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20" r:id="rId2"/>
    <p:sldId id="373" r:id="rId3"/>
    <p:sldId id="333" r:id="rId4"/>
    <p:sldId id="374" r:id="rId5"/>
    <p:sldId id="355" r:id="rId6"/>
    <p:sldId id="383" r:id="rId7"/>
    <p:sldId id="356" r:id="rId8"/>
    <p:sldId id="387" r:id="rId9"/>
    <p:sldId id="357" r:id="rId10"/>
    <p:sldId id="386" r:id="rId11"/>
    <p:sldId id="358" r:id="rId12"/>
    <p:sldId id="385" r:id="rId13"/>
    <p:sldId id="391" r:id="rId14"/>
    <p:sldId id="390" r:id="rId15"/>
    <p:sldId id="389" r:id="rId16"/>
    <p:sldId id="275" r:id="rId17"/>
    <p:sldId id="377" r:id="rId18"/>
    <p:sldId id="276" r:id="rId19"/>
    <p:sldId id="321" r:id="rId20"/>
    <p:sldId id="290" r:id="rId21"/>
    <p:sldId id="376" r:id="rId22"/>
    <p:sldId id="375" r:id="rId23"/>
    <p:sldId id="279" r:id="rId24"/>
    <p:sldId id="379" r:id="rId25"/>
    <p:sldId id="381" r:id="rId26"/>
    <p:sldId id="380" r:id="rId27"/>
    <p:sldId id="322" r:id="rId28"/>
    <p:sldId id="280" r:id="rId29"/>
    <p:sldId id="272" r:id="rId30"/>
    <p:sldId id="382" r:id="rId31"/>
    <p:sldId id="359" r:id="rId32"/>
    <p:sldId id="360" r:id="rId33"/>
    <p:sldId id="370" r:id="rId34"/>
    <p:sldId id="273" r:id="rId35"/>
    <p:sldId id="364" r:id="rId36"/>
    <p:sldId id="365" r:id="rId37"/>
    <p:sldId id="366" r:id="rId38"/>
    <p:sldId id="368" r:id="rId39"/>
    <p:sldId id="292" r:id="rId40"/>
    <p:sldId id="294" r:id="rId41"/>
    <p:sldId id="361" r:id="rId42"/>
    <p:sldId id="362" r:id="rId43"/>
    <p:sldId id="363" r:id="rId44"/>
    <p:sldId id="32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0" autoAdjust="0"/>
    <p:restoredTop sz="92586" autoAdjust="0"/>
  </p:normalViewPr>
  <p:slideViewPr>
    <p:cSldViewPr snapToObjects="1">
      <p:cViewPr>
        <p:scale>
          <a:sx n="156" d="100"/>
          <a:sy n="156" d="100"/>
        </p:scale>
        <p:origin x="-3288" y="-624"/>
      </p:cViewPr>
      <p:guideLst>
        <p:guide orient="horz" pos="2256"/>
        <p:guide pos="2928"/>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Gotham Book"/>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17CB00-CECC-2147-B0E4-176B9543987B}" type="datetimeFigureOut">
              <a:rPr lang="en-US" smtClean="0">
                <a:latin typeface="Gotham Book"/>
              </a:rPr>
              <a:pPr/>
              <a:t>10/26/15</a:t>
            </a:fld>
            <a:endParaRPr lang="en-US" dirty="0">
              <a:latin typeface="Gotham Book"/>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Gotham Book"/>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DC443-4AE7-0C4C-8996-28BD05EDBA52}" type="slidenum">
              <a:rPr lang="en-US" smtClean="0">
                <a:latin typeface="Gotham Book"/>
              </a:rPr>
              <a:pPr/>
              <a:t>‹#›</a:t>
            </a:fld>
            <a:endParaRPr lang="en-US" dirty="0">
              <a:latin typeface="Gotham Book"/>
            </a:endParaRPr>
          </a:p>
        </p:txBody>
      </p:sp>
    </p:spTree>
    <p:extLst>
      <p:ext uri="{BB962C8B-B14F-4D97-AF65-F5344CB8AC3E}">
        <p14:creationId xmlns:p14="http://schemas.microsoft.com/office/powerpoint/2010/main" val="4293562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otham Book"/>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otham Book"/>
              </a:defRPr>
            </a:lvl1pPr>
          </a:lstStyle>
          <a:p>
            <a:fld id="{E54270C7-B292-BC4A-892F-925C9E83671E}" type="datetimeFigureOut">
              <a:rPr lang="en-US" smtClean="0"/>
              <a:pPr/>
              <a:t>10/26/15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otham Book"/>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otham Book"/>
              </a:defRPr>
            </a:lvl1pPr>
          </a:lstStyle>
          <a:p>
            <a:fld id="{D5B7ED25-72AE-574D-B809-6FEC5AE16EC7}" type="slidenum">
              <a:rPr lang="en-US" smtClean="0"/>
              <a:pPr/>
              <a:t>‹#›</a:t>
            </a:fld>
            <a:endParaRPr lang="en-US" dirty="0"/>
          </a:p>
        </p:txBody>
      </p:sp>
    </p:spTree>
    <p:extLst>
      <p:ext uri="{BB962C8B-B14F-4D97-AF65-F5344CB8AC3E}">
        <p14:creationId xmlns:p14="http://schemas.microsoft.com/office/powerpoint/2010/main" val="3799040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otham Book"/>
        <a:ea typeface="+mn-ea"/>
        <a:cs typeface="+mn-cs"/>
      </a:defRPr>
    </a:lvl1pPr>
    <a:lvl2pPr marL="457200" algn="l" defTabSz="457200" rtl="0" eaLnBrk="1" latinLnBrk="0" hangingPunct="1">
      <a:defRPr sz="1200" kern="1200">
        <a:solidFill>
          <a:schemeClr val="tx1"/>
        </a:solidFill>
        <a:latin typeface="Gotham Book"/>
        <a:ea typeface="+mn-ea"/>
        <a:cs typeface="+mn-cs"/>
      </a:defRPr>
    </a:lvl2pPr>
    <a:lvl3pPr marL="914400" algn="l" defTabSz="457200" rtl="0" eaLnBrk="1" latinLnBrk="0" hangingPunct="1">
      <a:defRPr sz="1200" kern="1200">
        <a:solidFill>
          <a:schemeClr val="tx1"/>
        </a:solidFill>
        <a:latin typeface="Gotham Book"/>
        <a:ea typeface="+mn-ea"/>
        <a:cs typeface="+mn-cs"/>
      </a:defRPr>
    </a:lvl3pPr>
    <a:lvl4pPr marL="1371600" algn="l" defTabSz="457200" rtl="0" eaLnBrk="1" latinLnBrk="0" hangingPunct="1">
      <a:defRPr sz="1200" kern="1200">
        <a:solidFill>
          <a:schemeClr val="tx1"/>
        </a:solidFill>
        <a:latin typeface="Gotham Book"/>
        <a:ea typeface="+mn-ea"/>
        <a:cs typeface="+mn-cs"/>
      </a:defRPr>
    </a:lvl4pPr>
    <a:lvl5pPr marL="1828800" algn="l" defTabSz="457200" rtl="0" eaLnBrk="1" latinLnBrk="0" hangingPunct="1">
      <a:defRPr sz="1200" kern="1200">
        <a:solidFill>
          <a:schemeClr val="tx1"/>
        </a:solidFill>
        <a:latin typeface="Gotham Book"/>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a:t>
            </a:fld>
            <a:endParaRPr lang="en-US" dirty="0"/>
          </a:p>
        </p:txBody>
      </p:sp>
    </p:spTree>
    <p:extLst>
      <p:ext uri="{BB962C8B-B14F-4D97-AF65-F5344CB8AC3E}">
        <p14:creationId xmlns:p14="http://schemas.microsoft.com/office/powerpoint/2010/main" val="130637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10</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189106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Primary project</a:t>
            </a:r>
            <a:r>
              <a:rPr lang="en-US" baseline="0" dirty="0" smtClean="0"/>
              <a:t> </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388183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12</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185310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CA estuaries workspace and stakeholder group is responsible for the development of:</a:t>
            </a:r>
          </a:p>
          <a:p>
            <a:pPr marL="1123340" lvl="2" indent="-224668">
              <a:buAutoNum type="arabicPeriod"/>
            </a:pPr>
            <a:r>
              <a:rPr lang="en-US" baseline="0" dirty="0" smtClean="0"/>
              <a:t>25+ Key datasets:  IEP data, trawl and salvage 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83730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14</a:t>
            </a:fld>
            <a:endParaRPr lang="en-US" dirty="0"/>
          </a:p>
        </p:txBody>
      </p:sp>
    </p:spTree>
    <p:extLst>
      <p:ext uri="{BB962C8B-B14F-4D97-AF65-F5344CB8AC3E}">
        <p14:creationId xmlns:p14="http://schemas.microsoft.com/office/powerpoint/2010/main" val="213736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address these challenges we are developing these tools</a:t>
            </a:r>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15</a:t>
            </a:fld>
            <a:endParaRPr lang="en-US" dirty="0"/>
          </a:p>
        </p:txBody>
      </p:sp>
    </p:spTree>
    <p:extLst>
      <p:ext uri="{BB962C8B-B14F-4D97-AF65-F5344CB8AC3E}">
        <p14:creationId xmlns:p14="http://schemas.microsoft.com/office/powerpoint/2010/main" val="203458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16</a:t>
            </a:fld>
            <a:endParaRPr lang="en-US" dirty="0"/>
          </a:p>
        </p:txBody>
      </p:sp>
    </p:spTree>
    <p:extLst>
      <p:ext uri="{BB962C8B-B14F-4D97-AF65-F5344CB8AC3E}">
        <p14:creationId xmlns:p14="http://schemas.microsoft.com/office/powerpoint/2010/main" val="229573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17</a:t>
            </a:fld>
            <a:endParaRPr lang="en-US" dirty="0"/>
          </a:p>
        </p:txBody>
      </p:sp>
    </p:spTree>
    <p:extLst>
      <p:ext uri="{BB962C8B-B14F-4D97-AF65-F5344CB8AC3E}">
        <p14:creationId xmlns:p14="http://schemas.microsoft.com/office/powerpoint/2010/main" val="212974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18</a:t>
            </a:fld>
            <a:endParaRPr lang="en-US" dirty="0"/>
          </a:p>
        </p:txBody>
      </p:sp>
    </p:spTree>
    <p:extLst>
      <p:ext uri="{BB962C8B-B14F-4D97-AF65-F5344CB8AC3E}">
        <p14:creationId xmlns:p14="http://schemas.microsoft.com/office/powerpoint/2010/main" val="3290366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BDC7D-47A9-CE4D-8969-1127A69343A5}" type="slidenum">
              <a:rPr lang="en-US" smtClean="0"/>
              <a:pPr/>
              <a:t>19</a:t>
            </a:fld>
            <a:endParaRPr lang="en-US" dirty="0"/>
          </a:p>
        </p:txBody>
      </p:sp>
    </p:spTree>
    <p:extLst>
      <p:ext uri="{BB962C8B-B14F-4D97-AF65-F5344CB8AC3E}">
        <p14:creationId xmlns:p14="http://schemas.microsoft.com/office/powerpoint/2010/main" val="278808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3EFBA7D-7C2F-164D-8813-06BC42862FF7}" type="slidenum">
              <a:rPr lang="en-US" sz="1200"/>
              <a:pPr eaLnBrk="1" fontAlgn="base" hangingPunct="1">
                <a:spcBef>
                  <a:spcPct val="0"/>
                </a:spcBef>
                <a:spcAft>
                  <a:spcPct val="0"/>
                </a:spcAft>
              </a:pPr>
              <a:t>2</a:t>
            </a:fld>
            <a:endParaRPr lang="en-US" sz="1200" dirty="0"/>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ＭＳ Ｐゴシック" charset="0"/>
                <a:cs typeface="ＭＳ Ｐゴシック" charset="0"/>
              </a:rPr>
              <a:t>The interchangeable modules include:</a:t>
            </a:r>
            <a:endParaRPr lang="en-US" dirty="0" smtClean="0">
              <a:effectLst/>
            </a:endParaRPr>
          </a:p>
          <a:p>
            <a:pPr eaLnBrk="1" hangingPunct="1">
              <a:spcBef>
                <a:spcPct val="0"/>
              </a:spcBef>
            </a:pPr>
            <a:endParaRPr lang="en-US" dirty="0" smtClean="0">
              <a:effectLst/>
              <a:latin typeface="Calibri" charset="0"/>
            </a:endParaRPr>
          </a:p>
          <a:p>
            <a:pPr eaLnBrk="1" hangingPunct="1">
              <a:spcBef>
                <a:spcPct val="0"/>
              </a:spcBef>
            </a:pPr>
            <a:r>
              <a:rPr lang="en-US" dirty="0" smtClean="0">
                <a:effectLst/>
                <a:latin typeface="Calibri" charset="0"/>
              </a:rPr>
              <a:t>Real Time Data</a:t>
            </a:r>
            <a:r>
              <a:rPr lang="en-US" baseline="0" dirty="0" smtClean="0">
                <a:effectLst/>
                <a:latin typeface="Calibri" charset="0"/>
              </a:rPr>
              <a:t> Management Module</a:t>
            </a:r>
          </a:p>
          <a:p>
            <a:pPr eaLnBrk="1" hangingPunct="1">
              <a:spcBef>
                <a:spcPct val="0"/>
              </a:spcBef>
            </a:pPr>
            <a:r>
              <a:rPr lang="en-US" baseline="0" dirty="0" smtClean="0">
                <a:effectLst/>
                <a:latin typeface="Calibri" charset="0"/>
              </a:rPr>
              <a:t>Map Module</a:t>
            </a:r>
          </a:p>
          <a:p>
            <a:pPr eaLnBrk="1" hangingPunct="1">
              <a:spcBef>
                <a:spcPct val="0"/>
              </a:spcBef>
            </a:pPr>
            <a:r>
              <a:rPr lang="en-US" baseline="0" dirty="0" smtClean="0">
                <a:effectLst/>
                <a:latin typeface="Calibri" charset="0"/>
              </a:rPr>
              <a:t>Asset Management Module</a:t>
            </a:r>
          </a:p>
          <a:p>
            <a:pPr eaLnBrk="1" hangingPunct="1">
              <a:spcBef>
                <a:spcPct val="0"/>
              </a:spcBef>
            </a:pPr>
            <a:r>
              <a:rPr lang="en-US" baseline="0" dirty="0" smtClean="0">
                <a:effectLst/>
                <a:latin typeface="Calibri" charset="0"/>
              </a:rPr>
              <a:t>Project Management</a:t>
            </a:r>
          </a:p>
          <a:p>
            <a:pPr eaLnBrk="1" hangingPunct="1">
              <a:spcBef>
                <a:spcPct val="0"/>
              </a:spcBef>
            </a:pPr>
            <a:r>
              <a:rPr lang="en-US" baseline="0" dirty="0" smtClean="0">
                <a:effectLst/>
                <a:latin typeface="Calibri" charset="0"/>
              </a:rPr>
              <a:t>Wiki</a:t>
            </a:r>
          </a:p>
          <a:p>
            <a:pPr eaLnBrk="1" hangingPunct="1">
              <a:spcBef>
                <a:spcPct val="0"/>
              </a:spcBef>
            </a:pPr>
            <a:r>
              <a:rPr lang="en-US" baseline="0" dirty="0" smtClean="0">
                <a:effectLst/>
                <a:latin typeface="Calibri" charset="0"/>
              </a:rPr>
              <a:t>Data Visualization Engine</a:t>
            </a:r>
          </a:p>
          <a:p>
            <a:pPr eaLnBrk="1" hangingPunct="1">
              <a:spcBef>
                <a:spcPct val="0"/>
              </a:spcBef>
            </a:pPr>
            <a:r>
              <a:rPr lang="en-US" baseline="0" dirty="0" smtClean="0">
                <a:effectLst/>
                <a:latin typeface="Calibri" charset="0"/>
              </a:rPr>
              <a:t>Style CMS</a:t>
            </a:r>
          </a:p>
          <a:p>
            <a:pPr eaLnBrk="1" hangingPunct="1">
              <a:spcBef>
                <a:spcPct val="0"/>
              </a:spcBef>
            </a:pPr>
            <a:r>
              <a:rPr lang="en-US" baseline="0" dirty="0" smtClean="0">
                <a:effectLst/>
                <a:latin typeface="Calibri" charset="0"/>
              </a:rPr>
              <a:t>And Mobile component</a:t>
            </a:r>
            <a:endParaRPr lang="en-US" dirty="0">
              <a:latin typeface="Calibri" charset="0"/>
            </a:endParaRPr>
          </a:p>
        </p:txBody>
      </p:sp>
    </p:spTree>
    <p:extLst>
      <p:ext uri="{BB962C8B-B14F-4D97-AF65-F5344CB8AC3E}">
        <p14:creationId xmlns:p14="http://schemas.microsoft.com/office/powerpoint/2010/main" val="1681692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20</a:t>
            </a:fld>
            <a:endParaRPr lang="en-US" dirty="0"/>
          </a:p>
        </p:txBody>
      </p:sp>
    </p:spTree>
    <p:extLst>
      <p:ext uri="{BB962C8B-B14F-4D97-AF65-F5344CB8AC3E}">
        <p14:creationId xmlns:p14="http://schemas.microsoft.com/office/powerpoint/2010/main" val="99064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21</a:t>
            </a:fld>
            <a:endParaRPr lang="en-US" dirty="0"/>
          </a:p>
        </p:txBody>
      </p:sp>
    </p:spTree>
    <p:extLst>
      <p:ext uri="{BB962C8B-B14F-4D97-AF65-F5344CB8AC3E}">
        <p14:creationId xmlns:p14="http://schemas.microsoft.com/office/powerpoint/2010/main" val="99064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23</a:t>
            </a:fld>
            <a:endParaRPr lang="en-US" dirty="0"/>
          </a:p>
        </p:txBody>
      </p:sp>
    </p:spTree>
    <p:extLst>
      <p:ext uri="{BB962C8B-B14F-4D97-AF65-F5344CB8AC3E}">
        <p14:creationId xmlns:p14="http://schemas.microsoft.com/office/powerpoint/2010/main" val="1154803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24</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25</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26</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27</a:t>
            </a:fld>
            <a:endParaRPr lang="en-US" dirty="0"/>
          </a:p>
        </p:txBody>
      </p:sp>
    </p:spTree>
    <p:extLst>
      <p:ext uri="{BB962C8B-B14F-4D97-AF65-F5344CB8AC3E}">
        <p14:creationId xmlns:p14="http://schemas.microsoft.com/office/powerpoint/2010/main" val="2051845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28</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29</a:t>
            </a:fld>
            <a:endParaRPr lang="en-US" dirty="0"/>
          </a:p>
        </p:txBody>
      </p:sp>
    </p:spTree>
    <p:extLst>
      <p:ext uri="{BB962C8B-B14F-4D97-AF65-F5344CB8AC3E}">
        <p14:creationId xmlns:p14="http://schemas.microsoft.com/office/powerpoint/2010/main" val="1890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30</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D1D819-7A45-4042-9C0C-D86682ACBB10}" type="slidenum">
              <a:rPr lang="en-US" sz="1200">
                <a:latin typeface="Gotham Book"/>
              </a:rPr>
              <a:pPr eaLnBrk="1" fontAlgn="base" hangingPunct="1">
                <a:spcBef>
                  <a:spcPct val="0"/>
                </a:spcBef>
                <a:spcAft>
                  <a:spcPct val="0"/>
                </a:spcAft>
              </a:pPr>
              <a:t>3</a:t>
            </a:fld>
            <a:endParaRPr lang="en-US" sz="1200" dirty="0">
              <a:latin typeface="Gotham Book"/>
            </a:endParaRPr>
          </a:p>
        </p:txBody>
      </p:sp>
      <p:sp>
        <p:nvSpPr>
          <p:cNvPr id="399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dirty="0" smtClean="0">
                <a:solidFill>
                  <a:srgbClr val="254061"/>
                </a:solidFill>
              </a:rPr>
              <a:t>Government Agencies, Public Utilities and NGOs</a:t>
            </a:r>
          </a:p>
          <a:p>
            <a:r>
              <a:rPr lang="en-US" sz="1200" dirty="0" smtClean="0">
                <a:solidFill>
                  <a:srgbClr val="254061"/>
                </a:solidFill>
              </a:rPr>
              <a:t>Special Interest Groups</a:t>
            </a:r>
          </a:p>
          <a:p>
            <a:r>
              <a:rPr lang="en-US" sz="1200" dirty="0" smtClean="0">
                <a:solidFill>
                  <a:srgbClr val="254061"/>
                </a:solidFill>
              </a:rPr>
              <a:t>NRM Consulting and Engineering Firms</a:t>
            </a:r>
          </a:p>
          <a:p>
            <a:r>
              <a:rPr lang="en-US" sz="1200" dirty="0" smtClean="0">
                <a:solidFill>
                  <a:srgbClr val="254061"/>
                </a:solidFill>
              </a:rPr>
              <a:t>Restoration, Conservation and Watershed Groups</a:t>
            </a:r>
          </a:p>
          <a:p>
            <a:r>
              <a:rPr lang="en-US" sz="1200" dirty="0" smtClean="0">
                <a:solidFill>
                  <a:srgbClr val="254061"/>
                </a:solidFill>
              </a:rPr>
              <a:t>Workgroups</a:t>
            </a:r>
          </a:p>
          <a:p>
            <a:r>
              <a:rPr lang="en-US" sz="1200" dirty="0" smtClean="0">
                <a:solidFill>
                  <a:srgbClr val="254061"/>
                </a:solidFill>
              </a:rPr>
              <a:t>Special Projects</a:t>
            </a:r>
          </a:p>
          <a:p>
            <a:endParaRPr lang="en-US" sz="1200" dirty="0" smtClean="0">
              <a:solidFill>
                <a:srgbClr val="254061"/>
              </a:solidFill>
            </a:endParaRPr>
          </a:p>
          <a:p>
            <a:pPr marL="0" indent="0">
              <a:buNone/>
            </a:pPr>
            <a:r>
              <a:rPr lang="en-US" sz="1200" dirty="0" smtClean="0">
                <a:solidFill>
                  <a:srgbClr val="254061"/>
                </a:solidFill>
              </a:rPr>
              <a:t>34 North specifically works with:</a:t>
            </a:r>
          </a:p>
          <a:p>
            <a:pPr marL="0" indent="0">
              <a:buNone/>
            </a:pPr>
            <a:r>
              <a:rPr lang="en-US" sz="1200" dirty="0" smtClean="0">
                <a:solidFill>
                  <a:srgbClr val="254061"/>
                </a:solidFill>
              </a:rPr>
              <a:t>US Bureau of Reclamation, UGSS, DWR, MWD, SFCWA, EPA, CURES, USFWS, CAFWS, SWRCB, AG Industry</a:t>
            </a:r>
          </a:p>
          <a:p>
            <a:pPr algn="ctr"/>
            <a:endParaRPr lang="en-US" dirty="0"/>
          </a:p>
        </p:txBody>
      </p:sp>
    </p:spTree>
    <p:extLst>
      <p:ext uri="{BB962C8B-B14F-4D97-AF65-F5344CB8AC3E}">
        <p14:creationId xmlns:p14="http://schemas.microsoft.com/office/powerpoint/2010/main" val="1714636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31</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UNIQUE</a:t>
            </a:r>
            <a:r>
              <a:rPr lang="en-US" baseline="0" dirty="0" smtClean="0"/>
              <a:t> DETECTIONS AND DAILY SUM (using 30 minute unique detections filter and then sums)</a:t>
            </a:r>
          </a:p>
          <a:p>
            <a:endParaRPr lang="en-US" baseline="0" dirty="0" smtClean="0"/>
          </a:p>
          <a:p>
            <a:r>
              <a:rPr lang="en-US" baseline="0" dirty="0" smtClean="0"/>
              <a:t>Data dashboard templates and filters for our use.</a:t>
            </a:r>
            <a:endParaRPr lang="en-US" dirty="0"/>
          </a:p>
        </p:txBody>
      </p:sp>
    </p:spTree>
    <p:extLst>
      <p:ext uri="{BB962C8B-B14F-4D97-AF65-F5344CB8AC3E}">
        <p14:creationId xmlns:p14="http://schemas.microsoft.com/office/powerpoint/2010/main" val="1131176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32</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3377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33</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34</a:t>
            </a:fld>
            <a:endParaRPr lang="en-US" dirty="0"/>
          </a:p>
        </p:txBody>
      </p:sp>
    </p:spTree>
    <p:extLst>
      <p:ext uri="{BB962C8B-B14F-4D97-AF65-F5344CB8AC3E}">
        <p14:creationId xmlns:p14="http://schemas.microsoft.com/office/powerpoint/2010/main" val="2894883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35</a:t>
            </a:fld>
            <a:endParaRPr lang="en-US" dirty="0"/>
          </a:p>
        </p:txBody>
      </p:sp>
    </p:spTree>
    <p:extLst>
      <p:ext uri="{BB962C8B-B14F-4D97-AF65-F5344CB8AC3E}">
        <p14:creationId xmlns:p14="http://schemas.microsoft.com/office/powerpoint/2010/main" val="1208344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36</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New data story layout templates for simplifying data story for the public.  </a:t>
            </a:r>
            <a:endParaRPr lang="en-US" dirty="0"/>
          </a:p>
        </p:txBody>
      </p:sp>
    </p:spTree>
    <p:extLst>
      <p:ext uri="{BB962C8B-B14F-4D97-AF65-F5344CB8AC3E}">
        <p14:creationId xmlns:p14="http://schemas.microsoft.com/office/powerpoint/2010/main" val="756898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question templates</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66427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39</a:t>
            </a:fld>
            <a:endParaRPr lang="en-US" dirty="0"/>
          </a:p>
        </p:txBody>
      </p:sp>
    </p:spTree>
    <p:extLst>
      <p:ext uri="{BB962C8B-B14F-4D97-AF65-F5344CB8AC3E}">
        <p14:creationId xmlns:p14="http://schemas.microsoft.com/office/powerpoint/2010/main" val="3657086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40</a:t>
            </a:fld>
            <a:endParaRPr lang="en-US" dirty="0"/>
          </a:p>
        </p:txBody>
      </p:sp>
    </p:spTree>
    <p:extLst>
      <p:ext uri="{BB962C8B-B14F-4D97-AF65-F5344CB8AC3E}">
        <p14:creationId xmlns:p14="http://schemas.microsoft.com/office/powerpoint/2010/main" val="3914880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dirty="0" smtClean="0"/>
              <a:t>Stakeholder driven real time salinity management in the SJR Basin. </a:t>
            </a:r>
          </a:p>
          <a:p>
            <a:pPr marL="224668" indent="-224668">
              <a:buAutoNum type="arabicPeriod"/>
            </a:pPr>
            <a:r>
              <a:rPr lang="en-US" dirty="0" smtClean="0"/>
              <a:t>More than 50</a:t>
            </a:r>
            <a:r>
              <a:rPr lang="en-US" baseline="0" dirty="0" smtClean="0"/>
              <a:t> + active stakeholder involved in real time analysis and assessment of SJR salinity.</a:t>
            </a:r>
          </a:p>
          <a:p>
            <a:pPr marL="224668" indent="-224668">
              <a:buAutoNum type="arabicPeriod"/>
            </a:pPr>
            <a:r>
              <a:rPr lang="en-US" baseline="0" dirty="0" smtClean="0"/>
              <a:t>Data dashboards customized for each stakeholder’s data needs</a:t>
            </a:r>
          </a:p>
          <a:p>
            <a:pPr marL="224668" indent="-224668">
              <a:buAutoNum type="arabicPeriod"/>
            </a:pPr>
            <a:r>
              <a:rPr lang="en-US" baseline="0" dirty="0" smtClean="0"/>
              <a:t>Collaborative forum for posting operations data:  Diversions and Discharges.</a:t>
            </a:r>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0777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Multi Stakeholder Collaboration </a:t>
            </a:r>
          </a:p>
          <a:p>
            <a:pPr marL="0" indent="0">
              <a:buNone/>
            </a:pPr>
            <a:r>
              <a:rPr lang="en-US" sz="1200" dirty="0" smtClean="0"/>
              <a:t>Data Aggregation and Data Management </a:t>
            </a:r>
          </a:p>
          <a:p>
            <a:pPr marL="0" indent="0">
              <a:buNone/>
            </a:pPr>
            <a:r>
              <a:rPr lang="en-US" sz="1200" dirty="0" smtClean="0"/>
              <a:t>Data Analysis and Visualizations Mapping and GIS </a:t>
            </a:r>
          </a:p>
          <a:p>
            <a:pPr marL="0" indent="0">
              <a:buNone/>
            </a:pPr>
            <a:r>
              <a:rPr lang="en-US" sz="1200" dirty="0" smtClean="0"/>
              <a:t>Regional Document Libraries Operations Dashboards </a:t>
            </a:r>
          </a:p>
          <a:p>
            <a:pPr marL="0" indent="0">
              <a:buNone/>
            </a:pPr>
            <a:r>
              <a:rPr lang="en-US" sz="1200" dirty="0" smtClean="0"/>
              <a:t>Ecosystem Projects </a:t>
            </a:r>
          </a:p>
          <a:p>
            <a:pPr marL="0" indent="0">
              <a:buNone/>
            </a:pPr>
            <a:r>
              <a:rPr lang="en-US" sz="1200" dirty="0" smtClean="0"/>
              <a:t>Special Studies      </a:t>
            </a:r>
          </a:p>
          <a:p>
            <a:pPr marL="0" indent="0">
              <a:buNone/>
            </a:pPr>
            <a:r>
              <a:rPr lang="en-US" sz="1200" dirty="0" smtClean="0"/>
              <a:t>Acoustic Telemetry      Nutrients </a:t>
            </a:r>
          </a:p>
          <a:p>
            <a:pPr marL="0" indent="0">
              <a:buNone/>
            </a:pPr>
            <a:r>
              <a:rPr lang="en-US" sz="1200" dirty="0" smtClean="0"/>
              <a:t>Web Service Development </a:t>
            </a:r>
          </a:p>
          <a:p>
            <a:pPr marL="0" indent="0">
              <a:buNone/>
            </a:pPr>
            <a:r>
              <a:rPr lang="en-US" sz="1200" dirty="0" smtClean="0"/>
              <a:t>Regulatory Reporting 	</a:t>
            </a:r>
          </a:p>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a:t>
            </a:fld>
            <a:endParaRPr lang="en-US" dirty="0"/>
          </a:p>
        </p:txBody>
      </p:sp>
    </p:spTree>
    <p:extLst>
      <p:ext uri="{BB962C8B-B14F-4D97-AF65-F5344CB8AC3E}">
        <p14:creationId xmlns:p14="http://schemas.microsoft.com/office/powerpoint/2010/main" val="299943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time data dashboard</a:t>
            </a:r>
            <a:r>
              <a:rPr lang="en-US" baseline="0" dirty="0" smtClean="0"/>
              <a:t> for SJR stakeholders.  Data display is multiparameter</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090457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Incorporates model forecast results for predictive analysis of SJR Conditions.</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513502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23E99-E211-5241-AAD0-0FEFEADA5D08}" type="slidenum">
              <a:rPr lang="en-US"/>
              <a:pPr/>
              <a:t>44</a:t>
            </a:fld>
            <a:endParaRPr lang="en-US" dirty="0"/>
          </a:p>
        </p:txBody>
      </p:sp>
      <p:sp>
        <p:nvSpPr>
          <p:cNvPr id="481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924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30268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62627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4668" indent="-224668">
              <a:buAutoNum type="arabicPeriod"/>
            </a:pPr>
            <a:r>
              <a:rPr lang="en-US" dirty="0" smtClean="0"/>
              <a:t>SRWP will have access to data</a:t>
            </a:r>
            <a:r>
              <a:rPr lang="en-US" baseline="0" dirty="0" smtClean="0"/>
              <a:t> and GIS:  Specifically NWIS and CIMIS that was contributed to the community by this project</a:t>
            </a:r>
          </a:p>
          <a:p>
            <a:pPr marL="224668" indent="-224668">
              <a:buAutoNum type="arabicPeriod"/>
            </a:pPr>
            <a:r>
              <a:rPr lang="en-US" baseline="0" dirty="0" smtClean="0"/>
              <a:t>SRWP will build on and improve upon question templates for data assessments developed by the SJRRMP.  Benefit from stakeholder knowledge developed during this process.  </a:t>
            </a:r>
          </a:p>
          <a:p>
            <a:pPr marL="224668" indent="-224668">
              <a:buAutoNum type="arabicPeriod"/>
            </a:pPr>
            <a:r>
              <a:rPr lang="en-US" baseline="0" dirty="0" smtClean="0"/>
              <a:t>3SRWP will benefit from and build on important data filters and analysis tools for examining WQ criteria:  ex:  Temperature calculations for fish migration during specific life stages, analysis of salinity discharges and the effects on water quality, data presentation methods for understanding pesticides and other contaminant data in the Sac River watershed.</a:t>
            </a:r>
          </a:p>
          <a:p>
            <a:pPr marL="224668" indent="-224668">
              <a:buAutoNum type="arabicPeriod"/>
            </a:pPr>
            <a:r>
              <a:rPr lang="en-US" baseline="0" dirty="0" smtClean="0"/>
              <a:t>This knowledge will then be contributed back to other regions for use in local initiatives.</a:t>
            </a:r>
          </a:p>
          <a:p>
            <a:pPr marL="224668" indent="-224668">
              <a:buAutoNum type="arabicPeriod"/>
            </a:pPr>
            <a:endParaRPr lang="en-US" baseline="0" dirty="0" smtClean="0"/>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5464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8</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4741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caestuaries workspace and stakeholder group is responsible for the development of:</a:t>
            </a:r>
          </a:p>
          <a:p>
            <a:pPr marL="1123340" lvl="2" indent="-224668">
              <a:buAutoNum type="arabicPeriod"/>
            </a:pPr>
            <a:r>
              <a:rPr lang="en-US" baseline="0" dirty="0" smtClean="0"/>
              <a:t>25+ Key datasets:  IEP data, trawl and salvage 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5464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90729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6168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322313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04155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403759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0510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26538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5915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00683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9237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28221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Gotham Book"/>
              </a:defRPr>
            </a:lvl1pPr>
          </a:lstStyle>
          <a:p>
            <a:fld id="{6E0E2574-8FF7-404E-9B6D-D631121F3F6D}" type="datetimeFigureOut">
              <a:rPr lang="en-US" smtClean="0"/>
              <a:pPr/>
              <a:t>10/26/15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otham Book"/>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Gotham Book"/>
              </a:defRPr>
            </a:lvl1p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595559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otham 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8.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24.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8.pn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9.jpe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Homepage Slide_Presenation_3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663" y="3588901"/>
            <a:ext cx="5027481" cy="195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073400" y="665473"/>
            <a:ext cx="2997200" cy="2603500"/>
          </a:xfrm>
          <a:prstGeom prst="rect">
            <a:avLst/>
          </a:prstGeom>
        </p:spPr>
      </p:pic>
      <p:pic>
        <p:nvPicPr>
          <p:cNvPr id="4" name="Picture 3"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75381"/>
            <a:ext cx="9143999" cy="6967681"/>
          </a:xfrm>
          <a:prstGeom prst="rect">
            <a:avLst/>
          </a:prstGeom>
        </p:spPr>
      </p:pic>
      <p:pic>
        <p:nvPicPr>
          <p:cNvPr id="5" name="Picture 4"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09681"/>
            <a:ext cx="9143999" cy="6967681"/>
          </a:xfrm>
          <a:prstGeom prst="rect">
            <a:avLst/>
          </a:prstGeom>
        </p:spPr>
      </p:pic>
    </p:spTree>
    <p:extLst>
      <p:ext uri="{BB962C8B-B14F-4D97-AF65-F5344CB8AC3E}">
        <p14:creationId xmlns:p14="http://schemas.microsoft.com/office/powerpoint/2010/main" val="40662233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72933" y="1433640"/>
            <a:ext cx="4876801" cy="5424359"/>
          </a:xfrm>
        </p:spPr>
        <p:txBody>
          <a:bodyPr>
            <a:normAutofit fontScale="25000" lnSpcReduction="20000"/>
          </a:bodyPr>
          <a:lstStyle/>
          <a:p>
            <a:pPr marL="0" indent="0">
              <a:buNone/>
            </a:pPr>
            <a:endParaRPr lang="en-US" sz="2000" dirty="0" smtClean="0">
              <a:solidFill>
                <a:srgbClr val="254061"/>
              </a:solidFill>
            </a:endParaRPr>
          </a:p>
          <a:p>
            <a:pPr marL="0" indent="0" algn="ctr">
              <a:buNone/>
            </a:pPr>
            <a:r>
              <a:rPr lang="en-US" sz="5600" dirty="0" smtClean="0">
                <a:solidFill>
                  <a:srgbClr val="254061"/>
                </a:solidFill>
              </a:rPr>
              <a:t>US Bureau of Reclamation</a:t>
            </a:r>
          </a:p>
          <a:p>
            <a:pPr marL="0" indent="0" algn="ctr">
              <a:buNone/>
            </a:pPr>
            <a:r>
              <a:rPr lang="en-US" sz="5600" dirty="0" smtClean="0">
                <a:solidFill>
                  <a:srgbClr val="254061"/>
                </a:solidFill>
              </a:rPr>
              <a:t>US Department of Fish and Wildlife</a:t>
            </a:r>
          </a:p>
          <a:p>
            <a:pPr marL="0" indent="0" algn="ctr">
              <a:buNone/>
            </a:pPr>
            <a:r>
              <a:rPr lang="en-US" sz="5600" dirty="0" smtClean="0">
                <a:solidFill>
                  <a:srgbClr val="254061"/>
                </a:solidFill>
              </a:rPr>
              <a:t>NOAA</a:t>
            </a:r>
          </a:p>
          <a:p>
            <a:pPr marL="0" indent="0" algn="ctr">
              <a:buNone/>
            </a:pPr>
            <a:r>
              <a:rPr lang="en-US" sz="5600" dirty="0" smtClean="0">
                <a:solidFill>
                  <a:srgbClr val="254061"/>
                </a:solidFill>
              </a:rPr>
              <a:t>NMFS</a:t>
            </a:r>
          </a:p>
          <a:p>
            <a:pPr marL="0" indent="0" algn="ctr">
              <a:buNone/>
            </a:pPr>
            <a:r>
              <a:rPr lang="en-US" sz="5600" dirty="0" smtClean="0">
                <a:solidFill>
                  <a:srgbClr val="254061"/>
                </a:solidFill>
              </a:rPr>
              <a:t>US Geological Survey</a:t>
            </a:r>
          </a:p>
          <a:p>
            <a:pPr marL="0" indent="0" algn="ctr">
              <a:buNone/>
            </a:pPr>
            <a:r>
              <a:rPr lang="en-US" sz="5600" dirty="0" smtClean="0">
                <a:solidFill>
                  <a:srgbClr val="254061"/>
                </a:solidFill>
              </a:rPr>
              <a:t>CA Department of Water Resources</a:t>
            </a:r>
          </a:p>
          <a:p>
            <a:pPr marL="0" indent="0" algn="ctr">
              <a:buNone/>
            </a:pPr>
            <a:r>
              <a:rPr lang="en-US" sz="5600" dirty="0" smtClean="0">
                <a:solidFill>
                  <a:srgbClr val="254061"/>
                </a:solidFill>
              </a:rPr>
              <a:t>IEP</a:t>
            </a:r>
          </a:p>
          <a:p>
            <a:pPr marL="0" indent="0" algn="ctr">
              <a:buNone/>
            </a:pPr>
            <a:r>
              <a:rPr lang="en-US" sz="5600" dirty="0" smtClean="0">
                <a:solidFill>
                  <a:srgbClr val="254061"/>
                </a:solidFill>
              </a:rPr>
              <a:t>State and Federal Contractor </a:t>
            </a:r>
          </a:p>
          <a:p>
            <a:pPr marL="0" indent="0" algn="ctr">
              <a:buNone/>
            </a:pPr>
            <a:r>
              <a:rPr lang="en-US" sz="5600" dirty="0" smtClean="0">
                <a:solidFill>
                  <a:srgbClr val="254061"/>
                </a:solidFill>
              </a:rPr>
              <a:t>Water Education Foundation</a:t>
            </a:r>
          </a:p>
          <a:p>
            <a:pPr marL="0" indent="0" algn="ctr">
              <a:buNone/>
            </a:pPr>
            <a:r>
              <a:rPr lang="en-US" sz="5600" dirty="0" smtClean="0">
                <a:solidFill>
                  <a:srgbClr val="254061"/>
                </a:solidFill>
              </a:rPr>
              <a:t>SFEI</a:t>
            </a:r>
          </a:p>
          <a:p>
            <a:pPr marL="0" indent="0" algn="ctr">
              <a:buNone/>
            </a:pPr>
            <a:r>
              <a:rPr lang="en-US" sz="5600" dirty="0" smtClean="0">
                <a:solidFill>
                  <a:srgbClr val="254061"/>
                </a:solidFill>
              </a:rPr>
              <a:t>SWRCB</a:t>
            </a:r>
          </a:p>
          <a:p>
            <a:pPr marL="0" indent="0" algn="ctr">
              <a:buNone/>
            </a:pPr>
            <a:r>
              <a:rPr lang="en-US" sz="5600" dirty="0" smtClean="0">
                <a:solidFill>
                  <a:srgbClr val="254061"/>
                </a:solidFill>
              </a:rPr>
              <a:t>AG Industry</a:t>
            </a:r>
          </a:p>
          <a:p>
            <a:pPr marL="0" indent="0">
              <a:buNone/>
            </a:pPr>
            <a:r>
              <a:rPr lang="en-US" sz="5600" dirty="0" smtClean="0">
                <a:solidFill>
                  <a:srgbClr val="254061"/>
                </a:solidFill>
              </a:rPr>
              <a:t>	     _________________________________</a:t>
            </a:r>
            <a:endParaRPr lang="en-US" sz="5600" dirty="0" smtClean="0">
              <a:solidFill>
                <a:srgbClr val="254061"/>
              </a:solidFill>
            </a:endParaRPr>
          </a:p>
          <a:p>
            <a:pPr marL="0" indent="0">
              <a:buNone/>
            </a:pPr>
            <a:r>
              <a:rPr lang="en-US" sz="5600" dirty="0" smtClean="0">
                <a:solidFill>
                  <a:srgbClr val="254061"/>
                </a:solidFill>
              </a:rPr>
              <a:t>		</a:t>
            </a:r>
            <a:endParaRPr lang="en-US" sz="5600" dirty="0">
              <a:solidFill>
                <a:srgbClr val="254061"/>
              </a:solidFill>
            </a:endParaRPr>
          </a:p>
          <a:p>
            <a:pPr marL="0" indent="0" algn="ctr">
              <a:buNone/>
            </a:pPr>
            <a:r>
              <a:rPr lang="en-US" sz="5600" dirty="0" smtClean="0">
                <a:solidFill>
                  <a:srgbClr val="254061"/>
                </a:solidFill>
              </a:rPr>
              <a:t>Major Multi-Agency Effort</a:t>
            </a:r>
          </a:p>
          <a:p>
            <a:pPr marL="0" indent="0" algn="ctr">
              <a:buNone/>
            </a:pPr>
            <a:r>
              <a:rPr lang="en-US" sz="5600" dirty="0" smtClean="0">
                <a:solidFill>
                  <a:srgbClr val="254061"/>
                </a:solidFill>
              </a:rPr>
              <a:t>Regular Workgroup Meetings for Enhancements</a:t>
            </a:r>
          </a:p>
          <a:p>
            <a:pPr marL="0" indent="0" algn="ctr">
              <a:buNone/>
            </a:pPr>
            <a:r>
              <a:rPr lang="en-US" sz="5600" dirty="0" smtClean="0">
                <a:solidFill>
                  <a:srgbClr val="254061"/>
                </a:solidFill>
              </a:rPr>
              <a:t>150+ Registered Agency Users</a:t>
            </a:r>
          </a:p>
          <a:p>
            <a:pPr marL="0" indent="0" algn="ctr">
              <a:buNone/>
            </a:pPr>
            <a:r>
              <a:rPr lang="en-US" sz="5600" dirty="0" smtClean="0">
                <a:solidFill>
                  <a:srgbClr val="254061"/>
                </a:solidFill>
              </a:rPr>
              <a:t>1000 + Images, Documents, Research Articles</a:t>
            </a:r>
          </a:p>
          <a:p>
            <a:pPr marL="0" indent="0" algn="ctr">
              <a:buNone/>
            </a:pPr>
            <a:r>
              <a:rPr lang="en-US" sz="5600" dirty="0" smtClean="0">
                <a:solidFill>
                  <a:srgbClr val="254061"/>
                </a:solidFill>
              </a:rPr>
              <a:t>Host for 85+ State Question Pages</a:t>
            </a:r>
          </a:p>
          <a:p>
            <a:pPr marL="0" indent="0" algn="ctr">
              <a:buNone/>
            </a:pPr>
            <a:r>
              <a:rPr lang="en-US" sz="5600" dirty="0" smtClean="0">
                <a:solidFill>
                  <a:srgbClr val="254061"/>
                </a:solidFill>
              </a:rPr>
              <a:t>50+ Downloadable Datasets</a:t>
            </a:r>
          </a:p>
          <a:p>
            <a:pPr marL="0" indent="0" algn="ctr">
              <a:buNone/>
            </a:pPr>
            <a:r>
              <a:rPr lang="en-US" sz="5600" dirty="0" smtClean="0">
                <a:solidFill>
                  <a:srgbClr val="254061"/>
                </a:solidFill>
              </a:rPr>
              <a:t>1641 Interactive</a:t>
            </a:r>
          </a:p>
          <a:p>
            <a:pPr marL="0" indent="0" algn="ctr">
              <a:buNone/>
            </a:pPr>
            <a:r>
              <a:rPr lang="en-US" sz="5600" dirty="0" smtClean="0">
                <a:solidFill>
                  <a:srgbClr val="254061"/>
                </a:solidFill>
              </a:rPr>
              <a:t>Home to All California Estuaries</a:t>
            </a:r>
          </a:p>
          <a:p>
            <a:pPr marL="0" indent="0" algn="ctr">
              <a:buNone/>
            </a:pPr>
            <a:r>
              <a:rPr lang="en-US" sz="5600" dirty="0" smtClean="0">
                <a:solidFill>
                  <a:srgbClr val="254061"/>
                </a:solidFill>
              </a:rPr>
              <a:t>Feed Libraries</a:t>
            </a:r>
          </a:p>
          <a:p>
            <a:pPr marL="0" indent="0" algn="ctr">
              <a:buNone/>
            </a:pPr>
            <a:r>
              <a:rPr lang="en-US" sz="5600" dirty="0" smtClean="0">
                <a:solidFill>
                  <a:srgbClr val="254061"/>
                </a:solidFill>
              </a:rPr>
              <a:t>Home to Trawl Data 2016</a:t>
            </a:r>
          </a:p>
          <a:p>
            <a:pPr marL="0" indent="0" algn="ctr">
              <a:buNone/>
            </a:pPr>
            <a:endParaRPr lang="en-US" sz="5600" dirty="0" smtClean="0">
              <a:solidFill>
                <a:srgbClr val="254061"/>
              </a:solidFill>
            </a:endParaRP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CA ESTUARIES COLLABORATORS</a:t>
            </a:r>
            <a:endParaRPr lang="es-AR" sz="3000" dirty="0">
              <a:solidFill>
                <a:schemeClr val="bg1"/>
              </a:solidFill>
              <a:latin typeface="Gotham Book"/>
              <a:cs typeface="Gotham Book"/>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94" y="1727205"/>
            <a:ext cx="2638493" cy="4470400"/>
          </a:xfrm>
          <a:prstGeom prst="rect">
            <a:avLst/>
          </a:prstGeom>
        </p:spPr>
      </p:pic>
    </p:spTree>
    <p:extLst>
      <p:ext uri="{BB962C8B-B14F-4D97-AF65-F5344CB8AC3E}">
        <p14:creationId xmlns:p14="http://schemas.microsoft.com/office/powerpoint/2010/main" val="9404725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85242"/>
            <a:ext cx="4495800" cy="4685077"/>
          </a:xfrm>
        </p:spPr>
        <p:txBody>
          <a:bodyPr>
            <a:normAutofit fontScale="92500" lnSpcReduction="10000"/>
          </a:bodyPr>
          <a:lstStyle/>
          <a:p>
            <a:pPr>
              <a:buFont typeface="Wingdings" charset="2"/>
              <a:buChar char="§"/>
            </a:pPr>
            <a:r>
              <a:rPr lang="en-US" sz="2400" dirty="0" smtClean="0">
                <a:solidFill>
                  <a:schemeClr val="accent1">
                    <a:lumMod val="50000"/>
                  </a:schemeClr>
                </a:solidFill>
              </a:rPr>
              <a:t>Data central to the Delta</a:t>
            </a:r>
          </a:p>
          <a:p>
            <a:pPr>
              <a:buFont typeface="Wingdings" charset="2"/>
              <a:buChar char="§"/>
            </a:pPr>
            <a:r>
              <a:rPr lang="en-US" sz="2400" dirty="0" smtClean="0">
                <a:solidFill>
                  <a:schemeClr val="accent1">
                    <a:lumMod val="50000"/>
                  </a:schemeClr>
                </a:solidFill>
              </a:rPr>
              <a:t>Extensive libraries for Delta data, photos, reports</a:t>
            </a:r>
          </a:p>
          <a:p>
            <a:pPr>
              <a:buFont typeface="Wingdings" charset="2"/>
              <a:buChar char="§"/>
            </a:pPr>
            <a:r>
              <a:rPr lang="en-US" sz="2400" dirty="0" smtClean="0">
                <a:solidFill>
                  <a:schemeClr val="accent1">
                    <a:lumMod val="50000"/>
                  </a:schemeClr>
                </a:solidFill>
              </a:rPr>
              <a:t>Real time reporting dashboards:  salinity, </a:t>
            </a:r>
            <a:r>
              <a:rPr lang="en-US" sz="2400" dirty="0" smtClean="0">
                <a:solidFill>
                  <a:schemeClr val="accent1">
                    <a:lumMod val="50000"/>
                  </a:schemeClr>
                </a:solidFill>
              </a:rPr>
              <a:t>Water Quality</a:t>
            </a:r>
            <a:endParaRPr lang="en-US" sz="2400" dirty="0" smtClean="0">
              <a:solidFill>
                <a:schemeClr val="accent1">
                  <a:lumMod val="50000"/>
                </a:schemeClr>
              </a:solidFill>
            </a:endParaRPr>
          </a:p>
          <a:p>
            <a:pPr>
              <a:buFont typeface="Wingdings" charset="2"/>
              <a:buChar char="§"/>
            </a:pPr>
            <a:r>
              <a:rPr lang="en-US" sz="2400" dirty="0" smtClean="0">
                <a:solidFill>
                  <a:schemeClr val="accent1">
                    <a:lumMod val="50000"/>
                  </a:schemeClr>
                </a:solidFill>
              </a:rPr>
              <a:t>Weekly survey results, fish tracking</a:t>
            </a:r>
          </a:p>
          <a:p>
            <a:pPr>
              <a:buFont typeface="Wingdings" charset="2"/>
              <a:buChar char="§"/>
            </a:pPr>
            <a:r>
              <a:rPr lang="en-US" sz="2400" dirty="0" smtClean="0">
                <a:solidFill>
                  <a:schemeClr val="accent1">
                    <a:lumMod val="50000"/>
                  </a:schemeClr>
                </a:solidFill>
              </a:rPr>
              <a:t>Relevant news</a:t>
            </a:r>
          </a:p>
          <a:p>
            <a:pPr>
              <a:buFont typeface="Wingdings" charset="2"/>
              <a:buChar char="§"/>
            </a:pPr>
            <a:r>
              <a:rPr lang="en-US" sz="2400" dirty="0" smtClean="0">
                <a:solidFill>
                  <a:schemeClr val="accent1">
                    <a:lumMod val="50000"/>
                  </a:schemeClr>
                </a:solidFill>
              </a:rPr>
              <a:t>Collaborator workspace</a:t>
            </a:r>
          </a:p>
          <a:p>
            <a:pPr>
              <a:buFont typeface="Wingdings" charset="2"/>
              <a:buChar char="§"/>
            </a:pPr>
            <a:r>
              <a:rPr lang="en-US" sz="2400" dirty="0" smtClean="0">
                <a:solidFill>
                  <a:schemeClr val="accent1">
                    <a:lumMod val="50000"/>
                  </a:schemeClr>
                </a:solidFill>
              </a:rPr>
              <a:t>Ecosystem projects</a:t>
            </a:r>
          </a:p>
          <a:p>
            <a:pPr>
              <a:buFont typeface="Wingdings" charset="2"/>
              <a:buChar char="§"/>
            </a:pPr>
            <a:r>
              <a:rPr lang="en-US" sz="2400" dirty="0" smtClean="0">
                <a:solidFill>
                  <a:schemeClr val="accent1">
                    <a:lumMod val="50000"/>
                  </a:schemeClr>
                </a:solidFill>
              </a:rPr>
              <a:t>Delta Community</a:t>
            </a:r>
          </a:p>
          <a:p>
            <a:pPr>
              <a:buFont typeface="Wingdings" charset="2"/>
              <a:buChar char="§"/>
            </a:pPr>
            <a:r>
              <a:rPr lang="en-US" sz="2400" dirty="0" smtClean="0">
                <a:solidFill>
                  <a:schemeClr val="accent1">
                    <a:lumMod val="50000"/>
                  </a:schemeClr>
                </a:solidFill>
              </a:rPr>
              <a:t>Post and view model results</a:t>
            </a:r>
          </a:p>
          <a:p>
            <a:endParaRPr lang="en-US" sz="2800" dirty="0"/>
          </a:p>
        </p:txBody>
      </p:sp>
      <p:sp>
        <p:nvSpPr>
          <p:cNvPr id="4" name="Slide Number Placeholder 3"/>
          <p:cNvSpPr>
            <a:spLocks noGrp="1"/>
          </p:cNvSpPr>
          <p:nvPr>
            <p:ph type="sldNum" sz="quarter" idx="12"/>
          </p:nvPr>
        </p:nvSpPr>
        <p:spPr/>
        <p:txBody>
          <a:bodyPr/>
          <a:lstStyle/>
          <a:p>
            <a:fld id="{2CFB208A-5644-498A-967E-7BEA16BB9E97}" type="slidenum">
              <a:rPr lang="en-US" smtClean="0"/>
              <a:pPr/>
              <a:t>11</a:t>
            </a:fld>
            <a:endParaRPr lang="en-US"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19225" y="91021"/>
            <a:ext cx="7724775" cy="1309687"/>
          </a:xfrm>
        </p:spPr>
        <p:txBody>
          <a:bodyPr>
            <a:normAutofit/>
          </a:bodyPr>
          <a:lstStyle/>
          <a:p>
            <a:pPr algn="r"/>
            <a:r>
              <a:rPr lang="en-US" sz="3200" dirty="0" smtClean="0">
                <a:solidFill>
                  <a:srgbClr val="FFFFFF"/>
                </a:solidFill>
              </a:rPr>
              <a:t>BAYDELTALIVE.COM</a:t>
            </a:r>
            <a:endParaRPr lang="en-US" sz="3200" dirty="0">
              <a:solidFill>
                <a:srgbClr val="FFFFFF"/>
              </a:solidFill>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3911"/>
          <a:stretch/>
        </p:blipFill>
        <p:spPr>
          <a:xfrm>
            <a:off x="4876800" y="1752600"/>
            <a:ext cx="4145591" cy="4450695"/>
          </a:xfrm>
          <a:prstGeom prst="rect">
            <a:avLst/>
          </a:prstGeom>
        </p:spPr>
      </p:pic>
    </p:spTree>
    <p:extLst>
      <p:ext uri="{BB962C8B-B14F-4D97-AF65-F5344CB8AC3E}">
        <p14:creationId xmlns:p14="http://schemas.microsoft.com/office/powerpoint/2010/main" val="15204934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844800" y="1532467"/>
            <a:ext cx="5865709" cy="5189010"/>
          </a:xfrm>
        </p:spPr>
        <p:txBody>
          <a:bodyPr>
            <a:normAutofit fontScale="25000" lnSpcReduction="20000"/>
          </a:bodyPr>
          <a:lstStyle/>
          <a:p>
            <a:pPr marL="0" indent="0">
              <a:buNone/>
            </a:pPr>
            <a:endParaRPr lang="en-US" sz="2000" dirty="0" smtClean="0">
              <a:solidFill>
                <a:srgbClr val="254061"/>
              </a:solidFill>
            </a:endParaRPr>
          </a:p>
          <a:p>
            <a:pPr marL="0" indent="0" algn="ctr">
              <a:buNone/>
            </a:pPr>
            <a:r>
              <a:rPr lang="en-US" sz="7200" dirty="0" smtClean="0">
                <a:solidFill>
                  <a:srgbClr val="254061"/>
                </a:solidFill>
              </a:rPr>
              <a:t>US Bureau of Reclamation</a:t>
            </a:r>
          </a:p>
          <a:p>
            <a:pPr marL="0" indent="0" algn="ctr">
              <a:buNone/>
            </a:pPr>
            <a:r>
              <a:rPr lang="en-US" sz="7200" dirty="0" smtClean="0">
                <a:solidFill>
                  <a:srgbClr val="254061"/>
                </a:solidFill>
              </a:rPr>
              <a:t>NOAA</a:t>
            </a:r>
          </a:p>
          <a:p>
            <a:pPr marL="0" indent="0" algn="ctr">
              <a:buNone/>
            </a:pPr>
            <a:r>
              <a:rPr lang="en-US" sz="7200" dirty="0" smtClean="0">
                <a:solidFill>
                  <a:srgbClr val="254061"/>
                </a:solidFill>
              </a:rPr>
              <a:t>NMFS</a:t>
            </a:r>
            <a:endParaRPr lang="en-US" sz="7200" dirty="0">
              <a:solidFill>
                <a:srgbClr val="254061"/>
              </a:solidFill>
            </a:endParaRPr>
          </a:p>
          <a:p>
            <a:pPr marL="0" indent="0" algn="ctr">
              <a:buNone/>
            </a:pPr>
            <a:r>
              <a:rPr lang="en-US" sz="7200" dirty="0" smtClean="0">
                <a:solidFill>
                  <a:srgbClr val="254061"/>
                </a:solidFill>
              </a:rPr>
              <a:t>US Geological Survey</a:t>
            </a:r>
          </a:p>
          <a:p>
            <a:pPr marL="0" indent="0" algn="ctr">
              <a:buNone/>
            </a:pPr>
            <a:r>
              <a:rPr lang="en-US" sz="7200" dirty="0" smtClean="0">
                <a:solidFill>
                  <a:srgbClr val="254061"/>
                </a:solidFill>
              </a:rPr>
              <a:t>CA Department of Water Resources</a:t>
            </a:r>
          </a:p>
          <a:p>
            <a:pPr marL="0" indent="0" algn="ctr">
              <a:buNone/>
            </a:pPr>
            <a:r>
              <a:rPr lang="en-US" sz="7200" dirty="0" smtClean="0">
                <a:solidFill>
                  <a:srgbClr val="254061"/>
                </a:solidFill>
              </a:rPr>
              <a:t>Metropolitan Water District </a:t>
            </a:r>
          </a:p>
          <a:p>
            <a:pPr marL="0" indent="0" algn="ctr">
              <a:buNone/>
            </a:pPr>
            <a:r>
              <a:rPr lang="en-US" sz="7200" dirty="0" smtClean="0">
                <a:solidFill>
                  <a:srgbClr val="254061"/>
                </a:solidFill>
              </a:rPr>
              <a:t>State and Federal Contractor </a:t>
            </a:r>
          </a:p>
          <a:p>
            <a:pPr marL="0" indent="0" algn="ctr">
              <a:buNone/>
            </a:pPr>
            <a:r>
              <a:rPr lang="en-US" sz="7200" dirty="0" smtClean="0">
                <a:solidFill>
                  <a:srgbClr val="254061"/>
                </a:solidFill>
              </a:rPr>
              <a:t>US Fish and Wildlife</a:t>
            </a:r>
          </a:p>
          <a:p>
            <a:pPr marL="0" indent="0" algn="ctr">
              <a:buNone/>
            </a:pPr>
            <a:r>
              <a:rPr lang="en-US" sz="7200" dirty="0" smtClean="0">
                <a:solidFill>
                  <a:srgbClr val="254061"/>
                </a:solidFill>
              </a:rPr>
              <a:t>SWRCB</a:t>
            </a:r>
          </a:p>
          <a:p>
            <a:pPr marL="0" indent="0" algn="ctr">
              <a:buNone/>
            </a:pPr>
            <a:r>
              <a:rPr lang="en-US" sz="7200" dirty="0" smtClean="0">
                <a:solidFill>
                  <a:srgbClr val="254061"/>
                </a:solidFill>
              </a:rPr>
              <a:t>AG Industry</a:t>
            </a:r>
          </a:p>
          <a:p>
            <a:pPr marL="0" indent="0">
              <a:buNone/>
            </a:pPr>
            <a:r>
              <a:rPr lang="en-US" sz="7200" dirty="0" smtClean="0">
                <a:solidFill>
                  <a:srgbClr val="254061"/>
                </a:solidFill>
              </a:rPr>
              <a:t>             _________________________________</a:t>
            </a:r>
          </a:p>
          <a:p>
            <a:pPr marL="0" indent="0">
              <a:buNone/>
            </a:pPr>
            <a:endParaRPr lang="en-US" sz="7200" dirty="0">
              <a:solidFill>
                <a:srgbClr val="254061"/>
              </a:solidFill>
            </a:endParaRPr>
          </a:p>
          <a:p>
            <a:pPr marL="0" indent="0" algn="ctr">
              <a:buNone/>
            </a:pPr>
            <a:r>
              <a:rPr lang="en-US" sz="7200" dirty="0" smtClean="0">
                <a:solidFill>
                  <a:srgbClr val="254061"/>
                </a:solidFill>
              </a:rPr>
              <a:t>25,000 Unique Visits (Annual)</a:t>
            </a:r>
          </a:p>
          <a:p>
            <a:pPr marL="0" indent="0" algn="ctr">
              <a:buNone/>
            </a:pPr>
            <a:r>
              <a:rPr lang="en-US" sz="7200" dirty="0" smtClean="0">
                <a:solidFill>
                  <a:srgbClr val="254061"/>
                </a:solidFill>
              </a:rPr>
              <a:t>400+ Registered Users</a:t>
            </a:r>
          </a:p>
          <a:p>
            <a:pPr marL="0" indent="0" algn="ctr">
              <a:buNone/>
            </a:pPr>
            <a:r>
              <a:rPr lang="en-US" sz="7200" dirty="0" smtClean="0">
                <a:solidFill>
                  <a:srgbClr val="254061"/>
                </a:solidFill>
              </a:rPr>
              <a:t>1500 + Images, Documents, Research Articles</a:t>
            </a:r>
          </a:p>
          <a:p>
            <a:pPr marL="0" indent="0" algn="ctr">
              <a:buNone/>
            </a:pPr>
            <a:r>
              <a:rPr lang="en-US" sz="7200" dirty="0" smtClean="0">
                <a:solidFill>
                  <a:srgbClr val="254061"/>
                </a:solidFill>
              </a:rPr>
              <a:t>100+ Ecosystem Projects</a:t>
            </a:r>
          </a:p>
          <a:p>
            <a:pPr marL="0" indent="0" algn="ctr">
              <a:buNone/>
            </a:pPr>
            <a:r>
              <a:rPr lang="en-US" sz="7200" dirty="0" smtClean="0">
                <a:solidFill>
                  <a:srgbClr val="254061"/>
                </a:solidFill>
              </a:rPr>
              <a:t>250+ Downloadable Datasets</a:t>
            </a:r>
          </a:p>
          <a:p>
            <a:pPr marL="0" indent="0" algn="ctr">
              <a:buNone/>
            </a:pPr>
            <a:r>
              <a:rPr lang="en-US" sz="7200" dirty="0" smtClean="0">
                <a:solidFill>
                  <a:srgbClr val="254061"/>
                </a:solidFill>
              </a:rPr>
              <a:t>Feed Libraries</a:t>
            </a: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512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156326"/>
            <a:ext cx="604838" cy="56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BDL WORKGROUP COLLABORATORS</a:t>
            </a:r>
            <a:endParaRPr lang="es-AR" sz="3000" dirty="0">
              <a:solidFill>
                <a:schemeClr val="bg1"/>
              </a:solidFill>
              <a:latin typeface="Gotham Book"/>
              <a:cs typeface="Gotham Book"/>
            </a:endParaRPr>
          </a:p>
        </p:txBody>
      </p:sp>
      <p:pic>
        <p:nvPicPr>
          <p:cNvPr id="3" name="Picture 2" descr="icon512x512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00" y="2607732"/>
            <a:ext cx="1761067" cy="1761067"/>
          </a:xfrm>
          <a:prstGeom prst="rect">
            <a:avLst/>
          </a:prstGeom>
        </p:spPr>
      </p:pic>
      <p:sp>
        <p:nvSpPr>
          <p:cNvPr id="4" name="TextBox 3"/>
          <p:cNvSpPr txBox="1"/>
          <p:nvPr/>
        </p:nvSpPr>
        <p:spPr>
          <a:xfrm>
            <a:off x="728135" y="4617330"/>
            <a:ext cx="2116666" cy="1200329"/>
          </a:xfrm>
          <a:prstGeom prst="rect">
            <a:avLst/>
          </a:prstGeom>
          <a:noFill/>
        </p:spPr>
        <p:txBody>
          <a:bodyPr wrap="square" rtlCol="0">
            <a:spAutoFit/>
          </a:bodyPr>
          <a:lstStyle/>
          <a:p>
            <a:pPr algn="ctr"/>
            <a:r>
              <a:rPr lang="en-US" i="1" dirty="0"/>
              <a:t>Directing development and new data investments</a:t>
            </a:r>
            <a:endParaRPr lang="en-US" dirty="0"/>
          </a:p>
        </p:txBody>
      </p:sp>
    </p:spTree>
    <p:extLst>
      <p:ext uri="{BB962C8B-B14F-4D97-AF65-F5344CB8AC3E}">
        <p14:creationId xmlns:p14="http://schemas.microsoft.com/office/powerpoint/2010/main" val="3867538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219200" y="214313"/>
            <a:ext cx="7724775" cy="1309687"/>
          </a:xfrm>
        </p:spPr>
        <p:txBody>
          <a:bodyPr>
            <a:normAutofit/>
          </a:bodyPr>
          <a:lstStyle/>
          <a:p>
            <a:pPr algn="r"/>
            <a:r>
              <a:rPr lang="en-US" sz="3200" dirty="0" smtClean="0">
                <a:solidFill>
                  <a:srgbClr val="FFFFFF"/>
                </a:solidFill>
              </a:rPr>
              <a:t>SRWP PORTAL</a:t>
            </a:r>
            <a:endParaRPr lang="en-US" sz="3200" dirty="0">
              <a:solidFill>
                <a:srgbClr val="FFFFFF"/>
              </a:solidFill>
            </a:endParaRPr>
          </a:p>
        </p:txBody>
      </p:sp>
      <p:pic>
        <p:nvPicPr>
          <p:cNvPr id="8" name="Picture 7" descr="SRWP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7881" y="2514600"/>
            <a:ext cx="3668237" cy="2003486"/>
          </a:xfrm>
          <a:prstGeom prst="rect">
            <a:avLst/>
          </a:prstGeom>
          <a:ln>
            <a:noFill/>
          </a:ln>
        </p:spPr>
      </p:pic>
    </p:spTree>
    <p:extLst>
      <p:ext uri="{BB962C8B-B14F-4D97-AF65-F5344CB8AC3E}">
        <p14:creationId xmlns:p14="http://schemas.microsoft.com/office/powerpoint/2010/main" val="325803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75733" y="453890"/>
            <a:ext cx="8363716" cy="1477328"/>
          </a:xfrm>
          <a:prstGeom prst="rect">
            <a:avLst/>
          </a:prstGeom>
          <a:noFill/>
        </p:spPr>
        <p:txBody>
          <a:bodyPr wrap="square" rtlCol="0">
            <a:spAutoFit/>
          </a:bodyPr>
          <a:lstStyle/>
          <a:p>
            <a:pPr algn="r"/>
            <a:r>
              <a:rPr lang="es-AR" sz="3000" dirty="0" smtClean="0">
                <a:solidFill>
                  <a:schemeClr val="bg1"/>
                </a:solidFill>
                <a:latin typeface="Gotham Book"/>
                <a:cs typeface="Gotham Book"/>
              </a:rPr>
              <a:t> SWRP MANAGEMENT ISSUES AND CHALLENGES</a:t>
            </a:r>
            <a:endParaRPr lang="es-AR" dirty="0">
              <a:solidFill>
                <a:schemeClr val="bg1"/>
              </a:solidFill>
              <a:latin typeface="Gotham Book"/>
              <a:cs typeface="Gotham Book"/>
            </a:endParaRPr>
          </a:p>
          <a:p>
            <a:pPr algn="r"/>
            <a:endParaRPr lang="es-AR" sz="3000" dirty="0">
              <a:solidFill>
                <a:schemeClr val="bg1"/>
              </a:solidFill>
              <a:latin typeface="Gotham Book"/>
              <a:cs typeface="Gotham Book"/>
            </a:endParaRPr>
          </a:p>
        </p:txBody>
      </p:sp>
      <p:cxnSp>
        <p:nvCxnSpPr>
          <p:cNvPr id="5" name="4 Conector recto"/>
          <p:cNvCxnSpPr/>
          <p:nvPr/>
        </p:nvCxnSpPr>
        <p:spPr>
          <a:xfrm flipH="1">
            <a:off x="1579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2 CuadroTexto"/>
          <p:cNvSpPr txBox="1"/>
          <p:nvPr/>
        </p:nvSpPr>
        <p:spPr>
          <a:xfrm>
            <a:off x="0" y="1392978"/>
            <a:ext cx="8737599" cy="5109091"/>
          </a:xfrm>
          <a:prstGeom prst="rect">
            <a:avLst/>
          </a:prstGeom>
          <a:noFill/>
        </p:spPr>
        <p:txBody>
          <a:bodyPr wrap="square" rtlCol="0">
            <a:spAutoFit/>
          </a:bodyPr>
          <a:lstStyle/>
          <a:p>
            <a:pPr marL="285750" indent="-285750" algn="ctr">
              <a:buSzPct val="100000"/>
              <a:buBlip>
                <a:blip r:embed="rId4"/>
              </a:buBlip>
            </a:pPr>
            <a:endParaRPr lang="es-AR" sz="24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Drought Management</a:t>
            </a:r>
          </a:p>
          <a:p>
            <a:pPr marL="342900" indent="-342900">
              <a:buSzPct val="100000"/>
              <a:buFont typeface="Wingdings" charset="2"/>
              <a:buChar char="§"/>
            </a:pPr>
            <a:r>
              <a:rPr lang="es-AR" sz="2000" dirty="0" smtClean="0">
                <a:solidFill>
                  <a:srgbClr val="254061"/>
                </a:solidFill>
                <a:latin typeface="Gotham Book"/>
                <a:cs typeface="Gotham Book"/>
              </a:rPr>
              <a:t>Domestic, Municipal and Industrial </a:t>
            </a:r>
            <a:r>
              <a:rPr lang="es-AR" sz="2000" dirty="0" smtClean="0">
                <a:solidFill>
                  <a:srgbClr val="254061"/>
                </a:solidFill>
                <a:latin typeface="Gotham Book"/>
                <a:cs typeface="Gotham Book"/>
              </a:rPr>
              <a:t>Water Supply</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Monitoring Program Management</a:t>
            </a:r>
          </a:p>
          <a:p>
            <a:pPr marL="342900" indent="-342900">
              <a:buSzPct val="100000"/>
              <a:buFont typeface="Wingdings" charset="2"/>
              <a:buChar char="§"/>
            </a:pPr>
            <a:r>
              <a:rPr lang="es-AR" sz="2000" dirty="0" smtClean="0">
                <a:solidFill>
                  <a:srgbClr val="254061"/>
                </a:solidFill>
                <a:latin typeface="Gotham Book"/>
                <a:cs typeface="Gotham Book"/>
              </a:rPr>
              <a:t>Sustainable Ground Water Management Act (5 high priority </a:t>
            </a:r>
            <a:r>
              <a:rPr lang="es-AR" sz="2000" dirty="0" smtClean="0">
                <a:solidFill>
                  <a:srgbClr val="254061"/>
                </a:solidFill>
                <a:latin typeface="Gotham Book"/>
                <a:cs typeface="Gotham Book"/>
              </a:rPr>
              <a:t>and </a:t>
            </a:r>
            <a:r>
              <a:rPr lang="es-AR" sz="2000" dirty="0" smtClean="0">
                <a:solidFill>
                  <a:srgbClr val="254061"/>
                </a:solidFill>
                <a:latin typeface="Gotham Book"/>
                <a:cs typeface="Gotham Book"/>
              </a:rPr>
              <a:t>16 medium </a:t>
            </a:r>
            <a:r>
              <a:rPr lang="es-AR" sz="2000" dirty="0">
                <a:solidFill>
                  <a:srgbClr val="254061"/>
                </a:solidFill>
                <a:latin typeface="Gotham Book"/>
                <a:cs typeface="Gotham Book"/>
              </a:rPr>
              <a:t>priority sub-</a:t>
            </a:r>
            <a:r>
              <a:rPr lang="es-AR" sz="2000" dirty="0" smtClean="0">
                <a:solidFill>
                  <a:srgbClr val="254061"/>
                </a:solidFill>
                <a:latin typeface="Gotham Book"/>
                <a:cs typeface="Gotham Book"/>
              </a:rPr>
              <a:t>basins)</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Federal Clean Water Act/Porter-Colonge (Beneficial uses)</a:t>
            </a:r>
          </a:p>
          <a:p>
            <a:pPr marL="342900" indent="-342900">
              <a:buSzPct val="100000"/>
              <a:buFont typeface="Wingdings" charset="2"/>
              <a:buChar char="§"/>
            </a:pPr>
            <a:r>
              <a:rPr lang="es-AR" sz="2000" dirty="0" smtClean="0">
                <a:solidFill>
                  <a:srgbClr val="254061"/>
                </a:solidFill>
                <a:latin typeface="Gotham Book"/>
                <a:cs typeface="Gotham Book"/>
              </a:rPr>
              <a:t>Regional Water Quality Control Plans</a:t>
            </a:r>
          </a:p>
          <a:p>
            <a:pPr marL="342900" indent="-342900">
              <a:buSzPct val="100000"/>
              <a:buFont typeface="Wingdings" charset="2"/>
              <a:buChar char="§"/>
            </a:pPr>
            <a:r>
              <a:rPr lang="es-AR" sz="2000" dirty="0" smtClean="0">
                <a:solidFill>
                  <a:srgbClr val="254061"/>
                </a:solidFill>
                <a:latin typeface="Gotham Book"/>
                <a:cs typeface="Gotham Book"/>
              </a:rPr>
              <a:t>1641 Water </a:t>
            </a:r>
            <a:r>
              <a:rPr lang="es-AR" sz="2000" dirty="0" smtClean="0">
                <a:solidFill>
                  <a:srgbClr val="254061"/>
                </a:solidFill>
                <a:latin typeface="Gotham Book"/>
                <a:cs typeface="Gotham Book"/>
              </a:rPr>
              <a:t>Quality Control Plan</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Nutrients</a:t>
            </a:r>
          </a:p>
          <a:p>
            <a:pPr marL="342900" indent="-342900">
              <a:buSzPct val="100000"/>
              <a:buFont typeface="Wingdings" charset="2"/>
              <a:buChar char="§"/>
            </a:pPr>
            <a:r>
              <a:rPr lang="es-AR" sz="2000" dirty="0" smtClean="0">
                <a:solidFill>
                  <a:srgbClr val="254061"/>
                </a:solidFill>
                <a:latin typeface="Gotham Book"/>
                <a:cs typeface="Gotham Book"/>
              </a:rPr>
              <a:t>Recreation</a:t>
            </a:r>
          </a:p>
          <a:p>
            <a:pPr marL="342900" indent="-342900">
              <a:buSzPct val="100000"/>
              <a:buFont typeface="Wingdings" charset="2"/>
              <a:buChar char="§"/>
            </a:pPr>
            <a:r>
              <a:rPr lang="es-AR" sz="2000" dirty="0" smtClean="0">
                <a:solidFill>
                  <a:srgbClr val="254061"/>
                </a:solidFill>
                <a:latin typeface="Gotham Book"/>
                <a:cs typeface="Gotham Book"/>
              </a:rPr>
              <a:t>Invasive Species Management</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Fish and </a:t>
            </a:r>
            <a:r>
              <a:rPr lang="es-AR" sz="2000" dirty="0" smtClean="0">
                <a:solidFill>
                  <a:srgbClr val="254061"/>
                </a:solidFill>
                <a:latin typeface="Gotham Book"/>
                <a:cs typeface="Gotham Book"/>
              </a:rPr>
              <a:t>Wildlife </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Hydropower </a:t>
            </a:r>
            <a:endParaRPr lang="es-AR" sz="2000" dirty="0" smtClean="0">
              <a:solidFill>
                <a:srgbClr val="254061"/>
              </a:solidFill>
              <a:latin typeface="Gotham Book"/>
              <a:cs typeface="Gotham Book"/>
            </a:endParaRPr>
          </a:p>
          <a:p>
            <a:pPr marL="342900" indent="-342900">
              <a:buSzPct val="100000"/>
              <a:buFont typeface="Wingdings" charset="2"/>
              <a:buChar char="§"/>
            </a:pPr>
            <a:r>
              <a:rPr lang="es-AR" sz="2000" dirty="0" smtClean="0">
                <a:solidFill>
                  <a:srgbClr val="254061"/>
                </a:solidFill>
                <a:latin typeface="Gotham Book"/>
                <a:cs typeface="Gotham Book"/>
              </a:rPr>
              <a:t>Fire</a:t>
            </a:r>
            <a:endParaRPr lang="es-AR" sz="2000" dirty="0" smtClean="0">
              <a:solidFill>
                <a:srgbClr val="254061"/>
              </a:solidFill>
              <a:latin typeface="Gotham Book"/>
              <a:cs typeface="Gotham Book"/>
            </a:endParaRPr>
          </a:p>
          <a:p>
            <a:pPr marL="342900" indent="-342900" algn="ctr">
              <a:buSzPct val="100000"/>
              <a:buFont typeface="Wingdings" charset="2"/>
              <a:buChar char="§"/>
            </a:pPr>
            <a:endParaRPr lang="es-AR" sz="2200" dirty="0" smtClean="0">
              <a:solidFill>
                <a:srgbClr val="254061"/>
              </a:solidFill>
              <a:latin typeface="Gotham Book"/>
              <a:cs typeface="Gotham Book"/>
            </a:endParaRPr>
          </a:p>
        </p:txBody>
      </p:sp>
    </p:spTree>
    <p:extLst>
      <p:ext uri="{BB962C8B-B14F-4D97-AF65-F5344CB8AC3E}">
        <p14:creationId xmlns:p14="http://schemas.microsoft.com/office/powerpoint/2010/main" val="1501328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75733" y="453890"/>
            <a:ext cx="836371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 SWRP KEY FEATURES AND TOOLS</a:t>
            </a:r>
            <a:endParaRPr lang="es-AR" sz="3000" dirty="0">
              <a:solidFill>
                <a:schemeClr val="bg1"/>
              </a:solidFill>
              <a:latin typeface="Gotham Book"/>
              <a:cs typeface="Gotham Book"/>
            </a:endParaRPr>
          </a:p>
        </p:txBody>
      </p:sp>
      <p:sp>
        <p:nvSpPr>
          <p:cNvPr id="3" name="2 CuadroTexto"/>
          <p:cNvSpPr txBox="1"/>
          <p:nvPr/>
        </p:nvSpPr>
        <p:spPr>
          <a:xfrm>
            <a:off x="152400" y="1447800"/>
            <a:ext cx="8737599" cy="4924425"/>
          </a:xfrm>
          <a:prstGeom prst="rect">
            <a:avLst/>
          </a:prstGeom>
          <a:noFill/>
        </p:spPr>
        <p:txBody>
          <a:bodyPr wrap="square" rtlCol="0">
            <a:spAutoFit/>
          </a:bodyPr>
          <a:lstStyle/>
          <a:p>
            <a:pPr marL="285750" indent="-285750">
              <a:buSzPct val="100000"/>
              <a:buBlip>
                <a:blip r:embed="rId4"/>
              </a:buBlip>
            </a:pPr>
            <a:endParaRPr lang="es-AR" sz="2200" dirty="0" smtClean="0">
              <a:solidFill>
                <a:srgbClr val="254061"/>
              </a:solidFill>
              <a:latin typeface="Gotham Book"/>
              <a:cs typeface="Gotham Book"/>
            </a:endParaRPr>
          </a:p>
          <a:p>
            <a:pPr marL="342900" indent="-342900">
              <a:buSzPct val="100000"/>
              <a:buFont typeface="Wingdings" charset="2"/>
              <a:buChar char="§"/>
            </a:pPr>
            <a:r>
              <a:rPr lang="es-AR" sz="2400" dirty="0" smtClean="0">
                <a:solidFill>
                  <a:srgbClr val="254061"/>
                </a:solidFill>
                <a:latin typeface="Gotham Book"/>
                <a:cs typeface="Gotham Book"/>
              </a:rPr>
              <a:t>Data </a:t>
            </a:r>
            <a:r>
              <a:rPr lang="es-AR" sz="2400" dirty="0" smtClean="0">
                <a:solidFill>
                  <a:srgbClr val="254061"/>
                </a:solidFill>
                <a:latin typeface="Gotham Book"/>
                <a:cs typeface="Gotham Book"/>
              </a:rPr>
              <a:t>Catalogs</a:t>
            </a:r>
          </a:p>
          <a:p>
            <a:pPr marL="342900" indent="-342900">
              <a:buSzPct val="100000"/>
              <a:buFont typeface="Wingdings" charset="2"/>
              <a:buChar char="§"/>
            </a:pPr>
            <a:r>
              <a:rPr lang="es-AR" sz="2400" dirty="0" smtClean="0">
                <a:solidFill>
                  <a:srgbClr val="254061"/>
                </a:solidFill>
                <a:latin typeface="Gotham Book"/>
                <a:cs typeface="Gotham Book"/>
              </a:rPr>
              <a:t>Data Management Tools</a:t>
            </a:r>
          </a:p>
          <a:p>
            <a:pPr marL="342900" indent="-342900">
              <a:buSzPct val="100000"/>
              <a:buFont typeface="Wingdings" charset="2"/>
              <a:buChar char="§"/>
            </a:pPr>
            <a:r>
              <a:rPr lang="es-AR" sz="2400" dirty="0" smtClean="0">
                <a:solidFill>
                  <a:srgbClr val="254061"/>
                </a:solidFill>
                <a:latin typeface="Gotham Book"/>
                <a:cs typeface="Gotham Book"/>
              </a:rPr>
              <a:t>Interactive GIS</a:t>
            </a:r>
          </a:p>
          <a:p>
            <a:pPr marL="342900" indent="-342900">
              <a:buSzPct val="100000"/>
              <a:buFont typeface="Wingdings" charset="2"/>
              <a:buChar char="§"/>
            </a:pPr>
            <a:r>
              <a:rPr lang="es-AR" sz="2400" dirty="0" smtClean="0">
                <a:solidFill>
                  <a:srgbClr val="254061"/>
                </a:solidFill>
                <a:latin typeface="Gotham Book"/>
                <a:cs typeface="Gotham Book"/>
              </a:rPr>
              <a:t>Access to 120+ GIS Layers</a:t>
            </a:r>
          </a:p>
          <a:p>
            <a:pPr marL="342900" indent="-342900">
              <a:buSzPct val="100000"/>
              <a:buFont typeface="Wingdings" charset="2"/>
              <a:buChar char="§"/>
            </a:pPr>
            <a:r>
              <a:rPr lang="es-AR" sz="2400" dirty="0" smtClean="0">
                <a:solidFill>
                  <a:srgbClr val="254061"/>
                </a:solidFill>
                <a:latin typeface="Gotham Book"/>
                <a:cs typeface="Gotham Book"/>
              </a:rPr>
              <a:t>Document Management (400+ Records)</a:t>
            </a:r>
          </a:p>
          <a:p>
            <a:pPr marL="342900" indent="-342900">
              <a:buSzPct val="100000"/>
              <a:buFont typeface="Wingdings" charset="2"/>
              <a:buChar char="§"/>
            </a:pPr>
            <a:r>
              <a:rPr lang="es-AR" sz="2400" dirty="0" smtClean="0">
                <a:solidFill>
                  <a:srgbClr val="254061"/>
                </a:solidFill>
                <a:latin typeface="Gotham Book"/>
                <a:cs typeface="Gotham Book"/>
              </a:rPr>
              <a:t>Projects Management</a:t>
            </a:r>
          </a:p>
          <a:p>
            <a:pPr marL="342900" indent="-342900">
              <a:buSzPct val="100000"/>
              <a:buFont typeface="Wingdings" charset="2"/>
              <a:buChar char="§"/>
            </a:pPr>
            <a:r>
              <a:rPr lang="es-AR" sz="2400" dirty="0" smtClean="0">
                <a:solidFill>
                  <a:srgbClr val="254061"/>
                </a:solidFill>
                <a:latin typeface="Gotham Book"/>
                <a:cs typeface="Gotham Book"/>
              </a:rPr>
              <a:t>Data Dashboards</a:t>
            </a:r>
          </a:p>
          <a:p>
            <a:pPr marL="342900" indent="-342900">
              <a:buSzPct val="100000"/>
              <a:buFont typeface="Wingdings" charset="2"/>
              <a:buChar char="§"/>
            </a:pPr>
            <a:r>
              <a:rPr lang="es-AR" sz="2400" dirty="0" smtClean="0">
                <a:solidFill>
                  <a:srgbClr val="254061"/>
                </a:solidFill>
                <a:latin typeface="Gotham Book"/>
                <a:cs typeface="Gotham Book"/>
              </a:rPr>
              <a:t>Regulatory Reporting Templates</a:t>
            </a:r>
          </a:p>
          <a:p>
            <a:pPr marL="342900" indent="-342900">
              <a:buSzPct val="100000"/>
              <a:buFont typeface="Wingdings" charset="2"/>
              <a:buChar char="§"/>
            </a:pPr>
            <a:r>
              <a:rPr lang="es-AR" sz="2400" dirty="0" smtClean="0">
                <a:solidFill>
                  <a:srgbClr val="254061"/>
                </a:solidFill>
                <a:latin typeface="Gotham Book"/>
                <a:cs typeface="Gotham Book"/>
              </a:rPr>
              <a:t>Question Templates</a:t>
            </a:r>
          </a:p>
          <a:p>
            <a:pPr marL="342900" indent="-342900">
              <a:buSzPct val="100000"/>
              <a:buFont typeface="Wingdings" charset="2"/>
              <a:buChar char="§"/>
            </a:pPr>
            <a:r>
              <a:rPr lang="es-AR" sz="2400" dirty="0" smtClean="0">
                <a:solidFill>
                  <a:srgbClr val="254061"/>
                </a:solidFill>
                <a:latin typeface="Gotham Book"/>
                <a:cs typeface="Gotham Book"/>
              </a:rPr>
              <a:t>Data Story Templates</a:t>
            </a:r>
          </a:p>
          <a:p>
            <a:pPr marL="342900" indent="-342900">
              <a:buSzPct val="100000"/>
              <a:buFont typeface="Wingdings" charset="2"/>
              <a:buChar char="§"/>
            </a:pPr>
            <a:r>
              <a:rPr lang="es-AR" sz="2400" dirty="0" smtClean="0">
                <a:solidFill>
                  <a:srgbClr val="254061"/>
                </a:solidFill>
                <a:latin typeface="Gotham Book"/>
                <a:cs typeface="Gotham Book"/>
              </a:rPr>
              <a:t>Real Time Management Tools</a:t>
            </a:r>
          </a:p>
          <a:p>
            <a:pPr marL="285750" indent="-285750">
              <a:buSzPct val="100000"/>
              <a:buBlip>
                <a:blip r:embed="rId5"/>
              </a:buBlip>
            </a:pPr>
            <a:endParaRPr lang="es-AR" sz="2800" dirty="0">
              <a:solidFill>
                <a:srgbClr val="254061"/>
              </a:solidFill>
              <a:latin typeface="Gotham Book"/>
              <a:cs typeface="Gotham Book"/>
            </a:endParaRPr>
          </a:p>
        </p:txBody>
      </p:sp>
      <p:cxnSp>
        <p:nvCxnSpPr>
          <p:cNvPr id="5" name="4 Conector recto"/>
          <p:cNvCxnSpPr/>
          <p:nvPr/>
        </p:nvCxnSpPr>
        <p:spPr>
          <a:xfrm flipH="1">
            <a:off x="1579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4674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362200" y="453889"/>
            <a:ext cx="6577249"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EXPLORE DATA &amp; CATALOGS</a:t>
            </a:r>
            <a:endParaRPr lang="es-AR" sz="3000" dirty="0">
              <a:solidFill>
                <a:schemeClr val="bg1"/>
              </a:solidFill>
              <a:latin typeface="Gotham Book"/>
              <a:cs typeface="Gotham Book"/>
            </a:endParaRPr>
          </a:p>
        </p:txBody>
      </p:sp>
      <p:sp>
        <p:nvSpPr>
          <p:cNvPr id="3" name="2 CuadroTexto"/>
          <p:cNvSpPr txBox="1"/>
          <p:nvPr/>
        </p:nvSpPr>
        <p:spPr>
          <a:xfrm>
            <a:off x="358099" y="1469552"/>
            <a:ext cx="6364433" cy="6001642"/>
          </a:xfrm>
          <a:prstGeom prst="rect">
            <a:avLst/>
          </a:prstGeom>
          <a:noFill/>
        </p:spPr>
        <p:txBody>
          <a:bodyPr wrap="square" rtlCol="0">
            <a:spAutoFit/>
          </a:bodyPr>
          <a:lstStyle/>
          <a:p>
            <a:endParaRPr lang="es-AR"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Data Exchange Center (CDEC)</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National Water Information System (NWIS)</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National Oceanic &amp; Atmospheric Agency</a:t>
            </a:r>
            <a:r>
              <a:rPr lang="es-AR" sz="2200" dirty="0">
                <a:solidFill>
                  <a:srgbClr val="254061"/>
                </a:solidFill>
                <a:latin typeface="Gotham Book" pitchFamily="50" charset="0"/>
              </a:rPr>
              <a:t> </a:t>
            </a:r>
            <a:r>
              <a:rPr lang="es-AR" sz="2200" dirty="0" smtClean="0">
                <a:solidFill>
                  <a:srgbClr val="254061"/>
                </a:solidFill>
                <a:latin typeface="Gotham Book" pitchFamily="50" charset="0"/>
              </a:rPr>
              <a:t>(NOAA)</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Irrigation Management System</a:t>
            </a:r>
            <a:r>
              <a:rPr lang="es-AR" sz="2200" dirty="0">
                <a:solidFill>
                  <a:srgbClr val="254061"/>
                </a:solidFill>
                <a:latin typeface="Gotham Book" pitchFamily="50" charset="0"/>
              </a:rPr>
              <a:t> </a:t>
            </a:r>
            <a:r>
              <a:rPr lang="es-AR" sz="2200" dirty="0" smtClean="0">
                <a:solidFill>
                  <a:srgbClr val="254061"/>
                </a:solidFill>
                <a:latin typeface="Gotham Book" pitchFamily="50" charset="0"/>
              </a:rPr>
              <a:t>(CIMIS)</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Environmental Data Exchange Network (CEDEN)</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SWRP Data Catalog</a:t>
            </a:r>
          </a:p>
          <a:p>
            <a:pPr marL="342900" indent="-342900">
              <a:buFont typeface="Wingdings" charset="2"/>
              <a:buChar char="§"/>
            </a:pPr>
            <a:r>
              <a:rPr lang="es-AR" sz="2200" dirty="0" smtClean="0">
                <a:solidFill>
                  <a:srgbClr val="254061"/>
                </a:solidFill>
                <a:latin typeface="Gotham Book" pitchFamily="50" charset="0"/>
              </a:rPr>
              <a:t>Water Data Library </a:t>
            </a:r>
            <a:endParaRPr lang="es-AR" sz="2200" dirty="0" smtClean="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Water Quality </a:t>
            </a:r>
            <a:r>
              <a:rPr lang="es-AR" sz="2200" dirty="0" smtClean="0">
                <a:solidFill>
                  <a:srgbClr val="1F497D"/>
                </a:solidFill>
                <a:latin typeface="Gotham Book" pitchFamily="50" charset="0"/>
              </a:rPr>
              <a:t>Exchange (WQX) </a:t>
            </a:r>
            <a:r>
              <a:rPr lang="es-AR" sz="2200" dirty="0" smtClean="0">
                <a:solidFill>
                  <a:srgbClr val="254061"/>
                </a:solidFill>
                <a:latin typeface="Gotham Book" pitchFamily="50" charset="0"/>
              </a:rPr>
              <a:t>and </a:t>
            </a:r>
            <a:r>
              <a:rPr lang="es-AR" sz="2400" dirty="0">
                <a:solidFill>
                  <a:schemeClr val="tx2">
                    <a:lumMod val="75000"/>
                  </a:schemeClr>
                </a:solidFill>
              </a:rPr>
              <a:t>STOrage and RETrieval Data </a:t>
            </a:r>
            <a:r>
              <a:rPr lang="es-AR" sz="2400" dirty="0" smtClean="0">
                <a:solidFill>
                  <a:schemeClr val="tx2">
                    <a:lumMod val="75000"/>
                  </a:schemeClr>
                </a:solidFill>
              </a:rPr>
              <a:t>Warehouse (STORET)</a:t>
            </a:r>
            <a:endParaRPr lang="es-AR" sz="2200" dirty="0" smtClean="0">
              <a:solidFill>
                <a:schemeClr val="tx2">
                  <a:lumMod val="75000"/>
                </a:schemeClr>
              </a:solidFill>
              <a:latin typeface="Gotham Book" pitchFamily="50" charset="0"/>
            </a:endParaRPr>
          </a:p>
          <a:p>
            <a:endParaRPr lang="es-AR" sz="2200" dirty="0" smtClean="0">
              <a:solidFill>
                <a:srgbClr val="254061"/>
              </a:solidFill>
              <a:latin typeface="Gotham Book" pitchFamily="50" charset="0"/>
            </a:endParaRPr>
          </a:p>
          <a:p>
            <a:r>
              <a:rPr lang="es-AR" sz="2200" dirty="0" smtClean="0">
                <a:solidFill>
                  <a:srgbClr val="254061"/>
                </a:solidFill>
                <a:latin typeface="Gotham Book" pitchFamily="50" charset="0"/>
              </a:rPr>
              <a:t>	…</a:t>
            </a:r>
            <a:r>
              <a:rPr lang="es-AR" sz="2200" dirty="0" smtClean="0">
                <a:solidFill>
                  <a:srgbClr val="254061"/>
                </a:solidFill>
                <a:latin typeface="Gotham Book" pitchFamily="50" charset="0"/>
              </a:rPr>
              <a:t>See Data Spreadsheet</a:t>
            </a:r>
            <a:endParaRPr lang="es-AR" sz="2200" dirty="0">
              <a:solidFill>
                <a:srgbClr val="254061"/>
              </a:solidFill>
              <a:latin typeface="Gotham Book" pitchFamily="50" charset="0"/>
            </a:endParaRPr>
          </a:p>
          <a:p>
            <a:endParaRPr lang="es-AR" b="1" dirty="0" smtClean="0">
              <a:solidFill>
                <a:srgbClr val="254061"/>
              </a:solidFill>
              <a:latin typeface="Gotham Book" pitchFamily="50" charset="0"/>
            </a:endParaRPr>
          </a:p>
          <a:p>
            <a:endParaRPr lang="es-AR" dirty="0">
              <a:solidFill>
                <a:srgbClr val="254061"/>
              </a:solidFill>
              <a:latin typeface="Gotham Book" pitchFamily="50" charset="0"/>
            </a:endParaRPr>
          </a:p>
          <a:p>
            <a:endParaRPr lang="es-AR" dirty="0">
              <a:solidFill>
                <a:srgbClr val="254061"/>
              </a:solidFill>
              <a:latin typeface="Gotham Book" pitchFamily="50" charset="0"/>
            </a:endParaRPr>
          </a:p>
        </p:txBody>
      </p:sp>
      <p:pic>
        <p:nvPicPr>
          <p:cNvPr id="9" name="Picture 8" descr="Grap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496" y="3649393"/>
            <a:ext cx="2450639" cy="2550509"/>
          </a:xfrm>
          <a:prstGeom prst="rect">
            <a:avLst/>
          </a:prstGeom>
        </p:spPr>
      </p:pic>
      <p:pic>
        <p:nvPicPr>
          <p:cNvPr id="10" name="Picture 9" descr="Widget_ML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5620" y="1956377"/>
            <a:ext cx="2450639" cy="1328339"/>
          </a:xfrm>
          <a:prstGeom prst="rect">
            <a:avLst/>
          </a:prstGeom>
        </p:spPr>
      </p:pic>
      <p:pic>
        <p:nvPicPr>
          <p:cNvPr id="11" name="Picture 10" descr="real_t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590" y="120947"/>
            <a:ext cx="1088512" cy="1240076"/>
          </a:xfrm>
          <a:prstGeom prst="rect">
            <a:avLst/>
          </a:prstGeom>
        </p:spPr>
      </p:pic>
    </p:spTree>
    <p:extLst>
      <p:ext uri="{BB962C8B-B14F-4D97-AF65-F5344CB8AC3E}">
        <p14:creationId xmlns:p14="http://schemas.microsoft.com/office/powerpoint/2010/main" val="1369363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765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6019800" y="574650"/>
            <a:ext cx="2963459" cy="400110"/>
          </a:xfrm>
          <a:prstGeom prst="rect">
            <a:avLst/>
          </a:prstGeom>
          <a:noFill/>
        </p:spPr>
        <p:txBody>
          <a:bodyPr wrap="square" rtlCol="0">
            <a:spAutoFit/>
          </a:bodyPr>
          <a:lstStyle/>
          <a:p>
            <a:pPr algn="r"/>
            <a:r>
              <a:rPr lang="es-AR" sz="2000" dirty="0" smtClean="0">
                <a:solidFill>
                  <a:schemeClr val="bg1"/>
                </a:solidFill>
                <a:latin typeface="Gotham Book"/>
                <a:cs typeface="Gotham Book"/>
              </a:rPr>
              <a:t>SENSOR NETWORKS</a:t>
            </a:r>
            <a:endParaRPr lang="es-AR" sz="2000" dirty="0">
              <a:solidFill>
                <a:schemeClr val="bg1"/>
              </a:solidFill>
              <a:latin typeface="Gotham Book"/>
              <a:cs typeface="Gotham Book"/>
            </a:endParaRPr>
          </a:p>
        </p:txBody>
      </p:sp>
      <p:pic>
        <p:nvPicPr>
          <p:cNvPr id="3075" name="Picture 3"/>
          <p:cNvPicPr>
            <a:picLocks noChangeAspect="1" noChangeArrowheads="1"/>
          </p:cNvPicPr>
          <p:nvPr/>
        </p:nvPicPr>
        <p:blipFill>
          <a:blip r:embed="rId3"/>
          <a:srcRect/>
          <a:stretch>
            <a:fillRect/>
          </a:stretch>
        </p:blipFill>
        <p:spPr bwMode="auto">
          <a:xfrm>
            <a:off x="3" y="1080363"/>
            <a:ext cx="9144000" cy="5753100"/>
          </a:xfrm>
          <a:prstGeom prst="rect">
            <a:avLst/>
          </a:prstGeom>
          <a:noFill/>
          <a:ln w="9525">
            <a:noFill/>
            <a:miter lim="800000"/>
            <a:headEnd/>
            <a:tailEnd/>
          </a:ln>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 y="10163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8" name="1 CuadroTexto"/>
          <p:cNvSpPr txBox="1"/>
          <p:nvPr/>
        </p:nvSpPr>
        <p:spPr>
          <a:xfrm>
            <a:off x="2566751" y="176890"/>
            <a:ext cx="6577249"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SENSOR NETWORKS</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2552580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9601200" y="4648200"/>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SENSOR NETWORKS</a:t>
            </a:r>
            <a:endParaRPr lang="es-AR" sz="1600" dirty="0">
              <a:solidFill>
                <a:srgbClr val="254061"/>
              </a:solidFill>
              <a:latin typeface="Gotham Book"/>
              <a:cs typeface="Gotham Book"/>
            </a:endParaRPr>
          </a:p>
        </p:txBody>
      </p:sp>
      <p:pic>
        <p:nvPicPr>
          <p:cNvPr id="8" name="Picture 2"/>
          <p:cNvPicPr>
            <a:picLocks noChangeAspect="1" noChangeArrowheads="1"/>
          </p:cNvPicPr>
          <p:nvPr/>
        </p:nvPicPr>
        <p:blipFill>
          <a:blip r:embed="rId3"/>
          <a:srcRect/>
          <a:stretch>
            <a:fillRect/>
          </a:stretch>
        </p:blipFill>
        <p:spPr bwMode="auto">
          <a:xfrm>
            <a:off x="0" y="680765"/>
            <a:ext cx="9144000" cy="6177235"/>
          </a:xfrm>
          <a:prstGeom prst="rect">
            <a:avLst/>
          </a:prstGeom>
          <a:noFill/>
          <a:ln w="9525">
            <a:noFill/>
            <a:miter lim="800000"/>
            <a:headEnd/>
            <a:tailEnd/>
          </a:ln>
        </p:spPr>
      </p:pic>
      <p:sp>
        <p:nvSpPr>
          <p:cNvPr id="6" name="1 CuadroTexto"/>
          <p:cNvSpPr txBox="1"/>
          <p:nvPr/>
        </p:nvSpPr>
        <p:spPr>
          <a:xfrm>
            <a:off x="6019800" y="574650"/>
            <a:ext cx="2963459" cy="400110"/>
          </a:xfrm>
          <a:prstGeom prst="rect">
            <a:avLst/>
          </a:prstGeom>
          <a:noFill/>
        </p:spPr>
        <p:txBody>
          <a:bodyPr wrap="square" rtlCol="0">
            <a:spAutoFit/>
          </a:bodyPr>
          <a:lstStyle/>
          <a:p>
            <a:pPr algn="r"/>
            <a:r>
              <a:rPr lang="es-AR" sz="2000" dirty="0" smtClean="0">
                <a:solidFill>
                  <a:schemeClr val="bg1"/>
                </a:solidFill>
                <a:latin typeface="Gotham Book"/>
                <a:cs typeface="Gotham Book"/>
              </a:rPr>
              <a:t>SENSOR NETWORKS</a:t>
            </a:r>
            <a:endParaRPr lang="es-AR" sz="2000" dirty="0">
              <a:solidFill>
                <a:schemeClr val="bg1"/>
              </a:solidFill>
              <a:latin typeface="Gotham Book"/>
              <a:cs typeface="Gotham Book"/>
            </a:endParaRPr>
          </a:p>
        </p:txBody>
      </p:sp>
      <p:pic>
        <p:nvPicPr>
          <p:cNvPr id="9" name="Picture 8"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 y="101630"/>
            <a:ext cx="9143999" cy="579135"/>
          </a:xfrm>
          <a:prstGeom prst="rect">
            <a:avLst/>
          </a:prstGeom>
          <a:noFill/>
          <a:extLst>
            <a:ext uri="{909E8E84-426E-40dd-AFC4-6F175D3DCCD1}">
              <a14:hiddenFill xmlns:a14="http://schemas.microsoft.com/office/drawing/2010/main">
                <a:solidFill>
                  <a:srgbClr val="FFFFFF"/>
                </a:solidFill>
              </a14:hiddenFill>
            </a:ext>
          </a:extLst>
        </p:spPr>
      </p:pic>
      <p:sp>
        <p:nvSpPr>
          <p:cNvPr id="10" name="1 CuadroTexto"/>
          <p:cNvSpPr txBox="1"/>
          <p:nvPr/>
        </p:nvSpPr>
        <p:spPr>
          <a:xfrm>
            <a:off x="2566751" y="152400"/>
            <a:ext cx="6577249" cy="461665"/>
          </a:xfrm>
          <a:prstGeom prst="rect">
            <a:avLst/>
          </a:prstGeom>
          <a:noFill/>
        </p:spPr>
        <p:txBody>
          <a:bodyPr wrap="square" rtlCol="0">
            <a:spAutoFit/>
          </a:bodyPr>
          <a:lstStyle/>
          <a:p>
            <a:pPr algn="r"/>
            <a:r>
              <a:rPr lang="es-AR" sz="2400" dirty="0" smtClean="0">
                <a:solidFill>
                  <a:schemeClr val="bg1"/>
                </a:solidFill>
                <a:latin typeface="Gotham Book"/>
                <a:cs typeface="Gotham Book"/>
              </a:rPr>
              <a:t>SENSOR NETWORKS</a:t>
            </a:r>
            <a:endParaRPr lang="es-AR" sz="2400" dirty="0">
              <a:solidFill>
                <a:schemeClr val="bg1"/>
              </a:solidFill>
              <a:latin typeface="Gotham Book"/>
              <a:cs typeface="Gotham Book"/>
            </a:endParaRPr>
          </a:p>
        </p:txBody>
      </p:sp>
    </p:spTree>
    <p:extLst>
      <p:ext uri="{BB962C8B-B14F-4D97-AF65-F5344CB8AC3E}">
        <p14:creationId xmlns:p14="http://schemas.microsoft.com/office/powerpoint/2010/main" val="255372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withSt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6" y="1524000"/>
            <a:ext cx="9043069" cy="4705551"/>
          </a:xfrm>
          <a:prstGeom prst="rect">
            <a:avLst/>
          </a:prstGeom>
        </p:spPr>
      </p:pic>
      <p:cxnSp>
        <p:nvCxnSpPr>
          <p:cNvPr id="5" name="4 Conector recto"/>
          <p:cNvCxnSpPr/>
          <p:nvPr/>
        </p:nvCxnSpPr>
        <p:spPr>
          <a:xfrm flipH="1">
            <a:off x="1845901" y="6438705"/>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048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10" name="1 CuadroTexto"/>
          <p:cNvSpPr txBox="1"/>
          <p:nvPr/>
        </p:nvSpPr>
        <p:spPr>
          <a:xfrm>
            <a:off x="914400" y="417741"/>
            <a:ext cx="7948849"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MULTI PARAMETER VISUALIZATIONS</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5414515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txBox="1">
            <a:spLocks noChangeArrowheads="1"/>
          </p:cNvSpPr>
          <p:nvPr/>
        </p:nvSpPr>
        <p:spPr bwMode="auto">
          <a:xfrm>
            <a:off x="2847975" y="190500"/>
            <a:ext cx="236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p>
          <a:p>
            <a:pPr eaLnBrk="1" hangingPunct="1"/>
            <a:endParaRPr lang="en-US" sz="1800" dirty="0"/>
          </a:p>
        </p:txBody>
      </p:sp>
      <p:sp>
        <p:nvSpPr>
          <p:cNvPr id="17" name="Right Arrow 4"/>
          <p:cNvSpPr/>
          <p:nvPr/>
        </p:nvSpPr>
        <p:spPr>
          <a:xfrm rot="3857143" flipH="1">
            <a:off x="4314032" y="6573044"/>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Aft>
                <a:spcPct val="35000"/>
              </a:spcAft>
              <a:defRPr/>
            </a:pPr>
            <a:endParaRPr lang="en-US" sz="1300" dirty="0"/>
          </a:p>
        </p:txBody>
      </p:sp>
      <p:sp>
        <p:nvSpPr>
          <p:cNvPr id="2" name="Rectangle 1"/>
          <p:cNvSpPr/>
          <p:nvPr/>
        </p:nvSpPr>
        <p:spPr>
          <a:xfrm>
            <a:off x="4835975" y="1572869"/>
            <a:ext cx="4231825" cy="3539431"/>
          </a:xfrm>
          <a:prstGeom prst="rect">
            <a:avLst/>
          </a:prstGeom>
        </p:spPr>
        <p:txBody>
          <a:bodyPr wrap="square">
            <a:spAutoFit/>
          </a:bodyPr>
          <a:lstStyle/>
          <a:p>
            <a:pPr marL="457200" indent="-457200">
              <a:buFont typeface="Wingdings" charset="2"/>
              <a:buChar char="§"/>
            </a:pPr>
            <a:r>
              <a:rPr lang="en-US" sz="2800" dirty="0" smtClean="0">
                <a:solidFill>
                  <a:srgbClr val="254061"/>
                </a:solidFill>
                <a:latin typeface="Gotham Book"/>
                <a:cs typeface="Gotham Book"/>
              </a:rPr>
              <a:t>Collaborative resource management</a:t>
            </a:r>
          </a:p>
          <a:p>
            <a:pPr marL="457200" indent="-457200">
              <a:buFont typeface="Wingdings" charset="2"/>
              <a:buChar char="§"/>
            </a:pPr>
            <a:r>
              <a:rPr lang="en-US" sz="2800" dirty="0">
                <a:solidFill>
                  <a:srgbClr val="254061"/>
                </a:solidFill>
                <a:latin typeface="Gotham Book"/>
                <a:cs typeface="Gotham Book"/>
              </a:rPr>
              <a:t>W</a:t>
            </a:r>
            <a:r>
              <a:rPr lang="en-US" sz="2800" dirty="0" smtClean="0">
                <a:solidFill>
                  <a:srgbClr val="254061"/>
                </a:solidFill>
                <a:latin typeface="Gotham Book"/>
                <a:cs typeface="Gotham Book"/>
              </a:rPr>
              <a:t>orkspace </a:t>
            </a:r>
            <a:r>
              <a:rPr lang="en-US" sz="2800" dirty="0">
                <a:solidFill>
                  <a:srgbClr val="254061"/>
                </a:solidFill>
                <a:latin typeface="Gotham Book"/>
                <a:cs typeface="Gotham Book"/>
              </a:rPr>
              <a:t>and project </a:t>
            </a:r>
            <a:r>
              <a:rPr lang="en-US" sz="2800" dirty="0" smtClean="0">
                <a:solidFill>
                  <a:srgbClr val="254061"/>
                </a:solidFill>
                <a:latin typeface="Gotham Book"/>
                <a:cs typeface="Gotham Book"/>
              </a:rPr>
              <a:t>management</a:t>
            </a:r>
          </a:p>
          <a:p>
            <a:pPr marL="457200" indent="-457200">
              <a:buFont typeface="Wingdings" charset="2"/>
              <a:buChar char="§"/>
            </a:pPr>
            <a:r>
              <a:rPr lang="en-US" sz="2800" dirty="0">
                <a:solidFill>
                  <a:srgbClr val="254061"/>
                </a:solidFill>
                <a:latin typeface="Gotham Book"/>
                <a:cs typeface="Gotham Book"/>
              </a:rPr>
              <a:t>A</a:t>
            </a:r>
            <a:r>
              <a:rPr lang="en-US" sz="2800" dirty="0" smtClean="0">
                <a:solidFill>
                  <a:srgbClr val="254061"/>
                </a:solidFill>
                <a:latin typeface="Gotham Book"/>
                <a:cs typeface="Gotham Book"/>
              </a:rPr>
              <a:t>pplication </a:t>
            </a:r>
            <a:r>
              <a:rPr lang="en-US" sz="2800" dirty="0">
                <a:solidFill>
                  <a:srgbClr val="254061"/>
                </a:solidFill>
                <a:latin typeface="Gotham Book"/>
                <a:cs typeface="Gotham Book"/>
              </a:rPr>
              <a:t>for data collection, analysis, reporting and visualization </a:t>
            </a:r>
          </a:p>
        </p:txBody>
      </p:sp>
      <p:pic>
        <p:nvPicPr>
          <p:cNvPr id="3" name="Picture 2" descr="OpenNRMModule_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37" y="0"/>
            <a:ext cx="3544186" cy="6858000"/>
          </a:xfrm>
          <a:prstGeom prst="rect">
            <a:avLst/>
          </a:prstGeom>
        </p:spPr>
      </p:pic>
    </p:spTree>
    <p:extLst>
      <p:ext uri="{BB962C8B-B14F-4D97-AF65-F5344CB8AC3E}">
        <p14:creationId xmlns:p14="http://schemas.microsoft.com/office/powerpoint/2010/main" val="3540748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863084" y="457200"/>
            <a:ext cx="628091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MAPPING AND GIS</a:t>
            </a:r>
            <a:endParaRPr lang="es-AR" sz="3000" dirty="0">
              <a:solidFill>
                <a:schemeClr val="bg1"/>
              </a:solidFill>
              <a:latin typeface="Gotham Book"/>
              <a:cs typeface="Gotham Book"/>
            </a:endParaRPr>
          </a:p>
        </p:txBody>
      </p:sp>
      <p:sp>
        <p:nvSpPr>
          <p:cNvPr id="3" name="2 CuadroTexto"/>
          <p:cNvSpPr txBox="1"/>
          <p:nvPr/>
        </p:nvSpPr>
        <p:spPr>
          <a:xfrm>
            <a:off x="247010" y="1284887"/>
            <a:ext cx="5520266" cy="5909310"/>
          </a:xfrm>
          <a:prstGeom prst="rect">
            <a:avLst/>
          </a:prstGeom>
          <a:noFill/>
        </p:spPr>
        <p:txBody>
          <a:bodyPr wrap="square" rtlCol="0">
            <a:spAutoFit/>
          </a:bodyPr>
          <a:lstStyle/>
          <a:p>
            <a:endParaRPr lang="es-AR" sz="2000" u="sng" dirty="0" smtClean="0">
              <a:solidFill>
                <a:srgbClr val="254061"/>
              </a:solidFill>
              <a:latin typeface="Gotham Book"/>
              <a:cs typeface="Gotham Book"/>
            </a:endParaRPr>
          </a:p>
          <a:p>
            <a:r>
              <a:rPr lang="es-AR" sz="2800" dirty="0">
                <a:solidFill>
                  <a:srgbClr val="254061"/>
                </a:solidFill>
                <a:latin typeface="Gotham Book"/>
                <a:cs typeface="Gotham Book"/>
              </a:rPr>
              <a:t>	</a:t>
            </a:r>
            <a:endParaRPr lang="es-AR" sz="2800" dirty="0" smtClean="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Explore and analyze 120+ GIS </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Species </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Water Bodies</a:t>
            </a:r>
          </a:p>
          <a:p>
            <a:pPr marL="342900" indent="-342900">
              <a:buFont typeface="Wingdings" charset="2"/>
              <a:buChar char="§"/>
            </a:pPr>
            <a:r>
              <a:rPr lang="es-AR" sz="2200" dirty="0" smtClean="0">
                <a:solidFill>
                  <a:srgbClr val="254061"/>
                </a:solidFill>
                <a:latin typeface="Gotham Book"/>
                <a:cs typeface="Gotham Book"/>
              </a:rPr>
              <a:t>Infrastructure</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Land Designation</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Transporation &amp; Infrastructure</a:t>
            </a:r>
          </a:p>
          <a:p>
            <a:pPr marL="342900" indent="-342900">
              <a:buFont typeface="Wingdings" charset="2"/>
              <a:buChar char="§"/>
            </a:pPr>
            <a:r>
              <a:rPr lang="es-AR" sz="2200" dirty="0" smtClean="0">
                <a:solidFill>
                  <a:srgbClr val="254061"/>
                </a:solidFill>
                <a:latin typeface="Gotham Book"/>
                <a:cs typeface="Gotham Book"/>
              </a:rPr>
              <a:t>Geopolitical</a:t>
            </a:r>
          </a:p>
          <a:p>
            <a:pPr marL="342900" indent="-342900">
              <a:buFont typeface="Wingdings" charset="2"/>
              <a:buChar char="§"/>
            </a:pPr>
            <a:r>
              <a:rPr lang="es-AR" sz="2200" dirty="0" smtClean="0">
                <a:solidFill>
                  <a:srgbClr val="254061"/>
                </a:solidFill>
                <a:latin typeface="Gotham Book"/>
                <a:cs typeface="Gotham Book"/>
              </a:rPr>
              <a:t>Projects</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Live Conditions</a:t>
            </a:r>
          </a:p>
          <a:p>
            <a:r>
              <a:rPr lang="es-AR" sz="2200" dirty="0" smtClean="0">
                <a:solidFill>
                  <a:srgbClr val="254061"/>
                </a:solidFill>
                <a:latin typeface="Gotham Book"/>
                <a:cs typeface="Gotham Book"/>
              </a:rPr>
              <a:t>	</a:t>
            </a:r>
            <a:endParaRPr lang="es-AR" sz="2200"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Delta_Atlas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142" y="1450765"/>
            <a:ext cx="1678266" cy="1902035"/>
          </a:xfrm>
          <a:prstGeom prst="rect">
            <a:avLst/>
          </a:prstGeom>
        </p:spPr>
      </p:pic>
      <p:pic>
        <p:nvPicPr>
          <p:cNvPr id="7" name="Picture 6" descr="del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142" y="3446411"/>
            <a:ext cx="1678266" cy="1509240"/>
          </a:xfrm>
          <a:prstGeom prst="rect">
            <a:avLst/>
          </a:prstGeom>
        </p:spPr>
      </p:pic>
      <p:pic>
        <p:nvPicPr>
          <p:cNvPr id="10" name="Picture 9" descr="maps_species.png"/>
          <p:cNvPicPr>
            <a:picLocks/>
          </p:cNvPicPr>
          <p:nvPr/>
        </p:nvPicPr>
        <p:blipFill>
          <a:blip r:embed="rId6">
            <a:extLst>
              <a:ext uri="{28A0092B-C50C-407E-A947-70E740481C1C}">
                <a14:useLocalDpi xmlns:a14="http://schemas.microsoft.com/office/drawing/2010/main" val="0"/>
              </a:ext>
            </a:extLst>
          </a:blip>
          <a:stretch>
            <a:fillRect/>
          </a:stretch>
        </p:blipFill>
        <p:spPr>
          <a:xfrm>
            <a:off x="6849143" y="5044440"/>
            <a:ext cx="1682496" cy="1508760"/>
          </a:xfrm>
          <a:prstGeom prst="rect">
            <a:avLst/>
          </a:prstGeom>
        </p:spPr>
      </p:pic>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 y="637251"/>
            <a:ext cx="9188329" cy="6199435"/>
          </a:xfrm>
          <a:prstGeom prst="rect">
            <a:avLst/>
          </a:prstGeom>
          <a:noFill/>
          <a:ln w="9525">
            <a:noFill/>
            <a:miter lim="800000"/>
            <a:headEnd/>
            <a:tailEnd/>
          </a:ln>
        </p:spPr>
      </p:pic>
      <p:cxnSp>
        <p:nvCxnSpPr>
          <p:cNvPr id="13" name="4 Conector recto"/>
          <p:cNvCxnSpPr/>
          <p:nvPr/>
        </p:nvCxnSpPr>
        <p:spPr>
          <a:xfrm flipH="1">
            <a:off x="725714" y="653008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 y="30465"/>
            <a:ext cx="9143999" cy="579135"/>
          </a:xfrm>
          <a:prstGeom prst="rect">
            <a:avLst/>
          </a:prstGeom>
          <a:noFill/>
          <a:extLst>
            <a:ext uri="{909E8E84-426E-40dd-AFC4-6F175D3DCCD1}">
              <a14:hiddenFill xmlns:a14="http://schemas.microsoft.com/office/drawing/2010/main">
                <a:solidFill>
                  <a:srgbClr val="FFFFFF"/>
                </a:solidFill>
              </a14:hiddenFill>
            </a:ext>
          </a:extLst>
        </p:spPr>
      </p:pic>
      <p:sp>
        <p:nvSpPr>
          <p:cNvPr id="14" name="1 CuadroTexto"/>
          <p:cNvSpPr txBox="1"/>
          <p:nvPr/>
        </p:nvSpPr>
        <p:spPr>
          <a:xfrm>
            <a:off x="6096000" y="152400"/>
            <a:ext cx="2963459" cy="461665"/>
          </a:xfrm>
          <a:prstGeom prst="rect">
            <a:avLst/>
          </a:prstGeom>
          <a:noFill/>
        </p:spPr>
        <p:txBody>
          <a:bodyPr wrap="square" rtlCol="0">
            <a:spAutoFit/>
          </a:bodyPr>
          <a:lstStyle/>
          <a:p>
            <a:pPr algn="r"/>
            <a:r>
              <a:rPr lang="es-AR" sz="2400" dirty="0" smtClean="0">
                <a:solidFill>
                  <a:srgbClr val="FFFFFF"/>
                </a:solidFill>
                <a:latin typeface="Gotham Book"/>
                <a:cs typeface="Gotham Book"/>
              </a:rPr>
              <a:t>MAPS</a:t>
            </a:r>
            <a:endParaRPr lang="es-AR" dirty="0">
              <a:solidFill>
                <a:srgbClr val="FFFFFF"/>
              </a:solidFill>
              <a:latin typeface="Gotham Book"/>
              <a:cs typeface="Gotham Book"/>
            </a:endParaRPr>
          </a:p>
        </p:txBody>
      </p:sp>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Light"/>
                <a:cs typeface="Gotham Light"/>
              </a:rPr>
              <a:t>SENSOR NETWORKS</a:t>
            </a:r>
            <a:endParaRPr lang="es-AR" sz="1600" dirty="0">
              <a:solidFill>
                <a:schemeClr val="bg1"/>
              </a:solidFill>
              <a:latin typeface="Gotham Light"/>
              <a:cs typeface="Gotham Light"/>
            </a:endParaRPr>
          </a:p>
        </p:txBody>
      </p:sp>
      <p:pic>
        <p:nvPicPr>
          <p:cNvPr id="2" name="Picture 1" descr="SJRRTMVG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8081602" cy="6858000"/>
          </a:xfrm>
          <a:prstGeom prst="rect">
            <a:avLst/>
          </a:prstGeom>
        </p:spPr>
      </p:pic>
    </p:spTree>
    <p:extLst>
      <p:ext uri="{BB962C8B-B14F-4D97-AF65-F5344CB8AC3E}">
        <p14:creationId xmlns:p14="http://schemas.microsoft.com/office/powerpoint/2010/main" val="3836142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286000" y="453890"/>
            <a:ext cx="6653449"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 DOCUMENT MAMANGEMENT</a:t>
            </a:r>
            <a:endParaRPr lang="es-AR" sz="3000" dirty="0">
              <a:solidFill>
                <a:schemeClr val="bg1"/>
              </a:solidFill>
              <a:latin typeface="Gotham Book"/>
              <a:cs typeface="Gotham Book"/>
            </a:endParaRPr>
          </a:p>
        </p:txBody>
      </p:sp>
      <p:sp>
        <p:nvSpPr>
          <p:cNvPr id="3" name="2 CuadroTexto"/>
          <p:cNvSpPr txBox="1"/>
          <p:nvPr/>
        </p:nvSpPr>
        <p:spPr>
          <a:xfrm>
            <a:off x="406401" y="1524000"/>
            <a:ext cx="7698882" cy="4401205"/>
          </a:xfrm>
          <a:prstGeom prst="rect">
            <a:avLst/>
          </a:prstGeom>
          <a:noFill/>
        </p:spPr>
        <p:txBody>
          <a:bodyPr wrap="square" rtlCol="0">
            <a:spAutoFit/>
          </a:bodyPr>
          <a:lstStyle/>
          <a:p>
            <a:pPr marL="285750" indent="-285750">
              <a:buSzPct val="100000"/>
              <a:buBlip>
                <a:blip r:embed="rId4"/>
              </a:buBlip>
            </a:pPr>
            <a:endParaRPr lang="es-AR" sz="2800" dirty="0" smtClean="0">
              <a:solidFill>
                <a:srgbClr val="254061"/>
              </a:solidFill>
              <a:latin typeface="Gotham Book"/>
              <a:cs typeface="Gotham Book"/>
            </a:endParaRPr>
          </a:p>
          <a:p>
            <a:pPr marL="457200" indent="-457200">
              <a:buSzPct val="100000"/>
              <a:buFont typeface="Wingdings" charset="2"/>
              <a:buChar char="§"/>
            </a:pPr>
            <a:r>
              <a:rPr lang="es-AR" sz="2800" dirty="0" smtClean="0">
                <a:solidFill>
                  <a:srgbClr val="254061"/>
                </a:solidFill>
                <a:latin typeface="Gotham Book"/>
                <a:cs typeface="Gotham Book"/>
              </a:rPr>
              <a:t>Access </a:t>
            </a:r>
            <a:r>
              <a:rPr lang="es-AR" sz="2800" dirty="0">
                <a:solidFill>
                  <a:srgbClr val="254061"/>
                </a:solidFill>
                <a:latin typeface="Gotham Book"/>
                <a:cs typeface="Gotham Book"/>
              </a:rPr>
              <a:t>to 394 SWIM </a:t>
            </a:r>
            <a:r>
              <a:rPr lang="es-AR" sz="2800" dirty="0" smtClean="0">
                <a:solidFill>
                  <a:srgbClr val="254061"/>
                </a:solidFill>
                <a:latin typeface="Gotham Book"/>
                <a:cs typeface="Gotham Book"/>
              </a:rPr>
              <a:t>Records</a:t>
            </a:r>
          </a:p>
          <a:p>
            <a:pPr marL="457200" indent="-457200">
              <a:buSzPct val="100000"/>
              <a:buFont typeface="Wingdings" charset="2"/>
              <a:buChar char="§"/>
            </a:pPr>
            <a:r>
              <a:rPr lang="es-AR" sz="2800" dirty="0" smtClean="0">
                <a:solidFill>
                  <a:srgbClr val="254061"/>
                </a:solidFill>
                <a:latin typeface="Gotham Book"/>
                <a:cs typeface="Gotham Book"/>
              </a:rPr>
              <a:t>Geo-locate </a:t>
            </a:r>
            <a:r>
              <a:rPr lang="es-AR" sz="2800" dirty="0">
                <a:solidFill>
                  <a:srgbClr val="254061"/>
                </a:solidFill>
                <a:latin typeface="Gotham Book"/>
                <a:cs typeface="Gotham Book"/>
              </a:rPr>
              <a:t>for Data </a:t>
            </a:r>
            <a:r>
              <a:rPr lang="es-AR" sz="2800" dirty="0" smtClean="0">
                <a:solidFill>
                  <a:srgbClr val="254061"/>
                </a:solidFill>
                <a:latin typeface="Gotham Book"/>
                <a:cs typeface="Gotham Book"/>
              </a:rPr>
              <a:t>Synthesis</a:t>
            </a:r>
          </a:p>
          <a:p>
            <a:pPr marL="457200" indent="-457200">
              <a:buSzPct val="100000"/>
              <a:buFont typeface="Wingdings" charset="2"/>
              <a:buChar char="§"/>
            </a:pPr>
            <a:r>
              <a:rPr lang="es-AR" sz="2800" dirty="0" smtClean="0">
                <a:solidFill>
                  <a:srgbClr val="254061"/>
                </a:solidFill>
                <a:latin typeface="Gotham Book"/>
                <a:cs typeface="Gotham Book"/>
              </a:rPr>
              <a:t>Customizable Metadata</a:t>
            </a:r>
          </a:p>
          <a:p>
            <a:pPr marL="457200" indent="-457200">
              <a:buSzPct val="100000"/>
              <a:buFont typeface="Wingdings" charset="2"/>
              <a:buChar char="§"/>
            </a:pPr>
            <a:r>
              <a:rPr lang="es-AR" sz="2800" dirty="0" smtClean="0">
                <a:solidFill>
                  <a:srgbClr val="254061"/>
                </a:solidFill>
                <a:latin typeface="Gotham Book"/>
                <a:cs typeface="Gotham Book"/>
              </a:rPr>
              <a:t>Add </a:t>
            </a:r>
            <a:r>
              <a:rPr lang="es-AR" sz="2800" dirty="0">
                <a:solidFill>
                  <a:srgbClr val="254061"/>
                </a:solidFill>
                <a:latin typeface="Gotham Book"/>
                <a:cs typeface="Gotham Book"/>
              </a:rPr>
              <a:t>Images, Videos, Reports, </a:t>
            </a:r>
            <a:r>
              <a:rPr lang="es-AR" sz="2800" dirty="0" smtClean="0">
                <a:solidFill>
                  <a:srgbClr val="254061"/>
                </a:solidFill>
                <a:latin typeface="Gotham Book"/>
                <a:cs typeface="Gotham Book"/>
              </a:rPr>
              <a:t>Data</a:t>
            </a:r>
          </a:p>
          <a:p>
            <a:pPr marL="457200" indent="-457200">
              <a:buSzPct val="100000"/>
              <a:buFont typeface="Wingdings" charset="2"/>
              <a:buChar char="§"/>
            </a:pPr>
            <a:r>
              <a:rPr lang="es-AR" sz="2800" dirty="0" smtClean="0">
                <a:solidFill>
                  <a:srgbClr val="254061"/>
                </a:solidFill>
                <a:latin typeface="Gotham Book"/>
                <a:cs typeface="Gotham Book"/>
              </a:rPr>
              <a:t>Easy </a:t>
            </a:r>
            <a:r>
              <a:rPr lang="es-AR" sz="2800" dirty="0">
                <a:solidFill>
                  <a:srgbClr val="254061"/>
                </a:solidFill>
                <a:latin typeface="Gotham Book"/>
                <a:cs typeface="Gotham Book"/>
              </a:rPr>
              <a:t>portability for Use in </a:t>
            </a:r>
            <a:r>
              <a:rPr lang="es-AR" sz="2800" dirty="0" smtClean="0">
                <a:solidFill>
                  <a:srgbClr val="254061"/>
                </a:solidFill>
                <a:latin typeface="Gotham Book"/>
                <a:cs typeface="Gotham Book"/>
              </a:rPr>
              <a:t>Site</a:t>
            </a:r>
          </a:p>
          <a:p>
            <a:pPr marL="457200" indent="-457200">
              <a:buSzPct val="100000"/>
              <a:buFont typeface="Wingdings" charset="2"/>
              <a:buChar char="§"/>
            </a:pPr>
            <a:r>
              <a:rPr lang="es-AR" sz="2800" dirty="0" smtClean="0">
                <a:solidFill>
                  <a:srgbClr val="254061"/>
                </a:solidFill>
                <a:latin typeface="Gotham Book"/>
                <a:cs typeface="Gotham Book"/>
              </a:rPr>
              <a:t>Support </a:t>
            </a:r>
            <a:r>
              <a:rPr lang="es-AR" sz="2800" dirty="0">
                <a:solidFill>
                  <a:srgbClr val="254061"/>
                </a:solidFill>
                <a:latin typeface="Gotham Book"/>
                <a:cs typeface="Gotham Book"/>
              </a:rPr>
              <a:t>for </a:t>
            </a:r>
            <a:r>
              <a:rPr lang="es-AR" sz="2800" dirty="0" smtClean="0">
                <a:solidFill>
                  <a:srgbClr val="254061"/>
                </a:solidFill>
                <a:latin typeface="Gotham Book"/>
                <a:cs typeface="Gotham Book"/>
              </a:rPr>
              <a:t>Dashboards</a:t>
            </a:r>
          </a:p>
          <a:p>
            <a:pPr marL="457200" indent="-457200">
              <a:buSzPct val="100000"/>
              <a:buFont typeface="Wingdings" charset="2"/>
              <a:buChar char="§"/>
            </a:pPr>
            <a:r>
              <a:rPr lang="es-AR" sz="2800" dirty="0" smtClean="0">
                <a:solidFill>
                  <a:srgbClr val="254061"/>
                </a:solidFill>
                <a:latin typeface="Gotham Book"/>
                <a:cs typeface="Gotham Book"/>
              </a:rPr>
              <a:t>Keep </a:t>
            </a:r>
            <a:r>
              <a:rPr lang="es-AR" sz="2800" dirty="0">
                <a:solidFill>
                  <a:srgbClr val="254061"/>
                </a:solidFill>
                <a:latin typeface="Gotham Book"/>
                <a:cs typeface="Gotham Book"/>
              </a:rPr>
              <a:t>Private or Make </a:t>
            </a:r>
            <a:r>
              <a:rPr lang="es-AR" sz="2800" dirty="0" smtClean="0">
                <a:solidFill>
                  <a:srgbClr val="254061"/>
                </a:solidFill>
                <a:latin typeface="Gotham Book"/>
                <a:cs typeface="Gotham Book"/>
              </a:rPr>
              <a:t>Public</a:t>
            </a:r>
          </a:p>
          <a:p>
            <a:pPr marL="457200" indent="-457200">
              <a:buSzPct val="100000"/>
              <a:buFont typeface="Wingdings" charset="2"/>
              <a:buChar char="§"/>
            </a:pPr>
            <a:r>
              <a:rPr lang="es-AR" sz="2800" dirty="0" smtClean="0">
                <a:solidFill>
                  <a:srgbClr val="254061"/>
                </a:solidFill>
                <a:latin typeface="Gotham Book"/>
                <a:cs typeface="Gotham Book"/>
              </a:rPr>
              <a:t>HTML </a:t>
            </a:r>
            <a:r>
              <a:rPr lang="es-AR" sz="2800" dirty="0">
                <a:solidFill>
                  <a:srgbClr val="254061"/>
                </a:solidFill>
                <a:latin typeface="Gotham Book"/>
                <a:cs typeface="Gotham Book"/>
              </a:rPr>
              <a:t>Templates for Supporting Descriptions and Documentation</a:t>
            </a: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399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rec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2145" cy="6858000"/>
          </a:xfrm>
          <a:prstGeom prst="rect">
            <a:avLst/>
          </a:prstGeom>
        </p:spPr>
      </p:pic>
    </p:spTree>
    <p:extLst>
      <p:ext uri="{BB962C8B-B14F-4D97-AF65-F5344CB8AC3E}">
        <p14:creationId xmlns:p14="http://schemas.microsoft.com/office/powerpoint/2010/main" val="38386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s_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0"/>
            <a:ext cx="8190689" cy="6858000"/>
          </a:xfrm>
          <a:prstGeom prst="rect">
            <a:avLst/>
          </a:prstGeom>
        </p:spPr>
      </p:pic>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projects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7261412" cy="6858000"/>
          </a:xfrm>
          <a:prstGeom prst="rect">
            <a:avLst/>
          </a:prstGeom>
        </p:spPr>
      </p:pic>
    </p:spTree>
    <p:extLst>
      <p:ext uri="{BB962C8B-B14F-4D97-AF65-F5344CB8AC3E}">
        <p14:creationId xmlns:p14="http://schemas.microsoft.com/office/powerpoint/2010/main" val="3301465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PROJECTS</a:t>
            </a:r>
            <a:endParaRPr lang="es-AR" sz="3000" dirty="0">
              <a:solidFill>
                <a:schemeClr val="bg1"/>
              </a:solidFill>
              <a:latin typeface="Gotham Book"/>
              <a:cs typeface="Gotham Book"/>
            </a:endParaRPr>
          </a:p>
        </p:txBody>
      </p:sp>
      <p:sp>
        <p:nvSpPr>
          <p:cNvPr id="3" name="2 CuadroTexto"/>
          <p:cNvSpPr txBox="1"/>
          <p:nvPr/>
        </p:nvSpPr>
        <p:spPr>
          <a:xfrm>
            <a:off x="819158" y="1361021"/>
            <a:ext cx="7071776" cy="6001643"/>
          </a:xfrm>
          <a:prstGeom prst="rect">
            <a:avLst/>
          </a:prstGeom>
          <a:noFill/>
        </p:spPr>
        <p:txBody>
          <a:bodyPr wrap="square" rtlCol="0">
            <a:spAutoFit/>
          </a:bodyPr>
          <a:lstStyle/>
          <a:p>
            <a:endParaRPr lang="es-AR" sz="2800" dirty="0" smtClean="0">
              <a:solidFill>
                <a:srgbClr val="254061"/>
              </a:solidFill>
              <a:latin typeface="Gotham Book"/>
              <a:cs typeface="Gotham Book"/>
            </a:endParaRPr>
          </a:p>
          <a:p>
            <a:pPr marL="342900" indent="-342900">
              <a:buSzPct val="100000"/>
              <a:buFont typeface="Wingdings" charset="2"/>
              <a:buChar char="§"/>
            </a:pPr>
            <a:r>
              <a:rPr lang="es-AR" sz="2800" dirty="0" smtClean="0">
                <a:solidFill>
                  <a:srgbClr val="254061"/>
                </a:solidFill>
                <a:latin typeface="Gotham Book"/>
                <a:cs typeface="Gotham Book"/>
              </a:rPr>
              <a:t>Customizable Metadata</a:t>
            </a:r>
          </a:p>
          <a:p>
            <a:pPr marL="342900" indent="-342900">
              <a:buSzPct val="100000"/>
              <a:buFont typeface="Wingdings" charset="2"/>
              <a:buChar char="§"/>
            </a:pPr>
            <a:r>
              <a:rPr lang="es-AR" sz="2800" dirty="0" smtClean="0">
                <a:solidFill>
                  <a:srgbClr val="254061"/>
                </a:solidFill>
                <a:latin typeface="Gotham Book"/>
                <a:cs typeface="Gotham Book"/>
              </a:rPr>
              <a:t>Add Images, Videos, Reports, Data, Interactive maps</a:t>
            </a:r>
          </a:p>
          <a:p>
            <a:pPr marL="342900" indent="-342900">
              <a:buSzPct val="100000"/>
              <a:buFont typeface="Wingdings" charset="2"/>
              <a:buChar char="§"/>
            </a:pPr>
            <a:r>
              <a:rPr lang="es-AR" sz="2800" dirty="0" smtClean="0">
                <a:solidFill>
                  <a:srgbClr val="254061"/>
                </a:solidFill>
                <a:latin typeface="Gotham Book"/>
                <a:cs typeface="Gotham Book"/>
              </a:rPr>
              <a:t>Community Features:  Comments, Groups, Follow</a:t>
            </a:r>
          </a:p>
          <a:p>
            <a:pPr marL="342900" indent="-342900">
              <a:buSzPct val="100000"/>
              <a:buFont typeface="Wingdings" charset="2"/>
              <a:buChar char="§"/>
            </a:pPr>
            <a:r>
              <a:rPr lang="es-AR" sz="2800" dirty="0" smtClean="0">
                <a:solidFill>
                  <a:srgbClr val="254061"/>
                </a:solidFill>
                <a:latin typeface="Gotham Book"/>
                <a:cs typeface="Gotham Book"/>
              </a:rPr>
              <a:t>Project Data Dashboards</a:t>
            </a:r>
          </a:p>
          <a:p>
            <a:pPr marL="342900" indent="-342900">
              <a:buSzPct val="100000"/>
              <a:buFont typeface="Wingdings" charset="2"/>
              <a:buChar char="§"/>
            </a:pPr>
            <a:r>
              <a:rPr lang="es-AR" sz="2800" dirty="0" smtClean="0">
                <a:solidFill>
                  <a:srgbClr val="254061"/>
                </a:solidFill>
                <a:latin typeface="Gotham Book"/>
                <a:cs typeface="Gotham Book"/>
              </a:rPr>
              <a:t>Invite Members</a:t>
            </a:r>
          </a:p>
          <a:p>
            <a:pPr marL="342900" indent="-342900">
              <a:buSzPct val="100000"/>
              <a:buFont typeface="Wingdings" charset="2"/>
              <a:buChar char="§"/>
            </a:pPr>
            <a:r>
              <a:rPr lang="es-AR" sz="2800" dirty="0" smtClean="0">
                <a:solidFill>
                  <a:srgbClr val="254061"/>
                </a:solidFill>
                <a:latin typeface="Gotham Book"/>
                <a:cs typeface="Gotham Book"/>
              </a:rPr>
              <a:t>Keep private or make public</a:t>
            </a:r>
          </a:p>
          <a:p>
            <a:pPr marL="342900" indent="-342900">
              <a:buSzPct val="100000"/>
              <a:buFont typeface="Wingdings" charset="2"/>
              <a:buChar char="§"/>
            </a:pPr>
            <a:r>
              <a:rPr lang="es-AR" sz="2800" dirty="0" smtClean="0">
                <a:solidFill>
                  <a:srgbClr val="254061"/>
                </a:solidFill>
                <a:latin typeface="Gotham Book"/>
                <a:cs typeface="Gotham Book"/>
              </a:rPr>
              <a:t>Work in the Field:  Sync with Mobile App </a:t>
            </a:r>
          </a:p>
          <a:p>
            <a:pPr marL="342900" indent="-342900">
              <a:buSzPct val="100000"/>
              <a:buFont typeface="Wingdings" charset="2"/>
              <a:buChar char="§"/>
            </a:pPr>
            <a:r>
              <a:rPr lang="es-AR" sz="2800" dirty="0" smtClean="0">
                <a:solidFill>
                  <a:srgbClr val="254061"/>
                </a:solidFill>
                <a:latin typeface="Gotham Book"/>
                <a:cs typeface="Gotham Book"/>
              </a:rPr>
              <a:t>HTML Templates for project presenation</a:t>
            </a:r>
          </a:p>
          <a:p>
            <a:endParaRPr lang="es-AR" dirty="0" smtClean="0">
              <a:solidFill>
                <a:srgbClr val="254061"/>
              </a:solidFill>
              <a:latin typeface="Gotham Book"/>
            </a:endParaRPr>
          </a:p>
          <a:p>
            <a:endParaRPr lang="es-AR" u="sng" dirty="0">
              <a:solidFill>
                <a:srgbClr val="25406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40189" y="2"/>
            <a:ext cx="1499590" cy="1436545"/>
          </a:xfrm>
          <a:prstGeom prst="rect">
            <a:avLst/>
          </a:prstGeom>
        </p:spPr>
      </p:pic>
    </p:spTree>
    <p:extLst>
      <p:ext uri="{BB962C8B-B14F-4D97-AF65-F5344CB8AC3E}">
        <p14:creationId xmlns:p14="http://schemas.microsoft.com/office/powerpoint/2010/main" val="2567355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Project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94782"/>
            <a:ext cx="3072179" cy="5803996"/>
          </a:xfrm>
          <a:prstGeom prst="rect">
            <a:avLst/>
          </a:prstGeom>
        </p:spPr>
      </p:pic>
      <p:pic>
        <p:nvPicPr>
          <p:cNvPr id="6" name="Picture 5" descr="Projects2.png"/>
          <p:cNvPicPr>
            <a:picLocks noChangeAspect="1"/>
          </p:cNvPicPr>
          <p:nvPr/>
        </p:nvPicPr>
        <p:blipFill rotWithShape="1">
          <a:blip r:embed="rId4">
            <a:extLst>
              <a:ext uri="{28A0092B-C50C-407E-A947-70E740481C1C}">
                <a14:useLocalDpi xmlns:a14="http://schemas.microsoft.com/office/drawing/2010/main" val="0"/>
              </a:ext>
            </a:extLst>
          </a:blip>
          <a:srcRect b="7869"/>
          <a:stretch/>
        </p:blipFill>
        <p:spPr>
          <a:xfrm>
            <a:off x="4867480" y="894782"/>
            <a:ext cx="3444011" cy="5803996"/>
          </a:xfrm>
          <a:prstGeom prst="rect">
            <a:avLst/>
          </a:prstGeom>
        </p:spPr>
      </p:pic>
      <p:pic>
        <p:nvPicPr>
          <p:cNvPr id="7" name="Picture 6" descr="E:\SF360\BDL\Enviados\PPT Design\title 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106665"/>
            <a:ext cx="9143999" cy="579135"/>
          </a:xfrm>
          <a:prstGeom prst="rect">
            <a:avLst/>
          </a:prstGeom>
          <a:noFill/>
          <a:extLst>
            <a:ext uri="{909E8E84-426E-40dd-AFC4-6F175D3DCCD1}">
              <a14:hiddenFill xmlns:a14="http://schemas.microsoft.com/office/drawing/2010/main">
                <a:solidFill>
                  <a:srgbClr val="FFFFFF"/>
                </a:solidFill>
              </a14:hiddenFill>
            </a:ext>
          </a:extLst>
        </p:spPr>
      </p:pic>
      <p:sp>
        <p:nvSpPr>
          <p:cNvPr id="8" name="1 CuadroTexto"/>
          <p:cNvSpPr txBox="1"/>
          <p:nvPr/>
        </p:nvSpPr>
        <p:spPr>
          <a:xfrm>
            <a:off x="6096000" y="152400"/>
            <a:ext cx="2963459" cy="461665"/>
          </a:xfrm>
          <a:prstGeom prst="rect">
            <a:avLst/>
          </a:prstGeom>
          <a:noFill/>
        </p:spPr>
        <p:txBody>
          <a:bodyPr wrap="square" rtlCol="0">
            <a:spAutoFit/>
          </a:bodyPr>
          <a:lstStyle/>
          <a:p>
            <a:pPr algn="r"/>
            <a:r>
              <a:rPr lang="es-AR" sz="2400" dirty="0" smtClean="0">
                <a:solidFill>
                  <a:srgbClr val="FFFFFF"/>
                </a:solidFill>
                <a:latin typeface="Gotham Book"/>
                <a:cs typeface="Gotham Book"/>
              </a:rPr>
              <a:t>PROJECTS</a:t>
            </a:r>
            <a:endParaRPr lang="es-AR" dirty="0">
              <a:solidFill>
                <a:srgbClr val="FFFFFF"/>
              </a:solidFill>
              <a:latin typeface="Gotham Book"/>
              <a:cs typeface="Gotham Book"/>
            </a:endParaRPr>
          </a:p>
        </p:txBody>
      </p:sp>
    </p:spTree>
    <p:extLst>
      <p:ext uri="{BB962C8B-B14F-4D97-AF65-F5344CB8AC3E}">
        <p14:creationId xmlns:p14="http://schemas.microsoft.com/office/powerpoint/2010/main" val="3293764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DASHBOARDS</a:t>
            </a:r>
            <a:endParaRPr lang="es-AR" sz="3000" dirty="0">
              <a:solidFill>
                <a:schemeClr val="bg1"/>
              </a:solidFill>
              <a:latin typeface="Gotham Book"/>
              <a:cs typeface="Gotham Book"/>
            </a:endParaRPr>
          </a:p>
        </p:txBody>
      </p:sp>
      <p:sp>
        <p:nvSpPr>
          <p:cNvPr id="3" name="2 CuadroTexto"/>
          <p:cNvSpPr txBox="1"/>
          <p:nvPr/>
        </p:nvSpPr>
        <p:spPr>
          <a:xfrm>
            <a:off x="193340" y="1741265"/>
            <a:ext cx="5443026" cy="3662541"/>
          </a:xfrm>
          <a:prstGeom prst="rect">
            <a:avLst/>
          </a:prstGeom>
          <a:noFill/>
        </p:spPr>
        <p:txBody>
          <a:bodyPr wrap="square" rtlCol="0">
            <a:spAutoFit/>
          </a:bodyPr>
          <a:lstStyle/>
          <a:p>
            <a:r>
              <a:rPr lang="es-AR" sz="2800" u="sng" dirty="0" smtClean="0">
                <a:solidFill>
                  <a:srgbClr val="254061"/>
                </a:solidFill>
                <a:latin typeface="Gotham Book"/>
                <a:cs typeface="Gotham Book"/>
              </a:rPr>
              <a:t>ONE VIEW DATA (Visualize, Map, Graph)</a:t>
            </a:r>
          </a:p>
          <a:p>
            <a:endParaRPr lang="es-AR" sz="2800" b="1" u="sng" dirty="0" smtClean="0">
              <a:solidFill>
                <a:srgbClr val="254061"/>
              </a:solidFill>
              <a:latin typeface="Gotham Book"/>
              <a:cs typeface="Gotham Book"/>
            </a:endParaRPr>
          </a:p>
          <a:p>
            <a:r>
              <a:rPr lang="es-AR" sz="2800" dirty="0" smtClean="0">
                <a:solidFill>
                  <a:srgbClr val="254061"/>
                </a:solidFill>
                <a:latin typeface="Gotham Book"/>
                <a:cs typeface="Gotham Book"/>
              </a:rPr>
              <a:t>Custom view of data </a:t>
            </a:r>
            <a:r>
              <a:rPr lang="es-AR" sz="2800" dirty="0">
                <a:solidFill>
                  <a:srgbClr val="254061"/>
                </a:solidFill>
                <a:latin typeface="Gotham Book"/>
                <a:cs typeface="Gotham Book"/>
              </a:rPr>
              <a:t>c</a:t>
            </a:r>
            <a:r>
              <a:rPr lang="es-AR" sz="2800" dirty="0" smtClean="0">
                <a:solidFill>
                  <a:srgbClr val="254061"/>
                </a:solidFill>
                <a:latin typeface="Gotham Book"/>
                <a:cs typeface="Gotham Book"/>
              </a:rPr>
              <a:t>ompilations</a:t>
            </a:r>
          </a:p>
          <a:p>
            <a:r>
              <a:rPr lang="es-AR" sz="2800" dirty="0" smtClean="0">
                <a:solidFill>
                  <a:srgbClr val="254061"/>
                </a:solidFill>
                <a:latin typeface="Gotham Book"/>
                <a:cs typeface="Gotham Book"/>
              </a:rPr>
              <a:t>Project management dashboards</a:t>
            </a:r>
          </a:p>
          <a:p>
            <a:endParaRPr lang="es-AR" dirty="0" smtClean="0">
              <a:solidFill>
                <a:srgbClr val="254061"/>
              </a:solidFill>
              <a:latin typeface="Gotham Book"/>
              <a:cs typeface="Gotham Book"/>
            </a:endParaRPr>
          </a:p>
          <a:p>
            <a:endParaRPr lang="es-AR" dirty="0" smtClean="0">
              <a:solidFill>
                <a:schemeClr val="bg1">
                  <a:lumMod val="95000"/>
                </a:schemeClr>
              </a:solidFill>
              <a:latin typeface="Gotham Book"/>
              <a:cs typeface="Gotham Book"/>
            </a:endParaRPr>
          </a:p>
        </p:txBody>
      </p:sp>
      <p:cxnSp>
        <p:nvCxnSpPr>
          <p:cNvPr id="5" name="4 Conector recto"/>
          <p:cNvCxnSpPr/>
          <p:nvPr/>
        </p:nvCxnSpPr>
        <p:spPr>
          <a:xfrm flipH="1">
            <a:off x="130405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Data_Providers_50P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5" y="5729084"/>
            <a:ext cx="3421107" cy="430328"/>
          </a:xfrm>
          <a:prstGeom prst="rect">
            <a:avLst/>
          </a:prstGeom>
        </p:spPr>
      </p:pic>
      <p:pic>
        <p:nvPicPr>
          <p:cNvPr id="6" name="Picture 5" descr="salinity in del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773" y="1741264"/>
            <a:ext cx="2854252" cy="4418149"/>
          </a:xfrm>
          <a:prstGeom prst="rect">
            <a:avLst/>
          </a:prstGeom>
          <a:effectLst>
            <a:glow rad="76200">
              <a:schemeClr val="bg2">
                <a:alpha val="50000"/>
              </a:schemeClr>
            </a:glow>
          </a:effectLst>
        </p:spPr>
      </p:pic>
    </p:spTree>
    <p:extLst>
      <p:ext uri="{BB962C8B-B14F-4D97-AF65-F5344CB8AC3E}">
        <p14:creationId xmlns:p14="http://schemas.microsoft.com/office/powerpoint/2010/main" val="11116127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a:spLocks noChangeArrowheads="1"/>
          </p:cNvSpPr>
          <p:nvPr/>
        </p:nvSpPr>
        <p:spPr bwMode="auto">
          <a:xfrm>
            <a:off x="2847976" y="190500"/>
            <a:ext cx="253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latin typeface="Gotham Book"/>
            </a:endParaRPr>
          </a:p>
          <a:p>
            <a:pPr eaLnBrk="1" hangingPunct="1"/>
            <a:endParaRPr lang="en-US" sz="1800" dirty="0">
              <a:latin typeface="Gotham Book"/>
            </a:endParaRPr>
          </a:p>
        </p:txBody>
      </p:sp>
      <p:sp>
        <p:nvSpPr>
          <p:cNvPr id="17" name="Right Arrow 4"/>
          <p:cNvSpPr/>
          <p:nvPr/>
        </p:nvSpPr>
        <p:spPr>
          <a:xfrm rot="3857143" flipH="1">
            <a:off x="4314034" y="6573046"/>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Bef>
                <a:spcPts val="0"/>
              </a:spcBef>
              <a:spcAft>
                <a:spcPct val="35000"/>
              </a:spcAft>
              <a:defRPr/>
            </a:pPr>
            <a:endParaRPr lang="en-US" sz="1300" dirty="0">
              <a:latin typeface="Gotham Book"/>
            </a:endParaRPr>
          </a:p>
        </p:txBody>
      </p:sp>
      <p:sp>
        <p:nvSpPr>
          <p:cNvPr id="8" name="Rectangle 7"/>
          <p:cNvSpPr/>
          <p:nvPr/>
        </p:nvSpPr>
        <p:spPr>
          <a:xfrm>
            <a:off x="375603" y="5700839"/>
            <a:ext cx="8564975" cy="1292662"/>
          </a:xfrm>
          <a:prstGeom prst="rect">
            <a:avLst/>
          </a:prstGeom>
        </p:spPr>
        <p:txBody>
          <a:bodyPr wrap="square">
            <a:spAutoFit/>
          </a:bodyPr>
          <a:lstStyle/>
          <a:p>
            <a:pPr algn="ctr"/>
            <a:r>
              <a:rPr lang="en-US" sz="2000" b="1" dirty="0" smtClean="0">
                <a:latin typeface="Arial"/>
                <a:cs typeface="Arial"/>
              </a:rPr>
              <a:t>OPENNRM Workspaces are used to build data stories</a:t>
            </a:r>
            <a:r>
              <a:rPr lang="en-US" sz="2000" dirty="0" smtClean="0">
                <a:latin typeface="Gotham Book"/>
              </a:rPr>
              <a:t> using Spatial Data</a:t>
            </a:r>
            <a:r>
              <a:rPr lang="en-US" sz="2000" dirty="0">
                <a:latin typeface="Gotham Book"/>
              </a:rPr>
              <a:t>, </a:t>
            </a:r>
            <a:r>
              <a:rPr lang="en-US" sz="2000" dirty="0" smtClean="0">
                <a:latin typeface="Gotham Book"/>
              </a:rPr>
              <a:t>Observations </a:t>
            </a:r>
            <a:r>
              <a:rPr lang="en-US" sz="2000" dirty="0">
                <a:latin typeface="Gotham Book"/>
              </a:rPr>
              <a:t>Data</a:t>
            </a:r>
            <a:r>
              <a:rPr lang="en-US" sz="2000" dirty="0" smtClean="0">
                <a:latin typeface="Gotham Book"/>
              </a:rPr>
              <a:t>, and Site Content at </a:t>
            </a:r>
            <a:r>
              <a:rPr lang="en-US" sz="2000" dirty="0">
                <a:latin typeface="Gotham Book"/>
              </a:rPr>
              <a:t>various </a:t>
            </a:r>
            <a:r>
              <a:rPr lang="en-US" sz="2000" dirty="0" smtClean="0">
                <a:latin typeface="Gotham Book"/>
              </a:rPr>
              <a:t>scales</a:t>
            </a:r>
            <a:endParaRPr lang="en-US" sz="2000" dirty="0" smtClean="0">
              <a:latin typeface="Gotham Book"/>
            </a:endParaRPr>
          </a:p>
          <a:p>
            <a:pPr algn="ctr"/>
            <a:r>
              <a:rPr lang="en-US" sz="2000" dirty="0" smtClean="0">
                <a:latin typeface="Gotham Book"/>
              </a:rPr>
              <a:t>(Site </a:t>
            </a:r>
            <a:r>
              <a:rPr lang="en-US" sz="2000" dirty="0">
                <a:latin typeface="Gotham Book"/>
              </a:rPr>
              <a:t>Level, Regional Level and </a:t>
            </a:r>
            <a:r>
              <a:rPr lang="en-US" sz="2000" dirty="0" smtClean="0">
                <a:latin typeface="Gotham Book"/>
              </a:rPr>
              <a:t>System Wide</a:t>
            </a:r>
            <a:r>
              <a:rPr lang="en-US" sz="2000" dirty="0">
                <a:latin typeface="Gotham Book"/>
              </a:rPr>
              <a:t>)</a:t>
            </a:r>
          </a:p>
          <a:p>
            <a:pPr algn="ctr"/>
            <a:r>
              <a:rPr lang="en-US" b="1" dirty="0" smtClean="0">
                <a:latin typeface="Arial"/>
                <a:cs typeface="Arial"/>
              </a:rPr>
              <a:t> </a:t>
            </a:r>
            <a:endParaRPr lang="en-US" b="1" dirty="0">
              <a:latin typeface="Arial"/>
              <a:cs typeface="Arial"/>
            </a:endParaRPr>
          </a:p>
        </p:txBody>
      </p:sp>
      <p:pic>
        <p:nvPicPr>
          <p:cNvPr id="10" name="Picture 9"/>
          <p:cNvPicPr>
            <a:picLocks noChangeAspect="1"/>
          </p:cNvPicPr>
          <p:nvPr/>
        </p:nvPicPr>
        <p:blipFill>
          <a:blip r:embed="rId3"/>
          <a:stretch>
            <a:fillRect/>
          </a:stretch>
        </p:blipFill>
        <p:spPr>
          <a:xfrm>
            <a:off x="3492632" y="1814628"/>
            <a:ext cx="2335508" cy="2028725"/>
          </a:xfrm>
          <a:prstGeom prst="rect">
            <a:avLst/>
          </a:prstGeom>
        </p:spPr>
      </p:pic>
      <p:pic>
        <p:nvPicPr>
          <p:cNvPr id="6" name="Picture 5" descr="UseCaseImag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 y="260313"/>
            <a:ext cx="9141820" cy="1368773"/>
          </a:xfrm>
          <a:prstGeom prst="rect">
            <a:avLst/>
          </a:prstGeom>
        </p:spPr>
      </p:pic>
      <p:pic>
        <p:nvPicPr>
          <p:cNvPr id="1027" name="Picture 3"/>
          <p:cNvPicPr>
            <a:picLocks noChangeAspect="1" noChangeArrowheads="1"/>
          </p:cNvPicPr>
          <p:nvPr/>
        </p:nvPicPr>
        <p:blipFill>
          <a:blip r:embed="rId5"/>
          <a:srcRect/>
          <a:stretch>
            <a:fillRect/>
          </a:stretch>
        </p:blipFill>
        <p:spPr bwMode="auto">
          <a:xfrm>
            <a:off x="18462" y="3990975"/>
            <a:ext cx="9106488" cy="1533525"/>
          </a:xfrm>
          <a:prstGeom prst="rect">
            <a:avLst/>
          </a:prstGeom>
          <a:noFill/>
          <a:ln w="9525">
            <a:noFill/>
            <a:miter lim="800000"/>
            <a:headEnd/>
            <a:tailEnd/>
          </a:ln>
        </p:spPr>
      </p:pic>
    </p:spTree>
    <p:extLst>
      <p:ext uri="{BB962C8B-B14F-4D97-AF65-F5344CB8AC3E}">
        <p14:creationId xmlns:p14="http://schemas.microsoft.com/office/powerpoint/2010/main" val="20459016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914400"/>
            <a:ext cx="8763000" cy="5871052"/>
          </a:xfrm>
          <a:prstGeom prst="rect">
            <a:avLst/>
          </a:prstGeom>
        </p:spPr>
      </p:pic>
      <p:pic>
        <p:nvPicPr>
          <p:cNvPr id="4"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525"/>
            <a:ext cx="9143999" cy="702728"/>
          </a:xfrm>
          <a:prstGeom prst="rect">
            <a:avLst/>
          </a:prstGeom>
          <a:noFill/>
          <a:extLst>
            <a:ext uri="{909E8E84-426E-40dd-AFC4-6F175D3DCCD1}">
              <a14:hiddenFill xmlns:a14="http://schemas.microsoft.com/office/drawing/2010/main">
                <a:solidFill>
                  <a:srgbClr val="FFFFFF"/>
                </a:solidFill>
              </a14:hiddenFill>
            </a:ext>
          </a:extLst>
        </p:spPr>
      </p:pic>
      <p:sp>
        <p:nvSpPr>
          <p:cNvPr id="6" name="1 CuadroTexto"/>
          <p:cNvSpPr txBox="1"/>
          <p:nvPr/>
        </p:nvSpPr>
        <p:spPr>
          <a:xfrm>
            <a:off x="0" y="192341"/>
            <a:ext cx="8939446" cy="461665"/>
          </a:xfrm>
          <a:prstGeom prst="rect">
            <a:avLst/>
          </a:prstGeom>
          <a:noFill/>
        </p:spPr>
        <p:txBody>
          <a:bodyPr wrap="square" rtlCol="0">
            <a:spAutoFit/>
          </a:bodyPr>
          <a:lstStyle/>
          <a:p>
            <a:pPr algn="r"/>
            <a:r>
              <a:rPr lang="es-AR" sz="2400" dirty="0" smtClean="0">
                <a:solidFill>
                  <a:schemeClr val="bg1"/>
                </a:solidFill>
                <a:latin typeface="Gotham Book"/>
                <a:cs typeface="Gotham Book"/>
              </a:rPr>
              <a:t>DATA </a:t>
            </a:r>
            <a:r>
              <a:rPr lang="es-AR" sz="2400" dirty="0" smtClean="0">
                <a:solidFill>
                  <a:schemeClr val="bg1"/>
                </a:solidFill>
                <a:latin typeface="Gotham Book"/>
                <a:cs typeface="Gotham Book"/>
              </a:rPr>
              <a:t>DASHBOARDS: ACOUSTIC TELEMETRY STUDY</a:t>
            </a:r>
            <a:endParaRPr lang="es-AR" sz="2400" dirty="0">
              <a:solidFill>
                <a:schemeClr val="bg1"/>
              </a:solidFill>
              <a:latin typeface="Gotham Book"/>
              <a:cs typeface="Gotham Book"/>
            </a:endParaRPr>
          </a:p>
        </p:txBody>
      </p:sp>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67"/>
            <a:ext cx="9144000" cy="6585166"/>
          </a:xfrm>
          <a:prstGeom prst="rect">
            <a:avLst/>
          </a:prstGeom>
        </p:spPr>
      </p:pic>
    </p:spTree>
    <p:extLst>
      <p:ext uri="{BB962C8B-B14F-4D97-AF65-F5344CB8AC3E}">
        <p14:creationId xmlns:p14="http://schemas.microsoft.com/office/powerpoint/2010/main" val="8638695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T_Daily_S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0"/>
            <a:ext cx="6640692" cy="6858000"/>
          </a:xfrm>
          <a:prstGeom prst="rect">
            <a:avLst/>
          </a:prstGeom>
        </p:spPr>
      </p:pic>
    </p:spTree>
    <p:extLst>
      <p:ext uri="{BB962C8B-B14F-4D97-AF65-F5344CB8AC3E}">
        <p14:creationId xmlns:p14="http://schemas.microsoft.com/office/powerpoint/2010/main" val="1953030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755650" y="0"/>
            <a:ext cx="9899650" cy="6832600"/>
          </a:xfrm>
          <a:prstGeom prst="rect">
            <a:avLst/>
          </a:prstGeom>
          <a:noFill/>
          <a:ln w="9525">
            <a:noFill/>
            <a:miter lim="800000"/>
            <a:headEnd/>
            <a:tailEnd/>
          </a:ln>
        </p:spPr>
      </p:pic>
    </p:spTree>
    <p:extLst>
      <p:ext uri="{BB962C8B-B14F-4D97-AF65-F5344CB8AC3E}">
        <p14:creationId xmlns:p14="http://schemas.microsoft.com/office/powerpoint/2010/main" val="24293346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 DASHBOARDS</a:t>
            </a:r>
            <a:endParaRPr lang="es-AR" sz="1600" dirty="0">
              <a:solidFill>
                <a:srgbClr val="254061"/>
              </a:solidFill>
              <a:latin typeface="Gotham Book"/>
              <a:cs typeface="Gotham Book"/>
            </a:endParaRPr>
          </a:p>
        </p:txBody>
      </p:sp>
      <p:pic>
        <p:nvPicPr>
          <p:cNvPr id="2" name="Picture 1" descr="Turbidity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31" y="285622"/>
            <a:ext cx="4176068" cy="5875103"/>
          </a:xfrm>
          <a:prstGeom prst="rect">
            <a:avLst/>
          </a:prstGeom>
          <a:effectLst>
            <a:glow rad="38100">
              <a:schemeClr val="bg2">
                <a:alpha val="96000"/>
              </a:schemeClr>
            </a:glow>
          </a:effectLst>
        </p:spPr>
      </p:pic>
      <p:pic>
        <p:nvPicPr>
          <p:cNvPr id="3" name="Picture 2" descr="Turbidity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996" y="285620"/>
            <a:ext cx="4349140" cy="5905552"/>
          </a:xfrm>
          <a:prstGeom prst="rect">
            <a:avLst/>
          </a:prstGeom>
          <a:effectLst>
            <a:glow rad="38100">
              <a:schemeClr val="bg2">
                <a:alpha val="96000"/>
              </a:schemeClr>
            </a:glow>
          </a:effectLst>
        </p:spPr>
      </p:pic>
    </p:spTree>
    <p:extLst>
      <p:ext uri="{BB962C8B-B14F-4D97-AF65-F5344CB8AC3E}">
        <p14:creationId xmlns:p14="http://schemas.microsoft.com/office/powerpoint/2010/main" val="3335967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REGULATORY REPORTING</a:t>
            </a:r>
            <a:endParaRPr lang="es-AR" sz="3000" dirty="0">
              <a:solidFill>
                <a:schemeClr val="bg1"/>
              </a:solidFill>
              <a:latin typeface="Gotham Book"/>
              <a:cs typeface="Gotham Book"/>
            </a:endParaRPr>
          </a:p>
        </p:txBody>
      </p:sp>
      <p:sp>
        <p:nvSpPr>
          <p:cNvPr id="3" name="2 CuadroTexto"/>
          <p:cNvSpPr txBox="1"/>
          <p:nvPr/>
        </p:nvSpPr>
        <p:spPr>
          <a:xfrm>
            <a:off x="158755" y="1741264"/>
            <a:ext cx="5205851" cy="5232202"/>
          </a:xfrm>
          <a:prstGeom prst="rect">
            <a:avLst/>
          </a:prstGeom>
          <a:noFill/>
        </p:spPr>
        <p:txBody>
          <a:bodyPr wrap="square" rtlCol="0">
            <a:spAutoFit/>
          </a:bodyPr>
          <a:lstStyle/>
          <a:p>
            <a:endParaRPr lang="es-AR" sz="2000" u="sng" dirty="0">
              <a:solidFill>
                <a:srgbClr val="254061"/>
              </a:solidFill>
              <a:latin typeface="Gotham Book"/>
              <a:cs typeface="Gotham Book"/>
            </a:endParaRPr>
          </a:p>
          <a:p>
            <a:r>
              <a:rPr lang="es-AR" sz="2200" dirty="0" smtClean="0">
                <a:solidFill>
                  <a:srgbClr val="254061"/>
                </a:solidFill>
                <a:latin typeface="Gotham Book"/>
                <a:cs typeface="Gotham Book"/>
              </a:rPr>
              <a:t>Environmental </a:t>
            </a:r>
            <a:r>
              <a:rPr lang="es-AR" sz="2200" dirty="0">
                <a:solidFill>
                  <a:srgbClr val="254061"/>
                </a:solidFill>
                <a:latin typeface="Gotham Book"/>
                <a:cs typeface="Gotham Book"/>
              </a:rPr>
              <a:t>Monitoring Program (EMP) water quality monitoring and special </a:t>
            </a:r>
            <a:r>
              <a:rPr lang="es-AR" sz="2200" dirty="0" smtClean="0">
                <a:solidFill>
                  <a:srgbClr val="254061"/>
                </a:solidFill>
                <a:latin typeface="Gotham Book"/>
                <a:cs typeface="Gotham Book"/>
              </a:rPr>
              <a:t>studies for:</a:t>
            </a:r>
          </a:p>
          <a:p>
            <a:endParaRPr lang="es-AR" sz="2200" dirty="0" smtClean="0">
              <a:solidFill>
                <a:srgbClr val="254061"/>
              </a:solidFill>
              <a:latin typeface="Gotham Book"/>
              <a:cs typeface="Gotham Book"/>
            </a:endParaRPr>
          </a:p>
          <a:p>
            <a:pPr marL="285750" indent="-285750">
              <a:buSzPct val="100000"/>
              <a:buBlip>
                <a:blip r:embed="rId4"/>
              </a:buBlip>
            </a:pPr>
            <a:r>
              <a:rPr lang="es-AR" sz="2200" dirty="0" smtClean="0">
                <a:solidFill>
                  <a:srgbClr val="254061"/>
                </a:solidFill>
                <a:latin typeface="Gotham Book"/>
                <a:cs typeface="Gotham Book"/>
              </a:rPr>
              <a:t>Hydrolologic Conditions</a:t>
            </a:r>
          </a:p>
          <a:p>
            <a:pPr marL="285750" indent="-285750">
              <a:buSzPct val="100000"/>
              <a:buBlip>
                <a:blip r:embed="rId5"/>
              </a:buBlip>
            </a:pPr>
            <a:r>
              <a:rPr lang="es-AR" sz="2200" dirty="0" smtClean="0">
                <a:solidFill>
                  <a:srgbClr val="254061"/>
                </a:solidFill>
                <a:latin typeface="Gotham Book"/>
                <a:cs typeface="Gotham Book"/>
              </a:rPr>
              <a:t>Water Quality</a:t>
            </a:r>
          </a:p>
          <a:p>
            <a:pPr marL="285750" indent="-285750">
              <a:buSzPct val="100000"/>
              <a:buBlip>
                <a:blip r:embed="rId6"/>
              </a:buBlip>
            </a:pPr>
            <a:r>
              <a:rPr lang="es-AR" sz="2200" dirty="0" smtClean="0">
                <a:solidFill>
                  <a:srgbClr val="254061"/>
                </a:solidFill>
                <a:latin typeface="Gotham Book"/>
                <a:cs typeface="Gotham Book"/>
              </a:rPr>
              <a:t>Phytoplankton and Chlorophyll a</a:t>
            </a:r>
          </a:p>
          <a:p>
            <a:pPr marL="285750" indent="-285750">
              <a:buSzPct val="100000"/>
              <a:buBlip>
                <a:blip r:embed="rId7"/>
              </a:buBlip>
            </a:pPr>
            <a:r>
              <a:rPr lang="es-AR" sz="2200" dirty="0" smtClean="0">
                <a:solidFill>
                  <a:srgbClr val="254061"/>
                </a:solidFill>
                <a:latin typeface="Gotham Book"/>
                <a:cs typeface="Gotham Book"/>
              </a:rPr>
              <a:t>Zooplankton</a:t>
            </a:r>
          </a:p>
          <a:p>
            <a:pPr marL="285750" indent="-285750">
              <a:buSzPct val="100000"/>
              <a:buBlip>
                <a:blip r:embed="rId8"/>
              </a:buBlip>
            </a:pPr>
            <a:r>
              <a:rPr lang="es-AR" sz="2200" dirty="0" smtClean="0">
                <a:solidFill>
                  <a:srgbClr val="254061"/>
                </a:solidFill>
                <a:latin typeface="Gotham Book"/>
                <a:cs typeface="Gotham Book"/>
              </a:rPr>
              <a:t>Benthic </a:t>
            </a:r>
          </a:p>
          <a:p>
            <a:pPr marL="285750" indent="-285750">
              <a:buSzPct val="100000"/>
              <a:buBlip>
                <a:blip r:embed="rId9"/>
              </a:buBlip>
            </a:pPr>
            <a:r>
              <a:rPr lang="es-AR" sz="2200" dirty="0" smtClean="0">
                <a:solidFill>
                  <a:srgbClr val="254061"/>
                </a:solidFill>
                <a:latin typeface="Gotham Book"/>
                <a:cs typeface="Gotham Book"/>
              </a:rPr>
              <a:t>Nutrients</a:t>
            </a:r>
          </a:p>
          <a:p>
            <a:pPr marL="285750" indent="-285750">
              <a:buSzPct val="100000"/>
              <a:buBlip>
                <a:blip r:embed="rId9"/>
              </a:buBlip>
            </a:pPr>
            <a:r>
              <a:rPr lang="es-AR" sz="2200" dirty="0" smtClean="0">
                <a:solidFill>
                  <a:srgbClr val="254061"/>
                </a:solidFill>
                <a:latin typeface="Gotham Book"/>
                <a:cs typeface="Gotham Book"/>
              </a:rPr>
              <a:t>Special Studies</a:t>
            </a: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34N019-Water_Quality_Conditions_v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1643" y="2227415"/>
            <a:ext cx="2787342" cy="5308702"/>
          </a:xfrm>
          <a:prstGeom prst="rect">
            <a:avLst/>
          </a:prstGeom>
          <a:effectLst>
            <a:glow rad="25400">
              <a:schemeClr val="bg2">
                <a:alpha val="97000"/>
              </a:schemeClr>
            </a:glow>
          </a:effectLst>
        </p:spPr>
      </p:pic>
    </p:spTree>
    <p:extLst>
      <p:ext uri="{BB962C8B-B14F-4D97-AF65-F5344CB8AC3E}">
        <p14:creationId xmlns:p14="http://schemas.microsoft.com/office/powerpoint/2010/main" val="2105705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3"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STORIES</a:t>
            </a:r>
            <a:endParaRPr lang="es-AR" sz="3000" dirty="0">
              <a:solidFill>
                <a:schemeClr val="bg1"/>
              </a:solidFill>
              <a:latin typeface="Gotham Book"/>
              <a:cs typeface="Gotham Book"/>
            </a:endParaRPr>
          </a:p>
        </p:txBody>
      </p:sp>
      <p:pic>
        <p:nvPicPr>
          <p:cNvPr id="5" name="Picture 4" descr="DATAstori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360"/>
            <a:ext cx="9144000" cy="5261992"/>
          </a:xfrm>
          <a:prstGeom prst="rect">
            <a:avLst/>
          </a:prstGeom>
        </p:spPr>
      </p:pic>
    </p:spTree>
    <p:extLst>
      <p:ext uri="{BB962C8B-B14F-4D97-AF65-F5344CB8AC3E}">
        <p14:creationId xmlns:p14="http://schemas.microsoft.com/office/powerpoint/2010/main" val="32166840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512775"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About_Chinook1.jpg"/>
          <p:cNvPicPr>
            <a:picLocks noChangeAspect="1"/>
          </p:cNvPicPr>
          <p:nvPr/>
        </p:nvPicPr>
        <p:blipFill rotWithShape="1">
          <a:blip r:embed="rId3">
            <a:extLst>
              <a:ext uri="{28A0092B-C50C-407E-A947-70E740481C1C}">
                <a14:useLocalDpi xmlns:a14="http://schemas.microsoft.com/office/drawing/2010/main" val="0"/>
              </a:ext>
            </a:extLst>
          </a:blip>
          <a:srcRect l="3132" r="6216" b="38884"/>
          <a:stretch/>
        </p:blipFill>
        <p:spPr>
          <a:xfrm>
            <a:off x="1" y="1409538"/>
            <a:ext cx="4713444" cy="4191323"/>
          </a:xfrm>
          <a:prstGeom prst="rect">
            <a:avLst/>
          </a:prstGeom>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8"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QUESTION TEMPLATES</a:t>
            </a:r>
            <a:endParaRPr lang="es-AR" sz="3000" dirty="0">
              <a:solidFill>
                <a:schemeClr val="bg1"/>
              </a:solidFill>
              <a:latin typeface="Gotham Book"/>
              <a:cs typeface="Gotham Book"/>
            </a:endParaRPr>
          </a:p>
        </p:txBody>
      </p:sp>
      <p:pic>
        <p:nvPicPr>
          <p:cNvPr id="9" name="Picture 8" descr="About_Chinook2.jpg"/>
          <p:cNvPicPr>
            <a:picLocks noChangeAspect="1"/>
          </p:cNvPicPr>
          <p:nvPr/>
        </p:nvPicPr>
        <p:blipFill rotWithShape="1">
          <a:blip r:embed="rId5">
            <a:extLst>
              <a:ext uri="{28A0092B-C50C-407E-A947-70E740481C1C}">
                <a14:useLocalDpi xmlns:a14="http://schemas.microsoft.com/office/drawing/2010/main" val="0"/>
              </a:ext>
            </a:extLst>
          </a:blip>
          <a:srcRect l="5124" r="6239" b="48768"/>
          <a:stretch/>
        </p:blipFill>
        <p:spPr>
          <a:xfrm>
            <a:off x="4647132" y="1439706"/>
            <a:ext cx="4420668" cy="3513454"/>
          </a:xfrm>
          <a:prstGeom prst="rect">
            <a:avLst/>
          </a:prstGeom>
        </p:spPr>
      </p:pic>
    </p:spTree>
    <p:extLst>
      <p:ext uri="{BB962C8B-B14F-4D97-AF65-F5344CB8AC3E}">
        <p14:creationId xmlns:p14="http://schemas.microsoft.com/office/powerpoint/2010/main" val="17789068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Current_Conditions1.jpg"/>
          <p:cNvPicPr>
            <a:picLocks noChangeAspect="1"/>
          </p:cNvPicPr>
          <p:nvPr/>
        </p:nvPicPr>
        <p:blipFill rotWithShape="1">
          <a:blip r:embed="rId2">
            <a:extLst>
              <a:ext uri="{28A0092B-C50C-407E-A947-70E740481C1C}">
                <a14:useLocalDpi xmlns:a14="http://schemas.microsoft.com/office/drawing/2010/main" val="0"/>
              </a:ext>
            </a:extLst>
          </a:blip>
          <a:srcRect l="3268"/>
          <a:stretch/>
        </p:blipFill>
        <p:spPr>
          <a:xfrm>
            <a:off x="0" y="0"/>
            <a:ext cx="5029200" cy="6858000"/>
          </a:xfrm>
          <a:prstGeom prst="rect">
            <a:avLst/>
          </a:prstGeom>
        </p:spPr>
      </p:pic>
      <p:pic>
        <p:nvPicPr>
          <p:cNvPr id="4" name="Picture 3" descr="About_Chinook2.jpg"/>
          <p:cNvPicPr>
            <a:picLocks noChangeAspect="1"/>
          </p:cNvPicPr>
          <p:nvPr/>
        </p:nvPicPr>
        <p:blipFill rotWithShape="1">
          <a:blip r:embed="rId3">
            <a:extLst>
              <a:ext uri="{28A0092B-C50C-407E-A947-70E740481C1C}">
                <a14:useLocalDpi xmlns:a14="http://schemas.microsoft.com/office/drawing/2010/main" val="0"/>
              </a:ext>
            </a:extLst>
          </a:blip>
          <a:srcRect l="6061" t="50400" r="6528"/>
          <a:stretch/>
        </p:blipFill>
        <p:spPr>
          <a:xfrm>
            <a:off x="4764628" y="1371600"/>
            <a:ext cx="4396077" cy="3401535"/>
          </a:xfrm>
          <a:prstGeom prst="rect">
            <a:avLst/>
          </a:prstGeom>
        </p:spPr>
      </p:pic>
    </p:spTree>
    <p:extLst>
      <p:ext uri="{BB962C8B-B14F-4D97-AF65-F5344CB8AC3E}">
        <p14:creationId xmlns:p14="http://schemas.microsoft.com/office/powerpoint/2010/main" val="24456878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SPECIAL STUDIES</a:t>
            </a:r>
            <a:endParaRPr lang="es-AR" sz="3000" dirty="0">
              <a:solidFill>
                <a:schemeClr val="bg1"/>
              </a:solidFill>
              <a:latin typeface="Gotham Book"/>
              <a:cs typeface="Gotham Book"/>
            </a:endParaRPr>
          </a:p>
        </p:txBody>
      </p:sp>
      <p:sp>
        <p:nvSpPr>
          <p:cNvPr id="3" name="2 CuadroTexto"/>
          <p:cNvSpPr txBox="1"/>
          <p:nvPr/>
        </p:nvSpPr>
        <p:spPr>
          <a:xfrm>
            <a:off x="158758" y="1741264"/>
            <a:ext cx="5658479" cy="4585871"/>
          </a:xfrm>
          <a:prstGeom prst="rect">
            <a:avLst/>
          </a:prstGeom>
          <a:noFill/>
        </p:spPr>
        <p:txBody>
          <a:bodyPr wrap="square" rtlCol="0">
            <a:spAutoFit/>
          </a:bodyPr>
          <a:lstStyle/>
          <a:p>
            <a:endParaRPr lang="es-AR" sz="2400" dirty="0" smtClean="0">
              <a:solidFill>
                <a:srgbClr val="254061"/>
              </a:solidFill>
              <a:latin typeface="Gotham Book"/>
              <a:cs typeface="Gotham Book"/>
            </a:endParaRPr>
          </a:p>
          <a:p>
            <a:pPr marL="342900" indent="-342900">
              <a:buSzPct val="100000"/>
              <a:buFont typeface="Arial"/>
              <a:buChar char="•"/>
            </a:pPr>
            <a:r>
              <a:rPr lang="es-AR" sz="2800" dirty="0" smtClean="0">
                <a:solidFill>
                  <a:srgbClr val="254061"/>
                </a:solidFill>
                <a:latin typeface="Gotham Book"/>
                <a:cs typeface="Gotham Book"/>
              </a:rPr>
              <a:t>Tracking Fish</a:t>
            </a:r>
          </a:p>
          <a:p>
            <a:pPr marL="342900" indent="-342900">
              <a:buSzPct val="100000"/>
              <a:buFont typeface="Arial"/>
              <a:buChar char="•"/>
            </a:pPr>
            <a:r>
              <a:rPr lang="es-AR" sz="2800" dirty="0" smtClean="0">
                <a:solidFill>
                  <a:srgbClr val="254061"/>
                </a:solidFill>
                <a:latin typeface="Gotham Book"/>
                <a:cs typeface="Gotham Book"/>
              </a:rPr>
              <a:t>Analyze Fish Tracks</a:t>
            </a:r>
          </a:p>
          <a:p>
            <a:pPr marL="342900" indent="-342900">
              <a:buSzPct val="100000"/>
              <a:buFont typeface="Arial"/>
              <a:buChar char="•"/>
            </a:pPr>
            <a:r>
              <a:rPr lang="es-AR" sz="2800" dirty="0" smtClean="0">
                <a:solidFill>
                  <a:srgbClr val="254061"/>
                </a:solidFill>
                <a:latin typeface="Gotham Book"/>
                <a:cs typeface="Gotham Book"/>
              </a:rPr>
              <a:t>Integrate Real Time Conditions</a:t>
            </a:r>
          </a:p>
          <a:p>
            <a:pPr marL="342900" indent="-342900">
              <a:buSzPct val="100000"/>
              <a:buFont typeface="Arial"/>
              <a:buChar char="•"/>
            </a:pPr>
            <a:r>
              <a:rPr lang="es-AR" sz="2800" dirty="0" smtClean="0">
                <a:solidFill>
                  <a:srgbClr val="254061"/>
                </a:solidFill>
                <a:latin typeface="Gotham Book"/>
                <a:cs typeface="Gotham Book"/>
              </a:rPr>
              <a:t>Fish Survival </a:t>
            </a:r>
            <a:r>
              <a:rPr lang="es-AR" sz="2800" dirty="0" smtClean="0">
                <a:solidFill>
                  <a:srgbClr val="254061"/>
                </a:solidFill>
                <a:latin typeface="Gotham Book"/>
                <a:cs typeface="Gotham Book"/>
              </a:rPr>
              <a:t>Rates</a:t>
            </a:r>
          </a:p>
          <a:p>
            <a:pPr marL="342900" indent="-342900">
              <a:buSzPct val="100000"/>
              <a:buFont typeface="Arial"/>
              <a:buChar char="•"/>
            </a:pPr>
            <a:r>
              <a:rPr lang="es-AR" sz="2800" dirty="0" smtClean="0">
                <a:solidFill>
                  <a:srgbClr val="254061"/>
                </a:solidFill>
                <a:latin typeface="Gotham Book"/>
                <a:cs typeface="Gotham Book"/>
              </a:rPr>
              <a:t>Tides</a:t>
            </a:r>
          </a:p>
          <a:p>
            <a:pPr marL="342900" indent="-342900">
              <a:buSzPct val="100000"/>
              <a:buFont typeface="Arial"/>
              <a:buChar char="•"/>
            </a:pPr>
            <a:r>
              <a:rPr lang="es-AR" sz="2800" dirty="0" smtClean="0">
                <a:solidFill>
                  <a:srgbClr val="254061"/>
                </a:solidFill>
                <a:latin typeface="Gotham Book"/>
                <a:cs typeface="Gotham Book"/>
              </a:rPr>
              <a:t>Flow</a:t>
            </a:r>
          </a:p>
          <a:p>
            <a:pPr marL="342900" indent="-342900">
              <a:buSzPct val="100000"/>
              <a:buFont typeface="Arial"/>
              <a:buChar char="•"/>
            </a:pPr>
            <a:r>
              <a:rPr lang="es-AR" sz="2800" dirty="0" smtClean="0">
                <a:solidFill>
                  <a:srgbClr val="254061"/>
                </a:solidFill>
                <a:latin typeface="Gotham Book"/>
                <a:cs typeface="Gotham Book"/>
              </a:rPr>
              <a:t>X2</a:t>
            </a:r>
          </a:p>
          <a:p>
            <a:endParaRPr lang="es-AR" dirty="0" smtClean="0">
              <a:solidFill>
                <a:srgbClr val="25406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2012 Fish Track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846" y="1626299"/>
            <a:ext cx="3226511" cy="4801921"/>
          </a:xfrm>
          <a:prstGeom prst="rect">
            <a:avLst/>
          </a:prstGeom>
          <a:effectLst>
            <a:glow rad="76200">
              <a:schemeClr val="bg2">
                <a:alpha val="50000"/>
              </a:schemeClr>
            </a:glow>
          </a:effectLst>
        </p:spPr>
      </p:pic>
      <p:pic>
        <p:nvPicPr>
          <p:cNvPr id="9" name="Picture 8" descr="FishTrackingLogo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93" y="5813661"/>
            <a:ext cx="3606015" cy="614559"/>
          </a:xfrm>
          <a:prstGeom prst="rect">
            <a:avLst/>
          </a:prstGeom>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158758" y="2"/>
            <a:ext cx="1192271" cy="1376071"/>
          </a:xfrm>
          <a:prstGeom prst="rect">
            <a:avLst/>
          </a:prstGeom>
        </p:spPr>
      </p:pic>
    </p:spTree>
    <p:extLst>
      <p:ext uri="{BB962C8B-B14F-4D97-AF65-F5344CB8AC3E}">
        <p14:creationId xmlns:p14="http://schemas.microsoft.com/office/powerpoint/2010/main" val="29544391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F360\BDL\Enviados\PPT Design\logo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50" y="1909994"/>
            <a:ext cx="1223518" cy="4962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61602" y="453889"/>
            <a:ext cx="5777847" cy="553998"/>
          </a:xfrm>
          <a:prstGeom prst="rect">
            <a:avLst/>
          </a:prstGeom>
          <a:noFill/>
        </p:spPr>
        <p:txBody>
          <a:bodyPr wrap="square" rtlCol="0">
            <a:spAutoFit/>
          </a:bodyPr>
          <a:lstStyle/>
          <a:p>
            <a:pPr algn="r"/>
            <a:r>
              <a:rPr lang="es-AR" sz="3000" dirty="0" smtClean="0">
                <a:solidFill>
                  <a:schemeClr val="bg1"/>
                </a:solidFill>
                <a:latin typeface="Gotham Light"/>
                <a:cs typeface="Gotham Light"/>
              </a:rPr>
              <a:t>A COLLABORATIVE EFFORT</a:t>
            </a:r>
            <a:endParaRPr lang="es-AR" sz="3000" dirty="0">
              <a:solidFill>
                <a:schemeClr val="bg1"/>
              </a:solidFill>
              <a:latin typeface="Gotham Light"/>
              <a:cs typeface="Gotham Light"/>
            </a:endParaRPr>
          </a:p>
        </p:txBody>
      </p:sp>
      <p:sp>
        <p:nvSpPr>
          <p:cNvPr id="3" name="2 CuadroTexto"/>
          <p:cNvSpPr txBox="1"/>
          <p:nvPr/>
        </p:nvSpPr>
        <p:spPr>
          <a:xfrm>
            <a:off x="339532" y="1909994"/>
            <a:ext cx="5919290" cy="5355312"/>
          </a:xfrm>
          <a:prstGeom prst="rect">
            <a:avLst/>
          </a:prstGeom>
          <a:noFill/>
        </p:spPr>
        <p:txBody>
          <a:bodyPr wrap="square" rtlCol="0">
            <a:spAutoFit/>
          </a:bodyPr>
          <a:lstStyle/>
          <a:p>
            <a:r>
              <a:rPr lang="es-AR" dirty="0" smtClean="0">
                <a:solidFill>
                  <a:schemeClr val="accent1">
                    <a:lumMod val="50000"/>
                  </a:schemeClr>
                </a:solidFill>
                <a:latin typeface="Gotham Book" pitchFamily="50" charset="0"/>
              </a:rPr>
              <a:t>SACRAMENTO SAN JOAQUIN BAY-DELTA</a:t>
            </a:r>
            <a:endParaRPr lang="es-AR" dirty="0">
              <a:solidFill>
                <a:schemeClr val="accent1">
                  <a:lumMod val="50000"/>
                </a:schemeClr>
              </a:solidFill>
              <a:latin typeface="Gotham Book" pitchFamily="50" charset="0"/>
            </a:endParaRP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CALIFORNIA ESTUARY PORTAL</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SWRCB MY WATER QUALITY PORTALS</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RIVER REGIONAL MONITORING PROGRAM</a:t>
            </a: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REAL TIME MANAGEMENT</a:t>
            </a: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DWR 1641 WATER </a:t>
            </a:r>
            <a:r>
              <a:rPr lang="es-AR" dirty="0" smtClean="0">
                <a:solidFill>
                  <a:schemeClr val="accent1">
                    <a:lumMod val="50000"/>
                  </a:schemeClr>
                </a:solidFill>
                <a:latin typeface="Gotham Book" pitchFamily="50" charset="0"/>
              </a:rPr>
              <a:t>QUALITY </a:t>
            </a:r>
            <a:endParaRPr lang="es-AR" dirty="0" smtClean="0">
              <a:solidFill>
                <a:schemeClr val="accent1">
                  <a:lumMod val="50000"/>
                </a:schemeClr>
              </a:solidFill>
              <a:latin typeface="Gotham Book" pitchFamily="50" charset="0"/>
            </a:endParaRP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SACRAMENTO RIVER WATERSHED</a:t>
            </a: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p:txBody>
      </p:sp>
      <p:cxnSp>
        <p:nvCxnSpPr>
          <p:cNvPr id="5" name="4 Conector recto"/>
          <p:cNvCxnSpPr/>
          <p:nvPr/>
        </p:nvCxnSpPr>
        <p:spPr>
          <a:xfrm flipH="1">
            <a:off x="1271291"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California-Estuary-WGT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193" y="2333262"/>
            <a:ext cx="1541430" cy="591909"/>
          </a:xfrm>
          <a:prstGeom prst="rect">
            <a:avLst/>
          </a:prstGeom>
        </p:spPr>
      </p:pic>
      <p:pic>
        <p:nvPicPr>
          <p:cNvPr id="14" name="Picture 13" descr="San-Joaquin-River-RM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38" y="4101596"/>
            <a:ext cx="2356260" cy="494815"/>
          </a:xfrm>
          <a:prstGeom prst="rect">
            <a:avLst/>
          </a:prstGeom>
        </p:spPr>
      </p:pic>
      <p:pic>
        <p:nvPicPr>
          <p:cNvPr id="15" name="Picture 14" descr="cwqmc_logo_109x14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6" y="2951215"/>
            <a:ext cx="826229" cy="1091532"/>
          </a:xfrm>
          <a:prstGeom prst="rect">
            <a:avLst/>
          </a:prstGeom>
        </p:spPr>
      </p:pic>
      <p:pic>
        <p:nvPicPr>
          <p:cNvPr id="16" name="Picture 15" descr="DWR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250" y="4679327"/>
            <a:ext cx="659470" cy="659470"/>
          </a:xfrm>
          <a:prstGeom prst="rect">
            <a:avLst/>
          </a:prstGeom>
        </p:spPr>
      </p:pic>
      <p:pic>
        <p:nvPicPr>
          <p:cNvPr id="11" name="Picture 10" descr="SRWP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9486" y="5629487"/>
            <a:ext cx="930111" cy="508000"/>
          </a:xfrm>
          <a:prstGeom prst="rect">
            <a:avLst/>
          </a:prstGeom>
          <a:ln>
            <a:noFill/>
          </a:ln>
        </p:spPr>
      </p:pic>
    </p:spTree>
    <p:extLst>
      <p:ext uri="{BB962C8B-B14F-4D97-AF65-F5344CB8AC3E}">
        <p14:creationId xmlns:p14="http://schemas.microsoft.com/office/powerpoint/2010/main" val="2750773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2012_Aggregat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5" y="452543"/>
            <a:ext cx="4481757" cy="5975676"/>
          </a:xfrm>
          <a:prstGeom prst="rect">
            <a:avLst/>
          </a:prstGeom>
        </p:spPr>
      </p:pic>
      <p:pic>
        <p:nvPicPr>
          <p:cNvPr id="14" name="Picture 13" descr="2012_Aggregat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453" y="452543"/>
            <a:ext cx="4451061" cy="5975676"/>
          </a:xfrm>
          <a:prstGeom prst="rect">
            <a:avLst/>
          </a:prstGeom>
        </p:spPr>
      </p:pic>
      <p:sp>
        <p:nvSpPr>
          <p:cNvPr id="17" name="1 CuadroTexto"/>
          <p:cNvSpPr txBox="1"/>
          <p:nvPr/>
        </p:nvSpPr>
        <p:spPr>
          <a:xfrm>
            <a:off x="5852720" y="-900"/>
            <a:ext cx="2267337" cy="369332"/>
          </a:xfrm>
          <a:prstGeom prst="rect">
            <a:avLst/>
          </a:prstGeom>
          <a:noFill/>
        </p:spPr>
        <p:txBody>
          <a:bodyPr wrap="square" rtlCol="0">
            <a:spAutoFit/>
          </a:bodyPr>
          <a:lstStyle/>
          <a:p>
            <a:pPr algn="ctr"/>
            <a:r>
              <a:rPr lang="es-AR" dirty="0" smtClean="0">
                <a:solidFill>
                  <a:srgbClr val="254061"/>
                </a:solidFill>
                <a:latin typeface="Gotham Book"/>
                <a:cs typeface="Gotham Book"/>
              </a:rPr>
              <a:t>Fastest Way Out</a:t>
            </a:r>
            <a:endParaRPr lang="es-AR" dirty="0">
              <a:solidFill>
                <a:srgbClr val="254061"/>
              </a:solidFill>
              <a:latin typeface="Gotham Book"/>
              <a:cs typeface="Gotham Book"/>
            </a:endParaRPr>
          </a:p>
        </p:txBody>
      </p:sp>
      <p:sp>
        <p:nvSpPr>
          <p:cNvPr id="18" name="1 CuadroTexto"/>
          <p:cNvSpPr txBox="1"/>
          <p:nvPr/>
        </p:nvSpPr>
        <p:spPr>
          <a:xfrm>
            <a:off x="1289559" y="-43922"/>
            <a:ext cx="2267337" cy="646331"/>
          </a:xfrm>
          <a:prstGeom prst="rect">
            <a:avLst/>
          </a:prstGeom>
          <a:noFill/>
        </p:spPr>
        <p:txBody>
          <a:bodyPr wrap="square" rtlCol="0">
            <a:spAutoFit/>
          </a:bodyPr>
          <a:lstStyle/>
          <a:p>
            <a:pPr algn="ctr"/>
            <a:r>
              <a:rPr lang="es-AR" dirty="0" smtClean="0">
                <a:solidFill>
                  <a:srgbClr val="254061"/>
                </a:solidFill>
                <a:latin typeface="Gotham Book"/>
                <a:cs typeface="Gotham Book"/>
              </a:rPr>
              <a:t>No Prior Detections</a:t>
            </a:r>
            <a:endParaRPr lang="es-AR" dirty="0">
              <a:solidFill>
                <a:srgbClr val="254061"/>
              </a:solidFill>
              <a:latin typeface="Gotham Book"/>
              <a:cs typeface="Gotham Book"/>
            </a:endParaRPr>
          </a:p>
        </p:txBody>
      </p:sp>
    </p:spTree>
    <p:extLst>
      <p:ext uri="{BB962C8B-B14F-4D97-AF65-F5344CB8AC3E}">
        <p14:creationId xmlns:p14="http://schemas.microsoft.com/office/powerpoint/2010/main" val="3771976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3885"/>
          <a:stretch/>
        </p:blipFill>
        <p:spPr bwMode="auto">
          <a:xfrm>
            <a:off x="1371600" y="938946"/>
            <a:ext cx="6099493" cy="5881163"/>
          </a:xfrm>
          <a:prstGeom prst="rect">
            <a:avLst/>
          </a:prstGeom>
          <a:noFill/>
          <a:ln w="9525">
            <a:noFill/>
            <a:miter lim="800000"/>
            <a:headEnd/>
            <a:tailEnd/>
          </a:ln>
        </p:spPr>
      </p:pic>
      <p:pic>
        <p:nvPicPr>
          <p:cNvPr id="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3999"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914400" y="89817"/>
            <a:ext cx="8025049"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REAL TIME TMDL MANAGEMENT:  SJRRTM</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17384573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76400" y="0"/>
            <a:ext cx="6945608" cy="6967728"/>
          </a:xfrm>
          <a:prstGeom prst="rect">
            <a:avLst/>
          </a:prstGeom>
          <a:noFill/>
          <a:ln w="9525">
            <a:noFill/>
            <a:miter lim="800000"/>
            <a:headEnd/>
            <a:tailEnd/>
          </a:ln>
        </p:spPr>
      </p:pic>
    </p:spTree>
    <p:extLst>
      <p:ext uri="{BB962C8B-B14F-4D97-AF65-F5344CB8AC3E}">
        <p14:creationId xmlns:p14="http://schemas.microsoft.com/office/powerpoint/2010/main" val="19342312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srcRect b="1575"/>
          <a:stretch/>
        </p:blipFill>
        <p:spPr bwMode="auto">
          <a:xfrm>
            <a:off x="1371600" y="0"/>
            <a:ext cx="6702424" cy="6858000"/>
          </a:xfrm>
          <a:prstGeom prst="rect">
            <a:avLst/>
          </a:prstGeom>
          <a:noFill/>
          <a:ln w="9525">
            <a:noFill/>
            <a:miter lim="800000"/>
            <a:headEnd/>
            <a:tailEnd/>
          </a:ln>
        </p:spPr>
      </p:pic>
    </p:spTree>
    <p:extLst>
      <p:ext uri="{BB962C8B-B14F-4D97-AF65-F5344CB8AC3E}">
        <p14:creationId xmlns:p14="http://schemas.microsoft.com/office/powerpoint/2010/main" val="5681194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943601"/>
            <a:ext cx="833438" cy="77787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34_North_Contact_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50" y="1600200"/>
            <a:ext cx="7119325" cy="3657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3276600"/>
            <a:ext cx="2895600" cy="1600438"/>
          </a:xfrm>
          <a:prstGeom prst="rect">
            <a:avLst/>
          </a:prstGeom>
          <a:solidFill>
            <a:schemeClr val="bg1"/>
          </a:solidFill>
        </p:spPr>
        <p:txBody>
          <a:bodyPr wrap="square" rtlCol="0">
            <a:spAutoFit/>
          </a:bodyPr>
          <a:lstStyle/>
          <a:p>
            <a:r>
              <a:rPr lang="en-US" sz="1400" dirty="0" smtClean="0"/>
              <a:t>12277 Soaring Way Suite 107</a:t>
            </a:r>
          </a:p>
          <a:p>
            <a:r>
              <a:rPr lang="en-US" sz="1400" dirty="0" smtClean="0"/>
              <a:t>Truckee, </a:t>
            </a:r>
            <a:r>
              <a:rPr lang="en-US" sz="1400" dirty="0" err="1" smtClean="0"/>
              <a:t>Ca</a:t>
            </a:r>
            <a:r>
              <a:rPr lang="en-US" sz="1400" dirty="0" smtClean="0"/>
              <a:t> 96161</a:t>
            </a:r>
          </a:p>
          <a:p>
            <a:endParaRPr lang="en-US" sz="1400" dirty="0" smtClean="0"/>
          </a:p>
          <a:p>
            <a:r>
              <a:rPr lang="en-US" sz="1400" dirty="0" smtClean="0"/>
              <a:t>PH: 310.305.8289</a:t>
            </a:r>
          </a:p>
          <a:p>
            <a:r>
              <a:rPr lang="en-US" sz="1400" dirty="0" smtClean="0"/>
              <a:t>FAX: 866.305.1390</a:t>
            </a:r>
          </a:p>
          <a:p>
            <a:endParaRPr lang="en-US" sz="1400" dirty="0"/>
          </a:p>
          <a:p>
            <a:r>
              <a:rPr lang="en-US" sz="1400" dirty="0" smtClean="0"/>
              <a:t>contact@34north.com</a:t>
            </a:r>
          </a:p>
        </p:txBody>
      </p:sp>
    </p:spTree>
    <p:extLst>
      <p:ext uri="{BB962C8B-B14F-4D97-AF65-F5344CB8AC3E}">
        <p14:creationId xmlns:p14="http://schemas.microsoft.com/office/powerpoint/2010/main" val="11597762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5</a:t>
            </a:fld>
            <a:endParaRPr lang="en-US" dirty="0"/>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 y="2286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BUILDING ON EACH OTHER’S PROGRAMS</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245535" y="1423987"/>
            <a:ext cx="6036734" cy="5539977"/>
          </a:xfrm>
          <a:prstGeom prst="rect">
            <a:avLst/>
          </a:prstGeom>
          <a:noFill/>
        </p:spPr>
        <p:txBody>
          <a:bodyPr wrap="square" rtlCol="0">
            <a:spAutoFit/>
          </a:bodyPr>
          <a:lstStyle/>
          <a:p>
            <a:pPr lvl="1"/>
            <a:r>
              <a:rPr lang="en-US" sz="2200" dirty="0" smtClean="0">
                <a:solidFill>
                  <a:schemeClr val="accent1">
                    <a:lumMod val="50000"/>
                  </a:schemeClr>
                </a:solidFill>
                <a:latin typeface="Gotham Book" charset="0"/>
                <a:ea typeface="Gotham Book" charset="0"/>
                <a:cs typeface="Gotham Book" charset="0"/>
              </a:rPr>
              <a:t>Each region’s needs are different: </a:t>
            </a:r>
            <a:endParaRPr lang="en-US" sz="2200" dirty="0" smtClean="0">
              <a:solidFill>
                <a:schemeClr val="accent1">
                  <a:lumMod val="50000"/>
                </a:schemeClr>
              </a:solidFill>
              <a:latin typeface="Gotham Book" charset="0"/>
              <a:ea typeface="Gotham Book" charset="0"/>
              <a:cs typeface="Gotham Book" charset="0"/>
            </a:endParaRPr>
          </a:p>
          <a:p>
            <a:pPr lvl="1"/>
            <a:endParaRPr lang="en-US" sz="2200" dirty="0" smtClean="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Various </a:t>
            </a:r>
            <a:r>
              <a:rPr lang="en-US" sz="2200" dirty="0" smtClean="0">
                <a:solidFill>
                  <a:schemeClr val="accent1">
                    <a:lumMod val="50000"/>
                  </a:schemeClr>
                </a:solidFill>
                <a:latin typeface="Gotham Book" charset="0"/>
                <a:ea typeface="Gotham Book" charset="0"/>
                <a:cs typeface="Gotham Book" charset="0"/>
              </a:rPr>
              <a:t>Stakeholder Requirements</a:t>
            </a:r>
            <a:endParaRPr lang="en-US" sz="2200" dirty="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Regional Data </a:t>
            </a: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Region Specific Data </a:t>
            </a:r>
            <a:r>
              <a:rPr lang="en-US" sz="2200" dirty="0">
                <a:solidFill>
                  <a:schemeClr val="accent1">
                    <a:lumMod val="50000"/>
                  </a:schemeClr>
                </a:solidFill>
                <a:latin typeface="Gotham Book" charset="0"/>
                <a:ea typeface="Gotham Book" charset="0"/>
                <a:cs typeface="Gotham Book" charset="0"/>
              </a:rPr>
              <a:t>Analysis </a:t>
            </a:r>
            <a:endParaRPr lang="en-US" sz="2200" dirty="0" smtClean="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Local Mapping </a:t>
            </a:r>
            <a:r>
              <a:rPr lang="en-US" sz="2200" dirty="0">
                <a:solidFill>
                  <a:schemeClr val="accent1">
                    <a:lumMod val="50000"/>
                  </a:schemeClr>
                </a:solidFill>
                <a:latin typeface="Gotham Book" charset="0"/>
                <a:ea typeface="Gotham Book" charset="0"/>
                <a:cs typeface="Gotham Book" charset="0"/>
              </a:rPr>
              <a:t>and GIS </a:t>
            </a:r>
          </a:p>
          <a:p>
            <a:pPr marL="800100" lvl="1" indent="-342900">
              <a:buFont typeface="Wingdings" charset="2"/>
              <a:buChar char="§"/>
            </a:pPr>
            <a:r>
              <a:rPr lang="en-US" sz="2200" dirty="0">
                <a:solidFill>
                  <a:schemeClr val="accent1">
                    <a:lumMod val="50000"/>
                  </a:schemeClr>
                </a:solidFill>
                <a:latin typeface="Gotham Book" charset="0"/>
                <a:ea typeface="Gotham Book" charset="0"/>
                <a:cs typeface="Gotham Book" charset="0"/>
              </a:rPr>
              <a:t>Regional Document Libraries </a:t>
            </a:r>
            <a:endParaRPr lang="en-US" sz="2200" dirty="0" smtClean="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Stakeholder Specific Data Dashboards </a:t>
            </a:r>
            <a:endParaRPr lang="en-US" sz="2200" dirty="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Tool for Local Ecosystem </a:t>
            </a:r>
            <a:r>
              <a:rPr lang="en-US" sz="2200" dirty="0">
                <a:solidFill>
                  <a:schemeClr val="accent1">
                    <a:lumMod val="50000"/>
                  </a:schemeClr>
                </a:solidFill>
                <a:latin typeface="Gotham Book" charset="0"/>
                <a:ea typeface="Gotham Book" charset="0"/>
                <a:cs typeface="Gotham Book" charset="0"/>
              </a:rPr>
              <a:t>Projects </a:t>
            </a:r>
          </a:p>
          <a:p>
            <a:pPr marL="800100" lvl="1" indent="-342900">
              <a:buFont typeface="Wingdings" charset="2"/>
              <a:buChar char="§"/>
            </a:pPr>
            <a:r>
              <a:rPr lang="en-US" sz="2200" dirty="0">
                <a:solidFill>
                  <a:schemeClr val="accent1">
                    <a:lumMod val="50000"/>
                  </a:schemeClr>
                </a:solidFill>
                <a:latin typeface="Gotham Book" charset="0"/>
                <a:ea typeface="Gotham Book" charset="0"/>
                <a:cs typeface="Gotham Book" charset="0"/>
              </a:rPr>
              <a:t>Special Studies      </a:t>
            </a:r>
          </a:p>
          <a:p>
            <a:pPr marL="800100" lvl="1" indent="-342900">
              <a:buFont typeface="Wingdings" charset="2"/>
              <a:buChar char="§"/>
            </a:pPr>
            <a:r>
              <a:rPr lang="en-US" sz="2200" dirty="0" smtClean="0">
                <a:solidFill>
                  <a:schemeClr val="accent1">
                    <a:lumMod val="50000"/>
                  </a:schemeClr>
                </a:solidFill>
                <a:latin typeface="Gotham Book" charset="0"/>
                <a:ea typeface="Gotham Book" charset="0"/>
                <a:cs typeface="Gotham Book" charset="0"/>
              </a:rPr>
              <a:t>Regulatory </a:t>
            </a:r>
            <a:r>
              <a:rPr lang="en-US" sz="2200" dirty="0">
                <a:solidFill>
                  <a:schemeClr val="accent1">
                    <a:lumMod val="50000"/>
                  </a:schemeClr>
                </a:solidFill>
                <a:latin typeface="Gotham Book" charset="0"/>
                <a:ea typeface="Gotham Book" charset="0"/>
                <a:cs typeface="Gotham Book" charset="0"/>
              </a:rPr>
              <a:t>Reporting </a:t>
            </a:r>
            <a:endParaRPr lang="en-US" sz="2200" dirty="0" smtClean="0">
              <a:solidFill>
                <a:schemeClr val="accent1">
                  <a:lumMod val="50000"/>
                </a:schemeClr>
              </a:solidFill>
              <a:latin typeface="Gotham Book" charset="0"/>
              <a:ea typeface="Gotham Book" charset="0"/>
              <a:cs typeface="Gotham Book" charset="0"/>
            </a:endParaRPr>
          </a:p>
          <a:p>
            <a:pPr marL="800100" lvl="1" indent="-342900">
              <a:buFont typeface="Wingdings" charset="2"/>
              <a:buChar char="§"/>
            </a:pPr>
            <a:r>
              <a:rPr lang="en-US" sz="2200" dirty="0">
                <a:solidFill>
                  <a:schemeClr val="accent1">
                    <a:lumMod val="50000"/>
                  </a:schemeClr>
                </a:solidFill>
                <a:latin typeface="Gotham Book" charset="0"/>
                <a:ea typeface="Gotham Book" charset="0"/>
                <a:cs typeface="Gotham Book" charset="0"/>
              </a:rPr>
              <a:t>Web Service Development </a:t>
            </a:r>
            <a:endParaRPr lang="en-US" sz="2200" dirty="0" smtClean="0">
              <a:solidFill>
                <a:schemeClr val="accent1">
                  <a:lumMod val="50000"/>
                </a:schemeClr>
              </a:solidFill>
              <a:latin typeface="Gotham Book" charset="0"/>
              <a:ea typeface="Gotham Book" charset="0"/>
              <a:cs typeface="Gotham Book" charset="0"/>
            </a:endParaRPr>
          </a:p>
          <a:p>
            <a:pPr lvl="1"/>
            <a:endParaRPr lang="en-US" sz="2200" dirty="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…Share data and </a:t>
            </a:r>
            <a:r>
              <a:rPr lang="en-US" sz="2200" dirty="0">
                <a:solidFill>
                  <a:schemeClr val="accent1">
                    <a:lumMod val="50000"/>
                  </a:schemeClr>
                </a:solidFill>
                <a:latin typeface="Gotham Book" charset="0"/>
                <a:ea typeface="Gotham Book" charset="0"/>
                <a:cs typeface="Gotham Book" charset="0"/>
              </a:rPr>
              <a:t>p</a:t>
            </a:r>
            <a:r>
              <a:rPr lang="en-US" sz="2200" dirty="0" smtClean="0">
                <a:solidFill>
                  <a:schemeClr val="accent1">
                    <a:lumMod val="50000"/>
                  </a:schemeClr>
                </a:solidFill>
                <a:latin typeface="Gotham Book" charset="0"/>
                <a:ea typeface="Gotham Book" charset="0"/>
                <a:cs typeface="Gotham Book" charset="0"/>
              </a:rPr>
              <a:t>roducts with other portal’s for system wide view</a:t>
            </a:r>
          </a:p>
          <a:p>
            <a:pPr marL="457200" indent="-457200">
              <a:buFont typeface="Wingdings" charset="2"/>
              <a:buChar char="§"/>
            </a:pPr>
            <a:endParaRPr lang="en-US" sz="2400" dirty="0">
              <a:latin typeface="Gotham Book"/>
              <a:cs typeface="Gotham Book"/>
            </a:endParaRPr>
          </a:p>
        </p:txBody>
      </p:sp>
    </p:spTree>
    <p:extLst>
      <p:ext uri="{BB962C8B-B14F-4D97-AF65-F5344CB8AC3E}">
        <p14:creationId xmlns:p14="http://schemas.microsoft.com/office/powerpoint/2010/main" val="8729342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6</a:t>
            </a:fld>
            <a:endParaRPr lang="en-US" dirty="0"/>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BENEFITS OF A COLLABORATIVE PROGRAM</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76199" y="1447799"/>
            <a:ext cx="6477001" cy="5139869"/>
          </a:xfrm>
          <a:prstGeom prst="rect">
            <a:avLst/>
          </a:prstGeom>
          <a:noFill/>
        </p:spPr>
        <p:txBody>
          <a:bodyPr wrap="square" rtlCol="0">
            <a:spAutoFit/>
          </a:bodyPr>
          <a:lstStyle/>
          <a:p>
            <a:pPr marL="457200" indent="-457200">
              <a:buFont typeface="Wingdings" charset="2"/>
              <a:buChar char="§"/>
            </a:pPr>
            <a:endParaRPr lang="en-US" sz="2400" dirty="0">
              <a:solidFill>
                <a:schemeClr val="accent1">
                  <a:lumMod val="50000"/>
                </a:schemeClr>
              </a:solidFill>
              <a:latin typeface="Gotham Book"/>
              <a:cs typeface="Gotham Book"/>
            </a:endParaRPr>
          </a:p>
          <a:p>
            <a:pPr marL="457200" indent="-457200">
              <a:buFont typeface="Wingdings" charset="2"/>
              <a:buChar char="§"/>
            </a:pPr>
            <a:r>
              <a:rPr lang="en-US" sz="2200" dirty="0" smtClean="0">
                <a:solidFill>
                  <a:schemeClr val="accent1">
                    <a:lumMod val="50000"/>
                  </a:schemeClr>
                </a:solidFill>
                <a:latin typeface="Gotham Book"/>
                <a:cs typeface="Gotham Book"/>
              </a:rPr>
              <a:t>Benefit and learn from each other’s regional </a:t>
            </a:r>
            <a:r>
              <a:rPr lang="en-US" sz="2200" dirty="0">
                <a:solidFill>
                  <a:schemeClr val="accent1">
                    <a:lumMod val="50000"/>
                  </a:schemeClr>
                </a:solidFill>
                <a:latin typeface="Gotham Book"/>
                <a:cs typeface="Gotham Book"/>
              </a:rPr>
              <a:t>monitoring programs and assessment </a:t>
            </a:r>
            <a:r>
              <a:rPr lang="en-US" sz="2200" dirty="0" smtClean="0">
                <a:solidFill>
                  <a:schemeClr val="accent1">
                    <a:lumMod val="50000"/>
                  </a:schemeClr>
                </a:solidFill>
                <a:latin typeface="Gotham Book"/>
                <a:cs typeface="Gotham Book"/>
              </a:rPr>
              <a:t>efforts</a:t>
            </a:r>
          </a:p>
          <a:p>
            <a:endParaRPr lang="en-US" sz="2200" dirty="0">
              <a:solidFill>
                <a:schemeClr val="accent1">
                  <a:lumMod val="50000"/>
                </a:schemeClr>
              </a:solidFill>
              <a:latin typeface="Gotham Book"/>
              <a:cs typeface="Gotham Book"/>
            </a:endParaRPr>
          </a:p>
          <a:p>
            <a:pPr marL="342900" indent="-342900">
              <a:buFont typeface="Wingdings" charset="2"/>
              <a:buChar char="§"/>
            </a:pPr>
            <a:r>
              <a:rPr lang="en-US" sz="2200" dirty="0" smtClean="0">
                <a:solidFill>
                  <a:schemeClr val="accent1">
                    <a:lumMod val="50000"/>
                  </a:schemeClr>
                </a:solidFill>
                <a:latin typeface="Gotham Book"/>
                <a:cs typeface="Gotham Book"/>
              </a:rPr>
              <a:t> All  </a:t>
            </a:r>
            <a:r>
              <a:rPr lang="en-US" sz="2200" dirty="0">
                <a:solidFill>
                  <a:schemeClr val="accent1">
                    <a:lumMod val="50000"/>
                  </a:schemeClr>
                </a:solidFill>
                <a:latin typeface="Gotham Book"/>
                <a:cs typeface="Gotham Book"/>
              </a:rPr>
              <a:t>investments are contributed back </a:t>
            </a:r>
            <a:r>
              <a:rPr lang="en-US" sz="2200" dirty="0" smtClean="0">
                <a:solidFill>
                  <a:schemeClr val="accent1">
                    <a:lumMod val="50000"/>
                  </a:schemeClr>
                </a:solidFill>
                <a:latin typeface="Gotham Book"/>
                <a:cs typeface="Gotham Book"/>
              </a:rPr>
              <a:t> to </a:t>
            </a:r>
            <a:r>
              <a:rPr lang="en-US" sz="2200" dirty="0">
                <a:solidFill>
                  <a:schemeClr val="accent1">
                    <a:lumMod val="50000"/>
                  </a:schemeClr>
                </a:solidFill>
                <a:latin typeface="Gotham Book"/>
                <a:cs typeface="Gotham Book"/>
              </a:rPr>
              <a:t>the community:  Content, GIS, data sets, mapping </a:t>
            </a:r>
            <a:r>
              <a:rPr lang="en-US" sz="2200" dirty="0" smtClean="0">
                <a:solidFill>
                  <a:schemeClr val="accent1">
                    <a:lumMod val="50000"/>
                  </a:schemeClr>
                </a:solidFill>
                <a:latin typeface="Gotham Book"/>
                <a:cs typeface="Gotham Book"/>
              </a:rPr>
              <a:t>tools</a:t>
            </a:r>
          </a:p>
          <a:p>
            <a:endParaRPr lang="en-US" sz="2200" dirty="0">
              <a:solidFill>
                <a:schemeClr val="accent1">
                  <a:lumMod val="50000"/>
                </a:schemeClr>
              </a:solidFill>
              <a:latin typeface="Gotham Book"/>
              <a:cs typeface="Gotham Book"/>
            </a:endParaRPr>
          </a:p>
          <a:p>
            <a:pPr marL="457200" indent="-457200">
              <a:buFont typeface="Wingdings" charset="2"/>
              <a:buChar char="§"/>
            </a:pPr>
            <a:r>
              <a:rPr lang="en-US" sz="2200" dirty="0">
                <a:solidFill>
                  <a:schemeClr val="accent1">
                    <a:lumMod val="50000"/>
                  </a:schemeClr>
                </a:solidFill>
                <a:latin typeface="Gotham Book"/>
                <a:cs typeface="Gotham Book"/>
              </a:rPr>
              <a:t>Data is managed at the regional level and shared with all stakeholders for larger watershed assessment and </a:t>
            </a:r>
            <a:r>
              <a:rPr lang="en-US" sz="2200" dirty="0" smtClean="0">
                <a:solidFill>
                  <a:schemeClr val="accent1">
                    <a:lumMod val="50000"/>
                  </a:schemeClr>
                </a:solidFill>
                <a:latin typeface="Gotham Book"/>
                <a:cs typeface="Gotham Book"/>
              </a:rPr>
              <a:t>analysis</a:t>
            </a:r>
          </a:p>
          <a:p>
            <a:pPr marL="457200" indent="-457200">
              <a:buFont typeface="Wingdings" charset="2"/>
              <a:buChar char="§"/>
            </a:pPr>
            <a:endParaRPr lang="en-US" sz="2200" dirty="0">
              <a:solidFill>
                <a:schemeClr val="accent1">
                  <a:lumMod val="50000"/>
                </a:schemeClr>
              </a:solidFill>
              <a:latin typeface="Gotham Book"/>
              <a:cs typeface="Gotham Book"/>
            </a:endParaRPr>
          </a:p>
          <a:p>
            <a:pPr marL="457200" indent="-457200">
              <a:buFont typeface="Wingdings" charset="2"/>
              <a:buChar char="§"/>
            </a:pPr>
            <a:r>
              <a:rPr lang="en-US" sz="2200" dirty="0" smtClean="0">
                <a:solidFill>
                  <a:schemeClr val="accent1">
                    <a:lumMod val="50000"/>
                  </a:schemeClr>
                </a:solidFill>
                <a:latin typeface="Gotham Book"/>
                <a:cs typeface="Gotham Book"/>
              </a:rPr>
              <a:t>Application updates</a:t>
            </a:r>
            <a:endParaRPr lang="en-US" sz="2200" dirty="0">
              <a:solidFill>
                <a:schemeClr val="accent1">
                  <a:lumMod val="50000"/>
                </a:schemeClr>
              </a:solidFill>
              <a:latin typeface="Gotham Book"/>
              <a:cs typeface="Gotham Book"/>
            </a:endParaRPr>
          </a:p>
          <a:p>
            <a:endParaRPr lang="en-US" dirty="0"/>
          </a:p>
        </p:txBody>
      </p:sp>
    </p:spTree>
    <p:extLst>
      <p:ext uri="{BB962C8B-B14F-4D97-AF65-F5344CB8AC3E}">
        <p14:creationId xmlns:p14="http://schemas.microsoft.com/office/powerpoint/2010/main" val="11399014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935480"/>
            <a:ext cx="4572000" cy="4389120"/>
          </a:xfrm>
        </p:spPr>
        <p:txBody>
          <a:bodyPr>
            <a:normAutofit/>
          </a:bodyPr>
          <a:lstStyle/>
          <a:p>
            <a:pPr>
              <a:buFont typeface="Wingdings" charset="2"/>
              <a:buChar char="§"/>
            </a:pPr>
            <a:r>
              <a:rPr lang="en-US" sz="2200" dirty="0" smtClean="0">
                <a:solidFill>
                  <a:schemeClr val="accent1">
                    <a:lumMod val="50000"/>
                  </a:schemeClr>
                </a:solidFill>
              </a:rPr>
              <a:t>50+ Datasets contributed  </a:t>
            </a:r>
            <a:r>
              <a:rPr lang="en-US" sz="2200" dirty="0">
                <a:solidFill>
                  <a:schemeClr val="accent1">
                    <a:lumMod val="50000"/>
                  </a:schemeClr>
                </a:solidFill>
              </a:rPr>
              <a:t>for </a:t>
            </a:r>
            <a:r>
              <a:rPr lang="en-US" sz="2200" dirty="0" smtClean="0">
                <a:solidFill>
                  <a:schemeClr val="accent1">
                    <a:lumMod val="50000"/>
                  </a:schemeClr>
                </a:solidFill>
              </a:rPr>
              <a:t>multi-stakeholder </a:t>
            </a:r>
            <a:r>
              <a:rPr lang="en-US" sz="2200" dirty="0">
                <a:solidFill>
                  <a:schemeClr val="accent1">
                    <a:lumMod val="50000"/>
                  </a:schemeClr>
                </a:solidFill>
              </a:rPr>
              <a:t>use and evaluation</a:t>
            </a:r>
          </a:p>
          <a:p>
            <a:pPr>
              <a:buFont typeface="Wingdings" charset="2"/>
              <a:buChar char="§"/>
            </a:pPr>
            <a:r>
              <a:rPr lang="en-US" sz="2200" dirty="0" smtClean="0">
                <a:solidFill>
                  <a:schemeClr val="accent1">
                    <a:lumMod val="50000"/>
                  </a:schemeClr>
                </a:solidFill>
              </a:rPr>
              <a:t>Real Time WQ Assessments </a:t>
            </a:r>
            <a:r>
              <a:rPr lang="en-US" sz="2200" dirty="0">
                <a:solidFill>
                  <a:schemeClr val="accent1">
                    <a:lumMod val="50000"/>
                  </a:schemeClr>
                </a:solidFill>
              </a:rPr>
              <a:t>for Temperature, Salinity, </a:t>
            </a:r>
            <a:r>
              <a:rPr lang="en-US" sz="2200" dirty="0" smtClean="0">
                <a:solidFill>
                  <a:schemeClr val="accent1">
                    <a:lumMod val="50000"/>
                  </a:schemeClr>
                </a:solidFill>
              </a:rPr>
              <a:t>Nutrients, etc. available to the public</a:t>
            </a:r>
            <a:endParaRPr lang="en-US" sz="2200" dirty="0">
              <a:solidFill>
                <a:schemeClr val="accent1">
                  <a:lumMod val="50000"/>
                </a:schemeClr>
              </a:solidFill>
            </a:endParaRPr>
          </a:p>
          <a:p>
            <a:pPr>
              <a:buFont typeface="Wingdings" charset="2"/>
              <a:buChar char="§"/>
            </a:pPr>
            <a:r>
              <a:rPr lang="en-US" sz="2200" dirty="0" smtClean="0">
                <a:solidFill>
                  <a:schemeClr val="accent1">
                    <a:lumMod val="50000"/>
                  </a:schemeClr>
                </a:solidFill>
              </a:rPr>
              <a:t>Current phase SJR Real Time WQ Management</a:t>
            </a:r>
          </a:p>
          <a:p>
            <a:pPr>
              <a:buFont typeface="Wingdings" charset="2"/>
              <a:buChar char="§"/>
            </a:pPr>
            <a:r>
              <a:rPr lang="en-US" sz="2200" dirty="0" smtClean="0">
                <a:solidFill>
                  <a:schemeClr val="accent1">
                    <a:lumMod val="50000"/>
                  </a:schemeClr>
                </a:solidFill>
              </a:rPr>
              <a:t>View model results and data dashboards</a:t>
            </a:r>
            <a:endParaRPr lang="en-US" sz="2200" dirty="0">
              <a:solidFill>
                <a:schemeClr val="accent1">
                  <a:lumMod val="50000"/>
                </a:schemeClr>
              </a:solidFill>
            </a:endParaRPr>
          </a:p>
          <a:p>
            <a:endParaRPr lang="en-US" sz="2800" dirty="0" smtClean="0"/>
          </a:p>
        </p:txBody>
      </p:sp>
      <p:pic>
        <p:nvPicPr>
          <p:cNvPr id="1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990601" y="152400"/>
            <a:ext cx="8139188" cy="1309687"/>
          </a:xfrm>
        </p:spPr>
        <p:txBody>
          <a:bodyPr>
            <a:noAutofit/>
          </a:bodyPr>
          <a:lstStyle/>
          <a:p>
            <a:pPr algn="r"/>
            <a:r>
              <a:rPr lang="en-US" sz="2800" dirty="0" smtClean="0">
                <a:solidFill>
                  <a:srgbClr val="FFFFFF"/>
                </a:solidFill>
              </a:rPr>
              <a:t>SJR REGIONAL MONITORING AND REAL TIME MANAGEMENT</a:t>
            </a:r>
            <a:endParaRPr lang="en-US" sz="2800" dirty="0">
              <a:solidFill>
                <a:srgbClr val="FFFFFF"/>
              </a:solidFill>
            </a:endParaRPr>
          </a:p>
        </p:txBody>
      </p:sp>
      <p:pic>
        <p:nvPicPr>
          <p:cNvPr id="7" name="Picture 6" descr="SJRRMP_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28800"/>
            <a:ext cx="4035531" cy="4572000"/>
          </a:xfrm>
          <a:prstGeom prst="rect">
            <a:avLst/>
          </a:prstGeom>
        </p:spPr>
      </p:pic>
    </p:spTree>
    <p:extLst>
      <p:ext uri="{BB962C8B-B14F-4D97-AF65-F5344CB8AC3E}">
        <p14:creationId xmlns:p14="http://schemas.microsoft.com/office/powerpoint/2010/main" val="3373145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062648" y="1244605"/>
            <a:ext cx="4876801" cy="5424359"/>
          </a:xfrm>
        </p:spPr>
        <p:txBody>
          <a:bodyPr>
            <a:normAutofit fontScale="25000" lnSpcReduction="20000"/>
          </a:bodyPr>
          <a:lstStyle/>
          <a:p>
            <a:pPr marL="0" indent="0" algn="ctr">
              <a:buNone/>
            </a:pPr>
            <a:endParaRPr lang="en-US" sz="2000" dirty="0" smtClean="0">
              <a:solidFill>
                <a:srgbClr val="254061"/>
              </a:solidFill>
            </a:endParaRPr>
          </a:p>
          <a:p>
            <a:pPr marL="0" indent="0" algn="ctr">
              <a:buNone/>
            </a:pPr>
            <a:endParaRPr lang="en-US" sz="2000" dirty="0" smtClean="0">
              <a:solidFill>
                <a:srgbClr val="254061"/>
              </a:solidFill>
            </a:endParaRPr>
          </a:p>
          <a:p>
            <a:pPr marL="0" indent="0" algn="ctr">
              <a:buNone/>
            </a:pPr>
            <a:r>
              <a:rPr lang="en-US" sz="6400" dirty="0" smtClean="0">
                <a:solidFill>
                  <a:srgbClr val="254061"/>
                </a:solidFill>
              </a:rPr>
              <a:t>US Bureau of Reclamation</a:t>
            </a:r>
          </a:p>
          <a:p>
            <a:pPr marL="0" indent="0" algn="ctr">
              <a:buNone/>
            </a:pPr>
            <a:r>
              <a:rPr lang="en-US" sz="6400" dirty="0" smtClean="0">
                <a:solidFill>
                  <a:srgbClr val="254061"/>
                </a:solidFill>
              </a:rPr>
              <a:t>CURES</a:t>
            </a:r>
            <a:endParaRPr lang="en-US" sz="6400" dirty="0" smtClean="0">
              <a:solidFill>
                <a:srgbClr val="254061"/>
              </a:solidFill>
            </a:endParaRPr>
          </a:p>
          <a:p>
            <a:pPr marL="0" indent="0" algn="ctr">
              <a:buNone/>
            </a:pPr>
            <a:r>
              <a:rPr lang="en-US" sz="6400" dirty="0" smtClean="0">
                <a:solidFill>
                  <a:srgbClr val="254061"/>
                </a:solidFill>
              </a:rPr>
              <a:t>CV Salts</a:t>
            </a:r>
          </a:p>
          <a:p>
            <a:pPr marL="0" indent="0" algn="ctr">
              <a:buNone/>
            </a:pPr>
            <a:r>
              <a:rPr lang="en-US" sz="6400" dirty="0" smtClean="0">
                <a:solidFill>
                  <a:srgbClr val="254061"/>
                </a:solidFill>
              </a:rPr>
              <a:t>California Environmental Protection Agency</a:t>
            </a:r>
          </a:p>
          <a:p>
            <a:pPr marL="0" indent="0" algn="ctr">
              <a:buNone/>
            </a:pPr>
            <a:r>
              <a:rPr lang="en-US" sz="6400" dirty="0" smtClean="0">
                <a:solidFill>
                  <a:srgbClr val="254061"/>
                </a:solidFill>
              </a:rPr>
              <a:t>CA Department of Water Resources</a:t>
            </a:r>
          </a:p>
          <a:p>
            <a:pPr marL="0" indent="0" algn="ctr">
              <a:buNone/>
            </a:pPr>
            <a:r>
              <a:rPr lang="en-US" sz="6400" dirty="0" smtClean="0">
                <a:solidFill>
                  <a:srgbClr val="254061"/>
                </a:solidFill>
              </a:rPr>
              <a:t>State and Federal Water Contractors </a:t>
            </a:r>
          </a:p>
          <a:p>
            <a:pPr marL="0" indent="0" algn="ctr">
              <a:buNone/>
            </a:pPr>
            <a:r>
              <a:rPr lang="en-US" sz="6400" dirty="0" smtClean="0">
                <a:solidFill>
                  <a:srgbClr val="254061"/>
                </a:solidFill>
              </a:rPr>
              <a:t>CVRWQCB</a:t>
            </a:r>
          </a:p>
          <a:p>
            <a:pPr marL="0" indent="0" algn="ctr">
              <a:buNone/>
            </a:pPr>
            <a:r>
              <a:rPr lang="en-US" sz="6400" dirty="0" smtClean="0">
                <a:solidFill>
                  <a:srgbClr val="254061"/>
                </a:solidFill>
              </a:rPr>
              <a:t>AG Industry</a:t>
            </a:r>
          </a:p>
          <a:p>
            <a:pPr marL="0" indent="0" algn="ctr">
              <a:buNone/>
            </a:pPr>
            <a:r>
              <a:rPr lang="en-US" sz="6400" dirty="0" smtClean="0">
                <a:solidFill>
                  <a:srgbClr val="254061"/>
                </a:solidFill>
              </a:rPr>
              <a:t>Central Valley Irrigation Districts</a:t>
            </a:r>
          </a:p>
          <a:p>
            <a:pPr marL="0" indent="0">
              <a:buNone/>
            </a:pPr>
            <a:r>
              <a:rPr lang="en-US" sz="6400" dirty="0" smtClean="0">
                <a:solidFill>
                  <a:srgbClr val="254061"/>
                </a:solidFill>
              </a:rPr>
              <a:t>          </a:t>
            </a:r>
          </a:p>
          <a:p>
            <a:pPr marL="0" indent="0">
              <a:buNone/>
            </a:pPr>
            <a:r>
              <a:rPr lang="en-US" sz="6400" dirty="0">
                <a:solidFill>
                  <a:srgbClr val="254061"/>
                </a:solidFill>
              </a:rPr>
              <a:t>	</a:t>
            </a:r>
            <a:r>
              <a:rPr lang="en-US" sz="6400" dirty="0" smtClean="0">
                <a:solidFill>
                  <a:srgbClr val="254061"/>
                </a:solidFill>
              </a:rPr>
              <a:t> _________________________________</a:t>
            </a:r>
            <a:endParaRPr lang="en-US" sz="6400" dirty="0" smtClean="0">
              <a:solidFill>
                <a:srgbClr val="254061"/>
              </a:solidFill>
            </a:endParaRPr>
          </a:p>
          <a:p>
            <a:pPr marL="0" indent="0">
              <a:buNone/>
            </a:pPr>
            <a:endParaRPr lang="en-US" sz="6400" dirty="0" smtClean="0">
              <a:solidFill>
                <a:srgbClr val="254061"/>
              </a:solidFill>
            </a:endParaRPr>
          </a:p>
          <a:p>
            <a:pPr marL="0" indent="0">
              <a:buNone/>
            </a:pPr>
            <a:endParaRPr lang="en-US" sz="6400" dirty="0">
              <a:solidFill>
                <a:srgbClr val="254061"/>
              </a:solidFill>
            </a:endParaRPr>
          </a:p>
          <a:p>
            <a:pPr marL="0" indent="0" algn="ctr">
              <a:buNone/>
            </a:pPr>
            <a:r>
              <a:rPr lang="en-US" sz="6400" dirty="0" smtClean="0">
                <a:solidFill>
                  <a:srgbClr val="254061"/>
                </a:solidFill>
              </a:rPr>
              <a:t>Major Multi-Agency Effort</a:t>
            </a:r>
          </a:p>
          <a:p>
            <a:pPr marL="0" indent="0" algn="ctr">
              <a:buNone/>
            </a:pPr>
            <a:r>
              <a:rPr lang="en-US" sz="6400" dirty="0" smtClean="0">
                <a:solidFill>
                  <a:srgbClr val="254061"/>
                </a:solidFill>
              </a:rPr>
              <a:t>Regular Workgroup Meetings for Enhancements</a:t>
            </a:r>
          </a:p>
          <a:p>
            <a:pPr marL="0" indent="0" algn="ctr">
              <a:buNone/>
            </a:pPr>
            <a:r>
              <a:rPr lang="en-US" sz="6400" dirty="0" smtClean="0">
                <a:solidFill>
                  <a:srgbClr val="254061"/>
                </a:solidFill>
              </a:rPr>
              <a:t>Real Time Salinity Management</a:t>
            </a:r>
          </a:p>
          <a:p>
            <a:pPr marL="0" indent="0" algn="ctr">
              <a:buNone/>
            </a:pPr>
            <a:r>
              <a:rPr lang="en-US" sz="6400" dirty="0" smtClean="0">
                <a:solidFill>
                  <a:srgbClr val="254061"/>
                </a:solidFill>
              </a:rPr>
              <a:t>WARMF Model Online</a:t>
            </a:r>
          </a:p>
          <a:p>
            <a:pPr marL="0" indent="0" algn="ctr">
              <a:buNone/>
            </a:pPr>
            <a:r>
              <a:rPr lang="en-US" sz="6400" dirty="0" smtClean="0">
                <a:solidFill>
                  <a:srgbClr val="254061"/>
                </a:solidFill>
              </a:rPr>
              <a:t>Question Driven</a:t>
            </a:r>
          </a:p>
          <a:p>
            <a:pPr marL="0" indent="0" algn="ctr">
              <a:buNone/>
            </a:pPr>
            <a:r>
              <a:rPr lang="en-US" sz="6400" dirty="0" smtClean="0">
                <a:solidFill>
                  <a:srgbClr val="254061"/>
                </a:solidFill>
              </a:rPr>
              <a:t>Stakeholder Specific Data Dashboards</a:t>
            </a:r>
          </a:p>
          <a:p>
            <a:pPr marL="0" indent="0" algn="ctr">
              <a:buNone/>
            </a:pPr>
            <a:r>
              <a:rPr lang="en-US" sz="6400" dirty="0" smtClean="0">
                <a:solidFill>
                  <a:srgbClr val="254061"/>
                </a:solidFill>
              </a:rPr>
              <a:t>Feed Libraries</a:t>
            </a:r>
          </a:p>
          <a:p>
            <a:pPr marL="0" indent="0" algn="ctr">
              <a:buNone/>
            </a:pPr>
            <a:endParaRPr lang="en-US" sz="5600" dirty="0" smtClean="0">
              <a:solidFill>
                <a:srgbClr val="254061"/>
              </a:solidFill>
            </a:endParaRP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SAN JOAQUIN </a:t>
            </a:r>
            <a:r>
              <a:rPr lang="es-AR" sz="3000" dirty="0" smtClean="0">
                <a:solidFill>
                  <a:schemeClr val="bg1"/>
                </a:solidFill>
                <a:latin typeface="Gotham Book"/>
                <a:cs typeface="Gotham Book"/>
              </a:rPr>
              <a:t>RMP COLLABORATORS </a:t>
            </a:r>
            <a:endParaRPr lang="es-AR" sz="3000" dirty="0">
              <a:solidFill>
                <a:schemeClr val="bg1"/>
              </a:solidFill>
              <a:latin typeface="Gotham Book"/>
              <a:cs typeface="Gotham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2" y="1494087"/>
            <a:ext cx="3380572" cy="27786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883" y="2818427"/>
            <a:ext cx="2157984" cy="340766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882" y="2883432"/>
            <a:ext cx="2157984" cy="3407664"/>
          </a:xfrm>
          <a:prstGeom prst="rect">
            <a:avLst/>
          </a:prstGeom>
        </p:spPr>
      </p:pic>
    </p:spTree>
    <p:extLst>
      <p:ext uri="{BB962C8B-B14F-4D97-AF65-F5344CB8AC3E}">
        <p14:creationId xmlns:p14="http://schemas.microsoft.com/office/powerpoint/2010/main" val="12858599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199" y="1811867"/>
            <a:ext cx="4216401" cy="4470400"/>
          </a:xfrm>
        </p:spPr>
        <p:txBody>
          <a:bodyPr>
            <a:normAutofit/>
          </a:bodyPr>
          <a:lstStyle/>
          <a:p>
            <a:pPr>
              <a:buFont typeface="Wingdings" charset="2"/>
              <a:buChar char="§"/>
            </a:pPr>
            <a:r>
              <a:rPr lang="en-US" sz="2200" dirty="0" smtClean="0">
                <a:solidFill>
                  <a:schemeClr val="accent1">
                    <a:lumMod val="50000"/>
                  </a:schemeClr>
                </a:solidFill>
              </a:rPr>
              <a:t>Multi-Agency Workspace </a:t>
            </a:r>
            <a:endParaRPr lang="en-US" sz="2200" dirty="0">
              <a:solidFill>
                <a:schemeClr val="accent1">
                  <a:lumMod val="50000"/>
                </a:schemeClr>
              </a:solidFill>
            </a:endParaRPr>
          </a:p>
          <a:p>
            <a:pPr>
              <a:buFont typeface="Wingdings" charset="2"/>
              <a:buChar char="§"/>
            </a:pPr>
            <a:r>
              <a:rPr lang="en-US" sz="2200" dirty="0" smtClean="0">
                <a:solidFill>
                  <a:schemeClr val="accent1">
                    <a:lumMod val="50000"/>
                  </a:schemeClr>
                </a:solidFill>
              </a:rPr>
              <a:t>Source project for critical estuary data:  EMP, Estuary GIS, </a:t>
            </a:r>
            <a:r>
              <a:rPr lang="en-US" sz="2200" dirty="0" smtClean="0">
                <a:solidFill>
                  <a:schemeClr val="accent1">
                    <a:lumMod val="50000"/>
                  </a:schemeClr>
                </a:solidFill>
              </a:rPr>
              <a:t>D-1641 </a:t>
            </a:r>
            <a:r>
              <a:rPr lang="en-US" sz="2200" dirty="0" smtClean="0">
                <a:solidFill>
                  <a:schemeClr val="accent1">
                    <a:lumMod val="50000"/>
                  </a:schemeClr>
                </a:solidFill>
              </a:rPr>
              <a:t>and Trawl Data</a:t>
            </a:r>
          </a:p>
          <a:p>
            <a:pPr>
              <a:buFont typeface="Wingdings" charset="2"/>
              <a:buChar char="§"/>
            </a:pPr>
            <a:r>
              <a:rPr lang="en-US" sz="2200" dirty="0" smtClean="0">
                <a:solidFill>
                  <a:schemeClr val="accent1">
                    <a:lumMod val="50000"/>
                  </a:schemeClr>
                </a:solidFill>
              </a:rPr>
              <a:t>50+  GIS files</a:t>
            </a:r>
          </a:p>
          <a:p>
            <a:pPr marL="342900" lvl="2" indent="-342900">
              <a:buFont typeface="Wingdings" charset="2"/>
              <a:buChar char="§"/>
            </a:pPr>
            <a:r>
              <a:rPr lang="en-US" sz="2200" dirty="0">
                <a:solidFill>
                  <a:schemeClr val="accent1">
                    <a:lumMod val="50000"/>
                  </a:schemeClr>
                </a:solidFill>
              </a:rPr>
              <a:t>85+ question driven </a:t>
            </a:r>
            <a:r>
              <a:rPr lang="en-US" sz="2200" dirty="0" smtClean="0">
                <a:solidFill>
                  <a:schemeClr val="accent1">
                    <a:lumMod val="50000"/>
                  </a:schemeClr>
                </a:solidFill>
              </a:rPr>
              <a:t>Water Quality </a:t>
            </a:r>
            <a:r>
              <a:rPr lang="en-US" sz="2200" dirty="0">
                <a:solidFill>
                  <a:schemeClr val="accent1">
                    <a:lumMod val="50000"/>
                  </a:schemeClr>
                </a:solidFill>
              </a:rPr>
              <a:t>pages on </a:t>
            </a:r>
            <a:r>
              <a:rPr lang="en-US" sz="2200" dirty="0" smtClean="0">
                <a:solidFill>
                  <a:schemeClr val="accent1">
                    <a:lumMod val="50000"/>
                  </a:schemeClr>
                </a:solidFill>
              </a:rPr>
              <a:t>mywaterquality.ca.gov</a:t>
            </a:r>
          </a:p>
          <a:p>
            <a:pPr marL="342900" lvl="2" indent="-342900">
              <a:buFont typeface="Wingdings" charset="2"/>
              <a:buChar char="§"/>
            </a:pPr>
            <a:r>
              <a:rPr lang="en-US" sz="2200" dirty="0" smtClean="0">
                <a:solidFill>
                  <a:schemeClr val="accent1">
                    <a:lumMod val="50000"/>
                  </a:schemeClr>
                </a:solidFill>
              </a:rPr>
              <a:t>Assessment</a:t>
            </a:r>
          </a:p>
          <a:p>
            <a:pPr marL="342900" lvl="2" indent="-342900">
              <a:buFont typeface="Wingdings" charset="2"/>
              <a:buChar char="§"/>
            </a:pPr>
            <a:r>
              <a:rPr lang="en-US" sz="2200" dirty="0" smtClean="0">
                <a:solidFill>
                  <a:schemeClr val="accent1">
                    <a:lumMod val="50000"/>
                  </a:schemeClr>
                </a:solidFill>
              </a:rPr>
              <a:t>TMDL Report Cards</a:t>
            </a:r>
            <a:endParaRPr lang="en-US" sz="2200" dirty="0">
              <a:solidFill>
                <a:schemeClr val="accent1">
                  <a:lumMod val="50000"/>
                </a:schemeClr>
              </a:solidFill>
            </a:endParaRPr>
          </a:p>
          <a:p>
            <a:endParaRPr lang="en-US" sz="2800" dirty="0" smtClean="0"/>
          </a:p>
        </p:txBody>
      </p:sp>
      <p:pic>
        <p:nvPicPr>
          <p:cNvPr id="5"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3999" cy="99694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219200" y="214313"/>
            <a:ext cx="7724775" cy="1309687"/>
          </a:xfrm>
        </p:spPr>
        <p:txBody>
          <a:bodyPr>
            <a:normAutofit/>
          </a:bodyPr>
          <a:lstStyle/>
          <a:p>
            <a:pPr algn="r"/>
            <a:r>
              <a:rPr lang="en-US" sz="3200" dirty="0" smtClean="0">
                <a:solidFill>
                  <a:srgbClr val="FFFFFF"/>
                </a:solidFill>
              </a:rPr>
              <a:t>CA ESTUARIES PORTAL</a:t>
            </a:r>
            <a:endParaRPr lang="en-US" sz="3200" dirty="0">
              <a:solidFill>
                <a:srgbClr val="FFFFFF"/>
              </a:solidFill>
            </a:endParaRPr>
          </a:p>
        </p:txBody>
      </p:sp>
      <p:pic>
        <p:nvPicPr>
          <p:cNvPr id="6" name="Picture 5" descr="Estuary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981200"/>
            <a:ext cx="4229878" cy="3886200"/>
          </a:xfrm>
          <a:prstGeom prst="rect">
            <a:avLst/>
          </a:prstGeom>
        </p:spPr>
      </p:pic>
    </p:spTree>
    <p:extLst>
      <p:ext uri="{BB962C8B-B14F-4D97-AF65-F5344CB8AC3E}">
        <p14:creationId xmlns:p14="http://schemas.microsoft.com/office/powerpoint/2010/main" val="25698822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46673</TotalTime>
  <Words>1669</Words>
  <Application>Microsoft Macintosh PowerPoint</Application>
  <PresentationFormat>On-screen Show (4:3)</PresentationFormat>
  <Paragraphs>429</Paragraphs>
  <Slides>44</Slides>
  <Notes>42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SJR REGIONAL MONITORING AND REAL TIME MANAGEMENT</vt:lpstr>
      <vt:lpstr>PowerPoint Presentation</vt:lpstr>
      <vt:lpstr>CA ESTUARIES PORTAL</vt:lpstr>
      <vt:lpstr>PowerPoint Presentation</vt:lpstr>
      <vt:lpstr>BAYDELTALIVE.COM</vt:lpstr>
      <vt:lpstr>PowerPoint Presentation</vt:lpstr>
      <vt:lpstr>SRWP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34 North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Karly Wagner</cp:lastModifiedBy>
  <cp:revision>107</cp:revision>
  <cp:lastPrinted>2015-02-26T20:24:20Z</cp:lastPrinted>
  <dcterms:created xsi:type="dcterms:W3CDTF">2014-07-08T20:40:07Z</dcterms:created>
  <dcterms:modified xsi:type="dcterms:W3CDTF">2015-10-26T22:39:33Z</dcterms:modified>
</cp:coreProperties>
</file>