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60" r:id="rId6"/>
    <p:sldId id="261" r:id="rId7"/>
    <p:sldId id="278" r:id="rId8"/>
    <p:sldId id="262" r:id="rId9"/>
    <p:sldId id="263" r:id="rId10"/>
    <p:sldId id="264" r:id="rId11"/>
    <p:sldId id="269" r:id="rId12"/>
    <p:sldId id="266" r:id="rId13"/>
    <p:sldId id="275" r:id="rId14"/>
    <p:sldId id="267" r:id="rId15"/>
    <p:sldId id="270" r:id="rId16"/>
    <p:sldId id="276" r:id="rId17"/>
    <p:sldId id="271" r:id="rId18"/>
    <p:sldId id="272" r:id="rId19"/>
    <p:sldId id="273" r:id="rId20"/>
    <p:sldId id="274" r:id="rId21"/>
    <p:sldId id="277" r:id="rId22"/>
    <p:sldId id="279" r:id="rId23"/>
    <p:sldId id="268" r:id="rId24"/>
    <p:sldId id="280" r:id="rId25"/>
    <p:sldId id="281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0" autoAdjust="0"/>
    <p:restoredTop sz="89601" autoAdjust="0"/>
  </p:normalViewPr>
  <p:slideViewPr>
    <p:cSldViewPr>
      <p:cViewPr>
        <p:scale>
          <a:sx n="161" d="100"/>
          <a:sy n="161" d="100"/>
        </p:scale>
        <p:origin x="-2584" y="-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AAF94-D5F4-4732-9618-40504D85581D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7D519-3021-4DE6-A3A9-DEDBF03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65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KW-</a:t>
            </a:r>
            <a:r>
              <a:rPr lang="en-US" baseline="0" dirty="0" smtClean="0"/>
              <a:t> I did not change this slide, to me it seems like something that can be deleted and just talked about.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91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07/16/96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7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KW-</a:t>
            </a:r>
            <a:r>
              <a:rPr lang="en-US" baseline="0" dirty="0" smtClean="0"/>
              <a:t> Again here I would just delete this slide, seems like it will confuse the audience more than aid with the presentation.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92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KW- could</a:t>
            </a:r>
            <a:r>
              <a:rPr lang="en-US" baseline="0" dirty="0" smtClean="0"/>
              <a:t> include the limited survey responses here or hand out the survey to all attendees. Also, is there a question on the survey asking where/what data the “monitoring committee” members are collecting?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0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KW-depending on what route is decided (presenting on</a:t>
            </a:r>
            <a:r>
              <a:rPr lang="en-US" baseline="0" dirty="0" smtClean="0"/>
              <a:t> initial survey results or reissuing the survey) this slide may be edited or deleted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28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93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http://www2.epa.gov/nutrient-policy-data/nitrogen-and-phosphorus-pollution-data-access-tool, http://www2.epa.gov/nutrientpollution, http://www.sfei.org/projects/satellite-imaging-detect-cyanobacterial-blooms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3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KW: need to check Stephens</a:t>
            </a:r>
            <a:r>
              <a:rPr lang="en-US" baseline="0" dirty="0" smtClean="0"/>
              <a:t> data sets (</a:t>
            </a:r>
            <a:r>
              <a:rPr lang="en-US" dirty="0" smtClean="0"/>
              <a:t>SRWP data, 1997-2003 [MLML?],</a:t>
            </a:r>
            <a:r>
              <a:rPr lang="en-US" baseline="0" dirty="0" smtClean="0"/>
              <a:t> </a:t>
            </a:r>
            <a:r>
              <a:rPr lang="en-US" dirty="0" smtClean="0"/>
              <a:t>SWAMP BOG data [CEDEN],</a:t>
            </a:r>
            <a:r>
              <a:rPr lang="en-US" baseline="0" dirty="0" smtClean="0"/>
              <a:t> </a:t>
            </a:r>
            <a:r>
              <a:rPr lang="en-US" dirty="0" smtClean="0"/>
              <a:t>Sac R NAWQA project [NWIS],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http://www2.epa.gov/fish-tech/national-lake-fish-tissue-study-reports, http://www.usgs.gov/mercury/</a:t>
            </a:r>
            <a:r>
              <a:rPr lang="en-US" dirty="0" smtClean="0"/>
              <a:t>)</a:t>
            </a:r>
          </a:p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74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KW: have included data sets in this section which</a:t>
            </a:r>
            <a:r>
              <a:rPr lang="en-US" baseline="0" dirty="0" smtClean="0"/>
              <a:t> have data that is readily available for download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7D519-3021-4DE6-A3A9-DEDBF0321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90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</a:t>
            </a:r>
            <a:r>
              <a:rPr lang="en-US" baseline="0" dirty="0" smtClean="0"/>
              <a:t> l</a:t>
            </a:r>
            <a:r>
              <a:rPr lang="en-US" dirty="0" smtClean="0"/>
              <a:t>ayout</a:t>
            </a:r>
          </a:p>
          <a:p>
            <a:endParaRPr lang="en-US" dirty="0" smtClean="0"/>
          </a:p>
          <a:p>
            <a:r>
              <a:rPr lang="en-US" dirty="0" smtClean="0"/>
              <a:t>KW: has this group seen the other</a:t>
            </a:r>
            <a:r>
              <a:rPr lang="en-US" baseline="0" dirty="0" smtClean="0"/>
              <a:t> OPENNRM projects? Could also be deleted, was part of original </a:t>
            </a:r>
            <a:r>
              <a:rPr lang="en-US" baseline="0" dirty="0" err="1" smtClean="0"/>
              <a:t>ppt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5982F3-C99F-4FFD-8CB1-DE702446ED0C}" type="datetime3">
              <a:rPr lang="en-US"/>
              <a:t>12 November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*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3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8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1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1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7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9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0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4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7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4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6069B-CF15-429D-AEB5-C05634821123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099B-8B14-417E-AABC-E087C367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2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00200"/>
            <a:ext cx="9144000" cy="1676400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WATER QUALITY PORTAL DEVELOPMENT FOR THE SACRAMENTO RIVER WATERSHED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5964138"/>
            <a:ext cx="2638425" cy="750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6873" y="5242441"/>
            <a:ext cx="1612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Holly Jorgensen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1" y="5556766"/>
            <a:ext cx="274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Stephen </a:t>
            </a:r>
            <a:r>
              <a:rPr lang="en-US" sz="1600" dirty="0" smtClean="0">
                <a:latin typeface="+mn-lt"/>
              </a:rPr>
              <a:t>McCord</a:t>
            </a:r>
            <a:r>
              <a:rPr lang="en-US" sz="1600" dirty="0"/>
              <a:t>, Ph.D., P.E</a:t>
            </a:r>
            <a:r>
              <a:rPr lang="en-US" sz="1600" dirty="0" smtClean="0"/>
              <a:t>.</a:t>
            </a:r>
            <a:endParaRPr lang="en-US" sz="1600" dirty="0">
              <a:latin typeface="+mn-lt"/>
            </a:endParaRPr>
          </a:p>
        </p:txBody>
      </p:sp>
      <p:pic>
        <p:nvPicPr>
          <p:cNvPr id="9" name="Picture 8" descr="SRWP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638800"/>
            <a:ext cx="2009040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130" y="76200"/>
            <a:ext cx="149147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57802" y="5243959"/>
            <a:ext cx="1104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Amye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Osti</a:t>
            </a:r>
            <a:endParaRPr lang="en-US" sz="1600" dirty="0">
              <a:latin typeface="+mn-lt"/>
            </a:endParaRPr>
          </a:p>
        </p:txBody>
      </p:sp>
      <p:pic>
        <p:nvPicPr>
          <p:cNvPr id="12" name="Picture 2" descr="C:\Users\Stephen\Pictures\work related\logos\34North-Tagline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5601652"/>
            <a:ext cx="1561856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19600" y="5300246"/>
            <a:ext cx="1648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Chuck Lundgren</a:t>
            </a:r>
            <a:endParaRPr lang="en-US" sz="16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629" y="5717575"/>
            <a:ext cx="1228725" cy="1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71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70555" r="33229" b="9815"/>
          <a:stretch/>
        </p:blipFill>
        <p:spPr bwMode="auto">
          <a:xfrm>
            <a:off x="152400" y="5461000"/>
            <a:ext cx="80772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982440"/>
            <a:ext cx="4038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Available Information: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Current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Inflow/Outflow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Storage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Lake Surface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Scheduled Releases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Gate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Recent Releases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Comparison to historical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RESERVOIR OPERATIONS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1" t="29882" r="32188" b="49114"/>
          <a:stretch/>
        </p:blipFill>
        <p:spPr bwMode="auto">
          <a:xfrm>
            <a:off x="0" y="982440"/>
            <a:ext cx="5029200" cy="447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954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25185" r="62500" b="11111"/>
          <a:stretch/>
        </p:blipFill>
        <p:spPr bwMode="auto">
          <a:xfrm>
            <a:off x="152400" y="914400"/>
            <a:ext cx="3505200" cy="57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33900" y="775157"/>
            <a:ext cx="38481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Cold Water releases for salmonid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Salmon life stages and water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Reservoir Water Quality Concerns and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Scheduled Releases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Inflow and Outflow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Recreational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Releases for temperature compliance on the Sacramento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Snowpack (SWE) and snow melt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Lake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LAKE SHASTA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02100" y="1219200"/>
            <a:ext cx="46863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Are excess nutrients a problem in the watershed?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Nitrate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Ammonia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Phosphorus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Eutropocation</a:t>
            </a:r>
            <a:r>
              <a:rPr lang="en-US" sz="2800" dirty="0" smtClean="0"/>
              <a:t> Indicators (Chlorophyll a, </a:t>
            </a:r>
            <a:r>
              <a:rPr lang="en-US" sz="2800" dirty="0" err="1" smtClean="0"/>
              <a:t>cyanotoxins</a:t>
            </a:r>
            <a:r>
              <a:rPr lang="en-US" sz="2800" dirty="0" smtClean="0"/>
              <a:t>)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fld id="{13A24B75-3C75-4572-BEEE-A056B98A6BC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604742"/>
            <a:ext cx="4045236" cy="210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2718"/>
            <a:ext cx="3823744" cy="216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5100" y="1034534"/>
            <a:ext cx="187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Monthly Averages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" y="40386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NUTRIENTS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4655204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Nutrient Data Sets: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CEDEN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6111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11667" r="8333" b="6297"/>
          <a:stretch/>
        </p:blipFill>
        <p:spPr bwMode="auto">
          <a:xfrm>
            <a:off x="96497" y="838200"/>
            <a:ext cx="897130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NUTRIENT BACKGROUND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47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0120" y="813375"/>
            <a:ext cx="4229100" cy="6217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Mercury and 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Sources of Mercury in the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Mercury Criteria (fish tissue criterion = 0.3 ppm, </a:t>
            </a:r>
            <a:r>
              <a:rPr lang="en-US" sz="2800" dirty="0" err="1" smtClean="0"/>
              <a:t>THg</a:t>
            </a:r>
            <a:r>
              <a:rPr lang="en-US" sz="2800" dirty="0" smtClean="0"/>
              <a:t> in water criterion = 50 ng/L)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Methylmercury TMDL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Where is mercury contamination an issue?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Data sets:</a:t>
            </a:r>
            <a:r>
              <a:rPr lang="en-US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CEDEN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USGS EMMA (mercury in fish tissue and mercury in stream sediments)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13375"/>
            <a:ext cx="4617720" cy="4433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MERCURY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9" t="19260" r="23854" b="32490"/>
          <a:stretch/>
        </p:blipFill>
        <p:spPr bwMode="auto">
          <a:xfrm>
            <a:off x="1844040" y="4837915"/>
            <a:ext cx="2926080" cy="200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636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SAFE TO SWIM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13611" r="16953" b="5416"/>
          <a:stretch/>
        </p:blipFill>
        <p:spPr bwMode="auto">
          <a:xfrm>
            <a:off x="0" y="775157"/>
            <a:ext cx="6734175" cy="418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5-11-12 at 3.05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048001"/>
            <a:ext cx="2618044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7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ABANDONED MINES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www.34north.com/mail/?_task=mail&amp;_action=get&amp;_mbox=INBOX&amp;_uid=695&amp;_part=2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7206" r="5131" b="7700"/>
          <a:stretch/>
        </p:blipFill>
        <p:spPr bwMode="auto">
          <a:xfrm>
            <a:off x="98765" y="1066800"/>
            <a:ext cx="6048036" cy="40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29350" y="1066800"/>
            <a:ext cx="27051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Key Issues: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What </a:t>
            </a:r>
            <a:r>
              <a:rPr lang="en-US" sz="2800" dirty="0">
                <a:solidFill>
                  <a:prstClr val="black"/>
                </a:solidFill>
              </a:rPr>
              <a:t>are the remediation strategies?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Possible sources of contaminants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Distance </a:t>
            </a:r>
            <a:r>
              <a:rPr lang="en-US" sz="2800" dirty="0">
                <a:solidFill>
                  <a:prstClr val="black"/>
                </a:solidFill>
              </a:rPr>
              <a:t>to </a:t>
            </a:r>
            <a:r>
              <a:rPr lang="en-US" sz="2800" dirty="0" smtClean="0">
                <a:solidFill>
                  <a:prstClr val="black"/>
                </a:solidFill>
              </a:rPr>
              <a:t>rivers/streams/lakes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5493405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 Set: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GIS layer with mine location and type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8797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1641 WATER QUALITY CONTROL PLAN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5-11-12 at 2.5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371600"/>
            <a:ext cx="7084338" cy="53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54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BENIFICIAL USES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4458" r="14406" b="7946"/>
          <a:stretch/>
        </p:blipFill>
        <p:spPr bwMode="auto">
          <a:xfrm>
            <a:off x="76200" y="2057400"/>
            <a:ext cx="5675193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1393" y="1828800"/>
            <a:ext cx="30116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Questions related to </a:t>
            </a:r>
            <a:r>
              <a:rPr lang="en-US" dirty="0" err="1" smtClean="0"/>
              <a:t>Benificial</a:t>
            </a:r>
            <a:r>
              <a:rPr lang="en-US" dirty="0" smtClean="0"/>
              <a:t>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are the beneficial uses in your area?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How is the water managed and monitored for those beneficial 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impacts does this have upstream and downstream?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8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FIRE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5-11-12 at 3.19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3713409" cy="4876800"/>
          </a:xfrm>
          <a:prstGeom prst="rect">
            <a:avLst/>
          </a:prstGeom>
        </p:spPr>
      </p:pic>
      <p:pic>
        <p:nvPicPr>
          <p:cNvPr id="6" name="Picture 5" descr="Screen Shot 2015-11-12 at 3.2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05000"/>
            <a:ext cx="4443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4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654050" y="990600"/>
            <a:ext cx="7772400" cy="5186362"/>
          </a:xfrm>
        </p:spPr>
        <p:txBody>
          <a:bodyPr/>
          <a:lstStyle/>
          <a:p>
            <a:r>
              <a:rPr lang="en-US" dirty="0"/>
              <a:t>Welcome and </a:t>
            </a:r>
            <a:r>
              <a:rPr lang="en-US" dirty="0" smtClean="0"/>
              <a:t>Introductions</a:t>
            </a:r>
          </a:p>
          <a:p>
            <a:r>
              <a:rPr lang="en-US" dirty="0" smtClean="0"/>
              <a:t>Current </a:t>
            </a:r>
            <a:r>
              <a:rPr lang="en-US" dirty="0"/>
              <a:t>News &amp; </a:t>
            </a:r>
            <a:r>
              <a:rPr lang="en-US" dirty="0" smtClean="0"/>
              <a:t>Activities</a:t>
            </a:r>
            <a:endParaRPr lang="en-US" dirty="0"/>
          </a:p>
          <a:p>
            <a:r>
              <a:rPr lang="en-US" dirty="0" smtClean="0"/>
              <a:t>Survey Results</a:t>
            </a:r>
          </a:p>
          <a:p>
            <a:r>
              <a:rPr lang="en-US" dirty="0" smtClean="0"/>
              <a:t>Survey Feedback </a:t>
            </a:r>
            <a:endParaRPr lang="en-US" dirty="0"/>
          </a:p>
          <a:p>
            <a:r>
              <a:rPr lang="en-US" dirty="0" smtClean="0"/>
              <a:t>Key Topics</a:t>
            </a:r>
          </a:p>
          <a:p>
            <a:r>
              <a:rPr lang="en-US" dirty="0" smtClean="0"/>
              <a:t>Portal Updates </a:t>
            </a:r>
          </a:p>
          <a:p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</a:t>
            </a:r>
            <a:r>
              <a:rPr lang="en-US" sz="3200" b="1" dirty="0" smtClean="0">
                <a:solidFill>
                  <a:schemeClr val="bg1"/>
                </a:solidFill>
              </a:rPr>
              <a:t>VERVIEW: </a:t>
            </a:r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 dirty="0" smtClean="0">
                <a:solidFill>
                  <a:schemeClr val="bg1"/>
                </a:solidFill>
              </a:rPr>
              <a:t>GENDA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43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BATTLE CREEK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990600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Issues</a:t>
            </a:r>
            <a:r>
              <a:rPr lang="en-US" sz="2400" dirty="0" smtClean="0"/>
              <a:t>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Sediment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Turbidity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Flood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Salmon and Steelhead rearing and spawning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Fire Safe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Restoration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" name="Picture 1" descr="Screen Shot 2015-11-12 at 3.1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" y="838200"/>
            <a:ext cx="4086977" cy="4267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1" t="34444" r="31979" b="18888"/>
          <a:stretch/>
        </p:blipFill>
        <p:spPr bwMode="auto">
          <a:xfrm>
            <a:off x="1981200" y="4419600"/>
            <a:ext cx="343504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928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DROUGHT MANAGEMENT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5-11-12 at 3.0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67200"/>
            <a:ext cx="4309203" cy="2378603"/>
          </a:xfrm>
          <a:prstGeom prst="rect">
            <a:avLst/>
          </a:prstGeom>
        </p:spPr>
      </p:pic>
      <p:pic>
        <p:nvPicPr>
          <p:cNvPr id="10" name="Picture 9" descr="Screen Shot 2015-11-12 at 3.0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838200"/>
            <a:ext cx="6034938" cy="3048000"/>
          </a:xfrm>
          <a:prstGeom prst="rect">
            <a:avLst/>
          </a:prstGeom>
        </p:spPr>
      </p:pic>
      <p:pic>
        <p:nvPicPr>
          <p:cNvPr id="11" name="Picture 10" descr="Screen Shot 2015-11-12 at 3.00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2971800" cy="37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1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COLLABORATION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157"/>
            <a:ext cx="4678958" cy="608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00" y="2362200"/>
            <a:ext cx="373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Who is conducting research in the watershed?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Who is monitoring  areas in the watershed?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 studies overlap?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How do the different groups communicate?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2782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143000"/>
            <a:ext cx="6705600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CDEC: real time water quality and hydrological data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CEDEN</a:t>
            </a:r>
            <a:r>
              <a:rPr lang="en-US" sz="2000" dirty="0" smtClean="0"/>
              <a:t>: metals, pesticides, nutrients, water quality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USGS </a:t>
            </a:r>
            <a:r>
              <a:rPr lang="en-US" sz="2000" dirty="0" smtClean="0"/>
              <a:t>NWIS: </a:t>
            </a:r>
            <a:r>
              <a:rPr lang="en-US" sz="2000" dirty="0" smtClean="0"/>
              <a:t>current and historic water quality data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USGS EMMA: mercury in fish tissue, mercury in stream sediment, mercury in soils, mines (current and historic)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Local data sets (Lake </a:t>
            </a:r>
            <a:r>
              <a:rPr lang="en-US" sz="2000" dirty="0" err="1" smtClean="0"/>
              <a:t>Almanor</a:t>
            </a:r>
            <a:r>
              <a:rPr lang="en-US" sz="2000" dirty="0" smtClean="0"/>
              <a:t>, Feather River, Dry Creek Area)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Calibri"/>
                <a:cs typeface="Calibri"/>
              </a:rPr>
              <a:t>CVRWQCB Wetland Database 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CRAM Rapid assessment of wetlands and riparian habitats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GIS Data (habitat, fire, streams, watersheds, counties, endangered species, barriers to fish passage, abandoned mines, etc.)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USGS </a:t>
            </a:r>
            <a:r>
              <a:rPr lang="en-US" sz="2000" dirty="0" err="1" smtClean="0"/>
              <a:t>Biodata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PISCES fish distribution data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</a:t>
            </a:r>
            <a:r>
              <a:rPr lang="en-US" sz="3200" b="1" dirty="0" smtClean="0">
                <a:solidFill>
                  <a:schemeClr val="bg1"/>
                </a:solidFill>
              </a:rPr>
              <a:t>CONTENT: </a:t>
            </a:r>
            <a:r>
              <a:rPr lang="en-US" sz="3200" dirty="0" smtClean="0">
                <a:solidFill>
                  <a:schemeClr val="bg1"/>
                </a:solidFill>
              </a:rPr>
              <a:t>AVAILABLE DATA SETS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fld id="{2CFB208A-5644-498A-967E-7BEA16BB9E9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39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085E-A85D-46AC-9240-7D71EC97C11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</a:t>
            </a:r>
            <a:r>
              <a:rPr lang="en-US" sz="3200" b="1" dirty="0" smtClean="0">
                <a:solidFill>
                  <a:schemeClr val="bg1"/>
                </a:solidFill>
              </a:rPr>
              <a:t>DESIGN: </a:t>
            </a:r>
            <a:r>
              <a:rPr lang="en-US" sz="3200" dirty="0" smtClean="0">
                <a:solidFill>
                  <a:schemeClr val="bg1"/>
                </a:solidFill>
              </a:rPr>
              <a:t>UPDATES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11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085E-A85D-46AC-9240-7D71EC97C11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WRAP-UP: </a:t>
            </a:r>
            <a:r>
              <a:rPr lang="en-US" sz="3200" dirty="0" smtClean="0">
                <a:solidFill>
                  <a:schemeClr val="bg1"/>
                </a:solidFill>
              </a:rPr>
              <a:t>QUESTIONS? COMMENTS?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5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pine-lake-425px.jpg"/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24775" cy="1309687"/>
          </a:xfrm>
          <a:noFill/>
          <a:ln/>
        </p:spPr>
        <p:txBody>
          <a:bodyPr lIns="92075" tIns="46038" rIns="92075" bIns="46038" anchor="b"/>
          <a:lstStyle/>
          <a:p>
            <a:pPr algn="ctr"/>
            <a:r>
              <a:rPr lang="en-US" dirty="0" smtClean="0">
                <a:latin typeface="Titillium WebRegular"/>
                <a:cs typeface="Titillium WebRegular"/>
              </a:rPr>
              <a:t>For more </a:t>
            </a:r>
            <a:r>
              <a:rPr lang="en-US" dirty="0">
                <a:latin typeface="Titillium WebRegular"/>
                <a:cs typeface="Titillium WebRegular"/>
              </a:rPr>
              <a:t>information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8A-5644-498A-967E-7BEA16BB9E9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838200" y="2667000"/>
            <a:ext cx="4267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Stephen McCord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McCord </a:t>
            </a:r>
            <a:r>
              <a:rPr lang="en-US" sz="2600" dirty="0" err="1" smtClean="0">
                <a:latin typeface="+mj-lt"/>
                <a:cs typeface="Titillium WebRegular"/>
              </a:rPr>
              <a:t>Envir</a:t>
            </a:r>
            <a:r>
              <a:rPr lang="en-US" sz="2600" dirty="0" smtClean="0">
                <a:latin typeface="+mj-lt"/>
                <a:cs typeface="Titillium WebRegular"/>
              </a:rPr>
              <a:t>., Inc.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sam@mccenv.com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530-220-3165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  <a:cs typeface="Titillium WebRegular"/>
              </a:rPr>
              <a:t>www.mccenv.com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105400" y="2683564"/>
            <a:ext cx="3657600" cy="280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latin typeface="+mj-lt"/>
              </a:rPr>
              <a:t>Holly Jorgensen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SRWP Exec. Dir.</a:t>
            </a:r>
          </a:p>
          <a:p>
            <a:pPr marL="0" indent="0">
              <a:buNone/>
            </a:pPr>
            <a:r>
              <a:rPr lang="en-US" sz="2600" dirty="0">
                <a:latin typeface="+mj-lt"/>
              </a:rPr>
              <a:t>holly@sacriver.org</a:t>
            </a:r>
            <a:endParaRPr lang="en-US" sz="2600" dirty="0" smtClean="0">
              <a:latin typeface="+mj-lt"/>
            </a:endParaRP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530-781-2220</a:t>
            </a:r>
          </a:p>
          <a:p>
            <a:pPr marL="0" indent="0">
              <a:buNone/>
            </a:pPr>
            <a:r>
              <a:rPr lang="en-US" sz="2600" dirty="0" smtClean="0">
                <a:latin typeface="+mj-lt"/>
              </a:rPr>
              <a:t>www.sacriver.org</a:t>
            </a:r>
          </a:p>
        </p:txBody>
      </p:sp>
    </p:spTree>
    <p:extLst>
      <p:ext uri="{BB962C8B-B14F-4D97-AF65-F5344CB8AC3E}">
        <p14:creationId xmlns:p14="http://schemas.microsoft.com/office/powerpoint/2010/main" val="16215428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/>
              <a:t>Stakeholder commitments</a:t>
            </a:r>
          </a:p>
          <a:p>
            <a:pPr lvl="0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Survey stakeholders for key issues, areas of concern, and useful data sets</a:t>
            </a:r>
          </a:p>
          <a:p>
            <a:pPr lvl="0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Identify available information for the Watershed (data, maps, reports, programs, monitoring efforts, photos,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en-US" sz="3200" dirty="0"/>
              <a:t>Script analyses </a:t>
            </a:r>
            <a:r>
              <a:rPr lang="en-US" sz="3200" dirty="0" smtClean="0"/>
              <a:t>&amp; visualizations</a:t>
            </a:r>
            <a:endParaRPr lang="en-US" sz="3200" dirty="0"/>
          </a:p>
          <a:p>
            <a:pPr lvl="0"/>
            <a:r>
              <a:rPr lang="en-US" sz="3200" dirty="0" smtClean="0"/>
              <a:t>Build &amp; host site</a:t>
            </a:r>
            <a:endParaRPr lang="en-US" sz="3200" dirty="0"/>
          </a:p>
          <a:p>
            <a:r>
              <a:rPr lang="en-US" sz="3200" dirty="0" smtClean="0"/>
              <a:t>Outline </a:t>
            </a:r>
            <a:r>
              <a:rPr lang="en-US" sz="3200" dirty="0"/>
              <a:t>future </a:t>
            </a:r>
            <a:r>
              <a:rPr lang="en-US" sz="3200" dirty="0" smtClean="0"/>
              <a:t>activities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OVERVIEW: </a:t>
            </a:r>
            <a:r>
              <a:rPr lang="en-US" sz="3200" dirty="0" smtClean="0">
                <a:solidFill>
                  <a:schemeClr val="bg1"/>
                </a:solidFill>
              </a:rPr>
              <a:t>DEVELOPMENT PROCESS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96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219200"/>
            <a:ext cx="7772400" cy="541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HJ: Update list of committed SH’s</a:t>
            </a:r>
          </a:p>
          <a:p>
            <a:r>
              <a:rPr lang="en-US" dirty="0" smtClean="0"/>
              <a:t>HJ: Distribute &amp; summarize survey</a:t>
            </a:r>
          </a:p>
          <a:p>
            <a:r>
              <a:rPr lang="en-US" dirty="0" smtClean="0"/>
              <a:t>SM: Upload SRWP data to CEDEN?</a:t>
            </a:r>
          </a:p>
          <a:p>
            <a:r>
              <a:rPr lang="en-US" dirty="0" smtClean="0"/>
              <a:t>Team: Present at SRWP forum</a:t>
            </a:r>
          </a:p>
          <a:p>
            <a:r>
              <a:rPr lang="en-US" dirty="0" smtClean="0"/>
              <a:t>HJ: ID additional stakeholders</a:t>
            </a:r>
          </a:p>
          <a:p>
            <a:r>
              <a:rPr lang="en-US" dirty="0" smtClean="0"/>
              <a:t>SM/AO: Sommer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Dekar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/>
              <a:t>(fish data)</a:t>
            </a:r>
          </a:p>
          <a:p>
            <a:r>
              <a:rPr lang="en-US" dirty="0" smtClean="0"/>
              <a:t>SM: Data sources table reviews</a:t>
            </a:r>
          </a:p>
          <a:p>
            <a:r>
              <a:rPr lang="en-US" dirty="0" smtClean="0"/>
              <a:t>SM: Draft storyboards for key topics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UPDATES: </a:t>
            </a:r>
            <a:r>
              <a:rPr lang="en-US" sz="3200" dirty="0" smtClean="0">
                <a:solidFill>
                  <a:schemeClr val="bg1"/>
                </a:solidFill>
              </a:rPr>
              <a:t>ACTION ITEMS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0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0" y="914400"/>
            <a:ext cx="4421188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SWAMP: State, Regional </a:t>
            </a:r>
          </a:p>
          <a:p>
            <a:r>
              <a:rPr lang="en-US" dirty="0" smtClean="0"/>
              <a:t>DWR: MWQI, Regions</a:t>
            </a:r>
          </a:p>
          <a:p>
            <a:r>
              <a:rPr lang="en-US" dirty="0" smtClean="0"/>
              <a:t>ILRPs: Sac Valley, Rice</a:t>
            </a:r>
          </a:p>
          <a:p>
            <a:r>
              <a:rPr lang="en-US" dirty="0" smtClean="0"/>
              <a:t>MS4s: Phase I &amp; II</a:t>
            </a:r>
          </a:p>
          <a:p>
            <a:r>
              <a:rPr lang="en-US" dirty="0" smtClean="0"/>
              <a:t>POTWs: CVCWA, </a:t>
            </a:r>
            <a:r>
              <a:rPr lang="en-US" dirty="0" err="1" smtClean="0"/>
              <a:t>indiv</a:t>
            </a:r>
            <a:r>
              <a:rPr lang="en-US" dirty="0" smtClean="0"/>
              <a:t>.</a:t>
            </a:r>
          </a:p>
          <a:p>
            <a:r>
              <a:rPr lang="en-US" dirty="0" smtClean="0"/>
              <a:t>Riparian &amp; wetland (p)reserves</a:t>
            </a:r>
          </a:p>
          <a:p>
            <a:r>
              <a:rPr lang="en-US" dirty="0" smtClean="0"/>
              <a:t>Sac. Area CMP</a:t>
            </a:r>
          </a:p>
          <a:p>
            <a:r>
              <a:rPr lang="en-US" dirty="0" smtClean="0"/>
              <a:t>Delta programs</a:t>
            </a:r>
            <a:endParaRPr lang="en-US" dirty="0"/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4343400" y="787857"/>
            <a:ext cx="4317999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CWQMC</a:t>
            </a:r>
          </a:p>
          <a:p>
            <a:pPr lvl="1"/>
            <a:r>
              <a:rPr lang="en-US" dirty="0" smtClean="0"/>
              <a:t>CA Estuaries Mon. WG</a:t>
            </a:r>
          </a:p>
          <a:p>
            <a:pPr lvl="1"/>
            <a:r>
              <a:rPr lang="en-US" dirty="0" smtClean="0"/>
              <a:t>CA Wetland Mon. WG</a:t>
            </a:r>
          </a:p>
          <a:p>
            <a:pPr lvl="1"/>
            <a:r>
              <a:rPr lang="en-US" dirty="0" smtClean="0"/>
              <a:t>Healthy Watersheds Partnership</a:t>
            </a:r>
          </a:p>
          <a:p>
            <a:pPr lvl="1"/>
            <a:r>
              <a:rPr lang="en-US" dirty="0" smtClean="0"/>
              <a:t>Data Man. WG</a:t>
            </a:r>
          </a:p>
          <a:p>
            <a:pPr lvl="1"/>
            <a:r>
              <a:rPr lang="en-US" dirty="0" smtClean="0"/>
              <a:t>BOG WG “Is it safe to eat fish?”</a:t>
            </a:r>
          </a:p>
          <a:p>
            <a:pPr lvl="1"/>
            <a:r>
              <a:rPr lang="en-US" dirty="0" smtClean="0"/>
              <a:t>Collaboration Workgroup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UPDATES: </a:t>
            </a:r>
            <a:r>
              <a:rPr lang="en-US" sz="3200" dirty="0" smtClean="0">
                <a:solidFill>
                  <a:schemeClr val="bg1"/>
                </a:solidFill>
              </a:rPr>
              <a:t>CURRENT NEWS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0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819275"/>
            <a:ext cx="8153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Survey given to  XX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Top Priorities were…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Or give surveys out at this time and save results for another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SURVEY: </a:t>
            </a:r>
            <a:r>
              <a:rPr lang="en-US" sz="3200" dirty="0" smtClean="0">
                <a:solidFill>
                  <a:schemeClr val="bg1"/>
                </a:solidFill>
              </a:rPr>
              <a:t>INITIAL RESULTS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5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SURVEY: </a:t>
            </a:r>
            <a:r>
              <a:rPr lang="en-US" sz="3200" dirty="0" smtClean="0">
                <a:solidFill>
                  <a:schemeClr val="bg1"/>
                </a:solidFill>
              </a:rPr>
              <a:t>FEEDBACK AND ADDITIONAL COMMENTS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057400"/>
            <a:ext cx="7239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Initial thoughts in response to the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What data would you like to see on the portal?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What data are you and your program collecting? Would you like to see it on the portal?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Concerns</a:t>
            </a:r>
          </a:p>
        </p:txBody>
      </p:sp>
    </p:spTree>
    <p:extLst>
      <p:ext uri="{BB962C8B-B14F-4D97-AF65-F5344CB8AC3E}">
        <p14:creationId xmlns:p14="http://schemas.microsoft.com/office/powerpoint/2010/main" val="230515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TOPICS: </a:t>
            </a:r>
            <a:r>
              <a:rPr lang="en-US" sz="3200" dirty="0" smtClean="0">
                <a:solidFill>
                  <a:schemeClr val="bg1"/>
                </a:solidFill>
              </a:rPr>
              <a:t>WATERSHED INFORMATION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6" t="8945" r="33165" b="9874"/>
          <a:stretch/>
        </p:blipFill>
        <p:spPr bwMode="auto">
          <a:xfrm>
            <a:off x="0" y="775157"/>
            <a:ext cx="4013200" cy="58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2333" y="1219200"/>
            <a:ext cx="472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General Watershed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Link to sub-watershed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Spotlights on areas of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“What’s happening in your watershed?”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41528" r="17084" b="11388"/>
          <a:stretch/>
        </p:blipFill>
        <p:spPr bwMode="auto">
          <a:xfrm>
            <a:off x="3048000" y="4267200"/>
            <a:ext cx="6053668" cy="219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641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9400" y="2057906"/>
            <a:ext cx="3771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Available Data Sets: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Dissolved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Turbidity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River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Water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Electrical Conductivity</a:t>
            </a:r>
            <a:endParaRPr lang="en-US" sz="3200" dirty="0"/>
          </a:p>
        </p:txBody>
      </p:sp>
      <p:sp>
        <p:nvSpPr>
          <p:cNvPr id="4" name="AutoShape 2" descr="Screen Shot 2015-11-02 at 2.34.33 P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90382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PORTAL </a:t>
            </a:r>
            <a:r>
              <a:rPr lang="en-US" sz="3200" dirty="0" smtClean="0">
                <a:solidFill>
                  <a:schemeClr val="bg1"/>
                </a:solidFill>
              </a:rPr>
              <a:t>TOPICS: REAL TIME DATA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7" t="22777" r="22604" b="12778"/>
          <a:stretch/>
        </p:blipFill>
        <p:spPr bwMode="auto">
          <a:xfrm>
            <a:off x="0" y="1524000"/>
            <a:ext cx="5359400" cy="468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112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1150</Words>
  <Application>Microsoft Macintosh PowerPoint</Application>
  <PresentationFormat>On-screen Show (4:3)</PresentationFormat>
  <Paragraphs>199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WATER QUALITY PORTAL DEVELOPMENT FOR THE SACRAMENTO RIVER WATERSHED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Quality Portal Development for the Sacramento River Watershed</dc:title>
  <dc:creator>Karly Wagner</dc:creator>
  <cp:lastModifiedBy>Karly Wagner</cp:lastModifiedBy>
  <cp:revision>41</cp:revision>
  <dcterms:created xsi:type="dcterms:W3CDTF">2015-11-10T20:10:56Z</dcterms:created>
  <dcterms:modified xsi:type="dcterms:W3CDTF">2015-11-12T23:29:06Z</dcterms:modified>
</cp:coreProperties>
</file>