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72" r:id="rId2"/>
    <p:sldId id="329" r:id="rId3"/>
    <p:sldId id="374" r:id="rId4"/>
    <p:sldId id="357" r:id="rId5"/>
    <p:sldId id="384" r:id="rId6"/>
    <p:sldId id="369" r:id="rId7"/>
    <p:sldId id="370" r:id="rId8"/>
    <p:sldId id="373" r:id="rId9"/>
    <p:sldId id="328" r:id="rId10"/>
    <p:sldId id="333" r:id="rId11"/>
    <p:sldId id="335" r:id="rId12"/>
    <p:sldId id="336" r:id="rId13"/>
    <p:sldId id="337" r:id="rId14"/>
    <p:sldId id="348" r:id="rId15"/>
    <p:sldId id="324" r:id="rId16"/>
    <p:sldId id="325" r:id="rId17"/>
    <p:sldId id="326" r:id="rId18"/>
    <p:sldId id="330" r:id="rId19"/>
    <p:sldId id="371" r:id="rId20"/>
    <p:sldId id="379" r:id="rId21"/>
    <p:sldId id="380" r:id="rId22"/>
    <p:sldId id="381" r:id="rId23"/>
    <p:sldId id="382" r:id="rId24"/>
    <p:sldId id="383" r:id="rId25"/>
    <p:sldId id="334" r:id="rId26"/>
    <p:sldId id="368" r:id="rId27"/>
    <p:sldId id="363" r:id="rId28"/>
    <p:sldId id="375" r:id="rId29"/>
    <p:sldId id="376" r:id="rId30"/>
    <p:sldId id="377" r:id="rId31"/>
    <p:sldId id="378" r:id="rId32"/>
    <p:sldId id="327" r:id="rId3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5" d="100"/>
          <a:sy n="85" d="100"/>
        </p:scale>
        <p:origin x="-1378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121B50B-A517-074E-B298-A84AF6C5CA35}" type="datetimeFigureOut">
              <a:rPr lang="en-US"/>
              <a:pPr>
                <a:defRPr/>
              </a:pPr>
              <a:t>7/30/2013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89333AB-494A-5C4D-B58E-7DFC393DE3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151031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3EFBA7D-7C2F-164D-8813-06BC42862FF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Calibri" charset="0"/>
              </a:rPr>
              <a:t>What is OpenNRM? Built using many of the OS projects you see here this week, OpenNRM is a collection of integrated components to help natural resource managers, scientists, policy makers, conservationists, SEE AND MANAGE THE BIG PICTURE.  The platform is made up of:  ……</a:t>
            </a:r>
            <a:endParaRPr lang="en-US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481343F-90E5-4547-8934-360A360FA6E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200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What is OpenNRM? Built using many of the OS projects you see here this week, OpenNRM is a collection of integrated components to help natural resource managers, scientists, policy makers, conservationists, SEE AND MANAGE THE BIG PICTURE.  The platform is made up of:  ……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426E5AB-6EB9-9A4C-B604-77AA8872938A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What is OpenNRM? Built using many of the OS projects you see here this week, OpenNRM is a collection of integrated components to help natural resource managers, scientists, policy makers, conservationists, SEE AND MANAGE THE BIG PICTURE.  The platform is made up of:  ……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9E0546C-9A76-6143-9560-4FADA885EDC8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What is OpenNRM? Built using many of the OS projects you see here this week, OpenNRM is a collection of integrated components to help natural resource managers, scientists, policy makers, conservationists, SEE AND MANAGE THE BIG PICTURE.  The platform is made up of:  ……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E4C30C6-7241-2B4B-86DF-9F017C085776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What is OpenNRM? Built using many of the OS projects you see here this week, OpenNRM is a collection of integrated components to help natural resource managers, scientists, policy makers, conservationists, SEE AND MANAGE THE BIG PICTURE.  The platform is made up of:  ……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2A66BCB-0FCB-B940-8BA9-29819CE1A86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What is OpenNRM? Built using many of the OS projects you see here this week, OpenNRM is a collection of integrated components to help natural resource managers, scientists, policy makers, conservationists, SEE AND MANAGE THE BIG PICTURE.  The platform is made up of:  ……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51578D5-EE37-E841-8881-3696C7C9B4B3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What is OpenNRM? Built using many of the OS projects you see here this week, OpenNRM is a collection of integrated components to help natural resource managers, scientists, policy makers, conservationists, SEE AND MANAGE THE BIG PICTURE.  The platform is made up of:  ……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735E835-A508-3E4A-B326-1ADBDAA9FEB2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What is OpenNRM? Built using many of the OS projects you see here this week, OpenNRM is a collection of integrated components to help natural resource managers, scientists, policy makers, conservationists, SEE AND MANAGE THE BIG PICTURE.  The platform is made up of:  ……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6C8B666-B5C8-D44B-9AA8-EB719D2CEAAA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What is OpenNRM? Built using many of the OS projects you see here this week, OpenNRM is a collection of integrated components to help natural resource managers, scientists, policy makers, conservationists, SEE AND MANAGE THE BIG PICTURE.  The platform is made up of:  ……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2A66BCB-0FCB-B940-8BA9-29819CE1A86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2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What is OpenNRM? Built using many of the OS projects you see here this week, OpenNRM is a collection of integrated components to help natural resource managers, scientists, policy makers, conservationists, SEE AND MANAGE THE BIG PICTURE.  The platform is made up of:  ……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4E0A8F2-F654-644E-AFD6-19F1169D760F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What is OpenNRM? Built using many of the OS projects you see here this week, OpenNRM is a collection of integrated components to help natural resource managers, scientists, policy makers, conservationists, SEE AND MANAGE THE BIG PICTURE.  The platform is made up of:  ……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2A66BCB-0FCB-B940-8BA9-29819CE1A86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200" dirty="0" smtClean="0"/>
              <a:t>Telling the story of a complicated system. </a:t>
            </a:r>
          </a:p>
          <a:p>
            <a:r>
              <a:rPr lang="en-US" sz="1200" dirty="0" smtClean="0"/>
              <a:t>Interpreting results to managers and stakeholders</a:t>
            </a:r>
          </a:p>
          <a:p>
            <a:r>
              <a:rPr lang="en-US" sz="1200" dirty="0" smtClean="0"/>
              <a:t>Easily share data stories, project data, monitoring results, document libraries, interactive maps and datasets. </a:t>
            </a:r>
            <a:endParaRPr lang="en-US" sz="1200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181D5AA-24E1-EF4F-8C9B-F496B18B67ED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What is OpenNRM? Built using many of the OS projects you see here this week, OpenNRM is a collection of integrated components to help natural resource managers, scientists, policy makers, conservationists, SEE AND MANAGE THE BIG PICTURE.  The platform is made up of:  ……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5A681F4-1273-9A48-875F-9E79BD071ADB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What is OpenNRM? Built using many of the OS projects you see here this week, OpenNRM is a collection of integrated components to help natural resource managers, scientists, policy makers, conservationists, SEE AND MANAGE THE BIG PICTURE.  The platform is made up of:  ……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11E9D57-8F56-294D-A38F-EF858BB8E6E2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200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What is OpenNRM? Built using many of the OS projects you see here this week, OpenNRM is a collection of integrated components to help natural resource managers, scientists, policy makers, conservationists, SEE AND MANAGE THE BIG PICTURE.  The platform is made up of:  ……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87044AB-B408-D446-BE4B-77D444544486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What is OpenNRM? Built using many of the OS projects you see here this week, OpenNRM is a collection of integrated components to help natural resource managers, scientists, policy makers, conservationists, SEE AND MANAGE THE BIG PICTURE.  The platform is made up of:  ……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7D4EFA1E-A893-0C43-BE2F-782AE238FE24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200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What is OpenNRM? Built using many of the OS projects you see here this week, OpenNRM is a collection of integrated components to help natural resource managers, scientists, policy makers, conservationists, SEE AND MANAGE THE BIG PICTURE.  The platform is made up of:  ……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643594A-C248-C242-88AD-D5F24FD3929F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What is OpenNRM? Built using many of the OS projects you see here this week, OpenNRM is a collection of integrated components to help natural resource managers, scientists, policy makers, conservationists, SEE AND MANAGE THE BIG PICTURE.  The platform is made up of:  ……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CFE9759-82E7-934B-B3A0-82229D2B3CD9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2A66BCB-0FCB-B940-8BA9-29819CE1A86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2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What is OpenNRM? Built using many of the OS projects you see here this week, OpenNRM is a collection of integrated components to help natural resource managers, scientists, policy makers, conservationists, SEE AND MANAGE THE BIG PICTURE.  The platform is made up of:  ……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2A66BCB-0FCB-B940-8BA9-29819CE1A86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What is OpenNRM? Built using many of the OS projects you see here this week, OpenNRM is a collection of integrated components to help natural resource managers, scientists, policy makers, conservationists, SEE AND MANAGE THE BIG PICTURE.  The platform is made up of:  ……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2A66BCB-0FCB-B940-8BA9-29819CE1A86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2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What is OpenNRM? Built using many of the OS projects you see here this week, OpenNRM is a collection of integrated components to help natural resource managers, scientists, policy makers, conservationists, SEE AND MANAGE THE BIG PICTURE.  The platform is made up of:  ……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ED1D819-7A45-4042-9C0C-D86682ACBB1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2A66BCB-0FCB-B940-8BA9-29819CE1A86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2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What is OpenNRM? Built using many of the OS projects you see here this week, OpenNRM is a collection of integrated components to help natural resource managers, scientists, policy makers, conservationists, SEE AND MANAGE THE BIG PICTURE.  The platform is made up of:  ……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D59F00D-5B08-B64D-A925-92D8C1C95EAA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20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What is OpenNRM? Built using many of the OS projects you see here this week, OpenNRM is a collection of integrated components to help natural resource managers, scientists, policy makers, conservationists, SEE AND MANAGE THE BIG PICTURE.  The platform is made up of:  ……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E4C30C6-7241-2B4B-86DF-9F017C085776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What is OpenNRM? Built using many of the OS projects you see here this week, OpenNRM is a collection of integrated components to help natural resource managers, scientists, policy makers, conservationists, SEE AND MANAGE THE BIG PICTURE.  The platform is made up of:  ……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2A66BCB-0FCB-B940-8BA9-29819CE1A86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What is OpenNRM? Built using many of the OS projects you see here this week, OpenNRM is a collection of integrated components to help natural resource managers, scientists, policy makers, conservationists, SEE AND MANAGE THE BIG PICTURE.  The platform is made up of:  ……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2A66BCB-0FCB-B940-8BA9-29819CE1A86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What is OpenNRM? Built using many of the OS projects you see here this week, OpenNRM is a collection of integrated components to help natural resource managers, scientists, policy makers, conservationists, SEE AND MANAGE THE BIG PICTURE.  The platform is made up of:  ……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2A66BCB-0FCB-B940-8BA9-29819CE1A86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What is OpenNRM? Built using many of the OS projects you see here this week, OpenNRM is a collection of integrated components to help natural resource managers, scientists, policy makers, conservationists, SEE AND MANAGE THE BIG PICTURE.  The platform is made up of:  ……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28DA20D-1A85-B143-8E5C-6E9F3F15A743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What is </a:t>
            </a:r>
            <a:r>
              <a:rPr lang="en-US" dirty="0" err="1">
                <a:latin typeface="Calibri" charset="0"/>
              </a:rPr>
              <a:t>OpenNRM</a:t>
            </a:r>
            <a:r>
              <a:rPr lang="en-US" dirty="0">
                <a:latin typeface="Calibri" charset="0"/>
              </a:rPr>
              <a:t>? Built using many of the OS projects you see here this week, </a:t>
            </a:r>
            <a:r>
              <a:rPr lang="en-US" dirty="0" err="1">
                <a:latin typeface="Calibri" charset="0"/>
              </a:rPr>
              <a:t>OpenNRM</a:t>
            </a:r>
            <a:r>
              <a:rPr lang="en-US" dirty="0">
                <a:latin typeface="Calibri" charset="0"/>
              </a:rPr>
              <a:t> is a collection of integrated components to help natural resource managers, scientists, policy makers, conservationists, SEE AND MANAGE THE BIG PICTURE.  The platform is made up of:  ……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8FBDD3C-265B-3545-A8E9-5D3EAAF345BB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What is OpenNRM? Built using many of the OS projects you see here this week, OpenNRM is a collection of integrated components to help natural resource managers, scientists, policy makers, conservationists, SEE AND MANAGE THE BIG PICTURE.  The platform is made up of:  ……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B9DF8-7CA4-8642-8D22-846E2C79BA22}" type="datetimeFigureOut">
              <a:rPr lang="en-US"/>
              <a:pPr>
                <a:defRPr/>
              </a:pPr>
              <a:t>7/30/2013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D9725-1C90-814A-8490-86A9B90729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95735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6E45E-A2C6-5242-AC10-40528F671751}" type="datetimeFigureOut">
              <a:rPr lang="en-US"/>
              <a:pPr>
                <a:defRPr/>
              </a:pPr>
              <a:t>7/30/2013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5F631-7419-3748-85C0-C194F9334C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9926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E13D0-E043-AF4B-A227-12271FB467DD}" type="datetimeFigureOut">
              <a:rPr lang="en-US"/>
              <a:pPr>
                <a:defRPr/>
              </a:pPr>
              <a:t>7/30/2013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1B594-37C6-D145-B1C5-D0A0A239B4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0303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DF545-F421-3A47-A8CC-9D80034BD7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323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CE3ED-EB22-DE4C-8556-D7B5A7BECC39}" type="datetimeFigureOut">
              <a:rPr lang="en-US"/>
              <a:pPr>
                <a:defRPr/>
              </a:pPr>
              <a:t>7/30/2013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D86F8-1757-FF42-8D12-EF7D3C378E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10605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9A990-5028-1042-B42F-476AF7917F04}" type="datetimeFigureOut">
              <a:rPr lang="en-US"/>
              <a:pPr>
                <a:defRPr/>
              </a:pPr>
              <a:t>7/30/2013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0E6B2-E9EE-804D-8F93-2D78CDDD73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95599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41E52-9958-BC46-B148-65B68B180867}" type="datetimeFigureOut">
              <a:rPr lang="en-US"/>
              <a:pPr>
                <a:defRPr/>
              </a:pPr>
              <a:t>7/30/2013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1437A1-6B03-7C41-BC59-6E48222308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67522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1862C-655C-C74C-BE67-4766F0A37948}" type="datetimeFigureOut">
              <a:rPr lang="en-US"/>
              <a:pPr>
                <a:defRPr/>
              </a:pPr>
              <a:t>7/30/2013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73AFA-75E1-864F-BFA3-C781DC4665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88361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870E3-6152-324F-9FBE-EC7B76F4D2E5}" type="datetimeFigureOut">
              <a:rPr lang="en-US"/>
              <a:pPr>
                <a:defRPr/>
              </a:pPr>
              <a:t>7/30/2013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60A6C-A4AC-B041-882F-5AE51C2AFC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1860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7B699-7195-AF4F-9B09-C3296C1FF162}" type="datetimeFigureOut">
              <a:rPr lang="en-US"/>
              <a:pPr>
                <a:defRPr/>
              </a:pPr>
              <a:t>7/30/2013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95E0F-7DB0-8F47-9118-DC79483B9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88256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85D0E-A2C6-B846-984F-B3A70AC0A27E}" type="datetimeFigureOut">
              <a:rPr lang="en-US"/>
              <a:pPr>
                <a:defRPr/>
              </a:pPr>
              <a:t>7/30/2013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EC67C-1033-1C49-B3CD-22698B5BA9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73379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30288-5113-AB4D-AD4F-A2F2F5829144}" type="datetimeFigureOut">
              <a:rPr lang="en-US"/>
              <a:pPr>
                <a:defRPr/>
              </a:pPr>
              <a:t>7/30/2013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1F467-7A1F-214A-9512-309B724C55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79994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B1D3954-90C0-754B-ACBF-BDD93106DDA4}" type="datetimeFigureOut">
              <a:rPr lang="en-US"/>
              <a:pPr>
                <a:defRPr/>
              </a:pPr>
              <a:t>7/30/2013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3B45F25-53B0-604B-B35A-8CDAAC236E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Homepage Slide_Presenation_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7100" y="4386112"/>
            <a:ext cx="5027481" cy="1957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BDL_Iphone_App_Ic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0858" y="1086349"/>
            <a:ext cx="2318690" cy="23186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Box 2"/>
          <p:cNvSpPr txBox="1">
            <a:spLocks noChangeArrowheads="1"/>
          </p:cNvSpPr>
          <p:nvPr/>
        </p:nvSpPr>
        <p:spPr bwMode="auto">
          <a:xfrm>
            <a:off x="2847975" y="190500"/>
            <a:ext cx="236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3600" b="1"/>
          </a:p>
          <a:p>
            <a:pPr eaLnBrk="1" hangingPunct="1"/>
            <a:endParaRPr lang="en-US" sz="1800"/>
          </a:p>
        </p:txBody>
      </p:sp>
      <p:sp>
        <p:nvSpPr>
          <p:cNvPr id="17" name="Right Arrow 4"/>
          <p:cNvSpPr/>
          <p:nvPr/>
        </p:nvSpPr>
        <p:spPr>
          <a:xfrm rot="3857143" flipH="1">
            <a:off x="4314032" y="6573044"/>
            <a:ext cx="90487" cy="285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spcCol="1270" anchor="ctr"/>
          <a:lstStyle/>
          <a:p>
            <a:pPr algn="ctr" defTabSz="5778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en-US" sz="1300"/>
          </a:p>
        </p:txBody>
      </p:sp>
      <p:sp>
        <p:nvSpPr>
          <p:cNvPr id="45059" name="Rectangle 7"/>
          <p:cNvSpPr>
            <a:spLocks noChangeArrowheads="1"/>
          </p:cNvSpPr>
          <p:nvPr/>
        </p:nvSpPr>
        <p:spPr bwMode="auto">
          <a:xfrm>
            <a:off x="254000" y="218820"/>
            <a:ext cx="69008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rgbClr val="4F6228"/>
                </a:solidFill>
              </a:rPr>
              <a:t>DATA VISUALIZATION TOOLS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48326" y="163341"/>
            <a:ext cx="3368926" cy="45341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200" dirty="0">
                <a:latin typeface="+mn-lt"/>
                <a:ea typeface="+mn-ea"/>
                <a:cs typeface="+mn-cs"/>
              </a:rPr>
              <a:t>Access Data In Time And </a:t>
            </a:r>
          </a:p>
          <a:p>
            <a:pPr marL="285750" indent="-2857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200" dirty="0">
                <a:latin typeface="+mn-lt"/>
                <a:ea typeface="+mn-ea"/>
                <a:cs typeface="+mn-cs"/>
              </a:rPr>
              <a:t> Space</a:t>
            </a:r>
          </a:p>
          <a:p>
            <a:pPr marL="342900" indent="-3429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200" dirty="0">
                <a:latin typeface="+mn-lt"/>
                <a:ea typeface="+mn-ea"/>
                <a:cs typeface="+mn-cs"/>
              </a:rPr>
              <a:t>Compare Datasets</a:t>
            </a:r>
          </a:p>
          <a:p>
            <a:pPr marL="342900" indent="-3429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200" dirty="0">
                <a:latin typeface="+mn-lt"/>
                <a:ea typeface="+mn-ea"/>
                <a:cs typeface="+mn-cs"/>
              </a:rPr>
              <a:t>Save Data Presets</a:t>
            </a:r>
          </a:p>
          <a:p>
            <a:pPr marL="342900" indent="-3429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200" dirty="0">
                <a:latin typeface="+mn-lt"/>
                <a:ea typeface="+mn-ea"/>
                <a:cs typeface="+mn-cs"/>
              </a:rPr>
              <a:t>Share Data</a:t>
            </a:r>
          </a:p>
          <a:p>
            <a:pPr marL="342900" indent="-3429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200" dirty="0">
                <a:latin typeface="+mn-lt"/>
                <a:ea typeface="+mn-ea"/>
                <a:cs typeface="+mn-cs"/>
              </a:rPr>
              <a:t>Associate To Projects,</a:t>
            </a:r>
          </a:p>
          <a:p>
            <a:pPr marL="285750" indent="-2857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200" dirty="0">
                <a:latin typeface="+mn-lt"/>
                <a:ea typeface="+mn-ea"/>
                <a:cs typeface="+mn-cs"/>
              </a:rPr>
              <a:t> Documents, Wiki, Anything</a:t>
            </a:r>
          </a:p>
          <a:p>
            <a:pPr marL="342900" indent="-3429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200" dirty="0">
                <a:latin typeface="+mn-lt"/>
                <a:ea typeface="+mn-ea"/>
                <a:cs typeface="+mn-cs"/>
              </a:rPr>
              <a:t>Build A Story </a:t>
            </a:r>
          </a:p>
          <a:p>
            <a:pPr marL="342900" indent="-3429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200" dirty="0">
                <a:latin typeface="+mn-lt"/>
                <a:ea typeface="+mn-ea"/>
                <a:cs typeface="+mn-cs"/>
              </a:rPr>
              <a:t>Syndicate Results </a:t>
            </a:r>
            <a:endParaRPr lang="en-US" sz="2200" dirty="0" smtClean="0">
              <a:latin typeface="+mn-lt"/>
              <a:ea typeface="+mn-ea"/>
              <a:cs typeface="+mn-cs"/>
            </a:endParaRPr>
          </a:p>
          <a:p>
            <a:pPr marL="342900" indent="-3429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200" dirty="0" smtClean="0">
                <a:latin typeface="+mn-lt"/>
                <a:ea typeface="+mn-ea"/>
                <a:cs typeface="+mn-cs"/>
              </a:rPr>
              <a:t>Track </a:t>
            </a:r>
            <a:r>
              <a:rPr lang="en-US" sz="2200" dirty="0">
                <a:latin typeface="+mn-lt"/>
                <a:ea typeface="+mn-ea"/>
                <a:cs typeface="+mn-cs"/>
              </a:rPr>
              <a:t>Lineage</a:t>
            </a:r>
          </a:p>
        </p:txBody>
      </p:sp>
      <p:pic>
        <p:nvPicPr>
          <p:cNvPr id="45061" name="Picture 10" descr="7DayVisualizatio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300" y="1019219"/>
            <a:ext cx="5280025" cy="410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11" descr="pi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78275" y="4584400"/>
            <a:ext cx="4929188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Box 2"/>
          <p:cNvSpPr txBox="1">
            <a:spLocks noChangeArrowheads="1"/>
          </p:cNvSpPr>
          <p:nvPr/>
        </p:nvSpPr>
        <p:spPr bwMode="auto">
          <a:xfrm>
            <a:off x="2847975" y="190500"/>
            <a:ext cx="236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3600" b="1"/>
          </a:p>
          <a:p>
            <a:pPr eaLnBrk="1" hangingPunct="1"/>
            <a:endParaRPr lang="en-US" sz="1800"/>
          </a:p>
        </p:txBody>
      </p:sp>
      <p:pic>
        <p:nvPicPr>
          <p:cNvPr id="49154" name="Picture 4" descr="7DayVisualizatio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38" y="574675"/>
            <a:ext cx="7880350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Box 2"/>
          <p:cNvSpPr txBox="1">
            <a:spLocks noChangeArrowheads="1"/>
          </p:cNvSpPr>
          <p:nvPr/>
        </p:nvSpPr>
        <p:spPr bwMode="auto">
          <a:xfrm>
            <a:off x="2847975" y="190500"/>
            <a:ext cx="236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3600" b="1"/>
          </a:p>
          <a:p>
            <a:pPr eaLnBrk="1" hangingPunct="1"/>
            <a:endParaRPr lang="en-US" sz="1800"/>
          </a:p>
        </p:txBody>
      </p:sp>
      <p:pic>
        <p:nvPicPr>
          <p:cNvPr id="51202" name="Picture 7" descr="7DayVis_FemaFlood_FlowArrows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763" y="574675"/>
            <a:ext cx="7883525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Box 2"/>
          <p:cNvSpPr txBox="1">
            <a:spLocks noChangeArrowheads="1"/>
          </p:cNvSpPr>
          <p:nvPr/>
        </p:nvSpPr>
        <p:spPr bwMode="auto">
          <a:xfrm>
            <a:off x="2847975" y="190500"/>
            <a:ext cx="236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3600" b="1"/>
          </a:p>
          <a:p>
            <a:pPr eaLnBrk="1" hangingPunct="1"/>
            <a:endParaRPr lang="en-US" sz="1800"/>
          </a:p>
        </p:txBody>
      </p:sp>
      <p:pic>
        <p:nvPicPr>
          <p:cNvPr id="53250" name="Picture 4" descr="7DayVis_FemaFlood_FlowArrows_halfma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9450" y="603250"/>
            <a:ext cx="7932738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Box 2"/>
          <p:cNvSpPr txBox="1">
            <a:spLocks noChangeArrowheads="1"/>
          </p:cNvSpPr>
          <p:nvPr/>
        </p:nvSpPr>
        <p:spPr bwMode="auto">
          <a:xfrm>
            <a:off x="2847975" y="190500"/>
            <a:ext cx="236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3600" b="1"/>
          </a:p>
          <a:p>
            <a:pPr eaLnBrk="1" hangingPunct="1"/>
            <a:endParaRPr lang="en-US" sz="1800"/>
          </a:p>
        </p:txBody>
      </p:sp>
      <p:sp>
        <p:nvSpPr>
          <p:cNvPr id="17" name="Right Arrow 4"/>
          <p:cNvSpPr/>
          <p:nvPr/>
        </p:nvSpPr>
        <p:spPr>
          <a:xfrm rot="3857143" flipH="1">
            <a:off x="4314032" y="6573044"/>
            <a:ext cx="90487" cy="285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spcCol="1270" anchor="ctr"/>
          <a:lstStyle/>
          <a:p>
            <a:pPr algn="ctr" defTabSz="5778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en-US" sz="1300"/>
          </a:p>
        </p:txBody>
      </p:sp>
      <p:pic>
        <p:nvPicPr>
          <p:cNvPr id="6" name="Picture 5" descr="DWRAnnualMeeting20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4732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8314" y="1462758"/>
            <a:ext cx="801289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Communicate with stakeholders by building:</a:t>
            </a:r>
          </a:p>
          <a:p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		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Presentation Pages</a:t>
            </a:r>
          </a:p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	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		Project Management Dashboards</a:t>
            </a:r>
          </a:p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	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		Control Panels</a:t>
            </a:r>
          </a:p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	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		Interactive Reports</a:t>
            </a:r>
          </a:p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	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		Real Time Condition Dashboards</a:t>
            </a:r>
          </a:p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	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		Libraries of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Information</a:t>
            </a:r>
          </a:p>
          <a:p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			Interagency Workspaces</a:t>
            </a:r>
          </a:p>
          <a:p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			Operational Pictures</a:t>
            </a:r>
          </a:p>
          <a:p>
            <a:r>
              <a:rPr lang="en-US" dirty="0"/>
              <a:t>	</a:t>
            </a:r>
            <a:r>
              <a:rPr lang="en-US" dirty="0" smtClean="0"/>
              <a:t>		</a:t>
            </a:r>
          </a:p>
          <a:p>
            <a:r>
              <a:rPr lang="en-US" sz="2400" dirty="0" smtClean="0"/>
              <a:t>Communications are live and always up to data:  synced with the data.</a:t>
            </a:r>
          </a:p>
          <a:p>
            <a:r>
              <a:rPr lang="en-US" dirty="0"/>
              <a:t>	</a:t>
            </a:r>
            <a:r>
              <a:rPr lang="en-US" dirty="0" smtClean="0"/>
              <a:t>		</a:t>
            </a:r>
            <a:endParaRPr lang="en-US" dirty="0"/>
          </a:p>
        </p:txBody>
      </p:sp>
      <p:pic>
        <p:nvPicPr>
          <p:cNvPr id="3" name="Picture 2" descr="BDL-logo_v1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8314" y="752725"/>
            <a:ext cx="65913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2"/>
          <p:cNvSpPr txBox="1">
            <a:spLocks noChangeArrowheads="1"/>
          </p:cNvSpPr>
          <p:nvPr/>
        </p:nvSpPr>
        <p:spPr bwMode="auto">
          <a:xfrm>
            <a:off x="2847975" y="190500"/>
            <a:ext cx="236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3600" b="1"/>
          </a:p>
          <a:p>
            <a:pPr eaLnBrk="1" hangingPunct="1"/>
            <a:endParaRPr lang="en-US" sz="1800"/>
          </a:p>
        </p:txBody>
      </p:sp>
      <p:sp>
        <p:nvSpPr>
          <p:cNvPr id="17" name="Right Arrow 4"/>
          <p:cNvSpPr/>
          <p:nvPr/>
        </p:nvSpPr>
        <p:spPr>
          <a:xfrm rot="3857143" flipH="1">
            <a:off x="4314032" y="6573044"/>
            <a:ext cx="90487" cy="285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spcCol="1270" anchor="ctr"/>
          <a:lstStyle/>
          <a:p>
            <a:pPr algn="ctr" defTabSz="5778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en-US" sz="1300"/>
          </a:p>
        </p:txBody>
      </p:sp>
      <p:pic>
        <p:nvPicPr>
          <p:cNvPr id="6" name="Picture 5" descr="DWRAnnualMeeting20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473279"/>
          </a:xfrm>
          <a:prstGeom prst="rect">
            <a:avLst/>
          </a:prstGeom>
        </p:spPr>
      </p:pic>
      <p:pic>
        <p:nvPicPr>
          <p:cNvPr id="2" name="Picture 1" descr="Lower_Yol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2180"/>
            <a:ext cx="3585918" cy="6858000"/>
          </a:xfrm>
          <a:prstGeom prst="rect">
            <a:avLst/>
          </a:prstGeom>
        </p:spPr>
      </p:pic>
      <p:pic>
        <p:nvPicPr>
          <p:cNvPr id="7" name="Picture 6" descr="CDEC Turbidity and Graph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98587" y="733225"/>
            <a:ext cx="6654538" cy="5807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Box 2"/>
          <p:cNvSpPr txBox="1">
            <a:spLocks noChangeArrowheads="1"/>
          </p:cNvSpPr>
          <p:nvPr/>
        </p:nvSpPr>
        <p:spPr bwMode="auto">
          <a:xfrm>
            <a:off x="2847975" y="190500"/>
            <a:ext cx="236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3600" b="1"/>
          </a:p>
          <a:p>
            <a:pPr eaLnBrk="1" hangingPunct="1"/>
            <a:endParaRPr lang="en-US" sz="1800"/>
          </a:p>
        </p:txBody>
      </p:sp>
      <p:sp>
        <p:nvSpPr>
          <p:cNvPr id="17" name="Right Arrow 4"/>
          <p:cNvSpPr/>
          <p:nvPr/>
        </p:nvSpPr>
        <p:spPr>
          <a:xfrm rot="3857143" flipH="1">
            <a:off x="4314032" y="6573044"/>
            <a:ext cx="90487" cy="285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spcCol="1270" anchor="ctr"/>
          <a:lstStyle/>
          <a:p>
            <a:pPr algn="ctr" defTabSz="5778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en-US" sz="1300"/>
          </a:p>
        </p:txBody>
      </p:sp>
      <p:pic>
        <p:nvPicPr>
          <p:cNvPr id="6" name="Picture 5" descr="DWRAnnualMeeting20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473279"/>
          </a:xfrm>
          <a:prstGeom prst="rect">
            <a:avLst/>
          </a:prstGeom>
        </p:spPr>
      </p:pic>
      <p:pic>
        <p:nvPicPr>
          <p:cNvPr id="2" name="Picture 1" descr="Phyto_Mai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2662" y="694305"/>
            <a:ext cx="6238234" cy="58460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Box 2"/>
          <p:cNvSpPr txBox="1">
            <a:spLocks noChangeArrowheads="1"/>
          </p:cNvSpPr>
          <p:nvPr/>
        </p:nvSpPr>
        <p:spPr bwMode="auto">
          <a:xfrm>
            <a:off x="2847975" y="190500"/>
            <a:ext cx="236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3600" b="1"/>
          </a:p>
          <a:p>
            <a:pPr eaLnBrk="1" hangingPunct="1"/>
            <a:endParaRPr lang="en-US" sz="1800"/>
          </a:p>
        </p:txBody>
      </p:sp>
      <p:sp>
        <p:nvSpPr>
          <p:cNvPr id="17" name="Right Arrow 4"/>
          <p:cNvSpPr/>
          <p:nvPr/>
        </p:nvSpPr>
        <p:spPr>
          <a:xfrm rot="3857143" flipH="1">
            <a:off x="4314032" y="6573044"/>
            <a:ext cx="90487" cy="285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spcCol="1270" anchor="ctr"/>
          <a:lstStyle/>
          <a:p>
            <a:pPr algn="ctr" defTabSz="5778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en-US" sz="1300"/>
          </a:p>
        </p:txBody>
      </p:sp>
      <p:pic>
        <p:nvPicPr>
          <p:cNvPr id="7" name="Picture 6" descr="DWRAnnualMeeting20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473279"/>
          </a:xfrm>
          <a:prstGeom prst="rect">
            <a:avLst/>
          </a:prstGeom>
        </p:spPr>
      </p:pic>
      <p:pic>
        <p:nvPicPr>
          <p:cNvPr id="2" name="Picture 1" descr="Phyto_Chart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56033" y="668417"/>
            <a:ext cx="6189583" cy="61895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Box 2"/>
          <p:cNvSpPr txBox="1">
            <a:spLocks noChangeArrowheads="1"/>
          </p:cNvSpPr>
          <p:nvPr/>
        </p:nvSpPr>
        <p:spPr bwMode="auto">
          <a:xfrm>
            <a:off x="2847975" y="190500"/>
            <a:ext cx="236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3600" b="1"/>
          </a:p>
          <a:p>
            <a:pPr eaLnBrk="1" hangingPunct="1"/>
            <a:endParaRPr lang="en-US" sz="1800"/>
          </a:p>
        </p:txBody>
      </p:sp>
      <p:sp>
        <p:nvSpPr>
          <p:cNvPr id="17" name="Right Arrow 4"/>
          <p:cNvSpPr/>
          <p:nvPr/>
        </p:nvSpPr>
        <p:spPr>
          <a:xfrm rot="3857143" flipH="1">
            <a:off x="4314032" y="6573044"/>
            <a:ext cx="90487" cy="285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spcCol="1270" anchor="ctr"/>
          <a:lstStyle/>
          <a:p>
            <a:pPr algn="ctr" defTabSz="5778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en-US" sz="1300"/>
          </a:p>
        </p:txBody>
      </p:sp>
      <p:pic>
        <p:nvPicPr>
          <p:cNvPr id="2" name="Picture 1" descr="Water_Qualit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5741" y="0"/>
            <a:ext cx="5397700" cy="6858000"/>
          </a:xfrm>
          <a:prstGeom prst="rect">
            <a:avLst/>
          </a:prstGeom>
        </p:spPr>
      </p:pic>
      <p:pic>
        <p:nvPicPr>
          <p:cNvPr id="3" name="Picture 2" descr="oxygen1-year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55949" y="5405520"/>
            <a:ext cx="4149404" cy="1452480"/>
          </a:xfrm>
          <a:prstGeom prst="rect">
            <a:avLst/>
          </a:prstGeom>
        </p:spPr>
      </p:pic>
      <p:pic>
        <p:nvPicPr>
          <p:cNvPr id="4" name="Picture 3" descr="Dissolved_Solid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48782" y="116574"/>
            <a:ext cx="3319975" cy="2710375"/>
          </a:xfrm>
          <a:prstGeom prst="rect">
            <a:avLst/>
          </a:prstGeom>
        </p:spPr>
      </p:pic>
      <p:pic>
        <p:nvPicPr>
          <p:cNvPr id="5" name="Picture 4" descr="DissolvedSolidGraph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83818" y="2826949"/>
            <a:ext cx="2273711" cy="22664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2"/>
          <p:cNvSpPr txBox="1">
            <a:spLocks noChangeArrowheads="1"/>
          </p:cNvSpPr>
          <p:nvPr/>
        </p:nvSpPr>
        <p:spPr bwMode="auto">
          <a:xfrm>
            <a:off x="2847975" y="190500"/>
            <a:ext cx="236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3600" b="1"/>
          </a:p>
          <a:p>
            <a:pPr eaLnBrk="1" hangingPunct="1"/>
            <a:endParaRPr lang="en-US" sz="1800"/>
          </a:p>
        </p:txBody>
      </p:sp>
      <p:sp>
        <p:nvSpPr>
          <p:cNvPr id="17" name="Right Arrow 4"/>
          <p:cNvSpPr/>
          <p:nvPr/>
        </p:nvSpPr>
        <p:spPr>
          <a:xfrm rot="3857143" flipH="1">
            <a:off x="4314032" y="6573044"/>
            <a:ext cx="90487" cy="285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spcCol="1270" anchor="ctr"/>
          <a:lstStyle/>
          <a:p>
            <a:pPr algn="ctr" defTabSz="5778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en-US" sz="1300"/>
          </a:p>
        </p:txBody>
      </p:sp>
      <p:pic>
        <p:nvPicPr>
          <p:cNvPr id="6" name="Picture 5" descr="DWRAnnualMeeting20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473279"/>
          </a:xfrm>
          <a:prstGeom prst="rect">
            <a:avLst/>
          </a:prstGeom>
        </p:spPr>
      </p:pic>
      <p:pic>
        <p:nvPicPr>
          <p:cNvPr id="2" name="Picture 1" descr="whatisestuar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1171" y="712205"/>
            <a:ext cx="8169662" cy="572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470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Box 2"/>
          <p:cNvSpPr txBox="1">
            <a:spLocks noChangeArrowheads="1"/>
          </p:cNvSpPr>
          <p:nvPr/>
        </p:nvSpPr>
        <p:spPr bwMode="auto">
          <a:xfrm>
            <a:off x="2847975" y="190500"/>
            <a:ext cx="236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3600" b="1"/>
          </a:p>
          <a:p>
            <a:pPr eaLnBrk="1" hangingPunct="1"/>
            <a:endParaRPr lang="en-US" sz="1800"/>
          </a:p>
        </p:txBody>
      </p:sp>
      <p:sp>
        <p:nvSpPr>
          <p:cNvPr id="17" name="Right Arrow 4"/>
          <p:cNvSpPr/>
          <p:nvPr/>
        </p:nvSpPr>
        <p:spPr>
          <a:xfrm rot="3857143" flipH="1">
            <a:off x="4314032" y="6573044"/>
            <a:ext cx="90487" cy="285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spcCol="1270" anchor="ctr"/>
          <a:lstStyle/>
          <a:p>
            <a:pPr algn="ctr" defTabSz="5778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en-US" sz="1300"/>
          </a:p>
        </p:txBody>
      </p:sp>
      <p:sp>
        <p:nvSpPr>
          <p:cNvPr id="2" name="Rectangle 1"/>
          <p:cNvSpPr/>
          <p:nvPr/>
        </p:nvSpPr>
        <p:spPr>
          <a:xfrm>
            <a:off x="233143" y="5912444"/>
            <a:ext cx="85649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A collaborative resource management workspace and project management application for data collection, analysis, reporting and visualization</a:t>
            </a:r>
            <a:r>
              <a:rPr lang="en-US" dirty="0"/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059" y="-167987"/>
            <a:ext cx="8583559" cy="6080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Box 2"/>
          <p:cNvSpPr txBox="1">
            <a:spLocks noChangeArrowheads="1"/>
          </p:cNvSpPr>
          <p:nvPr/>
        </p:nvSpPr>
        <p:spPr bwMode="auto">
          <a:xfrm>
            <a:off x="2847975" y="190500"/>
            <a:ext cx="236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3600" b="1"/>
          </a:p>
          <a:p>
            <a:pPr eaLnBrk="1" hangingPunct="1"/>
            <a:endParaRPr lang="en-US" sz="1800"/>
          </a:p>
        </p:txBody>
      </p:sp>
      <p:sp>
        <p:nvSpPr>
          <p:cNvPr id="67587" name="Rectangle 5"/>
          <p:cNvSpPr>
            <a:spLocks noChangeArrowheads="1"/>
          </p:cNvSpPr>
          <p:nvPr/>
        </p:nvSpPr>
        <p:spPr bwMode="auto">
          <a:xfrm>
            <a:off x="254000" y="762000"/>
            <a:ext cx="3768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4F6228"/>
                </a:solidFill>
              </a:rPr>
              <a:t>BAYDELTALIVE.COM IPHONE APP</a:t>
            </a:r>
          </a:p>
        </p:txBody>
      </p:sp>
      <p:pic>
        <p:nvPicPr>
          <p:cNvPr id="67588" name="Picture 8" descr="timthumb.ph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2375" y="1525588"/>
            <a:ext cx="6862763" cy="449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DWRAnnualMeeting201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47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152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Box 2"/>
          <p:cNvSpPr txBox="1">
            <a:spLocks noChangeArrowheads="1"/>
          </p:cNvSpPr>
          <p:nvPr/>
        </p:nvSpPr>
        <p:spPr bwMode="auto">
          <a:xfrm>
            <a:off x="2847975" y="190500"/>
            <a:ext cx="236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3600" b="1"/>
          </a:p>
          <a:p>
            <a:pPr eaLnBrk="1" hangingPunct="1"/>
            <a:endParaRPr lang="en-US" sz="1800"/>
          </a:p>
        </p:txBody>
      </p:sp>
      <p:grpSp>
        <p:nvGrpSpPr>
          <p:cNvPr id="69635" name="Group 1"/>
          <p:cNvGrpSpPr>
            <a:grpSpLocks/>
          </p:cNvGrpSpPr>
          <p:nvPr/>
        </p:nvGrpSpPr>
        <p:grpSpPr bwMode="auto">
          <a:xfrm>
            <a:off x="1022350" y="692150"/>
            <a:ext cx="7243763" cy="6176963"/>
            <a:chOff x="506221" y="-11485"/>
            <a:chExt cx="8057278" cy="6869485"/>
          </a:xfrm>
        </p:grpSpPr>
        <p:pic>
          <p:nvPicPr>
            <p:cNvPr id="69636" name="Picture 7" descr="BLU007_iPhoneAP_V4_05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221" y="0"/>
              <a:ext cx="3612133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37" name="Picture 9" descr="BLU007_iPhoneAP_V4_07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1366" y="-11485"/>
              <a:ext cx="3612133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6" descr="DWRAnnualMeeting201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47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145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Box 2"/>
          <p:cNvSpPr txBox="1">
            <a:spLocks noChangeArrowheads="1"/>
          </p:cNvSpPr>
          <p:nvPr/>
        </p:nvSpPr>
        <p:spPr bwMode="auto">
          <a:xfrm>
            <a:off x="2847975" y="190500"/>
            <a:ext cx="236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3600" b="1"/>
          </a:p>
          <a:p>
            <a:pPr eaLnBrk="1" hangingPunct="1"/>
            <a:endParaRPr lang="en-US" sz="1800"/>
          </a:p>
        </p:txBody>
      </p:sp>
      <p:grpSp>
        <p:nvGrpSpPr>
          <p:cNvPr id="71683" name="Group 3"/>
          <p:cNvGrpSpPr>
            <a:grpSpLocks/>
          </p:cNvGrpSpPr>
          <p:nvPr/>
        </p:nvGrpSpPr>
        <p:grpSpPr bwMode="auto">
          <a:xfrm>
            <a:off x="735013" y="693738"/>
            <a:ext cx="7796212" cy="6164262"/>
            <a:chOff x="257763" y="0"/>
            <a:chExt cx="8671815" cy="6858000"/>
          </a:xfrm>
        </p:grpSpPr>
        <p:pic>
          <p:nvPicPr>
            <p:cNvPr id="71684" name="Picture 8" descr="BLU007_iPhoneAP_REALTIME_V2_05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7445" y="0"/>
              <a:ext cx="3612133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ight Arrow 10"/>
            <p:cNvSpPr/>
            <p:nvPr/>
          </p:nvSpPr>
          <p:spPr>
            <a:xfrm>
              <a:off x="3754036" y="1601907"/>
              <a:ext cx="1661612" cy="298482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pic>
          <p:nvPicPr>
            <p:cNvPr id="71686" name="Picture 11" descr="BLU007_iPhoneAP_REALTIME_V2_04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763" y="0"/>
              <a:ext cx="3612133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7" descr="DWRAnnualMeeting201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47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4507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Box 2"/>
          <p:cNvSpPr txBox="1">
            <a:spLocks noChangeArrowheads="1"/>
          </p:cNvSpPr>
          <p:nvPr/>
        </p:nvSpPr>
        <p:spPr bwMode="auto">
          <a:xfrm>
            <a:off x="2847975" y="190500"/>
            <a:ext cx="236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3600" b="1"/>
          </a:p>
          <a:p>
            <a:pPr eaLnBrk="1" hangingPunct="1"/>
            <a:endParaRPr lang="en-US" sz="1800"/>
          </a:p>
        </p:txBody>
      </p:sp>
      <p:grpSp>
        <p:nvGrpSpPr>
          <p:cNvPr id="73731" name="Group 13"/>
          <p:cNvGrpSpPr>
            <a:grpSpLocks/>
          </p:cNvGrpSpPr>
          <p:nvPr/>
        </p:nvGrpSpPr>
        <p:grpSpPr bwMode="auto">
          <a:xfrm>
            <a:off x="644525" y="615950"/>
            <a:ext cx="7948613" cy="6242050"/>
            <a:chOff x="110358" y="0"/>
            <a:chExt cx="8732949" cy="6858000"/>
          </a:xfrm>
        </p:grpSpPr>
        <p:pic>
          <p:nvPicPr>
            <p:cNvPr id="73732" name="Picture 14" descr="BLU007_iPhoneAP_REALTIME_V1_07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1174" y="0"/>
              <a:ext cx="3612133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ight Arrow 15"/>
            <p:cNvSpPr/>
            <p:nvPr/>
          </p:nvSpPr>
          <p:spPr>
            <a:xfrm>
              <a:off x="3584701" y="1601130"/>
              <a:ext cx="1662173" cy="299994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pic>
          <p:nvPicPr>
            <p:cNvPr id="73734" name="Picture 16" descr="BLU007_iPhoneAP_REALTIME_V2_08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58" y="0"/>
              <a:ext cx="3612133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7" descr="DWRAnnualMeeting201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47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2051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Box 2"/>
          <p:cNvSpPr txBox="1">
            <a:spLocks noChangeArrowheads="1"/>
          </p:cNvSpPr>
          <p:nvPr/>
        </p:nvSpPr>
        <p:spPr bwMode="auto">
          <a:xfrm>
            <a:off x="2847975" y="190500"/>
            <a:ext cx="236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3600" b="1"/>
          </a:p>
          <a:p>
            <a:pPr eaLnBrk="1" hangingPunct="1"/>
            <a:endParaRPr lang="en-US" sz="1800"/>
          </a:p>
        </p:txBody>
      </p:sp>
      <p:pic>
        <p:nvPicPr>
          <p:cNvPr id="75779" name="Picture 7" descr="BLU007_iPhoneAP_Map_Detail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0175" y="693738"/>
            <a:ext cx="6267450" cy="616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DWRAnnualMeeting201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47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425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Box 2"/>
          <p:cNvSpPr txBox="1">
            <a:spLocks noChangeArrowheads="1"/>
          </p:cNvSpPr>
          <p:nvPr/>
        </p:nvSpPr>
        <p:spPr bwMode="auto">
          <a:xfrm>
            <a:off x="2847975" y="190500"/>
            <a:ext cx="236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3600" b="1"/>
          </a:p>
          <a:p>
            <a:pPr eaLnBrk="1" hangingPunct="1"/>
            <a:endParaRPr lang="en-US" sz="1800"/>
          </a:p>
        </p:txBody>
      </p:sp>
      <p:pic>
        <p:nvPicPr>
          <p:cNvPr id="47106" name="Picture 8" descr="Environmental_Data_PPT_Slid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5339"/>
            <a:ext cx="9144000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3143" y="5912444"/>
            <a:ext cx="85649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Current datasets or work in progress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2"/>
          <p:cNvSpPr txBox="1">
            <a:spLocks noChangeArrowheads="1"/>
          </p:cNvSpPr>
          <p:nvPr/>
        </p:nvSpPr>
        <p:spPr bwMode="auto">
          <a:xfrm>
            <a:off x="2847975" y="190500"/>
            <a:ext cx="236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3600" b="1"/>
          </a:p>
          <a:p>
            <a:pPr eaLnBrk="1" hangingPunct="1"/>
            <a:endParaRPr lang="en-US" sz="1800"/>
          </a:p>
        </p:txBody>
      </p:sp>
      <p:sp>
        <p:nvSpPr>
          <p:cNvPr id="17" name="Right Arrow 4"/>
          <p:cNvSpPr/>
          <p:nvPr/>
        </p:nvSpPr>
        <p:spPr>
          <a:xfrm rot="3857143" flipH="1">
            <a:off x="4314032" y="6573044"/>
            <a:ext cx="90487" cy="285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spcCol="1270" anchor="ctr"/>
          <a:lstStyle/>
          <a:p>
            <a:pPr algn="ctr" defTabSz="5778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en-US" sz="1300"/>
          </a:p>
        </p:txBody>
      </p:sp>
      <p:pic>
        <p:nvPicPr>
          <p:cNvPr id="2" name="Picture 1" descr="GIS_Data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221" y="303535"/>
            <a:ext cx="8061017" cy="566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839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2"/>
          <p:cNvSpPr txBox="1">
            <a:spLocks noChangeArrowheads="1"/>
          </p:cNvSpPr>
          <p:nvPr/>
        </p:nvSpPr>
        <p:spPr bwMode="auto">
          <a:xfrm>
            <a:off x="2847975" y="190500"/>
            <a:ext cx="236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3600" b="1"/>
          </a:p>
          <a:p>
            <a:pPr eaLnBrk="1" hangingPunct="1"/>
            <a:endParaRPr lang="en-US" sz="1800"/>
          </a:p>
        </p:txBody>
      </p:sp>
      <p:sp>
        <p:nvSpPr>
          <p:cNvPr id="17" name="Right Arrow 4"/>
          <p:cNvSpPr/>
          <p:nvPr/>
        </p:nvSpPr>
        <p:spPr>
          <a:xfrm rot="3857143" flipH="1">
            <a:off x="4314032" y="6573044"/>
            <a:ext cx="90487" cy="285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spcCol="1270" anchor="ctr"/>
          <a:lstStyle/>
          <a:p>
            <a:pPr algn="ctr" defTabSz="57785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endParaRPr lang="en-US" sz="1300"/>
          </a:p>
        </p:txBody>
      </p:sp>
      <p:pic>
        <p:nvPicPr>
          <p:cNvPr id="9" name="Picture 8" descr="DWRAnnualMeeting20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473279"/>
          </a:xfrm>
          <a:prstGeom prst="rect">
            <a:avLst/>
          </a:prstGeom>
        </p:spPr>
      </p:pic>
      <p:pic>
        <p:nvPicPr>
          <p:cNvPr id="10" name="Picture 9" descr="BDL-logo_v1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1004" y="657225"/>
            <a:ext cx="6591300" cy="457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1004" y="1336959"/>
            <a:ext cx="8462995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The benefits of collaborative resource management application</a:t>
            </a:r>
            <a:r>
              <a:rPr lang="en-US" sz="2000" b="1" dirty="0" smtClean="0"/>
              <a:t>:</a:t>
            </a:r>
          </a:p>
          <a:p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Organize and report between agencies.</a:t>
            </a:r>
          </a:p>
          <a:p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Better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understand and communicate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real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time continuous and discrete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	data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with colleagues and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management.</a:t>
            </a:r>
          </a:p>
          <a:p>
            <a:endParaRPr lang="en-US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Visualize data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live and with as many supporting resources as possible.</a:t>
            </a:r>
          </a:p>
          <a:p>
            <a:endParaRPr lang="en-US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/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Create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a workspace where all agencies can better view and comment on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data to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create reports to operational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managers</a:t>
            </a:r>
          </a:p>
          <a:p>
            <a:pPr eaLnBrk="1" hangingPunct="1"/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view and archive data in one common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interface</a:t>
            </a:r>
          </a:p>
          <a:p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/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Create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a data dashboard where agencies can monitor and comment on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water quality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in real time</a:t>
            </a:r>
          </a:p>
          <a:p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Develop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alerts generated from data thresholds and report in real time via apps and web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portals</a:t>
            </a:r>
          </a:p>
          <a:p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Use BDL to better communicate data and operational decisions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to ALL stakeholders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/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2"/>
          <p:cNvSpPr txBox="1">
            <a:spLocks noChangeArrowheads="1"/>
          </p:cNvSpPr>
          <p:nvPr/>
        </p:nvSpPr>
        <p:spPr bwMode="auto">
          <a:xfrm>
            <a:off x="2847975" y="190500"/>
            <a:ext cx="236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3600" b="1"/>
          </a:p>
          <a:p>
            <a:pPr eaLnBrk="1" hangingPunct="1"/>
            <a:endParaRPr lang="en-US" sz="1800"/>
          </a:p>
        </p:txBody>
      </p:sp>
      <p:sp>
        <p:nvSpPr>
          <p:cNvPr id="17" name="Right Arrow 4"/>
          <p:cNvSpPr/>
          <p:nvPr/>
        </p:nvSpPr>
        <p:spPr>
          <a:xfrm rot="3857143" flipH="1">
            <a:off x="4314032" y="6573044"/>
            <a:ext cx="90487" cy="285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spcCol="1270" anchor="ctr"/>
          <a:lstStyle/>
          <a:p>
            <a:pPr algn="ctr" defTabSz="5778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en-US" sz="1300"/>
          </a:p>
        </p:txBody>
      </p:sp>
      <p:pic>
        <p:nvPicPr>
          <p:cNvPr id="6" name="Picture 5" descr="DWRAnnualMeeting20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47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084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2"/>
          <p:cNvSpPr txBox="1">
            <a:spLocks noChangeArrowheads="1"/>
          </p:cNvSpPr>
          <p:nvPr/>
        </p:nvSpPr>
        <p:spPr bwMode="auto">
          <a:xfrm>
            <a:off x="2847975" y="190500"/>
            <a:ext cx="236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3600" b="1"/>
          </a:p>
          <a:p>
            <a:pPr eaLnBrk="1" hangingPunct="1"/>
            <a:endParaRPr lang="en-US" sz="1800"/>
          </a:p>
        </p:txBody>
      </p:sp>
      <p:sp>
        <p:nvSpPr>
          <p:cNvPr id="17" name="Right Arrow 4"/>
          <p:cNvSpPr/>
          <p:nvPr/>
        </p:nvSpPr>
        <p:spPr>
          <a:xfrm rot="3857143" flipH="1">
            <a:off x="4314032" y="6573044"/>
            <a:ext cx="90487" cy="285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spcCol="1270" anchor="ctr"/>
          <a:lstStyle/>
          <a:p>
            <a:pPr algn="ctr" defTabSz="5778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en-US" sz="1300"/>
          </a:p>
        </p:txBody>
      </p:sp>
      <p:pic>
        <p:nvPicPr>
          <p:cNvPr id="6" name="Picture 5" descr="DWRAnnualMeeting20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47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084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2"/>
          <p:cNvSpPr txBox="1">
            <a:spLocks noChangeArrowheads="1"/>
          </p:cNvSpPr>
          <p:nvPr/>
        </p:nvSpPr>
        <p:spPr bwMode="auto">
          <a:xfrm>
            <a:off x="2847975" y="190500"/>
            <a:ext cx="236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3600" b="1"/>
          </a:p>
          <a:p>
            <a:pPr eaLnBrk="1" hangingPunct="1"/>
            <a:endParaRPr lang="en-US" sz="1800"/>
          </a:p>
        </p:txBody>
      </p:sp>
      <p:sp>
        <p:nvSpPr>
          <p:cNvPr id="17" name="Right Arrow 4"/>
          <p:cNvSpPr/>
          <p:nvPr/>
        </p:nvSpPr>
        <p:spPr>
          <a:xfrm rot="3857143" flipH="1">
            <a:off x="4314032" y="6573044"/>
            <a:ext cx="90487" cy="285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spcCol="1270" anchor="ctr"/>
          <a:lstStyle/>
          <a:p>
            <a:pPr algn="ctr" defTabSz="5778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en-US" sz="13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9606" y="4816399"/>
            <a:ext cx="6257194" cy="1309764"/>
          </a:xfrm>
        </p:spPr>
        <p:txBody>
          <a:bodyPr/>
          <a:lstStyle/>
          <a:p>
            <a:endParaRPr lang="en-US" sz="2000" dirty="0"/>
          </a:p>
        </p:txBody>
      </p:sp>
      <p:pic>
        <p:nvPicPr>
          <p:cNvPr id="4" name="Picture 3" descr="Homep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0173" y="161370"/>
            <a:ext cx="7936627" cy="654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084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2"/>
          <p:cNvSpPr txBox="1">
            <a:spLocks noChangeArrowheads="1"/>
          </p:cNvSpPr>
          <p:nvPr/>
        </p:nvSpPr>
        <p:spPr bwMode="auto">
          <a:xfrm>
            <a:off x="2847975" y="190500"/>
            <a:ext cx="236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3600" b="1"/>
          </a:p>
          <a:p>
            <a:pPr eaLnBrk="1" hangingPunct="1"/>
            <a:endParaRPr lang="en-US" sz="1800"/>
          </a:p>
        </p:txBody>
      </p:sp>
      <p:sp>
        <p:nvSpPr>
          <p:cNvPr id="17" name="Right Arrow 4"/>
          <p:cNvSpPr/>
          <p:nvPr/>
        </p:nvSpPr>
        <p:spPr>
          <a:xfrm rot="3857143" flipH="1">
            <a:off x="4314032" y="6573044"/>
            <a:ext cx="90487" cy="285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spcCol="1270" anchor="ctr"/>
          <a:lstStyle/>
          <a:p>
            <a:pPr algn="ctr" defTabSz="5778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en-US" sz="1300"/>
          </a:p>
        </p:txBody>
      </p:sp>
      <p:pic>
        <p:nvPicPr>
          <p:cNvPr id="6" name="Picture 5" descr="DWRAnnualMeeting20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47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084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2"/>
          <p:cNvSpPr txBox="1">
            <a:spLocks noChangeArrowheads="1"/>
          </p:cNvSpPr>
          <p:nvPr/>
        </p:nvSpPr>
        <p:spPr bwMode="auto">
          <a:xfrm>
            <a:off x="2847975" y="190500"/>
            <a:ext cx="236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3600" b="1"/>
          </a:p>
          <a:p>
            <a:pPr eaLnBrk="1" hangingPunct="1"/>
            <a:endParaRPr lang="en-US" sz="1800"/>
          </a:p>
        </p:txBody>
      </p:sp>
      <p:sp>
        <p:nvSpPr>
          <p:cNvPr id="17" name="Right Arrow 4"/>
          <p:cNvSpPr/>
          <p:nvPr/>
        </p:nvSpPr>
        <p:spPr>
          <a:xfrm rot="3857143" flipH="1">
            <a:off x="4314032" y="6573044"/>
            <a:ext cx="90487" cy="285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spcCol="1270" anchor="ctr"/>
          <a:lstStyle/>
          <a:p>
            <a:pPr algn="ctr" defTabSz="5778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en-US" sz="1300"/>
          </a:p>
        </p:txBody>
      </p:sp>
      <p:pic>
        <p:nvPicPr>
          <p:cNvPr id="6" name="Picture 5" descr="DWRAnnualMeeting20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47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084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Box 2"/>
          <p:cNvSpPr txBox="1">
            <a:spLocks noChangeArrowheads="1"/>
          </p:cNvSpPr>
          <p:nvPr/>
        </p:nvSpPr>
        <p:spPr bwMode="auto">
          <a:xfrm>
            <a:off x="2847975" y="190500"/>
            <a:ext cx="236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3600" b="1"/>
          </a:p>
          <a:p>
            <a:pPr eaLnBrk="1" hangingPunct="1"/>
            <a:endParaRPr lang="en-US" sz="1800"/>
          </a:p>
        </p:txBody>
      </p:sp>
      <p:sp>
        <p:nvSpPr>
          <p:cNvPr id="17" name="Right Arrow 4"/>
          <p:cNvSpPr/>
          <p:nvPr/>
        </p:nvSpPr>
        <p:spPr>
          <a:xfrm rot="3857143" flipH="1">
            <a:off x="4314032" y="6573044"/>
            <a:ext cx="90487" cy="285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spcCol="1270" anchor="ctr"/>
          <a:lstStyle/>
          <a:p>
            <a:pPr algn="ctr" defTabSz="5778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en-US" sz="1300"/>
          </a:p>
        </p:txBody>
      </p:sp>
      <p:pic>
        <p:nvPicPr>
          <p:cNvPr id="6" name="Picture 5" descr="DWRAnnualMeeting20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4732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Box 2"/>
          <p:cNvSpPr txBox="1">
            <a:spLocks noChangeArrowheads="1"/>
          </p:cNvSpPr>
          <p:nvPr/>
        </p:nvSpPr>
        <p:spPr bwMode="auto">
          <a:xfrm>
            <a:off x="2847975" y="190500"/>
            <a:ext cx="236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3600" b="1"/>
          </a:p>
          <a:p>
            <a:pPr eaLnBrk="1" hangingPunct="1"/>
            <a:endParaRPr lang="en-US" sz="1800"/>
          </a:p>
        </p:txBody>
      </p:sp>
      <p:sp>
        <p:nvSpPr>
          <p:cNvPr id="17" name="Right Arrow 4"/>
          <p:cNvSpPr/>
          <p:nvPr/>
        </p:nvSpPr>
        <p:spPr>
          <a:xfrm rot="3857143" flipH="1">
            <a:off x="4314032" y="6573044"/>
            <a:ext cx="90487" cy="285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spcCol="1270" anchor="ctr"/>
          <a:lstStyle/>
          <a:p>
            <a:pPr algn="ctr" defTabSz="57785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endParaRPr lang="en-US" sz="1300"/>
          </a:p>
        </p:txBody>
      </p:sp>
      <p:pic>
        <p:nvPicPr>
          <p:cNvPr id="7" name="Picture 6" descr="DWRAnnualMeeting20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47327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3143" y="5912444"/>
            <a:ext cx="85649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Using OpenNRM content management, start building stories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7" y="724114"/>
            <a:ext cx="912923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Box 2"/>
          <p:cNvSpPr txBox="1">
            <a:spLocks noChangeArrowheads="1"/>
          </p:cNvSpPr>
          <p:nvPr/>
        </p:nvSpPr>
        <p:spPr bwMode="auto">
          <a:xfrm>
            <a:off x="2847975" y="190500"/>
            <a:ext cx="236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3600" b="1"/>
          </a:p>
          <a:p>
            <a:pPr eaLnBrk="1" hangingPunct="1"/>
            <a:endParaRPr lang="en-US" sz="1800"/>
          </a:p>
        </p:txBody>
      </p:sp>
      <p:sp>
        <p:nvSpPr>
          <p:cNvPr id="17" name="Right Arrow 4"/>
          <p:cNvSpPr/>
          <p:nvPr/>
        </p:nvSpPr>
        <p:spPr>
          <a:xfrm rot="3857143" flipH="1">
            <a:off x="4314032" y="6573044"/>
            <a:ext cx="90487" cy="285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spcCol="1270" anchor="ctr"/>
          <a:lstStyle/>
          <a:p>
            <a:pPr algn="ctr" defTabSz="5778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en-US" sz="1300"/>
          </a:p>
        </p:txBody>
      </p:sp>
      <p:pic>
        <p:nvPicPr>
          <p:cNvPr id="6" name="Picture 5" descr="DWRAnnualMeeting20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4732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1003" y="1487412"/>
            <a:ext cx="7503329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Build your data stories using:</a:t>
            </a:r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	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Document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Library-reports, images, video</a:t>
            </a: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   	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Interactive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Maps</a:t>
            </a: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   	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Delta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Data-Easy to Access Data</a:t>
            </a: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   	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Graphing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and Data Interpolation Engine</a:t>
            </a: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Real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Time Condition Data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					</a:t>
            </a:r>
            <a:endParaRPr lang="en-US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Wikis</a:t>
            </a:r>
            <a:endParaRPr lang="en-US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Project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Data</a:t>
            </a:r>
          </a:p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Operations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Data</a:t>
            </a:r>
          </a:p>
          <a:p>
            <a:r>
              <a:rPr lang="en-US" dirty="0"/>
              <a:t>	</a:t>
            </a:r>
            <a:r>
              <a:rPr lang="en-US" dirty="0" smtClean="0"/>
              <a:t>		</a:t>
            </a:r>
          </a:p>
          <a:p>
            <a:r>
              <a:rPr lang="en-US" sz="2800" dirty="0" smtClean="0"/>
              <a:t>Communications are live and always up to data:  synced with the data.</a:t>
            </a:r>
          </a:p>
          <a:p>
            <a:r>
              <a:rPr lang="en-US" dirty="0"/>
              <a:t>	</a:t>
            </a:r>
            <a:r>
              <a:rPr lang="en-US" dirty="0" smtClean="0"/>
              <a:t>		</a:t>
            </a:r>
            <a:endParaRPr lang="en-US" dirty="0"/>
          </a:p>
        </p:txBody>
      </p:sp>
      <p:pic>
        <p:nvPicPr>
          <p:cNvPr id="3" name="Picture 2" descr="BDL-logo_v1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1004" y="833762"/>
            <a:ext cx="65913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224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2"/>
          <p:cNvSpPr txBox="1">
            <a:spLocks noChangeArrowheads="1"/>
          </p:cNvSpPr>
          <p:nvPr/>
        </p:nvSpPr>
        <p:spPr bwMode="auto">
          <a:xfrm>
            <a:off x="2847975" y="190500"/>
            <a:ext cx="236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3600" b="1"/>
          </a:p>
          <a:p>
            <a:pPr eaLnBrk="1" hangingPunct="1"/>
            <a:endParaRPr lang="en-US" sz="1800"/>
          </a:p>
        </p:txBody>
      </p:sp>
      <p:sp>
        <p:nvSpPr>
          <p:cNvPr id="17" name="Right Arrow 4"/>
          <p:cNvSpPr/>
          <p:nvPr/>
        </p:nvSpPr>
        <p:spPr>
          <a:xfrm rot="3857143" flipH="1">
            <a:off x="4314032" y="6573044"/>
            <a:ext cx="90487" cy="285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spcCol="1270" anchor="ctr"/>
          <a:lstStyle/>
          <a:p>
            <a:pPr algn="ctr" defTabSz="5778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en-US" sz="1300"/>
          </a:p>
        </p:txBody>
      </p:sp>
      <p:pic>
        <p:nvPicPr>
          <p:cNvPr id="2" name="Picture 1" descr="Recent_Activit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5598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952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2"/>
          <p:cNvSpPr txBox="1">
            <a:spLocks noChangeArrowheads="1"/>
          </p:cNvSpPr>
          <p:nvPr/>
        </p:nvSpPr>
        <p:spPr bwMode="auto">
          <a:xfrm>
            <a:off x="2847975" y="190500"/>
            <a:ext cx="236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3600" b="1"/>
          </a:p>
          <a:p>
            <a:pPr eaLnBrk="1" hangingPunct="1"/>
            <a:endParaRPr lang="en-US" sz="1800"/>
          </a:p>
        </p:txBody>
      </p:sp>
      <p:sp>
        <p:nvSpPr>
          <p:cNvPr id="17" name="Right Arrow 4"/>
          <p:cNvSpPr/>
          <p:nvPr/>
        </p:nvSpPr>
        <p:spPr>
          <a:xfrm rot="3857143" flipH="1">
            <a:off x="4314032" y="6573044"/>
            <a:ext cx="90487" cy="285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spcCol="1270" anchor="ctr"/>
          <a:lstStyle/>
          <a:p>
            <a:pPr algn="ctr" defTabSz="5778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en-US" sz="1300"/>
          </a:p>
        </p:txBody>
      </p:sp>
      <p:pic>
        <p:nvPicPr>
          <p:cNvPr id="2" name="Picture 1" descr="ImageCaros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883" y="55220"/>
            <a:ext cx="60932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952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2"/>
          <p:cNvSpPr txBox="1">
            <a:spLocks noChangeArrowheads="1"/>
          </p:cNvSpPr>
          <p:nvPr/>
        </p:nvSpPr>
        <p:spPr bwMode="auto">
          <a:xfrm>
            <a:off x="2847975" y="190500"/>
            <a:ext cx="236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3600" b="1"/>
          </a:p>
          <a:p>
            <a:pPr eaLnBrk="1" hangingPunct="1"/>
            <a:endParaRPr lang="en-US" sz="1800"/>
          </a:p>
        </p:txBody>
      </p:sp>
      <p:sp>
        <p:nvSpPr>
          <p:cNvPr id="17" name="Right Arrow 4"/>
          <p:cNvSpPr/>
          <p:nvPr/>
        </p:nvSpPr>
        <p:spPr>
          <a:xfrm rot="3857143" flipH="1">
            <a:off x="4314032" y="6573044"/>
            <a:ext cx="90487" cy="285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spcCol="1270" anchor="ctr"/>
          <a:lstStyle/>
          <a:p>
            <a:pPr algn="ctr" defTabSz="5778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en-US" sz="1300"/>
          </a:p>
        </p:txBody>
      </p:sp>
      <p:pic>
        <p:nvPicPr>
          <p:cNvPr id="2" name="Picture 1" descr="Map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241273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23977" y="82619"/>
            <a:ext cx="2322948" cy="6775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  <a:buFont typeface="Arial" charset="0"/>
              <a:buChar char="•"/>
            </a:pPr>
            <a:r>
              <a:rPr lang="en-US" sz="2400" dirty="0"/>
              <a:t>Manage / Upload</a:t>
            </a:r>
          </a:p>
          <a:p>
            <a:pPr eaLnBrk="1" hangingPunct="1">
              <a:lnSpc>
                <a:spcPct val="130000"/>
              </a:lnSpc>
              <a:buFont typeface="Arial" charset="0"/>
              <a:buChar char="•"/>
            </a:pPr>
            <a:r>
              <a:rPr lang="en-US" sz="2400" dirty="0"/>
              <a:t>Layers And Web Services</a:t>
            </a:r>
          </a:p>
          <a:p>
            <a:pPr eaLnBrk="1" hangingPunct="1">
              <a:lnSpc>
                <a:spcPct val="130000"/>
              </a:lnSpc>
              <a:buFont typeface="Arial" charset="0"/>
              <a:buChar char="•"/>
            </a:pPr>
            <a:r>
              <a:rPr lang="en-US" sz="2400" dirty="0"/>
              <a:t>Draw, Measure, Query</a:t>
            </a:r>
          </a:p>
          <a:p>
            <a:pPr eaLnBrk="1" hangingPunct="1">
              <a:lnSpc>
                <a:spcPct val="130000"/>
              </a:lnSpc>
              <a:buFont typeface="Arial" charset="0"/>
              <a:buChar char="•"/>
            </a:pPr>
            <a:r>
              <a:rPr lang="en-US" sz="2400" dirty="0"/>
              <a:t>Save And Share</a:t>
            </a:r>
          </a:p>
          <a:p>
            <a:pPr eaLnBrk="1" hangingPunct="1">
              <a:lnSpc>
                <a:spcPct val="130000"/>
              </a:lnSpc>
              <a:buFont typeface="Arial" charset="0"/>
              <a:buChar char="•"/>
            </a:pPr>
            <a:r>
              <a:rPr lang="en-US" sz="2400" dirty="0"/>
              <a:t>Associate To Projects,</a:t>
            </a:r>
          </a:p>
          <a:p>
            <a:pPr eaLnBrk="1" hangingPunct="1">
              <a:lnSpc>
                <a:spcPct val="130000"/>
              </a:lnSpc>
              <a:buFont typeface="Arial" charset="0"/>
              <a:buChar char="•"/>
            </a:pPr>
            <a:r>
              <a:rPr lang="en-US" sz="2400" dirty="0"/>
              <a:t>Documents, Wiki, Anything</a:t>
            </a:r>
          </a:p>
          <a:p>
            <a:pPr eaLnBrk="1" hangingPunct="1">
              <a:lnSpc>
                <a:spcPct val="130000"/>
              </a:lnSpc>
              <a:buFont typeface="Arial" charset="0"/>
              <a:buChar char="•"/>
            </a:pPr>
            <a:r>
              <a:rPr lang="en-US" sz="2400" dirty="0"/>
              <a:t>Build A Story </a:t>
            </a:r>
          </a:p>
          <a:p>
            <a:pPr eaLnBrk="1" hangingPunct="1">
              <a:lnSpc>
                <a:spcPct val="130000"/>
              </a:lnSpc>
              <a:buFont typeface="Arial" charset="0"/>
              <a:buChar char="•"/>
            </a:pPr>
            <a:r>
              <a:rPr lang="en-US" sz="2400" dirty="0"/>
              <a:t>Overlay With Datasets</a:t>
            </a:r>
          </a:p>
        </p:txBody>
      </p:sp>
    </p:spTree>
    <p:extLst>
      <p:ext uri="{BB962C8B-B14F-4D97-AF65-F5344CB8AC3E}">
        <p14:creationId xmlns:p14="http://schemas.microsoft.com/office/powerpoint/2010/main" xmlns="" val="136084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Box 2"/>
          <p:cNvSpPr txBox="1">
            <a:spLocks noChangeArrowheads="1"/>
          </p:cNvSpPr>
          <p:nvPr/>
        </p:nvSpPr>
        <p:spPr bwMode="auto">
          <a:xfrm>
            <a:off x="2847975" y="190500"/>
            <a:ext cx="236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3600" b="1"/>
          </a:p>
          <a:p>
            <a:pPr eaLnBrk="1" hangingPunct="1"/>
            <a:endParaRPr lang="en-US" sz="1800"/>
          </a:p>
        </p:txBody>
      </p:sp>
      <p:sp>
        <p:nvSpPr>
          <p:cNvPr id="17" name="Right Arrow 4"/>
          <p:cNvSpPr/>
          <p:nvPr/>
        </p:nvSpPr>
        <p:spPr>
          <a:xfrm rot="3857143" flipH="1">
            <a:off x="4314032" y="6573044"/>
            <a:ext cx="90487" cy="285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spcCol="1270" anchor="ctr"/>
          <a:lstStyle/>
          <a:p>
            <a:pPr algn="ctr" defTabSz="5778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en-US" sz="1300"/>
          </a:p>
        </p:txBody>
      </p:sp>
      <p:pic>
        <p:nvPicPr>
          <p:cNvPr id="2" name="Picture 1" descr="Wik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5104"/>
            <a:ext cx="669631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6906</TotalTime>
  <Words>1655</Words>
  <Application>Microsoft Office PowerPoint</Application>
  <PresentationFormat>On-screen Show (4:3)</PresentationFormat>
  <Paragraphs>130</Paragraphs>
  <Slides>32</Slides>
  <Notes>31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</vt:vector>
  </TitlesOfParts>
  <Company>DEEPBLU Studios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Amye Rita Osti</dc:creator>
  <cp:lastModifiedBy>osti</cp:lastModifiedBy>
  <cp:revision>105</cp:revision>
  <dcterms:created xsi:type="dcterms:W3CDTF">2012-04-10T19:06:30Z</dcterms:created>
  <dcterms:modified xsi:type="dcterms:W3CDTF">2013-07-31T00:41:50Z</dcterms:modified>
</cp:coreProperties>
</file>