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0"/>
  </p:handoutMasterIdLst>
  <p:sldIdLst>
    <p:sldId id="307" r:id="rId2"/>
    <p:sldId id="318" r:id="rId3"/>
    <p:sldId id="319" r:id="rId4"/>
    <p:sldId id="277" r:id="rId5"/>
    <p:sldId id="325" r:id="rId6"/>
    <p:sldId id="328" r:id="rId7"/>
    <p:sldId id="329" r:id="rId8"/>
    <p:sldId id="32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2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48D05A-EECD-4BD9-936D-BFC4F0B32710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3D9571-147B-4158-812A-2458D387E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A81A-1786-44B5-BC33-12F8C4B0E11B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622F-2941-4462-ADA4-4981FBDD4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" y="228600"/>
            <a:ext cx="91186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Delta Juvenile Fish Monitoring Program</a:t>
            </a:r>
            <a:r>
              <a:rPr lang="en-US" sz="4000" b="1" baseline="30000" dirty="0" smtClean="0"/>
              <a:t>1</a:t>
            </a:r>
            <a:endParaRPr lang="en-US" sz="4000" b="1" baseline="30000" dirty="0"/>
          </a:p>
        </p:txBody>
      </p:sp>
      <p:pic>
        <p:nvPicPr>
          <p:cNvPr id="8" name="Picture 21338" descr="200px-US-FW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1" y="4637437"/>
            <a:ext cx="957739" cy="1139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4637437"/>
            <a:ext cx="1312410" cy="17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18288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aseline="30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885" r="6730"/>
          <a:stretch/>
        </p:blipFill>
        <p:spPr>
          <a:xfrm>
            <a:off x="381000" y="1614672"/>
            <a:ext cx="4648200" cy="3109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2" descr="C:\Users\dbarnard\Desktop\Cal State Presentation\P8150026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7334"/>
            <a:ext cx="3317630" cy="23960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52401" y="5853674"/>
            <a:ext cx="7467601" cy="138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</a:rPr>
              <a:t>California Estuary Monitoring Workgroup, July 9 2014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2200" baseline="30000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tint val="75000"/>
                  </a:schemeClr>
                </a:solidFill>
              </a:rPr>
              <a:t>    </a:t>
            </a:r>
            <a:endParaRPr kumimoji="0" lang="en-US" sz="2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" y="5105400"/>
            <a:ext cx="7467601" cy="138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1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U.S. Fish and Wildlife Service, Lodi, CA</a:t>
            </a:r>
            <a:r>
              <a:rPr lang="en-US" sz="2200" baseline="30000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tint val="75000"/>
                  </a:schemeClr>
                </a:solidFill>
              </a:rPr>
              <a:t>    </a:t>
            </a:r>
            <a:endParaRPr kumimoji="0" lang="en-US" sz="2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Sampling Frame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Sampling elements:</a:t>
            </a:r>
          </a:p>
          <a:p>
            <a:r>
              <a:rPr lang="en-US" dirty="0" smtClean="0"/>
              <a:t>Beach seine</a:t>
            </a:r>
          </a:p>
          <a:p>
            <a:r>
              <a:rPr lang="en-US" dirty="0" smtClean="0"/>
              <a:t>Mossdale trawl</a:t>
            </a:r>
          </a:p>
          <a:p>
            <a:r>
              <a:rPr lang="en-US" dirty="0" smtClean="0"/>
              <a:t>Sacramento trawl</a:t>
            </a:r>
          </a:p>
          <a:p>
            <a:r>
              <a:rPr lang="en-US" dirty="0" smtClean="0"/>
              <a:t>Chipps Island trawl</a:t>
            </a:r>
          </a:p>
          <a:p>
            <a:r>
              <a:rPr lang="en-US" dirty="0" smtClean="0"/>
              <a:t>Liberty Island trawl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7730" r="10024" b="7283"/>
          <a:stretch/>
        </p:blipFill>
        <p:spPr bwMode="auto">
          <a:xfrm>
            <a:off x="4267200" y="228600"/>
            <a:ext cx="4572000" cy="63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9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Sampling </a:t>
            </a:r>
            <a:r>
              <a:rPr lang="en-US" sz="4000" dirty="0" smtClean="0"/>
              <a:t>Matrix (weekly)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7505"/>
              </p:ext>
            </p:extLst>
          </p:nvPr>
        </p:nvGraphicFramePr>
        <p:xfrm>
          <a:off x="152402" y="1598280"/>
          <a:ext cx="8839197" cy="4650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884"/>
                <a:gridCol w="675580"/>
                <a:gridCol w="502287"/>
                <a:gridCol w="615665"/>
                <a:gridCol w="578286"/>
                <a:gridCol w="672834"/>
                <a:gridCol w="521117"/>
                <a:gridCol w="571373"/>
                <a:gridCol w="631372"/>
                <a:gridCol w="552449"/>
                <a:gridCol w="552449"/>
                <a:gridCol w="566862"/>
                <a:gridCol w="538039"/>
              </a:tblGrid>
              <a:tr h="61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Sampling </a:t>
                      </a:r>
                      <a:r>
                        <a:rPr lang="en-US" sz="1800" b="1" dirty="0" smtClean="0">
                          <a:effectLst/>
                          <a:latin typeface="+mn-lt"/>
                        </a:rPr>
                        <a:t>Element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Jan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Feb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Mar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Apr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May</a:t>
                      </a:r>
                      <a:endParaRPr lang="en-US" sz="18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Jun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Jul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Aug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Sep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Oct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Nov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Dec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Sacramento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MWT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Sacramento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KDT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Chipps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MWT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Mossdale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KDT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Sacramento 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5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Lower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Sac.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North Delta Seine 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Central Delta 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South Delta 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San Joaquin 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9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Bay 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Liberty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Seine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Liberty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LVT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0.25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5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Summaries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Chinook Salmon and POD species (1978 to present)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DatCall</a:t>
            </a:r>
            <a:r>
              <a:rPr lang="en-US" sz="2800" dirty="0" smtClean="0"/>
              <a:t> (Delta Operations for </a:t>
            </a:r>
            <a:r>
              <a:rPr lang="en-US" sz="2800" dirty="0" err="1" smtClean="0"/>
              <a:t>Salmonids</a:t>
            </a:r>
            <a:r>
              <a:rPr lang="en-US" sz="2800" dirty="0" smtClean="0"/>
              <a:t> and Sturgeon)</a:t>
            </a:r>
          </a:p>
          <a:p>
            <a:endParaRPr lang="en-US" sz="2800" dirty="0" smtClean="0"/>
          </a:p>
          <a:p>
            <a:r>
              <a:rPr lang="en-US" sz="2800" dirty="0"/>
              <a:t>DJFMP website (http://www.fws.gov/stockton/jfmp</a:t>
            </a:r>
            <a:r>
              <a:rPr lang="en-US" sz="2800" dirty="0" smtClean="0"/>
              <a:t>/)</a:t>
            </a:r>
          </a:p>
          <a:p>
            <a:endParaRPr lang="en-US" sz="2800" dirty="0" smtClean="0"/>
          </a:p>
          <a:p>
            <a:r>
              <a:rPr lang="en-US" sz="2800" dirty="0" smtClean="0"/>
              <a:t>Annual reports</a:t>
            </a:r>
          </a:p>
          <a:p>
            <a:endParaRPr lang="en-US" sz="2800" dirty="0" smtClean="0"/>
          </a:p>
          <a:p>
            <a:r>
              <a:rPr lang="en-US" sz="2800" b="1" dirty="0" smtClean="0"/>
              <a:t>California Estuaries Portal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Portal Visualizations (Chipps)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8" y="1143000"/>
            <a:ext cx="43803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24" y="1143000"/>
            <a:ext cx="43799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5468" y="5638800"/>
            <a:ext cx="8876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Fig 1.  Mean monthly and yearly CPUE of unmarked juvenile fall-run Chinook Salmon at Chipps Island during 2010, 2011, and 1995 through 2011.  Delta outflow (mean discharge) calculated from CDWR </a:t>
            </a:r>
            <a:r>
              <a:rPr lang="en-US" sz="1800" dirty="0" err="1" smtClean="0"/>
              <a:t>Dayflow</a:t>
            </a:r>
            <a:r>
              <a:rPr lang="en-US" sz="1800" dirty="0" smtClean="0"/>
              <a:t> (left panel).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20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Portal Visualizations (Seine)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5468" y="5562600"/>
            <a:ext cx="8876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Fig 2.  Mean monthly and yearly CPUE of Delta Smelt sampled in beach seines (Regions 1‒6) during 2010, 2011, and 2000 through 2011.  Sacramento River (Freeport), San Joaquin River (</a:t>
            </a:r>
            <a:r>
              <a:rPr lang="en-US" sz="1800" dirty="0" err="1" smtClean="0"/>
              <a:t>Vernalis</a:t>
            </a:r>
            <a:r>
              <a:rPr lang="en-US" sz="1800" dirty="0" smtClean="0"/>
              <a:t>) and Delta outflow (mean discharge) are shown on the left panel.  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/>
          <a:stretch/>
        </p:blipFill>
        <p:spPr bwMode="auto">
          <a:xfrm>
            <a:off x="106680" y="1116012"/>
            <a:ext cx="438912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0"/>
          <a:stretch/>
        </p:blipFill>
        <p:spPr bwMode="auto">
          <a:xfrm>
            <a:off x="4648200" y="1111249"/>
            <a:ext cx="438912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295400"/>
            <a:ext cx="12382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Portal Visualizations (Trawl)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5468" y="5715000"/>
            <a:ext cx="8876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Fig 2.  Daily CPUE of fish (all species) sampled at Chipps Island (MWT), Sacramento (KDTR), and Mossdale (KDTR) on February 12, 2014.  Chinook Salmon raced by length-at-date criteria.</a:t>
            </a:r>
            <a:endParaRPr lang="en-US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73523"/>
            <a:ext cx="6440488" cy="46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83959"/>
            <a:ext cx="1786564" cy="178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8364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64" y="39624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505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Chipps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4140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Sacramento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26422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Mossdale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617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2014 Timeline (LR: Fish)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July: update current pages</a:t>
            </a:r>
          </a:p>
          <a:p>
            <a:r>
              <a:rPr lang="en-US" dirty="0" smtClean="0"/>
              <a:t>August: develop web services for DJFMP</a:t>
            </a:r>
          </a:p>
          <a:p>
            <a:r>
              <a:rPr lang="en-US" dirty="0" smtClean="0"/>
              <a:t>September: develop visualization tools</a:t>
            </a:r>
          </a:p>
          <a:p>
            <a:r>
              <a:rPr lang="en-US" dirty="0" smtClean="0"/>
              <a:t>Fall/winter: develop Delta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2877</TotalTime>
  <Words>462</Words>
  <Application>Microsoft Office PowerPoint</Application>
  <PresentationFormat>On-screen Show (4:3)</PresentationFormat>
  <Paragraphs>217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Delta Juvenile Fish Monitoring Program1</vt:lpstr>
      <vt:lpstr>Sampling Frame</vt:lpstr>
      <vt:lpstr>Sampling Matrix (weekly)</vt:lpstr>
      <vt:lpstr>Data Summaries</vt:lpstr>
      <vt:lpstr>Portal Visualizations (Chipps)</vt:lpstr>
      <vt:lpstr>Portal Visualizations (Seine)</vt:lpstr>
      <vt:lpstr>Portal Visualizations (Trawl)</vt:lpstr>
      <vt:lpstr>2014 Timeline (LR: Fish)</vt:lpstr>
    </vt:vector>
  </TitlesOfParts>
  <Company>Baylor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Grass-fed salmon? Using stable isotopes to discriminate energy pathways in headwater streams, Kenai Lowlands</dc:title>
  <dc:creator>Matthew_Dekar</dc:creator>
  <cp:lastModifiedBy>Dekar, Matthew P</cp:lastModifiedBy>
  <cp:revision>178</cp:revision>
  <cp:lastPrinted>2013-04-19T19:18:07Z</cp:lastPrinted>
  <dcterms:created xsi:type="dcterms:W3CDTF">2011-08-23T12:36:26Z</dcterms:created>
  <dcterms:modified xsi:type="dcterms:W3CDTF">2014-07-08T17:56:20Z</dcterms:modified>
</cp:coreProperties>
</file>