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379" r:id="rId2"/>
    <p:sldId id="391" r:id="rId3"/>
    <p:sldId id="390" r:id="rId4"/>
    <p:sldId id="392" r:id="rId5"/>
    <p:sldId id="393" r:id="rId6"/>
    <p:sldId id="38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0"/>
    <p:restoredTop sz="96327"/>
  </p:normalViewPr>
  <p:slideViewPr>
    <p:cSldViewPr snapToGrid="0">
      <p:cViewPr varScale="1">
        <p:scale>
          <a:sx n="214" d="100"/>
          <a:sy n="214" d="100"/>
        </p:scale>
        <p:origin x="12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95C60D-E522-D24F-9E78-EEEE3AC8AF88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A70517-57D0-9B4E-8DC7-FDCB977CFC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981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528701F-AD3D-0B90-B670-A7DBFDF5D05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/>
        <p:txBody>
          <a:bodyPr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defRPr/>
            </a:pPr>
            <a:fld id="{9C1FD0F5-41C1-CA4E-9192-8F36C5919399}" type="slidenum">
              <a:rPr lang="en-US" altLang="en-US" smtClean="0">
                <a:solidFill>
                  <a:srgbClr val="000000"/>
                </a:solidFill>
                <a:latin typeface="Times New Roman" panose="02020603050405020304" pitchFamily="18" charset="0"/>
              </a:rPr>
              <a:pPr>
                <a:defRPr/>
              </a:pPr>
              <a:t>6</a:t>
            </a:fld>
            <a:endParaRPr lang="en-US" altLang="en-US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1" name="Text Box 1">
            <a:extLst>
              <a:ext uri="{FF2B5EF4-FFF2-40B4-BE49-F238E27FC236}">
                <a16:creationId xmlns:a16="http://schemas.microsoft.com/office/drawing/2014/main" id="{3829D42B-643C-3427-12B9-3698168EA8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78A8A7CA-715B-7230-31C1-B35D995D1A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77875" y="4776788"/>
            <a:ext cx="6218238" cy="4525962"/>
          </a:xfrm>
        </p:spPr>
        <p:txBody>
          <a:bodyPr wrap="none" anchor="ctr"/>
          <a:lstStyle/>
          <a:p>
            <a:pPr>
              <a:defRPr/>
            </a:pPr>
            <a:r>
              <a:rPr lang="en-US" altLang="en-US" dirty="0">
                <a:latin typeface="Times New Roman" panose="02020603050405020304" pitchFamily="18" charset="0"/>
              </a:rPr>
              <a:t>Load EDSM data and Load NOAA and NWIS data to view conditions at the time of catch</a:t>
            </a:r>
          </a:p>
          <a:p>
            <a:pPr>
              <a:defRPr/>
            </a:pPr>
            <a:endParaRPr lang="en-US" altLang="en-US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955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FAE83-63AD-6E1C-9147-90D960A0F8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923A29-B1D6-CEFB-EDB6-30B698B1F6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4E363-7455-3C02-CF86-C4B3A31FD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A65F4C-3CE9-20AF-CD9E-A61CE04A4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1CA7C-9AE5-54F8-42FC-BA7AFF92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43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E0D98-B0E6-40C4-5C37-E74F43923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23EA06-614A-AA26-C353-648E4F00B6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05EEF-7057-9923-5FAA-001D3900C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ABF81D-4A63-12AB-058D-386501777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66D41E-39CF-25BE-8C7C-E1F3042EF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898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2F35E9-17DA-3A2C-FCB7-7DBF2B659B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771CD4-7903-92BE-0E84-E9E40098FF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912FE0-53CE-7855-5B22-EB8055C1B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F47F1-8FDD-C715-778F-F173A8AC4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53AD0-9177-E6F5-84E4-55798BA5C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03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0DFF4-6307-B004-00DE-C4F177983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BD466-0C12-5753-9848-D59315A65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DAA9B1-0013-5BCE-79D3-16F561535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1903CF-B3E1-4B10-48F5-EAD252A4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D8446-ADB8-B646-5882-8527AE636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5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BCAAF-0E8A-E69E-C38D-B5D0AAEA9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BDB790-04BE-AB28-3B1B-222C0C4E6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875DF-3664-D6EC-2EFC-A798568BD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6B633-245E-7D51-E9CD-4E05F9F3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BB475-3641-2490-C88C-D9CE06CA7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035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4AD8-2772-A4DA-5E1A-F39F3F7B2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0FBD7-A38D-5B00-EB23-459A7555EE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2AF9B-602E-05E6-4C8D-36134A795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569D3A-014D-527A-AAB0-8D74BACAA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643CF-FA21-3A04-33D5-60BB3F911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70CC1B-E1BB-206B-A58D-FCCF59882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1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C8236-2195-03AE-5AF3-141740005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1DD3C-677B-8564-53AF-9F525D078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CA220-5D23-FC78-CFC0-5C8BFEAA8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71B1B0-D490-3812-24BB-089A04B1A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0C3AC1-0113-BC37-7998-7B9AE37D6B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18D01-23FF-59EF-0B4B-5105D0232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751520-55B4-387B-50B6-AF9229D45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AA960-F800-9027-0A42-C58C66472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17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278B2-1EA2-8615-D0A8-8F2F49FB5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65E6B8-0670-2D98-34F5-3DD225E5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E5098B-FC71-0CD1-6DEC-6BAE02BCA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F54C3-5B5D-F694-345B-EC9384B3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22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F67B0-94B9-6516-8690-7391AEB29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381D99-9AE6-ECA5-526F-71C23D2B3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93E15-F943-C4F1-BFBC-7E10742D5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5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1D222-2AA5-C348-BDCE-33F94A55E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69A9AF-2C40-4295-2FB7-09B20A92B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1FF4BC-44D4-1CED-B019-900681F020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FD6F5E-801E-B31E-28F1-DED728E55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9C9C6C-B48D-F216-D4B7-51EC8DB7B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735470-2253-F541-DE59-B3C74A624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5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7324D-A10A-8AAB-294B-7CD49F39C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23CDFE4-7FB3-F87F-1907-65FC61DADA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EEE54-6CF4-C68F-669D-010230AC7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A03E4D-754D-EA73-1104-5CA135601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82FCA-308D-C9BC-1BA8-74A28916A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398CCE-1719-AEFB-80E5-A46FABD593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89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8DDE6D-763A-21BE-636B-D8C87DBBE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783104-6060-2F5C-31F8-D78C1B3C12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8E2C1-D623-9F20-A7C8-948A9639FD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FB975-0EEE-F74A-B245-014D64DE5A03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AE1A0-F3FF-A9BF-CC6A-6FBFA02E4F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E0DA48-B3B4-84B5-F210-A90D87BA9B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75268-C7ED-B54C-BB89-4179C561E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extLst>
              <a:ext uri="{FF2B5EF4-FFF2-40B4-BE49-F238E27FC236}">
                <a16:creationId xmlns:a16="http://schemas.microsoft.com/office/drawing/2014/main" id="{13CB5100-34B9-E488-3E9B-555C3161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476" y="180019"/>
            <a:ext cx="8028842" cy="343620"/>
          </a:xfrm>
          <a:prstGeom prst="rect">
            <a:avLst/>
          </a:prstGeom>
          <a:solidFill>
            <a:srgbClr val="104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163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7568D9-5726-176E-68F0-BA4802D3466C}"/>
              </a:ext>
            </a:extLst>
          </p:cNvPr>
          <p:cNvSpPr txBox="1"/>
          <p:nvPr/>
        </p:nvSpPr>
        <p:spPr>
          <a:xfrm>
            <a:off x="510901" y="800040"/>
            <a:ext cx="2413028" cy="308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defRPr/>
            </a:pPr>
            <a:r>
              <a:rPr lang="en-US" altLang="en-US" sz="1633" b="1" u="sng" dirty="0">
                <a:solidFill>
                  <a:srgbClr val="10408F"/>
                </a:solidFill>
                <a:latin typeface="Avenir Next" panose="020B0503020202020204" pitchFamily="34" charset="0"/>
              </a:rPr>
              <a:t>BDL Explore Data 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BDL helps in answering questions to understand an event based scenarios at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specific time extents by easy access to multiple database. 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endParaRPr lang="en-US" sz="1633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269855C8-F004-91C7-4784-DE095A91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494" y="122130"/>
            <a:ext cx="6685183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177" dirty="0" err="1">
                <a:solidFill>
                  <a:schemeClr val="bg1"/>
                </a:solidFill>
              </a:rPr>
              <a:t>BayDeltaLive</a:t>
            </a:r>
            <a:r>
              <a:rPr lang="en-US" altLang="en-US" sz="2177" dirty="0">
                <a:solidFill>
                  <a:schemeClr val="bg1"/>
                </a:solidFill>
              </a:rPr>
              <a:t>– Current Data Access &amp; Download Methods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B1C886-8052-0A4C-6F6D-9853F626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7060" y="6539727"/>
            <a:ext cx="1062832" cy="2966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" name="Picture 4" descr="A map of land with a location&#10;&#10;Description automatically generated with medium confidence">
            <a:extLst>
              <a:ext uri="{FF2B5EF4-FFF2-40B4-BE49-F238E27FC236}">
                <a16:creationId xmlns:a16="http://schemas.microsoft.com/office/drawing/2014/main" id="{CA7FFAC7-F4A1-713C-6971-61AAFCDB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237" y="751498"/>
            <a:ext cx="7772400" cy="576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26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extLst>
              <a:ext uri="{FF2B5EF4-FFF2-40B4-BE49-F238E27FC236}">
                <a16:creationId xmlns:a16="http://schemas.microsoft.com/office/drawing/2014/main" id="{13CB5100-34B9-E488-3E9B-555C3161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476" y="180019"/>
            <a:ext cx="8028842" cy="343620"/>
          </a:xfrm>
          <a:prstGeom prst="rect">
            <a:avLst/>
          </a:prstGeom>
          <a:solidFill>
            <a:srgbClr val="104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163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7568D9-5726-176E-68F0-BA4802D3466C}"/>
              </a:ext>
            </a:extLst>
          </p:cNvPr>
          <p:cNvSpPr txBox="1"/>
          <p:nvPr/>
        </p:nvSpPr>
        <p:spPr>
          <a:xfrm>
            <a:off x="510901" y="800040"/>
            <a:ext cx="2413028" cy="47377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defRPr/>
            </a:pPr>
            <a:r>
              <a:rPr lang="en-US" altLang="en-US" sz="1633" b="1" u="sng" dirty="0">
                <a:solidFill>
                  <a:srgbClr val="10408F"/>
                </a:solidFill>
                <a:latin typeface="Avenir Next" panose="020B0503020202020204" pitchFamily="34" charset="0"/>
              </a:rPr>
              <a:t>BDL Explore Data 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BDL helps in answering questions to understand an event based scenarios at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specific time extents by easy access to multiple database.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0000"/>
                </a:solidFill>
                <a:latin typeface="Avenir Next" panose="020B0503020202020204" pitchFamily="34" charset="0"/>
              </a:rPr>
              <a:t>Map Stations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Select Timeframe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sz="1600" b="1" dirty="0">
                <a:solidFill>
                  <a:srgbClr val="000000"/>
                </a:solidFill>
                <a:latin typeface="Avenir Next" panose="020B0503020202020204" pitchFamily="34" charset="0"/>
              </a:rPr>
              <a:t>Select Sensor Types</a:t>
            </a:r>
            <a:r>
              <a:rPr lang="en-US" sz="1600" b="1" i="0" u="none" strike="noStrike" dirty="0">
                <a:solidFill>
                  <a:srgbClr val="000000"/>
                </a:solidFill>
                <a:effectLst/>
                <a:latin typeface="Avenir Next" panose="020B0503020202020204" pitchFamily="34" charset="0"/>
              </a:rPr>
              <a:t> 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endParaRPr lang="en-US" sz="1633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269855C8-F004-91C7-4784-DE095A91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494" y="122130"/>
            <a:ext cx="6685183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177" dirty="0" err="1">
                <a:solidFill>
                  <a:schemeClr val="bg1"/>
                </a:solidFill>
              </a:rPr>
              <a:t>BayDeltaLive</a:t>
            </a:r>
            <a:r>
              <a:rPr lang="en-US" altLang="en-US" sz="2177" dirty="0">
                <a:solidFill>
                  <a:schemeClr val="bg1"/>
                </a:solidFill>
              </a:rPr>
              <a:t>– Current Data Access &amp; Download Methods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9B1C886-8052-0A4C-6F6D-9853F626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17060" y="6539727"/>
            <a:ext cx="1062832" cy="2966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A screenshot of a map&#10;&#10;Description automatically generated">
            <a:extLst>
              <a:ext uri="{FF2B5EF4-FFF2-40B4-BE49-F238E27FC236}">
                <a16:creationId xmlns:a16="http://schemas.microsoft.com/office/drawing/2014/main" id="{79B83A0D-83B7-13CD-7C3B-028282C8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049" y="800040"/>
            <a:ext cx="7772400" cy="576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3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extLst>
              <a:ext uri="{FF2B5EF4-FFF2-40B4-BE49-F238E27FC236}">
                <a16:creationId xmlns:a16="http://schemas.microsoft.com/office/drawing/2014/main" id="{13CB5100-34B9-E488-3E9B-555C3161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476" y="180019"/>
            <a:ext cx="8028842" cy="343620"/>
          </a:xfrm>
          <a:prstGeom prst="rect">
            <a:avLst/>
          </a:prstGeom>
          <a:solidFill>
            <a:srgbClr val="104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163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7568D9-5726-176E-68F0-BA4802D3466C}"/>
              </a:ext>
            </a:extLst>
          </p:cNvPr>
          <p:cNvSpPr txBox="1"/>
          <p:nvPr/>
        </p:nvSpPr>
        <p:spPr>
          <a:xfrm>
            <a:off x="814634" y="817853"/>
            <a:ext cx="2413028" cy="634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defRPr/>
            </a:pPr>
            <a:r>
              <a:rPr lang="en-US" altLang="en-US" sz="1633" b="1" u="sng" dirty="0">
                <a:solidFill>
                  <a:srgbClr val="10408F"/>
                </a:solidFill>
                <a:latin typeface="Avenir Next" panose="020B0503020202020204" pitchFamily="34" charset="0"/>
              </a:rPr>
              <a:t>BDL Explore Data 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Choose from a Variety of Databases Using Data API’s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Map &amp; Access Data from NWIS, CDEC, NOAA, EDSMP/DJFMP, EMP, and add GIS Data Services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Use Data Visualization Tools to Draw Time Series Data and Organize to Display Environmental Conditions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Save, Share, Download &amp; Build Data Dashboards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WDL Database will add needed QA/</a:t>
            </a:r>
            <a:r>
              <a:rPr lang="en-US" altLang="en-US" sz="1452" dirty="0" err="1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QC’d</a:t>
            </a: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 Data</a:t>
            </a:r>
          </a:p>
          <a:p>
            <a:endParaRPr lang="en-US" altLang="en-US" sz="1633" b="1" u="sng" dirty="0">
              <a:solidFill>
                <a:srgbClr val="10408F"/>
              </a:solidFill>
              <a:latin typeface="Century Gothic" charset="0"/>
            </a:endParaRPr>
          </a:p>
          <a:p>
            <a:endParaRPr lang="en-US" sz="1633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269855C8-F004-91C7-4784-DE095A91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494" y="122130"/>
            <a:ext cx="6685183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177" dirty="0" err="1">
                <a:solidFill>
                  <a:schemeClr val="bg1"/>
                </a:solidFill>
              </a:rPr>
              <a:t>BayDeltaLive</a:t>
            </a:r>
            <a:r>
              <a:rPr lang="en-US" altLang="en-US" sz="2177" dirty="0">
                <a:solidFill>
                  <a:schemeClr val="bg1"/>
                </a:solidFill>
              </a:rPr>
              <a:t>– Current Data Access Methods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FF01B5-1C02-842B-E2E0-045B3D911246}"/>
              </a:ext>
            </a:extLst>
          </p:cNvPr>
          <p:cNvGrpSpPr/>
          <p:nvPr/>
        </p:nvGrpSpPr>
        <p:grpSpPr>
          <a:xfrm>
            <a:off x="3972596" y="1002704"/>
            <a:ext cx="6851761" cy="5378741"/>
            <a:chOff x="2676218" y="1185217"/>
            <a:chExt cx="7552797" cy="5929066"/>
          </a:xfrm>
        </p:grpSpPr>
        <p:pic>
          <p:nvPicPr>
            <p:cNvPr id="23" name="Picture 22" descr="A screenshot of a map&#10;&#10;Description automatically generated">
              <a:extLst>
                <a:ext uri="{FF2B5EF4-FFF2-40B4-BE49-F238E27FC236}">
                  <a16:creationId xmlns:a16="http://schemas.microsoft.com/office/drawing/2014/main" id="{A7A6D99D-2D35-70BF-61E4-32B6D3F99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218" y="1185217"/>
              <a:ext cx="7382181" cy="59290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ACB372-D9CD-A06D-427B-5B11346D0D23}"/>
                </a:ext>
              </a:extLst>
            </p:cNvPr>
            <p:cNvSpPr txBox="1"/>
            <p:nvPr/>
          </p:nvSpPr>
          <p:spPr>
            <a:xfrm>
              <a:off x="7198602" y="2431228"/>
              <a:ext cx="2859797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Tidally Filtered Flow Data @MOK (NWIS)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BEEEFE-57B9-BF36-639B-3314FC1CF392}"/>
                </a:ext>
              </a:extLst>
            </p:cNvPr>
            <p:cNvSpPr txBox="1"/>
            <p:nvPr/>
          </p:nvSpPr>
          <p:spPr>
            <a:xfrm>
              <a:off x="8101836" y="3808046"/>
              <a:ext cx="1956564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EC @ Old River (CDEC)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2583E0-C0EF-8DE7-B496-B1E45AF7A586}"/>
                </a:ext>
              </a:extLst>
            </p:cNvPr>
            <p:cNvSpPr txBox="1"/>
            <p:nvPr/>
          </p:nvSpPr>
          <p:spPr>
            <a:xfrm>
              <a:off x="6455910" y="5151437"/>
              <a:ext cx="3773105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Tidally Filtered Data @MOK (NWIS) &amp; </a:t>
              </a:r>
              <a:r>
                <a:rPr lang="en-US" sz="998" dirty="0" err="1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Vernalis</a:t>
              </a:r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 (CDEC)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8656E9-6BA5-9E40-0A94-6209EA509BCF}"/>
                </a:ext>
              </a:extLst>
            </p:cNvPr>
            <p:cNvSpPr txBox="1"/>
            <p:nvPr/>
          </p:nvSpPr>
          <p:spPr>
            <a:xfrm>
              <a:off x="8164512" y="6490027"/>
              <a:ext cx="1916113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Turbidity @ MOK (CDEC)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E4B013-9E27-9648-2180-D88BB84F27EA}"/>
                </a:ext>
              </a:extLst>
            </p:cNvPr>
            <p:cNvSpPr txBox="1"/>
            <p:nvPr/>
          </p:nvSpPr>
          <p:spPr>
            <a:xfrm>
              <a:off x="3744912" y="6597492"/>
              <a:ext cx="2427288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Timeframe:  9/01/22 – 4/29/23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9B1C886-8052-0A4C-6F6D-9853F626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7060" y="6539727"/>
            <a:ext cx="1062832" cy="29667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947428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extLst>
              <a:ext uri="{FF2B5EF4-FFF2-40B4-BE49-F238E27FC236}">
                <a16:creationId xmlns:a16="http://schemas.microsoft.com/office/drawing/2014/main" id="{13CB5100-34B9-E488-3E9B-555C3161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476" y="180019"/>
            <a:ext cx="8028842" cy="343620"/>
          </a:xfrm>
          <a:prstGeom prst="rect">
            <a:avLst/>
          </a:prstGeom>
          <a:solidFill>
            <a:srgbClr val="104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163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7568D9-5726-176E-68F0-BA4802D3466C}"/>
              </a:ext>
            </a:extLst>
          </p:cNvPr>
          <p:cNvSpPr txBox="1"/>
          <p:nvPr/>
        </p:nvSpPr>
        <p:spPr>
          <a:xfrm>
            <a:off x="814634" y="817853"/>
            <a:ext cx="2413028" cy="634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defRPr/>
            </a:pPr>
            <a:r>
              <a:rPr lang="en-US" altLang="en-US" sz="1633" b="1" u="sng" dirty="0">
                <a:solidFill>
                  <a:srgbClr val="10408F"/>
                </a:solidFill>
                <a:latin typeface="Avenir Next" panose="020B0503020202020204" pitchFamily="34" charset="0"/>
              </a:rPr>
              <a:t>BDL Explore Data 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Choose from a Variety of Databases Using Data API’s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Map &amp; Access Data from NWIS, CDEC, NOAA, EDSMP/DJFMP, EMP, and add GIS Data Services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Use Data Visualization Tools to Draw Time Series Data and Organize to Display Environmental Conditions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Save, Share, Download &amp; Build Data Dashboards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WDL Database will add needed QA/</a:t>
            </a:r>
            <a:r>
              <a:rPr lang="en-US" altLang="en-US" sz="1452" dirty="0" err="1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QC’d</a:t>
            </a: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 Data</a:t>
            </a:r>
          </a:p>
          <a:p>
            <a:endParaRPr lang="en-US" altLang="en-US" sz="1633" b="1" u="sng" dirty="0">
              <a:solidFill>
                <a:srgbClr val="10408F"/>
              </a:solidFill>
              <a:latin typeface="Century Gothic" charset="0"/>
            </a:endParaRPr>
          </a:p>
          <a:p>
            <a:endParaRPr lang="en-US" sz="1633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269855C8-F004-91C7-4784-DE095A91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494" y="122130"/>
            <a:ext cx="6685183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177" dirty="0" err="1">
                <a:solidFill>
                  <a:schemeClr val="bg1"/>
                </a:solidFill>
              </a:rPr>
              <a:t>BayDeltaLive</a:t>
            </a:r>
            <a:r>
              <a:rPr lang="en-US" altLang="en-US" sz="2177" dirty="0">
                <a:solidFill>
                  <a:schemeClr val="bg1"/>
                </a:solidFill>
              </a:rPr>
              <a:t>– Current Data Access Methods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FF01B5-1C02-842B-E2E0-045B3D911246}"/>
              </a:ext>
            </a:extLst>
          </p:cNvPr>
          <p:cNvGrpSpPr/>
          <p:nvPr/>
        </p:nvGrpSpPr>
        <p:grpSpPr>
          <a:xfrm>
            <a:off x="3972596" y="1002704"/>
            <a:ext cx="6851761" cy="5378741"/>
            <a:chOff x="2676218" y="1185217"/>
            <a:chExt cx="7552797" cy="5929066"/>
          </a:xfrm>
        </p:grpSpPr>
        <p:pic>
          <p:nvPicPr>
            <p:cNvPr id="23" name="Picture 22" descr="A screenshot of a map&#10;&#10;Description automatically generated">
              <a:extLst>
                <a:ext uri="{FF2B5EF4-FFF2-40B4-BE49-F238E27FC236}">
                  <a16:creationId xmlns:a16="http://schemas.microsoft.com/office/drawing/2014/main" id="{A7A6D99D-2D35-70BF-61E4-32B6D3F99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218" y="1185217"/>
              <a:ext cx="7382181" cy="59290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ACB372-D9CD-A06D-427B-5B11346D0D23}"/>
                </a:ext>
              </a:extLst>
            </p:cNvPr>
            <p:cNvSpPr txBox="1"/>
            <p:nvPr/>
          </p:nvSpPr>
          <p:spPr>
            <a:xfrm>
              <a:off x="7198602" y="2431228"/>
              <a:ext cx="2859797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Tidally Filtered Flow Data @MOK (NWIS)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BEEEFE-57B9-BF36-639B-3314FC1CF392}"/>
                </a:ext>
              </a:extLst>
            </p:cNvPr>
            <p:cNvSpPr txBox="1"/>
            <p:nvPr/>
          </p:nvSpPr>
          <p:spPr>
            <a:xfrm>
              <a:off x="8101836" y="3808046"/>
              <a:ext cx="1956564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EC @ Old River (CDEC)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2583E0-C0EF-8DE7-B496-B1E45AF7A586}"/>
                </a:ext>
              </a:extLst>
            </p:cNvPr>
            <p:cNvSpPr txBox="1"/>
            <p:nvPr/>
          </p:nvSpPr>
          <p:spPr>
            <a:xfrm>
              <a:off x="6455910" y="5151437"/>
              <a:ext cx="3773105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Tidally Filtered Data @MOK (NWIS) &amp; </a:t>
              </a:r>
              <a:r>
                <a:rPr lang="en-US" sz="998" dirty="0" err="1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Vernalis</a:t>
              </a:r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 (CDEC)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8656E9-6BA5-9E40-0A94-6209EA509BCF}"/>
                </a:ext>
              </a:extLst>
            </p:cNvPr>
            <p:cNvSpPr txBox="1"/>
            <p:nvPr/>
          </p:nvSpPr>
          <p:spPr>
            <a:xfrm>
              <a:off x="8164512" y="6490027"/>
              <a:ext cx="1916113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Turbidity @ MOK (CDEC)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E4B013-9E27-9648-2180-D88BB84F27EA}"/>
                </a:ext>
              </a:extLst>
            </p:cNvPr>
            <p:cNvSpPr txBox="1"/>
            <p:nvPr/>
          </p:nvSpPr>
          <p:spPr>
            <a:xfrm>
              <a:off x="3744912" y="6597492"/>
              <a:ext cx="2427288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Timeframe:  9/01/22 – 4/29/23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9B1C886-8052-0A4C-6F6D-9853F626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7060" y="6539727"/>
            <a:ext cx="1062832" cy="296671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EBDB3E6A-1E4E-2D92-A93D-67ED402D8F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2596" y="890650"/>
            <a:ext cx="7772400" cy="5706973"/>
          </a:xfrm>
          <a:prstGeom prst="rect">
            <a:avLst/>
          </a:prstGeom>
        </p:spPr>
      </p:pic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E3283581-4856-B4E7-4AE9-4BCCEC50E1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816" y="868312"/>
            <a:ext cx="3164489" cy="550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49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1">
            <a:extLst>
              <a:ext uri="{FF2B5EF4-FFF2-40B4-BE49-F238E27FC236}">
                <a16:creationId xmlns:a16="http://schemas.microsoft.com/office/drawing/2014/main" id="{13CB5100-34B9-E488-3E9B-555C3161B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9476" y="180019"/>
            <a:ext cx="8028842" cy="343620"/>
          </a:xfrm>
          <a:prstGeom prst="rect">
            <a:avLst/>
          </a:prstGeom>
          <a:solidFill>
            <a:srgbClr val="104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1633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7568D9-5726-176E-68F0-BA4802D3466C}"/>
              </a:ext>
            </a:extLst>
          </p:cNvPr>
          <p:cNvSpPr txBox="1"/>
          <p:nvPr/>
        </p:nvSpPr>
        <p:spPr>
          <a:xfrm>
            <a:off x="814634" y="817853"/>
            <a:ext cx="2413028" cy="634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defRPr/>
            </a:pPr>
            <a:r>
              <a:rPr lang="en-US" altLang="en-US" sz="1633" b="1" u="sng" dirty="0">
                <a:solidFill>
                  <a:srgbClr val="10408F"/>
                </a:solidFill>
                <a:latin typeface="Avenir Next" panose="020B0503020202020204" pitchFamily="34" charset="0"/>
              </a:rPr>
              <a:t>BDL Explore Data 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Choose from a Variety of Databases Using Data API’s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Map &amp; Access Data from NWIS, CDEC, NOAA, EDSMP/DJFMP, EMP, and add GIS Data Services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Use Data Visualization Tools to Draw Time Series Data and Organize to Display Environmental Conditions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Save, Share, Download &amp; Build Data Dashboards</a:t>
            </a:r>
          </a:p>
          <a:p>
            <a:pPr marL="259232" indent="-259232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buFont typeface="Wingdings" pitchFamily="2" charset="2"/>
              <a:buChar char="ü"/>
              <a:defRPr/>
            </a:pP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WDL Database will add needed QA/</a:t>
            </a:r>
            <a:r>
              <a:rPr lang="en-US" altLang="en-US" sz="1452" dirty="0" err="1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QC’d</a:t>
            </a:r>
            <a:r>
              <a:rPr lang="en-US" altLang="en-US" sz="1452" dirty="0">
                <a:solidFill>
                  <a:schemeClr val="accent6">
                    <a:lumMod val="75000"/>
                  </a:schemeClr>
                </a:solidFill>
                <a:latin typeface="Avenir Next" panose="020B0503020202020204" pitchFamily="34" charset="0"/>
              </a:rPr>
              <a:t> Data</a:t>
            </a:r>
          </a:p>
          <a:p>
            <a:endParaRPr lang="en-US" altLang="en-US" sz="1633" b="1" u="sng" dirty="0">
              <a:solidFill>
                <a:srgbClr val="10408F"/>
              </a:solidFill>
              <a:latin typeface="Century Gothic" charset="0"/>
            </a:endParaRPr>
          </a:p>
          <a:p>
            <a:endParaRPr lang="en-US" sz="1633" dirty="0"/>
          </a:p>
        </p:txBody>
      </p:sp>
      <p:sp>
        <p:nvSpPr>
          <p:cNvPr id="18" name="TextBox 12">
            <a:extLst>
              <a:ext uri="{FF2B5EF4-FFF2-40B4-BE49-F238E27FC236}">
                <a16:creationId xmlns:a16="http://schemas.microsoft.com/office/drawing/2014/main" id="{269855C8-F004-91C7-4784-DE095A911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494" y="122130"/>
            <a:ext cx="6685183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177" dirty="0" err="1">
                <a:solidFill>
                  <a:schemeClr val="bg1"/>
                </a:solidFill>
              </a:rPr>
              <a:t>BayDeltaLive</a:t>
            </a:r>
            <a:r>
              <a:rPr lang="en-US" altLang="en-US" sz="2177" dirty="0">
                <a:solidFill>
                  <a:schemeClr val="bg1"/>
                </a:solidFill>
              </a:rPr>
              <a:t>– Current Data Access Methods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2FF01B5-1C02-842B-E2E0-045B3D911246}"/>
              </a:ext>
            </a:extLst>
          </p:cNvPr>
          <p:cNvGrpSpPr/>
          <p:nvPr/>
        </p:nvGrpSpPr>
        <p:grpSpPr>
          <a:xfrm>
            <a:off x="3972596" y="1002704"/>
            <a:ext cx="6851761" cy="5378741"/>
            <a:chOff x="2676218" y="1185217"/>
            <a:chExt cx="7552797" cy="5929066"/>
          </a:xfrm>
        </p:grpSpPr>
        <p:pic>
          <p:nvPicPr>
            <p:cNvPr id="23" name="Picture 22" descr="A screenshot of a map&#10;&#10;Description automatically generated">
              <a:extLst>
                <a:ext uri="{FF2B5EF4-FFF2-40B4-BE49-F238E27FC236}">
                  <a16:creationId xmlns:a16="http://schemas.microsoft.com/office/drawing/2014/main" id="{A7A6D99D-2D35-70BF-61E4-32B6D3F99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6218" y="1185217"/>
              <a:ext cx="7382181" cy="592906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FACB372-D9CD-A06D-427B-5B11346D0D23}"/>
                </a:ext>
              </a:extLst>
            </p:cNvPr>
            <p:cNvSpPr txBox="1"/>
            <p:nvPr/>
          </p:nvSpPr>
          <p:spPr>
            <a:xfrm>
              <a:off x="7198602" y="2431228"/>
              <a:ext cx="2859797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Tidally Filtered Flow Data @MOK (NWIS)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2BEEEFE-57B9-BF36-639B-3314FC1CF392}"/>
                </a:ext>
              </a:extLst>
            </p:cNvPr>
            <p:cNvSpPr txBox="1"/>
            <p:nvPr/>
          </p:nvSpPr>
          <p:spPr>
            <a:xfrm>
              <a:off x="8101836" y="3808046"/>
              <a:ext cx="1956564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EC @ Old River (CDEC)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2583E0-C0EF-8DE7-B496-B1E45AF7A586}"/>
                </a:ext>
              </a:extLst>
            </p:cNvPr>
            <p:cNvSpPr txBox="1"/>
            <p:nvPr/>
          </p:nvSpPr>
          <p:spPr>
            <a:xfrm>
              <a:off x="6455910" y="5151437"/>
              <a:ext cx="3773105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Tidally Filtered Data @MOK (NWIS) &amp; </a:t>
              </a:r>
              <a:r>
                <a:rPr lang="en-US" sz="998" dirty="0" err="1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Vernalis</a:t>
              </a:r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 (CDEC)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8656E9-6BA5-9E40-0A94-6209EA509BCF}"/>
                </a:ext>
              </a:extLst>
            </p:cNvPr>
            <p:cNvSpPr txBox="1"/>
            <p:nvPr/>
          </p:nvSpPr>
          <p:spPr>
            <a:xfrm>
              <a:off x="8164512" y="6490027"/>
              <a:ext cx="1916113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  <a:alpha val="9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Turbidity @ MOK (CDEC)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DE4B013-9E27-9648-2180-D88BB84F27EA}"/>
                </a:ext>
              </a:extLst>
            </p:cNvPr>
            <p:cNvSpPr txBox="1"/>
            <p:nvPr/>
          </p:nvSpPr>
          <p:spPr>
            <a:xfrm>
              <a:off x="3744912" y="6597492"/>
              <a:ext cx="2427288" cy="271060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998" dirty="0">
                  <a:solidFill>
                    <a:schemeClr val="accent6">
                      <a:lumMod val="75000"/>
                    </a:schemeClr>
                  </a:solidFill>
                  <a:latin typeface="Avenir Next" panose="020B0503020202020204" pitchFamily="34" charset="0"/>
                </a:rPr>
                <a:t>Timeframe:  9/01/22 – 4/29/23 </a:t>
              </a: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B9B1C886-8052-0A4C-6F6D-9853F6266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17060" y="6539727"/>
            <a:ext cx="1062832" cy="296671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05021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Box 117">
            <a:extLst>
              <a:ext uri="{FF2B5EF4-FFF2-40B4-BE49-F238E27FC236}">
                <a16:creationId xmlns:a16="http://schemas.microsoft.com/office/drawing/2014/main" id="{89D1C555-D64E-D93F-80AB-9ABB7037A6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9638" y="387401"/>
            <a:ext cx="8028842" cy="343620"/>
          </a:xfrm>
          <a:prstGeom prst="rect">
            <a:avLst/>
          </a:prstGeom>
          <a:solidFill>
            <a:srgbClr val="10408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 sz="1633"/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69BBE04-3C4E-BBFD-2F13-53BE13A08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0110" y="1114678"/>
            <a:ext cx="8640907" cy="862650"/>
          </a:xfrm>
          <a:prstGeom prst="rect">
            <a:avLst/>
          </a:prstGeom>
          <a:noFill/>
          <a:ln>
            <a:noFill/>
          </a:ln>
          <a:effectLst/>
        </p:spPr>
        <p:txBody>
          <a:bodyPr lIns="81646" tIns="40823" rIns="81646" bIns="40823"/>
          <a:lstStyle>
            <a:lvl1pPr marL="215900" indent="-215900">
              <a:lnSpc>
                <a:spcPct val="93000"/>
              </a:lnSpc>
              <a:spcAft>
                <a:spcPts val="1413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algn="ctr"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defRPr/>
            </a:pPr>
            <a:r>
              <a:rPr lang="en-US" altLang="en-US" sz="2177" b="1" dirty="0">
                <a:solidFill>
                  <a:srgbClr val="10408F"/>
                </a:solidFill>
                <a:latin typeface="Avenir Next" panose="020B0503020202020204" pitchFamily="34" charset="0"/>
              </a:rPr>
              <a:t>Compare CDEC/NWIS/NOAA Data to EDSM/DJFMP Data</a:t>
            </a:r>
          </a:p>
          <a:p>
            <a:pPr>
              <a:lnSpc>
                <a:spcPct val="105000"/>
              </a:lnSpc>
              <a:spcBef>
                <a:spcPts val="1577"/>
              </a:spcBef>
              <a:spcAft>
                <a:spcPct val="0"/>
              </a:spcAft>
              <a:buClr>
                <a:srgbClr val="69BD46"/>
              </a:buClr>
              <a:defRPr/>
            </a:pPr>
            <a:endParaRPr lang="en-US" altLang="en-US" sz="1270" b="1" dirty="0">
              <a:solidFill>
                <a:srgbClr val="77838F"/>
              </a:solidFill>
              <a:latin typeface="Source Sans Pro" panose="020F0502020204030204" pitchFamily="34" charset="0"/>
            </a:endParaRPr>
          </a:p>
        </p:txBody>
      </p:sp>
      <p:pic>
        <p:nvPicPr>
          <p:cNvPr id="4" name="Picture 3" descr="A map of the world&#10;&#10;Description automatically generated">
            <a:extLst>
              <a:ext uri="{FF2B5EF4-FFF2-40B4-BE49-F238E27FC236}">
                <a16:creationId xmlns:a16="http://schemas.microsoft.com/office/drawing/2014/main" id="{42C6688B-E310-ECB6-38A8-47E40C38D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9549" y="1794198"/>
            <a:ext cx="7912902" cy="4790114"/>
          </a:xfrm>
          <a:prstGeom prst="rect">
            <a:avLst/>
          </a:prstGeom>
        </p:spPr>
      </p:pic>
      <p:sp>
        <p:nvSpPr>
          <p:cNvPr id="5" name="TextBox 12">
            <a:extLst>
              <a:ext uri="{FF2B5EF4-FFF2-40B4-BE49-F238E27FC236}">
                <a16:creationId xmlns:a16="http://schemas.microsoft.com/office/drawing/2014/main" id="{ADCB47A8-14F2-5223-6CCE-5C60EC0542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9466" y="345530"/>
            <a:ext cx="7490675" cy="427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en-US" sz="2177" dirty="0">
                <a:solidFill>
                  <a:schemeClr val="bg1"/>
                </a:solidFill>
              </a:rPr>
              <a:t>Fisheries Reporting and Delta Operations – EDSM/DJFMP</a:t>
            </a:r>
          </a:p>
        </p:txBody>
      </p:sp>
    </p:spTree>
    <p:extLst>
      <p:ext uri="{BB962C8B-B14F-4D97-AF65-F5344CB8AC3E}">
        <p14:creationId xmlns:p14="http://schemas.microsoft.com/office/powerpoint/2010/main" val="7953649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451</Words>
  <Application>Microsoft Macintosh PowerPoint</Application>
  <PresentationFormat>Widescreen</PresentationFormat>
  <Paragraphs>49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Arial</vt:lpstr>
      <vt:lpstr>Avenir Next</vt:lpstr>
      <vt:lpstr>Calibri</vt:lpstr>
      <vt:lpstr>Calibri Light</vt:lpstr>
      <vt:lpstr>Century Gothic</vt:lpstr>
      <vt:lpstr>Source Sans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Osti</dc:creator>
  <cp:lastModifiedBy>David Osti</cp:lastModifiedBy>
  <cp:revision>1</cp:revision>
  <dcterms:created xsi:type="dcterms:W3CDTF">2024-04-18T17:39:30Z</dcterms:created>
  <dcterms:modified xsi:type="dcterms:W3CDTF">2024-04-18T18:03:40Z</dcterms:modified>
</cp:coreProperties>
</file>