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1"/>
  </p:notesMasterIdLst>
  <p:sldIdLst>
    <p:sldId id="257" r:id="rId2"/>
    <p:sldId id="265" r:id="rId3"/>
    <p:sldId id="260" r:id="rId4"/>
    <p:sldId id="269" r:id="rId5"/>
    <p:sldId id="261" r:id="rId6"/>
    <p:sldId id="268" r:id="rId7"/>
    <p:sldId id="280" r:id="rId8"/>
    <p:sldId id="266" r:id="rId9"/>
    <p:sldId id="274" r:id="rId10"/>
    <p:sldId id="279" r:id="rId11"/>
    <p:sldId id="264" r:id="rId12"/>
    <p:sldId id="263" r:id="rId13"/>
    <p:sldId id="272" r:id="rId14"/>
    <p:sldId id="275" r:id="rId15"/>
    <p:sldId id="270" r:id="rId16"/>
    <p:sldId id="271" r:id="rId17"/>
    <p:sldId id="276" r:id="rId18"/>
    <p:sldId id="277" r:id="rId19"/>
    <p:sldId id="27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4660"/>
  </p:normalViewPr>
  <p:slideViewPr>
    <p:cSldViewPr snapToGrid="0">
      <p:cViewPr varScale="1">
        <p:scale>
          <a:sx n="81" d="100"/>
          <a:sy n="81" d="100"/>
        </p:scale>
        <p:origin x="152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756FA-6532-4165-B8F4-8426AE8742F0}" type="datetimeFigureOut">
              <a:rPr lang="en-US" smtClean="0"/>
              <a:t>11/26/2017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CDF69-2E6A-4ED0-9837-3881198D49F7}" type="slidenum">
              <a:rPr lang="en-US" smtClean="0"/>
              <a:t>‹#›</a:t>
            </a:fld>
            <a:endParaRPr lang="en-US"/>
          </a:p>
        </p:txBody>
      </p:sp>
    </p:spTree>
    <p:extLst>
      <p:ext uri="{BB962C8B-B14F-4D97-AF65-F5344CB8AC3E}">
        <p14:creationId xmlns:p14="http://schemas.microsoft.com/office/powerpoint/2010/main" val="1662814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5EDE5DB-46A6-CB4B-A25F-4A571138AA5A}" type="slidenum">
              <a:rPr lang="en-US" altLang="en-US"/>
              <a:pPr/>
              <a:t>1</a:t>
            </a:fld>
            <a:endParaRPr lang="en-US" altLang="en-US"/>
          </a:p>
        </p:txBody>
      </p:sp>
      <p:sp>
        <p:nvSpPr>
          <p:cNvPr id="5324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30097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10</a:t>
            </a:fld>
            <a:endParaRPr lang="en-US" altLang="en-US"/>
          </a:p>
        </p:txBody>
      </p:sp>
      <p:sp>
        <p:nvSpPr>
          <p:cNvPr id="839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0165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11</a:t>
            </a:fld>
            <a:endParaRPr lang="en-US" altLang="en-US"/>
          </a:p>
        </p:txBody>
      </p:sp>
      <p:sp>
        <p:nvSpPr>
          <p:cNvPr id="839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46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6A5BBC5-9D38-C946-93F8-CF77F17704A6}" type="slidenum">
              <a:rPr lang="en-US" altLang="en-US"/>
              <a:pPr/>
              <a:t>12</a:t>
            </a:fld>
            <a:endParaRPr lang="en-US" altLang="en-US"/>
          </a:p>
        </p:txBody>
      </p:sp>
      <p:sp>
        <p:nvSpPr>
          <p:cNvPr id="8294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21917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A189C9-974D-8C43-9B7D-8CB94A24C7DC}" type="slidenum">
              <a:rPr lang="en-US" altLang="en-US"/>
              <a:pPr/>
              <a:t>13</a:t>
            </a:fld>
            <a:endParaRPr lang="en-US" altLang="en-US"/>
          </a:p>
        </p:txBody>
      </p:sp>
      <p:sp>
        <p:nvSpPr>
          <p:cNvPr id="7680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4312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A189C9-974D-8C43-9B7D-8CB94A24C7DC}" type="slidenum">
              <a:rPr lang="en-US" altLang="en-US"/>
              <a:pPr/>
              <a:t>14</a:t>
            </a:fld>
            <a:endParaRPr lang="en-US" altLang="en-US"/>
          </a:p>
        </p:txBody>
      </p:sp>
      <p:sp>
        <p:nvSpPr>
          <p:cNvPr id="7680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30335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93E34B5-5FBE-B641-B5FA-DD5AF59CAD24}" type="slidenum">
              <a:rPr lang="en-US" altLang="en-US"/>
              <a:pPr/>
              <a:t>15</a:t>
            </a:fld>
            <a:endParaRPr lang="en-US" altLang="en-US"/>
          </a:p>
        </p:txBody>
      </p:sp>
      <p:sp>
        <p:nvSpPr>
          <p:cNvPr id="7270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270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076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A9866B-1B45-9345-948F-57B849C99D54}" type="slidenum">
              <a:rPr lang="en-US" altLang="en-US"/>
              <a:pPr/>
              <a:t>16</a:t>
            </a:fld>
            <a:endParaRPr lang="en-US" altLang="en-US"/>
          </a:p>
        </p:txBody>
      </p:sp>
      <p:sp>
        <p:nvSpPr>
          <p:cNvPr id="7475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2395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A9866B-1B45-9345-948F-57B849C99D54}" type="slidenum">
              <a:rPr lang="en-US" altLang="en-US"/>
              <a:pPr/>
              <a:t>17</a:t>
            </a:fld>
            <a:endParaRPr lang="en-US" altLang="en-US"/>
          </a:p>
        </p:txBody>
      </p:sp>
      <p:sp>
        <p:nvSpPr>
          <p:cNvPr id="7475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Prepared a data interoperability report for funder and PI’s.  How to connect research efforts in the same location collecting related data but with different goals in mind so tools, sampling effort, data collection frequency, </a:t>
            </a:r>
            <a:r>
              <a:rPr lang="en-US" altLang="en-US" dirty="0" err="1"/>
              <a:t>etc</a:t>
            </a:r>
            <a:r>
              <a:rPr lang="en-US" altLang="en-US" dirty="0"/>
              <a:t> are different across programs. </a:t>
            </a:r>
          </a:p>
        </p:txBody>
      </p:sp>
    </p:spTree>
    <p:extLst>
      <p:ext uri="{BB962C8B-B14F-4D97-AF65-F5344CB8AC3E}">
        <p14:creationId xmlns:p14="http://schemas.microsoft.com/office/powerpoint/2010/main" val="92942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A9866B-1B45-9345-948F-57B849C99D54}" type="slidenum">
              <a:rPr lang="en-US" altLang="en-US"/>
              <a:pPr/>
              <a:t>18</a:t>
            </a:fld>
            <a:endParaRPr lang="en-US" altLang="en-US"/>
          </a:p>
        </p:txBody>
      </p:sp>
      <p:sp>
        <p:nvSpPr>
          <p:cNvPr id="7475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Early phase project: using remote sensing data to inform water decisions in the Delta and guide operation decisions. Reduce data collection efforts (often in bad weather) inform the space between in situ sensors, mid channel data. </a:t>
            </a:r>
          </a:p>
        </p:txBody>
      </p:sp>
    </p:spTree>
    <p:extLst>
      <p:ext uri="{BB962C8B-B14F-4D97-AF65-F5344CB8AC3E}">
        <p14:creationId xmlns:p14="http://schemas.microsoft.com/office/powerpoint/2010/main" val="2204026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3885B39-71C2-8B4C-B038-C8BE3C2E4CAF}" type="slidenum">
              <a:rPr lang="en-US" altLang="en-US"/>
              <a:pPr/>
              <a:t>19</a:t>
            </a:fld>
            <a:endParaRPr lang="en-US" altLang="en-US"/>
          </a:p>
        </p:txBody>
      </p:sp>
      <p:sp>
        <p:nvSpPr>
          <p:cNvPr id="86017"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Thanks, links to portals</a:t>
            </a:r>
          </a:p>
        </p:txBody>
      </p:sp>
    </p:spTree>
    <p:extLst>
      <p:ext uri="{BB962C8B-B14F-4D97-AF65-F5344CB8AC3E}">
        <p14:creationId xmlns:p14="http://schemas.microsoft.com/office/powerpoint/2010/main" val="297394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4510CC0-D860-E948-A16B-6A173FAD4297}" type="slidenum">
              <a:rPr lang="en-US" altLang="en-US"/>
              <a:pPr/>
              <a:t>2</a:t>
            </a:fld>
            <a:endParaRPr lang="en-US" altLang="en-US"/>
          </a:p>
        </p:txBody>
      </p:sp>
      <p:sp>
        <p:nvSpPr>
          <p:cNvPr id="5632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7242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E1CF888-6991-8B4D-A372-84911B08B7FC}" type="slidenum">
              <a:rPr lang="en-US" altLang="en-US"/>
              <a:pPr/>
              <a:t>3</a:t>
            </a:fld>
            <a:endParaRPr lang="en-US" altLang="en-US"/>
          </a:p>
        </p:txBody>
      </p:sp>
      <p:sp>
        <p:nvSpPr>
          <p:cNvPr id="9011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011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046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4</a:t>
            </a:fld>
            <a:endParaRPr lang="en-US" altLang="en-US"/>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2047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AE84A2A-1FCE-7041-B323-89812605C3C6}" type="slidenum">
              <a:rPr lang="en-US" altLang="en-US"/>
              <a:pPr/>
              <a:t>5</a:t>
            </a:fld>
            <a:endParaRPr lang="en-US" altLang="en-US"/>
          </a:p>
        </p:txBody>
      </p:sp>
      <p:sp>
        <p:nvSpPr>
          <p:cNvPr id="9318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4232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C3C9F8E-2D38-0249-B073-8E303D086D73}" type="slidenum">
              <a:rPr lang="en-US" altLang="en-US"/>
              <a:pPr/>
              <a:t>6</a:t>
            </a:fld>
            <a:endParaRPr lang="en-US" altLang="en-US"/>
          </a:p>
        </p:txBody>
      </p:sp>
      <p:sp>
        <p:nvSpPr>
          <p:cNvPr id="6348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17500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C3C9F8E-2D38-0249-B073-8E303D086D73}" type="slidenum">
              <a:rPr lang="en-US" altLang="en-US"/>
              <a:pPr/>
              <a:t>7</a:t>
            </a:fld>
            <a:endParaRPr lang="en-US" altLang="en-US"/>
          </a:p>
        </p:txBody>
      </p:sp>
      <p:sp>
        <p:nvSpPr>
          <p:cNvPr id="6348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2314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8</a:t>
            </a:fld>
            <a:endParaRPr lang="en-US" altLang="en-US"/>
          </a:p>
        </p:txBody>
      </p:sp>
      <p:sp>
        <p:nvSpPr>
          <p:cNvPr id="839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FFFF"/>
                </a:solidFill>
                <a:latin typeface="Source Sans Pro" charset="0"/>
              </a:rPr>
              <a:t>In California large reservoirs are the starting point for water operations. The timing, temperature, and amount of water released has state-wide impacts. </a:t>
            </a:r>
          </a:p>
          <a:p>
            <a:endParaRPr lang="en-US" altLang="en-US" dirty="0"/>
          </a:p>
        </p:txBody>
      </p:sp>
    </p:spTree>
    <p:extLst>
      <p:ext uri="{BB962C8B-B14F-4D97-AF65-F5344CB8AC3E}">
        <p14:creationId xmlns:p14="http://schemas.microsoft.com/office/powerpoint/2010/main" val="279837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9</a:t>
            </a:fld>
            <a:endParaRPr lang="en-US" altLang="en-US"/>
          </a:p>
        </p:txBody>
      </p:sp>
      <p:sp>
        <p:nvSpPr>
          <p:cNvPr id="839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69726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848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65518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15934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5280" cy="1142040"/>
          </a:xfrm>
        </p:spPr>
        <p:txBody>
          <a:bodyPr/>
          <a:lstStyle/>
          <a:p>
            <a:r>
              <a:rPr lang="en-US"/>
              <a:t>Click to edit Master title style</a:t>
            </a:r>
          </a:p>
        </p:txBody>
      </p:sp>
      <p:sp>
        <p:nvSpPr>
          <p:cNvPr id="3" name="Date Placeholder 2"/>
          <p:cNvSpPr>
            <a:spLocks noGrp="1"/>
          </p:cNvSpPr>
          <p:nvPr>
            <p:ph type="dt" idx="10"/>
          </p:nvPr>
        </p:nvSpPr>
        <p:spPr>
          <a:xfrm>
            <a:off x="456481" y="6247377"/>
            <a:ext cx="2126879" cy="469489"/>
          </a:xfrm>
        </p:spPr>
        <p:txBody>
          <a:bodyPr/>
          <a:lstStyle>
            <a:lvl1pPr>
              <a:defRPr/>
            </a:lvl1pPr>
          </a:lstStyle>
          <a:p>
            <a:endParaRPr lang="en-US" altLang="en-US"/>
          </a:p>
        </p:txBody>
      </p:sp>
      <p:sp>
        <p:nvSpPr>
          <p:cNvPr id="4" name="Footer Placeholder 3"/>
          <p:cNvSpPr>
            <a:spLocks noGrp="1"/>
          </p:cNvSpPr>
          <p:nvPr>
            <p:ph type="ftr" idx="11"/>
          </p:nvPr>
        </p:nvSpPr>
        <p:spPr>
          <a:xfrm>
            <a:off x="3127680" y="6247377"/>
            <a:ext cx="2895841" cy="469489"/>
          </a:xfrm>
        </p:spPr>
        <p:txBody>
          <a:bodyPr/>
          <a:lstStyle>
            <a:lvl1pPr>
              <a:defRPr/>
            </a:lvl1pPr>
          </a:lstStyle>
          <a:p>
            <a:endParaRPr lang="en-US" altLang="en-US"/>
          </a:p>
        </p:txBody>
      </p:sp>
      <p:sp>
        <p:nvSpPr>
          <p:cNvPr id="5" name="Slide Number Placeholder 4"/>
          <p:cNvSpPr>
            <a:spLocks noGrp="1"/>
          </p:cNvSpPr>
          <p:nvPr>
            <p:ph type="sldNum" idx="12"/>
          </p:nvPr>
        </p:nvSpPr>
        <p:spPr>
          <a:xfrm>
            <a:off x="6556321" y="6247377"/>
            <a:ext cx="2126879" cy="469489"/>
          </a:xfrm>
        </p:spPr>
        <p:txBody>
          <a:bodyPr/>
          <a:lstStyle>
            <a:lvl1pPr>
              <a:defRPr/>
            </a:lvl1pPr>
          </a:lstStyle>
          <a:p>
            <a:fld id="{AA4012DC-154C-5447-B9BC-552089007CBA}" type="slidenum">
              <a:rPr lang="en-US" altLang="en-US"/>
              <a:pPr/>
              <a:t>‹#›</a:t>
            </a:fld>
            <a:endParaRPr lang="en-US" altLang="en-US"/>
          </a:p>
        </p:txBody>
      </p:sp>
    </p:spTree>
    <p:extLst>
      <p:ext uri="{BB962C8B-B14F-4D97-AF65-F5344CB8AC3E}">
        <p14:creationId xmlns:p14="http://schemas.microsoft.com/office/powerpoint/2010/main" val="368611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AB0F-B561-4B57-B09F-7C7094FEF2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38712-833F-4CE4-A230-68BA3F9F755C}"/>
              </a:ext>
            </a:extLst>
          </p:cNvPr>
          <p:cNvSpPr>
            <a:spLocks noGrp="1"/>
          </p:cNvSpPr>
          <p:nvPr>
            <p:ph type="dt" sz="half" idx="10"/>
          </p:nvPr>
        </p:nvSpPr>
        <p:spPr/>
        <p:txBody>
          <a:bodyPr/>
          <a:lstStyle/>
          <a:p>
            <a:fld id="{E1A79099-82EC-4EBE-ABD2-30E899743216}" type="datetimeFigureOut">
              <a:rPr lang="en-US" smtClean="0"/>
              <a:t>11/26/2017</a:t>
            </a:fld>
            <a:endParaRPr lang="en-US"/>
          </a:p>
        </p:txBody>
      </p:sp>
      <p:sp>
        <p:nvSpPr>
          <p:cNvPr id="4" name="Footer Placeholder 3">
            <a:extLst>
              <a:ext uri="{FF2B5EF4-FFF2-40B4-BE49-F238E27FC236}">
                <a16:creationId xmlns:a16="http://schemas.microsoft.com/office/drawing/2014/main" id="{B8A78E88-D02F-484E-8F45-CECFD86308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DE5878-A449-4682-83B0-F434B49F231A}"/>
              </a:ext>
            </a:extLst>
          </p:cNvPr>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54537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299811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A79099-82EC-4EBE-ABD2-30E899743216}" type="datetimeFigureOut">
              <a:rPr lang="en-US" smtClean="0"/>
              <a:t>11/26/2017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2431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A79099-82EC-4EBE-ABD2-30E899743216}" type="datetimeFigureOut">
              <a:rPr lang="en-US" smtClean="0"/>
              <a:t>11/26/2017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4084284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A79099-82EC-4EBE-ABD2-30E899743216}" type="datetimeFigureOut">
              <a:rPr lang="en-US" smtClean="0"/>
              <a:t>11/26/2017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7099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A79099-82EC-4EBE-ABD2-30E899743216}" type="datetimeFigureOut">
              <a:rPr lang="en-US" smtClean="0"/>
              <a:t>11/26/2017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02125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79099-82EC-4EBE-ABD2-30E899743216}" type="datetimeFigureOut">
              <a:rPr lang="en-US" smtClean="0"/>
              <a:t>11/26/2017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05331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79099-82EC-4EBE-ABD2-30E899743216}" type="datetimeFigureOut">
              <a:rPr lang="en-US" smtClean="0"/>
              <a:t>11/26/2017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48188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79099-82EC-4EBE-ABD2-30E899743216}" type="datetimeFigureOut">
              <a:rPr lang="en-US" smtClean="0"/>
              <a:t>11/26/2017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288401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79099-82EC-4EBE-ABD2-30E899743216}" type="datetimeFigureOut">
              <a:rPr lang="en-US" smtClean="0"/>
              <a:t>11/26/2017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48063-FB82-4D5C-A5F9-89423B492CE1}" type="slidenum">
              <a:rPr lang="en-US" smtClean="0"/>
              <a:t>‹#›</a:t>
            </a:fld>
            <a:endParaRPr lang="en-US"/>
          </a:p>
        </p:txBody>
      </p:sp>
    </p:spTree>
    <p:extLst>
      <p:ext uri="{BB962C8B-B14F-4D97-AF65-F5344CB8AC3E}">
        <p14:creationId xmlns:p14="http://schemas.microsoft.com/office/powerpoint/2010/main" val="23353894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7.png"/><Relationship Id="rId5" Type="http://schemas.openxmlformats.org/officeDocument/2006/relationships/image" Target="../media/image2.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5.pn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65.png"/><Relationship Id="rId4" Type="http://schemas.openxmlformats.org/officeDocument/2006/relationships/image" Target="../media/image12.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4.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9.png"/><Relationship Id="rId5" Type="http://schemas.openxmlformats.org/officeDocument/2006/relationships/image" Target="../media/image2.png"/><Relationship Id="rId10" Type="http://schemas.openxmlformats.org/officeDocument/2006/relationships/image" Target="../media/image78.png"/><Relationship Id="rId4" Type="http://schemas.openxmlformats.org/officeDocument/2006/relationships/image" Target="../media/image1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7.png"/><Relationship Id="rId5" Type="http://schemas.openxmlformats.org/officeDocument/2006/relationships/image" Target="../media/image2.png"/><Relationship Id="rId10" Type="http://schemas.openxmlformats.org/officeDocument/2006/relationships/image" Target="../media/image36.png"/><Relationship Id="rId4" Type="http://schemas.openxmlformats.org/officeDocument/2006/relationships/image" Target="../media/image12.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48.PNG"/><Relationship Id="rId4" Type="http://schemas.openxmlformats.org/officeDocument/2006/relationships/image" Target="../media/image12.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 y="0"/>
            <a:ext cx="9144300" cy="68585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634" y="6182210"/>
            <a:ext cx="1236731" cy="457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669" y="1633853"/>
            <a:ext cx="910536" cy="1525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7382" y="1641413"/>
            <a:ext cx="1444112" cy="1517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1071" y="1641413"/>
            <a:ext cx="1459233" cy="1539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6084" y="1629533"/>
            <a:ext cx="1980928" cy="28352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1067" y="3345832"/>
            <a:ext cx="1427910" cy="11200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9077" y="3345832"/>
            <a:ext cx="2551228" cy="1149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1" name="Text Box 9"/>
          <p:cNvSpPr txBox="1">
            <a:spLocks noChangeArrowheads="1"/>
          </p:cNvSpPr>
          <p:nvPr/>
        </p:nvSpPr>
        <p:spPr bwMode="auto">
          <a:xfrm>
            <a:off x="1059175" y="32586"/>
            <a:ext cx="6984014" cy="300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1497" dirty="0">
                <a:solidFill>
                  <a:srgbClr val="FFFFFF"/>
                </a:solidFill>
                <a:latin typeface="Source Sans Pro Black" charset="0"/>
              </a:rPr>
              <a:t>Connecting Scientific Research Projects and Data Through Software</a:t>
            </a:r>
          </a:p>
        </p:txBody>
      </p:sp>
      <p:sp>
        <p:nvSpPr>
          <p:cNvPr id="3082" name="Text Box 10"/>
          <p:cNvSpPr txBox="1">
            <a:spLocks noChangeArrowheads="1"/>
          </p:cNvSpPr>
          <p:nvPr/>
        </p:nvSpPr>
        <p:spPr bwMode="auto">
          <a:xfrm>
            <a:off x="1316242" y="5313072"/>
            <a:ext cx="6469880" cy="811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042" dirty="0">
                <a:solidFill>
                  <a:srgbClr val="2CBBC0"/>
                </a:solidFill>
                <a:latin typeface="Source Sans Pro Black" charset="0"/>
              </a:rPr>
              <a:t>Karly Rodriguez</a:t>
            </a:r>
          </a:p>
          <a:p>
            <a:pPr algn="ctr">
              <a:lnSpc>
                <a:spcPct val="105000"/>
              </a:lnSpc>
              <a:buClrTx/>
              <a:buFontTx/>
              <a:buNone/>
            </a:pPr>
            <a:r>
              <a:rPr lang="en-US" altLang="en-US" sz="2042" dirty="0">
                <a:solidFill>
                  <a:srgbClr val="2CBBC0"/>
                </a:solidFill>
                <a:latin typeface="Source Sans Pro Black" charset="0"/>
              </a:rPr>
              <a:t>November 30, 2017</a:t>
            </a:r>
          </a:p>
        </p:txBody>
      </p:sp>
      <p:sp>
        <p:nvSpPr>
          <p:cNvPr id="3083" name="Text Box 11"/>
          <p:cNvSpPr txBox="1">
            <a:spLocks noChangeArrowheads="1"/>
          </p:cNvSpPr>
          <p:nvPr/>
        </p:nvSpPr>
        <p:spPr bwMode="auto">
          <a:xfrm>
            <a:off x="1347862" y="4783463"/>
            <a:ext cx="6469880" cy="33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endParaRPr lang="en-US" altLang="en-US" sz="1701" dirty="0">
              <a:solidFill>
                <a:srgbClr val="FFFFFF"/>
              </a:solidFill>
              <a:latin typeface="Source Sans Pro Semibold" charset="0"/>
            </a:endParaRPr>
          </a:p>
        </p:txBody>
      </p:sp>
      <p:sp>
        <p:nvSpPr>
          <p:cNvPr id="3084" name="Text Box 12"/>
          <p:cNvSpPr txBox="1">
            <a:spLocks noChangeArrowheads="1"/>
          </p:cNvSpPr>
          <p:nvPr/>
        </p:nvSpPr>
        <p:spPr bwMode="auto">
          <a:xfrm>
            <a:off x="2105022" y="433491"/>
            <a:ext cx="5410288" cy="300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1497" i="1" dirty="0">
                <a:solidFill>
                  <a:srgbClr val="FFFFFF"/>
                </a:solidFill>
                <a:latin typeface="Source Sans Pro" charset="0"/>
              </a:rPr>
              <a:t>An Opportunity for Collaboration and Data Synthesis</a:t>
            </a:r>
          </a:p>
        </p:txBody>
      </p:sp>
    </p:spTree>
    <p:extLst>
      <p:ext uri="{BB962C8B-B14F-4D97-AF65-F5344CB8AC3E}">
        <p14:creationId xmlns:p14="http://schemas.microsoft.com/office/powerpoint/2010/main" val="2381497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400" b="1" dirty="0">
                <a:solidFill>
                  <a:srgbClr val="FFFFFF"/>
                </a:solidFill>
                <a:latin typeface="Source Sans Pro" charset="0"/>
              </a:rPr>
              <a:t>FEMA HMP Status with Real Time Hydrology Conditions</a:t>
            </a:r>
            <a:endParaRPr lang="en-US" altLang="en-US" sz="2358" dirty="0">
              <a:solidFill>
                <a:srgbClr val="FFFFFF"/>
              </a:solidFill>
              <a:latin typeface="Source Sans Pro Black" charset="0"/>
            </a:endParaRPr>
          </a:p>
        </p:txBody>
      </p:sp>
      <p:sp>
        <p:nvSpPr>
          <p:cNvPr id="33798"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9" name="Picture 9">
            <a:extLst>
              <a:ext uri="{FF2B5EF4-FFF2-40B4-BE49-F238E27FC236}">
                <a16:creationId xmlns:a16="http://schemas.microsoft.com/office/drawing/2014/main" id="{5282D0B3-2668-4CC0-89DF-1B1D8318BE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36201"/>
            <a:ext cx="9142560" cy="54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683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Turbidity Conditions</a:t>
            </a:r>
          </a:p>
        </p:txBody>
      </p:sp>
      <p:sp>
        <p:nvSpPr>
          <p:cNvPr id="33798"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3799" name="Text Box 7"/>
          <p:cNvSpPr txBox="1">
            <a:spLocks noChangeArrowheads="1"/>
          </p:cNvSpPr>
          <p:nvPr/>
        </p:nvSpPr>
        <p:spPr bwMode="auto">
          <a:xfrm>
            <a:off x="302400" y="5014441"/>
            <a:ext cx="857088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r>
              <a:rPr lang="en-US" altLang="en-US" sz="1996">
                <a:solidFill>
                  <a:srgbClr val="FFFFFF"/>
                </a:solidFill>
                <a:latin typeface="Source Sans Pro" charset="0"/>
              </a:rPr>
              <a:t>Turbidity Model displays real-time data from 46 CDEC Stations.</a:t>
            </a:r>
          </a:p>
          <a:p>
            <a:pPr algn="ctr"/>
            <a:r>
              <a:rPr lang="en-US" altLang="en-US" sz="1996">
                <a:solidFill>
                  <a:srgbClr val="FFFFFF"/>
                </a:solidFill>
                <a:latin typeface="Source Sans Pro" charset="0"/>
              </a:rPr>
              <a:t>View data at various intervals (15 min, 1 r, 6 hr, 12 hr, 1 day, 1 week, 1 mo, 1 yr).</a:t>
            </a:r>
          </a:p>
          <a:p>
            <a:pPr algn="ctr"/>
            <a:r>
              <a:rPr lang="en-US" altLang="en-US" sz="1996">
                <a:solidFill>
                  <a:srgbClr val="FFFFFF"/>
                </a:solidFill>
                <a:latin typeface="Source Sans Pro" charset="0"/>
              </a:rPr>
              <a:t>Data is 15-minute and averaged based on interval.</a:t>
            </a:r>
          </a:p>
        </p:txBody>
      </p:sp>
      <p:pic>
        <p:nvPicPr>
          <p:cNvPr id="338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2961" y="982441"/>
            <a:ext cx="5518080" cy="3948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6342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3"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Salinity</a:t>
            </a:r>
          </a:p>
        </p:txBody>
      </p:sp>
      <p:sp>
        <p:nvSpPr>
          <p:cNvPr id="32774" name="Text Box 6"/>
          <p:cNvSpPr txBox="1">
            <a:spLocks noChangeArrowheads="1"/>
          </p:cNvSpPr>
          <p:nvPr/>
        </p:nvSpPr>
        <p:spPr bwMode="auto">
          <a:xfrm>
            <a:off x="1" y="33588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www.baydeltalive.com/salinity</a:t>
            </a:r>
          </a:p>
        </p:txBody>
      </p:sp>
      <p:pic>
        <p:nvPicPr>
          <p:cNvPr id="327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5827" y="4052649"/>
            <a:ext cx="1239840" cy="1516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6"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11440" t="26016" r="8856" b="2242"/>
          <a:stretch/>
        </p:blipFill>
        <p:spPr bwMode="auto">
          <a:xfrm>
            <a:off x="414721" y="1167745"/>
            <a:ext cx="1866240" cy="22118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4681" y="1183586"/>
            <a:ext cx="1414080" cy="2180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9121" y="4183382"/>
            <a:ext cx="2574720" cy="1154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7268" y="1120450"/>
            <a:ext cx="3191611" cy="292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721" y="4056841"/>
            <a:ext cx="1208160" cy="187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2"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6241" y="4056841"/>
            <a:ext cx="1169280" cy="18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3"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71889" y="4052648"/>
            <a:ext cx="1239840" cy="152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5082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1" y="-41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Fisheries</a:t>
            </a:r>
          </a:p>
        </p:txBody>
      </p:sp>
      <p:sp>
        <p:nvSpPr>
          <p:cNvPr id="26630" name="Text Box 6"/>
          <p:cNvSpPr txBox="1">
            <a:spLocks noChangeArrowheads="1"/>
          </p:cNvSpPr>
          <p:nvPr/>
        </p:nvSpPr>
        <p:spPr bwMode="auto">
          <a:xfrm>
            <a:off x="1" y="28548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www.baydeltalive.com/fish</a:t>
            </a:r>
          </a:p>
        </p:txBody>
      </p:sp>
      <p:pic>
        <p:nvPicPr>
          <p:cNvPr id="266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881" y="1031401"/>
            <a:ext cx="4207680" cy="229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8001" y="1031401"/>
            <a:ext cx="4207680" cy="229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561" y="3416041"/>
            <a:ext cx="4216320" cy="2391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8001" y="3416041"/>
            <a:ext cx="4207680" cy="2391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2927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1" y="-41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Delta Smelt Monitoring</a:t>
            </a:r>
          </a:p>
        </p:txBody>
      </p:sp>
      <p:pic>
        <p:nvPicPr>
          <p:cNvPr id="12" name="Picture 10">
            <a:extLst>
              <a:ext uri="{FF2B5EF4-FFF2-40B4-BE49-F238E27FC236}">
                <a16:creationId xmlns:a16="http://schemas.microsoft.com/office/drawing/2014/main" id="{E5737E23-BF26-4367-86F6-1D2E275701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41" y="893161"/>
            <a:ext cx="8261280" cy="5251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a:extLst>
              <a:ext uri="{FF2B5EF4-FFF2-40B4-BE49-F238E27FC236}">
                <a16:creationId xmlns:a16="http://schemas.microsoft.com/office/drawing/2014/main" id="{94A108F9-DF33-402E-AA67-2A69D24760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7811" y="4920791"/>
            <a:ext cx="2231310" cy="1718606"/>
          </a:xfrm>
          <a:prstGeom prst="rect">
            <a:avLst/>
          </a:prstGeom>
        </p:spPr>
      </p:pic>
    </p:spTree>
    <p:extLst>
      <p:ext uri="{BB962C8B-B14F-4D97-AF65-F5344CB8AC3E}">
        <p14:creationId xmlns:p14="http://schemas.microsoft.com/office/powerpoint/2010/main" val="2685806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3" name="Text Box 5"/>
          <p:cNvSpPr txBox="1">
            <a:spLocks noChangeArrowheads="1"/>
          </p:cNvSpPr>
          <p:nvPr/>
        </p:nvSpPr>
        <p:spPr bwMode="auto">
          <a:xfrm>
            <a:off x="1" y="-41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Reporting Requirements </a:t>
            </a:r>
          </a:p>
        </p:txBody>
      </p:sp>
      <p:pic>
        <p:nvPicPr>
          <p:cNvPr id="225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361" y="698761"/>
            <a:ext cx="8393760" cy="5546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8078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1" name="Text Box 5"/>
          <p:cNvSpPr txBox="1">
            <a:spLocks noChangeArrowheads="1"/>
          </p:cNvSpPr>
          <p:nvPr/>
        </p:nvSpPr>
        <p:spPr bwMode="auto">
          <a:xfrm>
            <a:off x="1" y="-41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Explore Data</a:t>
            </a:r>
          </a:p>
        </p:txBody>
      </p:sp>
      <p:pic>
        <p:nvPicPr>
          <p:cNvPr id="245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041" y="756361"/>
            <a:ext cx="7155360" cy="541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5003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1" name="Text Box 5"/>
          <p:cNvSpPr txBox="1">
            <a:spLocks noChangeArrowheads="1"/>
          </p:cNvSpPr>
          <p:nvPr/>
        </p:nvSpPr>
        <p:spPr bwMode="auto">
          <a:xfrm>
            <a:off x="1" y="-41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Cache Collaborative: Connecting Ecosystem Research Efforts</a:t>
            </a:r>
          </a:p>
        </p:txBody>
      </p:sp>
      <p:pic>
        <p:nvPicPr>
          <p:cNvPr id="9" name="Picture 8">
            <a:extLst>
              <a:ext uri="{FF2B5EF4-FFF2-40B4-BE49-F238E27FC236}">
                <a16:creationId xmlns:a16="http://schemas.microsoft.com/office/drawing/2014/main" id="{6D0A1931-5384-4815-B514-AA65893221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8" y="835561"/>
            <a:ext cx="8772525" cy="556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749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13449"/>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1" name="Text Box 5"/>
          <p:cNvSpPr txBox="1">
            <a:spLocks noChangeArrowheads="1"/>
          </p:cNvSpPr>
          <p:nvPr/>
        </p:nvSpPr>
        <p:spPr bwMode="auto">
          <a:xfrm>
            <a:off x="1" y="-41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NASA/JPL: Remote sensing to Inform Water Operations</a:t>
            </a:r>
          </a:p>
        </p:txBody>
      </p:sp>
      <p:pic>
        <p:nvPicPr>
          <p:cNvPr id="5" name="Picture 4">
            <a:extLst>
              <a:ext uri="{FF2B5EF4-FFF2-40B4-BE49-F238E27FC236}">
                <a16:creationId xmlns:a16="http://schemas.microsoft.com/office/drawing/2014/main" id="{C9116A86-86B6-44CC-8868-EA47FDD87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620" y="934921"/>
            <a:ext cx="4289687" cy="4312925"/>
          </a:xfrm>
          <a:prstGeom prst="rect">
            <a:avLst/>
          </a:prstGeom>
        </p:spPr>
      </p:pic>
      <p:pic>
        <p:nvPicPr>
          <p:cNvPr id="7" name="Picture 6">
            <a:extLst>
              <a:ext uri="{FF2B5EF4-FFF2-40B4-BE49-F238E27FC236}">
                <a16:creationId xmlns:a16="http://schemas.microsoft.com/office/drawing/2014/main" id="{54265977-B896-4206-9E72-239A97B81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896" y="1594770"/>
            <a:ext cx="4630514" cy="4335383"/>
          </a:xfrm>
          <a:prstGeom prst="rect">
            <a:avLst/>
          </a:prstGeom>
        </p:spPr>
      </p:pic>
    </p:spTree>
    <p:extLst>
      <p:ext uri="{BB962C8B-B14F-4D97-AF65-F5344CB8AC3E}">
        <p14:creationId xmlns:p14="http://schemas.microsoft.com/office/powerpoint/2010/main" val="2785955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5"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Data Dashboards and Stories</a:t>
            </a:r>
          </a:p>
        </p:txBody>
      </p:sp>
      <p:sp>
        <p:nvSpPr>
          <p:cNvPr id="35846"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5847" name="Text Box 7"/>
          <p:cNvSpPr txBox="1">
            <a:spLocks noChangeArrowheads="1"/>
          </p:cNvSpPr>
          <p:nvPr/>
        </p:nvSpPr>
        <p:spPr bwMode="auto">
          <a:xfrm>
            <a:off x="2620800" y="1296361"/>
            <a:ext cx="258624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Bay Delta Live</a:t>
            </a:r>
          </a:p>
        </p:txBody>
      </p:sp>
      <p:pic>
        <p:nvPicPr>
          <p:cNvPr id="358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80" y="205956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80" y="305748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80" y="402660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80" y="502308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80" y="105876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3" name="Text Box 13"/>
          <p:cNvSpPr txBox="1">
            <a:spLocks noChangeArrowheads="1"/>
          </p:cNvSpPr>
          <p:nvPr/>
        </p:nvSpPr>
        <p:spPr bwMode="auto">
          <a:xfrm>
            <a:off x="2620800" y="1981801"/>
            <a:ext cx="258624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Sacramento River </a:t>
            </a:r>
          </a:p>
          <a:p>
            <a:r>
              <a:rPr lang="en-US" altLang="en-US" sz="1996">
                <a:solidFill>
                  <a:srgbClr val="2CBBC0"/>
                </a:solidFill>
                <a:latin typeface="Source Sans Pro Black" charset="0"/>
              </a:rPr>
              <a:t>Watershed Data Portal</a:t>
            </a:r>
          </a:p>
        </p:txBody>
      </p:sp>
      <p:sp>
        <p:nvSpPr>
          <p:cNvPr id="35854" name="Text Box 14"/>
          <p:cNvSpPr txBox="1">
            <a:spLocks noChangeArrowheads="1"/>
          </p:cNvSpPr>
          <p:nvPr/>
        </p:nvSpPr>
        <p:spPr bwMode="auto">
          <a:xfrm>
            <a:off x="2620800" y="2994121"/>
            <a:ext cx="258624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San Joaquin Real Time </a:t>
            </a:r>
          </a:p>
          <a:p>
            <a:r>
              <a:rPr lang="en-US" altLang="en-US" sz="1996">
                <a:solidFill>
                  <a:srgbClr val="2CBBC0"/>
                </a:solidFill>
                <a:latin typeface="Source Sans Pro Black" charset="0"/>
              </a:rPr>
              <a:t>Management</a:t>
            </a:r>
          </a:p>
        </p:txBody>
      </p:sp>
      <p:sp>
        <p:nvSpPr>
          <p:cNvPr id="35855" name="Text Box 15"/>
          <p:cNvSpPr txBox="1">
            <a:spLocks noChangeArrowheads="1"/>
          </p:cNvSpPr>
          <p:nvPr/>
        </p:nvSpPr>
        <p:spPr bwMode="auto">
          <a:xfrm>
            <a:off x="2620800" y="4137481"/>
            <a:ext cx="258624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California Estuary </a:t>
            </a:r>
          </a:p>
          <a:p>
            <a:r>
              <a:rPr lang="en-US" altLang="en-US" sz="1996">
                <a:solidFill>
                  <a:srgbClr val="2CBBC0"/>
                </a:solidFill>
                <a:latin typeface="Source Sans Pro Black" charset="0"/>
              </a:rPr>
              <a:t>Portal</a:t>
            </a:r>
          </a:p>
        </p:txBody>
      </p:sp>
      <p:sp>
        <p:nvSpPr>
          <p:cNvPr id="35856" name="Text Box 16"/>
          <p:cNvSpPr txBox="1">
            <a:spLocks noChangeArrowheads="1"/>
          </p:cNvSpPr>
          <p:nvPr/>
        </p:nvSpPr>
        <p:spPr bwMode="auto">
          <a:xfrm>
            <a:off x="2620800" y="5149801"/>
            <a:ext cx="258624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San Joaquin River </a:t>
            </a:r>
          </a:p>
          <a:p>
            <a:r>
              <a:rPr lang="en-US" altLang="en-US" sz="1996">
                <a:solidFill>
                  <a:srgbClr val="2CBBC0"/>
                </a:solidFill>
                <a:latin typeface="Source Sans Pro Black" charset="0"/>
              </a:rPr>
              <a:t>Monitoring</a:t>
            </a:r>
          </a:p>
        </p:txBody>
      </p:sp>
      <p:pic>
        <p:nvPicPr>
          <p:cNvPr id="35857"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841" y="1224361"/>
            <a:ext cx="1536480" cy="429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161" y="2243881"/>
            <a:ext cx="1866240" cy="406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9"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00" y="3236041"/>
            <a:ext cx="2027520" cy="42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60"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00" y="5203081"/>
            <a:ext cx="2027520" cy="42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61"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1041" y="4166281"/>
            <a:ext cx="1857600" cy="514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62" name="Line 22"/>
          <p:cNvSpPr>
            <a:spLocks noChangeShapeType="1"/>
          </p:cNvSpPr>
          <p:nvPr/>
        </p:nvSpPr>
        <p:spPr bwMode="auto">
          <a:xfrm>
            <a:off x="424801" y="195300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3" name="Line 23"/>
          <p:cNvSpPr>
            <a:spLocks noChangeShapeType="1"/>
          </p:cNvSpPr>
          <p:nvPr/>
        </p:nvSpPr>
        <p:spPr bwMode="auto">
          <a:xfrm>
            <a:off x="424801" y="296532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4" name="Line 24"/>
          <p:cNvSpPr>
            <a:spLocks noChangeShapeType="1"/>
          </p:cNvSpPr>
          <p:nvPr/>
        </p:nvSpPr>
        <p:spPr bwMode="auto">
          <a:xfrm>
            <a:off x="424801" y="394452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5" name="Line 25"/>
          <p:cNvSpPr>
            <a:spLocks noChangeShapeType="1"/>
          </p:cNvSpPr>
          <p:nvPr/>
        </p:nvSpPr>
        <p:spPr bwMode="auto">
          <a:xfrm>
            <a:off x="424801" y="492516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6" name="Text Box 26"/>
          <p:cNvSpPr txBox="1">
            <a:spLocks noChangeArrowheads="1"/>
          </p:cNvSpPr>
          <p:nvPr/>
        </p:nvSpPr>
        <p:spPr bwMode="auto">
          <a:xfrm>
            <a:off x="5094721" y="129636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www.baydeltalive.com</a:t>
            </a:r>
          </a:p>
        </p:txBody>
      </p:sp>
      <p:sp>
        <p:nvSpPr>
          <p:cNvPr id="35867" name="Text Box 27"/>
          <p:cNvSpPr txBox="1">
            <a:spLocks noChangeArrowheads="1"/>
          </p:cNvSpPr>
          <p:nvPr/>
        </p:nvSpPr>
        <p:spPr bwMode="auto">
          <a:xfrm>
            <a:off x="5096161" y="224244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data.sacrriver.org</a:t>
            </a:r>
          </a:p>
        </p:txBody>
      </p:sp>
      <p:sp>
        <p:nvSpPr>
          <p:cNvPr id="35868" name="Text Box 28"/>
          <p:cNvSpPr txBox="1">
            <a:spLocks noChangeArrowheads="1"/>
          </p:cNvSpPr>
          <p:nvPr/>
        </p:nvSpPr>
        <p:spPr bwMode="auto">
          <a:xfrm>
            <a:off x="5096161" y="322308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sjrrtm.opennrm.org</a:t>
            </a:r>
          </a:p>
        </p:txBody>
      </p:sp>
      <p:sp>
        <p:nvSpPr>
          <p:cNvPr id="35869" name="Text Box 29"/>
          <p:cNvSpPr txBox="1">
            <a:spLocks noChangeArrowheads="1"/>
          </p:cNvSpPr>
          <p:nvPr/>
        </p:nvSpPr>
        <p:spPr bwMode="auto">
          <a:xfrm>
            <a:off x="5096161" y="420228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www.mywaterquality.ca.gov</a:t>
            </a:r>
          </a:p>
        </p:txBody>
      </p:sp>
      <p:sp>
        <p:nvSpPr>
          <p:cNvPr id="35870" name="Text Box 30"/>
          <p:cNvSpPr txBox="1">
            <a:spLocks noChangeArrowheads="1"/>
          </p:cNvSpPr>
          <p:nvPr/>
        </p:nvSpPr>
        <p:spPr bwMode="auto">
          <a:xfrm>
            <a:off x="5096161" y="5181481"/>
            <a:ext cx="390816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www.sanjoaquinwaterquality.com</a:t>
            </a:r>
          </a:p>
        </p:txBody>
      </p:sp>
      <p:sp>
        <p:nvSpPr>
          <p:cNvPr id="35871" name="Line 31"/>
          <p:cNvSpPr>
            <a:spLocks noChangeShapeType="1"/>
          </p:cNvSpPr>
          <p:nvPr/>
        </p:nvSpPr>
        <p:spPr bwMode="auto">
          <a:xfrm>
            <a:off x="5184001" y="1656361"/>
            <a:ext cx="244080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2" name="Line 32"/>
          <p:cNvSpPr>
            <a:spLocks noChangeShapeType="1"/>
          </p:cNvSpPr>
          <p:nvPr/>
        </p:nvSpPr>
        <p:spPr bwMode="auto">
          <a:xfrm>
            <a:off x="5198401" y="2608201"/>
            <a:ext cx="189216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3" name="Line 33"/>
          <p:cNvSpPr>
            <a:spLocks noChangeShapeType="1"/>
          </p:cNvSpPr>
          <p:nvPr/>
        </p:nvSpPr>
        <p:spPr bwMode="auto">
          <a:xfrm>
            <a:off x="5198400" y="3587401"/>
            <a:ext cx="205632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4" name="Line 34"/>
          <p:cNvSpPr>
            <a:spLocks noChangeShapeType="1"/>
          </p:cNvSpPr>
          <p:nvPr/>
        </p:nvSpPr>
        <p:spPr bwMode="auto">
          <a:xfrm>
            <a:off x="5178240" y="4566601"/>
            <a:ext cx="305856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5" name="Line 35"/>
          <p:cNvSpPr>
            <a:spLocks noChangeShapeType="1"/>
          </p:cNvSpPr>
          <p:nvPr/>
        </p:nvSpPr>
        <p:spPr bwMode="auto">
          <a:xfrm>
            <a:off x="5198401" y="5564521"/>
            <a:ext cx="364752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Tree>
    <p:extLst>
      <p:ext uri="{BB962C8B-B14F-4D97-AF65-F5344CB8AC3E}">
        <p14:creationId xmlns:p14="http://schemas.microsoft.com/office/powerpoint/2010/main" val="2954922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Building on Each Other’s Program</a:t>
            </a:r>
          </a:p>
        </p:txBody>
      </p:sp>
      <p:sp>
        <p:nvSpPr>
          <p:cNvPr id="6148" name="Text Box 4"/>
          <p:cNvSpPr txBox="1">
            <a:spLocks noChangeArrowheads="1"/>
          </p:cNvSpPr>
          <p:nvPr/>
        </p:nvSpPr>
        <p:spPr bwMode="auto">
          <a:xfrm>
            <a:off x="966241" y="340201"/>
            <a:ext cx="721296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Regional and Statewide Programs</a:t>
            </a:r>
          </a:p>
        </p:txBody>
      </p:sp>
      <p:sp>
        <p:nvSpPr>
          <p:cNvPr id="6149" name="Text Box 5"/>
          <p:cNvSpPr txBox="1">
            <a:spLocks noChangeArrowheads="1"/>
          </p:cNvSpPr>
          <p:nvPr/>
        </p:nvSpPr>
        <p:spPr bwMode="auto">
          <a:xfrm>
            <a:off x="437761" y="5269321"/>
            <a:ext cx="826992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Regional efforts share in investment. Benefit from an open</a:t>
            </a:r>
          </a:p>
          <a:p>
            <a:pPr algn="ctr">
              <a:lnSpc>
                <a:spcPct val="105000"/>
              </a:lnSpc>
            </a:pPr>
            <a:r>
              <a:rPr lang="en-US" altLang="en-US" sz="1996">
                <a:solidFill>
                  <a:srgbClr val="FFFFFF"/>
                </a:solidFill>
                <a:latin typeface="Source Sans Pro Semibold" charset="0"/>
              </a:rPr>
              <a:t>platform.</a:t>
            </a:r>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561" y="861481"/>
            <a:ext cx="6916320" cy="439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8508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1"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How is the Portal is Organized?</a:t>
            </a:r>
          </a:p>
        </p:txBody>
      </p:sp>
      <p:sp>
        <p:nvSpPr>
          <p:cNvPr id="39942"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43" name="Text Box 7"/>
          <p:cNvSpPr txBox="1">
            <a:spLocks noChangeArrowheads="1"/>
          </p:cNvSpPr>
          <p:nvPr/>
        </p:nvSpPr>
        <p:spPr bwMode="auto">
          <a:xfrm>
            <a:off x="190081" y="3250441"/>
            <a:ext cx="16416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399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9441" y="4712041"/>
            <a:ext cx="276192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0241" y="1025641"/>
            <a:ext cx="227808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161" y="2397961"/>
            <a:ext cx="2276640" cy="2043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21" y="1025641"/>
            <a:ext cx="2260800" cy="2276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9441" y="1025641"/>
            <a:ext cx="276192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8801" y="4712041"/>
            <a:ext cx="227808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0"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921" y="3570121"/>
            <a:ext cx="2260800" cy="2292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1"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1201" y="2860201"/>
            <a:ext cx="275472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2"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43841" y="3116520"/>
            <a:ext cx="1728000" cy="63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53" name="AutoShape 17"/>
          <p:cNvSpPr>
            <a:spLocks noChangeArrowheads="1"/>
          </p:cNvSpPr>
          <p:nvPr/>
        </p:nvSpPr>
        <p:spPr bwMode="auto">
          <a:xfrm>
            <a:off x="2394721" y="3753001"/>
            <a:ext cx="636480" cy="151200"/>
          </a:xfrm>
          <a:prstGeom prst="rightArrow">
            <a:avLst>
              <a:gd name="adj1" fmla="val 50000"/>
              <a:gd name="adj2" fmla="val 10523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4" name="AutoShape 18"/>
          <p:cNvSpPr>
            <a:spLocks noChangeArrowheads="1"/>
          </p:cNvSpPr>
          <p:nvPr/>
        </p:nvSpPr>
        <p:spPr bwMode="auto">
          <a:xfrm>
            <a:off x="2394721" y="2903401"/>
            <a:ext cx="636480" cy="151200"/>
          </a:xfrm>
          <a:prstGeom prst="rightArrow">
            <a:avLst>
              <a:gd name="adj1" fmla="val 50000"/>
              <a:gd name="adj2" fmla="val 10523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5" name="AutoShape 19"/>
          <p:cNvSpPr>
            <a:spLocks noChangeArrowheads="1"/>
          </p:cNvSpPr>
          <p:nvPr/>
        </p:nvSpPr>
        <p:spPr bwMode="auto">
          <a:xfrm rot="5400000">
            <a:off x="4062241" y="2449801"/>
            <a:ext cx="698400" cy="151200"/>
          </a:xfrm>
          <a:prstGeom prst="rightArrow">
            <a:avLst>
              <a:gd name="adj1" fmla="val 50000"/>
              <a:gd name="adj2" fmla="val 115476"/>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6" name="AutoShape 20"/>
          <p:cNvSpPr>
            <a:spLocks noChangeArrowheads="1"/>
          </p:cNvSpPr>
          <p:nvPr/>
        </p:nvSpPr>
        <p:spPr bwMode="auto">
          <a:xfrm rot="16200000">
            <a:off x="4052161" y="4281481"/>
            <a:ext cx="712800" cy="151200"/>
          </a:xfrm>
          <a:prstGeom prst="rightArrow">
            <a:avLst>
              <a:gd name="adj1" fmla="val 50000"/>
              <a:gd name="adj2" fmla="val 11785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7" name="AutoShape 21"/>
          <p:cNvSpPr>
            <a:spLocks noChangeArrowheads="1"/>
          </p:cNvSpPr>
          <p:nvPr/>
        </p:nvSpPr>
        <p:spPr bwMode="auto">
          <a:xfrm rot="7380000">
            <a:off x="5520961" y="2393641"/>
            <a:ext cx="977760" cy="151200"/>
          </a:xfrm>
          <a:prstGeom prst="rightArrow">
            <a:avLst>
              <a:gd name="adj1" fmla="val 50000"/>
              <a:gd name="adj2" fmla="val 161667"/>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8" name="AutoShape 22"/>
          <p:cNvSpPr>
            <a:spLocks noChangeArrowheads="1"/>
          </p:cNvSpPr>
          <p:nvPr/>
        </p:nvSpPr>
        <p:spPr bwMode="auto">
          <a:xfrm rot="14160000">
            <a:off x="5566321" y="4312441"/>
            <a:ext cx="889920" cy="151200"/>
          </a:xfrm>
          <a:prstGeom prst="rightArrow">
            <a:avLst>
              <a:gd name="adj1" fmla="val 50000"/>
              <a:gd name="adj2" fmla="val 147142"/>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9" name="AutoShape 23"/>
          <p:cNvSpPr>
            <a:spLocks noChangeArrowheads="1"/>
          </p:cNvSpPr>
          <p:nvPr/>
        </p:nvSpPr>
        <p:spPr bwMode="auto">
          <a:xfrm rot="10800000">
            <a:off x="5791681" y="3345481"/>
            <a:ext cx="924480" cy="151200"/>
          </a:xfrm>
          <a:prstGeom prst="rightArrow">
            <a:avLst>
              <a:gd name="adj1" fmla="val 50000"/>
              <a:gd name="adj2" fmla="val 15285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60" name="Text Box 24"/>
          <p:cNvSpPr txBox="1">
            <a:spLocks noChangeArrowheads="1"/>
          </p:cNvSpPr>
          <p:nvPr/>
        </p:nvSpPr>
        <p:spPr bwMode="auto">
          <a:xfrm>
            <a:off x="338401" y="1699561"/>
            <a:ext cx="189648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Catalogs </a:t>
            </a:r>
          </a:p>
          <a:p>
            <a:pPr algn="ctr"/>
            <a:r>
              <a:rPr lang="en-US" altLang="en-US" sz="1996">
                <a:solidFill>
                  <a:srgbClr val="2CBBC0"/>
                </a:solidFill>
                <a:latin typeface="Source Sans Pro Black" charset="0"/>
              </a:rPr>
              <a:t>(Geo-Located </a:t>
            </a:r>
          </a:p>
          <a:p>
            <a:pPr algn="ctr"/>
            <a:r>
              <a:rPr lang="en-US" altLang="en-US" sz="1996">
                <a:solidFill>
                  <a:srgbClr val="2CBBC0"/>
                </a:solidFill>
                <a:latin typeface="Source Sans Pro Black" charset="0"/>
              </a:rPr>
              <a:t>Everything)</a:t>
            </a:r>
          </a:p>
        </p:txBody>
      </p:sp>
      <p:sp>
        <p:nvSpPr>
          <p:cNvPr id="39961" name="Text Box 25"/>
          <p:cNvSpPr txBox="1">
            <a:spLocks noChangeArrowheads="1"/>
          </p:cNvSpPr>
          <p:nvPr/>
        </p:nvSpPr>
        <p:spPr bwMode="auto">
          <a:xfrm>
            <a:off x="228961" y="4392361"/>
            <a:ext cx="207072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Interactive Map </a:t>
            </a:r>
          </a:p>
          <a:p>
            <a:pPr algn="ctr"/>
            <a:r>
              <a:rPr lang="en-US" altLang="en-US" sz="1996">
                <a:solidFill>
                  <a:srgbClr val="2CBBC0"/>
                </a:solidFill>
                <a:latin typeface="Source Sans Pro Black" charset="0"/>
              </a:rPr>
              <a:t>Tools</a:t>
            </a:r>
          </a:p>
        </p:txBody>
      </p:sp>
      <p:sp>
        <p:nvSpPr>
          <p:cNvPr id="39962" name="Text Box 26"/>
          <p:cNvSpPr txBox="1">
            <a:spLocks noChangeArrowheads="1"/>
          </p:cNvSpPr>
          <p:nvPr/>
        </p:nvSpPr>
        <p:spPr bwMode="auto">
          <a:xfrm>
            <a:off x="3373921" y="14187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Projects</a:t>
            </a:r>
          </a:p>
        </p:txBody>
      </p:sp>
      <p:sp>
        <p:nvSpPr>
          <p:cNvPr id="39963" name="Text Box 27"/>
          <p:cNvSpPr txBox="1">
            <a:spLocks noChangeArrowheads="1"/>
          </p:cNvSpPr>
          <p:nvPr/>
        </p:nvSpPr>
        <p:spPr bwMode="auto">
          <a:xfrm>
            <a:off x="3372481" y="51051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Data Stories</a:t>
            </a:r>
          </a:p>
        </p:txBody>
      </p:sp>
      <p:sp>
        <p:nvSpPr>
          <p:cNvPr id="39964" name="Text Box 28"/>
          <p:cNvSpPr txBox="1">
            <a:spLocks noChangeArrowheads="1"/>
          </p:cNvSpPr>
          <p:nvPr/>
        </p:nvSpPr>
        <p:spPr bwMode="auto">
          <a:xfrm>
            <a:off x="6576481" y="14187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Explore Data</a:t>
            </a:r>
          </a:p>
        </p:txBody>
      </p:sp>
      <p:sp>
        <p:nvSpPr>
          <p:cNvPr id="39965" name="Text Box 29"/>
          <p:cNvSpPr txBox="1">
            <a:spLocks noChangeArrowheads="1"/>
          </p:cNvSpPr>
          <p:nvPr/>
        </p:nvSpPr>
        <p:spPr bwMode="auto">
          <a:xfrm>
            <a:off x="6818401" y="3096361"/>
            <a:ext cx="207072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Data </a:t>
            </a:r>
          </a:p>
          <a:p>
            <a:pPr algn="ctr"/>
            <a:r>
              <a:rPr lang="en-US" altLang="en-US" sz="1996">
                <a:solidFill>
                  <a:srgbClr val="2CBBC0"/>
                </a:solidFill>
                <a:latin typeface="Source Sans Pro Black" charset="0"/>
              </a:rPr>
              <a:t>Dashboards</a:t>
            </a:r>
          </a:p>
        </p:txBody>
      </p:sp>
      <p:sp>
        <p:nvSpPr>
          <p:cNvPr id="39966" name="Text Box 30"/>
          <p:cNvSpPr txBox="1">
            <a:spLocks noChangeArrowheads="1"/>
          </p:cNvSpPr>
          <p:nvPr/>
        </p:nvSpPr>
        <p:spPr bwMode="auto">
          <a:xfrm>
            <a:off x="6576481" y="51051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Community</a:t>
            </a:r>
          </a:p>
        </p:txBody>
      </p:sp>
    </p:spTree>
    <p:extLst>
      <p:ext uri="{BB962C8B-B14F-4D97-AF65-F5344CB8AC3E}">
        <p14:creationId xmlns:p14="http://schemas.microsoft.com/office/powerpoint/2010/main" val="3575216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Major Data Providers</a:t>
            </a:r>
          </a:p>
        </p:txBody>
      </p:sp>
      <p:sp>
        <p:nvSpPr>
          <p:cNvPr id="8196" name="Text Box 4"/>
          <p:cNvSpPr txBox="1">
            <a:spLocks noChangeArrowheads="1"/>
          </p:cNvSpPr>
          <p:nvPr/>
        </p:nvSpPr>
        <p:spPr bwMode="auto">
          <a:xfrm>
            <a:off x="456481" y="4300201"/>
            <a:ext cx="8231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charset="0"/>
              </a:rPr>
              <a:t>Data is aggregated from stakeholders throughout the region:</a:t>
            </a:r>
          </a:p>
        </p:txBody>
      </p:sp>
      <p:sp>
        <p:nvSpPr>
          <p:cNvPr id="8197" name="Text Box 5"/>
          <p:cNvSpPr txBox="1">
            <a:spLocks noChangeArrowheads="1"/>
          </p:cNvSpPr>
          <p:nvPr/>
        </p:nvSpPr>
        <p:spPr bwMode="auto">
          <a:xfrm>
            <a:off x="1346401" y="4781160"/>
            <a:ext cx="2168640" cy="7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Hydrologic</a:t>
            </a:r>
          </a:p>
          <a:p>
            <a:pPr>
              <a:lnSpc>
                <a:spcPct val="105000"/>
              </a:lnSpc>
            </a:pPr>
            <a:r>
              <a:rPr lang="en-US" altLang="en-US" sz="1996">
                <a:solidFill>
                  <a:srgbClr val="FFFFFF"/>
                </a:solidFill>
                <a:latin typeface="Source Sans Pro Black" charset="0"/>
              </a:rPr>
              <a:t>Water Quality</a:t>
            </a:r>
          </a:p>
        </p:txBody>
      </p:sp>
      <p:sp>
        <p:nvSpPr>
          <p:cNvPr id="8198" name="Text Box 6"/>
          <p:cNvSpPr txBox="1">
            <a:spLocks noChangeArrowheads="1"/>
          </p:cNvSpPr>
          <p:nvPr/>
        </p:nvSpPr>
        <p:spPr bwMode="auto">
          <a:xfrm>
            <a:off x="3337921" y="4781160"/>
            <a:ext cx="2168640" cy="7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Satellite</a:t>
            </a:r>
          </a:p>
          <a:p>
            <a:pPr>
              <a:lnSpc>
                <a:spcPct val="105000"/>
              </a:lnSpc>
            </a:pPr>
            <a:r>
              <a:rPr lang="en-US" altLang="en-US" sz="1996">
                <a:solidFill>
                  <a:srgbClr val="FFFFFF"/>
                </a:solidFill>
                <a:latin typeface="Source Sans Pro Black" charset="0"/>
              </a:rPr>
              <a:t>Meteorological</a:t>
            </a:r>
          </a:p>
        </p:txBody>
      </p:sp>
      <p:sp>
        <p:nvSpPr>
          <p:cNvPr id="8199" name="Text Box 7"/>
          <p:cNvSpPr txBox="1">
            <a:spLocks noChangeArrowheads="1"/>
          </p:cNvSpPr>
          <p:nvPr/>
        </p:nvSpPr>
        <p:spPr bwMode="auto">
          <a:xfrm>
            <a:off x="5493601" y="4781161"/>
            <a:ext cx="2540160" cy="74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Terrestrial</a:t>
            </a:r>
          </a:p>
          <a:p>
            <a:pPr>
              <a:lnSpc>
                <a:spcPct val="105000"/>
              </a:lnSpc>
            </a:pPr>
            <a:r>
              <a:rPr lang="en-US" altLang="en-US" sz="1996">
                <a:solidFill>
                  <a:srgbClr val="FFFFFF"/>
                </a:solidFill>
                <a:latin typeface="Source Sans Pro Black" charset="0"/>
              </a:rPr>
              <a:t>Volunteer Sampling</a:t>
            </a:r>
          </a:p>
        </p:txBody>
      </p:sp>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880" y="1127881"/>
            <a:ext cx="5598720" cy="293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121" y="2481481"/>
            <a:ext cx="984960" cy="803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2480" y="2495881"/>
            <a:ext cx="743040" cy="77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5841" y="2714761"/>
            <a:ext cx="1183680" cy="43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2720" y="2710441"/>
            <a:ext cx="1624320" cy="354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1681" y="3496681"/>
            <a:ext cx="2583360" cy="33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5921" y="3531240"/>
            <a:ext cx="2272320" cy="293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7"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7361" y="1261800"/>
            <a:ext cx="872640" cy="112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8"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0721" y="1326601"/>
            <a:ext cx="959040" cy="95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9"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4800" y="1473481"/>
            <a:ext cx="1002240" cy="6307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0"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41441" y="1418761"/>
            <a:ext cx="1555200" cy="6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85286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3"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Interactive Map Tools</a:t>
            </a:r>
          </a:p>
        </p:txBody>
      </p:sp>
      <p:sp>
        <p:nvSpPr>
          <p:cNvPr id="43014"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43015" name="Text Box 7"/>
          <p:cNvSpPr txBox="1">
            <a:spLocks noChangeArrowheads="1"/>
          </p:cNvSpPr>
          <p:nvPr/>
        </p:nvSpPr>
        <p:spPr bwMode="auto">
          <a:xfrm>
            <a:off x="190081" y="3250441"/>
            <a:ext cx="16416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43016" name="Text Box 8"/>
          <p:cNvSpPr txBox="1">
            <a:spLocks noChangeArrowheads="1"/>
          </p:cNvSpPr>
          <p:nvPr/>
        </p:nvSpPr>
        <p:spPr bwMode="auto">
          <a:xfrm>
            <a:off x="285120" y="5154121"/>
            <a:ext cx="8467200" cy="852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721" b="1">
                <a:solidFill>
                  <a:srgbClr val="2CBBC0"/>
                </a:solidFill>
                <a:latin typeface="Source Sans Pro" charset="0"/>
              </a:rPr>
              <a:t>Tools to explore a region spatially</a:t>
            </a:r>
          </a:p>
          <a:p>
            <a:pPr algn="ctr"/>
            <a:r>
              <a:rPr lang="en-US" altLang="en-US" sz="2721" b="1">
                <a:solidFill>
                  <a:srgbClr val="2CBBC0"/>
                </a:solidFill>
                <a:latin typeface="Source Sans Pro" charset="0"/>
              </a:rPr>
              <a:t>Layers can be combined</a:t>
            </a:r>
          </a:p>
        </p:txBody>
      </p:sp>
      <p:pic>
        <p:nvPicPr>
          <p:cNvPr id="430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361" y="311940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561" y="91908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0801" y="91908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3361" y="91908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561" y="311940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0801" y="311940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2923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79"/>
            <a:ext cx="9181440" cy="6891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5"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GIS Tools</a:t>
            </a:r>
          </a:p>
        </p:txBody>
      </p:sp>
      <p:sp>
        <p:nvSpPr>
          <p:cNvPr id="13316" name="Text Box 4"/>
          <p:cNvSpPr txBox="1">
            <a:spLocks noChangeArrowheads="1"/>
          </p:cNvSpPr>
          <p:nvPr/>
        </p:nvSpPr>
        <p:spPr bwMode="auto">
          <a:xfrm>
            <a:off x="1" y="32580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dirty="0">
                <a:solidFill>
                  <a:srgbClr val="FFFFFF"/>
                </a:solidFill>
                <a:latin typeface="Source Sans Pro" charset="0"/>
              </a:rPr>
              <a:t>Build and Share Interactive Maps</a:t>
            </a:r>
          </a:p>
        </p:txBody>
      </p:sp>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21" y="769320"/>
            <a:ext cx="8769600" cy="5339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3614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79"/>
            <a:ext cx="9181440" cy="6891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5"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Forest Health Initiative</a:t>
            </a:r>
          </a:p>
        </p:txBody>
      </p:sp>
      <p:sp>
        <p:nvSpPr>
          <p:cNvPr id="13316" name="Text Box 4"/>
          <p:cNvSpPr txBox="1">
            <a:spLocks noChangeArrowheads="1"/>
          </p:cNvSpPr>
          <p:nvPr/>
        </p:nvSpPr>
        <p:spPr bwMode="auto">
          <a:xfrm>
            <a:off x="1" y="32580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1996" i="1" dirty="0">
              <a:solidFill>
                <a:srgbClr val="FFFFFF"/>
              </a:solidFill>
              <a:latin typeface="Source Sans Pro" charset="0"/>
            </a:endParaRPr>
          </a:p>
        </p:txBody>
      </p:sp>
      <p:pic>
        <p:nvPicPr>
          <p:cNvPr id="5" name="Picture 4">
            <a:extLst>
              <a:ext uri="{FF2B5EF4-FFF2-40B4-BE49-F238E27FC236}">
                <a16:creationId xmlns:a16="http://schemas.microsoft.com/office/drawing/2014/main" id="{C684D36C-3421-457D-A3D3-AFA6E9B8E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6" y="876996"/>
            <a:ext cx="6277699" cy="3136715"/>
          </a:xfrm>
          <a:prstGeom prst="rect">
            <a:avLst/>
          </a:prstGeom>
        </p:spPr>
      </p:pic>
      <p:pic>
        <p:nvPicPr>
          <p:cNvPr id="7" name="Picture 6">
            <a:extLst>
              <a:ext uri="{FF2B5EF4-FFF2-40B4-BE49-F238E27FC236}">
                <a16:creationId xmlns:a16="http://schemas.microsoft.com/office/drawing/2014/main" id="{3DB03A4D-2124-4A25-ADCA-375DAE7F7341}"/>
              </a:ext>
            </a:extLst>
          </p:cNvPr>
          <p:cNvPicPr>
            <a:picLocks noChangeAspect="1"/>
          </p:cNvPicPr>
          <p:nvPr/>
        </p:nvPicPr>
        <p:blipFill rotWithShape="1">
          <a:blip r:embed="rId6">
            <a:extLst>
              <a:ext uri="{28A0092B-C50C-407E-A947-70E740481C1C}">
                <a14:useLocalDpi xmlns:a14="http://schemas.microsoft.com/office/drawing/2010/main" val="0"/>
              </a:ext>
            </a:extLst>
          </a:blip>
          <a:srcRect r="23596"/>
          <a:stretch/>
        </p:blipFill>
        <p:spPr>
          <a:xfrm>
            <a:off x="76883" y="4089090"/>
            <a:ext cx="2238676" cy="1668273"/>
          </a:xfrm>
          <a:prstGeom prst="rect">
            <a:avLst/>
          </a:prstGeom>
        </p:spPr>
      </p:pic>
      <p:pic>
        <p:nvPicPr>
          <p:cNvPr id="3" name="Picture 2">
            <a:extLst>
              <a:ext uri="{FF2B5EF4-FFF2-40B4-BE49-F238E27FC236}">
                <a16:creationId xmlns:a16="http://schemas.microsoft.com/office/drawing/2014/main" id="{D150502E-344F-42B4-9D76-6E91FD8D18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081" y="3182565"/>
            <a:ext cx="3669265" cy="2847471"/>
          </a:xfrm>
          <a:prstGeom prst="rect">
            <a:avLst/>
          </a:prstGeom>
        </p:spPr>
      </p:pic>
    </p:spTree>
    <p:extLst>
      <p:ext uri="{BB962C8B-B14F-4D97-AF65-F5344CB8AC3E}">
        <p14:creationId xmlns:p14="http://schemas.microsoft.com/office/powerpoint/2010/main" val="927003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Reservoir Management</a:t>
            </a:r>
          </a:p>
        </p:txBody>
      </p:sp>
      <p:sp>
        <p:nvSpPr>
          <p:cNvPr id="33798"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10" name="Picture 9">
            <a:extLst>
              <a:ext uri="{FF2B5EF4-FFF2-40B4-BE49-F238E27FC236}">
                <a16:creationId xmlns:a16="http://schemas.microsoft.com/office/drawing/2014/main" id="{01A72FC0-EF46-486C-9E57-3C40EA1B99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380" y="970196"/>
            <a:ext cx="3447931" cy="3139672"/>
          </a:xfrm>
          <a:prstGeom prst="rect">
            <a:avLst/>
          </a:prstGeom>
        </p:spPr>
      </p:pic>
      <p:pic>
        <p:nvPicPr>
          <p:cNvPr id="11" name="Picture 10">
            <a:extLst>
              <a:ext uri="{FF2B5EF4-FFF2-40B4-BE49-F238E27FC236}">
                <a16:creationId xmlns:a16="http://schemas.microsoft.com/office/drawing/2014/main" id="{2F3FA42B-698E-4A8A-B877-C17AA7EF9C12}"/>
              </a:ext>
            </a:extLst>
          </p:cNvPr>
          <p:cNvPicPr>
            <a:picLocks noChangeAspect="1"/>
          </p:cNvPicPr>
          <p:nvPr/>
        </p:nvPicPr>
        <p:blipFill rotWithShape="1">
          <a:blip r:embed="rId8">
            <a:extLst>
              <a:ext uri="{28A0092B-C50C-407E-A947-70E740481C1C}">
                <a14:useLocalDpi xmlns:a14="http://schemas.microsoft.com/office/drawing/2010/main" val="0"/>
              </a:ext>
            </a:extLst>
          </a:blip>
          <a:srcRect t="7401"/>
          <a:stretch/>
        </p:blipFill>
        <p:spPr>
          <a:xfrm>
            <a:off x="3709661" y="957109"/>
            <a:ext cx="5076885" cy="3167196"/>
          </a:xfrm>
          <a:prstGeom prst="rect">
            <a:avLst/>
          </a:prstGeom>
        </p:spPr>
      </p:pic>
      <p:pic>
        <p:nvPicPr>
          <p:cNvPr id="12" name="Picture 11">
            <a:extLst>
              <a:ext uri="{FF2B5EF4-FFF2-40B4-BE49-F238E27FC236}">
                <a16:creationId xmlns:a16="http://schemas.microsoft.com/office/drawing/2014/main" id="{7E4B481A-FACC-4E69-8894-1C8BDAC456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380" y="4268049"/>
            <a:ext cx="3969720" cy="1769507"/>
          </a:xfrm>
          <a:prstGeom prst="rect">
            <a:avLst/>
          </a:prstGeom>
        </p:spPr>
      </p:pic>
      <p:pic>
        <p:nvPicPr>
          <p:cNvPr id="3" name="Picture 2">
            <a:extLst>
              <a:ext uri="{FF2B5EF4-FFF2-40B4-BE49-F238E27FC236}">
                <a16:creationId xmlns:a16="http://schemas.microsoft.com/office/drawing/2014/main" id="{196BB4F2-0370-4251-BFE3-5DA77D4963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4520" y="4266726"/>
            <a:ext cx="4151522" cy="1772155"/>
          </a:xfrm>
          <a:prstGeom prst="rect">
            <a:avLst/>
          </a:prstGeom>
        </p:spPr>
      </p:pic>
    </p:spTree>
    <p:extLst>
      <p:ext uri="{BB962C8B-B14F-4D97-AF65-F5344CB8AC3E}">
        <p14:creationId xmlns:p14="http://schemas.microsoft.com/office/powerpoint/2010/main" val="3477932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River Conditions</a:t>
            </a:r>
          </a:p>
        </p:txBody>
      </p:sp>
      <p:sp>
        <p:nvSpPr>
          <p:cNvPr id="33798"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13" name="Picture 12">
            <a:extLst>
              <a:ext uri="{FF2B5EF4-FFF2-40B4-BE49-F238E27FC236}">
                <a16:creationId xmlns:a16="http://schemas.microsoft.com/office/drawing/2014/main" id="{ED3F7B24-6B5C-4B1B-8DB8-C660D9CD07AD}"/>
              </a:ext>
            </a:extLst>
          </p:cNvPr>
          <p:cNvPicPr>
            <a:picLocks noChangeAspect="1"/>
          </p:cNvPicPr>
          <p:nvPr/>
        </p:nvPicPr>
        <p:blipFill rotWithShape="1">
          <a:blip r:embed="rId7">
            <a:extLst>
              <a:ext uri="{28A0092B-C50C-407E-A947-70E740481C1C}">
                <a14:useLocalDpi xmlns:a14="http://schemas.microsoft.com/office/drawing/2010/main" val="0"/>
              </a:ext>
            </a:extLst>
          </a:blip>
          <a:srcRect l="1732" r="2880"/>
          <a:stretch/>
        </p:blipFill>
        <p:spPr>
          <a:xfrm>
            <a:off x="210128" y="1248841"/>
            <a:ext cx="8722306" cy="4507222"/>
          </a:xfrm>
          <a:prstGeom prst="rect">
            <a:avLst/>
          </a:prstGeom>
        </p:spPr>
      </p:pic>
    </p:spTree>
    <p:extLst>
      <p:ext uri="{BB962C8B-B14F-4D97-AF65-F5344CB8AC3E}">
        <p14:creationId xmlns:p14="http://schemas.microsoft.com/office/powerpoint/2010/main" val="3246930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TotalTime>
  <Words>398</Words>
  <Application>Microsoft Office PowerPoint</Application>
  <PresentationFormat>On-screen Show (4:3)</PresentationFormat>
  <Paragraphs>88</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Microsoft YaHei</vt:lpstr>
      <vt:lpstr>Arial</vt:lpstr>
      <vt:lpstr>Calibri</vt:lpstr>
      <vt:lpstr>Calibri Light</vt:lpstr>
      <vt:lpstr>Source Sans Pro</vt:lpstr>
      <vt:lpstr>Source Sans Pro Black</vt:lpstr>
      <vt:lpstr>Source Sans Pro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Wagner</dc:creator>
  <cp:lastModifiedBy>Karly Wagner</cp:lastModifiedBy>
  <cp:revision>11</cp:revision>
  <dcterms:created xsi:type="dcterms:W3CDTF">2017-11-26T19:44:13Z</dcterms:created>
  <dcterms:modified xsi:type="dcterms:W3CDTF">2017-11-26T21:05:02Z</dcterms:modified>
</cp:coreProperties>
</file>