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63" r:id="rId2"/>
    <p:sldId id="264" r:id="rId3"/>
    <p:sldId id="267" r:id="rId4"/>
    <p:sldId id="268" r:id="rId5"/>
    <p:sldId id="273" r:id="rId6"/>
    <p:sldId id="269" r:id="rId7"/>
    <p:sldId id="270" r:id="rId8"/>
    <p:sldId id="271" r:id="rId9"/>
    <p:sldId id="272" r:id="rId10"/>
    <p:sldId id="278" r:id="rId11"/>
    <p:sldId id="279" r:id="rId12"/>
    <p:sldId id="274" r:id="rId13"/>
    <p:sldId id="275" r:id="rId14"/>
    <p:sldId id="276" r:id="rId15"/>
    <p:sldId id="277" r:id="rId16"/>
    <p:sldId id="286" r:id="rId17"/>
    <p:sldId id="260" r:id="rId18"/>
    <p:sldId id="261" r:id="rId19"/>
    <p:sldId id="262" r:id="rId20"/>
    <p:sldId id="280" r:id="rId21"/>
    <p:sldId id="282" r:id="rId22"/>
    <p:sldId id="283" r:id="rId23"/>
    <p:sldId id="284" r:id="rId24"/>
    <p:sldId id="285"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86"/>
    <p:restoredTop sz="94607"/>
  </p:normalViewPr>
  <p:slideViewPr>
    <p:cSldViewPr snapToGrid="0" snapToObjects="1">
      <p:cViewPr varScale="1">
        <p:scale>
          <a:sx n="98" d="100"/>
          <a:sy n="98" d="100"/>
        </p:scale>
        <p:origin x="216"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2BF5C-610D-584A-A01B-43F71A4348F0}" type="datetimeFigureOut">
              <a:rPr lang="en-US" smtClean="0"/>
              <a:t>11/10/16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59E31-A436-F342-B79D-18ED962C5AEC}" type="slidenum">
              <a:rPr lang="en-US" smtClean="0"/>
              <a:t>‹#›</a:t>
            </a:fld>
            <a:endParaRPr lang="en-US"/>
          </a:p>
        </p:txBody>
      </p:sp>
    </p:spTree>
    <p:extLst>
      <p:ext uri="{BB962C8B-B14F-4D97-AF65-F5344CB8AC3E}">
        <p14:creationId xmlns:p14="http://schemas.microsoft.com/office/powerpoint/2010/main" val="1136335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Catalog	</a:t>
            </a:r>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20</a:t>
            </a:fld>
            <a:endParaRPr lang="en-US"/>
          </a:p>
        </p:txBody>
      </p:sp>
    </p:spTree>
    <p:extLst>
      <p:ext uri="{BB962C8B-B14F-4D97-AF65-F5344CB8AC3E}">
        <p14:creationId xmlns:p14="http://schemas.microsoft.com/office/powerpoint/2010/main" val="82032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article</a:t>
            </a:r>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21</a:t>
            </a:fld>
            <a:endParaRPr lang="en-US"/>
          </a:p>
        </p:txBody>
      </p:sp>
    </p:spTree>
    <p:extLst>
      <p:ext uri="{BB962C8B-B14F-4D97-AF65-F5344CB8AC3E}">
        <p14:creationId xmlns:p14="http://schemas.microsoft.com/office/powerpoint/2010/main" val="1732969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Maps and GIS related to the Project	</a:t>
            </a:r>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22</a:t>
            </a:fld>
            <a:endParaRPr lang="en-US"/>
          </a:p>
        </p:txBody>
      </p:sp>
    </p:spTree>
    <p:extLst>
      <p:ext uri="{BB962C8B-B14F-4D97-AF65-F5344CB8AC3E}">
        <p14:creationId xmlns:p14="http://schemas.microsoft.com/office/powerpoint/2010/main" val="2097661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a:t>
            </a:r>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23</a:t>
            </a:fld>
            <a:endParaRPr lang="en-US"/>
          </a:p>
        </p:txBody>
      </p:sp>
    </p:spTree>
    <p:extLst>
      <p:ext uri="{BB962C8B-B14F-4D97-AF65-F5344CB8AC3E}">
        <p14:creationId xmlns:p14="http://schemas.microsoft.com/office/powerpoint/2010/main" val="150759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 Catalog</a:t>
            </a:r>
            <a:endParaRPr lang="en-US" dirty="0"/>
          </a:p>
        </p:txBody>
      </p:sp>
      <p:sp>
        <p:nvSpPr>
          <p:cNvPr id="4" name="Slide Number Placeholder 3"/>
          <p:cNvSpPr>
            <a:spLocks noGrp="1"/>
          </p:cNvSpPr>
          <p:nvPr>
            <p:ph type="sldNum" sz="quarter" idx="10"/>
          </p:nvPr>
        </p:nvSpPr>
        <p:spPr/>
        <p:txBody>
          <a:bodyPr/>
          <a:lstStyle/>
          <a:p>
            <a:fld id="{4BD59E31-A436-F342-B79D-18ED962C5AEC}" type="slidenum">
              <a:rPr lang="en-US" smtClean="0"/>
              <a:t>25</a:t>
            </a:fld>
            <a:endParaRPr lang="en-US"/>
          </a:p>
        </p:txBody>
      </p:sp>
    </p:spTree>
    <p:extLst>
      <p:ext uri="{BB962C8B-B14F-4D97-AF65-F5344CB8AC3E}">
        <p14:creationId xmlns:p14="http://schemas.microsoft.com/office/powerpoint/2010/main" val="670236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FA36CB-B1CF-A44E-9D44-8D56EE1536E5}"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312825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A36CB-B1CF-A44E-9D44-8D56EE1536E5}"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340880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A36CB-B1CF-A44E-9D44-8D56EE1536E5}"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48881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A36CB-B1CF-A44E-9D44-8D56EE1536E5}"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40584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FA36CB-B1CF-A44E-9D44-8D56EE1536E5}" type="datetimeFigureOut">
              <a:rPr lang="en-US" smtClean="0"/>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415040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FA36CB-B1CF-A44E-9D44-8D56EE1536E5}" type="datetimeFigureOut">
              <a:rPr lang="en-US" smtClean="0"/>
              <a:t>11/10/16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35476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FA36CB-B1CF-A44E-9D44-8D56EE1536E5}" type="datetimeFigureOut">
              <a:rPr lang="en-US" smtClean="0"/>
              <a:t>11/10/16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96865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FA36CB-B1CF-A44E-9D44-8D56EE1536E5}" type="datetimeFigureOut">
              <a:rPr lang="en-US" smtClean="0"/>
              <a:t>11/10/16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900371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A36CB-B1CF-A44E-9D44-8D56EE1536E5}" type="datetimeFigureOut">
              <a:rPr lang="en-US" smtClean="0"/>
              <a:t>11/10/16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378141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A36CB-B1CF-A44E-9D44-8D56EE1536E5}" type="datetimeFigureOut">
              <a:rPr lang="en-US" smtClean="0"/>
              <a:t>11/10/16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81226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A36CB-B1CF-A44E-9D44-8D56EE1536E5}" type="datetimeFigureOut">
              <a:rPr lang="en-US" smtClean="0"/>
              <a:t>11/10/16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0222651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A36CB-B1CF-A44E-9D44-8D56EE1536E5}" type="datetimeFigureOut">
              <a:rPr lang="en-US" smtClean="0"/>
              <a:t>11/10/16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F4A51-1C48-2E4B-91E4-5BD7FEC71558}" type="slidenum">
              <a:rPr lang="en-US" smtClean="0"/>
              <a:t>‹#›</a:t>
            </a:fld>
            <a:endParaRPr lang="en-US"/>
          </a:p>
        </p:txBody>
      </p:sp>
    </p:spTree>
    <p:extLst>
      <p:ext uri="{BB962C8B-B14F-4D97-AF65-F5344CB8AC3E}">
        <p14:creationId xmlns:p14="http://schemas.microsoft.com/office/powerpoint/2010/main" val="186499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7329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25939867"/>
              </p:ext>
            </p:extLst>
          </p:nvPr>
        </p:nvGraphicFramePr>
        <p:xfrm>
          <a:off x="465513" y="764772"/>
          <a:ext cx="10590415" cy="5544104"/>
        </p:xfrm>
        <a:graphic>
          <a:graphicData uri="http://schemas.openxmlformats.org/drawingml/2006/table">
            <a:tbl>
              <a:tblPr firstRow="1" firstCol="1" bandRow="1"/>
              <a:tblGrid>
                <a:gridCol w="5133434"/>
                <a:gridCol w="3063568"/>
                <a:gridCol w="2393413"/>
              </a:tblGrid>
              <a:tr h="81481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EMP Zooplankton Monitoring</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Recent and historic zooplankton monitoring and environmental data at discrete locations in the Delta</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CA DFW</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1333335">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EMP Discrete Water Quality Monitoring</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Recent and historic water quality monitoring discrete locations in the Delta (key parameters: Secchi Depth, Temperature, Tide, Wind, Electrical Conductance, and pH)</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DWR</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Benthic</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Habitat</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Water Quality</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Toxicity</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Tissue</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148152">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CA DFW Fish Monitoring</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Recent and Historic Catch data (fish and other aquatic organisms) and environmental data from multiple CA DFW Surveys, including: Spring Kodiak Trawl, Fall Midwater Trawl, 20 MM Trawl, Summer Townet, Smelt Larval Survey, and San Francisco Bay Study.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CA DFW</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bl>
          </a:graphicData>
        </a:graphic>
      </p:graphicFrame>
      <p:sp>
        <p:nvSpPr>
          <p:cNvPr id="3" name="TextBox 2"/>
          <p:cNvSpPr txBox="1"/>
          <p:nvPr/>
        </p:nvSpPr>
        <p:spPr>
          <a:xfrm>
            <a:off x="8832916" y="5821144"/>
            <a:ext cx="3359084" cy="461665"/>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Available Data</a:t>
            </a:r>
            <a:endParaRPr lang="en-US" sz="24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969163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32916" y="5821144"/>
            <a:ext cx="3359084" cy="461665"/>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Available Data</a:t>
            </a:r>
            <a:endParaRPr lang="en-US" sz="2400" dirty="0">
              <a:solidFill>
                <a:schemeClr val="bg1"/>
              </a:solidFill>
              <a:latin typeface="Avenir Light" charset="0"/>
              <a:ea typeface="Avenir Light" charset="0"/>
              <a:cs typeface="Avenir Light"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58719580"/>
              </p:ext>
            </p:extLst>
          </p:nvPr>
        </p:nvGraphicFramePr>
        <p:xfrm>
          <a:off x="914400" y="1458913"/>
          <a:ext cx="10423525" cy="3960812"/>
        </p:xfrm>
        <a:graphic>
          <a:graphicData uri="http://schemas.openxmlformats.org/presentationml/2006/ole">
            <mc:AlternateContent xmlns:mc="http://schemas.openxmlformats.org/markup-compatibility/2006">
              <mc:Choice xmlns:v="urn:schemas-microsoft-com:vml" Requires="v">
                <p:oleObj spid="_x0000_s3087" name="Document" r:id="rId3" imgW="5981700" imgH="2273300" progId="Word.Document.12">
                  <p:embed/>
                </p:oleObj>
              </mc:Choice>
              <mc:Fallback>
                <p:oleObj name="Document" r:id="rId3" imgW="5981700" imgH="2273300" progId="Word.Document.12">
                  <p:embed/>
                  <p:pic>
                    <p:nvPicPr>
                      <p:cNvPr id="0" name=""/>
                      <p:cNvPicPr/>
                      <p:nvPr/>
                    </p:nvPicPr>
                    <p:blipFill>
                      <a:blip r:embed="rId4"/>
                      <a:stretch>
                        <a:fillRect/>
                      </a:stretch>
                    </p:blipFill>
                    <p:spPr>
                      <a:xfrm>
                        <a:off x="914400" y="1458913"/>
                        <a:ext cx="10423525" cy="3960812"/>
                      </a:xfrm>
                      <a:prstGeom prst="rect">
                        <a:avLst/>
                      </a:prstGeom>
                    </p:spPr>
                  </p:pic>
                </p:oleObj>
              </mc:Fallback>
            </mc:AlternateContent>
          </a:graphicData>
        </a:graphic>
      </p:graphicFrame>
    </p:spTree>
    <p:extLst>
      <p:ext uri="{BB962C8B-B14F-4D97-AF65-F5344CB8AC3E}">
        <p14:creationId xmlns:p14="http://schemas.microsoft.com/office/powerpoint/2010/main" val="1980217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0"/>
            <a:ext cx="11129758" cy="6858000"/>
          </a:xfrm>
          <a:prstGeom prst="rect">
            <a:avLst/>
          </a:prstGeom>
        </p:spPr>
      </p:pic>
      <p:sp>
        <p:nvSpPr>
          <p:cNvPr id="3" name="TextBox 2"/>
          <p:cNvSpPr txBox="1"/>
          <p:nvPr/>
        </p:nvSpPr>
        <p:spPr>
          <a:xfrm>
            <a:off x="679622" y="234778"/>
            <a:ext cx="4549924" cy="646331"/>
          </a:xfrm>
          <a:prstGeom prst="rect">
            <a:avLst/>
          </a:prstGeom>
          <a:solidFill>
            <a:schemeClr val="accent1">
              <a:lumMod val="60000"/>
              <a:lumOff val="40000"/>
            </a:schemeClr>
          </a:solidFill>
        </p:spPr>
        <p:txBody>
          <a:bodyPr wrap="square" rtlCol="0">
            <a:spAutoFit/>
          </a:bodyPr>
          <a:lstStyle/>
          <a:p>
            <a:r>
              <a:rPr lang="en-US" b="1" dirty="0" smtClean="0">
                <a:ln w="0"/>
                <a:solidFill>
                  <a:schemeClr val="bg1"/>
                </a:solidFill>
                <a:effectLst>
                  <a:outerShdw blurRad="38100" dist="25400" dir="5400000" algn="ctr" rotWithShape="0">
                    <a:srgbClr val="6E747A">
                      <a:alpha val="43000"/>
                    </a:srgbClr>
                  </a:outerShdw>
                </a:effectLst>
                <a:latin typeface="Arial" charset="0"/>
                <a:ea typeface="Arial" charset="0"/>
                <a:cs typeface="Arial" charset="0"/>
              </a:rPr>
              <a:t>Cache Collaborative Monitoring Locations with Station Metadata</a:t>
            </a:r>
            <a:endParaRPr lang="en-US" b="1" dirty="0">
              <a:ln w="0"/>
              <a:solidFill>
                <a:schemeClr val="bg1"/>
              </a:solidFill>
              <a:effectLst>
                <a:outerShdw blurRad="38100" dist="25400" dir="5400000" algn="ctr" rotWithShape="0">
                  <a:srgbClr val="6E747A">
                    <a:alpha val="43000"/>
                  </a:srgbClr>
                </a:outerShdw>
              </a:effectLst>
              <a:latin typeface="Arial" charset="0"/>
              <a:ea typeface="Arial"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601" y="3042457"/>
            <a:ext cx="1332533" cy="748145"/>
          </a:xfrm>
          <a:prstGeom prst="rect">
            <a:avLst/>
          </a:prstGeom>
        </p:spPr>
      </p:pic>
    </p:spTree>
    <p:extLst>
      <p:ext uri="{BB962C8B-B14F-4D97-AF65-F5344CB8AC3E}">
        <p14:creationId xmlns:p14="http://schemas.microsoft.com/office/powerpoint/2010/main" val="963639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081" y="0"/>
            <a:ext cx="9156407" cy="6858000"/>
          </a:xfrm>
          <a:prstGeom prst="rect">
            <a:avLst/>
          </a:prstGeom>
        </p:spPr>
      </p:pic>
      <p:sp>
        <p:nvSpPr>
          <p:cNvPr id="6" name="Rectangle 5"/>
          <p:cNvSpPr/>
          <p:nvPr/>
        </p:nvSpPr>
        <p:spPr>
          <a:xfrm>
            <a:off x="72081" y="189640"/>
            <a:ext cx="6095963" cy="646331"/>
          </a:xfrm>
          <a:prstGeom prst="rect">
            <a:avLst/>
          </a:prstGeom>
          <a:solidFill>
            <a:schemeClr val="accent1">
              <a:lumMod val="60000"/>
              <a:lumOff val="40000"/>
            </a:schemeClr>
          </a:solidFill>
        </p:spPr>
        <p:txBody>
          <a:bodyPr wrap="square">
            <a:spAutoFit/>
          </a:bodyPr>
          <a:lstStyle/>
          <a:p>
            <a:r>
              <a:rPr lang="en-US" b="1" dirty="0" smtClean="0">
                <a:ln w="0"/>
                <a:solidFill>
                  <a:schemeClr val="bg1"/>
                </a:solidFill>
                <a:effectLst>
                  <a:outerShdw blurRad="38100" dist="25400" dir="5400000" algn="ctr" rotWithShape="0">
                    <a:srgbClr val="6E747A">
                      <a:alpha val="43000"/>
                    </a:srgbClr>
                  </a:outerShdw>
                </a:effectLst>
                <a:latin typeface="Arial" charset="0"/>
                <a:ea typeface="Arial" charset="0"/>
                <a:cs typeface="Arial" charset="0"/>
              </a:rPr>
              <a:t>Sampling locations of Programs collecting Biologic Data (Zooplankton, Phytoplankton, Benthic, and Fish)</a:t>
            </a:r>
            <a:endParaRPr lang="en-US" b="1" dirty="0">
              <a:ln w="0"/>
              <a:solidFill>
                <a:schemeClr val="bg1"/>
              </a:solidFill>
              <a:effectLst>
                <a:outerShdw blurRad="38100" dist="25400" dir="5400000" algn="ctr" rotWithShape="0">
                  <a:srgbClr val="6E747A">
                    <a:alpha val="43000"/>
                  </a:srgbClr>
                </a:outerShdw>
              </a:effectLst>
              <a:latin typeface="Arial" charset="0"/>
              <a:ea typeface="Arial"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5970"/>
            <a:ext cx="3942402" cy="4192030"/>
          </a:xfrm>
          <a:prstGeom prst="rect">
            <a:avLst/>
          </a:prstGeom>
        </p:spPr>
      </p:pic>
    </p:spTree>
    <p:extLst>
      <p:ext uri="{BB962C8B-B14F-4D97-AF65-F5344CB8AC3E}">
        <p14:creationId xmlns:p14="http://schemas.microsoft.com/office/powerpoint/2010/main" val="1718625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7351" y="0"/>
            <a:ext cx="5990138" cy="6858000"/>
          </a:xfrm>
          <a:prstGeom prst="rect">
            <a:avLst/>
          </a:prstGeom>
        </p:spPr>
      </p:pic>
      <p:sp>
        <p:nvSpPr>
          <p:cNvPr id="4" name="TextBox 3"/>
          <p:cNvSpPr txBox="1"/>
          <p:nvPr/>
        </p:nvSpPr>
        <p:spPr>
          <a:xfrm>
            <a:off x="259492" y="778476"/>
            <a:ext cx="4436076" cy="4401205"/>
          </a:xfrm>
          <a:prstGeom prst="rect">
            <a:avLst/>
          </a:prstGeom>
          <a:solidFill>
            <a:schemeClr val="accent1">
              <a:lumMod val="60000"/>
              <a:lumOff val="40000"/>
            </a:schemeClr>
          </a:solidFill>
        </p:spPr>
        <p:txBody>
          <a:bodyPr wrap="square" rtlCol="0">
            <a:spAutoFit/>
          </a:bodyPr>
          <a:lstStyle/>
          <a:p>
            <a:r>
              <a:rPr lang="en-US" sz="2800" dirty="0" smtClean="0">
                <a:ln w="0"/>
                <a:solidFill>
                  <a:schemeClr val="bg1"/>
                </a:solidFill>
                <a:effectLst>
                  <a:outerShdw blurRad="38100" dist="25400" dir="5400000" algn="ctr" rotWithShape="0">
                    <a:srgbClr val="6E747A">
                      <a:alpha val="43000"/>
                    </a:srgbClr>
                  </a:outerShdw>
                </a:effectLst>
                <a:latin typeface="Arial" charset="0"/>
                <a:ea typeface="Arial" charset="0"/>
                <a:cs typeface="Arial" charset="0"/>
              </a:rPr>
              <a:t>Real-time data collection sensors (Parameters include: Electrical Conductivity, Turbidity, River Stage, Flow, and Water Temperature) mapped with GIS layers of key locations in the Cache Slough Complex and the surrounding areas. </a:t>
            </a:r>
            <a:endParaRPr lang="en-US" sz="2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85860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019" y="0"/>
            <a:ext cx="7390660" cy="6858000"/>
          </a:xfrm>
          <a:prstGeom prst="rect">
            <a:avLst/>
          </a:prstGeom>
        </p:spPr>
      </p:pic>
      <p:sp>
        <p:nvSpPr>
          <p:cNvPr id="4" name="TextBox 3"/>
          <p:cNvSpPr txBox="1"/>
          <p:nvPr/>
        </p:nvSpPr>
        <p:spPr>
          <a:xfrm>
            <a:off x="4538019" y="0"/>
            <a:ext cx="4436076" cy="1815882"/>
          </a:xfrm>
          <a:prstGeom prst="rect">
            <a:avLst/>
          </a:prstGeom>
          <a:solidFill>
            <a:schemeClr val="accent1">
              <a:lumMod val="60000"/>
              <a:lumOff val="40000"/>
            </a:schemeClr>
          </a:solidFill>
        </p:spPr>
        <p:txBody>
          <a:bodyPr wrap="square" rtlCol="0">
            <a:spAutoFit/>
          </a:bodyPr>
          <a:lstStyle/>
          <a:p>
            <a:r>
              <a:rPr lang="en-US" sz="2800" b="1" dirty="0" smtClean="0">
                <a:ln w="0"/>
                <a:solidFill>
                  <a:schemeClr val="bg1"/>
                </a:solidFill>
                <a:effectLst>
                  <a:outerShdw blurRad="38100" dist="25400" dir="5400000" algn="ctr" rotWithShape="0">
                    <a:srgbClr val="6E747A">
                      <a:alpha val="43000"/>
                    </a:srgbClr>
                  </a:outerShdw>
                </a:effectLst>
              </a:rPr>
              <a:t>Land Use, Points of Diversion, Flow and Precipitation Data for the Cache Slough Complex</a:t>
            </a:r>
            <a:endParaRPr lang="en-US" sz="2800" b="1"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34" y="197709"/>
            <a:ext cx="3598317" cy="6202812"/>
          </a:xfrm>
          <a:prstGeom prst="rect">
            <a:avLst/>
          </a:prstGeom>
        </p:spPr>
      </p:pic>
    </p:spTree>
    <p:extLst>
      <p:ext uri="{BB962C8B-B14F-4D97-AF65-F5344CB8AC3E}">
        <p14:creationId xmlns:p14="http://schemas.microsoft.com/office/powerpoint/2010/main" val="1335181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27166" cy="6858000"/>
          </a:xfrm>
          <a:prstGeom prst="rect">
            <a:avLst/>
          </a:prstGeom>
        </p:spPr>
      </p:pic>
      <p:sp>
        <p:nvSpPr>
          <p:cNvPr id="3" name="TextBox 2"/>
          <p:cNvSpPr txBox="1"/>
          <p:nvPr/>
        </p:nvSpPr>
        <p:spPr>
          <a:xfrm>
            <a:off x="0" y="0"/>
            <a:ext cx="7827166" cy="954107"/>
          </a:xfrm>
          <a:prstGeom prst="rect">
            <a:avLst/>
          </a:prstGeom>
          <a:solidFill>
            <a:schemeClr val="accent1">
              <a:lumMod val="60000"/>
              <a:lumOff val="40000"/>
            </a:schemeClr>
          </a:solidFill>
        </p:spPr>
        <p:txBody>
          <a:bodyPr wrap="square" rtlCol="0">
            <a:spAutoFit/>
          </a:bodyPr>
          <a:lstStyle/>
          <a:p>
            <a:r>
              <a:rPr lang="en-US" sz="2800" b="1" dirty="0" smtClean="0">
                <a:ln w="0"/>
                <a:solidFill>
                  <a:schemeClr val="bg1"/>
                </a:solidFill>
                <a:effectLst>
                  <a:outerShdw blurRad="38100" dist="25400" dir="5400000" algn="ctr" rotWithShape="0">
                    <a:srgbClr val="6E747A">
                      <a:alpha val="43000"/>
                    </a:srgbClr>
                  </a:outerShdw>
                </a:effectLst>
              </a:rPr>
              <a:t>Delta </a:t>
            </a:r>
            <a:r>
              <a:rPr lang="en-US" sz="2800" b="1" smtClean="0">
                <a:ln w="0"/>
                <a:solidFill>
                  <a:schemeClr val="bg1"/>
                </a:solidFill>
                <a:effectLst>
                  <a:outerShdw blurRad="38100" dist="25400" dir="5400000" algn="ctr" rotWithShape="0">
                    <a:srgbClr val="6E747A">
                      <a:alpha val="43000"/>
                    </a:srgbClr>
                  </a:outerShdw>
                </a:effectLst>
              </a:rPr>
              <a:t>Vegetation </a:t>
            </a:r>
          </a:p>
          <a:p>
            <a:r>
              <a:rPr lang="en-US" sz="2800" b="1" dirty="0" smtClean="0">
                <a:ln w="0"/>
                <a:solidFill>
                  <a:schemeClr val="bg1"/>
                </a:solidFill>
                <a:effectLst>
                  <a:outerShdw blurRad="38100" dist="25400" dir="5400000" algn="ctr" rotWithShape="0">
                    <a:srgbClr val="6E747A">
                      <a:alpha val="43000"/>
                    </a:srgbClr>
                  </a:outerShdw>
                </a:effectLst>
              </a:rPr>
              <a:t>Source: California Department of Fish and Wildlife</a:t>
            </a:r>
            <a:endParaRPr lang="en-US" sz="2800" b="1" dirty="0">
              <a:solidFill>
                <a:schemeClr val="bg1"/>
              </a:solidFill>
            </a:endParaRPr>
          </a:p>
        </p:txBody>
      </p:sp>
      <p:sp>
        <p:nvSpPr>
          <p:cNvPr id="4" name="Rectangle 3"/>
          <p:cNvSpPr/>
          <p:nvPr/>
        </p:nvSpPr>
        <p:spPr>
          <a:xfrm>
            <a:off x="4171308" y="2085654"/>
            <a:ext cx="1345914" cy="11918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8446" y="2642863"/>
            <a:ext cx="4526792" cy="4215137"/>
          </a:xfrm>
          <a:prstGeom prst="rect">
            <a:avLst/>
          </a:prstGeom>
          <a:ln w="38100">
            <a:solidFill>
              <a:srgbClr val="FF0000"/>
            </a:solidFill>
          </a:ln>
        </p:spPr>
      </p:pic>
      <p:sp>
        <p:nvSpPr>
          <p:cNvPr id="6" name="TextBox 5"/>
          <p:cNvSpPr txBox="1"/>
          <p:nvPr/>
        </p:nvSpPr>
        <p:spPr>
          <a:xfrm>
            <a:off x="7158446" y="2642863"/>
            <a:ext cx="4526792" cy="461665"/>
          </a:xfrm>
          <a:prstGeom prst="rect">
            <a:avLst/>
          </a:prstGeom>
          <a:solidFill>
            <a:schemeClr val="accent1">
              <a:lumMod val="60000"/>
              <a:lumOff val="40000"/>
            </a:schemeClr>
          </a:solidFill>
        </p:spPr>
        <p:txBody>
          <a:bodyPr wrap="square" rtlCol="0">
            <a:spAutoFit/>
          </a:bodyPr>
          <a:lstStyle/>
          <a:p>
            <a:pPr algn="ctr"/>
            <a:r>
              <a:rPr lang="en-US" sz="2400" b="1" dirty="0" smtClean="0">
                <a:ln w="0"/>
                <a:solidFill>
                  <a:schemeClr val="bg1"/>
                </a:solidFill>
                <a:effectLst>
                  <a:outerShdw blurRad="38100" dist="25400" dir="5400000" algn="ctr" rotWithShape="0">
                    <a:srgbClr val="6E747A">
                      <a:alpha val="43000"/>
                    </a:srgbClr>
                  </a:outerShdw>
                </a:effectLst>
              </a:rPr>
              <a:t>Stair-step Vegetation</a:t>
            </a:r>
            <a:endParaRPr lang="en-US" sz="2400" b="1" dirty="0">
              <a:solidFill>
                <a:schemeClr val="bg1"/>
              </a:solidFill>
            </a:endParaRPr>
          </a:p>
        </p:txBody>
      </p:sp>
      <p:cxnSp>
        <p:nvCxnSpPr>
          <p:cNvPr id="10" name="Straight Connector 9"/>
          <p:cNvCxnSpPr/>
          <p:nvPr/>
        </p:nvCxnSpPr>
        <p:spPr>
          <a:xfrm>
            <a:off x="5517222" y="2085654"/>
            <a:ext cx="1641224" cy="5572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517222" y="3277456"/>
            <a:ext cx="1641224" cy="3580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231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4418" y="0"/>
            <a:ext cx="7332705" cy="20097840"/>
          </a:xfrm>
          <a:prstGeom prst="rect">
            <a:avLst/>
          </a:prstGeom>
        </p:spPr>
      </p:pic>
    </p:spTree>
    <p:extLst>
      <p:ext uri="{BB962C8B-B14F-4D97-AF65-F5344CB8AC3E}">
        <p14:creationId xmlns:p14="http://schemas.microsoft.com/office/powerpoint/2010/main" val="1384252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359" y="-7327558"/>
            <a:ext cx="7332705" cy="20097840"/>
          </a:xfrm>
          <a:prstGeom prst="rect">
            <a:avLst/>
          </a:prstGeom>
        </p:spPr>
      </p:pic>
    </p:spTree>
    <p:extLst>
      <p:ext uri="{BB962C8B-B14F-4D97-AF65-F5344CB8AC3E}">
        <p14:creationId xmlns:p14="http://schemas.microsoft.com/office/powerpoint/2010/main" val="1245878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290" y="-11392929"/>
            <a:ext cx="7332705" cy="20097840"/>
          </a:xfrm>
          <a:prstGeom prst="rect">
            <a:avLst/>
          </a:prstGeom>
        </p:spPr>
      </p:pic>
    </p:spTree>
    <p:extLst>
      <p:ext uri="{BB962C8B-B14F-4D97-AF65-F5344CB8AC3E}">
        <p14:creationId xmlns:p14="http://schemas.microsoft.com/office/powerpoint/2010/main" val="193070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565" y="0"/>
            <a:ext cx="9144000" cy="6858000"/>
          </a:xfrm>
          <a:prstGeom prst="rect">
            <a:avLst/>
          </a:prstGeom>
        </p:spPr>
      </p:pic>
      <p:sp>
        <p:nvSpPr>
          <p:cNvPr id="4" name="Content Placeholder 3"/>
          <p:cNvSpPr>
            <a:spLocks noGrp="1"/>
          </p:cNvSpPr>
          <p:nvPr>
            <p:ph idx="1"/>
          </p:nvPr>
        </p:nvSpPr>
        <p:spPr>
          <a:xfrm>
            <a:off x="1851454" y="1265882"/>
            <a:ext cx="8330514" cy="4720281"/>
          </a:xfrm>
        </p:spPr>
        <p:txBody>
          <a:bodyPr>
            <a:normAutofit fontScale="77500" lnSpcReduction="20000"/>
          </a:bodyPr>
          <a:lstStyle/>
          <a:p>
            <a:pPr marL="0" indent="0">
              <a:buNone/>
            </a:pPr>
            <a:endParaRPr lang="en-US" dirty="0"/>
          </a:p>
          <a:p>
            <a:pPr marL="0" indent="0">
              <a:buNone/>
            </a:pPr>
            <a:r>
              <a:rPr lang="en-US" sz="2200" dirty="0">
                <a:latin typeface="Arial" charset="0"/>
                <a:ea typeface="Arial" charset="0"/>
                <a:cs typeface="Arial" charset="0"/>
              </a:rPr>
              <a:t>As part of the process to prepare a technical specification for the Cache Collaborative decision support and analysis tool 34 North has developed the following work products:</a:t>
            </a:r>
          </a:p>
          <a:p>
            <a:pPr marL="0" indent="0">
              <a:buNone/>
            </a:pPr>
            <a:endParaRPr lang="en-US" sz="2200" dirty="0">
              <a:latin typeface="Arial" charset="0"/>
              <a:ea typeface="Arial" charset="0"/>
              <a:cs typeface="Arial" charset="0"/>
            </a:endParaRPr>
          </a:p>
          <a:p>
            <a:pPr lvl="0"/>
            <a:r>
              <a:rPr lang="en-US" sz="2200" b="1" dirty="0">
                <a:latin typeface="Arial" charset="0"/>
                <a:ea typeface="Arial" charset="0"/>
                <a:cs typeface="Arial" charset="0"/>
              </a:rPr>
              <a:t>Cache Complex Monitoring Review Report:</a:t>
            </a:r>
            <a:r>
              <a:rPr lang="en-US" sz="2200" dirty="0">
                <a:latin typeface="Arial" charset="0"/>
                <a:ea typeface="Arial" charset="0"/>
                <a:cs typeface="Arial" charset="0"/>
              </a:rPr>
              <a:t>  A full analysis of current monitoring within the cache region.</a:t>
            </a:r>
          </a:p>
          <a:p>
            <a:pPr lvl="0"/>
            <a:r>
              <a:rPr lang="en-US" sz="2200" b="1" dirty="0">
                <a:latin typeface="Arial" charset="0"/>
                <a:ea typeface="Arial" charset="0"/>
                <a:cs typeface="Arial" charset="0"/>
              </a:rPr>
              <a:t>Data Integration Plan</a:t>
            </a:r>
            <a:r>
              <a:rPr lang="en-US" sz="2200" dirty="0">
                <a:latin typeface="Arial" charset="0"/>
                <a:ea typeface="Arial" charset="0"/>
                <a:cs typeface="Arial" charset="0"/>
              </a:rPr>
              <a:t>:  Building on the Cache Monitoring Report, 34 North is developing a data integration document and schema that makes recommendations for improved data integration methods for review by project stakeholders.  </a:t>
            </a:r>
          </a:p>
          <a:p>
            <a:pPr lvl="0"/>
            <a:r>
              <a:rPr lang="en-US" sz="2200" b="1" dirty="0">
                <a:latin typeface="Arial" charset="0"/>
                <a:ea typeface="Arial" charset="0"/>
                <a:cs typeface="Arial" charset="0"/>
              </a:rPr>
              <a:t>Custom GIS and Database Access via </a:t>
            </a:r>
            <a:r>
              <a:rPr lang="en-US" sz="2200" b="1" dirty="0" err="1">
                <a:latin typeface="Arial" charset="0"/>
                <a:ea typeface="Arial" charset="0"/>
                <a:cs typeface="Arial" charset="0"/>
              </a:rPr>
              <a:t>Baydeltalive.com</a:t>
            </a:r>
            <a:r>
              <a:rPr lang="en-US" sz="2200" b="1" dirty="0">
                <a:latin typeface="Arial" charset="0"/>
                <a:ea typeface="Arial" charset="0"/>
                <a:cs typeface="Arial" charset="0"/>
              </a:rPr>
              <a:t>:  </a:t>
            </a:r>
            <a:r>
              <a:rPr lang="en-US" sz="2200" dirty="0">
                <a:latin typeface="Arial" charset="0"/>
                <a:ea typeface="Arial" charset="0"/>
                <a:cs typeface="Arial" charset="0"/>
              </a:rPr>
              <a:t>Building on the BDL and Ca Estuary data platforms, 34 North is making accessible all monitoring and key data from Cache projects, project areas and other data currently available in the region.  This includes custom GIS, project datasets, reports, related projects and real time data.  </a:t>
            </a:r>
          </a:p>
          <a:p>
            <a:pPr lvl="0"/>
            <a:r>
              <a:rPr lang="en-US" sz="2200" b="1" dirty="0">
                <a:latin typeface="Arial" charset="0"/>
                <a:ea typeface="Arial" charset="0"/>
                <a:cs typeface="Arial" charset="0"/>
              </a:rPr>
              <a:t>Custom </a:t>
            </a:r>
            <a:r>
              <a:rPr lang="en-US" sz="2200" b="1" dirty="0" smtClean="0">
                <a:latin typeface="Arial" charset="0"/>
                <a:ea typeface="Arial" charset="0"/>
                <a:cs typeface="Arial" charset="0"/>
              </a:rPr>
              <a:t>Project </a:t>
            </a:r>
            <a:r>
              <a:rPr lang="en-US" sz="2200" b="1" dirty="0">
                <a:latin typeface="Arial" charset="0"/>
                <a:ea typeface="Arial" charset="0"/>
                <a:cs typeface="Arial" charset="0"/>
              </a:rPr>
              <a:t>P</a:t>
            </a:r>
            <a:r>
              <a:rPr lang="en-US" sz="2200" b="1" dirty="0" smtClean="0">
                <a:latin typeface="Arial" charset="0"/>
                <a:ea typeface="Arial" charset="0"/>
                <a:cs typeface="Arial" charset="0"/>
              </a:rPr>
              <a:t>ages</a:t>
            </a:r>
            <a:r>
              <a:rPr lang="en-US" sz="2200" b="1" dirty="0">
                <a:latin typeface="Arial" charset="0"/>
                <a:ea typeface="Arial" charset="0"/>
                <a:cs typeface="Arial" charset="0"/>
              </a:rPr>
              <a:t>:  </a:t>
            </a:r>
            <a:r>
              <a:rPr lang="en-US" sz="2200" dirty="0">
                <a:latin typeface="Arial" charset="0"/>
                <a:ea typeface="Arial" charset="0"/>
                <a:cs typeface="Arial" charset="0"/>
              </a:rPr>
              <a:t>Project pages for each project that contains project overview, project data, documents, reports, GIS and related projects.</a:t>
            </a:r>
          </a:p>
          <a:p>
            <a:pPr lvl="0"/>
            <a:r>
              <a:rPr lang="en-US" sz="2200" b="1" dirty="0">
                <a:latin typeface="Arial" charset="0"/>
                <a:ea typeface="Arial" charset="0"/>
                <a:cs typeface="Arial" charset="0"/>
              </a:rPr>
              <a:t>Cache Collaborative Info Hub:  </a:t>
            </a:r>
            <a:r>
              <a:rPr lang="en-US" sz="2200" dirty="0">
                <a:latin typeface="Arial" charset="0"/>
                <a:ea typeface="Arial" charset="0"/>
                <a:cs typeface="Arial" charset="0"/>
              </a:rPr>
              <a:t>A dashboard collective</a:t>
            </a:r>
          </a:p>
          <a:p>
            <a:pPr marL="0" indent="0">
              <a:buNone/>
            </a:pPr>
            <a:endParaRPr lang="en-US" dirty="0"/>
          </a:p>
          <a:p>
            <a:endParaRPr lang="en-US" dirty="0"/>
          </a:p>
        </p:txBody>
      </p:sp>
      <p:sp>
        <p:nvSpPr>
          <p:cNvPr id="5" name="TextBox 4"/>
          <p:cNvSpPr txBox="1"/>
          <p:nvPr/>
        </p:nvSpPr>
        <p:spPr>
          <a:xfrm>
            <a:off x="5362831" y="98854"/>
            <a:ext cx="2446638" cy="369332"/>
          </a:xfrm>
          <a:prstGeom prst="rect">
            <a:avLst/>
          </a:prstGeom>
          <a:noFill/>
        </p:spPr>
        <p:txBody>
          <a:bodyPr wrap="square" rtlCol="0">
            <a:spAutoFit/>
          </a:bodyPr>
          <a:lstStyle/>
          <a:p>
            <a:r>
              <a:rPr lang="en-US" b="1" dirty="0" smtClean="0">
                <a:solidFill>
                  <a:schemeClr val="bg1"/>
                </a:solidFill>
              </a:rPr>
              <a:t>Background</a:t>
            </a:r>
            <a:endParaRPr lang="en-US" b="1" dirty="0">
              <a:solidFill>
                <a:schemeClr val="bg1"/>
              </a:solidFill>
            </a:endParaRPr>
          </a:p>
        </p:txBody>
      </p:sp>
    </p:spTree>
    <p:extLst>
      <p:ext uri="{BB962C8B-B14F-4D97-AF65-F5344CB8AC3E}">
        <p14:creationId xmlns:p14="http://schemas.microsoft.com/office/powerpoint/2010/main" val="10199622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8375933" cy="6858000"/>
          </a:xfrm>
          <a:prstGeom prst="rect">
            <a:avLst/>
          </a:prstGeom>
        </p:spPr>
      </p:pic>
    </p:spTree>
    <p:extLst>
      <p:ext uri="{BB962C8B-B14F-4D97-AF65-F5344CB8AC3E}">
        <p14:creationId xmlns:p14="http://schemas.microsoft.com/office/powerpoint/2010/main" val="29710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0"/>
            <a:ext cx="12009329" cy="6858000"/>
          </a:xfrm>
          <a:prstGeom prst="rect">
            <a:avLst/>
          </a:prstGeom>
        </p:spPr>
      </p:pic>
    </p:spTree>
    <p:extLst>
      <p:ext uri="{BB962C8B-B14F-4D97-AF65-F5344CB8AC3E}">
        <p14:creationId xmlns:p14="http://schemas.microsoft.com/office/powerpoint/2010/main" val="1428990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0"/>
            <a:ext cx="12192000" cy="6745134"/>
          </a:xfrm>
          <a:prstGeom prst="rect">
            <a:avLst/>
          </a:prstGeom>
        </p:spPr>
      </p:pic>
    </p:spTree>
    <p:extLst>
      <p:ext uri="{BB962C8B-B14F-4D97-AF65-F5344CB8AC3E}">
        <p14:creationId xmlns:p14="http://schemas.microsoft.com/office/powerpoint/2010/main" val="184669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12032937" cy="6858000"/>
          </a:xfrm>
          <a:prstGeom prst="rect">
            <a:avLst/>
          </a:prstGeom>
        </p:spPr>
      </p:pic>
    </p:spTree>
    <p:extLst>
      <p:ext uri="{BB962C8B-B14F-4D97-AF65-F5344CB8AC3E}">
        <p14:creationId xmlns:p14="http://schemas.microsoft.com/office/powerpoint/2010/main" val="1179005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0"/>
            <a:ext cx="10735988" cy="6858000"/>
          </a:xfrm>
          <a:prstGeom prst="rect">
            <a:avLst/>
          </a:prstGeom>
        </p:spPr>
      </p:pic>
    </p:spTree>
    <p:extLst>
      <p:ext uri="{BB962C8B-B14F-4D97-AF65-F5344CB8AC3E}">
        <p14:creationId xmlns:p14="http://schemas.microsoft.com/office/powerpoint/2010/main" val="2145551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0"/>
            <a:ext cx="8943925" cy="6858000"/>
          </a:xfrm>
          <a:prstGeom prst="rect">
            <a:avLst/>
          </a:prstGeom>
        </p:spPr>
      </p:pic>
    </p:spTree>
    <p:extLst>
      <p:ext uri="{BB962C8B-B14F-4D97-AF65-F5344CB8AC3E}">
        <p14:creationId xmlns:p14="http://schemas.microsoft.com/office/powerpoint/2010/main" val="177095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Content Placeholder 3"/>
          <p:cNvSpPr>
            <a:spLocks noGrp="1"/>
          </p:cNvSpPr>
          <p:nvPr>
            <p:ph idx="1"/>
          </p:nvPr>
        </p:nvSpPr>
        <p:spPr>
          <a:xfrm>
            <a:off x="1950308" y="1556951"/>
            <a:ext cx="8330514" cy="4720281"/>
          </a:xfrm>
        </p:spPr>
        <p:txBody>
          <a:bodyPr>
            <a:normAutofit/>
          </a:bodyPr>
          <a:lstStyle/>
          <a:p>
            <a:pPr marL="0" indent="0">
              <a:buNone/>
            </a:pPr>
            <a:endParaRPr lang="en-US" dirty="0"/>
          </a:p>
          <a:p>
            <a:endParaRPr lang="en-US" dirty="0"/>
          </a:p>
        </p:txBody>
      </p:sp>
      <p:sp>
        <p:nvSpPr>
          <p:cNvPr id="5" name="TextBox 4"/>
          <p:cNvSpPr txBox="1"/>
          <p:nvPr/>
        </p:nvSpPr>
        <p:spPr>
          <a:xfrm>
            <a:off x="4872681" y="125623"/>
            <a:ext cx="2446638" cy="369332"/>
          </a:xfrm>
          <a:prstGeom prst="rect">
            <a:avLst/>
          </a:prstGeom>
          <a:noFill/>
        </p:spPr>
        <p:txBody>
          <a:bodyPr wrap="square" rtlCol="0">
            <a:spAutoFit/>
          </a:bodyPr>
          <a:lstStyle/>
          <a:p>
            <a:r>
              <a:rPr lang="en-US" b="1" smtClean="0">
                <a:solidFill>
                  <a:schemeClr val="bg1"/>
                </a:solidFill>
              </a:rPr>
              <a:t>Data Integration Plan</a:t>
            </a:r>
            <a:endParaRPr lang="en-US" b="1" dirty="0">
              <a:solidFill>
                <a:schemeClr val="bg1"/>
              </a:solidFill>
            </a:endParaRPr>
          </a:p>
        </p:txBody>
      </p:sp>
      <p:sp>
        <p:nvSpPr>
          <p:cNvPr id="6" name="Rectangle 5"/>
          <p:cNvSpPr/>
          <p:nvPr/>
        </p:nvSpPr>
        <p:spPr>
          <a:xfrm>
            <a:off x="2557849" y="1173892"/>
            <a:ext cx="7265773" cy="4893647"/>
          </a:xfrm>
          <a:prstGeom prst="rect">
            <a:avLst/>
          </a:prstGeom>
        </p:spPr>
        <p:txBody>
          <a:bodyPr wrap="square">
            <a:spAutoFit/>
          </a:bodyPr>
          <a:lstStyle/>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pPr marL="342900" marR="0" lvl="0" indent="-342900" fontAlgn="base">
              <a:spcBef>
                <a:spcPts val="0"/>
              </a:spcBef>
              <a:spcAft>
                <a:spcPts val="0"/>
              </a:spcAft>
              <a:buFont typeface="+mj-lt"/>
              <a:buAutoNum type="romanUcPeriod"/>
            </a:pPr>
            <a:r>
              <a:rPr lang="en-US" sz="1400" b="1" kern="0" dirty="0">
                <a:solidFill>
                  <a:srgbClr val="000000"/>
                </a:solidFill>
                <a:latin typeface="Arial" charset="0"/>
                <a:ea typeface="Arial Unicode MS" charset="0"/>
                <a:cs typeface="Arial Unicode MS" charset="0"/>
              </a:rPr>
              <a:t>Development of Cache Data Table</a:t>
            </a:r>
            <a:endParaRPr lang="en-US" sz="1400" kern="0" dirty="0">
              <a:solidFill>
                <a:srgbClr val="000000"/>
              </a:solidFill>
              <a:latin typeface="Helvetica" charset="0"/>
              <a:ea typeface="Arial Unicode MS" charset="0"/>
              <a:cs typeface="Arial Unicode MS" charset="0"/>
            </a:endParaRPr>
          </a:p>
          <a:p>
            <a:pPr marL="228600" marR="0">
              <a:spcBef>
                <a:spcPts val="0"/>
              </a:spcBef>
              <a:spcAft>
                <a:spcPts val="0"/>
              </a:spcAft>
            </a:pPr>
            <a:r>
              <a:rPr lang="en-US" sz="1400" b="1"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34 North completed a thorough investigation into current data data currently available on BDL/</a:t>
            </a:r>
            <a:r>
              <a:rPr lang="en-US" sz="1400" dirty="0" err="1">
                <a:solidFill>
                  <a:srgbClr val="000000"/>
                </a:solidFill>
                <a:latin typeface="Arial" charset="0"/>
                <a:ea typeface="Arial Unicode MS" charset="0"/>
                <a:cs typeface="Arial Unicode MS" charset="0"/>
              </a:rPr>
              <a:t>Caestuaries</a:t>
            </a:r>
            <a:r>
              <a:rPr lang="en-US" sz="1400" dirty="0">
                <a:solidFill>
                  <a:srgbClr val="000000"/>
                </a:solidFill>
                <a:latin typeface="Arial" charset="0"/>
                <a:ea typeface="Arial Unicode MS" charset="0"/>
                <a:cs typeface="Arial Unicode MS" charset="0"/>
              </a:rPr>
              <a:t> that can be used to support the Cache studies. Datasets are organized by program category; columns of the table identify the role of the data set, main drivers of data collection, parameters collected, and where and how the data is publicly available. This will be included in the Cache Collaborative Document as a synopsis of the current monitoring efforts in the region.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b="1" dirty="0">
                <a:solidFill>
                  <a:srgbClr val="000000"/>
                </a:solidFill>
                <a:latin typeface="Arial" charset="0"/>
                <a:ea typeface="Arial Unicode MS" charset="0"/>
                <a:cs typeface="Arial Unicode MS" charset="0"/>
              </a:rPr>
              <a:t>II. Data Set Parameters Table</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An extension of the parameters column of the previous table, this is an organization of all of the specific parameters that are part of each data set. It gives a visual of the most commonly collected parameters and those that are not often collected. This table will also be included in the Cache Collaborative Document.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b="1" dirty="0">
                <a:solidFill>
                  <a:srgbClr val="000000"/>
                </a:solidFill>
                <a:latin typeface="Arial" charset="0"/>
                <a:ea typeface="Arial Unicode MS" charset="0"/>
                <a:cs typeface="Arial Unicode MS" charset="0"/>
              </a:rPr>
              <a:t>III. Data Comparison: By Organization</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Compares the datasets held on BDL with those that are part of the Delta Regional Monitoring Program. This table draws attention to the data that BDL holds that the RMP did not include and also those included in the RMP that may be useful for BDL to acquire. </a:t>
            </a:r>
            <a:endParaRPr lang="en-US" sz="1400" dirty="0">
              <a:solidFill>
                <a:srgbClr val="000000"/>
              </a:solidFill>
              <a:latin typeface="Helvetica" charset="0"/>
              <a:ea typeface="Arial Unicode MS" charset="0"/>
              <a:cs typeface="Arial Unicode MS" charset="0"/>
            </a:endParaRPr>
          </a:p>
          <a:p>
            <a:r>
              <a:rPr lang="en-US" dirty="0">
                <a:solidFill>
                  <a:srgbClr val="000000"/>
                </a:solidFill>
                <a:latin typeface="Arial" charset="0"/>
                <a:ea typeface="Arial" charset="0"/>
                <a:cs typeface="Arial Unicode MS" charset="0"/>
              </a:rPr>
              <a:t> </a:t>
            </a:r>
            <a:endParaRPr lang="en-US" dirty="0">
              <a:solidFill>
                <a:srgbClr val="000000"/>
              </a:solidFill>
              <a:effectLst/>
              <a:latin typeface="Helvetica" charset="0"/>
              <a:ea typeface="Arial Unicode MS" charset="0"/>
              <a:cs typeface="Arial Unicode MS" charset="0"/>
            </a:endParaRPr>
          </a:p>
        </p:txBody>
      </p:sp>
    </p:spTree>
    <p:extLst>
      <p:ext uri="{BB962C8B-B14F-4D97-AF65-F5344CB8AC3E}">
        <p14:creationId xmlns:p14="http://schemas.microsoft.com/office/powerpoint/2010/main" val="2083246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buNone/>
            </a:pPr>
            <a:endParaRPr lang="en-US" dirty="0"/>
          </a:p>
          <a:p>
            <a:endParaRPr lang="en-US" dirty="0"/>
          </a:p>
        </p:txBody>
      </p:sp>
      <p:sp>
        <p:nvSpPr>
          <p:cNvPr id="5" name="TextBox 4"/>
          <p:cNvSpPr txBox="1"/>
          <p:nvPr/>
        </p:nvSpPr>
        <p:spPr>
          <a:xfrm>
            <a:off x="4872681" y="125623"/>
            <a:ext cx="2446638" cy="369332"/>
          </a:xfrm>
          <a:prstGeom prst="rect">
            <a:avLst/>
          </a:prstGeom>
          <a:noFill/>
        </p:spPr>
        <p:txBody>
          <a:bodyPr wrap="square" rtlCol="0">
            <a:spAutoFit/>
          </a:bodyPr>
          <a:lstStyle/>
          <a:p>
            <a:r>
              <a:rPr lang="en-US" b="1" smtClean="0">
                <a:solidFill>
                  <a:schemeClr val="bg1"/>
                </a:solidFill>
              </a:rPr>
              <a:t>Data Integration Plan</a:t>
            </a:r>
            <a:endParaRPr lang="en-US" b="1"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8" name="Rectangle 7"/>
          <p:cNvSpPr/>
          <p:nvPr/>
        </p:nvSpPr>
        <p:spPr>
          <a:xfrm>
            <a:off x="3048000" y="1546808"/>
            <a:ext cx="6096000" cy="4185761"/>
          </a:xfrm>
          <a:prstGeom prst="rect">
            <a:avLst/>
          </a:prstGeom>
        </p:spPr>
        <p:txBody>
          <a:bodyPr>
            <a:spAutoFit/>
          </a:bodyPr>
          <a:lstStyle/>
          <a:p>
            <a:r>
              <a:rPr lang="en-US" sz="1400" b="1" dirty="0">
                <a:solidFill>
                  <a:srgbClr val="000000"/>
                </a:solidFill>
                <a:latin typeface="Arial" charset="0"/>
                <a:ea typeface="Arial Unicode MS" charset="0"/>
                <a:cs typeface="Arial Unicode MS" charset="0"/>
              </a:rPr>
              <a:t>IV. Data Comparison of the research projects included in the </a:t>
            </a:r>
            <a:r>
              <a:rPr lang="de-DE" sz="1400" b="1" dirty="0">
                <a:solidFill>
                  <a:srgbClr val="000000"/>
                </a:solidFill>
                <a:latin typeface="Arial" charset="0"/>
                <a:ea typeface="Arial Unicode MS" charset="0"/>
                <a:cs typeface="Arial Unicode MS" charset="0"/>
              </a:rPr>
              <a:t>Cache</a:t>
            </a:r>
            <a:r>
              <a:rPr lang="en-US" sz="1400" b="1" dirty="0">
                <a:solidFill>
                  <a:srgbClr val="000000"/>
                </a:solidFill>
                <a:latin typeface="Arial" charset="0"/>
                <a:ea typeface="Arial Unicode MS" charset="0"/>
                <a:cs typeface="Arial Unicode MS" charset="0"/>
              </a:rPr>
              <a:t> Collaborative project.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This table outlines the geographical extent, time frame, and methods of each study. With the methods, it shows specifically how sampling was conducted for each specific parameter collected. Also included in the table are other research projects being conducted or previously conducted in the area that relate to the project but are not included in the Cache Collaborative.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b="1" dirty="0">
                <a:solidFill>
                  <a:srgbClr val="000000"/>
                </a:solidFill>
                <a:latin typeface="Arial" charset="0"/>
                <a:ea typeface="Arial Unicode MS" charset="0"/>
                <a:cs typeface="Arial Unicode MS" charset="0"/>
              </a:rPr>
              <a:t>V. Methods Comparison</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Shows how the four Cache Collaborative research projects and the other programs sampling fish, zooplankton, phytoplankton, and water quality (Including CDEC and NWIS) are conducting their sampling, with what frequency, and how they are recording their data. The focus of this table is on data interoperability: how net and mesh sizes vary for different efforts, where units are different and how they may be converted for comparison across all studies. </a:t>
            </a:r>
            <a:endParaRPr lang="en-US" sz="1400" dirty="0">
              <a:solidFill>
                <a:srgbClr val="000000"/>
              </a:solidFill>
              <a:effectLst/>
              <a:latin typeface="Helvetica" charset="0"/>
              <a:ea typeface="Arial Unicode MS" charset="0"/>
              <a:cs typeface="Arial Unicode MS" charset="0"/>
            </a:endParaRPr>
          </a:p>
        </p:txBody>
      </p:sp>
      <p:sp>
        <p:nvSpPr>
          <p:cNvPr id="9" name="TextBox 8"/>
          <p:cNvSpPr txBox="1"/>
          <p:nvPr/>
        </p:nvSpPr>
        <p:spPr>
          <a:xfrm>
            <a:off x="5025081" y="278023"/>
            <a:ext cx="2446638" cy="369332"/>
          </a:xfrm>
          <a:prstGeom prst="rect">
            <a:avLst/>
          </a:prstGeom>
          <a:noFill/>
        </p:spPr>
        <p:txBody>
          <a:bodyPr wrap="square" rtlCol="0">
            <a:spAutoFit/>
          </a:bodyPr>
          <a:lstStyle/>
          <a:p>
            <a:r>
              <a:rPr lang="en-US" b="1" smtClean="0">
                <a:solidFill>
                  <a:schemeClr val="bg1"/>
                </a:solidFill>
              </a:rPr>
              <a:t>Data Integration Plan</a:t>
            </a:r>
            <a:endParaRPr lang="en-US" b="1" dirty="0">
              <a:solidFill>
                <a:schemeClr val="bg1"/>
              </a:solidFill>
            </a:endParaRPr>
          </a:p>
        </p:txBody>
      </p:sp>
    </p:spTree>
    <p:extLst>
      <p:ext uri="{BB962C8B-B14F-4D97-AF65-F5344CB8AC3E}">
        <p14:creationId xmlns:p14="http://schemas.microsoft.com/office/powerpoint/2010/main" val="1455882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buNone/>
            </a:pPr>
            <a:endParaRPr lang="en-US" dirty="0"/>
          </a:p>
          <a:p>
            <a:endParaRPr lang="en-US" dirty="0"/>
          </a:p>
        </p:txBody>
      </p:sp>
      <p:sp>
        <p:nvSpPr>
          <p:cNvPr id="5" name="TextBox 4"/>
          <p:cNvSpPr txBox="1"/>
          <p:nvPr/>
        </p:nvSpPr>
        <p:spPr>
          <a:xfrm>
            <a:off x="4872681" y="125623"/>
            <a:ext cx="2446638" cy="369332"/>
          </a:xfrm>
          <a:prstGeom prst="rect">
            <a:avLst/>
          </a:prstGeom>
          <a:noFill/>
        </p:spPr>
        <p:txBody>
          <a:bodyPr wrap="square" rtlCol="0">
            <a:spAutoFit/>
          </a:bodyPr>
          <a:lstStyle/>
          <a:p>
            <a:r>
              <a:rPr lang="en-US" b="1" smtClean="0">
                <a:solidFill>
                  <a:schemeClr val="bg1"/>
                </a:solidFill>
              </a:rPr>
              <a:t>Data Integration Plan</a:t>
            </a:r>
            <a:endParaRPr lang="en-US" b="1"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8" name="Rectangle 7"/>
          <p:cNvSpPr/>
          <p:nvPr/>
        </p:nvSpPr>
        <p:spPr>
          <a:xfrm>
            <a:off x="3048000" y="1546808"/>
            <a:ext cx="6096000" cy="4185761"/>
          </a:xfrm>
          <a:prstGeom prst="rect">
            <a:avLst/>
          </a:prstGeom>
        </p:spPr>
        <p:txBody>
          <a:bodyPr>
            <a:spAutoFit/>
          </a:bodyPr>
          <a:lstStyle/>
          <a:p>
            <a:r>
              <a:rPr lang="en-US" sz="1400" b="1" dirty="0">
                <a:solidFill>
                  <a:srgbClr val="000000"/>
                </a:solidFill>
                <a:latin typeface="Arial" charset="0"/>
                <a:ea typeface="Arial Unicode MS" charset="0"/>
                <a:cs typeface="Arial Unicode MS" charset="0"/>
              </a:rPr>
              <a:t>IV. Data Comparison of the research projects included in the </a:t>
            </a:r>
            <a:r>
              <a:rPr lang="de-DE" sz="1400" b="1" dirty="0">
                <a:solidFill>
                  <a:srgbClr val="000000"/>
                </a:solidFill>
                <a:latin typeface="Arial" charset="0"/>
                <a:ea typeface="Arial Unicode MS" charset="0"/>
                <a:cs typeface="Arial Unicode MS" charset="0"/>
              </a:rPr>
              <a:t>Cache</a:t>
            </a:r>
            <a:r>
              <a:rPr lang="en-US" sz="1400" b="1" dirty="0">
                <a:solidFill>
                  <a:srgbClr val="000000"/>
                </a:solidFill>
                <a:latin typeface="Arial" charset="0"/>
                <a:ea typeface="Arial Unicode MS" charset="0"/>
                <a:cs typeface="Arial Unicode MS" charset="0"/>
              </a:rPr>
              <a:t> Collaborative project.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This table outlines the geographical extent, time frame, and methods of each study. With the methods, it shows specifically how sampling was conducted for each specific parameter collected. Also included in the table are other research projects being conducted or previously conducted in the area that relate to the project but are not included in the Cache Collaborative.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b="1" dirty="0">
                <a:solidFill>
                  <a:srgbClr val="000000"/>
                </a:solidFill>
                <a:latin typeface="Arial" charset="0"/>
                <a:ea typeface="Arial Unicode MS" charset="0"/>
                <a:cs typeface="Arial Unicode MS" charset="0"/>
              </a:rPr>
              <a:t>V. Methods Comparison</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Shows how the four Cache Collaborative research projects and the other programs sampling fish, zooplankton, phytoplankton, and water quality (Including CDEC and NWIS) are conducting their sampling, with what frequency, and how they are recording their data. The focus of this table is on data interoperability: how net and mesh sizes vary for different efforts, where units are different and how they may be converted for comparison across all studies. </a:t>
            </a:r>
            <a:endParaRPr lang="en-US" sz="1400" dirty="0">
              <a:solidFill>
                <a:srgbClr val="000000"/>
              </a:solidFill>
              <a:effectLst/>
              <a:latin typeface="Helvetica" charset="0"/>
              <a:ea typeface="Arial Unicode MS" charset="0"/>
              <a:cs typeface="Arial Unicode MS" charset="0"/>
            </a:endParaRPr>
          </a:p>
        </p:txBody>
      </p:sp>
      <p:sp>
        <p:nvSpPr>
          <p:cNvPr id="6" name="TextBox 5"/>
          <p:cNvSpPr txBox="1"/>
          <p:nvPr/>
        </p:nvSpPr>
        <p:spPr>
          <a:xfrm>
            <a:off x="5025081" y="278023"/>
            <a:ext cx="2446638" cy="369332"/>
          </a:xfrm>
          <a:prstGeom prst="rect">
            <a:avLst/>
          </a:prstGeom>
          <a:noFill/>
        </p:spPr>
        <p:txBody>
          <a:bodyPr wrap="square" rtlCol="0">
            <a:spAutoFit/>
          </a:bodyPr>
          <a:lstStyle/>
          <a:p>
            <a:r>
              <a:rPr lang="en-US" b="1" smtClean="0">
                <a:solidFill>
                  <a:schemeClr val="bg1"/>
                </a:solidFill>
              </a:rPr>
              <a:t>Data Integration Plan</a:t>
            </a:r>
            <a:endParaRPr lang="en-US" b="1" dirty="0">
              <a:solidFill>
                <a:schemeClr val="bg1"/>
              </a:solidFill>
            </a:endParaRPr>
          </a:p>
        </p:txBody>
      </p:sp>
    </p:spTree>
    <p:extLst>
      <p:ext uri="{BB962C8B-B14F-4D97-AF65-F5344CB8AC3E}">
        <p14:creationId xmlns:p14="http://schemas.microsoft.com/office/powerpoint/2010/main" val="39866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32916" y="5821144"/>
            <a:ext cx="3359084" cy="830997"/>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Data Interoperability:</a:t>
            </a:r>
          </a:p>
          <a:p>
            <a:r>
              <a:rPr lang="en-US" sz="2400" dirty="0" smtClean="0">
                <a:solidFill>
                  <a:schemeClr val="bg1"/>
                </a:solidFill>
                <a:latin typeface="Avenir Light" charset="0"/>
                <a:ea typeface="Avenir Light" charset="0"/>
                <a:cs typeface="Avenir Light" charset="0"/>
              </a:rPr>
              <a:t>Water Quality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6796"/>
          </a:xfrm>
          <a:prstGeom prst="rect">
            <a:avLst/>
          </a:prstGeom>
        </p:spPr>
      </p:pic>
    </p:spTree>
    <p:extLst>
      <p:ext uri="{BB962C8B-B14F-4D97-AF65-F5344CB8AC3E}">
        <p14:creationId xmlns:p14="http://schemas.microsoft.com/office/powerpoint/2010/main" val="1789229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32916" y="5821144"/>
            <a:ext cx="3359084" cy="830997"/>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Data Interoperability:  </a:t>
            </a:r>
          </a:p>
          <a:p>
            <a:r>
              <a:rPr lang="en-US" sz="2400" dirty="0" smtClean="0">
                <a:solidFill>
                  <a:schemeClr val="bg1"/>
                </a:solidFill>
                <a:latin typeface="Avenir Light" charset="0"/>
                <a:ea typeface="Avenir Light" charset="0"/>
                <a:cs typeface="Avenir Light" charset="0"/>
              </a:rPr>
              <a:t>Food Web</a:t>
            </a:r>
            <a:endParaRPr lang="en-US" sz="2400" dirty="0">
              <a:solidFill>
                <a:schemeClr val="bg1"/>
              </a:solidFill>
              <a:latin typeface="Avenir Light" charset="0"/>
              <a:ea typeface="Avenir Light" charset="0"/>
              <a:cs typeface="Avenir Light"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6796"/>
          </a:xfrm>
          <a:prstGeom prst="rect">
            <a:avLst/>
          </a:prstGeom>
        </p:spPr>
      </p:pic>
    </p:spTree>
    <p:extLst>
      <p:ext uri="{BB962C8B-B14F-4D97-AF65-F5344CB8AC3E}">
        <p14:creationId xmlns:p14="http://schemas.microsoft.com/office/powerpoint/2010/main" val="361016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32916" y="5821144"/>
            <a:ext cx="3359084" cy="461665"/>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Methods Comparison</a:t>
            </a:r>
            <a:endParaRPr lang="en-US" sz="2400" dirty="0">
              <a:solidFill>
                <a:schemeClr val="bg1"/>
              </a:solidFill>
              <a:latin typeface="Avenir Light" charset="0"/>
              <a:ea typeface="Avenir Light" charset="0"/>
              <a:cs typeface="Avenir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0"/>
            <a:ext cx="12192000" cy="4807974"/>
          </a:xfrm>
          <a:prstGeom prst="rect">
            <a:avLst/>
          </a:prstGeom>
        </p:spPr>
      </p:pic>
    </p:spTree>
    <p:extLst>
      <p:ext uri="{BB962C8B-B14F-4D97-AF65-F5344CB8AC3E}">
        <p14:creationId xmlns:p14="http://schemas.microsoft.com/office/powerpoint/2010/main" val="967937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5807379"/>
              </p:ext>
            </p:extLst>
          </p:nvPr>
        </p:nvGraphicFramePr>
        <p:xfrm>
          <a:off x="432263" y="532014"/>
          <a:ext cx="11438312" cy="5361506"/>
        </p:xfrm>
        <a:graphic>
          <a:graphicData uri="http://schemas.openxmlformats.org/drawingml/2006/table">
            <a:tbl>
              <a:tblPr firstRow="1" firstCol="1" bandRow="1"/>
              <a:tblGrid>
                <a:gridCol w="3487290"/>
                <a:gridCol w="4463732"/>
                <a:gridCol w="3487290"/>
              </a:tblGrid>
              <a:tr h="452739">
                <a:tc>
                  <a:txBody>
                    <a:bodyPr/>
                    <a:lstStyle/>
                    <a:p>
                      <a:pPr marL="0" marR="0">
                        <a:spcBef>
                          <a:spcPts val="0"/>
                        </a:spcBef>
                        <a:spcAft>
                          <a:spcPts val="0"/>
                        </a:spcAft>
                      </a:pPr>
                      <a:r>
                        <a:rPr lang="en-US" sz="1400" b="1" i="1">
                          <a:solidFill>
                            <a:srgbClr val="000000"/>
                          </a:solidFill>
                          <a:effectLst/>
                          <a:latin typeface="Arial" charset="0"/>
                          <a:ea typeface="Arial" charset="0"/>
                          <a:cs typeface="Arial" charset="0"/>
                        </a:rPr>
                        <a:t>Data Set Name</a:t>
                      </a:r>
                      <a:endParaRPr lang="en-US" sz="1400">
                        <a:solidFill>
                          <a:srgbClr val="000000"/>
                        </a:solidFill>
                        <a:effectLst/>
                        <a:latin typeface="Arial" charset="0"/>
                        <a:ea typeface="Arial" charset="0"/>
                        <a:cs typeface="Arial" charset="0"/>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b="1" i="1">
                          <a:solidFill>
                            <a:srgbClr val="000000"/>
                          </a:solidFill>
                          <a:effectLst/>
                          <a:latin typeface="Arial" charset="0"/>
                          <a:ea typeface="Arial" charset="0"/>
                          <a:cs typeface="Arial" charset="0"/>
                        </a:rPr>
                        <a:t>Description</a:t>
                      </a:r>
                      <a:endParaRPr lang="en-US" sz="1400">
                        <a:solidFill>
                          <a:srgbClr val="000000"/>
                        </a:solidFill>
                        <a:effectLst/>
                        <a:latin typeface="Arial" charset="0"/>
                        <a:ea typeface="Arial"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200" b="1" i="1">
                          <a:solidFill>
                            <a:srgbClr val="000000"/>
                          </a:solidFill>
                          <a:effectLst/>
                          <a:latin typeface="Helvetica" charset="0"/>
                          <a:ea typeface="Helvetica" charset="0"/>
                          <a:cs typeface="Helvetica" charset="0"/>
                        </a:rPr>
                        <a:t>Source</a:t>
                      </a:r>
                      <a:endParaRPr lang="en-US" sz="1000">
                        <a:solidFill>
                          <a:srgbClr val="000000"/>
                        </a:solidFill>
                        <a:effectLst/>
                        <a:latin typeface="Helvetica" charset="0"/>
                        <a:ea typeface="Helvetica" charset="0"/>
                        <a:cs typeface="Helvetica" charset="0"/>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873141">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CDEC</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Real-time sensor data for key parameters include: Flow, Dissolved Oxygen, Chlorophyll A, River Stage, Turbidity, Electrical Conductivity, and Water Temperature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DWR</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582094">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CIMIS</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effectLst/>
                          <a:latin typeface="Arial" charset="0"/>
                          <a:ea typeface="Arial" charset="0"/>
                          <a:cs typeface="Arial" charset="0"/>
                        </a:rPr>
                        <a:t>California Irrigation Management Information System manages a network of automated weather stations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DWR</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452739">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NOAA National Weather Service</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Weather forecasting stations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452739">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 River Forecasting</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River flow and stage forecasting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452739">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 Tide Prediction</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Tide forecasting stations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582094">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USFWS DJFMP</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Delta Juvenile Fish Monitoring Program recent and historic fish and environmental parameter information for the Delta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USFWS</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873141">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USGS National Water Information Service</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Real-time sensor data for key parameters include: Flow, Dissolved Oxygen, Chlorophyll A, River Stage, Turbidity, Electrical Conductivity, and Water Temperature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USGS</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582094">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EMP Benthic Monitoring</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Recent and historic benthic monitoring and environmental data at discrete locations in the Delta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DWR</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bl>
          </a:graphicData>
        </a:graphic>
      </p:graphicFrame>
      <p:sp>
        <p:nvSpPr>
          <p:cNvPr id="3" name="TextBox 2"/>
          <p:cNvSpPr txBox="1"/>
          <p:nvPr/>
        </p:nvSpPr>
        <p:spPr>
          <a:xfrm>
            <a:off x="8832916" y="5821144"/>
            <a:ext cx="3359084" cy="461665"/>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Available Data</a:t>
            </a:r>
            <a:endParaRPr lang="en-US" sz="24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0440879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615</Words>
  <Application>Microsoft Macintosh PowerPoint</Application>
  <PresentationFormat>Widescreen</PresentationFormat>
  <Paragraphs>116</Paragraphs>
  <Slides>25</Slides>
  <Notes>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 Unicode MS</vt:lpstr>
      <vt:lpstr>Avenir Light</vt:lpstr>
      <vt:lpstr>Calibri</vt:lpstr>
      <vt:lpstr>Calibri Light</vt:lpstr>
      <vt:lpstr>Helvetica</vt:lpstr>
      <vt:lpstr>Arial</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Karly Wagner</dc:creator>
  <cp:lastModifiedBy>Karly Wagner</cp:lastModifiedBy>
  <cp:revision>22</cp:revision>
  <dcterms:created xsi:type="dcterms:W3CDTF">2016-11-08T17:14:48Z</dcterms:created>
  <dcterms:modified xsi:type="dcterms:W3CDTF">2016-11-11T00:18:51Z</dcterms:modified>
</cp:coreProperties>
</file>