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gfried, Emma@DWR" initials="ES" lastIdx="1" clrIdx="0"/>
  <p:cmAuthor id="1" name="Rinde, Jenna@DWR" initials="RJ" lastIdx="1" clrIdx="1">
    <p:extLst/>
  </p:cmAuthor>
  <p:cmAuthor id="2" name="Sarah Lesmeister" initials="SL" lastIdx="9" clrIdx="2"/>
  <p:cmAuthor id="3" name="Wells, Elizabeth@DWR" initials="WE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17T12:54:48.049" idx="5">
    <p:pos x="5143" y="3444"/>
    <p:text>maybe use "east" instead of "up"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17T12:57:10.618" idx="8">
    <p:pos x="557" y="2873"/>
    <p:text>Is there a sediment preference for this critter?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9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5342-0CA9-4EFA-B934-202A1AA61D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1996-C3D9-4E14-876E-EE27643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0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876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</a:t>
            </a:r>
            <a:r>
              <a:rPr lang="en-US" dirty="0"/>
              <a:t>: </a:t>
            </a:r>
            <a:r>
              <a:rPr lang="en-US" i="1" dirty="0"/>
              <a:t>Corbicula </a:t>
            </a:r>
            <a:r>
              <a:rPr lang="en-US" i="1" dirty="0" smtClean="0"/>
              <a:t>fluminea</a:t>
            </a:r>
            <a:r>
              <a:rPr lang="en-US" dirty="0" smtClean="0"/>
              <a:t>/ </a:t>
            </a:r>
            <a:r>
              <a:rPr lang="en-US" dirty="0"/>
              <a:t>Asian clam </a:t>
            </a:r>
            <a:endParaRPr lang="en-US" dirty="0" smtClean="0"/>
          </a:p>
          <a:p>
            <a:r>
              <a:rPr lang="en-US" dirty="0" smtClean="0"/>
              <a:t>Phylum:</a:t>
            </a:r>
            <a:r>
              <a:rPr lang="en-US" dirty="0"/>
              <a:t> </a:t>
            </a:r>
            <a:r>
              <a:rPr lang="en-US" dirty="0" err="1"/>
              <a:t>Molluska</a:t>
            </a:r>
            <a:r>
              <a:rPr lang="en-US" dirty="0"/>
              <a:t>, </a:t>
            </a:r>
            <a:r>
              <a:rPr lang="en-US" dirty="0" smtClean="0"/>
              <a:t>Class: </a:t>
            </a:r>
            <a:r>
              <a:rPr lang="en-US" dirty="0" err="1"/>
              <a:t>Bivalvia</a:t>
            </a:r>
            <a:endParaRPr lang="en-US" dirty="0"/>
          </a:p>
          <a:p>
            <a:pPr lvl="0"/>
            <a:r>
              <a:rPr lang="en-US" dirty="0" smtClean="0"/>
              <a:t>Origin: Non-native, from East Asia in 1945 (widespread by 1948)</a:t>
            </a:r>
            <a:endParaRPr lang="en-US" dirty="0"/>
          </a:p>
          <a:p>
            <a:pPr lvl="0"/>
            <a:r>
              <a:rPr lang="en-US" dirty="0"/>
              <a:t>Habitat</a:t>
            </a:r>
            <a:r>
              <a:rPr lang="en-US" dirty="0" smtClean="0"/>
              <a:t>: </a:t>
            </a:r>
            <a:r>
              <a:rPr lang="en-US" dirty="0"/>
              <a:t>freshwater but tolerates salinity up to 17 </a:t>
            </a:r>
            <a:r>
              <a:rPr lang="en-US" dirty="0" err="1" smtClean="0"/>
              <a:t>ppt</a:t>
            </a:r>
            <a:r>
              <a:rPr lang="en-US" dirty="0" smtClean="0"/>
              <a:t>; fine </a:t>
            </a:r>
            <a:r>
              <a:rPr lang="en-US" dirty="0"/>
              <a:t>or coarse clean sand or clay</a:t>
            </a:r>
          </a:p>
          <a:p>
            <a:pPr lvl="0"/>
            <a:r>
              <a:rPr lang="en-US" dirty="0"/>
              <a:t>Size</a:t>
            </a:r>
            <a:r>
              <a:rPr lang="en-US" dirty="0" smtClean="0"/>
              <a:t>: up to ~ 40 mm shell length</a:t>
            </a:r>
          </a:p>
          <a:p>
            <a:pPr lvl="0"/>
            <a:r>
              <a:rPr lang="en-US" dirty="0" smtClean="0"/>
              <a:t>Notes: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Filter </a:t>
            </a:r>
            <a:r>
              <a:rPr lang="en-US" dirty="0" smtClean="0">
                <a:effectLst/>
              </a:rPr>
              <a:t>feeder which can settle in water intake pipes and clog them.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3600" y="609600"/>
            <a:ext cx="5257800" cy="3962400"/>
            <a:chOff x="2133600" y="609600"/>
            <a:chExt cx="5257800" cy="3962400"/>
          </a:xfrm>
        </p:grpSpPr>
        <p:pic>
          <p:nvPicPr>
            <p:cNvPr id="1027" name="Picture 3" descr="S:\ewells\pictures - field and lab\lab photos for portal\Corbicula D24 bes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09600"/>
              <a:ext cx="5257800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38800" y="4325779"/>
              <a:ext cx="1752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/>
                <a:t>Photo: Betsy Wells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591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Name: </a:t>
            </a:r>
            <a:r>
              <a:rPr lang="en-US" i="1" dirty="0" err="1" smtClean="0"/>
              <a:t>Phoronopsis</a:t>
            </a:r>
            <a:r>
              <a:rPr lang="en-US" i="1" dirty="0" smtClean="0"/>
              <a:t> </a:t>
            </a:r>
            <a:r>
              <a:rPr lang="en-US" i="1" dirty="0" err="1"/>
              <a:t>harmeri</a:t>
            </a:r>
            <a:endParaRPr lang="en-US" dirty="0"/>
          </a:p>
          <a:p>
            <a:pPr lvl="0"/>
            <a:r>
              <a:rPr lang="en-US" dirty="0"/>
              <a:t>Phylum: </a:t>
            </a:r>
            <a:r>
              <a:rPr lang="en-US" dirty="0" smtClean="0"/>
              <a:t>Phoronida/ horseshoe </a:t>
            </a:r>
            <a:r>
              <a:rPr lang="en-US" dirty="0"/>
              <a:t>worm. </a:t>
            </a:r>
            <a:endParaRPr lang="en-US" dirty="0" smtClean="0"/>
          </a:p>
          <a:p>
            <a:pPr lvl="0"/>
            <a:r>
              <a:rPr lang="en-US" dirty="0" smtClean="0"/>
              <a:t>Origin</a:t>
            </a:r>
            <a:r>
              <a:rPr lang="en-US" dirty="0"/>
              <a:t>: </a:t>
            </a:r>
            <a:r>
              <a:rPr lang="en-US" dirty="0" smtClean="0"/>
              <a:t>Native</a:t>
            </a:r>
            <a:endParaRPr lang="en-US" dirty="0"/>
          </a:p>
          <a:p>
            <a:pPr lvl="0"/>
            <a:r>
              <a:rPr lang="en-US" dirty="0"/>
              <a:t>Habitat:  </a:t>
            </a:r>
            <a:r>
              <a:rPr lang="en-US" dirty="0" smtClean="0"/>
              <a:t>Marine (water 25 </a:t>
            </a:r>
            <a:r>
              <a:rPr lang="en-US" dirty="0" err="1" smtClean="0"/>
              <a:t>ppt</a:t>
            </a:r>
            <a:r>
              <a:rPr lang="en-US" dirty="0" smtClean="0"/>
              <a:t> or higher), living in tubes they construct </a:t>
            </a:r>
          </a:p>
          <a:p>
            <a:pPr lvl="0"/>
            <a:r>
              <a:rPr lang="en-US" dirty="0" smtClean="0"/>
              <a:t>Size</a:t>
            </a:r>
            <a:r>
              <a:rPr lang="en-US" dirty="0"/>
              <a:t>: </a:t>
            </a:r>
            <a:r>
              <a:rPr lang="en-US" dirty="0" smtClean="0"/>
              <a:t>20-? </a:t>
            </a:r>
            <a:r>
              <a:rPr lang="en-US"/>
              <a:t>m</a:t>
            </a:r>
            <a:r>
              <a:rPr lang="en-US" smtClean="0"/>
              <a:t>m long</a:t>
            </a:r>
            <a:endParaRPr lang="en-US" dirty="0"/>
          </a:p>
          <a:p>
            <a:r>
              <a:rPr lang="en-US" dirty="0"/>
              <a:t>Notes: </a:t>
            </a:r>
            <a:r>
              <a:rPr lang="en-US" dirty="0" smtClean="0"/>
              <a:t>Filter-feeders </a:t>
            </a:r>
            <a:r>
              <a:rPr lang="en-US" dirty="0"/>
              <a:t>with a U-shaped crown of tentacles called a </a:t>
            </a:r>
            <a:r>
              <a:rPr lang="en-US" dirty="0" err="1" smtClean="0"/>
              <a:t>lophophore</a:t>
            </a:r>
            <a:r>
              <a:rPr lang="en-US" dirty="0" smtClean="0"/>
              <a:t>; </a:t>
            </a:r>
            <a:r>
              <a:rPr lang="en-US" dirty="0"/>
              <a:t>can reach high densities in San Pablo Bay in the fall and early winter of dry years, but do not tolerate influxes of fresh water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533400"/>
            <a:ext cx="5715000" cy="4038600"/>
            <a:chOff x="1600200" y="533400"/>
            <a:chExt cx="5715000" cy="4038600"/>
          </a:xfrm>
        </p:grpSpPr>
        <p:pic>
          <p:nvPicPr>
            <p:cNvPr id="10242" name="Picture 2" descr="http://www.starfish.ch/Fotos/worms-Wuermer/phoronida-Hufeisenwurm/Phoronopsis-harmeri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0"/>
            <a:stretch/>
          </p:blipFill>
          <p:spPr bwMode="auto">
            <a:xfrm>
              <a:off x="1600200" y="533400"/>
              <a:ext cx="5715000" cy="402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800600" y="4325779"/>
              <a:ext cx="2514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</a:rPr>
                <a:t>Photo courtesy of Theresa 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Zubi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01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17" y="41910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Name: </a:t>
            </a:r>
            <a:r>
              <a:rPr lang="en-US" i="1" dirty="0"/>
              <a:t>Potamocorbula </a:t>
            </a:r>
            <a:r>
              <a:rPr lang="en-US" i="1" dirty="0" smtClean="0"/>
              <a:t>amurensis</a:t>
            </a:r>
            <a:r>
              <a:rPr lang="en-US" dirty="0" smtClean="0"/>
              <a:t>/ </a:t>
            </a:r>
            <a:r>
              <a:rPr lang="en-US" dirty="0"/>
              <a:t>Asian overbite clam or Asian river clam </a:t>
            </a:r>
            <a:endParaRPr lang="en-US" dirty="0" smtClean="0"/>
          </a:p>
          <a:p>
            <a:pPr lvl="0"/>
            <a:r>
              <a:rPr lang="en-US" dirty="0" smtClean="0"/>
              <a:t>Phylum</a:t>
            </a:r>
            <a:r>
              <a:rPr lang="en-US" dirty="0"/>
              <a:t>: </a:t>
            </a:r>
            <a:r>
              <a:rPr lang="en-US" dirty="0" err="1"/>
              <a:t>Molluska</a:t>
            </a:r>
            <a:r>
              <a:rPr lang="en-US" dirty="0"/>
              <a:t>, Class: </a:t>
            </a:r>
            <a:r>
              <a:rPr lang="en-US" dirty="0" err="1"/>
              <a:t>Bivalvia</a:t>
            </a:r>
            <a:endParaRPr lang="en-US" dirty="0"/>
          </a:p>
          <a:p>
            <a:pPr lvl="0"/>
            <a:r>
              <a:rPr lang="en-US" dirty="0"/>
              <a:t>Origin: Non-native, from East Asia in </a:t>
            </a:r>
            <a:r>
              <a:rPr lang="en-US" dirty="0" smtClean="0"/>
              <a:t>1986, probably in ballast water</a:t>
            </a:r>
            <a:endParaRPr lang="en-US" dirty="0"/>
          </a:p>
          <a:p>
            <a:pPr lvl="0"/>
            <a:r>
              <a:rPr lang="en-US" dirty="0"/>
              <a:t>Habitat: </a:t>
            </a:r>
            <a:r>
              <a:rPr lang="en-US" dirty="0" smtClean="0"/>
              <a:t>tolerates </a:t>
            </a:r>
            <a:r>
              <a:rPr lang="en-US" dirty="0"/>
              <a:t>salinity </a:t>
            </a:r>
            <a:r>
              <a:rPr lang="en-US" dirty="0" smtClean="0"/>
              <a:t>from almost </a:t>
            </a:r>
            <a:r>
              <a:rPr lang="en-US" dirty="0"/>
              <a:t>freshwater (1ppt) </a:t>
            </a:r>
            <a:r>
              <a:rPr lang="en-US" dirty="0" smtClean="0"/>
              <a:t>and to </a:t>
            </a:r>
            <a:r>
              <a:rPr lang="en-US" dirty="0"/>
              <a:t>full marine levels (35 </a:t>
            </a:r>
            <a:r>
              <a:rPr lang="en-US" dirty="0" err="1"/>
              <a:t>ppt</a:t>
            </a:r>
            <a:r>
              <a:rPr lang="en-US" dirty="0" smtClean="0"/>
              <a:t>) but </a:t>
            </a:r>
            <a:r>
              <a:rPr lang="en-US" dirty="0"/>
              <a:t>in </a:t>
            </a:r>
            <a:r>
              <a:rPr lang="en-US" dirty="0" smtClean="0"/>
              <a:t>San Francisco Estuary </a:t>
            </a:r>
            <a:r>
              <a:rPr lang="en-US" dirty="0"/>
              <a:t>thrives in Suisun and Grizzly Bay at salinity levels around </a:t>
            </a:r>
            <a:r>
              <a:rPr lang="en-US" dirty="0" smtClean="0"/>
              <a:t>3-10 </a:t>
            </a:r>
            <a:r>
              <a:rPr lang="en-US" dirty="0" err="1" smtClean="0"/>
              <a:t>ppt</a:t>
            </a:r>
            <a:r>
              <a:rPr lang="en-US" dirty="0" smtClean="0"/>
              <a:t>; subtidal </a:t>
            </a:r>
            <a:r>
              <a:rPr lang="en-US" dirty="0"/>
              <a:t>in muddy or sandy sediment </a:t>
            </a:r>
            <a:endParaRPr lang="en-US" dirty="0" smtClean="0"/>
          </a:p>
          <a:p>
            <a:pPr lvl="0"/>
            <a:r>
              <a:rPr lang="en-US" dirty="0" smtClean="0"/>
              <a:t>Size</a:t>
            </a:r>
            <a:r>
              <a:rPr lang="en-US" dirty="0"/>
              <a:t>: up to </a:t>
            </a:r>
            <a:r>
              <a:rPr lang="en-US" dirty="0" smtClean="0"/>
              <a:t>~25 mm </a:t>
            </a:r>
            <a:r>
              <a:rPr lang="en-US" dirty="0"/>
              <a:t>shell length</a:t>
            </a:r>
          </a:p>
          <a:p>
            <a:pPr lvl="0"/>
            <a:r>
              <a:rPr lang="en-US" dirty="0"/>
              <a:t>Notes: </a:t>
            </a:r>
            <a:r>
              <a:rPr lang="en-US" dirty="0" smtClean="0">
                <a:effectLst/>
              </a:rPr>
              <a:t>A </a:t>
            </a:r>
            <a:r>
              <a:rPr lang="en-US" dirty="0" smtClean="0">
                <a:effectLst/>
              </a:rPr>
              <a:t>prolific filter feeder which has significantly reduced phytoplankton in the estuary, contributing to the decline of several zooplankton and fish species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pic>
        <p:nvPicPr>
          <p:cNvPr id="9218" name="Picture 2" descr="Asian clam, Chinese clam, Overbite c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1"/>
            <a:ext cx="4953000" cy="37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</a:t>
            </a:r>
            <a:r>
              <a:rPr lang="en-US" dirty="0"/>
              <a:t>: </a:t>
            </a:r>
            <a:r>
              <a:rPr lang="en-US" i="1" dirty="0"/>
              <a:t>Theora </a:t>
            </a:r>
            <a:r>
              <a:rPr lang="en-US" i="1" dirty="0" err="1"/>
              <a:t>lubrica</a:t>
            </a:r>
            <a:r>
              <a:rPr lang="en-US" dirty="0"/>
              <a:t> </a:t>
            </a:r>
            <a:r>
              <a:rPr lang="en-US" dirty="0" smtClean="0"/>
              <a:t>/ </a:t>
            </a:r>
            <a:r>
              <a:rPr lang="en-US" dirty="0"/>
              <a:t>Asian </a:t>
            </a:r>
            <a:r>
              <a:rPr lang="en-US" dirty="0" err="1"/>
              <a:t>semele</a:t>
            </a:r>
            <a:r>
              <a:rPr lang="en-US" dirty="0"/>
              <a:t>, window </a:t>
            </a:r>
            <a:r>
              <a:rPr lang="en-US" dirty="0" smtClean="0"/>
              <a:t>shell</a:t>
            </a:r>
          </a:p>
          <a:p>
            <a:r>
              <a:rPr lang="en-US" dirty="0" smtClean="0"/>
              <a:t>Phylum</a:t>
            </a:r>
            <a:r>
              <a:rPr lang="en-US" dirty="0"/>
              <a:t>: </a:t>
            </a:r>
            <a:r>
              <a:rPr lang="en-US" dirty="0" err="1"/>
              <a:t>Molluska</a:t>
            </a:r>
            <a:r>
              <a:rPr lang="en-US" dirty="0"/>
              <a:t>, Class: </a:t>
            </a:r>
            <a:r>
              <a:rPr lang="en-US" dirty="0" err="1"/>
              <a:t>Bivalvia</a:t>
            </a:r>
            <a:endParaRPr lang="en-US" dirty="0"/>
          </a:p>
          <a:p>
            <a:pPr lvl="0"/>
            <a:r>
              <a:rPr lang="en-US" dirty="0"/>
              <a:t>Origin: Non-native, from Sea of </a:t>
            </a:r>
            <a:r>
              <a:rPr lang="en-US" dirty="0" smtClean="0"/>
              <a:t>Japan in 1982, </a:t>
            </a:r>
            <a:r>
              <a:rPr lang="en-US" dirty="0"/>
              <a:t>probably in ballast water</a:t>
            </a:r>
          </a:p>
          <a:p>
            <a:pPr lvl="0"/>
            <a:r>
              <a:rPr lang="en-US" dirty="0"/>
              <a:t>Habitat: </a:t>
            </a:r>
            <a:r>
              <a:rPr lang="en-US" dirty="0" smtClean="0"/>
              <a:t>higher </a:t>
            </a:r>
            <a:r>
              <a:rPr lang="en-US" dirty="0"/>
              <a:t>salinities, from 18-40 </a:t>
            </a:r>
            <a:r>
              <a:rPr lang="en-US" dirty="0" err="1" smtClean="0"/>
              <a:t>ppt</a:t>
            </a:r>
            <a:r>
              <a:rPr lang="en-US" dirty="0" smtClean="0"/>
              <a:t>, in </a:t>
            </a:r>
            <a:r>
              <a:rPr lang="en-US" dirty="0"/>
              <a:t>subtidal </a:t>
            </a:r>
            <a:r>
              <a:rPr lang="en-US" dirty="0" smtClean="0"/>
              <a:t>muddy sediment </a:t>
            </a:r>
            <a:endParaRPr lang="en-US" dirty="0"/>
          </a:p>
          <a:p>
            <a:pPr lvl="0"/>
            <a:r>
              <a:rPr lang="en-US" dirty="0"/>
              <a:t>Size: </a:t>
            </a:r>
            <a:r>
              <a:rPr lang="en-US" dirty="0" smtClean="0"/>
              <a:t>up to 16 mm </a:t>
            </a:r>
            <a:r>
              <a:rPr lang="en-US" dirty="0"/>
              <a:t>shell length</a:t>
            </a:r>
          </a:p>
          <a:p>
            <a:pPr lvl="0"/>
            <a:r>
              <a:rPr lang="en-US" dirty="0"/>
              <a:t>Notes: </a:t>
            </a:r>
            <a:r>
              <a:rPr lang="en-US" dirty="0" smtClean="0"/>
              <a:t>Considered </a:t>
            </a:r>
            <a:r>
              <a:rPr lang="en-US" dirty="0"/>
              <a:t>a pollution indicator because of its tolerance for low oxygen levels and organic-rich </a:t>
            </a:r>
            <a:r>
              <a:rPr lang="en-US" dirty="0" smtClean="0"/>
              <a:t>sediment.  Deposit feeder that consumes benthic detritus and diatoms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33600" y="657225"/>
            <a:ext cx="5181600" cy="3886200"/>
            <a:chOff x="2133600" y="657225"/>
            <a:chExt cx="5181600" cy="3886200"/>
          </a:xfrm>
        </p:grpSpPr>
        <p:pic>
          <p:nvPicPr>
            <p:cNvPr id="8193" name="Picture 1" descr="S:\ewells\pictures - field and lab\lab photos for portal\Theora lubrica D41 bes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57225"/>
              <a:ext cx="5181600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2895600" y="2057400"/>
              <a:ext cx="137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71800" y="16002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 cm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42672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</a:rPr>
                <a:t>Photo: Betsy Wells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Name: </a:t>
            </a:r>
            <a:r>
              <a:rPr lang="en-US" i="1" dirty="0" err="1"/>
              <a:t>Melanoides</a:t>
            </a:r>
            <a:r>
              <a:rPr lang="en-US" i="1" dirty="0"/>
              <a:t> </a:t>
            </a:r>
            <a:r>
              <a:rPr lang="en-US" i="1" dirty="0" err="1" smtClean="0"/>
              <a:t>tuberculata</a:t>
            </a:r>
            <a:r>
              <a:rPr lang="en-US" dirty="0" smtClean="0"/>
              <a:t>/ </a:t>
            </a:r>
            <a:r>
              <a:rPr lang="en-US" dirty="0"/>
              <a:t>Red-rim </a:t>
            </a:r>
            <a:r>
              <a:rPr lang="en-US" dirty="0" err="1"/>
              <a:t>melania</a:t>
            </a:r>
            <a:r>
              <a:rPr lang="en-US" dirty="0"/>
              <a:t> or Malaysian trumpet snail </a:t>
            </a:r>
            <a:endParaRPr lang="en-US" dirty="0" smtClean="0"/>
          </a:p>
          <a:p>
            <a:pPr lvl="0"/>
            <a:r>
              <a:rPr lang="en-US" dirty="0" smtClean="0"/>
              <a:t>Phylum</a:t>
            </a:r>
            <a:r>
              <a:rPr lang="en-US" dirty="0"/>
              <a:t>: </a:t>
            </a:r>
            <a:r>
              <a:rPr lang="en-US" dirty="0" err="1"/>
              <a:t>Molluska</a:t>
            </a:r>
            <a:r>
              <a:rPr lang="en-US" dirty="0"/>
              <a:t>, Class: </a:t>
            </a:r>
            <a:r>
              <a:rPr lang="en-US" dirty="0" err="1" smtClean="0"/>
              <a:t>Gastropoda</a:t>
            </a:r>
            <a:endParaRPr lang="en-US" dirty="0"/>
          </a:p>
          <a:p>
            <a:pPr lvl="0"/>
            <a:r>
              <a:rPr lang="en-US" dirty="0"/>
              <a:t>Origin: Non-native, </a:t>
            </a:r>
            <a:r>
              <a:rPr lang="en-US" dirty="0" smtClean="0"/>
              <a:t>originally found from Northern Africa to Southern Asia; introduced by the aquarium industry to the Delta in 1988 </a:t>
            </a:r>
          </a:p>
          <a:p>
            <a:pPr lvl="0"/>
            <a:r>
              <a:rPr lang="en-US" dirty="0" smtClean="0"/>
              <a:t>Habitat</a:t>
            </a:r>
            <a:r>
              <a:rPr lang="en-US" dirty="0"/>
              <a:t>: </a:t>
            </a:r>
            <a:r>
              <a:rPr lang="en-US" dirty="0" smtClean="0"/>
              <a:t>freshwater, in sand, mud, and organic detritus</a:t>
            </a:r>
            <a:endParaRPr lang="en-US" dirty="0"/>
          </a:p>
          <a:p>
            <a:pPr lvl="0"/>
            <a:r>
              <a:rPr lang="en-US" dirty="0"/>
              <a:t>Size: up to </a:t>
            </a:r>
            <a:r>
              <a:rPr lang="en-US" dirty="0" smtClean="0"/>
              <a:t>40-80 mm, but usually only 4-5 mm in the Delta</a:t>
            </a:r>
            <a:endParaRPr lang="en-US" dirty="0"/>
          </a:p>
          <a:p>
            <a:r>
              <a:rPr lang="en-US" dirty="0"/>
              <a:t>Notes: </a:t>
            </a:r>
            <a:r>
              <a:rPr lang="en-US" dirty="0" smtClean="0"/>
              <a:t>Grazes </a:t>
            </a:r>
            <a:r>
              <a:rPr lang="en-US" dirty="0"/>
              <a:t>on microalgae and detritus and serves as food in turn to crabs, fishes, and birds, passing on the many trematode worms that parasitize it to its own predators. </a:t>
            </a:r>
            <a:endParaRPr lang="en-US" dirty="0"/>
          </a:p>
        </p:txBody>
      </p:sp>
      <p:pic>
        <p:nvPicPr>
          <p:cNvPr id="7170" name="Picture 2" descr="http://invasionsrcn.si.edu/wp-content/uploads/2014/02/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58423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038600"/>
            <a:ext cx="4803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Photo courtesy of Global Invasions Research Coordination Network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196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</a:t>
            </a:r>
            <a:r>
              <a:rPr lang="en-US" i="1" dirty="0"/>
              <a:t>Ampelisca abdita</a:t>
            </a:r>
            <a:endParaRPr lang="en-US" dirty="0"/>
          </a:p>
          <a:p>
            <a:pPr lvl="0"/>
            <a:r>
              <a:rPr lang="en-US" dirty="0"/>
              <a:t>Phylum: Arthropoda, Class: </a:t>
            </a:r>
            <a:r>
              <a:rPr lang="en-US" dirty="0" err="1"/>
              <a:t>Amphipoda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Origin</a:t>
            </a:r>
            <a:r>
              <a:rPr lang="en-US" dirty="0"/>
              <a:t>: </a:t>
            </a:r>
            <a:r>
              <a:rPr lang="en-US" dirty="0" smtClean="0"/>
              <a:t>Non-native from East Coast of North America, first observed in San Francisco Estuary in 1954; probably introduced with</a:t>
            </a:r>
            <a:r>
              <a:rPr lang="en-US" dirty="0"/>
              <a:t> </a:t>
            </a:r>
            <a:r>
              <a:rPr lang="en-US" dirty="0" smtClean="0"/>
              <a:t>Eastern </a:t>
            </a:r>
            <a:r>
              <a:rPr lang="en-US" dirty="0"/>
              <a:t>oysters transplanted for aquaculture</a:t>
            </a:r>
          </a:p>
          <a:p>
            <a:pPr lvl="0"/>
            <a:r>
              <a:rPr lang="en-US" dirty="0"/>
              <a:t>Habitat: </a:t>
            </a:r>
            <a:r>
              <a:rPr lang="en-US" dirty="0" smtClean="0"/>
              <a:t>higher salinities of San Pablo and San </a:t>
            </a:r>
            <a:r>
              <a:rPr lang="en-US" dirty="0" err="1" smtClean="0"/>
              <a:t>Franciso</a:t>
            </a:r>
            <a:r>
              <a:rPr lang="en-US" dirty="0" smtClean="0"/>
              <a:t> Bay; lives in a </a:t>
            </a:r>
            <a:r>
              <a:rPr lang="en-US" dirty="0"/>
              <a:t>tube it constructs out of the mud or silt </a:t>
            </a:r>
            <a:endParaRPr lang="en-US" dirty="0" smtClean="0"/>
          </a:p>
          <a:p>
            <a:pPr lvl="0"/>
            <a:r>
              <a:rPr lang="en-US" dirty="0" smtClean="0"/>
              <a:t>Size</a:t>
            </a:r>
            <a:r>
              <a:rPr lang="en-US" dirty="0"/>
              <a:t>: </a:t>
            </a:r>
            <a:r>
              <a:rPr lang="en-US" dirty="0" smtClean="0"/>
              <a:t>usually 7-8 mm</a:t>
            </a:r>
            <a:endParaRPr lang="en-US" dirty="0"/>
          </a:p>
          <a:p>
            <a:r>
              <a:rPr lang="en-US" dirty="0"/>
              <a:t>Notes: </a:t>
            </a:r>
            <a:r>
              <a:rPr lang="en-US" dirty="0" smtClean="0"/>
              <a:t>Consumes </a:t>
            </a:r>
            <a:r>
              <a:rPr lang="en-US" dirty="0"/>
              <a:t>plankton but is also an opportunistic scavenger, predator, and even cannibal.</a:t>
            </a:r>
          </a:p>
        </p:txBody>
      </p:sp>
      <p:pic>
        <p:nvPicPr>
          <p:cNvPr id="6146" name="Picture 2" descr="Ampelisca abdit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9725"/>
            <a:ext cx="4876800" cy="41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Name: </a:t>
            </a:r>
            <a:r>
              <a:rPr lang="en-US" i="1" dirty="0"/>
              <a:t>Gammarus daiberi</a:t>
            </a:r>
            <a:endParaRPr lang="en-US" dirty="0"/>
          </a:p>
          <a:p>
            <a:pPr lvl="0"/>
            <a:r>
              <a:rPr lang="en-US" dirty="0" smtClean="0"/>
              <a:t>Phylum</a:t>
            </a:r>
            <a:r>
              <a:rPr lang="en-US" dirty="0"/>
              <a:t>: Arthropoda, Class: </a:t>
            </a:r>
            <a:r>
              <a:rPr lang="en-US" dirty="0" err="1"/>
              <a:t>Amphipoda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Origin: Non-native from </a:t>
            </a:r>
            <a:r>
              <a:rPr lang="en-US" dirty="0" smtClean="0"/>
              <a:t>East Asia, introduced in 1986</a:t>
            </a:r>
          </a:p>
          <a:p>
            <a:pPr lvl="0"/>
            <a:r>
              <a:rPr lang="en-US" dirty="0" smtClean="0"/>
              <a:t>Habitat</a:t>
            </a:r>
            <a:r>
              <a:rPr lang="en-US" dirty="0"/>
              <a:t>: </a:t>
            </a:r>
            <a:r>
              <a:rPr lang="en-US" dirty="0" smtClean="0"/>
              <a:t>muddy sand bottoms from the low salinity zone (1-6 </a:t>
            </a:r>
            <a:r>
              <a:rPr lang="en-US" dirty="0" err="1" smtClean="0"/>
              <a:t>ppt</a:t>
            </a:r>
            <a:r>
              <a:rPr lang="en-US" dirty="0" smtClean="0"/>
              <a:t>) of Suisun Bay up into freshwater</a:t>
            </a:r>
            <a:endParaRPr lang="en-US" dirty="0"/>
          </a:p>
          <a:p>
            <a:pPr lvl="0"/>
            <a:r>
              <a:rPr lang="en-US" dirty="0"/>
              <a:t>Size: </a:t>
            </a:r>
            <a:r>
              <a:rPr lang="en-US" dirty="0" smtClean="0"/>
              <a:t>up to 8 mm</a:t>
            </a:r>
            <a:endParaRPr lang="en-US" dirty="0"/>
          </a:p>
          <a:p>
            <a:r>
              <a:rPr lang="en-US" dirty="0"/>
              <a:t>Notes: </a:t>
            </a:r>
            <a:r>
              <a:rPr lang="en-US" dirty="0" smtClean="0"/>
              <a:t>G</a:t>
            </a:r>
            <a:r>
              <a:rPr lang="en-US" dirty="0" smtClean="0"/>
              <a:t>razes </a:t>
            </a:r>
            <a:r>
              <a:rPr lang="en-US" dirty="0"/>
              <a:t>on </a:t>
            </a:r>
            <a:r>
              <a:rPr lang="en-US" dirty="0" smtClean="0"/>
              <a:t>phytoplankton; is a </a:t>
            </a:r>
            <a:r>
              <a:rPr lang="en-US" dirty="0"/>
              <a:t>common fish food </a:t>
            </a:r>
            <a:r>
              <a:rPr lang="en-US" dirty="0" smtClean="0"/>
              <a:t>item; reaches </a:t>
            </a:r>
            <a:r>
              <a:rPr lang="en-US" dirty="0"/>
              <a:t>sharp seasonal peaks of density in spring and summer.</a:t>
            </a:r>
          </a:p>
        </p:txBody>
      </p:sp>
      <p:pic>
        <p:nvPicPr>
          <p:cNvPr id="5122" name="Picture 2" descr="Gammarus Daib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5857"/>
            <a:ext cx="6019800" cy="42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389" y="4876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Name: </a:t>
            </a:r>
            <a:r>
              <a:rPr lang="en-US" i="1" dirty="0"/>
              <a:t>Corophium alienense</a:t>
            </a:r>
            <a:endParaRPr lang="en-US" dirty="0"/>
          </a:p>
          <a:p>
            <a:pPr lvl="0"/>
            <a:r>
              <a:rPr lang="en-US" dirty="0" smtClean="0"/>
              <a:t>Phylum</a:t>
            </a:r>
            <a:r>
              <a:rPr lang="en-US" dirty="0"/>
              <a:t>: Arthropoda, Class: </a:t>
            </a:r>
            <a:r>
              <a:rPr lang="en-US" dirty="0" err="1"/>
              <a:t>Amphipoda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Origin: </a:t>
            </a:r>
            <a:r>
              <a:rPr lang="en-US" dirty="0" smtClean="0"/>
              <a:t>Likely native to the Pacific Northwest</a:t>
            </a:r>
            <a:endParaRPr lang="en-US" dirty="0"/>
          </a:p>
          <a:p>
            <a:pPr lvl="0"/>
            <a:r>
              <a:rPr lang="en-US" dirty="0"/>
              <a:t>Habitat: </a:t>
            </a:r>
            <a:r>
              <a:rPr lang="en-US" dirty="0" smtClean="0"/>
              <a:t>Lives in mud tubes, in brackish water between 5-10 </a:t>
            </a:r>
            <a:r>
              <a:rPr lang="en-US" dirty="0" err="1" smtClean="0"/>
              <a:t>ppt</a:t>
            </a:r>
            <a:endParaRPr lang="en-US" dirty="0"/>
          </a:p>
          <a:p>
            <a:pPr lvl="0"/>
            <a:r>
              <a:rPr lang="en-US" dirty="0"/>
              <a:t>Size: </a:t>
            </a:r>
            <a:r>
              <a:rPr lang="en-US" dirty="0" smtClean="0"/>
              <a:t>???</a:t>
            </a:r>
            <a:endParaRPr lang="en-US" dirty="0"/>
          </a:p>
          <a:p>
            <a:r>
              <a:rPr lang="en-US" dirty="0"/>
              <a:t>Notes: </a:t>
            </a:r>
            <a:r>
              <a:rPr lang="en-US" dirty="0" smtClean="0"/>
              <a:t>Active filter feeder on plankton, and eaten by various fish</a:t>
            </a:r>
            <a:endParaRPr lang="en-US" dirty="0"/>
          </a:p>
        </p:txBody>
      </p:sp>
      <p:pic>
        <p:nvPicPr>
          <p:cNvPr id="4098" name="Picture 2" descr="Corophium alienens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038600" cy="42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19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Name: </a:t>
            </a:r>
            <a:r>
              <a:rPr lang="en-US" i="1" dirty="0" err="1"/>
              <a:t>Laonome</a:t>
            </a:r>
            <a:r>
              <a:rPr lang="en-US" i="1" dirty="0"/>
              <a:t> </a:t>
            </a:r>
            <a:r>
              <a:rPr lang="en-US" i="1" dirty="0" err="1"/>
              <a:t>calida</a:t>
            </a:r>
            <a:endParaRPr lang="en-US" dirty="0"/>
          </a:p>
          <a:p>
            <a:pPr lvl="0"/>
            <a:r>
              <a:rPr lang="en-US" dirty="0"/>
              <a:t>Phylum: Annelida, Class: Polychaeta </a:t>
            </a:r>
            <a:endParaRPr lang="en-US" dirty="0" smtClean="0"/>
          </a:p>
          <a:p>
            <a:pPr lvl="0"/>
            <a:r>
              <a:rPr lang="en-US" dirty="0" smtClean="0"/>
              <a:t>Origin</a:t>
            </a:r>
            <a:r>
              <a:rPr lang="en-US" dirty="0"/>
              <a:t>: Non-native from </a:t>
            </a:r>
            <a:r>
              <a:rPr lang="en-US" dirty="0" smtClean="0"/>
              <a:t>Australia, first described in the Delta in 1998</a:t>
            </a:r>
            <a:endParaRPr lang="en-US" dirty="0"/>
          </a:p>
          <a:p>
            <a:pPr lvl="0"/>
            <a:r>
              <a:rPr lang="en-US" dirty="0"/>
              <a:t>Habitat:  </a:t>
            </a:r>
            <a:r>
              <a:rPr lang="en-US" dirty="0" smtClean="0"/>
              <a:t>Lives in a tube made of mucus and fine sediment particles, common in water 5-10 </a:t>
            </a:r>
            <a:r>
              <a:rPr lang="en-US" dirty="0" err="1" smtClean="0"/>
              <a:t>ppt</a:t>
            </a:r>
            <a:r>
              <a:rPr lang="en-US" dirty="0" smtClean="0"/>
              <a:t> but tolerates a wide range of salinity.</a:t>
            </a:r>
            <a:endParaRPr lang="en-US" dirty="0"/>
          </a:p>
          <a:p>
            <a:pPr lvl="0"/>
            <a:r>
              <a:rPr lang="en-US" dirty="0"/>
              <a:t>Size: </a:t>
            </a:r>
            <a:r>
              <a:rPr lang="en-US" dirty="0" smtClean="0"/>
              <a:t>9-15 mm long</a:t>
            </a:r>
            <a:endParaRPr lang="en-US" dirty="0"/>
          </a:p>
          <a:p>
            <a:r>
              <a:rPr lang="en-US" dirty="0"/>
              <a:t>Notes: </a:t>
            </a:r>
            <a:r>
              <a:rPr lang="en-US" i="1" dirty="0" smtClean="0"/>
              <a:t>L. </a:t>
            </a:r>
            <a:r>
              <a:rPr lang="en-US" i="1" dirty="0" err="1" smtClean="0"/>
              <a:t>calida</a:t>
            </a:r>
            <a:r>
              <a:rPr lang="en-US" i="1" dirty="0" smtClean="0"/>
              <a:t> </a:t>
            </a:r>
            <a:r>
              <a:rPr lang="en-US" dirty="0" smtClean="0"/>
              <a:t>is a </a:t>
            </a:r>
            <a:r>
              <a:rPr lang="en-US" dirty="0" err="1"/>
              <a:t>sabellid</a:t>
            </a:r>
            <a:r>
              <a:rPr lang="en-US" dirty="0"/>
              <a:t> worm, with a crown of feathery tentacles (cirri) that obtain oxygen from the surrounding water and </a:t>
            </a:r>
            <a:r>
              <a:rPr lang="en-US" dirty="0" smtClean="0"/>
              <a:t>aid in feeding </a:t>
            </a:r>
            <a:r>
              <a:rPr lang="en-US" dirty="0"/>
              <a:t>on suspended food </a:t>
            </a:r>
            <a:r>
              <a:rPr lang="en-US" dirty="0" smtClean="0"/>
              <a:t>particles</a:t>
            </a:r>
            <a:endParaRPr lang="en-US" i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260600" y="518160"/>
            <a:ext cx="4927600" cy="3695700"/>
            <a:chOff x="2260600" y="518160"/>
            <a:chExt cx="4927600" cy="3695700"/>
          </a:xfrm>
        </p:grpSpPr>
        <p:pic>
          <p:nvPicPr>
            <p:cNvPr id="3073" name="Picture 1" descr="S:\ewells\pictures - field and lab\lab photos for portal\Laonome calida D4 bes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518160"/>
              <a:ext cx="4927600" cy="369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3352800" y="1371600"/>
              <a:ext cx="1295400" cy="1143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24200" y="1524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 cm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3944779"/>
              <a:ext cx="15387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Photo: Betsy Wells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876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Name: </a:t>
            </a:r>
            <a:r>
              <a:rPr lang="en-US" i="1" dirty="0"/>
              <a:t>Limnodrilus hoffmeisteri</a:t>
            </a:r>
            <a:endParaRPr lang="en-US" dirty="0"/>
          </a:p>
          <a:p>
            <a:pPr lvl="0"/>
            <a:r>
              <a:rPr lang="en-US" dirty="0" smtClean="0"/>
              <a:t>Phylum</a:t>
            </a:r>
            <a:r>
              <a:rPr lang="en-US" dirty="0"/>
              <a:t>: Annelida, Class: </a:t>
            </a:r>
            <a:r>
              <a:rPr lang="en-US" dirty="0" err="1"/>
              <a:t>Oligochaeta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Origin</a:t>
            </a:r>
            <a:r>
              <a:rPr lang="en-US" dirty="0"/>
              <a:t>: </a:t>
            </a:r>
            <a:r>
              <a:rPr lang="en-US" dirty="0" smtClean="0"/>
              <a:t>Non-native but origin unknown; found worldwide</a:t>
            </a:r>
            <a:endParaRPr lang="en-US" dirty="0"/>
          </a:p>
          <a:p>
            <a:pPr lvl="0"/>
            <a:r>
              <a:rPr lang="en-US" dirty="0"/>
              <a:t>Habitat:  </a:t>
            </a:r>
            <a:r>
              <a:rPr lang="en-US" dirty="0" smtClean="0"/>
              <a:t>Freshwater, living in a variety of sediments</a:t>
            </a:r>
            <a:endParaRPr lang="en-US" dirty="0"/>
          </a:p>
          <a:p>
            <a:pPr lvl="0"/>
            <a:r>
              <a:rPr lang="en-US" dirty="0"/>
              <a:t>Size: </a:t>
            </a:r>
            <a:r>
              <a:rPr lang="en-US" dirty="0" smtClean="0"/>
              <a:t>15-20 cm or larger</a:t>
            </a:r>
            <a:endParaRPr lang="en-US" dirty="0"/>
          </a:p>
          <a:p>
            <a:r>
              <a:rPr lang="en-US" dirty="0"/>
              <a:t>Notes: </a:t>
            </a:r>
            <a:r>
              <a:rPr lang="en-US" dirty="0" smtClean="0"/>
              <a:t>Deposit </a:t>
            </a:r>
            <a:r>
              <a:rPr lang="en-US" dirty="0"/>
              <a:t>feeders </a:t>
            </a:r>
            <a:r>
              <a:rPr lang="en-US" dirty="0" smtClean="0"/>
              <a:t>that are </a:t>
            </a:r>
            <a:r>
              <a:rPr lang="en-US" dirty="0"/>
              <a:t>tolerant of polluted sediments, especially heavy metals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52600" y="304800"/>
            <a:ext cx="5715000" cy="4286250"/>
            <a:chOff x="1752600" y="304800"/>
            <a:chExt cx="5715000" cy="4286250"/>
          </a:xfrm>
        </p:grpSpPr>
        <p:pic>
          <p:nvPicPr>
            <p:cNvPr id="2049" name="Picture 1" descr="O:\My Documents\field pictures\lab photos for portal\163_0113\C9 Jan 16 Limnodrilus hoffmeisteri 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800"/>
              <a:ext cx="5715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248400" y="43434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</a:rPr>
                <a:t>Photo: Betsy Wells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2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740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Water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Elizabeth@DWR</dc:creator>
  <cp:lastModifiedBy>Wells, Elizabeth@DWR</cp:lastModifiedBy>
  <cp:revision>21</cp:revision>
  <dcterms:created xsi:type="dcterms:W3CDTF">2016-03-10T16:57:05Z</dcterms:created>
  <dcterms:modified xsi:type="dcterms:W3CDTF">2016-03-30T23:35:22Z</dcterms:modified>
</cp:coreProperties>
</file>