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templin" initials="we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82DCD2-9F92-4B7C-9711-FDEF70F7859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418435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2DCD2-9F92-4B7C-9711-FDEF70F7859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161477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2DCD2-9F92-4B7C-9711-FDEF70F7859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74878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2DCD2-9F92-4B7C-9711-FDEF70F7859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391140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2DCD2-9F92-4B7C-9711-FDEF70F7859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23056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82DCD2-9F92-4B7C-9711-FDEF70F78591}"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37008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82DCD2-9F92-4B7C-9711-FDEF70F78591}"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35081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82DCD2-9F92-4B7C-9711-FDEF70F78591}"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216007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2DCD2-9F92-4B7C-9711-FDEF70F78591}"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414046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2DCD2-9F92-4B7C-9711-FDEF70F78591}"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1464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2DCD2-9F92-4B7C-9711-FDEF70F78591}"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C5086-6FA6-4889-A592-B94098C60BBE}" type="slidenum">
              <a:rPr lang="en-US" smtClean="0"/>
              <a:t>‹#›</a:t>
            </a:fld>
            <a:endParaRPr lang="en-US"/>
          </a:p>
        </p:txBody>
      </p:sp>
    </p:spTree>
    <p:extLst>
      <p:ext uri="{BB962C8B-B14F-4D97-AF65-F5344CB8AC3E}">
        <p14:creationId xmlns:p14="http://schemas.microsoft.com/office/powerpoint/2010/main" val="249201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2DCD2-9F92-4B7C-9711-FDEF70F78591}" type="datetimeFigureOut">
              <a:rPr lang="en-US" smtClean="0"/>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C5086-6FA6-4889-A592-B94098C60BBE}" type="slidenum">
              <a:rPr lang="en-US" smtClean="0"/>
              <a:t>‹#›</a:t>
            </a:fld>
            <a:endParaRPr lang="en-US"/>
          </a:p>
        </p:txBody>
      </p:sp>
    </p:spTree>
    <p:extLst>
      <p:ext uri="{BB962C8B-B14F-4D97-AF65-F5344CB8AC3E}">
        <p14:creationId xmlns:p14="http://schemas.microsoft.com/office/powerpoint/2010/main" val="372035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ater.ca.gov/education/wffcatalog.cfm" TargetMode="External"/><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cdec.water.ca.gov/queryQuick.html"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dec.water.ca.gov/queryQuick.html"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8" y="5367338"/>
            <a:ext cx="5486400" cy="1033462"/>
          </a:xfrm>
        </p:spPr>
        <p:txBody>
          <a:bodyPr>
            <a:normAutofit/>
          </a:bodyPr>
          <a:lstStyle/>
          <a:p>
            <a:r>
              <a:rPr lang="en-US" sz="1100" dirty="0" smtClean="0"/>
              <a:t>How many ways </a:t>
            </a:r>
            <a:r>
              <a:rPr lang="en-US" sz="1100" dirty="0" smtClean="0"/>
              <a:t>do you see water </a:t>
            </a:r>
            <a:r>
              <a:rPr lang="en-US" sz="1100" dirty="0" smtClean="0"/>
              <a:t>being </a:t>
            </a:r>
            <a:r>
              <a:rPr lang="en-US" sz="1100" dirty="0" smtClean="0"/>
              <a:t>used?</a:t>
            </a:r>
            <a:endParaRPr lang="en-US" sz="1100" dirty="0" smtClean="0"/>
          </a:p>
          <a:p>
            <a:r>
              <a:rPr lang="en-US" sz="1100" dirty="0" smtClean="0"/>
              <a:t>Each water use requires a certain quality of water. </a:t>
            </a:r>
            <a:r>
              <a:rPr lang="en-US" sz="1100" dirty="0"/>
              <a:t>The quality of our water is linked to the ecosystem because the same water is used </a:t>
            </a:r>
            <a:r>
              <a:rPr lang="en-US" sz="1100" dirty="0" smtClean="0"/>
              <a:t>for many purposes. Aquatic </a:t>
            </a:r>
            <a:r>
              <a:rPr lang="en-US" sz="1100" dirty="0"/>
              <a:t>organisms require dissolved oxygen to breathe, and humans need freshwater to </a:t>
            </a:r>
            <a:r>
              <a:rPr lang="en-US" sz="1100" dirty="0" smtClean="0"/>
              <a:t>drink. Water </a:t>
            </a:r>
            <a:r>
              <a:rPr lang="en-US" sz="1100" dirty="0"/>
              <a:t>quality monitoring is an important management tool to understand the health of our aquatic ecosystem.  </a:t>
            </a:r>
            <a:endParaRPr lang="en-US" sz="1100" dirty="0" smtClean="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68" t="1121" r="1217" b="19571"/>
          <a:stretch/>
        </p:blipFill>
        <p:spPr bwMode="auto">
          <a:xfrm>
            <a:off x="1542473" y="277091"/>
            <a:ext cx="6049818" cy="511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14800" y="5029200"/>
            <a:ext cx="3429000" cy="276999"/>
          </a:xfrm>
          <a:prstGeom prst="rect">
            <a:avLst/>
          </a:prstGeom>
        </p:spPr>
        <p:txBody>
          <a:bodyPr wrap="square">
            <a:spAutoFit/>
          </a:bodyPr>
          <a:lstStyle/>
          <a:p>
            <a:r>
              <a:rPr lang="en-US" sz="1200" dirty="0">
                <a:solidFill>
                  <a:schemeClr val="bg1"/>
                </a:solidFill>
                <a:hlinkClick r:id="rId3"/>
              </a:rPr>
              <a:t>http://www.water.ca.gov/education/wffcatalog.cfm</a:t>
            </a:r>
            <a:endParaRPr lang="en-US" sz="1200" dirty="0">
              <a:solidFill>
                <a:schemeClr val="bg1"/>
              </a:solidFill>
            </a:endParaRPr>
          </a:p>
        </p:txBody>
      </p:sp>
    </p:spTree>
    <p:extLst>
      <p:ext uri="{BB962C8B-B14F-4D97-AF65-F5344CB8AC3E}">
        <p14:creationId xmlns:p14="http://schemas.microsoft.com/office/powerpoint/2010/main" val="633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Sacramento River at Sherman Island (SSI) Station</a:t>
            </a:r>
            <a:endParaRPr lang="en-US" dirty="0"/>
          </a:p>
        </p:txBody>
      </p:sp>
      <p:sp>
        <p:nvSpPr>
          <p:cNvPr id="4" name="Text Placeholder 3"/>
          <p:cNvSpPr>
            <a:spLocks noGrp="1"/>
          </p:cNvSpPr>
          <p:nvPr>
            <p:ph type="body" sz="half" idx="2"/>
          </p:nvPr>
        </p:nvSpPr>
        <p:spPr>
          <a:xfrm>
            <a:off x="1792288" y="5367338"/>
            <a:ext cx="5486400" cy="957262"/>
          </a:xfrm>
        </p:spPr>
        <p:txBody>
          <a:bodyPr>
            <a:noAutofit/>
          </a:bodyPr>
          <a:lstStyle/>
          <a:p>
            <a:r>
              <a:rPr lang="en-US" sz="1100" b="1" dirty="0" smtClean="0"/>
              <a:t>Description: </a:t>
            </a:r>
            <a:r>
              <a:rPr lang="en-US" sz="1100" dirty="0" smtClean="0"/>
              <a:t>The</a:t>
            </a:r>
            <a:r>
              <a:rPr lang="en-US" sz="1100" b="1" dirty="0" smtClean="0"/>
              <a:t> </a:t>
            </a:r>
            <a:r>
              <a:rPr lang="en-US" sz="1100" dirty="0" smtClean="0"/>
              <a:t>SSI station is representative of the six pile stations maintained by Real-Time Monitoring.  Inside the grey pipe is a single multi-parameter sonde floating 1.5-meters below the water surface. Every 15-minutes, the sonde records water quality values (i.e. temperature, pH, and dissolved oxygen) and transmits the results to the accessible </a:t>
            </a:r>
            <a:r>
              <a:rPr lang="en-US" sz="1100" dirty="0" smtClean="0">
                <a:hlinkClick r:id="rId2"/>
              </a:rPr>
              <a:t>DWR CDEC website</a:t>
            </a:r>
            <a:r>
              <a:rPr lang="en-US" sz="1100" dirty="0" smtClean="0"/>
              <a:t>. </a:t>
            </a:r>
            <a:endParaRPr lang="en-US" sz="11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3567"/>
          <a:stretch/>
        </p:blipFill>
        <p:spPr>
          <a:xfrm>
            <a:off x="2438400" y="228600"/>
            <a:ext cx="3962400" cy="4566459"/>
          </a:xfrm>
          <a:prstGeom prst="rect">
            <a:avLst/>
          </a:prstGeom>
        </p:spPr>
      </p:pic>
    </p:spTree>
    <p:extLst>
      <p:ext uri="{BB962C8B-B14F-4D97-AF65-F5344CB8AC3E}">
        <p14:creationId xmlns:p14="http://schemas.microsoft.com/office/powerpoint/2010/main" val="358565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4800600"/>
            <a:ext cx="5486400" cy="414338"/>
          </a:xfrm>
        </p:spPr>
        <p:txBody>
          <a:bodyPr/>
          <a:lstStyle/>
          <a:p>
            <a:r>
              <a:rPr lang="en-US" dirty="0" smtClean="0"/>
              <a:t>Martinez (MRZ) Station</a:t>
            </a:r>
            <a:endParaRPr lang="en-US" dirty="0"/>
          </a:p>
        </p:txBody>
      </p:sp>
      <p:sp>
        <p:nvSpPr>
          <p:cNvPr id="4" name="Text Placeholder 3"/>
          <p:cNvSpPr>
            <a:spLocks noGrp="1"/>
          </p:cNvSpPr>
          <p:nvPr>
            <p:ph type="body" sz="half" idx="2"/>
          </p:nvPr>
        </p:nvSpPr>
        <p:spPr>
          <a:xfrm>
            <a:off x="1759744" y="5181600"/>
            <a:ext cx="5522912" cy="1033462"/>
          </a:xfrm>
        </p:spPr>
        <p:txBody>
          <a:bodyPr>
            <a:noAutofit/>
          </a:bodyPr>
          <a:lstStyle/>
          <a:p>
            <a:r>
              <a:rPr lang="en-US" sz="1100" b="1" dirty="0" smtClean="0"/>
              <a:t>Description: </a:t>
            </a:r>
            <a:r>
              <a:rPr lang="en-US" sz="1100" dirty="0" smtClean="0"/>
              <a:t>The</a:t>
            </a:r>
            <a:r>
              <a:rPr lang="en-US" sz="1100" b="1" dirty="0" smtClean="0"/>
              <a:t> </a:t>
            </a:r>
            <a:r>
              <a:rPr lang="en-US" sz="1100" dirty="0" smtClean="0"/>
              <a:t>MRZ station is representative of the nine land-accessible stations maintained by Real-Time Monitoring. The white PVC, shown above, contains two multi-parameter sondes floating 1.5-meters below the water surface. Present at only four stations, the attached grey PCV contains one sonde floating 5-meters below the water surface that tracks temperature and conductivity. Environmental data is measured at six stations, including MRZ. All instruments record and transmit data every 15-minutes to the </a:t>
            </a:r>
            <a:r>
              <a:rPr lang="en-US" sz="1100" dirty="0" smtClean="0">
                <a:hlinkClick r:id="rId2"/>
              </a:rPr>
              <a:t>DWR CDEC website</a:t>
            </a:r>
            <a:r>
              <a:rPr lang="en-US" sz="1100" dirty="0" smtClean="0"/>
              <a:t>. </a:t>
            </a:r>
            <a:endParaRPr lang="en-US" sz="1100" b="1"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600" y="609600"/>
            <a:ext cx="5283200" cy="3962400"/>
          </a:xfrm>
          <a:prstGeom prst="rect">
            <a:avLst/>
          </a:prstGeom>
        </p:spPr>
      </p:pic>
    </p:spTree>
    <p:extLst>
      <p:ext uri="{BB962C8B-B14F-4D97-AF65-F5344CB8AC3E}">
        <p14:creationId xmlns:p14="http://schemas.microsoft.com/office/powerpoint/2010/main" val="398946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Multi-parameter sondes</a:t>
            </a:r>
            <a:endParaRPr lang="en-US" dirty="0"/>
          </a:p>
        </p:txBody>
      </p:sp>
      <p:sp>
        <p:nvSpPr>
          <p:cNvPr id="4" name="Text Placeholder 3"/>
          <p:cNvSpPr>
            <a:spLocks noGrp="1"/>
          </p:cNvSpPr>
          <p:nvPr>
            <p:ph type="body" sz="half" idx="2"/>
          </p:nvPr>
        </p:nvSpPr>
        <p:spPr/>
        <p:txBody>
          <a:bodyPr>
            <a:normAutofit/>
          </a:bodyPr>
          <a:lstStyle/>
          <a:p>
            <a:r>
              <a:rPr lang="en-US" sz="1100" b="1" dirty="0" smtClean="0"/>
              <a:t>Description: </a:t>
            </a:r>
            <a:r>
              <a:rPr lang="en-US" sz="1100" dirty="0" smtClean="0"/>
              <a:t>Real-time and discrete water quality monitoring programs both use a YSI multi-parameter sonde at each station. The surface sondes record time, water temperature, specific conductivity, chlorophyll, pH, turbidity, and dissolved oxygen. In addition, the bottom sondes record time, water temperature, and specific conductivity. </a:t>
            </a:r>
            <a:endParaRPr lang="en-US" sz="1100" b="1" dirty="0"/>
          </a:p>
        </p:txBody>
      </p:sp>
      <p:grpSp>
        <p:nvGrpSpPr>
          <p:cNvPr id="7" name="Group 6"/>
          <p:cNvGrpSpPr/>
          <p:nvPr/>
        </p:nvGrpSpPr>
        <p:grpSpPr>
          <a:xfrm>
            <a:off x="1447800" y="789710"/>
            <a:ext cx="3035300" cy="3733799"/>
            <a:chOff x="3035877" y="789710"/>
            <a:chExt cx="3035300" cy="3733799"/>
          </a:xfrm>
        </p:grpSpPr>
        <p:pic>
          <p:nvPicPr>
            <p:cNvPr id="5" name="Picture 4" descr="Z:\Water Quality Evaluation Section\Photos_for_Use\IMG_0945.JPG"/>
            <p:cNvPicPr/>
            <p:nvPr/>
          </p:nvPicPr>
          <p:blipFill rotWithShape="1">
            <a:blip r:embed="rId2" cstate="print">
              <a:extLst>
                <a:ext uri="{28A0092B-C50C-407E-A947-70E740481C1C}">
                  <a14:useLocalDpi xmlns:a14="http://schemas.microsoft.com/office/drawing/2010/main" val="0"/>
                </a:ext>
              </a:extLst>
            </a:blip>
            <a:srcRect t="10650" b="10231"/>
            <a:stretch/>
          </p:blipFill>
          <p:spPr bwMode="auto">
            <a:xfrm>
              <a:off x="3035877" y="789710"/>
              <a:ext cx="3035300" cy="1801090"/>
            </a:xfrm>
            <a:prstGeom prst="rect">
              <a:avLst/>
            </a:prstGeom>
            <a:noFill/>
            <a:ln>
              <a:noFill/>
            </a:ln>
          </p:spPr>
        </p:pic>
        <p:pic>
          <p:nvPicPr>
            <p:cNvPr id="6" name="Picture 5" descr="Z:\Water Quality Evaluation Section\Photos_for_Use\IMG_0960.JPG"/>
            <p:cNvPicPr/>
            <p:nvPr/>
          </p:nvPicPr>
          <p:blipFill rotWithShape="1">
            <a:blip r:embed="rId3" cstate="print">
              <a:extLst>
                <a:ext uri="{28A0092B-C50C-407E-A947-70E740481C1C}">
                  <a14:useLocalDpi xmlns:a14="http://schemas.microsoft.com/office/drawing/2010/main" val="0"/>
                </a:ext>
              </a:extLst>
            </a:blip>
            <a:srcRect l="605" r="1" b="9623"/>
            <a:stretch/>
          </p:blipFill>
          <p:spPr bwMode="auto">
            <a:xfrm>
              <a:off x="3035879" y="2576945"/>
              <a:ext cx="3035298" cy="1946564"/>
            </a:xfrm>
            <a:prstGeom prst="rect">
              <a:avLst/>
            </a:prstGeom>
            <a:noFill/>
            <a:ln>
              <a:noFill/>
            </a:ln>
          </p:spPr>
        </p:pic>
      </p:grpSp>
      <p:grpSp>
        <p:nvGrpSpPr>
          <p:cNvPr id="11" name="Group 10"/>
          <p:cNvGrpSpPr/>
          <p:nvPr/>
        </p:nvGrpSpPr>
        <p:grpSpPr>
          <a:xfrm>
            <a:off x="4483100" y="789710"/>
            <a:ext cx="3035300" cy="3733799"/>
            <a:chOff x="4483100" y="789710"/>
            <a:chExt cx="3035300" cy="3733799"/>
          </a:xfrm>
        </p:grpSpPr>
        <p:pic>
          <p:nvPicPr>
            <p:cNvPr id="9" name="Picture 8" descr="R:\Photos\YSI EXO2\IMG_5012.JPG"/>
            <p:cNvPicPr/>
            <p:nvPr/>
          </p:nvPicPr>
          <p:blipFill rotWithShape="1">
            <a:blip r:embed="rId4" cstate="print">
              <a:extLst>
                <a:ext uri="{28A0092B-C50C-407E-A947-70E740481C1C}">
                  <a14:useLocalDpi xmlns:a14="http://schemas.microsoft.com/office/drawing/2010/main" val="0"/>
                </a:ext>
              </a:extLst>
            </a:blip>
            <a:srcRect r="4143" b="-80"/>
            <a:stretch/>
          </p:blipFill>
          <p:spPr bwMode="auto">
            <a:xfrm>
              <a:off x="4483100" y="789710"/>
              <a:ext cx="3035300" cy="1787235"/>
            </a:xfrm>
            <a:prstGeom prst="rect">
              <a:avLst/>
            </a:prstGeom>
            <a:noFill/>
            <a:ln>
              <a:noFill/>
            </a:ln>
            <a:extLst>
              <a:ext uri="{53640926-AAD7-44D8-BBD7-CCE9431645EC}">
                <a14:shadowObscured xmlns:a14="http://schemas.microsoft.com/office/drawing/2010/main"/>
              </a:ext>
            </a:extLst>
          </p:spPr>
        </p:pic>
        <p:pic>
          <p:nvPicPr>
            <p:cNvPr id="10" name="Picture 9" descr="R:\Photos\YSI EXO2\IMG_5011.JPG"/>
            <p:cNvPicPr/>
            <p:nvPr/>
          </p:nvPicPr>
          <p:blipFill rotWithShape="1">
            <a:blip r:embed="rId5" cstate="print">
              <a:extLst>
                <a:ext uri="{28A0092B-C50C-407E-A947-70E740481C1C}">
                  <a14:useLocalDpi xmlns:a14="http://schemas.microsoft.com/office/drawing/2010/main" val="0"/>
                </a:ext>
              </a:extLst>
            </a:blip>
            <a:srcRect t="5204" r="10242" b="17097"/>
            <a:stretch/>
          </p:blipFill>
          <p:spPr bwMode="auto">
            <a:xfrm>
              <a:off x="4490027" y="2576945"/>
              <a:ext cx="3021445" cy="1946564"/>
            </a:xfrm>
            <a:prstGeom prst="rect">
              <a:avLst/>
            </a:prstGeom>
            <a:noFill/>
            <a:ln>
              <a:noFill/>
            </a:ln>
            <a:extLst>
              <a:ext uri="{53640926-AAD7-44D8-BBD7-CCE9431645EC}">
                <a14:shadowObscured xmlns:a14="http://schemas.microsoft.com/office/drawing/2010/main"/>
              </a:ext>
            </a:extLst>
          </p:spPr>
        </p:pic>
      </p:grpSp>
      <p:sp>
        <p:nvSpPr>
          <p:cNvPr id="12" name="Rectangle 11"/>
          <p:cNvSpPr/>
          <p:nvPr/>
        </p:nvSpPr>
        <p:spPr>
          <a:xfrm>
            <a:off x="1447802" y="789710"/>
            <a:ext cx="6063670" cy="3733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86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 San Carlos</a:t>
            </a:r>
            <a:endParaRPr lang="en-US" dirty="0"/>
          </a:p>
        </p:txBody>
      </p:sp>
      <p:sp>
        <p:nvSpPr>
          <p:cNvPr id="4" name="Text Placeholder 3"/>
          <p:cNvSpPr>
            <a:spLocks noGrp="1"/>
          </p:cNvSpPr>
          <p:nvPr>
            <p:ph type="body" sz="half" idx="2"/>
          </p:nvPr>
        </p:nvSpPr>
        <p:spPr>
          <a:xfrm>
            <a:off x="1792288" y="5367338"/>
            <a:ext cx="5486400" cy="1109662"/>
          </a:xfrm>
        </p:spPr>
        <p:txBody>
          <a:bodyPr>
            <a:normAutofit/>
          </a:bodyPr>
          <a:lstStyle/>
          <a:p>
            <a:r>
              <a:rPr lang="en-US" sz="1100" b="1" dirty="0"/>
              <a:t>Description</a:t>
            </a:r>
            <a:r>
              <a:rPr lang="en-US" sz="1100" b="1" dirty="0" smtClean="0"/>
              <a:t>: </a:t>
            </a:r>
            <a:r>
              <a:rPr lang="en-US" sz="1100" dirty="0" smtClean="0"/>
              <a:t>The Discrete Water Quality Monitoring Program visits monthly stations via the R/V San Carlos.  The San Carlos is equipped with a laboratory for DWR staff to</a:t>
            </a:r>
            <a:r>
              <a:rPr lang="en-US" sz="1100" dirty="0" smtClean="0">
                <a:solidFill>
                  <a:srgbClr val="FF0000"/>
                </a:solidFill>
              </a:rPr>
              <a:t> </a:t>
            </a:r>
            <a:r>
              <a:rPr lang="en-US" sz="1100" dirty="0" smtClean="0"/>
              <a:t>filter and preserve grab water quality samples immediately. It is also equipped with a multi-parameter sonde to record: water temperature, dissolved oxygen, specific conductance, pH, turbidity, and chlorophyll. </a:t>
            </a:r>
            <a:endParaRPr lang="en-US" sz="1100"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7222" r="7222"/>
          <a:stretch>
            <a:fillRect/>
          </a:stretch>
        </p:blipFill>
        <p:spPr/>
      </p:pic>
    </p:spTree>
    <p:extLst>
      <p:ext uri="{BB962C8B-B14F-4D97-AF65-F5344CB8AC3E}">
        <p14:creationId xmlns:p14="http://schemas.microsoft.com/office/powerpoint/2010/main" val="296166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365</Words>
  <Application>Microsoft Office PowerPoint</Application>
  <PresentationFormat>On-screen Show (4:3)</PresentationFormat>
  <Paragraphs>11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Sacramento River at Sherman Island (SSI) Station</vt:lpstr>
      <vt:lpstr>Martinez (MRZ) Station</vt:lpstr>
      <vt:lpstr>Multi-parameter sondes</vt:lpstr>
      <vt:lpstr>R/V San Carlos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Siegfried, Emma@DWR</dc:creator>
  <cp:lastModifiedBy>Siegfried, Emma@DWR</cp:lastModifiedBy>
  <cp:revision>30</cp:revision>
  <dcterms:created xsi:type="dcterms:W3CDTF">2016-03-09T20:43:22Z</dcterms:created>
  <dcterms:modified xsi:type="dcterms:W3CDTF">2016-03-28T18:19:16Z</dcterms:modified>
</cp:coreProperties>
</file>