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Lesmeister" initials="SL" lastIdx="8" clrIdx="0"/>
  <p:cmAuthor id="1" name="Brown, Tiffany@DWR" initials="BT" lastIdx="4" clrIdx="1">
    <p:extLst>
      <p:ext uri="{19B8F6BF-5375-455C-9EA6-DF929625EA0E}">
        <p15:presenceInfo xmlns:p15="http://schemas.microsoft.com/office/powerpoint/2012/main" userId="S-1-5-21-1801674531-1979792683-2146972089-166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96" d="100"/>
          <a:sy n="96" d="100"/>
        </p:scale>
        <p:origin x="102"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3-17T14:39:21.084" idx="1">
    <p:pos x="24" y="10"/>
    <p:text>It might be interesting to include a little bit more ecology about each of the species. See benthic, for example, that includes information about what types of habitats (salinity ranges) these organisms are found, etc.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3-17T14:38:04.343" idx="2">
    <p:pos x="10" y="10"/>
    <p:text>Consider adding arrows to the pictures to make it very clear what the species is that you are refering to. I would suggest on all images.  See an example of my addition here on this slide.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3-17T14:40:08.997" idx="3">
    <p:pos x="10" y="10"/>
    <p:text>This picture especially needs an arrow. What are all the other small phytoplankton present in the picture?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6-03-17T14:41:08.992" idx="4">
    <p:pos x="1942" y="3722"/>
    <p:text>I am not sure it is necessary to include "a close up". Just for consideration.</p:text>
  </p:cm>
  <p:cm authorId="1" dt="2016-03-24T08:36:14.614" idx="1">
    <p:pos x="1942" y="3818"/>
    <p:text>Since Spirogyra filaments are macroscopic, I wanted to clarify how little of the whole organism we're actually seeing in this picture.  Normally these filaments can be hundreds of cells long.</p:text>
    <p:extLst>
      <p:ext uri="{C676402C-5697-4E1C-873F-D02D1690AC5C}">
        <p15:threadingInfo xmlns:p15="http://schemas.microsoft.com/office/powerpoint/2012/main" timeZoneBias="420">
          <p15:parentCm authorId="0" idx="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16-03-17T14:41:49.969" idx="5">
    <p:pos x="10" y="10"/>
    <p:text>What is all the stuff attached to this critter? What about the background images?</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6-03-17T14:42:41.065" idx="6">
    <p:pos x="10" y="10"/>
    <p:text>This picture is a little fuzzy. Is there a better alternative? Could it just be because it is such a small organism?</p:text>
  </p:cm>
  <p:cm authorId="1" dt="2016-03-24T09:25:25.385" idx="2">
    <p:pos x="10" y="106"/>
    <p:text>I think it's because the original was not a high resolution, so it lost some of the sharpness when I cropped the picture.  I've replaced it with another Cryptomonas picture. They're always going to be a little fuzzy because the organism is so small.  Most of the original pictures have a lot of empty background so that's why I crop them, but you do lose some resolution.</p:text>
    <p:extLst>
      <p:ext uri="{C676402C-5697-4E1C-873F-D02D1690AC5C}">
        <p15:threadingInfo xmlns:p15="http://schemas.microsoft.com/office/powerpoint/2012/main" timeZoneBias="420">
          <p15:parentCm authorId="0" idx="6"/>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0" dt="2016-03-17T14:43:01.083" idx="7">
    <p:pos x="10" y="10"/>
    <p:text>Same comment as before about the clarity of the image</p:text>
  </p:cm>
  <p:cm authorId="1" dt="2016-03-24T09:33:08.997" idx="3">
    <p:pos x="10" y="106"/>
    <p:text>I tried to find another haptophyte picture, but they're either worse resolution or there's no scale bar.  Unfortunately the flagellates don't always hold up well in the Lugol's and you see some cell distortion here. I'd like to keep this pic as an example of flagellate diversity, but if it's too fuzzy I can drop it from the carousel.</p:text>
    <p:extLst>
      <p:ext uri="{C676402C-5697-4E1C-873F-D02D1690AC5C}">
        <p15:threadingInfo xmlns:p15="http://schemas.microsoft.com/office/powerpoint/2012/main" timeZoneBias="420">
          <p15:parentCm authorId="0" idx="7"/>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0" dt="2016-03-17T14:43:29.056" idx="8">
    <p:pos x="10" y="10"/>
    <p:text>An arrow would be very useful as well on this image.</p:text>
  </p:cm>
  <p:cm authorId="1" dt="2016-03-24T09:35:14.969" idx="4">
    <p:pos x="10" y="106"/>
    <p:text>Agreed.  Though there's a lot of debris in the background, I really like this pic because it shows the unique "vase" structure of many euglenoids.</p:text>
    <p:extLst mod="1">
      <p:ext uri="{C676402C-5697-4E1C-873F-D02D1690AC5C}">
        <p15:threadingInfo xmlns:p15="http://schemas.microsoft.com/office/powerpoint/2012/main" timeZoneBias="420">
          <p15:parentCm authorId="0" idx="8"/>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1E535D-EAB3-4F10-BC71-4DB1472425EC}"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4E2FE-9565-47F3-B00D-B1FDA823633D}" type="slidenum">
              <a:rPr lang="en-US" smtClean="0"/>
              <a:t>‹#›</a:t>
            </a:fld>
            <a:endParaRPr lang="en-US"/>
          </a:p>
        </p:txBody>
      </p:sp>
    </p:spTree>
    <p:extLst>
      <p:ext uri="{BB962C8B-B14F-4D97-AF65-F5344CB8AC3E}">
        <p14:creationId xmlns:p14="http://schemas.microsoft.com/office/powerpoint/2010/main" val="23617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E535D-EAB3-4F10-BC71-4DB1472425EC}"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4E2FE-9565-47F3-B00D-B1FDA823633D}" type="slidenum">
              <a:rPr lang="en-US" smtClean="0"/>
              <a:t>‹#›</a:t>
            </a:fld>
            <a:endParaRPr lang="en-US"/>
          </a:p>
        </p:txBody>
      </p:sp>
    </p:spTree>
    <p:extLst>
      <p:ext uri="{BB962C8B-B14F-4D97-AF65-F5344CB8AC3E}">
        <p14:creationId xmlns:p14="http://schemas.microsoft.com/office/powerpoint/2010/main" val="347911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E535D-EAB3-4F10-BC71-4DB1472425EC}"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4E2FE-9565-47F3-B00D-B1FDA823633D}" type="slidenum">
              <a:rPr lang="en-US" smtClean="0"/>
              <a:t>‹#›</a:t>
            </a:fld>
            <a:endParaRPr lang="en-US"/>
          </a:p>
        </p:txBody>
      </p:sp>
    </p:spTree>
    <p:extLst>
      <p:ext uri="{BB962C8B-B14F-4D97-AF65-F5344CB8AC3E}">
        <p14:creationId xmlns:p14="http://schemas.microsoft.com/office/powerpoint/2010/main" val="175766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E535D-EAB3-4F10-BC71-4DB1472425EC}"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4E2FE-9565-47F3-B00D-B1FDA823633D}" type="slidenum">
              <a:rPr lang="en-US" smtClean="0"/>
              <a:t>‹#›</a:t>
            </a:fld>
            <a:endParaRPr lang="en-US"/>
          </a:p>
        </p:txBody>
      </p:sp>
    </p:spTree>
    <p:extLst>
      <p:ext uri="{BB962C8B-B14F-4D97-AF65-F5344CB8AC3E}">
        <p14:creationId xmlns:p14="http://schemas.microsoft.com/office/powerpoint/2010/main" val="2931833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E535D-EAB3-4F10-BC71-4DB1472425EC}"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4E2FE-9565-47F3-B00D-B1FDA823633D}" type="slidenum">
              <a:rPr lang="en-US" smtClean="0"/>
              <a:t>‹#›</a:t>
            </a:fld>
            <a:endParaRPr lang="en-US"/>
          </a:p>
        </p:txBody>
      </p:sp>
    </p:spTree>
    <p:extLst>
      <p:ext uri="{BB962C8B-B14F-4D97-AF65-F5344CB8AC3E}">
        <p14:creationId xmlns:p14="http://schemas.microsoft.com/office/powerpoint/2010/main" val="206911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1E535D-EAB3-4F10-BC71-4DB1472425EC}"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4E2FE-9565-47F3-B00D-B1FDA823633D}" type="slidenum">
              <a:rPr lang="en-US" smtClean="0"/>
              <a:t>‹#›</a:t>
            </a:fld>
            <a:endParaRPr lang="en-US"/>
          </a:p>
        </p:txBody>
      </p:sp>
    </p:spTree>
    <p:extLst>
      <p:ext uri="{BB962C8B-B14F-4D97-AF65-F5344CB8AC3E}">
        <p14:creationId xmlns:p14="http://schemas.microsoft.com/office/powerpoint/2010/main" val="312332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1E535D-EAB3-4F10-BC71-4DB1472425EC}" type="datetimeFigureOut">
              <a:rPr lang="en-US" smtClean="0"/>
              <a:t>3/24/2016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44E2FE-9565-47F3-B00D-B1FDA823633D}" type="slidenum">
              <a:rPr lang="en-US" smtClean="0"/>
              <a:t>‹#›</a:t>
            </a:fld>
            <a:endParaRPr lang="en-US"/>
          </a:p>
        </p:txBody>
      </p:sp>
    </p:spTree>
    <p:extLst>
      <p:ext uri="{BB962C8B-B14F-4D97-AF65-F5344CB8AC3E}">
        <p14:creationId xmlns:p14="http://schemas.microsoft.com/office/powerpoint/2010/main" val="218457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1E535D-EAB3-4F10-BC71-4DB1472425EC}" type="datetimeFigureOut">
              <a:rPr lang="en-US" smtClean="0"/>
              <a:t>3/24/2016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44E2FE-9565-47F3-B00D-B1FDA823633D}" type="slidenum">
              <a:rPr lang="en-US" smtClean="0"/>
              <a:t>‹#›</a:t>
            </a:fld>
            <a:endParaRPr lang="en-US"/>
          </a:p>
        </p:txBody>
      </p:sp>
    </p:spTree>
    <p:extLst>
      <p:ext uri="{BB962C8B-B14F-4D97-AF65-F5344CB8AC3E}">
        <p14:creationId xmlns:p14="http://schemas.microsoft.com/office/powerpoint/2010/main" val="57237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E535D-EAB3-4F10-BC71-4DB1472425EC}" type="datetimeFigureOut">
              <a:rPr lang="en-US" smtClean="0"/>
              <a:t>3/24/2016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44E2FE-9565-47F3-B00D-B1FDA823633D}" type="slidenum">
              <a:rPr lang="en-US" smtClean="0"/>
              <a:t>‹#›</a:t>
            </a:fld>
            <a:endParaRPr lang="en-US"/>
          </a:p>
        </p:txBody>
      </p:sp>
    </p:spTree>
    <p:extLst>
      <p:ext uri="{BB962C8B-B14F-4D97-AF65-F5344CB8AC3E}">
        <p14:creationId xmlns:p14="http://schemas.microsoft.com/office/powerpoint/2010/main" val="203301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E535D-EAB3-4F10-BC71-4DB1472425EC}"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4E2FE-9565-47F3-B00D-B1FDA823633D}" type="slidenum">
              <a:rPr lang="en-US" smtClean="0"/>
              <a:t>‹#›</a:t>
            </a:fld>
            <a:endParaRPr lang="en-US"/>
          </a:p>
        </p:txBody>
      </p:sp>
    </p:spTree>
    <p:extLst>
      <p:ext uri="{BB962C8B-B14F-4D97-AF65-F5344CB8AC3E}">
        <p14:creationId xmlns:p14="http://schemas.microsoft.com/office/powerpoint/2010/main" val="4237509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E535D-EAB3-4F10-BC71-4DB1472425EC}"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4E2FE-9565-47F3-B00D-B1FDA823633D}" type="slidenum">
              <a:rPr lang="en-US" smtClean="0"/>
              <a:t>‹#›</a:t>
            </a:fld>
            <a:endParaRPr lang="en-US"/>
          </a:p>
        </p:txBody>
      </p:sp>
    </p:spTree>
    <p:extLst>
      <p:ext uri="{BB962C8B-B14F-4D97-AF65-F5344CB8AC3E}">
        <p14:creationId xmlns:p14="http://schemas.microsoft.com/office/powerpoint/2010/main" val="357833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E535D-EAB3-4F10-BC71-4DB1472425EC}" type="datetimeFigureOut">
              <a:rPr lang="en-US" smtClean="0"/>
              <a:t>3/24/2016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4E2FE-9565-47F3-B00D-B1FDA823633D}" type="slidenum">
              <a:rPr lang="en-US" smtClean="0"/>
              <a:t>‹#›</a:t>
            </a:fld>
            <a:endParaRPr lang="en-US"/>
          </a:p>
        </p:txBody>
      </p:sp>
    </p:spTree>
    <p:extLst>
      <p:ext uri="{BB962C8B-B14F-4D97-AF65-F5344CB8AC3E}">
        <p14:creationId xmlns:p14="http://schemas.microsoft.com/office/powerpoint/2010/main" val="2605799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71990" y="5241878"/>
            <a:ext cx="6810233" cy="923330"/>
          </a:xfrm>
          <a:prstGeom prst="rect">
            <a:avLst/>
          </a:prstGeom>
          <a:noFill/>
        </p:spPr>
        <p:txBody>
          <a:bodyPr wrap="square" rtlCol="0">
            <a:spAutoFit/>
          </a:bodyPr>
          <a:lstStyle/>
          <a:p>
            <a:r>
              <a:rPr lang="en-US" i="1" dirty="0" smtClean="0"/>
              <a:t>Anabaena sp.</a:t>
            </a:r>
            <a:r>
              <a:rPr lang="en-US" dirty="0" smtClean="0"/>
              <a:t>, a filamentous cyanobacterium that can produce toxins.  The genus </a:t>
            </a:r>
            <a:r>
              <a:rPr lang="en-US" i="1" dirty="0" smtClean="0"/>
              <a:t>Anabaena</a:t>
            </a:r>
            <a:r>
              <a:rPr lang="en-US" dirty="0" smtClean="0"/>
              <a:t> is common worldwide in fresh and brackish waters.</a:t>
            </a:r>
            <a:r>
              <a:rPr lang="en-US" dirty="0"/>
              <a:t> </a:t>
            </a:r>
            <a:r>
              <a:rPr lang="en-US" dirty="0" smtClean="0"/>
              <a:t> Photo by BSA Environmental Services, Inc. for DWR.</a:t>
            </a:r>
            <a:endParaRPr lang="en-US" i="1" dirty="0"/>
          </a:p>
        </p:txBody>
      </p:sp>
      <p:grpSp>
        <p:nvGrpSpPr>
          <p:cNvPr id="7" name="Group 6"/>
          <p:cNvGrpSpPr/>
          <p:nvPr/>
        </p:nvGrpSpPr>
        <p:grpSpPr>
          <a:xfrm>
            <a:off x="2892188" y="291662"/>
            <a:ext cx="6010770" cy="4696162"/>
            <a:chOff x="2892188" y="291662"/>
            <a:chExt cx="6010770" cy="4696162"/>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2188" y="291662"/>
              <a:ext cx="6010770" cy="4696162"/>
            </a:xfrm>
            <a:prstGeom prst="rect">
              <a:avLst/>
            </a:prstGeom>
          </p:spPr>
        </p:pic>
        <p:cxnSp>
          <p:nvCxnSpPr>
            <p:cNvPr id="3" name="Straight Arrow Connector 2"/>
            <p:cNvCxnSpPr/>
            <p:nvPr/>
          </p:nvCxnSpPr>
          <p:spPr>
            <a:xfrm flipH="1" flipV="1">
              <a:off x="6639340" y="3647661"/>
              <a:ext cx="864703" cy="477078"/>
            </a:xfrm>
            <a:prstGeom prst="straightConnector1">
              <a:avLst/>
            </a:prstGeom>
            <a:ln w="53975">
              <a:solidFill>
                <a:srgbClr val="FF0000"/>
              </a:solidFill>
              <a:headEnd type="none"/>
              <a:tailEnd type="arrow"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597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2459" y="4453717"/>
            <a:ext cx="7039472" cy="1200329"/>
          </a:xfrm>
          <a:prstGeom prst="rect">
            <a:avLst/>
          </a:prstGeom>
          <a:noFill/>
        </p:spPr>
        <p:txBody>
          <a:bodyPr wrap="square" rtlCol="0">
            <a:spAutoFit/>
          </a:bodyPr>
          <a:lstStyle/>
          <a:p>
            <a:r>
              <a:rPr lang="en-US" i="1" dirty="0" err="1" smtClean="0"/>
              <a:t>Cryptomonas</a:t>
            </a:r>
            <a:r>
              <a:rPr lang="en-US" i="1" dirty="0" smtClean="0"/>
              <a:t> sp.</a:t>
            </a:r>
            <a:r>
              <a:rPr lang="en-US" dirty="0" smtClean="0"/>
              <a:t>, a </a:t>
            </a:r>
            <a:r>
              <a:rPr lang="en-US" dirty="0" err="1" smtClean="0"/>
              <a:t>cryptophyte</a:t>
            </a:r>
            <a:r>
              <a:rPr lang="en-US" dirty="0" smtClean="0"/>
              <a:t> flagellate common in fresh water habitats.  </a:t>
            </a:r>
            <a:r>
              <a:rPr lang="en-US" dirty="0" err="1" smtClean="0"/>
              <a:t>Cryptophytes</a:t>
            </a:r>
            <a:r>
              <a:rPr lang="en-US" dirty="0" smtClean="0"/>
              <a:t> are considered an important food for zooplankton because of their nutritional content.</a:t>
            </a:r>
            <a:r>
              <a:rPr lang="en-US" dirty="0"/>
              <a:t> </a:t>
            </a:r>
            <a:r>
              <a:rPr lang="en-US" dirty="0" smtClean="0"/>
              <a:t> Photo by BSA Environmental Services, Inc. for DWR.</a:t>
            </a:r>
            <a:endParaRPr lang="en-US" dirty="0"/>
          </a:p>
        </p:txBody>
      </p:sp>
      <p:grpSp>
        <p:nvGrpSpPr>
          <p:cNvPr id="6" name="Group 5"/>
          <p:cNvGrpSpPr/>
          <p:nvPr/>
        </p:nvGrpSpPr>
        <p:grpSpPr>
          <a:xfrm>
            <a:off x="3008987" y="1372411"/>
            <a:ext cx="5759860" cy="2913613"/>
            <a:chOff x="3008987" y="1372411"/>
            <a:chExt cx="5759860" cy="2913613"/>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8987" y="1372411"/>
              <a:ext cx="5759860" cy="2913613"/>
            </a:xfrm>
            <a:prstGeom prst="rect">
              <a:avLst/>
            </a:prstGeom>
          </p:spPr>
        </p:pic>
        <p:cxnSp>
          <p:nvCxnSpPr>
            <p:cNvPr id="5" name="Straight Arrow Connector 4"/>
            <p:cNvCxnSpPr/>
            <p:nvPr/>
          </p:nvCxnSpPr>
          <p:spPr>
            <a:xfrm rot="6360000" flipH="1" flipV="1">
              <a:off x="3342626" y="3314446"/>
              <a:ext cx="864703" cy="477078"/>
            </a:xfrm>
            <a:prstGeom prst="straightConnector1">
              <a:avLst/>
            </a:prstGeom>
            <a:ln w="53975">
              <a:solidFill>
                <a:srgbClr val="FF0000"/>
              </a:solidFill>
              <a:headEnd type="none"/>
              <a:tailEnd type="arrow"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544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3964" y="5396173"/>
            <a:ext cx="6504071" cy="646331"/>
          </a:xfrm>
          <a:prstGeom prst="rect">
            <a:avLst/>
          </a:prstGeom>
          <a:noFill/>
        </p:spPr>
        <p:txBody>
          <a:bodyPr wrap="square" rtlCol="0">
            <a:spAutoFit/>
          </a:bodyPr>
          <a:lstStyle/>
          <a:p>
            <a:r>
              <a:rPr lang="en-US" i="1" dirty="0" err="1" smtClean="0"/>
              <a:t>Chrysochromulina</a:t>
            </a:r>
            <a:r>
              <a:rPr lang="en-US" i="1" dirty="0" smtClean="0"/>
              <a:t> </a:t>
            </a:r>
            <a:r>
              <a:rPr lang="en-US" i="1" dirty="0" err="1" smtClean="0"/>
              <a:t>birgeri</a:t>
            </a:r>
            <a:r>
              <a:rPr lang="en-US" dirty="0" smtClean="0"/>
              <a:t>, a haptophyte flagellate found in brackish and marine waters.</a:t>
            </a:r>
            <a:r>
              <a:rPr lang="en-US" dirty="0"/>
              <a:t> </a:t>
            </a:r>
            <a:r>
              <a:rPr lang="en-US" dirty="0" smtClean="0"/>
              <a:t> Photo by </a:t>
            </a:r>
            <a:r>
              <a:rPr lang="en-US" dirty="0" err="1" smtClean="0"/>
              <a:t>EcoAnalysts</a:t>
            </a:r>
            <a:r>
              <a:rPr lang="en-US" dirty="0" smtClean="0"/>
              <a:t>, Inc. </a:t>
            </a:r>
            <a:r>
              <a:rPr lang="en-US" dirty="0" smtClean="0"/>
              <a:t>for DWR.</a:t>
            </a:r>
            <a:endParaRPr lang="en-US" dirty="0"/>
          </a:p>
        </p:txBody>
      </p:sp>
      <p:grpSp>
        <p:nvGrpSpPr>
          <p:cNvPr id="5" name="Group 4"/>
          <p:cNvGrpSpPr/>
          <p:nvPr/>
        </p:nvGrpSpPr>
        <p:grpSpPr>
          <a:xfrm>
            <a:off x="2324100" y="374650"/>
            <a:ext cx="7543800" cy="4838700"/>
            <a:chOff x="2324100" y="374650"/>
            <a:chExt cx="7543800" cy="48387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374650"/>
              <a:ext cx="7543800" cy="4838700"/>
            </a:xfrm>
            <a:prstGeom prst="rect">
              <a:avLst/>
            </a:prstGeom>
          </p:spPr>
        </p:pic>
        <p:cxnSp>
          <p:nvCxnSpPr>
            <p:cNvPr id="4" name="Straight Arrow Connector 3"/>
            <p:cNvCxnSpPr/>
            <p:nvPr/>
          </p:nvCxnSpPr>
          <p:spPr>
            <a:xfrm rot="9060000" flipH="1" flipV="1">
              <a:off x="3083133" y="2089169"/>
              <a:ext cx="864703" cy="477078"/>
            </a:xfrm>
            <a:prstGeom prst="straightConnector1">
              <a:avLst/>
            </a:prstGeom>
            <a:ln w="53975">
              <a:solidFill>
                <a:srgbClr val="FF0000"/>
              </a:solidFill>
              <a:headEnd type="none"/>
              <a:tailEnd type="arrow"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609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7136" y="5026496"/>
            <a:ext cx="5966495" cy="923330"/>
          </a:xfrm>
          <a:prstGeom prst="rect">
            <a:avLst/>
          </a:prstGeom>
          <a:noFill/>
        </p:spPr>
        <p:txBody>
          <a:bodyPr wrap="square" rtlCol="0">
            <a:spAutoFit/>
          </a:bodyPr>
          <a:lstStyle/>
          <a:p>
            <a:r>
              <a:rPr lang="en-US" i="1" dirty="0" err="1" smtClean="0"/>
              <a:t>Dinobryon</a:t>
            </a:r>
            <a:r>
              <a:rPr lang="en-US" i="1" dirty="0" smtClean="0"/>
              <a:t> sp.</a:t>
            </a:r>
            <a:r>
              <a:rPr lang="en-US" dirty="0" smtClean="0"/>
              <a:t>, a </a:t>
            </a:r>
            <a:r>
              <a:rPr lang="en-US" dirty="0" err="1" smtClean="0"/>
              <a:t>chrysophyte</a:t>
            </a:r>
            <a:r>
              <a:rPr lang="en-US" dirty="0" smtClean="0"/>
              <a:t> flagellate.  The majority of species in this genus are found in fresh water.  Photo </a:t>
            </a:r>
            <a:r>
              <a:rPr lang="en-US" dirty="0"/>
              <a:t>by BSA Environmental Services, Inc. for DWR</a:t>
            </a:r>
            <a:r>
              <a:rPr lang="en-US" dirty="0" smtClean="0"/>
              <a:t>.</a:t>
            </a:r>
            <a:endParaRPr lang="en-US" i="1" dirty="0"/>
          </a:p>
        </p:txBody>
      </p:sp>
      <p:grpSp>
        <p:nvGrpSpPr>
          <p:cNvPr id="5" name="Group 4"/>
          <p:cNvGrpSpPr/>
          <p:nvPr/>
        </p:nvGrpSpPr>
        <p:grpSpPr>
          <a:xfrm>
            <a:off x="3485107" y="436009"/>
            <a:ext cx="5536063" cy="4309613"/>
            <a:chOff x="3485107" y="436009"/>
            <a:chExt cx="5536063" cy="4309613"/>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5107" y="436009"/>
              <a:ext cx="5536063" cy="4309613"/>
            </a:xfrm>
            <a:prstGeom prst="rect">
              <a:avLst/>
            </a:prstGeom>
          </p:spPr>
        </p:pic>
        <p:cxnSp>
          <p:nvCxnSpPr>
            <p:cNvPr id="4" name="Straight Arrow Connector 3"/>
            <p:cNvCxnSpPr/>
            <p:nvPr/>
          </p:nvCxnSpPr>
          <p:spPr>
            <a:xfrm rot="7800000" flipH="1" flipV="1">
              <a:off x="3643714" y="2461836"/>
              <a:ext cx="864703" cy="477078"/>
            </a:xfrm>
            <a:prstGeom prst="straightConnector1">
              <a:avLst/>
            </a:prstGeom>
            <a:ln w="53975">
              <a:solidFill>
                <a:srgbClr val="FF0000"/>
              </a:solidFill>
              <a:headEnd type="none"/>
              <a:tailEnd type="arrow"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8859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5522" y="4953840"/>
            <a:ext cx="6999815" cy="1200329"/>
          </a:xfrm>
          <a:prstGeom prst="rect">
            <a:avLst/>
          </a:prstGeom>
          <a:noFill/>
        </p:spPr>
        <p:txBody>
          <a:bodyPr wrap="square" rtlCol="0">
            <a:spAutoFit/>
          </a:bodyPr>
          <a:lstStyle/>
          <a:p>
            <a:r>
              <a:rPr lang="en-US" i="1" dirty="0" err="1" smtClean="0"/>
              <a:t>Strombomonas</a:t>
            </a:r>
            <a:r>
              <a:rPr lang="en-US" i="1" dirty="0" smtClean="0"/>
              <a:t> rotunda</a:t>
            </a:r>
            <a:r>
              <a:rPr lang="en-US" dirty="0" smtClean="0"/>
              <a:t>, a </a:t>
            </a:r>
            <a:r>
              <a:rPr lang="en-US" dirty="0" smtClean="0"/>
              <a:t>freshwater </a:t>
            </a:r>
            <a:r>
              <a:rPr lang="en-US" dirty="0" err="1" smtClean="0"/>
              <a:t>euglenoid</a:t>
            </a:r>
            <a:r>
              <a:rPr lang="en-US" dirty="0" smtClean="0"/>
              <a:t> </a:t>
            </a:r>
            <a:r>
              <a:rPr lang="en-US" dirty="0" smtClean="0"/>
              <a:t>flagellate with a vase-like cell shape.  The brown color of the cell is from the protective envelope, or </a:t>
            </a:r>
            <a:r>
              <a:rPr lang="en-US" dirty="0" err="1" smtClean="0"/>
              <a:t>lorica</a:t>
            </a:r>
            <a:r>
              <a:rPr lang="en-US" dirty="0" smtClean="0"/>
              <a:t>, surrounding the cell.</a:t>
            </a:r>
            <a:r>
              <a:rPr lang="en-US" dirty="0"/>
              <a:t> </a:t>
            </a:r>
            <a:r>
              <a:rPr lang="en-US" dirty="0" smtClean="0"/>
              <a:t> Photo by </a:t>
            </a:r>
            <a:r>
              <a:rPr lang="en-US" dirty="0" err="1" smtClean="0"/>
              <a:t>EcoAnalysts</a:t>
            </a:r>
            <a:r>
              <a:rPr lang="en-US" dirty="0" smtClean="0"/>
              <a:t>, Inc. for DWR.</a:t>
            </a:r>
            <a:endParaRPr lang="en-US" dirty="0"/>
          </a:p>
        </p:txBody>
      </p:sp>
      <p:grpSp>
        <p:nvGrpSpPr>
          <p:cNvPr id="5" name="Group 4"/>
          <p:cNvGrpSpPr/>
          <p:nvPr/>
        </p:nvGrpSpPr>
        <p:grpSpPr>
          <a:xfrm>
            <a:off x="3296337" y="504209"/>
            <a:ext cx="5541275" cy="4236066"/>
            <a:chOff x="3296337" y="504209"/>
            <a:chExt cx="5541275" cy="423606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337" y="504209"/>
              <a:ext cx="5541275" cy="4236066"/>
            </a:xfrm>
            <a:prstGeom prst="rect">
              <a:avLst/>
            </a:prstGeom>
          </p:spPr>
        </p:pic>
        <p:cxnSp>
          <p:nvCxnSpPr>
            <p:cNvPr id="4" name="Straight Arrow Connector 3"/>
            <p:cNvCxnSpPr/>
            <p:nvPr/>
          </p:nvCxnSpPr>
          <p:spPr>
            <a:xfrm rot="-4800000" flipH="1" flipV="1">
              <a:off x="4934695" y="2383703"/>
              <a:ext cx="864703" cy="477078"/>
            </a:xfrm>
            <a:prstGeom prst="straightConnector1">
              <a:avLst/>
            </a:prstGeom>
            <a:ln w="53975">
              <a:solidFill>
                <a:srgbClr val="FF0000"/>
              </a:solidFill>
              <a:headEnd type="none"/>
              <a:tailEnd type="arrow"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8988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4472" y="4796809"/>
            <a:ext cx="7997240" cy="1200329"/>
          </a:xfrm>
          <a:prstGeom prst="rect">
            <a:avLst/>
          </a:prstGeom>
          <a:noFill/>
        </p:spPr>
        <p:txBody>
          <a:bodyPr wrap="square" rtlCol="0">
            <a:spAutoFit/>
          </a:bodyPr>
          <a:lstStyle/>
          <a:p>
            <a:r>
              <a:rPr lang="en-US" i="1" dirty="0" err="1" smtClean="0"/>
              <a:t>Trachelomonas</a:t>
            </a:r>
            <a:r>
              <a:rPr lang="en-US" i="1" dirty="0" smtClean="0"/>
              <a:t> </a:t>
            </a:r>
            <a:r>
              <a:rPr lang="en-US" i="1" dirty="0" err="1" smtClean="0"/>
              <a:t>hispida</a:t>
            </a:r>
            <a:r>
              <a:rPr lang="en-US" dirty="0" smtClean="0"/>
              <a:t>, a </a:t>
            </a:r>
            <a:r>
              <a:rPr lang="en-US" dirty="0" smtClean="0"/>
              <a:t>freshwater </a:t>
            </a:r>
            <a:r>
              <a:rPr lang="en-US" dirty="0" err="1" smtClean="0"/>
              <a:t>euglenoid</a:t>
            </a:r>
            <a:r>
              <a:rPr lang="en-US" dirty="0" smtClean="0"/>
              <a:t> </a:t>
            </a:r>
            <a:r>
              <a:rPr lang="en-US" dirty="0" smtClean="0"/>
              <a:t>flagellate.  The dark color of the cell is due to the protective envelope, or </a:t>
            </a:r>
            <a:r>
              <a:rPr lang="en-US" dirty="0" err="1" smtClean="0"/>
              <a:t>lorica</a:t>
            </a:r>
            <a:r>
              <a:rPr lang="en-US" dirty="0" smtClean="0"/>
              <a:t>, surrounding the cell.  This species is sometimes considered an indicator of moderately to strongly polluted waters.</a:t>
            </a:r>
            <a:r>
              <a:rPr lang="en-US" dirty="0"/>
              <a:t> </a:t>
            </a:r>
            <a:r>
              <a:rPr lang="en-US" dirty="0" smtClean="0"/>
              <a:t> Photo by </a:t>
            </a:r>
            <a:r>
              <a:rPr lang="en-US" dirty="0" err="1" smtClean="0"/>
              <a:t>EcoAnalysts</a:t>
            </a:r>
            <a:r>
              <a:rPr lang="en-US" dirty="0" smtClean="0"/>
              <a:t>, Inc. for DWR.</a:t>
            </a:r>
          </a:p>
        </p:txBody>
      </p:sp>
      <p:grpSp>
        <p:nvGrpSpPr>
          <p:cNvPr id="5" name="Group 4"/>
          <p:cNvGrpSpPr/>
          <p:nvPr/>
        </p:nvGrpSpPr>
        <p:grpSpPr>
          <a:xfrm>
            <a:off x="2297470" y="457957"/>
            <a:ext cx="7506929" cy="4140567"/>
            <a:chOff x="2297470" y="457957"/>
            <a:chExt cx="7506929" cy="4140567"/>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470" y="457957"/>
              <a:ext cx="7506929" cy="4140567"/>
            </a:xfrm>
            <a:prstGeom prst="rect">
              <a:avLst/>
            </a:prstGeom>
          </p:spPr>
        </p:pic>
        <p:cxnSp>
          <p:nvCxnSpPr>
            <p:cNvPr id="4" name="Straight Arrow Connector 3"/>
            <p:cNvCxnSpPr/>
            <p:nvPr/>
          </p:nvCxnSpPr>
          <p:spPr>
            <a:xfrm flipH="1" flipV="1">
              <a:off x="4699918" y="3475090"/>
              <a:ext cx="864703" cy="477078"/>
            </a:xfrm>
            <a:prstGeom prst="straightConnector1">
              <a:avLst/>
            </a:prstGeom>
            <a:ln w="53975">
              <a:solidFill>
                <a:srgbClr val="FF0000"/>
              </a:solidFill>
              <a:headEnd type="none"/>
              <a:tailEnd type="arrow"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480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8158" y="5004775"/>
            <a:ext cx="6345714" cy="923330"/>
          </a:xfrm>
          <a:prstGeom prst="rect">
            <a:avLst/>
          </a:prstGeom>
          <a:noFill/>
        </p:spPr>
        <p:txBody>
          <a:bodyPr wrap="square" rtlCol="0">
            <a:spAutoFit/>
          </a:bodyPr>
          <a:lstStyle/>
          <a:p>
            <a:r>
              <a:rPr lang="en-US" i="1" dirty="0" err="1" smtClean="0"/>
              <a:t>Chroococcus</a:t>
            </a:r>
            <a:r>
              <a:rPr lang="en-US" i="1" dirty="0" smtClean="0"/>
              <a:t> </a:t>
            </a:r>
            <a:r>
              <a:rPr lang="en-US" i="1" dirty="0" err="1" smtClean="0"/>
              <a:t>disperus</a:t>
            </a:r>
            <a:r>
              <a:rPr lang="en-US" dirty="0" smtClean="0"/>
              <a:t>, a small, freshwater, colonial cyanobacterium common in temperate and northern water bodies. </a:t>
            </a:r>
            <a:r>
              <a:rPr lang="en-US" dirty="0"/>
              <a:t>Photo by BSA Environmental Services, Inc. for DWR</a:t>
            </a:r>
            <a:r>
              <a:rPr lang="en-US" dirty="0" smtClean="0"/>
              <a:t>.</a:t>
            </a:r>
            <a:endParaRPr lang="en-US" i="1" dirty="0"/>
          </a:p>
        </p:txBody>
      </p:sp>
      <p:grpSp>
        <p:nvGrpSpPr>
          <p:cNvPr id="9" name="Group 8"/>
          <p:cNvGrpSpPr/>
          <p:nvPr/>
        </p:nvGrpSpPr>
        <p:grpSpPr>
          <a:xfrm>
            <a:off x="2762913" y="532440"/>
            <a:ext cx="6554338" cy="4365292"/>
            <a:chOff x="2762913" y="532440"/>
            <a:chExt cx="6554338" cy="4365292"/>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2913" y="532440"/>
              <a:ext cx="6554338" cy="4365292"/>
            </a:xfrm>
            <a:prstGeom prst="rect">
              <a:avLst/>
            </a:prstGeom>
          </p:spPr>
        </p:pic>
        <p:cxnSp>
          <p:nvCxnSpPr>
            <p:cNvPr id="5" name="Straight Arrow Connector 4"/>
            <p:cNvCxnSpPr/>
            <p:nvPr/>
          </p:nvCxnSpPr>
          <p:spPr>
            <a:xfrm>
              <a:off x="5720862" y="2532185"/>
              <a:ext cx="31922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63450" y="2239737"/>
              <a:ext cx="31922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714952" y="1477739"/>
              <a:ext cx="31922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322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4461" y="5763342"/>
            <a:ext cx="6080331" cy="923330"/>
          </a:xfrm>
          <a:prstGeom prst="rect">
            <a:avLst/>
          </a:prstGeom>
          <a:noFill/>
        </p:spPr>
        <p:txBody>
          <a:bodyPr wrap="square" rtlCol="0">
            <a:spAutoFit/>
          </a:bodyPr>
          <a:lstStyle/>
          <a:p>
            <a:r>
              <a:rPr lang="en-US" i="1" dirty="0" smtClean="0"/>
              <a:t>Coscinodiscus sp.</a:t>
            </a:r>
            <a:r>
              <a:rPr lang="en-US" dirty="0" smtClean="0"/>
              <a:t>, a centric diatom often abundant in the phytoplankton of marine waters.</a:t>
            </a:r>
            <a:r>
              <a:rPr lang="en-US" dirty="0"/>
              <a:t> </a:t>
            </a:r>
            <a:r>
              <a:rPr lang="en-US" dirty="0" smtClean="0"/>
              <a:t> Photo </a:t>
            </a:r>
            <a:r>
              <a:rPr lang="en-US" dirty="0"/>
              <a:t>by BSA Environmental Services, Inc. for DWR</a:t>
            </a:r>
            <a:r>
              <a:rPr lang="en-US" dirty="0" smtClean="0"/>
              <a:t>.</a:t>
            </a:r>
            <a:endParaRPr lang="en-US" i="1" dirty="0"/>
          </a:p>
        </p:txBody>
      </p:sp>
      <p:grpSp>
        <p:nvGrpSpPr>
          <p:cNvPr id="5" name="Group 4"/>
          <p:cNvGrpSpPr/>
          <p:nvPr/>
        </p:nvGrpSpPr>
        <p:grpSpPr>
          <a:xfrm>
            <a:off x="3281908" y="442151"/>
            <a:ext cx="5349922" cy="5190039"/>
            <a:chOff x="3281908" y="442151"/>
            <a:chExt cx="5349922" cy="5190039"/>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1908" y="442151"/>
              <a:ext cx="5349922" cy="5190039"/>
            </a:xfrm>
            <a:prstGeom prst="rect">
              <a:avLst/>
            </a:prstGeom>
          </p:spPr>
        </p:pic>
        <p:cxnSp>
          <p:nvCxnSpPr>
            <p:cNvPr id="4" name="Straight Arrow Connector 3"/>
            <p:cNvCxnSpPr/>
            <p:nvPr/>
          </p:nvCxnSpPr>
          <p:spPr>
            <a:xfrm flipH="1" flipV="1">
              <a:off x="7578456" y="3870087"/>
              <a:ext cx="864703" cy="477078"/>
            </a:xfrm>
            <a:prstGeom prst="straightConnector1">
              <a:avLst/>
            </a:prstGeom>
            <a:ln w="53975">
              <a:solidFill>
                <a:srgbClr val="FF0000"/>
              </a:solidFill>
              <a:headEnd type="none"/>
              <a:tailEnd type="arrow"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500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3915" y="6038394"/>
            <a:ext cx="6669060" cy="646331"/>
          </a:xfrm>
          <a:prstGeom prst="rect">
            <a:avLst/>
          </a:prstGeom>
          <a:noFill/>
        </p:spPr>
        <p:txBody>
          <a:bodyPr wrap="square" rtlCol="0">
            <a:spAutoFit/>
          </a:bodyPr>
          <a:lstStyle/>
          <a:p>
            <a:r>
              <a:rPr lang="en-US" i="1" dirty="0" err="1" smtClean="0"/>
              <a:t>Diploneis</a:t>
            </a:r>
            <a:r>
              <a:rPr lang="en-US" i="1" dirty="0" smtClean="0"/>
              <a:t> </a:t>
            </a:r>
            <a:r>
              <a:rPr lang="en-US" i="1" dirty="0" err="1" smtClean="0"/>
              <a:t>bombus</a:t>
            </a:r>
            <a:r>
              <a:rPr lang="en-US" dirty="0" smtClean="0"/>
              <a:t>, a pennate diatom commonly found in brackish and marine waters.</a:t>
            </a:r>
            <a:r>
              <a:rPr lang="en-US" dirty="0"/>
              <a:t> </a:t>
            </a:r>
            <a:r>
              <a:rPr lang="en-US" dirty="0" smtClean="0"/>
              <a:t> Photo </a:t>
            </a:r>
            <a:r>
              <a:rPr lang="en-US" dirty="0"/>
              <a:t>by BSA Environmental Services, Inc. for DWR</a:t>
            </a:r>
            <a:r>
              <a:rPr lang="en-US" dirty="0" smtClean="0"/>
              <a:t>.</a:t>
            </a:r>
            <a:endParaRPr lang="en-US" i="1" dirty="0"/>
          </a:p>
        </p:txBody>
      </p:sp>
      <p:grpSp>
        <p:nvGrpSpPr>
          <p:cNvPr id="5" name="Group 4"/>
          <p:cNvGrpSpPr/>
          <p:nvPr/>
        </p:nvGrpSpPr>
        <p:grpSpPr>
          <a:xfrm>
            <a:off x="3534770" y="218130"/>
            <a:ext cx="4019698" cy="5655724"/>
            <a:chOff x="3534770" y="218130"/>
            <a:chExt cx="4019698" cy="5655724"/>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4770" y="218130"/>
              <a:ext cx="4019698" cy="5655724"/>
            </a:xfrm>
            <a:prstGeom prst="rect">
              <a:avLst/>
            </a:prstGeom>
          </p:spPr>
        </p:pic>
        <p:cxnSp>
          <p:nvCxnSpPr>
            <p:cNvPr id="4" name="Straight Arrow Connector 3"/>
            <p:cNvCxnSpPr/>
            <p:nvPr/>
          </p:nvCxnSpPr>
          <p:spPr>
            <a:xfrm flipH="1" flipV="1">
              <a:off x="5638445" y="4784487"/>
              <a:ext cx="864703" cy="477078"/>
            </a:xfrm>
            <a:prstGeom prst="straightConnector1">
              <a:avLst/>
            </a:prstGeom>
            <a:ln w="53975">
              <a:solidFill>
                <a:srgbClr val="FF0000"/>
              </a:solidFill>
              <a:headEnd type="none"/>
              <a:tailEnd type="arrow"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872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5397" y="4407851"/>
            <a:ext cx="6169760" cy="1200329"/>
          </a:xfrm>
          <a:prstGeom prst="rect">
            <a:avLst/>
          </a:prstGeom>
          <a:noFill/>
        </p:spPr>
        <p:txBody>
          <a:bodyPr wrap="square" rtlCol="0">
            <a:spAutoFit/>
          </a:bodyPr>
          <a:lstStyle/>
          <a:p>
            <a:r>
              <a:rPr lang="en-US" i="1" dirty="0" err="1" smtClean="0"/>
              <a:t>Chlamydomonas</a:t>
            </a:r>
            <a:r>
              <a:rPr lang="en-US" i="1" dirty="0" smtClean="0"/>
              <a:t> sp.</a:t>
            </a:r>
            <a:r>
              <a:rPr lang="en-US" dirty="0" smtClean="0"/>
              <a:t>, a unicellular green algal flagellate, with numerous unidentified phytoplankton in the background.  This genus is widespread in fresh water, but has few marine species.  Photo by </a:t>
            </a:r>
            <a:r>
              <a:rPr lang="en-US" dirty="0" err="1" smtClean="0"/>
              <a:t>EcoAnalysts</a:t>
            </a:r>
            <a:r>
              <a:rPr lang="en-US" dirty="0" smtClean="0"/>
              <a:t>, Inc. for DWR.</a:t>
            </a:r>
          </a:p>
        </p:txBody>
      </p:sp>
      <p:grpSp>
        <p:nvGrpSpPr>
          <p:cNvPr id="5" name="Group 4"/>
          <p:cNvGrpSpPr/>
          <p:nvPr/>
        </p:nvGrpSpPr>
        <p:grpSpPr>
          <a:xfrm>
            <a:off x="3385403" y="296443"/>
            <a:ext cx="5032157" cy="3960089"/>
            <a:chOff x="3385403" y="296443"/>
            <a:chExt cx="5032157" cy="3960089"/>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5403" y="296443"/>
              <a:ext cx="5032157" cy="3960089"/>
            </a:xfrm>
            <a:prstGeom prst="rect">
              <a:avLst/>
            </a:prstGeom>
          </p:spPr>
        </p:pic>
        <p:cxnSp>
          <p:nvCxnSpPr>
            <p:cNvPr id="4" name="Straight Arrow Connector 3"/>
            <p:cNvCxnSpPr/>
            <p:nvPr/>
          </p:nvCxnSpPr>
          <p:spPr>
            <a:xfrm flipH="1" flipV="1">
              <a:off x="7454003" y="2276487"/>
              <a:ext cx="864703" cy="477078"/>
            </a:xfrm>
            <a:prstGeom prst="straightConnector1">
              <a:avLst/>
            </a:prstGeom>
            <a:ln w="53975">
              <a:solidFill>
                <a:srgbClr val="FF0000"/>
              </a:solidFill>
              <a:headEnd type="none"/>
              <a:tailEnd type="arrow"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497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9145" y="5853409"/>
            <a:ext cx="6204735" cy="923330"/>
          </a:xfrm>
          <a:prstGeom prst="rect">
            <a:avLst/>
          </a:prstGeom>
          <a:noFill/>
        </p:spPr>
        <p:txBody>
          <a:bodyPr wrap="square" rtlCol="0">
            <a:spAutoFit/>
          </a:bodyPr>
          <a:lstStyle/>
          <a:p>
            <a:r>
              <a:rPr lang="en-US" i="1" dirty="0" err="1" smtClean="0"/>
              <a:t>Closterium</a:t>
            </a:r>
            <a:r>
              <a:rPr lang="en-US" i="1" dirty="0" smtClean="0"/>
              <a:t> sp.</a:t>
            </a:r>
            <a:r>
              <a:rPr lang="en-US" dirty="0" smtClean="0"/>
              <a:t>, a unicellular green alga most often found in oligotrophic (low nutrient) </a:t>
            </a:r>
            <a:r>
              <a:rPr lang="en-US" dirty="0" smtClean="0"/>
              <a:t>fresh waters</a:t>
            </a:r>
            <a:r>
              <a:rPr lang="en-US" dirty="0" smtClean="0"/>
              <a:t>. </a:t>
            </a:r>
            <a:r>
              <a:rPr lang="en-US" dirty="0"/>
              <a:t> </a:t>
            </a:r>
            <a:r>
              <a:rPr lang="en-US" dirty="0" smtClean="0"/>
              <a:t> Photo </a:t>
            </a:r>
            <a:r>
              <a:rPr lang="en-US" dirty="0"/>
              <a:t>by BSA Environmental Services, Inc. for DWR</a:t>
            </a:r>
            <a:r>
              <a:rPr lang="en-US" dirty="0" smtClean="0"/>
              <a:t>.</a:t>
            </a:r>
            <a:endParaRPr lang="en-US" i="1" dirty="0"/>
          </a:p>
        </p:txBody>
      </p:sp>
      <p:grpSp>
        <p:nvGrpSpPr>
          <p:cNvPr id="5" name="Group 4"/>
          <p:cNvGrpSpPr/>
          <p:nvPr/>
        </p:nvGrpSpPr>
        <p:grpSpPr>
          <a:xfrm>
            <a:off x="3985591" y="188844"/>
            <a:ext cx="4052939" cy="5574289"/>
            <a:chOff x="3875963" y="66541"/>
            <a:chExt cx="4162567" cy="5695087"/>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5963" y="66541"/>
              <a:ext cx="4162567" cy="5695087"/>
            </a:xfrm>
            <a:prstGeom prst="rect">
              <a:avLst/>
            </a:prstGeom>
          </p:spPr>
        </p:pic>
        <p:cxnSp>
          <p:nvCxnSpPr>
            <p:cNvPr id="4" name="Straight Arrow Connector 3"/>
            <p:cNvCxnSpPr/>
            <p:nvPr/>
          </p:nvCxnSpPr>
          <p:spPr>
            <a:xfrm flipH="1" flipV="1">
              <a:off x="7013189" y="4611915"/>
              <a:ext cx="864703" cy="477078"/>
            </a:xfrm>
            <a:prstGeom prst="straightConnector1">
              <a:avLst/>
            </a:prstGeom>
            <a:ln w="53975">
              <a:solidFill>
                <a:srgbClr val="FF0000"/>
              </a:solidFill>
              <a:headEnd type="none"/>
              <a:tailEnd type="arrow"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4119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2605" y="4510206"/>
            <a:ext cx="6531890" cy="923330"/>
          </a:xfrm>
          <a:prstGeom prst="rect">
            <a:avLst/>
          </a:prstGeom>
          <a:noFill/>
        </p:spPr>
        <p:txBody>
          <a:bodyPr wrap="square" rtlCol="0">
            <a:spAutoFit/>
          </a:bodyPr>
          <a:lstStyle/>
          <a:p>
            <a:r>
              <a:rPr lang="en-US" i="1" dirty="0" err="1" smtClean="0"/>
              <a:t>Scenedesmus</a:t>
            </a:r>
            <a:r>
              <a:rPr lang="en-US" i="1" dirty="0" smtClean="0"/>
              <a:t> </a:t>
            </a:r>
            <a:r>
              <a:rPr lang="en-US" i="1" dirty="0" err="1" smtClean="0"/>
              <a:t>opoliensis</a:t>
            </a:r>
            <a:r>
              <a:rPr lang="en-US" i="1" dirty="0" smtClean="0"/>
              <a:t> </a:t>
            </a:r>
            <a:r>
              <a:rPr lang="en-US" dirty="0" smtClean="0"/>
              <a:t>var. </a:t>
            </a:r>
            <a:r>
              <a:rPr lang="en-US" i="1" dirty="0" err="1" smtClean="0"/>
              <a:t>carinatus</a:t>
            </a:r>
            <a:r>
              <a:rPr lang="en-US" dirty="0" smtClean="0"/>
              <a:t>, a colonial green alga common in freshwater environments.</a:t>
            </a:r>
            <a:r>
              <a:rPr lang="en-US" dirty="0"/>
              <a:t> </a:t>
            </a:r>
            <a:r>
              <a:rPr lang="en-US" dirty="0" smtClean="0"/>
              <a:t> Photo </a:t>
            </a:r>
            <a:r>
              <a:rPr lang="en-US" dirty="0"/>
              <a:t>by BSA Environmental Services, Inc. for DWR</a:t>
            </a:r>
            <a:r>
              <a:rPr lang="en-US" dirty="0" smtClean="0"/>
              <a:t>.</a:t>
            </a:r>
            <a:endParaRPr lang="en-US" i="1" dirty="0"/>
          </a:p>
        </p:txBody>
      </p:sp>
      <p:grpSp>
        <p:nvGrpSpPr>
          <p:cNvPr id="5" name="Group 4"/>
          <p:cNvGrpSpPr/>
          <p:nvPr/>
        </p:nvGrpSpPr>
        <p:grpSpPr>
          <a:xfrm>
            <a:off x="2279176" y="681248"/>
            <a:ext cx="7262885" cy="3631443"/>
            <a:chOff x="2279176" y="681248"/>
            <a:chExt cx="7262885" cy="3631443"/>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176" y="681248"/>
              <a:ext cx="7262885" cy="3631443"/>
            </a:xfrm>
            <a:prstGeom prst="rect">
              <a:avLst/>
            </a:prstGeom>
          </p:spPr>
        </p:pic>
        <p:cxnSp>
          <p:nvCxnSpPr>
            <p:cNvPr id="4" name="Straight Arrow Connector 3"/>
            <p:cNvCxnSpPr/>
            <p:nvPr/>
          </p:nvCxnSpPr>
          <p:spPr>
            <a:xfrm rot="3480000" flipH="1" flipV="1">
              <a:off x="4551645" y="3388596"/>
              <a:ext cx="864703" cy="477078"/>
            </a:xfrm>
            <a:prstGeom prst="straightConnector1">
              <a:avLst/>
            </a:prstGeom>
            <a:ln w="53975">
              <a:solidFill>
                <a:srgbClr val="FF0000"/>
              </a:solidFill>
              <a:headEnd type="none"/>
              <a:tailEnd type="arrow"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421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8402" y="5366580"/>
            <a:ext cx="8680669" cy="1200329"/>
          </a:xfrm>
          <a:prstGeom prst="rect">
            <a:avLst/>
          </a:prstGeom>
          <a:noFill/>
        </p:spPr>
        <p:txBody>
          <a:bodyPr wrap="square" rtlCol="0">
            <a:spAutoFit/>
          </a:bodyPr>
          <a:lstStyle/>
          <a:p>
            <a:r>
              <a:rPr lang="en-US" dirty="0" smtClean="0"/>
              <a:t>A close-up of two cells of </a:t>
            </a:r>
            <a:r>
              <a:rPr lang="en-US" i="1" dirty="0" smtClean="0"/>
              <a:t>Spirogyra maxima</a:t>
            </a:r>
            <a:r>
              <a:rPr lang="en-US" dirty="0" smtClean="0"/>
              <a:t>, a large, filamentous green alga.  The coiled spirals within the cells are chloroplasts, the structure used by phytoplankton and plants to make chlorophyll </a:t>
            </a:r>
            <a:r>
              <a:rPr lang="en-US" i="1" dirty="0" smtClean="0"/>
              <a:t>a. </a:t>
            </a:r>
            <a:r>
              <a:rPr lang="en-US" dirty="0"/>
              <a:t>T</a:t>
            </a:r>
            <a:r>
              <a:rPr lang="en-US" dirty="0" smtClean="0"/>
              <a:t>he </a:t>
            </a:r>
            <a:r>
              <a:rPr lang="en-US" dirty="0" smtClean="0"/>
              <a:t>black dots on the spirals are granules of starch, which turn black when stained with </a:t>
            </a:r>
            <a:r>
              <a:rPr lang="en-US" dirty="0" err="1" smtClean="0"/>
              <a:t>Lugol’s</a:t>
            </a:r>
            <a:r>
              <a:rPr lang="en-US" dirty="0" smtClean="0"/>
              <a:t> iodine.  Photo by </a:t>
            </a:r>
            <a:r>
              <a:rPr lang="en-US" dirty="0" err="1" smtClean="0"/>
              <a:t>EcoAnalysts</a:t>
            </a:r>
            <a:r>
              <a:rPr lang="en-US" dirty="0" smtClean="0"/>
              <a:t>, Inc. for DWR.</a:t>
            </a:r>
            <a:endParaRPr lang="en-US" dirty="0"/>
          </a:p>
        </p:txBody>
      </p:sp>
      <p:grpSp>
        <p:nvGrpSpPr>
          <p:cNvPr id="5" name="Group 4"/>
          <p:cNvGrpSpPr/>
          <p:nvPr/>
        </p:nvGrpSpPr>
        <p:grpSpPr>
          <a:xfrm>
            <a:off x="2385392" y="79513"/>
            <a:ext cx="6203650" cy="5225877"/>
            <a:chOff x="2538484" y="120338"/>
            <a:chExt cx="6318914" cy="5652191"/>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8484" y="120338"/>
              <a:ext cx="6318914" cy="5652191"/>
            </a:xfrm>
            <a:prstGeom prst="rect">
              <a:avLst/>
            </a:prstGeom>
          </p:spPr>
        </p:pic>
        <p:cxnSp>
          <p:nvCxnSpPr>
            <p:cNvPr id="4" name="Straight Arrow Connector 3"/>
            <p:cNvCxnSpPr/>
            <p:nvPr/>
          </p:nvCxnSpPr>
          <p:spPr>
            <a:xfrm flipH="1" flipV="1">
              <a:off x="7208344" y="3240312"/>
              <a:ext cx="864703" cy="477078"/>
            </a:xfrm>
            <a:prstGeom prst="straightConnector1">
              <a:avLst/>
            </a:prstGeom>
            <a:ln w="53975">
              <a:solidFill>
                <a:srgbClr val="FF0000"/>
              </a:solidFill>
              <a:headEnd type="none"/>
              <a:tailEnd type="arrow"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569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2765" y="5674485"/>
            <a:ext cx="6700202" cy="923330"/>
          </a:xfrm>
          <a:prstGeom prst="rect">
            <a:avLst/>
          </a:prstGeom>
          <a:noFill/>
        </p:spPr>
        <p:txBody>
          <a:bodyPr wrap="square" rtlCol="0">
            <a:spAutoFit/>
          </a:bodyPr>
          <a:lstStyle/>
          <a:p>
            <a:r>
              <a:rPr lang="en-US" i="1" dirty="0" err="1" smtClean="0"/>
              <a:t>Ceratium</a:t>
            </a:r>
            <a:r>
              <a:rPr lang="en-US" i="1" dirty="0" smtClean="0"/>
              <a:t> </a:t>
            </a:r>
            <a:r>
              <a:rPr lang="en-US" i="1" dirty="0" err="1" smtClean="0"/>
              <a:t>furca</a:t>
            </a:r>
            <a:r>
              <a:rPr lang="en-US" dirty="0" smtClean="0"/>
              <a:t>, a dinoflagellate found in marine waters, with some debris on the cell and in the background.  Photo by </a:t>
            </a:r>
            <a:r>
              <a:rPr lang="en-US" dirty="0" err="1" smtClean="0"/>
              <a:t>EcoAnalysts</a:t>
            </a:r>
            <a:r>
              <a:rPr lang="en-US" dirty="0" smtClean="0"/>
              <a:t>, Inc. for DWR.</a:t>
            </a:r>
            <a:endParaRPr lang="en-US" dirty="0"/>
          </a:p>
        </p:txBody>
      </p:sp>
      <p:grpSp>
        <p:nvGrpSpPr>
          <p:cNvPr id="5" name="Group 4"/>
          <p:cNvGrpSpPr/>
          <p:nvPr/>
        </p:nvGrpSpPr>
        <p:grpSpPr>
          <a:xfrm>
            <a:off x="2658281" y="142686"/>
            <a:ext cx="6570638" cy="5376583"/>
            <a:chOff x="2658281" y="142686"/>
            <a:chExt cx="6570638" cy="5376583"/>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281" y="142686"/>
              <a:ext cx="6570638" cy="5376583"/>
            </a:xfrm>
            <a:prstGeom prst="rect">
              <a:avLst/>
            </a:prstGeom>
          </p:spPr>
        </p:pic>
        <p:cxnSp>
          <p:nvCxnSpPr>
            <p:cNvPr id="4" name="Straight Arrow Connector 3"/>
            <p:cNvCxnSpPr/>
            <p:nvPr/>
          </p:nvCxnSpPr>
          <p:spPr>
            <a:xfrm flipH="1" flipV="1">
              <a:off x="6973561" y="3240312"/>
              <a:ext cx="864703" cy="477078"/>
            </a:xfrm>
            <a:prstGeom prst="straightConnector1">
              <a:avLst/>
            </a:prstGeom>
            <a:ln w="53975">
              <a:solidFill>
                <a:srgbClr val="FF0000"/>
              </a:solidFill>
              <a:headEnd type="none"/>
              <a:tailEnd type="arrow"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4476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488</Words>
  <Application>Microsoft Office PowerPoint</Application>
  <PresentationFormat>Widescreen</PresentationFormat>
  <Paragraphs>14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 Department of Water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Tiffany@DWR</dc:creator>
  <cp:lastModifiedBy>Brown, Tiffany@DWR</cp:lastModifiedBy>
  <cp:revision>35</cp:revision>
  <dcterms:created xsi:type="dcterms:W3CDTF">2016-03-04T16:45:50Z</dcterms:created>
  <dcterms:modified xsi:type="dcterms:W3CDTF">2016-03-24T22:45:00Z</dcterms:modified>
</cp:coreProperties>
</file>