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1" r:id="rId3"/>
    <p:sldId id="258" r:id="rId4"/>
    <p:sldId id="259" r:id="rId5"/>
    <p:sldId id="260" r:id="rId6"/>
    <p:sldId id="261" r:id="rId7"/>
    <p:sldId id="263" r:id="rId8"/>
    <p:sldId id="264" r:id="rId9"/>
    <p:sldId id="270" r:id="rId10"/>
    <p:sldId id="265" r:id="rId11"/>
    <p:sldId id="266" r:id="rId12"/>
    <p:sldId id="268" r:id="rId13"/>
    <p:sldId id="267" r:id="rId14"/>
    <p:sldId id="269" r:id="rId15"/>
    <p:sldId id="339" r:id="rId16"/>
    <p:sldId id="335" r:id="rId17"/>
    <p:sldId id="336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1" r:id="rId37"/>
    <p:sldId id="292" r:id="rId38"/>
    <p:sldId id="293" r:id="rId39"/>
    <p:sldId id="294" r:id="rId40"/>
    <p:sldId id="295" r:id="rId41"/>
    <p:sldId id="296" r:id="rId42"/>
    <p:sldId id="298" r:id="rId43"/>
    <p:sldId id="299" r:id="rId44"/>
    <p:sldId id="300" r:id="rId45"/>
    <p:sldId id="301" r:id="rId46"/>
    <p:sldId id="302" r:id="rId47"/>
    <p:sldId id="304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7" r:id="rId77"/>
    <p:sldId id="338" r:id="rId78"/>
    <p:sldId id="362" r:id="rId79"/>
    <p:sldId id="340" r:id="rId80"/>
    <p:sldId id="341" r:id="rId81"/>
    <p:sldId id="342" r:id="rId82"/>
    <p:sldId id="363" r:id="rId83"/>
    <p:sldId id="343" r:id="rId84"/>
    <p:sldId id="344" r:id="rId85"/>
    <p:sldId id="346" r:id="rId86"/>
    <p:sldId id="347" r:id="rId87"/>
    <p:sldId id="348" r:id="rId88"/>
    <p:sldId id="349" r:id="rId89"/>
    <p:sldId id="350" r:id="rId90"/>
    <p:sldId id="351" r:id="rId91"/>
    <p:sldId id="352" r:id="rId92"/>
    <p:sldId id="353" r:id="rId93"/>
    <p:sldId id="354" r:id="rId94"/>
    <p:sldId id="355" r:id="rId95"/>
    <p:sldId id="356" r:id="rId96"/>
    <p:sldId id="358" r:id="rId97"/>
    <p:sldId id="360" r:id="rId98"/>
    <p:sldId id="361" r:id="rId99"/>
    <p:sldId id="371" r:id="rId100"/>
    <p:sldId id="372" r:id="rId101"/>
    <p:sldId id="373" r:id="rId102"/>
    <p:sldId id="374" r:id="rId103"/>
    <p:sldId id="375" r:id="rId104"/>
    <p:sldId id="376" r:id="rId105"/>
    <p:sldId id="377" r:id="rId106"/>
    <p:sldId id="378" r:id="rId107"/>
    <p:sldId id="364" r:id="rId108"/>
    <p:sldId id="379" r:id="rId109"/>
    <p:sldId id="380" r:id="rId110"/>
    <p:sldId id="381" r:id="rId111"/>
    <p:sldId id="365" r:id="rId112"/>
    <p:sldId id="382" r:id="rId113"/>
    <p:sldId id="383" r:id="rId114"/>
    <p:sldId id="384" r:id="rId115"/>
    <p:sldId id="385" r:id="rId116"/>
    <p:sldId id="386" r:id="rId117"/>
    <p:sldId id="387" r:id="rId118"/>
    <p:sldId id="388" r:id="rId119"/>
    <p:sldId id="389" r:id="rId120"/>
    <p:sldId id="390" r:id="rId121"/>
    <p:sldId id="392" r:id="rId122"/>
    <p:sldId id="391" r:id="rId123"/>
    <p:sldId id="393" r:id="rId124"/>
    <p:sldId id="394" r:id="rId125"/>
    <p:sldId id="366" r:id="rId126"/>
    <p:sldId id="397" r:id="rId127"/>
    <p:sldId id="395" r:id="rId128"/>
    <p:sldId id="396" r:id="rId129"/>
    <p:sldId id="367" r:id="rId130"/>
    <p:sldId id="398" r:id="rId131"/>
    <p:sldId id="399" r:id="rId132"/>
    <p:sldId id="400" r:id="rId133"/>
    <p:sldId id="368" r:id="rId134"/>
    <p:sldId id="369" r:id="rId135"/>
    <p:sldId id="306" r:id="rId136"/>
    <p:sldId id="262" r:id="rId137"/>
    <p:sldId id="297" r:id="rId138"/>
    <p:sldId id="401" r:id="rId139"/>
    <p:sldId id="402" r:id="rId1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ly Wagner" initials="KW" lastIdx="1" clrIdx="0">
    <p:extLst>
      <p:ext uri="{19B8F6BF-5375-455C-9EA6-DF929625EA0E}">
        <p15:presenceInfo xmlns:p15="http://schemas.microsoft.com/office/powerpoint/2012/main" userId="d7fecde213aab9f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10" autoAdjust="0"/>
    <p:restoredTop sz="94660"/>
  </p:normalViewPr>
  <p:slideViewPr>
    <p:cSldViewPr snapToGrid="0">
      <p:cViewPr varScale="1">
        <p:scale>
          <a:sx n="87" d="100"/>
          <a:sy n="87" d="100"/>
        </p:scale>
        <p:origin x="63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A92D9-670B-4DF9-B6E0-B12C80F112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A516B2-4946-4FC5-AAC6-8F02E04F7B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AE4D6-4727-4B92-9DF4-49721F166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62C7-D4F0-4CDB-A7E2-CE99884A4A0A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CAE31D-1AEF-4D5A-8CE9-1BF614D62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B188B-BE2B-409F-A829-F6D4468C4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E143E-D303-41D2-9407-F82821AE1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6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C85B8-1049-4546-A914-51F95554F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357DC2-0447-40A9-AF03-4D78166BDA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6E1EF-C09F-41D6-ADA6-F2419E097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62C7-D4F0-4CDB-A7E2-CE99884A4A0A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F4327A-508F-4FFE-82EF-5D53EEAA7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689BF-A8B3-452B-966D-EDC90B39E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E143E-D303-41D2-9407-F82821AE1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271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6D33F8-8C6B-41EE-82DA-559F4B7693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9E56F2-93D7-4466-9D30-2BC9DE2DC4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8AD47-2E73-4B86-AEB0-324C0D577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62C7-D4F0-4CDB-A7E2-CE99884A4A0A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48058-85E1-4EBE-879C-4FB9D52B7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9E9EE-5701-4824-A1F1-D39F61DC1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E143E-D303-41D2-9407-F82821AE1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328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A167D-8551-4C53-B150-929E9818B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F35C5-D399-4972-BAFC-27816A7F3A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37A574-2600-4D98-80E7-EBEBBC9D9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62C7-D4F0-4CDB-A7E2-CE99884A4A0A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963097-E6AC-4052-A3DB-0DB2298B1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A329D-F37E-48D8-9FA3-163FD5118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E143E-D303-41D2-9407-F82821AE1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867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FCCBF-4A3A-4744-A211-65F8DAFB8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E881F7-AB0A-44F2-B2BE-0C40B3BC5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4E084-7931-4F1F-A0BC-E2A281257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62C7-D4F0-4CDB-A7E2-CE99884A4A0A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AB025-C1E1-41C9-99BD-63EDED21C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57ED1C-44F3-452E-8E58-D12043DF5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E143E-D303-41D2-9407-F82821AE1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417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EC848-E41F-4A62-8F5F-11D74DE21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43C48-95E9-4B18-9217-0AAC29F891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103CD2-ECA2-4FAA-B767-02B75C0402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31BDB9-573C-49C9-844F-D8E05D775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62C7-D4F0-4CDB-A7E2-CE99884A4A0A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1030FE-7DB2-45BB-A4B0-803FBE8C5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20EB42-BBE4-4C11-9A1C-5AD2DE52D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E143E-D303-41D2-9407-F82821AE1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468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6AB57-8A86-447E-8516-9F4088901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A6219E-6804-47A7-B0D6-D778D4D5E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A39821-FAF7-4E33-996E-38C72741B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06E45F-E9F7-4AB6-A54B-560FB182DC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305FA1-5E80-413E-AA43-424CDFC25E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32671F-F1BA-4F22-A9D5-49A5FA453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62C7-D4F0-4CDB-A7E2-CE99884A4A0A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DB5829-85EE-4F2C-B0E4-235DCCC58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612979-CF61-4D3D-AF09-49E1999A1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E143E-D303-41D2-9407-F82821AE1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240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3B159-BA31-466B-87D4-246F41E69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5D9177-592A-4287-9685-63CFA3DA5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62C7-D4F0-4CDB-A7E2-CE99884A4A0A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67631C-5E4F-411F-95BA-D1D9FD0FF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9B602-21B2-425B-9BA1-5AE1B0954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E143E-D303-41D2-9407-F82821AE1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942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B6FB21-226D-4571-9E85-59B6AF132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62C7-D4F0-4CDB-A7E2-CE99884A4A0A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1877AB-33FE-48F4-B40A-AFAC06A8D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F2652-E203-4D8A-8D8B-7C69D64D7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E143E-D303-41D2-9407-F82821AE1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630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3BF57-6016-4BE5-88A2-4FE8A9EDE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57C5E-F12B-4104-98F2-6ACD81C33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6AD800-FBF5-4647-806E-6310B06FD3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191131-2AC6-4A64-A59D-336D39FE7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62C7-D4F0-4CDB-A7E2-CE99884A4A0A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211031-5C6A-428E-82DE-28774F8A8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FF5531-ECE2-42DE-833D-91B47E6E7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E143E-D303-41D2-9407-F82821AE1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570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06960-E939-40B6-BBDC-8C91510F7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5180EA-835C-4609-ABFF-6D50A3BBDE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6CD21-4096-42F8-BBBF-9FF0CA48C7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3B666C-2EB0-47DE-856A-8D29F8113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62C7-D4F0-4CDB-A7E2-CE99884A4A0A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49DB9A-39C1-4A11-9A38-6BF9B9897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5DCC90-14E9-4110-9A40-CB7D56B1F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E143E-D303-41D2-9407-F82821AE1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0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725A5D-2A21-473B-BF64-6E1BB2B55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D9868-D50D-4546-B26B-39344F088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E8770-A125-48E9-AB66-2451D1B164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F62C7-D4F0-4CDB-A7E2-CE99884A4A0A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1306D-3445-4446-A240-813A3EBFC6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0AC5A-8003-4D02-91E9-E3F732290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E143E-D303-41D2-9407-F82821AE1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897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hyperlink" Target="http://home.westyost.tpl/" TargetMode="Externa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hyperlink" Target="http://home.learn.issues.tpl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home.bdl.dev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hyperlink" Target="http://home.learn.issues.tpl/" TargetMode="Externa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hyperlink" Target="http://home.video.tpl/" TargetMode="Externa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hyperlink" Target="http://home.bdl.nasa.tpl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6071A-9B09-4164-9C20-59D765F8B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Article and Article Scroll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02E565-6DB2-4F99-B263-BD8EAFC993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143" y="1253331"/>
            <a:ext cx="1749683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5C678D-C9A8-4C3E-A9F2-0158B31DE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7" y="2410980"/>
            <a:ext cx="9126022" cy="40818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84687B-4BE0-4BD4-AC38-4A200C9D7A72}"/>
              </a:ext>
            </a:extLst>
          </p:cNvPr>
          <p:cNvSpPr txBox="1"/>
          <p:nvPr/>
        </p:nvSpPr>
        <p:spPr>
          <a:xfrm>
            <a:off x="443883" y="1535837"/>
            <a:ext cx="344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Across all platforms</a:t>
            </a:r>
          </a:p>
        </p:txBody>
      </p:sp>
    </p:spTree>
    <p:extLst>
      <p:ext uri="{BB962C8B-B14F-4D97-AF65-F5344CB8AC3E}">
        <p14:creationId xmlns:p14="http://schemas.microsoft.com/office/powerpoint/2010/main" val="3331754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608EF-C9AC-4B68-84CA-6F6DECB60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Listing/Map Roll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056DEB-EE17-4887-978B-37269AB149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682" y="1526466"/>
            <a:ext cx="3531707" cy="478467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EE4E37-C238-4007-8BB6-6C8CEEABC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934" y="799554"/>
            <a:ext cx="2255866" cy="55115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502E38-BD14-4584-9A18-64F58DBBB28B}"/>
              </a:ext>
            </a:extLst>
          </p:cNvPr>
          <p:cNvSpPr txBox="1"/>
          <p:nvPr/>
        </p:nvSpPr>
        <p:spPr>
          <a:xfrm>
            <a:off x="443883" y="1535837"/>
            <a:ext cx="344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Across all platforms</a:t>
            </a:r>
          </a:p>
        </p:txBody>
      </p:sp>
    </p:spTree>
    <p:extLst>
      <p:ext uri="{BB962C8B-B14F-4D97-AF65-F5344CB8AC3E}">
        <p14:creationId xmlns:p14="http://schemas.microsoft.com/office/powerpoint/2010/main" val="404450162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B62A1-2C55-45D4-899F-C18FA4AC6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Add_wq_data.tpl</a:t>
            </a:r>
            <a:r>
              <a:rPr lang="en-US" dirty="0"/>
              <a:t> (West Yost)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EEB47E-3D4B-4F3F-8CAA-5D910B763C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789" y="1825625"/>
            <a:ext cx="3606421" cy="4351338"/>
          </a:xfrm>
        </p:spPr>
      </p:pic>
    </p:spTree>
    <p:extLst>
      <p:ext uri="{BB962C8B-B14F-4D97-AF65-F5344CB8AC3E}">
        <p14:creationId xmlns:p14="http://schemas.microsoft.com/office/powerpoint/2010/main" val="300692592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57B27-607B-4F86-BF40-CFF4C7A53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hlinkClick r:id="rId2"/>
              </a:rPr>
              <a:t>Home.westyost.tpl</a:t>
            </a:r>
            <a:r>
              <a:rPr lang="en-US" dirty="0"/>
              <a:t> (west Yost, would be good addition on other sites as well)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800920-A8DB-4388-A35A-3E1A03ACC4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493" y="1825625"/>
            <a:ext cx="9363014" cy="4351338"/>
          </a:xfrm>
        </p:spPr>
      </p:pic>
    </p:spTree>
    <p:extLst>
      <p:ext uri="{BB962C8B-B14F-4D97-AF65-F5344CB8AC3E}">
        <p14:creationId xmlns:p14="http://schemas.microsoft.com/office/powerpoint/2010/main" val="64206255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05F64-9CB0-44E1-96A4-DD7BC9B6A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Login.westyost.tpl</a:t>
            </a:r>
            <a:r>
              <a:rPr lang="en-US" dirty="0"/>
              <a:t> (Hard Coded, West Yost)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037F27-1F48-4EB4-A896-83EF5F08B5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347" y="1825625"/>
            <a:ext cx="9123305" cy="4351338"/>
          </a:xfrm>
        </p:spPr>
      </p:pic>
    </p:spTree>
    <p:extLst>
      <p:ext uri="{BB962C8B-B14F-4D97-AF65-F5344CB8AC3E}">
        <p14:creationId xmlns:p14="http://schemas.microsoft.com/office/powerpoint/2010/main" val="363299600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50A07-7398-4DAD-95A9-63B1FC676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Subnav.buttons.lc.tpl</a:t>
            </a:r>
            <a:r>
              <a:rPr lang="en-US" dirty="0"/>
              <a:t> (West Yost)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A449E0-9ACA-4327-8591-D6A0466985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33680"/>
            <a:ext cx="10515600" cy="3735228"/>
          </a:xfrm>
        </p:spPr>
      </p:pic>
    </p:spTree>
    <p:extLst>
      <p:ext uri="{BB962C8B-B14F-4D97-AF65-F5344CB8AC3E}">
        <p14:creationId xmlns:p14="http://schemas.microsoft.com/office/powerpoint/2010/main" val="377955260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60B73-B284-4128-A980-397B6F64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Subnav.buttons.maps.tpl</a:t>
            </a:r>
            <a:r>
              <a:rPr lang="en-US" dirty="0"/>
              <a:t> (West Yost)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B3CC11-5BA7-4CE5-893C-9D1BCEABA9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01461"/>
            <a:ext cx="10515600" cy="3199666"/>
          </a:xfrm>
        </p:spPr>
      </p:pic>
    </p:spTree>
    <p:extLst>
      <p:ext uri="{BB962C8B-B14F-4D97-AF65-F5344CB8AC3E}">
        <p14:creationId xmlns:p14="http://schemas.microsoft.com/office/powerpoint/2010/main" val="339566387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648D2-DD32-480B-8847-D5E38E013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Subnav.buttons.vs.tpl</a:t>
            </a:r>
            <a:r>
              <a:rPr lang="en-US" dirty="0"/>
              <a:t> (West Yost)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A2325F-200E-4467-AF9E-45E9762F4A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30010"/>
            <a:ext cx="10515600" cy="2942567"/>
          </a:xfrm>
        </p:spPr>
      </p:pic>
    </p:spTree>
    <p:extLst>
      <p:ext uri="{BB962C8B-B14F-4D97-AF65-F5344CB8AC3E}">
        <p14:creationId xmlns:p14="http://schemas.microsoft.com/office/powerpoint/2010/main" val="333534232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9241B-C834-4208-A8CB-6473B27D7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Subnav.buttons.wiki.tpl</a:t>
            </a:r>
            <a:r>
              <a:rPr lang="en-US" dirty="0"/>
              <a:t> (West Yost)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0AA5CF-D57C-4264-8926-8CFFD84609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26676"/>
            <a:ext cx="10515600" cy="2549236"/>
          </a:xfrm>
        </p:spPr>
      </p:pic>
    </p:spTree>
    <p:extLst>
      <p:ext uri="{BB962C8B-B14F-4D97-AF65-F5344CB8AC3E}">
        <p14:creationId xmlns:p14="http://schemas.microsoft.com/office/powerpoint/2010/main" val="160362009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C428E-48A2-4F65-BD4A-726543CDA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392B1-196F-474E-BEAB-9573E6C9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27688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46D13-42AF-48CE-8107-7A6D372A8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Viewer/Carousel and Carousel/Slides Seem to be the same widget (Content driven, all platforms)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93F72A-EC15-418A-8522-E6A5E08019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096" y="3429000"/>
            <a:ext cx="6737956" cy="306387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DC40F0-E506-4783-AD3A-C8633F17A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5412096" cy="390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91289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C3E12-8AB8-4B76-9E90-228C7FBB6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Horizontal Image Viewer (Content driven, all platforms)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084A2D-FFB1-4CEB-801C-32472A957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627" y="1825625"/>
            <a:ext cx="5188745" cy="4351338"/>
          </a:xfrm>
        </p:spPr>
      </p:pic>
    </p:spTree>
    <p:extLst>
      <p:ext uri="{BB962C8B-B14F-4D97-AF65-F5344CB8AC3E}">
        <p14:creationId xmlns:p14="http://schemas.microsoft.com/office/powerpoint/2010/main" val="2710407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66CE2-BAE5-4991-A97C-2D777A87A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Types: map, map/short, map/tall, map/short/time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B72C8E-19E8-4A57-AAB3-E9B1639051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949" y="1690688"/>
            <a:ext cx="1558360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32E526-4577-407B-8ED6-9D973FDBB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47" y="1672765"/>
            <a:ext cx="4974227" cy="51342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AE14E5-7FD4-45C7-8336-AA9B808348E0}"/>
              </a:ext>
            </a:extLst>
          </p:cNvPr>
          <p:cNvSpPr txBox="1"/>
          <p:nvPr/>
        </p:nvSpPr>
        <p:spPr>
          <a:xfrm>
            <a:off x="5668737" y="1690688"/>
            <a:ext cx="344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Across all platforms</a:t>
            </a:r>
          </a:p>
        </p:txBody>
      </p:sp>
    </p:spTree>
    <p:extLst>
      <p:ext uri="{BB962C8B-B14F-4D97-AF65-F5344CB8AC3E}">
        <p14:creationId xmlns:p14="http://schemas.microsoft.com/office/powerpoint/2010/main" val="302251934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59E23-C206-43AA-A797-051BCEB22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Vertical Image Viewer (content driven, all platforms)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4D762D-91C3-45CD-9F41-DD6F2E59FA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785" y="1825625"/>
            <a:ext cx="5612430" cy="4351338"/>
          </a:xfrm>
        </p:spPr>
      </p:pic>
    </p:spTree>
    <p:extLst>
      <p:ext uri="{BB962C8B-B14F-4D97-AF65-F5344CB8AC3E}">
        <p14:creationId xmlns:p14="http://schemas.microsoft.com/office/powerpoint/2010/main" val="410442841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79429-7553-4398-8E48-7CDEB7E10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2E020-4FCA-4020-80D9-C7EB5EBDA0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10894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5AFFF-E83C-4870-B867-3E9B24426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Explore All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41D3BB-2ADF-4AC7-9E92-4EFD90E6A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811" y="1825625"/>
            <a:ext cx="4760377" cy="4351338"/>
          </a:xfrm>
        </p:spPr>
      </p:pic>
    </p:spTree>
    <p:extLst>
      <p:ext uri="{BB962C8B-B14F-4D97-AF65-F5344CB8AC3E}">
        <p14:creationId xmlns:p14="http://schemas.microsoft.com/office/powerpoint/2010/main" val="1651262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455A4-1746-4112-9FA3-468AC002C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NOAA (National Weather Service)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900FE3-B894-4C40-86C2-AD9A49E74D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819" y="1825625"/>
            <a:ext cx="3698362" cy="4351338"/>
          </a:xfrm>
        </p:spPr>
      </p:pic>
    </p:spTree>
    <p:extLst>
      <p:ext uri="{BB962C8B-B14F-4D97-AF65-F5344CB8AC3E}">
        <p14:creationId xmlns:p14="http://schemas.microsoft.com/office/powerpoint/2010/main" val="80958871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E47EC-8C85-4144-A128-18D3768F4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NOAA (River Forecast)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AAC431-0066-4A33-8698-85D71887C3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351" y="1825625"/>
            <a:ext cx="4761298" cy="4351338"/>
          </a:xfrm>
        </p:spPr>
      </p:pic>
    </p:spTree>
    <p:extLst>
      <p:ext uri="{BB962C8B-B14F-4D97-AF65-F5344CB8AC3E}">
        <p14:creationId xmlns:p14="http://schemas.microsoft.com/office/powerpoint/2010/main" val="225476194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74AA8-CD03-4B36-B542-B0F081DF8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NOAA (Tide Predictions)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B78596-0C6B-4C38-838F-B0069C09B0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813" y="1825625"/>
            <a:ext cx="3614374" cy="4351338"/>
          </a:xfrm>
        </p:spPr>
      </p:pic>
    </p:spTree>
    <p:extLst>
      <p:ext uri="{BB962C8B-B14F-4D97-AF65-F5344CB8AC3E}">
        <p14:creationId xmlns:p14="http://schemas.microsoft.com/office/powerpoint/2010/main" val="342508611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C4262-395D-4952-8DE3-B465B1CD1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USFWS (U.S. Fish and Wildlife Service)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706C63-67BC-4CF2-8605-095110BC44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896" y="1825625"/>
            <a:ext cx="3778207" cy="4351338"/>
          </a:xfrm>
        </p:spPr>
      </p:pic>
    </p:spTree>
    <p:extLst>
      <p:ext uri="{BB962C8B-B14F-4D97-AF65-F5344CB8AC3E}">
        <p14:creationId xmlns:p14="http://schemas.microsoft.com/office/powerpoint/2010/main" val="423871184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045E3-29A8-4ABD-90FC-E16D776A0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USGS (National Water Information System)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074ECB-C176-4D0D-8644-00674115DE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773" y="1825625"/>
            <a:ext cx="3498454" cy="4351338"/>
          </a:xfrm>
        </p:spPr>
      </p:pic>
    </p:spTree>
    <p:extLst>
      <p:ext uri="{BB962C8B-B14F-4D97-AF65-F5344CB8AC3E}">
        <p14:creationId xmlns:p14="http://schemas.microsoft.com/office/powerpoint/2010/main" val="34412663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87D46-DA80-4F92-A403-32C5B4AC6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CDEC (California Data Exchange Center)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96751C-1441-4E48-AA92-5A69B15AF1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34" y="1825625"/>
            <a:ext cx="3838131" cy="4351338"/>
          </a:xfrm>
        </p:spPr>
      </p:pic>
    </p:spTree>
    <p:extLst>
      <p:ext uri="{BB962C8B-B14F-4D97-AF65-F5344CB8AC3E}">
        <p14:creationId xmlns:p14="http://schemas.microsoft.com/office/powerpoint/2010/main" val="157815835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38B95-DA76-45F2-96CA-57BB4F28A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CIMIS (California Irrigation Management Information system)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14034C-6BC9-481A-80C0-8C079756FB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396" y="1825625"/>
            <a:ext cx="3685207" cy="4351338"/>
          </a:xfrm>
        </p:spPr>
      </p:pic>
    </p:spTree>
    <p:extLst>
      <p:ext uri="{BB962C8B-B14F-4D97-AF65-F5344CB8AC3E}">
        <p14:creationId xmlns:p14="http://schemas.microsoft.com/office/powerpoint/2010/main" val="1905188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35F3-72C6-4A4A-A9A9-E44D57FE2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827"/>
            <a:ext cx="10515600" cy="1325563"/>
          </a:xfrm>
        </p:spPr>
        <p:txBody>
          <a:bodyPr/>
          <a:lstStyle/>
          <a:p>
            <a:r>
              <a:rPr lang="en-US" dirty="0"/>
              <a:t>Layer List, Map, Layer Attribute Combo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4030B7-2157-44EE-992D-761F72393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342" y="2248670"/>
            <a:ext cx="1532658" cy="44462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C5BB9D-0E73-4DA8-BBA3-3B585FDA7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62" y="1540779"/>
            <a:ext cx="8311561" cy="5317222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EFBAFD-6611-450A-9DEB-B397C248DB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143" y="2506662"/>
            <a:ext cx="1521199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8B7169-8D72-4BD8-BF38-B8B5404559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462" y="1414372"/>
            <a:ext cx="2069502" cy="5313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5B53F6-E8B3-42AF-A5BA-6A95EC7E615A}"/>
              </a:ext>
            </a:extLst>
          </p:cNvPr>
          <p:cNvSpPr txBox="1"/>
          <p:nvPr/>
        </p:nvSpPr>
        <p:spPr>
          <a:xfrm>
            <a:off x="239697" y="1108244"/>
            <a:ext cx="344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Across all platforms</a:t>
            </a:r>
          </a:p>
        </p:txBody>
      </p:sp>
    </p:spTree>
    <p:extLst>
      <p:ext uri="{BB962C8B-B14F-4D97-AF65-F5344CB8AC3E}">
        <p14:creationId xmlns:p14="http://schemas.microsoft.com/office/powerpoint/2010/main" val="161079882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4AFE2-A7A7-4365-99DA-3D4E7540A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DWR EMP Benthic Monitoring (duplicate from the template section on EMP)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AEDD41-5E43-42B7-A901-568983AA7D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895" y="1825625"/>
            <a:ext cx="3764209" cy="4351338"/>
          </a:xfrm>
        </p:spPr>
      </p:pic>
    </p:spTree>
    <p:extLst>
      <p:ext uri="{BB962C8B-B14F-4D97-AF65-F5344CB8AC3E}">
        <p14:creationId xmlns:p14="http://schemas.microsoft.com/office/powerpoint/2010/main" val="291451629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ABA9F-5147-4A1F-8F18-74006FFE8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DWR EMP Discrete Field Data(duplicate from the template section on EMP)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09C7A6-9481-4114-A5AA-A9E492A61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640" y="1825625"/>
            <a:ext cx="3740720" cy="4351338"/>
          </a:xfrm>
        </p:spPr>
      </p:pic>
    </p:spTree>
    <p:extLst>
      <p:ext uri="{BB962C8B-B14F-4D97-AF65-F5344CB8AC3E}">
        <p14:creationId xmlns:p14="http://schemas.microsoft.com/office/powerpoint/2010/main" val="287174888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6CE36-BE0B-4AAD-867E-0EDC69AA3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DWR EMP Discrete Lab Data(duplicate from the template section on EMP)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F87DDE-065A-4E82-A7C1-36C7F27DB7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817" y="1825625"/>
            <a:ext cx="3778366" cy="4351338"/>
          </a:xfrm>
        </p:spPr>
      </p:pic>
    </p:spTree>
    <p:extLst>
      <p:ext uri="{BB962C8B-B14F-4D97-AF65-F5344CB8AC3E}">
        <p14:creationId xmlns:p14="http://schemas.microsoft.com/office/powerpoint/2010/main" val="266680900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C5A47-9F61-4A98-885D-746D4559C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DWR EMP Phytoplankton (duplicate from the template section on EMP)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C150A9-C02C-4D96-A5F4-A5E7F01D71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52" y="1825625"/>
            <a:ext cx="3529296" cy="4351338"/>
          </a:xfrm>
        </p:spPr>
      </p:pic>
    </p:spTree>
    <p:extLst>
      <p:ext uri="{BB962C8B-B14F-4D97-AF65-F5344CB8AC3E}">
        <p14:creationId xmlns:p14="http://schemas.microsoft.com/office/powerpoint/2010/main" val="244444094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15CA8-CE1D-4F66-BD22-4A35BB823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DWR EMP Zooplankton (duplicate from the template section)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68DF1C-6EC9-4543-8931-453A2B815D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438" y="1825625"/>
            <a:ext cx="3781124" cy="4351338"/>
          </a:xfrm>
        </p:spPr>
      </p:pic>
    </p:spTree>
    <p:extLst>
      <p:ext uri="{BB962C8B-B14F-4D97-AF65-F5344CB8AC3E}">
        <p14:creationId xmlns:p14="http://schemas.microsoft.com/office/powerpoint/2010/main" val="141717372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59178-205C-439F-B8CF-26CC2DAB2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Graphing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BC11C-C888-4657-8182-50E2A9153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6763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85A4B-0CD8-40EA-8D97-97FF45CB1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Panel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DA9C51-3F1F-4D36-92C5-860C733C69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1913414"/>
            <a:ext cx="9258300" cy="4175760"/>
          </a:xfrm>
        </p:spPr>
      </p:pic>
    </p:spTree>
    <p:extLst>
      <p:ext uri="{BB962C8B-B14F-4D97-AF65-F5344CB8AC3E}">
        <p14:creationId xmlns:p14="http://schemas.microsoft.com/office/powerpoint/2010/main" val="300315004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C254B-BF15-4C21-A59B-7A02FF82F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Panel: No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07C3DB-7E49-4F71-A7C0-F3179CF944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Defaults back to Column Stacked and Tile despite saving to a different format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99021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72586-B5DD-4470-BA00-A439F6BE4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Dual Axis Panel: Has Map?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41248-609E-494C-8D4A-B82BFC1AE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Does not work, I believe this is in JIRA and in progress</a:t>
            </a:r>
          </a:p>
        </p:txBody>
      </p:sp>
    </p:spTree>
    <p:extLst>
      <p:ext uri="{BB962C8B-B14F-4D97-AF65-F5344CB8AC3E}">
        <p14:creationId xmlns:p14="http://schemas.microsoft.com/office/powerpoint/2010/main" val="405666171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3B853-FD91-4E7C-AC6B-ADACC6EBB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Figures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B0D60-8985-413A-A940-1FB5491E37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Max out a 4 values on width=huge, could we add more</a:t>
            </a:r>
          </a:p>
          <a:p>
            <a:r>
              <a:rPr lang="en-US" dirty="0"/>
              <a:t>Ability to order how the figures draw? </a:t>
            </a:r>
          </a:p>
          <a:p>
            <a:r>
              <a:rPr lang="en-US" dirty="0"/>
              <a:t>Arrow notes: </a:t>
            </a:r>
          </a:p>
          <a:p>
            <a:pPr lvl="1"/>
            <a:r>
              <a:rPr lang="en-US" dirty="0"/>
              <a:t>The initial purpose of the arrows (triangles) was for them to change direction based on a threshold value. I think we have several use cases where this would be a very useful tool (Salvage, Sac River Temp, Turbidity)</a:t>
            </a:r>
          </a:p>
        </p:txBody>
      </p:sp>
    </p:spTree>
    <p:extLst>
      <p:ext uri="{BB962C8B-B14F-4D97-AF65-F5344CB8AC3E}">
        <p14:creationId xmlns:p14="http://schemas.microsoft.com/office/powerpoint/2010/main" val="1971156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12852-E719-4B2B-A17F-D8B80D1E5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selector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44DED5-848C-44CA-98A2-1810F8455F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9" y="1699260"/>
            <a:ext cx="2423160" cy="172974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18F336-B35D-48C9-ACED-0F9E5EE23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511" y="1472293"/>
            <a:ext cx="5684520" cy="133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0B6F48-9288-48BA-AF18-A2CC2836723C}"/>
              </a:ext>
            </a:extLst>
          </p:cNvPr>
          <p:cNvSpPr txBox="1"/>
          <p:nvPr/>
        </p:nvSpPr>
        <p:spPr>
          <a:xfrm>
            <a:off x="443883" y="1535837"/>
            <a:ext cx="344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Across all platforms</a:t>
            </a:r>
          </a:p>
        </p:txBody>
      </p:sp>
    </p:spTree>
    <p:extLst>
      <p:ext uri="{BB962C8B-B14F-4D97-AF65-F5344CB8AC3E}">
        <p14:creationId xmlns:p14="http://schemas.microsoft.com/office/powerpoint/2010/main" val="327445410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D1287-5851-4E1F-B2B9-C485D7BED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Stacked: Has Data?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A0E453-88F1-45CB-91AE-76D5F0DB1C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01" y="1825625"/>
            <a:ext cx="10329398" cy="4351338"/>
          </a:xfrm>
        </p:spPr>
      </p:pic>
    </p:spTree>
    <p:extLst>
      <p:ext uri="{BB962C8B-B14F-4D97-AF65-F5344CB8AC3E}">
        <p14:creationId xmlns:p14="http://schemas.microsoft.com/office/powerpoint/2010/main" val="73271199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49EAD-B4E5-46B7-B8E0-E426581BC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Circles: Has Data?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AE2274-492A-4FEE-8D2B-1DED3EA3B2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765" y="1825625"/>
            <a:ext cx="9326469" cy="4351338"/>
          </a:xfrm>
        </p:spPr>
      </p:pic>
    </p:spTree>
    <p:extLst>
      <p:ext uri="{BB962C8B-B14F-4D97-AF65-F5344CB8AC3E}">
        <p14:creationId xmlns:p14="http://schemas.microsoft.com/office/powerpoint/2010/main" val="83390604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A7B76-6298-4563-A70B-3D472ABFE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Arrows: Has Data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7C69C0-93C4-4196-8946-02AB0E641B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38" y="1825625"/>
            <a:ext cx="10257524" cy="4351338"/>
          </a:xfrm>
        </p:spPr>
      </p:pic>
    </p:spTree>
    <p:extLst>
      <p:ext uri="{BB962C8B-B14F-4D97-AF65-F5344CB8AC3E}">
        <p14:creationId xmlns:p14="http://schemas.microsoft.com/office/powerpoint/2010/main" val="6909579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AB0E0-E820-4959-B181-61979D2C9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22D7E-7E73-44C9-8381-CC80EE79B4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Within messaging there is a button for a comments widget? Cannot get this to work </a:t>
            </a:r>
          </a:p>
        </p:txBody>
      </p:sp>
    </p:spTree>
    <p:extLst>
      <p:ext uri="{BB962C8B-B14F-4D97-AF65-F5344CB8AC3E}">
        <p14:creationId xmlns:p14="http://schemas.microsoft.com/office/powerpoint/2010/main" val="55539101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51E35-E4C6-4F1F-8E1E-DE2D6DAAA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JSON and Cache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8A1DA-0218-44A1-A814-89A17CCC7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Last 2 sections of the widget selector options, unsure of their purpose. </a:t>
            </a:r>
          </a:p>
        </p:txBody>
      </p:sp>
    </p:spTree>
    <p:extLst>
      <p:ext uri="{BB962C8B-B14F-4D97-AF65-F5344CB8AC3E}">
        <p14:creationId xmlns:p14="http://schemas.microsoft.com/office/powerpoint/2010/main" val="424535560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42751-9165-4A5D-B9D9-1BC8939D9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Widgets that Load another Widget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A78CA-726F-4548-9E3D-63E68DA5F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Doss.dashboard.tides.tpl</a:t>
            </a:r>
            <a:r>
              <a:rPr lang="en-US" dirty="0"/>
              <a:t> loads </a:t>
            </a:r>
            <a:r>
              <a:rPr lang="en-US" dirty="0" err="1"/>
              <a:t>djfmp.weather.tpl</a:t>
            </a:r>
            <a:endParaRPr lang="en-US" dirty="0"/>
          </a:p>
          <a:p>
            <a:r>
              <a:rPr lang="en-US" dirty="0" err="1"/>
              <a:t>Doss.dashboard.river-forecast.tpl</a:t>
            </a:r>
            <a:r>
              <a:rPr lang="en-US" dirty="0"/>
              <a:t> loads </a:t>
            </a:r>
            <a:r>
              <a:rPr lang="en-US" dirty="0" err="1"/>
              <a:t>djfmp.weather.tpl</a:t>
            </a:r>
            <a:endParaRPr lang="en-US" dirty="0"/>
          </a:p>
          <a:p>
            <a:r>
              <a:rPr lang="en-US" dirty="0" err="1"/>
              <a:t>Djfmp.salvage.tpl</a:t>
            </a:r>
            <a:r>
              <a:rPr lang="en-US" dirty="0"/>
              <a:t> loads same template as </a:t>
            </a:r>
            <a:r>
              <a:rPr lang="en-US" dirty="0" err="1"/>
              <a:t>djfmp.highlights.tpl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78351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71FB9-761E-492F-94DD-ECD4C2C9A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491067"/>
          </a:xfrm>
        </p:spPr>
        <p:txBody>
          <a:bodyPr>
            <a:normAutofit/>
          </a:bodyPr>
          <a:lstStyle/>
          <a:p>
            <a:r>
              <a:rPr lang="en-US" sz="2000" dirty="0"/>
              <a:t>Widgets not working (could be user error)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D3E04-720A-483B-A5AF-7098C9648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338667"/>
            <a:ext cx="12360729" cy="6519333"/>
          </a:xfrm>
        </p:spPr>
        <p:txBody>
          <a:bodyPr numCol="4">
            <a:normAutofit fontScale="70000" lnSpcReduction="20000"/>
          </a:bodyPr>
          <a:lstStyle/>
          <a:p>
            <a:r>
              <a:rPr lang="en-US" dirty="0"/>
              <a:t>Single list</a:t>
            </a:r>
          </a:p>
          <a:p>
            <a:r>
              <a:rPr lang="en-US" dirty="0"/>
              <a:t>Map carousel</a:t>
            </a:r>
          </a:p>
          <a:p>
            <a:r>
              <a:rPr lang="en-US" dirty="0"/>
              <a:t>Map tabs</a:t>
            </a:r>
          </a:p>
          <a:p>
            <a:r>
              <a:rPr lang="en-US" dirty="0" err="1"/>
              <a:t>Contact.tpl</a:t>
            </a:r>
            <a:endParaRPr lang="en-US" dirty="0"/>
          </a:p>
          <a:p>
            <a:r>
              <a:rPr lang="en-US" dirty="0" err="1"/>
              <a:t>Disclaimer.tpl</a:t>
            </a:r>
            <a:endParaRPr lang="en-US" dirty="0"/>
          </a:p>
          <a:p>
            <a:r>
              <a:rPr lang="en-US" dirty="0" err="1"/>
              <a:t>Mission.tpl</a:t>
            </a:r>
            <a:endParaRPr lang="en-US" dirty="0"/>
          </a:p>
          <a:p>
            <a:r>
              <a:rPr lang="en-US" dirty="0" err="1"/>
              <a:t>Mobile.news.tpl</a:t>
            </a:r>
            <a:endParaRPr lang="en-US" dirty="0"/>
          </a:p>
          <a:p>
            <a:r>
              <a:rPr lang="en-US" dirty="0" err="1"/>
              <a:t>References.tpl</a:t>
            </a:r>
            <a:endParaRPr lang="en-US" dirty="0"/>
          </a:p>
          <a:p>
            <a:r>
              <a:rPr lang="en-US" dirty="0" err="1"/>
              <a:t>Mobile.wms.tpl</a:t>
            </a:r>
            <a:endParaRPr lang="en-US" dirty="0"/>
          </a:p>
          <a:p>
            <a:r>
              <a:rPr lang="en-US" dirty="0"/>
              <a:t>Site-</a:t>
            </a:r>
            <a:r>
              <a:rPr lang="en-US" dirty="0" err="1"/>
              <a:t>credits.tpl</a:t>
            </a:r>
            <a:endParaRPr lang="en-US" dirty="0"/>
          </a:p>
          <a:p>
            <a:r>
              <a:rPr lang="en-US" dirty="0" err="1"/>
              <a:t>Map.assets.tpl</a:t>
            </a:r>
            <a:endParaRPr lang="en-US" dirty="0"/>
          </a:p>
          <a:p>
            <a:r>
              <a:rPr lang="en-US" dirty="0" err="1"/>
              <a:t>Map.tabs.tpl</a:t>
            </a:r>
            <a:endParaRPr lang="en-US" dirty="0"/>
          </a:p>
          <a:p>
            <a:r>
              <a:rPr lang="en-US" dirty="0" err="1"/>
              <a:t>Story.article.tpl</a:t>
            </a:r>
            <a:r>
              <a:rPr lang="en-US" dirty="0"/>
              <a:t> (same as article?)</a:t>
            </a:r>
          </a:p>
          <a:p>
            <a:r>
              <a:rPr lang="en-US" dirty="0" err="1"/>
              <a:t>Bdl.conditions</a:t>
            </a:r>
            <a:r>
              <a:rPr lang="en-US" dirty="0"/>
              <a:t>. </a:t>
            </a:r>
            <a:r>
              <a:rPr lang="en-US" dirty="0" err="1"/>
              <a:t>Environment.fisheries.edsm</a:t>
            </a:r>
            <a:endParaRPr lang="en-US" dirty="0"/>
          </a:p>
          <a:p>
            <a:r>
              <a:rPr lang="en-US" dirty="0" err="1"/>
              <a:t>Djfmp.details.tpl</a:t>
            </a:r>
            <a:endParaRPr lang="en-US" dirty="0"/>
          </a:p>
          <a:p>
            <a:r>
              <a:rPr lang="en-US" dirty="0" err="1"/>
              <a:t>Djfmp.rbdd.tpl</a:t>
            </a:r>
            <a:endParaRPr lang="en-US" dirty="0"/>
          </a:p>
          <a:p>
            <a:r>
              <a:rPr lang="en-US" dirty="0" err="1"/>
              <a:t>Djfmp.retrospective.tpl</a:t>
            </a:r>
            <a:endParaRPr lang="en-US" dirty="0"/>
          </a:p>
          <a:p>
            <a:r>
              <a:rPr lang="en-US" dirty="0" err="1"/>
              <a:t>Doss.dashboard.rbdd.tpl</a:t>
            </a:r>
            <a:endParaRPr lang="en-US" dirty="0"/>
          </a:p>
          <a:p>
            <a:r>
              <a:rPr lang="en-US" dirty="0" err="1"/>
              <a:t>Doss.dashboard.summary.tpl</a:t>
            </a:r>
            <a:endParaRPr lang="en-US" dirty="0"/>
          </a:p>
          <a:p>
            <a:r>
              <a:rPr lang="en-US" dirty="0" err="1"/>
              <a:t>Doss.dashboard.table.tpl</a:t>
            </a:r>
            <a:endParaRPr lang="en-US" dirty="0"/>
          </a:p>
          <a:p>
            <a:r>
              <a:rPr lang="en-US" dirty="0" err="1"/>
              <a:t>Doss.stations.legend.tpl</a:t>
            </a:r>
            <a:endParaRPr lang="en-US" dirty="0"/>
          </a:p>
          <a:p>
            <a:r>
              <a:rPr lang="en-US" dirty="0" err="1"/>
              <a:t>Ats.tpl</a:t>
            </a:r>
            <a:endParaRPr lang="en-US" dirty="0"/>
          </a:p>
          <a:p>
            <a:r>
              <a:rPr lang="en-US" dirty="0"/>
              <a:t>Ats.v2.tpl</a:t>
            </a:r>
          </a:p>
          <a:p>
            <a:r>
              <a:rPr lang="en-US" dirty="0"/>
              <a:t>Ats.v3.tpl</a:t>
            </a:r>
          </a:p>
          <a:p>
            <a:r>
              <a:rPr lang="en-US" dirty="0"/>
              <a:t>Ats.v4.tpl</a:t>
            </a:r>
          </a:p>
          <a:p>
            <a:r>
              <a:rPr lang="en-US" dirty="0"/>
              <a:t>Ats.v5.tpl</a:t>
            </a:r>
          </a:p>
          <a:p>
            <a:r>
              <a:rPr lang="en-US" dirty="0"/>
              <a:t>Ats.v6.tpl</a:t>
            </a:r>
          </a:p>
          <a:p>
            <a:r>
              <a:rPr lang="en-US" dirty="0" err="1"/>
              <a:t>Djfmp.Memcached.tpl</a:t>
            </a:r>
            <a:endParaRPr lang="en-US" dirty="0"/>
          </a:p>
          <a:p>
            <a:r>
              <a:rPr lang="en-US" dirty="0" err="1"/>
              <a:t>Ops.dashboard.data.tpl</a:t>
            </a:r>
            <a:endParaRPr lang="en-US" dirty="0"/>
          </a:p>
          <a:p>
            <a:r>
              <a:rPr lang="en-US" dirty="0" err="1"/>
              <a:t>Ops.dashboard.fishdata.tpl</a:t>
            </a:r>
            <a:endParaRPr lang="en-US" dirty="0"/>
          </a:p>
          <a:p>
            <a:r>
              <a:rPr lang="en-US" dirty="0"/>
              <a:t>Ops.mobile.fish.V1.tpl</a:t>
            </a:r>
          </a:p>
          <a:p>
            <a:r>
              <a:rPr lang="en-US" dirty="0" err="1"/>
              <a:t>Ops.mobile.salinity.tpl</a:t>
            </a:r>
            <a:r>
              <a:rPr lang="en-US" dirty="0"/>
              <a:t> (data not loading)</a:t>
            </a:r>
          </a:p>
          <a:p>
            <a:r>
              <a:rPr lang="en-US" dirty="0" err="1"/>
              <a:t>Ops.mobile.turbidity.tpl</a:t>
            </a:r>
            <a:r>
              <a:rPr lang="en-US" dirty="0"/>
              <a:t> (data not loading)</a:t>
            </a:r>
          </a:p>
          <a:p>
            <a:r>
              <a:rPr lang="en-US" dirty="0"/>
              <a:t>Ops.mobile.turbidity1.tpl (data not loading)</a:t>
            </a:r>
          </a:p>
          <a:p>
            <a:r>
              <a:rPr lang="en-US" dirty="0" err="1"/>
              <a:t>Roll.sensor.tpl</a:t>
            </a:r>
            <a:endParaRPr lang="en-US" dirty="0"/>
          </a:p>
          <a:p>
            <a:r>
              <a:rPr lang="en-US" dirty="0" err="1"/>
              <a:t>EMP_Hydrology.tpl</a:t>
            </a:r>
            <a:endParaRPr lang="en-US" dirty="0"/>
          </a:p>
          <a:p>
            <a:r>
              <a:rPr lang="en-US" dirty="0" err="1"/>
              <a:t>Footer.nasa.tpl</a:t>
            </a:r>
            <a:endParaRPr lang="en-US" dirty="0"/>
          </a:p>
          <a:p>
            <a:r>
              <a:rPr lang="en-US" dirty="0" err="1"/>
              <a:t>Header.nasa.tpl</a:t>
            </a:r>
            <a:endParaRPr lang="en-US" dirty="0"/>
          </a:p>
          <a:p>
            <a:r>
              <a:rPr lang="en-US" dirty="0" err="1"/>
              <a:t>Footer.westyost.tpl</a:t>
            </a:r>
            <a:endParaRPr lang="en-US" dirty="0"/>
          </a:p>
          <a:p>
            <a:r>
              <a:rPr lang="en-US" dirty="0" err="1"/>
              <a:t>Header.westyost.tpl</a:t>
            </a:r>
            <a:endParaRPr lang="en-US" dirty="0"/>
          </a:p>
          <a:p>
            <a:r>
              <a:rPr lang="en-US" dirty="0"/>
              <a:t>Image viewer</a:t>
            </a:r>
          </a:p>
          <a:p>
            <a:r>
              <a:rPr lang="en-US" dirty="0"/>
              <a:t>Explore DWR EMP Benthic</a:t>
            </a:r>
          </a:p>
          <a:p>
            <a:r>
              <a:rPr lang="en-US" dirty="0"/>
              <a:t>Explore DWR EMP Discrete Field</a:t>
            </a:r>
          </a:p>
          <a:p>
            <a:r>
              <a:rPr lang="en-US" dirty="0"/>
              <a:t>Explore DWR EMP Discrete Lab</a:t>
            </a:r>
          </a:p>
          <a:p>
            <a:r>
              <a:rPr lang="en-US" dirty="0"/>
              <a:t>Explore DWR EMP Phytoplankton</a:t>
            </a:r>
          </a:p>
          <a:p>
            <a:r>
              <a:rPr lang="en-US" dirty="0"/>
              <a:t>Explore DWR EMP Zooplankton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64560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8331F-4EE4-46AC-84EF-F4306FD0F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00075"/>
          </a:xfrm>
        </p:spPr>
        <p:txBody>
          <a:bodyPr>
            <a:normAutofit fontScale="90000"/>
          </a:bodyPr>
          <a:lstStyle/>
          <a:p>
            <a:r>
              <a:rPr lang="en-US" dirty="0"/>
              <a:t>Widget 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12FDE-6B1B-48A2-BA7D-C20A470CD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00075"/>
            <a:ext cx="12192000" cy="6257925"/>
          </a:xfrm>
        </p:spPr>
        <p:txBody>
          <a:bodyPr>
            <a:normAutofit fontScale="92500"/>
          </a:bodyPr>
          <a:lstStyle/>
          <a:p>
            <a:r>
              <a:rPr lang="en-US" dirty="0"/>
              <a:t>Highlight Template/widget selected when in place on page</a:t>
            </a:r>
          </a:p>
          <a:p>
            <a:r>
              <a:rPr lang="en-US" dirty="0"/>
              <a:t>New widget size to fit with widget size tiny</a:t>
            </a:r>
          </a:p>
          <a:p>
            <a:r>
              <a:rPr lang="en-US" dirty="0"/>
              <a:t>Default widget header text to blank not New</a:t>
            </a:r>
          </a:p>
          <a:p>
            <a:r>
              <a:rPr lang="en-US" dirty="0"/>
              <a:t>Ability to add assets using asset ID (can be difficult to find asset in dropdown list) </a:t>
            </a:r>
          </a:p>
          <a:p>
            <a:r>
              <a:rPr lang="en-US" dirty="0"/>
              <a:t>Add left to right scroll bar on table template (and remove green plus circle to see hidden rows)</a:t>
            </a:r>
          </a:p>
          <a:p>
            <a:r>
              <a:rPr lang="en-US" dirty="0"/>
              <a:t>Text box widget, place to add descriptions and or instructions without creating an asset for the text, HTML ability</a:t>
            </a:r>
          </a:p>
          <a:p>
            <a:r>
              <a:rPr lang="en-US" dirty="0"/>
              <a:t>How to deal with widgets sizing (ex 3 card widgets when it was originally built for 4)</a:t>
            </a:r>
          </a:p>
          <a:p>
            <a:r>
              <a:rPr lang="en-US" dirty="0"/>
              <a:t>Widget naming conventions are not always clear (ex. </a:t>
            </a:r>
            <a:r>
              <a:rPr lang="en-US" dirty="0" err="1"/>
              <a:t>Estuaries.tpl</a:t>
            </a:r>
            <a:r>
              <a:rPr lang="en-US" dirty="0"/>
              <a:t>)</a:t>
            </a:r>
          </a:p>
          <a:p>
            <a:r>
              <a:rPr lang="en-US" dirty="0"/>
              <a:t>Like the new selections for templates, I think we could be more descriptive with these categories</a:t>
            </a:r>
          </a:p>
          <a:p>
            <a:r>
              <a:rPr lang="en-US" dirty="0"/>
              <a:t>EMP UI options for explore data show up in the template section as well as the explore data section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13660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0C5A7-9632-4E7E-89E2-7A90255D4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New image slider widget that is not driven off content published to the homepage (pulling from an asset in the catalog?)</a:t>
            </a:r>
          </a:p>
          <a:p>
            <a:r>
              <a:rPr lang="en-US" dirty="0"/>
              <a:t>When a content driven template/widget type is created based on a hard coded template (Ex. Card List and </a:t>
            </a:r>
            <a:r>
              <a:rPr lang="en-US" dirty="0" err="1"/>
              <a:t>estuaries.tpl</a:t>
            </a:r>
            <a:r>
              <a:rPr lang="en-US" dirty="0"/>
              <a:t> or </a:t>
            </a:r>
            <a:r>
              <a:rPr lang="en-US" dirty="0" err="1"/>
              <a:t>bdl.list.card.tpl</a:t>
            </a:r>
            <a:r>
              <a:rPr lang="en-US" dirty="0"/>
              <a:t>) should the hard coded template be archived/retired? </a:t>
            </a:r>
          </a:p>
          <a:p>
            <a:r>
              <a:rPr lang="en-US" dirty="0"/>
              <a:t>Can there be a template section for “hard coded templates” or something along those lines.</a:t>
            </a:r>
          </a:p>
          <a:p>
            <a:r>
              <a:rPr lang="en-US" dirty="0"/>
              <a:t>What is the function of check box “Allow Tabbing”</a:t>
            </a:r>
          </a:p>
          <a:p>
            <a:r>
              <a:rPr lang="en-US" dirty="0"/>
              <a:t>What will live in “My Templates”? </a:t>
            </a:r>
          </a:p>
          <a:p>
            <a:r>
              <a:rPr lang="en-US" dirty="0"/>
              <a:t>Overlap in template type “Default” and “Site” templates</a:t>
            </a:r>
          </a:p>
          <a:p>
            <a:r>
              <a:rPr lang="en-US" dirty="0"/>
              <a:t>Many similar in content Ops summary widgets with slightly different layouts, should we standardize and archive the rest?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6759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7C91-C409-4D18-892C-C4EB2BB1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Hard Coded Widgets that Would be good additions as Content Driven Widgets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8D7CB-BB3B-44E5-9D69-BBAC459A2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4"/>
            <a:ext cx="12192000" cy="5032376"/>
          </a:xfrm>
        </p:spPr>
        <p:txBody>
          <a:bodyPr/>
          <a:lstStyle/>
          <a:p>
            <a:r>
              <a:rPr lang="en-US" dirty="0" err="1"/>
              <a:t>Bdl.list.basic.promo.tpl</a:t>
            </a:r>
            <a:endParaRPr lang="en-US" dirty="0"/>
          </a:p>
          <a:p>
            <a:r>
              <a:rPr lang="en-US" dirty="0" err="1"/>
              <a:t>Bdl.whats.new.image.tpl</a:t>
            </a:r>
            <a:r>
              <a:rPr lang="en-US" dirty="0"/>
              <a:t> (BDL) and </a:t>
            </a:r>
            <a:r>
              <a:rPr lang="en-US" dirty="0" err="1"/>
              <a:t>estuary.where.are.ca.estuaries.tpl</a:t>
            </a:r>
            <a:r>
              <a:rPr lang="en-US" dirty="0"/>
              <a:t> (EMP) 2 hard coded templates that are very similar</a:t>
            </a:r>
          </a:p>
          <a:p>
            <a:r>
              <a:rPr lang="en-US" dirty="0" err="1"/>
              <a:t>Djfmp.weather.tpl</a:t>
            </a:r>
            <a:r>
              <a:rPr lang="en-US" dirty="0"/>
              <a:t> (this is an old, </a:t>
            </a:r>
            <a:r>
              <a:rPr lang="en-US" dirty="0" err="1"/>
              <a:t>shane</a:t>
            </a:r>
            <a:r>
              <a:rPr lang="en-US" dirty="0"/>
              <a:t> era? ,</a:t>
            </a:r>
            <a:r>
              <a:rPr lang="en-US" dirty="0" err="1"/>
              <a:t>tpl</a:t>
            </a:r>
            <a:r>
              <a:rPr lang="en-US" dirty="0"/>
              <a:t> that I think would be good for us to revive? Would need to come up with a use case of how best to fill this with data</a:t>
            </a:r>
          </a:p>
          <a:p>
            <a:r>
              <a:rPr lang="en-US" dirty="0" err="1"/>
              <a:t>Doss.dashboard.key-stations.tpl</a:t>
            </a:r>
            <a:endParaRPr lang="en-US" dirty="0"/>
          </a:p>
          <a:p>
            <a:r>
              <a:rPr lang="en-US" dirty="0" err="1">
                <a:hlinkClick r:id="rId2"/>
              </a:rPr>
              <a:t>Home.learn.issues.tpl</a:t>
            </a:r>
            <a:r>
              <a:rPr lang="en-US" dirty="0"/>
              <a:t> (EMP)</a:t>
            </a:r>
          </a:p>
        </p:txBody>
      </p:sp>
    </p:spTree>
    <p:extLst>
      <p:ext uri="{BB962C8B-B14F-4D97-AF65-F5344CB8AC3E}">
        <p14:creationId xmlns:p14="http://schemas.microsoft.com/office/powerpoint/2010/main" val="4006275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820AA-32FD-4420-8916-E1A39B1F6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653442"/>
          </a:xfrm>
        </p:spPr>
        <p:txBody>
          <a:bodyPr>
            <a:normAutofit fontScale="90000"/>
          </a:bodyPr>
          <a:lstStyle/>
          <a:p>
            <a:r>
              <a:rPr lang="en-US" dirty="0"/>
              <a:t>Templates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New Template Groupings:</a:t>
            </a:r>
            <a:br>
              <a:rPr lang="en-US" dirty="0"/>
            </a:br>
            <a:r>
              <a:rPr lang="en-US" dirty="0"/>
              <a:t>Default</a:t>
            </a:r>
            <a:br>
              <a:rPr lang="en-US" dirty="0"/>
            </a:br>
            <a:r>
              <a:rPr lang="en-US" dirty="0"/>
              <a:t>Site</a:t>
            </a:r>
            <a:br>
              <a:rPr lang="en-US" dirty="0"/>
            </a:br>
            <a:r>
              <a:rPr lang="en-US" dirty="0"/>
              <a:t>DOSS</a:t>
            </a:r>
            <a:br>
              <a:rPr lang="en-US" dirty="0"/>
            </a:br>
            <a:r>
              <a:rPr lang="en-US" dirty="0"/>
              <a:t>Operations</a:t>
            </a:r>
            <a:br>
              <a:rPr lang="en-US" dirty="0"/>
            </a:br>
            <a:r>
              <a:rPr lang="en-US" dirty="0"/>
              <a:t>My Templates </a:t>
            </a:r>
          </a:p>
        </p:txBody>
      </p:sp>
    </p:spTree>
    <p:extLst>
      <p:ext uri="{BB962C8B-B14F-4D97-AF65-F5344CB8AC3E}">
        <p14:creationId xmlns:p14="http://schemas.microsoft.com/office/powerpoint/2010/main" val="4023042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1A961-107E-41E4-956E-7C0140D31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Site-</a:t>
            </a:r>
            <a:r>
              <a:rPr lang="en-US" dirty="0" err="1"/>
              <a:t>credits.tpl</a:t>
            </a:r>
            <a:r>
              <a:rPr lang="en-US" dirty="0"/>
              <a:t> (hard coded, EMP)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6D163E-685A-4741-9940-66D3EAB4A4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110" y="1825625"/>
            <a:ext cx="9269780" cy="4351338"/>
          </a:xfrm>
        </p:spPr>
      </p:pic>
    </p:spTree>
    <p:extLst>
      <p:ext uri="{BB962C8B-B14F-4D97-AF65-F5344CB8AC3E}">
        <p14:creationId xmlns:p14="http://schemas.microsoft.com/office/powerpoint/2010/main" val="449777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F1B9A-BE7D-427A-84D3-D4AD8616C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Disclaimer.tpl</a:t>
            </a:r>
            <a:r>
              <a:rPr lang="en-US" dirty="0"/>
              <a:t> (Hard coded EMP)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29BCA9-18AE-4958-BCFC-57706DD7F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96710"/>
            <a:ext cx="10515600" cy="3609167"/>
          </a:xfrm>
        </p:spPr>
      </p:pic>
    </p:spTree>
    <p:extLst>
      <p:ext uri="{BB962C8B-B14F-4D97-AF65-F5344CB8AC3E}">
        <p14:creationId xmlns:p14="http://schemas.microsoft.com/office/powerpoint/2010/main" val="4218257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DA528-AB4F-4725-A928-D8EA46198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Mission.tpl</a:t>
            </a:r>
            <a:r>
              <a:rPr lang="en-US" dirty="0"/>
              <a:t> (Hard coded EMP)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9AD097-D2DF-433F-BBFF-C2DEF08910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11526"/>
            <a:ext cx="10515600" cy="3579535"/>
          </a:xfrm>
        </p:spPr>
      </p:pic>
    </p:spTree>
    <p:extLst>
      <p:ext uri="{BB962C8B-B14F-4D97-AF65-F5344CB8AC3E}">
        <p14:creationId xmlns:p14="http://schemas.microsoft.com/office/powerpoint/2010/main" val="4292935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3F385-4632-45EF-AE3A-13DA49819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52" y="27214"/>
            <a:ext cx="10515600" cy="1325563"/>
          </a:xfrm>
        </p:spPr>
        <p:txBody>
          <a:bodyPr/>
          <a:lstStyle/>
          <a:p>
            <a:r>
              <a:rPr lang="en-US" dirty="0" err="1"/>
              <a:t>Signup.bdl.tpl</a:t>
            </a:r>
            <a:r>
              <a:rPr lang="en-US" dirty="0"/>
              <a:t> (Hard coded, BDL, EMP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8D9D81-0F34-46B0-8EA2-75C0923BFA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392" y="237445"/>
            <a:ext cx="1652618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80557C-7483-4C11-A2C4-B797DF8E8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11" y="1663474"/>
            <a:ext cx="7237603" cy="51673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715C91-2CE2-43B9-AD34-B2545A0512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403" y="0"/>
            <a:ext cx="202692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115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D77CD-99A0-4A3A-A7E6-600FBFD00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Stats.tpl</a:t>
            </a:r>
            <a:r>
              <a:rPr lang="en-US" dirty="0"/>
              <a:t> (site specific: BDL, EMP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7BCE93-1545-4B1B-B89A-07EBD2922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146" y="1307783"/>
            <a:ext cx="2621280" cy="4869180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D473D61-3B4C-4BDD-94D2-5AFA1DAD61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94" y="1825625"/>
            <a:ext cx="6073125" cy="4351338"/>
          </a:xfrm>
        </p:spPr>
      </p:pic>
    </p:spTree>
    <p:extLst>
      <p:ext uri="{BB962C8B-B14F-4D97-AF65-F5344CB8AC3E}">
        <p14:creationId xmlns:p14="http://schemas.microsoft.com/office/powerpoint/2010/main" val="224560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9593B-7418-4D6D-90D2-C4D1C37EB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F6C5A-BCD2-47F7-9D56-15C8D8631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SRWP has the option to have a list link to object page or slide out, can this be an option across all platforms? </a:t>
            </a:r>
          </a:p>
        </p:txBody>
      </p:sp>
    </p:spTree>
    <p:extLst>
      <p:ext uri="{BB962C8B-B14F-4D97-AF65-F5344CB8AC3E}">
        <p14:creationId xmlns:p14="http://schemas.microsoft.com/office/powerpoint/2010/main" val="1554194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B32F0-2886-46B1-A668-9C817E922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Image.slideshow.tpl</a:t>
            </a:r>
            <a:r>
              <a:rPr lang="en-US" dirty="0"/>
              <a:t> (runs off of content published to the homepage via asset BDL, EMP)</a:t>
            </a:r>
            <a:br>
              <a:rPr lang="en-US" dirty="0"/>
            </a:br>
            <a:r>
              <a:rPr lang="en-US" dirty="0"/>
              <a:t>same as </a:t>
            </a:r>
            <a:r>
              <a:rPr lang="en-US" dirty="0" err="1"/>
              <a:t>bdl.image.slideshow.tpl</a:t>
            </a:r>
            <a:r>
              <a:rPr lang="en-US" dirty="0"/>
              <a:t>?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2C6AA0-5F25-47C2-9C37-6FE3407578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6660"/>
            <a:ext cx="9585960" cy="310134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619E29-8F53-486C-91F2-2F0D40B0D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60" y="255814"/>
            <a:ext cx="24003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05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EF0D7-FD64-4FD3-B7BA-59729C6B2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err="1"/>
              <a:t>Map.article.full.tpl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1EE9AE-9D7B-460F-ABA2-2FDF5C47BC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415" y="0"/>
            <a:ext cx="2198914" cy="6026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375B2B-74FD-4AB8-9019-2EB5194DE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8819"/>
            <a:ext cx="7772400" cy="54001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B81894-8B4A-4578-98D3-73EEEA567B98}"/>
              </a:ext>
            </a:extLst>
          </p:cNvPr>
          <p:cNvSpPr txBox="1"/>
          <p:nvPr/>
        </p:nvSpPr>
        <p:spPr>
          <a:xfrm>
            <a:off x="319595" y="1097859"/>
            <a:ext cx="344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Across all platforms</a:t>
            </a:r>
          </a:p>
        </p:txBody>
      </p:sp>
    </p:spTree>
    <p:extLst>
      <p:ext uri="{BB962C8B-B14F-4D97-AF65-F5344CB8AC3E}">
        <p14:creationId xmlns:p14="http://schemas.microsoft.com/office/powerpoint/2010/main" val="35787592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8A226-4140-432C-8F8D-C6040A2DB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err="1"/>
              <a:t>Map.article.tpl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1A6F22-0F4A-4738-82B6-16DA95AD6D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9983"/>
            <a:ext cx="7588472" cy="522801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12B8AF-793E-46D4-9FDD-20D6292B63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860" y="142058"/>
            <a:ext cx="2644140" cy="68351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80444D-E815-454D-A779-2FF7BD1EBF05}"/>
              </a:ext>
            </a:extLst>
          </p:cNvPr>
          <p:cNvSpPr txBox="1"/>
          <p:nvPr/>
        </p:nvSpPr>
        <p:spPr>
          <a:xfrm>
            <a:off x="195309" y="1140897"/>
            <a:ext cx="344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Across all platforms</a:t>
            </a:r>
          </a:p>
        </p:txBody>
      </p:sp>
    </p:spTree>
    <p:extLst>
      <p:ext uri="{BB962C8B-B14F-4D97-AF65-F5344CB8AC3E}">
        <p14:creationId xmlns:p14="http://schemas.microsoft.com/office/powerpoint/2010/main" val="28424996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74D5E-1B53-435C-9097-F0AA601E1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83563" cy="132556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Map.viewer.tpl</a:t>
            </a:r>
            <a:r>
              <a:rPr lang="en-US" dirty="0"/>
              <a:t> (not sure what would fill </a:t>
            </a:r>
            <a:br>
              <a:rPr lang="en-US" dirty="0"/>
            </a:br>
            <a:r>
              <a:rPr lang="en-US" dirty="0"/>
              <a:t>blanks, images? Images associated with the map asset)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92B493-F2BF-4C51-B7E0-EBB22E1416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636" y="1831975"/>
            <a:ext cx="1704020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162BAF-2597-46A6-A99D-4EE5BDCAEE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" y="1203800"/>
            <a:ext cx="7728857" cy="5607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A162E8-2B4A-458A-B43A-F3B2F2B4D9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998" y="448458"/>
            <a:ext cx="2461260" cy="6515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9E30AA-4084-4065-8C95-552975A18AA7}"/>
              </a:ext>
            </a:extLst>
          </p:cNvPr>
          <p:cNvSpPr txBox="1"/>
          <p:nvPr/>
        </p:nvSpPr>
        <p:spPr>
          <a:xfrm>
            <a:off x="1851548" y="1019134"/>
            <a:ext cx="344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Across all platforms</a:t>
            </a:r>
          </a:p>
        </p:txBody>
      </p:sp>
    </p:spTree>
    <p:extLst>
      <p:ext uri="{BB962C8B-B14F-4D97-AF65-F5344CB8AC3E}">
        <p14:creationId xmlns:p14="http://schemas.microsoft.com/office/powerpoint/2010/main" val="3594199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B3C08-2A71-4674-B02A-4DC356ED4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Table Viewer (Created using csv input data request or site upload, BDL, EMP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6DD050-04DB-47E5-AE8F-ECE1A61AB3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100" y="2197100"/>
            <a:ext cx="9086900" cy="435133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C28954-4675-40F6-B0D6-B9259820E954}"/>
              </a:ext>
            </a:extLst>
          </p:cNvPr>
          <p:cNvSpPr txBox="1"/>
          <p:nvPr/>
        </p:nvSpPr>
        <p:spPr>
          <a:xfrm>
            <a:off x="180975" y="2028825"/>
            <a:ext cx="26860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Would like to be able to add: Table Header, Table description, agency, other relevant metadata to this widget</a:t>
            </a:r>
          </a:p>
          <a:p>
            <a:endParaRPr lang="en-US" dirty="0"/>
          </a:p>
          <a:p>
            <a:r>
              <a:rPr lang="en-US" dirty="0"/>
              <a:t>Would that be best as a new widget (text box widget suggested) or as add </a:t>
            </a:r>
            <a:r>
              <a:rPr lang="en-US" dirty="0" err="1"/>
              <a:t>ons</a:t>
            </a:r>
            <a:r>
              <a:rPr lang="en-US" dirty="0"/>
              <a:t> to this widget</a:t>
            </a:r>
          </a:p>
          <a:p>
            <a:endParaRPr lang="en-US" dirty="0"/>
          </a:p>
          <a:p>
            <a:r>
              <a:rPr lang="en-US" dirty="0"/>
              <a:t>Could be fields you fill in when you are creating the workspace</a:t>
            </a:r>
          </a:p>
        </p:txBody>
      </p:sp>
    </p:spTree>
    <p:extLst>
      <p:ext uri="{BB962C8B-B14F-4D97-AF65-F5344CB8AC3E}">
        <p14:creationId xmlns:p14="http://schemas.microsoft.com/office/powerpoint/2010/main" val="28423625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6E4AA-7510-4BA0-B06B-6D3F821E9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Conditions.environment.tpl</a:t>
            </a:r>
            <a:r>
              <a:rPr lang="en-US" dirty="0"/>
              <a:t> (fisheries (FMWT, EDSM, SKT, operations, precipitation, water supply)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D90181-4E3C-4765-BAD7-87BC80DC0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0492"/>
            <a:ext cx="7785259" cy="52692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00312A-9863-4DDA-BD93-4265E5216F8A}"/>
              </a:ext>
            </a:extLst>
          </p:cNvPr>
          <p:cNvSpPr txBox="1"/>
          <p:nvPr/>
        </p:nvSpPr>
        <p:spPr>
          <a:xfrm>
            <a:off x="8033833" y="2148396"/>
            <a:ext cx="36047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Specific to BDL, values are </a:t>
            </a:r>
            <a:r>
              <a:rPr lang="en-US" dirty="0" err="1"/>
              <a:t>MemCached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Remove radio buttons at bottom of widget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Additional Widget Ideas: Salvage, Reservoirs, Turbidity</a:t>
            </a:r>
          </a:p>
        </p:txBody>
      </p:sp>
    </p:spTree>
    <p:extLst>
      <p:ext uri="{BB962C8B-B14F-4D97-AF65-F5344CB8AC3E}">
        <p14:creationId xmlns:p14="http://schemas.microsoft.com/office/powerpoint/2010/main" val="18323318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64F7B-128A-4763-B682-14524C39F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Conditions.environment</a:t>
            </a:r>
            <a:r>
              <a:rPr lang="en-US" dirty="0"/>
              <a:t> (fisheries, operations, precipitation, water supply) PHONE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DA3916-196F-440D-847B-A59C2B3346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859" y="1916112"/>
            <a:ext cx="1894574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E4C2BE-BFA5-41E5-8D28-7BAF005FC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031" y="1038304"/>
            <a:ext cx="2131828" cy="55205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BB1E2B-8ED6-488A-915C-4C157F6A5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857" y="739140"/>
            <a:ext cx="2255520" cy="61188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828CEC-231C-4A5A-8756-052B59639025}"/>
              </a:ext>
            </a:extLst>
          </p:cNvPr>
          <p:cNvSpPr txBox="1"/>
          <p:nvPr/>
        </p:nvSpPr>
        <p:spPr>
          <a:xfrm>
            <a:off x="149759" y="2334828"/>
            <a:ext cx="3604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Specific to BDL, values are </a:t>
            </a:r>
            <a:r>
              <a:rPr lang="en-US" dirty="0" err="1"/>
              <a:t>MemCached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2958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66264-5E7E-4AFC-B863-DF139DDE0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BDL Footer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84D44C-6089-4F7B-A119-A3F026F82F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967" y="611687"/>
            <a:ext cx="1798118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43E12F-E450-4993-B3B2-8DC160B04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15" y="3884023"/>
            <a:ext cx="10138626" cy="28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799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19F5C-F2E1-4363-B3BE-CB0F5C731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109" y="36651"/>
            <a:ext cx="10515600" cy="1325563"/>
          </a:xfrm>
        </p:spPr>
        <p:txBody>
          <a:bodyPr/>
          <a:lstStyle/>
          <a:p>
            <a:r>
              <a:rPr lang="en-US" dirty="0" err="1"/>
              <a:t>Bdl.list.basic.promo.tpl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813CA5-62F9-41AC-9DCE-5F6C7593E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07" y="1907857"/>
            <a:ext cx="1749449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FCA8FC-58D9-487F-B663-2F26D943D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7" y="1907857"/>
            <a:ext cx="8811986" cy="32557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072990-C5DE-4EC2-8E8F-0B961D9D7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031" y="365125"/>
            <a:ext cx="2537460" cy="61112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2B730B-B857-4690-B5DC-FA190E617743}"/>
              </a:ext>
            </a:extLst>
          </p:cNvPr>
          <p:cNvSpPr txBox="1"/>
          <p:nvPr/>
        </p:nvSpPr>
        <p:spPr>
          <a:xfrm>
            <a:off x="256267" y="1265703"/>
            <a:ext cx="4611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BDL Homepage Specific Hard Coded</a:t>
            </a:r>
          </a:p>
          <a:p>
            <a:r>
              <a:rPr lang="en-US" dirty="0"/>
              <a:t>Would be good as a content driven list widget</a:t>
            </a:r>
          </a:p>
        </p:txBody>
      </p:sp>
    </p:spTree>
    <p:extLst>
      <p:ext uri="{BB962C8B-B14F-4D97-AF65-F5344CB8AC3E}">
        <p14:creationId xmlns:p14="http://schemas.microsoft.com/office/powerpoint/2010/main" val="14781618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82CB2-F8A3-47F3-BC8B-18653BB35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04" y="0"/>
            <a:ext cx="10515600" cy="1325563"/>
          </a:xfrm>
        </p:spPr>
        <p:txBody>
          <a:bodyPr/>
          <a:lstStyle/>
          <a:p>
            <a:r>
              <a:rPr lang="en-US" dirty="0" err="1"/>
              <a:t>bdl.list.card.tpl</a:t>
            </a:r>
            <a:r>
              <a:rPr lang="en-US" dirty="0"/>
              <a:t> (hardcoded, BDL specific)</a:t>
            </a:r>
            <a:br>
              <a:rPr lang="en-US" dirty="0"/>
            </a:br>
            <a:r>
              <a:rPr lang="en-US" dirty="0"/>
              <a:t>New List type: Card List, has same design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5BF2A6-5BC4-4527-96C6-D215EA349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4" y="1551213"/>
            <a:ext cx="8762742" cy="34943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634797-BE33-4E6C-9503-79CD5BBC63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165344"/>
            <a:ext cx="2476500" cy="576834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23DCF0-639C-48F3-8E4B-E8483D6AC5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127" y="2141537"/>
            <a:ext cx="1646746" cy="4351338"/>
          </a:xfrm>
        </p:spPr>
      </p:pic>
    </p:spTree>
    <p:extLst>
      <p:ext uri="{BB962C8B-B14F-4D97-AF65-F5344CB8AC3E}">
        <p14:creationId xmlns:p14="http://schemas.microsoft.com/office/powerpoint/2010/main" val="919812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DB57B-B24D-4E5E-AFEE-70B27BDB1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Featured List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57B0F2-0E87-4AAF-AC36-EA6CEBDAC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62" y="548640"/>
            <a:ext cx="3901440" cy="5760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11332E-FF96-49C4-8EF7-774FDC0BE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925" y="0"/>
            <a:ext cx="2377440" cy="6743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84158D-7977-4EB5-936E-1A9E9C9DB0B2}"/>
              </a:ext>
            </a:extLst>
          </p:cNvPr>
          <p:cNvSpPr txBox="1"/>
          <p:nvPr/>
        </p:nvSpPr>
        <p:spPr>
          <a:xfrm>
            <a:off x="443883" y="1535837"/>
            <a:ext cx="344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Across all platforms</a:t>
            </a:r>
          </a:p>
        </p:txBody>
      </p:sp>
    </p:spTree>
    <p:extLst>
      <p:ext uri="{BB962C8B-B14F-4D97-AF65-F5344CB8AC3E}">
        <p14:creationId xmlns:p14="http://schemas.microsoft.com/office/powerpoint/2010/main" val="22665894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26D63-1634-4019-AC06-048C2F01E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Bdl.sign.up.tpl</a:t>
            </a:r>
            <a:r>
              <a:rPr lang="en-US" dirty="0"/>
              <a:t> (Hardcoded, BDL Specific)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3658EA-1746-4143-BEC3-F762083C29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0" y="2531445"/>
            <a:ext cx="10515600" cy="271109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2076B4-D768-43E7-8201-DA2921497C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179" y="0"/>
            <a:ext cx="2552700" cy="679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761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63D18-FF8C-49C9-8736-337059BA3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529"/>
            <a:ext cx="10515600" cy="1325563"/>
          </a:xfrm>
        </p:spPr>
        <p:txBody>
          <a:bodyPr/>
          <a:lstStyle/>
          <a:p>
            <a:r>
              <a:rPr lang="en-US" dirty="0" err="1"/>
              <a:t>Bdl.whats.new.image.tpl</a:t>
            </a:r>
            <a:r>
              <a:rPr lang="en-US" dirty="0"/>
              <a:t> (Hardcoded, </a:t>
            </a:r>
            <a:br>
              <a:rPr lang="en-US" dirty="0"/>
            </a:br>
            <a:r>
              <a:rPr lang="en-US" dirty="0"/>
              <a:t>BDL Specific)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0043DF-7E02-4FC4-9872-2D3E6F82A5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61" y="2141537"/>
            <a:ext cx="8595980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A061AD-28CC-4E6B-BD92-ABA753F86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829" y="0"/>
            <a:ext cx="2781300" cy="685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805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339CF-9B04-4094-A4A8-4AF92C1D2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hlinkClick r:id="rId2"/>
              </a:rPr>
              <a:t>Home.bdl.dev</a:t>
            </a:r>
            <a:r>
              <a:rPr lang="en-US" dirty="0"/>
              <a:t> (one large template for homepage, still in use? Previous templates in this list are the individual components of homepage)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7BEE8-12D9-4DDD-B9C7-A37F802BF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Should this template be retired? </a:t>
            </a:r>
          </a:p>
        </p:txBody>
      </p:sp>
    </p:spTree>
    <p:extLst>
      <p:ext uri="{BB962C8B-B14F-4D97-AF65-F5344CB8AC3E}">
        <p14:creationId xmlns:p14="http://schemas.microsoft.com/office/powerpoint/2010/main" val="3183348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DB940-DD4F-43AF-A55D-4664B1ACA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325563"/>
          </a:xfrm>
        </p:spPr>
        <p:txBody>
          <a:bodyPr/>
          <a:lstStyle/>
          <a:p>
            <a:r>
              <a:rPr lang="en-US" dirty="0"/>
              <a:t>Login-</a:t>
            </a:r>
            <a:r>
              <a:rPr lang="en-US" dirty="0" err="1"/>
              <a:t>notices.bdl.tpl</a:t>
            </a:r>
            <a:r>
              <a:rPr lang="en-US" dirty="0"/>
              <a:t> (Hard coded)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15D11B-6BBB-4607-A252-B075BE9A88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399" y="1027906"/>
            <a:ext cx="1685172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CF59A1-086B-4643-9D99-581AD7067C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6547"/>
            <a:ext cx="8795657" cy="4101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9BA639-5AF8-4D2C-80FB-5B7CC64AF23D}"/>
              </a:ext>
            </a:extLst>
          </p:cNvPr>
          <p:cNvSpPr txBox="1"/>
          <p:nvPr/>
        </p:nvSpPr>
        <p:spPr>
          <a:xfrm>
            <a:off x="447675" y="1104900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new sites and new </a:t>
            </a:r>
            <a:r>
              <a:rPr lang="en-US" dirty="0" err="1"/>
              <a:t>nav</a:t>
            </a:r>
            <a:r>
              <a:rPr lang="en-US" dirty="0"/>
              <a:t> builder this would be a nice component to turn into content driven</a:t>
            </a:r>
          </a:p>
        </p:txBody>
      </p:sp>
    </p:spTree>
    <p:extLst>
      <p:ext uri="{BB962C8B-B14F-4D97-AF65-F5344CB8AC3E}">
        <p14:creationId xmlns:p14="http://schemas.microsoft.com/office/powerpoint/2010/main" val="26073773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DF4CF-A4CD-4E94-BEB4-25A3B24CB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Nav.dev</a:t>
            </a:r>
            <a:r>
              <a:rPr lang="en-US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514FD9-7B2C-4188-A567-D17FD9898E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225" y="1841954"/>
            <a:ext cx="2520775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CDD272-7148-42EE-99BA-8F8B64A6B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8581"/>
            <a:ext cx="9383486" cy="195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980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E0987-3DC9-4014-9984-B888AEEC6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8255"/>
            <a:ext cx="12191999" cy="1325563"/>
          </a:xfrm>
        </p:spPr>
        <p:txBody>
          <a:bodyPr/>
          <a:lstStyle/>
          <a:p>
            <a:r>
              <a:rPr lang="en-US" dirty="0" err="1"/>
              <a:t>Djfmp.highlights.tpl</a:t>
            </a:r>
            <a:r>
              <a:rPr lang="en-US" dirty="0"/>
              <a:t> (Hard Coded, all platforms)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B0B145-255D-4D12-8108-FED2DD6C9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8889"/>
            <a:ext cx="7827263" cy="370897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36C9F6-91E1-4032-B38A-8381CF867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736" y="3105224"/>
            <a:ext cx="7827263" cy="383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5021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786EC-51BD-4AF0-A593-1DCBBCEF5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Djfmp.triggers-indices.tpl</a:t>
            </a:r>
            <a:r>
              <a:rPr lang="en-US" dirty="0"/>
              <a:t> and </a:t>
            </a:r>
            <a:r>
              <a:rPr lang="en-US" dirty="0" err="1"/>
              <a:t>ops.mibile.fish.tpl</a:t>
            </a:r>
            <a:r>
              <a:rPr lang="en-US" dirty="0"/>
              <a:t> are duplicates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847DB-F997-4BF5-AFA1-1AED45AD1C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Loads entire Triggers and Indices tab</a:t>
            </a:r>
          </a:p>
          <a:p>
            <a:r>
              <a:rPr lang="en-US" dirty="0"/>
              <a:t>Hard Coded</a:t>
            </a:r>
          </a:p>
          <a:p>
            <a:r>
              <a:rPr lang="en-US" dirty="0"/>
              <a:t>All widgets are full width (Triggers and Indices tab has columns in lower half of the page)</a:t>
            </a:r>
          </a:p>
        </p:txBody>
      </p:sp>
    </p:spTree>
    <p:extLst>
      <p:ext uri="{BB962C8B-B14F-4D97-AF65-F5344CB8AC3E}">
        <p14:creationId xmlns:p14="http://schemas.microsoft.com/office/powerpoint/2010/main" val="20874729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065FD-2059-463D-A210-8E7CFD845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Djfmp.water-quality.tpl</a:t>
            </a:r>
            <a:r>
              <a:rPr lang="en-US" dirty="0"/>
              <a:t> and </a:t>
            </a:r>
            <a:r>
              <a:rPr lang="en-US" dirty="0" err="1"/>
              <a:t>doss.dashboard.water</a:t>
            </a:r>
            <a:r>
              <a:rPr lang="en-US" dirty="0"/>
              <a:t>-quality-concern-</a:t>
            </a:r>
            <a:r>
              <a:rPr lang="en-US" dirty="0" err="1"/>
              <a:t>stations.tpl</a:t>
            </a:r>
            <a:r>
              <a:rPr lang="en-US" dirty="0"/>
              <a:t> appear to be the same(Hard Coded, all platforms)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61E990-3D5E-4D21-84DC-D0ECE050D2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16" y="2413140"/>
            <a:ext cx="7983984" cy="42959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E45E65-964C-43A7-9852-83D225FEC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687"/>
            <a:ext cx="8818485" cy="407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8160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4C031-B5DA-4A11-9105-9CF16BBD2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1690688"/>
          </a:xfrm>
        </p:spPr>
        <p:txBody>
          <a:bodyPr/>
          <a:lstStyle/>
          <a:p>
            <a:r>
              <a:rPr lang="en-US" dirty="0" err="1"/>
              <a:t>Djfmp.weather.model.tpl</a:t>
            </a:r>
            <a:r>
              <a:rPr lang="en-US" dirty="0"/>
              <a:t> (Hard Coded, all platforms)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53BD51-1F59-4DA9-8FEB-A5996FA0C3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64" y="1370837"/>
            <a:ext cx="7432350" cy="383845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0B9671-7D02-4FC3-91E1-C7FAE6EBD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978" y="2646146"/>
            <a:ext cx="7691021" cy="377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761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2B98E-345A-4298-B803-082191B83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191999" cy="185057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Djfmp.weather.tpl</a:t>
            </a:r>
            <a:r>
              <a:rPr lang="en-US" dirty="0"/>
              <a:t> and </a:t>
            </a:r>
            <a:r>
              <a:rPr lang="en-US" dirty="0" err="1"/>
              <a:t>doss.dashboard.weather-forecast.tpl</a:t>
            </a:r>
            <a:r>
              <a:rPr lang="en-US" dirty="0"/>
              <a:t> appear to be duplicates (Hard coded, out of date, not used anywhere currently, all platforms)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D56EFA-1DA5-4E0C-BFBB-BEFCD3614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6377"/>
            <a:ext cx="9146959" cy="39891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C8E428-BE3D-4267-9C36-A76800E59C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690" y="2582370"/>
            <a:ext cx="7815309" cy="384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041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23579-08CD-455E-8B67-DD4DABE7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Basic List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2A3119-40B4-4A50-BAA9-FD0985581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241" y="0"/>
            <a:ext cx="2362282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4A993D-0BCD-4B1B-B379-B42770B67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592" y="1005840"/>
            <a:ext cx="3802380" cy="58521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23BDAC-AC80-487E-B37C-26EAAC9E28A2}"/>
              </a:ext>
            </a:extLst>
          </p:cNvPr>
          <p:cNvSpPr txBox="1"/>
          <p:nvPr/>
        </p:nvSpPr>
        <p:spPr>
          <a:xfrm>
            <a:off x="443883" y="1535837"/>
            <a:ext cx="344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Across all platforms</a:t>
            </a:r>
          </a:p>
        </p:txBody>
      </p:sp>
    </p:spTree>
    <p:extLst>
      <p:ext uri="{BB962C8B-B14F-4D97-AF65-F5344CB8AC3E}">
        <p14:creationId xmlns:p14="http://schemas.microsoft.com/office/powerpoint/2010/main" val="24188913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E4CDF-FBAE-40E5-A4D8-92284698A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Doss.dashboard.catch.highlights.tpl</a:t>
            </a:r>
            <a:r>
              <a:rPr lang="en-US" dirty="0"/>
              <a:t> (hard coded, all platforms)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C1125E-1A22-4AD5-94E9-AF7B757060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41840"/>
            <a:ext cx="10515600" cy="4318907"/>
          </a:xfrm>
        </p:spPr>
      </p:pic>
    </p:spTree>
    <p:extLst>
      <p:ext uri="{BB962C8B-B14F-4D97-AF65-F5344CB8AC3E}">
        <p14:creationId xmlns:p14="http://schemas.microsoft.com/office/powerpoint/2010/main" val="30998836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1C663-0FA2-4A2B-ADA4-E789DFAFF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Doss.dashboard.environmental</a:t>
            </a:r>
            <a:r>
              <a:rPr lang="en-US" dirty="0"/>
              <a:t>-indicators-of-fish-</a:t>
            </a:r>
            <a:r>
              <a:rPr lang="en-US" dirty="0" err="1"/>
              <a:t>migration.tpl</a:t>
            </a:r>
            <a:r>
              <a:rPr lang="en-US" dirty="0"/>
              <a:t> (Hard Coded, all platforms)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77C5F2-75C2-465F-AC80-88C5907E12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54570"/>
            <a:ext cx="10515600" cy="2693448"/>
          </a:xfrm>
        </p:spPr>
      </p:pic>
    </p:spTree>
    <p:extLst>
      <p:ext uri="{BB962C8B-B14F-4D97-AF65-F5344CB8AC3E}">
        <p14:creationId xmlns:p14="http://schemas.microsoft.com/office/powerpoint/2010/main" val="8988733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E1B0E-9F31-4BC1-B025-15010E82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Doss.dashboard.key-stations.tpl</a:t>
            </a:r>
            <a:r>
              <a:rPr lang="en-US" dirty="0"/>
              <a:t> (hard coded, all platforms)</a:t>
            </a:r>
            <a:br>
              <a:rPr lang="en-US" dirty="0"/>
            </a:br>
            <a:r>
              <a:rPr lang="en-US" dirty="0"/>
              <a:t>Could we edit this template to be able to put in our own stations/graph types?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505762-1DAA-47C9-A684-A39E24EC1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821" y="2348139"/>
            <a:ext cx="3964014" cy="4351338"/>
          </a:xfrm>
        </p:spPr>
      </p:pic>
    </p:spTree>
    <p:extLst>
      <p:ext uri="{BB962C8B-B14F-4D97-AF65-F5344CB8AC3E}">
        <p14:creationId xmlns:p14="http://schemas.microsoft.com/office/powerpoint/2010/main" val="27014217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AB16B-8575-4A18-B970-720EFDDAA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Doss.dashboard.key</a:t>
            </a:r>
            <a:r>
              <a:rPr lang="en-US" dirty="0"/>
              <a:t>-temp-</a:t>
            </a:r>
            <a:r>
              <a:rPr lang="en-US" dirty="0" err="1"/>
              <a:t>stations.tpl</a:t>
            </a:r>
            <a:r>
              <a:rPr lang="en-US" dirty="0"/>
              <a:t> (Hard Coded, all platforms)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5A5E79-434B-4E52-8FE2-6C0C82D2AA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858" y="1825625"/>
            <a:ext cx="3664284" cy="4351338"/>
          </a:xfrm>
        </p:spPr>
      </p:pic>
    </p:spTree>
    <p:extLst>
      <p:ext uri="{BB962C8B-B14F-4D97-AF65-F5344CB8AC3E}">
        <p14:creationId xmlns:p14="http://schemas.microsoft.com/office/powerpoint/2010/main" val="27299488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E4B4D-B969-40CD-B60A-D8B643401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Doss.dashboard.omr.flows.tpl</a:t>
            </a:r>
            <a:r>
              <a:rPr lang="en-US" dirty="0"/>
              <a:t> (Hard Coded, all platforms)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34C808-BADA-43A1-A70D-BE02EB9494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381" y="1866994"/>
            <a:ext cx="3871618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8C644A-AD5A-419D-9049-455EED3577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670" y="1571347"/>
            <a:ext cx="4087644" cy="482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033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1310-0E22-4EC8-B8D5-50D2E5AB5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Doss.dashboard.qwest.tpl</a:t>
            </a:r>
            <a:r>
              <a:rPr lang="en-US" dirty="0"/>
              <a:t> (Hard Coded, all platforms)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52EC9B-D98C-48EF-B48D-89039A5ABD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50" y="2557304"/>
            <a:ext cx="5295900" cy="2887980"/>
          </a:xfrm>
        </p:spPr>
      </p:pic>
    </p:spTree>
    <p:extLst>
      <p:ext uri="{BB962C8B-B14F-4D97-AF65-F5344CB8AC3E}">
        <p14:creationId xmlns:p14="http://schemas.microsoft.com/office/powerpoint/2010/main" val="36427418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EDFEF-E5EE-469E-878E-C2D4E3E6B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3915"/>
            <a:ext cx="12192000" cy="1393371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Doss.dashboard.reservoirs.tpl</a:t>
            </a:r>
            <a:r>
              <a:rPr lang="en-US" dirty="0"/>
              <a:t> (Hard coded, all platforms)</a:t>
            </a:r>
            <a:br>
              <a:rPr lang="en-US" dirty="0"/>
            </a:br>
            <a:r>
              <a:rPr lang="en-US" dirty="0"/>
              <a:t>Note: We could change the parameters here to inflow, outflow, and storage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CE53EF-0ECC-458C-8353-2911190DC8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515" y="1825625"/>
            <a:ext cx="8920970" cy="4351338"/>
          </a:xfrm>
        </p:spPr>
      </p:pic>
    </p:spTree>
    <p:extLst>
      <p:ext uri="{BB962C8B-B14F-4D97-AF65-F5344CB8AC3E}">
        <p14:creationId xmlns:p14="http://schemas.microsoft.com/office/powerpoint/2010/main" val="32921081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DD524-D034-40A7-B204-BF6AAEDB3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04914" cy="1904999"/>
          </a:xfrm>
        </p:spPr>
        <p:txBody>
          <a:bodyPr/>
          <a:lstStyle/>
          <a:p>
            <a:r>
              <a:rPr lang="en-US" dirty="0" err="1"/>
              <a:t>Doss.dashboard.salvage.tpl</a:t>
            </a:r>
            <a:r>
              <a:rPr lang="en-US" dirty="0"/>
              <a:t> (Hard coded, all platforms)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C3061E-C2BC-4BE6-9101-AE20DA1723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3748"/>
            <a:ext cx="8068039" cy="372269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35D07D-69F3-4741-9290-CACB2E030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587" y="3642880"/>
            <a:ext cx="6237160" cy="302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203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822F0-C682-4CE0-ADB9-A4A0C382C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14" y="10885"/>
            <a:ext cx="12050486" cy="1719943"/>
          </a:xfrm>
        </p:spPr>
        <p:txBody>
          <a:bodyPr/>
          <a:lstStyle/>
          <a:p>
            <a:r>
              <a:rPr lang="en-US" dirty="0" err="1"/>
              <a:t>Doss.dashboard.trawl-indices.tpl</a:t>
            </a:r>
            <a:r>
              <a:rPr lang="en-US" dirty="0"/>
              <a:t> (Hard Coded, all platforms)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50CE6C-7D8B-4BAF-8014-A4EBFDA5BD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62723"/>
            <a:ext cx="10515600" cy="3277141"/>
          </a:xfrm>
        </p:spPr>
      </p:pic>
    </p:spTree>
    <p:extLst>
      <p:ext uri="{BB962C8B-B14F-4D97-AF65-F5344CB8AC3E}">
        <p14:creationId xmlns:p14="http://schemas.microsoft.com/office/powerpoint/2010/main" val="37504629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BE0B8-8489-402A-858E-D19C2E7E8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Doss.dashboard.trawl</a:t>
            </a:r>
            <a:r>
              <a:rPr lang="en-US" dirty="0"/>
              <a:t>-results-</a:t>
            </a:r>
            <a:r>
              <a:rPr lang="en-US" dirty="0" err="1"/>
              <a:t>table.tpl</a:t>
            </a:r>
            <a:r>
              <a:rPr lang="en-US" dirty="0"/>
              <a:t> (hard coded, all platforms)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97D6CB-4FAC-4CBD-A3A2-AE40898AEF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9436"/>
            <a:ext cx="10515600" cy="4263715"/>
          </a:xfrm>
        </p:spPr>
      </p:pic>
    </p:spTree>
    <p:extLst>
      <p:ext uri="{BB962C8B-B14F-4D97-AF65-F5344CB8AC3E}">
        <p14:creationId xmlns:p14="http://schemas.microsoft.com/office/powerpoint/2010/main" val="1757061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6F1AA-1FC8-45A9-AE02-556201A7F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Descriptive List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A539D3-6BFE-4F21-A210-C39B4C50E9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661" y="1731500"/>
            <a:ext cx="1648459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BC24E8-74CD-4852-8E7E-CF8002C6A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380" y="504998"/>
            <a:ext cx="3741420" cy="55778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860F70-70B9-41F1-AF25-38750CAE4AE2}"/>
              </a:ext>
            </a:extLst>
          </p:cNvPr>
          <p:cNvSpPr txBox="1"/>
          <p:nvPr/>
        </p:nvSpPr>
        <p:spPr>
          <a:xfrm>
            <a:off x="443883" y="1535837"/>
            <a:ext cx="344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Across all platforms</a:t>
            </a:r>
          </a:p>
        </p:txBody>
      </p:sp>
    </p:spTree>
    <p:extLst>
      <p:ext uri="{BB962C8B-B14F-4D97-AF65-F5344CB8AC3E}">
        <p14:creationId xmlns:p14="http://schemas.microsoft.com/office/powerpoint/2010/main" val="25157492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20E7-10AE-44B4-A83C-62006B513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Doss.dashboard.trawl</a:t>
            </a:r>
            <a:r>
              <a:rPr lang="en-US" dirty="0"/>
              <a:t>-snapshot-</a:t>
            </a:r>
            <a:r>
              <a:rPr lang="en-US" dirty="0" err="1"/>
              <a:t>table.tpl</a:t>
            </a:r>
            <a:r>
              <a:rPr lang="en-US" dirty="0"/>
              <a:t> (hard coded, all platforms)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35C771C-3E1C-452C-99C4-C5601CDE81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233" y="1825625"/>
            <a:ext cx="9865533" cy="4351338"/>
          </a:xfrm>
        </p:spPr>
      </p:pic>
    </p:spTree>
    <p:extLst>
      <p:ext uri="{BB962C8B-B14F-4D97-AF65-F5344CB8AC3E}">
        <p14:creationId xmlns:p14="http://schemas.microsoft.com/office/powerpoint/2010/main" val="42363748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41B4B-D52A-43CA-A19B-640ABE6B0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Edsm.tables.tpl</a:t>
            </a:r>
            <a:r>
              <a:rPr lang="en-US" dirty="0"/>
              <a:t> (Hard coded, all platforms)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4995FA-C2FE-4E0D-9770-C3E5A875C5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389" y="1825625"/>
            <a:ext cx="9497221" cy="4351338"/>
          </a:xfrm>
        </p:spPr>
      </p:pic>
    </p:spTree>
    <p:extLst>
      <p:ext uri="{BB962C8B-B14F-4D97-AF65-F5344CB8AC3E}">
        <p14:creationId xmlns:p14="http://schemas.microsoft.com/office/powerpoint/2010/main" val="15970792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38C3D-3E30-4966-8206-5D137B916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Rbdd.tpl</a:t>
            </a:r>
            <a:r>
              <a:rPr lang="en-US" dirty="0"/>
              <a:t> (hard coded, all platforms)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B94A0B-1255-451D-A6DA-C8FAFC4A8C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714" y="3027285"/>
            <a:ext cx="6258183" cy="314967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0B759A-C89B-4590-8956-184F60DB48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3" y="1491448"/>
            <a:ext cx="6701106" cy="336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960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695A4-914F-409A-BF1F-0A9AC1EE0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0515600" cy="1325563"/>
          </a:xfrm>
        </p:spPr>
        <p:txBody>
          <a:bodyPr/>
          <a:lstStyle/>
          <a:p>
            <a:r>
              <a:rPr lang="en-US" dirty="0" err="1"/>
              <a:t>Ats.story.tpl</a:t>
            </a:r>
            <a:r>
              <a:rPr lang="en-US" dirty="0"/>
              <a:t> (hard coded, all platforms)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A657E9-9D64-4975-8FC0-759DE41D66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394" y="3562191"/>
            <a:ext cx="6432585" cy="306753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81F416-B0D1-48A9-9FF3-058F298FF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1" y="1132121"/>
            <a:ext cx="7575612" cy="326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909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C77B9-3F20-46C6-B541-247FD5BA5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Daily.reservoir.tpl</a:t>
            </a:r>
            <a:r>
              <a:rPr lang="en-US" dirty="0"/>
              <a:t> (Hard Coded, all platforms)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3610EE-A47E-46D7-B68E-3B111FC52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803" y="1825625"/>
            <a:ext cx="9010394" cy="4351338"/>
          </a:xfrm>
        </p:spPr>
      </p:pic>
    </p:spTree>
    <p:extLst>
      <p:ext uri="{BB962C8B-B14F-4D97-AF65-F5344CB8AC3E}">
        <p14:creationId xmlns:p14="http://schemas.microsoft.com/office/powerpoint/2010/main" val="24369622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80816-A535-4C8B-B10B-EEA526E3D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err="1"/>
              <a:t>Execsum.tpl</a:t>
            </a:r>
            <a:r>
              <a:rPr lang="en-US" dirty="0"/>
              <a:t> and </a:t>
            </a:r>
            <a:r>
              <a:rPr lang="en-US" dirty="0" err="1"/>
              <a:t>ops.mobile.precip.sonw.tpl</a:t>
            </a:r>
            <a:r>
              <a:rPr lang="en-US" dirty="0"/>
              <a:t> are duplicates(Hard Coded, all platforms)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ACFE7A-19B2-46D2-893E-2791936CCD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9" y="1402872"/>
            <a:ext cx="7630801" cy="36821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2EE031-C70A-48EA-B3D0-92BAFD36ED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687" y="4054448"/>
            <a:ext cx="6348572" cy="265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500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55E17-4D15-495E-8DAB-F30E8C400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Ops.dashboard.bass.tpl</a:t>
            </a:r>
            <a:r>
              <a:rPr lang="en-US" dirty="0"/>
              <a:t> (hard coded, all platforms)</a:t>
            </a:r>
            <a:br>
              <a:rPr lang="en-US" dirty="0"/>
            </a:br>
            <a:r>
              <a:rPr lang="en-US" dirty="0"/>
              <a:t>says bass in </a:t>
            </a:r>
            <a:r>
              <a:rPr lang="en-US" dirty="0" err="1"/>
              <a:t>tpl</a:t>
            </a:r>
            <a:r>
              <a:rPr lang="en-US" dirty="0"/>
              <a:t> title but shows steelhead data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85AA7E-5986-43CF-8E8B-BE03CB8855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80" y="1825625"/>
            <a:ext cx="3970240" cy="4351338"/>
          </a:xfrm>
        </p:spPr>
      </p:pic>
    </p:spTree>
    <p:extLst>
      <p:ext uri="{BB962C8B-B14F-4D97-AF65-F5344CB8AC3E}">
        <p14:creationId xmlns:p14="http://schemas.microsoft.com/office/powerpoint/2010/main" val="12599092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19622-59A9-4B91-BF34-A47F075FC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Ops.dashboard.hydrology.tpl</a:t>
            </a:r>
            <a:r>
              <a:rPr lang="en-US" dirty="0"/>
              <a:t> and </a:t>
            </a:r>
            <a:r>
              <a:rPr lang="en-US" dirty="0" err="1"/>
              <a:t>ops.mobile.hydrology.tpl</a:t>
            </a:r>
            <a:r>
              <a:rPr lang="en-US" dirty="0"/>
              <a:t> are duplicates (Hard Coded, all platforms)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6B1849-07B5-419F-9771-66EF355E21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62" y="1825625"/>
            <a:ext cx="8702676" cy="4351338"/>
          </a:xfrm>
        </p:spPr>
      </p:pic>
    </p:spTree>
    <p:extLst>
      <p:ext uri="{BB962C8B-B14F-4D97-AF65-F5344CB8AC3E}">
        <p14:creationId xmlns:p14="http://schemas.microsoft.com/office/powerpoint/2010/main" val="9139696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C6CC1-EF0A-4D14-9DDB-B384F9E5F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86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Ops.dashboard.key.tpl</a:t>
            </a:r>
            <a:r>
              <a:rPr lang="en-US" dirty="0"/>
              <a:t> duplicate of </a:t>
            </a:r>
            <a:r>
              <a:rPr lang="en-US" dirty="0" err="1"/>
              <a:t>ops.dashboard.summary.tpl</a:t>
            </a:r>
            <a:r>
              <a:rPr lang="en-US" dirty="0"/>
              <a:t> (Hard Coded, all platforms)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9854F1-78A9-4168-AC39-4D68B21066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34" y="1825625"/>
            <a:ext cx="9567732" cy="4351338"/>
          </a:xfrm>
        </p:spPr>
      </p:pic>
    </p:spTree>
    <p:extLst>
      <p:ext uri="{BB962C8B-B14F-4D97-AF65-F5344CB8AC3E}">
        <p14:creationId xmlns:p14="http://schemas.microsoft.com/office/powerpoint/2010/main" val="3231639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61711-1EF0-4899-BE55-927CF1769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Ops.dashboard.reservoir.images.tpl</a:t>
            </a:r>
            <a:r>
              <a:rPr lang="en-US" dirty="0"/>
              <a:t> (Hard Coded, all platforms)</a:t>
            </a:r>
            <a:br>
              <a:rPr lang="en-US" dirty="0"/>
            </a:br>
            <a:r>
              <a:rPr lang="en-US" dirty="0"/>
              <a:t>carousel of key CDEC reservoir images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38815A-C16E-4E47-91AB-6D13AD2CB1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71" y="1781236"/>
            <a:ext cx="5211154" cy="4351338"/>
          </a:xfrm>
        </p:spPr>
      </p:pic>
    </p:spTree>
    <p:extLst>
      <p:ext uri="{BB962C8B-B14F-4D97-AF65-F5344CB8AC3E}">
        <p14:creationId xmlns:p14="http://schemas.microsoft.com/office/powerpoint/2010/main" val="616041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D064C-3ACD-45D5-AF57-3C3656B61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List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2DBED2-E119-4BFB-848C-D519658F11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149" y="1825625"/>
            <a:ext cx="2068027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A4585E-AB92-44BD-9A6F-53C45CA78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694" y="172403"/>
            <a:ext cx="4160520" cy="60045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AEDD1E-0C03-421B-BAB7-8EEC117F0871}"/>
              </a:ext>
            </a:extLst>
          </p:cNvPr>
          <p:cNvSpPr txBox="1"/>
          <p:nvPr/>
        </p:nvSpPr>
        <p:spPr>
          <a:xfrm>
            <a:off x="443883" y="1535837"/>
            <a:ext cx="344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Across all platforms</a:t>
            </a:r>
          </a:p>
        </p:txBody>
      </p:sp>
    </p:spTree>
    <p:extLst>
      <p:ext uri="{BB962C8B-B14F-4D97-AF65-F5344CB8AC3E}">
        <p14:creationId xmlns:p14="http://schemas.microsoft.com/office/powerpoint/2010/main" val="37792549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DF403-F69D-4567-BBCF-525DE9348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Ops.dashboard.reservoir.tpl</a:t>
            </a:r>
            <a:r>
              <a:rPr lang="en-US" dirty="0"/>
              <a:t> (Hard Coded, all platforms)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6D27B3-DE46-402D-A984-373E501813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95" y="1825625"/>
            <a:ext cx="9824210" cy="4351338"/>
          </a:xfrm>
        </p:spPr>
      </p:pic>
    </p:spTree>
    <p:extLst>
      <p:ext uri="{BB962C8B-B14F-4D97-AF65-F5344CB8AC3E}">
        <p14:creationId xmlns:p14="http://schemas.microsoft.com/office/powerpoint/2010/main" val="3197168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53A80-A471-4DCC-BF7B-0CC1114B0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Ops.dashboard.salmon.tpl</a:t>
            </a:r>
            <a:r>
              <a:rPr lang="en-US" dirty="0"/>
              <a:t> (Hard Coded, all platforms)</a:t>
            </a:r>
            <a:br>
              <a:rPr lang="en-US" dirty="0"/>
            </a:br>
            <a:r>
              <a:rPr lang="en-US" dirty="0"/>
              <a:t>Salvage data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8B496B-AD6E-4593-8E29-94A74DC555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06" y="1825625"/>
            <a:ext cx="9975588" cy="4351338"/>
          </a:xfrm>
        </p:spPr>
      </p:pic>
    </p:spTree>
    <p:extLst>
      <p:ext uri="{BB962C8B-B14F-4D97-AF65-F5344CB8AC3E}">
        <p14:creationId xmlns:p14="http://schemas.microsoft.com/office/powerpoint/2010/main" val="15580414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C041F-C0C9-4BAC-979F-9D14BCED1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Ops.dashboard.smelt.tpl</a:t>
            </a:r>
            <a:r>
              <a:rPr lang="en-US" dirty="0"/>
              <a:t> (Hard Coded, all platforms)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FA2B13-7C1B-4397-8F46-9E6ECF7650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45" y="1825625"/>
            <a:ext cx="10342710" cy="4351338"/>
          </a:xfrm>
        </p:spPr>
      </p:pic>
    </p:spTree>
    <p:extLst>
      <p:ext uri="{BB962C8B-B14F-4D97-AF65-F5344CB8AC3E}">
        <p14:creationId xmlns:p14="http://schemas.microsoft.com/office/powerpoint/2010/main" val="1913028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11409-CEC0-42BE-9292-B5DE3B602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Ops.matrix.tpl</a:t>
            </a:r>
            <a:r>
              <a:rPr lang="en-US" dirty="0"/>
              <a:t> (Hard Coded, all platforms, Out of date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CF9DB1-5BE3-4FB4-85DA-D829191064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9" y="1825625"/>
            <a:ext cx="8844721" cy="4351338"/>
          </a:xfrm>
        </p:spPr>
      </p:pic>
    </p:spTree>
    <p:extLst>
      <p:ext uri="{BB962C8B-B14F-4D97-AF65-F5344CB8AC3E}">
        <p14:creationId xmlns:p14="http://schemas.microsoft.com/office/powerpoint/2010/main" val="19317709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237CA-FC1E-4593-82C9-C0EBB22EF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err="1"/>
              <a:t>Ops.mobile.summary.tpl</a:t>
            </a:r>
            <a:r>
              <a:rPr lang="en-US" dirty="0"/>
              <a:t> (Hard coded, all platforms)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150358-B2C8-4358-9518-FDC1AE3CA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88" y="1402672"/>
            <a:ext cx="8945837" cy="4187109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4C2E15-40FA-4002-9009-8B4CEAC598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428" y="2743361"/>
            <a:ext cx="8206613" cy="3433602"/>
          </a:xfrm>
        </p:spPr>
      </p:pic>
    </p:spTree>
    <p:extLst>
      <p:ext uri="{BB962C8B-B14F-4D97-AF65-F5344CB8AC3E}">
        <p14:creationId xmlns:p14="http://schemas.microsoft.com/office/powerpoint/2010/main" val="6204339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EF85F-7C18-40B8-B35C-A16352C3C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Ops.salvage.tpl</a:t>
            </a:r>
            <a:r>
              <a:rPr lang="en-US" dirty="0"/>
              <a:t> (Hard coded, all platforms)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92826B-827C-43A7-8F49-9EF074B49D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103" y="1825625"/>
            <a:ext cx="8999793" cy="4351338"/>
          </a:xfrm>
        </p:spPr>
      </p:pic>
    </p:spTree>
    <p:extLst>
      <p:ext uri="{BB962C8B-B14F-4D97-AF65-F5344CB8AC3E}">
        <p14:creationId xmlns:p14="http://schemas.microsoft.com/office/powerpoint/2010/main" val="42518339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A85D9-ECA1-4CF6-AA9B-543B24089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Ops.tpl</a:t>
            </a:r>
            <a:r>
              <a:rPr lang="en-US" dirty="0"/>
              <a:t> (hard coded, all platforms)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7E481A-C980-4A15-A83D-3A2B4BC13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4" y="1393720"/>
            <a:ext cx="7992862" cy="3900106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C74BC2-B361-4CD2-AA2A-773C75AA44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935" y="3139257"/>
            <a:ext cx="6121189" cy="3037706"/>
          </a:xfrm>
        </p:spPr>
      </p:pic>
    </p:spTree>
    <p:extLst>
      <p:ext uri="{BB962C8B-B14F-4D97-AF65-F5344CB8AC3E}">
        <p14:creationId xmlns:p14="http://schemas.microsoft.com/office/powerpoint/2010/main" val="22360661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B4D1B-90FF-40F7-BBD3-4C653A6E7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 dirty="0" err="1"/>
              <a:t>Ops.water.supply.tpl</a:t>
            </a:r>
            <a:r>
              <a:rPr lang="en-US" dirty="0"/>
              <a:t> and </a:t>
            </a:r>
            <a:r>
              <a:rPr lang="en-US" dirty="0" err="1"/>
              <a:t>water.supply.tpl</a:t>
            </a:r>
            <a:r>
              <a:rPr lang="en-US" dirty="0"/>
              <a:t> are duplicates (hard coded, all platforms)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3646FB-9C59-4A96-BAB1-7A2B723CC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328" y="3124316"/>
            <a:ext cx="9138082" cy="3733684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6B36EF-D601-42F2-9038-CE7671DC3B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8" y="1244452"/>
            <a:ext cx="7662801" cy="3759728"/>
          </a:xfrm>
        </p:spPr>
      </p:pic>
    </p:spTree>
    <p:extLst>
      <p:ext uri="{BB962C8B-B14F-4D97-AF65-F5344CB8AC3E}">
        <p14:creationId xmlns:p14="http://schemas.microsoft.com/office/powerpoint/2010/main" val="8460023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C0B91-384C-4B36-9AA0-A26B44758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Ops.weather.tpl</a:t>
            </a:r>
            <a:r>
              <a:rPr lang="en-US" dirty="0"/>
              <a:t> (Hard coded, all platforms)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6332C4-F165-425D-85AA-54E9A4ACD2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755" y="1825625"/>
            <a:ext cx="8924490" cy="4351338"/>
          </a:xfrm>
        </p:spPr>
      </p:pic>
    </p:spTree>
    <p:extLst>
      <p:ext uri="{BB962C8B-B14F-4D97-AF65-F5344CB8AC3E}">
        <p14:creationId xmlns:p14="http://schemas.microsoft.com/office/powerpoint/2010/main" val="38337602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443C6-BCEE-45A4-BA8C-5665E6355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Region.map.links.tpl</a:t>
            </a:r>
            <a:r>
              <a:rPr lang="en-US" dirty="0"/>
              <a:t> (hard coded, all platforms)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F12194-DC17-41D8-886D-C1B23DDA17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98220"/>
            <a:ext cx="10515600" cy="2206148"/>
          </a:xfrm>
        </p:spPr>
      </p:pic>
    </p:spTree>
    <p:extLst>
      <p:ext uri="{BB962C8B-B14F-4D97-AF65-F5344CB8AC3E}">
        <p14:creationId xmlns:p14="http://schemas.microsoft.com/office/powerpoint/2010/main" val="4114358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43427-B4F6-4D63-ACB5-FA28311AD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Card List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D8F76D-A7C7-4BF3-86CB-B2E766A41E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925" y="1368425"/>
            <a:ext cx="1323041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303C3C-78E1-49E6-B536-FB0777E2C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951"/>
            <a:ext cx="8901496" cy="363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699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B6412-AD1E-488A-A5C0-290B692A5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Snow.pack.tpl</a:t>
            </a:r>
            <a:r>
              <a:rPr lang="en-US" dirty="0"/>
              <a:t> (URL used in widget no longer correct)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BF4FE5-A266-45E7-A64E-109B75B89E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0729"/>
            <a:ext cx="10515600" cy="3901129"/>
          </a:xfrm>
        </p:spPr>
      </p:pic>
    </p:spTree>
    <p:extLst>
      <p:ext uri="{BB962C8B-B14F-4D97-AF65-F5344CB8AC3E}">
        <p14:creationId xmlns:p14="http://schemas.microsoft.com/office/powerpoint/2010/main" val="12834368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ECDA7-9038-404A-86C2-0687D90E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Water.quality.tpl</a:t>
            </a:r>
            <a:r>
              <a:rPr lang="en-US" dirty="0"/>
              <a:t> (hard coded, all platforms)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34C124-F66E-4FF8-93C9-0CE8720B05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2096"/>
            <a:ext cx="8782975" cy="3963335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B85EC7-45DF-4F4A-977C-BC8EAB3B1D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363" y="3179235"/>
            <a:ext cx="7259637" cy="3388346"/>
          </a:xfrm>
        </p:spPr>
      </p:pic>
    </p:spTree>
    <p:extLst>
      <p:ext uri="{BB962C8B-B14F-4D97-AF65-F5344CB8AC3E}">
        <p14:creationId xmlns:p14="http://schemas.microsoft.com/office/powerpoint/2010/main" val="41321447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F62F7-9CF5-4411-8DA4-691A2CF2D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Weather.central.tpl</a:t>
            </a:r>
            <a:r>
              <a:rPr lang="en-US" dirty="0"/>
              <a:t> (hard coded, all platforms)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C97C4F-2A32-4A70-BF62-3F59F6E847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771" y="1825625"/>
            <a:ext cx="8824457" cy="4351338"/>
          </a:xfrm>
        </p:spPr>
      </p:pic>
    </p:spTree>
    <p:extLst>
      <p:ext uri="{BB962C8B-B14F-4D97-AF65-F5344CB8AC3E}">
        <p14:creationId xmlns:p14="http://schemas.microsoft.com/office/powerpoint/2010/main" val="8756790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6BADC-7DED-4D51-8114-ACC623FDB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Weather.south.tpl</a:t>
            </a:r>
            <a:r>
              <a:rPr lang="en-US" dirty="0"/>
              <a:t> (hard coded, all platforms)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8815CF-80FA-4BEF-96B9-60F93B16DE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093" y="1825625"/>
            <a:ext cx="9791813" cy="4351338"/>
          </a:xfrm>
        </p:spPr>
      </p:pic>
    </p:spTree>
    <p:extLst>
      <p:ext uri="{BB962C8B-B14F-4D97-AF65-F5344CB8AC3E}">
        <p14:creationId xmlns:p14="http://schemas.microsoft.com/office/powerpoint/2010/main" val="333051644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CBCCB-694D-4572-8CC0-C1819DF71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Weather.north.tpl</a:t>
            </a:r>
            <a:r>
              <a:rPr lang="en-US" dirty="0"/>
              <a:t> (hard coded, all platforms)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B4B287-CD61-4792-9B01-FDCB68E649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367" y="1825625"/>
            <a:ext cx="9139265" cy="4351338"/>
          </a:xfrm>
        </p:spPr>
      </p:pic>
    </p:spTree>
    <p:extLst>
      <p:ext uri="{BB962C8B-B14F-4D97-AF65-F5344CB8AC3E}">
        <p14:creationId xmlns:p14="http://schemas.microsoft.com/office/powerpoint/2010/main" val="20802741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D6F75-839F-4017-926C-94F03DA66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Contact.tpl</a:t>
            </a:r>
            <a:r>
              <a:rPr lang="en-US" dirty="0"/>
              <a:t> (hard coded, EMP)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43AF47-9AEB-4E33-8762-DF93DABBE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79692"/>
            <a:ext cx="10515600" cy="2443204"/>
          </a:xfrm>
        </p:spPr>
      </p:pic>
    </p:spTree>
    <p:extLst>
      <p:ext uri="{BB962C8B-B14F-4D97-AF65-F5344CB8AC3E}">
        <p14:creationId xmlns:p14="http://schemas.microsoft.com/office/powerpoint/2010/main" val="338362857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77048-DB72-4498-9707-508EC14B3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Mobile.wms.tpl</a:t>
            </a:r>
            <a:r>
              <a:rPr lang="en-US" dirty="0"/>
              <a:t> (EMP)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B8FB59-3C55-4899-9E5B-349CEE3617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716" y="1825625"/>
            <a:ext cx="8844567" cy="4351338"/>
          </a:xfrm>
        </p:spPr>
      </p:pic>
    </p:spTree>
    <p:extLst>
      <p:ext uri="{BB962C8B-B14F-4D97-AF65-F5344CB8AC3E}">
        <p14:creationId xmlns:p14="http://schemas.microsoft.com/office/powerpoint/2010/main" val="81603555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C0B1F-12CD-45DA-BCD5-27256DBFB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References.tpl</a:t>
            </a:r>
            <a:r>
              <a:rPr lang="en-US" dirty="0"/>
              <a:t> (Hard coded EMP)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8703A0-642C-43CD-876F-FC14E0342A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55617"/>
            <a:ext cx="10515600" cy="3291354"/>
          </a:xfrm>
        </p:spPr>
      </p:pic>
    </p:spTree>
    <p:extLst>
      <p:ext uri="{BB962C8B-B14F-4D97-AF65-F5344CB8AC3E}">
        <p14:creationId xmlns:p14="http://schemas.microsoft.com/office/powerpoint/2010/main" val="373248812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60B22-7BEA-4E54-8C7F-040F511E2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List.card.tpl</a:t>
            </a:r>
            <a:r>
              <a:rPr lang="en-US" dirty="0"/>
              <a:t> (hard coded, EMP and BDL)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74F5D9-8478-40BC-B2E3-1561EBA557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747" y="1825625"/>
            <a:ext cx="8950506" cy="4351338"/>
          </a:xfrm>
        </p:spPr>
      </p:pic>
    </p:spTree>
    <p:extLst>
      <p:ext uri="{BB962C8B-B14F-4D97-AF65-F5344CB8AC3E}">
        <p14:creationId xmlns:p14="http://schemas.microsoft.com/office/powerpoint/2010/main" val="156085585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FBA91-9D29-417F-87EA-B9ECF824E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D3.svg.emp.tpl (hard coded, EMP)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E9E479-7792-4ACF-BA63-876AAC5E59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954" y="1825625"/>
            <a:ext cx="8834092" cy="4351338"/>
          </a:xfrm>
        </p:spPr>
      </p:pic>
    </p:spTree>
    <p:extLst>
      <p:ext uri="{BB962C8B-B14F-4D97-AF65-F5344CB8AC3E}">
        <p14:creationId xmlns:p14="http://schemas.microsoft.com/office/powerpoint/2010/main" val="682619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5CFC5-9D70-4745-8BF0-076ED54EA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Listing/Stacked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9344C7-273E-4FAF-A326-18DA8752A2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9" y="1386813"/>
            <a:ext cx="8575964" cy="33492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CA4BF3-58AB-42BF-B687-CDCE96C89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320" y="-209262"/>
            <a:ext cx="2392680" cy="68580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97AD36-8364-42BC-9D16-481C86789C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394" y="2163519"/>
            <a:ext cx="2841358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D84BCA-E261-4797-A9DD-E2639F542A3B}"/>
              </a:ext>
            </a:extLst>
          </p:cNvPr>
          <p:cNvSpPr txBox="1"/>
          <p:nvPr/>
        </p:nvSpPr>
        <p:spPr>
          <a:xfrm>
            <a:off x="497149" y="5690587"/>
            <a:ext cx="344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Across all platforms</a:t>
            </a:r>
          </a:p>
        </p:txBody>
      </p:sp>
    </p:spTree>
    <p:extLst>
      <p:ext uri="{BB962C8B-B14F-4D97-AF65-F5344CB8AC3E}">
        <p14:creationId xmlns:p14="http://schemas.microsoft.com/office/powerpoint/2010/main" val="277143707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75797-2F7C-4852-AC94-54763C62B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D3.svg.partners.tpl (Hard coded, EMP)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23E55E4-AFFC-4E59-AB0A-06ED906A3E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954" y="1825625"/>
            <a:ext cx="8834092" cy="4351338"/>
          </a:xfrm>
        </p:spPr>
      </p:pic>
    </p:spTree>
    <p:extLst>
      <p:ext uri="{BB962C8B-B14F-4D97-AF65-F5344CB8AC3E}">
        <p14:creationId xmlns:p14="http://schemas.microsoft.com/office/powerpoint/2010/main" val="375498654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20B58-BD07-44A9-98BF-4C894EE3C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Dwr_search_ui_discrete_field.tpl</a:t>
            </a:r>
            <a:r>
              <a:rPr lang="en-US" dirty="0"/>
              <a:t> (Hard Coded EMP)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714818-B35A-430A-A8A1-10BEBAC340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821" y="1825625"/>
            <a:ext cx="8958358" cy="4351338"/>
          </a:xfrm>
        </p:spPr>
      </p:pic>
    </p:spTree>
    <p:extLst>
      <p:ext uri="{BB962C8B-B14F-4D97-AF65-F5344CB8AC3E}">
        <p14:creationId xmlns:p14="http://schemas.microsoft.com/office/powerpoint/2010/main" val="8667242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51A37-6CC3-4B6D-A038-EE7B26D72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Subnav.buttons.emp.tpl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572738-4EF2-444E-8343-5EE355BD6B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36957"/>
            <a:ext cx="10515600" cy="2928674"/>
          </a:xfrm>
        </p:spPr>
      </p:pic>
    </p:spTree>
    <p:extLst>
      <p:ext uri="{BB962C8B-B14F-4D97-AF65-F5344CB8AC3E}">
        <p14:creationId xmlns:p14="http://schemas.microsoft.com/office/powerpoint/2010/main" val="227690637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1C885-C9F9-4655-94BE-F11A953F5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Dwr_search_ui_discrete_lab.tpl</a:t>
            </a:r>
            <a:r>
              <a:rPr lang="en-US" dirty="0"/>
              <a:t> (Hard Coded EMP)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5B854C-CA37-45C2-A711-C56F91EB41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608" y="1825625"/>
            <a:ext cx="8444784" cy="4351338"/>
          </a:xfrm>
        </p:spPr>
      </p:pic>
    </p:spTree>
    <p:extLst>
      <p:ext uri="{BB962C8B-B14F-4D97-AF65-F5344CB8AC3E}">
        <p14:creationId xmlns:p14="http://schemas.microsoft.com/office/powerpoint/2010/main" val="313557788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4E19E-23B8-4E87-A946-08680E115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Dwr_search_ui_phytoplankton.tpl</a:t>
            </a:r>
            <a:r>
              <a:rPr lang="en-US" dirty="0"/>
              <a:t> (Hard Coded EMP)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C7B620-CDB2-4B79-A7B8-CDD0025F00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74" y="1825625"/>
            <a:ext cx="9704051" cy="4351338"/>
          </a:xfrm>
        </p:spPr>
      </p:pic>
    </p:spTree>
    <p:extLst>
      <p:ext uri="{BB962C8B-B14F-4D97-AF65-F5344CB8AC3E}">
        <p14:creationId xmlns:p14="http://schemas.microsoft.com/office/powerpoint/2010/main" val="135130178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2A015-1763-4AEF-8450-10861326B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Estuaries.tpl</a:t>
            </a:r>
            <a:r>
              <a:rPr lang="en-US" dirty="0"/>
              <a:t> same as list Type Card List (content driven, EMP)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494971-27AF-4F48-BD8A-FB6999B1C6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050" y="1825625"/>
            <a:ext cx="9427899" cy="4351338"/>
          </a:xfrm>
        </p:spPr>
      </p:pic>
    </p:spTree>
    <p:extLst>
      <p:ext uri="{BB962C8B-B14F-4D97-AF65-F5344CB8AC3E}">
        <p14:creationId xmlns:p14="http://schemas.microsoft.com/office/powerpoint/2010/main" val="1822896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13B94-4A30-4669-8851-D93F1E2A1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Estuary.explore.data.and.tools.tpl</a:t>
            </a:r>
            <a:r>
              <a:rPr lang="en-US" dirty="0"/>
              <a:t> (hard coded EMP)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FFA8C4-4E7B-4F04-B36F-69737C231C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019" y="1825625"/>
            <a:ext cx="9229961" cy="4351338"/>
          </a:xfrm>
        </p:spPr>
      </p:pic>
    </p:spTree>
    <p:extLst>
      <p:ext uri="{BB962C8B-B14F-4D97-AF65-F5344CB8AC3E}">
        <p14:creationId xmlns:p14="http://schemas.microsoft.com/office/powerpoint/2010/main" val="73778018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91D17-89A6-4981-B8ED-A20C3B2FD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Estuary.partner.data.tpl</a:t>
            </a:r>
            <a:r>
              <a:rPr lang="en-US" dirty="0"/>
              <a:t> (Hard Coded, EMP)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B2BD41-5AE8-4856-BB0E-2734F3144D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994" y="1825625"/>
            <a:ext cx="8698012" cy="4351338"/>
          </a:xfrm>
        </p:spPr>
      </p:pic>
    </p:spTree>
    <p:extLst>
      <p:ext uri="{BB962C8B-B14F-4D97-AF65-F5344CB8AC3E}">
        <p14:creationId xmlns:p14="http://schemas.microsoft.com/office/powerpoint/2010/main" val="71643566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90889-22AC-4F95-8B65-1EC390B4B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Estuary.where.are.ca.estuaries.tpl</a:t>
            </a:r>
            <a:r>
              <a:rPr lang="en-US" dirty="0"/>
              <a:t> (hard coded, EMP)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DEA766-8D9B-4B89-92DD-AEE3727417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965" y="1825625"/>
            <a:ext cx="8726070" cy="4351338"/>
          </a:xfrm>
        </p:spPr>
      </p:pic>
    </p:spTree>
    <p:extLst>
      <p:ext uri="{BB962C8B-B14F-4D97-AF65-F5344CB8AC3E}">
        <p14:creationId xmlns:p14="http://schemas.microsoft.com/office/powerpoint/2010/main" val="61532106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E183F-FACD-4D29-B93F-1A3E1A99D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Footer.opennrm.tpl</a:t>
            </a:r>
            <a:r>
              <a:rPr lang="en-US" dirty="0"/>
              <a:t> (Hard coded EMP)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77510C-CCB3-481E-AAB3-EAA8297283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25174"/>
            <a:ext cx="10515600" cy="2952240"/>
          </a:xfrm>
        </p:spPr>
      </p:pic>
    </p:spTree>
    <p:extLst>
      <p:ext uri="{BB962C8B-B14F-4D97-AF65-F5344CB8AC3E}">
        <p14:creationId xmlns:p14="http://schemas.microsoft.com/office/powerpoint/2010/main" val="2021532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073FB-C59F-4E0E-9D64-FDC5B7B7B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DD3761-5D6C-4FB0-BB0C-BC7FD28C5F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Would be nice to set the zoom level for a map used as a </a:t>
            </a:r>
            <a:r>
              <a:rPr lang="en-US" dirty="0" err="1"/>
              <a:t>basemap</a:t>
            </a:r>
            <a:r>
              <a:rPr lang="en-US" dirty="0"/>
              <a:t>. Current process is to save a base map with the zoom extent desired then use that map on the workspace. By being able to set a zoom level in a workspace we would have less of these saved </a:t>
            </a:r>
            <a:r>
              <a:rPr lang="en-US" dirty="0" err="1"/>
              <a:t>basemaps</a:t>
            </a:r>
            <a:r>
              <a:rPr lang="en-US" dirty="0"/>
              <a:t> in the catalogs</a:t>
            </a:r>
          </a:p>
        </p:txBody>
      </p:sp>
    </p:spTree>
    <p:extLst>
      <p:ext uri="{BB962C8B-B14F-4D97-AF65-F5344CB8AC3E}">
        <p14:creationId xmlns:p14="http://schemas.microsoft.com/office/powerpoint/2010/main" val="285236061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E9991-1C77-4621-AA7E-DA5EFF908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Header.opennrm.tpl</a:t>
            </a:r>
            <a:r>
              <a:rPr lang="en-US" dirty="0"/>
              <a:t> (Hard coded, EMP)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DC00A3-8855-44C1-858D-8C445E568A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54" y="1825625"/>
            <a:ext cx="10367091" cy="4351338"/>
          </a:xfrm>
        </p:spPr>
      </p:pic>
    </p:spTree>
    <p:extLst>
      <p:ext uri="{BB962C8B-B14F-4D97-AF65-F5344CB8AC3E}">
        <p14:creationId xmlns:p14="http://schemas.microsoft.com/office/powerpoint/2010/main" val="401566493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4237E-84C3-4CD9-8B06-6A0B47985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hlinkClick r:id="rId2"/>
              </a:rPr>
              <a:t>Home.learn.issues.tpl</a:t>
            </a:r>
            <a:r>
              <a:rPr lang="en-US" dirty="0"/>
              <a:t> (Hardcoded EMP)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061D01-E2E0-4EF7-ABD7-0513FC97D5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893" y="1825625"/>
            <a:ext cx="9252213" cy="4351338"/>
          </a:xfrm>
        </p:spPr>
      </p:pic>
    </p:spTree>
    <p:extLst>
      <p:ext uri="{BB962C8B-B14F-4D97-AF65-F5344CB8AC3E}">
        <p14:creationId xmlns:p14="http://schemas.microsoft.com/office/powerpoint/2010/main" val="304512059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C8146-BD65-4545-968D-A6E0456E9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hlinkClick r:id="rId2"/>
              </a:rPr>
              <a:t>Home.video.tpl</a:t>
            </a:r>
            <a:r>
              <a:rPr lang="en-US" dirty="0"/>
              <a:t> (Hard coded, EMP)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603DE8-F2C0-4B4E-8E01-5ADDDDC786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95441"/>
            <a:ext cx="10515600" cy="3611706"/>
          </a:xfrm>
        </p:spPr>
      </p:pic>
    </p:spTree>
    <p:extLst>
      <p:ext uri="{BB962C8B-B14F-4D97-AF65-F5344CB8AC3E}">
        <p14:creationId xmlns:p14="http://schemas.microsoft.com/office/powerpoint/2010/main" val="68665170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D8C24-F84D-41B6-8235-D622CE30C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Homepage.opennrm.tpl</a:t>
            </a:r>
            <a:r>
              <a:rPr lang="en-US" dirty="0"/>
              <a:t> (retire?)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D1AE62-BF2C-408E-9F7E-45496FE577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57" y="1825625"/>
            <a:ext cx="9174685" cy="4351338"/>
          </a:xfrm>
        </p:spPr>
      </p:pic>
    </p:spTree>
    <p:extLst>
      <p:ext uri="{BB962C8B-B14F-4D97-AF65-F5344CB8AC3E}">
        <p14:creationId xmlns:p14="http://schemas.microsoft.com/office/powerpoint/2010/main" val="317468288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5137C-778D-4BFA-9F1E-F3D939456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Image.slideshow.new2017.tpl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E4EB05-73BC-49EB-A807-D83FA59B54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05881"/>
            <a:ext cx="10515600" cy="3990826"/>
          </a:xfrm>
        </p:spPr>
      </p:pic>
    </p:spTree>
    <p:extLst>
      <p:ext uri="{BB962C8B-B14F-4D97-AF65-F5344CB8AC3E}">
        <p14:creationId xmlns:p14="http://schemas.microsoft.com/office/powerpoint/2010/main" val="17663724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B8071-B66B-4A90-8791-982EFE651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List.card.estuary.tpl</a:t>
            </a:r>
            <a:r>
              <a:rPr lang="en-US" dirty="0"/>
              <a:t> same as list type Card List (Hard coded, EMP)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EA031D-1263-4764-B248-FBA2B0B01E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578" y="1825625"/>
            <a:ext cx="9598844" cy="4351338"/>
          </a:xfrm>
        </p:spPr>
      </p:pic>
    </p:spTree>
    <p:extLst>
      <p:ext uri="{BB962C8B-B14F-4D97-AF65-F5344CB8AC3E}">
        <p14:creationId xmlns:p14="http://schemas.microsoft.com/office/powerpoint/2010/main" val="26399799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375B8-B86E-4C09-B944-608C5295A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Nav.emp.tpl</a:t>
            </a:r>
            <a:r>
              <a:rPr lang="en-US" dirty="0"/>
              <a:t> (EMP)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1662E1-18D7-4763-9685-26C279C85A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45082"/>
            <a:ext cx="10515600" cy="2712424"/>
          </a:xfrm>
        </p:spPr>
      </p:pic>
    </p:spTree>
    <p:extLst>
      <p:ext uri="{BB962C8B-B14F-4D97-AF65-F5344CB8AC3E}">
        <p14:creationId xmlns:p14="http://schemas.microsoft.com/office/powerpoint/2010/main" val="132713473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72098-B7B3-4410-A7F5-66FD31844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Subnav.buttons.hydrology.tpl</a:t>
            </a:r>
            <a:r>
              <a:rPr lang="en-US" dirty="0"/>
              <a:t> (EMP)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7734C0-05D8-430F-83E9-4A2251FCBA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71128"/>
            <a:ext cx="10515600" cy="2860331"/>
          </a:xfrm>
        </p:spPr>
      </p:pic>
    </p:spTree>
    <p:extLst>
      <p:ext uri="{BB962C8B-B14F-4D97-AF65-F5344CB8AC3E}">
        <p14:creationId xmlns:p14="http://schemas.microsoft.com/office/powerpoint/2010/main" val="155274438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6EC53-2072-4E72-9704-6CF52C58D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Welcome.estuary.tpl</a:t>
            </a:r>
            <a:r>
              <a:rPr lang="en-US" dirty="0"/>
              <a:t> (Hard Coded, EMP)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60E727-9159-44F1-ACA7-A24F954896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31886"/>
            <a:ext cx="10515600" cy="3138815"/>
          </a:xfrm>
        </p:spPr>
      </p:pic>
    </p:spTree>
    <p:extLst>
      <p:ext uri="{BB962C8B-B14F-4D97-AF65-F5344CB8AC3E}">
        <p14:creationId xmlns:p14="http://schemas.microsoft.com/office/powerpoint/2010/main" val="394537922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38DD1-AE00-44DD-95E5-CF65D30A4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hlinkClick r:id="rId2"/>
              </a:rPr>
              <a:t>Home.bdl.nasa.tpl</a:t>
            </a:r>
            <a:r>
              <a:rPr lang="en-US" dirty="0"/>
              <a:t> (new NASA homepage, fed from project page)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BD324B-8772-453E-BF15-C6C2000395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508" y="1825625"/>
            <a:ext cx="9300984" cy="4351338"/>
          </a:xfrm>
        </p:spPr>
      </p:pic>
    </p:spTree>
    <p:extLst>
      <p:ext uri="{BB962C8B-B14F-4D97-AF65-F5344CB8AC3E}">
        <p14:creationId xmlns:p14="http://schemas.microsoft.com/office/powerpoint/2010/main" val="23591662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9567</TotalTime>
  <Words>2579</Words>
  <Application>Microsoft Office PowerPoint</Application>
  <PresentationFormat>Widescreen</PresentationFormat>
  <Paragraphs>266</Paragraphs>
  <Slides>139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139</vt:i4>
      </vt:variant>
    </vt:vector>
  </HeadingPairs>
  <TitlesOfParts>
    <vt:vector size="143" baseType="lpstr">
      <vt:lpstr>Arial</vt:lpstr>
      <vt:lpstr>Calibri</vt:lpstr>
      <vt:lpstr>Calibri Light</vt:lpstr>
      <vt:lpstr>Office Theme</vt:lpstr>
      <vt:lpstr>Article and Article Scroll</vt:lpstr>
      <vt:lpstr>Lists</vt:lpstr>
      <vt:lpstr>Featured List</vt:lpstr>
      <vt:lpstr>Basic List</vt:lpstr>
      <vt:lpstr>Descriptive List</vt:lpstr>
      <vt:lpstr>File List</vt:lpstr>
      <vt:lpstr>Card List</vt:lpstr>
      <vt:lpstr>Listing/Stacked</vt:lpstr>
      <vt:lpstr>Maps</vt:lpstr>
      <vt:lpstr>Listing/Map Roll</vt:lpstr>
      <vt:lpstr>Map Types: map, map/short, map/tall, map/short/time</vt:lpstr>
      <vt:lpstr>Layer List, Map, Layer Attribute Combo</vt:lpstr>
      <vt:lpstr>Map selector</vt:lpstr>
      <vt:lpstr>Templates  New Template Groupings: Default Site DOSS Operations My Templates </vt:lpstr>
      <vt:lpstr>Site-credits.tpl (hard coded, EMP) </vt:lpstr>
      <vt:lpstr>Disclaimer.tpl (Hard coded EMP) </vt:lpstr>
      <vt:lpstr>Mission.tpl (Hard coded EMP) </vt:lpstr>
      <vt:lpstr>Signup.bdl.tpl (Hard coded, BDL, EMP</vt:lpstr>
      <vt:lpstr>Stats.tpl (site specific: BDL, EMP</vt:lpstr>
      <vt:lpstr>Image.slideshow.tpl (runs off of content published to the homepage via asset BDL, EMP) same as bdl.image.slideshow.tpl? </vt:lpstr>
      <vt:lpstr>Map.article.full.tpl</vt:lpstr>
      <vt:lpstr>Map.article.tpl</vt:lpstr>
      <vt:lpstr>Map.viewer.tpl (not sure what would fill  blanks, images? Images associated with the map asset) </vt:lpstr>
      <vt:lpstr>Table Viewer (Created using csv input data request or site upload, BDL, EMP</vt:lpstr>
      <vt:lpstr>Conditions.environment.tpl (fisheries (FMWT, EDSM, SKT, operations, precipitation, water supply)</vt:lpstr>
      <vt:lpstr>Conditions.environment (fisheries, operations, precipitation, water supply) PHONE</vt:lpstr>
      <vt:lpstr>BDL Footer</vt:lpstr>
      <vt:lpstr>Bdl.list.basic.promo.tpl</vt:lpstr>
      <vt:lpstr>bdl.list.card.tpl (hardcoded, BDL specific) New List type: Card List, has same design</vt:lpstr>
      <vt:lpstr>Bdl.sign.up.tpl (Hardcoded, BDL Specific)</vt:lpstr>
      <vt:lpstr>Bdl.whats.new.image.tpl (Hardcoded,  BDL Specific) </vt:lpstr>
      <vt:lpstr>Home.bdl.dev (one large template for homepage, still in use? Previous templates in this list are the individual components of homepage)</vt:lpstr>
      <vt:lpstr>Login-notices.bdl.tpl (Hard coded) </vt:lpstr>
      <vt:lpstr>Nav.dev </vt:lpstr>
      <vt:lpstr>Djfmp.highlights.tpl (Hard Coded, all platforms)</vt:lpstr>
      <vt:lpstr>Djfmp.triggers-indices.tpl and ops.mibile.fish.tpl are duplicates</vt:lpstr>
      <vt:lpstr>Djfmp.water-quality.tpl and doss.dashboard.water-quality-concern-stations.tpl appear to be the same(Hard Coded, all platforms)</vt:lpstr>
      <vt:lpstr>Djfmp.weather.model.tpl (Hard Coded, all platforms)</vt:lpstr>
      <vt:lpstr>Djfmp.weather.tpl and doss.dashboard.weather-forecast.tpl appear to be duplicates (Hard coded, out of date, not used anywhere currently, all platforms)</vt:lpstr>
      <vt:lpstr>Doss.dashboard.catch.highlights.tpl (hard coded, all platforms)</vt:lpstr>
      <vt:lpstr>Doss.dashboard.environmental-indicators-of-fish-migration.tpl (Hard Coded, all platforms)</vt:lpstr>
      <vt:lpstr>Doss.dashboard.key-stations.tpl (hard coded, all platforms) Could we edit this template to be able to put in our own stations/graph types? </vt:lpstr>
      <vt:lpstr>Doss.dashboard.key-temp-stations.tpl (Hard Coded, all platforms)</vt:lpstr>
      <vt:lpstr>Doss.dashboard.omr.flows.tpl (Hard Coded, all platforms)</vt:lpstr>
      <vt:lpstr>Doss.dashboard.qwest.tpl (Hard Coded, all platforms)</vt:lpstr>
      <vt:lpstr>Doss.dashboard.reservoirs.tpl (Hard coded, all platforms) Note: We could change the parameters here to inflow, outflow, and storage</vt:lpstr>
      <vt:lpstr>Doss.dashboard.salvage.tpl (Hard coded, all platforms)</vt:lpstr>
      <vt:lpstr>Doss.dashboard.trawl-indices.tpl (Hard Coded, all platforms)</vt:lpstr>
      <vt:lpstr>Doss.dashboard.trawl-results-table.tpl (hard coded, all platforms)</vt:lpstr>
      <vt:lpstr>Doss.dashboard.trawl-snapshot-table.tpl (hard coded, all platforms)</vt:lpstr>
      <vt:lpstr>Edsm.tables.tpl (Hard coded, all platforms)</vt:lpstr>
      <vt:lpstr>Rbdd.tpl (hard coded, all platforms)</vt:lpstr>
      <vt:lpstr>Ats.story.tpl (hard coded, all platforms)</vt:lpstr>
      <vt:lpstr>Daily.reservoir.tpl (Hard Coded, all platforms)</vt:lpstr>
      <vt:lpstr>Execsum.tpl and ops.mobile.precip.sonw.tpl are duplicates(Hard Coded, all platforms) </vt:lpstr>
      <vt:lpstr>Ops.dashboard.bass.tpl (hard coded, all platforms) says bass in tpl title but shows steelhead data</vt:lpstr>
      <vt:lpstr>Ops.dashboard.hydrology.tpl and ops.mobile.hydrology.tpl are duplicates (Hard Coded, all platforms)</vt:lpstr>
      <vt:lpstr>Ops.dashboard.key.tpl duplicate of ops.dashboard.summary.tpl (Hard Coded, all platforms) </vt:lpstr>
      <vt:lpstr>Ops.dashboard.reservoir.images.tpl (Hard Coded, all platforms) carousel of key CDEC reservoir images </vt:lpstr>
      <vt:lpstr>Ops.dashboard.reservoir.tpl (Hard Coded, all platforms)</vt:lpstr>
      <vt:lpstr>Ops.dashboard.salmon.tpl (Hard Coded, all platforms) Salvage data</vt:lpstr>
      <vt:lpstr>Ops.dashboard.smelt.tpl (Hard Coded, all platforms)</vt:lpstr>
      <vt:lpstr>Ops.matrix.tpl (Hard Coded, all platforms, Out of date </vt:lpstr>
      <vt:lpstr>Ops.mobile.summary.tpl (Hard coded, all platforms)</vt:lpstr>
      <vt:lpstr>Ops.salvage.tpl (Hard coded, all platforms)</vt:lpstr>
      <vt:lpstr>Ops.tpl (hard coded, all platforms)</vt:lpstr>
      <vt:lpstr>Ops.water.supply.tpl and water.supply.tpl are duplicates (hard coded, all platforms)</vt:lpstr>
      <vt:lpstr>Ops.weather.tpl (Hard coded, all platforms)</vt:lpstr>
      <vt:lpstr>Region.map.links.tpl (hard coded, all platforms)</vt:lpstr>
      <vt:lpstr>Snow.pack.tpl (URL used in widget no longer correct)</vt:lpstr>
      <vt:lpstr>Water.quality.tpl (hard coded, all platforms)</vt:lpstr>
      <vt:lpstr>Weather.central.tpl (hard coded, all platforms)</vt:lpstr>
      <vt:lpstr>Weather.south.tpl (hard coded, all platforms)</vt:lpstr>
      <vt:lpstr>Weather.north.tpl (hard coded, all platforms)</vt:lpstr>
      <vt:lpstr>Contact.tpl (hard coded, EMP) </vt:lpstr>
      <vt:lpstr>Mobile.wms.tpl (EMP) </vt:lpstr>
      <vt:lpstr>References.tpl (Hard coded EMP) </vt:lpstr>
      <vt:lpstr>List.card.tpl (hard coded, EMP and BDL)</vt:lpstr>
      <vt:lpstr>D3.svg.emp.tpl (hard coded, EMP)</vt:lpstr>
      <vt:lpstr>D3.svg.partners.tpl (Hard coded, EMP)</vt:lpstr>
      <vt:lpstr>Dwr_search_ui_discrete_field.tpl (Hard Coded EMP)</vt:lpstr>
      <vt:lpstr>Subnav.buttons.emp.tpl</vt:lpstr>
      <vt:lpstr>Dwr_search_ui_discrete_lab.tpl (Hard Coded EMP)</vt:lpstr>
      <vt:lpstr>Dwr_search_ui_phytoplankton.tpl (Hard Coded EMP)</vt:lpstr>
      <vt:lpstr>Estuaries.tpl same as list Type Card List (content driven, EMP)</vt:lpstr>
      <vt:lpstr>Estuary.explore.data.and.tools.tpl (hard coded EMP)</vt:lpstr>
      <vt:lpstr>Estuary.partner.data.tpl (Hard Coded, EMP)</vt:lpstr>
      <vt:lpstr>Estuary.where.are.ca.estuaries.tpl (hard coded, EMP)</vt:lpstr>
      <vt:lpstr>Footer.opennrm.tpl (Hard coded EMP)</vt:lpstr>
      <vt:lpstr>Header.opennrm.tpl (Hard coded, EMP)</vt:lpstr>
      <vt:lpstr>Home.learn.issues.tpl (Hardcoded EMP)</vt:lpstr>
      <vt:lpstr>Home.video.tpl (Hard coded, EMP)</vt:lpstr>
      <vt:lpstr>Homepage.opennrm.tpl (retire?)</vt:lpstr>
      <vt:lpstr>Image.slideshow.new2017.tpl</vt:lpstr>
      <vt:lpstr>List.card.estuary.tpl same as list type Card List (Hard coded, EMP)</vt:lpstr>
      <vt:lpstr>Nav.emp.tpl (EMP)</vt:lpstr>
      <vt:lpstr>Subnav.buttons.hydrology.tpl (EMP)</vt:lpstr>
      <vt:lpstr>Welcome.estuary.tpl (Hard Coded, EMP)</vt:lpstr>
      <vt:lpstr>Home.bdl.nasa.tpl (new NASA homepage, fed from project page)</vt:lpstr>
      <vt:lpstr>Add_wq_data.tpl (West Yost)</vt:lpstr>
      <vt:lpstr>Home.westyost.tpl (west Yost, would be good addition on other sites as well)</vt:lpstr>
      <vt:lpstr>Login.westyost.tpl (Hard Coded, West Yost)</vt:lpstr>
      <vt:lpstr>Subnav.buttons.lc.tpl (West Yost)</vt:lpstr>
      <vt:lpstr>Subnav.buttons.maps.tpl (West Yost)</vt:lpstr>
      <vt:lpstr>Subnav.buttons.vs.tpl (West Yost)</vt:lpstr>
      <vt:lpstr>Subnav.buttons.wiki.tpl (West Yost)</vt:lpstr>
      <vt:lpstr>Viewers</vt:lpstr>
      <vt:lpstr>Viewer/Carousel and Carousel/Slides Seem to be the same widget (Content driven, all platforms)</vt:lpstr>
      <vt:lpstr>Horizontal Image Viewer (Content driven, all platforms)</vt:lpstr>
      <vt:lpstr>Vertical Image Viewer (content driven, all platforms)</vt:lpstr>
      <vt:lpstr>Explore Data</vt:lpstr>
      <vt:lpstr>Explore All</vt:lpstr>
      <vt:lpstr>NOAA (National Weather Service)</vt:lpstr>
      <vt:lpstr>NOAA (River Forecast)</vt:lpstr>
      <vt:lpstr>NOAA (Tide Predictions)</vt:lpstr>
      <vt:lpstr>USFWS (U.S. Fish and Wildlife Service)</vt:lpstr>
      <vt:lpstr>USGS (National Water Information System)</vt:lpstr>
      <vt:lpstr>CDEC (California Data Exchange Center)</vt:lpstr>
      <vt:lpstr>CIMIS (California Irrigation Management Information system)</vt:lpstr>
      <vt:lpstr>DWR EMP Benthic Monitoring (duplicate from the template section on EMP)</vt:lpstr>
      <vt:lpstr>DWR EMP Discrete Field Data(duplicate from the template section on EMP)</vt:lpstr>
      <vt:lpstr>DWR EMP Discrete Lab Data(duplicate from the template section on EMP)</vt:lpstr>
      <vt:lpstr>DWR EMP Phytoplankton (duplicate from the template section on EMP)</vt:lpstr>
      <vt:lpstr>DWR EMP Zooplankton (duplicate from the template section)</vt:lpstr>
      <vt:lpstr>Data Graphing</vt:lpstr>
      <vt:lpstr>Graph Panel</vt:lpstr>
      <vt:lpstr>Graph Panel: No Options</vt:lpstr>
      <vt:lpstr>Dual Axis Panel: Has Map?</vt:lpstr>
      <vt:lpstr>Data Figures</vt:lpstr>
      <vt:lpstr>Stacked: Has Data?</vt:lpstr>
      <vt:lpstr>Circles: Has Data?</vt:lpstr>
      <vt:lpstr>Arrows: Has Data</vt:lpstr>
      <vt:lpstr>Messaging</vt:lpstr>
      <vt:lpstr>JSON and Cache</vt:lpstr>
      <vt:lpstr>Widgets that Load another Widget</vt:lpstr>
      <vt:lpstr>Widgets not working (could be user error)</vt:lpstr>
      <vt:lpstr>Widget Comments</vt:lpstr>
      <vt:lpstr>PowerPoint Presentation</vt:lpstr>
      <vt:lpstr>Hard Coded Widgets that Would be good additions as Content Driven Widgets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Content Driven Widgets</dc:title>
  <dc:creator>Karly Wagner</dc:creator>
  <cp:lastModifiedBy>Karly Wagner</cp:lastModifiedBy>
  <cp:revision>72</cp:revision>
  <dcterms:created xsi:type="dcterms:W3CDTF">2018-02-23T18:28:11Z</dcterms:created>
  <dcterms:modified xsi:type="dcterms:W3CDTF">2018-08-02T21:20:00Z</dcterms:modified>
</cp:coreProperties>
</file>