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7" r:id="rId9"/>
    <p:sldId id="263" r:id="rId10"/>
    <p:sldId id="266"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egfried, Emma@DWR" initials="ES" lastIdx="2" clrIdx="0"/>
  <p:cmAuthor id="1" name="Sarah Lesmeister" initials="S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17T12:38:34.112" idx="4">
    <p:pos x="5568" y="3366"/>
    <p:text>I think a better description of this picture would be" A scientist preserving zooplankton samples with 10% formalin after collect".
In my opinion, its not a picture of the zooplankton stainded with Rose Bengal--- I think we should include a picture of that.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41A95-FAAA-433E-A9A0-DCA89C342AC9}" type="datetimeFigureOut">
              <a:rPr lang="en-US" smtClean="0"/>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0AB48-DE99-4885-B7C0-7F53C8CB6A43}" type="slidenum">
              <a:rPr lang="en-US" smtClean="0"/>
              <a:t>‹#›</a:t>
            </a:fld>
            <a:endParaRPr lang="en-US"/>
          </a:p>
        </p:txBody>
      </p:sp>
    </p:spTree>
    <p:extLst>
      <p:ext uri="{BB962C8B-B14F-4D97-AF65-F5344CB8AC3E}">
        <p14:creationId xmlns:p14="http://schemas.microsoft.com/office/powerpoint/2010/main" val="162994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see if I can get a better </a:t>
            </a:r>
            <a:r>
              <a:rPr lang="en-US" dirty="0" err="1" smtClean="0"/>
              <a:t>Limno</a:t>
            </a:r>
            <a:r>
              <a:rPr lang="en-US" dirty="0" smtClean="0"/>
              <a:t> picture</a:t>
            </a:r>
            <a:r>
              <a:rPr lang="en-US" baseline="0" dirty="0" smtClean="0"/>
              <a:t> from my lab folks, maybe something that can show relative size next to a Pseudo or </a:t>
            </a:r>
            <a:r>
              <a:rPr lang="en-US" baseline="0" dirty="0" err="1" smtClean="0"/>
              <a:t>Eury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060AB48-DE99-4885-B7C0-7F53C8CB6A43}" type="slidenum">
              <a:rPr lang="en-US" smtClean="0"/>
              <a:t>4</a:t>
            </a:fld>
            <a:endParaRPr lang="en-US"/>
          </a:p>
        </p:txBody>
      </p:sp>
    </p:spTree>
    <p:extLst>
      <p:ext uri="{BB962C8B-B14F-4D97-AF65-F5344CB8AC3E}">
        <p14:creationId xmlns:p14="http://schemas.microsoft.com/office/powerpoint/2010/main" val="263546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129E5-CC0B-4EF0-9A21-47C488F5375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333460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129E5-CC0B-4EF0-9A21-47C488F5375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302653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129E5-CC0B-4EF0-9A21-47C488F5375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312344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129E5-CC0B-4EF0-9A21-47C488F5375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1775666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129E5-CC0B-4EF0-9A21-47C488F53751}"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173938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129E5-CC0B-4EF0-9A21-47C488F53751}"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368632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129E5-CC0B-4EF0-9A21-47C488F53751}"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113176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129E5-CC0B-4EF0-9A21-47C488F53751}"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295432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129E5-CC0B-4EF0-9A21-47C488F53751}"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147085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129E5-CC0B-4EF0-9A21-47C488F53751}"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681282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129E5-CC0B-4EF0-9A21-47C488F53751}"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4EC36-4F5F-4510-89D7-CFB1A06F27FB}" type="slidenum">
              <a:rPr lang="en-US" smtClean="0"/>
              <a:t>‹#›</a:t>
            </a:fld>
            <a:endParaRPr lang="en-US"/>
          </a:p>
        </p:txBody>
      </p:sp>
    </p:spTree>
    <p:extLst>
      <p:ext uri="{BB962C8B-B14F-4D97-AF65-F5344CB8AC3E}">
        <p14:creationId xmlns:p14="http://schemas.microsoft.com/office/powerpoint/2010/main" val="962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129E5-CC0B-4EF0-9A21-47C488F53751}" type="datetimeFigureOut">
              <a:rPr lang="en-US" smtClean="0"/>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4EC36-4F5F-4510-89D7-CFB1A06F27FB}" type="slidenum">
              <a:rPr lang="en-US" smtClean="0"/>
              <a:t>‹#›</a:t>
            </a:fld>
            <a:endParaRPr lang="en-US"/>
          </a:p>
        </p:txBody>
      </p:sp>
    </p:spTree>
    <p:extLst>
      <p:ext uri="{BB962C8B-B14F-4D97-AF65-F5344CB8AC3E}">
        <p14:creationId xmlns:p14="http://schemas.microsoft.com/office/powerpoint/2010/main" val="1218440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a\CA Estuaries Portal\July 2013\Mysi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080" y="304800"/>
            <a:ext cx="6339840" cy="4754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181600"/>
            <a:ext cx="8534400" cy="1477328"/>
          </a:xfrm>
          <a:prstGeom prst="rect">
            <a:avLst/>
          </a:prstGeom>
          <a:noFill/>
        </p:spPr>
        <p:txBody>
          <a:bodyPr wrap="square" rtlCol="0">
            <a:spAutoFit/>
          </a:bodyPr>
          <a:lstStyle/>
          <a:p>
            <a:r>
              <a:rPr lang="en-US" dirty="0" smtClean="0"/>
              <a:t>The historically </a:t>
            </a:r>
            <a:r>
              <a:rPr lang="en-US" dirty="0" smtClean="0"/>
              <a:t>abundant native mysid </a:t>
            </a:r>
            <a:r>
              <a:rPr lang="en-US" i="1" dirty="0" smtClean="0"/>
              <a:t>Neomysis mercedis </a:t>
            </a:r>
            <a:r>
              <a:rPr lang="en-US" dirty="0" smtClean="0"/>
              <a:t>(top), and the introduced </a:t>
            </a:r>
            <a:r>
              <a:rPr lang="en-US" i="1" dirty="0" smtClean="0"/>
              <a:t>Hyperacanthomysis longirostris </a:t>
            </a:r>
            <a:r>
              <a:rPr lang="en-US" dirty="0" smtClean="0"/>
              <a:t>(bottom, formerly </a:t>
            </a:r>
            <a:r>
              <a:rPr lang="en-US" i="1" dirty="0" smtClean="0"/>
              <a:t>Acanthomysis bowmani</a:t>
            </a:r>
            <a:r>
              <a:rPr lang="en-US" dirty="0" smtClean="0"/>
              <a:t>) now the most common mysid in the upper San Francisco Estuary. </a:t>
            </a:r>
            <a:r>
              <a:rPr lang="en-US" dirty="0" smtClean="0"/>
              <a:t>Pictured above is </a:t>
            </a:r>
            <a:r>
              <a:rPr lang="en-US" dirty="0" smtClean="0"/>
              <a:t>the average size of each adult species, illustrating that the introduced </a:t>
            </a:r>
            <a:r>
              <a:rPr lang="en-US" i="1" dirty="0" smtClean="0"/>
              <a:t>H. longirostris </a:t>
            </a:r>
            <a:r>
              <a:rPr lang="en-US" dirty="0" smtClean="0"/>
              <a:t>is smaller than the historically abundant native </a:t>
            </a:r>
            <a:r>
              <a:rPr lang="en-US" i="1" dirty="0" smtClean="0"/>
              <a:t>N. mercedis</a:t>
            </a:r>
            <a:r>
              <a:rPr lang="en-US" dirty="0" smtClean="0"/>
              <a:t>. Photo 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77409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hennessy\AppData\Local\Microsoft\Windows\Temporary Internet Files\Content.Outlook\O9YLWDIW\AcartiellaWithLimn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193" y="603314"/>
            <a:ext cx="7249614" cy="4480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334000"/>
            <a:ext cx="8534400" cy="923330"/>
          </a:xfrm>
          <a:prstGeom prst="rect">
            <a:avLst/>
          </a:prstGeom>
          <a:noFill/>
        </p:spPr>
        <p:txBody>
          <a:bodyPr wrap="square" rtlCol="0">
            <a:spAutoFit/>
          </a:bodyPr>
          <a:lstStyle/>
          <a:p>
            <a:r>
              <a:rPr lang="en-US" dirty="0" smtClean="0"/>
              <a:t>The introduced calanoid </a:t>
            </a:r>
            <a:r>
              <a:rPr lang="en-US" dirty="0" smtClean="0"/>
              <a:t>copepod, </a:t>
            </a:r>
            <a:r>
              <a:rPr lang="en-US" i="1" dirty="0" smtClean="0"/>
              <a:t>Acartiella sinensis,</a:t>
            </a:r>
            <a:r>
              <a:rPr lang="en-US" dirty="0" smtClean="0"/>
              <a:t> </a:t>
            </a:r>
            <a:r>
              <a:rPr lang="en-US" dirty="0" smtClean="0"/>
              <a:t>is a predatory copepod that eats other zooplankton. </a:t>
            </a:r>
            <a:r>
              <a:rPr lang="en-US" dirty="0" smtClean="0"/>
              <a:t>Here it is seen eating the small non-native cyclopoid copepod </a:t>
            </a:r>
            <a:r>
              <a:rPr lang="en-US" i="1" dirty="0" smtClean="0"/>
              <a:t>Limnoithona tetraspina. </a:t>
            </a:r>
            <a:r>
              <a:rPr lang="en-US" dirty="0" smtClean="0"/>
              <a:t>Photo </a:t>
            </a:r>
            <a:r>
              <a:rPr lang="en-US" dirty="0" smtClean="0"/>
              <a:t>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318439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ata\SOTER 2015\Figures\ZooplanktonSam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370" y="426720"/>
            <a:ext cx="3223260" cy="4297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334000"/>
            <a:ext cx="8534400" cy="646331"/>
          </a:xfrm>
          <a:prstGeom prst="rect">
            <a:avLst/>
          </a:prstGeom>
          <a:noFill/>
        </p:spPr>
        <p:txBody>
          <a:bodyPr wrap="square" rtlCol="0">
            <a:spAutoFit/>
          </a:bodyPr>
          <a:lstStyle/>
          <a:p>
            <a:r>
              <a:rPr lang="en-US" dirty="0" smtClean="0"/>
              <a:t>Zooplankton </a:t>
            </a:r>
            <a:r>
              <a:rPr lang="en-US" dirty="0" smtClean="0"/>
              <a:t>sample stained with Rose Bengal dye (pink) </a:t>
            </a:r>
            <a:r>
              <a:rPr lang="en-US" dirty="0" smtClean="0"/>
              <a:t>preserved </a:t>
            </a:r>
            <a:r>
              <a:rPr lang="en-US" dirty="0" smtClean="0"/>
              <a:t>in a sample jar with 10% formalin after collection. Photo courtesy of April Hennessy, CDFW.</a:t>
            </a:r>
            <a:endParaRPr lang="en-US" dirty="0"/>
          </a:p>
        </p:txBody>
      </p:sp>
    </p:spTree>
    <p:extLst>
      <p:ext uri="{BB962C8B-B14F-4D97-AF65-F5344CB8AC3E}">
        <p14:creationId xmlns:p14="http://schemas.microsoft.com/office/powerpoint/2010/main" val="113968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ata\SOTER 2015\Figures\ZooplanktonSl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334000"/>
            <a:ext cx="8534400" cy="923330"/>
          </a:xfrm>
          <a:prstGeom prst="rect">
            <a:avLst/>
          </a:prstGeom>
          <a:noFill/>
        </p:spPr>
        <p:txBody>
          <a:bodyPr wrap="square" rtlCol="0">
            <a:spAutoFit/>
          </a:bodyPr>
          <a:lstStyle/>
          <a:p>
            <a:r>
              <a:rPr lang="en-US" dirty="0" smtClean="0"/>
              <a:t>Zooplankton sampling sled with </a:t>
            </a:r>
            <a:r>
              <a:rPr lang="en-US" dirty="0" err="1" smtClean="0"/>
              <a:t>mesozooplankton</a:t>
            </a:r>
            <a:r>
              <a:rPr lang="en-US" dirty="0" smtClean="0"/>
              <a:t> or “CB” net (160 micron mesh) mounted above </a:t>
            </a:r>
            <a:r>
              <a:rPr lang="en-US" dirty="0" err="1" smtClean="0"/>
              <a:t>macrozooplankton</a:t>
            </a:r>
            <a:r>
              <a:rPr lang="en-US" dirty="0" smtClean="0"/>
              <a:t> or “mysid” net (505 micron mesh). Photo courtesy of April Hennessy, CDFW.</a:t>
            </a:r>
            <a:endParaRPr lang="en-US" dirty="0"/>
          </a:p>
        </p:txBody>
      </p:sp>
    </p:spTree>
    <p:extLst>
      <p:ext uri="{BB962C8B-B14F-4D97-AF65-F5344CB8AC3E}">
        <p14:creationId xmlns:p14="http://schemas.microsoft.com/office/powerpoint/2010/main" val="273625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953000"/>
            <a:ext cx="8534400" cy="1754326"/>
          </a:xfrm>
          <a:prstGeom prst="rect">
            <a:avLst/>
          </a:prstGeom>
          <a:noFill/>
        </p:spPr>
        <p:txBody>
          <a:bodyPr wrap="square" rtlCol="0">
            <a:spAutoFit/>
          </a:bodyPr>
          <a:lstStyle/>
          <a:p>
            <a:r>
              <a:rPr lang="en-US" dirty="0" smtClean="0"/>
              <a:t>The historically abundant calanoid copepod </a:t>
            </a:r>
            <a:r>
              <a:rPr lang="en-US" i="1" dirty="0" smtClean="0"/>
              <a:t>Eurytemora affinis </a:t>
            </a:r>
            <a:r>
              <a:rPr lang="en-US" dirty="0" smtClean="0"/>
              <a:t>was </a:t>
            </a:r>
            <a:r>
              <a:rPr lang="en-US" dirty="0" smtClean="0"/>
              <a:t>an important food resource for pelagic fish in the low salinity zone of the upper San Francisco Estuary</a:t>
            </a:r>
            <a:r>
              <a:rPr lang="en-US" i="1" dirty="0" smtClean="0"/>
              <a:t>. </a:t>
            </a:r>
            <a:r>
              <a:rPr lang="en-US" dirty="0" smtClean="0"/>
              <a:t>Since monitoring of zooplankton began in the 1970s, abundance of  </a:t>
            </a:r>
            <a:r>
              <a:rPr lang="en-US" i="1" dirty="0" smtClean="0"/>
              <a:t>E. affinis </a:t>
            </a:r>
            <a:r>
              <a:rPr lang="en-US" dirty="0" smtClean="0"/>
              <a:t>has declined. In part this decline has been attributed to competition with and predation from introduced species, including the clam </a:t>
            </a:r>
            <a:r>
              <a:rPr lang="en-US" i="1" dirty="0" smtClean="0"/>
              <a:t>Potamocorbula amurensis </a:t>
            </a:r>
            <a:r>
              <a:rPr lang="en-US" dirty="0" smtClean="0"/>
              <a:t>and several copepod species. Photo courtesy of Tricia </a:t>
            </a:r>
            <a:r>
              <a:rPr lang="en-US" dirty="0" err="1" smtClean="0"/>
              <a:t>Bippus</a:t>
            </a:r>
            <a:r>
              <a:rPr lang="en-US" dirty="0" smtClean="0"/>
              <a:t>, CDFW.</a:t>
            </a:r>
            <a:endParaRPr lang="en-US" dirty="0"/>
          </a:p>
        </p:txBody>
      </p:sp>
      <p:pic>
        <p:nvPicPr>
          <p:cNvPr id="2050" name="Picture 2" descr="C:\Data\CA Estuaries Portal\July 2013\New ZP Images\Eu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0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a\CA Estuaries Portal\July 2013\New ZP Images\Pseu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4953000"/>
            <a:ext cx="8534400" cy="1477328"/>
          </a:xfrm>
          <a:prstGeom prst="rect">
            <a:avLst/>
          </a:prstGeom>
          <a:noFill/>
        </p:spPr>
        <p:txBody>
          <a:bodyPr wrap="square" rtlCol="0">
            <a:spAutoFit/>
          </a:bodyPr>
          <a:lstStyle/>
          <a:p>
            <a:r>
              <a:rPr lang="en-US" dirty="0" smtClean="0"/>
              <a:t>The introduced calanoid copepod </a:t>
            </a:r>
            <a:r>
              <a:rPr lang="en-US" i="1" dirty="0" smtClean="0"/>
              <a:t>Pseudodiaptomus forbesi  </a:t>
            </a:r>
            <a:r>
              <a:rPr lang="en-US" dirty="0" smtClean="0"/>
              <a:t>has </a:t>
            </a:r>
            <a:r>
              <a:rPr lang="en-US" dirty="0" smtClean="0"/>
              <a:t>replaced the historically common </a:t>
            </a:r>
            <a:r>
              <a:rPr lang="en-US" i="1" dirty="0" smtClean="0"/>
              <a:t>Eurytemora affinis </a:t>
            </a:r>
            <a:r>
              <a:rPr lang="en-US" dirty="0" smtClean="0"/>
              <a:t>as the most abundant calanoid copepod of the upper San Francisco Estuary</a:t>
            </a:r>
            <a:r>
              <a:rPr lang="en-US" i="1" dirty="0" smtClean="0"/>
              <a:t>. </a:t>
            </a:r>
            <a:r>
              <a:rPr lang="en-US" dirty="0" smtClean="0"/>
              <a:t>Although abundance of </a:t>
            </a:r>
            <a:r>
              <a:rPr lang="en-US" i="1" dirty="0" smtClean="0"/>
              <a:t>P. forbesi </a:t>
            </a:r>
            <a:r>
              <a:rPr lang="en-US" dirty="0" smtClean="0"/>
              <a:t>is much lower than </a:t>
            </a:r>
            <a:r>
              <a:rPr lang="en-US" i="1" dirty="0" smtClean="0"/>
              <a:t>E. affinis </a:t>
            </a:r>
            <a:r>
              <a:rPr lang="en-US" dirty="0" smtClean="0"/>
              <a:t>was historically</a:t>
            </a:r>
            <a:r>
              <a:rPr lang="en-US" i="1" dirty="0" smtClean="0"/>
              <a:t>, </a:t>
            </a:r>
            <a:r>
              <a:rPr lang="en-US" dirty="0" smtClean="0"/>
              <a:t>it is an important food resource for many pelagic fishes including Delta Smelt and Longfin Smelt. Photo 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256260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ata\CA Estuaries Portal\July 2013\Cyclopoids\Lim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4953000"/>
            <a:ext cx="8534400" cy="1200329"/>
          </a:xfrm>
          <a:prstGeom prst="rect">
            <a:avLst/>
          </a:prstGeom>
          <a:noFill/>
        </p:spPr>
        <p:txBody>
          <a:bodyPr wrap="square" rtlCol="0">
            <a:spAutoFit/>
          </a:bodyPr>
          <a:lstStyle/>
          <a:p>
            <a:r>
              <a:rPr lang="en-US" dirty="0" smtClean="0"/>
              <a:t>The introduced cyclopoid copepod </a:t>
            </a:r>
            <a:r>
              <a:rPr lang="en-US" i="1" dirty="0" smtClean="0"/>
              <a:t>Limnoithona tetraspina </a:t>
            </a:r>
            <a:r>
              <a:rPr lang="en-US" dirty="0" smtClean="0"/>
              <a:t>is </a:t>
            </a:r>
            <a:r>
              <a:rPr lang="en-US" dirty="0" smtClean="0"/>
              <a:t>more abundant than any copepod has ever been in the upper San Francisco Estuary. Although it is abundant, its small size and relatively motionless behavior make it difficult for visual predators like </a:t>
            </a:r>
            <a:r>
              <a:rPr lang="en-US" dirty="0" smtClean="0"/>
              <a:t>fish </a:t>
            </a:r>
            <a:r>
              <a:rPr lang="en-US" dirty="0" smtClean="0"/>
              <a:t>to detect and therefore </a:t>
            </a:r>
            <a:r>
              <a:rPr lang="en-US" dirty="0" smtClean="0"/>
              <a:t>consume. </a:t>
            </a:r>
            <a:r>
              <a:rPr lang="en-US" dirty="0" smtClean="0"/>
              <a:t>Photo 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333736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ata\CA Estuaries Portal\July 2013\New ZP Images\Cladocera2Daphn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381000"/>
            <a:ext cx="6583680" cy="493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477470"/>
            <a:ext cx="8534400" cy="923330"/>
          </a:xfrm>
          <a:prstGeom prst="rect">
            <a:avLst/>
          </a:prstGeom>
          <a:noFill/>
        </p:spPr>
        <p:txBody>
          <a:bodyPr wrap="square" rtlCol="0">
            <a:spAutoFit/>
          </a:bodyPr>
          <a:lstStyle/>
          <a:p>
            <a:r>
              <a:rPr lang="en-US" dirty="0" smtClean="0"/>
              <a:t>Several </a:t>
            </a:r>
            <a:r>
              <a:rPr lang="en-US" dirty="0"/>
              <a:t>c</a:t>
            </a:r>
            <a:r>
              <a:rPr lang="en-US" dirty="0" smtClean="0"/>
              <a:t>ladocerans of </a:t>
            </a:r>
            <a:r>
              <a:rPr lang="en-US" dirty="0" smtClean="0"/>
              <a:t>the genus </a:t>
            </a:r>
            <a:r>
              <a:rPr lang="en-US" i="1" dirty="0" smtClean="0"/>
              <a:t>Daphnia </a:t>
            </a:r>
            <a:r>
              <a:rPr lang="en-US" dirty="0" smtClean="0"/>
              <a:t>are </a:t>
            </a:r>
            <a:r>
              <a:rPr lang="en-US" dirty="0" smtClean="0"/>
              <a:t>common in the upper San Francisco Estuary. Seasonally, </a:t>
            </a:r>
            <a:r>
              <a:rPr lang="en-US" dirty="0" smtClean="0"/>
              <a:t>c</a:t>
            </a:r>
            <a:r>
              <a:rPr lang="en-US" dirty="0" smtClean="0"/>
              <a:t>ladocerans </a:t>
            </a:r>
            <a:r>
              <a:rPr lang="en-US" dirty="0" smtClean="0"/>
              <a:t>are important food for pelagic fish species. Photo 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169473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ata\CA Estuaries Portal\July 2013\New ZP Images\Cladocera1Ceriodaphn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6303" y="304800"/>
            <a:ext cx="5091395" cy="4846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477470"/>
            <a:ext cx="8534400" cy="923330"/>
          </a:xfrm>
          <a:prstGeom prst="rect">
            <a:avLst/>
          </a:prstGeom>
          <a:noFill/>
        </p:spPr>
        <p:txBody>
          <a:bodyPr wrap="square" rtlCol="0">
            <a:spAutoFit/>
          </a:bodyPr>
          <a:lstStyle/>
          <a:p>
            <a:r>
              <a:rPr lang="en-US" dirty="0" smtClean="0"/>
              <a:t>The </a:t>
            </a:r>
            <a:r>
              <a:rPr lang="en-US" dirty="0" smtClean="0"/>
              <a:t>c</a:t>
            </a:r>
            <a:r>
              <a:rPr lang="en-US" dirty="0" smtClean="0"/>
              <a:t>ladoceran </a:t>
            </a:r>
            <a:r>
              <a:rPr lang="en-US" i="1" dirty="0" err="1" smtClean="0"/>
              <a:t>Ceriodaphnia</a:t>
            </a:r>
            <a:r>
              <a:rPr lang="en-US" i="1" dirty="0" smtClean="0"/>
              <a:t> </a:t>
            </a:r>
            <a:r>
              <a:rPr lang="en-US" i="1" dirty="0" err="1" smtClean="0"/>
              <a:t>dubia</a:t>
            </a:r>
            <a:r>
              <a:rPr lang="en-US" i="1" dirty="0" smtClean="0"/>
              <a:t> </a:t>
            </a:r>
            <a:r>
              <a:rPr lang="en-US" dirty="0" smtClean="0"/>
              <a:t>(pictured above) is common in the upper San Francisco Estuary. Seasonally, </a:t>
            </a:r>
            <a:r>
              <a:rPr lang="en-US" dirty="0" smtClean="0"/>
              <a:t>c</a:t>
            </a:r>
            <a:r>
              <a:rPr lang="en-US" dirty="0" smtClean="0"/>
              <a:t>ladocerans </a:t>
            </a:r>
            <a:r>
              <a:rPr lang="en-US" dirty="0" smtClean="0"/>
              <a:t>are important food for pelagic fish species. Photo 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128840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ata\CA Estuaries Portal\July 2013\New ZP Images\RotiferSynchae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896" y="396240"/>
            <a:ext cx="4614208" cy="4480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477470"/>
            <a:ext cx="8534400" cy="646331"/>
          </a:xfrm>
          <a:prstGeom prst="rect">
            <a:avLst/>
          </a:prstGeom>
          <a:noFill/>
        </p:spPr>
        <p:txBody>
          <a:bodyPr wrap="square" rtlCol="0">
            <a:spAutoFit/>
          </a:bodyPr>
          <a:lstStyle/>
          <a:p>
            <a:r>
              <a:rPr lang="en-US" dirty="0" smtClean="0"/>
              <a:t>Rotifers, like </a:t>
            </a:r>
            <a:r>
              <a:rPr lang="en-US" dirty="0" smtClean="0"/>
              <a:t>this </a:t>
            </a:r>
            <a:r>
              <a:rPr lang="en-US" i="1" dirty="0" smtClean="0"/>
              <a:t>Synchaeta</a:t>
            </a:r>
            <a:r>
              <a:rPr lang="en-US" dirty="0" smtClean="0"/>
              <a:t>, </a:t>
            </a:r>
            <a:r>
              <a:rPr lang="en-US" dirty="0" smtClean="0"/>
              <a:t>are some of the smallest zooplankton in the upper San Francisco Estuary. Photo 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242946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hennessy\AppData\Local\Microsoft\Windows\Temporary Internet Files\Content.Outlook\O9YLWDIW\Keratella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495" y="320040"/>
            <a:ext cx="4371011" cy="49377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477470"/>
            <a:ext cx="8534400" cy="646331"/>
          </a:xfrm>
          <a:prstGeom prst="rect">
            <a:avLst/>
          </a:prstGeom>
          <a:noFill/>
        </p:spPr>
        <p:txBody>
          <a:bodyPr wrap="square" rtlCol="0">
            <a:spAutoFit/>
          </a:bodyPr>
          <a:lstStyle/>
          <a:p>
            <a:r>
              <a:rPr lang="en-US" dirty="0" smtClean="0"/>
              <a:t>Rotifers, like </a:t>
            </a:r>
            <a:r>
              <a:rPr lang="en-US" dirty="0" smtClean="0"/>
              <a:t>this </a:t>
            </a:r>
            <a:r>
              <a:rPr lang="en-US" i="1" dirty="0" err="1" smtClean="0"/>
              <a:t>Keratella</a:t>
            </a:r>
            <a:r>
              <a:rPr lang="en-US" dirty="0" smtClean="0"/>
              <a:t>, </a:t>
            </a:r>
            <a:r>
              <a:rPr lang="en-US" dirty="0" smtClean="0"/>
              <a:t>are some of the smallest zooplankton in the upper San Francisco Estuary. Photo 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478711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ata\SOTER 2015\Figures\Calanoid CopepodAcartiel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78" y="228600"/>
            <a:ext cx="7526044" cy="4846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334000"/>
            <a:ext cx="8534400" cy="1200329"/>
          </a:xfrm>
          <a:prstGeom prst="rect">
            <a:avLst/>
          </a:prstGeom>
          <a:noFill/>
        </p:spPr>
        <p:txBody>
          <a:bodyPr wrap="square" rtlCol="0">
            <a:spAutoFit/>
          </a:bodyPr>
          <a:lstStyle/>
          <a:p>
            <a:r>
              <a:rPr lang="en-US" dirty="0" smtClean="0"/>
              <a:t>The introduced calanoid </a:t>
            </a:r>
            <a:r>
              <a:rPr lang="en-US" dirty="0" smtClean="0"/>
              <a:t>copepod, </a:t>
            </a:r>
            <a:r>
              <a:rPr lang="en-US" i="1" dirty="0" smtClean="0"/>
              <a:t>Acartiella sinensis,</a:t>
            </a:r>
            <a:r>
              <a:rPr lang="en-US" dirty="0" smtClean="0"/>
              <a:t> </a:t>
            </a:r>
            <a:r>
              <a:rPr lang="en-US" dirty="0" smtClean="0"/>
              <a:t>is a predatory copepod that eats other zooplankton. The effects of these predatory copepods on native zooplankton species in the upper San Francisco Estuary is largely unknown. Photo courtesy of Tricia </a:t>
            </a:r>
            <a:r>
              <a:rPr lang="en-US" dirty="0" err="1" smtClean="0"/>
              <a:t>Bippus</a:t>
            </a:r>
            <a:r>
              <a:rPr lang="en-US" dirty="0" smtClean="0"/>
              <a:t>, CDFW.</a:t>
            </a:r>
            <a:endParaRPr lang="en-US" dirty="0"/>
          </a:p>
        </p:txBody>
      </p:sp>
    </p:spTree>
    <p:extLst>
      <p:ext uri="{BB962C8B-B14F-4D97-AF65-F5344CB8AC3E}">
        <p14:creationId xmlns:p14="http://schemas.microsoft.com/office/powerpoint/2010/main" val="2751956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575</Words>
  <Application>Microsoft Office PowerPoint</Application>
  <PresentationFormat>On-screen Show (4:3)</PresentationFormat>
  <Paragraphs>14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Department of Fish and Wildlife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Hennessy</dc:creator>
  <cp:lastModifiedBy>April Hennessy</cp:lastModifiedBy>
  <cp:revision>15</cp:revision>
  <dcterms:created xsi:type="dcterms:W3CDTF">2016-03-11T23:46:19Z</dcterms:created>
  <dcterms:modified xsi:type="dcterms:W3CDTF">2016-03-28T23:40:19Z</dcterms:modified>
</cp:coreProperties>
</file>