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 id="2147483674" r:id="rId2"/>
  </p:sldMasterIdLst>
  <p:notesMasterIdLst>
    <p:notesMasterId r:id="rId28"/>
  </p:notesMasterIdLst>
  <p:handoutMasterIdLst>
    <p:handoutMasterId r:id="rId29"/>
  </p:handoutMasterIdLst>
  <p:sldIdLst>
    <p:sldId id="930" r:id="rId3"/>
    <p:sldId id="931" r:id="rId4"/>
    <p:sldId id="939" r:id="rId5"/>
    <p:sldId id="932" r:id="rId6"/>
    <p:sldId id="933" r:id="rId7"/>
    <p:sldId id="934" r:id="rId8"/>
    <p:sldId id="935" r:id="rId9"/>
    <p:sldId id="936" r:id="rId10"/>
    <p:sldId id="937" r:id="rId11"/>
    <p:sldId id="938" r:id="rId12"/>
    <p:sldId id="940" r:id="rId13"/>
    <p:sldId id="941" r:id="rId14"/>
    <p:sldId id="942" r:id="rId15"/>
    <p:sldId id="943" r:id="rId16"/>
    <p:sldId id="944" r:id="rId17"/>
    <p:sldId id="946" r:id="rId18"/>
    <p:sldId id="947" r:id="rId19"/>
    <p:sldId id="948" r:id="rId20"/>
    <p:sldId id="949" r:id="rId21"/>
    <p:sldId id="950" r:id="rId22"/>
    <p:sldId id="951" r:id="rId23"/>
    <p:sldId id="952" r:id="rId24"/>
    <p:sldId id="953" r:id="rId25"/>
    <p:sldId id="954" r:id="rId26"/>
    <p:sldId id="955" r:id="rId2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C0C0C0"/>
    <a:srgbClr val="00FF00"/>
    <a:srgbClr val="4BFF4B"/>
    <a:srgbClr val="663300"/>
    <a:srgbClr val="C25FEF"/>
    <a:srgbClr val="B131EB"/>
    <a:srgbClr val="A116E0"/>
    <a:srgbClr val="00B6F6"/>
    <a:srgbClr val="D8B25C"/>
    <a:srgbClr val="FFCC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581" autoAdjust="0"/>
    <p:restoredTop sz="91549" autoAdjust="0"/>
  </p:normalViewPr>
  <p:slideViewPr>
    <p:cSldViewPr showGuides="1">
      <p:cViewPr varScale="1">
        <p:scale>
          <a:sx n="60" d="100"/>
          <a:sy n="60" d="100"/>
        </p:scale>
        <p:origin x="-414" y="-90"/>
      </p:cViewPr>
      <p:guideLst>
        <p:guide orient="horz"/>
        <p:guide/>
      </p:guideLst>
    </p:cSldViewPr>
  </p:slideViewPr>
  <p:notesTextViewPr>
    <p:cViewPr>
      <p:scale>
        <a:sx n="100" d="100"/>
        <a:sy n="100" d="100"/>
      </p:scale>
      <p:origin x="0" y="0"/>
    </p:cViewPr>
  </p:notesTextViewPr>
  <p:sorterViewPr>
    <p:cViewPr>
      <p:scale>
        <a:sx n="79" d="100"/>
        <a:sy n="79" d="100"/>
      </p:scale>
      <p:origin x="0" y="1068"/>
    </p:cViewPr>
  </p:sorterViewPr>
  <p:notesViewPr>
    <p:cSldViewPr showGuides="1">
      <p:cViewPr varScale="1">
        <p:scale>
          <a:sx n="49" d="100"/>
          <a:sy n="49" d="100"/>
        </p:scale>
        <p:origin x="-1698" y="-10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u07776\Documents\Correlations\Phytoplankton\phyto%20analysis%20for%20suisun%20ba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21641465367676724"/>
          <c:y val="8.8834634619765304E-2"/>
          <c:w val="0.85138160447335465"/>
          <c:h val="0.65896323355813491"/>
        </c:manualLayout>
      </c:layout>
      <c:barChart>
        <c:barDir val="col"/>
        <c:grouping val="clustered"/>
        <c:ser>
          <c:idx val="0"/>
          <c:order val="0"/>
          <c:tx>
            <c:strRef>
              <c:f>Sheet1!$B$1</c:f>
              <c:strCache>
                <c:ptCount val="1"/>
                <c:pt idx="0">
                  <c:v>Fall</c:v>
                </c:pt>
              </c:strCache>
            </c:strRef>
          </c:tx>
          <c:spPr>
            <a:solidFill>
              <a:schemeClr val="accent1"/>
            </a:solidFill>
            <a:effectLst>
              <a:glow rad="101600">
                <a:schemeClr val="accent4">
                  <a:satMod val="175000"/>
                  <a:alpha val="40000"/>
                </a:schemeClr>
              </a:glow>
            </a:effectLst>
          </c:spPr>
          <c:dPt>
            <c:idx val="1"/>
            <c:spPr>
              <a:gradFill>
                <a:gsLst>
                  <a:gs pos="0">
                    <a:srgbClr val="00B050"/>
                  </a:gs>
                  <a:gs pos="50000">
                    <a:srgbClr val="33CC33">
                      <a:lumMod val="50000"/>
                    </a:srgbClr>
                  </a:gs>
                </a:gsLst>
                <a:lin ang="5400000" scaled="0"/>
              </a:gradFill>
              <a:effectLst>
                <a:glow rad="101600">
                  <a:schemeClr val="accent4">
                    <a:satMod val="175000"/>
                    <a:alpha val="40000"/>
                  </a:schemeClr>
                </a:glow>
              </a:effectLst>
            </c:spPr>
          </c:dPt>
          <c:cat>
            <c:strRef>
              <c:f>Sheet1!$A$2:$A$3</c:f>
              <c:strCache>
                <c:ptCount val="2"/>
                <c:pt idx="0">
                  <c:v>Salvage</c:v>
                </c:pt>
                <c:pt idx="1">
                  <c:v>Ocean </c:v>
                </c:pt>
              </c:strCache>
            </c:strRef>
          </c:cat>
          <c:val>
            <c:numRef>
              <c:f>Sheet1!$B$2:$B$3</c:f>
              <c:numCache>
                <c:formatCode>#,##0</c:formatCode>
                <c:ptCount val="2"/>
                <c:pt idx="0" formatCode="_(* #,##0_);_(* \(#,##0\);_(* &quot;-&quot;??_);_(@_)">
                  <c:v>19055</c:v>
                </c:pt>
                <c:pt idx="1">
                  <c:v>2782661</c:v>
                </c:pt>
              </c:numCache>
            </c:numRef>
          </c:val>
        </c:ser>
        <c:gapWidth val="50"/>
        <c:axId val="751177088"/>
        <c:axId val="760629504"/>
      </c:barChart>
      <c:catAx>
        <c:axId val="751177088"/>
        <c:scaling>
          <c:orientation val="minMax"/>
        </c:scaling>
        <c:axPos val="b"/>
        <c:numFmt formatCode="General" sourceLinked="1"/>
        <c:tickLblPos val="nextTo"/>
        <c:spPr>
          <a:ln w="70519">
            <a:solidFill>
              <a:schemeClr val="bg1"/>
            </a:solidFill>
          </a:ln>
        </c:spPr>
        <c:txPr>
          <a:bodyPr/>
          <a:lstStyle/>
          <a:p>
            <a:pPr>
              <a:defRPr sz="1995">
                <a:effectLst>
                  <a:glow rad="139700">
                    <a:schemeClr val="accent4">
                      <a:satMod val="175000"/>
                      <a:alpha val="40000"/>
                    </a:schemeClr>
                  </a:glow>
                </a:effectLst>
              </a:defRPr>
            </a:pPr>
            <a:endParaRPr lang="en-US"/>
          </a:p>
        </c:txPr>
        <c:crossAx val="760629504"/>
        <c:crosses val="autoZero"/>
        <c:auto val="1"/>
        <c:lblAlgn val="ctr"/>
        <c:lblOffset val="100"/>
      </c:catAx>
      <c:valAx>
        <c:axId val="760629504"/>
        <c:scaling>
          <c:orientation val="minMax"/>
          <c:max val="3500000"/>
          <c:min val="0"/>
        </c:scaling>
        <c:delete val="1"/>
        <c:axPos val="l"/>
        <c:majorGridlines>
          <c:spPr>
            <a:ln>
              <a:solidFill>
                <a:srgbClr val="002060"/>
              </a:solidFill>
            </a:ln>
          </c:spPr>
        </c:majorGridlines>
        <c:numFmt formatCode="_(* #,##0_);_(* \(#,##0\);_(* &quot;-&quot;??_);_(@_)" sourceLinked="1"/>
        <c:tickLblPos val="nextTo"/>
        <c:crossAx val="751177088"/>
        <c:crosses val="autoZero"/>
        <c:crossBetween val="between"/>
        <c:majorUnit val="1000000"/>
      </c:valAx>
    </c:plotArea>
    <c:plotVisOnly val="1"/>
    <c:dispBlanksAs val="gap"/>
  </c:chart>
  <c:spPr>
    <a:effectLst>
      <a:glow rad="101600">
        <a:schemeClr val="accent4">
          <a:satMod val="175000"/>
          <a:alpha val="40000"/>
        </a:schemeClr>
      </a:glow>
    </a:effectLst>
  </c:spPr>
  <c:txPr>
    <a:bodyPr/>
    <a:lstStyle/>
    <a:p>
      <a:pPr algn="ctr">
        <a:defRPr lang="en-US" sz="1797" b="1" i="0" u="none" strike="noStrike" kern="1200" baseline="0">
          <a:solidFill>
            <a:srgbClr val="FFFFFF"/>
          </a:solidFill>
          <a:latin typeface="+mn-lt"/>
          <a:ea typeface="+mn-ea"/>
          <a:cs typeface="+mn-cs"/>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
  <c:chart>
    <c:title>
      <c:tx>
        <c:rich>
          <a:bodyPr/>
          <a:lstStyle/>
          <a:p>
            <a:pPr>
              <a:defRPr/>
            </a:pPr>
            <a:r>
              <a:rPr lang="en-US"/>
              <a:t>Suisun Bay Phytoplankton Density vs. </a:t>
            </a:r>
          </a:p>
          <a:p>
            <a:pPr>
              <a:defRPr/>
            </a:pPr>
            <a:r>
              <a:rPr lang="en-US"/>
              <a:t>Sacramento River Ammonia</a:t>
            </a:r>
          </a:p>
        </c:rich>
      </c:tx>
      <c:layout>
        <c:manualLayout>
          <c:xMode val="edge"/>
          <c:yMode val="edge"/>
          <c:x val="0.14605980684453279"/>
          <c:y val="0"/>
        </c:manualLayout>
      </c:layout>
    </c:title>
    <c:plotArea>
      <c:layout>
        <c:manualLayout>
          <c:layoutTarget val="inner"/>
          <c:xMode val="edge"/>
          <c:yMode val="edge"/>
          <c:x val="8.8387610529266511E-2"/>
          <c:y val="0.13312186444207016"/>
          <c:w val="0.84301867209564585"/>
          <c:h val="0.66518441417031116"/>
        </c:manualLayout>
      </c:layout>
      <c:scatterChart>
        <c:scatterStyle val="lineMarker"/>
        <c:ser>
          <c:idx val="0"/>
          <c:order val="0"/>
          <c:tx>
            <c:strRef>
              <c:f>Sheet1!$II$2</c:f>
              <c:strCache>
                <c:ptCount val="1"/>
                <c:pt idx="0">
                  <c:v>JunAug</c:v>
                </c:pt>
              </c:strCache>
            </c:strRef>
          </c:tx>
          <c:spPr>
            <a:ln w="28575">
              <a:noFill/>
            </a:ln>
          </c:spPr>
          <c:marker>
            <c:symbol val="diamond"/>
            <c:size val="13"/>
            <c:spPr>
              <a:solidFill>
                <a:srgbClr val="FFC000"/>
              </a:solidFill>
            </c:spPr>
          </c:marker>
          <c:trendline>
            <c:spPr>
              <a:ln w="60325">
                <a:solidFill>
                  <a:srgbClr val="00FF00"/>
                </a:solidFill>
              </a:ln>
              <a:effectLst>
                <a:outerShdw blurRad="50800" dist="50800" dir="5400000" algn="ctr" rotWithShape="0">
                  <a:schemeClr val="bg1"/>
                </a:outerShdw>
              </a:effectLst>
            </c:spPr>
            <c:trendlineType val="poly"/>
            <c:order val="2"/>
            <c:dispRSqr val="1"/>
            <c:dispEq val="1"/>
            <c:trendlineLbl>
              <c:layout>
                <c:manualLayout>
                  <c:x val="8.1705527100374667E-2"/>
                  <c:y val="-0.5172572521531934"/>
                </c:manualLayout>
              </c:layout>
              <c:tx>
                <c:rich>
                  <a:bodyPr/>
                  <a:lstStyle/>
                  <a:p>
                    <a:pPr>
                      <a:defRPr sz="2000" b="1"/>
                    </a:pPr>
                    <a:r>
                      <a:rPr lang="pt-BR"/>
                      <a:t>R² = 0.8</a:t>
                    </a:r>
                  </a:p>
                </c:rich>
              </c:tx>
              <c:numFmt formatCode="0.00E+00" sourceLinked="0"/>
            </c:trendlineLbl>
          </c:trendline>
          <c:xVal>
            <c:numRef>
              <c:f>Sheet1!$II$4:$II$52</c:f>
              <c:numCache>
                <c:formatCode>General</c:formatCode>
                <c:ptCount val="49"/>
                <c:pt idx="18" formatCode="0">
                  <c:v>1626.5266666666757</c:v>
                </c:pt>
                <c:pt idx="19" formatCode="0">
                  <c:v>1702.6666666666667</c:v>
                </c:pt>
                <c:pt idx="20" formatCode="0">
                  <c:v>1284.75</c:v>
                </c:pt>
                <c:pt idx="21" formatCode="0">
                  <c:v>1831.25</c:v>
                </c:pt>
                <c:pt idx="22" formatCode="0">
                  <c:v>2189</c:v>
                </c:pt>
                <c:pt idx="23" formatCode="0">
                  <c:v>2153.796666666648</c:v>
                </c:pt>
                <c:pt idx="24" formatCode="0">
                  <c:v>2233.1</c:v>
                </c:pt>
                <c:pt idx="25" formatCode="0">
                  <c:v>2309.1483333333372</c:v>
                </c:pt>
                <c:pt idx="26" formatCode="0">
                  <c:v>3103.8666666666495</c:v>
                </c:pt>
                <c:pt idx="27" formatCode="0">
                  <c:v>2269.1666666666383</c:v>
                </c:pt>
                <c:pt idx="28" formatCode="0">
                  <c:v>2046.717823233246</c:v>
                </c:pt>
                <c:pt idx="29" formatCode="0">
                  <c:v>2091.0263463783672</c:v>
                </c:pt>
                <c:pt idx="30" formatCode="0">
                  <c:v>3159.2129905310112</c:v>
                </c:pt>
                <c:pt idx="31" formatCode="0">
                  <c:v>2570.7625988384352</c:v>
                </c:pt>
                <c:pt idx="32" formatCode="0">
                  <c:v>3159.4409775697859</c:v>
                </c:pt>
                <c:pt idx="33" formatCode="0">
                  <c:v>3158.9432048332228</c:v>
                </c:pt>
                <c:pt idx="34" formatCode="0">
                  <c:v>3302.820202517807</c:v>
                </c:pt>
                <c:pt idx="35" formatCode="0">
                  <c:v>3357.9406873318617</c:v>
                </c:pt>
                <c:pt idx="36" formatCode="0">
                  <c:v>2995.2681750491847</c:v>
                </c:pt>
                <c:pt idx="37" formatCode="0">
                  <c:v>2888.5124790314812</c:v>
                </c:pt>
                <c:pt idx="38" formatCode="0">
                  <c:v>3108.3571923829636</c:v>
                </c:pt>
                <c:pt idx="39" formatCode="0">
                  <c:v>2930.4544523497329</c:v>
                </c:pt>
                <c:pt idx="40" formatCode="0">
                  <c:v>4038.8485022654822</c:v>
                </c:pt>
                <c:pt idx="41" formatCode="0">
                  <c:v>3684.3204034300502</c:v>
                </c:pt>
                <c:pt idx="42" formatCode="0">
                  <c:v>4444.9892416824614</c:v>
                </c:pt>
                <c:pt idx="43" formatCode="0">
                  <c:v>4382.134760827742</c:v>
                </c:pt>
                <c:pt idx="44" formatCode="0">
                  <c:v>5087.4190513854574</c:v>
                </c:pt>
                <c:pt idx="45" formatCode="0">
                  <c:v>5020.0285177192727</c:v>
                </c:pt>
                <c:pt idx="46" formatCode="0">
                  <c:v>4872.9922974558485</c:v>
                </c:pt>
                <c:pt idx="47" formatCode="0">
                  <c:v>5552.9814425340865</c:v>
                </c:pt>
                <c:pt idx="48" formatCode="0">
                  <c:v>4883.4399549396685</c:v>
                </c:pt>
              </c:numCache>
            </c:numRef>
          </c:xVal>
          <c:yVal>
            <c:numRef>
              <c:f>Sheet1!$C$4:$C$54</c:f>
              <c:numCache>
                <c:formatCode>General</c:formatCode>
                <c:ptCount val="51"/>
                <c:pt idx="18">
                  <c:v>4.9087256075961623</c:v>
                </c:pt>
                <c:pt idx="19">
                  <c:v>3.6109179126442248</c:v>
                </c:pt>
                <c:pt idx="20">
                  <c:v>3.5515312629627429</c:v>
                </c:pt>
                <c:pt idx="21">
                  <c:v>4.8299124586659454</c:v>
                </c:pt>
                <c:pt idx="22">
                  <c:v>4.7902656696647714</c:v>
                </c:pt>
                <c:pt idx="23">
                  <c:v>5.0132984115157404</c:v>
                </c:pt>
                <c:pt idx="24">
                  <c:v>4.6790400345545846</c:v>
                </c:pt>
                <c:pt idx="25">
                  <c:v>2.6633627205163997</c:v>
                </c:pt>
                <c:pt idx="26">
                  <c:v>2.1014204483986112</c:v>
                </c:pt>
                <c:pt idx="27">
                  <c:v>2.8558314326439787</c:v>
                </c:pt>
                <c:pt idx="28">
                  <c:v>2.1860512767380942</c:v>
                </c:pt>
                <c:pt idx="29">
                  <c:v>4.3151149293906936</c:v>
                </c:pt>
                <c:pt idx="30">
                  <c:v>1.3261904370501854</c:v>
                </c:pt>
                <c:pt idx="31">
                  <c:v>1.2172180310759568</c:v>
                </c:pt>
                <c:pt idx="32">
                  <c:v>1.2302901126433097</c:v>
                </c:pt>
                <c:pt idx="33">
                  <c:v>0.83290912293510788</c:v>
                </c:pt>
                <c:pt idx="34">
                  <c:v>5.4067221270276411E-2</c:v>
                </c:pt>
                <c:pt idx="35">
                  <c:v>0.4700036292457358</c:v>
                </c:pt>
                <c:pt idx="36">
                  <c:v>0.5690945318899665</c:v>
                </c:pt>
                <c:pt idx="37">
                  <c:v>0.20972053098206941</c:v>
                </c:pt>
                <c:pt idx="38">
                  <c:v>0.33647223662121534</c:v>
                </c:pt>
                <c:pt idx="39">
                  <c:v>-0.31015492830384345</c:v>
                </c:pt>
                <c:pt idx="40">
                  <c:v>-0.69314718055994551</c:v>
                </c:pt>
                <c:pt idx="41">
                  <c:v>-1.3862943611198906</c:v>
                </c:pt>
                <c:pt idx="42">
                  <c:v>-1.4916548767777169</c:v>
                </c:pt>
                <c:pt idx="43">
                  <c:v>-1.2039728043259359</c:v>
                </c:pt>
                <c:pt idx="44">
                  <c:v>-1.3862943611198906</c:v>
                </c:pt>
                <c:pt idx="45">
                  <c:v>-2.3025850929940437</c:v>
                </c:pt>
                <c:pt idx="46">
                  <c:v>0.26236426446749311</c:v>
                </c:pt>
                <c:pt idx="47">
                  <c:v>-1.6094379124340998</c:v>
                </c:pt>
                <c:pt idx="48">
                  <c:v>-0.916290731874155</c:v>
                </c:pt>
                <c:pt idx="49">
                  <c:v>0</c:v>
                </c:pt>
              </c:numCache>
            </c:numRef>
          </c:yVal>
        </c:ser>
        <c:axId val="764480128"/>
        <c:axId val="766313216"/>
      </c:scatterChart>
      <c:valAx>
        <c:axId val="764480128"/>
        <c:scaling>
          <c:orientation val="minMax"/>
          <c:min val="1000"/>
        </c:scaling>
        <c:axPos val="b"/>
        <c:numFmt formatCode="General" sourceLinked="1"/>
        <c:tickLblPos val="low"/>
        <c:crossAx val="766313216"/>
        <c:crosses val="autoZero"/>
        <c:crossBetween val="midCat"/>
      </c:valAx>
      <c:valAx>
        <c:axId val="766313216"/>
        <c:scaling>
          <c:orientation val="minMax"/>
          <c:max val="6"/>
        </c:scaling>
        <c:axPos val="l"/>
        <c:majorGridlines>
          <c:spPr>
            <a:ln w="3175">
              <a:solidFill>
                <a:schemeClr val="accent3">
                  <a:lumMod val="75000"/>
                </a:schemeClr>
              </a:solidFill>
            </a:ln>
          </c:spPr>
        </c:majorGridlines>
        <c:numFmt formatCode="General" sourceLinked="1"/>
        <c:tickLblPos val="nextTo"/>
        <c:crossAx val="764480128"/>
        <c:crosses val="autoZero"/>
        <c:crossBetween val="midCat"/>
      </c:valAx>
    </c:plotArea>
    <c:plotVisOnly val="1"/>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5EBDE3C2-C0A2-4C6D-98B7-EFE5DDBA5576}" type="datetimeFigureOut">
              <a:rPr lang="en-US" smtClean="0"/>
              <a:pPr/>
              <a:t>4/20/2010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D3163B36-0FCC-4789-B013-8F1738A974F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3550"/>
          </a:xfrm>
          <a:prstGeom prst="rect">
            <a:avLst/>
          </a:prstGeom>
        </p:spPr>
        <p:txBody>
          <a:bodyPr vert="horz" lIns="93146" tIns="46573" rIns="93146" bIns="46573"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3970339" y="0"/>
            <a:ext cx="3038475" cy="463550"/>
          </a:xfrm>
          <a:prstGeom prst="rect">
            <a:avLst/>
          </a:prstGeom>
        </p:spPr>
        <p:txBody>
          <a:bodyPr vert="horz" lIns="93146" tIns="46573" rIns="93146" bIns="46573" rtlCol="0"/>
          <a:lstStyle>
            <a:lvl1pPr algn="r" fontAlgn="auto">
              <a:spcBef>
                <a:spcPts val="0"/>
              </a:spcBef>
              <a:spcAft>
                <a:spcPts val="0"/>
              </a:spcAft>
              <a:defRPr sz="1300">
                <a:latin typeface="+mn-lt"/>
                <a:cs typeface="+mn-cs"/>
              </a:defRPr>
            </a:lvl1pPr>
          </a:lstStyle>
          <a:p>
            <a:pPr>
              <a:defRPr/>
            </a:pPr>
            <a:fld id="{D4AFF6D7-59C9-4DFA-A952-DB72BD3D9F13}" type="datetimeFigureOut">
              <a:rPr lang="en-US"/>
              <a:pPr>
                <a:defRPr/>
              </a:pPr>
              <a:t>4/20/2010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46" tIns="46573" rIns="93146" bIns="46573" rtlCol="0" anchor="ctr"/>
          <a:lstStyle/>
          <a:p>
            <a:pPr lvl="0"/>
            <a:endParaRPr lang="en-US" noProof="0"/>
          </a:p>
        </p:txBody>
      </p:sp>
      <p:sp>
        <p:nvSpPr>
          <p:cNvPr id="5" name="Notes Placeholder 4"/>
          <p:cNvSpPr>
            <a:spLocks noGrp="1"/>
          </p:cNvSpPr>
          <p:nvPr>
            <p:ph type="body" sz="quarter" idx="3"/>
          </p:nvPr>
        </p:nvSpPr>
        <p:spPr>
          <a:xfrm>
            <a:off x="701676" y="4416426"/>
            <a:ext cx="5607050" cy="4181475"/>
          </a:xfrm>
          <a:prstGeom prst="rect">
            <a:avLst/>
          </a:prstGeom>
        </p:spPr>
        <p:txBody>
          <a:bodyPr vert="horz" lIns="93146" tIns="46573" rIns="93146" bIns="4657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31263"/>
            <a:ext cx="3038475" cy="463550"/>
          </a:xfrm>
          <a:prstGeom prst="rect">
            <a:avLst/>
          </a:prstGeom>
        </p:spPr>
        <p:txBody>
          <a:bodyPr vert="horz" lIns="93146" tIns="46573" rIns="93146" bIns="46573"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9" y="8831263"/>
            <a:ext cx="3038475" cy="463550"/>
          </a:xfrm>
          <a:prstGeom prst="rect">
            <a:avLst/>
          </a:prstGeom>
        </p:spPr>
        <p:txBody>
          <a:bodyPr vert="horz" lIns="93146" tIns="46573" rIns="93146" bIns="46573" rtlCol="0" anchor="b"/>
          <a:lstStyle>
            <a:lvl1pPr algn="r" fontAlgn="auto">
              <a:spcBef>
                <a:spcPts val="0"/>
              </a:spcBef>
              <a:spcAft>
                <a:spcPts val="0"/>
              </a:spcAft>
              <a:defRPr sz="1300">
                <a:latin typeface="+mn-lt"/>
                <a:cs typeface="+mn-cs"/>
              </a:defRPr>
            </a:lvl1pPr>
          </a:lstStyle>
          <a:p>
            <a:pPr>
              <a:defRPr/>
            </a:pPr>
            <a:fld id="{0F8A1D48-E87F-4F21-9D75-747A9013154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vmlDrawing" Target="../drawings/vmlDrawing3.vml"/><Relationship Id="rId4" Type="http://schemas.openxmlformats.org/officeDocument/2006/relationships/oleObject" Target="../embeddings/oleObject2.bin"/></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ln>
            <a:miter lim="800000"/>
            <a:headEnd/>
            <a:tailEnd/>
          </a:ln>
        </p:spPr>
        <p:txBody>
          <a:bodyPr/>
          <a:lstStyle/>
          <a:p>
            <a:fld id="{9A0CB866-DC73-498C-9B94-95A0214E9181}" type="slidenum">
              <a:rPr lang="en-US" smtClean="0"/>
              <a:pPr/>
              <a:t>1</a:t>
            </a:fld>
            <a:endParaRPr lang="en-US" dirty="0" smtClean="0"/>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4" name="Notes Placeholder 4"/>
          <p:cNvSpPr>
            <a:spLocks noGrp="1"/>
          </p:cNvSpPr>
          <p:nvPr>
            <p:ph type="body" idx="1"/>
          </p:nvPr>
        </p:nvSpPr>
        <p:spPr bwMode="auto">
          <a:noFill/>
        </p:spPr>
        <p:txBody>
          <a:bodyPr wrap="square" numCol="1" anchor="t" anchorCtr="0" compatLnSpc="1">
            <a:prstTxWarp prst="textNoShape">
              <a:avLst/>
            </a:prstTxWarp>
          </a:bodyPr>
          <a:lstStyle/>
          <a:p>
            <a:r>
              <a:rPr lang="en-US" dirty="0" smtClean="0"/>
              <a:t>The Bay Delta is where the rivers of the Sierra merge before heading west toward San Francisco Bay. </a:t>
            </a:r>
          </a:p>
          <a:p>
            <a:endParaRPr lang="en-US" dirty="0" smtClean="0"/>
          </a:p>
          <a:p>
            <a:r>
              <a:rPr lang="en-US" dirty="0" smtClean="0"/>
              <a:t>It is the home of two large water projects, the State Water Project, which supplies mostly urban regions from the Bay area to San Diego, and the federal Central Valley Project, which supplies the state’s agricultural region in the Delta. </a:t>
            </a:r>
          </a:p>
          <a:p>
            <a:endParaRPr lang="en-US" dirty="0" smtClean="0"/>
          </a:p>
          <a:p>
            <a:r>
              <a:rPr lang="en-US" dirty="0" smtClean="0"/>
              <a:t>All told, water directly from the Delta helps to sustain 25 million Californians – statewide – and some of the nation’s most productive farm land.  </a:t>
            </a:r>
          </a:p>
          <a:p>
            <a:endParaRPr lang="en-US" dirty="0" smtClean="0"/>
          </a:p>
          <a:p>
            <a:r>
              <a:rPr lang="en-US" dirty="0" smtClean="0"/>
              <a:t>As noted, water that travels through the Delta provides 33% to Northern California, 23 to 90% in Central Valley and 30% to Southern California. </a:t>
            </a:r>
          </a:p>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err="1" smtClean="0"/>
              <a:t>ln</a:t>
            </a:r>
            <a:r>
              <a:rPr lang="en-US" dirty="0" smtClean="0"/>
              <a:t> (Suisun Bay </a:t>
            </a:r>
            <a:r>
              <a:rPr lang="en-US" dirty="0" err="1" smtClean="0"/>
              <a:t>Phyto</a:t>
            </a:r>
            <a:r>
              <a:rPr lang="en-US" dirty="0" smtClean="0"/>
              <a:t> Density July to Sept) v June - August Ammonia Loading at Hood</a:t>
            </a:r>
          </a:p>
          <a:p>
            <a:endParaRPr lang="en-US" dirty="0" smtClean="0"/>
          </a:p>
          <a:p>
            <a:pPr>
              <a:spcBef>
                <a:spcPct val="0"/>
              </a:spcBef>
              <a:spcAft>
                <a:spcPts val="600"/>
              </a:spcAft>
              <a:buFontTx/>
              <a:buChar char="•"/>
            </a:pPr>
            <a:r>
              <a:rPr lang="en-US" dirty="0" smtClean="0"/>
              <a:t>Joint SWP/CVP research .  Includes Nitrogen model; isotope analysis to determine the source of the nitrogen; and studies of the relationship between nutrients generally and the food chain</a:t>
            </a:r>
          </a:p>
          <a:p>
            <a:pPr>
              <a:spcBef>
                <a:spcPct val="0"/>
              </a:spcBef>
              <a:spcAft>
                <a:spcPts val="600"/>
              </a:spcAft>
            </a:pPr>
            <a:endParaRPr lang="en-US" dirty="0" smtClean="0"/>
          </a:p>
          <a:p>
            <a:pPr>
              <a:spcBef>
                <a:spcPct val="0"/>
              </a:spcBef>
              <a:spcAft>
                <a:spcPts val="600"/>
              </a:spcAft>
            </a:pPr>
            <a:r>
              <a:rPr lang="en-US" dirty="0" smtClean="0"/>
              <a:t>Hired Dr. Pat </a:t>
            </a:r>
            <a:r>
              <a:rPr lang="en-US" dirty="0" err="1" smtClean="0"/>
              <a:t>Glibert</a:t>
            </a:r>
            <a:r>
              <a:rPr lang="en-US" dirty="0" smtClean="0"/>
              <a:t> of U. of Maryland.  Internationally recognized expert in nutrient impacts on ecosystems</a:t>
            </a:r>
          </a:p>
          <a:p>
            <a:pPr>
              <a:spcBef>
                <a:spcPct val="0"/>
              </a:spcBef>
              <a:spcAft>
                <a:spcPts val="600"/>
              </a:spcAft>
            </a:pPr>
            <a:endParaRPr lang="en-US" dirty="0" smtClean="0"/>
          </a:p>
          <a:p>
            <a:pPr>
              <a:spcBef>
                <a:spcPct val="0"/>
              </a:spcBef>
              <a:spcAft>
                <a:spcPts val="600"/>
              </a:spcAft>
            </a:pPr>
            <a:r>
              <a:rPr lang="en-US" dirty="0" smtClean="0"/>
              <a:t>Here initial review implicates not merely ammonium, but the nutrient balance between nitrogen and phosphorus.  Such nutrient impacts are seen in many estuaries throughout the world. </a:t>
            </a:r>
          </a:p>
          <a:p>
            <a:pPr>
              <a:spcBef>
                <a:spcPct val="0"/>
              </a:spcBef>
              <a:spcAft>
                <a:spcPts val="600"/>
              </a:spcAft>
            </a:pPr>
            <a:endParaRPr lang="en-US" dirty="0" smtClean="0"/>
          </a:p>
          <a:p>
            <a:pPr>
              <a:spcBef>
                <a:spcPct val="0"/>
              </a:spcBef>
              <a:spcAft>
                <a:spcPts val="600"/>
              </a:spcAft>
              <a:buFontTx/>
              <a:buChar char="•"/>
            </a:pPr>
            <a:r>
              <a:rPr lang="en-US" dirty="0" smtClean="0"/>
              <a:t>Models ammonia, nutrients &amp; temperature</a:t>
            </a:r>
          </a:p>
          <a:p>
            <a:pPr>
              <a:spcBef>
                <a:spcPct val="0"/>
              </a:spcBef>
              <a:spcAft>
                <a:spcPts val="600"/>
              </a:spcAft>
              <a:buFontTx/>
              <a:buChar char="•"/>
            </a:pPr>
            <a:r>
              <a:rPr lang="en-US" dirty="0" smtClean="0"/>
              <a:t>Independent technical advisory review</a:t>
            </a:r>
          </a:p>
          <a:p>
            <a:pPr>
              <a:spcBef>
                <a:spcPct val="0"/>
              </a:spcBef>
              <a:spcAft>
                <a:spcPts val="600"/>
              </a:spcAft>
              <a:buFontTx/>
              <a:buChar char="•"/>
            </a:pPr>
            <a:r>
              <a:rPr lang="en-US" dirty="0" smtClean="0"/>
              <a:t>Anticipated completion Jan 2010</a:t>
            </a:r>
          </a:p>
          <a:p>
            <a:pPr>
              <a:spcBef>
                <a:spcPct val="0"/>
              </a:spcBef>
              <a:spcAft>
                <a:spcPts val="600"/>
              </a:spcAft>
              <a:buFontTx/>
              <a:buChar char="•"/>
            </a:pPr>
            <a:endParaRPr lang="en-US" dirty="0" smtClean="0"/>
          </a:p>
          <a:p>
            <a:pPr>
              <a:spcBef>
                <a:spcPct val="0"/>
              </a:spcBef>
              <a:spcAft>
                <a:spcPts val="600"/>
              </a:spcAft>
              <a:buFontTx/>
              <a:buChar char="•"/>
            </a:pPr>
            <a:endParaRPr lang="en-US" dirty="0" smtClean="0"/>
          </a:p>
          <a:p>
            <a:pPr>
              <a:spcAft>
                <a:spcPts val="600"/>
              </a:spcAft>
            </a:pPr>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B990093C-3616-43D1-8896-22673120277C}" type="slidenum">
              <a:rPr lang="en-US" smtClean="0"/>
              <a:pPr>
                <a:defRPr/>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100" dirty="0" smtClean="0">
                <a:latin typeface="Arial" pitchFamily="34" charset="0"/>
                <a:cs typeface="Arial" pitchFamily="34" charset="0"/>
              </a:rPr>
              <a:t>12-15-08 – USFWS issued delta smelt </a:t>
            </a:r>
            <a:r>
              <a:rPr lang="en-US" sz="1100" dirty="0" err="1" smtClean="0">
                <a:latin typeface="Arial" pitchFamily="34" charset="0"/>
                <a:cs typeface="Arial" pitchFamily="34" charset="0"/>
              </a:rPr>
              <a:t>BiOp</a:t>
            </a:r>
            <a:endParaRPr lang="en-US" sz="1100" dirty="0" smtClean="0">
              <a:latin typeface="Arial" pitchFamily="34" charset="0"/>
              <a:cs typeface="Arial" pitchFamily="34" charset="0"/>
            </a:endParaRPr>
          </a:p>
          <a:p>
            <a:r>
              <a:rPr lang="en-US" sz="1100" dirty="0" smtClean="0">
                <a:latin typeface="Arial" pitchFamily="34" charset="0"/>
                <a:cs typeface="Arial" pitchFamily="34" charset="0"/>
              </a:rPr>
              <a:t>4-9-09 – USFWS concludes </a:t>
            </a:r>
            <a:r>
              <a:rPr lang="en-US" sz="1100" dirty="0" err="1" smtClean="0">
                <a:latin typeface="Arial" pitchFamily="34" charset="0"/>
                <a:cs typeface="Arial" pitchFamily="34" charset="0"/>
              </a:rPr>
              <a:t>longfin</a:t>
            </a:r>
            <a:r>
              <a:rPr lang="en-US" sz="1100" dirty="0" smtClean="0">
                <a:latin typeface="Arial" pitchFamily="34" charset="0"/>
                <a:cs typeface="Arial" pitchFamily="34" charset="0"/>
              </a:rPr>
              <a:t> smelt due not warrant listing under federal CESA; Bay-Delta population is not distinct from the </a:t>
            </a:r>
            <a:r>
              <a:rPr lang="en-US" sz="1100" dirty="0" err="1" smtClean="0">
                <a:latin typeface="Arial" pitchFamily="34" charset="0"/>
                <a:cs typeface="Arial" pitchFamily="34" charset="0"/>
              </a:rPr>
              <a:t>longfin</a:t>
            </a:r>
            <a:r>
              <a:rPr lang="en-US" sz="1100" dirty="0" smtClean="0">
                <a:latin typeface="Arial" pitchFamily="34" charset="0"/>
                <a:cs typeface="Arial" pitchFamily="34" charset="0"/>
              </a:rPr>
              <a:t> smelt that is abundant is other parts of the Pacific Coast </a:t>
            </a:r>
          </a:p>
          <a:p>
            <a:r>
              <a:rPr lang="en-US" sz="1100" dirty="0" smtClean="0">
                <a:latin typeface="Arial" pitchFamily="34" charset="0"/>
                <a:cs typeface="Arial" pitchFamily="34" charset="0"/>
              </a:rPr>
              <a:t>6-25-09 – DFG Commission listed </a:t>
            </a:r>
            <a:r>
              <a:rPr lang="en-US" sz="1100" dirty="0" err="1" smtClean="0">
                <a:latin typeface="Arial" pitchFamily="34" charset="0"/>
                <a:cs typeface="Arial" pitchFamily="34" charset="0"/>
              </a:rPr>
              <a:t>longfin</a:t>
            </a:r>
            <a:r>
              <a:rPr lang="en-US" sz="1100" dirty="0" smtClean="0">
                <a:latin typeface="Arial" pitchFamily="34" charset="0"/>
                <a:cs typeface="Arial" pitchFamily="34" charset="0"/>
              </a:rPr>
              <a:t> as threatened; DFG issued a 10-year 2081 Permit to California</a:t>
            </a:r>
          </a:p>
          <a:p>
            <a:r>
              <a:rPr lang="en-US" sz="1100" dirty="0" smtClean="0">
                <a:latin typeface="Arial" pitchFamily="34" charset="0"/>
                <a:cs typeface="Arial" pitchFamily="34" charset="0"/>
              </a:rPr>
              <a:t>6-4-09 – NMFS issued </a:t>
            </a:r>
            <a:r>
              <a:rPr lang="en-US" sz="1100" dirty="0" err="1" smtClean="0">
                <a:latin typeface="Arial" pitchFamily="34" charset="0"/>
                <a:cs typeface="Arial" pitchFamily="34" charset="0"/>
              </a:rPr>
              <a:t>BiOp</a:t>
            </a:r>
            <a:r>
              <a:rPr lang="en-US" sz="1100" dirty="0" smtClean="0">
                <a:latin typeface="Arial" pitchFamily="34" charset="0"/>
                <a:cs typeface="Arial" pitchFamily="34" charset="0"/>
              </a:rPr>
              <a:t> for spring run, winter run, steelhead, green sturgeon, southern resident pop of killer whale</a:t>
            </a:r>
          </a:p>
        </p:txBody>
      </p:sp>
      <p:sp>
        <p:nvSpPr>
          <p:cNvPr id="64516" name="Slide Number Placeholder 3"/>
          <p:cNvSpPr>
            <a:spLocks noGrp="1"/>
          </p:cNvSpPr>
          <p:nvPr>
            <p:ph type="sldNum" sz="quarter" idx="5"/>
          </p:nvPr>
        </p:nvSpPr>
        <p:spPr/>
        <p:txBody>
          <a:bodyPr/>
          <a:lstStyle/>
          <a:p>
            <a:pPr defTabSz="934916">
              <a:defRPr/>
            </a:pPr>
            <a:fld id="{444FCD97-CEE0-436C-BBB3-E97E192ECA65}" type="slidenum">
              <a:rPr lang="en-US" smtClean="0"/>
              <a:pPr defTabSz="934916">
                <a:defRPr/>
              </a:pPr>
              <a:t>15</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w="9525"/>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EB52B7B-019D-40F2-A453-537A21882FAF}" type="slidenum">
              <a:rPr lang="en-US" smtClean="0"/>
              <a:pPr>
                <a:defRPr/>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7"/>
          <p:cNvSpPr>
            <a:spLocks noGrp="1" noChangeArrowheads="1"/>
          </p:cNvSpPr>
          <p:nvPr>
            <p:ph type="sldNum" sz="quarter" idx="5"/>
          </p:nvPr>
        </p:nvSpPr>
        <p:spPr>
          <a:ln/>
        </p:spPr>
        <p:txBody>
          <a:bodyPr/>
          <a:lstStyle/>
          <a:p>
            <a:fld id="{839D5EA9-53E3-439F-8B76-7335A5BABF00}" type="slidenum">
              <a:rPr lang="en-US"/>
              <a:pPr/>
              <a:t>17</a:t>
            </a:fld>
            <a:endParaRPr lang="en-US"/>
          </a:p>
        </p:txBody>
      </p:sp>
      <p:sp>
        <p:nvSpPr>
          <p:cNvPr id="3134466" name="Rectangle 2"/>
          <p:cNvSpPr>
            <a:spLocks noChangeArrowheads="1" noTextEdit="1"/>
          </p:cNvSpPr>
          <p:nvPr>
            <p:ph type="sldImg"/>
          </p:nvPr>
        </p:nvSpPr>
        <p:spPr>
          <a:xfrm>
            <a:off x="1182688" y="404813"/>
            <a:ext cx="4643437" cy="3482975"/>
          </a:xfrm>
          <a:ln/>
        </p:spPr>
      </p:sp>
      <p:sp>
        <p:nvSpPr>
          <p:cNvPr id="3134467" name="Rectangle 3"/>
          <p:cNvSpPr>
            <a:spLocks noGrp="1" noChangeArrowheads="1"/>
          </p:cNvSpPr>
          <p:nvPr>
            <p:ph type="body" idx="1"/>
          </p:nvPr>
        </p:nvSpPr>
        <p:spPr>
          <a:xfrm>
            <a:off x="935038" y="3962400"/>
            <a:ext cx="5140325" cy="4870450"/>
          </a:xfrm>
          <a:noFill/>
          <a:ln/>
        </p:spPr>
        <p:txBody>
          <a:bodyPr lIns="91204" tIns="45601" rIns="91204" bIns="45601"/>
          <a:lstStyle/>
          <a:p>
            <a:pPr defTabSz="906463">
              <a:spcBef>
                <a:spcPct val="0"/>
              </a:spcBef>
            </a:pPr>
            <a:r>
              <a:rPr lang="en-US" sz="900"/>
              <a:t>650M since 2000</a:t>
            </a:r>
          </a:p>
          <a:p>
            <a:pPr defTabSz="906463">
              <a:spcBef>
                <a:spcPct val="0"/>
              </a:spcBef>
            </a:pPr>
            <a:r>
              <a:rPr lang="en-US" sz="900"/>
              <a:t>$282M pre-ROD</a:t>
            </a:r>
          </a:p>
          <a:p>
            <a:pPr defTabSz="906463">
              <a:spcBef>
                <a:spcPct val="0"/>
              </a:spcBef>
            </a:pPr>
            <a:r>
              <a:rPr lang="en-US" sz="900"/>
              <a:t>400+ eco projects</a:t>
            </a:r>
          </a:p>
        </p:txBody>
      </p:sp>
      <p:grpSp>
        <p:nvGrpSpPr>
          <p:cNvPr id="2" name="Group 4"/>
          <p:cNvGrpSpPr>
            <a:grpSpLocks/>
          </p:cNvGrpSpPr>
          <p:nvPr/>
        </p:nvGrpSpPr>
        <p:grpSpPr bwMode="auto">
          <a:xfrm>
            <a:off x="1830388" y="5014913"/>
            <a:ext cx="3132137" cy="2833687"/>
            <a:chOff x="2963" y="1065"/>
            <a:chExt cx="2509" cy="3046"/>
          </a:xfrm>
        </p:grpSpPr>
        <p:grpSp>
          <p:nvGrpSpPr>
            <p:cNvPr id="3" name="Group 5"/>
            <p:cNvGrpSpPr>
              <a:grpSpLocks/>
            </p:cNvGrpSpPr>
            <p:nvPr/>
          </p:nvGrpSpPr>
          <p:grpSpPr bwMode="auto">
            <a:xfrm>
              <a:off x="2963" y="1065"/>
              <a:ext cx="2509" cy="3046"/>
              <a:chOff x="2963" y="1065"/>
              <a:chExt cx="2509" cy="3046"/>
            </a:xfrm>
          </p:grpSpPr>
          <p:graphicFrame>
            <p:nvGraphicFramePr>
              <p:cNvPr id="3134470" name="Object 6"/>
              <p:cNvGraphicFramePr>
                <a:graphicFrameLocks noChangeAspect="1"/>
              </p:cNvGraphicFramePr>
              <p:nvPr/>
            </p:nvGraphicFramePr>
            <p:xfrm>
              <a:off x="2963" y="1372"/>
              <a:ext cx="2477" cy="2623"/>
            </p:xfrm>
            <a:graphic>
              <a:graphicData uri="http://schemas.openxmlformats.org/presentationml/2006/ole">
                <p:oleObj spid="_x0000_s777218" name="Chart" r:id="rId4" imgW="3524662" imgH="4048585" progId="MSGraph.Chart.8">
                  <p:embed followColorScheme="full"/>
                </p:oleObj>
              </a:graphicData>
            </a:graphic>
          </p:graphicFrame>
          <p:sp>
            <p:nvSpPr>
              <p:cNvPr id="3134471" name="Rectangle 7"/>
              <p:cNvSpPr>
                <a:spLocks noChangeArrowheads="1"/>
              </p:cNvSpPr>
              <p:nvPr/>
            </p:nvSpPr>
            <p:spPr bwMode="invGray">
              <a:xfrm rot="21600000">
                <a:off x="3456" y="1065"/>
                <a:ext cx="1890" cy="229"/>
              </a:xfrm>
              <a:prstGeom prst="rect">
                <a:avLst/>
              </a:prstGeom>
              <a:noFill/>
              <a:ln w="9525">
                <a:noFill/>
                <a:miter lim="800000"/>
                <a:headEnd/>
                <a:tailEnd/>
              </a:ln>
              <a:effectLst/>
            </p:spPr>
            <p:txBody>
              <a:bodyPr lIns="0" tIns="0" rIns="0" bIns="0">
                <a:spAutoFit/>
              </a:bodyPr>
              <a:lstStyle/>
              <a:p>
                <a:pPr algn="ctr" defTabSz="911225">
                  <a:spcBef>
                    <a:spcPct val="0"/>
                  </a:spcBef>
                  <a:buFontTx/>
                  <a:buNone/>
                </a:pPr>
                <a:endParaRPr lang="en-US" sz="1400">
                  <a:solidFill>
                    <a:srgbClr val="000000"/>
                  </a:solidFill>
                </a:endParaRPr>
              </a:p>
            </p:txBody>
          </p:sp>
          <p:sp>
            <p:nvSpPr>
              <p:cNvPr id="3134472" name="Rectangle 8"/>
              <p:cNvSpPr>
                <a:spLocks noChangeArrowheads="1"/>
              </p:cNvSpPr>
              <p:nvPr/>
            </p:nvSpPr>
            <p:spPr bwMode="invGray">
              <a:xfrm rot="21600000">
                <a:off x="3458" y="2283"/>
                <a:ext cx="860" cy="328"/>
              </a:xfrm>
              <a:prstGeom prst="rect">
                <a:avLst/>
              </a:prstGeom>
              <a:noFill/>
              <a:ln w="9525">
                <a:noFill/>
                <a:miter lim="800000"/>
                <a:headEnd/>
                <a:tailEnd/>
              </a:ln>
              <a:effectLst/>
            </p:spPr>
            <p:txBody>
              <a:bodyPr lIns="0" tIns="0" rIns="0" bIns="0">
                <a:spAutoFit/>
              </a:bodyPr>
              <a:lstStyle/>
              <a:p>
                <a:pPr algn="ctr" defTabSz="911225">
                  <a:spcBef>
                    <a:spcPct val="0"/>
                  </a:spcBef>
                  <a:buFontTx/>
                  <a:buNone/>
                </a:pPr>
                <a:r>
                  <a:rPr lang="en-US" sz="1000">
                    <a:solidFill>
                      <a:srgbClr val="000000"/>
                    </a:solidFill>
                    <a:effectLst>
                      <a:outerShdw blurRad="38100" dist="38100" dir="2700000" algn="tl">
                        <a:srgbClr val="C0C0C0"/>
                      </a:outerShdw>
                    </a:effectLst>
                  </a:rPr>
                  <a:t>Surplus</a:t>
                </a:r>
                <a:br>
                  <a:rPr lang="en-US" sz="1000">
                    <a:solidFill>
                      <a:srgbClr val="000000"/>
                    </a:solidFill>
                    <a:effectLst>
                      <a:outerShdw blurRad="38100" dist="38100" dir="2700000" algn="tl">
                        <a:srgbClr val="C0C0C0"/>
                      </a:outerShdw>
                    </a:effectLst>
                  </a:rPr>
                </a:br>
                <a:r>
                  <a:rPr lang="en-US" sz="1000">
                    <a:solidFill>
                      <a:srgbClr val="000000"/>
                    </a:solidFill>
                    <a:effectLst>
                      <a:outerShdw blurRad="38100" dist="38100" dir="2700000" algn="tl">
                        <a:srgbClr val="C0C0C0"/>
                      </a:outerShdw>
                    </a:effectLst>
                  </a:rPr>
                  <a:t>Water</a:t>
                </a:r>
              </a:p>
            </p:txBody>
          </p:sp>
          <p:sp>
            <p:nvSpPr>
              <p:cNvPr id="3134473" name="Rectangle 9"/>
              <p:cNvSpPr>
                <a:spLocks noChangeArrowheads="1"/>
              </p:cNvSpPr>
              <p:nvPr/>
            </p:nvSpPr>
            <p:spPr bwMode="invGray">
              <a:xfrm rot="21600000">
                <a:off x="3408" y="3817"/>
                <a:ext cx="1008" cy="294"/>
              </a:xfrm>
              <a:prstGeom prst="rect">
                <a:avLst/>
              </a:prstGeom>
              <a:noFill/>
              <a:ln w="9525">
                <a:noFill/>
                <a:miter lim="800000"/>
                <a:headEnd/>
                <a:tailEnd/>
              </a:ln>
              <a:effectLst/>
            </p:spPr>
            <p:txBody>
              <a:bodyPr lIns="0" tIns="0" rIns="0" bIns="0">
                <a:spAutoFit/>
              </a:bodyPr>
              <a:lstStyle/>
              <a:p>
                <a:pPr algn="ctr" defTabSz="911225">
                  <a:lnSpc>
                    <a:spcPct val="90000"/>
                  </a:lnSpc>
                  <a:spcBef>
                    <a:spcPct val="0"/>
                  </a:spcBef>
                  <a:buFontTx/>
                  <a:buNone/>
                </a:pPr>
                <a:r>
                  <a:rPr lang="en-US" sz="1000">
                    <a:solidFill>
                      <a:srgbClr val="000000"/>
                    </a:solidFill>
                    <a:effectLst>
                      <a:outerShdw blurRad="38100" dist="38100" dir="2700000" algn="tl">
                        <a:srgbClr val="C0C0C0"/>
                      </a:outerShdw>
                    </a:effectLst>
                  </a:rPr>
                  <a:t>Water</a:t>
                </a:r>
                <a:br>
                  <a:rPr lang="en-US" sz="1000">
                    <a:solidFill>
                      <a:srgbClr val="000000"/>
                    </a:solidFill>
                    <a:effectLst>
                      <a:outerShdw blurRad="38100" dist="38100" dir="2700000" algn="tl">
                        <a:srgbClr val="C0C0C0"/>
                      </a:outerShdw>
                    </a:effectLst>
                  </a:rPr>
                </a:br>
                <a:r>
                  <a:rPr lang="en-US" sz="1000">
                    <a:solidFill>
                      <a:srgbClr val="000000"/>
                    </a:solidFill>
                    <a:effectLst>
                      <a:outerShdw blurRad="38100" dist="38100" dir="2700000" algn="tl">
                        <a:srgbClr val="C0C0C0"/>
                      </a:outerShdw>
                    </a:effectLst>
                  </a:rPr>
                  <a:t>Acquisition</a:t>
                </a:r>
              </a:p>
            </p:txBody>
          </p:sp>
          <p:sp>
            <p:nvSpPr>
              <p:cNvPr id="3134474" name="Rectangle 10"/>
              <p:cNvSpPr>
                <a:spLocks noChangeArrowheads="1"/>
              </p:cNvSpPr>
              <p:nvPr/>
            </p:nvSpPr>
            <p:spPr bwMode="invGray">
              <a:xfrm rot="21600000">
                <a:off x="4464" y="3814"/>
                <a:ext cx="1008" cy="294"/>
              </a:xfrm>
              <a:prstGeom prst="rect">
                <a:avLst/>
              </a:prstGeom>
              <a:noFill/>
              <a:ln w="9525">
                <a:noFill/>
                <a:miter lim="800000"/>
                <a:headEnd/>
                <a:tailEnd/>
              </a:ln>
              <a:effectLst/>
            </p:spPr>
            <p:txBody>
              <a:bodyPr lIns="0" tIns="0" rIns="0" bIns="0">
                <a:spAutoFit/>
              </a:bodyPr>
              <a:lstStyle/>
              <a:p>
                <a:pPr algn="ctr" defTabSz="911225">
                  <a:lnSpc>
                    <a:spcPct val="90000"/>
                  </a:lnSpc>
                  <a:spcBef>
                    <a:spcPct val="0"/>
                  </a:spcBef>
                  <a:buFontTx/>
                  <a:buNone/>
                </a:pPr>
                <a:r>
                  <a:rPr lang="en-US" sz="1000">
                    <a:solidFill>
                      <a:srgbClr val="000000"/>
                    </a:solidFill>
                    <a:effectLst>
                      <a:outerShdw blurRad="38100" dist="38100" dir="2700000" algn="tl">
                        <a:srgbClr val="C0C0C0"/>
                      </a:outerShdw>
                    </a:effectLst>
                  </a:rPr>
                  <a:t>Potential</a:t>
                </a:r>
                <a:br>
                  <a:rPr lang="en-US" sz="1000">
                    <a:solidFill>
                      <a:srgbClr val="000000"/>
                    </a:solidFill>
                    <a:effectLst>
                      <a:outerShdw blurRad="38100" dist="38100" dir="2700000" algn="tl">
                        <a:srgbClr val="C0C0C0"/>
                      </a:outerShdw>
                    </a:effectLst>
                  </a:rPr>
                </a:br>
                <a:r>
                  <a:rPr lang="en-US" sz="1000">
                    <a:solidFill>
                      <a:srgbClr val="000000"/>
                    </a:solidFill>
                    <a:effectLst>
                      <a:outerShdw blurRad="38100" dist="38100" dir="2700000" algn="tl">
                        <a:srgbClr val="C0C0C0"/>
                      </a:outerShdw>
                    </a:effectLst>
                  </a:rPr>
                  <a:t>Reserves</a:t>
                </a:r>
              </a:p>
            </p:txBody>
          </p:sp>
          <p:grpSp>
            <p:nvGrpSpPr>
              <p:cNvPr id="4" name="Group 11"/>
              <p:cNvGrpSpPr>
                <a:grpSpLocks/>
              </p:cNvGrpSpPr>
              <p:nvPr/>
            </p:nvGrpSpPr>
            <p:grpSpPr bwMode="auto">
              <a:xfrm>
                <a:off x="4522" y="1660"/>
                <a:ext cx="908" cy="2020"/>
                <a:chOff x="4522" y="1536"/>
                <a:chExt cx="908" cy="2020"/>
              </a:xfrm>
            </p:grpSpPr>
            <p:grpSp>
              <p:nvGrpSpPr>
                <p:cNvPr id="5" name="Group 12"/>
                <p:cNvGrpSpPr>
                  <a:grpSpLocks/>
                </p:cNvGrpSpPr>
                <p:nvPr/>
              </p:nvGrpSpPr>
              <p:grpSpPr bwMode="auto">
                <a:xfrm>
                  <a:off x="4569" y="1536"/>
                  <a:ext cx="763" cy="2020"/>
                  <a:chOff x="4569" y="1536"/>
                  <a:chExt cx="763" cy="2020"/>
                </a:xfrm>
              </p:grpSpPr>
              <p:sp>
                <p:nvSpPr>
                  <p:cNvPr id="3134477" name="Rectangle 13"/>
                  <p:cNvSpPr>
                    <a:spLocks noChangeArrowheads="1"/>
                  </p:cNvSpPr>
                  <p:nvPr/>
                </p:nvSpPr>
                <p:spPr bwMode="invGray">
                  <a:xfrm>
                    <a:off x="4570" y="2748"/>
                    <a:ext cx="761" cy="808"/>
                  </a:xfrm>
                  <a:prstGeom prst="rect">
                    <a:avLst/>
                  </a:prstGeom>
                  <a:gradFill rotWithShape="0">
                    <a:gsLst>
                      <a:gs pos="0">
                        <a:srgbClr val="99CCFF">
                          <a:gamma/>
                          <a:shade val="66667"/>
                          <a:invGamma/>
                        </a:srgbClr>
                      </a:gs>
                      <a:gs pos="100000">
                        <a:srgbClr val="99CCFF"/>
                      </a:gs>
                    </a:gsLst>
                    <a:lin ang="2700000" scaled="1"/>
                  </a:gradFill>
                  <a:ln w="76200">
                    <a:noFill/>
                    <a:miter lim="800000"/>
                    <a:headEnd/>
                    <a:tailEnd/>
                  </a:ln>
                  <a:effectLst/>
                  <a:scene3d>
                    <a:camera prst="legacyObliqueTopRight"/>
                    <a:lightRig rig="legacyFlat3" dir="b"/>
                  </a:scene3d>
                  <a:sp3d extrusionH="125400" prstMaterial="legacyMatte">
                    <a:bevelT w="13500" h="13500" prst="angle"/>
                    <a:bevelB w="13500" h="13500" prst="angle"/>
                    <a:extrusionClr>
                      <a:srgbClr val="99CCFF"/>
                    </a:extrusionClr>
                  </a:sp3d>
                </p:spPr>
                <p:txBody>
                  <a:bodyPr lIns="0" tIns="0" rIns="0" bIns="0">
                    <a:spAutoFit/>
                    <a:flatTx/>
                  </a:bodyPr>
                  <a:lstStyle/>
                  <a:p>
                    <a:endParaRPr lang="en-US"/>
                  </a:p>
                </p:txBody>
              </p:sp>
              <p:sp>
                <p:nvSpPr>
                  <p:cNvPr id="3134478" name="Rectangle 14"/>
                  <p:cNvSpPr>
                    <a:spLocks noChangeArrowheads="1"/>
                  </p:cNvSpPr>
                  <p:nvPr/>
                </p:nvSpPr>
                <p:spPr bwMode="invGray">
                  <a:xfrm>
                    <a:off x="4569" y="1536"/>
                    <a:ext cx="763" cy="1211"/>
                  </a:xfrm>
                  <a:prstGeom prst="rect">
                    <a:avLst/>
                  </a:prstGeom>
                  <a:gradFill rotWithShape="0">
                    <a:gsLst>
                      <a:gs pos="0">
                        <a:srgbClr val="996600">
                          <a:gamma/>
                          <a:shade val="84706"/>
                          <a:invGamma/>
                        </a:srgbClr>
                      </a:gs>
                      <a:gs pos="100000">
                        <a:srgbClr val="996600"/>
                      </a:gs>
                    </a:gsLst>
                    <a:lin ang="2700000" scaled="1"/>
                  </a:gradFill>
                  <a:ln w="76200">
                    <a:noFill/>
                    <a:miter lim="800000"/>
                    <a:headEnd/>
                    <a:tailEnd/>
                  </a:ln>
                  <a:effectLst/>
                  <a:scene3d>
                    <a:camera prst="legacyObliqueTopRight"/>
                    <a:lightRig rig="legacyFlat3" dir="b"/>
                  </a:scene3d>
                  <a:sp3d extrusionH="125400" prstMaterial="legacyMatte">
                    <a:bevelT w="13500" h="13500" prst="angle"/>
                    <a:bevelB w="13500" h="13500" prst="angle"/>
                    <a:extrusionClr>
                      <a:srgbClr val="996600"/>
                    </a:extrusionClr>
                  </a:sp3d>
                </p:spPr>
                <p:txBody>
                  <a:bodyPr lIns="0" tIns="0" rIns="0" bIns="0">
                    <a:spAutoFit/>
                    <a:flatTx/>
                  </a:bodyPr>
                  <a:lstStyle/>
                  <a:p>
                    <a:endParaRPr lang="en-US"/>
                  </a:p>
                </p:txBody>
              </p:sp>
            </p:grpSp>
            <p:sp>
              <p:nvSpPr>
                <p:cNvPr id="3134479" name="Rectangle 15"/>
                <p:cNvSpPr>
                  <a:spLocks noChangeArrowheads="1"/>
                </p:cNvSpPr>
                <p:nvPr/>
              </p:nvSpPr>
              <p:spPr bwMode="invGray">
                <a:xfrm rot="21600000">
                  <a:off x="4522" y="1875"/>
                  <a:ext cx="905" cy="441"/>
                </a:xfrm>
                <a:prstGeom prst="rect">
                  <a:avLst/>
                </a:prstGeom>
                <a:noFill/>
                <a:ln w="9525">
                  <a:noFill/>
                  <a:miter lim="800000"/>
                  <a:headEnd/>
                  <a:tailEnd/>
                </a:ln>
                <a:effectLst/>
              </p:spPr>
              <p:txBody>
                <a:bodyPr lIns="0" tIns="0" rIns="0" bIns="0">
                  <a:spAutoFit/>
                </a:bodyPr>
                <a:lstStyle/>
                <a:p>
                  <a:pPr algn="ctr" defTabSz="911225">
                    <a:lnSpc>
                      <a:spcPct val="90000"/>
                    </a:lnSpc>
                    <a:spcBef>
                      <a:spcPct val="0"/>
                    </a:spcBef>
                    <a:buFontTx/>
                    <a:buNone/>
                  </a:pPr>
                  <a:r>
                    <a:rPr lang="en-US" sz="1000">
                      <a:solidFill>
                        <a:srgbClr val="000000"/>
                      </a:solidFill>
                      <a:effectLst>
                        <a:outerShdw blurRad="38100" dist="38100" dir="2700000" algn="tl">
                          <a:srgbClr val="C0C0C0"/>
                        </a:outerShdw>
                      </a:effectLst>
                    </a:rPr>
                    <a:t>Max</a:t>
                  </a:r>
                  <a:br>
                    <a:rPr lang="en-US" sz="1000">
                      <a:solidFill>
                        <a:srgbClr val="000000"/>
                      </a:solidFill>
                      <a:effectLst>
                        <a:outerShdw blurRad="38100" dist="38100" dir="2700000" algn="tl">
                          <a:srgbClr val="C0C0C0"/>
                        </a:outerShdw>
                      </a:effectLst>
                    </a:rPr>
                  </a:br>
                  <a:r>
                    <a:rPr lang="en-US" sz="1000">
                      <a:solidFill>
                        <a:srgbClr val="000000"/>
                      </a:solidFill>
                      <a:effectLst>
                        <a:outerShdw blurRad="38100" dist="38100" dir="2700000" algn="tl">
                          <a:srgbClr val="C0C0C0"/>
                        </a:outerShdw>
                      </a:effectLst>
                    </a:rPr>
                    <a:t>Possible</a:t>
                  </a:r>
                  <a:br>
                    <a:rPr lang="en-US" sz="1000">
                      <a:solidFill>
                        <a:srgbClr val="000000"/>
                      </a:solidFill>
                      <a:effectLst>
                        <a:outerShdw blurRad="38100" dist="38100" dir="2700000" algn="tl">
                          <a:srgbClr val="C0C0C0"/>
                        </a:outerShdw>
                      </a:effectLst>
                    </a:rPr>
                  </a:br>
                  <a:r>
                    <a:rPr lang="en-US" sz="1000">
                      <a:solidFill>
                        <a:srgbClr val="000000"/>
                      </a:solidFill>
                      <a:effectLst>
                        <a:outerShdw blurRad="38100" dist="38100" dir="2700000" algn="tl">
                          <a:srgbClr val="C0C0C0"/>
                        </a:outerShdw>
                      </a:effectLst>
                    </a:rPr>
                    <a:t>Exchanges</a:t>
                  </a:r>
                </a:p>
              </p:txBody>
            </p:sp>
            <p:sp>
              <p:nvSpPr>
                <p:cNvPr id="3134480" name="Rectangle 16"/>
                <p:cNvSpPr>
                  <a:spLocks noChangeArrowheads="1"/>
                </p:cNvSpPr>
                <p:nvPr/>
              </p:nvSpPr>
              <p:spPr bwMode="invGray">
                <a:xfrm rot="21600000">
                  <a:off x="4522" y="2987"/>
                  <a:ext cx="908" cy="328"/>
                </a:xfrm>
                <a:prstGeom prst="rect">
                  <a:avLst/>
                </a:prstGeom>
                <a:noFill/>
                <a:ln w="9525">
                  <a:noFill/>
                  <a:miter lim="800000"/>
                  <a:headEnd/>
                  <a:tailEnd/>
                </a:ln>
                <a:effectLst/>
              </p:spPr>
              <p:txBody>
                <a:bodyPr lIns="0" tIns="0" rIns="0" bIns="0">
                  <a:spAutoFit/>
                </a:bodyPr>
                <a:lstStyle/>
                <a:p>
                  <a:pPr algn="ctr" defTabSz="911225">
                    <a:spcBef>
                      <a:spcPct val="0"/>
                    </a:spcBef>
                    <a:buFontTx/>
                    <a:buNone/>
                  </a:pPr>
                  <a:r>
                    <a:rPr lang="en-US" sz="1000">
                      <a:solidFill>
                        <a:srgbClr val="000000"/>
                      </a:solidFill>
                    </a:rPr>
                    <a:t>Physical</a:t>
                  </a:r>
                  <a:br>
                    <a:rPr lang="en-US" sz="1000">
                      <a:solidFill>
                        <a:srgbClr val="000000"/>
                      </a:solidFill>
                    </a:rPr>
                  </a:br>
                  <a:r>
                    <a:rPr lang="en-US" sz="1000">
                      <a:solidFill>
                        <a:srgbClr val="000000"/>
                      </a:solidFill>
                    </a:rPr>
                    <a:t>Storage</a:t>
                  </a:r>
                </a:p>
              </p:txBody>
            </p:sp>
          </p:grpSp>
        </p:grpSp>
        <p:sp>
          <p:nvSpPr>
            <p:cNvPr id="3134481" name="Rectangle 17"/>
            <p:cNvSpPr>
              <a:spLocks noChangeArrowheads="1"/>
            </p:cNvSpPr>
            <p:nvPr/>
          </p:nvSpPr>
          <p:spPr bwMode="invGray">
            <a:xfrm rot="21600000">
              <a:off x="3458" y="3005"/>
              <a:ext cx="860" cy="328"/>
            </a:xfrm>
            <a:prstGeom prst="rect">
              <a:avLst/>
            </a:prstGeom>
            <a:noFill/>
            <a:ln w="9525">
              <a:noFill/>
              <a:miter lim="800000"/>
              <a:headEnd/>
              <a:tailEnd/>
            </a:ln>
            <a:effectLst/>
          </p:spPr>
          <p:txBody>
            <a:bodyPr lIns="0" tIns="0" rIns="0" bIns="0">
              <a:spAutoFit/>
            </a:bodyPr>
            <a:lstStyle/>
            <a:p>
              <a:pPr algn="ctr" defTabSz="911225">
                <a:spcBef>
                  <a:spcPct val="0"/>
                </a:spcBef>
                <a:buFontTx/>
                <a:buNone/>
              </a:pPr>
              <a:r>
                <a:rPr lang="en-US" sz="1000">
                  <a:solidFill>
                    <a:srgbClr val="000000"/>
                  </a:solidFill>
                  <a:effectLst>
                    <a:outerShdw blurRad="38100" dist="38100" dir="2700000" algn="tl">
                      <a:srgbClr val="C0C0C0"/>
                    </a:outerShdw>
                  </a:effectLst>
                </a:rPr>
                <a:t>Market</a:t>
              </a:r>
              <a:br>
                <a:rPr lang="en-US" sz="1000">
                  <a:solidFill>
                    <a:srgbClr val="000000"/>
                  </a:solidFill>
                  <a:effectLst>
                    <a:outerShdw blurRad="38100" dist="38100" dir="2700000" algn="tl">
                      <a:srgbClr val="C0C0C0"/>
                    </a:outerShdw>
                  </a:effectLst>
                </a:rPr>
              </a:br>
              <a:r>
                <a:rPr lang="en-US" sz="1000">
                  <a:solidFill>
                    <a:srgbClr val="000000"/>
                  </a:solidFill>
                  <a:effectLst>
                    <a:outerShdw blurRad="38100" dist="38100" dir="2700000" algn="tl">
                      <a:srgbClr val="C0C0C0"/>
                    </a:outerShdw>
                  </a:effectLst>
                </a:rPr>
                <a:t>Purchases</a:t>
              </a:r>
            </a:p>
          </p:txBody>
        </p:sp>
      </p:gr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981517-37EF-4000-8B24-E7F135CE6EE0}" type="slidenum">
              <a:rPr lang="en-US"/>
              <a:pPr/>
              <a:t>19</a:t>
            </a:fld>
            <a:endParaRPr lang="en-US"/>
          </a:p>
        </p:txBody>
      </p:sp>
      <p:sp>
        <p:nvSpPr>
          <p:cNvPr id="6518786" name="Rectangle 2"/>
          <p:cNvSpPr>
            <a:spLocks noChangeArrowheads="1" noTextEdit="1"/>
          </p:cNvSpPr>
          <p:nvPr>
            <p:ph type="sldImg"/>
          </p:nvPr>
        </p:nvSpPr>
        <p:spPr>
          <a:xfrm>
            <a:off x="1204913" y="699383"/>
            <a:ext cx="4599054" cy="3484612"/>
          </a:xfrm>
          <a:ln/>
        </p:spPr>
      </p:sp>
      <p:sp>
        <p:nvSpPr>
          <p:cNvPr id="6518787" name="Rectangle 3"/>
          <p:cNvSpPr>
            <a:spLocks noGrp="1" noChangeArrowheads="1"/>
          </p:cNvSpPr>
          <p:nvPr>
            <p:ph type="body" idx="1"/>
          </p:nvPr>
        </p:nvSpPr>
        <p:spPr>
          <a:xfrm>
            <a:off x="934112" y="4416098"/>
            <a:ext cx="5142177" cy="4180921"/>
          </a:xfrm>
          <a:ln/>
        </p:spPr>
        <p:txBody>
          <a:bodyPr lIns="92402" tIns="46201" rIns="92402" bIns="46201"/>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0000" lnSpcReduction="20000"/>
          </a:bodyPr>
          <a:lstStyle/>
          <a:p>
            <a:pPr>
              <a:defRPr/>
            </a:pPr>
            <a:r>
              <a:rPr lang="en-US" dirty="0" smtClean="0"/>
              <a:t>Introduction</a:t>
            </a:r>
          </a:p>
          <a:p>
            <a:pPr>
              <a:defRPr/>
            </a:pPr>
            <a:r>
              <a:rPr lang="en-US" dirty="0" smtClean="0"/>
              <a:t>We compared takes of Central Valley Chinook salmon runs captured at the State Water Project (SWP) and Central Valley Project (CVP) salvage Delta water export facilities based on fish salvage data, with those in ocean fisheries. Because the salvage facilities capture primarily juvenile salmon and the ocean fisheries harvest largely adult fish, we converted these to the equivalent number of adults that would have returned to Central Valley rivers and </a:t>
            </a:r>
            <a:r>
              <a:rPr lang="en-US" dirty="0" err="1" smtClean="0"/>
              <a:t>streamsthe</a:t>
            </a:r>
            <a:r>
              <a:rPr lang="en-US" dirty="0" smtClean="0"/>
              <a:t> mouth of the Sacramento River in the absence of these takes.</a:t>
            </a:r>
          </a:p>
          <a:p>
            <a:pPr>
              <a:defRPr/>
            </a:pPr>
            <a:r>
              <a:rPr lang="en-US" dirty="0" smtClean="0"/>
              <a:t>Methods</a:t>
            </a:r>
          </a:p>
          <a:p>
            <a:pPr>
              <a:defRPr/>
            </a:pPr>
            <a:r>
              <a:rPr lang="en-US" dirty="0" smtClean="0"/>
              <a:t>We summed daily expanded losses of Chinook salmon by race (Fall, Late Fall, Winter, or Spring) at the SWP and CVP salvage export facilities (available at ftp://ftp.delta.dfg.ca.gov/salvage) to obtain juvenile take estimates from 1996-2007 (Table 1). We assumed that these were </a:t>
            </a:r>
            <a:r>
              <a:rPr lang="en-US" dirty="0" err="1" smtClean="0"/>
              <a:t>smolts</a:t>
            </a:r>
            <a:r>
              <a:rPr lang="en-US" dirty="0" smtClean="0"/>
              <a:t> that would have emigrated to the ocean that year (1995-2006 brood years). Note that these losses included an accounting for indirect losses due to predation in SWP’s Clifton Court </a:t>
            </a:r>
            <a:r>
              <a:rPr lang="en-US" dirty="0" err="1" smtClean="0"/>
              <a:t>Fthe</a:t>
            </a:r>
            <a:r>
              <a:rPr lang="en-US" dirty="0" smtClean="0"/>
              <a:t> facilities </a:t>
            </a:r>
            <a:r>
              <a:rPr lang="en-US" dirty="0" err="1" smtClean="0"/>
              <a:t>forebay</a:t>
            </a:r>
            <a:r>
              <a:rPr lang="en-US" dirty="0" smtClean="0"/>
              <a:t>. We assumed that these were </a:t>
            </a:r>
            <a:r>
              <a:rPr lang="en-US" dirty="0" err="1" smtClean="0"/>
              <a:t>smolts</a:t>
            </a:r>
            <a:r>
              <a:rPr lang="en-US" dirty="0" smtClean="0"/>
              <a:t> that would have emigrated to the ocean that year (1995-2006 brood years). We then calculated the equivalent number of adults and jacks? from each cohort that would have returned to the Sacramento </a:t>
            </a:r>
            <a:r>
              <a:rPr lang="en-US" dirty="0" err="1" smtClean="0"/>
              <a:t>RiverCentral</a:t>
            </a:r>
            <a:r>
              <a:rPr lang="en-US" dirty="0" smtClean="0"/>
              <a:t> Valley to spawn in the absence of salvage and ocean harvest. To do this, we used rates of survival and maturity for each age as shown in Table 2. We also converted ocean fishery landings to adult equivalents because many of the fish caught were not yet mature and would have remained in the ocean for at least another year. Converting losses at the salvage export facilities and in ocean landings to adult equivalents ensures that the different takes are comparable.</a:t>
            </a:r>
          </a:p>
          <a:p>
            <a:pPr>
              <a:defRPr/>
            </a:pPr>
            <a:r>
              <a:rPr lang="en-US" dirty="0" smtClean="0"/>
              <a:t>We estimated harvest each year, 1996-2007, from total actual landings of all runs and ages of Chinook at ocean ports in California, as reported by the Pacific Fishery Management Council (PFMC 2008). Estimates by age and race are not currently provided by the PFMC. Total ocean landings south of Point Arena are assumed to be primarily Central Valley Chinook salmon (PFMC 2008). </a:t>
            </a:r>
          </a:p>
          <a:p>
            <a:pPr>
              <a:defRPr/>
            </a:pPr>
            <a:r>
              <a:rPr lang="en-US" dirty="0" smtClean="0"/>
              <a:t>Ocean landings of Central Valley Chinook salmon by age were derived using different methodologies for each race. Total ocean landings south of Point Arena are assumed to be primarily Central Valley Chinook salmon as reported by the Pacific Fishery Management Council (PFMC 2008). However, estimates by age and race are not currently provided by the PFMC. We used models to apportion the landings into race, and then into age groups for Central Valley Chinook salmon. The model used in the retrospective analysis of mark selective fisheries was used to derive ocean landings of Fall and Late Fall run Chinook salmon[please briefly describe the algorithms, or reference or attach text for each of these models]. The Fall run was assumed to comprise 90%, and the Late Fall run 5% of the landings. Winter and Spring run landings were </a:t>
            </a:r>
            <a:r>
              <a:rPr lang="en-US" dirty="0" err="1" smtClean="0"/>
              <a:t>hindcast</a:t>
            </a:r>
            <a:r>
              <a:rPr lang="en-US" dirty="0" smtClean="0"/>
              <a:t> using the Integrated Modeling Framework (IMF) for Sacramento River Winter run and Spring run Chinook salmon, respectively. Using model generated estimates also allowed us to project future landings of older aged fish to complete brood year comparisons (for example age 3 fish from brood year 2005 will be harvested in 2008). Therefore, ocean landings of 2005 and 2006 broods are based largely on predictions of future landings. The resultant estimates of ocean landings by brood year and age for each race are provided in Table 3. In order to make these landings comparable with salvage losses, we calculated the equivalent number of adults that would have returned to the Sacramento River to spawn in subsequent years, using parameters found in Table 2. </a:t>
            </a:r>
          </a:p>
          <a:p>
            <a:pPr>
              <a:defRPr/>
            </a:pPr>
            <a:endParaRPr lang="en-US" dirty="0"/>
          </a:p>
        </p:txBody>
      </p:sp>
      <p:sp>
        <p:nvSpPr>
          <p:cNvPr id="4" name="Slide Number Placeholder 3"/>
          <p:cNvSpPr>
            <a:spLocks noGrp="1"/>
          </p:cNvSpPr>
          <p:nvPr>
            <p:ph type="sldNum" sz="quarter" idx="5"/>
          </p:nvPr>
        </p:nvSpPr>
        <p:spPr/>
        <p:txBody>
          <a:bodyPr/>
          <a:lstStyle/>
          <a:p>
            <a:pPr>
              <a:defRPr/>
            </a:pPr>
            <a:fld id="{6C376815-CAAD-4A0B-AB0B-B6C1323998CB}" type="slidenum">
              <a:rPr lang="en-US" smtClean="0"/>
              <a:pPr>
                <a:defRPr/>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p:spPr>
      </p:sp>
      <p:sp>
        <p:nvSpPr>
          <p:cNvPr id="277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ln (Suisun Bay Phyto Density July to Sept) v June - August Ammonia Loading at Hood</a:t>
            </a:r>
          </a:p>
          <a:p>
            <a:endParaRPr lang="en-US" smtClean="0"/>
          </a:p>
        </p:txBody>
      </p:sp>
      <p:sp>
        <p:nvSpPr>
          <p:cNvPr id="4" name="Slide Number Placeholder 3"/>
          <p:cNvSpPr>
            <a:spLocks noGrp="1"/>
          </p:cNvSpPr>
          <p:nvPr>
            <p:ph type="sldNum" sz="quarter" idx="5"/>
          </p:nvPr>
        </p:nvSpPr>
        <p:spPr/>
        <p:txBody>
          <a:bodyPr/>
          <a:lstStyle/>
          <a:p>
            <a:pPr>
              <a:defRPr/>
            </a:pPr>
            <a:fld id="{CA7D1FFD-FACC-452B-A10F-CB74F490BEA0}" type="slidenum">
              <a:rPr lang="en-US" smtClean="0"/>
              <a:pPr>
                <a:defRPr/>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a:defRPr/>
            </a:pPr>
            <a:r>
              <a:rPr lang="en-US" b="1" dirty="0" smtClean="0"/>
              <a:t>Desalting Plants (for new water supply)</a:t>
            </a:r>
            <a:endParaRPr lang="en-US" dirty="0" smtClean="0"/>
          </a:p>
          <a:p>
            <a:pPr lvl="1">
              <a:defRPr/>
            </a:pPr>
            <a:r>
              <a:rPr lang="en-US" dirty="0" smtClean="0"/>
              <a:t>Carlsbad (Poseidon) = 50 </a:t>
            </a:r>
            <a:r>
              <a:rPr lang="en-US" dirty="0" err="1" smtClean="0"/>
              <a:t>mgd</a:t>
            </a:r>
            <a:r>
              <a:rPr lang="en-US" dirty="0" smtClean="0"/>
              <a:t> or 56,000 af/yr (proposed)</a:t>
            </a:r>
          </a:p>
          <a:p>
            <a:pPr lvl="1">
              <a:defRPr/>
            </a:pPr>
            <a:r>
              <a:rPr lang="en-US" dirty="0" smtClean="0"/>
              <a:t>Tampa = 25 </a:t>
            </a:r>
            <a:r>
              <a:rPr lang="en-US" dirty="0" err="1" smtClean="0"/>
              <a:t>mgd</a:t>
            </a:r>
            <a:r>
              <a:rPr lang="en-US" dirty="0" smtClean="0"/>
              <a:t> or 28,000 af/yr</a:t>
            </a:r>
          </a:p>
          <a:p>
            <a:pPr lvl="1">
              <a:defRPr/>
            </a:pPr>
            <a:r>
              <a:rPr lang="en-US" dirty="0" smtClean="0"/>
              <a:t>Replacing MWD’s share of the SWP (2 </a:t>
            </a:r>
            <a:r>
              <a:rPr lang="en-US" dirty="0" err="1" smtClean="0"/>
              <a:t>maf</a:t>
            </a:r>
            <a:r>
              <a:rPr lang="en-US" dirty="0" smtClean="0"/>
              <a:t>/yr) = 36 to 72 desalting plants</a:t>
            </a:r>
          </a:p>
          <a:p>
            <a:pPr lvl="1">
              <a:defRPr/>
            </a:pPr>
            <a:r>
              <a:rPr lang="en-US" dirty="0" smtClean="0"/>
              <a:t>1 plant every 2 – 4 miles from LA to San Diego</a:t>
            </a:r>
          </a:p>
          <a:p>
            <a:pPr>
              <a:defRPr/>
            </a:pPr>
            <a:r>
              <a:rPr lang="en-US" b="1" dirty="0" smtClean="0"/>
              <a:t>Wind Mills (for extra energy needed)</a:t>
            </a:r>
            <a:endParaRPr lang="en-US" dirty="0" smtClean="0"/>
          </a:p>
          <a:p>
            <a:pPr lvl="1">
              <a:defRPr/>
            </a:pPr>
            <a:r>
              <a:rPr lang="en-US" dirty="0" smtClean="0"/>
              <a:t>SWP deliveries cost ~ 3,200 </a:t>
            </a:r>
            <a:r>
              <a:rPr lang="en-US" dirty="0" err="1" smtClean="0"/>
              <a:t>kwh</a:t>
            </a:r>
            <a:r>
              <a:rPr lang="en-US" dirty="0" smtClean="0"/>
              <a:t>/af [From Warren </a:t>
            </a:r>
            <a:r>
              <a:rPr lang="en-US" dirty="0" err="1" smtClean="0"/>
              <a:t>Teitz</a:t>
            </a:r>
            <a:r>
              <a:rPr lang="en-US" dirty="0" smtClean="0"/>
              <a:t> 8-4-2009 email reference CEC]</a:t>
            </a:r>
          </a:p>
          <a:p>
            <a:pPr lvl="1">
              <a:defRPr/>
            </a:pPr>
            <a:r>
              <a:rPr lang="en-US" dirty="0" err="1" smtClean="0"/>
              <a:t>Desal</a:t>
            </a:r>
            <a:r>
              <a:rPr lang="en-US" dirty="0" smtClean="0"/>
              <a:t> energy cost ~ 4,400 </a:t>
            </a:r>
            <a:r>
              <a:rPr lang="en-US" dirty="0" err="1" smtClean="0"/>
              <a:t>kwh</a:t>
            </a:r>
            <a:r>
              <a:rPr lang="en-US" dirty="0" smtClean="0"/>
              <a:t>/af [From Warren </a:t>
            </a:r>
            <a:r>
              <a:rPr lang="en-US" dirty="0" err="1" smtClean="0"/>
              <a:t>Teitz</a:t>
            </a:r>
            <a:r>
              <a:rPr lang="en-US" dirty="0" smtClean="0"/>
              <a:t> 8-4-2009 email reference CEC] </a:t>
            </a:r>
          </a:p>
          <a:p>
            <a:pPr lvl="1">
              <a:defRPr/>
            </a:pPr>
            <a:r>
              <a:rPr lang="en-US" dirty="0" smtClean="0"/>
              <a:t>Additional incremental energy need is ~1,200 </a:t>
            </a:r>
            <a:r>
              <a:rPr lang="en-US" dirty="0" err="1" smtClean="0"/>
              <a:t>kwh</a:t>
            </a:r>
            <a:r>
              <a:rPr lang="en-US" dirty="0" smtClean="0"/>
              <a:t>/af or 1.2 </a:t>
            </a:r>
            <a:r>
              <a:rPr lang="en-US" dirty="0" err="1" smtClean="0"/>
              <a:t>MWh</a:t>
            </a:r>
            <a:r>
              <a:rPr lang="en-US" dirty="0" smtClean="0"/>
              <a:t>/af </a:t>
            </a:r>
          </a:p>
          <a:p>
            <a:pPr lvl="1">
              <a:defRPr/>
            </a:pPr>
            <a:r>
              <a:rPr lang="en-US" dirty="0" smtClean="0"/>
              <a:t>Total incremental energy need is ~ 2.4 million </a:t>
            </a:r>
            <a:r>
              <a:rPr lang="en-US" dirty="0" err="1" smtClean="0"/>
              <a:t>MWh</a:t>
            </a:r>
            <a:r>
              <a:rPr lang="en-US" dirty="0" smtClean="0"/>
              <a:t>/yr (1.2 </a:t>
            </a:r>
            <a:r>
              <a:rPr lang="en-US" dirty="0" err="1" smtClean="0"/>
              <a:t>MWh</a:t>
            </a:r>
            <a:r>
              <a:rPr lang="en-US" dirty="0" smtClean="0"/>
              <a:t>/af x 2 million af/yr)</a:t>
            </a:r>
          </a:p>
          <a:p>
            <a:pPr lvl="1">
              <a:defRPr/>
            </a:pPr>
            <a:r>
              <a:rPr lang="en-US" dirty="0" smtClean="0"/>
              <a:t>Larger windmills turbine ~ 1 to 6 MW (assume 3MW for analysis)</a:t>
            </a:r>
          </a:p>
          <a:p>
            <a:pPr lvl="1">
              <a:defRPr/>
            </a:pPr>
            <a:r>
              <a:rPr lang="en-US" dirty="0" smtClean="0"/>
              <a:t>Typical windmill capacity factors worldwide are 13–25% (US average in 2008 = 23.5%)</a:t>
            </a:r>
          </a:p>
          <a:p>
            <a:pPr lvl="1">
              <a:defRPr/>
            </a:pPr>
            <a:r>
              <a:rPr lang="en-US" dirty="0" smtClean="0"/>
              <a:t>Output ~ 6,200 </a:t>
            </a:r>
            <a:r>
              <a:rPr lang="en-US" dirty="0" err="1" smtClean="0"/>
              <a:t>MWh</a:t>
            </a:r>
            <a:r>
              <a:rPr lang="en-US" dirty="0" smtClean="0"/>
              <a:t> (3MW x 24hr/day x 365 days/yr x 23.5%)</a:t>
            </a:r>
          </a:p>
          <a:p>
            <a:pPr lvl="1">
              <a:defRPr/>
            </a:pPr>
            <a:r>
              <a:rPr lang="en-US" dirty="0" smtClean="0"/>
              <a:t>387 windmills to produce additional incremental energy (2.4 million </a:t>
            </a:r>
            <a:r>
              <a:rPr lang="en-US" dirty="0" err="1" smtClean="0"/>
              <a:t>MWh</a:t>
            </a:r>
            <a:r>
              <a:rPr lang="en-US" dirty="0" smtClean="0"/>
              <a:t>/yr / 6,200 </a:t>
            </a:r>
            <a:r>
              <a:rPr lang="en-US" dirty="0" err="1" smtClean="0"/>
              <a:t>MWh</a:t>
            </a:r>
            <a:r>
              <a:rPr lang="en-US" dirty="0" smtClean="0"/>
              <a:t>)</a:t>
            </a:r>
          </a:p>
          <a:p>
            <a:pPr>
              <a:defRPr/>
            </a:pPr>
            <a:r>
              <a:rPr lang="en-US" b="1" dirty="0" smtClean="0"/>
              <a:t>Water Cost Increase (using San Diego &amp; Orange County </a:t>
            </a:r>
            <a:r>
              <a:rPr lang="en-US" b="1" dirty="0" err="1" smtClean="0"/>
              <a:t>desal</a:t>
            </a:r>
            <a:r>
              <a:rPr lang="en-US" b="1" dirty="0" smtClean="0"/>
              <a:t> estimates)</a:t>
            </a:r>
            <a:endParaRPr lang="en-US" dirty="0" smtClean="0"/>
          </a:p>
          <a:p>
            <a:pPr lvl="1">
              <a:defRPr/>
            </a:pPr>
            <a:r>
              <a:rPr lang="en-US" dirty="0" smtClean="0"/>
              <a:t>Orange County estimate ~ $1,300/af</a:t>
            </a:r>
          </a:p>
          <a:p>
            <a:pPr lvl="1">
              <a:defRPr/>
            </a:pPr>
            <a:r>
              <a:rPr lang="en-US" dirty="0" smtClean="0"/>
              <a:t>San Diego estimate ~ $2,000/af</a:t>
            </a:r>
          </a:p>
          <a:p>
            <a:pPr lvl="1">
              <a:defRPr/>
            </a:pPr>
            <a:r>
              <a:rPr lang="en-US" dirty="0" smtClean="0"/>
              <a:t>SWP existing estimate ~ $250/af </a:t>
            </a:r>
          </a:p>
          <a:p>
            <a:pPr>
              <a:defRPr/>
            </a:pPr>
            <a:r>
              <a:rPr lang="en-US" b="1" dirty="0" smtClean="0"/>
              <a:t>SUMMARY</a:t>
            </a:r>
            <a:endParaRPr lang="en-US" dirty="0" smtClean="0"/>
          </a:p>
          <a:p>
            <a:pPr lvl="1">
              <a:defRPr/>
            </a:pPr>
            <a:r>
              <a:rPr lang="en-US" dirty="0" smtClean="0"/>
              <a:t>2 million acre-feet/year replaced</a:t>
            </a:r>
          </a:p>
          <a:p>
            <a:pPr lvl="1">
              <a:defRPr/>
            </a:pPr>
            <a:r>
              <a:rPr lang="en-US" dirty="0" smtClean="0"/>
              <a:t>36 – 72 new desalting plants</a:t>
            </a:r>
          </a:p>
          <a:p>
            <a:pPr lvl="1">
              <a:defRPr/>
            </a:pPr>
            <a:r>
              <a:rPr lang="en-US" dirty="0" smtClean="0"/>
              <a:t>1 plant every 2 – 4 miles from LA to San Diego</a:t>
            </a:r>
          </a:p>
          <a:p>
            <a:pPr lvl="1">
              <a:defRPr/>
            </a:pPr>
            <a:r>
              <a:rPr lang="en-US" dirty="0" smtClean="0"/>
              <a:t>387 new windmills additional energy need</a:t>
            </a:r>
          </a:p>
          <a:p>
            <a:pPr lvl="1">
              <a:defRPr/>
            </a:pPr>
            <a:r>
              <a:rPr lang="en-US" dirty="0" smtClean="0"/>
              <a:t>Water cost increase ~ $250 to $1,500/af (6X)</a:t>
            </a:r>
          </a:p>
          <a:p>
            <a:pPr lvl="1">
              <a:defRPr/>
            </a:pPr>
            <a:endParaRPr lang="en-US" dirty="0" smtClean="0"/>
          </a:p>
          <a:p>
            <a:pPr lvl="1">
              <a:defRPr/>
            </a:pPr>
            <a:endParaRPr lang="en-US" dirty="0" smtClean="0"/>
          </a:p>
          <a:p>
            <a:pPr>
              <a:defRPr/>
            </a:pPr>
            <a:r>
              <a:rPr lang="en-US" dirty="0" smtClean="0"/>
              <a:t> </a:t>
            </a:r>
          </a:p>
          <a:p>
            <a:pPr>
              <a:defRPr/>
            </a:pPr>
            <a:endParaRPr lang="en-US" dirty="0"/>
          </a:p>
        </p:txBody>
      </p:sp>
      <p:sp>
        <p:nvSpPr>
          <p:cNvPr id="4" name="Slide Number Placeholder 3"/>
          <p:cNvSpPr>
            <a:spLocks noGrp="1"/>
          </p:cNvSpPr>
          <p:nvPr>
            <p:ph type="sldNum" sz="quarter" idx="5"/>
          </p:nvPr>
        </p:nvSpPr>
        <p:spPr/>
        <p:txBody>
          <a:bodyPr/>
          <a:lstStyle/>
          <a:p>
            <a:pPr>
              <a:defRPr/>
            </a:pPr>
            <a:fld id="{DB4DB913-FDBF-47D8-8C6D-99E2F1FA56F3}" type="slidenum">
              <a:rPr lang="en-US" smtClean="0"/>
              <a:pPr>
                <a:defRPr/>
              </a:pPr>
              <a:t>25</a:t>
            </a:fld>
            <a:endParaRPr lang="en-US"/>
          </a:p>
        </p:txBody>
      </p:sp>
      <p:pic>
        <p:nvPicPr>
          <p:cNvPr id="135173" name="Picture 5"/>
          <p:cNvPicPr>
            <a:picLocks noChangeAspect="1" noChangeArrowheads="1"/>
          </p:cNvPicPr>
          <p:nvPr/>
        </p:nvPicPr>
        <p:blipFill>
          <a:blip r:embed="rId3"/>
          <a:srcRect/>
          <a:stretch>
            <a:fillRect/>
          </a:stretch>
        </p:blipFill>
        <p:spPr bwMode="auto">
          <a:xfrm>
            <a:off x="3725797" y="7230533"/>
            <a:ext cx="2431124" cy="1475619"/>
          </a:xfrm>
          <a:prstGeom prst="rect">
            <a:avLst/>
          </a:prstGeom>
          <a:noFill/>
          <a:ln w="9525">
            <a:noFill/>
            <a:miter lim="800000"/>
            <a:headEnd/>
            <a:tailEnd/>
          </a:ln>
        </p:spPr>
      </p:pic>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p>
            <a:pPr defTabSz="964338">
              <a:defRPr/>
            </a:pPr>
            <a:fld id="{0A387D99-5932-4729-AC7C-A5E24672883A}" type="slidenum">
              <a:rPr lang="en-US" smtClean="0"/>
              <a:pPr defTabSz="964338">
                <a:defRPr/>
              </a:pPr>
              <a:t>4</a:t>
            </a:fld>
            <a:endParaRPr lang="en-US" dirty="0" smtClean="0"/>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xfrm>
            <a:off x="757239" y="4414838"/>
            <a:ext cx="5476875" cy="4184650"/>
          </a:xfrm>
          <a:noFill/>
        </p:spPr>
        <p:txBody>
          <a:bodyPr wrap="square" numCol="1" anchor="t" anchorCtr="0" compatLnSpc="1">
            <a:prstTxWarp prst="textNoShape">
              <a:avLst/>
            </a:prstTxWarp>
            <a:normAutofit fontScale="92500" lnSpcReduction="10000"/>
          </a:bodyPr>
          <a:lstStyle/>
          <a:p>
            <a:pPr>
              <a:spcBef>
                <a:spcPts val="1157"/>
              </a:spcBef>
            </a:pPr>
            <a:r>
              <a:rPr lang="en-US" sz="1100" dirty="0" smtClean="0"/>
              <a:t>1 million acres effected (size of Delaware);</a:t>
            </a:r>
            <a:br>
              <a:rPr lang="en-US" sz="1100" dirty="0" smtClean="0"/>
            </a:br>
            <a:r>
              <a:rPr lang="en-US" sz="1100" dirty="0" smtClean="0"/>
              <a:t>average California farm = 350 acres</a:t>
            </a:r>
          </a:p>
          <a:p>
            <a:pPr>
              <a:spcBef>
                <a:spcPts val="1157"/>
              </a:spcBef>
            </a:pPr>
            <a:r>
              <a:rPr lang="en-US" sz="1100" dirty="0" smtClean="0"/>
              <a:t>40,000 workers face unemployment</a:t>
            </a:r>
          </a:p>
          <a:p>
            <a:pPr>
              <a:spcBef>
                <a:spcPts val="1157"/>
              </a:spcBef>
            </a:pPr>
            <a:r>
              <a:rPr lang="en-US" sz="1100" dirty="0" smtClean="0"/>
              <a:t>$1.4 billion in Central Valley impacts</a:t>
            </a:r>
            <a:br>
              <a:rPr lang="en-US" sz="1100" dirty="0" smtClean="0"/>
            </a:br>
            <a:endParaRPr lang="en-US" sz="1100" dirty="0" smtClean="0"/>
          </a:p>
          <a:p>
            <a:pPr>
              <a:tabLst>
                <a:tab pos="1925356" algn="r"/>
                <a:tab pos="2806289" algn="r"/>
                <a:tab pos="3899916" algn="r"/>
              </a:tabLst>
            </a:pPr>
            <a:endParaRPr lang="en-US" sz="1100" b="1" u="sng" dirty="0" smtClean="0">
              <a:solidFill>
                <a:srgbClr val="231F20"/>
              </a:solidFill>
            </a:endParaRPr>
          </a:p>
          <a:p>
            <a:pPr>
              <a:tabLst>
                <a:tab pos="1925356" algn="r"/>
                <a:tab pos="2806289" algn="r"/>
                <a:tab pos="3899916" algn="r"/>
              </a:tabLst>
            </a:pPr>
            <a:r>
              <a:rPr lang="en-US" sz="1100" b="1" u="sng" dirty="0" smtClean="0">
                <a:solidFill>
                  <a:srgbClr val="231F20"/>
                </a:solidFill>
              </a:rPr>
              <a:t>Total Farms</a:t>
            </a:r>
          </a:p>
          <a:p>
            <a:pPr>
              <a:tabLst>
                <a:tab pos="1925356" algn="r"/>
                <a:tab pos="2806289" algn="r"/>
                <a:tab pos="3899916" algn="r"/>
              </a:tabLst>
            </a:pPr>
            <a:endParaRPr lang="en-US" sz="1100" b="1" dirty="0" smtClean="0"/>
          </a:p>
          <a:p>
            <a:pPr>
              <a:tabLst>
                <a:tab pos="1925356" algn="r"/>
                <a:tab pos="2806289" algn="r"/>
                <a:tab pos="3899916" algn="r"/>
              </a:tabLst>
            </a:pPr>
            <a:r>
              <a:rPr lang="en-US" sz="1100" b="1" u="sng" dirty="0" smtClean="0"/>
              <a:t>United States 		1997 	2002 	% change</a:t>
            </a:r>
            <a:endParaRPr lang="en-US" sz="1100" b="1" u="sng" dirty="0" smtClean="0">
              <a:solidFill>
                <a:srgbClr val="000000"/>
              </a:solidFill>
            </a:endParaRPr>
          </a:p>
          <a:p>
            <a:pPr>
              <a:tabLst>
                <a:tab pos="1925356" algn="r"/>
                <a:tab pos="2806289" algn="r"/>
                <a:tab pos="3899916" algn="r"/>
              </a:tabLst>
            </a:pPr>
            <a:r>
              <a:rPr lang="en-US" sz="1100" dirty="0" smtClean="0">
                <a:solidFill>
                  <a:srgbClr val="000000"/>
                </a:solidFill>
              </a:rPr>
              <a:t>Total farms		2,215,876 	2,128,982 	-3.9</a:t>
            </a:r>
          </a:p>
          <a:p>
            <a:pPr>
              <a:tabLst>
                <a:tab pos="1925356" algn="r"/>
                <a:tab pos="2806289" algn="r"/>
                <a:tab pos="3899916" algn="r"/>
              </a:tabLst>
            </a:pPr>
            <a:r>
              <a:rPr lang="en-US" sz="1100" dirty="0" smtClean="0">
                <a:solidFill>
                  <a:srgbClr val="000000"/>
                </a:solidFill>
              </a:rPr>
              <a:t>Land in farms (1000 acres) 		954,753 	938,279 	-1.7</a:t>
            </a:r>
          </a:p>
          <a:p>
            <a:pPr>
              <a:tabLst>
                <a:tab pos="1925356" algn="r"/>
                <a:tab pos="2806289" algn="r"/>
                <a:tab pos="3899916" algn="r"/>
              </a:tabLst>
            </a:pPr>
            <a:r>
              <a:rPr lang="en-US" sz="1100" dirty="0" smtClean="0">
                <a:solidFill>
                  <a:srgbClr val="000000"/>
                </a:solidFill>
              </a:rPr>
              <a:t>Average size per farm (acres) 		431 	441 	2.3</a:t>
            </a:r>
          </a:p>
          <a:p>
            <a:pPr>
              <a:tabLst>
                <a:tab pos="1925356" algn="r"/>
                <a:tab pos="2806289" algn="r"/>
                <a:tab pos="3899916" algn="r"/>
              </a:tabLst>
            </a:pPr>
            <a:r>
              <a:rPr lang="en-US" sz="1100" dirty="0" smtClean="0">
                <a:solidFill>
                  <a:srgbClr val="000000"/>
                </a:solidFill>
              </a:rPr>
              <a:t>Sales ($ million) 		201,380 	200,646 	-0.4</a:t>
            </a:r>
          </a:p>
          <a:p>
            <a:pPr>
              <a:tabLst>
                <a:tab pos="1925356" algn="r"/>
                <a:tab pos="2806289" algn="r"/>
                <a:tab pos="3899916" algn="r"/>
              </a:tabLst>
            </a:pPr>
            <a:r>
              <a:rPr lang="en-US" sz="1100" dirty="0" smtClean="0">
                <a:solidFill>
                  <a:srgbClr val="000000"/>
                </a:solidFill>
              </a:rPr>
              <a:t>Average sales per farm ($) 		90,880 	94,245 	3.7</a:t>
            </a:r>
          </a:p>
          <a:p>
            <a:pPr>
              <a:tabLst>
                <a:tab pos="1925356" algn="r"/>
                <a:tab pos="2806289" algn="r"/>
                <a:tab pos="3899916" algn="r"/>
              </a:tabLst>
            </a:pPr>
            <a:endParaRPr lang="en-US" sz="1100" dirty="0" smtClean="0">
              <a:solidFill>
                <a:srgbClr val="000000"/>
              </a:solidFill>
            </a:endParaRPr>
          </a:p>
          <a:p>
            <a:pPr>
              <a:tabLst>
                <a:tab pos="1925356" algn="r"/>
                <a:tab pos="2806289" algn="r"/>
                <a:tab pos="3899916" algn="r"/>
              </a:tabLst>
            </a:pPr>
            <a:r>
              <a:rPr lang="en-US" sz="1100" b="1" u="sng" dirty="0" smtClean="0">
                <a:solidFill>
                  <a:srgbClr val="000000"/>
                </a:solidFill>
              </a:rPr>
              <a:t>California</a:t>
            </a:r>
          </a:p>
          <a:p>
            <a:pPr>
              <a:tabLst>
                <a:tab pos="1925356" algn="r"/>
                <a:tab pos="2806289" algn="r"/>
                <a:tab pos="3899916" algn="r"/>
              </a:tabLst>
            </a:pPr>
            <a:r>
              <a:rPr lang="en-US" sz="1100" dirty="0" smtClean="0">
                <a:solidFill>
                  <a:srgbClr val="000000"/>
                </a:solidFill>
              </a:rPr>
              <a:t>Total farms 		87,991 	79,631 	-9.5</a:t>
            </a:r>
          </a:p>
          <a:p>
            <a:pPr>
              <a:tabLst>
                <a:tab pos="1925356" algn="r"/>
                <a:tab pos="2806289" algn="r"/>
                <a:tab pos="3899916" algn="r"/>
              </a:tabLst>
            </a:pPr>
            <a:r>
              <a:rPr lang="en-US" sz="1100" dirty="0" smtClean="0">
                <a:solidFill>
                  <a:srgbClr val="000000"/>
                </a:solidFill>
              </a:rPr>
              <a:t>Land in farms (1000 acres) 		28,796 	27,589 	-4.2</a:t>
            </a:r>
          </a:p>
          <a:p>
            <a:pPr>
              <a:tabLst>
                <a:tab pos="1925356" algn="r"/>
                <a:tab pos="2806289" algn="r"/>
                <a:tab pos="3899916" algn="r"/>
              </a:tabLst>
            </a:pPr>
            <a:r>
              <a:rPr lang="en-US" sz="1100" dirty="0" smtClean="0">
                <a:solidFill>
                  <a:srgbClr val="000000"/>
                </a:solidFill>
              </a:rPr>
              <a:t>Average size per farm (acres) 	327 	346 	5.8</a:t>
            </a:r>
          </a:p>
          <a:p>
            <a:pPr>
              <a:tabLst>
                <a:tab pos="1925356" algn="r"/>
                <a:tab pos="2806289" algn="r"/>
                <a:tab pos="3899916" algn="r"/>
              </a:tabLst>
            </a:pPr>
            <a:r>
              <a:rPr lang="en-US" sz="1100" dirty="0" smtClean="0">
                <a:solidFill>
                  <a:srgbClr val="000000"/>
                </a:solidFill>
              </a:rPr>
              <a:t>Sales ($ million) 		23,280 	25,737 	10.6</a:t>
            </a:r>
          </a:p>
          <a:p>
            <a:pPr>
              <a:tabLst>
                <a:tab pos="1925356" algn="r"/>
                <a:tab pos="2806289" algn="r"/>
                <a:tab pos="3899916" algn="r"/>
              </a:tabLst>
            </a:pPr>
            <a:r>
              <a:rPr lang="en-US" sz="1100" dirty="0" smtClean="0">
                <a:solidFill>
                  <a:srgbClr val="000000"/>
                </a:solidFill>
              </a:rPr>
              <a:t>Average sales per farm ($) 		264,574 	323,205 	22.2</a:t>
            </a:r>
            <a:endParaRPr lang="en-US" sz="110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Source:  California</a:t>
            </a:r>
            <a:r>
              <a:rPr lang="en-US" i="1" baseline="0" dirty="0" smtClean="0"/>
              <a:t> Department of Agriculture</a:t>
            </a:r>
            <a:endParaRPr lang="en-US" i="1" dirty="0"/>
          </a:p>
        </p:txBody>
      </p:sp>
      <p:sp>
        <p:nvSpPr>
          <p:cNvPr id="4" name="Slide Number Placeholder 3"/>
          <p:cNvSpPr>
            <a:spLocks noGrp="1"/>
          </p:cNvSpPr>
          <p:nvPr>
            <p:ph type="sldNum" sz="quarter" idx="10"/>
          </p:nvPr>
        </p:nvSpPr>
        <p:spPr/>
        <p:txBody>
          <a:bodyPr/>
          <a:lstStyle/>
          <a:p>
            <a:pPr>
              <a:defRPr/>
            </a:pPr>
            <a:fld id="{0F8A1D48-E87F-4F21-9D75-747A9013154F}" type="slidenum">
              <a:rPr lang="en-US" smtClean="0"/>
              <a:pPr>
                <a:defRPr/>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000" dirty="0" smtClean="0"/>
          </a:p>
        </p:txBody>
      </p:sp>
      <p:sp>
        <p:nvSpPr>
          <p:cNvPr id="4" name="Slide Number Placeholder 3"/>
          <p:cNvSpPr>
            <a:spLocks noGrp="1"/>
          </p:cNvSpPr>
          <p:nvPr>
            <p:ph type="sldNum" sz="quarter" idx="5"/>
          </p:nvPr>
        </p:nvSpPr>
        <p:spPr/>
        <p:txBody>
          <a:bodyPr/>
          <a:lstStyle/>
          <a:p>
            <a:pPr>
              <a:defRPr/>
            </a:pPr>
            <a:fld id="{B5F510E3-BA37-4E8A-9F6C-585BD03E8BF2}" type="slidenum">
              <a:rPr lang="en-US" smtClean="0"/>
              <a:pPr>
                <a:defRPr/>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Lake Oroville-Nov 2008 - 29% of capacity </a:t>
            </a:r>
          </a:p>
          <a:p>
            <a:endParaRPr lang="en-US" smtClean="0"/>
          </a:p>
        </p:txBody>
      </p:sp>
      <p:sp>
        <p:nvSpPr>
          <p:cNvPr id="4" name="Slide Number Placeholder 3"/>
          <p:cNvSpPr>
            <a:spLocks noGrp="1"/>
          </p:cNvSpPr>
          <p:nvPr>
            <p:ph type="sldNum" sz="quarter" idx="5"/>
          </p:nvPr>
        </p:nvSpPr>
        <p:spPr/>
        <p:txBody>
          <a:bodyPr/>
          <a:lstStyle/>
          <a:p>
            <a:pPr>
              <a:defRPr/>
            </a:pPr>
            <a:fld id="{AA826EB3-0E29-42B4-99A8-EB0970E9A350}" type="slidenum">
              <a:rPr lang="en-US" smtClean="0"/>
              <a:pPr>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000" dirty="0" smtClean="0"/>
          </a:p>
        </p:txBody>
      </p:sp>
      <p:sp>
        <p:nvSpPr>
          <p:cNvPr id="4" name="Slide Number Placeholder 3"/>
          <p:cNvSpPr>
            <a:spLocks noGrp="1"/>
          </p:cNvSpPr>
          <p:nvPr>
            <p:ph type="sldNum" sz="quarter" idx="5"/>
          </p:nvPr>
        </p:nvSpPr>
        <p:spPr/>
        <p:txBody>
          <a:bodyPr/>
          <a:lstStyle/>
          <a:p>
            <a:pPr>
              <a:defRPr/>
            </a:pPr>
            <a:fld id="{EA008FC7-573F-4281-AEBF-0529DF54EB69}"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000" dirty="0" smtClean="0">
                <a:latin typeface="Arial" pitchFamily="34" charset="0"/>
              </a:rPr>
              <a:t>Confluence of Colorado and Dirty Devil Rivers</a:t>
            </a:r>
            <a:endParaRPr lang="en-US" sz="1000" dirty="0" smtClean="0"/>
          </a:p>
        </p:txBody>
      </p:sp>
      <p:sp>
        <p:nvSpPr>
          <p:cNvPr id="4" name="Slide Number Placeholder 3"/>
          <p:cNvSpPr>
            <a:spLocks noGrp="1"/>
          </p:cNvSpPr>
          <p:nvPr>
            <p:ph type="sldNum" sz="quarter" idx="5"/>
          </p:nvPr>
        </p:nvSpPr>
        <p:spPr/>
        <p:txBody>
          <a:bodyPr/>
          <a:lstStyle/>
          <a:p>
            <a:pPr>
              <a:defRPr/>
            </a:pPr>
            <a:fld id="{13B0F60C-FC91-4B3B-9C0F-5EB2879564C5}"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000" dirty="0" smtClean="0">
                <a:latin typeface="Arial" pitchFamily="34" charset="0"/>
              </a:rPr>
              <a:t>Confluence of Colorado and Dirty Devil Rivers</a:t>
            </a:r>
            <a:endParaRPr lang="en-US" sz="1000" dirty="0" smtClean="0"/>
          </a:p>
        </p:txBody>
      </p:sp>
      <p:sp>
        <p:nvSpPr>
          <p:cNvPr id="4" name="Slide Number Placeholder 3"/>
          <p:cNvSpPr>
            <a:spLocks noGrp="1"/>
          </p:cNvSpPr>
          <p:nvPr>
            <p:ph type="sldNum" sz="quarter" idx="5"/>
          </p:nvPr>
        </p:nvSpPr>
        <p:spPr/>
        <p:txBody>
          <a:bodyPr/>
          <a:lstStyle/>
          <a:p>
            <a:pPr>
              <a:defRPr/>
            </a:pPr>
            <a:fld id="{6F2358B6-EB85-4453-ABA0-1248E25B47F1}"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971926" y="8832850"/>
            <a:ext cx="3038475" cy="463550"/>
          </a:xfrm>
          <a:prstGeom prst="rect">
            <a:avLst/>
          </a:prstGeom>
          <a:noFill/>
          <a:ln w="12699">
            <a:noFill/>
            <a:miter lim="800000"/>
            <a:headEnd type="none" w="sm" len="sm"/>
            <a:tailEnd type="none" w="sm" len="sm"/>
          </a:ln>
        </p:spPr>
        <p:txBody>
          <a:bodyPr lIns="90096" tIns="45049" rIns="90096" bIns="45049" anchor="b"/>
          <a:lstStyle/>
          <a:p>
            <a:pPr algn="r" defTabSz="895301" eaLnBrk="0" hangingPunct="0"/>
            <a:fld id="{3090FA41-9D61-4A32-8AF0-A6013B16BBDF}" type="slidenum">
              <a:rPr lang="en-US" sz="900">
                <a:latin typeface="Times New Roman" pitchFamily="18" charset="0"/>
              </a:rPr>
              <a:pPr algn="r" defTabSz="895301" eaLnBrk="0" hangingPunct="0"/>
              <a:t>13</a:t>
            </a:fld>
            <a:endParaRPr lang="en-US" sz="900" dirty="0">
              <a:latin typeface="Times New Roman" pitchFamily="18" charset="0"/>
            </a:endParaRPr>
          </a:p>
        </p:txBody>
      </p:sp>
      <p:sp>
        <p:nvSpPr>
          <p:cNvPr id="138243" name="Rectangle 2"/>
          <p:cNvSpPr>
            <a:spLocks noGrp="1" noRot="1" noChangeAspect="1" noChangeArrowheads="1" noTextEdit="1"/>
          </p:cNvSpPr>
          <p:nvPr>
            <p:ph type="sldImg"/>
          </p:nvPr>
        </p:nvSpPr>
        <p:spPr>
          <a:ln/>
        </p:spPr>
      </p:sp>
      <p:sp>
        <p:nvSpPr>
          <p:cNvPr id="138244" name="Header Placeholder 4"/>
          <p:cNvSpPr txBox="1">
            <a:spLocks noGrp="1"/>
          </p:cNvSpPr>
          <p:nvPr/>
        </p:nvSpPr>
        <p:spPr bwMode="auto">
          <a:xfrm>
            <a:off x="1" y="1"/>
            <a:ext cx="3038475" cy="463550"/>
          </a:xfrm>
          <a:prstGeom prst="rect">
            <a:avLst/>
          </a:prstGeom>
          <a:noFill/>
          <a:ln w="12699">
            <a:noFill/>
            <a:miter lim="800000"/>
            <a:headEnd type="none" w="sm" len="sm"/>
            <a:tailEnd type="none" w="sm" len="sm"/>
          </a:ln>
        </p:spPr>
        <p:txBody>
          <a:bodyPr lIns="90096" tIns="45049" rIns="90096" bIns="45049"/>
          <a:lstStyle/>
          <a:p>
            <a:pPr defTabSz="895301" eaLnBrk="0" hangingPunct="0"/>
            <a:r>
              <a:rPr lang="en-US" sz="900" dirty="0">
                <a:latin typeface="Times New Roman" pitchFamily="18" charset="0"/>
              </a:rPr>
              <a:t>MWD BOARD -- BAY-DELTA WORKSHOP (7-24-2007)</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Picture1.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730250" y="1905000"/>
            <a:ext cx="7681913"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40"/>
          <p:cNvSpPr>
            <a:spLocks noGrp="1"/>
          </p:cNvSpPr>
          <p:nvPr userDrawn="1">
            <p:ph type="sldNum" sz="quarter" idx="11"/>
          </p:nvPr>
        </p:nvSpPr>
        <p:spPr/>
        <p:txBody>
          <a:bodyPr/>
          <a:lstStyle>
            <a:lvl1pPr algn="ctr">
              <a:defRPr/>
            </a:lvl1pPr>
          </a:lstStyle>
          <a:p>
            <a:pPr>
              <a:defRPr/>
            </a:pPr>
            <a:fld id="{1A59F0A9-675E-48EA-B704-E9EEDBC2BA6E}" type="slidenum">
              <a:rPr lang="en-US"/>
              <a:pPr>
                <a:defRPr/>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49805"/>
            <a:ext cx="7726627"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4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
        <p:nvSpPr>
          <p:cNvPr id="5" name="Slide Number Placeholder 40"/>
          <p:cNvSpPr>
            <a:spLocks noGrp="1"/>
          </p:cNvSpPr>
          <p:nvPr>
            <p:ph type="sldNum" sz="quarter" idx="11"/>
          </p:nvPr>
        </p:nvSpPr>
        <p:spPr>
          <a:ln/>
        </p:spPr>
        <p:txBody>
          <a:bodyPr/>
          <a:lstStyle>
            <a:lvl1pPr>
              <a:defRPr/>
            </a:lvl1pPr>
          </a:lstStyle>
          <a:p>
            <a:pPr>
              <a:defRPr/>
            </a:pPr>
            <a:fld id="{07D09D5A-7BEA-4D81-A704-D618200D1AA1}" type="slidenum">
              <a:rPr lang="en-US"/>
              <a:pPr>
                <a:defRPr/>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p:ph type="sldNum" sz="quarter" idx="11"/>
          </p:nvPr>
        </p:nvSpPr>
        <p:spPr/>
        <p:txBody>
          <a:bodyPr/>
          <a:lstStyle>
            <a:lvl1pPr>
              <a:defRPr/>
            </a:lvl1pPr>
          </a:lstStyle>
          <a:p>
            <a:pPr>
              <a:defRPr/>
            </a:pPr>
            <a:fld id="{3C33E3A0-18A4-44A0-939C-3AB162E9D40B}" type="slidenum">
              <a:rPr lang="en-US"/>
              <a:pPr>
                <a:defRPr/>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4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
        <p:nvSpPr>
          <p:cNvPr id="5" name="Slide Number Placeholder 40"/>
          <p:cNvSpPr>
            <a:spLocks noGrp="1"/>
          </p:cNvSpPr>
          <p:nvPr>
            <p:ph type="sldNum" sz="quarter" idx="11"/>
          </p:nvPr>
        </p:nvSpPr>
        <p:spPr>
          <a:ln/>
        </p:spPr>
        <p:txBody>
          <a:bodyPr/>
          <a:lstStyle>
            <a:lvl1pPr>
              <a:defRPr/>
            </a:lvl1pPr>
          </a:lstStyle>
          <a:p>
            <a:pPr>
              <a:defRPr/>
            </a:pPr>
            <a:fld id="{CA95E8A5-E7AB-402B-A4E8-48EFD67B4218}" type="slidenum">
              <a:rPr lang="en-US"/>
              <a:pPr>
                <a:defRPr/>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effectLst>
                  <a:outerShdw blurRad="38100" dist="38100" dir="2700000" algn="tl">
                    <a:srgbClr val="000000">
                      <a:alpha val="43137"/>
                    </a:srgbClr>
                  </a:outerShdw>
                </a:effectLst>
              </a:defRPr>
            </a:lvl1pPr>
            <a:lvl2pPr>
              <a:lnSpc>
                <a:spcPct val="90000"/>
              </a:lnSpc>
              <a:buClr>
                <a:srgbClr val="D8B25C"/>
              </a:buClr>
              <a:buFont typeface="Calibri" pitchFamily="34" charset="0"/>
              <a:buChar char="•"/>
              <a:defRPr>
                <a:solidFill>
                  <a:srgbClr val="D8B25C"/>
                </a:solidFill>
                <a:effectLst>
                  <a:outerShdw blurRad="38100" dist="38100" dir="2700000" algn="tl">
                    <a:srgbClr val="000000">
                      <a:alpha val="43137"/>
                    </a:srgbClr>
                  </a:outerShdw>
                </a:effectLst>
              </a:defRPr>
            </a:lvl2pPr>
            <a:lvl3pPr>
              <a:lnSpc>
                <a:spcPct val="90000"/>
              </a:lnSpc>
              <a:buClr>
                <a:srgbClr val="A5AB81"/>
              </a:buClr>
              <a:buFont typeface="Calibri" pitchFamily="34" charset="0"/>
              <a:buChar char="•"/>
              <a:defRPr>
                <a:solidFill>
                  <a:srgbClr val="A5AB81"/>
                </a:solidFill>
                <a:effectLst>
                  <a:outerShdw blurRad="38100" dist="38100" dir="2700000" algn="tl">
                    <a:srgbClr val="000000">
                      <a:alpha val="43137"/>
                    </a:srgbClr>
                  </a:outerShdw>
                </a:effectLst>
              </a:defRPr>
            </a:lvl3pPr>
            <a:lvl4pPr>
              <a:lnSpc>
                <a:spcPct val="90000"/>
              </a:lnSpc>
              <a:buClr>
                <a:srgbClr val="DD8047"/>
              </a:buClr>
              <a:buFont typeface="Calibri" pitchFamily="34" charset="0"/>
              <a:buChar char="•"/>
              <a:defRPr>
                <a:solidFill>
                  <a:srgbClr val="DD8047"/>
                </a:solidFill>
                <a:effectLst>
                  <a:outerShdw blurRad="38100" dist="38100" dir="2700000" algn="tl">
                    <a:srgbClr val="000000">
                      <a:alpha val="43137"/>
                    </a:srgbClr>
                  </a:outerShdw>
                </a:effectLst>
              </a:defRPr>
            </a:lvl4pPr>
            <a:lvl5pPr>
              <a:lnSpc>
                <a:spcPct val="90000"/>
              </a:lnSpc>
              <a:buClr>
                <a:schemeClr val="tx1"/>
              </a:buClr>
              <a:buFont typeface="Calibri" pitchFamily="34" charset="0"/>
              <a:buChar cha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p:ph type="sldNum" sz="quarter" idx="11"/>
          </p:nvPr>
        </p:nvSpPr>
        <p:spPr>
          <a:ln/>
        </p:spPr>
        <p:txBody>
          <a:bodyPr/>
          <a:lstStyle>
            <a:lvl1pPr>
              <a:defRPr/>
            </a:lvl1pPr>
          </a:lstStyle>
          <a:p>
            <a:pPr>
              <a:defRPr/>
            </a:pPr>
            <a:fld id="{CB760E5D-2259-46D3-90FA-DB55A219C3BF}" type="slidenum">
              <a:rPr lang="en-US"/>
              <a:pPr>
                <a:defRPr/>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invGray">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p:ph type="sldNum" sz="quarter" idx="10"/>
          </p:nvPr>
        </p:nvSpPr>
        <p:spPr>
          <a:ln/>
        </p:spPr>
        <p:txBody>
          <a:bodyPr/>
          <a:lstStyle>
            <a:lvl1pPr>
              <a:defRPr/>
            </a:lvl1pPr>
          </a:lstStyle>
          <a:p>
            <a:pPr>
              <a:defRPr/>
            </a:pPr>
            <a:fld id="{333B40C4-8739-41ED-9F49-74A029D2A0BC}" type="slidenum">
              <a:rPr lang="en-US"/>
              <a:pPr>
                <a:defRPr/>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0"/>
          <p:cNvSpPr>
            <a:spLocks noGrp="1"/>
          </p:cNvSpPr>
          <p:nvPr>
            <p:ph type="sldNum" sz="quarter" idx="10"/>
          </p:nvPr>
        </p:nvSpPr>
        <p:spPr>
          <a:ln/>
        </p:spPr>
        <p:txBody>
          <a:bodyPr/>
          <a:lstStyle>
            <a:lvl1pPr>
              <a:defRPr/>
            </a:lvl1pPr>
          </a:lstStyle>
          <a:p>
            <a:pPr>
              <a:defRPr/>
            </a:pPr>
            <a:fld id="{4580AB47-4186-43E6-9ADE-74E20C1C11D1}" type="slidenum">
              <a:rPr lang="en-US"/>
              <a:pPr>
                <a:defRPr/>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40"/>
          <p:cNvSpPr>
            <a:spLocks noGrp="1"/>
          </p:cNvSpPr>
          <p:nvPr>
            <p:ph type="sldNum" sz="quarter" idx="10"/>
          </p:nvPr>
        </p:nvSpPr>
        <p:spPr>
          <a:ln/>
        </p:spPr>
        <p:txBody>
          <a:bodyPr/>
          <a:lstStyle>
            <a:lvl1pPr>
              <a:defRPr/>
            </a:lvl1pPr>
          </a:lstStyle>
          <a:p>
            <a:pPr>
              <a:defRPr/>
            </a:pPr>
            <a:fld id="{C989CA19-BF05-40B2-B55B-F7414C33DC5B}" type="slidenum">
              <a:rPr lang="en-US"/>
              <a:pPr>
                <a:defRPr/>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lide Number Placeholder 40"/>
          <p:cNvSpPr>
            <a:spLocks noGrp="1"/>
          </p:cNvSpPr>
          <p:nvPr>
            <p:ph type="sldNum" sz="quarter" idx="10"/>
          </p:nvPr>
        </p:nvSpPr>
        <p:spPr>
          <a:ln/>
        </p:spPr>
        <p:txBody>
          <a:bodyPr/>
          <a:lstStyle>
            <a:lvl1pPr>
              <a:defRPr/>
            </a:lvl1pPr>
          </a:lstStyle>
          <a:p>
            <a:pPr>
              <a:defRPr/>
            </a:pPr>
            <a:fld id="{BFDF895D-FFCE-4F28-BAF4-03D2753AA18D}" type="slidenum">
              <a:rPr lang="en-US"/>
              <a:pPr>
                <a:defRPr/>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0"/>
          <p:cNvSpPr>
            <a:spLocks noGrp="1"/>
          </p:cNvSpPr>
          <p:nvPr>
            <p:ph type="sldNum" sz="quarter" idx="10"/>
          </p:nvPr>
        </p:nvSpPr>
        <p:spPr>
          <a:ln/>
        </p:spPr>
        <p:txBody>
          <a:bodyPr/>
          <a:lstStyle>
            <a:lvl1pPr>
              <a:defRPr/>
            </a:lvl1pPr>
          </a:lstStyle>
          <a:p>
            <a:pPr>
              <a:defRPr/>
            </a:pPr>
            <a:fld id="{448C08DC-A378-449B-93AA-CC7D0F51DA21}" type="slidenum">
              <a:rPr lang="en-US"/>
              <a:pPr>
                <a:defRPr/>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477838"/>
            <a:ext cx="8382000" cy="609600"/>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8195" name="Text Placeholder 2"/>
          <p:cNvSpPr>
            <a:spLocks noGrp="1"/>
          </p:cNvSpPr>
          <p:nvPr>
            <p:ph type="body" idx="1"/>
          </p:nvPr>
        </p:nvSpPr>
        <p:spPr bwMode="auto">
          <a:xfrm>
            <a:off x="381000" y="1412875"/>
            <a:ext cx="8382000" cy="21351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Slide Number Placeholder 40"/>
          <p:cNvSpPr>
            <a:spLocks noGrp="1"/>
          </p:cNvSpPr>
          <p:nvPr>
            <p:ph type="sldNum" sz="quarter" idx="4"/>
          </p:nvPr>
        </p:nvSpPr>
        <p:spPr bwMode="auto">
          <a:xfrm>
            <a:off x="8458200" y="6427788"/>
            <a:ext cx="685800" cy="365125"/>
          </a:xfrm>
          <a:prstGeom prst="rect">
            <a:avLst/>
          </a:prstGeom>
          <a:ln>
            <a:miter lim="800000"/>
            <a:headEnd/>
            <a:tailEnd/>
          </a:ln>
        </p:spPr>
        <p:txBody>
          <a:bodyPr/>
          <a:lstStyle>
            <a:lvl1pPr algn="ctr" fontAlgn="auto">
              <a:spcBef>
                <a:spcPts val="0"/>
              </a:spcBef>
              <a:spcAft>
                <a:spcPts val="0"/>
              </a:spcAft>
              <a:defRPr>
                <a:latin typeface="+mn-lt"/>
                <a:cs typeface="+mn-cs"/>
              </a:defRPr>
            </a:lvl1pPr>
          </a:lstStyle>
          <a:p>
            <a:pPr>
              <a:defRPr/>
            </a:pPr>
            <a:fld id="{D71FCD3B-C0EE-4BC7-8779-4FBD60A5248F}"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4494"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5" r:id="rId10"/>
    <p:sldLayoutId id="2147484496" r:id="rId11"/>
    <p:sldLayoutId id="2147484492" r:id="rId12"/>
  </p:sldLayoutIdLst>
  <p:transition>
    <p:fade/>
  </p:transition>
  <p:hf hdr="0" ftr="0" dt="0"/>
  <p:txStyles>
    <p:titleStyle>
      <a:lvl1pPr algn="l"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96875" indent="-396875" algn="l" defTabSz="912813" rtl="0" eaLnBrk="0" fontAlgn="base" hangingPunct="0">
        <a:lnSpc>
          <a:spcPct val="90000"/>
        </a:lnSpc>
        <a:spcBef>
          <a:spcPct val="20000"/>
        </a:spcBef>
        <a:spcAft>
          <a:spcPct val="0"/>
        </a:spcAft>
        <a:buBlip>
          <a:blip r:embed="rId15"/>
        </a:buBlip>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16"/>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16"/>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16"/>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9218" name="Picture 3" descr="white rectangle.png"/>
          <p:cNvPicPr>
            <a:picLocks noChangeAspect="1"/>
          </p:cNvPicPr>
          <p:nvPr/>
        </p:nvPicPr>
        <p:blipFill>
          <a:blip r:embed="rId4"/>
          <a:srcRect b="10452"/>
          <a:stretch>
            <a:fillRect/>
          </a:stretch>
        </p:blipFill>
        <p:spPr bwMode="auto">
          <a:xfrm>
            <a:off x="0" y="1300163"/>
            <a:ext cx="9144000" cy="5557837"/>
          </a:xfrm>
          <a:prstGeom prst="rect">
            <a:avLst/>
          </a:prstGeom>
          <a:noFill/>
          <a:ln w="9525">
            <a:noFill/>
            <a:miter lim="800000"/>
            <a:headEnd/>
            <a:tailEnd/>
          </a:ln>
        </p:spPr>
      </p:pic>
      <p:sp>
        <p:nvSpPr>
          <p:cNvPr id="2" name="Title Placeholder 1"/>
          <p:cNvSpPr>
            <a:spLocks noGrp="1"/>
          </p:cNvSpPr>
          <p:nvPr>
            <p:ph type="title"/>
          </p:nvPr>
        </p:nvSpPr>
        <p:spPr>
          <a:xfrm>
            <a:off x="381000" y="477838"/>
            <a:ext cx="8382000" cy="609600"/>
          </a:xfrm>
          <a:prstGeom prst="rect">
            <a:avLst/>
          </a:prstGeom>
          <a:effectLst>
            <a:outerShdw blurRad="50800" dist="38100" dir="2700000" algn="tl" rotWithShape="0">
              <a:prstClr val="black"/>
            </a:outerShdw>
          </a:effectLst>
        </p:spPr>
        <p:txBody>
          <a:bodyPr vert="horz" wrap="square" lIns="0" tIns="0" rIns="0" bIns="0" rtlCol="0" anchor="t">
            <a:spAutoFit/>
          </a:bodyPr>
          <a:lstStyle/>
          <a:p>
            <a:r>
              <a:rPr lang="en-US" dirty="0" smtClean="0"/>
              <a:t>Click to edit Master title style</a:t>
            </a:r>
            <a:endParaRPr lang="en-US" dirty="0"/>
          </a:p>
        </p:txBody>
      </p:sp>
      <p:sp>
        <p:nvSpPr>
          <p:cNvPr id="9220" name="Text Placeholder 2"/>
          <p:cNvSpPr>
            <a:spLocks noGrp="1"/>
          </p:cNvSpPr>
          <p:nvPr>
            <p:ph type="body" idx="1"/>
          </p:nvPr>
        </p:nvSpPr>
        <p:spPr bwMode="auto">
          <a:xfrm>
            <a:off x="722313" y="1905000"/>
            <a:ext cx="8040687" cy="210820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0"/>
          <p:cNvSpPr>
            <a:spLocks noGrp="1"/>
          </p:cNvSpPr>
          <p:nvPr>
            <p:ph type="sldNum" sz="quarter" idx="4"/>
          </p:nvPr>
        </p:nvSpPr>
        <p:spPr>
          <a:xfrm>
            <a:off x="8458200" y="6427788"/>
            <a:ext cx="685800" cy="365125"/>
          </a:xfrm>
          <a:prstGeom prst="rect">
            <a:avLst/>
          </a:prstGeom>
          <a:ln/>
        </p:spPr>
        <p:txBody>
          <a:bodyPr/>
          <a:lstStyle>
            <a:lvl1pPr algn="ctr">
              <a:defRPr>
                <a:latin typeface="Arial" charset="0"/>
                <a:cs typeface="Arial" charset="0"/>
              </a:defRPr>
            </a:lvl1pPr>
          </a:lstStyle>
          <a:p>
            <a:pPr>
              <a:defRPr/>
            </a:pPr>
            <a:fld id="{66F6FD53-0D5C-4C6C-B419-BFE85A0D195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493" r:id="rId1"/>
  </p:sldLayoutIdLst>
  <p:transition>
    <p:fade/>
  </p:transition>
  <p:hf hdr="0" ftr="0" dt="0"/>
  <p:txStyles>
    <p:title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42900" indent="-342900" algn="l" defTabSz="912813" rtl="0" eaLnBrk="0" fontAlgn="base" hangingPunct="0">
        <a:lnSpc>
          <a:spcPct val="90000"/>
        </a:lnSpc>
        <a:spcBef>
          <a:spcPct val="20000"/>
        </a:spcBef>
        <a:spcAft>
          <a:spcPct val="0"/>
        </a:spcAft>
        <a:buFont typeface="Arial" pitchFamily="34" charset="0"/>
        <a:defRPr sz="3000" b="1" kern="1200">
          <a:solidFill>
            <a:schemeClr val="tx1"/>
          </a:solidFill>
          <a:latin typeface="Courier New" pitchFamily="49" charset="0"/>
          <a:ea typeface="+mn-ea"/>
          <a:cs typeface="Courier New" pitchFamily="49" charset="0"/>
        </a:defRPr>
      </a:lvl1pPr>
      <a:lvl2pPr marL="384175" indent="-6350" algn="l" defTabSz="912813" rtl="0" eaLnBrk="0" fontAlgn="base" hangingPunct="0">
        <a:lnSpc>
          <a:spcPct val="90000"/>
        </a:lnSpc>
        <a:spcBef>
          <a:spcPct val="20000"/>
        </a:spcBef>
        <a:spcAft>
          <a:spcPct val="0"/>
        </a:spcAft>
        <a:buFont typeface="Arial" pitchFamily="34" charset="0"/>
        <a:defRPr sz="2800" b="1" kern="1200">
          <a:solidFill>
            <a:schemeClr val="tx1"/>
          </a:solidFill>
          <a:latin typeface="Courier New" pitchFamily="49" charset="0"/>
          <a:ea typeface="+mn-ea"/>
          <a:cs typeface="Courier New" pitchFamily="49" charset="0"/>
        </a:defRPr>
      </a:lvl2pPr>
      <a:lvl3pPr marL="760413" indent="-6350" algn="l" defTabSz="912813" rtl="0" eaLnBrk="0" fontAlgn="base" hangingPunct="0">
        <a:lnSpc>
          <a:spcPct val="90000"/>
        </a:lnSpc>
        <a:spcBef>
          <a:spcPct val="20000"/>
        </a:spcBef>
        <a:spcAft>
          <a:spcPct val="0"/>
        </a:spcAft>
        <a:buFont typeface="Arial" pitchFamily="34" charset="0"/>
        <a:defRPr sz="2400" b="1" kern="1200">
          <a:solidFill>
            <a:schemeClr val="tx1"/>
          </a:solidFill>
          <a:latin typeface="Courier New" pitchFamily="49" charset="0"/>
          <a:ea typeface="+mn-ea"/>
          <a:cs typeface="Courier New" pitchFamily="49" charset="0"/>
        </a:defRPr>
      </a:lvl3pPr>
      <a:lvl4pPr marL="1093788" indent="6350" algn="l" defTabSz="912813" rtl="0" eaLnBrk="0" fontAlgn="base" hangingPunct="0">
        <a:lnSpc>
          <a:spcPct val="90000"/>
        </a:lnSpc>
        <a:spcBef>
          <a:spcPct val="20000"/>
        </a:spcBef>
        <a:spcAft>
          <a:spcPct val="0"/>
        </a:spcAft>
        <a:buFont typeface="Arial" pitchFamily="34" charset="0"/>
        <a:defRPr sz="2400" b="1" kern="1200">
          <a:solidFill>
            <a:schemeClr val="tx1"/>
          </a:solidFill>
          <a:latin typeface="Courier New" pitchFamily="49" charset="0"/>
          <a:ea typeface="+mn-ea"/>
          <a:cs typeface="Courier New" pitchFamily="49" charset="0"/>
        </a:defRPr>
      </a:lvl4pPr>
      <a:lvl5pPr marL="1425575" indent="403225" algn="l" defTabSz="912813" rtl="0" eaLnBrk="0" fontAlgn="base" hangingPunct="0">
        <a:lnSpc>
          <a:spcPct val="90000"/>
        </a:lnSpc>
        <a:spcBef>
          <a:spcPct val="20000"/>
        </a:spcBef>
        <a:spcAft>
          <a:spcPct val="0"/>
        </a:spcAft>
        <a:buFont typeface="Arial" pitchFamily="34" charset="0"/>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gif"/><Relationship Id="rId4" Type="http://schemas.openxmlformats.org/officeDocument/2006/relationships/image" Target="../media/image34.gif"/></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Chart1.xls"/></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1.bin"/><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51.jpeg"/><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6.jpeg"/><Relationship Id="rId4" Type="http://schemas.openxmlformats.org/officeDocument/2006/relationships/image" Target="../media/image52.jpeg"/><Relationship Id="rId9" Type="http://schemas.openxmlformats.org/officeDocument/2006/relationships/image" Target="../media/image55.jpe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notesSlide" Target="../notesSlides/notesSlide15.xml"/><Relationship Id="rId7" Type="http://schemas.openxmlformats.org/officeDocument/2006/relationships/oleObject" Target="../embeddings/Microsoft_Office_Excel_97-2003_Worksheet4.xls"/><Relationship Id="rId2" Type="http://schemas.openxmlformats.org/officeDocument/2006/relationships/slideLayout" Target="../slideLayouts/slideLayout8.xml"/><Relationship Id="rId1" Type="http://schemas.openxmlformats.org/officeDocument/2006/relationships/vmlDrawing" Target="../drawings/vmlDrawing5.vml"/><Relationship Id="rId6" Type="http://schemas.openxmlformats.org/officeDocument/2006/relationships/oleObject" Target="../embeddings/Microsoft_Office_Excel_97-2003_Worksheet3.xls"/><Relationship Id="rId5" Type="http://schemas.openxmlformats.org/officeDocument/2006/relationships/oleObject" Target="../embeddings/Microsoft_Office_Excel_97-2003_Worksheet2.xls"/><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Microsoft_Office_Excel_97-2003_Worksheet5.xls"/><Relationship Id="rId2" Type="http://schemas.openxmlformats.org/officeDocument/2006/relationships/slideLayout" Target="../slideLayouts/slideLayout8.xml"/><Relationship Id="rId1" Type="http://schemas.openxmlformats.org/officeDocument/2006/relationships/vmlDrawing" Target="../drawings/vmlDrawing6.vml"/><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76.jpeg"/><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3"/>
          <p:cNvPicPr>
            <a:picLocks noChangeAspect="1" noChangeArrowheads="1"/>
          </p:cNvPicPr>
          <p:nvPr/>
        </p:nvPicPr>
        <p:blipFill>
          <a:blip r:embed="rId3"/>
          <a:srcRect/>
          <a:stretch>
            <a:fillRect/>
          </a:stretch>
        </p:blipFill>
        <p:spPr bwMode="ltGray">
          <a:xfrm>
            <a:off x="0" y="4763"/>
            <a:ext cx="9144000" cy="6858000"/>
          </a:xfrm>
          <a:prstGeom prst="rect">
            <a:avLst/>
          </a:prstGeom>
          <a:noFill/>
          <a:ln w="9525">
            <a:noFill/>
            <a:miter lim="800000"/>
            <a:headEnd/>
            <a:tailEnd/>
          </a:ln>
        </p:spPr>
      </p:pic>
      <p:grpSp>
        <p:nvGrpSpPr>
          <p:cNvPr id="2" name="Group 28"/>
          <p:cNvGrpSpPr>
            <a:grpSpLocks/>
          </p:cNvGrpSpPr>
          <p:nvPr/>
        </p:nvGrpSpPr>
        <p:grpSpPr bwMode="auto">
          <a:xfrm>
            <a:off x="5638800" y="2819400"/>
            <a:ext cx="3048000" cy="830263"/>
            <a:chOff x="6096000" y="2597147"/>
            <a:chExt cx="3048000" cy="830997"/>
          </a:xfrm>
        </p:grpSpPr>
        <p:sp>
          <p:nvSpPr>
            <p:cNvPr id="84" name="AutoShape 29"/>
            <p:cNvSpPr>
              <a:spLocks noChangeArrowheads="1"/>
            </p:cNvSpPr>
            <p:nvPr/>
          </p:nvSpPr>
          <p:spPr bwMode="auto">
            <a:xfrm>
              <a:off x="6096000" y="2641636"/>
              <a:ext cx="3048000" cy="711829"/>
            </a:xfrm>
            <a:prstGeom prst="roundRect">
              <a:avLst>
                <a:gd name="adj" fmla="val 50000"/>
              </a:avLst>
            </a:prstGeom>
            <a:solidFill>
              <a:srgbClr val="111111">
                <a:alpha val="50195"/>
              </a:srgbClr>
            </a:solidFill>
            <a:ln w="28575">
              <a:solidFill>
                <a:schemeClr val="tx1"/>
              </a:solidFill>
              <a:round/>
              <a:headEnd/>
              <a:tailEnd/>
            </a:ln>
          </p:spPr>
          <p:txBody>
            <a:bodyPr wrap="none" tIns="137160" bIns="137160" anchor="ctr" anchorCtr="1"/>
            <a:lstStyle/>
            <a:p>
              <a:pPr>
                <a:defRPr/>
              </a:pPr>
              <a:endParaRPr lang="en-US" sz="2000">
                <a:effectLst>
                  <a:outerShdw blurRad="38100" dist="38100" dir="2700000" algn="tl">
                    <a:srgbClr val="000000"/>
                  </a:outerShdw>
                </a:effectLst>
              </a:endParaRPr>
            </a:p>
          </p:txBody>
        </p:sp>
        <p:sp>
          <p:nvSpPr>
            <p:cNvPr id="85" name="Text Box 30"/>
            <p:cNvSpPr txBox="1">
              <a:spLocks noChangeArrowheads="1"/>
            </p:cNvSpPr>
            <p:nvPr/>
          </p:nvSpPr>
          <p:spPr bwMode="ltGray">
            <a:xfrm>
              <a:off x="6143625" y="2597147"/>
              <a:ext cx="2952750" cy="830997"/>
            </a:xfrm>
            <a:prstGeom prst="rect">
              <a:avLst/>
            </a:prstGeom>
            <a:noFill/>
            <a:ln w="9525">
              <a:noFill/>
              <a:miter lim="800000"/>
              <a:headEnd/>
              <a:tailEnd/>
            </a:ln>
            <a:effectLst>
              <a:outerShdw dist="50800" dir="5400000" algn="ctr" rotWithShape="0">
                <a:schemeClr val="bg1"/>
              </a:outerShdw>
            </a:effectLst>
          </p:spPr>
          <p:txBody>
            <a:bodyPr tIns="137160" bIns="137160" anchor="ctr" anchorCtr="1">
              <a:spAutoFit/>
            </a:bodyPr>
            <a:lstStyle/>
            <a:p>
              <a:pPr algn="ctr">
                <a:lnSpc>
                  <a:spcPct val="90000"/>
                </a:lnSpc>
                <a:spcAft>
                  <a:spcPct val="25000"/>
                </a:spcAft>
                <a:buClr>
                  <a:srgbClr val="FFFF00"/>
                </a:buClr>
                <a:buSzPct val="75000"/>
                <a:defRPr/>
              </a:pPr>
              <a: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Some regions </a:t>
              </a:r>
              <a:r>
                <a:rPr lang="en-US" sz="2000" b="1" spc="-15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up to 100</a:t>
              </a:r>
              <a: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 dependent</a:t>
              </a:r>
            </a:p>
          </p:txBody>
        </p:sp>
      </p:grpSp>
      <p:pic>
        <p:nvPicPr>
          <p:cNvPr id="22530" name="Picture 2" descr="Base Map Topo 2"/>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0" y="533400"/>
            <a:ext cx="5556250" cy="6559550"/>
          </a:xfrm>
          <a:prstGeom prst="rect">
            <a:avLst/>
          </a:prstGeom>
          <a:noFill/>
          <a:ln w="9525">
            <a:noFill/>
            <a:miter lim="800000"/>
            <a:headEnd/>
            <a:tailEnd/>
          </a:ln>
        </p:spPr>
      </p:pic>
      <p:grpSp>
        <p:nvGrpSpPr>
          <p:cNvPr id="3" name="Group 4"/>
          <p:cNvGrpSpPr>
            <a:grpSpLocks/>
          </p:cNvGrpSpPr>
          <p:nvPr/>
        </p:nvGrpSpPr>
        <p:grpSpPr bwMode="auto">
          <a:xfrm>
            <a:off x="204788" y="1193800"/>
            <a:ext cx="2224087" cy="2952750"/>
            <a:chOff x="345" y="468"/>
            <a:chExt cx="1401" cy="1860"/>
          </a:xfrm>
        </p:grpSpPr>
        <p:sp>
          <p:nvSpPr>
            <p:cNvPr id="325637" name="Freeform 5"/>
            <p:cNvSpPr>
              <a:spLocks/>
            </p:cNvSpPr>
            <p:nvPr/>
          </p:nvSpPr>
          <p:spPr bwMode="auto">
            <a:xfrm>
              <a:off x="816" y="795"/>
              <a:ext cx="301" cy="1029"/>
            </a:xfrm>
            <a:custGeom>
              <a:avLst/>
              <a:gdLst/>
              <a:ahLst/>
              <a:cxnLst>
                <a:cxn ang="0">
                  <a:pos x="0" y="0"/>
                </a:cxn>
                <a:cxn ang="0">
                  <a:pos x="24" y="36"/>
                </a:cxn>
                <a:cxn ang="0">
                  <a:pos x="21" y="63"/>
                </a:cxn>
                <a:cxn ang="0">
                  <a:pos x="18" y="72"/>
                </a:cxn>
                <a:cxn ang="0">
                  <a:pos x="39" y="87"/>
                </a:cxn>
                <a:cxn ang="0">
                  <a:pos x="48" y="90"/>
                </a:cxn>
                <a:cxn ang="0">
                  <a:pos x="60" y="144"/>
                </a:cxn>
                <a:cxn ang="0">
                  <a:pos x="81" y="171"/>
                </a:cxn>
                <a:cxn ang="0">
                  <a:pos x="81" y="240"/>
                </a:cxn>
                <a:cxn ang="0">
                  <a:pos x="123" y="270"/>
                </a:cxn>
                <a:cxn ang="0">
                  <a:pos x="159" y="312"/>
                </a:cxn>
                <a:cxn ang="0">
                  <a:pos x="174" y="408"/>
                </a:cxn>
                <a:cxn ang="0">
                  <a:pos x="174" y="462"/>
                </a:cxn>
                <a:cxn ang="0">
                  <a:pos x="180" y="480"/>
                </a:cxn>
                <a:cxn ang="0">
                  <a:pos x="153" y="537"/>
                </a:cxn>
                <a:cxn ang="0">
                  <a:pos x="180" y="636"/>
                </a:cxn>
                <a:cxn ang="0">
                  <a:pos x="207" y="687"/>
                </a:cxn>
                <a:cxn ang="0">
                  <a:pos x="246" y="741"/>
                </a:cxn>
                <a:cxn ang="0">
                  <a:pos x="249" y="774"/>
                </a:cxn>
                <a:cxn ang="0">
                  <a:pos x="252" y="822"/>
                </a:cxn>
                <a:cxn ang="0">
                  <a:pos x="282" y="855"/>
                </a:cxn>
                <a:cxn ang="0">
                  <a:pos x="282" y="969"/>
                </a:cxn>
                <a:cxn ang="0">
                  <a:pos x="261" y="996"/>
                </a:cxn>
                <a:cxn ang="0">
                  <a:pos x="234" y="1014"/>
                </a:cxn>
                <a:cxn ang="0">
                  <a:pos x="192" y="1011"/>
                </a:cxn>
                <a:cxn ang="0">
                  <a:pos x="192" y="1029"/>
                </a:cxn>
              </a:cxnLst>
              <a:rect l="0" t="0" r="r" b="b"/>
              <a:pathLst>
                <a:path w="301" h="1029">
                  <a:moveTo>
                    <a:pt x="0" y="0"/>
                  </a:moveTo>
                  <a:cubicBezTo>
                    <a:pt x="4" y="16"/>
                    <a:pt x="10" y="27"/>
                    <a:pt x="24" y="36"/>
                  </a:cubicBezTo>
                  <a:cubicBezTo>
                    <a:pt x="29" y="51"/>
                    <a:pt x="28" y="42"/>
                    <a:pt x="21" y="63"/>
                  </a:cubicBezTo>
                  <a:cubicBezTo>
                    <a:pt x="20" y="66"/>
                    <a:pt x="18" y="72"/>
                    <a:pt x="18" y="72"/>
                  </a:cubicBezTo>
                  <a:cubicBezTo>
                    <a:pt x="23" y="87"/>
                    <a:pt x="18" y="80"/>
                    <a:pt x="39" y="87"/>
                  </a:cubicBezTo>
                  <a:cubicBezTo>
                    <a:pt x="42" y="88"/>
                    <a:pt x="48" y="90"/>
                    <a:pt x="48" y="90"/>
                  </a:cubicBezTo>
                  <a:cubicBezTo>
                    <a:pt x="62" y="111"/>
                    <a:pt x="52" y="115"/>
                    <a:pt x="60" y="144"/>
                  </a:cubicBezTo>
                  <a:cubicBezTo>
                    <a:pt x="63" y="155"/>
                    <a:pt x="81" y="171"/>
                    <a:pt x="81" y="171"/>
                  </a:cubicBezTo>
                  <a:cubicBezTo>
                    <a:pt x="80" y="190"/>
                    <a:pt x="75" y="220"/>
                    <a:pt x="81" y="240"/>
                  </a:cubicBezTo>
                  <a:cubicBezTo>
                    <a:pt x="86" y="257"/>
                    <a:pt x="110" y="263"/>
                    <a:pt x="123" y="270"/>
                  </a:cubicBezTo>
                  <a:cubicBezTo>
                    <a:pt x="138" y="277"/>
                    <a:pt x="154" y="297"/>
                    <a:pt x="159" y="312"/>
                  </a:cubicBezTo>
                  <a:cubicBezTo>
                    <a:pt x="170" y="344"/>
                    <a:pt x="172" y="374"/>
                    <a:pt x="174" y="408"/>
                  </a:cubicBezTo>
                  <a:cubicBezTo>
                    <a:pt x="171" y="433"/>
                    <a:pt x="169" y="435"/>
                    <a:pt x="174" y="462"/>
                  </a:cubicBezTo>
                  <a:cubicBezTo>
                    <a:pt x="175" y="468"/>
                    <a:pt x="180" y="480"/>
                    <a:pt x="180" y="480"/>
                  </a:cubicBezTo>
                  <a:cubicBezTo>
                    <a:pt x="176" y="511"/>
                    <a:pt x="162" y="511"/>
                    <a:pt x="153" y="537"/>
                  </a:cubicBezTo>
                  <a:cubicBezTo>
                    <a:pt x="148" y="582"/>
                    <a:pt x="156" y="601"/>
                    <a:pt x="180" y="636"/>
                  </a:cubicBezTo>
                  <a:cubicBezTo>
                    <a:pt x="192" y="654"/>
                    <a:pt x="183" y="679"/>
                    <a:pt x="207" y="687"/>
                  </a:cubicBezTo>
                  <a:cubicBezTo>
                    <a:pt x="219" y="705"/>
                    <a:pt x="230" y="725"/>
                    <a:pt x="246" y="741"/>
                  </a:cubicBezTo>
                  <a:cubicBezTo>
                    <a:pt x="254" y="764"/>
                    <a:pt x="253" y="753"/>
                    <a:pt x="249" y="774"/>
                  </a:cubicBezTo>
                  <a:cubicBezTo>
                    <a:pt x="250" y="790"/>
                    <a:pt x="249" y="806"/>
                    <a:pt x="252" y="822"/>
                  </a:cubicBezTo>
                  <a:cubicBezTo>
                    <a:pt x="254" y="833"/>
                    <a:pt x="276" y="845"/>
                    <a:pt x="282" y="855"/>
                  </a:cubicBezTo>
                  <a:cubicBezTo>
                    <a:pt x="288" y="888"/>
                    <a:pt x="301" y="941"/>
                    <a:pt x="282" y="969"/>
                  </a:cubicBezTo>
                  <a:cubicBezTo>
                    <a:pt x="276" y="978"/>
                    <a:pt x="267" y="987"/>
                    <a:pt x="261" y="996"/>
                  </a:cubicBezTo>
                  <a:cubicBezTo>
                    <a:pt x="255" y="1005"/>
                    <a:pt x="234" y="1014"/>
                    <a:pt x="234" y="1014"/>
                  </a:cubicBezTo>
                  <a:cubicBezTo>
                    <a:pt x="194" y="1011"/>
                    <a:pt x="208" y="1011"/>
                    <a:pt x="192" y="1011"/>
                  </a:cubicBezTo>
                  <a:lnTo>
                    <a:pt x="192" y="1029"/>
                  </a:ln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638" name="Freeform 6"/>
            <p:cNvSpPr>
              <a:spLocks/>
            </p:cNvSpPr>
            <p:nvPr/>
          </p:nvSpPr>
          <p:spPr bwMode="auto">
            <a:xfrm>
              <a:off x="345" y="468"/>
              <a:ext cx="357" cy="333"/>
            </a:xfrm>
            <a:custGeom>
              <a:avLst/>
              <a:gdLst/>
              <a:ahLst/>
              <a:cxnLst>
                <a:cxn ang="0">
                  <a:pos x="357" y="312"/>
                </a:cxn>
                <a:cxn ang="0">
                  <a:pos x="321" y="333"/>
                </a:cxn>
                <a:cxn ang="0">
                  <a:pos x="273" y="306"/>
                </a:cxn>
                <a:cxn ang="0">
                  <a:pos x="237" y="309"/>
                </a:cxn>
                <a:cxn ang="0">
                  <a:pos x="213" y="315"/>
                </a:cxn>
                <a:cxn ang="0">
                  <a:pos x="189" y="309"/>
                </a:cxn>
                <a:cxn ang="0">
                  <a:pos x="150" y="261"/>
                </a:cxn>
                <a:cxn ang="0">
                  <a:pos x="114" y="237"/>
                </a:cxn>
                <a:cxn ang="0">
                  <a:pos x="96" y="225"/>
                </a:cxn>
                <a:cxn ang="0">
                  <a:pos x="90" y="207"/>
                </a:cxn>
                <a:cxn ang="0">
                  <a:pos x="87" y="198"/>
                </a:cxn>
                <a:cxn ang="0">
                  <a:pos x="84" y="156"/>
                </a:cxn>
                <a:cxn ang="0">
                  <a:pos x="21" y="75"/>
                </a:cxn>
                <a:cxn ang="0">
                  <a:pos x="0" y="0"/>
                </a:cxn>
              </a:cxnLst>
              <a:rect l="0" t="0" r="r" b="b"/>
              <a:pathLst>
                <a:path w="357" h="333">
                  <a:moveTo>
                    <a:pt x="357" y="312"/>
                  </a:moveTo>
                  <a:cubicBezTo>
                    <a:pt x="345" y="320"/>
                    <a:pt x="335" y="328"/>
                    <a:pt x="321" y="333"/>
                  </a:cubicBezTo>
                  <a:cubicBezTo>
                    <a:pt x="301" y="328"/>
                    <a:pt x="291" y="312"/>
                    <a:pt x="273" y="306"/>
                  </a:cubicBezTo>
                  <a:cubicBezTo>
                    <a:pt x="261" y="307"/>
                    <a:pt x="249" y="307"/>
                    <a:pt x="237" y="309"/>
                  </a:cubicBezTo>
                  <a:cubicBezTo>
                    <a:pt x="229" y="310"/>
                    <a:pt x="213" y="315"/>
                    <a:pt x="213" y="315"/>
                  </a:cubicBezTo>
                  <a:cubicBezTo>
                    <a:pt x="205" y="313"/>
                    <a:pt x="195" y="315"/>
                    <a:pt x="189" y="309"/>
                  </a:cubicBezTo>
                  <a:cubicBezTo>
                    <a:pt x="168" y="288"/>
                    <a:pt x="179" y="280"/>
                    <a:pt x="150" y="261"/>
                  </a:cubicBezTo>
                  <a:cubicBezTo>
                    <a:pt x="138" y="253"/>
                    <a:pt x="126" y="246"/>
                    <a:pt x="114" y="237"/>
                  </a:cubicBezTo>
                  <a:cubicBezTo>
                    <a:pt x="108" y="233"/>
                    <a:pt x="96" y="225"/>
                    <a:pt x="96" y="225"/>
                  </a:cubicBezTo>
                  <a:cubicBezTo>
                    <a:pt x="94" y="219"/>
                    <a:pt x="92" y="213"/>
                    <a:pt x="90" y="207"/>
                  </a:cubicBezTo>
                  <a:cubicBezTo>
                    <a:pt x="89" y="204"/>
                    <a:pt x="87" y="198"/>
                    <a:pt x="87" y="198"/>
                  </a:cubicBezTo>
                  <a:cubicBezTo>
                    <a:pt x="86" y="184"/>
                    <a:pt x="86" y="170"/>
                    <a:pt x="84" y="156"/>
                  </a:cubicBezTo>
                  <a:cubicBezTo>
                    <a:pt x="80" y="120"/>
                    <a:pt x="39" y="102"/>
                    <a:pt x="21" y="75"/>
                  </a:cubicBezTo>
                  <a:cubicBezTo>
                    <a:pt x="17" y="52"/>
                    <a:pt x="18" y="18"/>
                    <a:pt x="0" y="0"/>
                  </a:cubicBez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639" name="Freeform 7"/>
            <p:cNvSpPr>
              <a:spLocks/>
            </p:cNvSpPr>
            <p:nvPr/>
          </p:nvSpPr>
          <p:spPr bwMode="auto">
            <a:xfrm>
              <a:off x="1056" y="1263"/>
              <a:ext cx="63" cy="297"/>
            </a:xfrm>
            <a:custGeom>
              <a:avLst/>
              <a:gdLst/>
              <a:ahLst/>
              <a:cxnLst>
                <a:cxn ang="0">
                  <a:pos x="33" y="0"/>
                </a:cxn>
                <a:cxn ang="0">
                  <a:pos x="30" y="9"/>
                </a:cxn>
                <a:cxn ang="0">
                  <a:pos x="24" y="18"/>
                </a:cxn>
                <a:cxn ang="0">
                  <a:pos x="18" y="36"/>
                </a:cxn>
                <a:cxn ang="0">
                  <a:pos x="42" y="81"/>
                </a:cxn>
                <a:cxn ang="0">
                  <a:pos x="57" y="108"/>
                </a:cxn>
                <a:cxn ang="0">
                  <a:pos x="63" y="126"/>
                </a:cxn>
                <a:cxn ang="0">
                  <a:pos x="12" y="297"/>
                </a:cxn>
                <a:cxn ang="0">
                  <a:pos x="0" y="273"/>
                </a:cxn>
              </a:cxnLst>
              <a:rect l="0" t="0" r="r" b="b"/>
              <a:pathLst>
                <a:path w="63" h="297">
                  <a:moveTo>
                    <a:pt x="33" y="0"/>
                  </a:moveTo>
                  <a:cubicBezTo>
                    <a:pt x="32" y="3"/>
                    <a:pt x="31" y="6"/>
                    <a:pt x="30" y="9"/>
                  </a:cubicBezTo>
                  <a:cubicBezTo>
                    <a:pt x="28" y="12"/>
                    <a:pt x="25" y="15"/>
                    <a:pt x="24" y="18"/>
                  </a:cubicBezTo>
                  <a:cubicBezTo>
                    <a:pt x="21" y="24"/>
                    <a:pt x="18" y="36"/>
                    <a:pt x="18" y="36"/>
                  </a:cubicBezTo>
                  <a:cubicBezTo>
                    <a:pt x="24" y="53"/>
                    <a:pt x="29" y="68"/>
                    <a:pt x="42" y="81"/>
                  </a:cubicBezTo>
                  <a:cubicBezTo>
                    <a:pt x="45" y="91"/>
                    <a:pt x="54" y="98"/>
                    <a:pt x="57" y="108"/>
                  </a:cubicBezTo>
                  <a:cubicBezTo>
                    <a:pt x="59" y="114"/>
                    <a:pt x="63" y="126"/>
                    <a:pt x="63" y="126"/>
                  </a:cubicBezTo>
                  <a:cubicBezTo>
                    <a:pt x="60" y="176"/>
                    <a:pt x="51" y="258"/>
                    <a:pt x="12" y="297"/>
                  </a:cubicBezTo>
                  <a:lnTo>
                    <a:pt x="0" y="273"/>
                  </a:ln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640" name="Freeform 8"/>
            <p:cNvSpPr>
              <a:spLocks/>
            </p:cNvSpPr>
            <p:nvPr/>
          </p:nvSpPr>
          <p:spPr bwMode="auto">
            <a:xfrm>
              <a:off x="1098" y="1566"/>
              <a:ext cx="153" cy="105"/>
            </a:xfrm>
            <a:custGeom>
              <a:avLst/>
              <a:gdLst/>
              <a:ahLst/>
              <a:cxnLst>
                <a:cxn ang="0">
                  <a:pos x="153" y="0"/>
                </a:cxn>
                <a:cxn ang="0">
                  <a:pos x="63" y="63"/>
                </a:cxn>
                <a:cxn ang="0">
                  <a:pos x="21" y="69"/>
                </a:cxn>
                <a:cxn ang="0">
                  <a:pos x="0" y="105"/>
                </a:cxn>
              </a:cxnLst>
              <a:rect l="0" t="0" r="r" b="b"/>
              <a:pathLst>
                <a:path w="153" h="105">
                  <a:moveTo>
                    <a:pt x="153" y="0"/>
                  </a:moveTo>
                  <a:cubicBezTo>
                    <a:pt x="144" y="38"/>
                    <a:pt x="99" y="57"/>
                    <a:pt x="63" y="63"/>
                  </a:cubicBezTo>
                  <a:cubicBezTo>
                    <a:pt x="49" y="65"/>
                    <a:pt x="21" y="69"/>
                    <a:pt x="21" y="69"/>
                  </a:cubicBezTo>
                  <a:cubicBezTo>
                    <a:pt x="1" y="76"/>
                    <a:pt x="0" y="85"/>
                    <a:pt x="0" y="105"/>
                  </a:cubicBez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641" name="Freeform 9"/>
            <p:cNvSpPr>
              <a:spLocks/>
            </p:cNvSpPr>
            <p:nvPr/>
          </p:nvSpPr>
          <p:spPr bwMode="auto">
            <a:xfrm>
              <a:off x="1008" y="1812"/>
              <a:ext cx="738" cy="516"/>
            </a:xfrm>
            <a:custGeom>
              <a:avLst/>
              <a:gdLst/>
              <a:ahLst/>
              <a:cxnLst>
                <a:cxn ang="0">
                  <a:pos x="738" y="453"/>
                </a:cxn>
                <a:cxn ang="0">
                  <a:pos x="696" y="462"/>
                </a:cxn>
                <a:cxn ang="0">
                  <a:pos x="678" y="468"/>
                </a:cxn>
                <a:cxn ang="0">
                  <a:pos x="654" y="504"/>
                </a:cxn>
                <a:cxn ang="0">
                  <a:pos x="627" y="516"/>
                </a:cxn>
                <a:cxn ang="0">
                  <a:pos x="516" y="498"/>
                </a:cxn>
                <a:cxn ang="0">
                  <a:pos x="477" y="465"/>
                </a:cxn>
                <a:cxn ang="0">
                  <a:pos x="462" y="384"/>
                </a:cxn>
                <a:cxn ang="0">
                  <a:pos x="456" y="366"/>
                </a:cxn>
                <a:cxn ang="0">
                  <a:pos x="420" y="342"/>
                </a:cxn>
                <a:cxn ang="0">
                  <a:pos x="354" y="315"/>
                </a:cxn>
                <a:cxn ang="0">
                  <a:pos x="333" y="288"/>
                </a:cxn>
                <a:cxn ang="0">
                  <a:pos x="315" y="270"/>
                </a:cxn>
                <a:cxn ang="0">
                  <a:pos x="237" y="129"/>
                </a:cxn>
                <a:cxn ang="0">
                  <a:pos x="201" y="78"/>
                </a:cxn>
                <a:cxn ang="0">
                  <a:pos x="171" y="45"/>
                </a:cxn>
                <a:cxn ang="0">
                  <a:pos x="156" y="18"/>
                </a:cxn>
                <a:cxn ang="0">
                  <a:pos x="138" y="6"/>
                </a:cxn>
                <a:cxn ang="0">
                  <a:pos x="120" y="0"/>
                </a:cxn>
                <a:cxn ang="0">
                  <a:pos x="21" y="6"/>
                </a:cxn>
                <a:cxn ang="0">
                  <a:pos x="0" y="12"/>
                </a:cxn>
              </a:cxnLst>
              <a:rect l="0" t="0" r="r" b="b"/>
              <a:pathLst>
                <a:path w="738" h="516">
                  <a:moveTo>
                    <a:pt x="738" y="453"/>
                  </a:moveTo>
                  <a:cubicBezTo>
                    <a:pt x="724" y="458"/>
                    <a:pt x="710" y="458"/>
                    <a:pt x="696" y="462"/>
                  </a:cubicBezTo>
                  <a:cubicBezTo>
                    <a:pt x="690" y="464"/>
                    <a:pt x="678" y="468"/>
                    <a:pt x="678" y="468"/>
                  </a:cubicBezTo>
                  <a:cubicBezTo>
                    <a:pt x="669" y="481"/>
                    <a:pt x="666" y="494"/>
                    <a:pt x="654" y="504"/>
                  </a:cubicBezTo>
                  <a:cubicBezTo>
                    <a:pt x="646" y="510"/>
                    <a:pt x="627" y="516"/>
                    <a:pt x="627" y="516"/>
                  </a:cubicBezTo>
                  <a:cubicBezTo>
                    <a:pt x="589" y="512"/>
                    <a:pt x="554" y="501"/>
                    <a:pt x="516" y="498"/>
                  </a:cubicBezTo>
                  <a:cubicBezTo>
                    <a:pt x="485" y="492"/>
                    <a:pt x="493" y="488"/>
                    <a:pt x="477" y="465"/>
                  </a:cubicBezTo>
                  <a:cubicBezTo>
                    <a:pt x="474" y="437"/>
                    <a:pt x="469" y="411"/>
                    <a:pt x="462" y="384"/>
                  </a:cubicBezTo>
                  <a:cubicBezTo>
                    <a:pt x="460" y="378"/>
                    <a:pt x="461" y="370"/>
                    <a:pt x="456" y="366"/>
                  </a:cubicBezTo>
                  <a:cubicBezTo>
                    <a:pt x="444" y="358"/>
                    <a:pt x="434" y="348"/>
                    <a:pt x="420" y="342"/>
                  </a:cubicBezTo>
                  <a:cubicBezTo>
                    <a:pt x="397" y="332"/>
                    <a:pt x="375" y="329"/>
                    <a:pt x="354" y="315"/>
                  </a:cubicBezTo>
                  <a:cubicBezTo>
                    <a:pt x="348" y="306"/>
                    <a:pt x="340" y="296"/>
                    <a:pt x="333" y="288"/>
                  </a:cubicBezTo>
                  <a:cubicBezTo>
                    <a:pt x="327" y="282"/>
                    <a:pt x="315" y="270"/>
                    <a:pt x="315" y="270"/>
                  </a:cubicBezTo>
                  <a:cubicBezTo>
                    <a:pt x="296" y="213"/>
                    <a:pt x="293" y="166"/>
                    <a:pt x="237" y="129"/>
                  </a:cubicBezTo>
                  <a:cubicBezTo>
                    <a:pt x="225" y="111"/>
                    <a:pt x="219" y="90"/>
                    <a:pt x="201" y="78"/>
                  </a:cubicBezTo>
                  <a:cubicBezTo>
                    <a:pt x="192" y="65"/>
                    <a:pt x="178" y="59"/>
                    <a:pt x="171" y="45"/>
                  </a:cubicBezTo>
                  <a:cubicBezTo>
                    <a:pt x="166" y="34"/>
                    <a:pt x="170" y="27"/>
                    <a:pt x="156" y="18"/>
                  </a:cubicBezTo>
                  <a:cubicBezTo>
                    <a:pt x="150" y="14"/>
                    <a:pt x="145" y="8"/>
                    <a:pt x="138" y="6"/>
                  </a:cubicBezTo>
                  <a:cubicBezTo>
                    <a:pt x="132" y="4"/>
                    <a:pt x="120" y="0"/>
                    <a:pt x="120" y="0"/>
                  </a:cubicBezTo>
                  <a:cubicBezTo>
                    <a:pt x="87" y="2"/>
                    <a:pt x="54" y="6"/>
                    <a:pt x="21" y="6"/>
                  </a:cubicBezTo>
                  <a:lnTo>
                    <a:pt x="0" y="12"/>
                  </a:ln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grpSp>
      <p:grpSp>
        <p:nvGrpSpPr>
          <p:cNvPr id="4" name="Group 103"/>
          <p:cNvGrpSpPr>
            <a:grpSpLocks/>
          </p:cNvGrpSpPr>
          <p:nvPr/>
        </p:nvGrpSpPr>
        <p:grpSpPr bwMode="auto">
          <a:xfrm>
            <a:off x="228600" y="2255838"/>
            <a:ext cx="3441700" cy="3587750"/>
            <a:chOff x="312" y="1325"/>
            <a:chExt cx="2168" cy="2260"/>
          </a:xfrm>
        </p:grpSpPr>
        <p:grpSp>
          <p:nvGrpSpPr>
            <p:cNvPr id="5" name="Group 104"/>
            <p:cNvGrpSpPr>
              <a:grpSpLocks/>
            </p:cNvGrpSpPr>
            <p:nvPr/>
          </p:nvGrpSpPr>
          <p:grpSpPr bwMode="auto">
            <a:xfrm>
              <a:off x="312" y="1872"/>
              <a:ext cx="2136" cy="1668"/>
              <a:chOff x="312" y="1872"/>
              <a:chExt cx="2136" cy="1668"/>
            </a:xfrm>
          </p:grpSpPr>
          <p:grpSp>
            <p:nvGrpSpPr>
              <p:cNvPr id="6" name="Group 105"/>
              <p:cNvGrpSpPr>
                <a:grpSpLocks/>
              </p:cNvGrpSpPr>
              <p:nvPr/>
            </p:nvGrpSpPr>
            <p:grpSpPr bwMode="auto">
              <a:xfrm>
                <a:off x="816" y="1872"/>
                <a:ext cx="1632" cy="1668"/>
                <a:chOff x="876" y="1716"/>
                <a:chExt cx="1632" cy="1668"/>
              </a:xfrm>
            </p:grpSpPr>
            <p:sp>
              <p:nvSpPr>
                <p:cNvPr id="325738" name="Freeform 106"/>
                <p:cNvSpPr>
                  <a:spLocks/>
                </p:cNvSpPr>
                <p:nvPr/>
              </p:nvSpPr>
              <p:spPr bwMode="auto">
                <a:xfrm>
                  <a:off x="1105" y="1928"/>
                  <a:ext cx="912" cy="1128"/>
                </a:xfrm>
                <a:custGeom>
                  <a:avLst/>
                  <a:gdLst/>
                  <a:ahLst/>
                  <a:cxnLst>
                    <a:cxn ang="0">
                      <a:pos x="0" y="0"/>
                    </a:cxn>
                    <a:cxn ang="0">
                      <a:pos x="44" y="24"/>
                    </a:cxn>
                    <a:cxn ang="0">
                      <a:pos x="80" y="60"/>
                    </a:cxn>
                    <a:cxn ang="0">
                      <a:pos x="124" y="120"/>
                    </a:cxn>
                    <a:cxn ang="0">
                      <a:pos x="146" y="163"/>
                    </a:cxn>
                    <a:cxn ang="0">
                      <a:pos x="152" y="208"/>
                    </a:cxn>
                    <a:cxn ang="0">
                      <a:pos x="164" y="252"/>
                    </a:cxn>
                    <a:cxn ang="0">
                      <a:pos x="220" y="328"/>
                    </a:cxn>
                    <a:cxn ang="0">
                      <a:pos x="252" y="372"/>
                    </a:cxn>
                    <a:cxn ang="0">
                      <a:pos x="272" y="392"/>
                    </a:cxn>
                    <a:cxn ang="0">
                      <a:pos x="316" y="412"/>
                    </a:cxn>
                    <a:cxn ang="0">
                      <a:pos x="348" y="468"/>
                    </a:cxn>
                    <a:cxn ang="0">
                      <a:pos x="384" y="488"/>
                    </a:cxn>
                    <a:cxn ang="0">
                      <a:pos x="420" y="552"/>
                    </a:cxn>
                    <a:cxn ang="0">
                      <a:pos x="480" y="584"/>
                    </a:cxn>
                    <a:cxn ang="0">
                      <a:pos x="484" y="608"/>
                    </a:cxn>
                    <a:cxn ang="0">
                      <a:pos x="480" y="640"/>
                    </a:cxn>
                    <a:cxn ang="0">
                      <a:pos x="488" y="664"/>
                    </a:cxn>
                    <a:cxn ang="0">
                      <a:pos x="524" y="736"/>
                    </a:cxn>
                    <a:cxn ang="0">
                      <a:pos x="548" y="756"/>
                    </a:cxn>
                    <a:cxn ang="0">
                      <a:pos x="580" y="832"/>
                    </a:cxn>
                    <a:cxn ang="0">
                      <a:pos x="608" y="852"/>
                    </a:cxn>
                    <a:cxn ang="0">
                      <a:pos x="616" y="912"/>
                    </a:cxn>
                    <a:cxn ang="0">
                      <a:pos x="695" y="931"/>
                    </a:cxn>
                    <a:cxn ang="0">
                      <a:pos x="746" y="928"/>
                    </a:cxn>
                    <a:cxn ang="0">
                      <a:pos x="752" y="949"/>
                    </a:cxn>
                    <a:cxn ang="0">
                      <a:pos x="713" y="961"/>
                    </a:cxn>
                    <a:cxn ang="0">
                      <a:pos x="704" y="1032"/>
                    </a:cxn>
                    <a:cxn ang="0">
                      <a:pos x="800" y="1036"/>
                    </a:cxn>
                    <a:cxn ang="0">
                      <a:pos x="852" y="1084"/>
                    </a:cxn>
                    <a:cxn ang="0">
                      <a:pos x="869" y="1075"/>
                    </a:cxn>
                    <a:cxn ang="0">
                      <a:pos x="892" y="1092"/>
                    </a:cxn>
                    <a:cxn ang="0">
                      <a:pos x="912" y="1128"/>
                    </a:cxn>
                  </a:cxnLst>
                  <a:rect l="0" t="0" r="r" b="b"/>
                  <a:pathLst>
                    <a:path w="912" h="1128">
                      <a:moveTo>
                        <a:pt x="0" y="0"/>
                      </a:moveTo>
                      <a:lnTo>
                        <a:pt x="44" y="24"/>
                      </a:lnTo>
                      <a:lnTo>
                        <a:pt x="80" y="60"/>
                      </a:lnTo>
                      <a:lnTo>
                        <a:pt x="124" y="120"/>
                      </a:lnTo>
                      <a:lnTo>
                        <a:pt x="146" y="163"/>
                      </a:lnTo>
                      <a:lnTo>
                        <a:pt x="152" y="208"/>
                      </a:lnTo>
                      <a:lnTo>
                        <a:pt x="164" y="252"/>
                      </a:lnTo>
                      <a:lnTo>
                        <a:pt x="220" y="328"/>
                      </a:lnTo>
                      <a:lnTo>
                        <a:pt x="252" y="372"/>
                      </a:lnTo>
                      <a:lnTo>
                        <a:pt x="272" y="392"/>
                      </a:lnTo>
                      <a:lnTo>
                        <a:pt x="316" y="412"/>
                      </a:lnTo>
                      <a:lnTo>
                        <a:pt x="348" y="468"/>
                      </a:lnTo>
                      <a:lnTo>
                        <a:pt x="384" y="488"/>
                      </a:lnTo>
                      <a:lnTo>
                        <a:pt x="420" y="552"/>
                      </a:lnTo>
                      <a:lnTo>
                        <a:pt x="480" y="584"/>
                      </a:lnTo>
                      <a:lnTo>
                        <a:pt x="484" y="608"/>
                      </a:lnTo>
                      <a:lnTo>
                        <a:pt x="480" y="640"/>
                      </a:lnTo>
                      <a:lnTo>
                        <a:pt x="488" y="664"/>
                      </a:lnTo>
                      <a:lnTo>
                        <a:pt x="524" y="736"/>
                      </a:lnTo>
                      <a:lnTo>
                        <a:pt x="548" y="756"/>
                      </a:lnTo>
                      <a:lnTo>
                        <a:pt x="580" y="832"/>
                      </a:lnTo>
                      <a:lnTo>
                        <a:pt x="608" y="852"/>
                      </a:lnTo>
                      <a:lnTo>
                        <a:pt x="616" y="912"/>
                      </a:lnTo>
                      <a:lnTo>
                        <a:pt x="695" y="931"/>
                      </a:lnTo>
                      <a:lnTo>
                        <a:pt x="746" y="928"/>
                      </a:lnTo>
                      <a:lnTo>
                        <a:pt x="752" y="949"/>
                      </a:lnTo>
                      <a:lnTo>
                        <a:pt x="713" y="961"/>
                      </a:lnTo>
                      <a:lnTo>
                        <a:pt x="704" y="1032"/>
                      </a:lnTo>
                      <a:lnTo>
                        <a:pt x="800" y="1036"/>
                      </a:lnTo>
                      <a:lnTo>
                        <a:pt x="852" y="1084"/>
                      </a:lnTo>
                      <a:lnTo>
                        <a:pt x="869" y="1075"/>
                      </a:lnTo>
                      <a:lnTo>
                        <a:pt x="892" y="1092"/>
                      </a:lnTo>
                      <a:lnTo>
                        <a:pt x="912" y="1128"/>
                      </a:lnTo>
                    </a:path>
                  </a:pathLst>
                </a:custGeom>
                <a:noFill/>
                <a:ln w="63500" cmpd="sng">
                  <a:solidFill>
                    <a:srgbClr val="00FF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39" name="Freeform 107"/>
                <p:cNvSpPr>
                  <a:spLocks/>
                </p:cNvSpPr>
                <p:nvPr/>
              </p:nvSpPr>
              <p:spPr bwMode="auto">
                <a:xfrm>
                  <a:off x="876" y="1716"/>
                  <a:ext cx="195" cy="57"/>
                </a:xfrm>
                <a:custGeom>
                  <a:avLst/>
                  <a:gdLst/>
                  <a:ahLst/>
                  <a:cxnLst>
                    <a:cxn ang="0">
                      <a:pos x="0" y="57"/>
                    </a:cxn>
                    <a:cxn ang="0">
                      <a:pos x="64" y="32"/>
                    </a:cxn>
                    <a:cxn ang="0">
                      <a:pos x="112" y="4"/>
                    </a:cxn>
                    <a:cxn ang="0">
                      <a:pos x="144" y="0"/>
                    </a:cxn>
                    <a:cxn ang="0">
                      <a:pos x="195" y="3"/>
                    </a:cxn>
                  </a:cxnLst>
                  <a:rect l="0" t="0" r="r" b="b"/>
                  <a:pathLst>
                    <a:path w="195" h="57">
                      <a:moveTo>
                        <a:pt x="0" y="57"/>
                      </a:moveTo>
                      <a:lnTo>
                        <a:pt x="64" y="32"/>
                      </a:lnTo>
                      <a:lnTo>
                        <a:pt x="112" y="4"/>
                      </a:lnTo>
                      <a:lnTo>
                        <a:pt x="144" y="0"/>
                      </a:lnTo>
                      <a:lnTo>
                        <a:pt x="195" y="3"/>
                      </a:lnTo>
                    </a:path>
                  </a:pathLst>
                </a:custGeom>
                <a:noFill/>
                <a:ln w="63500" cmpd="sng">
                  <a:solidFill>
                    <a:srgbClr val="00FF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40" name="Freeform 108"/>
                <p:cNvSpPr>
                  <a:spLocks/>
                </p:cNvSpPr>
                <p:nvPr/>
              </p:nvSpPr>
              <p:spPr bwMode="auto">
                <a:xfrm>
                  <a:off x="990" y="1890"/>
                  <a:ext cx="126" cy="186"/>
                </a:xfrm>
                <a:custGeom>
                  <a:avLst/>
                  <a:gdLst/>
                  <a:ahLst/>
                  <a:cxnLst>
                    <a:cxn ang="0">
                      <a:pos x="126" y="0"/>
                    </a:cxn>
                    <a:cxn ang="0">
                      <a:pos x="87" y="18"/>
                    </a:cxn>
                    <a:cxn ang="0">
                      <a:pos x="117" y="39"/>
                    </a:cxn>
                    <a:cxn ang="0">
                      <a:pos x="81" y="45"/>
                    </a:cxn>
                    <a:cxn ang="0">
                      <a:pos x="66" y="99"/>
                    </a:cxn>
                    <a:cxn ang="0">
                      <a:pos x="42" y="87"/>
                    </a:cxn>
                    <a:cxn ang="0">
                      <a:pos x="15" y="96"/>
                    </a:cxn>
                    <a:cxn ang="0">
                      <a:pos x="0" y="123"/>
                    </a:cxn>
                    <a:cxn ang="0">
                      <a:pos x="6" y="147"/>
                    </a:cxn>
                    <a:cxn ang="0">
                      <a:pos x="33" y="186"/>
                    </a:cxn>
                  </a:cxnLst>
                  <a:rect l="0" t="0" r="r" b="b"/>
                  <a:pathLst>
                    <a:path w="126" h="186">
                      <a:moveTo>
                        <a:pt x="126" y="0"/>
                      </a:moveTo>
                      <a:lnTo>
                        <a:pt x="87" y="18"/>
                      </a:lnTo>
                      <a:lnTo>
                        <a:pt x="117" y="39"/>
                      </a:lnTo>
                      <a:lnTo>
                        <a:pt x="81" y="45"/>
                      </a:lnTo>
                      <a:lnTo>
                        <a:pt x="66" y="99"/>
                      </a:lnTo>
                      <a:lnTo>
                        <a:pt x="42" y="87"/>
                      </a:lnTo>
                      <a:lnTo>
                        <a:pt x="15" y="96"/>
                      </a:lnTo>
                      <a:lnTo>
                        <a:pt x="0" y="123"/>
                      </a:lnTo>
                      <a:lnTo>
                        <a:pt x="6" y="147"/>
                      </a:lnTo>
                      <a:lnTo>
                        <a:pt x="33" y="186"/>
                      </a:lnTo>
                    </a:path>
                  </a:pathLst>
                </a:custGeom>
                <a:noFill/>
                <a:ln w="63500" cap="flat" cmpd="sng">
                  <a:solidFill>
                    <a:srgbClr val="00FF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41" name="Freeform 109"/>
                <p:cNvSpPr>
                  <a:spLocks/>
                </p:cNvSpPr>
                <p:nvPr/>
              </p:nvSpPr>
              <p:spPr bwMode="auto">
                <a:xfrm>
                  <a:off x="1386" y="2661"/>
                  <a:ext cx="240" cy="387"/>
                </a:xfrm>
                <a:custGeom>
                  <a:avLst/>
                  <a:gdLst/>
                  <a:ahLst/>
                  <a:cxnLst>
                    <a:cxn ang="0">
                      <a:pos x="240" y="0"/>
                    </a:cxn>
                    <a:cxn ang="0">
                      <a:pos x="219" y="42"/>
                    </a:cxn>
                    <a:cxn ang="0">
                      <a:pos x="204" y="57"/>
                    </a:cxn>
                    <a:cxn ang="0">
                      <a:pos x="174" y="57"/>
                    </a:cxn>
                    <a:cxn ang="0">
                      <a:pos x="147" y="36"/>
                    </a:cxn>
                    <a:cxn ang="0">
                      <a:pos x="126" y="42"/>
                    </a:cxn>
                    <a:cxn ang="0">
                      <a:pos x="105" y="63"/>
                    </a:cxn>
                    <a:cxn ang="0">
                      <a:pos x="87" y="87"/>
                    </a:cxn>
                    <a:cxn ang="0">
                      <a:pos x="87" y="114"/>
                    </a:cxn>
                    <a:cxn ang="0">
                      <a:pos x="66" y="123"/>
                    </a:cxn>
                    <a:cxn ang="0">
                      <a:pos x="54" y="138"/>
                    </a:cxn>
                    <a:cxn ang="0">
                      <a:pos x="39" y="159"/>
                    </a:cxn>
                    <a:cxn ang="0">
                      <a:pos x="15" y="162"/>
                    </a:cxn>
                    <a:cxn ang="0">
                      <a:pos x="3" y="192"/>
                    </a:cxn>
                    <a:cxn ang="0">
                      <a:pos x="24" y="219"/>
                    </a:cxn>
                    <a:cxn ang="0">
                      <a:pos x="18" y="237"/>
                    </a:cxn>
                    <a:cxn ang="0">
                      <a:pos x="42" y="249"/>
                    </a:cxn>
                    <a:cxn ang="0">
                      <a:pos x="45" y="279"/>
                    </a:cxn>
                    <a:cxn ang="0">
                      <a:pos x="60" y="291"/>
                    </a:cxn>
                    <a:cxn ang="0">
                      <a:pos x="69" y="312"/>
                    </a:cxn>
                    <a:cxn ang="0">
                      <a:pos x="63" y="333"/>
                    </a:cxn>
                    <a:cxn ang="0">
                      <a:pos x="60" y="351"/>
                    </a:cxn>
                    <a:cxn ang="0">
                      <a:pos x="33" y="387"/>
                    </a:cxn>
                  </a:cxnLst>
                  <a:rect l="0" t="0" r="r" b="b"/>
                  <a:pathLst>
                    <a:path w="240" h="387">
                      <a:moveTo>
                        <a:pt x="240" y="0"/>
                      </a:moveTo>
                      <a:lnTo>
                        <a:pt x="219" y="42"/>
                      </a:lnTo>
                      <a:lnTo>
                        <a:pt x="204" y="57"/>
                      </a:lnTo>
                      <a:lnTo>
                        <a:pt x="174" y="57"/>
                      </a:lnTo>
                      <a:lnTo>
                        <a:pt x="147" y="36"/>
                      </a:lnTo>
                      <a:lnTo>
                        <a:pt x="126" y="42"/>
                      </a:lnTo>
                      <a:lnTo>
                        <a:pt x="105" y="63"/>
                      </a:lnTo>
                      <a:lnTo>
                        <a:pt x="87" y="87"/>
                      </a:lnTo>
                      <a:lnTo>
                        <a:pt x="87" y="114"/>
                      </a:lnTo>
                      <a:lnTo>
                        <a:pt x="66" y="123"/>
                      </a:lnTo>
                      <a:lnTo>
                        <a:pt x="54" y="138"/>
                      </a:lnTo>
                      <a:lnTo>
                        <a:pt x="39" y="159"/>
                      </a:lnTo>
                      <a:lnTo>
                        <a:pt x="15" y="162"/>
                      </a:lnTo>
                      <a:cubicBezTo>
                        <a:pt x="0" y="181"/>
                        <a:pt x="3" y="171"/>
                        <a:pt x="3" y="192"/>
                      </a:cubicBezTo>
                      <a:lnTo>
                        <a:pt x="24" y="219"/>
                      </a:lnTo>
                      <a:lnTo>
                        <a:pt x="18" y="237"/>
                      </a:lnTo>
                      <a:lnTo>
                        <a:pt x="42" y="249"/>
                      </a:lnTo>
                      <a:lnTo>
                        <a:pt x="45" y="279"/>
                      </a:lnTo>
                      <a:lnTo>
                        <a:pt x="60" y="291"/>
                      </a:lnTo>
                      <a:lnTo>
                        <a:pt x="69" y="312"/>
                      </a:lnTo>
                      <a:lnTo>
                        <a:pt x="63" y="333"/>
                      </a:lnTo>
                      <a:lnTo>
                        <a:pt x="60" y="351"/>
                      </a:lnTo>
                      <a:lnTo>
                        <a:pt x="33" y="387"/>
                      </a:lnTo>
                    </a:path>
                  </a:pathLst>
                </a:custGeom>
                <a:noFill/>
                <a:ln w="63500" cap="flat" cmpd="sng">
                  <a:solidFill>
                    <a:srgbClr val="00FF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42" name="Freeform 110"/>
                <p:cNvSpPr>
                  <a:spLocks/>
                </p:cNvSpPr>
                <p:nvPr/>
              </p:nvSpPr>
              <p:spPr bwMode="auto">
                <a:xfrm>
                  <a:off x="1989" y="3051"/>
                  <a:ext cx="516" cy="306"/>
                </a:xfrm>
                <a:custGeom>
                  <a:avLst/>
                  <a:gdLst/>
                  <a:ahLst/>
                  <a:cxnLst>
                    <a:cxn ang="0">
                      <a:pos x="42" y="99"/>
                    </a:cxn>
                    <a:cxn ang="0">
                      <a:pos x="12" y="81"/>
                    </a:cxn>
                    <a:cxn ang="0">
                      <a:pos x="3" y="57"/>
                    </a:cxn>
                    <a:cxn ang="0">
                      <a:pos x="0" y="39"/>
                    </a:cxn>
                    <a:cxn ang="0">
                      <a:pos x="18" y="21"/>
                    </a:cxn>
                    <a:cxn ang="0">
                      <a:pos x="33" y="9"/>
                    </a:cxn>
                    <a:cxn ang="0">
                      <a:pos x="57" y="0"/>
                    </a:cxn>
                    <a:cxn ang="0">
                      <a:pos x="75" y="12"/>
                    </a:cxn>
                    <a:cxn ang="0">
                      <a:pos x="96" y="27"/>
                    </a:cxn>
                    <a:cxn ang="0">
                      <a:pos x="120" y="39"/>
                    </a:cxn>
                    <a:cxn ang="0">
                      <a:pos x="150" y="63"/>
                    </a:cxn>
                    <a:cxn ang="0">
                      <a:pos x="192" y="81"/>
                    </a:cxn>
                    <a:cxn ang="0">
                      <a:pos x="222" y="111"/>
                    </a:cxn>
                    <a:cxn ang="0">
                      <a:pos x="291" y="111"/>
                    </a:cxn>
                    <a:cxn ang="0">
                      <a:pos x="306" y="129"/>
                    </a:cxn>
                    <a:cxn ang="0">
                      <a:pos x="441" y="129"/>
                    </a:cxn>
                    <a:cxn ang="0">
                      <a:pos x="468" y="144"/>
                    </a:cxn>
                    <a:cxn ang="0">
                      <a:pos x="486" y="168"/>
                    </a:cxn>
                    <a:cxn ang="0">
                      <a:pos x="516" y="183"/>
                    </a:cxn>
                    <a:cxn ang="0">
                      <a:pos x="495" y="195"/>
                    </a:cxn>
                    <a:cxn ang="0">
                      <a:pos x="489" y="213"/>
                    </a:cxn>
                    <a:cxn ang="0">
                      <a:pos x="492" y="255"/>
                    </a:cxn>
                    <a:cxn ang="0">
                      <a:pos x="501" y="279"/>
                    </a:cxn>
                    <a:cxn ang="0">
                      <a:pos x="504" y="306"/>
                    </a:cxn>
                  </a:cxnLst>
                  <a:rect l="0" t="0" r="r" b="b"/>
                  <a:pathLst>
                    <a:path w="516" h="306">
                      <a:moveTo>
                        <a:pt x="42" y="99"/>
                      </a:moveTo>
                      <a:lnTo>
                        <a:pt x="12" y="81"/>
                      </a:lnTo>
                      <a:lnTo>
                        <a:pt x="3" y="57"/>
                      </a:lnTo>
                      <a:lnTo>
                        <a:pt x="0" y="39"/>
                      </a:lnTo>
                      <a:lnTo>
                        <a:pt x="18" y="21"/>
                      </a:lnTo>
                      <a:lnTo>
                        <a:pt x="33" y="9"/>
                      </a:lnTo>
                      <a:lnTo>
                        <a:pt x="57" y="0"/>
                      </a:lnTo>
                      <a:lnTo>
                        <a:pt x="75" y="12"/>
                      </a:lnTo>
                      <a:lnTo>
                        <a:pt x="96" y="27"/>
                      </a:lnTo>
                      <a:lnTo>
                        <a:pt x="120" y="39"/>
                      </a:lnTo>
                      <a:lnTo>
                        <a:pt x="150" y="63"/>
                      </a:lnTo>
                      <a:lnTo>
                        <a:pt x="192" y="81"/>
                      </a:lnTo>
                      <a:lnTo>
                        <a:pt x="222" y="111"/>
                      </a:lnTo>
                      <a:lnTo>
                        <a:pt x="291" y="111"/>
                      </a:lnTo>
                      <a:lnTo>
                        <a:pt x="306" y="129"/>
                      </a:lnTo>
                      <a:lnTo>
                        <a:pt x="441" y="129"/>
                      </a:lnTo>
                      <a:lnTo>
                        <a:pt x="468" y="144"/>
                      </a:lnTo>
                      <a:lnTo>
                        <a:pt x="486" y="168"/>
                      </a:lnTo>
                      <a:lnTo>
                        <a:pt x="516" y="183"/>
                      </a:lnTo>
                      <a:lnTo>
                        <a:pt x="495" y="195"/>
                      </a:lnTo>
                      <a:lnTo>
                        <a:pt x="489" y="213"/>
                      </a:lnTo>
                      <a:lnTo>
                        <a:pt x="492" y="255"/>
                      </a:lnTo>
                      <a:lnTo>
                        <a:pt x="501" y="279"/>
                      </a:lnTo>
                      <a:lnTo>
                        <a:pt x="504" y="306"/>
                      </a:lnTo>
                    </a:path>
                  </a:pathLst>
                </a:custGeom>
                <a:noFill/>
                <a:ln w="63500" cap="flat" cmpd="sng">
                  <a:solidFill>
                    <a:srgbClr val="00FF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grpSp>
              <p:nvGrpSpPr>
                <p:cNvPr id="7" name="Group 111"/>
                <p:cNvGrpSpPr>
                  <a:grpSpLocks/>
                </p:cNvGrpSpPr>
                <p:nvPr/>
              </p:nvGrpSpPr>
              <p:grpSpPr bwMode="auto">
                <a:xfrm>
                  <a:off x="876" y="1716"/>
                  <a:ext cx="1632" cy="1668"/>
                  <a:chOff x="876" y="1716"/>
                  <a:chExt cx="1632" cy="1668"/>
                </a:xfrm>
              </p:grpSpPr>
              <p:sp>
                <p:nvSpPr>
                  <p:cNvPr id="325744" name="Freeform 112"/>
                  <p:cNvSpPr>
                    <a:spLocks/>
                  </p:cNvSpPr>
                  <p:nvPr/>
                </p:nvSpPr>
                <p:spPr bwMode="auto">
                  <a:xfrm>
                    <a:off x="1105" y="1928"/>
                    <a:ext cx="912" cy="1128"/>
                  </a:xfrm>
                  <a:custGeom>
                    <a:avLst/>
                    <a:gdLst/>
                    <a:ahLst/>
                    <a:cxnLst>
                      <a:cxn ang="0">
                        <a:pos x="0" y="0"/>
                      </a:cxn>
                      <a:cxn ang="0">
                        <a:pos x="44" y="24"/>
                      </a:cxn>
                      <a:cxn ang="0">
                        <a:pos x="80" y="60"/>
                      </a:cxn>
                      <a:cxn ang="0">
                        <a:pos x="124" y="120"/>
                      </a:cxn>
                      <a:cxn ang="0">
                        <a:pos x="146" y="163"/>
                      </a:cxn>
                      <a:cxn ang="0">
                        <a:pos x="152" y="208"/>
                      </a:cxn>
                      <a:cxn ang="0">
                        <a:pos x="164" y="252"/>
                      </a:cxn>
                      <a:cxn ang="0">
                        <a:pos x="220" y="328"/>
                      </a:cxn>
                      <a:cxn ang="0">
                        <a:pos x="252" y="372"/>
                      </a:cxn>
                      <a:cxn ang="0">
                        <a:pos x="272" y="392"/>
                      </a:cxn>
                      <a:cxn ang="0">
                        <a:pos x="316" y="412"/>
                      </a:cxn>
                      <a:cxn ang="0">
                        <a:pos x="348" y="468"/>
                      </a:cxn>
                      <a:cxn ang="0">
                        <a:pos x="384" y="488"/>
                      </a:cxn>
                      <a:cxn ang="0">
                        <a:pos x="420" y="552"/>
                      </a:cxn>
                      <a:cxn ang="0">
                        <a:pos x="480" y="584"/>
                      </a:cxn>
                      <a:cxn ang="0">
                        <a:pos x="484" y="608"/>
                      </a:cxn>
                      <a:cxn ang="0">
                        <a:pos x="480" y="640"/>
                      </a:cxn>
                      <a:cxn ang="0">
                        <a:pos x="488" y="664"/>
                      </a:cxn>
                      <a:cxn ang="0">
                        <a:pos x="524" y="736"/>
                      </a:cxn>
                      <a:cxn ang="0">
                        <a:pos x="548" y="756"/>
                      </a:cxn>
                      <a:cxn ang="0">
                        <a:pos x="580" y="832"/>
                      </a:cxn>
                      <a:cxn ang="0">
                        <a:pos x="608" y="852"/>
                      </a:cxn>
                      <a:cxn ang="0">
                        <a:pos x="616" y="912"/>
                      </a:cxn>
                      <a:cxn ang="0">
                        <a:pos x="695" y="931"/>
                      </a:cxn>
                      <a:cxn ang="0">
                        <a:pos x="746" y="928"/>
                      </a:cxn>
                      <a:cxn ang="0">
                        <a:pos x="752" y="949"/>
                      </a:cxn>
                      <a:cxn ang="0">
                        <a:pos x="713" y="961"/>
                      </a:cxn>
                      <a:cxn ang="0">
                        <a:pos x="704" y="1032"/>
                      </a:cxn>
                      <a:cxn ang="0">
                        <a:pos x="800" y="1036"/>
                      </a:cxn>
                      <a:cxn ang="0">
                        <a:pos x="852" y="1084"/>
                      </a:cxn>
                      <a:cxn ang="0">
                        <a:pos x="869" y="1075"/>
                      </a:cxn>
                      <a:cxn ang="0">
                        <a:pos x="892" y="1092"/>
                      </a:cxn>
                      <a:cxn ang="0">
                        <a:pos x="912" y="1128"/>
                      </a:cxn>
                    </a:cxnLst>
                    <a:rect l="0" t="0" r="r" b="b"/>
                    <a:pathLst>
                      <a:path w="912" h="1128">
                        <a:moveTo>
                          <a:pt x="0" y="0"/>
                        </a:moveTo>
                        <a:lnTo>
                          <a:pt x="44" y="24"/>
                        </a:lnTo>
                        <a:lnTo>
                          <a:pt x="80" y="60"/>
                        </a:lnTo>
                        <a:lnTo>
                          <a:pt x="124" y="120"/>
                        </a:lnTo>
                        <a:lnTo>
                          <a:pt x="146" y="163"/>
                        </a:lnTo>
                        <a:lnTo>
                          <a:pt x="152" y="208"/>
                        </a:lnTo>
                        <a:lnTo>
                          <a:pt x="164" y="252"/>
                        </a:lnTo>
                        <a:lnTo>
                          <a:pt x="220" y="328"/>
                        </a:lnTo>
                        <a:lnTo>
                          <a:pt x="252" y="372"/>
                        </a:lnTo>
                        <a:lnTo>
                          <a:pt x="272" y="392"/>
                        </a:lnTo>
                        <a:lnTo>
                          <a:pt x="316" y="412"/>
                        </a:lnTo>
                        <a:lnTo>
                          <a:pt x="348" y="468"/>
                        </a:lnTo>
                        <a:lnTo>
                          <a:pt x="384" y="488"/>
                        </a:lnTo>
                        <a:lnTo>
                          <a:pt x="420" y="552"/>
                        </a:lnTo>
                        <a:lnTo>
                          <a:pt x="480" y="584"/>
                        </a:lnTo>
                        <a:lnTo>
                          <a:pt x="484" y="608"/>
                        </a:lnTo>
                        <a:lnTo>
                          <a:pt x="480" y="640"/>
                        </a:lnTo>
                        <a:lnTo>
                          <a:pt x="488" y="664"/>
                        </a:lnTo>
                        <a:lnTo>
                          <a:pt x="524" y="736"/>
                        </a:lnTo>
                        <a:lnTo>
                          <a:pt x="548" y="756"/>
                        </a:lnTo>
                        <a:lnTo>
                          <a:pt x="580" y="832"/>
                        </a:lnTo>
                        <a:lnTo>
                          <a:pt x="608" y="852"/>
                        </a:lnTo>
                        <a:lnTo>
                          <a:pt x="616" y="912"/>
                        </a:lnTo>
                        <a:lnTo>
                          <a:pt x="695" y="931"/>
                        </a:lnTo>
                        <a:lnTo>
                          <a:pt x="746" y="928"/>
                        </a:lnTo>
                        <a:lnTo>
                          <a:pt x="752" y="949"/>
                        </a:lnTo>
                        <a:lnTo>
                          <a:pt x="713" y="961"/>
                        </a:lnTo>
                        <a:lnTo>
                          <a:pt x="704" y="1032"/>
                        </a:lnTo>
                        <a:lnTo>
                          <a:pt x="800" y="1036"/>
                        </a:lnTo>
                        <a:lnTo>
                          <a:pt x="852" y="1084"/>
                        </a:lnTo>
                        <a:lnTo>
                          <a:pt x="869" y="1075"/>
                        </a:lnTo>
                        <a:lnTo>
                          <a:pt x="892" y="1092"/>
                        </a:lnTo>
                        <a:lnTo>
                          <a:pt x="912" y="1128"/>
                        </a:lnTo>
                      </a:path>
                    </a:pathLst>
                  </a:custGeom>
                  <a:noFill/>
                  <a:ln w="25400" cmpd="sng">
                    <a:solidFill>
                      <a:srgbClr val="0066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45" name="Freeform 113"/>
                  <p:cNvSpPr>
                    <a:spLocks/>
                  </p:cNvSpPr>
                  <p:nvPr/>
                </p:nvSpPr>
                <p:spPr bwMode="auto">
                  <a:xfrm>
                    <a:off x="876" y="1716"/>
                    <a:ext cx="195" cy="57"/>
                  </a:xfrm>
                  <a:custGeom>
                    <a:avLst/>
                    <a:gdLst/>
                    <a:ahLst/>
                    <a:cxnLst>
                      <a:cxn ang="0">
                        <a:pos x="0" y="57"/>
                      </a:cxn>
                      <a:cxn ang="0">
                        <a:pos x="64" y="32"/>
                      </a:cxn>
                      <a:cxn ang="0">
                        <a:pos x="112" y="4"/>
                      </a:cxn>
                      <a:cxn ang="0">
                        <a:pos x="144" y="0"/>
                      </a:cxn>
                      <a:cxn ang="0">
                        <a:pos x="195" y="3"/>
                      </a:cxn>
                    </a:cxnLst>
                    <a:rect l="0" t="0" r="r" b="b"/>
                    <a:pathLst>
                      <a:path w="195" h="57">
                        <a:moveTo>
                          <a:pt x="0" y="57"/>
                        </a:moveTo>
                        <a:lnTo>
                          <a:pt x="64" y="32"/>
                        </a:lnTo>
                        <a:lnTo>
                          <a:pt x="112" y="4"/>
                        </a:lnTo>
                        <a:lnTo>
                          <a:pt x="144" y="0"/>
                        </a:lnTo>
                        <a:lnTo>
                          <a:pt x="195" y="3"/>
                        </a:lnTo>
                      </a:path>
                    </a:pathLst>
                  </a:custGeom>
                  <a:noFill/>
                  <a:ln w="25400" cmpd="sng">
                    <a:solidFill>
                      <a:srgbClr val="0066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46" name="Freeform 114"/>
                  <p:cNvSpPr>
                    <a:spLocks/>
                  </p:cNvSpPr>
                  <p:nvPr/>
                </p:nvSpPr>
                <p:spPr bwMode="auto">
                  <a:xfrm>
                    <a:off x="990" y="1890"/>
                    <a:ext cx="126" cy="186"/>
                  </a:xfrm>
                  <a:custGeom>
                    <a:avLst/>
                    <a:gdLst/>
                    <a:ahLst/>
                    <a:cxnLst>
                      <a:cxn ang="0">
                        <a:pos x="126" y="0"/>
                      </a:cxn>
                      <a:cxn ang="0">
                        <a:pos x="87" y="18"/>
                      </a:cxn>
                      <a:cxn ang="0">
                        <a:pos x="117" y="39"/>
                      </a:cxn>
                      <a:cxn ang="0">
                        <a:pos x="81" y="45"/>
                      </a:cxn>
                      <a:cxn ang="0">
                        <a:pos x="66" y="99"/>
                      </a:cxn>
                      <a:cxn ang="0">
                        <a:pos x="42" y="87"/>
                      </a:cxn>
                      <a:cxn ang="0">
                        <a:pos x="15" y="96"/>
                      </a:cxn>
                      <a:cxn ang="0">
                        <a:pos x="0" y="123"/>
                      </a:cxn>
                      <a:cxn ang="0">
                        <a:pos x="6" y="147"/>
                      </a:cxn>
                      <a:cxn ang="0">
                        <a:pos x="33" y="186"/>
                      </a:cxn>
                    </a:cxnLst>
                    <a:rect l="0" t="0" r="r" b="b"/>
                    <a:pathLst>
                      <a:path w="126" h="186">
                        <a:moveTo>
                          <a:pt x="126" y="0"/>
                        </a:moveTo>
                        <a:lnTo>
                          <a:pt x="87" y="18"/>
                        </a:lnTo>
                        <a:lnTo>
                          <a:pt x="117" y="39"/>
                        </a:lnTo>
                        <a:lnTo>
                          <a:pt x="81" y="45"/>
                        </a:lnTo>
                        <a:lnTo>
                          <a:pt x="66" y="99"/>
                        </a:lnTo>
                        <a:lnTo>
                          <a:pt x="42" y="87"/>
                        </a:lnTo>
                        <a:lnTo>
                          <a:pt x="15" y="96"/>
                        </a:lnTo>
                        <a:lnTo>
                          <a:pt x="0" y="123"/>
                        </a:lnTo>
                        <a:lnTo>
                          <a:pt x="6" y="147"/>
                        </a:lnTo>
                        <a:lnTo>
                          <a:pt x="33" y="186"/>
                        </a:lnTo>
                      </a:path>
                    </a:pathLst>
                  </a:custGeom>
                  <a:noFill/>
                  <a:ln w="25400" cap="flat" cmpd="sng">
                    <a:solidFill>
                      <a:srgbClr val="0066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47" name="Freeform 115"/>
                  <p:cNvSpPr>
                    <a:spLocks/>
                  </p:cNvSpPr>
                  <p:nvPr/>
                </p:nvSpPr>
                <p:spPr bwMode="auto">
                  <a:xfrm>
                    <a:off x="1386" y="2661"/>
                    <a:ext cx="240" cy="387"/>
                  </a:xfrm>
                  <a:custGeom>
                    <a:avLst/>
                    <a:gdLst/>
                    <a:ahLst/>
                    <a:cxnLst>
                      <a:cxn ang="0">
                        <a:pos x="240" y="0"/>
                      </a:cxn>
                      <a:cxn ang="0">
                        <a:pos x="219" y="42"/>
                      </a:cxn>
                      <a:cxn ang="0">
                        <a:pos x="204" y="57"/>
                      </a:cxn>
                      <a:cxn ang="0">
                        <a:pos x="174" y="57"/>
                      </a:cxn>
                      <a:cxn ang="0">
                        <a:pos x="147" y="36"/>
                      </a:cxn>
                      <a:cxn ang="0">
                        <a:pos x="126" y="42"/>
                      </a:cxn>
                      <a:cxn ang="0">
                        <a:pos x="105" y="63"/>
                      </a:cxn>
                      <a:cxn ang="0">
                        <a:pos x="87" y="87"/>
                      </a:cxn>
                      <a:cxn ang="0">
                        <a:pos x="87" y="114"/>
                      </a:cxn>
                      <a:cxn ang="0">
                        <a:pos x="66" y="123"/>
                      </a:cxn>
                      <a:cxn ang="0">
                        <a:pos x="54" y="138"/>
                      </a:cxn>
                      <a:cxn ang="0">
                        <a:pos x="39" y="159"/>
                      </a:cxn>
                      <a:cxn ang="0">
                        <a:pos x="15" y="162"/>
                      </a:cxn>
                      <a:cxn ang="0">
                        <a:pos x="3" y="192"/>
                      </a:cxn>
                      <a:cxn ang="0">
                        <a:pos x="24" y="219"/>
                      </a:cxn>
                      <a:cxn ang="0">
                        <a:pos x="18" y="237"/>
                      </a:cxn>
                      <a:cxn ang="0">
                        <a:pos x="42" y="249"/>
                      </a:cxn>
                      <a:cxn ang="0">
                        <a:pos x="45" y="279"/>
                      </a:cxn>
                      <a:cxn ang="0">
                        <a:pos x="60" y="291"/>
                      </a:cxn>
                      <a:cxn ang="0">
                        <a:pos x="69" y="312"/>
                      </a:cxn>
                      <a:cxn ang="0">
                        <a:pos x="63" y="333"/>
                      </a:cxn>
                      <a:cxn ang="0">
                        <a:pos x="60" y="351"/>
                      </a:cxn>
                      <a:cxn ang="0">
                        <a:pos x="33" y="387"/>
                      </a:cxn>
                    </a:cxnLst>
                    <a:rect l="0" t="0" r="r" b="b"/>
                    <a:pathLst>
                      <a:path w="240" h="387">
                        <a:moveTo>
                          <a:pt x="240" y="0"/>
                        </a:moveTo>
                        <a:lnTo>
                          <a:pt x="219" y="42"/>
                        </a:lnTo>
                        <a:lnTo>
                          <a:pt x="204" y="57"/>
                        </a:lnTo>
                        <a:lnTo>
                          <a:pt x="174" y="57"/>
                        </a:lnTo>
                        <a:lnTo>
                          <a:pt x="147" y="36"/>
                        </a:lnTo>
                        <a:lnTo>
                          <a:pt x="126" y="42"/>
                        </a:lnTo>
                        <a:lnTo>
                          <a:pt x="105" y="63"/>
                        </a:lnTo>
                        <a:lnTo>
                          <a:pt x="87" y="87"/>
                        </a:lnTo>
                        <a:lnTo>
                          <a:pt x="87" y="114"/>
                        </a:lnTo>
                        <a:lnTo>
                          <a:pt x="66" y="123"/>
                        </a:lnTo>
                        <a:lnTo>
                          <a:pt x="54" y="138"/>
                        </a:lnTo>
                        <a:lnTo>
                          <a:pt x="39" y="159"/>
                        </a:lnTo>
                        <a:lnTo>
                          <a:pt x="15" y="162"/>
                        </a:lnTo>
                        <a:cubicBezTo>
                          <a:pt x="0" y="181"/>
                          <a:pt x="3" y="171"/>
                          <a:pt x="3" y="192"/>
                        </a:cubicBezTo>
                        <a:lnTo>
                          <a:pt x="24" y="219"/>
                        </a:lnTo>
                        <a:lnTo>
                          <a:pt x="18" y="237"/>
                        </a:lnTo>
                        <a:lnTo>
                          <a:pt x="42" y="249"/>
                        </a:lnTo>
                        <a:lnTo>
                          <a:pt x="45" y="279"/>
                        </a:lnTo>
                        <a:lnTo>
                          <a:pt x="60" y="291"/>
                        </a:lnTo>
                        <a:lnTo>
                          <a:pt x="69" y="312"/>
                        </a:lnTo>
                        <a:lnTo>
                          <a:pt x="63" y="333"/>
                        </a:lnTo>
                        <a:lnTo>
                          <a:pt x="60" y="351"/>
                        </a:lnTo>
                        <a:lnTo>
                          <a:pt x="33" y="387"/>
                        </a:lnTo>
                      </a:path>
                    </a:pathLst>
                  </a:custGeom>
                  <a:noFill/>
                  <a:ln w="25400" cap="flat" cmpd="sng">
                    <a:solidFill>
                      <a:srgbClr val="0066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48" name="Freeform 116"/>
                  <p:cNvSpPr>
                    <a:spLocks/>
                  </p:cNvSpPr>
                  <p:nvPr/>
                </p:nvSpPr>
                <p:spPr bwMode="auto">
                  <a:xfrm>
                    <a:off x="1989" y="3051"/>
                    <a:ext cx="519" cy="333"/>
                  </a:xfrm>
                  <a:custGeom>
                    <a:avLst/>
                    <a:gdLst/>
                    <a:ahLst/>
                    <a:cxnLst>
                      <a:cxn ang="0">
                        <a:pos x="42" y="99"/>
                      </a:cxn>
                      <a:cxn ang="0">
                        <a:pos x="12" y="81"/>
                      </a:cxn>
                      <a:cxn ang="0">
                        <a:pos x="3" y="57"/>
                      </a:cxn>
                      <a:cxn ang="0">
                        <a:pos x="0" y="39"/>
                      </a:cxn>
                      <a:cxn ang="0">
                        <a:pos x="18" y="21"/>
                      </a:cxn>
                      <a:cxn ang="0">
                        <a:pos x="33" y="9"/>
                      </a:cxn>
                      <a:cxn ang="0">
                        <a:pos x="57" y="0"/>
                      </a:cxn>
                      <a:cxn ang="0">
                        <a:pos x="75" y="12"/>
                      </a:cxn>
                      <a:cxn ang="0">
                        <a:pos x="96" y="27"/>
                      </a:cxn>
                      <a:cxn ang="0">
                        <a:pos x="120" y="39"/>
                      </a:cxn>
                      <a:cxn ang="0">
                        <a:pos x="150" y="63"/>
                      </a:cxn>
                      <a:cxn ang="0">
                        <a:pos x="192" y="81"/>
                      </a:cxn>
                      <a:cxn ang="0">
                        <a:pos x="222" y="111"/>
                      </a:cxn>
                      <a:cxn ang="0">
                        <a:pos x="291" y="111"/>
                      </a:cxn>
                      <a:cxn ang="0">
                        <a:pos x="306" y="129"/>
                      </a:cxn>
                      <a:cxn ang="0">
                        <a:pos x="441" y="129"/>
                      </a:cxn>
                      <a:cxn ang="0">
                        <a:pos x="468" y="144"/>
                      </a:cxn>
                      <a:cxn ang="0">
                        <a:pos x="486" y="168"/>
                      </a:cxn>
                      <a:cxn ang="0">
                        <a:pos x="516" y="183"/>
                      </a:cxn>
                      <a:cxn ang="0">
                        <a:pos x="495" y="195"/>
                      </a:cxn>
                      <a:cxn ang="0">
                        <a:pos x="489" y="213"/>
                      </a:cxn>
                      <a:cxn ang="0">
                        <a:pos x="492" y="255"/>
                      </a:cxn>
                      <a:cxn ang="0">
                        <a:pos x="501" y="279"/>
                      </a:cxn>
                      <a:cxn ang="0">
                        <a:pos x="504" y="306"/>
                      </a:cxn>
                      <a:cxn ang="0">
                        <a:pos x="519" y="333"/>
                      </a:cxn>
                    </a:cxnLst>
                    <a:rect l="0" t="0" r="r" b="b"/>
                    <a:pathLst>
                      <a:path w="519" h="333">
                        <a:moveTo>
                          <a:pt x="42" y="99"/>
                        </a:moveTo>
                        <a:lnTo>
                          <a:pt x="12" y="81"/>
                        </a:lnTo>
                        <a:lnTo>
                          <a:pt x="3" y="57"/>
                        </a:lnTo>
                        <a:lnTo>
                          <a:pt x="0" y="39"/>
                        </a:lnTo>
                        <a:lnTo>
                          <a:pt x="18" y="21"/>
                        </a:lnTo>
                        <a:lnTo>
                          <a:pt x="33" y="9"/>
                        </a:lnTo>
                        <a:lnTo>
                          <a:pt x="57" y="0"/>
                        </a:lnTo>
                        <a:lnTo>
                          <a:pt x="75" y="12"/>
                        </a:lnTo>
                        <a:lnTo>
                          <a:pt x="96" y="27"/>
                        </a:lnTo>
                        <a:lnTo>
                          <a:pt x="120" y="39"/>
                        </a:lnTo>
                        <a:lnTo>
                          <a:pt x="150" y="63"/>
                        </a:lnTo>
                        <a:lnTo>
                          <a:pt x="192" y="81"/>
                        </a:lnTo>
                        <a:lnTo>
                          <a:pt x="222" y="111"/>
                        </a:lnTo>
                        <a:lnTo>
                          <a:pt x="291" y="111"/>
                        </a:lnTo>
                        <a:lnTo>
                          <a:pt x="306" y="129"/>
                        </a:lnTo>
                        <a:lnTo>
                          <a:pt x="441" y="129"/>
                        </a:lnTo>
                        <a:lnTo>
                          <a:pt x="468" y="144"/>
                        </a:lnTo>
                        <a:lnTo>
                          <a:pt x="486" y="168"/>
                        </a:lnTo>
                        <a:lnTo>
                          <a:pt x="516" y="183"/>
                        </a:lnTo>
                        <a:lnTo>
                          <a:pt x="495" y="195"/>
                        </a:lnTo>
                        <a:lnTo>
                          <a:pt x="489" y="213"/>
                        </a:lnTo>
                        <a:lnTo>
                          <a:pt x="492" y="255"/>
                        </a:lnTo>
                        <a:lnTo>
                          <a:pt x="501" y="279"/>
                        </a:lnTo>
                        <a:lnTo>
                          <a:pt x="504" y="306"/>
                        </a:lnTo>
                        <a:lnTo>
                          <a:pt x="519" y="333"/>
                        </a:lnTo>
                      </a:path>
                    </a:pathLst>
                  </a:custGeom>
                  <a:noFill/>
                  <a:ln w="25400" cap="flat" cmpd="sng">
                    <a:solidFill>
                      <a:srgbClr val="0066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grpSp>
          </p:grpSp>
          <p:sp>
            <p:nvSpPr>
              <p:cNvPr id="325749" name="Rectangle 117"/>
              <p:cNvSpPr>
                <a:spLocks noChangeArrowheads="1"/>
              </p:cNvSpPr>
              <p:nvPr/>
            </p:nvSpPr>
            <p:spPr bwMode="auto">
              <a:xfrm>
                <a:off x="312" y="2736"/>
                <a:ext cx="1114" cy="372"/>
              </a:xfrm>
              <a:prstGeom prst="rect">
                <a:avLst/>
              </a:prstGeom>
              <a:noFill/>
              <a:ln w="9525">
                <a:noFill/>
                <a:miter lim="800000"/>
                <a:headEnd/>
                <a:tailEnd/>
              </a:ln>
              <a:effectLst/>
            </p:spPr>
            <p:txBody>
              <a:bodyPr>
                <a:spAutoFit/>
              </a:bodyPr>
              <a:lstStyle/>
              <a:p>
                <a:pPr fontAlgn="auto">
                  <a:lnSpc>
                    <a:spcPct val="90000"/>
                  </a:lnSpc>
                  <a:spcBef>
                    <a:spcPts val="0"/>
                  </a:spcBef>
                  <a:spcAft>
                    <a:spcPts val="0"/>
                  </a:spcAft>
                  <a:defRPr/>
                </a:pPr>
                <a:r>
                  <a:rPr lang="en-US" sz="1800" b="1" dirty="0">
                    <a:solidFill>
                      <a:srgbClr val="FFFF66"/>
                    </a:solidFill>
                    <a:effectLst>
                      <a:outerShdw blurRad="38100" dist="38100" dir="2700000" algn="tl">
                        <a:srgbClr val="000000"/>
                      </a:outerShdw>
                    </a:effectLst>
                    <a:latin typeface="Arial" pitchFamily="34" charset="0"/>
                    <a:cs typeface="+mn-cs"/>
                  </a:rPr>
                  <a:t>State Water Project</a:t>
                </a:r>
              </a:p>
            </p:txBody>
          </p:sp>
        </p:grpSp>
        <p:grpSp>
          <p:nvGrpSpPr>
            <p:cNvPr id="8" name="Group 118"/>
            <p:cNvGrpSpPr>
              <a:grpSpLocks/>
            </p:cNvGrpSpPr>
            <p:nvPr/>
          </p:nvGrpSpPr>
          <p:grpSpPr bwMode="auto">
            <a:xfrm>
              <a:off x="992" y="1325"/>
              <a:ext cx="1488" cy="2260"/>
              <a:chOff x="1152" y="1161"/>
              <a:chExt cx="1488" cy="2260"/>
            </a:xfrm>
          </p:grpSpPr>
          <p:sp>
            <p:nvSpPr>
              <p:cNvPr id="325751" name="Oval 119"/>
              <p:cNvSpPr>
                <a:spLocks noChangeArrowheads="1"/>
              </p:cNvSpPr>
              <p:nvPr/>
            </p:nvSpPr>
            <p:spPr bwMode="auto">
              <a:xfrm>
                <a:off x="1152" y="1161"/>
                <a:ext cx="124" cy="124"/>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52" name="Oval 120"/>
              <p:cNvSpPr>
                <a:spLocks noChangeArrowheads="1"/>
              </p:cNvSpPr>
              <p:nvPr/>
            </p:nvSpPr>
            <p:spPr bwMode="auto">
              <a:xfrm>
                <a:off x="1232" y="2160"/>
                <a:ext cx="124" cy="124"/>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53" name="Oval 121"/>
              <p:cNvSpPr>
                <a:spLocks noChangeArrowheads="1"/>
              </p:cNvSpPr>
              <p:nvPr/>
            </p:nvSpPr>
            <p:spPr bwMode="auto">
              <a:xfrm>
                <a:off x="2106" y="3135"/>
                <a:ext cx="84" cy="84"/>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54" name="Oval 122"/>
              <p:cNvSpPr>
                <a:spLocks noChangeArrowheads="1"/>
              </p:cNvSpPr>
              <p:nvPr/>
            </p:nvSpPr>
            <p:spPr bwMode="auto">
              <a:xfrm>
                <a:off x="2563" y="3344"/>
                <a:ext cx="77" cy="77"/>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grpSp>
      </p:grpSp>
      <p:sp>
        <p:nvSpPr>
          <p:cNvPr id="60" name="Oval 11"/>
          <p:cNvSpPr>
            <a:spLocks noChangeArrowheads="1"/>
          </p:cNvSpPr>
          <p:nvPr/>
        </p:nvSpPr>
        <p:spPr bwMode="auto">
          <a:xfrm>
            <a:off x="838200" y="3124200"/>
            <a:ext cx="685800" cy="609600"/>
          </a:xfrm>
          <a:prstGeom prst="ellipse">
            <a:avLst/>
          </a:prstGeom>
          <a:noFill/>
          <a:ln w="76200">
            <a:solidFill>
              <a:srgbClr val="0000FF"/>
            </a:solidFill>
            <a:round/>
            <a:headEnd/>
            <a:tailEnd/>
          </a:ln>
          <a:effectLst>
            <a:outerShdw dist="35921" dir="2700000" algn="ctr" rotWithShape="0">
              <a:schemeClr val="tx1"/>
            </a:outerShdw>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61" name="Oval 9"/>
          <p:cNvSpPr>
            <a:spLocks noChangeArrowheads="1"/>
          </p:cNvSpPr>
          <p:nvPr/>
        </p:nvSpPr>
        <p:spPr bwMode="auto">
          <a:xfrm rot="2753235">
            <a:off x="1420019" y="3993357"/>
            <a:ext cx="1652587" cy="641350"/>
          </a:xfrm>
          <a:prstGeom prst="ellipse">
            <a:avLst/>
          </a:prstGeom>
          <a:noFill/>
          <a:ln w="76200">
            <a:solidFill>
              <a:srgbClr val="0000FF"/>
            </a:solidFill>
            <a:round/>
            <a:headEnd/>
            <a:tailEnd/>
          </a:ln>
          <a:effectLst>
            <a:outerShdw dist="35921" dir="2700000" algn="ctr" rotWithShape="0">
              <a:schemeClr val="tx1"/>
            </a:outerShdw>
          </a:effectLst>
        </p:spPr>
        <p:txBody>
          <a:bodyPr rot="10800000" vert="eaVert" wrap="none" anchor="ctr"/>
          <a:lstStyle/>
          <a:p>
            <a:pPr>
              <a:defRPr/>
            </a:pP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62" name="Oval 10"/>
          <p:cNvSpPr>
            <a:spLocks noChangeArrowheads="1"/>
          </p:cNvSpPr>
          <p:nvPr/>
        </p:nvSpPr>
        <p:spPr bwMode="auto">
          <a:xfrm rot="1529321">
            <a:off x="2308225" y="5432425"/>
            <a:ext cx="1828800" cy="741363"/>
          </a:xfrm>
          <a:prstGeom prst="ellipse">
            <a:avLst/>
          </a:prstGeom>
          <a:noFill/>
          <a:ln w="76200">
            <a:solidFill>
              <a:srgbClr val="0000FF"/>
            </a:solidFill>
            <a:round/>
            <a:headEnd/>
            <a:tailEnd/>
          </a:ln>
          <a:effectLst>
            <a:outerShdw dist="35921" dir="2700000" algn="ctr" rotWithShape="0">
              <a:schemeClr val="tx1"/>
            </a:outerShdw>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Arial" pitchFamily="34" charset="0"/>
            </a:endParaRPr>
          </a:p>
        </p:txBody>
      </p:sp>
      <p:grpSp>
        <p:nvGrpSpPr>
          <p:cNvPr id="9" name="Group 24"/>
          <p:cNvGrpSpPr>
            <a:grpSpLocks/>
          </p:cNvGrpSpPr>
          <p:nvPr/>
        </p:nvGrpSpPr>
        <p:grpSpPr bwMode="auto">
          <a:xfrm>
            <a:off x="3048000" y="4114800"/>
            <a:ext cx="4267200" cy="484188"/>
            <a:chOff x="3048000" y="4114800"/>
            <a:chExt cx="4267200" cy="484188"/>
          </a:xfrm>
        </p:grpSpPr>
        <p:sp>
          <p:nvSpPr>
            <p:cNvPr id="72" name="AutoShape 17"/>
            <p:cNvSpPr>
              <a:spLocks noChangeArrowheads="1"/>
            </p:cNvSpPr>
            <p:nvPr/>
          </p:nvSpPr>
          <p:spPr bwMode="auto">
            <a:xfrm>
              <a:off x="3048000" y="4114800"/>
              <a:ext cx="4267200" cy="428625"/>
            </a:xfrm>
            <a:prstGeom prst="roundRect">
              <a:avLst>
                <a:gd name="adj" fmla="val 50000"/>
              </a:avLst>
            </a:prstGeom>
            <a:solidFill>
              <a:srgbClr val="111111">
                <a:alpha val="50195"/>
              </a:srgbClr>
            </a:solidFill>
            <a:ln w="28575">
              <a:solidFill>
                <a:schemeClr val="tx1"/>
              </a:solidFill>
              <a:round/>
              <a:headEnd/>
              <a:tailEnd/>
            </a:ln>
          </p:spPr>
          <p:txBody>
            <a:bodyPr wrap="none" anchor="ctr" anchorCtr="1"/>
            <a:lstStyle/>
            <a:p>
              <a:pPr>
                <a:defRPr/>
              </a:pPr>
              <a:endParaRPr lang="en-US">
                <a:effectLst>
                  <a:outerShdw blurRad="38100" dist="38100" dir="2700000" algn="tl">
                    <a:srgbClr val="000000">
                      <a:alpha val="43137"/>
                    </a:srgbClr>
                  </a:outerShdw>
                </a:effectLst>
              </a:endParaRPr>
            </a:p>
          </p:txBody>
        </p:sp>
        <p:sp>
          <p:nvSpPr>
            <p:cNvPr id="73" name="Text Box 18"/>
            <p:cNvSpPr txBox="1">
              <a:spLocks noChangeArrowheads="1"/>
            </p:cNvSpPr>
            <p:nvPr/>
          </p:nvSpPr>
          <p:spPr bwMode="ltGray">
            <a:xfrm>
              <a:off x="3115605" y="4119563"/>
              <a:ext cx="4130639" cy="479425"/>
            </a:xfrm>
            <a:prstGeom prst="rect">
              <a:avLst/>
            </a:prstGeom>
            <a:noFill/>
            <a:ln w="9525">
              <a:noFill/>
              <a:miter lim="800000"/>
              <a:headEnd/>
              <a:tailEnd/>
            </a:ln>
            <a:effectLst>
              <a:outerShdw dist="50800" dir="5400000" algn="ctr" rotWithShape="0">
                <a:schemeClr val="bg1"/>
              </a:outerShdw>
            </a:effectLst>
          </p:spPr>
          <p:txBody>
            <a:bodyPr anchor="ctr" anchorCtr="1">
              <a:spAutoFit/>
            </a:bodyPr>
            <a:lstStyle/>
            <a:p>
              <a:pPr algn="r">
                <a:lnSpc>
                  <a:spcPct val="90000"/>
                </a:lnSpc>
                <a:spcAft>
                  <a:spcPct val="25000"/>
                </a:spcAft>
                <a:buClr>
                  <a:srgbClr val="FFFF00"/>
                </a:buClr>
                <a:buSzPct val="75000"/>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Central Valley – 23 to 90%</a:t>
              </a:r>
            </a:p>
          </p:txBody>
        </p:sp>
      </p:grpSp>
      <p:grpSp>
        <p:nvGrpSpPr>
          <p:cNvPr id="10" name="Group 23"/>
          <p:cNvGrpSpPr>
            <a:grpSpLocks/>
          </p:cNvGrpSpPr>
          <p:nvPr/>
        </p:nvGrpSpPr>
        <p:grpSpPr bwMode="auto">
          <a:xfrm>
            <a:off x="2057400" y="2743200"/>
            <a:ext cx="2895600" cy="484188"/>
            <a:chOff x="2057400" y="2743200"/>
            <a:chExt cx="2895600" cy="484188"/>
          </a:xfrm>
        </p:grpSpPr>
        <p:sp>
          <p:nvSpPr>
            <p:cNvPr id="68" name="AutoShape 14"/>
            <p:cNvSpPr>
              <a:spLocks noChangeArrowheads="1"/>
            </p:cNvSpPr>
            <p:nvPr/>
          </p:nvSpPr>
          <p:spPr bwMode="auto">
            <a:xfrm>
              <a:off x="2057400" y="2743200"/>
              <a:ext cx="2895600" cy="428625"/>
            </a:xfrm>
            <a:prstGeom prst="roundRect">
              <a:avLst>
                <a:gd name="adj" fmla="val 50000"/>
              </a:avLst>
            </a:prstGeom>
            <a:solidFill>
              <a:srgbClr val="111111">
                <a:alpha val="50195"/>
              </a:srgbClr>
            </a:solidFill>
            <a:ln w="28575">
              <a:solidFill>
                <a:schemeClr val="tx1"/>
              </a:solidFill>
              <a:round/>
              <a:headEnd/>
              <a:tailEnd/>
            </a:ln>
          </p:spPr>
          <p:txBody>
            <a:bodyPr wrap="none" anchor="ctr" anchorCtr="1"/>
            <a:lstStyle/>
            <a:p>
              <a:pPr>
                <a:defRPr/>
              </a:pPr>
              <a:endParaRPr lang="en-US">
                <a:effectLst>
                  <a:outerShdw blurRad="38100" dist="38100" dir="2700000" algn="tl">
                    <a:srgbClr val="000000">
                      <a:alpha val="43137"/>
                    </a:srgbClr>
                  </a:outerShdw>
                </a:effectLst>
              </a:endParaRPr>
            </a:p>
          </p:txBody>
        </p:sp>
        <p:sp>
          <p:nvSpPr>
            <p:cNvPr id="69" name="Text Box 15"/>
            <p:cNvSpPr txBox="1">
              <a:spLocks noChangeArrowheads="1"/>
            </p:cNvSpPr>
            <p:nvPr/>
          </p:nvSpPr>
          <p:spPr bwMode="ltGray">
            <a:xfrm>
              <a:off x="2103275" y="2747963"/>
              <a:ext cx="2803851" cy="479425"/>
            </a:xfrm>
            <a:prstGeom prst="rect">
              <a:avLst/>
            </a:prstGeom>
            <a:noFill/>
            <a:ln w="9525">
              <a:noFill/>
              <a:miter lim="800000"/>
              <a:headEnd/>
              <a:tailEnd/>
            </a:ln>
            <a:effectLst>
              <a:outerShdw dist="50800" dir="5400000" algn="ctr" rotWithShape="0">
                <a:schemeClr val="bg1"/>
              </a:outerShdw>
            </a:effectLst>
          </p:spPr>
          <p:txBody>
            <a:bodyPr anchor="ctr" anchorCtr="1">
              <a:spAutoFit/>
            </a:bodyPr>
            <a:lstStyle/>
            <a:p>
              <a:pPr algn="r">
                <a:lnSpc>
                  <a:spcPct val="90000"/>
                </a:lnSpc>
                <a:spcAft>
                  <a:spcPct val="25000"/>
                </a:spcAft>
                <a:buClr>
                  <a:srgbClr val="FFFF00"/>
                </a:buClr>
                <a:buSzPct val="75000"/>
                <a:buFont typeface="Wingdings" pitchFamily="2" charset="2"/>
                <a:buNone/>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 Area – 33</a:t>
              </a: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a:t>
              </a:r>
              <a:endPar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endParaRPr>
            </a:p>
          </p:txBody>
        </p:sp>
      </p:grpSp>
      <p:sp>
        <p:nvSpPr>
          <p:cNvPr id="86" name="Rectangle 3"/>
          <p:cNvSpPr>
            <a:spLocks noChangeArrowheads="1"/>
          </p:cNvSpPr>
          <p:nvPr/>
        </p:nvSpPr>
        <p:spPr bwMode="invGray">
          <a:xfrm>
            <a:off x="0" y="914400"/>
            <a:ext cx="9144000" cy="914400"/>
          </a:xfrm>
          <a:prstGeom prst="rect">
            <a:avLst/>
          </a:prstGeom>
          <a:noFill/>
          <a:ln w="9525">
            <a:noFill/>
            <a:miter lim="800000"/>
            <a:headEnd/>
            <a:tailEnd/>
          </a:ln>
          <a:effectLst>
            <a:outerShdw dist="50800" dir="5400000" algn="ctr" rotWithShape="0">
              <a:schemeClr val="bg1"/>
            </a:outerShdw>
          </a:effectLst>
        </p:spPr>
        <p:txBody>
          <a:bodyPr anchor="ctr"/>
          <a:lstStyle/>
          <a:p>
            <a:pPr algn="ctr" defTabSz="914363" fontAlgn="auto">
              <a:spcAft>
                <a:spcPts val="0"/>
              </a:spcAft>
              <a:defRPr/>
            </a:pPr>
            <a:r>
              <a:rPr lang="en-US" sz="44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Bay-Delta </a:t>
            </a:r>
          </a:p>
          <a:p>
            <a:pPr algn="ctr" defTabSz="914363" fontAlgn="auto">
              <a:spcAft>
                <a:spcPts val="0"/>
              </a:spcAft>
              <a:defRPr/>
            </a:pPr>
            <a:r>
              <a:rPr lang="en-US" sz="3600" b="1" spc="-150" dirty="0" smtClean="0">
                <a:ln w="3175">
                  <a:noFill/>
                </a:ln>
                <a:effectLst>
                  <a:outerShdw blurRad="50800" dist="50800" dir="2700000" algn="tl" rotWithShape="0">
                    <a:prstClr val="black"/>
                  </a:outerShdw>
                </a:effectLst>
                <a:latin typeface="+mj-lt"/>
                <a:cs typeface="Arial" charset="0"/>
              </a:rPr>
              <a:t>Supplies Bay Area, Central Valley &amp; Southern Cal</a:t>
            </a:r>
            <a:endParaRPr lang="en-US" sz="3600" b="1" spc="-150" dirty="0">
              <a:ln w="3175">
                <a:noFill/>
              </a:ln>
              <a:effectLst>
                <a:outerShdw blurRad="50800" dist="50800" dir="2700000" algn="tl" rotWithShape="0">
                  <a:prstClr val="black"/>
                </a:outerShdw>
              </a:effectLst>
              <a:latin typeface="+mj-lt"/>
              <a:cs typeface="Arial" charset="0"/>
            </a:endParaRPr>
          </a:p>
        </p:txBody>
      </p:sp>
      <p:grpSp>
        <p:nvGrpSpPr>
          <p:cNvPr id="11" name="Group 26"/>
          <p:cNvGrpSpPr>
            <a:grpSpLocks/>
          </p:cNvGrpSpPr>
          <p:nvPr/>
        </p:nvGrpSpPr>
        <p:grpSpPr bwMode="auto">
          <a:xfrm>
            <a:off x="4210050" y="5486400"/>
            <a:ext cx="3333750" cy="484188"/>
            <a:chOff x="4210050" y="5486400"/>
            <a:chExt cx="3333750" cy="484188"/>
          </a:xfrm>
        </p:grpSpPr>
        <p:sp>
          <p:nvSpPr>
            <p:cNvPr id="77" name="AutoShape 26"/>
            <p:cNvSpPr>
              <a:spLocks noChangeArrowheads="1"/>
            </p:cNvSpPr>
            <p:nvPr/>
          </p:nvSpPr>
          <p:spPr bwMode="auto">
            <a:xfrm>
              <a:off x="4210050" y="5486400"/>
              <a:ext cx="3333750" cy="428625"/>
            </a:xfrm>
            <a:prstGeom prst="roundRect">
              <a:avLst>
                <a:gd name="adj" fmla="val 50000"/>
              </a:avLst>
            </a:prstGeom>
            <a:solidFill>
              <a:srgbClr val="111111">
                <a:alpha val="50195"/>
              </a:srgbClr>
            </a:solidFill>
            <a:ln w="28575">
              <a:solidFill>
                <a:schemeClr val="tx1"/>
              </a:solidFill>
              <a:round/>
              <a:headEnd/>
              <a:tailEnd/>
            </a:ln>
          </p:spPr>
          <p:txBody>
            <a:bodyPr wrap="none" anchor="ctr" anchorCtr="1"/>
            <a:lstStyle/>
            <a:p>
              <a:pPr>
                <a:defRPr/>
              </a:pPr>
              <a:endParaRPr lang="en-US">
                <a:effectLst>
                  <a:outerShdw blurRad="38100" dist="38100" dir="2700000" algn="tl">
                    <a:srgbClr val="000000">
                      <a:alpha val="43137"/>
                    </a:srgbClr>
                  </a:outerShdw>
                </a:effectLst>
              </a:endParaRPr>
            </a:p>
          </p:txBody>
        </p:sp>
        <p:sp>
          <p:nvSpPr>
            <p:cNvPr id="80" name="Text Box 27"/>
            <p:cNvSpPr txBox="1">
              <a:spLocks noChangeArrowheads="1"/>
            </p:cNvSpPr>
            <p:nvPr/>
          </p:nvSpPr>
          <p:spPr bwMode="ltGray">
            <a:xfrm>
              <a:off x="4262866" y="5491163"/>
              <a:ext cx="3229174" cy="479425"/>
            </a:xfrm>
            <a:prstGeom prst="rect">
              <a:avLst/>
            </a:prstGeom>
            <a:noFill/>
            <a:ln w="9525">
              <a:noFill/>
              <a:miter lim="800000"/>
              <a:headEnd/>
              <a:tailEnd/>
            </a:ln>
            <a:effectLst>
              <a:outerShdw dist="50800" dir="5400000" algn="ctr" rotWithShape="0">
                <a:schemeClr val="bg1"/>
              </a:outerShdw>
            </a:effectLst>
          </p:spPr>
          <p:txBody>
            <a:bodyPr anchor="ctr" anchorCtr="1">
              <a:spAutoFit/>
            </a:bodyPr>
            <a:lstStyle/>
            <a:p>
              <a:pPr algn="r">
                <a:lnSpc>
                  <a:spcPct val="90000"/>
                </a:lnSpc>
                <a:spcAft>
                  <a:spcPct val="25000"/>
                </a:spcAft>
                <a:buClr>
                  <a:srgbClr val="FFFF00"/>
                </a:buClr>
                <a:buSzPct val="75000"/>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Southern Cal – 30</a:t>
              </a: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a:t>
              </a:r>
              <a:endPar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endParaRPr>
            </a:p>
          </p:txBody>
        </p:sp>
      </p:grpSp>
      <p:sp>
        <p:nvSpPr>
          <p:cNvPr id="46" name="Slide Number Placeholder 1"/>
          <p:cNvSpPr>
            <a:spLocks noGrp="1"/>
          </p:cNvSpPr>
          <p:nvPr>
            <p:ph type="sldNum" sz="quarter" idx="10"/>
          </p:nvPr>
        </p:nvSpPr>
        <p:spPr>
          <a:xfrm>
            <a:off x="8458200" y="6427788"/>
            <a:ext cx="685800" cy="365125"/>
          </a:xfrm>
        </p:spPr>
        <p:txBody>
          <a:bodyPr/>
          <a:lstStyle/>
          <a:p>
            <a:pPr>
              <a:defRPr/>
            </a:pPr>
            <a:fld id="{7EC7F1C5-714B-4520-8352-8462B38DD693}" type="slidenum">
              <a:rPr lang="en-US" smtClean="0"/>
              <a:pPr>
                <a:defRPr/>
              </a:pPr>
              <a:t>1</a:t>
            </a:fld>
            <a:endParaRPr lang="en-US"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3" presetClass="entr" presetSubtype="28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p:cTn id="11" dur="1000" fill="hold"/>
                                        <p:tgtEl>
                                          <p:spTgt spid="60"/>
                                        </p:tgtEl>
                                        <p:attrNameLst>
                                          <p:attrName>ppt_w</p:attrName>
                                        </p:attrNameLst>
                                      </p:cBhvr>
                                      <p:tavLst>
                                        <p:tav tm="0">
                                          <p:val>
                                            <p:strVal val="4/3*#ppt_w"/>
                                          </p:val>
                                        </p:tav>
                                        <p:tav tm="100000">
                                          <p:val>
                                            <p:strVal val="#ppt_w"/>
                                          </p:val>
                                        </p:tav>
                                      </p:tavLst>
                                    </p:anim>
                                    <p:anim calcmode="lin" valueType="num">
                                      <p:cBhvr>
                                        <p:cTn id="12" dur="1000" fill="hold"/>
                                        <p:tgtEl>
                                          <p:spTgt spid="60"/>
                                        </p:tgtEl>
                                        <p:attrNameLst>
                                          <p:attrName>ppt_h</p:attrName>
                                        </p:attrNameLst>
                                      </p:cBhvr>
                                      <p:tavLst>
                                        <p:tav tm="0">
                                          <p:val>
                                            <p:strVal val="4/3*#ppt_h"/>
                                          </p:val>
                                        </p:tav>
                                        <p:tav tm="100000">
                                          <p:val>
                                            <p:strVal val="#ppt_h"/>
                                          </p:val>
                                        </p:tav>
                                      </p:tavLst>
                                    </p:anim>
                                  </p:childTnLst>
                                </p:cTn>
                              </p:par>
                            </p:childTnLst>
                          </p:cTn>
                        </p:par>
                        <p:par>
                          <p:cTn id="13" fill="hold">
                            <p:stCondLst>
                              <p:cond delay="2000"/>
                            </p:stCondLst>
                            <p:childTnLst>
                              <p:par>
                                <p:cTn id="14" presetID="23" presetClass="entr" presetSubtype="288" fill="hold" grpId="0" nodeType="after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p:cTn id="16" dur="1000" fill="hold"/>
                                        <p:tgtEl>
                                          <p:spTgt spid="61"/>
                                        </p:tgtEl>
                                        <p:attrNameLst>
                                          <p:attrName>ppt_w</p:attrName>
                                        </p:attrNameLst>
                                      </p:cBhvr>
                                      <p:tavLst>
                                        <p:tav tm="0">
                                          <p:val>
                                            <p:strVal val="4/3*#ppt_w"/>
                                          </p:val>
                                        </p:tav>
                                        <p:tav tm="100000">
                                          <p:val>
                                            <p:strVal val="#ppt_w"/>
                                          </p:val>
                                        </p:tav>
                                      </p:tavLst>
                                    </p:anim>
                                    <p:anim calcmode="lin" valueType="num">
                                      <p:cBhvr>
                                        <p:cTn id="17" dur="1000" fill="hold"/>
                                        <p:tgtEl>
                                          <p:spTgt spid="61"/>
                                        </p:tgtEl>
                                        <p:attrNameLst>
                                          <p:attrName>ppt_h</p:attrName>
                                        </p:attrNameLst>
                                      </p:cBhvr>
                                      <p:tavLst>
                                        <p:tav tm="0">
                                          <p:val>
                                            <p:strVal val="4/3*#ppt_h"/>
                                          </p:val>
                                        </p:tav>
                                        <p:tav tm="100000">
                                          <p:val>
                                            <p:strVal val="#ppt_h"/>
                                          </p:val>
                                        </p:tav>
                                      </p:tavLst>
                                    </p:anim>
                                  </p:childTnLst>
                                </p:cTn>
                              </p:par>
                            </p:childTnLst>
                          </p:cTn>
                        </p:par>
                        <p:par>
                          <p:cTn id="18" fill="hold">
                            <p:stCondLst>
                              <p:cond delay="3000"/>
                            </p:stCondLst>
                            <p:childTnLst>
                              <p:par>
                                <p:cTn id="19" presetID="17" presetClass="entr" presetSubtype="10" fill="hold" grpId="0" nodeType="after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p:cTn id="21" dur="1000" fill="hold"/>
                                        <p:tgtEl>
                                          <p:spTgt spid="62"/>
                                        </p:tgtEl>
                                        <p:attrNameLst>
                                          <p:attrName>ppt_w</p:attrName>
                                        </p:attrNameLst>
                                      </p:cBhvr>
                                      <p:tavLst>
                                        <p:tav tm="0">
                                          <p:val>
                                            <p:fltVal val="0"/>
                                          </p:val>
                                        </p:tav>
                                        <p:tav tm="100000">
                                          <p:val>
                                            <p:strVal val="#ppt_w"/>
                                          </p:val>
                                        </p:tav>
                                      </p:tavLst>
                                    </p:anim>
                                    <p:anim calcmode="lin" valueType="num">
                                      <p:cBhvr>
                                        <p:cTn id="22" dur="1000" fill="hold"/>
                                        <p:tgtEl>
                                          <p:spTgt spid="62"/>
                                        </p:tgtEl>
                                        <p:attrNameLst>
                                          <p:attrName>ppt_h</p:attrName>
                                        </p:attrNameLst>
                                      </p:cBhvr>
                                      <p:tavLst>
                                        <p:tav tm="0">
                                          <p:val>
                                            <p:strVal val="#ppt_h"/>
                                          </p:val>
                                        </p:tav>
                                        <p:tav tm="100000">
                                          <p:val>
                                            <p:strVal val="#ppt_h"/>
                                          </p:val>
                                        </p:tav>
                                      </p:tavLst>
                                    </p:anim>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autoUpdateAnimBg="0"/>
      <p:bldP spid="61" grpId="0" animBg="1" autoUpdateAnimBg="0"/>
      <p:bldP spid="62"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138488" y="2324100"/>
            <a:ext cx="2754312" cy="2209800"/>
            <a:chOff x="0" y="0"/>
            <a:chExt cx="1735" cy="1392"/>
          </a:xfrm>
        </p:grpSpPr>
        <p:sp>
          <p:nvSpPr>
            <p:cNvPr id="20489" name="Rectangle 3"/>
            <p:cNvSpPr>
              <a:spLocks noChangeArrowheads="1"/>
            </p:cNvSpPr>
            <p:nvPr/>
          </p:nvSpPr>
          <p:spPr bwMode="auto">
            <a:xfrm>
              <a:off x="0" y="0"/>
              <a:ext cx="0" cy="0"/>
            </a:xfrm>
            <a:prstGeom prst="rect">
              <a:avLst/>
            </a:prstGeom>
            <a:noFill/>
            <a:ln w="12699">
              <a:noFill/>
              <a:miter lim="800000"/>
              <a:headEnd type="none" w="sm" len="sm"/>
              <a:tailEnd type="none" w="sm" len="sm"/>
            </a:ln>
          </p:spPr>
          <p:txBody>
            <a:bodyPr lIns="91851" tIns="45926" rIns="91851" bIns="45926">
              <a:spAutoFit/>
            </a:bodyPr>
            <a:lstStyle/>
            <a:p>
              <a:endParaRPr lang="en-US"/>
            </a:p>
          </p:txBody>
        </p:sp>
        <p:sp>
          <p:nvSpPr>
            <p:cNvPr id="20490" name="Rectangle 4"/>
            <p:cNvSpPr>
              <a:spLocks noChangeArrowheads="1"/>
            </p:cNvSpPr>
            <p:nvPr/>
          </p:nvSpPr>
          <p:spPr bwMode="auto">
            <a:xfrm>
              <a:off x="0" y="0"/>
              <a:ext cx="1735" cy="1392"/>
            </a:xfrm>
            <a:prstGeom prst="rect">
              <a:avLst/>
            </a:prstGeom>
            <a:noFill/>
            <a:ln w="12699">
              <a:noFill/>
              <a:miter lim="800000"/>
              <a:headEnd type="none" w="sm" len="sm"/>
              <a:tailEnd type="none" w="sm" len="sm"/>
            </a:ln>
          </p:spPr>
          <p:txBody>
            <a:bodyPr lIns="91851" tIns="45926" rIns="91851" bIns="45926"/>
            <a:lstStyle/>
            <a:p>
              <a:pPr algn="r"/>
              <a:r>
                <a:rPr lang="en-US" sz="1000">
                  <a:latin typeface="Lucida Grande"/>
                </a:rPr>
                <a:t>  </a:t>
              </a:r>
              <a:r>
                <a:rPr lang="en-US" sz="12900">
                  <a:latin typeface="Lucida Grande"/>
                </a:rPr>
                <a:t> </a:t>
              </a:r>
              <a:r>
                <a:rPr lang="en-US" sz="1000">
                  <a:latin typeface="Lucida Grande"/>
                </a:rPr>
                <a:t>                                                                                     </a:t>
              </a:r>
            </a:p>
          </p:txBody>
        </p:sp>
      </p:grpSp>
      <p:pic>
        <p:nvPicPr>
          <p:cNvPr id="7" name="Picture 6" descr="http://ali.opi.arizona.edu/silk/request/Upstream_to_95Bridge.jpg"/>
          <p:cNvPicPr>
            <a:picLocks noChangeArrowheads="1"/>
          </p:cNvPicPr>
          <p:nvPr/>
        </p:nvPicPr>
        <p:blipFill>
          <a:blip r:embed="rId3">
            <a:lum bright="-20000"/>
          </a:blip>
          <a:srcRect t="-208" b="51666"/>
          <a:stretch>
            <a:fillRect/>
          </a:stretch>
        </p:blipFill>
        <p:spPr bwMode="auto">
          <a:xfrm>
            <a:off x="181708" y="1857375"/>
            <a:ext cx="4736592" cy="3657600"/>
          </a:xfrm>
          <a:prstGeom prst="rect">
            <a:avLst/>
          </a:prstGeom>
          <a:ln>
            <a:noFill/>
          </a:ln>
          <a:effectLst>
            <a:glow rad="228600">
              <a:schemeClr val="accent4">
                <a:satMod val="175000"/>
                <a:alpha val="40000"/>
              </a:schemeClr>
            </a:glow>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descr="Lake Powell 2008.jpg"/>
          <p:cNvPicPr>
            <a:picLocks/>
          </p:cNvPicPr>
          <p:nvPr/>
        </p:nvPicPr>
        <p:blipFill>
          <a:blip r:embed="rId4"/>
          <a:stretch>
            <a:fillRect/>
          </a:stretch>
        </p:blipFill>
        <p:spPr>
          <a:xfrm>
            <a:off x="4163629" y="1857375"/>
            <a:ext cx="4736592" cy="3657600"/>
          </a:xfrm>
          <a:prstGeom prst="rect">
            <a:avLst/>
          </a:prstGeom>
          <a:ln>
            <a:noFill/>
          </a:ln>
          <a:effectLst>
            <a:glow rad="228600">
              <a:schemeClr val="accent4">
                <a:satMod val="175000"/>
                <a:alpha val="40000"/>
              </a:schemeClr>
            </a:glow>
            <a:outerShdw blurRad="76200" dir="18900000" sy="23000" kx="-1200000" algn="bl" rotWithShape="0">
              <a:prstClr val="black">
                <a:alpha val="2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
        <p:nvSpPr>
          <p:cNvPr id="12" name="Slide Number Placeholder 3"/>
          <p:cNvSpPr>
            <a:spLocks noGrp="1"/>
          </p:cNvSpPr>
          <p:nvPr>
            <p:ph type="sldNum" sz="quarter" idx="10"/>
          </p:nvPr>
        </p:nvSpPr>
        <p:spPr/>
        <p:txBody>
          <a:bodyPr/>
          <a:lstStyle/>
          <a:p>
            <a:pPr>
              <a:defRPr/>
            </a:pPr>
            <a:fld id="{6FD9D81E-B460-4187-AF69-CC72A2DAF856}" type="slidenum">
              <a:rPr lang="en-US"/>
              <a:pPr>
                <a:defRPr/>
              </a:pPr>
              <a:t>10</a:t>
            </a:fld>
            <a:endParaRPr lang="en-US" dirty="0"/>
          </a:p>
        </p:txBody>
      </p:sp>
      <p:sp>
        <p:nvSpPr>
          <p:cNvPr id="13" name="Title 1"/>
          <p:cNvSpPr txBox="1">
            <a:spLocks/>
          </p:cNvSpPr>
          <p:nvPr/>
        </p:nvSpPr>
        <p:spPr>
          <a:xfrm>
            <a:off x="0" y="381000"/>
            <a:ext cx="9144000" cy="1163395"/>
          </a:xfrm>
          <a:prstGeom prst="rect">
            <a:avLst/>
          </a:prstGeom>
        </p:spPr>
        <p:txBody>
          <a:bodyPr>
            <a:normAutofit lnSpcReduction="10000"/>
          </a:bodyPr>
          <a:lstStyle/>
          <a:p>
            <a:pPr algn="ctr" defTabSz="912813" eaLnBrk="0" hangingPunct="0">
              <a:lnSpc>
                <a:spcPct val="90000"/>
              </a:lnSpc>
              <a:defRPr/>
            </a:pPr>
            <a:r>
              <a: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Lake Powell</a:t>
            </a:r>
            <a:br>
              <a: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3600" b="1" spc="-150" dirty="0">
                <a:ln w="3175">
                  <a:noFill/>
                </a:ln>
                <a:solidFill>
                  <a:schemeClr val="tx2"/>
                </a:solidFill>
                <a:effectLst>
                  <a:outerShdw blurRad="50800" dist="38100" dir="2700000" algn="tl" rotWithShape="0">
                    <a:prstClr val="black">
                      <a:alpha val="40000"/>
                    </a:prstClr>
                  </a:outerShdw>
                </a:effectLst>
                <a:latin typeface="+mj-lt"/>
                <a:cs typeface="Arial" charset="0"/>
              </a:rPr>
              <a:t>Colorado River</a:t>
            </a:r>
            <a:endParaRPr lang="en-US" sz="4800" b="1" spc="-150" dirty="0">
              <a:ln w="3175">
                <a:noFill/>
              </a:ln>
              <a:solidFill>
                <a:schemeClr val="tx2"/>
              </a:solidFill>
              <a:effectLst>
                <a:outerShdw blurRad="50800" dist="38100" dir="2700000" algn="tl" rotWithShape="0">
                  <a:prstClr val="black">
                    <a:alpha val="40000"/>
                  </a:prstClr>
                </a:outerShdw>
              </a:effectLst>
              <a:latin typeface="+mj-lt"/>
              <a:cs typeface="Arial" charset="0"/>
            </a:endParaRPr>
          </a:p>
        </p:txBody>
      </p:sp>
      <p:sp>
        <p:nvSpPr>
          <p:cNvPr id="14" name="Text Box 7"/>
          <p:cNvSpPr txBox="1">
            <a:spLocks noChangeArrowheads="1"/>
          </p:cNvSpPr>
          <p:nvPr/>
        </p:nvSpPr>
        <p:spPr bwMode="invGray">
          <a:xfrm>
            <a:off x="1182688" y="5799138"/>
            <a:ext cx="2551112" cy="677862"/>
          </a:xfrm>
          <a:prstGeom prst="rect">
            <a:avLst/>
          </a:prstGeom>
        </p:spPr>
        <p:txBody>
          <a:bodyPr/>
          <a:lstStyle/>
          <a:p>
            <a:pPr algn="ctr" defTabSz="914363" fontAlgn="auto">
              <a:lnSpc>
                <a:spcPct val="90000"/>
              </a:lnSpc>
              <a:spcAft>
                <a:spcPts val="0"/>
              </a:spcAft>
              <a:buClr>
                <a:schemeClr val="folHlink"/>
              </a:buClr>
              <a:buSzPct val="140000"/>
              <a:buFont typeface="Wingdings" pitchFamily="2" charset="2"/>
              <a:buNone/>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2002</a:t>
            </a:r>
          </a:p>
        </p:txBody>
      </p:sp>
      <p:sp>
        <p:nvSpPr>
          <p:cNvPr id="15" name="Text Box 7"/>
          <p:cNvSpPr txBox="1">
            <a:spLocks noChangeArrowheads="1"/>
          </p:cNvSpPr>
          <p:nvPr/>
        </p:nvSpPr>
        <p:spPr bwMode="invGray">
          <a:xfrm>
            <a:off x="5129213" y="5799138"/>
            <a:ext cx="2552700" cy="677862"/>
          </a:xfrm>
          <a:prstGeom prst="rect">
            <a:avLst/>
          </a:prstGeom>
        </p:spPr>
        <p:txBody>
          <a:bodyPr/>
          <a:lstStyle/>
          <a:p>
            <a:pPr algn="ctr" defTabSz="914363" fontAlgn="auto">
              <a:lnSpc>
                <a:spcPct val="90000"/>
              </a:lnSpc>
              <a:spcAft>
                <a:spcPts val="0"/>
              </a:spcAft>
              <a:buClr>
                <a:schemeClr val="folHlink"/>
              </a:buClr>
              <a:buSzPct val="140000"/>
              <a:buFont typeface="Wingdings" pitchFamily="2" charset="2"/>
              <a:buNone/>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2008</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64" name="Picture 28" descr="S:\Bay-Delta\Presentations-Photos-Maps\Photos\URBAN\Golden Gate Bridge1.jpg"/>
          <p:cNvPicPr>
            <a:picLocks noChangeAspect="1" noChangeArrowheads="1"/>
          </p:cNvPicPr>
          <p:nvPr/>
        </p:nvPicPr>
        <p:blipFill>
          <a:blip r:embed="rId2"/>
          <a:srcRect/>
          <a:stretch>
            <a:fillRect/>
          </a:stretch>
        </p:blipFill>
        <p:spPr bwMode="auto">
          <a:xfrm>
            <a:off x="6248400" y="3505200"/>
            <a:ext cx="2552700" cy="1701800"/>
          </a:xfrm>
          <a:prstGeom prst="roundRect">
            <a:avLst>
              <a:gd name="adj" fmla="val 8594"/>
            </a:avLst>
          </a:prstGeom>
          <a:solidFill>
            <a:srgbClr val="FFFFFF">
              <a:shade val="85000"/>
            </a:srgbClr>
          </a:solidFill>
          <a:ln>
            <a:noFill/>
          </a:ln>
          <a:effectLst>
            <a:reflection blurRad="6350" stA="50000" endA="275" endPos="40000" dist="101600" dir="5400000" sy="-100000" algn="bl" rotWithShape="0"/>
          </a:effectLst>
        </p:spPr>
      </p:pic>
      <p:pic>
        <p:nvPicPr>
          <p:cNvPr id="65563" name="Picture 27" descr="sb10062257aj-001, Mark Weiss /Digital Vision"/>
          <p:cNvPicPr>
            <a:picLocks noChangeAspect="1" noChangeArrowheads="1"/>
          </p:cNvPicPr>
          <p:nvPr/>
        </p:nvPicPr>
        <p:blipFill>
          <a:blip r:embed="rId3"/>
          <a:srcRect t="21227"/>
          <a:stretch>
            <a:fillRect/>
          </a:stretch>
        </p:blipFill>
        <p:spPr bwMode="auto">
          <a:xfrm>
            <a:off x="79682" y="609600"/>
            <a:ext cx="2587318" cy="2667000"/>
          </a:xfrm>
          <a:prstGeom prst="ellipse">
            <a:avLst/>
          </a:prstGeom>
          <a:ln>
            <a:noFill/>
          </a:ln>
          <a:effectLst>
            <a:softEdge rad="112500"/>
          </a:effectLst>
        </p:spPr>
      </p:pic>
      <p:sp>
        <p:nvSpPr>
          <p:cNvPr id="5" name="Title 4"/>
          <p:cNvSpPr>
            <a:spLocks noGrp="1"/>
          </p:cNvSpPr>
          <p:nvPr>
            <p:ph type="title"/>
          </p:nvPr>
        </p:nvSpPr>
        <p:spPr>
          <a:xfrm>
            <a:off x="0" y="681066"/>
            <a:ext cx="8729663" cy="1107996"/>
          </a:xfrm>
        </p:spPr>
        <p:txBody>
          <a:bodyPr/>
          <a:lstStyle/>
          <a:p>
            <a:pPr algn="r">
              <a:defRPr/>
            </a:pPr>
            <a:r>
              <a:rPr smtClean="0"/>
              <a:t>How much water have we lost?</a:t>
            </a:r>
            <a:br>
              <a:rPr smtClean="0"/>
            </a:br>
            <a:r>
              <a:rPr sz="3200" smtClean="0">
                <a:solidFill>
                  <a:schemeClr val="tx1"/>
                </a:solidFill>
              </a:rPr>
              <a:t> </a:t>
            </a:r>
            <a:r>
              <a:rPr sz="3600" smtClean="0">
                <a:solidFill>
                  <a:schemeClr val="tx1"/>
                </a:solidFill>
              </a:rPr>
              <a:t>Regulatory actions since 1992</a:t>
            </a:r>
            <a:endParaRPr sz="3200" dirty="0">
              <a:solidFill>
                <a:schemeClr val="tx1"/>
              </a:solidFill>
            </a:endParaRPr>
          </a:p>
        </p:txBody>
      </p:sp>
      <p:sp>
        <p:nvSpPr>
          <p:cNvPr id="4" name="Slide Number Placeholder 3"/>
          <p:cNvSpPr>
            <a:spLocks noGrp="1"/>
          </p:cNvSpPr>
          <p:nvPr>
            <p:ph type="sldNum" sz="quarter" idx="10"/>
          </p:nvPr>
        </p:nvSpPr>
        <p:spPr/>
        <p:txBody>
          <a:bodyPr/>
          <a:lstStyle/>
          <a:p>
            <a:pPr>
              <a:defRPr/>
            </a:pPr>
            <a:fld id="{9823D27F-9C16-4603-8B65-DF4EAA66422B}" type="slidenum">
              <a:rPr lang="en-US" smtClean="0"/>
              <a:pPr>
                <a:defRPr/>
              </a:pPr>
              <a:t>11</a:t>
            </a:fld>
            <a:endParaRPr lang="en-US" dirty="0"/>
          </a:p>
        </p:txBody>
      </p:sp>
      <p:sp>
        <p:nvSpPr>
          <p:cNvPr id="8" name="Content Placeholder 7"/>
          <p:cNvSpPr>
            <a:spLocks noGrp="1"/>
          </p:cNvSpPr>
          <p:nvPr>
            <p:ph idx="1"/>
          </p:nvPr>
        </p:nvSpPr>
        <p:spPr>
          <a:xfrm>
            <a:off x="1676400" y="5417403"/>
            <a:ext cx="6781800" cy="830997"/>
          </a:xfrm>
        </p:spPr>
        <p:txBody>
          <a:bodyPr/>
          <a:lstStyle/>
          <a:p>
            <a:pPr>
              <a:spcBef>
                <a:spcPts val="0"/>
              </a:spcBef>
              <a:spcAft>
                <a:spcPts val="2400"/>
              </a:spcAft>
              <a:defRPr/>
            </a:pPr>
            <a:r>
              <a:rPr lang="en-US" b="1"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j-lt"/>
                <a:cs typeface="Arial" charset="0"/>
              </a:rPr>
              <a:t>Supply needs for 7 million homes </a:t>
            </a:r>
            <a:br>
              <a:rPr lang="en-US" b="1"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j-lt"/>
                <a:cs typeface="Arial" charset="0"/>
              </a:rPr>
            </a:br>
            <a:r>
              <a:rPr lang="en-US" sz="2800" b="1"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j-lt"/>
                <a:cs typeface="Arial" charset="0"/>
              </a:rPr>
              <a:t>(San Francisco population ~ 0.8 million)</a:t>
            </a:r>
          </a:p>
        </p:txBody>
      </p:sp>
      <p:sp>
        <p:nvSpPr>
          <p:cNvPr id="9" name="Content Placeholder 7"/>
          <p:cNvSpPr txBox="1">
            <a:spLocks/>
          </p:cNvSpPr>
          <p:nvPr/>
        </p:nvSpPr>
        <p:spPr bwMode="auto">
          <a:xfrm>
            <a:off x="609600" y="4114800"/>
            <a:ext cx="3581400" cy="886397"/>
          </a:xfrm>
          <a:prstGeom prst="rect">
            <a:avLst/>
          </a:prstGeom>
          <a:noFill/>
          <a:ln w="9525">
            <a:noFill/>
            <a:miter lim="800000"/>
            <a:headEnd/>
            <a:tailEnd/>
          </a:ln>
        </p:spPr>
        <p:txBody>
          <a:bodyPr lIns="0" tIns="0" rIns="0" bIns="0">
            <a:spAutoFit/>
          </a:bodyPr>
          <a:lstStyle/>
          <a:p>
            <a:pPr marL="396875" indent="-396875" defTabSz="912813" eaLnBrk="0" hangingPunct="0">
              <a:lnSpc>
                <a:spcPct val="90000"/>
              </a:lnSpc>
              <a:spcBef>
                <a:spcPts val="0"/>
              </a:spcBef>
              <a:spcAft>
                <a:spcPts val="2400"/>
              </a:spcAft>
              <a:buFontTx/>
              <a:buBlip>
                <a:blip r:embed="rId4"/>
              </a:buBlip>
              <a:defRPr/>
            </a:pPr>
            <a:r>
              <a:rPr lang="en-US" sz="32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j-lt"/>
                <a:cs typeface="Arial" charset="0"/>
              </a:rPr>
              <a:t>3.4 million acre-ft cumulative impact</a:t>
            </a:r>
          </a:p>
        </p:txBody>
      </p:sp>
      <p:pic>
        <p:nvPicPr>
          <p:cNvPr id="65566" name="Picture 30" descr="Stock Photo titled: Aerial View Of A Suburban Housing Tract In San Diego California, USE OF THIS IMAGE WITHOUT PERMISSION IS PROHIBITED"/>
          <p:cNvPicPr>
            <a:picLocks noChangeAspect="1" noChangeArrowheads="1"/>
          </p:cNvPicPr>
          <p:nvPr/>
        </p:nvPicPr>
        <p:blipFill>
          <a:blip r:embed="rId5"/>
          <a:srcRect/>
          <a:stretch>
            <a:fillRect/>
          </a:stretch>
        </p:blipFill>
        <p:spPr bwMode="auto">
          <a:xfrm>
            <a:off x="4191000" y="2412492"/>
            <a:ext cx="2412811" cy="1616584"/>
          </a:xfrm>
          <a:prstGeom prst="roundRect">
            <a:avLst>
              <a:gd name="adj" fmla="val 8594"/>
            </a:avLst>
          </a:prstGeom>
          <a:solidFill>
            <a:srgbClr val="FFFFFF">
              <a:shade val="85000"/>
            </a:srgbClr>
          </a:solidFill>
          <a:ln>
            <a:noFill/>
          </a:ln>
          <a:effectLst>
            <a:reflection blurRad="6350" stA="50000" endA="275" endPos="40000" dist="101600" dir="5400000" sy="-100000" algn="bl" rotWithShape="0"/>
          </a:effec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381000" y="2209800"/>
          <a:ext cx="8229600" cy="3748087"/>
        </p:xfrm>
        <a:graphic>
          <a:graphicData uri="http://schemas.openxmlformats.org/drawingml/2006/table">
            <a:tbl>
              <a:tblPr firstRow="1" bandRow="1">
                <a:tableStyleId>{EB9631B5-78F2-41C9-869B-9F39066F8104}</a:tableStyleId>
              </a:tblPr>
              <a:tblGrid>
                <a:gridCol w="6629400"/>
                <a:gridCol w="1600200"/>
              </a:tblGrid>
              <a:tr h="609600">
                <a:tc>
                  <a:txBody>
                    <a:bodyPr/>
                    <a:lstStyle/>
                    <a:p>
                      <a:pPr marL="0" algn="ctr" defTabSz="914363" rtl="0" eaLnBrk="1" fontAlgn="b" latinLnBrk="0" hangingPunct="1"/>
                      <a:r>
                        <a:rPr lang="en-US" sz="3200" b="1" kern="12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rPr>
                        <a:t>                Regulatory Actions</a:t>
                      </a:r>
                      <a:endParaRPr lang="en-US" sz="32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endParaRPr>
                    </a:p>
                  </a:txBody>
                  <a:tcPr marL="9525" marR="9525" marT="9525" marB="0" anchor="ctr"/>
                </a:tc>
                <a:tc>
                  <a:txBody>
                    <a:bodyPr/>
                    <a:lstStyle/>
                    <a:p>
                      <a:pPr algn="ctr" fontAlgn="b"/>
                      <a:r>
                        <a:rPr lang="en-US" sz="2400" b="1" kern="12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rPr>
                        <a:t>Water </a:t>
                      </a:r>
                      <a:r>
                        <a:rPr lang="en-US" sz="2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rPr>
                        <a:t>(af</a:t>
                      </a:r>
                      <a:r>
                        <a:rPr lang="en-US" sz="2400" b="1" kern="12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rPr>
                        <a:t>)</a:t>
                      </a:r>
                      <a:endParaRPr lang="en-US" sz="2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endParaRPr>
                    </a:p>
                  </a:txBody>
                  <a:tcPr marL="9525" marR="9525" marT="9525" marB="0" anchor="ctr"/>
                </a:tc>
              </a:tr>
              <a:tr h="370840">
                <a:tc>
                  <a:txBody>
                    <a:bodyPr/>
                    <a:lstStyle/>
                    <a:p>
                      <a:pPr algn="r" fontAlgn="b"/>
                      <a:r>
                        <a:rPr lang="en-US" sz="2000" u="none" strike="noStrike" dirty="0"/>
                        <a:t>Shasta </a:t>
                      </a:r>
                      <a:r>
                        <a:rPr lang="en-US" sz="2000" u="none" strike="noStrike" dirty="0" smtClean="0"/>
                        <a:t>Reservoir</a:t>
                      </a:r>
                      <a:r>
                        <a:rPr lang="en-US" sz="2000" u="none" strike="noStrike" baseline="0" dirty="0" smtClean="0"/>
                        <a:t> - </a:t>
                      </a:r>
                      <a:r>
                        <a:rPr lang="en-US" sz="2000" u="none" strike="noStrike" dirty="0" smtClean="0"/>
                        <a:t>Cold </a:t>
                      </a:r>
                      <a:r>
                        <a:rPr lang="en-US" sz="2000" u="none" strike="noStrike" dirty="0"/>
                        <a:t>Water </a:t>
                      </a:r>
                      <a:r>
                        <a:rPr lang="en-US" sz="2000" u="none" strike="noStrike" dirty="0" smtClean="0"/>
                        <a:t>Pool</a:t>
                      </a:r>
                      <a:endParaRPr lang="en-US" sz="2000" b="0" i="0" u="none" strike="noStrike" dirty="0">
                        <a:solidFill>
                          <a:srgbClr val="000000"/>
                        </a:solidFill>
                        <a:latin typeface="+mn-lt"/>
                      </a:endParaRPr>
                    </a:p>
                  </a:txBody>
                  <a:tcPr marL="9525" marR="9525" marT="9525" marB="0" anchor="ctr"/>
                </a:tc>
                <a:tc>
                  <a:txBody>
                    <a:bodyPr/>
                    <a:lstStyle/>
                    <a:p>
                      <a:pPr algn="ctr" fontAlgn="b"/>
                      <a:r>
                        <a:rPr lang="en-US" sz="2000" u="none" strike="noStrike" dirty="0" smtClean="0"/>
                        <a:t>500,000</a:t>
                      </a:r>
                      <a:endParaRPr lang="en-US" sz="2000" b="0" i="0" u="none" strike="noStrike" dirty="0">
                        <a:solidFill>
                          <a:srgbClr val="000000"/>
                        </a:solidFill>
                        <a:latin typeface="+mn-lt"/>
                      </a:endParaRPr>
                    </a:p>
                  </a:txBody>
                  <a:tcPr marL="9525" marR="9525" marT="9525" marB="0" anchor="ctr"/>
                </a:tc>
              </a:tr>
              <a:tr h="370840">
                <a:tc>
                  <a:txBody>
                    <a:bodyPr/>
                    <a:lstStyle/>
                    <a:p>
                      <a:pPr algn="r" fontAlgn="b"/>
                      <a:r>
                        <a:rPr lang="en-US" sz="2000" u="none" strike="noStrike" dirty="0"/>
                        <a:t>Central Valley Project Improvement Act "B(2</a:t>
                      </a:r>
                      <a:r>
                        <a:rPr lang="en-US" sz="2000" u="none" strike="noStrike" dirty="0" smtClean="0"/>
                        <a:t>)“ Supplies</a:t>
                      </a:r>
                      <a:endParaRPr lang="en-US" sz="2000" b="0" i="0" u="none" strike="noStrike" dirty="0">
                        <a:solidFill>
                          <a:srgbClr val="000000"/>
                        </a:solidFill>
                        <a:latin typeface="+mn-lt"/>
                      </a:endParaRPr>
                    </a:p>
                  </a:txBody>
                  <a:tcPr marL="9525" marR="9525" marT="9525" marB="0" anchor="ctr"/>
                </a:tc>
                <a:tc>
                  <a:txBody>
                    <a:bodyPr/>
                    <a:lstStyle/>
                    <a:p>
                      <a:pPr algn="ctr" fontAlgn="b"/>
                      <a:r>
                        <a:rPr lang="en-US" sz="2000" u="none" strike="noStrike" dirty="0" smtClean="0"/>
                        <a:t>800,000</a:t>
                      </a:r>
                      <a:endParaRPr lang="en-US" sz="2000" b="0" i="0" u="none" strike="noStrike" dirty="0">
                        <a:solidFill>
                          <a:srgbClr val="000000"/>
                        </a:solidFill>
                        <a:latin typeface="+mn-lt"/>
                      </a:endParaRPr>
                    </a:p>
                  </a:txBody>
                  <a:tcPr marL="9525" marR="9525" marT="9525" marB="0" anchor="ctr"/>
                </a:tc>
              </a:tr>
              <a:tr h="370840">
                <a:tc>
                  <a:txBody>
                    <a:bodyPr/>
                    <a:lstStyle/>
                    <a:p>
                      <a:pPr algn="r" fontAlgn="b"/>
                      <a:r>
                        <a:rPr lang="en-US" sz="2000" u="none" strike="noStrike" dirty="0"/>
                        <a:t>CVPIA "Level 2" Refuge Supply</a:t>
                      </a:r>
                      <a:endParaRPr lang="en-US" sz="2000" b="0" i="0" u="none" strike="noStrike" dirty="0">
                        <a:solidFill>
                          <a:srgbClr val="000000"/>
                        </a:solidFill>
                        <a:latin typeface="+mn-lt"/>
                      </a:endParaRPr>
                    </a:p>
                  </a:txBody>
                  <a:tcPr marL="9525" marR="9525" marT="9525" marB="0" anchor="ctr"/>
                </a:tc>
                <a:tc>
                  <a:txBody>
                    <a:bodyPr/>
                    <a:lstStyle/>
                    <a:p>
                      <a:pPr algn="ctr" fontAlgn="b"/>
                      <a:r>
                        <a:rPr lang="en-US" sz="2000" u="none" strike="noStrike" dirty="0" smtClean="0"/>
                        <a:t>422,000</a:t>
                      </a:r>
                      <a:endParaRPr lang="en-US" sz="2000" b="0" i="0" u="none" strike="noStrike" dirty="0">
                        <a:solidFill>
                          <a:srgbClr val="000000"/>
                        </a:solidFill>
                        <a:latin typeface="+mn-lt"/>
                      </a:endParaRPr>
                    </a:p>
                  </a:txBody>
                  <a:tcPr marL="9525" marR="9525" marT="9525" marB="0" anchor="ctr"/>
                </a:tc>
              </a:tr>
              <a:tr h="370840">
                <a:tc>
                  <a:txBody>
                    <a:bodyPr/>
                    <a:lstStyle/>
                    <a:p>
                      <a:pPr algn="r" fontAlgn="b"/>
                      <a:r>
                        <a:rPr lang="en-US" sz="2000" u="none" strike="noStrike" dirty="0"/>
                        <a:t>CVPIA Trinity River </a:t>
                      </a:r>
                      <a:r>
                        <a:rPr lang="en-US" sz="2000" u="none" strike="noStrike" dirty="0" smtClean="0"/>
                        <a:t>Restoration</a:t>
                      </a:r>
                      <a:endParaRPr lang="en-US" sz="2000" b="0" i="0" u="none" strike="noStrike" dirty="0">
                        <a:solidFill>
                          <a:srgbClr val="000000"/>
                        </a:solidFill>
                        <a:latin typeface="+mn-lt"/>
                      </a:endParaRPr>
                    </a:p>
                  </a:txBody>
                  <a:tcPr marL="9525" marR="9525" marT="9525" marB="0" anchor="ctr"/>
                </a:tc>
                <a:tc>
                  <a:txBody>
                    <a:bodyPr/>
                    <a:lstStyle/>
                    <a:p>
                      <a:pPr algn="ctr" fontAlgn="b"/>
                      <a:r>
                        <a:rPr lang="en-US" sz="2000" u="none" strike="noStrike" dirty="0" smtClean="0"/>
                        <a:t>400,000</a:t>
                      </a:r>
                      <a:endParaRPr lang="en-US" sz="2000" b="0" i="0" u="none" strike="noStrike" dirty="0">
                        <a:solidFill>
                          <a:srgbClr val="000000"/>
                        </a:solidFill>
                        <a:latin typeface="+mn-lt"/>
                      </a:endParaRPr>
                    </a:p>
                  </a:txBody>
                  <a:tcPr marL="9525" marR="9525" marT="9525" marB="0" anchor="ctr"/>
                </a:tc>
              </a:tr>
              <a:tr h="370840">
                <a:tc>
                  <a:txBody>
                    <a:bodyPr/>
                    <a:lstStyle/>
                    <a:p>
                      <a:pPr algn="r" fontAlgn="b"/>
                      <a:r>
                        <a:rPr lang="en-US" sz="2000" u="none" strike="noStrike" dirty="0"/>
                        <a:t>Water Quality Control Plan</a:t>
                      </a:r>
                      <a:endParaRPr lang="en-US" sz="2000" b="0" i="0" u="none" strike="noStrike" dirty="0">
                        <a:solidFill>
                          <a:srgbClr val="000000"/>
                        </a:solidFill>
                        <a:latin typeface="+mn-lt"/>
                      </a:endParaRPr>
                    </a:p>
                  </a:txBody>
                  <a:tcPr marL="9525" marR="9525" marT="9525" marB="0" anchor="ctr"/>
                </a:tc>
                <a:tc>
                  <a:txBody>
                    <a:bodyPr/>
                    <a:lstStyle/>
                    <a:p>
                      <a:pPr algn="ctr" fontAlgn="b"/>
                      <a:r>
                        <a:rPr lang="en-US" sz="2000" u="none" strike="noStrike" dirty="0" smtClean="0"/>
                        <a:t>100,000</a:t>
                      </a:r>
                      <a:endParaRPr lang="en-US" sz="2000" b="0" i="0" u="none" strike="noStrike" dirty="0">
                        <a:solidFill>
                          <a:srgbClr val="000000"/>
                        </a:solidFill>
                        <a:latin typeface="+mn-lt"/>
                      </a:endParaRPr>
                    </a:p>
                  </a:txBody>
                  <a:tcPr marL="9525" marR="9525" marT="9525" marB="0" anchor="ctr"/>
                </a:tc>
              </a:tr>
              <a:tr h="370840">
                <a:tc>
                  <a:txBody>
                    <a:bodyPr/>
                    <a:lstStyle/>
                    <a:p>
                      <a:pPr algn="r" fontAlgn="b"/>
                      <a:r>
                        <a:rPr lang="en-US" sz="2000" u="none" strike="noStrike" dirty="0"/>
                        <a:t>2008 Fish &amp; Wildlife Service "Delta Smelt" Biological Opinion</a:t>
                      </a:r>
                      <a:endParaRPr lang="en-US" sz="2000" b="0" i="0" u="none" strike="noStrike" dirty="0">
                        <a:solidFill>
                          <a:srgbClr val="000000"/>
                        </a:solidFill>
                        <a:latin typeface="+mn-lt"/>
                      </a:endParaRPr>
                    </a:p>
                  </a:txBody>
                  <a:tcPr marL="9525" marR="9525" marT="9525" marB="0" anchor="ctr"/>
                </a:tc>
                <a:tc>
                  <a:txBody>
                    <a:bodyPr/>
                    <a:lstStyle/>
                    <a:p>
                      <a:pPr algn="ctr" fontAlgn="b"/>
                      <a:r>
                        <a:rPr lang="en-US" sz="2000" u="none" strike="noStrike" dirty="0" smtClean="0"/>
                        <a:t>750,000</a:t>
                      </a:r>
                      <a:endParaRPr lang="en-US" sz="2000" b="0" i="0" u="none" strike="noStrike" dirty="0">
                        <a:solidFill>
                          <a:srgbClr val="000000"/>
                        </a:solidFill>
                        <a:latin typeface="+mn-lt"/>
                      </a:endParaRPr>
                    </a:p>
                  </a:txBody>
                  <a:tcPr marL="9525" marR="9525" marT="9525" marB="0" anchor="ctr"/>
                </a:tc>
              </a:tr>
              <a:tr h="370840">
                <a:tc>
                  <a:txBody>
                    <a:bodyPr/>
                    <a:lstStyle/>
                    <a:p>
                      <a:pPr algn="r" fontAlgn="b"/>
                      <a:r>
                        <a:rPr lang="en-US" sz="2000" u="none" strike="noStrike" dirty="0"/>
                        <a:t>2009 National Marine Fisheries Service "Salmon" </a:t>
                      </a:r>
                      <a:r>
                        <a:rPr lang="en-US" sz="2000" u="none" strike="noStrike" dirty="0" smtClean="0"/>
                        <a:t>Bio Opinion</a:t>
                      </a:r>
                      <a:endParaRPr lang="en-US" sz="2000" b="0" i="0" u="none" strike="noStrike" dirty="0">
                        <a:solidFill>
                          <a:srgbClr val="000000"/>
                        </a:solidFill>
                        <a:latin typeface="+mn-lt"/>
                      </a:endParaRPr>
                    </a:p>
                  </a:txBody>
                  <a:tcPr marL="9525" marR="9525" marT="9525" marB="0" anchor="ctr"/>
                </a:tc>
                <a:tc>
                  <a:txBody>
                    <a:bodyPr/>
                    <a:lstStyle/>
                    <a:p>
                      <a:pPr algn="ctr" fontAlgn="b"/>
                      <a:r>
                        <a:rPr lang="en-US" sz="2000" u="none" strike="noStrike" dirty="0" smtClean="0"/>
                        <a:t>450,000</a:t>
                      </a:r>
                      <a:endParaRPr lang="en-US" sz="2000" b="0" i="0" u="none" strike="noStrike" dirty="0">
                        <a:solidFill>
                          <a:srgbClr val="000000"/>
                        </a:solidFill>
                        <a:latin typeface="+mn-lt"/>
                      </a:endParaRPr>
                    </a:p>
                  </a:txBody>
                  <a:tcPr marL="9525" marR="9525" marT="9525" marB="0" anchor="ctr"/>
                </a:tc>
              </a:tr>
              <a:tr h="542607">
                <a:tc>
                  <a:txBody>
                    <a:bodyPr/>
                    <a:lstStyle/>
                    <a:p>
                      <a:pPr algn="ctr" fontAlgn="b"/>
                      <a:r>
                        <a:rPr lang="en-US" sz="3200" b="1" kern="12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rPr>
                        <a:t>Cumulative Impact  </a:t>
                      </a:r>
                      <a:r>
                        <a:rPr lang="en-US" sz="2800" b="1" kern="12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rPr>
                        <a:t>(State</a:t>
                      </a:r>
                      <a:r>
                        <a:rPr lang="en-US" sz="2800" b="1" kern="1200" spc="-150" baseline="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rPr>
                        <a:t> &amp; fed projects</a:t>
                      </a:r>
                      <a:r>
                        <a:rPr lang="en-US" sz="2800" b="1" kern="12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rPr>
                        <a:t>)</a:t>
                      </a:r>
                      <a:endParaRPr lang="en-US" sz="28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endParaRPr>
                    </a:p>
                  </a:txBody>
                  <a:tcPr marL="9525" marR="9525" marT="9525" marB="0" anchor="ctr">
                    <a:solidFill>
                      <a:schemeClr val="accent4">
                        <a:lumMod val="75000"/>
                      </a:schemeClr>
                    </a:solidFill>
                  </a:tcPr>
                </a:tc>
                <a:tc>
                  <a:txBody>
                    <a:bodyPr/>
                    <a:lstStyle/>
                    <a:p>
                      <a:pPr algn="ctr" fontAlgn="b"/>
                      <a:r>
                        <a:rPr lang="en-US" sz="2000" b="1" u="none" strike="noStrike" dirty="0">
                          <a:solidFill>
                            <a:schemeClr val="tx1"/>
                          </a:solidFill>
                        </a:rPr>
                        <a:t> </a:t>
                      </a:r>
                      <a:r>
                        <a:rPr lang="en-US" sz="2800" b="1" kern="12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rPr>
                        <a:t>3.4 million</a:t>
                      </a:r>
                      <a:endParaRPr lang="en-US" sz="36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endParaRPr>
                    </a:p>
                  </a:txBody>
                  <a:tcPr marL="9525" marR="9525" marT="9525" marB="0" anchor="ctr">
                    <a:solidFill>
                      <a:schemeClr val="accent4">
                        <a:lumMod val="75000"/>
                      </a:schemeClr>
                    </a:solidFill>
                  </a:tcPr>
                </a:tc>
              </a:tr>
            </a:tbl>
          </a:graphicData>
        </a:graphic>
      </p:graphicFrame>
      <p:pic>
        <p:nvPicPr>
          <p:cNvPr id="65563" name="Picture 27" descr="sb10062257aj-001, Mark Weiss /Digital Vision"/>
          <p:cNvPicPr>
            <a:picLocks noChangeAspect="1" noChangeArrowheads="1"/>
          </p:cNvPicPr>
          <p:nvPr/>
        </p:nvPicPr>
        <p:blipFill>
          <a:blip r:embed="rId2"/>
          <a:srcRect t="21227"/>
          <a:stretch>
            <a:fillRect/>
          </a:stretch>
        </p:blipFill>
        <p:spPr bwMode="auto">
          <a:xfrm>
            <a:off x="79682" y="609600"/>
            <a:ext cx="2587318" cy="2667000"/>
          </a:xfrm>
          <a:prstGeom prst="ellipse">
            <a:avLst/>
          </a:prstGeom>
          <a:ln>
            <a:noFill/>
          </a:ln>
          <a:effectLst>
            <a:softEdge rad="112500"/>
          </a:effectLst>
        </p:spPr>
      </p:pic>
      <p:sp>
        <p:nvSpPr>
          <p:cNvPr id="5" name="Title 4"/>
          <p:cNvSpPr>
            <a:spLocks noGrp="1"/>
          </p:cNvSpPr>
          <p:nvPr>
            <p:ph type="title"/>
          </p:nvPr>
        </p:nvSpPr>
        <p:spPr>
          <a:xfrm>
            <a:off x="0" y="681066"/>
            <a:ext cx="8729663" cy="1052596"/>
          </a:xfrm>
        </p:spPr>
        <p:txBody>
          <a:bodyPr/>
          <a:lstStyle/>
          <a:p>
            <a:pPr algn="r">
              <a:defRPr/>
            </a:pPr>
            <a:r>
              <a:rPr smtClean="0"/>
              <a:t>How much water have we lost?</a:t>
            </a:r>
            <a:br>
              <a:rPr smtClean="0"/>
            </a:br>
            <a:r>
              <a:rPr sz="3200" smtClean="0">
                <a:solidFill>
                  <a:schemeClr val="tx1"/>
                </a:solidFill>
              </a:rPr>
              <a:t> Regulatory actions since 1992</a:t>
            </a:r>
            <a:endParaRPr sz="3200" dirty="0">
              <a:solidFill>
                <a:schemeClr val="tx1"/>
              </a:solidFill>
            </a:endParaRPr>
          </a:p>
        </p:txBody>
      </p:sp>
      <p:sp>
        <p:nvSpPr>
          <p:cNvPr id="4" name="Slide Number Placeholder 3"/>
          <p:cNvSpPr>
            <a:spLocks noGrp="1"/>
          </p:cNvSpPr>
          <p:nvPr>
            <p:ph type="sldNum" sz="quarter" idx="10"/>
          </p:nvPr>
        </p:nvSpPr>
        <p:spPr/>
        <p:txBody>
          <a:bodyPr/>
          <a:lstStyle/>
          <a:p>
            <a:pPr>
              <a:defRPr/>
            </a:pPr>
            <a:fld id="{9D1F6062-C674-4417-B719-D63331E29320}" type="slidenum">
              <a:rPr lang="en-US" smtClean="0"/>
              <a:pPr>
                <a:defRPr/>
              </a:pPr>
              <a:t>12</a:t>
            </a:fld>
            <a:endParaRPr lang="en-US" dirty="0"/>
          </a:p>
        </p:txBody>
      </p:sp>
      <p:sp>
        <p:nvSpPr>
          <p:cNvPr id="6" name="Title 4"/>
          <p:cNvSpPr txBox="1">
            <a:spLocks/>
          </p:cNvSpPr>
          <p:nvPr/>
        </p:nvSpPr>
        <p:spPr bwMode="invGray">
          <a:xfrm>
            <a:off x="109537" y="6267162"/>
            <a:ext cx="8729663" cy="3877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8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j-lt"/>
                <a:cs typeface="Arial" charset="0"/>
              </a:rPr>
              <a:t>Equivalent to the supply needs for 7 million homes</a:t>
            </a:r>
            <a:endParaRPr lang="en-US"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j-lt"/>
              <a:cs typeface="Arial" charset="0"/>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34925" y="1176338"/>
            <a:ext cx="9178925" cy="5681662"/>
            <a:chOff x="-34506" y="1176338"/>
            <a:chExt cx="9178506" cy="5681662"/>
          </a:xfrm>
          <a:effectLst>
            <a:glow rad="228600">
              <a:schemeClr val="accent4">
                <a:satMod val="175000"/>
                <a:alpha val="40000"/>
              </a:schemeClr>
            </a:glow>
          </a:effectLst>
        </p:grpSpPr>
        <p:pic>
          <p:nvPicPr>
            <p:cNvPr id="38924"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a:scene3d>
              <a:camera prst="orthographicFront"/>
              <a:lightRig rig="threePt" dir="t"/>
            </a:scene3d>
            <a:sp3d>
              <a:bevelT w="190500" h="190500"/>
            </a:sp3d>
          </p:spPr>
        </p:pic>
        <p:sp>
          <p:nvSpPr>
            <p:cNvPr id="42" name="Freeform 41"/>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a:scene3d>
              <a:camera prst="orthographicFront"/>
              <a:lightRig rig="threePt" dir="t"/>
            </a:scene3d>
            <a:sp3d>
              <a:bevelT w="190500" h="190500"/>
            </a:sp3d>
          </p:spPr>
          <p:txBody>
            <a:bodyPr wrap="none" anchor="ctr" anchorCtr="1"/>
            <a:lstStyle/>
            <a:p>
              <a:pPr algn="ctr" eaLnBrk="0" hangingPunct="0">
                <a:defRPr/>
              </a:pPr>
              <a:endParaRPr lang="en-US">
                <a:effectLst>
                  <a:outerShdw blurRad="38100" dist="38100" dir="2700000" algn="tl">
                    <a:srgbClr val="000000">
                      <a:alpha val="43137"/>
                    </a:srgbClr>
                  </a:outerShdw>
                </a:effectLst>
                <a:cs typeface="+mn-cs"/>
              </a:endParaRPr>
            </a:p>
          </p:txBody>
        </p:sp>
      </p:grpSp>
      <p:sp>
        <p:nvSpPr>
          <p:cNvPr id="6473736"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dist="28398" dir="1593903" algn="ctr" rotWithShape="0">
              <a:schemeClr val="tx1"/>
            </a:outerShdw>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dirty="0">
                <a:solidFill>
                  <a:schemeClr val="bg1"/>
                </a:solidFill>
                <a:latin typeface="Arial" charset="0"/>
                <a:cs typeface="+mn-cs"/>
              </a:rPr>
              <a:t>Stockton</a:t>
            </a:r>
          </a:p>
        </p:txBody>
      </p:sp>
      <p:sp>
        <p:nvSpPr>
          <p:cNvPr id="43" name="Text Box 6"/>
          <p:cNvSpPr txBox="1">
            <a:spLocks noChangeArrowheads="1"/>
          </p:cNvSpPr>
          <p:nvPr/>
        </p:nvSpPr>
        <p:spPr bwMode="gray">
          <a:xfrm rot="301000">
            <a:off x="2743200" y="2743200"/>
            <a:ext cx="1905000" cy="368300"/>
          </a:xfrm>
          <a:prstGeom prst="rect">
            <a:avLst/>
          </a:prstGeom>
          <a:noFill/>
          <a:ln w="9525">
            <a:noFill/>
            <a:miter lim="800000"/>
            <a:headEnd type="none" w="sm" len="sm"/>
            <a:tailEnd type="none" w="sm" len="sm"/>
          </a:ln>
          <a:effectLst>
            <a:outerShdw dist="28398" dir="1593903" algn="ctr" rotWithShape="0">
              <a:schemeClr val="tx1"/>
            </a:outerShdw>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dirty="0">
                <a:solidFill>
                  <a:schemeClr val="bg1"/>
                </a:solidFill>
                <a:effectLst>
                  <a:outerShdw blurRad="38100" dist="38100" dir="2700000" algn="tl">
                    <a:srgbClr val="000000"/>
                  </a:outerShdw>
                </a:effectLst>
                <a:latin typeface="Arial" charset="0"/>
                <a:cs typeface="+mn-cs"/>
              </a:rPr>
              <a:t>Sac River</a:t>
            </a:r>
          </a:p>
        </p:txBody>
      </p:sp>
      <p:grpSp>
        <p:nvGrpSpPr>
          <p:cNvPr id="3" name="Group 49"/>
          <p:cNvGrpSpPr>
            <a:grpSpLocks/>
          </p:cNvGrpSpPr>
          <p:nvPr/>
        </p:nvGrpSpPr>
        <p:grpSpPr bwMode="auto">
          <a:xfrm>
            <a:off x="2590800" y="1739900"/>
            <a:ext cx="2795588" cy="2616200"/>
            <a:chOff x="1632" y="1096"/>
            <a:chExt cx="1761" cy="1648"/>
          </a:xfrm>
        </p:grpSpPr>
        <p:sp>
          <p:nvSpPr>
            <p:cNvPr id="45" name="Freeform 47"/>
            <p:cNvSpPr>
              <a:spLocks/>
            </p:cNvSpPr>
            <p:nvPr/>
          </p:nvSpPr>
          <p:spPr bwMode="invGray">
            <a:xfrm>
              <a:off x="1632" y="1096"/>
              <a:ext cx="1761" cy="1648"/>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dist="35921" dir="2700000" algn="ctr" rotWithShape="0">
                <a:schemeClr val="tx1"/>
              </a:outerShdw>
            </a:effectLst>
          </p:spPr>
          <p:txBody>
            <a:bodyPr anchor="ctr" anchorCtr="1"/>
            <a:lstStyle/>
            <a:p>
              <a:pPr algn="ctr" eaLnBrk="0" hangingPunct="0">
                <a:defRPr/>
              </a:pPr>
              <a:endParaRPr lang="en-US">
                <a:latin typeface="Arial" charset="0"/>
                <a:cs typeface="+mn-cs"/>
              </a:endParaRPr>
            </a:p>
          </p:txBody>
        </p:sp>
        <p:sp>
          <p:nvSpPr>
            <p:cNvPr id="46" name="Freeform 48"/>
            <p:cNvSpPr>
              <a:spLocks/>
            </p:cNvSpPr>
            <p:nvPr/>
          </p:nvSpPr>
          <p:spPr bwMode="invGray">
            <a:xfrm>
              <a:off x="2852" y="1288"/>
              <a:ext cx="460" cy="456"/>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dist="35921" dir="2700000" algn="ctr" rotWithShape="0">
                <a:schemeClr val="tx1"/>
              </a:outerShdw>
            </a:effectLst>
          </p:spPr>
          <p:txBody>
            <a:bodyPr anchor="ctr" anchorCtr="1"/>
            <a:lstStyle/>
            <a:p>
              <a:pPr algn="ctr" eaLnBrk="0" hangingPunct="0">
                <a:defRPr/>
              </a:pPr>
              <a:endParaRPr lang="en-US">
                <a:latin typeface="Arial" charset="0"/>
                <a:cs typeface="+mn-cs"/>
              </a:endParaRPr>
            </a:p>
          </p:txBody>
        </p:sp>
      </p:grpSp>
      <p:pic>
        <p:nvPicPr>
          <p:cNvPr id="36" name="Picture 35" descr="Pyrethroid.gif"/>
          <p:cNvPicPr>
            <a:picLocks noChangeAspect="1"/>
          </p:cNvPicPr>
          <p:nvPr/>
        </p:nvPicPr>
        <p:blipFill>
          <a:blip r:embed="rId4"/>
          <a:stretch>
            <a:fillRect/>
          </a:stretch>
        </p:blipFill>
        <p:spPr>
          <a:xfrm>
            <a:off x="288010" y="1549831"/>
            <a:ext cx="4787411" cy="2516536"/>
          </a:xfrm>
          <a:prstGeom prst="rect">
            <a:avLst/>
          </a:prstGeom>
          <a:ln>
            <a:noFill/>
          </a:ln>
          <a:effectLst>
            <a:outerShdw blurRad="76200" dir="13500000" sy="23000" kx="1200000" algn="br" rotWithShape="0">
              <a:prstClr val="black">
                <a:alpha val="2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96964" name="Picture 4"/>
          <p:cNvPicPr>
            <a:picLocks noChangeAspect="1" noChangeArrowheads="1"/>
          </p:cNvPicPr>
          <p:nvPr/>
        </p:nvPicPr>
        <p:blipFill>
          <a:blip r:embed="rId5"/>
          <a:srcRect t="27685"/>
          <a:stretch>
            <a:fillRect/>
          </a:stretch>
        </p:blipFill>
        <p:spPr bwMode="auto">
          <a:xfrm>
            <a:off x="1364100" y="2919063"/>
            <a:ext cx="4707031" cy="2552910"/>
          </a:xfrm>
          <a:prstGeom prst="rect">
            <a:avLst/>
          </a:prstGeom>
          <a:ln>
            <a:noFill/>
          </a:ln>
          <a:effectLst>
            <a:outerShdw blurRad="76200" dir="13500000" sy="23000" kx="1200000" algn="br" rotWithShape="0">
              <a:prstClr val="black">
                <a:alpha val="2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8" name="Slide Number Placeholder 5"/>
          <p:cNvSpPr>
            <a:spLocks noGrp="1"/>
          </p:cNvSpPr>
          <p:nvPr>
            <p:ph type="sldNum" sz="quarter" idx="10"/>
          </p:nvPr>
        </p:nvSpPr>
        <p:spPr/>
        <p:txBody>
          <a:bodyPr/>
          <a:lstStyle/>
          <a:p>
            <a:pPr>
              <a:defRPr/>
            </a:pPr>
            <a:fld id="{C7D972BF-CA6B-4F12-84E0-4F322FD55F7D}" type="slidenum">
              <a:rPr lang="en-US"/>
              <a:pPr>
                <a:defRPr/>
              </a:pPr>
              <a:t>13</a:t>
            </a:fld>
            <a:endParaRPr lang="en-US" dirty="0"/>
          </a:p>
        </p:txBody>
      </p:sp>
      <p:grpSp>
        <p:nvGrpSpPr>
          <p:cNvPr id="4" name="Group 24"/>
          <p:cNvGrpSpPr/>
          <p:nvPr/>
        </p:nvGrpSpPr>
        <p:grpSpPr>
          <a:xfrm>
            <a:off x="4858650" y="3968017"/>
            <a:ext cx="3742223" cy="2649166"/>
            <a:chOff x="4955918" y="3812377"/>
            <a:chExt cx="3742223" cy="2649166"/>
          </a:xfrm>
          <a:scene3d>
            <a:camera prst="orthographicFront">
              <a:rot lat="0" lon="2400000" rev="0"/>
            </a:camera>
            <a:lightRig rig="threePt" dir="t"/>
          </a:scene3d>
        </p:grpSpPr>
        <p:pic>
          <p:nvPicPr>
            <p:cNvPr id="19" name="Picture 8" descr="wthegeden1"/>
            <p:cNvPicPr>
              <a:picLocks noChangeAspect="1" noChangeArrowheads="1"/>
            </p:cNvPicPr>
            <p:nvPr/>
          </p:nvPicPr>
          <p:blipFill>
            <a:blip r:embed="rId6">
              <a:lum bright="-10000" contrast="10000"/>
            </a:blip>
            <a:srcRect r="20111"/>
            <a:stretch>
              <a:fillRect/>
            </a:stretch>
          </p:blipFill>
          <p:spPr bwMode="auto">
            <a:xfrm>
              <a:off x="4955918" y="3812377"/>
              <a:ext cx="3718560" cy="2649166"/>
            </a:xfrm>
            <a:prstGeom prst="rect">
              <a:avLst/>
            </a:prstGeom>
            <a:noFill/>
            <a:ln w="25400">
              <a:noFill/>
              <a:miter lim="800000"/>
              <a:headEnd/>
              <a:tailEnd/>
            </a:ln>
            <a:effectLst>
              <a:glow rad="228600">
                <a:schemeClr val="accent4">
                  <a:satMod val="175000"/>
                  <a:alpha val="40000"/>
                </a:schemeClr>
              </a:glow>
            </a:effectLst>
            <a:sp3d>
              <a:bevelT w="190500" h="190500"/>
            </a:sp3d>
          </p:spPr>
        </p:pic>
        <p:sp>
          <p:nvSpPr>
            <p:cNvPr id="20" name="TextBox 19"/>
            <p:cNvSpPr txBox="1"/>
            <p:nvPr/>
          </p:nvSpPr>
          <p:spPr>
            <a:xfrm>
              <a:off x="5326897" y="4237693"/>
              <a:ext cx="3371244" cy="830997"/>
            </a:xfrm>
            <a:prstGeom prst="rect">
              <a:avLst/>
            </a:prstGeom>
            <a:noFill/>
          </p:spPr>
          <p:txBody>
            <a:bodyPr wrap="none">
              <a:spAutoFit/>
            </a:bodyPr>
            <a:lstStyle/>
            <a:p>
              <a:pPr algn="ctr">
                <a:defRPr/>
              </a:pPr>
              <a:r>
                <a:rPr lang="en-US" sz="2400" b="1" dirty="0" err="1">
                  <a:effectLst>
                    <a:glow rad="139700">
                      <a:schemeClr val="accent4">
                        <a:satMod val="175000"/>
                        <a:alpha val="40000"/>
                      </a:schemeClr>
                    </a:glow>
                  </a:effectLst>
                </a:rPr>
                <a:t>Egeria</a:t>
              </a:r>
              <a:r>
                <a:rPr lang="en-US" sz="2400" b="1" dirty="0">
                  <a:effectLst>
                    <a:glow rad="139700">
                      <a:schemeClr val="accent4">
                        <a:satMod val="175000"/>
                        <a:alpha val="40000"/>
                      </a:schemeClr>
                    </a:glow>
                  </a:effectLst>
                </a:rPr>
                <a:t> </a:t>
              </a:r>
              <a:r>
                <a:rPr lang="en-US" sz="2400" b="1" dirty="0" err="1">
                  <a:effectLst>
                    <a:glow rad="139700">
                      <a:schemeClr val="accent4">
                        <a:satMod val="175000"/>
                        <a:alpha val="40000"/>
                      </a:schemeClr>
                    </a:glow>
                  </a:effectLst>
                </a:rPr>
                <a:t>densa</a:t>
              </a:r>
              <a:endParaRPr lang="en-US" sz="2400" b="1" dirty="0">
                <a:effectLst>
                  <a:glow rad="139700">
                    <a:schemeClr val="accent4">
                      <a:satMod val="175000"/>
                      <a:alpha val="40000"/>
                    </a:schemeClr>
                  </a:glow>
                </a:effectLst>
              </a:endParaRPr>
            </a:p>
            <a:p>
              <a:pPr algn="ctr">
                <a:defRPr/>
              </a:pPr>
              <a:r>
                <a:rPr lang="en-US" sz="2400" b="1" dirty="0">
                  <a:effectLst>
                    <a:glow rad="139700">
                      <a:schemeClr val="accent4">
                        <a:satMod val="175000"/>
                        <a:alpha val="40000"/>
                      </a:schemeClr>
                    </a:glow>
                  </a:effectLst>
                </a:rPr>
                <a:t>(Brazilian Waterweed)</a:t>
              </a:r>
            </a:p>
          </p:txBody>
        </p:sp>
      </p:grpSp>
      <p:grpSp>
        <p:nvGrpSpPr>
          <p:cNvPr id="5" name="Group 25"/>
          <p:cNvGrpSpPr/>
          <p:nvPr/>
        </p:nvGrpSpPr>
        <p:grpSpPr>
          <a:xfrm>
            <a:off x="6171749" y="1884484"/>
            <a:ext cx="2932834" cy="2410399"/>
            <a:chOff x="6171749" y="1884484"/>
            <a:chExt cx="2932834" cy="2410399"/>
          </a:xfrm>
          <a:scene3d>
            <a:camera prst="orthographicFront">
              <a:rot lat="0" lon="2400000" rev="0"/>
            </a:camera>
            <a:lightRig rig="threePt" dir="t"/>
          </a:scene3d>
        </p:grpSpPr>
        <p:pic>
          <p:nvPicPr>
            <p:cNvPr id="17" name="Picture 5" descr="c_amurensis_lg_d"/>
            <p:cNvPicPr>
              <a:picLocks noChangeAspect="1" noChangeArrowheads="1"/>
            </p:cNvPicPr>
            <p:nvPr/>
          </p:nvPicPr>
          <p:blipFill>
            <a:blip r:embed="rId7">
              <a:lum/>
            </a:blip>
            <a:srcRect l="25262" t="17911"/>
            <a:stretch>
              <a:fillRect/>
            </a:stretch>
          </p:blipFill>
          <p:spPr bwMode="auto">
            <a:xfrm rot="5400000">
              <a:off x="6366753" y="1689480"/>
              <a:ext cx="2410399" cy="2800408"/>
            </a:xfrm>
            <a:prstGeom prst="rect">
              <a:avLst/>
            </a:prstGeom>
            <a:noFill/>
            <a:ln w="25400">
              <a:noFill/>
              <a:miter lim="800000"/>
              <a:headEnd/>
              <a:tailEnd/>
            </a:ln>
            <a:effectLst>
              <a:glow rad="228600">
                <a:schemeClr val="accent4">
                  <a:satMod val="175000"/>
                  <a:alpha val="40000"/>
                </a:schemeClr>
              </a:glow>
            </a:effectLst>
            <a:sp3d>
              <a:bevelT w="190500" h="190500"/>
            </a:sp3d>
          </p:spPr>
        </p:pic>
        <p:sp>
          <p:nvSpPr>
            <p:cNvPr id="22" name="TextBox 21"/>
            <p:cNvSpPr txBox="1"/>
            <p:nvPr/>
          </p:nvSpPr>
          <p:spPr>
            <a:xfrm>
              <a:off x="6282977" y="2235200"/>
              <a:ext cx="2821606" cy="769441"/>
            </a:xfrm>
            <a:prstGeom prst="rect">
              <a:avLst/>
            </a:prstGeom>
            <a:noFill/>
          </p:spPr>
          <p:txBody>
            <a:bodyPr wrap="none">
              <a:spAutoFit/>
            </a:bodyPr>
            <a:lstStyle/>
            <a:p>
              <a:pPr algn="ctr">
                <a:defRPr/>
              </a:pPr>
              <a:r>
                <a:rPr lang="en-US" sz="2200" b="1" dirty="0" err="1">
                  <a:effectLst>
                    <a:glow rad="101600">
                      <a:schemeClr val="accent4">
                        <a:satMod val="175000"/>
                        <a:alpha val="40000"/>
                      </a:schemeClr>
                    </a:glow>
                    <a:outerShdw blurRad="50800" dist="38100" dir="2700000" algn="tl" rotWithShape="0">
                      <a:prstClr val="black">
                        <a:alpha val="40000"/>
                      </a:prstClr>
                    </a:outerShdw>
                  </a:effectLst>
                </a:rPr>
                <a:t>Corbula</a:t>
              </a:r>
              <a:r>
                <a:rPr lang="en-US" sz="2200" b="1" dirty="0">
                  <a:effectLst>
                    <a:glow rad="101600">
                      <a:schemeClr val="accent4">
                        <a:satMod val="175000"/>
                        <a:alpha val="40000"/>
                      </a:schemeClr>
                    </a:glow>
                    <a:outerShdw blurRad="50800" dist="38100" dir="2700000" algn="tl" rotWithShape="0">
                      <a:prstClr val="black">
                        <a:alpha val="40000"/>
                      </a:prstClr>
                    </a:outerShdw>
                  </a:effectLst>
                </a:rPr>
                <a:t> </a:t>
              </a:r>
              <a:r>
                <a:rPr lang="en-US" sz="2200" b="1" dirty="0" err="1">
                  <a:effectLst>
                    <a:glow rad="101600">
                      <a:schemeClr val="accent4">
                        <a:satMod val="175000"/>
                        <a:alpha val="40000"/>
                      </a:schemeClr>
                    </a:glow>
                    <a:outerShdw blurRad="50800" dist="38100" dir="2700000" algn="tl" rotWithShape="0">
                      <a:prstClr val="black">
                        <a:alpha val="40000"/>
                      </a:prstClr>
                    </a:outerShdw>
                  </a:effectLst>
                </a:rPr>
                <a:t>amurensis</a:t>
              </a:r>
              <a:r>
                <a:rPr lang="en-US" sz="2200" b="1" dirty="0">
                  <a:effectLst>
                    <a:glow rad="101600">
                      <a:schemeClr val="accent4">
                        <a:satMod val="175000"/>
                        <a:alpha val="40000"/>
                      </a:schemeClr>
                    </a:glow>
                    <a:outerShdw blurRad="50800" dist="38100" dir="2700000" algn="tl" rotWithShape="0">
                      <a:prstClr val="black">
                        <a:alpha val="40000"/>
                      </a:prstClr>
                    </a:outerShdw>
                  </a:effectLst>
                </a:rPr>
                <a:t> </a:t>
              </a:r>
              <a:br>
                <a:rPr lang="en-US" sz="2200" b="1" dirty="0">
                  <a:effectLst>
                    <a:glow rad="101600">
                      <a:schemeClr val="accent4">
                        <a:satMod val="175000"/>
                        <a:alpha val="40000"/>
                      </a:schemeClr>
                    </a:glow>
                    <a:outerShdw blurRad="50800" dist="38100" dir="2700000" algn="tl" rotWithShape="0">
                      <a:prstClr val="black">
                        <a:alpha val="40000"/>
                      </a:prstClr>
                    </a:outerShdw>
                  </a:effectLst>
                </a:rPr>
              </a:br>
              <a:r>
                <a:rPr lang="en-US" sz="2200" b="1" dirty="0">
                  <a:effectLst>
                    <a:glow rad="101600">
                      <a:schemeClr val="accent4">
                        <a:satMod val="175000"/>
                        <a:alpha val="40000"/>
                      </a:schemeClr>
                    </a:glow>
                    <a:outerShdw blurRad="50800" dist="38100" dir="2700000" algn="tl" rotWithShape="0">
                      <a:prstClr val="black">
                        <a:alpha val="40000"/>
                      </a:prstClr>
                    </a:outerShdw>
                  </a:effectLst>
                </a:rPr>
                <a:t>(Overbite clam)</a:t>
              </a:r>
            </a:p>
          </p:txBody>
        </p:sp>
      </p:grpSp>
      <p:sp>
        <p:nvSpPr>
          <p:cNvPr id="21" name="Title 4"/>
          <p:cNvSpPr>
            <a:spLocks noGrp="1"/>
          </p:cNvSpPr>
          <p:nvPr>
            <p:ph type="title"/>
          </p:nvPr>
        </p:nvSpPr>
        <p:spPr>
          <a:xfrm>
            <a:off x="0" y="228600"/>
            <a:ext cx="8729663" cy="1052596"/>
          </a:xfrm>
        </p:spPr>
        <p:txBody>
          <a:bodyPr/>
          <a:lstStyle/>
          <a:p>
            <a:pPr algn="r">
              <a:defRPr/>
            </a:pPr>
            <a:r>
              <a:rPr smtClean="0"/>
              <a:t>Other Stressors</a:t>
            </a:r>
            <a:r>
              <a:rPr smtClean="0"/>
              <a:t/>
            </a:r>
            <a:br>
              <a:rPr smtClean="0"/>
            </a:br>
            <a:r>
              <a:rPr sz="3200" smtClean="0">
                <a:solidFill>
                  <a:schemeClr val="tx1"/>
                </a:solidFill>
              </a:rPr>
              <a:t> </a:t>
            </a:r>
            <a:r>
              <a:rPr sz="3200" smtClean="0">
                <a:solidFill>
                  <a:schemeClr val="tx1"/>
                </a:solidFill>
              </a:rPr>
              <a:t>Toxics, Unscreened Diversions, etc. </a:t>
            </a:r>
            <a:endParaRPr sz="3200"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6964"/>
                                        </p:tgtEl>
                                        <p:attrNameLst>
                                          <p:attrName>style.visibility</p:attrName>
                                        </p:attrNameLst>
                                      </p:cBhvr>
                                      <p:to>
                                        <p:strVal val="visible"/>
                                      </p:to>
                                    </p:set>
                                    <p:animEffect transition="in" filter="wipe(down)">
                                      <p:cBhvr>
                                        <p:cTn id="12" dur="1000"/>
                                        <p:tgtEl>
                                          <p:spTgt spid="2969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a:spLocks/>
          </p:cNvSpPr>
          <p:nvPr/>
        </p:nvSpPr>
        <p:spPr>
          <a:xfrm>
            <a:off x="381000" y="492407"/>
            <a:ext cx="8382000" cy="1107996"/>
          </a:xfrm>
          <a:prstGeom prst="rect">
            <a:avLst/>
          </a:prstGeom>
        </p:spPr>
        <p:txBody>
          <a:bodyPr/>
          <a:lstStyle/>
          <a:p>
            <a:pPr algn="ctr" defTabSz="912813"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Delta Near-Term Measures</a:t>
            </a:r>
            <a:b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br>
            <a:r>
              <a:rPr lang="en-US" sz="2800" b="1" spc="-150" dirty="0">
                <a:ln w="3175">
                  <a:noFill/>
                </a:ln>
                <a:effectLst>
                  <a:outerShdw blurRad="50800" dist="38100" dir="2700000" algn="tl" rotWithShape="0">
                    <a:prstClr val="black">
                      <a:alpha val="40000"/>
                    </a:prstClr>
                  </a:outerShdw>
                </a:effectLst>
                <a:latin typeface="+mj-lt"/>
              </a:rPr>
              <a:t>Ammonia Research</a:t>
            </a:r>
            <a:endPar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ndParaRPr>
          </a:p>
        </p:txBody>
      </p:sp>
      <p:pic>
        <p:nvPicPr>
          <p:cNvPr id="45059" name="Picture 3"/>
          <p:cNvPicPr>
            <a:picLocks noChangeAspect="1" noChangeArrowheads="1"/>
          </p:cNvPicPr>
          <p:nvPr/>
        </p:nvPicPr>
        <p:blipFill>
          <a:blip r:embed="rId3"/>
          <a:srcRect/>
          <a:stretch>
            <a:fillRect/>
          </a:stretch>
        </p:blipFill>
        <p:spPr bwMode="auto">
          <a:xfrm>
            <a:off x="5257800" y="4572000"/>
            <a:ext cx="2814638" cy="1905000"/>
          </a:xfrm>
          <a:prstGeom prst="rect">
            <a:avLst/>
          </a:prstGeom>
          <a:noFill/>
          <a:ln w="9525">
            <a:noFill/>
            <a:miter lim="800000"/>
            <a:headEnd/>
            <a:tailEnd/>
          </a:ln>
        </p:spPr>
      </p:pic>
      <p:pic>
        <p:nvPicPr>
          <p:cNvPr id="10" name="Picture 7"/>
          <p:cNvPicPr>
            <a:picLocks noChangeAspect="1" noChangeArrowheads="1"/>
          </p:cNvPicPr>
          <p:nvPr/>
        </p:nvPicPr>
        <p:blipFill>
          <a:blip r:embed="rId4">
            <a:lum bright="-9000" contrast="15000"/>
          </a:blip>
          <a:srcRect/>
          <a:stretch>
            <a:fillRect/>
          </a:stretch>
        </p:blipFill>
        <p:spPr bwMode="auto">
          <a:xfrm>
            <a:off x="457200" y="2057400"/>
            <a:ext cx="3724682" cy="43434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Content Placeholder 2"/>
          <p:cNvSpPr txBox="1">
            <a:spLocks/>
          </p:cNvSpPr>
          <p:nvPr/>
        </p:nvSpPr>
        <p:spPr>
          <a:xfrm>
            <a:off x="4114800" y="2438400"/>
            <a:ext cx="5181600" cy="3249613"/>
          </a:xfrm>
          <a:prstGeom prst="rect">
            <a:avLst/>
          </a:prstGeom>
        </p:spPr>
        <p:txBody>
          <a:bodyPr/>
          <a:lstStyle/>
          <a:p>
            <a:pPr marL="396875" indent="-396875" defTabSz="912813" eaLnBrk="0" hangingPunct="0">
              <a:lnSpc>
                <a:spcPct val="90000"/>
              </a:lnSpc>
              <a:spcBef>
                <a:spcPts val="3600"/>
              </a:spcBef>
              <a:buFontTx/>
              <a:buBlip>
                <a:blip r:embed="rId5"/>
              </a:buBlip>
              <a:defRPr/>
            </a:pPr>
            <a:r>
              <a:rPr lang="en-US" sz="2800" dirty="0">
                <a:latin typeface="+mn-lt"/>
                <a:cs typeface="+mn-cs"/>
              </a:rPr>
              <a:t>Ammonia discharges doubled</a:t>
            </a:r>
          </a:p>
          <a:p>
            <a:pPr marL="396875" indent="-396875" defTabSz="912813" eaLnBrk="0" hangingPunct="0">
              <a:lnSpc>
                <a:spcPct val="90000"/>
              </a:lnSpc>
              <a:spcBef>
                <a:spcPts val="3600"/>
              </a:spcBef>
              <a:buFontTx/>
              <a:buBlip>
                <a:blip r:embed="rId5"/>
              </a:buBlip>
              <a:defRPr/>
            </a:pPr>
            <a:r>
              <a:rPr lang="en-US" sz="2800" dirty="0">
                <a:latin typeface="+mn-lt"/>
                <a:cs typeface="+mn-cs"/>
              </a:rPr>
              <a:t>Ammonia tied to food web decline</a:t>
            </a:r>
          </a:p>
        </p:txBody>
      </p:sp>
      <p:sp>
        <p:nvSpPr>
          <p:cNvPr id="6" name="Slide Number Placeholder 1"/>
          <p:cNvSpPr>
            <a:spLocks noGrp="1"/>
          </p:cNvSpPr>
          <p:nvPr>
            <p:ph type="sldNum" sz="quarter" idx="10"/>
          </p:nvPr>
        </p:nvSpPr>
        <p:spPr>
          <a:xfrm>
            <a:off x="8458200" y="6427788"/>
            <a:ext cx="685800" cy="365125"/>
          </a:xfrm>
        </p:spPr>
        <p:txBody>
          <a:bodyPr/>
          <a:lstStyle/>
          <a:p>
            <a:pPr>
              <a:defRPr/>
            </a:pPr>
            <a:fld id="{7EC7F1C5-714B-4520-8352-8462B38DD693}" type="slidenum">
              <a:rPr lang="en-US" smtClean="0"/>
              <a:pPr>
                <a:defRPr/>
              </a:pPr>
              <a:t>14</a:t>
            </a:fld>
            <a:endParaRPr lang="en-US"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0" y="398463"/>
            <a:ext cx="6553200" cy="1661993"/>
          </a:xfrm>
        </p:spPr>
        <p:txBody>
          <a:bodyPr/>
          <a:lstStyle/>
          <a:p>
            <a:pPr>
              <a:defRPr/>
            </a:pPr>
            <a:r>
              <a:rPr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t>Endangered Species Act </a:t>
            </a:r>
            <a:br>
              <a:rPr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br>
            <a:r>
              <a:rPr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t>Regulations</a:t>
            </a:r>
            <a:r>
              <a:rPr sz="4000"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t/>
            </a:r>
            <a:br>
              <a:rPr sz="4000"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br>
            <a:r>
              <a:rPr sz="3200" smtClean="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rPr>
              <a:t>Re: SWP &amp; CVP Operations</a:t>
            </a:r>
            <a:endParaRPr sz="400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endParaRPr>
          </a:p>
        </p:txBody>
      </p:sp>
      <p:sp>
        <p:nvSpPr>
          <p:cNvPr id="9219" name="Content Placeholder 21"/>
          <p:cNvSpPr>
            <a:spLocks noGrp="1"/>
          </p:cNvSpPr>
          <p:nvPr>
            <p:ph idx="1"/>
          </p:nvPr>
        </p:nvSpPr>
        <p:spPr>
          <a:xfrm>
            <a:off x="228600" y="2819400"/>
            <a:ext cx="6019800" cy="3290888"/>
          </a:xfrm>
        </p:spPr>
        <p:txBody>
          <a:bodyPr/>
          <a:lstStyle/>
          <a:p>
            <a:pPr>
              <a:spcBef>
                <a:spcPts val="3000"/>
              </a:spcBef>
            </a:pPr>
            <a:r>
              <a:rPr lang="en-US" sz="2600" b="1" dirty="0" smtClean="0">
                <a:solidFill>
                  <a:srgbClr val="FFFF00"/>
                </a:solidFill>
              </a:rPr>
              <a:t>Delta Smelt </a:t>
            </a:r>
            <a:br>
              <a:rPr lang="en-US" sz="2600" b="1" dirty="0" smtClean="0">
                <a:solidFill>
                  <a:srgbClr val="FFFF00"/>
                </a:solidFill>
              </a:rPr>
            </a:br>
            <a:r>
              <a:rPr lang="en-US" sz="2600" dirty="0" smtClean="0"/>
              <a:t>– USFWS released Bio Opinion (Dec ‘08)</a:t>
            </a:r>
          </a:p>
          <a:p>
            <a:pPr>
              <a:spcBef>
                <a:spcPts val="3000"/>
              </a:spcBef>
            </a:pPr>
            <a:r>
              <a:rPr lang="en-US" sz="2600" b="1" dirty="0" err="1" smtClean="0">
                <a:solidFill>
                  <a:srgbClr val="FFFF00"/>
                </a:solidFill>
              </a:rPr>
              <a:t>Longfin</a:t>
            </a:r>
            <a:r>
              <a:rPr lang="en-US" sz="2600" b="1" dirty="0" smtClean="0">
                <a:solidFill>
                  <a:srgbClr val="FFFF00"/>
                </a:solidFill>
              </a:rPr>
              <a:t> Smelt </a:t>
            </a:r>
            <a:br>
              <a:rPr lang="en-US" sz="2600" b="1" dirty="0" smtClean="0">
                <a:solidFill>
                  <a:srgbClr val="FFFF00"/>
                </a:solidFill>
              </a:rPr>
            </a:br>
            <a:r>
              <a:rPr lang="en-US" sz="2600" dirty="0" smtClean="0"/>
              <a:t>– Listed as threatened (Jun ‘09)</a:t>
            </a:r>
          </a:p>
          <a:p>
            <a:pPr>
              <a:spcBef>
                <a:spcPts val="3000"/>
              </a:spcBef>
            </a:pPr>
            <a:r>
              <a:rPr lang="en-US" sz="2600" b="1" dirty="0" smtClean="0">
                <a:solidFill>
                  <a:srgbClr val="FFFF00"/>
                </a:solidFill>
              </a:rPr>
              <a:t>Chinook Salmon/Steelhead/Green Sturgeon/Southern Resident Orca</a:t>
            </a:r>
            <a:br>
              <a:rPr lang="en-US" sz="2600" b="1" dirty="0" smtClean="0">
                <a:solidFill>
                  <a:srgbClr val="FFFF00"/>
                </a:solidFill>
              </a:rPr>
            </a:br>
            <a:r>
              <a:rPr lang="en-US" sz="2600" dirty="0" smtClean="0"/>
              <a:t>– NMFS released Bio Opinion (Jun ‘09)</a:t>
            </a:r>
          </a:p>
        </p:txBody>
      </p:sp>
      <p:sp>
        <p:nvSpPr>
          <p:cNvPr id="60420" name="Slide Number Placeholder 3"/>
          <p:cNvSpPr>
            <a:spLocks noGrp="1"/>
          </p:cNvSpPr>
          <p:nvPr>
            <p:ph type="sldNum" sz="quarter" idx="10"/>
          </p:nvPr>
        </p:nvSpPr>
        <p:spPr>
          <a:noFill/>
        </p:spPr>
        <p:txBody>
          <a:bodyPr vert="horz" wrap="square" lIns="91440" tIns="45720" rIns="91440" bIns="45720" numCol="1" anchor="t" anchorCtr="0" compatLnSpc="1">
            <a:prstTxWarp prst="textNoShape">
              <a:avLst/>
            </a:prstTxWarp>
          </a:bodyPr>
          <a:lstStyle/>
          <a:p>
            <a:pPr fontAlgn="base">
              <a:spcBef>
                <a:spcPct val="0"/>
              </a:spcBef>
              <a:spcAft>
                <a:spcPct val="0"/>
              </a:spcAft>
            </a:pPr>
            <a:fld id="{B5A120E2-7CEA-479A-B7FC-5AFBCD7176C7}" type="slidenum">
              <a:rPr lang="en-US" smtClean="0">
                <a:latin typeface="Arial" pitchFamily="34" charset="0"/>
                <a:cs typeface="Arial" pitchFamily="34" charset="0"/>
              </a:rPr>
              <a:pPr fontAlgn="base">
                <a:spcBef>
                  <a:spcPct val="0"/>
                </a:spcBef>
                <a:spcAft>
                  <a:spcPct val="0"/>
                </a:spcAft>
              </a:pPr>
              <a:t>15</a:t>
            </a:fld>
            <a:endParaRPr lang="en-US" smtClean="0">
              <a:latin typeface="Arial" pitchFamily="34" charset="0"/>
              <a:cs typeface="Arial" pitchFamily="34" charset="0"/>
            </a:endParaRPr>
          </a:p>
        </p:txBody>
      </p:sp>
      <p:grpSp>
        <p:nvGrpSpPr>
          <p:cNvPr id="2" name="Group 26"/>
          <p:cNvGrpSpPr>
            <a:grpSpLocks/>
          </p:cNvGrpSpPr>
          <p:nvPr/>
        </p:nvGrpSpPr>
        <p:grpSpPr bwMode="auto">
          <a:xfrm>
            <a:off x="6324600" y="5299075"/>
            <a:ext cx="2514600" cy="1254125"/>
            <a:chOff x="4875212" y="4419572"/>
            <a:chExt cx="2514600" cy="1254075"/>
          </a:xfrm>
        </p:grpSpPr>
        <p:pic>
          <p:nvPicPr>
            <p:cNvPr id="60434" name="Picture 18" descr="C:\MyFiles 2\grafix\jpegs11-01\sturgeon-white-FI0194_1l-cropped.jpg"/>
            <p:cNvPicPr>
              <a:picLocks noChangeAspect="1" noChangeArrowheads="1"/>
            </p:cNvPicPr>
            <p:nvPr/>
          </p:nvPicPr>
          <p:blipFill>
            <a:blip r:embed="rId3">
              <a:clrChange>
                <a:clrFrom>
                  <a:srgbClr val="36328A"/>
                </a:clrFrom>
                <a:clrTo>
                  <a:srgbClr val="36328A">
                    <a:alpha val="0"/>
                  </a:srgbClr>
                </a:clrTo>
              </a:clrChange>
            </a:blip>
            <a:srcRect/>
            <a:stretch>
              <a:fillRect/>
            </a:stretch>
          </p:blipFill>
          <p:spPr bwMode="auto">
            <a:xfrm>
              <a:off x="4875212" y="4419572"/>
              <a:ext cx="2514600" cy="1142603"/>
            </a:xfrm>
            <a:prstGeom prst="rect">
              <a:avLst/>
            </a:prstGeom>
            <a:noFill/>
            <a:ln w="9525">
              <a:noFill/>
              <a:miter lim="800000"/>
              <a:headEnd/>
              <a:tailEnd/>
            </a:ln>
          </p:spPr>
        </p:pic>
        <p:sp>
          <p:nvSpPr>
            <p:cNvPr id="10" name="Text Box 6"/>
            <p:cNvSpPr txBox="1">
              <a:spLocks noChangeArrowheads="1"/>
            </p:cNvSpPr>
            <p:nvPr/>
          </p:nvSpPr>
          <p:spPr bwMode="auto">
            <a:xfrm>
              <a:off x="5181600" y="5273676"/>
              <a:ext cx="1979612" cy="399971"/>
            </a:xfrm>
            <a:prstGeom prst="rect">
              <a:avLst/>
            </a:prstGeom>
            <a:noFill/>
            <a:ln w="9525">
              <a:noFill/>
              <a:miter lim="800000"/>
              <a:headEnd/>
              <a:tailEnd/>
            </a:ln>
            <a:effectLst/>
          </p:spPr>
          <p:txBody>
            <a:bodyPr>
              <a:spAutoFit/>
            </a:bodyPr>
            <a:lstStyle/>
            <a:p>
              <a:pPr>
                <a:spcBef>
                  <a:spcPts val="0"/>
                </a:spcBef>
                <a:defRPr/>
              </a:pPr>
              <a: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Green Sturgeon</a:t>
              </a:r>
            </a:p>
          </p:txBody>
        </p:sp>
      </p:grpSp>
      <p:grpSp>
        <p:nvGrpSpPr>
          <p:cNvPr id="3" name="Group 28"/>
          <p:cNvGrpSpPr>
            <a:grpSpLocks/>
          </p:cNvGrpSpPr>
          <p:nvPr/>
        </p:nvGrpSpPr>
        <p:grpSpPr bwMode="auto">
          <a:xfrm>
            <a:off x="6438900" y="3865563"/>
            <a:ext cx="2286000" cy="1247775"/>
            <a:chOff x="152400" y="3135313"/>
            <a:chExt cx="2286000" cy="1247691"/>
          </a:xfrm>
        </p:grpSpPr>
        <p:pic>
          <p:nvPicPr>
            <p:cNvPr id="60432" name="Picture 11" descr="C:\MyFiles 2\grafix\jpegs11-01\steelheadmale.jpg"/>
            <p:cNvPicPr>
              <a:picLocks noChangeAspect="1" noChangeArrowheads="1"/>
            </p:cNvPicPr>
            <p:nvPr/>
          </p:nvPicPr>
          <p:blipFill>
            <a:blip r:embed="rId4">
              <a:clrChange>
                <a:clrFrom>
                  <a:srgbClr val="314397"/>
                </a:clrFrom>
                <a:clrTo>
                  <a:srgbClr val="314397">
                    <a:alpha val="0"/>
                  </a:srgbClr>
                </a:clrTo>
              </a:clrChange>
            </a:blip>
            <a:srcRect/>
            <a:stretch>
              <a:fillRect/>
            </a:stretch>
          </p:blipFill>
          <p:spPr bwMode="auto">
            <a:xfrm>
              <a:off x="152400" y="3135313"/>
              <a:ext cx="2286000" cy="1032912"/>
            </a:xfrm>
            <a:prstGeom prst="rect">
              <a:avLst/>
            </a:prstGeom>
            <a:noFill/>
            <a:ln w="9525">
              <a:noFill/>
              <a:miter lim="800000"/>
              <a:headEnd/>
              <a:tailEnd/>
            </a:ln>
          </p:spPr>
        </p:pic>
        <p:sp>
          <p:nvSpPr>
            <p:cNvPr id="13" name="Text Box 6"/>
            <p:cNvSpPr txBox="1">
              <a:spLocks noChangeArrowheads="1"/>
            </p:cNvSpPr>
            <p:nvPr/>
          </p:nvSpPr>
          <p:spPr bwMode="auto">
            <a:xfrm>
              <a:off x="304800" y="3983038"/>
              <a:ext cx="2057400" cy="399966"/>
            </a:xfrm>
            <a:prstGeom prst="rect">
              <a:avLst/>
            </a:prstGeom>
            <a:noFill/>
            <a:ln w="9525">
              <a:noFill/>
              <a:miter lim="800000"/>
              <a:headEnd/>
              <a:tailEnd/>
            </a:ln>
            <a:effectLst/>
          </p:spPr>
          <p:txBody>
            <a:bodyPr>
              <a:spAutoFit/>
            </a:bodyPr>
            <a:lstStyle/>
            <a:p>
              <a:pPr algn="ctr">
                <a:spcBef>
                  <a:spcPts val="0"/>
                </a:spcBef>
                <a:defRPr/>
              </a:pPr>
              <a: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Steelhead</a:t>
              </a:r>
            </a:p>
          </p:txBody>
        </p:sp>
      </p:grpSp>
      <p:grpSp>
        <p:nvGrpSpPr>
          <p:cNvPr id="4" name="Group 29"/>
          <p:cNvGrpSpPr>
            <a:grpSpLocks/>
          </p:cNvGrpSpPr>
          <p:nvPr/>
        </p:nvGrpSpPr>
        <p:grpSpPr bwMode="auto">
          <a:xfrm>
            <a:off x="6972300" y="304800"/>
            <a:ext cx="1219200" cy="773113"/>
            <a:chOff x="1422366" y="1980430"/>
            <a:chExt cx="1218873" cy="773805"/>
          </a:xfrm>
        </p:grpSpPr>
        <p:sp>
          <p:nvSpPr>
            <p:cNvPr id="15" name="Text Box 6"/>
            <p:cNvSpPr txBox="1">
              <a:spLocks noChangeArrowheads="1"/>
            </p:cNvSpPr>
            <p:nvPr/>
          </p:nvSpPr>
          <p:spPr bwMode="auto">
            <a:xfrm>
              <a:off x="1422366" y="2354262"/>
              <a:ext cx="1218873" cy="399973"/>
            </a:xfrm>
            <a:prstGeom prst="rect">
              <a:avLst/>
            </a:prstGeom>
            <a:noFill/>
            <a:ln w="9525">
              <a:noFill/>
              <a:miter lim="800000"/>
              <a:headEnd/>
              <a:tailEnd/>
            </a:ln>
            <a:effectLst/>
          </p:spPr>
          <p:txBody>
            <a:bodyPr>
              <a:spAutoFit/>
            </a:bodyPr>
            <a:lstStyle/>
            <a:p>
              <a:pPr algn="ctr">
                <a:spcBef>
                  <a:spcPts val="0"/>
                </a:spcBef>
                <a:defRPr/>
              </a:pPr>
              <a: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Delta smelt</a:t>
              </a:r>
              <a:endParaRPr lang="en-US" sz="1200" dirty="0">
                <a:effectLst>
                  <a:outerShdw blurRad="38100" dist="38100" dir="2700000" algn="tl">
                    <a:srgbClr val="000000"/>
                  </a:outerShdw>
                </a:effectLst>
                <a:latin typeface="Arial" charset="0"/>
                <a:cs typeface="+mn-cs"/>
              </a:endParaRPr>
            </a:p>
          </p:txBody>
        </p:sp>
        <p:pic>
          <p:nvPicPr>
            <p:cNvPr id="60431" name="Picture 15" descr="S:\Bay-Delta\Presentations &amp; Photos\Photos\FishPics\DeltaSmelt-285.jpg"/>
            <p:cNvPicPr>
              <a:picLocks noChangeAspect="1" noChangeArrowheads="1"/>
            </p:cNvPicPr>
            <p:nvPr/>
          </p:nvPicPr>
          <p:blipFill>
            <a:blip r:embed="rId5">
              <a:clrChange>
                <a:clrFrom>
                  <a:srgbClr val="09093C"/>
                </a:clrFrom>
                <a:clrTo>
                  <a:srgbClr val="09093C">
                    <a:alpha val="0"/>
                  </a:srgbClr>
                </a:clrTo>
              </a:clrChange>
            </a:blip>
            <a:srcRect/>
            <a:stretch>
              <a:fillRect/>
            </a:stretch>
          </p:blipFill>
          <p:spPr bwMode="auto">
            <a:xfrm rot="21303007" flipH="1">
              <a:off x="1564819" y="1980430"/>
              <a:ext cx="1009018" cy="471248"/>
            </a:xfrm>
            <a:prstGeom prst="rect">
              <a:avLst/>
            </a:prstGeom>
            <a:noFill/>
            <a:ln w="9525">
              <a:noFill/>
              <a:miter lim="800000"/>
              <a:headEnd/>
              <a:tailEnd/>
            </a:ln>
          </p:spPr>
        </p:pic>
      </p:grpSp>
      <p:grpSp>
        <p:nvGrpSpPr>
          <p:cNvPr id="5" name="Group 25"/>
          <p:cNvGrpSpPr>
            <a:grpSpLocks/>
          </p:cNvGrpSpPr>
          <p:nvPr/>
        </p:nvGrpSpPr>
        <p:grpSpPr bwMode="auto">
          <a:xfrm>
            <a:off x="6591300" y="2209800"/>
            <a:ext cx="1981200" cy="1233488"/>
            <a:chOff x="5181600" y="2006078"/>
            <a:chExt cx="3566160" cy="1234179"/>
          </a:xfrm>
        </p:grpSpPr>
        <p:pic>
          <p:nvPicPr>
            <p:cNvPr id="60428" name="Picture 13" descr="C:\MyFiles 2\grafix\jpegs11-01\chinook-FI0043_1l-cropped.jpg"/>
            <p:cNvPicPr>
              <a:picLocks noChangeAspect="1" noChangeArrowheads="1"/>
            </p:cNvPicPr>
            <p:nvPr/>
          </p:nvPicPr>
          <p:blipFill>
            <a:blip r:embed="rId6">
              <a:clrChange>
                <a:clrFrom>
                  <a:srgbClr val="314295"/>
                </a:clrFrom>
                <a:clrTo>
                  <a:srgbClr val="314295">
                    <a:alpha val="0"/>
                  </a:srgbClr>
                </a:clrTo>
              </a:clrChange>
            </a:blip>
            <a:srcRect/>
            <a:stretch>
              <a:fillRect/>
            </a:stretch>
          </p:blipFill>
          <p:spPr bwMode="auto">
            <a:xfrm>
              <a:off x="5419996" y="2006078"/>
              <a:ext cx="3327764" cy="880512"/>
            </a:xfrm>
            <a:prstGeom prst="rect">
              <a:avLst/>
            </a:prstGeom>
            <a:noFill/>
            <a:ln w="9525">
              <a:noFill/>
              <a:miter lim="800000"/>
              <a:headEnd/>
              <a:tailEnd/>
            </a:ln>
          </p:spPr>
        </p:pic>
        <p:sp>
          <p:nvSpPr>
            <p:cNvPr id="19" name="Text Box 6"/>
            <p:cNvSpPr txBox="1">
              <a:spLocks noChangeArrowheads="1"/>
            </p:cNvSpPr>
            <p:nvPr/>
          </p:nvSpPr>
          <p:spPr bwMode="auto">
            <a:xfrm>
              <a:off x="5181600" y="2840039"/>
              <a:ext cx="3528416" cy="400218"/>
            </a:xfrm>
            <a:prstGeom prst="rect">
              <a:avLst/>
            </a:prstGeom>
            <a:noFill/>
            <a:ln w="9525">
              <a:noFill/>
              <a:miter lim="800000"/>
              <a:headEnd/>
              <a:tailEnd/>
            </a:ln>
            <a:effectLst/>
          </p:spPr>
          <p:txBody>
            <a:bodyPr>
              <a:spAutoFit/>
            </a:bodyPr>
            <a:lstStyle/>
            <a:p>
              <a:pPr algn="ctr">
                <a:spcBef>
                  <a:spcPts val="0"/>
                </a:spcBef>
                <a:defRPr/>
              </a:pPr>
              <a: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Chinook Salmon</a:t>
              </a:r>
            </a:p>
          </p:txBody>
        </p:sp>
      </p:grpSp>
      <p:grpSp>
        <p:nvGrpSpPr>
          <p:cNvPr id="6" name="Group 30"/>
          <p:cNvGrpSpPr>
            <a:grpSpLocks/>
          </p:cNvGrpSpPr>
          <p:nvPr/>
        </p:nvGrpSpPr>
        <p:grpSpPr bwMode="auto">
          <a:xfrm>
            <a:off x="6858000" y="1123950"/>
            <a:ext cx="1447800" cy="857250"/>
            <a:chOff x="3056197" y="3276602"/>
            <a:chExt cx="1636457" cy="857340"/>
          </a:xfrm>
        </p:grpSpPr>
        <p:pic>
          <p:nvPicPr>
            <p:cNvPr id="60426" name="Picture 27" descr="\\USMWD108\FSDStWtrPrj\shared\Bay-Delta\Presentations &amp; Photos\Photos\FishPics\Longfin Smelt.gif"/>
            <p:cNvPicPr>
              <a:picLocks noChangeAspect="1" noChangeArrowheads="1"/>
            </p:cNvPicPr>
            <p:nvPr/>
          </p:nvPicPr>
          <p:blipFill>
            <a:blip r:embed="rId7"/>
            <a:srcRect t="18959" b="27321"/>
            <a:stretch>
              <a:fillRect/>
            </a:stretch>
          </p:blipFill>
          <p:spPr bwMode="invGray">
            <a:xfrm flipH="1">
              <a:off x="3228456" y="3276602"/>
              <a:ext cx="1291940" cy="665182"/>
            </a:xfrm>
            <a:prstGeom prst="rect">
              <a:avLst/>
            </a:prstGeom>
            <a:noFill/>
            <a:ln w="9525">
              <a:noFill/>
              <a:miter lim="800000"/>
              <a:headEnd/>
              <a:tailEnd/>
            </a:ln>
          </p:spPr>
        </p:pic>
        <p:sp>
          <p:nvSpPr>
            <p:cNvPr id="22" name="Text Box 9"/>
            <p:cNvSpPr txBox="1">
              <a:spLocks noChangeArrowheads="1"/>
            </p:cNvSpPr>
            <p:nvPr/>
          </p:nvSpPr>
          <p:spPr bwMode="invGray">
            <a:xfrm>
              <a:off x="3056197" y="3733818"/>
              <a:ext cx="1636457" cy="400124"/>
            </a:xfrm>
            <a:prstGeom prst="rect">
              <a:avLst/>
            </a:prstGeom>
            <a:noFill/>
            <a:ln w="9525">
              <a:noFill/>
              <a:miter lim="800000"/>
              <a:headEnd/>
              <a:tailEnd/>
            </a:ln>
            <a:effectLst/>
          </p:spPr>
          <p:txBody>
            <a:bodyPr>
              <a:spAutoFit/>
            </a:bodyPr>
            <a:lstStyle/>
            <a:p>
              <a:pPr>
                <a:spcBef>
                  <a:spcPts val="0"/>
                </a:spcBef>
                <a:defRPr/>
              </a:pPr>
              <a: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Longfin smelt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fade">
                                      <p:cBhvr>
                                        <p:cTn id="7" dur="5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fade">
                                      <p:cBhvr>
                                        <p:cTn id="12" dur="500"/>
                                        <p:tgtEl>
                                          <p:spTgt spid="9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fade">
                                      <p:cBhvr>
                                        <p:cTn id="17" dur="500"/>
                                        <p:tgtEl>
                                          <p:spTgt spid="9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2"/>
          <p:cNvGraphicFramePr>
            <a:graphicFrameLocks/>
          </p:cNvGraphicFramePr>
          <p:nvPr/>
        </p:nvGraphicFramePr>
        <p:xfrm>
          <a:off x="495300" y="1447800"/>
          <a:ext cx="8031163" cy="5410200"/>
        </p:xfrm>
        <a:graphic>
          <a:graphicData uri="http://schemas.openxmlformats.org/presentationml/2006/ole">
            <p:oleObj spid="_x0000_s775170" r:id="rId4" imgW="8035224" imgH="5407621" progId="Excel.Chart.8">
              <p:embed/>
            </p:oleObj>
          </a:graphicData>
        </a:graphic>
      </p:graphicFrame>
      <p:sp>
        <p:nvSpPr>
          <p:cNvPr id="4" name="Title 3"/>
          <p:cNvSpPr>
            <a:spLocks noGrp="1"/>
          </p:cNvSpPr>
          <p:nvPr>
            <p:ph type="title"/>
          </p:nvPr>
        </p:nvSpPr>
        <p:spPr>
          <a:xfrm>
            <a:off x="0" y="381000"/>
            <a:ext cx="9144000" cy="1295400"/>
          </a:xfrm>
        </p:spPr>
        <p:txBody>
          <a:bodyPr/>
          <a:lstStyle/>
          <a:p>
            <a:pPr>
              <a:defRPr/>
            </a:pPr>
            <a:r>
              <a:rPr smtClean="0"/>
              <a:t>Water Usage Comparison</a:t>
            </a:r>
            <a:br>
              <a:rPr smtClean="0"/>
            </a:br>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42" name="Picture 2" descr="S:\Bay-Delta\Presentations &amp; Graphics\Graphics\Cat3\EcoDotsOnCASatelliteImage2.jpg"/>
          <p:cNvPicPr>
            <a:picLocks noChangeAspect="1" noChangeArrowheads="1"/>
          </p:cNvPicPr>
          <p:nvPr/>
        </p:nvPicPr>
        <p:blipFill>
          <a:blip r:embed="rId4">
            <a:clrChange>
              <a:clrFrom>
                <a:srgbClr val="FBF9B2"/>
              </a:clrFrom>
              <a:clrTo>
                <a:srgbClr val="FBF9B2">
                  <a:alpha val="0"/>
                </a:srgbClr>
              </a:clrTo>
            </a:clrChange>
          </a:blip>
          <a:srcRect l="383" r="14230" b="37413"/>
          <a:stretch>
            <a:fillRect/>
          </a:stretch>
        </p:blipFill>
        <p:spPr bwMode="ltGray">
          <a:xfrm>
            <a:off x="0" y="0"/>
            <a:ext cx="7772400" cy="6858000"/>
          </a:xfrm>
          <a:prstGeom prst="rect">
            <a:avLst/>
          </a:prstGeom>
          <a:noFill/>
        </p:spPr>
      </p:pic>
      <p:sp>
        <p:nvSpPr>
          <p:cNvPr id="3133448" name="Rectangle 8"/>
          <p:cNvSpPr>
            <a:spLocks noGrp="1" noChangeArrowheads="1"/>
          </p:cNvSpPr>
          <p:nvPr>
            <p:ph type="title"/>
          </p:nvPr>
        </p:nvSpPr>
        <p:spPr>
          <a:xfrm>
            <a:off x="4114800" y="152400"/>
            <a:ext cx="4800600" cy="914400"/>
          </a:xfrm>
          <a:noFill/>
          <a:ln/>
        </p:spPr>
        <p:txBody>
          <a:bodyPr/>
          <a:lstStyle/>
          <a:p>
            <a:r>
              <a:rPr lang="en-US" dirty="0"/>
              <a:t>Reliability Actions</a:t>
            </a:r>
            <a:endParaRPr lang="en-US" sz="2800" dirty="0">
              <a:solidFill>
                <a:schemeClr val="bg1"/>
              </a:solidFill>
            </a:endParaRPr>
          </a:p>
        </p:txBody>
      </p:sp>
      <p:sp>
        <p:nvSpPr>
          <p:cNvPr id="3133486" name="Rectangle 46"/>
          <p:cNvSpPr>
            <a:spLocks noChangeArrowheads="1"/>
          </p:cNvSpPr>
          <p:nvPr/>
        </p:nvSpPr>
        <p:spPr bwMode="auto">
          <a:xfrm>
            <a:off x="4038600" y="1143000"/>
            <a:ext cx="5105400" cy="457200"/>
          </a:xfrm>
          <a:prstGeom prst="rect">
            <a:avLst/>
          </a:prstGeom>
          <a:noFill/>
          <a:ln w="9525">
            <a:noFill/>
            <a:miter lim="800000"/>
            <a:headEnd/>
            <a:tailEnd/>
          </a:ln>
          <a:effectLst/>
        </p:spPr>
        <p:txBody>
          <a:bodyPr/>
          <a:lstStyle/>
          <a:p>
            <a:pPr marL="342900" indent="-342900" eaLnBrk="1" hangingPunct="1">
              <a:lnSpc>
                <a:spcPct val="95000"/>
              </a:lnSpc>
              <a:spcBef>
                <a:spcPct val="0"/>
              </a:spcBef>
              <a:spcAft>
                <a:spcPct val="70000"/>
              </a:spcAft>
              <a:buClr>
                <a:srgbClr val="FFFF00"/>
              </a:buClr>
              <a:buSzPct val="120000"/>
              <a:buFont typeface="Wingdings" pitchFamily="2" charset="2"/>
              <a:buChar char="§"/>
            </a:pPr>
            <a:r>
              <a:rPr lang="en-US" sz="2400" dirty="0">
                <a:effectLst>
                  <a:outerShdw blurRad="38100" dist="38100" dir="2700000" algn="tl">
                    <a:srgbClr val="000000"/>
                  </a:outerShdw>
                </a:effectLst>
              </a:rPr>
              <a:t>Support ecosystem restoration</a:t>
            </a:r>
          </a:p>
        </p:txBody>
      </p:sp>
      <p:graphicFrame>
        <p:nvGraphicFramePr>
          <p:cNvPr id="3578880" name="Object 1024"/>
          <p:cNvGraphicFramePr>
            <a:graphicFrameLocks noChangeAspect="1"/>
          </p:cNvGraphicFramePr>
          <p:nvPr/>
        </p:nvGraphicFramePr>
        <p:xfrm>
          <a:off x="4648200" y="2133600"/>
          <a:ext cx="4264025" cy="3643312"/>
        </p:xfrm>
        <a:graphic>
          <a:graphicData uri="http://schemas.openxmlformats.org/presentationml/2006/ole">
            <p:oleObj spid="_x0000_s776194" name="Slide" r:id="rId5" imgW="4572000" imgH="3429000" progId="PowerPoint.Slide.8">
              <p:embed/>
            </p:oleObj>
          </a:graphicData>
        </a:graphic>
      </p:graphicFrame>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33486">
                                            <p:txEl>
                                              <p:pRg st="0" end="0"/>
                                            </p:txEl>
                                          </p:spTgt>
                                        </p:tgtEl>
                                        <p:attrNameLst>
                                          <p:attrName>style.visibility</p:attrName>
                                        </p:attrNameLst>
                                      </p:cBhvr>
                                      <p:to>
                                        <p:strVal val="visible"/>
                                      </p:to>
                                    </p:set>
                                    <p:animEffect transition="in" filter="wipe(up)">
                                      <p:cBhvr>
                                        <p:cTn id="7" dur="500"/>
                                        <p:tgtEl>
                                          <p:spTgt spid="3133486">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578880"/>
                                        </p:tgtEl>
                                        <p:attrNameLst>
                                          <p:attrName>style.visibility</p:attrName>
                                        </p:attrNameLst>
                                      </p:cBhvr>
                                      <p:to>
                                        <p:strVal val="visible"/>
                                      </p:to>
                                    </p:set>
                                    <p:animEffect transition="in" filter="wipe(up)">
                                      <p:cBhvr>
                                        <p:cTn id="11" dur="500"/>
                                        <p:tgtEl>
                                          <p:spTgt spid="3578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86"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6418" name="Picture 2050" descr="D:\Documents and Settings\u07136\My Documents\My Pictures\northernCal-satellite.jpg"/>
          <p:cNvPicPr>
            <a:picLocks noChangeAspect="1" noChangeArrowheads="1"/>
          </p:cNvPicPr>
          <p:nvPr/>
        </p:nvPicPr>
        <p:blipFill>
          <a:blip r:embed="rId3"/>
          <a:srcRect/>
          <a:stretch>
            <a:fillRect/>
          </a:stretch>
        </p:blipFill>
        <p:spPr bwMode="ltGray">
          <a:xfrm>
            <a:off x="-9525" y="0"/>
            <a:ext cx="9163050" cy="6858000"/>
          </a:xfrm>
          <a:prstGeom prst="rect">
            <a:avLst/>
          </a:prstGeom>
          <a:noFill/>
        </p:spPr>
      </p:pic>
      <p:sp>
        <p:nvSpPr>
          <p:cNvPr id="3516419" name="Rectangle 2051"/>
          <p:cNvSpPr>
            <a:spLocks noGrp="1" noChangeArrowheads="1"/>
          </p:cNvSpPr>
          <p:nvPr>
            <p:ph type="title"/>
          </p:nvPr>
        </p:nvSpPr>
        <p:spPr bwMode="white">
          <a:xfrm>
            <a:off x="5105400" y="228600"/>
            <a:ext cx="3962400" cy="1600200"/>
          </a:xfrm>
        </p:spPr>
        <p:txBody>
          <a:bodyPr/>
          <a:lstStyle/>
          <a:p>
            <a:r>
              <a:rPr lang="en-US" sz="3400"/>
              <a:t>Implemented Environmental Projects</a:t>
            </a:r>
          </a:p>
        </p:txBody>
      </p:sp>
      <p:sp>
        <p:nvSpPr>
          <p:cNvPr id="3516420" name="Oval 2052"/>
          <p:cNvSpPr>
            <a:spLocks noChangeArrowheads="1"/>
          </p:cNvSpPr>
          <p:nvPr/>
        </p:nvSpPr>
        <p:spPr bwMode="blackWhite">
          <a:xfrm>
            <a:off x="1981200" y="1903413"/>
            <a:ext cx="304800" cy="304800"/>
          </a:xfrm>
          <a:prstGeom prst="ellipse">
            <a:avLst/>
          </a:prstGeom>
          <a:noFill/>
          <a:ln w="57150">
            <a:solidFill>
              <a:srgbClr val="FFFF00"/>
            </a:solidFill>
            <a:round/>
            <a:headEnd/>
            <a:tailEnd/>
          </a:ln>
          <a:effectLst>
            <a:outerShdw dist="35921" dir="2700000" algn="ctr" rotWithShape="0">
              <a:schemeClr val="tx1"/>
            </a:outerShdw>
          </a:effectLst>
        </p:spPr>
        <p:txBody>
          <a:bodyPr wrap="none" anchor="ctr"/>
          <a:lstStyle/>
          <a:p>
            <a:endParaRPr lang="en-US"/>
          </a:p>
        </p:txBody>
      </p:sp>
      <p:sp>
        <p:nvSpPr>
          <p:cNvPr id="3516421" name="Oval 2053"/>
          <p:cNvSpPr>
            <a:spLocks noChangeArrowheads="1"/>
          </p:cNvSpPr>
          <p:nvPr/>
        </p:nvSpPr>
        <p:spPr bwMode="blackWhite">
          <a:xfrm>
            <a:off x="2895600" y="2743200"/>
            <a:ext cx="304800" cy="304800"/>
          </a:xfrm>
          <a:prstGeom prst="ellipse">
            <a:avLst/>
          </a:prstGeom>
          <a:noFill/>
          <a:ln w="57150">
            <a:solidFill>
              <a:srgbClr val="FFFF00"/>
            </a:solidFill>
            <a:round/>
            <a:headEnd/>
            <a:tailEnd/>
          </a:ln>
          <a:effectLst>
            <a:outerShdw dist="35921" dir="2700000" algn="ctr" rotWithShape="0">
              <a:schemeClr val="tx1"/>
            </a:outerShdw>
          </a:effectLst>
        </p:spPr>
        <p:txBody>
          <a:bodyPr wrap="none" anchor="ctr"/>
          <a:lstStyle/>
          <a:p>
            <a:endParaRPr lang="en-US"/>
          </a:p>
        </p:txBody>
      </p:sp>
      <p:sp>
        <p:nvSpPr>
          <p:cNvPr id="3516422" name="Oval 2054"/>
          <p:cNvSpPr>
            <a:spLocks noChangeArrowheads="1"/>
          </p:cNvSpPr>
          <p:nvPr/>
        </p:nvSpPr>
        <p:spPr bwMode="blackWhite">
          <a:xfrm>
            <a:off x="2057400" y="1524000"/>
            <a:ext cx="304800" cy="304800"/>
          </a:xfrm>
          <a:prstGeom prst="ellipse">
            <a:avLst/>
          </a:prstGeom>
          <a:noFill/>
          <a:ln w="57150">
            <a:solidFill>
              <a:srgbClr val="FFFF00"/>
            </a:solidFill>
            <a:round/>
            <a:headEnd/>
            <a:tailEnd/>
          </a:ln>
          <a:effectLst>
            <a:outerShdw dist="35921" dir="2700000" algn="ctr" rotWithShape="0">
              <a:schemeClr val="tx1"/>
            </a:outerShdw>
          </a:effectLst>
        </p:spPr>
        <p:txBody>
          <a:bodyPr wrap="none" anchor="ctr"/>
          <a:lstStyle/>
          <a:p>
            <a:endParaRPr lang="en-US"/>
          </a:p>
        </p:txBody>
      </p:sp>
      <p:sp>
        <p:nvSpPr>
          <p:cNvPr id="3516423" name="Oval 2055"/>
          <p:cNvSpPr>
            <a:spLocks noChangeArrowheads="1"/>
          </p:cNvSpPr>
          <p:nvPr/>
        </p:nvSpPr>
        <p:spPr bwMode="blackWhite">
          <a:xfrm>
            <a:off x="2286000" y="2362200"/>
            <a:ext cx="304800" cy="304800"/>
          </a:xfrm>
          <a:prstGeom prst="ellipse">
            <a:avLst/>
          </a:prstGeom>
          <a:noFill/>
          <a:ln w="57150">
            <a:solidFill>
              <a:srgbClr val="FFFF00"/>
            </a:solidFill>
            <a:round/>
            <a:headEnd/>
            <a:tailEnd/>
          </a:ln>
          <a:effectLst>
            <a:outerShdw dist="35921" dir="2700000" algn="ctr" rotWithShape="0">
              <a:schemeClr val="tx1"/>
            </a:outerShdw>
          </a:effectLst>
        </p:spPr>
        <p:txBody>
          <a:bodyPr wrap="none" anchor="ctr"/>
          <a:lstStyle/>
          <a:p>
            <a:endParaRPr lang="en-US"/>
          </a:p>
        </p:txBody>
      </p:sp>
      <p:sp>
        <p:nvSpPr>
          <p:cNvPr id="3516424" name="Oval 2056"/>
          <p:cNvSpPr>
            <a:spLocks noChangeArrowheads="1"/>
          </p:cNvSpPr>
          <p:nvPr/>
        </p:nvSpPr>
        <p:spPr bwMode="blackWhite">
          <a:xfrm>
            <a:off x="4343400" y="5410200"/>
            <a:ext cx="304800" cy="304800"/>
          </a:xfrm>
          <a:prstGeom prst="ellipse">
            <a:avLst/>
          </a:prstGeom>
          <a:noFill/>
          <a:ln w="57150">
            <a:solidFill>
              <a:srgbClr val="FFFF00"/>
            </a:solidFill>
            <a:round/>
            <a:headEnd/>
            <a:tailEnd/>
          </a:ln>
          <a:effectLst>
            <a:outerShdw dist="35921" dir="2700000" algn="ctr" rotWithShape="0">
              <a:schemeClr val="tx1"/>
            </a:outerShdw>
          </a:effectLst>
        </p:spPr>
        <p:txBody>
          <a:bodyPr wrap="none" anchor="ctr"/>
          <a:lstStyle/>
          <a:p>
            <a:endParaRPr lang="en-US"/>
          </a:p>
        </p:txBody>
      </p:sp>
      <p:sp>
        <p:nvSpPr>
          <p:cNvPr id="3516425" name="Oval 2057"/>
          <p:cNvSpPr>
            <a:spLocks noChangeArrowheads="1"/>
          </p:cNvSpPr>
          <p:nvPr/>
        </p:nvSpPr>
        <p:spPr bwMode="blackWhite">
          <a:xfrm>
            <a:off x="2476500" y="4826000"/>
            <a:ext cx="304800" cy="304800"/>
          </a:xfrm>
          <a:prstGeom prst="ellipse">
            <a:avLst/>
          </a:prstGeom>
          <a:noFill/>
          <a:ln w="57150">
            <a:solidFill>
              <a:srgbClr val="FFFF00"/>
            </a:solidFill>
            <a:round/>
            <a:headEnd/>
            <a:tailEnd/>
          </a:ln>
          <a:effectLst>
            <a:outerShdw dist="35921" dir="2700000" algn="ctr" rotWithShape="0">
              <a:schemeClr val="tx1"/>
            </a:outerShdw>
          </a:effectLst>
        </p:spPr>
        <p:txBody>
          <a:bodyPr wrap="none" anchor="ctr"/>
          <a:lstStyle/>
          <a:p>
            <a:endParaRPr lang="en-US"/>
          </a:p>
        </p:txBody>
      </p:sp>
      <p:sp>
        <p:nvSpPr>
          <p:cNvPr id="3516426" name="Oval 2058"/>
          <p:cNvSpPr>
            <a:spLocks noChangeArrowheads="1"/>
          </p:cNvSpPr>
          <p:nvPr/>
        </p:nvSpPr>
        <p:spPr bwMode="blackWhite">
          <a:xfrm>
            <a:off x="3048000" y="4724400"/>
            <a:ext cx="304800" cy="304800"/>
          </a:xfrm>
          <a:prstGeom prst="ellipse">
            <a:avLst/>
          </a:prstGeom>
          <a:noFill/>
          <a:ln w="57150">
            <a:solidFill>
              <a:srgbClr val="FFFF00"/>
            </a:solidFill>
            <a:round/>
            <a:headEnd/>
            <a:tailEnd/>
          </a:ln>
          <a:effectLst>
            <a:outerShdw dist="35921" dir="2700000" algn="ctr" rotWithShape="0">
              <a:schemeClr val="tx1"/>
            </a:outerShdw>
          </a:effectLst>
        </p:spPr>
        <p:txBody>
          <a:bodyPr wrap="none" anchor="ctr"/>
          <a:lstStyle/>
          <a:p>
            <a:endParaRPr lang="en-US"/>
          </a:p>
        </p:txBody>
      </p:sp>
      <p:grpSp>
        <p:nvGrpSpPr>
          <p:cNvPr id="2" name="Group 2059"/>
          <p:cNvGrpSpPr>
            <a:grpSpLocks/>
          </p:cNvGrpSpPr>
          <p:nvPr/>
        </p:nvGrpSpPr>
        <p:grpSpPr bwMode="auto">
          <a:xfrm>
            <a:off x="2438400" y="0"/>
            <a:ext cx="2057400" cy="1506538"/>
            <a:chOff x="1536" y="0"/>
            <a:chExt cx="1296" cy="949"/>
          </a:xfrm>
        </p:grpSpPr>
        <p:pic>
          <p:nvPicPr>
            <p:cNvPr id="3516428" name="Picture 2060" descr="D:\Documents and Settings\u07136\My Documents\My Pictures\SacRiv-TempControl.jpg"/>
            <p:cNvPicPr>
              <a:picLocks noChangeAspect="1" noChangeArrowheads="1"/>
            </p:cNvPicPr>
            <p:nvPr/>
          </p:nvPicPr>
          <p:blipFill>
            <a:blip r:embed="rId4" cstate="print"/>
            <a:srcRect/>
            <a:stretch>
              <a:fillRect/>
            </a:stretch>
          </p:blipFill>
          <p:spPr bwMode="auto">
            <a:xfrm>
              <a:off x="1536" y="0"/>
              <a:ext cx="1296" cy="946"/>
            </a:xfrm>
            <a:prstGeom prst="rect">
              <a:avLst/>
            </a:prstGeom>
            <a:noFill/>
          </p:spPr>
        </p:pic>
        <p:sp>
          <p:nvSpPr>
            <p:cNvPr id="3516429" name="Rectangle 2061"/>
            <p:cNvSpPr>
              <a:spLocks noChangeArrowheads="1"/>
            </p:cNvSpPr>
            <p:nvPr/>
          </p:nvSpPr>
          <p:spPr bwMode="blackWhite">
            <a:xfrm>
              <a:off x="1536" y="660"/>
              <a:ext cx="1296" cy="289"/>
            </a:xfrm>
            <a:prstGeom prst="rect">
              <a:avLst/>
            </a:prstGeom>
            <a:gradFill rotWithShape="0">
              <a:gsLst>
                <a:gs pos="0">
                  <a:srgbClr val="3399FF">
                    <a:gamma/>
                    <a:shade val="66275"/>
                    <a:invGamma/>
                  </a:srgbClr>
                </a:gs>
                <a:gs pos="50000">
                  <a:srgbClr val="3399FF"/>
                </a:gs>
                <a:gs pos="100000">
                  <a:srgbClr val="3399FF">
                    <a:gamma/>
                    <a:shade val="66275"/>
                    <a:invGamma/>
                  </a:srgbClr>
                </a:gs>
              </a:gsLst>
              <a:lin ang="5400000" scaled="1"/>
            </a:gradFill>
            <a:ln w="9525">
              <a:noFill/>
              <a:miter lim="800000"/>
              <a:headEnd/>
              <a:tailEnd/>
            </a:ln>
            <a:effectLst/>
          </p:spPr>
          <p:txBody>
            <a:bodyPr lIns="18288" rIns="18288" anchor="ctr" anchorCtr="1">
              <a:spAutoFit/>
            </a:bodyPr>
            <a:lstStyle/>
            <a:p>
              <a:pPr algn="ctr">
                <a:lnSpc>
                  <a:spcPct val="85000"/>
                </a:lnSpc>
                <a:spcBef>
                  <a:spcPct val="0"/>
                </a:spcBef>
                <a:buFontTx/>
                <a:buNone/>
              </a:pPr>
              <a:r>
                <a:rPr lang="en-US" sz="1400" b="1">
                  <a:effectLst>
                    <a:outerShdw blurRad="38100" dist="38100" dir="2700000" algn="tl">
                      <a:srgbClr val="000000"/>
                    </a:outerShdw>
                  </a:effectLst>
                  <a:latin typeface="Arial Narrow" pitchFamily="34" charset="0"/>
                </a:rPr>
                <a:t>Lake Shasta / Sac. River Temperature Control</a:t>
              </a:r>
            </a:p>
          </p:txBody>
        </p:sp>
      </p:grpSp>
      <p:grpSp>
        <p:nvGrpSpPr>
          <p:cNvPr id="3" name="Group 2062"/>
          <p:cNvGrpSpPr>
            <a:grpSpLocks/>
          </p:cNvGrpSpPr>
          <p:nvPr/>
        </p:nvGrpSpPr>
        <p:grpSpPr bwMode="auto">
          <a:xfrm>
            <a:off x="38100" y="2286001"/>
            <a:ext cx="2057400" cy="1552576"/>
            <a:chOff x="0" y="1584"/>
            <a:chExt cx="1296" cy="978"/>
          </a:xfrm>
        </p:grpSpPr>
        <p:pic>
          <p:nvPicPr>
            <p:cNvPr id="3516431" name="Picture 2063" descr="D:\Documents and Settings\u07136\My Documents\My Pictures\clear_creek_main.jpg"/>
            <p:cNvPicPr>
              <a:picLocks noChangeAspect="1" noChangeArrowheads="1"/>
            </p:cNvPicPr>
            <p:nvPr/>
          </p:nvPicPr>
          <p:blipFill>
            <a:blip r:embed="rId5" cstate="print"/>
            <a:srcRect/>
            <a:stretch>
              <a:fillRect/>
            </a:stretch>
          </p:blipFill>
          <p:spPr bwMode="auto">
            <a:xfrm>
              <a:off x="0" y="1584"/>
              <a:ext cx="1296" cy="975"/>
            </a:xfrm>
            <a:prstGeom prst="rect">
              <a:avLst/>
            </a:prstGeom>
            <a:noFill/>
          </p:spPr>
        </p:pic>
        <p:sp>
          <p:nvSpPr>
            <p:cNvPr id="3516432" name="Rectangle 2064"/>
            <p:cNvSpPr>
              <a:spLocks noChangeArrowheads="1"/>
            </p:cNvSpPr>
            <p:nvPr/>
          </p:nvSpPr>
          <p:spPr bwMode="blackWhite">
            <a:xfrm>
              <a:off x="0" y="2273"/>
              <a:ext cx="1296" cy="289"/>
            </a:xfrm>
            <a:prstGeom prst="rect">
              <a:avLst/>
            </a:prstGeom>
            <a:gradFill rotWithShape="0">
              <a:gsLst>
                <a:gs pos="0">
                  <a:srgbClr val="3399FF">
                    <a:gamma/>
                    <a:shade val="66275"/>
                    <a:invGamma/>
                  </a:srgbClr>
                </a:gs>
                <a:gs pos="50000">
                  <a:srgbClr val="3399FF"/>
                </a:gs>
                <a:gs pos="100000">
                  <a:srgbClr val="3399FF">
                    <a:gamma/>
                    <a:shade val="66275"/>
                    <a:invGamma/>
                  </a:srgbClr>
                </a:gs>
              </a:gsLst>
              <a:lin ang="5400000" scaled="1"/>
            </a:gradFill>
            <a:ln w="9525">
              <a:noFill/>
              <a:miter lim="800000"/>
              <a:headEnd/>
              <a:tailEnd/>
            </a:ln>
            <a:effectLst/>
          </p:spPr>
          <p:txBody>
            <a:bodyPr lIns="18288" rIns="18288" anchor="ctr" anchorCtr="1">
              <a:spAutoFit/>
            </a:bodyPr>
            <a:lstStyle/>
            <a:p>
              <a:pPr algn="ctr">
                <a:lnSpc>
                  <a:spcPct val="85000"/>
                </a:lnSpc>
                <a:spcBef>
                  <a:spcPct val="0"/>
                </a:spcBef>
                <a:buFontTx/>
                <a:buNone/>
              </a:pPr>
              <a:r>
                <a:rPr lang="en-US" sz="1400" b="1">
                  <a:effectLst>
                    <a:outerShdw blurRad="38100" dist="38100" dir="2700000" algn="tl">
                      <a:srgbClr val="000000"/>
                    </a:outerShdw>
                  </a:effectLst>
                  <a:latin typeface="Arial Narrow" pitchFamily="34" charset="0"/>
                </a:rPr>
                <a:t>Clear Creek Watershed Management</a:t>
              </a:r>
            </a:p>
          </p:txBody>
        </p:sp>
      </p:grpSp>
      <p:grpSp>
        <p:nvGrpSpPr>
          <p:cNvPr id="4" name="Group 2065"/>
          <p:cNvGrpSpPr>
            <a:grpSpLocks/>
          </p:cNvGrpSpPr>
          <p:nvPr/>
        </p:nvGrpSpPr>
        <p:grpSpPr bwMode="auto">
          <a:xfrm>
            <a:off x="4038600" y="1655764"/>
            <a:ext cx="2057400" cy="1331913"/>
            <a:chOff x="2736" y="1008"/>
            <a:chExt cx="1296" cy="839"/>
          </a:xfrm>
        </p:grpSpPr>
        <p:pic>
          <p:nvPicPr>
            <p:cNvPr id="3516434" name="Picture 2066" descr="C:\MyFiles 2\CAT3\cat3-SaRivReveg_C2K_RM154R.tif"/>
            <p:cNvPicPr>
              <a:picLocks noChangeAspect="1" noChangeArrowheads="1"/>
            </p:cNvPicPr>
            <p:nvPr/>
          </p:nvPicPr>
          <p:blipFill>
            <a:blip r:embed="rId6" cstate="print"/>
            <a:srcRect/>
            <a:stretch>
              <a:fillRect/>
            </a:stretch>
          </p:blipFill>
          <p:spPr bwMode="auto">
            <a:xfrm>
              <a:off x="2736" y="1008"/>
              <a:ext cx="1296" cy="836"/>
            </a:xfrm>
            <a:prstGeom prst="rect">
              <a:avLst/>
            </a:prstGeom>
            <a:noFill/>
          </p:spPr>
        </p:pic>
        <p:sp>
          <p:nvSpPr>
            <p:cNvPr id="3516435" name="Rectangle 2067"/>
            <p:cNvSpPr>
              <a:spLocks noChangeArrowheads="1"/>
            </p:cNvSpPr>
            <p:nvPr/>
          </p:nvSpPr>
          <p:spPr bwMode="blackWhite">
            <a:xfrm>
              <a:off x="2736" y="1558"/>
              <a:ext cx="1296" cy="289"/>
            </a:xfrm>
            <a:prstGeom prst="rect">
              <a:avLst/>
            </a:prstGeom>
            <a:gradFill rotWithShape="0">
              <a:gsLst>
                <a:gs pos="0">
                  <a:srgbClr val="3399FF">
                    <a:gamma/>
                    <a:shade val="66275"/>
                    <a:invGamma/>
                  </a:srgbClr>
                </a:gs>
                <a:gs pos="50000">
                  <a:srgbClr val="3399FF"/>
                </a:gs>
                <a:gs pos="100000">
                  <a:srgbClr val="3399FF">
                    <a:gamma/>
                    <a:shade val="66275"/>
                    <a:invGamma/>
                  </a:srgbClr>
                </a:gs>
              </a:gsLst>
              <a:lin ang="5400000" scaled="1"/>
            </a:gradFill>
            <a:ln w="9525">
              <a:noFill/>
              <a:miter lim="800000"/>
              <a:headEnd/>
              <a:tailEnd/>
            </a:ln>
            <a:effectLst/>
          </p:spPr>
          <p:txBody>
            <a:bodyPr lIns="18288" rIns="18288" anchor="ctr" anchorCtr="1">
              <a:spAutoFit/>
            </a:bodyPr>
            <a:lstStyle/>
            <a:p>
              <a:pPr algn="ctr">
                <a:lnSpc>
                  <a:spcPct val="85000"/>
                </a:lnSpc>
                <a:spcBef>
                  <a:spcPct val="0"/>
                </a:spcBef>
                <a:buFontTx/>
                <a:buNone/>
              </a:pPr>
              <a:r>
                <a:rPr lang="en-US" sz="1400" b="1">
                  <a:effectLst>
                    <a:outerShdw blurRad="38100" dist="38100" dir="2700000" algn="tl">
                      <a:srgbClr val="000000"/>
                    </a:outerShdw>
                  </a:effectLst>
                  <a:latin typeface="Arial Narrow" pitchFamily="34" charset="0"/>
                </a:rPr>
                <a:t>Sac. River Riparian Restoration</a:t>
              </a:r>
            </a:p>
          </p:txBody>
        </p:sp>
      </p:grpSp>
      <p:grpSp>
        <p:nvGrpSpPr>
          <p:cNvPr id="5" name="Group 2068"/>
          <p:cNvGrpSpPr>
            <a:grpSpLocks/>
          </p:cNvGrpSpPr>
          <p:nvPr/>
        </p:nvGrpSpPr>
        <p:grpSpPr bwMode="auto">
          <a:xfrm>
            <a:off x="6324600" y="2646363"/>
            <a:ext cx="2057400" cy="1316037"/>
            <a:chOff x="3456" y="2160"/>
            <a:chExt cx="1296" cy="829"/>
          </a:xfrm>
        </p:grpSpPr>
        <p:graphicFrame>
          <p:nvGraphicFramePr>
            <p:cNvPr id="3516437" name="Object 2069"/>
            <p:cNvGraphicFramePr>
              <a:graphicFrameLocks noChangeAspect="1"/>
            </p:cNvGraphicFramePr>
            <p:nvPr/>
          </p:nvGraphicFramePr>
          <p:xfrm>
            <a:off x="3456" y="2160"/>
            <a:ext cx="1296" cy="829"/>
          </p:xfrm>
          <a:graphic>
            <a:graphicData uri="http://schemas.openxmlformats.org/presentationml/2006/ole">
              <p:oleObj spid="_x0000_s778243" name="Image" r:id="rId7" imgW="4839081" imgH="3097174" progId="Photoshop.Image.7">
                <p:embed/>
              </p:oleObj>
            </a:graphicData>
          </a:graphic>
        </p:graphicFrame>
        <p:sp>
          <p:nvSpPr>
            <p:cNvPr id="3516438" name="Rectangle 2070"/>
            <p:cNvSpPr>
              <a:spLocks noChangeArrowheads="1"/>
            </p:cNvSpPr>
            <p:nvPr/>
          </p:nvSpPr>
          <p:spPr bwMode="blackWhite">
            <a:xfrm>
              <a:off x="3456" y="2817"/>
              <a:ext cx="1296" cy="172"/>
            </a:xfrm>
            <a:prstGeom prst="rect">
              <a:avLst/>
            </a:prstGeom>
            <a:gradFill rotWithShape="0">
              <a:gsLst>
                <a:gs pos="0">
                  <a:srgbClr val="3399FF">
                    <a:gamma/>
                    <a:shade val="66275"/>
                    <a:invGamma/>
                  </a:srgbClr>
                </a:gs>
                <a:gs pos="50000">
                  <a:srgbClr val="3399FF"/>
                </a:gs>
                <a:gs pos="100000">
                  <a:srgbClr val="3399FF">
                    <a:gamma/>
                    <a:shade val="66275"/>
                    <a:invGamma/>
                  </a:srgbClr>
                </a:gs>
              </a:gsLst>
              <a:lin ang="5400000" scaled="1"/>
            </a:gradFill>
            <a:ln w="9525">
              <a:noFill/>
              <a:miter lim="800000"/>
              <a:headEnd/>
              <a:tailEnd/>
            </a:ln>
            <a:effectLst/>
          </p:spPr>
          <p:txBody>
            <a:bodyPr lIns="18288" rIns="18288" anchor="ctr" anchorCtr="1">
              <a:spAutoFit/>
            </a:bodyPr>
            <a:lstStyle/>
            <a:p>
              <a:pPr algn="ctr">
                <a:lnSpc>
                  <a:spcPct val="85000"/>
                </a:lnSpc>
                <a:spcBef>
                  <a:spcPct val="0"/>
                </a:spcBef>
                <a:buFontTx/>
                <a:buNone/>
              </a:pPr>
              <a:r>
                <a:rPr lang="en-US" sz="1400" b="1">
                  <a:effectLst>
                    <a:outerShdw blurRad="38100" dist="38100" dir="2700000" algn="tl">
                      <a:srgbClr val="000000"/>
                    </a:outerShdw>
                  </a:effectLst>
                  <a:latin typeface="Arial Narrow" pitchFamily="34" charset="0"/>
                </a:rPr>
                <a:t>Butte Creek Dam Removal</a:t>
              </a:r>
            </a:p>
          </p:txBody>
        </p:sp>
      </p:grpSp>
      <p:grpSp>
        <p:nvGrpSpPr>
          <p:cNvPr id="6" name="Group 2071"/>
          <p:cNvGrpSpPr>
            <a:grpSpLocks/>
          </p:cNvGrpSpPr>
          <p:nvPr/>
        </p:nvGrpSpPr>
        <p:grpSpPr bwMode="auto">
          <a:xfrm>
            <a:off x="3657600" y="3582988"/>
            <a:ext cx="2057400" cy="1370012"/>
            <a:chOff x="2208" y="2209"/>
            <a:chExt cx="1296" cy="863"/>
          </a:xfrm>
        </p:grpSpPr>
        <p:graphicFrame>
          <p:nvGraphicFramePr>
            <p:cNvPr id="3516440" name="Object 2072"/>
            <p:cNvGraphicFramePr>
              <a:graphicFrameLocks noChangeAspect="1"/>
            </p:cNvGraphicFramePr>
            <p:nvPr/>
          </p:nvGraphicFramePr>
          <p:xfrm>
            <a:off x="2208" y="2209"/>
            <a:ext cx="1296" cy="863"/>
          </p:xfrm>
          <a:graphic>
            <a:graphicData uri="http://schemas.openxmlformats.org/presentationml/2006/ole">
              <p:oleObj spid="_x0000_s778242" name="Photo Editor Photo" r:id="rId8" imgW="9514286" imgH="6335009" progId="MSPhotoEd.3">
                <p:embed/>
              </p:oleObj>
            </a:graphicData>
          </a:graphic>
        </p:graphicFrame>
        <p:sp>
          <p:nvSpPr>
            <p:cNvPr id="3516441" name="Rectangle 2073"/>
            <p:cNvSpPr>
              <a:spLocks noChangeArrowheads="1"/>
            </p:cNvSpPr>
            <p:nvPr/>
          </p:nvSpPr>
          <p:spPr bwMode="blackWhite">
            <a:xfrm>
              <a:off x="2208" y="2900"/>
              <a:ext cx="1296" cy="172"/>
            </a:xfrm>
            <a:prstGeom prst="rect">
              <a:avLst/>
            </a:prstGeom>
            <a:gradFill rotWithShape="0">
              <a:gsLst>
                <a:gs pos="0">
                  <a:srgbClr val="3399FF">
                    <a:gamma/>
                    <a:shade val="66275"/>
                    <a:invGamma/>
                  </a:srgbClr>
                </a:gs>
                <a:gs pos="50000">
                  <a:srgbClr val="3399FF"/>
                </a:gs>
                <a:gs pos="100000">
                  <a:srgbClr val="3399FF">
                    <a:gamma/>
                    <a:shade val="66275"/>
                    <a:invGamma/>
                  </a:srgbClr>
                </a:gs>
              </a:gsLst>
              <a:lin ang="5400000" scaled="1"/>
            </a:gradFill>
            <a:ln w="9525">
              <a:noFill/>
              <a:miter lim="800000"/>
              <a:headEnd/>
              <a:tailEnd/>
            </a:ln>
            <a:effectLst/>
          </p:spPr>
          <p:txBody>
            <a:bodyPr lIns="18288" rIns="18288" anchor="ctr" anchorCtr="1">
              <a:spAutoFit/>
            </a:bodyPr>
            <a:lstStyle/>
            <a:p>
              <a:pPr algn="ctr">
                <a:lnSpc>
                  <a:spcPct val="85000"/>
                </a:lnSpc>
                <a:spcBef>
                  <a:spcPct val="0"/>
                </a:spcBef>
                <a:buFontTx/>
                <a:buNone/>
              </a:pPr>
              <a:r>
                <a:rPr lang="en-US" sz="1400" b="1">
                  <a:effectLst>
                    <a:outerShdw blurRad="38100" dist="38100" dir="2700000" algn="tl">
                      <a:srgbClr val="000000"/>
                    </a:outerShdw>
                  </a:effectLst>
                  <a:latin typeface="Arial Narrow" pitchFamily="34" charset="0"/>
                </a:rPr>
                <a:t>Cosumnes River Preserve</a:t>
              </a:r>
            </a:p>
          </p:txBody>
        </p:sp>
      </p:grpSp>
      <p:grpSp>
        <p:nvGrpSpPr>
          <p:cNvPr id="7" name="Group 2074"/>
          <p:cNvGrpSpPr>
            <a:grpSpLocks/>
          </p:cNvGrpSpPr>
          <p:nvPr/>
        </p:nvGrpSpPr>
        <p:grpSpPr bwMode="auto">
          <a:xfrm>
            <a:off x="5103813" y="5153027"/>
            <a:ext cx="2058987" cy="1557338"/>
            <a:chOff x="3120" y="3159"/>
            <a:chExt cx="1297" cy="981"/>
          </a:xfrm>
        </p:grpSpPr>
        <p:pic>
          <p:nvPicPr>
            <p:cNvPr id="3516443" name="Picture 2075" descr="C:\Temp2\81284_09.jpg"/>
            <p:cNvPicPr>
              <a:picLocks noChangeAspect="1" noChangeArrowheads="1"/>
            </p:cNvPicPr>
            <p:nvPr/>
          </p:nvPicPr>
          <p:blipFill>
            <a:blip r:embed="rId9"/>
            <a:srcRect r="22383" b="22377"/>
            <a:stretch>
              <a:fillRect/>
            </a:stretch>
          </p:blipFill>
          <p:spPr bwMode="auto">
            <a:xfrm>
              <a:off x="3120" y="3159"/>
              <a:ext cx="1297" cy="921"/>
            </a:xfrm>
            <a:prstGeom prst="rect">
              <a:avLst/>
            </a:prstGeom>
            <a:noFill/>
            <a:ln w="9525">
              <a:noFill/>
              <a:miter lim="800000"/>
              <a:headEnd/>
              <a:tailEnd/>
            </a:ln>
          </p:spPr>
        </p:pic>
        <p:sp>
          <p:nvSpPr>
            <p:cNvPr id="3516444" name="Rectangle 2076"/>
            <p:cNvSpPr>
              <a:spLocks noChangeArrowheads="1"/>
            </p:cNvSpPr>
            <p:nvPr/>
          </p:nvSpPr>
          <p:spPr bwMode="blackWhite">
            <a:xfrm>
              <a:off x="3120" y="3851"/>
              <a:ext cx="1296" cy="289"/>
            </a:xfrm>
            <a:prstGeom prst="rect">
              <a:avLst/>
            </a:prstGeom>
            <a:gradFill rotWithShape="0">
              <a:gsLst>
                <a:gs pos="0">
                  <a:srgbClr val="3399FF">
                    <a:gamma/>
                    <a:shade val="66275"/>
                    <a:invGamma/>
                  </a:srgbClr>
                </a:gs>
                <a:gs pos="50000">
                  <a:srgbClr val="3399FF"/>
                </a:gs>
                <a:gs pos="100000">
                  <a:srgbClr val="3399FF">
                    <a:gamma/>
                    <a:shade val="66275"/>
                    <a:invGamma/>
                  </a:srgbClr>
                </a:gs>
              </a:gsLst>
              <a:lin ang="5400000" scaled="1"/>
            </a:gradFill>
            <a:ln w="9525">
              <a:noFill/>
              <a:miter lim="800000"/>
              <a:headEnd/>
              <a:tailEnd/>
            </a:ln>
            <a:effectLst/>
          </p:spPr>
          <p:txBody>
            <a:bodyPr lIns="18288" rIns="18288" anchor="ctr" anchorCtr="1">
              <a:spAutoFit/>
            </a:bodyPr>
            <a:lstStyle/>
            <a:p>
              <a:pPr algn="ctr">
                <a:lnSpc>
                  <a:spcPct val="85000"/>
                </a:lnSpc>
                <a:spcBef>
                  <a:spcPct val="0"/>
                </a:spcBef>
                <a:buFontTx/>
                <a:buNone/>
              </a:pPr>
              <a:r>
                <a:rPr lang="en-US" sz="1400" b="1">
                  <a:effectLst>
                    <a:outerShdw blurRad="38100" dist="38100" dir="2700000" algn="tl">
                      <a:srgbClr val="000000"/>
                    </a:outerShdw>
                  </a:effectLst>
                  <a:latin typeface="Arial Narrow" pitchFamily="34" charset="0"/>
                </a:rPr>
                <a:t>Tuolumne River Gravel Restoration</a:t>
              </a:r>
            </a:p>
          </p:txBody>
        </p:sp>
      </p:grpSp>
      <p:grpSp>
        <p:nvGrpSpPr>
          <p:cNvPr id="8" name="Group 2077"/>
          <p:cNvGrpSpPr>
            <a:grpSpLocks/>
          </p:cNvGrpSpPr>
          <p:nvPr/>
        </p:nvGrpSpPr>
        <p:grpSpPr bwMode="auto">
          <a:xfrm>
            <a:off x="152400" y="4648200"/>
            <a:ext cx="2057400" cy="1619250"/>
            <a:chOff x="96" y="3168"/>
            <a:chExt cx="1296" cy="1020"/>
          </a:xfrm>
        </p:grpSpPr>
        <p:pic>
          <p:nvPicPr>
            <p:cNvPr id="3516446" name="Picture 2078" descr="C:\MyFiles 2\grafix\jpegs11-01\17screen.jpg"/>
            <p:cNvPicPr>
              <a:picLocks noChangeAspect="1" noChangeArrowheads="1"/>
            </p:cNvPicPr>
            <p:nvPr/>
          </p:nvPicPr>
          <p:blipFill>
            <a:blip r:embed="rId10" cstate="print"/>
            <a:srcRect l="6453" t="7796" r="21629" b="6458"/>
            <a:stretch>
              <a:fillRect/>
            </a:stretch>
          </p:blipFill>
          <p:spPr bwMode="auto">
            <a:xfrm>
              <a:off x="96" y="3168"/>
              <a:ext cx="1296" cy="1020"/>
            </a:xfrm>
            <a:prstGeom prst="rect">
              <a:avLst/>
            </a:prstGeom>
            <a:noFill/>
          </p:spPr>
        </p:pic>
        <p:sp>
          <p:nvSpPr>
            <p:cNvPr id="3516447" name="Rectangle 2079"/>
            <p:cNvSpPr>
              <a:spLocks noChangeArrowheads="1"/>
            </p:cNvSpPr>
            <p:nvPr/>
          </p:nvSpPr>
          <p:spPr bwMode="blackWhite">
            <a:xfrm>
              <a:off x="96" y="4016"/>
              <a:ext cx="1296" cy="172"/>
            </a:xfrm>
            <a:prstGeom prst="rect">
              <a:avLst/>
            </a:prstGeom>
            <a:gradFill rotWithShape="0">
              <a:gsLst>
                <a:gs pos="0">
                  <a:srgbClr val="3399FF">
                    <a:gamma/>
                    <a:shade val="66275"/>
                    <a:invGamma/>
                  </a:srgbClr>
                </a:gs>
                <a:gs pos="50000">
                  <a:srgbClr val="3399FF"/>
                </a:gs>
                <a:gs pos="100000">
                  <a:srgbClr val="3399FF">
                    <a:gamma/>
                    <a:shade val="66275"/>
                    <a:invGamma/>
                  </a:srgbClr>
                </a:gs>
              </a:gsLst>
              <a:lin ang="5400000" scaled="1"/>
            </a:gradFill>
            <a:ln w="9525">
              <a:noFill/>
              <a:miter lim="800000"/>
              <a:headEnd/>
              <a:tailEnd/>
            </a:ln>
            <a:effectLst/>
          </p:spPr>
          <p:txBody>
            <a:bodyPr lIns="18288" rIns="18288" anchor="ctr" anchorCtr="1">
              <a:spAutoFit/>
            </a:bodyPr>
            <a:lstStyle/>
            <a:p>
              <a:pPr algn="ctr">
                <a:lnSpc>
                  <a:spcPct val="85000"/>
                </a:lnSpc>
                <a:spcBef>
                  <a:spcPct val="0"/>
                </a:spcBef>
                <a:buFontTx/>
                <a:buNone/>
              </a:pPr>
              <a:r>
                <a:rPr lang="en-US" sz="1400" b="1">
                  <a:effectLst>
                    <a:outerShdw blurRad="38100" dist="38100" dir="2700000" algn="tl">
                      <a:srgbClr val="000000"/>
                    </a:outerShdw>
                  </a:effectLst>
                  <a:latin typeface="Arial Narrow" pitchFamily="34" charset="0"/>
                </a:rPr>
                <a:t>Suisun Marsh Fish Screens</a:t>
              </a:r>
            </a:p>
          </p:txBody>
        </p:sp>
      </p:grpSp>
      <p:cxnSp>
        <p:nvCxnSpPr>
          <p:cNvPr id="3516448" name="AutoShape 2080"/>
          <p:cNvCxnSpPr>
            <a:cxnSpLocks noChangeShapeType="1"/>
            <a:stCxn id="3516422" idx="0"/>
            <a:endCxn id="0" idx="1"/>
          </p:cNvCxnSpPr>
          <p:nvPr/>
        </p:nvCxnSpPr>
        <p:spPr bwMode="auto">
          <a:xfrm rot="16200000">
            <a:off x="1951831" y="1008857"/>
            <a:ext cx="744537" cy="228600"/>
          </a:xfrm>
          <a:prstGeom prst="bentConnector2">
            <a:avLst/>
          </a:prstGeom>
          <a:noFill/>
          <a:ln w="28575">
            <a:solidFill>
              <a:srgbClr val="FFFF00"/>
            </a:solidFill>
            <a:miter lim="800000"/>
            <a:headEnd/>
            <a:tailEnd/>
          </a:ln>
          <a:effectLst/>
        </p:spPr>
      </p:cxnSp>
      <p:cxnSp>
        <p:nvCxnSpPr>
          <p:cNvPr id="3516449" name="AutoShape 2081"/>
          <p:cNvCxnSpPr>
            <a:cxnSpLocks noChangeShapeType="1"/>
            <a:stCxn id="3516420" idx="2"/>
            <a:endCxn id="0" idx="0"/>
          </p:cNvCxnSpPr>
          <p:nvPr/>
        </p:nvCxnSpPr>
        <p:spPr bwMode="auto">
          <a:xfrm rot="10800000" flipV="1">
            <a:off x="1066800" y="2055813"/>
            <a:ext cx="885825" cy="230187"/>
          </a:xfrm>
          <a:prstGeom prst="bentConnector2">
            <a:avLst/>
          </a:prstGeom>
          <a:noFill/>
          <a:ln w="28575">
            <a:solidFill>
              <a:srgbClr val="FFFF00"/>
            </a:solidFill>
            <a:miter lim="800000"/>
            <a:headEnd/>
            <a:tailEnd/>
          </a:ln>
          <a:effectLst/>
        </p:spPr>
      </p:cxnSp>
      <p:cxnSp>
        <p:nvCxnSpPr>
          <p:cNvPr id="3516450" name="AutoShape 2082"/>
          <p:cNvCxnSpPr>
            <a:cxnSpLocks noChangeShapeType="1"/>
            <a:stCxn id="3516423" idx="6"/>
            <a:endCxn id="0" idx="1"/>
          </p:cNvCxnSpPr>
          <p:nvPr/>
        </p:nvCxnSpPr>
        <p:spPr bwMode="auto">
          <a:xfrm flipV="1">
            <a:off x="2619375" y="2319338"/>
            <a:ext cx="1419225" cy="195262"/>
          </a:xfrm>
          <a:prstGeom prst="bentConnector3">
            <a:avLst>
              <a:gd name="adj1" fmla="val 48995"/>
            </a:avLst>
          </a:prstGeom>
          <a:noFill/>
          <a:ln w="28575">
            <a:solidFill>
              <a:srgbClr val="FFFF00"/>
            </a:solidFill>
            <a:miter lim="800000"/>
            <a:headEnd/>
            <a:tailEnd/>
          </a:ln>
          <a:effectLst/>
        </p:spPr>
      </p:cxnSp>
      <p:cxnSp>
        <p:nvCxnSpPr>
          <p:cNvPr id="3516451" name="AutoShape 2083"/>
          <p:cNvCxnSpPr>
            <a:cxnSpLocks noChangeShapeType="1"/>
            <a:stCxn id="3516421" idx="6"/>
            <a:endCxn id="0" idx="1"/>
          </p:cNvCxnSpPr>
          <p:nvPr/>
        </p:nvCxnSpPr>
        <p:spPr bwMode="auto">
          <a:xfrm>
            <a:off x="3228975" y="2895600"/>
            <a:ext cx="3095625" cy="409575"/>
          </a:xfrm>
          <a:prstGeom prst="bentConnector3">
            <a:avLst>
              <a:gd name="adj1" fmla="val 17588"/>
            </a:avLst>
          </a:prstGeom>
          <a:noFill/>
          <a:ln w="28575">
            <a:solidFill>
              <a:srgbClr val="FFFF00"/>
            </a:solidFill>
            <a:miter lim="800000"/>
            <a:headEnd/>
            <a:tailEnd/>
          </a:ln>
          <a:effectLst/>
        </p:spPr>
      </p:cxnSp>
      <p:cxnSp>
        <p:nvCxnSpPr>
          <p:cNvPr id="3516452" name="AutoShape 2084"/>
          <p:cNvCxnSpPr>
            <a:cxnSpLocks noChangeShapeType="1"/>
            <a:stCxn id="3516425" idx="4"/>
            <a:endCxn id="0" idx="3"/>
          </p:cNvCxnSpPr>
          <p:nvPr/>
        </p:nvCxnSpPr>
        <p:spPr bwMode="auto">
          <a:xfrm rot="5400000">
            <a:off x="2270125" y="5099050"/>
            <a:ext cx="298450" cy="419100"/>
          </a:xfrm>
          <a:prstGeom prst="bentConnector2">
            <a:avLst/>
          </a:prstGeom>
          <a:noFill/>
          <a:ln w="28575">
            <a:solidFill>
              <a:srgbClr val="FFFF00"/>
            </a:solidFill>
            <a:miter lim="800000"/>
            <a:headEnd/>
            <a:tailEnd/>
          </a:ln>
          <a:effectLst/>
        </p:spPr>
      </p:cxnSp>
      <p:cxnSp>
        <p:nvCxnSpPr>
          <p:cNvPr id="3516453" name="AutoShape 2085"/>
          <p:cNvCxnSpPr>
            <a:cxnSpLocks noChangeShapeType="1"/>
            <a:stCxn id="0" idx="1"/>
            <a:endCxn id="3516426" idx="0"/>
          </p:cNvCxnSpPr>
          <p:nvPr/>
        </p:nvCxnSpPr>
        <p:spPr bwMode="auto">
          <a:xfrm rot="10800000" flipV="1">
            <a:off x="3200400" y="4268788"/>
            <a:ext cx="457200" cy="427037"/>
          </a:xfrm>
          <a:prstGeom prst="bentConnector2">
            <a:avLst/>
          </a:prstGeom>
          <a:noFill/>
          <a:ln w="28575">
            <a:solidFill>
              <a:srgbClr val="FFFF00"/>
            </a:solidFill>
            <a:miter lim="800000"/>
            <a:headEnd/>
            <a:tailEnd/>
          </a:ln>
          <a:effectLst/>
        </p:spPr>
      </p:cxnSp>
      <p:cxnSp>
        <p:nvCxnSpPr>
          <p:cNvPr id="3516454" name="AutoShape 2086"/>
          <p:cNvCxnSpPr>
            <a:cxnSpLocks noChangeShapeType="1"/>
            <a:stCxn id="3516424" idx="4"/>
            <a:endCxn id="0" idx="1"/>
          </p:cNvCxnSpPr>
          <p:nvPr/>
        </p:nvCxnSpPr>
        <p:spPr bwMode="auto">
          <a:xfrm rot="16200000" flipH="1">
            <a:off x="4729163" y="5510212"/>
            <a:ext cx="141288" cy="608013"/>
          </a:xfrm>
          <a:prstGeom prst="bentConnector2">
            <a:avLst/>
          </a:prstGeom>
          <a:noFill/>
          <a:ln w="28575">
            <a:solidFill>
              <a:srgbClr val="FFFF00"/>
            </a:solidFill>
            <a:miter lim="800000"/>
            <a:headEnd/>
            <a:tailEnd/>
          </a:ln>
          <a:effectLst/>
        </p:spPr>
      </p:cxnSp>
    </p:spTree>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7762" name="Picture 2" descr="D:\Documents and Settings\u07136\My Documents\My Pictures\ev19568_California.A2002166.1850.250m2northern-small.jpg"/>
          <p:cNvPicPr>
            <a:picLocks noChangeAspect="1" noChangeArrowheads="1"/>
          </p:cNvPicPr>
          <p:nvPr/>
        </p:nvPicPr>
        <p:blipFill>
          <a:blip r:embed="rId3">
            <a:clrChange>
              <a:clrFrom>
                <a:srgbClr val="13346B"/>
              </a:clrFrom>
              <a:clrTo>
                <a:srgbClr val="13346B">
                  <a:alpha val="0"/>
                </a:srgbClr>
              </a:clrTo>
            </a:clrChange>
          </a:blip>
          <a:srcRect/>
          <a:stretch>
            <a:fillRect/>
          </a:stretch>
        </p:blipFill>
        <p:spPr bwMode="auto">
          <a:xfrm>
            <a:off x="0" y="9525"/>
            <a:ext cx="9144000" cy="6848475"/>
          </a:xfrm>
          <a:prstGeom prst="rect">
            <a:avLst/>
          </a:prstGeom>
          <a:noFill/>
        </p:spPr>
      </p:pic>
      <p:grpSp>
        <p:nvGrpSpPr>
          <p:cNvPr id="2" name="Group 54"/>
          <p:cNvGrpSpPr>
            <a:grpSpLocks/>
          </p:cNvGrpSpPr>
          <p:nvPr/>
        </p:nvGrpSpPr>
        <p:grpSpPr bwMode="auto">
          <a:xfrm>
            <a:off x="2952750" y="2819400"/>
            <a:ext cx="6054725" cy="2209800"/>
            <a:chOff x="1860" y="1776"/>
            <a:chExt cx="3814" cy="1392"/>
          </a:xfrm>
        </p:grpSpPr>
        <p:grpSp>
          <p:nvGrpSpPr>
            <p:cNvPr id="3" name="Group 53"/>
            <p:cNvGrpSpPr>
              <a:grpSpLocks/>
            </p:cNvGrpSpPr>
            <p:nvPr/>
          </p:nvGrpSpPr>
          <p:grpSpPr bwMode="auto">
            <a:xfrm>
              <a:off x="4368" y="2075"/>
              <a:ext cx="1306" cy="1093"/>
              <a:chOff x="4368" y="2075"/>
              <a:chExt cx="1306" cy="1093"/>
            </a:xfrm>
          </p:grpSpPr>
          <p:pic>
            <p:nvPicPr>
              <p:cNvPr id="6517800" name="Picture 40"/>
              <p:cNvPicPr>
                <a:picLocks noChangeAspect="1" noChangeArrowheads="1"/>
              </p:cNvPicPr>
              <p:nvPr/>
            </p:nvPicPr>
            <p:blipFill>
              <a:blip r:embed="rId4"/>
              <a:srcRect/>
              <a:stretch>
                <a:fillRect/>
              </a:stretch>
            </p:blipFill>
            <p:spPr bwMode="auto">
              <a:xfrm>
                <a:off x="4368" y="2075"/>
                <a:ext cx="1306" cy="1093"/>
              </a:xfrm>
              <a:prstGeom prst="rect">
                <a:avLst/>
              </a:prstGeom>
              <a:noFill/>
              <a:ln w="6350">
                <a:solidFill>
                  <a:srgbClr val="000000"/>
                </a:solidFill>
                <a:miter lim="800000"/>
                <a:headEnd/>
                <a:tailEnd/>
              </a:ln>
            </p:spPr>
          </p:pic>
          <p:sp>
            <p:nvSpPr>
              <p:cNvPr id="6517801" name="Rectangle 41"/>
              <p:cNvSpPr>
                <a:spLocks noChangeArrowheads="1"/>
              </p:cNvSpPr>
              <p:nvPr/>
            </p:nvSpPr>
            <p:spPr bwMode="auto">
              <a:xfrm>
                <a:off x="4499" y="2106"/>
                <a:ext cx="1088" cy="346"/>
              </a:xfrm>
              <a:prstGeom prst="rect">
                <a:avLst/>
              </a:prstGeom>
              <a:noFill/>
              <a:ln w="9525">
                <a:noFill/>
                <a:miter lim="800000"/>
                <a:headEnd/>
                <a:tailEnd/>
              </a:ln>
              <a:effectLst>
                <a:outerShdw dist="53882" dir="2700000" algn="ctr" rotWithShape="0">
                  <a:schemeClr val="tx1"/>
                </a:outerShdw>
              </a:effectLst>
            </p:spPr>
            <p:txBody>
              <a:bodyPr wrap="none" lIns="0" tIns="0" rIns="0" bIns="0">
                <a:spAutoFit/>
              </a:bodyPr>
              <a:lstStyle/>
              <a:p>
                <a:pPr algn="ctr" eaLnBrk="1" hangingPunct="1">
                  <a:spcBef>
                    <a:spcPct val="0"/>
                  </a:spcBef>
                </a:pPr>
                <a:r>
                  <a:rPr lang="en-US">
                    <a:solidFill>
                      <a:schemeClr val="bg1"/>
                    </a:solidFill>
                    <a:effectLst/>
                  </a:rPr>
                  <a:t>Durham Mutual </a:t>
                </a:r>
                <a:br>
                  <a:rPr lang="en-US">
                    <a:solidFill>
                      <a:schemeClr val="bg1"/>
                    </a:solidFill>
                    <a:effectLst/>
                  </a:rPr>
                </a:br>
                <a:r>
                  <a:rPr lang="en-US">
                    <a:solidFill>
                      <a:schemeClr val="bg1"/>
                    </a:solidFill>
                    <a:effectLst/>
                  </a:rPr>
                  <a:t>Fish Ladder</a:t>
                </a:r>
              </a:p>
            </p:txBody>
          </p:sp>
        </p:grpSp>
        <p:sp>
          <p:nvSpPr>
            <p:cNvPr id="6517802" name="Oval 42"/>
            <p:cNvSpPr>
              <a:spLocks noChangeArrowheads="1"/>
            </p:cNvSpPr>
            <p:nvPr/>
          </p:nvSpPr>
          <p:spPr bwMode="blackWhite">
            <a:xfrm>
              <a:off x="1860" y="1776"/>
              <a:ext cx="156" cy="157"/>
            </a:xfrm>
            <a:prstGeom prst="ellipse">
              <a:avLst/>
            </a:prstGeom>
            <a:noFill/>
            <a:ln w="57150">
              <a:solidFill>
                <a:srgbClr val="FFFF00"/>
              </a:solidFill>
              <a:round/>
              <a:headEnd/>
              <a:tailEnd/>
            </a:ln>
            <a:effectLst>
              <a:outerShdw dist="35921" dir="2700000" algn="ctr" rotWithShape="0">
                <a:schemeClr val="tx1"/>
              </a:outerShdw>
            </a:effectLst>
          </p:spPr>
          <p:txBody>
            <a:bodyPr wrap="none" anchor="ctr"/>
            <a:lstStyle/>
            <a:p>
              <a:endParaRPr lang="en-US"/>
            </a:p>
          </p:txBody>
        </p:sp>
        <p:cxnSp>
          <p:nvCxnSpPr>
            <p:cNvPr id="6517803" name="AutoShape 43"/>
            <p:cNvCxnSpPr>
              <a:cxnSpLocks noChangeShapeType="1"/>
              <a:stCxn id="6517802" idx="6"/>
              <a:endCxn id="0" idx="1"/>
            </p:cNvCxnSpPr>
            <p:nvPr/>
          </p:nvCxnSpPr>
          <p:spPr bwMode="auto">
            <a:xfrm>
              <a:off x="2034" y="1855"/>
              <a:ext cx="2334" cy="767"/>
            </a:xfrm>
            <a:prstGeom prst="bentConnector3">
              <a:avLst>
                <a:gd name="adj1" fmla="val 87787"/>
              </a:avLst>
            </a:prstGeom>
            <a:noFill/>
            <a:ln w="28575">
              <a:solidFill>
                <a:srgbClr val="FFFF00"/>
              </a:solidFill>
              <a:miter lim="800000"/>
              <a:headEnd/>
              <a:tailEnd/>
            </a:ln>
            <a:effectLst>
              <a:outerShdw dist="35921" dir="2700000" algn="ctr" rotWithShape="0">
                <a:schemeClr val="tx1"/>
              </a:outerShdw>
            </a:effectLst>
          </p:spPr>
        </p:cxnSp>
      </p:grpSp>
      <p:sp>
        <p:nvSpPr>
          <p:cNvPr id="6517806" name="Rectangle 46"/>
          <p:cNvSpPr>
            <a:spLocks noChangeArrowheads="1"/>
          </p:cNvSpPr>
          <p:nvPr/>
        </p:nvSpPr>
        <p:spPr bwMode="auto">
          <a:xfrm>
            <a:off x="1752600" y="228600"/>
            <a:ext cx="7253288" cy="1047750"/>
          </a:xfrm>
          <a:prstGeom prst="rect">
            <a:avLst/>
          </a:prstGeom>
          <a:solidFill>
            <a:srgbClr val="808000">
              <a:alpha val="50000"/>
            </a:srgbClr>
          </a:solidFill>
          <a:ln w="57150">
            <a:solidFill>
              <a:srgbClr val="666633">
                <a:alpha val="50000"/>
              </a:srgbClr>
            </a:solidFill>
            <a:miter lim="800000"/>
            <a:headEnd/>
            <a:tailEnd/>
          </a:ln>
          <a:effectLst/>
        </p:spPr>
        <p:txBody>
          <a:bodyPr rot="10800000" vert="eaVert" wrap="none" anchor="ctr">
            <a:spAutoFit/>
          </a:bodyPr>
          <a:lstStyle/>
          <a:p>
            <a:endParaRPr lang="en-US"/>
          </a:p>
        </p:txBody>
      </p:sp>
      <p:grpSp>
        <p:nvGrpSpPr>
          <p:cNvPr id="4" name="Group 48"/>
          <p:cNvGrpSpPr>
            <a:grpSpLocks/>
          </p:cNvGrpSpPr>
          <p:nvPr/>
        </p:nvGrpSpPr>
        <p:grpSpPr bwMode="auto">
          <a:xfrm>
            <a:off x="152400" y="1219200"/>
            <a:ext cx="2178050" cy="1600200"/>
            <a:chOff x="96" y="768"/>
            <a:chExt cx="1372" cy="1008"/>
          </a:xfrm>
        </p:grpSpPr>
        <p:grpSp>
          <p:nvGrpSpPr>
            <p:cNvPr id="5" name="Group 47"/>
            <p:cNvGrpSpPr>
              <a:grpSpLocks/>
            </p:cNvGrpSpPr>
            <p:nvPr/>
          </p:nvGrpSpPr>
          <p:grpSpPr bwMode="auto">
            <a:xfrm>
              <a:off x="96" y="768"/>
              <a:ext cx="1096" cy="1008"/>
              <a:chOff x="96" y="768"/>
              <a:chExt cx="1096" cy="1008"/>
            </a:xfrm>
          </p:grpSpPr>
          <p:pic>
            <p:nvPicPr>
              <p:cNvPr id="6517772" name="Picture 12"/>
              <p:cNvPicPr>
                <a:picLocks noChangeAspect="1" noChangeArrowheads="1"/>
              </p:cNvPicPr>
              <p:nvPr/>
            </p:nvPicPr>
            <p:blipFill>
              <a:blip r:embed="rId5" cstate="print"/>
              <a:srcRect t="4396" b="6593"/>
              <a:stretch>
                <a:fillRect/>
              </a:stretch>
            </p:blipFill>
            <p:spPr bwMode="auto">
              <a:xfrm>
                <a:off x="96" y="768"/>
                <a:ext cx="1096" cy="1008"/>
              </a:xfrm>
              <a:prstGeom prst="rect">
                <a:avLst/>
              </a:prstGeom>
              <a:noFill/>
              <a:ln w="6350">
                <a:solidFill>
                  <a:srgbClr val="000000"/>
                </a:solidFill>
                <a:miter lim="800000"/>
                <a:headEnd/>
                <a:tailEnd/>
              </a:ln>
            </p:spPr>
          </p:pic>
          <p:sp>
            <p:nvSpPr>
              <p:cNvPr id="6517773" name="Rectangle 13"/>
              <p:cNvSpPr>
                <a:spLocks noChangeArrowheads="1"/>
              </p:cNvSpPr>
              <p:nvPr/>
            </p:nvSpPr>
            <p:spPr bwMode="auto">
              <a:xfrm>
                <a:off x="123" y="1326"/>
                <a:ext cx="1061" cy="346"/>
              </a:xfrm>
              <a:prstGeom prst="rect">
                <a:avLst/>
              </a:prstGeom>
              <a:noFill/>
              <a:ln w="9525">
                <a:noFill/>
                <a:miter lim="800000"/>
                <a:headEnd/>
                <a:tailEnd/>
              </a:ln>
              <a:effectLst>
                <a:outerShdw dist="35921" dir="2700000" algn="ctr" rotWithShape="0">
                  <a:schemeClr val="tx1"/>
                </a:outerShdw>
              </a:effectLst>
            </p:spPr>
            <p:txBody>
              <a:bodyPr lIns="0" tIns="0" rIns="0" bIns="0">
                <a:spAutoFit/>
              </a:bodyPr>
              <a:lstStyle/>
              <a:p>
                <a:pPr algn="ctr" eaLnBrk="1" hangingPunct="1">
                  <a:spcBef>
                    <a:spcPct val="0"/>
                  </a:spcBef>
                </a:pPr>
                <a:r>
                  <a:rPr lang="en-US">
                    <a:solidFill>
                      <a:schemeClr val="bg1"/>
                    </a:solidFill>
                    <a:effectLst/>
                  </a:rPr>
                  <a:t>Shasta Temp Control Device</a:t>
                </a:r>
              </a:p>
            </p:txBody>
          </p:sp>
        </p:grpSp>
        <p:sp>
          <p:nvSpPr>
            <p:cNvPr id="6517774" name="Oval 14"/>
            <p:cNvSpPr>
              <a:spLocks noChangeArrowheads="1"/>
            </p:cNvSpPr>
            <p:nvPr/>
          </p:nvSpPr>
          <p:spPr bwMode="blackWhite">
            <a:xfrm>
              <a:off x="1312" y="1043"/>
              <a:ext cx="156" cy="157"/>
            </a:xfrm>
            <a:prstGeom prst="ellipse">
              <a:avLst/>
            </a:prstGeom>
            <a:noFill/>
            <a:ln w="57150">
              <a:solidFill>
                <a:srgbClr val="FFFF00"/>
              </a:solidFill>
              <a:round/>
              <a:headEnd/>
              <a:tailEnd/>
            </a:ln>
            <a:effectLst>
              <a:outerShdw dist="35921" dir="2700000" algn="ctr" rotWithShape="0">
                <a:schemeClr val="tx1"/>
              </a:outerShdw>
            </a:effectLst>
          </p:spPr>
          <p:txBody>
            <a:bodyPr wrap="none" anchor="ctr"/>
            <a:lstStyle/>
            <a:p>
              <a:endParaRPr lang="en-US"/>
            </a:p>
          </p:txBody>
        </p:sp>
        <p:cxnSp>
          <p:nvCxnSpPr>
            <p:cNvPr id="6517775" name="AutoShape 15"/>
            <p:cNvCxnSpPr>
              <a:cxnSpLocks noChangeShapeType="1"/>
              <a:stCxn id="6517774" idx="2"/>
              <a:endCxn id="0" idx="3"/>
            </p:cNvCxnSpPr>
            <p:nvPr/>
          </p:nvCxnSpPr>
          <p:spPr bwMode="auto">
            <a:xfrm rot="10800000" flipV="1">
              <a:off x="1192" y="1122"/>
              <a:ext cx="102" cy="150"/>
            </a:xfrm>
            <a:prstGeom prst="bentConnector3">
              <a:avLst>
                <a:gd name="adj1" fmla="val 41176"/>
              </a:avLst>
            </a:prstGeom>
            <a:noFill/>
            <a:ln w="28575">
              <a:solidFill>
                <a:srgbClr val="FFFF00"/>
              </a:solidFill>
              <a:miter lim="800000"/>
              <a:headEnd/>
              <a:tailEnd/>
            </a:ln>
            <a:effectLst>
              <a:outerShdw dist="35921" dir="2700000" algn="ctr" rotWithShape="0">
                <a:schemeClr val="tx1"/>
              </a:outerShdw>
            </a:effectLst>
          </p:spPr>
        </p:cxnSp>
      </p:grpSp>
      <p:grpSp>
        <p:nvGrpSpPr>
          <p:cNvPr id="6" name="Group 16"/>
          <p:cNvGrpSpPr>
            <a:grpSpLocks/>
          </p:cNvGrpSpPr>
          <p:nvPr/>
        </p:nvGrpSpPr>
        <p:grpSpPr bwMode="auto">
          <a:xfrm>
            <a:off x="2819400" y="3124200"/>
            <a:ext cx="3954463" cy="3581400"/>
            <a:chOff x="1776" y="1968"/>
            <a:chExt cx="2491" cy="2256"/>
          </a:xfrm>
        </p:grpSpPr>
        <p:grpSp>
          <p:nvGrpSpPr>
            <p:cNvPr id="7" name="Group 17"/>
            <p:cNvGrpSpPr>
              <a:grpSpLocks/>
            </p:cNvGrpSpPr>
            <p:nvPr/>
          </p:nvGrpSpPr>
          <p:grpSpPr bwMode="auto">
            <a:xfrm>
              <a:off x="2354" y="2208"/>
              <a:ext cx="1913" cy="2016"/>
              <a:chOff x="2354" y="2208"/>
              <a:chExt cx="1913" cy="2016"/>
            </a:xfrm>
          </p:grpSpPr>
          <p:grpSp>
            <p:nvGrpSpPr>
              <p:cNvPr id="8" name="Group 18"/>
              <p:cNvGrpSpPr>
                <a:grpSpLocks/>
              </p:cNvGrpSpPr>
              <p:nvPr/>
            </p:nvGrpSpPr>
            <p:grpSpPr bwMode="auto">
              <a:xfrm>
                <a:off x="2354" y="2208"/>
                <a:ext cx="1569" cy="1125"/>
                <a:chOff x="2354" y="2208"/>
                <a:chExt cx="1569" cy="1125"/>
              </a:xfrm>
            </p:grpSpPr>
            <p:pic>
              <p:nvPicPr>
                <p:cNvPr id="6517779" name="Picture 19" descr="D:\Documents and Settings\u07136\My Documents\grafix\jpegs07-02\WC-ButteCreek-before-photoshopped-no_powerline.jpg"/>
                <p:cNvPicPr>
                  <a:picLocks noChangeAspect="1" noChangeArrowheads="1"/>
                </p:cNvPicPr>
                <p:nvPr/>
              </p:nvPicPr>
              <p:blipFill>
                <a:blip r:embed="rId6" cstate="print"/>
                <a:srcRect r="1724" b="1703"/>
                <a:stretch>
                  <a:fillRect/>
                </a:stretch>
              </p:blipFill>
              <p:spPr bwMode="auto">
                <a:xfrm>
                  <a:off x="2354" y="2208"/>
                  <a:ext cx="1569" cy="1125"/>
                </a:xfrm>
                <a:prstGeom prst="rect">
                  <a:avLst/>
                </a:prstGeom>
                <a:noFill/>
                <a:ln w="9525">
                  <a:noFill/>
                  <a:miter lim="800000"/>
                  <a:headEnd/>
                  <a:tailEnd/>
                </a:ln>
                <a:effectLst>
                  <a:outerShdw dist="35921" dir="2700000" algn="ctr" rotWithShape="0">
                    <a:schemeClr val="tx1"/>
                  </a:outerShdw>
                </a:effectLst>
              </p:spPr>
            </p:pic>
            <p:sp>
              <p:nvSpPr>
                <p:cNvPr id="6517780" name="Text Box 20"/>
                <p:cNvSpPr txBox="1">
                  <a:spLocks noChangeArrowheads="1"/>
                </p:cNvSpPr>
                <p:nvPr/>
              </p:nvSpPr>
              <p:spPr bwMode="auto">
                <a:xfrm>
                  <a:off x="2410" y="2235"/>
                  <a:ext cx="1489" cy="173"/>
                </a:xfrm>
                <a:prstGeom prst="rect">
                  <a:avLst/>
                </a:prstGeom>
                <a:noFill/>
                <a:ln w="9525">
                  <a:noFill/>
                  <a:miter lim="800000"/>
                  <a:headEnd type="none" w="sm" len="sm"/>
                  <a:tailEnd type="none" w="sm" len="sm"/>
                </a:ln>
                <a:effectLst>
                  <a:outerShdw dist="35921" dir="2700000" algn="ctr" rotWithShape="0">
                    <a:schemeClr val="tx1"/>
                  </a:outerShdw>
                </a:effectLst>
              </p:spPr>
              <p:txBody>
                <a:bodyPr wrap="none" lIns="0" tIns="0" rIns="0" bIns="0">
                  <a:spAutoFit/>
                </a:bodyPr>
                <a:lstStyle/>
                <a:p>
                  <a:pPr eaLnBrk="1" hangingPunct="1">
                    <a:spcBef>
                      <a:spcPct val="0"/>
                    </a:spcBef>
                  </a:pPr>
                  <a:r>
                    <a:rPr lang="en-US">
                      <a:solidFill>
                        <a:schemeClr val="bg1"/>
                      </a:solidFill>
                      <a:effectLst/>
                    </a:rPr>
                    <a:t>Butte Creek Before …</a:t>
                  </a:r>
                </a:p>
              </p:txBody>
            </p:sp>
          </p:grpSp>
          <p:grpSp>
            <p:nvGrpSpPr>
              <p:cNvPr id="9" name="Group 21"/>
              <p:cNvGrpSpPr>
                <a:grpSpLocks/>
              </p:cNvGrpSpPr>
              <p:nvPr/>
            </p:nvGrpSpPr>
            <p:grpSpPr bwMode="auto">
              <a:xfrm>
                <a:off x="2750" y="3089"/>
                <a:ext cx="1517" cy="1135"/>
                <a:chOff x="2750" y="3089"/>
                <a:chExt cx="1517" cy="1135"/>
              </a:xfrm>
            </p:grpSpPr>
            <p:pic>
              <p:nvPicPr>
                <p:cNvPr id="6517782" name="Picture 22" descr="D:\Documents and Settings\u07136\My Documents\grafix\jpegs07-02\WC-ButteCreek-after-photoshopped-no_powerline.jpg"/>
                <p:cNvPicPr>
                  <a:picLocks noChangeAspect="1" noChangeArrowheads="1"/>
                </p:cNvPicPr>
                <p:nvPr/>
              </p:nvPicPr>
              <p:blipFill>
                <a:blip r:embed="rId7" cstate="print"/>
                <a:srcRect/>
                <a:stretch>
                  <a:fillRect/>
                </a:stretch>
              </p:blipFill>
              <p:spPr bwMode="auto">
                <a:xfrm>
                  <a:off x="2753" y="3089"/>
                  <a:ext cx="1514" cy="1135"/>
                </a:xfrm>
                <a:prstGeom prst="rect">
                  <a:avLst/>
                </a:prstGeom>
                <a:noFill/>
                <a:ln w="6350">
                  <a:solidFill>
                    <a:srgbClr val="000000"/>
                  </a:solidFill>
                  <a:miter lim="800000"/>
                  <a:headEnd/>
                  <a:tailEnd/>
                </a:ln>
                <a:effectLst/>
              </p:spPr>
            </p:pic>
            <p:sp>
              <p:nvSpPr>
                <p:cNvPr id="6517783" name="Text Box 23"/>
                <p:cNvSpPr txBox="1">
                  <a:spLocks noChangeArrowheads="1"/>
                </p:cNvSpPr>
                <p:nvPr/>
              </p:nvSpPr>
              <p:spPr bwMode="auto">
                <a:xfrm>
                  <a:off x="2750" y="4025"/>
                  <a:ext cx="1368" cy="173"/>
                </a:xfrm>
                <a:prstGeom prst="rect">
                  <a:avLst/>
                </a:prstGeom>
                <a:noFill/>
                <a:ln w="9525">
                  <a:noFill/>
                  <a:miter lim="800000"/>
                  <a:headEnd type="none" w="sm" len="sm"/>
                  <a:tailEnd type="none" w="sm" len="sm"/>
                </a:ln>
                <a:effectLst>
                  <a:outerShdw dist="35921" dir="2700000" algn="ctr" rotWithShape="0">
                    <a:schemeClr val="tx1"/>
                  </a:outerShdw>
                </a:effectLst>
              </p:spPr>
              <p:txBody>
                <a:bodyPr wrap="none" lIns="0" tIns="0" rIns="0" bIns="0">
                  <a:spAutoFit/>
                </a:bodyPr>
                <a:lstStyle/>
                <a:p>
                  <a:pPr eaLnBrk="1" hangingPunct="1">
                    <a:spcBef>
                      <a:spcPct val="0"/>
                    </a:spcBef>
                  </a:pPr>
                  <a:r>
                    <a:rPr lang="en-US">
                      <a:solidFill>
                        <a:schemeClr val="bg1"/>
                      </a:solidFill>
                      <a:effectLst/>
                    </a:rPr>
                    <a:t>… Butte Creek After</a:t>
                  </a:r>
                </a:p>
              </p:txBody>
            </p:sp>
          </p:grpSp>
        </p:grpSp>
        <p:sp>
          <p:nvSpPr>
            <p:cNvPr id="6517784" name="Oval 24"/>
            <p:cNvSpPr>
              <a:spLocks noChangeArrowheads="1"/>
            </p:cNvSpPr>
            <p:nvPr/>
          </p:nvSpPr>
          <p:spPr bwMode="blackWhite">
            <a:xfrm>
              <a:off x="1776" y="1968"/>
              <a:ext cx="156" cy="157"/>
            </a:xfrm>
            <a:prstGeom prst="ellipse">
              <a:avLst/>
            </a:prstGeom>
            <a:noFill/>
            <a:ln w="57150">
              <a:solidFill>
                <a:srgbClr val="FFFF00"/>
              </a:solidFill>
              <a:round/>
              <a:headEnd/>
              <a:tailEnd/>
            </a:ln>
            <a:effectLst>
              <a:outerShdw dist="35921" dir="2700000" algn="ctr" rotWithShape="0">
                <a:schemeClr val="tx1"/>
              </a:outerShdw>
            </a:effectLst>
          </p:spPr>
          <p:txBody>
            <a:bodyPr wrap="none" anchor="ctr"/>
            <a:lstStyle/>
            <a:p>
              <a:endParaRPr lang="en-US"/>
            </a:p>
          </p:txBody>
        </p:sp>
        <p:cxnSp>
          <p:nvCxnSpPr>
            <p:cNvPr id="6517785" name="AutoShape 25"/>
            <p:cNvCxnSpPr>
              <a:cxnSpLocks noChangeShapeType="1"/>
              <a:stCxn id="6517784" idx="6"/>
              <a:endCxn id="0" idx="1"/>
            </p:cNvCxnSpPr>
            <p:nvPr/>
          </p:nvCxnSpPr>
          <p:spPr bwMode="auto">
            <a:xfrm>
              <a:off x="1950" y="2047"/>
              <a:ext cx="404" cy="724"/>
            </a:xfrm>
            <a:prstGeom prst="bentConnector3">
              <a:avLst>
                <a:gd name="adj1" fmla="val 47773"/>
              </a:avLst>
            </a:prstGeom>
            <a:noFill/>
            <a:ln w="28575">
              <a:solidFill>
                <a:srgbClr val="FFFF00"/>
              </a:solidFill>
              <a:miter lim="800000"/>
              <a:headEnd/>
              <a:tailEnd/>
            </a:ln>
            <a:effectLst>
              <a:outerShdw dist="35921" dir="2700000" algn="ctr" rotWithShape="0">
                <a:schemeClr val="tx1"/>
              </a:outerShdw>
            </a:effectLst>
          </p:spPr>
        </p:cxnSp>
      </p:grpSp>
      <p:grpSp>
        <p:nvGrpSpPr>
          <p:cNvPr id="10" name="Group 26"/>
          <p:cNvGrpSpPr>
            <a:grpSpLocks/>
          </p:cNvGrpSpPr>
          <p:nvPr/>
        </p:nvGrpSpPr>
        <p:grpSpPr bwMode="auto">
          <a:xfrm>
            <a:off x="76200" y="2798763"/>
            <a:ext cx="2609850" cy="1697037"/>
            <a:chOff x="48" y="1763"/>
            <a:chExt cx="1644" cy="1069"/>
          </a:xfrm>
        </p:grpSpPr>
        <p:grpSp>
          <p:nvGrpSpPr>
            <p:cNvPr id="11" name="Group 27"/>
            <p:cNvGrpSpPr>
              <a:grpSpLocks/>
            </p:cNvGrpSpPr>
            <p:nvPr/>
          </p:nvGrpSpPr>
          <p:grpSpPr bwMode="auto">
            <a:xfrm>
              <a:off x="48" y="1870"/>
              <a:ext cx="1419" cy="962"/>
              <a:chOff x="48" y="1870"/>
              <a:chExt cx="1419" cy="962"/>
            </a:xfrm>
          </p:grpSpPr>
          <p:pic>
            <p:nvPicPr>
              <p:cNvPr id="6517788" name="Picture 28"/>
              <p:cNvPicPr>
                <a:picLocks noChangeAspect="1" noChangeArrowheads="1"/>
              </p:cNvPicPr>
              <p:nvPr/>
            </p:nvPicPr>
            <p:blipFill>
              <a:blip r:embed="rId8"/>
              <a:srcRect/>
              <a:stretch>
                <a:fillRect/>
              </a:stretch>
            </p:blipFill>
            <p:spPr bwMode="auto">
              <a:xfrm>
                <a:off x="48" y="1870"/>
                <a:ext cx="1419" cy="962"/>
              </a:xfrm>
              <a:prstGeom prst="rect">
                <a:avLst/>
              </a:prstGeom>
              <a:noFill/>
              <a:ln w="6350">
                <a:solidFill>
                  <a:srgbClr val="000000"/>
                </a:solidFill>
                <a:miter lim="800000"/>
                <a:headEnd/>
                <a:tailEnd/>
              </a:ln>
            </p:spPr>
          </p:pic>
          <p:sp>
            <p:nvSpPr>
              <p:cNvPr id="6517789" name="Rectangle 29"/>
              <p:cNvSpPr>
                <a:spLocks noChangeArrowheads="1"/>
              </p:cNvSpPr>
              <p:nvPr/>
            </p:nvSpPr>
            <p:spPr bwMode="auto">
              <a:xfrm>
                <a:off x="93" y="1881"/>
                <a:ext cx="1296" cy="173"/>
              </a:xfrm>
              <a:prstGeom prst="rect">
                <a:avLst/>
              </a:prstGeom>
              <a:noFill/>
              <a:ln w="9525">
                <a:noFill/>
                <a:miter lim="800000"/>
                <a:headEnd/>
                <a:tailEnd/>
              </a:ln>
              <a:effectLst>
                <a:outerShdw dist="35921" dir="2700000" algn="ctr" rotWithShape="0">
                  <a:schemeClr val="tx1"/>
                </a:outerShdw>
              </a:effectLst>
            </p:spPr>
            <p:txBody>
              <a:bodyPr wrap="none" lIns="0" tIns="0" rIns="0" bIns="0">
                <a:spAutoFit/>
              </a:bodyPr>
              <a:lstStyle/>
              <a:p>
                <a:pPr eaLnBrk="1" hangingPunct="1">
                  <a:spcBef>
                    <a:spcPct val="0"/>
                  </a:spcBef>
                </a:pPr>
                <a:r>
                  <a:rPr lang="en-US">
                    <a:solidFill>
                      <a:schemeClr val="bg1"/>
                    </a:solidFill>
                    <a:effectLst/>
                  </a:rPr>
                  <a:t>GCID Fish Screens</a:t>
                </a:r>
              </a:p>
            </p:txBody>
          </p:sp>
        </p:grpSp>
        <p:sp>
          <p:nvSpPr>
            <p:cNvPr id="6517790" name="Oval 30"/>
            <p:cNvSpPr>
              <a:spLocks noChangeArrowheads="1"/>
            </p:cNvSpPr>
            <p:nvPr/>
          </p:nvSpPr>
          <p:spPr bwMode="blackWhite">
            <a:xfrm>
              <a:off x="1536" y="1763"/>
              <a:ext cx="156" cy="157"/>
            </a:xfrm>
            <a:prstGeom prst="ellipse">
              <a:avLst/>
            </a:prstGeom>
            <a:noFill/>
            <a:ln w="57150">
              <a:solidFill>
                <a:srgbClr val="FFFF00"/>
              </a:solidFill>
              <a:round/>
              <a:headEnd/>
              <a:tailEnd/>
            </a:ln>
            <a:effectLst>
              <a:outerShdw dist="35921" dir="2700000" algn="ctr" rotWithShape="0">
                <a:schemeClr val="tx1"/>
              </a:outerShdw>
            </a:effectLst>
          </p:spPr>
          <p:txBody>
            <a:bodyPr wrap="none" anchor="ctr"/>
            <a:lstStyle/>
            <a:p>
              <a:endParaRPr lang="en-US"/>
            </a:p>
          </p:txBody>
        </p:sp>
        <p:cxnSp>
          <p:nvCxnSpPr>
            <p:cNvPr id="6517791" name="AutoShape 31"/>
            <p:cNvCxnSpPr>
              <a:cxnSpLocks noChangeShapeType="1"/>
              <a:stCxn id="0" idx="3"/>
              <a:endCxn id="6517790" idx="4"/>
            </p:cNvCxnSpPr>
            <p:nvPr/>
          </p:nvCxnSpPr>
          <p:spPr bwMode="auto">
            <a:xfrm flipV="1">
              <a:off x="1467" y="1938"/>
              <a:ext cx="147" cy="413"/>
            </a:xfrm>
            <a:prstGeom prst="bentConnector2">
              <a:avLst/>
            </a:prstGeom>
            <a:noFill/>
            <a:ln w="28575">
              <a:solidFill>
                <a:srgbClr val="FFFF00"/>
              </a:solidFill>
              <a:miter lim="800000"/>
              <a:headEnd/>
              <a:tailEnd/>
            </a:ln>
            <a:effectLst>
              <a:outerShdw dist="35921" dir="2700000" algn="ctr" rotWithShape="0">
                <a:schemeClr val="tx1"/>
              </a:outerShdw>
            </a:effectLst>
          </p:spPr>
        </p:cxnSp>
      </p:grpSp>
      <p:grpSp>
        <p:nvGrpSpPr>
          <p:cNvPr id="12" name="Group 32"/>
          <p:cNvGrpSpPr>
            <a:grpSpLocks/>
          </p:cNvGrpSpPr>
          <p:nvPr/>
        </p:nvGrpSpPr>
        <p:grpSpPr bwMode="auto">
          <a:xfrm>
            <a:off x="228600" y="4648200"/>
            <a:ext cx="2533650" cy="2133600"/>
            <a:chOff x="144" y="2928"/>
            <a:chExt cx="1596" cy="1344"/>
          </a:xfrm>
        </p:grpSpPr>
        <p:grpSp>
          <p:nvGrpSpPr>
            <p:cNvPr id="13" name="Group 33"/>
            <p:cNvGrpSpPr>
              <a:grpSpLocks/>
            </p:cNvGrpSpPr>
            <p:nvPr/>
          </p:nvGrpSpPr>
          <p:grpSpPr bwMode="auto">
            <a:xfrm>
              <a:off x="144" y="2928"/>
              <a:ext cx="1123" cy="1344"/>
              <a:chOff x="144" y="2928"/>
              <a:chExt cx="1123" cy="1344"/>
            </a:xfrm>
          </p:grpSpPr>
          <p:pic>
            <p:nvPicPr>
              <p:cNvPr id="6517794" name="Picture 34"/>
              <p:cNvPicPr>
                <a:picLocks noChangeAspect="1" noChangeArrowheads="1"/>
              </p:cNvPicPr>
              <p:nvPr/>
            </p:nvPicPr>
            <p:blipFill>
              <a:blip r:embed="rId9" cstate="print"/>
              <a:srcRect l="7623" r="34914" b="6667"/>
              <a:stretch>
                <a:fillRect/>
              </a:stretch>
            </p:blipFill>
            <p:spPr bwMode="auto">
              <a:xfrm>
                <a:off x="144" y="2928"/>
                <a:ext cx="1123" cy="1344"/>
              </a:xfrm>
              <a:prstGeom prst="rect">
                <a:avLst/>
              </a:prstGeom>
              <a:noFill/>
              <a:ln w="6350">
                <a:solidFill>
                  <a:srgbClr val="000000"/>
                </a:solidFill>
                <a:miter lim="800000"/>
                <a:headEnd/>
                <a:tailEnd/>
              </a:ln>
            </p:spPr>
          </p:pic>
          <p:sp>
            <p:nvSpPr>
              <p:cNvPr id="6517795" name="Rectangle 35"/>
              <p:cNvSpPr>
                <a:spLocks noChangeArrowheads="1"/>
              </p:cNvSpPr>
              <p:nvPr/>
            </p:nvSpPr>
            <p:spPr bwMode="auto">
              <a:xfrm>
                <a:off x="178" y="2954"/>
                <a:ext cx="945" cy="346"/>
              </a:xfrm>
              <a:prstGeom prst="rect">
                <a:avLst/>
              </a:prstGeom>
              <a:noFill/>
              <a:ln w="9525">
                <a:noFill/>
                <a:miter lim="800000"/>
                <a:headEnd/>
                <a:tailEnd/>
              </a:ln>
              <a:effectLst>
                <a:outerShdw dist="35921" dir="2700000" algn="ctr" rotWithShape="0">
                  <a:schemeClr val="tx1"/>
                </a:outerShdw>
              </a:effectLst>
            </p:spPr>
            <p:txBody>
              <a:bodyPr wrap="none" lIns="0" tIns="0" rIns="0" bIns="0">
                <a:spAutoFit/>
              </a:bodyPr>
              <a:lstStyle/>
              <a:p>
                <a:pPr algn="ctr" eaLnBrk="1" hangingPunct="1">
                  <a:spcBef>
                    <a:spcPct val="0"/>
                  </a:spcBef>
                </a:pPr>
                <a:r>
                  <a:rPr lang="en-US">
                    <a:solidFill>
                      <a:schemeClr val="bg1"/>
                    </a:solidFill>
                    <a:effectLst/>
                  </a:rPr>
                  <a:t>Suisun Marsh</a:t>
                </a:r>
              </a:p>
              <a:p>
                <a:pPr algn="ctr" eaLnBrk="1" hangingPunct="1">
                  <a:spcBef>
                    <a:spcPct val="0"/>
                  </a:spcBef>
                </a:pPr>
                <a:r>
                  <a:rPr lang="en-US">
                    <a:solidFill>
                      <a:schemeClr val="bg1"/>
                    </a:solidFill>
                    <a:effectLst/>
                  </a:rPr>
                  <a:t>Fish Screens</a:t>
                </a:r>
              </a:p>
            </p:txBody>
          </p:sp>
        </p:grpSp>
        <p:sp>
          <p:nvSpPr>
            <p:cNvPr id="6517796" name="Oval 36"/>
            <p:cNvSpPr>
              <a:spLocks noChangeArrowheads="1"/>
            </p:cNvSpPr>
            <p:nvPr/>
          </p:nvSpPr>
          <p:spPr bwMode="blackWhite">
            <a:xfrm>
              <a:off x="1584" y="3107"/>
              <a:ext cx="156" cy="157"/>
            </a:xfrm>
            <a:prstGeom prst="ellipse">
              <a:avLst/>
            </a:prstGeom>
            <a:noFill/>
            <a:ln w="57150">
              <a:solidFill>
                <a:srgbClr val="FFFF00"/>
              </a:solidFill>
              <a:round/>
              <a:headEnd/>
              <a:tailEnd/>
            </a:ln>
            <a:effectLst>
              <a:outerShdw dist="35921" dir="2700000" algn="ctr" rotWithShape="0">
                <a:schemeClr val="tx1"/>
              </a:outerShdw>
            </a:effectLst>
          </p:spPr>
          <p:txBody>
            <a:bodyPr wrap="none" anchor="ctr"/>
            <a:lstStyle/>
            <a:p>
              <a:endParaRPr lang="en-US"/>
            </a:p>
          </p:txBody>
        </p:sp>
        <p:cxnSp>
          <p:nvCxnSpPr>
            <p:cNvPr id="6517797" name="AutoShape 37"/>
            <p:cNvCxnSpPr>
              <a:cxnSpLocks noChangeShapeType="1"/>
              <a:stCxn id="0" idx="3"/>
              <a:endCxn id="6517796" idx="4"/>
            </p:cNvCxnSpPr>
            <p:nvPr/>
          </p:nvCxnSpPr>
          <p:spPr bwMode="auto">
            <a:xfrm flipV="1">
              <a:off x="1267" y="3282"/>
              <a:ext cx="395" cy="318"/>
            </a:xfrm>
            <a:prstGeom prst="bentConnector2">
              <a:avLst/>
            </a:prstGeom>
            <a:noFill/>
            <a:ln w="28575">
              <a:solidFill>
                <a:srgbClr val="FFFF00"/>
              </a:solidFill>
              <a:miter lim="800000"/>
              <a:headEnd/>
              <a:tailEnd/>
            </a:ln>
            <a:effectLst>
              <a:outerShdw dist="35921" dir="2700000" algn="ctr" rotWithShape="0">
                <a:schemeClr val="tx1"/>
              </a:outerShdw>
            </a:effectLst>
          </p:spPr>
        </p:cxnSp>
      </p:grpSp>
      <p:sp>
        <p:nvSpPr>
          <p:cNvPr id="6517805" name="Rectangle 45"/>
          <p:cNvSpPr>
            <a:spLocks noGrp="1" noChangeArrowheads="1"/>
          </p:cNvSpPr>
          <p:nvPr>
            <p:ph type="title"/>
          </p:nvPr>
        </p:nvSpPr>
        <p:spPr>
          <a:xfrm>
            <a:off x="1682750" y="152400"/>
            <a:ext cx="7391400" cy="1143000"/>
          </a:xfrm>
          <a:noFill/>
          <a:ln/>
          <a:effectLst/>
        </p:spPr>
        <p:txBody>
          <a:bodyPr/>
          <a:lstStyle/>
          <a:p>
            <a:pPr>
              <a:lnSpc>
                <a:spcPct val="90000"/>
              </a:lnSpc>
              <a:spcAft>
                <a:spcPct val="25000"/>
              </a:spcAft>
            </a:pPr>
            <a:r>
              <a:rPr lang="en-US"/>
              <a:t>The CALFED Decade: 1995-2005</a:t>
            </a:r>
            <a:br>
              <a:rPr lang="en-US"/>
            </a:br>
            <a:r>
              <a:rPr lang="en-US" sz="2800">
                <a:solidFill>
                  <a:schemeClr val="bg1"/>
                </a:solidFill>
              </a:rPr>
              <a:t>Successes: Environmental Restoration</a:t>
            </a:r>
          </a:p>
        </p:txBody>
      </p:sp>
      <p:grpSp>
        <p:nvGrpSpPr>
          <p:cNvPr id="14" name="Group 55"/>
          <p:cNvGrpSpPr>
            <a:grpSpLocks/>
          </p:cNvGrpSpPr>
          <p:nvPr/>
        </p:nvGrpSpPr>
        <p:grpSpPr bwMode="auto">
          <a:xfrm>
            <a:off x="2724150" y="1524000"/>
            <a:ext cx="6273800" cy="1676400"/>
            <a:chOff x="1716" y="960"/>
            <a:chExt cx="3952" cy="1056"/>
          </a:xfrm>
        </p:grpSpPr>
        <p:sp>
          <p:nvSpPr>
            <p:cNvPr id="6517768" name="Oval 8"/>
            <p:cNvSpPr>
              <a:spLocks noChangeArrowheads="1"/>
            </p:cNvSpPr>
            <p:nvPr/>
          </p:nvSpPr>
          <p:spPr bwMode="blackWhite">
            <a:xfrm>
              <a:off x="1716" y="1331"/>
              <a:ext cx="156" cy="157"/>
            </a:xfrm>
            <a:prstGeom prst="ellipse">
              <a:avLst/>
            </a:prstGeom>
            <a:noFill/>
            <a:ln w="57150">
              <a:solidFill>
                <a:srgbClr val="FFFF00"/>
              </a:solidFill>
              <a:round/>
              <a:headEnd/>
              <a:tailEnd/>
            </a:ln>
            <a:effectLst>
              <a:outerShdw dist="35921" dir="2700000" algn="ctr" rotWithShape="0">
                <a:schemeClr val="tx1"/>
              </a:outerShdw>
            </a:effectLst>
          </p:spPr>
          <p:txBody>
            <a:bodyPr wrap="none" anchor="ctr"/>
            <a:lstStyle/>
            <a:p>
              <a:endParaRPr lang="en-US"/>
            </a:p>
          </p:txBody>
        </p:sp>
        <p:cxnSp>
          <p:nvCxnSpPr>
            <p:cNvPr id="6517769" name="AutoShape 9"/>
            <p:cNvCxnSpPr>
              <a:cxnSpLocks noChangeShapeType="1"/>
              <a:stCxn id="6517768" idx="6"/>
              <a:endCxn id="0" idx="1"/>
            </p:cNvCxnSpPr>
            <p:nvPr/>
          </p:nvCxnSpPr>
          <p:spPr bwMode="auto">
            <a:xfrm>
              <a:off x="1890" y="1410"/>
              <a:ext cx="2478" cy="78"/>
            </a:xfrm>
            <a:prstGeom prst="bentConnector3">
              <a:avLst>
                <a:gd name="adj1" fmla="val 49639"/>
              </a:avLst>
            </a:prstGeom>
            <a:noFill/>
            <a:ln w="28575">
              <a:solidFill>
                <a:srgbClr val="FFFF00"/>
              </a:solidFill>
              <a:miter lim="800000"/>
              <a:headEnd/>
              <a:tailEnd/>
            </a:ln>
            <a:effectLst>
              <a:outerShdw dist="35921" dir="2700000" algn="ctr" rotWithShape="0">
                <a:schemeClr val="tx1"/>
              </a:outerShdw>
            </a:effectLst>
          </p:spPr>
        </p:cxnSp>
        <p:grpSp>
          <p:nvGrpSpPr>
            <p:cNvPr id="15" name="Group 49"/>
            <p:cNvGrpSpPr>
              <a:grpSpLocks/>
            </p:cNvGrpSpPr>
            <p:nvPr/>
          </p:nvGrpSpPr>
          <p:grpSpPr bwMode="auto">
            <a:xfrm>
              <a:off x="4368" y="960"/>
              <a:ext cx="1300" cy="1056"/>
              <a:chOff x="4368" y="960"/>
              <a:chExt cx="1199" cy="1056"/>
            </a:xfrm>
          </p:grpSpPr>
          <p:pic>
            <p:nvPicPr>
              <p:cNvPr id="6517766" name="Picture 6"/>
              <p:cNvPicPr>
                <a:picLocks noChangeAspect="1" noChangeArrowheads="1"/>
              </p:cNvPicPr>
              <p:nvPr/>
            </p:nvPicPr>
            <p:blipFill>
              <a:blip r:embed="rId10" cstate="print"/>
              <a:srcRect t="2702" b="10811"/>
              <a:stretch>
                <a:fillRect/>
              </a:stretch>
            </p:blipFill>
            <p:spPr bwMode="auto">
              <a:xfrm>
                <a:off x="4368" y="960"/>
                <a:ext cx="1199" cy="1056"/>
              </a:xfrm>
              <a:prstGeom prst="rect">
                <a:avLst/>
              </a:prstGeom>
              <a:noFill/>
              <a:ln w="6350">
                <a:solidFill>
                  <a:srgbClr val="000000"/>
                </a:solidFill>
                <a:miter lim="800000"/>
                <a:headEnd/>
                <a:tailEnd/>
              </a:ln>
            </p:spPr>
          </p:pic>
          <p:sp>
            <p:nvSpPr>
              <p:cNvPr id="6517767" name="Rectangle 7"/>
              <p:cNvSpPr>
                <a:spLocks noChangeArrowheads="1"/>
              </p:cNvSpPr>
              <p:nvPr/>
            </p:nvSpPr>
            <p:spPr bwMode="auto">
              <a:xfrm>
                <a:off x="4440" y="1010"/>
                <a:ext cx="1055" cy="346"/>
              </a:xfrm>
              <a:prstGeom prst="rect">
                <a:avLst/>
              </a:prstGeom>
              <a:noFill/>
              <a:ln w="9525">
                <a:noFill/>
                <a:miter lim="800000"/>
                <a:headEnd/>
                <a:tailEnd/>
              </a:ln>
              <a:effectLst>
                <a:outerShdw dist="45791" dir="2021404" algn="ctr" rotWithShape="0">
                  <a:schemeClr val="tx1"/>
                </a:outerShdw>
              </a:effectLst>
            </p:spPr>
            <p:txBody>
              <a:bodyPr wrap="none" lIns="0" tIns="0" rIns="0" bIns="0">
                <a:spAutoFit/>
              </a:bodyPr>
              <a:lstStyle/>
              <a:p>
                <a:pPr algn="ctr" eaLnBrk="1" hangingPunct="1">
                  <a:spcBef>
                    <a:spcPct val="0"/>
                  </a:spcBef>
                </a:pPr>
                <a:r>
                  <a:rPr lang="en-US">
                    <a:solidFill>
                      <a:schemeClr val="bg1"/>
                    </a:solidFill>
                    <a:effectLst/>
                  </a:rPr>
                  <a:t>Battle Creek</a:t>
                </a:r>
              </a:p>
              <a:p>
                <a:pPr algn="ctr" eaLnBrk="1" hangingPunct="1">
                  <a:spcBef>
                    <a:spcPct val="0"/>
                  </a:spcBef>
                </a:pPr>
                <a:r>
                  <a:rPr lang="en-US">
                    <a:solidFill>
                      <a:schemeClr val="bg1"/>
                    </a:solidFill>
                    <a:effectLst/>
                  </a:rPr>
                  <a:t>Screen &amp; Ladder</a:t>
                </a:r>
              </a:p>
            </p:txBody>
          </p:sp>
        </p:gr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righ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C:\Users\u06454\Pictures\Landscape\Water Pic5.JPG"/>
          <p:cNvPicPr>
            <a:picLocks noChangeAspect="1" noChangeArrowheads="1"/>
          </p:cNvPicPr>
          <p:nvPr/>
        </p:nvPicPr>
        <p:blipFill>
          <a:blip r:embed="rId2"/>
          <a:srcRect/>
          <a:stretch>
            <a:fillRect/>
          </a:stretch>
        </p:blipFill>
        <p:spPr bwMode="auto">
          <a:xfrm>
            <a:off x="0" y="-39688"/>
            <a:ext cx="9144000" cy="6897688"/>
          </a:xfrm>
          <a:prstGeom prst="rect">
            <a:avLst/>
          </a:prstGeom>
          <a:noFill/>
          <a:ln w="9525">
            <a:noFill/>
            <a:miter lim="800000"/>
            <a:headEnd/>
            <a:tailEnd/>
          </a:ln>
        </p:spPr>
      </p:pic>
      <p:grpSp>
        <p:nvGrpSpPr>
          <p:cNvPr id="2" name="Group 30"/>
          <p:cNvGrpSpPr>
            <a:grpSpLocks/>
          </p:cNvGrpSpPr>
          <p:nvPr/>
        </p:nvGrpSpPr>
        <p:grpSpPr bwMode="auto">
          <a:xfrm>
            <a:off x="2971800" y="2147888"/>
            <a:ext cx="4205288" cy="4070350"/>
            <a:chOff x="2240942" y="2183492"/>
            <a:chExt cx="4204689" cy="4069390"/>
          </a:xfrm>
        </p:grpSpPr>
        <p:sp>
          <p:nvSpPr>
            <p:cNvPr id="6" name="Block Arc 5"/>
            <p:cNvSpPr/>
            <p:nvPr/>
          </p:nvSpPr>
          <p:spPr bwMode="auto">
            <a:xfrm rot="3686323">
              <a:off x="2308592" y="2115842"/>
              <a:ext cx="4069390" cy="4204689"/>
            </a:xfrm>
            <a:prstGeom prst="blockArc">
              <a:avLst>
                <a:gd name="adj1" fmla="val 14511500"/>
                <a:gd name="adj2" fmla="val 21513774"/>
                <a:gd name="adj3" fmla="val 14861"/>
              </a:avLst>
            </a:prstGeom>
            <a:solidFill>
              <a:srgbClr val="00B6F6"/>
            </a:solidFill>
            <a:ln w="57150">
              <a:solidFill>
                <a:srgbClr val="00206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6" name="Block Arc 15"/>
            <p:cNvSpPr/>
            <p:nvPr/>
          </p:nvSpPr>
          <p:spPr bwMode="auto">
            <a:xfrm rot="3686323">
              <a:off x="2308592" y="2115842"/>
              <a:ext cx="4069390" cy="4204689"/>
            </a:xfrm>
            <a:prstGeom prst="blockArc">
              <a:avLst>
                <a:gd name="adj1" fmla="val 18807364"/>
                <a:gd name="adj2" fmla="val 21513774"/>
                <a:gd name="adj3" fmla="val 14861"/>
              </a:avLst>
            </a:prstGeom>
            <a:solidFill>
              <a:srgbClr val="F0EA00"/>
            </a:solidFill>
            <a:ln w="57150">
              <a:solidFill>
                <a:srgbClr val="00206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7" name="Block Arc 16"/>
            <p:cNvSpPr/>
            <p:nvPr/>
          </p:nvSpPr>
          <p:spPr bwMode="auto">
            <a:xfrm rot="3686323">
              <a:off x="2308592" y="2115842"/>
              <a:ext cx="4069390" cy="4204689"/>
            </a:xfrm>
            <a:prstGeom prst="blockArc">
              <a:avLst>
                <a:gd name="adj1" fmla="val 20421094"/>
                <a:gd name="adj2" fmla="val 21513774"/>
                <a:gd name="adj3" fmla="val 14861"/>
              </a:avLst>
            </a:prstGeom>
            <a:solidFill>
              <a:srgbClr val="C00000"/>
            </a:solidFill>
            <a:ln w="57150">
              <a:solidFill>
                <a:srgbClr val="00206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6" name="Rectangle 25"/>
            <p:cNvSpPr/>
            <p:nvPr/>
          </p:nvSpPr>
          <p:spPr bwMode="auto">
            <a:xfrm>
              <a:off x="5150144" y="2407171"/>
              <a:ext cx="76200" cy="1005840"/>
            </a:xfrm>
            <a:prstGeom prst="rect">
              <a:avLst/>
            </a:prstGeom>
            <a:solidFill>
              <a:srgbClr val="002060"/>
            </a:solidFill>
            <a:ln w="19050">
              <a:solidFill>
                <a:srgbClr val="00B6F6"/>
              </a:solidFill>
              <a:headEnd type="none" w="med" len="med"/>
              <a:tailEnd type="none" w="med" len="med"/>
            </a:ln>
            <a:scene3d>
              <a:camera prst="orthographicFront">
                <a:rot lat="0" lon="0" rev="882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7" name="Rectangle 26"/>
            <p:cNvSpPr/>
            <p:nvPr/>
          </p:nvSpPr>
          <p:spPr bwMode="auto">
            <a:xfrm>
              <a:off x="5045214" y="5045191"/>
              <a:ext cx="76200" cy="1005840"/>
            </a:xfrm>
            <a:prstGeom prst="rect">
              <a:avLst/>
            </a:prstGeom>
            <a:solidFill>
              <a:srgbClr val="002060"/>
            </a:solidFill>
            <a:ln w="19050">
              <a:solidFill>
                <a:srgbClr val="00B6F6"/>
              </a:solidFill>
              <a:headEnd type="none" w="med" len="med"/>
              <a:tailEnd type="none" w="med" len="med"/>
            </a:ln>
            <a:scene3d>
              <a:camera prst="orthographicFront">
                <a:rot lat="0" lon="0" rev="174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8" name="Rectangle 27"/>
            <p:cNvSpPr/>
            <p:nvPr/>
          </p:nvSpPr>
          <p:spPr bwMode="auto">
            <a:xfrm>
              <a:off x="5865924" y="3715811"/>
              <a:ext cx="76200" cy="1005840"/>
            </a:xfrm>
            <a:prstGeom prst="rect">
              <a:avLst/>
            </a:prstGeom>
            <a:solidFill>
              <a:srgbClr val="002060"/>
            </a:solidFill>
            <a:ln w="19050">
              <a:solidFill>
                <a:srgbClr val="00B6F6"/>
              </a:solidFill>
              <a:headEnd type="none" w="med" len="med"/>
              <a:tailEnd type="none" w="med" len="med"/>
            </a:ln>
            <a:scene3d>
              <a:camera prst="orthographicFront">
                <a:rot lat="0" lon="0" rev="54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grpSp>
      <p:sp>
        <p:nvSpPr>
          <p:cNvPr id="29" name="Isosceles Triangle 28"/>
          <p:cNvSpPr/>
          <p:nvPr/>
        </p:nvSpPr>
        <p:spPr bwMode="auto">
          <a:xfrm>
            <a:off x="5607432" y="2555898"/>
            <a:ext cx="304800" cy="2743200"/>
          </a:xfrm>
          <a:prstGeom prst="triangle">
            <a:avLst/>
          </a:prstGeom>
          <a:ln>
            <a:headEnd type="none" w="med" len="med"/>
            <a:tailEnd type="none" w="med" len="med"/>
          </a:ln>
          <a:scene3d>
            <a:camera prst="orthographicFront">
              <a:rot lat="0" lon="0" rev="174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3" name="Isosceles Triangle 32"/>
          <p:cNvSpPr/>
          <p:nvPr/>
        </p:nvSpPr>
        <p:spPr bwMode="auto">
          <a:xfrm>
            <a:off x="5639912" y="2708298"/>
            <a:ext cx="304800" cy="2743200"/>
          </a:xfrm>
          <a:prstGeom prst="triangle">
            <a:avLst/>
          </a:prstGeom>
          <a:gradFill>
            <a:lin ang="16200000" scaled="0"/>
          </a:gradFill>
          <a:ln>
            <a:headEnd type="none" w="med" len="med"/>
            <a:tailEnd type="none" w="med" len="med"/>
          </a:ln>
          <a:scene3d>
            <a:camera prst="orthographicFront">
              <a:rot lat="0" lon="0" rev="168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2" name="Isosceles Triangle 31"/>
          <p:cNvSpPr/>
          <p:nvPr/>
        </p:nvSpPr>
        <p:spPr bwMode="auto">
          <a:xfrm>
            <a:off x="5607432" y="2811684"/>
            <a:ext cx="304800" cy="2743200"/>
          </a:xfrm>
          <a:prstGeom prst="triangle">
            <a:avLst/>
          </a:prstGeom>
          <a:ln>
            <a:headEnd type="none" w="med" len="med"/>
            <a:tailEnd type="none" w="med" len="med"/>
          </a:ln>
          <a:scene3d>
            <a:camera prst="orthographicFront">
              <a:rot lat="0" lon="0" rev="162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 name="Slide Number Placeholder 2"/>
          <p:cNvSpPr>
            <a:spLocks noGrp="1"/>
          </p:cNvSpPr>
          <p:nvPr>
            <p:ph type="sldNum" sz="quarter" idx="10"/>
          </p:nvPr>
        </p:nvSpPr>
        <p:spPr/>
        <p:txBody>
          <a:bodyPr/>
          <a:lstStyle/>
          <a:p>
            <a:pPr>
              <a:defRPr/>
            </a:pPr>
            <a:fld id="{4D8D77C2-9C0F-4403-A57B-A0B91A114A5A}" type="slidenum">
              <a:rPr lang="en-US" smtClean="0"/>
              <a:pPr>
                <a:defRPr/>
              </a:pPr>
              <a:t>2</a:t>
            </a:fld>
            <a:endParaRPr lang="en-US" dirty="0"/>
          </a:p>
        </p:txBody>
      </p:sp>
      <p:sp>
        <p:nvSpPr>
          <p:cNvPr id="4" name="Rectangle 2"/>
          <p:cNvSpPr>
            <a:spLocks noGrp="1" noChangeArrowheads="1"/>
          </p:cNvSpPr>
          <p:nvPr>
            <p:ph type="title"/>
          </p:nvPr>
        </p:nvSpPr>
        <p:spPr bwMode="invGray">
          <a:xfrm>
            <a:off x="2971800" y="609600"/>
            <a:ext cx="5715000" cy="1107996"/>
          </a:xfrm>
        </p:spPr>
        <p:txBody>
          <a:bodyPr/>
          <a:lstStyle/>
          <a:p>
            <a:pPr>
              <a:defRPr/>
            </a:pPr>
            <a:r>
              <a:rPr smtClean="0">
                <a:effectLst>
                  <a:outerShdw blurRad="50800" dist="50800" dir="2700000" algn="tl" rotWithShape="0">
                    <a:prstClr val="black"/>
                  </a:outerShdw>
                </a:effectLst>
              </a:rPr>
              <a:t>Southern California's </a:t>
            </a:r>
            <a:br>
              <a:rPr smtClean="0">
                <a:effectLst>
                  <a:outerShdw blurRad="50800" dist="50800" dir="2700000" algn="tl" rotWithShape="0">
                    <a:prstClr val="black"/>
                  </a:outerShdw>
                </a:effectLst>
              </a:rPr>
            </a:br>
            <a:r>
              <a:rPr sz="3600" smtClean="0">
                <a:solidFill>
                  <a:schemeClr val="tx1"/>
                </a:solidFill>
                <a:effectLst>
                  <a:outerShdw blurRad="50800" dist="50800" dir="2700000" algn="tl" rotWithShape="0">
                    <a:prstClr val="black"/>
                  </a:outerShdw>
                </a:effectLst>
              </a:rPr>
              <a:t>Water  Reserve Levels</a:t>
            </a:r>
            <a:endParaRPr sz="3600">
              <a:solidFill>
                <a:schemeClr val="tx1"/>
              </a:solidFill>
            </a:endParaRPr>
          </a:p>
        </p:txBody>
      </p:sp>
      <p:sp>
        <p:nvSpPr>
          <p:cNvPr id="34" name="Isosceles Triangle 33"/>
          <p:cNvSpPr/>
          <p:nvPr/>
        </p:nvSpPr>
        <p:spPr bwMode="auto">
          <a:xfrm>
            <a:off x="5562688" y="3149258"/>
            <a:ext cx="304800" cy="2743200"/>
          </a:xfrm>
          <a:prstGeom prst="triangle">
            <a:avLst/>
          </a:prstGeom>
          <a:ln>
            <a:headEnd type="none" w="med" len="med"/>
            <a:tailEnd type="none" w="med" len="med"/>
          </a:ln>
          <a:scene3d>
            <a:camera prst="orthographicFront">
              <a:rot lat="0" lon="0" rev="1452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0" name="Oval 29"/>
          <p:cNvSpPr/>
          <p:nvPr/>
        </p:nvSpPr>
        <p:spPr bwMode="auto">
          <a:xfrm>
            <a:off x="4845545" y="3954684"/>
            <a:ext cx="457200" cy="45720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6" name="Rectangle 2"/>
          <p:cNvSpPr txBox="1">
            <a:spLocks noChangeArrowheads="1"/>
          </p:cNvSpPr>
          <p:nvPr/>
        </p:nvSpPr>
        <p:spPr bwMode="invGray">
          <a:xfrm>
            <a:off x="4464658" y="2493700"/>
            <a:ext cx="1143000" cy="4431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FULL</a:t>
            </a:r>
            <a:endParaRPr lang="en-US" sz="3200" b="1" spc="-150" dirty="0">
              <a:ln w="3175">
                <a:noFill/>
              </a:ln>
              <a:effectLst>
                <a:outerShdw blurRad="50800" dist="38100" dir="2700000" algn="tl" rotWithShape="0">
                  <a:prstClr val="black">
                    <a:alpha val="40000"/>
                  </a:prstClr>
                </a:outerShdw>
              </a:effectLst>
              <a:latin typeface="+mj-lt"/>
              <a:cs typeface="Arial" charset="0"/>
            </a:endParaRPr>
          </a:p>
        </p:txBody>
      </p:sp>
      <p:sp>
        <p:nvSpPr>
          <p:cNvPr id="37" name="Rectangle 2"/>
          <p:cNvSpPr txBox="1">
            <a:spLocks noChangeArrowheads="1"/>
          </p:cNvSpPr>
          <p:nvPr/>
        </p:nvSpPr>
        <p:spPr bwMode="invGray">
          <a:xfrm>
            <a:off x="4464658" y="5527698"/>
            <a:ext cx="1143000" cy="4431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EMPTY</a:t>
            </a:r>
            <a:endParaRPr lang="en-US" sz="3200" b="1" spc="-150" dirty="0">
              <a:ln w="3175">
                <a:noFill/>
              </a:ln>
              <a:effectLst>
                <a:outerShdw blurRad="50800" dist="38100" dir="2700000" algn="tl" rotWithShape="0">
                  <a:prstClr val="black">
                    <a:alpha val="40000"/>
                  </a:prstClr>
                </a:outerShdw>
              </a:effectLst>
              <a:latin typeface="+mj-lt"/>
              <a:cs typeface="Arial" charset="0"/>
            </a:endParaRPr>
          </a:p>
        </p:txBody>
      </p:sp>
      <p:sp>
        <p:nvSpPr>
          <p:cNvPr id="39" name="Rectangle 2"/>
          <p:cNvSpPr txBox="1">
            <a:spLocks noChangeArrowheads="1"/>
          </p:cNvSpPr>
          <p:nvPr/>
        </p:nvSpPr>
        <p:spPr bwMode="invGray">
          <a:xfrm>
            <a:off x="6979258" y="3165498"/>
            <a:ext cx="1143000" cy="3877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rPr>
              <a:t>2006</a:t>
            </a:r>
          </a:p>
        </p:txBody>
      </p:sp>
      <p:sp>
        <p:nvSpPr>
          <p:cNvPr id="40" name="Rectangle 2"/>
          <p:cNvSpPr txBox="1">
            <a:spLocks noChangeArrowheads="1"/>
          </p:cNvSpPr>
          <p:nvPr/>
        </p:nvSpPr>
        <p:spPr bwMode="invGray">
          <a:xfrm>
            <a:off x="7116668" y="3592718"/>
            <a:ext cx="1143000" cy="3877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rPr>
              <a:t>2007</a:t>
            </a:r>
          </a:p>
        </p:txBody>
      </p:sp>
      <p:sp>
        <p:nvSpPr>
          <p:cNvPr id="42" name="Rectangle 2"/>
          <p:cNvSpPr txBox="1">
            <a:spLocks noChangeArrowheads="1"/>
          </p:cNvSpPr>
          <p:nvPr/>
        </p:nvSpPr>
        <p:spPr bwMode="invGray">
          <a:xfrm>
            <a:off x="7131658" y="4003698"/>
            <a:ext cx="1143000" cy="3877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rPr>
              <a:t>2008</a:t>
            </a:r>
          </a:p>
        </p:txBody>
      </p:sp>
      <p:sp>
        <p:nvSpPr>
          <p:cNvPr id="45" name="Rectangle 2"/>
          <p:cNvSpPr txBox="1">
            <a:spLocks noChangeArrowheads="1"/>
          </p:cNvSpPr>
          <p:nvPr/>
        </p:nvSpPr>
        <p:spPr bwMode="invGray">
          <a:xfrm>
            <a:off x="6979258" y="4994298"/>
            <a:ext cx="1143000" cy="4431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NOW</a:t>
            </a:r>
            <a:endParaRPr lang="en-US" sz="3200" b="1" spc="-150" dirty="0">
              <a:ln w="3175">
                <a:noFill/>
              </a:ln>
              <a:effectLst>
                <a:outerShdw blurRad="50800" dist="38100" dir="2700000" algn="tl" rotWithShape="0">
                  <a:prstClr val="black">
                    <a:alpha val="40000"/>
                  </a:prstClr>
                </a:outerShdw>
              </a:effectLst>
              <a:latin typeface="+mj-lt"/>
              <a:cs typeface="Arial" charset="0"/>
            </a:endParaRPr>
          </a:p>
        </p:txBody>
      </p:sp>
      <p:sp>
        <p:nvSpPr>
          <p:cNvPr id="46" name="Rectangle 2"/>
          <p:cNvSpPr txBox="1">
            <a:spLocks noChangeArrowheads="1"/>
          </p:cNvSpPr>
          <p:nvPr/>
        </p:nvSpPr>
        <p:spPr bwMode="invGray">
          <a:xfrm>
            <a:off x="6814368" y="6169962"/>
            <a:ext cx="1295400" cy="4431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32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rPr>
              <a:t>2010 ?</a:t>
            </a:r>
            <a:endParaRPr lang="en-US" sz="28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endParaRPr>
          </a:p>
        </p:txBody>
      </p:sp>
      <p:pic>
        <p:nvPicPr>
          <p:cNvPr id="240643" name="Picture 3" descr="C:\Users\u06454\Pictures\Cal Drought - How Bad Is It.jpg"/>
          <p:cNvPicPr>
            <a:picLocks noChangeAspect="1" noChangeArrowheads="1"/>
          </p:cNvPicPr>
          <p:nvPr/>
        </p:nvPicPr>
        <p:blipFill>
          <a:blip r:embed="rId3">
            <a:lum bright="-9000" contrast="15000"/>
          </a:blip>
          <a:srcRect/>
          <a:stretch>
            <a:fillRect/>
          </a:stretch>
        </p:blipFill>
        <p:spPr bwMode="auto">
          <a:xfrm>
            <a:off x="228600" y="457200"/>
            <a:ext cx="2895600" cy="22098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5" name="Group 53"/>
          <p:cNvGrpSpPr>
            <a:grpSpLocks/>
          </p:cNvGrpSpPr>
          <p:nvPr/>
        </p:nvGrpSpPr>
        <p:grpSpPr bwMode="auto">
          <a:xfrm>
            <a:off x="6524625" y="5391150"/>
            <a:ext cx="914400" cy="1238250"/>
            <a:chOff x="5488313" y="5375506"/>
            <a:chExt cx="914400" cy="1238904"/>
          </a:xfrm>
        </p:grpSpPr>
        <p:sp>
          <p:nvSpPr>
            <p:cNvPr id="53" name="Arc 52"/>
            <p:cNvSpPr/>
            <p:nvPr/>
          </p:nvSpPr>
          <p:spPr>
            <a:xfrm rot="1542343">
              <a:off x="5488313" y="5700010"/>
              <a:ext cx="914400" cy="914400"/>
            </a:xfrm>
            <a:prstGeom prst="arc">
              <a:avLst>
                <a:gd name="adj1" fmla="val 16200000"/>
                <a:gd name="adj2" fmla="val 19734450"/>
              </a:avLst>
            </a:prstGeom>
            <a:ln w="57150">
              <a:solidFill>
                <a:schemeClr val="tx1"/>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Right Brace 43"/>
            <p:cNvSpPr/>
            <p:nvPr/>
          </p:nvSpPr>
          <p:spPr>
            <a:xfrm rot="2071154">
              <a:off x="5697452" y="5375506"/>
              <a:ext cx="457200" cy="456949"/>
            </a:xfrm>
            <a:prstGeom prst="rightBrace">
              <a:avLst/>
            </a:prstGeom>
            <a:ln w="57150">
              <a:solidFill>
                <a:schemeClr val="tx1"/>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mph" presetSubtype="0" fill="hold" grpId="1" nodeType="clickEffect">
                                  <p:stCondLst>
                                    <p:cond delay="0"/>
                                  </p:stCondLst>
                                  <p:childTnLst>
                                    <p:animClr clrSpc="hsl">
                                      <p:cBhvr override="childStyle">
                                        <p:cTn id="18" dur="500" fill="hold"/>
                                        <p:tgtEl>
                                          <p:spTgt spid="29"/>
                                        </p:tgtEl>
                                        <p:attrNameLst>
                                          <p:attrName>style.color</p:attrName>
                                        </p:attrNameLst>
                                      </p:cBhvr>
                                      <p:by>
                                        <p:hsl h="0" s="-12549" l="-25098"/>
                                      </p:by>
                                    </p:animClr>
                                    <p:animClr clrSpc="hsl">
                                      <p:cBhvr>
                                        <p:cTn id="19" dur="500" fill="hold"/>
                                        <p:tgtEl>
                                          <p:spTgt spid="29"/>
                                        </p:tgtEl>
                                        <p:attrNameLst>
                                          <p:attrName>fillcolor</p:attrName>
                                        </p:attrNameLst>
                                      </p:cBhvr>
                                      <p:by>
                                        <p:hsl h="0" s="-12549" l="-25098"/>
                                      </p:by>
                                    </p:animClr>
                                    <p:animClr clrSpc="hsl">
                                      <p:cBhvr>
                                        <p:cTn id="20" dur="500" fill="hold"/>
                                        <p:tgtEl>
                                          <p:spTgt spid="29"/>
                                        </p:tgtEl>
                                        <p:attrNameLst>
                                          <p:attrName>stroke.color</p:attrName>
                                        </p:attrNameLst>
                                      </p:cBhvr>
                                      <p:by>
                                        <p:hsl h="0" s="-12549" l="-25098"/>
                                      </p:by>
                                    </p:animClr>
                                    <p:set>
                                      <p:cBhvr>
                                        <p:cTn id="21" dur="500" fill="hold"/>
                                        <p:tgtEl>
                                          <p:spTgt spid="29"/>
                                        </p:tgtEl>
                                        <p:attrNameLst>
                                          <p:attrName>fill.type</p:attrName>
                                        </p:attrNameLst>
                                      </p:cBhvr>
                                      <p:to>
                                        <p:strVal val="solid"/>
                                      </p:to>
                                    </p:set>
                                  </p:childTnLst>
                                </p:cTn>
                              </p:par>
                              <p:par>
                                <p:cTn id="22" presetID="3" presetClass="emph" presetSubtype="2" fill="hold" grpId="1" nodeType="withEffect">
                                  <p:stCondLst>
                                    <p:cond delay="0"/>
                                  </p:stCondLst>
                                  <p:childTnLst>
                                    <p:animClr clrSpc="rgb">
                                      <p:cBhvr override="childStyle">
                                        <p:cTn id="23" dur="500" fill="hold"/>
                                        <p:tgtEl>
                                          <p:spTgt spid="39"/>
                                        </p:tgtEl>
                                        <p:attrNameLst>
                                          <p:attrName>style.color</p:attrName>
                                        </p:attrNameLst>
                                      </p:cBhvr>
                                      <p:to>
                                        <a:srgbClr val="336600"/>
                                      </p:to>
                                    </p:animClr>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24" presetClass="emph" presetSubtype="0" fill="hold" grpId="1" nodeType="clickEffect">
                                  <p:stCondLst>
                                    <p:cond delay="0"/>
                                  </p:stCondLst>
                                  <p:childTnLst>
                                    <p:animClr clrSpc="hsl">
                                      <p:cBhvr override="childStyle">
                                        <p:cTn id="35" dur="500" fill="hold"/>
                                        <p:tgtEl>
                                          <p:spTgt spid="33"/>
                                        </p:tgtEl>
                                        <p:attrNameLst>
                                          <p:attrName>style.color</p:attrName>
                                        </p:attrNameLst>
                                      </p:cBhvr>
                                      <p:by>
                                        <p:hsl h="0" s="-12549" l="-25098"/>
                                      </p:by>
                                    </p:animClr>
                                    <p:animClr clrSpc="hsl">
                                      <p:cBhvr>
                                        <p:cTn id="36" dur="500" fill="hold"/>
                                        <p:tgtEl>
                                          <p:spTgt spid="33"/>
                                        </p:tgtEl>
                                        <p:attrNameLst>
                                          <p:attrName>fillcolor</p:attrName>
                                        </p:attrNameLst>
                                      </p:cBhvr>
                                      <p:by>
                                        <p:hsl h="0" s="-12549" l="-25098"/>
                                      </p:by>
                                    </p:animClr>
                                    <p:animClr clrSpc="hsl">
                                      <p:cBhvr>
                                        <p:cTn id="37" dur="500" fill="hold"/>
                                        <p:tgtEl>
                                          <p:spTgt spid="33"/>
                                        </p:tgtEl>
                                        <p:attrNameLst>
                                          <p:attrName>stroke.color</p:attrName>
                                        </p:attrNameLst>
                                      </p:cBhvr>
                                      <p:by>
                                        <p:hsl h="0" s="-12549" l="-25098"/>
                                      </p:by>
                                    </p:animClr>
                                    <p:set>
                                      <p:cBhvr>
                                        <p:cTn id="38" dur="500" fill="hold"/>
                                        <p:tgtEl>
                                          <p:spTgt spid="33"/>
                                        </p:tgtEl>
                                        <p:attrNameLst>
                                          <p:attrName>fill.type</p:attrName>
                                        </p:attrNameLst>
                                      </p:cBhvr>
                                      <p:to>
                                        <p:strVal val="solid"/>
                                      </p:to>
                                    </p:set>
                                  </p:childTnLst>
                                </p:cTn>
                              </p:par>
                              <p:par>
                                <p:cTn id="39" presetID="3" presetClass="emph" presetSubtype="2" fill="hold" grpId="1" nodeType="withEffect">
                                  <p:stCondLst>
                                    <p:cond delay="0"/>
                                  </p:stCondLst>
                                  <p:childTnLst>
                                    <p:animClr clrSpc="rgb">
                                      <p:cBhvr override="childStyle">
                                        <p:cTn id="40" dur="500" fill="hold"/>
                                        <p:tgtEl>
                                          <p:spTgt spid="40"/>
                                        </p:tgtEl>
                                        <p:attrNameLst>
                                          <p:attrName>style.color</p:attrName>
                                        </p:attrNameLst>
                                      </p:cBhvr>
                                      <p:to>
                                        <a:srgbClr val="336600"/>
                                      </p:to>
                                    </p:animClr>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1000"/>
                            </p:stCondLst>
                            <p:childTnLst>
                              <p:par>
                                <p:cTn id="46" presetID="10" presetClass="entr" presetSubtype="0" fill="hold" grpId="1"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24" presetClass="emph" presetSubtype="0" fill="hold" grpId="1" nodeType="clickEffect">
                                  <p:stCondLst>
                                    <p:cond delay="0"/>
                                  </p:stCondLst>
                                  <p:childTnLst>
                                    <p:animClr clrSpc="hsl">
                                      <p:cBhvr override="childStyle">
                                        <p:cTn id="52" dur="500" fill="hold"/>
                                        <p:tgtEl>
                                          <p:spTgt spid="32"/>
                                        </p:tgtEl>
                                        <p:attrNameLst>
                                          <p:attrName>style.color</p:attrName>
                                        </p:attrNameLst>
                                      </p:cBhvr>
                                      <p:by>
                                        <p:hsl h="0" s="-12549" l="-25098"/>
                                      </p:by>
                                    </p:animClr>
                                    <p:animClr clrSpc="hsl">
                                      <p:cBhvr>
                                        <p:cTn id="53" dur="500" fill="hold"/>
                                        <p:tgtEl>
                                          <p:spTgt spid="32"/>
                                        </p:tgtEl>
                                        <p:attrNameLst>
                                          <p:attrName>fillcolor</p:attrName>
                                        </p:attrNameLst>
                                      </p:cBhvr>
                                      <p:by>
                                        <p:hsl h="0" s="-12549" l="-25098"/>
                                      </p:by>
                                    </p:animClr>
                                    <p:animClr clrSpc="hsl">
                                      <p:cBhvr>
                                        <p:cTn id="54" dur="500" fill="hold"/>
                                        <p:tgtEl>
                                          <p:spTgt spid="32"/>
                                        </p:tgtEl>
                                        <p:attrNameLst>
                                          <p:attrName>stroke.color</p:attrName>
                                        </p:attrNameLst>
                                      </p:cBhvr>
                                      <p:by>
                                        <p:hsl h="0" s="-12549" l="-25098"/>
                                      </p:by>
                                    </p:animClr>
                                    <p:set>
                                      <p:cBhvr>
                                        <p:cTn id="55" dur="500" fill="hold"/>
                                        <p:tgtEl>
                                          <p:spTgt spid="32"/>
                                        </p:tgtEl>
                                        <p:attrNameLst>
                                          <p:attrName>fill.type</p:attrName>
                                        </p:attrNameLst>
                                      </p:cBhvr>
                                      <p:to>
                                        <p:strVal val="solid"/>
                                      </p:to>
                                    </p:set>
                                  </p:childTnLst>
                                </p:cTn>
                              </p:par>
                              <p:par>
                                <p:cTn id="56" presetID="3" presetClass="emph" presetSubtype="2" fill="hold" grpId="0" nodeType="withEffect">
                                  <p:stCondLst>
                                    <p:cond delay="0"/>
                                  </p:stCondLst>
                                  <p:childTnLst>
                                    <p:animClr clrSpc="rgb">
                                      <p:cBhvr override="childStyle">
                                        <p:cTn id="57" dur="500" fill="hold"/>
                                        <p:tgtEl>
                                          <p:spTgt spid="42"/>
                                        </p:tgtEl>
                                        <p:attrNameLst>
                                          <p:attrName>style.color</p:attrName>
                                        </p:attrNameLst>
                                      </p:cBhvr>
                                      <p:to>
                                        <a:srgbClr val="336600"/>
                                      </p:to>
                                    </p:animClr>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500"/>
                                        <p:tgtEl>
                                          <p:spTgt spid="4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3" grpId="0" animBg="1"/>
      <p:bldP spid="33" grpId="1" animBg="1"/>
      <p:bldP spid="32" grpId="0" animBg="1"/>
      <p:bldP spid="32" grpId="1" animBg="1"/>
      <p:bldP spid="34" grpId="0" animBg="1"/>
      <p:bldP spid="30" grpId="0" animBg="1"/>
      <p:bldP spid="39" grpId="0"/>
      <p:bldP spid="39" grpId="1"/>
      <p:bldP spid="40" grpId="0"/>
      <p:bldP spid="40" grpId="1"/>
      <p:bldP spid="42" grpId="0"/>
      <p:bldP spid="42" grpId="1"/>
      <p:bldP spid="45" grpId="0"/>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2" descr="Salmon.gif"/>
          <p:cNvPicPr>
            <a:picLocks noChangeAspect="1"/>
          </p:cNvPicPr>
          <p:nvPr/>
        </p:nvPicPr>
        <p:blipFill>
          <a:blip r:embed="rId2"/>
          <a:srcRect l="6250" t="34375" r="4167" b="9375"/>
          <a:stretch>
            <a:fillRect/>
          </a:stretch>
        </p:blipFill>
        <p:spPr bwMode="auto">
          <a:xfrm>
            <a:off x="2214563" y="4721225"/>
            <a:ext cx="4732337" cy="1981200"/>
          </a:xfrm>
          <a:prstGeom prst="rect">
            <a:avLst/>
          </a:prstGeom>
          <a:noFill/>
          <a:ln w="9525">
            <a:noFill/>
            <a:miter lim="800000"/>
            <a:headEnd/>
            <a:tailEnd/>
          </a:ln>
        </p:spPr>
      </p:pic>
      <p:sp>
        <p:nvSpPr>
          <p:cNvPr id="115715" name="Content Placeholder 2"/>
          <p:cNvSpPr>
            <a:spLocks noGrp="1"/>
          </p:cNvSpPr>
          <p:nvPr>
            <p:ph idx="1"/>
          </p:nvPr>
        </p:nvSpPr>
        <p:spPr>
          <a:xfrm>
            <a:off x="685800" y="1905000"/>
            <a:ext cx="7772400" cy="2743200"/>
          </a:xfrm>
        </p:spPr>
        <p:txBody>
          <a:bodyPr/>
          <a:lstStyle/>
          <a:p>
            <a:r>
              <a:rPr lang="en-US" smtClean="0"/>
              <a:t>All hatchery fish marked &amp; can be retained</a:t>
            </a:r>
          </a:p>
          <a:p>
            <a:r>
              <a:rPr lang="en-US" smtClean="0"/>
              <a:t>Commercial &amp; recreational fisheries</a:t>
            </a:r>
          </a:p>
          <a:p>
            <a:r>
              <a:rPr lang="en-US" smtClean="0"/>
              <a:t>Benefit = 10,875 winter-run at year 12</a:t>
            </a:r>
          </a:p>
          <a:p>
            <a:r>
              <a:rPr lang="en-US" smtClean="0"/>
              <a:t>Reduces commercial harvest by ~ 20%</a:t>
            </a:r>
          </a:p>
          <a:p>
            <a:r>
              <a:rPr lang="en-US" smtClean="0"/>
              <a:t>Cost ~ $5 million/yr; 10 cents per fish</a:t>
            </a:r>
          </a:p>
        </p:txBody>
      </p:sp>
      <p:sp>
        <p:nvSpPr>
          <p:cNvPr id="4" name="Slide Number Placeholder 3"/>
          <p:cNvSpPr>
            <a:spLocks noGrp="1"/>
          </p:cNvSpPr>
          <p:nvPr>
            <p:ph type="sldNum" sz="quarter" idx="10"/>
          </p:nvPr>
        </p:nvSpPr>
        <p:spPr/>
        <p:txBody>
          <a:bodyPr/>
          <a:lstStyle/>
          <a:p>
            <a:pPr>
              <a:defRPr/>
            </a:pPr>
            <a:fld id="{047E1FEA-E4FC-490A-BD30-D9513D0493F1}" type="slidenum">
              <a:rPr lang="en-US" smtClean="0"/>
              <a:pPr>
                <a:defRPr/>
              </a:pPr>
              <a:t>20</a:t>
            </a:fld>
            <a:endParaRPr lang="en-US" dirty="0"/>
          </a:p>
        </p:txBody>
      </p:sp>
      <p:pic>
        <p:nvPicPr>
          <p:cNvPr id="5" name="Picture 2" descr="Dorado"/>
          <p:cNvPicPr>
            <a:picLocks noChangeAspect="1" noChangeArrowheads="1"/>
          </p:cNvPicPr>
          <p:nvPr/>
        </p:nvPicPr>
        <p:blipFill>
          <a:blip r:embed="rId3"/>
          <a:srcRect/>
          <a:stretch>
            <a:fillRect/>
          </a:stretch>
        </p:blipFill>
        <p:spPr bwMode="auto">
          <a:xfrm>
            <a:off x="0" y="0"/>
            <a:ext cx="2362200" cy="1751965"/>
          </a:xfrm>
          <a:prstGeom prst="rect">
            <a:avLst/>
          </a:prstGeom>
          <a:solidFill>
            <a:srgbClr val="3366FF">
              <a:alpha val="50195"/>
            </a:srgbClr>
          </a:solidFill>
          <a:ln w="9525">
            <a:noFill/>
            <a:miter lim="800000"/>
            <a:headEnd/>
            <a:tailEnd/>
          </a:ln>
          <a:effectLst>
            <a:softEdge rad="635000"/>
          </a:effectLst>
        </p:spPr>
      </p:pic>
      <p:pic>
        <p:nvPicPr>
          <p:cNvPr id="8" name="Picture 2" descr="Mel with a group from the Washington state ferry system gets the big king of the day a 42 pounder. September 2004."/>
          <p:cNvPicPr>
            <a:picLocks noChangeAspect="1" noChangeArrowheads="1"/>
          </p:cNvPicPr>
          <p:nvPr/>
        </p:nvPicPr>
        <p:blipFill>
          <a:blip r:embed="rId4"/>
          <a:srcRect/>
          <a:stretch>
            <a:fillRect/>
          </a:stretch>
        </p:blipFill>
        <p:spPr bwMode="auto">
          <a:xfrm>
            <a:off x="6629400" y="0"/>
            <a:ext cx="2667000" cy="2000250"/>
          </a:xfrm>
          <a:prstGeom prst="rect">
            <a:avLst/>
          </a:prstGeom>
          <a:solidFill>
            <a:srgbClr val="3366FF">
              <a:alpha val="50195"/>
            </a:srgbClr>
          </a:solidFill>
          <a:ln w="9525">
            <a:noFill/>
            <a:miter lim="800000"/>
            <a:headEnd/>
            <a:tailEnd/>
          </a:ln>
          <a:effectLst>
            <a:softEdge rad="635000"/>
          </a:effectLst>
        </p:spPr>
      </p:pic>
      <p:sp>
        <p:nvSpPr>
          <p:cNvPr id="2" name="Title 1"/>
          <p:cNvSpPr>
            <a:spLocks noGrp="1"/>
          </p:cNvSpPr>
          <p:nvPr>
            <p:ph type="title"/>
          </p:nvPr>
        </p:nvSpPr>
        <p:spPr bwMode="invGray">
          <a:xfrm>
            <a:off x="0" y="609600"/>
            <a:ext cx="9144000" cy="1218795"/>
          </a:xfrm>
        </p:spPr>
        <p:txBody>
          <a:bodyPr/>
          <a:lstStyle/>
          <a:p>
            <a:pPr>
              <a:defRPr/>
            </a:pPr>
            <a:r>
              <a:rPr smtClean="0"/>
              <a:t>Delta Interim Opportunities</a:t>
            </a:r>
            <a:br>
              <a:rPr smtClean="0"/>
            </a:br>
            <a:r>
              <a:rPr smtClean="0"/>
              <a:t>Mark-Select Salmon Fishery</a:t>
            </a:r>
            <a:endParaRPr/>
          </a:p>
        </p:txBody>
      </p:sp>
      <p:sp>
        <p:nvSpPr>
          <p:cNvPr id="11" name="Content Placeholder 2"/>
          <p:cNvSpPr txBox="1">
            <a:spLocks/>
          </p:cNvSpPr>
          <p:nvPr/>
        </p:nvSpPr>
        <p:spPr bwMode="auto">
          <a:xfrm>
            <a:off x="6032500" y="4721225"/>
            <a:ext cx="2286000" cy="533400"/>
          </a:xfrm>
          <a:prstGeom prst="rect">
            <a:avLst/>
          </a:prstGeom>
          <a:noFill/>
          <a:ln w="9525">
            <a:noFill/>
            <a:miter lim="800000"/>
            <a:headEnd/>
            <a:tailEnd/>
          </a:ln>
        </p:spPr>
        <p:txBody>
          <a:bodyPr/>
          <a:lstStyle/>
          <a:p>
            <a:pPr marL="342900" indent="-342900" eaLnBrk="0" hangingPunct="0">
              <a:spcBef>
                <a:spcPct val="20000"/>
              </a:spcBef>
              <a:buClr>
                <a:srgbClr val="FFFF00"/>
              </a:buClr>
              <a:buSzPct val="85000"/>
              <a:defRPr/>
            </a:pPr>
            <a:r>
              <a:rPr lang="en-US" sz="2000" kern="0" dirty="0">
                <a:solidFill>
                  <a:schemeClr val="accent2">
                    <a:lumMod val="60000"/>
                    <a:lumOff val="40000"/>
                  </a:schemeClr>
                </a:solidFill>
                <a:effectLst>
                  <a:outerShdw blurRad="38100" dist="38100" dir="2700000" algn="tl">
                    <a:srgbClr val="000000">
                      <a:alpha val="43137"/>
                    </a:srgbClr>
                  </a:outerShdw>
                </a:effectLst>
                <a:cs typeface="+mn-cs"/>
              </a:rPr>
              <a:t>Adipose fin clip</a:t>
            </a:r>
          </a:p>
        </p:txBody>
      </p:sp>
      <p:sp>
        <p:nvSpPr>
          <p:cNvPr id="12" name="Arc 11"/>
          <p:cNvSpPr/>
          <p:nvPr/>
        </p:nvSpPr>
        <p:spPr bwMode="auto">
          <a:xfrm rot="15837271">
            <a:off x="5545138" y="4919663"/>
            <a:ext cx="914400" cy="914400"/>
          </a:xfrm>
          <a:prstGeom prst="arc">
            <a:avLst>
              <a:gd name="adj1" fmla="val 16108530"/>
              <a:gd name="adj2" fmla="val 588833"/>
            </a:avLst>
          </a:prstGeom>
          <a:noFill/>
          <a:ln w="38100" cap="flat" cmpd="sng" algn="ctr">
            <a:solidFill>
              <a:schemeClr val="accent6">
                <a:lumMod val="60000"/>
                <a:lumOff val="40000"/>
              </a:schemeClr>
            </a:solidFill>
            <a:prstDash val="solid"/>
            <a:round/>
            <a:headEnd type="none" w="med" len="med"/>
            <a:tailEnd type="none" w="med" len="med"/>
          </a:ln>
          <a:effectLst/>
        </p:spPr>
        <p:txBody>
          <a:bodyPr anchor="ctr" anchorCtr="1"/>
          <a:lstStyle/>
          <a:p>
            <a:pPr algn="ctr" eaLnBrk="0" hangingPunct="0">
              <a:defRPr/>
            </a:pPr>
            <a:endParaRPr lang="en-US">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clrChange>
              <a:clrFrom>
                <a:srgbClr val="FFFFFF"/>
              </a:clrFrom>
              <a:clrTo>
                <a:srgbClr val="FFFFFF">
                  <a:alpha val="0"/>
                </a:srgbClr>
              </a:clrTo>
            </a:clrChange>
          </a:blip>
          <a:srcRect t="12889" r="9167"/>
          <a:stretch>
            <a:fillRect/>
          </a:stretch>
        </p:blipFill>
        <p:spPr bwMode="auto">
          <a:xfrm>
            <a:off x="836613" y="609600"/>
            <a:ext cx="6859587" cy="5410200"/>
          </a:xfrm>
          <a:prstGeom prst="rect">
            <a:avLst/>
          </a:prstGeom>
          <a:noFill/>
          <a:ln w="9525">
            <a:noFill/>
            <a:miter lim="800000"/>
            <a:headEnd/>
            <a:tailEnd/>
          </a:ln>
        </p:spPr>
      </p:pic>
      <p:sp>
        <p:nvSpPr>
          <p:cNvPr id="4" name="Slide Number Placeholder 3"/>
          <p:cNvSpPr>
            <a:spLocks noGrp="1"/>
          </p:cNvSpPr>
          <p:nvPr>
            <p:ph type="sldNum" sz="quarter" idx="10"/>
          </p:nvPr>
        </p:nvSpPr>
        <p:spPr/>
        <p:txBody>
          <a:bodyPr/>
          <a:lstStyle/>
          <a:p>
            <a:pPr>
              <a:defRPr/>
            </a:pPr>
            <a:fld id="{0CC21FEF-B314-4194-B654-13D3972881CA}" type="slidenum">
              <a:rPr lang="en-US" smtClean="0"/>
              <a:pPr>
                <a:defRPr/>
              </a:pPr>
              <a:t>21</a:t>
            </a:fld>
            <a:endParaRPr lang="en-US" dirty="0"/>
          </a:p>
        </p:txBody>
      </p:sp>
      <p:pic>
        <p:nvPicPr>
          <p:cNvPr id="5" name="Picture 2" descr="Dorado"/>
          <p:cNvPicPr>
            <a:picLocks noChangeAspect="1" noChangeArrowheads="1"/>
          </p:cNvPicPr>
          <p:nvPr/>
        </p:nvPicPr>
        <p:blipFill>
          <a:blip r:embed="rId3"/>
          <a:srcRect/>
          <a:stretch>
            <a:fillRect/>
          </a:stretch>
        </p:blipFill>
        <p:spPr bwMode="auto">
          <a:xfrm>
            <a:off x="0" y="0"/>
            <a:ext cx="2362200" cy="1751965"/>
          </a:xfrm>
          <a:prstGeom prst="rect">
            <a:avLst/>
          </a:prstGeom>
          <a:solidFill>
            <a:srgbClr val="3366FF">
              <a:alpha val="50195"/>
            </a:srgbClr>
          </a:solidFill>
          <a:ln w="9525">
            <a:noFill/>
            <a:miter lim="800000"/>
            <a:headEnd/>
            <a:tailEnd/>
          </a:ln>
          <a:effectLst>
            <a:softEdge rad="635000"/>
          </a:effectLst>
        </p:spPr>
      </p:pic>
      <p:pic>
        <p:nvPicPr>
          <p:cNvPr id="8" name="Picture 2" descr="Mel with a group from the Washington state ferry system gets the big king of the day a 42 pounder. September 2004."/>
          <p:cNvPicPr>
            <a:picLocks noChangeAspect="1" noChangeArrowheads="1"/>
          </p:cNvPicPr>
          <p:nvPr/>
        </p:nvPicPr>
        <p:blipFill>
          <a:blip r:embed="rId4"/>
          <a:srcRect/>
          <a:stretch>
            <a:fillRect/>
          </a:stretch>
        </p:blipFill>
        <p:spPr bwMode="auto">
          <a:xfrm>
            <a:off x="6629400" y="0"/>
            <a:ext cx="2667000" cy="2000250"/>
          </a:xfrm>
          <a:prstGeom prst="rect">
            <a:avLst/>
          </a:prstGeom>
          <a:solidFill>
            <a:srgbClr val="3366FF">
              <a:alpha val="50195"/>
            </a:srgbClr>
          </a:solidFill>
          <a:ln w="9525">
            <a:noFill/>
            <a:miter lim="800000"/>
            <a:headEnd/>
            <a:tailEnd/>
          </a:ln>
          <a:effectLst>
            <a:softEdge rad="635000"/>
          </a:effectLst>
        </p:spPr>
      </p:pic>
      <p:sp>
        <p:nvSpPr>
          <p:cNvPr id="2" name="Title 1"/>
          <p:cNvSpPr>
            <a:spLocks noGrp="1"/>
          </p:cNvSpPr>
          <p:nvPr>
            <p:ph type="title"/>
          </p:nvPr>
        </p:nvSpPr>
        <p:spPr bwMode="invGray">
          <a:xfrm>
            <a:off x="0" y="609600"/>
            <a:ext cx="9144000" cy="1218795"/>
          </a:xfrm>
        </p:spPr>
        <p:txBody>
          <a:bodyPr/>
          <a:lstStyle/>
          <a:p>
            <a:pPr>
              <a:defRPr/>
            </a:pPr>
            <a:r>
              <a:rPr smtClean="0"/>
              <a:t>Delta Interim Opportunities</a:t>
            </a:r>
            <a:br>
              <a:rPr smtClean="0"/>
            </a:br>
            <a:r>
              <a:rPr smtClean="0"/>
              <a:t>Mark-Select Salmon Fishery</a:t>
            </a:r>
            <a:endParaRPr/>
          </a:p>
        </p:txBody>
      </p:sp>
      <p:sp>
        <p:nvSpPr>
          <p:cNvPr id="14" name="Title 7"/>
          <p:cNvSpPr txBox="1">
            <a:spLocks/>
          </p:cNvSpPr>
          <p:nvPr/>
        </p:nvSpPr>
        <p:spPr bwMode="invGray">
          <a:xfrm>
            <a:off x="1219200" y="5715000"/>
            <a:ext cx="6934200" cy="997196"/>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States &amp; provinces implementing total salmon marking programs </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pPr>
              <a:defRPr/>
            </a:pPr>
            <a:fld id="{08DE9803-8539-4844-B78A-C3C5F4FB5303}" type="slidenum">
              <a:rPr lang="en-US" smtClean="0"/>
              <a:pPr>
                <a:defRPr/>
              </a:pPr>
              <a:t>22</a:t>
            </a:fld>
            <a:endParaRPr lang="en-US" dirty="0"/>
          </a:p>
        </p:txBody>
      </p:sp>
      <p:sp>
        <p:nvSpPr>
          <p:cNvPr id="2" name="Title 1"/>
          <p:cNvSpPr>
            <a:spLocks noGrp="1"/>
          </p:cNvSpPr>
          <p:nvPr>
            <p:ph type="title" idx="4294967295"/>
          </p:nvPr>
        </p:nvSpPr>
        <p:spPr>
          <a:xfrm>
            <a:off x="0" y="76200"/>
            <a:ext cx="9144000" cy="1052596"/>
          </a:xfrm>
          <a:effectLst>
            <a:outerShdw blurRad="50800" dist="38100" dir="2700000" algn="tl" rotWithShape="0">
              <a:prstClr val="black"/>
            </a:outerShdw>
          </a:effectLst>
        </p:spPr>
        <p:txBody>
          <a:bodyPr/>
          <a:lstStyle/>
          <a:p>
            <a:pPr algn="ctr">
              <a:defRPr/>
            </a:pPr>
            <a:r>
              <a:rPr smtClean="0"/>
              <a:t>Fish Salvage vs. Ocean Harvest </a:t>
            </a:r>
            <a:br>
              <a:rPr smtClean="0"/>
            </a:br>
            <a:r>
              <a:rPr sz="3200" smtClean="0">
                <a:solidFill>
                  <a:schemeClr val="tx1"/>
                </a:solidFill>
              </a:rPr>
              <a:t>(Total equivalent adult salmon captured from 1995-2006) </a:t>
            </a:r>
            <a:endParaRPr sz="3200">
              <a:solidFill>
                <a:schemeClr val="tx1"/>
              </a:solidFill>
            </a:endParaRPr>
          </a:p>
        </p:txBody>
      </p:sp>
      <p:graphicFrame>
        <p:nvGraphicFramePr>
          <p:cNvPr id="12" name="Content Placeholder 4"/>
          <p:cNvGraphicFramePr>
            <a:graphicFrameLocks noGrp="1"/>
          </p:cNvGraphicFramePr>
          <p:nvPr>
            <p:ph idx="4294967295"/>
          </p:nvPr>
        </p:nvGraphicFramePr>
        <p:xfrm>
          <a:off x="0" y="1506538"/>
          <a:ext cx="4094163" cy="2409825"/>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roup 34"/>
          <p:cNvGrpSpPr>
            <a:grpSpLocks/>
          </p:cNvGrpSpPr>
          <p:nvPr/>
        </p:nvGrpSpPr>
        <p:grpSpPr bwMode="auto">
          <a:xfrm>
            <a:off x="284163" y="1335088"/>
            <a:ext cx="4159250" cy="2687637"/>
            <a:chOff x="284389" y="1373139"/>
            <a:chExt cx="4158520" cy="2649221"/>
          </a:xfrm>
        </p:grpSpPr>
        <p:grpSp>
          <p:nvGrpSpPr>
            <p:cNvPr id="4" name="Group 33"/>
            <p:cNvGrpSpPr>
              <a:grpSpLocks/>
            </p:cNvGrpSpPr>
            <p:nvPr/>
          </p:nvGrpSpPr>
          <p:grpSpPr bwMode="auto">
            <a:xfrm>
              <a:off x="979520" y="1373139"/>
              <a:ext cx="3097180" cy="1972319"/>
              <a:chOff x="979520" y="1373139"/>
              <a:chExt cx="3097180" cy="1972319"/>
            </a:xfrm>
          </p:grpSpPr>
          <p:sp>
            <p:nvSpPr>
              <p:cNvPr id="18" name="Title 1"/>
              <p:cNvSpPr txBox="1">
                <a:spLocks/>
              </p:cNvSpPr>
              <p:nvPr/>
            </p:nvSpPr>
            <p:spPr bwMode="invGray">
              <a:xfrm>
                <a:off x="1122442" y="1373139"/>
                <a:ext cx="2818905" cy="399026"/>
              </a:xfrm>
              <a:prstGeom prst="rect">
                <a:avLst/>
              </a:prstGeom>
              <a:noFill/>
              <a:ln w="9525">
                <a:noFill/>
                <a:miter lim="800000"/>
                <a:headEnd/>
                <a:tailEnd/>
              </a:ln>
              <a:effectLst>
                <a:outerShdw dist="35921" dir="2700000" algn="ctr" rotWithShape="0">
                  <a:srgbClr val="000000"/>
                </a:outerShdw>
              </a:effectLst>
            </p:spPr>
            <p:txBody>
              <a:bodyPr anchor="ctr"/>
              <a:lstStyle/>
              <a:p>
                <a:pPr algn="ctr" eaLnBrk="0" hangingPunct="0">
                  <a:defRPr/>
                </a:pPr>
                <a:r>
                  <a:rPr lang="en-US" sz="2000" b="1" kern="0" dirty="0">
                    <a:solidFill>
                      <a:srgbClr val="FFFF00"/>
                    </a:solidFill>
                    <a:effectLst>
                      <a:glow rad="139700">
                        <a:schemeClr val="accent4">
                          <a:satMod val="175000"/>
                          <a:alpha val="40000"/>
                        </a:schemeClr>
                      </a:glow>
                      <a:outerShdw blurRad="38100" dist="38100" dir="2700000" algn="tl">
                        <a:srgbClr val="000000">
                          <a:alpha val="43137"/>
                        </a:srgbClr>
                      </a:outerShdw>
                    </a:effectLst>
                    <a:ea typeface="+mj-ea"/>
                    <a:cs typeface="+mj-cs"/>
                  </a:rPr>
                  <a:t>Fall-Run </a:t>
                </a:r>
                <a:r>
                  <a:rPr lang="en-US" sz="2000" b="1" kern="0" dirty="0">
                    <a:solidFill>
                      <a:srgbClr val="FFFF00"/>
                    </a:solidFill>
                    <a:effectLst>
                      <a:glow rad="139700">
                        <a:schemeClr val="accent4">
                          <a:satMod val="175000"/>
                          <a:alpha val="40000"/>
                        </a:schemeClr>
                      </a:glow>
                      <a:outerShdw blurRad="38100" dist="38100" dir="2700000" algn="tl">
                        <a:srgbClr val="000000">
                          <a:alpha val="43137"/>
                        </a:srgbClr>
                      </a:outerShdw>
                    </a:effectLst>
                  </a:rPr>
                  <a:t>Salmon</a:t>
                </a:r>
                <a:endParaRPr lang="en-US" sz="2000" b="1" kern="0" dirty="0">
                  <a:solidFill>
                    <a:srgbClr val="FFFF00"/>
                  </a:solidFill>
                  <a:effectLst>
                    <a:glow rad="139700">
                      <a:schemeClr val="accent4">
                        <a:satMod val="175000"/>
                        <a:alpha val="40000"/>
                      </a:schemeClr>
                    </a:glow>
                    <a:outerShdw blurRad="38100" dist="38100" dir="2700000" algn="tl">
                      <a:srgbClr val="000000">
                        <a:alpha val="43137"/>
                      </a:srgbClr>
                    </a:outerShdw>
                  </a:effectLst>
                  <a:ea typeface="+mj-ea"/>
                  <a:cs typeface="+mj-cs"/>
                </a:endParaRPr>
              </a:p>
            </p:txBody>
          </p:sp>
          <p:sp>
            <p:nvSpPr>
              <p:cNvPr id="16" name="Title 1"/>
              <p:cNvSpPr txBox="1">
                <a:spLocks/>
              </p:cNvSpPr>
              <p:nvPr/>
            </p:nvSpPr>
            <p:spPr bwMode="invGray">
              <a:xfrm>
                <a:off x="2628714" y="1587517"/>
                <a:ext cx="1447546" cy="608711"/>
              </a:xfrm>
              <a:prstGeom prst="rect">
                <a:avLst/>
              </a:prstGeom>
              <a:noFill/>
              <a:ln w="9525">
                <a:noFill/>
                <a:miter lim="800000"/>
                <a:headEnd/>
                <a:tailEnd/>
              </a:ln>
              <a:effectLst>
                <a:outerShdw dist="35921" dir="2700000" algn="ctr" rotWithShape="0">
                  <a:srgbClr val="000000"/>
                </a:outerShdw>
              </a:effectLst>
            </p:spPr>
            <p:txBody>
              <a:bodyPr anchor="ctr"/>
              <a:lstStyle/>
              <a:p>
                <a:pPr algn="ctr" eaLnBrk="0" hangingPunct="0">
                  <a:defRPr/>
                </a:pPr>
                <a:r>
                  <a:rPr lang="en-US" sz="2000" b="1" kern="0" dirty="0">
                    <a:effectLst>
                      <a:glow rad="139700">
                        <a:schemeClr val="accent4">
                          <a:satMod val="175000"/>
                          <a:alpha val="40000"/>
                        </a:schemeClr>
                      </a:glow>
                      <a:outerShdw blurRad="38100" dist="38100" dir="2700000" algn="tl">
                        <a:srgbClr val="000000">
                          <a:alpha val="43137"/>
                        </a:srgbClr>
                      </a:outerShdw>
                    </a:effectLst>
                    <a:ea typeface="+mj-ea"/>
                    <a:cs typeface="+mj-cs"/>
                  </a:rPr>
                  <a:t>2.8 million</a:t>
                </a:r>
              </a:p>
            </p:txBody>
          </p:sp>
          <p:sp>
            <p:nvSpPr>
              <p:cNvPr id="17" name="Title 1"/>
              <p:cNvSpPr txBox="1">
                <a:spLocks/>
              </p:cNvSpPr>
              <p:nvPr/>
            </p:nvSpPr>
            <p:spPr bwMode="invGray">
              <a:xfrm>
                <a:off x="979592" y="2736087"/>
                <a:ext cx="1447546" cy="608711"/>
              </a:xfrm>
              <a:prstGeom prst="rect">
                <a:avLst/>
              </a:prstGeom>
              <a:noFill/>
              <a:ln w="9525">
                <a:noFill/>
                <a:miter lim="800000"/>
                <a:headEnd/>
                <a:tailEnd/>
              </a:ln>
              <a:effectLst>
                <a:outerShdw dist="35921" dir="2700000" algn="ctr" rotWithShape="0">
                  <a:srgbClr val="000000"/>
                </a:outerShdw>
              </a:effectLst>
            </p:spPr>
            <p:txBody>
              <a:bodyPr anchor="ctr"/>
              <a:lstStyle/>
              <a:p>
                <a:pPr algn="ctr" eaLnBrk="0" hangingPunct="0">
                  <a:defRPr/>
                </a:pPr>
                <a:r>
                  <a:rPr lang="en-US" sz="2000" b="1" kern="0" dirty="0">
                    <a:effectLst>
                      <a:glow rad="139700">
                        <a:schemeClr val="accent4">
                          <a:satMod val="175000"/>
                          <a:alpha val="40000"/>
                        </a:schemeClr>
                      </a:glow>
                      <a:outerShdw blurRad="38100" dist="38100" dir="2700000" algn="tl">
                        <a:srgbClr val="000000">
                          <a:alpha val="43137"/>
                        </a:srgbClr>
                      </a:outerShdw>
                    </a:effectLst>
                    <a:ea typeface="+mj-ea"/>
                    <a:cs typeface="+mj-cs"/>
                  </a:rPr>
                  <a:t>19,000</a:t>
                </a:r>
              </a:p>
            </p:txBody>
          </p:sp>
        </p:grpSp>
        <p:sp>
          <p:nvSpPr>
            <p:cNvPr id="26" name="Half Frame 25"/>
            <p:cNvSpPr/>
            <p:nvPr/>
          </p:nvSpPr>
          <p:spPr bwMode="auto">
            <a:xfrm flipH="1" flipV="1">
              <a:off x="284389" y="1385340"/>
              <a:ext cx="4158520" cy="2637020"/>
            </a:xfrm>
            <a:prstGeom prst="halfFrame">
              <a:avLst>
                <a:gd name="adj1" fmla="val 3397"/>
                <a:gd name="adj2" fmla="val 4252"/>
              </a:avLst>
            </a:prstGeom>
            <a:solidFill>
              <a:schemeClr val="bg1">
                <a:lumMod val="75000"/>
              </a:schemeClr>
            </a:solidFill>
            <a:ln w="19050" cap="flat" cmpd="sng" algn="ctr">
              <a:solidFill>
                <a:srgbClr val="002060"/>
              </a:solidFill>
              <a:prstDash val="solid"/>
              <a:round/>
              <a:headEnd type="none" w="med" len="med"/>
              <a:tailEnd type="none" w="med" len="med"/>
            </a:ln>
            <a:effectLst>
              <a:glow rad="63500">
                <a:schemeClr val="accent4">
                  <a:satMod val="175000"/>
                  <a:alpha val="40000"/>
                </a:schemeClr>
              </a:glow>
              <a:softEdge rad="31750"/>
            </a:effectLst>
          </p:spPr>
          <p:txBody>
            <a:bodyPr anchor="ctr" anchorCtr="1"/>
            <a:lstStyle/>
            <a:p>
              <a:pPr algn="ctr" eaLnBrk="0" hangingPunct="0">
                <a:defRPr/>
              </a:pPr>
              <a:endParaRPr lang="en-US" dirty="0">
                <a:effectLst>
                  <a:outerShdw blurRad="38100" dist="38100" dir="2700000" algn="tl">
                    <a:srgbClr val="000000">
                      <a:alpha val="43137"/>
                    </a:srgbClr>
                  </a:outerShdw>
                </a:effectLst>
              </a:endParaRPr>
            </a:p>
          </p:txBody>
        </p:sp>
      </p:grpSp>
      <p:grpSp>
        <p:nvGrpSpPr>
          <p:cNvPr id="5" name="Group 30"/>
          <p:cNvGrpSpPr>
            <a:grpSpLocks/>
          </p:cNvGrpSpPr>
          <p:nvPr/>
        </p:nvGrpSpPr>
        <p:grpSpPr bwMode="auto">
          <a:xfrm>
            <a:off x="4724400" y="1362075"/>
            <a:ext cx="4265613" cy="2660650"/>
            <a:chOff x="4724400" y="1330979"/>
            <a:chExt cx="4265950" cy="2691381"/>
          </a:xfrm>
        </p:grpSpPr>
        <p:graphicFrame>
          <p:nvGraphicFramePr>
            <p:cNvPr id="2052" name="Object 4"/>
            <p:cNvGraphicFramePr>
              <a:graphicFrameLocks/>
            </p:cNvGraphicFramePr>
            <p:nvPr/>
          </p:nvGraphicFramePr>
          <p:xfrm>
            <a:off x="4724400" y="1477780"/>
            <a:ext cx="3886200" cy="2438400"/>
          </p:xfrm>
          <a:graphic>
            <a:graphicData uri="http://schemas.openxmlformats.org/presentationml/2006/ole">
              <p:oleObj spid="_x0000_s779268" r:id="rId5" imgW="3889585" imgH="2414225" progId="Excel.Sheet.8">
                <p:embed/>
              </p:oleObj>
            </a:graphicData>
          </a:graphic>
        </p:graphicFrame>
        <p:sp>
          <p:nvSpPr>
            <p:cNvPr id="7" name="Title 1"/>
            <p:cNvSpPr txBox="1">
              <a:spLocks/>
            </p:cNvSpPr>
            <p:nvPr/>
          </p:nvSpPr>
          <p:spPr bwMode="invGray">
            <a:xfrm>
              <a:off x="5302296" y="1330979"/>
              <a:ext cx="3124447" cy="342044"/>
            </a:xfrm>
            <a:prstGeom prst="rect">
              <a:avLst/>
            </a:prstGeom>
            <a:noFill/>
            <a:ln w="9525">
              <a:noFill/>
              <a:miter lim="800000"/>
              <a:headEnd/>
              <a:tailEnd/>
            </a:ln>
            <a:effectLst>
              <a:outerShdw dist="35921" dir="2700000" algn="ctr" rotWithShape="0">
                <a:srgbClr val="000000"/>
              </a:outerShdw>
            </a:effectLst>
          </p:spPr>
          <p:txBody>
            <a:bodyPr anchor="ctr"/>
            <a:lstStyle/>
            <a:p>
              <a:pPr algn="ctr" eaLnBrk="0" hangingPunct="0">
                <a:defRPr/>
              </a:pPr>
              <a:r>
                <a:rPr lang="en-US" sz="2000" b="1" kern="0" dirty="0">
                  <a:solidFill>
                    <a:srgbClr val="FFFF00"/>
                  </a:solidFill>
                  <a:effectLst>
                    <a:glow rad="139700">
                      <a:schemeClr val="accent4">
                        <a:satMod val="175000"/>
                        <a:alpha val="40000"/>
                      </a:schemeClr>
                    </a:glow>
                    <a:outerShdw blurRad="38100" dist="38100" dir="2700000" algn="tl">
                      <a:srgbClr val="000000">
                        <a:alpha val="43137"/>
                      </a:srgbClr>
                    </a:outerShdw>
                  </a:effectLst>
                  <a:ea typeface="+mj-ea"/>
                  <a:cs typeface="+mj-cs"/>
                </a:rPr>
                <a:t>Late-Fall Run </a:t>
              </a:r>
              <a:r>
                <a:rPr lang="en-US" sz="2000" b="1" kern="0" dirty="0">
                  <a:solidFill>
                    <a:srgbClr val="FFFF00"/>
                  </a:solidFill>
                  <a:effectLst>
                    <a:glow rad="139700">
                      <a:schemeClr val="accent4">
                        <a:satMod val="175000"/>
                        <a:alpha val="40000"/>
                      </a:schemeClr>
                    </a:glow>
                    <a:outerShdw blurRad="38100" dist="38100" dir="2700000" algn="tl">
                      <a:srgbClr val="000000">
                        <a:alpha val="43137"/>
                      </a:srgbClr>
                    </a:outerShdw>
                  </a:effectLst>
                </a:rPr>
                <a:t>Salmon</a:t>
              </a:r>
              <a:endParaRPr lang="en-US" sz="2000" b="1" kern="0" dirty="0">
                <a:solidFill>
                  <a:srgbClr val="FFFF00"/>
                </a:solidFill>
                <a:effectLst>
                  <a:glow rad="139700">
                    <a:schemeClr val="accent4">
                      <a:satMod val="175000"/>
                      <a:alpha val="40000"/>
                    </a:schemeClr>
                  </a:glow>
                  <a:outerShdw blurRad="38100" dist="38100" dir="2700000" algn="tl">
                    <a:srgbClr val="000000">
                      <a:alpha val="43137"/>
                    </a:srgbClr>
                  </a:outerShdw>
                </a:effectLst>
                <a:ea typeface="+mj-ea"/>
                <a:cs typeface="+mj-cs"/>
              </a:endParaRPr>
            </a:p>
          </p:txBody>
        </p:sp>
        <p:sp>
          <p:nvSpPr>
            <p:cNvPr id="19" name="Title 1"/>
            <p:cNvSpPr txBox="1">
              <a:spLocks/>
            </p:cNvSpPr>
            <p:nvPr/>
          </p:nvSpPr>
          <p:spPr bwMode="invGray">
            <a:xfrm>
              <a:off x="6994704" y="1612001"/>
              <a:ext cx="1447914" cy="456057"/>
            </a:xfrm>
            <a:prstGeom prst="rect">
              <a:avLst/>
            </a:prstGeom>
            <a:noFill/>
            <a:ln w="9525">
              <a:noFill/>
              <a:miter lim="800000"/>
              <a:headEnd/>
              <a:tailEnd/>
            </a:ln>
            <a:effectLst>
              <a:outerShdw dist="35921" dir="2700000" algn="ctr" rotWithShape="0">
                <a:srgbClr val="000000"/>
              </a:outerShdw>
            </a:effectLst>
          </p:spPr>
          <p:txBody>
            <a:bodyPr anchor="ctr"/>
            <a:lstStyle/>
            <a:p>
              <a:pPr algn="ctr" eaLnBrk="0" hangingPunct="0">
                <a:defRPr/>
              </a:pPr>
              <a:r>
                <a:rPr lang="en-US" sz="2000" b="1" kern="0" dirty="0">
                  <a:effectLst>
                    <a:glow rad="139700">
                      <a:schemeClr val="accent4">
                        <a:satMod val="175000"/>
                        <a:alpha val="40000"/>
                      </a:schemeClr>
                    </a:glow>
                    <a:outerShdw blurRad="38100" dist="38100" dir="2700000" algn="tl">
                      <a:srgbClr val="000000">
                        <a:alpha val="43137"/>
                      </a:srgbClr>
                    </a:outerShdw>
                  </a:effectLst>
                  <a:ea typeface="+mj-ea"/>
                  <a:cs typeface="+mj-cs"/>
                </a:rPr>
                <a:t>150,000</a:t>
              </a:r>
            </a:p>
          </p:txBody>
        </p:sp>
        <p:sp>
          <p:nvSpPr>
            <p:cNvPr id="21" name="Title 1"/>
            <p:cNvSpPr txBox="1">
              <a:spLocks/>
            </p:cNvSpPr>
            <p:nvPr/>
          </p:nvSpPr>
          <p:spPr bwMode="invGray">
            <a:xfrm>
              <a:off x="5249905" y="2888640"/>
              <a:ext cx="1447914" cy="380584"/>
            </a:xfrm>
            <a:prstGeom prst="rect">
              <a:avLst/>
            </a:prstGeom>
            <a:noFill/>
            <a:ln w="9525">
              <a:noFill/>
              <a:miter lim="800000"/>
              <a:headEnd/>
              <a:tailEnd/>
            </a:ln>
            <a:effectLst>
              <a:outerShdw dist="35921" dir="2700000" algn="ctr" rotWithShape="0">
                <a:srgbClr val="000000"/>
              </a:outerShdw>
            </a:effectLst>
          </p:spPr>
          <p:txBody>
            <a:bodyPr anchor="ctr"/>
            <a:lstStyle/>
            <a:p>
              <a:pPr algn="ctr" eaLnBrk="0" hangingPunct="0">
                <a:defRPr/>
              </a:pPr>
              <a:r>
                <a:rPr lang="en-US" sz="2000" b="1" kern="0" dirty="0">
                  <a:effectLst>
                    <a:glow rad="139700">
                      <a:schemeClr val="accent4">
                        <a:satMod val="175000"/>
                        <a:alpha val="40000"/>
                      </a:schemeClr>
                    </a:glow>
                    <a:outerShdw blurRad="38100" dist="38100" dir="2700000" algn="tl">
                      <a:srgbClr val="000000">
                        <a:alpha val="43137"/>
                      </a:srgbClr>
                    </a:outerShdw>
                  </a:effectLst>
                  <a:ea typeface="+mj-ea"/>
                  <a:cs typeface="+mj-cs"/>
                </a:rPr>
                <a:t>350</a:t>
              </a:r>
            </a:p>
          </p:txBody>
        </p:sp>
        <p:sp>
          <p:nvSpPr>
            <p:cNvPr id="27" name="Half Frame 26"/>
            <p:cNvSpPr/>
            <p:nvPr/>
          </p:nvSpPr>
          <p:spPr bwMode="auto">
            <a:xfrm flipH="1" flipV="1">
              <a:off x="4831830" y="1385340"/>
              <a:ext cx="4158520" cy="2637020"/>
            </a:xfrm>
            <a:prstGeom prst="halfFrame">
              <a:avLst>
                <a:gd name="adj1" fmla="val 3397"/>
                <a:gd name="adj2" fmla="val 4252"/>
              </a:avLst>
            </a:prstGeom>
            <a:solidFill>
              <a:schemeClr val="bg1">
                <a:lumMod val="75000"/>
              </a:schemeClr>
            </a:solidFill>
            <a:ln w="19050" cap="flat" cmpd="sng" algn="ctr">
              <a:solidFill>
                <a:srgbClr val="002060"/>
              </a:solidFill>
              <a:prstDash val="solid"/>
              <a:round/>
              <a:headEnd type="none" w="med" len="med"/>
              <a:tailEnd type="none" w="med" len="med"/>
            </a:ln>
            <a:effectLst>
              <a:glow rad="63500">
                <a:schemeClr val="accent4">
                  <a:satMod val="175000"/>
                  <a:alpha val="40000"/>
                </a:schemeClr>
              </a:glow>
              <a:softEdge rad="31750"/>
            </a:effectLst>
          </p:spPr>
          <p:txBody>
            <a:bodyPr anchor="ctr" anchorCtr="1"/>
            <a:lstStyle/>
            <a:p>
              <a:pPr algn="ctr" eaLnBrk="0" hangingPunct="0">
                <a:defRPr/>
              </a:pPr>
              <a:endParaRPr lang="en-US" dirty="0">
                <a:effectLst>
                  <a:outerShdw blurRad="38100" dist="38100" dir="2700000" algn="tl">
                    <a:srgbClr val="000000">
                      <a:alpha val="43137"/>
                    </a:srgbClr>
                  </a:outerShdw>
                </a:effectLst>
              </a:endParaRPr>
            </a:p>
          </p:txBody>
        </p:sp>
      </p:grpSp>
      <p:grpSp>
        <p:nvGrpSpPr>
          <p:cNvPr id="6" name="Group 31"/>
          <p:cNvGrpSpPr>
            <a:grpSpLocks/>
          </p:cNvGrpSpPr>
          <p:nvPr/>
        </p:nvGrpSpPr>
        <p:grpSpPr bwMode="auto">
          <a:xfrm>
            <a:off x="284163" y="4354513"/>
            <a:ext cx="4159250" cy="2398712"/>
            <a:chOff x="284389" y="4054840"/>
            <a:chExt cx="4158520" cy="2698230"/>
          </a:xfrm>
        </p:grpSpPr>
        <p:graphicFrame>
          <p:nvGraphicFramePr>
            <p:cNvPr id="2051" name="Object 3"/>
            <p:cNvGraphicFramePr>
              <a:graphicFrameLocks/>
            </p:cNvGraphicFramePr>
            <p:nvPr/>
          </p:nvGraphicFramePr>
          <p:xfrm>
            <a:off x="436789" y="4464908"/>
            <a:ext cx="3810000" cy="2240692"/>
          </p:xfrm>
          <a:graphic>
            <a:graphicData uri="http://schemas.openxmlformats.org/presentationml/2006/ole">
              <p:oleObj spid="_x0000_s779267" r:id="rId6" imgW="3810330" imgH="1993565" progId="Excel.Sheet.8">
                <p:embed/>
              </p:oleObj>
            </a:graphicData>
          </a:graphic>
        </p:graphicFrame>
        <p:sp>
          <p:nvSpPr>
            <p:cNvPr id="9" name="Title 1"/>
            <p:cNvSpPr txBox="1">
              <a:spLocks/>
            </p:cNvSpPr>
            <p:nvPr/>
          </p:nvSpPr>
          <p:spPr bwMode="invGray">
            <a:xfrm>
              <a:off x="1219262" y="4054840"/>
              <a:ext cx="2818905" cy="380359"/>
            </a:xfrm>
            <a:prstGeom prst="rect">
              <a:avLst/>
            </a:prstGeom>
            <a:noFill/>
            <a:ln w="9525">
              <a:noFill/>
              <a:miter lim="800000"/>
              <a:headEnd/>
              <a:tailEnd/>
            </a:ln>
            <a:effectLst>
              <a:outerShdw dist="35921" dir="2700000" algn="ctr" rotWithShape="0">
                <a:srgbClr val="000000"/>
              </a:outerShdw>
            </a:effectLst>
          </p:spPr>
          <p:txBody>
            <a:bodyPr anchor="ctr"/>
            <a:lstStyle/>
            <a:p>
              <a:pPr algn="ctr" eaLnBrk="0" hangingPunct="0">
                <a:defRPr/>
              </a:pPr>
              <a:r>
                <a:rPr lang="en-US" sz="2000" b="1" kern="0" dirty="0">
                  <a:solidFill>
                    <a:srgbClr val="FFFF00"/>
                  </a:solidFill>
                  <a:effectLst>
                    <a:glow rad="139700">
                      <a:schemeClr val="accent4">
                        <a:satMod val="175000"/>
                        <a:alpha val="40000"/>
                      </a:schemeClr>
                    </a:glow>
                    <a:outerShdw blurRad="38100" dist="38100" dir="2700000" algn="tl">
                      <a:srgbClr val="000000">
                        <a:alpha val="43137"/>
                      </a:srgbClr>
                    </a:outerShdw>
                  </a:effectLst>
                  <a:ea typeface="+mj-ea"/>
                  <a:cs typeface="+mj-cs"/>
                </a:rPr>
                <a:t>Winter-Run</a:t>
              </a:r>
              <a:r>
                <a:rPr lang="en-US" sz="2000" b="1" kern="0" dirty="0">
                  <a:solidFill>
                    <a:srgbClr val="FFFF00"/>
                  </a:solidFill>
                  <a:effectLst>
                    <a:glow rad="139700">
                      <a:schemeClr val="accent4">
                        <a:satMod val="175000"/>
                        <a:alpha val="40000"/>
                      </a:schemeClr>
                    </a:glow>
                    <a:outerShdw blurRad="38100" dist="38100" dir="2700000" algn="tl">
                      <a:srgbClr val="000000">
                        <a:alpha val="43137"/>
                      </a:srgbClr>
                    </a:outerShdw>
                  </a:effectLst>
                </a:rPr>
                <a:t> Salmon</a:t>
              </a:r>
              <a:r>
                <a:rPr lang="en-US" sz="2000" b="1" kern="0" dirty="0">
                  <a:solidFill>
                    <a:srgbClr val="FFFF00"/>
                  </a:solidFill>
                  <a:effectLst>
                    <a:glow rad="139700">
                      <a:schemeClr val="accent4">
                        <a:satMod val="175000"/>
                        <a:alpha val="40000"/>
                      </a:schemeClr>
                    </a:glow>
                    <a:outerShdw blurRad="38100" dist="38100" dir="2700000" algn="tl">
                      <a:srgbClr val="000000">
                        <a:alpha val="43137"/>
                      </a:srgbClr>
                    </a:outerShdw>
                  </a:effectLst>
                  <a:ea typeface="+mj-ea"/>
                  <a:cs typeface="+mj-cs"/>
                </a:rPr>
                <a:t> </a:t>
              </a:r>
            </a:p>
          </p:txBody>
        </p:sp>
        <p:sp>
          <p:nvSpPr>
            <p:cNvPr id="24" name="Title 1"/>
            <p:cNvSpPr txBox="1">
              <a:spLocks/>
            </p:cNvSpPr>
            <p:nvPr/>
          </p:nvSpPr>
          <p:spPr bwMode="invGray">
            <a:xfrm>
              <a:off x="2666808" y="4563771"/>
              <a:ext cx="1447546" cy="457146"/>
            </a:xfrm>
            <a:prstGeom prst="rect">
              <a:avLst/>
            </a:prstGeom>
            <a:noFill/>
            <a:ln w="9525">
              <a:noFill/>
              <a:miter lim="800000"/>
              <a:headEnd/>
              <a:tailEnd/>
            </a:ln>
            <a:effectLst>
              <a:outerShdw dist="35921" dir="2700000" algn="ctr" rotWithShape="0">
                <a:srgbClr val="000000"/>
              </a:outerShdw>
            </a:effectLst>
          </p:spPr>
          <p:txBody>
            <a:bodyPr anchor="ctr"/>
            <a:lstStyle/>
            <a:p>
              <a:pPr algn="ctr" eaLnBrk="0" hangingPunct="0">
                <a:defRPr/>
              </a:pPr>
              <a:r>
                <a:rPr lang="en-US" sz="2000" b="1" kern="0" dirty="0">
                  <a:effectLst>
                    <a:glow rad="139700">
                      <a:schemeClr val="accent4">
                        <a:satMod val="175000"/>
                        <a:alpha val="40000"/>
                      </a:schemeClr>
                    </a:glow>
                    <a:outerShdw blurRad="38100" dist="38100" dir="2700000" algn="tl">
                      <a:srgbClr val="000000">
                        <a:alpha val="43137"/>
                      </a:srgbClr>
                    </a:outerShdw>
                  </a:effectLst>
                  <a:ea typeface="+mj-ea"/>
                  <a:cs typeface="+mj-cs"/>
                </a:rPr>
                <a:t>44,000</a:t>
              </a:r>
            </a:p>
          </p:txBody>
        </p:sp>
        <p:sp>
          <p:nvSpPr>
            <p:cNvPr id="25" name="Title 1"/>
            <p:cNvSpPr txBox="1">
              <a:spLocks/>
            </p:cNvSpPr>
            <p:nvPr/>
          </p:nvSpPr>
          <p:spPr bwMode="invGray">
            <a:xfrm>
              <a:off x="1057365" y="5656635"/>
              <a:ext cx="1447546" cy="382145"/>
            </a:xfrm>
            <a:prstGeom prst="rect">
              <a:avLst/>
            </a:prstGeom>
            <a:noFill/>
            <a:ln w="9525">
              <a:noFill/>
              <a:miter lim="800000"/>
              <a:headEnd/>
              <a:tailEnd/>
            </a:ln>
            <a:effectLst>
              <a:outerShdw dist="35921" dir="2700000" algn="ctr" rotWithShape="0">
                <a:srgbClr val="000000"/>
              </a:outerShdw>
            </a:effectLst>
          </p:spPr>
          <p:txBody>
            <a:bodyPr anchor="ctr"/>
            <a:lstStyle/>
            <a:p>
              <a:pPr algn="ctr" eaLnBrk="0" hangingPunct="0">
                <a:defRPr/>
              </a:pPr>
              <a:r>
                <a:rPr lang="en-US" sz="2000" b="1" kern="0" dirty="0">
                  <a:effectLst>
                    <a:glow rad="139700">
                      <a:schemeClr val="accent4">
                        <a:satMod val="175000"/>
                        <a:alpha val="40000"/>
                      </a:schemeClr>
                    </a:glow>
                    <a:outerShdw blurRad="38100" dist="38100" dir="2700000" algn="tl">
                      <a:srgbClr val="000000">
                        <a:alpha val="43137"/>
                      </a:srgbClr>
                    </a:outerShdw>
                  </a:effectLst>
                  <a:ea typeface="+mj-ea"/>
                  <a:cs typeface="+mj-cs"/>
                </a:rPr>
                <a:t>4,000</a:t>
              </a:r>
            </a:p>
          </p:txBody>
        </p:sp>
        <p:sp>
          <p:nvSpPr>
            <p:cNvPr id="29" name="Half Frame 28"/>
            <p:cNvSpPr/>
            <p:nvPr/>
          </p:nvSpPr>
          <p:spPr bwMode="auto">
            <a:xfrm flipH="1" flipV="1">
              <a:off x="284389" y="4116050"/>
              <a:ext cx="4158520" cy="2637020"/>
            </a:xfrm>
            <a:prstGeom prst="halfFrame">
              <a:avLst>
                <a:gd name="adj1" fmla="val 3397"/>
                <a:gd name="adj2" fmla="val 4252"/>
              </a:avLst>
            </a:prstGeom>
            <a:solidFill>
              <a:schemeClr val="bg1">
                <a:lumMod val="75000"/>
              </a:schemeClr>
            </a:solidFill>
            <a:ln w="19050" cap="flat" cmpd="sng" algn="ctr">
              <a:solidFill>
                <a:srgbClr val="002060"/>
              </a:solidFill>
              <a:prstDash val="solid"/>
              <a:round/>
              <a:headEnd type="none" w="med" len="med"/>
              <a:tailEnd type="none" w="med" len="med"/>
            </a:ln>
            <a:effectLst>
              <a:glow rad="63500">
                <a:schemeClr val="accent4">
                  <a:satMod val="175000"/>
                  <a:alpha val="40000"/>
                </a:schemeClr>
              </a:glow>
              <a:softEdge rad="31750"/>
            </a:effectLst>
          </p:spPr>
          <p:txBody>
            <a:bodyPr anchor="ctr" anchorCtr="1"/>
            <a:lstStyle/>
            <a:p>
              <a:pPr algn="ctr" eaLnBrk="0" hangingPunct="0">
                <a:defRPr/>
              </a:pPr>
              <a:endParaRPr lang="en-US" dirty="0">
                <a:effectLst>
                  <a:outerShdw blurRad="38100" dist="38100" dir="2700000" algn="tl">
                    <a:srgbClr val="000000">
                      <a:alpha val="43137"/>
                    </a:srgbClr>
                  </a:outerShdw>
                </a:effectLst>
              </a:endParaRPr>
            </a:p>
          </p:txBody>
        </p:sp>
      </p:grpSp>
      <p:grpSp>
        <p:nvGrpSpPr>
          <p:cNvPr id="8" name="Group 32"/>
          <p:cNvGrpSpPr>
            <a:grpSpLocks/>
          </p:cNvGrpSpPr>
          <p:nvPr/>
        </p:nvGrpSpPr>
        <p:grpSpPr bwMode="auto">
          <a:xfrm>
            <a:off x="4724400" y="4362450"/>
            <a:ext cx="4265613" cy="2419350"/>
            <a:chOff x="4724400" y="4060243"/>
            <a:chExt cx="4265950" cy="2721557"/>
          </a:xfrm>
        </p:grpSpPr>
        <p:graphicFrame>
          <p:nvGraphicFramePr>
            <p:cNvPr id="2050" name="Content Placeholder 4"/>
            <p:cNvGraphicFramePr>
              <a:graphicFrameLocks/>
            </p:cNvGraphicFramePr>
            <p:nvPr/>
          </p:nvGraphicFramePr>
          <p:xfrm>
            <a:off x="4724400" y="4541108"/>
            <a:ext cx="3678011" cy="2240692"/>
          </p:xfrm>
          <a:graphic>
            <a:graphicData uri="http://schemas.openxmlformats.org/presentationml/2006/ole">
              <p:oleObj spid="_x0000_s779266" r:id="rId7" imgW="3676207" imgH="1987468" progId="Excel.Sheet.8">
                <p:embed/>
              </p:oleObj>
            </a:graphicData>
          </a:graphic>
        </p:graphicFrame>
        <p:sp>
          <p:nvSpPr>
            <p:cNvPr id="11" name="Title 1"/>
            <p:cNvSpPr txBox="1">
              <a:spLocks/>
            </p:cNvSpPr>
            <p:nvPr/>
          </p:nvSpPr>
          <p:spPr bwMode="invGray">
            <a:xfrm>
              <a:off x="5391203" y="4060243"/>
              <a:ext cx="2633871" cy="382161"/>
            </a:xfrm>
            <a:prstGeom prst="rect">
              <a:avLst/>
            </a:prstGeom>
            <a:noFill/>
            <a:ln w="9525">
              <a:noFill/>
              <a:miter lim="800000"/>
              <a:headEnd/>
              <a:tailEnd/>
            </a:ln>
            <a:effectLst>
              <a:outerShdw dist="35921" dir="2700000" algn="ctr" rotWithShape="0">
                <a:srgbClr val="000000"/>
              </a:outerShdw>
            </a:effectLst>
          </p:spPr>
          <p:txBody>
            <a:bodyPr anchor="ctr"/>
            <a:lstStyle/>
            <a:p>
              <a:pPr algn="ctr" eaLnBrk="0" hangingPunct="0">
                <a:defRPr/>
              </a:pPr>
              <a:r>
                <a:rPr lang="en-US" sz="2000" b="1" kern="0" dirty="0">
                  <a:solidFill>
                    <a:srgbClr val="FFFF00"/>
                  </a:solidFill>
                  <a:effectLst>
                    <a:glow rad="139700">
                      <a:schemeClr val="accent4">
                        <a:satMod val="175000"/>
                        <a:alpha val="40000"/>
                      </a:schemeClr>
                    </a:glow>
                    <a:outerShdw blurRad="38100" dist="38100" dir="2700000" algn="tl">
                      <a:srgbClr val="000000">
                        <a:alpha val="43137"/>
                      </a:srgbClr>
                    </a:outerShdw>
                  </a:effectLst>
                  <a:ea typeface="+mj-ea"/>
                  <a:cs typeface="+mj-cs"/>
                </a:rPr>
                <a:t>Spring-Run</a:t>
              </a:r>
              <a:r>
                <a:rPr lang="en-US" sz="2000" b="1" kern="0" dirty="0">
                  <a:solidFill>
                    <a:srgbClr val="FFFF00"/>
                  </a:solidFill>
                  <a:effectLst>
                    <a:glow rad="139700">
                      <a:schemeClr val="accent4">
                        <a:satMod val="175000"/>
                        <a:alpha val="40000"/>
                      </a:schemeClr>
                    </a:glow>
                    <a:outerShdw blurRad="38100" dist="38100" dir="2700000" algn="tl">
                      <a:srgbClr val="000000">
                        <a:alpha val="43137"/>
                      </a:srgbClr>
                    </a:outerShdw>
                  </a:effectLst>
                </a:rPr>
                <a:t> Salmon</a:t>
              </a:r>
              <a:r>
                <a:rPr lang="en-US" sz="2000" b="1" kern="0" dirty="0">
                  <a:solidFill>
                    <a:srgbClr val="FFFF00"/>
                  </a:solidFill>
                  <a:effectLst>
                    <a:glow rad="139700">
                      <a:schemeClr val="accent4">
                        <a:satMod val="175000"/>
                        <a:alpha val="40000"/>
                      </a:schemeClr>
                    </a:glow>
                    <a:outerShdw blurRad="38100" dist="38100" dir="2700000" algn="tl">
                      <a:srgbClr val="000000">
                        <a:alpha val="43137"/>
                      </a:srgbClr>
                    </a:outerShdw>
                  </a:effectLst>
                  <a:ea typeface="+mj-ea"/>
                  <a:cs typeface="+mj-cs"/>
                </a:rPr>
                <a:t> </a:t>
              </a:r>
            </a:p>
          </p:txBody>
        </p:sp>
        <p:sp>
          <p:nvSpPr>
            <p:cNvPr id="22" name="Title 1"/>
            <p:cNvSpPr txBox="1">
              <a:spLocks/>
            </p:cNvSpPr>
            <p:nvPr/>
          </p:nvSpPr>
          <p:spPr bwMode="invGray">
            <a:xfrm>
              <a:off x="6804189" y="4420974"/>
              <a:ext cx="1447914" cy="455379"/>
            </a:xfrm>
            <a:prstGeom prst="rect">
              <a:avLst/>
            </a:prstGeom>
            <a:noFill/>
            <a:ln w="9525">
              <a:noFill/>
              <a:miter lim="800000"/>
              <a:headEnd/>
              <a:tailEnd/>
            </a:ln>
            <a:effectLst>
              <a:outerShdw dist="35921" dir="2700000" algn="ctr" rotWithShape="0">
                <a:srgbClr val="000000"/>
              </a:outerShdw>
            </a:effectLst>
          </p:spPr>
          <p:txBody>
            <a:bodyPr anchor="ctr"/>
            <a:lstStyle/>
            <a:p>
              <a:pPr algn="ctr" eaLnBrk="0" hangingPunct="0">
                <a:defRPr/>
              </a:pPr>
              <a:r>
                <a:rPr lang="en-US" sz="2000" b="1" kern="0" dirty="0">
                  <a:effectLst>
                    <a:glow rad="139700">
                      <a:schemeClr val="accent4">
                        <a:satMod val="175000"/>
                        <a:alpha val="40000"/>
                      </a:schemeClr>
                    </a:glow>
                    <a:outerShdw blurRad="38100" dist="38100" dir="2700000" algn="tl">
                      <a:srgbClr val="000000">
                        <a:alpha val="43137"/>
                      </a:srgbClr>
                    </a:outerShdw>
                  </a:effectLst>
                  <a:ea typeface="+mj-ea"/>
                  <a:cs typeface="+mj-cs"/>
                </a:rPr>
                <a:t>69,000</a:t>
              </a:r>
            </a:p>
          </p:txBody>
        </p:sp>
        <p:sp>
          <p:nvSpPr>
            <p:cNvPr id="23" name="Title 1"/>
            <p:cNvSpPr txBox="1">
              <a:spLocks/>
            </p:cNvSpPr>
            <p:nvPr/>
          </p:nvSpPr>
          <p:spPr bwMode="invGray">
            <a:xfrm>
              <a:off x="5208626" y="5504955"/>
              <a:ext cx="1447914" cy="380375"/>
            </a:xfrm>
            <a:prstGeom prst="rect">
              <a:avLst/>
            </a:prstGeom>
            <a:noFill/>
            <a:ln w="9525">
              <a:noFill/>
              <a:miter lim="800000"/>
              <a:headEnd/>
              <a:tailEnd/>
            </a:ln>
            <a:effectLst>
              <a:outerShdw dist="35921" dir="2700000" algn="ctr" rotWithShape="0">
                <a:srgbClr val="000000"/>
              </a:outerShdw>
            </a:effectLst>
          </p:spPr>
          <p:txBody>
            <a:bodyPr anchor="ctr"/>
            <a:lstStyle/>
            <a:p>
              <a:pPr algn="ctr" eaLnBrk="0" hangingPunct="0">
                <a:defRPr/>
              </a:pPr>
              <a:r>
                <a:rPr lang="en-US" sz="2000" b="1" kern="0" dirty="0">
                  <a:effectLst>
                    <a:glow rad="139700">
                      <a:schemeClr val="accent4">
                        <a:satMod val="175000"/>
                        <a:alpha val="40000"/>
                      </a:schemeClr>
                    </a:glow>
                    <a:outerShdw blurRad="38100" dist="38100" dir="2700000" algn="tl">
                      <a:srgbClr val="000000">
                        <a:alpha val="43137"/>
                      </a:srgbClr>
                    </a:outerShdw>
                  </a:effectLst>
                  <a:ea typeface="+mj-ea"/>
                  <a:cs typeface="+mj-cs"/>
                </a:rPr>
                <a:t>14,000</a:t>
              </a:r>
            </a:p>
          </p:txBody>
        </p:sp>
        <p:sp>
          <p:nvSpPr>
            <p:cNvPr id="30" name="Half Frame 29"/>
            <p:cNvSpPr/>
            <p:nvPr/>
          </p:nvSpPr>
          <p:spPr bwMode="auto">
            <a:xfrm flipH="1" flipV="1">
              <a:off x="4831830" y="4116050"/>
              <a:ext cx="4158520" cy="2637020"/>
            </a:xfrm>
            <a:prstGeom prst="halfFrame">
              <a:avLst>
                <a:gd name="adj1" fmla="val 3397"/>
                <a:gd name="adj2" fmla="val 4252"/>
              </a:avLst>
            </a:prstGeom>
            <a:solidFill>
              <a:schemeClr val="bg1">
                <a:lumMod val="75000"/>
              </a:schemeClr>
            </a:solidFill>
            <a:ln w="19050" cap="flat" cmpd="sng" algn="ctr">
              <a:solidFill>
                <a:srgbClr val="002060"/>
              </a:solidFill>
              <a:prstDash val="solid"/>
              <a:round/>
              <a:headEnd type="none" w="med" len="med"/>
              <a:tailEnd type="none" w="med" len="med"/>
            </a:ln>
            <a:effectLst>
              <a:glow rad="63500">
                <a:schemeClr val="accent4">
                  <a:satMod val="175000"/>
                  <a:alpha val="40000"/>
                </a:schemeClr>
              </a:glow>
              <a:softEdge rad="31750"/>
            </a:effectLst>
          </p:spPr>
          <p:txBody>
            <a:bodyPr anchor="ctr" anchorCtr="1"/>
            <a:lstStyle/>
            <a:p>
              <a:pPr algn="ctr" eaLnBrk="0" hangingPunct="0">
                <a:defRPr/>
              </a:pPr>
              <a:endParaRPr lang="en-US" dirty="0">
                <a:effectLst>
                  <a:outerShdw blurRad="38100" dist="38100" dir="2700000" algn="tl">
                    <a:srgbClr val="000000">
                      <a:alpha val="43137"/>
                    </a:srgbClr>
                  </a:outerShdw>
                </a:effectLst>
              </a:endParaRPr>
            </a:p>
          </p:txBody>
        </p:sp>
      </p:grpSp>
      <p:pic>
        <p:nvPicPr>
          <p:cNvPr id="36" name="Picture 15" descr="chinook-FI0043_1l-cropped"/>
          <p:cNvPicPr>
            <a:picLocks noChangeAspect="1" noChangeArrowheads="1"/>
          </p:cNvPicPr>
          <p:nvPr/>
        </p:nvPicPr>
        <p:blipFill>
          <a:blip r:embed="rId8">
            <a:clrChange>
              <a:clrFrom>
                <a:srgbClr val="314295"/>
              </a:clrFrom>
              <a:clrTo>
                <a:srgbClr val="314295">
                  <a:alpha val="0"/>
                </a:srgbClr>
              </a:clrTo>
            </a:clrChange>
          </a:blip>
          <a:srcRect/>
          <a:stretch>
            <a:fillRect/>
          </a:stretch>
        </p:blipFill>
        <p:spPr bwMode="auto">
          <a:xfrm>
            <a:off x="3400425" y="3429000"/>
            <a:ext cx="2200275" cy="1143000"/>
          </a:xfrm>
          <a:prstGeom prst="rect">
            <a:avLst/>
          </a:prstGeom>
          <a:noFill/>
          <a:effectLst>
            <a:outerShdw dist="35921" dir="2700000" algn="ctr" rotWithShape="0">
              <a:srgbClr val="808080"/>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ontent Placeholder 4"/>
          <p:cNvGraphicFramePr>
            <a:graphicFrameLocks/>
          </p:cNvGraphicFramePr>
          <p:nvPr/>
        </p:nvGraphicFramePr>
        <p:xfrm>
          <a:off x="228600" y="1828800"/>
          <a:ext cx="8534400" cy="4953000"/>
        </p:xfrm>
        <a:graphic>
          <a:graphicData uri="http://schemas.openxmlformats.org/presentationml/2006/ole">
            <p:oleObj spid="_x0000_s780290" r:id="rId3" imgW="8535140" imgH="4956478" progId="Excel.Sheet.8">
              <p:embed/>
            </p:oleObj>
          </a:graphicData>
        </a:graphic>
      </p:graphicFrame>
      <p:sp>
        <p:nvSpPr>
          <p:cNvPr id="4" name="Title 1"/>
          <p:cNvSpPr txBox="1">
            <a:spLocks/>
          </p:cNvSpPr>
          <p:nvPr/>
        </p:nvSpPr>
        <p:spPr bwMode="invGray">
          <a:xfrm>
            <a:off x="2514600" y="1371600"/>
            <a:ext cx="4419600" cy="914400"/>
          </a:xfrm>
          <a:prstGeom prst="rect">
            <a:avLst/>
          </a:prstGeom>
          <a:noFill/>
          <a:ln w="9525">
            <a:noFill/>
            <a:miter lim="800000"/>
            <a:headEnd/>
            <a:tailEnd/>
          </a:ln>
          <a:effectLst>
            <a:outerShdw dist="35921" dir="2700000" algn="ctr" rotWithShape="0">
              <a:srgbClr val="000000"/>
            </a:outerShdw>
          </a:effectLst>
        </p:spPr>
        <p:txBody>
          <a:bodyPr anchor="ctr"/>
          <a:lstStyle/>
          <a:p>
            <a:pPr algn="ctr" eaLnBrk="0" hangingPunct="0">
              <a:defRPr/>
            </a:pPr>
            <a:r>
              <a:rPr lang="en-US" sz="2400" b="1" kern="0" dirty="0">
                <a:effectLst>
                  <a:outerShdw blurRad="38100" dist="38100" dir="2700000" algn="tl">
                    <a:srgbClr val="000000">
                      <a:alpha val="43137"/>
                    </a:srgbClr>
                  </a:outerShdw>
                </a:effectLst>
                <a:ea typeface="+mj-ea"/>
                <a:cs typeface="+mj-cs"/>
              </a:rPr>
              <a:t>Winter-Run</a:t>
            </a:r>
            <a:r>
              <a:rPr lang="en-US" sz="2400" b="1" kern="0" dirty="0">
                <a:effectLst>
                  <a:outerShdw blurRad="38100" dist="38100" dir="2700000" algn="tl">
                    <a:srgbClr val="000000">
                      <a:alpha val="43137"/>
                    </a:srgbClr>
                  </a:outerShdw>
                </a:effectLst>
              </a:rPr>
              <a:t> Salmon</a:t>
            </a:r>
            <a:r>
              <a:rPr lang="en-US" sz="2400" b="1" kern="0" dirty="0">
                <a:effectLst>
                  <a:outerShdw blurRad="38100" dist="38100" dir="2700000" algn="tl">
                    <a:srgbClr val="000000">
                      <a:alpha val="43137"/>
                    </a:srgbClr>
                  </a:outerShdw>
                </a:effectLst>
                <a:ea typeface="+mj-ea"/>
                <a:cs typeface="+mj-cs"/>
              </a:rPr>
              <a:t> </a:t>
            </a:r>
          </a:p>
        </p:txBody>
      </p:sp>
      <p:sp>
        <p:nvSpPr>
          <p:cNvPr id="6" name="Slide Number Placeholder 3"/>
          <p:cNvSpPr>
            <a:spLocks noGrp="1"/>
          </p:cNvSpPr>
          <p:nvPr>
            <p:ph type="sldNum" sz="quarter" idx="10"/>
          </p:nvPr>
        </p:nvSpPr>
        <p:spPr/>
        <p:txBody>
          <a:bodyPr/>
          <a:lstStyle/>
          <a:p>
            <a:pPr>
              <a:defRPr/>
            </a:pPr>
            <a:fld id="{81A1FAD1-3C55-40E0-8759-D41A6A74C720}" type="slidenum">
              <a:rPr lang="en-US" smtClean="0"/>
              <a:pPr>
                <a:defRPr/>
              </a:pPr>
              <a:t>23</a:t>
            </a:fld>
            <a:endParaRPr lang="en-US" dirty="0"/>
          </a:p>
        </p:txBody>
      </p:sp>
      <p:sp>
        <p:nvSpPr>
          <p:cNvPr id="12" name="Title 1"/>
          <p:cNvSpPr>
            <a:spLocks noGrp="1"/>
          </p:cNvSpPr>
          <p:nvPr>
            <p:ph type="title" idx="4294967295"/>
          </p:nvPr>
        </p:nvSpPr>
        <p:spPr>
          <a:xfrm>
            <a:off x="228600" y="206832"/>
            <a:ext cx="8915400" cy="1052596"/>
          </a:xfrm>
        </p:spPr>
        <p:txBody>
          <a:bodyPr/>
          <a:lstStyle/>
          <a:p>
            <a:pPr>
              <a:defRPr/>
            </a:pPr>
            <a:r>
              <a:rPr smtClean="0"/>
              <a:t>Fish Salvage vs. Ocean Harvest </a:t>
            </a:r>
            <a:br>
              <a:rPr smtClean="0"/>
            </a:br>
            <a:r>
              <a:rPr sz="3200" smtClean="0">
                <a:solidFill>
                  <a:schemeClr val="tx1"/>
                </a:solidFill>
              </a:rPr>
              <a:t>(Total equivalent adult salmon captured from 1995-2006) </a:t>
            </a:r>
            <a:endParaRPr smtClean="0">
              <a:solidFill>
                <a:schemeClr val="tx1"/>
              </a:solidFill>
            </a:endParaRPr>
          </a:p>
        </p:txBody>
      </p:sp>
      <p:pic>
        <p:nvPicPr>
          <p:cNvPr id="13" name="Picture 15" descr="chinook-FI0043_1l-cropped"/>
          <p:cNvPicPr>
            <a:picLocks noChangeAspect="1" noChangeArrowheads="1"/>
          </p:cNvPicPr>
          <p:nvPr/>
        </p:nvPicPr>
        <p:blipFill>
          <a:blip r:embed="rId4">
            <a:clrChange>
              <a:clrFrom>
                <a:srgbClr val="314295"/>
              </a:clrFrom>
              <a:clrTo>
                <a:srgbClr val="314295">
                  <a:alpha val="0"/>
                </a:srgbClr>
              </a:clrTo>
            </a:clrChange>
          </a:blip>
          <a:srcRect/>
          <a:stretch>
            <a:fillRect/>
          </a:stretch>
        </p:blipFill>
        <p:spPr bwMode="auto">
          <a:xfrm>
            <a:off x="1600200" y="1828800"/>
            <a:ext cx="1714500" cy="890588"/>
          </a:xfrm>
          <a:prstGeom prst="rect">
            <a:avLst/>
          </a:prstGeom>
          <a:noFill/>
          <a:effectLst>
            <a:outerShdw dist="35921" dir="2700000" algn="ctr" rotWithShape="0">
              <a:srgbClr val="808080"/>
            </a:outerShdw>
          </a:effectLst>
        </p:spPr>
      </p:pic>
    </p:spTree>
  </p:cSld>
  <p:clrMapOvr>
    <a:masterClrMapping/>
  </p:clrMapOvr>
  <p:transition spd="slow">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381000" y="1975184"/>
          <a:ext cx="8382000" cy="5263816"/>
        </p:xfrm>
        <a:graphic>
          <a:graphicData uri="http://schemas.openxmlformats.org/drawingml/2006/chart">
            <c:chart xmlns:c="http://schemas.openxmlformats.org/drawingml/2006/chart" xmlns:r="http://schemas.openxmlformats.org/officeDocument/2006/relationships" r:id="rId3"/>
          </a:graphicData>
        </a:graphic>
      </p:graphicFrame>
      <p:sp>
        <p:nvSpPr>
          <p:cNvPr id="7" name="Right Arrow 6"/>
          <p:cNvSpPr/>
          <p:nvPr/>
        </p:nvSpPr>
        <p:spPr bwMode="auto">
          <a:xfrm rot="16200000">
            <a:off x="-1066800" y="4006850"/>
            <a:ext cx="3778250" cy="641350"/>
          </a:xfrm>
          <a:prstGeom prst="rightArrow">
            <a:avLst>
              <a:gd name="adj1" fmla="val 73684"/>
              <a:gd name="adj2" fmla="val 50000"/>
            </a:avLst>
          </a:prstGeom>
          <a:gradFill rotWithShape="0">
            <a:gsLst>
              <a:gs pos="5000">
                <a:srgbClr val="C00000"/>
              </a:gs>
              <a:gs pos="60000">
                <a:srgbClr val="003399">
                  <a:gamma/>
                  <a:shade val="15294"/>
                  <a:invGamma/>
                </a:srgbClr>
              </a:gs>
              <a:gs pos="100000">
                <a:srgbClr val="003399"/>
              </a:gs>
            </a:gsLst>
            <a:lin ang="5400000" scaled="1"/>
          </a:gra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r>
              <a:rPr lang="en-US" sz="2400" b="1" dirty="0">
                <a:solidFill>
                  <a:srgbClr val="00FFFF"/>
                </a:solidFill>
                <a:effectLst>
                  <a:outerShdw blurRad="38100" dist="38100" dir="2700000" algn="tl">
                    <a:srgbClr val="000000">
                      <a:alpha val="43137"/>
                    </a:srgbClr>
                  </a:outerShdw>
                </a:effectLst>
                <a:latin typeface="Arial" charset="0"/>
              </a:rPr>
              <a:t>Ammonia Increase</a:t>
            </a:r>
          </a:p>
        </p:txBody>
      </p:sp>
      <p:sp>
        <p:nvSpPr>
          <p:cNvPr id="8" name="Right Arrow 7"/>
          <p:cNvSpPr/>
          <p:nvPr/>
        </p:nvSpPr>
        <p:spPr bwMode="auto">
          <a:xfrm>
            <a:off x="1036638" y="6096000"/>
            <a:ext cx="7497762" cy="731838"/>
          </a:xfrm>
          <a:prstGeom prst="rightArrow">
            <a:avLst>
              <a:gd name="adj1" fmla="val 73684"/>
              <a:gd name="adj2" fmla="val 50000"/>
            </a:avLst>
          </a:prstGeom>
          <a:gradFill rotWithShape="0">
            <a:gsLst>
              <a:gs pos="5000">
                <a:srgbClr val="C00000"/>
              </a:gs>
              <a:gs pos="60000">
                <a:srgbClr val="003399">
                  <a:gamma/>
                  <a:shade val="15294"/>
                  <a:invGamma/>
                </a:srgbClr>
              </a:gs>
              <a:gs pos="100000">
                <a:srgbClr val="003399"/>
              </a:gs>
            </a:gsLst>
            <a:lin ang="5400000" scaled="1"/>
          </a:gra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r>
              <a:rPr lang="en-US" sz="2400" b="1" dirty="0">
                <a:solidFill>
                  <a:srgbClr val="00FFFF"/>
                </a:solidFill>
                <a:effectLst>
                  <a:outerShdw blurRad="38100" dist="38100" dir="2700000" algn="tl">
                    <a:srgbClr val="000000">
                      <a:alpha val="43137"/>
                    </a:srgbClr>
                  </a:outerShdw>
                </a:effectLst>
                <a:latin typeface="Arial" charset="0"/>
              </a:rPr>
              <a:t>Phytoplankton Decrease</a:t>
            </a:r>
          </a:p>
        </p:txBody>
      </p:sp>
      <p:sp>
        <p:nvSpPr>
          <p:cNvPr id="11" name="Title 10"/>
          <p:cNvSpPr>
            <a:spLocks noGrp="1"/>
          </p:cNvSpPr>
          <p:nvPr>
            <p:ph type="title"/>
          </p:nvPr>
        </p:nvSpPr>
        <p:spPr>
          <a:xfrm>
            <a:off x="381000" y="333006"/>
            <a:ext cx="8382000" cy="1495794"/>
          </a:xfrm>
        </p:spPr>
        <p:txBody>
          <a:bodyPr/>
          <a:lstStyle/>
          <a:p>
            <a:pPr>
              <a:defRPr/>
            </a:pPr>
            <a:r>
              <a:rPr smtClean="0"/>
              <a:t>Delta Interim Opportunities</a:t>
            </a:r>
            <a:br>
              <a:rPr smtClean="0"/>
            </a:br>
            <a:r>
              <a:rPr sz="3200" smtClean="0">
                <a:solidFill>
                  <a:schemeClr val="tx1"/>
                </a:solidFill>
              </a:rPr>
              <a:t>Preliminary research indicates ammonia </a:t>
            </a:r>
            <a:br>
              <a:rPr sz="3200" smtClean="0">
                <a:solidFill>
                  <a:schemeClr val="tx1"/>
                </a:solidFill>
              </a:rPr>
            </a:br>
            <a:r>
              <a:rPr sz="3200" smtClean="0">
                <a:solidFill>
                  <a:schemeClr val="tx1"/>
                </a:solidFill>
              </a:rPr>
              <a:t>tied to food web decline</a:t>
            </a:r>
            <a:endParaRPr>
              <a:solidFill>
                <a:schemeClr val="tx1"/>
              </a:solidFill>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p:cNvPicPr>
            <a:picLocks noChangeAspect="1" noChangeArrowheads="1"/>
          </p:cNvPicPr>
          <p:nvPr/>
        </p:nvPicPr>
        <p:blipFill>
          <a:blip r:embed="rId3"/>
          <a:srcRect/>
          <a:stretch>
            <a:fillRect/>
          </a:stretch>
        </p:blipFill>
        <p:spPr bwMode="auto">
          <a:xfrm>
            <a:off x="2213758" y="2819400"/>
            <a:ext cx="3348842" cy="2057400"/>
          </a:xfrm>
          <a:prstGeom prst="ellipse">
            <a:avLst/>
          </a:prstGeom>
          <a:ln>
            <a:noFill/>
          </a:ln>
          <a:effectLst>
            <a:reflection blurRad="6350" stA="50000" endA="275" endPos="40000" dist="101600" dir="5400000" sy="-100000" algn="bl" rotWithShape="0"/>
            <a:softEdge rad="112500"/>
          </a:effectLst>
        </p:spPr>
      </p:pic>
      <p:pic>
        <p:nvPicPr>
          <p:cNvPr id="131074" name="Picture 2" descr="http://www.water-technology.net/projects/israel/images/9-desalination-plant.jpg"/>
          <p:cNvPicPr>
            <a:picLocks noChangeAspect="1" noChangeArrowheads="1"/>
          </p:cNvPicPr>
          <p:nvPr/>
        </p:nvPicPr>
        <p:blipFill>
          <a:blip r:embed="rId4"/>
          <a:srcRect/>
          <a:stretch>
            <a:fillRect/>
          </a:stretch>
        </p:blipFill>
        <p:spPr bwMode="auto">
          <a:xfrm>
            <a:off x="152400" y="1600200"/>
            <a:ext cx="3048000" cy="2286000"/>
          </a:xfrm>
          <a:prstGeom prst="ellipse">
            <a:avLst/>
          </a:prstGeom>
          <a:ln>
            <a:noFill/>
          </a:ln>
          <a:effectLst>
            <a:reflection blurRad="6350" stA="50000" endA="275" endPos="40000" dist="101600" dir="5400000" sy="-100000" algn="bl" rotWithShape="0"/>
            <a:softEdge rad="112500"/>
          </a:effectLst>
        </p:spPr>
      </p:pic>
      <p:sp>
        <p:nvSpPr>
          <p:cNvPr id="5" name="Title 4"/>
          <p:cNvSpPr>
            <a:spLocks noGrp="1"/>
          </p:cNvSpPr>
          <p:nvPr>
            <p:ph type="title"/>
          </p:nvPr>
        </p:nvSpPr>
        <p:spPr bwMode="invGray">
          <a:xfrm>
            <a:off x="381000" y="381000"/>
            <a:ext cx="8382000" cy="1218795"/>
          </a:xfrm>
        </p:spPr>
        <p:txBody>
          <a:bodyPr/>
          <a:lstStyle/>
          <a:p>
            <a:pPr algn="r">
              <a:defRPr/>
            </a:pPr>
            <a:r>
              <a:rPr smtClean="0"/>
              <a:t>Why don't we just replace the Delta water supplies with desalination?</a:t>
            </a:r>
            <a:endParaRPr/>
          </a:p>
        </p:txBody>
      </p:sp>
      <p:sp>
        <p:nvSpPr>
          <p:cNvPr id="4" name="Slide Number Placeholder 3"/>
          <p:cNvSpPr>
            <a:spLocks noGrp="1"/>
          </p:cNvSpPr>
          <p:nvPr>
            <p:ph type="sldNum" sz="quarter" idx="11"/>
          </p:nvPr>
        </p:nvSpPr>
        <p:spPr/>
        <p:txBody>
          <a:bodyPr/>
          <a:lstStyle/>
          <a:p>
            <a:pPr>
              <a:defRPr/>
            </a:pPr>
            <a:fld id="{5522B129-90A4-4C60-9DF6-5440790230C2}" type="slidenum">
              <a:rPr lang="en-US" smtClean="0"/>
              <a:pPr>
                <a:defRPr/>
              </a:pPr>
              <a:t>25</a:t>
            </a:fld>
            <a:endParaRPr lang="en-US" dirty="0"/>
          </a:p>
        </p:txBody>
      </p:sp>
      <p:sp>
        <p:nvSpPr>
          <p:cNvPr id="8" name="Text Placeholder 7"/>
          <p:cNvSpPr>
            <a:spLocks noGrp="1"/>
          </p:cNvSpPr>
          <p:nvPr>
            <p:ph type="body" sz="quarter" idx="10"/>
          </p:nvPr>
        </p:nvSpPr>
        <p:spPr>
          <a:xfrm>
            <a:off x="228600" y="4876800"/>
            <a:ext cx="7696200" cy="1809750"/>
          </a:xfrm>
        </p:spPr>
        <p:txBody>
          <a:bodyPr/>
          <a:lstStyle/>
          <a:p>
            <a:pPr>
              <a:defRPr/>
            </a:pPr>
            <a:r>
              <a:rPr lang="en-US" sz="2800" b="1" dirty="0" smtClean="0"/>
              <a:t>35-70 new desalination plants</a:t>
            </a:r>
          </a:p>
          <a:p>
            <a:pPr>
              <a:defRPr/>
            </a:pPr>
            <a:r>
              <a:rPr lang="en-US" sz="2800" b="1" dirty="0" smtClean="0"/>
              <a:t>Every 2-4 miles from LA to San Diego</a:t>
            </a:r>
          </a:p>
          <a:p>
            <a:pPr>
              <a:defRPr/>
            </a:pPr>
            <a:r>
              <a:rPr lang="en-US" sz="2800" b="1" dirty="0" smtClean="0"/>
              <a:t>400 additional windmills (3 MW)</a:t>
            </a:r>
          </a:p>
          <a:p>
            <a:pPr>
              <a:defRPr/>
            </a:pPr>
            <a:r>
              <a:rPr lang="en-US" sz="2800" b="1" dirty="0" smtClean="0"/>
              <a:t>Increase from $250 to $1,500 per acre-foot</a:t>
            </a:r>
          </a:p>
        </p:txBody>
      </p:sp>
      <p:pic>
        <p:nvPicPr>
          <p:cNvPr id="58375" name="Picture 5" descr="http://www.cmap.illinois.gov/uploadedImages/events/Climate_Summit,_12-11-07/windmills_large.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657850" y="1333500"/>
            <a:ext cx="3333750" cy="47625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5" descr="S:\Bay-Delta\Presentations-Photos-Maps\Photos\Agriculture\irrig-ag.jpg"/>
          <p:cNvPicPr>
            <a:picLocks noChangeAspect="1" noChangeArrowheads="1"/>
          </p:cNvPicPr>
          <p:nvPr/>
        </p:nvPicPr>
        <p:blipFill>
          <a:blip r:embed="rId2">
            <a:lum contrast="20000"/>
          </a:blip>
          <a:srcRect l="2605" t="1563" r="2605" b="3906"/>
          <a:stretch>
            <a:fillRect/>
          </a:stretch>
        </p:blipFill>
        <p:spPr bwMode="auto">
          <a:xfrm>
            <a:off x="0" y="0"/>
            <a:ext cx="9169400" cy="6858000"/>
          </a:xfrm>
          <a:prstGeom prst="rect">
            <a:avLst/>
          </a:prstGeom>
          <a:noFill/>
          <a:ln w="9525">
            <a:noFill/>
            <a:miter lim="800000"/>
            <a:headEnd/>
            <a:tailEnd/>
          </a:ln>
        </p:spPr>
      </p:pic>
      <p:pic>
        <p:nvPicPr>
          <p:cNvPr id="4" name="Picture 3" descr="610 y.jpg"/>
          <p:cNvPicPr>
            <a:picLocks noChangeAspect="1"/>
          </p:cNvPicPr>
          <p:nvPr/>
        </p:nvPicPr>
        <p:blipFill>
          <a:blip r:embed="rId3" cstate="print"/>
          <a:stretch>
            <a:fillRect/>
          </a:stretch>
        </p:blipFill>
        <p:spPr>
          <a:xfrm>
            <a:off x="6553200" y="5105400"/>
            <a:ext cx="2206021" cy="1468270"/>
          </a:xfrm>
          <a:prstGeom prst="rect">
            <a:avLst/>
          </a:prstGeom>
          <a:ln>
            <a:noFill/>
          </a:ln>
          <a:effectLst>
            <a:softEdge rad="112500"/>
          </a:effectLst>
        </p:spPr>
      </p:pic>
      <p:pic>
        <p:nvPicPr>
          <p:cNvPr id="5" name="Picture 5" descr="C:\Users\u06454\Pictures\ACWA - Capitol Water Rally Photos 5-20-2009\IMGP0254.JPG"/>
          <p:cNvPicPr>
            <a:picLocks noChangeAspect="1" noChangeArrowheads="1"/>
          </p:cNvPicPr>
          <p:nvPr/>
        </p:nvPicPr>
        <p:blipFill>
          <a:blip r:embed="rId4" cstate="print"/>
          <a:srcRect l="12362" t="20383" r="17853"/>
          <a:stretch>
            <a:fillRect/>
          </a:stretch>
        </p:blipFill>
        <p:spPr bwMode="auto">
          <a:xfrm>
            <a:off x="2971800" y="3962400"/>
            <a:ext cx="1722120" cy="1473567"/>
          </a:xfrm>
          <a:prstGeom prst="rect">
            <a:avLst/>
          </a:prstGeom>
          <a:ln>
            <a:noFill/>
          </a:ln>
          <a:effectLst>
            <a:softEdge rad="112500"/>
          </a:effectLst>
        </p:spPr>
      </p:pic>
      <p:pic>
        <p:nvPicPr>
          <p:cNvPr id="7" name="Picture 8" descr="C:\Users\u06454\Pictures\Latino Water March 5-20-2009\Marchers_1.jpg"/>
          <p:cNvPicPr>
            <a:picLocks noChangeAspect="1" noChangeArrowheads="1"/>
          </p:cNvPicPr>
          <p:nvPr/>
        </p:nvPicPr>
        <p:blipFill>
          <a:blip r:embed="rId5"/>
          <a:srcRect/>
          <a:stretch>
            <a:fillRect/>
          </a:stretch>
        </p:blipFill>
        <p:spPr bwMode="auto">
          <a:xfrm>
            <a:off x="6900111" y="2982535"/>
            <a:ext cx="2110539" cy="1589940"/>
          </a:xfrm>
          <a:prstGeom prst="rect">
            <a:avLst/>
          </a:prstGeom>
          <a:ln>
            <a:noFill/>
          </a:ln>
          <a:effectLst>
            <a:softEdge rad="112500"/>
          </a:effectLst>
        </p:spPr>
      </p:pic>
      <p:pic>
        <p:nvPicPr>
          <p:cNvPr id="8" name="Picture 9" descr="C:\Users\u06454\Pictures\Latino Water March 5-20-2009\610 b.jpg"/>
          <p:cNvPicPr>
            <a:picLocks noChangeAspect="1" noChangeArrowheads="1"/>
          </p:cNvPicPr>
          <p:nvPr/>
        </p:nvPicPr>
        <p:blipFill>
          <a:blip r:embed="rId6" cstate="print"/>
          <a:srcRect l="13547" b="21784"/>
          <a:stretch>
            <a:fillRect/>
          </a:stretch>
        </p:blipFill>
        <p:spPr bwMode="auto">
          <a:xfrm>
            <a:off x="4114800" y="5623601"/>
            <a:ext cx="2049969" cy="1234399"/>
          </a:xfrm>
          <a:prstGeom prst="rect">
            <a:avLst/>
          </a:prstGeom>
          <a:ln>
            <a:noFill/>
          </a:ln>
          <a:effectLst>
            <a:softEdge rad="112500"/>
          </a:effectLst>
        </p:spPr>
      </p:pic>
      <p:pic>
        <p:nvPicPr>
          <p:cNvPr id="9" name="Picture 10" descr="C:\Users\u06454\Pictures\Latino Water March 5-20-2009\17march_600.jpg"/>
          <p:cNvPicPr>
            <a:picLocks noChangeAspect="1" noChangeArrowheads="1"/>
          </p:cNvPicPr>
          <p:nvPr/>
        </p:nvPicPr>
        <p:blipFill>
          <a:blip r:embed="rId7"/>
          <a:srcRect/>
          <a:stretch>
            <a:fillRect/>
          </a:stretch>
        </p:blipFill>
        <p:spPr bwMode="auto">
          <a:xfrm>
            <a:off x="4800600" y="3581400"/>
            <a:ext cx="2240662" cy="1383969"/>
          </a:xfrm>
          <a:prstGeom prst="rect">
            <a:avLst/>
          </a:prstGeom>
          <a:ln>
            <a:noFill/>
          </a:ln>
          <a:effectLst>
            <a:softEdge rad="112500"/>
          </a:effectLst>
        </p:spPr>
      </p:pic>
      <p:pic>
        <p:nvPicPr>
          <p:cNvPr id="136195" name="Picture 3" descr="C:\Users\u06454\Pictures\Foreign Food.jpg"/>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5111750" y="2157413"/>
            <a:ext cx="3706813" cy="1027112"/>
          </a:xfrm>
          <a:prstGeom prst="rect">
            <a:avLst/>
          </a:prstGeom>
          <a:noFill/>
          <a:ln w="9525">
            <a:noFill/>
            <a:miter lim="800000"/>
            <a:headEnd/>
            <a:tailEnd/>
          </a:ln>
        </p:spPr>
      </p:pic>
      <p:pic>
        <p:nvPicPr>
          <p:cNvPr id="45070" name="Picture 14" descr="S:\Bay-Delta\Presentations-Photos-Maps\Photos\Agriculture\fwwsign.jpg"/>
          <p:cNvPicPr>
            <a:picLocks noChangeAspect="1" noChangeArrowheads="1"/>
          </p:cNvPicPr>
          <p:nvPr/>
        </p:nvPicPr>
        <p:blipFill>
          <a:blip r:embed="rId9"/>
          <a:srcRect l="7996" t="16504" r="12029" b="41899"/>
          <a:stretch>
            <a:fillRect/>
          </a:stretch>
        </p:blipFill>
        <p:spPr bwMode="auto">
          <a:xfrm>
            <a:off x="2239963" y="2476500"/>
            <a:ext cx="3048000" cy="1241425"/>
          </a:xfrm>
          <a:prstGeom prst="rect">
            <a:avLst/>
          </a:prstGeom>
          <a:noFill/>
          <a:ln w="9525">
            <a:noFill/>
            <a:miter lim="800000"/>
            <a:headEnd/>
            <a:tailEnd/>
          </a:ln>
        </p:spPr>
      </p:pic>
      <p:sp>
        <p:nvSpPr>
          <p:cNvPr id="13" name="Title 1"/>
          <p:cNvSpPr txBox="1">
            <a:spLocks/>
          </p:cNvSpPr>
          <p:nvPr/>
        </p:nvSpPr>
        <p:spPr bwMode="ltGray">
          <a:xfrm>
            <a:off x="2987040" y="685800"/>
            <a:ext cx="6156960" cy="1314450"/>
          </a:xfrm>
          <a:prstGeom prst="rect">
            <a:avLst/>
          </a:prstGeom>
        </p:spPr>
        <p:txBody>
          <a:bodyPr/>
          <a:lstStyle/>
          <a:p>
            <a:pPr algn="ct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California’s Water Crisis</a:t>
            </a:r>
          </a:p>
          <a:p>
            <a:pPr algn="ctr" defTabSz="914363" fontAlgn="auto">
              <a:spcAft>
                <a:spcPts val="0"/>
              </a:spcAft>
              <a:defRPr/>
            </a:pPr>
            <a:r>
              <a:rPr lang="en-US" sz="3200" b="1" spc="-150" dirty="0">
                <a:ln w="3175">
                  <a:noFill/>
                </a:ln>
                <a:effectLst>
                  <a:outerShdw blurRad="60007" dist="310007" dir="7680000" sy="30000" kx="1300200" algn="ctr" rotWithShape="0">
                    <a:prstClr val="black">
                      <a:alpha val="62000"/>
                    </a:prstClr>
                  </a:outerShdw>
                </a:effectLst>
                <a:latin typeface="+mj-lt"/>
                <a:cs typeface="Arial" charset="0"/>
              </a:rPr>
              <a:t>8,000 people march</a:t>
            </a:r>
          </a:p>
        </p:txBody>
      </p:sp>
      <p:sp>
        <p:nvSpPr>
          <p:cNvPr id="2" name="Slide Number Placeholder 1"/>
          <p:cNvSpPr>
            <a:spLocks noGrp="1"/>
          </p:cNvSpPr>
          <p:nvPr>
            <p:ph type="sldNum" sz="quarter" idx="10"/>
          </p:nvPr>
        </p:nvSpPr>
        <p:spPr/>
        <p:txBody>
          <a:bodyPr/>
          <a:lstStyle/>
          <a:p>
            <a:pPr>
              <a:defRPr/>
            </a:pPr>
            <a:fld id="{DD302D55-F055-486E-9C1F-98D009AAF809}" type="slidenum">
              <a:rPr lang="en-US" smtClean="0"/>
              <a:pPr>
                <a:defRPr/>
              </a:pPr>
              <a:t>3</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6195"/>
                                        </p:tgtEl>
                                        <p:attrNameLst>
                                          <p:attrName>style.visibility</p:attrName>
                                        </p:attrNameLst>
                                      </p:cBhvr>
                                      <p:to>
                                        <p:strVal val="visible"/>
                                      </p:to>
                                    </p:set>
                                    <p:animEffect transition="in" filter="fade">
                                      <p:cBhvr>
                                        <p:cTn id="7" dur="1000"/>
                                        <p:tgtEl>
                                          <p:spTgt spid="13619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5070"/>
                                        </p:tgtEl>
                                        <p:attrNameLst>
                                          <p:attrName>style.visibility</p:attrName>
                                        </p:attrNameLst>
                                      </p:cBhvr>
                                      <p:to>
                                        <p:strVal val="visible"/>
                                      </p:to>
                                    </p:set>
                                    <p:animEffect transition="in" filter="fade">
                                      <p:cBhvr>
                                        <p:cTn id="11" dur="1000"/>
                                        <p:tgtEl>
                                          <p:spTgt spid="4507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6" descr="S:\Bay-Delta\Presentations-Photos-Maps\Photos\Agriculture\irrig-ag2.jpg"/>
          <p:cNvPicPr>
            <a:picLocks noChangeAspect="1" noChangeArrowheads="1"/>
          </p:cNvPicPr>
          <p:nvPr/>
        </p:nvPicPr>
        <p:blipFill>
          <a:blip r:embed="rId3"/>
          <a:srcRect l="2467" t="2222" r="2550" b="2222"/>
          <a:stretch>
            <a:fillRect/>
          </a:stretch>
        </p:blipFill>
        <p:spPr bwMode="auto">
          <a:xfrm>
            <a:off x="0" y="0"/>
            <a:ext cx="9144000" cy="6858000"/>
          </a:xfrm>
          <a:prstGeom prst="rect">
            <a:avLst/>
          </a:prstGeom>
          <a:noFill/>
          <a:ln w="9525">
            <a:noFill/>
            <a:miter lim="800000"/>
            <a:headEnd/>
            <a:tailEnd/>
          </a:ln>
        </p:spPr>
      </p:pic>
      <p:pic>
        <p:nvPicPr>
          <p:cNvPr id="29699" name="Picture 2" descr="Base Map Topo 2"/>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219456" y="1403794"/>
            <a:ext cx="4407402" cy="5203253"/>
          </a:xfrm>
          <a:prstGeom prst="rect">
            <a:avLst/>
          </a:prstGeom>
          <a:noFill/>
          <a:ln w="9525">
            <a:noFill/>
            <a:miter lim="800000"/>
            <a:headEnd/>
            <a:tailEnd/>
          </a:ln>
          <a:effectLst>
            <a:glow rad="228600">
              <a:schemeClr val="accent4">
                <a:satMod val="175000"/>
                <a:alpha val="40000"/>
              </a:schemeClr>
            </a:glow>
          </a:effectLst>
        </p:spPr>
      </p:pic>
      <p:sp>
        <p:nvSpPr>
          <p:cNvPr id="28676" name="Content Placeholder 10"/>
          <p:cNvSpPr>
            <a:spLocks noGrp="1"/>
          </p:cNvSpPr>
          <p:nvPr>
            <p:ph idx="1"/>
          </p:nvPr>
        </p:nvSpPr>
        <p:spPr bwMode="ltGray">
          <a:xfrm>
            <a:off x="2443163" y="2103430"/>
            <a:ext cx="6700837" cy="1858970"/>
          </a:xfrm>
        </p:spPr>
        <p:txBody>
          <a:bodyPr/>
          <a:lstStyle/>
          <a:p>
            <a:pPr>
              <a:spcBef>
                <a:spcPts val="1200"/>
              </a:spcBef>
            </a:pPr>
            <a:r>
              <a:rPr lang="en-US" sz="2800" b="1" dirty="0" smtClean="0"/>
              <a:t>1 million acres effected (size of Delaware)</a:t>
            </a:r>
          </a:p>
          <a:p>
            <a:pPr>
              <a:spcBef>
                <a:spcPts val="1200"/>
              </a:spcBef>
            </a:pPr>
            <a:r>
              <a:rPr lang="en-US" sz="2800" b="1" dirty="0" smtClean="0"/>
              <a:t>40,000 workers face unemployment</a:t>
            </a:r>
          </a:p>
          <a:p>
            <a:pPr>
              <a:spcBef>
                <a:spcPts val="1200"/>
              </a:spcBef>
            </a:pPr>
            <a:r>
              <a:rPr lang="en-US" sz="2800" b="1" dirty="0" smtClean="0"/>
              <a:t>$1.4 billion in Central Valley impacts</a:t>
            </a:r>
            <a:br>
              <a:rPr lang="en-US" sz="2800" b="1" dirty="0" smtClean="0"/>
            </a:br>
            <a:endParaRPr lang="en-US" sz="2800" b="1" dirty="0" smtClean="0"/>
          </a:p>
        </p:txBody>
      </p:sp>
      <p:sp>
        <p:nvSpPr>
          <p:cNvPr id="6" name="Slide Number Placeholder 1"/>
          <p:cNvSpPr>
            <a:spLocks noGrp="1"/>
          </p:cNvSpPr>
          <p:nvPr>
            <p:ph type="sldNum" sz="quarter" idx="10"/>
          </p:nvPr>
        </p:nvSpPr>
        <p:spPr/>
        <p:txBody>
          <a:bodyPr/>
          <a:lstStyle/>
          <a:p>
            <a:pPr>
              <a:defRPr/>
            </a:pPr>
            <a:fld id="{3AAE9F6C-DA29-4F3B-8C80-D8C2F9E43299}" type="slidenum">
              <a:rPr lang="en-US"/>
              <a:pPr>
                <a:defRPr/>
              </a:pPr>
              <a:t>4</a:t>
            </a:fld>
            <a:endParaRPr lang="en-US" dirty="0"/>
          </a:p>
        </p:txBody>
      </p:sp>
      <p:sp>
        <p:nvSpPr>
          <p:cNvPr id="14" name="Oval 13"/>
          <p:cNvSpPr/>
          <p:nvPr/>
        </p:nvSpPr>
        <p:spPr bwMode="auto">
          <a:xfrm rot="19447858">
            <a:off x="1621725" y="3524469"/>
            <a:ext cx="552316" cy="1590946"/>
          </a:xfrm>
          <a:prstGeom prst="ellipse">
            <a:avLst/>
          </a:prstGeom>
          <a:solidFill>
            <a:srgbClr val="FFC000">
              <a:alpha val="41176"/>
            </a:srgbClr>
          </a:solidFill>
          <a:ln w="19050" cap="flat" cmpd="sng" algn="ctr">
            <a:noFill/>
            <a:prstDash val="solid"/>
            <a:round/>
            <a:headEnd type="none" w="med" len="med"/>
            <a:tailEnd type="none" w="med" len="med"/>
          </a:ln>
          <a:effectLst>
            <a:glow rad="101600">
              <a:schemeClr val="accent2">
                <a:satMod val="175000"/>
                <a:alpha val="40000"/>
              </a:schemeClr>
            </a:glow>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endParaRPr>
          </a:p>
        </p:txBody>
      </p:sp>
      <p:sp>
        <p:nvSpPr>
          <p:cNvPr id="28681" name="TextBox 15"/>
          <p:cNvSpPr txBox="1">
            <a:spLocks noChangeArrowheads="1"/>
          </p:cNvSpPr>
          <p:nvPr/>
        </p:nvSpPr>
        <p:spPr bwMode="ltGray">
          <a:xfrm>
            <a:off x="217488" y="6456363"/>
            <a:ext cx="4411662" cy="338137"/>
          </a:xfrm>
          <a:prstGeom prst="rect">
            <a:avLst/>
          </a:prstGeom>
          <a:noFill/>
          <a:ln w="9525">
            <a:noFill/>
            <a:miter lim="800000"/>
            <a:headEnd/>
            <a:tailEnd/>
          </a:ln>
        </p:spPr>
        <p:txBody>
          <a:bodyPr wrap="none">
            <a:spAutoFit/>
          </a:bodyPr>
          <a:lstStyle/>
          <a:p>
            <a:r>
              <a:rPr lang="en-US" sz="1600" i="1">
                <a:solidFill>
                  <a:srgbClr val="FFFF00"/>
                </a:solidFill>
              </a:rPr>
              <a:t>*  Information from farmwater.org 6/01/2009</a:t>
            </a:r>
          </a:p>
        </p:txBody>
      </p:sp>
      <p:sp>
        <p:nvSpPr>
          <p:cNvPr id="9" name="Title 1"/>
          <p:cNvSpPr txBox="1">
            <a:spLocks/>
          </p:cNvSpPr>
          <p:nvPr/>
        </p:nvSpPr>
        <p:spPr bwMode="ltGray">
          <a:xfrm>
            <a:off x="0" y="226039"/>
            <a:ext cx="9144000" cy="1314450"/>
          </a:xfrm>
          <a:prstGeom prst="rect">
            <a:avLst/>
          </a:prstGeom>
        </p:spPr>
        <p:txBody>
          <a:bodyPr/>
          <a:lstStyle/>
          <a:p>
            <a:pPr algn="ct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Agricultural Impacts</a:t>
            </a:r>
          </a:p>
          <a:p>
            <a:pPr algn="ctr" defTabSz="914363" fontAlgn="auto">
              <a:spcAft>
                <a:spcPts val="0"/>
              </a:spcAft>
              <a:defRPr/>
            </a:pPr>
            <a:r>
              <a:rPr lang="en-US" sz="3200" b="1" spc="-150" dirty="0">
                <a:ln w="3175">
                  <a:noFill/>
                </a:ln>
                <a:effectLst>
                  <a:outerShdw blurRad="60007" dist="310007" dir="7680000" sy="30000" kx="1300200" algn="ctr" rotWithShape="0">
                    <a:prstClr val="black">
                      <a:alpha val="62000"/>
                    </a:prstClr>
                  </a:outerShdw>
                </a:effectLst>
                <a:latin typeface="+mj-lt"/>
                <a:cs typeface="Arial" charset="0"/>
              </a:rPr>
              <a:t>1 out of 3 acres without project water</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730250" y="1905000"/>
            <a:ext cx="7681913" cy="1524000"/>
          </a:xfrm>
        </p:spPr>
        <p:txBody>
          <a:bodyPr/>
          <a:lstStyle/>
          <a:p>
            <a:pPr eaLnBrk="1" hangingPunct="1">
              <a:defRPr/>
            </a:pPr>
            <a:endParaRPr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30724" name="Picture 3" descr="fruit1.jpg"/>
          <p:cNvPicPr>
            <a:picLocks noChangeAspect="1"/>
          </p:cNvPicPr>
          <p:nvPr/>
        </p:nvPicPr>
        <p:blipFill>
          <a:blip r:embed="rId3">
            <a:lum contrast="-20000"/>
          </a:blip>
          <a:srcRect/>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bwMode="auto">
          <a:xfrm>
            <a:off x="0" y="0"/>
            <a:ext cx="9144000" cy="6858000"/>
          </a:xfrm>
          <a:prstGeom prst="rect">
            <a:avLst/>
          </a:prstGeom>
          <a:gradFill flip="none" rotWithShape="1">
            <a:gsLst>
              <a:gs pos="0">
                <a:schemeClr val="bg1"/>
              </a:gs>
              <a:gs pos="24000">
                <a:schemeClr val="bg1">
                  <a:alpha val="14000"/>
                </a:schemeClr>
              </a:gs>
            </a:gsLst>
            <a:lin ang="10800000" scaled="1"/>
            <a:tileRect/>
          </a:gradFill>
          <a:ln w="19050" cap="flat" cmpd="sng" algn="ctr">
            <a:noFill/>
            <a:prstDash val="solid"/>
            <a:round/>
            <a:headEnd type="none" w="med" len="med"/>
            <a:tailEnd type="none" w="med" len="med"/>
          </a:ln>
          <a:effectLst/>
        </p:spPr>
        <p:txBody>
          <a:bodyPr anchor="ctr" anchorCtr="1"/>
          <a:lstStyle/>
          <a:p>
            <a:pPr algn="ctr" eaLnBrk="0" hangingPunct="0">
              <a:defRPr/>
            </a:pPr>
            <a:endParaRPr lang="en-US" dirty="0">
              <a:effectLst>
                <a:outerShdw blurRad="38100" dist="38100" dir="2700000" algn="tl">
                  <a:srgbClr val="000000">
                    <a:alpha val="43137"/>
                  </a:srgbClr>
                </a:outerShdw>
              </a:effectLst>
              <a:latin typeface="Arial" charset="0"/>
            </a:endParaRPr>
          </a:p>
        </p:txBody>
      </p:sp>
      <p:pic>
        <p:nvPicPr>
          <p:cNvPr id="30726" name="Picture 10"/>
          <p:cNvPicPr>
            <a:picLocks noChangeAspect="1" noChangeArrowheads="1"/>
          </p:cNvPicPr>
          <p:nvPr/>
        </p:nvPicPr>
        <p:blipFill>
          <a:blip r:embed="rId4"/>
          <a:srcRect/>
          <a:stretch>
            <a:fillRect/>
          </a:stretch>
        </p:blipFill>
        <p:spPr bwMode="auto">
          <a:xfrm>
            <a:off x="0" y="0"/>
            <a:ext cx="9159875" cy="6873875"/>
          </a:xfrm>
          <a:prstGeom prst="rect">
            <a:avLst/>
          </a:prstGeom>
          <a:noFill/>
          <a:ln w="9525">
            <a:noFill/>
            <a:miter lim="800000"/>
            <a:headEnd/>
            <a:tailEnd/>
          </a:ln>
        </p:spPr>
      </p:pic>
      <p:sp>
        <p:nvSpPr>
          <p:cNvPr id="7" name="Rectangle 6"/>
          <p:cNvSpPr/>
          <p:nvPr/>
        </p:nvSpPr>
        <p:spPr>
          <a:xfrm>
            <a:off x="6218461" y="133139"/>
            <a:ext cx="2824844" cy="6740307"/>
          </a:xfrm>
          <a:prstGeom prst="rect">
            <a:avLst/>
          </a:prstGeom>
          <a:solidFill>
            <a:srgbClr val="000000">
              <a:alpha val="23922"/>
            </a:srgbClr>
          </a:solidFill>
          <a:effectLst>
            <a:softEdge rad="317500"/>
          </a:effectLst>
        </p:spPr>
        <p:txBody>
          <a:bodyPr>
            <a:spAutoFit/>
          </a:bodyPr>
          <a:lstStyle/>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Cantaloupe: 	54 %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Asparagus: 	55 %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Honeydew: 	73 %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Peaches: 	76 %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Lettuce: 	78 %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Dates: 	82 %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Avocados: 	84 %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Garlic: 	86 %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Grapes: 	88 %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Lemons: 	89 %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Carrots: 	89 %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Strawberries: 	90 %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Broccoli: 	93 %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Celery: 	94 %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Nectarines: 	93 %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Plums: 	93 %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Tomatoes: 	94 %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Apricots: 	95 %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Pistachios: 	96 %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Kiwi: 	97 %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Figs: 	98 %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Walnuts: 	99 %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Almond: 	99 %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Olives: 	100 %</a:t>
            </a:r>
          </a:p>
        </p:txBody>
      </p:sp>
      <p:sp>
        <p:nvSpPr>
          <p:cNvPr id="5" name="TextBox 4"/>
          <p:cNvSpPr txBox="1"/>
          <p:nvPr/>
        </p:nvSpPr>
        <p:spPr bwMode="ltGray">
          <a:xfrm>
            <a:off x="152400" y="3538716"/>
            <a:ext cx="5940880" cy="1144929"/>
          </a:xfrm>
          <a:prstGeom prst="rect">
            <a:avLst/>
          </a:prstGeom>
          <a:noFill/>
          <a:effectLst>
            <a:glow rad="228600">
              <a:schemeClr val="accent1">
                <a:satMod val="175000"/>
                <a:alpha val="40000"/>
              </a:schemeClr>
            </a:glow>
            <a:softEdge rad="127000"/>
          </a:effectLst>
        </p:spPr>
        <p:txBody>
          <a:bodyPr>
            <a:spAutoFit/>
          </a:bodyPr>
          <a:lstStyle/>
          <a:p>
            <a:pPr algn="ctr" fontAlgn="auto">
              <a:lnSpc>
                <a:spcPct val="95000"/>
              </a:lnSpc>
              <a:spcBef>
                <a:spcPts val="0"/>
              </a:spcBef>
              <a:spcAft>
                <a:spcPts val="0"/>
              </a:spcAft>
              <a:defRPr/>
            </a:pPr>
            <a:r>
              <a:rPr lang="en-US" sz="3600" b="1" spc="-150" dirty="0">
                <a:ln w="3175">
                  <a:noFill/>
                </a:ln>
                <a:effectLst>
                  <a:outerShdw blurRad="50800" dist="50800" dir="2700000" algn="tl" rotWithShape="0">
                    <a:prstClr val="black"/>
                  </a:outerShdw>
                </a:effectLst>
                <a:latin typeface="+mj-lt"/>
                <a:cs typeface="Arial" charset="0"/>
              </a:rPr>
              <a:t>&gt; 50% of US vegetables, fruits &amp; nuts are California grown</a:t>
            </a:r>
          </a:p>
        </p:txBody>
      </p:sp>
      <p:sp>
        <p:nvSpPr>
          <p:cNvPr id="9" name="Title 1"/>
          <p:cNvSpPr txBox="1">
            <a:spLocks/>
          </p:cNvSpPr>
          <p:nvPr/>
        </p:nvSpPr>
        <p:spPr bwMode="auto">
          <a:xfrm>
            <a:off x="0" y="1905000"/>
            <a:ext cx="6400800" cy="1676400"/>
          </a:xfrm>
          <a:prstGeom prst="rect">
            <a:avLst/>
          </a:prstGeom>
          <a:noFill/>
          <a:ln w="9525">
            <a:noFill/>
            <a:miter lim="800000"/>
            <a:headEnd/>
            <a:tailEnd/>
          </a:ln>
          <a:effectLst>
            <a:outerShdw dist="50800" dir="5400000" algn="ctr" rotWithShape="0">
              <a:schemeClr val="bg1"/>
            </a:outerShdw>
          </a:effectLst>
        </p:spPr>
        <p:txBody>
          <a:bodyPr/>
          <a:lstStyle/>
          <a:p>
            <a:pPr algn="ctr" defTabSz="912813" eaLnBrk="0" hangingPunct="0">
              <a:lnSpc>
                <a:spcPct val="90000"/>
              </a:lnSpc>
              <a:defRPr/>
            </a:pPr>
            <a:r>
              <a:rPr lang="en-US" sz="4400" b="1" spc="-150" dirty="0" smtClean="0">
                <a:ln w="3175">
                  <a:noFill/>
                </a:ln>
                <a:gradFill flip="none" rotWithShape="1">
                  <a:gsLst>
                    <a:gs pos="0">
                      <a:srgbClr val="FFFFB9"/>
                    </a:gs>
                    <a:gs pos="36000">
                      <a:srgbClr val="FFFF99"/>
                    </a:gs>
                    <a:gs pos="86000">
                      <a:srgbClr val="F6AE1E"/>
                    </a:gs>
                  </a:gsLst>
                  <a:lin ang="5400000" scaled="0"/>
                  <a:tileRect/>
                </a:gradFill>
              </a:rPr>
              <a:t>California – </a:t>
            </a:r>
          </a:p>
          <a:p>
            <a:pPr algn="ctr" defTabSz="912813" eaLnBrk="0" hangingPunct="0">
              <a:lnSpc>
                <a:spcPct val="90000"/>
              </a:lnSpc>
              <a:defRPr/>
            </a:pPr>
            <a:r>
              <a:rPr lang="en-US" sz="4400" b="1" spc="-150" dirty="0" smtClean="0">
                <a:ln w="3175">
                  <a:noFill/>
                </a:ln>
                <a:gradFill flip="none" rotWithShape="1">
                  <a:gsLst>
                    <a:gs pos="0">
                      <a:srgbClr val="FFFFB9"/>
                    </a:gs>
                    <a:gs pos="36000">
                      <a:srgbClr val="FFFF99"/>
                    </a:gs>
                    <a:gs pos="86000">
                      <a:srgbClr val="F6AE1E"/>
                    </a:gs>
                  </a:gsLst>
                  <a:lin ang="5400000" scaled="0"/>
                  <a:tileRect/>
                </a:gradFill>
              </a:rPr>
              <a:t>America’s Fruit Basket</a:t>
            </a:r>
            <a:endParaRPr lang="en-US" sz="4400" b="1" spc="-150" dirty="0">
              <a:ln w="3175">
                <a:noFill/>
              </a:ln>
              <a:gradFill flip="none" rotWithShape="1">
                <a:gsLst>
                  <a:gs pos="0">
                    <a:srgbClr val="FFFFB9"/>
                  </a:gs>
                  <a:gs pos="36000">
                    <a:srgbClr val="FFFF99"/>
                  </a:gs>
                  <a:gs pos="86000">
                    <a:srgbClr val="F6AE1E"/>
                  </a:gs>
                </a:gsLst>
                <a:lin ang="5400000" scaled="0"/>
                <a:tileRect/>
              </a:gradFill>
              <a:latin typeface="+mj-lt"/>
            </a:endParaRP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hasta Full.jpg"/>
          <p:cNvPicPr>
            <a:picLocks/>
          </p:cNvPicPr>
          <p:nvPr/>
        </p:nvPicPr>
        <p:blipFill>
          <a:blip r:embed="rId3"/>
          <a:stretch>
            <a:fillRect/>
          </a:stretch>
        </p:blipFill>
        <p:spPr>
          <a:xfrm>
            <a:off x="199151" y="1870757"/>
            <a:ext cx="4572000" cy="3657600"/>
          </a:xfrm>
          <a:prstGeom prst="rect">
            <a:avLst/>
          </a:prstGeom>
          <a:ln>
            <a:noFill/>
          </a:ln>
          <a:effectLst>
            <a:glow rad="228600">
              <a:schemeClr val="accent4">
                <a:satMod val="175000"/>
                <a:alpha val="40000"/>
              </a:schemeClr>
            </a:glow>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Picture 14" descr="Shasta empty.jpg"/>
          <p:cNvPicPr>
            <a:picLocks/>
          </p:cNvPicPr>
          <p:nvPr/>
        </p:nvPicPr>
        <p:blipFill>
          <a:blip r:embed="rId4"/>
          <a:stretch>
            <a:fillRect/>
          </a:stretch>
        </p:blipFill>
        <p:spPr>
          <a:xfrm>
            <a:off x="4139047" y="1870757"/>
            <a:ext cx="4572000" cy="3657600"/>
          </a:xfrm>
          <a:prstGeom prst="rect">
            <a:avLst/>
          </a:prstGeom>
          <a:ln>
            <a:noFill/>
          </a:ln>
          <a:effectLst>
            <a:glow rad="228600">
              <a:schemeClr val="accent4">
                <a:satMod val="175000"/>
                <a:alpha val="40000"/>
              </a:schemeClr>
            </a:glow>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grpSp>
        <p:nvGrpSpPr>
          <p:cNvPr id="2" name="Group 2"/>
          <p:cNvGrpSpPr>
            <a:grpSpLocks/>
          </p:cNvGrpSpPr>
          <p:nvPr/>
        </p:nvGrpSpPr>
        <p:grpSpPr bwMode="auto">
          <a:xfrm>
            <a:off x="3138488" y="2324100"/>
            <a:ext cx="2754312" cy="2209800"/>
            <a:chOff x="0" y="0"/>
            <a:chExt cx="1735" cy="1392"/>
          </a:xfrm>
        </p:grpSpPr>
        <p:sp>
          <p:nvSpPr>
            <p:cNvPr id="16393" name="Rectangle 3"/>
            <p:cNvSpPr>
              <a:spLocks noChangeArrowheads="1"/>
            </p:cNvSpPr>
            <p:nvPr/>
          </p:nvSpPr>
          <p:spPr bwMode="auto">
            <a:xfrm>
              <a:off x="0" y="0"/>
              <a:ext cx="0" cy="0"/>
            </a:xfrm>
            <a:prstGeom prst="rect">
              <a:avLst/>
            </a:prstGeom>
            <a:noFill/>
            <a:ln w="12699">
              <a:noFill/>
              <a:miter lim="800000"/>
              <a:headEnd type="none" w="sm" len="sm"/>
              <a:tailEnd type="none" w="sm" len="sm"/>
            </a:ln>
          </p:spPr>
          <p:txBody>
            <a:bodyPr lIns="91851" tIns="45926" rIns="91851" bIns="45926">
              <a:spAutoFit/>
            </a:bodyPr>
            <a:lstStyle/>
            <a:p>
              <a:endParaRPr lang="en-US"/>
            </a:p>
          </p:txBody>
        </p:sp>
        <p:sp>
          <p:nvSpPr>
            <p:cNvPr id="16394" name="Rectangle 4"/>
            <p:cNvSpPr>
              <a:spLocks noChangeArrowheads="1"/>
            </p:cNvSpPr>
            <p:nvPr/>
          </p:nvSpPr>
          <p:spPr bwMode="auto">
            <a:xfrm>
              <a:off x="0" y="0"/>
              <a:ext cx="1735" cy="1392"/>
            </a:xfrm>
            <a:prstGeom prst="rect">
              <a:avLst/>
            </a:prstGeom>
            <a:noFill/>
            <a:ln w="12699">
              <a:noFill/>
              <a:miter lim="800000"/>
              <a:headEnd type="none" w="sm" len="sm"/>
              <a:tailEnd type="none" w="sm" len="sm"/>
            </a:ln>
          </p:spPr>
          <p:txBody>
            <a:bodyPr lIns="91851" tIns="45926" rIns="91851" bIns="45926"/>
            <a:lstStyle/>
            <a:p>
              <a:pPr algn="r"/>
              <a:r>
                <a:rPr lang="en-US" sz="1000">
                  <a:latin typeface="Lucida Grande"/>
                </a:rPr>
                <a:t>  </a:t>
              </a:r>
              <a:r>
                <a:rPr lang="en-US" sz="12900">
                  <a:latin typeface="Lucida Grande"/>
                </a:rPr>
                <a:t> </a:t>
              </a:r>
              <a:r>
                <a:rPr lang="en-US" sz="1000">
                  <a:latin typeface="Lucida Grande"/>
                </a:rPr>
                <a:t>                                                                                     </a:t>
              </a:r>
            </a:p>
          </p:txBody>
        </p:sp>
      </p:grpSp>
      <p:sp>
        <p:nvSpPr>
          <p:cNvPr id="9" name="Text Box 7"/>
          <p:cNvSpPr txBox="1">
            <a:spLocks noChangeArrowheads="1"/>
          </p:cNvSpPr>
          <p:nvPr/>
        </p:nvSpPr>
        <p:spPr bwMode="invGray">
          <a:xfrm>
            <a:off x="1182688" y="5799138"/>
            <a:ext cx="2551112" cy="677862"/>
          </a:xfrm>
          <a:prstGeom prst="rect">
            <a:avLst/>
          </a:prstGeom>
        </p:spPr>
        <p:txBody>
          <a:bodyPr/>
          <a:lstStyle/>
          <a:p>
            <a:pPr algn="ctr" defTabSz="914363" fontAlgn="auto">
              <a:lnSpc>
                <a:spcPct val="90000"/>
              </a:lnSpc>
              <a:spcAft>
                <a:spcPts val="0"/>
              </a:spcAft>
              <a:buClr>
                <a:schemeClr val="folHlink"/>
              </a:buClr>
              <a:buSzPct val="140000"/>
              <a:buFont typeface="Wingdings" pitchFamily="2" charset="2"/>
              <a:buNone/>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1995</a:t>
            </a:r>
          </a:p>
        </p:txBody>
      </p:sp>
      <p:sp>
        <p:nvSpPr>
          <p:cNvPr id="10" name="Text Box 7"/>
          <p:cNvSpPr txBox="1">
            <a:spLocks noChangeArrowheads="1"/>
          </p:cNvSpPr>
          <p:nvPr/>
        </p:nvSpPr>
        <p:spPr bwMode="invGray">
          <a:xfrm>
            <a:off x="5129213" y="5799138"/>
            <a:ext cx="2552700" cy="677862"/>
          </a:xfrm>
          <a:prstGeom prst="rect">
            <a:avLst/>
          </a:prstGeom>
        </p:spPr>
        <p:txBody>
          <a:bodyPr/>
          <a:lstStyle/>
          <a:p>
            <a:pPr algn="ctr" defTabSz="914363" fontAlgn="auto">
              <a:lnSpc>
                <a:spcPct val="90000"/>
              </a:lnSpc>
              <a:spcAft>
                <a:spcPts val="0"/>
              </a:spcAft>
              <a:buClr>
                <a:schemeClr val="folHlink"/>
              </a:buClr>
              <a:buSzPct val="140000"/>
              <a:buFont typeface="Wingdings" pitchFamily="2" charset="2"/>
              <a:buNone/>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2008</a:t>
            </a:r>
          </a:p>
        </p:txBody>
      </p:sp>
      <p:sp>
        <p:nvSpPr>
          <p:cNvPr id="12" name="Slide Number Placeholder 3"/>
          <p:cNvSpPr>
            <a:spLocks noGrp="1"/>
          </p:cNvSpPr>
          <p:nvPr>
            <p:ph type="sldNum" sz="quarter" idx="10"/>
          </p:nvPr>
        </p:nvSpPr>
        <p:spPr/>
        <p:txBody>
          <a:bodyPr/>
          <a:lstStyle/>
          <a:p>
            <a:pPr>
              <a:defRPr/>
            </a:pPr>
            <a:fld id="{13796294-F9F7-4598-B065-97944FDA1F13}" type="slidenum">
              <a:rPr lang="en-US"/>
              <a:pPr>
                <a:defRPr/>
              </a:pPr>
              <a:t>6</a:t>
            </a:fld>
            <a:endParaRPr lang="en-US" dirty="0"/>
          </a:p>
        </p:txBody>
      </p:sp>
      <p:sp>
        <p:nvSpPr>
          <p:cNvPr id="13" name="Title 1"/>
          <p:cNvSpPr txBox="1">
            <a:spLocks/>
          </p:cNvSpPr>
          <p:nvPr/>
        </p:nvSpPr>
        <p:spPr>
          <a:xfrm>
            <a:off x="0" y="360605"/>
            <a:ext cx="9144000" cy="1163395"/>
          </a:xfrm>
          <a:prstGeom prst="rect">
            <a:avLst/>
          </a:prstGeom>
        </p:spPr>
        <p:txBody>
          <a:bodyPr>
            <a:normAutofit lnSpcReduction="10000"/>
          </a:bodyPr>
          <a:lstStyle/>
          <a:p>
            <a:pPr algn="ctr" defTabSz="912813" eaLnBrk="0" hangingPunct="0">
              <a:lnSpc>
                <a:spcPct val="90000"/>
              </a:lnSpc>
              <a:defRPr/>
            </a:pPr>
            <a:r>
              <a: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Shasta Reservoir</a:t>
            </a:r>
            <a:br>
              <a: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3600" b="1" spc="-150" dirty="0">
                <a:ln w="3175">
                  <a:noFill/>
                </a:ln>
                <a:solidFill>
                  <a:schemeClr val="tx2"/>
                </a:solidFill>
                <a:effectLst>
                  <a:outerShdw blurRad="50800" dist="38100" dir="2700000" algn="tl" rotWithShape="0">
                    <a:prstClr val="black">
                      <a:alpha val="40000"/>
                    </a:prstClr>
                  </a:outerShdw>
                </a:effectLst>
                <a:latin typeface="+mj-lt"/>
                <a:cs typeface="Arial" charset="0"/>
              </a:rPr>
              <a:t>Sacramento River</a:t>
            </a:r>
            <a:endParaRPr lang="en-US" sz="4800" b="1" spc="-150" dirty="0">
              <a:ln w="3175">
                <a:noFill/>
              </a:ln>
              <a:solidFill>
                <a:schemeClr val="tx2"/>
              </a:solidFill>
              <a:effectLst>
                <a:outerShdw blurRad="50800" dist="38100" dir="2700000" algn="tl" rotWithShape="0">
                  <a:prstClr val="black">
                    <a:alpha val="40000"/>
                  </a:prstClr>
                </a:outerShdw>
              </a:effectLst>
              <a:latin typeface="+mj-lt"/>
              <a:cs typeface="Arial"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1537" name="Picture 1"/>
          <p:cNvPicPr>
            <a:picLocks noChangeAspect="1" noChangeArrowheads="1"/>
          </p:cNvPicPr>
          <p:nvPr/>
        </p:nvPicPr>
        <p:blipFill>
          <a:blip r:embed="rId3"/>
          <a:srcRect/>
          <a:stretch>
            <a:fillRect/>
          </a:stretch>
        </p:blipFill>
        <p:spPr bwMode="auto">
          <a:xfrm>
            <a:off x="4224897" y="1857375"/>
            <a:ext cx="4733366" cy="3657600"/>
          </a:xfrm>
          <a:prstGeom prst="rect">
            <a:avLst/>
          </a:prstGeom>
          <a:ln>
            <a:noFill/>
          </a:ln>
          <a:effectLst>
            <a:glow rad="228600">
              <a:schemeClr val="accent4">
                <a:satMod val="175000"/>
                <a:alpha val="40000"/>
              </a:schemeClr>
            </a:glow>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
        <p:nvSpPr>
          <p:cNvPr id="4" name="Slide Number Placeholder 3"/>
          <p:cNvSpPr>
            <a:spLocks noGrp="1"/>
          </p:cNvSpPr>
          <p:nvPr>
            <p:ph type="sldNum" sz="quarter" idx="10"/>
          </p:nvPr>
        </p:nvSpPr>
        <p:spPr/>
        <p:txBody>
          <a:bodyPr/>
          <a:lstStyle/>
          <a:p>
            <a:pPr>
              <a:defRPr/>
            </a:pPr>
            <a:fld id="{A5A45281-E66A-456A-8820-7BE766E799BE}" type="slidenum">
              <a:rPr lang="en-US"/>
              <a:pPr>
                <a:defRPr/>
              </a:pPr>
              <a:t>7</a:t>
            </a:fld>
            <a:endParaRPr lang="en-US" dirty="0"/>
          </a:p>
        </p:txBody>
      </p:sp>
      <p:pic>
        <p:nvPicPr>
          <p:cNvPr id="966659" name="Picture 3"/>
          <p:cNvPicPr>
            <a:picLocks noChangeAspect="1" noChangeArrowheads="1"/>
          </p:cNvPicPr>
          <p:nvPr/>
        </p:nvPicPr>
        <p:blipFill>
          <a:blip r:embed="rId4"/>
          <a:srcRect/>
          <a:stretch>
            <a:fillRect/>
          </a:stretch>
        </p:blipFill>
        <p:spPr bwMode="auto">
          <a:xfrm>
            <a:off x="228600" y="1857375"/>
            <a:ext cx="4733365" cy="3657600"/>
          </a:xfrm>
          <a:prstGeom prst="rect">
            <a:avLst/>
          </a:prstGeom>
          <a:ln>
            <a:noFill/>
          </a:ln>
          <a:effectLst>
            <a:glow rad="228600">
              <a:schemeClr val="accent4">
                <a:satMod val="175000"/>
                <a:alpha val="40000"/>
              </a:schemeClr>
            </a:glow>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 Box 7"/>
          <p:cNvSpPr txBox="1">
            <a:spLocks noChangeArrowheads="1"/>
          </p:cNvSpPr>
          <p:nvPr/>
        </p:nvSpPr>
        <p:spPr bwMode="invGray">
          <a:xfrm>
            <a:off x="1219200" y="5867400"/>
            <a:ext cx="2551112" cy="361950"/>
          </a:xfrm>
          <a:prstGeom prst="rect">
            <a:avLst/>
          </a:prstGeom>
        </p:spPr>
        <p:txBody>
          <a:bodyPr/>
          <a:lstStyle/>
          <a:p>
            <a:pPr algn="ctr" defTabSz="914363" fontAlgn="auto">
              <a:lnSpc>
                <a:spcPct val="90000"/>
              </a:lnSpc>
              <a:spcAft>
                <a:spcPts val="0"/>
              </a:spcAft>
              <a:buClr>
                <a:schemeClr val="folHlink"/>
              </a:buClr>
              <a:buSzPct val="140000"/>
              <a:buFont typeface="Wingdings" pitchFamily="2" charset="2"/>
              <a:buNone/>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2005</a:t>
            </a:r>
          </a:p>
        </p:txBody>
      </p:sp>
      <p:sp>
        <p:nvSpPr>
          <p:cNvPr id="7" name="Text Box 7"/>
          <p:cNvSpPr txBox="1">
            <a:spLocks noChangeArrowheads="1"/>
          </p:cNvSpPr>
          <p:nvPr/>
        </p:nvSpPr>
        <p:spPr bwMode="invGray">
          <a:xfrm>
            <a:off x="5410200" y="5867400"/>
            <a:ext cx="2552700" cy="361950"/>
          </a:xfrm>
          <a:prstGeom prst="rect">
            <a:avLst/>
          </a:prstGeom>
        </p:spPr>
        <p:txBody>
          <a:bodyPr/>
          <a:lstStyle/>
          <a:p>
            <a:pPr algn="ctr" defTabSz="914363" fontAlgn="auto">
              <a:lnSpc>
                <a:spcPct val="90000"/>
              </a:lnSpc>
              <a:spcAft>
                <a:spcPts val="0"/>
              </a:spcAft>
              <a:buClr>
                <a:schemeClr val="folHlink"/>
              </a:buClr>
              <a:buSzPct val="140000"/>
              <a:buFont typeface="Wingdings" pitchFamily="2" charset="2"/>
              <a:buNone/>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2008</a:t>
            </a:r>
          </a:p>
        </p:txBody>
      </p:sp>
      <p:sp>
        <p:nvSpPr>
          <p:cNvPr id="9" name="Title 1"/>
          <p:cNvSpPr txBox="1">
            <a:spLocks/>
          </p:cNvSpPr>
          <p:nvPr/>
        </p:nvSpPr>
        <p:spPr>
          <a:xfrm>
            <a:off x="0" y="381000"/>
            <a:ext cx="9144000" cy="1163395"/>
          </a:xfrm>
          <a:prstGeom prst="rect">
            <a:avLst/>
          </a:prstGeom>
        </p:spPr>
        <p:txBody>
          <a:bodyPr>
            <a:normAutofit lnSpcReduction="10000"/>
          </a:bodyPr>
          <a:lstStyle/>
          <a:p>
            <a:pPr algn="ctr" defTabSz="912813" eaLnBrk="0" hangingPunct="0">
              <a:lnSpc>
                <a:spcPct val="90000"/>
              </a:lnSpc>
              <a:defRPr/>
            </a:pPr>
            <a:r>
              <a: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Lake Oroville</a:t>
            </a:r>
            <a:br>
              <a: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3600" b="1" spc="-150" dirty="0">
                <a:ln w="3175">
                  <a:noFill/>
                </a:ln>
                <a:solidFill>
                  <a:schemeClr val="tx2"/>
                </a:solidFill>
                <a:effectLst>
                  <a:outerShdw blurRad="50800" dist="38100" dir="2700000" algn="tl" rotWithShape="0">
                    <a:prstClr val="black">
                      <a:alpha val="40000"/>
                    </a:prstClr>
                  </a:outerShdw>
                </a:effectLst>
                <a:latin typeface="+mj-lt"/>
                <a:cs typeface="Arial" charset="0"/>
              </a:rPr>
              <a:t>Feather River</a:t>
            </a:r>
            <a:endParaRPr lang="en-US" sz="4800" b="1" spc="-150" dirty="0">
              <a:ln w="3175">
                <a:noFill/>
              </a:ln>
              <a:solidFill>
                <a:schemeClr val="tx2"/>
              </a:solidFill>
              <a:effectLst>
                <a:outerShdw blurRad="50800" dist="38100" dir="2700000" algn="tl" rotWithShape="0">
                  <a:prstClr val="black">
                    <a:alpha val="40000"/>
                  </a:prstClr>
                </a:outerShdw>
              </a:effectLst>
              <a:latin typeface="+mj-lt"/>
              <a:cs typeface="Arial"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S:\Bay-Delta\Presentations-Photos-Maps\Drought\San Luis Reservoir 2008 - 2.JPG"/>
          <p:cNvPicPr>
            <a:picLocks noChangeAspect="1" noChangeArrowheads="1"/>
          </p:cNvPicPr>
          <p:nvPr/>
        </p:nvPicPr>
        <p:blipFill>
          <a:blip r:embed="rId3"/>
          <a:srcRect/>
          <a:stretch>
            <a:fillRect/>
          </a:stretch>
        </p:blipFill>
        <p:spPr bwMode="auto">
          <a:xfrm>
            <a:off x="4163629" y="2088929"/>
            <a:ext cx="4572000" cy="3426046"/>
          </a:xfrm>
          <a:prstGeom prst="rect">
            <a:avLst/>
          </a:prstGeom>
          <a:ln>
            <a:noFill/>
          </a:ln>
          <a:effectLst>
            <a:glow rad="228600">
              <a:schemeClr val="accent4">
                <a:satMod val="175000"/>
                <a:alpha val="40000"/>
              </a:schemeClr>
            </a:glow>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110595" name="Picture 3" descr="S:\Bay-Delta\Presentations-Photos-Maps\Drought\San Luis Reservoir 2008 foto shop full.jpg"/>
          <p:cNvPicPr>
            <a:picLocks noChangeAspect="1" noChangeArrowheads="1"/>
          </p:cNvPicPr>
          <p:nvPr/>
        </p:nvPicPr>
        <p:blipFill>
          <a:blip r:embed="rId4"/>
          <a:srcRect/>
          <a:stretch>
            <a:fillRect/>
          </a:stretch>
        </p:blipFill>
        <p:spPr bwMode="auto">
          <a:xfrm>
            <a:off x="181708" y="2088928"/>
            <a:ext cx="4572000" cy="3426047"/>
          </a:xfrm>
          <a:prstGeom prst="rect">
            <a:avLst/>
          </a:prstGeom>
          <a:ln>
            <a:noFill/>
          </a:ln>
          <a:effectLst>
            <a:glow rad="228600">
              <a:schemeClr val="accent4">
                <a:satMod val="175000"/>
                <a:alpha val="40000"/>
              </a:schemeClr>
            </a:glow>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2" name="Group 2"/>
          <p:cNvGrpSpPr>
            <a:grpSpLocks/>
          </p:cNvGrpSpPr>
          <p:nvPr/>
        </p:nvGrpSpPr>
        <p:grpSpPr bwMode="auto">
          <a:xfrm>
            <a:off x="3138488" y="2324100"/>
            <a:ext cx="2754312" cy="2209800"/>
            <a:chOff x="0" y="0"/>
            <a:chExt cx="1735" cy="1392"/>
          </a:xfrm>
        </p:grpSpPr>
        <p:sp>
          <p:nvSpPr>
            <p:cNvPr id="18441" name="Rectangle 3"/>
            <p:cNvSpPr>
              <a:spLocks noChangeArrowheads="1"/>
            </p:cNvSpPr>
            <p:nvPr/>
          </p:nvSpPr>
          <p:spPr bwMode="auto">
            <a:xfrm>
              <a:off x="0" y="0"/>
              <a:ext cx="0" cy="0"/>
            </a:xfrm>
            <a:prstGeom prst="rect">
              <a:avLst/>
            </a:prstGeom>
            <a:noFill/>
            <a:ln w="12699">
              <a:noFill/>
              <a:miter lim="800000"/>
              <a:headEnd type="none" w="sm" len="sm"/>
              <a:tailEnd type="none" w="sm" len="sm"/>
            </a:ln>
          </p:spPr>
          <p:txBody>
            <a:bodyPr lIns="91851" tIns="45926" rIns="91851" bIns="45926">
              <a:spAutoFit/>
            </a:bodyPr>
            <a:lstStyle/>
            <a:p>
              <a:endParaRPr lang="en-US"/>
            </a:p>
          </p:txBody>
        </p:sp>
        <p:sp>
          <p:nvSpPr>
            <p:cNvPr id="18442" name="Rectangle 4"/>
            <p:cNvSpPr>
              <a:spLocks noChangeArrowheads="1"/>
            </p:cNvSpPr>
            <p:nvPr/>
          </p:nvSpPr>
          <p:spPr bwMode="auto">
            <a:xfrm>
              <a:off x="0" y="0"/>
              <a:ext cx="1735" cy="1392"/>
            </a:xfrm>
            <a:prstGeom prst="rect">
              <a:avLst/>
            </a:prstGeom>
            <a:noFill/>
            <a:ln w="12699">
              <a:noFill/>
              <a:miter lim="800000"/>
              <a:headEnd type="none" w="sm" len="sm"/>
              <a:tailEnd type="none" w="sm" len="sm"/>
            </a:ln>
          </p:spPr>
          <p:txBody>
            <a:bodyPr lIns="91851" tIns="45926" rIns="91851" bIns="45926"/>
            <a:lstStyle/>
            <a:p>
              <a:pPr algn="r"/>
              <a:r>
                <a:rPr lang="en-US" sz="1000">
                  <a:latin typeface="Lucida Grande"/>
                </a:rPr>
                <a:t>  </a:t>
              </a:r>
              <a:r>
                <a:rPr lang="en-US" sz="12900">
                  <a:latin typeface="Lucida Grande"/>
                </a:rPr>
                <a:t> </a:t>
              </a:r>
              <a:r>
                <a:rPr lang="en-US" sz="1000">
                  <a:latin typeface="Lucida Grande"/>
                </a:rPr>
                <a:t>                                                                                     </a:t>
              </a:r>
            </a:p>
          </p:txBody>
        </p:sp>
      </p:grpSp>
      <p:sp>
        <p:nvSpPr>
          <p:cNvPr id="9" name="Text Box 7"/>
          <p:cNvSpPr txBox="1">
            <a:spLocks noChangeArrowheads="1"/>
          </p:cNvSpPr>
          <p:nvPr/>
        </p:nvSpPr>
        <p:spPr bwMode="invGray">
          <a:xfrm>
            <a:off x="1182688" y="5799138"/>
            <a:ext cx="2551112" cy="361950"/>
          </a:xfrm>
          <a:prstGeom prst="rect">
            <a:avLst/>
          </a:prstGeom>
        </p:spPr>
        <p:txBody>
          <a:bodyPr/>
          <a:lstStyle/>
          <a:p>
            <a:pPr algn="ctr" defTabSz="914363" fontAlgn="auto">
              <a:lnSpc>
                <a:spcPct val="90000"/>
              </a:lnSpc>
              <a:spcAft>
                <a:spcPts val="0"/>
              </a:spcAft>
              <a:buClr>
                <a:schemeClr val="folHlink"/>
              </a:buClr>
              <a:buSzPct val="140000"/>
              <a:buFont typeface="Wingdings" pitchFamily="2" charset="2"/>
              <a:buNone/>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1995</a:t>
            </a:r>
          </a:p>
        </p:txBody>
      </p:sp>
      <p:sp>
        <p:nvSpPr>
          <p:cNvPr id="10" name="Text Box 7"/>
          <p:cNvSpPr txBox="1">
            <a:spLocks noChangeArrowheads="1"/>
          </p:cNvSpPr>
          <p:nvPr/>
        </p:nvSpPr>
        <p:spPr bwMode="invGray">
          <a:xfrm>
            <a:off x="5129213" y="5799138"/>
            <a:ext cx="2552700" cy="361950"/>
          </a:xfrm>
          <a:prstGeom prst="rect">
            <a:avLst/>
          </a:prstGeom>
        </p:spPr>
        <p:txBody>
          <a:bodyPr/>
          <a:lstStyle/>
          <a:p>
            <a:pPr algn="ctr" defTabSz="914363" fontAlgn="auto">
              <a:lnSpc>
                <a:spcPct val="90000"/>
              </a:lnSpc>
              <a:spcAft>
                <a:spcPts val="0"/>
              </a:spcAft>
              <a:buClr>
                <a:schemeClr val="folHlink"/>
              </a:buClr>
              <a:buSzPct val="140000"/>
              <a:buFont typeface="Wingdings" pitchFamily="2" charset="2"/>
              <a:buNone/>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2008</a:t>
            </a:r>
          </a:p>
        </p:txBody>
      </p:sp>
      <p:sp>
        <p:nvSpPr>
          <p:cNvPr id="12" name="Slide Number Placeholder 3"/>
          <p:cNvSpPr>
            <a:spLocks noGrp="1"/>
          </p:cNvSpPr>
          <p:nvPr>
            <p:ph type="sldNum" sz="quarter" idx="10"/>
          </p:nvPr>
        </p:nvSpPr>
        <p:spPr/>
        <p:txBody>
          <a:bodyPr/>
          <a:lstStyle/>
          <a:p>
            <a:pPr>
              <a:defRPr/>
            </a:pPr>
            <a:fld id="{41BA44A9-B9F8-4B59-BA18-641F4DA57611}" type="slidenum">
              <a:rPr lang="en-US"/>
              <a:pPr>
                <a:defRPr/>
              </a:pPr>
              <a:t>8</a:t>
            </a:fld>
            <a:endParaRPr lang="en-US" dirty="0"/>
          </a:p>
        </p:txBody>
      </p:sp>
      <p:sp>
        <p:nvSpPr>
          <p:cNvPr id="11" name="Title 1"/>
          <p:cNvSpPr txBox="1">
            <a:spLocks/>
          </p:cNvSpPr>
          <p:nvPr/>
        </p:nvSpPr>
        <p:spPr>
          <a:xfrm>
            <a:off x="0" y="381000"/>
            <a:ext cx="9144000" cy="1163395"/>
          </a:xfrm>
          <a:prstGeom prst="rect">
            <a:avLst/>
          </a:prstGeom>
        </p:spPr>
        <p:txBody>
          <a:bodyPr>
            <a:normAutofit lnSpcReduction="10000"/>
          </a:bodyPr>
          <a:lstStyle/>
          <a:p>
            <a:pPr algn="ctr" defTabSz="912813" eaLnBrk="0" hangingPunct="0">
              <a:lnSpc>
                <a:spcPct val="90000"/>
              </a:lnSpc>
              <a:defRPr/>
            </a:pPr>
            <a:r>
              <a: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San Luis Reservoir</a:t>
            </a:r>
            <a:br>
              <a: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3600" b="1" spc="-150" dirty="0">
                <a:ln w="3175">
                  <a:noFill/>
                </a:ln>
                <a:solidFill>
                  <a:schemeClr val="tx2"/>
                </a:solidFill>
                <a:effectLst>
                  <a:outerShdw blurRad="50800" dist="38100" dir="2700000" algn="tl" rotWithShape="0">
                    <a:prstClr val="black">
                      <a:alpha val="40000"/>
                    </a:prstClr>
                  </a:outerShdw>
                </a:effectLst>
                <a:latin typeface="+mj-lt"/>
                <a:cs typeface="Arial" charset="0"/>
              </a:rPr>
              <a:t>western San Joaquin Valley</a:t>
            </a:r>
            <a:endParaRPr lang="en-US" sz="4800" b="1" spc="-150" dirty="0">
              <a:ln w="3175">
                <a:noFill/>
              </a:ln>
              <a:solidFill>
                <a:schemeClr val="tx2"/>
              </a:solidFill>
              <a:effectLst>
                <a:outerShdw blurRad="50800" dist="38100" dir="2700000" algn="tl" rotWithShape="0">
                  <a:prstClr val="black">
                    <a:alpha val="40000"/>
                  </a:prstClr>
                </a:outerShdw>
              </a:effectLst>
              <a:latin typeface="+mj-lt"/>
              <a:cs typeface="Arial" charset="0"/>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vl 2008.JPG"/>
          <p:cNvPicPr preferRelativeResize="0">
            <a:picLocks/>
          </p:cNvPicPr>
          <p:nvPr/>
        </p:nvPicPr>
        <p:blipFill>
          <a:blip r:embed="rId3"/>
          <a:stretch>
            <a:fillRect/>
          </a:stretch>
        </p:blipFill>
        <p:spPr>
          <a:xfrm>
            <a:off x="4163629" y="1857375"/>
            <a:ext cx="4736592" cy="3657600"/>
          </a:xfrm>
          <a:prstGeom prst="rect">
            <a:avLst/>
          </a:prstGeom>
          <a:ln>
            <a:noFill/>
          </a:ln>
          <a:effectLst>
            <a:glow rad="228600">
              <a:schemeClr val="accent4">
                <a:satMod val="175000"/>
                <a:alpha val="40000"/>
              </a:schemeClr>
            </a:glow>
            <a:outerShdw blurRad="76200" dir="18900000" sy="23000" kx="-1200000" algn="bl" rotWithShape="0">
              <a:prstClr val="black">
                <a:alpha val="2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13" name="Picture 12" descr="dvl1.JPG"/>
          <p:cNvPicPr preferRelativeResize="0">
            <a:picLocks/>
          </p:cNvPicPr>
          <p:nvPr/>
        </p:nvPicPr>
        <p:blipFill>
          <a:blip r:embed="rId4">
            <a:lum bright="10000" contrast="10000"/>
          </a:blip>
          <a:stretch>
            <a:fillRect/>
          </a:stretch>
        </p:blipFill>
        <p:spPr>
          <a:xfrm>
            <a:off x="163420" y="1857375"/>
            <a:ext cx="4754880" cy="3657600"/>
          </a:xfrm>
          <a:prstGeom prst="rect">
            <a:avLst/>
          </a:prstGeom>
          <a:ln>
            <a:noFill/>
          </a:ln>
          <a:effectLst>
            <a:glow rad="228600">
              <a:schemeClr val="accent4">
                <a:satMod val="175000"/>
                <a:alpha val="40000"/>
              </a:schemeClr>
            </a:glow>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2" name="Group 2"/>
          <p:cNvGrpSpPr>
            <a:grpSpLocks/>
          </p:cNvGrpSpPr>
          <p:nvPr/>
        </p:nvGrpSpPr>
        <p:grpSpPr bwMode="auto">
          <a:xfrm>
            <a:off x="3138488" y="2324100"/>
            <a:ext cx="2754312" cy="2209800"/>
            <a:chOff x="0" y="0"/>
            <a:chExt cx="1735" cy="1392"/>
          </a:xfrm>
        </p:grpSpPr>
        <p:sp>
          <p:nvSpPr>
            <p:cNvPr id="19465" name="Rectangle 3"/>
            <p:cNvSpPr>
              <a:spLocks noChangeArrowheads="1"/>
            </p:cNvSpPr>
            <p:nvPr/>
          </p:nvSpPr>
          <p:spPr bwMode="auto">
            <a:xfrm>
              <a:off x="0" y="0"/>
              <a:ext cx="0" cy="0"/>
            </a:xfrm>
            <a:prstGeom prst="rect">
              <a:avLst/>
            </a:prstGeom>
            <a:noFill/>
            <a:ln w="12699">
              <a:noFill/>
              <a:miter lim="800000"/>
              <a:headEnd type="none" w="sm" len="sm"/>
              <a:tailEnd type="none" w="sm" len="sm"/>
            </a:ln>
          </p:spPr>
          <p:txBody>
            <a:bodyPr lIns="91851" tIns="45926" rIns="91851" bIns="45926">
              <a:spAutoFit/>
            </a:bodyPr>
            <a:lstStyle/>
            <a:p>
              <a:endParaRPr lang="en-US"/>
            </a:p>
          </p:txBody>
        </p:sp>
        <p:sp>
          <p:nvSpPr>
            <p:cNvPr id="19466" name="Rectangle 4"/>
            <p:cNvSpPr>
              <a:spLocks noChangeArrowheads="1"/>
            </p:cNvSpPr>
            <p:nvPr/>
          </p:nvSpPr>
          <p:spPr bwMode="auto">
            <a:xfrm>
              <a:off x="0" y="0"/>
              <a:ext cx="1735" cy="1392"/>
            </a:xfrm>
            <a:prstGeom prst="rect">
              <a:avLst/>
            </a:prstGeom>
            <a:noFill/>
            <a:ln w="12699">
              <a:noFill/>
              <a:miter lim="800000"/>
              <a:headEnd type="none" w="sm" len="sm"/>
              <a:tailEnd type="none" w="sm" len="sm"/>
            </a:ln>
          </p:spPr>
          <p:txBody>
            <a:bodyPr lIns="91851" tIns="45926" rIns="91851" bIns="45926"/>
            <a:lstStyle/>
            <a:p>
              <a:pPr algn="r"/>
              <a:r>
                <a:rPr lang="en-US" sz="1000">
                  <a:latin typeface="Lucida Grande"/>
                </a:rPr>
                <a:t>  </a:t>
              </a:r>
              <a:r>
                <a:rPr lang="en-US" sz="12900">
                  <a:latin typeface="Lucida Grande"/>
                </a:rPr>
                <a:t> </a:t>
              </a:r>
              <a:r>
                <a:rPr lang="en-US" sz="1000">
                  <a:latin typeface="Lucida Grande"/>
                </a:rPr>
                <a:t>                                                                                     </a:t>
              </a:r>
            </a:p>
          </p:txBody>
        </p:sp>
      </p:grpSp>
      <p:sp>
        <p:nvSpPr>
          <p:cNvPr id="9" name="Text Box 7"/>
          <p:cNvSpPr txBox="1">
            <a:spLocks noChangeArrowheads="1"/>
          </p:cNvSpPr>
          <p:nvPr/>
        </p:nvSpPr>
        <p:spPr bwMode="invGray">
          <a:xfrm>
            <a:off x="1182688" y="5799138"/>
            <a:ext cx="2551112" cy="677862"/>
          </a:xfrm>
          <a:prstGeom prst="rect">
            <a:avLst/>
          </a:prstGeom>
        </p:spPr>
        <p:txBody>
          <a:bodyPr/>
          <a:lstStyle/>
          <a:p>
            <a:pPr algn="ctr" defTabSz="914363" fontAlgn="auto">
              <a:lnSpc>
                <a:spcPct val="90000"/>
              </a:lnSpc>
              <a:spcAft>
                <a:spcPts val="0"/>
              </a:spcAft>
              <a:buClr>
                <a:schemeClr val="folHlink"/>
              </a:buClr>
              <a:buSzPct val="140000"/>
              <a:buFont typeface="Wingdings" pitchFamily="2" charset="2"/>
              <a:buNone/>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2006</a:t>
            </a:r>
          </a:p>
        </p:txBody>
      </p:sp>
      <p:sp>
        <p:nvSpPr>
          <p:cNvPr id="10" name="Text Box 7"/>
          <p:cNvSpPr txBox="1">
            <a:spLocks noChangeArrowheads="1"/>
          </p:cNvSpPr>
          <p:nvPr/>
        </p:nvSpPr>
        <p:spPr bwMode="invGray">
          <a:xfrm>
            <a:off x="5129213" y="5799138"/>
            <a:ext cx="2552700" cy="677862"/>
          </a:xfrm>
          <a:prstGeom prst="rect">
            <a:avLst/>
          </a:prstGeom>
        </p:spPr>
        <p:txBody>
          <a:bodyPr/>
          <a:lstStyle/>
          <a:p>
            <a:pPr algn="ctr" defTabSz="914363" fontAlgn="auto">
              <a:lnSpc>
                <a:spcPct val="90000"/>
              </a:lnSpc>
              <a:spcAft>
                <a:spcPts val="0"/>
              </a:spcAft>
              <a:buClr>
                <a:schemeClr val="folHlink"/>
              </a:buClr>
              <a:buSzPct val="140000"/>
              <a:buFont typeface="Wingdings" pitchFamily="2" charset="2"/>
              <a:buNone/>
              <a:defRPr/>
            </a:pPr>
            <a:r>
              <a:rPr lang="en-US" sz="4400"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2008</a:t>
            </a:r>
          </a:p>
        </p:txBody>
      </p:sp>
      <p:sp>
        <p:nvSpPr>
          <p:cNvPr id="12" name="Slide Number Placeholder 3"/>
          <p:cNvSpPr>
            <a:spLocks noGrp="1"/>
          </p:cNvSpPr>
          <p:nvPr>
            <p:ph type="sldNum" sz="quarter" idx="10"/>
          </p:nvPr>
        </p:nvSpPr>
        <p:spPr/>
        <p:txBody>
          <a:bodyPr/>
          <a:lstStyle/>
          <a:p>
            <a:pPr>
              <a:defRPr/>
            </a:pPr>
            <a:fld id="{12005FC2-1074-4AA1-B6F1-0BE5774231C4}" type="slidenum">
              <a:rPr lang="en-US"/>
              <a:pPr>
                <a:defRPr/>
              </a:pPr>
              <a:t>9</a:t>
            </a:fld>
            <a:endParaRPr lang="en-US" dirty="0"/>
          </a:p>
        </p:txBody>
      </p:sp>
      <p:sp>
        <p:nvSpPr>
          <p:cNvPr id="11" name="Title 1"/>
          <p:cNvSpPr txBox="1">
            <a:spLocks/>
          </p:cNvSpPr>
          <p:nvPr/>
        </p:nvSpPr>
        <p:spPr>
          <a:xfrm>
            <a:off x="0" y="381000"/>
            <a:ext cx="9144000" cy="1163395"/>
          </a:xfrm>
          <a:prstGeom prst="rect">
            <a:avLst/>
          </a:prstGeom>
        </p:spPr>
        <p:txBody>
          <a:bodyPr>
            <a:normAutofit lnSpcReduction="10000"/>
          </a:bodyPr>
          <a:lstStyle/>
          <a:p>
            <a:pPr algn="ctr" defTabSz="912813" eaLnBrk="0" hangingPunct="0">
              <a:lnSpc>
                <a:spcPct val="90000"/>
              </a:lnSpc>
              <a:defRPr/>
            </a:pPr>
            <a:r>
              <a: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Diamond Valley Lake</a:t>
            </a:r>
            <a:br>
              <a: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3600" b="1" spc="-150" dirty="0">
                <a:ln w="3175">
                  <a:noFill/>
                </a:ln>
                <a:solidFill>
                  <a:schemeClr val="tx2"/>
                </a:solidFill>
                <a:effectLst>
                  <a:outerShdw blurRad="50800" dist="38100" dir="2700000" algn="tl" rotWithShape="0">
                    <a:prstClr val="black">
                      <a:alpha val="40000"/>
                    </a:prstClr>
                  </a:outerShdw>
                </a:effectLst>
                <a:latin typeface="+mj-lt"/>
                <a:cs typeface="Arial" charset="0"/>
              </a:rPr>
              <a:t>Southern California</a:t>
            </a:r>
            <a:endParaRPr lang="en-US" sz="4800" b="1" spc="-150" dirty="0">
              <a:ln w="3175">
                <a:noFill/>
              </a:ln>
              <a:solidFill>
                <a:schemeClr val="tx2"/>
              </a:solidFill>
              <a:effectLst>
                <a:outerShdw blurRad="50800" dist="38100" dir="2700000" algn="tl" rotWithShape="0">
                  <a:prstClr val="black">
                    <a:alpha val="40000"/>
                  </a:prstClr>
                </a:outerShdw>
              </a:effectLst>
              <a:latin typeface="+mj-lt"/>
              <a:cs typeface="Arial" charset="0"/>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Sample presentation slides(10)">
  <a:themeElements>
    <a:clrScheme name="US 2-145">
      <a:dk1>
        <a:sysClr val="windowText" lastClr="000000"/>
      </a:dk1>
      <a:lt1>
        <a:sysClr val="window" lastClr="FFFFFF"/>
      </a:lt1>
      <a:dk2>
        <a:srgbClr val="3B3B3B"/>
      </a:dk2>
      <a:lt2>
        <a:srgbClr val="D4D2D0"/>
      </a:lt2>
      <a:accent1>
        <a:srgbClr val="6EA0B0"/>
      </a:accent1>
      <a:accent2>
        <a:srgbClr val="E6C4E2"/>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Sample presentation slides(10)</Template>
  <TotalTime>17105</TotalTime>
  <Words>1836</Words>
  <Application>Microsoft Office PowerPoint</Application>
  <PresentationFormat>On-screen Show (4:3)</PresentationFormat>
  <Paragraphs>293</Paragraphs>
  <Slides>25</Slides>
  <Notes>17</Notes>
  <HiddenSlides>0</HiddenSlides>
  <MMClips>0</MMClips>
  <ScaleCrop>false</ScaleCrop>
  <HeadingPairs>
    <vt:vector size="6" baseType="variant">
      <vt:variant>
        <vt:lpstr>Theme</vt:lpstr>
      </vt:variant>
      <vt:variant>
        <vt:i4>2</vt:i4>
      </vt:variant>
      <vt:variant>
        <vt:lpstr>Embedded OLE Servers</vt:lpstr>
      </vt:variant>
      <vt:variant>
        <vt:i4>6</vt:i4>
      </vt:variant>
      <vt:variant>
        <vt:lpstr>Slide Titles</vt:lpstr>
      </vt:variant>
      <vt:variant>
        <vt:i4>25</vt:i4>
      </vt:variant>
    </vt:vector>
  </HeadingPairs>
  <TitlesOfParts>
    <vt:vector size="33" baseType="lpstr">
      <vt:lpstr>Sample presentation slides(10)</vt:lpstr>
      <vt:lpstr>White with Courier font for code slides</vt:lpstr>
      <vt:lpstr>Microsoft Office Excel Chart</vt:lpstr>
      <vt:lpstr>Microsoft PowerPoint Slide</vt:lpstr>
      <vt:lpstr>Microsoft Graph Chart</vt:lpstr>
      <vt:lpstr>Microsoft Photo Editor 3.0 Photo</vt:lpstr>
      <vt:lpstr>Adobe Photoshop Image</vt:lpstr>
      <vt:lpstr>Microsoft Office Excel 97-2003 Worksheet</vt:lpstr>
      <vt:lpstr>Slide 1</vt:lpstr>
      <vt:lpstr>Southern California's  Water  Reserve Levels</vt:lpstr>
      <vt:lpstr>Slide 3</vt:lpstr>
      <vt:lpstr>Slide 4</vt:lpstr>
      <vt:lpstr>Slide 5</vt:lpstr>
      <vt:lpstr>Slide 6</vt:lpstr>
      <vt:lpstr>Slide 7</vt:lpstr>
      <vt:lpstr>Slide 8</vt:lpstr>
      <vt:lpstr>Slide 9</vt:lpstr>
      <vt:lpstr>Slide 10</vt:lpstr>
      <vt:lpstr>How much water have we lost?  Regulatory actions since 1992</vt:lpstr>
      <vt:lpstr>How much water have we lost?  Regulatory actions since 1992</vt:lpstr>
      <vt:lpstr>Other Stressors  Toxics, Unscreened Diversions, etc. </vt:lpstr>
      <vt:lpstr>Slide 14</vt:lpstr>
      <vt:lpstr>Endangered Species Act  Regulations Re: SWP &amp; CVP Operations</vt:lpstr>
      <vt:lpstr>Water Usage Comparison </vt:lpstr>
      <vt:lpstr>Reliability Actions</vt:lpstr>
      <vt:lpstr>Implemented Environmental Projects</vt:lpstr>
      <vt:lpstr>The CALFED Decade: 1995-2005 Successes: Environmental Restoration</vt:lpstr>
      <vt:lpstr>Delta Interim Opportunities Mark-Select Salmon Fishery</vt:lpstr>
      <vt:lpstr>Delta Interim Opportunities Mark-Select Salmon Fishery</vt:lpstr>
      <vt:lpstr>Fish Salvage vs. Ocean Harvest  (Total equivalent adult salmon captured from 1995-2006) </vt:lpstr>
      <vt:lpstr>Fish Salvage vs. Ocean Harvest  (Total equivalent adult salmon captured from 1995-2006) </vt:lpstr>
      <vt:lpstr>Delta Interim Opportunities Preliminary research indicates ammonia  tied to food web decline</vt:lpstr>
      <vt:lpstr>Why don't we just replace the Delta water supplies with desalination?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Neudeck,Randall D</dc:creator>
  <cp:lastModifiedBy>u06454</cp:lastModifiedBy>
  <cp:revision>436</cp:revision>
  <dcterms:created xsi:type="dcterms:W3CDTF">2009-04-22T21:04:16Z</dcterms:created>
  <dcterms:modified xsi:type="dcterms:W3CDTF">2010-04-20T19:33:17Z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TC102867561033</vt:lpwstr>
  </property>
</Properties>
</file>