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74" r:id="rId2"/>
  </p:sldMasterIdLst>
  <p:notesMasterIdLst>
    <p:notesMasterId r:id="rId54"/>
  </p:notesMasterIdLst>
  <p:sldIdLst>
    <p:sldId id="720" r:id="rId3"/>
    <p:sldId id="773" r:id="rId4"/>
    <p:sldId id="732" r:id="rId5"/>
    <p:sldId id="748" r:id="rId6"/>
    <p:sldId id="774" r:id="rId7"/>
    <p:sldId id="772" r:id="rId8"/>
    <p:sldId id="631" r:id="rId9"/>
    <p:sldId id="733" r:id="rId10"/>
    <p:sldId id="751" r:id="rId11"/>
    <p:sldId id="753" r:id="rId12"/>
    <p:sldId id="525" r:id="rId13"/>
    <p:sldId id="725" r:id="rId14"/>
    <p:sldId id="534" r:id="rId15"/>
    <p:sldId id="752" r:id="rId16"/>
    <p:sldId id="540" r:id="rId17"/>
    <p:sldId id="719" r:id="rId18"/>
    <p:sldId id="764" r:id="rId19"/>
    <p:sldId id="744" r:id="rId20"/>
    <p:sldId id="735" r:id="rId21"/>
    <p:sldId id="736" r:id="rId22"/>
    <p:sldId id="587" r:id="rId23"/>
    <p:sldId id="771" r:id="rId24"/>
    <p:sldId id="584" r:id="rId25"/>
    <p:sldId id="629" r:id="rId26"/>
    <p:sldId id="388" r:id="rId27"/>
    <p:sldId id="396" r:id="rId28"/>
    <p:sldId id="270" r:id="rId29"/>
    <p:sldId id="668" r:id="rId30"/>
    <p:sldId id="669" r:id="rId31"/>
    <p:sldId id="723" r:id="rId32"/>
    <p:sldId id="688" r:id="rId33"/>
    <p:sldId id="777" r:id="rId34"/>
    <p:sldId id="776" r:id="rId35"/>
    <p:sldId id="745" r:id="rId36"/>
    <p:sldId id="765" r:id="rId37"/>
    <p:sldId id="766" r:id="rId38"/>
    <p:sldId id="767" r:id="rId39"/>
    <p:sldId id="768" r:id="rId40"/>
    <p:sldId id="754" r:id="rId41"/>
    <p:sldId id="759" r:id="rId42"/>
    <p:sldId id="760" r:id="rId43"/>
    <p:sldId id="761" r:id="rId44"/>
    <p:sldId id="746" r:id="rId45"/>
    <p:sldId id="737" r:id="rId46"/>
    <p:sldId id="763" r:id="rId47"/>
    <p:sldId id="740" r:id="rId48"/>
    <p:sldId id="741" r:id="rId49"/>
    <p:sldId id="549" r:id="rId50"/>
    <p:sldId id="391" r:id="rId51"/>
    <p:sldId id="775" r:id="rId52"/>
    <p:sldId id="742" r:id="rId5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D8B25C"/>
    <a:srgbClr val="FFCC99"/>
    <a:srgbClr val="00B6F6"/>
    <a:srgbClr val="F0EA00"/>
    <a:srgbClr val="4BFF4B"/>
    <a:srgbClr val="00FF00"/>
    <a:srgbClr val="A5AB81"/>
    <a:srgbClr val="D7D2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inimized" horzBarState="maximized">
    <p:restoredLeft sz="25389" autoAdjust="0"/>
    <p:restoredTop sz="70070" autoAdjust="0"/>
  </p:normalViewPr>
  <p:slideViewPr>
    <p:cSldViewPr showGuides="1">
      <p:cViewPr>
        <p:scale>
          <a:sx n="50" d="100"/>
          <a:sy n="50" d="100"/>
        </p:scale>
        <p:origin x="-570" y="-414"/>
      </p:cViewPr>
      <p:guideLst>
        <p:guide orient="horz"/>
        <p:guide/>
      </p:guideLst>
    </p:cSldViewPr>
  </p:slideViewPr>
  <p:notesTextViewPr>
    <p:cViewPr>
      <p:scale>
        <a:sx n="100" d="100"/>
        <a:sy n="100" d="100"/>
      </p:scale>
      <p:origin x="0" y="0"/>
    </p:cViewPr>
  </p:notesTextViewPr>
  <p:sorterViewPr>
    <p:cViewPr>
      <p:scale>
        <a:sx n="34" d="100"/>
        <a:sy n="34" d="100"/>
      </p:scale>
      <p:origin x="0" y="372"/>
    </p:cViewPr>
  </p:sorterViewPr>
  <p:notesViewPr>
    <p:cSldViewPr showGuides="1">
      <p:cViewPr varScale="1">
        <p:scale>
          <a:sx n="49" d="100"/>
          <a:sy n="49" d="100"/>
        </p:scale>
        <p:origin x="-1698" y="-102"/>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6"/>
  <c:chart>
    <c:plotArea>
      <c:layout>
        <c:manualLayout>
          <c:layoutTarget val="inner"/>
          <c:xMode val="edge"/>
          <c:yMode val="edge"/>
          <c:x val="0"/>
          <c:y val="0.19096090010807498"/>
          <c:w val="0.9988348739016315"/>
          <c:h val="0.64592635479389826"/>
        </c:manualLayout>
      </c:layout>
      <c:barChart>
        <c:barDir val="col"/>
        <c:grouping val="stacked"/>
        <c:ser>
          <c:idx val="0"/>
          <c:order val="0"/>
          <c:tx>
            <c:strRef>
              <c:f>Sheet1!$B$1</c:f>
              <c:strCache>
                <c:ptCount val="1"/>
                <c:pt idx="0">
                  <c:v>Conservation</c:v>
                </c:pt>
              </c:strCache>
            </c:strRef>
          </c:tx>
          <c:spPr>
            <a:solidFill>
              <a:srgbClr val="008000"/>
            </a:solidFill>
            <a:scene3d>
              <a:camera prst="orthographicFront"/>
              <a:lightRig rig="threePt" dir="t">
                <a:rot lat="0" lon="0" rev="1200000"/>
              </a:lightRig>
            </a:scene3d>
            <a:sp3d>
              <a:bevelT w="101600" h="101600"/>
              <a:bevelB w="101600" h="101600"/>
            </a:sp3d>
          </c:spPr>
          <c:dLbls>
            <c:txPr>
              <a:bodyPr/>
              <a:lstStyle/>
              <a:p>
                <a:pPr>
                  <a:defRPr sz="2400" b="1"/>
                </a:pPr>
                <a:endParaRPr lang="en-US"/>
              </a:p>
            </c:txPr>
            <c:showSerName val="1"/>
          </c:dLbls>
          <c:cat>
            <c:strRef>
              <c:f>Sheet1!$A$2:$A$3</c:f>
              <c:strCache>
                <c:ptCount val="2"/>
                <c:pt idx="0">
                  <c:v>Southern Cal Savings (2008)</c:v>
                </c:pt>
                <c:pt idx="1">
                  <c:v>Annual Urban Demand</c:v>
                </c:pt>
              </c:strCache>
            </c:strRef>
          </c:cat>
          <c:val>
            <c:numRef>
              <c:f>Sheet1!$B$2:$B$3</c:f>
              <c:numCache>
                <c:formatCode>General</c:formatCode>
                <c:ptCount val="2"/>
                <c:pt idx="0" formatCode="_(* #,##0_);_(* \(#,##0\);_(* &quot;-&quot;??_);_(@_)">
                  <c:v>812000</c:v>
                </c:pt>
              </c:numCache>
            </c:numRef>
          </c:val>
        </c:ser>
        <c:ser>
          <c:idx val="1"/>
          <c:order val="1"/>
          <c:tx>
            <c:strRef>
              <c:f>Sheet1!$C$1</c:f>
              <c:strCache>
                <c:ptCount val="1"/>
                <c:pt idx="0">
                  <c:v>Recycling &amp; Desalination</c:v>
                </c:pt>
              </c:strCache>
            </c:strRef>
          </c:tx>
          <c:spPr>
            <a:solidFill>
              <a:srgbClr val="996633"/>
            </a:solidFill>
            <a:scene3d>
              <a:camera prst="orthographicFront"/>
              <a:lightRig rig="threePt" dir="t">
                <a:rot lat="0" lon="0" rev="1200000"/>
              </a:lightRig>
            </a:scene3d>
            <a:sp3d>
              <a:bevelT w="101600" h="101600"/>
              <a:bevelB w="101600" h="101600"/>
            </a:sp3d>
          </c:spPr>
          <c:dLbls>
            <c:dLbl>
              <c:idx val="0"/>
              <c:layout/>
              <c:tx>
                <c:rich>
                  <a:bodyPr/>
                  <a:lstStyle/>
                  <a:p>
                    <a:r>
                      <a:rPr lang="en-US" sz="2000" b="1" smtClean="0"/>
                      <a:t>Recycling- Desal</a:t>
                    </a:r>
                    <a:endParaRPr lang="en-US" sz="2000" b="1" dirty="0"/>
                  </a:p>
                </c:rich>
              </c:tx>
            </c:dLbl>
            <c:txPr>
              <a:bodyPr/>
              <a:lstStyle/>
              <a:p>
                <a:pPr>
                  <a:defRPr sz="2000" b="1"/>
                </a:pPr>
                <a:endParaRPr lang="en-US"/>
              </a:p>
            </c:txPr>
            <c:showSerName val="1"/>
          </c:dLbls>
          <c:cat>
            <c:strRef>
              <c:f>Sheet1!$A$2:$A$3</c:f>
              <c:strCache>
                <c:ptCount val="2"/>
                <c:pt idx="0">
                  <c:v>Southern Cal Savings (2008)</c:v>
                </c:pt>
                <c:pt idx="1">
                  <c:v>Annual Urban Demand</c:v>
                </c:pt>
              </c:strCache>
            </c:strRef>
          </c:cat>
          <c:val>
            <c:numRef>
              <c:f>Sheet1!$C$2:$C$3</c:f>
              <c:numCache>
                <c:formatCode>General</c:formatCode>
                <c:ptCount val="2"/>
                <c:pt idx="0" formatCode="_(* #,##0_);_(* \(#,##0\);_(* &quot;-&quot;??_);_(@_)">
                  <c:v>213000</c:v>
                </c:pt>
              </c:numCache>
            </c:numRef>
          </c:val>
        </c:ser>
        <c:ser>
          <c:idx val="2"/>
          <c:order val="2"/>
          <c:tx>
            <c:strRef>
              <c:f>Sheet1!$D$1</c:f>
              <c:strCache>
                <c:ptCount val="1"/>
                <c:pt idx="0">
                  <c:v>Groundwater Recovery</c:v>
                </c:pt>
              </c:strCache>
            </c:strRef>
          </c:tx>
          <c:spPr>
            <a:scene3d>
              <a:camera prst="orthographicFront"/>
              <a:lightRig rig="threePt" dir="t">
                <a:rot lat="0" lon="0" rev="1200000"/>
              </a:lightRig>
            </a:scene3d>
            <a:sp3d>
              <a:bevelT w="101600" h="101600"/>
              <a:bevelB w="101600" h="101600"/>
            </a:sp3d>
          </c:spPr>
          <c:dLbls>
            <c:dLbl>
              <c:idx val="0"/>
              <c:layout>
                <c:manualLayout>
                  <c:x val="-2.923976608187483E-3"/>
                  <c:y val="-3.972068789908724E-3"/>
                </c:manualLayout>
              </c:layout>
              <c:tx>
                <c:rich>
                  <a:bodyPr/>
                  <a:lstStyle/>
                  <a:p>
                    <a:r>
                      <a:rPr lang="en-US" sz="2000" b="1" dirty="0"/>
                      <a:t>Groundwater </a:t>
                    </a:r>
                  </a:p>
                </c:rich>
              </c:tx>
              <c:dLblPos val="ctr"/>
            </c:dLbl>
            <c:dLbl>
              <c:idx val="2"/>
              <c:spPr/>
              <c:txPr>
                <a:bodyPr/>
                <a:lstStyle/>
                <a:p>
                  <a:pPr>
                    <a:lnSpc>
                      <a:spcPct val="90000"/>
                    </a:lnSpc>
                    <a:defRPr sz="2000" b="1"/>
                  </a:pPr>
                  <a:endParaRPr lang="en-US"/>
                </a:p>
              </c:txPr>
            </c:dLbl>
            <c:txPr>
              <a:bodyPr/>
              <a:lstStyle/>
              <a:p>
                <a:pPr>
                  <a:defRPr sz="2000" b="1"/>
                </a:pPr>
                <a:endParaRPr lang="en-US"/>
              </a:p>
            </c:txPr>
            <c:showSerName val="1"/>
          </c:dLbls>
          <c:cat>
            <c:strRef>
              <c:f>Sheet1!$A$2:$A$3</c:f>
              <c:strCache>
                <c:ptCount val="2"/>
                <c:pt idx="0">
                  <c:v>Southern Cal Savings (2008)</c:v>
                </c:pt>
                <c:pt idx="1">
                  <c:v>Annual Urban Demand</c:v>
                </c:pt>
              </c:strCache>
            </c:strRef>
          </c:cat>
          <c:val>
            <c:numRef>
              <c:f>Sheet1!$D$2:$D$3</c:f>
              <c:numCache>
                <c:formatCode>General</c:formatCode>
                <c:ptCount val="2"/>
                <c:pt idx="0" formatCode="_(* #,##0_);_(* \(#,##0\);_(* &quot;-&quot;??_);_(@_)">
                  <c:v>106000</c:v>
                </c:pt>
              </c:numCache>
            </c:numRef>
          </c:val>
        </c:ser>
        <c:ser>
          <c:idx val="3"/>
          <c:order val="3"/>
          <c:tx>
            <c:strRef>
              <c:f>Sheet1!$E$1</c:f>
              <c:strCache>
                <c:ptCount val="1"/>
                <c:pt idx="0">
                  <c:v>San Francisco
Los Angeles
San Diego</c:v>
                </c:pt>
              </c:strCache>
            </c:strRef>
          </c:tx>
          <c:spPr>
            <a:gradFill>
              <a:gsLst>
                <a:gs pos="0">
                  <a:srgbClr val="0033CC"/>
                </a:gs>
                <a:gs pos="98000">
                  <a:srgbClr val="000000">
                    <a:alpha val="91000"/>
                  </a:srgbClr>
                </a:gs>
              </a:gsLst>
              <a:lin ang="5400000" scaled="0"/>
            </a:gradFill>
            <a:scene3d>
              <a:camera prst="orthographicFront"/>
              <a:lightRig rig="threePt" dir="t">
                <a:rot lat="0" lon="0" rev="1200000"/>
              </a:lightRig>
            </a:scene3d>
            <a:sp3d>
              <a:bevelT w="101600" h="101600"/>
              <a:bevelB w="101600" h="101600"/>
            </a:sp3d>
          </c:spPr>
          <c:dLbls>
            <c:txPr>
              <a:bodyPr/>
              <a:lstStyle/>
              <a:p>
                <a:pPr>
                  <a:lnSpc>
                    <a:spcPct val="150000"/>
                  </a:lnSpc>
                  <a:defRPr sz="2400" b="1">
                    <a:solidFill>
                      <a:schemeClr val="tx1"/>
                    </a:solidFill>
                  </a:defRPr>
                </a:pPr>
                <a:endParaRPr lang="en-US"/>
              </a:p>
            </c:txPr>
            <c:showSerName val="1"/>
          </c:dLbls>
          <c:cat>
            <c:strRef>
              <c:f>Sheet1!$A$2:$A$3</c:f>
              <c:strCache>
                <c:ptCount val="2"/>
                <c:pt idx="0">
                  <c:v>Southern Cal Savings (2008)</c:v>
                </c:pt>
                <c:pt idx="1">
                  <c:v>Annual Urban Demand</c:v>
                </c:pt>
              </c:strCache>
            </c:strRef>
          </c:cat>
          <c:val>
            <c:numRef>
              <c:f>Sheet1!$E$2:$E$3</c:f>
              <c:numCache>
                <c:formatCode>_(* #,##0_);_(* \(#,##0\);_(* "-"??_);_(@_)</c:formatCode>
                <c:ptCount val="2"/>
                <c:pt idx="1">
                  <c:v>1100000</c:v>
                </c:pt>
              </c:numCache>
            </c:numRef>
          </c:val>
        </c:ser>
        <c:gapWidth val="53"/>
        <c:overlap val="100"/>
        <c:axId val="312002432"/>
        <c:axId val="312003968"/>
      </c:barChart>
      <c:catAx>
        <c:axId val="312002432"/>
        <c:scaling>
          <c:orientation val="minMax"/>
        </c:scaling>
        <c:axPos val="b"/>
        <c:numFmt formatCode="General" sourceLinked="1"/>
        <c:tickLblPos val="nextTo"/>
        <c:txPr>
          <a:bodyPr/>
          <a:lstStyle/>
          <a:p>
            <a:pPr>
              <a:defRPr sz="2400" b="1">
                <a:solidFill>
                  <a:schemeClr val="tx1"/>
                </a:solidFill>
              </a:defRPr>
            </a:pPr>
            <a:endParaRPr lang="en-US"/>
          </a:p>
        </c:txPr>
        <c:crossAx val="312003968"/>
        <c:crosses val="autoZero"/>
        <c:auto val="1"/>
        <c:lblAlgn val="ctr"/>
        <c:lblOffset val="100"/>
      </c:catAx>
      <c:valAx>
        <c:axId val="312003968"/>
        <c:scaling>
          <c:orientation val="minMax"/>
        </c:scaling>
        <c:delete val="1"/>
        <c:axPos val="l"/>
        <c:numFmt formatCode="_(* #,##0_);_(* \(#,##0\);_(* &quot;-&quot;??_);_(@_)" sourceLinked="1"/>
        <c:tickLblPos val="nextTo"/>
        <c:crossAx val="312002432"/>
        <c:crosses val="autoZero"/>
        <c:crossBetween val="between"/>
        <c:majorUnit val="500000"/>
      </c:valAx>
    </c:plotArea>
    <c:plotVisOnly val="1"/>
    <c:dispBlanksAs val="gap"/>
  </c:chart>
  <c:txPr>
    <a:bodyPr/>
    <a:lstStyle/>
    <a:p>
      <a:pPr>
        <a:defRPr sz="1796"/>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78748"/>
          </a:xfrm>
          <a:prstGeom prst="rect">
            <a:avLst/>
          </a:prstGeom>
        </p:spPr>
        <p:txBody>
          <a:bodyPr vert="horz" lIns="96634" tIns="48317" rIns="96634" bIns="48317" rtlCol="0"/>
          <a:lstStyle>
            <a:lvl1pPr algn="l" fontAlgn="auto">
              <a:spcBef>
                <a:spcPts val="0"/>
              </a:spcBef>
              <a:spcAft>
                <a:spcPts val="0"/>
              </a:spcAft>
              <a:defRPr sz="1300">
                <a:latin typeface="+mn-lt"/>
                <a:cs typeface="+mn-cs"/>
              </a:defRPr>
            </a:lvl1pPr>
          </a:lstStyle>
          <a:p>
            <a:pPr>
              <a:defRPr/>
            </a:pPr>
            <a:endParaRPr lang="en-US"/>
          </a:p>
        </p:txBody>
      </p:sp>
      <p:sp>
        <p:nvSpPr>
          <p:cNvPr id="3" name="Date Placeholder 2"/>
          <p:cNvSpPr>
            <a:spLocks noGrp="1"/>
          </p:cNvSpPr>
          <p:nvPr>
            <p:ph type="dt" idx="1"/>
          </p:nvPr>
        </p:nvSpPr>
        <p:spPr>
          <a:xfrm>
            <a:off x="4142962" y="0"/>
            <a:ext cx="3170583" cy="478748"/>
          </a:xfrm>
          <a:prstGeom prst="rect">
            <a:avLst/>
          </a:prstGeom>
        </p:spPr>
        <p:txBody>
          <a:bodyPr vert="horz" lIns="96634" tIns="48317" rIns="96634" bIns="48317" rtlCol="0"/>
          <a:lstStyle>
            <a:lvl1pPr algn="r" fontAlgn="auto">
              <a:spcBef>
                <a:spcPts val="0"/>
              </a:spcBef>
              <a:spcAft>
                <a:spcPts val="0"/>
              </a:spcAft>
              <a:defRPr sz="1300">
                <a:latin typeface="+mn-lt"/>
                <a:cs typeface="+mn-cs"/>
              </a:defRPr>
            </a:lvl1pPr>
          </a:lstStyle>
          <a:p>
            <a:pPr>
              <a:defRPr/>
            </a:pPr>
            <a:fld id="{D4AFF6D7-59C9-4DFA-A952-DB72BD3D9F13}" type="datetimeFigureOut">
              <a:rPr lang="en-US"/>
              <a:pPr>
                <a:defRPr/>
              </a:pPr>
              <a:t>3/17/2010</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34" tIns="48317" rIns="96634" bIns="48317" rtlCol="0" anchor="ctr"/>
          <a:lstStyle/>
          <a:p>
            <a:pPr lvl="0"/>
            <a:endParaRPr lang="en-US" noProof="0"/>
          </a:p>
        </p:txBody>
      </p:sp>
      <p:sp>
        <p:nvSpPr>
          <p:cNvPr id="5" name="Notes Placeholder 4"/>
          <p:cNvSpPr>
            <a:spLocks noGrp="1"/>
          </p:cNvSpPr>
          <p:nvPr>
            <p:ph type="body" sz="quarter" idx="3"/>
          </p:nvPr>
        </p:nvSpPr>
        <p:spPr>
          <a:xfrm>
            <a:off x="732183" y="4561226"/>
            <a:ext cx="5850835" cy="4318573"/>
          </a:xfrm>
          <a:prstGeom prst="rect">
            <a:avLst/>
          </a:prstGeom>
        </p:spPr>
        <p:txBody>
          <a:bodyPr vert="horz" lIns="96634" tIns="48317" rIns="96634" bIns="4831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20813"/>
            <a:ext cx="3170583" cy="478748"/>
          </a:xfrm>
          <a:prstGeom prst="rect">
            <a:avLst/>
          </a:prstGeom>
        </p:spPr>
        <p:txBody>
          <a:bodyPr vert="horz" lIns="96634" tIns="48317" rIns="96634" bIns="48317" rtlCol="0" anchor="b"/>
          <a:lstStyle>
            <a:lvl1pPr algn="l" fontAlgn="auto">
              <a:spcBef>
                <a:spcPts val="0"/>
              </a:spcBef>
              <a:spcAft>
                <a:spcPts val="0"/>
              </a:spcAft>
              <a:defRPr sz="13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2962" y="9120813"/>
            <a:ext cx="3170583" cy="478748"/>
          </a:xfrm>
          <a:prstGeom prst="rect">
            <a:avLst/>
          </a:prstGeom>
        </p:spPr>
        <p:txBody>
          <a:bodyPr vert="horz" lIns="96634" tIns="48317" rIns="96634" bIns="48317" rtlCol="0" anchor="b"/>
          <a:lstStyle>
            <a:lvl1pPr algn="r" fontAlgn="auto">
              <a:spcBef>
                <a:spcPts val="0"/>
              </a:spcBef>
              <a:spcAft>
                <a:spcPts val="0"/>
              </a:spcAft>
              <a:defRPr sz="1300">
                <a:latin typeface="+mn-lt"/>
                <a:cs typeface="+mn-cs"/>
              </a:defRPr>
            </a:lvl1pPr>
          </a:lstStyle>
          <a:p>
            <a:pPr>
              <a:defRPr/>
            </a:pPr>
            <a:fld id="{0F8A1D48-E87F-4F21-9D75-747A9013154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3.png"/></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a:lstStyle/>
          <a:p>
            <a:pPr defTabSz="1005871"/>
            <a:fld id="{3C8BBD8C-EBB8-41C8-95F0-114E0FC15B9B}" type="slidenum">
              <a:rPr lang="en-US" smtClean="0"/>
              <a:pPr defTabSz="1005871"/>
              <a:t>4</a:t>
            </a:fld>
            <a:endParaRPr lang="en-US" dirty="0"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xfrm>
            <a:off x="732184" y="4561227"/>
            <a:ext cx="5850835" cy="4725180"/>
          </a:xfrm>
        </p:spPr>
        <p:txBody>
          <a:bodyPr wrap="square" numCol="1" anchor="t" anchorCtr="0" compatLnSpc="1">
            <a:prstTxWarp prst="textNoShape">
              <a:avLst/>
            </a:prstTxWarp>
            <a:normAutofit fontScale="77500" lnSpcReduction="20000"/>
          </a:bodyPr>
          <a:lstStyle/>
          <a:p>
            <a:pPr>
              <a:defRPr/>
            </a:pPr>
            <a:r>
              <a:rPr lang="en-US" dirty="0" smtClean="0"/>
              <a:t>California is entering its fourth year of a drought, and the Colorado River basin, which also supplies Southern California, just came out of an 8-year drought.</a:t>
            </a:r>
          </a:p>
          <a:p>
            <a:pPr>
              <a:defRPr/>
            </a:pPr>
            <a:endParaRPr lang="en-US" dirty="0" smtClean="0"/>
          </a:p>
          <a:p>
            <a:pPr>
              <a:defRPr/>
            </a:pPr>
            <a:r>
              <a:rPr lang="en-US" dirty="0" smtClean="0"/>
              <a:t>This slide illustrates current water levels in several key reservoirs.  </a:t>
            </a:r>
          </a:p>
          <a:p>
            <a:pPr>
              <a:defRPr/>
            </a:pPr>
            <a:endParaRPr lang="en-US" dirty="0" smtClean="0"/>
          </a:p>
          <a:p>
            <a:pPr>
              <a:defRPr/>
            </a:pPr>
            <a:r>
              <a:rPr lang="en-US" dirty="0" smtClean="0"/>
              <a:t>More important for water supply projects is the snowpack conditions in our mountains and the Rockies. </a:t>
            </a:r>
          </a:p>
          <a:p>
            <a:pPr>
              <a:defRPr/>
            </a:pPr>
            <a:endParaRPr lang="en-US" dirty="0" smtClean="0"/>
          </a:p>
          <a:p>
            <a:pPr>
              <a:defRPr/>
            </a:pPr>
            <a:r>
              <a:rPr lang="en-US" dirty="0" smtClean="0"/>
              <a:t>Snow is nature’s reservoir, which replenishes our lakes and rivers as it melts throughout the year. We will need greater than average snowfall to replenish our water supplies.</a:t>
            </a:r>
          </a:p>
          <a:p>
            <a:pPr>
              <a:defRPr/>
            </a:pPr>
            <a:endParaRPr lang="en-US" dirty="0" smtClean="0"/>
          </a:p>
          <a:p>
            <a:pPr>
              <a:defRPr/>
            </a:pPr>
            <a:r>
              <a:rPr lang="en-US" dirty="0" smtClean="0"/>
              <a:t>Earlier this year, the State Department of Water Resources issued a 5% initial State Water Project allocation, the lowest initial allocation on record. </a:t>
            </a:r>
          </a:p>
          <a:p>
            <a:pPr>
              <a:defRPr/>
            </a:pPr>
            <a:endParaRPr lang="en-US" dirty="0" smtClean="0"/>
          </a:p>
          <a:p>
            <a:pPr>
              <a:defRPr/>
            </a:pPr>
            <a:r>
              <a:rPr lang="en-US" dirty="0" smtClean="0"/>
              <a:t>With</a:t>
            </a:r>
            <a:r>
              <a:rPr lang="en-US" baseline="0" dirty="0" smtClean="0"/>
              <a:t> the recent rains, that allocation moved up to 15%.</a:t>
            </a:r>
            <a:endParaRPr lang="en-US" dirty="0" smtClean="0"/>
          </a:p>
          <a:p>
            <a:pPr>
              <a:defRPr/>
            </a:pPr>
            <a:endParaRPr lang="en-US" dirty="0" smtClean="0"/>
          </a:p>
          <a:p>
            <a:pPr>
              <a:defRPr/>
            </a:pPr>
            <a:r>
              <a:rPr lang="en-US" dirty="0" smtClean="0"/>
              <a:t>At the end of the rain season in April, we will have a better understanding of our water supply situation, and whether there has been enough rain and snow to begin replenishing the groundwater basins and reservoirs that have been drawn down over the past four years.  For now, State officials are cautioning that the recent rains may not mean an end to the drought.</a:t>
            </a:r>
          </a:p>
          <a:p>
            <a:pPr lvl="1" algn="ctr">
              <a:defRPr/>
            </a:pPr>
            <a:r>
              <a:rPr lang="en-US" u="sng" dirty="0" smtClean="0"/>
              <a:t>Additional Reference</a:t>
            </a:r>
          </a:p>
          <a:p>
            <a:r>
              <a:rPr lang="en-US" dirty="0" smtClean="0"/>
              <a:t>5% initial State Water Project allocation (raised to 15% in Feb. 2010 or 315,840 AF of Table A)</a:t>
            </a:r>
          </a:p>
          <a:p>
            <a:pPr lvl="1"/>
            <a:r>
              <a:rPr lang="en-US" dirty="0" smtClean="0">
                <a:solidFill>
                  <a:srgbClr val="D8B25C"/>
                </a:solidFill>
              </a:rPr>
              <a:t>Lowest initial allocation on record</a:t>
            </a:r>
          </a:p>
          <a:p>
            <a:pPr lvl="1"/>
            <a:endParaRPr lang="en-US" dirty="0" smtClean="0">
              <a:solidFill>
                <a:srgbClr val="D8B25C"/>
              </a:solidFill>
            </a:endParaRPr>
          </a:p>
          <a:p>
            <a:r>
              <a:rPr lang="en-US" dirty="0" smtClean="0"/>
              <a:t>Previous low was 10% in 1993</a:t>
            </a:r>
          </a:p>
          <a:p>
            <a:pPr lvl="1"/>
            <a:r>
              <a:rPr lang="en-US" dirty="0" smtClean="0">
                <a:solidFill>
                  <a:srgbClr val="D8B25C"/>
                </a:solidFill>
              </a:rPr>
              <a:t>Final allocation was 100%</a:t>
            </a:r>
          </a:p>
          <a:p>
            <a:pPr lvl="1"/>
            <a:endParaRPr lang="en-US" dirty="0" smtClean="0">
              <a:solidFill>
                <a:srgbClr val="D8B25C"/>
              </a:solidFill>
            </a:endParaRPr>
          </a:p>
          <a:p>
            <a:r>
              <a:rPr lang="en-US" dirty="0" smtClean="0"/>
              <a:t>2009 initial allocation was 15%</a:t>
            </a:r>
          </a:p>
          <a:p>
            <a:pPr lvl="1"/>
            <a:r>
              <a:rPr lang="en-US" dirty="0" smtClean="0">
                <a:solidFill>
                  <a:srgbClr val="D8B25C"/>
                </a:solidFill>
              </a:rPr>
              <a:t>Final allocation was 40%</a:t>
            </a:r>
          </a:p>
          <a:p>
            <a:pPr lvl="1"/>
            <a:endParaRPr lang="en-US" dirty="0" smtClean="0">
              <a:solidFill>
                <a:srgbClr val="D8B25C"/>
              </a:solidFill>
            </a:endParaRPr>
          </a:p>
          <a:p>
            <a:r>
              <a:rPr lang="en-US" dirty="0" smtClean="0"/>
              <a:t>What happens if 5% allocation remains?</a:t>
            </a:r>
          </a:p>
          <a:p>
            <a:pPr lvl="1"/>
            <a:r>
              <a:rPr lang="en-US" dirty="0" smtClean="0">
                <a:solidFill>
                  <a:srgbClr val="D8B25C"/>
                </a:solidFill>
              </a:rPr>
              <a:t>Demands met through Colorado River deliveries, storage reserves, water transfers, purchases</a:t>
            </a:r>
          </a:p>
          <a:p>
            <a:pPr>
              <a:defRPr/>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bottom line is that the Delta as it exists today is unsustainable.</a:t>
            </a:r>
          </a:p>
          <a:p>
            <a:endParaRPr lang="en-US" smtClean="0"/>
          </a:p>
          <a:p>
            <a:r>
              <a:rPr lang="en-US" smtClean="0"/>
              <a:t>Threats to the economy, the environment and the ecosystem are so great that the Governor and the California Legislature last fall took a series of historic actions. </a:t>
            </a:r>
          </a:p>
          <a:p>
            <a:endParaRPr lang="en-US" smtClean="0"/>
          </a:p>
          <a:p>
            <a:r>
              <a:rPr lang="en-US" smtClean="0"/>
              <a:t>I’d like to walk through the overall action plan based on two broad approaches:  one via the Legislature, as I just mentioned, and another working directly with state and federal agencies, the regulatory path. </a:t>
            </a:r>
          </a:p>
        </p:txBody>
      </p:sp>
      <p:sp>
        <p:nvSpPr>
          <p:cNvPr id="65540" name="Slide Number Placeholder 3"/>
          <p:cNvSpPr>
            <a:spLocks noGrp="1"/>
          </p:cNvSpPr>
          <p:nvPr>
            <p:ph type="sldNum" sz="quarter" idx="5"/>
          </p:nvPr>
        </p:nvSpPr>
        <p:spPr bwMode="auto">
          <a:noFill/>
          <a:ln>
            <a:miter lim="800000"/>
            <a:headEnd/>
            <a:tailEnd/>
          </a:ln>
        </p:spPr>
        <p:txBody>
          <a:bodyPr/>
          <a:lstStyle/>
          <a:p>
            <a:fld id="{245394D2-1C25-4E8F-855C-BF6EB308B572}" type="slidenum">
              <a:rPr lang="en-US" smtClean="0">
                <a:latin typeface="Calibri" pitchFamily="34" charset="0"/>
              </a:rPr>
              <a:pPr/>
              <a:t>17</a:t>
            </a:fld>
            <a:endParaRPr lang="en-US"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5859904F-11D1-4780-91F6-2EDFDF302856}" type="slidenum">
              <a:rPr lang="en-US" smtClean="0"/>
              <a:pPr>
                <a:defRPr/>
              </a:pPr>
              <a:t>18</a:t>
            </a:fld>
            <a:endParaRPr lang="en-US"/>
          </a:p>
        </p:txBody>
      </p:sp>
      <p:sp>
        <p:nvSpPr>
          <p:cNvPr id="315396" name="Notes Placeholder 4"/>
          <p:cNvSpPr>
            <a:spLocks noGrp="1"/>
          </p:cNvSpPr>
          <p:nvPr/>
        </p:nvSpPr>
        <p:spPr bwMode="auto">
          <a:xfrm>
            <a:off x="975360" y="4558904"/>
            <a:ext cx="5364480" cy="4322206"/>
          </a:xfrm>
          <a:prstGeom prst="rect">
            <a:avLst/>
          </a:prstGeom>
          <a:noFill/>
          <a:ln w="9525">
            <a:noFill/>
            <a:miter lim="800000"/>
            <a:headEnd/>
            <a:tailEnd/>
          </a:ln>
        </p:spPr>
        <p:txBody>
          <a:bodyPr lIns="98839" tIns="49418" rIns="98839" bIns="49418"/>
          <a:lstStyle/>
          <a:p>
            <a:pPr eaLnBrk="0" hangingPunct="0">
              <a:spcBef>
                <a:spcPct val="30000"/>
              </a:spcBef>
            </a:pPr>
            <a:endParaRPr lang="en-US" sz="11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C41F3A9-F660-4FC6-8557-D4BE100B0A9A}" type="slidenum">
              <a:rPr lang="en-US"/>
              <a:pPr>
                <a:defRPr/>
              </a:pPr>
              <a:t>19</a:t>
            </a:fld>
            <a:endParaRPr lang="en-US"/>
          </a:p>
        </p:txBody>
      </p:sp>
      <p:sp>
        <p:nvSpPr>
          <p:cNvPr id="51203" name="Rectangle 2"/>
          <p:cNvSpPr>
            <a:spLocks noGrp="1" noRot="1" noChangeAspect="1" noChangeArrowheads="1" noTextEdit="1"/>
          </p:cNvSpPr>
          <p:nvPr>
            <p:ph type="sldImg"/>
          </p:nvPr>
        </p:nvSpPr>
        <p:spPr bwMode="auto">
          <a:xfrm>
            <a:off x="1257300" y="720725"/>
            <a:ext cx="4800600" cy="3600450"/>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xfrm>
            <a:off x="975693" y="4562866"/>
            <a:ext cx="5363817" cy="1970738"/>
          </a:xfrm>
          <a:solidFill>
            <a:srgbClr val="FFFFFF"/>
          </a:solidFill>
          <a:ln>
            <a:solidFill>
              <a:srgbClr val="000000"/>
            </a:solidFill>
            <a:miter lim="800000"/>
            <a:headEnd/>
            <a:tailEnd/>
          </a:ln>
        </p:spPr>
        <p:txBody>
          <a:bodyPr wrap="square" lIns="90380" tIns="45189" rIns="90380" bIns="45189" numCol="1" anchor="t" anchorCtr="0" compatLnSpc="1">
            <a:prstTxWarp prst="textNoShape">
              <a:avLst/>
            </a:prstTxWarp>
          </a:bodyPr>
          <a:lstStyle/>
          <a:p>
            <a:pPr defTabSz="897460">
              <a:spcBef>
                <a:spcPct val="0"/>
              </a:spcBef>
            </a:pPr>
            <a:endParaRPr lang="en-US" sz="1100" dirty="0" smtClean="0"/>
          </a:p>
          <a:p>
            <a:pPr defTabSz="897460">
              <a:spcBef>
                <a:spcPct val="0"/>
              </a:spcBef>
            </a:pPr>
            <a:endParaRPr lang="en-US" sz="1100" dirty="0" smtClean="0"/>
          </a:p>
          <a:p>
            <a:pPr defTabSz="897460">
              <a:spcBef>
                <a:spcPct val="0"/>
              </a:spcBef>
            </a:pPr>
            <a:r>
              <a:rPr lang="en-US" sz="1100" dirty="0" smtClean="0"/>
              <a:t>Prop. 204 provides $60 million in loans for recycling, supplemented by $40 M from Prop. 13</a:t>
            </a:r>
          </a:p>
          <a:p>
            <a:pPr defTabSz="897460">
              <a:spcBef>
                <a:spcPct val="0"/>
              </a:spcBef>
            </a:pPr>
            <a:r>
              <a:rPr lang="en-US" sz="1100" dirty="0" smtClean="0"/>
              <a:t>Prop. 13 provides $235 million to Santa Ana Water Project Authority</a:t>
            </a:r>
          </a:p>
          <a:p>
            <a:pPr defTabSz="897460">
              <a:spcBef>
                <a:spcPct val="0"/>
              </a:spcBef>
            </a:pPr>
            <a:endParaRPr lang="en-US" sz="1100" dirty="0" smtClean="0"/>
          </a:p>
          <a:p>
            <a:pPr defTabSz="897460">
              <a:spcBef>
                <a:spcPct val="0"/>
              </a:spcBef>
            </a:pPr>
            <a:r>
              <a:rPr lang="en-US" sz="1100" dirty="0" smtClean="0"/>
              <a:t>Non-MWD funded projects produces 138,000 AFY of recycled and recovered water.</a:t>
            </a:r>
          </a:p>
          <a:p>
            <a:pPr defTabSz="897460">
              <a:spcBef>
                <a:spcPct val="0"/>
              </a:spcBef>
            </a:pPr>
            <a:r>
              <a:rPr lang="en-US" sz="1100" dirty="0" smtClean="0"/>
              <a:t>Local agencies such as San Diego, MWDOC have additional funding programs to increase incentives for using recycled water.</a:t>
            </a:r>
          </a:p>
        </p:txBody>
      </p:sp>
      <p:sp>
        <p:nvSpPr>
          <p:cNvPr id="51205" name="Text Box 4"/>
          <p:cNvSpPr txBox="1">
            <a:spLocks noChangeArrowheads="1"/>
          </p:cNvSpPr>
          <p:nvPr/>
        </p:nvSpPr>
        <p:spPr bwMode="auto">
          <a:xfrm>
            <a:off x="974035" y="6694280"/>
            <a:ext cx="5367130" cy="2188798"/>
          </a:xfrm>
          <a:prstGeom prst="rect">
            <a:avLst/>
          </a:prstGeom>
          <a:noFill/>
          <a:ln w="9525">
            <a:solidFill>
              <a:schemeClr val="tx1"/>
            </a:solidFill>
            <a:miter lim="800000"/>
            <a:headEnd type="none" w="sm" len="sm"/>
            <a:tailEnd type="none" w="sm" len="sm"/>
          </a:ln>
        </p:spPr>
        <p:txBody>
          <a:bodyPr lIns="92002" tIns="46002" rIns="92002" bIns="46002">
            <a:spAutoFit/>
          </a:bodyPr>
          <a:lstStyle/>
          <a:p>
            <a:pPr>
              <a:lnSpc>
                <a:spcPct val="85000"/>
              </a:lnSpc>
              <a:spcBef>
                <a:spcPct val="50000"/>
              </a:spcBef>
              <a:spcAft>
                <a:spcPct val="20000"/>
              </a:spcAft>
              <a:buClr>
                <a:srgbClr val="FFFF00"/>
              </a:buClr>
              <a:buSzPct val="85000"/>
              <a:tabLst>
                <a:tab pos="2751659" algn="l"/>
              </a:tabLst>
            </a:pPr>
            <a:r>
              <a:rPr lang="en-US" sz="1300" u="sng" dirty="0"/>
              <a:t>M.A. Desalination Proposals	Yield (AFY)</a:t>
            </a:r>
          </a:p>
          <a:p>
            <a:pPr>
              <a:lnSpc>
                <a:spcPct val="85000"/>
              </a:lnSpc>
              <a:spcBef>
                <a:spcPct val="50000"/>
              </a:spcBef>
              <a:spcAft>
                <a:spcPct val="20000"/>
              </a:spcAft>
              <a:buClr>
                <a:srgbClr val="FFFF00"/>
              </a:buClr>
              <a:buSzPct val="85000"/>
              <a:tabLst>
                <a:tab pos="2751659" algn="l"/>
              </a:tabLst>
            </a:pPr>
            <a:r>
              <a:rPr lang="en-US" sz="1300" dirty="0"/>
              <a:t>Long Beach Water Dept.	10,000</a:t>
            </a:r>
          </a:p>
          <a:p>
            <a:pPr>
              <a:lnSpc>
                <a:spcPct val="85000"/>
              </a:lnSpc>
              <a:spcBef>
                <a:spcPct val="50000"/>
              </a:spcBef>
              <a:spcAft>
                <a:spcPct val="20000"/>
              </a:spcAft>
              <a:buClr>
                <a:srgbClr val="FFFF00"/>
              </a:buClr>
              <a:buSzPct val="85000"/>
              <a:tabLst>
                <a:tab pos="2751659" algn="l"/>
              </a:tabLst>
            </a:pPr>
            <a:r>
              <a:rPr lang="en-US" sz="1300" dirty="0"/>
              <a:t>Los Angeles DWP	12,000</a:t>
            </a:r>
          </a:p>
          <a:p>
            <a:pPr>
              <a:lnSpc>
                <a:spcPct val="85000"/>
              </a:lnSpc>
              <a:spcBef>
                <a:spcPct val="50000"/>
              </a:spcBef>
              <a:spcAft>
                <a:spcPct val="20000"/>
              </a:spcAft>
              <a:buClr>
                <a:srgbClr val="FFFF00"/>
              </a:buClr>
              <a:buSzPct val="85000"/>
              <a:tabLst>
                <a:tab pos="2751659" algn="l"/>
              </a:tabLst>
            </a:pPr>
            <a:r>
              <a:rPr lang="en-US" sz="1300" dirty="0"/>
              <a:t>MWDOC	28,000</a:t>
            </a:r>
          </a:p>
          <a:p>
            <a:pPr>
              <a:lnSpc>
                <a:spcPct val="85000"/>
              </a:lnSpc>
              <a:spcBef>
                <a:spcPct val="50000"/>
              </a:spcBef>
              <a:spcAft>
                <a:spcPct val="20000"/>
              </a:spcAft>
              <a:buClr>
                <a:srgbClr val="FFFF00"/>
              </a:buClr>
              <a:buSzPct val="85000"/>
              <a:tabLst>
                <a:tab pos="2751659" algn="l"/>
              </a:tabLst>
            </a:pPr>
            <a:r>
              <a:rPr lang="en-US" sz="1300" dirty="0"/>
              <a:t>SDCWA	56,000</a:t>
            </a:r>
          </a:p>
          <a:p>
            <a:pPr>
              <a:lnSpc>
                <a:spcPct val="85000"/>
              </a:lnSpc>
              <a:spcBef>
                <a:spcPct val="50000"/>
              </a:spcBef>
              <a:spcAft>
                <a:spcPct val="20000"/>
              </a:spcAft>
              <a:buClr>
                <a:srgbClr val="FFFF00"/>
              </a:buClr>
              <a:buSzPct val="85000"/>
              <a:tabLst>
                <a:tab pos="2751659" algn="l"/>
              </a:tabLst>
            </a:pPr>
            <a:r>
              <a:rPr lang="en-US" sz="1300" u="sng" dirty="0"/>
              <a:t>West Basin MWD	20,000</a:t>
            </a:r>
          </a:p>
          <a:p>
            <a:pPr>
              <a:lnSpc>
                <a:spcPct val="85000"/>
              </a:lnSpc>
              <a:spcBef>
                <a:spcPct val="50000"/>
              </a:spcBef>
              <a:spcAft>
                <a:spcPct val="20000"/>
              </a:spcAft>
              <a:buClr>
                <a:srgbClr val="FFFF00"/>
              </a:buClr>
              <a:buSzPct val="85000"/>
              <a:tabLst>
                <a:tab pos="2751659" algn="l"/>
              </a:tabLst>
            </a:pPr>
            <a:r>
              <a:rPr lang="en-US" sz="1300" dirty="0"/>
              <a:t>Total	126,000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FB79286-D62E-4B16-A851-73EE615DC176}" type="slidenum">
              <a:rPr lang="en-US" smtClean="0"/>
              <a:pPr>
                <a:defRPr/>
              </a:pPr>
              <a:t>20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1016283">
              <a:defRPr/>
            </a:pPr>
            <a:fld id="{773D5D64-36AF-483A-81F7-0D9ABC919AF2}" type="slidenum">
              <a:rPr lang="en-US" smtClean="0"/>
              <a:pPr defTabSz="1016283">
                <a:defRPr/>
              </a:pPr>
              <a:t>21</a:t>
            </a:fld>
            <a:endParaRPr lang="en-US" dirty="0" smtClean="0"/>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rPr>
              <a:t>Information from DWR’s Delta Risk Management Study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Slide Number Placeholder 3"/>
          <p:cNvSpPr>
            <a:spLocks noGrp="1"/>
          </p:cNvSpPr>
          <p:nvPr>
            <p:ph type="sldNum" sz="quarter" idx="5"/>
          </p:nvPr>
        </p:nvSpPr>
        <p:spPr/>
        <p:txBody>
          <a:bodyPr/>
          <a:lstStyle/>
          <a:p>
            <a:pPr defTabSz="1025596">
              <a:defRPr/>
            </a:pPr>
            <a:fld id="{8F7C6C25-5CA3-4B1B-98A5-89181FF900A0}" type="slidenum">
              <a:rPr lang="en-US" smtClean="0"/>
              <a:pPr defTabSz="1025596">
                <a:defRPr/>
              </a:pPr>
              <a:t>23</a:t>
            </a:fld>
            <a:endParaRPr lang="en-US" dirty="0" smtClean="0"/>
          </a:p>
        </p:txBody>
      </p:sp>
      <p:sp>
        <p:nvSpPr>
          <p:cNvPr id="87044" name="Notes Placeholder 2"/>
          <p:cNvSpPr>
            <a:spLocks noGrp="1"/>
          </p:cNvSpPr>
          <p:nvPr>
            <p:ph type="body" idx="3"/>
          </p:nvPr>
        </p:nvSpPr>
        <p:spPr bwMode="auto">
          <a:noFill/>
        </p:spPr>
        <p:txBody>
          <a:bodyPr wrap="square" numCol="1" anchor="t" anchorCtr="0" compatLnSpc="1">
            <a:prstTxWarp prst="textNoShape">
              <a:avLst/>
            </a:prstTxWarp>
          </a:bodyPr>
          <a:lstStyle/>
          <a:p>
            <a:pPr>
              <a:buFontTx/>
              <a:buChar char="•"/>
            </a:pPr>
            <a:r>
              <a:rPr lang="en-US" smtClean="0"/>
              <a:t>Existing levee improvement costs = $5 to 90 million per mile; Excavation of peat over 20’ depth (requiring soil mixing) costs $90 million/mile </a:t>
            </a:r>
          </a:p>
          <a:p>
            <a:pPr>
              <a:spcBef>
                <a:spcPct val="0"/>
              </a:spcBef>
            </a:pPr>
            <a:endParaRPr lang="en-US" b="1"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Slide Number Placeholder 3"/>
          <p:cNvSpPr>
            <a:spLocks noGrp="1"/>
          </p:cNvSpPr>
          <p:nvPr>
            <p:ph type="sldNum" sz="quarter" idx="5"/>
          </p:nvPr>
        </p:nvSpPr>
        <p:spPr/>
        <p:txBody>
          <a:bodyPr/>
          <a:lstStyle/>
          <a:p>
            <a:pPr defTabSz="985519">
              <a:defRPr/>
            </a:pPr>
            <a:fld id="{88E6BAB7-FB1A-49A1-8FAD-833D2C419824}" type="slidenum">
              <a:rPr lang="en-US" smtClean="0"/>
              <a:pPr defTabSz="985519">
                <a:defRPr/>
              </a:pPr>
              <a:t>24</a:t>
            </a:fld>
            <a:endParaRPr lang="en-US" dirty="0" smtClean="0"/>
          </a:p>
        </p:txBody>
      </p:sp>
      <p:sp>
        <p:nvSpPr>
          <p:cNvPr id="88068"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Slide Number Placeholder 3"/>
          <p:cNvSpPr>
            <a:spLocks noGrp="1"/>
          </p:cNvSpPr>
          <p:nvPr>
            <p:ph type="sldNum" sz="quarter" idx="5"/>
          </p:nvPr>
        </p:nvSpPr>
        <p:spPr/>
        <p:txBody>
          <a:bodyPr/>
          <a:lstStyle/>
          <a:p>
            <a:pPr defTabSz="966485">
              <a:defRPr/>
            </a:pPr>
            <a:fld id="{D02DF1E5-2900-4D64-BB8F-1AF56F6D474C}" type="slidenum">
              <a:rPr lang="en-US" smtClean="0"/>
              <a:pPr defTabSz="966485">
                <a:defRPr/>
              </a:pPr>
              <a:t>25</a:t>
            </a:fld>
            <a:endParaRPr lang="en-US" dirty="0" smtClean="0"/>
          </a:p>
        </p:txBody>
      </p:sp>
      <p:sp>
        <p:nvSpPr>
          <p:cNvPr id="97284" name="Notes Placeholder 2"/>
          <p:cNvSpPr>
            <a:spLocks noGrp="1"/>
          </p:cNvSpPr>
          <p:nvPr>
            <p:ph type="body" idx="3"/>
          </p:nvPr>
        </p:nvSpPr>
        <p:spPr bwMode="auto"/>
        <p:txBody>
          <a:bodyPr wrap="square" numCol="1" anchor="t" anchorCtr="0" compatLnSpc="1">
            <a:prstTxWarp prst="textNoShape">
              <a:avLst/>
            </a:prstTxWarp>
            <a:normAutofit fontScale="77500" lnSpcReduction="20000"/>
          </a:bodyPr>
          <a:lstStyle/>
          <a:p>
            <a:pPr>
              <a:spcBef>
                <a:spcPct val="0"/>
              </a:spcBef>
              <a:defRPr/>
            </a:pPr>
            <a:r>
              <a:rPr lang="en-US" b="1" u="sng" dirty="0" smtClean="0"/>
              <a:t>Emergency Stockpiling -- </a:t>
            </a:r>
            <a:r>
              <a:rPr lang="en-US" sz="1000" b="1" u="sng" dirty="0" smtClean="0"/>
              <a:t>Status of Activities</a:t>
            </a:r>
          </a:p>
          <a:p>
            <a:pPr>
              <a:spcBef>
                <a:spcPct val="0"/>
              </a:spcBef>
              <a:defRPr/>
            </a:pPr>
            <a:endParaRPr lang="en-US" sz="1000" b="1" dirty="0" smtClean="0">
              <a:latin typeface="Arial" pitchFamily="34" charset="0"/>
            </a:endParaRP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2008</a:t>
            </a:r>
            <a:r>
              <a:rPr lang="en-US" dirty="0" smtClean="0"/>
              <a:t> − Prop 84 ($10M) funding for rock stockpile </a:t>
            </a:r>
            <a:br>
              <a:rPr lang="en-US" dirty="0" smtClean="0"/>
            </a:br>
            <a:r>
              <a:rPr lang="en-US" dirty="0" smtClean="0"/>
              <a:t>	(240,000 tons) &amp; loading facilities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2009</a:t>
            </a:r>
            <a:r>
              <a:rPr lang="en-US" dirty="0" smtClean="0"/>
              <a:t> − Draft Emergency Response &amp; Ops Plan </a:t>
            </a:r>
            <a:br>
              <a:rPr lang="en-US" dirty="0" smtClean="0"/>
            </a:br>
            <a:r>
              <a:rPr lang="en-US" dirty="0" smtClean="0"/>
              <a:t>	(integrated local, state, fed processes)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2010</a:t>
            </a:r>
            <a:r>
              <a:rPr lang="en-US" dirty="0" smtClean="0"/>
              <a:t> − $35M additional material stockpiles</a:t>
            </a:r>
            <a:br>
              <a:rPr lang="en-US" dirty="0" smtClean="0"/>
            </a:br>
            <a:r>
              <a:rPr lang="en-US" dirty="0" smtClean="0"/>
              <a:t>	Final Emergency Response &amp; Ops Plan </a:t>
            </a:r>
            <a:br>
              <a:rPr lang="en-US" dirty="0" smtClean="0"/>
            </a:br>
            <a:endParaRPr lang="en-US" dirty="0" smtClean="0"/>
          </a:p>
          <a:p>
            <a:pPr>
              <a:spcBef>
                <a:spcPct val="0"/>
              </a:spcBef>
              <a:defRPr/>
            </a:pPr>
            <a:endParaRPr lang="en-US" b="1" dirty="0" smtClean="0">
              <a:latin typeface="Arial" pitchFamily="34" charset="0"/>
            </a:endParaRPr>
          </a:p>
          <a:p>
            <a:pPr>
              <a:defRPr/>
            </a:pPr>
            <a:r>
              <a:rPr lang="en-US" b="1" u="sng" dirty="0" smtClean="0"/>
              <a:t>Facility --Total Quantity of Rock</a:t>
            </a:r>
          </a:p>
          <a:p>
            <a:pPr>
              <a:defRPr/>
            </a:pPr>
            <a:r>
              <a:rPr lang="en-US" b="1" dirty="0" smtClean="0"/>
              <a:t>		[Tons] 	Contracted Delivery Date</a:t>
            </a:r>
          </a:p>
          <a:p>
            <a:pPr>
              <a:defRPr/>
            </a:pPr>
            <a:r>
              <a:rPr lang="pt-BR" dirty="0" smtClean="0"/>
              <a:t>Rio Vista 		100k 	Mar. 3, 2008</a:t>
            </a:r>
          </a:p>
          <a:p>
            <a:pPr>
              <a:defRPr/>
            </a:pPr>
            <a:r>
              <a:rPr lang="en-US" dirty="0" smtClean="0"/>
              <a:t>Hood 		10k 	Mar. 13, 2008</a:t>
            </a:r>
          </a:p>
          <a:p>
            <a:pPr>
              <a:defRPr/>
            </a:pPr>
            <a:r>
              <a:rPr lang="en-US" u="sng" dirty="0" smtClean="0"/>
              <a:t>Port of Stockton 	130k 	Jun. 27, 2008</a:t>
            </a:r>
          </a:p>
          <a:p>
            <a:pPr>
              <a:defRPr/>
            </a:pPr>
            <a:r>
              <a:rPr lang="en-US" b="1" i="1" dirty="0" smtClean="0"/>
              <a:t>Total 		240k</a:t>
            </a:r>
          </a:p>
          <a:p>
            <a:pPr>
              <a:defRPr/>
            </a:pPr>
            <a:endParaRPr lang="en-US" dirty="0" smtClean="0"/>
          </a:p>
          <a:p>
            <a:pPr>
              <a:defRPr/>
            </a:pPr>
            <a:r>
              <a:rPr lang="en-US" dirty="0" smtClean="0"/>
              <a:t>The San Rafael Rock Quarry has been contracted to construct a complete conveyor system at the Port of Stockton that will be capable of transferring large rock from either the above referenced stockpiles or directly from trucks to barges. The construction and demonstration of this conveyor should be completed in Mar. 2008. Although located at the Port, the conveyor will be owned and operated by the Department </a:t>
            </a:r>
          </a:p>
          <a:p>
            <a:pPr>
              <a:defRPr/>
            </a:pPr>
            <a:endParaRPr lang="en-US" dirty="0" smtClean="0"/>
          </a:p>
          <a:p>
            <a:pPr>
              <a:spcBef>
                <a:spcPct val="0"/>
              </a:spcBef>
              <a:defRPr/>
            </a:pPr>
            <a:endParaRPr lang="en-US" b="1" dirty="0"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p>
            <a:pPr defTabSz="962868">
              <a:defRPr/>
            </a:pPr>
            <a:fld id="{206E0346-1284-45B9-B920-E0F1D33B8E69}" type="slidenum">
              <a:rPr lang="en-US" smtClean="0"/>
              <a:pPr defTabSz="962868">
                <a:defRPr/>
              </a:pPr>
              <a:t>26</a:t>
            </a:fld>
            <a:endParaRPr lang="en-US" dirty="0" smtClean="0"/>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a:spcBef>
                <a:spcPct val="0"/>
              </a:spcBef>
              <a:defRPr/>
            </a:pPr>
            <a:r>
              <a:rPr lang="en-US" b="1" u="sng" dirty="0" smtClean="0"/>
              <a:t>Emergency Stockpiling -- </a:t>
            </a:r>
            <a:r>
              <a:rPr lang="en-US" sz="1000" b="1" u="sng" dirty="0" smtClean="0"/>
              <a:t>Status of Activities</a:t>
            </a:r>
          </a:p>
          <a:p>
            <a:pPr>
              <a:spcBef>
                <a:spcPct val="0"/>
              </a:spcBef>
              <a:defRPr/>
            </a:pPr>
            <a:endParaRPr lang="en-US" sz="1000" b="1" dirty="0" smtClean="0">
              <a:latin typeface="Arial" pitchFamily="34" charset="0"/>
            </a:endParaRP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2008</a:t>
            </a:r>
            <a:r>
              <a:rPr lang="en-US" dirty="0" smtClean="0"/>
              <a:t> − Prop 84 ($10M) funding for rock stockpile </a:t>
            </a:r>
            <a:br>
              <a:rPr lang="en-US" dirty="0" smtClean="0"/>
            </a:br>
            <a:r>
              <a:rPr lang="en-US" dirty="0" smtClean="0"/>
              <a:t>	(240,000 tons) &amp; loading facilities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2009</a:t>
            </a:r>
            <a:r>
              <a:rPr lang="en-US" dirty="0" smtClean="0"/>
              <a:t> − Draft Emergency Response &amp; Ops Plan </a:t>
            </a:r>
            <a:br>
              <a:rPr lang="en-US" dirty="0" smtClean="0"/>
            </a:br>
            <a:r>
              <a:rPr lang="en-US" dirty="0" smtClean="0"/>
              <a:t>	(integrated local, state, fed processes)</a:t>
            </a:r>
          </a:p>
          <a:p>
            <a:pPr>
              <a:spcBef>
                <a:spcPts val="0"/>
              </a:spcBef>
              <a:spcAft>
                <a:spcPts val="3599"/>
              </a:spcAft>
              <a:tabLst>
                <a:tab pos="1377766"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cs typeface="Arial" charset="0"/>
              </a:rPr>
              <a:t>2010</a:t>
            </a:r>
            <a:r>
              <a:rPr lang="en-US" dirty="0" smtClean="0"/>
              <a:t> − $35M additional material stockpiles</a:t>
            </a:r>
            <a:br>
              <a:rPr lang="en-US" dirty="0" smtClean="0"/>
            </a:br>
            <a:r>
              <a:rPr lang="en-US" dirty="0" smtClean="0"/>
              <a:t>	Final Emergency Response &amp; Ops Plan </a:t>
            </a:r>
            <a:br>
              <a:rPr lang="en-US" dirty="0" smtClean="0"/>
            </a:br>
            <a:endParaRPr lang="en-US" dirty="0" smtClean="0"/>
          </a:p>
          <a:p>
            <a:pPr>
              <a:spcBef>
                <a:spcPct val="0"/>
              </a:spcBef>
              <a:defRPr/>
            </a:pPr>
            <a:endParaRPr lang="en-US" b="1" dirty="0" smtClean="0">
              <a:latin typeface="Arial" pitchFamily="34" charset="0"/>
            </a:endParaRPr>
          </a:p>
          <a:p>
            <a:pPr>
              <a:defRPr/>
            </a:pPr>
            <a:r>
              <a:rPr lang="en-US" b="1" u="sng" dirty="0" smtClean="0"/>
              <a:t>Facility --Total Quantity of Rock</a:t>
            </a:r>
          </a:p>
          <a:p>
            <a:pPr>
              <a:defRPr/>
            </a:pPr>
            <a:r>
              <a:rPr lang="en-US" b="1" dirty="0" smtClean="0"/>
              <a:t>		[Tons] 	Contracted Delivery Date</a:t>
            </a:r>
          </a:p>
          <a:p>
            <a:pPr>
              <a:defRPr/>
            </a:pPr>
            <a:r>
              <a:rPr lang="pt-BR" dirty="0" smtClean="0"/>
              <a:t>Rio Vista 		100k 	Mar. 3, 2008</a:t>
            </a:r>
          </a:p>
          <a:p>
            <a:pPr>
              <a:defRPr/>
            </a:pPr>
            <a:r>
              <a:rPr lang="en-US" dirty="0" smtClean="0"/>
              <a:t>Hood 		10k 	Mar. 13, 2008</a:t>
            </a:r>
          </a:p>
          <a:p>
            <a:pPr>
              <a:defRPr/>
            </a:pPr>
            <a:r>
              <a:rPr lang="en-US" u="sng" dirty="0" smtClean="0"/>
              <a:t>Port of Stockton 	130k 	Jun. 27, 2008</a:t>
            </a:r>
          </a:p>
          <a:p>
            <a:pPr>
              <a:defRPr/>
            </a:pPr>
            <a:r>
              <a:rPr lang="en-US" b="1" i="1" dirty="0" smtClean="0"/>
              <a:t>Total 		240k</a:t>
            </a:r>
          </a:p>
          <a:p>
            <a:pPr>
              <a:defRPr/>
            </a:pPr>
            <a:endParaRPr lang="en-US" dirty="0" smtClean="0"/>
          </a:p>
          <a:p>
            <a:pPr>
              <a:defRPr/>
            </a:pPr>
            <a:r>
              <a:rPr lang="en-US" dirty="0" smtClean="0"/>
              <a:t>The San Rafael Rock Quarry has been contracted to construct a complete conveyor system at the Port of Stockton that will be capable of transferring large rock from either the above referenced stockpiles or directly from trucks to barges. The construction and demonstration of this conveyor should be completed in Mar. 2008. Although located at the Port, the conveyor will be owned and operated by the Department </a:t>
            </a:r>
          </a:p>
          <a:p>
            <a:pPr>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txBox="1">
            <a:spLocks noGrp="1" noChangeArrowheads="1"/>
          </p:cNvSpPr>
          <p:nvPr/>
        </p:nvSpPr>
        <p:spPr bwMode="auto">
          <a:xfrm>
            <a:off x="4144618" y="9122452"/>
            <a:ext cx="3170583" cy="478748"/>
          </a:xfrm>
          <a:prstGeom prst="rect">
            <a:avLst/>
          </a:prstGeom>
          <a:noFill/>
          <a:ln w="12699">
            <a:noFill/>
            <a:miter lim="800000"/>
            <a:headEnd type="none" w="sm" len="sm"/>
            <a:tailEnd type="none" w="sm" len="sm"/>
          </a:ln>
        </p:spPr>
        <p:txBody>
          <a:bodyPr lIns="93407" tIns="46705" rIns="93407" bIns="46705" anchor="b"/>
          <a:lstStyle/>
          <a:p>
            <a:pPr algn="r" defTabSz="918866" eaLnBrk="0" hangingPunct="0"/>
            <a:fld id="{4E34FA91-FFE0-4C08-BFBA-107382DE6D72}" type="slidenum">
              <a:rPr lang="en-US" sz="1000">
                <a:latin typeface="Times New Roman" pitchFamily="18" charset="0"/>
              </a:rPr>
              <a:pPr algn="r" defTabSz="918866" eaLnBrk="0" hangingPunct="0"/>
              <a:t>27</a:t>
            </a:fld>
            <a:endParaRPr lang="en-US" sz="1000" dirty="0">
              <a:latin typeface="Times New Roman" pitchFamily="18"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 name="Notes Placeholder 3"/>
          <p:cNvSpPr>
            <a:spLocks noGrp="1"/>
          </p:cNvSpPr>
          <p:nvPr>
            <p:ph type="body" idx="1"/>
          </p:nvPr>
        </p:nvSpPr>
        <p:spPr/>
        <p:txBody>
          <a:bodyPr/>
          <a:lstStyle/>
          <a:p>
            <a:pPr>
              <a:defRPr/>
            </a:pPr>
            <a:r>
              <a:rPr lang="en-US" b="1" u="sng" dirty="0" smtClean="0">
                <a:effectLst>
                  <a:outerShdw dist="50800" dir="2700000" algn="ctr" rotWithShape="0">
                    <a:srgbClr val="000000"/>
                  </a:outerShdw>
                </a:effectLst>
              </a:rPr>
              <a:t>2-Gates Demonstration Project -- </a:t>
            </a:r>
            <a:r>
              <a:rPr lang="en-US" sz="1000" b="1" u="sng" dirty="0" smtClean="0">
                <a:effectLst>
                  <a:outerShdw dist="50800" dir="2700000" algn="ctr" rotWithShape="0">
                    <a:srgbClr val="000000"/>
                  </a:outerShdw>
                </a:effectLst>
              </a:rPr>
              <a:t>Status of Activities</a:t>
            </a:r>
          </a:p>
          <a:p>
            <a:pPr>
              <a:defRPr/>
            </a:pPr>
            <a:endParaRPr lang="en-US" sz="1000" dirty="0" smtClean="0">
              <a:effectLst>
                <a:outerShdw dist="50800" dir="2700000" algn="ctr" rotWithShape="0">
                  <a:srgbClr val="000000"/>
                </a:outerShdw>
              </a:effectLst>
            </a:endParaRP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Jul ‘09 </a:t>
            </a:r>
            <a:r>
              <a:rPr lang="en-US" dirty="0" smtClean="0"/>
              <a:t>− 	Engineering design complete</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Nov ‘09 </a:t>
            </a:r>
            <a:r>
              <a:rPr lang="en-US" dirty="0" smtClean="0"/>
              <a:t>− 	Final Environmental Assessment &amp; Biological</a:t>
            </a:r>
            <a:br>
              <a:rPr lang="en-US" dirty="0" smtClean="0"/>
            </a:br>
            <a:r>
              <a:rPr lang="en-US" dirty="0" smtClean="0"/>
              <a:t>	Opinion; Notice to proceed with fabrication</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Jul ‘10 </a:t>
            </a:r>
            <a:r>
              <a:rPr lang="en-US" dirty="0" smtClean="0"/>
              <a:t>− 	Begin in-water gate installation</a:t>
            </a:r>
          </a:p>
          <a:p>
            <a:pPr>
              <a:spcBef>
                <a:spcPts val="0"/>
              </a:spcBef>
              <a:spcAft>
                <a:spcPts val="3000"/>
              </a:spcAft>
              <a:tabLst>
                <a:tab pos="1715858" algn="l"/>
              </a:tabLst>
              <a:defRPr/>
            </a:pPr>
            <a:r>
              <a:rPr lang="en-US" b="1" spc="-149" dirty="0" smtClean="0">
                <a:ln w="3175">
                  <a:noFill/>
                </a:ln>
                <a:gradFill flip="none" rotWithShape="1">
                  <a:gsLst>
                    <a:gs pos="0">
                      <a:srgbClr val="FFFFB9"/>
                    </a:gs>
                    <a:gs pos="36000">
                      <a:srgbClr val="FFFF99"/>
                    </a:gs>
                    <a:gs pos="86000">
                      <a:srgbClr val="F6AE1E"/>
                    </a:gs>
                  </a:gsLst>
                  <a:lin ang="5400000" scaled="0"/>
                  <a:tileRect/>
                </a:gradFill>
                <a:effectLst>
                  <a:outerShdw dist="50800" dir="2700000" algn="ctr" rotWithShape="0">
                    <a:srgbClr val="000000"/>
                  </a:outerShdw>
                </a:effectLst>
                <a:cs typeface="Arial" charset="0"/>
              </a:rPr>
              <a:t>Nov ‘10 </a:t>
            </a:r>
            <a:r>
              <a:rPr lang="en-US" dirty="0" smtClean="0"/>
              <a:t>− 	In-service target</a:t>
            </a:r>
          </a:p>
          <a:p>
            <a:pPr>
              <a:defRPr/>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4142962" y="9119173"/>
            <a:ext cx="3170583" cy="480388"/>
          </a:xfrm>
        </p:spPr>
        <p:txBody>
          <a:bodyPr/>
          <a:lstStyle/>
          <a:p>
            <a:pPr eaLnBrk="0" fontAlgn="base" hangingPunct="0">
              <a:spcBef>
                <a:spcPct val="0"/>
              </a:spcBef>
              <a:spcAft>
                <a:spcPct val="0"/>
              </a:spcAft>
              <a:defRPr/>
            </a:pPr>
            <a:fld id="{64AA0D21-2DF8-4551-8768-1FE1F22EA5E7}" type="slidenum">
              <a:rPr lang="en-US" sz="1200">
                <a:solidFill>
                  <a:prstClr val="black"/>
                </a:solidFill>
                <a:latin typeface="Times New Roman" pitchFamily="18" charset="0"/>
              </a:rPr>
              <a:pPr eaLnBrk="0" fontAlgn="base" hangingPunct="0">
                <a:spcBef>
                  <a:spcPct val="0"/>
                </a:spcBef>
                <a:spcAft>
                  <a:spcPct val="0"/>
                </a:spcAft>
                <a:defRPr/>
              </a:pPr>
              <a:t>5</a:t>
            </a:fld>
            <a:endParaRPr lang="en-US" sz="1200" dirty="0">
              <a:solidFill>
                <a:prstClr val="black"/>
              </a:solidFill>
              <a:latin typeface="Times New Roman" pitchFamily="18"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xfrm>
            <a:off x="974035" y="4562866"/>
            <a:ext cx="5367130" cy="4318573"/>
          </a:xfrm>
          <a:noFill/>
        </p:spPr>
        <p:txBody>
          <a:bodyPr wrap="square" numCol="1" anchor="t" anchorCtr="0" compatLnSpc="1">
            <a:prstTxWarp prst="textNoShape">
              <a:avLst/>
            </a:prstTxWarp>
          </a:bodyPr>
          <a:lstStyle/>
          <a:p>
            <a:pPr>
              <a:spcBef>
                <a:spcPts val="0"/>
              </a:spcBef>
              <a:spcAft>
                <a:spcPts val="600"/>
              </a:spcAft>
              <a:defRPr/>
            </a:pPr>
            <a:r>
              <a:rPr lang="en-US" sz="2800" b="1" u="sng" dirty="0" smtClean="0"/>
              <a:t>15% SWP allocation </a:t>
            </a:r>
            <a:r>
              <a:rPr lang="en-US" sz="2800" b="1" u="sng" dirty="0" smtClean="0">
                <a:solidFill>
                  <a:srgbClr val="D8B25C"/>
                </a:solidFill>
              </a:rPr>
              <a:t>– current estimate</a:t>
            </a:r>
          </a:p>
          <a:p>
            <a:pPr>
              <a:spcBef>
                <a:spcPts val="0"/>
              </a:spcBef>
              <a:spcAft>
                <a:spcPts val="600"/>
              </a:spcAft>
              <a:defRPr/>
            </a:pPr>
            <a:r>
              <a:rPr lang="en-US" sz="2400" baseline="0" dirty="0" smtClean="0">
                <a:solidFill>
                  <a:schemeClr val="accent5">
                    <a:lumMod val="60000"/>
                    <a:lumOff val="40000"/>
                  </a:schemeClr>
                </a:solidFill>
              </a:rPr>
              <a:t>    - </a:t>
            </a:r>
            <a:r>
              <a:rPr lang="en-US" sz="2400" dirty="0" smtClean="0">
                <a:solidFill>
                  <a:schemeClr val="accent5">
                    <a:lumMod val="60000"/>
                    <a:lumOff val="40000"/>
                  </a:schemeClr>
                </a:solidFill>
              </a:rPr>
              <a:t>Estimated final allocation – less than 45%</a:t>
            </a:r>
          </a:p>
          <a:p>
            <a:pPr>
              <a:spcBef>
                <a:spcPts val="0"/>
              </a:spcBef>
              <a:spcAft>
                <a:spcPts val="600"/>
              </a:spcAft>
              <a:defRPr/>
            </a:pPr>
            <a:r>
              <a:rPr lang="en-US" b="1" u="sng" dirty="0" smtClean="0">
                <a:solidFill>
                  <a:schemeClr val="tx1"/>
                </a:solidFill>
              </a:rPr>
              <a:t>5% CVP agriculture allocation </a:t>
            </a:r>
            <a:r>
              <a:rPr lang="en-US" b="1" u="sng" dirty="0" smtClean="0"/>
              <a:t>– current estimate</a:t>
            </a:r>
            <a:endParaRPr lang="en-US" b="1" u="sng" dirty="0" smtClean="0">
              <a:solidFill>
                <a:schemeClr val="tx1"/>
              </a:solidFill>
            </a:endParaRPr>
          </a:p>
          <a:p>
            <a:pPr>
              <a:spcBef>
                <a:spcPts val="0"/>
              </a:spcBef>
              <a:spcAft>
                <a:spcPts val="600"/>
              </a:spcAft>
              <a:defRPr/>
            </a:pPr>
            <a:r>
              <a:rPr lang="en-US" sz="2400" baseline="0" dirty="0" smtClean="0">
                <a:solidFill>
                  <a:schemeClr val="tx1"/>
                </a:solidFill>
              </a:rPr>
              <a:t>    - </a:t>
            </a:r>
            <a:r>
              <a:rPr lang="en-US" sz="2400" dirty="0" smtClean="0">
                <a:solidFill>
                  <a:schemeClr val="accent5">
                    <a:lumMod val="60000"/>
                    <a:lumOff val="40000"/>
                  </a:schemeClr>
                </a:solidFill>
              </a:rPr>
              <a:t>Estimated final allocation – less than 30%</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txBox="1">
            <a:spLocks noGrp="1" noChangeArrowheads="1"/>
          </p:cNvSpPr>
          <p:nvPr/>
        </p:nvSpPr>
        <p:spPr bwMode="auto">
          <a:xfrm>
            <a:off x="4144618" y="9122452"/>
            <a:ext cx="3170583" cy="478748"/>
          </a:xfrm>
          <a:prstGeom prst="rect">
            <a:avLst/>
          </a:prstGeom>
          <a:noFill/>
          <a:ln w="12699">
            <a:noFill/>
            <a:miter lim="800000"/>
            <a:headEnd type="none" w="sm" len="sm"/>
            <a:tailEnd type="none" w="sm" len="sm"/>
          </a:ln>
        </p:spPr>
        <p:txBody>
          <a:bodyPr lIns="93407" tIns="46705" rIns="93407" bIns="46705" anchor="b"/>
          <a:lstStyle/>
          <a:p>
            <a:pPr algn="r" defTabSz="918866" eaLnBrk="0" hangingPunct="0"/>
            <a:fld id="{8785473F-387B-4342-AD6A-2DD6B1261EE8}" type="slidenum">
              <a:rPr lang="en-US" sz="1000">
                <a:latin typeface="Times New Roman" pitchFamily="18" charset="0"/>
              </a:rPr>
              <a:pPr algn="r" defTabSz="918866" eaLnBrk="0" hangingPunct="0"/>
              <a:t>28</a:t>
            </a:fld>
            <a:endParaRPr lang="en-US" sz="1000" dirty="0">
              <a:latin typeface="Times New Roman" pitchFamily="18" charset="0"/>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 name="Notes Placeholder 3"/>
          <p:cNvSpPr>
            <a:spLocks noGrp="1"/>
          </p:cNvSpPr>
          <p:nvPr>
            <p:ph type="body" idx="1"/>
          </p:nvPr>
        </p:nvSpPr>
        <p:spPr/>
        <p:txBody>
          <a:bodyPr/>
          <a:lstStyle/>
          <a:p>
            <a:pPr>
              <a:spcBef>
                <a:spcPts val="0"/>
              </a:spcBef>
              <a:spcAft>
                <a:spcPts val="621"/>
              </a:spcAft>
              <a:tabLst>
                <a:tab pos="770559" algn="l"/>
              </a:tabLst>
              <a:defRPr/>
            </a:pPr>
            <a:r>
              <a:rPr lang="en-US" sz="1100" spc="-149" dirty="0" smtClean="0">
                <a:ln w="3175">
                  <a:noFill/>
                </a:ln>
                <a:cs typeface="Arial" charset="0"/>
              </a:rPr>
              <a:t>Jul-Aug ‘09 </a:t>
            </a:r>
            <a:r>
              <a:rPr lang="en-US" sz="1100" dirty="0" smtClean="0"/>
              <a:t>− 	Draft Environmental Impact Statement </a:t>
            </a:r>
            <a:br>
              <a:rPr lang="en-US" sz="1100" dirty="0" smtClean="0"/>
            </a:br>
            <a:r>
              <a:rPr lang="en-US" sz="1100" dirty="0" smtClean="0"/>
              <a:t>	released; Public hearings</a:t>
            </a:r>
          </a:p>
          <a:p>
            <a:pPr>
              <a:spcBef>
                <a:spcPts val="0"/>
              </a:spcBef>
              <a:spcAft>
                <a:spcPts val="621"/>
              </a:spcAft>
              <a:tabLst>
                <a:tab pos="770559" algn="l"/>
              </a:tabLst>
              <a:defRPr/>
            </a:pPr>
            <a:r>
              <a:rPr lang="en-US" sz="1100" spc="-149" dirty="0" smtClean="0">
                <a:ln w="3175">
                  <a:noFill/>
                </a:ln>
                <a:cs typeface="Arial" charset="0"/>
              </a:rPr>
              <a:t>Dec 2009 </a:t>
            </a:r>
            <a:r>
              <a:rPr lang="en-US" sz="1100" dirty="0" smtClean="0"/>
              <a:t>− 	Final EIS</a:t>
            </a:r>
          </a:p>
          <a:p>
            <a:pPr>
              <a:spcBef>
                <a:spcPts val="0"/>
              </a:spcBef>
              <a:spcAft>
                <a:spcPts val="621"/>
              </a:spcAft>
              <a:tabLst>
                <a:tab pos="770559" algn="l"/>
              </a:tabLst>
              <a:defRPr/>
            </a:pPr>
            <a:r>
              <a:rPr lang="en-US" sz="1100" spc="-149" dirty="0" smtClean="0">
                <a:ln w="3175">
                  <a:noFill/>
                </a:ln>
                <a:cs typeface="Arial" charset="0"/>
              </a:rPr>
              <a:t>Apr 2010 </a:t>
            </a:r>
            <a:r>
              <a:rPr lang="en-US" sz="1100" dirty="0" smtClean="0"/>
              <a:t>− 	Construction begins</a:t>
            </a:r>
          </a:p>
          <a:p>
            <a:pPr>
              <a:defRPr/>
            </a:pPr>
            <a:endParaRPr lang="en-US" sz="1100" dirty="0" smtClean="0"/>
          </a:p>
          <a:p>
            <a:pPr>
              <a:defRPr/>
            </a:pPr>
            <a:r>
              <a:rPr lang="en-US" sz="1100" dirty="0" smtClean="0"/>
              <a:t>The Bureau of Reclamation, in partnership with the Western Area Power Administration, has released a Draft Environmental Impact Statement (Draft EIS) for the Delta-Mendota Canal (DMC)/California Aqueduct (CA) Intertie (Intertie).  The Intertie would connect the DMC and the CA via a new pipeline and pumping plant to help meet current water supply demands, allow for maintenance and repair activities, and provide the flexibility to respond to Central Valley Project and State Water Project emergencies.  The project was identified as a proposed action in the August 2000 CALFED Bay-Delta Program Programmatic Record of Decision.</a:t>
            </a:r>
          </a:p>
          <a:p>
            <a:pPr>
              <a:defRPr/>
            </a:pPr>
            <a:endParaRPr lang="en-US" sz="1100" dirty="0" smtClean="0"/>
          </a:p>
          <a:p>
            <a:pPr>
              <a:spcBef>
                <a:spcPts val="0"/>
              </a:spcBef>
              <a:spcAft>
                <a:spcPts val="3000"/>
              </a:spcAft>
              <a:tabLst>
                <a:tab pos="2166329" algn="l"/>
              </a:tabLst>
              <a:defRPr/>
            </a:pPr>
            <a:endParaRPr lang="en-US" sz="1100" dirty="0" smtClean="0"/>
          </a:p>
          <a:p>
            <a:pPr>
              <a:defRPr/>
            </a:pPr>
            <a:endParaRPr lang="en-US" sz="1100" dirty="0" smtClean="0"/>
          </a:p>
          <a:p>
            <a:pPr>
              <a:defRPr/>
            </a:pPr>
            <a:endParaRPr lang="en-US" sz="1100" dirty="0" smtClean="0"/>
          </a:p>
          <a:p>
            <a:pPr>
              <a:defRPr/>
            </a:pPr>
            <a:endParaRPr lang="en-US" sz="11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defTabSz="980379">
              <a:defRPr/>
            </a:pPr>
            <a:fld id="{83012943-65BD-49B0-98DA-85DCC5202E0A}" type="slidenum">
              <a:rPr lang="en-US" smtClean="0"/>
              <a:pPr defTabSz="980379">
                <a:defRPr/>
              </a:pPr>
              <a:t>29</a:t>
            </a:fld>
            <a:endParaRPr lang="en-US" dirty="0" smtClean="0"/>
          </a:p>
        </p:txBody>
      </p:sp>
      <p:sp>
        <p:nvSpPr>
          <p:cNvPr id="93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z="1100" dirty="0" smtClean="0"/>
              <a:t>OCAP Delta Smelt biological opinion requires 8,000 acres of habitat restoration by 2019</a:t>
            </a:r>
          </a:p>
          <a:p>
            <a:pPr>
              <a:spcBef>
                <a:spcPct val="0"/>
              </a:spcBef>
            </a:pPr>
            <a:r>
              <a:rPr lang="en-US" sz="1100" dirty="0" smtClean="0"/>
              <a:t>Priority locations include the Yolo Bypass, Cache Slough, Suisun Marsh</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ln</a:t>
            </a:r>
            <a:r>
              <a:rPr lang="en-US" dirty="0" smtClean="0"/>
              <a:t> (Suisun Bay </a:t>
            </a:r>
            <a:r>
              <a:rPr lang="en-US" dirty="0" err="1" smtClean="0"/>
              <a:t>Phyto</a:t>
            </a:r>
            <a:r>
              <a:rPr lang="en-US" dirty="0" smtClean="0"/>
              <a:t> Density July to Sept) v June - August Ammonia Loading at Hood</a:t>
            </a:r>
          </a:p>
          <a:p>
            <a:endParaRPr lang="en-US" dirty="0" smtClean="0"/>
          </a:p>
          <a:p>
            <a:pPr>
              <a:spcBef>
                <a:spcPct val="0"/>
              </a:spcBef>
              <a:spcAft>
                <a:spcPts val="622"/>
              </a:spcAft>
              <a:buFontTx/>
              <a:buChar char="•"/>
            </a:pPr>
            <a:r>
              <a:rPr lang="en-US" dirty="0" smtClean="0"/>
              <a:t>Joint SWP/CVP research .  Includes Nitrogen model; isotope analysis to determine the source of the nitrogen; and studies of the relationship between nutrients generally and the food chain</a:t>
            </a:r>
          </a:p>
          <a:p>
            <a:pPr>
              <a:spcBef>
                <a:spcPct val="0"/>
              </a:spcBef>
              <a:spcAft>
                <a:spcPts val="622"/>
              </a:spcAft>
            </a:pPr>
            <a:endParaRPr lang="en-US" dirty="0" smtClean="0"/>
          </a:p>
          <a:p>
            <a:pPr>
              <a:spcBef>
                <a:spcPct val="0"/>
              </a:spcBef>
              <a:spcAft>
                <a:spcPts val="622"/>
              </a:spcAft>
            </a:pPr>
            <a:r>
              <a:rPr lang="en-US" dirty="0" smtClean="0"/>
              <a:t>Hired Dr. Pat </a:t>
            </a:r>
            <a:r>
              <a:rPr lang="en-US" dirty="0" err="1" smtClean="0"/>
              <a:t>Glibert</a:t>
            </a:r>
            <a:r>
              <a:rPr lang="en-US" dirty="0" smtClean="0"/>
              <a:t> of U. of Maryland.  Internationally recognized expert in nutrient impacts on ecosystems</a:t>
            </a:r>
          </a:p>
          <a:p>
            <a:pPr>
              <a:spcBef>
                <a:spcPct val="0"/>
              </a:spcBef>
              <a:spcAft>
                <a:spcPts val="622"/>
              </a:spcAft>
            </a:pPr>
            <a:endParaRPr lang="en-US" dirty="0" smtClean="0"/>
          </a:p>
          <a:p>
            <a:pPr>
              <a:spcBef>
                <a:spcPct val="0"/>
              </a:spcBef>
              <a:spcAft>
                <a:spcPts val="622"/>
              </a:spcAft>
            </a:pPr>
            <a:r>
              <a:rPr lang="en-US" dirty="0" smtClean="0"/>
              <a:t>Here initial review implicates not merely ammonium, but the nutrient balance between nitrogen and phosphorus.  Such nutrient impacts are seen in many estuaries throughout the world. </a:t>
            </a:r>
          </a:p>
          <a:p>
            <a:pPr>
              <a:spcBef>
                <a:spcPct val="0"/>
              </a:spcBef>
              <a:spcAft>
                <a:spcPts val="622"/>
              </a:spcAft>
            </a:pPr>
            <a:endParaRPr lang="en-US" dirty="0" smtClean="0"/>
          </a:p>
          <a:p>
            <a:pPr>
              <a:spcBef>
                <a:spcPct val="0"/>
              </a:spcBef>
              <a:spcAft>
                <a:spcPts val="622"/>
              </a:spcAft>
              <a:buFontTx/>
              <a:buChar char="•"/>
            </a:pPr>
            <a:r>
              <a:rPr lang="en-US" dirty="0" smtClean="0"/>
              <a:t>Models ammonia, nutrients &amp; temperature</a:t>
            </a:r>
          </a:p>
          <a:p>
            <a:pPr>
              <a:spcBef>
                <a:spcPct val="0"/>
              </a:spcBef>
              <a:spcAft>
                <a:spcPts val="622"/>
              </a:spcAft>
              <a:buFontTx/>
              <a:buChar char="•"/>
            </a:pPr>
            <a:r>
              <a:rPr lang="en-US" dirty="0" smtClean="0"/>
              <a:t>Independent technical advisory review</a:t>
            </a:r>
          </a:p>
          <a:p>
            <a:pPr>
              <a:spcBef>
                <a:spcPct val="0"/>
              </a:spcBef>
              <a:spcAft>
                <a:spcPts val="622"/>
              </a:spcAft>
              <a:buFontTx/>
              <a:buChar char="•"/>
            </a:pPr>
            <a:r>
              <a:rPr lang="en-US" dirty="0" smtClean="0"/>
              <a:t>Anticipated completion Jan 2010</a:t>
            </a:r>
          </a:p>
          <a:p>
            <a:pPr>
              <a:spcBef>
                <a:spcPct val="0"/>
              </a:spcBef>
              <a:spcAft>
                <a:spcPts val="622"/>
              </a:spcAft>
              <a:buFontTx/>
              <a:buChar char="•"/>
            </a:pPr>
            <a:endParaRPr lang="en-US" dirty="0" smtClean="0"/>
          </a:p>
          <a:p>
            <a:pPr>
              <a:spcBef>
                <a:spcPct val="0"/>
              </a:spcBef>
              <a:spcAft>
                <a:spcPts val="622"/>
              </a:spcAft>
              <a:buFontTx/>
              <a:buChar char="•"/>
            </a:pPr>
            <a:endParaRPr lang="en-US" dirty="0" smtClean="0"/>
          </a:p>
          <a:p>
            <a:pPr>
              <a:spcAft>
                <a:spcPts val="622"/>
              </a:spcAft>
            </a:pPr>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B990093C-3616-43D1-8896-22673120277C}" type="slidenum">
              <a:rPr lang="en-US" smtClean="0"/>
              <a:pPr>
                <a:defRPr/>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r>
              <a:rPr lang="en-US" u="sng" dirty="0" smtClean="0"/>
              <a:t>Potentially regulated entities include</a:t>
            </a:r>
            <a:endParaRPr lang="en-US" dirty="0" smtClean="0"/>
          </a:p>
          <a:p>
            <a:pPr>
              <a:lnSpc>
                <a:spcPct val="90000"/>
              </a:lnSpc>
              <a:spcBef>
                <a:spcPct val="0"/>
              </a:spcBef>
              <a:buFontTx/>
              <a:buBlip>
                <a:blip r:embed="rId3"/>
              </a:buBlip>
            </a:pPr>
            <a:r>
              <a:rPr lang="en-US" sz="2900" dirty="0" smtClean="0"/>
              <a:t>Fed &amp; State Agencies</a:t>
            </a:r>
          </a:p>
          <a:p>
            <a:pPr marL="885932" lvl="1" indent="-411678">
              <a:lnSpc>
                <a:spcPct val="90000"/>
              </a:lnSpc>
              <a:spcBef>
                <a:spcPct val="0"/>
              </a:spcBef>
              <a:buBlip>
                <a:blip r:embed="rId3"/>
              </a:buBlip>
            </a:pPr>
            <a:r>
              <a:rPr lang="en-US" sz="2900" dirty="0" smtClean="0"/>
              <a:t>US Bureau of Reclamation</a:t>
            </a:r>
          </a:p>
          <a:p>
            <a:pPr marL="885932" lvl="1" indent="-411678">
              <a:lnSpc>
                <a:spcPct val="90000"/>
              </a:lnSpc>
              <a:spcBef>
                <a:spcPct val="0"/>
              </a:spcBef>
              <a:buBlip>
                <a:blip r:embed="rId3"/>
              </a:buBlip>
            </a:pPr>
            <a:r>
              <a:rPr lang="en-US" sz="2900" dirty="0" smtClean="0"/>
              <a:t>Cal. Dept. of Water Resources</a:t>
            </a:r>
          </a:p>
          <a:p>
            <a:pPr>
              <a:lnSpc>
                <a:spcPct val="90000"/>
              </a:lnSpc>
              <a:spcBef>
                <a:spcPct val="0"/>
              </a:spcBef>
              <a:buFontTx/>
              <a:buBlip>
                <a:blip r:embed="rId3"/>
              </a:buBlip>
            </a:pPr>
            <a:r>
              <a:rPr lang="en-US" sz="2900" dirty="0" smtClean="0"/>
              <a:t>Water Agencies</a:t>
            </a:r>
          </a:p>
          <a:p>
            <a:pPr marL="885932" lvl="1" indent="-411678">
              <a:lnSpc>
                <a:spcPct val="90000"/>
              </a:lnSpc>
              <a:spcBef>
                <a:spcPct val="0"/>
              </a:spcBef>
              <a:buBlip>
                <a:blip r:embed="rId4"/>
              </a:buBlip>
            </a:pPr>
            <a:r>
              <a:rPr lang="en-US" sz="2100" dirty="0" smtClean="0"/>
              <a:t>Kern County Water Agency</a:t>
            </a:r>
          </a:p>
          <a:p>
            <a:pPr marL="885932" lvl="1" indent="-411678">
              <a:lnSpc>
                <a:spcPct val="90000"/>
              </a:lnSpc>
              <a:spcBef>
                <a:spcPct val="0"/>
              </a:spcBef>
              <a:buBlip>
                <a:blip r:embed="rId4"/>
              </a:buBlip>
            </a:pPr>
            <a:r>
              <a:rPr lang="en-US" sz="2100" dirty="0" smtClean="0"/>
              <a:t>Metropolitan Water District</a:t>
            </a:r>
          </a:p>
          <a:p>
            <a:pPr marL="885932" lvl="1" indent="-411678">
              <a:lnSpc>
                <a:spcPct val="90000"/>
              </a:lnSpc>
              <a:spcBef>
                <a:spcPct val="0"/>
              </a:spcBef>
              <a:buBlip>
                <a:blip r:embed="rId4"/>
              </a:buBlip>
            </a:pPr>
            <a:r>
              <a:rPr lang="en-US" sz="2100" dirty="0" smtClean="0"/>
              <a:t>North Delta Water Agency</a:t>
            </a:r>
          </a:p>
          <a:p>
            <a:pPr marL="885932" lvl="1" indent="-411678">
              <a:lnSpc>
                <a:spcPct val="90000"/>
              </a:lnSpc>
              <a:spcBef>
                <a:spcPct val="0"/>
              </a:spcBef>
              <a:buBlip>
                <a:blip r:embed="rId4"/>
              </a:buBlip>
            </a:pPr>
            <a:r>
              <a:rPr lang="en-US" sz="2100" dirty="0" smtClean="0"/>
              <a:t>San Luis &amp; Delta Mendota WA</a:t>
            </a:r>
          </a:p>
          <a:p>
            <a:pPr marL="885932" lvl="1" indent="-411678">
              <a:lnSpc>
                <a:spcPct val="90000"/>
              </a:lnSpc>
              <a:spcBef>
                <a:spcPct val="0"/>
              </a:spcBef>
              <a:buBlip>
                <a:blip r:embed="rId4"/>
              </a:buBlip>
            </a:pPr>
            <a:r>
              <a:rPr lang="en-US" sz="2100" dirty="0" smtClean="0"/>
              <a:t>Santa Clara Valley Water Dist.</a:t>
            </a:r>
          </a:p>
          <a:p>
            <a:pPr marL="885932" lvl="1" indent="-411678">
              <a:lnSpc>
                <a:spcPct val="90000"/>
              </a:lnSpc>
              <a:spcBef>
                <a:spcPct val="0"/>
              </a:spcBef>
              <a:buBlip>
                <a:blip r:embed="rId4"/>
              </a:buBlip>
            </a:pPr>
            <a:r>
              <a:rPr lang="en-US" sz="2100" dirty="0" err="1" smtClean="0"/>
              <a:t>Westlands</a:t>
            </a:r>
            <a:r>
              <a:rPr lang="en-US" sz="2100" dirty="0" smtClean="0"/>
              <a:t> Water District</a:t>
            </a:r>
          </a:p>
          <a:p>
            <a:pPr marL="885932" lvl="1" indent="-411678">
              <a:lnSpc>
                <a:spcPct val="90000"/>
              </a:lnSpc>
              <a:spcBef>
                <a:spcPct val="0"/>
              </a:spcBef>
              <a:buBlip>
                <a:blip r:embed="rId4"/>
              </a:buBlip>
            </a:pPr>
            <a:r>
              <a:rPr lang="en-US" sz="2100" dirty="0" smtClean="0"/>
              <a:t>Zone 7 Water Agency</a:t>
            </a:r>
          </a:p>
          <a:p>
            <a:r>
              <a:rPr lang="en-US" dirty="0" smtClean="0"/>
              <a:t>Others</a:t>
            </a:r>
          </a:p>
          <a:p>
            <a:pPr marL="885932" lvl="1" indent="-411678">
              <a:lnSpc>
                <a:spcPct val="90000"/>
              </a:lnSpc>
              <a:spcBef>
                <a:spcPct val="0"/>
              </a:spcBef>
              <a:buBlip>
                <a:blip r:embed="rId4"/>
              </a:buBlip>
            </a:pPr>
            <a:r>
              <a:rPr lang="en-US" dirty="0" smtClean="0"/>
              <a:t>Mirant Delta (</a:t>
            </a:r>
            <a:r>
              <a:rPr lang="en-US" sz="2100" dirty="0" smtClean="0"/>
              <a:t>a power company operating within the Bay-Delta)</a:t>
            </a:r>
          </a:p>
        </p:txBody>
      </p:sp>
      <p:sp>
        <p:nvSpPr>
          <p:cNvPr id="4" name="Slide Number Placeholder 3"/>
          <p:cNvSpPr>
            <a:spLocks noGrp="1"/>
          </p:cNvSpPr>
          <p:nvPr>
            <p:ph type="sldNum" sz="quarter" idx="5"/>
          </p:nvPr>
        </p:nvSpPr>
        <p:spPr/>
        <p:txBody>
          <a:bodyPr/>
          <a:lstStyle/>
          <a:p>
            <a:pPr>
              <a:defRPr/>
            </a:pPr>
            <a:fld id="{7A38786D-27F5-4BAF-A98F-A5BB67E1C237}" type="slidenum">
              <a:rPr lang="en-US" smtClean="0"/>
              <a:pPr>
                <a:defRPr/>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p:txBody>
          <a:bodyPr/>
          <a:lstStyle/>
          <a:p>
            <a:pPr defTabSz="980368">
              <a:defRPr/>
            </a:pPr>
            <a:fld id="{F34D9061-C9AE-4DD7-AFBE-36B0DC40D2B5}" type="slidenum">
              <a:rPr lang="en-US" smtClean="0"/>
              <a:pPr defTabSz="980368">
                <a:defRPr/>
              </a:pPr>
              <a:t>33</a:t>
            </a:fld>
            <a:endParaRPr lang="en-US" dirty="0" smtClean="0"/>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Notes Placeholder 2"/>
          <p:cNvSpPr>
            <a:spLocks noGrp="1"/>
          </p:cNvSpPr>
          <p:nvPr>
            <p:ph type="body" idx="3"/>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100" dirty="0" smtClean="0"/>
              <a:t>Public funding 2010 bond (SB 1) has $1.5 </a:t>
            </a:r>
            <a:r>
              <a:rPr lang="en-US" sz="1100" dirty="0" err="1" smtClean="0"/>
              <a:t>bilion</a:t>
            </a:r>
            <a:r>
              <a:rPr lang="en-US" sz="1100" dirty="0" smtClean="0"/>
              <a:t>; Prop 1e has money for river channel margin</a:t>
            </a:r>
          </a:p>
          <a:p>
            <a:endParaRPr lang="en-US" b="1" u="sng" dirty="0" smtClean="0"/>
          </a:p>
          <a:p>
            <a:r>
              <a:rPr lang="en-US" b="1" u="sng" dirty="0" smtClean="0"/>
              <a:t>  Restoration Target: 80,000 acres = 125 square miles</a:t>
            </a:r>
          </a:p>
          <a:p>
            <a:pPr>
              <a:buFontTx/>
              <a:buChar char="•"/>
            </a:pPr>
            <a:r>
              <a:rPr lang="en-US" dirty="0" smtClean="0"/>
              <a:t>  Washington DC = 68 sq. mi.</a:t>
            </a:r>
          </a:p>
          <a:p>
            <a:pPr>
              <a:buFontTx/>
              <a:buChar char="•"/>
            </a:pPr>
            <a:r>
              <a:rPr lang="en-US" dirty="0" smtClean="0"/>
              <a:t>  Las Vegas = 113 sq mi</a:t>
            </a:r>
          </a:p>
          <a:p>
            <a:pPr>
              <a:buFontTx/>
              <a:buChar char="•"/>
            </a:pPr>
            <a:r>
              <a:rPr lang="en-US" dirty="0" smtClean="0"/>
              <a:t>  Sacramento = 97 sq mi</a:t>
            </a:r>
          </a:p>
          <a:p>
            <a:pPr>
              <a:buFontTx/>
              <a:buChar char="•"/>
            </a:pPr>
            <a:endParaRPr lang="en-US" dirty="0" smtClean="0"/>
          </a:p>
          <a:p>
            <a:pPr>
              <a:buFontTx/>
              <a:buChar char="•"/>
            </a:pPr>
            <a:r>
              <a:rPr lang="en-US" b="1" u="sng" dirty="0" smtClean="0"/>
              <a:t>Restoration Targets		Yr 10	Yr 15	Yr 40</a:t>
            </a:r>
          </a:p>
          <a:p>
            <a:pPr lvl="1">
              <a:buFontTx/>
              <a:buChar char="•"/>
            </a:pPr>
            <a:r>
              <a:rPr lang="en-US" dirty="0" smtClean="0"/>
              <a:t> Tidal Marsh		14,000	25,000	65,000 acres</a:t>
            </a:r>
          </a:p>
          <a:p>
            <a:pPr lvl="1">
              <a:buFontTx/>
              <a:buChar char="•"/>
            </a:pPr>
            <a:r>
              <a:rPr lang="en-US" dirty="0" smtClean="0"/>
              <a:t> Seasonal Floodplain 	0	1,000	10,000 acres</a:t>
            </a:r>
          </a:p>
          <a:p>
            <a:pPr lvl="1">
              <a:buFontTx/>
              <a:buChar char="•"/>
            </a:pPr>
            <a:r>
              <a:rPr lang="en-US" dirty="0" smtClean="0"/>
              <a:t> </a:t>
            </a:r>
            <a:r>
              <a:rPr lang="en-US" u="sng" dirty="0" smtClean="0"/>
              <a:t>Riparian Habitat		1,300	2,300	5,000 acres</a:t>
            </a:r>
          </a:p>
          <a:p>
            <a:pPr lvl="1">
              <a:buFontTx/>
              <a:buChar char="•"/>
            </a:pPr>
            <a:r>
              <a:rPr lang="en-US" b="1" dirty="0" smtClean="0"/>
              <a:t>TOTAL		15,300	28,300	80,000</a:t>
            </a:r>
          </a:p>
        </p:txBody>
      </p:sp>
      <p:sp>
        <p:nvSpPr>
          <p:cNvPr id="4" name="Slide Number Placeholder 3"/>
          <p:cNvSpPr>
            <a:spLocks noGrp="1"/>
          </p:cNvSpPr>
          <p:nvPr>
            <p:ph type="sldNum" sz="quarter" idx="5"/>
          </p:nvPr>
        </p:nvSpPr>
        <p:spPr/>
        <p:txBody>
          <a:bodyPr/>
          <a:lstStyle/>
          <a:p>
            <a:pPr>
              <a:defRPr/>
            </a:pPr>
            <a:fld id="{985EA5A9-0B4D-456B-A10F-73F43654365C}" type="slidenum">
              <a:rPr lang="en-US" smtClean="0"/>
              <a:pPr>
                <a:defRPr/>
              </a:pPr>
              <a:t>34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1" tIns="51246" rIns="102491" bIns="51246" anchor="b"/>
          <a:lstStyle/>
          <a:p>
            <a:pPr algn="r" defTabSz="1009436"/>
            <a:fld id="{38D97C48-D0F5-4271-81FB-A3BF3DC3A470}" type="slidenum">
              <a:rPr lang="en-US" sz="1300">
                <a:latin typeface="Times New Roman" pitchFamily="18" charset="0"/>
              </a:rPr>
              <a:pPr algn="r" defTabSz="1009436"/>
              <a:t>35</a:t>
            </a:fld>
            <a:endParaRPr lang="en-US" sz="1300" dirty="0">
              <a:latin typeface="Times New Roman" pitchFamily="18" charset="0"/>
            </a:endParaRPr>
          </a:p>
        </p:txBody>
      </p:sp>
      <p:sp>
        <p:nvSpPr>
          <p:cNvPr id="358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844" name="Notes Placeholder 4"/>
          <p:cNvSpPr>
            <a:spLocks noGrp="1"/>
          </p:cNvSpPr>
          <p:nvPr/>
        </p:nvSpPr>
        <p:spPr bwMode="auto">
          <a:xfrm>
            <a:off x="732183" y="4561226"/>
            <a:ext cx="5850835" cy="4318573"/>
          </a:xfrm>
          <a:prstGeom prst="rect">
            <a:avLst/>
          </a:prstGeom>
          <a:noFill/>
          <a:ln w="9525">
            <a:noFill/>
            <a:miter lim="800000"/>
            <a:headEnd/>
            <a:tailEnd/>
          </a:ln>
        </p:spPr>
        <p:txBody>
          <a:bodyPr lIns="96647" tIns="48324" rIns="96647" bIns="48324"/>
          <a:lstStyle/>
          <a:p>
            <a:pPr eaLnBrk="0" hangingPunct="0">
              <a:spcBef>
                <a:spcPct val="30000"/>
              </a:spcBef>
            </a:pPr>
            <a:endParaRPr lang="en-US" sz="1200" dirty="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426A5CEF-C2E0-45CD-96A6-8CF2FACC864B}" type="slidenum">
              <a:rPr lang="en-US" sz="1300">
                <a:latin typeface="Times New Roman" pitchFamily="18" charset="0"/>
              </a:rPr>
              <a:pPr algn="r" defTabSz="1011082"/>
              <a:t>36</a:t>
            </a:fld>
            <a:endParaRPr lang="en-US" sz="1300" dirty="0">
              <a:latin typeface="Times New Roman" pitchFamily="18"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p:txBody>
          <a:bodyPr wrap="square" numCol="1" anchor="t" anchorCtr="0" compatLnSpc="1">
            <a:prstTxWarp prst="textNoShape">
              <a:avLst/>
            </a:prstTxWarp>
            <a:normAutofit fontScale="40000" lnSpcReduction="20000"/>
          </a:bodyPr>
          <a:lstStyle/>
          <a:p>
            <a:pPr>
              <a:defRPr/>
            </a:pPr>
            <a:r>
              <a:rPr lang="en-US" sz="3100" dirty="0" smtClean="0"/>
              <a:t> </a:t>
            </a:r>
            <a:r>
              <a:rPr lang="en-US" sz="3100" b="1" u="sng" dirty="0" smtClean="0"/>
              <a:t>EAST-SIDE ALIGNMENT OPTION</a:t>
            </a:r>
            <a:endParaRPr lang="en-US" sz="3100" dirty="0" smtClean="0"/>
          </a:p>
          <a:p>
            <a:pPr>
              <a:buFontTx/>
              <a:buChar char="•"/>
              <a:defRPr/>
            </a:pPr>
            <a:r>
              <a:rPr lang="en-US" sz="3100" dirty="0" smtClean="0"/>
              <a:t>  Washington Group International report to SWC to answer due diligence questions regarding cost of project &amp; other ROW questions  Facility studied = 15,000 cfs</a:t>
            </a:r>
          </a:p>
          <a:p>
            <a:pPr>
              <a:buFontTx/>
              <a:buChar char="•"/>
              <a:defRPr/>
            </a:pPr>
            <a:r>
              <a:rPr lang="en-US" sz="3100" dirty="0" smtClean="0"/>
              <a:t>  Pumping plant = 15 ft lift (indicated by yellow triangle on map located near intake)</a:t>
            </a:r>
          </a:p>
          <a:p>
            <a:pPr>
              <a:buFontTx/>
              <a:buChar char="•"/>
              <a:defRPr/>
            </a:pPr>
            <a:r>
              <a:rPr lang="en-US" sz="3100" dirty="0" smtClean="0"/>
              <a:t>  Canal length = 46 mi</a:t>
            </a:r>
          </a:p>
          <a:p>
            <a:pPr>
              <a:buFontTx/>
              <a:buChar char="•"/>
              <a:defRPr/>
            </a:pPr>
            <a:r>
              <a:rPr lang="en-US" sz="3100" dirty="0" smtClean="0"/>
              <a:t>  Inverted Siphons under streams/rivers = 11 crossings</a:t>
            </a:r>
          </a:p>
          <a:p>
            <a:pPr>
              <a:buFontTx/>
              <a:buChar char="•"/>
              <a:defRPr/>
            </a:pPr>
            <a:r>
              <a:rPr lang="en-US" sz="3100" dirty="0" smtClean="0"/>
              <a:t>  Estimated construction costs (2006 dollars) = $3.3 to 3.7 billion (includes 30% contingences and 35% planning, design, legal &amp; project mgmt. costs)</a:t>
            </a:r>
          </a:p>
          <a:p>
            <a:pPr>
              <a:buFontTx/>
              <a:buChar char="•"/>
              <a:defRPr/>
            </a:pPr>
            <a:r>
              <a:rPr lang="en-US" sz="3100" dirty="0" smtClean="0"/>
              <a:t>  Intake screens = $25,000 per cfs or $1.3 billion  </a:t>
            </a:r>
          </a:p>
          <a:p>
            <a:pPr>
              <a:buFontTx/>
              <a:buChar char="•"/>
              <a:defRPr/>
            </a:pPr>
            <a:r>
              <a:rPr lang="en-US" sz="3100" dirty="0" smtClean="0"/>
              <a:t>  Peat soil depth = 0 to 10 ft.; this will require removal, dewatering, and replacement</a:t>
            </a:r>
          </a:p>
          <a:p>
            <a:pPr>
              <a:buFontTx/>
              <a:buChar char="•"/>
              <a:defRPr/>
            </a:pPr>
            <a:r>
              <a:rPr lang="en-US" sz="3100" dirty="0" smtClean="0"/>
              <a:t>  Bottom Width = 340 ft (at 15,000 cfs); 140 ft. (at 10,000 cfs)</a:t>
            </a:r>
          </a:p>
          <a:p>
            <a:pPr>
              <a:buFontTx/>
              <a:buChar char="•"/>
              <a:defRPr/>
            </a:pPr>
            <a:r>
              <a:rPr lang="en-US" sz="3100" dirty="0" smtClean="0"/>
              <a:t>  Top Width = 500 to 700 ft.</a:t>
            </a:r>
          </a:p>
          <a:p>
            <a:pPr>
              <a:buFontTx/>
              <a:buChar char="•"/>
              <a:defRPr/>
            </a:pPr>
            <a:r>
              <a:rPr lang="en-US" sz="3100" dirty="0" smtClean="0"/>
              <a:t>  Overall Width = 1000 ft includes maintenance roads, etc.</a:t>
            </a:r>
          </a:p>
          <a:p>
            <a:pPr>
              <a:buFontTx/>
              <a:buChar char="•"/>
              <a:defRPr/>
            </a:pPr>
            <a:r>
              <a:rPr lang="en-US" sz="1600" dirty="0" smtClean="0"/>
              <a:t>  Design velocity = 1.6 fps</a:t>
            </a:r>
            <a:endParaRPr lang="en-US" sz="3100" dirty="0" smtClean="0"/>
          </a:p>
          <a:p>
            <a:pPr>
              <a:buFontTx/>
              <a:buChar char="•"/>
              <a:defRPr/>
            </a:pPr>
            <a:r>
              <a:rPr lang="en-US" sz="3100" dirty="0" smtClean="0"/>
              <a:t>  Siphons = 11; Box culvert for 15,000 cfs = 6 boxes at 30’x30’ (2,500 cfs each box)</a:t>
            </a:r>
          </a:p>
          <a:p>
            <a:pPr>
              <a:buFontTx/>
              <a:buChar char="•"/>
              <a:defRPr/>
            </a:pPr>
            <a:r>
              <a:rPr lang="en-US" sz="3100" dirty="0" smtClean="0"/>
              <a:t>  Existing levee improvement costs = $5 to 90 million per mile; Excavation of peat over 20’ depth (requiring soil mixing) costs $90 million/mile</a:t>
            </a:r>
          </a:p>
          <a:p>
            <a:pPr>
              <a:buFontTx/>
              <a:buChar char="•"/>
              <a:defRPr/>
            </a:pPr>
            <a:r>
              <a:rPr lang="en-US" sz="3100" dirty="0" smtClean="0"/>
              <a:t>  Land costs in secondary zone estimated at $50,000 to $200,000 per acre</a:t>
            </a:r>
          </a:p>
          <a:p>
            <a:pPr>
              <a:buFontTx/>
              <a:buChar char="•"/>
              <a:defRPr/>
            </a:pPr>
            <a:r>
              <a:rPr lang="en-US" sz="3100" dirty="0" smtClean="0"/>
              <a:t>  Land costs in primary zone estimated at $7,000 per acre</a:t>
            </a:r>
          </a:p>
          <a:p>
            <a:pPr>
              <a:buFontTx/>
              <a:buChar char="•"/>
              <a:defRPr/>
            </a:pPr>
            <a:r>
              <a:rPr lang="en-US" sz="3400" dirty="0" smtClean="0"/>
              <a:t>  Urban levee standards (200 yr level of protection) = $13-36 million per mile</a:t>
            </a:r>
          </a:p>
          <a:p>
            <a:pPr>
              <a:buFontTx/>
              <a:buChar char="•"/>
              <a:defRPr/>
            </a:pPr>
            <a:r>
              <a:rPr lang="en-US" sz="3400" dirty="0" smtClean="0"/>
              <a:t>  Delta levees are designed for overtopping &amp; seepage, not earthquake</a:t>
            </a:r>
            <a:endParaRPr lang="en-US" sz="310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A6185BB1-C230-410D-84CF-B0DB92C4C3B0}" type="slidenum">
              <a:rPr lang="en-US" sz="1300">
                <a:latin typeface="Times New Roman" pitchFamily="18" charset="0"/>
              </a:rPr>
              <a:pPr algn="r" defTabSz="1011082"/>
              <a:t>37</a:t>
            </a:fld>
            <a:endParaRPr lang="en-US" sz="1300" dirty="0">
              <a:latin typeface="Times New Roman" pitchFamily="18" charset="0"/>
            </a:endParaRPr>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p:txBody>
          <a:bodyPr wrap="square" numCol="1" anchor="t" anchorCtr="0" compatLnSpc="1">
            <a:prstTxWarp prst="textNoShape">
              <a:avLst/>
            </a:prstTxWarp>
            <a:normAutofit fontScale="32500" lnSpcReduction="20000"/>
          </a:bodyPr>
          <a:lstStyle/>
          <a:p>
            <a:pPr>
              <a:defRPr/>
            </a:pPr>
            <a:r>
              <a:rPr lang="en-US" sz="3100" b="1" u="sng" dirty="0" smtClean="0"/>
              <a:t>WEST-SIDE ALIGNMENT OPTION</a:t>
            </a:r>
            <a:r>
              <a:rPr lang="en-US" sz="3100" dirty="0" smtClean="0"/>
              <a:t> </a:t>
            </a:r>
          </a:p>
          <a:p>
            <a:pPr>
              <a:buFontTx/>
              <a:buChar char="•"/>
              <a:defRPr/>
            </a:pPr>
            <a:r>
              <a:rPr lang="en-US" sz="3100" dirty="0" smtClean="0"/>
              <a:t>  Washington Group International report to SWC to answer due diligence questions regarding cost of project &amp; other ROW questions  Facility studied = 15,000 cfs</a:t>
            </a:r>
          </a:p>
          <a:p>
            <a:pPr>
              <a:buFontTx/>
              <a:buChar char="•"/>
              <a:defRPr/>
            </a:pPr>
            <a:r>
              <a:rPr lang="en-US" sz="3100" dirty="0" smtClean="0"/>
              <a:t>  Pumping plant = 15 ft lift; located near intake</a:t>
            </a:r>
          </a:p>
          <a:p>
            <a:pPr>
              <a:buFontTx/>
              <a:buChar char="•"/>
              <a:defRPr/>
            </a:pPr>
            <a:r>
              <a:rPr lang="en-US" sz="3100" dirty="0" smtClean="0"/>
              <a:t>  Pipeline from intake to siphon under Sac &amp; SJ Rivers = 10 miles length</a:t>
            </a:r>
          </a:p>
          <a:p>
            <a:pPr>
              <a:buFontTx/>
              <a:buChar char="•"/>
              <a:defRPr/>
            </a:pPr>
            <a:r>
              <a:rPr lang="en-US" sz="3100" dirty="0" smtClean="0"/>
              <a:t>  Open channel from Franks Tract to Clifton Court Forebay = 27 miles length</a:t>
            </a:r>
          </a:p>
          <a:p>
            <a:pPr>
              <a:buFontTx/>
              <a:buChar char="•"/>
              <a:defRPr/>
            </a:pPr>
            <a:r>
              <a:rPr lang="en-US" sz="3100" dirty="0" smtClean="0"/>
              <a:t>  Overall Canal length = 4X mi</a:t>
            </a:r>
          </a:p>
          <a:p>
            <a:pPr>
              <a:buFontTx/>
              <a:buChar char="•"/>
              <a:defRPr/>
            </a:pPr>
            <a:r>
              <a:rPr lang="en-US" sz="3100" dirty="0" smtClean="0"/>
              <a:t>  Inverted Siphons under streams/rivers = 4 crossings (including tunnel under Sac &amp; SJ)</a:t>
            </a:r>
          </a:p>
          <a:p>
            <a:pPr>
              <a:buFontTx/>
              <a:buChar char="•"/>
              <a:defRPr/>
            </a:pPr>
            <a:r>
              <a:rPr lang="en-US" sz="3100" dirty="0" smtClean="0"/>
              <a:t>  Estimated construction costs (2006 dollars) = $6.4 to 7.5 billion (includes 30% general contingences and 35% planning, design, legal &amp; project mgmt. costs)</a:t>
            </a:r>
          </a:p>
          <a:p>
            <a:pPr>
              <a:buFontTx/>
              <a:buChar char="•"/>
              <a:defRPr/>
            </a:pPr>
            <a:r>
              <a:rPr lang="en-US" sz="3100" dirty="0" smtClean="0"/>
              <a:t>  Long tunnel cost = $2.3 B (13 miles) ;  short tunnel cost = 1.4 billion (8 miles); soft soil tunneling by TBM</a:t>
            </a:r>
          </a:p>
          <a:p>
            <a:pPr>
              <a:buFontTx/>
              <a:buChar char="•"/>
              <a:defRPr/>
            </a:pPr>
            <a:r>
              <a:rPr lang="en-US" sz="3100" dirty="0" smtClean="0"/>
              <a:t>  Intake screens = $25,000 per cfs or $1.3 billion  </a:t>
            </a:r>
          </a:p>
          <a:p>
            <a:pPr>
              <a:buFontTx/>
              <a:buChar char="•"/>
              <a:defRPr/>
            </a:pPr>
            <a:r>
              <a:rPr lang="en-US" sz="3100" dirty="0" smtClean="0"/>
              <a:t>  Peat soil depth = 0 to 10 ft.; this will require removal, dewatering, and replacement</a:t>
            </a:r>
          </a:p>
          <a:p>
            <a:pPr>
              <a:buFontTx/>
              <a:buChar char="•"/>
              <a:defRPr/>
            </a:pPr>
            <a:r>
              <a:rPr lang="en-US" sz="3100" dirty="0" smtClean="0"/>
              <a:t>  Bottom Width = 340 ft (at 15,000 cfs); 140 ft. (at 10,000 cfs)</a:t>
            </a:r>
          </a:p>
          <a:p>
            <a:pPr>
              <a:buFontTx/>
              <a:buChar char="•"/>
              <a:defRPr/>
            </a:pPr>
            <a:r>
              <a:rPr lang="en-US" sz="3100" dirty="0" smtClean="0"/>
              <a:t>  Top Width = 500 to 700 ft.</a:t>
            </a:r>
          </a:p>
          <a:p>
            <a:pPr>
              <a:buFontTx/>
              <a:buChar char="•"/>
              <a:defRPr/>
            </a:pPr>
            <a:r>
              <a:rPr lang="en-US" sz="3100" dirty="0" smtClean="0"/>
              <a:t>  Overall Width = 1000 ft includes maintenance roads, etc.</a:t>
            </a:r>
          </a:p>
          <a:p>
            <a:pPr>
              <a:buFontTx/>
              <a:buChar char="•"/>
              <a:defRPr/>
            </a:pPr>
            <a:r>
              <a:rPr lang="en-US" sz="1600" dirty="0" smtClean="0"/>
              <a:t>  Design velocity = 1.6 fps</a:t>
            </a:r>
            <a:endParaRPr lang="en-US" sz="3100" dirty="0" smtClean="0"/>
          </a:p>
          <a:p>
            <a:pPr>
              <a:buFontTx/>
              <a:buChar char="•"/>
              <a:defRPr/>
            </a:pPr>
            <a:r>
              <a:rPr lang="en-US" sz="3100" dirty="0" smtClean="0"/>
              <a:t>  Box culvert for 15,000 cfs = 6 boxes at 30’x30’ (2,500 cfs each box)</a:t>
            </a:r>
          </a:p>
          <a:p>
            <a:pPr>
              <a:buFontTx/>
              <a:buChar char="•"/>
              <a:defRPr/>
            </a:pPr>
            <a:r>
              <a:rPr lang="en-US" sz="3100" dirty="0" smtClean="0"/>
              <a:t>  Existing levee improvement costs = $5 to 90 million per mile; Excavation of peat over 20’ depth (requiring soil mixing) costs $90 million/mile</a:t>
            </a:r>
          </a:p>
          <a:p>
            <a:pPr>
              <a:buFontTx/>
              <a:buChar char="•"/>
              <a:defRPr/>
            </a:pPr>
            <a:r>
              <a:rPr lang="en-US" sz="3100" dirty="0" smtClean="0"/>
              <a:t>  Land costs in secondary zone estimated at $50,000 to $200,000 per acre</a:t>
            </a:r>
          </a:p>
          <a:p>
            <a:pPr>
              <a:buFontTx/>
              <a:buChar char="•"/>
              <a:defRPr/>
            </a:pPr>
            <a:r>
              <a:rPr lang="en-US" sz="3100" dirty="0" smtClean="0"/>
              <a:t>  Land costs in primary zone estimated at $7,000 per acre</a:t>
            </a:r>
          </a:p>
          <a:p>
            <a:pPr>
              <a:buFontTx/>
              <a:buChar char="•"/>
              <a:defRPr/>
            </a:pPr>
            <a:r>
              <a:rPr lang="en-US" sz="3100" dirty="0" smtClean="0"/>
              <a:t>  </a:t>
            </a:r>
            <a:r>
              <a:rPr lang="en-US" sz="3400" dirty="0" smtClean="0"/>
              <a:t>Urban levee standards (200 yr level of protection) = $13-36 million per mile</a:t>
            </a:r>
          </a:p>
          <a:p>
            <a:pPr>
              <a:buFontTx/>
              <a:buChar char="•"/>
              <a:defRPr/>
            </a:pPr>
            <a:r>
              <a:rPr lang="en-US" sz="3400" dirty="0" smtClean="0"/>
              <a:t>  Delta levees are designed for overtopping &amp; seepage, not earthquake</a:t>
            </a:r>
            <a:endParaRPr lang="en-US" sz="31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4144618" y="9124092"/>
            <a:ext cx="3170583" cy="477108"/>
          </a:xfrm>
          <a:prstGeom prst="rect">
            <a:avLst/>
          </a:prstGeom>
          <a:noFill/>
          <a:ln w="12699">
            <a:noFill/>
            <a:miter lim="800000"/>
            <a:headEnd type="none" w="sm" len="sm"/>
            <a:tailEnd type="none" w="sm" len="sm"/>
          </a:ln>
        </p:spPr>
        <p:txBody>
          <a:bodyPr lIns="102496" tIns="51249" rIns="102496" bIns="51249" anchor="b"/>
          <a:lstStyle/>
          <a:p>
            <a:pPr algn="r" defTabSz="1011082"/>
            <a:fld id="{29A9722C-21BE-42E0-9C36-8156DD017E3C}" type="slidenum">
              <a:rPr lang="en-US" sz="1300">
                <a:latin typeface="Times New Roman" pitchFamily="18" charset="0"/>
              </a:rPr>
              <a:pPr algn="r" defTabSz="1011082"/>
              <a:t>38</a:t>
            </a:fld>
            <a:endParaRPr lang="en-US" sz="1300" dirty="0">
              <a:latin typeface="Times New Roman" pitchFamily="18"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Notes Placeholder 4"/>
          <p:cNvSpPr>
            <a:spLocks noGrp="1"/>
          </p:cNvSpPr>
          <p:nvPr/>
        </p:nvSpPr>
        <p:spPr bwMode="auto">
          <a:xfrm>
            <a:off x="732183" y="4561226"/>
            <a:ext cx="5850835" cy="4318573"/>
          </a:xfrm>
          <a:prstGeom prst="rect">
            <a:avLst/>
          </a:prstGeom>
          <a:noFill/>
          <a:ln w="9525">
            <a:noFill/>
            <a:miter lim="800000"/>
            <a:headEnd/>
            <a:tailEnd/>
          </a:ln>
        </p:spPr>
        <p:txBody>
          <a:bodyPr lIns="96647" tIns="48324" rIns="96647" bIns="48324"/>
          <a:lstStyle/>
          <a:p>
            <a:pPr eaLnBrk="0" hangingPunct="0">
              <a:spcBef>
                <a:spcPct val="30000"/>
              </a:spcBef>
            </a:pPr>
            <a:endParaRPr lang="en-US"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p:spPr>
      </p:sp>
      <p:sp>
        <p:nvSpPr>
          <p:cNvPr id="4" name="Slide Number Placeholder 3"/>
          <p:cNvSpPr>
            <a:spLocks noGrp="1"/>
          </p:cNvSpPr>
          <p:nvPr>
            <p:ph type="sldNum" sz="quarter" idx="5"/>
          </p:nvPr>
        </p:nvSpPr>
        <p:spPr/>
        <p:txBody>
          <a:bodyPr/>
          <a:lstStyle/>
          <a:p>
            <a:pPr>
              <a:defRPr/>
            </a:pPr>
            <a:fld id="{5859904F-11D1-4780-91F6-2EDFDF302856}" type="slidenum">
              <a:rPr lang="en-US" smtClean="0"/>
              <a:pPr>
                <a:defRPr/>
              </a:pPr>
              <a:t>8</a:t>
            </a:fld>
            <a:endParaRPr lang="en-US"/>
          </a:p>
        </p:txBody>
      </p:sp>
      <p:sp>
        <p:nvSpPr>
          <p:cNvPr id="315396" name="Notes Placeholder 4"/>
          <p:cNvSpPr>
            <a:spLocks noGrp="1"/>
          </p:cNvSpPr>
          <p:nvPr/>
        </p:nvSpPr>
        <p:spPr bwMode="auto">
          <a:xfrm>
            <a:off x="975360" y="4558904"/>
            <a:ext cx="5364480" cy="4322206"/>
          </a:xfrm>
          <a:prstGeom prst="rect">
            <a:avLst/>
          </a:prstGeom>
          <a:noFill/>
          <a:ln w="9525">
            <a:noFill/>
            <a:miter lim="800000"/>
            <a:headEnd/>
            <a:tailEnd/>
          </a:ln>
        </p:spPr>
        <p:txBody>
          <a:bodyPr lIns="98839" tIns="49418" rIns="98839" bIns="49418"/>
          <a:lstStyle/>
          <a:p>
            <a:pPr eaLnBrk="0" hangingPunct="0">
              <a:spcBef>
                <a:spcPct val="30000"/>
              </a:spcBef>
            </a:pPr>
            <a:endParaRPr lang="en-US" sz="11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  Inland Feeder = 14ft diameter</a:t>
            </a:r>
          </a:p>
          <a:p>
            <a:pPr>
              <a:buFontTx/>
              <a:buChar char="•"/>
            </a:pPr>
            <a:r>
              <a:rPr lang="en-US" dirty="0" smtClean="0"/>
              <a:t>  Picture (in slide) = 26 ft diameter</a:t>
            </a:r>
          </a:p>
          <a:p>
            <a:pPr>
              <a:buFontTx/>
              <a:buChar char="•"/>
            </a:pPr>
            <a:r>
              <a:rPr lang="en-US" dirty="0" smtClean="0"/>
              <a:t>  Delta PC = 33 ft diameter</a:t>
            </a:r>
          </a:p>
          <a:p>
            <a:pPr>
              <a:buFontTx/>
              <a:buChar char="•"/>
            </a:pPr>
            <a:endParaRPr lang="en-US" dirty="0" smtClean="0"/>
          </a:p>
          <a:p>
            <a:pPr>
              <a:buFontTx/>
              <a:buNone/>
            </a:pPr>
            <a:r>
              <a:rPr lang="en-US" b="1" u="sng" dirty="0" smtClean="0"/>
              <a:t>Estimated Capital Costs</a:t>
            </a:r>
          </a:p>
          <a:p>
            <a:pPr>
              <a:buFont typeface="Arial" pitchFamily="34" charset="0"/>
              <a:buChar char="•"/>
            </a:pPr>
            <a:r>
              <a:rPr lang="en-US" dirty="0" smtClean="0"/>
              <a:t>All Tunnel Alignment: $10.3B – $11.7B</a:t>
            </a:r>
          </a:p>
          <a:p>
            <a:pPr>
              <a:buFontTx/>
              <a:buNone/>
            </a:pPr>
            <a:endParaRPr lang="en-US" dirty="0" smtClean="0"/>
          </a:p>
          <a:p>
            <a:pPr>
              <a:buFontTx/>
              <a:buNone/>
            </a:pPr>
            <a:endParaRPr lang="en-US" dirty="0" smtClean="0"/>
          </a:p>
        </p:txBody>
      </p:sp>
      <p:sp>
        <p:nvSpPr>
          <p:cNvPr id="4" name="Slide Number Placeholder 3"/>
          <p:cNvSpPr>
            <a:spLocks noGrp="1"/>
          </p:cNvSpPr>
          <p:nvPr>
            <p:ph type="sldNum" sz="quarter" idx="5"/>
          </p:nvPr>
        </p:nvSpPr>
        <p:spPr/>
        <p:txBody>
          <a:bodyPr/>
          <a:lstStyle/>
          <a:p>
            <a:pPr>
              <a:defRPr/>
            </a:pPr>
            <a:fld id="{A40ABEF7-F2A5-4A2E-9C8E-87B606C0069C}" type="slidenum">
              <a:rPr lang="en-US" smtClean="0"/>
              <a:pPr>
                <a:defRPr/>
              </a:pPr>
              <a:t>39</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F4A85BB5-276E-40B5-8502-0E7382665A89}" type="slidenum">
              <a:rPr lang="en-US" smtClean="0"/>
              <a:pPr>
                <a:defRPr/>
              </a:pPr>
              <a:t>40</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ts val="622"/>
              </a:spcBef>
              <a:tabLst>
                <a:tab pos="2379502" algn="l"/>
              </a:tabLst>
            </a:pPr>
            <a:r>
              <a:rPr lang="en-US" sz="2700" dirty="0" smtClean="0"/>
              <a:t>2005 SWP Reliability (Pre-Bio Opinions)</a:t>
            </a:r>
          </a:p>
          <a:p>
            <a:pPr lvl="1">
              <a:spcBef>
                <a:spcPts val="622"/>
              </a:spcBef>
              <a:tabLst>
                <a:tab pos="2379502" algn="l"/>
              </a:tabLst>
            </a:pPr>
            <a:r>
              <a:rPr lang="en-US" sz="2500" dirty="0" smtClean="0"/>
              <a:t>68% − Average Table A deliveries</a:t>
            </a:r>
          </a:p>
          <a:p>
            <a:pPr lvl="1">
              <a:spcBef>
                <a:spcPts val="622"/>
              </a:spcBef>
              <a:tabLst>
                <a:tab pos="2379502" algn="l"/>
              </a:tabLst>
            </a:pPr>
            <a:r>
              <a:rPr lang="en-US" sz="2500" dirty="0" smtClean="0"/>
              <a:t>260,000 AF − Average Article 21</a:t>
            </a:r>
          </a:p>
          <a:p>
            <a:pPr>
              <a:spcBef>
                <a:spcPts val="1867"/>
              </a:spcBef>
              <a:tabLst>
                <a:tab pos="2379502" algn="l"/>
              </a:tabLst>
            </a:pPr>
            <a:r>
              <a:rPr lang="en-US" sz="2700" dirty="0" smtClean="0"/>
              <a:t>2009 SWP Reliability (Post-Bio Opinions)</a:t>
            </a:r>
          </a:p>
          <a:p>
            <a:pPr lvl="1">
              <a:spcBef>
                <a:spcPts val="622"/>
              </a:spcBef>
              <a:tabLst>
                <a:tab pos="2379502" algn="l"/>
              </a:tabLst>
            </a:pPr>
            <a:r>
              <a:rPr lang="en-US" sz="2500" dirty="0" smtClean="0"/>
              <a:t>60% − Average Table A deliveries</a:t>
            </a:r>
          </a:p>
          <a:p>
            <a:pPr lvl="1">
              <a:spcBef>
                <a:spcPts val="622"/>
              </a:spcBef>
              <a:tabLst>
                <a:tab pos="2379502" algn="l"/>
              </a:tabLst>
            </a:pPr>
            <a:r>
              <a:rPr lang="en-US" sz="2500" dirty="0" smtClean="0"/>
              <a:t>85,000 AF − Average Article 21</a:t>
            </a:r>
          </a:p>
          <a:p>
            <a:pPr>
              <a:spcBef>
                <a:spcPts val="1867"/>
              </a:spcBef>
              <a:tabLst>
                <a:tab pos="2379502" algn="l"/>
              </a:tabLst>
            </a:pPr>
            <a:r>
              <a:rPr lang="en-US" sz="2700" dirty="0" smtClean="0"/>
              <a:t>2010</a:t>
            </a:r>
          </a:p>
          <a:p>
            <a:pPr lvl="1">
              <a:spcBef>
                <a:spcPts val="622"/>
              </a:spcBef>
              <a:tabLst>
                <a:tab pos="2379502" algn="l"/>
              </a:tabLst>
            </a:pPr>
            <a:r>
              <a:rPr lang="en-US" sz="2500" dirty="0" smtClean="0"/>
              <a:t>30 – 50%:  expected Table A deliveries</a:t>
            </a:r>
          </a:p>
          <a:p>
            <a:pPr lvl="1">
              <a:spcBef>
                <a:spcPts val="622"/>
              </a:spcBef>
              <a:tabLst>
                <a:tab pos="2379502" algn="l"/>
              </a:tabLst>
            </a:pPr>
            <a:r>
              <a:rPr lang="en-US" sz="2500" dirty="0" smtClean="0"/>
              <a:t>0 </a:t>
            </a:r>
            <a:r>
              <a:rPr lang="en-US" sz="2500" dirty="0" err="1" smtClean="0"/>
              <a:t>af</a:t>
            </a:r>
            <a:r>
              <a:rPr lang="en-US" sz="2500" dirty="0" smtClean="0"/>
              <a:t>:  expected Article 21</a:t>
            </a:r>
          </a:p>
          <a:p>
            <a:pPr lvl="1">
              <a:spcBef>
                <a:spcPts val="622"/>
              </a:spcBef>
              <a:tabLst>
                <a:tab pos="2379502" algn="l"/>
              </a:tabLst>
            </a:pPr>
            <a:r>
              <a:rPr lang="en-US" sz="2500" dirty="0" smtClean="0"/>
              <a:t>600,000 – 1,000,000 AF: expected MWD deliveries</a:t>
            </a:r>
          </a:p>
          <a:p>
            <a:pPr lvl="1">
              <a:spcBef>
                <a:spcPts val="622"/>
              </a:spcBef>
              <a:tabLst>
                <a:tab pos="2379502" algn="l"/>
              </a:tabLst>
            </a:pPr>
            <a:endParaRPr lang="en-US" sz="2500" dirty="0" smtClean="0"/>
          </a:p>
          <a:p>
            <a:pPr>
              <a:tabLst>
                <a:tab pos="2379502" algn="l"/>
              </a:tabLst>
            </a:pPr>
            <a:endParaRPr lang="en-US" dirty="0" smtClean="0"/>
          </a:p>
        </p:txBody>
      </p:sp>
      <p:sp>
        <p:nvSpPr>
          <p:cNvPr id="4" name="Slide Number Placeholder 3"/>
          <p:cNvSpPr>
            <a:spLocks noGrp="1"/>
          </p:cNvSpPr>
          <p:nvPr>
            <p:ph type="sldNum" sz="quarter" idx="5"/>
          </p:nvPr>
        </p:nvSpPr>
        <p:spPr/>
        <p:txBody>
          <a:bodyPr/>
          <a:lstStyle/>
          <a:p>
            <a:pPr>
              <a:defRPr/>
            </a:pPr>
            <a:fld id="{281F8556-DD73-4E6C-A28A-0F2EBF4CDB53}" type="slidenum">
              <a:rPr lang="en-US" smtClean="0"/>
              <a:pPr>
                <a:defRPr/>
              </a:pPr>
              <a:t>41</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a:spcBef>
                <a:spcPts val="622"/>
              </a:spcBef>
              <a:tabLst>
                <a:tab pos="2379502" algn="l"/>
              </a:tabLst>
            </a:pPr>
            <a:r>
              <a:rPr lang="en-US" sz="2700" dirty="0" smtClean="0"/>
              <a:t>2005 SWP Reliability (Pre-Bio Opinions)</a:t>
            </a:r>
          </a:p>
          <a:p>
            <a:pPr lvl="1">
              <a:spcBef>
                <a:spcPts val="622"/>
              </a:spcBef>
              <a:tabLst>
                <a:tab pos="2379502" algn="l"/>
              </a:tabLst>
            </a:pPr>
            <a:r>
              <a:rPr lang="en-US" sz="2500" dirty="0" smtClean="0"/>
              <a:t>68% − Average Entitlement (Table A)</a:t>
            </a:r>
          </a:p>
          <a:p>
            <a:pPr lvl="1">
              <a:spcBef>
                <a:spcPts val="622"/>
              </a:spcBef>
              <a:tabLst>
                <a:tab pos="2379502" algn="l"/>
              </a:tabLst>
            </a:pPr>
            <a:r>
              <a:rPr lang="en-US" sz="2500" dirty="0" smtClean="0"/>
              <a:t>260,000 AF − Average Surplus (Article 21)</a:t>
            </a:r>
          </a:p>
          <a:p>
            <a:pPr>
              <a:spcBef>
                <a:spcPts val="1867"/>
              </a:spcBef>
              <a:tabLst>
                <a:tab pos="2379502" algn="l"/>
              </a:tabLst>
            </a:pPr>
            <a:r>
              <a:rPr lang="en-US" sz="2700" dirty="0" smtClean="0"/>
              <a:t>2009 SWP Reliability (Post-Bio Opinions)</a:t>
            </a:r>
          </a:p>
          <a:p>
            <a:pPr lvl="1">
              <a:spcBef>
                <a:spcPts val="622"/>
              </a:spcBef>
              <a:tabLst>
                <a:tab pos="2379502" algn="l"/>
              </a:tabLst>
            </a:pPr>
            <a:r>
              <a:rPr lang="en-US" sz="2500" dirty="0" smtClean="0"/>
              <a:t>60% − Average Entitlement (Table A)</a:t>
            </a:r>
          </a:p>
          <a:p>
            <a:pPr lvl="1">
              <a:spcBef>
                <a:spcPts val="622"/>
              </a:spcBef>
              <a:tabLst>
                <a:tab pos="2379502" algn="l"/>
              </a:tabLst>
            </a:pPr>
            <a:r>
              <a:rPr lang="en-US" sz="2500" dirty="0" smtClean="0"/>
              <a:t>85,000 AF − Average Surplus (Article 21)</a:t>
            </a:r>
          </a:p>
          <a:p>
            <a:pPr>
              <a:spcBef>
                <a:spcPts val="1867"/>
              </a:spcBef>
              <a:tabLst>
                <a:tab pos="2379502" algn="l"/>
              </a:tabLst>
            </a:pPr>
            <a:r>
              <a:rPr lang="en-US" sz="2700" dirty="0" smtClean="0"/>
              <a:t>2010</a:t>
            </a:r>
          </a:p>
          <a:p>
            <a:pPr lvl="1">
              <a:spcBef>
                <a:spcPts val="622"/>
              </a:spcBef>
              <a:tabLst>
                <a:tab pos="2379502" algn="l"/>
              </a:tabLst>
            </a:pPr>
            <a:r>
              <a:rPr lang="en-US" sz="2500" dirty="0" smtClean="0"/>
              <a:t>30 – 50%:  expected deliveries (Table A)</a:t>
            </a:r>
          </a:p>
          <a:p>
            <a:pPr lvl="1">
              <a:spcBef>
                <a:spcPts val="622"/>
              </a:spcBef>
              <a:tabLst>
                <a:tab pos="2379502" algn="l"/>
              </a:tabLst>
            </a:pPr>
            <a:r>
              <a:rPr lang="en-US" sz="2500" dirty="0" smtClean="0"/>
              <a:t>0 </a:t>
            </a:r>
            <a:r>
              <a:rPr lang="en-US" sz="2500" dirty="0" err="1" smtClean="0"/>
              <a:t>af</a:t>
            </a:r>
            <a:r>
              <a:rPr lang="en-US" sz="2500" dirty="0" smtClean="0"/>
              <a:t>:  expected Article 21</a:t>
            </a:r>
          </a:p>
          <a:p>
            <a:pPr>
              <a:tabLst>
                <a:tab pos="2379502" algn="l"/>
              </a:tabLst>
            </a:pPr>
            <a:endParaRPr lang="en-US" dirty="0" smtClean="0"/>
          </a:p>
        </p:txBody>
      </p:sp>
      <p:sp>
        <p:nvSpPr>
          <p:cNvPr id="4" name="Slide Number Placeholder 3"/>
          <p:cNvSpPr>
            <a:spLocks noGrp="1"/>
          </p:cNvSpPr>
          <p:nvPr>
            <p:ph type="sldNum" sz="quarter" idx="5"/>
          </p:nvPr>
        </p:nvSpPr>
        <p:spPr/>
        <p:txBody>
          <a:bodyPr/>
          <a:lstStyle/>
          <a:p>
            <a:pPr>
              <a:defRPr/>
            </a:pPr>
            <a:fld id="{045FE1DE-797D-46E5-9A78-B4030437E49B}" type="slidenum">
              <a:rPr lang="en-US" smtClean="0"/>
              <a:pPr>
                <a:defRPr/>
              </a:pPr>
              <a:t>42</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944301C2-43AE-42E1-881D-64446328438A}" type="slidenum">
              <a:rPr lang="en-US" smtClean="0"/>
              <a:pPr>
                <a:defRPr/>
              </a:pPr>
              <a:t>43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460" name="Header Placeholder 3"/>
          <p:cNvSpPr>
            <a:spLocks noGrp="1"/>
          </p:cNvSpPr>
          <p:nvPr>
            <p:ph type="hdr" sz="quarter"/>
          </p:nvPr>
        </p:nvSpPr>
        <p:spPr/>
        <p:txBody>
          <a:bodyPr/>
          <a:lstStyle/>
          <a:p>
            <a:pPr>
              <a:defRPr/>
            </a:pPr>
            <a:endParaRPr lang="en-US" smtClean="0">
              <a:ea typeface="MS PGothic" pitchFamily="34" charset="-128"/>
            </a:endParaRPr>
          </a:p>
        </p:txBody>
      </p:sp>
      <p:sp>
        <p:nvSpPr>
          <p:cNvPr id="19461" name="Date Placeholder 4"/>
          <p:cNvSpPr>
            <a:spLocks noGrp="1"/>
          </p:cNvSpPr>
          <p:nvPr>
            <p:ph type="dt" sz="quarter" idx="1"/>
          </p:nvPr>
        </p:nvSpPr>
        <p:spPr/>
        <p:txBody>
          <a:bodyPr/>
          <a:lstStyle/>
          <a:p>
            <a:pPr>
              <a:defRPr/>
            </a:pPr>
            <a:fld id="{CEF06AF0-FACF-4E03-89CD-EAFF438A1AAE}" type="datetime8">
              <a:rPr lang="en-US" smtClean="0">
                <a:ea typeface="MS PGothic" pitchFamily="34" charset="-128"/>
              </a:rPr>
              <a:pPr>
                <a:defRPr/>
              </a:pPr>
              <a:t>3/17/2010 10:39 AM</a:t>
            </a:fld>
            <a:endParaRPr lang="en-US" smtClean="0">
              <a:ea typeface="MS PGothic" pitchFamily="34" charset="-128"/>
            </a:endParaRPr>
          </a:p>
        </p:txBody>
      </p:sp>
      <p:sp>
        <p:nvSpPr>
          <p:cNvPr id="19462" name="Footer Placeholder 5"/>
          <p:cNvSpPr>
            <a:spLocks noGrp="1"/>
          </p:cNvSpPr>
          <p:nvPr>
            <p:ph type="ftr" sz="quarter" idx="4"/>
          </p:nvPr>
        </p:nvSpPr>
        <p:spPr>
          <a:xfrm>
            <a:off x="1" y="9119173"/>
            <a:ext cx="6583017" cy="480388"/>
          </a:xfrm>
        </p:spPr>
        <p:txBody>
          <a:bodyPr/>
          <a:lstStyle/>
          <a:p>
            <a:pPr>
              <a:defRPr/>
            </a:pPr>
            <a:r>
              <a:rPr lang="en-US" sz="500" dirty="0" smtClean="0">
                <a:solidFill>
                  <a:srgbClr val="000000"/>
                </a:solidFill>
                <a:ea typeface="MS PGothic" pitchFamily="34" charset="-128"/>
              </a:rPr>
              <a:t>© 2007 Microsoft Corporation. All rights reserved. Microsoft, Windows, Windows Vista and other product names are or may be registered trademarks and/or trademarks in the U.S. and/or other countries.</a:t>
            </a:r>
          </a:p>
          <a:p>
            <a:pPr>
              <a:defRPr/>
            </a:pPr>
            <a:r>
              <a:rPr lang="en-US" sz="500" dirty="0" smtClean="0">
                <a:solidFill>
                  <a:srgbClr val="000000"/>
                </a:solidFill>
                <a:ea typeface="MS PGothic" pitchFamily="34" charset="-128"/>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ea typeface="MS PGothic" pitchFamily="34" charset="-128"/>
              </a:rPr>
            </a:br>
            <a:r>
              <a:rPr lang="en-US" sz="500" dirty="0" smtClean="0">
                <a:solidFill>
                  <a:srgbClr val="000000"/>
                </a:solidFill>
                <a:ea typeface="MS PGothic" pitchFamily="34" charset="-128"/>
              </a:rPr>
              <a:t>MICROSOFT MAKES NO WARRANTIES, EXPRESS, IMPLIED OR STATUTORY, AS TO THE INFORMATION IN THIS PRESENTATION.</a:t>
            </a:r>
          </a:p>
          <a:p>
            <a:pPr>
              <a:defRPr/>
            </a:pPr>
            <a:endParaRPr lang="en-US" sz="500" dirty="0" smtClean="0">
              <a:ea typeface="MS PGothic" pitchFamily="34" charset="-128"/>
            </a:endParaRPr>
          </a:p>
        </p:txBody>
      </p:sp>
      <p:sp>
        <p:nvSpPr>
          <p:cNvPr id="19463" name="Slide Number Placeholder 6"/>
          <p:cNvSpPr>
            <a:spLocks noGrp="1"/>
          </p:cNvSpPr>
          <p:nvPr>
            <p:ph type="sldNum" sz="quarter" idx="5"/>
          </p:nvPr>
        </p:nvSpPr>
        <p:spPr>
          <a:xfrm>
            <a:off x="6583017" y="9119173"/>
            <a:ext cx="730527" cy="480388"/>
          </a:xfrm>
        </p:spPr>
        <p:txBody>
          <a:bodyPr/>
          <a:lstStyle/>
          <a:p>
            <a:pPr>
              <a:defRPr/>
            </a:pPr>
            <a:fld id="{B93EAB99-1B8F-4B14-B55B-2EA83A8F9329}" type="slidenum">
              <a:rPr lang="en-US" smtClean="0">
                <a:ea typeface="MS PGothic" pitchFamily="34" charset="-128"/>
              </a:rPr>
              <a:pPr>
                <a:defRPr/>
              </a:pPr>
              <a:t>44</a:t>
            </a:fld>
            <a:endParaRPr lang="en-US" smtClean="0">
              <a:ea typeface="MS PGothic"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4144619" y="9122452"/>
            <a:ext cx="3170583" cy="478748"/>
          </a:xfrm>
          <a:prstGeom prst="rect">
            <a:avLst/>
          </a:prstGeom>
          <a:noFill/>
          <a:ln w="12699">
            <a:noFill/>
            <a:miter lim="800000"/>
            <a:headEnd type="none" w="sm" len="sm"/>
            <a:tailEnd type="none" w="sm" len="sm"/>
          </a:ln>
        </p:spPr>
        <p:txBody>
          <a:bodyPr lIns="103443" tIns="51722" rIns="103443" bIns="51722" anchor="b"/>
          <a:lstStyle/>
          <a:p>
            <a:pPr algn="r" defTabSz="1019040"/>
            <a:fld id="{CEAA0B0B-10E1-4783-BA7A-C7DD2750FFD9}" type="slidenum">
              <a:rPr lang="en-US" sz="1300">
                <a:latin typeface="Times New Roman" pitchFamily="-107" charset="0"/>
              </a:rPr>
              <a:pPr algn="r" defTabSz="1019040"/>
              <a:t>45</a:t>
            </a:fld>
            <a:endParaRPr lang="en-US" sz="1300" dirty="0">
              <a:latin typeface="Times New Roman" pitchFamily="-107" charset="0"/>
            </a:endParaRP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normAutofit fontScale="70000" lnSpcReduction="20000"/>
          </a:bodyPr>
          <a:lstStyle/>
          <a:p>
            <a:r>
              <a:rPr lang="en-US" dirty="0" smtClean="0"/>
              <a:t>This package has five major components. </a:t>
            </a:r>
          </a:p>
          <a:p>
            <a:endParaRPr lang="en-US" dirty="0" smtClean="0"/>
          </a:p>
          <a:p>
            <a:r>
              <a:rPr lang="en-US" dirty="0" smtClean="0"/>
              <a:t>There is legislation to improve the governance in the Delta, legislation to increase water conservation statewide, legislation to expand groundwater monitoring statewide and legislation to expand the measurement of surface water diversions. </a:t>
            </a:r>
          </a:p>
          <a:p>
            <a:endParaRPr lang="en-US" dirty="0" smtClean="0"/>
          </a:p>
          <a:p>
            <a:r>
              <a:rPr lang="en-US" dirty="0" smtClean="0"/>
              <a:t>On the financial side, the Legislature also approved an $11.14 billion water bond scheduled to be placed on the November ballot, and we’ll go into those details later.</a:t>
            </a:r>
          </a:p>
          <a:p>
            <a:endParaRPr lang="en-US" dirty="0" smtClean="0"/>
          </a:p>
          <a:p>
            <a:pPr>
              <a:spcBef>
                <a:spcPts val="400"/>
              </a:spcBef>
              <a:defRPr/>
            </a:pPr>
            <a:r>
              <a:rPr lang="en-US" sz="2800" b="1" dirty="0" smtClean="0"/>
              <a:t>Policy Bills – Delta Specific</a:t>
            </a:r>
          </a:p>
          <a:p>
            <a:pPr lvl="1">
              <a:spcBef>
                <a:spcPts val="400"/>
              </a:spcBef>
              <a:defRPr/>
            </a:pPr>
            <a:r>
              <a:rPr lang="en-US" sz="2000" b="1" dirty="0" smtClean="0"/>
              <a:t>Commits to co-equal water supply &amp; environment goals </a:t>
            </a:r>
          </a:p>
          <a:p>
            <a:pPr lvl="1">
              <a:spcBef>
                <a:spcPts val="400"/>
              </a:spcBef>
              <a:defRPr/>
            </a:pPr>
            <a:r>
              <a:rPr lang="en-US" sz="2000" b="1" dirty="0" smtClean="0"/>
              <a:t>Improved governance</a:t>
            </a:r>
          </a:p>
          <a:p>
            <a:pPr lvl="1">
              <a:spcBef>
                <a:spcPts val="400"/>
              </a:spcBef>
              <a:defRPr/>
            </a:pPr>
            <a:r>
              <a:rPr lang="en-US" sz="2000" b="1" dirty="0" smtClean="0"/>
              <a:t>Requires Delta Plan </a:t>
            </a:r>
          </a:p>
          <a:p>
            <a:pPr>
              <a:spcBef>
                <a:spcPts val="400"/>
              </a:spcBef>
              <a:defRPr/>
            </a:pPr>
            <a:r>
              <a:rPr lang="en-US" sz="2800" b="1" dirty="0" smtClean="0"/>
              <a:t>Policy Bills – Statewide</a:t>
            </a:r>
          </a:p>
          <a:p>
            <a:pPr lvl="1">
              <a:spcBef>
                <a:spcPts val="400"/>
              </a:spcBef>
              <a:defRPr/>
            </a:pPr>
            <a:r>
              <a:rPr lang="en-US" sz="2000" b="1" dirty="0" smtClean="0"/>
              <a:t>Mandates statewide conservation &amp; water use efficiency</a:t>
            </a:r>
          </a:p>
          <a:p>
            <a:pPr lvl="1">
              <a:spcBef>
                <a:spcPts val="400"/>
              </a:spcBef>
              <a:defRPr/>
            </a:pPr>
            <a:r>
              <a:rPr lang="en-US" sz="2000" b="1" dirty="0" smtClean="0"/>
              <a:t>Enhances groundwater monitoring &amp; water use reporting</a:t>
            </a:r>
          </a:p>
          <a:p>
            <a:pPr>
              <a:spcBef>
                <a:spcPts val="400"/>
              </a:spcBef>
              <a:defRPr/>
            </a:pPr>
            <a:r>
              <a:rPr lang="en-US" sz="2800" b="1" dirty="0" smtClean="0"/>
              <a:t>Finance</a:t>
            </a:r>
            <a:endParaRPr lang="en-US" sz="2400" b="1" dirty="0" smtClean="0"/>
          </a:p>
          <a:p>
            <a:pPr lvl="1">
              <a:spcBef>
                <a:spcPts val="400"/>
              </a:spcBef>
              <a:defRPr/>
            </a:pPr>
            <a:r>
              <a:rPr lang="en-US" sz="2000" b="1" dirty="0" smtClean="0"/>
              <a:t>$11.14 billion G.O. bond for public share</a:t>
            </a:r>
          </a:p>
          <a:p>
            <a:pPr lvl="1">
              <a:spcBef>
                <a:spcPts val="400"/>
              </a:spcBef>
              <a:defRPr/>
            </a:pPr>
            <a:r>
              <a:rPr lang="en-US" sz="2000" b="1" dirty="0" smtClean="0"/>
              <a:t>Consistent with beneficiaries-pay principal</a:t>
            </a:r>
          </a:p>
          <a:p>
            <a:pPr lvl="1">
              <a:spcBef>
                <a:spcPts val="400"/>
              </a:spcBef>
              <a:defRPr/>
            </a:pPr>
            <a:r>
              <a:rPr lang="en-US" sz="2000" b="1" dirty="0" smtClean="0"/>
              <a:t>Funds Drought Relief, Regional Supply, Delta, Storage, Watershed &amp; Water Quality, Groundwater, Recycling</a:t>
            </a:r>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sz="1100"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sz="1100" dirty="0" smtClean="0"/>
          </a:p>
          <a:p>
            <a:pPr>
              <a:defRPr/>
            </a:pPr>
            <a:endParaRPr lang="en-US" sz="1100" dirty="0" smtClean="0"/>
          </a:p>
          <a:p>
            <a:pPr>
              <a:defRPr/>
            </a:pPr>
            <a:r>
              <a:rPr lang="en-US" sz="1100" b="1" u="sng" dirty="0" smtClean="0"/>
              <a:t>Description				SBX 7-2</a:t>
            </a:r>
            <a:r>
              <a:rPr lang="en-US" sz="1100" dirty="0" smtClean="0"/>
              <a:t>	</a:t>
            </a:r>
          </a:p>
          <a:p>
            <a:pPr>
              <a:defRPr/>
            </a:pPr>
            <a:r>
              <a:rPr lang="en-US" sz="1100" dirty="0" smtClean="0"/>
              <a:t>Drought Relief (Chapter 5) 		$0.455B</a:t>
            </a:r>
          </a:p>
          <a:p>
            <a:pPr>
              <a:defRPr/>
            </a:pPr>
            <a:r>
              <a:rPr lang="en-US" sz="1100" dirty="0" smtClean="0"/>
              <a:t>Regional Supply (Chapter 6)		$1.40B</a:t>
            </a:r>
          </a:p>
          <a:p>
            <a:pPr>
              <a:defRPr/>
            </a:pPr>
            <a:r>
              <a:rPr lang="en-US" sz="1100" dirty="0" smtClean="0"/>
              <a:t>Delta (Chapter 7)			$2.25B</a:t>
            </a:r>
          </a:p>
          <a:p>
            <a:pPr>
              <a:defRPr/>
            </a:pPr>
            <a:r>
              <a:rPr lang="en-US" sz="1100" dirty="0" smtClean="0"/>
              <a:t>Statewide Flexibility/Storage (Chapter 8)		$3.0B</a:t>
            </a:r>
          </a:p>
          <a:p>
            <a:pPr>
              <a:defRPr/>
            </a:pPr>
            <a:r>
              <a:rPr lang="en-US" sz="1100" dirty="0" smtClean="0"/>
              <a:t>Watershed &amp; WQ (Chapter 9)		$1.785B</a:t>
            </a:r>
          </a:p>
          <a:p>
            <a:pPr>
              <a:defRPr/>
            </a:pPr>
            <a:r>
              <a:rPr lang="en-US" sz="1100" dirty="0" smtClean="0"/>
              <a:t>Groundwater (Chapter 10)			$1.00B</a:t>
            </a:r>
          </a:p>
          <a:p>
            <a:pPr>
              <a:defRPr/>
            </a:pPr>
            <a:r>
              <a:rPr lang="en-US" sz="1100" dirty="0" smtClean="0"/>
              <a:t>Recycling (Chapter 11)			$1.25B	</a:t>
            </a:r>
          </a:p>
          <a:p>
            <a:pPr>
              <a:defRPr/>
            </a:pPr>
            <a:r>
              <a:rPr lang="en-US" sz="1100" dirty="0" smtClean="0"/>
              <a:t>Total (General Obligation Bonds)		$11.14 B</a:t>
            </a:r>
          </a:p>
          <a:p>
            <a:pPr>
              <a:defRPr/>
            </a:pPr>
            <a:endParaRPr lang="en-US" sz="1100" dirty="0" smtClean="0"/>
          </a:p>
          <a:p>
            <a:pPr>
              <a:defRPr/>
            </a:pPr>
            <a:endParaRPr lang="en-US" sz="1100" dirty="0"/>
          </a:p>
        </p:txBody>
      </p:sp>
      <p:sp>
        <p:nvSpPr>
          <p:cNvPr id="4" name="Slide Number Placeholder 3"/>
          <p:cNvSpPr>
            <a:spLocks noGrp="1"/>
          </p:cNvSpPr>
          <p:nvPr>
            <p:ph type="sldNum" sz="quarter" idx="5"/>
          </p:nvPr>
        </p:nvSpPr>
        <p:spPr/>
        <p:txBody>
          <a:bodyPr/>
          <a:lstStyle/>
          <a:p>
            <a:pPr>
              <a:defRPr/>
            </a:pPr>
            <a:fld id="{D264705B-84AC-45F7-B611-F0CA0F2D6AA0}" type="slidenum">
              <a:rPr lang="en-US" smtClean="0"/>
              <a:pPr>
                <a:defRPr/>
              </a:pPr>
              <a:t>46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083F7C47-5DD4-4212-AA4C-F18B66327B2B}" type="slidenum">
              <a:rPr lang="en-US">
                <a:latin typeface="Arial" pitchFamily="34" charset="0"/>
              </a:rPr>
              <a:pPr>
                <a:defRPr/>
              </a:pPr>
              <a:t>47</a:t>
            </a:fld>
            <a:endParaRPr lang="en-US">
              <a:latin typeface="Arial" pitchFamily="34" charset="0"/>
            </a:endParaRPr>
          </a:p>
        </p:txBody>
      </p:sp>
      <p:sp>
        <p:nvSpPr>
          <p:cNvPr id="675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defRPr/>
            </a:pPr>
            <a:r>
              <a:rPr lang="en-US"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dirty="0" smtClean="0"/>
          </a:p>
          <a:p>
            <a:pPr>
              <a:defRPr/>
            </a:pPr>
            <a:endParaRPr lang="en-US" dirty="0" smtClean="0"/>
          </a:p>
          <a:p>
            <a:pPr>
              <a:defRPr/>
            </a:pPr>
            <a:r>
              <a:rPr lang="en-US" b="1" u="sng" dirty="0" smtClean="0"/>
              <a:t>Description				SBX 7-2</a:t>
            </a:r>
            <a:r>
              <a:rPr lang="en-US" dirty="0" smtClean="0"/>
              <a:t>	</a:t>
            </a:r>
          </a:p>
          <a:p>
            <a:pPr>
              <a:defRPr/>
            </a:pPr>
            <a:r>
              <a:rPr lang="en-US" dirty="0" smtClean="0"/>
              <a:t>Drought Relief (Chapter 5) 		$0.455B</a:t>
            </a:r>
          </a:p>
          <a:p>
            <a:pPr>
              <a:defRPr/>
            </a:pPr>
            <a:r>
              <a:rPr lang="en-US" dirty="0" smtClean="0"/>
              <a:t>Regional Supply (Chapter 6)		$1.40B</a:t>
            </a:r>
          </a:p>
          <a:p>
            <a:pPr>
              <a:defRPr/>
            </a:pPr>
            <a:r>
              <a:rPr lang="en-US" dirty="0" smtClean="0"/>
              <a:t>Delta (Chapter 7)			$2.25B</a:t>
            </a:r>
          </a:p>
          <a:p>
            <a:pPr>
              <a:defRPr/>
            </a:pPr>
            <a:r>
              <a:rPr lang="en-US" dirty="0" smtClean="0"/>
              <a:t>Statewide Flexibility/Storage (Chapter 8)		$3.0B</a:t>
            </a:r>
          </a:p>
          <a:p>
            <a:pPr>
              <a:defRPr/>
            </a:pPr>
            <a:r>
              <a:rPr lang="en-US" dirty="0" smtClean="0"/>
              <a:t>Watershed &amp; WQ (Chapter 9)		$1.785B</a:t>
            </a:r>
          </a:p>
          <a:p>
            <a:pPr>
              <a:defRPr/>
            </a:pPr>
            <a:r>
              <a:rPr lang="en-US" dirty="0" smtClean="0"/>
              <a:t>Groundwater (Chapter 10)			$1.00B</a:t>
            </a:r>
          </a:p>
          <a:p>
            <a:pPr>
              <a:defRPr/>
            </a:pPr>
            <a:r>
              <a:rPr lang="en-US" dirty="0" smtClean="0"/>
              <a:t>Recycling (Chapter 11)			$1.25B	</a:t>
            </a:r>
          </a:p>
          <a:p>
            <a:pPr>
              <a:defRPr/>
            </a:pPr>
            <a:r>
              <a:rPr lang="en-US" dirty="0" smtClean="0"/>
              <a:t>Total (General Obligation Bonds)		$11.14 B</a:t>
            </a:r>
          </a:p>
          <a:p>
            <a:pPr>
              <a:defRPr/>
            </a:pPr>
            <a:endParaRPr lang="en-US" dirty="0" smtClean="0"/>
          </a:p>
          <a:p>
            <a:pPr>
              <a:defRPr/>
            </a:pPr>
            <a:endParaRPr lang="en-US" dirty="0" smtClean="0"/>
          </a:p>
          <a:p>
            <a:pPr eaLnBrk="1" hangingPunct="1">
              <a:defRPr/>
            </a:pPr>
            <a:endParaRPr lang="en-US"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Slide Number Placeholder 3"/>
          <p:cNvSpPr>
            <a:spLocks noGrp="1"/>
          </p:cNvSpPr>
          <p:nvPr>
            <p:ph type="sldNum" sz="quarter" idx="5"/>
          </p:nvPr>
        </p:nvSpPr>
        <p:spPr/>
        <p:txBody>
          <a:bodyPr/>
          <a:lstStyle/>
          <a:p>
            <a:pPr defTabSz="968599">
              <a:defRPr/>
            </a:pPr>
            <a:fld id="{B4CD09C6-1E64-4A7D-B9C7-949515572F67}" type="slidenum">
              <a:rPr lang="en-US" smtClean="0"/>
              <a:pPr defTabSz="968599">
                <a:defRPr/>
              </a:pPr>
              <a:t>48</a:t>
            </a:fld>
            <a:endParaRPr lang="en-US" dirty="0" smtClean="0"/>
          </a:p>
        </p:txBody>
      </p:sp>
      <p:sp>
        <p:nvSpPr>
          <p:cNvPr id="110596" name="Notes Placeholder 2"/>
          <p:cNvSpPr>
            <a:spLocks noGrp="1"/>
          </p:cNvSpPr>
          <p:nvPr>
            <p:ph type="body" idx="3"/>
          </p:nvPr>
        </p:nvSpPr>
        <p:spPr bwMode="auto">
          <a:noFill/>
        </p:spPr>
        <p:txBody>
          <a:bodyPr wrap="square" numCol="1" anchor="t" anchorCtr="0" compatLnSpc="1">
            <a:prstTxWarp prst="textNoShape">
              <a:avLst/>
            </a:prstTxWarp>
          </a:bodyPr>
          <a:lstStyle/>
          <a:p>
            <a:pPr>
              <a:spcBef>
                <a:spcPct val="0"/>
              </a:spcBef>
            </a:pPr>
            <a:endParaRPr lang="en-US" b="1"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txBox="1">
            <a:spLocks noGrp="1" noChangeArrowheads="1"/>
          </p:cNvSpPr>
          <p:nvPr/>
        </p:nvSpPr>
        <p:spPr bwMode="auto">
          <a:xfrm>
            <a:off x="4143843" y="9122786"/>
            <a:ext cx="3171358" cy="478415"/>
          </a:xfrm>
          <a:prstGeom prst="rect">
            <a:avLst/>
          </a:prstGeom>
          <a:noFill/>
          <a:ln w="12699">
            <a:noFill/>
            <a:miter lim="800000"/>
            <a:headEnd type="none" w="sm" len="sm"/>
            <a:tailEnd type="none" w="sm" len="sm"/>
          </a:ln>
        </p:spPr>
        <p:txBody>
          <a:bodyPr lIns="96984" tIns="48492" rIns="96984" bIns="48492" anchor="b"/>
          <a:lstStyle/>
          <a:p>
            <a:pPr algn="r" defTabSz="962087" eaLnBrk="0" hangingPunct="0"/>
            <a:fld id="{A3B1C208-3268-46AC-B85D-B5D0B56E3414}" type="slidenum">
              <a:rPr lang="en-US" sz="1200">
                <a:latin typeface="Times New Roman" pitchFamily="18" charset="0"/>
              </a:rPr>
              <a:pPr algn="r" defTabSz="962087" eaLnBrk="0" hangingPunct="0"/>
              <a:t>9</a:t>
            </a:fld>
            <a:endParaRPr lang="en-US" sz="1200" dirty="0">
              <a:latin typeface="Times New Roman" pitchFamily="18"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w="9525"/>
        </p:spPr>
        <p:txBody>
          <a:bodyPr>
            <a:normAutofit lnSpcReduction="10000"/>
          </a:bodyPr>
          <a:lstStyle/>
          <a:p>
            <a:pPr algn="l">
              <a:spcBef>
                <a:spcPct val="0"/>
              </a:spcBef>
            </a:pPr>
            <a:r>
              <a:rPr lang="en-US" sz="2900" dirty="0" smtClean="0">
                <a:solidFill>
                  <a:schemeClr val="bg1"/>
                </a:solidFill>
                <a:latin typeface="Arial" charset="0"/>
              </a:rPr>
              <a:t>The flows from the rivers and tributaries flowing east to west is continually being pushed back and forth tidally (east &amp; west), which provides varying salinity throughout the Delta.</a:t>
            </a:r>
          </a:p>
          <a:p>
            <a:pPr algn="l">
              <a:spcBef>
                <a:spcPct val="0"/>
              </a:spcBef>
            </a:pPr>
            <a:endParaRPr lang="en-US" sz="2900" dirty="0" smtClean="0">
              <a:solidFill>
                <a:schemeClr val="bg1"/>
              </a:solidFill>
              <a:latin typeface="Arial" charset="0"/>
            </a:endParaRPr>
          </a:p>
          <a:p>
            <a:pPr algn="l">
              <a:spcBef>
                <a:spcPct val="0"/>
              </a:spcBef>
            </a:pPr>
            <a:r>
              <a:rPr lang="en-US" sz="2900" dirty="0" smtClean="0">
                <a:solidFill>
                  <a:schemeClr val="bg1"/>
                </a:solidFill>
                <a:latin typeface="Arial" charset="0"/>
              </a:rPr>
              <a:t>The recent biological opinions have significantly restricted water supply flows southerly.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txBox="1">
            <a:spLocks noGrp="1" noChangeArrowheads="1"/>
          </p:cNvSpPr>
          <p:nvPr/>
        </p:nvSpPr>
        <p:spPr bwMode="auto">
          <a:xfrm>
            <a:off x="4144618" y="9122452"/>
            <a:ext cx="3170583" cy="478748"/>
          </a:xfrm>
          <a:prstGeom prst="rect">
            <a:avLst/>
          </a:prstGeom>
          <a:noFill/>
          <a:ln w="12699">
            <a:noFill/>
            <a:miter lim="800000"/>
            <a:headEnd type="none" w="sm" len="sm"/>
            <a:tailEnd type="none" w="sm" len="sm"/>
          </a:ln>
        </p:spPr>
        <p:txBody>
          <a:bodyPr lIns="103471" tIns="51735" rIns="103471" bIns="51735" anchor="b"/>
          <a:lstStyle/>
          <a:p>
            <a:pPr algn="r" defTabSz="1019316"/>
            <a:fld id="{957E8EBB-1932-4AD7-9766-ADCB363D2733}" type="slidenum">
              <a:rPr lang="en-US" sz="1300">
                <a:latin typeface="Times New Roman" pitchFamily="18" charset="0"/>
              </a:rPr>
              <a:pPr algn="r" defTabSz="1019316"/>
              <a:t>50</a:t>
            </a:fld>
            <a:endParaRPr lang="en-US" sz="1300" dirty="0">
              <a:latin typeface="Times New Roman" pitchFamily="18"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6"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mtClean="0"/>
              <a:t>Water districts like Metropolitan are prepared to make the investments necessary to improve the water conveyance system in the Delta. </a:t>
            </a:r>
          </a:p>
          <a:p>
            <a:endParaRPr lang="en-US" smtClean="0"/>
          </a:p>
          <a:p>
            <a:r>
              <a:rPr lang="en-US" smtClean="0"/>
              <a:t>What is missing is the necessary funding to restore the Delta ecosystem. </a:t>
            </a:r>
          </a:p>
          <a:p>
            <a:endParaRPr lang="en-US" smtClean="0"/>
          </a:p>
          <a:p>
            <a:r>
              <a:rPr lang="en-US" smtClean="0"/>
              <a:t>The goal is not bare-bones compliance with the Endangered Species Act but a plan that can lead to the recovery of species. </a:t>
            </a:r>
          </a:p>
          <a:p>
            <a:endParaRPr lang="en-US" smtClean="0"/>
          </a:p>
          <a:p>
            <a:r>
              <a:rPr lang="en-US" smtClean="0"/>
              <a:t>Metropolitan believes that a healthy ecosystem is a key to reliable water supplies. </a:t>
            </a:r>
          </a:p>
          <a:p>
            <a:endParaRPr lang="en-US" smtClean="0"/>
          </a:p>
          <a:p>
            <a:r>
              <a:rPr lang="en-US" smtClean="0"/>
              <a:t>This money goes toward ecosystem restoration and addressing impacts for Delta communities.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p>
            <a:pPr>
              <a:defRPr/>
            </a:pPr>
            <a:fld id="{079B2EC8-813F-4E91-ADAB-DC41F1BE962A}" type="slidenum">
              <a:rPr lang="en-US">
                <a:latin typeface="Arial" pitchFamily="34" charset="0"/>
              </a:rPr>
              <a:pPr>
                <a:defRPr/>
              </a:pPr>
              <a:t>51</a:t>
            </a:fld>
            <a:endParaRPr lang="en-US">
              <a:latin typeface="Arial" pitchFamily="34" charset="0"/>
            </a:endParaRPr>
          </a:p>
        </p:txBody>
      </p:sp>
      <p:sp>
        <p:nvSpPr>
          <p:cNvPr id="686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defRPr/>
            </a:pPr>
            <a:r>
              <a:rPr lang="en-US" i="1" kern="0" dirty="0" smtClean="0">
                <a:effectLst>
                  <a:outerShdw blurRad="50800" dist="63500" dir="2700000" algn="tl" rotWithShape="0">
                    <a:prstClr val="black"/>
                  </a:outerShdw>
                </a:effectLst>
                <a:latin typeface="Arial" charset="0"/>
              </a:rPr>
              <a:t>SBX 7-2 (Cogdill et al):  Senate vote 27-8 passed; Assembly vote 54-19 passed</a:t>
            </a:r>
          </a:p>
          <a:p>
            <a:pPr>
              <a:defRPr/>
            </a:pPr>
            <a:endParaRPr lang="en-US" dirty="0" smtClean="0"/>
          </a:p>
          <a:p>
            <a:pPr>
              <a:defRPr/>
            </a:pPr>
            <a:endParaRPr lang="en-US" dirty="0" smtClean="0"/>
          </a:p>
          <a:p>
            <a:pPr>
              <a:defRPr/>
            </a:pPr>
            <a:r>
              <a:rPr lang="en-US" b="1" u="sng" dirty="0" smtClean="0"/>
              <a:t>Description				SBX 7-2</a:t>
            </a:r>
            <a:r>
              <a:rPr lang="en-US" dirty="0" smtClean="0"/>
              <a:t>	</a:t>
            </a:r>
          </a:p>
          <a:p>
            <a:pPr>
              <a:defRPr/>
            </a:pPr>
            <a:r>
              <a:rPr lang="en-US" dirty="0" smtClean="0"/>
              <a:t>Drought Relief (Chapter 5) 		$0.455B</a:t>
            </a:r>
          </a:p>
          <a:p>
            <a:pPr>
              <a:defRPr/>
            </a:pPr>
            <a:r>
              <a:rPr lang="en-US" dirty="0" smtClean="0"/>
              <a:t>Regional Supply (Chapter 6)		$1.40B</a:t>
            </a:r>
          </a:p>
          <a:p>
            <a:pPr>
              <a:defRPr/>
            </a:pPr>
            <a:r>
              <a:rPr lang="en-US" dirty="0" smtClean="0"/>
              <a:t>Delta (Chapter 7)			$2.25B</a:t>
            </a:r>
          </a:p>
          <a:p>
            <a:pPr>
              <a:defRPr/>
            </a:pPr>
            <a:r>
              <a:rPr lang="en-US" dirty="0" smtClean="0"/>
              <a:t>Statewide Flexibility/Storage (Chapter 8)		$3.0B</a:t>
            </a:r>
          </a:p>
          <a:p>
            <a:pPr>
              <a:defRPr/>
            </a:pPr>
            <a:r>
              <a:rPr lang="en-US" dirty="0" smtClean="0"/>
              <a:t>Watershed &amp; WQ (Chapter 9)		$1.785B</a:t>
            </a:r>
          </a:p>
          <a:p>
            <a:pPr>
              <a:defRPr/>
            </a:pPr>
            <a:r>
              <a:rPr lang="en-US" dirty="0" smtClean="0"/>
              <a:t>Groundwater (Chapter 10)			$1.00B</a:t>
            </a:r>
          </a:p>
          <a:p>
            <a:pPr>
              <a:defRPr/>
            </a:pPr>
            <a:r>
              <a:rPr lang="en-US" dirty="0" smtClean="0"/>
              <a:t>Recycling (Chapter 11)			$1.25B	</a:t>
            </a:r>
          </a:p>
          <a:p>
            <a:pPr>
              <a:defRPr/>
            </a:pPr>
            <a:r>
              <a:rPr lang="en-US" dirty="0" smtClean="0"/>
              <a:t>Total (General Obligation Bonds)		$11.14 B</a:t>
            </a:r>
          </a:p>
          <a:p>
            <a:pPr>
              <a:defRPr/>
            </a:pPr>
            <a:endParaRPr lang="en-US" dirty="0" smtClean="0"/>
          </a:p>
          <a:p>
            <a:pPr>
              <a:defRPr/>
            </a:pPr>
            <a:endParaRPr lang="en-US" dirty="0" smtClean="0"/>
          </a:p>
          <a:p>
            <a:pPr eaLnBrk="1" hangingPunct="1">
              <a:defRPr/>
            </a:pPr>
            <a:endParaRPr lang="en-US"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a:lstStyle/>
          <a:p>
            <a:fld id="{9A0CB866-DC73-498C-9B94-95A0214E9181}" type="slidenum">
              <a:rPr lang="en-US" smtClean="0"/>
              <a:pPr/>
              <a:t>10</a:t>
            </a:fld>
            <a:endParaRPr lang="en-US" dirty="0" smtClean="0"/>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Notes Placeholder 4"/>
          <p:cNvSpPr>
            <a:spLocks noGrp="1"/>
          </p:cNvSpPr>
          <p:nvPr>
            <p:ph type="body" idx="1"/>
          </p:nvPr>
        </p:nvSpPr>
        <p:spPr bwMode="auto">
          <a:noFill/>
        </p:spPr>
        <p:txBody>
          <a:bodyPr wrap="square" numCol="1" anchor="t" anchorCtr="0" compatLnSpc="1">
            <a:prstTxWarp prst="textNoShape">
              <a:avLst/>
            </a:prstTxWarp>
          </a:bodyPr>
          <a:lstStyle/>
          <a:p>
            <a:r>
              <a:rPr lang="en-US" dirty="0" smtClean="0"/>
              <a:t>The Bay Delta is where the rivers of the Sierra merge before heading west toward San Francisco Bay. </a:t>
            </a:r>
          </a:p>
          <a:p>
            <a:endParaRPr lang="en-US" dirty="0" smtClean="0"/>
          </a:p>
          <a:p>
            <a:r>
              <a:rPr lang="en-US" dirty="0" smtClean="0"/>
              <a:t>It is the home of two large water projects, the State Water Project, which supplies mostly urban regions from the Bay area to San Diego, and the federal Central Valley Project, which supplies the state’s agricultural region in the Delta. </a:t>
            </a:r>
          </a:p>
          <a:p>
            <a:endParaRPr lang="en-US" dirty="0" smtClean="0"/>
          </a:p>
          <a:p>
            <a:r>
              <a:rPr lang="en-US" dirty="0" smtClean="0"/>
              <a:t>All told, water directly from the Delta helps to sustain 25 million Californians – statewide – and some of the nation’s most productive farm land.  </a:t>
            </a:r>
          </a:p>
          <a:p>
            <a:endParaRPr lang="en-US" dirty="0" smtClean="0"/>
          </a:p>
          <a:p>
            <a:r>
              <a:rPr lang="en-US" dirty="0" smtClean="0"/>
              <a:t>As noted, water that travels through the Delta provides 33% to Northern California, 23 to 90% in Central Valley and 30% to Southern California. </a:t>
            </a:r>
          </a:p>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latin typeface="Arial" pitchFamily="34" charset="0"/>
                <a:cs typeface="Arial" pitchFamily="34" charset="0"/>
              </a:rPr>
              <a:t>Slide updated as of 6/11/09 from ACWA website</a:t>
            </a:r>
          </a:p>
          <a:p>
            <a:endParaRPr lang="en-US" smtClean="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a:defRPr/>
            </a:pPr>
            <a:fld id="{01F53B83-0CB3-42D9-AA76-9F8DBCB8B93E}"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p:txBody>
          <a:bodyPr/>
          <a:lstStyle/>
          <a:p>
            <a:pPr defTabSz="1000454">
              <a:defRPr/>
            </a:pPr>
            <a:fld id="{0A387D99-5932-4729-AC7C-A5E24672883A}" type="slidenum">
              <a:rPr lang="en-US" smtClean="0"/>
              <a:pPr defTabSz="1000454">
                <a:defRPr/>
              </a:pPr>
              <a:t>13</a:t>
            </a:fld>
            <a:endParaRPr lang="en-US" dirty="0" smtClean="0"/>
          </a:p>
        </p:txBody>
      </p:sp>
      <p:sp>
        <p:nvSpPr>
          <p:cNvPr id="79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9876" name="Rectangle 3"/>
          <p:cNvSpPr>
            <a:spLocks noGrp="1" noChangeArrowheads="1"/>
          </p:cNvSpPr>
          <p:nvPr>
            <p:ph type="body" idx="1"/>
          </p:nvPr>
        </p:nvSpPr>
        <p:spPr bwMode="auto">
          <a:xfrm>
            <a:off x="790162" y="4559587"/>
            <a:ext cx="5715000" cy="4321852"/>
          </a:xfrm>
          <a:noFill/>
        </p:spPr>
        <p:txBody>
          <a:bodyPr wrap="square" numCol="1" anchor="t" anchorCtr="0" compatLnSpc="1">
            <a:prstTxWarp prst="textNoShape">
              <a:avLst/>
            </a:prstTxWarp>
          </a:bodyPr>
          <a:lstStyle/>
          <a:p>
            <a:pPr>
              <a:spcBef>
                <a:spcPts val="1200"/>
              </a:spcBef>
            </a:pPr>
            <a:r>
              <a:rPr lang="en-US" sz="1100" dirty="0" smtClean="0"/>
              <a:t>1 million acres effected (size of Delaware);</a:t>
            </a:r>
            <a:br>
              <a:rPr lang="en-US" sz="1100" dirty="0" smtClean="0"/>
            </a:br>
            <a:r>
              <a:rPr lang="en-US" sz="1100" dirty="0" smtClean="0"/>
              <a:t>average California farm = 350 acres</a:t>
            </a:r>
          </a:p>
          <a:p>
            <a:pPr>
              <a:spcBef>
                <a:spcPts val="1200"/>
              </a:spcBef>
            </a:pPr>
            <a:r>
              <a:rPr lang="en-US" sz="1100" dirty="0" smtClean="0"/>
              <a:t>40,000 workers face unemployment</a:t>
            </a:r>
          </a:p>
          <a:p>
            <a:pPr>
              <a:spcBef>
                <a:spcPts val="1200"/>
              </a:spcBef>
            </a:pPr>
            <a:r>
              <a:rPr lang="en-US" sz="1100" dirty="0" smtClean="0"/>
              <a:t>$1.4 billion in Central Valley impacts</a:t>
            </a:r>
            <a:br>
              <a:rPr lang="en-US" sz="1100" dirty="0" smtClean="0"/>
            </a:br>
            <a:endParaRPr lang="en-US" sz="1100" dirty="0" smtClean="0"/>
          </a:p>
          <a:p>
            <a:pPr>
              <a:tabLst>
                <a:tab pos="1997464" algn="r"/>
                <a:tab pos="2911390" algn="r"/>
                <a:tab pos="4045976" algn="r"/>
              </a:tabLst>
            </a:pPr>
            <a:endParaRPr lang="en-US" sz="1100" b="1" u="sng" dirty="0" smtClean="0">
              <a:solidFill>
                <a:srgbClr val="231F20"/>
              </a:solidFill>
            </a:endParaRPr>
          </a:p>
          <a:p>
            <a:pPr>
              <a:tabLst>
                <a:tab pos="1997464" algn="r"/>
                <a:tab pos="2911390" algn="r"/>
                <a:tab pos="4045976" algn="r"/>
              </a:tabLst>
            </a:pPr>
            <a:r>
              <a:rPr lang="en-US" sz="1100" b="1" u="sng" dirty="0" smtClean="0">
                <a:solidFill>
                  <a:srgbClr val="231F20"/>
                </a:solidFill>
              </a:rPr>
              <a:t>Total Farms</a:t>
            </a:r>
          </a:p>
          <a:p>
            <a:pPr>
              <a:tabLst>
                <a:tab pos="1997464" algn="r"/>
                <a:tab pos="2911390" algn="r"/>
                <a:tab pos="4045976" algn="r"/>
              </a:tabLst>
            </a:pPr>
            <a:endParaRPr lang="en-US" sz="1100" b="1" dirty="0" smtClean="0"/>
          </a:p>
          <a:p>
            <a:pPr>
              <a:tabLst>
                <a:tab pos="1997464" algn="r"/>
                <a:tab pos="2911390" algn="r"/>
                <a:tab pos="4045976" algn="r"/>
              </a:tabLst>
            </a:pPr>
            <a:r>
              <a:rPr lang="en-US" sz="1100" b="1" u="sng" dirty="0" smtClean="0"/>
              <a:t>United States 		1997 	2002 	% change</a:t>
            </a:r>
            <a:endParaRPr lang="en-US" sz="1100" b="1" u="sng" dirty="0" smtClean="0">
              <a:solidFill>
                <a:srgbClr val="000000"/>
              </a:solidFill>
            </a:endParaRPr>
          </a:p>
          <a:p>
            <a:pPr>
              <a:tabLst>
                <a:tab pos="1997464" algn="r"/>
                <a:tab pos="2911390" algn="r"/>
                <a:tab pos="4045976" algn="r"/>
              </a:tabLst>
            </a:pPr>
            <a:r>
              <a:rPr lang="en-US" sz="1100" dirty="0" smtClean="0">
                <a:solidFill>
                  <a:srgbClr val="000000"/>
                </a:solidFill>
              </a:rPr>
              <a:t>Total farms		2,215,876 	2,128,982 	-3.9</a:t>
            </a:r>
          </a:p>
          <a:p>
            <a:pPr>
              <a:tabLst>
                <a:tab pos="1997464" algn="r"/>
                <a:tab pos="2911390" algn="r"/>
                <a:tab pos="4045976" algn="r"/>
              </a:tabLst>
            </a:pPr>
            <a:r>
              <a:rPr lang="en-US" sz="1100" dirty="0" smtClean="0">
                <a:solidFill>
                  <a:srgbClr val="000000"/>
                </a:solidFill>
              </a:rPr>
              <a:t>Land in farms (1000 acres) 		954,753 	938,279 	-1.7</a:t>
            </a:r>
          </a:p>
          <a:p>
            <a:pPr>
              <a:tabLst>
                <a:tab pos="1997464" algn="r"/>
                <a:tab pos="2911390" algn="r"/>
                <a:tab pos="4045976" algn="r"/>
              </a:tabLst>
            </a:pPr>
            <a:r>
              <a:rPr lang="en-US" sz="1100" dirty="0" smtClean="0">
                <a:solidFill>
                  <a:srgbClr val="000000"/>
                </a:solidFill>
              </a:rPr>
              <a:t>Average size per farm (acres) 		431 	441 	2.3</a:t>
            </a:r>
          </a:p>
          <a:p>
            <a:pPr>
              <a:tabLst>
                <a:tab pos="1997464" algn="r"/>
                <a:tab pos="2911390" algn="r"/>
                <a:tab pos="4045976" algn="r"/>
              </a:tabLst>
            </a:pPr>
            <a:r>
              <a:rPr lang="en-US" sz="1100" dirty="0" smtClean="0">
                <a:solidFill>
                  <a:srgbClr val="000000"/>
                </a:solidFill>
              </a:rPr>
              <a:t>Sales ($ million) 		201,380 	200,646 	-0.4</a:t>
            </a:r>
          </a:p>
          <a:p>
            <a:pPr>
              <a:tabLst>
                <a:tab pos="1997464" algn="r"/>
                <a:tab pos="2911390" algn="r"/>
                <a:tab pos="4045976" algn="r"/>
              </a:tabLst>
            </a:pPr>
            <a:r>
              <a:rPr lang="en-US" sz="1100" dirty="0" smtClean="0">
                <a:solidFill>
                  <a:srgbClr val="000000"/>
                </a:solidFill>
              </a:rPr>
              <a:t>Average sales per farm ($) 		90,880 	94,245 	3.7</a:t>
            </a:r>
          </a:p>
          <a:p>
            <a:pPr>
              <a:tabLst>
                <a:tab pos="1997464" algn="r"/>
                <a:tab pos="2911390" algn="r"/>
                <a:tab pos="4045976" algn="r"/>
              </a:tabLst>
            </a:pPr>
            <a:endParaRPr lang="en-US" sz="1100" dirty="0" smtClean="0">
              <a:solidFill>
                <a:srgbClr val="000000"/>
              </a:solidFill>
            </a:endParaRPr>
          </a:p>
          <a:p>
            <a:pPr>
              <a:tabLst>
                <a:tab pos="1997464" algn="r"/>
                <a:tab pos="2911390" algn="r"/>
                <a:tab pos="4045976" algn="r"/>
              </a:tabLst>
            </a:pPr>
            <a:r>
              <a:rPr lang="en-US" sz="1100" b="1" u="sng" dirty="0" smtClean="0">
                <a:solidFill>
                  <a:srgbClr val="000000"/>
                </a:solidFill>
              </a:rPr>
              <a:t>California</a:t>
            </a:r>
          </a:p>
          <a:p>
            <a:pPr>
              <a:tabLst>
                <a:tab pos="1997464" algn="r"/>
                <a:tab pos="2911390" algn="r"/>
                <a:tab pos="4045976" algn="r"/>
              </a:tabLst>
            </a:pPr>
            <a:r>
              <a:rPr lang="en-US" sz="1100" dirty="0" smtClean="0">
                <a:solidFill>
                  <a:srgbClr val="000000"/>
                </a:solidFill>
              </a:rPr>
              <a:t>Total farms 		87,991 	79,631 	-9.5</a:t>
            </a:r>
          </a:p>
          <a:p>
            <a:pPr>
              <a:tabLst>
                <a:tab pos="1997464" algn="r"/>
                <a:tab pos="2911390" algn="r"/>
                <a:tab pos="4045976" algn="r"/>
              </a:tabLst>
            </a:pPr>
            <a:r>
              <a:rPr lang="en-US" sz="1100" dirty="0" smtClean="0">
                <a:solidFill>
                  <a:srgbClr val="000000"/>
                </a:solidFill>
              </a:rPr>
              <a:t>Land in farms (1000 acres) 		28,796 	27,589 	-4.2</a:t>
            </a:r>
          </a:p>
          <a:p>
            <a:pPr>
              <a:tabLst>
                <a:tab pos="1997464" algn="r"/>
                <a:tab pos="2911390" algn="r"/>
                <a:tab pos="4045976" algn="r"/>
              </a:tabLst>
            </a:pPr>
            <a:r>
              <a:rPr lang="en-US" sz="1100" dirty="0" smtClean="0">
                <a:solidFill>
                  <a:srgbClr val="000000"/>
                </a:solidFill>
              </a:rPr>
              <a:t>Average size per farm (acres) 	327 	346 	5.8</a:t>
            </a:r>
          </a:p>
          <a:p>
            <a:pPr>
              <a:tabLst>
                <a:tab pos="1997464" algn="r"/>
                <a:tab pos="2911390" algn="r"/>
                <a:tab pos="4045976" algn="r"/>
              </a:tabLst>
            </a:pPr>
            <a:r>
              <a:rPr lang="en-US" sz="1100" dirty="0" smtClean="0">
                <a:solidFill>
                  <a:srgbClr val="000000"/>
                </a:solidFill>
              </a:rPr>
              <a:t>Sales ($ million) 		23,280 	25,737 	10.6</a:t>
            </a:r>
          </a:p>
          <a:p>
            <a:pPr>
              <a:tabLst>
                <a:tab pos="1997464" algn="r"/>
                <a:tab pos="2911390" algn="r"/>
                <a:tab pos="4045976" algn="r"/>
              </a:tabLst>
            </a:pPr>
            <a:r>
              <a:rPr lang="en-US" sz="1100" dirty="0" smtClean="0">
                <a:solidFill>
                  <a:srgbClr val="000000"/>
                </a:solidFill>
              </a:rPr>
              <a:t>Average sales per farm ($) 		264,574 	323,205 	22.2</a:t>
            </a:r>
            <a:endParaRPr lang="en-US" sz="11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Source:  California</a:t>
            </a:r>
            <a:r>
              <a:rPr lang="en-US" i="1" baseline="0" dirty="0" smtClean="0"/>
              <a:t> Department of Agriculture</a:t>
            </a:r>
            <a:endParaRPr lang="en-US" i="1" dirty="0"/>
          </a:p>
        </p:txBody>
      </p:sp>
      <p:sp>
        <p:nvSpPr>
          <p:cNvPr id="4" name="Slide Number Placeholder 3"/>
          <p:cNvSpPr>
            <a:spLocks noGrp="1"/>
          </p:cNvSpPr>
          <p:nvPr>
            <p:ph type="sldNum" sz="quarter" idx="10"/>
          </p:nvPr>
        </p:nvSpPr>
        <p:spPr/>
        <p:txBody>
          <a:bodyPr/>
          <a:lstStyle/>
          <a:p>
            <a:pPr>
              <a:defRPr/>
            </a:pPr>
            <a:fld id="{0F8A1D48-E87F-4F21-9D75-747A9013154F}" type="slidenum">
              <a:rPr lang="en-US" smtClean="0"/>
              <a:pPr>
                <a:defRPr/>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Regulatory cutbacks significantly lowers water supply</a:t>
            </a:r>
          </a:p>
          <a:p>
            <a:r>
              <a:rPr lang="en-US" smtClean="0"/>
              <a:t>Increased pressure on storage reserves</a:t>
            </a:r>
          </a:p>
          <a:p>
            <a:pPr lvl="1"/>
            <a:r>
              <a:rPr lang="en-US" smtClean="0"/>
              <a:t>Large withdrawals anticipated for 2009</a:t>
            </a:r>
          </a:p>
          <a:p>
            <a:pPr lvl="1"/>
            <a:r>
              <a:rPr lang="en-US" smtClean="0"/>
              <a:t>Additional need for maintaining reserves for 2010</a:t>
            </a:r>
          </a:p>
          <a:p>
            <a:r>
              <a:rPr lang="en-US" smtClean="0"/>
              <a:t>Likelihood of rationing in 2009</a:t>
            </a:r>
          </a:p>
          <a:p>
            <a:pPr lvl="1"/>
            <a:r>
              <a:rPr lang="en-US" smtClean="0"/>
              <a:t>&gt; 50% chance</a:t>
            </a:r>
          </a:p>
          <a:p>
            <a:pPr lvl="1"/>
            <a:r>
              <a:rPr lang="en-US" smtClean="0"/>
              <a:t>Chances increase with ongoing dry conditions</a:t>
            </a:r>
          </a:p>
          <a:p>
            <a:r>
              <a:rPr lang="en-US" smtClean="0"/>
              <a:t>Does not factor additional fisheries impacts</a:t>
            </a:r>
          </a:p>
        </p:txBody>
      </p:sp>
      <p:sp>
        <p:nvSpPr>
          <p:cNvPr id="4" name="Footer Placeholder 3"/>
          <p:cNvSpPr>
            <a:spLocks noGrp="1"/>
          </p:cNvSpPr>
          <p:nvPr>
            <p:ph type="ftr" sz="quarter" idx="4"/>
          </p:nvPr>
        </p:nvSpPr>
        <p:spPr/>
        <p:txBody>
          <a:bodyPr/>
          <a:lstStyle/>
          <a:p>
            <a:pPr>
              <a:defRPr/>
            </a:pPr>
            <a:r>
              <a:rPr lang="en-US" smtClean="0"/>
              <a:t>Office of the Chief Financial Officer</a:t>
            </a:r>
            <a:endParaRPr lang="en-US"/>
          </a:p>
        </p:txBody>
      </p:sp>
      <p:sp>
        <p:nvSpPr>
          <p:cNvPr id="5" name="Slide Number Placeholder 4"/>
          <p:cNvSpPr>
            <a:spLocks noGrp="1"/>
          </p:cNvSpPr>
          <p:nvPr>
            <p:ph type="sldNum" sz="quarter" idx="5"/>
          </p:nvPr>
        </p:nvSpPr>
        <p:spPr/>
        <p:txBody>
          <a:bodyPr/>
          <a:lstStyle/>
          <a:p>
            <a:pPr>
              <a:defRPr/>
            </a:pPr>
            <a:fld id="{6118BB2F-CD9E-4548-836E-8B186EB5DF9D}" type="slidenum">
              <a:rPr lang="en-US" smtClean="0"/>
              <a:pPr>
                <a:defRPr/>
              </a:pPr>
              <a:t>15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Picture1.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730250" y="1905000"/>
            <a:ext cx="7681913"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40"/>
          <p:cNvSpPr>
            <a:spLocks noGrp="1"/>
          </p:cNvSpPr>
          <p:nvPr userDrawn="1">
            <p:ph type="sldNum" sz="quarter" idx="11"/>
          </p:nvPr>
        </p:nvSpPr>
        <p:spPr/>
        <p:txBody>
          <a:bodyPr/>
          <a:lstStyle>
            <a:lvl1pPr algn="ctr">
              <a:defRPr/>
            </a:lvl1pPr>
          </a:lstStyle>
          <a:p>
            <a:pPr>
              <a:defRPr/>
            </a:pPr>
            <a:fld id="{1A59F0A9-675E-48EA-B704-E9EEDBC2BA6E}" type="slidenum">
              <a:rPr lang="en-US"/>
              <a:pPr>
                <a:defRPr/>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49805"/>
            <a:ext cx="7726627"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07D09D5A-7BEA-4D81-A704-D618200D1AA1}"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1_Title and Chart">
    <p:spTree>
      <p:nvGrpSpPr>
        <p:cNvPr id="1" name=""/>
        <p:cNvGrpSpPr/>
        <p:nvPr/>
      </p:nvGrpSpPr>
      <p:grpSpPr>
        <a:xfrm>
          <a:off x="0" y="0"/>
          <a:ext cx="0" cy="0"/>
          <a:chOff x="0" y="0"/>
          <a:chExt cx="0" cy="0"/>
        </a:xfrm>
      </p:grpSpPr>
      <p:sp>
        <p:nvSpPr>
          <p:cNvPr id="2" name="Title 1"/>
          <p:cNvSpPr>
            <a:spLocks noGrp="1"/>
          </p:cNvSpPr>
          <p:nvPr>
            <p:ph type="title"/>
          </p:nvPr>
        </p:nvSpPr>
        <p:spPr bwMode="invGray">
          <a:xfrm>
            <a:off x="762000" y="1524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371600"/>
            <a:ext cx="7772400" cy="4724400"/>
          </a:xfrm>
          <a:prstGeom prst="rect">
            <a:avLst/>
          </a:prstGeom>
        </p:spPr>
        <p:txBody>
          <a:bodyPr/>
          <a:lstStyle/>
          <a:p>
            <a:pPr lvl="0"/>
            <a:endParaRPr lang="en-US" noProof="0"/>
          </a:p>
        </p:txBody>
      </p:sp>
      <p:sp>
        <p:nvSpPr>
          <p:cNvPr id="4" name="Slide Number Placeholder 7"/>
          <p:cNvSpPr>
            <a:spLocks noGrp="1"/>
          </p:cNvSpPr>
          <p:nvPr>
            <p:ph type="sldNum" sz="quarter" idx="10"/>
          </p:nvPr>
        </p:nvSpPr>
        <p:spPr>
          <a:xfrm>
            <a:off x="8534400" y="6464300"/>
            <a:ext cx="685800" cy="365125"/>
          </a:xfrm>
        </p:spPr>
        <p:txBody>
          <a:bodyPr/>
          <a:lstStyle>
            <a:lvl1pPr algn="ctr" eaLnBrk="0" hangingPunct="0">
              <a:defRPr sz="2000">
                <a:effectLst>
                  <a:outerShdw blurRad="50800" dist="38100" dir="2700000" algn="tl" rotWithShape="0">
                    <a:prstClr val="black"/>
                  </a:outerShdw>
                </a:effectLst>
                <a:latin typeface="Arial" charset="0"/>
                <a:cs typeface="+mn-cs"/>
              </a:defRPr>
            </a:lvl1pPr>
          </a:lstStyle>
          <a:p>
            <a:pPr>
              <a:defRPr/>
            </a:pPr>
            <a:fld id="{A06604B9-C888-4016-B9B4-D15F00514384}"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p:txBody>
          <a:bodyPr/>
          <a:lstStyle>
            <a:lvl1pPr>
              <a:defRPr/>
            </a:lvl1pPr>
          </a:lstStyle>
          <a:p>
            <a:pPr>
              <a:defRPr/>
            </a:pPr>
            <a:fld id="{3C33E3A0-18A4-44A0-939C-3AB162E9D40B}"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p:nvPr>
        </p:nvSpPr>
        <p:spPr>
          <a:xfrm>
            <a:off x="722049" y="2355850"/>
            <a:ext cx="7690114"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54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 edit Master text styles</a:t>
            </a:r>
          </a:p>
        </p:txBody>
      </p:sp>
      <p:sp>
        <p:nvSpPr>
          <p:cNvPr id="5" name="Slide Number Placeholder 40"/>
          <p:cNvSpPr>
            <a:spLocks noGrp="1"/>
          </p:cNvSpPr>
          <p:nvPr>
            <p:ph type="sldNum" sz="quarter" idx="11"/>
          </p:nvPr>
        </p:nvSpPr>
        <p:spPr>
          <a:ln/>
        </p:spPr>
        <p:txBody>
          <a:bodyPr/>
          <a:lstStyle>
            <a:lvl1pPr>
              <a:defRPr/>
            </a:lvl1pPr>
          </a:lstStyle>
          <a:p>
            <a:pPr>
              <a:defRPr/>
            </a:pPr>
            <a:fld id="{CA95E8A5-E7AB-402B-A4E8-48EFD67B4218}" type="slidenum">
              <a:rPr lang="en-US"/>
              <a:pPr>
                <a:defRPr/>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38100" dist="38100" dir="2700000" algn="tl">
                    <a:srgbClr val="000000">
                      <a:alpha val="43137"/>
                    </a:srgbClr>
                  </a:outerShdw>
                </a:effectLst>
              </a:defRPr>
            </a:lvl1pPr>
            <a:lvl2pPr>
              <a:lnSpc>
                <a:spcPct val="90000"/>
              </a:lnSpc>
              <a:buClr>
                <a:srgbClr val="D8B25C"/>
              </a:buClr>
              <a:buFont typeface="Calibri" pitchFamily="34" charset="0"/>
              <a:buChar char="•"/>
              <a:defRPr>
                <a:solidFill>
                  <a:srgbClr val="D8B25C"/>
                </a:solidFill>
                <a:effectLst>
                  <a:outerShdw blurRad="38100" dist="38100" dir="2700000" algn="tl">
                    <a:srgbClr val="000000">
                      <a:alpha val="43137"/>
                    </a:srgbClr>
                  </a:outerShdw>
                </a:effectLst>
              </a:defRPr>
            </a:lvl2pPr>
            <a:lvl3pPr>
              <a:lnSpc>
                <a:spcPct val="90000"/>
              </a:lnSpc>
              <a:buClr>
                <a:srgbClr val="A5AB81"/>
              </a:buClr>
              <a:buFont typeface="Calibri" pitchFamily="34" charset="0"/>
              <a:buChar char="•"/>
              <a:defRPr>
                <a:solidFill>
                  <a:srgbClr val="A5AB81"/>
                </a:solidFill>
                <a:effectLst>
                  <a:outerShdw blurRad="38100" dist="38100" dir="2700000" algn="tl">
                    <a:srgbClr val="000000">
                      <a:alpha val="43137"/>
                    </a:srgbClr>
                  </a:outerShdw>
                </a:effectLst>
              </a:defRPr>
            </a:lvl3pPr>
            <a:lvl4pPr>
              <a:lnSpc>
                <a:spcPct val="90000"/>
              </a:lnSpc>
              <a:buClr>
                <a:srgbClr val="DD8047"/>
              </a:buClr>
              <a:buFont typeface="Calibri" pitchFamily="34" charset="0"/>
              <a:buChar char="•"/>
              <a:defRPr>
                <a:solidFill>
                  <a:srgbClr val="DD8047"/>
                </a:solidFill>
                <a:effectLst>
                  <a:outerShdw blurRad="38100" dist="38100" dir="2700000" algn="tl">
                    <a:srgbClr val="000000">
                      <a:alpha val="43137"/>
                    </a:srgbClr>
                  </a:outerShdw>
                </a:effectLst>
              </a:defRPr>
            </a:lvl4pPr>
            <a:lvl5pPr>
              <a:lnSpc>
                <a:spcPct val="90000"/>
              </a:lnSpc>
              <a:buClr>
                <a:schemeClr val="tx1"/>
              </a:buClr>
              <a:buFont typeface="Calibri" pitchFamily="34" charset="0"/>
              <a:buChar cha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1"/>
          </p:nvPr>
        </p:nvSpPr>
        <p:spPr>
          <a:ln/>
        </p:spPr>
        <p:txBody>
          <a:bodyPr/>
          <a:lstStyle>
            <a:lvl1pPr>
              <a:defRPr/>
            </a:lvl1pPr>
          </a:lstStyle>
          <a:p>
            <a:pPr>
              <a:defRPr/>
            </a:pPr>
            <a:fld id="{CB760E5D-2259-46D3-90FA-DB55A219C3BF}" type="slidenum">
              <a:rPr lang="en-US"/>
              <a:pPr>
                <a:defRPr/>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bwMode="invGray">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40"/>
          <p:cNvSpPr>
            <a:spLocks noGrp="1"/>
          </p:cNvSpPr>
          <p:nvPr>
            <p:ph type="sldNum" sz="quarter" idx="10"/>
          </p:nvPr>
        </p:nvSpPr>
        <p:spPr>
          <a:ln/>
        </p:spPr>
        <p:txBody>
          <a:bodyPr/>
          <a:lstStyle>
            <a:lvl1pPr>
              <a:defRPr/>
            </a:lvl1pPr>
          </a:lstStyle>
          <a:p>
            <a:pPr>
              <a:defRPr/>
            </a:pPr>
            <a:fld id="{333B40C4-8739-41ED-9F49-74A029D2A0BC}" type="slidenum">
              <a:rPr lang="en-US"/>
              <a:pPr>
                <a:defRPr/>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40"/>
          <p:cNvSpPr>
            <a:spLocks noGrp="1"/>
          </p:cNvSpPr>
          <p:nvPr>
            <p:ph type="sldNum" sz="quarter" idx="10"/>
          </p:nvPr>
        </p:nvSpPr>
        <p:spPr>
          <a:ln/>
        </p:spPr>
        <p:txBody>
          <a:bodyPr/>
          <a:lstStyle>
            <a:lvl1pPr>
              <a:defRPr/>
            </a:lvl1pPr>
          </a:lstStyle>
          <a:p>
            <a:pPr>
              <a:defRPr/>
            </a:pPr>
            <a:fld id="{4580AB47-4186-43E6-9ADE-74E20C1C11D1}" type="slidenum">
              <a:rPr lang="en-US"/>
              <a:pPr>
                <a:defRPr/>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40"/>
          <p:cNvSpPr>
            <a:spLocks noGrp="1"/>
          </p:cNvSpPr>
          <p:nvPr>
            <p:ph type="sldNum" sz="quarter" idx="10"/>
          </p:nvPr>
        </p:nvSpPr>
        <p:spPr>
          <a:ln/>
        </p:spPr>
        <p:txBody>
          <a:bodyPr/>
          <a:lstStyle>
            <a:lvl1pPr>
              <a:defRPr/>
            </a:lvl1pPr>
          </a:lstStyle>
          <a:p>
            <a:pPr>
              <a:defRPr/>
            </a:pPr>
            <a:fld id="{C989CA19-BF05-40B2-B55B-F7414C33DC5B}" type="slidenum">
              <a:rPr lang="en-US"/>
              <a:pPr>
                <a:defRPr/>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477838"/>
            <a:ext cx="8382000" cy="609398"/>
          </a:xfrm>
          <a:effectLst>
            <a:outerShdw blurRad="50800" dist="38100" dir="2700000" algn="tl" rotWithShape="0">
              <a:prstClr val="black"/>
            </a:outerShdw>
          </a:effectLst>
        </p:spPr>
        <p:txBody>
          <a:bodyPr/>
          <a:lst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stStyle>
          <a:p>
            <a:r>
              <a:rPr lang="en-US" dirty="0" smtClean="0"/>
              <a:t>Click to edit Master title style</a:t>
            </a:r>
            <a:endParaRPr lang="en-US" dirty="0"/>
          </a:p>
        </p:txBody>
      </p:sp>
      <p:sp>
        <p:nvSpPr>
          <p:cNvPr id="3" name="Slide Number Placeholder 40"/>
          <p:cNvSpPr>
            <a:spLocks noGrp="1"/>
          </p:cNvSpPr>
          <p:nvPr>
            <p:ph type="sldNum" sz="quarter" idx="10"/>
          </p:nvPr>
        </p:nvSpPr>
        <p:spPr>
          <a:ln/>
        </p:spPr>
        <p:txBody>
          <a:bodyPr/>
          <a:lstStyle>
            <a:lvl1pPr>
              <a:defRPr/>
            </a:lvl1pPr>
          </a:lstStyle>
          <a:p>
            <a:pPr>
              <a:defRPr/>
            </a:pPr>
            <a:fld id="{BFDF895D-FFCE-4F28-BAF4-03D2753AA18D}" type="slidenum">
              <a:rPr lang="en-US"/>
              <a:pPr>
                <a:defRPr/>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40"/>
          <p:cNvSpPr>
            <a:spLocks noGrp="1"/>
          </p:cNvSpPr>
          <p:nvPr>
            <p:ph type="sldNum" sz="quarter" idx="10"/>
          </p:nvPr>
        </p:nvSpPr>
        <p:spPr>
          <a:ln/>
        </p:spPr>
        <p:txBody>
          <a:bodyPr/>
          <a:lstStyle>
            <a:lvl1pPr>
              <a:defRPr/>
            </a:lvl1pPr>
          </a:lstStyle>
          <a:p>
            <a:pPr>
              <a:defRPr/>
            </a:pPr>
            <a:fld id="{448C08DC-A378-449B-93AA-CC7D0F51DA21}" type="slidenum">
              <a:rPr lang="en-US"/>
              <a:pPr>
                <a:defRPr/>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4.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477838"/>
            <a:ext cx="8382000" cy="609600"/>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8195" name="Text Placeholder 2"/>
          <p:cNvSpPr>
            <a:spLocks noGrp="1"/>
          </p:cNvSpPr>
          <p:nvPr>
            <p:ph type="body" idx="1"/>
          </p:nvPr>
        </p:nvSpPr>
        <p:spPr bwMode="auto">
          <a:xfrm>
            <a:off x="381000" y="1412875"/>
            <a:ext cx="8382000" cy="213518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Slide Number Placeholder 40"/>
          <p:cNvSpPr>
            <a:spLocks noGrp="1"/>
          </p:cNvSpPr>
          <p:nvPr>
            <p:ph type="sldNum" sz="quarter" idx="4"/>
          </p:nvPr>
        </p:nvSpPr>
        <p:spPr bwMode="auto">
          <a:xfrm>
            <a:off x="8458200" y="6427788"/>
            <a:ext cx="685800" cy="365125"/>
          </a:xfrm>
          <a:prstGeom prst="rect">
            <a:avLst/>
          </a:prstGeom>
          <a:ln>
            <a:miter lim="800000"/>
            <a:headEnd/>
            <a:tailEnd/>
          </a:ln>
        </p:spPr>
        <p:txBody>
          <a:bodyPr/>
          <a:lstStyle>
            <a:lvl1pPr algn="ctr" fontAlgn="auto">
              <a:spcBef>
                <a:spcPts val="0"/>
              </a:spcBef>
              <a:spcAft>
                <a:spcPts val="0"/>
              </a:spcAft>
              <a:defRPr>
                <a:latin typeface="+mn-lt"/>
                <a:cs typeface="+mn-cs"/>
              </a:defRPr>
            </a:lvl1pPr>
          </a:lstStyle>
          <a:p>
            <a:pPr>
              <a:defRPr/>
            </a:pPr>
            <a:fld id="{D71FCD3B-C0EE-4BC7-8779-4FBD60A5248F}"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4494"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5" r:id="rId10"/>
    <p:sldLayoutId id="2147484496" r:id="rId11"/>
    <p:sldLayoutId id="2147484492" r:id="rId12"/>
    <p:sldLayoutId id="2147484497" r:id="rId13"/>
  </p:sldLayoutIdLst>
  <p:transition>
    <p:fade/>
  </p:transition>
  <p:hf hdr="0" ftr="0" dt="0"/>
  <p:txStyles>
    <p:titleStyle>
      <a:lvl1pPr algn="l"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l"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96875" indent="-396875" algn="l" defTabSz="912813" rtl="0" eaLnBrk="0" fontAlgn="base" hangingPunct="0">
        <a:lnSpc>
          <a:spcPct val="90000"/>
        </a:lnSpc>
        <a:spcBef>
          <a:spcPct val="20000"/>
        </a:spcBef>
        <a:spcAft>
          <a:spcPct val="0"/>
        </a:spcAft>
        <a:buBlip>
          <a:blip r:embed="rId16"/>
        </a:buBlip>
        <a:defRPr sz="3200" kern="1200">
          <a:solidFill>
            <a:schemeClr val="tx1"/>
          </a:solidFill>
          <a:latin typeface="+mn-lt"/>
          <a:ea typeface="+mn-ea"/>
          <a:cs typeface="+mn-cs"/>
        </a:defRPr>
      </a:lvl1pPr>
      <a:lvl2pPr marL="914400" indent="-396875" algn="l" defTabSz="912813" rtl="0" eaLnBrk="0" fontAlgn="base" hangingPunct="0">
        <a:lnSpc>
          <a:spcPct val="90000"/>
        </a:lnSpc>
        <a:spcBef>
          <a:spcPct val="20000"/>
        </a:spcBef>
        <a:spcAft>
          <a:spcPct val="0"/>
        </a:spcAft>
        <a:buBlip>
          <a:blip r:embed="rId17"/>
        </a:buBlip>
        <a:defRPr sz="2800" kern="1200">
          <a:solidFill>
            <a:schemeClr val="tx1"/>
          </a:solidFill>
          <a:latin typeface="+mn-lt"/>
          <a:ea typeface="+mn-ea"/>
          <a:cs typeface="+mn-cs"/>
        </a:defRPr>
      </a:lvl2pPr>
      <a:lvl3pPr marL="1258888" indent="-344488"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9218" name="Picture 3" descr="white rectangle.png"/>
          <p:cNvPicPr>
            <a:picLocks noChangeAspect="1"/>
          </p:cNvPicPr>
          <p:nvPr/>
        </p:nvPicPr>
        <p:blipFill>
          <a:blip r:embed="rId4"/>
          <a:srcRect b="10452"/>
          <a:stretch>
            <a:fillRect/>
          </a:stretch>
        </p:blipFill>
        <p:spPr bwMode="auto">
          <a:xfrm>
            <a:off x="0" y="1300163"/>
            <a:ext cx="9144000" cy="5557837"/>
          </a:xfrm>
          <a:prstGeom prst="rect">
            <a:avLst/>
          </a:prstGeom>
          <a:noFill/>
          <a:ln w="9525">
            <a:noFill/>
            <a:miter lim="800000"/>
            <a:headEnd/>
            <a:tailEnd/>
          </a:ln>
        </p:spPr>
      </p:pic>
      <p:sp>
        <p:nvSpPr>
          <p:cNvPr id="2" name="Title Placeholder 1"/>
          <p:cNvSpPr>
            <a:spLocks noGrp="1"/>
          </p:cNvSpPr>
          <p:nvPr>
            <p:ph type="title"/>
          </p:nvPr>
        </p:nvSpPr>
        <p:spPr>
          <a:xfrm>
            <a:off x="381000" y="477838"/>
            <a:ext cx="8382000" cy="609600"/>
          </a:xfrm>
          <a:prstGeom prst="rect">
            <a:avLst/>
          </a:prstGeom>
          <a:effectLst>
            <a:outerShdw blurRad="50800" dist="38100" dir="2700000" algn="tl" rotWithShape="0">
              <a:prstClr val="black"/>
            </a:outerShdw>
          </a:effectLst>
        </p:spPr>
        <p:txBody>
          <a:bodyPr vert="horz" wrap="square" lIns="0" tIns="0" rIns="0" bIns="0" rtlCol="0" anchor="t">
            <a:spAutoFit/>
          </a:bodyPr>
          <a:lstStyle/>
          <a:p>
            <a:r>
              <a:rPr lang="en-US" dirty="0" smtClean="0"/>
              <a:t>Click to edit Master title style</a:t>
            </a:r>
            <a:endParaRPr lang="en-US" dirty="0"/>
          </a:p>
        </p:txBody>
      </p:sp>
      <p:sp>
        <p:nvSpPr>
          <p:cNvPr id="9220" name="Text Placeholder 2"/>
          <p:cNvSpPr>
            <a:spLocks noGrp="1"/>
          </p:cNvSpPr>
          <p:nvPr>
            <p:ph type="body" idx="1"/>
          </p:nvPr>
        </p:nvSpPr>
        <p:spPr bwMode="auto">
          <a:xfrm>
            <a:off x="722313" y="1905000"/>
            <a:ext cx="8040687" cy="210820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40"/>
          <p:cNvSpPr>
            <a:spLocks noGrp="1"/>
          </p:cNvSpPr>
          <p:nvPr>
            <p:ph type="sldNum" sz="quarter" idx="4"/>
          </p:nvPr>
        </p:nvSpPr>
        <p:spPr>
          <a:xfrm>
            <a:off x="8458200" y="6427788"/>
            <a:ext cx="685800" cy="365125"/>
          </a:xfrm>
          <a:prstGeom prst="rect">
            <a:avLst/>
          </a:prstGeom>
          <a:ln/>
        </p:spPr>
        <p:txBody>
          <a:bodyPr/>
          <a:lstStyle>
            <a:lvl1pPr algn="ctr">
              <a:defRPr>
                <a:latin typeface="Arial" charset="0"/>
                <a:cs typeface="Arial" charset="0"/>
              </a:defRPr>
            </a:lvl1pPr>
          </a:lstStyle>
          <a:p>
            <a:pPr>
              <a:defRPr/>
            </a:pPr>
            <a:fld id="{66F6FD53-0D5C-4C6C-B419-BFE85A0D195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493" r:id="rId1"/>
  </p:sldLayoutIdLst>
  <p:transition>
    <p:fade/>
  </p:transition>
  <p:hf hdr="0" ftr="0" dt="0"/>
  <p:txStyles>
    <p:titleStyle>
      <a:lvl1pPr algn="ctr" defTabSz="912813" rtl="0" eaLnBrk="0" fontAlgn="base" hangingPunct="0">
        <a:lnSpc>
          <a:spcPct val="90000"/>
        </a:lnSpc>
        <a:spcBef>
          <a:spcPct val="0"/>
        </a:spcBef>
        <a:spcAft>
          <a:spcPct val="0"/>
        </a:spcAft>
        <a:def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2pPr>
      <a:lvl3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3pPr>
      <a:lvl4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4pPr>
      <a:lvl5pPr algn="ctr" defTabSz="912813" rtl="0" eaLnBrk="0" fontAlgn="base" hangingPunct="0">
        <a:lnSpc>
          <a:spcPct val="90000"/>
        </a:lnSpc>
        <a:spcBef>
          <a:spcPct val="0"/>
        </a:spcBef>
        <a:spcAft>
          <a:spcPct val="0"/>
        </a:spcAft>
        <a:defRPr sz="4400" b="1">
          <a:solidFill>
            <a:schemeClr val="tx1"/>
          </a:solidFill>
          <a:latin typeface="Calibri" pitchFamily="34" charset="0"/>
          <a:cs typeface="Arial" charset="0"/>
        </a:defRPr>
      </a:lvl5pPr>
      <a:lvl6pPr marL="457200" algn="l" defTabSz="912813" rtl="0" fontAlgn="base">
        <a:lnSpc>
          <a:spcPct val="90000"/>
        </a:lnSpc>
        <a:spcBef>
          <a:spcPct val="0"/>
        </a:spcBef>
        <a:spcAft>
          <a:spcPct val="0"/>
        </a:spcAft>
        <a:defRPr sz="4800">
          <a:solidFill>
            <a:schemeClr val="tx1"/>
          </a:solidFill>
          <a:latin typeface="Calibri" pitchFamily="34" charset="0"/>
          <a:cs typeface="Arial" charset="0"/>
        </a:defRPr>
      </a:lvl6pPr>
      <a:lvl7pPr marL="914400" algn="l" defTabSz="912813" rtl="0" fontAlgn="base">
        <a:lnSpc>
          <a:spcPct val="90000"/>
        </a:lnSpc>
        <a:spcBef>
          <a:spcPct val="0"/>
        </a:spcBef>
        <a:spcAft>
          <a:spcPct val="0"/>
        </a:spcAft>
        <a:defRPr sz="4800">
          <a:solidFill>
            <a:schemeClr val="tx1"/>
          </a:solidFill>
          <a:latin typeface="Calibri" pitchFamily="34" charset="0"/>
          <a:cs typeface="Arial" charset="0"/>
        </a:defRPr>
      </a:lvl7pPr>
      <a:lvl8pPr marL="1371600" algn="l" defTabSz="912813" rtl="0" fontAlgn="base">
        <a:lnSpc>
          <a:spcPct val="90000"/>
        </a:lnSpc>
        <a:spcBef>
          <a:spcPct val="0"/>
        </a:spcBef>
        <a:spcAft>
          <a:spcPct val="0"/>
        </a:spcAft>
        <a:defRPr sz="4800">
          <a:solidFill>
            <a:schemeClr val="tx1"/>
          </a:solidFill>
          <a:latin typeface="Calibri" pitchFamily="34" charset="0"/>
          <a:cs typeface="Arial" charset="0"/>
        </a:defRPr>
      </a:lvl8pPr>
      <a:lvl9pPr marL="1828800" algn="l" defTabSz="912813" rtl="0" fontAlgn="base">
        <a:lnSpc>
          <a:spcPct val="90000"/>
        </a:lnSpc>
        <a:spcBef>
          <a:spcPct val="0"/>
        </a:spcBef>
        <a:spcAft>
          <a:spcPct val="0"/>
        </a:spcAft>
        <a:defRPr sz="4800">
          <a:solidFill>
            <a:schemeClr val="tx1"/>
          </a:solidFill>
          <a:latin typeface="Calibri" pitchFamily="34" charset="0"/>
          <a:cs typeface="Arial" charset="0"/>
        </a:defRPr>
      </a:lvl9pPr>
    </p:titleStyle>
    <p:bodyStyle>
      <a:lvl1pPr marL="342900" indent="-342900" algn="l" defTabSz="912813" rtl="0" eaLnBrk="0" fontAlgn="base" hangingPunct="0">
        <a:lnSpc>
          <a:spcPct val="90000"/>
        </a:lnSpc>
        <a:spcBef>
          <a:spcPct val="20000"/>
        </a:spcBef>
        <a:spcAft>
          <a:spcPct val="0"/>
        </a:spcAft>
        <a:buFont typeface="Arial" pitchFamily="34" charset="0"/>
        <a:defRPr sz="3000" b="1" kern="1200">
          <a:solidFill>
            <a:schemeClr val="tx1"/>
          </a:solidFill>
          <a:latin typeface="Courier New" pitchFamily="49" charset="0"/>
          <a:ea typeface="+mn-ea"/>
          <a:cs typeface="Courier New" pitchFamily="49" charset="0"/>
        </a:defRPr>
      </a:lvl1pPr>
      <a:lvl2pPr marL="384175" indent="-6350" algn="l" defTabSz="912813" rtl="0" eaLnBrk="0" fontAlgn="base" hangingPunct="0">
        <a:lnSpc>
          <a:spcPct val="90000"/>
        </a:lnSpc>
        <a:spcBef>
          <a:spcPct val="20000"/>
        </a:spcBef>
        <a:spcAft>
          <a:spcPct val="0"/>
        </a:spcAft>
        <a:buFont typeface="Arial" pitchFamily="34" charset="0"/>
        <a:defRPr sz="2800" b="1" kern="1200">
          <a:solidFill>
            <a:schemeClr val="tx1"/>
          </a:solidFill>
          <a:latin typeface="Courier New" pitchFamily="49" charset="0"/>
          <a:ea typeface="+mn-ea"/>
          <a:cs typeface="Courier New" pitchFamily="49" charset="0"/>
        </a:defRPr>
      </a:lvl2pPr>
      <a:lvl3pPr marL="760413"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3pPr>
      <a:lvl4pPr marL="1093788" indent="6350"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4pPr>
      <a:lvl5pPr marL="1425575" indent="403225" algn="l" defTabSz="912813" rtl="0" eaLnBrk="0" fontAlgn="base" hangingPunct="0">
        <a:lnSpc>
          <a:spcPct val="90000"/>
        </a:lnSpc>
        <a:spcBef>
          <a:spcPct val="20000"/>
        </a:spcBef>
        <a:spcAft>
          <a:spcPct val="0"/>
        </a:spcAft>
        <a:buFont typeface="Arial" pitchFamily="34" charset="0"/>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gi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64.gif"/><Relationship Id="rId5" Type="http://schemas.openxmlformats.org/officeDocument/2006/relationships/image" Target="../media/image63.gif"/><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67.jpeg"/><Relationship Id="rId4" Type="http://schemas.openxmlformats.org/officeDocument/2006/relationships/oleObject" Target="../embeddings/Microsoft_Office_Excel_97-2003_Worksheet3.xls"/></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oleObject" Target="../embeddings/Microsoft_Office_Excel_97-2003_Worksheet4.xls"/><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9.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fws.gov/sacramento/images/delta_smelt_in_hand2_USFWS_Peter_Johnsen_2008.JPG" TargetMode="Externa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hyperlink" Target="http://www.fws.gov/sacramento/images/delta_smelt_in_hand1_USFWS_Peter_Johnsen_2008.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oleObject" Target="../embeddings/Microsoft_Office_Excel_97-2003_Worksheet2.xls"/><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u06454\Pictures\Water Pic5.JPG"/>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sp>
        <p:nvSpPr>
          <p:cNvPr id="11" name="Subtitle 2"/>
          <p:cNvSpPr txBox="1">
            <a:spLocks/>
          </p:cNvSpPr>
          <p:nvPr/>
        </p:nvSpPr>
        <p:spPr bwMode="ltGray">
          <a:xfrm>
            <a:off x="2340769" y="2034381"/>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crops</a:t>
            </a:r>
          </a:p>
        </p:txBody>
      </p:sp>
      <p:sp>
        <p:nvSpPr>
          <p:cNvPr id="12" name="Subtitle 2"/>
          <p:cNvSpPr txBox="1">
            <a:spLocks/>
          </p:cNvSpPr>
          <p:nvPr/>
        </p:nvSpPr>
        <p:spPr bwMode="ltGray">
          <a:xfrm>
            <a:off x="3810000" y="3233738"/>
            <a:ext cx="2749550" cy="579437"/>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life</a:t>
            </a:r>
          </a:p>
        </p:txBody>
      </p:sp>
      <p:sp>
        <p:nvSpPr>
          <p:cNvPr id="13" name="Subtitle 2"/>
          <p:cNvSpPr txBox="1">
            <a:spLocks/>
          </p:cNvSpPr>
          <p:nvPr/>
        </p:nvSpPr>
        <p:spPr bwMode="ltGray">
          <a:xfrm>
            <a:off x="871538" y="835025"/>
            <a:ext cx="2749550" cy="579438"/>
          </a:xfrm>
          <a:prstGeom prst="rect">
            <a:avLst/>
          </a:prstGeom>
        </p:spPr>
        <p:txBody>
          <a:bodyPr/>
          <a:lstStyle/>
          <a:p>
            <a:pPr eaLnBrk="0" hangingPunct="0">
              <a:spcBef>
                <a:spcPct val="20000"/>
              </a:spcBef>
              <a:buClr>
                <a:srgbClr val="FFFF00"/>
              </a:buClr>
              <a:buSzPct val="85000"/>
              <a:buFont typeface="Wingdings" pitchFamily="2" charset="2"/>
              <a:buNone/>
              <a:defRPr/>
            </a:pP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Water is jobs</a:t>
            </a:r>
          </a:p>
        </p:txBody>
      </p:sp>
      <p:sp>
        <p:nvSpPr>
          <p:cNvPr id="15" name="Title 1"/>
          <p:cNvSpPr txBox="1">
            <a:spLocks/>
          </p:cNvSpPr>
          <p:nvPr/>
        </p:nvSpPr>
        <p:spPr bwMode="ltGray">
          <a:xfrm>
            <a:off x="990600" y="5467350"/>
            <a:ext cx="803275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600" b="1" spc="-150" dirty="0">
                <a:ln w="3175">
                  <a:noFill/>
                </a:ln>
                <a:effectLst>
                  <a:outerShdw blurRad="60007" dist="310007" dir="7680000" sy="30000" kx="1300200" algn="ctr" rotWithShape="0">
                    <a:prstClr val="black">
                      <a:alpha val="62000"/>
                    </a:prstClr>
                  </a:outerShdw>
                </a:effectLst>
                <a:latin typeface="+mj-lt"/>
                <a:cs typeface="Arial" charset="0"/>
              </a:rPr>
              <a:t>Developing Solutions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childTnLst>
                                </p:cTn>
                              </p:par>
                              <p:par>
                                <p:cTn id="8" presetID="63" presetClass="path" presetSubtype="0" accel="50000" decel="50000" fill="hold" grpId="1" nodeType="withEffect">
                                  <p:stCondLst>
                                    <p:cond delay="0"/>
                                  </p:stCondLst>
                                  <p:childTnLst>
                                    <p:animMotion origin="layout" path="M -0.0993 -0.0881 L -8.33333E-7 3.64162E-6 " pathEditMode="relative" rAng="0" ptsTypes="AA">
                                      <p:cBhvr>
                                        <p:cTn id="9" dur="2000" fill="hold"/>
                                        <p:tgtEl>
                                          <p:spTgt spid="13">
                                            <p:txEl>
                                              <p:pRg st="0" end="0"/>
                                            </p:txEl>
                                          </p:spTgt>
                                        </p:tgtEl>
                                        <p:attrNameLst>
                                          <p:attrName>ppt_x</p:attrName>
                                          <p:attrName>ppt_y</p:attrName>
                                        </p:attrNameLst>
                                      </p:cBhvr>
                                      <p:rCtr x="50" y="44"/>
                                    </p:animMotion>
                                  </p:childTnLst>
                                </p:cTn>
                              </p:par>
                            </p:childTnLst>
                          </p:cTn>
                        </p:par>
                        <p:par>
                          <p:cTn id="10" fill="hold">
                            <p:stCondLst>
                              <p:cond delay="2000"/>
                            </p:stCondLst>
                            <p:childTnLst>
                              <p:par>
                                <p:cTn id="11" presetID="10" presetClass="entr" presetSubtype="0" fill="hold" grpId="0" nodeType="after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1000"/>
                                        <p:tgtEl>
                                          <p:spTgt spid="11">
                                            <p:txEl>
                                              <p:pRg st="0" end="0"/>
                                            </p:txEl>
                                          </p:spTgt>
                                        </p:tgtEl>
                                      </p:cBhvr>
                                    </p:animEffect>
                                  </p:childTnLst>
                                </p:cTn>
                              </p:par>
                              <p:par>
                                <p:cTn id="14" presetID="35" presetClass="path" presetSubtype="0" accel="50000" decel="50000" fill="hold" grpId="1" nodeType="withEffect">
                                  <p:stCondLst>
                                    <p:cond delay="0"/>
                                  </p:stCondLst>
                                  <p:childTnLst>
                                    <p:animMotion origin="layout" path="M 0.07552 -0.11561 L -0.06701 4.91329E-6 " pathEditMode="relative" rAng="0" ptsTypes="AA">
                                      <p:cBhvr>
                                        <p:cTn id="15" dur="2000" fill="hold"/>
                                        <p:tgtEl>
                                          <p:spTgt spid="11">
                                            <p:txEl>
                                              <p:pRg st="0" end="0"/>
                                            </p:txEl>
                                          </p:spTgt>
                                        </p:tgtEl>
                                        <p:attrNameLst>
                                          <p:attrName>ppt_x</p:attrName>
                                          <p:attrName>ppt_y</p:attrName>
                                        </p:attrNameLst>
                                      </p:cBhvr>
                                      <p:rCtr x="-71" y="58"/>
                                    </p:animMotion>
                                  </p:childTnLst>
                                </p:cTn>
                              </p:par>
                            </p:childTnLst>
                          </p:cTn>
                        </p:par>
                        <p:par>
                          <p:cTn id="16" fill="hold">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1000"/>
                                        <p:tgtEl>
                                          <p:spTgt spid="12">
                                            <p:txEl>
                                              <p:pRg st="0" end="0"/>
                                            </p:txEl>
                                          </p:spTgt>
                                        </p:tgtEl>
                                      </p:cBhvr>
                                    </p:animEffect>
                                  </p:childTnLst>
                                </p:cTn>
                              </p:par>
                              <p:par>
                                <p:cTn id="20" presetID="64" presetClass="path" presetSubtype="0" accel="50000" decel="50000" fill="hold" grpId="1" nodeType="withEffect">
                                  <p:stCondLst>
                                    <p:cond delay="0"/>
                                  </p:stCondLst>
                                  <p:childTnLst>
                                    <p:animMotion origin="layout" path="M -0.00052 -0.07221 L -5.55556E-7 4.33696E-6 " pathEditMode="relative" rAng="0" ptsTypes="AA">
                                      <p:cBhvr>
                                        <p:cTn id="21" dur="2000" fill="hold"/>
                                        <p:tgtEl>
                                          <p:spTgt spid="12">
                                            <p:txEl>
                                              <p:pRg st="0" end="0"/>
                                            </p:txEl>
                                          </p:spTgt>
                                        </p:tgtEl>
                                        <p:attrNameLst>
                                          <p:attrName>ppt_x</p:attrName>
                                          <p:attrName>ppt_y</p:attrName>
                                        </p:attrNameLst>
                                      </p:cBhvr>
                                      <p:rCtr x="0" y="36"/>
                                    </p:animMotion>
                                  </p:childTnLst>
                                </p:cTn>
                              </p:par>
                            </p:childTnLst>
                          </p:cTn>
                        </p:par>
                        <p:par>
                          <p:cTn id="22" fill="hold">
                            <p:stCondLst>
                              <p:cond delay="60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1" grpId="1" build="p"/>
      <p:bldP spid="12" grpId="0" build="p"/>
      <p:bldP spid="12" grpId="1" build="allAtOnce"/>
      <p:bldP spid="13" grpId="0" build="p"/>
      <p:bldP spid="13"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3"/>
          <p:cNvPicPr>
            <a:picLocks noChangeAspect="1" noChangeArrowheads="1"/>
          </p:cNvPicPr>
          <p:nvPr/>
        </p:nvPicPr>
        <p:blipFill>
          <a:blip r:embed="rId3"/>
          <a:srcRect/>
          <a:stretch>
            <a:fillRect/>
          </a:stretch>
        </p:blipFill>
        <p:spPr bwMode="ltGray">
          <a:xfrm>
            <a:off x="0" y="4763"/>
            <a:ext cx="9144000" cy="6858000"/>
          </a:xfrm>
          <a:prstGeom prst="rect">
            <a:avLst/>
          </a:prstGeom>
          <a:noFill/>
          <a:ln w="9525">
            <a:noFill/>
            <a:miter lim="800000"/>
            <a:headEnd/>
            <a:tailEnd/>
          </a:ln>
        </p:spPr>
      </p:pic>
      <p:grpSp>
        <p:nvGrpSpPr>
          <p:cNvPr id="81" name="Group 28"/>
          <p:cNvGrpSpPr>
            <a:grpSpLocks/>
          </p:cNvGrpSpPr>
          <p:nvPr/>
        </p:nvGrpSpPr>
        <p:grpSpPr bwMode="auto">
          <a:xfrm>
            <a:off x="5638800" y="2819400"/>
            <a:ext cx="3048000" cy="830263"/>
            <a:chOff x="6096000" y="2597147"/>
            <a:chExt cx="3048000" cy="830997"/>
          </a:xfrm>
        </p:grpSpPr>
        <p:sp>
          <p:nvSpPr>
            <p:cNvPr id="84" name="AutoShape 29"/>
            <p:cNvSpPr>
              <a:spLocks noChangeArrowheads="1"/>
            </p:cNvSpPr>
            <p:nvPr/>
          </p:nvSpPr>
          <p:spPr bwMode="auto">
            <a:xfrm>
              <a:off x="6096000" y="2641636"/>
              <a:ext cx="3048000" cy="711829"/>
            </a:xfrm>
            <a:prstGeom prst="roundRect">
              <a:avLst>
                <a:gd name="adj" fmla="val 50000"/>
              </a:avLst>
            </a:prstGeom>
            <a:solidFill>
              <a:srgbClr val="111111">
                <a:alpha val="50195"/>
              </a:srgbClr>
            </a:solidFill>
            <a:ln w="28575">
              <a:solidFill>
                <a:schemeClr val="tx1"/>
              </a:solidFill>
              <a:round/>
              <a:headEnd/>
              <a:tailEnd/>
            </a:ln>
          </p:spPr>
          <p:txBody>
            <a:bodyPr wrap="none" tIns="137160" bIns="137160" anchor="ctr" anchorCtr="1"/>
            <a:lstStyle/>
            <a:p>
              <a:pPr>
                <a:defRPr/>
              </a:pPr>
              <a:endParaRPr lang="en-US" sz="2000">
                <a:effectLst>
                  <a:outerShdw blurRad="38100" dist="38100" dir="2700000" algn="tl">
                    <a:srgbClr val="000000"/>
                  </a:outerShdw>
                </a:effectLst>
              </a:endParaRPr>
            </a:p>
          </p:txBody>
        </p:sp>
        <p:sp>
          <p:nvSpPr>
            <p:cNvPr id="85" name="Text Box 30"/>
            <p:cNvSpPr txBox="1">
              <a:spLocks noChangeArrowheads="1"/>
            </p:cNvSpPr>
            <p:nvPr/>
          </p:nvSpPr>
          <p:spPr bwMode="ltGray">
            <a:xfrm>
              <a:off x="6143625" y="2597147"/>
              <a:ext cx="2952750" cy="830997"/>
            </a:xfrm>
            <a:prstGeom prst="rect">
              <a:avLst/>
            </a:prstGeom>
            <a:noFill/>
            <a:ln w="9525">
              <a:noFill/>
              <a:miter lim="800000"/>
              <a:headEnd/>
              <a:tailEnd/>
            </a:ln>
            <a:effectLst>
              <a:outerShdw dist="50800" dir="5400000" algn="ctr" rotWithShape="0">
                <a:schemeClr val="bg1"/>
              </a:outerShdw>
            </a:effectLst>
          </p:spPr>
          <p:txBody>
            <a:bodyPr tIns="137160" bIns="137160" anchor="ctr" anchorCtr="1">
              <a:spAutoFit/>
            </a:bodyPr>
            <a:lstStyle/>
            <a:p>
              <a:pPr algn="ctr">
                <a:lnSpc>
                  <a:spcPct val="90000"/>
                </a:lnSpc>
                <a:spcAft>
                  <a:spcPct val="25000"/>
                </a:spcAft>
                <a:buClr>
                  <a:srgbClr val="FFFF00"/>
                </a:buClr>
                <a:buSzPct val="75000"/>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Some regions </a:t>
              </a:r>
              <a:r>
                <a:rPr lang="en-US" sz="2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up to 100</a:t>
              </a: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dependent</a:t>
              </a:r>
            </a:p>
          </p:txBody>
        </p:sp>
      </p:grpSp>
      <p:pic>
        <p:nvPicPr>
          <p:cNvPr id="22530" name="Picture 2"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0" y="533400"/>
            <a:ext cx="5556250" cy="6559550"/>
          </a:xfrm>
          <a:prstGeom prst="rect">
            <a:avLst/>
          </a:prstGeom>
          <a:noFill/>
          <a:ln w="9525">
            <a:noFill/>
            <a:miter lim="800000"/>
            <a:headEnd/>
            <a:tailEnd/>
          </a:ln>
        </p:spPr>
      </p:pic>
      <p:grpSp>
        <p:nvGrpSpPr>
          <p:cNvPr id="2" name="Group 4"/>
          <p:cNvGrpSpPr>
            <a:grpSpLocks/>
          </p:cNvGrpSpPr>
          <p:nvPr/>
        </p:nvGrpSpPr>
        <p:grpSpPr bwMode="auto">
          <a:xfrm>
            <a:off x="204788" y="1193800"/>
            <a:ext cx="2224087" cy="2952750"/>
            <a:chOff x="345" y="468"/>
            <a:chExt cx="1401" cy="1860"/>
          </a:xfrm>
        </p:grpSpPr>
        <p:sp>
          <p:nvSpPr>
            <p:cNvPr id="325637" name="Freeform 5"/>
            <p:cNvSpPr>
              <a:spLocks/>
            </p:cNvSpPr>
            <p:nvPr/>
          </p:nvSpPr>
          <p:spPr bwMode="auto">
            <a:xfrm>
              <a:off x="816" y="795"/>
              <a:ext cx="301" cy="1029"/>
            </a:xfrm>
            <a:custGeom>
              <a:avLst/>
              <a:gdLst/>
              <a:ahLst/>
              <a:cxnLst>
                <a:cxn ang="0">
                  <a:pos x="0" y="0"/>
                </a:cxn>
                <a:cxn ang="0">
                  <a:pos x="24" y="36"/>
                </a:cxn>
                <a:cxn ang="0">
                  <a:pos x="21" y="63"/>
                </a:cxn>
                <a:cxn ang="0">
                  <a:pos x="18" y="72"/>
                </a:cxn>
                <a:cxn ang="0">
                  <a:pos x="39" y="87"/>
                </a:cxn>
                <a:cxn ang="0">
                  <a:pos x="48" y="90"/>
                </a:cxn>
                <a:cxn ang="0">
                  <a:pos x="60" y="144"/>
                </a:cxn>
                <a:cxn ang="0">
                  <a:pos x="81" y="171"/>
                </a:cxn>
                <a:cxn ang="0">
                  <a:pos x="81" y="240"/>
                </a:cxn>
                <a:cxn ang="0">
                  <a:pos x="123" y="270"/>
                </a:cxn>
                <a:cxn ang="0">
                  <a:pos x="159" y="312"/>
                </a:cxn>
                <a:cxn ang="0">
                  <a:pos x="174" y="408"/>
                </a:cxn>
                <a:cxn ang="0">
                  <a:pos x="174" y="462"/>
                </a:cxn>
                <a:cxn ang="0">
                  <a:pos x="180" y="480"/>
                </a:cxn>
                <a:cxn ang="0">
                  <a:pos x="153" y="537"/>
                </a:cxn>
                <a:cxn ang="0">
                  <a:pos x="180" y="636"/>
                </a:cxn>
                <a:cxn ang="0">
                  <a:pos x="207" y="687"/>
                </a:cxn>
                <a:cxn ang="0">
                  <a:pos x="246" y="741"/>
                </a:cxn>
                <a:cxn ang="0">
                  <a:pos x="249" y="774"/>
                </a:cxn>
                <a:cxn ang="0">
                  <a:pos x="252" y="822"/>
                </a:cxn>
                <a:cxn ang="0">
                  <a:pos x="282" y="855"/>
                </a:cxn>
                <a:cxn ang="0">
                  <a:pos x="282" y="969"/>
                </a:cxn>
                <a:cxn ang="0">
                  <a:pos x="261" y="996"/>
                </a:cxn>
                <a:cxn ang="0">
                  <a:pos x="234" y="1014"/>
                </a:cxn>
                <a:cxn ang="0">
                  <a:pos x="192" y="1011"/>
                </a:cxn>
                <a:cxn ang="0">
                  <a:pos x="192" y="1029"/>
                </a:cxn>
              </a:cxnLst>
              <a:rect l="0" t="0" r="r" b="b"/>
              <a:pathLst>
                <a:path w="301" h="1029">
                  <a:moveTo>
                    <a:pt x="0" y="0"/>
                  </a:moveTo>
                  <a:cubicBezTo>
                    <a:pt x="4" y="16"/>
                    <a:pt x="10" y="27"/>
                    <a:pt x="24" y="36"/>
                  </a:cubicBezTo>
                  <a:cubicBezTo>
                    <a:pt x="29" y="51"/>
                    <a:pt x="28" y="42"/>
                    <a:pt x="21" y="63"/>
                  </a:cubicBezTo>
                  <a:cubicBezTo>
                    <a:pt x="20" y="66"/>
                    <a:pt x="18" y="72"/>
                    <a:pt x="18" y="72"/>
                  </a:cubicBezTo>
                  <a:cubicBezTo>
                    <a:pt x="23" y="87"/>
                    <a:pt x="18" y="80"/>
                    <a:pt x="39" y="87"/>
                  </a:cubicBezTo>
                  <a:cubicBezTo>
                    <a:pt x="42" y="88"/>
                    <a:pt x="48" y="90"/>
                    <a:pt x="48" y="90"/>
                  </a:cubicBezTo>
                  <a:cubicBezTo>
                    <a:pt x="62" y="111"/>
                    <a:pt x="52" y="115"/>
                    <a:pt x="60" y="144"/>
                  </a:cubicBezTo>
                  <a:cubicBezTo>
                    <a:pt x="63" y="155"/>
                    <a:pt x="81" y="171"/>
                    <a:pt x="81" y="171"/>
                  </a:cubicBezTo>
                  <a:cubicBezTo>
                    <a:pt x="80" y="190"/>
                    <a:pt x="75" y="220"/>
                    <a:pt x="81" y="240"/>
                  </a:cubicBezTo>
                  <a:cubicBezTo>
                    <a:pt x="86" y="257"/>
                    <a:pt x="110" y="263"/>
                    <a:pt x="123" y="270"/>
                  </a:cubicBezTo>
                  <a:cubicBezTo>
                    <a:pt x="138" y="277"/>
                    <a:pt x="154" y="297"/>
                    <a:pt x="159" y="312"/>
                  </a:cubicBezTo>
                  <a:cubicBezTo>
                    <a:pt x="170" y="344"/>
                    <a:pt x="172" y="374"/>
                    <a:pt x="174" y="408"/>
                  </a:cubicBezTo>
                  <a:cubicBezTo>
                    <a:pt x="171" y="433"/>
                    <a:pt x="169" y="435"/>
                    <a:pt x="174" y="462"/>
                  </a:cubicBezTo>
                  <a:cubicBezTo>
                    <a:pt x="175" y="468"/>
                    <a:pt x="180" y="480"/>
                    <a:pt x="180" y="480"/>
                  </a:cubicBezTo>
                  <a:cubicBezTo>
                    <a:pt x="176" y="511"/>
                    <a:pt x="162" y="511"/>
                    <a:pt x="153" y="537"/>
                  </a:cubicBezTo>
                  <a:cubicBezTo>
                    <a:pt x="148" y="582"/>
                    <a:pt x="156" y="601"/>
                    <a:pt x="180" y="636"/>
                  </a:cubicBezTo>
                  <a:cubicBezTo>
                    <a:pt x="192" y="654"/>
                    <a:pt x="183" y="679"/>
                    <a:pt x="207" y="687"/>
                  </a:cubicBezTo>
                  <a:cubicBezTo>
                    <a:pt x="219" y="705"/>
                    <a:pt x="230" y="725"/>
                    <a:pt x="246" y="741"/>
                  </a:cubicBezTo>
                  <a:cubicBezTo>
                    <a:pt x="254" y="764"/>
                    <a:pt x="253" y="753"/>
                    <a:pt x="249" y="774"/>
                  </a:cubicBezTo>
                  <a:cubicBezTo>
                    <a:pt x="250" y="790"/>
                    <a:pt x="249" y="806"/>
                    <a:pt x="252" y="822"/>
                  </a:cubicBezTo>
                  <a:cubicBezTo>
                    <a:pt x="254" y="833"/>
                    <a:pt x="276" y="845"/>
                    <a:pt x="282" y="855"/>
                  </a:cubicBezTo>
                  <a:cubicBezTo>
                    <a:pt x="288" y="888"/>
                    <a:pt x="301" y="941"/>
                    <a:pt x="282" y="969"/>
                  </a:cubicBezTo>
                  <a:cubicBezTo>
                    <a:pt x="276" y="978"/>
                    <a:pt x="267" y="987"/>
                    <a:pt x="261" y="996"/>
                  </a:cubicBezTo>
                  <a:cubicBezTo>
                    <a:pt x="255" y="1005"/>
                    <a:pt x="234" y="1014"/>
                    <a:pt x="234" y="1014"/>
                  </a:cubicBezTo>
                  <a:cubicBezTo>
                    <a:pt x="194" y="1011"/>
                    <a:pt x="208" y="1011"/>
                    <a:pt x="192" y="1011"/>
                  </a:cubicBezTo>
                  <a:lnTo>
                    <a:pt x="192" y="1029"/>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38" name="Freeform 6"/>
            <p:cNvSpPr>
              <a:spLocks/>
            </p:cNvSpPr>
            <p:nvPr/>
          </p:nvSpPr>
          <p:spPr bwMode="auto">
            <a:xfrm>
              <a:off x="345" y="468"/>
              <a:ext cx="357" cy="333"/>
            </a:xfrm>
            <a:custGeom>
              <a:avLst/>
              <a:gdLst/>
              <a:ahLst/>
              <a:cxnLst>
                <a:cxn ang="0">
                  <a:pos x="357" y="312"/>
                </a:cxn>
                <a:cxn ang="0">
                  <a:pos x="321" y="333"/>
                </a:cxn>
                <a:cxn ang="0">
                  <a:pos x="273" y="306"/>
                </a:cxn>
                <a:cxn ang="0">
                  <a:pos x="237" y="309"/>
                </a:cxn>
                <a:cxn ang="0">
                  <a:pos x="213" y="315"/>
                </a:cxn>
                <a:cxn ang="0">
                  <a:pos x="189" y="309"/>
                </a:cxn>
                <a:cxn ang="0">
                  <a:pos x="150" y="261"/>
                </a:cxn>
                <a:cxn ang="0">
                  <a:pos x="114" y="237"/>
                </a:cxn>
                <a:cxn ang="0">
                  <a:pos x="96" y="225"/>
                </a:cxn>
                <a:cxn ang="0">
                  <a:pos x="90" y="207"/>
                </a:cxn>
                <a:cxn ang="0">
                  <a:pos x="87" y="198"/>
                </a:cxn>
                <a:cxn ang="0">
                  <a:pos x="84" y="156"/>
                </a:cxn>
                <a:cxn ang="0">
                  <a:pos x="21" y="75"/>
                </a:cxn>
                <a:cxn ang="0">
                  <a:pos x="0" y="0"/>
                </a:cxn>
              </a:cxnLst>
              <a:rect l="0" t="0" r="r" b="b"/>
              <a:pathLst>
                <a:path w="357" h="333">
                  <a:moveTo>
                    <a:pt x="357" y="312"/>
                  </a:moveTo>
                  <a:cubicBezTo>
                    <a:pt x="345" y="320"/>
                    <a:pt x="335" y="328"/>
                    <a:pt x="321" y="333"/>
                  </a:cubicBezTo>
                  <a:cubicBezTo>
                    <a:pt x="301" y="328"/>
                    <a:pt x="291" y="312"/>
                    <a:pt x="273" y="306"/>
                  </a:cubicBezTo>
                  <a:cubicBezTo>
                    <a:pt x="261" y="307"/>
                    <a:pt x="249" y="307"/>
                    <a:pt x="237" y="309"/>
                  </a:cubicBezTo>
                  <a:cubicBezTo>
                    <a:pt x="229" y="310"/>
                    <a:pt x="213" y="315"/>
                    <a:pt x="213" y="315"/>
                  </a:cubicBezTo>
                  <a:cubicBezTo>
                    <a:pt x="205" y="313"/>
                    <a:pt x="195" y="315"/>
                    <a:pt x="189" y="309"/>
                  </a:cubicBezTo>
                  <a:cubicBezTo>
                    <a:pt x="168" y="288"/>
                    <a:pt x="179" y="280"/>
                    <a:pt x="150" y="261"/>
                  </a:cubicBezTo>
                  <a:cubicBezTo>
                    <a:pt x="138" y="253"/>
                    <a:pt x="126" y="246"/>
                    <a:pt x="114" y="237"/>
                  </a:cubicBezTo>
                  <a:cubicBezTo>
                    <a:pt x="108" y="233"/>
                    <a:pt x="96" y="225"/>
                    <a:pt x="96" y="225"/>
                  </a:cubicBezTo>
                  <a:cubicBezTo>
                    <a:pt x="94" y="219"/>
                    <a:pt x="92" y="213"/>
                    <a:pt x="90" y="207"/>
                  </a:cubicBezTo>
                  <a:cubicBezTo>
                    <a:pt x="89" y="204"/>
                    <a:pt x="87" y="198"/>
                    <a:pt x="87" y="198"/>
                  </a:cubicBezTo>
                  <a:cubicBezTo>
                    <a:pt x="86" y="184"/>
                    <a:pt x="86" y="170"/>
                    <a:pt x="84" y="156"/>
                  </a:cubicBezTo>
                  <a:cubicBezTo>
                    <a:pt x="80" y="120"/>
                    <a:pt x="39" y="102"/>
                    <a:pt x="21" y="75"/>
                  </a:cubicBezTo>
                  <a:cubicBezTo>
                    <a:pt x="17" y="52"/>
                    <a:pt x="18" y="18"/>
                    <a:pt x="0" y="0"/>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39" name="Freeform 7"/>
            <p:cNvSpPr>
              <a:spLocks/>
            </p:cNvSpPr>
            <p:nvPr/>
          </p:nvSpPr>
          <p:spPr bwMode="auto">
            <a:xfrm>
              <a:off x="1056" y="1263"/>
              <a:ext cx="63" cy="297"/>
            </a:xfrm>
            <a:custGeom>
              <a:avLst/>
              <a:gdLst/>
              <a:ahLst/>
              <a:cxnLst>
                <a:cxn ang="0">
                  <a:pos x="33" y="0"/>
                </a:cxn>
                <a:cxn ang="0">
                  <a:pos x="30" y="9"/>
                </a:cxn>
                <a:cxn ang="0">
                  <a:pos x="24" y="18"/>
                </a:cxn>
                <a:cxn ang="0">
                  <a:pos x="18" y="36"/>
                </a:cxn>
                <a:cxn ang="0">
                  <a:pos x="42" y="81"/>
                </a:cxn>
                <a:cxn ang="0">
                  <a:pos x="57" y="108"/>
                </a:cxn>
                <a:cxn ang="0">
                  <a:pos x="63" y="126"/>
                </a:cxn>
                <a:cxn ang="0">
                  <a:pos x="12" y="297"/>
                </a:cxn>
                <a:cxn ang="0">
                  <a:pos x="0" y="273"/>
                </a:cxn>
              </a:cxnLst>
              <a:rect l="0" t="0" r="r" b="b"/>
              <a:pathLst>
                <a:path w="63" h="297">
                  <a:moveTo>
                    <a:pt x="33" y="0"/>
                  </a:moveTo>
                  <a:cubicBezTo>
                    <a:pt x="32" y="3"/>
                    <a:pt x="31" y="6"/>
                    <a:pt x="30" y="9"/>
                  </a:cubicBezTo>
                  <a:cubicBezTo>
                    <a:pt x="28" y="12"/>
                    <a:pt x="25" y="15"/>
                    <a:pt x="24" y="18"/>
                  </a:cubicBezTo>
                  <a:cubicBezTo>
                    <a:pt x="21" y="24"/>
                    <a:pt x="18" y="36"/>
                    <a:pt x="18" y="36"/>
                  </a:cubicBezTo>
                  <a:cubicBezTo>
                    <a:pt x="24" y="53"/>
                    <a:pt x="29" y="68"/>
                    <a:pt x="42" y="81"/>
                  </a:cubicBezTo>
                  <a:cubicBezTo>
                    <a:pt x="45" y="91"/>
                    <a:pt x="54" y="98"/>
                    <a:pt x="57" y="108"/>
                  </a:cubicBezTo>
                  <a:cubicBezTo>
                    <a:pt x="59" y="114"/>
                    <a:pt x="63" y="126"/>
                    <a:pt x="63" y="126"/>
                  </a:cubicBezTo>
                  <a:cubicBezTo>
                    <a:pt x="60" y="176"/>
                    <a:pt x="51" y="258"/>
                    <a:pt x="12" y="297"/>
                  </a:cubicBezTo>
                  <a:lnTo>
                    <a:pt x="0" y="273"/>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40" name="Freeform 8"/>
            <p:cNvSpPr>
              <a:spLocks/>
            </p:cNvSpPr>
            <p:nvPr/>
          </p:nvSpPr>
          <p:spPr bwMode="auto">
            <a:xfrm>
              <a:off x="1098" y="1566"/>
              <a:ext cx="153" cy="105"/>
            </a:xfrm>
            <a:custGeom>
              <a:avLst/>
              <a:gdLst/>
              <a:ahLst/>
              <a:cxnLst>
                <a:cxn ang="0">
                  <a:pos x="153" y="0"/>
                </a:cxn>
                <a:cxn ang="0">
                  <a:pos x="63" y="63"/>
                </a:cxn>
                <a:cxn ang="0">
                  <a:pos x="21" y="69"/>
                </a:cxn>
                <a:cxn ang="0">
                  <a:pos x="0" y="105"/>
                </a:cxn>
              </a:cxnLst>
              <a:rect l="0" t="0" r="r" b="b"/>
              <a:pathLst>
                <a:path w="153" h="105">
                  <a:moveTo>
                    <a:pt x="153" y="0"/>
                  </a:moveTo>
                  <a:cubicBezTo>
                    <a:pt x="144" y="38"/>
                    <a:pt x="99" y="57"/>
                    <a:pt x="63" y="63"/>
                  </a:cubicBezTo>
                  <a:cubicBezTo>
                    <a:pt x="49" y="65"/>
                    <a:pt x="21" y="69"/>
                    <a:pt x="21" y="69"/>
                  </a:cubicBezTo>
                  <a:cubicBezTo>
                    <a:pt x="1" y="76"/>
                    <a:pt x="0" y="85"/>
                    <a:pt x="0" y="105"/>
                  </a:cubicBez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641" name="Freeform 9"/>
            <p:cNvSpPr>
              <a:spLocks/>
            </p:cNvSpPr>
            <p:nvPr/>
          </p:nvSpPr>
          <p:spPr bwMode="auto">
            <a:xfrm>
              <a:off x="1008" y="1812"/>
              <a:ext cx="738" cy="516"/>
            </a:xfrm>
            <a:custGeom>
              <a:avLst/>
              <a:gdLst/>
              <a:ahLst/>
              <a:cxnLst>
                <a:cxn ang="0">
                  <a:pos x="738" y="453"/>
                </a:cxn>
                <a:cxn ang="0">
                  <a:pos x="696" y="462"/>
                </a:cxn>
                <a:cxn ang="0">
                  <a:pos x="678" y="468"/>
                </a:cxn>
                <a:cxn ang="0">
                  <a:pos x="654" y="504"/>
                </a:cxn>
                <a:cxn ang="0">
                  <a:pos x="627" y="516"/>
                </a:cxn>
                <a:cxn ang="0">
                  <a:pos x="516" y="498"/>
                </a:cxn>
                <a:cxn ang="0">
                  <a:pos x="477" y="465"/>
                </a:cxn>
                <a:cxn ang="0">
                  <a:pos x="462" y="384"/>
                </a:cxn>
                <a:cxn ang="0">
                  <a:pos x="456" y="366"/>
                </a:cxn>
                <a:cxn ang="0">
                  <a:pos x="420" y="342"/>
                </a:cxn>
                <a:cxn ang="0">
                  <a:pos x="354" y="315"/>
                </a:cxn>
                <a:cxn ang="0">
                  <a:pos x="333" y="288"/>
                </a:cxn>
                <a:cxn ang="0">
                  <a:pos x="315" y="270"/>
                </a:cxn>
                <a:cxn ang="0">
                  <a:pos x="237" y="129"/>
                </a:cxn>
                <a:cxn ang="0">
                  <a:pos x="201" y="78"/>
                </a:cxn>
                <a:cxn ang="0">
                  <a:pos x="171" y="45"/>
                </a:cxn>
                <a:cxn ang="0">
                  <a:pos x="156" y="18"/>
                </a:cxn>
                <a:cxn ang="0">
                  <a:pos x="138" y="6"/>
                </a:cxn>
                <a:cxn ang="0">
                  <a:pos x="120" y="0"/>
                </a:cxn>
                <a:cxn ang="0">
                  <a:pos x="21" y="6"/>
                </a:cxn>
                <a:cxn ang="0">
                  <a:pos x="0" y="12"/>
                </a:cxn>
              </a:cxnLst>
              <a:rect l="0" t="0" r="r" b="b"/>
              <a:pathLst>
                <a:path w="738" h="516">
                  <a:moveTo>
                    <a:pt x="738" y="453"/>
                  </a:moveTo>
                  <a:cubicBezTo>
                    <a:pt x="724" y="458"/>
                    <a:pt x="710" y="458"/>
                    <a:pt x="696" y="462"/>
                  </a:cubicBezTo>
                  <a:cubicBezTo>
                    <a:pt x="690" y="464"/>
                    <a:pt x="678" y="468"/>
                    <a:pt x="678" y="468"/>
                  </a:cubicBezTo>
                  <a:cubicBezTo>
                    <a:pt x="669" y="481"/>
                    <a:pt x="666" y="494"/>
                    <a:pt x="654" y="504"/>
                  </a:cubicBezTo>
                  <a:cubicBezTo>
                    <a:pt x="646" y="510"/>
                    <a:pt x="627" y="516"/>
                    <a:pt x="627" y="516"/>
                  </a:cubicBezTo>
                  <a:cubicBezTo>
                    <a:pt x="589" y="512"/>
                    <a:pt x="554" y="501"/>
                    <a:pt x="516" y="498"/>
                  </a:cubicBezTo>
                  <a:cubicBezTo>
                    <a:pt x="485" y="492"/>
                    <a:pt x="493" y="488"/>
                    <a:pt x="477" y="465"/>
                  </a:cubicBezTo>
                  <a:cubicBezTo>
                    <a:pt x="474" y="437"/>
                    <a:pt x="469" y="411"/>
                    <a:pt x="462" y="384"/>
                  </a:cubicBezTo>
                  <a:cubicBezTo>
                    <a:pt x="460" y="378"/>
                    <a:pt x="461" y="370"/>
                    <a:pt x="456" y="366"/>
                  </a:cubicBezTo>
                  <a:cubicBezTo>
                    <a:pt x="444" y="358"/>
                    <a:pt x="434" y="348"/>
                    <a:pt x="420" y="342"/>
                  </a:cubicBezTo>
                  <a:cubicBezTo>
                    <a:pt x="397" y="332"/>
                    <a:pt x="375" y="329"/>
                    <a:pt x="354" y="315"/>
                  </a:cubicBezTo>
                  <a:cubicBezTo>
                    <a:pt x="348" y="306"/>
                    <a:pt x="340" y="296"/>
                    <a:pt x="333" y="288"/>
                  </a:cubicBezTo>
                  <a:cubicBezTo>
                    <a:pt x="327" y="282"/>
                    <a:pt x="315" y="270"/>
                    <a:pt x="315" y="270"/>
                  </a:cubicBezTo>
                  <a:cubicBezTo>
                    <a:pt x="296" y="213"/>
                    <a:pt x="293" y="166"/>
                    <a:pt x="237" y="129"/>
                  </a:cubicBezTo>
                  <a:cubicBezTo>
                    <a:pt x="225" y="111"/>
                    <a:pt x="219" y="90"/>
                    <a:pt x="201" y="78"/>
                  </a:cubicBezTo>
                  <a:cubicBezTo>
                    <a:pt x="192" y="65"/>
                    <a:pt x="178" y="59"/>
                    <a:pt x="171" y="45"/>
                  </a:cubicBezTo>
                  <a:cubicBezTo>
                    <a:pt x="166" y="34"/>
                    <a:pt x="170" y="27"/>
                    <a:pt x="156" y="18"/>
                  </a:cubicBezTo>
                  <a:cubicBezTo>
                    <a:pt x="150" y="14"/>
                    <a:pt x="145" y="8"/>
                    <a:pt x="138" y="6"/>
                  </a:cubicBezTo>
                  <a:cubicBezTo>
                    <a:pt x="132" y="4"/>
                    <a:pt x="120" y="0"/>
                    <a:pt x="120" y="0"/>
                  </a:cubicBezTo>
                  <a:cubicBezTo>
                    <a:pt x="87" y="2"/>
                    <a:pt x="54" y="6"/>
                    <a:pt x="21" y="6"/>
                  </a:cubicBezTo>
                  <a:lnTo>
                    <a:pt x="0" y="12"/>
                  </a:lnTo>
                </a:path>
              </a:pathLst>
            </a:custGeom>
            <a:noFill/>
            <a:ln w="31750" cap="flat" cmpd="sng">
              <a:solidFill>
                <a:srgbClr val="99CCFF"/>
              </a:solidFill>
              <a:prstDash val="solid"/>
              <a:round/>
              <a:headEnd type="none" w="sm" len="sm"/>
              <a:tailEnd type="none" w="sm" len="sm"/>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9" name="Group 103"/>
          <p:cNvGrpSpPr>
            <a:grpSpLocks/>
          </p:cNvGrpSpPr>
          <p:nvPr/>
        </p:nvGrpSpPr>
        <p:grpSpPr bwMode="auto">
          <a:xfrm>
            <a:off x="228600" y="2255838"/>
            <a:ext cx="3441700" cy="3587750"/>
            <a:chOff x="312" y="1325"/>
            <a:chExt cx="2168" cy="2260"/>
          </a:xfrm>
        </p:grpSpPr>
        <p:grpSp>
          <p:nvGrpSpPr>
            <p:cNvPr id="10" name="Group 104"/>
            <p:cNvGrpSpPr>
              <a:grpSpLocks/>
            </p:cNvGrpSpPr>
            <p:nvPr/>
          </p:nvGrpSpPr>
          <p:grpSpPr bwMode="auto">
            <a:xfrm>
              <a:off x="312" y="1872"/>
              <a:ext cx="2136" cy="1668"/>
              <a:chOff x="312" y="1872"/>
              <a:chExt cx="2136" cy="1668"/>
            </a:xfrm>
          </p:grpSpPr>
          <p:grpSp>
            <p:nvGrpSpPr>
              <p:cNvPr id="11" name="Group 105"/>
              <p:cNvGrpSpPr>
                <a:grpSpLocks/>
              </p:cNvGrpSpPr>
              <p:nvPr/>
            </p:nvGrpSpPr>
            <p:grpSpPr bwMode="auto">
              <a:xfrm>
                <a:off x="816" y="1872"/>
                <a:ext cx="1632" cy="1668"/>
                <a:chOff x="876" y="1716"/>
                <a:chExt cx="1632" cy="1668"/>
              </a:xfrm>
            </p:grpSpPr>
            <p:sp>
              <p:nvSpPr>
                <p:cNvPr id="325738" name="Freeform 106"/>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39" name="Freeform 107"/>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63500" cmpd="sng">
                  <a:solidFill>
                    <a:srgbClr val="00FF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0" name="Freeform 108"/>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1" name="Freeform 109"/>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2" name="Freeform 110"/>
                <p:cNvSpPr>
                  <a:spLocks/>
                </p:cNvSpPr>
                <p:nvPr/>
              </p:nvSpPr>
              <p:spPr bwMode="auto">
                <a:xfrm>
                  <a:off x="1989" y="3051"/>
                  <a:ext cx="516" cy="306"/>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Lst>
                  <a:rect l="0" t="0" r="r" b="b"/>
                  <a:pathLst>
                    <a:path w="516" h="306">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path>
                  </a:pathLst>
                </a:custGeom>
                <a:noFill/>
                <a:ln w="63500" cap="flat" cmpd="sng">
                  <a:solidFill>
                    <a:srgbClr val="00FF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nvGrpSpPr>
                <p:cNvPr id="12" name="Group 111"/>
                <p:cNvGrpSpPr>
                  <a:grpSpLocks/>
                </p:cNvGrpSpPr>
                <p:nvPr/>
              </p:nvGrpSpPr>
              <p:grpSpPr bwMode="auto">
                <a:xfrm>
                  <a:off x="876" y="1716"/>
                  <a:ext cx="1632" cy="1668"/>
                  <a:chOff x="876" y="1716"/>
                  <a:chExt cx="1632" cy="1668"/>
                </a:xfrm>
              </p:grpSpPr>
              <p:sp>
                <p:nvSpPr>
                  <p:cNvPr id="325744" name="Freeform 112"/>
                  <p:cNvSpPr>
                    <a:spLocks/>
                  </p:cNvSpPr>
                  <p:nvPr/>
                </p:nvSpPr>
                <p:spPr bwMode="auto">
                  <a:xfrm>
                    <a:off x="1105" y="1928"/>
                    <a:ext cx="912" cy="1128"/>
                  </a:xfrm>
                  <a:custGeom>
                    <a:avLst/>
                    <a:gdLst/>
                    <a:ahLst/>
                    <a:cxnLst>
                      <a:cxn ang="0">
                        <a:pos x="0" y="0"/>
                      </a:cxn>
                      <a:cxn ang="0">
                        <a:pos x="44" y="24"/>
                      </a:cxn>
                      <a:cxn ang="0">
                        <a:pos x="80" y="60"/>
                      </a:cxn>
                      <a:cxn ang="0">
                        <a:pos x="124" y="120"/>
                      </a:cxn>
                      <a:cxn ang="0">
                        <a:pos x="146" y="163"/>
                      </a:cxn>
                      <a:cxn ang="0">
                        <a:pos x="152" y="208"/>
                      </a:cxn>
                      <a:cxn ang="0">
                        <a:pos x="164" y="252"/>
                      </a:cxn>
                      <a:cxn ang="0">
                        <a:pos x="220" y="328"/>
                      </a:cxn>
                      <a:cxn ang="0">
                        <a:pos x="252" y="372"/>
                      </a:cxn>
                      <a:cxn ang="0">
                        <a:pos x="272" y="392"/>
                      </a:cxn>
                      <a:cxn ang="0">
                        <a:pos x="316" y="412"/>
                      </a:cxn>
                      <a:cxn ang="0">
                        <a:pos x="348" y="468"/>
                      </a:cxn>
                      <a:cxn ang="0">
                        <a:pos x="384" y="488"/>
                      </a:cxn>
                      <a:cxn ang="0">
                        <a:pos x="420" y="552"/>
                      </a:cxn>
                      <a:cxn ang="0">
                        <a:pos x="480" y="584"/>
                      </a:cxn>
                      <a:cxn ang="0">
                        <a:pos x="484" y="608"/>
                      </a:cxn>
                      <a:cxn ang="0">
                        <a:pos x="480" y="640"/>
                      </a:cxn>
                      <a:cxn ang="0">
                        <a:pos x="488" y="664"/>
                      </a:cxn>
                      <a:cxn ang="0">
                        <a:pos x="524" y="736"/>
                      </a:cxn>
                      <a:cxn ang="0">
                        <a:pos x="548" y="756"/>
                      </a:cxn>
                      <a:cxn ang="0">
                        <a:pos x="580" y="832"/>
                      </a:cxn>
                      <a:cxn ang="0">
                        <a:pos x="608" y="852"/>
                      </a:cxn>
                      <a:cxn ang="0">
                        <a:pos x="616" y="912"/>
                      </a:cxn>
                      <a:cxn ang="0">
                        <a:pos x="695" y="931"/>
                      </a:cxn>
                      <a:cxn ang="0">
                        <a:pos x="746" y="928"/>
                      </a:cxn>
                      <a:cxn ang="0">
                        <a:pos x="752" y="949"/>
                      </a:cxn>
                      <a:cxn ang="0">
                        <a:pos x="713" y="961"/>
                      </a:cxn>
                      <a:cxn ang="0">
                        <a:pos x="704" y="1032"/>
                      </a:cxn>
                      <a:cxn ang="0">
                        <a:pos x="800" y="1036"/>
                      </a:cxn>
                      <a:cxn ang="0">
                        <a:pos x="852" y="1084"/>
                      </a:cxn>
                      <a:cxn ang="0">
                        <a:pos x="869" y="1075"/>
                      </a:cxn>
                      <a:cxn ang="0">
                        <a:pos x="892" y="1092"/>
                      </a:cxn>
                      <a:cxn ang="0">
                        <a:pos x="912" y="1128"/>
                      </a:cxn>
                    </a:cxnLst>
                    <a:rect l="0" t="0" r="r" b="b"/>
                    <a:pathLst>
                      <a:path w="912" h="1128">
                        <a:moveTo>
                          <a:pt x="0" y="0"/>
                        </a:moveTo>
                        <a:lnTo>
                          <a:pt x="44" y="24"/>
                        </a:lnTo>
                        <a:lnTo>
                          <a:pt x="80" y="60"/>
                        </a:lnTo>
                        <a:lnTo>
                          <a:pt x="124" y="120"/>
                        </a:lnTo>
                        <a:lnTo>
                          <a:pt x="146" y="163"/>
                        </a:lnTo>
                        <a:lnTo>
                          <a:pt x="152" y="208"/>
                        </a:lnTo>
                        <a:lnTo>
                          <a:pt x="164" y="252"/>
                        </a:lnTo>
                        <a:lnTo>
                          <a:pt x="220" y="328"/>
                        </a:lnTo>
                        <a:lnTo>
                          <a:pt x="252" y="372"/>
                        </a:lnTo>
                        <a:lnTo>
                          <a:pt x="272" y="392"/>
                        </a:lnTo>
                        <a:lnTo>
                          <a:pt x="316" y="412"/>
                        </a:lnTo>
                        <a:lnTo>
                          <a:pt x="348" y="468"/>
                        </a:lnTo>
                        <a:lnTo>
                          <a:pt x="384" y="488"/>
                        </a:lnTo>
                        <a:lnTo>
                          <a:pt x="420" y="552"/>
                        </a:lnTo>
                        <a:lnTo>
                          <a:pt x="480" y="584"/>
                        </a:lnTo>
                        <a:lnTo>
                          <a:pt x="484" y="608"/>
                        </a:lnTo>
                        <a:lnTo>
                          <a:pt x="480" y="640"/>
                        </a:lnTo>
                        <a:lnTo>
                          <a:pt x="488" y="664"/>
                        </a:lnTo>
                        <a:lnTo>
                          <a:pt x="524" y="736"/>
                        </a:lnTo>
                        <a:lnTo>
                          <a:pt x="548" y="756"/>
                        </a:lnTo>
                        <a:lnTo>
                          <a:pt x="580" y="832"/>
                        </a:lnTo>
                        <a:lnTo>
                          <a:pt x="608" y="852"/>
                        </a:lnTo>
                        <a:lnTo>
                          <a:pt x="616" y="912"/>
                        </a:lnTo>
                        <a:lnTo>
                          <a:pt x="695" y="931"/>
                        </a:lnTo>
                        <a:lnTo>
                          <a:pt x="746" y="928"/>
                        </a:lnTo>
                        <a:lnTo>
                          <a:pt x="752" y="949"/>
                        </a:lnTo>
                        <a:lnTo>
                          <a:pt x="713" y="961"/>
                        </a:lnTo>
                        <a:lnTo>
                          <a:pt x="704" y="1032"/>
                        </a:lnTo>
                        <a:lnTo>
                          <a:pt x="800" y="1036"/>
                        </a:lnTo>
                        <a:lnTo>
                          <a:pt x="852" y="1084"/>
                        </a:lnTo>
                        <a:lnTo>
                          <a:pt x="869" y="1075"/>
                        </a:lnTo>
                        <a:lnTo>
                          <a:pt x="892" y="1092"/>
                        </a:lnTo>
                        <a:lnTo>
                          <a:pt x="912" y="1128"/>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5" name="Freeform 113"/>
                  <p:cNvSpPr>
                    <a:spLocks/>
                  </p:cNvSpPr>
                  <p:nvPr/>
                </p:nvSpPr>
                <p:spPr bwMode="auto">
                  <a:xfrm>
                    <a:off x="876" y="1716"/>
                    <a:ext cx="195" cy="57"/>
                  </a:xfrm>
                  <a:custGeom>
                    <a:avLst/>
                    <a:gdLst/>
                    <a:ahLst/>
                    <a:cxnLst>
                      <a:cxn ang="0">
                        <a:pos x="0" y="57"/>
                      </a:cxn>
                      <a:cxn ang="0">
                        <a:pos x="64" y="32"/>
                      </a:cxn>
                      <a:cxn ang="0">
                        <a:pos x="112" y="4"/>
                      </a:cxn>
                      <a:cxn ang="0">
                        <a:pos x="144" y="0"/>
                      </a:cxn>
                      <a:cxn ang="0">
                        <a:pos x="195" y="3"/>
                      </a:cxn>
                    </a:cxnLst>
                    <a:rect l="0" t="0" r="r" b="b"/>
                    <a:pathLst>
                      <a:path w="195" h="57">
                        <a:moveTo>
                          <a:pt x="0" y="57"/>
                        </a:moveTo>
                        <a:lnTo>
                          <a:pt x="64" y="32"/>
                        </a:lnTo>
                        <a:lnTo>
                          <a:pt x="112" y="4"/>
                        </a:lnTo>
                        <a:lnTo>
                          <a:pt x="144" y="0"/>
                        </a:lnTo>
                        <a:lnTo>
                          <a:pt x="195" y="3"/>
                        </a:lnTo>
                      </a:path>
                    </a:pathLst>
                  </a:custGeom>
                  <a:noFill/>
                  <a:ln w="25400" cmpd="sng">
                    <a:solidFill>
                      <a:srgbClr val="006600"/>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6" name="Freeform 114"/>
                  <p:cNvSpPr>
                    <a:spLocks/>
                  </p:cNvSpPr>
                  <p:nvPr/>
                </p:nvSpPr>
                <p:spPr bwMode="auto">
                  <a:xfrm>
                    <a:off x="990" y="1890"/>
                    <a:ext cx="126" cy="186"/>
                  </a:xfrm>
                  <a:custGeom>
                    <a:avLst/>
                    <a:gdLst/>
                    <a:ahLst/>
                    <a:cxnLst>
                      <a:cxn ang="0">
                        <a:pos x="126" y="0"/>
                      </a:cxn>
                      <a:cxn ang="0">
                        <a:pos x="87" y="18"/>
                      </a:cxn>
                      <a:cxn ang="0">
                        <a:pos x="117" y="39"/>
                      </a:cxn>
                      <a:cxn ang="0">
                        <a:pos x="81" y="45"/>
                      </a:cxn>
                      <a:cxn ang="0">
                        <a:pos x="66" y="99"/>
                      </a:cxn>
                      <a:cxn ang="0">
                        <a:pos x="42" y="87"/>
                      </a:cxn>
                      <a:cxn ang="0">
                        <a:pos x="15" y="96"/>
                      </a:cxn>
                      <a:cxn ang="0">
                        <a:pos x="0" y="123"/>
                      </a:cxn>
                      <a:cxn ang="0">
                        <a:pos x="6" y="147"/>
                      </a:cxn>
                      <a:cxn ang="0">
                        <a:pos x="33" y="186"/>
                      </a:cxn>
                    </a:cxnLst>
                    <a:rect l="0" t="0" r="r" b="b"/>
                    <a:pathLst>
                      <a:path w="126" h="186">
                        <a:moveTo>
                          <a:pt x="126" y="0"/>
                        </a:moveTo>
                        <a:lnTo>
                          <a:pt x="87" y="18"/>
                        </a:lnTo>
                        <a:lnTo>
                          <a:pt x="117" y="39"/>
                        </a:lnTo>
                        <a:lnTo>
                          <a:pt x="81" y="45"/>
                        </a:lnTo>
                        <a:lnTo>
                          <a:pt x="66" y="99"/>
                        </a:lnTo>
                        <a:lnTo>
                          <a:pt x="42" y="87"/>
                        </a:lnTo>
                        <a:lnTo>
                          <a:pt x="15" y="96"/>
                        </a:lnTo>
                        <a:lnTo>
                          <a:pt x="0" y="123"/>
                        </a:lnTo>
                        <a:lnTo>
                          <a:pt x="6" y="147"/>
                        </a:lnTo>
                        <a:lnTo>
                          <a:pt x="33" y="186"/>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7" name="Freeform 115"/>
                  <p:cNvSpPr>
                    <a:spLocks/>
                  </p:cNvSpPr>
                  <p:nvPr/>
                </p:nvSpPr>
                <p:spPr bwMode="auto">
                  <a:xfrm>
                    <a:off x="1386" y="2661"/>
                    <a:ext cx="240" cy="387"/>
                  </a:xfrm>
                  <a:custGeom>
                    <a:avLst/>
                    <a:gdLst/>
                    <a:ahLst/>
                    <a:cxnLst>
                      <a:cxn ang="0">
                        <a:pos x="240" y="0"/>
                      </a:cxn>
                      <a:cxn ang="0">
                        <a:pos x="219" y="42"/>
                      </a:cxn>
                      <a:cxn ang="0">
                        <a:pos x="204" y="57"/>
                      </a:cxn>
                      <a:cxn ang="0">
                        <a:pos x="174" y="57"/>
                      </a:cxn>
                      <a:cxn ang="0">
                        <a:pos x="147" y="36"/>
                      </a:cxn>
                      <a:cxn ang="0">
                        <a:pos x="126" y="42"/>
                      </a:cxn>
                      <a:cxn ang="0">
                        <a:pos x="105" y="63"/>
                      </a:cxn>
                      <a:cxn ang="0">
                        <a:pos x="87" y="87"/>
                      </a:cxn>
                      <a:cxn ang="0">
                        <a:pos x="87" y="114"/>
                      </a:cxn>
                      <a:cxn ang="0">
                        <a:pos x="66" y="123"/>
                      </a:cxn>
                      <a:cxn ang="0">
                        <a:pos x="54" y="138"/>
                      </a:cxn>
                      <a:cxn ang="0">
                        <a:pos x="39" y="159"/>
                      </a:cxn>
                      <a:cxn ang="0">
                        <a:pos x="15" y="162"/>
                      </a:cxn>
                      <a:cxn ang="0">
                        <a:pos x="3" y="192"/>
                      </a:cxn>
                      <a:cxn ang="0">
                        <a:pos x="24" y="219"/>
                      </a:cxn>
                      <a:cxn ang="0">
                        <a:pos x="18" y="237"/>
                      </a:cxn>
                      <a:cxn ang="0">
                        <a:pos x="42" y="249"/>
                      </a:cxn>
                      <a:cxn ang="0">
                        <a:pos x="45" y="279"/>
                      </a:cxn>
                      <a:cxn ang="0">
                        <a:pos x="60" y="291"/>
                      </a:cxn>
                      <a:cxn ang="0">
                        <a:pos x="69" y="312"/>
                      </a:cxn>
                      <a:cxn ang="0">
                        <a:pos x="63" y="333"/>
                      </a:cxn>
                      <a:cxn ang="0">
                        <a:pos x="60" y="351"/>
                      </a:cxn>
                      <a:cxn ang="0">
                        <a:pos x="33" y="387"/>
                      </a:cxn>
                    </a:cxnLst>
                    <a:rect l="0" t="0" r="r" b="b"/>
                    <a:pathLst>
                      <a:path w="240" h="387">
                        <a:moveTo>
                          <a:pt x="240" y="0"/>
                        </a:moveTo>
                        <a:lnTo>
                          <a:pt x="219" y="42"/>
                        </a:lnTo>
                        <a:lnTo>
                          <a:pt x="204" y="57"/>
                        </a:lnTo>
                        <a:lnTo>
                          <a:pt x="174" y="57"/>
                        </a:lnTo>
                        <a:lnTo>
                          <a:pt x="147" y="36"/>
                        </a:lnTo>
                        <a:lnTo>
                          <a:pt x="126" y="42"/>
                        </a:lnTo>
                        <a:lnTo>
                          <a:pt x="105" y="63"/>
                        </a:lnTo>
                        <a:lnTo>
                          <a:pt x="87" y="87"/>
                        </a:lnTo>
                        <a:lnTo>
                          <a:pt x="87" y="114"/>
                        </a:lnTo>
                        <a:lnTo>
                          <a:pt x="66" y="123"/>
                        </a:lnTo>
                        <a:lnTo>
                          <a:pt x="54" y="138"/>
                        </a:lnTo>
                        <a:lnTo>
                          <a:pt x="39" y="159"/>
                        </a:lnTo>
                        <a:lnTo>
                          <a:pt x="15" y="162"/>
                        </a:lnTo>
                        <a:cubicBezTo>
                          <a:pt x="0" y="181"/>
                          <a:pt x="3" y="171"/>
                          <a:pt x="3" y="192"/>
                        </a:cubicBezTo>
                        <a:lnTo>
                          <a:pt x="24" y="219"/>
                        </a:lnTo>
                        <a:lnTo>
                          <a:pt x="18" y="237"/>
                        </a:lnTo>
                        <a:lnTo>
                          <a:pt x="42" y="249"/>
                        </a:lnTo>
                        <a:lnTo>
                          <a:pt x="45" y="279"/>
                        </a:lnTo>
                        <a:lnTo>
                          <a:pt x="60" y="291"/>
                        </a:lnTo>
                        <a:lnTo>
                          <a:pt x="69" y="312"/>
                        </a:lnTo>
                        <a:lnTo>
                          <a:pt x="63" y="333"/>
                        </a:lnTo>
                        <a:lnTo>
                          <a:pt x="60" y="351"/>
                        </a:lnTo>
                        <a:lnTo>
                          <a:pt x="33" y="387"/>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48" name="Freeform 116"/>
                  <p:cNvSpPr>
                    <a:spLocks/>
                  </p:cNvSpPr>
                  <p:nvPr/>
                </p:nvSpPr>
                <p:spPr bwMode="auto">
                  <a:xfrm>
                    <a:off x="1989" y="3051"/>
                    <a:ext cx="519" cy="333"/>
                  </a:xfrm>
                  <a:custGeom>
                    <a:avLst/>
                    <a:gdLst/>
                    <a:ahLst/>
                    <a:cxnLst>
                      <a:cxn ang="0">
                        <a:pos x="42" y="99"/>
                      </a:cxn>
                      <a:cxn ang="0">
                        <a:pos x="12" y="81"/>
                      </a:cxn>
                      <a:cxn ang="0">
                        <a:pos x="3" y="57"/>
                      </a:cxn>
                      <a:cxn ang="0">
                        <a:pos x="0" y="39"/>
                      </a:cxn>
                      <a:cxn ang="0">
                        <a:pos x="18" y="21"/>
                      </a:cxn>
                      <a:cxn ang="0">
                        <a:pos x="33" y="9"/>
                      </a:cxn>
                      <a:cxn ang="0">
                        <a:pos x="57" y="0"/>
                      </a:cxn>
                      <a:cxn ang="0">
                        <a:pos x="75" y="12"/>
                      </a:cxn>
                      <a:cxn ang="0">
                        <a:pos x="96" y="27"/>
                      </a:cxn>
                      <a:cxn ang="0">
                        <a:pos x="120" y="39"/>
                      </a:cxn>
                      <a:cxn ang="0">
                        <a:pos x="150" y="63"/>
                      </a:cxn>
                      <a:cxn ang="0">
                        <a:pos x="192" y="81"/>
                      </a:cxn>
                      <a:cxn ang="0">
                        <a:pos x="222" y="111"/>
                      </a:cxn>
                      <a:cxn ang="0">
                        <a:pos x="291" y="111"/>
                      </a:cxn>
                      <a:cxn ang="0">
                        <a:pos x="306" y="129"/>
                      </a:cxn>
                      <a:cxn ang="0">
                        <a:pos x="441" y="129"/>
                      </a:cxn>
                      <a:cxn ang="0">
                        <a:pos x="468" y="144"/>
                      </a:cxn>
                      <a:cxn ang="0">
                        <a:pos x="486" y="168"/>
                      </a:cxn>
                      <a:cxn ang="0">
                        <a:pos x="516" y="183"/>
                      </a:cxn>
                      <a:cxn ang="0">
                        <a:pos x="495" y="195"/>
                      </a:cxn>
                      <a:cxn ang="0">
                        <a:pos x="489" y="213"/>
                      </a:cxn>
                      <a:cxn ang="0">
                        <a:pos x="492" y="255"/>
                      </a:cxn>
                      <a:cxn ang="0">
                        <a:pos x="501" y="279"/>
                      </a:cxn>
                      <a:cxn ang="0">
                        <a:pos x="504" y="306"/>
                      </a:cxn>
                      <a:cxn ang="0">
                        <a:pos x="519" y="333"/>
                      </a:cxn>
                    </a:cxnLst>
                    <a:rect l="0" t="0" r="r" b="b"/>
                    <a:pathLst>
                      <a:path w="519" h="333">
                        <a:moveTo>
                          <a:pt x="42" y="99"/>
                        </a:moveTo>
                        <a:lnTo>
                          <a:pt x="12" y="81"/>
                        </a:lnTo>
                        <a:lnTo>
                          <a:pt x="3" y="57"/>
                        </a:lnTo>
                        <a:lnTo>
                          <a:pt x="0" y="39"/>
                        </a:lnTo>
                        <a:lnTo>
                          <a:pt x="18" y="21"/>
                        </a:lnTo>
                        <a:lnTo>
                          <a:pt x="33" y="9"/>
                        </a:lnTo>
                        <a:lnTo>
                          <a:pt x="57" y="0"/>
                        </a:lnTo>
                        <a:lnTo>
                          <a:pt x="75" y="12"/>
                        </a:lnTo>
                        <a:lnTo>
                          <a:pt x="96" y="27"/>
                        </a:lnTo>
                        <a:lnTo>
                          <a:pt x="120" y="39"/>
                        </a:lnTo>
                        <a:lnTo>
                          <a:pt x="150" y="63"/>
                        </a:lnTo>
                        <a:lnTo>
                          <a:pt x="192" y="81"/>
                        </a:lnTo>
                        <a:lnTo>
                          <a:pt x="222" y="111"/>
                        </a:lnTo>
                        <a:lnTo>
                          <a:pt x="291" y="111"/>
                        </a:lnTo>
                        <a:lnTo>
                          <a:pt x="306" y="129"/>
                        </a:lnTo>
                        <a:lnTo>
                          <a:pt x="441" y="129"/>
                        </a:lnTo>
                        <a:lnTo>
                          <a:pt x="468" y="144"/>
                        </a:lnTo>
                        <a:lnTo>
                          <a:pt x="486" y="168"/>
                        </a:lnTo>
                        <a:lnTo>
                          <a:pt x="516" y="183"/>
                        </a:lnTo>
                        <a:lnTo>
                          <a:pt x="495" y="195"/>
                        </a:lnTo>
                        <a:lnTo>
                          <a:pt x="489" y="213"/>
                        </a:lnTo>
                        <a:lnTo>
                          <a:pt x="492" y="255"/>
                        </a:lnTo>
                        <a:lnTo>
                          <a:pt x="501" y="279"/>
                        </a:lnTo>
                        <a:lnTo>
                          <a:pt x="504" y="306"/>
                        </a:lnTo>
                        <a:lnTo>
                          <a:pt x="519" y="333"/>
                        </a:lnTo>
                      </a:path>
                    </a:pathLst>
                  </a:custGeom>
                  <a:noFill/>
                  <a:ln w="25400" cap="flat" cmpd="sng">
                    <a:solidFill>
                      <a:srgbClr val="006600"/>
                    </a:solidFill>
                    <a:prstDash val="solid"/>
                    <a:round/>
                    <a:headEnd type="none" w="med" len="med"/>
                    <a:tailEnd type="none" w="med" len="me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sp>
            <p:nvSpPr>
              <p:cNvPr id="325749" name="Rectangle 117"/>
              <p:cNvSpPr>
                <a:spLocks noChangeArrowheads="1"/>
              </p:cNvSpPr>
              <p:nvPr/>
            </p:nvSpPr>
            <p:spPr bwMode="auto">
              <a:xfrm>
                <a:off x="312" y="2736"/>
                <a:ext cx="1114" cy="372"/>
              </a:xfrm>
              <a:prstGeom prst="rect">
                <a:avLst/>
              </a:prstGeom>
              <a:noFill/>
              <a:ln w="9525">
                <a:noFill/>
                <a:miter lim="800000"/>
                <a:headEnd/>
                <a:tailEnd/>
              </a:ln>
              <a:effectLst/>
            </p:spPr>
            <p:txBody>
              <a:bodyPr>
                <a:spAutoFit/>
              </a:bodyPr>
              <a:lstStyle/>
              <a:p>
                <a:pPr fontAlgn="auto">
                  <a:lnSpc>
                    <a:spcPct val="90000"/>
                  </a:lnSpc>
                  <a:spcBef>
                    <a:spcPts val="0"/>
                  </a:spcBef>
                  <a:spcAft>
                    <a:spcPts val="0"/>
                  </a:spcAft>
                  <a:defRPr/>
                </a:pPr>
                <a:r>
                  <a:rPr lang="en-US" sz="1800" b="1" dirty="0">
                    <a:solidFill>
                      <a:srgbClr val="FFFF66"/>
                    </a:solidFill>
                    <a:effectLst>
                      <a:outerShdw blurRad="38100" dist="38100" dir="2700000" algn="tl">
                        <a:srgbClr val="000000"/>
                      </a:outerShdw>
                    </a:effectLst>
                    <a:latin typeface="Arial" pitchFamily="34" charset="0"/>
                    <a:cs typeface="+mn-cs"/>
                  </a:rPr>
                  <a:t>State Water Project</a:t>
                </a:r>
              </a:p>
            </p:txBody>
          </p:sp>
        </p:grpSp>
        <p:grpSp>
          <p:nvGrpSpPr>
            <p:cNvPr id="13" name="Group 118"/>
            <p:cNvGrpSpPr>
              <a:grpSpLocks/>
            </p:cNvGrpSpPr>
            <p:nvPr/>
          </p:nvGrpSpPr>
          <p:grpSpPr bwMode="auto">
            <a:xfrm>
              <a:off x="992" y="1325"/>
              <a:ext cx="1488" cy="2260"/>
              <a:chOff x="1152" y="1161"/>
              <a:chExt cx="1488" cy="2260"/>
            </a:xfrm>
          </p:grpSpPr>
          <p:sp>
            <p:nvSpPr>
              <p:cNvPr id="325751" name="Oval 119"/>
              <p:cNvSpPr>
                <a:spLocks noChangeArrowheads="1"/>
              </p:cNvSpPr>
              <p:nvPr/>
            </p:nvSpPr>
            <p:spPr bwMode="auto">
              <a:xfrm>
                <a:off x="1152" y="1161"/>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2" name="Oval 120"/>
              <p:cNvSpPr>
                <a:spLocks noChangeArrowheads="1"/>
              </p:cNvSpPr>
              <p:nvPr/>
            </p:nvSpPr>
            <p:spPr bwMode="auto">
              <a:xfrm>
                <a:off x="1232" y="2160"/>
                <a:ext cx="124" cy="12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3" name="Oval 121"/>
              <p:cNvSpPr>
                <a:spLocks noChangeArrowheads="1"/>
              </p:cNvSpPr>
              <p:nvPr/>
            </p:nvSpPr>
            <p:spPr bwMode="auto">
              <a:xfrm>
                <a:off x="2106" y="3135"/>
                <a:ext cx="84" cy="84"/>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sp>
            <p:nvSpPr>
              <p:cNvPr id="325754" name="Oval 122"/>
              <p:cNvSpPr>
                <a:spLocks noChangeArrowheads="1"/>
              </p:cNvSpPr>
              <p:nvPr/>
            </p:nvSpPr>
            <p:spPr bwMode="auto">
              <a:xfrm>
                <a:off x="2563" y="3344"/>
                <a:ext cx="77" cy="77"/>
              </a:xfrm>
              <a:prstGeom prst="ellipse">
                <a:avLst/>
              </a:prstGeom>
              <a:solidFill>
                <a:srgbClr val="006600"/>
              </a:solidFill>
              <a:ln w="12700">
                <a:solidFill>
                  <a:srgbClr val="66FF33"/>
                </a:solidFill>
                <a:round/>
                <a:headEnd/>
                <a:tailEnd/>
              </a:ln>
              <a:effectLst/>
            </p:spPr>
            <p:txBody>
              <a:bodyPr wrap="none" anchor="ctr"/>
              <a:lstStyle/>
              <a:p>
                <a:pPr fontAlgn="auto">
                  <a:spcBef>
                    <a:spcPts val="0"/>
                  </a:spcBef>
                  <a:spcAft>
                    <a:spcPts val="0"/>
                  </a:spcAft>
                  <a:defRPr/>
                </a:pPr>
                <a:endParaRPr lang="en-US" dirty="0">
                  <a:effectLst>
                    <a:outerShdw blurRad="38100" dist="38100" dir="2700000" algn="tl">
                      <a:srgbClr val="000000">
                        <a:alpha val="43137"/>
                      </a:srgbClr>
                    </a:outerShdw>
                  </a:effectLst>
                  <a:latin typeface="Arial" pitchFamily="34" charset="0"/>
                  <a:cs typeface="+mn-cs"/>
                </a:endParaRPr>
              </a:p>
            </p:txBody>
          </p:sp>
        </p:grpSp>
      </p:grpSp>
      <p:sp>
        <p:nvSpPr>
          <p:cNvPr id="60" name="Oval 11"/>
          <p:cNvSpPr>
            <a:spLocks noChangeArrowheads="1"/>
          </p:cNvSpPr>
          <p:nvPr/>
        </p:nvSpPr>
        <p:spPr bwMode="auto">
          <a:xfrm>
            <a:off x="838200" y="3124200"/>
            <a:ext cx="685800" cy="609600"/>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61" name="Oval 9"/>
          <p:cNvSpPr>
            <a:spLocks noChangeArrowheads="1"/>
          </p:cNvSpPr>
          <p:nvPr/>
        </p:nvSpPr>
        <p:spPr bwMode="auto">
          <a:xfrm rot="2753235">
            <a:off x="1420019" y="3993357"/>
            <a:ext cx="1652587" cy="641350"/>
          </a:xfrm>
          <a:prstGeom prst="ellipse">
            <a:avLst/>
          </a:prstGeom>
          <a:noFill/>
          <a:ln w="76200">
            <a:solidFill>
              <a:srgbClr val="0000FF"/>
            </a:solidFill>
            <a:round/>
            <a:headEnd/>
            <a:tailEnd/>
          </a:ln>
          <a:effectLst>
            <a:outerShdw dist="35921" dir="2700000" algn="ctr" rotWithShape="0">
              <a:schemeClr val="tx1"/>
            </a:outerShdw>
          </a:effectLst>
        </p:spPr>
        <p:txBody>
          <a:bodyPr rot="10800000" vert="eaVert"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sp>
        <p:nvSpPr>
          <p:cNvPr id="62" name="Oval 10"/>
          <p:cNvSpPr>
            <a:spLocks noChangeArrowheads="1"/>
          </p:cNvSpPr>
          <p:nvPr/>
        </p:nvSpPr>
        <p:spPr bwMode="auto">
          <a:xfrm rot="1529321">
            <a:off x="2308225" y="5432425"/>
            <a:ext cx="1828800" cy="741363"/>
          </a:xfrm>
          <a:prstGeom prst="ellipse">
            <a:avLst/>
          </a:prstGeom>
          <a:noFill/>
          <a:ln w="76200">
            <a:solidFill>
              <a:srgbClr val="0000FF"/>
            </a:solidFill>
            <a:round/>
            <a:headEnd/>
            <a:tailEnd/>
          </a:ln>
          <a:effectLst>
            <a:outerShdw dist="35921" dir="2700000" algn="ctr" rotWithShape="0">
              <a:schemeClr val="tx1"/>
            </a:outerShdw>
          </a:effectLst>
        </p:spPr>
        <p:txBody>
          <a:bodyPr wrap="none" anchor="ctr"/>
          <a:lstStyle/>
          <a:p>
            <a:pPr>
              <a:defRPr/>
            </a:pPr>
            <a:endParaRPr lang="en-US" dirty="0">
              <a:effectLst>
                <a:outerShdw blurRad="38100" dist="38100" dir="2700000" algn="tl">
                  <a:srgbClr val="000000">
                    <a:alpha val="43137"/>
                  </a:srgbClr>
                </a:outerShdw>
              </a:effectLst>
              <a:latin typeface="Arial" pitchFamily="34" charset="0"/>
              <a:cs typeface="Arial" pitchFamily="34" charset="0"/>
            </a:endParaRPr>
          </a:p>
        </p:txBody>
      </p:sp>
      <p:grpSp>
        <p:nvGrpSpPr>
          <p:cNvPr id="70" name="Group 24"/>
          <p:cNvGrpSpPr>
            <a:grpSpLocks/>
          </p:cNvGrpSpPr>
          <p:nvPr/>
        </p:nvGrpSpPr>
        <p:grpSpPr bwMode="auto">
          <a:xfrm>
            <a:off x="3048000" y="4114800"/>
            <a:ext cx="4267200" cy="484188"/>
            <a:chOff x="3048000" y="4114800"/>
            <a:chExt cx="4267200" cy="484188"/>
          </a:xfrm>
        </p:grpSpPr>
        <p:sp>
          <p:nvSpPr>
            <p:cNvPr id="72" name="AutoShape 17"/>
            <p:cNvSpPr>
              <a:spLocks noChangeArrowheads="1"/>
            </p:cNvSpPr>
            <p:nvPr/>
          </p:nvSpPr>
          <p:spPr bwMode="auto">
            <a:xfrm>
              <a:off x="3048000" y="4114800"/>
              <a:ext cx="42672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73" name="Text Box 18"/>
            <p:cNvSpPr txBox="1">
              <a:spLocks noChangeArrowheads="1"/>
            </p:cNvSpPr>
            <p:nvPr/>
          </p:nvSpPr>
          <p:spPr bwMode="ltGray">
            <a:xfrm>
              <a:off x="3115605" y="4119563"/>
              <a:ext cx="4130639"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Central Valley – 23 to 90%</a:t>
              </a:r>
            </a:p>
          </p:txBody>
        </p:sp>
      </p:grpSp>
      <p:grpSp>
        <p:nvGrpSpPr>
          <p:cNvPr id="65" name="Group 23"/>
          <p:cNvGrpSpPr>
            <a:grpSpLocks/>
          </p:cNvGrpSpPr>
          <p:nvPr/>
        </p:nvGrpSpPr>
        <p:grpSpPr bwMode="auto">
          <a:xfrm>
            <a:off x="2057400" y="2743200"/>
            <a:ext cx="2895600" cy="484188"/>
            <a:chOff x="2057400" y="2743200"/>
            <a:chExt cx="2895600" cy="484188"/>
          </a:xfrm>
        </p:grpSpPr>
        <p:sp>
          <p:nvSpPr>
            <p:cNvPr id="68" name="AutoShape 14"/>
            <p:cNvSpPr>
              <a:spLocks noChangeArrowheads="1"/>
            </p:cNvSpPr>
            <p:nvPr/>
          </p:nvSpPr>
          <p:spPr bwMode="auto">
            <a:xfrm>
              <a:off x="2057400" y="2743200"/>
              <a:ext cx="289560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69" name="Text Box 15"/>
            <p:cNvSpPr txBox="1">
              <a:spLocks noChangeArrowheads="1"/>
            </p:cNvSpPr>
            <p:nvPr/>
          </p:nvSpPr>
          <p:spPr bwMode="ltGray">
            <a:xfrm>
              <a:off x="2103275" y="2747963"/>
              <a:ext cx="2803851"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buFont typeface="Wingdings" pitchFamily="2" charset="2"/>
                <a:buNone/>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 Area – 33</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endParaRPr>
            </a:p>
          </p:txBody>
        </p:sp>
      </p:grpSp>
      <p:sp>
        <p:nvSpPr>
          <p:cNvPr id="86" name="Rectangle 3"/>
          <p:cNvSpPr>
            <a:spLocks noChangeArrowheads="1"/>
          </p:cNvSpPr>
          <p:nvPr/>
        </p:nvSpPr>
        <p:spPr bwMode="invGray">
          <a:xfrm>
            <a:off x="0" y="914400"/>
            <a:ext cx="9144000" cy="914400"/>
          </a:xfrm>
          <a:prstGeom prst="rect">
            <a:avLst/>
          </a:prstGeom>
          <a:noFill/>
          <a:ln w="9525">
            <a:noFill/>
            <a:miter lim="800000"/>
            <a:headEnd/>
            <a:tailEnd/>
          </a:ln>
          <a:effectLst>
            <a:outerShdw dist="50800" dir="5400000" algn="ctr" rotWithShape="0">
              <a:schemeClr val="bg1"/>
            </a:outerShdw>
          </a:effectLst>
        </p:spPr>
        <p:txBody>
          <a:bodyPr anchor="ctr"/>
          <a:lstStyle/>
          <a:p>
            <a:pPr algn="ctr" defTabSz="914363" fontAlgn="auto">
              <a:spcAft>
                <a:spcPts val="0"/>
              </a:spcAft>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a:t>
            </a:r>
          </a:p>
          <a:p>
            <a:pPr algn="ctr" defTabSz="914363" fontAlgn="auto">
              <a:spcAft>
                <a:spcPts val="0"/>
              </a:spcAft>
              <a:defRPr/>
            </a:pPr>
            <a:r>
              <a:rPr lang="en-US" sz="3600" b="1" spc="-150" dirty="0" smtClean="0">
                <a:ln w="3175">
                  <a:noFill/>
                </a:ln>
                <a:effectLst>
                  <a:outerShdw blurRad="50800" dist="50800" dir="2700000" algn="tl" rotWithShape="0">
                    <a:prstClr val="black"/>
                  </a:outerShdw>
                </a:effectLst>
                <a:latin typeface="+mj-lt"/>
                <a:cs typeface="Arial" charset="0"/>
              </a:rPr>
              <a:t>Supplies Bay Area, Central Valley &amp; Southern Cal</a:t>
            </a:r>
            <a:endParaRPr lang="en-US" sz="3600" b="1" spc="-150" dirty="0">
              <a:ln w="3175">
                <a:noFill/>
              </a:ln>
              <a:effectLst>
                <a:outerShdw blurRad="50800" dist="50800" dir="2700000" algn="tl" rotWithShape="0">
                  <a:prstClr val="black"/>
                </a:outerShdw>
              </a:effectLst>
              <a:latin typeface="+mj-lt"/>
              <a:cs typeface="Arial" charset="0"/>
            </a:endParaRPr>
          </a:p>
        </p:txBody>
      </p:sp>
      <p:grpSp>
        <p:nvGrpSpPr>
          <p:cNvPr id="74" name="Group 26"/>
          <p:cNvGrpSpPr>
            <a:grpSpLocks/>
          </p:cNvGrpSpPr>
          <p:nvPr/>
        </p:nvGrpSpPr>
        <p:grpSpPr bwMode="auto">
          <a:xfrm>
            <a:off x="4210050" y="5486400"/>
            <a:ext cx="3333750" cy="484188"/>
            <a:chOff x="4210050" y="5486400"/>
            <a:chExt cx="3333750" cy="484188"/>
          </a:xfrm>
        </p:grpSpPr>
        <p:sp>
          <p:nvSpPr>
            <p:cNvPr id="77" name="AutoShape 26"/>
            <p:cNvSpPr>
              <a:spLocks noChangeArrowheads="1"/>
            </p:cNvSpPr>
            <p:nvPr/>
          </p:nvSpPr>
          <p:spPr bwMode="auto">
            <a:xfrm>
              <a:off x="4210050" y="5486400"/>
              <a:ext cx="3333750" cy="428625"/>
            </a:xfrm>
            <a:prstGeom prst="roundRect">
              <a:avLst>
                <a:gd name="adj" fmla="val 50000"/>
              </a:avLst>
            </a:prstGeom>
            <a:solidFill>
              <a:srgbClr val="111111">
                <a:alpha val="50195"/>
              </a:srgbClr>
            </a:solidFill>
            <a:ln w="28575">
              <a:solidFill>
                <a:schemeClr val="tx1"/>
              </a:solidFill>
              <a:round/>
              <a:headEnd/>
              <a:tailEnd/>
            </a:ln>
          </p:spPr>
          <p:txBody>
            <a:bodyPr wrap="none" anchor="ctr" anchorCtr="1"/>
            <a:lstStyle/>
            <a:p>
              <a:pPr>
                <a:defRPr/>
              </a:pPr>
              <a:endParaRPr lang="en-US">
                <a:effectLst>
                  <a:outerShdw blurRad="38100" dist="38100" dir="2700000" algn="tl">
                    <a:srgbClr val="000000">
                      <a:alpha val="43137"/>
                    </a:srgbClr>
                  </a:outerShdw>
                </a:effectLst>
              </a:endParaRPr>
            </a:p>
          </p:txBody>
        </p:sp>
        <p:sp>
          <p:nvSpPr>
            <p:cNvPr id="80" name="Text Box 27"/>
            <p:cNvSpPr txBox="1">
              <a:spLocks noChangeArrowheads="1"/>
            </p:cNvSpPr>
            <p:nvPr/>
          </p:nvSpPr>
          <p:spPr bwMode="ltGray">
            <a:xfrm>
              <a:off x="4262866" y="5491163"/>
              <a:ext cx="3229174" cy="479425"/>
            </a:xfrm>
            <a:prstGeom prst="rect">
              <a:avLst/>
            </a:prstGeom>
            <a:noFill/>
            <a:ln w="9525">
              <a:noFill/>
              <a:miter lim="800000"/>
              <a:headEnd/>
              <a:tailEnd/>
            </a:ln>
            <a:effectLst>
              <a:outerShdw dist="50800" dir="5400000" algn="ctr" rotWithShape="0">
                <a:schemeClr val="bg1"/>
              </a:outerShdw>
            </a:effectLst>
          </p:spPr>
          <p:txBody>
            <a:bodyPr anchor="ctr" anchorCtr="1">
              <a:spAutoFit/>
            </a:bodyPr>
            <a:lstStyle/>
            <a:p>
              <a:pPr algn="r">
                <a:lnSpc>
                  <a:spcPct val="90000"/>
                </a:lnSpc>
                <a:spcAft>
                  <a:spcPct val="25000"/>
                </a:spcAft>
                <a:buClr>
                  <a:srgbClr val="FFFF00"/>
                </a:buClr>
                <a:buSzPct val="75000"/>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Southern Cal – 30</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endParaRPr>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3" presetClass="entr" presetSubtype="28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p:cTn id="11" dur="1000" fill="hold"/>
                                        <p:tgtEl>
                                          <p:spTgt spid="60"/>
                                        </p:tgtEl>
                                        <p:attrNameLst>
                                          <p:attrName>ppt_w</p:attrName>
                                        </p:attrNameLst>
                                      </p:cBhvr>
                                      <p:tavLst>
                                        <p:tav tm="0">
                                          <p:val>
                                            <p:strVal val="4/3*#ppt_w"/>
                                          </p:val>
                                        </p:tav>
                                        <p:tav tm="100000">
                                          <p:val>
                                            <p:strVal val="#ppt_w"/>
                                          </p:val>
                                        </p:tav>
                                      </p:tavLst>
                                    </p:anim>
                                    <p:anim calcmode="lin" valueType="num">
                                      <p:cBhvr>
                                        <p:cTn id="12" dur="1000" fill="hold"/>
                                        <p:tgtEl>
                                          <p:spTgt spid="60"/>
                                        </p:tgtEl>
                                        <p:attrNameLst>
                                          <p:attrName>ppt_h</p:attrName>
                                        </p:attrNameLst>
                                      </p:cBhvr>
                                      <p:tavLst>
                                        <p:tav tm="0">
                                          <p:val>
                                            <p:strVal val="4/3*#ppt_h"/>
                                          </p:val>
                                        </p:tav>
                                        <p:tav tm="100000">
                                          <p:val>
                                            <p:strVal val="#ppt_h"/>
                                          </p:val>
                                        </p:tav>
                                      </p:tavLst>
                                    </p:anim>
                                  </p:childTnLst>
                                </p:cTn>
                              </p:par>
                            </p:childTnLst>
                          </p:cTn>
                        </p:par>
                        <p:par>
                          <p:cTn id="13" fill="hold">
                            <p:stCondLst>
                              <p:cond delay="2000"/>
                            </p:stCondLst>
                            <p:childTnLst>
                              <p:par>
                                <p:cTn id="14" presetID="23" presetClass="entr" presetSubtype="288"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1000" fill="hold"/>
                                        <p:tgtEl>
                                          <p:spTgt spid="61"/>
                                        </p:tgtEl>
                                        <p:attrNameLst>
                                          <p:attrName>ppt_w</p:attrName>
                                        </p:attrNameLst>
                                      </p:cBhvr>
                                      <p:tavLst>
                                        <p:tav tm="0">
                                          <p:val>
                                            <p:strVal val="4/3*#ppt_w"/>
                                          </p:val>
                                        </p:tav>
                                        <p:tav tm="100000">
                                          <p:val>
                                            <p:strVal val="#ppt_w"/>
                                          </p:val>
                                        </p:tav>
                                      </p:tavLst>
                                    </p:anim>
                                    <p:anim calcmode="lin" valueType="num">
                                      <p:cBhvr>
                                        <p:cTn id="17" dur="1000" fill="hold"/>
                                        <p:tgtEl>
                                          <p:spTgt spid="61"/>
                                        </p:tgtEl>
                                        <p:attrNameLst>
                                          <p:attrName>ppt_h</p:attrName>
                                        </p:attrNameLst>
                                      </p:cBhvr>
                                      <p:tavLst>
                                        <p:tav tm="0">
                                          <p:val>
                                            <p:strVal val="4/3*#ppt_h"/>
                                          </p:val>
                                        </p:tav>
                                        <p:tav tm="100000">
                                          <p:val>
                                            <p:strVal val="#ppt_h"/>
                                          </p:val>
                                        </p:tav>
                                      </p:tavLst>
                                    </p:anim>
                                  </p:childTnLst>
                                </p:cTn>
                              </p:par>
                            </p:childTnLst>
                          </p:cTn>
                        </p:par>
                        <p:par>
                          <p:cTn id="18" fill="hold">
                            <p:stCondLst>
                              <p:cond delay="3000"/>
                            </p:stCondLst>
                            <p:childTnLst>
                              <p:par>
                                <p:cTn id="19" presetID="17" presetClass="entr" presetSubtype="1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p:cTn id="21" dur="1000" fill="hold"/>
                                        <p:tgtEl>
                                          <p:spTgt spid="62"/>
                                        </p:tgtEl>
                                        <p:attrNameLst>
                                          <p:attrName>ppt_w</p:attrName>
                                        </p:attrNameLst>
                                      </p:cBhvr>
                                      <p:tavLst>
                                        <p:tav tm="0">
                                          <p:val>
                                            <p:fltVal val="0"/>
                                          </p:val>
                                        </p:tav>
                                        <p:tav tm="100000">
                                          <p:val>
                                            <p:strVal val="#ppt_w"/>
                                          </p:val>
                                        </p:tav>
                                      </p:tavLst>
                                    </p:anim>
                                    <p:anim calcmode="lin" valueType="num">
                                      <p:cBhvr>
                                        <p:cTn id="22" dur="1000" fill="hold"/>
                                        <p:tgtEl>
                                          <p:spTgt spid="62"/>
                                        </p:tgtEl>
                                        <p:attrNameLst>
                                          <p:attrName>ppt_h</p:attrName>
                                        </p:attrNameLst>
                                      </p:cBhvr>
                                      <p:tavLst>
                                        <p:tav tm="0">
                                          <p:val>
                                            <p:strVal val="#ppt_h"/>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500"/>
                                        <p:tgtEl>
                                          <p:spTgt spid="65"/>
                                        </p:tgtEl>
                                      </p:cBhvr>
                                    </p:animEffect>
                                  </p:childTnLst>
                                </p:cTn>
                              </p:par>
                              <p:par>
                                <p:cTn id="26" presetID="10" presetClass="entr" presetSubtype="0" fill="hold"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81"/>
                                        </p:tgtEl>
                                        <p:attrNameLst>
                                          <p:attrName>style.visibility</p:attrName>
                                        </p:attrNameLst>
                                      </p:cBhvr>
                                      <p:to>
                                        <p:strVal val="visible"/>
                                      </p:to>
                                    </p:set>
                                    <p:animEffect transition="in" filter="fade">
                                      <p:cBhvr>
                                        <p:cTn id="3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autoUpdateAnimBg="0"/>
      <p:bldP spid="61" grpId="0" animBg="1" autoUpdateAnimBg="0"/>
      <p:bldP spid="62"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41"/>
          <p:cNvGrpSpPr>
            <a:grpSpLocks/>
          </p:cNvGrpSpPr>
          <p:nvPr/>
        </p:nvGrpSpPr>
        <p:grpSpPr bwMode="auto">
          <a:xfrm>
            <a:off x="1066800" y="808038"/>
            <a:ext cx="5486400" cy="5762625"/>
            <a:chOff x="1105501" y="526954"/>
            <a:chExt cx="5486399" cy="5761736"/>
          </a:xfrm>
        </p:grpSpPr>
        <p:pic>
          <p:nvPicPr>
            <p:cNvPr id="5" name="Picture 10" descr="Base Map Topo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105501" y="526954"/>
              <a:ext cx="5486399" cy="5761736"/>
            </a:xfrm>
            <a:prstGeom prst="rect">
              <a:avLst/>
            </a:prstGeom>
            <a:noFill/>
            <a:effectLst>
              <a:glow rad="228600">
                <a:schemeClr val="accent2">
                  <a:satMod val="175000"/>
                  <a:alpha val="40000"/>
                </a:schemeClr>
              </a:glow>
              <a:outerShdw dist="132592" dir="6401955" algn="ctr" rotWithShape="0">
                <a:schemeClr val="tx1"/>
              </a:outerShdw>
            </a:effectLst>
          </p:spPr>
        </p:pic>
        <p:sp>
          <p:nvSpPr>
            <p:cNvPr id="9" name="Content Placeholder 3"/>
            <p:cNvSpPr txBox="1">
              <a:spLocks/>
            </p:cNvSpPr>
            <p:nvPr/>
          </p:nvSpPr>
          <p:spPr bwMode="invGray">
            <a:xfrm>
              <a:off x="2194526" y="2474516"/>
              <a:ext cx="407988"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0" name="Content Placeholder 3"/>
            <p:cNvSpPr txBox="1">
              <a:spLocks/>
            </p:cNvSpPr>
            <p:nvPr/>
          </p:nvSpPr>
          <p:spPr bwMode="invGray">
            <a:xfrm>
              <a:off x="2353276" y="2652288"/>
              <a:ext cx="407988"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1" name="Content Placeholder 3"/>
            <p:cNvSpPr txBox="1">
              <a:spLocks/>
            </p:cNvSpPr>
            <p:nvPr/>
          </p:nvSpPr>
          <p:spPr bwMode="invGray">
            <a:xfrm>
              <a:off x="2407251" y="3669719"/>
              <a:ext cx="407988"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12" name="Content Placeholder 3"/>
            <p:cNvSpPr txBox="1">
              <a:spLocks/>
            </p:cNvSpPr>
            <p:nvPr/>
          </p:nvSpPr>
          <p:spPr bwMode="invGray">
            <a:xfrm>
              <a:off x="2902551" y="4752227"/>
              <a:ext cx="407988" cy="446018"/>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3" name="Content Placeholder 3"/>
            <p:cNvSpPr txBox="1">
              <a:spLocks/>
            </p:cNvSpPr>
            <p:nvPr/>
          </p:nvSpPr>
          <p:spPr bwMode="invGray">
            <a:xfrm>
              <a:off x="4126513" y="4720482"/>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4" name="Content Placeholder 3"/>
            <p:cNvSpPr txBox="1">
              <a:spLocks/>
            </p:cNvSpPr>
            <p:nvPr/>
          </p:nvSpPr>
          <p:spPr bwMode="invGray">
            <a:xfrm>
              <a:off x="4469413" y="5014124"/>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5" name="Content Placeholder 3"/>
            <p:cNvSpPr txBox="1">
              <a:spLocks/>
            </p:cNvSpPr>
            <p:nvPr/>
          </p:nvSpPr>
          <p:spPr bwMode="invGray">
            <a:xfrm>
              <a:off x="4567838" y="5668073"/>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6" name="Content Placeholder 3"/>
            <p:cNvSpPr txBox="1">
              <a:spLocks/>
            </p:cNvSpPr>
            <p:nvPr/>
          </p:nvSpPr>
          <p:spPr bwMode="invGray">
            <a:xfrm>
              <a:off x="4240813" y="5195071"/>
              <a:ext cx="407987"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17" name="Content Placeholder 3"/>
            <p:cNvSpPr txBox="1">
              <a:spLocks/>
            </p:cNvSpPr>
            <p:nvPr/>
          </p:nvSpPr>
          <p:spPr bwMode="invGray">
            <a:xfrm>
              <a:off x="3824889" y="5041107"/>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0" name="Content Placeholder 3"/>
            <p:cNvSpPr txBox="1">
              <a:spLocks/>
            </p:cNvSpPr>
            <p:nvPr/>
          </p:nvSpPr>
          <p:spPr bwMode="invGray">
            <a:xfrm>
              <a:off x="2145314" y="2882441"/>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1" name="Content Placeholder 3"/>
            <p:cNvSpPr txBox="1">
              <a:spLocks/>
            </p:cNvSpPr>
            <p:nvPr/>
          </p:nvSpPr>
          <p:spPr bwMode="invGray">
            <a:xfrm>
              <a:off x="2858101" y="3501470"/>
              <a:ext cx="409575"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2" name="Content Placeholder 3"/>
            <p:cNvSpPr txBox="1">
              <a:spLocks/>
            </p:cNvSpPr>
            <p:nvPr/>
          </p:nvSpPr>
          <p:spPr bwMode="invGray">
            <a:xfrm>
              <a:off x="5553675" y="554268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3" name="Content Placeholder 3"/>
            <p:cNvSpPr txBox="1">
              <a:spLocks/>
            </p:cNvSpPr>
            <p:nvPr/>
          </p:nvSpPr>
          <p:spPr bwMode="invGray">
            <a:xfrm>
              <a:off x="1977039" y="3093545"/>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4" name="Content Placeholder 3"/>
            <p:cNvSpPr txBox="1">
              <a:spLocks/>
            </p:cNvSpPr>
            <p:nvPr/>
          </p:nvSpPr>
          <p:spPr bwMode="invGray">
            <a:xfrm>
              <a:off x="4442425" y="536332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26" name="Content Placeholder 3"/>
            <p:cNvSpPr txBox="1">
              <a:spLocks/>
            </p:cNvSpPr>
            <p:nvPr/>
          </p:nvSpPr>
          <p:spPr bwMode="invGray">
            <a:xfrm>
              <a:off x="3989988" y="5080788"/>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7" name="Content Placeholder 3"/>
            <p:cNvSpPr txBox="1">
              <a:spLocks/>
            </p:cNvSpPr>
            <p:nvPr/>
          </p:nvSpPr>
          <p:spPr bwMode="invGray">
            <a:xfrm>
              <a:off x="4175725" y="5028409"/>
              <a:ext cx="409575" cy="446018"/>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28" name="Content Placeholder 3"/>
            <p:cNvSpPr txBox="1">
              <a:spLocks/>
            </p:cNvSpPr>
            <p:nvPr/>
          </p:nvSpPr>
          <p:spPr bwMode="invGray">
            <a:xfrm>
              <a:off x="2010376" y="2933233"/>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1" name="Content Placeholder 3"/>
            <p:cNvSpPr txBox="1">
              <a:spLocks/>
            </p:cNvSpPr>
            <p:nvPr/>
          </p:nvSpPr>
          <p:spPr bwMode="invGray">
            <a:xfrm>
              <a:off x="3120039" y="3680829"/>
              <a:ext cx="407987" cy="44284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2" name="Content Placeholder 3"/>
            <p:cNvSpPr txBox="1">
              <a:spLocks/>
            </p:cNvSpPr>
            <p:nvPr/>
          </p:nvSpPr>
          <p:spPr bwMode="invGray">
            <a:xfrm>
              <a:off x="3332764" y="3941139"/>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3" name="Content Placeholder 3"/>
            <p:cNvSpPr txBox="1">
              <a:spLocks/>
            </p:cNvSpPr>
            <p:nvPr/>
          </p:nvSpPr>
          <p:spPr bwMode="invGray">
            <a:xfrm>
              <a:off x="2716814" y="3212590"/>
              <a:ext cx="407987" cy="442844"/>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rPr>
                <a:t> </a:t>
              </a:r>
            </a:p>
          </p:txBody>
        </p:sp>
        <p:sp>
          <p:nvSpPr>
            <p:cNvPr id="30" name="Content Placeholder 3"/>
            <p:cNvSpPr txBox="1">
              <a:spLocks/>
            </p:cNvSpPr>
            <p:nvPr/>
          </p:nvSpPr>
          <p:spPr bwMode="invGray">
            <a:xfrm>
              <a:off x="3742339" y="4912539"/>
              <a:ext cx="407987"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4" name="Content Placeholder 3"/>
            <p:cNvSpPr txBox="1">
              <a:spLocks/>
            </p:cNvSpPr>
            <p:nvPr/>
          </p:nvSpPr>
          <p:spPr bwMode="invGray">
            <a:xfrm>
              <a:off x="4115400" y="5210943"/>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5" name="Content Placeholder 3"/>
            <p:cNvSpPr txBox="1">
              <a:spLocks/>
            </p:cNvSpPr>
            <p:nvPr/>
          </p:nvSpPr>
          <p:spPr bwMode="invGray">
            <a:xfrm>
              <a:off x="4023325" y="4950633"/>
              <a:ext cx="407988"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6" name="Content Placeholder 3"/>
            <p:cNvSpPr txBox="1">
              <a:spLocks/>
            </p:cNvSpPr>
            <p:nvPr/>
          </p:nvSpPr>
          <p:spPr bwMode="invGray">
            <a:xfrm>
              <a:off x="3513739" y="4814130"/>
              <a:ext cx="407987"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38" name="Content Placeholder 3"/>
            <p:cNvSpPr txBox="1">
              <a:spLocks/>
            </p:cNvSpPr>
            <p:nvPr/>
          </p:nvSpPr>
          <p:spPr bwMode="invGray">
            <a:xfrm>
              <a:off x="4640863" y="5126819"/>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1" name="Content Placeholder 3"/>
            <p:cNvSpPr txBox="1">
              <a:spLocks/>
            </p:cNvSpPr>
            <p:nvPr/>
          </p:nvSpPr>
          <p:spPr bwMode="invGray">
            <a:xfrm>
              <a:off x="1515076" y="2242776"/>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3" name="Content Placeholder 3"/>
            <p:cNvSpPr txBox="1">
              <a:spLocks/>
            </p:cNvSpPr>
            <p:nvPr/>
          </p:nvSpPr>
          <p:spPr bwMode="invGray">
            <a:xfrm>
              <a:off x="4524975" y="547442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4" name="Content Placeholder 3"/>
            <p:cNvSpPr txBox="1">
              <a:spLocks/>
            </p:cNvSpPr>
            <p:nvPr/>
          </p:nvSpPr>
          <p:spPr bwMode="invGray">
            <a:xfrm>
              <a:off x="4715475" y="542839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5" name="Content Placeholder 3"/>
            <p:cNvSpPr txBox="1">
              <a:spLocks/>
            </p:cNvSpPr>
            <p:nvPr/>
          </p:nvSpPr>
          <p:spPr bwMode="invGray">
            <a:xfrm>
              <a:off x="1994501" y="3339570"/>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6" name="Content Placeholder 3"/>
            <p:cNvSpPr txBox="1">
              <a:spLocks/>
            </p:cNvSpPr>
            <p:nvPr/>
          </p:nvSpPr>
          <p:spPr bwMode="invGray">
            <a:xfrm>
              <a:off x="2010376" y="2768158"/>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7" name="Content Placeholder 3"/>
            <p:cNvSpPr txBox="1">
              <a:spLocks/>
            </p:cNvSpPr>
            <p:nvPr/>
          </p:nvSpPr>
          <p:spPr bwMode="invGray">
            <a:xfrm>
              <a:off x="3426426" y="4703022"/>
              <a:ext cx="495300" cy="446019"/>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8" name="Content Placeholder 3"/>
            <p:cNvSpPr txBox="1">
              <a:spLocks/>
            </p:cNvSpPr>
            <p:nvPr/>
          </p:nvSpPr>
          <p:spPr bwMode="invGray">
            <a:xfrm>
              <a:off x="2092926" y="2668161"/>
              <a:ext cx="407988"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sp>
          <p:nvSpPr>
            <p:cNvPr id="49" name="Content Placeholder 3"/>
            <p:cNvSpPr txBox="1">
              <a:spLocks/>
            </p:cNvSpPr>
            <p:nvPr/>
          </p:nvSpPr>
          <p:spPr bwMode="invGray">
            <a:xfrm>
              <a:off x="2504089" y="2490388"/>
              <a:ext cx="407987" cy="444431"/>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sz="2200" kern="0" dirty="0">
                  <a:solidFill>
                    <a:schemeClr val="bg1"/>
                  </a:solidFill>
                  <a:effectLst>
                    <a:outerShdw blurRad="50800" dist="88900" dir="2700000" algn="tl" rotWithShape="0">
                      <a:prstClr val="black"/>
                    </a:outerShdw>
                  </a:effectLst>
                  <a:latin typeface="Arial" charset="0"/>
                  <a:cs typeface="+mn-cs"/>
                </a:rPr>
                <a:t> </a:t>
              </a:r>
            </a:p>
          </p:txBody>
        </p:sp>
      </p:grpSp>
      <p:sp>
        <p:nvSpPr>
          <p:cNvPr id="2" name="Slide Number Placeholder 1"/>
          <p:cNvSpPr>
            <a:spLocks noGrp="1"/>
          </p:cNvSpPr>
          <p:nvPr>
            <p:ph type="sldNum" sz="quarter" idx="10"/>
          </p:nvPr>
        </p:nvSpPr>
        <p:spPr/>
        <p:txBody>
          <a:bodyPr/>
          <a:lstStyle/>
          <a:p>
            <a:pPr>
              <a:defRPr/>
            </a:pPr>
            <a:fld id="{C75E3D5E-8FDE-40E3-907A-34614F2446D7}" type="slidenum">
              <a:rPr lang="en-US"/>
              <a:pPr>
                <a:defRPr/>
              </a:pPr>
              <a:t>11</a:t>
            </a:fld>
            <a:endParaRPr lang="en-US" dirty="0"/>
          </a:p>
        </p:txBody>
      </p:sp>
      <p:sp>
        <p:nvSpPr>
          <p:cNvPr id="4" name="Content Placeholder 3"/>
          <p:cNvSpPr>
            <a:spLocks noGrp="1"/>
          </p:cNvSpPr>
          <p:nvPr>
            <p:ph idx="1"/>
          </p:nvPr>
        </p:nvSpPr>
        <p:spPr bwMode="invGray">
          <a:xfrm>
            <a:off x="130175" y="1828800"/>
            <a:ext cx="2613025" cy="4986338"/>
          </a:xfrm>
        </p:spPr>
        <p:txBody>
          <a:bodyPr/>
          <a:lstStyle/>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Antioch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Carlsbad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Chino Hills</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Delano</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Fallbrook</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Folsom</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Fresno</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Glendora</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Imperial ID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Long Beach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Pittsburgh</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Pleasant Hill</a:t>
            </a:r>
          </a:p>
          <a:p>
            <a:pPr marL="342900" indent="-342900">
              <a:spcBef>
                <a:spcPts val="0"/>
              </a:spcBef>
              <a:buClr>
                <a:srgbClr val="FF3300"/>
              </a:buClr>
              <a:buSzPct val="85000"/>
              <a:buFont typeface="Wingdings" pitchFamily="2" charset="2"/>
              <a:buChar char="n"/>
              <a:defRPr/>
            </a:pPr>
            <a:r>
              <a:rPr lang="en-US" sz="1800" b="1" kern="0" dirty="0" err="1" smtClean="0">
                <a:effectLst>
                  <a:outerShdw blurRad="50800" dist="88900" dir="2700000" algn="tl" rotWithShape="0">
                    <a:prstClr val="black"/>
                  </a:outerShdw>
                </a:effectLst>
                <a:latin typeface="Arial" charset="0"/>
              </a:rPr>
              <a:t>Crescenta</a:t>
            </a:r>
            <a:r>
              <a:rPr lang="en-US" sz="1800" b="1" kern="0" dirty="0" smtClean="0">
                <a:effectLst>
                  <a:outerShdw blurRad="50800" dist="88900" dir="2700000" algn="tl" rotWithShape="0">
                    <a:prstClr val="black"/>
                  </a:outerShdw>
                </a:effectLst>
                <a:latin typeface="Arial" charset="0"/>
              </a:rPr>
              <a:t> Valley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East Bay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Eastern MWD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Imperial ID</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Kern County</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Las </a:t>
            </a:r>
            <a:r>
              <a:rPr lang="en-US" sz="1800" b="1" kern="0" dirty="0" err="1" smtClean="0">
                <a:effectLst>
                  <a:outerShdw blurRad="50800" dist="88900" dir="2700000" algn="tl" rotWithShape="0">
                    <a:prstClr val="black"/>
                  </a:outerShdw>
                </a:effectLst>
                <a:latin typeface="Arial" charset="0"/>
              </a:rPr>
              <a:t>Virgenes</a:t>
            </a:r>
            <a:endParaRPr lang="en-US" sz="1800" b="1" kern="0" dirty="0" smtClean="0">
              <a:effectLst>
                <a:outerShdw blurRad="50800" dist="88900" dir="2700000" algn="tl" rotWithShape="0">
                  <a:prstClr val="black"/>
                </a:outerShdw>
              </a:effectLst>
              <a:latin typeface="Arial" charset="0"/>
            </a:endParaRP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Los Angeles</a:t>
            </a:r>
          </a:p>
          <a:p>
            <a:pPr marL="342900" indent="-342900">
              <a:spcBef>
                <a:spcPts val="0"/>
              </a:spcBef>
              <a:buClr>
                <a:srgbClr val="FF3300"/>
              </a:buClr>
              <a:buSzPct val="85000"/>
              <a:buFont typeface="Wingdings" pitchFamily="2" charset="2"/>
              <a:buChar char="n"/>
              <a:defRPr/>
            </a:pPr>
            <a:r>
              <a:rPr lang="en-US" sz="1800" b="1" kern="0" dirty="0" smtClean="0">
                <a:effectLst>
                  <a:outerShdw blurRad="50800" dist="88900" dir="2700000" algn="tl" rotWithShape="0">
                    <a:prstClr val="black"/>
                  </a:outerShdw>
                </a:effectLst>
                <a:latin typeface="Arial" charset="0"/>
              </a:rPr>
              <a:t>Monte Vista</a:t>
            </a:r>
          </a:p>
        </p:txBody>
      </p:sp>
      <p:sp>
        <p:nvSpPr>
          <p:cNvPr id="8" name="Content Placeholder 3"/>
          <p:cNvSpPr txBox="1">
            <a:spLocks/>
          </p:cNvSpPr>
          <p:nvPr/>
        </p:nvSpPr>
        <p:spPr bwMode="invGray">
          <a:xfrm>
            <a:off x="6418263" y="2025650"/>
            <a:ext cx="2908300" cy="3724275"/>
          </a:xfrm>
          <a:prstGeom prst="rect">
            <a:avLst/>
          </a:prstGeom>
        </p:spPr>
        <p:txBody>
          <a:bodyPr/>
          <a:lstStyle/>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Moulton Niguel</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North Marin</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Orange County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Padre Dam</a:t>
            </a:r>
          </a:p>
          <a:p>
            <a:pPr marL="342900" indent="-342900" eaLnBrk="0" hangingPunct="0">
              <a:spcBef>
                <a:spcPts val="0"/>
              </a:spcBef>
              <a:buClr>
                <a:srgbClr val="FF3300"/>
              </a:buClr>
              <a:buSzPct val="85000"/>
              <a:buFont typeface="Wingdings" pitchFamily="2" charset="2"/>
              <a:buChar char="n"/>
              <a:defRPr/>
            </a:pPr>
            <a:r>
              <a:rPr lang="en-US" b="1" kern="0">
                <a:effectLst>
                  <a:outerShdw blurRad="50800" dist="88900" dir="2700000" algn="tl" rotWithShape="0">
                    <a:prstClr val="black"/>
                  </a:outerShdw>
                </a:effectLst>
                <a:latin typeface="Arial" charset="0"/>
                <a:cs typeface="+mn-cs"/>
              </a:rPr>
              <a:t>Rancho California</a:t>
            </a:r>
            <a:endParaRPr lang="en-US" b="1" kern="0" dirty="0">
              <a:effectLst>
                <a:outerShdw blurRad="50800" dist="88900" dir="2700000" algn="tl" rotWithShape="0">
                  <a:prstClr val="black"/>
                </a:outerShdw>
              </a:effectLst>
              <a:latin typeface="Arial" charset="0"/>
              <a:cs typeface="+mn-cs"/>
            </a:endParaRP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Redwood Valley</a:t>
            </a:r>
          </a:p>
          <a:p>
            <a:pPr marL="342900" indent="-342900" eaLnBrk="0" hangingPunct="0">
              <a:spcBef>
                <a:spcPts val="0"/>
              </a:spcBef>
              <a:buClr>
                <a:srgbClr val="FF3300"/>
              </a:buClr>
              <a:buSzPct val="85000"/>
              <a:buFont typeface="Wingdings" pitchFamily="2" charset="2"/>
              <a:buChar char="n"/>
              <a:defRPr/>
            </a:pPr>
            <a:r>
              <a:rPr lang="en-US" b="1" kern="0">
                <a:effectLst>
                  <a:outerShdw blurRad="50800" dist="88900" dir="2700000" algn="tl" rotWithShape="0">
                    <a:prstClr val="black"/>
                  </a:outerShdw>
                </a:effectLst>
                <a:latin typeface="Arial" charset="0"/>
                <a:cs typeface="+mn-cs"/>
              </a:rPr>
              <a:t>San Diego County</a:t>
            </a:r>
            <a:endParaRPr lang="en-US" b="1" kern="0" dirty="0">
              <a:effectLst>
                <a:outerShdw blurRad="50800" dist="88900" dir="2700000" algn="tl" rotWithShape="0">
                  <a:prstClr val="black"/>
                </a:outerShdw>
              </a:effectLst>
              <a:latin typeface="Arial" charset="0"/>
              <a:cs typeface="+mn-cs"/>
            </a:endParaRP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 Juan WD</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Clara Valley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Cruz</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Santa Fe</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Simi Valley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Valley Center</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Ventura County</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Vista</a:t>
            </a:r>
          </a:p>
          <a:p>
            <a:pPr marL="342900" indent="-342900" eaLnBrk="0" hangingPunct="0">
              <a:spcBef>
                <a:spcPts val="0"/>
              </a:spcBef>
              <a:buClr>
                <a:srgbClr val="FF3300"/>
              </a:buClr>
              <a:buSzPct val="85000"/>
              <a:buFont typeface="Wingdings" pitchFamily="2" charset="2"/>
              <a:buChar char="n"/>
              <a:defRPr/>
            </a:pPr>
            <a:r>
              <a:rPr lang="en-US" b="1" kern="0" dirty="0">
                <a:effectLst>
                  <a:outerShdw blurRad="50800" dist="88900" dir="2700000" algn="tl" rotWithShape="0">
                    <a:prstClr val="black"/>
                  </a:outerShdw>
                </a:effectLst>
                <a:latin typeface="Arial" charset="0"/>
                <a:cs typeface="+mn-cs"/>
              </a:rPr>
              <a:t>West Basin MWD</a:t>
            </a:r>
          </a:p>
          <a:p>
            <a:pPr marL="342900" indent="-342900" eaLnBrk="0" hangingPunct="0">
              <a:spcBef>
                <a:spcPts val="0"/>
              </a:spcBef>
              <a:buClr>
                <a:srgbClr val="FF3300"/>
              </a:buClr>
              <a:buSzPct val="85000"/>
              <a:buFont typeface="Wingdings" pitchFamily="2" charset="2"/>
              <a:buChar char="n"/>
              <a:defRPr/>
            </a:pPr>
            <a:r>
              <a:rPr lang="en-US" b="1" kern="0" dirty="0" err="1">
                <a:effectLst>
                  <a:outerShdw blurRad="50800" dist="88900" dir="2700000" algn="tl" rotWithShape="0">
                    <a:prstClr val="black"/>
                  </a:outerShdw>
                </a:effectLst>
                <a:latin typeface="Arial" charset="0"/>
                <a:cs typeface="+mn-cs"/>
              </a:rPr>
              <a:t>Westlands</a:t>
            </a:r>
            <a:endParaRPr lang="en-US" b="1" kern="0" dirty="0">
              <a:effectLst>
                <a:outerShdw blurRad="50800" dist="88900" dir="2700000" algn="tl" rotWithShape="0">
                  <a:prstClr val="black"/>
                </a:outerShdw>
              </a:effectLst>
              <a:latin typeface="Arial" charset="0"/>
              <a:cs typeface="+mn-cs"/>
            </a:endParaRPr>
          </a:p>
        </p:txBody>
      </p:sp>
      <p:sp>
        <p:nvSpPr>
          <p:cNvPr id="25" name="Content Placeholder 3"/>
          <p:cNvSpPr txBox="1">
            <a:spLocks/>
          </p:cNvSpPr>
          <p:nvPr/>
        </p:nvSpPr>
        <p:spPr bwMode="invGray">
          <a:xfrm>
            <a:off x="3446463" y="1143000"/>
            <a:ext cx="5673725" cy="887413"/>
          </a:xfrm>
          <a:prstGeom prst="rect">
            <a:avLst/>
          </a:prstGeom>
        </p:spPr>
        <p:txBody>
          <a:bodyPr/>
          <a:lstStyle/>
          <a:p>
            <a:pPr marL="342900" indent="-342900" eaLnBrk="0" hangingPunct="0">
              <a:spcBef>
                <a:spcPts val="0"/>
              </a:spcBef>
              <a:spcAft>
                <a:spcPts val="600"/>
              </a:spcAft>
              <a:buClr>
                <a:srgbClr val="FF3300"/>
              </a:buClr>
              <a:buSzPct val="85000"/>
              <a:buFont typeface="Wingdings" pitchFamily="2" charset="2"/>
              <a:buChar char="n"/>
              <a:tabLst>
                <a:tab pos="3657600" algn="l"/>
              </a:tabLst>
              <a:defRPr/>
            </a:pPr>
            <a:r>
              <a:rPr lang="en-US" sz="2200" b="1" kern="0" dirty="0">
                <a:effectLst>
                  <a:outerShdw blurRad="50800" dist="88900" dir="2700000" algn="tl" rotWithShape="0">
                    <a:prstClr val="black"/>
                  </a:outerShdw>
                </a:effectLst>
                <a:latin typeface="Arial" charset="0"/>
                <a:cs typeface="+mn-cs"/>
              </a:rPr>
              <a:t>Mandatory Conservation	(38 agencies)</a:t>
            </a:r>
          </a:p>
          <a:p>
            <a:pPr marL="342900" indent="-342900" eaLnBrk="0" hangingPunct="0">
              <a:spcBef>
                <a:spcPts val="0"/>
              </a:spcBef>
              <a:spcAft>
                <a:spcPts val="600"/>
              </a:spcAft>
              <a:buClr>
                <a:srgbClr val="FFFF00"/>
              </a:buClr>
              <a:buSzPct val="85000"/>
              <a:buFont typeface="Wingdings" pitchFamily="2" charset="2"/>
              <a:buChar char="n"/>
              <a:tabLst>
                <a:tab pos="3657600" algn="l"/>
              </a:tabLst>
              <a:defRPr/>
            </a:pPr>
            <a:r>
              <a:rPr lang="en-US" sz="2200" b="1" kern="0" dirty="0">
                <a:effectLst>
                  <a:outerShdw blurRad="50800" dist="88900" dir="2700000" algn="tl" rotWithShape="0">
                    <a:prstClr val="black"/>
                  </a:outerShdw>
                </a:effectLst>
                <a:latin typeface="Arial" charset="0"/>
                <a:cs typeface="+mn-cs"/>
              </a:rPr>
              <a:t>Voluntary Conservation	(60 agencies)</a:t>
            </a:r>
          </a:p>
          <a:p>
            <a:pPr marL="342900" indent="-342900" eaLnBrk="0" hangingPunct="0">
              <a:spcBef>
                <a:spcPts val="0"/>
              </a:spcBef>
              <a:spcAft>
                <a:spcPts val="600"/>
              </a:spcAft>
              <a:buClr>
                <a:srgbClr val="FFFF00"/>
              </a:buClr>
              <a:buSzPct val="85000"/>
              <a:buFont typeface="Wingdings" pitchFamily="2" charset="2"/>
              <a:buNone/>
              <a:defRPr/>
            </a:pPr>
            <a:endParaRPr lang="en-US" sz="2200" b="1" kern="0" dirty="0">
              <a:effectLst>
                <a:outerShdw blurRad="50800" dist="88900" dir="2700000" algn="tl" rotWithShape="0">
                  <a:prstClr val="black"/>
                </a:outerShdw>
              </a:effectLst>
              <a:latin typeface="Arial" charset="0"/>
              <a:cs typeface="+mn-cs"/>
            </a:endParaRPr>
          </a:p>
        </p:txBody>
      </p:sp>
      <p:pic>
        <p:nvPicPr>
          <p:cNvPr id="29" name="Picture 2"/>
          <p:cNvPicPr>
            <a:picLocks noChangeAspect="1" noChangeArrowheads="1"/>
          </p:cNvPicPr>
          <p:nvPr/>
        </p:nvPicPr>
        <p:blipFill>
          <a:blip r:embed="rId4"/>
          <a:srcRect t="2142" b="87186"/>
          <a:stretch>
            <a:fillRect/>
          </a:stretch>
        </p:blipFill>
        <p:spPr bwMode="auto">
          <a:xfrm>
            <a:off x="3540370" y="341743"/>
            <a:ext cx="5416062" cy="689887"/>
          </a:xfrm>
          <a:prstGeom prst="rect">
            <a:avLst/>
          </a:prstGeom>
          <a:noFill/>
          <a:ln w="9525">
            <a:noFill/>
            <a:miter lim="800000"/>
            <a:headEnd/>
            <a:tailEnd/>
          </a:ln>
          <a:effectLst>
            <a:glow rad="228600">
              <a:schemeClr val="accent2">
                <a:satMod val="175000"/>
                <a:alpha val="40000"/>
              </a:schemeClr>
            </a:glow>
            <a:outerShdw blurRad="76200" dir="13500000" sy="23000" kx="1200000" algn="br" rotWithShape="0">
              <a:prstClr val="black">
                <a:alpha val="75000"/>
              </a:prstClr>
            </a:outerShdw>
            <a:softEdge rad="63500"/>
          </a:effec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6" descr="C:\Users\u06454\Pictures\Landscape\Water Pic5.JPG"/>
          <p:cNvPicPr>
            <a:picLocks noChangeAspect="1" noChangeArrowheads="1"/>
          </p:cNvPicPr>
          <p:nvPr/>
        </p:nvPicPr>
        <p:blipFill>
          <a:blip r:embed="rId2"/>
          <a:srcRect/>
          <a:stretch>
            <a:fillRect/>
          </a:stretch>
        </p:blipFill>
        <p:spPr bwMode="auto">
          <a:xfrm>
            <a:off x="0" y="-39688"/>
            <a:ext cx="9144000" cy="6897688"/>
          </a:xfrm>
          <a:prstGeom prst="rect">
            <a:avLst/>
          </a:prstGeom>
          <a:noFill/>
          <a:ln w="9525">
            <a:noFill/>
            <a:miter lim="800000"/>
            <a:headEnd/>
            <a:tailEnd/>
          </a:ln>
        </p:spPr>
      </p:pic>
      <p:grpSp>
        <p:nvGrpSpPr>
          <p:cNvPr id="27651" name="Group 30"/>
          <p:cNvGrpSpPr>
            <a:grpSpLocks/>
          </p:cNvGrpSpPr>
          <p:nvPr/>
        </p:nvGrpSpPr>
        <p:grpSpPr bwMode="auto">
          <a:xfrm>
            <a:off x="2971800" y="2147888"/>
            <a:ext cx="4205288" cy="4070350"/>
            <a:chOff x="2240942" y="2183492"/>
            <a:chExt cx="4204689" cy="4069390"/>
          </a:xfrm>
        </p:grpSpPr>
        <p:sp>
          <p:nvSpPr>
            <p:cNvPr id="6" name="Block Arc 5"/>
            <p:cNvSpPr/>
            <p:nvPr/>
          </p:nvSpPr>
          <p:spPr bwMode="auto">
            <a:xfrm rot="3686323">
              <a:off x="2308592" y="2115842"/>
              <a:ext cx="4069390" cy="4204689"/>
            </a:xfrm>
            <a:prstGeom prst="blockArc">
              <a:avLst>
                <a:gd name="adj1" fmla="val 14511500"/>
                <a:gd name="adj2" fmla="val 21513774"/>
                <a:gd name="adj3" fmla="val 14861"/>
              </a:avLst>
            </a:prstGeom>
            <a:solidFill>
              <a:srgbClr val="00B6F6"/>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6" name="Block Arc 15"/>
            <p:cNvSpPr/>
            <p:nvPr/>
          </p:nvSpPr>
          <p:spPr bwMode="auto">
            <a:xfrm rot="3686323">
              <a:off x="2308592" y="2115842"/>
              <a:ext cx="4069390" cy="4204689"/>
            </a:xfrm>
            <a:prstGeom prst="blockArc">
              <a:avLst>
                <a:gd name="adj1" fmla="val 18807364"/>
                <a:gd name="adj2" fmla="val 21513774"/>
                <a:gd name="adj3" fmla="val 14861"/>
              </a:avLst>
            </a:prstGeom>
            <a:solidFill>
              <a:srgbClr val="F0EA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17" name="Block Arc 16"/>
            <p:cNvSpPr/>
            <p:nvPr/>
          </p:nvSpPr>
          <p:spPr bwMode="auto">
            <a:xfrm rot="3686323">
              <a:off x="2308592" y="2115842"/>
              <a:ext cx="4069390" cy="4204689"/>
            </a:xfrm>
            <a:prstGeom prst="blockArc">
              <a:avLst>
                <a:gd name="adj1" fmla="val 20421094"/>
                <a:gd name="adj2" fmla="val 21513774"/>
                <a:gd name="adj3" fmla="val 14861"/>
              </a:avLst>
            </a:prstGeom>
            <a:solidFill>
              <a:srgbClr val="C00000"/>
            </a:solidFill>
            <a:ln w="57150">
              <a:solidFill>
                <a:srgbClr val="00206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6" name="Rectangle 25"/>
            <p:cNvSpPr/>
            <p:nvPr/>
          </p:nvSpPr>
          <p:spPr bwMode="auto">
            <a:xfrm>
              <a:off x="5150144" y="240717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88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7" name="Rectangle 26"/>
            <p:cNvSpPr/>
            <p:nvPr/>
          </p:nvSpPr>
          <p:spPr bwMode="auto">
            <a:xfrm>
              <a:off x="5045214" y="504519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174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28" name="Rectangle 27"/>
            <p:cNvSpPr/>
            <p:nvPr/>
          </p:nvSpPr>
          <p:spPr bwMode="auto">
            <a:xfrm>
              <a:off x="5865924" y="3715811"/>
              <a:ext cx="76200" cy="1005840"/>
            </a:xfrm>
            <a:prstGeom prst="rect">
              <a:avLst/>
            </a:prstGeom>
            <a:solidFill>
              <a:srgbClr val="002060"/>
            </a:solidFill>
            <a:ln w="19050">
              <a:solidFill>
                <a:srgbClr val="00B6F6"/>
              </a:solidFill>
              <a:headEnd type="none" w="med" len="med"/>
              <a:tailEnd type="none" w="med" len="med"/>
            </a:ln>
            <a:scene3d>
              <a:camera prst="orthographicFront">
                <a:rot lat="0" lon="0" rev="5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grpSp>
      <p:sp>
        <p:nvSpPr>
          <p:cNvPr id="29" name="Isosceles Triangle 28"/>
          <p:cNvSpPr/>
          <p:nvPr/>
        </p:nvSpPr>
        <p:spPr bwMode="auto">
          <a:xfrm>
            <a:off x="5607432" y="2555898"/>
            <a:ext cx="304800" cy="2743200"/>
          </a:xfrm>
          <a:prstGeom prst="triangle">
            <a:avLst/>
          </a:prstGeom>
          <a:ln>
            <a:headEnd type="none" w="med" len="med"/>
            <a:tailEnd type="none" w="med" len="med"/>
          </a:ln>
          <a:scene3d>
            <a:camera prst="orthographicFront">
              <a:rot lat="0" lon="0" rev="174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3" name="Isosceles Triangle 32"/>
          <p:cNvSpPr/>
          <p:nvPr/>
        </p:nvSpPr>
        <p:spPr bwMode="auto">
          <a:xfrm>
            <a:off x="5639912" y="2708298"/>
            <a:ext cx="304800" cy="2743200"/>
          </a:xfrm>
          <a:prstGeom prst="triangle">
            <a:avLst/>
          </a:prstGeom>
          <a:gradFill>
            <a:lin ang="16200000" scaled="0"/>
          </a:gradFill>
          <a:ln>
            <a:headEnd type="none" w="med" len="med"/>
            <a:tailEnd type="none" w="med" len="med"/>
          </a:ln>
          <a:scene3d>
            <a:camera prst="orthographicFront">
              <a:rot lat="0" lon="0" rev="168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2" name="Isosceles Triangle 31"/>
          <p:cNvSpPr/>
          <p:nvPr/>
        </p:nvSpPr>
        <p:spPr bwMode="auto">
          <a:xfrm>
            <a:off x="5607432" y="2811684"/>
            <a:ext cx="304800" cy="2743200"/>
          </a:xfrm>
          <a:prstGeom prst="triangle">
            <a:avLst/>
          </a:prstGeom>
          <a:ln>
            <a:headEnd type="none" w="med" len="med"/>
            <a:tailEnd type="none" w="med" len="med"/>
          </a:ln>
          <a:scene3d>
            <a:camera prst="orthographicFront">
              <a:rot lat="0" lon="0" rev="1620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 name="Slide Number Placeholder 2"/>
          <p:cNvSpPr>
            <a:spLocks noGrp="1"/>
          </p:cNvSpPr>
          <p:nvPr>
            <p:ph type="sldNum" sz="quarter" idx="10"/>
          </p:nvPr>
        </p:nvSpPr>
        <p:spPr/>
        <p:txBody>
          <a:bodyPr/>
          <a:lstStyle/>
          <a:p>
            <a:pPr>
              <a:defRPr/>
            </a:pPr>
            <a:fld id="{4D8D77C2-9C0F-4403-A57B-A0B91A114A5A}" type="slidenum">
              <a:rPr lang="en-US" smtClean="0"/>
              <a:pPr>
                <a:defRPr/>
              </a:pPr>
              <a:t>12</a:t>
            </a:fld>
            <a:endParaRPr lang="en-US" dirty="0"/>
          </a:p>
        </p:txBody>
      </p:sp>
      <p:sp>
        <p:nvSpPr>
          <p:cNvPr id="4" name="Rectangle 2"/>
          <p:cNvSpPr>
            <a:spLocks noGrp="1" noChangeArrowheads="1"/>
          </p:cNvSpPr>
          <p:nvPr>
            <p:ph type="title"/>
          </p:nvPr>
        </p:nvSpPr>
        <p:spPr bwMode="invGray">
          <a:xfrm>
            <a:off x="2971800" y="609600"/>
            <a:ext cx="5715000" cy="1107996"/>
          </a:xfrm>
        </p:spPr>
        <p:txBody>
          <a:bodyPr/>
          <a:lstStyle/>
          <a:p>
            <a:pPr>
              <a:defRPr/>
            </a:pPr>
            <a:r>
              <a:rPr smtClean="0">
                <a:effectLst>
                  <a:outerShdw blurRad="50800" dist="50800" dir="2700000" algn="tl" rotWithShape="0">
                    <a:prstClr val="black"/>
                  </a:outerShdw>
                </a:effectLst>
              </a:rPr>
              <a:t>Southern California's </a:t>
            </a:r>
            <a:br>
              <a:rPr smtClean="0">
                <a:effectLst>
                  <a:outerShdw blurRad="50800" dist="50800" dir="2700000" algn="tl" rotWithShape="0">
                    <a:prstClr val="black"/>
                  </a:outerShdw>
                </a:effectLst>
              </a:rPr>
            </a:br>
            <a:r>
              <a:rPr sz="3600" smtClean="0">
                <a:solidFill>
                  <a:schemeClr val="tx1"/>
                </a:solidFill>
                <a:effectLst>
                  <a:outerShdw blurRad="50800" dist="50800" dir="2700000" algn="tl" rotWithShape="0">
                    <a:prstClr val="black"/>
                  </a:outerShdw>
                </a:effectLst>
              </a:rPr>
              <a:t>Water  Reserve Levels</a:t>
            </a:r>
            <a:endParaRPr sz="3600">
              <a:solidFill>
                <a:schemeClr val="tx1"/>
              </a:solidFill>
            </a:endParaRPr>
          </a:p>
        </p:txBody>
      </p:sp>
      <p:sp>
        <p:nvSpPr>
          <p:cNvPr id="34" name="Isosceles Triangle 33"/>
          <p:cNvSpPr/>
          <p:nvPr/>
        </p:nvSpPr>
        <p:spPr bwMode="auto">
          <a:xfrm>
            <a:off x="5562688" y="3149258"/>
            <a:ext cx="304800" cy="2743200"/>
          </a:xfrm>
          <a:prstGeom prst="triangle">
            <a:avLst/>
          </a:prstGeom>
          <a:ln>
            <a:headEnd type="none" w="med" len="med"/>
            <a:tailEnd type="none" w="med" len="med"/>
          </a:ln>
          <a:scene3d>
            <a:camera prst="orthographicFront">
              <a:rot lat="0" lon="0" rev="14520000"/>
            </a:camera>
            <a:lightRig rig="glow" dir="t">
              <a:rot lat="0" lon="0" rev="6360000"/>
            </a:lightRig>
          </a:scene3d>
          <a:sp3d contourW="1000" prstMaterial="flat">
            <a:bevelT w="95250" h="10160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0" name="Oval 29"/>
          <p:cNvSpPr/>
          <p:nvPr/>
        </p:nvSpPr>
        <p:spPr bwMode="auto">
          <a:xfrm>
            <a:off x="4845545" y="3954684"/>
            <a:ext cx="457200" cy="457200"/>
          </a:xfrm>
          <a:prstGeom prst="ellipse">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91436" tIns="45718" rIns="91436" bIns="45718" anchor="ctr"/>
          <a:lstStyle/>
          <a:p>
            <a:pPr algn="ctr" defTabSz="914099">
              <a:defRPr/>
            </a:pPr>
            <a:endParaRPr lang="en-US" sz="2300" dirty="0">
              <a:solidFill>
                <a:srgbClr val="FFFFFF"/>
              </a:solidFill>
              <a:effectLst>
                <a:outerShdw blurRad="38100" dist="38100" dir="2700000" algn="tl">
                  <a:srgbClr val="000000">
                    <a:alpha val="43137"/>
                  </a:srgbClr>
                </a:outerShdw>
              </a:effectLst>
              <a:latin typeface="Segoe" pitchFamily="34" charset="0"/>
            </a:endParaRPr>
          </a:p>
        </p:txBody>
      </p:sp>
      <p:sp>
        <p:nvSpPr>
          <p:cNvPr id="36" name="Rectangle 2"/>
          <p:cNvSpPr txBox="1">
            <a:spLocks noChangeArrowheads="1"/>
          </p:cNvSpPr>
          <p:nvPr/>
        </p:nvSpPr>
        <p:spPr bwMode="invGray">
          <a:xfrm>
            <a:off x="4464658" y="2493700"/>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FULL</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7" name="Rectangle 2"/>
          <p:cNvSpPr txBox="1">
            <a:spLocks noChangeArrowheads="1"/>
          </p:cNvSpPr>
          <p:nvPr/>
        </p:nvSpPr>
        <p:spPr bwMode="invGray">
          <a:xfrm>
            <a:off x="4464658" y="55276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EMPTY</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39" name="Rectangle 2"/>
          <p:cNvSpPr txBox="1">
            <a:spLocks noChangeArrowheads="1"/>
          </p:cNvSpPr>
          <p:nvPr/>
        </p:nvSpPr>
        <p:spPr bwMode="invGray">
          <a:xfrm>
            <a:off x="6979258" y="31654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2006</a:t>
            </a:r>
          </a:p>
        </p:txBody>
      </p:sp>
      <p:sp>
        <p:nvSpPr>
          <p:cNvPr id="40" name="Rectangle 2"/>
          <p:cNvSpPr txBox="1">
            <a:spLocks noChangeArrowheads="1"/>
          </p:cNvSpPr>
          <p:nvPr/>
        </p:nvSpPr>
        <p:spPr bwMode="invGray">
          <a:xfrm>
            <a:off x="7116668" y="359271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2007</a:t>
            </a:r>
          </a:p>
        </p:txBody>
      </p:sp>
      <p:sp>
        <p:nvSpPr>
          <p:cNvPr id="42" name="Rectangle 2"/>
          <p:cNvSpPr txBox="1">
            <a:spLocks noChangeArrowheads="1"/>
          </p:cNvSpPr>
          <p:nvPr/>
        </p:nvSpPr>
        <p:spPr bwMode="invGray">
          <a:xfrm>
            <a:off x="7131658" y="4003698"/>
            <a:ext cx="1143000" cy="3877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8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2008</a:t>
            </a:r>
          </a:p>
        </p:txBody>
      </p:sp>
      <p:sp>
        <p:nvSpPr>
          <p:cNvPr id="45" name="Rectangle 2"/>
          <p:cNvSpPr txBox="1">
            <a:spLocks noChangeArrowheads="1"/>
          </p:cNvSpPr>
          <p:nvPr/>
        </p:nvSpPr>
        <p:spPr bwMode="invGray">
          <a:xfrm>
            <a:off x="6979258" y="4994298"/>
            <a:ext cx="11430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NOW</a:t>
            </a:r>
            <a:endParaRPr lang="en-US" sz="3200" b="1" spc="-150" dirty="0">
              <a:ln w="3175">
                <a:noFill/>
              </a:ln>
              <a:effectLst>
                <a:outerShdw blurRad="50800" dist="38100" dir="2700000" algn="tl" rotWithShape="0">
                  <a:prstClr val="black">
                    <a:alpha val="40000"/>
                  </a:prstClr>
                </a:outerShdw>
              </a:effectLst>
              <a:latin typeface="+mj-lt"/>
              <a:cs typeface="Arial" charset="0"/>
            </a:endParaRPr>
          </a:p>
        </p:txBody>
      </p:sp>
      <p:sp>
        <p:nvSpPr>
          <p:cNvPr id="46" name="Rectangle 2"/>
          <p:cNvSpPr txBox="1">
            <a:spLocks noChangeArrowheads="1"/>
          </p:cNvSpPr>
          <p:nvPr/>
        </p:nvSpPr>
        <p:spPr bwMode="invGray">
          <a:xfrm>
            <a:off x="6814368" y="6169962"/>
            <a:ext cx="1295400" cy="4431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32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rPr>
              <a:t>2010 ?</a:t>
            </a:r>
            <a:endParaRPr lang="en-US" sz="2800" b="1" i="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mj-lt"/>
              <a:cs typeface="Arial" charset="0"/>
            </a:endParaRPr>
          </a:p>
        </p:txBody>
      </p:sp>
      <p:pic>
        <p:nvPicPr>
          <p:cNvPr id="240643" name="Picture 3" descr="C:\Users\u06454\Pictures\Cal Drought - How Bad Is It.jpg"/>
          <p:cNvPicPr>
            <a:picLocks noChangeAspect="1" noChangeArrowheads="1"/>
          </p:cNvPicPr>
          <p:nvPr/>
        </p:nvPicPr>
        <p:blipFill>
          <a:blip r:embed="rId3">
            <a:lum bright="-9000" contrast="15000"/>
          </a:blip>
          <a:srcRect/>
          <a:stretch>
            <a:fillRect/>
          </a:stretch>
        </p:blipFill>
        <p:spPr bwMode="auto">
          <a:xfrm>
            <a:off x="228600" y="457200"/>
            <a:ext cx="2895600" cy="22098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 name="Group 53"/>
          <p:cNvGrpSpPr>
            <a:grpSpLocks/>
          </p:cNvGrpSpPr>
          <p:nvPr/>
        </p:nvGrpSpPr>
        <p:grpSpPr bwMode="auto">
          <a:xfrm>
            <a:off x="6524625" y="5391150"/>
            <a:ext cx="914400" cy="1238250"/>
            <a:chOff x="5488313" y="5375506"/>
            <a:chExt cx="914400" cy="1238904"/>
          </a:xfrm>
        </p:grpSpPr>
        <p:sp>
          <p:nvSpPr>
            <p:cNvPr id="53" name="Arc 52"/>
            <p:cNvSpPr/>
            <p:nvPr/>
          </p:nvSpPr>
          <p:spPr>
            <a:xfrm rot="1542343">
              <a:off x="5488313" y="5700010"/>
              <a:ext cx="914400" cy="914400"/>
            </a:xfrm>
            <a:prstGeom prst="arc">
              <a:avLst>
                <a:gd name="adj1" fmla="val 16200000"/>
                <a:gd name="adj2" fmla="val 19734450"/>
              </a:avLst>
            </a:prstGeom>
            <a:ln w="57150">
              <a:solidFill>
                <a:schemeClr val="tx1"/>
              </a:solidFill>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44" name="Right Brace 43"/>
            <p:cNvSpPr/>
            <p:nvPr/>
          </p:nvSpPr>
          <p:spPr>
            <a:xfrm rot="2071154">
              <a:off x="5697452" y="5375506"/>
              <a:ext cx="457200" cy="456949"/>
            </a:xfrm>
            <a:prstGeom prst="rightBrace">
              <a:avLst/>
            </a:prstGeom>
            <a:ln w="57150">
              <a:solidFill>
                <a:schemeClr val="tx1"/>
              </a:solidFill>
            </a:ln>
            <a:effectLst>
              <a:glow rad="228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grpId="1" nodeType="clickEffect">
                                  <p:stCondLst>
                                    <p:cond delay="0"/>
                                  </p:stCondLst>
                                  <p:childTnLst>
                                    <p:animClr clrSpc="hsl">
                                      <p:cBhvr override="childStyle">
                                        <p:cTn id="18" dur="500" fill="hold"/>
                                        <p:tgtEl>
                                          <p:spTgt spid="29"/>
                                        </p:tgtEl>
                                        <p:attrNameLst>
                                          <p:attrName>style.color</p:attrName>
                                        </p:attrNameLst>
                                      </p:cBhvr>
                                      <p:by>
                                        <p:hsl h="0" s="-12549" l="-25098"/>
                                      </p:by>
                                    </p:animClr>
                                    <p:animClr clrSpc="hsl">
                                      <p:cBhvr>
                                        <p:cTn id="19" dur="500" fill="hold"/>
                                        <p:tgtEl>
                                          <p:spTgt spid="29"/>
                                        </p:tgtEl>
                                        <p:attrNameLst>
                                          <p:attrName>fillcolor</p:attrName>
                                        </p:attrNameLst>
                                      </p:cBhvr>
                                      <p:by>
                                        <p:hsl h="0" s="-12549" l="-25098"/>
                                      </p:by>
                                    </p:animClr>
                                    <p:animClr clrSpc="hsl">
                                      <p:cBhvr>
                                        <p:cTn id="20" dur="500" fill="hold"/>
                                        <p:tgtEl>
                                          <p:spTgt spid="29"/>
                                        </p:tgtEl>
                                        <p:attrNameLst>
                                          <p:attrName>stroke.color</p:attrName>
                                        </p:attrNameLst>
                                      </p:cBhvr>
                                      <p:by>
                                        <p:hsl h="0" s="-12549" l="-25098"/>
                                      </p:by>
                                    </p:animClr>
                                    <p:set>
                                      <p:cBhvr>
                                        <p:cTn id="21" dur="500" fill="hold"/>
                                        <p:tgtEl>
                                          <p:spTgt spid="29"/>
                                        </p:tgtEl>
                                        <p:attrNameLst>
                                          <p:attrName>fill.type</p:attrName>
                                        </p:attrNameLst>
                                      </p:cBhvr>
                                      <p:to>
                                        <p:strVal val="solid"/>
                                      </p:to>
                                    </p:set>
                                  </p:childTnLst>
                                </p:cTn>
                              </p:par>
                              <p:par>
                                <p:cTn id="22" presetID="3" presetClass="emph" presetSubtype="2" fill="hold" grpId="1" nodeType="withEffect">
                                  <p:stCondLst>
                                    <p:cond delay="0"/>
                                  </p:stCondLst>
                                  <p:childTnLst>
                                    <p:animClr clrSpc="rgb">
                                      <p:cBhvr override="childStyle">
                                        <p:cTn id="23" dur="500" fill="hold"/>
                                        <p:tgtEl>
                                          <p:spTgt spid="39"/>
                                        </p:tgtEl>
                                        <p:attrNameLst>
                                          <p:attrName>style.color</p:attrName>
                                        </p:attrNameLst>
                                      </p:cBhvr>
                                      <p:to>
                                        <a:srgbClr val="336600"/>
                                      </p:to>
                                    </p:animClr>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childTnLst>
                    </p:cTn>
                  </p:par>
                  <p:par>
                    <p:cTn id="32" fill="hold">
                      <p:stCondLst>
                        <p:cond delay="indefinite"/>
                      </p:stCondLst>
                      <p:childTnLst>
                        <p:par>
                          <p:cTn id="33" fill="hold">
                            <p:stCondLst>
                              <p:cond delay="0"/>
                            </p:stCondLst>
                            <p:childTnLst>
                              <p:par>
                                <p:cTn id="34" presetID="24" presetClass="emph" presetSubtype="0" fill="hold" grpId="1" nodeType="clickEffect">
                                  <p:stCondLst>
                                    <p:cond delay="0"/>
                                  </p:stCondLst>
                                  <p:childTnLst>
                                    <p:animClr clrSpc="hsl">
                                      <p:cBhvr override="childStyle">
                                        <p:cTn id="35" dur="500" fill="hold"/>
                                        <p:tgtEl>
                                          <p:spTgt spid="33"/>
                                        </p:tgtEl>
                                        <p:attrNameLst>
                                          <p:attrName>style.color</p:attrName>
                                        </p:attrNameLst>
                                      </p:cBhvr>
                                      <p:by>
                                        <p:hsl h="0" s="-12549" l="-25098"/>
                                      </p:by>
                                    </p:animClr>
                                    <p:animClr clrSpc="hsl">
                                      <p:cBhvr>
                                        <p:cTn id="36" dur="500" fill="hold"/>
                                        <p:tgtEl>
                                          <p:spTgt spid="33"/>
                                        </p:tgtEl>
                                        <p:attrNameLst>
                                          <p:attrName>fillcolor</p:attrName>
                                        </p:attrNameLst>
                                      </p:cBhvr>
                                      <p:by>
                                        <p:hsl h="0" s="-12549" l="-25098"/>
                                      </p:by>
                                    </p:animClr>
                                    <p:animClr clrSpc="hsl">
                                      <p:cBhvr>
                                        <p:cTn id="37" dur="500" fill="hold"/>
                                        <p:tgtEl>
                                          <p:spTgt spid="33"/>
                                        </p:tgtEl>
                                        <p:attrNameLst>
                                          <p:attrName>stroke.color</p:attrName>
                                        </p:attrNameLst>
                                      </p:cBhvr>
                                      <p:by>
                                        <p:hsl h="0" s="-12549" l="-25098"/>
                                      </p:by>
                                    </p:animClr>
                                    <p:set>
                                      <p:cBhvr>
                                        <p:cTn id="38" dur="500" fill="hold"/>
                                        <p:tgtEl>
                                          <p:spTgt spid="33"/>
                                        </p:tgtEl>
                                        <p:attrNameLst>
                                          <p:attrName>fill.type</p:attrName>
                                        </p:attrNameLst>
                                      </p:cBhvr>
                                      <p:to>
                                        <p:strVal val="solid"/>
                                      </p:to>
                                    </p:set>
                                  </p:childTnLst>
                                </p:cTn>
                              </p:par>
                              <p:par>
                                <p:cTn id="39" presetID="3" presetClass="emph" presetSubtype="2" fill="hold" grpId="1" nodeType="withEffect">
                                  <p:stCondLst>
                                    <p:cond delay="0"/>
                                  </p:stCondLst>
                                  <p:childTnLst>
                                    <p:animClr clrSpc="rgb">
                                      <p:cBhvr override="childStyle">
                                        <p:cTn id="40" dur="500" fill="hold"/>
                                        <p:tgtEl>
                                          <p:spTgt spid="40"/>
                                        </p:tgtEl>
                                        <p:attrNameLst>
                                          <p:attrName>style.color</p:attrName>
                                        </p:attrNameLst>
                                      </p:cBhvr>
                                      <p:to>
                                        <a:srgbClr val="336600"/>
                                      </p:to>
                                    </p:animClr>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left)">
                                      <p:cBhvr>
                                        <p:cTn id="44" dur="500"/>
                                        <p:tgtEl>
                                          <p:spTgt spid="32"/>
                                        </p:tgtEl>
                                      </p:cBhvr>
                                    </p:animEffect>
                                  </p:childTnLst>
                                </p:cTn>
                              </p:par>
                            </p:childTnLst>
                          </p:cTn>
                        </p:par>
                        <p:par>
                          <p:cTn id="45" fill="hold">
                            <p:stCondLst>
                              <p:cond delay="1000"/>
                            </p:stCondLst>
                            <p:childTnLst>
                              <p:par>
                                <p:cTn id="46" presetID="10" presetClass="entr" presetSubtype="0" fill="hold" grpId="1"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24" presetClass="emph" presetSubtype="0" fill="hold" grpId="1" nodeType="clickEffect">
                                  <p:stCondLst>
                                    <p:cond delay="0"/>
                                  </p:stCondLst>
                                  <p:childTnLst>
                                    <p:animClr clrSpc="hsl">
                                      <p:cBhvr override="childStyle">
                                        <p:cTn id="52" dur="500" fill="hold"/>
                                        <p:tgtEl>
                                          <p:spTgt spid="32"/>
                                        </p:tgtEl>
                                        <p:attrNameLst>
                                          <p:attrName>style.color</p:attrName>
                                        </p:attrNameLst>
                                      </p:cBhvr>
                                      <p:by>
                                        <p:hsl h="0" s="-12549" l="-25098"/>
                                      </p:by>
                                    </p:animClr>
                                    <p:animClr clrSpc="hsl">
                                      <p:cBhvr>
                                        <p:cTn id="53" dur="500" fill="hold"/>
                                        <p:tgtEl>
                                          <p:spTgt spid="32"/>
                                        </p:tgtEl>
                                        <p:attrNameLst>
                                          <p:attrName>fillcolor</p:attrName>
                                        </p:attrNameLst>
                                      </p:cBhvr>
                                      <p:by>
                                        <p:hsl h="0" s="-12549" l="-25098"/>
                                      </p:by>
                                    </p:animClr>
                                    <p:animClr clrSpc="hsl">
                                      <p:cBhvr>
                                        <p:cTn id="54" dur="500" fill="hold"/>
                                        <p:tgtEl>
                                          <p:spTgt spid="32"/>
                                        </p:tgtEl>
                                        <p:attrNameLst>
                                          <p:attrName>stroke.color</p:attrName>
                                        </p:attrNameLst>
                                      </p:cBhvr>
                                      <p:by>
                                        <p:hsl h="0" s="-12549" l="-25098"/>
                                      </p:by>
                                    </p:animClr>
                                    <p:set>
                                      <p:cBhvr>
                                        <p:cTn id="55" dur="500" fill="hold"/>
                                        <p:tgtEl>
                                          <p:spTgt spid="32"/>
                                        </p:tgtEl>
                                        <p:attrNameLst>
                                          <p:attrName>fill.type</p:attrName>
                                        </p:attrNameLst>
                                      </p:cBhvr>
                                      <p:to>
                                        <p:strVal val="solid"/>
                                      </p:to>
                                    </p:set>
                                  </p:childTnLst>
                                </p:cTn>
                              </p:par>
                              <p:par>
                                <p:cTn id="56" presetID="3" presetClass="emph" presetSubtype="2" fill="hold" grpId="0" nodeType="withEffect">
                                  <p:stCondLst>
                                    <p:cond delay="0"/>
                                  </p:stCondLst>
                                  <p:childTnLst>
                                    <p:animClr clrSpc="rgb">
                                      <p:cBhvr override="childStyle">
                                        <p:cTn id="57" dur="500" fill="hold"/>
                                        <p:tgtEl>
                                          <p:spTgt spid="42"/>
                                        </p:tgtEl>
                                        <p:attrNameLst>
                                          <p:attrName>style.color</p:attrName>
                                        </p:attrNameLst>
                                      </p:cBhvr>
                                      <p:to>
                                        <a:srgbClr val="336600"/>
                                      </p:to>
                                    </p:animClr>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500"/>
                                        <p:tgtEl>
                                          <p:spTgt spid="5"/>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fade">
                                      <p:cBhvr>
                                        <p:cTn id="7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3" grpId="0" animBg="1"/>
      <p:bldP spid="33" grpId="1" animBg="1"/>
      <p:bldP spid="32" grpId="0" animBg="1"/>
      <p:bldP spid="32" grpId="1" animBg="1"/>
      <p:bldP spid="34" grpId="0" animBg="1"/>
      <p:bldP spid="30" grpId="0" animBg="1"/>
      <p:bldP spid="39" grpId="0"/>
      <p:bldP spid="39" grpId="1"/>
      <p:bldP spid="40" grpId="0"/>
      <p:bldP spid="40" grpId="1"/>
      <p:bldP spid="42" grpId="0"/>
      <p:bldP spid="42" grpId="1"/>
      <p:bldP spid="45" grpId="0"/>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S:\Bay-Delta\Presentations-Photos-Maps\Photos\Agriculture\irrig-ag2.jpg"/>
          <p:cNvPicPr>
            <a:picLocks noChangeAspect="1" noChangeArrowheads="1"/>
          </p:cNvPicPr>
          <p:nvPr/>
        </p:nvPicPr>
        <p:blipFill>
          <a:blip r:embed="rId3"/>
          <a:srcRect l="2467" t="2222" r="2550" b="2222"/>
          <a:stretch>
            <a:fillRect/>
          </a:stretch>
        </p:blipFill>
        <p:spPr bwMode="auto">
          <a:xfrm>
            <a:off x="0" y="0"/>
            <a:ext cx="9144000" cy="6858000"/>
          </a:xfrm>
          <a:prstGeom prst="rect">
            <a:avLst/>
          </a:prstGeom>
          <a:noFill/>
          <a:ln w="9525">
            <a:noFill/>
            <a:miter lim="800000"/>
            <a:headEnd/>
            <a:tailEnd/>
          </a:ln>
        </p:spPr>
      </p:pic>
      <p:pic>
        <p:nvPicPr>
          <p:cNvPr id="29699" name="Picture 2"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219456" y="1403794"/>
            <a:ext cx="4407402" cy="5203253"/>
          </a:xfrm>
          <a:prstGeom prst="rect">
            <a:avLst/>
          </a:prstGeom>
          <a:noFill/>
          <a:ln w="9525">
            <a:noFill/>
            <a:miter lim="800000"/>
            <a:headEnd/>
            <a:tailEnd/>
          </a:ln>
          <a:effectLst>
            <a:glow rad="228600">
              <a:schemeClr val="accent4">
                <a:satMod val="175000"/>
                <a:alpha val="40000"/>
              </a:schemeClr>
            </a:glow>
          </a:effectLst>
        </p:spPr>
      </p:pic>
      <p:sp>
        <p:nvSpPr>
          <p:cNvPr id="28676" name="Content Placeholder 10"/>
          <p:cNvSpPr>
            <a:spLocks noGrp="1"/>
          </p:cNvSpPr>
          <p:nvPr>
            <p:ph idx="1"/>
          </p:nvPr>
        </p:nvSpPr>
        <p:spPr bwMode="ltGray">
          <a:xfrm>
            <a:off x="2443163" y="2103430"/>
            <a:ext cx="6700837" cy="1858970"/>
          </a:xfrm>
        </p:spPr>
        <p:txBody>
          <a:bodyPr/>
          <a:lstStyle/>
          <a:p>
            <a:pPr>
              <a:spcBef>
                <a:spcPts val="1200"/>
              </a:spcBef>
            </a:pPr>
            <a:r>
              <a:rPr lang="en-US" sz="2800" b="1" dirty="0" smtClean="0"/>
              <a:t>1 million acres effected (size of Delaware)</a:t>
            </a:r>
          </a:p>
          <a:p>
            <a:pPr>
              <a:spcBef>
                <a:spcPts val="1200"/>
              </a:spcBef>
            </a:pPr>
            <a:r>
              <a:rPr lang="en-US" sz="2800" b="1" dirty="0" smtClean="0"/>
              <a:t>40,000 workers face unemployment</a:t>
            </a:r>
          </a:p>
          <a:p>
            <a:pPr>
              <a:spcBef>
                <a:spcPts val="1200"/>
              </a:spcBef>
            </a:pPr>
            <a:r>
              <a:rPr lang="en-US" sz="2800" b="1" dirty="0" smtClean="0"/>
              <a:t>$1.4 billion in Central Valley impacts</a:t>
            </a:r>
            <a:br>
              <a:rPr lang="en-US" sz="2800" b="1" dirty="0" smtClean="0"/>
            </a:br>
            <a:endParaRPr lang="en-US" sz="2800" b="1" dirty="0" smtClean="0"/>
          </a:p>
        </p:txBody>
      </p:sp>
      <p:sp>
        <p:nvSpPr>
          <p:cNvPr id="6" name="Slide Number Placeholder 1"/>
          <p:cNvSpPr>
            <a:spLocks noGrp="1"/>
          </p:cNvSpPr>
          <p:nvPr>
            <p:ph type="sldNum" sz="quarter" idx="10"/>
          </p:nvPr>
        </p:nvSpPr>
        <p:spPr/>
        <p:txBody>
          <a:bodyPr/>
          <a:lstStyle/>
          <a:p>
            <a:pPr>
              <a:defRPr/>
            </a:pPr>
            <a:fld id="{3AAE9F6C-DA29-4F3B-8C80-D8C2F9E43299}" type="slidenum">
              <a:rPr lang="en-US"/>
              <a:pPr>
                <a:defRPr/>
              </a:pPr>
              <a:t>13</a:t>
            </a:fld>
            <a:endParaRPr lang="en-US" dirty="0"/>
          </a:p>
        </p:txBody>
      </p:sp>
      <p:sp>
        <p:nvSpPr>
          <p:cNvPr id="14" name="Oval 13"/>
          <p:cNvSpPr/>
          <p:nvPr/>
        </p:nvSpPr>
        <p:spPr bwMode="auto">
          <a:xfrm rot="19447858">
            <a:off x="1621725" y="3524469"/>
            <a:ext cx="552316" cy="1590946"/>
          </a:xfrm>
          <a:prstGeom prst="ellipse">
            <a:avLst/>
          </a:prstGeom>
          <a:solidFill>
            <a:srgbClr val="FFC000">
              <a:alpha val="41176"/>
            </a:srgbClr>
          </a:solidFill>
          <a:ln w="19050" cap="flat" cmpd="sng" algn="ctr">
            <a:noFill/>
            <a:prstDash val="solid"/>
            <a:round/>
            <a:headEnd type="none" w="med" len="med"/>
            <a:tailEnd type="none" w="med" len="med"/>
          </a:ln>
          <a:effectLst>
            <a:glow rad="101600">
              <a:schemeClr val="accent2">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endParaRPr>
          </a:p>
        </p:txBody>
      </p:sp>
      <p:sp>
        <p:nvSpPr>
          <p:cNvPr id="28681" name="TextBox 15"/>
          <p:cNvSpPr txBox="1">
            <a:spLocks noChangeArrowheads="1"/>
          </p:cNvSpPr>
          <p:nvPr/>
        </p:nvSpPr>
        <p:spPr bwMode="ltGray">
          <a:xfrm>
            <a:off x="217488" y="6456363"/>
            <a:ext cx="4411662" cy="338137"/>
          </a:xfrm>
          <a:prstGeom prst="rect">
            <a:avLst/>
          </a:prstGeom>
          <a:noFill/>
          <a:ln w="9525">
            <a:noFill/>
            <a:miter lim="800000"/>
            <a:headEnd/>
            <a:tailEnd/>
          </a:ln>
        </p:spPr>
        <p:txBody>
          <a:bodyPr wrap="none">
            <a:spAutoFit/>
          </a:bodyPr>
          <a:lstStyle/>
          <a:p>
            <a:r>
              <a:rPr lang="en-US" sz="1600" i="1">
                <a:solidFill>
                  <a:srgbClr val="FFFF00"/>
                </a:solidFill>
              </a:rPr>
              <a:t>*  Information from farmwater.org 6/01/2009</a:t>
            </a:r>
          </a:p>
        </p:txBody>
      </p:sp>
      <p:sp>
        <p:nvSpPr>
          <p:cNvPr id="9" name="Title 1"/>
          <p:cNvSpPr txBox="1">
            <a:spLocks/>
          </p:cNvSpPr>
          <p:nvPr/>
        </p:nvSpPr>
        <p:spPr bwMode="ltGray">
          <a:xfrm>
            <a:off x="0" y="226039"/>
            <a:ext cx="914400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Agricultural Impacts</a:t>
            </a:r>
          </a:p>
          <a:p>
            <a:pPr algn="ctr" defTabSz="914363" fontAlgn="auto">
              <a:spcAft>
                <a:spcPts val="0"/>
              </a:spcAft>
              <a:defRPr/>
            </a:pPr>
            <a:r>
              <a:rPr lang="en-US" sz="3200" b="1" spc="-150" dirty="0">
                <a:ln w="3175">
                  <a:noFill/>
                </a:ln>
                <a:effectLst>
                  <a:outerShdw blurRad="60007" dist="310007" dir="7680000" sy="30000" kx="1300200" algn="ctr" rotWithShape="0">
                    <a:prstClr val="black">
                      <a:alpha val="62000"/>
                    </a:prstClr>
                  </a:outerShdw>
                </a:effectLst>
                <a:latin typeface="+mj-lt"/>
                <a:cs typeface="Arial" charset="0"/>
              </a:rPr>
              <a:t>1 out of 3 acres without project water</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30250" y="1905000"/>
            <a:ext cx="7681913" cy="1524000"/>
          </a:xfrm>
        </p:spPr>
        <p:txBody>
          <a:bodyPr/>
          <a:lstStyle/>
          <a:p>
            <a:pPr eaLnBrk="1" hangingPunct="1">
              <a:defRPr/>
            </a:pPr>
            <a:endParaRPr smtClean="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en-US" dirty="0" smtClean="0"/>
          </a:p>
        </p:txBody>
      </p:sp>
      <p:pic>
        <p:nvPicPr>
          <p:cNvPr id="30724" name="Picture 3" descr="fruit1.jpg"/>
          <p:cNvPicPr>
            <a:picLocks noChangeAspect="1"/>
          </p:cNvPicPr>
          <p:nvPr/>
        </p:nvPicPr>
        <p:blipFill>
          <a:blip r:embed="rId3">
            <a:lum contrast="-20000"/>
          </a:blip>
          <a:srcRect/>
          <a:stretch>
            <a:fillRect/>
          </a:stretch>
        </p:blipFill>
        <p:spPr bwMode="auto">
          <a:xfrm>
            <a:off x="0" y="0"/>
            <a:ext cx="9144000" cy="6858000"/>
          </a:xfrm>
          <a:prstGeom prst="rect">
            <a:avLst/>
          </a:prstGeom>
          <a:noFill/>
          <a:ln w="9525">
            <a:noFill/>
            <a:miter lim="800000"/>
            <a:headEnd/>
            <a:tailEnd/>
          </a:ln>
        </p:spPr>
      </p:pic>
      <p:sp>
        <p:nvSpPr>
          <p:cNvPr id="8" name="Rectangle 7"/>
          <p:cNvSpPr/>
          <p:nvPr/>
        </p:nvSpPr>
        <p:spPr bwMode="auto">
          <a:xfrm>
            <a:off x="0" y="0"/>
            <a:ext cx="9144000" cy="6858000"/>
          </a:xfrm>
          <a:prstGeom prst="rect">
            <a:avLst/>
          </a:prstGeom>
          <a:gradFill flip="none" rotWithShape="1">
            <a:gsLst>
              <a:gs pos="0">
                <a:schemeClr val="bg1"/>
              </a:gs>
              <a:gs pos="24000">
                <a:schemeClr val="bg1">
                  <a:alpha val="14000"/>
                </a:schemeClr>
              </a:gs>
            </a:gsLst>
            <a:lin ang="10800000" scaled="1"/>
            <a:tileRect/>
          </a:gradFill>
          <a:ln w="19050" cap="flat" cmpd="sng" algn="ctr">
            <a:no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latin typeface="Arial" charset="0"/>
            </a:endParaRPr>
          </a:p>
        </p:txBody>
      </p:sp>
      <p:pic>
        <p:nvPicPr>
          <p:cNvPr id="30726" name="Picture 10"/>
          <p:cNvPicPr>
            <a:picLocks noChangeAspect="1" noChangeArrowheads="1"/>
          </p:cNvPicPr>
          <p:nvPr/>
        </p:nvPicPr>
        <p:blipFill>
          <a:blip r:embed="rId4"/>
          <a:srcRect/>
          <a:stretch>
            <a:fillRect/>
          </a:stretch>
        </p:blipFill>
        <p:spPr bwMode="auto">
          <a:xfrm>
            <a:off x="0" y="0"/>
            <a:ext cx="9159875" cy="6873875"/>
          </a:xfrm>
          <a:prstGeom prst="rect">
            <a:avLst/>
          </a:prstGeom>
          <a:noFill/>
          <a:ln w="9525">
            <a:noFill/>
            <a:miter lim="800000"/>
            <a:headEnd/>
            <a:tailEnd/>
          </a:ln>
        </p:spPr>
      </p:pic>
      <p:sp>
        <p:nvSpPr>
          <p:cNvPr id="7" name="Rectangle 6"/>
          <p:cNvSpPr/>
          <p:nvPr/>
        </p:nvSpPr>
        <p:spPr>
          <a:xfrm>
            <a:off x="6218461" y="133139"/>
            <a:ext cx="2824844" cy="6740307"/>
          </a:xfrm>
          <a:prstGeom prst="rect">
            <a:avLst/>
          </a:prstGeom>
          <a:solidFill>
            <a:srgbClr val="000000">
              <a:alpha val="23922"/>
            </a:srgbClr>
          </a:solidFill>
          <a:effectLst>
            <a:softEdge rad="317500"/>
          </a:effectLst>
        </p:spPr>
        <p:txBody>
          <a:bodyPr>
            <a:spAutoFit/>
          </a:bodyPr>
          <a:lstStyle/>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Cantaloupe: 	54 %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Asparagus: 	55 %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Honeydew: 	73 %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Peaches: 	76 %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Lettuce: 	78 %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Dates: 	82 %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Avocados: 	84 %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Garlic: 	86 %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Grapes: 	88 %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Lemons: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Carrots: 	89 %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Strawberries: 	90 %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Broccoli: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Celery: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Nectarines: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Plums: 	93 %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Tomatoes: 	94 %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Apricots: 	95 %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Pistachios: 	96 %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Kiwi: 	97 %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Figs: 	98 %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Walnuts: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Almond: 	99 %</a:t>
            </a:r>
          </a:p>
          <a:p>
            <a:pPr marL="228600" indent="-228600" fontAlgn="auto">
              <a:lnSpc>
                <a:spcPct val="90000"/>
              </a:lnSpc>
              <a:spcBef>
                <a:spcPts val="0"/>
              </a:spcBef>
              <a:spcAft>
                <a:spcPts val="0"/>
              </a:spcAft>
              <a:buFont typeface="Arial" pitchFamily="34" charset="0"/>
              <a:buChar char="•"/>
              <a:tabLst>
                <a:tab pos="2457450" algn="r"/>
              </a:tabLst>
              <a:defRPr/>
            </a:pPr>
            <a:r>
              <a:rPr lang="en-US" sz="2000" b="1" dirty="0">
                <a:solidFill>
                  <a:schemeClr val="tx1">
                    <a:lumMod val="85000"/>
                  </a:schemeClr>
                </a:solidFill>
                <a:effectLst>
                  <a:glow rad="101600">
                    <a:schemeClr val="accent4">
                      <a:satMod val="175000"/>
                      <a:alpha val="40000"/>
                    </a:schemeClr>
                  </a:glow>
                  <a:outerShdw blurRad="38100" dist="38100" dir="2700000" algn="tl">
                    <a:srgbClr val="000000">
                      <a:alpha val="43137"/>
                    </a:srgbClr>
                  </a:outerShdw>
                </a:effectLst>
                <a:latin typeface="+mn-lt"/>
                <a:cs typeface="+mn-cs"/>
              </a:rPr>
              <a:t>Olives: 	100 %</a:t>
            </a:r>
          </a:p>
        </p:txBody>
      </p:sp>
      <p:sp>
        <p:nvSpPr>
          <p:cNvPr id="5" name="TextBox 4"/>
          <p:cNvSpPr txBox="1"/>
          <p:nvPr/>
        </p:nvSpPr>
        <p:spPr bwMode="ltGray">
          <a:xfrm>
            <a:off x="152400" y="3538716"/>
            <a:ext cx="5940880" cy="1144929"/>
          </a:xfrm>
          <a:prstGeom prst="rect">
            <a:avLst/>
          </a:prstGeom>
          <a:noFill/>
          <a:effectLst>
            <a:glow rad="228600">
              <a:schemeClr val="accent1">
                <a:satMod val="175000"/>
                <a:alpha val="40000"/>
              </a:schemeClr>
            </a:glow>
            <a:softEdge rad="127000"/>
          </a:effectLst>
        </p:spPr>
        <p:txBody>
          <a:bodyPr>
            <a:spAutoFit/>
          </a:bodyPr>
          <a:lstStyle/>
          <a:p>
            <a:pPr algn="ctr" fontAlgn="auto">
              <a:lnSpc>
                <a:spcPct val="95000"/>
              </a:lnSpc>
              <a:spcBef>
                <a:spcPts val="0"/>
              </a:spcBef>
              <a:spcAft>
                <a:spcPts val="0"/>
              </a:spcAft>
              <a:defRPr/>
            </a:pPr>
            <a:r>
              <a:rPr lang="en-US" sz="3600" b="1" spc="-150" dirty="0">
                <a:ln w="3175">
                  <a:noFill/>
                </a:ln>
                <a:effectLst>
                  <a:outerShdw blurRad="50800" dist="50800" dir="2700000" algn="tl" rotWithShape="0">
                    <a:prstClr val="black"/>
                  </a:outerShdw>
                </a:effectLst>
                <a:latin typeface="+mj-lt"/>
                <a:cs typeface="Arial" charset="0"/>
              </a:rPr>
              <a:t>&gt; 50% of US vegetables, fruits &amp; nuts are California grown</a:t>
            </a:r>
          </a:p>
        </p:txBody>
      </p:sp>
      <p:sp>
        <p:nvSpPr>
          <p:cNvPr id="9" name="Title 1"/>
          <p:cNvSpPr txBox="1">
            <a:spLocks/>
          </p:cNvSpPr>
          <p:nvPr/>
        </p:nvSpPr>
        <p:spPr bwMode="auto">
          <a:xfrm>
            <a:off x="0" y="1905000"/>
            <a:ext cx="6400800" cy="1676400"/>
          </a:xfrm>
          <a:prstGeom prst="rect">
            <a:avLst/>
          </a:prstGeom>
          <a:noFill/>
          <a:ln w="9525">
            <a:noFill/>
            <a:miter lim="800000"/>
            <a:headEnd/>
            <a:tailEnd/>
          </a:ln>
          <a:effectLst>
            <a:outerShdw dist="50800" dir="5400000" algn="ctr" rotWithShape="0">
              <a:schemeClr val="bg1"/>
            </a:outerShdw>
          </a:effectLst>
        </p:spPr>
        <p:txBody>
          <a:bodyPr/>
          <a:lstStyle/>
          <a:p>
            <a:pPr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rPr>
              <a:t>California – </a:t>
            </a:r>
          </a:p>
          <a:p>
            <a:pPr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rPr>
              <a:t>America’s Fruit Basket</a:t>
            </a:r>
            <a:endParaRPr lang="en-US" sz="4400" b="1" spc="-150" dirty="0">
              <a:ln w="3175">
                <a:noFill/>
              </a:ln>
              <a:gradFill flip="none" rotWithShape="1">
                <a:gsLst>
                  <a:gs pos="0">
                    <a:srgbClr val="FFFFB9"/>
                  </a:gs>
                  <a:gs pos="36000">
                    <a:srgbClr val="FFFF99"/>
                  </a:gs>
                  <a:gs pos="86000">
                    <a:srgbClr val="F6AE1E"/>
                  </a:gs>
                </a:gsLst>
                <a:lin ang="5400000" scaled="0"/>
                <a:tileRect/>
              </a:gradFill>
              <a:latin typeface="+mj-lt"/>
            </a:endParaRPr>
          </a:p>
        </p:txBody>
      </p:sp>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descr="Slide37"/>
          <p:cNvSpPr>
            <a:spLocks noGrp="1" noChangeAspect="1" noChangeArrowheads="1"/>
          </p:cNvSpPr>
          <p:nvPr isPhoto="1"/>
        </p:nvSpPr>
        <p:spPr bwMode="ltGray">
          <a:xfrm>
            <a:off x="0" y="0"/>
            <a:ext cx="9144000" cy="6858000"/>
          </a:xfrm>
          <a:prstGeom prst="rect">
            <a:avLst/>
          </a:prstGeom>
          <a:blipFill dpi="0" rotWithShape="1">
            <a:blip r:embed="rId3"/>
            <a:srcRect/>
            <a:stretch>
              <a:fillRect/>
            </a:stretch>
          </a:blipFill>
          <a:ln w="9525">
            <a:noFill/>
            <a:miter lim="800000"/>
            <a:headEnd/>
            <a:tailEnd/>
          </a:ln>
        </p:spPr>
        <p:txBody>
          <a:bodyPr/>
          <a:lstStyle/>
          <a:p>
            <a:endParaRPr lang="en-US"/>
          </a:p>
        </p:txBody>
      </p:sp>
      <p:sp>
        <p:nvSpPr>
          <p:cNvPr id="4" name="Title 3"/>
          <p:cNvSpPr>
            <a:spLocks noGrp="1"/>
          </p:cNvSpPr>
          <p:nvPr>
            <p:ph type="title"/>
          </p:nvPr>
        </p:nvSpPr>
        <p:spPr bwMode="gray">
          <a:xfrm>
            <a:off x="228600" y="623888"/>
            <a:ext cx="8686800" cy="990600"/>
          </a:xfrm>
        </p:spPr>
        <p:txBody>
          <a:bodyPr/>
          <a:lstStyle/>
          <a:p>
            <a:pPr>
              <a:defRPr/>
            </a:pPr>
            <a:r>
              <a:rPr sz="4800" smtClean="0"/>
              <a:t>Bottom Line</a:t>
            </a:r>
            <a:br>
              <a:rPr sz="4800" smtClean="0"/>
            </a:br>
            <a:endParaRPr sz="4800"/>
          </a:p>
        </p:txBody>
      </p:sp>
      <p:sp>
        <p:nvSpPr>
          <p:cNvPr id="5" name="Title 1"/>
          <p:cNvSpPr txBox="1">
            <a:spLocks/>
          </p:cNvSpPr>
          <p:nvPr/>
        </p:nvSpPr>
        <p:spPr bwMode="gray">
          <a:xfrm>
            <a:off x="457200" y="4648200"/>
            <a:ext cx="7391400" cy="1752600"/>
          </a:xfrm>
          <a:prstGeom prst="rect">
            <a:avLst/>
          </a:prstGeom>
          <a:effectLst>
            <a:glow rad="101600">
              <a:schemeClr val="accent3">
                <a:satMod val="175000"/>
                <a:alpha val="40000"/>
              </a:schemeClr>
            </a:glow>
            <a:outerShdw blurRad="50800" dist="50800" dir="5400000" algn="ctr" rotWithShape="0">
              <a:schemeClr val="bg1"/>
            </a:outerShdw>
          </a:effectLst>
        </p:spPr>
        <p:txBody>
          <a:bodyPr/>
          <a:lstStyle/>
          <a:p>
            <a:pPr marL="228600" indent="-228600" defTabSz="914363" fontAlgn="auto">
              <a:spcAft>
                <a:spcPts val="1200"/>
              </a:spcAft>
              <a:buSzPct val="13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Regulations significantly lowers supplies</a:t>
            </a:r>
          </a:p>
          <a:p>
            <a:pPr marL="228600" indent="-228600" defTabSz="914363" fontAlgn="auto">
              <a:spcAft>
                <a:spcPts val="1200"/>
              </a:spcAft>
              <a:buSzPct val="12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Storage reserves dropping</a:t>
            </a:r>
          </a:p>
          <a:p>
            <a:pPr marL="228600" indent="-228600" defTabSz="914363" fontAlgn="auto">
              <a:spcAft>
                <a:spcPts val="1200"/>
              </a:spcAft>
              <a:buSzPct val="120000"/>
              <a:buFont typeface="Arial" pitchFamily="34" charset="0"/>
              <a:buChar cha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Rationing in </a:t>
            </a: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2010 </a:t>
            </a:r>
            <a:r>
              <a:rPr lang="en-US" sz="3200" b="1" spc="-150" dirty="0">
                <a:ln w="3175">
                  <a:noFill/>
                </a:ln>
                <a:gradFill flip="none" rotWithShape="1">
                  <a:gsLst>
                    <a:gs pos="0">
                      <a:srgbClr val="FFFFB9"/>
                    </a:gs>
                    <a:gs pos="36000">
                      <a:srgbClr val="FFFF99"/>
                    </a:gs>
                    <a:gs pos="86000">
                      <a:srgbClr val="F6AE1E"/>
                    </a:gs>
                  </a:gsLst>
                  <a:lin ang="5400000" scaled="0"/>
                  <a:tileRect/>
                </a:gradFill>
                <a:effectLst>
                  <a:glow rad="139700">
                    <a:schemeClr val="bg2">
                      <a:alpha val="40000"/>
                    </a:schemeClr>
                  </a:glow>
                  <a:outerShdw blurRad="60007" dist="310007" dir="7680000" sy="30000" kx="1300200" algn="ctr" rotWithShape="0">
                    <a:prstClr val="black">
                      <a:alpha val="62000"/>
                    </a:prstClr>
                  </a:outerShdw>
                </a:effectLst>
                <a:latin typeface="+mj-lt"/>
                <a:cs typeface="Arial" charset="0"/>
              </a:rPr>
              <a:t>… future?</a:t>
            </a:r>
          </a:p>
        </p:txBody>
      </p:sp>
      <p:sp>
        <p:nvSpPr>
          <p:cNvPr id="6" name="Slide Number Placeholder 3"/>
          <p:cNvSpPr>
            <a:spLocks noGrp="1"/>
          </p:cNvSpPr>
          <p:nvPr>
            <p:ph type="sldNum" sz="quarter" idx="10"/>
          </p:nvPr>
        </p:nvSpPr>
        <p:spPr/>
        <p:txBody>
          <a:bodyPr/>
          <a:lstStyle/>
          <a:p>
            <a:pPr>
              <a:defRPr/>
            </a:pPr>
            <a:fld id="{8EF5E97A-D39B-4CC0-B512-58FD926830F3}" type="slidenum">
              <a:rPr lang="en-US"/>
              <a:pPr>
                <a:defRPr/>
              </a:pPr>
              <a:t>15</a:t>
            </a:fld>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u06454\Pictures\Water Pic5.JPG"/>
          <p:cNvPicPr>
            <a:picLocks noChangeAspect="1" noChangeArrowheads="1"/>
          </p:cNvPicPr>
          <p:nvPr/>
        </p:nvPicPr>
        <p:blipFill>
          <a:blip r:embed="rId2"/>
          <a:srcRect/>
          <a:stretch>
            <a:fillRect/>
          </a:stretch>
        </p:blipFill>
        <p:spPr bwMode="auto">
          <a:xfrm>
            <a:off x="0" y="0"/>
            <a:ext cx="9144000" cy="6838950"/>
          </a:xfrm>
          <a:prstGeom prst="rect">
            <a:avLst/>
          </a:prstGeom>
          <a:noFill/>
          <a:ln w="9525">
            <a:noFill/>
            <a:miter lim="800000"/>
            <a:headEnd/>
            <a:tailEnd/>
          </a:ln>
        </p:spPr>
      </p:pic>
      <p:sp>
        <p:nvSpPr>
          <p:cNvPr id="14" name="Title 1"/>
          <p:cNvSpPr txBox="1">
            <a:spLocks/>
          </p:cNvSpPr>
          <p:nvPr/>
        </p:nvSpPr>
        <p:spPr bwMode="ltGray">
          <a:xfrm>
            <a:off x="1063469" y="5543550"/>
            <a:ext cx="803275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California’s Water Crisis</a:t>
            </a:r>
          </a:p>
          <a:p>
            <a:pPr algn="ctr" defTabSz="914363" fontAlgn="auto">
              <a:spcAft>
                <a:spcPts val="0"/>
              </a:spcAft>
              <a:defRPr/>
            </a:pPr>
            <a:r>
              <a:rPr lang="en-US" sz="3600" b="1" spc="-150" dirty="0">
                <a:ln w="3175">
                  <a:noFill/>
                </a:ln>
                <a:effectLst>
                  <a:outerShdw blurRad="60007" dist="310007" dir="7680000" sy="30000" kx="1300200" algn="ctr" rotWithShape="0">
                    <a:prstClr val="black">
                      <a:alpha val="62000"/>
                    </a:prstClr>
                  </a:outerShdw>
                </a:effectLst>
                <a:latin typeface="+mj-lt"/>
                <a:cs typeface="Arial" charset="0"/>
              </a:rPr>
              <a:t>Developing Solution</a:t>
            </a:r>
          </a:p>
        </p:txBody>
      </p:sp>
      <p:sp>
        <p:nvSpPr>
          <p:cNvPr id="7" name="Rectangle 6"/>
          <p:cNvSpPr>
            <a:spLocks noChangeArrowheads="1"/>
          </p:cNvSpPr>
          <p:nvPr/>
        </p:nvSpPr>
        <p:spPr bwMode="ltGray">
          <a:xfrm>
            <a:off x="538162" y="1177925"/>
            <a:ext cx="4288671" cy="548640"/>
          </a:xfrm>
          <a:prstGeom prst="rect">
            <a:avLst/>
          </a:prstGeom>
          <a:noFill/>
          <a:ln w="28575">
            <a:noFill/>
            <a:miter lim="800000"/>
            <a:headEnd/>
            <a:tailEnd/>
          </a:ln>
          <a:effectLst>
            <a:softEdge rad="12700"/>
          </a:effectLst>
        </p:spPr>
        <p:txBody>
          <a:bodyPr/>
          <a:lstStyle/>
          <a:p>
            <a:pPr eaLnBrk="0" hangingPunct="0">
              <a:spcBef>
                <a:spcPct val="20000"/>
              </a:spcBef>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60007" dist="310007" dir="7680000" sy="30000" kx="1300200" algn="ctr" rotWithShape="0">
                    <a:prstClr val="black">
                      <a:alpha val="62000"/>
                    </a:prstClr>
                  </a:outerShdw>
                </a:effectLst>
                <a:latin typeface="+mj-lt"/>
                <a:cs typeface="Arial" charset="0"/>
              </a:rPr>
              <a:t>Improvement Actions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49" presetClass="path" presetSubtype="0" accel="50000" decel="50000" fill="hold" nodeType="withEffect">
                                  <p:stCondLst>
                                    <p:cond delay="0"/>
                                  </p:stCondLst>
                                  <p:childTnLst>
                                    <p:animMotion origin="layout" path="M -2.77778E-6 -6.93642E-7 L 0.28577 0.33595 " pathEditMode="relative" rAng="0" ptsTypes="AA">
                                      <p:cBhvr>
                                        <p:cTn id="9" dur="3000" fill="hold"/>
                                        <p:tgtEl>
                                          <p:spTgt spid="7"/>
                                        </p:tgtEl>
                                        <p:attrNameLst>
                                          <p:attrName>ppt_x</p:attrName>
                                          <p:attrName>ppt_y</p:attrName>
                                        </p:attrNameLst>
                                      </p:cBhvr>
                                      <p:rCtr x="143" y="1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3" descr="S:\Bay-Delta\Presentations-Photos-Maps\Photos\Backgrounds\Water close-up#1.JPG"/>
          <p:cNvPicPr>
            <a:picLocks noChangeAspect="1" noChangeArrowheads="1"/>
          </p:cNvPicPr>
          <p:nvPr/>
        </p:nvPicPr>
        <p:blipFill>
          <a:blip r:embed="rId3" cstate="print">
            <a:lum bright="-10000" contrast="10000"/>
          </a:blip>
          <a:srcRect/>
          <a:stretch>
            <a:fillRect/>
          </a:stretch>
        </p:blipFill>
        <p:spPr bwMode="auto">
          <a:xfrm>
            <a:off x="0" y="0"/>
            <a:ext cx="9144000" cy="6857999"/>
          </a:xfrm>
          <a:prstGeom prst="rect">
            <a:avLst/>
          </a:prstGeom>
          <a:noFill/>
        </p:spPr>
      </p:pic>
      <p:sp>
        <p:nvSpPr>
          <p:cNvPr id="4" name="Text Placeholder 3"/>
          <p:cNvSpPr>
            <a:spLocks noGrp="1"/>
          </p:cNvSpPr>
          <p:nvPr>
            <p:ph idx="1"/>
          </p:nvPr>
        </p:nvSpPr>
        <p:spPr>
          <a:xfrm>
            <a:off x="2743200" y="2029361"/>
            <a:ext cx="6172200" cy="1323439"/>
          </a:xfrm>
        </p:spPr>
        <p:txBody>
          <a:bodyPr/>
          <a:lstStyle/>
          <a:p>
            <a:pPr>
              <a:defRPr/>
            </a:pPr>
            <a:r>
              <a:rPr lang="en-US"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Resource/Regulatory </a:t>
            </a:r>
            <a:r>
              <a:rPr lang="en-US"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Strategy</a:t>
            </a:r>
            <a:endParaRPr lang="en-US" b="1" spc="-150" dirty="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endParaRPr>
          </a:p>
          <a:p>
            <a:pPr lvl="1">
              <a:defRPr/>
            </a:pPr>
            <a:r>
              <a:rPr lang="en-US" sz="2600" b="1" dirty="0" smtClean="0">
                <a:effectLst>
                  <a:glow rad="101600">
                    <a:schemeClr val="bg1">
                      <a:alpha val="40000"/>
                    </a:schemeClr>
                  </a:glow>
                  <a:outerShdw blurRad="38100" dist="38100" dir="2700000" algn="tl">
                    <a:srgbClr val="000000"/>
                  </a:outerShdw>
                </a:effectLst>
              </a:rPr>
              <a:t>Near-Term Measures</a:t>
            </a:r>
          </a:p>
          <a:p>
            <a:pPr lvl="1">
              <a:defRPr/>
            </a:pPr>
            <a:r>
              <a:rPr lang="en-US" sz="2600" b="1" dirty="0" smtClean="0">
                <a:effectLst>
                  <a:glow rad="101600">
                    <a:schemeClr val="bg1">
                      <a:alpha val="40000"/>
                    </a:schemeClr>
                  </a:glow>
                  <a:outerShdw blurRad="38100" dist="38100" dir="2700000" algn="tl">
                    <a:srgbClr val="000000"/>
                  </a:outerShdw>
                </a:effectLst>
              </a:rPr>
              <a:t>Bay-Delta </a:t>
            </a:r>
            <a:r>
              <a:rPr lang="en-US" sz="2600" b="1" dirty="0">
                <a:effectLst>
                  <a:glow rad="101600">
                    <a:schemeClr val="bg1">
                      <a:alpha val="40000"/>
                    </a:schemeClr>
                  </a:glow>
                  <a:outerShdw blurRad="38100" dist="38100" dir="2700000" algn="tl">
                    <a:srgbClr val="000000"/>
                  </a:outerShdw>
                </a:effectLst>
              </a:rPr>
              <a:t>Conservation Plan </a:t>
            </a:r>
          </a:p>
        </p:txBody>
      </p:sp>
      <p:sp>
        <p:nvSpPr>
          <p:cNvPr id="24580" name="Slide Number Placeholder 4"/>
          <p:cNvSpPr>
            <a:spLocks noGrp="1"/>
          </p:cNvSpPr>
          <p:nvPr>
            <p:ph type="sldNum" sz="quarter" idx="10"/>
          </p:nvPr>
        </p:nvSpPr>
        <p:spPr bwMode="auto">
          <a:noFill/>
          <a:ln>
            <a:miter lim="800000"/>
            <a:headEnd/>
            <a:tailEnd/>
          </a:ln>
        </p:spPr>
        <p:txBody>
          <a:bodyPr/>
          <a:lstStyle/>
          <a:p>
            <a:fld id="{1820187E-7382-40C9-870C-9231859870A2}" type="slidenum">
              <a:rPr lang="en-US" smtClean="0"/>
              <a:pPr/>
              <a:t>17</a:t>
            </a:fld>
            <a:endParaRPr lang="en-US" smtClean="0"/>
          </a:p>
        </p:txBody>
      </p:sp>
      <p:grpSp>
        <p:nvGrpSpPr>
          <p:cNvPr id="2" name="Group 11"/>
          <p:cNvGrpSpPr/>
          <p:nvPr/>
        </p:nvGrpSpPr>
        <p:grpSpPr>
          <a:xfrm>
            <a:off x="228600" y="1544630"/>
            <a:ext cx="2438400" cy="2514600"/>
            <a:chOff x="228600" y="1544630"/>
            <a:chExt cx="2438400" cy="2514600"/>
          </a:xfrm>
          <a:effectLst>
            <a:outerShdw blurRad="76200" dir="13500000" sy="23000" kx="1200000" algn="br" rotWithShape="0">
              <a:prstClr val="black">
                <a:alpha val="40000"/>
              </a:prstClr>
            </a:outerShdw>
          </a:effectLst>
        </p:grpSpPr>
        <p:pic>
          <p:nvPicPr>
            <p:cNvPr id="7" name="Picture 4"/>
            <p:cNvPicPr>
              <a:picLocks noChangeAspect="1" noChangeArrowheads="1"/>
            </p:cNvPicPr>
            <p:nvPr/>
          </p:nvPicPr>
          <p:blipFill>
            <a:blip r:embed="rId4" cstate="print">
              <a:lum bright="-9000" contrast="15000"/>
            </a:blip>
            <a:srcRect/>
            <a:stretch>
              <a:fillRect/>
            </a:stretch>
          </p:blipFill>
          <p:spPr bwMode="auto">
            <a:xfrm>
              <a:off x="465287" y="1544630"/>
              <a:ext cx="2058822" cy="1890477"/>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228600" y="3567596"/>
              <a:ext cx="2438400" cy="491634"/>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rgbClr val="FFC000"/>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pic>
        <p:nvPicPr>
          <p:cNvPr id="10" name="Picture 2" descr="S:\Bay-Delta\Presentations-Photos-Maps\Photos\Delta Photos\Inspection-Video Trip 2-5-2008\RDN_0713.JPG"/>
          <p:cNvPicPr>
            <a:picLocks noChangeAspect="1" noChangeArrowheads="1"/>
          </p:cNvPicPr>
          <p:nvPr/>
        </p:nvPicPr>
        <p:blipFill>
          <a:blip r:embed="rId5" cstate="print">
            <a:lum bright="-9000" contrast="15000"/>
          </a:blip>
          <a:srcRect/>
          <a:stretch>
            <a:fillRect/>
          </a:stretch>
        </p:blipFill>
        <p:spPr bwMode="auto">
          <a:xfrm>
            <a:off x="1371600" y="4150625"/>
            <a:ext cx="1995054" cy="1945376"/>
          </a:xfrm>
          <a:prstGeom prst="rect">
            <a:avLst/>
          </a:prstGeom>
          <a:ln>
            <a:noFill/>
          </a:ln>
          <a:effectLst>
            <a:glow rad="101600">
              <a:schemeClr val="accent4">
                <a:satMod val="175000"/>
                <a:alpha val="40000"/>
              </a:schemeClr>
            </a:glow>
            <a:outerShdw blurRad="76200" dir="13500000" sy="23000" kx="1200000" algn="br" rotWithShape="0">
              <a:prstClr val="black">
                <a:alpha val="40000"/>
              </a:prstClr>
            </a:outerShd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 Placeholder 3"/>
          <p:cNvSpPr txBox="1">
            <a:spLocks/>
          </p:cNvSpPr>
          <p:nvPr/>
        </p:nvSpPr>
        <p:spPr bwMode="auto">
          <a:xfrm>
            <a:off x="3657600" y="4696361"/>
            <a:ext cx="5181600" cy="132343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396875" marR="0" lvl="0" indent="-396875" defTabSz="912813" eaLnBrk="0" latinLnBrk="0" hangingPunct="0">
              <a:lnSpc>
                <a:spcPct val="90000"/>
              </a:lnSpc>
              <a:spcBef>
                <a:spcPct val="20000"/>
              </a:spcBef>
              <a:buClrTx/>
              <a:buSzTx/>
              <a:buBlip>
                <a:blip r:embed="rId6"/>
              </a:buBlip>
              <a:tabLst/>
              <a:defRPr/>
            </a:pP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Statewide Policy </a:t>
            </a:r>
            <a:r>
              <a:rPr lang="en-US" sz="32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rPr>
              <a:t>Strategy</a:t>
            </a:r>
            <a:endParaRPr lang="en-US" sz="32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bg1">
                    <a:alpha val="60000"/>
                  </a:schemeClr>
                </a:glow>
                <a:outerShdw blurRad="50800" dist="50800" dir="2700000" algn="tl" rotWithShape="0">
                  <a:prstClr val="black"/>
                </a:outerShdw>
              </a:effectLst>
              <a:latin typeface="+mj-lt"/>
              <a:cs typeface="Arial" charset="0"/>
            </a:endParaRPr>
          </a:p>
          <a:p>
            <a:pPr marL="914400" marR="0" lvl="1" indent="-396875" defTabSz="912813" eaLnBrk="0" latinLnBrk="0" hangingPunct="0">
              <a:lnSpc>
                <a:spcPct val="90000"/>
              </a:lnSpc>
              <a:spcBef>
                <a:spcPct val="20000"/>
              </a:spcBef>
              <a:buClrTx/>
              <a:buSzTx/>
              <a:buBlip>
                <a:blip r:embed="rId7"/>
              </a:buBlip>
              <a:tabLst/>
              <a:defRPr/>
            </a:pPr>
            <a:r>
              <a:rPr lang="en-US" sz="2600" b="1" dirty="0" smtClean="0">
                <a:effectLst>
                  <a:glow rad="101600">
                    <a:schemeClr val="bg1">
                      <a:alpha val="40000"/>
                    </a:schemeClr>
                  </a:glow>
                  <a:outerShdw blurRad="38100" dist="38100" dir="2700000" algn="tl">
                    <a:srgbClr val="000000"/>
                  </a:outerShdw>
                </a:effectLst>
                <a:latin typeface="+mn-lt"/>
                <a:cs typeface="+mn-cs"/>
              </a:rPr>
              <a:t>Delta policy bills</a:t>
            </a:r>
          </a:p>
          <a:p>
            <a:pPr marL="914400" marR="0" lvl="1" indent="-396875" defTabSz="912813" eaLnBrk="0" latinLnBrk="0" hangingPunct="0">
              <a:lnSpc>
                <a:spcPct val="90000"/>
              </a:lnSpc>
              <a:spcBef>
                <a:spcPct val="20000"/>
              </a:spcBef>
              <a:buClrTx/>
              <a:buSzTx/>
              <a:buBlip>
                <a:blip r:embed="rId7"/>
              </a:buBlip>
              <a:tabLst/>
              <a:defRPr/>
            </a:pPr>
            <a:r>
              <a:rPr lang="en-US" sz="2600" b="1" dirty="0" smtClean="0">
                <a:effectLst>
                  <a:glow rad="101600">
                    <a:schemeClr val="bg1">
                      <a:alpha val="40000"/>
                    </a:schemeClr>
                  </a:glow>
                  <a:outerShdw blurRad="38100" dist="38100" dir="2700000" algn="tl">
                    <a:srgbClr val="000000"/>
                  </a:outerShdw>
                </a:effectLst>
                <a:latin typeface="+mn-lt"/>
                <a:cs typeface="+mn-cs"/>
              </a:rPr>
              <a:t>Bond measure</a:t>
            </a:r>
          </a:p>
        </p:txBody>
      </p:sp>
      <p:sp>
        <p:nvSpPr>
          <p:cNvPr id="12" name="Title 4"/>
          <p:cNvSpPr>
            <a:spLocks noGrp="1"/>
          </p:cNvSpPr>
          <p:nvPr>
            <p:ph type="title"/>
          </p:nvPr>
        </p:nvSpPr>
        <p:spPr bwMode="auto">
          <a:xfrm>
            <a:off x="304800" y="457200"/>
            <a:ext cx="8382000" cy="1163395"/>
          </a:xfrm>
          <a:effectLst>
            <a:outerShdw dist="38100" dir="2700000" algn="tl" rotWithShape="0">
              <a:srgbClr val="000000"/>
            </a:outerShdw>
          </a:effectLst>
        </p:spPr>
        <p:txBody>
          <a:bodyPr numCol="1" anchorCtr="0" compatLnSpc="1">
            <a:prstTxWarp prst="textNoShape">
              <a:avLst/>
            </a:prstTxWarp>
          </a:bodyPr>
          <a:lstStyle/>
          <a:p>
            <a:pPr>
              <a:defRPr/>
            </a:pPr>
            <a:r>
              <a:rPr smtClean="0">
                <a:effectLst>
                  <a:outerShdw blurRad="38100" dist="38100" dir="2700000" algn="tl">
                    <a:srgbClr val="000000">
                      <a:alpha val="43137"/>
                    </a:srgbClr>
                  </a:outerShdw>
                </a:effectLst>
                <a:cs typeface="Arial" pitchFamily="34" charset="0"/>
              </a:rPr>
              <a:t>Reliability Improvement Plan</a:t>
            </a:r>
            <a:br>
              <a:rPr smtClean="0">
                <a:effectLst>
                  <a:outerShdw blurRad="38100" dist="38100" dir="2700000" algn="tl">
                    <a:srgbClr val="000000">
                      <a:alpha val="43137"/>
                    </a:srgbClr>
                  </a:outerShdw>
                </a:effectLst>
                <a:cs typeface="Arial" pitchFamily="34" charset="0"/>
              </a:rPr>
            </a:br>
            <a:endParaRPr sz="4000" dirty="0" smtClean="0">
              <a:effectLst>
                <a:outerShdw blurRad="38100" dist="38100" dir="2700000" algn="tl">
                  <a:srgbClr val="000000">
                    <a:alpha val="43137"/>
                  </a:srgbClr>
                </a:outerShdw>
              </a:effectLst>
              <a:cs typeface="Arial" pitchFamily="34" charset="0"/>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S:\Bay-Delta\Neudeck\0-c_drive\Pictures\Landscape\Windows Photo Gallery Wallpaper.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grpSp>
        <p:nvGrpSpPr>
          <p:cNvPr id="2" name="Group 21"/>
          <p:cNvGrpSpPr/>
          <p:nvPr/>
        </p:nvGrpSpPr>
        <p:grpSpPr>
          <a:xfrm>
            <a:off x="388937" y="1981200"/>
            <a:ext cx="3116263" cy="1706563"/>
            <a:chOff x="84137" y="4160837"/>
            <a:chExt cx="3116263" cy="1706563"/>
          </a:xfrm>
        </p:grpSpPr>
        <p:pic>
          <p:nvPicPr>
            <p:cNvPr id="10" name="Picture 20"/>
            <p:cNvPicPr>
              <a:picLocks noChangeAspect="1" noChangeArrowheads="1"/>
            </p:cNvPicPr>
            <p:nvPr/>
          </p:nvPicPr>
          <p:blipFill>
            <a:blip r:embed="rId4">
              <a:lum bright="-10000"/>
            </a:blip>
            <a:srcRect/>
            <a:stretch>
              <a:fillRect/>
            </a:stretch>
          </p:blipFill>
          <p:spPr bwMode="auto">
            <a:xfrm>
              <a:off x="84137" y="4160837"/>
              <a:ext cx="3116263" cy="1706563"/>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bwMode="auto">
            <a:xfrm>
              <a:off x="361793" y="5096252"/>
              <a:ext cx="2008344" cy="620568"/>
            </a:xfrm>
            <a:prstGeom prst="rect">
              <a:avLst/>
            </a:prstGeom>
            <a:noFill/>
            <a:ln w="9525">
              <a:noFill/>
              <a:miter lim="800000"/>
              <a:headEnd/>
              <a:tailEnd/>
            </a:ln>
            <a:effectLst>
              <a:glow rad="139700">
                <a:schemeClr val="accent4">
                  <a:satMod val="175000"/>
                  <a:alpha val="40000"/>
                </a:schemeClr>
              </a:glow>
            </a:effectLst>
          </p:spPr>
          <p:txBody>
            <a:bodyPr/>
            <a:lstStyle/>
            <a:p>
              <a:pPr eaLnBrk="0" hangingPunct="0">
                <a:spcBef>
                  <a:spcPct val="2000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Emergency Response</a:t>
              </a:r>
            </a:p>
          </p:txBody>
        </p:sp>
      </p:grpSp>
      <p:grpSp>
        <p:nvGrpSpPr>
          <p:cNvPr id="3" name="Group 22"/>
          <p:cNvGrpSpPr/>
          <p:nvPr/>
        </p:nvGrpSpPr>
        <p:grpSpPr>
          <a:xfrm>
            <a:off x="2286000" y="2912628"/>
            <a:ext cx="2818385" cy="1841935"/>
            <a:chOff x="1981200" y="4724400"/>
            <a:chExt cx="3123185" cy="1841935"/>
          </a:xfrm>
        </p:grpSpPr>
        <p:pic>
          <p:nvPicPr>
            <p:cNvPr id="12" name="Picture 20"/>
            <p:cNvPicPr>
              <a:picLocks noChangeAspect="1" noChangeArrowheads="1"/>
            </p:cNvPicPr>
            <p:nvPr/>
          </p:nvPicPr>
          <p:blipFill>
            <a:blip r:embed="rId5"/>
            <a:srcRect l="19531" t="26042" r="17188" b="11458"/>
            <a:stretch>
              <a:fillRect/>
            </a:stretch>
          </p:blipFill>
          <p:spPr bwMode="auto">
            <a:xfrm>
              <a:off x="1981200" y="4724400"/>
              <a:ext cx="3123185" cy="1841935"/>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3" name="Content Placeholder 2"/>
            <p:cNvSpPr txBox="1">
              <a:spLocks/>
            </p:cNvSpPr>
            <p:nvPr/>
          </p:nvSpPr>
          <p:spPr bwMode="auto">
            <a:xfrm>
              <a:off x="2286000" y="5867400"/>
              <a:ext cx="1981200" cy="533400"/>
            </a:xfrm>
            <a:prstGeom prst="rect">
              <a:avLst/>
            </a:prstGeom>
            <a:noFill/>
            <a:ln w="9525">
              <a:noFill/>
              <a:miter lim="800000"/>
              <a:headEnd/>
              <a:tailEnd/>
            </a:ln>
            <a:effectLst/>
          </p:spPr>
          <p:txBody>
            <a:bodyPr/>
            <a:lstStyle/>
            <a:p>
              <a:pPr eaLnBrk="0" hangingPunct="0">
                <a:spcBef>
                  <a:spcPct val="2000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Operational</a:t>
              </a:r>
              <a:b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br>
              <a:endPar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endParaRPr>
            </a:p>
          </p:txBody>
        </p:sp>
      </p:grpSp>
      <p:sp>
        <p:nvSpPr>
          <p:cNvPr id="14" name="Title 1"/>
          <p:cNvSpPr txBox="1">
            <a:spLocks/>
          </p:cNvSpPr>
          <p:nvPr/>
        </p:nvSpPr>
        <p:spPr>
          <a:xfrm>
            <a:off x="1066800" y="609600"/>
            <a:ext cx="6934200" cy="1218795"/>
          </a:xfrm>
          <a:prstGeom prst="rect">
            <a:avLst/>
          </a:prstGeom>
          <a:effectLst>
            <a:outerShdw blurRad="50800" dist="38100" dir="2700000" algn="tl" rotWithShape="0">
              <a:prstClr val="black"/>
            </a:outerShdw>
          </a:effectLst>
        </p:spPr>
        <p:txBody>
          <a:bodyPr vert="horz" wrap="square" lIns="0" tIns="0" rIns="0" bIns="0" rtlCol="0" anchor="t">
            <a:spAutoFit/>
          </a:bodyPr>
          <a:lstStyle/>
          <a:p>
            <a:pPr marL="0" marR="0" lvl="0" indent="0" algn="ctr" defTabSz="912813"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t>Near-Term Measures</a:t>
            </a:r>
            <a:br>
              <a:rPr kumimoji="0" lang="en-US" sz="4400" b="1" i="0" u="none" strike="noStrike" kern="1200" cap="none" spc="-150" normalizeH="0" baseline="0" noProof="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uLnTx/>
                <a:uFillTx/>
                <a:latin typeface="+mj-lt"/>
                <a:ea typeface="+mn-ea"/>
                <a:cs typeface="Arial" charset="0"/>
              </a:rPr>
            </a:br>
            <a:endParaRPr kumimoji="0" lang="en-US" sz="4400" b="1" i="0" u="none" strike="noStrike" kern="1200" cap="none" spc="-150" normalizeH="0" baseline="0" noProof="0" dirty="0">
              <a:ln w="3175">
                <a:noFill/>
              </a:ln>
              <a:solidFill>
                <a:schemeClr val="tx1"/>
              </a:solidFill>
              <a:effectLst>
                <a:outerShdw blurRad="50800" dist="38100" dir="2700000" algn="tl" rotWithShape="0">
                  <a:prstClr val="black">
                    <a:alpha val="40000"/>
                  </a:prstClr>
                </a:outerShdw>
              </a:effectLst>
              <a:uLnTx/>
              <a:uFillTx/>
              <a:latin typeface="+mj-lt"/>
              <a:ea typeface="+mn-ea"/>
              <a:cs typeface="Arial" charset="0"/>
            </a:endParaRPr>
          </a:p>
        </p:txBody>
      </p:sp>
      <p:grpSp>
        <p:nvGrpSpPr>
          <p:cNvPr id="4" name="Group 23"/>
          <p:cNvGrpSpPr/>
          <p:nvPr/>
        </p:nvGrpSpPr>
        <p:grpSpPr>
          <a:xfrm>
            <a:off x="4191000" y="4038600"/>
            <a:ext cx="2968133" cy="1777950"/>
            <a:chOff x="4267200" y="4343400"/>
            <a:chExt cx="2968133" cy="1777950"/>
          </a:xfrm>
        </p:grpSpPr>
        <p:pic>
          <p:nvPicPr>
            <p:cNvPr id="16" name="Picture 2" descr="S:\Bay-Delta\Presentations &amp; Photos\Photos\Suisun Marsh\Suisun Marsh Sunset1.jpg"/>
            <p:cNvPicPr>
              <a:picLocks noChangeAspect="1" noChangeArrowheads="1"/>
            </p:cNvPicPr>
            <p:nvPr/>
          </p:nvPicPr>
          <p:blipFill>
            <a:blip r:embed="rId6">
              <a:lum bright="-10000"/>
            </a:blip>
            <a:srcRect/>
            <a:stretch>
              <a:fillRect/>
            </a:stretch>
          </p:blipFill>
          <p:spPr bwMode="ltGray">
            <a:xfrm>
              <a:off x="4267200" y="4343400"/>
              <a:ext cx="2968133" cy="1777950"/>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17" name="Content Placeholder 2"/>
            <p:cNvSpPr txBox="1">
              <a:spLocks/>
            </p:cNvSpPr>
            <p:nvPr/>
          </p:nvSpPr>
          <p:spPr bwMode="auto">
            <a:xfrm>
              <a:off x="4466552" y="5377844"/>
              <a:ext cx="2032182" cy="620666"/>
            </a:xfrm>
            <a:prstGeom prst="rect">
              <a:avLst/>
            </a:prstGeom>
            <a:noFill/>
            <a:ln w="9525">
              <a:noFill/>
              <a:miter lim="800000"/>
              <a:headEnd/>
              <a:tailEnd/>
            </a:ln>
            <a:effectLst>
              <a:glow rad="139700">
                <a:schemeClr val="accent4">
                  <a:satMod val="175000"/>
                  <a:alpha val="40000"/>
                </a:schemeClr>
              </a:glow>
            </a:effectLst>
          </p:spPr>
          <p:txBody>
            <a:bodyPr/>
            <a:lstStyle/>
            <a:p>
              <a:pPr eaLnBrk="0" hangingPunct="0">
                <a:lnSpc>
                  <a:spcPct val="90000"/>
                </a:lnSpc>
                <a:spcBef>
                  <a:spcPts val="0"/>
                </a:spcBef>
                <a:buClr>
                  <a:srgbClr val="FFFF00"/>
                </a:buClr>
                <a:buSzPct val="85000"/>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Habitat Restoration</a:t>
              </a:r>
            </a:p>
          </p:txBody>
        </p:sp>
      </p:grpSp>
      <p:grpSp>
        <p:nvGrpSpPr>
          <p:cNvPr id="5" name="Group 24"/>
          <p:cNvGrpSpPr/>
          <p:nvPr/>
        </p:nvGrpSpPr>
        <p:grpSpPr>
          <a:xfrm>
            <a:off x="5943600" y="4800600"/>
            <a:ext cx="2923832" cy="1810276"/>
            <a:chOff x="6220168" y="4800600"/>
            <a:chExt cx="2923832" cy="1810276"/>
          </a:xfrm>
        </p:grpSpPr>
        <p:pic>
          <p:nvPicPr>
            <p:cNvPr id="19" name="Picture 4"/>
            <p:cNvPicPr>
              <a:picLocks noChangeAspect="1" noChangeArrowheads="1"/>
            </p:cNvPicPr>
            <p:nvPr/>
          </p:nvPicPr>
          <p:blipFill>
            <a:blip r:embed="rId7"/>
            <a:srcRect t="27685"/>
            <a:stretch>
              <a:fillRect/>
            </a:stretch>
          </p:blipFill>
          <p:spPr bwMode="auto">
            <a:xfrm>
              <a:off x="6220168" y="4800600"/>
              <a:ext cx="2923832" cy="1810276"/>
            </a:xfrm>
            <a:prstGeom prst="rect">
              <a:avLst/>
            </a:prstGeom>
            <a:ln>
              <a:noFill/>
            </a:ln>
            <a:effectLst>
              <a:outerShdw blurRad="76200" dir="13500000" sy="23000" kx="1200000" algn="br" rotWithShape="0">
                <a:prstClr val="black">
                  <a:alpha val="40000"/>
                </a:prstClr>
              </a:outerShdw>
            </a:effectLst>
            <a:scene3d>
              <a:camera prst="perspectiveContrastingLeftFacing">
                <a:rot lat="300000" lon="19800000" rev="0"/>
              </a:camera>
              <a:lightRig rig="threePt" dir="t">
                <a:rot lat="0" lon="0" rev="2700000"/>
              </a:lightRig>
            </a:scene3d>
            <a:sp3d>
              <a:bevelT w="63500" h="50800"/>
            </a:sp3d>
          </p:spPr>
        </p:pic>
        <p:sp>
          <p:nvSpPr>
            <p:cNvPr id="20" name="Content Placeholder 2"/>
            <p:cNvSpPr txBox="1">
              <a:spLocks/>
            </p:cNvSpPr>
            <p:nvPr/>
          </p:nvSpPr>
          <p:spPr bwMode="invGray">
            <a:xfrm>
              <a:off x="6807149" y="5731330"/>
              <a:ext cx="1792786" cy="685588"/>
            </a:xfrm>
            <a:prstGeom prst="rect">
              <a:avLst/>
            </a:prstGeom>
            <a:noFill/>
            <a:ln w="9525">
              <a:noFill/>
              <a:miter lim="800000"/>
              <a:headEnd/>
              <a:tailEnd/>
            </a:ln>
            <a:effectLst/>
          </p:spPr>
          <p:txBody>
            <a:bodyPr/>
            <a:lstStyle/>
            <a:p>
              <a:pPr eaLnBrk="0" hangingPunct="0">
                <a:lnSpc>
                  <a:spcPct val="90000"/>
                </a:lnSpc>
                <a:spcBef>
                  <a:spcPts val="0"/>
                </a:spcBef>
                <a:buClr>
                  <a:srgbClr val="FFFF00"/>
                </a:buClr>
                <a:buSzPct val="85000"/>
                <a:buFont typeface="Wingdings" pitchFamily="2" charset="2"/>
                <a:buNone/>
                <a:defRPr/>
              </a:pP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Other </a:t>
              </a:r>
              <a:b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br>
              <a:r>
                <a:rPr lang="en-US" sz="2200" b="1" kern="0" dirty="0">
                  <a:effectLst>
                    <a:glow rad="139700">
                      <a:schemeClr val="bg1">
                        <a:alpha val="40000"/>
                      </a:schemeClr>
                    </a:glow>
                    <a:outerShdw blurRad="38100" dist="38100" dir="2700000" algn="tl">
                      <a:srgbClr val="000000">
                        <a:alpha val="43137"/>
                      </a:srgbClr>
                    </a:outerShdw>
                  </a:effectLst>
                  <a:latin typeface="Arial" charset="0"/>
                  <a:cs typeface="+mn-cs"/>
                </a:rPr>
                <a:t>Stressors</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1+#ppt_w/2"/>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icture 304" descr="MWD Service Area.gif"/>
          <p:cNvPicPr>
            <a:picLocks noChangeAspect="1"/>
          </p:cNvPicPr>
          <p:nvPr/>
        </p:nvPicPr>
        <p:blipFill>
          <a:blip r:embed="rId3">
            <a:clrChange>
              <a:clrFrom>
                <a:srgbClr val="FFFFFF"/>
              </a:clrFrom>
              <a:clrTo>
                <a:srgbClr val="FFFFFF">
                  <a:alpha val="0"/>
                </a:srgbClr>
              </a:clrTo>
            </a:clrChange>
          </a:blip>
          <a:stretch>
            <a:fillRect/>
          </a:stretch>
        </p:blipFill>
        <p:spPr>
          <a:xfrm>
            <a:off x="797679" y="15498"/>
            <a:ext cx="8315325" cy="6486525"/>
          </a:xfrm>
          <a:prstGeom prst="rect">
            <a:avLst/>
          </a:prstGeom>
          <a:effectLst>
            <a:glow rad="228600">
              <a:schemeClr val="accent4">
                <a:satMod val="175000"/>
                <a:alpha val="40000"/>
              </a:schemeClr>
            </a:glow>
          </a:effectLst>
        </p:spPr>
      </p:pic>
      <p:grpSp>
        <p:nvGrpSpPr>
          <p:cNvPr id="2" name="Group 2257"/>
          <p:cNvGrpSpPr>
            <a:grpSpLocks/>
          </p:cNvGrpSpPr>
          <p:nvPr/>
        </p:nvGrpSpPr>
        <p:grpSpPr bwMode="auto">
          <a:xfrm>
            <a:off x="1074825" y="-260888"/>
            <a:ext cx="8070922" cy="6588200"/>
            <a:chOff x="630" y="-102"/>
            <a:chExt cx="5084" cy="4150"/>
          </a:xfr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50000" t="50000" r="50000" b="50000"/>
            </a:path>
            <a:tileRect/>
          </a:gradFill>
          <a:effectLst/>
        </p:grpSpPr>
        <p:sp>
          <p:nvSpPr>
            <p:cNvPr id="46201" name="Rectangle 2258"/>
            <p:cNvSpPr>
              <a:spLocks noChangeArrowheads="1"/>
            </p:cNvSpPr>
            <p:nvPr/>
          </p:nvSpPr>
          <p:spPr bwMode="auto">
            <a:xfrm>
              <a:off x="2855" y="404"/>
              <a:ext cx="35" cy="38"/>
            </a:xfrm>
            <a:prstGeom prst="rect">
              <a:avLst/>
            </a:prstGeom>
            <a:grpFill/>
            <a:ln w="9525">
              <a:noFill/>
              <a:miter lim="800000"/>
              <a:headEnd/>
              <a:tailEnd/>
            </a:ln>
          </p:spPr>
          <p:txBody>
            <a:bodyPr/>
            <a:lstStyle/>
            <a:p>
              <a:pPr>
                <a:defRPr/>
              </a:pPr>
              <a:endParaRPr lang="en-US"/>
            </a:p>
          </p:txBody>
        </p:sp>
        <p:sp>
          <p:nvSpPr>
            <p:cNvPr id="46202" name="Freeform 2259"/>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close/>
                </a:path>
              </a:pathLst>
            </a:custGeom>
            <a:grpFill/>
            <a:ln w="9525">
              <a:noFill/>
              <a:round/>
              <a:headEnd/>
              <a:tailEnd/>
            </a:ln>
          </p:spPr>
          <p:txBody>
            <a:bodyPr/>
            <a:lstStyle/>
            <a:p>
              <a:pPr>
                <a:defRPr/>
              </a:pPr>
              <a:endParaRPr lang="en-US"/>
            </a:p>
          </p:txBody>
        </p:sp>
        <p:sp>
          <p:nvSpPr>
            <p:cNvPr id="46203" name="Freeform 2260"/>
            <p:cNvSpPr>
              <a:spLocks/>
            </p:cNvSpPr>
            <p:nvPr/>
          </p:nvSpPr>
          <p:spPr bwMode="auto">
            <a:xfrm>
              <a:off x="1759" y="-33"/>
              <a:ext cx="971" cy="1431"/>
            </a:xfrm>
            <a:custGeom>
              <a:avLst/>
              <a:gdLst>
                <a:gd name="T0" fmla="*/ 237 w 971"/>
                <a:gd name="T1" fmla="*/ 79 h 1431"/>
                <a:gd name="T2" fmla="*/ 292 w 971"/>
                <a:gd name="T3" fmla="*/ 16 h 1431"/>
                <a:gd name="T4" fmla="*/ 473 w 971"/>
                <a:gd name="T5" fmla="*/ 20 h 1431"/>
                <a:gd name="T6" fmla="*/ 515 w 971"/>
                <a:gd name="T7" fmla="*/ 41 h 1431"/>
                <a:gd name="T8" fmla="*/ 506 w 971"/>
                <a:gd name="T9" fmla="*/ 91 h 1431"/>
                <a:gd name="T10" fmla="*/ 515 w 971"/>
                <a:gd name="T11" fmla="*/ 99 h 1431"/>
                <a:gd name="T12" fmla="*/ 544 w 971"/>
                <a:gd name="T13" fmla="*/ 120 h 1431"/>
                <a:gd name="T14" fmla="*/ 575 w 971"/>
                <a:gd name="T15" fmla="*/ 130 h 1431"/>
                <a:gd name="T16" fmla="*/ 722 w 971"/>
                <a:gd name="T17" fmla="*/ 103 h 1431"/>
                <a:gd name="T18" fmla="*/ 780 w 971"/>
                <a:gd name="T19" fmla="*/ 172 h 1431"/>
                <a:gd name="T20" fmla="*/ 631 w 971"/>
                <a:gd name="T21" fmla="*/ 274 h 1431"/>
                <a:gd name="T22" fmla="*/ 573 w 971"/>
                <a:gd name="T23" fmla="*/ 323 h 1431"/>
                <a:gd name="T24" fmla="*/ 618 w 971"/>
                <a:gd name="T25" fmla="*/ 437 h 1431"/>
                <a:gd name="T26" fmla="*/ 674 w 971"/>
                <a:gd name="T27" fmla="*/ 410 h 1431"/>
                <a:gd name="T28" fmla="*/ 739 w 971"/>
                <a:gd name="T29" fmla="*/ 415 h 1431"/>
                <a:gd name="T30" fmla="*/ 786 w 971"/>
                <a:gd name="T31" fmla="*/ 483 h 1431"/>
                <a:gd name="T32" fmla="*/ 834 w 971"/>
                <a:gd name="T33" fmla="*/ 450 h 1431"/>
                <a:gd name="T34" fmla="*/ 878 w 971"/>
                <a:gd name="T35" fmla="*/ 425 h 1431"/>
                <a:gd name="T36" fmla="*/ 915 w 971"/>
                <a:gd name="T37" fmla="*/ 446 h 1431"/>
                <a:gd name="T38" fmla="*/ 932 w 971"/>
                <a:gd name="T39" fmla="*/ 477 h 1431"/>
                <a:gd name="T40" fmla="*/ 950 w 971"/>
                <a:gd name="T41" fmla="*/ 477 h 1431"/>
                <a:gd name="T42" fmla="*/ 932 w 971"/>
                <a:gd name="T43" fmla="*/ 508 h 1431"/>
                <a:gd name="T44" fmla="*/ 961 w 971"/>
                <a:gd name="T45" fmla="*/ 595 h 1431"/>
                <a:gd name="T46" fmla="*/ 936 w 971"/>
                <a:gd name="T47" fmla="*/ 622 h 1431"/>
                <a:gd name="T48" fmla="*/ 898 w 971"/>
                <a:gd name="T49" fmla="*/ 736 h 1431"/>
                <a:gd name="T50" fmla="*/ 832 w 971"/>
                <a:gd name="T51" fmla="*/ 726 h 1431"/>
                <a:gd name="T52" fmla="*/ 780 w 971"/>
                <a:gd name="T53" fmla="*/ 867 h 1431"/>
                <a:gd name="T54" fmla="*/ 826 w 971"/>
                <a:gd name="T55" fmla="*/ 884 h 1431"/>
                <a:gd name="T56" fmla="*/ 728 w 971"/>
                <a:gd name="T57" fmla="*/ 996 h 1431"/>
                <a:gd name="T58" fmla="*/ 697 w 971"/>
                <a:gd name="T59" fmla="*/ 1186 h 1431"/>
                <a:gd name="T60" fmla="*/ 832 w 971"/>
                <a:gd name="T61" fmla="*/ 1215 h 1431"/>
                <a:gd name="T62" fmla="*/ 832 w 971"/>
                <a:gd name="T63" fmla="*/ 1240 h 1431"/>
                <a:gd name="T64" fmla="*/ 780 w 971"/>
                <a:gd name="T65" fmla="*/ 1301 h 1431"/>
                <a:gd name="T66" fmla="*/ 747 w 971"/>
                <a:gd name="T67" fmla="*/ 1315 h 1431"/>
                <a:gd name="T68" fmla="*/ 718 w 971"/>
                <a:gd name="T69" fmla="*/ 1325 h 1431"/>
                <a:gd name="T70" fmla="*/ 751 w 971"/>
                <a:gd name="T71" fmla="*/ 1396 h 1431"/>
                <a:gd name="T72" fmla="*/ 735 w 971"/>
                <a:gd name="T73" fmla="*/ 1423 h 1431"/>
                <a:gd name="T74" fmla="*/ 705 w 971"/>
                <a:gd name="T75" fmla="*/ 1425 h 1431"/>
                <a:gd name="T76" fmla="*/ 670 w 971"/>
                <a:gd name="T77" fmla="*/ 1410 h 1431"/>
                <a:gd name="T78" fmla="*/ 660 w 971"/>
                <a:gd name="T79" fmla="*/ 1363 h 1431"/>
                <a:gd name="T80" fmla="*/ 678 w 971"/>
                <a:gd name="T81" fmla="*/ 1309 h 1431"/>
                <a:gd name="T82" fmla="*/ 678 w 971"/>
                <a:gd name="T83" fmla="*/ 1189 h 1431"/>
                <a:gd name="T84" fmla="*/ 710 w 971"/>
                <a:gd name="T85" fmla="*/ 1023 h 1431"/>
                <a:gd name="T86" fmla="*/ 680 w 971"/>
                <a:gd name="T87" fmla="*/ 904 h 1431"/>
                <a:gd name="T88" fmla="*/ 562 w 971"/>
                <a:gd name="T89" fmla="*/ 813 h 1431"/>
                <a:gd name="T90" fmla="*/ 568 w 971"/>
                <a:gd name="T91" fmla="*/ 875 h 1431"/>
                <a:gd name="T92" fmla="*/ 483 w 971"/>
                <a:gd name="T93" fmla="*/ 915 h 1431"/>
                <a:gd name="T94" fmla="*/ 450 w 971"/>
                <a:gd name="T95" fmla="*/ 950 h 1431"/>
                <a:gd name="T96" fmla="*/ 423 w 971"/>
                <a:gd name="T97" fmla="*/ 892 h 1431"/>
                <a:gd name="T98" fmla="*/ 394 w 971"/>
                <a:gd name="T99" fmla="*/ 844 h 1431"/>
                <a:gd name="T100" fmla="*/ 359 w 971"/>
                <a:gd name="T101" fmla="*/ 784 h 1431"/>
                <a:gd name="T102" fmla="*/ 417 w 971"/>
                <a:gd name="T103" fmla="*/ 717 h 1431"/>
                <a:gd name="T104" fmla="*/ 324 w 971"/>
                <a:gd name="T105" fmla="*/ 649 h 1431"/>
                <a:gd name="T106" fmla="*/ 297 w 971"/>
                <a:gd name="T107" fmla="*/ 690 h 1431"/>
                <a:gd name="T108" fmla="*/ 257 w 971"/>
                <a:gd name="T109" fmla="*/ 688 h 1431"/>
                <a:gd name="T110" fmla="*/ 216 w 971"/>
                <a:gd name="T111" fmla="*/ 676 h 1431"/>
                <a:gd name="T112" fmla="*/ 137 w 971"/>
                <a:gd name="T113" fmla="*/ 440 h 1431"/>
                <a:gd name="T114" fmla="*/ 52 w 971"/>
                <a:gd name="T115" fmla="*/ 400 h 1431"/>
                <a:gd name="T116" fmla="*/ 2 w 971"/>
                <a:gd name="T117" fmla="*/ 350 h 1431"/>
                <a:gd name="T118" fmla="*/ 21 w 971"/>
                <a:gd name="T119" fmla="*/ 292 h 1431"/>
                <a:gd name="T120" fmla="*/ 27 w 971"/>
                <a:gd name="T121" fmla="*/ 263 h 1431"/>
                <a:gd name="T122" fmla="*/ 68 w 971"/>
                <a:gd name="T123" fmla="*/ 222 h 1431"/>
                <a:gd name="T124" fmla="*/ 106 w 971"/>
                <a:gd name="T125" fmla="*/ 147 h 1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71"/>
                <a:gd name="T190" fmla="*/ 0 h 1431"/>
                <a:gd name="T191" fmla="*/ 971 w 971"/>
                <a:gd name="T192" fmla="*/ 1431 h 143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71" h="1431">
                  <a:moveTo>
                    <a:pt x="147" y="116"/>
                  </a:moveTo>
                  <a:lnTo>
                    <a:pt x="147" y="112"/>
                  </a:lnTo>
                  <a:lnTo>
                    <a:pt x="156" y="76"/>
                  </a:lnTo>
                  <a:lnTo>
                    <a:pt x="166" y="74"/>
                  </a:lnTo>
                  <a:lnTo>
                    <a:pt x="187" y="83"/>
                  </a:lnTo>
                  <a:lnTo>
                    <a:pt x="187" y="89"/>
                  </a:lnTo>
                  <a:lnTo>
                    <a:pt x="191" y="93"/>
                  </a:lnTo>
                  <a:lnTo>
                    <a:pt x="203" y="83"/>
                  </a:lnTo>
                  <a:lnTo>
                    <a:pt x="212" y="83"/>
                  </a:lnTo>
                  <a:lnTo>
                    <a:pt x="216" y="89"/>
                  </a:lnTo>
                  <a:lnTo>
                    <a:pt x="224" y="85"/>
                  </a:lnTo>
                  <a:lnTo>
                    <a:pt x="232" y="85"/>
                  </a:lnTo>
                  <a:lnTo>
                    <a:pt x="239" y="83"/>
                  </a:lnTo>
                  <a:lnTo>
                    <a:pt x="239" y="79"/>
                  </a:lnTo>
                  <a:lnTo>
                    <a:pt x="237" y="79"/>
                  </a:lnTo>
                  <a:lnTo>
                    <a:pt x="237" y="76"/>
                  </a:lnTo>
                  <a:lnTo>
                    <a:pt x="237" y="74"/>
                  </a:lnTo>
                  <a:lnTo>
                    <a:pt x="237" y="70"/>
                  </a:lnTo>
                  <a:lnTo>
                    <a:pt x="234" y="64"/>
                  </a:lnTo>
                  <a:lnTo>
                    <a:pt x="234" y="58"/>
                  </a:lnTo>
                  <a:lnTo>
                    <a:pt x="230" y="52"/>
                  </a:lnTo>
                  <a:lnTo>
                    <a:pt x="234" y="52"/>
                  </a:lnTo>
                  <a:lnTo>
                    <a:pt x="234" y="49"/>
                  </a:lnTo>
                  <a:lnTo>
                    <a:pt x="234" y="45"/>
                  </a:lnTo>
                  <a:lnTo>
                    <a:pt x="237" y="45"/>
                  </a:lnTo>
                  <a:lnTo>
                    <a:pt x="249" y="49"/>
                  </a:lnTo>
                  <a:lnTo>
                    <a:pt x="255" y="51"/>
                  </a:lnTo>
                  <a:lnTo>
                    <a:pt x="261" y="45"/>
                  </a:lnTo>
                  <a:lnTo>
                    <a:pt x="276" y="33"/>
                  </a:lnTo>
                  <a:lnTo>
                    <a:pt x="292" y="16"/>
                  </a:lnTo>
                  <a:lnTo>
                    <a:pt x="307" y="4"/>
                  </a:lnTo>
                  <a:lnTo>
                    <a:pt x="315" y="0"/>
                  </a:lnTo>
                  <a:lnTo>
                    <a:pt x="317" y="0"/>
                  </a:lnTo>
                  <a:lnTo>
                    <a:pt x="317" y="4"/>
                  </a:lnTo>
                  <a:lnTo>
                    <a:pt x="322" y="6"/>
                  </a:lnTo>
                  <a:lnTo>
                    <a:pt x="332" y="16"/>
                  </a:lnTo>
                  <a:lnTo>
                    <a:pt x="342" y="16"/>
                  </a:lnTo>
                  <a:lnTo>
                    <a:pt x="349" y="16"/>
                  </a:lnTo>
                  <a:lnTo>
                    <a:pt x="351" y="16"/>
                  </a:lnTo>
                  <a:lnTo>
                    <a:pt x="398" y="14"/>
                  </a:lnTo>
                  <a:lnTo>
                    <a:pt x="411" y="18"/>
                  </a:lnTo>
                  <a:lnTo>
                    <a:pt x="415" y="18"/>
                  </a:lnTo>
                  <a:lnTo>
                    <a:pt x="471" y="16"/>
                  </a:lnTo>
                  <a:lnTo>
                    <a:pt x="473" y="16"/>
                  </a:lnTo>
                  <a:lnTo>
                    <a:pt x="473" y="20"/>
                  </a:lnTo>
                  <a:lnTo>
                    <a:pt x="471" y="24"/>
                  </a:lnTo>
                  <a:lnTo>
                    <a:pt x="471" y="25"/>
                  </a:lnTo>
                  <a:lnTo>
                    <a:pt x="473" y="25"/>
                  </a:lnTo>
                  <a:lnTo>
                    <a:pt x="481" y="29"/>
                  </a:lnTo>
                  <a:lnTo>
                    <a:pt x="483" y="29"/>
                  </a:lnTo>
                  <a:lnTo>
                    <a:pt x="486" y="25"/>
                  </a:lnTo>
                  <a:lnTo>
                    <a:pt x="483" y="24"/>
                  </a:lnTo>
                  <a:lnTo>
                    <a:pt x="483" y="16"/>
                  </a:lnTo>
                  <a:lnTo>
                    <a:pt x="498" y="16"/>
                  </a:lnTo>
                  <a:lnTo>
                    <a:pt x="498" y="25"/>
                  </a:lnTo>
                  <a:lnTo>
                    <a:pt x="498" y="35"/>
                  </a:lnTo>
                  <a:lnTo>
                    <a:pt x="502" y="35"/>
                  </a:lnTo>
                  <a:lnTo>
                    <a:pt x="508" y="41"/>
                  </a:lnTo>
                  <a:lnTo>
                    <a:pt x="512" y="41"/>
                  </a:lnTo>
                  <a:lnTo>
                    <a:pt x="515" y="41"/>
                  </a:lnTo>
                  <a:lnTo>
                    <a:pt x="515" y="43"/>
                  </a:lnTo>
                  <a:lnTo>
                    <a:pt x="515" y="47"/>
                  </a:lnTo>
                  <a:lnTo>
                    <a:pt x="512" y="47"/>
                  </a:lnTo>
                  <a:lnTo>
                    <a:pt x="508" y="47"/>
                  </a:lnTo>
                  <a:lnTo>
                    <a:pt x="508" y="51"/>
                  </a:lnTo>
                  <a:lnTo>
                    <a:pt x="508" y="52"/>
                  </a:lnTo>
                  <a:lnTo>
                    <a:pt x="506" y="62"/>
                  </a:lnTo>
                  <a:lnTo>
                    <a:pt x="502" y="62"/>
                  </a:lnTo>
                  <a:lnTo>
                    <a:pt x="502" y="60"/>
                  </a:lnTo>
                  <a:lnTo>
                    <a:pt x="500" y="60"/>
                  </a:lnTo>
                  <a:lnTo>
                    <a:pt x="500" y="62"/>
                  </a:lnTo>
                  <a:lnTo>
                    <a:pt x="500" y="66"/>
                  </a:lnTo>
                  <a:lnTo>
                    <a:pt x="500" y="85"/>
                  </a:lnTo>
                  <a:lnTo>
                    <a:pt x="506" y="83"/>
                  </a:lnTo>
                  <a:lnTo>
                    <a:pt x="506" y="91"/>
                  </a:lnTo>
                  <a:lnTo>
                    <a:pt x="504" y="91"/>
                  </a:lnTo>
                  <a:lnTo>
                    <a:pt x="504" y="101"/>
                  </a:lnTo>
                  <a:lnTo>
                    <a:pt x="490" y="101"/>
                  </a:lnTo>
                  <a:lnTo>
                    <a:pt x="490" y="103"/>
                  </a:lnTo>
                  <a:lnTo>
                    <a:pt x="488" y="103"/>
                  </a:lnTo>
                  <a:lnTo>
                    <a:pt x="490" y="108"/>
                  </a:lnTo>
                  <a:lnTo>
                    <a:pt x="494" y="112"/>
                  </a:lnTo>
                  <a:lnTo>
                    <a:pt x="496" y="116"/>
                  </a:lnTo>
                  <a:lnTo>
                    <a:pt x="506" y="116"/>
                  </a:lnTo>
                  <a:lnTo>
                    <a:pt x="506" y="112"/>
                  </a:lnTo>
                  <a:lnTo>
                    <a:pt x="506" y="107"/>
                  </a:lnTo>
                  <a:lnTo>
                    <a:pt x="506" y="103"/>
                  </a:lnTo>
                  <a:lnTo>
                    <a:pt x="510" y="103"/>
                  </a:lnTo>
                  <a:lnTo>
                    <a:pt x="510" y="99"/>
                  </a:lnTo>
                  <a:lnTo>
                    <a:pt x="515" y="99"/>
                  </a:lnTo>
                  <a:lnTo>
                    <a:pt x="515" y="91"/>
                  </a:lnTo>
                  <a:lnTo>
                    <a:pt x="519" y="91"/>
                  </a:lnTo>
                  <a:lnTo>
                    <a:pt x="519" y="87"/>
                  </a:lnTo>
                  <a:lnTo>
                    <a:pt x="531" y="87"/>
                  </a:lnTo>
                  <a:lnTo>
                    <a:pt x="531" y="89"/>
                  </a:lnTo>
                  <a:lnTo>
                    <a:pt x="541" y="89"/>
                  </a:lnTo>
                  <a:lnTo>
                    <a:pt x="541" y="99"/>
                  </a:lnTo>
                  <a:lnTo>
                    <a:pt x="544" y="99"/>
                  </a:lnTo>
                  <a:lnTo>
                    <a:pt x="544" y="105"/>
                  </a:lnTo>
                  <a:lnTo>
                    <a:pt x="535" y="103"/>
                  </a:lnTo>
                  <a:lnTo>
                    <a:pt x="535" y="108"/>
                  </a:lnTo>
                  <a:lnTo>
                    <a:pt x="537" y="108"/>
                  </a:lnTo>
                  <a:lnTo>
                    <a:pt x="537" y="112"/>
                  </a:lnTo>
                  <a:lnTo>
                    <a:pt x="535" y="118"/>
                  </a:lnTo>
                  <a:lnTo>
                    <a:pt x="544" y="120"/>
                  </a:lnTo>
                  <a:lnTo>
                    <a:pt x="546" y="120"/>
                  </a:lnTo>
                  <a:lnTo>
                    <a:pt x="554" y="120"/>
                  </a:lnTo>
                  <a:lnTo>
                    <a:pt x="556" y="120"/>
                  </a:lnTo>
                  <a:lnTo>
                    <a:pt x="556" y="124"/>
                  </a:lnTo>
                  <a:lnTo>
                    <a:pt x="560" y="124"/>
                  </a:lnTo>
                  <a:lnTo>
                    <a:pt x="560" y="118"/>
                  </a:lnTo>
                  <a:lnTo>
                    <a:pt x="566" y="118"/>
                  </a:lnTo>
                  <a:lnTo>
                    <a:pt x="562" y="118"/>
                  </a:lnTo>
                  <a:lnTo>
                    <a:pt x="564" y="120"/>
                  </a:lnTo>
                  <a:lnTo>
                    <a:pt x="564" y="124"/>
                  </a:lnTo>
                  <a:lnTo>
                    <a:pt x="566" y="126"/>
                  </a:lnTo>
                  <a:lnTo>
                    <a:pt x="566" y="124"/>
                  </a:lnTo>
                  <a:lnTo>
                    <a:pt x="569" y="126"/>
                  </a:lnTo>
                  <a:lnTo>
                    <a:pt x="569" y="130"/>
                  </a:lnTo>
                  <a:lnTo>
                    <a:pt x="575" y="130"/>
                  </a:lnTo>
                  <a:lnTo>
                    <a:pt x="581" y="130"/>
                  </a:lnTo>
                  <a:lnTo>
                    <a:pt x="595" y="132"/>
                  </a:lnTo>
                  <a:lnTo>
                    <a:pt x="600" y="132"/>
                  </a:lnTo>
                  <a:lnTo>
                    <a:pt x="600" y="122"/>
                  </a:lnTo>
                  <a:lnTo>
                    <a:pt x="612" y="122"/>
                  </a:lnTo>
                  <a:lnTo>
                    <a:pt x="620" y="126"/>
                  </a:lnTo>
                  <a:lnTo>
                    <a:pt x="647" y="126"/>
                  </a:lnTo>
                  <a:lnTo>
                    <a:pt x="647" y="116"/>
                  </a:lnTo>
                  <a:lnTo>
                    <a:pt x="670" y="116"/>
                  </a:lnTo>
                  <a:lnTo>
                    <a:pt x="687" y="118"/>
                  </a:lnTo>
                  <a:lnTo>
                    <a:pt x="697" y="118"/>
                  </a:lnTo>
                  <a:lnTo>
                    <a:pt x="697" y="99"/>
                  </a:lnTo>
                  <a:lnTo>
                    <a:pt x="716" y="99"/>
                  </a:lnTo>
                  <a:lnTo>
                    <a:pt x="716" y="103"/>
                  </a:lnTo>
                  <a:lnTo>
                    <a:pt x="722" y="103"/>
                  </a:lnTo>
                  <a:lnTo>
                    <a:pt x="722" y="108"/>
                  </a:lnTo>
                  <a:lnTo>
                    <a:pt x="722" y="118"/>
                  </a:lnTo>
                  <a:lnTo>
                    <a:pt x="722" y="134"/>
                  </a:lnTo>
                  <a:lnTo>
                    <a:pt x="747" y="135"/>
                  </a:lnTo>
                  <a:lnTo>
                    <a:pt x="747" y="126"/>
                  </a:lnTo>
                  <a:lnTo>
                    <a:pt x="763" y="126"/>
                  </a:lnTo>
                  <a:lnTo>
                    <a:pt x="786" y="126"/>
                  </a:lnTo>
                  <a:lnTo>
                    <a:pt x="791" y="126"/>
                  </a:lnTo>
                  <a:lnTo>
                    <a:pt x="813" y="128"/>
                  </a:lnTo>
                  <a:lnTo>
                    <a:pt x="813" y="141"/>
                  </a:lnTo>
                  <a:lnTo>
                    <a:pt x="813" y="159"/>
                  </a:lnTo>
                  <a:lnTo>
                    <a:pt x="801" y="161"/>
                  </a:lnTo>
                  <a:lnTo>
                    <a:pt x="788" y="161"/>
                  </a:lnTo>
                  <a:lnTo>
                    <a:pt x="780" y="161"/>
                  </a:lnTo>
                  <a:lnTo>
                    <a:pt x="780" y="172"/>
                  </a:lnTo>
                  <a:lnTo>
                    <a:pt x="780" y="182"/>
                  </a:lnTo>
                  <a:lnTo>
                    <a:pt x="780" y="193"/>
                  </a:lnTo>
                  <a:lnTo>
                    <a:pt x="764" y="191"/>
                  </a:lnTo>
                  <a:lnTo>
                    <a:pt x="761" y="197"/>
                  </a:lnTo>
                  <a:lnTo>
                    <a:pt x="761" y="203"/>
                  </a:lnTo>
                  <a:lnTo>
                    <a:pt x="761" y="218"/>
                  </a:lnTo>
                  <a:lnTo>
                    <a:pt x="759" y="220"/>
                  </a:lnTo>
                  <a:lnTo>
                    <a:pt x="759" y="242"/>
                  </a:lnTo>
                  <a:lnTo>
                    <a:pt x="759" y="263"/>
                  </a:lnTo>
                  <a:lnTo>
                    <a:pt x="718" y="263"/>
                  </a:lnTo>
                  <a:lnTo>
                    <a:pt x="712" y="263"/>
                  </a:lnTo>
                  <a:lnTo>
                    <a:pt x="697" y="261"/>
                  </a:lnTo>
                  <a:lnTo>
                    <a:pt x="625" y="263"/>
                  </a:lnTo>
                  <a:lnTo>
                    <a:pt x="627" y="269"/>
                  </a:lnTo>
                  <a:lnTo>
                    <a:pt x="631" y="274"/>
                  </a:lnTo>
                  <a:lnTo>
                    <a:pt x="627" y="278"/>
                  </a:lnTo>
                  <a:lnTo>
                    <a:pt x="625" y="280"/>
                  </a:lnTo>
                  <a:lnTo>
                    <a:pt x="625" y="286"/>
                  </a:lnTo>
                  <a:lnTo>
                    <a:pt x="622" y="286"/>
                  </a:lnTo>
                  <a:lnTo>
                    <a:pt x="622" y="296"/>
                  </a:lnTo>
                  <a:lnTo>
                    <a:pt x="585" y="298"/>
                  </a:lnTo>
                  <a:lnTo>
                    <a:pt x="579" y="294"/>
                  </a:lnTo>
                  <a:lnTo>
                    <a:pt x="579" y="303"/>
                  </a:lnTo>
                  <a:lnTo>
                    <a:pt x="579" y="309"/>
                  </a:lnTo>
                  <a:lnTo>
                    <a:pt x="575" y="309"/>
                  </a:lnTo>
                  <a:lnTo>
                    <a:pt x="569" y="307"/>
                  </a:lnTo>
                  <a:lnTo>
                    <a:pt x="564" y="307"/>
                  </a:lnTo>
                  <a:lnTo>
                    <a:pt x="564" y="319"/>
                  </a:lnTo>
                  <a:lnTo>
                    <a:pt x="566" y="319"/>
                  </a:lnTo>
                  <a:lnTo>
                    <a:pt x="573" y="323"/>
                  </a:lnTo>
                  <a:lnTo>
                    <a:pt x="581" y="323"/>
                  </a:lnTo>
                  <a:lnTo>
                    <a:pt x="583" y="329"/>
                  </a:lnTo>
                  <a:lnTo>
                    <a:pt x="583" y="344"/>
                  </a:lnTo>
                  <a:lnTo>
                    <a:pt x="585" y="356"/>
                  </a:lnTo>
                  <a:lnTo>
                    <a:pt x="585" y="369"/>
                  </a:lnTo>
                  <a:lnTo>
                    <a:pt x="587" y="375"/>
                  </a:lnTo>
                  <a:lnTo>
                    <a:pt x="593" y="390"/>
                  </a:lnTo>
                  <a:lnTo>
                    <a:pt x="589" y="390"/>
                  </a:lnTo>
                  <a:lnTo>
                    <a:pt x="589" y="400"/>
                  </a:lnTo>
                  <a:lnTo>
                    <a:pt x="597" y="400"/>
                  </a:lnTo>
                  <a:lnTo>
                    <a:pt x="598" y="408"/>
                  </a:lnTo>
                  <a:lnTo>
                    <a:pt x="608" y="437"/>
                  </a:lnTo>
                  <a:lnTo>
                    <a:pt x="612" y="439"/>
                  </a:lnTo>
                  <a:lnTo>
                    <a:pt x="616" y="437"/>
                  </a:lnTo>
                  <a:lnTo>
                    <a:pt x="618" y="437"/>
                  </a:lnTo>
                  <a:lnTo>
                    <a:pt x="618" y="433"/>
                  </a:lnTo>
                  <a:lnTo>
                    <a:pt x="622" y="433"/>
                  </a:lnTo>
                  <a:lnTo>
                    <a:pt x="622" y="437"/>
                  </a:lnTo>
                  <a:lnTo>
                    <a:pt x="625" y="433"/>
                  </a:lnTo>
                  <a:lnTo>
                    <a:pt x="627" y="433"/>
                  </a:lnTo>
                  <a:lnTo>
                    <a:pt x="633" y="429"/>
                  </a:lnTo>
                  <a:lnTo>
                    <a:pt x="637" y="427"/>
                  </a:lnTo>
                  <a:lnTo>
                    <a:pt x="641" y="423"/>
                  </a:lnTo>
                  <a:lnTo>
                    <a:pt x="649" y="417"/>
                  </a:lnTo>
                  <a:lnTo>
                    <a:pt x="654" y="410"/>
                  </a:lnTo>
                  <a:lnTo>
                    <a:pt x="662" y="410"/>
                  </a:lnTo>
                  <a:lnTo>
                    <a:pt x="664" y="413"/>
                  </a:lnTo>
                  <a:lnTo>
                    <a:pt x="672" y="413"/>
                  </a:lnTo>
                  <a:lnTo>
                    <a:pt x="674" y="413"/>
                  </a:lnTo>
                  <a:lnTo>
                    <a:pt x="674" y="410"/>
                  </a:lnTo>
                  <a:lnTo>
                    <a:pt x="678" y="400"/>
                  </a:lnTo>
                  <a:lnTo>
                    <a:pt x="678" y="398"/>
                  </a:lnTo>
                  <a:lnTo>
                    <a:pt x="680" y="398"/>
                  </a:lnTo>
                  <a:lnTo>
                    <a:pt x="683" y="398"/>
                  </a:lnTo>
                  <a:lnTo>
                    <a:pt x="689" y="404"/>
                  </a:lnTo>
                  <a:lnTo>
                    <a:pt x="699" y="406"/>
                  </a:lnTo>
                  <a:lnTo>
                    <a:pt x="703" y="404"/>
                  </a:lnTo>
                  <a:lnTo>
                    <a:pt x="705" y="404"/>
                  </a:lnTo>
                  <a:lnTo>
                    <a:pt x="712" y="413"/>
                  </a:lnTo>
                  <a:lnTo>
                    <a:pt x="722" y="412"/>
                  </a:lnTo>
                  <a:lnTo>
                    <a:pt x="730" y="410"/>
                  </a:lnTo>
                  <a:lnTo>
                    <a:pt x="734" y="410"/>
                  </a:lnTo>
                  <a:lnTo>
                    <a:pt x="737" y="412"/>
                  </a:lnTo>
                  <a:lnTo>
                    <a:pt x="737" y="415"/>
                  </a:lnTo>
                  <a:lnTo>
                    <a:pt x="739" y="415"/>
                  </a:lnTo>
                  <a:lnTo>
                    <a:pt x="743" y="415"/>
                  </a:lnTo>
                  <a:lnTo>
                    <a:pt x="747" y="421"/>
                  </a:lnTo>
                  <a:lnTo>
                    <a:pt x="749" y="433"/>
                  </a:lnTo>
                  <a:lnTo>
                    <a:pt x="757" y="446"/>
                  </a:lnTo>
                  <a:lnTo>
                    <a:pt x="759" y="456"/>
                  </a:lnTo>
                  <a:lnTo>
                    <a:pt x="763" y="464"/>
                  </a:lnTo>
                  <a:lnTo>
                    <a:pt x="766" y="471"/>
                  </a:lnTo>
                  <a:lnTo>
                    <a:pt x="766" y="473"/>
                  </a:lnTo>
                  <a:lnTo>
                    <a:pt x="768" y="477"/>
                  </a:lnTo>
                  <a:lnTo>
                    <a:pt x="772" y="479"/>
                  </a:lnTo>
                  <a:lnTo>
                    <a:pt x="768" y="479"/>
                  </a:lnTo>
                  <a:lnTo>
                    <a:pt x="772" y="483"/>
                  </a:lnTo>
                  <a:lnTo>
                    <a:pt x="782" y="495"/>
                  </a:lnTo>
                  <a:lnTo>
                    <a:pt x="788" y="489"/>
                  </a:lnTo>
                  <a:lnTo>
                    <a:pt x="786" y="483"/>
                  </a:lnTo>
                  <a:lnTo>
                    <a:pt x="788" y="483"/>
                  </a:lnTo>
                  <a:lnTo>
                    <a:pt x="793" y="479"/>
                  </a:lnTo>
                  <a:lnTo>
                    <a:pt x="797" y="479"/>
                  </a:lnTo>
                  <a:lnTo>
                    <a:pt x="803" y="479"/>
                  </a:lnTo>
                  <a:lnTo>
                    <a:pt x="818" y="475"/>
                  </a:lnTo>
                  <a:lnTo>
                    <a:pt x="818" y="473"/>
                  </a:lnTo>
                  <a:lnTo>
                    <a:pt x="817" y="473"/>
                  </a:lnTo>
                  <a:lnTo>
                    <a:pt x="817" y="469"/>
                  </a:lnTo>
                  <a:lnTo>
                    <a:pt x="817" y="468"/>
                  </a:lnTo>
                  <a:lnTo>
                    <a:pt x="817" y="464"/>
                  </a:lnTo>
                  <a:lnTo>
                    <a:pt x="815" y="460"/>
                  </a:lnTo>
                  <a:lnTo>
                    <a:pt x="822" y="460"/>
                  </a:lnTo>
                  <a:lnTo>
                    <a:pt x="822" y="458"/>
                  </a:lnTo>
                  <a:lnTo>
                    <a:pt x="834" y="458"/>
                  </a:lnTo>
                  <a:lnTo>
                    <a:pt x="834" y="450"/>
                  </a:lnTo>
                  <a:lnTo>
                    <a:pt x="830" y="450"/>
                  </a:lnTo>
                  <a:lnTo>
                    <a:pt x="830" y="448"/>
                  </a:lnTo>
                  <a:lnTo>
                    <a:pt x="830" y="435"/>
                  </a:lnTo>
                  <a:lnTo>
                    <a:pt x="830" y="433"/>
                  </a:lnTo>
                  <a:lnTo>
                    <a:pt x="834" y="433"/>
                  </a:lnTo>
                  <a:lnTo>
                    <a:pt x="838" y="425"/>
                  </a:lnTo>
                  <a:lnTo>
                    <a:pt x="840" y="425"/>
                  </a:lnTo>
                  <a:lnTo>
                    <a:pt x="844" y="425"/>
                  </a:lnTo>
                  <a:lnTo>
                    <a:pt x="849" y="429"/>
                  </a:lnTo>
                  <a:lnTo>
                    <a:pt x="855" y="429"/>
                  </a:lnTo>
                  <a:lnTo>
                    <a:pt x="859" y="433"/>
                  </a:lnTo>
                  <a:lnTo>
                    <a:pt x="869" y="431"/>
                  </a:lnTo>
                  <a:lnTo>
                    <a:pt x="871" y="431"/>
                  </a:lnTo>
                  <a:lnTo>
                    <a:pt x="874" y="431"/>
                  </a:lnTo>
                  <a:lnTo>
                    <a:pt x="878" y="425"/>
                  </a:lnTo>
                  <a:lnTo>
                    <a:pt x="880" y="421"/>
                  </a:lnTo>
                  <a:lnTo>
                    <a:pt x="886" y="421"/>
                  </a:lnTo>
                  <a:lnTo>
                    <a:pt x="890" y="419"/>
                  </a:lnTo>
                  <a:lnTo>
                    <a:pt x="890" y="425"/>
                  </a:lnTo>
                  <a:lnTo>
                    <a:pt x="896" y="425"/>
                  </a:lnTo>
                  <a:lnTo>
                    <a:pt x="901" y="425"/>
                  </a:lnTo>
                  <a:lnTo>
                    <a:pt x="919" y="425"/>
                  </a:lnTo>
                  <a:lnTo>
                    <a:pt x="915" y="435"/>
                  </a:lnTo>
                  <a:lnTo>
                    <a:pt x="919" y="437"/>
                  </a:lnTo>
                  <a:lnTo>
                    <a:pt x="919" y="440"/>
                  </a:lnTo>
                  <a:lnTo>
                    <a:pt x="921" y="440"/>
                  </a:lnTo>
                  <a:lnTo>
                    <a:pt x="921" y="442"/>
                  </a:lnTo>
                  <a:lnTo>
                    <a:pt x="921" y="446"/>
                  </a:lnTo>
                  <a:lnTo>
                    <a:pt x="919" y="446"/>
                  </a:lnTo>
                  <a:lnTo>
                    <a:pt x="915" y="446"/>
                  </a:lnTo>
                  <a:lnTo>
                    <a:pt x="915" y="450"/>
                  </a:lnTo>
                  <a:lnTo>
                    <a:pt x="913" y="450"/>
                  </a:lnTo>
                  <a:lnTo>
                    <a:pt x="913" y="452"/>
                  </a:lnTo>
                  <a:lnTo>
                    <a:pt x="913" y="456"/>
                  </a:lnTo>
                  <a:lnTo>
                    <a:pt x="915" y="456"/>
                  </a:lnTo>
                  <a:lnTo>
                    <a:pt x="913" y="458"/>
                  </a:lnTo>
                  <a:lnTo>
                    <a:pt x="913" y="462"/>
                  </a:lnTo>
                  <a:lnTo>
                    <a:pt x="919" y="468"/>
                  </a:lnTo>
                  <a:lnTo>
                    <a:pt x="919" y="471"/>
                  </a:lnTo>
                  <a:lnTo>
                    <a:pt x="923" y="471"/>
                  </a:lnTo>
                  <a:lnTo>
                    <a:pt x="923" y="473"/>
                  </a:lnTo>
                  <a:lnTo>
                    <a:pt x="923" y="477"/>
                  </a:lnTo>
                  <a:lnTo>
                    <a:pt x="925" y="477"/>
                  </a:lnTo>
                  <a:lnTo>
                    <a:pt x="929" y="477"/>
                  </a:lnTo>
                  <a:lnTo>
                    <a:pt x="932" y="477"/>
                  </a:lnTo>
                  <a:lnTo>
                    <a:pt x="929" y="481"/>
                  </a:lnTo>
                  <a:lnTo>
                    <a:pt x="929" y="487"/>
                  </a:lnTo>
                  <a:lnTo>
                    <a:pt x="932" y="483"/>
                  </a:lnTo>
                  <a:lnTo>
                    <a:pt x="934" y="483"/>
                  </a:lnTo>
                  <a:lnTo>
                    <a:pt x="934" y="487"/>
                  </a:lnTo>
                  <a:lnTo>
                    <a:pt x="934" y="483"/>
                  </a:lnTo>
                  <a:lnTo>
                    <a:pt x="938" y="483"/>
                  </a:lnTo>
                  <a:lnTo>
                    <a:pt x="938" y="481"/>
                  </a:lnTo>
                  <a:lnTo>
                    <a:pt x="938" y="477"/>
                  </a:lnTo>
                  <a:lnTo>
                    <a:pt x="940" y="477"/>
                  </a:lnTo>
                  <a:lnTo>
                    <a:pt x="944" y="477"/>
                  </a:lnTo>
                  <a:lnTo>
                    <a:pt x="948" y="477"/>
                  </a:lnTo>
                  <a:lnTo>
                    <a:pt x="948" y="479"/>
                  </a:lnTo>
                  <a:lnTo>
                    <a:pt x="948" y="477"/>
                  </a:lnTo>
                  <a:lnTo>
                    <a:pt x="950" y="477"/>
                  </a:lnTo>
                  <a:lnTo>
                    <a:pt x="950" y="479"/>
                  </a:lnTo>
                  <a:lnTo>
                    <a:pt x="948" y="479"/>
                  </a:lnTo>
                  <a:lnTo>
                    <a:pt x="948" y="483"/>
                  </a:lnTo>
                  <a:lnTo>
                    <a:pt x="944" y="483"/>
                  </a:lnTo>
                  <a:lnTo>
                    <a:pt x="948" y="483"/>
                  </a:lnTo>
                  <a:lnTo>
                    <a:pt x="948" y="487"/>
                  </a:lnTo>
                  <a:lnTo>
                    <a:pt x="948" y="489"/>
                  </a:lnTo>
                  <a:lnTo>
                    <a:pt x="948" y="493"/>
                  </a:lnTo>
                  <a:lnTo>
                    <a:pt x="944" y="493"/>
                  </a:lnTo>
                  <a:lnTo>
                    <a:pt x="944" y="495"/>
                  </a:lnTo>
                  <a:lnTo>
                    <a:pt x="942" y="502"/>
                  </a:lnTo>
                  <a:lnTo>
                    <a:pt x="938" y="502"/>
                  </a:lnTo>
                  <a:lnTo>
                    <a:pt x="938" y="504"/>
                  </a:lnTo>
                  <a:lnTo>
                    <a:pt x="934" y="508"/>
                  </a:lnTo>
                  <a:lnTo>
                    <a:pt x="932" y="508"/>
                  </a:lnTo>
                  <a:lnTo>
                    <a:pt x="929" y="512"/>
                  </a:lnTo>
                  <a:lnTo>
                    <a:pt x="929" y="514"/>
                  </a:lnTo>
                  <a:lnTo>
                    <a:pt x="927" y="514"/>
                  </a:lnTo>
                  <a:lnTo>
                    <a:pt x="927" y="523"/>
                  </a:lnTo>
                  <a:lnTo>
                    <a:pt x="927" y="539"/>
                  </a:lnTo>
                  <a:lnTo>
                    <a:pt x="948" y="539"/>
                  </a:lnTo>
                  <a:lnTo>
                    <a:pt x="963" y="541"/>
                  </a:lnTo>
                  <a:lnTo>
                    <a:pt x="971" y="541"/>
                  </a:lnTo>
                  <a:lnTo>
                    <a:pt x="971" y="545"/>
                  </a:lnTo>
                  <a:lnTo>
                    <a:pt x="967" y="545"/>
                  </a:lnTo>
                  <a:lnTo>
                    <a:pt x="967" y="549"/>
                  </a:lnTo>
                  <a:lnTo>
                    <a:pt x="961" y="551"/>
                  </a:lnTo>
                  <a:lnTo>
                    <a:pt x="961" y="564"/>
                  </a:lnTo>
                  <a:lnTo>
                    <a:pt x="961" y="579"/>
                  </a:lnTo>
                  <a:lnTo>
                    <a:pt x="961" y="595"/>
                  </a:lnTo>
                  <a:lnTo>
                    <a:pt x="959" y="595"/>
                  </a:lnTo>
                  <a:lnTo>
                    <a:pt x="959" y="597"/>
                  </a:lnTo>
                  <a:lnTo>
                    <a:pt x="959" y="601"/>
                  </a:lnTo>
                  <a:lnTo>
                    <a:pt x="959" y="605"/>
                  </a:lnTo>
                  <a:lnTo>
                    <a:pt x="956" y="605"/>
                  </a:lnTo>
                  <a:lnTo>
                    <a:pt x="956" y="606"/>
                  </a:lnTo>
                  <a:lnTo>
                    <a:pt x="952" y="610"/>
                  </a:lnTo>
                  <a:lnTo>
                    <a:pt x="952" y="612"/>
                  </a:lnTo>
                  <a:lnTo>
                    <a:pt x="954" y="616"/>
                  </a:lnTo>
                  <a:lnTo>
                    <a:pt x="954" y="620"/>
                  </a:lnTo>
                  <a:lnTo>
                    <a:pt x="950" y="622"/>
                  </a:lnTo>
                  <a:lnTo>
                    <a:pt x="944" y="622"/>
                  </a:lnTo>
                  <a:lnTo>
                    <a:pt x="940" y="622"/>
                  </a:lnTo>
                  <a:lnTo>
                    <a:pt x="934" y="622"/>
                  </a:lnTo>
                  <a:lnTo>
                    <a:pt x="936" y="622"/>
                  </a:lnTo>
                  <a:lnTo>
                    <a:pt x="900" y="624"/>
                  </a:lnTo>
                  <a:lnTo>
                    <a:pt x="900" y="639"/>
                  </a:lnTo>
                  <a:lnTo>
                    <a:pt x="900" y="661"/>
                  </a:lnTo>
                  <a:lnTo>
                    <a:pt x="900" y="666"/>
                  </a:lnTo>
                  <a:lnTo>
                    <a:pt x="900" y="670"/>
                  </a:lnTo>
                  <a:lnTo>
                    <a:pt x="901" y="680"/>
                  </a:lnTo>
                  <a:lnTo>
                    <a:pt x="901" y="686"/>
                  </a:lnTo>
                  <a:lnTo>
                    <a:pt x="901" y="690"/>
                  </a:lnTo>
                  <a:lnTo>
                    <a:pt x="901" y="701"/>
                  </a:lnTo>
                  <a:lnTo>
                    <a:pt x="901" y="717"/>
                  </a:lnTo>
                  <a:lnTo>
                    <a:pt x="901" y="726"/>
                  </a:lnTo>
                  <a:lnTo>
                    <a:pt x="898" y="728"/>
                  </a:lnTo>
                  <a:lnTo>
                    <a:pt x="901" y="728"/>
                  </a:lnTo>
                  <a:lnTo>
                    <a:pt x="901" y="736"/>
                  </a:lnTo>
                  <a:lnTo>
                    <a:pt x="898" y="736"/>
                  </a:lnTo>
                  <a:lnTo>
                    <a:pt x="896" y="732"/>
                  </a:lnTo>
                  <a:lnTo>
                    <a:pt x="890" y="732"/>
                  </a:lnTo>
                  <a:lnTo>
                    <a:pt x="886" y="732"/>
                  </a:lnTo>
                  <a:lnTo>
                    <a:pt x="882" y="732"/>
                  </a:lnTo>
                  <a:lnTo>
                    <a:pt x="880" y="732"/>
                  </a:lnTo>
                  <a:lnTo>
                    <a:pt x="876" y="730"/>
                  </a:lnTo>
                  <a:lnTo>
                    <a:pt x="876" y="736"/>
                  </a:lnTo>
                  <a:lnTo>
                    <a:pt x="874" y="736"/>
                  </a:lnTo>
                  <a:lnTo>
                    <a:pt x="871" y="730"/>
                  </a:lnTo>
                  <a:lnTo>
                    <a:pt x="861" y="730"/>
                  </a:lnTo>
                  <a:lnTo>
                    <a:pt x="855" y="730"/>
                  </a:lnTo>
                  <a:lnTo>
                    <a:pt x="842" y="730"/>
                  </a:lnTo>
                  <a:lnTo>
                    <a:pt x="836" y="730"/>
                  </a:lnTo>
                  <a:lnTo>
                    <a:pt x="836" y="726"/>
                  </a:lnTo>
                  <a:lnTo>
                    <a:pt x="832" y="726"/>
                  </a:lnTo>
                  <a:lnTo>
                    <a:pt x="832" y="730"/>
                  </a:lnTo>
                  <a:lnTo>
                    <a:pt x="811" y="730"/>
                  </a:lnTo>
                  <a:lnTo>
                    <a:pt x="811" y="740"/>
                  </a:lnTo>
                  <a:lnTo>
                    <a:pt x="811" y="744"/>
                  </a:lnTo>
                  <a:lnTo>
                    <a:pt x="811" y="749"/>
                  </a:lnTo>
                  <a:lnTo>
                    <a:pt x="811" y="759"/>
                  </a:lnTo>
                  <a:lnTo>
                    <a:pt x="811" y="761"/>
                  </a:lnTo>
                  <a:lnTo>
                    <a:pt x="813" y="776"/>
                  </a:lnTo>
                  <a:lnTo>
                    <a:pt x="813" y="784"/>
                  </a:lnTo>
                  <a:lnTo>
                    <a:pt x="813" y="786"/>
                  </a:lnTo>
                  <a:lnTo>
                    <a:pt x="793" y="786"/>
                  </a:lnTo>
                  <a:lnTo>
                    <a:pt x="790" y="786"/>
                  </a:lnTo>
                  <a:lnTo>
                    <a:pt x="778" y="786"/>
                  </a:lnTo>
                  <a:lnTo>
                    <a:pt x="778" y="852"/>
                  </a:lnTo>
                  <a:lnTo>
                    <a:pt x="780" y="867"/>
                  </a:lnTo>
                  <a:lnTo>
                    <a:pt x="782" y="873"/>
                  </a:lnTo>
                  <a:lnTo>
                    <a:pt x="782" y="883"/>
                  </a:lnTo>
                  <a:lnTo>
                    <a:pt x="782" y="892"/>
                  </a:lnTo>
                  <a:lnTo>
                    <a:pt x="790" y="892"/>
                  </a:lnTo>
                  <a:lnTo>
                    <a:pt x="791" y="892"/>
                  </a:lnTo>
                  <a:lnTo>
                    <a:pt x="791" y="883"/>
                  </a:lnTo>
                  <a:lnTo>
                    <a:pt x="791" y="867"/>
                  </a:lnTo>
                  <a:lnTo>
                    <a:pt x="801" y="867"/>
                  </a:lnTo>
                  <a:lnTo>
                    <a:pt x="820" y="869"/>
                  </a:lnTo>
                  <a:lnTo>
                    <a:pt x="820" y="879"/>
                  </a:lnTo>
                  <a:lnTo>
                    <a:pt x="826" y="879"/>
                  </a:lnTo>
                  <a:lnTo>
                    <a:pt x="826" y="883"/>
                  </a:lnTo>
                  <a:lnTo>
                    <a:pt x="820" y="883"/>
                  </a:lnTo>
                  <a:lnTo>
                    <a:pt x="820" y="886"/>
                  </a:lnTo>
                  <a:lnTo>
                    <a:pt x="826" y="884"/>
                  </a:lnTo>
                  <a:lnTo>
                    <a:pt x="830" y="892"/>
                  </a:lnTo>
                  <a:lnTo>
                    <a:pt x="830" y="900"/>
                  </a:lnTo>
                  <a:lnTo>
                    <a:pt x="830" y="904"/>
                  </a:lnTo>
                  <a:lnTo>
                    <a:pt x="826" y="917"/>
                  </a:lnTo>
                  <a:lnTo>
                    <a:pt x="826" y="923"/>
                  </a:lnTo>
                  <a:lnTo>
                    <a:pt x="790" y="923"/>
                  </a:lnTo>
                  <a:lnTo>
                    <a:pt x="784" y="923"/>
                  </a:lnTo>
                  <a:lnTo>
                    <a:pt x="784" y="927"/>
                  </a:lnTo>
                  <a:lnTo>
                    <a:pt x="784" y="937"/>
                  </a:lnTo>
                  <a:lnTo>
                    <a:pt x="774" y="937"/>
                  </a:lnTo>
                  <a:lnTo>
                    <a:pt x="770" y="937"/>
                  </a:lnTo>
                  <a:lnTo>
                    <a:pt x="737" y="937"/>
                  </a:lnTo>
                  <a:lnTo>
                    <a:pt x="734" y="937"/>
                  </a:lnTo>
                  <a:lnTo>
                    <a:pt x="730" y="937"/>
                  </a:lnTo>
                  <a:lnTo>
                    <a:pt x="728" y="996"/>
                  </a:lnTo>
                  <a:lnTo>
                    <a:pt x="728" y="1004"/>
                  </a:lnTo>
                  <a:lnTo>
                    <a:pt x="728" y="1018"/>
                  </a:lnTo>
                  <a:lnTo>
                    <a:pt x="730" y="1033"/>
                  </a:lnTo>
                  <a:lnTo>
                    <a:pt x="730" y="1043"/>
                  </a:lnTo>
                  <a:lnTo>
                    <a:pt x="730" y="1045"/>
                  </a:lnTo>
                  <a:lnTo>
                    <a:pt x="730" y="1049"/>
                  </a:lnTo>
                  <a:lnTo>
                    <a:pt x="730" y="1052"/>
                  </a:lnTo>
                  <a:lnTo>
                    <a:pt x="730" y="1074"/>
                  </a:lnTo>
                  <a:lnTo>
                    <a:pt x="714" y="1083"/>
                  </a:lnTo>
                  <a:lnTo>
                    <a:pt x="714" y="1093"/>
                  </a:lnTo>
                  <a:lnTo>
                    <a:pt x="720" y="1091"/>
                  </a:lnTo>
                  <a:lnTo>
                    <a:pt x="720" y="1110"/>
                  </a:lnTo>
                  <a:lnTo>
                    <a:pt x="695" y="1110"/>
                  </a:lnTo>
                  <a:lnTo>
                    <a:pt x="697" y="1141"/>
                  </a:lnTo>
                  <a:lnTo>
                    <a:pt x="697" y="1186"/>
                  </a:lnTo>
                  <a:lnTo>
                    <a:pt x="697" y="1211"/>
                  </a:lnTo>
                  <a:lnTo>
                    <a:pt x="697" y="1220"/>
                  </a:lnTo>
                  <a:lnTo>
                    <a:pt x="726" y="1218"/>
                  </a:lnTo>
                  <a:lnTo>
                    <a:pt x="763" y="1215"/>
                  </a:lnTo>
                  <a:lnTo>
                    <a:pt x="763" y="1207"/>
                  </a:lnTo>
                  <a:lnTo>
                    <a:pt x="778" y="1203"/>
                  </a:lnTo>
                  <a:lnTo>
                    <a:pt x="772" y="1215"/>
                  </a:lnTo>
                  <a:lnTo>
                    <a:pt x="788" y="1215"/>
                  </a:lnTo>
                  <a:lnTo>
                    <a:pt x="813" y="1215"/>
                  </a:lnTo>
                  <a:lnTo>
                    <a:pt x="826" y="1230"/>
                  </a:lnTo>
                  <a:lnTo>
                    <a:pt x="828" y="1226"/>
                  </a:lnTo>
                  <a:lnTo>
                    <a:pt x="828" y="1224"/>
                  </a:lnTo>
                  <a:lnTo>
                    <a:pt x="832" y="1220"/>
                  </a:lnTo>
                  <a:lnTo>
                    <a:pt x="832" y="1217"/>
                  </a:lnTo>
                  <a:lnTo>
                    <a:pt x="832" y="1215"/>
                  </a:lnTo>
                  <a:lnTo>
                    <a:pt x="838" y="1205"/>
                  </a:lnTo>
                  <a:lnTo>
                    <a:pt x="838" y="1201"/>
                  </a:lnTo>
                  <a:lnTo>
                    <a:pt x="838" y="1199"/>
                  </a:lnTo>
                  <a:lnTo>
                    <a:pt x="838" y="1195"/>
                  </a:lnTo>
                  <a:lnTo>
                    <a:pt x="838" y="1191"/>
                  </a:lnTo>
                  <a:lnTo>
                    <a:pt x="834" y="1191"/>
                  </a:lnTo>
                  <a:lnTo>
                    <a:pt x="830" y="1161"/>
                  </a:lnTo>
                  <a:lnTo>
                    <a:pt x="834" y="1149"/>
                  </a:lnTo>
                  <a:lnTo>
                    <a:pt x="838" y="1161"/>
                  </a:lnTo>
                  <a:lnTo>
                    <a:pt x="838" y="1168"/>
                  </a:lnTo>
                  <a:lnTo>
                    <a:pt x="842" y="1186"/>
                  </a:lnTo>
                  <a:lnTo>
                    <a:pt x="842" y="1207"/>
                  </a:lnTo>
                  <a:lnTo>
                    <a:pt x="838" y="1220"/>
                  </a:lnTo>
                  <a:lnTo>
                    <a:pt x="832" y="1236"/>
                  </a:lnTo>
                  <a:lnTo>
                    <a:pt x="832" y="1240"/>
                  </a:lnTo>
                  <a:lnTo>
                    <a:pt x="846" y="1255"/>
                  </a:lnTo>
                  <a:lnTo>
                    <a:pt x="799" y="1296"/>
                  </a:lnTo>
                  <a:lnTo>
                    <a:pt x="793" y="1292"/>
                  </a:lnTo>
                  <a:lnTo>
                    <a:pt x="795" y="1292"/>
                  </a:lnTo>
                  <a:lnTo>
                    <a:pt x="799" y="1286"/>
                  </a:lnTo>
                  <a:lnTo>
                    <a:pt x="809" y="1276"/>
                  </a:lnTo>
                  <a:lnTo>
                    <a:pt x="809" y="1274"/>
                  </a:lnTo>
                  <a:lnTo>
                    <a:pt x="799" y="1276"/>
                  </a:lnTo>
                  <a:lnTo>
                    <a:pt x="793" y="1280"/>
                  </a:lnTo>
                  <a:lnTo>
                    <a:pt x="790" y="1286"/>
                  </a:lnTo>
                  <a:lnTo>
                    <a:pt x="786" y="1286"/>
                  </a:lnTo>
                  <a:lnTo>
                    <a:pt x="786" y="1290"/>
                  </a:lnTo>
                  <a:lnTo>
                    <a:pt x="784" y="1292"/>
                  </a:lnTo>
                  <a:lnTo>
                    <a:pt x="784" y="1300"/>
                  </a:lnTo>
                  <a:lnTo>
                    <a:pt x="780" y="1301"/>
                  </a:lnTo>
                  <a:lnTo>
                    <a:pt x="774" y="1305"/>
                  </a:lnTo>
                  <a:lnTo>
                    <a:pt x="770" y="1301"/>
                  </a:lnTo>
                  <a:lnTo>
                    <a:pt x="768" y="1301"/>
                  </a:lnTo>
                  <a:lnTo>
                    <a:pt x="764" y="1311"/>
                  </a:lnTo>
                  <a:lnTo>
                    <a:pt x="764" y="1317"/>
                  </a:lnTo>
                  <a:lnTo>
                    <a:pt x="763" y="1321"/>
                  </a:lnTo>
                  <a:lnTo>
                    <a:pt x="763" y="1315"/>
                  </a:lnTo>
                  <a:lnTo>
                    <a:pt x="759" y="1311"/>
                  </a:lnTo>
                  <a:lnTo>
                    <a:pt x="759" y="1309"/>
                  </a:lnTo>
                  <a:lnTo>
                    <a:pt x="755" y="1311"/>
                  </a:lnTo>
                  <a:lnTo>
                    <a:pt x="753" y="1315"/>
                  </a:lnTo>
                  <a:lnTo>
                    <a:pt x="749" y="1319"/>
                  </a:lnTo>
                  <a:lnTo>
                    <a:pt x="749" y="1321"/>
                  </a:lnTo>
                  <a:lnTo>
                    <a:pt x="747" y="1319"/>
                  </a:lnTo>
                  <a:lnTo>
                    <a:pt x="747" y="1315"/>
                  </a:lnTo>
                  <a:lnTo>
                    <a:pt x="749" y="1311"/>
                  </a:lnTo>
                  <a:lnTo>
                    <a:pt x="749" y="1305"/>
                  </a:lnTo>
                  <a:lnTo>
                    <a:pt x="749" y="1303"/>
                  </a:lnTo>
                  <a:lnTo>
                    <a:pt x="745" y="1300"/>
                  </a:lnTo>
                  <a:lnTo>
                    <a:pt x="743" y="1296"/>
                  </a:lnTo>
                  <a:lnTo>
                    <a:pt x="737" y="1300"/>
                  </a:lnTo>
                  <a:lnTo>
                    <a:pt x="734" y="1300"/>
                  </a:lnTo>
                  <a:lnTo>
                    <a:pt x="734" y="1305"/>
                  </a:lnTo>
                  <a:lnTo>
                    <a:pt x="737" y="1309"/>
                  </a:lnTo>
                  <a:lnTo>
                    <a:pt x="737" y="1311"/>
                  </a:lnTo>
                  <a:lnTo>
                    <a:pt x="737" y="1315"/>
                  </a:lnTo>
                  <a:lnTo>
                    <a:pt x="728" y="1319"/>
                  </a:lnTo>
                  <a:lnTo>
                    <a:pt x="718" y="1321"/>
                  </a:lnTo>
                  <a:lnTo>
                    <a:pt x="714" y="1325"/>
                  </a:lnTo>
                  <a:lnTo>
                    <a:pt x="718" y="1325"/>
                  </a:lnTo>
                  <a:lnTo>
                    <a:pt x="737" y="1325"/>
                  </a:lnTo>
                  <a:lnTo>
                    <a:pt x="739" y="1327"/>
                  </a:lnTo>
                  <a:lnTo>
                    <a:pt x="743" y="1330"/>
                  </a:lnTo>
                  <a:lnTo>
                    <a:pt x="743" y="1336"/>
                  </a:lnTo>
                  <a:lnTo>
                    <a:pt x="741" y="1342"/>
                  </a:lnTo>
                  <a:lnTo>
                    <a:pt x="737" y="1355"/>
                  </a:lnTo>
                  <a:lnTo>
                    <a:pt x="737" y="1361"/>
                  </a:lnTo>
                  <a:lnTo>
                    <a:pt x="737" y="1365"/>
                  </a:lnTo>
                  <a:lnTo>
                    <a:pt x="737" y="1367"/>
                  </a:lnTo>
                  <a:lnTo>
                    <a:pt x="737" y="1371"/>
                  </a:lnTo>
                  <a:lnTo>
                    <a:pt x="741" y="1375"/>
                  </a:lnTo>
                  <a:lnTo>
                    <a:pt x="745" y="1381"/>
                  </a:lnTo>
                  <a:lnTo>
                    <a:pt x="747" y="1386"/>
                  </a:lnTo>
                  <a:lnTo>
                    <a:pt x="751" y="1390"/>
                  </a:lnTo>
                  <a:lnTo>
                    <a:pt x="751" y="1396"/>
                  </a:lnTo>
                  <a:lnTo>
                    <a:pt x="745" y="1396"/>
                  </a:lnTo>
                  <a:lnTo>
                    <a:pt x="745" y="1398"/>
                  </a:lnTo>
                  <a:lnTo>
                    <a:pt x="741" y="1402"/>
                  </a:lnTo>
                  <a:lnTo>
                    <a:pt x="741" y="1408"/>
                  </a:lnTo>
                  <a:lnTo>
                    <a:pt x="739" y="1408"/>
                  </a:lnTo>
                  <a:lnTo>
                    <a:pt x="732" y="1396"/>
                  </a:lnTo>
                  <a:lnTo>
                    <a:pt x="732" y="1390"/>
                  </a:lnTo>
                  <a:lnTo>
                    <a:pt x="726" y="1390"/>
                  </a:lnTo>
                  <a:lnTo>
                    <a:pt x="722" y="1392"/>
                  </a:lnTo>
                  <a:lnTo>
                    <a:pt x="722" y="1400"/>
                  </a:lnTo>
                  <a:lnTo>
                    <a:pt x="726" y="1406"/>
                  </a:lnTo>
                  <a:lnTo>
                    <a:pt x="726" y="1411"/>
                  </a:lnTo>
                  <a:lnTo>
                    <a:pt x="730" y="1417"/>
                  </a:lnTo>
                  <a:lnTo>
                    <a:pt x="735" y="1421"/>
                  </a:lnTo>
                  <a:lnTo>
                    <a:pt x="735" y="1423"/>
                  </a:lnTo>
                  <a:lnTo>
                    <a:pt x="732" y="1421"/>
                  </a:lnTo>
                  <a:lnTo>
                    <a:pt x="730" y="1421"/>
                  </a:lnTo>
                  <a:lnTo>
                    <a:pt x="726" y="1421"/>
                  </a:lnTo>
                  <a:lnTo>
                    <a:pt x="724" y="1421"/>
                  </a:lnTo>
                  <a:lnTo>
                    <a:pt x="724" y="1423"/>
                  </a:lnTo>
                  <a:lnTo>
                    <a:pt x="720" y="1423"/>
                  </a:lnTo>
                  <a:lnTo>
                    <a:pt x="720" y="1427"/>
                  </a:lnTo>
                  <a:lnTo>
                    <a:pt x="716" y="1427"/>
                  </a:lnTo>
                  <a:lnTo>
                    <a:pt x="714" y="1427"/>
                  </a:lnTo>
                  <a:lnTo>
                    <a:pt x="714" y="1431"/>
                  </a:lnTo>
                  <a:lnTo>
                    <a:pt x="710" y="1431"/>
                  </a:lnTo>
                  <a:lnTo>
                    <a:pt x="708" y="1431"/>
                  </a:lnTo>
                  <a:lnTo>
                    <a:pt x="705" y="1431"/>
                  </a:lnTo>
                  <a:lnTo>
                    <a:pt x="705" y="1427"/>
                  </a:lnTo>
                  <a:lnTo>
                    <a:pt x="705" y="1425"/>
                  </a:lnTo>
                  <a:lnTo>
                    <a:pt x="701" y="1425"/>
                  </a:lnTo>
                  <a:lnTo>
                    <a:pt x="701" y="1421"/>
                  </a:lnTo>
                  <a:lnTo>
                    <a:pt x="699" y="1421"/>
                  </a:lnTo>
                  <a:lnTo>
                    <a:pt x="699" y="1417"/>
                  </a:lnTo>
                  <a:lnTo>
                    <a:pt x="695" y="1417"/>
                  </a:lnTo>
                  <a:lnTo>
                    <a:pt x="691" y="1417"/>
                  </a:lnTo>
                  <a:lnTo>
                    <a:pt x="689" y="1419"/>
                  </a:lnTo>
                  <a:lnTo>
                    <a:pt x="689" y="1415"/>
                  </a:lnTo>
                  <a:lnTo>
                    <a:pt x="685" y="1415"/>
                  </a:lnTo>
                  <a:lnTo>
                    <a:pt x="681" y="1415"/>
                  </a:lnTo>
                  <a:lnTo>
                    <a:pt x="680" y="1411"/>
                  </a:lnTo>
                  <a:lnTo>
                    <a:pt x="676" y="1411"/>
                  </a:lnTo>
                  <a:lnTo>
                    <a:pt x="674" y="1411"/>
                  </a:lnTo>
                  <a:lnTo>
                    <a:pt x="674" y="1410"/>
                  </a:lnTo>
                  <a:lnTo>
                    <a:pt x="670" y="1410"/>
                  </a:lnTo>
                  <a:lnTo>
                    <a:pt x="676" y="1400"/>
                  </a:lnTo>
                  <a:lnTo>
                    <a:pt x="676" y="1390"/>
                  </a:lnTo>
                  <a:lnTo>
                    <a:pt x="676" y="1381"/>
                  </a:lnTo>
                  <a:lnTo>
                    <a:pt x="680" y="1381"/>
                  </a:lnTo>
                  <a:lnTo>
                    <a:pt x="676" y="1381"/>
                  </a:lnTo>
                  <a:lnTo>
                    <a:pt x="676" y="1379"/>
                  </a:lnTo>
                  <a:lnTo>
                    <a:pt x="672" y="1379"/>
                  </a:lnTo>
                  <a:lnTo>
                    <a:pt x="672" y="1375"/>
                  </a:lnTo>
                  <a:lnTo>
                    <a:pt x="670" y="1375"/>
                  </a:lnTo>
                  <a:lnTo>
                    <a:pt x="654" y="1375"/>
                  </a:lnTo>
                  <a:lnTo>
                    <a:pt x="654" y="1373"/>
                  </a:lnTo>
                  <a:lnTo>
                    <a:pt x="654" y="1369"/>
                  </a:lnTo>
                  <a:lnTo>
                    <a:pt x="656" y="1369"/>
                  </a:lnTo>
                  <a:lnTo>
                    <a:pt x="660" y="1369"/>
                  </a:lnTo>
                  <a:lnTo>
                    <a:pt x="660" y="1363"/>
                  </a:lnTo>
                  <a:lnTo>
                    <a:pt x="656" y="1359"/>
                  </a:lnTo>
                  <a:lnTo>
                    <a:pt x="660" y="1357"/>
                  </a:lnTo>
                  <a:lnTo>
                    <a:pt x="660" y="1354"/>
                  </a:lnTo>
                  <a:lnTo>
                    <a:pt x="660" y="1350"/>
                  </a:lnTo>
                  <a:lnTo>
                    <a:pt x="660" y="1348"/>
                  </a:lnTo>
                  <a:lnTo>
                    <a:pt x="656" y="1348"/>
                  </a:lnTo>
                  <a:lnTo>
                    <a:pt x="656" y="1344"/>
                  </a:lnTo>
                  <a:lnTo>
                    <a:pt x="660" y="1344"/>
                  </a:lnTo>
                  <a:lnTo>
                    <a:pt x="658" y="1334"/>
                  </a:lnTo>
                  <a:lnTo>
                    <a:pt x="676" y="1334"/>
                  </a:lnTo>
                  <a:lnTo>
                    <a:pt x="678" y="1328"/>
                  </a:lnTo>
                  <a:lnTo>
                    <a:pt x="678" y="1325"/>
                  </a:lnTo>
                  <a:lnTo>
                    <a:pt x="678" y="1323"/>
                  </a:lnTo>
                  <a:lnTo>
                    <a:pt x="678" y="1319"/>
                  </a:lnTo>
                  <a:lnTo>
                    <a:pt x="678" y="1309"/>
                  </a:lnTo>
                  <a:lnTo>
                    <a:pt x="693" y="1309"/>
                  </a:lnTo>
                  <a:lnTo>
                    <a:pt x="689" y="1303"/>
                  </a:lnTo>
                  <a:lnTo>
                    <a:pt x="683" y="1269"/>
                  </a:lnTo>
                  <a:lnTo>
                    <a:pt x="680" y="1261"/>
                  </a:lnTo>
                  <a:lnTo>
                    <a:pt x="676" y="1261"/>
                  </a:lnTo>
                  <a:lnTo>
                    <a:pt x="676" y="1263"/>
                  </a:lnTo>
                  <a:lnTo>
                    <a:pt x="676" y="1253"/>
                  </a:lnTo>
                  <a:lnTo>
                    <a:pt x="676" y="1247"/>
                  </a:lnTo>
                  <a:lnTo>
                    <a:pt x="680" y="1247"/>
                  </a:lnTo>
                  <a:lnTo>
                    <a:pt x="680" y="1211"/>
                  </a:lnTo>
                  <a:lnTo>
                    <a:pt x="680" y="1199"/>
                  </a:lnTo>
                  <a:lnTo>
                    <a:pt x="676" y="1195"/>
                  </a:lnTo>
                  <a:lnTo>
                    <a:pt x="678" y="1195"/>
                  </a:lnTo>
                  <a:lnTo>
                    <a:pt x="678" y="1191"/>
                  </a:lnTo>
                  <a:lnTo>
                    <a:pt x="678" y="1189"/>
                  </a:lnTo>
                  <a:lnTo>
                    <a:pt x="678" y="1182"/>
                  </a:lnTo>
                  <a:lnTo>
                    <a:pt x="678" y="1180"/>
                  </a:lnTo>
                  <a:lnTo>
                    <a:pt x="678" y="1143"/>
                  </a:lnTo>
                  <a:lnTo>
                    <a:pt x="678" y="1108"/>
                  </a:lnTo>
                  <a:lnTo>
                    <a:pt x="676" y="1083"/>
                  </a:lnTo>
                  <a:lnTo>
                    <a:pt x="676" y="1079"/>
                  </a:lnTo>
                  <a:lnTo>
                    <a:pt x="676" y="1068"/>
                  </a:lnTo>
                  <a:lnTo>
                    <a:pt x="695" y="1068"/>
                  </a:lnTo>
                  <a:lnTo>
                    <a:pt x="699" y="1068"/>
                  </a:lnTo>
                  <a:lnTo>
                    <a:pt x="710" y="1068"/>
                  </a:lnTo>
                  <a:lnTo>
                    <a:pt x="714" y="1064"/>
                  </a:lnTo>
                  <a:lnTo>
                    <a:pt x="714" y="1045"/>
                  </a:lnTo>
                  <a:lnTo>
                    <a:pt x="712" y="1037"/>
                  </a:lnTo>
                  <a:lnTo>
                    <a:pt x="712" y="1027"/>
                  </a:lnTo>
                  <a:lnTo>
                    <a:pt x="710" y="1023"/>
                  </a:lnTo>
                  <a:lnTo>
                    <a:pt x="710" y="1008"/>
                  </a:lnTo>
                  <a:lnTo>
                    <a:pt x="712" y="966"/>
                  </a:lnTo>
                  <a:lnTo>
                    <a:pt x="712" y="935"/>
                  </a:lnTo>
                  <a:lnTo>
                    <a:pt x="712" y="931"/>
                  </a:lnTo>
                  <a:lnTo>
                    <a:pt x="710" y="927"/>
                  </a:lnTo>
                  <a:lnTo>
                    <a:pt x="710" y="854"/>
                  </a:lnTo>
                  <a:lnTo>
                    <a:pt x="695" y="854"/>
                  </a:lnTo>
                  <a:lnTo>
                    <a:pt x="695" y="875"/>
                  </a:lnTo>
                  <a:lnTo>
                    <a:pt x="691" y="875"/>
                  </a:lnTo>
                  <a:lnTo>
                    <a:pt x="691" y="884"/>
                  </a:lnTo>
                  <a:lnTo>
                    <a:pt x="685" y="884"/>
                  </a:lnTo>
                  <a:lnTo>
                    <a:pt x="685" y="890"/>
                  </a:lnTo>
                  <a:lnTo>
                    <a:pt x="685" y="894"/>
                  </a:lnTo>
                  <a:lnTo>
                    <a:pt x="680" y="894"/>
                  </a:lnTo>
                  <a:lnTo>
                    <a:pt x="680" y="904"/>
                  </a:lnTo>
                  <a:lnTo>
                    <a:pt x="670" y="904"/>
                  </a:lnTo>
                  <a:lnTo>
                    <a:pt x="670" y="884"/>
                  </a:lnTo>
                  <a:lnTo>
                    <a:pt x="660" y="884"/>
                  </a:lnTo>
                  <a:lnTo>
                    <a:pt x="662" y="828"/>
                  </a:lnTo>
                  <a:lnTo>
                    <a:pt x="645" y="830"/>
                  </a:lnTo>
                  <a:lnTo>
                    <a:pt x="645" y="836"/>
                  </a:lnTo>
                  <a:lnTo>
                    <a:pt x="631" y="836"/>
                  </a:lnTo>
                  <a:lnTo>
                    <a:pt x="635" y="823"/>
                  </a:lnTo>
                  <a:lnTo>
                    <a:pt x="627" y="823"/>
                  </a:lnTo>
                  <a:lnTo>
                    <a:pt x="627" y="805"/>
                  </a:lnTo>
                  <a:lnTo>
                    <a:pt x="571" y="803"/>
                  </a:lnTo>
                  <a:lnTo>
                    <a:pt x="569" y="803"/>
                  </a:lnTo>
                  <a:lnTo>
                    <a:pt x="562" y="803"/>
                  </a:lnTo>
                  <a:lnTo>
                    <a:pt x="562" y="809"/>
                  </a:lnTo>
                  <a:lnTo>
                    <a:pt x="562" y="813"/>
                  </a:lnTo>
                  <a:lnTo>
                    <a:pt x="562" y="825"/>
                  </a:lnTo>
                  <a:lnTo>
                    <a:pt x="564" y="834"/>
                  </a:lnTo>
                  <a:lnTo>
                    <a:pt x="560" y="834"/>
                  </a:lnTo>
                  <a:lnTo>
                    <a:pt x="556" y="834"/>
                  </a:lnTo>
                  <a:lnTo>
                    <a:pt x="556" y="838"/>
                  </a:lnTo>
                  <a:lnTo>
                    <a:pt x="560" y="838"/>
                  </a:lnTo>
                  <a:lnTo>
                    <a:pt x="560" y="846"/>
                  </a:lnTo>
                  <a:lnTo>
                    <a:pt x="550" y="850"/>
                  </a:lnTo>
                  <a:lnTo>
                    <a:pt x="548" y="850"/>
                  </a:lnTo>
                  <a:lnTo>
                    <a:pt x="548" y="854"/>
                  </a:lnTo>
                  <a:lnTo>
                    <a:pt x="548" y="856"/>
                  </a:lnTo>
                  <a:lnTo>
                    <a:pt x="544" y="869"/>
                  </a:lnTo>
                  <a:lnTo>
                    <a:pt x="564" y="869"/>
                  </a:lnTo>
                  <a:lnTo>
                    <a:pt x="564" y="875"/>
                  </a:lnTo>
                  <a:lnTo>
                    <a:pt x="568" y="875"/>
                  </a:lnTo>
                  <a:lnTo>
                    <a:pt x="568" y="886"/>
                  </a:lnTo>
                  <a:lnTo>
                    <a:pt x="564" y="886"/>
                  </a:lnTo>
                  <a:lnTo>
                    <a:pt x="564" y="892"/>
                  </a:lnTo>
                  <a:lnTo>
                    <a:pt x="562" y="917"/>
                  </a:lnTo>
                  <a:lnTo>
                    <a:pt x="564" y="917"/>
                  </a:lnTo>
                  <a:lnTo>
                    <a:pt x="564" y="923"/>
                  </a:lnTo>
                  <a:lnTo>
                    <a:pt x="552" y="921"/>
                  </a:lnTo>
                  <a:lnTo>
                    <a:pt x="546" y="921"/>
                  </a:lnTo>
                  <a:lnTo>
                    <a:pt x="546" y="917"/>
                  </a:lnTo>
                  <a:lnTo>
                    <a:pt x="513" y="919"/>
                  </a:lnTo>
                  <a:lnTo>
                    <a:pt x="508" y="919"/>
                  </a:lnTo>
                  <a:lnTo>
                    <a:pt x="506" y="919"/>
                  </a:lnTo>
                  <a:lnTo>
                    <a:pt x="502" y="919"/>
                  </a:lnTo>
                  <a:lnTo>
                    <a:pt x="496" y="919"/>
                  </a:lnTo>
                  <a:lnTo>
                    <a:pt x="483" y="915"/>
                  </a:lnTo>
                  <a:lnTo>
                    <a:pt x="473" y="915"/>
                  </a:lnTo>
                  <a:lnTo>
                    <a:pt x="467" y="917"/>
                  </a:lnTo>
                  <a:lnTo>
                    <a:pt x="461" y="917"/>
                  </a:lnTo>
                  <a:lnTo>
                    <a:pt x="456" y="917"/>
                  </a:lnTo>
                  <a:lnTo>
                    <a:pt x="452" y="919"/>
                  </a:lnTo>
                  <a:lnTo>
                    <a:pt x="452" y="925"/>
                  </a:lnTo>
                  <a:lnTo>
                    <a:pt x="452" y="935"/>
                  </a:lnTo>
                  <a:lnTo>
                    <a:pt x="456" y="935"/>
                  </a:lnTo>
                  <a:lnTo>
                    <a:pt x="456" y="939"/>
                  </a:lnTo>
                  <a:lnTo>
                    <a:pt x="458" y="939"/>
                  </a:lnTo>
                  <a:lnTo>
                    <a:pt x="459" y="944"/>
                  </a:lnTo>
                  <a:lnTo>
                    <a:pt x="465" y="944"/>
                  </a:lnTo>
                  <a:lnTo>
                    <a:pt x="465" y="950"/>
                  </a:lnTo>
                  <a:lnTo>
                    <a:pt x="456" y="950"/>
                  </a:lnTo>
                  <a:lnTo>
                    <a:pt x="450" y="950"/>
                  </a:lnTo>
                  <a:lnTo>
                    <a:pt x="446" y="948"/>
                  </a:lnTo>
                  <a:lnTo>
                    <a:pt x="446" y="944"/>
                  </a:lnTo>
                  <a:lnTo>
                    <a:pt x="446" y="942"/>
                  </a:lnTo>
                  <a:lnTo>
                    <a:pt x="442" y="939"/>
                  </a:lnTo>
                  <a:lnTo>
                    <a:pt x="442" y="935"/>
                  </a:lnTo>
                  <a:lnTo>
                    <a:pt x="440" y="933"/>
                  </a:lnTo>
                  <a:lnTo>
                    <a:pt x="440" y="927"/>
                  </a:lnTo>
                  <a:lnTo>
                    <a:pt x="436" y="919"/>
                  </a:lnTo>
                  <a:lnTo>
                    <a:pt x="432" y="913"/>
                  </a:lnTo>
                  <a:lnTo>
                    <a:pt x="430" y="908"/>
                  </a:lnTo>
                  <a:lnTo>
                    <a:pt x="427" y="902"/>
                  </a:lnTo>
                  <a:lnTo>
                    <a:pt x="427" y="898"/>
                  </a:lnTo>
                  <a:lnTo>
                    <a:pt x="427" y="896"/>
                  </a:lnTo>
                  <a:lnTo>
                    <a:pt x="423" y="896"/>
                  </a:lnTo>
                  <a:lnTo>
                    <a:pt x="423" y="892"/>
                  </a:lnTo>
                  <a:lnTo>
                    <a:pt x="421" y="888"/>
                  </a:lnTo>
                  <a:lnTo>
                    <a:pt x="421" y="886"/>
                  </a:lnTo>
                  <a:lnTo>
                    <a:pt x="417" y="883"/>
                  </a:lnTo>
                  <a:lnTo>
                    <a:pt x="413" y="877"/>
                  </a:lnTo>
                  <a:lnTo>
                    <a:pt x="413" y="875"/>
                  </a:lnTo>
                  <a:lnTo>
                    <a:pt x="413" y="871"/>
                  </a:lnTo>
                  <a:lnTo>
                    <a:pt x="411" y="867"/>
                  </a:lnTo>
                  <a:lnTo>
                    <a:pt x="407" y="861"/>
                  </a:lnTo>
                  <a:lnTo>
                    <a:pt x="407" y="859"/>
                  </a:lnTo>
                  <a:lnTo>
                    <a:pt x="403" y="856"/>
                  </a:lnTo>
                  <a:lnTo>
                    <a:pt x="402" y="852"/>
                  </a:lnTo>
                  <a:lnTo>
                    <a:pt x="402" y="850"/>
                  </a:lnTo>
                  <a:lnTo>
                    <a:pt x="398" y="850"/>
                  </a:lnTo>
                  <a:lnTo>
                    <a:pt x="398" y="846"/>
                  </a:lnTo>
                  <a:lnTo>
                    <a:pt x="394" y="844"/>
                  </a:lnTo>
                  <a:lnTo>
                    <a:pt x="394" y="840"/>
                  </a:lnTo>
                  <a:lnTo>
                    <a:pt x="394" y="836"/>
                  </a:lnTo>
                  <a:lnTo>
                    <a:pt x="392" y="834"/>
                  </a:lnTo>
                  <a:lnTo>
                    <a:pt x="392" y="830"/>
                  </a:lnTo>
                  <a:lnTo>
                    <a:pt x="390" y="828"/>
                  </a:lnTo>
                  <a:lnTo>
                    <a:pt x="384" y="821"/>
                  </a:lnTo>
                  <a:lnTo>
                    <a:pt x="382" y="815"/>
                  </a:lnTo>
                  <a:lnTo>
                    <a:pt x="378" y="813"/>
                  </a:lnTo>
                  <a:lnTo>
                    <a:pt x="375" y="809"/>
                  </a:lnTo>
                  <a:lnTo>
                    <a:pt x="373" y="803"/>
                  </a:lnTo>
                  <a:lnTo>
                    <a:pt x="365" y="798"/>
                  </a:lnTo>
                  <a:lnTo>
                    <a:pt x="363" y="794"/>
                  </a:lnTo>
                  <a:lnTo>
                    <a:pt x="363" y="792"/>
                  </a:lnTo>
                  <a:lnTo>
                    <a:pt x="359" y="788"/>
                  </a:lnTo>
                  <a:lnTo>
                    <a:pt x="359" y="784"/>
                  </a:lnTo>
                  <a:lnTo>
                    <a:pt x="349" y="776"/>
                  </a:lnTo>
                  <a:lnTo>
                    <a:pt x="349" y="773"/>
                  </a:lnTo>
                  <a:lnTo>
                    <a:pt x="353" y="769"/>
                  </a:lnTo>
                  <a:lnTo>
                    <a:pt x="355" y="767"/>
                  </a:lnTo>
                  <a:lnTo>
                    <a:pt x="361" y="763"/>
                  </a:lnTo>
                  <a:lnTo>
                    <a:pt x="365" y="763"/>
                  </a:lnTo>
                  <a:lnTo>
                    <a:pt x="369" y="759"/>
                  </a:lnTo>
                  <a:lnTo>
                    <a:pt x="371" y="757"/>
                  </a:lnTo>
                  <a:lnTo>
                    <a:pt x="376" y="753"/>
                  </a:lnTo>
                  <a:lnTo>
                    <a:pt x="386" y="747"/>
                  </a:lnTo>
                  <a:lnTo>
                    <a:pt x="400" y="742"/>
                  </a:lnTo>
                  <a:lnTo>
                    <a:pt x="415" y="732"/>
                  </a:lnTo>
                  <a:lnTo>
                    <a:pt x="423" y="724"/>
                  </a:lnTo>
                  <a:lnTo>
                    <a:pt x="421" y="718"/>
                  </a:lnTo>
                  <a:lnTo>
                    <a:pt x="417" y="717"/>
                  </a:lnTo>
                  <a:lnTo>
                    <a:pt x="403" y="697"/>
                  </a:lnTo>
                  <a:lnTo>
                    <a:pt x="398" y="693"/>
                  </a:lnTo>
                  <a:lnTo>
                    <a:pt x="398" y="691"/>
                  </a:lnTo>
                  <a:lnTo>
                    <a:pt x="394" y="691"/>
                  </a:lnTo>
                  <a:lnTo>
                    <a:pt x="386" y="682"/>
                  </a:lnTo>
                  <a:lnTo>
                    <a:pt x="378" y="672"/>
                  </a:lnTo>
                  <a:lnTo>
                    <a:pt x="373" y="666"/>
                  </a:lnTo>
                  <a:lnTo>
                    <a:pt x="367" y="664"/>
                  </a:lnTo>
                  <a:lnTo>
                    <a:pt x="367" y="661"/>
                  </a:lnTo>
                  <a:lnTo>
                    <a:pt x="359" y="657"/>
                  </a:lnTo>
                  <a:lnTo>
                    <a:pt x="357" y="659"/>
                  </a:lnTo>
                  <a:lnTo>
                    <a:pt x="357" y="661"/>
                  </a:lnTo>
                  <a:lnTo>
                    <a:pt x="347" y="666"/>
                  </a:lnTo>
                  <a:lnTo>
                    <a:pt x="328" y="649"/>
                  </a:lnTo>
                  <a:lnTo>
                    <a:pt x="324" y="649"/>
                  </a:lnTo>
                  <a:lnTo>
                    <a:pt x="326" y="653"/>
                  </a:lnTo>
                  <a:lnTo>
                    <a:pt x="319" y="659"/>
                  </a:lnTo>
                  <a:lnTo>
                    <a:pt x="317" y="661"/>
                  </a:lnTo>
                  <a:lnTo>
                    <a:pt x="317" y="664"/>
                  </a:lnTo>
                  <a:lnTo>
                    <a:pt x="311" y="668"/>
                  </a:lnTo>
                  <a:lnTo>
                    <a:pt x="303" y="670"/>
                  </a:lnTo>
                  <a:lnTo>
                    <a:pt x="301" y="674"/>
                  </a:lnTo>
                  <a:lnTo>
                    <a:pt x="301" y="678"/>
                  </a:lnTo>
                  <a:lnTo>
                    <a:pt x="303" y="678"/>
                  </a:lnTo>
                  <a:lnTo>
                    <a:pt x="303" y="680"/>
                  </a:lnTo>
                  <a:lnTo>
                    <a:pt x="301" y="680"/>
                  </a:lnTo>
                  <a:lnTo>
                    <a:pt x="301" y="684"/>
                  </a:lnTo>
                  <a:lnTo>
                    <a:pt x="301" y="686"/>
                  </a:lnTo>
                  <a:lnTo>
                    <a:pt x="297" y="688"/>
                  </a:lnTo>
                  <a:lnTo>
                    <a:pt x="297" y="690"/>
                  </a:lnTo>
                  <a:lnTo>
                    <a:pt x="295" y="690"/>
                  </a:lnTo>
                  <a:lnTo>
                    <a:pt x="295" y="693"/>
                  </a:lnTo>
                  <a:lnTo>
                    <a:pt x="292" y="695"/>
                  </a:lnTo>
                  <a:lnTo>
                    <a:pt x="290" y="699"/>
                  </a:lnTo>
                  <a:lnTo>
                    <a:pt x="286" y="705"/>
                  </a:lnTo>
                  <a:lnTo>
                    <a:pt x="280" y="703"/>
                  </a:lnTo>
                  <a:lnTo>
                    <a:pt x="280" y="699"/>
                  </a:lnTo>
                  <a:lnTo>
                    <a:pt x="276" y="699"/>
                  </a:lnTo>
                  <a:lnTo>
                    <a:pt x="270" y="697"/>
                  </a:lnTo>
                  <a:lnTo>
                    <a:pt x="266" y="693"/>
                  </a:lnTo>
                  <a:lnTo>
                    <a:pt x="266" y="690"/>
                  </a:lnTo>
                  <a:lnTo>
                    <a:pt x="264" y="693"/>
                  </a:lnTo>
                  <a:lnTo>
                    <a:pt x="263" y="690"/>
                  </a:lnTo>
                  <a:lnTo>
                    <a:pt x="261" y="688"/>
                  </a:lnTo>
                  <a:lnTo>
                    <a:pt x="257" y="688"/>
                  </a:lnTo>
                  <a:lnTo>
                    <a:pt x="255" y="688"/>
                  </a:lnTo>
                  <a:lnTo>
                    <a:pt x="255" y="684"/>
                  </a:lnTo>
                  <a:lnTo>
                    <a:pt x="251" y="684"/>
                  </a:lnTo>
                  <a:lnTo>
                    <a:pt x="247" y="684"/>
                  </a:lnTo>
                  <a:lnTo>
                    <a:pt x="247" y="682"/>
                  </a:lnTo>
                  <a:lnTo>
                    <a:pt x="247" y="684"/>
                  </a:lnTo>
                  <a:lnTo>
                    <a:pt x="245" y="682"/>
                  </a:lnTo>
                  <a:lnTo>
                    <a:pt x="241" y="678"/>
                  </a:lnTo>
                  <a:lnTo>
                    <a:pt x="237" y="678"/>
                  </a:lnTo>
                  <a:lnTo>
                    <a:pt x="236" y="676"/>
                  </a:lnTo>
                  <a:lnTo>
                    <a:pt x="232" y="676"/>
                  </a:lnTo>
                  <a:lnTo>
                    <a:pt x="226" y="672"/>
                  </a:lnTo>
                  <a:lnTo>
                    <a:pt x="222" y="672"/>
                  </a:lnTo>
                  <a:lnTo>
                    <a:pt x="220" y="672"/>
                  </a:lnTo>
                  <a:lnTo>
                    <a:pt x="216" y="676"/>
                  </a:lnTo>
                  <a:lnTo>
                    <a:pt x="212" y="676"/>
                  </a:lnTo>
                  <a:lnTo>
                    <a:pt x="210" y="676"/>
                  </a:lnTo>
                  <a:lnTo>
                    <a:pt x="207" y="672"/>
                  </a:lnTo>
                  <a:lnTo>
                    <a:pt x="205" y="672"/>
                  </a:lnTo>
                  <a:lnTo>
                    <a:pt x="197" y="670"/>
                  </a:lnTo>
                  <a:lnTo>
                    <a:pt x="195" y="670"/>
                  </a:lnTo>
                  <a:lnTo>
                    <a:pt x="191" y="670"/>
                  </a:lnTo>
                  <a:lnTo>
                    <a:pt x="191" y="666"/>
                  </a:lnTo>
                  <a:lnTo>
                    <a:pt x="185" y="655"/>
                  </a:lnTo>
                  <a:lnTo>
                    <a:pt x="183" y="605"/>
                  </a:lnTo>
                  <a:lnTo>
                    <a:pt x="131" y="593"/>
                  </a:lnTo>
                  <a:lnTo>
                    <a:pt x="187" y="477"/>
                  </a:lnTo>
                  <a:lnTo>
                    <a:pt x="193" y="468"/>
                  </a:lnTo>
                  <a:lnTo>
                    <a:pt x="172" y="456"/>
                  </a:lnTo>
                  <a:lnTo>
                    <a:pt x="137" y="440"/>
                  </a:lnTo>
                  <a:lnTo>
                    <a:pt x="118" y="433"/>
                  </a:lnTo>
                  <a:lnTo>
                    <a:pt x="108" y="427"/>
                  </a:lnTo>
                  <a:lnTo>
                    <a:pt x="100" y="423"/>
                  </a:lnTo>
                  <a:lnTo>
                    <a:pt x="100" y="427"/>
                  </a:lnTo>
                  <a:lnTo>
                    <a:pt x="87" y="427"/>
                  </a:lnTo>
                  <a:lnTo>
                    <a:pt x="81" y="427"/>
                  </a:lnTo>
                  <a:lnTo>
                    <a:pt x="77" y="427"/>
                  </a:lnTo>
                  <a:lnTo>
                    <a:pt x="75" y="427"/>
                  </a:lnTo>
                  <a:lnTo>
                    <a:pt x="68" y="423"/>
                  </a:lnTo>
                  <a:lnTo>
                    <a:pt x="66" y="417"/>
                  </a:lnTo>
                  <a:lnTo>
                    <a:pt x="58" y="408"/>
                  </a:lnTo>
                  <a:lnTo>
                    <a:pt x="56" y="406"/>
                  </a:lnTo>
                  <a:lnTo>
                    <a:pt x="52" y="406"/>
                  </a:lnTo>
                  <a:lnTo>
                    <a:pt x="52" y="402"/>
                  </a:lnTo>
                  <a:lnTo>
                    <a:pt x="52" y="400"/>
                  </a:lnTo>
                  <a:lnTo>
                    <a:pt x="52" y="396"/>
                  </a:lnTo>
                  <a:lnTo>
                    <a:pt x="48" y="392"/>
                  </a:lnTo>
                  <a:lnTo>
                    <a:pt x="46" y="392"/>
                  </a:lnTo>
                  <a:lnTo>
                    <a:pt x="43" y="394"/>
                  </a:lnTo>
                  <a:lnTo>
                    <a:pt x="43" y="386"/>
                  </a:lnTo>
                  <a:lnTo>
                    <a:pt x="39" y="386"/>
                  </a:lnTo>
                  <a:lnTo>
                    <a:pt x="33" y="386"/>
                  </a:lnTo>
                  <a:lnTo>
                    <a:pt x="27" y="386"/>
                  </a:lnTo>
                  <a:lnTo>
                    <a:pt x="27" y="379"/>
                  </a:lnTo>
                  <a:lnTo>
                    <a:pt x="17" y="379"/>
                  </a:lnTo>
                  <a:lnTo>
                    <a:pt x="17" y="369"/>
                  </a:lnTo>
                  <a:lnTo>
                    <a:pt x="17" y="363"/>
                  </a:lnTo>
                  <a:lnTo>
                    <a:pt x="8" y="359"/>
                  </a:lnTo>
                  <a:lnTo>
                    <a:pt x="2" y="359"/>
                  </a:lnTo>
                  <a:lnTo>
                    <a:pt x="2" y="350"/>
                  </a:lnTo>
                  <a:lnTo>
                    <a:pt x="2" y="342"/>
                  </a:lnTo>
                  <a:lnTo>
                    <a:pt x="2" y="338"/>
                  </a:lnTo>
                  <a:lnTo>
                    <a:pt x="10" y="338"/>
                  </a:lnTo>
                  <a:lnTo>
                    <a:pt x="19" y="338"/>
                  </a:lnTo>
                  <a:lnTo>
                    <a:pt x="19" y="334"/>
                  </a:lnTo>
                  <a:lnTo>
                    <a:pt x="19" y="332"/>
                  </a:lnTo>
                  <a:lnTo>
                    <a:pt x="19" y="329"/>
                  </a:lnTo>
                  <a:lnTo>
                    <a:pt x="23" y="323"/>
                  </a:lnTo>
                  <a:lnTo>
                    <a:pt x="23" y="317"/>
                  </a:lnTo>
                  <a:lnTo>
                    <a:pt x="23" y="309"/>
                  </a:lnTo>
                  <a:lnTo>
                    <a:pt x="23" y="303"/>
                  </a:lnTo>
                  <a:lnTo>
                    <a:pt x="25" y="300"/>
                  </a:lnTo>
                  <a:lnTo>
                    <a:pt x="25" y="294"/>
                  </a:lnTo>
                  <a:lnTo>
                    <a:pt x="21" y="294"/>
                  </a:lnTo>
                  <a:lnTo>
                    <a:pt x="21" y="292"/>
                  </a:lnTo>
                  <a:lnTo>
                    <a:pt x="19" y="292"/>
                  </a:lnTo>
                  <a:lnTo>
                    <a:pt x="15" y="292"/>
                  </a:lnTo>
                  <a:lnTo>
                    <a:pt x="15" y="294"/>
                  </a:lnTo>
                  <a:lnTo>
                    <a:pt x="0" y="294"/>
                  </a:lnTo>
                  <a:lnTo>
                    <a:pt x="0" y="288"/>
                  </a:lnTo>
                  <a:lnTo>
                    <a:pt x="4" y="288"/>
                  </a:lnTo>
                  <a:lnTo>
                    <a:pt x="10" y="288"/>
                  </a:lnTo>
                  <a:lnTo>
                    <a:pt x="10" y="278"/>
                  </a:lnTo>
                  <a:lnTo>
                    <a:pt x="15" y="278"/>
                  </a:lnTo>
                  <a:lnTo>
                    <a:pt x="21" y="278"/>
                  </a:lnTo>
                  <a:lnTo>
                    <a:pt x="29" y="278"/>
                  </a:lnTo>
                  <a:lnTo>
                    <a:pt x="31" y="276"/>
                  </a:lnTo>
                  <a:lnTo>
                    <a:pt x="31" y="273"/>
                  </a:lnTo>
                  <a:lnTo>
                    <a:pt x="29" y="273"/>
                  </a:lnTo>
                  <a:lnTo>
                    <a:pt x="27" y="263"/>
                  </a:lnTo>
                  <a:lnTo>
                    <a:pt x="27" y="257"/>
                  </a:lnTo>
                  <a:lnTo>
                    <a:pt x="27" y="251"/>
                  </a:lnTo>
                  <a:lnTo>
                    <a:pt x="27" y="247"/>
                  </a:lnTo>
                  <a:lnTo>
                    <a:pt x="31" y="247"/>
                  </a:lnTo>
                  <a:lnTo>
                    <a:pt x="37" y="247"/>
                  </a:lnTo>
                  <a:lnTo>
                    <a:pt x="37" y="238"/>
                  </a:lnTo>
                  <a:lnTo>
                    <a:pt x="41" y="228"/>
                  </a:lnTo>
                  <a:lnTo>
                    <a:pt x="43" y="222"/>
                  </a:lnTo>
                  <a:lnTo>
                    <a:pt x="46" y="222"/>
                  </a:lnTo>
                  <a:lnTo>
                    <a:pt x="62" y="226"/>
                  </a:lnTo>
                  <a:lnTo>
                    <a:pt x="71" y="224"/>
                  </a:lnTo>
                  <a:lnTo>
                    <a:pt x="71" y="222"/>
                  </a:lnTo>
                  <a:lnTo>
                    <a:pt x="73" y="222"/>
                  </a:lnTo>
                  <a:lnTo>
                    <a:pt x="71" y="222"/>
                  </a:lnTo>
                  <a:lnTo>
                    <a:pt x="68" y="222"/>
                  </a:lnTo>
                  <a:lnTo>
                    <a:pt x="68" y="218"/>
                  </a:lnTo>
                  <a:lnTo>
                    <a:pt x="68" y="217"/>
                  </a:lnTo>
                  <a:lnTo>
                    <a:pt x="68" y="203"/>
                  </a:lnTo>
                  <a:lnTo>
                    <a:pt x="77" y="207"/>
                  </a:lnTo>
                  <a:lnTo>
                    <a:pt x="77" y="203"/>
                  </a:lnTo>
                  <a:lnTo>
                    <a:pt x="77" y="188"/>
                  </a:lnTo>
                  <a:lnTo>
                    <a:pt x="79" y="188"/>
                  </a:lnTo>
                  <a:lnTo>
                    <a:pt x="83" y="188"/>
                  </a:lnTo>
                  <a:lnTo>
                    <a:pt x="87" y="188"/>
                  </a:lnTo>
                  <a:lnTo>
                    <a:pt x="85" y="182"/>
                  </a:lnTo>
                  <a:lnTo>
                    <a:pt x="102" y="182"/>
                  </a:lnTo>
                  <a:lnTo>
                    <a:pt x="100" y="163"/>
                  </a:lnTo>
                  <a:lnTo>
                    <a:pt x="104" y="163"/>
                  </a:lnTo>
                  <a:lnTo>
                    <a:pt x="108" y="159"/>
                  </a:lnTo>
                  <a:lnTo>
                    <a:pt x="106" y="147"/>
                  </a:lnTo>
                  <a:lnTo>
                    <a:pt x="129" y="147"/>
                  </a:lnTo>
                  <a:lnTo>
                    <a:pt x="126" y="147"/>
                  </a:lnTo>
                  <a:lnTo>
                    <a:pt x="124" y="147"/>
                  </a:lnTo>
                  <a:lnTo>
                    <a:pt x="135" y="143"/>
                  </a:lnTo>
                  <a:lnTo>
                    <a:pt x="139" y="139"/>
                  </a:lnTo>
                  <a:lnTo>
                    <a:pt x="141" y="137"/>
                  </a:lnTo>
                  <a:lnTo>
                    <a:pt x="141" y="134"/>
                  </a:lnTo>
                  <a:lnTo>
                    <a:pt x="145" y="134"/>
                  </a:lnTo>
                  <a:lnTo>
                    <a:pt x="145" y="132"/>
                  </a:lnTo>
                  <a:lnTo>
                    <a:pt x="147" y="128"/>
                  </a:lnTo>
                  <a:lnTo>
                    <a:pt x="145" y="124"/>
                  </a:lnTo>
                  <a:lnTo>
                    <a:pt x="147" y="122"/>
                  </a:lnTo>
                  <a:lnTo>
                    <a:pt x="147" y="116"/>
                  </a:lnTo>
                </a:path>
              </a:pathLst>
            </a:custGeom>
            <a:grpFill/>
            <a:ln w="9525">
              <a:noFill/>
              <a:round/>
              <a:headEnd/>
              <a:tailEnd/>
            </a:ln>
          </p:spPr>
          <p:txBody>
            <a:bodyPr/>
            <a:lstStyle/>
            <a:p>
              <a:pPr>
                <a:defRPr/>
              </a:pPr>
              <a:endParaRPr lang="en-US"/>
            </a:p>
          </p:txBody>
        </p:sp>
        <p:sp>
          <p:nvSpPr>
            <p:cNvPr id="46204" name="Freeform 2261"/>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close/>
                </a:path>
              </a:pathLst>
            </a:custGeom>
            <a:grpFill/>
            <a:ln w="9525">
              <a:noFill/>
              <a:round/>
              <a:headEnd/>
              <a:tailEnd/>
            </a:ln>
          </p:spPr>
          <p:txBody>
            <a:bodyPr/>
            <a:lstStyle/>
            <a:p>
              <a:pPr>
                <a:defRPr/>
              </a:pPr>
              <a:endParaRPr lang="en-US"/>
            </a:p>
          </p:txBody>
        </p:sp>
        <p:sp>
          <p:nvSpPr>
            <p:cNvPr id="46205" name="Freeform 2262"/>
            <p:cNvSpPr>
              <a:spLocks/>
            </p:cNvSpPr>
            <p:nvPr/>
          </p:nvSpPr>
          <p:spPr bwMode="auto">
            <a:xfrm>
              <a:off x="2336" y="406"/>
              <a:ext cx="39" cy="29"/>
            </a:xfrm>
            <a:custGeom>
              <a:avLst/>
              <a:gdLst>
                <a:gd name="T0" fmla="*/ 16 w 39"/>
                <a:gd name="T1" fmla="*/ 0 h 29"/>
                <a:gd name="T2" fmla="*/ 14 w 39"/>
                <a:gd name="T3" fmla="*/ 1 h 29"/>
                <a:gd name="T4" fmla="*/ 10 w 39"/>
                <a:gd name="T5" fmla="*/ 1 h 29"/>
                <a:gd name="T6" fmla="*/ 8 w 39"/>
                <a:gd name="T7" fmla="*/ 1 h 29"/>
                <a:gd name="T8" fmla="*/ 4 w 39"/>
                <a:gd name="T9" fmla="*/ 1 h 29"/>
                <a:gd name="T10" fmla="*/ 4 w 39"/>
                <a:gd name="T11" fmla="*/ 3 h 29"/>
                <a:gd name="T12" fmla="*/ 4 w 39"/>
                <a:gd name="T13" fmla="*/ 7 h 29"/>
                <a:gd name="T14" fmla="*/ 0 w 39"/>
                <a:gd name="T15" fmla="*/ 9 h 29"/>
                <a:gd name="T16" fmla="*/ 8 w 39"/>
                <a:gd name="T17" fmla="*/ 9 h 29"/>
                <a:gd name="T18" fmla="*/ 20 w 39"/>
                <a:gd name="T19" fmla="*/ 19 h 29"/>
                <a:gd name="T20" fmla="*/ 25 w 39"/>
                <a:gd name="T21" fmla="*/ 29 h 29"/>
                <a:gd name="T22" fmla="*/ 29 w 39"/>
                <a:gd name="T23" fmla="*/ 25 h 29"/>
                <a:gd name="T24" fmla="*/ 25 w 39"/>
                <a:gd name="T25" fmla="*/ 25 h 29"/>
                <a:gd name="T26" fmla="*/ 29 w 39"/>
                <a:gd name="T27" fmla="*/ 23 h 29"/>
                <a:gd name="T28" fmla="*/ 33 w 39"/>
                <a:gd name="T29" fmla="*/ 23 h 29"/>
                <a:gd name="T30" fmla="*/ 33 w 39"/>
                <a:gd name="T31" fmla="*/ 19 h 29"/>
                <a:gd name="T32" fmla="*/ 35 w 39"/>
                <a:gd name="T33" fmla="*/ 15 h 29"/>
                <a:gd name="T34" fmla="*/ 35 w 39"/>
                <a:gd name="T35" fmla="*/ 13 h 29"/>
                <a:gd name="T36" fmla="*/ 39 w 39"/>
                <a:gd name="T37" fmla="*/ 13 h 29"/>
                <a:gd name="T38" fmla="*/ 35 w 39"/>
                <a:gd name="T39" fmla="*/ 3 h 29"/>
                <a:gd name="T40" fmla="*/ 29 w 39"/>
                <a:gd name="T41" fmla="*/ 3 h 29"/>
                <a:gd name="T42" fmla="*/ 23 w 39"/>
                <a:gd name="T43" fmla="*/ 0 h 29"/>
                <a:gd name="T44" fmla="*/ 20 w 39"/>
                <a:gd name="T45" fmla="*/ 0 h 29"/>
                <a:gd name="T46" fmla="*/ 16 w 39"/>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
                <a:gd name="T73" fmla="*/ 0 h 29"/>
                <a:gd name="T74" fmla="*/ 39 w 39"/>
                <a:gd name="T75" fmla="*/ 29 h 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 h="29">
                  <a:moveTo>
                    <a:pt x="16" y="0"/>
                  </a:moveTo>
                  <a:lnTo>
                    <a:pt x="14" y="1"/>
                  </a:lnTo>
                  <a:lnTo>
                    <a:pt x="10" y="1"/>
                  </a:lnTo>
                  <a:lnTo>
                    <a:pt x="8" y="1"/>
                  </a:lnTo>
                  <a:lnTo>
                    <a:pt x="4" y="1"/>
                  </a:lnTo>
                  <a:lnTo>
                    <a:pt x="4" y="3"/>
                  </a:lnTo>
                  <a:lnTo>
                    <a:pt x="4" y="7"/>
                  </a:lnTo>
                  <a:lnTo>
                    <a:pt x="0" y="9"/>
                  </a:lnTo>
                  <a:lnTo>
                    <a:pt x="8" y="9"/>
                  </a:lnTo>
                  <a:lnTo>
                    <a:pt x="20" y="19"/>
                  </a:lnTo>
                  <a:lnTo>
                    <a:pt x="25" y="29"/>
                  </a:lnTo>
                  <a:lnTo>
                    <a:pt x="29" y="25"/>
                  </a:lnTo>
                  <a:lnTo>
                    <a:pt x="25" y="25"/>
                  </a:lnTo>
                  <a:lnTo>
                    <a:pt x="29" y="23"/>
                  </a:lnTo>
                  <a:lnTo>
                    <a:pt x="33" y="23"/>
                  </a:lnTo>
                  <a:lnTo>
                    <a:pt x="33" y="19"/>
                  </a:lnTo>
                  <a:lnTo>
                    <a:pt x="35" y="15"/>
                  </a:lnTo>
                  <a:lnTo>
                    <a:pt x="35" y="13"/>
                  </a:lnTo>
                  <a:lnTo>
                    <a:pt x="39" y="13"/>
                  </a:lnTo>
                  <a:lnTo>
                    <a:pt x="35" y="3"/>
                  </a:lnTo>
                  <a:lnTo>
                    <a:pt x="29" y="3"/>
                  </a:lnTo>
                  <a:lnTo>
                    <a:pt x="23" y="0"/>
                  </a:lnTo>
                  <a:lnTo>
                    <a:pt x="20" y="0"/>
                  </a:lnTo>
                  <a:lnTo>
                    <a:pt x="16" y="0"/>
                  </a:lnTo>
                </a:path>
              </a:pathLst>
            </a:custGeom>
            <a:grpFill/>
            <a:ln w="9525">
              <a:noFill/>
              <a:round/>
              <a:headEnd/>
              <a:tailEnd/>
            </a:ln>
          </p:spPr>
          <p:txBody>
            <a:bodyPr/>
            <a:lstStyle/>
            <a:p>
              <a:pPr>
                <a:defRPr/>
              </a:pPr>
              <a:endParaRPr lang="en-US"/>
            </a:p>
          </p:txBody>
        </p:sp>
        <p:sp>
          <p:nvSpPr>
            <p:cNvPr id="46206" name="Freeform 2263"/>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close/>
                </a:path>
              </a:pathLst>
            </a:custGeom>
            <a:grpFill/>
            <a:ln w="9525">
              <a:noFill/>
              <a:round/>
              <a:headEnd/>
              <a:tailEnd/>
            </a:ln>
          </p:spPr>
          <p:txBody>
            <a:bodyPr/>
            <a:lstStyle/>
            <a:p>
              <a:pPr>
                <a:defRPr/>
              </a:pPr>
              <a:endParaRPr lang="en-US"/>
            </a:p>
          </p:txBody>
        </p:sp>
        <p:sp>
          <p:nvSpPr>
            <p:cNvPr id="46207" name="Freeform 2264"/>
            <p:cNvSpPr>
              <a:spLocks/>
            </p:cNvSpPr>
            <p:nvPr/>
          </p:nvSpPr>
          <p:spPr bwMode="auto">
            <a:xfrm>
              <a:off x="1819" y="48"/>
              <a:ext cx="87" cy="126"/>
            </a:xfrm>
            <a:custGeom>
              <a:avLst/>
              <a:gdLst>
                <a:gd name="T0" fmla="*/ 87 w 87"/>
                <a:gd name="T1" fmla="*/ 35 h 126"/>
                <a:gd name="T2" fmla="*/ 87 w 87"/>
                <a:gd name="T3" fmla="*/ 41 h 126"/>
                <a:gd name="T4" fmla="*/ 85 w 87"/>
                <a:gd name="T5" fmla="*/ 43 h 126"/>
                <a:gd name="T6" fmla="*/ 87 w 87"/>
                <a:gd name="T7" fmla="*/ 47 h 126"/>
                <a:gd name="T8" fmla="*/ 85 w 87"/>
                <a:gd name="T9" fmla="*/ 51 h 126"/>
                <a:gd name="T10" fmla="*/ 85 w 87"/>
                <a:gd name="T11" fmla="*/ 53 h 126"/>
                <a:gd name="T12" fmla="*/ 81 w 87"/>
                <a:gd name="T13" fmla="*/ 53 h 126"/>
                <a:gd name="T14" fmla="*/ 81 w 87"/>
                <a:gd name="T15" fmla="*/ 56 h 126"/>
                <a:gd name="T16" fmla="*/ 79 w 87"/>
                <a:gd name="T17" fmla="*/ 58 h 126"/>
                <a:gd name="T18" fmla="*/ 75 w 87"/>
                <a:gd name="T19" fmla="*/ 62 h 126"/>
                <a:gd name="T20" fmla="*/ 64 w 87"/>
                <a:gd name="T21" fmla="*/ 66 h 126"/>
                <a:gd name="T22" fmla="*/ 66 w 87"/>
                <a:gd name="T23" fmla="*/ 66 h 126"/>
                <a:gd name="T24" fmla="*/ 69 w 87"/>
                <a:gd name="T25" fmla="*/ 66 h 126"/>
                <a:gd name="T26" fmla="*/ 46 w 87"/>
                <a:gd name="T27" fmla="*/ 66 h 126"/>
                <a:gd name="T28" fmla="*/ 48 w 87"/>
                <a:gd name="T29" fmla="*/ 78 h 126"/>
                <a:gd name="T30" fmla="*/ 44 w 87"/>
                <a:gd name="T31" fmla="*/ 82 h 126"/>
                <a:gd name="T32" fmla="*/ 40 w 87"/>
                <a:gd name="T33" fmla="*/ 82 h 126"/>
                <a:gd name="T34" fmla="*/ 42 w 87"/>
                <a:gd name="T35" fmla="*/ 101 h 126"/>
                <a:gd name="T36" fmla="*/ 25 w 87"/>
                <a:gd name="T37" fmla="*/ 101 h 126"/>
                <a:gd name="T38" fmla="*/ 27 w 87"/>
                <a:gd name="T39" fmla="*/ 107 h 126"/>
                <a:gd name="T40" fmla="*/ 23 w 87"/>
                <a:gd name="T41" fmla="*/ 107 h 126"/>
                <a:gd name="T42" fmla="*/ 19 w 87"/>
                <a:gd name="T43" fmla="*/ 107 h 126"/>
                <a:gd name="T44" fmla="*/ 17 w 87"/>
                <a:gd name="T45" fmla="*/ 107 h 126"/>
                <a:gd name="T46" fmla="*/ 17 w 87"/>
                <a:gd name="T47" fmla="*/ 122 h 126"/>
                <a:gd name="T48" fmla="*/ 17 w 87"/>
                <a:gd name="T49" fmla="*/ 126 h 126"/>
                <a:gd name="T50" fmla="*/ 8 w 87"/>
                <a:gd name="T51" fmla="*/ 122 h 126"/>
                <a:gd name="T52" fmla="*/ 8 w 87"/>
                <a:gd name="T53" fmla="*/ 112 h 126"/>
                <a:gd name="T54" fmla="*/ 10 w 87"/>
                <a:gd name="T55" fmla="*/ 101 h 126"/>
                <a:gd name="T56" fmla="*/ 10 w 87"/>
                <a:gd name="T57" fmla="*/ 97 h 126"/>
                <a:gd name="T58" fmla="*/ 10 w 87"/>
                <a:gd name="T59" fmla="*/ 91 h 126"/>
                <a:gd name="T60" fmla="*/ 10 w 87"/>
                <a:gd name="T61" fmla="*/ 85 h 126"/>
                <a:gd name="T62" fmla="*/ 10 w 87"/>
                <a:gd name="T63" fmla="*/ 82 h 126"/>
                <a:gd name="T64" fmla="*/ 6 w 87"/>
                <a:gd name="T65" fmla="*/ 70 h 126"/>
                <a:gd name="T66" fmla="*/ 6 w 87"/>
                <a:gd name="T67" fmla="*/ 66 h 126"/>
                <a:gd name="T68" fmla="*/ 6 w 87"/>
                <a:gd name="T69" fmla="*/ 58 h 126"/>
                <a:gd name="T70" fmla="*/ 2 w 87"/>
                <a:gd name="T71" fmla="*/ 20 h 126"/>
                <a:gd name="T72" fmla="*/ 0 w 87"/>
                <a:gd name="T73" fmla="*/ 18 h 126"/>
                <a:gd name="T74" fmla="*/ 27 w 87"/>
                <a:gd name="T75" fmla="*/ 16 h 126"/>
                <a:gd name="T76" fmla="*/ 27 w 87"/>
                <a:gd name="T77" fmla="*/ 10 h 126"/>
                <a:gd name="T78" fmla="*/ 27 w 87"/>
                <a:gd name="T79" fmla="*/ 0 h 126"/>
                <a:gd name="T80" fmla="*/ 33 w 87"/>
                <a:gd name="T81" fmla="*/ 0 h 126"/>
                <a:gd name="T82" fmla="*/ 33 w 87"/>
                <a:gd name="T83" fmla="*/ 8 h 126"/>
                <a:gd name="T84" fmla="*/ 35 w 87"/>
                <a:gd name="T85" fmla="*/ 16 h 126"/>
                <a:gd name="T86" fmla="*/ 42 w 87"/>
                <a:gd name="T87" fmla="*/ 16 h 126"/>
                <a:gd name="T88" fmla="*/ 52 w 87"/>
                <a:gd name="T89" fmla="*/ 20 h 126"/>
                <a:gd name="T90" fmla="*/ 50 w 87"/>
                <a:gd name="T91" fmla="*/ 26 h 126"/>
                <a:gd name="T92" fmla="*/ 60 w 87"/>
                <a:gd name="T93" fmla="*/ 26 h 126"/>
                <a:gd name="T94" fmla="*/ 60 w 87"/>
                <a:gd name="T95" fmla="*/ 20 h 126"/>
                <a:gd name="T96" fmla="*/ 67 w 87"/>
                <a:gd name="T97" fmla="*/ 20 h 126"/>
                <a:gd name="T98" fmla="*/ 67 w 87"/>
                <a:gd name="T99" fmla="*/ 26 h 126"/>
                <a:gd name="T100" fmla="*/ 75 w 87"/>
                <a:gd name="T101" fmla="*/ 26 h 126"/>
                <a:gd name="T102" fmla="*/ 81 w 87"/>
                <a:gd name="T103" fmla="*/ 26 h 126"/>
                <a:gd name="T104" fmla="*/ 81 w 87"/>
                <a:gd name="T105" fmla="*/ 35 h 126"/>
                <a:gd name="T106" fmla="*/ 85 w 87"/>
                <a:gd name="T107" fmla="*/ 35 h 126"/>
                <a:gd name="T108" fmla="*/ 87 w 87"/>
                <a:gd name="T109" fmla="*/ 35 h 1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
                <a:gd name="T166" fmla="*/ 0 h 126"/>
                <a:gd name="T167" fmla="*/ 87 w 87"/>
                <a:gd name="T168" fmla="*/ 126 h 1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 h="126">
                  <a:moveTo>
                    <a:pt x="87" y="35"/>
                  </a:moveTo>
                  <a:lnTo>
                    <a:pt x="87" y="41"/>
                  </a:lnTo>
                  <a:lnTo>
                    <a:pt x="85" y="43"/>
                  </a:lnTo>
                  <a:lnTo>
                    <a:pt x="87" y="47"/>
                  </a:lnTo>
                  <a:lnTo>
                    <a:pt x="85" y="51"/>
                  </a:lnTo>
                  <a:lnTo>
                    <a:pt x="85" y="53"/>
                  </a:lnTo>
                  <a:lnTo>
                    <a:pt x="81" y="53"/>
                  </a:lnTo>
                  <a:lnTo>
                    <a:pt x="81" y="56"/>
                  </a:lnTo>
                  <a:lnTo>
                    <a:pt x="79" y="58"/>
                  </a:lnTo>
                  <a:lnTo>
                    <a:pt x="75" y="62"/>
                  </a:lnTo>
                  <a:lnTo>
                    <a:pt x="64" y="66"/>
                  </a:lnTo>
                  <a:lnTo>
                    <a:pt x="66" y="66"/>
                  </a:lnTo>
                  <a:lnTo>
                    <a:pt x="69" y="66"/>
                  </a:lnTo>
                  <a:lnTo>
                    <a:pt x="46" y="66"/>
                  </a:lnTo>
                  <a:lnTo>
                    <a:pt x="48" y="78"/>
                  </a:lnTo>
                  <a:lnTo>
                    <a:pt x="44" y="82"/>
                  </a:lnTo>
                  <a:lnTo>
                    <a:pt x="40" y="82"/>
                  </a:lnTo>
                  <a:lnTo>
                    <a:pt x="42" y="101"/>
                  </a:lnTo>
                  <a:lnTo>
                    <a:pt x="25" y="101"/>
                  </a:lnTo>
                  <a:lnTo>
                    <a:pt x="27" y="107"/>
                  </a:lnTo>
                  <a:lnTo>
                    <a:pt x="23" y="107"/>
                  </a:lnTo>
                  <a:lnTo>
                    <a:pt x="19" y="107"/>
                  </a:lnTo>
                  <a:lnTo>
                    <a:pt x="17" y="107"/>
                  </a:lnTo>
                  <a:lnTo>
                    <a:pt x="17" y="122"/>
                  </a:lnTo>
                  <a:lnTo>
                    <a:pt x="17" y="126"/>
                  </a:lnTo>
                  <a:lnTo>
                    <a:pt x="8" y="122"/>
                  </a:lnTo>
                  <a:lnTo>
                    <a:pt x="8" y="112"/>
                  </a:lnTo>
                  <a:lnTo>
                    <a:pt x="10" y="101"/>
                  </a:lnTo>
                  <a:lnTo>
                    <a:pt x="10" y="97"/>
                  </a:lnTo>
                  <a:lnTo>
                    <a:pt x="10" y="91"/>
                  </a:lnTo>
                  <a:lnTo>
                    <a:pt x="10" y="85"/>
                  </a:lnTo>
                  <a:lnTo>
                    <a:pt x="10" y="82"/>
                  </a:lnTo>
                  <a:lnTo>
                    <a:pt x="6" y="70"/>
                  </a:lnTo>
                  <a:lnTo>
                    <a:pt x="6" y="66"/>
                  </a:lnTo>
                  <a:lnTo>
                    <a:pt x="6" y="58"/>
                  </a:lnTo>
                  <a:lnTo>
                    <a:pt x="2" y="20"/>
                  </a:lnTo>
                  <a:lnTo>
                    <a:pt x="0" y="18"/>
                  </a:lnTo>
                  <a:lnTo>
                    <a:pt x="27" y="16"/>
                  </a:lnTo>
                  <a:lnTo>
                    <a:pt x="27" y="10"/>
                  </a:lnTo>
                  <a:lnTo>
                    <a:pt x="27" y="0"/>
                  </a:lnTo>
                  <a:lnTo>
                    <a:pt x="33" y="0"/>
                  </a:lnTo>
                  <a:lnTo>
                    <a:pt x="33" y="8"/>
                  </a:lnTo>
                  <a:lnTo>
                    <a:pt x="35" y="16"/>
                  </a:lnTo>
                  <a:lnTo>
                    <a:pt x="42" y="16"/>
                  </a:lnTo>
                  <a:lnTo>
                    <a:pt x="52" y="20"/>
                  </a:lnTo>
                  <a:lnTo>
                    <a:pt x="50" y="26"/>
                  </a:lnTo>
                  <a:lnTo>
                    <a:pt x="60" y="26"/>
                  </a:lnTo>
                  <a:lnTo>
                    <a:pt x="60" y="20"/>
                  </a:lnTo>
                  <a:lnTo>
                    <a:pt x="67" y="20"/>
                  </a:lnTo>
                  <a:lnTo>
                    <a:pt x="67" y="26"/>
                  </a:lnTo>
                  <a:lnTo>
                    <a:pt x="75" y="26"/>
                  </a:lnTo>
                  <a:lnTo>
                    <a:pt x="81" y="26"/>
                  </a:lnTo>
                  <a:lnTo>
                    <a:pt x="81" y="35"/>
                  </a:lnTo>
                  <a:lnTo>
                    <a:pt x="85" y="35"/>
                  </a:lnTo>
                  <a:lnTo>
                    <a:pt x="87" y="35"/>
                  </a:lnTo>
                </a:path>
              </a:pathLst>
            </a:custGeom>
            <a:grpFill/>
            <a:ln w="9525">
              <a:noFill/>
              <a:round/>
              <a:headEnd/>
              <a:tailEnd/>
            </a:ln>
          </p:spPr>
          <p:txBody>
            <a:bodyPr/>
            <a:lstStyle/>
            <a:p>
              <a:pPr>
                <a:defRPr/>
              </a:pPr>
              <a:endParaRPr lang="en-US"/>
            </a:p>
          </p:txBody>
        </p:sp>
        <p:sp>
          <p:nvSpPr>
            <p:cNvPr id="46208" name="Freeform 2265"/>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close/>
                  <a:moveTo>
                    <a:pt x="80" y="73"/>
                  </a:moveTo>
                  <a:lnTo>
                    <a:pt x="80" y="77"/>
                  </a:lnTo>
                  <a:lnTo>
                    <a:pt x="80" y="79"/>
                  </a:lnTo>
                  <a:lnTo>
                    <a:pt x="81" y="75"/>
                  </a:lnTo>
                  <a:lnTo>
                    <a:pt x="80" y="77"/>
                  </a:lnTo>
                  <a:lnTo>
                    <a:pt x="80" y="73"/>
                  </a:lnTo>
                  <a:close/>
                </a:path>
              </a:pathLst>
            </a:custGeom>
            <a:grpFill/>
            <a:ln w="9525">
              <a:noFill/>
              <a:round/>
              <a:headEnd/>
              <a:tailEnd/>
            </a:ln>
          </p:spPr>
          <p:txBody>
            <a:bodyPr/>
            <a:lstStyle/>
            <a:p>
              <a:pPr>
                <a:defRPr/>
              </a:pPr>
              <a:endParaRPr lang="en-US"/>
            </a:p>
          </p:txBody>
        </p:sp>
        <p:sp>
          <p:nvSpPr>
            <p:cNvPr id="46209" name="Freeform 2266"/>
            <p:cNvSpPr>
              <a:spLocks noEditPoints="1"/>
            </p:cNvSpPr>
            <p:nvPr/>
          </p:nvSpPr>
          <p:spPr bwMode="auto">
            <a:xfrm>
              <a:off x="2442" y="126"/>
              <a:ext cx="238" cy="336"/>
            </a:xfrm>
            <a:custGeom>
              <a:avLst/>
              <a:gdLst>
                <a:gd name="T0" fmla="*/ 128 w 238"/>
                <a:gd name="T1" fmla="*/ 34 h 336"/>
                <a:gd name="T2" fmla="*/ 122 w 238"/>
                <a:gd name="T3" fmla="*/ 38 h 336"/>
                <a:gd name="T4" fmla="*/ 116 w 238"/>
                <a:gd name="T5" fmla="*/ 50 h 336"/>
                <a:gd name="T6" fmla="*/ 112 w 238"/>
                <a:gd name="T7" fmla="*/ 54 h 336"/>
                <a:gd name="T8" fmla="*/ 110 w 238"/>
                <a:gd name="T9" fmla="*/ 88 h 336"/>
                <a:gd name="T10" fmla="*/ 120 w 238"/>
                <a:gd name="T11" fmla="*/ 110 h 336"/>
                <a:gd name="T12" fmla="*/ 126 w 238"/>
                <a:gd name="T13" fmla="*/ 112 h 336"/>
                <a:gd name="T14" fmla="*/ 130 w 238"/>
                <a:gd name="T15" fmla="*/ 112 h 336"/>
                <a:gd name="T16" fmla="*/ 135 w 238"/>
                <a:gd name="T17" fmla="*/ 121 h 336"/>
                <a:gd name="T18" fmla="*/ 141 w 238"/>
                <a:gd name="T19" fmla="*/ 133 h 336"/>
                <a:gd name="T20" fmla="*/ 145 w 238"/>
                <a:gd name="T21" fmla="*/ 137 h 336"/>
                <a:gd name="T22" fmla="*/ 151 w 238"/>
                <a:gd name="T23" fmla="*/ 137 h 336"/>
                <a:gd name="T24" fmla="*/ 159 w 238"/>
                <a:gd name="T25" fmla="*/ 141 h 336"/>
                <a:gd name="T26" fmla="*/ 164 w 238"/>
                <a:gd name="T27" fmla="*/ 142 h 336"/>
                <a:gd name="T28" fmla="*/ 170 w 238"/>
                <a:gd name="T29" fmla="*/ 139 h 336"/>
                <a:gd name="T30" fmla="*/ 170 w 238"/>
                <a:gd name="T31" fmla="*/ 158 h 336"/>
                <a:gd name="T32" fmla="*/ 178 w 238"/>
                <a:gd name="T33" fmla="*/ 164 h 336"/>
                <a:gd name="T34" fmla="*/ 180 w 238"/>
                <a:gd name="T35" fmla="*/ 170 h 336"/>
                <a:gd name="T36" fmla="*/ 188 w 238"/>
                <a:gd name="T37" fmla="*/ 183 h 336"/>
                <a:gd name="T38" fmla="*/ 195 w 238"/>
                <a:gd name="T39" fmla="*/ 185 h 336"/>
                <a:gd name="T40" fmla="*/ 220 w 238"/>
                <a:gd name="T41" fmla="*/ 198 h 336"/>
                <a:gd name="T42" fmla="*/ 218 w 238"/>
                <a:gd name="T43" fmla="*/ 214 h 336"/>
                <a:gd name="T44" fmla="*/ 224 w 238"/>
                <a:gd name="T45" fmla="*/ 225 h 336"/>
                <a:gd name="T46" fmla="*/ 228 w 238"/>
                <a:gd name="T47" fmla="*/ 235 h 336"/>
                <a:gd name="T48" fmla="*/ 238 w 238"/>
                <a:gd name="T49" fmla="*/ 266 h 336"/>
                <a:gd name="T50" fmla="*/ 218 w 238"/>
                <a:gd name="T51" fmla="*/ 266 h 336"/>
                <a:gd name="T52" fmla="*/ 207 w 238"/>
                <a:gd name="T53" fmla="*/ 260 h 336"/>
                <a:gd name="T54" fmla="*/ 195 w 238"/>
                <a:gd name="T55" fmla="*/ 266 h 336"/>
                <a:gd name="T56" fmla="*/ 186 w 238"/>
                <a:gd name="T57" fmla="*/ 272 h 336"/>
                <a:gd name="T58" fmla="*/ 166 w 238"/>
                <a:gd name="T59" fmla="*/ 270 h 336"/>
                <a:gd name="T60" fmla="*/ 155 w 238"/>
                <a:gd name="T61" fmla="*/ 266 h 336"/>
                <a:gd name="T62" fmla="*/ 147 w 238"/>
                <a:gd name="T63" fmla="*/ 276 h 336"/>
                <a:gd name="T64" fmla="*/ 151 w 238"/>
                <a:gd name="T65" fmla="*/ 291 h 336"/>
                <a:gd name="T66" fmla="*/ 139 w 238"/>
                <a:gd name="T67" fmla="*/ 301 h 336"/>
                <a:gd name="T68" fmla="*/ 134 w 238"/>
                <a:gd name="T69" fmla="*/ 309 h 336"/>
                <a:gd name="T70" fmla="*/ 135 w 238"/>
                <a:gd name="T71" fmla="*/ 314 h 336"/>
                <a:gd name="T72" fmla="*/ 114 w 238"/>
                <a:gd name="T73" fmla="*/ 320 h 336"/>
                <a:gd name="T74" fmla="*/ 103 w 238"/>
                <a:gd name="T75" fmla="*/ 324 h 336"/>
                <a:gd name="T76" fmla="*/ 89 w 238"/>
                <a:gd name="T77" fmla="*/ 324 h 336"/>
                <a:gd name="T78" fmla="*/ 85 w 238"/>
                <a:gd name="T79" fmla="*/ 318 h 336"/>
                <a:gd name="T80" fmla="*/ 80 w 238"/>
                <a:gd name="T81" fmla="*/ 305 h 336"/>
                <a:gd name="T82" fmla="*/ 66 w 238"/>
                <a:gd name="T83" fmla="*/ 274 h 336"/>
                <a:gd name="T84" fmla="*/ 56 w 238"/>
                <a:gd name="T85" fmla="*/ 256 h 336"/>
                <a:gd name="T86" fmla="*/ 51 w 238"/>
                <a:gd name="T87" fmla="*/ 251 h 336"/>
                <a:gd name="T88" fmla="*/ 29 w 238"/>
                <a:gd name="T89" fmla="*/ 254 h 336"/>
                <a:gd name="T90" fmla="*/ 16 w 238"/>
                <a:gd name="T91" fmla="*/ 247 h 336"/>
                <a:gd name="T92" fmla="*/ 10 w 238"/>
                <a:gd name="T93" fmla="*/ 225 h 336"/>
                <a:gd name="T94" fmla="*/ 22 w 238"/>
                <a:gd name="T95" fmla="*/ 208 h 336"/>
                <a:gd name="T96" fmla="*/ 33 w 238"/>
                <a:gd name="T97" fmla="*/ 189 h 336"/>
                <a:gd name="T98" fmla="*/ 37 w 238"/>
                <a:gd name="T99" fmla="*/ 179 h 336"/>
                <a:gd name="T100" fmla="*/ 52 w 238"/>
                <a:gd name="T101" fmla="*/ 173 h 336"/>
                <a:gd name="T102" fmla="*/ 39 w 238"/>
                <a:gd name="T103" fmla="*/ 117 h 336"/>
                <a:gd name="T104" fmla="*/ 76 w 238"/>
                <a:gd name="T105" fmla="*/ 104 h 336"/>
                <a:gd name="T106" fmla="*/ 78 w 238"/>
                <a:gd name="T107" fmla="*/ 59 h 336"/>
                <a:gd name="T108" fmla="*/ 81 w 238"/>
                <a:gd name="T109" fmla="*/ 32 h 336"/>
                <a:gd name="T110" fmla="*/ 97 w 238"/>
                <a:gd name="T111" fmla="*/ 13 h 336"/>
                <a:gd name="T112" fmla="*/ 118 w 238"/>
                <a:gd name="T113" fmla="*/ 2 h 336"/>
                <a:gd name="T114" fmla="*/ 80 w 238"/>
                <a:gd name="T115" fmla="*/ 77 h 336"/>
                <a:gd name="T116" fmla="*/ 80 w 238"/>
                <a:gd name="T117" fmla="*/ 77 h 3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8"/>
                <a:gd name="T178" fmla="*/ 0 h 336"/>
                <a:gd name="T179" fmla="*/ 238 w 238"/>
                <a:gd name="T180" fmla="*/ 336 h 3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8" h="336">
                  <a:moveTo>
                    <a:pt x="130" y="0"/>
                  </a:moveTo>
                  <a:lnTo>
                    <a:pt x="132" y="17"/>
                  </a:lnTo>
                  <a:lnTo>
                    <a:pt x="128" y="34"/>
                  </a:lnTo>
                  <a:lnTo>
                    <a:pt x="124" y="34"/>
                  </a:lnTo>
                  <a:lnTo>
                    <a:pt x="122" y="34"/>
                  </a:lnTo>
                  <a:lnTo>
                    <a:pt x="122" y="38"/>
                  </a:lnTo>
                  <a:lnTo>
                    <a:pt x="122" y="48"/>
                  </a:lnTo>
                  <a:lnTo>
                    <a:pt x="118" y="48"/>
                  </a:lnTo>
                  <a:lnTo>
                    <a:pt x="116" y="50"/>
                  </a:lnTo>
                  <a:lnTo>
                    <a:pt x="116" y="54"/>
                  </a:lnTo>
                  <a:lnTo>
                    <a:pt x="112" y="50"/>
                  </a:lnTo>
                  <a:lnTo>
                    <a:pt x="112" y="54"/>
                  </a:lnTo>
                  <a:lnTo>
                    <a:pt x="110" y="63"/>
                  </a:lnTo>
                  <a:lnTo>
                    <a:pt x="110" y="75"/>
                  </a:lnTo>
                  <a:lnTo>
                    <a:pt x="110" y="88"/>
                  </a:lnTo>
                  <a:lnTo>
                    <a:pt x="110" y="100"/>
                  </a:lnTo>
                  <a:lnTo>
                    <a:pt x="120" y="106"/>
                  </a:lnTo>
                  <a:lnTo>
                    <a:pt x="120" y="110"/>
                  </a:lnTo>
                  <a:lnTo>
                    <a:pt x="120" y="112"/>
                  </a:lnTo>
                  <a:lnTo>
                    <a:pt x="120" y="110"/>
                  </a:lnTo>
                  <a:lnTo>
                    <a:pt x="126" y="112"/>
                  </a:lnTo>
                  <a:lnTo>
                    <a:pt x="126" y="115"/>
                  </a:lnTo>
                  <a:lnTo>
                    <a:pt x="126" y="112"/>
                  </a:lnTo>
                  <a:lnTo>
                    <a:pt x="130" y="112"/>
                  </a:lnTo>
                  <a:lnTo>
                    <a:pt x="130" y="115"/>
                  </a:lnTo>
                  <a:lnTo>
                    <a:pt x="132" y="119"/>
                  </a:lnTo>
                  <a:lnTo>
                    <a:pt x="135" y="121"/>
                  </a:lnTo>
                  <a:lnTo>
                    <a:pt x="135" y="131"/>
                  </a:lnTo>
                  <a:lnTo>
                    <a:pt x="139" y="135"/>
                  </a:lnTo>
                  <a:lnTo>
                    <a:pt x="141" y="133"/>
                  </a:lnTo>
                  <a:lnTo>
                    <a:pt x="145" y="137"/>
                  </a:lnTo>
                  <a:lnTo>
                    <a:pt x="145" y="133"/>
                  </a:lnTo>
                  <a:lnTo>
                    <a:pt x="145" y="137"/>
                  </a:lnTo>
                  <a:lnTo>
                    <a:pt x="149" y="137"/>
                  </a:lnTo>
                  <a:lnTo>
                    <a:pt x="151" y="141"/>
                  </a:lnTo>
                  <a:lnTo>
                    <a:pt x="151" y="137"/>
                  </a:lnTo>
                  <a:lnTo>
                    <a:pt x="155" y="137"/>
                  </a:lnTo>
                  <a:lnTo>
                    <a:pt x="155" y="141"/>
                  </a:lnTo>
                  <a:lnTo>
                    <a:pt x="159" y="141"/>
                  </a:lnTo>
                  <a:lnTo>
                    <a:pt x="161" y="141"/>
                  </a:lnTo>
                  <a:lnTo>
                    <a:pt x="164" y="139"/>
                  </a:lnTo>
                  <a:lnTo>
                    <a:pt x="164" y="142"/>
                  </a:lnTo>
                  <a:lnTo>
                    <a:pt x="164" y="139"/>
                  </a:lnTo>
                  <a:lnTo>
                    <a:pt x="166" y="139"/>
                  </a:lnTo>
                  <a:lnTo>
                    <a:pt x="170" y="139"/>
                  </a:lnTo>
                  <a:lnTo>
                    <a:pt x="170" y="146"/>
                  </a:lnTo>
                  <a:lnTo>
                    <a:pt x="170" y="152"/>
                  </a:lnTo>
                  <a:lnTo>
                    <a:pt x="170" y="158"/>
                  </a:lnTo>
                  <a:lnTo>
                    <a:pt x="174" y="158"/>
                  </a:lnTo>
                  <a:lnTo>
                    <a:pt x="174" y="162"/>
                  </a:lnTo>
                  <a:lnTo>
                    <a:pt x="178" y="164"/>
                  </a:lnTo>
                  <a:lnTo>
                    <a:pt x="180" y="164"/>
                  </a:lnTo>
                  <a:lnTo>
                    <a:pt x="178" y="168"/>
                  </a:lnTo>
                  <a:lnTo>
                    <a:pt x="180" y="170"/>
                  </a:lnTo>
                  <a:lnTo>
                    <a:pt x="186" y="173"/>
                  </a:lnTo>
                  <a:lnTo>
                    <a:pt x="186" y="177"/>
                  </a:lnTo>
                  <a:lnTo>
                    <a:pt x="188" y="183"/>
                  </a:lnTo>
                  <a:lnTo>
                    <a:pt x="190" y="183"/>
                  </a:lnTo>
                  <a:lnTo>
                    <a:pt x="193" y="185"/>
                  </a:lnTo>
                  <a:lnTo>
                    <a:pt x="195" y="185"/>
                  </a:lnTo>
                  <a:lnTo>
                    <a:pt x="205" y="195"/>
                  </a:lnTo>
                  <a:lnTo>
                    <a:pt x="209" y="198"/>
                  </a:lnTo>
                  <a:lnTo>
                    <a:pt x="220" y="198"/>
                  </a:lnTo>
                  <a:lnTo>
                    <a:pt x="224" y="204"/>
                  </a:lnTo>
                  <a:lnTo>
                    <a:pt x="222" y="206"/>
                  </a:lnTo>
                  <a:lnTo>
                    <a:pt x="218" y="214"/>
                  </a:lnTo>
                  <a:lnTo>
                    <a:pt x="218" y="220"/>
                  </a:lnTo>
                  <a:lnTo>
                    <a:pt x="222" y="222"/>
                  </a:lnTo>
                  <a:lnTo>
                    <a:pt x="224" y="225"/>
                  </a:lnTo>
                  <a:lnTo>
                    <a:pt x="222" y="229"/>
                  </a:lnTo>
                  <a:lnTo>
                    <a:pt x="224" y="229"/>
                  </a:lnTo>
                  <a:lnTo>
                    <a:pt x="228" y="235"/>
                  </a:lnTo>
                  <a:lnTo>
                    <a:pt x="232" y="245"/>
                  </a:lnTo>
                  <a:lnTo>
                    <a:pt x="234" y="253"/>
                  </a:lnTo>
                  <a:lnTo>
                    <a:pt x="238" y="266"/>
                  </a:lnTo>
                  <a:lnTo>
                    <a:pt x="238" y="268"/>
                  </a:lnTo>
                  <a:lnTo>
                    <a:pt x="236" y="266"/>
                  </a:lnTo>
                  <a:lnTo>
                    <a:pt x="218" y="266"/>
                  </a:lnTo>
                  <a:lnTo>
                    <a:pt x="213" y="266"/>
                  </a:lnTo>
                  <a:lnTo>
                    <a:pt x="207" y="266"/>
                  </a:lnTo>
                  <a:lnTo>
                    <a:pt x="207" y="260"/>
                  </a:lnTo>
                  <a:lnTo>
                    <a:pt x="203" y="262"/>
                  </a:lnTo>
                  <a:lnTo>
                    <a:pt x="197" y="262"/>
                  </a:lnTo>
                  <a:lnTo>
                    <a:pt x="195" y="266"/>
                  </a:lnTo>
                  <a:lnTo>
                    <a:pt x="191" y="272"/>
                  </a:lnTo>
                  <a:lnTo>
                    <a:pt x="188" y="272"/>
                  </a:lnTo>
                  <a:lnTo>
                    <a:pt x="186" y="272"/>
                  </a:lnTo>
                  <a:lnTo>
                    <a:pt x="176" y="274"/>
                  </a:lnTo>
                  <a:lnTo>
                    <a:pt x="172" y="270"/>
                  </a:lnTo>
                  <a:lnTo>
                    <a:pt x="166" y="270"/>
                  </a:lnTo>
                  <a:lnTo>
                    <a:pt x="161" y="266"/>
                  </a:lnTo>
                  <a:lnTo>
                    <a:pt x="157" y="266"/>
                  </a:lnTo>
                  <a:lnTo>
                    <a:pt x="155" y="266"/>
                  </a:lnTo>
                  <a:lnTo>
                    <a:pt x="151" y="274"/>
                  </a:lnTo>
                  <a:lnTo>
                    <a:pt x="147" y="274"/>
                  </a:lnTo>
                  <a:lnTo>
                    <a:pt x="147" y="276"/>
                  </a:lnTo>
                  <a:lnTo>
                    <a:pt x="147" y="289"/>
                  </a:lnTo>
                  <a:lnTo>
                    <a:pt x="147" y="291"/>
                  </a:lnTo>
                  <a:lnTo>
                    <a:pt x="151" y="291"/>
                  </a:lnTo>
                  <a:lnTo>
                    <a:pt x="151" y="299"/>
                  </a:lnTo>
                  <a:lnTo>
                    <a:pt x="139" y="299"/>
                  </a:lnTo>
                  <a:lnTo>
                    <a:pt x="139" y="301"/>
                  </a:lnTo>
                  <a:lnTo>
                    <a:pt x="132" y="301"/>
                  </a:lnTo>
                  <a:lnTo>
                    <a:pt x="134" y="305"/>
                  </a:lnTo>
                  <a:lnTo>
                    <a:pt x="134" y="309"/>
                  </a:lnTo>
                  <a:lnTo>
                    <a:pt x="134" y="310"/>
                  </a:lnTo>
                  <a:lnTo>
                    <a:pt x="134" y="314"/>
                  </a:lnTo>
                  <a:lnTo>
                    <a:pt x="135" y="314"/>
                  </a:lnTo>
                  <a:lnTo>
                    <a:pt x="135" y="316"/>
                  </a:lnTo>
                  <a:lnTo>
                    <a:pt x="120" y="320"/>
                  </a:lnTo>
                  <a:lnTo>
                    <a:pt x="114" y="320"/>
                  </a:lnTo>
                  <a:lnTo>
                    <a:pt x="110" y="320"/>
                  </a:lnTo>
                  <a:lnTo>
                    <a:pt x="105" y="324"/>
                  </a:lnTo>
                  <a:lnTo>
                    <a:pt x="103" y="324"/>
                  </a:lnTo>
                  <a:lnTo>
                    <a:pt x="105" y="330"/>
                  </a:lnTo>
                  <a:lnTo>
                    <a:pt x="99" y="336"/>
                  </a:lnTo>
                  <a:lnTo>
                    <a:pt x="89" y="324"/>
                  </a:lnTo>
                  <a:lnTo>
                    <a:pt x="85" y="320"/>
                  </a:lnTo>
                  <a:lnTo>
                    <a:pt x="89" y="320"/>
                  </a:lnTo>
                  <a:lnTo>
                    <a:pt x="85" y="318"/>
                  </a:lnTo>
                  <a:lnTo>
                    <a:pt x="83" y="314"/>
                  </a:lnTo>
                  <a:lnTo>
                    <a:pt x="83" y="312"/>
                  </a:lnTo>
                  <a:lnTo>
                    <a:pt x="80" y="305"/>
                  </a:lnTo>
                  <a:lnTo>
                    <a:pt x="76" y="297"/>
                  </a:lnTo>
                  <a:lnTo>
                    <a:pt x="74" y="287"/>
                  </a:lnTo>
                  <a:lnTo>
                    <a:pt x="66" y="274"/>
                  </a:lnTo>
                  <a:lnTo>
                    <a:pt x="64" y="262"/>
                  </a:lnTo>
                  <a:lnTo>
                    <a:pt x="60" y="256"/>
                  </a:lnTo>
                  <a:lnTo>
                    <a:pt x="56" y="256"/>
                  </a:lnTo>
                  <a:lnTo>
                    <a:pt x="54" y="256"/>
                  </a:lnTo>
                  <a:lnTo>
                    <a:pt x="54" y="253"/>
                  </a:lnTo>
                  <a:lnTo>
                    <a:pt x="51" y="251"/>
                  </a:lnTo>
                  <a:lnTo>
                    <a:pt x="47" y="251"/>
                  </a:lnTo>
                  <a:lnTo>
                    <a:pt x="39" y="253"/>
                  </a:lnTo>
                  <a:lnTo>
                    <a:pt x="29" y="254"/>
                  </a:lnTo>
                  <a:lnTo>
                    <a:pt x="22" y="245"/>
                  </a:lnTo>
                  <a:lnTo>
                    <a:pt x="20" y="245"/>
                  </a:lnTo>
                  <a:lnTo>
                    <a:pt x="16" y="247"/>
                  </a:lnTo>
                  <a:lnTo>
                    <a:pt x="6" y="245"/>
                  </a:lnTo>
                  <a:lnTo>
                    <a:pt x="0" y="239"/>
                  </a:lnTo>
                  <a:lnTo>
                    <a:pt x="10" y="225"/>
                  </a:lnTo>
                  <a:lnTo>
                    <a:pt x="18" y="216"/>
                  </a:lnTo>
                  <a:lnTo>
                    <a:pt x="16" y="214"/>
                  </a:lnTo>
                  <a:lnTo>
                    <a:pt x="22" y="208"/>
                  </a:lnTo>
                  <a:lnTo>
                    <a:pt x="18" y="204"/>
                  </a:lnTo>
                  <a:lnTo>
                    <a:pt x="24" y="195"/>
                  </a:lnTo>
                  <a:lnTo>
                    <a:pt x="33" y="189"/>
                  </a:lnTo>
                  <a:lnTo>
                    <a:pt x="33" y="185"/>
                  </a:lnTo>
                  <a:lnTo>
                    <a:pt x="33" y="183"/>
                  </a:lnTo>
                  <a:lnTo>
                    <a:pt x="37" y="179"/>
                  </a:lnTo>
                  <a:lnTo>
                    <a:pt x="47" y="185"/>
                  </a:lnTo>
                  <a:lnTo>
                    <a:pt x="47" y="179"/>
                  </a:lnTo>
                  <a:lnTo>
                    <a:pt x="52" y="173"/>
                  </a:lnTo>
                  <a:lnTo>
                    <a:pt x="52" y="150"/>
                  </a:lnTo>
                  <a:lnTo>
                    <a:pt x="52" y="135"/>
                  </a:lnTo>
                  <a:lnTo>
                    <a:pt x="39" y="117"/>
                  </a:lnTo>
                  <a:lnTo>
                    <a:pt x="29" y="104"/>
                  </a:lnTo>
                  <a:lnTo>
                    <a:pt x="35" y="104"/>
                  </a:lnTo>
                  <a:lnTo>
                    <a:pt x="76" y="104"/>
                  </a:lnTo>
                  <a:lnTo>
                    <a:pt x="76" y="83"/>
                  </a:lnTo>
                  <a:lnTo>
                    <a:pt x="76" y="61"/>
                  </a:lnTo>
                  <a:lnTo>
                    <a:pt x="78" y="59"/>
                  </a:lnTo>
                  <a:lnTo>
                    <a:pt x="78" y="44"/>
                  </a:lnTo>
                  <a:lnTo>
                    <a:pt x="78" y="38"/>
                  </a:lnTo>
                  <a:lnTo>
                    <a:pt x="81" y="32"/>
                  </a:lnTo>
                  <a:lnTo>
                    <a:pt x="97" y="34"/>
                  </a:lnTo>
                  <a:lnTo>
                    <a:pt x="97" y="23"/>
                  </a:lnTo>
                  <a:lnTo>
                    <a:pt x="97" y="13"/>
                  </a:lnTo>
                  <a:lnTo>
                    <a:pt x="97" y="2"/>
                  </a:lnTo>
                  <a:lnTo>
                    <a:pt x="105" y="2"/>
                  </a:lnTo>
                  <a:lnTo>
                    <a:pt x="118" y="2"/>
                  </a:lnTo>
                  <a:lnTo>
                    <a:pt x="130" y="0"/>
                  </a:lnTo>
                  <a:moveTo>
                    <a:pt x="80" y="73"/>
                  </a:moveTo>
                  <a:lnTo>
                    <a:pt x="80" y="77"/>
                  </a:lnTo>
                  <a:lnTo>
                    <a:pt x="80" y="79"/>
                  </a:lnTo>
                  <a:lnTo>
                    <a:pt x="81" y="75"/>
                  </a:lnTo>
                  <a:lnTo>
                    <a:pt x="80" y="77"/>
                  </a:lnTo>
                  <a:lnTo>
                    <a:pt x="80" y="73"/>
                  </a:lnTo>
                </a:path>
              </a:pathLst>
            </a:custGeom>
            <a:grpFill/>
            <a:ln w="9525">
              <a:noFill/>
              <a:round/>
              <a:headEnd/>
              <a:tailEnd/>
            </a:ln>
          </p:spPr>
          <p:txBody>
            <a:bodyPr/>
            <a:lstStyle/>
            <a:p>
              <a:pPr>
                <a:defRPr/>
              </a:pPr>
              <a:endParaRPr lang="en-US"/>
            </a:p>
          </p:txBody>
        </p:sp>
        <p:sp>
          <p:nvSpPr>
            <p:cNvPr id="46210" name="Freeform 2267"/>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close/>
                </a:path>
              </a:pathLst>
            </a:custGeom>
            <a:grpFill/>
            <a:ln w="9525">
              <a:noFill/>
              <a:round/>
              <a:headEnd/>
              <a:tailEnd/>
            </a:ln>
          </p:spPr>
          <p:txBody>
            <a:bodyPr/>
            <a:lstStyle/>
            <a:p>
              <a:pPr>
                <a:defRPr/>
              </a:pPr>
              <a:endParaRPr lang="en-US"/>
            </a:p>
          </p:txBody>
        </p:sp>
        <p:sp>
          <p:nvSpPr>
            <p:cNvPr id="46211" name="Freeform 2268"/>
            <p:cNvSpPr>
              <a:spLocks/>
            </p:cNvSpPr>
            <p:nvPr/>
          </p:nvSpPr>
          <p:spPr bwMode="auto">
            <a:xfrm>
              <a:off x="2552" y="160"/>
              <a:ext cx="155" cy="170"/>
            </a:xfrm>
            <a:custGeom>
              <a:avLst/>
              <a:gdLst>
                <a:gd name="T0" fmla="*/ 53 w 155"/>
                <a:gd name="T1" fmla="*/ 6 h 170"/>
                <a:gd name="T2" fmla="*/ 53 w 155"/>
                <a:gd name="T3" fmla="*/ 31 h 170"/>
                <a:gd name="T4" fmla="*/ 51 w 155"/>
                <a:gd name="T5" fmla="*/ 47 h 170"/>
                <a:gd name="T6" fmla="*/ 72 w 155"/>
                <a:gd name="T7" fmla="*/ 49 h 170"/>
                <a:gd name="T8" fmla="*/ 85 w 155"/>
                <a:gd name="T9" fmla="*/ 58 h 170"/>
                <a:gd name="T10" fmla="*/ 110 w 155"/>
                <a:gd name="T11" fmla="*/ 64 h 170"/>
                <a:gd name="T12" fmla="*/ 116 w 155"/>
                <a:gd name="T13" fmla="*/ 68 h 170"/>
                <a:gd name="T14" fmla="*/ 126 w 155"/>
                <a:gd name="T15" fmla="*/ 74 h 170"/>
                <a:gd name="T16" fmla="*/ 126 w 155"/>
                <a:gd name="T17" fmla="*/ 76 h 170"/>
                <a:gd name="T18" fmla="*/ 126 w 155"/>
                <a:gd name="T19" fmla="*/ 83 h 170"/>
                <a:gd name="T20" fmla="*/ 132 w 155"/>
                <a:gd name="T21" fmla="*/ 85 h 170"/>
                <a:gd name="T22" fmla="*/ 136 w 155"/>
                <a:gd name="T23" fmla="*/ 91 h 170"/>
                <a:gd name="T24" fmla="*/ 141 w 155"/>
                <a:gd name="T25" fmla="*/ 95 h 170"/>
                <a:gd name="T26" fmla="*/ 137 w 155"/>
                <a:gd name="T27" fmla="*/ 101 h 170"/>
                <a:gd name="T28" fmla="*/ 145 w 155"/>
                <a:gd name="T29" fmla="*/ 105 h 170"/>
                <a:gd name="T30" fmla="*/ 155 w 155"/>
                <a:gd name="T31" fmla="*/ 112 h 170"/>
                <a:gd name="T32" fmla="*/ 151 w 155"/>
                <a:gd name="T33" fmla="*/ 120 h 170"/>
                <a:gd name="T34" fmla="*/ 141 w 155"/>
                <a:gd name="T35" fmla="*/ 126 h 170"/>
                <a:gd name="T36" fmla="*/ 139 w 155"/>
                <a:gd name="T37" fmla="*/ 122 h 170"/>
                <a:gd name="T38" fmla="*/ 136 w 155"/>
                <a:gd name="T39" fmla="*/ 132 h 170"/>
                <a:gd name="T40" fmla="*/ 134 w 155"/>
                <a:gd name="T41" fmla="*/ 137 h 170"/>
                <a:gd name="T42" fmla="*/ 130 w 155"/>
                <a:gd name="T43" fmla="*/ 145 h 170"/>
                <a:gd name="T44" fmla="*/ 139 w 155"/>
                <a:gd name="T45" fmla="*/ 151 h 170"/>
                <a:gd name="T46" fmla="*/ 143 w 155"/>
                <a:gd name="T47" fmla="*/ 157 h 170"/>
                <a:gd name="T48" fmla="*/ 134 w 155"/>
                <a:gd name="T49" fmla="*/ 161 h 170"/>
                <a:gd name="T50" fmla="*/ 124 w 155"/>
                <a:gd name="T51" fmla="*/ 163 h 170"/>
                <a:gd name="T52" fmla="*/ 110 w 155"/>
                <a:gd name="T53" fmla="*/ 164 h 170"/>
                <a:gd name="T54" fmla="*/ 85 w 155"/>
                <a:gd name="T55" fmla="*/ 151 h 170"/>
                <a:gd name="T56" fmla="*/ 78 w 155"/>
                <a:gd name="T57" fmla="*/ 149 h 170"/>
                <a:gd name="T58" fmla="*/ 70 w 155"/>
                <a:gd name="T59" fmla="*/ 136 h 170"/>
                <a:gd name="T60" fmla="*/ 68 w 155"/>
                <a:gd name="T61" fmla="*/ 130 h 170"/>
                <a:gd name="T62" fmla="*/ 60 w 155"/>
                <a:gd name="T63" fmla="*/ 124 h 170"/>
                <a:gd name="T64" fmla="*/ 60 w 155"/>
                <a:gd name="T65" fmla="*/ 105 h 170"/>
                <a:gd name="T66" fmla="*/ 54 w 155"/>
                <a:gd name="T67" fmla="*/ 108 h 170"/>
                <a:gd name="T68" fmla="*/ 49 w 155"/>
                <a:gd name="T69" fmla="*/ 107 h 170"/>
                <a:gd name="T70" fmla="*/ 41 w 155"/>
                <a:gd name="T71" fmla="*/ 103 h 170"/>
                <a:gd name="T72" fmla="*/ 35 w 155"/>
                <a:gd name="T73" fmla="*/ 103 h 170"/>
                <a:gd name="T74" fmla="*/ 31 w 155"/>
                <a:gd name="T75" fmla="*/ 99 h 170"/>
                <a:gd name="T76" fmla="*/ 25 w 155"/>
                <a:gd name="T77" fmla="*/ 87 h 170"/>
                <a:gd name="T78" fmla="*/ 20 w 155"/>
                <a:gd name="T79" fmla="*/ 78 h 170"/>
                <a:gd name="T80" fmla="*/ 16 w 155"/>
                <a:gd name="T81" fmla="*/ 78 h 170"/>
                <a:gd name="T82" fmla="*/ 10 w 155"/>
                <a:gd name="T83" fmla="*/ 76 h 170"/>
                <a:gd name="T84" fmla="*/ 0 w 155"/>
                <a:gd name="T85" fmla="*/ 54 h 170"/>
                <a:gd name="T86" fmla="*/ 2 w 155"/>
                <a:gd name="T87" fmla="*/ 20 h 170"/>
                <a:gd name="T88" fmla="*/ 6 w 155"/>
                <a:gd name="T89" fmla="*/ 16 h 170"/>
                <a:gd name="T90" fmla="*/ 12 w 155"/>
                <a:gd name="T91" fmla="*/ 4 h 170"/>
                <a:gd name="T92" fmla="*/ 18 w 155"/>
                <a:gd name="T93" fmla="*/ 0 h 1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55"/>
                <a:gd name="T142" fmla="*/ 0 h 170"/>
                <a:gd name="T143" fmla="*/ 155 w 155"/>
                <a:gd name="T144" fmla="*/ 170 h 1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55" h="170">
                  <a:moveTo>
                    <a:pt x="18" y="0"/>
                  </a:moveTo>
                  <a:lnTo>
                    <a:pt x="53" y="0"/>
                  </a:lnTo>
                  <a:lnTo>
                    <a:pt x="53" y="6"/>
                  </a:lnTo>
                  <a:lnTo>
                    <a:pt x="53" y="16"/>
                  </a:lnTo>
                  <a:lnTo>
                    <a:pt x="53" y="25"/>
                  </a:lnTo>
                  <a:lnTo>
                    <a:pt x="53" y="31"/>
                  </a:lnTo>
                  <a:lnTo>
                    <a:pt x="53" y="35"/>
                  </a:lnTo>
                  <a:lnTo>
                    <a:pt x="53" y="41"/>
                  </a:lnTo>
                  <a:lnTo>
                    <a:pt x="51" y="47"/>
                  </a:lnTo>
                  <a:lnTo>
                    <a:pt x="51" y="51"/>
                  </a:lnTo>
                  <a:lnTo>
                    <a:pt x="60" y="51"/>
                  </a:lnTo>
                  <a:lnTo>
                    <a:pt x="72" y="49"/>
                  </a:lnTo>
                  <a:lnTo>
                    <a:pt x="76" y="49"/>
                  </a:lnTo>
                  <a:lnTo>
                    <a:pt x="83" y="49"/>
                  </a:lnTo>
                  <a:lnTo>
                    <a:pt x="85" y="58"/>
                  </a:lnTo>
                  <a:lnTo>
                    <a:pt x="110" y="58"/>
                  </a:lnTo>
                  <a:lnTo>
                    <a:pt x="110" y="62"/>
                  </a:lnTo>
                  <a:lnTo>
                    <a:pt x="110" y="64"/>
                  </a:lnTo>
                  <a:lnTo>
                    <a:pt x="112" y="64"/>
                  </a:lnTo>
                  <a:lnTo>
                    <a:pt x="112" y="68"/>
                  </a:lnTo>
                  <a:lnTo>
                    <a:pt x="116" y="68"/>
                  </a:lnTo>
                  <a:lnTo>
                    <a:pt x="122" y="68"/>
                  </a:lnTo>
                  <a:lnTo>
                    <a:pt x="122" y="70"/>
                  </a:lnTo>
                  <a:lnTo>
                    <a:pt x="126" y="74"/>
                  </a:lnTo>
                  <a:lnTo>
                    <a:pt x="128" y="74"/>
                  </a:lnTo>
                  <a:lnTo>
                    <a:pt x="128" y="76"/>
                  </a:lnTo>
                  <a:lnTo>
                    <a:pt x="126" y="76"/>
                  </a:lnTo>
                  <a:lnTo>
                    <a:pt x="122" y="76"/>
                  </a:lnTo>
                  <a:lnTo>
                    <a:pt x="122" y="83"/>
                  </a:lnTo>
                  <a:lnTo>
                    <a:pt x="126" y="83"/>
                  </a:lnTo>
                  <a:lnTo>
                    <a:pt x="128" y="83"/>
                  </a:lnTo>
                  <a:lnTo>
                    <a:pt x="132" y="83"/>
                  </a:lnTo>
                  <a:lnTo>
                    <a:pt x="132" y="85"/>
                  </a:lnTo>
                  <a:lnTo>
                    <a:pt x="136" y="85"/>
                  </a:lnTo>
                  <a:lnTo>
                    <a:pt x="136" y="89"/>
                  </a:lnTo>
                  <a:lnTo>
                    <a:pt x="136" y="91"/>
                  </a:lnTo>
                  <a:lnTo>
                    <a:pt x="137" y="91"/>
                  </a:lnTo>
                  <a:lnTo>
                    <a:pt x="141" y="91"/>
                  </a:lnTo>
                  <a:lnTo>
                    <a:pt x="141" y="95"/>
                  </a:lnTo>
                  <a:lnTo>
                    <a:pt x="137" y="95"/>
                  </a:lnTo>
                  <a:lnTo>
                    <a:pt x="137" y="99"/>
                  </a:lnTo>
                  <a:lnTo>
                    <a:pt x="137" y="101"/>
                  </a:lnTo>
                  <a:lnTo>
                    <a:pt x="141" y="101"/>
                  </a:lnTo>
                  <a:lnTo>
                    <a:pt x="141" y="105"/>
                  </a:lnTo>
                  <a:lnTo>
                    <a:pt x="145" y="105"/>
                  </a:lnTo>
                  <a:lnTo>
                    <a:pt x="147" y="107"/>
                  </a:lnTo>
                  <a:lnTo>
                    <a:pt x="155" y="110"/>
                  </a:lnTo>
                  <a:lnTo>
                    <a:pt x="155" y="112"/>
                  </a:lnTo>
                  <a:lnTo>
                    <a:pt x="155" y="116"/>
                  </a:lnTo>
                  <a:lnTo>
                    <a:pt x="151" y="116"/>
                  </a:lnTo>
                  <a:lnTo>
                    <a:pt x="151" y="120"/>
                  </a:lnTo>
                  <a:lnTo>
                    <a:pt x="149" y="120"/>
                  </a:lnTo>
                  <a:lnTo>
                    <a:pt x="145" y="126"/>
                  </a:lnTo>
                  <a:lnTo>
                    <a:pt x="141" y="126"/>
                  </a:lnTo>
                  <a:lnTo>
                    <a:pt x="145" y="122"/>
                  </a:lnTo>
                  <a:lnTo>
                    <a:pt x="141" y="122"/>
                  </a:lnTo>
                  <a:lnTo>
                    <a:pt x="139" y="122"/>
                  </a:lnTo>
                  <a:lnTo>
                    <a:pt x="139" y="126"/>
                  </a:lnTo>
                  <a:lnTo>
                    <a:pt x="136" y="130"/>
                  </a:lnTo>
                  <a:lnTo>
                    <a:pt x="136" y="132"/>
                  </a:lnTo>
                  <a:lnTo>
                    <a:pt x="134" y="132"/>
                  </a:lnTo>
                  <a:lnTo>
                    <a:pt x="134" y="136"/>
                  </a:lnTo>
                  <a:lnTo>
                    <a:pt x="134" y="137"/>
                  </a:lnTo>
                  <a:lnTo>
                    <a:pt x="134" y="141"/>
                  </a:lnTo>
                  <a:lnTo>
                    <a:pt x="134" y="145"/>
                  </a:lnTo>
                  <a:lnTo>
                    <a:pt x="130" y="145"/>
                  </a:lnTo>
                  <a:lnTo>
                    <a:pt x="130" y="147"/>
                  </a:lnTo>
                  <a:lnTo>
                    <a:pt x="130" y="151"/>
                  </a:lnTo>
                  <a:lnTo>
                    <a:pt x="139" y="151"/>
                  </a:lnTo>
                  <a:lnTo>
                    <a:pt x="139" y="153"/>
                  </a:lnTo>
                  <a:lnTo>
                    <a:pt x="139" y="157"/>
                  </a:lnTo>
                  <a:lnTo>
                    <a:pt x="143" y="157"/>
                  </a:lnTo>
                  <a:lnTo>
                    <a:pt x="139" y="157"/>
                  </a:lnTo>
                  <a:lnTo>
                    <a:pt x="136" y="161"/>
                  </a:lnTo>
                  <a:lnTo>
                    <a:pt x="134" y="161"/>
                  </a:lnTo>
                  <a:lnTo>
                    <a:pt x="130" y="163"/>
                  </a:lnTo>
                  <a:lnTo>
                    <a:pt x="128" y="163"/>
                  </a:lnTo>
                  <a:lnTo>
                    <a:pt x="124" y="163"/>
                  </a:lnTo>
                  <a:lnTo>
                    <a:pt x="118" y="166"/>
                  </a:lnTo>
                  <a:lnTo>
                    <a:pt x="114" y="170"/>
                  </a:lnTo>
                  <a:lnTo>
                    <a:pt x="110" y="164"/>
                  </a:lnTo>
                  <a:lnTo>
                    <a:pt x="99" y="164"/>
                  </a:lnTo>
                  <a:lnTo>
                    <a:pt x="95" y="161"/>
                  </a:lnTo>
                  <a:lnTo>
                    <a:pt x="85" y="151"/>
                  </a:lnTo>
                  <a:lnTo>
                    <a:pt x="83" y="151"/>
                  </a:lnTo>
                  <a:lnTo>
                    <a:pt x="80" y="149"/>
                  </a:lnTo>
                  <a:lnTo>
                    <a:pt x="78" y="149"/>
                  </a:lnTo>
                  <a:lnTo>
                    <a:pt x="76" y="143"/>
                  </a:lnTo>
                  <a:lnTo>
                    <a:pt x="76" y="139"/>
                  </a:lnTo>
                  <a:lnTo>
                    <a:pt x="70" y="136"/>
                  </a:lnTo>
                  <a:lnTo>
                    <a:pt x="68" y="134"/>
                  </a:lnTo>
                  <a:lnTo>
                    <a:pt x="70" y="130"/>
                  </a:lnTo>
                  <a:lnTo>
                    <a:pt x="68" y="130"/>
                  </a:lnTo>
                  <a:lnTo>
                    <a:pt x="64" y="128"/>
                  </a:lnTo>
                  <a:lnTo>
                    <a:pt x="64" y="124"/>
                  </a:lnTo>
                  <a:lnTo>
                    <a:pt x="60" y="124"/>
                  </a:lnTo>
                  <a:lnTo>
                    <a:pt x="60" y="118"/>
                  </a:lnTo>
                  <a:lnTo>
                    <a:pt x="60" y="112"/>
                  </a:lnTo>
                  <a:lnTo>
                    <a:pt x="60" y="105"/>
                  </a:lnTo>
                  <a:lnTo>
                    <a:pt x="56" y="105"/>
                  </a:lnTo>
                  <a:lnTo>
                    <a:pt x="54" y="105"/>
                  </a:lnTo>
                  <a:lnTo>
                    <a:pt x="54" y="108"/>
                  </a:lnTo>
                  <a:lnTo>
                    <a:pt x="54" y="105"/>
                  </a:lnTo>
                  <a:lnTo>
                    <a:pt x="51" y="107"/>
                  </a:lnTo>
                  <a:lnTo>
                    <a:pt x="49" y="107"/>
                  </a:lnTo>
                  <a:lnTo>
                    <a:pt x="45" y="107"/>
                  </a:lnTo>
                  <a:lnTo>
                    <a:pt x="45" y="103"/>
                  </a:lnTo>
                  <a:lnTo>
                    <a:pt x="41" y="103"/>
                  </a:lnTo>
                  <a:lnTo>
                    <a:pt x="41" y="107"/>
                  </a:lnTo>
                  <a:lnTo>
                    <a:pt x="39" y="103"/>
                  </a:lnTo>
                  <a:lnTo>
                    <a:pt x="35" y="103"/>
                  </a:lnTo>
                  <a:lnTo>
                    <a:pt x="35" y="99"/>
                  </a:lnTo>
                  <a:lnTo>
                    <a:pt x="35" y="103"/>
                  </a:lnTo>
                  <a:lnTo>
                    <a:pt x="31" y="99"/>
                  </a:lnTo>
                  <a:lnTo>
                    <a:pt x="29" y="101"/>
                  </a:lnTo>
                  <a:lnTo>
                    <a:pt x="25" y="97"/>
                  </a:lnTo>
                  <a:lnTo>
                    <a:pt x="25" y="87"/>
                  </a:lnTo>
                  <a:lnTo>
                    <a:pt x="22" y="85"/>
                  </a:lnTo>
                  <a:lnTo>
                    <a:pt x="20" y="81"/>
                  </a:lnTo>
                  <a:lnTo>
                    <a:pt x="20" y="78"/>
                  </a:lnTo>
                  <a:lnTo>
                    <a:pt x="16" y="78"/>
                  </a:lnTo>
                  <a:lnTo>
                    <a:pt x="16" y="81"/>
                  </a:lnTo>
                  <a:lnTo>
                    <a:pt x="16" y="78"/>
                  </a:lnTo>
                  <a:lnTo>
                    <a:pt x="10" y="76"/>
                  </a:lnTo>
                  <a:lnTo>
                    <a:pt x="10" y="78"/>
                  </a:lnTo>
                  <a:lnTo>
                    <a:pt x="10" y="76"/>
                  </a:lnTo>
                  <a:lnTo>
                    <a:pt x="10" y="72"/>
                  </a:lnTo>
                  <a:lnTo>
                    <a:pt x="0" y="66"/>
                  </a:lnTo>
                  <a:lnTo>
                    <a:pt x="0" y="54"/>
                  </a:lnTo>
                  <a:lnTo>
                    <a:pt x="0" y="41"/>
                  </a:lnTo>
                  <a:lnTo>
                    <a:pt x="0" y="29"/>
                  </a:lnTo>
                  <a:lnTo>
                    <a:pt x="2" y="20"/>
                  </a:lnTo>
                  <a:lnTo>
                    <a:pt x="2" y="16"/>
                  </a:lnTo>
                  <a:lnTo>
                    <a:pt x="6" y="20"/>
                  </a:lnTo>
                  <a:lnTo>
                    <a:pt x="6" y="16"/>
                  </a:lnTo>
                  <a:lnTo>
                    <a:pt x="8" y="14"/>
                  </a:lnTo>
                  <a:lnTo>
                    <a:pt x="12" y="14"/>
                  </a:lnTo>
                  <a:lnTo>
                    <a:pt x="12" y="4"/>
                  </a:lnTo>
                  <a:lnTo>
                    <a:pt x="12" y="0"/>
                  </a:lnTo>
                  <a:lnTo>
                    <a:pt x="14" y="0"/>
                  </a:lnTo>
                  <a:lnTo>
                    <a:pt x="18" y="0"/>
                  </a:lnTo>
                </a:path>
              </a:pathLst>
            </a:custGeom>
            <a:grpFill/>
            <a:ln w="9525">
              <a:noFill/>
              <a:round/>
              <a:headEnd/>
              <a:tailEnd/>
            </a:ln>
          </p:spPr>
          <p:txBody>
            <a:bodyPr/>
            <a:lstStyle/>
            <a:p>
              <a:pPr>
                <a:defRPr/>
              </a:pPr>
              <a:endParaRPr lang="en-US"/>
            </a:p>
          </p:txBody>
        </p:sp>
        <p:sp>
          <p:nvSpPr>
            <p:cNvPr id="46212" name="Freeform 2269"/>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close/>
                </a:path>
              </a:pathLst>
            </a:custGeom>
            <a:grpFill/>
            <a:ln w="9525">
              <a:noFill/>
              <a:round/>
              <a:headEnd/>
              <a:tailEnd/>
            </a:ln>
          </p:spPr>
          <p:txBody>
            <a:bodyPr/>
            <a:lstStyle/>
            <a:p>
              <a:pPr>
                <a:defRPr/>
              </a:pPr>
              <a:endParaRPr lang="en-US"/>
            </a:p>
          </p:txBody>
        </p:sp>
        <p:sp>
          <p:nvSpPr>
            <p:cNvPr id="46213" name="Freeform 2270"/>
            <p:cNvSpPr>
              <a:spLocks/>
            </p:cNvSpPr>
            <p:nvPr/>
          </p:nvSpPr>
          <p:spPr bwMode="auto">
            <a:xfrm>
              <a:off x="2649" y="162"/>
              <a:ext cx="249" cy="303"/>
            </a:xfrm>
            <a:custGeom>
              <a:avLst/>
              <a:gdLst>
                <a:gd name="T0" fmla="*/ 60 w 249"/>
                <a:gd name="T1" fmla="*/ 93 h 303"/>
                <a:gd name="T2" fmla="*/ 69 w 249"/>
                <a:gd name="T3" fmla="*/ 110 h 303"/>
                <a:gd name="T4" fmla="*/ 64 w 249"/>
                <a:gd name="T5" fmla="*/ 114 h 303"/>
                <a:gd name="T6" fmla="*/ 58 w 249"/>
                <a:gd name="T7" fmla="*/ 141 h 303"/>
                <a:gd name="T8" fmla="*/ 52 w 249"/>
                <a:gd name="T9" fmla="*/ 143 h 303"/>
                <a:gd name="T10" fmla="*/ 58 w 249"/>
                <a:gd name="T11" fmla="*/ 155 h 303"/>
                <a:gd name="T12" fmla="*/ 123 w 249"/>
                <a:gd name="T13" fmla="*/ 168 h 303"/>
                <a:gd name="T14" fmla="*/ 152 w 249"/>
                <a:gd name="T15" fmla="*/ 172 h 303"/>
                <a:gd name="T16" fmla="*/ 168 w 249"/>
                <a:gd name="T17" fmla="*/ 189 h 303"/>
                <a:gd name="T18" fmla="*/ 193 w 249"/>
                <a:gd name="T19" fmla="*/ 184 h 303"/>
                <a:gd name="T20" fmla="*/ 183 w 249"/>
                <a:gd name="T21" fmla="*/ 162 h 303"/>
                <a:gd name="T22" fmla="*/ 177 w 249"/>
                <a:gd name="T23" fmla="*/ 147 h 303"/>
                <a:gd name="T24" fmla="*/ 176 w 249"/>
                <a:gd name="T25" fmla="*/ 132 h 303"/>
                <a:gd name="T26" fmla="*/ 189 w 249"/>
                <a:gd name="T27" fmla="*/ 159 h 303"/>
                <a:gd name="T28" fmla="*/ 199 w 249"/>
                <a:gd name="T29" fmla="*/ 168 h 303"/>
                <a:gd name="T30" fmla="*/ 203 w 249"/>
                <a:gd name="T31" fmla="*/ 184 h 303"/>
                <a:gd name="T32" fmla="*/ 197 w 249"/>
                <a:gd name="T33" fmla="*/ 199 h 303"/>
                <a:gd name="T34" fmla="*/ 218 w 249"/>
                <a:gd name="T35" fmla="*/ 195 h 303"/>
                <a:gd name="T36" fmla="*/ 220 w 249"/>
                <a:gd name="T37" fmla="*/ 176 h 303"/>
                <a:gd name="T38" fmla="*/ 222 w 249"/>
                <a:gd name="T39" fmla="*/ 199 h 303"/>
                <a:gd name="T40" fmla="*/ 224 w 249"/>
                <a:gd name="T41" fmla="*/ 191 h 303"/>
                <a:gd name="T42" fmla="*/ 228 w 249"/>
                <a:gd name="T43" fmla="*/ 176 h 303"/>
                <a:gd name="T44" fmla="*/ 235 w 249"/>
                <a:gd name="T45" fmla="*/ 170 h 303"/>
                <a:gd name="T46" fmla="*/ 247 w 249"/>
                <a:gd name="T47" fmla="*/ 213 h 303"/>
                <a:gd name="T48" fmla="*/ 216 w 249"/>
                <a:gd name="T49" fmla="*/ 230 h 303"/>
                <a:gd name="T50" fmla="*/ 206 w 249"/>
                <a:gd name="T51" fmla="*/ 242 h 303"/>
                <a:gd name="T52" fmla="*/ 218 w 249"/>
                <a:gd name="T53" fmla="*/ 251 h 303"/>
                <a:gd name="T54" fmla="*/ 210 w 249"/>
                <a:gd name="T55" fmla="*/ 271 h 303"/>
                <a:gd name="T56" fmla="*/ 195 w 249"/>
                <a:gd name="T57" fmla="*/ 265 h 303"/>
                <a:gd name="T58" fmla="*/ 170 w 249"/>
                <a:gd name="T59" fmla="*/ 249 h 303"/>
                <a:gd name="T60" fmla="*/ 156 w 249"/>
                <a:gd name="T61" fmla="*/ 261 h 303"/>
                <a:gd name="T62" fmla="*/ 135 w 249"/>
                <a:gd name="T63" fmla="*/ 271 h 303"/>
                <a:gd name="T64" fmla="*/ 129 w 249"/>
                <a:gd name="T65" fmla="*/ 286 h 303"/>
                <a:gd name="T66" fmla="*/ 125 w 249"/>
                <a:gd name="T67" fmla="*/ 301 h 303"/>
                <a:gd name="T68" fmla="*/ 104 w 249"/>
                <a:gd name="T69" fmla="*/ 296 h 303"/>
                <a:gd name="T70" fmla="*/ 94 w 249"/>
                <a:gd name="T71" fmla="*/ 288 h 303"/>
                <a:gd name="T72" fmla="*/ 64 w 249"/>
                <a:gd name="T73" fmla="*/ 288 h 303"/>
                <a:gd name="T74" fmla="*/ 60 w 249"/>
                <a:gd name="T75" fmla="*/ 282 h 303"/>
                <a:gd name="T76" fmla="*/ 48 w 249"/>
                <a:gd name="T77" fmla="*/ 286 h 303"/>
                <a:gd name="T78" fmla="*/ 39 w 249"/>
                <a:gd name="T79" fmla="*/ 286 h 303"/>
                <a:gd name="T80" fmla="*/ 29 w 249"/>
                <a:gd name="T81" fmla="*/ 276 h 303"/>
                <a:gd name="T82" fmla="*/ 23 w 249"/>
                <a:gd name="T83" fmla="*/ 255 h 303"/>
                <a:gd name="T84" fmla="*/ 29 w 249"/>
                <a:gd name="T85" fmla="*/ 245 h 303"/>
                <a:gd name="T86" fmla="*/ 25 w 249"/>
                <a:gd name="T87" fmla="*/ 209 h 303"/>
                <a:gd name="T88" fmla="*/ 11 w 249"/>
                <a:gd name="T89" fmla="*/ 178 h 303"/>
                <a:gd name="T90" fmla="*/ 37 w 249"/>
                <a:gd name="T91" fmla="*/ 159 h 303"/>
                <a:gd name="T92" fmla="*/ 33 w 249"/>
                <a:gd name="T93" fmla="*/ 149 h 303"/>
                <a:gd name="T94" fmla="*/ 37 w 249"/>
                <a:gd name="T95" fmla="*/ 130 h 303"/>
                <a:gd name="T96" fmla="*/ 44 w 249"/>
                <a:gd name="T97" fmla="*/ 124 h 303"/>
                <a:gd name="T98" fmla="*/ 58 w 249"/>
                <a:gd name="T99" fmla="*/ 108 h 303"/>
                <a:gd name="T100" fmla="*/ 40 w 249"/>
                <a:gd name="T101" fmla="*/ 93 h 303"/>
                <a:gd name="T102" fmla="*/ 35 w 249"/>
                <a:gd name="T103" fmla="*/ 83 h 303"/>
                <a:gd name="T104" fmla="*/ 31 w 249"/>
                <a:gd name="T105" fmla="*/ 74 h 303"/>
                <a:gd name="T106" fmla="*/ 15 w 249"/>
                <a:gd name="T107" fmla="*/ 62 h 303"/>
                <a:gd name="T108" fmla="*/ 6 w 249"/>
                <a:gd name="T109" fmla="*/ 41 h 303"/>
                <a:gd name="T110" fmla="*/ 6 w 249"/>
                <a:gd name="T111" fmla="*/ 4 h 303"/>
                <a:gd name="T112" fmla="*/ 21 w 249"/>
                <a:gd name="T113" fmla="*/ 51 h 303"/>
                <a:gd name="T114" fmla="*/ 50 w 249"/>
                <a:gd name="T115" fmla="*/ 79 h 3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303"/>
                <a:gd name="T176" fmla="*/ 249 w 249"/>
                <a:gd name="T177" fmla="*/ 303 h 3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303">
                  <a:moveTo>
                    <a:pt x="64" y="83"/>
                  </a:moveTo>
                  <a:lnTo>
                    <a:pt x="64" y="87"/>
                  </a:lnTo>
                  <a:lnTo>
                    <a:pt x="60" y="87"/>
                  </a:lnTo>
                  <a:lnTo>
                    <a:pt x="60" y="89"/>
                  </a:lnTo>
                  <a:lnTo>
                    <a:pt x="56" y="89"/>
                  </a:lnTo>
                  <a:lnTo>
                    <a:pt x="58" y="93"/>
                  </a:lnTo>
                  <a:lnTo>
                    <a:pt x="60" y="93"/>
                  </a:lnTo>
                  <a:lnTo>
                    <a:pt x="60" y="95"/>
                  </a:lnTo>
                  <a:lnTo>
                    <a:pt x="60" y="99"/>
                  </a:lnTo>
                  <a:lnTo>
                    <a:pt x="60" y="103"/>
                  </a:lnTo>
                  <a:lnTo>
                    <a:pt x="64" y="103"/>
                  </a:lnTo>
                  <a:lnTo>
                    <a:pt x="64" y="105"/>
                  </a:lnTo>
                  <a:lnTo>
                    <a:pt x="67" y="108"/>
                  </a:lnTo>
                  <a:lnTo>
                    <a:pt x="69" y="110"/>
                  </a:lnTo>
                  <a:lnTo>
                    <a:pt x="69" y="114"/>
                  </a:lnTo>
                  <a:lnTo>
                    <a:pt x="73" y="114"/>
                  </a:lnTo>
                  <a:lnTo>
                    <a:pt x="69" y="120"/>
                  </a:lnTo>
                  <a:lnTo>
                    <a:pt x="67" y="118"/>
                  </a:lnTo>
                  <a:lnTo>
                    <a:pt x="64" y="118"/>
                  </a:lnTo>
                  <a:lnTo>
                    <a:pt x="67" y="114"/>
                  </a:lnTo>
                  <a:lnTo>
                    <a:pt x="64" y="114"/>
                  </a:lnTo>
                  <a:lnTo>
                    <a:pt x="64" y="118"/>
                  </a:lnTo>
                  <a:lnTo>
                    <a:pt x="58" y="130"/>
                  </a:lnTo>
                  <a:lnTo>
                    <a:pt x="54" y="130"/>
                  </a:lnTo>
                  <a:lnTo>
                    <a:pt x="54" y="134"/>
                  </a:lnTo>
                  <a:lnTo>
                    <a:pt x="58" y="135"/>
                  </a:lnTo>
                  <a:lnTo>
                    <a:pt x="58" y="139"/>
                  </a:lnTo>
                  <a:lnTo>
                    <a:pt x="58" y="141"/>
                  </a:lnTo>
                  <a:lnTo>
                    <a:pt x="54" y="143"/>
                  </a:lnTo>
                  <a:lnTo>
                    <a:pt x="54" y="135"/>
                  </a:lnTo>
                  <a:lnTo>
                    <a:pt x="54" y="134"/>
                  </a:lnTo>
                  <a:lnTo>
                    <a:pt x="52" y="135"/>
                  </a:lnTo>
                  <a:lnTo>
                    <a:pt x="52" y="139"/>
                  </a:lnTo>
                  <a:lnTo>
                    <a:pt x="48" y="139"/>
                  </a:lnTo>
                  <a:lnTo>
                    <a:pt x="52" y="143"/>
                  </a:lnTo>
                  <a:lnTo>
                    <a:pt x="54" y="143"/>
                  </a:lnTo>
                  <a:lnTo>
                    <a:pt x="54" y="149"/>
                  </a:lnTo>
                  <a:lnTo>
                    <a:pt x="52" y="149"/>
                  </a:lnTo>
                  <a:lnTo>
                    <a:pt x="52" y="151"/>
                  </a:lnTo>
                  <a:lnTo>
                    <a:pt x="54" y="159"/>
                  </a:lnTo>
                  <a:lnTo>
                    <a:pt x="58" y="159"/>
                  </a:lnTo>
                  <a:lnTo>
                    <a:pt x="58" y="155"/>
                  </a:lnTo>
                  <a:lnTo>
                    <a:pt x="64" y="155"/>
                  </a:lnTo>
                  <a:lnTo>
                    <a:pt x="64" y="157"/>
                  </a:lnTo>
                  <a:lnTo>
                    <a:pt x="71" y="157"/>
                  </a:lnTo>
                  <a:lnTo>
                    <a:pt x="104" y="157"/>
                  </a:lnTo>
                  <a:lnTo>
                    <a:pt x="104" y="161"/>
                  </a:lnTo>
                  <a:lnTo>
                    <a:pt x="118" y="162"/>
                  </a:lnTo>
                  <a:lnTo>
                    <a:pt x="123" y="168"/>
                  </a:lnTo>
                  <a:lnTo>
                    <a:pt x="129" y="168"/>
                  </a:lnTo>
                  <a:lnTo>
                    <a:pt x="129" y="172"/>
                  </a:lnTo>
                  <a:lnTo>
                    <a:pt x="133" y="172"/>
                  </a:lnTo>
                  <a:lnTo>
                    <a:pt x="137" y="172"/>
                  </a:lnTo>
                  <a:lnTo>
                    <a:pt x="143" y="172"/>
                  </a:lnTo>
                  <a:lnTo>
                    <a:pt x="149" y="172"/>
                  </a:lnTo>
                  <a:lnTo>
                    <a:pt x="152" y="172"/>
                  </a:lnTo>
                  <a:lnTo>
                    <a:pt x="152" y="174"/>
                  </a:lnTo>
                  <a:lnTo>
                    <a:pt x="152" y="184"/>
                  </a:lnTo>
                  <a:lnTo>
                    <a:pt x="162" y="184"/>
                  </a:lnTo>
                  <a:lnTo>
                    <a:pt x="162" y="188"/>
                  </a:lnTo>
                  <a:lnTo>
                    <a:pt x="164" y="188"/>
                  </a:lnTo>
                  <a:lnTo>
                    <a:pt x="168" y="188"/>
                  </a:lnTo>
                  <a:lnTo>
                    <a:pt x="168" y="189"/>
                  </a:lnTo>
                  <a:lnTo>
                    <a:pt x="187" y="189"/>
                  </a:lnTo>
                  <a:lnTo>
                    <a:pt x="187" y="186"/>
                  </a:lnTo>
                  <a:lnTo>
                    <a:pt x="189" y="186"/>
                  </a:lnTo>
                  <a:lnTo>
                    <a:pt x="193" y="186"/>
                  </a:lnTo>
                  <a:lnTo>
                    <a:pt x="197" y="186"/>
                  </a:lnTo>
                  <a:lnTo>
                    <a:pt x="193" y="186"/>
                  </a:lnTo>
                  <a:lnTo>
                    <a:pt x="193" y="184"/>
                  </a:lnTo>
                  <a:lnTo>
                    <a:pt x="193" y="180"/>
                  </a:lnTo>
                  <a:lnTo>
                    <a:pt x="193" y="178"/>
                  </a:lnTo>
                  <a:lnTo>
                    <a:pt x="193" y="174"/>
                  </a:lnTo>
                  <a:lnTo>
                    <a:pt x="193" y="170"/>
                  </a:lnTo>
                  <a:lnTo>
                    <a:pt x="189" y="170"/>
                  </a:lnTo>
                  <a:lnTo>
                    <a:pt x="187" y="164"/>
                  </a:lnTo>
                  <a:lnTo>
                    <a:pt x="183" y="162"/>
                  </a:lnTo>
                  <a:lnTo>
                    <a:pt x="183" y="159"/>
                  </a:lnTo>
                  <a:lnTo>
                    <a:pt x="183" y="155"/>
                  </a:lnTo>
                  <a:lnTo>
                    <a:pt x="183" y="153"/>
                  </a:lnTo>
                  <a:lnTo>
                    <a:pt x="179" y="153"/>
                  </a:lnTo>
                  <a:lnTo>
                    <a:pt x="179" y="149"/>
                  </a:lnTo>
                  <a:lnTo>
                    <a:pt x="179" y="147"/>
                  </a:lnTo>
                  <a:lnTo>
                    <a:pt x="177" y="147"/>
                  </a:lnTo>
                  <a:lnTo>
                    <a:pt x="176" y="143"/>
                  </a:lnTo>
                  <a:lnTo>
                    <a:pt x="176" y="139"/>
                  </a:lnTo>
                  <a:lnTo>
                    <a:pt x="176" y="137"/>
                  </a:lnTo>
                  <a:lnTo>
                    <a:pt x="174" y="137"/>
                  </a:lnTo>
                  <a:lnTo>
                    <a:pt x="174" y="134"/>
                  </a:lnTo>
                  <a:lnTo>
                    <a:pt x="174" y="132"/>
                  </a:lnTo>
                  <a:lnTo>
                    <a:pt x="176" y="132"/>
                  </a:lnTo>
                  <a:lnTo>
                    <a:pt x="176" y="124"/>
                  </a:lnTo>
                  <a:lnTo>
                    <a:pt x="185" y="124"/>
                  </a:lnTo>
                  <a:lnTo>
                    <a:pt x="183" y="134"/>
                  </a:lnTo>
                  <a:lnTo>
                    <a:pt x="183" y="139"/>
                  </a:lnTo>
                  <a:lnTo>
                    <a:pt x="183" y="143"/>
                  </a:lnTo>
                  <a:lnTo>
                    <a:pt x="183" y="149"/>
                  </a:lnTo>
                  <a:lnTo>
                    <a:pt x="189" y="159"/>
                  </a:lnTo>
                  <a:lnTo>
                    <a:pt x="193" y="159"/>
                  </a:lnTo>
                  <a:lnTo>
                    <a:pt x="189" y="162"/>
                  </a:lnTo>
                  <a:lnTo>
                    <a:pt x="189" y="164"/>
                  </a:lnTo>
                  <a:lnTo>
                    <a:pt x="195" y="164"/>
                  </a:lnTo>
                  <a:lnTo>
                    <a:pt x="203" y="164"/>
                  </a:lnTo>
                  <a:lnTo>
                    <a:pt x="203" y="168"/>
                  </a:lnTo>
                  <a:lnTo>
                    <a:pt x="199" y="168"/>
                  </a:lnTo>
                  <a:lnTo>
                    <a:pt x="203" y="170"/>
                  </a:lnTo>
                  <a:lnTo>
                    <a:pt x="199" y="170"/>
                  </a:lnTo>
                  <a:lnTo>
                    <a:pt x="199" y="174"/>
                  </a:lnTo>
                  <a:lnTo>
                    <a:pt x="199" y="178"/>
                  </a:lnTo>
                  <a:lnTo>
                    <a:pt x="199" y="180"/>
                  </a:lnTo>
                  <a:lnTo>
                    <a:pt x="203" y="180"/>
                  </a:lnTo>
                  <a:lnTo>
                    <a:pt x="203" y="184"/>
                  </a:lnTo>
                  <a:lnTo>
                    <a:pt x="205" y="184"/>
                  </a:lnTo>
                  <a:lnTo>
                    <a:pt x="205" y="186"/>
                  </a:lnTo>
                  <a:lnTo>
                    <a:pt x="203" y="186"/>
                  </a:lnTo>
                  <a:lnTo>
                    <a:pt x="199" y="189"/>
                  </a:lnTo>
                  <a:lnTo>
                    <a:pt x="203" y="193"/>
                  </a:lnTo>
                  <a:lnTo>
                    <a:pt x="197" y="193"/>
                  </a:lnTo>
                  <a:lnTo>
                    <a:pt x="197" y="199"/>
                  </a:lnTo>
                  <a:lnTo>
                    <a:pt x="197" y="201"/>
                  </a:lnTo>
                  <a:lnTo>
                    <a:pt x="197" y="205"/>
                  </a:lnTo>
                  <a:lnTo>
                    <a:pt x="199" y="205"/>
                  </a:lnTo>
                  <a:lnTo>
                    <a:pt x="218" y="205"/>
                  </a:lnTo>
                  <a:lnTo>
                    <a:pt x="218" y="201"/>
                  </a:lnTo>
                  <a:lnTo>
                    <a:pt x="218" y="199"/>
                  </a:lnTo>
                  <a:lnTo>
                    <a:pt x="218" y="195"/>
                  </a:lnTo>
                  <a:lnTo>
                    <a:pt x="218" y="191"/>
                  </a:lnTo>
                  <a:lnTo>
                    <a:pt x="218" y="189"/>
                  </a:lnTo>
                  <a:lnTo>
                    <a:pt x="218" y="186"/>
                  </a:lnTo>
                  <a:lnTo>
                    <a:pt x="214" y="184"/>
                  </a:lnTo>
                  <a:lnTo>
                    <a:pt x="218" y="184"/>
                  </a:lnTo>
                  <a:lnTo>
                    <a:pt x="218" y="180"/>
                  </a:lnTo>
                  <a:lnTo>
                    <a:pt x="220" y="176"/>
                  </a:lnTo>
                  <a:lnTo>
                    <a:pt x="224" y="176"/>
                  </a:lnTo>
                  <a:lnTo>
                    <a:pt x="228" y="180"/>
                  </a:lnTo>
                  <a:lnTo>
                    <a:pt x="224" y="180"/>
                  </a:lnTo>
                  <a:lnTo>
                    <a:pt x="224" y="182"/>
                  </a:lnTo>
                  <a:lnTo>
                    <a:pt x="222" y="189"/>
                  </a:lnTo>
                  <a:lnTo>
                    <a:pt x="222" y="191"/>
                  </a:lnTo>
                  <a:lnTo>
                    <a:pt x="222" y="199"/>
                  </a:lnTo>
                  <a:lnTo>
                    <a:pt x="222" y="201"/>
                  </a:lnTo>
                  <a:lnTo>
                    <a:pt x="222" y="205"/>
                  </a:lnTo>
                  <a:lnTo>
                    <a:pt x="224" y="205"/>
                  </a:lnTo>
                  <a:lnTo>
                    <a:pt x="228" y="199"/>
                  </a:lnTo>
                  <a:lnTo>
                    <a:pt x="224" y="199"/>
                  </a:lnTo>
                  <a:lnTo>
                    <a:pt x="224" y="195"/>
                  </a:lnTo>
                  <a:lnTo>
                    <a:pt x="224" y="191"/>
                  </a:lnTo>
                  <a:lnTo>
                    <a:pt x="228" y="191"/>
                  </a:lnTo>
                  <a:lnTo>
                    <a:pt x="228" y="189"/>
                  </a:lnTo>
                  <a:lnTo>
                    <a:pt x="224" y="189"/>
                  </a:lnTo>
                  <a:lnTo>
                    <a:pt x="224" y="186"/>
                  </a:lnTo>
                  <a:lnTo>
                    <a:pt x="230" y="180"/>
                  </a:lnTo>
                  <a:lnTo>
                    <a:pt x="228" y="180"/>
                  </a:lnTo>
                  <a:lnTo>
                    <a:pt x="228" y="176"/>
                  </a:lnTo>
                  <a:lnTo>
                    <a:pt x="233" y="176"/>
                  </a:lnTo>
                  <a:lnTo>
                    <a:pt x="233" y="170"/>
                  </a:lnTo>
                  <a:lnTo>
                    <a:pt x="235" y="170"/>
                  </a:lnTo>
                  <a:lnTo>
                    <a:pt x="235" y="166"/>
                  </a:lnTo>
                  <a:lnTo>
                    <a:pt x="239" y="166"/>
                  </a:lnTo>
                  <a:lnTo>
                    <a:pt x="239" y="170"/>
                  </a:lnTo>
                  <a:lnTo>
                    <a:pt x="235" y="170"/>
                  </a:lnTo>
                  <a:lnTo>
                    <a:pt x="245" y="170"/>
                  </a:lnTo>
                  <a:lnTo>
                    <a:pt x="245" y="172"/>
                  </a:lnTo>
                  <a:lnTo>
                    <a:pt x="249" y="172"/>
                  </a:lnTo>
                  <a:lnTo>
                    <a:pt x="249" y="180"/>
                  </a:lnTo>
                  <a:lnTo>
                    <a:pt x="245" y="180"/>
                  </a:lnTo>
                  <a:lnTo>
                    <a:pt x="247" y="191"/>
                  </a:lnTo>
                  <a:lnTo>
                    <a:pt x="247" y="213"/>
                  </a:lnTo>
                  <a:lnTo>
                    <a:pt x="247" y="217"/>
                  </a:lnTo>
                  <a:lnTo>
                    <a:pt x="247" y="228"/>
                  </a:lnTo>
                  <a:lnTo>
                    <a:pt x="241" y="228"/>
                  </a:lnTo>
                  <a:lnTo>
                    <a:pt x="233" y="230"/>
                  </a:lnTo>
                  <a:lnTo>
                    <a:pt x="226" y="230"/>
                  </a:lnTo>
                  <a:lnTo>
                    <a:pt x="222" y="230"/>
                  </a:lnTo>
                  <a:lnTo>
                    <a:pt x="216" y="230"/>
                  </a:lnTo>
                  <a:lnTo>
                    <a:pt x="216" y="236"/>
                  </a:lnTo>
                  <a:lnTo>
                    <a:pt x="212" y="236"/>
                  </a:lnTo>
                  <a:lnTo>
                    <a:pt x="212" y="240"/>
                  </a:lnTo>
                  <a:lnTo>
                    <a:pt x="212" y="236"/>
                  </a:lnTo>
                  <a:lnTo>
                    <a:pt x="206" y="236"/>
                  </a:lnTo>
                  <a:lnTo>
                    <a:pt x="206" y="240"/>
                  </a:lnTo>
                  <a:lnTo>
                    <a:pt x="206" y="242"/>
                  </a:lnTo>
                  <a:lnTo>
                    <a:pt x="216" y="242"/>
                  </a:lnTo>
                  <a:lnTo>
                    <a:pt x="216" y="245"/>
                  </a:lnTo>
                  <a:lnTo>
                    <a:pt x="216" y="247"/>
                  </a:lnTo>
                  <a:lnTo>
                    <a:pt x="226" y="247"/>
                  </a:lnTo>
                  <a:lnTo>
                    <a:pt x="226" y="253"/>
                  </a:lnTo>
                  <a:lnTo>
                    <a:pt x="220" y="255"/>
                  </a:lnTo>
                  <a:lnTo>
                    <a:pt x="218" y="251"/>
                  </a:lnTo>
                  <a:lnTo>
                    <a:pt x="216" y="251"/>
                  </a:lnTo>
                  <a:lnTo>
                    <a:pt x="216" y="255"/>
                  </a:lnTo>
                  <a:lnTo>
                    <a:pt x="216" y="261"/>
                  </a:lnTo>
                  <a:lnTo>
                    <a:pt x="216" y="267"/>
                  </a:lnTo>
                  <a:lnTo>
                    <a:pt x="212" y="267"/>
                  </a:lnTo>
                  <a:lnTo>
                    <a:pt x="210" y="267"/>
                  </a:lnTo>
                  <a:lnTo>
                    <a:pt x="210" y="271"/>
                  </a:lnTo>
                  <a:lnTo>
                    <a:pt x="212" y="271"/>
                  </a:lnTo>
                  <a:lnTo>
                    <a:pt x="210" y="271"/>
                  </a:lnTo>
                  <a:lnTo>
                    <a:pt x="210" y="273"/>
                  </a:lnTo>
                  <a:lnTo>
                    <a:pt x="210" y="267"/>
                  </a:lnTo>
                  <a:lnTo>
                    <a:pt x="205" y="267"/>
                  </a:lnTo>
                  <a:lnTo>
                    <a:pt x="205" y="263"/>
                  </a:lnTo>
                  <a:lnTo>
                    <a:pt x="195" y="265"/>
                  </a:lnTo>
                  <a:lnTo>
                    <a:pt x="195" y="257"/>
                  </a:lnTo>
                  <a:lnTo>
                    <a:pt x="195" y="251"/>
                  </a:lnTo>
                  <a:lnTo>
                    <a:pt x="195" y="249"/>
                  </a:lnTo>
                  <a:lnTo>
                    <a:pt x="187" y="249"/>
                  </a:lnTo>
                  <a:lnTo>
                    <a:pt x="181" y="249"/>
                  </a:lnTo>
                  <a:lnTo>
                    <a:pt x="172" y="249"/>
                  </a:lnTo>
                  <a:lnTo>
                    <a:pt x="170" y="249"/>
                  </a:lnTo>
                  <a:lnTo>
                    <a:pt x="166" y="249"/>
                  </a:lnTo>
                  <a:lnTo>
                    <a:pt x="166" y="251"/>
                  </a:lnTo>
                  <a:lnTo>
                    <a:pt x="166" y="255"/>
                  </a:lnTo>
                  <a:lnTo>
                    <a:pt x="166" y="259"/>
                  </a:lnTo>
                  <a:lnTo>
                    <a:pt x="162" y="259"/>
                  </a:lnTo>
                  <a:lnTo>
                    <a:pt x="156" y="259"/>
                  </a:lnTo>
                  <a:lnTo>
                    <a:pt x="156" y="261"/>
                  </a:lnTo>
                  <a:lnTo>
                    <a:pt x="160" y="261"/>
                  </a:lnTo>
                  <a:lnTo>
                    <a:pt x="160" y="265"/>
                  </a:lnTo>
                  <a:lnTo>
                    <a:pt x="160" y="267"/>
                  </a:lnTo>
                  <a:lnTo>
                    <a:pt x="154" y="269"/>
                  </a:lnTo>
                  <a:lnTo>
                    <a:pt x="147" y="269"/>
                  </a:lnTo>
                  <a:lnTo>
                    <a:pt x="139" y="271"/>
                  </a:lnTo>
                  <a:lnTo>
                    <a:pt x="135" y="271"/>
                  </a:lnTo>
                  <a:lnTo>
                    <a:pt x="131" y="274"/>
                  </a:lnTo>
                  <a:lnTo>
                    <a:pt x="125" y="274"/>
                  </a:lnTo>
                  <a:lnTo>
                    <a:pt x="125" y="278"/>
                  </a:lnTo>
                  <a:lnTo>
                    <a:pt x="125" y="280"/>
                  </a:lnTo>
                  <a:lnTo>
                    <a:pt x="125" y="284"/>
                  </a:lnTo>
                  <a:lnTo>
                    <a:pt x="125" y="286"/>
                  </a:lnTo>
                  <a:lnTo>
                    <a:pt x="129" y="286"/>
                  </a:lnTo>
                  <a:lnTo>
                    <a:pt x="129" y="290"/>
                  </a:lnTo>
                  <a:lnTo>
                    <a:pt x="129" y="294"/>
                  </a:lnTo>
                  <a:lnTo>
                    <a:pt x="129" y="296"/>
                  </a:lnTo>
                  <a:lnTo>
                    <a:pt x="133" y="296"/>
                  </a:lnTo>
                  <a:lnTo>
                    <a:pt x="133" y="300"/>
                  </a:lnTo>
                  <a:lnTo>
                    <a:pt x="133" y="301"/>
                  </a:lnTo>
                  <a:lnTo>
                    <a:pt x="125" y="301"/>
                  </a:lnTo>
                  <a:lnTo>
                    <a:pt x="120" y="303"/>
                  </a:lnTo>
                  <a:lnTo>
                    <a:pt x="118" y="303"/>
                  </a:lnTo>
                  <a:lnTo>
                    <a:pt x="114" y="300"/>
                  </a:lnTo>
                  <a:lnTo>
                    <a:pt x="110" y="300"/>
                  </a:lnTo>
                  <a:lnTo>
                    <a:pt x="108" y="300"/>
                  </a:lnTo>
                  <a:lnTo>
                    <a:pt x="104" y="300"/>
                  </a:lnTo>
                  <a:lnTo>
                    <a:pt x="104" y="296"/>
                  </a:lnTo>
                  <a:lnTo>
                    <a:pt x="100" y="294"/>
                  </a:lnTo>
                  <a:lnTo>
                    <a:pt x="100" y="290"/>
                  </a:lnTo>
                  <a:lnTo>
                    <a:pt x="98" y="288"/>
                  </a:lnTo>
                  <a:lnTo>
                    <a:pt x="98" y="294"/>
                  </a:lnTo>
                  <a:lnTo>
                    <a:pt x="98" y="290"/>
                  </a:lnTo>
                  <a:lnTo>
                    <a:pt x="98" y="288"/>
                  </a:lnTo>
                  <a:lnTo>
                    <a:pt x="94" y="288"/>
                  </a:lnTo>
                  <a:lnTo>
                    <a:pt x="91" y="284"/>
                  </a:lnTo>
                  <a:lnTo>
                    <a:pt x="89" y="288"/>
                  </a:lnTo>
                  <a:lnTo>
                    <a:pt x="83" y="288"/>
                  </a:lnTo>
                  <a:lnTo>
                    <a:pt x="79" y="288"/>
                  </a:lnTo>
                  <a:lnTo>
                    <a:pt x="75" y="288"/>
                  </a:lnTo>
                  <a:lnTo>
                    <a:pt x="69" y="288"/>
                  </a:lnTo>
                  <a:lnTo>
                    <a:pt x="64" y="288"/>
                  </a:lnTo>
                  <a:lnTo>
                    <a:pt x="60" y="288"/>
                  </a:lnTo>
                  <a:lnTo>
                    <a:pt x="58" y="288"/>
                  </a:lnTo>
                  <a:lnTo>
                    <a:pt x="54" y="288"/>
                  </a:lnTo>
                  <a:lnTo>
                    <a:pt x="58" y="288"/>
                  </a:lnTo>
                  <a:lnTo>
                    <a:pt x="58" y="284"/>
                  </a:lnTo>
                  <a:lnTo>
                    <a:pt x="60" y="284"/>
                  </a:lnTo>
                  <a:lnTo>
                    <a:pt x="60" y="282"/>
                  </a:lnTo>
                  <a:lnTo>
                    <a:pt x="58" y="282"/>
                  </a:lnTo>
                  <a:lnTo>
                    <a:pt x="58" y="284"/>
                  </a:lnTo>
                  <a:lnTo>
                    <a:pt x="58" y="282"/>
                  </a:lnTo>
                  <a:lnTo>
                    <a:pt x="54" y="282"/>
                  </a:lnTo>
                  <a:lnTo>
                    <a:pt x="50" y="282"/>
                  </a:lnTo>
                  <a:lnTo>
                    <a:pt x="48" y="282"/>
                  </a:lnTo>
                  <a:lnTo>
                    <a:pt x="48" y="286"/>
                  </a:lnTo>
                  <a:lnTo>
                    <a:pt x="48" y="288"/>
                  </a:lnTo>
                  <a:lnTo>
                    <a:pt x="44" y="288"/>
                  </a:lnTo>
                  <a:lnTo>
                    <a:pt x="44" y="292"/>
                  </a:lnTo>
                  <a:lnTo>
                    <a:pt x="44" y="288"/>
                  </a:lnTo>
                  <a:lnTo>
                    <a:pt x="42" y="288"/>
                  </a:lnTo>
                  <a:lnTo>
                    <a:pt x="39" y="292"/>
                  </a:lnTo>
                  <a:lnTo>
                    <a:pt x="39" y="286"/>
                  </a:lnTo>
                  <a:lnTo>
                    <a:pt x="42" y="282"/>
                  </a:lnTo>
                  <a:lnTo>
                    <a:pt x="39" y="282"/>
                  </a:lnTo>
                  <a:lnTo>
                    <a:pt x="35" y="282"/>
                  </a:lnTo>
                  <a:lnTo>
                    <a:pt x="33" y="282"/>
                  </a:lnTo>
                  <a:lnTo>
                    <a:pt x="33" y="278"/>
                  </a:lnTo>
                  <a:lnTo>
                    <a:pt x="33" y="276"/>
                  </a:lnTo>
                  <a:lnTo>
                    <a:pt x="29" y="276"/>
                  </a:lnTo>
                  <a:lnTo>
                    <a:pt x="29" y="273"/>
                  </a:lnTo>
                  <a:lnTo>
                    <a:pt x="23" y="267"/>
                  </a:lnTo>
                  <a:lnTo>
                    <a:pt x="23" y="263"/>
                  </a:lnTo>
                  <a:lnTo>
                    <a:pt x="25" y="261"/>
                  </a:lnTo>
                  <a:lnTo>
                    <a:pt x="23" y="261"/>
                  </a:lnTo>
                  <a:lnTo>
                    <a:pt x="23" y="257"/>
                  </a:lnTo>
                  <a:lnTo>
                    <a:pt x="23" y="255"/>
                  </a:lnTo>
                  <a:lnTo>
                    <a:pt x="25" y="255"/>
                  </a:lnTo>
                  <a:lnTo>
                    <a:pt x="25" y="251"/>
                  </a:lnTo>
                  <a:lnTo>
                    <a:pt x="29" y="251"/>
                  </a:lnTo>
                  <a:lnTo>
                    <a:pt x="31" y="251"/>
                  </a:lnTo>
                  <a:lnTo>
                    <a:pt x="31" y="247"/>
                  </a:lnTo>
                  <a:lnTo>
                    <a:pt x="31" y="245"/>
                  </a:lnTo>
                  <a:lnTo>
                    <a:pt x="29" y="245"/>
                  </a:lnTo>
                  <a:lnTo>
                    <a:pt x="29" y="242"/>
                  </a:lnTo>
                  <a:lnTo>
                    <a:pt x="25" y="240"/>
                  </a:lnTo>
                  <a:lnTo>
                    <a:pt x="29" y="230"/>
                  </a:lnTo>
                  <a:lnTo>
                    <a:pt x="31" y="232"/>
                  </a:lnTo>
                  <a:lnTo>
                    <a:pt x="31" y="230"/>
                  </a:lnTo>
                  <a:lnTo>
                    <a:pt x="27" y="217"/>
                  </a:lnTo>
                  <a:lnTo>
                    <a:pt x="25" y="209"/>
                  </a:lnTo>
                  <a:lnTo>
                    <a:pt x="21" y="199"/>
                  </a:lnTo>
                  <a:lnTo>
                    <a:pt x="17" y="193"/>
                  </a:lnTo>
                  <a:lnTo>
                    <a:pt x="15" y="193"/>
                  </a:lnTo>
                  <a:lnTo>
                    <a:pt x="17" y="189"/>
                  </a:lnTo>
                  <a:lnTo>
                    <a:pt x="15" y="186"/>
                  </a:lnTo>
                  <a:lnTo>
                    <a:pt x="11" y="184"/>
                  </a:lnTo>
                  <a:lnTo>
                    <a:pt x="11" y="178"/>
                  </a:lnTo>
                  <a:lnTo>
                    <a:pt x="15" y="170"/>
                  </a:lnTo>
                  <a:lnTo>
                    <a:pt x="17" y="168"/>
                  </a:lnTo>
                  <a:lnTo>
                    <a:pt x="21" y="164"/>
                  </a:lnTo>
                  <a:lnTo>
                    <a:pt x="27" y="161"/>
                  </a:lnTo>
                  <a:lnTo>
                    <a:pt x="31" y="161"/>
                  </a:lnTo>
                  <a:lnTo>
                    <a:pt x="33" y="161"/>
                  </a:lnTo>
                  <a:lnTo>
                    <a:pt x="37" y="159"/>
                  </a:lnTo>
                  <a:lnTo>
                    <a:pt x="39" y="159"/>
                  </a:lnTo>
                  <a:lnTo>
                    <a:pt x="42" y="155"/>
                  </a:lnTo>
                  <a:lnTo>
                    <a:pt x="46" y="155"/>
                  </a:lnTo>
                  <a:lnTo>
                    <a:pt x="42" y="155"/>
                  </a:lnTo>
                  <a:lnTo>
                    <a:pt x="42" y="151"/>
                  </a:lnTo>
                  <a:lnTo>
                    <a:pt x="42" y="149"/>
                  </a:lnTo>
                  <a:lnTo>
                    <a:pt x="33" y="149"/>
                  </a:lnTo>
                  <a:lnTo>
                    <a:pt x="33" y="145"/>
                  </a:lnTo>
                  <a:lnTo>
                    <a:pt x="33" y="143"/>
                  </a:lnTo>
                  <a:lnTo>
                    <a:pt x="37" y="143"/>
                  </a:lnTo>
                  <a:lnTo>
                    <a:pt x="37" y="139"/>
                  </a:lnTo>
                  <a:lnTo>
                    <a:pt x="37" y="135"/>
                  </a:lnTo>
                  <a:lnTo>
                    <a:pt x="37" y="134"/>
                  </a:lnTo>
                  <a:lnTo>
                    <a:pt x="37" y="130"/>
                  </a:lnTo>
                  <a:lnTo>
                    <a:pt x="39" y="130"/>
                  </a:lnTo>
                  <a:lnTo>
                    <a:pt x="39" y="128"/>
                  </a:lnTo>
                  <a:lnTo>
                    <a:pt x="42" y="124"/>
                  </a:lnTo>
                  <a:lnTo>
                    <a:pt x="42" y="120"/>
                  </a:lnTo>
                  <a:lnTo>
                    <a:pt x="44" y="120"/>
                  </a:lnTo>
                  <a:lnTo>
                    <a:pt x="48" y="120"/>
                  </a:lnTo>
                  <a:lnTo>
                    <a:pt x="44" y="124"/>
                  </a:lnTo>
                  <a:lnTo>
                    <a:pt x="48" y="124"/>
                  </a:lnTo>
                  <a:lnTo>
                    <a:pt x="52" y="118"/>
                  </a:lnTo>
                  <a:lnTo>
                    <a:pt x="54" y="118"/>
                  </a:lnTo>
                  <a:lnTo>
                    <a:pt x="54" y="114"/>
                  </a:lnTo>
                  <a:lnTo>
                    <a:pt x="58" y="114"/>
                  </a:lnTo>
                  <a:lnTo>
                    <a:pt x="58" y="110"/>
                  </a:lnTo>
                  <a:lnTo>
                    <a:pt x="58" y="108"/>
                  </a:lnTo>
                  <a:lnTo>
                    <a:pt x="50" y="105"/>
                  </a:lnTo>
                  <a:lnTo>
                    <a:pt x="48" y="103"/>
                  </a:lnTo>
                  <a:lnTo>
                    <a:pt x="44" y="103"/>
                  </a:lnTo>
                  <a:lnTo>
                    <a:pt x="44" y="99"/>
                  </a:lnTo>
                  <a:lnTo>
                    <a:pt x="40" y="99"/>
                  </a:lnTo>
                  <a:lnTo>
                    <a:pt x="40" y="97"/>
                  </a:lnTo>
                  <a:lnTo>
                    <a:pt x="40" y="93"/>
                  </a:lnTo>
                  <a:lnTo>
                    <a:pt x="44" y="93"/>
                  </a:lnTo>
                  <a:lnTo>
                    <a:pt x="44" y="89"/>
                  </a:lnTo>
                  <a:lnTo>
                    <a:pt x="40" y="89"/>
                  </a:lnTo>
                  <a:lnTo>
                    <a:pt x="39" y="89"/>
                  </a:lnTo>
                  <a:lnTo>
                    <a:pt x="39" y="87"/>
                  </a:lnTo>
                  <a:lnTo>
                    <a:pt x="39" y="83"/>
                  </a:lnTo>
                  <a:lnTo>
                    <a:pt x="35" y="83"/>
                  </a:lnTo>
                  <a:lnTo>
                    <a:pt x="35" y="81"/>
                  </a:lnTo>
                  <a:lnTo>
                    <a:pt x="31" y="81"/>
                  </a:lnTo>
                  <a:lnTo>
                    <a:pt x="29" y="81"/>
                  </a:lnTo>
                  <a:lnTo>
                    <a:pt x="25" y="81"/>
                  </a:lnTo>
                  <a:lnTo>
                    <a:pt x="25" y="74"/>
                  </a:lnTo>
                  <a:lnTo>
                    <a:pt x="29" y="74"/>
                  </a:lnTo>
                  <a:lnTo>
                    <a:pt x="31" y="74"/>
                  </a:lnTo>
                  <a:lnTo>
                    <a:pt x="31" y="72"/>
                  </a:lnTo>
                  <a:lnTo>
                    <a:pt x="29" y="72"/>
                  </a:lnTo>
                  <a:lnTo>
                    <a:pt x="25" y="68"/>
                  </a:lnTo>
                  <a:lnTo>
                    <a:pt x="25" y="66"/>
                  </a:lnTo>
                  <a:lnTo>
                    <a:pt x="19" y="66"/>
                  </a:lnTo>
                  <a:lnTo>
                    <a:pt x="15" y="66"/>
                  </a:lnTo>
                  <a:lnTo>
                    <a:pt x="15" y="62"/>
                  </a:lnTo>
                  <a:lnTo>
                    <a:pt x="13" y="62"/>
                  </a:lnTo>
                  <a:lnTo>
                    <a:pt x="13" y="60"/>
                  </a:lnTo>
                  <a:lnTo>
                    <a:pt x="13" y="56"/>
                  </a:lnTo>
                  <a:lnTo>
                    <a:pt x="11" y="52"/>
                  </a:lnTo>
                  <a:lnTo>
                    <a:pt x="15" y="47"/>
                  </a:lnTo>
                  <a:lnTo>
                    <a:pt x="10" y="45"/>
                  </a:lnTo>
                  <a:lnTo>
                    <a:pt x="6" y="41"/>
                  </a:lnTo>
                  <a:lnTo>
                    <a:pt x="4" y="41"/>
                  </a:lnTo>
                  <a:lnTo>
                    <a:pt x="2" y="37"/>
                  </a:lnTo>
                  <a:lnTo>
                    <a:pt x="0" y="37"/>
                  </a:lnTo>
                  <a:lnTo>
                    <a:pt x="0" y="35"/>
                  </a:lnTo>
                  <a:lnTo>
                    <a:pt x="0" y="31"/>
                  </a:lnTo>
                  <a:lnTo>
                    <a:pt x="6" y="31"/>
                  </a:lnTo>
                  <a:lnTo>
                    <a:pt x="6" y="4"/>
                  </a:lnTo>
                  <a:lnTo>
                    <a:pt x="6" y="0"/>
                  </a:lnTo>
                  <a:lnTo>
                    <a:pt x="21" y="0"/>
                  </a:lnTo>
                  <a:lnTo>
                    <a:pt x="21" y="4"/>
                  </a:lnTo>
                  <a:lnTo>
                    <a:pt x="21" y="16"/>
                  </a:lnTo>
                  <a:lnTo>
                    <a:pt x="21" y="37"/>
                  </a:lnTo>
                  <a:lnTo>
                    <a:pt x="21" y="43"/>
                  </a:lnTo>
                  <a:lnTo>
                    <a:pt x="21" y="51"/>
                  </a:lnTo>
                  <a:lnTo>
                    <a:pt x="21" y="58"/>
                  </a:lnTo>
                  <a:lnTo>
                    <a:pt x="21" y="66"/>
                  </a:lnTo>
                  <a:lnTo>
                    <a:pt x="25" y="66"/>
                  </a:lnTo>
                  <a:lnTo>
                    <a:pt x="35" y="66"/>
                  </a:lnTo>
                  <a:lnTo>
                    <a:pt x="35" y="74"/>
                  </a:lnTo>
                  <a:lnTo>
                    <a:pt x="35" y="81"/>
                  </a:lnTo>
                  <a:lnTo>
                    <a:pt x="50" y="79"/>
                  </a:lnTo>
                  <a:lnTo>
                    <a:pt x="56" y="83"/>
                  </a:lnTo>
                  <a:lnTo>
                    <a:pt x="60" y="83"/>
                  </a:lnTo>
                  <a:lnTo>
                    <a:pt x="64" y="83"/>
                  </a:lnTo>
                </a:path>
              </a:pathLst>
            </a:custGeom>
            <a:grpFill/>
            <a:ln w="9525">
              <a:noFill/>
              <a:round/>
              <a:headEnd/>
              <a:tailEnd/>
            </a:ln>
          </p:spPr>
          <p:txBody>
            <a:bodyPr/>
            <a:lstStyle/>
            <a:p>
              <a:pPr>
                <a:defRPr/>
              </a:pPr>
              <a:endParaRPr lang="en-US"/>
            </a:p>
          </p:txBody>
        </p:sp>
        <p:sp>
          <p:nvSpPr>
            <p:cNvPr id="46214" name="Freeform 2271"/>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close/>
                </a:path>
              </a:pathLst>
            </a:custGeom>
            <a:grpFill/>
            <a:ln w="9525">
              <a:noFill/>
              <a:round/>
              <a:headEnd/>
              <a:tailEnd/>
            </a:ln>
          </p:spPr>
          <p:txBody>
            <a:bodyPr/>
            <a:lstStyle/>
            <a:p>
              <a:pPr>
                <a:defRPr/>
              </a:pPr>
              <a:endParaRPr lang="en-US"/>
            </a:p>
          </p:txBody>
        </p:sp>
        <p:sp>
          <p:nvSpPr>
            <p:cNvPr id="46215" name="Freeform 2272"/>
            <p:cNvSpPr>
              <a:spLocks/>
            </p:cNvSpPr>
            <p:nvPr/>
          </p:nvSpPr>
          <p:spPr bwMode="auto">
            <a:xfrm>
              <a:off x="1759" y="184"/>
              <a:ext cx="73" cy="71"/>
            </a:xfrm>
            <a:custGeom>
              <a:avLst/>
              <a:gdLst>
                <a:gd name="T0" fmla="*/ 0 w 73"/>
                <a:gd name="T1" fmla="*/ 71 h 71"/>
                <a:gd name="T2" fmla="*/ 0 w 73"/>
                <a:gd name="T3" fmla="*/ 59 h 71"/>
                <a:gd name="T4" fmla="*/ 0 w 73"/>
                <a:gd name="T5" fmla="*/ 56 h 71"/>
                <a:gd name="T6" fmla="*/ 2 w 73"/>
                <a:gd name="T7" fmla="*/ 40 h 71"/>
                <a:gd name="T8" fmla="*/ 2 w 73"/>
                <a:gd name="T9" fmla="*/ 38 h 71"/>
                <a:gd name="T10" fmla="*/ 2 w 73"/>
                <a:gd name="T11" fmla="*/ 29 h 71"/>
                <a:gd name="T12" fmla="*/ 2 w 73"/>
                <a:gd name="T13" fmla="*/ 9 h 71"/>
                <a:gd name="T14" fmla="*/ 2 w 73"/>
                <a:gd name="T15" fmla="*/ 0 h 71"/>
                <a:gd name="T16" fmla="*/ 27 w 73"/>
                <a:gd name="T17" fmla="*/ 0 h 71"/>
                <a:gd name="T18" fmla="*/ 33 w 73"/>
                <a:gd name="T19" fmla="*/ 0 h 71"/>
                <a:gd name="T20" fmla="*/ 46 w 73"/>
                <a:gd name="T21" fmla="*/ 0 h 71"/>
                <a:gd name="T22" fmla="*/ 68 w 73"/>
                <a:gd name="T23" fmla="*/ 1 h 71"/>
                <a:gd name="T24" fmla="*/ 68 w 73"/>
                <a:gd name="T25" fmla="*/ 5 h 71"/>
                <a:gd name="T26" fmla="*/ 71 w 73"/>
                <a:gd name="T27" fmla="*/ 5 h 71"/>
                <a:gd name="T28" fmla="*/ 73 w 73"/>
                <a:gd name="T29" fmla="*/ 5 h 71"/>
                <a:gd name="T30" fmla="*/ 71 w 73"/>
                <a:gd name="T31" fmla="*/ 5 h 71"/>
                <a:gd name="T32" fmla="*/ 71 w 73"/>
                <a:gd name="T33" fmla="*/ 7 h 71"/>
                <a:gd name="T34" fmla="*/ 62 w 73"/>
                <a:gd name="T35" fmla="*/ 9 h 71"/>
                <a:gd name="T36" fmla="*/ 46 w 73"/>
                <a:gd name="T37" fmla="*/ 5 h 71"/>
                <a:gd name="T38" fmla="*/ 43 w 73"/>
                <a:gd name="T39" fmla="*/ 5 h 71"/>
                <a:gd name="T40" fmla="*/ 41 w 73"/>
                <a:gd name="T41" fmla="*/ 11 h 71"/>
                <a:gd name="T42" fmla="*/ 37 w 73"/>
                <a:gd name="T43" fmla="*/ 21 h 71"/>
                <a:gd name="T44" fmla="*/ 37 w 73"/>
                <a:gd name="T45" fmla="*/ 30 h 71"/>
                <a:gd name="T46" fmla="*/ 31 w 73"/>
                <a:gd name="T47" fmla="*/ 30 h 71"/>
                <a:gd name="T48" fmla="*/ 27 w 73"/>
                <a:gd name="T49" fmla="*/ 30 h 71"/>
                <a:gd name="T50" fmla="*/ 27 w 73"/>
                <a:gd name="T51" fmla="*/ 34 h 71"/>
                <a:gd name="T52" fmla="*/ 27 w 73"/>
                <a:gd name="T53" fmla="*/ 40 h 71"/>
                <a:gd name="T54" fmla="*/ 27 w 73"/>
                <a:gd name="T55" fmla="*/ 46 h 71"/>
                <a:gd name="T56" fmla="*/ 29 w 73"/>
                <a:gd name="T57" fmla="*/ 56 h 71"/>
                <a:gd name="T58" fmla="*/ 31 w 73"/>
                <a:gd name="T59" fmla="*/ 56 h 71"/>
                <a:gd name="T60" fmla="*/ 31 w 73"/>
                <a:gd name="T61" fmla="*/ 59 h 71"/>
                <a:gd name="T62" fmla="*/ 29 w 73"/>
                <a:gd name="T63" fmla="*/ 61 h 71"/>
                <a:gd name="T64" fmla="*/ 21 w 73"/>
                <a:gd name="T65" fmla="*/ 61 h 71"/>
                <a:gd name="T66" fmla="*/ 15 w 73"/>
                <a:gd name="T67" fmla="*/ 61 h 71"/>
                <a:gd name="T68" fmla="*/ 10 w 73"/>
                <a:gd name="T69" fmla="*/ 61 h 71"/>
                <a:gd name="T70" fmla="*/ 10 w 73"/>
                <a:gd name="T71" fmla="*/ 71 h 71"/>
                <a:gd name="T72" fmla="*/ 4 w 73"/>
                <a:gd name="T73" fmla="*/ 71 h 71"/>
                <a:gd name="T74" fmla="*/ 0 w 73"/>
                <a:gd name="T75" fmla="*/ 71 h 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73"/>
                <a:gd name="T115" fmla="*/ 0 h 71"/>
                <a:gd name="T116" fmla="*/ 73 w 73"/>
                <a:gd name="T117" fmla="*/ 71 h 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73" h="71">
                  <a:moveTo>
                    <a:pt x="0" y="71"/>
                  </a:moveTo>
                  <a:lnTo>
                    <a:pt x="0" y="59"/>
                  </a:lnTo>
                  <a:lnTo>
                    <a:pt x="0" y="56"/>
                  </a:lnTo>
                  <a:lnTo>
                    <a:pt x="2" y="40"/>
                  </a:lnTo>
                  <a:lnTo>
                    <a:pt x="2" y="38"/>
                  </a:lnTo>
                  <a:lnTo>
                    <a:pt x="2" y="29"/>
                  </a:lnTo>
                  <a:lnTo>
                    <a:pt x="2" y="9"/>
                  </a:lnTo>
                  <a:lnTo>
                    <a:pt x="2" y="0"/>
                  </a:lnTo>
                  <a:lnTo>
                    <a:pt x="27" y="0"/>
                  </a:lnTo>
                  <a:lnTo>
                    <a:pt x="33" y="0"/>
                  </a:lnTo>
                  <a:lnTo>
                    <a:pt x="46" y="0"/>
                  </a:lnTo>
                  <a:lnTo>
                    <a:pt x="68" y="1"/>
                  </a:lnTo>
                  <a:lnTo>
                    <a:pt x="68" y="5"/>
                  </a:lnTo>
                  <a:lnTo>
                    <a:pt x="71" y="5"/>
                  </a:lnTo>
                  <a:lnTo>
                    <a:pt x="73" y="5"/>
                  </a:lnTo>
                  <a:lnTo>
                    <a:pt x="71" y="5"/>
                  </a:lnTo>
                  <a:lnTo>
                    <a:pt x="71" y="7"/>
                  </a:lnTo>
                  <a:lnTo>
                    <a:pt x="62" y="9"/>
                  </a:lnTo>
                  <a:lnTo>
                    <a:pt x="46" y="5"/>
                  </a:lnTo>
                  <a:lnTo>
                    <a:pt x="43" y="5"/>
                  </a:lnTo>
                  <a:lnTo>
                    <a:pt x="41" y="11"/>
                  </a:lnTo>
                  <a:lnTo>
                    <a:pt x="37" y="21"/>
                  </a:lnTo>
                  <a:lnTo>
                    <a:pt x="37" y="30"/>
                  </a:lnTo>
                  <a:lnTo>
                    <a:pt x="31" y="30"/>
                  </a:lnTo>
                  <a:lnTo>
                    <a:pt x="27" y="30"/>
                  </a:lnTo>
                  <a:lnTo>
                    <a:pt x="27" y="34"/>
                  </a:lnTo>
                  <a:lnTo>
                    <a:pt x="27" y="40"/>
                  </a:lnTo>
                  <a:lnTo>
                    <a:pt x="27" y="46"/>
                  </a:lnTo>
                  <a:lnTo>
                    <a:pt x="29" y="56"/>
                  </a:lnTo>
                  <a:lnTo>
                    <a:pt x="31" y="56"/>
                  </a:lnTo>
                  <a:lnTo>
                    <a:pt x="31" y="59"/>
                  </a:lnTo>
                  <a:lnTo>
                    <a:pt x="29" y="61"/>
                  </a:lnTo>
                  <a:lnTo>
                    <a:pt x="21" y="61"/>
                  </a:lnTo>
                  <a:lnTo>
                    <a:pt x="15" y="61"/>
                  </a:lnTo>
                  <a:lnTo>
                    <a:pt x="10" y="61"/>
                  </a:lnTo>
                  <a:lnTo>
                    <a:pt x="10" y="71"/>
                  </a:lnTo>
                  <a:lnTo>
                    <a:pt x="4" y="71"/>
                  </a:lnTo>
                  <a:lnTo>
                    <a:pt x="0" y="71"/>
                  </a:lnTo>
                </a:path>
              </a:pathLst>
            </a:custGeom>
            <a:grpFill/>
            <a:ln w="9525">
              <a:noFill/>
              <a:round/>
              <a:headEnd/>
              <a:tailEnd/>
            </a:ln>
          </p:spPr>
          <p:txBody>
            <a:bodyPr/>
            <a:lstStyle/>
            <a:p>
              <a:pPr>
                <a:defRPr/>
              </a:pPr>
              <a:endParaRPr lang="en-US"/>
            </a:p>
          </p:txBody>
        </p:sp>
        <p:sp>
          <p:nvSpPr>
            <p:cNvPr id="46216" name="Freeform 2273"/>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close/>
                </a:path>
              </a:pathLst>
            </a:custGeom>
            <a:grpFill/>
            <a:ln w="9525">
              <a:noFill/>
              <a:round/>
              <a:headEnd/>
              <a:tailEnd/>
            </a:ln>
          </p:spPr>
          <p:txBody>
            <a:bodyPr/>
            <a:lstStyle/>
            <a:p>
              <a:pPr>
                <a:defRPr/>
              </a:pPr>
              <a:endParaRPr lang="en-US"/>
            </a:p>
          </p:txBody>
        </p:sp>
        <p:sp>
          <p:nvSpPr>
            <p:cNvPr id="46217" name="Freeform 2274"/>
            <p:cNvSpPr>
              <a:spLocks/>
            </p:cNvSpPr>
            <p:nvPr/>
          </p:nvSpPr>
          <p:spPr bwMode="auto">
            <a:xfrm>
              <a:off x="2323" y="228"/>
              <a:ext cx="171" cy="178"/>
            </a:xfrm>
            <a:custGeom>
              <a:avLst/>
              <a:gdLst>
                <a:gd name="T0" fmla="*/ 158 w 171"/>
                <a:gd name="T1" fmla="*/ 15 h 178"/>
                <a:gd name="T2" fmla="*/ 171 w 171"/>
                <a:gd name="T3" fmla="*/ 48 h 178"/>
                <a:gd name="T4" fmla="*/ 166 w 171"/>
                <a:gd name="T5" fmla="*/ 77 h 178"/>
                <a:gd name="T6" fmla="*/ 156 w 171"/>
                <a:gd name="T7" fmla="*/ 77 h 178"/>
                <a:gd name="T8" fmla="*/ 152 w 171"/>
                <a:gd name="T9" fmla="*/ 83 h 178"/>
                <a:gd name="T10" fmla="*/ 143 w 171"/>
                <a:gd name="T11" fmla="*/ 93 h 178"/>
                <a:gd name="T12" fmla="*/ 141 w 171"/>
                <a:gd name="T13" fmla="*/ 106 h 178"/>
                <a:gd name="T14" fmla="*/ 137 w 171"/>
                <a:gd name="T15" fmla="*/ 114 h 178"/>
                <a:gd name="T16" fmla="*/ 119 w 171"/>
                <a:gd name="T17" fmla="*/ 137 h 178"/>
                <a:gd name="T18" fmla="*/ 114 w 171"/>
                <a:gd name="T19" fmla="*/ 137 h 178"/>
                <a:gd name="T20" fmla="*/ 110 w 171"/>
                <a:gd name="T21" fmla="*/ 149 h 178"/>
                <a:gd name="T22" fmla="*/ 108 w 171"/>
                <a:gd name="T23" fmla="*/ 152 h 178"/>
                <a:gd name="T24" fmla="*/ 98 w 171"/>
                <a:gd name="T25" fmla="*/ 149 h 178"/>
                <a:gd name="T26" fmla="*/ 85 w 171"/>
                <a:gd name="T27" fmla="*/ 156 h 178"/>
                <a:gd name="T28" fmla="*/ 73 w 171"/>
                <a:gd name="T29" fmla="*/ 166 h 178"/>
                <a:gd name="T30" fmla="*/ 63 w 171"/>
                <a:gd name="T31" fmla="*/ 172 h 178"/>
                <a:gd name="T32" fmla="*/ 58 w 171"/>
                <a:gd name="T33" fmla="*/ 176 h 178"/>
                <a:gd name="T34" fmla="*/ 54 w 171"/>
                <a:gd name="T35" fmla="*/ 172 h 178"/>
                <a:gd name="T36" fmla="*/ 52 w 171"/>
                <a:gd name="T37" fmla="*/ 176 h 178"/>
                <a:gd name="T38" fmla="*/ 44 w 171"/>
                <a:gd name="T39" fmla="*/ 176 h 178"/>
                <a:gd name="T40" fmla="*/ 33 w 171"/>
                <a:gd name="T41" fmla="*/ 139 h 178"/>
                <a:gd name="T42" fmla="*/ 25 w 171"/>
                <a:gd name="T43" fmla="*/ 129 h 178"/>
                <a:gd name="T44" fmla="*/ 23 w 171"/>
                <a:gd name="T45" fmla="*/ 114 h 178"/>
                <a:gd name="T46" fmla="*/ 21 w 171"/>
                <a:gd name="T47" fmla="*/ 95 h 178"/>
                <a:gd name="T48" fmla="*/ 19 w 171"/>
                <a:gd name="T49" fmla="*/ 68 h 178"/>
                <a:gd name="T50" fmla="*/ 9 w 171"/>
                <a:gd name="T51" fmla="*/ 62 h 178"/>
                <a:gd name="T52" fmla="*/ 0 w 171"/>
                <a:gd name="T53" fmla="*/ 58 h 178"/>
                <a:gd name="T54" fmla="*/ 5 w 171"/>
                <a:gd name="T55" fmla="*/ 46 h 178"/>
                <a:gd name="T56" fmla="*/ 15 w 171"/>
                <a:gd name="T57" fmla="*/ 48 h 178"/>
                <a:gd name="T58" fmla="*/ 15 w 171"/>
                <a:gd name="T59" fmla="*/ 33 h 178"/>
                <a:gd name="T60" fmla="*/ 58 w 171"/>
                <a:gd name="T61" fmla="*/ 35 h 178"/>
                <a:gd name="T62" fmla="*/ 61 w 171"/>
                <a:gd name="T63" fmla="*/ 25 h 178"/>
                <a:gd name="T64" fmla="*/ 63 w 171"/>
                <a:gd name="T65" fmla="*/ 17 h 178"/>
                <a:gd name="T66" fmla="*/ 63 w 171"/>
                <a:gd name="T67" fmla="*/ 8 h 178"/>
                <a:gd name="T68" fmla="*/ 133 w 171"/>
                <a:gd name="T69" fmla="*/ 0 h 1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1"/>
                <a:gd name="T106" fmla="*/ 0 h 178"/>
                <a:gd name="T107" fmla="*/ 171 w 171"/>
                <a:gd name="T108" fmla="*/ 178 h 1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1" h="178">
                  <a:moveTo>
                    <a:pt x="148" y="2"/>
                  </a:moveTo>
                  <a:lnTo>
                    <a:pt x="158" y="15"/>
                  </a:lnTo>
                  <a:lnTo>
                    <a:pt x="171" y="33"/>
                  </a:lnTo>
                  <a:lnTo>
                    <a:pt x="171" y="48"/>
                  </a:lnTo>
                  <a:lnTo>
                    <a:pt x="171" y="71"/>
                  </a:lnTo>
                  <a:lnTo>
                    <a:pt x="166" y="77"/>
                  </a:lnTo>
                  <a:lnTo>
                    <a:pt x="166" y="83"/>
                  </a:lnTo>
                  <a:lnTo>
                    <a:pt x="156" y="77"/>
                  </a:lnTo>
                  <a:lnTo>
                    <a:pt x="152" y="81"/>
                  </a:lnTo>
                  <a:lnTo>
                    <a:pt x="152" y="83"/>
                  </a:lnTo>
                  <a:lnTo>
                    <a:pt x="152" y="87"/>
                  </a:lnTo>
                  <a:lnTo>
                    <a:pt x="143" y="93"/>
                  </a:lnTo>
                  <a:lnTo>
                    <a:pt x="137" y="102"/>
                  </a:lnTo>
                  <a:lnTo>
                    <a:pt x="141" y="106"/>
                  </a:lnTo>
                  <a:lnTo>
                    <a:pt x="135" y="112"/>
                  </a:lnTo>
                  <a:lnTo>
                    <a:pt x="137" y="114"/>
                  </a:lnTo>
                  <a:lnTo>
                    <a:pt x="129" y="123"/>
                  </a:lnTo>
                  <a:lnTo>
                    <a:pt x="119" y="137"/>
                  </a:lnTo>
                  <a:lnTo>
                    <a:pt x="116" y="137"/>
                  </a:lnTo>
                  <a:lnTo>
                    <a:pt x="114" y="137"/>
                  </a:lnTo>
                  <a:lnTo>
                    <a:pt x="114" y="139"/>
                  </a:lnTo>
                  <a:lnTo>
                    <a:pt x="110" y="149"/>
                  </a:lnTo>
                  <a:lnTo>
                    <a:pt x="110" y="152"/>
                  </a:lnTo>
                  <a:lnTo>
                    <a:pt x="108" y="152"/>
                  </a:lnTo>
                  <a:lnTo>
                    <a:pt x="100" y="152"/>
                  </a:lnTo>
                  <a:lnTo>
                    <a:pt x="98" y="149"/>
                  </a:lnTo>
                  <a:lnTo>
                    <a:pt x="90" y="149"/>
                  </a:lnTo>
                  <a:lnTo>
                    <a:pt x="85" y="156"/>
                  </a:lnTo>
                  <a:lnTo>
                    <a:pt x="77" y="162"/>
                  </a:lnTo>
                  <a:lnTo>
                    <a:pt x="73" y="166"/>
                  </a:lnTo>
                  <a:lnTo>
                    <a:pt x="69" y="168"/>
                  </a:lnTo>
                  <a:lnTo>
                    <a:pt x="63" y="172"/>
                  </a:lnTo>
                  <a:lnTo>
                    <a:pt x="61" y="172"/>
                  </a:lnTo>
                  <a:lnTo>
                    <a:pt x="58" y="176"/>
                  </a:lnTo>
                  <a:lnTo>
                    <a:pt x="58" y="172"/>
                  </a:lnTo>
                  <a:lnTo>
                    <a:pt x="54" y="172"/>
                  </a:lnTo>
                  <a:lnTo>
                    <a:pt x="54" y="176"/>
                  </a:lnTo>
                  <a:lnTo>
                    <a:pt x="52" y="176"/>
                  </a:lnTo>
                  <a:lnTo>
                    <a:pt x="48" y="178"/>
                  </a:lnTo>
                  <a:lnTo>
                    <a:pt x="44" y="176"/>
                  </a:lnTo>
                  <a:lnTo>
                    <a:pt x="34" y="147"/>
                  </a:lnTo>
                  <a:lnTo>
                    <a:pt x="33" y="139"/>
                  </a:lnTo>
                  <a:lnTo>
                    <a:pt x="25" y="139"/>
                  </a:lnTo>
                  <a:lnTo>
                    <a:pt x="25" y="129"/>
                  </a:lnTo>
                  <a:lnTo>
                    <a:pt x="29" y="129"/>
                  </a:lnTo>
                  <a:lnTo>
                    <a:pt x="23" y="114"/>
                  </a:lnTo>
                  <a:lnTo>
                    <a:pt x="21" y="108"/>
                  </a:lnTo>
                  <a:lnTo>
                    <a:pt x="21" y="95"/>
                  </a:lnTo>
                  <a:lnTo>
                    <a:pt x="19" y="83"/>
                  </a:lnTo>
                  <a:lnTo>
                    <a:pt x="19" y="68"/>
                  </a:lnTo>
                  <a:lnTo>
                    <a:pt x="17" y="62"/>
                  </a:lnTo>
                  <a:lnTo>
                    <a:pt x="9" y="62"/>
                  </a:lnTo>
                  <a:lnTo>
                    <a:pt x="2" y="58"/>
                  </a:lnTo>
                  <a:lnTo>
                    <a:pt x="0" y="58"/>
                  </a:lnTo>
                  <a:lnTo>
                    <a:pt x="0" y="46"/>
                  </a:lnTo>
                  <a:lnTo>
                    <a:pt x="5" y="46"/>
                  </a:lnTo>
                  <a:lnTo>
                    <a:pt x="11" y="48"/>
                  </a:lnTo>
                  <a:lnTo>
                    <a:pt x="15" y="48"/>
                  </a:lnTo>
                  <a:lnTo>
                    <a:pt x="15" y="42"/>
                  </a:lnTo>
                  <a:lnTo>
                    <a:pt x="15" y="33"/>
                  </a:lnTo>
                  <a:lnTo>
                    <a:pt x="21" y="37"/>
                  </a:lnTo>
                  <a:lnTo>
                    <a:pt x="58" y="35"/>
                  </a:lnTo>
                  <a:lnTo>
                    <a:pt x="58" y="25"/>
                  </a:lnTo>
                  <a:lnTo>
                    <a:pt x="61" y="25"/>
                  </a:lnTo>
                  <a:lnTo>
                    <a:pt x="61" y="19"/>
                  </a:lnTo>
                  <a:lnTo>
                    <a:pt x="63" y="17"/>
                  </a:lnTo>
                  <a:lnTo>
                    <a:pt x="67" y="13"/>
                  </a:lnTo>
                  <a:lnTo>
                    <a:pt x="63" y="8"/>
                  </a:lnTo>
                  <a:lnTo>
                    <a:pt x="61" y="2"/>
                  </a:lnTo>
                  <a:lnTo>
                    <a:pt x="133" y="0"/>
                  </a:lnTo>
                  <a:lnTo>
                    <a:pt x="148" y="2"/>
                  </a:lnTo>
                </a:path>
              </a:pathLst>
            </a:custGeom>
            <a:grpFill/>
            <a:ln w="9525">
              <a:noFill/>
              <a:round/>
              <a:headEnd/>
              <a:tailEnd/>
            </a:ln>
          </p:spPr>
          <p:txBody>
            <a:bodyPr/>
            <a:lstStyle/>
            <a:p>
              <a:pPr>
                <a:defRPr/>
              </a:pPr>
              <a:endParaRPr lang="en-US"/>
            </a:p>
          </p:txBody>
        </p:sp>
        <p:sp>
          <p:nvSpPr>
            <p:cNvPr id="46218" name="Freeform 2275"/>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close/>
                </a:path>
              </a:pathLst>
            </a:custGeom>
            <a:grpFill/>
            <a:ln w="9525">
              <a:noFill/>
              <a:round/>
              <a:headEnd/>
              <a:tailEnd/>
            </a:ln>
          </p:spPr>
          <p:txBody>
            <a:bodyPr/>
            <a:lstStyle/>
            <a:p>
              <a:pPr>
                <a:defRPr/>
              </a:pPr>
              <a:endParaRPr lang="en-US"/>
            </a:p>
          </p:txBody>
        </p:sp>
        <p:sp>
          <p:nvSpPr>
            <p:cNvPr id="46219" name="Freeform 2276"/>
            <p:cNvSpPr>
              <a:spLocks/>
            </p:cNvSpPr>
            <p:nvPr/>
          </p:nvSpPr>
          <p:spPr bwMode="auto">
            <a:xfrm>
              <a:off x="1244" y="259"/>
              <a:ext cx="633" cy="380"/>
            </a:xfrm>
            <a:custGeom>
              <a:avLst/>
              <a:gdLst>
                <a:gd name="T0" fmla="*/ 135 w 633"/>
                <a:gd name="T1" fmla="*/ 195 h 380"/>
                <a:gd name="T2" fmla="*/ 146 w 633"/>
                <a:gd name="T3" fmla="*/ 189 h 380"/>
                <a:gd name="T4" fmla="*/ 152 w 633"/>
                <a:gd name="T5" fmla="*/ 183 h 380"/>
                <a:gd name="T6" fmla="*/ 168 w 633"/>
                <a:gd name="T7" fmla="*/ 174 h 380"/>
                <a:gd name="T8" fmla="*/ 193 w 633"/>
                <a:gd name="T9" fmla="*/ 154 h 380"/>
                <a:gd name="T10" fmla="*/ 214 w 633"/>
                <a:gd name="T11" fmla="*/ 139 h 380"/>
                <a:gd name="T12" fmla="*/ 222 w 633"/>
                <a:gd name="T13" fmla="*/ 135 h 380"/>
                <a:gd name="T14" fmla="*/ 237 w 633"/>
                <a:gd name="T15" fmla="*/ 121 h 380"/>
                <a:gd name="T16" fmla="*/ 245 w 633"/>
                <a:gd name="T17" fmla="*/ 116 h 380"/>
                <a:gd name="T18" fmla="*/ 285 w 633"/>
                <a:gd name="T19" fmla="*/ 87 h 380"/>
                <a:gd name="T20" fmla="*/ 332 w 633"/>
                <a:gd name="T21" fmla="*/ 87 h 380"/>
                <a:gd name="T22" fmla="*/ 361 w 633"/>
                <a:gd name="T23" fmla="*/ 89 h 380"/>
                <a:gd name="T24" fmla="*/ 447 w 633"/>
                <a:gd name="T25" fmla="*/ 87 h 380"/>
                <a:gd name="T26" fmla="*/ 476 w 633"/>
                <a:gd name="T27" fmla="*/ 87 h 380"/>
                <a:gd name="T28" fmla="*/ 502 w 633"/>
                <a:gd name="T29" fmla="*/ 87 h 380"/>
                <a:gd name="T30" fmla="*/ 517 w 633"/>
                <a:gd name="T31" fmla="*/ 77 h 380"/>
                <a:gd name="T32" fmla="*/ 517 w 633"/>
                <a:gd name="T33" fmla="*/ 46 h 380"/>
                <a:gd name="T34" fmla="*/ 515 w 633"/>
                <a:gd name="T35" fmla="*/ 17 h 380"/>
                <a:gd name="T36" fmla="*/ 515 w 633"/>
                <a:gd name="T37" fmla="*/ 9 h 380"/>
                <a:gd name="T38" fmla="*/ 530 w 633"/>
                <a:gd name="T39" fmla="*/ 0 h 380"/>
                <a:gd name="T40" fmla="*/ 536 w 633"/>
                <a:gd name="T41" fmla="*/ 2 h 380"/>
                <a:gd name="T42" fmla="*/ 538 w 633"/>
                <a:gd name="T43" fmla="*/ 11 h 380"/>
                <a:gd name="T44" fmla="*/ 538 w 633"/>
                <a:gd name="T45" fmla="*/ 31 h 380"/>
                <a:gd name="T46" fmla="*/ 534 w 633"/>
                <a:gd name="T47" fmla="*/ 42 h 380"/>
                <a:gd name="T48" fmla="*/ 517 w 633"/>
                <a:gd name="T49" fmla="*/ 46 h 380"/>
                <a:gd name="T50" fmla="*/ 517 w 633"/>
                <a:gd name="T51" fmla="*/ 67 h 380"/>
                <a:gd name="T52" fmla="*/ 532 w 633"/>
                <a:gd name="T53" fmla="*/ 77 h 380"/>
                <a:gd name="T54" fmla="*/ 542 w 633"/>
                <a:gd name="T55" fmla="*/ 94 h 380"/>
                <a:gd name="T56" fmla="*/ 558 w 633"/>
                <a:gd name="T57" fmla="*/ 94 h 380"/>
                <a:gd name="T58" fmla="*/ 563 w 633"/>
                <a:gd name="T59" fmla="*/ 100 h 380"/>
                <a:gd name="T60" fmla="*/ 567 w 633"/>
                <a:gd name="T61" fmla="*/ 114 h 380"/>
                <a:gd name="T62" fmla="*/ 581 w 633"/>
                <a:gd name="T63" fmla="*/ 125 h 380"/>
                <a:gd name="T64" fmla="*/ 592 w 633"/>
                <a:gd name="T65" fmla="*/ 135 h 380"/>
                <a:gd name="T66" fmla="*/ 615 w 633"/>
                <a:gd name="T67" fmla="*/ 135 h 380"/>
                <a:gd name="T68" fmla="*/ 633 w 633"/>
                <a:gd name="T69" fmla="*/ 141 h 380"/>
                <a:gd name="T70" fmla="*/ 615 w 633"/>
                <a:gd name="T71" fmla="*/ 168 h 380"/>
                <a:gd name="T72" fmla="*/ 590 w 633"/>
                <a:gd name="T73" fmla="*/ 185 h 380"/>
                <a:gd name="T74" fmla="*/ 548 w 633"/>
                <a:gd name="T75" fmla="*/ 235 h 380"/>
                <a:gd name="T76" fmla="*/ 565 w 633"/>
                <a:gd name="T77" fmla="*/ 349 h 380"/>
                <a:gd name="T78" fmla="*/ 540 w 633"/>
                <a:gd name="T79" fmla="*/ 363 h 380"/>
                <a:gd name="T80" fmla="*/ 478 w 633"/>
                <a:gd name="T81" fmla="*/ 367 h 380"/>
                <a:gd name="T82" fmla="*/ 301 w 633"/>
                <a:gd name="T83" fmla="*/ 372 h 380"/>
                <a:gd name="T84" fmla="*/ 241 w 633"/>
                <a:gd name="T85" fmla="*/ 376 h 380"/>
                <a:gd name="T86" fmla="*/ 175 w 633"/>
                <a:gd name="T87" fmla="*/ 365 h 380"/>
                <a:gd name="T88" fmla="*/ 121 w 633"/>
                <a:gd name="T89" fmla="*/ 345 h 380"/>
                <a:gd name="T90" fmla="*/ 79 w 633"/>
                <a:gd name="T91" fmla="*/ 237 h 380"/>
                <a:gd name="T92" fmla="*/ 125 w 633"/>
                <a:gd name="T93" fmla="*/ 204 h 38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33"/>
                <a:gd name="T142" fmla="*/ 0 h 380"/>
                <a:gd name="T143" fmla="*/ 633 w 633"/>
                <a:gd name="T144" fmla="*/ 380 h 38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33" h="380">
                  <a:moveTo>
                    <a:pt x="129" y="203"/>
                  </a:moveTo>
                  <a:lnTo>
                    <a:pt x="131" y="199"/>
                  </a:lnTo>
                  <a:lnTo>
                    <a:pt x="135" y="195"/>
                  </a:lnTo>
                  <a:lnTo>
                    <a:pt x="141" y="193"/>
                  </a:lnTo>
                  <a:lnTo>
                    <a:pt x="144" y="189"/>
                  </a:lnTo>
                  <a:lnTo>
                    <a:pt x="146" y="189"/>
                  </a:lnTo>
                  <a:lnTo>
                    <a:pt x="146" y="185"/>
                  </a:lnTo>
                  <a:lnTo>
                    <a:pt x="150" y="185"/>
                  </a:lnTo>
                  <a:lnTo>
                    <a:pt x="152" y="183"/>
                  </a:lnTo>
                  <a:lnTo>
                    <a:pt x="160" y="179"/>
                  </a:lnTo>
                  <a:lnTo>
                    <a:pt x="166" y="174"/>
                  </a:lnTo>
                  <a:lnTo>
                    <a:pt x="168" y="174"/>
                  </a:lnTo>
                  <a:lnTo>
                    <a:pt x="181" y="164"/>
                  </a:lnTo>
                  <a:lnTo>
                    <a:pt x="183" y="160"/>
                  </a:lnTo>
                  <a:lnTo>
                    <a:pt x="193" y="154"/>
                  </a:lnTo>
                  <a:lnTo>
                    <a:pt x="206" y="145"/>
                  </a:lnTo>
                  <a:lnTo>
                    <a:pt x="212" y="141"/>
                  </a:lnTo>
                  <a:lnTo>
                    <a:pt x="214" y="139"/>
                  </a:lnTo>
                  <a:lnTo>
                    <a:pt x="218" y="139"/>
                  </a:lnTo>
                  <a:lnTo>
                    <a:pt x="218" y="135"/>
                  </a:lnTo>
                  <a:lnTo>
                    <a:pt x="222" y="135"/>
                  </a:lnTo>
                  <a:lnTo>
                    <a:pt x="224" y="131"/>
                  </a:lnTo>
                  <a:lnTo>
                    <a:pt x="227" y="131"/>
                  </a:lnTo>
                  <a:lnTo>
                    <a:pt x="237" y="121"/>
                  </a:lnTo>
                  <a:lnTo>
                    <a:pt x="239" y="121"/>
                  </a:lnTo>
                  <a:lnTo>
                    <a:pt x="243" y="120"/>
                  </a:lnTo>
                  <a:lnTo>
                    <a:pt x="245" y="116"/>
                  </a:lnTo>
                  <a:lnTo>
                    <a:pt x="253" y="112"/>
                  </a:lnTo>
                  <a:lnTo>
                    <a:pt x="254" y="110"/>
                  </a:lnTo>
                  <a:lnTo>
                    <a:pt x="285" y="87"/>
                  </a:lnTo>
                  <a:lnTo>
                    <a:pt x="289" y="87"/>
                  </a:lnTo>
                  <a:lnTo>
                    <a:pt x="326" y="87"/>
                  </a:lnTo>
                  <a:lnTo>
                    <a:pt x="332" y="87"/>
                  </a:lnTo>
                  <a:lnTo>
                    <a:pt x="339" y="87"/>
                  </a:lnTo>
                  <a:lnTo>
                    <a:pt x="357" y="87"/>
                  </a:lnTo>
                  <a:lnTo>
                    <a:pt x="361" y="89"/>
                  </a:lnTo>
                  <a:lnTo>
                    <a:pt x="366" y="89"/>
                  </a:lnTo>
                  <a:lnTo>
                    <a:pt x="405" y="89"/>
                  </a:lnTo>
                  <a:lnTo>
                    <a:pt x="447" y="87"/>
                  </a:lnTo>
                  <a:lnTo>
                    <a:pt x="451" y="87"/>
                  </a:lnTo>
                  <a:lnTo>
                    <a:pt x="463" y="87"/>
                  </a:lnTo>
                  <a:lnTo>
                    <a:pt x="476" y="87"/>
                  </a:lnTo>
                  <a:lnTo>
                    <a:pt x="480" y="87"/>
                  </a:lnTo>
                  <a:lnTo>
                    <a:pt x="488" y="87"/>
                  </a:lnTo>
                  <a:lnTo>
                    <a:pt x="502" y="87"/>
                  </a:lnTo>
                  <a:lnTo>
                    <a:pt x="517" y="89"/>
                  </a:lnTo>
                  <a:lnTo>
                    <a:pt x="517" y="81"/>
                  </a:lnTo>
                  <a:lnTo>
                    <a:pt x="517" y="77"/>
                  </a:lnTo>
                  <a:lnTo>
                    <a:pt x="517" y="73"/>
                  </a:lnTo>
                  <a:lnTo>
                    <a:pt x="517" y="67"/>
                  </a:lnTo>
                  <a:lnTo>
                    <a:pt x="517" y="46"/>
                  </a:lnTo>
                  <a:lnTo>
                    <a:pt x="515" y="37"/>
                  </a:lnTo>
                  <a:lnTo>
                    <a:pt x="515" y="27"/>
                  </a:lnTo>
                  <a:lnTo>
                    <a:pt x="515" y="17"/>
                  </a:lnTo>
                  <a:lnTo>
                    <a:pt x="515" y="15"/>
                  </a:lnTo>
                  <a:lnTo>
                    <a:pt x="515" y="11"/>
                  </a:lnTo>
                  <a:lnTo>
                    <a:pt x="515" y="9"/>
                  </a:lnTo>
                  <a:lnTo>
                    <a:pt x="515" y="2"/>
                  </a:lnTo>
                  <a:lnTo>
                    <a:pt x="530" y="2"/>
                  </a:lnTo>
                  <a:lnTo>
                    <a:pt x="530" y="0"/>
                  </a:lnTo>
                  <a:lnTo>
                    <a:pt x="534" y="0"/>
                  </a:lnTo>
                  <a:lnTo>
                    <a:pt x="536" y="0"/>
                  </a:lnTo>
                  <a:lnTo>
                    <a:pt x="536" y="2"/>
                  </a:lnTo>
                  <a:lnTo>
                    <a:pt x="540" y="2"/>
                  </a:lnTo>
                  <a:lnTo>
                    <a:pt x="540" y="8"/>
                  </a:lnTo>
                  <a:lnTo>
                    <a:pt x="538" y="11"/>
                  </a:lnTo>
                  <a:lnTo>
                    <a:pt x="538" y="17"/>
                  </a:lnTo>
                  <a:lnTo>
                    <a:pt x="538" y="25"/>
                  </a:lnTo>
                  <a:lnTo>
                    <a:pt x="538" y="31"/>
                  </a:lnTo>
                  <a:lnTo>
                    <a:pt x="534" y="37"/>
                  </a:lnTo>
                  <a:lnTo>
                    <a:pt x="534" y="40"/>
                  </a:lnTo>
                  <a:lnTo>
                    <a:pt x="534" y="42"/>
                  </a:lnTo>
                  <a:lnTo>
                    <a:pt x="534" y="46"/>
                  </a:lnTo>
                  <a:lnTo>
                    <a:pt x="525" y="46"/>
                  </a:lnTo>
                  <a:lnTo>
                    <a:pt x="517" y="46"/>
                  </a:lnTo>
                  <a:lnTo>
                    <a:pt x="517" y="50"/>
                  </a:lnTo>
                  <a:lnTo>
                    <a:pt x="517" y="58"/>
                  </a:lnTo>
                  <a:lnTo>
                    <a:pt x="517" y="67"/>
                  </a:lnTo>
                  <a:lnTo>
                    <a:pt x="523" y="67"/>
                  </a:lnTo>
                  <a:lnTo>
                    <a:pt x="532" y="71"/>
                  </a:lnTo>
                  <a:lnTo>
                    <a:pt x="532" y="77"/>
                  </a:lnTo>
                  <a:lnTo>
                    <a:pt x="532" y="87"/>
                  </a:lnTo>
                  <a:lnTo>
                    <a:pt x="542" y="87"/>
                  </a:lnTo>
                  <a:lnTo>
                    <a:pt x="542" y="94"/>
                  </a:lnTo>
                  <a:lnTo>
                    <a:pt x="548" y="94"/>
                  </a:lnTo>
                  <a:lnTo>
                    <a:pt x="554" y="94"/>
                  </a:lnTo>
                  <a:lnTo>
                    <a:pt x="558" y="94"/>
                  </a:lnTo>
                  <a:lnTo>
                    <a:pt x="558" y="102"/>
                  </a:lnTo>
                  <a:lnTo>
                    <a:pt x="561" y="100"/>
                  </a:lnTo>
                  <a:lnTo>
                    <a:pt x="563" y="100"/>
                  </a:lnTo>
                  <a:lnTo>
                    <a:pt x="567" y="104"/>
                  </a:lnTo>
                  <a:lnTo>
                    <a:pt x="567" y="110"/>
                  </a:lnTo>
                  <a:lnTo>
                    <a:pt x="567" y="114"/>
                  </a:lnTo>
                  <a:lnTo>
                    <a:pt x="571" y="114"/>
                  </a:lnTo>
                  <a:lnTo>
                    <a:pt x="573" y="116"/>
                  </a:lnTo>
                  <a:lnTo>
                    <a:pt x="581" y="125"/>
                  </a:lnTo>
                  <a:lnTo>
                    <a:pt x="583" y="131"/>
                  </a:lnTo>
                  <a:lnTo>
                    <a:pt x="590" y="135"/>
                  </a:lnTo>
                  <a:lnTo>
                    <a:pt x="592" y="135"/>
                  </a:lnTo>
                  <a:lnTo>
                    <a:pt x="596" y="135"/>
                  </a:lnTo>
                  <a:lnTo>
                    <a:pt x="602" y="135"/>
                  </a:lnTo>
                  <a:lnTo>
                    <a:pt x="615" y="135"/>
                  </a:lnTo>
                  <a:lnTo>
                    <a:pt x="615" y="131"/>
                  </a:lnTo>
                  <a:lnTo>
                    <a:pt x="623" y="135"/>
                  </a:lnTo>
                  <a:lnTo>
                    <a:pt x="633" y="141"/>
                  </a:lnTo>
                  <a:lnTo>
                    <a:pt x="631" y="156"/>
                  </a:lnTo>
                  <a:lnTo>
                    <a:pt x="631" y="168"/>
                  </a:lnTo>
                  <a:lnTo>
                    <a:pt x="615" y="168"/>
                  </a:lnTo>
                  <a:lnTo>
                    <a:pt x="615" y="183"/>
                  </a:lnTo>
                  <a:lnTo>
                    <a:pt x="594" y="185"/>
                  </a:lnTo>
                  <a:lnTo>
                    <a:pt x="590" y="185"/>
                  </a:lnTo>
                  <a:lnTo>
                    <a:pt x="550" y="185"/>
                  </a:lnTo>
                  <a:lnTo>
                    <a:pt x="550" y="210"/>
                  </a:lnTo>
                  <a:lnTo>
                    <a:pt x="548" y="235"/>
                  </a:lnTo>
                  <a:lnTo>
                    <a:pt x="567" y="235"/>
                  </a:lnTo>
                  <a:lnTo>
                    <a:pt x="563" y="287"/>
                  </a:lnTo>
                  <a:lnTo>
                    <a:pt x="565" y="349"/>
                  </a:lnTo>
                  <a:lnTo>
                    <a:pt x="550" y="349"/>
                  </a:lnTo>
                  <a:lnTo>
                    <a:pt x="550" y="363"/>
                  </a:lnTo>
                  <a:lnTo>
                    <a:pt x="540" y="363"/>
                  </a:lnTo>
                  <a:lnTo>
                    <a:pt x="515" y="359"/>
                  </a:lnTo>
                  <a:lnTo>
                    <a:pt x="488" y="361"/>
                  </a:lnTo>
                  <a:lnTo>
                    <a:pt x="478" y="367"/>
                  </a:lnTo>
                  <a:lnTo>
                    <a:pt x="428" y="367"/>
                  </a:lnTo>
                  <a:lnTo>
                    <a:pt x="391" y="370"/>
                  </a:lnTo>
                  <a:lnTo>
                    <a:pt x="301" y="372"/>
                  </a:lnTo>
                  <a:lnTo>
                    <a:pt x="276" y="378"/>
                  </a:lnTo>
                  <a:lnTo>
                    <a:pt x="256" y="380"/>
                  </a:lnTo>
                  <a:lnTo>
                    <a:pt x="241" y="376"/>
                  </a:lnTo>
                  <a:lnTo>
                    <a:pt x="237" y="376"/>
                  </a:lnTo>
                  <a:lnTo>
                    <a:pt x="181" y="365"/>
                  </a:lnTo>
                  <a:lnTo>
                    <a:pt x="175" y="365"/>
                  </a:lnTo>
                  <a:lnTo>
                    <a:pt x="162" y="359"/>
                  </a:lnTo>
                  <a:lnTo>
                    <a:pt x="135" y="347"/>
                  </a:lnTo>
                  <a:lnTo>
                    <a:pt x="121" y="345"/>
                  </a:lnTo>
                  <a:lnTo>
                    <a:pt x="50" y="314"/>
                  </a:lnTo>
                  <a:lnTo>
                    <a:pt x="0" y="293"/>
                  </a:lnTo>
                  <a:lnTo>
                    <a:pt x="79" y="237"/>
                  </a:lnTo>
                  <a:lnTo>
                    <a:pt x="110" y="214"/>
                  </a:lnTo>
                  <a:lnTo>
                    <a:pt x="121" y="204"/>
                  </a:lnTo>
                  <a:lnTo>
                    <a:pt x="125" y="204"/>
                  </a:lnTo>
                  <a:lnTo>
                    <a:pt x="129" y="203"/>
                  </a:lnTo>
                </a:path>
              </a:pathLst>
            </a:custGeom>
            <a:grpFill/>
            <a:ln w="9525">
              <a:noFill/>
              <a:round/>
              <a:headEnd/>
              <a:tailEnd/>
            </a:ln>
          </p:spPr>
          <p:txBody>
            <a:bodyPr/>
            <a:lstStyle/>
            <a:p>
              <a:pPr>
                <a:defRPr/>
              </a:pPr>
              <a:endParaRPr lang="en-US"/>
            </a:p>
          </p:txBody>
        </p:sp>
        <p:sp>
          <p:nvSpPr>
            <p:cNvPr id="46220" name="Freeform 2277"/>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close/>
                </a:path>
              </a:pathLst>
            </a:custGeom>
            <a:grpFill/>
            <a:ln w="9525">
              <a:noFill/>
              <a:round/>
              <a:headEnd/>
              <a:tailEnd/>
            </a:ln>
          </p:spPr>
          <p:txBody>
            <a:bodyPr/>
            <a:lstStyle/>
            <a:p>
              <a:pPr>
                <a:defRPr/>
              </a:pPr>
              <a:endParaRPr lang="en-US"/>
            </a:p>
          </p:txBody>
        </p:sp>
        <p:sp>
          <p:nvSpPr>
            <p:cNvPr id="46221" name="Freeform 2278"/>
            <p:cNvSpPr>
              <a:spLocks/>
            </p:cNvSpPr>
            <p:nvPr/>
          </p:nvSpPr>
          <p:spPr bwMode="auto">
            <a:xfrm>
              <a:off x="2697" y="243"/>
              <a:ext cx="149" cy="108"/>
            </a:xfrm>
            <a:custGeom>
              <a:avLst/>
              <a:gdLst>
                <a:gd name="T0" fmla="*/ 37 w 149"/>
                <a:gd name="T1" fmla="*/ 2 h 108"/>
                <a:gd name="T2" fmla="*/ 37 w 149"/>
                <a:gd name="T3" fmla="*/ 18 h 108"/>
                <a:gd name="T4" fmla="*/ 52 w 149"/>
                <a:gd name="T5" fmla="*/ 18 h 108"/>
                <a:gd name="T6" fmla="*/ 52 w 149"/>
                <a:gd name="T7" fmla="*/ 2 h 108"/>
                <a:gd name="T8" fmla="*/ 68 w 149"/>
                <a:gd name="T9" fmla="*/ 0 h 108"/>
                <a:gd name="T10" fmla="*/ 68 w 149"/>
                <a:gd name="T11" fmla="*/ 20 h 108"/>
                <a:gd name="T12" fmla="*/ 87 w 149"/>
                <a:gd name="T13" fmla="*/ 20 h 108"/>
                <a:gd name="T14" fmla="*/ 102 w 149"/>
                <a:gd name="T15" fmla="*/ 20 h 108"/>
                <a:gd name="T16" fmla="*/ 102 w 149"/>
                <a:gd name="T17" fmla="*/ 29 h 108"/>
                <a:gd name="T18" fmla="*/ 112 w 149"/>
                <a:gd name="T19" fmla="*/ 35 h 108"/>
                <a:gd name="T20" fmla="*/ 118 w 149"/>
                <a:gd name="T21" fmla="*/ 43 h 108"/>
                <a:gd name="T22" fmla="*/ 128 w 149"/>
                <a:gd name="T23" fmla="*/ 51 h 108"/>
                <a:gd name="T24" fmla="*/ 126 w 149"/>
                <a:gd name="T25" fmla="*/ 53 h 108"/>
                <a:gd name="T26" fmla="*/ 128 w 149"/>
                <a:gd name="T27" fmla="*/ 56 h 108"/>
                <a:gd name="T28" fmla="*/ 128 w 149"/>
                <a:gd name="T29" fmla="*/ 62 h 108"/>
                <a:gd name="T30" fmla="*/ 131 w 149"/>
                <a:gd name="T31" fmla="*/ 66 h 108"/>
                <a:gd name="T32" fmla="*/ 131 w 149"/>
                <a:gd name="T33" fmla="*/ 72 h 108"/>
                <a:gd name="T34" fmla="*/ 135 w 149"/>
                <a:gd name="T35" fmla="*/ 74 h 108"/>
                <a:gd name="T36" fmla="*/ 135 w 149"/>
                <a:gd name="T37" fmla="*/ 81 h 108"/>
                <a:gd name="T38" fmla="*/ 141 w 149"/>
                <a:gd name="T39" fmla="*/ 89 h 108"/>
                <a:gd name="T40" fmla="*/ 145 w 149"/>
                <a:gd name="T41" fmla="*/ 93 h 108"/>
                <a:gd name="T42" fmla="*/ 145 w 149"/>
                <a:gd name="T43" fmla="*/ 99 h 108"/>
                <a:gd name="T44" fmla="*/ 145 w 149"/>
                <a:gd name="T45" fmla="*/ 105 h 108"/>
                <a:gd name="T46" fmla="*/ 145 w 149"/>
                <a:gd name="T47" fmla="*/ 105 h 108"/>
                <a:gd name="T48" fmla="*/ 139 w 149"/>
                <a:gd name="T49" fmla="*/ 105 h 108"/>
                <a:gd name="T50" fmla="*/ 120 w 149"/>
                <a:gd name="T51" fmla="*/ 108 h 108"/>
                <a:gd name="T52" fmla="*/ 116 w 149"/>
                <a:gd name="T53" fmla="*/ 107 h 108"/>
                <a:gd name="T54" fmla="*/ 114 w 149"/>
                <a:gd name="T55" fmla="*/ 103 h 108"/>
                <a:gd name="T56" fmla="*/ 104 w 149"/>
                <a:gd name="T57" fmla="*/ 93 h 108"/>
                <a:gd name="T58" fmla="*/ 101 w 149"/>
                <a:gd name="T59" fmla="*/ 91 h 108"/>
                <a:gd name="T60" fmla="*/ 89 w 149"/>
                <a:gd name="T61" fmla="*/ 91 h 108"/>
                <a:gd name="T62" fmla="*/ 81 w 149"/>
                <a:gd name="T63" fmla="*/ 91 h 108"/>
                <a:gd name="T64" fmla="*/ 75 w 149"/>
                <a:gd name="T65" fmla="*/ 87 h 108"/>
                <a:gd name="T66" fmla="*/ 56 w 149"/>
                <a:gd name="T67" fmla="*/ 80 h 108"/>
                <a:gd name="T68" fmla="*/ 16 w 149"/>
                <a:gd name="T69" fmla="*/ 76 h 108"/>
                <a:gd name="T70" fmla="*/ 10 w 149"/>
                <a:gd name="T71" fmla="*/ 74 h 108"/>
                <a:gd name="T72" fmla="*/ 6 w 149"/>
                <a:gd name="T73" fmla="*/ 78 h 108"/>
                <a:gd name="T74" fmla="*/ 4 w 149"/>
                <a:gd name="T75" fmla="*/ 68 h 108"/>
                <a:gd name="T76" fmla="*/ 6 w 149"/>
                <a:gd name="T77" fmla="*/ 62 h 108"/>
                <a:gd name="T78" fmla="*/ 0 w 149"/>
                <a:gd name="T79" fmla="*/ 58 h 108"/>
                <a:gd name="T80" fmla="*/ 4 w 149"/>
                <a:gd name="T81" fmla="*/ 54 h 108"/>
                <a:gd name="T82" fmla="*/ 6 w 149"/>
                <a:gd name="T83" fmla="*/ 54 h 108"/>
                <a:gd name="T84" fmla="*/ 10 w 149"/>
                <a:gd name="T85" fmla="*/ 60 h 108"/>
                <a:gd name="T86" fmla="*/ 10 w 149"/>
                <a:gd name="T87" fmla="*/ 54 h 108"/>
                <a:gd name="T88" fmla="*/ 6 w 149"/>
                <a:gd name="T89" fmla="*/ 49 h 108"/>
                <a:gd name="T90" fmla="*/ 16 w 149"/>
                <a:gd name="T91" fmla="*/ 37 h 108"/>
                <a:gd name="T92" fmla="*/ 19 w 149"/>
                <a:gd name="T93" fmla="*/ 33 h 108"/>
                <a:gd name="T94" fmla="*/ 19 w 149"/>
                <a:gd name="T95" fmla="*/ 37 h 108"/>
                <a:gd name="T96" fmla="*/ 25 w 149"/>
                <a:gd name="T97" fmla="*/ 33 h 108"/>
                <a:gd name="T98" fmla="*/ 21 w 149"/>
                <a:gd name="T99" fmla="*/ 29 h 108"/>
                <a:gd name="T100" fmla="*/ 16 w 149"/>
                <a:gd name="T101" fmla="*/ 24 h 108"/>
                <a:gd name="T102" fmla="*/ 12 w 149"/>
                <a:gd name="T103" fmla="*/ 22 h 108"/>
                <a:gd name="T104" fmla="*/ 12 w 149"/>
                <a:gd name="T105" fmla="*/ 14 h 108"/>
                <a:gd name="T106" fmla="*/ 10 w 149"/>
                <a:gd name="T107" fmla="*/ 12 h 108"/>
                <a:gd name="T108" fmla="*/ 12 w 149"/>
                <a:gd name="T109" fmla="*/ 8 h 108"/>
                <a:gd name="T110" fmla="*/ 16 w 149"/>
                <a:gd name="T111" fmla="*/ 6 h 1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08"/>
                <a:gd name="T170" fmla="*/ 149 w 149"/>
                <a:gd name="T171" fmla="*/ 108 h 1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08">
                  <a:moveTo>
                    <a:pt x="16" y="2"/>
                  </a:moveTo>
                  <a:lnTo>
                    <a:pt x="37" y="2"/>
                  </a:lnTo>
                  <a:lnTo>
                    <a:pt x="37" y="12"/>
                  </a:lnTo>
                  <a:lnTo>
                    <a:pt x="37" y="18"/>
                  </a:lnTo>
                  <a:lnTo>
                    <a:pt x="43" y="18"/>
                  </a:lnTo>
                  <a:lnTo>
                    <a:pt x="52" y="18"/>
                  </a:lnTo>
                  <a:lnTo>
                    <a:pt x="52" y="10"/>
                  </a:lnTo>
                  <a:lnTo>
                    <a:pt x="52" y="2"/>
                  </a:lnTo>
                  <a:lnTo>
                    <a:pt x="62" y="0"/>
                  </a:lnTo>
                  <a:lnTo>
                    <a:pt x="68" y="0"/>
                  </a:lnTo>
                  <a:lnTo>
                    <a:pt x="68" y="10"/>
                  </a:lnTo>
                  <a:lnTo>
                    <a:pt x="68" y="20"/>
                  </a:lnTo>
                  <a:lnTo>
                    <a:pt x="77" y="20"/>
                  </a:lnTo>
                  <a:lnTo>
                    <a:pt x="87" y="20"/>
                  </a:lnTo>
                  <a:lnTo>
                    <a:pt x="97" y="20"/>
                  </a:lnTo>
                  <a:lnTo>
                    <a:pt x="102" y="20"/>
                  </a:lnTo>
                  <a:lnTo>
                    <a:pt x="102" y="25"/>
                  </a:lnTo>
                  <a:lnTo>
                    <a:pt x="102" y="29"/>
                  </a:lnTo>
                  <a:lnTo>
                    <a:pt x="102" y="35"/>
                  </a:lnTo>
                  <a:lnTo>
                    <a:pt x="112" y="35"/>
                  </a:lnTo>
                  <a:lnTo>
                    <a:pt x="122" y="35"/>
                  </a:lnTo>
                  <a:lnTo>
                    <a:pt x="118" y="43"/>
                  </a:lnTo>
                  <a:lnTo>
                    <a:pt x="128" y="43"/>
                  </a:lnTo>
                  <a:lnTo>
                    <a:pt x="128" y="51"/>
                  </a:lnTo>
                  <a:lnTo>
                    <a:pt x="126" y="51"/>
                  </a:lnTo>
                  <a:lnTo>
                    <a:pt x="126" y="53"/>
                  </a:lnTo>
                  <a:lnTo>
                    <a:pt x="126" y="56"/>
                  </a:lnTo>
                  <a:lnTo>
                    <a:pt x="128" y="56"/>
                  </a:lnTo>
                  <a:lnTo>
                    <a:pt x="128" y="58"/>
                  </a:lnTo>
                  <a:lnTo>
                    <a:pt x="128" y="62"/>
                  </a:lnTo>
                  <a:lnTo>
                    <a:pt x="129" y="66"/>
                  </a:lnTo>
                  <a:lnTo>
                    <a:pt x="131" y="66"/>
                  </a:lnTo>
                  <a:lnTo>
                    <a:pt x="131" y="68"/>
                  </a:lnTo>
                  <a:lnTo>
                    <a:pt x="131" y="72"/>
                  </a:lnTo>
                  <a:lnTo>
                    <a:pt x="135" y="72"/>
                  </a:lnTo>
                  <a:lnTo>
                    <a:pt x="135" y="74"/>
                  </a:lnTo>
                  <a:lnTo>
                    <a:pt x="135" y="78"/>
                  </a:lnTo>
                  <a:lnTo>
                    <a:pt x="135" y="81"/>
                  </a:lnTo>
                  <a:lnTo>
                    <a:pt x="139" y="83"/>
                  </a:lnTo>
                  <a:lnTo>
                    <a:pt x="141" y="89"/>
                  </a:lnTo>
                  <a:lnTo>
                    <a:pt x="145" y="89"/>
                  </a:lnTo>
                  <a:lnTo>
                    <a:pt x="145" y="93"/>
                  </a:lnTo>
                  <a:lnTo>
                    <a:pt x="145" y="97"/>
                  </a:lnTo>
                  <a:lnTo>
                    <a:pt x="145" y="99"/>
                  </a:lnTo>
                  <a:lnTo>
                    <a:pt x="145" y="103"/>
                  </a:lnTo>
                  <a:lnTo>
                    <a:pt x="145" y="105"/>
                  </a:lnTo>
                  <a:lnTo>
                    <a:pt x="149" y="105"/>
                  </a:lnTo>
                  <a:lnTo>
                    <a:pt x="145" y="105"/>
                  </a:lnTo>
                  <a:lnTo>
                    <a:pt x="141" y="105"/>
                  </a:lnTo>
                  <a:lnTo>
                    <a:pt x="139" y="105"/>
                  </a:lnTo>
                  <a:lnTo>
                    <a:pt x="139" y="108"/>
                  </a:lnTo>
                  <a:lnTo>
                    <a:pt x="120" y="108"/>
                  </a:lnTo>
                  <a:lnTo>
                    <a:pt x="120" y="107"/>
                  </a:lnTo>
                  <a:lnTo>
                    <a:pt x="116" y="107"/>
                  </a:lnTo>
                  <a:lnTo>
                    <a:pt x="114" y="107"/>
                  </a:lnTo>
                  <a:lnTo>
                    <a:pt x="114" y="103"/>
                  </a:lnTo>
                  <a:lnTo>
                    <a:pt x="104" y="103"/>
                  </a:lnTo>
                  <a:lnTo>
                    <a:pt x="104" y="93"/>
                  </a:lnTo>
                  <a:lnTo>
                    <a:pt x="104" y="91"/>
                  </a:lnTo>
                  <a:lnTo>
                    <a:pt x="101" y="91"/>
                  </a:lnTo>
                  <a:lnTo>
                    <a:pt x="95" y="91"/>
                  </a:lnTo>
                  <a:lnTo>
                    <a:pt x="89" y="91"/>
                  </a:lnTo>
                  <a:lnTo>
                    <a:pt x="85" y="91"/>
                  </a:lnTo>
                  <a:lnTo>
                    <a:pt x="81" y="91"/>
                  </a:lnTo>
                  <a:lnTo>
                    <a:pt x="81" y="87"/>
                  </a:lnTo>
                  <a:lnTo>
                    <a:pt x="75" y="87"/>
                  </a:lnTo>
                  <a:lnTo>
                    <a:pt x="70" y="81"/>
                  </a:lnTo>
                  <a:lnTo>
                    <a:pt x="56" y="80"/>
                  </a:lnTo>
                  <a:lnTo>
                    <a:pt x="56" y="76"/>
                  </a:lnTo>
                  <a:lnTo>
                    <a:pt x="16" y="76"/>
                  </a:lnTo>
                  <a:lnTo>
                    <a:pt x="16" y="74"/>
                  </a:lnTo>
                  <a:lnTo>
                    <a:pt x="10" y="74"/>
                  </a:lnTo>
                  <a:lnTo>
                    <a:pt x="10" y="78"/>
                  </a:lnTo>
                  <a:lnTo>
                    <a:pt x="6" y="78"/>
                  </a:lnTo>
                  <a:lnTo>
                    <a:pt x="4" y="70"/>
                  </a:lnTo>
                  <a:lnTo>
                    <a:pt x="4" y="68"/>
                  </a:lnTo>
                  <a:lnTo>
                    <a:pt x="6" y="68"/>
                  </a:lnTo>
                  <a:lnTo>
                    <a:pt x="6" y="62"/>
                  </a:lnTo>
                  <a:lnTo>
                    <a:pt x="4" y="62"/>
                  </a:lnTo>
                  <a:lnTo>
                    <a:pt x="0" y="58"/>
                  </a:lnTo>
                  <a:lnTo>
                    <a:pt x="4" y="58"/>
                  </a:lnTo>
                  <a:lnTo>
                    <a:pt x="4" y="54"/>
                  </a:lnTo>
                  <a:lnTo>
                    <a:pt x="6" y="53"/>
                  </a:lnTo>
                  <a:lnTo>
                    <a:pt x="6" y="54"/>
                  </a:lnTo>
                  <a:lnTo>
                    <a:pt x="6" y="62"/>
                  </a:lnTo>
                  <a:lnTo>
                    <a:pt x="10" y="60"/>
                  </a:lnTo>
                  <a:lnTo>
                    <a:pt x="10" y="58"/>
                  </a:lnTo>
                  <a:lnTo>
                    <a:pt x="10" y="54"/>
                  </a:lnTo>
                  <a:lnTo>
                    <a:pt x="6" y="53"/>
                  </a:lnTo>
                  <a:lnTo>
                    <a:pt x="6" y="49"/>
                  </a:lnTo>
                  <a:lnTo>
                    <a:pt x="10" y="49"/>
                  </a:lnTo>
                  <a:lnTo>
                    <a:pt x="16" y="37"/>
                  </a:lnTo>
                  <a:lnTo>
                    <a:pt x="16" y="33"/>
                  </a:lnTo>
                  <a:lnTo>
                    <a:pt x="19" y="33"/>
                  </a:lnTo>
                  <a:lnTo>
                    <a:pt x="16" y="37"/>
                  </a:lnTo>
                  <a:lnTo>
                    <a:pt x="19" y="37"/>
                  </a:lnTo>
                  <a:lnTo>
                    <a:pt x="21" y="39"/>
                  </a:lnTo>
                  <a:lnTo>
                    <a:pt x="25" y="33"/>
                  </a:lnTo>
                  <a:lnTo>
                    <a:pt x="21" y="33"/>
                  </a:lnTo>
                  <a:lnTo>
                    <a:pt x="21" y="29"/>
                  </a:lnTo>
                  <a:lnTo>
                    <a:pt x="19" y="27"/>
                  </a:lnTo>
                  <a:lnTo>
                    <a:pt x="16" y="24"/>
                  </a:lnTo>
                  <a:lnTo>
                    <a:pt x="16" y="22"/>
                  </a:lnTo>
                  <a:lnTo>
                    <a:pt x="12" y="22"/>
                  </a:lnTo>
                  <a:lnTo>
                    <a:pt x="12" y="18"/>
                  </a:lnTo>
                  <a:lnTo>
                    <a:pt x="12" y="14"/>
                  </a:lnTo>
                  <a:lnTo>
                    <a:pt x="12" y="12"/>
                  </a:lnTo>
                  <a:lnTo>
                    <a:pt x="10" y="12"/>
                  </a:lnTo>
                  <a:lnTo>
                    <a:pt x="8" y="8"/>
                  </a:lnTo>
                  <a:lnTo>
                    <a:pt x="12" y="8"/>
                  </a:lnTo>
                  <a:lnTo>
                    <a:pt x="12" y="6"/>
                  </a:lnTo>
                  <a:lnTo>
                    <a:pt x="16" y="6"/>
                  </a:lnTo>
                  <a:lnTo>
                    <a:pt x="16" y="2"/>
                  </a:lnTo>
                </a:path>
              </a:pathLst>
            </a:custGeom>
            <a:grpFill/>
            <a:ln w="9525">
              <a:noFill/>
              <a:round/>
              <a:headEnd/>
              <a:tailEnd/>
            </a:ln>
          </p:spPr>
          <p:txBody>
            <a:bodyPr/>
            <a:lstStyle/>
            <a:p>
              <a:pPr>
                <a:defRPr/>
              </a:pPr>
              <a:endParaRPr lang="en-US"/>
            </a:p>
          </p:txBody>
        </p:sp>
        <p:sp>
          <p:nvSpPr>
            <p:cNvPr id="46222" name="Freeform 2279"/>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close/>
                </a:path>
              </a:pathLst>
            </a:custGeom>
            <a:grpFill/>
            <a:ln w="9525">
              <a:noFill/>
              <a:round/>
              <a:headEnd/>
              <a:tailEnd/>
            </a:ln>
          </p:spPr>
          <p:txBody>
            <a:bodyPr/>
            <a:lstStyle/>
            <a:p>
              <a:pPr>
                <a:defRPr/>
              </a:pPr>
              <a:endParaRPr lang="en-US"/>
            </a:p>
          </p:txBody>
        </p:sp>
        <p:sp>
          <p:nvSpPr>
            <p:cNvPr id="46223" name="Freeform 2280"/>
            <p:cNvSpPr>
              <a:spLocks/>
            </p:cNvSpPr>
            <p:nvPr/>
          </p:nvSpPr>
          <p:spPr bwMode="auto">
            <a:xfrm>
              <a:off x="2794" y="290"/>
              <a:ext cx="471" cy="500"/>
            </a:xfrm>
            <a:custGeom>
              <a:avLst/>
              <a:gdLst>
                <a:gd name="T0" fmla="*/ 164 w 471"/>
                <a:gd name="T1" fmla="*/ 63 h 500"/>
                <a:gd name="T2" fmla="*/ 189 w 471"/>
                <a:gd name="T3" fmla="*/ 34 h 500"/>
                <a:gd name="T4" fmla="*/ 368 w 471"/>
                <a:gd name="T5" fmla="*/ 21 h 500"/>
                <a:gd name="T6" fmla="*/ 339 w 471"/>
                <a:gd name="T7" fmla="*/ 65 h 500"/>
                <a:gd name="T8" fmla="*/ 355 w 471"/>
                <a:gd name="T9" fmla="*/ 96 h 500"/>
                <a:gd name="T10" fmla="*/ 351 w 471"/>
                <a:gd name="T11" fmla="*/ 112 h 500"/>
                <a:gd name="T12" fmla="*/ 334 w 471"/>
                <a:gd name="T13" fmla="*/ 127 h 500"/>
                <a:gd name="T14" fmla="*/ 355 w 471"/>
                <a:gd name="T15" fmla="*/ 121 h 500"/>
                <a:gd name="T16" fmla="*/ 347 w 471"/>
                <a:gd name="T17" fmla="*/ 181 h 500"/>
                <a:gd name="T18" fmla="*/ 368 w 471"/>
                <a:gd name="T19" fmla="*/ 199 h 500"/>
                <a:gd name="T20" fmla="*/ 378 w 471"/>
                <a:gd name="T21" fmla="*/ 183 h 500"/>
                <a:gd name="T22" fmla="*/ 388 w 471"/>
                <a:gd name="T23" fmla="*/ 199 h 500"/>
                <a:gd name="T24" fmla="*/ 392 w 471"/>
                <a:gd name="T25" fmla="*/ 185 h 500"/>
                <a:gd name="T26" fmla="*/ 409 w 471"/>
                <a:gd name="T27" fmla="*/ 189 h 500"/>
                <a:gd name="T28" fmla="*/ 415 w 471"/>
                <a:gd name="T29" fmla="*/ 183 h 500"/>
                <a:gd name="T30" fmla="*/ 409 w 471"/>
                <a:gd name="T31" fmla="*/ 199 h 500"/>
                <a:gd name="T32" fmla="*/ 438 w 471"/>
                <a:gd name="T33" fmla="*/ 195 h 500"/>
                <a:gd name="T34" fmla="*/ 422 w 471"/>
                <a:gd name="T35" fmla="*/ 189 h 500"/>
                <a:gd name="T36" fmla="*/ 428 w 471"/>
                <a:gd name="T37" fmla="*/ 166 h 500"/>
                <a:gd name="T38" fmla="*/ 434 w 471"/>
                <a:gd name="T39" fmla="*/ 181 h 500"/>
                <a:gd name="T40" fmla="*/ 448 w 471"/>
                <a:gd name="T41" fmla="*/ 181 h 500"/>
                <a:gd name="T42" fmla="*/ 438 w 471"/>
                <a:gd name="T43" fmla="*/ 160 h 500"/>
                <a:gd name="T44" fmla="*/ 446 w 471"/>
                <a:gd name="T45" fmla="*/ 148 h 500"/>
                <a:gd name="T46" fmla="*/ 436 w 471"/>
                <a:gd name="T47" fmla="*/ 133 h 500"/>
                <a:gd name="T48" fmla="*/ 451 w 471"/>
                <a:gd name="T49" fmla="*/ 133 h 500"/>
                <a:gd name="T50" fmla="*/ 469 w 471"/>
                <a:gd name="T51" fmla="*/ 162 h 500"/>
                <a:gd name="T52" fmla="*/ 469 w 471"/>
                <a:gd name="T53" fmla="*/ 212 h 500"/>
                <a:gd name="T54" fmla="*/ 469 w 471"/>
                <a:gd name="T55" fmla="*/ 237 h 500"/>
                <a:gd name="T56" fmla="*/ 471 w 471"/>
                <a:gd name="T57" fmla="*/ 278 h 500"/>
                <a:gd name="T58" fmla="*/ 471 w 471"/>
                <a:gd name="T59" fmla="*/ 293 h 500"/>
                <a:gd name="T60" fmla="*/ 465 w 471"/>
                <a:gd name="T61" fmla="*/ 305 h 500"/>
                <a:gd name="T62" fmla="*/ 469 w 471"/>
                <a:gd name="T63" fmla="*/ 318 h 500"/>
                <a:gd name="T64" fmla="*/ 459 w 471"/>
                <a:gd name="T65" fmla="*/ 338 h 500"/>
                <a:gd name="T66" fmla="*/ 438 w 471"/>
                <a:gd name="T67" fmla="*/ 374 h 500"/>
                <a:gd name="T68" fmla="*/ 417 w 471"/>
                <a:gd name="T69" fmla="*/ 380 h 500"/>
                <a:gd name="T70" fmla="*/ 393 w 471"/>
                <a:gd name="T71" fmla="*/ 382 h 500"/>
                <a:gd name="T72" fmla="*/ 376 w 471"/>
                <a:gd name="T73" fmla="*/ 407 h 500"/>
                <a:gd name="T74" fmla="*/ 345 w 471"/>
                <a:gd name="T75" fmla="*/ 417 h 500"/>
                <a:gd name="T76" fmla="*/ 336 w 471"/>
                <a:gd name="T77" fmla="*/ 419 h 500"/>
                <a:gd name="T78" fmla="*/ 326 w 471"/>
                <a:gd name="T79" fmla="*/ 436 h 500"/>
                <a:gd name="T80" fmla="*/ 324 w 471"/>
                <a:gd name="T81" fmla="*/ 498 h 500"/>
                <a:gd name="T82" fmla="*/ 208 w 471"/>
                <a:gd name="T83" fmla="*/ 480 h 500"/>
                <a:gd name="T84" fmla="*/ 143 w 471"/>
                <a:gd name="T85" fmla="*/ 436 h 500"/>
                <a:gd name="T86" fmla="*/ 123 w 471"/>
                <a:gd name="T87" fmla="*/ 422 h 500"/>
                <a:gd name="T88" fmla="*/ 115 w 471"/>
                <a:gd name="T89" fmla="*/ 401 h 500"/>
                <a:gd name="T90" fmla="*/ 83 w 471"/>
                <a:gd name="T91" fmla="*/ 399 h 500"/>
                <a:gd name="T92" fmla="*/ 81 w 471"/>
                <a:gd name="T93" fmla="*/ 384 h 500"/>
                <a:gd name="T94" fmla="*/ 54 w 471"/>
                <a:gd name="T95" fmla="*/ 372 h 500"/>
                <a:gd name="T96" fmla="*/ 54 w 471"/>
                <a:gd name="T97" fmla="*/ 359 h 500"/>
                <a:gd name="T98" fmla="*/ 25 w 471"/>
                <a:gd name="T99" fmla="*/ 297 h 500"/>
                <a:gd name="T100" fmla="*/ 23 w 471"/>
                <a:gd name="T101" fmla="*/ 224 h 500"/>
                <a:gd name="T102" fmla="*/ 13 w 471"/>
                <a:gd name="T103" fmla="*/ 214 h 500"/>
                <a:gd name="T104" fmla="*/ 5 w 471"/>
                <a:gd name="T105" fmla="*/ 189 h 500"/>
                <a:gd name="T106" fmla="*/ 40 w 471"/>
                <a:gd name="T107" fmla="*/ 183 h 500"/>
                <a:gd name="T108" fmla="*/ 60 w 471"/>
                <a:gd name="T109" fmla="*/ 160 h 500"/>
                <a:gd name="T110" fmla="*/ 56 w 471"/>
                <a:gd name="T111" fmla="*/ 152 h 500"/>
                <a:gd name="T112" fmla="*/ 50 w 471"/>
                <a:gd name="T113" fmla="*/ 137 h 500"/>
                <a:gd name="T114" fmla="*/ 65 w 471"/>
                <a:gd name="T115" fmla="*/ 143 h 500"/>
                <a:gd name="T116" fmla="*/ 75 w 471"/>
                <a:gd name="T117" fmla="*/ 148 h 500"/>
                <a:gd name="T118" fmla="*/ 90 w 471"/>
                <a:gd name="T119" fmla="*/ 119 h 500"/>
                <a:gd name="T120" fmla="*/ 67 w 471"/>
                <a:gd name="T121" fmla="*/ 108 h 500"/>
                <a:gd name="T122" fmla="*/ 88 w 471"/>
                <a:gd name="T123" fmla="*/ 102 h 5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1"/>
                <a:gd name="T187" fmla="*/ 0 h 500"/>
                <a:gd name="T188" fmla="*/ 471 w 471"/>
                <a:gd name="T189" fmla="*/ 500 h 5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1" h="500">
                  <a:moveTo>
                    <a:pt x="102" y="85"/>
                  </a:moveTo>
                  <a:lnTo>
                    <a:pt x="144" y="85"/>
                  </a:lnTo>
                  <a:lnTo>
                    <a:pt x="158" y="85"/>
                  </a:lnTo>
                  <a:lnTo>
                    <a:pt x="158" y="81"/>
                  </a:lnTo>
                  <a:lnTo>
                    <a:pt x="158" y="71"/>
                  </a:lnTo>
                  <a:lnTo>
                    <a:pt x="158" y="63"/>
                  </a:lnTo>
                  <a:lnTo>
                    <a:pt x="164" y="63"/>
                  </a:lnTo>
                  <a:lnTo>
                    <a:pt x="173" y="61"/>
                  </a:lnTo>
                  <a:lnTo>
                    <a:pt x="173" y="56"/>
                  </a:lnTo>
                  <a:lnTo>
                    <a:pt x="173" y="54"/>
                  </a:lnTo>
                  <a:lnTo>
                    <a:pt x="173" y="44"/>
                  </a:lnTo>
                  <a:lnTo>
                    <a:pt x="171" y="34"/>
                  </a:lnTo>
                  <a:lnTo>
                    <a:pt x="181" y="34"/>
                  </a:lnTo>
                  <a:lnTo>
                    <a:pt x="189" y="34"/>
                  </a:lnTo>
                  <a:lnTo>
                    <a:pt x="187" y="15"/>
                  </a:lnTo>
                  <a:lnTo>
                    <a:pt x="187" y="4"/>
                  </a:lnTo>
                  <a:lnTo>
                    <a:pt x="303" y="2"/>
                  </a:lnTo>
                  <a:lnTo>
                    <a:pt x="307" y="2"/>
                  </a:lnTo>
                  <a:lnTo>
                    <a:pt x="368" y="0"/>
                  </a:lnTo>
                  <a:lnTo>
                    <a:pt x="368" y="13"/>
                  </a:lnTo>
                  <a:lnTo>
                    <a:pt x="368" y="21"/>
                  </a:lnTo>
                  <a:lnTo>
                    <a:pt x="368" y="34"/>
                  </a:lnTo>
                  <a:lnTo>
                    <a:pt x="368" y="36"/>
                  </a:lnTo>
                  <a:lnTo>
                    <a:pt x="370" y="46"/>
                  </a:lnTo>
                  <a:lnTo>
                    <a:pt x="372" y="60"/>
                  </a:lnTo>
                  <a:lnTo>
                    <a:pt x="372" y="65"/>
                  </a:lnTo>
                  <a:lnTo>
                    <a:pt x="357" y="65"/>
                  </a:lnTo>
                  <a:lnTo>
                    <a:pt x="339" y="65"/>
                  </a:lnTo>
                  <a:lnTo>
                    <a:pt x="339" y="71"/>
                  </a:lnTo>
                  <a:lnTo>
                    <a:pt x="339" y="79"/>
                  </a:lnTo>
                  <a:lnTo>
                    <a:pt x="339" y="90"/>
                  </a:lnTo>
                  <a:lnTo>
                    <a:pt x="345" y="90"/>
                  </a:lnTo>
                  <a:lnTo>
                    <a:pt x="345" y="96"/>
                  </a:lnTo>
                  <a:lnTo>
                    <a:pt x="355" y="94"/>
                  </a:lnTo>
                  <a:lnTo>
                    <a:pt x="355" y="96"/>
                  </a:lnTo>
                  <a:lnTo>
                    <a:pt x="361" y="100"/>
                  </a:lnTo>
                  <a:lnTo>
                    <a:pt x="361" y="102"/>
                  </a:lnTo>
                  <a:lnTo>
                    <a:pt x="359" y="102"/>
                  </a:lnTo>
                  <a:lnTo>
                    <a:pt x="359" y="106"/>
                  </a:lnTo>
                  <a:lnTo>
                    <a:pt x="355" y="106"/>
                  </a:lnTo>
                  <a:lnTo>
                    <a:pt x="355" y="110"/>
                  </a:lnTo>
                  <a:lnTo>
                    <a:pt x="351" y="112"/>
                  </a:lnTo>
                  <a:lnTo>
                    <a:pt x="345" y="112"/>
                  </a:lnTo>
                  <a:lnTo>
                    <a:pt x="345" y="116"/>
                  </a:lnTo>
                  <a:lnTo>
                    <a:pt x="345" y="117"/>
                  </a:lnTo>
                  <a:lnTo>
                    <a:pt x="345" y="121"/>
                  </a:lnTo>
                  <a:lnTo>
                    <a:pt x="336" y="125"/>
                  </a:lnTo>
                  <a:lnTo>
                    <a:pt x="334" y="125"/>
                  </a:lnTo>
                  <a:lnTo>
                    <a:pt x="334" y="127"/>
                  </a:lnTo>
                  <a:lnTo>
                    <a:pt x="339" y="135"/>
                  </a:lnTo>
                  <a:lnTo>
                    <a:pt x="343" y="137"/>
                  </a:lnTo>
                  <a:lnTo>
                    <a:pt x="343" y="135"/>
                  </a:lnTo>
                  <a:lnTo>
                    <a:pt x="343" y="131"/>
                  </a:lnTo>
                  <a:lnTo>
                    <a:pt x="353" y="125"/>
                  </a:lnTo>
                  <a:lnTo>
                    <a:pt x="353" y="121"/>
                  </a:lnTo>
                  <a:lnTo>
                    <a:pt x="355" y="121"/>
                  </a:lnTo>
                  <a:lnTo>
                    <a:pt x="359" y="121"/>
                  </a:lnTo>
                  <a:lnTo>
                    <a:pt x="361" y="125"/>
                  </a:lnTo>
                  <a:lnTo>
                    <a:pt x="363" y="143"/>
                  </a:lnTo>
                  <a:lnTo>
                    <a:pt x="363" y="158"/>
                  </a:lnTo>
                  <a:lnTo>
                    <a:pt x="363" y="164"/>
                  </a:lnTo>
                  <a:lnTo>
                    <a:pt x="347" y="166"/>
                  </a:lnTo>
                  <a:lnTo>
                    <a:pt x="347" y="181"/>
                  </a:lnTo>
                  <a:lnTo>
                    <a:pt x="359" y="183"/>
                  </a:lnTo>
                  <a:lnTo>
                    <a:pt x="363" y="183"/>
                  </a:lnTo>
                  <a:lnTo>
                    <a:pt x="363" y="195"/>
                  </a:lnTo>
                  <a:lnTo>
                    <a:pt x="366" y="195"/>
                  </a:lnTo>
                  <a:lnTo>
                    <a:pt x="366" y="189"/>
                  </a:lnTo>
                  <a:lnTo>
                    <a:pt x="372" y="189"/>
                  </a:lnTo>
                  <a:lnTo>
                    <a:pt x="368" y="199"/>
                  </a:lnTo>
                  <a:lnTo>
                    <a:pt x="378" y="199"/>
                  </a:lnTo>
                  <a:lnTo>
                    <a:pt x="378" y="195"/>
                  </a:lnTo>
                  <a:lnTo>
                    <a:pt x="372" y="195"/>
                  </a:lnTo>
                  <a:lnTo>
                    <a:pt x="372" y="189"/>
                  </a:lnTo>
                  <a:lnTo>
                    <a:pt x="378" y="189"/>
                  </a:lnTo>
                  <a:lnTo>
                    <a:pt x="378" y="187"/>
                  </a:lnTo>
                  <a:lnTo>
                    <a:pt x="378" y="183"/>
                  </a:lnTo>
                  <a:lnTo>
                    <a:pt x="388" y="183"/>
                  </a:lnTo>
                  <a:lnTo>
                    <a:pt x="388" y="189"/>
                  </a:lnTo>
                  <a:lnTo>
                    <a:pt x="388" y="193"/>
                  </a:lnTo>
                  <a:lnTo>
                    <a:pt x="384" y="193"/>
                  </a:lnTo>
                  <a:lnTo>
                    <a:pt x="384" y="195"/>
                  </a:lnTo>
                  <a:lnTo>
                    <a:pt x="384" y="199"/>
                  </a:lnTo>
                  <a:lnTo>
                    <a:pt x="388" y="199"/>
                  </a:lnTo>
                  <a:lnTo>
                    <a:pt x="388" y="195"/>
                  </a:lnTo>
                  <a:lnTo>
                    <a:pt x="392" y="195"/>
                  </a:lnTo>
                  <a:lnTo>
                    <a:pt x="392" y="189"/>
                  </a:lnTo>
                  <a:lnTo>
                    <a:pt x="388" y="189"/>
                  </a:lnTo>
                  <a:lnTo>
                    <a:pt x="388" y="183"/>
                  </a:lnTo>
                  <a:lnTo>
                    <a:pt x="392" y="183"/>
                  </a:lnTo>
                  <a:lnTo>
                    <a:pt x="392" y="185"/>
                  </a:lnTo>
                  <a:lnTo>
                    <a:pt x="397" y="183"/>
                  </a:lnTo>
                  <a:lnTo>
                    <a:pt x="397" y="189"/>
                  </a:lnTo>
                  <a:lnTo>
                    <a:pt x="399" y="193"/>
                  </a:lnTo>
                  <a:lnTo>
                    <a:pt x="401" y="199"/>
                  </a:lnTo>
                  <a:lnTo>
                    <a:pt x="403" y="199"/>
                  </a:lnTo>
                  <a:lnTo>
                    <a:pt x="407" y="199"/>
                  </a:lnTo>
                  <a:lnTo>
                    <a:pt x="409" y="189"/>
                  </a:lnTo>
                  <a:lnTo>
                    <a:pt x="407" y="189"/>
                  </a:lnTo>
                  <a:lnTo>
                    <a:pt x="407" y="183"/>
                  </a:lnTo>
                  <a:lnTo>
                    <a:pt x="413" y="183"/>
                  </a:lnTo>
                  <a:lnTo>
                    <a:pt x="413" y="185"/>
                  </a:lnTo>
                  <a:lnTo>
                    <a:pt x="413" y="191"/>
                  </a:lnTo>
                  <a:lnTo>
                    <a:pt x="417" y="191"/>
                  </a:lnTo>
                  <a:lnTo>
                    <a:pt x="415" y="183"/>
                  </a:lnTo>
                  <a:lnTo>
                    <a:pt x="419" y="183"/>
                  </a:lnTo>
                  <a:lnTo>
                    <a:pt x="419" y="185"/>
                  </a:lnTo>
                  <a:lnTo>
                    <a:pt x="419" y="195"/>
                  </a:lnTo>
                  <a:lnTo>
                    <a:pt x="417" y="195"/>
                  </a:lnTo>
                  <a:lnTo>
                    <a:pt x="413" y="195"/>
                  </a:lnTo>
                  <a:lnTo>
                    <a:pt x="409" y="195"/>
                  </a:lnTo>
                  <a:lnTo>
                    <a:pt x="409" y="199"/>
                  </a:lnTo>
                  <a:lnTo>
                    <a:pt x="407" y="199"/>
                  </a:lnTo>
                  <a:lnTo>
                    <a:pt x="419" y="199"/>
                  </a:lnTo>
                  <a:lnTo>
                    <a:pt x="424" y="199"/>
                  </a:lnTo>
                  <a:lnTo>
                    <a:pt x="432" y="197"/>
                  </a:lnTo>
                  <a:lnTo>
                    <a:pt x="442" y="197"/>
                  </a:lnTo>
                  <a:lnTo>
                    <a:pt x="442" y="195"/>
                  </a:lnTo>
                  <a:lnTo>
                    <a:pt x="438" y="195"/>
                  </a:lnTo>
                  <a:lnTo>
                    <a:pt x="438" y="191"/>
                  </a:lnTo>
                  <a:lnTo>
                    <a:pt x="434" y="191"/>
                  </a:lnTo>
                  <a:lnTo>
                    <a:pt x="432" y="191"/>
                  </a:lnTo>
                  <a:lnTo>
                    <a:pt x="424" y="195"/>
                  </a:lnTo>
                  <a:lnTo>
                    <a:pt x="422" y="195"/>
                  </a:lnTo>
                  <a:lnTo>
                    <a:pt x="419" y="191"/>
                  </a:lnTo>
                  <a:lnTo>
                    <a:pt x="422" y="189"/>
                  </a:lnTo>
                  <a:lnTo>
                    <a:pt x="422" y="185"/>
                  </a:lnTo>
                  <a:lnTo>
                    <a:pt x="419" y="183"/>
                  </a:lnTo>
                  <a:lnTo>
                    <a:pt x="419" y="179"/>
                  </a:lnTo>
                  <a:lnTo>
                    <a:pt x="419" y="168"/>
                  </a:lnTo>
                  <a:lnTo>
                    <a:pt x="422" y="168"/>
                  </a:lnTo>
                  <a:lnTo>
                    <a:pt x="424" y="166"/>
                  </a:lnTo>
                  <a:lnTo>
                    <a:pt x="428" y="166"/>
                  </a:lnTo>
                  <a:lnTo>
                    <a:pt x="430" y="166"/>
                  </a:lnTo>
                  <a:lnTo>
                    <a:pt x="434" y="166"/>
                  </a:lnTo>
                  <a:lnTo>
                    <a:pt x="434" y="170"/>
                  </a:lnTo>
                  <a:lnTo>
                    <a:pt x="438" y="170"/>
                  </a:lnTo>
                  <a:lnTo>
                    <a:pt x="438" y="175"/>
                  </a:lnTo>
                  <a:lnTo>
                    <a:pt x="438" y="181"/>
                  </a:lnTo>
                  <a:lnTo>
                    <a:pt x="434" y="181"/>
                  </a:lnTo>
                  <a:lnTo>
                    <a:pt x="438" y="181"/>
                  </a:lnTo>
                  <a:lnTo>
                    <a:pt x="438" y="185"/>
                  </a:lnTo>
                  <a:lnTo>
                    <a:pt x="438" y="189"/>
                  </a:lnTo>
                  <a:lnTo>
                    <a:pt x="440" y="189"/>
                  </a:lnTo>
                  <a:lnTo>
                    <a:pt x="444" y="185"/>
                  </a:lnTo>
                  <a:lnTo>
                    <a:pt x="448" y="185"/>
                  </a:lnTo>
                  <a:lnTo>
                    <a:pt x="448" y="181"/>
                  </a:lnTo>
                  <a:lnTo>
                    <a:pt x="448" y="179"/>
                  </a:lnTo>
                  <a:lnTo>
                    <a:pt x="448" y="172"/>
                  </a:lnTo>
                  <a:lnTo>
                    <a:pt x="448" y="166"/>
                  </a:lnTo>
                  <a:lnTo>
                    <a:pt x="438" y="166"/>
                  </a:lnTo>
                  <a:lnTo>
                    <a:pt x="438" y="160"/>
                  </a:lnTo>
                  <a:lnTo>
                    <a:pt x="440" y="160"/>
                  </a:lnTo>
                  <a:lnTo>
                    <a:pt x="438" y="160"/>
                  </a:lnTo>
                  <a:lnTo>
                    <a:pt x="438" y="158"/>
                  </a:lnTo>
                  <a:lnTo>
                    <a:pt x="440" y="158"/>
                  </a:lnTo>
                  <a:lnTo>
                    <a:pt x="446" y="156"/>
                  </a:lnTo>
                  <a:lnTo>
                    <a:pt x="446" y="154"/>
                  </a:lnTo>
                  <a:lnTo>
                    <a:pt x="453" y="154"/>
                  </a:lnTo>
                  <a:lnTo>
                    <a:pt x="453" y="148"/>
                  </a:lnTo>
                  <a:lnTo>
                    <a:pt x="446" y="148"/>
                  </a:lnTo>
                  <a:lnTo>
                    <a:pt x="446" y="145"/>
                  </a:lnTo>
                  <a:lnTo>
                    <a:pt x="446" y="141"/>
                  </a:lnTo>
                  <a:lnTo>
                    <a:pt x="444" y="141"/>
                  </a:lnTo>
                  <a:lnTo>
                    <a:pt x="444" y="139"/>
                  </a:lnTo>
                  <a:lnTo>
                    <a:pt x="436" y="139"/>
                  </a:lnTo>
                  <a:lnTo>
                    <a:pt x="436" y="129"/>
                  </a:lnTo>
                  <a:lnTo>
                    <a:pt x="436" y="133"/>
                  </a:lnTo>
                  <a:lnTo>
                    <a:pt x="434" y="133"/>
                  </a:lnTo>
                  <a:lnTo>
                    <a:pt x="434" y="123"/>
                  </a:lnTo>
                  <a:lnTo>
                    <a:pt x="434" y="129"/>
                  </a:lnTo>
                  <a:lnTo>
                    <a:pt x="436" y="129"/>
                  </a:lnTo>
                  <a:lnTo>
                    <a:pt x="436" y="125"/>
                  </a:lnTo>
                  <a:lnTo>
                    <a:pt x="451" y="125"/>
                  </a:lnTo>
                  <a:lnTo>
                    <a:pt x="451" y="133"/>
                  </a:lnTo>
                  <a:lnTo>
                    <a:pt x="446" y="133"/>
                  </a:lnTo>
                  <a:lnTo>
                    <a:pt x="446" y="141"/>
                  </a:lnTo>
                  <a:lnTo>
                    <a:pt x="461" y="141"/>
                  </a:lnTo>
                  <a:lnTo>
                    <a:pt x="471" y="141"/>
                  </a:lnTo>
                  <a:lnTo>
                    <a:pt x="471" y="156"/>
                  </a:lnTo>
                  <a:lnTo>
                    <a:pt x="469" y="156"/>
                  </a:lnTo>
                  <a:lnTo>
                    <a:pt x="469" y="162"/>
                  </a:lnTo>
                  <a:lnTo>
                    <a:pt x="469" y="170"/>
                  </a:lnTo>
                  <a:lnTo>
                    <a:pt x="469" y="175"/>
                  </a:lnTo>
                  <a:lnTo>
                    <a:pt x="469" y="179"/>
                  </a:lnTo>
                  <a:lnTo>
                    <a:pt x="469" y="181"/>
                  </a:lnTo>
                  <a:lnTo>
                    <a:pt x="469" y="200"/>
                  </a:lnTo>
                  <a:lnTo>
                    <a:pt x="469" y="202"/>
                  </a:lnTo>
                  <a:lnTo>
                    <a:pt x="469" y="212"/>
                  </a:lnTo>
                  <a:lnTo>
                    <a:pt x="469" y="216"/>
                  </a:lnTo>
                  <a:lnTo>
                    <a:pt x="469" y="218"/>
                  </a:lnTo>
                  <a:lnTo>
                    <a:pt x="469" y="222"/>
                  </a:lnTo>
                  <a:lnTo>
                    <a:pt x="469" y="226"/>
                  </a:lnTo>
                  <a:lnTo>
                    <a:pt x="469" y="228"/>
                  </a:lnTo>
                  <a:lnTo>
                    <a:pt x="469" y="231"/>
                  </a:lnTo>
                  <a:lnTo>
                    <a:pt x="469" y="237"/>
                  </a:lnTo>
                  <a:lnTo>
                    <a:pt x="471" y="249"/>
                  </a:lnTo>
                  <a:lnTo>
                    <a:pt x="471" y="253"/>
                  </a:lnTo>
                  <a:lnTo>
                    <a:pt x="471" y="256"/>
                  </a:lnTo>
                  <a:lnTo>
                    <a:pt x="471" y="264"/>
                  </a:lnTo>
                  <a:lnTo>
                    <a:pt x="471" y="272"/>
                  </a:lnTo>
                  <a:lnTo>
                    <a:pt x="471" y="274"/>
                  </a:lnTo>
                  <a:lnTo>
                    <a:pt x="471" y="278"/>
                  </a:lnTo>
                  <a:lnTo>
                    <a:pt x="471" y="282"/>
                  </a:lnTo>
                  <a:lnTo>
                    <a:pt x="471" y="283"/>
                  </a:lnTo>
                  <a:lnTo>
                    <a:pt x="471" y="287"/>
                  </a:lnTo>
                  <a:lnTo>
                    <a:pt x="467" y="287"/>
                  </a:lnTo>
                  <a:lnTo>
                    <a:pt x="467" y="289"/>
                  </a:lnTo>
                  <a:lnTo>
                    <a:pt x="471" y="289"/>
                  </a:lnTo>
                  <a:lnTo>
                    <a:pt x="471" y="293"/>
                  </a:lnTo>
                  <a:lnTo>
                    <a:pt x="467" y="293"/>
                  </a:lnTo>
                  <a:lnTo>
                    <a:pt x="467" y="297"/>
                  </a:lnTo>
                  <a:lnTo>
                    <a:pt x="467" y="299"/>
                  </a:lnTo>
                  <a:lnTo>
                    <a:pt x="467" y="303"/>
                  </a:lnTo>
                  <a:lnTo>
                    <a:pt x="465" y="305"/>
                  </a:lnTo>
                  <a:lnTo>
                    <a:pt x="465" y="303"/>
                  </a:lnTo>
                  <a:lnTo>
                    <a:pt x="465" y="305"/>
                  </a:lnTo>
                  <a:lnTo>
                    <a:pt x="465" y="309"/>
                  </a:lnTo>
                  <a:lnTo>
                    <a:pt x="469" y="309"/>
                  </a:lnTo>
                  <a:lnTo>
                    <a:pt x="469" y="312"/>
                  </a:lnTo>
                  <a:lnTo>
                    <a:pt x="465" y="312"/>
                  </a:lnTo>
                  <a:lnTo>
                    <a:pt x="469" y="312"/>
                  </a:lnTo>
                  <a:lnTo>
                    <a:pt x="469" y="314"/>
                  </a:lnTo>
                  <a:lnTo>
                    <a:pt x="469" y="318"/>
                  </a:lnTo>
                  <a:lnTo>
                    <a:pt x="471" y="318"/>
                  </a:lnTo>
                  <a:lnTo>
                    <a:pt x="471" y="320"/>
                  </a:lnTo>
                  <a:lnTo>
                    <a:pt x="471" y="324"/>
                  </a:lnTo>
                  <a:lnTo>
                    <a:pt x="471" y="328"/>
                  </a:lnTo>
                  <a:lnTo>
                    <a:pt x="471" y="330"/>
                  </a:lnTo>
                  <a:lnTo>
                    <a:pt x="465" y="330"/>
                  </a:lnTo>
                  <a:lnTo>
                    <a:pt x="459" y="338"/>
                  </a:lnTo>
                  <a:lnTo>
                    <a:pt x="453" y="338"/>
                  </a:lnTo>
                  <a:lnTo>
                    <a:pt x="449" y="339"/>
                  </a:lnTo>
                  <a:lnTo>
                    <a:pt x="440" y="343"/>
                  </a:lnTo>
                  <a:lnTo>
                    <a:pt x="440" y="349"/>
                  </a:lnTo>
                  <a:lnTo>
                    <a:pt x="438" y="359"/>
                  </a:lnTo>
                  <a:lnTo>
                    <a:pt x="438" y="365"/>
                  </a:lnTo>
                  <a:lnTo>
                    <a:pt x="438" y="374"/>
                  </a:lnTo>
                  <a:lnTo>
                    <a:pt x="434" y="374"/>
                  </a:lnTo>
                  <a:lnTo>
                    <a:pt x="434" y="378"/>
                  </a:lnTo>
                  <a:lnTo>
                    <a:pt x="432" y="378"/>
                  </a:lnTo>
                  <a:lnTo>
                    <a:pt x="428" y="378"/>
                  </a:lnTo>
                  <a:lnTo>
                    <a:pt x="424" y="378"/>
                  </a:lnTo>
                  <a:lnTo>
                    <a:pt x="419" y="380"/>
                  </a:lnTo>
                  <a:lnTo>
                    <a:pt x="417" y="380"/>
                  </a:lnTo>
                  <a:lnTo>
                    <a:pt x="413" y="380"/>
                  </a:lnTo>
                  <a:lnTo>
                    <a:pt x="409" y="384"/>
                  </a:lnTo>
                  <a:lnTo>
                    <a:pt x="403" y="384"/>
                  </a:lnTo>
                  <a:lnTo>
                    <a:pt x="401" y="384"/>
                  </a:lnTo>
                  <a:lnTo>
                    <a:pt x="401" y="382"/>
                  </a:lnTo>
                  <a:lnTo>
                    <a:pt x="397" y="382"/>
                  </a:lnTo>
                  <a:lnTo>
                    <a:pt x="393" y="382"/>
                  </a:lnTo>
                  <a:lnTo>
                    <a:pt x="392" y="384"/>
                  </a:lnTo>
                  <a:lnTo>
                    <a:pt x="388" y="384"/>
                  </a:lnTo>
                  <a:lnTo>
                    <a:pt x="386" y="384"/>
                  </a:lnTo>
                  <a:lnTo>
                    <a:pt x="386" y="392"/>
                  </a:lnTo>
                  <a:lnTo>
                    <a:pt x="382" y="397"/>
                  </a:lnTo>
                  <a:lnTo>
                    <a:pt x="378" y="403"/>
                  </a:lnTo>
                  <a:lnTo>
                    <a:pt x="376" y="407"/>
                  </a:lnTo>
                  <a:lnTo>
                    <a:pt x="372" y="413"/>
                  </a:lnTo>
                  <a:lnTo>
                    <a:pt x="372" y="417"/>
                  </a:lnTo>
                  <a:lnTo>
                    <a:pt x="370" y="419"/>
                  </a:lnTo>
                  <a:lnTo>
                    <a:pt x="357" y="417"/>
                  </a:lnTo>
                  <a:lnTo>
                    <a:pt x="351" y="417"/>
                  </a:lnTo>
                  <a:lnTo>
                    <a:pt x="347" y="417"/>
                  </a:lnTo>
                  <a:lnTo>
                    <a:pt x="345" y="417"/>
                  </a:lnTo>
                  <a:lnTo>
                    <a:pt x="345" y="413"/>
                  </a:lnTo>
                  <a:lnTo>
                    <a:pt x="341" y="417"/>
                  </a:lnTo>
                  <a:lnTo>
                    <a:pt x="341" y="419"/>
                  </a:lnTo>
                  <a:lnTo>
                    <a:pt x="341" y="422"/>
                  </a:lnTo>
                  <a:lnTo>
                    <a:pt x="341" y="419"/>
                  </a:lnTo>
                  <a:lnTo>
                    <a:pt x="339" y="419"/>
                  </a:lnTo>
                  <a:lnTo>
                    <a:pt x="336" y="419"/>
                  </a:lnTo>
                  <a:lnTo>
                    <a:pt x="332" y="417"/>
                  </a:lnTo>
                  <a:lnTo>
                    <a:pt x="332" y="419"/>
                  </a:lnTo>
                  <a:lnTo>
                    <a:pt x="330" y="417"/>
                  </a:lnTo>
                  <a:lnTo>
                    <a:pt x="330" y="422"/>
                  </a:lnTo>
                  <a:lnTo>
                    <a:pt x="330" y="428"/>
                  </a:lnTo>
                  <a:lnTo>
                    <a:pt x="326" y="432"/>
                  </a:lnTo>
                  <a:lnTo>
                    <a:pt x="326" y="436"/>
                  </a:lnTo>
                  <a:lnTo>
                    <a:pt x="326" y="438"/>
                  </a:lnTo>
                  <a:lnTo>
                    <a:pt x="326" y="442"/>
                  </a:lnTo>
                  <a:lnTo>
                    <a:pt x="326" y="448"/>
                  </a:lnTo>
                  <a:lnTo>
                    <a:pt x="324" y="473"/>
                  </a:lnTo>
                  <a:lnTo>
                    <a:pt x="320" y="492"/>
                  </a:lnTo>
                  <a:lnTo>
                    <a:pt x="324" y="494"/>
                  </a:lnTo>
                  <a:lnTo>
                    <a:pt x="324" y="498"/>
                  </a:lnTo>
                  <a:lnTo>
                    <a:pt x="312" y="500"/>
                  </a:lnTo>
                  <a:lnTo>
                    <a:pt x="309" y="500"/>
                  </a:lnTo>
                  <a:lnTo>
                    <a:pt x="309" y="498"/>
                  </a:lnTo>
                  <a:lnTo>
                    <a:pt x="309" y="494"/>
                  </a:lnTo>
                  <a:lnTo>
                    <a:pt x="239" y="496"/>
                  </a:lnTo>
                  <a:lnTo>
                    <a:pt x="239" y="480"/>
                  </a:lnTo>
                  <a:lnTo>
                    <a:pt x="208" y="480"/>
                  </a:lnTo>
                  <a:lnTo>
                    <a:pt x="208" y="475"/>
                  </a:lnTo>
                  <a:lnTo>
                    <a:pt x="208" y="461"/>
                  </a:lnTo>
                  <a:lnTo>
                    <a:pt x="173" y="463"/>
                  </a:lnTo>
                  <a:lnTo>
                    <a:pt x="173" y="450"/>
                  </a:lnTo>
                  <a:lnTo>
                    <a:pt x="173" y="442"/>
                  </a:lnTo>
                  <a:lnTo>
                    <a:pt x="143" y="438"/>
                  </a:lnTo>
                  <a:lnTo>
                    <a:pt x="143" y="436"/>
                  </a:lnTo>
                  <a:lnTo>
                    <a:pt x="135" y="436"/>
                  </a:lnTo>
                  <a:lnTo>
                    <a:pt x="133" y="436"/>
                  </a:lnTo>
                  <a:lnTo>
                    <a:pt x="127" y="432"/>
                  </a:lnTo>
                  <a:lnTo>
                    <a:pt x="123" y="432"/>
                  </a:lnTo>
                  <a:lnTo>
                    <a:pt x="123" y="430"/>
                  </a:lnTo>
                  <a:lnTo>
                    <a:pt x="123" y="426"/>
                  </a:lnTo>
                  <a:lnTo>
                    <a:pt x="123" y="422"/>
                  </a:lnTo>
                  <a:lnTo>
                    <a:pt x="123" y="421"/>
                  </a:lnTo>
                  <a:lnTo>
                    <a:pt x="125" y="421"/>
                  </a:lnTo>
                  <a:lnTo>
                    <a:pt x="123" y="417"/>
                  </a:lnTo>
                  <a:lnTo>
                    <a:pt x="117" y="411"/>
                  </a:lnTo>
                  <a:lnTo>
                    <a:pt x="115" y="405"/>
                  </a:lnTo>
                  <a:lnTo>
                    <a:pt x="114" y="401"/>
                  </a:lnTo>
                  <a:lnTo>
                    <a:pt x="115" y="401"/>
                  </a:lnTo>
                  <a:lnTo>
                    <a:pt x="119" y="399"/>
                  </a:lnTo>
                  <a:lnTo>
                    <a:pt x="119" y="392"/>
                  </a:lnTo>
                  <a:lnTo>
                    <a:pt x="115" y="392"/>
                  </a:lnTo>
                  <a:lnTo>
                    <a:pt x="110" y="392"/>
                  </a:lnTo>
                  <a:lnTo>
                    <a:pt x="90" y="394"/>
                  </a:lnTo>
                  <a:lnTo>
                    <a:pt x="85" y="399"/>
                  </a:lnTo>
                  <a:lnTo>
                    <a:pt x="83" y="399"/>
                  </a:lnTo>
                  <a:lnTo>
                    <a:pt x="79" y="399"/>
                  </a:lnTo>
                  <a:lnTo>
                    <a:pt x="75" y="399"/>
                  </a:lnTo>
                  <a:lnTo>
                    <a:pt x="73" y="399"/>
                  </a:lnTo>
                  <a:lnTo>
                    <a:pt x="69" y="399"/>
                  </a:lnTo>
                  <a:lnTo>
                    <a:pt x="67" y="399"/>
                  </a:lnTo>
                  <a:lnTo>
                    <a:pt x="75" y="394"/>
                  </a:lnTo>
                  <a:lnTo>
                    <a:pt x="81" y="384"/>
                  </a:lnTo>
                  <a:lnTo>
                    <a:pt x="90" y="378"/>
                  </a:lnTo>
                  <a:lnTo>
                    <a:pt x="90" y="370"/>
                  </a:lnTo>
                  <a:lnTo>
                    <a:pt x="85" y="370"/>
                  </a:lnTo>
                  <a:lnTo>
                    <a:pt x="71" y="368"/>
                  </a:lnTo>
                  <a:lnTo>
                    <a:pt x="69" y="368"/>
                  </a:lnTo>
                  <a:lnTo>
                    <a:pt x="56" y="368"/>
                  </a:lnTo>
                  <a:lnTo>
                    <a:pt x="54" y="372"/>
                  </a:lnTo>
                  <a:lnTo>
                    <a:pt x="50" y="372"/>
                  </a:lnTo>
                  <a:lnTo>
                    <a:pt x="48" y="372"/>
                  </a:lnTo>
                  <a:lnTo>
                    <a:pt x="44" y="368"/>
                  </a:lnTo>
                  <a:lnTo>
                    <a:pt x="40" y="368"/>
                  </a:lnTo>
                  <a:lnTo>
                    <a:pt x="44" y="359"/>
                  </a:lnTo>
                  <a:lnTo>
                    <a:pt x="50" y="359"/>
                  </a:lnTo>
                  <a:lnTo>
                    <a:pt x="54" y="359"/>
                  </a:lnTo>
                  <a:lnTo>
                    <a:pt x="34" y="353"/>
                  </a:lnTo>
                  <a:lnTo>
                    <a:pt x="34" y="351"/>
                  </a:lnTo>
                  <a:lnTo>
                    <a:pt x="25" y="351"/>
                  </a:lnTo>
                  <a:lnTo>
                    <a:pt x="25" y="338"/>
                  </a:lnTo>
                  <a:lnTo>
                    <a:pt x="25" y="332"/>
                  </a:lnTo>
                  <a:lnTo>
                    <a:pt x="25" y="316"/>
                  </a:lnTo>
                  <a:lnTo>
                    <a:pt x="25" y="297"/>
                  </a:lnTo>
                  <a:lnTo>
                    <a:pt x="27" y="297"/>
                  </a:lnTo>
                  <a:lnTo>
                    <a:pt x="27" y="289"/>
                  </a:lnTo>
                  <a:lnTo>
                    <a:pt x="27" y="280"/>
                  </a:lnTo>
                  <a:lnTo>
                    <a:pt x="23" y="280"/>
                  </a:lnTo>
                  <a:lnTo>
                    <a:pt x="23" y="266"/>
                  </a:lnTo>
                  <a:lnTo>
                    <a:pt x="23" y="260"/>
                  </a:lnTo>
                  <a:lnTo>
                    <a:pt x="23" y="224"/>
                  </a:lnTo>
                  <a:lnTo>
                    <a:pt x="23" y="226"/>
                  </a:lnTo>
                  <a:lnTo>
                    <a:pt x="17" y="226"/>
                  </a:lnTo>
                  <a:lnTo>
                    <a:pt x="17" y="229"/>
                  </a:lnTo>
                  <a:lnTo>
                    <a:pt x="13" y="220"/>
                  </a:lnTo>
                  <a:lnTo>
                    <a:pt x="13" y="218"/>
                  </a:lnTo>
                  <a:lnTo>
                    <a:pt x="17" y="218"/>
                  </a:lnTo>
                  <a:lnTo>
                    <a:pt x="13" y="214"/>
                  </a:lnTo>
                  <a:lnTo>
                    <a:pt x="17" y="214"/>
                  </a:lnTo>
                  <a:lnTo>
                    <a:pt x="17" y="210"/>
                  </a:lnTo>
                  <a:lnTo>
                    <a:pt x="7" y="199"/>
                  </a:lnTo>
                  <a:lnTo>
                    <a:pt x="0" y="202"/>
                  </a:lnTo>
                  <a:lnTo>
                    <a:pt x="0" y="199"/>
                  </a:lnTo>
                  <a:lnTo>
                    <a:pt x="4" y="193"/>
                  </a:lnTo>
                  <a:lnTo>
                    <a:pt x="5" y="189"/>
                  </a:lnTo>
                  <a:lnTo>
                    <a:pt x="5" y="187"/>
                  </a:lnTo>
                  <a:lnTo>
                    <a:pt x="9" y="187"/>
                  </a:lnTo>
                  <a:lnTo>
                    <a:pt x="9" y="183"/>
                  </a:lnTo>
                  <a:lnTo>
                    <a:pt x="13" y="183"/>
                  </a:lnTo>
                  <a:lnTo>
                    <a:pt x="25" y="183"/>
                  </a:lnTo>
                  <a:lnTo>
                    <a:pt x="29" y="183"/>
                  </a:lnTo>
                  <a:lnTo>
                    <a:pt x="40" y="183"/>
                  </a:lnTo>
                  <a:lnTo>
                    <a:pt x="44" y="179"/>
                  </a:lnTo>
                  <a:lnTo>
                    <a:pt x="56" y="179"/>
                  </a:lnTo>
                  <a:lnTo>
                    <a:pt x="56" y="173"/>
                  </a:lnTo>
                  <a:lnTo>
                    <a:pt x="56" y="168"/>
                  </a:lnTo>
                  <a:lnTo>
                    <a:pt x="56" y="164"/>
                  </a:lnTo>
                  <a:lnTo>
                    <a:pt x="60" y="164"/>
                  </a:lnTo>
                  <a:lnTo>
                    <a:pt x="60" y="160"/>
                  </a:lnTo>
                  <a:lnTo>
                    <a:pt x="60" y="158"/>
                  </a:lnTo>
                  <a:lnTo>
                    <a:pt x="61" y="158"/>
                  </a:lnTo>
                  <a:lnTo>
                    <a:pt x="61" y="150"/>
                  </a:lnTo>
                  <a:lnTo>
                    <a:pt x="60" y="154"/>
                  </a:lnTo>
                  <a:lnTo>
                    <a:pt x="56" y="158"/>
                  </a:lnTo>
                  <a:lnTo>
                    <a:pt x="56" y="154"/>
                  </a:lnTo>
                  <a:lnTo>
                    <a:pt x="56" y="152"/>
                  </a:lnTo>
                  <a:lnTo>
                    <a:pt x="56" y="148"/>
                  </a:lnTo>
                  <a:lnTo>
                    <a:pt x="52" y="148"/>
                  </a:lnTo>
                  <a:lnTo>
                    <a:pt x="52" y="145"/>
                  </a:lnTo>
                  <a:lnTo>
                    <a:pt x="52" y="143"/>
                  </a:lnTo>
                  <a:lnTo>
                    <a:pt x="52" y="139"/>
                  </a:lnTo>
                  <a:lnTo>
                    <a:pt x="52" y="137"/>
                  </a:lnTo>
                  <a:lnTo>
                    <a:pt x="50" y="137"/>
                  </a:lnTo>
                  <a:lnTo>
                    <a:pt x="60" y="135"/>
                  </a:lnTo>
                  <a:lnTo>
                    <a:pt x="60" y="139"/>
                  </a:lnTo>
                  <a:lnTo>
                    <a:pt x="65" y="139"/>
                  </a:lnTo>
                  <a:lnTo>
                    <a:pt x="65" y="145"/>
                  </a:lnTo>
                  <a:lnTo>
                    <a:pt x="65" y="143"/>
                  </a:lnTo>
                  <a:lnTo>
                    <a:pt x="67" y="143"/>
                  </a:lnTo>
                  <a:lnTo>
                    <a:pt x="65" y="143"/>
                  </a:lnTo>
                  <a:lnTo>
                    <a:pt x="65" y="139"/>
                  </a:lnTo>
                  <a:lnTo>
                    <a:pt x="67" y="139"/>
                  </a:lnTo>
                  <a:lnTo>
                    <a:pt x="71" y="139"/>
                  </a:lnTo>
                  <a:lnTo>
                    <a:pt x="71" y="143"/>
                  </a:lnTo>
                  <a:lnTo>
                    <a:pt x="71" y="145"/>
                  </a:lnTo>
                  <a:lnTo>
                    <a:pt x="71" y="148"/>
                  </a:lnTo>
                  <a:lnTo>
                    <a:pt x="75" y="148"/>
                  </a:lnTo>
                  <a:lnTo>
                    <a:pt x="77" y="148"/>
                  </a:lnTo>
                  <a:lnTo>
                    <a:pt x="81" y="148"/>
                  </a:lnTo>
                  <a:lnTo>
                    <a:pt x="85" y="148"/>
                  </a:lnTo>
                  <a:lnTo>
                    <a:pt x="87" y="145"/>
                  </a:lnTo>
                  <a:lnTo>
                    <a:pt x="90" y="145"/>
                  </a:lnTo>
                  <a:lnTo>
                    <a:pt x="90" y="129"/>
                  </a:lnTo>
                  <a:lnTo>
                    <a:pt x="90" y="119"/>
                  </a:lnTo>
                  <a:lnTo>
                    <a:pt x="71" y="119"/>
                  </a:lnTo>
                  <a:lnTo>
                    <a:pt x="71" y="117"/>
                  </a:lnTo>
                  <a:lnTo>
                    <a:pt x="71" y="114"/>
                  </a:lnTo>
                  <a:lnTo>
                    <a:pt x="61" y="114"/>
                  </a:lnTo>
                  <a:lnTo>
                    <a:pt x="61" y="112"/>
                  </a:lnTo>
                  <a:lnTo>
                    <a:pt x="61" y="108"/>
                  </a:lnTo>
                  <a:lnTo>
                    <a:pt x="67" y="108"/>
                  </a:lnTo>
                  <a:lnTo>
                    <a:pt x="67" y="112"/>
                  </a:lnTo>
                  <a:lnTo>
                    <a:pt x="67" y="108"/>
                  </a:lnTo>
                  <a:lnTo>
                    <a:pt x="71" y="108"/>
                  </a:lnTo>
                  <a:lnTo>
                    <a:pt x="71" y="102"/>
                  </a:lnTo>
                  <a:lnTo>
                    <a:pt x="77" y="102"/>
                  </a:lnTo>
                  <a:lnTo>
                    <a:pt x="81" y="102"/>
                  </a:lnTo>
                  <a:lnTo>
                    <a:pt x="88" y="102"/>
                  </a:lnTo>
                  <a:lnTo>
                    <a:pt x="96" y="100"/>
                  </a:lnTo>
                  <a:lnTo>
                    <a:pt x="102" y="100"/>
                  </a:lnTo>
                  <a:lnTo>
                    <a:pt x="102" y="89"/>
                  </a:lnTo>
                  <a:lnTo>
                    <a:pt x="102" y="85"/>
                  </a:lnTo>
                </a:path>
              </a:pathLst>
            </a:custGeom>
            <a:grpFill/>
            <a:ln w="9525">
              <a:noFill/>
              <a:round/>
              <a:headEnd/>
              <a:tailEnd/>
            </a:ln>
          </p:spPr>
          <p:txBody>
            <a:bodyPr/>
            <a:lstStyle/>
            <a:p>
              <a:pPr>
                <a:defRPr/>
              </a:pPr>
              <a:endParaRPr lang="en-US"/>
            </a:p>
          </p:txBody>
        </p:sp>
        <p:sp>
          <p:nvSpPr>
            <p:cNvPr id="46224" name="Freeform 2281"/>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close/>
                </a:path>
              </a:pathLst>
            </a:custGeom>
            <a:grpFill/>
            <a:ln w="9525">
              <a:noFill/>
              <a:round/>
              <a:headEnd/>
              <a:tailEnd/>
            </a:ln>
          </p:spPr>
          <p:txBody>
            <a:bodyPr/>
            <a:lstStyle/>
            <a:p>
              <a:pPr>
                <a:defRPr/>
              </a:pPr>
              <a:endParaRPr lang="en-US"/>
            </a:p>
          </p:txBody>
        </p:sp>
        <p:sp>
          <p:nvSpPr>
            <p:cNvPr id="46225" name="Freeform 2282"/>
            <p:cNvSpPr>
              <a:spLocks/>
            </p:cNvSpPr>
            <p:nvPr/>
          </p:nvSpPr>
          <p:spPr bwMode="auto">
            <a:xfrm>
              <a:off x="2832" y="301"/>
              <a:ext cx="66" cy="66"/>
            </a:xfrm>
            <a:custGeom>
              <a:avLst/>
              <a:gdLst>
                <a:gd name="T0" fmla="*/ 10 w 66"/>
                <a:gd name="T1" fmla="*/ 0 h 66"/>
                <a:gd name="T2" fmla="*/ 12 w 66"/>
                <a:gd name="T3" fmla="*/ 10 h 66"/>
                <a:gd name="T4" fmla="*/ 50 w 66"/>
                <a:gd name="T5" fmla="*/ 10 h 66"/>
                <a:gd name="T6" fmla="*/ 66 w 66"/>
                <a:gd name="T7" fmla="*/ 25 h 66"/>
                <a:gd name="T8" fmla="*/ 66 w 66"/>
                <a:gd name="T9" fmla="*/ 33 h 66"/>
                <a:gd name="T10" fmla="*/ 62 w 66"/>
                <a:gd name="T11" fmla="*/ 31 h 66"/>
                <a:gd name="T12" fmla="*/ 56 w 66"/>
                <a:gd name="T13" fmla="*/ 31 h 66"/>
                <a:gd name="T14" fmla="*/ 52 w 66"/>
                <a:gd name="T15" fmla="*/ 27 h 66"/>
                <a:gd name="T16" fmla="*/ 50 w 66"/>
                <a:gd name="T17" fmla="*/ 31 h 66"/>
                <a:gd name="T18" fmla="*/ 45 w 66"/>
                <a:gd name="T19" fmla="*/ 37 h 66"/>
                <a:gd name="T20" fmla="*/ 47 w 66"/>
                <a:gd name="T21" fmla="*/ 41 h 66"/>
                <a:gd name="T22" fmla="*/ 41 w 66"/>
                <a:gd name="T23" fmla="*/ 50 h 66"/>
                <a:gd name="T24" fmla="*/ 45 w 66"/>
                <a:gd name="T25" fmla="*/ 52 h 66"/>
                <a:gd name="T26" fmla="*/ 41 w 66"/>
                <a:gd name="T27" fmla="*/ 56 h 66"/>
                <a:gd name="T28" fmla="*/ 45 w 66"/>
                <a:gd name="T29" fmla="*/ 60 h 66"/>
                <a:gd name="T30" fmla="*/ 39 w 66"/>
                <a:gd name="T31" fmla="*/ 66 h 66"/>
                <a:gd name="T32" fmla="*/ 39 w 66"/>
                <a:gd name="T33" fmla="*/ 60 h 66"/>
                <a:gd name="T34" fmla="*/ 39 w 66"/>
                <a:gd name="T35" fmla="*/ 50 h 66"/>
                <a:gd name="T36" fmla="*/ 41 w 66"/>
                <a:gd name="T37" fmla="*/ 41 h 66"/>
                <a:gd name="T38" fmla="*/ 41 w 66"/>
                <a:gd name="T39" fmla="*/ 37 h 66"/>
                <a:gd name="T40" fmla="*/ 35 w 66"/>
                <a:gd name="T41" fmla="*/ 41 h 66"/>
                <a:gd name="T42" fmla="*/ 31 w 66"/>
                <a:gd name="T43" fmla="*/ 45 h 66"/>
                <a:gd name="T44" fmla="*/ 35 w 66"/>
                <a:gd name="T45" fmla="*/ 50 h 66"/>
                <a:gd name="T46" fmla="*/ 35 w 66"/>
                <a:gd name="T47" fmla="*/ 56 h 66"/>
                <a:gd name="T48" fmla="*/ 35 w 66"/>
                <a:gd name="T49" fmla="*/ 62 h 66"/>
                <a:gd name="T50" fmla="*/ 16 w 66"/>
                <a:gd name="T51" fmla="*/ 66 h 66"/>
                <a:gd name="T52" fmla="*/ 14 w 66"/>
                <a:gd name="T53" fmla="*/ 62 h 66"/>
                <a:gd name="T54" fmla="*/ 14 w 66"/>
                <a:gd name="T55" fmla="*/ 54 h 66"/>
                <a:gd name="T56" fmla="*/ 16 w 66"/>
                <a:gd name="T57" fmla="*/ 50 h 66"/>
                <a:gd name="T58" fmla="*/ 22 w 66"/>
                <a:gd name="T59" fmla="*/ 47 h 66"/>
                <a:gd name="T60" fmla="*/ 20 w 66"/>
                <a:gd name="T61" fmla="*/ 45 h 66"/>
                <a:gd name="T62" fmla="*/ 16 w 66"/>
                <a:gd name="T63" fmla="*/ 41 h 66"/>
                <a:gd name="T64" fmla="*/ 16 w 66"/>
                <a:gd name="T65" fmla="*/ 35 h 66"/>
                <a:gd name="T66" fmla="*/ 20 w 66"/>
                <a:gd name="T67" fmla="*/ 31 h 66"/>
                <a:gd name="T68" fmla="*/ 20 w 66"/>
                <a:gd name="T69" fmla="*/ 29 h 66"/>
                <a:gd name="T70" fmla="*/ 12 w 66"/>
                <a:gd name="T71" fmla="*/ 25 h 66"/>
                <a:gd name="T72" fmla="*/ 6 w 66"/>
                <a:gd name="T73" fmla="*/ 23 h 66"/>
                <a:gd name="T74" fmla="*/ 6 w 66"/>
                <a:gd name="T75" fmla="*/ 20 h 66"/>
                <a:gd name="T76" fmla="*/ 0 w 66"/>
                <a:gd name="T77" fmla="*/ 4 h 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6"/>
                <a:gd name="T118" fmla="*/ 0 h 66"/>
                <a:gd name="T119" fmla="*/ 66 w 66"/>
                <a:gd name="T120" fmla="*/ 66 h 6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6" h="66">
                  <a:moveTo>
                    <a:pt x="0" y="0"/>
                  </a:moveTo>
                  <a:lnTo>
                    <a:pt x="10" y="0"/>
                  </a:lnTo>
                  <a:lnTo>
                    <a:pt x="10" y="10"/>
                  </a:lnTo>
                  <a:lnTo>
                    <a:pt x="12" y="10"/>
                  </a:lnTo>
                  <a:lnTo>
                    <a:pt x="22" y="10"/>
                  </a:lnTo>
                  <a:lnTo>
                    <a:pt x="50" y="10"/>
                  </a:lnTo>
                  <a:lnTo>
                    <a:pt x="50" y="25"/>
                  </a:lnTo>
                  <a:lnTo>
                    <a:pt x="66" y="25"/>
                  </a:lnTo>
                  <a:lnTo>
                    <a:pt x="66" y="31"/>
                  </a:lnTo>
                  <a:lnTo>
                    <a:pt x="66" y="33"/>
                  </a:lnTo>
                  <a:lnTo>
                    <a:pt x="62" y="33"/>
                  </a:lnTo>
                  <a:lnTo>
                    <a:pt x="62" y="31"/>
                  </a:lnTo>
                  <a:lnTo>
                    <a:pt x="52" y="31"/>
                  </a:lnTo>
                  <a:lnTo>
                    <a:pt x="56" y="31"/>
                  </a:lnTo>
                  <a:lnTo>
                    <a:pt x="56" y="27"/>
                  </a:lnTo>
                  <a:lnTo>
                    <a:pt x="52" y="27"/>
                  </a:lnTo>
                  <a:lnTo>
                    <a:pt x="52" y="31"/>
                  </a:lnTo>
                  <a:lnTo>
                    <a:pt x="50" y="31"/>
                  </a:lnTo>
                  <a:lnTo>
                    <a:pt x="50" y="37"/>
                  </a:lnTo>
                  <a:lnTo>
                    <a:pt x="45" y="37"/>
                  </a:lnTo>
                  <a:lnTo>
                    <a:pt x="45" y="41"/>
                  </a:lnTo>
                  <a:lnTo>
                    <a:pt x="47" y="41"/>
                  </a:lnTo>
                  <a:lnTo>
                    <a:pt x="41" y="47"/>
                  </a:lnTo>
                  <a:lnTo>
                    <a:pt x="41" y="50"/>
                  </a:lnTo>
                  <a:lnTo>
                    <a:pt x="45" y="50"/>
                  </a:lnTo>
                  <a:lnTo>
                    <a:pt x="45" y="52"/>
                  </a:lnTo>
                  <a:lnTo>
                    <a:pt x="41" y="52"/>
                  </a:lnTo>
                  <a:lnTo>
                    <a:pt x="41" y="56"/>
                  </a:lnTo>
                  <a:lnTo>
                    <a:pt x="41" y="60"/>
                  </a:lnTo>
                  <a:lnTo>
                    <a:pt x="45" y="60"/>
                  </a:lnTo>
                  <a:lnTo>
                    <a:pt x="41" y="66"/>
                  </a:lnTo>
                  <a:lnTo>
                    <a:pt x="39" y="66"/>
                  </a:lnTo>
                  <a:lnTo>
                    <a:pt x="39" y="62"/>
                  </a:lnTo>
                  <a:lnTo>
                    <a:pt x="39" y="60"/>
                  </a:lnTo>
                  <a:lnTo>
                    <a:pt x="39" y="52"/>
                  </a:lnTo>
                  <a:lnTo>
                    <a:pt x="39" y="50"/>
                  </a:lnTo>
                  <a:lnTo>
                    <a:pt x="41" y="43"/>
                  </a:lnTo>
                  <a:lnTo>
                    <a:pt x="41" y="41"/>
                  </a:lnTo>
                  <a:lnTo>
                    <a:pt x="45" y="41"/>
                  </a:lnTo>
                  <a:lnTo>
                    <a:pt x="41" y="37"/>
                  </a:lnTo>
                  <a:lnTo>
                    <a:pt x="37" y="37"/>
                  </a:lnTo>
                  <a:lnTo>
                    <a:pt x="35" y="41"/>
                  </a:lnTo>
                  <a:lnTo>
                    <a:pt x="35" y="45"/>
                  </a:lnTo>
                  <a:lnTo>
                    <a:pt x="31" y="45"/>
                  </a:lnTo>
                  <a:lnTo>
                    <a:pt x="35" y="47"/>
                  </a:lnTo>
                  <a:lnTo>
                    <a:pt x="35" y="50"/>
                  </a:lnTo>
                  <a:lnTo>
                    <a:pt x="35" y="52"/>
                  </a:lnTo>
                  <a:lnTo>
                    <a:pt x="35" y="56"/>
                  </a:lnTo>
                  <a:lnTo>
                    <a:pt x="35" y="60"/>
                  </a:lnTo>
                  <a:lnTo>
                    <a:pt x="35" y="62"/>
                  </a:lnTo>
                  <a:lnTo>
                    <a:pt x="35" y="66"/>
                  </a:lnTo>
                  <a:lnTo>
                    <a:pt x="16" y="66"/>
                  </a:lnTo>
                  <a:lnTo>
                    <a:pt x="14" y="66"/>
                  </a:lnTo>
                  <a:lnTo>
                    <a:pt x="14" y="62"/>
                  </a:lnTo>
                  <a:lnTo>
                    <a:pt x="14" y="60"/>
                  </a:lnTo>
                  <a:lnTo>
                    <a:pt x="14" y="54"/>
                  </a:lnTo>
                  <a:lnTo>
                    <a:pt x="20" y="54"/>
                  </a:lnTo>
                  <a:lnTo>
                    <a:pt x="16" y="50"/>
                  </a:lnTo>
                  <a:lnTo>
                    <a:pt x="20" y="47"/>
                  </a:lnTo>
                  <a:lnTo>
                    <a:pt x="22" y="47"/>
                  </a:lnTo>
                  <a:lnTo>
                    <a:pt x="22" y="45"/>
                  </a:lnTo>
                  <a:lnTo>
                    <a:pt x="20" y="45"/>
                  </a:lnTo>
                  <a:lnTo>
                    <a:pt x="20" y="41"/>
                  </a:lnTo>
                  <a:lnTo>
                    <a:pt x="16" y="41"/>
                  </a:lnTo>
                  <a:lnTo>
                    <a:pt x="16" y="39"/>
                  </a:lnTo>
                  <a:lnTo>
                    <a:pt x="16" y="35"/>
                  </a:lnTo>
                  <a:lnTo>
                    <a:pt x="16" y="31"/>
                  </a:lnTo>
                  <a:lnTo>
                    <a:pt x="20" y="31"/>
                  </a:lnTo>
                  <a:lnTo>
                    <a:pt x="16" y="29"/>
                  </a:lnTo>
                  <a:lnTo>
                    <a:pt x="20" y="29"/>
                  </a:lnTo>
                  <a:lnTo>
                    <a:pt x="20" y="25"/>
                  </a:lnTo>
                  <a:lnTo>
                    <a:pt x="12" y="25"/>
                  </a:lnTo>
                  <a:lnTo>
                    <a:pt x="6" y="25"/>
                  </a:lnTo>
                  <a:lnTo>
                    <a:pt x="6" y="23"/>
                  </a:lnTo>
                  <a:lnTo>
                    <a:pt x="10" y="20"/>
                  </a:lnTo>
                  <a:lnTo>
                    <a:pt x="6" y="20"/>
                  </a:lnTo>
                  <a:lnTo>
                    <a:pt x="0" y="10"/>
                  </a:lnTo>
                  <a:lnTo>
                    <a:pt x="0" y="4"/>
                  </a:lnTo>
                  <a:lnTo>
                    <a:pt x="0" y="0"/>
                  </a:lnTo>
                </a:path>
              </a:pathLst>
            </a:custGeom>
            <a:grpFill/>
            <a:ln w="9525">
              <a:noFill/>
              <a:round/>
              <a:headEnd/>
              <a:tailEnd/>
            </a:ln>
          </p:spPr>
          <p:txBody>
            <a:bodyPr/>
            <a:lstStyle/>
            <a:p>
              <a:pPr>
                <a:defRPr/>
              </a:pPr>
              <a:endParaRPr lang="en-US"/>
            </a:p>
          </p:txBody>
        </p:sp>
        <p:sp>
          <p:nvSpPr>
            <p:cNvPr id="46226" name="Freeform 2283"/>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close/>
                </a:path>
              </a:pathLst>
            </a:custGeom>
            <a:grpFill/>
            <a:ln w="9525">
              <a:noFill/>
              <a:round/>
              <a:headEnd/>
              <a:tailEnd/>
            </a:ln>
          </p:spPr>
          <p:txBody>
            <a:bodyPr/>
            <a:lstStyle/>
            <a:p>
              <a:pPr>
                <a:defRPr/>
              </a:pPr>
              <a:endParaRPr lang="en-US"/>
            </a:p>
          </p:txBody>
        </p:sp>
        <p:sp>
          <p:nvSpPr>
            <p:cNvPr id="46227" name="Freeform 2284"/>
            <p:cNvSpPr>
              <a:spLocks/>
            </p:cNvSpPr>
            <p:nvPr/>
          </p:nvSpPr>
          <p:spPr bwMode="auto">
            <a:xfrm>
              <a:off x="3396" y="323"/>
              <a:ext cx="762" cy="696"/>
            </a:xfrm>
            <a:custGeom>
              <a:avLst/>
              <a:gdLst>
                <a:gd name="T0" fmla="*/ 299 w 762"/>
                <a:gd name="T1" fmla="*/ 27 h 696"/>
                <a:gd name="T2" fmla="*/ 330 w 762"/>
                <a:gd name="T3" fmla="*/ 7 h 696"/>
                <a:gd name="T4" fmla="*/ 365 w 762"/>
                <a:gd name="T5" fmla="*/ 15 h 696"/>
                <a:gd name="T6" fmla="*/ 396 w 762"/>
                <a:gd name="T7" fmla="*/ 21 h 696"/>
                <a:gd name="T8" fmla="*/ 415 w 762"/>
                <a:gd name="T9" fmla="*/ 9 h 696"/>
                <a:gd name="T10" fmla="*/ 527 w 762"/>
                <a:gd name="T11" fmla="*/ 32 h 696"/>
                <a:gd name="T12" fmla="*/ 594 w 762"/>
                <a:gd name="T13" fmla="*/ 15 h 696"/>
                <a:gd name="T14" fmla="*/ 660 w 762"/>
                <a:gd name="T15" fmla="*/ 1 h 696"/>
                <a:gd name="T16" fmla="*/ 762 w 762"/>
                <a:gd name="T17" fmla="*/ 229 h 696"/>
                <a:gd name="T18" fmla="*/ 604 w 762"/>
                <a:gd name="T19" fmla="*/ 328 h 696"/>
                <a:gd name="T20" fmla="*/ 569 w 762"/>
                <a:gd name="T21" fmla="*/ 328 h 696"/>
                <a:gd name="T22" fmla="*/ 544 w 762"/>
                <a:gd name="T23" fmla="*/ 330 h 696"/>
                <a:gd name="T24" fmla="*/ 502 w 762"/>
                <a:gd name="T25" fmla="*/ 330 h 696"/>
                <a:gd name="T26" fmla="*/ 484 w 762"/>
                <a:gd name="T27" fmla="*/ 330 h 696"/>
                <a:gd name="T28" fmla="*/ 463 w 762"/>
                <a:gd name="T29" fmla="*/ 339 h 696"/>
                <a:gd name="T30" fmla="*/ 463 w 762"/>
                <a:gd name="T31" fmla="*/ 359 h 696"/>
                <a:gd name="T32" fmla="*/ 465 w 762"/>
                <a:gd name="T33" fmla="*/ 380 h 696"/>
                <a:gd name="T34" fmla="*/ 465 w 762"/>
                <a:gd name="T35" fmla="*/ 401 h 696"/>
                <a:gd name="T36" fmla="*/ 465 w 762"/>
                <a:gd name="T37" fmla="*/ 420 h 696"/>
                <a:gd name="T38" fmla="*/ 450 w 762"/>
                <a:gd name="T39" fmla="*/ 436 h 696"/>
                <a:gd name="T40" fmla="*/ 425 w 762"/>
                <a:gd name="T41" fmla="*/ 445 h 696"/>
                <a:gd name="T42" fmla="*/ 384 w 762"/>
                <a:gd name="T43" fmla="*/ 463 h 696"/>
                <a:gd name="T44" fmla="*/ 363 w 762"/>
                <a:gd name="T45" fmla="*/ 474 h 696"/>
                <a:gd name="T46" fmla="*/ 363 w 762"/>
                <a:gd name="T47" fmla="*/ 500 h 696"/>
                <a:gd name="T48" fmla="*/ 363 w 762"/>
                <a:gd name="T49" fmla="*/ 515 h 696"/>
                <a:gd name="T50" fmla="*/ 365 w 762"/>
                <a:gd name="T51" fmla="*/ 530 h 696"/>
                <a:gd name="T52" fmla="*/ 365 w 762"/>
                <a:gd name="T53" fmla="*/ 550 h 696"/>
                <a:gd name="T54" fmla="*/ 365 w 762"/>
                <a:gd name="T55" fmla="*/ 571 h 696"/>
                <a:gd name="T56" fmla="*/ 324 w 762"/>
                <a:gd name="T57" fmla="*/ 575 h 696"/>
                <a:gd name="T58" fmla="*/ 280 w 762"/>
                <a:gd name="T59" fmla="*/ 584 h 696"/>
                <a:gd name="T60" fmla="*/ 284 w 762"/>
                <a:gd name="T61" fmla="*/ 625 h 696"/>
                <a:gd name="T62" fmla="*/ 282 w 762"/>
                <a:gd name="T63" fmla="*/ 646 h 696"/>
                <a:gd name="T64" fmla="*/ 266 w 762"/>
                <a:gd name="T65" fmla="*/ 656 h 696"/>
                <a:gd name="T66" fmla="*/ 251 w 762"/>
                <a:gd name="T67" fmla="*/ 669 h 696"/>
                <a:gd name="T68" fmla="*/ 251 w 762"/>
                <a:gd name="T69" fmla="*/ 691 h 696"/>
                <a:gd name="T70" fmla="*/ 212 w 762"/>
                <a:gd name="T71" fmla="*/ 667 h 696"/>
                <a:gd name="T72" fmla="*/ 118 w 762"/>
                <a:gd name="T73" fmla="*/ 598 h 696"/>
                <a:gd name="T74" fmla="*/ 37 w 762"/>
                <a:gd name="T75" fmla="*/ 527 h 696"/>
                <a:gd name="T76" fmla="*/ 0 w 762"/>
                <a:gd name="T77" fmla="*/ 478 h 696"/>
                <a:gd name="T78" fmla="*/ 10 w 762"/>
                <a:gd name="T79" fmla="*/ 447 h 696"/>
                <a:gd name="T80" fmla="*/ 25 w 762"/>
                <a:gd name="T81" fmla="*/ 417 h 696"/>
                <a:gd name="T82" fmla="*/ 62 w 762"/>
                <a:gd name="T83" fmla="*/ 397 h 696"/>
                <a:gd name="T84" fmla="*/ 67 w 762"/>
                <a:gd name="T85" fmla="*/ 362 h 696"/>
                <a:gd name="T86" fmla="*/ 89 w 762"/>
                <a:gd name="T87" fmla="*/ 359 h 696"/>
                <a:gd name="T88" fmla="*/ 114 w 762"/>
                <a:gd name="T89" fmla="*/ 361 h 696"/>
                <a:gd name="T90" fmla="*/ 129 w 762"/>
                <a:gd name="T91" fmla="*/ 361 h 696"/>
                <a:gd name="T92" fmla="*/ 139 w 762"/>
                <a:gd name="T93" fmla="*/ 345 h 696"/>
                <a:gd name="T94" fmla="*/ 145 w 762"/>
                <a:gd name="T95" fmla="*/ 324 h 696"/>
                <a:gd name="T96" fmla="*/ 147 w 762"/>
                <a:gd name="T97" fmla="*/ 305 h 696"/>
                <a:gd name="T98" fmla="*/ 154 w 762"/>
                <a:gd name="T99" fmla="*/ 295 h 696"/>
                <a:gd name="T100" fmla="*/ 156 w 762"/>
                <a:gd name="T101" fmla="*/ 278 h 696"/>
                <a:gd name="T102" fmla="*/ 162 w 762"/>
                <a:gd name="T103" fmla="*/ 258 h 696"/>
                <a:gd name="T104" fmla="*/ 166 w 762"/>
                <a:gd name="T105" fmla="*/ 245 h 696"/>
                <a:gd name="T106" fmla="*/ 172 w 762"/>
                <a:gd name="T107" fmla="*/ 233 h 696"/>
                <a:gd name="T108" fmla="*/ 178 w 762"/>
                <a:gd name="T109" fmla="*/ 222 h 696"/>
                <a:gd name="T110" fmla="*/ 179 w 762"/>
                <a:gd name="T111" fmla="*/ 208 h 696"/>
                <a:gd name="T112" fmla="*/ 185 w 762"/>
                <a:gd name="T113" fmla="*/ 189 h 696"/>
                <a:gd name="T114" fmla="*/ 199 w 762"/>
                <a:gd name="T115" fmla="*/ 158 h 696"/>
                <a:gd name="T116" fmla="*/ 206 w 762"/>
                <a:gd name="T117" fmla="*/ 131 h 696"/>
                <a:gd name="T118" fmla="*/ 216 w 762"/>
                <a:gd name="T119" fmla="*/ 102 h 696"/>
                <a:gd name="T120" fmla="*/ 230 w 762"/>
                <a:gd name="T121" fmla="*/ 50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62"/>
                <a:gd name="T184" fmla="*/ 0 h 696"/>
                <a:gd name="T185" fmla="*/ 762 w 762"/>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62" h="696">
                  <a:moveTo>
                    <a:pt x="230" y="50"/>
                  </a:moveTo>
                  <a:lnTo>
                    <a:pt x="234" y="40"/>
                  </a:lnTo>
                  <a:lnTo>
                    <a:pt x="237" y="34"/>
                  </a:lnTo>
                  <a:lnTo>
                    <a:pt x="299" y="32"/>
                  </a:lnTo>
                  <a:lnTo>
                    <a:pt x="299" y="27"/>
                  </a:lnTo>
                  <a:lnTo>
                    <a:pt x="305" y="27"/>
                  </a:lnTo>
                  <a:lnTo>
                    <a:pt x="305" y="17"/>
                  </a:lnTo>
                  <a:lnTo>
                    <a:pt x="320" y="17"/>
                  </a:lnTo>
                  <a:lnTo>
                    <a:pt x="320" y="7"/>
                  </a:lnTo>
                  <a:lnTo>
                    <a:pt x="330" y="7"/>
                  </a:lnTo>
                  <a:lnTo>
                    <a:pt x="330" y="17"/>
                  </a:lnTo>
                  <a:lnTo>
                    <a:pt x="330" y="32"/>
                  </a:lnTo>
                  <a:lnTo>
                    <a:pt x="334" y="32"/>
                  </a:lnTo>
                  <a:lnTo>
                    <a:pt x="365" y="30"/>
                  </a:lnTo>
                  <a:lnTo>
                    <a:pt x="365" y="15"/>
                  </a:lnTo>
                  <a:lnTo>
                    <a:pt x="380" y="15"/>
                  </a:lnTo>
                  <a:lnTo>
                    <a:pt x="380" y="34"/>
                  </a:lnTo>
                  <a:lnTo>
                    <a:pt x="392" y="34"/>
                  </a:lnTo>
                  <a:lnTo>
                    <a:pt x="392" y="21"/>
                  </a:lnTo>
                  <a:lnTo>
                    <a:pt x="396" y="21"/>
                  </a:lnTo>
                  <a:lnTo>
                    <a:pt x="396" y="15"/>
                  </a:lnTo>
                  <a:lnTo>
                    <a:pt x="405" y="15"/>
                  </a:lnTo>
                  <a:lnTo>
                    <a:pt x="405" y="0"/>
                  </a:lnTo>
                  <a:lnTo>
                    <a:pt x="413" y="0"/>
                  </a:lnTo>
                  <a:lnTo>
                    <a:pt x="415" y="9"/>
                  </a:lnTo>
                  <a:lnTo>
                    <a:pt x="421" y="9"/>
                  </a:lnTo>
                  <a:lnTo>
                    <a:pt x="421" y="0"/>
                  </a:lnTo>
                  <a:lnTo>
                    <a:pt x="430" y="0"/>
                  </a:lnTo>
                  <a:lnTo>
                    <a:pt x="430" y="32"/>
                  </a:lnTo>
                  <a:lnTo>
                    <a:pt x="527" y="32"/>
                  </a:lnTo>
                  <a:lnTo>
                    <a:pt x="527" y="23"/>
                  </a:lnTo>
                  <a:lnTo>
                    <a:pt x="571" y="21"/>
                  </a:lnTo>
                  <a:lnTo>
                    <a:pt x="571" y="25"/>
                  </a:lnTo>
                  <a:lnTo>
                    <a:pt x="596" y="25"/>
                  </a:lnTo>
                  <a:lnTo>
                    <a:pt x="594" y="15"/>
                  </a:lnTo>
                  <a:lnTo>
                    <a:pt x="627" y="15"/>
                  </a:lnTo>
                  <a:lnTo>
                    <a:pt x="627" y="7"/>
                  </a:lnTo>
                  <a:lnTo>
                    <a:pt x="652" y="7"/>
                  </a:lnTo>
                  <a:lnTo>
                    <a:pt x="652" y="1"/>
                  </a:lnTo>
                  <a:lnTo>
                    <a:pt x="660" y="1"/>
                  </a:lnTo>
                  <a:lnTo>
                    <a:pt x="658" y="54"/>
                  </a:lnTo>
                  <a:lnTo>
                    <a:pt x="660" y="98"/>
                  </a:lnTo>
                  <a:lnTo>
                    <a:pt x="759" y="96"/>
                  </a:lnTo>
                  <a:lnTo>
                    <a:pt x="760" y="121"/>
                  </a:lnTo>
                  <a:lnTo>
                    <a:pt x="762" y="229"/>
                  </a:lnTo>
                  <a:lnTo>
                    <a:pt x="697" y="227"/>
                  </a:lnTo>
                  <a:lnTo>
                    <a:pt x="697" y="295"/>
                  </a:lnTo>
                  <a:lnTo>
                    <a:pt x="629" y="297"/>
                  </a:lnTo>
                  <a:lnTo>
                    <a:pt x="629" y="328"/>
                  </a:lnTo>
                  <a:lnTo>
                    <a:pt x="604" y="328"/>
                  </a:lnTo>
                  <a:lnTo>
                    <a:pt x="591" y="328"/>
                  </a:lnTo>
                  <a:lnTo>
                    <a:pt x="589" y="328"/>
                  </a:lnTo>
                  <a:lnTo>
                    <a:pt x="579" y="328"/>
                  </a:lnTo>
                  <a:lnTo>
                    <a:pt x="573" y="328"/>
                  </a:lnTo>
                  <a:lnTo>
                    <a:pt x="569" y="328"/>
                  </a:lnTo>
                  <a:lnTo>
                    <a:pt x="564" y="330"/>
                  </a:lnTo>
                  <a:lnTo>
                    <a:pt x="560" y="330"/>
                  </a:lnTo>
                  <a:lnTo>
                    <a:pt x="554" y="330"/>
                  </a:lnTo>
                  <a:lnTo>
                    <a:pt x="550" y="330"/>
                  </a:lnTo>
                  <a:lnTo>
                    <a:pt x="544" y="330"/>
                  </a:lnTo>
                  <a:lnTo>
                    <a:pt x="533" y="330"/>
                  </a:lnTo>
                  <a:lnTo>
                    <a:pt x="529" y="330"/>
                  </a:lnTo>
                  <a:lnTo>
                    <a:pt x="508" y="330"/>
                  </a:lnTo>
                  <a:lnTo>
                    <a:pt x="504" y="330"/>
                  </a:lnTo>
                  <a:lnTo>
                    <a:pt x="502" y="330"/>
                  </a:lnTo>
                  <a:lnTo>
                    <a:pt x="498" y="330"/>
                  </a:lnTo>
                  <a:lnTo>
                    <a:pt x="494" y="330"/>
                  </a:lnTo>
                  <a:lnTo>
                    <a:pt x="492" y="330"/>
                  </a:lnTo>
                  <a:lnTo>
                    <a:pt x="488" y="330"/>
                  </a:lnTo>
                  <a:lnTo>
                    <a:pt x="484" y="330"/>
                  </a:lnTo>
                  <a:lnTo>
                    <a:pt x="479" y="330"/>
                  </a:lnTo>
                  <a:lnTo>
                    <a:pt x="469" y="330"/>
                  </a:lnTo>
                  <a:lnTo>
                    <a:pt x="463" y="330"/>
                  </a:lnTo>
                  <a:lnTo>
                    <a:pt x="463" y="334"/>
                  </a:lnTo>
                  <a:lnTo>
                    <a:pt x="463" y="339"/>
                  </a:lnTo>
                  <a:lnTo>
                    <a:pt x="463" y="345"/>
                  </a:lnTo>
                  <a:lnTo>
                    <a:pt x="463" y="349"/>
                  </a:lnTo>
                  <a:lnTo>
                    <a:pt x="463" y="353"/>
                  </a:lnTo>
                  <a:lnTo>
                    <a:pt x="463" y="355"/>
                  </a:lnTo>
                  <a:lnTo>
                    <a:pt x="463" y="359"/>
                  </a:lnTo>
                  <a:lnTo>
                    <a:pt x="463" y="361"/>
                  </a:lnTo>
                  <a:lnTo>
                    <a:pt x="465" y="370"/>
                  </a:lnTo>
                  <a:lnTo>
                    <a:pt x="465" y="374"/>
                  </a:lnTo>
                  <a:lnTo>
                    <a:pt x="465" y="376"/>
                  </a:lnTo>
                  <a:lnTo>
                    <a:pt x="465" y="380"/>
                  </a:lnTo>
                  <a:lnTo>
                    <a:pt x="465" y="384"/>
                  </a:lnTo>
                  <a:lnTo>
                    <a:pt x="465" y="389"/>
                  </a:lnTo>
                  <a:lnTo>
                    <a:pt x="465" y="395"/>
                  </a:lnTo>
                  <a:lnTo>
                    <a:pt x="465" y="399"/>
                  </a:lnTo>
                  <a:lnTo>
                    <a:pt x="465" y="401"/>
                  </a:lnTo>
                  <a:lnTo>
                    <a:pt x="465" y="405"/>
                  </a:lnTo>
                  <a:lnTo>
                    <a:pt x="465" y="409"/>
                  </a:lnTo>
                  <a:lnTo>
                    <a:pt x="465" y="411"/>
                  </a:lnTo>
                  <a:lnTo>
                    <a:pt x="465" y="417"/>
                  </a:lnTo>
                  <a:lnTo>
                    <a:pt x="465" y="420"/>
                  </a:lnTo>
                  <a:lnTo>
                    <a:pt x="465" y="426"/>
                  </a:lnTo>
                  <a:lnTo>
                    <a:pt x="465" y="430"/>
                  </a:lnTo>
                  <a:lnTo>
                    <a:pt x="461" y="430"/>
                  </a:lnTo>
                  <a:lnTo>
                    <a:pt x="461" y="432"/>
                  </a:lnTo>
                  <a:lnTo>
                    <a:pt x="450" y="436"/>
                  </a:lnTo>
                  <a:lnTo>
                    <a:pt x="446" y="436"/>
                  </a:lnTo>
                  <a:lnTo>
                    <a:pt x="446" y="440"/>
                  </a:lnTo>
                  <a:lnTo>
                    <a:pt x="440" y="440"/>
                  </a:lnTo>
                  <a:lnTo>
                    <a:pt x="430" y="444"/>
                  </a:lnTo>
                  <a:lnTo>
                    <a:pt x="425" y="445"/>
                  </a:lnTo>
                  <a:lnTo>
                    <a:pt x="415" y="449"/>
                  </a:lnTo>
                  <a:lnTo>
                    <a:pt x="409" y="453"/>
                  </a:lnTo>
                  <a:lnTo>
                    <a:pt x="398" y="455"/>
                  </a:lnTo>
                  <a:lnTo>
                    <a:pt x="390" y="459"/>
                  </a:lnTo>
                  <a:lnTo>
                    <a:pt x="384" y="463"/>
                  </a:lnTo>
                  <a:lnTo>
                    <a:pt x="378" y="463"/>
                  </a:lnTo>
                  <a:lnTo>
                    <a:pt x="369" y="469"/>
                  </a:lnTo>
                  <a:lnTo>
                    <a:pt x="367" y="469"/>
                  </a:lnTo>
                  <a:lnTo>
                    <a:pt x="367" y="474"/>
                  </a:lnTo>
                  <a:lnTo>
                    <a:pt x="363" y="474"/>
                  </a:lnTo>
                  <a:lnTo>
                    <a:pt x="363" y="478"/>
                  </a:lnTo>
                  <a:lnTo>
                    <a:pt x="363" y="484"/>
                  </a:lnTo>
                  <a:lnTo>
                    <a:pt x="363" y="488"/>
                  </a:lnTo>
                  <a:lnTo>
                    <a:pt x="363" y="496"/>
                  </a:lnTo>
                  <a:lnTo>
                    <a:pt x="363" y="500"/>
                  </a:lnTo>
                  <a:lnTo>
                    <a:pt x="363" y="503"/>
                  </a:lnTo>
                  <a:lnTo>
                    <a:pt x="363" y="505"/>
                  </a:lnTo>
                  <a:lnTo>
                    <a:pt x="363" y="509"/>
                  </a:lnTo>
                  <a:lnTo>
                    <a:pt x="363" y="513"/>
                  </a:lnTo>
                  <a:lnTo>
                    <a:pt x="363" y="515"/>
                  </a:lnTo>
                  <a:lnTo>
                    <a:pt x="363" y="519"/>
                  </a:lnTo>
                  <a:lnTo>
                    <a:pt x="363" y="521"/>
                  </a:lnTo>
                  <a:lnTo>
                    <a:pt x="365" y="525"/>
                  </a:lnTo>
                  <a:lnTo>
                    <a:pt x="365" y="528"/>
                  </a:lnTo>
                  <a:lnTo>
                    <a:pt x="365" y="530"/>
                  </a:lnTo>
                  <a:lnTo>
                    <a:pt x="365" y="534"/>
                  </a:lnTo>
                  <a:lnTo>
                    <a:pt x="365" y="536"/>
                  </a:lnTo>
                  <a:lnTo>
                    <a:pt x="365" y="540"/>
                  </a:lnTo>
                  <a:lnTo>
                    <a:pt x="365" y="546"/>
                  </a:lnTo>
                  <a:lnTo>
                    <a:pt x="365" y="550"/>
                  </a:lnTo>
                  <a:lnTo>
                    <a:pt x="365" y="556"/>
                  </a:lnTo>
                  <a:lnTo>
                    <a:pt x="365" y="559"/>
                  </a:lnTo>
                  <a:lnTo>
                    <a:pt x="365" y="561"/>
                  </a:lnTo>
                  <a:lnTo>
                    <a:pt x="365" y="565"/>
                  </a:lnTo>
                  <a:lnTo>
                    <a:pt x="365" y="571"/>
                  </a:lnTo>
                  <a:lnTo>
                    <a:pt x="365" y="575"/>
                  </a:lnTo>
                  <a:lnTo>
                    <a:pt x="365" y="577"/>
                  </a:lnTo>
                  <a:lnTo>
                    <a:pt x="340" y="577"/>
                  </a:lnTo>
                  <a:lnTo>
                    <a:pt x="336" y="579"/>
                  </a:lnTo>
                  <a:lnTo>
                    <a:pt x="324" y="575"/>
                  </a:lnTo>
                  <a:lnTo>
                    <a:pt x="299" y="575"/>
                  </a:lnTo>
                  <a:lnTo>
                    <a:pt x="280" y="575"/>
                  </a:lnTo>
                  <a:lnTo>
                    <a:pt x="280" y="579"/>
                  </a:lnTo>
                  <a:lnTo>
                    <a:pt x="280" y="583"/>
                  </a:lnTo>
                  <a:lnTo>
                    <a:pt x="280" y="584"/>
                  </a:lnTo>
                  <a:lnTo>
                    <a:pt x="280" y="588"/>
                  </a:lnTo>
                  <a:lnTo>
                    <a:pt x="282" y="606"/>
                  </a:lnTo>
                  <a:lnTo>
                    <a:pt x="282" y="610"/>
                  </a:lnTo>
                  <a:lnTo>
                    <a:pt x="282" y="613"/>
                  </a:lnTo>
                  <a:lnTo>
                    <a:pt x="284" y="625"/>
                  </a:lnTo>
                  <a:lnTo>
                    <a:pt x="284" y="635"/>
                  </a:lnTo>
                  <a:lnTo>
                    <a:pt x="282" y="639"/>
                  </a:lnTo>
                  <a:lnTo>
                    <a:pt x="282" y="640"/>
                  </a:lnTo>
                  <a:lnTo>
                    <a:pt x="282" y="644"/>
                  </a:lnTo>
                  <a:lnTo>
                    <a:pt x="282" y="646"/>
                  </a:lnTo>
                  <a:lnTo>
                    <a:pt x="282" y="650"/>
                  </a:lnTo>
                  <a:lnTo>
                    <a:pt x="282" y="656"/>
                  </a:lnTo>
                  <a:lnTo>
                    <a:pt x="272" y="656"/>
                  </a:lnTo>
                  <a:lnTo>
                    <a:pt x="270" y="656"/>
                  </a:lnTo>
                  <a:lnTo>
                    <a:pt x="266" y="656"/>
                  </a:lnTo>
                  <a:lnTo>
                    <a:pt x="241" y="658"/>
                  </a:lnTo>
                  <a:lnTo>
                    <a:pt x="245" y="660"/>
                  </a:lnTo>
                  <a:lnTo>
                    <a:pt x="247" y="664"/>
                  </a:lnTo>
                  <a:lnTo>
                    <a:pt x="251" y="666"/>
                  </a:lnTo>
                  <a:lnTo>
                    <a:pt x="251" y="669"/>
                  </a:lnTo>
                  <a:lnTo>
                    <a:pt x="255" y="669"/>
                  </a:lnTo>
                  <a:lnTo>
                    <a:pt x="255" y="675"/>
                  </a:lnTo>
                  <a:lnTo>
                    <a:pt x="247" y="685"/>
                  </a:lnTo>
                  <a:lnTo>
                    <a:pt x="247" y="689"/>
                  </a:lnTo>
                  <a:lnTo>
                    <a:pt x="251" y="691"/>
                  </a:lnTo>
                  <a:lnTo>
                    <a:pt x="249" y="696"/>
                  </a:lnTo>
                  <a:lnTo>
                    <a:pt x="241" y="691"/>
                  </a:lnTo>
                  <a:lnTo>
                    <a:pt x="239" y="689"/>
                  </a:lnTo>
                  <a:lnTo>
                    <a:pt x="235" y="681"/>
                  </a:lnTo>
                  <a:lnTo>
                    <a:pt x="212" y="667"/>
                  </a:lnTo>
                  <a:lnTo>
                    <a:pt x="160" y="627"/>
                  </a:lnTo>
                  <a:lnTo>
                    <a:pt x="127" y="604"/>
                  </a:lnTo>
                  <a:lnTo>
                    <a:pt x="125" y="604"/>
                  </a:lnTo>
                  <a:lnTo>
                    <a:pt x="125" y="600"/>
                  </a:lnTo>
                  <a:lnTo>
                    <a:pt x="118" y="598"/>
                  </a:lnTo>
                  <a:lnTo>
                    <a:pt x="98" y="583"/>
                  </a:lnTo>
                  <a:lnTo>
                    <a:pt x="67" y="552"/>
                  </a:lnTo>
                  <a:lnTo>
                    <a:pt x="54" y="542"/>
                  </a:lnTo>
                  <a:lnTo>
                    <a:pt x="39" y="527"/>
                  </a:lnTo>
                  <a:lnTo>
                    <a:pt x="37" y="527"/>
                  </a:lnTo>
                  <a:lnTo>
                    <a:pt x="17" y="511"/>
                  </a:lnTo>
                  <a:lnTo>
                    <a:pt x="17" y="505"/>
                  </a:lnTo>
                  <a:lnTo>
                    <a:pt x="17" y="503"/>
                  </a:lnTo>
                  <a:lnTo>
                    <a:pt x="19" y="478"/>
                  </a:lnTo>
                  <a:lnTo>
                    <a:pt x="0" y="478"/>
                  </a:lnTo>
                  <a:lnTo>
                    <a:pt x="0" y="463"/>
                  </a:lnTo>
                  <a:lnTo>
                    <a:pt x="4" y="459"/>
                  </a:lnTo>
                  <a:lnTo>
                    <a:pt x="4" y="457"/>
                  </a:lnTo>
                  <a:lnTo>
                    <a:pt x="6" y="449"/>
                  </a:lnTo>
                  <a:lnTo>
                    <a:pt x="10" y="447"/>
                  </a:lnTo>
                  <a:lnTo>
                    <a:pt x="12" y="440"/>
                  </a:lnTo>
                  <a:lnTo>
                    <a:pt x="12" y="438"/>
                  </a:lnTo>
                  <a:lnTo>
                    <a:pt x="19" y="424"/>
                  </a:lnTo>
                  <a:lnTo>
                    <a:pt x="25" y="418"/>
                  </a:lnTo>
                  <a:lnTo>
                    <a:pt x="25" y="417"/>
                  </a:lnTo>
                  <a:lnTo>
                    <a:pt x="27" y="409"/>
                  </a:lnTo>
                  <a:lnTo>
                    <a:pt x="27" y="407"/>
                  </a:lnTo>
                  <a:lnTo>
                    <a:pt x="31" y="403"/>
                  </a:lnTo>
                  <a:lnTo>
                    <a:pt x="33" y="397"/>
                  </a:lnTo>
                  <a:lnTo>
                    <a:pt x="62" y="397"/>
                  </a:lnTo>
                  <a:lnTo>
                    <a:pt x="67" y="395"/>
                  </a:lnTo>
                  <a:lnTo>
                    <a:pt x="67" y="388"/>
                  </a:lnTo>
                  <a:lnTo>
                    <a:pt x="67" y="380"/>
                  </a:lnTo>
                  <a:lnTo>
                    <a:pt x="67" y="374"/>
                  </a:lnTo>
                  <a:lnTo>
                    <a:pt x="67" y="362"/>
                  </a:lnTo>
                  <a:lnTo>
                    <a:pt x="67" y="357"/>
                  </a:lnTo>
                  <a:lnTo>
                    <a:pt x="67" y="353"/>
                  </a:lnTo>
                  <a:lnTo>
                    <a:pt x="69" y="353"/>
                  </a:lnTo>
                  <a:lnTo>
                    <a:pt x="87" y="355"/>
                  </a:lnTo>
                  <a:lnTo>
                    <a:pt x="89" y="359"/>
                  </a:lnTo>
                  <a:lnTo>
                    <a:pt x="98" y="359"/>
                  </a:lnTo>
                  <a:lnTo>
                    <a:pt x="102" y="359"/>
                  </a:lnTo>
                  <a:lnTo>
                    <a:pt x="104" y="361"/>
                  </a:lnTo>
                  <a:lnTo>
                    <a:pt x="112" y="361"/>
                  </a:lnTo>
                  <a:lnTo>
                    <a:pt x="114" y="361"/>
                  </a:lnTo>
                  <a:lnTo>
                    <a:pt x="120" y="361"/>
                  </a:lnTo>
                  <a:lnTo>
                    <a:pt x="120" y="364"/>
                  </a:lnTo>
                  <a:lnTo>
                    <a:pt x="123" y="364"/>
                  </a:lnTo>
                  <a:lnTo>
                    <a:pt x="127" y="364"/>
                  </a:lnTo>
                  <a:lnTo>
                    <a:pt x="129" y="361"/>
                  </a:lnTo>
                  <a:lnTo>
                    <a:pt x="133" y="361"/>
                  </a:lnTo>
                  <a:lnTo>
                    <a:pt x="139" y="359"/>
                  </a:lnTo>
                  <a:lnTo>
                    <a:pt x="139" y="351"/>
                  </a:lnTo>
                  <a:lnTo>
                    <a:pt x="139" y="349"/>
                  </a:lnTo>
                  <a:lnTo>
                    <a:pt x="139" y="345"/>
                  </a:lnTo>
                  <a:lnTo>
                    <a:pt x="139" y="343"/>
                  </a:lnTo>
                  <a:lnTo>
                    <a:pt x="143" y="339"/>
                  </a:lnTo>
                  <a:lnTo>
                    <a:pt x="141" y="335"/>
                  </a:lnTo>
                  <a:lnTo>
                    <a:pt x="141" y="330"/>
                  </a:lnTo>
                  <a:lnTo>
                    <a:pt x="145" y="324"/>
                  </a:lnTo>
                  <a:lnTo>
                    <a:pt x="145" y="318"/>
                  </a:lnTo>
                  <a:lnTo>
                    <a:pt x="145" y="314"/>
                  </a:lnTo>
                  <a:lnTo>
                    <a:pt x="149" y="314"/>
                  </a:lnTo>
                  <a:lnTo>
                    <a:pt x="147" y="308"/>
                  </a:lnTo>
                  <a:lnTo>
                    <a:pt x="147" y="305"/>
                  </a:lnTo>
                  <a:lnTo>
                    <a:pt x="150" y="305"/>
                  </a:lnTo>
                  <a:lnTo>
                    <a:pt x="150" y="303"/>
                  </a:lnTo>
                  <a:lnTo>
                    <a:pt x="150" y="299"/>
                  </a:lnTo>
                  <a:lnTo>
                    <a:pt x="150" y="295"/>
                  </a:lnTo>
                  <a:lnTo>
                    <a:pt x="154" y="295"/>
                  </a:lnTo>
                  <a:lnTo>
                    <a:pt x="154" y="293"/>
                  </a:lnTo>
                  <a:lnTo>
                    <a:pt x="154" y="289"/>
                  </a:lnTo>
                  <a:lnTo>
                    <a:pt x="152" y="283"/>
                  </a:lnTo>
                  <a:lnTo>
                    <a:pt x="156" y="279"/>
                  </a:lnTo>
                  <a:lnTo>
                    <a:pt x="156" y="278"/>
                  </a:lnTo>
                  <a:lnTo>
                    <a:pt x="160" y="274"/>
                  </a:lnTo>
                  <a:lnTo>
                    <a:pt x="160" y="270"/>
                  </a:lnTo>
                  <a:lnTo>
                    <a:pt x="162" y="264"/>
                  </a:lnTo>
                  <a:lnTo>
                    <a:pt x="162" y="262"/>
                  </a:lnTo>
                  <a:lnTo>
                    <a:pt x="162" y="258"/>
                  </a:lnTo>
                  <a:lnTo>
                    <a:pt x="162" y="254"/>
                  </a:lnTo>
                  <a:lnTo>
                    <a:pt x="166" y="254"/>
                  </a:lnTo>
                  <a:lnTo>
                    <a:pt x="166" y="252"/>
                  </a:lnTo>
                  <a:lnTo>
                    <a:pt x="166" y="249"/>
                  </a:lnTo>
                  <a:lnTo>
                    <a:pt x="166" y="245"/>
                  </a:lnTo>
                  <a:lnTo>
                    <a:pt x="168" y="245"/>
                  </a:lnTo>
                  <a:lnTo>
                    <a:pt x="168" y="243"/>
                  </a:lnTo>
                  <a:lnTo>
                    <a:pt x="168" y="239"/>
                  </a:lnTo>
                  <a:lnTo>
                    <a:pt x="172" y="237"/>
                  </a:lnTo>
                  <a:lnTo>
                    <a:pt x="172" y="233"/>
                  </a:lnTo>
                  <a:lnTo>
                    <a:pt x="172" y="229"/>
                  </a:lnTo>
                  <a:lnTo>
                    <a:pt x="174" y="227"/>
                  </a:lnTo>
                  <a:lnTo>
                    <a:pt x="174" y="223"/>
                  </a:lnTo>
                  <a:lnTo>
                    <a:pt x="174" y="222"/>
                  </a:lnTo>
                  <a:lnTo>
                    <a:pt x="178" y="222"/>
                  </a:lnTo>
                  <a:lnTo>
                    <a:pt x="178" y="218"/>
                  </a:lnTo>
                  <a:lnTo>
                    <a:pt x="178" y="214"/>
                  </a:lnTo>
                  <a:lnTo>
                    <a:pt x="179" y="214"/>
                  </a:lnTo>
                  <a:lnTo>
                    <a:pt x="179" y="212"/>
                  </a:lnTo>
                  <a:lnTo>
                    <a:pt x="179" y="208"/>
                  </a:lnTo>
                  <a:lnTo>
                    <a:pt x="179" y="204"/>
                  </a:lnTo>
                  <a:lnTo>
                    <a:pt x="183" y="204"/>
                  </a:lnTo>
                  <a:lnTo>
                    <a:pt x="183" y="198"/>
                  </a:lnTo>
                  <a:lnTo>
                    <a:pt x="185" y="193"/>
                  </a:lnTo>
                  <a:lnTo>
                    <a:pt x="185" y="189"/>
                  </a:lnTo>
                  <a:lnTo>
                    <a:pt x="189" y="183"/>
                  </a:lnTo>
                  <a:lnTo>
                    <a:pt x="189" y="181"/>
                  </a:lnTo>
                  <a:lnTo>
                    <a:pt x="195" y="164"/>
                  </a:lnTo>
                  <a:lnTo>
                    <a:pt x="199" y="162"/>
                  </a:lnTo>
                  <a:lnTo>
                    <a:pt x="199" y="158"/>
                  </a:lnTo>
                  <a:lnTo>
                    <a:pt x="199" y="152"/>
                  </a:lnTo>
                  <a:lnTo>
                    <a:pt x="201" y="148"/>
                  </a:lnTo>
                  <a:lnTo>
                    <a:pt x="201" y="146"/>
                  </a:lnTo>
                  <a:lnTo>
                    <a:pt x="205" y="137"/>
                  </a:lnTo>
                  <a:lnTo>
                    <a:pt x="206" y="131"/>
                  </a:lnTo>
                  <a:lnTo>
                    <a:pt x="210" y="123"/>
                  </a:lnTo>
                  <a:lnTo>
                    <a:pt x="210" y="121"/>
                  </a:lnTo>
                  <a:lnTo>
                    <a:pt x="212" y="112"/>
                  </a:lnTo>
                  <a:lnTo>
                    <a:pt x="216" y="108"/>
                  </a:lnTo>
                  <a:lnTo>
                    <a:pt x="216" y="102"/>
                  </a:lnTo>
                  <a:lnTo>
                    <a:pt x="218" y="92"/>
                  </a:lnTo>
                  <a:lnTo>
                    <a:pt x="224" y="65"/>
                  </a:lnTo>
                  <a:lnTo>
                    <a:pt x="228" y="56"/>
                  </a:lnTo>
                  <a:lnTo>
                    <a:pt x="230" y="52"/>
                  </a:lnTo>
                  <a:lnTo>
                    <a:pt x="230" y="50"/>
                  </a:lnTo>
                </a:path>
              </a:pathLst>
            </a:custGeom>
            <a:grpFill/>
            <a:ln w="9525">
              <a:noFill/>
              <a:round/>
              <a:headEnd/>
              <a:tailEnd/>
            </a:ln>
          </p:spPr>
          <p:txBody>
            <a:bodyPr/>
            <a:lstStyle/>
            <a:p>
              <a:pPr>
                <a:defRPr/>
              </a:pPr>
              <a:endParaRPr lang="en-US"/>
            </a:p>
          </p:txBody>
        </p:sp>
        <p:sp>
          <p:nvSpPr>
            <p:cNvPr id="46228" name="Freeform 2285"/>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close/>
                </a:path>
              </a:pathLst>
            </a:custGeom>
            <a:grpFill/>
            <a:ln w="9525">
              <a:noFill/>
              <a:round/>
              <a:headEnd/>
              <a:tailEnd/>
            </a:ln>
          </p:spPr>
          <p:txBody>
            <a:bodyPr/>
            <a:lstStyle/>
            <a:p>
              <a:pPr>
                <a:defRPr/>
              </a:pPr>
              <a:endParaRPr lang="en-US"/>
            </a:p>
          </p:txBody>
        </p:sp>
        <p:sp>
          <p:nvSpPr>
            <p:cNvPr id="46229" name="Freeform 2286"/>
            <p:cNvSpPr>
              <a:spLocks/>
            </p:cNvSpPr>
            <p:nvPr/>
          </p:nvSpPr>
          <p:spPr bwMode="auto">
            <a:xfrm>
              <a:off x="3114" y="355"/>
              <a:ext cx="512" cy="498"/>
            </a:xfrm>
            <a:custGeom>
              <a:avLst/>
              <a:gdLst>
                <a:gd name="T0" fmla="*/ 104 w 512"/>
                <a:gd name="T1" fmla="*/ 39 h 498"/>
                <a:gd name="T2" fmla="*/ 116 w 512"/>
                <a:gd name="T3" fmla="*/ 18 h 498"/>
                <a:gd name="T4" fmla="*/ 143 w 512"/>
                <a:gd name="T5" fmla="*/ 20 h 498"/>
                <a:gd name="T6" fmla="*/ 197 w 512"/>
                <a:gd name="T7" fmla="*/ 20 h 498"/>
                <a:gd name="T8" fmla="*/ 249 w 512"/>
                <a:gd name="T9" fmla="*/ 2 h 498"/>
                <a:gd name="T10" fmla="*/ 266 w 512"/>
                <a:gd name="T11" fmla="*/ 43 h 498"/>
                <a:gd name="T12" fmla="*/ 297 w 512"/>
                <a:gd name="T13" fmla="*/ 37 h 498"/>
                <a:gd name="T14" fmla="*/ 322 w 512"/>
                <a:gd name="T15" fmla="*/ 51 h 498"/>
                <a:gd name="T16" fmla="*/ 353 w 512"/>
                <a:gd name="T17" fmla="*/ 35 h 498"/>
                <a:gd name="T18" fmla="*/ 380 w 512"/>
                <a:gd name="T19" fmla="*/ 16 h 498"/>
                <a:gd name="T20" fmla="*/ 479 w 512"/>
                <a:gd name="T21" fmla="*/ 18 h 498"/>
                <a:gd name="T22" fmla="*/ 506 w 512"/>
                <a:gd name="T23" fmla="*/ 33 h 498"/>
                <a:gd name="T24" fmla="*/ 492 w 512"/>
                <a:gd name="T25" fmla="*/ 89 h 498"/>
                <a:gd name="T26" fmla="*/ 483 w 512"/>
                <a:gd name="T27" fmla="*/ 116 h 498"/>
                <a:gd name="T28" fmla="*/ 471 w 512"/>
                <a:gd name="T29" fmla="*/ 149 h 498"/>
                <a:gd name="T30" fmla="*/ 465 w 512"/>
                <a:gd name="T31" fmla="*/ 172 h 498"/>
                <a:gd name="T32" fmla="*/ 460 w 512"/>
                <a:gd name="T33" fmla="*/ 182 h 498"/>
                <a:gd name="T34" fmla="*/ 456 w 512"/>
                <a:gd name="T35" fmla="*/ 195 h 498"/>
                <a:gd name="T36" fmla="*/ 450 w 512"/>
                <a:gd name="T37" fmla="*/ 211 h 498"/>
                <a:gd name="T38" fmla="*/ 448 w 512"/>
                <a:gd name="T39" fmla="*/ 222 h 498"/>
                <a:gd name="T40" fmla="*/ 442 w 512"/>
                <a:gd name="T41" fmla="*/ 238 h 498"/>
                <a:gd name="T42" fmla="*/ 436 w 512"/>
                <a:gd name="T43" fmla="*/ 257 h 498"/>
                <a:gd name="T44" fmla="*/ 432 w 512"/>
                <a:gd name="T45" fmla="*/ 271 h 498"/>
                <a:gd name="T46" fmla="*/ 427 w 512"/>
                <a:gd name="T47" fmla="*/ 282 h 498"/>
                <a:gd name="T48" fmla="*/ 425 w 512"/>
                <a:gd name="T49" fmla="*/ 307 h 498"/>
                <a:gd name="T50" fmla="*/ 421 w 512"/>
                <a:gd name="T51" fmla="*/ 327 h 498"/>
                <a:gd name="T52" fmla="*/ 402 w 512"/>
                <a:gd name="T53" fmla="*/ 332 h 498"/>
                <a:gd name="T54" fmla="*/ 384 w 512"/>
                <a:gd name="T55" fmla="*/ 327 h 498"/>
                <a:gd name="T56" fmla="*/ 349 w 512"/>
                <a:gd name="T57" fmla="*/ 321 h 498"/>
                <a:gd name="T58" fmla="*/ 349 w 512"/>
                <a:gd name="T59" fmla="*/ 356 h 498"/>
                <a:gd name="T60" fmla="*/ 309 w 512"/>
                <a:gd name="T61" fmla="*/ 375 h 498"/>
                <a:gd name="T62" fmla="*/ 294 w 512"/>
                <a:gd name="T63" fmla="*/ 406 h 498"/>
                <a:gd name="T64" fmla="*/ 286 w 512"/>
                <a:gd name="T65" fmla="*/ 427 h 498"/>
                <a:gd name="T66" fmla="*/ 299 w 512"/>
                <a:gd name="T67" fmla="*/ 473 h 498"/>
                <a:gd name="T68" fmla="*/ 189 w 512"/>
                <a:gd name="T69" fmla="*/ 495 h 498"/>
                <a:gd name="T70" fmla="*/ 83 w 512"/>
                <a:gd name="T71" fmla="*/ 496 h 498"/>
                <a:gd name="T72" fmla="*/ 52 w 512"/>
                <a:gd name="T73" fmla="*/ 487 h 498"/>
                <a:gd name="T74" fmla="*/ 39 w 512"/>
                <a:gd name="T75" fmla="*/ 439 h 498"/>
                <a:gd name="T76" fmla="*/ 4 w 512"/>
                <a:gd name="T77" fmla="*/ 408 h 498"/>
                <a:gd name="T78" fmla="*/ 6 w 512"/>
                <a:gd name="T79" fmla="*/ 367 h 498"/>
                <a:gd name="T80" fmla="*/ 12 w 512"/>
                <a:gd name="T81" fmla="*/ 352 h 498"/>
                <a:gd name="T82" fmla="*/ 21 w 512"/>
                <a:gd name="T83" fmla="*/ 354 h 498"/>
                <a:gd name="T84" fmla="*/ 31 w 512"/>
                <a:gd name="T85" fmla="*/ 352 h 498"/>
                <a:gd name="T86" fmla="*/ 56 w 512"/>
                <a:gd name="T87" fmla="*/ 342 h 498"/>
                <a:gd name="T88" fmla="*/ 68 w 512"/>
                <a:gd name="T89" fmla="*/ 319 h 498"/>
                <a:gd name="T90" fmla="*/ 81 w 512"/>
                <a:gd name="T91" fmla="*/ 319 h 498"/>
                <a:gd name="T92" fmla="*/ 99 w 512"/>
                <a:gd name="T93" fmla="*/ 315 h 498"/>
                <a:gd name="T94" fmla="*/ 114 w 512"/>
                <a:gd name="T95" fmla="*/ 309 h 498"/>
                <a:gd name="T96" fmla="*/ 120 w 512"/>
                <a:gd name="T97" fmla="*/ 278 h 498"/>
                <a:gd name="T98" fmla="*/ 151 w 512"/>
                <a:gd name="T99" fmla="*/ 265 h 498"/>
                <a:gd name="T100" fmla="*/ 149 w 512"/>
                <a:gd name="T101" fmla="*/ 253 h 498"/>
                <a:gd name="T102" fmla="*/ 149 w 512"/>
                <a:gd name="T103" fmla="*/ 244 h 498"/>
                <a:gd name="T104" fmla="*/ 147 w 512"/>
                <a:gd name="T105" fmla="*/ 238 h 498"/>
                <a:gd name="T106" fmla="*/ 151 w 512"/>
                <a:gd name="T107" fmla="*/ 224 h 498"/>
                <a:gd name="T108" fmla="*/ 151 w 512"/>
                <a:gd name="T109" fmla="*/ 217 h 498"/>
                <a:gd name="T110" fmla="*/ 151 w 512"/>
                <a:gd name="T111" fmla="*/ 191 h 498"/>
                <a:gd name="T112" fmla="*/ 149 w 512"/>
                <a:gd name="T113" fmla="*/ 163 h 498"/>
                <a:gd name="T114" fmla="*/ 149 w 512"/>
                <a:gd name="T115" fmla="*/ 147 h 498"/>
                <a:gd name="T116" fmla="*/ 149 w 512"/>
                <a:gd name="T117" fmla="*/ 110 h 498"/>
                <a:gd name="T118" fmla="*/ 151 w 512"/>
                <a:gd name="T119" fmla="*/ 76 h 498"/>
                <a:gd name="T120" fmla="*/ 131 w 512"/>
                <a:gd name="T121" fmla="*/ 60 h 498"/>
                <a:gd name="T122" fmla="*/ 116 w 512"/>
                <a:gd name="T123" fmla="*/ 60 h 498"/>
                <a:gd name="T124" fmla="*/ 106 w 512"/>
                <a:gd name="T125" fmla="*/ 52 h 4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2"/>
                <a:gd name="T190" fmla="*/ 0 h 498"/>
                <a:gd name="T191" fmla="*/ 512 w 512"/>
                <a:gd name="T192" fmla="*/ 498 h 4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2" h="498">
                  <a:moveTo>
                    <a:pt x="104" y="52"/>
                  </a:moveTo>
                  <a:lnTo>
                    <a:pt x="104" y="43"/>
                  </a:lnTo>
                  <a:lnTo>
                    <a:pt x="100" y="43"/>
                  </a:lnTo>
                  <a:lnTo>
                    <a:pt x="104" y="43"/>
                  </a:lnTo>
                  <a:lnTo>
                    <a:pt x="104" y="39"/>
                  </a:lnTo>
                  <a:lnTo>
                    <a:pt x="100" y="39"/>
                  </a:lnTo>
                  <a:lnTo>
                    <a:pt x="100" y="37"/>
                  </a:lnTo>
                  <a:lnTo>
                    <a:pt x="85" y="33"/>
                  </a:lnTo>
                  <a:lnTo>
                    <a:pt x="85" y="18"/>
                  </a:lnTo>
                  <a:lnTo>
                    <a:pt x="116" y="18"/>
                  </a:lnTo>
                  <a:lnTo>
                    <a:pt x="116" y="22"/>
                  </a:lnTo>
                  <a:lnTo>
                    <a:pt x="116" y="27"/>
                  </a:lnTo>
                  <a:lnTo>
                    <a:pt x="135" y="27"/>
                  </a:lnTo>
                  <a:lnTo>
                    <a:pt x="135" y="20"/>
                  </a:lnTo>
                  <a:lnTo>
                    <a:pt x="143" y="20"/>
                  </a:lnTo>
                  <a:lnTo>
                    <a:pt x="151" y="20"/>
                  </a:lnTo>
                  <a:lnTo>
                    <a:pt x="168" y="20"/>
                  </a:lnTo>
                  <a:lnTo>
                    <a:pt x="172" y="20"/>
                  </a:lnTo>
                  <a:lnTo>
                    <a:pt x="185" y="20"/>
                  </a:lnTo>
                  <a:lnTo>
                    <a:pt x="197" y="20"/>
                  </a:lnTo>
                  <a:lnTo>
                    <a:pt x="201" y="20"/>
                  </a:lnTo>
                  <a:lnTo>
                    <a:pt x="199" y="0"/>
                  </a:lnTo>
                  <a:lnTo>
                    <a:pt x="216" y="4"/>
                  </a:lnTo>
                  <a:lnTo>
                    <a:pt x="218" y="4"/>
                  </a:lnTo>
                  <a:lnTo>
                    <a:pt x="249" y="2"/>
                  </a:lnTo>
                  <a:lnTo>
                    <a:pt x="249" y="16"/>
                  </a:lnTo>
                  <a:lnTo>
                    <a:pt x="249" y="18"/>
                  </a:lnTo>
                  <a:lnTo>
                    <a:pt x="247" y="33"/>
                  </a:lnTo>
                  <a:lnTo>
                    <a:pt x="266" y="33"/>
                  </a:lnTo>
                  <a:lnTo>
                    <a:pt x="266" y="43"/>
                  </a:lnTo>
                  <a:lnTo>
                    <a:pt x="266" y="52"/>
                  </a:lnTo>
                  <a:lnTo>
                    <a:pt x="272" y="52"/>
                  </a:lnTo>
                  <a:lnTo>
                    <a:pt x="272" y="33"/>
                  </a:lnTo>
                  <a:lnTo>
                    <a:pt x="284" y="33"/>
                  </a:lnTo>
                  <a:lnTo>
                    <a:pt x="297" y="37"/>
                  </a:lnTo>
                  <a:lnTo>
                    <a:pt x="297" y="43"/>
                  </a:lnTo>
                  <a:lnTo>
                    <a:pt x="307" y="43"/>
                  </a:lnTo>
                  <a:lnTo>
                    <a:pt x="317" y="43"/>
                  </a:lnTo>
                  <a:lnTo>
                    <a:pt x="317" y="51"/>
                  </a:lnTo>
                  <a:lnTo>
                    <a:pt x="322" y="51"/>
                  </a:lnTo>
                  <a:lnTo>
                    <a:pt x="322" y="45"/>
                  </a:lnTo>
                  <a:lnTo>
                    <a:pt x="322" y="35"/>
                  </a:lnTo>
                  <a:lnTo>
                    <a:pt x="332" y="35"/>
                  </a:lnTo>
                  <a:lnTo>
                    <a:pt x="334" y="35"/>
                  </a:lnTo>
                  <a:lnTo>
                    <a:pt x="353" y="35"/>
                  </a:lnTo>
                  <a:lnTo>
                    <a:pt x="357" y="35"/>
                  </a:lnTo>
                  <a:lnTo>
                    <a:pt x="367" y="35"/>
                  </a:lnTo>
                  <a:lnTo>
                    <a:pt x="382" y="35"/>
                  </a:lnTo>
                  <a:lnTo>
                    <a:pt x="382" y="25"/>
                  </a:lnTo>
                  <a:lnTo>
                    <a:pt x="380" y="16"/>
                  </a:lnTo>
                  <a:lnTo>
                    <a:pt x="421" y="16"/>
                  </a:lnTo>
                  <a:lnTo>
                    <a:pt x="446" y="18"/>
                  </a:lnTo>
                  <a:lnTo>
                    <a:pt x="454" y="18"/>
                  </a:lnTo>
                  <a:lnTo>
                    <a:pt x="469" y="18"/>
                  </a:lnTo>
                  <a:lnTo>
                    <a:pt x="479" y="18"/>
                  </a:lnTo>
                  <a:lnTo>
                    <a:pt x="487" y="18"/>
                  </a:lnTo>
                  <a:lnTo>
                    <a:pt x="512" y="18"/>
                  </a:lnTo>
                  <a:lnTo>
                    <a:pt x="512" y="20"/>
                  </a:lnTo>
                  <a:lnTo>
                    <a:pt x="510" y="24"/>
                  </a:lnTo>
                  <a:lnTo>
                    <a:pt x="506" y="33"/>
                  </a:lnTo>
                  <a:lnTo>
                    <a:pt x="500" y="60"/>
                  </a:lnTo>
                  <a:lnTo>
                    <a:pt x="498" y="70"/>
                  </a:lnTo>
                  <a:lnTo>
                    <a:pt x="498" y="76"/>
                  </a:lnTo>
                  <a:lnTo>
                    <a:pt x="494" y="80"/>
                  </a:lnTo>
                  <a:lnTo>
                    <a:pt x="492" y="89"/>
                  </a:lnTo>
                  <a:lnTo>
                    <a:pt x="492" y="91"/>
                  </a:lnTo>
                  <a:lnTo>
                    <a:pt x="488" y="99"/>
                  </a:lnTo>
                  <a:lnTo>
                    <a:pt x="487" y="105"/>
                  </a:lnTo>
                  <a:lnTo>
                    <a:pt x="483" y="114"/>
                  </a:lnTo>
                  <a:lnTo>
                    <a:pt x="483" y="116"/>
                  </a:lnTo>
                  <a:lnTo>
                    <a:pt x="481" y="120"/>
                  </a:lnTo>
                  <a:lnTo>
                    <a:pt x="481" y="126"/>
                  </a:lnTo>
                  <a:lnTo>
                    <a:pt x="481" y="130"/>
                  </a:lnTo>
                  <a:lnTo>
                    <a:pt x="477" y="132"/>
                  </a:lnTo>
                  <a:lnTo>
                    <a:pt x="471" y="149"/>
                  </a:lnTo>
                  <a:lnTo>
                    <a:pt x="471" y="151"/>
                  </a:lnTo>
                  <a:lnTo>
                    <a:pt x="467" y="157"/>
                  </a:lnTo>
                  <a:lnTo>
                    <a:pt x="467" y="161"/>
                  </a:lnTo>
                  <a:lnTo>
                    <a:pt x="465" y="166"/>
                  </a:lnTo>
                  <a:lnTo>
                    <a:pt x="465" y="172"/>
                  </a:lnTo>
                  <a:lnTo>
                    <a:pt x="461" y="172"/>
                  </a:lnTo>
                  <a:lnTo>
                    <a:pt x="461" y="176"/>
                  </a:lnTo>
                  <a:lnTo>
                    <a:pt x="461" y="180"/>
                  </a:lnTo>
                  <a:lnTo>
                    <a:pt x="461" y="182"/>
                  </a:lnTo>
                  <a:lnTo>
                    <a:pt x="460" y="182"/>
                  </a:lnTo>
                  <a:lnTo>
                    <a:pt x="460" y="186"/>
                  </a:lnTo>
                  <a:lnTo>
                    <a:pt x="460" y="190"/>
                  </a:lnTo>
                  <a:lnTo>
                    <a:pt x="456" y="190"/>
                  </a:lnTo>
                  <a:lnTo>
                    <a:pt x="456" y="191"/>
                  </a:lnTo>
                  <a:lnTo>
                    <a:pt x="456" y="195"/>
                  </a:lnTo>
                  <a:lnTo>
                    <a:pt x="454" y="197"/>
                  </a:lnTo>
                  <a:lnTo>
                    <a:pt x="454" y="201"/>
                  </a:lnTo>
                  <a:lnTo>
                    <a:pt x="454" y="205"/>
                  </a:lnTo>
                  <a:lnTo>
                    <a:pt x="450" y="207"/>
                  </a:lnTo>
                  <a:lnTo>
                    <a:pt x="450" y="211"/>
                  </a:lnTo>
                  <a:lnTo>
                    <a:pt x="450" y="213"/>
                  </a:lnTo>
                  <a:lnTo>
                    <a:pt x="448" y="213"/>
                  </a:lnTo>
                  <a:lnTo>
                    <a:pt x="448" y="217"/>
                  </a:lnTo>
                  <a:lnTo>
                    <a:pt x="448" y="220"/>
                  </a:lnTo>
                  <a:lnTo>
                    <a:pt x="448" y="222"/>
                  </a:lnTo>
                  <a:lnTo>
                    <a:pt x="444" y="222"/>
                  </a:lnTo>
                  <a:lnTo>
                    <a:pt x="444" y="226"/>
                  </a:lnTo>
                  <a:lnTo>
                    <a:pt x="444" y="230"/>
                  </a:lnTo>
                  <a:lnTo>
                    <a:pt x="444" y="232"/>
                  </a:lnTo>
                  <a:lnTo>
                    <a:pt x="442" y="238"/>
                  </a:lnTo>
                  <a:lnTo>
                    <a:pt x="442" y="242"/>
                  </a:lnTo>
                  <a:lnTo>
                    <a:pt x="438" y="246"/>
                  </a:lnTo>
                  <a:lnTo>
                    <a:pt x="438" y="247"/>
                  </a:lnTo>
                  <a:lnTo>
                    <a:pt x="434" y="251"/>
                  </a:lnTo>
                  <a:lnTo>
                    <a:pt x="436" y="257"/>
                  </a:lnTo>
                  <a:lnTo>
                    <a:pt x="436" y="261"/>
                  </a:lnTo>
                  <a:lnTo>
                    <a:pt x="436" y="263"/>
                  </a:lnTo>
                  <a:lnTo>
                    <a:pt x="432" y="263"/>
                  </a:lnTo>
                  <a:lnTo>
                    <a:pt x="432" y="267"/>
                  </a:lnTo>
                  <a:lnTo>
                    <a:pt x="432" y="271"/>
                  </a:lnTo>
                  <a:lnTo>
                    <a:pt x="432" y="273"/>
                  </a:lnTo>
                  <a:lnTo>
                    <a:pt x="429" y="273"/>
                  </a:lnTo>
                  <a:lnTo>
                    <a:pt x="429" y="276"/>
                  </a:lnTo>
                  <a:lnTo>
                    <a:pt x="431" y="282"/>
                  </a:lnTo>
                  <a:lnTo>
                    <a:pt x="427" y="282"/>
                  </a:lnTo>
                  <a:lnTo>
                    <a:pt x="427" y="286"/>
                  </a:lnTo>
                  <a:lnTo>
                    <a:pt x="427" y="292"/>
                  </a:lnTo>
                  <a:lnTo>
                    <a:pt x="423" y="298"/>
                  </a:lnTo>
                  <a:lnTo>
                    <a:pt x="423" y="303"/>
                  </a:lnTo>
                  <a:lnTo>
                    <a:pt x="425" y="307"/>
                  </a:lnTo>
                  <a:lnTo>
                    <a:pt x="421" y="311"/>
                  </a:lnTo>
                  <a:lnTo>
                    <a:pt x="421" y="313"/>
                  </a:lnTo>
                  <a:lnTo>
                    <a:pt x="421" y="317"/>
                  </a:lnTo>
                  <a:lnTo>
                    <a:pt x="421" y="319"/>
                  </a:lnTo>
                  <a:lnTo>
                    <a:pt x="421" y="327"/>
                  </a:lnTo>
                  <a:lnTo>
                    <a:pt x="415" y="329"/>
                  </a:lnTo>
                  <a:lnTo>
                    <a:pt x="411" y="329"/>
                  </a:lnTo>
                  <a:lnTo>
                    <a:pt x="409" y="332"/>
                  </a:lnTo>
                  <a:lnTo>
                    <a:pt x="405" y="332"/>
                  </a:lnTo>
                  <a:lnTo>
                    <a:pt x="402" y="332"/>
                  </a:lnTo>
                  <a:lnTo>
                    <a:pt x="402" y="329"/>
                  </a:lnTo>
                  <a:lnTo>
                    <a:pt x="396" y="329"/>
                  </a:lnTo>
                  <a:lnTo>
                    <a:pt x="394" y="329"/>
                  </a:lnTo>
                  <a:lnTo>
                    <a:pt x="386" y="329"/>
                  </a:lnTo>
                  <a:lnTo>
                    <a:pt x="384" y="327"/>
                  </a:lnTo>
                  <a:lnTo>
                    <a:pt x="380" y="327"/>
                  </a:lnTo>
                  <a:lnTo>
                    <a:pt x="371" y="327"/>
                  </a:lnTo>
                  <a:lnTo>
                    <a:pt x="369" y="323"/>
                  </a:lnTo>
                  <a:lnTo>
                    <a:pt x="351" y="321"/>
                  </a:lnTo>
                  <a:lnTo>
                    <a:pt x="349" y="321"/>
                  </a:lnTo>
                  <a:lnTo>
                    <a:pt x="349" y="325"/>
                  </a:lnTo>
                  <a:lnTo>
                    <a:pt x="349" y="330"/>
                  </a:lnTo>
                  <a:lnTo>
                    <a:pt x="349" y="342"/>
                  </a:lnTo>
                  <a:lnTo>
                    <a:pt x="349" y="348"/>
                  </a:lnTo>
                  <a:lnTo>
                    <a:pt x="349" y="356"/>
                  </a:lnTo>
                  <a:lnTo>
                    <a:pt x="349" y="363"/>
                  </a:lnTo>
                  <a:lnTo>
                    <a:pt x="344" y="365"/>
                  </a:lnTo>
                  <a:lnTo>
                    <a:pt x="315" y="365"/>
                  </a:lnTo>
                  <a:lnTo>
                    <a:pt x="313" y="371"/>
                  </a:lnTo>
                  <a:lnTo>
                    <a:pt x="309" y="375"/>
                  </a:lnTo>
                  <a:lnTo>
                    <a:pt x="309" y="377"/>
                  </a:lnTo>
                  <a:lnTo>
                    <a:pt x="307" y="385"/>
                  </a:lnTo>
                  <a:lnTo>
                    <a:pt x="307" y="386"/>
                  </a:lnTo>
                  <a:lnTo>
                    <a:pt x="301" y="392"/>
                  </a:lnTo>
                  <a:lnTo>
                    <a:pt x="294" y="406"/>
                  </a:lnTo>
                  <a:lnTo>
                    <a:pt x="294" y="408"/>
                  </a:lnTo>
                  <a:lnTo>
                    <a:pt x="292" y="415"/>
                  </a:lnTo>
                  <a:lnTo>
                    <a:pt x="288" y="417"/>
                  </a:lnTo>
                  <a:lnTo>
                    <a:pt x="286" y="425"/>
                  </a:lnTo>
                  <a:lnTo>
                    <a:pt x="286" y="427"/>
                  </a:lnTo>
                  <a:lnTo>
                    <a:pt x="282" y="431"/>
                  </a:lnTo>
                  <a:lnTo>
                    <a:pt x="282" y="446"/>
                  </a:lnTo>
                  <a:lnTo>
                    <a:pt x="301" y="446"/>
                  </a:lnTo>
                  <a:lnTo>
                    <a:pt x="299" y="471"/>
                  </a:lnTo>
                  <a:lnTo>
                    <a:pt x="299" y="473"/>
                  </a:lnTo>
                  <a:lnTo>
                    <a:pt x="299" y="479"/>
                  </a:lnTo>
                  <a:lnTo>
                    <a:pt x="319" y="495"/>
                  </a:lnTo>
                  <a:lnTo>
                    <a:pt x="321" y="495"/>
                  </a:lnTo>
                  <a:lnTo>
                    <a:pt x="245" y="496"/>
                  </a:lnTo>
                  <a:lnTo>
                    <a:pt x="189" y="495"/>
                  </a:lnTo>
                  <a:lnTo>
                    <a:pt x="158" y="498"/>
                  </a:lnTo>
                  <a:lnTo>
                    <a:pt x="124" y="498"/>
                  </a:lnTo>
                  <a:lnTo>
                    <a:pt x="122" y="495"/>
                  </a:lnTo>
                  <a:lnTo>
                    <a:pt x="87" y="496"/>
                  </a:lnTo>
                  <a:lnTo>
                    <a:pt x="83" y="496"/>
                  </a:lnTo>
                  <a:lnTo>
                    <a:pt x="81" y="496"/>
                  </a:lnTo>
                  <a:lnTo>
                    <a:pt x="77" y="496"/>
                  </a:lnTo>
                  <a:lnTo>
                    <a:pt x="52" y="496"/>
                  </a:lnTo>
                  <a:lnTo>
                    <a:pt x="48" y="496"/>
                  </a:lnTo>
                  <a:lnTo>
                    <a:pt x="52" y="487"/>
                  </a:lnTo>
                  <a:lnTo>
                    <a:pt x="58" y="471"/>
                  </a:lnTo>
                  <a:lnTo>
                    <a:pt x="64" y="452"/>
                  </a:lnTo>
                  <a:lnTo>
                    <a:pt x="68" y="446"/>
                  </a:lnTo>
                  <a:lnTo>
                    <a:pt x="54" y="440"/>
                  </a:lnTo>
                  <a:lnTo>
                    <a:pt x="39" y="439"/>
                  </a:lnTo>
                  <a:lnTo>
                    <a:pt x="19" y="433"/>
                  </a:lnTo>
                  <a:lnTo>
                    <a:pt x="8" y="429"/>
                  </a:lnTo>
                  <a:lnTo>
                    <a:pt x="4" y="429"/>
                  </a:lnTo>
                  <a:lnTo>
                    <a:pt x="0" y="427"/>
                  </a:lnTo>
                  <a:lnTo>
                    <a:pt x="4" y="408"/>
                  </a:lnTo>
                  <a:lnTo>
                    <a:pt x="6" y="383"/>
                  </a:lnTo>
                  <a:lnTo>
                    <a:pt x="6" y="377"/>
                  </a:lnTo>
                  <a:lnTo>
                    <a:pt x="6" y="373"/>
                  </a:lnTo>
                  <a:lnTo>
                    <a:pt x="6" y="371"/>
                  </a:lnTo>
                  <a:lnTo>
                    <a:pt x="6" y="367"/>
                  </a:lnTo>
                  <a:lnTo>
                    <a:pt x="10" y="363"/>
                  </a:lnTo>
                  <a:lnTo>
                    <a:pt x="10" y="357"/>
                  </a:lnTo>
                  <a:lnTo>
                    <a:pt x="10" y="352"/>
                  </a:lnTo>
                  <a:lnTo>
                    <a:pt x="12" y="354"/>
                  </a:lnTo>
                  <a:lnTo>
                    <a:pt x="12" y="352"/>
                  </a:lnTo>
                  <a:lnTo>
                    <a:pt x="16" y="354"/>
                  </a:lnTo>
                  <a:lnTo>
                    <a:pt x="19" y="354"/>
                  </a:lnTo>
                  <a:lnTo>
                    <a:pt x="21" y="354"/>
                  </a:lnTo>
                  <a:lnTo>
                    <a:pt x="21" y="357"/>
                  </a:lnTo>
                  <a:lnTo>
                    <a:pt x="21" y="354"/>
                  </a:lnTo>
                  <a:lnTo>
                    <a:pt x="21" y="352"/>
                  </a:lnTo>
                  <a:lnTo>
                    <a:pt x="25" y="348"/>
                  </a:lnTo>
                  <a:lnTo>
                    <a:pt x="25" y="352"/>
                  </a:lnTo>
                  <a:lnTo>
                    <a:pt x="27" y="352"/>
                  </a:lnTo>
                  <a:lnTo>
                    <a:pt x="31" y="352"/>
                  </a:lnTo>
                  <a:lnTo>
                    <a:pt x="37" y="352"/>
                  </a:lnTo>
                  <a:lnTo>
                    <a:pt x="50" y="354"/>
                  </a:lnTo>
                  <a:lnTo>
                    <a:pt x="52" y="352"/>
                  </a:lnTo>
                  <a:lnTo>
                    <a:pt x="52" y="348"/>
                  </a:lnTo>
                  <a:lnTo>
                    <a:pt x="56" y="342"/>
                  </a:lnTo>
                  <a:lnTo>
                    <a:pt x="58" y="338"/>
                  </a:lnTo>
                  <a:lnTo>
                    <a:pt x="62" y="332"/>
                  </a:lnTo>
                  <a:lnTo>
                    <a:pt x="66" y="327"/>
                  </a:lnTo>
                  <a:lnTo>
                    <a:pt x="66" y="319"/>
                  </a:lnTo>
                  <a:lnTo>
                    <a:pt x="68" y="319"/>
                  </a:lnTo>
                  <a:lnTo>
                    <a:pt x="72" y="319"/>
                  </a:lnTo>
                  <a:lnTo>
                    <a:pt x="73" y="317"/>
                  </a:lnTo>
                  <a:lnTo>
                    <a:pt x="77" y="317"/>
                  </a:lnTo>
                  <a:lnTo>
                    <a:pt x="81" y="317"/>
                  </a:lnTo>
                  <a:lnTo>
                    <a:pt x="81" y="319"/>
                  </a:lnTo>
                  <a:lnTo>
                    <a:pt x="83" y="319"/>
                  </a:lnTo>
                  <a:lnTo>
                    <a:pt x="89" y="319"/>
                  </a:lnTo>
                  <a:lnTo>
                    <a:pt x="93" y="315"/>
                  </a:lnTo>
                  <a:lnTo>
                    <a:pt x="97" y="315"/>
                  </a:lnTo>
                  <a:lnTo>
                    <a:pt x="99" y="315"/>
                  </a:lnTo>
                  <a:lnTo>
                    <a:pt x="104" y="313"/>
                  </a:lnTo>
                  <a:lnTo>
                    <a:pt x="108" y="313"/>
                  </a:lnTo>
                  <a:lnTo>
                    <a:pt x="112" y="313"/>
                  </a:lnTo>
                  <a:lnTo>
                    <a:pt x="114" y="313"/>
                  </a:lnTo>
                  <a:lnTo>
                    <a:pt x="114" y="309"/>
                  </a:lnTo>
                  <a:lnTo>
                    <a:pt x="118" y="309"/>
                  </a:lnTo>
                  <a:lnTo>
                    <a:pt x="118" y="300"/>
                  </a:lnTo>
                  <a:lnTo>
                    <a:pt x="118" y="294"/>
                  </a:lnTo>
                  <a:lnTo>
                    <a:pt x="120" y="284"/>
                  </a:lnTo>
                  <a:lnTo>
                    <a:pt x="120" y="278"/>
                  </a:lnTo>
                  <a:lnTo>
                    <a:pt x="129" y="274"/>
                  </a:lnTo>
                  <a:lnTo>
                    <a:pt x="133" y="273"/>
                  </a:lnTo>
                  <a:lnTo>
                    <a:pt x="139" y="273"/>
                  </a:lnTo>
                  <a:lnTo>
                    <a:pt x="145" y="265"/>
                  </a:lnTo>
                  <a:lnTo>
                    <a:pt x="151" y="265"/>
                  </a:lnTo>
                  <a:lnTo>
                    <a:pt x="151" y="263"/>
                  </a:lnTo>
                  <a:lnTo>
                    <a:pt x="151" y="259"/>
                  </a:lnTo>
                  <a:lnTo>
                    <a:pt x="151" y="255"/>
                  </a:lnTo>
                  <a:lnTo>
                    <a:pt x="151" y="253"/>
                  </a:lnTo>
                  <a:lnTo>
                    <a:pt x="149" y="253"/>
                  </a:lnTo>
                  <a:lnTo>
                    <a:pt x="149" y="249"/>
                  </a:lnTo>
                  <a:lnTo>
                    <a:pt x="149" y="247"/>
                  </a:lnTo>
                  <a:lnTo>
                    <a:pt x="145" y="247"/>
                  </a:lnTo>
                  <a:lnTo>
                    <a:pt x="149" y="247"/>
                  </a:lnTo>
                  <a:lnTo>
                    <a:pt x="149" y="244"/>
                  </a:lnTo>
                  <a:lnTo>
                    <a:pt x="145" y="244"/>
                  </a:lnTo>
                  <a:lnTo>
                    <a:pt x="145" y="240"/>
                  </a:lnTo>
                  <a:lnTo>
                    <a:pt x="145" y="238"/>
                  </a:lnTo>
                  <a:lnTo>
                    <a:pt x="145" y="240"/>
                  </a:lnTo>
                  <a:lnTo>
                    <a:pt x="147" y="238"/>
                  </a:lnTo>
                  <a:lnTo>
                    <a:pt x="147" y="234"/>
                  </a:lnTo>
                  <a:lnTo>
                    <a:pt x="147" y="232"/>
                  </a:lnTo>
                  <a:lnTo>
                    <a:pt x="147" y="228"/>
                  </a:lnTo>
                  <a:lnTo>
                    <a:pt x="151" y="228"/>
                  </a:lnTo>
                  <a:lnTo>
                    <a:pt x="151" y="224"/>
                  </a:lnTo>
                  <a:lnTo>
                    <a:pt x="147" y="224"/>
                  </a:lnTo>
                  <a:lnTo>
                    <a:pt x="147" y="222"/>
                  </a:lnTo>
                  <a:lnTo>
                    <a:pt x="151" y="222"/>
                  </a:lnTo>
                  <a:lnTo>
                    <a:pt x="151" y="218"/>
                  </a:lnTo>
                  <a:lnTo>
                    <a:pt x="151" y="217"/>
                  </a:lnTo>
                  <a:lnTo>
                    <a:pt x="151" y="213"/>
                  </a:lnTo>
                  <a:lnTo>
                    <a:pt x="151" y="209"/>
                  </a:lnTo>
                  <a:lnTo>
                    <a:pt x="151" y="207"/>
                  </a:lnTo>
                  <a:lnTo>
                    <a:pt x="151" y="199"/>
                  </a:lnTo>
                  <a:lnTo>
                    <a:pt x="151" y="191"/>
                  </a:lnTo>
                  <a:lnTo>
                    <a:pt x="151" y="188"/>
                  </a:lnTo>
                  <a:lnTo>
                    <a:pt x="151" y="184"/>
                  </a:lnTo>
                  <a:lnTo>
                    <a:pt x="149" y="172"/>
                  </a:lnTo>
                  <a:lnTo>
                    <a:pt x="149" y="166"/>
                  </a:lnTo>
                  <a:lnTo>
                    <a:pt x="149" y="163"/>
                  </a:lnTo>
                  <a:lnTo>
                    <a:pt x="149" y="161"/>
                  </a:lnTo>
                  <a:lnTo>
                    <a:pt x="149" y="157"/>
                  </a:lnTo>
                  <a:lnTo>
                    <a:pt x="149" y="153"/>
                  </a:lnTo>
                  <a:lnTo>
                    <a:pt x="149" y="151"/>
                  </a:lnTo>
                  <a:lnTo>
                    <a:pt x="149" y="147"/>
                  </a:lnTo>
                  <a:lnTo>
                    <a:pt x="149" y="137"/>
                  </a:lnTo>
                  <a:lnTo>
                    <a:pt x="149" y="135"/>
                  </a:lnTo>
                  <a:lnTo>
                    <a:pt x="149" y="116"/>
                  </a:lnTo>
                  <a:lnTo>
                    <a:pt x="149" y="114"/>
                  </a:lnTo>
                  <a:lnTo>
                    <a:pt x="149" y="110"/>
                  </a:lnTo>
                  <a:lnTo>
                    <a:pt x="149" y="105"/>
                  </a:lnTo>
                  <a:lnTo>
                    <a:pt x="149" y="97"/>
                  </a:lnTo>
                  <a:lnTo>
                    <a:pt x="149" y="91"/>
                  </a:lnTo>
                  <a:lnTo>
                    <a:pt x="151" y="91"/>
                  </a:lnTo>
                  <a:lnTo>
                    <a:pt x="151" y="76"/>
                  </a:lnTo>
                  <a:lnTo>
                    <a:pt x="141" y="76"/>
                  </a:lnTo>
                  <a:lnTo>
                    <a:pt x="126" y="76"/>
                  </a:lnTo>
                  <a:lnTo>
                    <a:pt x="126" y="68"/>
                  </a:lnTo>
                  <a:lnTo>
                    <a:pt x="131" y="68"/>
                  </a:lnTo>
                  <a:lnTo>
                    <a:pt x="131" y="60"/>
                  </a:lnTo>
                  <a:lnTo>
                    <a:pt x="116" y="60"/>
                  </a:lnTo>
                  <a:lnTo>
                    <a:pt x="116" y="64"/>
                  </a:lnTo>
                  <a:lnTo>
                    <a:pt x="114" y="64"/>
                  </a:lnTo>
                  <a:lnTo>
                    <a:pt x="114" y="58"/>
                  </a:lnTo>
                  <a:lnTo>
                    <a:pt x="116" y="60"/>
                  </a:lnTo>
                  <a:lnTo>
                    <a:pt x="116" y="58"/>
                  </a:lnTo>
                  <a:lnTo>
                    <a:pt x="116" y="54"/>
                  </a:lnTo>
                  <a:lnTo>
                    <a:pt x="110" y="54"/>
                  </a:lnTo>
                  <a:lnTo>
                    <a:pt x="110" y="52"/>
                  </a:lnTo>
                  <a:lnTo>
                    <a:pt x="106" y="52"/>
                  </a:lnTo>
                  <a:lnTo>
                    <a:pt x="104" y="52"/>
                  </a:lnTo>
                </a:path>
              </a:pathLst>
            </a:custGeom>
            <a:grpFill/>
            <a:ln w="9525">
              <a:noFill/>
              <a:round/>
              <a:headEnd/>
              <a:tailEnd/>
            </a:ln>
          </p:spPr>
          <p:txBody>
            <a:bodyPr/>
            <a:lstStyle/>
            <a:p>
              <a:pPr>
                <a:defRPr/>
              </a:pPr>
              <a:endParaRPr lang="en-US"/>
            </a:p>
          </p:txBody>
        </p:sp>
        <p:sp>
          <p:nvSpPr>
            <p:cNvPr id="46230" name="Freeform 2287"/>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close/>
                </a:path>
              </a:pathLst>
            </a:custGeom>
            <a:grpFill/>
            <a:ln w="9525">
              <a:noFill/>
              <a:round/>
              <a:headEnd/>
              <a:tailEnd/>
            </a:ln>
          </p:spPr>
          <p:txBody>
            <a:bodyPr/>
            <a:lstStyle/>
            <a:p>
              <a:pPr>
                <a:defRPr/>
              </a:pPr>
              <a:endParaRPr lang="en-US"/>
            </a:p>
          </p:txBody>
        </p:sp>
        <p:sp>
          <p:nvSpPr>
            <p:cNvPr id="46231" name="Freeform 2288"/>
            <p:cNvSpPr>
              <a:spLocks/>
            </p:cNvSpPr>
            <p:nvPr/>
          </p:nvSpPr>
          <p:spPr bwMode="auto">
            <a:xfrm>
              <a:off x="1234" y="400"/>
              <a:ext cx="718" cy="322"/>
            </a:xfrm>
            <a:custGeom>
              <a:avLst/>
              <a:gdLst>
                <a:gd name="T0" fmla="*/ 705 w 718"/>
                <a:gd name="T1" fmla="*/ 233 h 322"/>
                <a:gd name="T2" fmla="*/ 697 w 718"/>
                <a:gd name="T3" fmla="*/ 241 h 322"/>
                <a:gd name="T4" fmla="*/ 691 w 718"/>
                <a:gd name="T5" fmla="*/ 241 h 322"/>
                <a:gd name="T6" fmla="*/ 679 w 718"/>
                <a:gd name="T7" fmla="*/ 241 h 322"/>
                <a:gd name="T8" fmla="*/ 670 w 718"/>
                <a:gd name="T9" fmla="*/ 237 h 322"/>
                <a:gd name="T10" fmla="*/ 660 w 718"/>
                <a:gd name="T11" fmla="*/ 241 h 322"/>
                <a:gd name="T12" fmla="*/ 645 w 718"/>
                <a:gd name="T13" fmla="*/ 241 h 322"/>
                <a:gd name="T14" fmla="*/ 631 w 718"/>
                <a:gd name="T15" fmla="*/ 245 h 322"/>
                <a:gd name="T16" fmla="*/ 620 w 718"/>
                <a:gd name="T17" fmla="*/ 245 h 322"/>
                <a:gd name="T18" fmla="*/ 606 w 718"/>
                <a:gd name="T19" fmla="*/ 241 h 322"/>
                <a:gd name="T20" fmla="*/ 595 w 718"/>
                <a:gd name="T21" fmla="*/ 245 h 322"/>
                <a:gd name="T22" fmla="*/ 583 w 718"/>
                <a:gd name="T23" fmla="*/ 245 h 322"/>
                <a:gd name="T24" fmla="*/ 560 w 718"/>
                <a:gd name="T25" fmla="*/ 243 h 322"/>
                <a:gd name="T26" fmla="*/ 540 w 718"/>
                <a:gd name="T27" fmla="*/ 239 h 322"/>
                <a:gd name="T28" fmla="*/ 529 w 718"/>
                <a:gd name="T29" fmla="*/ 241 h 322"/>
                <a:gd name="T30" fmla="*/ 513 w 718"/>
                <a:gd name="T31" fmla="*/ 241 h 322"/>
                <a:gd name="T32" fmla="*/ 508 w 718"/>
                <a:gd name="T33" fmla="*/ 247 h 322"/>
                <a:gd name="T34" fmla="*/ 498 w 718"/>
                <a:gd name="T35" fmla="*/ 257 h 322"/>
                <a:gd name="T36" fmla="*/ 479 w 718"/>
                <a:gd name="T37" fmla="*/ 253 h 322"/>
                <a:gd name="T38" fmla="*/ 467 w 718"/>
                <a:gd name="T39" fmla="*/ 253 h 322"/>
                <a:gd name="T40" fmla="*/ 452 w 718"/>
                <a:gd name="T41" fmla="*/ 260 h 322"/>
                <a:gd name="T42" fmla="*/ 438 w 718"/>
                <a:gd name="T43" fmla="*/ 257 h 322"/>
                <a:gd name="T44" fmla="*/ 429 w 718"/>
                <a:gd name="T45" fmla="*/ 257 h 322"/>
                <a:gd name="T46" fmla="*/ 417 w 718"/>
                <a:gd name="T47" fmla="*/ 255 h 322"/>
                <a:gd name="T48" fmla="*/ 403 w 718"/>
                <a:gd name="T49" fmla="*/ 251 h 322"/>
                <a:gd name="T50" fmla="*/ 388 w 718"/>
                <a:gd name="T51" fmla="*/ 253 h 322"/>
                <a:gd name="T52" fmla="*/ 378 w 718"/>
                <a:gd name="T53" fmla="*/ 255 h 322"/>
                <a:gd name="T54" fmla="*/ 363 w 718"/>
                <a:gd name="T55" fmla="*/ 258 h 322"/>
                <a:gd name="T56" fmla="*/ 351 w 718"/>
                <a:gd name="T57" fmla="*/ 268 h 322"/>
                <a:gd name="T58" fmla="*/ 340 w 718"/>
                <a:gd name="T59" fmla="*/ 268 h 322"/>
                <a:gd name="T60" fmla="*/ 330 w 718"/>
                <a:gd name="T61" fmla="*/ 272 h 322"/>
                <a:gd name="T62" fmla="*/ 299 w 718"/>
                <a:gd name="T63" fmla="*/ 276 h 322"/>
                <a:gd name="T64" fmla="*/ 286 w 718"/>
                <a:gd name="T65" fmla="*/ 291 h 322"/>
                <a:gd name="T66" fmla="*/ 284 w 718"/>
                <a:gd name="T67" fmla="*/ 307 h 322"/>
                <a:gd name="T68" fmla="*/ 268 w 718"/>
                <a:gd name="T69" fmla="*/ 316 h 322"/>
                <a:gd name="T70" fmla="*/ 255 w 718"/>
                <a:gd name="T71" fmla="*/ 320 h 322"/>
                <a:gd name="T72" fmla="*/ 245 w 718"/>
                <a:gd name="T73" fmla="*/ 311 h 322"/>
                <a:gd name="T74" fmla="*/ 235 w 718"/>
                <a:gd name="T75" fmla="*/ 297 h 322"/>
                <a:gd name="T76" fmla="*/ 226 w 718"/>
                <a:gd name="T77" fmla="*/ 289 h 322"/>
                <a:gd name="T78" fmla="*/ 210 w 718"/>
                <a:gd name="T79" fmla="*/ 274 h 322"/>
                <a:gd name="T80" fmla="*/ 205 w 718"/>
                <a:gd name="T81" fmla="*/ 268 h 322"/>
                <a:gd name="T82" fmla="*/ 191 w 718"/>
                <a:gd name="T83" fmla="*/ 258 h 322"/>
                <a:gd name="T84" fmla="*/ 170 w 718"/>
                <a:gd name="T85" fmla="*/ 247 h 322"/>
                <a:gd name="T86" fmla="*/ 160 w 718"/>
                <a:gd name="T87" fmla="*/ 247 h 322"/>
                <a:gd name="T88" fmla="*/ 106 w 718"/>
                <a:gd name="T89" fmla="*/ 237 h 322"/>
                <a:gd name="T90" fmla="*/ 85 w 718"/>
                <a:gd name="T91" fmla="*/ 231 h 322"/>
                <a:gd name="T92" fmla="*/ 73 w 718"/>
                <a:gd name="T93" fmla="*/ 229 h 322"/>
                <a:gd name="T94" fmla="*/ 56 w 718"/>
                <a:gd name="T95" fmla="*/ 229 h 322"/>
                <a:gd name="T96" fmla="*/ 44 w 718"/>
                <a:gd name="T97" fmla="*/ 224 h 322"/>
                <a:gd name="T98" fmla="*/ 35 w 718"/>
                <a:gd name="T99" fmla="*/ 220 h 322"/>
                <a:gd name="T100" fmla="*/ 23 w 718"/>
                <a:gd name="T101" fmla="*/ 222 h 322"/>
                <a:gd name="T102" fmla="*/ 0 w 718"/>
                <a:gd name="T103" fmla="*/ 222 h 322"/>
                <a:gd name="T104" fmla="*/ 131 w 718"/>
                <a:gd name="T105" fmla="*/ 204 h 322"/>
                <a:gd name="T106" fmla="*/ 191 w 718"/>
                <a:gd name="T107" fmla="*/ 224 h 322"/>
                <a:gd name="T108" fmla="*/ 286 w 718"/>
                <a:gd name="T109" fmla="*/ 237 h 322"/>
                <a:gd name="T110" fmla="*/ 488 w 718"/>
                <a:gd name="T111" fmla="*/ 226 h 322"/>
                <a:gd name="T112" fmla="*/ 560 w 718"/>
                <a:gd name="T113" fmla="*/ 222 h 322"/>
                <a:gd name="T114" fmla="*/ 577 w 718"/>
                <a:gd name="T115" fmla="*/ 94 h 322"/>
                <a:gd name="T116" fmla="*/ 600 w 718"/>
                <a:gd name="T117" fmla="*/ 44 h 322"/>
                <a:gd name="T118" fmla="*/ 641 w 718"/>
                <a:gd name="T119" fmla="*/ 27 h 322"/>
                <a:gd name="T120" fmla="*/ 697 w 718"/>
                <a:gd name="T121" fmla="*/ 23 h 322"/>
                <a:gd name="T122" fmla="*/ 708 w 718"/>
                <a:gd name="T123" fmla="*/ 172 h 3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18"/>
                <a:gd name="T187" fmla="*/ 0 h 322"/>
                <a:gd name="T188" fmla="*/ 718 w 718"/>
                <a:gd name="T189" fmla="*/ 322 h 3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18" h="322">
                  <a:moveTo>
                    <a:pt x="716" y="233"/>
                  </a:moveTo>
                  <a:lnTo>
                    <a:pt x="712" y="233"/>
                  </a:lnTo>
                  <a:lnTo>
                    <a:pt x="706" y="233"/>
                  </a:lnTo>
                  <a:lnTo>
                    <a:pt x="705" y="233"/>
                  </a:lnTo>
                  <a:lnTo>
                    <a:pt x="705" y="237"/>
                  </a:lnTo>
                  <a:lnTo>
                    <a:pt x="701" y="237"/>
                  </a:lnTo>
                  <a:lnTo>
                    <a:pt x="701" y="241"/>
                  </a:lnTo>
                  <a:lnTo>
                    <a:pt x="697" y="241"/>
                  </a:lnTo>
                  <a:lnTo>
                    <a:pt x="695" y="241"/>
                  </a:lnTo>
                  <a:lnTo>
                    <a:pt x="695" y="237"/>
                  </a:lnTo>
                  <a:lnTo>
                    <a:pt x="691" y="237"/>
                  </a:lnTo>
                  <a:lnTo>
                    <a:pt x="691" y="241"/>
                  </a:lnTo>
                  <a:lnTo>
                    <a:pt x="689" y="241"/>
                  </a:lnTo>
                  <a:lnTo>
                    <a:pt x="685" y="243"/>
                  </a:lnTo>
                  <a:lnTo>
                    <a:pt x="681" y="243"/>
                  </a:lnTo>
                  <a:lnTo>
                    <a:pt x="679" y="241"/>
                  </a:lnTo>
                  <a:lnTo>
                    <a:pt x="676" y="241"/>
                  </a:lnTo>
                  <a:lnTo>
                    <a:pt x="672" y="241"/>
                  </a:lnTo>
                  <a:lnTo>
                    <a:pt x="670" y="241"/>
                  </a:lnTo>
                  <a:lnTo>
                    <a:pt x="670" y="237"/>
                  </a:lnTo>
                  <a:lnTo>
                    <a:pt x="666" y="237"/>
                  </a:lnTo>
                  <a:lnTo>
                    <a:pt x="664" y="237"/>
                  </a:lnTo>
                  <a:lnTo>
                    <a:pt x="660" y="237"/>
                  </a:lnTo>
                  <a:lnTo>
                    <a:pt x="660" y="241"/>
                  </a:lnTo>
                  <a:lnTo>
                    <a:pt x="656" y="241"/>
                  </a:lnTo>
                  <a:lnTo>
                    <a:pt x="651" y="241"/>
                  </a:lnTo>
                  <a:lnTo>
                    <a:pt x="647" y="237"/>
                  </a:lnTo>
                  <a:lnTo>
                    <a:pt x="645" y="241"/>
                  </a:lnTo>
                  <a:lnTo>
                    <a:pt x="641" y="241"/>
                  </a:lnTo>
                  <a:lnTo>
                    <a:pt x="639" y="245"/>
                  </a:lnTo>
                  <a:lnTo>
                    <a:pt x="635" y="245"/>
                  </a:lnTo>
                  <a:lnTo>
                    <a:pt x="631" y="245"/>
                  </a:lnTo>
                  <a:lnTo>
                    <a:pt x="629" y="245"/>
                  </a:lnTo>
                  <a:lnTo>
                    <a:pt x="625" y="245"/>
                  </a:lnTo>
                  <a:lnTo>
                    <a:pt x="623" y="245"/>
                  </a:lnTo>
                  <a:lnTo>
                    <a:pt x="620" y="245"/>
                  </a:lnTo>
                  <a:lnTo>
                    <a:pt x="616" y="241"/>
                  </a:lnTo>
                  <a:lnTo>
                    <a:pt x="614" y="241"/>
                  </a:lnTo>
                  <a:lnTo>
                    <a:pt x="610" y="241"/>
                  </a:lnTo>
                  <a:lnTo>
                    <a:pt x="606" y="241"/>
                  </a:lnTo>
                  <a:lnTo>
                    <a:pt x="604" y="241"/>
                  </a:lnTo>
                  <a:lnTo>
                    <a:pt x="604" y="245"/>
                  </a:lnTo>
                  <a:lnTo>
                    <a:pt x="598" y="245"/>
                  </a:lnTo>
                  <a:lnTo>
                    <a:pt x="595" y="245"/>
                  </a:lnTo>
                  <a:lnTo>
                    <a:pt x="591" y="245"/>
                  </a:lnTo>
                  <a:lnTo>
                    <a:pt x="589" y="245"/>
                  </a:lnTo>
                  <a:lnTo>
                    <a:pt x="585" y="245"/>
                  </a:lnTo>
                  <a:lnTo>
                    <a:pt x="583" y="245"/>
                  </a:lnTo>
                  <a:lnTo>
                    <a:pt x="573" y="243"/>
                  </a:lnTo>
                  <a:lnTo>
                    <a:pt x="566" y="243"/>
                  </a:lnTo>
                  <a:lnTo>
                    <a:pt x="564" y="243"/>
                  </a:lnTo>
                  <a:lnTo>
                    <a:pt x="560" y="243"/>
                  </a:lnTo>
                  <a:lnTo>
                    <a:pt x="550" y="243"/>
                  </a:lnTo>
                  <a:lnTo>
                    <a:pt x="550" y="239"/>
                  </a:lnTo>
                  <a:lnTo>
                    <a:pt x="548" y="239"/>
                  </a:lnTo>
                  <a:lnTo>
                    <a:pt x="540" y="239"/>
                  </a:lnTo>
                  <a:lnTo>
                    <a:pt x="539" y="239"/>
                  </a:lnTo>
                  <a:lnTo>
                    <a:pt x="535" y="239"/>
                  </a:lnTo>
                  <a:lnTo>
                    <a:pt x="533" y="239"/>
                  </a:lnTo>
                  <a:lnTo>
                    <a:pt x="529" y="241"/>
                  </a:lnTo>
                  <a:lnTo>
                    <a:pt x="523" y="241"/>
                  </a:lnTo>
                  <a:lnTo>
                    <a:pt x="519" y="241"/>
                  </a:lnTo>
                  <a:lnTo>
                    <a:pt x="517" y="241"/>
                  </a:lnTo>
                  <a:lnTo>
                    <a:pt x="513" y="241"/>
                  </a:lnTo>
                  <a:lnTo>
                    <a:pt x="510" y="241"/>
                  </a:lnTo>
                  <a:lnTo>
                    <a:pt x="510" y="243"/>
                  </a:lnTo>
                  <a:lnTo>
                    <a:pt x="508" y="243"/>
                  </a:lnTo>
                  <a:lnTo>
                    <a:pt x="508" y="247"/>
                  </a:lnTo>
                  <a:lnTo>
                    <a:pt x="504" y="247"/>
                  </a:lnTo>
                  <a:lnTo>
                    <a:pt x="504" y="251"/>
                  </a:lnTo>
                  <a:lnTo>
                    <a:pt x="502" y="253"/>
                  </a:lnTo>
                  <a:lnTo>
                    <a:pt x="498" y="257"/>
                  </a:lnTo>
                  <a:lnTo>
                    <a:pt x="494" y="257"/>
                  </a:lnTo>
                  <a:lnTo>
                    <a:pt x="485" y="257"/>
                  </a:lnTo>
                  <a:lnTo>
                    <a:pt x="483" y="253"/>
                  </a:lnTo>
                  <a:lnTo>
                    <a:pt x="479" y="253"/>
                  </a:lnTo>
                  <a:lnTo>
                    <a:pt x="477" y="253"/>
                  </a:lnTo>
                  <a:lnTo>
                    <a:pt x="473" y="253"/>
                  </a:lnTo>
                  <a:lnTo>
                    <a:pt x="469" y="253"/>
                  </a:lnTo>
                  <a:lnTo>
                    <a:pt x="467" y="253"/>
                  </a:lnTo>
                  <a:lnTo>
                    <a:pt x="463" y="255"/>
                  </a:lnTo>
                  <a:lnTo>
                    <a:pt x="457" y="257"/>
                  </a:lnTo>
                  <a:lnTo>
                    <a:pt x="454" y="260"/>
                  </a:lnTo>
                  <a:lnTo>
                    <a:pt x="452" y="260"/>
                  </a:lnTo>
                  <a:lnTo>
                    <a:pt x="448" y="260"/>
                  </a:lnTo>
                  <a:lnTo>
                    <a:pt x="444" y="260"/>
                  </a:lnTo>
                  <a:lnTo>
                    <a:pt x="442" y="257"/>
                  </a:lnTo>
                  <a:lnTo>
                    <a:pt x="438" y="257"/>
                  </a:lnTo>
                  <a:lnTo>
                    <a:pt x="436" y="257"/>
                  </a:lnTo>
                  <a:lnTo>
                    <a:pt x="432" y="255"/>
                  </a:lnTo>
                  <a:lnTo>
                    <a:pt x="432" y="257"/>
                  </a:lnTo>
                  <a:lnTo>
                    <a:pt x="429" y="257"/>
                  </a:lnTo>
                  <a:lnTo>
                    <a:pt x="427" y="257"/>
                  </a:lnTo>
                  <a:lnTo>
                    <a:pt x="423" y="255"/>
                  </a:lnTo>
                  <a:lnTo>
                    <a:pt x="419" y="255"/>
                  </a:lnTo>
                  <a:lnTo>
                    <a:pt x="417" y="255"/>
                  </a:lnTo>
                  <a:lnTo>
                    <a:pt x="413" y="255"/>
                  </a:lnTo>
                  <a:lnTo>
                    <a:pt x="411" y="255"/>
                  </a:lnTo>
                  <a:lnTo>
                    <a:pt x="407" y="251"/>
                  </a:lnTo>
                  <a:lnTo>
                    <a:pt x="403" y="251"/>
                  </a:lnTo>
                  <a:lnTo>
                    <a:pt x="401" y="251"/>
                  </a:lnTo>
                  <a:lnTo>
                    <a:pt x="398" y="253"/>
                  </a:lnTo>
                  <a:lnTo>
                    <a:pt x="392" y="253"/>
                  </a:lnTo>
                  <a:lnTo>
                    <a:pt x="388" y="253"/>
                  </a:lnTo>
                  <a:lnTo>
                    <a:pt x="386" y="253"/>
                  </a:lnTo>
                  <a:lnTo>
                    <a:pt x="382" y="253"/>
                  </a:lnTo>
                  <a:lnTo>
                    <a:pt x="378" y="253"/>
                  </a:lnTo>
                  <a:lnTo>
                    <a:pt x="378" y="255"/>
                  </a:lnTo>
                  <a:lnTo>
                    <a:pt x="376" y="255"/>
                  </a:lnTo>
                  <a:lnTo>
                    <a:pt x="373" y="255"/>
                  </a:lnTo>
                  <a:lnTo>
                    <a:pt x="367" y="258"/>
                  </a:lnTo>
                  <a:lnTo>
                    <a:pt x="363" y="258"/>
                  </a:lnTo>
                  <a:lnTo>
                    <a:pt x="361" y="262"/>
                  </a:lnTo>
                  <a:lnTo>
                    <a:pt x="357" y="264"/>
                  </a:lnTo>
                  <a:lnTo>
                    <a:pt x="355" y="264"/>
                  </a:lnTo>
                  <a:lnTo>
                    <a:pt x="351" y="268"/>
                  </a:lnTo>
                  <a:lnTo>
                    <a:pt x="347" y="268"/>
                  </a:lnTo>
                  <a:lnTo>
                    <a:pt x="346" y="268"/>
                  </a:lnTo>
                  <a:lnTo>
                    <a:pt x="342" y="268"/>
                  </a:lnTo>
                  <a:lnTo>
                    <a:pt x="340" y="268"/>
                  </a:lnTo>
                  <a:lnTo>
                    <a:pt x="336" y="268"/>
                  </a:lnTo>
                  <a:lnTo>
                    <a:pt x="336" y="272"/>
                  </a:lnTo>
                  <a:lnTo>
                    <a:pt x="332" y="272"/>
                  </a:lnTo>
                  <a:lnTo>
                    <a:pt x="330" y="272"/>
                  </a:lnTo>
                  <a:lnTo>
                    <a:pt x="326" y="272"/>
                  </a:lnTo>
                  <a:lnTo>
                    <a:pt x="317" y="272"/>
                  </a:lnTo>
                  <a:lnTo>
                    <a:pt x="301" y="276"/>
                  </a:lnTo>
                  <a:lnTo>
                    <a:pt x="299" y="276"/>
                  </a:lnTo>
                  <a:lnTo>
                    <a:pt x="291" y="282"/>
                  </a:lnTo>
                  <a:lnTo>
                    <a:pt x="290" y="285"/>
                  </a:lnTo>
                  <a:lnTo>
                    <a:pt x="290" y="287"/>
                  </a:lnTo>
                  <a:lnTo>
                    <a:pt x="286" y="291"/>
                  </a:lnTo>
                  <a:lnTo>
                    <a:pt x="286" y="293"/>
                  </a:lnTo>
                  <a:lnTo>
                    <a:pt x="286" y="297"/>
                  </a:lnTo>
                  <a:lnTo>
                    <a:pt x="286" y="303"/>
                  </a:lnTo>
                  <a:lnTo>
                    <a:pt x="284" y="307"/>
                  </a:lnTo>
                  <a:lnTo>
                    <a:pt x="280" y="311"/>
                  </a:lnTo>
                  <a:lnTo>
                    <a:pt x="274" y="311"/>
                  </a:lnTo>
                  <a:lnTo>
                    <a:pt x="268" y="312"/>
                  </a:lnTo>
                  <a:lnTo>
                    <a:pt x="268" y="316"/>
                  </a:lnTo>
                  <a:lnTo>
                    <a:pt x="264" y="316"/>
                  </a:lnTo>
                  <a:lnTo>
                    <a:pt x="263" y="322"/>
                  </a:lnTo>
                  <a:lnTo>
                    <a:pt x="259" y="322"/>
                  </a:lnTo>
                  <a:lnTo>
                    <a:pt x="255" y="320"/>
                  </a:lnTo>
                  <a:lnTo>
                    <a:pt x="253" y="316"/>
                  </a:lnTo>
                  <a:lnTo>
                    <a:pt x="249" y="312"/>
                  </a:lnTo>
                  <a:lnTo>
                    <a:pt x="249" y="311"/>
                  </a:lnTo>
                  <a:lnTo>
                    <a:pt x="245" y="311"/>
                  </a:lnTo>
                  <a:lnTo>
                    <a:pt x="243" y="301"/>
                  </a:lnTo>
                  <a:lnTo>
                    <a:pt x="239" y="301"/>
                  </a:lnTo>
                  <a:lnTo>
                    <a:pt x="239" y="297"/>
                  </a:lnTo>
                  <a:lnTo>
                    <a:pt x="235" y="297"/>
                  </a:lnTo>
                  <a:lnTo>
                    <a:pt x="235" y="295"/>
                  </a:lnTo>
                  <a:lnTo>
                    <a:pt x="234" y="295"/>
                  </a:lnTo>
                  <a:lnTo>
                    <a:pt x="230" y="289"/>
                  </a:lnTo>
                  <a:lnTo>
                    <a:pt x="226" y="289"/>
                  </a:lnTo>
                  <a:lnTo>
                    <a:pt x="224" y="285"/>
                  </a:lnTo>
                  <a:lnTo>
                    <a:pt x="216" y="280"/>
                  </a:lnTo>
                  <a:lnTo>
                    <a:pt x="214" y="276"/>
                  </a:lnTo>
                  <a:lnTo>
                    <a:pt x="210" y="274"/>
                  </a:lnTo>
                  <a:lnTo>
                    <a:pt x="208" y="274"/>
                  </a:lnTo>
                  <a:lnTo>
                    <a:pt x="208" y="270"/>
                  </a:lnTo>
                  <a:lnTo>
                    <a:pt x="205" y="270"/>
                  </a:lnTo>
                  <a:lnTo>
                    <a:pt x="205" y="268"/>
                  </a:lnTo>
                  <a:lnTo>
                    <a:pt x="201" y="264"/>
                  </a:lnTo>
                  <a:lnTo>
                    <a:pt x="199" y="264"/>
                  </a:lnTo>
                  <a:lnTo>
                    <a:pt x="199" y="262"/>
                  </a:lnTo>
                  <a:lnTo>
                    <a:pt x="191" y="258"/>
                  </a:lnTo>
                  <a:lnTo>
                    <a:pt x="189" y="255"/>
                  </a:lnTo>
                  <a:lnTo>
                    <a:pt x="181" y="253"/>
                  </a:lnTo>
                  <a:lnTo>
                    <a:pt x="174" y="249"/>
                  </a:lnTo>
                  <a:lnTo>
                    <a:pt x="170" y="247"/>
                  </a:lnTo>
                  <a:lnTo>
                    <a:pt x="166" y="247"/>
                  </a:lnTo>
                  <a:lnTo>
                    <a:pt x="164" y="247"/>
                  </a:lnTo>
                  <a:lnTo>
                    <a:pt x="160" y="243"/>
                  </a:lnTo>
                  <a:lnTo>
                    <a:pt x="160" y="247"/>
                  </a:lnTo>
                  <a:lnTo>
                    <a:pt x="156" y="247"/>
                  </a:lnTo>
                  <a:lnTo>
                    <a:pt x="149" y="243"/>
                  </a:lnTo>
                  <a:lnTo>
                    <a:pt x="135" y="237"/>
                  </a:lnTo>
                  <a:lnTo>
                    <a:pt x="106" y="237"/>
                  </a:lnTo>
                  <a:lnTo>
                    <a:pt x="104" y="235"/>
                  </a:lnTo>
                  <a:lnTo>
                    <a:pt x="100" y="235"/>
                  </a:lnTo>
                  <a:lnTo>
                    <a:pt x="98" y="235"/>
                  </a:lnTo>
                  <a:lnTo>
                    <a:pt x="85" y="231"/>
                  </a:lnTo>
                  <a:lnTo>
                    <a:pt x="81" y="231"/>
                  </a:lnTo>
                  <a:lnTo>
                    <a:pt x="79" y="229"/>
                  </a:lnTo>
                  <a:lnTo>
                    <a:pt x="75" y="229"/>
                  </a:lnTo>
                  <a:lnTo>
                    <a:pt x="73" y="229"/>
                  </a:lnTo>
                  <a:lnTo>
                    <a:pt x="69" y="229"/>
                  </a:lnTo>
                  <a:lnTo>
                    <a:pt x="66" y="229"/>
                  </a:lnTo>
                  <a:lnTo>
                    <a:pt x="60" y="229"/>
                  </a:lnTo>
                  <a:lnTo>
                    <a:pt x="56" y="229"/>
                  </a:lnTo>
                  <a:lnTo>
                    <a:pt x="54" y="229"/>
                  </a:lnTo>
                  <a:lnTo>
                    <a:pt x="54" y="228"/>
                  </a:lnTo>
                  <a:lnTo>
                    <a:pt x="50" y="228"/>
                  </a:lnTo>
                  <a:lnTo>
                    <a:pt x="44" y="224"/>
                  </a:lnTo>
                  <a:lnTo>
                    <a:pt x="41" y="224"/>
                  </a:lnTo>
                  <a:lnTo>
                    <a:pt x="41" y="220"/>
                  </a:lnTo>
                  <a:lnTo>
                    <a:pt x="39" y="220"/>
                  </a:lnTo>
                  <a:lnTo>
                    <a:pt x="35" y="220"/>
                  </a:lnTo>
                  <a:lnTo>
                    <a:pt x="31" y="222"/>
                  </a:lnTo>
                  <a:lnTo>
                    <a:pt x="29" y="222"/>
                  </a:lnTo>
                  <a:lnTo>
                    <a:pt x="25" y="222"/>
                  </a:lnTo>
                  <a:lnTo>
                    <a:pt x="23" y="222"/>
                  </a:lnTo>
                  <a:lnTo>
                    <a:pt x="23" y="224"/>
                  </a:lnTo>
                  <a:lnTo>
                    <a:pt x="19" y="224"/>
                  </a:lnTo>
                  <a:lnTo>
                    <a:pt x="8" y="222"/>
                  </a:lnTo>
                  <a:lnTo>
                    <a:pt x="0" y="222"/>
                  </a:lnTo>
                  <a:lnTo>
                    <a:pt x="0" y="218"/>
                  </a:lnTo>
                  <a:lnTo>
                    <a:pt x="10" y="152"/>
                  </a:lnTo>
                  <a:lnTo>
                    <a:pt x="60" y="173"/>
                  </a:lnTo>
                  <a:lnTo>
                    <a:pt x="131" y="204"/>
                  </a:lnTo>
                  <a:lnTo>
                    <a:pt x="145" y="206"/>
                  </a:lnTo>
                  <a:lnTo>
                    <a:pt x="172" y="218"/>
                  </a:lnTo>
                  <a:lnTo>
                    <a:pt x="185" y="224"/>
                  </a:lnTo>
                  <a:lnTo>
                    <a:pt x="191" y="224"/>
                  </a:lnTo>
                  <a:lnTo>
                    <a:pt x="247" y="235"/>
                  </a:lnTo>
                  <a:lnTo>
                    <a:pt x="251" y="235"/>
                  </a:lnTo>
                  <a:lnTo>
                    <a:pt x="266" y="239"/>
                  </a:lnTo>
                  <a:lnTo>
                    <a:pt x="286" y="237"/>
                  </a:lnTo>
                  <a:lnTo>
                    <a:pt x="311" y="231"/>
                  </a:lnTo>
                  <a:lnTo>
                    <a:pt x="401" y="229"/>
                  </a:lnTo>
                  <a:lnTo>
                    <a:pt x="438" y="226"/>
                  </a:lnTo>
                  <a:lnTo>
                    <a:pt x="488" y="226"/>
                  </a:lnTo>
                  <a:lnTo>
                    <a:pt x="498" y="220"/>
                  </a:lnTo>
                  <a:lnTo>
                    <a:pt x="525" y="218"/>
                  </a:lnTo>
                  <a:lnTo>
                    <a:pt x="550" y="222"/>
                  </a:lnTo>
                  <a:lnTo>
                    <a:pt x="560" y="222"/>
                  </a:lnTo>
                  <a:lnTo>
                    <a:pt x="560" y="208"/>
                  </a:lnTo>
                  <a:lnTo>
                    <a:pt x="575" y="208"/>
                  </a:lnTo>
                  <a:lnTo>
                    <a:pt x="573" y="146"/>
                  </a:lnTo>
                  <a:lnTo>
                    <a:pt x="577" y="94"/>
                  </a:lnTo>
                  <a:lnTo>
                    <a:pt x="558" y="94"/>
                  </a:lnTo>
                  <a:lnTo>
                    <a:pt x="560" y="69"/>
                  </a:lnTo>
                  <a:lnTo>
                    <a:pt x="560" y="44"/>
                  </a:lnTo>
                  <a:lnTo>
                    <a:pt x="600" y="44"/>
                  </a:lnTo>
                  <a:lnTo>
                    <a:pt x="604" y="44"/>
                  </a:lnTo>
                  <a:lnTo>
                    <a:pt x="625" y="42"/>
                  </a:lnTo>
                  <a:lnTo>
                    <a:pt x="625" y="27"/>
                  </a:lnTo>
                  <a:lnTo>
                    <a:pt x="641" y="27"/>
                  </a:lnTo>
                  <a:lnTo>
                    <a:pt x="641" y="15"/>
                  </a:lnTo>
                  <a:lnTo>
                    <a:pt x="643" y="0"/>
                  </a:lnTo>
                  <a:lnTo>
                    <a:pt x="662" y="7"/>
                  </a:lnTo>
                  <a:lnTo>
                    <a:pt x="697" y="23"/>
                  </a:lnTo>
                  <a:lnTo>
                    <a:pt x="718" y="35"/>
                  </a:lnTo>
                  <a:lnTo>
                    <a:pt x="712" y="44"/>
                  </a:lnTo>
                  <a:lnTo>
                    <a:pt x="656" y="160"/>
                  </a:lnTo>
                  <a:lnTo>
                    <a:pt x="708" y="172"/>
                  </a:lnTo>
                  <a:lnTo>
                    <a:pt x="710" y="222"/>
                  </a:lnTo>
                  <a:lnTo>
                    <a:pt x="716" y="233"/>
                  </a:lnTo>
                </a:path>
              </a:pathLst>
            </a:custGeom>
            <a:grpFill/>
            <a:ln w="9525">
              <a:noFill/>
              <a:round/>
              <a:headEnd/>
              <a:tailEnd/>
            </a:ln>
          </p:spPr>
          <p:txBody>
            <a:bodyPr/>
            <a:lstStyle/>
            <a:p>
              <a:pPr>
                <a:defRPr/>
              </a:pPr>
              <a:endParaRPr lang="en-US"/>
            </a:p>
          </p:txBody>
        </p:sp>
        <p:sp>
          <p:nvSpPr>
            <p:cNvPr id="46232" name="Freeform 2289"/>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close/>
                </a:path>
              </a:pathLst>
            </a:custGeom>
            <a:grpFill/>
            <a:ln w="9525">
              <a:noFill/>
              <a:round/>
              <a:headEnd/>
              <a:tailEnd/>
            </a:ln>
          </p:spPr>
          <p:txBody>
            <a:bodyPr/>
            <a:lstStyle/>
            <a:p>
              <a:pPr>
                <a:defRPr/>
              </a:pPr>
              <a:endParaRPr lang="en-US"/>
            </a:p>
          </p:txBody>
        </p:sp>
        <p:sp>
          <p:nvSpPr>
            <p:cNvPr id="46233" name="Freeform 2290"/>
            <p:cNvSpPr>
              <a:spLocks/>
            </p:cNvSpPr>
            <p:nvPr/>
          </p:nvSpPr>
          <p:spPr bwMode="auto">
            <a:xfrm>
              <a:off x="2753" y="419"/>
              <a:ext cx="102" cy="73"/>
            </a:xfrm>
            <a:custGeom>
              <a:avLst/>
              <a:gdLst>
                <a:gd name="T0" fmla="*/ 75 w 102"/>
                <a:gd name="T1" fmla="*/ 0 h 73"/>
                <a:gd name="T2" fmla="*/ 83 w 102"/>
                <a:gd name="T3" fmla="*/ 0 h 73"/>
                <a:gd name="T4" fmla="*/ 91 w 102"/>
                <a:gd name="T5" fmla="*/ 8 h 73"/>
                <a:gd name="T6" fmla="*/ 93 w 102"/>
                <a:gd name="T7" fmla="*/ 10 h 73"/>
                <a:gd name="T8" fmla="*/ 93 w 102"/>
                <a:gd name="T9" fmla="*/ 16 h 73"/>
                <a:gd name="T10" fmla="*/ 97 w 102"/>
                <a:gd name="T11" fmla="*/ 19 h 73"/>
                <a:gd name="T12" fmla="*/ 97 w 102"/>
                <a:gd name="T13" fmla="*/ 25 h 73"/>
                <a:gd name="T14" fmla="*/ 101 w 102"/>
                <a:gd name="T15" fmla="*/ 25 h 73"/>
                <a:gd name="T16" fmla="*/ 102 w 102"/>
                <a:gd name="T17" fmla="*/ 29 h 73"/>
                <a:gd name="T18" fmla="*/ 101 w 102"/>
                <a:gd name="T19" fmla="*/ 31 h 73"/>
                <a:gd name="T20" fmla="*/ 97 w 102"/>
                <a:gd name="T21" fmla="*/ 35 h 73"/>
                <a:gd name="T22" fmla="*/ 97 w 102"/>
                <a:gd name="T23" fmla="*/ 44 h 73"/>
                <a:gd name="T24" fmla="*/ 85 w 102"/>
                <a:gd name="T25" fmla="*/ 50 h 73"/>
                <a:gd name="T26" fmla="*/ 70 w 102"/>
                <a:gd name="T27" fmla="*/ 54 h 73"/>
                <a:gd name="T28" fmla="*/ 54 w 102"/>
                <a:gd name="T29" fmla="*/ 54 h 73"/>
                <a:gd name="T30" fmla="*/ 50 w 102"/>
                <a:gd name="T31" fmla="*/ 58 h 73"/>
                <a:gd name="T32" fmla="*/ 46 w 102"/>
                <a:gd name="T33" fmla="*/ 60 h 73"/>
                <a:gd name="T34" fmla="*/ 41 w 102"/>
                <a:gd name="T35" fmla="*/ 70 h 73"/>
                <a:gd name="T36" fmla="*/ 39 w 102"/>
                <a:gd name="T37" fmla="*/ 73 h 73"/>
                <a:gd name="T38" fmla="*/ 31 w 102"/>
                <a:gd name="T39" fmla="*/ 64 h 73"/>
                <a:gd name="T40" fmla="*/ 23 w 102"/>
                <a:gd name="T41" fmla="*/ 64 h 73"/>
                <a:gd name="T42" fmla="*/ 14 w 102"/>
                <a:gd name="T43" fmla="*/ 70 h 73"/>
                <a:gd name="T44" fmla="*/ 10 w 102"/>
                <a:gd name="T45" fmla="*/ 68 h 73"/>
                <a:gd name="T46" fmla="*/ 6 w 102"/>
                <a:gd name="T47" fmla="*/ 58 h 73"/>
                <a:gd name="T48" fmla="*/ 4 w 102"/>
                <a:gd name="T49" fmla="*/ 48 h 73"/>
                <a:gd name="T50" fmla="*/ 0 w 102"/>
                <a:gd name="T51" fmla="*/ 46 h 73"/>
                <a:gd name="T52" fmla="*/ 4 w 102"/>
                <a:gd name="T53" fmla="*/ 43 h 73"/>
                <a:gd name="T54" fmla="*/ 10 w 102"/>
                <a:gd name="T55" fmla="*/ 43 h 73"/>
                <a:gd name="T56" fmla="*/ 16 w 102"/>
                <a:gd name="T57" fmla="*/ 46 h 73"/>
                <a:gd name="T58" fmla="*/ 29 w 102"/>
                <a:gd name="T59" fmla="*/ 44 h 73"/>
                <a:gd name="T60" fmla="*/ 29 w 102"/>
                <a:gd name="T61" fmla="*/ 39 h 73"/>
                <a:gd name="T62" fmla="*/ 25 w 102"/>
                <a:gd name="T63" fmla="*/ 37 h 73"/>
                <a:gd name="T64" fmla="*/ 25 w 102"/>
                <a:gd name="T65" fmla="*/ 29 h 73"/>
                <a:gd name="T66" fmla="*/ 21 w 102"/>
                <a:gd name="T67" fmla="*/ 27 h 73"/>
                <a:gd name="T68" fmla="*/ 21 w 102"/>
                <a:gd name="T69" fmla="*/ 21 h 73"/>
                <a:gd name="T70" fmla="*/ 27 w 102"/>
                <a:gd name="T71" fmla="*/ 17 h 73"/>
                <a:gd name="T72" fmla="*/ 35 w 102"/>
                <a:gd name="T73" fmla="*/ 14 h 73"/>
                <a:gd name="T74" fmla="*/ 50 w 102"/>
                <a:gd name="T75" fmla="*/ 12 h 73"/>
                <a:gd name="T76" fmla="*/ 56 w 102"/>
                <a:gd name="T77" fmla="*/ 8 h 73"/>
                <a:gd name="T78" fmla="*/ 52 w 102"/>
                <a:gd name="T79" fmla="*/ 4 h 73"/>
                <a:gd name="T80" fmla="*/ 58 w 102"/>
                <a:gd name="T81" fmla="*/ 2 h 7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
                <a:gd name="T124" fmla="*/ 0 h 73"/>
                <a:gd name="T125" fmla="*/ 102 w 102"/>
                <a:gd name="T126" fmla="*/ 73 h 7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 h="73">
                  <a:moveTo>
                    <a:pt x="62" y="2"/>
                  </a:moveTo>
                  <a:lnTo>
                    <a:pt x="75" y="0"/>
                  </a:lnTo>
                  <a:lnTo>
                    <a:pt x="77" y="0"/>
                  </a:lnTo>
                  <a:lnTo>
                    <a:pt x="83" y="0"/>
                  </a:lnTo>
                  <a:lnTo>
                    <a:pt x="91" y="0"/>
                  </a:lnTo>
                  <a:lnTo>
                    <a:pt x="91" y="8"/>
                  </a:lnTo>
                  <a:lnTo>
                    <a:pt x="93" y="8"/>
                  </a:lnTo>
                  <a:lnTo>
                    <a:pt x="93" y="10"/>
                  </a:lnTo>
                  <a:lnTo>
                    <a:pt x="93" y="14"/>
                  </a:lnTo>
                  <a:lnTo>
                    <a:pt x="93" y="16"/>
                  </a:lnTo>
                  <a:lnTo>
                    <a:pt x="93" y="19"/>
                  </a:lnTo>
                  <a:lnTo>
                    <a:pt x="97" y="19"/>
                  </a:lnTo>
                  <a:lnTo>
                    <a:pt x="97" y="23"/>
                  </a:lnTo>
                  <a:lnTo>
                    <a:pt x="97" y="25"/>
                  </a:lnTo>
                  <a:lnTo>
                    <a:pt x="97" y="29"/>
                  </a:lnTo>
                  <a:lnTo>
                    <a:pt x="101" y="25"/>
                  </a:lnTo>
                  <a:lnTo>
                    <a:pt x="102" y="21"/>
                  </a:lnTo>
                  <a:lnTo>
                    <a:pt x="102" y="29"/>
                  </a:lnTo>
                  <a:lnTo>
                    <a:pt x="101" y="29"/>
                  </a:lnTo>
                  <a:lnTo>
                    <a:pt x="101" y="31"/>
                  </a:lnTo>
                  <a:lnTo>
                    <a:pt x="101" y="35"/>
                  </a:lnTo>
                  <a:lnTo>
                    <a:pt x="97" y="35"/>
                  </a:lnTo>
                  <a:lnTo>
                    <a:pt x="97" y="39"/>
                  </a:lnTo>
                  <a:lnTo>
                    <a:pt x="97" y="44"/>
                  </a:lnTo>
                  <a:lnTo>
                    <a:pt x="97" y="50"/>
                  </a:lnTo>
                  <a:lnTo>
                    <a:pt x="85" y="50"/>
                  </a:lnTo>
                  <a:lnTo>
                    <a:pt x="81" y="54"/>
                  </a:lnTo>
                  <a:lnTo>
                    <a:pt x="70" y="54"/>
                  </a:lnTo>
                  <a:lnTo>
                    <a:pt x="66" y="54"/>
                  </a:lnTo>
                  <a:lnTo>
                    <a:pt x="54" y="54"/>
                  </a:lnTo>
                  <a:lnTo>
                    <a:pt x="50" y="54"/>
                  </a:lnTo>
                  <a:lnTo>
                    <a:pt x="50" y="58"/>
                  </a:lnTo>
                  <a:lnTo>
                    <a:pt x="46" y="58"/>
                  </a:lnTo>
                  <a:lnTo>
                    <a:pt x="46" y="60"/>
                  </a:lnTo>
                  <a:lnTo>
                    <a:pt x="45" y="64"/>
                  </a:lnTo>
                  <a:lnTo>
                    <a:pt x="41" y="70"/>
                  </a:lnTo>
                  <a:lnTo>
                    <a:pt x="41" y="73"/>
                  </a:lnTo>
                  <a:lnTo>
                    <a:pt x="39" y="73"/>
                  </a:lnTo>
                  <a:lnTo>
                    <a:pt x="31" y="68"/>
                  </a:lnTo>
                  <a:lnTo>
                    <a:pt x="31" y="64"/>
                  </a:lnTo>
                  <a:lnTo>
                    <a:pt x="29" y="60"/>
                  </a:lnTo>
                  <a:lnTo>
                    <a:pt x="23" y="64"/>
                  </a:lnTo>
                  <a:lnTo>
                    <a:pt x="16" y="68"/>
                  </a:lnTo>
                  <a:lnTo>
                    <a:pt x="14" y="70"/>
                  </a:lnTo>
                  <a:lnTo>
                    <a:pt x="14" y="68"/>
                  </a:lnTo>
                  <a:lnTo>
                    <a:pt x="10" y="68"/>
                  </a:lnTo>
                  <a:lnTo>
                    <a:pt x="6" y="62"/>
                  </a:lnTo>
                  <a:lnTo>
                    <a:pt x="6" y="58"/>
                  </a:lnTo>
                  <a:lnTo>
                    <a:pt x="6" y="54"/>
                  </a:lnTo>
                  <a:lnTo>
                    <a:pt x="4" y="48"/>
                  </a:lnTo>
                  <a:lnTo>
                    <a:pt x="4" y="46"/>
                  </a:lnTo>
                  <a:lnTo>
                    <a:pt x="0" y="46"/>
                  </a:lnTo>
                  <a:lnTo>
                    <a:pt x="0" y="43"/>
                  </a:lnTo>
                  <a:lnTo>
                    <a:pt x="4" y="43"/>
                  </a:lnTo>
                  <a:lnTo>
                    <a:pt x="6" y="43"/>
                  </a:lnTo>
                  <a:lnTo>
                    <a:pt x="10" y="43"/>
                  </a:lnTo>
                  <a:lnTo>
                    <a:pt x="14" y="46"/>
                  </a:lnTo>
                  <a:lnTo>
                    <a:pt x="16" y="46"/>
                  </a:lnTo>
                  <a:lnTo>
                    <a:pt x="21" y="44"/>
                  </a:lnTo>
                  <a:lnTo>
                    <a:pt x="29" y="44"/>
                  </a:lnTo>
                  <a:lnTo>
                    <a:pt x="29" y="43"/>
                  </a:lnTo>
                  <a:lnTo>
                    <a:pt x="29" y="39"/>
                  </a:lnTo>
                  <a:lnTo>
                    <a:pt x="25" y="39"/>
                  </a:lnTo>
                  <a:lnTo>
                    <a:pt x="25" y="37"/>
                  </a:lnTo>
                  <a:lnTo>
                    <a:pt x="25" y="33"/>
                  </a:lnTo>
                  <a:lnTo>
                    <a:pt x="25" y="29"/>
                  </a:lnTo>
                  <a:lnTo>
                    <a:pt x="21" y="29"/>
                  </a:lnTo>
                  <a:lnTo>
                    <a:pt x="21" y="27"/>
                  </a:lnTo>
                  <a:lnTo>
                    <a:pt x="21" y="23"/>
                  </a:lnTo>
                  <a:lnTo>
                    <a:pt x="21" y="21"/>
                  </a:lnTo>
                  <a:lnTo>
                    <a:pt x="21" y="17"/>
                  </a:lnTo>
                  <a:lnTo>
                    <a:pt x="27" y="17"/>
                  </a:lnTo>
                  <a:lnTo>
                    <a:pt x="31" y="14"/>
                  </a:lnTo>
                  <a:lnTo>
                    <a:pt x="35" y="14"/>
                  </a:lnTo>
                  <a:lnTo>
                    <a:pt x="43" y="12"/>
                  </a:lnTo>
                  <a:lnTo>
                    <a:pt x="50" y="12"/>
                  </a:lnTo>
                  <a:lnTo>
                    <a:pt x="56" y="10"/>
                  </a:lnTo>
                  <a:lnTo>
                    <a:pt x="56" y="8"/>
                  </a:lnTo>
                  <a:lnTo>
                    <a:pt x="56" y="4"/>
                  </a:lnTo>
                  <a:lnTo>
                    <a:pt x="52" y="4"/>
                  </a:lnTo>
                  <a:lnTo>
                    <a:pt x="52" y="2"/>
                  </a:lnTo>
                  <a:lnTo>
                    <a:pt x="58" y="2"/>
                  </a:lnTo>
                  <a:lnTo>
                    <a:pt x="62" y="2"/>
                  </a:lnTo>
                </a:path>
              </a:pathLst>
            </a:custGeom>
            <a:grpFill/>
            <a:ln w="9525">
              <a:noFill/>
              <a:round/>
              <a:headEnd/>
              <a:tailEnd/>
            </a:ln>
          </p:spPr>
          <p:txBody>
            <a:bodyPr/>
            <a:lstStyle/>
            <a:p>
              <a:pPr>
                <a:defRPr/>
              </a:pPr>
              <a:endParaRPr lang="en-US"/>
            </a:p>
          </p:txBody>
        </p:sp>
        <p:sp>
          <p:nvSpPr>
            <p:cNvPr id="46234" name="Freeform 2291"/>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close/>
                </a:path>
              </a:pathLst>
            </a:custGeom>
            <a:grpFill/>
            <a:ln w="9525">
              <a:noFill/>
              <a:round/>
              <a:headEnd/>
              <a:tailEnd/>
            </a:ln>
          </p:spPr>
          <p:txBody>
            <a:bodyPr/>
            <a:lstStyle/>
            <a:p>
              <a:pPr>
                <a:defRPr/>
              </a:pPr>
              <a:endParaRPr lang="en-US"/>
            </a:p>
          </p:txBody>
        </p:sp>
        <p:sp>
          <p:nvSpPr>
            <p:cNvPr id="46235" name="Freeform 2292"/>
            <p:cNvSpPr>
              <a:spLocks/>
            </p:cNvSpPr>
            <p:nvPr/>
          </p:nvSpPr>
          <p:spPr bwMode="auto">
            <a:xfrm>
              <a:off x="2686" y="446"/>
              <a:ext cx="83" cy="62"/>
            </a:xfrm>
            <a:custGeom>
              <a:avLst/>
              <a:gdLst>
                <a:gd name="T0" fmla="*/ 21 w 83"/>
                <a:gd name="T1" fmla="*/ 4 h 62"/>
                <a:gd name="T2" fmla="*/ 23 w 83"/>
                <a:gd name="T3" fmla="*/ 4 h 62"/>
                <a:gd name="T4" fmla="*/ 27 w 83"/>
                <a:gd name="T5" fmla="*/ 4 h 62"/>
                <a:gd name="T6" fmla="*/ 32 w 83"/>
                <a:gd name="T7" fmla="*/ 4 h 62"/>
                <a:gd name="T8" fmla="*/ 38 w 83"/>
                <a:gd name="T9" fmla="*/ 4 h 62"/>
                <a:gd name="T10" fmla="*/ 42 w 83"/>
                <a:gd name="T11" fmla="*/ 4 h 62"/>
                <a:gd name="T12" fmla="*/ 46 w 83"/>
                <a:gd name="T13" fmla="*/ 4 h 62"/>
                <a:gd name="T14" fmla="*/ 52 w 83"/>
                <a:gd name="T15" fmla="*/ 4 h 62"/>
                <a:gd name="T16" fmla="*/ 54 w 83"/>
                <a:gd name="T17" fmla="*/ 0 h 62"/>
                <a:gd name="T18" fmla="*/ 57 w 83"/>
                <a:gd name="T19" fmla="*/ 4 h 62"/>
                <a:gd name="T20" fmla="*/ 61 w 83"/>
                <a:gd name="T21" fmla="*/ 4 h 62"/>
                <a:gd name="T22" fmla="*/ 61 w 83"/>
                <a:gd name="T23" fmla="*/ 6 h 62"/>
                <a:gd name="T24" fmla="*/ 61 w 83"/>
                <a:gd name="T25" fmla="*/ 10 h 62"/>
                <a:gd name="T26" fmla="*/ 61 w 83"/>
                <a:gd name="T27" fmla="*/ 4 h 62"/>
                <a:gd name="T28" fmla="*/ 63 w 83"/>
                <a:gd name="T29" fmla="*/ 6 h 62"/>
                <a:gd name="T30" fmla="*/ 63 w 83"/>
                <a:gd name="T31" fmla="*/ 10 h 62"/>
                <a:gd name="T32" fmla="*/ 67 w 83"/>
                <a:gd name="T33" fmla="*/ 12 h 62"/>
                <a:gd name="T34" fmla="*/ 67 w 83"/>
                <a:gd name="T35" fmla="*/ 16 h 62"/>
                <a:gd name="T36" fmla="*/ 67 w 83"/>
                <a:gd name="T37" fmla="*/ 19 h 62"/>
                <a:gd name="T38" fmla="*/ 71 w 83"/>
                <a:gd name="T39" fmla="*/ 19 h 62"/>
                <a:gd name="T40" fmla="*/ 71 w 83"/>
                <a:gd name="T41" fmla="*/ 21 h 62"/>
                <a:gd name="T42" fmla="*/ 73 w 83"/>
                <a:gd name="T43" fmla="*/ 27 h 62"/>
                <a:gd name="T44" fmla="*/ 73 w 83"/>
                <a:gd name="T45" fmla="*/ 31 h 62"/>
                <a:gd name="T46" fmla="*/ 73 w 83"/>
                <a:gd name="T47" fmla="*/ 35 h 62"/>
                <a:gd name="T48" fmla="*/ 77 w 83"/>
                <a:gd name="T49" fmla="*/ 41 h 62"/>
                <a:gd name="T50" fmla="*/ 81 w 83"/>
                <a:gd name="T51" fmla="*/ 41 h 62"/>
                <a:gd name="T52" fmla="*/ 81 w 83"/>
                <a:gd name="T53" fmla="*/ 43 h 62"/>
                <a:gd name="T54" fmla="*/ 83 w 83"/>
                <a:gd name="T55" fmla="*/ 46 h 62"/>
                <a:gd name="T56" fmla="*/ 83 w 83"/>
                <a:gd name="T57" fmla="*/ 50 h 62"/>
                <a:gd name="T58" fmla="*/ 71 w 83"/>
                <a:gd name="T59" fmla="*/ 50 h 62"/>
                <a:gd name="T60" fmla="*/ 67 w 83"/>
                <a:gd name="T61" fmla="*/ 50 h 62"/>
                <a:gd name="T62" fmla="*/ 67 w 83"/>
                <a:gd name="T63" fmla="*/ 62 h 62"/>
                <a:gd name="T64" fmla="*/ 44 w 83"/>
                <a:gd name="T65" fmla="*/ 62 h 62"/>
                <a:gd name="T66" fmla="*/ 36 w 83"/>
                <a:gd name="T67" fmla="*/ 62 h 62"/>
                <a:gd name="T68" fmla="*/ 21 w 83"/>
                <a:gd name="T69" fmla="*/ 60 h 62"/>
                <a:gd name="T70" fmla="*/ 0 w 83"/>
                <a:gd name="T71" fmla="*/ 60 h 62"/>
                <a:gd name="T72" fmla="*/ 0 w 83"/>
                <a:gd name="T73" fmla="*/ 44 h 62"/>
                <a:gd name="T74" fmla="*/ 0 w 83"/>
                <a:gd name="T75" fmla="*/ 35 h 62"/>
                <a:gd name="T76" fmla="*/ 2 w 83"/>
                <a:gd name="T77" fmla="*/ 35 h 62"/>
                <a:gd name="T78" fmla="*/ 2 w 83"/>
                <a:gd name="T79" fmla="*/ 33 h 62"/>
                <a:gd name="T80" fmla="*/ 5 w 83"/>
                <a:gd name="T81" fmla="*/ 29 h 62"/>
                <a:gd name="T82" fmla="*/ 7 w 83"/>
                <a:gd name="T83" fmla="*/ 29 h 62"/>
                <a:gd name="T84" fmla="*/ 11 w 83"/>
                <a:gd name="T85" fmla="*/ 25 h 62"/>
                <a:gd name="T86" fmla="*/ 11 w 83"/>
                <a:gd name="T87" fmla="*/ 23 h 62"/>
                <a:gd name="T88" fmla="*/ 15 w 83"/>
                <a:gd name="T89" fmla="*/ 23 h 62"/>
                <a:gd name="T90" fmla="*/ 17 w 83"/>
                <a:gd name="T91" fmla="*/ 16 h 62"/>
                <a:gd name="T92" fmla="*/ 17 w 83"/>
                <a:gd name="T93" fmla="*/ 14 h 62"/>
                <a:gd name="T94" fmla="*/ 21 w 83"/>
                <a:gd name="T95" fmla="*/ 14 h 62"/>
                <a:gd name="T96" fmla="*/ 21 w 83"/>
                <a:gd name="T97" fmla="*/ 10 h 62"/>
                <a:gd name="T98" fmla="*/ 21 w 83"/>
                <a:gd name="T99" fmla="*/ 8 h 62"/>
                <a:gd name="T100" fmla="*/ 21 w 83"/>
                <a:gd name="T101" fmla="*/ 4 h 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3"/>
                <a:gd name="T154" fmla="*/ 0 h 62"/>
                <a:gd name="T155" fmla="*/ 83 w 83"/>
                <a:gd name="T156" fmla="*/ 62 h 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3" h="62">
                  <a:moveTo>
                    <a:pt x="21" y="4"/>
                  </a:moveTo>
                  <a:lnTo>
                    <a:pt x="23" y="4"/>
                  </a:lnTo>
                  <a:lnTo>
                    <a:pt x="27" y="4"/>
                  </a:lnTo>
                  <a:lnTo>
                    <a:pt x="32" y="4"/>
                  </a:lnTo>
                  <a:lnTo>
                    <a:pt x="38" y="4"/>
                  </a:lnTo>
                  <a:lnTo>
                    <a:pt x="42" y="4"/>
                  </a:lnTo>
                  <a:lnTo>
                    <a:pt x="46" y="4"/>
                  </a:lnTo>
                  <a:lnTo>
                    <a:pt x="52" y="4"/>
                  </a:lnTo>
                  <a:lnTo>
                    <a:pt x="54" y="0"/>
                  </a:lnTo>
                  <a:lnTo>
                    <a:pt x="57" y="4"/>
                  </a:lnTo>
                  <a:lnTo>
                    <a:pt x="61" y="4"/>
                  </a:lnTo>
                  <a:lnTo>
                    <a:pt x="61" y="6"/>
                  </a:lnTo>
                  <a:lnTo>
                    <a:pt x="61" y="10"/>
                  </a:lnTo>
                  <a:lnTo>
                    <a:pt x="61" y="4"/>
                  </a:lnTo>
                  <a:lnTo>
                    <a:pt x="63" y="6"/>
                  </a:lnTo>
                  <a:lnTo>
                    <a:pt x="63" y="10"/>
                  </a:lnTo>
                  <a:lnTo>
                    <a:pt x="67" y="12"/>
                  </a:lnTo>
                  <a:lnTo>
                    <a:pt x="67" y="16"/>
                  </a:lnTo>
                  <a:lnTo>
                    <a:pt x="67" y="19"/>
                  </a:lnTo>
                  <a:lnTo>
                    <a:pt x="71" y="19"/>
                  </a:lnTo>
                  <a:lnTo>
                    <a:pt x="71" y="21"/>
                  </a:lnTo>
                  <a:lnTo>
                    <a:pt x="73" y="27"/>
                  </a:lnTo>
                  <a:lnTo>
                    <a:pt x="73" y="31"/>
                  </a:lnTo>
                  <a:lnTo>
                    <a:pt x="73" y="35"/>
                  </a:lnTo>
                  <a:lnTo>
                    <a:pt x="77" y="41"/>
                  </a:lnTo>
                  <a:lnTo>
                    <a:pt x="81" y="41"/>
                  </a:lnTo>
                  <a:lnTo>
                    <a:pt x="81" y="43"/>
                  </a:lnTo>
                  <a:lnTo>
                    <a:pt x="83" y="46"/>
                  </a:lnTo>
                  <a:lnTo>
                    <a:pt x="83" y="50"/>
                  </a:lnTo>
                  <a:lnTo>
                    <a:pt x="71" y="50"/>
                  </a:lnTo>
                  <a:lnTo>
                    <a:pt x="67" y="50"/>
                  </a:lnTo>
                  <a:lnTo>
                    <a:pt x="67" y="62"/>
                  </a:lnTo>
                  <a:lnTo>
                    <a:pt x="44" y="62"/>
                  </a:lnTo>
                  <a:lnTo>
                    <a:pt x="36" y="62"/>
                  </a:lnTo>
                  <a:lnTo>
                    <a:pt x="21" y="60"/>
                  </a:lnTo>
                  <a:lnTo>
                    <a:pt x="0" y="60"/>
                  </a:lnTo>
                  <a:lnTo>
                    <a:pt x="0" y="44"/>
                  </a:lnTo>
                  <a:lnTo>
                    <a:pt x="0" y="35"/>
                  </a:lnTo>
                  <a:lnTo>
                    <a:pt x="2" y="35"/>
                  </a:lnTo>
                  <a:lnTo>
                    <a:pt x="2" y="33"/>
                  </a:lnTo>
                  <a:lnTo>
                    <a:pt x="5" y="29"/>
                  </a:lnTo>
                  <a:lnTo>
                    <a:pt x="7" y="29"/>
                  </a:lnTo>
                  <a:lnTo>
                    <a:pt x="11" y="25"/>
                  </a:lnTo>
                  <a:lnTo>
                    <a:pt x="11" y="23"/>
                  </a:lnTo>
                  <a:lnTo>
                    <a:pt x="15" y="23"/>
                  </a:lnTo>
                  <a:lnTo>
                    <a:pt x="17" y="16"/>
                  </a:lnTo>
                  <a:lnTo>
                    <a:pt x="17" y="14"/>
                  </a:lnTo>
                  <a:lnTo>
                    <a:pt x="21" y="14"/>
                  </a:lnTo>
                  <a:lnTo>
                    <a:pt x="21" y="10"/>
                  </a:lnTo>
                  <a:lnTo>
                    <a:pt x="21" y="8"/>
                  </a:lnTo>
                  <a:lnTo>
                    <a:pt x="21" y="4"/>
                  </a:lnTo>
                </a:path>
              </a:pathLst>
            </a:custGeom>
            <a:grpFill/>
            <a:ln w="9525">
              <a:noFill/>
              <a:round/>
              <a:headEnd/>
              <a:tailEnd/>
            </a:ln>
          </p:spPr>
          <p:txBody>
            <a:bodyPr/>
            <a:lstStyle/>
            <a:p>
              <a:pPr>
                <a:defRPr/>
              </a:pPr>
              <a:endParaRPr lang="en-US"/>
            </a:p>
          </p:txBody>
        </p:sp>
        <p:sp>
          <p:nvSpPr>
            <p:cNvPr id="46236" name="Freeform 2293"/>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close/>
                </a:path>
              </a:pathLst>
            </a:custGeom>
            <a:grpFill/>
            <a:ln w="9525">
              <a:noFill/>
              <a:round/>
              <a:headEnd/>
              <a:tailEnd/>
            </a:ln>
          </p:spPr>
          <p:txBody>
            <a:bodyPr/>
            <a:lstStyle/>
            <a:p>
              <a:pPr>
                <a:defRPr/>
              </a:pPr>
              <a:endParaRPr lang="en-US"/>
            </a:p>
          </p:txBody>
        </p:sp>
        <p:sp>
          <p:nvSpPr>
            <p:cNvPr id="46237" name="Freeform 2294"/>
            <p:cNvSpPr>
              <a:spLocks/>
            </p:cNvSpPr>
            <p:nvPr/>
          </p:nvSpPr>
          <p:spPr bwMode="auto">
            <a:xfrm>
              <a:off x="2232" y="458"/>
              <a:ext cx="15" cy="34"/>
            </a:xfrm>
            <a:custGeom>
              <a:avLst/>
              <a:gdLst>
                <a:gd name="T0" fmla="*/ 10 w 15"/>
                <a:gd name="T1" fmla="*/ 0 h 34"/>
                <a:gd name="T2" fmla="*/ 12 w 15"/>
                <a:gd name="T3" fmla="*/ 0 h 34"/>
                <a:gd name="T4" fmla="*/ 12 w 15"/>
                <a:gd name="T5" fmla="*/ 4 h 34"/>
                <a:gd name="T6" fmla="*/ 15 w 15"/>
                <a:gd name="T7" fmla="*/ 4 h 34"/>
                <a:gd name="T8" fmla="*/ 15 w 15"/>
                <a:gd name="T9" fmla="*/ 9 h 34"/>
                <a:gd name="T10" fmla="*/ 15 w 15"/>
                <a:gd name="T11" fmla="*/ 19 h 34"/>
                <a:gd name="T12" fmla="*/ 10 w 15"/>
                <a:gd name="T13" fmla="*/ 19 h 34"/>
                <a:gd name="T14" fmla="*/ 10 w 15"/>
                <a:gd name="T15" fmla="*/ 21 h 34"/>
                <a:gd name="T16" fmla="*/ 12 w 15"/>
                <a:gd name="T17" fmla="*/ 21 h 34"/>
                <a:gd name="T18" fmla="*/ 12 w 15"/>
                <a:gd name="T19" fmla="*/ 25 h 34"/>
                <a:gd name="T20" fmla="*/ 15 w 15"/>
                <a:gd name="T21" fmla="*/ 25 h 34"/>
                <a:gd name="T22" fmla="*/ 15 w 15"/>
                <a:gd name="T23" fmla="*/ 34 h 34"/>
                <a:gd name="T24" fmla="*/ 10 w 15"/>
                <a:gd name="T25" fmla="*/ 34 h 34"/>
                <a:gd name="T26" fmla="*/ 0 w 15"/>
                <a:gd name="T27" fmla="*/ 34 h 34"/>
                <a:gd name="T28" fmla="*/ 0 w 15"/>
                <a:gd name="T29" fmla="*/ 25 h 34"/>
                <a:gd name="T30" fmla="*/ 0 w 15"/>
                <a:gd name="T31" fmla="*/ 15 h 34"/>
                <a:gd name="T32" fmla="*/ 4 w 15"/>
                <a:gd name="T33" fmla="*/ 19 h 34"/>
                <a:gd name="T34" fmla="*/ 2 w 15"/>
                <a:gd name="T35" fmla="*/ 15 h 34"/>
                <a:gd name="T36" fmla="*/ 6 w 15"/>
                <a:gd name="T37" fmla="*/ 13 h 34"/>
                <a:gd name="T38" fmla="*/ 2 w 15"/>
                <a:gd name="T39" fmla="*/ 9 h 34"/>
                <a:gd name="T40" fmla="*/ 10 w 15"/>
                <a:gd name="T41" fmla="*/ 9 h 34"/>
                <a:gd name="T42" fmla="*/ 10 w 15"/>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5"/>
                <a:gd name="T67" fmla="*/ 0 h 34"/>
                <a:gd name="T68" fmla="*/ 15 w 15"/>
                <a:gd name="T69" fmla="*/ 34 h 3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5" h="34">
                  <a:moveTo>
                    <a:pt x="10" y="0"/>
                  </a:moveTo>
                  <a:lnTo>
                    <a:pt x="12" y="0"/>
                  </a:lnTo>
                  <a:lnTo>
                    <a:pt x="12" y="4"/>
                  </a:lnTo>
                  <a:lnTo>
                    <a:pt x="15" y="4"/>
                  </a:lnTo>
                  <a:lnTo>
                    <a:pt x="15" y="9"/>
                  </a:lnTo>
                  <a:lnTo>
                    <a:pt x="15" y="19"/>
                  </a:lnTo>
                  <a:lnTo>
                    <a:pt x="10" y="19"/>
                  </a:lnTo>
                  <a:lnTo>
                    <a:pt x="10" y="21"/>
                  </a:lnTo>
                  <a:lnTo>
                    <a:pt x="12" y="21"/>
                  </a:lnTo>
                  <a:lnTo>
                    <a:pt x="12" y="25"/>
                  </a:lnTo>
                  <a:lnTo>
                    <a:pt x="15" y="25"/>
                  </a:lnTo>
                  <a:lnTo>
                    <a:pt x="15" y="34"/>
                  </a:lnTo>
                  <a:lnTo>
                    <a:pt x="10" y="34"/>
                  </a:lnTo>
                  <a:lnTo>
                    <a:pt x="0" y="34"/>
                  </a:lnTo>
                  <a:lnTo>
                    <a:pt x="0" y="25"/>
                  </a:lnTo>
                  <a:lnTo>
                    <a:pt x="0" y="15"/>
                  </a:lnTo>
                  <a:lnTo>
                    <a:pt x="4" y="19"/>
                  </a:lnTo>
                  <a:lnTo>
                    <a:pt x="2" y="15"/>
                  </a:lnTo>
                  <a:lnTo>
                    <a:pt x="6" y="13"/>
                  </a:lnTo>
                  <a:lnTo>
                    <a:pt x="2" y="9"/>
                  </a:lnTo>
                  <a:lnTo>
                    <a:pt x="10" y="9"/>
                  </a:lnTo>
                  <a:lnTo>
                    <a:pt x="10" y="0"/>
                  </a:lnTo>
                </a:path>
              </a:pathLst>
            </a:custGeom>
            <a:grpFill/>
            <a:ln w="9525">
              <a:noFill/>
              <a:round/>
              <a:headEnd/>
              <a:tailEnd/>
            </a:ln>
          </p:spPr>
          <p:txBody>
            <a:bodyPr/>
            <a:lstStyle/>
            <a:p>
              <a:pPr>
                <a:defRPr/>
              </a:pPr>
              <a:endParaRPr lang="en-US"/>
            </a:p>
          </p:txBody>
        </p:sp>
        <p:sp>
          <p:nvSpPr>
            <p:cNvPr id="46238" name="Freeform 2295"/>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close/>
                </a:path>
              </a:pathLst>
            </a:custGeom>
            <a:grpFill/>
            <a:ln w="9525">
              <a:noFill/>
              <a:round/>
              <a:headEnd/>
              <a:tailEnd/>
            </a:ln>
          </p:spPr>
          <p:txBody>
            <a:bodyPr/>
            <a:lstStyle/>
            <a:p>
              <a:pPr>
                <a:defRPr/>
              </a:pPr>
              <a:endParaRPr lang="en-US"/>
            </a:p>
          </p:txBody>
        </p:sp>
        <p:sp>
          <p:nvSpPr>
            <p:cNvPr id="46239" name="Freeform 2296"/>
            <p:cNvSpPr>
              <a:spLocks/>
            </p:cNvSpPr>
            <p:nvPr/>
          </p:nvSpPr>
          <p:spPr bwMode="auto">
            <a:xfrm>
              <a:off x="2261" y="475"/>
              <a:ext cx="112" cy="81"/>
            </a:xfrm>
            <a:custGeom>
              <a:avLst/>
              <a:gdLst>
                <a:gd name="T0" fmla="*/ 25 w 112"/>
                <a:gd name="T1" fmla="*/ 70 h 81"/>
                <a:gd name="T2" fmla="*/ 15 w 112"/>
                <a:gd name="T3" fmla="*/ 50 h 81"/>
                <a:gd name="T4" fmla="*/ 6 w 112"/>
                <a:gd name="T5" fmla="*/ 48 h 81"/>
                <a:gd name="T6" fmla="*/ 2 w 112"/>
                <a:gd name="T7" fmla="*/ 43 h 81"/>
                <a:gd name="T8" fmla="*/ 6 w 112"/>
                <a:gd name="T9" fmla="*/ 39 h 81"/>
                <a:gd name="T10" fmla="*/ 2 w 112"/>
                <a:gd name="T11" fmla="*/ 33 h 81"/>
                <a:gd name="T12" fmla="*/ 2 w 112"/>
                <a:gd name="T13" fmla="*/ 8 h 81"/>
                <a:gd name="T14" fmla="*/ 6 w 112"/>
                <a:gd name="T15" fmla="*/ 4 h 81"/>
                <a:gd name="T16" fmla="*/ 8 w 112"/>
                <a:gd name="T17" fmla="*/ 2 h 81"/>
                <a:gd name="T18" fmla="*/ 21 w 112"/>
                <a:gd name="T19" fmla="*/ 0 h 81"/>
                <a:gd name="T20" fmla="*/ 23 w 112"/>
                <a:gd name="T21" fmla="*/ 8 h 81"/>
                <a:gd name="T22" fmla="*/ 21 w 112"/>
                <a:gd name="T23" fmla="*/ 10 h 81"/>
                <a:gd name="T24" fmla="*/ 21 w 112"/>
                <a:gd name="T25" fmla="*/ 17 h 81"/>
                <a:gd name="T26" fmla="*/ 21 w 112"/>
                <a:gd name="T27" fmla="*/ 33 h 81"/>
                <a:gd name="T28" fmla="*/ 11 w 112"/>
                <a:gd name="T29" fmla="*/ 41 h 81"/>
                <a:gd name="T30" fmla="*/ 21 w 112"/>
                <a:gd name="T31" fmla="*/ 48 h 81"/>
                <a:gd name="T32" fmla="*/ 31 w 112"/>
                <a:gd name="T33" fmla="*/ 44 h 81"/>
                <a:gd name="T34" fmla="*/ 40 w 112"/>
                <a:gd name="T35" fmla="*/ 44 h 81"/>
                <a:gd name="T36" fmla="*/ 44 w 112"/>
                <a:gd name="T37" fmla="*/ 44 h 81"/>
                <a:gd name="T38" fmla="*/ 56 w 112"/>
                <a:gd name="T39" fmla="*/ 37 h 81"/>
                <a:gd name="T40" fmla="*/ 60 w 112"/>
                <a:gd name="T41" fmla="*/ 35 h 81"/>
                <a:gd name="T42" fmla="*/ 66 w 112"/>
                <a:gd name="T43" fmla="*/ 35 h 81"/>
                <a:gd name="T44" fmla="*/ 77 w 112"/>
                <a:gd name="T45" fmla="*/ 35 h 81"/>
                <a:gd name="T46" fmla="*/ 102 w 112"/>
                <a:gd name="T47" fmla="*/ 41 h 81"/>
                <a:gd name="T48" fmla="*/ 112 w 112"/>
                <a:gd name="T49" fmla="*/ 56 h 81"/>
                <a:gd name="T50" fmla="*/ 95 w 112"/>
                <a:gd name="T51" fmla="*/ 58 h 81"/>
                <a:gd name="T52" fmla="*/ 75 w 112"/>
                <a:gd name="T53" fmla="*/ 52 h 81"/>
                <a:gd name="T54" fmla="*/ 69 w 112"/>
                <a:gd name="T55" fmla="*/ 56 h 81"/>
                <a:gd name="T56" fmla="*/ 62 w 112"/>
                <a:gd name="T57" fmla="*/ 62 h 81"/>
                <a:gd name="T58" fmla="*/ 60 w 112"/>
                <a:gd name="T59" fmla="*/ 60 h 81"/>
                <a:gd name="T60" fmla="*/ 56 w 112"/>
                <a:gd name="T61" fmla="*/ 50 h 81"/>
                <a:gd name="T62" fmla="*/ 52 w 112"/>
                <a:gd name="T63" fmla="*/ 54 h 81"/>
                <a:gd name="T64" fmla="*/ 46 w 112"/>
                <a:gd name="T65" fmla="*/ 66 h 81"/>
                <a:gd name="T66" fmla="*/ 62 w 112"/>
                <a:gd name="T67" fmla="*/ 66 h 81"/>
                <a:gd name="T68" fmla="*/ 54 w 112"/>
                <a:gd name="T69" fmla="*/ 71 h 81"/>
                <a:gd name="T70" fmla="*/ 50 w 112"/>
                <a:gd name="T71" fmla="*/ 70 h 81"/>
                <a:gd name="T72" fmla="*/ 46 w 112"/>
                <a:gd name="T73" fmla="*/ 71 h 81"/>
                <a:gd name="T74" fmla="*/ 46 w 112"/>
                <a:gd name="T75" fmla="*/ 77 h 81"/>
                <a:gd name="T76" fmla="*/ 44 w 112"/>
                <a:gd name="T77" fmla="*/ 81 h 81"/>
                <a:gd name="T78" fmla="*/ 39 w 112"/>
                <a:gd name="T79" fmla="*/ 81 h 81"/>
                <a:gd name="T80" fmla="*/ 25 w 112"/>
                <a:gd name="T81" fmla="*/ 81 h 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
                <a:gd name="T124" fmla="*/ 0 h 81"/>
                <a:gd name="T125" fmla="*/ 112 w 112"/>
                <a:gd name="T126" fmla="*/ 81 h 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 h="81">
                  <a:moveTo>
                    <a:pt x="25" y="81"/>
                  </a:moveTo>
                  <a:lnTo>
                    <a:pt x="25" y="70"/>
                  </a:lnTo>
                  <a:lnTo>
                    <a:pt x="25" y="54"/>
                  </a:lnTo>
                  <a:lnTo>
                    <a:pt x="15" y="50"/>
                  </a:lnTo>
                  <a:lnTo>
                    <a:pt x="11" y="50"/>
                  </a:lnTo>
                  <a:lnTo>
                    <a:pt x="6" y="48"/>
                  </a:lnTo>
                  <a:lnTo>
                    <a:pt x="0" y="43"/>
                  </a:lnTo>
                  <a:lnTo>
                    <a:pt x="2" y="43"/>
                  </a:lnTo>
                  <a:lnTo>
                    <a:pt x="2" y="39"/>
                  </a:lnTo>
                  <a:lnTo>
                    <a:pt x="6" y="39"/>
                  </a:lnTo>
                  <a:lnTo>
                    <a:pt x="2" y="39"/>
                  </a:lnTo>
                  <a:lnTo>
                    <a:pt x="2" y="33"/>
                  </a:lnTo>
                  <a:lnTo>
                    <a:pt x="2" y="19"/>
                  </a:lnTo>
                  <a:lnTo>
                    <a:pt x="2" y="8"/>
                  </a:lnTo>
                  <a:lnTo>
                    <a:pt x="8" y="8"/>
                  </a:lnTo>
                  <a:lnTo>
                    <a:pt x="6" y="4"/>
                  </a:lnTo>
                  <a:lnTo>
                    <a:pt x="6" y="2"/>
                  </a:lnTo>
                  <a:lnTo>
                    <a:pt x="8" y="2"/>
                  </a:lnTo>
                  <a:lnTo>
                    <a:pt x="11" y="2"/>
                  </a:lnTo>
                  <a:lnTo>
                    <a:pt x="21" y="0"/>
                  </a:lnTo>
                  <a:lnTo>
                    <a:pt x="23" y="4"/>
                  </a:lnTo>
                  <a:lnTo>
                    <a:pt x="23" y="8"/>
                  </a:lnTo>
                  <a:lnTo>
                    <a:pt x="23" y="10"/>
                  </a:lnTo>
                  <a:lnTo>
                    <a:pt x="21" y="10"/>
                  </a:lnTo>
                  <a:lnTo>
                    <a:pt x="21" y="14"/>
                  </a:lnTo>
                  <a:lnTo>
                    <a:pt x="21" y="17"/>
                  </a:lnTo>
                  <a:lnTo>
                    <a:pt x="21" y="23"/>
                  </a:lnTo>
                  <a:lnTo>
                    <a:pt x="21" y="33"/>
                  </a:lnTo>
                  <a:lnTo>
                    <a:pt x="11" y="39"/>
                  </a:lnTo>
                  <a:lnTo>
                    <a:pt x="11" y="41"/>
                  </a:lnTo>
                  <a:lnTo>
                    <a:pt x="11" y="48"/>
                  </a:lnTo>
                  <a:lnTo>
                    <a:pt x="21" y="48"/>
                  </a:lnTo>
                  <a:lnTo>
                    <a:pt x="31" y="50"/>
                  </a:lnTo>
                  <a:lnTo>
                    <a:pt x="31" y="44"/>
                  </a:lnTo>
                  <a:lnTo>
                    <a:pt x="35" y="44"/>
                  </a:lnTo>
                  <a:lnTo>
                    <a:pt x="40" y="44"/>
                  </a:lnTo>
                  <a:lnTo>
                    <a:pt x="40" y="46"/>
                  </a:lnTo>
                  <a:lnTo>
                    <a:pt x="44" y="44"/>
                  </a:lnTo>
                  <a:lnTo>
                    <a:pt x="50" y="41"/>
                  </a:lnTo>
                  <a:lnTo>
                    <a:pt x="56" y="37"/>
                  </a:lnTo>
                  <a:lnTo>
                    <a:pt x="60" y="37"/>
                  </a:lnTo>
                  <a:lnTo>
                    <a:pt x="60" y="35"/>
                  </a:lnTo>
                  <a:lnTo>
                    <a:pt x="62" y="35"/>
                  </a:lnTo>
                  <a:lnTo>
                    <a:pt x="66" y="35"/>
                  </a:lnTo>
                  <a:lnTo>
                    <a:pt x="67" y="35"/>
                  </a:lnTo>
                  <a:lnTo>
                    <a:pt x="77" y="35"/>
                  </a:lnTo>
                  <a:lnTo>
                    <a:pt x="77" y="41"/>
                  </a:lnTo>
                  <a:lnTo>
                    <a:pt x="102" y="41"/>
                  </a:lnTo>
                  <a:lnTo>
                    <a:pt x="112" y="43"/>
                  </a:lnTo>
                  <a:lnTo>
                    <a:pt x="112" y="56"/>
                  </a:lnTo>
                  <a:lnTo>
                    <a:pt x="93" y="52"/>
                  </a:lnTo>
                  <a:lnTo>
                    <a:pt x="95" y="58"/>
                  </a:lnTo>
                  <a:lnTo>
                    <a:pt x="75" y="60"/>
                  </a:lnTo>
                  <a:lnTo>
                    <a:pt x="75" y="52"/>
                  </a:lnTo>
                  <a:lnTo>
                    <a:pt x="69" y="52"/>
                  </a:lnTo>
                  <a:lnTo>
                    <a:pt x="69" y="56"/>
                  </a:lnTo>
                  <a:lnTo>
                    <a:pt x="62" y="56"/>
                  </a:lnTo>
                  <a:lnTo>
                    <a:pt x="62" y="62"/>
                  </a:lnTo>
                  <a:lnTo>
                    <a:pt x="60" y="62"/>
                  </a:lnTo>
                  <a:lnTo>
                    <a:pt x="60" y="60"/>
                  </a:lnTo>
                  <a:lnTo>
                    <a:pt x="56" y="60"/>
                  </a:lnTo>
                  <a:lnTo>
                    <a:pt x="56" y="50"/>
                  </a:lnTo>
                  <a:lnTo>
                    <a:pt x="52" y="50"/>
                  </a:lnTo>
                  <a:lnTo>
                    <a:pt x="52" y="54"/>
                  </a:lnTo>
                  <a:lnTo>
                    <a:pt x="50" y="54"/>
                  </a:lnTo>
                  <a:lnTo>
                    <a:pt x="46" y="66"/>
                  </a:lnTo>
                  <a:lnTo>
                    <a:pt x="54" y="66"/>
                  </a:lnTo>
                  <a:lnTo>
                    <a:pt x="62" y="66"/>
                  </a:lnTo>
                  <a:lnTo>
                    <a:pt x="60" y="75"/>
                  </a:lnTo>
                  <a:lnTo>
                    <a:pt x="54" y="71"/>
                  </a:lnTo>
                  <a:lnTo>
                    <a:pt x="54" y="70"/>
                  </a:lnTo>
                  <a:lnTo>
                    <a:pt x="50" y="70"/>
                  </a:lnTo>
                  <a:lnTo>
                    <a:pt x="50" y="71"/>
                  </a:lnTo>
                  <a:lnTo>
                    <a:pt x="46" y="71"/>
                  </a:lnTo>
                  <a:lnTo>
                    <a:pt x="46" y="75"/>
                  </a:lnTo>
                  <a:lnTo>
                    <a:pt x="46" y="77"/>
                  </a:lnTo>
                  <a:lnTo>
                    <a:pt x="46" y="81"/>
                  </a:lnTo>
                  <a:lnTo>
                    <a:pt x="44" y="81"/>
                  </a:lnTo>
                  <a:lnTo>
                    <a:pt x="40" y="81"/>
                  </a:lnTo>
                  <a:lnTo>
                    <a:pt x="39" y="81"/>
                  </a:lnTo>
                  <a:lnTo>
                    <a:pt x="35" y="81"/>
                  </a:lnTo>
                  <a:lnTo>
                    <a:pt x="25" y="81"/>
                  </a:lnTo>
                </a:path>
              </a:pathLst>
            </a:custGeom>
            <a:grpFill/>
            <a:ln w="9525">
              <a:noFill/>
              <a:round/>
              <a:headEnd/>
              <a:tailEnd/>
            </a:ln>
          </p:spPr>
          <p:txBody>
            <a:bodyPr/>
            <a:lstStyle/>
            <a:p>
              <a:pPr>
                <a:defRPr/>
              </a:pPr>
              <a:endParaRPr lang="en-US"/>
            </a:p>
          </p:txBody>
        </p:sp>
        <p:sp>
          <p:nvSpPr>
            <p:cNvPr id="46240" name="Freeform 2297"/>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close/>
                </a:path>
              </a:pathLst>
            </a:custGeom>
            <a:grpFill/>
            <a:ln w="9525">
              <a:noFill/>
              <a:round/>
              <a:headEnd/>
              <a:tailEnd/>
            </a:ln>
          </p:spPr>
          <p:txBody>
            <a:bodyPr/>
            <a:lstStyle/>
            <a:p>
              <a:pPr>
                <a:defRPr/>
              </a:pPr>
              <a:endParaRPr lang="en-US"/>
            </a:p>
          </p:txBody>
        </p:sp>
        <p:sp>
          <p:nvSpPr>
            <p:cNvPr id="46241" name="Freeform 2298"/>
            <p:cNvSpPr>
              <a:spLocks/>
            </p:cNvSpPr>
            <p:nvPr/>
          </p:nvSpPr>
          <p:spPr bwMode="auto">
            <a:xfrm>
              <a:off x="2215" y="502"/>
              <a:ext cx="104" cy="104"/>
            </a:xfrm>
            <a:custGeom>
              <a:avLst/>
              <a:gdLst>
                <a:gd name="T0" fmla="*/ 52 w 104"/>
                <a:gd name="T1" fmla="*/ 21 h 104"/>
                <a:gd name="T2" fmla="*/ 61 w 104"/>
                <a:gd name="T3" fmla="*/ 23 h 104"/>
                <a:gd name="T4" fmla="*/ 71 w 104"/>
                <a:gd name="T5" fmla="*/ 43 h 104"/>
                <a:gd name="T6" fmla="*/ 69 w 104"/>
                <a:gd name="T7" fmla="*/ 54 h 104"/>
                <a:gd name="T8" fmla="*/ 81 w 104"/>
                <a:gd name="T9" fmla="*/ 64 h 104"/>
                <a:gd name="T10" fmla="*/ 94 w 104"/>
                <a:gd name="T11" fmla="*/ 70 h 104"/>
                <a:gd name="T12" fmla="*/ 100 w 104"/>
                <a:gd name="T13" fmla="*/ 75 h 104"/>
                <a:gd name="T14" fmla="*/ 104 w 104"/>
                <a:gd name="T15" fmla="*/ 89 h 104"/>
                <a:gd name="T16" fmla="*/ 96 w 104"/>
                <a:gd name="T17" fmla="*/ 95 h 104"/>
                <a:gd name="T18" fmla="*/ 94 w 104"/>
                <a:gd name="T19" fmla="*/ 85 h 104"/>
                <a:gd name="T20" fmla="*/ 81 w 104"/>
                <a:gd name="T21" fmla="*/ 91 h 104"/>
                <a:gd name="T22" fmla="*/ 63 w 104"/>
                <a:gd name="T23" fmla="*/ 99 h 104"/>
                <a:gd name="T24" fmla="*/ 50 w 104"/>
                <a:gd name="T25" fmla="*/ 99 h 104"/>
                <a:gd name="T26" fmla="*/ 44 w 104"/>
                <a:gd name="T27" fmla="*/ 99 h 104"/>
                <a:gd name="T28" fmla="*/ 38 w 104"/>
                <a:gd name="T29" fmla="*/ 104 h 104"/>
                <a:gd name="T30" fmla="*/ 38 w 104"/>
                <a:gd name="T31" fmla="*/ 104 h 104"/>
                <a:gd name="T32" fmla="*/ 29 w 104"/>
                <a:gd name="T33" fmla="*/ 89 h 104"/>
                <a:gd name="T34" fmla="*/ 25 w 104"/>
                <a:gd name="T35" fmla="*/ 87 h 104"/>
                <a:gd name="T36" fmla="*/ 19 w 104"/>
                <a:gd name="T37" fmla="*/ 71 h 104"/>
                <a:gd name="T38" fmla="*/ 11 w 104"/>
                <a:gd name="T39" fmla="*/ 62 h 104"/>
                <a:gd name="T40" fmla="*/ 9 w 104"/>
                <a:gd name="T41" fmla="*/ 58 h 104"/>
                <a:gd name="T42" fmla="*/ 5 w 104"/>
                <a:gd name="T43" fmla="*/ 56 h 104"/>
                <a:gd name="T44" fmla="*/ 5 w 104"/>
                <a:gd name="T45" fmla="*/ 52 h 104"/>
                <a:gd name="T46" fmla="*/ 5 w 104"/>
                <a:gd name="T47" fmla="*/ 46 h 104"/>
                <a:gd name="T48" fmla="*/ 9 w 104"/>
                <a:gd name="T49" fmla="*/ 41 h 104"/>
                <a:gd name="T50" fmla="*/ 0 w 104"/>
                <a:gd name="T51" fmla="*/ 21 h 104"/>
                <a:gd name="T52" fmla="*/ 7 w 104"/>
                <a:gd name="T53" fmla="*/ 21 h 104"/>
                <a:gd name="T54" fmla="*/ 11 w 104"/>
                <a:gd name="T55" fmla="*/ 16 h 104"/>
                <a:gd name="T56" fmla="*/ 27 w 104"/>
                <a:gd name="T57" fmla="*/ 16 h 104"/>
                <a:gd name="T58" fmla="*/ 30 w 104"/>
                <a:gd name="T59" fmla="*/ 17 h 104"/>
                <a:gd name="T60" fmla="*/ 32 w 104"/>
                <a:gd name="T61" fmla="*/ 16 h 104"/>
                <a:gd name="T62" fmla="*/ 32 w 104"/>
                <a:gd name="T63" fmla="*/ 8 h 104"/>
                <a:gd name="T64" fmla="*/ 32 w 104"/>
                <a:gd name="T65" fmla="*/ 8 h 104"/>
                <a:gd name="T66" fmla="*/ 32 w 104"/>
                <a:gd name="T67" fmla="*/ 2 h 104"/>
                <a:gd name="T68" fmla="*/ 42 w 104"/>
                <a:gd name="T69" fmla="*/ 0 h 104"/>
                <a:gd name="T70" fmla="*/ 46 w 104"/>
                <a:gd name="T71" fmla="*/ 16 h 10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4"/>
                <a:gd name="T109" fmla="*/ 0 h 104"/>
                <a:gd name="T110" fmla="*/ 104 w 104"/>
                <a:gd name="T111" fmla="*/ 104 h 10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4" h="104">
                  <a:moveTo>
                    <a:pt x="46" y="16"/>
                  </a:moveTo>
                  <a:lnTo>
                    <a:pt x="52" y="21"/>
                  </a:lnTo>
                  <a:lnTo>
                    <a:pt x="57" y="23"/>
                  </a:lnTo>
                  <a:lnTo>
                    <a:pt x="61" y="23"/>
                  </a:lnTo>
                  <a:lnTo>
                    <a:pt x="71" y="27"/>
                  </a:lnTo>
                  <a:lnTo>
                    <a:pt x="71" y="43"/>
                  </a:lnTo>
                  <a:lnTo>
                    <a:pt x="71" y="54"/>
                  </a:lnTo>
                  <a:lnTo>
                    <a:pt x="69" y="54"/>
                  </a:lnTo>
                  <a:lnTo>
                    <a:pt x="69" y="64"/>
                  </a:lnTo>
                  <a:lnTo>
                    <a:pt x="81" y="64"/>
                  </a:lnTo>
                  <a:lnTo>
                    <a:pt x="81" y="70"/>
                  </a:lnTo>
                  <a:lnTo>
                    <a:pt x="94" y="70"/>
                  </a:lnTo>
                  <a:lnTo>
                    <a:pt x="96" y="70"/>
                  </a:lnTo>
                  <a:lnTo>
                    <a:pt x="100" y="75"/>
                  </a:lnTo>
                  <a:lnTo>
                    <a:pt x="104" y="81"/>
                  </a:lnTo>
                  <a:lnTo>
                    <a:pt x="104" y="89"/>
                  </a:lnTo>
                  <a:lnTo>
                    <a:pt x="96" y="91"/>
                  </a:lnTo>
                  <a:lnTo>
                    <a:pt x="96" y="95"/>
                  </a:lnTo>
                  <a:lnTo>
                    <a:pt x="94" y="95"/>
                  </a:lnTo>
                  <a:lnTo>
                    <a:pt x="94" y="85"/>
                  </a:lnTo>
                  <a:lnTo>
                    <a:pt x="81" y="85"/>
                  </a:lnTo>
                  <a:lnTo>
                    <a:pt x="81" y="91"/>
                  </a:lnTo>
                  <a:lnTo>
                    <a:pt x="81" y="99"/>
                  </a:lnTo>
                  <a:lnTo>
                    <a:pt x="63" y="99"/>
                  </a:lnTo>
                  <a:lnTo>
                    <a:pt x="54" y="99"/>
                  </a:lnTo>
                  <a:lnTo>
                    <a:pt x="50" y="99"/>
                  </a:lnTo>
                  <a:lnTo>
                    <a:pt x="48" y="99"/>
                  </a:lnTo>
                  <a:lnTo>
                    <a:pt x="44" y="99"/>
                  </a:lnTo>
                  <a:lnTo>
                    <a:pt x="40" y="99"/>
                  </a:lnTo>
                  <a:lnTo>
                    <a:pt x="38" y="104"/>
                  </a:lnTo>
                  <a:lnTo>
                    <a:pt x="40" y="104"/>
                  </a:lnTo>
                  <a:lnTo>
                    <a:pt x="38" y="104"/>
                  </a:lnTo>
                  <a:lnTo>
                    <a:pt x="32" y="99"/>
                  </a:lnTo>
                  <a:lnTo>
                    <a:pt x="29" y="89"/>
                  </a:lnTo>
                  <a:lnTo>
                    <a:pt x="29" y="93"/>
                  </a:lnTo>
                  <a:lnTo>
                    <a:pt x="25" y="87"/>
                  </a:lnTo>
                  <a:lnTo>
                    <a:pt x="25" y="83"/>
                  </a:lnTo>
                  <a:lnTo>
                    <a:pt x="19" y="71"/>
                  </a:lnTo>
                  <a:lnTo>
                    <a:pt x="15" y="66"/>
                  </a:lnTo>
                  <a:lnTo>
                    <a:pt x="11" y="62"/>
                  </a:lnTo>
                  <a:lnTo>
                    <a:pt x="11" y="56"/>
                  </a:lnTo>
                  <a:lnTo>
                    <a:pt x="9" y="58"/>
                  </a:lnTo>
                  <a:lnTo>
                    <a:pt x="9" y="56"/>
                  </a:lnTo>
                  <a:lnTo>
                    <a:pt x="5" y="56"/>
                  </a:lnTo>
                  <a:lnTo>
                    <a:pt x="9" y="52"/>
                  </a:lnTo>
                  <a:lnTo>
                    <a:pt x="5" y="52"/>
                  </a:lnTo>
                  <a:lnTo>
                    <a:pt x="5" y="50"/>
                  </a:lnTo>
                  <a:lnTo>
                    <a:pt x="5" y="46"/>
                  </a:lnTo>
                  <a:lnTo>
                    <a:pt x="9" y="46"/>
                  </a:lnTo>
                  <a:lnTo>
                    <a:pt x="9" y="41"/>
                  </a:lnTo>
                  <a:lnTo>
                    <a:pt x="0" y="41"/>
                  </a:lnTo>
                  <a:lnTo>
                    <a:pt x="0" y="21"/>
                  </a:lnTo>
                  <a:lnTo>
                    <a:pt x="5" y="21"/>
                  </a:lnTo>
                  <a:lnTo>
                    <a:pt x="7" y="21"/>
                  </a:lnTo>
                  <a:lnTo>
                    <a:pt x="7" y="16"/>
                  </a:lnTo>
                  <a:lnTo>
                    <a:pt x="11" y="16"/>
                  </a:lnTo>
                  <a:lnTo>
                    <a:pt x="25" y="16"/>
                  </a:lnTo>
                  <a:lnTo>
                    <a:pt x="27" y="16"/>
                  </a:lnTo>
                  <a:lnTo>
                    <a:pt x="27" y="17"/>
                  </a:lnTo>
                  <a:lnTo>
                    <a:pt x="30" y="17"/>
                  </a:lnTo>
                  <a:lnTo>
                    <a:pt x="30" y="16"/>
                  </a:lnTo>
                  <a:lnTo>
                    <a:pt x="32" y="16"/>
                  </a:lnTo>
                  <a:lnTo>
                    <a:pt x="32" y="12"/>
                  </a:lnTo>
                  <a:lnTo>
                    <a:pt x="32" y="8"/>
                  </a:lnTo>
                  <a:lnTo>
                    <a:pt x="36" y="8"/>
                  </a:lnTo>
                  <a:lnTo>
                    <a:pt x="32" y="8"/>
                  </a:lnTo>
                  <a:lnTo>
                    <a:pt x="32" y="6"/>
                  </a:lnTo>
                  <a:lnTo>
                    <a:pt x="32" y="2"/>
                  </a:lnTo>
                  <a:lnTo>
                    <a:pt x="32" y="0"/>
                  </a:lnTo>
                  <a:lnTo>
                    <a:pt x="42" y="0"/>
                  </a:lnTo>
                  <a:lnTo>
                    <a:pt x="42" y="8"/>
                  </a:lnTo>
                  <a:lnTo>
                    <a:pt x="46" y="16"/>
                  </a:lnTo>
                </a:path>
              </a:pathLst>
            </a:custGeom>
            <a:grpFill/>
            <a:ln w="9525">
              <a:noFill/>
              <a:round/>
              <a:headEnd/>
              <a:tailEnd/>
            </a:ln>
          </p:spPr>
          <p:txBody>
            <a:bodyPr/>
            <a:lstStyle/>
            <a:p>
              <a:pPr>
                <a:defRPr/>
              </a:pPr>
              <a:endParaRPr lang="en-US"/>
            </a:p>
          </p:txBody>
        </p:sp>
        <p:sp>
          <p:nvSpPr>
            <p:cNvPr id="46242" name="Freeform 2299"/>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close/>
                </a:path>
              </a:pathLst>
            </a:custGeom>
            <a:grpFill/>
            <a:ln w="9525">
              <a:noFill/>
              <a:round/>
              <a:headEnd/>
              <a:tailEnd/>
            </a:ln>
          </p:spPr>
          <p:txBody>
            <a:bodyPr/>
            <a:lstStyle/>
            <a:p>
              <a:pPr>
                <a:defRPr/>
              </a:pPr>
              <a:endParaRPr lang="en-US"/>
            </a:p>
          </p:txBody>
        </p:sp>
        <p:sp>
          <p:nvSpPr>
            <p:cNvPr id="46243" name="Freeform 2300"/>
            <p:cNvSpPr>
              <a:spLocks/>
            </p:cNvSpPr>
            <p:nvPr/>
          </p:nvSpPr>
          <p:spPr bwMode="auto">
            <a:xfrm>
              <a:off x="2134" y="575"/>
              <a:ext cx="48" cy="49"/>
            </a:xfrm>
            <a:custGeom>
              <a:avLst/>
              <a:gdLst>
                <a:gd name="T0" fmla="*/ 19 w 48"/>
                <a:gd name="T1" fmla="*/ 18 h 49"/>
                <a:gd name="T2" fmla="*/ 25 w 48"/>
                <a:gd name="T3" fmla="*/ 14 h 49"/>
                <a:gd name="T4" fmla="*/ 19 w 48"/>
                <a:gd name="T5" fmla="*/ 6 h 49"/>
                <a:gd name="T6" fmla="*/ 28 w 48"/>
                <a:gd name="T7" fmla="*/ 2 h 49"/>
                <a:gd name="T8" fmla="*/ 28 w 48"/>
                <a:gd name="T9" fmla="*/ 6 h 49"/>
                <a:gd name="T10" fmla="*/ 30 w 48"/>
                <a:gd name="T11" fmla="*/ 12 h 49"/>
                <a:gd name="T12" fmla="*/ 38 w 48"/>
                <a:gd name="T13" fmla="*/ 18 h 49"/>
                <a:gd name="T14" fmla="*/ 40 w 48"/>
                <a:gd name="T15" fmla="*/ 24 h 49"/>
                <a:gd name="T16" fmla="*/ 48 w 48"/>
                <a:gd name="T17" fmla="*/ 33 h 49"/>
                <a:gd name="T18" fmla="*/ 40 w 48"/>
                <a:gd name="T19" fmla="*/ 37 h 49"/>
                <a:gd name="T20" fmla="*/ 44 w 48"/>
                <a:gd name="T21" fmla="*/ 39 h 49"/>
                <a:gd name="T22" fmla="*/ 38 w 48"/>
                <a:gd name="T23" fmla="*/ 43 h 49"/>
                <a:gd name="T24" fmla="*/ 32 w 48"/>
                <a:gd name="T25" fmla="*/ 49 h 49"/>
                <a:gd name="T26" fmla="*/ 28 w 48"/>
                <a:gd name="T27" fmla="*/ 43 h 49"/>
                <a:gd name="T28" fmla="*/ 25 w 48"/>
                <a:gd name="T29" fmla="*/ 47 h 49"/>
                <a:gd name="T30" fmla="*/ 19 w 48"/>
                <a:gd name="T31" fmla="*/ 39 h 49"/>
                <a:gd name="T32" fmla="*/ 13 w 48"/>
                <a:gd name="T33" fmla="*/ 27 h 49"/>
                <a:gd name="T34" fmla="*/ 9 w 48"/>
                <a:gd name="T35" fmla="*/ 27 h 49"/>
                <a:gd name="T36" fmla="*/ 9 w 48"/>
                <a:gd name="T37" fmla="*/ 24 h 49"/>
                <a:gd name="T38" fmla="*/ 3 w 48"/>
                <a:gd name="T39" fmla="*/ 16 h 49"/>
                <a:gd name="T40" fmla="*/ 3 w 48"/>
                <a:gd name="T41" fmla="*/ 12 h 49"/>
                <a:gd name="T42" fmla="*/ 0 w 48"/>
                <a:gd name="T43" fmla="*/ 6 h 49"/>
                <a:gd name="T44" fmla="*/ 5 w 48"/>
                <a:gd name="T45" fmla="*/ 0 h 49"/>
                <a:gd name="T46" fmla="*/ 9 w 48"/>
                <a:gd name="T47" fmla="*/ 2 h 49"/>
                <a:gd name="T48" fmla="*/ 13 w 48"/>
                <a:gd name="T49" fmla="*/ 6 h 49"/>
                <a:gd name="T50" fmla="*/ 13 w 48"/>
                <a:gd name="T51" fmla="*/ 8 h 49"/>
                <a:gd name="T52" fmla="*/ 19 w 48"/>
                <a:gd name="T53" fmla="*/ 18 h 4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9"/>
                <a:gd name="T83" fmla="*/ 48 w 48"/>
                <a:gd name="T84" fmla="*/ 49 h 4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9">
                  <a:moveTo>
                    <a:pt x="19" y="18"/>
                  </a:moveTo>
                  <a:lnTo>
                    <a:pt x="25" y="14"/>
                  </a:lnTo>
                  <a:lnTo>
                    <a:pt x="19" y="6"/>
                  </a:lnTo>
                  <a:lnTo>
                    <a:pt x="28" y="2"/>
                  </a:lnTo>
                  <a:lnTo>
                    <a:pt x="28" y="6"/>
                  </a:lnTo>
                  <a:lnTo>
                    <a:pt x="30" y="12"/>
                  </a:lnTo>
                  <a:lnTo>
                    <a:pt x="38" y="18"/>
                  </a:lnTo>
                  <a:lnTo>
                    <a:pt x="40" y="24"/>
                  </a:lnTo>
                  <a:lnTo>
                    <a:pt x="48" y="33"/>
                  </a:lnTo>
                  <a:lnTo>
                    <a:pt x="40" y="37"/>
                  </a:lnTo>
                  <a:lnTo>
                    <a:pt x="44" y="39"/>
                  </a:lnTo>
                  <a:lnTo>
                    <a:pt x="38" y="43"/>
                  </a:lnTo>
                  <a:lnTo>
                    <a:pt x="32" y="49"/>
                  </a:lnTo>
                  <a:lnTo>
                    <a:pt x="28" y="43"/>
                  </a:lnTo>
                  <a:lnTo>
                    <a:pt x="25" y="47"/>
                  </a:lnTo>
                  <a:lnTo>
                    <a:pt x="19" y="39"/>
                  </a:lnTo>
                  <a:lnTo>
                    <a:pt x="13" y="27"/>
                  </a:lnTo>
                  <a:lnTo>
                    <a:pt x="9" y="27"/>
                  </a:lnTo>
                  <a:lnTo>
                    <a:pt x="9" y="24"/>
                  </a:lnTo>
                  <a:lnTo>
                    <a:pt x="3" y="16"/>
                  </a:lnTo>
                  <a:lnTo>
                    <a:pt x="3" y="12"/>
                  </a:lnTo>
                  <a:lnTo>
                    <a:pt x="0" y="6"/>
                  </a:lnTo>
                  <a:lnTo>
                    <a:pt x="5" y="0"/>
                  </a:lnTo>
                  <a:lnTo>
                    <a:pt x="9" y="2"/>
                  </a:lnTo>
                  <a:lnTo>
                    <a:pt x="13" y="6"/>
                  </a:lnTo>
                  <a:lnTo>
                    <a:pt x="13" y="8"/>
                  </a:lnTo>
                  <a:lnTo>
                    <a:pt x="19" y="18"/>
                  </a:lnTo>
                </a:path>
              </a:pathLst>
            </a:custGeom>
            <a:grpFill/>
            <a:ln w="9525">
              <a:noFill/>
              <a:round/>
              <a:headEnd/>
              <a:tailEnd/>
            </a:ln>
          </p:spPr>
          <p:txBody>
            <a:bodyPr/>
            <a:lstStyle/>
            <a:p>
              <a:pPr>
                <a:defRPr/>
              </a:pPr>
              <a:endParaRPr lang="en-US"/>
            </a:p>
          </p:txBody>
        </p:sp>
        <p:sp>
          <p:nvSpPr>
            <p:cNvPr id="46244" name="Freeform 2301"/>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close/>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close/>
                </a:path>
              </a:pathLst>
            </a:custGeom>
            <a:grpFill/>
            <a:ln w="9525">
              <a:noFill/>
              <a:round/>
              <a:headEnd/>
              <a:tailEnd/>
            </a:ln>
          </p:spPr>
          <p:txBody>
            <a:bodyPr/>
            <a:lstStyle/>
            <a:p>
              <a:pPr>
                <a:defRPr/>
              </a:pPr>
              <a:endParaRPr lang="en-US"/>
            </a:p>
          </p:txBody>
        </p:sp>
        <p:sp>
          <p:nvSpPr>
            <p:cNvPr id="46245" name="Freeform 2302"/>
            <p:cNvSpPr>
              <a:spLocks noEditPoints="1"/>
            </p:cNvSpPr>
            <p:nvPr/>
          </p:nvSpPr>
          <p:spPr bwMode="auto">
            <a:xfrm>
              <a:off x="2487" y="589"/>
              <a:ext cx="695" cy="544"/>
            </a:xfrm>
            <a:custGeom>
              <a:avLst/>
              <a:gdLst>
                <a:gd name="T0" fmla="*/ 241 w 695"/>
                <a:gd name="T1" fmla="*/ 50 h 544"/>
                <a:gd name="T2" fmla="*/ 260 w 695"/>
                <a:gd name="T3" fmla="*/ 60 h 544"/>
                <a:gd name="T4" fmla="*/ 351 w 695"/>
                <a:gd name="T5" fmla="*/ 69 h 544"/>
                <a:gd name="T6" fmla="*/ 397 w 695"/>
                <a:gd name="T7" fmla="*/ 71 h 544"/>
                <a:gd name="T8" fmla="*/ 386 w 695"/>
                <a:gd name="T9" fmla="*/ 100 h 544"/>
                <a:gd name="T10" fmla="*/ 422 w 695"/>
                <a:gd name="T11" fmla="*/ 102 h 544"/>
                <a:gd name="T12" fmla="*/ 430 w 695"/>
                <a:gd name="T13" fmla="*/ 127 h 544"/>
                <a:gd name="T14" fmla="*/ 480 w 695"/>
                <a:gd name="T15" fmla="*/ 143 h 544"/>
                <a:gd name="T16" fmla="*/ 546 w 695"/>
                <a:gd name="T17" fmla="*/ 197 h 544"/>
                <a:gd name="T18" fmla="*/ 646 w 695"/>
                <a:gd name="T19" fmla="*/ 199 h 544"/>
                <a:gd name="T20" fmla="*/ 673 w 695"/>
                <a:gd name="T21" fmla="*/ 262 h 544"/>
                <a:gd name="T22" fmla="*/ 643 w 695"/>
                <a:gd name="T23" fmla="*/ 262 h 544"/>
                <a:gd name="T24" fmla="*/ 604 w 695"/>
                <a:gd name="T25" fmla="*/ 264 h 544"/>
                <a:gd name="T26" fmla="*/ 579 w 695"/>
                <a:gd name="T27" fmla="*/ 274 h 544"/>
                <a:gd name="T28" fmla="*/ 581 w 695"/>
                <a:gd name="T29" fmla="*/ 305 h 544"/>
                <a:gd name="T30" fmla="*/ 581 w 695"/>
                <a:gd name="T31" fmla="*/ 345 h 544"/>
                <a:gd name="T32" fmla="*/ 563 w 695"/>
                <a:gd name="T33" fmla="*/ 376 h 544"/>
                <a:gd name="T34" fmla="*/ 548 w 695"/>
                <a:gd name="T35" fmla="*/ 390 h 544"/>
                <a:gd name="T36" fmla="*/ 538 w 695"/>
                <a:gd name="T37" fmla="*/ 392 h 544"/>
                <a:gd name="T38" fmla="*/ 529 w 695"/>
                <a:gd name="T39" fmla="*/ 411 h 544"/>
                <a:gd name="T40" fmla="*/ 513 w 695"/>
                <a:gd name="T41" fmla="*/ 427 h 544"/>
                <a:gd name="T42" fmla="*/ 486 w 695"/>
                <a:gd name="T43" fmla="*/ 427 h 544"/>
                <a:gd name="T44" fmla="*/ 471 w 695"/>
                <a:gd name="T45" fmla="*/ 444 h 544"/>
                <a:gd name="T46" fmla="*/ 457 w 695"/>
                <a:gd name="T47" fmla="*/ 461 h 544"/>
                <a:gd name="T48" fmla="*/ 442 w 695"/>
                <a:gd name="T49" fmla="*/ 471 h 544"/>
                <a:gd name="T50" fmla="*/ 426 w 695"/>
                <a:gd name="T51" fmla="*/ 486 h 544"/>
                <a:gd name="T52" fmla="*/ 419 w 695"/>
                <a:gd name="T53" fmla="*/ 519 h 544"/>
                <a:gd name="T54" fmla="*/ 413 w 695"/>
                <a:gd name="T55" fmla="*/ 540 h 544"/>
                <a:gd name="T56" fmla="*/ 382 w 695"/>
                <a:gd name="T57" fmla="*/ 539 h 544"/>
                <a:gd name="T58" fmla="*/ 295 w 695"/>
                <a:gd name="T59" fmla="*/ 486 h 544"/>
                <a:gd name="T60" fmla="*/ 241 w 695"/>
                <a:gd name="T61" fmla="*/ 537 h 544"/>
                <a:gd name="T62" fmla="*/ 218 w 695"/>
                <a:gd name="T63" fmla="*/ 469 h 544"/>
                <a:gd name="T64" fmla="*/ 239 w 695"/>
                <a:gd name="T65" fmla="*/ 456 h 544"/>
                <a:gd name="T66" fmla="*/ 201 w 695"/>
                <a:gd name="T67" fmla="*/ 407 h 544"/>
                <a:gd name="T68" fmla="*/ 170 w 695"/>
                <a:gd name="T69" fmla="*/ 400 h 544"/>
                <a:gd name="T70" fmla="*/ 181 w 695"/>
                <a:gd name="T71" fmla="*/ 361 h 544"/>
                <a:gd name="T72" fmla="*/ 175 w 695"/>
                <a:gd name="T73" fmla="*/ 351 h 544"/>
                <a:gd name="T74" fmla="*/ 146 w 695"/>
                <a:gd name="T75" fmla="*/ 340 h 544"/>
                <a:gd name="T76" fmla="*/ 102 w 695"/>
                <a:gd name="T77" fmla="*/ 317 h 544"/>
                <a:gd name="T78" fmla="*/ 102 w 695"/>
                <a:gd name="T79" fmla="*/ 349 h 544"/>
                <a:gd name="T80" fmla="*/ 71 w 695"/>
                <a:gd name="T81" fmla="*/ 328 h 544"/>
                <a:gd name="T82" fmla="*/ 46 w 695"/>
                <a:gd name="T83" fmla="*/ 355 h 544"/>
                <a:gd name="T84" fmla="*/ 60 w 695"/>
                <a:gd name="T85" fmla="*/ 361 h 544"/>
                <a:gd name="T86" fmla="*/ 44 w 695"/>
                <a:gd name="T87" fmla="*/ 382 h 544"/>
                <a:gd name="T88" fmla="*/ 48 w 695"/>
                <a:gd name="T89" fmla="*/ 398 h 544"/>
                <a:gd name="T90" fmla="*/ 63 w 695"/>
                <a:gd name="T91" fmla="*/ 413 h 544"/>
                <a:gd name="T92" fmla="*/ 116 w 695"/>
                <a:gd name="T93" fmla="*/ 409 h 544"/>
                <a:gd name="T94" fmla="*/ 98 w 695"/>
                <a:gd name="T95" fmla="*/ 440 h 544"/>
                <a:gd name="T96" fmla="*/ 33 w 695"/>
                <a:gd name="T97" fmla="*/ 417 h 544"/>
                <a:gd name="T98" fmla="*/ 6 w 695"/>
                <a:gd name="T99" fmla="*/ 315 h 544"/>
                <a:gd name="T100" fmla="*/ 98 w 695"/>
                <a:gd name="T101" fmla="*/ 301 h 544"/>
                <a:gd name="T102" fmla="*/ 98 w 695"/>
                <a:gd name="T103" fmla="*/ 261 h 544"/>
                <a:gd name="T104" fmla="*/ 62 w 695"/>
                <a:gd name="T105" fmla="*/ 270 h 544"/>
                <a:gd name="T106" fmla="*/ 65 w 695"/>
                <a:gd name="T107" fmla="*/ 164 h 544"/>
                <a:gd name="T108" fmla="*/ 83 w 695"/>
                <a:gd name="T109" fmla="*/ 118 h 544"/>
                <a:gd name="T110" fmla="*/ 133 w 695"/>
                <a:gd name="T111" fmla="*/ 108 h 544"/>
                <a:gd name="T112" fmla="*/ 162 w 695"/>
                <a:gd name="T113" fmla="*/ 110 h 544"/>
                <a:gd name="T114" fmla="*/ 173 w 695"/>
                <a:gd name="T115" fmla="*/ 79 h 544"/>
                <a:gd name="T116" fmla="*/ 172 w 695"/>
                <a:gd name="T117" fmla="*/ 2 h 544"/>
                <a:gd name="T118" fmla="*/ 187 w 695"/>
                <a:gd name="T119" fmla="*/ 392 h 544"/>
                <a:gd name="T120" fmla="*/ 185 w 695"/>
                <a:gd name="T121" fmla="*/ 376 h 54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95"/>
                <a:gd name="T184" fmla="*/ 0 h 544"/>
                <a:gd name="T185" fmla="*/ 695 w 695"/>
                <a:gd name="T186" fmla="*/ 544 h 54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95" h="544">
                  <a:moveTo>
                    <a:pt x="216" y="0"/>
                  </a:moveTo>
                  <a:lnTo>
                    <a:pt x="216" y="31"/>
                  </a:lnTo>
                  <a:lnTo>
                    <a:pt x="220" y="31"/>
                  </a:lnTo>
                  <a:lnTo>
                    <a:pt x="220" y="40"/>
                  </a:lnTo>
                  <a:lnTo>
                    <a:pt x="231" y="40"/>
                  </a:lnTo>
                  <a:lnTo>
                    <a:pt x="237" y="40"/>
                  </a:lnTo>
                  <a:lnTo>
                    <a:pt x="241" y="40"/>
                  </a:lnTo>
                  <a:lnTo>
                    <a:pt x="241" y="50"/>
                  </a:lnTo>
                  <a:lnTo>
                    <a:pt x="245" y="50"/>
                  </a:lnTo>
                  <a:lnTo>
                    <a:pt x="247" y="50"/>
                  </a:lnTo>
                  <a:lnTo>
                    <a:pt x="251" y="50"/>
                  </a:lnTo>
                  <a:lnTo>
                    <a:pt x="255" y="52"/>
                  </a:lnTo>
                  <a:lnTo>
                    <a:pt x="256" y="52"/>
                  </a:lnTo>
                  <a:lnTo>
                    <a:pt x="256" y="56"/>
                  </a:lnTo>
                  <a:lnTo>
                    <a:pt x="260" y="56"/>
                  </a:lnTo>
                  <a:lnTo>
                    <a:pt x="260" y="60"/>
                  </a:lnTo>
                  <a:lnTo>
                    <a:pt x="264" y="60"/>
                  </a:lnTo>
                  <a:lnTo>
                    <a:pt x="264" y="68"/>
                  </a:lnTo>
                  <a:lnTo>
                    <a:pt x="295" y="68"/>
                  </a:lnTo>
                  <a:lnTo>
                    <a:pt x="307" y="64"/>
                  </a:lnTo>
                  <a:lnTo>
                    <a:pt x="341" y="64"/>
                  </a:lnTo>
                  <a:lnTo>
                    <a:pt x="351" y="60"/>
                  </a:lnTo>
                  <a:lnTo>
                    <a:pt x="347" y="69"/>
                  </a:lnTo>
                  <a:lnTo>
                    <a:pt x="351" y="69"/>
                  </a:lnTo>
                  <a:lnTo>
                    <a:pt x="355" y="73"/>
                  </a:lnTo>
                  <a:lnTo>
                    <a:pt x="357" y="73"/>
                  </a:lnTo>
                  <a:lnTo>
                    <a:pt x="361" y="73"/>
                  </a:lnTo>
                  <a:lnTo>
                    <a:pt x="363" y="69"/>
                  </a:lnTo>
                  <a:lnTo>
                    <a:pt x="376" y="69"/>
                  </a:lnTo>
                  <a:lnTo>
                    <a:pt x="378" y="69"/>
                  </a:lnTo>
                  <a:lnTo>
                    <a:pt x="392" y="71"/>
                  </a:lnTo>
                  <a:lnTo>
                    <a:pt x="397" y="71"/>
                  </a:lnTo>
                  <a:lnTo>
                    <a:pt x="397" y="79"/>
                  </a:lnTo>
                  <a:lnTo>
                    <a:pt x="388" y="85"/>
                  </a:lnTo>
                  <a:lnTo>
                    <a:pt x="382" y="95"/>
                  </a:lnTo>
                  <a:lnTo>
                    <a:pt x="374" y="100"/>
                  </a:lnTo>
                  <a:lnTo>
                    <a:pt x="376" y="100"/>
                  </a:lnTo>
                  <a:lnTo>
                    <a:pt x="380" y="100"/>
                  </a:lnTo>
                  <a:lnTo>
                    <a:pt x="382" y="100"/>
                  </a:lnTo>
                  <a:lnTo>
                    <a:pt x="386" y="100"/>
                  </a:lnTo>
                  <a:lnTo>
                    <a:pt x="390" y="100"/>
                  </a:lnTo>
                  <a:lnTo>
                    <a:pt x="392" y="100"/>
                  </a:lnTo>
                  <a:lnTo>
                    <a:pt x="397" y="95"/>
                  </a:lnTo>
                  <a:lnTo>
                    <a:pt x="417" y="93"/>
                  </a:lnTo>
                  <a:lnTo>
                    <a:pt x="422" y="93"/>
                  </a:lnTo>
                  <a:lnTo>
                    <a:pt x="426" y="93"/>
                  </a:lnTo>
                  <a:lnTo>
                    <a:pt x="426" y="100"/>
                  </a:lnTo>
                  <a:lnTo>
                    <a:pt x="422" y="102"/>
                  </a:lnTo>
                  <a:lnTo>
                    <a:pt x="421" y="102"/>
                  </a:lnTo>
                  <a:lnTo>
                    <a:pt x="422" y="106"/>
                  </a:lnTo>
                  <a:lnTo>
                    <a:pt x="424" y="112"/>
                  </a:lnTo>
                  <a:lnTo>
                    <a:pt x="430" y="118"/>
                  </a:lnTo>
                  <a:lnTo>
                    <a:pt x="432" y="122"/>
                  </a:lnTo>
                  <a:lnTo>
                    <a:pt x="430" y="122"/>
                  </a:lnTo>
                  <a:lnTo>
                    <a:pt x="430" y="123"/>
                  </a:lnTo>
                  <a:lnTo>
                    <a:pt x="430" y="127"/>
                  </a:lnTo>
                  <a:lnTo>
                    <a:pt x="430" y="131"/>
                  </a:lnTo>
                  <a:lnTo>
                    <a:pt x="430" y="133"/>
                  </a:lnTo>
                  <a:lnTo>
                    <a:pt x="434" y="133"/>
                  </a:lnTo>
                  <a:lnTo>
                    <a:pt x="440" y="137"/>
                  </a:lnTo>
                  <a:lnTo>
                    <a:pt x="442" y="137"/>
                  </a:lnTo>
                  <a:lnTo>
                    <a:pt x="450" y="137"/>
                  </a:lnTo>
                  <a:lnTo>
                    <a:pt x="450" y="139"/>
                  </a:lnTo>
                  <a:lnTo>
                    <a:pt x="480" y="143"/>
                  </a:lnTo>
                  <a:lnTo>
                    <a:pt x="480" y="151"/>
                  </a:lnTo>
                  <a:lnTo>
                    <a:pt x="480" y="164"/>
                  </a:lnTo>
                  <a:lnTo>
                    <a:pt x="515" y="162"/>
                  </a:lnTo>
                  <a:lnTo>
                    <a:pt x="515" y="176"/>
                  </a:lnTo>
                  <a:lnTo>
                    <a:pt x="515" y="181"/>
                  </a:lnTo>
                  <a:lnTo>
                    <a:pt x="529" y="181"/>
                  </a:lnTo>
                  <a:lnTo>
                    <a:pt x="546" y="181"/>
                  </a:lnTo>
                  <a:lnTo>
                    <a:pt x="546" y="197"/>
                  </a:lnTo>
                  <a:lnTo>
                    <a:pt x="616" y="195"/>
                  </a:lnTo>
                  <a:lnTo>
                    <a:pt x="616" y="199"/>
                  </a:lnTo>
                  <a:lnTo>
                    <a:pt x="616" y="201"/>
                  </a:lnTo>
                  <a:lnTo>
                    <a:pt x="619" y="201"/>
                  </a:lnTo>
                  <a:lnTo>
                    <a:pt x="631" y="199"/>
                  </a:lnTo>
                  <a:lnTo>
                    <a:pt x="631" y="195"/>
                  </a:lnTo>
                  <a:lnTo>
                    <a:pt x="635" y="195"/>
                  </a:lnTo>
                  <a:lnTo>
                    <a:pt x="646" y="199"/>
                  </a:lnTo>
                  <a:lnTo>
                    <a:pt x="666" y="205"/>
                  </a:lnTo>
                  <a:lnTo>
                    <a:pt x="681" y="206"/>
                  </a:lnTo>
                  <a:lnTo>
                    <a:pt x="695" y="212"/>
                  </a:lnTo>
                  <a:lnTo>
                    <a:pt x="691" y="218"/>
                  </a:lnTo>
                  <a:lnTo>
                    <a:pt x="685" y="237"/>
                  </a:lnTo>
                  <a:lnTo>
                    <a:pt x="679" y="253"/>
                  </a:lnTo>
                  <a:lnTo>
                    <a:pt x="675" y="262"/>
                  </a:lnTo>
                  <a:lnTo>
                    <a:pt x="673" y="262"/>
                  </a:lnTo>
                  <a:lnTo>
                    <a:pt x="670" y="262"/>
                  </a:lnTo>
                  <a:lnTo>
                    <a:pt x="668" y="262"/>
                  </a:lnTo>
                  <a:lnTo>
                    <a:pt x="664" y="262"/>
                  </a:lnTo>
                  <a:lnTo>
                    <a:pt x="660" y="262"/>
                  </a:lnTo>
                  <a:lnTo>
                    <a:pt x="658" y="262"/>
                  </a:lnTo>
                  <a:lnTo>
                    <a:pt x="648" y="262"/>
                  </a:lnTo>
                  <a:lnTo>
                    <a:pt x="644" y="262"/>
                  </a:lnTo>
                  <a:lnTo>
                    <a:pt x="643" y="262"/>
                  </a:lnTo>
                  <a:lnTo>
                    <a:pt x="639" y="262"/>
                  </a:lnTo>
                  <a:lnTo>
                    <a:pt x="635" y="262"/>
                  </a:lnTo>
                  <a:lnTo>
                    <a:pt x="629" y="264"/>
                  </a:lnTo>
                  <a:lnTo>
                    <a:pt x="627" y="264"/>
                  </a:lnTo>
                  <a:lnTo>
                    <a:pt x="623" y="264"/>
                  </a:lnTo>
                  <a:lnTo>
                    <a:pt x="617" y="264"/>
                  </a:lnTo>
                  <a:lnTo>
                    <a:pt x="614" y="264"/>
                  </a:lnTo>
                  <a:lnTo>
                    <a:pt x="604" y="264"/>
                  </a:lnTo>
                  <a:lnTo>
                    <a:pt x="602" y="264"/>
                  </a:lnTo>
                  <a:lnTo>
                    <a:pt x="598" y="264"/>
                  </a:lnTo>
                  <a:lnTo>
                    <a:pt x="594" y="264"/>
                  </a:lnTo>
                  <a:lnTo>
                    <a:pt x="592" y="264"/>
                  </a:lnTo>
                  <a:lnTo>
                    <a:pt x="579" y="264"/>
                  </a:lnTo>
                  <a:lnTo>
                    <a:pt x="579" y="268"/>
                  </a:lnTo>
                  <a:lnTo>
                    <a:pt x="579" y="270"/>
                  </a:lnTo>
                  <a:lnTo>
                    <a:pt x="579" y="274"/>
                  </a:lnTo>
                  <a:lnTo>
                    <a:pt x="579" y="276"/>
                  </a:lnTo>
                  <a:lnTo>
                    <a:pt x="579" y="280"/>
                  </a:lnTo>
                  <a:lnTo>
                    <a:pt x="579" y="284"/>
                  </a:lnTo>
                  <a:lnTo>
                    <a:pt x="579" y="286"/>
                  </a:lnTo>
                  <a:lnTo>
                    <a:pt x="579" y="291"/>
                  </a:lnTo>
                  <a:lnTo>
                    <a:pt x="581" y="295"/>
                  </a:lnTo>
                  <a:lnTo>
                    <a:pt x="581" y="299"/>
                  </a:lnTo>
                  <a:lnTo>
                    <a:pt x="581" y="305"/>
                  </a:lnTo>
                  <a:lnTo>
                    <a:pt x="581" y="311"/>
                  </a:lnTo>
                  <a:lnTo>
                    <a:pt x="581" y="317"/>
                  </a:lnTo>
                  <a:lnTo>
                    <a:pt x="581" y="322"/>
                  </a:lnTo>
                  <a:lnTo>
                    <a:pt x="581" y="326"/>
                  </a:lnTo>
                  <a:lnTo>
                    <a:pt x="581" y="332"/>
                  </a:lnTo>
                  <a:lnTo>
                    <a:pt x="581" y="336"/>
                  </a:lnTo>
                  <a:lnTo>
                    <a:pt x="581" y="342"/>
                  </a:lnTo>
                  <a:lnTo>
                    <a:pt x="581" y="345"/>
                  </a:lnTo>
                  <a:lnTo>
                    <a:pt x="581" y="351"/>
                  </a:lnTo>
                  <a:lnTo>
                    <a:pt x="581" y="355"/>
                  </a:lnTo>
                  <a:lnTo>
                    <a:pt x="581" y="361"/>
                  </a:lnTo>
                  <a:lnTo>
                    <a:pt x="565" y="361"/>
                  </a:lnTo>
                  <a:lnTo>
                    <a:pt x="561" y="367"/>
                  </a:lnTo>
                  <a:lnTo>
                    <a:pt x="561" y="371"/>
                  </a:lnTo>
                  <a:lnTo>
                    <a:pt x="563" y="373"/>
                  </a:lnTo>
                  <a:lnTo>
                    <a:pt x="563" y="376"/>
                  </a:lnTo>
                  <a:lnTo>
                    <a:pt x="560" y="376"/>
                  </a:lnTo>
                  <a:lnTo>
                    <a:pt x="556" y="376"/>
                  </a:lnTo>
                  <a:lnTo>
                    <a:pt x="550" y="376"/>
                  </a:lnTo>
                  <a:lnTo>
                    <a:pt x="546" y="376"/>
                  </a:lnTo>
                  <a:lnTo>
                    <a:pt x="546" y="380"/>
                  </a:lnTo>
                  <a:lnTo>
                    <a:pt x="548" y="382"/>
                  </a:lnTo>
                  <a:lnTo>
                    <a:pt x="548" y="386"/>
                  </a:lnTo>
                  <a:lnTo>
                    <a:pt x="548" y="390"/>
                  </a:lnTo>
                  <a:lnTo>
                    <a:pt x="548" y="392"/>
                  </a:lnTo>
                  <a:lnTo>
                    <a:pt x="548" y="396"/>
                  </a:lnTo>
                  <a:lnTo>
                    <a:pt x="544" y="396"/>
                  </a:lnTo>
                  <a:lnTo>
                    <a:pt x="540" y="396"/>
                  </a:lnTo>
                  <a:lnTo>
                    <a:pt x="540" y="392"/>
                  </a:lnTo>
                  <a:lnTo>
                    <a:pt x="540" y="396"/>
                  </a:lnTo>
                  <a:lnTo>
                    <a:pt x="538" y="396"/>
                  </a:lnTo>
                  <a:lnTo>
                    <a:pt x="538" y="392"/>
                  </a:lnTo>
                  <a:lnTo>
                    <a:pt x="534" y="392"/>
                  </a:lnTo>
                  <a:lnTo>
                    <a:pt x="533" y="392"/>
                  </a:lnTo>
                  <a:lnTo>
                    <a:pt x="533" y="396"/>
                  </a:lnTo>
                  <a:lnTo>
                    <a:pt x="533" y="398"/>
                  </a:lnTo>
                  <a:lnTo>
                    <a:pt x="533" y="401"/>
                  </a:lnTo>
                  <a:lnTo>
                    <a:pt x="533" y="405"/>
                  </a:lnTo>
                  <a:lnTo>
                    <a:pt x="533" y="411"/>
                  </a:lnTo>
                  <a:lnTo>
                    <a:pt x="529" y="411"/>
                  </a:lnTo>
                  <a:lnTo>
                    <a:pt x="523" y="411"/>
                  </a:lnTo>
                  <a:lnTo>
                    <a:pt x="519" y="411"/>
                  </a:lnTo>
                  <a:lnTo>
                    <a:pt x="517" y="411"/>
                  </a:lnTo>
                  <a:lnTo>
                    <a:pt x="513" y="411"/>
                  </a:lnTo>
                  <a:lnTo>
                    <a:pt x="513" y="417"/>
                  </a:lnTo>
                  <a:lnTo>
                    <a:pt x="513" y="421"/>
                  </a:lnTo>
                  <a:lnTo>
                    <a:pt x="513" y="425"/>
                  </a:lnTo>
                  <a:lnTo>
                    <a:pt x="513" y="427"/>
                  </a:lnTo>
                  <a:lnTo>
                    <a:pt x="507" y="427"/>
                  </a:lnTo>
                  <a:lnTo>
                    <a:pt x="504" y="427"/>
                  </a:lnTo>
                  <a:lnTo>
                    <a:pt x="502" y="427"/>
                  </a:lnTo>
                  <a:lnTo>
                    <a:pt x="498" y="427"/>
                  </a:lnTo>
                  <a:lnTo>
                    <a:pt x="494" y="427"/>
                  </a:lnTo>
                  <a:lnTo>
                    <a:pt x="492" y="427"/>
                  </a:lnTo>
                  <a:lnTo>
                    <a:pt x="488" y="427"/>
                  </a:lnTo>
                  <a:lnTo>
                    <a:pt x="486" y="427"/>
                  </a:lnTo>
                  <a:lnTo>
                    <a:pt x="482" y="427"/>
                  </a:lnTo>
                  <a:lnTo>
                    <a:pt x="482" y="430"/>
                  </a:lnTo>
                  <a:lnTo>
                    <a:pt x="482" y="434"/>
                  </a:lnTo>
                  <a:lnTo>
                    <a:pt x="482" y="436"/>
                  </a:lnTo>
                  <a:lnTo>
                    <a:pt x="482" y="442"/>
                  </a:lnTo>
                  <a:lnTo>
                    <a:pt x="478" y="442"/>
                  </a:lnTo>
                  <a:lnTo>
                    <a:pt x="473" y="444"/>
                  </a:lnTo>
                  <a:lnTo>
                    <a:pt x="471" y="444"/>
                  </a:lnTo>
                  <a:lnTo>
                    <a:pt x="467" y="444"/>
                  </a:lnTo>
                  <a:lnTo>
                    <a:pt x="463" y="444"/>
                  </a:lnTo>
                  <a:lnTo>
                    <a:pt x="463" y="446"/>
                  </a:lnTo>
                  <a:lnTo>
                    <a:pt x="463" y="450"/>
                  </a:lnTo>
                  <a:lnTo>
                    <a:pt x="463" y="452"/>
                  </a:lnTo>
                  <a:lnTo>
                    <a:pt x="457" y="452"/>
                  </a:lnTo>
                  <a:lnTo>
                    <a:pt x="457" y="459"/>
                  </a:lnTo>
                  <a:lnTo>
                    <a:pt x="457" y="461"/>
                  </a:lnTo>
                  <a:lnTo>
                    <a:pt x="455" y="461"/>
                  </a:lnTo>
                  <a:lnTo>
                    <a:pt x="455" y="459"/>
                  </a:lnTo>
                  <a:lnTo>
                    <a:pt x="451" y="459"/>
                  </a:lnTo>
                  <a:lnTo>
                    <a:pt x="448" y="459"/>
                  </a:lnTo>
                  <a:lnTo>
                    <a:pt x="448" y="461"/>
                  </a:lnTo>
                  <a:lnTo>
                    <a:pt x="448" y="465"/>
                  </a:lnTo>
                  <a:lnTo>
                    <a:pt x="450" y="471"/>
                  </a:lnTo>
                  <a:lnTo>
                    <a:pt x="442" y="471"/>
                  </a:lnTo>
                  <a:lnTo>
                    <a:pt x="440" y="471"/>
                  </a:lnTo>
                  <a:lnTo>
                    <a:pt x="440" y="475"/>
                  </a:lnTo>
                  <a:lnTo>
                    <a:pt x="440" y="481"/>
                  </a:lnTo>
                  <a:lnTo>
                    <a:pt x="434" y="481"/>
                  </a:lnTo>
                  <a:lnTo>
                    <a:pt x="434" y="484"/>
                  </a:lnTo>
                  <a:lnTo>
                    <a:pt x="434" y="486"/>
                  </a:lnTo>
                  <a:lnTo>
                    <a:pt x="430" y="486"/>
                  </a:lnTo>
                  <a:lnTo>
                    <a:pt x="426" y="486"/>
                  </a:lnTo>
                  <a:lnTo>
                    <a:pt x="424" y="486"/>
                  </a:lnTo>
                  <a:lnTo>
                    <a:pt x="424" y="490"/>
                  </a:lnTo>
                  <a:lnTo>
                    <a:pt x="424" y="494"/>
                  </a:lnTo>
                  <a:lnTo>
                    <a:pt x="424" y="506"/>
                  </a:lnTo>
                  <a:lnTo>
                    <a:pt x="424" y="511"/>
                  </a:lnTo>
                  <a:lnTo>
                    <a:pt x="424" y="515"/>
                  </a:lnTo>
                  <a:lnTo>
                    <a:pt x="421" y="519"/>
                  </a:lnTo>
                  <a:lnTo>
                    <a:pt x="419" y="519"/>
                  </a:lnTo>
                  <a:lnTo>
                    <a:pt x="419" y="521"/>
                  </a:lnTo>
                  <a:lnTo>
                    <a:pt x="415" y="521"/>
                  </a:lnTo>
                  <a:lnTo>
                    <a:pt x="415" y="525"/>
                  </a:lnTo>
                  <a:lnTo>
                    <a:pt x="415" y="531"/>
                  </a:lnTo>
                  <a:lnTo>
                    <a:pt x="415" y="535"/>
                  </a:lnTo>
                  <a:lnTo>
                    <a:pt x="415" y="537"/>
                  </a:lnTo>
                  <a:lnTo>
                    <a:pt x="415" y="540"/>
                  </a:lnTo>
                  <a:lnTo>
                    <a:pt x="413" y="540"/>
                  </a:lnTo>
                  <a:lnTo>
                    <a:pt x="409" y="544"/>
                  </a:lnTo>
                  <a:lnTo>
                    <a:pt x="407" y="544"/>
                  </a:lnTo>
                  <a:lnTo>
                    <a:pt x="405" y="537"/>
                  </a:lnTo>
                  <a:lnTo>
                    <a:pt x="399" y="537"/>
                  </a:lnTo>
                  <a:lnTo>
                    <a:pt x="399" y="540"/>
                  </a:lnTo>
                  <a:lnTo>
                    <a:pt x="397" y="540"/>
                  </a:lnTo>
                  <a:lnTo>
                    <a:pt x="394" y="540"/>
                  </a:lnTo>
                  <a:lnTo>
                    <a:pt x="382" y="539"/>
                  </a:lnTo>
                  <a:lnTo>
                    <a:pt x="380" y="531"/>
                  </a:lnTo>
                  <a:lnTo>
                    <a:pt x="380" y="523"/>
                  </a:lnTo>
                  <a:lnTo>
                    <a:pt x="363" y="523"/>
                  </a:lnTo>
                  <a:lnTo>
                    <a:pt x="359" y="523"/>
                  </a:lnTo>
                  <a:lnTo>
                    <a:pt x="353" y="519"/>
                  </a:lnTo>
                  <a:lnTo>
                    <a:pt x="299" y="521"/>
                  </a:lnTo>
                  <a:lnTo>
                    <a:pt x="299" y="486"/>
                  </a:lnTo>
                  <a:lnTo>
                    <a:pt x="295" y="486"/>
                  </a:lnTo>
                  <a:lnTo>
                    <a:pt x="264" y="486"/>
                  </a:lnTo>
                  <a:lnTo>
                    <a:pt x="264" y="521"/>
                  </a:lnTo>
                  <a:lnTo>
                    <a:pt x="253" y="521"/>
                  </a:lnTo>
                  <a:lnTo>
                    <a:pt x="249" y="527"/>
                  </a:lnTo>
                  <a:lnTo>
                    <a:pt x="243" y="527"/>
                  </a:lnTo>
                  <a:lnTo>
                    <a:pt x="243" y="531"/>
                  </a:lnTo>
                  <a:lnTo>
                    <a:pt x="241" y="531"/>
                  </a:lnTo>
                  <a:lnTo>
                    <a:pt x="241" y="537"/>
                  </a:lnTo>
                  <a:lnTo>
                    <a:pt x="237" y="537"/>
                  </a:lnTo>
                  <a:lnTo>
                    <a:pt x="231" y="531"/>
                  </a:lnTo>
                  <a:lnTo>
                    <a:pt x="226" y="531"/>
                  </a:lnTo>
                  <a:lnTo>
                    <a:pt x="224" y="488"/>
                  </a:lnTo>
                  <a:lnTo>
                    <a:pt x="222" y="488"/>
                  </a:lnTo>
                  <a:lnTo>
                    <a:pt x="218" y="488"/>
                  </a:lnTo>
                  <a:lnTo>
                    <a:pt x="218" y="473"/>
                  </a:lnTo>
                  <a:lnTo>
                    <a:pt x="218" y="469"/>
                  </a:lnTo>
                  <a:lnTo>
                    <a:pt x="220" y="469"/>
                  </a:lnTo>
                  <a:lnTo>
                    <a:pt x="224" y="469"/>
                  </a:lnTo>
                  <a:lnTo>
                    <a:pt x="224" y="473"/>
                  </a:lnTo>
                  <a:lnTo>
                    <a:pt x="224" y="469"/>
                  </a:lnTo>
                  <a:lnTo>
                    <a:pt x="243" y="469"/>
                  </a:lnTo>
                  <a:lnTo>
                    <a:pt x="243" y="463"/>
                  </a:lnTo>
                  <a:lnTo>
                    <a:pt x="239" y="463"/>
                  </a:lnTo>
                  <a:lnTo>
                    <a:pt x="239" y="456"/>
                  </a:lnTo>
                  <a:lnTo>
                    <a:pt x="258" y="456"/>
                  </a:lnTo>
                  <a:lnTo>
                    <a:pt x="256" y="438"/>
                  </a:lnTo>
                  <a:lnTo>
                    <a:pt x="249" y="438"/>
                  </a:lnTo>
                  <a:lnTo>
                    <a:pt x="249" y="425"/>
                  </a:lnTo>
                  <a:lnTo>
                    <a:pt x="247" y="423"/>
                  </a:lnTo>
                  <a:lnTo>
                    <a:pt x="251" y="413"/>
                  </a:lnTo>
                  <a:lnTo>
                    <a:pt x="251" y="407"/>
                  </a:lnTo>
                  <a:lnTo>
                    <a:pt x="201" y="407"/>
                  </a:lnTo>
                  <a:lnTo>
                    <a:pt x="201" y="401"/>
                  </a:lnTo>
                  <a:lnTo>
                    <a:pt x="185" y="401"/>
                  </a:lnTo>
                  <a:lnTo>
                    <a:pt x="181" y="398"/>
                  </a:lnTo>
                  <a:lnTo>
                    <a:pt x="179" y="398"/>
                  </a:lnTo>
                  <a:lnTo>
                    <a:pt x="179" y="405"/>
                  </a:lnTo>
                  <a:lnTo>
                    <a:pt x="175" y="401"/>
                  </a:lnTo>
                  <a:lnTo>
                    <a:pt x="175" y="398"/>
                  </a:lnTo>
                  <a:lnTo>
                    <a:pt x="170" y="400"/>
                  </a:lnTo>
                  <a:lnTo>
                    <a:pt x="170" y="392"/>
                  </a:lnTo>
                  <a:lnTo>
                    <a:pt x="172" y="392"/>
                  </a:lnTo>
                  <a:lnTo>
                    <a:pt x="179" y="392"/>
                  </a:lnTo>
                  <a:lnTo>
                    <a:pt x="179" y="390"/>
                  </a:lnTo>
                  <a:lnTo>
                    <a:pt x="175" y="365"/>
                  </a:lnTo>
                  <a:lnTo>
                    <a:pt x="177" y="365"/>
                  </a:lnTo>
                  <a:lnTo>
                    <a:pt x="177" y="361"/>
                  </a:lnTo>
                  <a:lnTo>
                    <a:pt x="181" y="361"/>
                  </a:lnTo>
                  <a:lnTo>
                    <a:pt x="181" y="359"/>
                  </a:lnTo>
                  <a:lnTo>
                    <a:pt x="177" y="359"/>
                  </a:lnTo>
                  <a:lnTo>
                    <a:pt x="177" y="355"/>
                  </a:lnTo>
                  <a:lnTo>
                    <a:pt x="181" y="355"/>
                  </a:lnTo>
                  <a:lnTo>
                    <a:pt x="181" y="351"/>
                  </a:lnTo>
                  <a:lnTo>
                    <a:pt x="177" y="351"/>
                  </a:lnTo>
                  <a:lnTo>
                    <a:pt x="177" y="355"/>
                  </a:lnTo>
                  <a:lnTo>
                    <a:pt x="175" y="351"/>
                  </a:lnTo>
                  <a:lnTo>
                    <a:pt x="175" y="355"/>
                  </a:lnTo>
                  <a:lnTo>
                    <a:pt x="166" y="351"/>
                  </a:lnTo>
                  <a:lnTo>
                    <a:pt x="168" y="344"/>
                  </a:lnTo>
                  <a:lnTo>
                    <a:pt x="166" y="344"/>
                  </a:lnTo>
                  <a:lnTo>
                    <a:pt x="162" y="351"/>
                  </a:lnTo>
                  <a:lnTo>
                    <a:pt x="156" y="353"/>
                  </a:lnTo>
                  <a:lnTo>
                    <a:pt x="158" y="344"/>
                  </a:lnTo>
                  <a:lnTo>
                    <a:pt x="146" y="340"/>
                  </a:lnTo>
                  <a:lnTo>
                    <a:pt x="143" y="344"/>
                  </a:lnTo>
                  <a:lnTo>
                    <a:pt x="137" y="340"/>
                  </a:lnTo>
                  <a:lnTo>
                    <a:pt x="131" y="338"/>
                  </a:lnTo>
                  <a:lnTo>
                    <a:pt x="125" y="340"/>
                  </a:lnTo>
                  <a:lnTo>
                    <a:pt x="121" y="318"/>
                  </a:lnTo>
                  <a:lnTo>
                    <a:pt x="118" y="317"/>
                  </a:lnTo>
                  <a:lnTo>
                    <a:pt x="112" y="317"/>
                  </a:lnTo>
                  <a:lnTo>
                    <a:pt x="102" y="317"/>
                  </a:lnTo>
                  <a:lnTo>
                    <a:pt x="102" y="318"/>
                  </a:lnTo>
                  <a:lnTo>
                    <a:pt x="106" y="322"/>
                  </a:lnTo>
                  <a:lnTo>
                    <a:pt x="112" y="322"/>
                  </a:lnTo>
                  <a:lnTo>
                    <a:pt x="112" y="324"/>
                  </a:lnTo>
                  <a:lnTo>
                    <a:pt x="116" y="344"/>
                  </a:lnTo>
                  <a:lnTo>
                    <a:pt x="116" y="347"/>
                  </a:lnTo>
                  <a:lnTo>
                    <a:pt x="110" y="347"/>
                  </a:lnTo>
                  <a:lnTo>
                    <a:pt x="102" y="349"/>
                  </a:lnTo>
                  <a:lnTo>
                    <a:pt x="87" y="353"/>
                  </a:lnTo>
                  <a:lnTo>
                    <a:pt x="90" y="338"/>
                  </a:lnTo>
                  <a:lnTo>
                    <a:pt x="90" y="334"/>
                  </a:lnTo>
                  <a:lnTo>
                    <a:pt x="85" y="336"/>
                  </a:lnTo>
                  <a:lnTo>
                    <a:pt x="85" y="332"/>
                  </a:lnTo>
                  <a:lnTo>
                    <a:pt x="83" y="326"/>
                  </a:lnTo>
                  <a:lnTo>
                    <a:pt x="71" y="326"/>
                  </a:lnTo>
                  <a:lnTo>
                    <a:pt x="71" y="328"/>
                  </a:lnTo>
                  <a:lnTo>
                    <a:pt x="67" y="328"/>
                  </a:lnTo>
                  <a:lnTo>
                    <a:pt x="62" y="330"/>
                  </a:lnTo>
                  <a:lnTo>
                    <a:pt x="52" y="330"/>
                  </a:lnTo>
                  <a:lnTo>
                    <a:pt x="52" y="342"/>
                  </a:lnTo>
                  <a:lnTo>
                    <a:pt x="52" y="345"/>
                  </a:lnTo>
                  <a:lnTo>
                    <a:pt x="40" y="345"/>
                  </a:lnTo>
                  <a:lnTo>
                    <a:pt x="40" y="351"/>
                  </a:lnTo>
                  <a:lnTo>
                    <a:pt x="46" y="355"/>
                  </a:lnTo>
                  <a:lnTo>
                    <a:pt x="50" y="355"/>
                  </a:lnTo>
                  <a:lnTo>
                    <a:pt x="50" y="357"/>
                  </a:lnTo>
                  <a:lnTo>
                    <a:pt x="56" y="357"/>
                  </a:lnTo>
                  <a:lnTo>
                    <a:pt x="54" y="353"/>
                  </a:lnTo>
                  <a:lnTo>
                    <a:pt x="71" y="353"/>
                  </a:lnTo>
                  <a:lnTo>
                    <a:pt x="71" y="361"/>
                  </a:lnTo>
                  <a:lnTo>
                    <a:pt x="65" y="361"/>
                  </a:lnTo>
                  <a:lnTo>
                    <a:pt x="60" y="361"/>
                  </a:lnTo>
                  <a:lnTo>
                    <a:pt x="56" y="361"/>
                  </a:lnTo>
                  <a:lnTo>
                    <a:pt x="56" y="369"/>
                  </a:lnTo>
                  <a:lnTo>
                    <a:pt x="56" y="373"/>
                  </a:lnTo>
                  <a:lnTo>
                    <a:pt x="56" y="376"/>
                  </a:lnTo>
                  <a:lnTo>
                    <a:pt x="46" y="376"/>
                  </a:lnTo>
                  <a:lnTo>
                    <a:pt x="44" y="376"/>
                  </a:lnTo>
                  <a:lnTo>
                    <a:pt x="44" y="378"/>
                  </a:lnTo>
                  <a:lnTo>
                    <a:pt x="44" y="382"/>
                  </a:lnTo>
                  <a:lnTo>
                    <a:pt x="44" y="388"/>
                  </a:lnTo>
                  <a:lnTo>
                    <a:pt x="40" y="388"/>
                  </a:lnTo>
                  <a:lnTo>
                    <a:pt x="44" y="398"/>
                  </a:lnTo>
                  <a:lnTo>
                    <a:pt x="40" y="398"/>
                  </a:lnTo>
                  <a:lnTo>
                    <a:pt x="40" y="401"/>
                  </a:lnTo>
                  <a:lnTo>
                    <a:pt x="44" y="401"/>
                  </a:lnTo>
                  <a:lnTo>
                    <a:pt x="44" y="398"/>
                  </a:lnTo>
                  <a:lnTo>
                    <a:pt x="48" y="398"/>
                  </a:lnTo>
                  <a:lnTo>
                    <a:pt x="48" y="403"/>
                  </a:lnTo>
                  <a:lnTo>
                    <a:pt x="42" y="411"/>
                  </a:lnTo>
                  <a:lnTo>
                    <a:pt x="42" y="413"/>
                  </a:lnTo>
                  <a:lnTo>
                    <a:pt x="54" y="409"/>
                  </a:lnTo>
                  <a:lnTo>
                    <a:pt x="54" y="407"/>
                  </a:lnTo>
                  <a:lnTo>
                    <a:pt x="60" y="407"/>
                  </a:lnTo>
                  <a:lnTo>
                    <a:pt x="63" y="407"/>
                  </a:lnTo>
                  <a:lnTo>
                    <a:pt x="63" y="413"/>
                  </a:lnTo>
                  <a:lnTo>
                    <a:pt x="67" y="413"/>
                  </a:lnTo>
                  <a:lnTo>
                    <a:pt x="83" y="413"/>
                  </a:lnTo>
                  <a:lnTo>
                    <a:pt x="83" y="415"/>
                  </a:lnTo>
                  <a:lnTo>
                    <a:pt x="89" y="415"/>
                  </a:lnTo>
                  <a:lnTo>
                    <a:pt x="89" y="409"/>
                  </a:lnTo>
                  <a:lnTo>
                    <a:pt x="98" y="409"/>
                  </a:lnTo>
                  <a:lnTo>
                    <a:pt x="110" y="409"/>
                  </a:lnTo>
                  <a:lnTo>
                    <a:pt x="116" y="409"/>
                  </a:lnTo>
                  <a:lnTo>
                    <a:pt x="123" y="409"/>
                  </a:lnTo>
                  <a:lnTo>
                    <a:pt x="123" y="425"/>
                  </a:lnTo>
                  <a:lnTo>
                    <a:pt x="118" y="425"/>
                  </a:lnTo>
                  <a:lnTo>
                    <a:pt x="118" y="427"/>
                  </a:lnTo>
                  <a:lnTo>
                    <a:pt x="114" y="428"/>
                  </a:lnTo>
                  <a:lnTo>
                    <a:pt x="114" y="430"/>
                  </a:lnTo>
                  <a:lnTo>
                    <a:pt x="98" y="430"/>
                  </a:lnTo>
                  <a:lnTo>
                    <a:pt x="98" y="440"/>
                  </a:lnTo>
                  <a:lnTo>
                    <a:pt x="89" y="440"/>
                  </a:lnTo>
                  <a:lnTo>
                    <a:pt x="63" y="440"/>
                  </a:lnTo>
                  <a:lnTo>
                    <a:pt x="62" y="440"/>
                  </a:lnTo>
                  <a:lnTo>
                    <a:pt x="33" y="442"/>
                  </a:lnTo>
                  <a:lnTo>
                    <a:pt x="33" y="428"/>
                  </a:lnTo>
                  <a:lnTo>
                    <a:pt x="33" y="423"/>
                  </a:lnTo>
                  <a:lnTo>
                    <a:pt x="33" y="419"/>
                  </a:lnTo>
                  <a:lnTo>
                    <a:pt x="33" y="417"/>
                  </a:lnTo>
                  <a:lnTo>
                    <a:pt x="35" y="413"/>
                  </a:lnTo>
                  <a:lnTo>
                    <a:pt x="35" y="407"/>
                  </a:lnTo>
                  <a:lnTo>
                    <a:pt x="33" y="398"/>
                  </a:lnTo>
                  <a:lnTo>
                    <a:pt x="29" y="382"/>
                  </a:lnTo>
                  <a:lnTo>
                    <a:pt x="0" y="382"/>
                  </a:lnTo>
                  <a:lnTo>
                    <a:pt x="0" y="374"/>
                  </a:lnTo>
                  <a:lnTo>
                    <a:pt x="2" y="315"/>
                  </a:lnTo>
                  <a:lnTo>
                    <a:pt x="6" y="315"/>
                  </a:lnTo>
                  <a:lnTo>
                    <a:pt x="9" y="315"/>
                  </a:lnTo>
                  <a:lnTo>
                    <a:pt x="42" y="315"/>
                  </a:lnTo>
                  <a:lnTo>
                    <a:pt x="46" y="315"/>
                  </a:lnTo>
                  <a:lnTo>
                    <a:pt x="56" y="315"/>
                  </a:lnTo>
                  <a:lnTo>
                    <a:pt x="56" y="305"/>
                  </a:lnTo>
                  <a:lnTo>
                    <a:pt x="56" y="301"/>
                  </a:lnTo>
                  <a:lnTo>
                    <a:pt x="62" y="301"/>
                  </a:lnTo>
                  <a:lnTo>
                    <a:pt x="98" y="301"/>
                  </a:lnTo>
                  <a:lnTo>
                    <a:pt x="98" y="295"/>
                  </a:lnTo>
                  <a:lnTo>
                    <a:pt x="102" y="282"/>
                  </a:lnTo>
                  <a:lnTo>
                    <a:pt x="102" y="278"/>
                  </a:lnTo>
                  <a:lnTo>
                    <a:pt x="102" y="270"/>
                  </a:lnTo>
                  <a:lnTo>
                    <a:pt x="98" y="262"/>
                  </a:lnTo>
                  <a:lnTo>
                    <a:pt x="92" y="264"/>
                  </a:lnTo>
                  <a:lnTo>
                    <a:pt x="92" y="261"/>
                  </a:lnTo>
                  <a:lnTo>
                    <a:pt x="98" y="261"/>
                  </a:lnTo>
                  <a:lnTo>
                    <a:pt x="98" y="257"/>
                  </a:lnTo>
                  <a:lnTo>
                    <a:pt x="92" y="257"/>
                  </a:lnTo>
                  <a:lnTo>
                    <a:pt x="92" y="247"/>
                  </a:lnTo>
                  <a:lnTo>
                    <a:pt x="73" y="245"/>
                  </a:lnTo>
                  <a:lnTo>
                    <a:pt x="63" y="245"/>
                  </a:lnTo>
                  <a:lnTo>
                    <a:pt x="63" y="261"/>
                  </a:lnTo>
                  <a:lnTo>
                    <a:pt x="63" y="270"/>
                  </a:lnTo>
                  <a:lnTo>
                    <a:pt x="62" y="270"/>
                  </a:lnTo>
                  <a:lnTo>
                    <a:pt x="54" y="270"/>
                  </a:lnTo>
                  <a:lnTo>
                    <a:pt x="54" y="261"/>
                  </a:lnTo>
                  <a:lnTo>
                    <a:pt x="54" y="251"/>
                  </a:lnTo>
                  <a:lnTo>
                    <a:pt x="52" y="245"/>
                  </a:lnTo>
                  <a:lnTo>
                    <a:pt x="50" y="230"/>
                  </a:lnTo>
                  <a:lnTo>
                    <a:pt x="50" y="164"/>
                  </a:lnTo>
                  <a:lnTo>
                    <a:pt x="62" y="164"/>
                  </a:lnTo>
                  <a:lnTo>
                    <a:pt x="65" y="164"/>
                  </a:lnTo>
                  <a:lnTo>
                    <a:pt x="85" y="164"/>
                  </a:lnTo>
                  <a:lnTo>
                    <a:pt x="85" y="162"/>
                  </a:lnTo>
                  <a:lnTo>
                    <a:pt x="85" y="154"/>
                  </a:lnTo>
                  <a:lnTo>
                    <a:pt x="83" y="139"/>
                  </a:lnTo>
                  <a:lnTo>
                    <a:pt x="83" y="137"/>
                  </a:lnTo>
                  <a:lnTo>
                    <a:pt x="83" y="127"/>
                  </a:lnTo>
                  <a:lnTo>
                    <a:pt x="83" y="122"/>
                  </a:lnTo>
                  <a:lnTo>
                    <a:pt x="83" y="118"/>
                  </a:lnTo>
                  <a:lnTo>
                    <a:pt x="83" y="108"/>
                  </a:lnTo>
                  <a:lnTo>
                    <a:pt x="104" y="108"/>
                  </a:lnTo>
                  <a:lnTo>
                    <a:pt x="104" y="104"/>
                  </a:lnTo>
                  <a:lnTo>
                    <a:pt x="108" y="104"/>
                  </a:lnTo>
                  <a:lnTo>
                    <a:pt x="108" y="108"/>
                  </a:lnTo>
                  <a:lnTo>
                    <a:pt x="114" y="108"/>
                  </a:lnTo>
                  <a:lnTo>
                    <a:pt x="127" y="108"/>
                  </a:lnTo>
                  <a:lnTo>
                    <a:pt x="133" y="108"/>
                  </a:lnTo>
                  <a:lnTo>
                    <a:pt x="143" y="108"/>
                  </a:lnTo>
                  <a:lnTo>
                    <a:pt x="146" y="114"/>
                  </a:lnTo>
                  <a:lnTo>
                    <a:pt x="148" y="114"/>
                  </a:lnTo>
                  <a:lnTo>
                    <a:pt x="148" y="108"/>
                  </a:lnTo>
                  <a:lnTo>
                    <a:pt x="152" y="110"/>
                  </a:lnTo>
                  <a:lnTo>
                    <a:pt x="154" y="110"/>
                  </a:lnTo>
                  <a:lnTo>
                    <a:pt x="158" y="110"/>
                  </a:lnTo>
                  <a:lnTo>
                    <a:pt x="162" y="110"/>
                  </a:lnTo>
                  <a:lnTo>
                    <a:pt x="168" y="110"/>
                  </a:lnTo>
                  <a:lnTo>
                    <a:pt x="170" y="114"/>
                  </a:lnTo>
                  <a:lnTo>
                    <a:pt x="173" y="114"/>
                  </a:lnTo>
                  <a:lnTo>
                    <a:pt x="173" y="106"/>
                  </a:lnTo>
                  <a:lnTo>
                    <a:pt x="170" y="106"/>
                  </a:lnTo>
                  <a:lnTo>
                    <a:pt x="173" y="104"/>
                  </a:lnTo>
                  <a:lnTo>
                    <a:pt x="173" y="95"/>
                  </a:lnTo>
                  <a:lnTo>
                    <a:pt x="173" y="79"/>
                  </a:lnTo>
                  <a:lnTo>
                    <a:pt x="173" y="68"/>
                  </a:lnTo>
                  <a:lnTo>
                    <a:pt x="173" y="64"/>
                  </a:lnTo>
                  <a:lnTo>
                    <a:pt x="173" y="58"/>
                  </a:lnTo>
                  <a:lnTo>
                    <a:pt x="172" y="48"/>
                  </a:lnTo>
                  <a:lnTo>
                    <a:pt x="172" y="44"/>
                  </a:lnTo>
                  <a:lnTo>
                    <a:pt x="172" y="39"/>
                  </a:lnTo>
                  <a:lnTo>
                    <a:pt x="172" y="17"/>
                  </a:lnTo>
                  <a:lnTo>
                    <a:pt x="172" y="2"/>
                  </a:lnTo>
                  <a:lnTo>
                    <a:pt x="208" y="0"/>
                  </a:lnTo>
                  <a:lnTo>
                    <a:pt x="206" y="0"/>
                  </a:lnTo>
                  <a:lnTo>
                    <a:pt x="212" y="0"/>
                  </a:lnTo>
                  <a:lnTo>
                    <a:pt x="216" y="0"/>
                  </a:lnTo>
                  <a:moveTo>
                    <a:pt x="185" y="380"/>
                  </a:moveTo>
                  <a:lnTo>
                    <a:pt x="185" y="382"/>
                  </a:lnTo>
                  <a:lnTo>
                    <a:pt x="187" y="382"/>
                  </a:lnTo>
                  <a:lnTo>
                    <a:pt x="187" y="392"/>
                  </a:lnTo>
                  <a:lnTo>
                    <a:pt x="191" y="392"/>
                  </a:lnTo>
                  <a:lnTo>
                    <a:pt x="191" y="390"/>
                  </a:lnTo>
                  <a:lnTo>
                    <a:pt x="195" y="386"/>
                  </a:lnTo>
                  <a:lnTo>
                    <a:pt x="195" y="382"/>
                  </a:lnTo>
                  <a:lnTo>
                    <a:pt x="191" y="382"/>
                  </a:lnTo>
                  <a:lnTo>
                    <a:pt x="191" y="380"/>
                  </a:lnTo>
                  <a:lnTo>
                    <a:pt x="191" y="376"/>
                  </a:lnTo>
                  <a:lnTo>
                    <a:pt x="185" y="376"/>
                  </a:lnTo>
                  <a:lnTo>
                    <a:pt x="185" y="380"/>
                  </a:lnTo>
                </a:path>
              </a:pathLst>
            </a:custGeom>
            <a:grpFill/>
            <a:ln w="9525">
              <a:noFill/>
              <a:round/>
              <a:headEnd/>
              <a:tailEnd/>
            </a:ln>
          </p:spPr>
          <p:txBody>
            <a:bodyPr/>
            <a:lstStyle/>
            <a:p>
              <a:pPr>
                <a:defRPr/>
              </a:pPr>
              <a:endParaRPr lang="en-US"/>
            </a:p>
          </p:txBody>
        </p:sp>
        <p:sp>
          <p:nvSpPr>
            <p:cNvPr id="46246" name="Freeform 2303"/>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close/>
                </a:path>
              </a:pathLst>
            </a:custGeom>
            <a:grpFill/>
            <a:ln w="9525">
              <a:noFill/>
              <a:round/>
              <a:headEnd/>
              <a:tailEnd/>
            </a:ln>
          </p:spPr>
          <p:txBody>
            <a:bodyPr/>
            <a:lstStyle/>
            <a:p>
              <a:pPr>
                <a:defRPr/>
              </a:pPr>
              <a:endParaRPr lang="en-US"/>
            </a:p>
          </p:txBody>
        </p:sp>
        <p:sp>
          <p:nvSpPr>
            <p:cNvPr id="46247" name="Freeform 2304"/>
            <p:cNvSpPr>
              <a:spLocks/>
            </p:cNvSpPr>
            <p:nvPr/>
          </p:nvSpPr>
          <p:spPr bwMode="auto">
            <a:xfrm>
              <a:off x="2045" y="616"/>
              <a:ext cx="137" cy="124"/>
            </a:xfrm>
            <a:custGeom>
              <a:avLst/>
              <a:gdLst>
                <a:gd name="T0" fmla="*/ 4 w 137"/>
                <a:gd name="T1" fmla="*/ 50 h 124"/>
                <a:gd name="T2" fmla="*/ 9 w 137"/>
                <a:gd name="T3" fmla="*/ 44 h 124"/>
                <a:gd name="T4" fmla="*/ 11 w 137"/>
                <a:gd name="T5" fmla="*/ 41 h 124"/>
                <a:gd name="T6" fmla="*/ 15 w 137"/>
                <a:gd name="T7" fmla="*/ 37 h 124"/>
                <a:gd name="T8" fmla="*/ 15 w 137"/>
                <a:gd name="T9" fmla="*/ 31 h 124"/>
                <a:gd name="T10" fmla="*/ 17 w 137"/>
                <a:gd name="T11" fmla="*/ 29 h 124"/>
                <a:gd name="T12" fmla="*/ 15 w 137"/>
                <a:gd name="T13" fmla="*/ 25 h 124"/>
                <a:gd name="T14" fmla="*/ 25 w 137"/>
                <a:gd name="T15" fmla="*/ 19 h 124"/>
                <a:gd name="T16" fmla="*/ 31 w 137"/>
                <a:gd name="T17" fmla="*/ 12 h 124"/>
                <a:gd name="T18" fmla="*/ 40 w 137"/>
                <a:gd name="T19" fmla="*/ 4 h 124"/>
                <a:gd name="T20" fmla="*/ 42 w 137"/>
                <a:gd name="T21" fmla="*/ 0 h 124"/>
                <a:gd name="T22" fmla="*/ 71 w 137"/>
                <a:gd name="T23" fmla="*/ 12 h 124"/>
                <a:gd name="T24" fmla="*/ 73 w 137"/>
                <a:gd name="T25" fmla="*/ 8 h 124"/>
                <a:gd name="T26" fmla="*/ 81 w 137"/>
                <a:gd name="T27" fmla="*/ 15 h 124"/>
                <a:gd name="T28" fmla="*/ 92 w 137"/>
                <a:gd name="T29" fmla="*/ 23 h 124"/>
                <a:gd name="T30" fmla="*/ 108 w 137"/>
                <a:gd name="T31" fmla="*/ 42 h 124"/>
                <a:gd name="T32" fmla="*/ 112 w 137"/>
                <a:gd name="T33" fmla="*/ 44 h 124"/>
                <a:gd name="T34" fmla="*/ 131 w 137"/>
                <a:gd name="T35" fmla="*/ 68 h 124"/>
                <a:gd name="T36" fmla="*/ 137 w 137"/>
                <a:gd name="T37" fmla="*/ 75 h 124"/>
                <a:gd name="T38" fmla="*/ 114 w 137"/>
                <a:gd name="T39" fmla="*/ 93 h 124"/>
                <a:gd name="T40" fmla="*/ 90 w 137"/>
                <a:gd name="T41" fmla="*/ 104 h 124"/>
                <a:gd name="T42" fmla="*/ 83 w 137"/>
                <a:gd name="T43" fmla="*/ 110 h 124"/>
                <a:gd name="T44" fmla="*/ 75 w 137"/>
                <a:gd name="T45" fmla="*/ 114 h 124"/>
                <a:gd name="T46" fmla="*/ 67 w 137"/>
                <a:gd name="T47" fmla="*/ 120 h 124"/>
                <a:gd name="T48" fmla="*/ 60 w 137"/>
                <a:gd name="T49" fmla="*/ 124 h 124"/>
                <a:gd name="T50" fmla="*/ 58 w 137"/>
                <a:gd name="T51" fmla="*/ 114 h 124"/>
                <a:gd name="T52" fmla="*/ 50 w 137"/>
                <a:gd name="T53" fmla="*/ 108 h 124"/>
                <a:gd name="T54" fmla="*/ 48 w 137"/>
                <a:gd name="T55" fmla="*/ 102 h 124"/>
                <a:gd name="T56" fmla="*/ 40 w 137"/>
                <a:gd name="T57" fmla="*/ 96 h 124"/>
                <a:gd name="T58" fmla="*/ 38 w 137"/>
                <a:gd name="T59" fmla="*/ 93 h 124"/>
                <a:gd name="T60" fmla="*/ 34 w 137"/>
                <a:gd name="T61" fmla="*/ 93 h 124"/>
                <a:gd name="T62" fmla="*/ 34 w 137"/>
                <a:gd name="T63" fmla="*/ 93 h 124"/>
                <a:gd name="T64" fmla="*/ 31 w 137"/>
                <a:gd name="T65" fmla="*/ 91 h 124"/>
                <a:gd name="T66" fmla="*/ 29 w 137"/>
                <a:gd name="T67" fmla="*/ 83 h 124"/>
                <a:gd name="T68" fmla="*/ 25 w 137"/>
                <a:gd name="T69" fmla="*/ 77 h 124"/>
                <a:gd name="T70" fmla="*/ 19 w 137"/>
                <a:gd name="T71" fmla="*/ 75 h 124"/>
                <a:gd name="T72" fmla="*/ 9 w 137"/>
                <a:gd name="T73" fmla="*/ 66 h 124"/>
                <a:gd name="T74" fmla="*/ 4 w 137"/>
                <a:gd name="T75" fmla="*/ 60 h 1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7"/>
                <a:gd name="T115" fmla="*/ 0 h 124"/>
                <a:gd name="T116" fmla="*/ 137 w 137"/>
                <a:gd name="T117" fmla="*/ 124 h 1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7" h="124">
                  <a:moveTo>
                    <a:pt x="0" y="56"/>
                  </a:moveTo>
                  <a:lnTo>
                    <a:pt x="4" y="50"/>
                  </a:lnTo>
                  <a:lnTo>
                    <a:pt x="6" y="46"/>
                  </a:lnTo>
                  <a:lnTo>
                    <a:pt x="9" y="44"/>
                  </a:lnTo>
                  <a:lnTo>
                    <a:pt x="9" y="41"/>
                  </a:lnTo>
                  <a:lnTo>
                    <a:pt x="11" y="41"/>
                  </a:lnTo>
                  <a:lnTo>
                    <a:pt x="11" y="39"/>
                  </a:lnTo>
                  <a:lnTo>
                    <a:pt x="15" y="37"/>
                  </a:lnTo>
                  <a:lnTo>
                    <a:pt x="15" y="35"/>
                  </a:lnTo>
                  <a:lnTo>
                    <a:pt x="15" y="31"/>
                  </a:lnTo>
                  <a:lnTo>
                    <a:pt x="17" y="31"/>
                  </a:lnTo>
                  <a:lnTo>
                    <a:pt x="17" y="29"/>
                  </a:lnTo>
                  <a:lnTo>
                    <a:pt x="15" y="29"/>
                  </a:lnTo>
                  <a:lnTo>
                    <a:pt x="15" y="25"/>
                  </a:lnTo>
                  <a:lnTo>
                    <a:pt x="17" y="21"/>
                  </a:lnTo>
                  <a:lnTo>
                    <a:pt x="25" y="19"/>
                  </a:lnTo>
                  <a:lnTo>
                    <a:pt x="31" y="15"/>
                  </a:lnTo>
                  <a:lnTo>
                    <a:pt x="31" y="12"/>
                  </a:lnTo>
                  <a:lnTo>
                    <a:pt x="33" y="10"/>
                  </a:lnTo>
                  <a:lnTo>
                    <a:pt x="40" y="4"/>
                  </a:lnTo>
                  <a:lnTo>
                    <a:pt x="38" y="0"/>
                  </a:lnTo>
                  <a:lnTo>
                    <a:pt x="42" y="0"/>
                  </a:lnTo>
                  <a:lnTo>
                    <a:pt x="61" y="17"/>
                  </a:lnTo>
                  <a:lnTo>
                    <a:pt x="71" y="12"/>
                  </a:lnTo>
                  <a:lnTo>
                    <a:pt x="71" y="10"/>
                  </a:lnTo>
                  <a:lnTo>
                    <a:pt x="73" y="8"/>
                  </a:lnTo>
                  <a:lnTo>
                    <a:pt x="81" y="12"/>
                  </a:lnTo>
                  <a:lnTo>
                    <a:pt x="81" y="15"/>
                  </a:lnTo>
                  <a:lnTo>
                    <a:pt x="87" y="17"/>
                  </a:lnTo>
                  <a:lnTo>
                    <a:pt x="92" y="23"/>
                  </a:lnTo>
                  <a:lnTo>
                    <a:pt x="100" y="33"/>
                  </a:lnTo>
                  <a:lnTo>
                    <a:pt x="108" y="42"/>
                  </a:lnTo>
                  <a:lnTo>
                    <a:pt x="112" y="42"/>
                  </a:lnTo>
                  <a:lnTo>
                    <a:pt x="112" y="44"/>
                  </a:lnTo>
                  <a:lnTo>
                    <a:pt x="117" y="48"/>
                  </a:lnTo>
                  <a:lnTo>
                    <a:pt x="131" y="68"/>
                  </a:lnTo>
                  <a:lnTo>
                    <a:pt x="135" y="69"/>
                  </a:lnTo>
                  <a:lnTo>
                    <a:pt x="137" y="75"/>
                  </a:lnTo>
                  <a:lnTo>
                    <a:pt x="129" y="83"/>
                  </a:lnTo>
                  <a:lnTo>
                    <a:pt x="114" y="93"/>
                  </a:lnTo>
                  <a:lnTo>
                    <a:pt x="100" y="98"/>
                  </a:lnTo>
                  <a:lnTo>
                    <a:pt x="90" y="104"/>
                  </a:lnTo>
                  <a:lnTo>
                    <a:pt x="85" y="108"/>
                  </a:lnTo>
                  <a:lnTo>
                    <a:pt x="83" y="110"/>
                  </a:lnTo>
                  <a:lnTo>
                    <a:pt x="79" y="114"/>
                  </a:lnTo>
                  <a:lnTo>
                    <a:pt x="75" y="114"/>
                  </a:lnTo>
                  <a:lnTo>
                    <a:pt x="69" y="118"/>
                  </a:lnTo>
                  <a:lnTo>
                    <a:pt x="67" y="120"/>
                  </a:lnTo>
                  <a:lnTo>
                    <a:pt x="63" y="124"/>
                  </a:lnTo>
                  <a:lnTo>
                    <a:pt x="60" y="124"/>
                  </a:lnTo>
                  <a:lnTo>
                    <a:pt x="60" y="120"/>
                  </a:lnTo>
                  <a:lnTo>
                    <a:pt x="58" y="114"/>
                  </a:lnTo>
                  <a:lnTo>
                    <a:pt x="54" y="112"/>
                  </a:lnTo>
                  <a:lnTo>
                    <a:pt x="50" y="108"/>
                  </a:lnTo>
                  <a:lnTo>
                    <a:pt x="48" y="106"/>
                  </a:lnTo>
                  <a:lnTo>
                    <a:pt x="48" y="102"/>
                  </a:lnTo>
                  <a:lnTo>
                    <a:pt x="44" y="98"/>
                  </a:lnTo>
                  <a:lnTo>
                    <a:pt x="40" y="96"/>
                  </a:lnTo>
                  <a:lnTo>
                    <a:pt x="38" y="96"/>
                  </a:lnTo>
                  <a:lnTo>
                    <a:pt x="38" y="93"/>
                  </a:lnTo>
                  <a:lnTo>
                    <a:pt x="34" y="96"/>
                  </a:lnTo>
                  <a:lnTo>
                    <a:pt x="34" y="93"/>
                  </a:lnTo>
                  <a:lnTo>
                    <a:pt x="31" y="93"/>
                  </a:lnTo>
                  <a:lnTo>
                    <a:pt x="34" y="93"/>
                  </a:lnTo>
                  <a:lnTo>
                    <a:pt x="34" y="91"/>
                  </a:lnTo>
                  <a:lnTo>
                    <a:pt x="31" y="91"/>
                  </a:lnTo>
                  <a:lnTo>
                    <a:pt x="29" y="87"/>
                  </a:lnTo>
                  <a:lnTo>
                    <a:pt x="29" y="83"/>
                  </a:lnTo>
                  <a:lnTo>
                    <a:pt x="25" y="81"/>
                  </a:lnTo>
                  <a:lnTo>
                    <a:pt x="25" y="77"/>
                  </a:lnTo>
                  <a:lnTo>
                    <a:pt x="21" y="75"/>
                  </a:lnTo>
                  <a:lnTo>
                    <a:pt x="19" y="75"/>
                  </a:lnTo>
                  <a:lnTo>
                    <a:pt x="15" y="71"/>
                  </a:lnTo>
                  <a:lnTo>
                    <a:pt x="9" y="66"/>
                  </a:lnTo>
                  <a:lnTo>
                    <a:pt x="6" y="66"/>
                  </a:lnTo>
                  <a:lnTo>
                    <a:pt x="4" y="60"/>
                  </a:lnTo>
                  <a:lnTo>
                    <a:pt x="0" y="56"/>
                  </a:lnTo>
                </a:path>
              </a:pathLst>
            </a:custGeom>
            <a:grpFill/>
            <a:ln w="9525">
              <a:noFill/>
              <a:round/>
              <a:headEnd/>
              <a:tailEnd/>
            </a:ln>
          </p:spPr>
          <p:txBody>
            <a:bodyPr/>
            <a:lstStyle/>
            <a:p>
              <a:pPr>
                <a:defRPr/>
              </a:pPr>
              <a:endParaRPr lang="en-US"/>
            </a:p>
          </p:txBody>
        </p:sp>
        <p:sp>
          <p:nvSpPr>
            <p:cNvPr id="46248" name="Freeform 2305"/>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close/>
                </a:path>
              </a:pathLst>
            </a:custGeom>
            <a:grpFill/>
            <a:ln w="9525">
              <a:noFill/>
              <a:round/>
              <a:headEnd/>
              <a:tailEnd/>
            </a:ln>
          </p:spPr>
          <p:txBody>
            <a:bodyPr/>
            <a:lstStyle/>
            <a:p>
              <a:pPr>
                <a:defRPr/>
              </a:pPr>
              <a:endParaRPr lang="en-US"/>
            </a:p>
          </p:txBody>
        </p:sp>
        <p:sp>
          <p:nvSpPr>
            <p:cNvPr id="46249" name="Freeform 2306"/>
            <p:cNvSpPr>
              <a:spLocks/>
            </p:cNvSpPr>
            <p:nvPr/>
          </p:nvSpPr>
          <p:spPr bwMode="auto">
            <a:xfrm>
              <a:off x="2143" y="649"/>
              <a:ext cx="253" cy="170"/>
            </a:xfrm>
            <a:custGeom>
              <a:avLst/>
              <a:gdLst>
                <a:gd name="T0" fmla="*/ 170 w 253"/>
                <a:gd name="T1" fmla="*/ 46 h 170"/>
                <a:gd name="T2" fmla="*/ 184 w 253"/>
                <a:gd name="T3" fmla="*/ 65 h 170"/>
                <a:gd name="T4" fmla="*/ 199 w 253"/>
                <a:gd name="T5" fmla="*/ 62 h 170"/>
                <a:gd name="T6" fmla="*/ 203 w 253"/>
                <a:gd name="T7" fmla="*/ 71 h 170"/>
                <a:gd name="T8" fmla="*/ 203 w 253"/>
                <a:gd name="T9" fmla="*/ 87 h 170"/>
                <a:gd name="T10" fmla="*/ 209 w 253"/>
                <a:gd name="T11" fmla="*/ 77 h 170"/>
                <a:gd name="T12" fmla="*/ 218 w 253"/>
                <a:gd name="T13" fmla="*/ 71 h 170"/>
                <a:gd name="T14" fmla="*/ 238 w 253"/>
                <a:gd name="T15" fmla="*/ 67 h 170"/>
                <a:gd name="T16" fmla="*/ 243 w 253"/>
                <a:gd name="T17" fmla="*/ 63 h 170"/>
                <a:gd name="T18" fmla="*/ 249 w 253"/>
                <a:gd name="T19" fmla="*/ 73 h 170"/>
                <a:gd name="T20" fmla="*/ 253 w 253"/>
                <a:gd name="T21" fmla="*/ 89 h 170"/>
                <a:gd name="T22" fmla="*/ 232 w 253"/>
                <a:gd name="T23" fmla="*/ 104 h 170"/>
                <a:gd name="T24" fmla="*/ 176 w 253"/>
                <a:gd name="T25" fmla="*/ 127 h 170"/>
                <a:gd name="T26" fmla="*/ 157 w 253"/>
                <a:gd name="T27" fmla="*/ 133 h 170"/>
                <a:gd name="T28" fmla="*/ 128 w 253"/>
                <a:gd name="T29" fmla="*/ 121 h 170"/>
                <a:gd name="T30" fmla="*/ 116 w 253"/>
                <a:gd name="T31" fmla="*/ 129 h 170"/>
                <a:gd name="T32" fmla="*/ 97 w 253"/>
                <a:gd name="T33" fmla="*/ 139 h 170"/>
                <a:gd name="T34" fmla="*/ 81 w 253"/>
                <a:gd name="T35" fmla="*/ 145 h 170"/>
                <a:gd name="T36" fmla="*/ 74 w 253"/>
                <a:gd name="T37" fmla="*/ 160 h 170"/>
                <a:gd name="T38" fmla="*/ 50 w 253"/>
                <a:gd name="T39" fmla="*/ 160 h 170"/>
                <a:gd name="T40" fmla="*/ 29 w 253"/>
                <a:gd name="T41" fmla="*/ 170 h 170"/>
                <a:gd name="T42" fmla="*/ 19 w 253"/>
                <a:gd name="T43" fmla="*/ 148 h 170"/>
                <a:gd name="T44" fmla="*/ 6 w 253"/>
                <a:gd name="T45" fmla="*/ 131 h 170"/>
                <a:gd name="T46" fmla="*/ 19 w 253"/>
                <a:gd name="T47" fmla="*/ 112 h 170"/>
                <a:gd name="T48" fmla="*/ 37 w 253"/>
                <a:gd name="T49" fmla="*/ 108 h 170"/>
                <a:gd name="T50" fmla="*/ 56 w 253"/>
                <a:gd name="T51" fmla="*/ 104 h 170"/>
                <a:gd name="T52" fmla="*/ 77 w 253"/>
                <a:gd name="T53" fmla="*/ 110 h 170"/>
                <a:gd name="T54" fmla="*/ 93 w 253"/>
                <a:gd name="T55" fmla="*/ 110 h 170"/>
                <a:gd name="T56" fmla="*/ 106 w 253"/>
                <a:gd name="T57" fmla="*/ 121 h 170"/>
                <a:gd name="T58" fmla="*/ 118 w 253"/>
                <a:gd name="T59" fmla="*/ 110 h 170"/>
                <a:gd name="T60" fmla="*/ 118 w 253"/>
                <a:gd name="T61" fmla="*/ 110 h 170"/>
                <a:gd name="T62" fmla="*/ 112 w 253"/>
                <a:gd name="T63" fmla="*/ 98 h 170"/>
                <a:gd name="T64" fmla="*/ 122 w 253"/>
                <a:gd name="T65" fmla="*/ 81 h 170"/>
                <a:gd name="T66" fmla="*/ 112 w 253"/>
                <a:gd name="T67" fmla="*/ 79 h 170"/>
                <a:gd name="T68" fmla="*/ 99 w 253"/>
                <a:gd name="T69" fmla="*/ 75 h 170"/>
                <a:gd name="T70" fmla="*/ 87 w 253"/>
                <a:gd name="T71" fmla="*/ 83 h 170"/>
                <a:gd name="T72" fmla="*/ 62 w 253"/>
                <a:gd name="T73" fmla="*/ 89 h 170"/>
                <a:gd name="T74" fmla="*/ 62 w 253"/>
                <a:gd name="T75" fmla="*/ 102 h 170"/>
                <a:gd name="T76" fmla="*/ 43 w 253"/>
                <a:gd name="T77" fmla="*/ 96 h 170"/>
                <a:gd name="T78" fmla="*/ 31 w 253"/>
                <a:gd name="T79" fmla="*/ 96 h 170"/>
                <a:gd name="T80" fmla="*/ 56 w 253"/>
                <a:gd name="T81" fmla="*/ 87 h 170"/>
                <a:gd name="T82" fmla="*/ 75 w 253"/>
                <a:gd name="T83" fmla="*/ 85 h 170"/>
                <a:gd name="T84" fmla="*/ 87 w 253"/>
                <a:gd name="T85" fmla="*/ 79 h 170"/>
                <a:gd name="T86" fmla="*/ 83 w 253"/>
                <a:gd name="T87" fmla="*/ 62 h 170"/>
                <a:gd name="T88" fmla="*/ 112 w 253"/>
                <a:gd name="T89" fmla="*/ 42 h 170"/>
                <a:gd name="T90" fmla="*/ 124 w 253"/>
                <a:gd name="T91" fmla="*/ 33 h 170"/>
                <a:gd name="T92" fmla="*/ 133 w 253"/>
                <a:gd name="T93" fmla="*/ 23 h 170"/>
                <a:gd name="T94" fmla="*/ 149 w 253"/>
                <a:gd name="T95" fmla="*/ 13 h 170"/>
                <a:gd name="T96" fmla="*/ 166 w 253"/>
                <a:gd name="T97" fmla="*/ 6 h 170"/>
                <a:gd name="T98" fmla="*/ 170 w 253"/>
                <a:gd name="T99" fmla="*/ 13 h 170"/>
                <a:gd name="T100" fmla="*/ 164 w 253"/>
                <a:gd name="T101" fmla="*/ 31 h 170"/>
                <a:gd name="T102" fmla="*/ 158 w 253"/>
                <a:gd name="T103" fmla="*/ 40 h 1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3"/>
                <a:gd name="T157" fmla="*/ 0 h 170"/>
                <a:gd name="T158" fmla="*/ 253 w 253"/>
                <a:gd name="T159" fmla="*/ 170 h 1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3" h="170">
                  <a:moveTo>
                    <a:pt x="168" y="38"/>
                  </a:moveTo>
                  <a:lnTo>
                    <a:pt x="174" y="40"/>
                  </a:lnTo>
                  <a:lnTo>
                    <a:pt x="174" y="44"/>
                  </a:lnTo>
                  <a:lnTo>
                    <a:pt x="170" y="44"/>
                  </a:lnTo>
                  <a:lnTo>
                    <a:pt x="170" y="46"/>
                  </a:lnTo>
                  <a:lnTo>
                    <a:pt x="170" y="50"/>
                  </a:lnTo>
                  <a:lnTo>
                    <a:pt x="174" y="54"/>
                  </a:lnTo>
                  <a:lnTo>
                    <a:pt x="174" y="44"/>
                  </a:lnTo>
                  <a:lnTo>
                    <a:pt x="185" y="46"/>
                  </a:lnTo>
                  <a:lnTo>
                    <a:pt x="184" y="65"/>
                  </a:lnTo>
                  <a:lnTo>
                    <a:pt x="189" y="67"/>
                  </a:lnTo>
                  <a:lnTo>
                    <a:pt x="193" y="67"/>
                  </a:lnTo>
                  <a:lnTo>
                    <a:pt x="193" y="65"/>
                  </a:lnTo>
                  <a:lnTo>
                    <a:pt x="195" y="62"/>
                  </a:lnTo>
                  <a:lnTo>
                    <a:pt x="199" y="62"/>
                  </a:lnTo>
                  <a:lnTo>
                    <a:pt x="199" y="58"/>
                  </a:lnTo>
                  <a:lnTo>
                    <a:pt x="203" y="58"/>
                  </a:lnTo>
                  <a:lnTo>
                    <a:pt x="203" y="62"/>
                  </a:lnTo>
                  <a:lnTo>
                    <a:pt x="203" y="65"/>
                  </a:lnTo>
                  <a:lnTo>
                    <a:pt x="203" y="71"/>
                  </a:lnTo>
                  <a:lnTo>
                    <a:pt x="199" y="77"/>
                  </a:lnTo>
                  <a:lnTo>
                    <a:pt x="199" y="81"/>
                  </a:lnTo>
                  <a:lnTo>
                    <a:pt x="199" y="83"/>
                  </a:lnTo>
                  <a:lnTo>
                    <a:pt x="203" y="83"/>
                  </a:lnTo>
                  <a:lnTo>
                    <a:pt x="203" y="87"/>
                  </a:lnTo>
                  <a:lnTo>
                    <a:pt x="203" y="83"/>
                  </a:lnTo>
                  <a:lnTo>
                    <a:pt x="205" y="83"/>
                  </a:lnTo>
                  <a:lnTo>
                    <a:pt x="205" y="81"/>
                  </a:lnTo>
                  <a:lnTo>
                    <a:pt x="205" y="77"/>
                  </a:lnTo>
                  <a:lnTo>
                    <a:pt x="209" y="77"/>
                  </a:lnTo>
                  <a:lnTo>
                    <a:pt x="209" y="73"/>
                  </a:lnTo>
                  <a:lnTo>
                    <a:pt x="213" y="73"/>
                  </a:lnTo>
                  <a:lnTo>
                    <a:pt x="213" y="71"/>
                  </a:lnTo>
                  <a:lnTo>
                    <a:pt x="214" y="71"/>
                  </a:lnTo>
                  <a:lnTo>
                    <a:pt x="218" y="71"/>
                  </a:lnTo>
                  <a:lnTo>
                    <a:pt x="220" y="71"/>
                  </a:lnTo>
                  <a:lnTo>
                    <a:pt x="224" y="71"/>
                  </a:lnTo>
                  <a:lnTo>
                    <a:pt x="230" y="71"/>
                  </a:lnTo>
                  <a:lnTo>
                    <a:pt x="234" y="71"/>
                  </a:lnTo>
                  <a:lnTo>
                    <a:pt x="238" y="67"/>
                  </a:lnTo>
                  <a:lnTo>
                    <a:pt x="240" y="67"/>
                  </a:lnTo>
                  <a:lnTo>
                    <a:pt x="240" y="63"/>
                  </a:lnTo>
                  <a:lnTo>
                    <a:pt x="243" y="63"/>
                  </a:lnTo>
                  <a:lnTo>
                    <a:pt x="243" y="62"/>
                  </a:lnTo>
                  <a:lnTo>
                    <a:pt x="243" y="63"/>
                  </a:lnTo>
                  <a:lnTo>
                    <a:pt x="245" y="63"/>
                  </a:lnTo>
                  <a:lnTo>
                    <a:pt x="245" y="67"/>
                  </a:lnTo>
                  <a:lnTo>
                    <a:pt x="245" y="69"/>
                  </a:lnTo>
                  <a:lnTo>
                    <a:pt x="249" y="69"/>
                  </a:lnTo>
                  <a:lnTo>
                    <a:pt x="249" y="73"/>
                  </a:lnTo>
                  <a:lnTo>
                    <a:pt x="253" y="73"/>
                  </a:lnTo>
                  <a:lnTo>
                    <a:pt x="253" y="77"/>
                  </a:lnTo>
                  <a:lnTo>
                    <a:pt x="253" y="79"/>
                  </a:lnTo>
                  <a:lnTo>
                    <a:pt x="253" y="85"/>
                  </a:lnTo>
                  <a:lnTo>
                    <a:pt x="253" y="89"/>
                  </a:lnTo>
                  <a:lnTo>
                    <a:pt x="240" y="89"/>
                  </a:lnTo>
                  <a:lnTo>
                    <a:pt x="240" y="104"/>
                  </a:lnTo>
                  <a:lnTo>
                    <a:pt x="241" y="108"/>
                  </a:lnTo>
                  <a:lnTo>
                    <a:pt x="232" y="108"/>
                  </a:lnTo>
                  <a:lnTo>
                    <a:pt x="232" y="104"/>
                  </a:lnTo>
                  <a:lnTo>
                    <a:pt x="213" y="104"/>
                  </a:lnTo>
                  <a:lnTo>
                    <a:pt x="213" y="121"/>
                  </a:lnTo>
                  <a:lnTo>
                    <a:pt x="176" y="118"/>
                  </a:lnTo>
                  <a:lnTo>
                    <a:pt x="176" y="121"/>
                  </a:lnTo>
                  <a:lnTo>
                    <a:pt x="176" y="127"/>
                  </a:lnTo>
                  <a:lnTo>
                    <a:pt x="176" y="131"/>
                  </a:lnTo>
                  <a:lnTo>
                    <a:pt x="170" y="133"/>
                  </a:lnTo>
                  <a:lnTo>
                    <a:pt x="162" y="133"/>
                  </a:lnTo>
                  <a:lnTo>
                    <a:pt x="160" y="133"/>
                  </a:lnTo>
                  <a:lnTo>
                    <a:pt x="157" y="133"/>
                  </a:lnTo>
                  <a:lnTo>
                    <a:pt x="147" y="135"/>
                  </a:lnTo>
                  <a:lnTo>
                    <a:pt x="147" y="131"/>
                  </a:lnTo>
                  <a:lnTo>
                    <a:pt x="135" y="125"/>
                  </a:lnTo>
                  <a:lnTo>
                    <a:pt x="131" y="121"/>
                  </a:lnTo>
                  <a:lnTo>
                    <a:pt x="128" y="121"/>
                  </a:lnTo>
                  <a:lnTo>
                    <a:pt x="126" y="119"/>
                  </a:lnTo>
                  <a:lnTo>
                    <a:pt x="122" y="119"/>
                  </a:lnTo>
                  <a:lnTo>
                    <a:pt x="122" y="116"/>
                  </a:lnTo>
                  <a:lnTo>
                    <a:pt x="120" y="121"/>
                  </a:lnTo>
                  <a:lnTo>
                    <a:pt x="116" y="129"/>
                  </a:lnTo>
                  <a:lnTo>
                    <a:pt x="112" y="131"/>
                  </a:lnTo>
                  <a:lnTo>
                    <a:pt x="110" y="135"/>
                  </a:lnTo>
                  <a:lnTo>
                    <a:pt x="106" y="135"/>
                  </a:lnTo>
                  <a:lnTo>
                    <a:pt x="101" y="135"/>
                  </a:lnTo>
                  <a:lnTo>
                    <a:pt x="97" y="139"/>
                  </a:lnTo>
                  <a:lnTo>
                    <a:pt x="95" y="139"/>
                  </a:lnTo>
                  <a:lnTo>
                    <a:pt x="91" y="141"/>
                  </a:lnTo>
                  <a:lnTo>
                    <a:pt x="85" y="141"/>
                  </a:lnTo>
                  <a:lnTo>
                    <a:pt x="85" y="145"/>
                  </a:lnTo>
                  <a:lnTo>
                    <a:pt x="81" y="145"/>
                  </a:lnTo>
                  <a:lnTo>
                    <a:pt x="81" y="148"/>
                  </a:lnTo>
                  <a:lnTo>
                    <a:pt x="79" y="148"/>
                  </a:lnTo>
                  <a:lnTo>
                    <a:pt x="75" y="154"/>
                  </a:lnTo>
                  <a:lnTo>
                    <a:pt x="74" y="156"/>
                  </a:lnTo>
                  <a:lnTo>
                    <a:pt x="74" y="160"/>
                  </a:lnTo>
                  <a:lnTo>
                    <a:pt x="70" y="160"/>
                  </a:lnTo>
                  <a:lnTo>
                    <a:pt x="64" y="154"/>
                  </a:lnTo>
                  <a:lnTo>
                    <a:pt x="60" y="154"/>
                  </a:lnTo>
                  <a:lnTo>
                    <a:pt x="60" y="158"/>
                  </a:lnTo>
                  <a:lnTo>
                    <a:pt x="50" y="160"/>
                  </a:lnTo>
                  <a:lnTo>
                    <a:pt x="48" y="160"/>
                  </a:lnTo>
                  <a:lnTo>
                    <a:pt x="41" y="168"/>
                  </a:lnTo>
                  <a:lnTo>
                    <a:pt x="39" y="168"/>
                  </a:lnTo>
                  <a:lnTo>
                    <a:pt x="35" y="168"/>
                  </a:lnTo>
                  <a:lnTo>
                    <a:pt x="29" y="170"/>
                  </a:lnTo>
                  <a:lnTo>
                    <a:pt x="25" y="164"/>
                  </a:lnTo>
                  <a:lnTo>
                    <a:pt x="23" y="162"/>
                  </a:lnTo>
                  <a:lnTo>
                    <a:pt x="23" y="154"/>
                  </a:lnTo>
                  <a:lnTo>
                    <a:pt x="16" y="148"/>
                  </a:lnTo>
                  <a:lnTo>
                    <a:pt x="19" y="148"/>
                  </a:lnTo>
                  <a:lnTo>
                    <a:pt x="16" y="146"/>
                  </a:lnTo>
                  <a:lnTo>
                    <a:pt x="14" y="139"/>
                  </a:lnTo>
                  <a:lnTo>
                    <a:pt x="14" y="137"/>
                  </a:lnTo>
                  <a:lnTo>
                    <a:pt x="10" y="133"/>
                  </a:lnTo>
                  <a:lnTo>
                    <a:pt x="6" y="131"/>
                  </a:lnTo>
                  <a:lnTo>
                    <a:pt x="4" y="131"/>
                  </a:lnTo>
                  <a:lnTo>
                    <a:pt x="4" y="127"/>
                  </a:lnTo>
                  <a:lnTo>
                    <a:pt x="0" y="123"/>
                  </a:lnTo>
                  <a:lnTo>
                    <a:pt x="12" y="114"/>
                  </a:lnTo>
                  <a:lnTo>
                    <a:pt x="19" y="112"/>
                  </a:lnTo>
                  <a:lnTo>
                    <a:pt x="25" y="112"/>
                  </a:lnTo>
                  <a:lnTo>
                    <a:pt x="29" y="114"/>
                  </a:lnTo>
                  <a:lnTo>
                    <a:pt x="35" y="114"/>
                  </a:lnTo>
                  <a:lnTo>
                    <a:pt x="31" y="114"/>
                  </a:lnTo>
                  <a:lnTo>
                    <a:pt x="37" y="108"/>
                  </a:lnTo>
                  <a:lnTo>
                    <a:pt x="41" y="112"/>
                  </a:lnTo>
                  <a:lnTo>
                    <a:pt x="46" y="108"/>
                  </a:lnTo>
                  <a:lnTo>
                    <a:pt x="50" y="108"/>
                  </a:lnTo>
                  <a:lnTo>
                    <a:pt x="52" y="104"/>
                  </a:lnTo>
                  <a:lnTo>
                    <a:pt x="56" y="104"/>
                  </a:lnTo>
                  <a:lnTo>
                    <a:pt x="56" y="102"/>
                  </a:lnTo>
                  <a:lnTo>
                    <a:pt x="66" y="118"/>
                  </a:lnTo>
                  <a:lnTo>
                    <a:pt x="70" y="123"/>
                  </a:lnTo>
                  <a:lnTo>
                    <a:pt x="75" y="114"/>
                  </a:lnTo>
                  <a:lnTo>
                    <a:pt x="77" y="110"/>
                  </a:lnTo>
                  <a:lnTo>
                    <a:pt x="81" y="108"/>
                  </a:lnTo>
                  <a:lnTo>
                    <a:pt x="85" y="104"/>
                  </a:lnTo>
                  <a:lnTo>
                    <a:pt x="91" y="114"/>
                  </a:lnTo>
                  <a:lnTo>
                    <a:pt x="91" y="110"/>
                  </a:lnTo>
                  <a:lnTo>
                    <a:pt x="93" y="110"/>
                  </a:lnTo>
                  <a:lnTo>
                    <a:pt x="97" y="108"/>
                  </a:lnTo>
                  <a:lnTo>
                    <a:pt x="101" y="114"/>
                  </a:lnTo>
                  <a:lnTo>
                    <a:pt x="97" y="116"/>
                  </a:lnTo>
                  <a:lnTo>
                    <a:pt x="102" y="121"/>
                  </a:lnTo>
                  <a:lnTo>
                    <a:pt x="106" y="121"/>
                  </a:lnTo>
                  <a:lnTo>
                    <a:pt x="106" y="119"/>
                  </a:lnTo>
                  <a:lnTo>
                    <a:pt x="110" y="119"/>
                  </a:lnTo>
                  <a:lnTo>
                    <a:pt x="112" y="116"/>
                  </a:lnTo>
                  <a:lnTo>
                    <a:pt x="118" y="114"/>
                  </a:lnTo>
                  <a:lnTo>
                    <a:pt x="118" y="110"/>
                  </a:lnTo>
                  <a:lnTo>
                    <a:pt x="126" y="119"/>
                  </a:lnTo>
                  <a:lnTo>
                    <a:pt x="131" y="119"/>
                  </a:lnTo>
                  <a:lnTo>
                    <a:pt x="131" y="116"/>
                  </a:lnTo>
                  <a:lnTo>
                    <a:pt x="126" y="106"/>
                  </a:lnTo>
                  <a:lnTo>
                    <a:pt x="118" y="110"/>
                  </a:lnTo>
                  <a:lnTo>
                    <a:pt x="108" y="104"/>
                  </a:lnTo>
                  <a:lnTo>
                    <a:pt x="112" y="100"/>
                  </a:lnTo>
                  <a:lnTo>
                    <a:pt x="106" y="98"/>
                  </a:lnTo>
                  <a:lnTo>
                    <a:pt x="108" y="98"/>
                  </a:lnTo>
                  <a:lnTo>
                    <a:pt x="112" y="98"/>
                  </a:lnTo>
                  <a:lnTo>
                    <a:pt x="112" y="94"/>
                  </a:lnTo>
                  <a:lnTo>
                    <a:pt x="112" y="91"/>
                  </a:lnTo>
                  <a:lnTo>
                    <a:pt x="116" y="91"/>
                  </a:lnTo>
                  <a:lnTo>
                    <a:pt x="116" y="89"/>
                  </a:lnTo>
                  <a:lnTo>
                    <a:pt x="122" y="81"/>
                  </a:lnTo>
                  <a:lnTo>
                    <a:pt x="118" y="81"/>
                  </a:lnTo>
                  <a:lnTo>
                    <a:pt x="122" y="79"/>
                  </a:lnTo>
                  <a:lnTo>
                    <a:pt x="122" y="75"/>
                  </a:lnTo>
                  <a:lnTo>
                    <a:pt x="118" y="73"/>
                  </a:lnTo>
                  <a:lnTo>
                    <a:pt x="112" y="79"/>
                  </a:lnTo>
                  <a:lnTo>
                    <a:pt x="112" y="83"/>
                  </a:lnTo>
                  <a:lnTo>
                    <a:pt x="108" y="79"/>
                  </a:lnTo>
                  <a:lnTo>
                    <a:pt x="106" y="79"/>
                  </a:lnTo>
                  <a:lnTo>
                    <a:pt x="102" y="79"/>
                  </a:lnTo>
                  <a:lnTo>
                    <a:pt x="99" y="75"/>
                  </a:lnTo>
                  <a:lnTo>
                    <a:pt x="97" y="73"/>
                  </a:lnTo>
                  <a:lnTo>
                    <a:pt x="93" y="79"/>
                  </a:lnTo>
                  <a:lnTo>
                    <a:pt x="91" y="79"/>
                  </a:lnTo>
                  <a:lnTo>
                    <a:pt x="91" y="83"/>
                  </a:lnTo>
                  <a:lnTo>
                    <a:pt x="87" y="83"/>
                  </a:lnTo>
                  <a:lnTo>
                    <a:pt x="87" y="85"/>
                  </a:lnTo>
                  <a:lnTo>
                    <a:pt x="81" y="85"/>
                  </a:lnTo>
                  <a:lnTo>
                    <a:pt x="77" y="85"/>
                  </a:lnTo>
                  <a:lnTo>
                    <a:pt x="68" y="89"/>
                  </a:lnTo>
                  <a:lnTo>
                    <a:pt x="62" y="89"/>
                  </a:lnTo>
                  <a:lnTo>
                    <a:pt x="66" y="94"/>
                  </a:lnTo>
                  <a:lnTo>
                    <a:pt x="66" y="102"/>
                  </a:lnTo>
                  <a:lnTo>
                    <a:pt x="66" y="104"/>
                  </a:lnTo>
                  <a:lnTo>
                    <a:pt x="62" y="104"/>
                  </a:lnTo>
                  <a:lnTo>
                    <a:pt x="62" y="102"/>
                  </a:lnTo>
                  <a:lnTo>
                    <a:pt x="62" y="98"/>
                  </a:lnTo>
                  <a:lnTo>
                    <a:pt x="60" y="98"/>
                  </a:lnTo>
                  <a:lnTo>
                    <a:pt x="56" y="94"/>
                  </a:lnTo>
                  <a:lnTo>
                    <a:pt x="52" y="92"/>
                  </a:lnTo>
                  <a:lnTo>
                    <a:pt x="43" y="96"/>
                  </a:lnTo>
                  <a:lnTo>
                    <a:pt x="37" y="98"/>
                  </a:lnTo>
                  <a:lnTo>
                    <a:pt x="35" y="102"/>
                  </a:lnTo>
                  <a:lnTo>
                    <a:pt x="31" y="102"/>
                  </a:lnTo>
                  <a:lnTo>
                    <a:pt x="35" y="102"/>
                  </a:lnTo>
                  <a:lnTo>
                    <a:pt x="31" y="96"/>
                  </a:lnTo>
                  <a:lnTo>
                    <a:pt x="37" y="92"/>
                  </a:lnTo>
                  <a:lnTo>
                    <a:pt x="41" y="89"/>
                  </a:lnTo>
                  <a:lnTo>
                    <a:pt x="41" y="96"/>
                  </a:lnTo>
                  <a:lnTo>
                    <a:pt x="46" y="92"/>
                  </a:lnTo>
                  <a:lnTo>
                    <a:pt x="56" y="87"/>
                  </a:lnTo>
                  <a:lnTo>
                    <a:pt x="66" y="83"/>
                  </a:lnTo>
                  <a:lnTo>
                    <a:pt x="66" y="79"/>
                  </a:lnTo>
                  <a:lnTo>
                    <a:pt x="68" y="77"/>
                  </a:lnTo>
                  <a:lnTo>
                    <a:pt x="72" y="79"/>
                  </a:lnTo>
                  <a:lnTo>
                    <a:pt x="75" y="85"/>
                  </a:lnTo>
                  <a:lnTo>
                    <a:pt x="77" y="85"/>
                  </a:lnTo>
                  <a:lnTo>
                    <a:pt x="83" y="83"/>
                  </a:lnTo>
                  <a:lnTo>
                    <a:pt x="87" y="79"/>
                  </a:lnTo>
                  <a:lnTo>
                    <a:pt x="83" y="79"/>
                  </a:lnTo>
                  <a:lnTo>
                    <a:pt x="87" y="79"/>
                  </a:lnTo>
                  <a:lnTo>
                    <a:pt x="81" y="69"/>
                  </a:lnTo>
                  <a:lnTo>
                    <a:pt x="87" y="67"/>
                  </a:lnTo>
                  <a:lnTo>
                    <a:pt x="89" y="63"/>
                  </a:lnTo>
                  <a:lnTo>
                    <a:pt x="87" y="62"/>
                  </a:lnTo>
                  <a:lnTo>
                    <a:pt x="83" y="62"/>
                  </a:lnTo>
                  <a:lnTo>
                    <a:pt x="81" y="58"/>
                  </a:lnTo>
                  <a:lnTo>
                    <a:pt x="93" y="52"/>
                  </a:lnTo>
                  <a:lnTo>
                    <a:pt x="102" y="42"/>
                  </a:lnTo>
                  <a:lnTo>
                    <a:pt x="108" y="38"/>
                  </a:lnTo>
                  <a:lnTo>
                    <a:pt x="112" y="42"/>
                  </a:lnTo>
                  <a:lnTo>
                    <a:pt x="114" y="38"/>
                  </a:lnTo>
                  <a:lnTo>
                    <a:pt x="120" y="38"/>
                  </a:lnTo>
                  <a:lnTo>
                    <a:pt x="120" y="35"/>
                  </a:lnTo>
                  <a:lnTo>
                    <a:pt x="120" y="33"/>
                  </a:lnTo>
                  <a:lnTo>
                    <a:pt x="124" y="33"/>
                  </a:lnTo>
                  <a:lnTo>
                    <a:pt x="128" y="33"/>
                  </a:lnTo>
                  <a:lnTo>
                    <a:pt x="124" y="29"/>
                  </a:lnTo>
                  <a:lnTo>
                    <a:pt x="128" y="25"/>
                  </a:lnTo>
                  <a:lnTo>
                    <a:pt x="129" y="25"/>
                  </a:lnTo>
                  <a:lnTo>
                    <a:pt x="133" y="23"/>
                  </a:lnTo>
                  <a:lnTo>
                    <a:pt x="135" y="23"/>
                  </a:lnTo>
                  <a:lnTo>
                    <a:pt x="143" y="17"/>
                  </a:lnTo>
                  <a:lnTo>
                    <a:pt x="145" y="13"/>
                  </a:lnTo>
                  <a:lnTo>
                    <a:pt x="149" y="15"/>
                  </a:lnTo>
                  <a:lnTo>
                    <a:pt x="149" y="13"/>
                  </a:lnTo>
                  <a:lnTo>
                    <a:pt x="149" y="15"/>
                  </a:lnTo>
                  <a:lnTo>
                    <a:pt x="151" y="13"/>
                  </a:lnTo>
                  <a:lnTo>
                    <a:pt x="158" y="9"/>
                  </a:lnTo>
                  <a:lnTo>
                    <a:pt x="166" y="9"/>
                  </a:lnTo>
                  <a:lnTo>
                    <a:pt x="166" y="6"/>
                  </a:lnTo>
                  <a:lnTo>
                    <a:pt x="174" y="4"/>
                  </a:lnTo>
                  <a:lnTo>
                    <a:pt x="180" y="0"/>
                  </a:lnTo>
                  <a:lnTo>
                    <a:pt x="176" y="13"/>
                  </a:lnTo>
                  <a:lnTo>
                    <a:pt x="174" y="13"/>
                  </a:lnTo>
                  <a:lnTo>
                    <a:pt x="170" y="13"/>
                  </a:lnTo>
                  <a:lnTo>
                    <a:pt x="166" y="15"/>
                  </a:lnTo>
                  <a:lnTo>
                    <a:pt x="166" y="19"/>
                  </a:lnTo>
                  <a:lnTo>
                    <a:pt x="168" y="21"/>
                  </a:lnTo>
                  <a:lnTo>
                    <a:pt x="168" y="29"/>
                  </a:lnTo>
                  <a:lnTo>
                    <a:pt x="164" y="31"/>
                  </a:lnTo>
                  <a:lnTo>
                    <a:pt x="158" y="35"/>
                  </a:lnTo>
                  <a:lnTo>
                    <a:pt x="155" y="35"/>
                  </a:lnTo>
                  <a:lnTo>
                    <a:pt x="153" y="35"/>
                  </a:lnTo>
                  <a:lnTo>
                    <a:pt x="149" y="38"/>
                  </a:lnTo>
                  <a:lnTo>
                    <a:pt x="158" y="40"/>
                  </a:lnTo>
                  <a:lnTo>
                    <a:pt x="164" y="40"/>
                  </a:lnTo>
                  <a:lnTo>
                    <a:pt x="168" y="40"/>
                  </a:lnTo>
                  <a:lnTo>
                    <a:pt x="168" y="38"/>
                  </a:lnTo>
                </a:path>
              </a:pathLst>
            </a:custGeom>
            <a:grpFill/>
            <a:ln w="9525">
              <a:noFill/>
              <a:round/>
              <a:headEnd/>
              <a:tailEnd/>
            </a:ln>
          </p:spPr>
          <p:txBody>
            <a:bodyPr/>
            <a:lstStyle/>
            <a:p>
              <a:pPr>
                <a:defRPr/>
              </a:pPr>
              <a:endParaRPr lang="en-US"/>
            </a:p>
          </p:txBody>
        </p:sp>
        <p:sp>
          <p:nvSpPr>
            <p:cNvPr id="46250" name="Freeform 2307"/>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close/>
                </a:path>
              </a:pathLst>
            </a:custGeom>
            <a:grpFill/>
            <a:ln w="9525">
              <a:noFill/>
              <a:round/>
              <a:headEnd/>
              <a:tailEnd/>
            </a:ln>
          </p:spPr>
          <p:txBody>
            <a:bodyPr/>
            <a:lstStyle/>
            <a:p>
              <a:pPr>
                <a:defRPr/>
              </a:pPr>
              <a:endParaRPr lang="en-US"/>
            </a:p>
          </p:txBody>
        </p:sp>
        <p:sp>
          <p:nvSpPr>
            <p:cNvPr id="46251" name="Freeform 2308"/>
            <p:cNvSpPr>
              <a:spLocks/>
            </p:cNvSpPr>
            <p:nvPr/>
          </p:nvSpPr>
          <p:spPr bwMode="auto">
            <a:xfrm>
              <a:off x="2209" y="770"/>
              <a:ext cx="264" cy="379"/>
            </a:xfrm>
            <a:custGeom>
              <a:avLst/>
              <a:gdLst>
                <a:gd name="T0" fmla="*/ 220 w 264"/>
                <a:gd name="T1" fmla="*/ 244 h 379"/>
                <a:gd name="T2" fmla="*/ 148 w 264"/>
                <a:gd name="T3" fmla="*/ 242 h 379"/>
                <a:gd name="T4" fmla="*/ 135 w 264"/>
                <a:gd name="T5" fmla="*/ 251 h 379"/>
                <a:gd name="T6" fmla="*/ 133 w 264"/>
                <a:gd name="T7" fmla="*/ 267 h 379"/>
                <a:gd name="T8" fmla="*/ 145 w 264"/>
                <a:gd name="T9" fmla="*/ 278 h 379"/>
                <a:gd name="T10" fmla="*/ 96 w 264"/>
                <a:gd name="T11" fmla="*/ 286 h 379"/>
                <a:gd name="T12" fmla="*/ 112 w 264"/>
                <a:gd name="T13" fmla="*/ 302 h 379"/>
                <a:gd name="T14" fmla="*/ 106 w 264"/>
                <a:gd name="T15" fmla="*/ 348 h 379"/>
                <a:gd name="T16" fmla="*/ 100 w 264"/>
                <a:gd name="T17" fmla="*/ 375 h 379"/>
                <a:gd name="T18" fmla="*/ 91 w 264"/>
                <a:gd name="T19" fmla="*/ 373 h 379"/>
                <a:gd name="T20" fmla="*/ 85 w 264"/>
                <a:gd name="T21" fmla="*/ 373 h 379"/>
                <a:gd name="T22" fmla="*/ 79 w 264"/>
                <a:gd name="T23" fmla="*/ 379 h 379"/>
                <a:gd name="T24" fmla="*/ 71 w 264"/>
                <a:gd name="T25" fmla="*/ 373 h 379"/>
                <a:gd name="T26" fmla="*/ 71 w 264"/>
                <a:gd name="T27" fmla="*/ 352 h 379"/>
                <a:gd name="T28" fmla="*/ 75 w 264"/>
                <a:gd name="T29" fmla="*/ 327 h 379"/>
                <a:gd name="T30" fmla="*/ 65 w 264"/>
                <a:gd name="T31" fmla="*/ 315 h 379"/>
                <a:gd name="T32" fmla="*/ 52 w 264"/>
                <a:gd name="T33" fmla="*/ 300 h 379"/>
                <a:gd name="T34" fmla="*/ 56 w 264"/>
                <a:gd name="T35" fmla="*/ 290 h 379"/>
                <a:gd name="T36" fmla="*/ 52 w 264"/>
                <a:gd name="T37" fmla="*/ 275 h 379"/>
                <a:gd name="T38" fmla="*/ 44 w 264"/>
                <a:gd name="T39" fmla="*/ 259 h 379"/>
                <a:gd name="T40" fmla="*/ 38 w 264"/>
                <a:gd name="T41" fmla="*/ 240 h 379"/>
                <a:gd name="T42" fmla="*/ 35 w 264"/>
                <a:gd name="T43" fmla="*/ 228 h 379"/>
                <a:gd name="T44" fmla="*/ 29 w 264"/>
                <a:gd name="T45" fmla="*/ 219 h 379"/>
                <a:gd name="T46" fmla="*/ 23 w 264"/>
                <a:gd name="T47" fmla="*/ 203 h 379"/>
                <a:gd name="T48" fmla="*/ 15 w 264"/>
                <a:gd name="T49" fmla="*/ 186 h 379"/>
                <a:gd name="T50" fmla="*/ 9 w 264"/>
                <a:gd name="T51" fmla="*/ 166 h 379"/>
                <a:gd name="T52" fmla="*/ 2 w 264"/>
                <a:gd name="T53" fmla="*/ 155 h 379"/>
                <a:gd name="T54" fmla="*/ 15 w 264"/>
                <a:gd name="T55" fmla="*/ 147 h 379"/>
                <a:gd name="T56" fmla="*/ 6 w 264"/>
                <a:gd name="T57" fmla="*/ 136 h 379"/>
                <a:gd name="T58" fmla="*/ 2 w 264"/>
                <a:gd name="T59" fmla="*/ 116 h 379"/>
                <a:gd name="T60" fmla="*/ 23 w 264"/>
                <a:gd name="T61" fmla="*/ 112 h 379"/>
                <a:gd name="T62" fmla="*/ 56 w 264"/>
                <a:gd name="T63" fmla="*/ 116 h 379"/>
                <a:gd name="T64" fmla="*/ 96 w 264"/>
                <a:gd name="T65" fmla="*/ 118 h 379"/>
                <a:gd name="T66" fmla="*/ 112 w 264"/>
                <a:gd name="T67" fmla="*/ 114 h 379"/>
                <a:gd name="T68" fmla="*/ 118 w 264"/>
                <a:gd name="T69" fmla="*/ 72 h 379"/>
                <a:gd name="T70" fmla="*/ 98 w 264"/>
                <a:gd name="T71" fmla="*/ 53 h 379"/>
                <a:gd name="T72" fmla="*/ 110 w 264"/>
                <a:gd name="T73" fmla="*/ 43 h 379"/>
                <a:gd name="T74" fmla="*/ 110 w 264"/>
                <a:gd name="T75" fmla="*/ 31 h 379"/>
                <a:gd name="T76" fmla="*/ 112 w 264"/>
                <a:gd name="T77" fmla="*/ 6 h 379"/>
                <a:gd name="T78" fmla="*/ 177 w 264"/>
                <a:gd name="T79" fmla="*/ 2 h 379"/>
                <a:gd name="T80" fmla="*/ 195 w 264"/>
                <a:gd name="T81" fmla="*/ 33 h 379"/>
                <a:gd name="T82" fmla="*/ 220 w 264"/>
                <a:gd name="T83" fmla="*/ 81 h 379"/>
                <a:gd name="T84" fmla="*/ 235 w 264"/>
                <a:gd name="T85" fmla="*/ 91 h 379"/>
                <a:gd name="T86" fmla="*/ 241 w 264"/>
                <a:gd name="T87" fmla="*/ 72 h 379"/>
                <a:gd name="T88" fmla="*/ 260 w 264"/>
                <a:gd name="T89" fmla="*/ 124 h 379"/>
                <a:gd name="T90" fmla="*/ 260 w 264"/>
                <a:gd name="T91" fmla="*/ 205 h 379"/>
                <a:gd name="T92" fmla="*/ 264 w 264"/>
                <a:gd name="T93" fmla="*/ 242 h 379"/>
                <a:gd name="T94" fmla="*/ 245 w 264"/>
                <a:gd name="T95" fmla="*/ 265 h 37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4"/>
                <a:gd name="T145" fmla="*/ 0 h 379"/>
                <a:gd name="T146" fmla="*/ 264 w 264"/>
                <a:gd name="T147" fmla="*/ 379 h 37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4" h="379">
                  <a:moveTo>
                    <a:pt x="226" y="265"/>
                  </a:moveTo>
                  <a:lnTo>
                    <a:pt x="230" y="246"/>
                  </a:lnTo>
                  <a:lnTo>
                    <a:pt x="220" y="246"/>
                  </a:lnTo>
                  <a:lnTo>
                    <a:pt x="220" y="244"/>
                  </a:lnTo>
                  <a:lnTo>
                    <a:pt x="220" y="215"/>
                  </a:lnTo>
                  <a:lnTo>
                    <a:pt x="148" y="242"/>
                  </a:lnTo>
                  <a:lnTo>
                    <a:pt x="150" y="242"/>
                  </a:lnTo>
                  <a:lnTo>
                    <a:pt x="148" y="242"/>
                  </a:lnTo>
                  <a:lnTo>
                    <a:pt x="145" y="244"/>
                  </a:lnTo>
                  <a:lnTo>
                    <a:pt x="145" y="247"/>
                  </a:lnTo>
                  <a:lnTo>
                    <a:pt x="135" y="247"/>
                  </a:lnTo>
                  <a:lnTo>
                    <a:pt x="135" y="251"/>
                  </a:lnTo>
                  <a:lnTo>
                    <a:pt x="139" y="251"/>
                  </a:lnTo>
                  <a:lnTo>
                    <a:pt x="139" y="263"/>
                  </a:lnTo>
                  <a:lnTo>
                    <a:pt x="133" y="263"/>
                  </a:lnTo>
                  <a:lnTo>
                    <a:pt x="133" y="267"/>
                  </a:lnTo>
                  <a:lnTo>
                    <a:pt x="133" y="269"/>
                  </a:lnTo>
                  <a:lnTo>
                    <a:pt x="135" y="269"/>
                  </a:lnTo>
                  <a:lnTo>
                    <a:pt x="139" y="273"/>
                  </a:lnTo>
                  <a:lnTo>
                    <a:pt x="145" y="278"/>
                  </a:lnTo>
                  <a:lnTo>
                    <a:pt x="143" y="278"/>
                  </a:lnTo>
                  <a:lnTo>
                    <a:pt x="102" y="280"/>
                  </a:lnTo>
                  <a:lnTo>
                    <a:pt x="102" y="286"/>
                  </a:lnTo>
                  <a:lnTo>
                    <a:pt x="96" y="286"/>
                  </a:lnTo>
                  <a:lnTo>
                    <a:pt x="98" y="302"/>
                  </a:lnTo>
                  <a:lnTo>
                    <a:pt x="102" y="302"/>
                  </a:lnTo>
                  <a:lnTo>
                    <a:pt x="108" y="302"/>
                  </a:lnTo>
                  <a:lnTo>
                    <a:pt x="112" y="302"/>
                  </a:lnTo>
                  <a:lnTo>
                    <a:pt x="143" y="300"/>
                  </a:lnTo>
                  <a:lnTo>
                    <a:pt x="143" y="325"/>
                  </a:lnTo>
                  <a:lnTo>
                    <a:pt x="102" y="327"/>
                  </a:lnTo>
                  <a:lnTo>
                    <a:pt x="106" y="348"/>
                  </a:lnTo>
                  <a:lnTo>
                    <a:pt x="106" y="350"/>
                  </a:lnTo>
                  <a:lnTo>
                    <a:pt x="102" y="348"/>
                  </a:lnTo>
                  <a:lnTo>
                    <a:pt x="104" y="375"/>
                  </a:lnTo>
                  <a:lnTo>
                    <a:pt x="100" y="375"/>
                  </a:lnTo>
                  <a:lnTo>
                    <a:pt x="96" y="375"/>
                  </a:lnTo>
                  <a:lnTo>
                    <a:pt x="94" y="375"/>
                  </a:lnTo>
                  <a:lnTo>
                    <a:pt x="94" y="373"/>
                  </a:lnTo>
                  <a:lnTo>
                    <a:pt x="91" y="373"/>
                  </a:lnTo>
                  <a:lnTo>
                    <a:pt x="87" y="369"/>
                  </a:lnTo>
                  <a:lnTo>
                    <a:pt x="85" y="369"/>
                  </a:lnTo>
                  <a:lnTo>
                    <a:pt x="81" y="369"/>
                  </a:lnTo>
                  <a:lnTo>
                    <a:pt x="85" y="373"/>
                  </a:lnTo>
                  <a:lnTo>
                    <a:pt x="81" y="373"/>
                  </a:lnTo>
                  <a:lnTo>
                    <a:pt x="81" y="377"/>
                  </a:lnTo>
                  <a:lnTo>
                    <a:pt x="79" y="377"/>
                  </a:lnTo>
                  <a:lnTo>
                    <a:pt x="79" y="379"/>
                  </a:lnTo>
                  <a:lnTo>
                    <a:pt x="79" y="377"/>
                  </a:lnTo>
                  <a:lnTo>
                    <a:pt x="75" y="377"/>
                  </a:lnTo>
                  <a:lnTo>
                    <a:pt x="71" y="377"/>
                  </a:lnTo>
                  <a:lnTo>
                    <a:pt x="71" y="373"/>
                  </a:lnTo>
                  <a:lnTo>
                    <a:pt x="71" y="367"/>
                  </a:lnTo>
                  <a:lnTo>
                    <a:pt x="71" y="363"/>
                  </a:lnTo>
                  <a:lnTo>
                    <a:pt x="71" y="354"/>
                  </a:lnTo>
                  <a:lnTo>
                    <a:pt x="71" y="352"/>
                  </a:lnTo>
                  <a:lnTo>
                    <a:pt x="71" y="346"/>
                  </a:lnTo>
                  <a:lnTo>
                    <a:pt x="75" y="336"/>
                  </a:lnTo>
                  <a:lnTo>
                    <a:pt x="75" y="330"/>
                  </a:lnTo>
                  <a:lnTo>
                    <a:pt x="75" y="327"/>
                  </a:lnTo>
                  <a:lnTo>
                    <a:pt x="75" y="323"/>
                  </a:lnTo>
                  <a:lnTo>
                    <a:pt x="71" y="317"/>
                  </a:lnTo>
                  <a:lnTo>
                    <a:pt x="67" y="315"/>
                  </a:lnTo>
                  <a:lnTo>
                    <a:pt x="65" y="315"/>
                  </a:lnTo>
                  <a:lnTo>
                    <a:pt x="62" y="311"/>
                  </a:lnTo>
                  <a:lnTo>
                    <a:pt x="58" y="307"/>
                  </a:lnTo>
                  <a:lnTo>
                    <a:pt x="56" y="302"/>
                  </a:lnTo>
                  <a:lnTo>
                    <a:pt x="52" y="300"/>
                  </a:lnTo>
                  <a:lnTo>
                    <a:pt x="56" y="300"/>
                  </a:lnTo>
                  <a:lnTo>
                    <a:pt x="56" y="296"/>
                  </a:lnTo>
                  <a:lnTo>
                    <a:pt x="56" y="292"/>
                  </a:lnTo>
                  <a:lnTo>
                    <a:pt x="56" y="290"/>
                  </a:lnTo>
                  <a:lnTo>
                    <a:pt x="56" y="286"/>
                  </a:lnTo>
                  <a:lnTo>
                    <a:pt x="52" y="284"/>
                  </a:lnTo>
                  <a:lnTo>
                    <a:pt x="52" y="276"/>
                  </a:lnTo>
                  <a:lnTo>
                    <a:pt x="52" y="275"/>
                  </a:lnTo>
                  <a:lnTo>
                    <a:pt x="48" y="269"/>
                  </a:lnTo>
                  <a:lnTo>
                    <a:pt x="48" y="265"/>
                  </a:lnTo>
                  <a:lnTo>
                    <a:pt x="48" y="261"/>
                  </a:lnTo>
                  <a:lnTo>
                    <a:pt x="44" y="259"/>
                  </a:lnTo>
                  <a:lnTo>
                    <a:pt x="44" y="255"/>
                  </a:lnTo>
                  <a:lnTo>
                    <a:pt x="42" y="246"/>
                  </a:lnTo>
                  <a:lnTo>
                    <a:pt x="38" y="244"/>
                  </a:lnTo>
                  <a:lnTo>
                    <a:pt x="38" y="240"/>
                  </a:lnTo>
                  <a:lnTo>
                    <a:pt x="38" y="238"/>
                  </a:lnTo>
                  <a:lnTo>
                    <a:pt x="35" y="238"/>
                  </a:lnTo>
                  <a:lnTo>
                    <a:pt x="35" y="230"/>
                  </a:lnTo>
                  <a:lnTo>
                    <a:pt x="35" y="228"/>
                  </a:lnTo>
                  <a:lnTo>
                    <a:pt x="33" y="228"/>
                  </a:lnTo>
                  <a:lnTo>
                    <a:pt x="33" y="222"/>
                  </a:lnTo>
                  <a:lnTo>
                    <a:pt x="29" y="222"/>
                  </a:lnTo>
                  <a:lnTo>
                    <a:pt x="29" y="219"/>
                  </a:lnTo>
                  <a:lnTo>
                    <a:pt x="29" y="215"/>
                  </a:lnTo>
                  <a:lnTo>
                    <a:pt x="25" y="213"/>
                  </a:lnTo>
                  <a:lnTo>
                    <a:pt x="25" y="209"/>
                  </a:lnTo>
                  <a:lnTo>
                    <a:pt x="23" y="203"/>
                  </a:lnTo>
                  <a:lnTo>
                    <a:pt x="23" y="199"/>
                  </a:lnTo>
                  <a:lnTo>
                    <a:pt x="19" y="193"/>
                  </a:lnTo>
                  <a:lnTo>
                    <a:pt x="15" y="192"/>
                  </a:lnTo>
                  <a:lnTo>
                    <a:pt x="15" y="186"/>
                  </a:lnTo>
                  <a:lnTo>
                    <a:pt x="15" y="182"/>
                  </a:lnTo>
                  <a:lnTo>
                    <a:pt x="11" y="176"/>
                  </a:lnTo>
                  <a:lnTo>
                    <a:pt x="9" y="172"/>
                  </a:lnTo>
                  <a:lnTo>
                    <a:pt x="9" y="166"/>
                  </a:lnTo>
                  <a:lnTo>
                    <a:pt x="6" y="163"/>
                  </a:lnTo>
                  <a:lnTo>
                    <a:pt x="2" y="161"/>
                  </a:lnTo>
                  <a:lnTo>
                    <a:pt x="2" y="157"/>
                  </a:lnTo>
                  <a:lnTo>
                    <a:pt x="2" y="155"/>
                  </a:lnTo>
                  <a:lnTo>
                    <a:pt x="0" y="151"/>
                  </a:lnTo>
                  <a:lnTo>
                    <a:pt x="0" y="147"/>
                  </a:lnTo>
                  <a:lnTo>
                    <a:pt x="6" y="147"/>
                  </a:lnTo>
                  <a:lnTo>
                    <a:pt x="15" y="147"/>
                  </a:lnTo>
                  <a:lnTo>
                    <a:pt x="15" y="141"/>
                  </a:lnTo>
                  <a:lnTo>
                    <a:pt x="9" y="141"/>
                  </a:lnTo>
                  <a:lnTo>
                    <a:pt x="8" y="136"/>
                  </a:lnTo>
                  <a:lnTo>
                    <a:pt x="6" y="136"/>
                  </a:lnTo>
                  <a:lnTo>
                    <a:pt x="6" y="132"/>
                  </a:lnTo>
                  <a:lnTo>
                    <a:pt x="2" y="132"/>
                  </a:lnTo>
                  <a:lnTo>
                    <a:pt x="2" y="122"/>
                  </a:lnTo>
                  <a:lnTo>
                    <a:pt x="2" y="116"/>
                  </a:lnTo>
                  <a:lnTo>
                    <a:pt x="6" y="114"/>
                  </a:lnTo>
                  <a:lnTo>
                    <a:pt x="11" y="114"/>
                  </a:lnTo>
                  <a:lnTo>
                    <a:pt x="17" y="114"/>
                  </a:lnTo>
                  <a:lnTo>
                    <a:pt x="23" y="112"/>
                  </a:lnTo>
                  <a:lnTo>
                    <a:pt x="33" y="112"/>
                  </a:lnTo>
                  <a:lnTo>
                    <a:pt x="46" y="116"/>
                  </a:lnTo>
                  <a:lnTo>
                    <a:pt x="52" y="116"/>
                  </a:lnTo>
                  <a:lnTo>
                    <a:pt x="56" y="116"/>
                  </a:lnTo>
                  <a:lnTo>
                    <a:pt x="58" y="116"/>
                  </a:lnTo>
                  <a:lnTo>
                    <a:pt x="63" y="116"/>
                  </a:lnTo>
                  <a:lnTo>
                    <a:pt x="96" y="114"/>
                  </a:lnTo>
                  <a:lnTo>
                    <a:pt x="96" y="118"/>
                  </a:lnTo>
                  <a:lnTo>
                    <a:pt x="102" y="118"/>
                  </a:lnTo>
                  <a:lnTo>
                    <a:pt x="114" y="120"/>
                  </a:lnTo>
                  <a:lnTo>
                    <a:pt x="114" y="114"/>
                  </a:lnTo>
                  <a:lnTo>
                    <a:pt x="112" y="114"/>
                  </a:lnTo>
                  <a:lnTo>
                    <a:pt x="114" y="89"/>
                  </a:lnTo>
                  <a:lnTo>
                    <a:pt x="114" y="83"/>
                  </a:lnTo>
                  <a:lnTo>
                    <a:pt x="118" y="83"/>
                  </a:lnTo>
                  <a:lnTo>
                    <a:pt x="118" y="72"/>
                  </a:lnTo>
                  <a:lnTo>
                    <a:pt x="114" y="72"/>
                  </a:lnTo>
                  <a:lnTo>
                    <a:pt x="114" y="66"/>
                  </a:lnTo>
                  <a:lnTo>
                    <a:pt x="94" y="66"/>
                  </a:lnTo>
                  <a:lnTo>
                    <a:pt x="98" y="53"/>
                  </a:lnTo>
                  <a:lnTo>
                    <a:pt x="98" y="51"/>
                  </a:lnTo>
                  <a:lnTo>
                    <a:pt x="98" y="47"/>
                  </a:lnTo>
                  <a:lnTo>
                    <a:pt x="100" y="47"/>
                  </a:lnTo>
                  <a:lnTo>
                    <a:pt x="110" y="43"/>
                  </a:lnTo>
                  <a:lnTo>
                    <a:pt x="110" y="35"/>
                  </a:lnTo>
                  <a:lnTo>
                    <a:pt x="106" y="35"/>
                  </a:lnTo>
                  <a:lnTo>
                    <a:pt x="106" y="31"/>
                  </a:lnTo>
                  <a:lnTo>
                    <a:pt x="110" y="31"/>
                  </a:lnTo>
                  <a:lnTo>
                    <a:pt x="114" y="31"/>
                  </a:lnTo>
                  <a:lnTo>
                    <a:pt x="112" y="22"/>
                  </a:lnTo>
                  <a:lnTo>
                    <a:pt x="112" y="10"/>
                  </a:lnTo>
                  <a:lnTo>
                    <a:pt x="112" y="6"/>
                  </a:lnTo>
                  <a:lnTo>
                    <a:pt x="112" y="0"/>
                  </a:lnTo>
                  <a:lnTo>
                    <a:pt x="119" y="0"/>
                  </a:lnTo>
                  <a:lnTo>
                    <a:pt x="121" y="0"/>
                  </a:lnTo>
                  <a:lnTo>
                    <a:pt x="177" y="2"/>
                  </a:lnTo>
                  <a:lnTo>
                    <a:pt x="177" y="20"/>
                  </a:lnTo>
                  <a:lnTo>
                    <a:pt x="185" y="20"/>
                  </a:lnTo>
                  <a:lnTo>
                    <a:pt x="181" y="33"/>
                  </a:lnTo>
                  <a:lnTo>
                    <a:pt x="195" y="33"/>
                  </a:lnTo>
                  <a:lnTo>
                    <a:pt x="195" y="27"/>
                  </a:lnTo>
                  <a:lnTo>
                    <a:pt x="212" y="25"/>
                  </a:lnTo>
                  <a:lnTo>
                    <a:pt x="210" y="81"/>
                  </a:lnTo>
                  <a:lnTo>
                    <a:pt x="220" y="81"/>
                  </a:lnTo>
                  <a:lnTo>
                    <a:pt x="220" y="101"/>
                  </a:lnTo>
                  <a:lnTo>
                    <a:pt x="230" y="101"/>
                  </a:lnTo>
                  <a:lnTo>
                    <a:pt x="230" y="91"/>
                  </a:lnTo>
                  <a:lnTo>
                    <a:pt x="235" y="91"/>
                  </a:lnTo>
                  <a:lnTo>
                    <a:pt x="235" y="87"/>
                  </a:lnTo>
                  <a:lnTo>
                    <a:pt x="235" y="81"/>
                  </a:lnTo>
                  <a:lnTo>
                    <a:pt x="241" y="81"/>
                  </a:lnTo>
                  <a:lnTo>
                    <a:pt x="241" y="72"/>
                  </a:lnTo>
                  <a:lnTo>
                    <a:pt x="245" y="72"/>
                  </a:lnTo>
                  <a:lnTo>
                    <a:pt x="245" y="51"/>
                  </a:lnTo>
                  <a:lnTo>
                    <a:pt x="260" y="51"/>
                  </a:lnTo>
                  <a:lnTo>
                    <a:pt x="260" y="124"/>
                  </a:lnTo>
                  <a:lnTo>
                    <a:pt x="262" y="128"/>
                  </a:lnTo>
                  <a:lnTo>
                    <a:pt x="262" y="132"/>
                  </a:lnTo>
                  <a:lnTo>
                    <a:pt x="262" y="163"/>
                  </a:lnTo>
                  <a:lnTo>
                    <a:pt x="260" y="205"/>
                  </a:lnTo>
                  <a:lnTo>
                    <a:pt x="260" y="220"/>
                  </a:lnTo>
                  <a:lnTo>
                    <a:pt x="262" y="224"/>
                  </a:lnTo>
                  <a:lnTo>
                    <a:pt x="262" y="234"/>
                  </a:lnTo>
                  <a:lnTo>
                    <a:pt x="264" y="242"/>
                  </a:lnTo>
                  <a:lnTo>
                    <a:pt x="264" y="261"/>
                  </a:lnTo>
                  <a:lnTo>
                    <a:pt x="260" y="265"/>
                  </a:lnTo>
                  <a:lnTo>
                    <a:pt x="249" y="265"/>
                  </a:lnTo>
                  <a:lnTo>
                    <a:pt x="245" y="265"/>
                  </a:lnTo>
                  <a:lnTo>
                    <a:pt x="226" y="265"/>
                  </a:lnTo>
                </a:path>
              </a:pathLst>
            </a:custGeom>
            <a:grpFill/>
            <a:ln w="9525">
              <a:noFill/>
              <a:round/>
              <a:headEnd/>
              <a:tailEnd/>
            </a:ln>
          </p:spPr>
          <p:txBody>
            <a:bodyPr/>
            <a:lstStyle/>
            <a:p>
              <a:pPr>
                <a:defRPr/>
              </a:pPr>
              <a:endParaRPr lang="en-US"/>
            </a:p>
          </p:txBody>
        </p:sp>
        <p:sp>
          <p:nvSpPr>
            <p:cNvPr id="46252" name="Freeform 2309"/>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close/>
                </a:path>
              </a:pathLst>
            </a:custGeom>
            <a:grpFill/>
            <a:ln w="9525">
              <a:noFill/>
              <a:round/>
              <a:headEnd/>
              <a:tailEnd/>
            </a:ln>
          </p:spPr>
          <p:txBody>
            <a:bodyPr/>
            <a:lstStyle/>
            <a:p>
              <a:pPr>
                <a:defRPr/>
              </a:pPr>
              <a:endParaRPr lang="en-US"/>
            </a:p>
          </p:txBody>
        </p:sp>
        <p:sp>
          <p:nvSpPr>
            <p:cNvPr id="46253" name="Freeform 2310"/>
            <p:cNvSpPr>
              <a:spLocks/>
            </p:cNvSpPr>
            <p:nvPr/>
          </p:nvSpPr>
          <p:spPr bwMode="auto">
            <a:xfrm>
              <a:off x="3066" y="850"/>
              <a:ext cx="581" cy="220"/>
            </a:xfrm>
            <a:custGeom>
              <a:avLst/>
              <a:gdLst>
                <a:gd name="T0" fmla="*/ 2 w 581"/>
                <a:gd name="T1" fmla="*/ 75 h 220"/>
                <a:gd name="T2" fmla="*/ 2 w 581"/>
                <a:gd name="T3" fmla="*/ 50 h 220"/>
                <a:gd name="T4" fmla="*/ 0 w 581"/>
                <a:gd name="T5" fmla="*/ 25 h 220"/>
                <a:gd name="T6" fmla="*/ 0 w 581"/>
                <a:gd name="T7" fmla="*/ 9 h 220"/>
                <a:gd name="T8" fmla="*/ 19 w 581"/>
                <a:gd name="T9" fmla="*/ 3 h 220"/>
                <a:gd name="T10" fmla="*/ 44 w 581"/>
                <a:gd name="T11" fmla="*/ 3 h 220"/>
                <a:gd name="T12" fmla="*/ 64 w 581"/>
                <a:gd name="T13" fmla="*/ 1 h 220"/>
                <a:gd name="T14" fmla="*/ 85 w 581"/>
                <a:gd name="T15" fmla="*/ 1 h 220"/>
                <a:gd name="T16" fmla="*/ 100 w 581"/>
                <a:gd name="T17" fmla="*/ 1 h 220"/>
                <a:gd name="T18" fmla="*/ 170 w 581"/>
                <a:gd name="T19" fmla="*/ 0 h 220"/>
                <a:gd name="T20" fmla="*/ 369 w 581"/>
                <a:gd name="T21" fmla="*/ 0 h 220"/>
                <a:gd name="T22" fmla="*/ 455 w 581"/>
                <a:gd name="T23" fmla="*/ 73 h 220"/>
                <a:gd name="T24" fmla="*/ 565 w 581"/>
                <a:gd name="T25" fmla="*/ 154 h 220"/>
                <a:gd name="T26" fmla="*/ 581 w 581"/>
                <a:gd name="T27" fmla="*/ 173 h 220"/>
                <a:gd name="T28" fmla="*/ 565 w 581"/>
                <a:gd name="T29" fmla="*/ 173 h 220"/>
                <a:gd name="T30" fmla="*/ 546 w 581"/>
                <a:gd name="T31" fmla="*/ 167 h 220"/>
                <a:gd name="T32" fmla="*/ 529 w 581"/>
                <a:gd name="T33" fmla="*/ 167 h 220"/>
                <a:gd name="T34" fmla="*/ 506 w 581"/>
                <a:gd name="T35" fmla="*/ 183 h 220"/>
                <a:gd name="T36" fmla="*/ 484 w 581"/>
                <a:gd name="T37" fmla="*/ 181 h 220"/>
                <a:gd name="T38" fmla="*/ 465 w 581"/>
                <a:gd name="T39" fmla="*/ 175 h 220"/>
                <a:gd name="T40" fmla="*/ 450 w 581"/>
                <a:gd name="T41" fmla="*/ 173 h 220"/>
                <a:gd name="T42" fmla="*/ 438 w 581"/>
                <a:gd name="T43" fmla="*/ 166 h 220"/>
                <a:gd name="T44" fmla="*/ 440 w 581"/>
                <a:gd name="T45" fmla="*/ 154 h 220"/>
                <a:gd name="T46" fmla="*/ 423 w 581"/>
                <a:gd name="T47" fmla="*/ 160 h 220"/>
                <a:gd name="T48" fmla="*/ 407 w 581"/>
                <a:gd name="T49" fmla="*/ 164 h 220"/>
                <a:gd name="T50" fmla="*/ 394 w 581"/>
                <a:gd name="T51" fmla="*/ 167 h 220"/>
                <a:gd name="T52" fmla="*/ 382 w 581"/>
                <a:gd name="T53" fmla="*/ 183 h 220"/>
                <a:gd name="T54" fmla="*/ 369 w 581"/>
                <a:gd name="T55" fmla="*/ 189 h 220"/>
                <a:gd name="T56" fmla="*/ 357 w 581"/>
                <a:gd name="T57" fmla="*/ 187 h 220"/>
                <a:gd name="T58" fmla="*/ 347 w 581"/>
                <a:gd name="T59" fmla="*/ 181 h 220"/>
                <a:gd name="T60" fmla="*/ 309 w 581"/>
                <a:gd name="T61" fmla="*/ 175 h 220"/>
                <a:gd name="T62" fmla="*/ 301 w 581"/>
                <a:gd name="T63" fmla="*/ 195 h 220"/>
                <a:gd name="T64" fmla="*/ 282 w 581"/>
                <a:gd name="T65" fmla="*/ 196 h 220"/>
                <a:gd name="T66" fmla="*/ 266 w 581"/>
                <a:gd name="T67" fmla="*/ 179 h 220"/>
                <a:gd name="T68" fmla="*/ 253 w 581"/>
                <a:gd name="T69" fmla="*/ 185 h 220"/>
                <a:gd name="T70" fmla="*/ 251 w 581"/>
                <a:gd name="T71" fmla="*/ 175 h 220"/>
                <a:gd name="T72" fmla="*/ 212 w 581"/>
                <a:gd name="T73" fmla="*/ 179 h 220"/>
                <a:gd name="T74" fmla="*/ 220 w 581"/>
                <a:gd name="T75" fmla="*/ 189 h 220"/>
                <a:gd name="T76" fmla="*/ 204 w 581"/>
                <a:gd name="T77" fmla="*/ 198 h 220"/>
                <a:gd name="T78" fmla="*/ 176 w 581"/>
                <a:gd name="T79" fmla="*/ 212 h 220"/>
                <a:gd name="T80" fmla="*/ 193 w 581"/>
                <a:gd name="T81" fmla="*/ 140 h 220"/>
                <a:gd name="T82" fmla="*/ 193 w 581"/>
                <a:gd name="T83" fmla="*/ 127 h 220"/>
                <a:gd name="T84" fmla="*/ 199 w 581"/>
                <a:gd name="T85" fmla="*/ 96 h 220"/>
                <a:gd name="T86" fmla="*/ 193 w 581"/>
                <a:gd name="T87" fmla="*/ 90 h 220"/>
                <a:gd name="T88" fmla="*/ 174 w 581"/>
                <a:gd name="T89" fmla="*/ 86 h 220"/>
                <a:gd name="T90" fmla="*/ 127 w 581"/>
                <a:gd name="T91" fmla="*/ 90 h 220"/>
                <a:gd name="T92" fmla="*/ 118 w 581"/>
                <a:gd name="T93" fmla="*/ 67 h 220"/>
                <a:gd name="T94" fmla="*/ 85 w 581"/>
                <a:gd name="T95" fmla="*/ 52 h 220"/>
                <a:gd name="T96" fmla="*/ 89 w 581"/>
                <a:gd name="T97" fmla="*/ 83 h 220"/>
                <a:gd name="T98" fmla="*/ 83 w 581"/>
                <a:gd name="T99" fmla="*/ 77 h 220"/>
                <a:gd name="T100" fmla="*/ 58 w 581"/>
                <a:gd name="T101" fmla="*/ 86 h 22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1"/>
                <a:gd name="T154" fmla="*/ 0 h 220"/>
                <a:gd name="T155" fmla="*/ 581 w 581"/>
                <a:gd name="T156" fmla="*/ 220 h 22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1" h="220">
                  <a:moveTo>
                    <a:pt x="2" y="94"/>
                  </a:moveTo>
                  <a:lnTo>
                    <a:pt x="2" y="90"/>
                  </a:lnTo>
                  <a:lnTo>
                    <a:pt x="2" y="84"/>
                  </a:lnTo>
                  <a:lnTo>
                    <a:pt x="2" y="81"/>
                  </a:lnTo>
                  <a:lnTo>
                    <a:pt x="2" y="75"/>
                  </a:lnTo>
                  <a:lnTo>
                    <a:pt x="2" y="71"/>
                  </a:lnTo>
                  <a:lnTo>
                    <a:pt x="2" y="65"/>
                  </a:lnTo>
                  <a:lnTo>
                    <a:pt x="2" y="61"/>
                  </a:lnTo>
                  <a:lnTo>
                    <a:pt x="2" y="56"/>
                  </a:lnTo>
                  <a:lnTo>
                    <a:pt x="2" y="50"/>
                  </a:lnTo>
                  <a:lnTo>
                    <a:pt x="2" y="44"/>
                  </a:lnTo>
                  <a:lnTo>
                    <a:pt x="2" y="38"/>
                  </a:lnTo>
                  <a:lnTo>
                    <a:pt x="2" y="34"/>
                  </a:lnTo>
                  <a:lnTo>
                    <a:pt x="0" y="30"/>
                  </a:lnTo>
                  <a:lnTo>
                    <a:pt x="0" y="25"/>
                  </a:lnTo>
                  <a:lnTo>
                    <a:pt x="0" y="23"/>
                  </a:lnTo>
                  <a:lnTo>
                    <a:pt x="0" y="19"/>
                  </a:lnTo>
                  <a:lnTo>
                    <a:pt x="0" y="15"/>
                  </a:lnTo>
                  <a:lnTo>
                    <a:pt x="0" y="13"/>
                  </a:lnTo>
                  <a:lnTo>
                    <a:pt x="0" y="9"/>
                  </a:lnTo>
                  <a:lnTo>
                    <a:pt x="0" y="7"/>
                  </a:lnTo>
                  <a:lnTo>
                    <a:pt x="0" y="3"/>
                  </a:lnTo>
                  <a:lnTo>
                    <a:pt x="13" y="3"/>
                  </a:lnTo>
                  <a:lnTo>
                    <a:pt x="15" y="3"/>
                  </a:lnTo>
                  <a:lnTo>
                    <a:pt x="19" y="3"/>
                  </a:lnTo>
                  <a:lnTo>
                    <a:pt x="23" y="3"/>
                  </a:lnTo>
                  <a:lnTo>
                    <a:pt x="25" y="3"/>
                  </a:lnTo>
                  <a:lnTo>
                    <a:pt x="35" y="3"/>
                  </a:lnTo>
                  <a:lnTo>
                    <a:pt x="38" y="3"/>
                  </a:lnTo>
                  <a:lnTo>
                    <a:pt x="44" y="3"/>
                  </a:lnTo>
                  <a:lnTo>
                    <a:pt x="48" y="3"/>
                  </a:lnTo>
                  <a:lnTo>
                    <a:pt x="50" y="3"/>
                  </a:lnTo>
                  <a:lnTo>
                    <a:pt x="56" y="1"/>
                  </a:lnTo>
                  <a:lnTo>
                    <a:pt x="60" y="1"/>
                  </a:lnTo>
                  <a:lnTo>
                    <a:pt x="64" y="1"/>
                  </a:lnTo>
                  <a:lnTo>
                    <a:pt x="65" y="1"/>
                  </a:lnTo>
                  <a:lnTo>
                    <a:pt x="69" y="1"/>
                  </a:lnTo>
                  <a:lnTo>
                    <a:pt x="79" y="1"/>
                  </a:lnTo>
                  <a:lnTo>
                    <a:pt x="81" y="1"/>
                  </a:lnTo>
                  <a:lnTo>
                    <a:pt x="85" y="1"/>
                  </a:lnTo>
                  <a:lnTo>
                    <a:pt x="89" y="1"/>
                  </a:lnTo>
                  <a:lnTo>
                    <a:pt x="91" y="1"/>
                  </a:lnTo>
                  <a:lnTo>
                    <a:pt x="94" y="1"/>
                  </a:lnTo>
                  <a:lnTo>
                    <a:pt x="96" y="1"/>
                  </a:lnTo>
                  <a:lnTo>
                    <a:pt x="100" y="1"/>
                  </a:lnTo>
                  <a:lnTo>
                    <a:pt x="125" y="1"/>
                  </a:lnTo>
                  <a:lnTo>
                    <a:pt x="129" y="1"/>
                  </a:lnTo>
                  <a:lnTo>
                    <a:pt x="131" y="1"/>
                  </a:lnTo>
                  <a:lnTo>
                    <a:pt x="135" y="1"/>
                  </a:lnTo>
                  <a:lnTo>
                    <a:pt x="170" y="0"/>
                  </a:lnTo>
                  <a:lnTo>
                    <a:pt x="172" y="3"/>
                  </a:lnTo>
                  <a:lnTo>
                    <a:pt x="206" y="3"/>
                  </a:lnTo>
                  <a:lnTo>
                    <a:pt x="237" y="0"/>
                  </a:lnTo>
                  <a:lnTo>
                    <a:pt x="293" y="1"/>
                  </a:lnTo>
                  <a:lnTo>
                    <a:pt x="369" y="0"/>
                  </a:lnTo>
                  <a:lnTo>
                    <a:pt x="384" y="15"/>
                  </a:lnTo>
                  <a:lnTo>
                    <a:pt x="397" y="25"/>
                  </a:lnTo>
                  <a:lnTo>
                    <a:pt x="428" y="56"/>
                  </a:lnTo>
                  <a:lnTo>
                    <a:pt x="448" y="71"/>
                  </a:lnTo>
                  <a:lnTo>
                    <a:pt x="455" y="73"/>
                  </a:lnTo>
                  <a:lnTo>
                    <a:pt x="455" y="77"/>
                  </a:lnTo>
                  <a:lnTo>
                    <a:pt x="457" y="77"/>
                  </a:lnTo>
                  <a:lnTo>
                    <a:pt x="490" y="100"/>
                  </a:lnTo>
                  <a:lnTo>
                    <a:pt x="542" y="140"/>
                  </a:lnTo>
                  <a:lnTo>
                    <a:pt x="565" y="154"/>
                  </a:lnTo>
                  <a:lnTo>
                    <a:pt x="569" y="162"/>
                  </a:lnTo>
                  <a:lnTo>
                    <a:pt x="571" y="164"/>
                  </a:lnTo>
                  <a:lnTo>
                    <a:pt x="579" y="169"/>
                  </a:lnTo>
                  <a:lnTo>
                    <a:pt x="579" y="173"/>
                  </a:lnTo>
                  <a:lnTo>
                    <a:pt x="581" y="173"/>
                  </a:lnTo>
                  <a:lnTo>
                    <a:pt x="579" y="173"/>
                  </a:lnTo>
                  <a:lnTo>
                    <a:pt x="575" y="177"/>
                  </a:lnTo>
                  <a:lnTo>
                    <a:pt x="571" y="177"/>
                  </a:lnTo>
                  <a:lnTo>
                    <a:pt x="569" y="177"/>
                  </a:lnTo>
                  <a:lnTo>
                    <a:pt x="565" y="173"/>
                  </a:lnTo>
                  <a:lnTo>
                    <a:pt x="564" y="173"/>
                  </a:lnTo>
                  <a:lnTo>
                    <a:pt x="560" y="173"/>
                  </a:lnTo>
                  <a:lnTo>
                    <a:pt x="556" y="171"/>
                  </a:lnTo>
                  <a:lnTo>
                    <a:pt x="550" y="167"/>
                  </a:lnTo>
                  <a:lnTo>
                    <a:pt x="546" y="167"/>
                  </a:lnTo>
                  <a:lnTo>
                    <a:pt x="544" y="164"/>
                  </a:lnTo>
                  <a:lnTo>
                    <a:pt x="536" y="166"/>
                  </a:lnTo>
                  <a:lnTo>
                    <a:pt x="535" y="166"/>
                  </a:lnTo>
                  <a:lnTo>
                    <a:pt x="531" y="166"/>
                  </a:lnTo>
                  <a:lnTo>
                    <a:pt x="529" y="167"/>
                  </a:lnTo>
                  <a:lnTo>
                    <a:pt x="525" y="167"/>
                  </a:lnTo>
                  <a:lnTo>
                    <a:pt x="525" y="171"/>
                  </a:lnTo>
                  <a:lnTo>
                    <a:pt x="521" y="171"/>
                  </a:lnTo>
                  <a:lnTo>
                    <a:pt x="504" y="181"/>
                  </a:lnTo>
                  <a:lnTo>
                    <a:pt x="506" y="183"/>
                  </a:lnTo>
                  <a:lnTo>
                    <a:pt x="504" y="183"/>
                  </a:lnTo>
                  <a:lnTo>
                    <a:pt x="500" y="185"/>
                  </a:lnTo>
                  <a:lnTo>
                    <a:pt x="498" y="181"/>
                  </a:lnTo>
                  <a:lnTo>
                    <a:pt x="488" y="181"/>
                  </a:lnTo>
                  <a:lnTo>
                    <a:pt x="484" y="181"/>
                  </a:lnTo>
                  <a:lnTo>
                    <a:pt x="480" y="181"/>
                  </a:lnTo>
                  <a:lnTo>
                    <a:pt x="479" y="177"/>
                  </a:lnTo>
                  <a:lnTo>
                    <a:pt x="475" y="179"/>
                  </a:lnTo>
                  <a:lnTo>
                    <a:pt x="473" y="175"/>
                  </a:lnTo>
                  <a:lnTo>
                    <a:pt x="465" y="175"/>
                  </a:lnTo>
                  <a:lnTo>
                    <a:pt x="463" y="171"/>
                  </a:lnTo>
                  <a:lnTo>
                    <a:pt x="459" y="171"/>
                  </a:lnTo>
                  <a:lnTo>
                    <a:pt x="455" y="171"/>
                  </a:lnTo>
                  <a:lnTo>
                    <a:pt x="453" y="173"/>
                  </a:lnTo>
                  <a:lnTo>
                    <a:pt x="450" y="173"/>
                  </a:lnTo>
                  <a:lnTo>
                    <a:pt x="448" y="173"/>
                  </a:lnTo>
                  <a:lnTo>
                    <a:pt x="444" y="173"/>
                  </a:lnTo>
                  <a:lnTo>
                    <a:pt x="440" y="173"/>
                  </a:lnTo>
                  <a:lnTo>
                    <a:pt x="440" y="169"/>
                  </a:lnTo>
                  <a:lnTo>
                    <a:pt x="438" y="166"/>
                  </a:lnTo>
                  <a:lnTo>
                    <a:pt x="438" y="164"/>
                  </a:lnTo>
                  <a:lnTo>
                    <a:pt x="434" y="164"/>
                  </a:lnTo>
                  <a:lnTo>
                    <a:pt x="434" y="160"/>
                  </a:lnTo>
                  <a:lnTo>
                    <a:pt x="440" y="158"/>
                  </a:lnTo>
                  <a:lnTo>
                    <a:pt x="440" y="154"/>
                  </a:lnTo>
                  <a:lnTo>
                    <a:pt x="438" y="154"/>
                  </a:lnTo>
                  <a:lnTo>
                    <a:pt x="430" y="160"/>
                  </a:lnTo>
                  <a:lnTo>
                    <a:pt x="430" y="158"/>
                  </a:lnTo>
                  <a:lnTo>
                    <a:pt x="425" y="158"/>
                  </a:lnTo>
                  <a:lnTo>
                    <a:pt x="423" y="160"/>
                  </a:lnTo>
                  <a:lnTo>
                    <a:pt x="419" y="160"/>
                  </a:lnTo>
                  <a:lnTo>
                    <a:pt x="415" y="160"/>
                  </a:lnTo>
                  <a:lnTo>
                    <a:pt x="413" y="164"/>
                  </a:lnTo>
                  <a:lnTo>
                    <a:pt x="409" y="164"/>
                  </a:lnTo>
                  <a:lnTo>
                    <a:pt x="407" y="164"/>
                  </a:lnTo>
                  <a:lnTo>
                    <a:pt x="403" y="164"/>
                  </a:lnTo>
                  <a:lnTo>
                    <a:pt x="399" y="164"/>
                  </a:lnTo>
                  <a:lnTo>
                    <a:pt x="397" y="164"/>
                  </a:lnTo>
                  <a:lnTo>
                    <a:pt x="397" y="167"/>
                  </a:lnTo>
                  <a:lnTo>
                    <a:pt x="394" y="167"/>
                  </a:lnTo>
                  <a:lnTo>
                    <a:pt x="390" y="167"/>
                  </a:lnTo>
                  <a:lnTo>
                    <a:pt x="390" y="169"/>
                  </a:lnTo>
                  <a:lnTo>
                    <a:pt x="384" y="177"/>
                  </a:lnTo>
                  <a:lnTo>
                    <a:pt x="382" y="179"/>
                  </a:lnTo>
                  <a:lnTo>
                    <a:pt x="382" y="183"/>
                  </a:lnTo>
                  <a:lnTo>
                    <a:pt x="378" y="183"/>
                  </a:lnTo>
                  <a:lnTo>
                    <a:pt x="378" y="187"/>
                  </a:lnTo>
                  <a:lnTo>
                    <a:pt x="376" y="187"/>
                  </a:lnTo>
                  <a:lnTo>
                    <a:pt x="372" y="189"/>
                  </a:lnTo>
                  <a:lnTo>
                    <a:pt x="369" y="189"/>
                  </a:lnTo>
                  <a:lnTo>
                    <a:pt x="367" y="189"/>
                  </a:lnTo>
                  <a:lnTo>
                    <a:pt x="363" y="189"/>
                  </a:lnTo>
                  <a:lnTo>
                    <a:pt x="359" y="189"/>
                  </a:lnTo>
                  <a:lnTo>
                    <a:pt x="357" y="189"/>
                  </a:lnTo>
                  <a:lnTo>
                    <a:pt x="357" y="187"/>
                  </a:lnTo>
                  <a:lnTo>
                    <a:pt x="353" y="187"/>
                  </a:lnTo>
                  <a:lnTo>
                    <a:pt x="353" y="183"/>
                  </a:lnTo>
                  <a:lnTo>
                    <a:pt x="351" y="183"/>
                  </a:lnTo>
                  <a:lnTo>
                    <a:pt x="351" y="181"/>
                  </a:lnTo>
                  <a:lnTo>
                    <a:pt x="347" y="181"/>
                  </a:lnTo>
                  <a:lnTo>
                    <a:pt x="349" y="177"/>
                  </a:lnTo>
                  <a:lnTo>
                    <a:pt x="328" y="166"/>
                  </a:lnTo>
                  <a:lnTo>
                    <a:pt x="324" y="167"/>
                  </a:lnTo>
                  <a:lnTo>
                    <a:pt x="316" y="171"/>
                  </a:lnTo>
                  <a:lnTo>
                    <a:pt x="309" y="175"/>
                  </a:lnTo>
                  <a:lnTo>
                    <a:pt x="309" y="177"/>
                  </a:lnTo>
                  <a:lnTo>
                    <a:pt x="309" y="181"/>
                  </a:lnTo>
                  <a:lnTo>
                    <a:pt x="303" y="181"/>
                  </a:lnTo>
                  <a:lnTo>
                    <a:pt x="303" y="193"/>
                  </a:lnTo>
                  <a:lnTo>
                    <a:pt x="301" y="195"/>
                  </a:lnTo>
                  <a:lnTo>
                    <a:pt x="301" y="212"/>
                  </a:lnTo>
                  <a:lnTo>
                    <a:pt x="295" y="212"/>
                  </a:lnTo>
                  <a:lnTo>
                    <a:pt x="287" y="218"/>
                  </a:lnTo>
                  <a:lnTo>
                    <a:pt x="282" y="220"/>
                  </a:lnTo>
                  <a:lnTo>
                    <a:pt x="282" y="196"/>
                  </a:lnTo>
                  <a:lnTo>
                    <a:pt x="282" y="191"/>
                  </a:lnTo>
                  <a:lnTo>
                    <a:pt x="278" y="191"/>
                  </a:lnTo>
                  <a:lnTo>
                    <a:pt x="278" y="187"/>
                  </a:lnTo>
                  <a:lnTo>
                    <a:pt x="266" y="185"/>
                  </a:lnTo>
                  <a:lnTo>
                    <a:pt x="266" y="179"/>
                  </a:lnTo>
                  <a:lnTo>
                    <a:pt x="262" y="179"/>
                  </a:lnTo>
                  <a:lnTo>
                    <a:pt x="257" y="179"/>
                  </a:lnTo>
                  <a:lnTo>
                    <a:pt x="257" y="181"/>
                  </a:lnTo>
                  <a:lnTo>
                    <a:pt x="257" y="185"/>
                  </a:lnTo>
                  <a:lnTo>
                    <a:pt x="253" y="185"/>
                  </a:lnTo>
                  <a:lnTo>
                    <a:pt x="253" y="189"/>
                  </a:lnTo>
                  <a:lnTo>
                    <a:pt x="257" y="191"/>
                  </a:lnTo>
                  <a:lnTo>
                    <a:pt x="253" y="191"/>
                  </a:lnTo>
                  <a:lnTo>
                    <a:pt x="253" y="189"/>
                  </a:lnTo>
                  <a:lnTo>
                    <a:pt x="251" y="175"/>
                  </a:lnTo>
                  <a:lnTo>
                    <a:pt x="247" y="175"/>
                  </a:lnTo>
                  <a:lnTo>
                    <a:pt x="243" y="175"/>
                  </a:lnTo>
                  <a:lnTo>
                    <a:pt x="237" y="175"/>
                  </a:lnTo>
                  <a:lnTo>
                    <a:pt x="212" y="177"/>
                  </a:lnTo>
                  <a:lnTo>
                    <a:pt x="212" y="179"/>
                  </a:lnTo>
                  <a:lnTo>
                    <a:pt x="210" y="179"/>
                  </a:lnTo>
                  <a:lnTo>
                    <a:pt x="210" y="183"/>
                  </a:lnTo>
                  <a:lnTo>
                    <a:pt x="210" y="189"/>
                  </a:lnTo>
                  <a:lnTo>
                    <a:pt x="220" y="185"/>
                  </a:lnTo>
                  <a:lnTo>
                    <a:pt x="220" y="189"/>
                  </a:lnTo>
                  <a:lnTo>
                    <a:pt x="212" y="193"/>
                  </a:lnTo>
                  <a:lnTo>
                    <a:pt x="210" y="189"/>
                  </a:lnTo>
                  <a:lnTo>
                    <a:pt x="204" y="193"/>
                  </a:lnTo>
                  <a:lnTo>
                    <a:pt x="204" y="195"/>
                  </a:lnTo>
                  <a:lnTo>
                    <a:pt x="204" y="198"/>
                  </a:lnTo>
                  <a:lnTo>
                    <a:pt x="206" y="198"/>
                  </a:lnTo>
                  <a:lnTo>
                    <a:pt x="206" y="202"/>
                  </a:lnTo>
                  <a:lnTo>
                    <a:pt x="197" y="204"/>
                  </a:lnTo>
                  <a:lnTo>
                    <a:pt x="191" y="204"/>
                  </a:lnTo>
                  <a:lnTo>
                    <a:pt x="176" y="212"/>
                  </a:lnTo>
                  <a:lnTo>
                    <a:pt x="179" y="196"/>
                  </a:lnTo>
                  <a:lnTo>
                    <a:pt x="187" y="162"/>
                  </a:lnTo>
                  <a:lnTo>
                    <a:pt x="191" y="148"/>
                  </a:lnTo>
                  <a:lnTo>
                    <a:pt x="193" y="142"/>
                  </a:lnTo>
                  <a:lnTo>
                    <a:pt x="193" y="140"/>
                  </a:lnTo>
                  <a:lnTo>
                    <a:pt x="193" y="137"/>
                  </a:lnTo>
                  <a:lnTo>
                    <a:pt x="193" y="133"/>
                  </a:lnTo>
                  <a:lnTo>
                    <a:pt x="197" y="131"/>
                  </a:lnTo>
                  <a:lnTo>
                    <a:pt x="197" y="127"/>
                  </a:lnTo>
                  <a:lnTo>
                    <a:pt x="193" y="127"/>
                  </a:lnTo>
                  <a:lnTo>
                    <a:pt x="189" y="127"/>
                  </a:lnTo>
                  <a:lnTo>
                    <a:pt x="193" y="115"/>
                  </a:lnTo>
                  <a:lnTo>
                    <a:pt x="193" y="108"/>
                  </a:lnTo>
                  <a:lnTo>
                    <a:pt x="199" y="108"/>
                  </a:lnTo>
                  <a:lnTo>
                    <a:pt x="199" y="96"/>
                  </a:lnTo>
                  <a:lnTo>
                    <a:pt x="208" y="100"/>
                  </a:lnTo>
                  <a:lnTo>
                    <a:pt x="208" y="92"/>
                  </a:lnTo>
                  <a:lnTo>
                    <a:pt x="214" y="92"/>
                  </a:lnTo>
                  <a:lnTo>
                    <a:pt x="214" y="90"/>
                  </a:lnTo>
                  <a:lnTo>
                    <a:pt x="193" y="90"/>
                  </a:lnTo>
                  <a:lnTo>
                    <a:pt x="193" y="81"/>
                  </a:lnTo>
                  <a:lnTo>
                    <a:pt x="168" y="81"/>
                  </a:lnTo>
                  <a:lnTo>
                    <a:pt x="170" y="86"/>
                  </a:lnTo>
                  <a:lnTo>
                    <a:pt x="177" y="84"/>
                  </a:lnTo>
                  <a:lnTo>
                    <a:pt x="174" y="86"/>
                  </a:lnTo>
                  <a:lnTo>
                    <a:pt x="174" y="90"/>
                  </a:lnTo>
                  <a:lnTo>
                    <a:pt x="170" y="90"/>
                  </a:lnTo>
                  <a:lnTo>
                    <a:pt x="168" y="86"/>
                  </a:lnTo>
                  <a:lnTo>
                    <a:pt x="168" y="90"/>
                  </a:lnTo>
                  <a:lnTo>
                    <a:pt x="127" y="90"/>
                  </a:lnTo>
                  <a:lnTo>
                    <a:pt x="123" y="90"/>
                  </a:lnTo>
                  <a:lnTo>
                    <a:pt x="123" y="88"/>
                  </a:lnTo>
                  <a:lnTo>
                    <a:pt x="121" y="88"/>
                  </a:lnTo>
                  <a:lnTo>
                    <a:pt x="118" y="84"/>
                  </a:lnTo>
                  <a:lnTo>
                    <a:pt x="118" y="67"/>
                  </a:lnTo>
                  <a:lnTo>
                    <a:pt x="104" y="67"/>
                  </a:lnTo>
                  <a:lnTo>
                    <a:pt x="104" y="57"/>
                  </a:lnTo>
                  <a:lnTo>
                    <a:pt x="102" y="57"/>
                  </a:lnTo>
                  <a:lnTo>
                    <a:pt x="100" y="52"/>
                  </a:lnTo>
                  <a:lnTo>
                    <a:pt x="85" y="52"/>
                  </a:lnTo>
                  <a:lnTo>
                    <a:pt x="83" y="71"/>
                  </a:lnTo>
                  <a:lnTo>
                    <a:pt x="89" y="71"/>
                  </a:lnTo>
                  <a:lnTo>
                    <a:pt x="89" y="77"/>
                  </a:lnTo>
                  <a:lnTo>
                    <a:pt x="89" y="79"/>
                  </a:lnTo>
                  <a:lnTo>
                    <a:pt x="89" y="83"/>
                  </a:lnTo>
                  <a:lnTo>
                    <a:pt x="87" y="79"/>
                  </a:lnTo>
                  <a:lnTo>
                    <a:pt x="87" y="77"/>
                  </a:lnTo>
                  <a:lnTo>
                    <a:pt x="87" y="73"/>
                  </a:lnTo>
                  <a:lnTo>
                    <a:pt x="83" y="73"/>
                  </a:lnTo>
                  <a:lnTo>
                    <a:pt x="83" y="77"/>
                  </a:lnTo>
                  <a:lnTo>
                    <a:pt x="67" y="73"/>
                  </a:lnTo>
                  <a:lnTo>
                    <a:pt x="67" y="86"/>
                  </a:lnTo>
                  <a:lnTo>
                    <a:pt x="64" y="86"/>
                  </a:lnTo>
                  <a:lnTo>
                    <a:pt x="62" y="86"/>
                  </a:lnTo>
                  <a:lnTo>
                    <a:pt x="58" y="86"/>
                  </a:lnTo>
                  <a:lnTo>
                    <a:pt x="56" y="86"/>
                  </a:lnTo>
                  <a:lnTo>
                    <a:pt x="52" y="88"/>
                  </a:lnTo>
                  <a:lnTo>
                    <a:pt x="52" y="92"/>
                  </a:lnTo>
                  <a:lnTo>
                    <a:pt x="2" y="94"/>
                  </a:lnTo>
                </a:path>
              </a:pathLst>
            </a:custGeom>
            <a:grpFill/>
            <a:ln w="9525">
              <a:noFill/>
              <a:round/>
              <a:headEnd/>
              <a:tailEnd/>
            </a:ln>
          </p:spPr>
          <p:txBody>
            <a:bodyPr/>
            <a:lstStyle/>
            <a:p>
              <a:pPr>
                <a:defRPr/>
              </a:pPr>
              <a:endParaRPr lang="en-US"/>
            </a:p>
          </p:txBody>
        </p:sp>
        <p:sp>
          <p:nvSpPr>
            <p:cNvPr id="46254" name="Freeform 2311"/>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close/>
                  <a:moveTo>
                    <a:pt x="91" y="32"/>
                  </a:moveTo>
                  <a:lnTo>
                    <a:pt x="91" y="42"/>
                  </a:lnTo>
                  <a:lnTo>
                    <a:pt x="97" y="42"/>
                  </a:lnTo>
                  <a:lnTo>
                    <a:pt x="97" y="32"/>
                  </a:lnTo>
                  <a:lnTo>
                    <a:pt x="91" y="32"/>
                  </a:lnTo>
                  <a:close/>
                  <a:moveTo>
                    <a:pt x="106" y="42"/>
                  </a:moveTo>
                  <a:lnTo>
                    <a:pt x="106" y="48"/>
                  </a:lnTo>
                  <a:lnTo>
                    <a:pt x="112" y="48"/>
                  </a:lnTo>
                  <a:lnTo>
                    <a:pt x="112" y="42"/>
                  </a:lnTo>
                  <a:lnTo>
                    <a:pt x="106" y="42"/>
                  </a:lnTo>
                  <a:close/>
                  <a:moveTo>
                    <a:pt x="29" y="44"/>
                  </a:moveTo>
                  <a:lnTo>
                    <a:pt x="29" y="52"/>
                  </a:lnTo>
                  <a:lnTo>
                    <a:pt x="39" y="52"/>
                  </a:lnTo>
                  <a:lnTo>
                    <a:pt x="39" y="42"/>
                  </a:lnTo>
                  <a:lnTo>
                    <a:pt x="29" y="44"/>
                  </a:lnTo>
                  <a:close/>
                  <a:moveTo>
                    <a:pt x="20" y="67"/>
                  </a:moveTo>
                  <a:lnTo>
                    <a:pt x="20" y="71"/>
                  </a:lnTo>
                  <a:lnTo>
                    <a:pt x="29" y="71"/>
                  </a:lnTo>
                  <a:lnTo>
                    <a:pt x="29" y="67"/>
                  </a:lnTo>
                  <a:lnTo>
                    <a:pt x="29" y="65"/>
                  </a:lnTo>
                  <a:lnTo>
                    <a:pt x="29" y="61"/>
                  </a:lnTo>
                  <a:lnTo>
                    <a:pt x="39" y="61"/>
                  </a:lnTo>
                  <a:lnTo>
                    <a:pt x="39" y="57"/>
                  </a:lnTo>
                  <a:lnTo>
                    <a:pt x="20" y="59"/>
                  </a:lnTo>
                  <a:lnTo>
                    <a:pt x="20" y="67"/>
                  </a:lnTo>
                  <a:close/>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close/>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close/>
                </a:path>
              </a:pathLst>
            </a:custGeom>
            <a:grpFill/>
            <a:ln w="9525">
              <a:noFill/>
              <a:round/>
              <a:headEnd/>
              <a:tailEnd/>
            </a:ln>
          </p:spPr>
          <p:txBody>
            <a:bodyPr/>
            <a:lstStyle/>
            <a:p>
              <a:pPr>
                <a:defRPr/>
              </a:pPr>
              <a:endParaRPr lang="en-US"/>
            </a:p>
          </p:txBody>
        </p:sp>
        <p:sp>
          <p:nvSpPr>
            <p:cNvPr id="46255" name="Freeform 2312"/>
            <p:cNvSpPr>
              <a:spLocks noEditPoints="1"/>
            </p:cNvSpPr>
            <p:nvPr/>
          </p:nvSpPr>
          <p:spPr bwMode="auto">
            <a:xfrm>
              <a:off x="2527" y="906"/>
              <a:ext cx="141" cy="119"/>
            </a:xfrm>
            <a:custGeom>
              <a:avLst/>
              <a:gdLst>
                <a:gd name="T0" fmla="*/ 78 w 141"/>
                <a:gd name="T1" fmla="*/ 108 h 119"/>
                <a:gd name="T2" fmla="*/ 70 w 141"/>
                <a:gd name="T3" fmla="*/ 92 h 119"/>
                <a:gd name="T4" fmla="*/ 43 w 141"/>
                <a:gd name="T5" fmla="*/ 98 h 119"/>
                <a:gd name="T6" fmla="*/ 23 w 141"/>
                <a:gd name="T7" fmla="*/ 90 h 119"/>
                <a:gd name="T8" fmla="*/ 2 w 141"/>
                <a:gd name="T9" fmla="*/ 96 h 119"/>
                <a:gd name="T10" fmla="*/ 4 w 141"/>
                <a:gd name="T11" fmla="*/ 81 h 119"/>
                <a:gd name="T12" fmla="*/ 4 w 141"/>
                <a:gd name="T13" fmla="*/ 81 h 119"/>
                <a:gd name="T14" fmla="*/ 4 w 141"/>
                <a:gd name="T15" fmla="*/ 61 h 119"/>
                <a:gd name="T16" fmla="*/ 16 w 141"/>
                <a:gd name="T17" fmla="*/ 56 h 119"/>
                <a:gd name="T18" fmla="*/ 25 w 141"/>
                <a:gd name="T19" fmla="*/ 44 h 119"/>
                <a:gd name="T20" fmla="*/ 16 w 141"/>
                <a:gd name="T21" fmla="*/ 40 h 119"/>
                <a:gd name="T22" fmla="*/ 0 w 141"/>
                <a:gd name="T23" fmla="*/ 34 h 119"/>
                <a:gd name="T24" fmla="*/ 12 w 141"/>
                <a:gd name="T25" fmla="*/ 13 h 119"/>
                <a:gd name="T26" fmla="*/ 31 w 141"/>
                <a:gd name="T27" fmla="*/ 9 h 119"/>
                <a:gd name="T28" fmla="*/ 50 w 141"/>
                <a:gd name="T29" fmla="*/ 17 h 119"/>
                <a:gd name="T30" fmla="*/ 70 w 141"/>
                <a:gd name="T31" fmla="*/ 30 h 119"/>
                <a:gd name="T32" fmla="*/ 72 w 141"/>
                <a:gd name="T33" fmla="*/ 5 h 119"/>
                <a:gd name="T34" fmla="*/ 72 w 141"/>
                <a:gd name="T35" fmla="*/ 0 h 119"/>
                <a:gd name="T36" fmla="*/ 91 w 141"/>
                <a:gd name="T37" fmla="*/ 21 h 119"/>
                <a:gd name="T38" fmla="*/ 118 w 141"/>
                <a:gd name="T39" fmla="*/ 27 h 119"/>
                <a:gd name="T40" fmla="*/ 128 w 141"/>
                <a:gd name="T41" fmla="*/ 27 h 119"/>
                <a:gd name="T42" fmla="*/ 137 w 141"/>
                <a:gd name="T43" fmla="*/ 38 h 119"/>
                <a:gd name="T44" fmla="*/ 137 w 141"/>
                <a:gd name="T45" fmla="*/ 38 h 119"/>
                <a:gd name="T46" fmla="*/ 137 w 141"/>
                <a:gd name="T47" fmla="*/ 44 h 119"/>
                <a:gd name="T48" fmla="*/ 139 w 141"/>
                <a:gd name="T49" fmla="*/ 75 h 119"/>
                <a:gd name="T50" fmla="*/ 135 w 141"/>
                <a:gd name="T51" fmla="*/ 81 h 119"/>
                <a:gd name="T52" fmla="*/ 133 w 141"/>
                <a:gd name="T53" fmla="*/ 90 h 119"/>
                <a:gd name="T54" fmla="*/ 101 w 141"/>
                <a:gd name="T55" fmla="*/ 98 h 119"/>
                <a:gd name="T56" fmla="*/ 105 w 141"/>
                <a:gd name="T57" fmla="*/ 115 h 119"/>
                <a:gd name="T58" fmla="*/ 79 w 141"/>
                <a:gd name="T59" fmla="*/ 119 h 119"/>
                <a:gd name="T60" fmla="*/ 91 w 141"/>
                <a:gd name="T61" fmla="*/ 42 h 119"/>
                <a:gd name="T62" fmla="*/ 106 w 141"/>
                <a:gd name="T63" fmla="*/ 42 h 119"/>
                <a:gd name="T64" fmla="*/ 106 w 141"/>
                <a:gd name="T65" fmla="*/ 42 h 119"/>
                <a:gd name="T66" fmla="*/ 39 w 141"/>
                <a:gd name="T67" fmla="*/ 42 h 119"/>
                <a:gd name="T68" fmla="*/ 29 w 141"/>
                <a:gd name="T69" fmla="*/ 71 h 119"/>
                <a:gd name="T70" fmla="*/ 39 w 141"/>
                <a:gd name="T71" fmla="*/ 61 h 119"/>
                <a:gd name="T72" fmla="*/ 116 w 141"/>
                <a:gd name="T73" fmla="*/ 36 h 119"/>
                <a:gd name="T74" fmla="*/ 120 w 141"/>
                <a:gd name="T75" fmla="*/ 44 h 119"/>
                <a:gd name="T76" fmla="*/ 120 w 141"/>
                <a:gd name="T77" fmla="*/ 44 h 119"/>
                <a:gd name="T78" fmla="*/ 120 w 141"/>
                <a:gd name="T79" fmla="*/ 52 h 119"/>
                <a:gd name="T80" fmla="*/ 124 w 141"/>
                <a:gd name="T81" fmla="*/ 75 h 119"/>
                <a:gd name="T82" fmla="*/ 135 w 141"/>
                <a:gd name="T83" fmla="*/ 48 h 119"/>
                <a:gd name="T84" fmla="*/ 135 w 141"/>
                <a:gd name="T85" fmla="*/ 38 h 119"/>
                <a:gd name="T86" fmla="*/ 126 w 141"/>
                <a:gd name="T87" fmla="*/ 42 h 119"/>
                <a:gd name="T88" fmla="*/ 108 w 141"/>
                <a:gd name="T89" fmla="*/ 92 h 119"/>
                <a:gd name="T90" fmla="*/ 124 w 141"/>
                <a:gd name="T91" fmla="*/ 88 h 119"/>
                <a:gd name="T92" fmla="*/ 116 w 141"/>
                <a:gd name="T93" fmla="*/ 75 h 119"/>
                <a:gd name="T94" fmla="*/ 105 w 141"/>
                <a:gd name="T95" fmla="*/ 77 h 11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41"/>
                <a:gd name="T145" fmla="*/ 0 h 119"/>
                <a:gd name="T146" fmla="*/ 141 w 141"/>
                <a:gd name="T147" fmla="*/ 119 h 11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41" h="119">
                  <a:moveTo>
                    <a:pt x="74" y="113"/>
                  </a:moveTo>
                  <a:lnTo>
                    <a:pt x="74" y="111"/>
                  </a:lnTo>
                  <a:lnTo>
                    <a:pt x="78" y="110"/>
                  </a:lnTo>
                  <a:lnTo>
                    <a:pt x="78" y="108"/>
                  </a:lnTo>
                  <a:lnTo>
                    <a:pt x="83" y="108"/>
                  </a:lnTo>
                  <a:lnTo>
                    <a:pt x="83" y="92"/>
                  </a:lnTo>
                  <a:lnTo>
                    <a:pt x="76" y="92"/>
                  </a:lnTo>
                  <a:lnTo>
                    <a:pt x="70" y="92"/>
                  </a:lnTo>
                  <a:lnTo>
                    <a:pt x="58" y="92"/>
                  </a:lnTo>
                  <a:lnTo>
                    <a:pt x="49" y="92"/>
                  </a:lnTo>
                  <a:lnTo>
                    <a:pt x="49" y="98"/>
                  </a:lnTo>
                  <a:lnTo>
                    <a:pt x="43" y="98"/>
                  </a:lnTo>
                  <a:lnTo>
                    <a:pt x="43" y="96"/>
                  </a:lnTo>
                  <a:lnTo>
                    <a:pt x="27" y="96"/>
                  </a:lnTo>
                  <a:lnTo>
                    <a:pt x="23" y="96"/>
                  </a:lnTo>
                  <a:lnTo>
                    <a:pt x="23" y="90"/>
                  </a:lnTo>
                  <a:lnTo>
                    <a:pt x="20" y="90"/>
                  </a:lnTo>
                  <a:lnTo>
                    <a:pt x="14" y="90"/>
                  </a:lnTo>
                  <a:lnTo>
                    <a:pt x="14" y="92"/>
                  </a:lnTo>
                  <a:lnTo>
                    <a:pt x="2" y="96"/>
                  </a:lnTo>
                  <a:lnTo>
                    <a:pt x="2" y="94"/>
                  </a:lnTo>
                  <a:lnTo>
                    <a:pt x="8" y="86"/>
                  </a:lnTo>
                  <a:lnTo>
                    <a:pt x="8" y="81"/>
                  </a:lnTo>
                  <a:lnTo>
                    <a:pt x="4" y="81"/>
                  </a:lnTo>
                  <a:lnTo>
                    <a:pt x="4" y="84"/>
                  </a:lnTo>
                  <a:lnTo>
                    <a:pt x="0" y="84"/>
                  </a:lnTo>
                  <a:lnTo>
                    <a:pt x="0" y="81"/>
                  </a:lnTo>
                  <a:lnTo>
                    <a:pt x="4" y="81"/>
                  </a:lnTo>
                  <a:lnTo>
                    <a:pt x="0" y="71"/>
                  </a:lnTo>
                  <a:lnTo>
                    <a:pt x="4" y="71"/>
                  </a:lnTo>
                  <a:lnTo>
                    <a:pt x="4" y="65"/>
                  </a:lnTo>
                  <a:lnTo>
                    <a:pt x="4" y="61"/>
                  </a:lnTo>
                  <a:lnTo>
                    <a:pt x="4" y="59"/>
                  </a:lnTo>
                  <a:lnTo>
                    <a:pt x="6" y="59"/>
                  </a:lnTo>
                  <a:lnTo>
                    <a:pt x="16" y="59"/>
                  </a:lnTo>
                  <a:lnTo>
                    <a:pt x="16" y="56"/>
                  </a:lnTo>
                  <a:lnTo>
                    <a:pt x="16" y="52"/>
                  </a:lnTo>
                  <a:lnTo>
                    <a:pt x="16" y="44"/>
                  </a:lnTo>
                  <a:lnTo>
                    <a:pt x="20" y="44"/>
                  </a:lnTo>
                  <a:lnTo>
                    <a:pt x="25" y="44"/>
                  </a:lnTo>
                  <a:lnTo>
                    <a:pt x="31" y="44"/>
                  </a:lnTo>
                  <a:lnTo>
                    <a:pt x="31" y="36"/>
                  </a:lnTo>
                  <a:lnTo>
                    <a:pt x="14" y="36"/>
                  </a:lnTo>
                  <a:lnTo>
                    <a:pt x="16" y="40"/>
                  </a:lnTo>
                  <a:lnTo>
                    <a:pt x="10" y="40"/>
                  </a:lnTo>
                  <a:lnTo>
                    <a:pt x="10" y="38"/>
                  </a:lnTo>
                  <a:lnTo>
                    <a:pt x="6" y="38"/>
                  </a:lnTo>
                  <a:lnTo>
                    <a:pt x="0" y="34"/>
                  </a:lnTo>
                  <a:lnTo>
                    <a:pt x="0" y="28"/>
                  </a:lnTo>
                  <a:lnTo>
                    <a:pt x="12" y="28"/>
                  </a:lnTo>
                  <a:lnTo>
                    <a:pt x="12" y="25"/>
                  </a:lnTo>
                  <a:lnTo>
                    <a:pt x="12" y="13"/>
                  </a:lnTo>
                  <a:lnTo>
                    <a:pt x="22" y="13"/>
                  </a:lnTo>
                  <a:lnTo>
                    <a:pt x="27" y="11"/>
                  </a:lnTo>
                  <a:lnTo>
                    <a:pt x="31" y="11"/>
                  </a:lnTo>
                  <a:lnTo>
                    <a:pt x="31" y="9"/>
                  </a:lnTo>
                  <a:lnTo>
                    <a:pt x="43" y="9"/>
                  </a:lnTo>
                  <a:lnTo>
                    <a:pt x="45" y="15"/>
                  </a:lnTo>
                  <a:lnTo>
                    <a:pt x="45" y="19"/>
                  </a:lnTo>
                  <a:lnTo>
                    <a:pt x="50" y="17"/>
                  </a:lnTo>
                  <a:lnTo>
                    <a:pt x="50" y="21"/>
                  </a:lnTo>
                  <a:lnTo>
                    <a:pt x="47" y="36"/>
                  </a:lnTo>
                  <a:lnTo>
                    <a:pt x="62" y="32"/>
                  </a:lnTo>
                  <a:lnTo>
                    <a:pt x="70" y="30"/>
                  </a:lnTo>
                  <a:lnTo>
                    <a:pt x="76" y="30"/>
                  </a:lnTo>
                  <a:lnTo>
                    <a:pt x="76" y="27"/>
                  </a:lnTo>
                  <a:lnTo>
                    <a:pt x="72" y="7"/>
                  </a:lnTo>
                  <a:lnTo>
                    <a:pt x="72" y="5"/>
                  </a:lnTo>
                  <a:lnTo>
                    <a:pt x="66" y="5"/>
                  </a:lnTo>
                  <a:lnTo>
                    <a:pt x="62" y="1"/>
                  </a:lnTo>
                  <a:lnTo>
                    <a:pt x="62" y="0"/>
                  </a:lnTo>
                  <a:lnTo>
                    <a:pt x="72" y="0"/>
                  </a:lnTo>
                  <a:lnTo>
                    <a:pt x="78" y="0"/>
                  </a:lnTo>
                  <a:lnTo>
                    <a:pt x="81" y="1"/>
                  </a:lnTo>
                  <a:lnTo>
                    <a:pt x="85" y="23"/>
                  </a:lnTo>
                  <a:lnTo>
                    <a:pt x="91" y="21"/>
                  </a:lnTo>
                  <a:lnTo>
                    <a:pt x="97" y="23"/>
                  </a:lnTo>
                  <a:lnTo>
                    <a:pt x="103" y="27"/>
                  </a:lnTo>
                  <a:lnTo>
                    <a:pt x="106" y="23"/>
                  </a:lnTo>
                  <a:lnTo>
                    <a:pt x="118" y="27"/>
                  </a:lnTo>
                  <a:lnTo>
                    <a:pt x="116" y="36"/>
                  </a:lnTo>
                  <a:lnTo>
                    <a:pt x="122" y="34"/>
                  </a:lnTo>
                  <a:lnTo>
                    <a:pt x="126" y="27"/>
                  </a:lnTo>
                  <a:lnTo>
                    <a:pt x="128" y="27"/>
                  </a:lnTo>
                  <a:lnTo>
                    <a:pt x="126" y="34"/>
                  </a:lnTo>
                  <a:lnTo>
                    <a:pt x="135" y="38"/>
                  </a:lnTo>
                  <a:lnTo>
                    <a:pt x="135" y="34"/>
                  </a:lnTo>
                  <a:lnTo>
                    <a:pt x="137" y="38"/>
                  </a:lnTo>
                  <a:lnTo>
                    <a:pt x="137" y="34"/>
                  </a:lnTo>
                  <a:lnTo>
                    <a:pt x="141" y="34"/>
                  </a:lnTo>
                  <a:lnTo>
                    <a:pt x="141" y="38"/>
                  </a:lnTo>
                  <a:lnTo>
                    <a:pt x="137" y="38"/>
                  </a:lnTo>
                  <a:lnTo>
                    <a:pt x="137" y="42"/>
                  </a:lnTo>
                  <a:lnTo>
                    <a:pt x="141" y="42"/>
                  </a:lnTo>
                  <a:lnTo>
                    <a:pt x="141" y="44"/>
                  </a:lnTo>
                  <a:lnTo>
                    <a:pt x="137" y="44"/>
                  </a:lnTo>
                  <a:lnTo>
                    <a:pt x="137" y="48"/>
                  </a:lnTo>
                  <a:lnTo>
                    <a:pt x="135" y="48"/>
                  </a:lnTo>
                  <a:lnTo>
                    <a:pt x="139" y="73"/>
                  </a:lnTo>
                  <a:lnTo>
                    <a:pt x="139" y="75"/>
                  </a:lnTo>
                  <a:lnTo>
                    <a:pt x="132" y="75"/>
                  </a:lnTo>
                  <a:lnTo>
                    <a:pt x="130" y="75"/>
                  </a:lnTo>
                  <a:lnTo>
                    <a:pt x="130" y="83"/>
                  </a:lnTo>
                  <a:lnTo>
                    <a:pt x="135" y="81"/>
                  </a:lnTo>
                  <a:lnTo>
                    <a:pt x="135" y="84"/>
                  </a:lnTo>
                  <a:lnTo>
                    <a:pt x="139" y="88"/>
                  </a:lnTo>
                  <a:lnTo>
                    <a:pt x="135" y="90"/>
                  </a:lnTo>
                  <a:lnTo>
                    <a:pt x="133" y="90"/>
                  </a:lnTo>
                  <a:lnTo>
                    <a:pt x="130" y="90"/>
                  </a:lnTo>
                  <a:lnTo>
                    <a:pt x="108" y="92"/>
                  </a:lnTo>
                  <a:lnTo>
                    <a:pt x="101" y="92"/>
                  </a:lnTo>
                  <a:lnTo>
                    <a:pt x="101" y="98"/>
                  </a:lnTo>
                  <a:lnTo>
                    <a:pt x="101" y="104"/>
                  </a:lnTo>
                  <a:lnTo>
                    <a:pt x="101" y="108"/>
                  </a:lnTo>
                  <a:lnTo>
                    <a:pt x="105" y="108"/>
                  </a:lnTo>
                  <a:lnTo>
                    <a:pt x="105" y="115"/>
                  </a:lnTo>
                  <a:lnTo>
                    <a:pt x="103" y="110"/>
                  </a:lnTo>
                  <a:lnTo>
                    <a:pt x="85" y="110"/>
                  </a:lnTo>
                  <a:lnTo>
                    <a:pt x="87" y="119"/>
                  </a:lnTo>
                  <a:lnTo>
                    <a:pt x="79" y="119"/>
                  </a:lnTo>
                  <a:lnTo>
                    <a:pt x="74" y="119"/>
                  </a:lnTo>
                  <a:lnTo>
                    <a:pt x="74" y="113"/>
                  </a:lnTo>
                  <a:moveTo>
                    <a:pt x="91" y="32"/>
                  </a:moveTo>
                  <a:lnTo>
                    <a:pt x="91" y="42"/>
                  </a:lnTo>
                  <a:lnTo>
                    <a:pt x="97" y="42"/>
                  </a:lnTo>
                  <a:lnTo>
                    <a:pt x="97" y="32"/>
                  </a:lnTo>
                  <a:lnTo>
                    <a:pt x="91" y="32"/>
                  </a:lnTo>
                  <a:moveTo>
                    <a:pt x="106" y="42"/>
                  </a:moveTo>
                  <a:lnTo>
                    <a:pt x="106" y="48"/>
                  </a:lnTo>
                  <a:lnTo>
                    <a:pt x="112" y="48"/>
                  </a:lnTo>
                  <a:lnTo>
                    <a:pt x="112" y="42"/>
                  </a:lnTo>
                  <a:lnTo>
                    <a:pt x="106" y="42"/>
                  </a:lnTo>
                  <a:moveTo>
                    <a:pt x="29" y="44"/>
                  </a:moveTo>
                  <a:lnTo>
                    <a:pt x="29" y="52"/>
                  </a:lnTo>
                  <a:lnTo>
                    <a:pt x="39" y="52"/>
                  </a:lnTo>
                  <a:lnTo>
                    <a:pt x="39" y="42"/>
                  </a:lnTo>
                  <a:lnTo>
                    <a:pt x="29" y="44"/>
                  </a:lnTo>
                  <a:moveTo>
                    <a:pt x="20" y="67"/>
                  </a:moveTo>
                  <a:lnTo>
                    <a:pt x="20" y="71"/>
                  </a:lnTo>
                  <a:lnTo>
                    <a:pt x="29" y="71"/>
                  </a:lnTo>
                  <a:lnTo>
                    <a:pt x="29" y="67"/>
                  </a:lnTo>
                  <a:lnTo>
                    <a:pt x="29" y="65"/>
                  </a:lnTo>
                  <a:lnTo>
                    <a:pt x="29" y="61"/>
                  </a:lnTo>
                  <a:lnTo>
                    <a:pt x="39" y="61"/>
                  </a:lnTo>
                  <a:lnTo>
                    <a:pt x="39" y="57"/>
                  </a:lnTo>
                  <a:lnTo>
                    <a:pt x="20" y="59"/>
                  </a:lnTo>
                  <a:lnTo>
                    <a:pt x="20" y="67"/>
                  </a:lnTo>
                  <a:moveTo>
                    <a:pt x="116" y="36"/>
                  </a:moveTo>
                  <a:lnTo>
                    <a:pt x="116" y="42"/>
                  </a:lnTo>
                  <a:lnTo>
                    <a:pt x="122" y="42"/>
                  </a:lnTo>
                  <a:lnTo>
                    <a:pt x="120" y="42"/>
                  </a:lnTo>
                  <a:lnTo>
                    <a:pt x="120" y="44"/>
                  </a:lnTo>
                  <a:lnTo>
                    <a:pt x="120" y="42"/>
                  </a:lnTo>
                  <a:lnTo>
                    <a:pt x="120" y="44"/>
                  </a:lnTo>
                  <a:lnTo>
                    <a:pt x="116" y="44"/>
                  </a:lnTo>
                  <a:lnTo>
                    <a:pt x="120" y="44"/>
                  </a:lnTo>
                  <a:lnTo>
                    <a:pt x="120" y="48"/>
                  </a:lnTo>
                  <a:lnTo>
                    <a:pt x="116" y="48"/>
                  </a:lnTo>
                  <a:lnTo>
                    <a:pt x="116" y="52"/>
                  </a:lnTo>
                  <a:lnTo>
                    <a:pt x="120" y="52"/>
                  </a:lnTo>
                  <a:lnTo>
                    <a:pt x="120" y="59"/>
                  </a:lnTo>
                  <a:lnTo>
                    <a:pt x="120" y="67"/>
                  </a:lnTo>
                  <a:lnTo>
                    <a:pt x="122" y="67"/>
                  </a:lnTo>
                  <a:lnTo>
                    <a:pt x="124" y="75"/>
                  </a:lnTo>
                  <a:lnTo>
                    <a:pt x="126" y="75"/>
                  </a:lnTo>
                  <a:lnTo>
                    <a:pt x="130" y="75"/>
                  </a:lnTo>
                  <a:lnTo>
                    <a:pt x="135" y="75"/>
                  </a:lnTo>
                  <a:lnTo>
                    <a:pt x="135" y="48"/>
                  </a:lnTo>
                  <a:lnTo>
                    <a:pt x="132" y="48"/>
                  </a:lnTo>
                  <a:lnTo>
                    <a:pt x="132" y="42"/>
                  </a:lnTo>
                  <a:lnTo>
                    <a:pt x="135" y="42"/>
                  </a:lnTo>
                  <a:lnTo>
                    <a:pt x="135" y="38"/>
                  </a:lnTo>
                  <a:lnTo>
                    <a:pt x="128" y="38"/>
                  </a:lnTo>
                  <a:lnTo>
                    <a:pt x="128" y="44"/>
                  </a:lnTo>
                  <a:lnTo>
                    <a:pt x="126" y="44"/>
                  </a:lnTo>
                  <a:lnTo>
                    <a:pt x="126" y="42"/>
                  </a:lnTo>
                  <a:lnTo>
                    <a:pt x="128" y="42"/>
                  </a:lnTo>
                  <a:lnTo>
                    <a:pt x="128" y="38"/>
                  </a:lnTo>
                  <a:lnTo>
                    <a:pt x="116" y="36"/>
                  </a:lnTo>
                  <a:moveTo>
                    <a:pt x="108" y="92"/>
                  </a:moveTo>
                  <a:lnTo>
                    <a:pt x="124" y="90"/>
                  </a:lnTo>
                  <a:lnTo>
                    <a:pt x="124" y="88"/>
                  </a:lnTo>
                  <a:lnTo>
                    <a:pt x="120" y="88"/>
                  </a:lnTo>
                  <a:lnTo>
                    <a:pt x="124" y="88"/>
                  </a:lnTo>
                  <a:lnTo>
                    <a:pt x="124" y="84"/>
                  </a:lnTo>
                  <a:lnTo>
                    <a:pt x="120" y="84"/>
                  </a:lnTo>
                  <a:lnTo>
                    <a:pt x="120" y="75"/>
                  </a:lnTo>
                  <a:lnTo>
                    <a:pt x="116" y="75"/>
                  </a:lnTo>
                  <a:lnTo>
                    <a:pt x="116" y="83"/>
                  </a:lnTo>
                  <a:lnTo>
                    <a:pt x="114" y="83"/>
                  </a:lnTo>
                  <a:lnTo>
                    <a:pt x="114" y="75"/>
                  </a:lnTo>
                  <a:lnTo>
                    <a:pt x="105" y="77"/>
                  </a:lnTo>
                  <a:lnTo>
                    <a:pt x="105" y="79"/>
                  </a:lnTo>
                  <a:lnTo>
                    <a:pt x="108" y="92"/>
                  </a:lnTo>
                </a:path>
              </a:pathLst>
            </a:custGeom>
            <a:grpFill/>
            <a:ln w="9525">
              <a:noFill/>
              <a:round/>
              <a:headEnd/>
              <a:tailEnd/>
            </a:ln>
          </p:spPr>
          <p:txBody>
            <a:bodyPr/>
            <a:lstStyle/>
            <a:p>
              <a:pPr>
                <a:defRPr/>
              </a:pPr>
              <a:endParaRPr lang="en-US"/>
            </a:p>
          </p:txBody>
        </p:sp>
        <p:sp>
          <p:nvSpPr>
            <p:cNvPr id="46256" name="Freeform 2313"/>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close/>
                </a:path>
              </a:pathLst>
            </a:custGeom>
            <a:grpFill/>
            <a:ln w="9525">
              <a:noFill/>
              <a:round/>
              <a:headEnd/>
              <a:tailEnd/>
            </a:ln>
          </p:spPr>
          <p:txBody>
            <a:bodyPr/>
            <a:lstStyle/>
            <a:p>
              <a:pPr>
                <a:defRPr/>
              </a:pPr>
              <a:endParaRPr lang="en-US"/>
            </a:p>
          </p:txBody>
        </p:sp>
        <p:sp>
          <p:nvSpPr>
            <p:cNvPr id="46257" name="Freeform 2314"/>
            <p:cNvSpPr>
              <a:spLocks/>
            </p:cNvSpPr>
            <p:nvPr/>
          </p:nvSpPr>
          <p:spPr bwMode="auto">
            <a:xfrm>
              <a:off x="3048" y="902"/>
              <a:ext cx="232" cy="160"/>
            </a:xfrm>
            <a:custGeom>
              <a:avLst/>
              <a:gdLst>
                <a:gd name="T0" fmla="*/ 184 w 232"/>
                <a:gd name="T1" fmla="*/ 144 h 160"/>
                <a:gd name="T2" fmla="*/ 178 w 232"/>
                <a:gd name="T3" fmla="*/ 150 h 160"/>
                <a:gd name="T4" fmla="*/ 168 w 232"/>
                <a:gd name="T5" fmla="*/ 154 h 160"/>
                <a:gd name="T6" fmla="*/ 163 w 232"/>
                <a:gd name="T7" fmla="*/ 154 h 160"/>
                <a:gd name="T8" fmla="*/ 159 w 232"/>
                <a:gd name="T9" fmla="*/ 156 h 160"/>
                <a:gd name="T10" fmla="*/ 153 w 232"/>
                <a:gd name="T11" fmla="*/ 156 h 160"/>
                <a:gd name="T12" fmla="*/ 147 w 232"/>
                <a:gd name="T13" fmla="*/ 139 h 160"/>
                <a:gd name="T14" fmla="*/ 128 w 232"/>
                <a:gd name="T15" fmla="*/ 139 h 160"/>
                <a:gd name="T16" fmla="*/ 35 w 232"/>
                <a:gd name="T17" fmla="*/ 158 h 160"/>
                <a:gd name="T18" fmla="*/ 28 w 232"/>
                <a:gd name="T19" fmla="*/ 152 h 160"/>
                <a:gd name="T20" fmla="*/ 26 w 232"/>
                <a:gd name="T21" fmla="*/ 156 h 160"/>
                <a:gd name="T22" fmla="*/ 20 w 232"/>
                <a:gd name="T23" fmla="*/ 160 h 160"/>
                <a:gd name="T24" fmla="*/ 2 w 232"/>
                <a:gd name="T25" fmla="*/ 146 h 160"/>
                <a:gd name="T26" fmla="*/ 22 w 232"/>
                <a:gd name="T27" fmla="*/ 135 h 160"/>
                <a:gd name="T28" fmla="*/ 12 w 232"/>
                <a:gd name="T29" fmla="*/ 144 h 160"/>
                <a:gd name="T30" fmla="*/ 2 w 232"/>
                <a:gd name="T31" fmla="*/ 131 h 160"/>
                <a:gd name="T32" fmla="*/ 8 w 232"/>
                <a:gd name="T33" fmla="*/ 121 h 160"/>
                <a:gd name="T34" fmla="*/ 2 w 232"/>
                <a:gd name="T35" fmla="*/ 110 h 160"/>
                <a:gd name="T36" fmla="*/ 22 w 232"/>
                <a:gd name="T37" fmla="*/ 114 h 160"/>
                <a:gd name="T38" fmla="*/ 20 w 232"/>
                <a:gd name="T39" fmla="*/ 63 h 160"/>
                <a:gd name="T40" fmla="*/ 2 w 232"/>
                <a:gd name="T41" fmla="*/ 60 h 160"/>
                <a:gd name="T42" fmla="*/ 4 w 232"/>
                <a:gd name="T43" fmla="*/ 54 h 160"/>
                <a:gd name="T44" fmla="*/ 8 w 232"/>
                <a:gd name="T45" fmla="*/ 58 h 160"/>
                <a:gd name="T46" fmla="*/ 10 w 232"/>
                <a:gd name="T47" fmla="*/ 60 h 160"/>
                <a:gd name="T48" fmla="*/ 20 w 232"/>
                <a:gd name="T49" fmla="*/ 60 h 160"/>
                <a:gd name="T50" fmla="*/ 20 w 232"/>
                <a:gd name="T51" fmla="*/ 42 h 160"/>
                <a:gd name="T52" fmla="*/ 70 w 232"/>
                <a:gd name="T53" fmla="*/ 36 h 160"/>
                <a:gd name="T54" fmla="*/ 76 w 232"/>
                <a:gd name="T55" fmla="*/ 34 h 160"/>
                <a:gd name="T56" fmla="*/ 82 w 232"/>
                <a:gd name="T57" fmla="*/ 34 h 160"/>
                <a:gd name="T58" fmla="*/ 85 w 232"/>
                <a:gd name="T59" fmla="*/ 21 h 160"/>
                <a:gd name="T60" fmla="*/ 101 w 232"/>
                <a:gd name="T61" fmla="*/ 21 h 160"/>
                <a:gd name="T62" fmla="*/ 105 w 232"/>
                <a:gd name="T63" fmla="*/ 25 h 160"/>
                <a:gd name="T64" fmla="*/ 107 w 232"/>
                <a:gd name="T65" fmla="*/ 31 h 160"/>
                <a:gd name="T66" fmla="*/ 107 w 232"/>
                <a:gd name="T67" fmla="*/ 25 h 160"/>
                <a:gd name="T68" fmla="*/ 101 w 232"/>
                <a:gd name="T69" fmla="*/ 19 h 160"/>
                <a:gd name="T70" fmla="*/ 118 w 232"/>
                <a:gd name="T71" fmla="*/ 0 h 160"/>
                <a:gd name="T72" fmla="*/ 122 w 232"/>
                <a:gd name="T73" fmla="*/ 5 h 160"/>
                <a:gd name="T74" fmla="*/ 136 w 232"/>
                <a:gd name="T75" fmla="*/ 15 h 160"/>
                <a:gd name="T76" fmla="*/ 139 w 232"/>
                <a:gd name="T77" fmla="*/ 36 h 160"/>
                <a:gd name="T78" fmla="*/ 141 w 232"/>
                <a:gd name="T79" fmla="*/ 38 h 160"/>
                <a:gd name="T80" fmla="*/ 155 w 232"/>
                <a:gd name="T81" fmla="*/ 38 h 160"/>
                <a:gd name="T82" fmla="*/ 186 w 232"/>
                <a:gd name="T83" fmla="*/ 34 h 160"/>
                <a:gd name="T84" fmla="*/ 192 w 232"/>
                <a:gd name="T85" fmla="*/ 38 h 160"/>
                <a:gd name="T86" fmla="*/ 195 w 232"/>
                <a:gd name="T87" fmla="*/ 32 h 160"/>
                <a:gd name="T88" fmla="*/ 186 w 232"/>
                <a:gd name="T89" fmla="*/ 29 h 160"/>
                <a:gd name="T90" fmla="*/ 211 w 232"/>
                <a:gd name="T91" fmla="*/ 38 h 160"/>
                <a:gd name="T92" fmla="*/ 232 w 232"/>
                <a:gd name="T93" fmla="*/ 40 h 160"/>
                <a:gd name="T94" fmla="*/ 226 w 232"/>
                <a:gd name="T95" fmla="*/ 48 h 160"/>
                <a:gd name="T96" fmla="*/ 217 w 232"/>
                <a:gd name="T97" fmla="*/ 56 h 160"/>
                <a:gd name="T98" fmla="*/ 211 w 232"/>
                <a:gd name="T99" fmla="*/ 63 h 160"/>
                <a:gd name="T100" fmla="*/ 211 w 232"/>
                <a:gd name="T101" fmla="*/ 75 h 160"/>
                <a:gd name="T102" fmla="*/ 215 w 232"/>
                <a:gd name="T103" fmla="*/ 79 h 160"/>
                <a:gd name="T104" fmla="*/ 211 w 232"/>
                <a:gd name="T105" fmla="*/ 85 h 160"/>
                <a:gd name="T106" fmla="*/ 211 w 232"/>
                <a:gd name="T107" fmla="*/ 90 h 160"/>
                <a:gd name="T108" fmla="*/ 205 w 232"/>
                <a:gd name="T109" fmla="*/ 110 h 1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32"/>
                <a:gd name="T166" fmla="*/ 0 h 160"/>
                <a:gd name="T167" fmla="*/ 232 w 232"/>
                <a:gd name="T168" fmla="*/ 160 h 1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32" h="160">
                  <a:moveTo>
                    <a:pt x="197" y="144"/>
                  </a:moveTo>
                  <a:lnTo>
                    <a:pt x="184" y="144"/>
                  </a:lnTo>
                  <a:lnTo>
                    <a:pt x="184" y="150"/>
                  </a:lnTo>
                  <a:lnTo>
                    <a:pt x="178" y="150"/>
                  </a:lnTo>
                  <a:lnTo>
                    <a:pt x="178" y="154"/>
                  </a:lnTo>
                  <a:lnTo>
                    <a:pt x="168" y="154"/>
                  </a:lnTo>
                  <a:lnTo>
                    <a:pt x="166" y="154"/>
                  </a:lnTo>
                  <a:lnTo>
                    <a:pt x="163" y="154"/>
                  </a:lnTo>
                  <a:lnTo>
                    <a:pt x="163" y="156"/>
                  </a:lnTo>
                  <a:lnTo>
                    <a:pt x="159" y="156"/>
                  </a:lnTo>
                  <a:lnTo>
                    <a:pt x="157" y="156"/>
                  </a:lnTo>
                  <a:lnTo>
                    <a:pt x="153" y="156"/>
                  </a:lnTo>
                  <a:lnTo>
                    <a:pt x="153" y="139"/>
                  </a:lnTo>
                  <a:lnTo>
                    <a:pt x="147" y="139"/>
                  </a:lnTo>
                  <a:lnTo>
                    <a:pt x="143" y="139"/>
                  </a:lnTo>
                  <a:lnTo>
                    <a:pt x="128" y="139"/>
                  </a:lnTo>
                  <a:lnTo>
                    <a:pt x="128" y="158"/>
                  </a:lnTo>
                  <a:lnTo>
                    <a:pt x="35" y="158"/>
                  </a:lnTo>
                  <a:lnTo>
                    <a:pt x="28" y="160"/>
                  </a:lnTo>
                  <a:lnTo>
                    <a:pt x="28" y="152"/>
                  </a:lnTo>
                  <a:lnTo>
                    <a:pt x="26" y="152"/>
                  </a:lnTo>
                  <a:lnTo>
                    <a:pt x="26" y="156"/>
                  </a:lnTo>
                  <a:lnTo>
                    <a:pt x="22" y="156"/>
                  </a:lnTo>
                  <a:lnTo>
                    <a:pt x="20" y="160"/>
                  </a:lnTo>
                  <a:lnTo>
                    <a:pt x="10" y="150"/>
                  </a:lnTo>
                  <a:lnTo>
                    <a:pt x="2" y="146"/>
                  </a:lnTo>
                  <a:lnTo>
                    <a:pt x="22" y="146"/>
                  </a:lnTo>
                  <a:lnTo>
                    <a:pt x="22" y="135"/>
                  </a:lnTo>
                  <a:lnTo>
                    <a:pt x="12" y="135"/>
                  </a:lnTo>
                  <a:lnTo>
                    <a:pt x="12" y="144"/>
                  </a:lnTo>
                  <a:lnTo>
                    <a:pt x="2" y="144"/>
                  </a:lnTo>
                  <a:lnTo>
                    <a:pt x="2" y="131"/>
                  </a:lnTo>
                  <a:lnTo>
                    <a:pt x="8" y="131"/>
                  </a:lnTo>
                  <a:lnTo>
                    <a:pt x="8" y="121"/>
                  </a:lnTo>
                  <a:lnTo>
                    <a:pt x="2" y="121"/>
                  </a:lnTo>
                  <a:lnTo>
                    <a:pt x="2" y="110"/>
                  </a:lnTo>
                  <a:lnTo>
                    <a:pt x="8" y="110"/>
                  </a:lnTo>
                  <a:lnTo>
                    <a:pt x="22" y="114"/>
                  </a:lnTo>
                  <a:lnTo>
                    <a:pt x="22" y="110"/>
                  </a:lnTo>
                  <a:lnTo>
                    <a:pt x="20" y="63"/>
                  </a:lnTo>
                  <a:lnTo>
                    <a:pt x="2" y="63"/>
                  </a:lnTo>
                  <a:lnTo>
                    <a:pt x="2" y="60"/>
                  </a:lnTo>
                  <a:lnTo>
                    <a:pt x="0" y="58"/>
                  </a:lnTo>
                  <a:lnTo>
                    <a:pt x="4" y="54"/>
                  </a:lnTo>
                  <a:lnTo>
                    <a:pt x="4" y="58"/>
                  </a:lnTo>
                  <a:lnTo>
                    <a:pt x="8" y="58"/>
                  </a:lnTo>
                  <a:lnTo>
                    <a:pt x="8" y="60"/>
                  </a:lnTo>
                  <a:lnTo>
                    <a:pt x="10" y="60"/>
                  </a:lnTo>
                  <a:lnTo>
                    <a:pt x="18" y="60"/>
                  </a:lnTo>
                  <a:lnTo>
                    <a:pt x="20" y="60"/>
                  </a:lnTo>
                  <a:lnTo>
                    <a:pt x="20" y="48"/>
                  </a:lnTo>
                  <a:lnTo>
                    <a:pt x="20" y="42"/>
                  </a:lnTo>
                  <a:lnTo>
                    <a:pt x="70" y="40"/>
                  </a:lnTo>
                  <a:lnTo>
                    <a:pt x="70" y="36"/>
                  </a:lnTo>
                  <a:lnTo>
                    <a:pt x="74" y="34"/>
                  </a:lnTo>
                  <a:lnTo>
                    <a:pt x="76" y="34"/>
                  </a:lnTo>
                  <a:lnTo>
                    <a:pt x="80" y="34"/>
                  </a:lnTo>
                  <a:lnTo>
                    <a:pt x="82" y="34"/>
                  </a:lnTo>
                  <a:lnTo>
                    <a:pt x="85" y="34"/>
                  </a:lnTo>
                  <a:lnTo>
                    <a:pt x="85" y="21"/>
                  </a:lnTo>
                  <a:lnTo>
                    <a:pt x="101" y="25"/>
                  </a:lnTo>
                  <a:lnTo>
                    <a:pt x="101" y="21"/>
                  </a:lnTo>
                  <a:lnTo>
                    <a:pt x="105" y="21"/>
                  </a:lnTo>
                  <a:lnTo>
                    <a:pt x="105" y="25"/>
                  </a:lnTo>
                  <a:lnTo>
                    <a:pt x="105" y="27"/>
                  </a:lnTo>
                  <a:lnTo>
                    <a:pt x="107" y="31"/>
                  </a:lnTo>
                  <a:lnTo>
                    <a:pt x="107" y="27"/>
                  </a:lnTo>
                  <a:lnTo>
                    <a:pt x="107" y="25"/>
                  </a:lnTo>
                  <a:lnTo>
                    <a:pt x="107" y="19"/>
                  </a:lnTo>
                  <a:lnTo>
                    <a:pt x="101" y="19"/>
                  </a:lnTo>
                  <a:lnTo>
                    <a:pt x="103" y="0"/>
                  </a:lnTo>
                  <a:lnTo>
                    <a:pt x="118" y="0"/>
                  </a:lnTo>
                  <a:lnTo>
                    <a:pt x="120" y="5"/>
                  </a:lnTo>
                  <a:lnTo>
                    <a:pt x="122" y="5"/>
                  </a:lnTo>
                  <a:lnTo>
                    <a:pt x="122" y="15"/>
                  </a:lnTo>
                  <a:lnTo>
                    <a:pt x="136" y="15"/>
                  </a:lnTo>
                  <a:lnTo>
                    <a:pt x="136" y="32"/>
                  </a:lnTo>
                  <a:lnTo>
                    <a:pt x="139" y="36"/>
                  </a:lnTo>
                  <a:lnTo>
                    <a:pt x="141" y="36"/>
                  </a:lnTo>
                  <a:lnTo>
                    <a:pt x="141" y="38"/>
                  </a:lnTo>
                  <a:lnTo>
                    <a:pt x="145" y="38"/>
                  </a:lnTo>
                  <a:lnTo>
                    <a:pt x="155" y="38"/>
                  </a:lnTo>
                  <a:lnTo>
                    <a:pt x="186" y="38"/>
                  </a:lnTo>
                  <a:lnTo>
                    <a:pt x="186" y="34"/>
                  </a:lnTo>
                  <a:lnTo>
                    <a:pt x="188" y="38"/>
                  </a:lnTo>
                  <a:lnTo>
                    <a:pt x="192" y="38"/>
                  </a:lnTo>
                  <a:lnTo>
                    <a:pt x="192" y="34"/>
                  </a:lnTo>
                  <a:lnTo>
                    <a:pt x="195" y="32"/>
                  </a:lnTo>
                  <a:lnTo>
                    <a:pt x="188" y="34"/>
                  </a:lnTo>
                  <a:lnTo>
                    <a:pt x="186" y="29"/>
                  </a:lnTo>
                  <a:lnTo>
                    <a:pt x="211" y="29"/>
                  </a:lnTo>
                  <a:lnTo>
                    <a:pt x="211" y="38"/>
                  </a:lnTo>
                  <a:lnTo>
                    <a:pt x="232" y="38"/>
                  </a:lnTo>
                  <a:lnTo>
                    <a:pt x="232" y="40"/>
                  </a:lnTo>
                  <a:lnTo>
                    <a:pt x="226" y="40"/>
                  </a:lnTo>
                  <a:lnTo>
                    <a:pt x="226" y="48"/>
                  </a:lnTo>
                  <a:lnTo>
                    <a:pt x="217" y="44"/>
                  </a:lnTo>
                  <a:lnTo>
                    <a:pt x="217" y="56"/>
                  </a:lnTo>
                  <a:lnTo>
                    <a:pt x="211" y="56"/>
                  </a:lnTo>
                  <a:lnTo>
                    <a:pt x="211" y="63"/>
                  </a:lnTo>
                  <a:lnTo>
                    <a:pt x="207" y="75"/>
                  </a:lnTo>
                  <a:lnTo>
                    <a:pt x="211" y="75"/>
                  </a:lnTo>
                  <a:lnTo>
                    <a:pt x="215" y="75"/>
                  </a:lnTo>
                  <a:lnTo>
                    <a:pt x="215" y="79"/>
                  </a:lnTo>
                  <a:lnTo>
                    <a:pt x="211" y="81"/>
                  </a:lnTo>
                  <a:lnTo>
                    <a:pt x="211" y="85"/>
                  </a:lnTo>
                  <a:lnTo>
                    <a:pt x="211" y="88"/>
                  </a:lnTo>
                  <a:lnTo>
                    <a:pt x="211" y="90"/>
                  </a:lnTo>
                  <a:lnTo>
                    <a:pt x="209" y="96"/>
                  </a:lnTo>
                  <a:lnTo>
                    <a:pt x="205" y="110"/>
                  </a:lnTo>
                  <a:lnTo>
                    <a:pt x="197" y="144"/>
                  </a:lnTo>
                </a:path>
              </a:pathLst>
            </a:custGeom>
            <a:grpFill/>
            <a:ln w="9525">
              <a:noFill/>
              <a:round/>
              <a:headEnd/>
              <a:tailEnd/>
            </a:ln>
          </p:spPr>
          <p:txBody>
            <a:bodyPr/>
            <a:lstStyle/>
            <a:p>
              <a:pPr>
                <a:defRPr/>
              </a:pPr>
              <a:endParaRPr lang="en-US"/>
            </a:p>
          </p:txBody>
        </p:sp>
        <p:sp>
          <p:nvSpPr>
            <p:cNvPr id="46258" name="Rectangle 2315"/>
            <p:cNvSpPr>
              <a:spLocks noChangeArrowheads="1"/>
            </p:cNvSpPr>
            <p:nvPr/>
          </p:nvSpPr>
          <p:spPr bwMode="auto">
            <a:xfrm>
              <a:off x="2618" y="938"/>
              <a:ext cx="6" cy="10"/>
            </a:xfrm>
            <a:prstGeom prst="rect">
              <a:avLst/>
            </a:prstGeom>
            <a:grpFill/>
            <a:ln w="9525">
              <a:noFill/>
              <a:miter lim="800000"/>
              <a:headEnd/>
              <a:tailEnd/>
            </a:ln>
          </p:spPr>
          <p:txBody>
            <a:bodyPr/>
            <a:lstStyle/>
            <a:p>
              <a:pPr>
                <a:defRPr/>
              </a:pPr>
              <a:endParaRPr lang="en-US"/>
            </a:p>
          </p:txBody>
        </p:sp>
        <p:sp>
          <p:nvSpPr>
            <p:cNvPr id="46259" name="Rectangle 2316"/>
            <p:cNvSpPr>
              <a:spLocks noChangeArrowheads="1"/>
            </p:cNvSpPr>
            <p:nvPr/>
          </p:nvSpPr>
          <p:spPr bwMode="auto">
            <a:xfrm>
              <a:off x="2618" y="938"/>
              <a:ext cx="6" cy="10"/>
            </a:xfrm>
            <a:prstGeom prst="rect">
              <a:avLst/>
            </a:prstGeom>
            <a:grpFill/>
            <a:ln w="9525">
              <a:noFill/>
              <a:miter lim="800000"/>
              <a:headEnd/>
              <a:tailEnd/>
            </a:ln>
          </p:spPr>
          <p:txBody>
            <a:bodyPr/>
            <a:lstStyle/>
            <a:p>
              <a:pPr>
                <a:defRPr/>
              </a:pPr>
              <a:endParaRPr lang="en-US"/>
            </a:p>
          </p:txBody>
        </p:sp>
        <p:sp>
          <p:nvSpPr>
            <p:cNvPr id="46260" name="Freeform 2317"/>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close/>
                  <a:moveTo>
                    <a:pt x="14" y="12"/>
                  </a:moveTo>
                  <a:lnTo>
                    <a:pt x="14" y="14"/>
                  </a:lnTo>
                  <a:lnTo>
                    <a:pt x="14" y="18"/>
                  </a:lnTo>
                  <a:lnTo>
                    <a:pt x="14" y="12"/>
                  </a:lnTo>
                  <a:close/>
                </a:path>
              </a:pathLst>
            </a:custGeom>
            <a:grpFill/>
            <a:ln w="9525">
              <a:noFill/>
              <a:round/>
              <a:headEnd/>
              <a:tailEnd/>
            </a:ln>
          </p:spPr>
          <p:txBody>
            <a:bodyPr/>
            <a:lstStyle/>
            <a:p>
              <a:pPr>
                <a:defRPr/>
              </a:pPr>
              <a:endParaRPr lang="en-US"/>
            </a:p>
          </p:txBody>
        </p:sp>
        <p:sp>
          <p:nvSpPr>
            <p:cNvPr id="46261" name="Freeform 2318"/>
            <p:cNvSpPr>
              <a:spLocks noEditPoints="1"/>
            </p:cNvSpPr>
            <p:nvPr/>
          </p:nvSpPr>
          <p:spPr bwMode="auto">
            <a:xfrm>
              <a:off x="2643" y="942"/>
              <a:ext cx="19" cy="39"/>
            </a:xfrm>
            <a:custGeom>
              <a:avLst/>
              <a:gdLst>
                <a:gd name="T0" fmla="*/ 0 w 19"/>
                <a:gd name="T1" fmla="*/ 0 h 39"/>
                <a:gd name="T2" fmla="*/ 12 w 19"/>
                <a:gd name="T3" fmla="*/ 2 h 39"/>
                <a:gd name="T4" fmla="*/ 12 w 19"/>
                <a:gd name="T5" fmla="*/ 6 h 39"/>
                <a:gd name="T6" fmla="*/ 10 w 19"/>
                <a:gd name="T7" fmla="*/ 6 h 39"/>
                <a:gd name="T8" fmla="*/ 10 w 19"/>
                <a:gd name="T9" fmla="*/ 8 h 39"/>
                <a:gd name="T10" fmla="*/ 12 w 19"/>
                <a:gd name="T11" fmla="*/ 8 h 39"/>
                <a:gd name="T12" fmla="*/ 12 w 19"/>
                <a:gd name="T13" fmla="*/ 2 h 39"/>
                <a:gd name="T14" fmla="*/ 19 w 19"/>
                <a:gd name="T15" fmla="*/ 2 h 39"/>
                <a:gd name="T16" fmla="*/ 19 w 19"/>
                <a:gd name="T17" fmla="*/ 6 h 39"/>
                <a:gd name="T18" fmla="*/ 16 w 19"/>
                <a:gd name="T19" fmla="*/ 6 h 39"/>
                <a:gd name="T20" fmla="*/ 16 w 19"/>
                <a:gd name="T21" fmla="*/ 12 h 39"/>
                <a:gd name="T22" fmla="*/ 19 w 19"/>
                <a:gd name="T23" fmla="*/ 12 h 39"/>
                <a:gd name="T24" fmla="*/ 19 w 19"/>
                <a:gd name="T25" fmla="*/ 39 h 39"/>
                <a:gd name="T26" fmla="*/ 14 w 19"/>
                <a:gd name="T27" fmla="*/ 39 h 39"/>
                <a:gd name="T28" fmla="*/ 10 w 19"/>
                <a:gd name="T29" fmla="*/ 39 h 39"/>
                <a:gd name="T30" fmla="*/ 8 w 19"/>
                <a:gd name="T31" fmla="*/ 39 h 39"/>
                <a:gd name="T32" fmla="*/ 6 w 19"/>
                <a:gd name="T33" fmla="*/ 31 h 39"/>
                <a:gd name="T34" fmla="*/ 4 w 19"/>
                <a:gd name="T35" fmla="*/ 31 h 39"/>
                <a:gd name="T36" fmla="*/ 4 w 19"/>
                <a:gd name="T37" fmla="*/ 23 h 39"/>
                <a:gd name="T38" fmla="*/ 4 w 19"/>
                <a:gd name="T39" fmla="*/ 16 h 39"/>
                <a:gd name="T40" fmla="*/ 0 w 19"/>
                <a:gd name="T41" fmla="*/ 16 h 39"/>
                <a:gd name="T42" fmla="*/ 0 w 19"/>
                <a:gd name="T43" fmla="*/ 12 h 39"/>
                <a:gd name="T44" fmla="*/ 4 w 19"/>
                <a:gd name="T45" fmla="*/ 12 h 39"/>
                <a:gd name="T46" fmla="*/ 4 w 19"/>
                <a:gd name="T47" fmla="*/ 8 h 39"/>
                <a:gd name="T48" fmla="*/ 0 w 19"/>
                <a:gd name="T49" fmla="*/ 8 h 39"/>
                <a:gd name="T50" fmla="*/ 4 w 19"/>
                <a:gd name="T51" fmla="*/ 8 h 39"/>
                <a:gd name="T52" fmla="*/ 4 w 19"/>
                <a:gd name="T53" fmla="*/ 6 h 39"/>
                <a:gd name="T54" fmla="*/ 4 w 19"/>
                <a:gd name="T55" fmla="*/ 8 h 39"/>
                <a:gd name="T56" fmla="*/ 4 w 19"/>
                <a:gd name="T57" fmla="*/ 6 h 39"/>
                <a:gd name="T58" fmla="*/ 6 w 19"/>
                <a:gd name="T59" fmla="*/ 6 h 39"/>
                <a:gd name="T60" fmla="*/ 0 w 19"/>
                <a:gd name="T61" fmla="*/ 6 h 39"/>
                <a:gd name="T62" fmla="*/ 0 w 19"/>
                <a:gd name="T63" fmla="*/ 0 h 39"/>
                <a:gd name="T64" fmla="*/ 14 w 19"/>
                <a:gd name="T65" fmla="*/ 12 h 39"/>
                <a:gd name="T66" fmla="*/ 14 w 19"/>
                <a:gd name="T67" fmla="*/ 14 h 39"/>
                <a:gd name="T68" fmla="*/ 14 w 19"/>
                <a:gd name="T69" fmla="*/ 18 h 39"/>
                <a:gd name="T70" fmla="*/ 14 w 19"/>
                <a:gd name="T71" fmla="*/ 12 h 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
                <a:gd name="T109" fmla="*/ 0 h 39"/>
                <a:gd name="T110" fmla="*/ 19 w 19"/>
                <a:gd name="T111" fmla="*/ 39 h 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 h="39">
                  <a:moveTo>
                    <a:pt x="0" y="0"/>
                  </a:moveTo>
                  <a:lnTo>
                    <a:pt x="12" y="2"/>
                  </a:lnTo>
                  <a:lnTo>
                    <a:pt x="12" y="6"/>
                  </a:lnTo>
                  <a:lnTo>
                    <a:pt x="10" y="6"/>
                  </a:lnTo>
                  <a:lnTo>
                    <a:pt x="10" y="8"/>
                  </a:lnTo>
                  <a:lnTo>
                    <a:pt x="12" y="8"/>
                  </a:lnTo>
                  <a:lnTo>
                    <a:pt x="12" y="2"/>
                  </a:lnTo>
                  <a:lnTo>
                    <a:pt x="19" y="2"/>
                  </a:lnTo>
                  <a:lnTo>
                    <a:pt x="19" y="6"/>
                  </a:lnTo>
                  <a:lnTo>
                    <a:pt x="16" y="6"/>
                  </a:lnTo>
                  <a:lnTo>
                    <a:pt x="16" y="12"/>
                  </a:lnTo>
                  <a:lnTo>
                    <a:pt x="19" y="12"/>
                  </a:lnTo>
                  <a:lnTo>
                    <a:pt x="19" y="39"/>
                  </a:lnTo>
                  <a:lnTo>
                    <a:pt x="14" y="39"/>
                  </a:lnTo>
                  <a:lnTo>
                    <a:pt x="10" y="39"/>
                  </a:lnTo>
                  <a:lnTo>
                    <a:pt x="8" y="39"/>
                  </a:lnTo>
                  <a:lnTo>
                    <a:pt x="6" y="31"/>
                  </a:lnTo>
                  <a:lnTo>
                    <a:pt x="4" y="31"/>
                  </a:lnTo>
                  <a:lnTo>
                    <a:pt x="4" y="23"/>
                  </a:lnTo>
                  <a:lnTo>
                    <a:pt x="4" y="16"/>
                  </a:lnTo>
                  <a:lnTo>
                    <a:pt x="0" y="16"/>
                  </a:lnTo>
                  <a:lnTo>
                    <a:pt x="0" y="12"/>
                  </a:lnTo>
                  <a:lnTo>
                    <a:pt x="4" y="12"/>
                  </a:lnTo>
                  <a:lnTo>
                    <a:pt x="4" y="8"/>
                  </a:lnTo>
                  <a:lnTo>
                    <a:pt x="0" y="8"/>
                  </a:lnTo>
                  <a:lnTo>
                    <a:pt x="4" y="8"/>
                  </a:lnTo>
                  <a:lnTo>
                    <a:pt x="4" y="6"/>
                  </a:lnTo>
                  <a:lnTo>
                    <a:pt x="4" y="8"/>
                  </a:lnTo>
                  <a:lnTo>
                    <a:pt x="4" y="6"/>
                  </a:lnTo>
                  <a:lnTo>
                    <a:pt x="6" y="6"/>
                  </a:lnTo>
                  <a:lnTo>
                    <a:pt x="0" y="6"/>
                  </a:lnTo>
                  <a:lnTo>
                    <a:pt x="0" y="0"/>
                  </a:lnTo>
                  <a:moveTo>
                    <a:pt x="14" y="12"/>
                  </a:moveTo>
                  <a:lnTo>
                    <a:pt x="14" y="14"/>
                  </a:lnTo>
                  <a:lnTo>
                    <a:pt x="14" y="18"/>
                  </a:lnTo>
                  <a:lnTo>
                    <a:pt x="14" y="12"/>
                  </a:lnTo>
                </a:path>
              </a:pathLst>
            </a:custGeom>
            <a:grpFill/>
            <a:ln w="9525">
              <a:noFill/>
              <a:round/>
              <a:headEnd/>
              <a:tailEnd/>
            </a:ln>
          </p:spPr>
          <p:txBody>
            <a:bodyPr/>
            <a:lstStyle/>
            <a:p>
              <a:pPr>
                <a:defRPr/>
              </a:pPr>
              <a:endParaRPr lang="en-US"/>
            </a:p>
          </p:txBody>
        </p:sp>
        <p:sp>
          <p:nvSpPr>
            <p:cNvPr id="46262" name="Rectangle 2319"/>
            <p:cNvSpPr>
              <a:spLocks noChangeArrowheads="1"/>
            </p:cNvSpPr>
            <p:nvPr/>
          </p:nvSpPr>
          <p:spPr bwMode="auto">
            <a:xfrm>
              <a:off x="2633" y="948"/>
              <a:ext cx="6" cy="6"/>
            </a:xfrm>
            <a:prstGeom prst="rect">
              <a:avLst/>
            </a:prstGeom>
            <a:grpFill/>
            <a:ln w="9525">
              <a:noFill/>
              <a:miter lim="800000"/>
              <a:headEnd/>
              <a:tailEnd/>
            </a:ln>
          </p:spPr>
          <p:txBody>
            <a:bodyPr/>
            <a:lstStyle/>
            <a:p>
              <a:pPr>
                <a:defRPr/>
              </a:pPr>
              <a:endParaRPr lang="en-US"/>
            </a:p>
          </p:txBody>
        </p:sp>
        <p:sp>
          <p:nvSpPr>
            <p:cNvPr id="46263" name="Rectangle 2320"/>
            <p:cNvSpPr>
              <a:spLocks noChangeArrowheads="1"/>
            </p:cNvSpPr>
            <p:nvPr/>
          </p:nvSpPr>
          <p:spPr bwMode="auto">
            <a:xfrm>
              <a:off x="2633" y="948"/>
              <a:ext cx="6" cy="6"/>
            </a:xfrm>
            <a:prstGeom prst="rect">
              <a:avLst/>
            </a:prstGeom>
            <a:grpFill/>
            <a:ln w="9525">
              <a:noFill/>
              <a:miter lim="800000"/>
              <a:headEnd/>
              <a:tailEnd/>
            </a:ln>
          </p:spPr>
          <p:txBody>
            <a:bodyPr/>
            <a:lstStyle/>
            <a:p>
              <a:pPr>
                <a:defRPr/>
              </a:pPr>
              <a:endParaRPr lang="en-US"/>
            </a:p>
          </p:txBody>
        </p:sp>
        <p:sp>
          <p:nvSpPr>
            <p:cNvPr id="46264" name="Freeform 2321"/>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close/>
                </a:path>
              </a:pathLst>
            </a:custGeom>
            <a:grpFill/>
            <a:ln w="9525">
              <a:noFill/>
              <a:round/>
              <a:headEnd/>
              <a:tailEnd/>
            </a:ln>
          </p:spPr>
          <p:txBody>
            <a:bodyPr/>
            <a:lstStyle/>
            <a:p>
              <a:pPr>
                <a:defRPr/>
              </a:pPr>
              <a:endParaRPr lang="en-US"/>
            </a:p>
          </p:txBody>
        </p:sp>
        <p:sp>
          <p:nvSpPr>
            <p:cNvPr id="46265" name="Freeform 2322"/>
            <p:cNvSpPr>
              <a:spLocks/>
            </p:cNvSpPr>
            <p:nvPr/>
          </p:nvSpPr>
          <p:spPr bwMode="auto">
            <a:xfrm>
              <a:off x="2556" y="948"/>
              <a:ext cx="10" cy="10"/>
            </a:xfrm>
            <a:custGeom>
              <a:avLst/>
              <a:gdLst>
                <a:gd name="T0" fmla="*/ 0 w 10"/>
                <a:gd name="T1" fmla="*/ 2 h 10"/>
                <a:gd name="T2" fmla="*/ 10 w 10"/>
                <a:gd name="T3" fmla="*/ 0 h 10"/>
                <a:gd name="T4" fmla="*/ 10 w 10"/>
                <a:gd name="T5" fmla="*/ 10 h 10"/>
                <a:gd name="T6" fmla="*/ 0 w 10"/>
                <a:gd name="T7" fmla="*/ 10 h 10"/>
                <a:gd name="T8" fmla="*/ 0 w 10"/>
                <a:gd name="T9" fmla="*/ 2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2"/>
                  </a:moveTo>
                  <a:lnTo>
                    <a:pt x="10" y="0"/>
                  </a:lnTo>
                  <a:lnTo>
                    <a:pt x="10" y="10"/>
                  </a:lnTo>
                  <a:lnTo>
                    <a:pt x="0" y="10"/>
                  </a:lnTo>
                  <a:lnTo>
                    <a:pt x="0" y="2"/>
                  </a:lnTo>
                </a:path>
              </a:pathLst>
            </a:custGeom>
            <a:grpFill/>
            <a:ln w="9525">
              <a:noFill/>
              <a:round/>
              <a:headEnd/>
              <a:tailEnd/>
            </a:ln>
          </p:spPr>
          <p:txBody>
            <a:bodyPr/>
            <a:lstStyle/>
            <a:p>
              <a:pPr>
                <a:defRPr/>
              </a:pPr>
              <a:endParaRPr lang="en-US"/>
            </a:p>
          </p:txBody>
        </p:sp>
        <p:sp>
          <p:nvSpPr>
            <p:cNvPr id="46266" name="Freeform 2323"/>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close/>
                </a:path>
              </a:pathLst>
            </a:custGeom>
            <a:grpFill/>
            <a:ln w="9525">
              <a:noFill/>
              <a:round/>
              <a:headEnd/>
              <a:tailEnd/>
            </a:ln>
          </p:spPr>
          <p:txBody>
            <a:bodyPr/>
            <a:lstStyle/>
            <a:p>
              <a:pPr>
                <a:defRPr/>
              </a:pPr>
              <a:endParaRPr lang="en-US"/>
            </a:p>
          </p:txBody>
        </p:sp>
        <p:sp>
          <p:nvSpPr>
            <p:cNvPr id="46267" name="Freeform 2324"/>
            <p:cNvSpPr>
              <a:spLocks/>
            </p:cNvSpPr>
            <p:nvPr/>
          </p:nvSpPr>
          <p:spPr bwMode="auto">
            <a:xfrm>
              <a:off x="3048" y="950"/>
              <a:ext cx="20" cy="12"/>
            </a:xfrm>
            <a:custGeom>
              <a:avLst/>
              <a:gdLst>
                <a:gd name="T0" fmla="*/ 0 w 20"/>
                <a:gd name="T1" fmla="*/ 10 h 12"/>
                <a:gd name="T2" fmla="*/ 0 w 20"/>
                <a:gd name="T3" fmla="*/ 6 h 12"/>
                <a:gd name="T4" fmla="*/ 4 w 20"/>
                <a:gd name="T5" fmla="*/ 0 h 12"/>
                <a:gd name="T6" fmla="*/ 20 w 20"/>
                <a:gd name="T7" fmla="*/ 0 h 12"/>
                <a:gd name="T8" fmla="*/ 20 w 20"/>
                <a:gd name="T9" fmla="*/ 12 h 12"/>
                <a:gd name="T10" fmla="*/ 18 w 20"/>
                <a:gd name="T11" fmla="*/ 12 h 12"/>
                <a:gd name="T12" fmla="*/ 10 w 20"/>
                <a:gd name="T13" fmla="*/ 12 h 12"/>
                <a:gd name="T14" fmla="*/ 8 w 20"/>
                <a:gd name="T15" fmla="*/ 12 h 12"/>
                <a:gd name="T16" fmla="*/ 8 w 20"/>
                <a:gd name="T17" fmla="*/ 10 h 12"/>
                <a:gd name="T18" fmla="*/ 4 w 20"/>
                <a:gd name="T19" fmla="*/ 10 h 12"/>
                <a:gd name="T20" fmla="*/ 4 w 20"/>
                <a:gd name="T21" fmla="*/ 6 h 12"/>
                <a:gd name="T22" fmla="*/ 0 w 20"/>
                <a:gd name="T23" fmla="*/ 1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
                <a:gd name="T37" fmla="*/ 0 h 12"/>
                <a:gd name="T38" fmla="*/ 20 w 20"/>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 h="12">
                  <a:moveTo>
                    <a:pt x="0" y="10"/>
                  </a:moveTo>
                  <a:lnTo>
                    <a:pt x="0" y="6"/>
                  </a:lnTo>
                  <a:lnTo>
                    <a:pt x="4" y="0"/>
                  </a:lnTo>
                  <a:lnTo>
                    <a:pt x="20" y="0"/>
                  </a:lnTo>
                  <a:lnTo>
                    <a:pt x="20" y="12"/>
                  </a:lnTo>
                  <a:lnTo>
                    <a:pt x="18" y="12"/>
                  </a:lnTo>
                  <a:lnTo>
                    <a:pt x="10" y="12"/>
                  </a:lnTo>
                  <a:lnTo>
                    <a:pt x="8" y="12"/>
                  </a:lnTo>
                  <a:lnTo>
                    <a:pt x="8" y="10"/>
                  </a:lnTo>
                  <a:lnTo>
                    <a:pt x="4" y="10"/>
                  </a:lnTo>
                  <a:lnTo>
                    <a:pt x="4" y="6"/>
                  </a:lnTo>
                  <a:lnTo>
                    <a:pt x="0" y="10"/>
                  </a:lnTo>
                </a:path>
              </a:pathLst>
            </a:custGeom>
            <a:grpFill/>
            <a:ln w="9525">
              <a:noFill/>
              <a:round/>
              <a:headEnd/>
              <a:tailEnd/>
            </a:ln>
          </p:spPr>
          <p:txBody>
            <a:bodyPr/>
            <a:lstStyle/>
            <a:p>
              <a:pPr>
                <a:defRPr/>
              </a:pPr>
              <a:endParaRPr lang="en-US"/>
            </a:p>
          </p:txBody>
        </p:sp>
        <p:sp>
          <p:nvSpPr>
            <p:cNvPr id="46268" name="Freeform 2325"/>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close/>
                </a:path>
              </a:pathLst>
            </a:custGeom>
            <a:grpFill/>
            <a:ln w="9525">
              <a:noFill/>
              <a:round/>
              <a:headEnd/>
              <a:tailEnd/>
            </a:ln>
          </p:spPr>
          <p:txBody>
            <a:bodyPr/>
            <a:lstStyle/>
            <a:p>
              <a:pPr>
                <a:defRPr/>
              </a:pPr>
              <a:endParaRPr lang="en-US"/>
            </a:p>
          </p:txBody>
        </p:sp>
        <p:sp>
          <p:nvSpPr>
            <p:cNvPr id="46269" name="Freeform 2326"/>
            <p:cNvSpPr>
              <a:spLocks/>
            </p:cNvSpPr>
            <p:nvPr/>
          </p:nvSpPr>
          <p:spPr bwMode="auto">
            <a:xfrm>
              <a:off x="2547" y="963"/>
              <a:ext cx="19" cy="14"/>
            </a:xfrm>
            <a:custGeom>
              <a:avLst/>
              <a:gdLst>
                <a:gd name="T0" fmla="*/ 0 w 19"/>
                <a:gd name="T1" fmla="*/ 10 h 14"/>
                <a:gd name="T2" fmla="*/ 0 w 19"/>
                <a:gd name="T3" fmla="*/ 2 h 14"/>
                <a:gd name="T4" fmla="*/ 19 w 19"/>
                <a:gd name="T5" fmla="*/ 0 h 14"/>
                <a:gd name="T6" fmla="*/ 19 w 19"/>
                <a:gd name="T7" fmla="*/ 4 h 14"/>
                <a:gd name="T8" fmla="*/ 9 w 19"/>
                <a:gd name="T9" fmla="*/ 4 h 14"/>
                <a:gd name="T10" fmla="*/ 9 w 19"/>
                <a:gd name="T11" fmla="*/ 8 h 14"/>
                <a:gd name="T12" fmla="*/ 9 w 19"/>
                <a:gd name="T13" fmla="*/ 10 h 14"/>
                <a:gd name="T14" fmla="*/ 9 w 19"/>
                <a:gd name="T15" fmla="*/ 14 h 14"/>
                <a:gd name="T16" fmla="*/ 0 w 19"/>
                <a:gd name="T17" fmla="*/ 14 h 14"/>
                <a:gd name="T18" fmla="*/ 0 w 19"/>
                <a:gd name="T19" fmla="*/ 1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14"/>
                <a:gd name="T32" fmla="*/ 19 w 19"/>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14">
                  <a:moveTo>
                    <a:pt x="0" y="10"/>
                  </a:moveTo>
                  <a:lnTo>
                    <a:pt x="0" y="2"/>
                  </a:lnTo>
                  <a:lnTo>
                    <a:pt x="19" y="0"/>
                  </a:lnTo>
                  <a:lnTo>
                    <a:pt x="19" y="4"/>
                  </a:lnTo>
                  <a:lnTo>
                    <a:pt x="9" y="4"/>
                  </a:lnTo>
                  <a:lnTo>
                    <a:pt x="9" y="8"/>
                  </a:lnTo>
                  <a:lnTo>
                    <a:pt x="9" y="10"/>
                  </a:lnTo>
                  <a:lnTo>
                    <a:pt x="9" y="14"/>
                  </a:lnTo>
                  <a:lnTo>
                    <a:pt x="0" y="14"/>
                  </a:lnTo>
                  <a:lnTo>
                    <a:pt x="0" y="10"/>
                  </a:lnTo>
                </a:path>
              </a:pathLst>
            </a:custGeom>
            <a:grpFill/>
            <a:ln w="9525">
              <a:noFill/>
              <a:round/>
              <a:headEnd/>
              <a:tailEnd/>
            </a:ln>
          </p:spPr>
          <p:txBody>
            <a:bodyPr/>
            <a:lstStyle/>
            <a:p>
              <a:pPr>
                <a:defRPr/>
              </a:pPr>
              <a:endParaRPr lang="en-US"/>
            </a:p>
          </p:txBody>
        </p:sp>
        <p:sp>
          <p:nvSpPr>
            <p:cNvPr id="46270" name="Freeform 2327"/>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close/>
                </a:path>
              </a:pathLst>
            </a:custGeom>
            <a:grpFill/>
            <a:ln w="9525">
              <a:noFill/>
              <a:round/>
              <a:headEnd/>
              <a:tailEnd/>
            </a:ln>
          </p:spPr>
          <p:txBody>
            <a:bodyPr/>
            <a:lstStyle/>
            <a:p>
              <a:pPr>
                <a:defRPr/>
              </a:pPr>
              <a:endParaRPr lang="en-US"/>
            </a:p>
          </p:txBody>
        </p:sp>
        <p:sp>
          <p:nvSpPr>
            <p:cNvPr id="46271" name="Freeform 2328"/>
            <p:cNvSpPr>
              <a:spLocks/>
            </p:cNvSpPr>
            <p:nvPr/>
          </p:nvSpPr>
          <p:spPr bwMode="auto">
            <a:xfrm>
              <a:off x="2672" y="965"/>
              <a:ext cx="10" cy="16"/>
            </a:xfrm>
            <a:custGeom>
              <a:avLst/>
              <a:gdLst>
                <a:gd name="T0" fmla="*/ 0 w 10"/>
                <a:gd name="T1" fmla="*/ 4 h 16"/>
                <a:gd name="T2" fmla="*/ 0 w 10"/>
                <a:gd name="T3" fmla="*/ 0 h 16"/>
                <a:gd name="T4" fmla="*/ 6 w 10"/>
                <a:gd name="T5" fmla="*/ 0 h 16"/>
                <a:gd name="T6" fmla="*/ 6 w 10"/>
                <a:gd name="T7" fmla="*/ 4 h 16"/>
                <a:gd name="T8" fmla="*/ 6 w 10"/>
                <a:gd name="T9" fmla="*/ 6 h 16"/>
                <a:gd name="T10" fmla="*/ 10 w 10"/>
                <a:gd name="T11" fmla="*/ 6 h 16"/>
                <a:gd name="T12" fmla="*/ 10 w 10"/>
                <a:gd name="T13" fmla="*/ 10 h 16"/>
                <a:gd name="T14" fmla="*/ 6 w 10"/>
                <a:gd name="T15" fmla="*/ 14 h 16"/>
                <a:gd name="T16" fmla="*/ 6 w 10"/>
                <a:gd name="T17" fmla="*/ 16 h 16"/>
                <a:gd name="T18" fmla="*/ 2 w 10"/>
                <a:gd name="T19" fmla="*/ 16 h 16"/>
                <a:gd name="T20" fmla="*/ 2 w 10"/>
                <a:gd name="T21" fmla="*/ 6 h 16"/>
                <a:gd name="T22" fmla="*/ 0 w 10"/>
                <a:gd name="T23" fmla="*/ 6 h 16"/>
                <a:gd name="T24" fmla="*/ 0 w 10"/>
                <a:gd name="T25" fmla="*/ 4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6"/>
                <a:gd name="T41" fmla="*/ 10 w 10"/>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6">
                  <a:moveTo>
                    <a:pt x="0" y="4"/>
                  </a:moveTo>
                  <a:lnTo>
                    <a:pt x="0" y="0"/>
                  </a:lnTo>
                  <a:lnTo>
                    <a:pt x="6" y="0"/>
                  </a:lnTo>
                  <a:lnTo>
                    <a:pt x="6" y="4"/>
                  </a:lnTo>
                  <a:lnTo>
                    <a:pt x="6" y="6"/>
                  </a:lnTo>
                  <a:lnTo>
                    <a:pt x="10" y="6"/>
                  </a:lnTo>
                  <a:lnTo>
                    <a:pt x="10" y="10"/>
                  </a:lnTo>
                  <a:lnTo>
                    <a:pt x="6" y="14"/>
                  </a:lnTo>
                  <a:lnTo>
                    <a:pt x="6" y="16"/>
                  </a:lnTo>
                  <a:lnTo>
                    <a:pt x="2" y="16"/>
                  </a:lnTo>
                  <a:lnTo>
                    <a:pt x="2" y="6"/>
                  </a:lnTo>
                  <a:lnTo>
                    <a:pt x="0" y="6"/>
                  </a:lnTo>
                  <a:lnTo>
                    <a:pt x="0" y="4"/>
                  </a:lnTo>
                </a:path>
              </a:pathLst>
            </a:custGeom>
            <a:grpFill/>
            <a:ln w="9525">
              <a:noFill/>
              <a:round/>
              <a:headEnd/>
              <a:tailEnd/>
            </a:ln>
          </p:spPr>
          <p:txBody>
            <a:bodyPr/>
            <a:lstStyle/>
            <a:p>
              <a:pPr>
                <a:defRPr/>
              </a:pPr>
              <a:endParaRPr lang="en-US"/>
            </a:p>
          </p:txBody>
        </p:sp>
        <p:sp>
          <p:nvSpPr>
            <p:cNvPr id="46272" name="Freeform 2329"/>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close/>
                </a:path>
              </a:pathLst>
            </a:custGeom>
            <a:grpFill/>
            <a:ln w="9525">
              <a:noFill/>
              <a:round/>
              <a:headEnd/>
              <a:tailEnd/>
            </a:ln>
          </p:spPr>
          <p:txBody>
            <a:bodyPr/>
            <a:lstStyle/>
            <a:p>
              <a:pPr>
                <a:defRPr/>
              </a:pPr>
              <a:endParaRPr lang="en-US"/>
            </a:p>
          </p:txBody>
        </p:sp>
        <p:sp>
          <p:nvSpPr>
            <p:cNvPr id="46273" name="Freeform 2330"/>
            <p:cNvSpPr>
              <a:spLocks/>
            </p:cNvSpPr>
            <p:nvPr/>
          </p:nvSpPr>
          <p:spPr bwMode="auto">
            <a:xfrm>
              <a:off x="2454" y="971"/>
              <a:ext cx="187" cy="226"/>
            </a:xfrm>
            <a:custGeom>
              <a:avLst/>
              <a:gdLst>
                <a:gd name="T0" fmla="*/ 181 w 187"/>
                <a:gd name="T1" fmla="*/ 74 h 226"/>
                <a:gd name="T2" fmla="*/ 187 w 187"/>
                <a:gd name="T3" fmla="*/ 75 h 226"/>
                <a:gd name="T4" fmla="*/ 185 w 187"/>
                <a:gd name="T5" fmla="*/ 81 h 226"/>
                <a:gd name="T6" fmla="*/ 181 w 187"/>
                <a:gd name="T7" fmla="*/ 89 h 226"/>
                <a:gd name="T8" fmla="*/ 179 w 187"/>
                <a:gd name="T9" fmla="*/ 91 h 226"/>
                <a:gd name="T10" fmla="*/ 179 w 187"/>
                <a:gd name="T11" fmla="*/ 99 h 226"/>
                <a:gd name="T12" fmla="*/ 176 w 187"/>
                <a:gd name="T13" fmla="*/ 101 h 226"/>
                <a:gd name="T14" fmla="*/ 179 w 187"/>
                <a:gd name="T15" fmla="*/ 106 h 226"/>
                <a:gd name="T16" fmla="*/ 176 w 187"/>
                <a:gd name="T17" fmla="*/ 122 h 226"/>
                <a:gd name="T18" fmla="*/ 164 w 187"/>
                <a:gd name="T19" fmla="*/ 135 h 226"/>
                <a:gd name="T20" fmla="*/ 158 w 187"/>
                <a:gd name="T21" fmla="*/ 139 h 226"/>
                <a:gd name="T22" fmla="*/ 158 w 187"/>
                <a:gd name="T23" fmla="*/ 155 h 226"/>
                <a:gd name="T24" fmla="*/ 149 w 187"/>
                <a:gd name="T25" fmla="*/ 157 h 226"/>
                <a:gd name="T26" fmla="*/ 139 w 187"/>
                <a:gd name="T27" fmla="*/ 145 h 226"/>
                <a:gd name="T28" fmla="*/ 139 w 187"/>
                <a:gd name="T29" fmla="*/ 187 h 226"/>
                <a:gd name="T30" fmla="*/ 143 w 187"/>
                <a:gd name="T31" fmla="*/ 191 h 226"/>
                <a:gd name="T32" fmla="*/ 143 w 187"/>
                <a:gd name="T33" fmla="*/ 197 h 226"/>
                <a:gd name="T34" fmla="*/ 137 w 187"/>
                <a:gd name="T35" fmla="*/ 211 h 226"/>
                <a:gd name="T36" fmla="*/ 137 w 187"/>
                <a:gd name="T37" fmla="*/ 216 h 226"/>
                <a:gd name="T38" fmla="*/ 133 w 187"/>
                <a:gd name="T39" fmla="*/ 222 h 226"/>
                <a:gd name="T40" fmla="*/ 118 w 187"/>
                <a:gd name="T41" fmla="*/ 211 h 226"/>
                <a:gd name="T42" fmla="*/ 77 w 187"/>
                <a:gd name="T43" fmla="*/ 211 h 226"/>
                <a:gd name="T44" fmla="*/ 68 w 187"/>
                <a:gd name="T45" fmla="*/ 203 h 226"/>
                <a:gd name="T46" fmla="*/ 31 w 187"/>
                <a:gd name="T47" fmla="*/ 214 h 226"/>
                <a:gd name="T48" fmla="*/ 2 w 187"/>
                <a:gd name="T49" fmla="*/ 207 h 226"/>
                <a:gd name="T50" fmla="*/ 2 w 187"/>
                <a:gd name="T51" fmla="*/ 137 h 226"/>
                <a:gd name="T52" fmla="*/ 25 w 187"/>
                <a:gd name="T53" fmla="*/ 106 h 226"/>
                <a:gd name="T54" fmla="*/ 19 w 187"/>
                <a:gd name="T55" fmla="*/ 89 h 226"/>
                <a:gd name="T56" fmla="*/ 35 w 187"/>
                <a:gd name="T57" fmla="*/ 70 h 226"/>
                <a:gd name="T58" fmla="*/ 35 w 187"/>
                <a:gd name="T59" fmla="*/ 45 h 226"/>
                <a:gd name="T60" fmla="*/ 35 w 187"/>
                <a:gd name="T61" fmla="*/ 39 h 226"/>
                <a:gd name="T62" fmla="*/ 33 w 187"/>
                <a:gd name="T63" fmla="*/ 14 h 226"/>
                <a:gd name="T64" fmla="*/ 62 w 187"/>
                <a:gd name="T65" fmla="*/ 0 h 226"/>
                <a:gd name="T66" fmla="*/ 68 w 187"/>
                <a:gd name="T67" fmla="*/ 25 h 226"/>
                <a:gd name="T68" fmla="*/ 66 w 187"/>
                <a:gd name="T69" fmla="*/ 35 h 226"/>
                <a:gd name="T70" fmla="*/ 66 w 187"/>
                <a:gd name="T71" fmla="*/ 41 h 226"/>
                <a:gd name="T72" fmla="*/ 66 w 187"/>
                <a:gd name="T73" fmla="*/ 60 h 226"/>
                <a:gd name="T74" fmla="*/ 96 w 187"/>
                <a:gd name="T75" fmla="*/ 58 h 226"/>
                <a:gd name="T76" fmla="*/ 131 w 187"/>
                <a:gd name="T77" fmla="*/ 48 h 226"/>
                <a:gd name="T78" fmla="*/ 147 w 187"/>
                <a:gd name="T79" fmla="*/ 54 h 226"/>
                <a:gd name="T80" fmla="*/ 160 w 187"/>
                <a:gd name="T81" fmla="*/ 54 h 226"/>
                <a:gd name="T82" fmla="*/ 176 w 187"/>
                <a:gd name="T83" fmla="*/ 45 h 2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7"/>
                <a:gd name="T127" fmla="*/ 0 h 226"/>
                <a:gd name="T128" fmla="*/ 187 w 187"/>
                <a:gd name="T129" fmla="*/ 226 h 2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7" h="226">
                  <a:moveTo>
                    <a:pt x="178" y="50"/>
                  </a:moveTo>
                  <a:lnTo>
                    <a:pt x="181" y="74"/>
                  </a:lnTo>
                  <a:lnTo>
                    <a:pt x="187" y="74"/>
                  </a:lnTo>
                  <a:lnTo>
                    <a:pt x="187" y="75"/>
                  </a:lnTo>
                  <a:lnTo>
                    <a:pt x="185" y="79"/>
                  </a:lnTo>
                  <a:lnTo>
                    <a:pt x="185" y="81"/>
                  </a:lnTo>
                  <a:lnTo>
                    <a:pt x="181" y="85"/>
                  </a:lnTo>
                  <a:lnTo>
                    <a:pt x="181" y="89"/>
                  </a:lnTo>
                  <a:lnTo>
                    <a:pt x="181" y="91"/>
                  </a:lnTo>
                  <a:lnTo>
                    <a:pt x="179" y="91"/>
                  </a:lnTo>
                  <a:lnTo>
                    <a:pt x="179" y="95"/>
                  </a:lnTo>
                  <a:lnTo>
                    <a:pt x="179" y="99"/>
                  </a:lnTo>
                  <a:lnTo>
                    <a:pt x="179" y="101"/>
                  </a:lnTo>
                  <a:lnTo>
                    <a:pt x="176" y="101"/>
                  </a:lnTo>
                  <a:lnTo>
                    <a:pt x="176" y="104"/>
                  </a:lnTo>
                  <a:lnTo>
                    <a:pt x="179" y="106"/>
                  </a:lnTo>
                  <a:lnTo>
                    <a:pt x="179" y="110"/>
                  </a:lnTo>
                  <a:lnTo>
                    <a:pt x="176" y="122"/>
                  </a:lnTo>
                  <a:lnTo>
                    <a:pt x="166" y="122"/>
                  </a:lnTo>
                  <a:lnTo>
                    <a:pt x="164" y="135"/>
                  </a:lnTo>
                  <a:lnTo>
                    <a:pt x="158" y="131"/>
                  </a:lnTo>
                  <a:lnTo>
                    <a:pt x="158" y="139"/>
                  </a:lnTo>
                  <a:lnTo>
                    <a:pt x="158" y="145"/>
                  </a:lnTo>
                  <a:lnTo>
                    <a:pt x="158" y="155"/>
                  </a:lnTo>
                  <a:lnTo>
                    <a:pt x="149" y="155"/>
                  </a:lnTo>
                  <a:lnTo>
                    <a:pt x="149" y="157"/>
                  </a:lnTo>
                  <a:lnTo>
                    <a:pt x="143" y="157"/>
                  </a:lnTo>
                  <a:lnTo>
                    <a:pt x="139" y="145"/>
                  </a:lnTo>
                  <a:lnTo>
                    <a:pt x="135" y="157"/>
                  </a:lnTo>
                  <a:lnTo>
                    <a:pt x="139" y="187"/>
                  </a:lnTo>
                  <a:lnTo>
                    <a:pt x="143" y="187"/>
                  </a:lnTo>
                  <a:lnTo>
                    <a:pt x="143" y="191"/>
                  </a:lnTo>
                  <a:lnTo>
                    <a:pt x="143" y="195"/>
                  </a:lnTo>
                  <a:lnTo>
                    <a:pt x="143" y="197"/>
                  </a:lnTo>
                  <a:lnTo>
                    <a:pt x="143" y="201"/>
                  </a:lnTo>
                  <a:lnTo>
                    <a:pt x="137" y="211"/>
                  </a:lnTo>
                  <a:lnTo>
                    <a:pt x="137" y="213"/>
                  </a:lnTo>
                  <a:lnTo>
                    <a:pt x="137" y="216"/>
                  </a:lnTo>
                  <a:lnTo>
                    <a:pt x="133" y="220"/>
                  </a:lnTo>
                  <a:lnTo>
                    <a:pt x="133" y="222"/>
                  </a:lnTo>
                  <a:lnTo>
                    <a:pt x="131" y="226"/>
                  </a:lnTo>
                  <a:lnTo>
                    <a:pt x="118" y="211"/>
                  </a:lnTo>
                  <a:lnTo>
                    <a:pt x="93" y="211"/>
                  </a:lnTo>
                  <a:lnTo>
                    <a:pt x="77" y="211"/>
                  </a:lnTo>
                  <a:lnTo>
                    <a:pt x="83" y="199"/>
                  </a:lnTo>
                  <a:lnTo>
                    <a:pt x="68" y="203"/>
                  </a:lnTo>
                  <a:lnTo>
                    <a:pt x="68" y="211"/>
                  </a:lnTo>
                  <a:lnTo>
                    <a:pt x="31" y="214"/>
                  </a:lnTo>
                  <a:lnTo>
                    <a:pt x="2" y="216"/>
                  </a:lnTo>
                  <a:lnTo>
                    <a:pt x="2" y="207"/>
                  </a:lnTo>
                  <a:lnTo>
                    <a:pt x="2" y="182"/>
                  </a:lnTo>
                  <a:lnTo>
                    <a:pt x="2" y="137"/>
                  </a:lnTo>
                  <a:lnTo>
                    <a:pt x="0" y="106"/>
                  </a:lnTo>
                  <a:lnTo>
                    <a:pt x="25" y="106"/>
                  </a:lnTo>
                  <a:lnTo>
                    <a:pt x="25" y="87"/>
                  </a:lnTo>
                  <a:lnTo>
                    <a:pt x="19" y="89"/>
                  </a:lnTo>
                  <a:lnTo>
                    <a:pt x="19" y="79"/>
                  </a:lnTo>
                  <a:lnTo>
                    <a:pt x="35" y="70"/>
                  </a:lnTo>
                  <a:lnTo>
                    <a:pt x="35" y="48"/>
                  </a:lnTo>
                  <a:lnTo>
                    <a:pt x="35" y="45"/>
                  </a:lnTo>
                  <a:lnTo>
                    <a:pt x="35" y="41"/>
                  </a:lnTo>
                  <a:lnTo>
                    <a:pt x="35" y="39"/>
                  </a:lnTo>
                  <a:lnTo>
                    <a:pt x="35" y="29"/>
                  </a:lnTo>
                  <a:lnTo>
                    <a:pt x="33" y="14"/>
                  </a:lnTo>
                  <a:lnTo>
                    <a:pt x="33" y="0"/>
                  </a:lnTo>
                  <a:lnTo>
                    <a:pt x="62" y="0"/>
                  </a:lnTo>
                  <a:lnTo>
                    <a:pt x="66" y="16"/>
                  </a:lnTo>
                  <a:lnTo>
                    <a:pt x="68" y="25"/>
                  </a:lnTo>
                  <a:lnTo>
                    <a:pt x="68" y="31"/>
                  </a:lnTo>
                  <a:lnTo>
                    <a:pt x="66" y="35"/>
                  </a:lnTo>
                  <a:lnTo>
                    <a:pt x="66" y="37"/>
                  </a:lnTo>
                  <a:lnTo>
                    <a:pt x="66" y="41"/>
                  </a:lnTo>
                  <a:lnTo>
                    <a:pt x="66" y="46"/>
                  </a:lnTo>
                  <a:lnTo>
                    <a:pt x="66" y="60"/>
                  </a:lnTo>
                  <a:lnTo>
                    <a:pt x="95" y="58"/>
                  </a:lnTo>
                  <a:lnTo>
                    <a:pt x="96" y="58"/>
                  </a:lnTo>
                  <a:lnTo>
                    <a:pt x="131" y="58"/>
                  </a:lnTo>
                  <a:lnTo>
                    <a:pt x="131" y="48"/>
                  </a:lnTo>
                  <a:lnTo>
                    <a:pt x="147" y="48"/>
                  </a:lnTo>
                  <a:lnTo>
                    <a:pt x="147" y="54"/>
                  </a:lnTo>
                  <a:lnTo>
                    <a:pt x="152" y="54"/>
                  </a:lnTo>
                  <a:lnTo>
                    <a:pt x="160" y="54"/>
                  </a:lnTo>
                  <a:lnTo>
                    <a:pt x="158" y="45"/>
                  </a:lnTo>
                  <a:lnTo>
                    <a:pt x="176" y="45"/>
                  </a:lnTo>
                  <a:lnTo>
                    <a:pt x="178" y="50"/>
                  </a:lnTo>
                </a:path>
              </a:pathLst>
            </a:custGeom>
            <a:grpFill/>
            <a:ln w="9525">
              <a:noFill/>
              <a:round/>
              <a:headEnd/>
              <a:tailEnd/>
            </a:ln>
          </p:spPr>
          <p:txBody>
            <a:bodyPr/>
            <a:lstStyle/>
            <a:p>
              <a:pPr>
                <a:defRPr/>
              </a:pPr>
              <a:endParaRPr lang="en-US"/>
            </a:p>
          </p:txBody>
        </p:sp>
        <p:sp>
          <p:nvSpPr>
            <p:cNvPr id="46274" name="Freeform 2331"/>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close/>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close/>
                </a:path>
              </a:pathLst>
            </a:custGeom>
            <a:grpFill/>
            <a:ln w="9525">
              <a:noFill/>
              <a:round/>
              <a:headEnd/>
              <a:tailEnd/>
            </a:ln>
          </p:spPr>
          <p:txBody>
            <a:bodyPr/>
            <a:lstStyle/>
            <a:p>
              <a:pPr>
                <a:defRPr/>
              </a:pPr>
              <a:endParaRPr lang="en-US"/>
            </a:p>
          </p:txBody>
        </p:sp>
        <p:sp>
          <p:nvSpPr>
            <p:cNvPr id="46275" name="Freeform 2332"/>
            <p:cNvSpPr>
              <a:spLocks noEditPoints="1"/>
            </p:cNvSpPr>
            <p:nvPr/>
          </p:nvSpPr>
          <p:spPr bwMode="auto">
            <a:xfrm>
              <a:off x="2799" y="965"/>
              <a:ext cx="1161" cy="1000"/>
            </a:xfrm>
            <a:custGeom>
              <a:avLst/>
              <a:gdLst>
                <a:gd name="T0" fmla="*/ 112 w 1161"/>
                <a:gd name="T1" fmla="*/ 110 h 1000"/>
                <a:gd name="T2" fmla="*/ 143 w 1161"/>
                <a:gd name="T3" fmla="*/ 83 h 1000"/>
                <a:gd name="T4" fmla="*/ 170 w 1161"/>
                <a:gd name="T5" fmla="*/ 58 h 1000"/>
                <a:gd name="T6" fmla="*/ 201 w 1161"/>
                <a:gd name="T7" fmla="*/ 35 h 1000"/>
                <a:gd name="T8" fmla="*/ 228 w 1161"/>
                <a:gd name="T9" fmla="*/ 16 h 1000"/>
                <a:gd name="T10" fmla="*/ 271 w 1161"/>
                <a:gd name="T11" fmla="*/ 47 h 1000"/>
                <a:gd name="T12" fmla="*/ 251 w 1161"/>
                <a:gd name="T13" fmla="*/ 87 h 1000"/>
                <a:gd name="T14" fmla="*/ 213 w 1161"/>
                <a:gd name="T15" fmla="*/ 141 h 1000"/>
                <a:gd name="T16" fmla="*/ 197 w 1161"/>
                <a:gd name="T17" fmla="*/ 163 h 1000"/>
                <a:gd name="T18" fmla="*/ 219 w 1161"/>
                <a:gd name="T19" fmla="*/ 190 h 1000"/>
                <a:gd name="T20" fmla="*/ 273 w 1161"/>
                <a:gd name="T21" fmla="*/ 191 h 1000"/>
                <a:gd name="T22" fmla="*/ 294 w 1161"/>
                <a:gd name="T23" fmla="*/ 151 h 1000"/>
                <a:gd name="T24" fmla="*/ 302 w 1161"/>
                <a:gd name="T25" fmla="*/ 201 h 1000"/>
                <a:gd name="T26" fmla="*/ 369 w 1161"/>
                <a:gd name="T27" fmla="*/ 219 h 1000"/>
                <a:gd name="T28" fmla="*/ 427 w 1161"/>
                <a:gd name="T29" fmla="*/ 240 h 1000"/>
                <a:gd name="T30" fmla="*/ 464 w 1161"/>
                <a:gd name="T31" fmla="*/ 195 h 1000"/>
                <a:gd name="T32" fmla="*/ 498 w 1161"/>
                <a:gd name="T33" fmla="*/ 114 h 1000"/>
                <a:gd name="T34" fmla="*/ 541 w 1161"/>
                <a:gd name="T35" fmla="*/ 128 h 1000"/>
                <a:gd name="T36" fmla="*/ 574 w 1161"/>
                <a:gd name="T37" fmla="*/ 132 h 1000"/>
                <a:gd name="T38" fmla="*/ 609 w 1161"/>
                <a:gd name="T39" fmla="*/ 134 h 1000"/>
                <a:gd name="T40" fmla="*/ 657 w 1161"/>
                <a:gd name="T41" fmla="*/ 145 h 1000"/>
                <a:gd name="T42" fmla="*/ 674 w 1161"/>
                <a:gd name="T43" fmla="*/ 157 h 1000"/>
                <a:gd name="T44" fmla="*/ 761 w 1161"/>
                <a:gd name="T45" fmla="*/ 220 h 1000"/>
                <a:gd name="T46" fmla="*/ 941 w 1161"/>
                <a:gd name="T47" fmla="*/ 276 h 1000"/>
                <a:gd name="T48" fmla="*/ 1004 w 1161"/>
                <a:gd name="T49" fmla="*/ 356 h 1000"/>
                <a:gd name="T50" fmla="*/ 1002 w 1161"/>
                <a:gd name="T51" fmla="*/ 466 h 1000"/>
                <a:gd name="T52" fmla="*/ 1080 w 1161"/>
                <a:gd name="T53" fmla="*/ 545 h 1000"/>
                <a:gd name="T54" fmla="*/ 1083 w 1161"/>
                <a:gd name="T55" fmla="*/ 610 h 1000"/>
                <a:gd name="T56" fmla="*/ 1072 w 1161"/>
                <a:gd name="T57" fmla="*/ 995 h 1000"/>
                <a:gd name="T58" fmla="*/ 914 w 1161"/>
                <a:gd name="T59" fmla="*/ 935 h 1000"/>
                <a:gd name="T60" fmla="*/ 827 w 1161"/>
                <a:gd name="T61" fmla="*/ 956 h 1000"/>
                <a:gd name="T62" fmla="*/ 776 w 1161"/>
                <a:gd name="T63" fmla="*/ 919 h 1000"/>
                <a:gd name="T64" fmla="*/ 734 w 1161"/>
                <a:gd name="T65" fmla="*/ 894 h 1000"/>
                <a:gd name="T66" fmla="*/ 641 w 1161"/>
                <a:gd name="T67" fmla="*/ 774 h 1000"/>
                <a:gd name="T68" fmla="*/ 531 w 1161"/>
                <a:gd name="T69" fmla="*/ 653 h 1000"/>
                <a:gd name="T70" fmla="*/ 489 w 1161"/>
                <a:gd name="T71" fmla="*/ 554 h 1000"/>
                <a:gd name="T72" fmla="*/ 481 w 1161"/>
                <a:gd name="T73" fmla="*/ 458 h 1000"/>
                <a:gd name="T74" fmla="*/ 531 w 1161"/>
                <a:gd name="T75" fmla="*/ 346 h 1000"/>
                <a:gd name="T76" fmla="*/ 547 w 1161"/>
                <a:gd name="T77" fmla="*/ 278 h 1000"/>
                <a:gd name="T78" fmla="*/ 477 w 1161"/>
                <a:gd name="T79" fmla="*/ 273 h 1000"/>
                <a:gd name="T80" fmla="*/ 443 w 1161"/>
                <a:gd name="T81" fmla="*/ 261 h 1000"/>
                <a:gd name="T82" fmla="*/ 390 w 1161"/>
                <a:gd name="T83" fmla="*/ 317 h 1000"/>
                <a:gd name="T84" fmla="*/ 332 w 1161"/>
                <a:gd name="T85" fmla="*/ 350 h 1000"/>
                <a:gd name="T86" fmla="*/ 383 w 1161"/>
                <a:gd name="T87" fmla="*/ 396 h 1000"/>
                <a:gd name="T88" fmla="*/ 431 w 1161"/>
                <a:gd name="T89" fmla="*/ 456 h 1000"/>
                <a:gd name="T90" fmla="*/ 475 w 1161"/>
                <a:gd name="T91" fmla="*/ 539 h 1000"/>
                <a:gd name="T92" fmla="*/ 441 w 1161"/>
                <a:gd name="T93" fmla="*/ 552 h 1000"/>
                <a:gd name="T94" fmla="*/ 379 w 1161"/>
                <a:gd name="T95" fmla="*/ 514 h 1000"/>
                <a:gd name="T96" fmla="*/ 307 w 1161"/>
                <a:gd name="T97" fmla="*/ 589 h 1000"/>
                <a:gd name="T98" fmla="*/ 232 w 1161"/>
                <a:gd name="T99" fmla="*/ 552 h 1000"/>
                <a:gd name="T100" fmla="*/ 201 w 1161"/>
                <a:gd name="T101" fmla="*/ 525 h 1000"/>
                <a:gd name="T102" fmla="*/ 101 w 1161"/>
                <a:gd name="T103" fmla="*/ 419 h 1000"/>
                <a:gd name="T104" fmla="*/ 56 w 1161"/>
                <a:gd name="T105" fmla="*/ 377 h 1000"/>
                <a:gd name="T106" fmla="*/ 14 w 1161"/>
                <a:gd name="T107" fmla="*/ 352 h 1000"/>
                <a:gd name="T108" fmla="*/ 51 w 1161"/>
                <a:gd name="T109" fmla="*/ 307 h 1000"/>
                <a:gd name="T110" fmla="*/ 37 w 1161"/>
                <a:gd name="T111" fmla="*/ 271 h 1000"/>
                <a:gd name="T112" fmla="*/ 82 w 1161"/>
                <a:gd name="T113" fmla="*/ 190 h 1000"/>
                <a:gd name="T114" fmla="*/ 688 w 1161"/>
                <a:gd name="T115" fmla="*/ 647 h 1000"/>
                <a:gd name="T116" fmla="*/ 682 w 1161"/>
                <a:gd name="T117" fmla="*/ 707 h 10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61"/>
                <a:gd name="T178" fmla="*/ 0 h 1000"/>
                <a:gd name="T179" fmla="*/ 1161 w 1161"/>
                <a:gd name="T180" fmla="*/ 1000 h 10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61" h="1000">
                  <a:moveTo>
                    <a:pt x="103" y="164"/>
                  </a:moveTo>
                  <a:lnTo>
                    <a:pt x="103" y="161"/>
                  </a:lnTo>
                  <a:lnTo>
                    <a:pt x="103" y="159"/>
                  </a:lnTo>
                  <a:lnTo>
                    <a:pt x="103" y="155"/>
                  </a:lnTo>
                  <a:lnTo>
                    <a:pt x="103" y="149"/>
                  </a:lnTo>
                  <a:lnTo>
                    <a:pt x="103" y="145"/>
                  </a:lnTo>
                  <a:lnTo>
                    <a:pt x="107" y="145"/>
                  </a:lnTo>
                  <a:lnTo>
                    <a:pt x="107" y="143"/>
                  </a:lnTo>
                  <a:lnTo>
                    <a:pt x="109" y="143"/>
                  </a:lnTo>
                  <a:lnTo>
                    <a:pt x="112" y="139"/>
                  </a:lnTo>
                  <a:lnTo>
                    <a:pt x="112" y="135"/>
                  </a:lnTo>
                  <a:lnTo>
                    <a:pt x="112" y="130"/>
                  </a:lnTo>
                  <a:lnTo>
                    <a:pt x="112" y="118"/>
                  </a:lnTo>
                  <a:lnTo>
                    <a:pt x="112" y="114"/>
                  </a:lnTo>
                  <a:lnTo>
                    <a:pt x="112" y="110"/>
                  </a:lnTo>
                  <a:lnTo>
                    <a:pt x="114" y="110"/>
                  </a:lnTo>
                  <a:lnTo>
                    <a:pt x="118" y="110"/>
                  </a:lnTo>
                  <a:lnTo>
                    <a:pt x="122" y="110"/>
                  </a:lnTo>
                  <a:lnTo>
                    <a:pt x="122" y="108"/>
                  </a:lnTo>
                  <a:lnTo>
                    <a:pt x="122" y="105"/>
                  </a:lnTo>
                  <a:lnTo>
                    <a:pt x="128" y="105"/>
                  </a:lnTo>
                  <a:lnTo>
                    <a:pt x="128" y="99"/>
                  </a:lnTo>
                  <a:lnTo>
                    <a:pt x="128" y="95"/>
                  </a:lnTo>
                  <a:lnTo>
                    <a:pt x="130" y="95"/>
                  </a:lnTo>
                  <a:lnTo>
                    <a:pt x="138" y="95"/>
                  </a:lnTo>
                  <a:lnTo>
                    <a:pt x="136" y="89"/>
                  </a:lnTo>
                  <a:lnTo>
                    <a:pt x="136" y="85"/>
                  </a:lnTo>
                  <a:lnTo>
                    <a:pt x="136" y="83"/>
                  </a:lnTo>
                  <a:lnTo>
                    <a:pt x="139" y="83"/>
                  </a:lnTo>
                  <a:lnTo>
                    <a:pt x="143" y="83"/>
                  </a:lnTo>
                  <a:lnTo>
                    <a:pt x="143" y="85"/>
                  </a:lnTo>
                  <a:lnTo>
                    <a:pt x="145" y="85"/>
                  </a:lnTo>
                  <a:lnTo>
                    <a:pt x="145" y="83"/>
                  </a:lnTo>
                  <a:lnTo>
                    <a:pt x="145" y="76"/>
                  </a:lnTo>
                  <a:lnTo>
                    <a:pt x="151" y="76"/>
                  </a:lnTo>
                  <a:lnTo>
                    <a:pt x="151" y="74"/>
                  </a:lnTo>
                  <a:lnTo>
                    <a:pt x="151" y="70"/>
                  </a:lnTo>
                  <a:lnTo>
                    <a:pt x="151" y="68"/>
                  </a:lnTo>
                  <a:lnTo>
                    <a:pt x="155" y="68"/>
                  </a:lnTo>
                  <a:lnTo>
                    <a:pt x="159" y="68"/>
                  </a:lnTo>
                  <a:lnTo>
                    <a:pt x="161" y="68"/>
                  </a:lnTo>
                  <a:lnTo>
                    <a:pt x="166" y="66"/>
                  </a:lnTo>
                  <a:lnTo>
                    <a:pt x="170" y="66"/>
                  </a:lnTo>
                  <a:lnTo>
                    <a:pt x="170" y="60"/>
                  </a:lnTo>
                  <a:lnTo>
                    <a:pt x="170" y="58"/>
                  </a:lnTo>
                  <a:lnTo>
                    <a:pt x="170" y="54"/>
                  </a:lnTo>
                  <a:lnTo>
                    <a:pt x="170" y="51"/>
                  </a:lnTo>
                  <a:lnTo>
                    <a:pt x="174" y="51"/>
                  </a:lnTo>
                  <a:lnTo>
                    <a:pt x="176" y="51"/>
                  </a:lnTo>
                  <a:lnTo>
                    <a:pt x="180" y="51"/>
                  </a:lnTo>
                  <a:lnTo>
                    <a:pt x="182" y="51"/>
                  </a:lnTo>
                  <a:lnTo>
                    <a:pt x="186" y="51"/>
                  </a:lnTo>
                  <a:lnTo>
                    <a:pt x="190" y="51"/>
                  </a:lnTo>
                  <a:lnTo>
                    <a:pt x="192" y="51"/>
                  </a:lnTo>
                  <a:lnTo>
                    <a:pt x="195" y="51"/>
                  </a:lnTo>
                  <a:lnTo>
                    <a:pt x="201" y="51"/>
                  </a:lnTo>
                  <a:lnTo>
                    <a:pt x="201" y="49"/>
                  </a:lnTo>
                  <a:lnTo>
                    <a:pt x="201" y="45"/>
                  </a:lnTo>
                  <a:lnTo>
                    <a:pt x="201" y="41"/>
                  </a:lnTo>
                  <a:lnTo>
                    <a:pt x="201" y="35"/>
                  </a:lnTo>
                  <a:lnTo>
                    <a:pt x="205" y="35"/>
                  </a:lnTo>
                  <a:lnTo>
                    <a:pt x="207" y="35"/>
                  </a:lnTo>
                  <a:lnTo>
                    <a:pt x="211" y="35"/>
                  </a:lnTo>
                  <a:lnTo>
                    <a:pt x="217" y="35"/>
                  </a:lnTo>
                  <a:lnTo>
                    <a:pt x="221" y="35"/>
                  </a:lnTo>
                  <a:lnTo>
                    <a:pt x="221" y="29"/>
                  </a:lnTo>
                  <a:lnTo>
                    <a:pt x="221" y="25"/>
                  </a:lnTo>
                  <a:lnTo>
                    <a:pt x="221" y="22"/>
                  </a:lnTo>
                  <a:lnTo>
                    <a:pt x="221" y="20"/>
                  </a:lnTo>
                  <a:lnTo>
                    <a:pt x="221" y="16"/>
                  </a:lnTo>
                  <a:lnTo>
                    <a:pt x="222" y="16"/>
                  </a:lnTo>
                  <a:lnTo>
                    <a:pt x="226" y="16"/>
                  </a:lnTo>
                  <a:lnTo>
                    <a:pt x="226" y="20"/>
                  </a:lnTo>
                  <a:lnTo>
                    <a:pt x="228" y="20"/>
                  </a:lnTo>
                  <a:lnTo>
                    <a:pt x="228" y="16"/>
                  </a:lnTo>
                  <a:lnTo>
                    <a:pt x="228" y="20"/>
                  </a:lnTo>
                  <a:lnTo>
                    <a:pt x="232" y="20"/>
                  </a:lnTo>
                  <a:lnTo>
                    <a:pt x="236" y="20"/>
                  </a:lnTo>
                  <a:lnTo>
                    <a:pt x="236" y="16"/>
                  </a:lnTo>
                  <a:lnTo>
                    <a:pt x="236" y="14"/>
                  </a:lnTo>
                  <a:lnTo>
                    <a:pt x="236" y="10"/>
                  </a:lnTo>
                  <a:lnTo>
                    <a:pt x="236" y="6"/>
                  </a:lnTo>
                  <a:lnTo>
                    <a:pt x="234" y="4"/>
                  </a:lnTo>
                  <a:lnTo>
                    <a:pt x="234" y="0"/>
                  </a:lnTo>
                  <a:lnTo>
                    <a:pt x="238" y="0"/>
                  </a:lnTo>
                  <a:lnTo>
                    <a:pt x="244" y="0"/>
                  </a:lnTo>
                  <a:lnTo>
                    <a:pt x="248" y="0"/>
                  </a:lnTo>
                  <a:lnTo>
                    <a:pt x="251" y="0"/>
                  </a:lnTo>
                  <a:lnTo>
                    <a:pt x="269" y="0"/>
                  </a:lnTo>
                  <a:lnTo>
                    <a:pt x="271" y="47"/>
                  </a:lnTo>
                  <a:lnTo>
                    <a:pt x="271" y="51"/>
                  </a:lnTo>
                  <a:lnTo>
                    <a:pt x="257" y="47"/>
                  </a:lnTo>
                  <a:lnTo>
                    <a:pt x="251" y="47"/>
                  </a:lnTo>
                  <a:lnTo>
                    <a:pt x="251" y="58"/>
                  </a:lnTo>
                  <a:lnTo>
                    <a:pt x="257" y="58"/>
                  </a:lnTo>
                  <a:lnTo>
                    <a:pt x="257" y="68"/>
                  </a:lnTo>
                  <a:lnTo>
                    <a:pt x="251" y="68"/>
                  </a:lnTo>
                  <a:lnTo>
                    <a:pt x="251" y="81"/>
                  </a:lnTo>
                  <a:lnTo>
                    <a:pt x="261" y="81"/>
                  </a:lnTo>
                  <a:lnTo>
                    <a:pt x="261" y="72"/>
                  </a:lnTo>
                  <a:lnTo>
                    <a:pt x="271" y="72"/>
                  </a:lnTo>
                  <a:lnTo>
                    <a:pt x="271" y="83"/>
                  </a:lnTo>
                  <a:lnTo>
                    <a:pt x="251" y="83"/>
                  </a:lnTo>
                  <a:lnTo>
                    <a:pt x="259" y="87"/>
                  </a:lnTo>
                  <a:lnTo>
                    <a:pt x="251" y="87"/>
                  </a:lnTo>
                  <a:lnTo>
                    <a:pt x="251" y="97"/>
                  </a:lnTo>
                  <a:lnTo>
                    <a:pt x="261" y="97"/>
                  </a:lnTo>
                  <a:lnTo>
                    <a:pt x="261" y="112"/>
                  </a:lnTo>
                  <a:lnTo>
                    <a:pt x="265" y="112"/>
                  </a:lnTo>
                  <a:lnTo>
                    <a:pt x="265" y="114"/>
                  </a:lnTo>
                  <a:lnTo>
                    <a:pt x="261" y="114"/>
                  </a:lnTo>
                  <a:lnTo>
                    <a:pt x="263" y="128"/>
                  </a:lnTo>
                  <a:lnTo>
                    <a:pt x="253" y="128"/>
                  </a:lnTo>
                  <a:lnTo>
                    <a:pt x="253" y="134"/>
                  </a:lnTo>
                  <a:lnTo>
                    <a:pt x="249" y="134"/>
                  </a:lnTo>
                  <a:lnTo>
                    <a:pt x="249" y="137"/>
                  </a:lnTo>
                  <a:lnTo>
                    <a:pt x="248" y="137"/>
                  </a:lnTo>
                  <a:lnTo>
                    <a:pt x="222" y="137"/>
                  </a:lnTo>
                  <a:lnTo>
                    <a:pt x="219" y="141"/>
                  </a:lnTo>
                  <a:lnTo>
                    <a:pt x="213" y="141"/>
                  </a:lnTo>
                  <a:lnTo>
                    <a:pt x="209" y="141"/>
                  </a:lnTo>
                  <a:lnTo>
                    <a:pt x="209" y="143"/>
                  </a:lnTo>
                  <a:lnTo>
                    <a:pt x="203" y="143"/>
                  </a:lnTo>
                  <a:lnTo>
                    <a:pt x="203" y="151"/>
                  </a:lnTo>
                  <a:lnTo>
                    <a:pt x="199" y="151"/>
                  </a:lnTo>
                  <a:lnTo>
                    <a:pt x="199" y="153"/>
                  </a:lnTo>
                  <a:lnTo>
                    <a:pt x="197" y="153"/>
                  </a:lnTo>
                  <a:lnTo>
                    <a:pt x="197" y="157"/>
                  </a:lnTo>
                  <a:lnTo>
                    <a:pt x="194" y="157"/>
                  </a:lnTo>
                  <a:lnTo>
                    <a:pt x="194" y="163"/>
                  </a:lnTo>
                  <a:lnTo>
                    <a:pt x="192" y="163"/>
                  </a:lnTo>
                  <a:lnTo>
                    <a:pt x="192" y="166"/>
                  </a:lnTo>
                  <a:lnTo>
                    <a:pt x="194" y="166"/>
                  </a:lnTo>
                  <a:lnTo>
                    <a:pt x="194" y="163"/>
                  </a:lnTo>
                  <a:lnTo>
                    <a:pt x="197" y="163"/>
                  </a:lnTo>
                  <a:lnTo>
                    <a:pt x="197" y="166"/>
                  </a:lnTo>
                  <a:lnTo>
                    <a:pt x="201" y="166"/>
                  </a:lnTo>
                  <a:lnTo>
                    <a:pt x="203" y="166"/>
                  </a:lnTo>
                  <a:lnTo>
                    <a:pt x="203" y="168"/>
                  </a:lnTo>
                  <a:lnTo>
                    <a:pt x="201" y="168"/>
                  </a:lnTo>
                  <a:lnTo>
                    <a:pt x="194" y="172"/>
                  </a:lnTo>
                  <a:lnTo>
                    <a:pt x="197" y="174"/>
                  </a:lnTo>
                  <a:lnTo>
                    <a:pt x="197" y="178"/>
                  </a:lnTo>
                  <a:lnTo>
                    <a:pt x="192" y="178"/>
                  </a:lnTo>
                  <a:lnTo>
                    <a:pt x="192" y="193"/>
                  </a:lnTo>
                  <a:lnTo>
                    <a:pt x="201" y="193"/>
                  </a:lnTo>
                  <a:lnTo>
                    <a:pt x="203" y="193"/>
                  </a:lnTo>
                  <a:lnTo>
                    <a:pt x="207" y="193"/>
                  </a:lnTo>
                  <a:lnTo>
                    <a:pt x="207" y="190"/>
                  </a:lnTo>
                  <a:lnTo>
                    <a:pt x="219" y="190"/>
                  </a:lnTo>
                  <a:lnTo>
                    <a:pt x="213" y="188"/>
                  </a:lnTo>
                  <a:lnTo>
                    <a:pt x="222" y="188"/>
                  </a:lnTo>
                  <a:lnTo>
                    <a:pt x="228" y="188"/>
                  </a:lnTo>
                  <a:lnTo>
                    <a:pt x="228" y="184"/>
                  </a:lnTo>
                  <a:lnTo>
                    <a:pt x="232" y="184"/>
                  </a:lnTo>
                  <a:lnTo>
                    <a:pt x="232" y="180"/>
                  </a:lnTo>
                  <a:lnTo>
                    <a:pt x="269" y="180"/>
                  </a:lnTo>
                  <a:lnTo>
                    <a:pt x="269" y="186"/>
                  </a:lnTo>
                  <a:lnTo>
                    <a:pt x="263" y="186"/>
                  </a:lnTo>
                  <a:lnTo>
                    <a:pt x="263" y="193"/>
                  </a:lnTo>
                  <a:lnTo>
                    <a:pt x="267" y="191"/>
                  </a:lnTo>
                  <a:lnTo>
                    <a:pt x="269" y="191"/>
                  </a:lnTo>
                  <a:lnTo>
                    <a:pt x="269" y="190"/>
                  </a:lnTo>
                  <a:lnTo>
                    <a:pt x="269" y="191"/>
                  </a:lnTo>
                  <a:lnTo>
                    <a:pt x="273" y="191"/>
                  </a:lnTo>
                  <a:lnTo>
                    <a:pt x="278" y="191"/>
                  </a:lnTo>
                  <a:lnTo>
                    <a:pt x="284" y="191"/>
                  </a:lnTo>
                  <a:lnTo>
                    <a:pt x="284" y="176"/>
                  </a:lnTo>
                  <a:lnTo>
                    <a:pt x="288" y="176"/>
                  </a:lnTo>
                  <a:lnTo>
                    <a:pt x="288" y="174"/>
                  </a:lnTo>
                  <a:lnTo>
                    <a:pt x="288" y="170"/>
                  </a:lnTo>
                  <a:lnTo>
                    <a:pt x="284" y="170"/>
                  </a:lnTo>
                  <a:lnTo>
                    <a:pt x="284" y="155"/>
                  </a:lnTo>
                  <a:lnTo>
                    <a:pt x="290" y="155"/>
                  </a:lnTo>
                  <a:lnTo>
                    <a:pt x="290" y="161"/>
                  </a:lnTo>
                  <a:lnTo>
                    <a:pt x="294" y="161"/>
                  </a:lnTo>
                  <a:lnTo>
                    <a:pt x="298" y="161"/>
                  </a:lnTo>
                  <a:lnTo>
                    <a:pt x="298" y="159"/>
                  </a:lnTo>
                  <a:lnTo>
                    <a:pt x="294" y="159"/>
                  </a:lnTo>
                  <a:lnTo>
                    <a:pt x="294" y="151"/>
                  </a:lnTo>
                  <a:lnTo>
                    <a:pt x="304" y="151"/>
                  </a:lnTo>
                  <a:lnTo>
                    <a:pt x="304" y="155"/>
                  </a:lnTo>
                  <a:lnTo>
                    <a:pt x="300" y="155"/>
                  </a:lnTo>
                  <a:lnTo>
                    <a:pt x="300" y="161"/>
                  </a:lnTo>
                  <a:lnTo>
                    <a:pt x="298" y="161"/>
                  </a:lnTo>
                  <a:lnTo>
                    <a:pt x="298" y="164"/>
                  </a:lnTo>
                  <a:lnTo>
                    <a:pt x="300" y="164"/>
                  </a:lnTo>
                  <a:lnTo>
                    <a:pt x="300" y="166"/>
                  </a:lnTo>
                  <a:lnTo>
                    <a:pt x="304" y="166"/>
                  </a:lnTo>
                  <a:lnTo>
                    <a:pt x="294" y="170"/>
                  </a:lnTo>
                  <a:lnTo>
                    <a:pt x="294" y="176"/>
                  </a:lnTo>
                  <a:lnTo>
                    <a:pt x="300" y="176"/>
                  </a:lnTo>
                  <a:lnTo>
                    <a:pt x="300" y="182"/>
                  </a:lnTo>
                  <a:lnTo>
                    <a:pt x="304" y="182"/>
                  </a:lnTo>
                  <a:lnTo>
                    <a:pt x="302" y="201"/>
                  </a:lnTo>
                  <a:lnTo>
                    <a:pt x="294" y="201"/>
                  </a:lnTo>
                  <a:lnTo>
                    <a:pt x="296" y="211"/>
                  </a:lnTo>
                  <a:lnTo>
                    <a:pt x="336" y="209"/>
                  </a:lnTo>
                  <a:lnTo>
                    <a:pt x="336" y="217"/>
                  </a:lnTo>
                  <a:lnTo>
                    <a:pt x="344" y="217"/>
                  </a:lnTo>
                  <a:lnTo>
                    <a:pt x="344" y="219"/>
                  </a:lnTo>
                  <a:lnTo>
                    <a:pt x="336" y="219"/>
                  </a:lnTo>
                  <a:lnTo>
                    <a:pt x="336" y="234"/>
                  </a:lnTo>
                  <a:lnTo>
                    <a:pt x="348" y="234"/>
                  </a:lnTo>
                  <a:lnTo>
                    <a:pt x="348" y="232"/>
                  </a:lnTo>
                  <a:lnTo>
                    <a:pt x="352" y="232"/>
                  </a:lnTo>
                  <a:lnTo>
                    <a:pt x="352" y="224"/>
                  </a:lnTo>
                  <a:lnTo>
                    <a:pt x="361" y="224"/>
                  </a:lnTo>
                  <a:lnTo>
                    <a:pt x="361" y="219"/>
                  </a:lnTo>
                  <a:lnTo>
                    <a:pt x="369" y="219"/>
                  </a:lnTo>
                  <a:lnTo>
                    <a:pt x="369" y="224"/>
                  </a:lnTo>
                  <a:lnTo>
                    <a:pt x="383" y="224"/>
                  </a:lnTo>
                  <a:lnTo>
                    <a:pt x="383" y="230"/>
                  </a:lnTo>
                  <a:lnTo>
                    <a:pt x="383" y="234"/>
                  </a:lnTo>
                  <a:lnTo>
                    <a:pt x="387" y="234"/>
                  </a:lnTo>
                  <a:lnTo>
                    <a:pt x="387" y="244"/>
                  </a:lnTo>
                  <a:lnTo>
                    <a:pt x="396" y="244"/>
                  </a:lnTo>
                  <a:lnTo>
                    <a:pt x="396" y="236"/>
                  </a:lnTo>
                  <a:lnTo>
                    <a:pt x="402" y="236"/>
                  </a:lnTo>
                  <a:lnTo>
                    <a:pt x="402" y="234"/>
                  </a:lnTo>
                  <a:lnTo>
                    <a:pt x="408" y="234"/>
                  </a:lnTo>
                  <a:lnTo>
                    <a:pt x="419" y="234"/>
                  </a:lnTo>
                  <a:lnTo>
                    <a:pt x="421" y="240"/>
                  </a:lnTo>
                  <a:lnTo>
                    <a:pt x="423" y="240"/>
                  </a:lnTo>
                  <a:lnTo>
                    <a:pt x="427" y="240"/>
                  </a:lnTo>
                  <a:lnTo>
                    <a:pt x="427" y="236"/>
                  </a:lnTo>
                  <a:lnTo>
                    <a:pt x="429" y="236"/>
                  </a:lnTo>
                  <a:lnTo>
                    <a:pt x="433" y="236"/>
                  </a:lnTo>
                  <a:lnTo>
                    <a:pt x="423" y="226"/>
                  </a:lnTo>
                  <a:lnTo>
                    <a:pt x="435" y="226"/>
                  </a:lnTo>
                  <a:lnTo>
                    <a:pt x="437" y="230"/>
                  </a:lnTo>
                  <a:lnTo>
                    <a:pt x="439" y="230"/>
                  </a:lnTo>
                  <a:lnTo>
                    <a:pt x="439" y="232"/>
                  </a:lnTo>
                  <a:lnTo>
                    <a:pt x="452" y="232"/>
                  </a:lnTo>
                  <a:lnTo>
                    <a:pt x="452" y="226"/>
                  </a:lnTo>
                  <a:lnTo>
                    <a:pt x="458" y="211"/>
                  </a:lnTo>
                  <a:lnTo>
                    <a:pt x="454" y="211"/>
                  </a:lnTo>
                  <a:lnTo>
                    <a:pt x="458" y="201"/>
                  </a:lnTo>
                  <a:lnTo>
                    <a:pt x="460" y="201"/>
                  </a:lnTo>
                  <a:lnTo>
                    <a:pt x="464" y="195"/>
                  </a:lnTo>
                  <a:lnTo>
                    <a:pt x="470" y="186"/>
                  </a:lnTo>
                  <a:lnTo>
                    <a:pt x="470" y="182"/>
                  </a:lnTo>
                  <a:lnTo>
                    <a:pt x="471" y="176"/>
                  </a:lnTo>
                  <a:lnTo>
                    <a:pt x="475" y="164"/>
                  </a:lnTo>
                  <a:lnTo>
                    <a:pt x="477" y="149"/>
                  </a:lnTo>
                  <a:lnTo>
                    <a:pt x="481" y="139"/>
                  </a:lnTo>
                  <a:lnTo>
                    <a:pt x="485" y="135"/>
                  </a:lnTo>
                  <a:lnTo>
                    <a:pt x="485" y="134"/>
                  </a:lnTo>
                  <a:lnTo>
                    <a:pt x="487" y="130"/>
                  </a:lnTo>
                  <a:lnTo>
                    <a:pt x="491" y="126"/>
                  </a:lnTo>
                  <a:lnTo>
                    <a:pt x="493" y="124"/>
                  </a:lnTo>
                  <a:lnTo>
                    <a:pt x="491" y="120"/>
                  </a:lnTo>
                  <a:lnTo>
                    <a:pt x="493" y="120"/>
                  </a:lnTo>
                  <a:lnTo>
                    <a:pt x="493" y="116"/>
                  </a:lnTo>
                  <a:lnTo>
                    <a:pt x="498" y="114"/>
                  </a:lnTo>
                  <a:lnTo>
                    <a:pt x="502" y="110"/>
                  </a:lnTo>
                  <a:lnTo>
                    <a:pt x="508" y="110"/>
                  </a:lnTo>
                  <a:lnTo>
                    <a:pt x="508" y="114"/>
                  </a:lnTo>
                  <a:lnTo>
                    <a:pt x="518" y="110"/>
                  </a:lnTo>
                  <a:lnTo>
                    <a:pt x="533" y="110"/>
                  </a:lnTo>
                  <a:lnTo>
                    <a:pt x="537" y="120"/>
                  </a:lnTo>
                  <a:lnTo>
                    <a:pt x="541" y="120"/>
                  </a:lnTo>
                  <a:lnTo>
                    <a:pt x="543" y="120"/>
                  </a:lnTo>
                  <a:lnTo>
                    <a:pt x="543" y="122"/>
                  </a:lnTo>
                  <a:lnTo>
                    <a:pt x="547" y="122"/>
                  </a:lnTo>
                  <a:lnTo>
                    <a:pt x="543" y="122"/>
                  </a:lnTo>
                  <a:lnTo>
                    <a:pt x="541" y="126"/>
                  </a:lnTo>
                  <a:lnTo>
                    <a:pt x="541" y="128"/>
                  </a:lnTo>
                  <a:lnTo>
                    <a:pt x="541" y="132"/>
                  </a:lnTo>
                  <a:lnTo>
                    <a:pt x="541" y="128"/>
                  </a:lnTo>
                  <a:lnTo>
                    <a:pt x="543" y="128"/>
                  </a:lnTo>
                  <a:lnTo>
                    <a:pt x="547" y="132"/>
                  </a:lnTo>
                  <a:lnTo>
                    <a:pt x="551" y="132"/>
                  </a:lnTo>
                  <a:lnTo>
                    <a:pt x="551" y="135"/>
                  </a:lnTo>
                  <a:lnTo>
                    <a:pt x="553" y="135"/>
                  </a:lnTo>
                  <a:lnTo>
                    <a:pt x="553" y="137"/>
                  </a:lnTo>
                  <a:lnTo>
                    <a:pt x="556" y="137"/>
                  </a:lnTo>
                  <a:lnTo>
                    <a:pt x="556" y="141"/>
                  </a:lnTo>
                  <a:lnTo>
                    <a:pt x="558" y="141"/>
                  </a:lnTo>
                  <a:lnTo>
                    <a:pt x="562" y="141"/>
                  </a:lnTo>
                  <a:lnTo>
                    <a:pt x="562" y="137"/>
                  </a:lnTo>
                  <a:lnTo>
                    <a:pt x="562" y="134"/>
                  </a:lnTo>
                  <a:lnTo>
                    <a:pt x="562" y="132"/>
                  </a:lnTo>
                  <a:lnTo>
                    <a:pt x="572" y="132"/>
                  </a:lnTo>
                  <a:lnTo>
                    <a:pt x="574" y="132"/>
                  </a:lnTo>
                  <a:lnTo>
                    <a:pt x="578" y="132"/>
                  </a:lnTo>
                  <a:lnTo>
                    <a:pt x="578" y="134"/>
                  </a:lnTo>
                  <a:lnTo>
                    <a:pt x="581" y="132"/>
                  </a:lnTo>
                  <a:lnTo>
                    <a:pt x="583" y="134"/>
                  </a:lnTo>
                  <a:lnTo>
                    <a:pt x="583" y="132"/>
                  </a:lnTo>
                  <a:lnTo>
                    <a:pt x="587" y="132"/>
                  </a:lnTo>
                  <a:lnTo>
                    <a:pt x="591" y="132"/>
                  </a:lnTo>
                  <a:lnTo>
                    <a:pt x="591" y="128"/>
                  </a:lnTo>
                  <a:lnTo>
                    <a:pt x="593" y="128"/>
                  </a:lnTo>
                  <a:lnTo>
                    <a:pt x="593" y="132"/>
                  </a:lnTo>
                  <a:lnTo>
                    <a:pt x="599" y="128"/>
                  </a:lnTo>
                  <a:lnTo>
                    <a:pt x="599" y="132"/>
                  </a:lnTo>
                  <a:lnTo>
                    <a:pt x="603" y="132"/>
                  </a:lnTo>
                  <a:lnTo>
                    <a:pt x="603" y="134"/>
                  </a:lnTo>
                  <a:lnTo>
                    <a:pt x="609" y="134"/>
                  </a:lnTo>
                  <a:lnTo>
                    <a:pt x="607" y="134"/>
                  </a:lnTo>
                  <a:lnTo>
                    <a:pt x="612" y="137"/>
                  </a:lnTo>
                  <a:lnTo>
                    <a:pt x="618" y="137"/>
                  </a:lnTo>
                  <a:lnTo>
                    <a:pt x="624" y="137"/>
                  </a:lnTo>
                  <a:lnTo>
                    <a:pt x="628" y="139"/>
                  </a:lnTo>
                  <a:lnTo>
                    <a:pt x="634" y="139"/>
                  </a:lnTo>
                  <a:lnTo>
                    <a:pt x="634" y="143"/>
                  </a:lnTo>
                  <a:lnTo>
                    <a:pt x="641" y="143"/>
                  </a:lnTo>
                  <a:lnTo>
                    <a:pt x="643" y="143"/>
                  </a:lnTo>
                  <a:lnTo>
                    <a:pt x="643" y="145"/>
                  </a:lnTo>
                  <a:lnTo>
                    <a:pt x="647" y="145"/>
                  </a:lnTo>
                  <a:lnTo>
                    <a:pt x="647" y="149"/>
                  </a:lnTo>
                  <a:lnTo>
                    <a:pt x="649" y="149"/>
                  </a:lnTo>
                  <a:lnTo>
                    <a:pt x="653" y="145"/>
                  </a:lnTo>
                  <a:lnTo>
                    <a:pt x="657" y="145"/>
                  </a:lnTo>
                  <a:lnTo>
                    <a:pt x="657" y="141"/>
                  </a:lnTo>
                  <a:lnTo>
                    <a:pt x="657" y="145"/>
                  </a:lnTo>
                  <a:lnTo>
                    <a:pt x="659" y="145"/>
                  </a:lnTo>
                  <a:lnTo>
                    <a:pt x="663" y="141"/>
                  </a:lnTo>
                  <a:lnTo>
                    <a:pt x="663" y="145"/>
                  </a:lnTo>
                  <a:lnTo>
                    <a:pt x="666" y="145"/>
                  </a:lnTo>
                  <a:lnTo>
                    <a:pt x="668" y="141"/>
                  </a:lnTo>
                  <a:lnTo>
                    <a:pt x="672" y="139"/>
                  </a:lnTo>
                  <a:lnTo>
                    <a:pt x="674" y="141"/>
                  </a:lnTo>
                  <a:lnTo>
                    <a:pt x="678" y="147"/>
                  </a:lnTo>
                  <a:lnTo>
                    <a:pt x="674" y="149"/>
                  </a:lnTo>
                  <a:lnTo>
                    <a:pt x="674" y="151"/>
                  </a:lnTo>
                  <a:lnTo>
                    <a:pt x="674" y="155"/>
                  </a:lnTo>
                  <a:lnTo>
                    <a:pt x="672" y="155"/>
                  </a:lnTo>
                  <a:lnTo>
                    <a:pt x="674" y="157"/>
                  </a:lnTo>
                  <a:lnTo>
                    <a:pt x="678" y="155"/>
                  </a:lnTo>
                  <a:lnTo>
                    <a:pt x="697" y="157"/>
                  </a:lnTo>
                  <a:lnTo>
                    <a:pt x="699" y="161"/>
                  </a:lnTo>
                  <a:lnTo>
                    <a:pt x="707" y="161"/>
                  </a:lnTo>
                  <a:lnTo>
                    <a:pt x="703" y="163"/>
                  </a:lnTo>
                  <a:lnTo>
                    <a:pt x="713" y="163"/>
                  </a:lnTo>
                  <a:lnTo>
                    <a:pt x="719" y="166"/>
                  </a:lnTo>
                  <a:lnTo>
                    <a:pt x="717" y="168"/>
                  </a:lnTo>
                  <a:lnTo>
                    <a:pt x="709" y="168"/>
                  </a:lnTo>
                  <a:lnTo>
                    <a:pt x="703" y="163"/>
                  </a:lnTo>
                  <a:lnTo>
                    <a:pt x="701" y="170"/>
                  </a:lnTo>
                  <a:lnTo>
                    <a:pt x="713" y="182"/>
                  </a:lnTo>
                  <a:lnTo>
                    <a:pt x="728" y="193"/>
                  </a:lnTo>
                  <a:lnTo>
                    <a:pt x="746" y="209"/>
                  </a:lnTo>
                  <a:lnTo>
                    <a:pt x="761" y="220"/>
                  </a:lnTo>
                  <a:lnTo>
                    <a:pt x="776" y="234"/>
                  </a:lnTo>
                  <a:lnTo>
                    <a:pt x="796" y="247"/>
                  </a:lnTo>
                  <a:lnTo>
                    <a:pt x="811" y="263"/>
                  </a:lnTo>
                  <a:lnTo>
                    <a:pt x="832" y="238"/>
                  </a:lnTo>
                  <a:lnTo>
                    <a:pt x="856" y="257"/>
                  </a:lnTo>
                  <a:lnTo>
                    <a:pt x="854" y="219"/>
                  </a:lnTo>
                  <a:lnTo>
                    <a:pt x="850" y="180"/>
                  </a:lnTo>
                  <a:lnTo>
                    <a:pt x="865" y="178"/>
                  </a:lnTo>
                  <a:lnTo>
                    <a:pt x="865" y="182"/>
                  </a:lnTo>
                  <a:lnTo>
                    <a:pt x="935" y="180"/>
                  </a:lnTo>
                  <a:lnTo>
                    <a:pt x="941" y="180"/>
                  </a:lnTo>
                  <a:lnTo>
                    <a:pt x="939" y="193"/>
                  </a:lnTo>
                  <a:lnTo>
                    <a:pt x="939" y="224"/>
                  </a:lnTo>
                  <a:lnTo>
                    <a:pt x="939" y="259"/>
                  </a:lnTo>
                  <a:lnTo>
                    <a:pt x="941" y="276"/>
                  </a:lnTo>
                  <a:lnTo>
                    <a:pt x="937" y="276"/>
                  </a:lnTo>
                  <a:lnTo>
                    <a:pt x="937" y="282"/>
                  </a:lnTo>
                  <a:lnTo>
                    <a:pt x="937" y="292"/>
                  </a:lnTo>
                  <a:lnTo>
                    <a:pt x="937" y="307"/>
                  </a:lnTo>
                  <a:lnTo>
                    <a:pt x="937" y="311"/>
                  </a:lnTo>
                  <a:lnTo>
                    <a:pt x="937" y="317"/>
                  </a:lnTo>
                  <a:lnTo>
                    <a:pt x="937" y="323"/>
                  </a:lnTo>
                  <a:lnTo>
                    <a:pt x="937" y="330"/>
                  </a:lnTo>
                  <a:lnTo>
                    <a:pt x="1035" y="329"/>
                  </a:lnTo>
                  <a:lnTo>
                    <a:pt x="1035" y="330"/>
                  </a:lnTo>
                  <a:lnTo>
                    <a:pt x="1035" y="340"/>
                  </a:lnTo>
                  <a:lnTo>
                    <a:pt x="1016" y="340"/>
                  </a:lnTo>
                  <a:lnTo>
                    <a:pt x="1002" y="340"/>
                  </a:lnTo>
                  <a:lnTo>
                    <a:pt x="1004" y="348"/>
                  </a:lnTo>
                  <a:lnTo>
                    <a:pt x="1004" y="356"/>
                  </a:lnTo>
                  <a:lnTo>
                    <a:pt x="991" y="357"/>
                  </a:lnTo>
                  <a:lnTo>
                    <a:pt x="981" y="357"/>
                  </a:lnTo>
                  <a:lnTo>
                    <a:pt x="971" y="357"/>
                  </a:lnTo>
                  <a:lnTo>
                    <a:pt x="969" y="357"/>
                  </a:lnTo>
                  <a:lnTo>
                    <a:pt x="969" y="367"/>
                  </a:lnTo>
                  <a:lnTo>
                    <a:pt x="969" y="375"/>
                  </a:lnTo>
                  <a:lnTo>
                    <a:pt x="969" y="390"/>
                  </a:lnTo>
                  <a:lnTo>
                    <a:pt x="969" y="404"/>
                  </a:lnTo>
                  <a:lnTo>
                    <a:pt x="969" y="419"/>
                  </a:lnTo>
                  <a:lnTo>
                    <a:pt x="971" y="439"/>
                  </a:lnTo>
                  <a:lnTo>
                    <a:pt x="971" y="446"/>
                  </a:lnTo>
                  <a:lnTo>
                    <a:pt x="971" y="456"/>
                  </a:lnTo>
                  <a:lnTo>
                    <a:pt x="998" y="456"/>
                  </a:lnTo>
                  <a:lnTo>
                    <a:pt x="1002" y="456"/>
                  </a:lnTo>
                  <a:lnTo>
                    <a:pt x="1002" y="466"/>
                  </a:lnTo>
                  <a:lnTo>
                    <a:pt x="1002" y="475"/>
                  </a:lnTo>
                  <a:lnTo>
                    <a:pt x="1033" y="473"/>
                  </a:lnTo>
                  <a:lnTo>
                    <a:pt x="1047" y="473"/>
                  </a:lnTo>
                  <a:lnTo>
                    <a:pt x="1052" y="473"/>
                  </a:lnTo>
                  <a:lnTo>
                    <a:pt x="1052" y="489"/>
                  </a:lnTo>
                  <a:lnTo>
                    <a:pt x="1052" y="504"/>
                  </a:lnTo>
                  <a:lnTo>
                    <a:pt x="1062" y="504"/>
                  </a:lnTo>
                  <a:lnTo>
                    <a:pt x="1068" y="504"/>
                  </a:lnTo>
                  <a:lnTo>
                    <a:pt x="1068" y="514"/>
                  </a:lnTo>
                  <a:lnTo>
                    <a:pt x="1070" y="525"/>
                  </a:lnTo>
                  <a:lnTo>
                    <a:pt x="1070" y="529"/>
                  </a:lnTo>
                  <a:lnTo>
                    <a:pt x="1076" y="529"/>
                  </a:lnTo>
                  <a:lnTo>
                    <a:pt x="1076" y="539"/>
                  </a:lnTo>
                  <a:lnTo>
                    <a:pt x="1080" y="539"/>
                  </a:lnTo>
                  <a:lnTo>
                    <a:pt x="1080" y="545"/>
                  </a:lnTo>
                  <a:lnTo>
                    <a:pt x="1080" y="551"/>
                  </a:lnTo>
                  <a:lnTo>
                    <a:pt x="1076" y="551"/>
                  </a:lnTo>
                  <a:lnTo>
                    <a:pt x="1070" y="551"/>
                  </a:lnTo>
                  <a:lnTo>
                    <a:pt x="1070" y="556"/>
                  </a:lnTo>
                  <a:lnTo>
                    <a:pt x="1070" y="566"/>
                  </a:lnTo>
                  <a:lnTo>
                    <a:pt x="1080" y="566"/>
                  </a:lnTo>
                  <a:lnTo>
                    <a:pt x="1085" y="566"/>
                  </a:lnTo>
                  <a:lnTo>
                    <a:pt x="1085" y="572"/>
                  </a:lnTo>
                  <a:lnTo>
                    <a:pt x="1081" y="572"/>
                  </a:lnTo>
                  <a:lnTo>
                    <a:pt x="1080" y="572"/>
                  </a:lnTo>
                  <a:lnTo>
                    <a:pt x="1076" y="581"/>
                  </a:lnTo>
                  <a:lnTo>
                    <a:pt x="1076" y="591"/>
                  </a:lnTo>
                  <a:lnTo>
                    <a:pt x="1076" y="601"/>
                  </a:lnTo>
                  <a:lnTo>
                    <a:pt x="1078" y="610"/>
                  </a:lnTo>
                  <a:lnTo>
                    <a:pt x="1083" y="610"/>
                  </a:lnTo>
                  <a:lnTo>
                    <a:pt x="1083" y="616"/>
                  </a:lnTo>
                  <a:lnTo>
                    <a:pt x="1099" y="616"/>
                  </a:lnTo>
                  <a:lnTo>
                    <a:pt x="1099" y="632"/>
                  </a:lnTo>
                  <a:lnTo>
                    <a:pt x="1157" y="676"/>
                  </a:lnTo>
                  <a:lnTo>
                    <a:pt x="1159" y="817"/>
                  </a:lnTo>
                  <a:lnTo>
                    <a:pt x="1159" y="848"/>
                  </a:lnTo>
                  <a:lnTo>
                    <a:pt x="1159" y="871"/>
                  </a:lnTo>
                  <a:lnTo>
                    <a:pt x="1159" y="879"/>
                  </a:lnTo>
                  <a:lnTo>
                    <a:pt x="1159" y="881"/>
                  </a:lnTo>
                  <a:lnTo>
                    <a:pt x="1161" y="927"/>
                  </a:lnTo>
                  <a:lnTo>
                    <a:pt x="1161" y="958"/>
                  </a:lnTo>
                  <a:lnTo>
                    <a:pt x="1151" y="966"/>
                  </a:lnTo>
                  <a:lnTo>
                    <a:pt x="1105" y="995"/>
                  </a:lnTo>
                  <a:lnTo>
                    <a:pt x="1072" y="1000"/>
                  </a:lnTo>
                  <a:lnTo>
                    <a:pt x="1072" y="995"/>
                  </a:lnTo>
                  <a:lnTo>
                    <a:pt x="1039" y="995"/>
                  </a:lnTo>
                  <a:lnTo>
                    <a:pt x="1039" y="998"/>
                  </a:lnTo>
                  <a:lnTo>
                    <a:pt x="1027" y="998"/>
                  </a:lnTo>
                  <a:lnTo>
                    <a:pt x="987" y="989"/>
                  </a:lnTo>
                  <a:lnTo>
                    <a:pt x="968" y="940"/>
                  </a:lnTo>
                  <a:lnTo>
                    <a:pt x="964" y="940"/>
                  </a:lnTo>
                  <a:lnTo>
                    <a:pt x="960" y="937"/>
                  </a:lnTo>
                  <a:lnTo>
                    <a:pt x="952" y="937"/>
                  </a:lnTo>
                  <a:lnTo>
                    <a:pt x="948" y="939"/>
                  </a:lnTo>
                  <a:lnTo>
                    <a:pt x="942" y="939"/>
                  </a:lnTo>
                  <a:lnTo>
                    <a:pt x="939" y="940"/>
                  </a:lnTo>
                  <a:lnTo>
                    <a:pt x="923" y="940"/>
                  </a:lnTo>
                  <a:lnTo>
                    <a:pt x="923" y="939"/>
                  </a:lnTo>
                  <a:lnTo>
                    <a:pt x="917" y="935"/>
                  </a:lnTo>
                  <a:lnTo>
                    <a:pt x="914" y="935"/>
                  </a:lnTo>
                  <a:lnTo>
                    <a:pt x="904" y="942"/>
                  </a:lnTo>
                  <a:lnTo>
                    <a:pt x="904" y="958"/>
                  </a:lnTo>
                  <a:lnTo>
                    <a:pt x="896" y="969"/>
                  </a:lnTo>
                  <a:lnTo>
                    <a:pt x="892" y="966"/>
                  </a:lnTo>
                  <a:lnTo>
                    <a:pt x="881" y="975"/>
                  </a:lnTo>
                  <a:lnTo>
                    <a:pt x="858" y="968"/>
                  </a:lnTo>
                  <a:lnTo>
                    <a:pt x="852" y="968"/>
                  </a:lnTo>
                  <a:lnTo>
                    <a:pt x="848" y="969"/>
                  </a:lnTo>
                  <a:lnTo>
                    <a:pt x="846" y="968"/>
                  </a:lnTo>
                  <a:lnTo>
                    <a:pt x="842" y="962"/>
                  </a:lnTo>
                  <a:lnTo>
                    <a:pt x="832" y="958"/>
                  </a:lnTo>
                  <a:lnTo>
                    <a:pt x="827" y="964"/>
                  </a:lnTo>
                  <a:lnTo>
                    <a:pt x="827" y="962"/>
                  </a:lnTo>
                  <a:lnTo>
                    <a:pt x="827" y="958"/>
                  </a:lnTo>
                  <a:lnTo>
                    <a:pt x="827" y="956"/>
                  </a:lnTo>
                  <a:lnTo>
                    <a:pt x="827" y="952"/>
                  </a:lnTo>
                  <a:lnTo>
                    <a:pt x="827" y="948"/>
                  </a:lnTo>
                  <a:lnTo>
                    <a:pt x="823" y="948"/>
                  </a:lnTo>
                  <a:lnTo>
                    <a:pt x="823" y="946"/>
                  </a:lnTo>
                  <a:lnTo>
                    <a:pt x="821" y="946"/>
                  </a:lnTo>
                  <a:lnTo>
                    <a:pt x="817" y="946"/>
                  </a:lnTo>
                  <a:lnTo>
                    <a:pt x="817" y="931"/>
                  </a:lnTo>
                  <a:lnTo>
                    <a:pt x="802" y="931"/>
                  </a:lnTo>
                  <a:lnTo>
                    <a:pt x="802" y="921"/>
                  </a:lnTo>
                  <a:lnTo>
                    <a:pt x="792" y="921"/>
                  </a:lnTo>
                  <a:lnTo>
                    <a:pt x="792" y="915"/>
                  </a:lnTo>
                  <a:lnTo>
                    <a:pt x="786" y="913"/>
                  </a:lnTo>
                  <a:lnTo>
                    <a:pt x="786" y="919"/>
                  </a:lnTo>
                  <a:lnTo>
                    <a:pt x="782" y="919"/>
                  </a:lnTo>
                  <a:lnTo>
                    <a:pt x="776" y="919"/>
                  </a:lnTo>
                  <a:lnTo>
                    <a:pt x="773" y="915"/>
                  </a:lnTo>
                  <a:lnTo>
                    <a:pt x="769" y="915"/>
                  </a:lnTo>
                  <a:lnTo>
                    <a:pt x="769" y="913"/>
                  </a:lnTo>
                  <a:lnTo>
                    <a:pt x="767" y="913"/>
                  </a:lnTo>
                  <a:lnTo>
                    <a:pt x="763" y="915"/>
                  </a:lnTo>
                  <a:lnTo>
                    <a:pt x="757" y="915"/>
                  </a:lnTo>
                  <a:lnTo>
                    <a:pt x="757" y="913"/>
                  </a:lnTo>
                  <a:lnTo>
                    <a:pt x="757" y="910"/>
                  </a:lnTo>
                  <a:lnTo>
                    <a:pt x="761" y="910"/>
                  </a:lnTo>
                  <a:lnTo>
                    <a:pt x="757" y="908"/>
                  </a:lnTo>
                  <a:lnTo>
                    <a:pt x="757" y="904"/>
                  </a:lnTo>
                  <a:lnTo>
                    <a:pt x="757" y="900"/>
                  </a:lnTo>
                  <a:lnTo>
                    <a:pt x="757" y="898"/>
                  </a:lnTo>
                  <a:lnTo>
                    <a:pt x="736" y="898"/>
                  </a:lnTo>
                  <a:lnTo>
                    <a:pt x="734" y="894"/>
                  </a:lnTo>
                  <a:lnTo>
                    <a:pt x="734" y="863"/>
                  </a:lnTo>
                  <a:lnTo>
                    <a:pt x="719" y="863"/>
                  </a:lnTo>
                  <a:lnTo>
                    <a:pt x="719" y="836"/>
                  </a:lnTo>
                  <a:lnTo>
                    <a:pt x="703" y="836"/>
                  </a:lnTo>
                  <a:lnTo>
                    <a:pt x="703" y="832"/>
                  </a:lnTo>
                  <a:lnTo>
                    <a:pt x="701" y="709"/>
                  </a:lnTo>
                  <a:lnTo>
                    <a:pt x="678" y="709"/>
                  </a:lnTo>
                  <a:lnTo>
                    <a:pt x="678" y="713"/>
                  </a:lnTo>
                  <a:lnTo>
                    <a:pt x="678" y="717"/>
                  </a:lnTo>
                  <a:lnTo>
                    <a:pt x="676" y="718"/>
                  </a:lnTo>
                  <a:lnTo>
                    <a:pt x="676" y="724"/>
                  </a:lnTo>
                  <a:lnTo>
                    <a:pt x="676" y="728"/>
                  </a:lnTo>
                  <a:lnTo>
                    <a:pt x="676" y="732"/>
                  </a:lnTo>
                  <a:lnTo>
                    <a:pt x="676" y="734"/>
                  </a:lnTo>
                  <a:lnTo>
                    <a:pt x="641" y="774"/>
                  </a:lnTo>
                  <a:lnTo>
                    <a:pt x="624" y="761"/>
                  </a:lnTo>
                  <a:lnTo>
                    <a:pt x="616" y="767"/>
                  </a:lnTo>
                  <a:lnTo>
                    <a:pt x="512" y="676"/>
                  </a:lnTo>
                  <a:lnTo>
                    <a:pt x="522" y="662"/>
                  </a:lnTo>
                  <a:lnTo>
                    <a:pt x="512" y="653"/>
                  </a:lnTo>
                  <a:lnTo>
                    <a:pt x="508" y="653"/>
                  </a:lnTo>
                  <a:lnTo>
                    <a:pt x="508" y="651"/>
                  </a:lnTo>
                  <a:lnTo>
                    <a:pt x="512" y="651"/>
                  </a:lnTo>
                  <a:lnTo>
                    <a:pt x="516" y="651"/>
                  </a:lnTo>
                  <a:lnTo>
                    <a:pt x="518" y="651"/>
                  </a:lnTo>
                  <a:lnTo>
                    <a:pt x="518" y="653"/>
                  </a:lnTo>
                  <a:lnTo>
                    <a:pt x="522" y="653"/>
                  </a:lnTo>
                  <a:lnTo>
                    <a:pt x="524" y="653"/>
                  </a:lnTo>
                  <a:lnTo>
                    <a:pt x="527" y="653"/>
                  </a:lnTo>
                  <a:lnTo>
                    <a:pt x="531" y="653"/>
                  </a:lnTo>
                  <a:lnTo>
                    <a:pt x="527" y="641"/>
                  </a:lnTo>
                  <a:lnTo>
                    <a:pt x="522" y="628"/>
                  </a:lnTo>
                  <a:lnTo>
                    <a:pt x="522" y="626"/>
                  </a:lnTo>
                  <a:lnTo>
                    <a:pt x="518" y="626"/>
                  </a:lnTo>
                  <a:lnTo>
                    <a:pt x="518" y="622"/>
                  </a:lnTo>
                  <a:lnTo>
                    <a:pt x="522" y="622"/>
                  </a:lnTo>
                  <a:lnTo>
                    <a:pt x="522" y="620"/>
                  </a:lnTo>
                  <a:lnTo>
                    <a:pt x="520" y="616"/>
                  </a:lnTo>
                  <a:lnTo>
                    <a:pt x="518" y="612"/>
                  </a:lnTo>
                  <a:lnTo>
                    <a:pt x="518" y="607"/>
                  </a:lnTo>
                  <a:lnTo>
                    <a:pt x="514" y="607"/>
                  </a:lnTo>
                  <a:lnTo>
                    <a:pt x="514" y="605"/>
                  </a:lnTo>
                  <a:lnTo>
                    <a:pt x="485" y="583"/>
                  </a:lnTo>
                  <a:lnTo>
                    <a:pt x="489" y="576"/>
                  </a:lnTo>
                  <a:lnTo>
                    <a:pt x="489" y="554"/>
                  </a:lnTo>
                  <a:lnTo>
                    <a:pt x="481" y="518"/>
                  </a:lnTo>
                  <a:lnTo>
                    <a:pt x="481" y="514"/>
                  </a:lnTo>
                  <a:lnTo>
                    <a:pt x="481" y="512"/>
                  </a:lnTo>
                  <a:lnTo>
                    <a:pt x="481" y="508"/>
                  </a:lnTo>
                  <a:lnTo>
                    <a:pt x="485" y="508"/>
                  </a:lnTo>
                  <a:lnTo>
                    <a:pt x="485" y="504"/>
                  </a:lnTo>
                  <a:lnTo>
                    <a:pt x="485" y="508"/>
                  </a:lnTo>
                  <a:lnTo>
                    <a:pt x="487" y="508"/>
                  </a:lnTo>
                  <a:lnTo>
                    <a:pt x="504" y="520"/>
                  </a:lnTo>
                  <a:lnTo>
                    <a:pt x="506" y="514"/>
                  </a:lnTo>
                  <a:lnTo>
                    <a:pt x="481" y="493"/>
                  </a:lnTo>
                  <a:lnTo>
                    <a:pt x="487" y="487"/>
                  </a:lnTo>
                  <a:lnTo>
                    <a:pt x="475" y="473"/>
                  </a:lnTo>
                  <a:lnTo>
                    <a:pt x="487" y="462"/>
                  </a:lnTo>
                  <a:lnTo>
                    <a:pt x="481" y="458"/>
                  </a:lnTo>
                  <a:lnTo>
                    <a:pt x="541" y="383"/>
                  </a:lnTo>
                  <a:lnTo>
                    <a:pt x="539" y="383"/>
                  </a:lnTo>
                  <a:lnTo>
                    <a:pt x="541" y="383"/>
                  </a:lnTo>
                  <a:lnTo>
                    <a:pt x="539" y="383"/>
                  </a:lnTo>
                  <a:lnTo>
                    <a:pt x="539" y="381"/>
                  </a:lnTo>
                  <a:lnTo>
                    <a:pt x="541" y="381"/>
                  </a:lnTo>
                  <a:lnTo>
                    <a:pt x="541" y="367"/>
                  </a:lnTo>
                  <a:lnTo>
                    <a:pt x="522" y="365"/>
                  </a:lnTo>
                  <a:lnTo>
                    <a:pt x="522" y="359"/>
                  </a:lnTo>
                  <a:lnTo>
                    <a:pt x="526" y="359"/>
                  </a:lnTo>
                  <a:lnTo>
                    <a:pt x="526" y="356"/>
                  </a:lnTo>
                  <a:lnTo>
                    <a:pt x="522" y="356"/>
                  </a:lnTo>
                  <a:lnTo>
                    <a:pt x="522" y="346"/>
                  </a:lnTo>
                  <a:lnTo>
                    <a:pt x="529" y="346"/>
                  </a:lnTo>
                  <a:lnTo>
                    <a:pt x="531" y="346"/>
                  </a:lnTo>
                  <a:lnTo>
                    <a:pt x="531" y="342"/>
                  </a:lnTo>
                  <a:lnTo>
                    <a:pt x="535" y="342"/>
                  </a:lnTo>
                  <a:lnTo>
                    <a:pt x="541" y="342"/>
                  </a:lnTo>
                  <a:lnTo>
                    <a:pt x="541" y="340"/>
                  </a:lnTo>
                  <a:lnTo>
                    <a:pt x="537" y="340"/>
                  </a:lnTo>
                  <a:lnTo>
                    <a:pt x="537" y="336"/>
                  </a:lnTo>
                  <a:lnTo>
                    <a:pt x="541" y="336"/>
                  </a:lnTo>
                  <a:lnTo>
                    <a:pt x="545" y="336"/>
                  </a:lnTo>
                  <a:lnTo>
                    <a:pt x="543" y="330"/>
                  </a:lnTo>
                  <a:lnTo>
                    <a:pt x="543" y="321"/>
                  </a:lnTo>
                  <a:lnTo>
                    <a:pt x="543" y="315"/>
                  </a:lnTo>
                  <a:lnTo>
                    <a:pt x="547" y="311"/>
                  </a:lnTo>
                  <a:lnTo>
                    <a:pt x="547" y="309"/>
                  </a:lnTo>
                  <a:lnTo>
                    <a:pt x="547" y="284"/>
                  </a:lnTo>
                  <a:lnTo>
                    <a:pt x="547" y="278"/>
                  </a:lnTo>
                  <a:lnTo>
                    <a:pt x="531" y="278"/>
                  </a:lnTo>
                  <a:lnTo>
                    <a:pt x="529" y="273"/>
                  </a:lnTo>
                  <a:lnTo>
                    <a:pt x="537" y="271"/>
                  </a:lnTo>
                  <a:lnTo>
                    <a:pt x="527" y="273"/>
                  </a:lnTo>
                  <a:lnTo>
                    <a:pt x="527" y="269"/>
                  </a:lnTo>
                  <a:lnTo>
                    <a:pt x="522" y="269"/>
                  </a:lnTo>
                  <a:lnTo>
                    <a:pt x="514" y="273"/>
                  </a:lnTo>
                  <a:lnTo>
                    <a:pt x="512" y="273"/>
                  </a:lnTo>
                  <a:lnTo>
                    <a:pt x="508" y="273"/>
                  </a:lnTo>
                  <a:lnTo>
                    <a:pt x="506" y="273"/>
                  </a:lnTo>
                  <a:lnTo>
                    <a:pt x="502" y="273"/>
                  </a:lnTo>
                  <a:lnTo>
                    <a:pt x="497" y="269"/>
                  </a:lnTo>
                  <a:lnTo>
                    <a:pt x="493" y="273"/>
                  </a:lnTo>
                  <a:lnTo>
                    <a:pt x="489" y="273"/>
                  </a:lnTo>
                  <a:lnTo>
                    <a:pt x="477" y="273"/>
                  </a:lnTo>
                  <a:lnTo>
                    <a:pt x="477" y="267"/>
                  </a:lnTo>
                  <a:lnTo>
                    <a:pt x="471" y="267"/>
                  </a:lnTo>
                  <a:lnTo>
                    <a:pt x="468" y="267"/>
                  </a:lnTo>
                  <a:lnTo>
                    <a:pt x="464" y="263"/>
                  </a:lnTo>
                  <a:lnTo>
                    <a:pt x="462" y="263"/>
                  </a:lnTo>
                  <a:lnTo>
                    <a:pt x="458" y="263"/>
                  </a:lnTo>
                  <a:lnTo>
                    <a:pt x="456" y="261"/>
                  </a:lnTo>
                  <a:lnTo>
                    <a:pt x="454" y="257"/>
                  </a:lnTo>
                  <a:lnTo>
                    <a:pt x="452" y="257"/>
                  </a:lnTo>
                  <a:lnTo>
                    <a:pt x="448" y="255"/>
                  </a:lnTo>
                  <a:lnTo>
                    <a:pt x="448" y="251"/>
                  </a:lnTo>
                  <a:lnTo>
                    <a:pt x="446" y="255"/>
                  </a:lnTo>
                  <a:lnTo>
                    <a:pt x="446" y="257"/>
                  </a:lnTo>
                  <a:lnTo>
                    <a:pt x="443" y="257"/>
                  </a:lnTo>
                  <a:lnTo>
                    <a:pt x="443" y="261"/>
                  </a:lnTo>
                  <a:lnTo>
                    <a:pt x="443" y="263"/>
                  </a:lnTo>
                  <a:lnTo>
                    <a:pt x="437" y="276"/>
                  </a:lnTo>
                  <a:lnTo>
                    <a:pt x="431" y="273"/>
                  </a:lnTo>
                  <a:lnTo>
                    <a:pt x="423" y="273"/>
                  </a:lnTo>
                  <a:lnTo>
                    <a:pt x="425" y="286"/>
                  </a:lnTo>
                  <a:lnTo>
                    <a:pt x="417" y="286"/>
                  </a:lnTo>
                  <a:lnTo>
                    <a:pt x="417" y="276"/>
                  </a:lnTo>
                  <a:lnTo>
                    <a:pt x="415" y="276"/>
                  </a:lnTo>
                  <a:lnTo>
                    <a:pt x="412" y="276"/>
                  </a:lnTo>
                  <a:lnTo>
                    <a:pt x="412" y="280"/>
                  </a:lnTo>
                  <a:lnTo>
                    <a:pt x="408" y="280"/>
                  </a:lnTo>
                  <a:lnTo>
                    <a:pt x="410" y="298"/>
                  </a:lnTo>
                  <a:lnTo>
                    <a:pt x="400" y="300"/>
                  </a:lnTo>
                  <a:lnTo>
                    <a:pt x="400" y="323"/>
                  </a:lnTo>
                  <a:lnTo>
                    <a:pt x="390" y="317"/>
                  </a:lnTo>
                  <a:lnTo>
                    <a:pt x="394" y="317"/>
                  </a:lnTo>
                  <a:lnTo>
                    <a:pt x="394" y="307"/>
                  </a:lnTo>
                  <a:lnTo>
                    <a:pt x="356" y="309"/>
                  </a:lnTo>
                  <a:lnTo>
                    <a:pt x="356" y="311"/>
                  </a:lnTo>
                  <a:lnTo>
                    <a:pt x="356" y="309"/>
                  </a:lnTo>
                  <a:lnTo>
                    <a:pt x="356" y="311"/>
                  </a:lnTo>
                  <a:lnTo>
                    <a:pt x="354" y="311"/>
                  </a:lnTo>
                  <a:lnTo>
                    <a:pt x="354" y="309"/>
                  </a:lnTo>
                  <a:lnTo>
                    <a:pt x="344" y="309"/>
                  </a:lnTo>
                  <a:lnTo>
                    <a:pt x="344" y="325"/>
                  </a:lnTo>
                  <a:lnTo>
                    <a:pt x="334" y="325"/>
                  </a:lnTo>
                  <a:lnTo>
                    <a:pt x="334" y="330"/>
                  </a:lnTo>
                  <a:lnTo>
                    <a:pt x="334" y="340"/>
                  </a:lnTo>
                  <a:lnTo>
                    <a:pt x="334" y="350"/>
                  </a:lnTo>
                  <a:lnTo>
                    <a:pt x="332" y="350"/>
                  </a:lnTo>
                  <a:lnTo>
                    <a:pt x="332" y="359"/>
                  </a:lnTo>
                  <a:lnTo>
                    <a:pt x="334" y="359"/>
                  </a:lnTo>
                  <a:lnTo>
                    <a:pt x="334" y="367"/>
                  </a:lnTo>
                  <a:lnTo>
                    <a:pt x="344" y="367"/>
                  </a:lnTo>
                  <a:lnTo>
                    <a:pt x="344" y="371"/>
                  </a:lnTo>
                  <a:lnTo>
                    <a:pt x="344" y="375"/>
                  </a:lnTo>
                  <a:lnTo>
                    <a:pt x="369" y="373"/>
                  </a:lnTo>
                  <a:lnTo>
                    <a:pt x="369" y="367"/>
                  </a:lnTo>
                  <a:lnTo>
                    <a:pt x="385" y="367"/>
                  </a:lnTo>
                  <a:lnTo>
                    <a:pt x="385" y="377"/>
                  </a:lnTo>
                  <a:lnTo>
                    <a:pt x="388" y="379"/>
                  </a:lnTo>
                  <a:lnTo>
                    <a:pt x="385" y="383"/>
                  </a:lnTo>
                  <a:lnTo>
                    <a:pt x="385" y="386"/>
                  </a:lnTo>
                  <a:lnTo>
                    <a:pt x="383" y="392"/>
                  </a:lnTo>
                  <a:lnTo>
                    <a:pt x="383" y="396"/>
                  </a:lnTo>
                  <a:lnTo>
                    <a:pt x="379" y="398"/>
                  </a:lnTo>
                  <a:lnTo>
                    <a:pt x="379" y="404"/>
                  </a:lnTo>
                  <a:lnTo>
                    <a:pt x="377" y="408"/>
                  </a:lnTo>
                  <a:lnTo>
                    <a:pt x="373" y="412"/>
                  </a:lnTo>
                  <a:lnTo>
                    <a:pt x="371" y="417"/>
                  </a:lnTo>
                  <a:lnTo>
                    <a:pt x="367" y="423"/>
                  </a:lnTo>
                  <a:lnTo>
                    <a:pt x="363" y="429"/>
                  </a:lnTo>
                  <a:lnTo>
                    <a:pt x="361" y="437"/>
                  </a:lnTo>
                  <a:lnTo>
                    <a:pt x="358" y="439"/>
                  </a:lnTo>
                  <a:lnTo>
                    <a:pt x="377" y="439"/>
                  </a:lnTo>
                  <a:lnTo>
                    <a:pt x="377" y="454"/>
                  </a:lnTo>
                  <a:lnTo>
                    <a:pt x="400" y="454"/>
                  </a:lnTo>
                  <a:lnTo>
                    <a:pt x="398" y="450"/>
                  </a:lnTo>
                  <a:lnTo>
                    <a:pt x="431" y="450"/>
                  </a:lnTo>
                  <a:lnTo>
                    <a:pt x="431" y="456"/>
                  </a:lnTo>
                  <a:lnTo>
                    <a:pt x="473" y="456"/>
                  </a:lnTo>
                  <a:lnTo>
                    <a:pt x="473" y="462"/>
                  </a:lnTo>
                  <a:lnTo>
                    <a:pt x="462" y="477"/>
                  </a:lnTo>
                  <a:lnTo>
                    <a:pt x="462" y="481"/>
                  </a:lnTo>
                  <a:lnTo>
                    <a:pt x="460" y="481"/>
                  </a:lnTo>
                  <a:lnTo>
                    <a:pt x="456" y="483"/>
                  </a:lnTo>
                  <a:lnTo>
                    <a:pt x="452" y="491"/>
                  </a:lnTo>
                  <a:lnTo>
                    <a:pt x="444" y="500"/>
                  </a:lnTo>
                  <a:lnTo>
                    <a:pt x="441" y="502"/>
                  </a:lnTo>
                  <a:lnTo>
                    <a:pt x="444" y="506"/>
                  </a:lnTo>
                  <a:lnTo>
                    <a:pt x="444" y="508"/>
                  </a:lnTo>
                  <a:lnTo>
                    <a:pt x="444" y="512"/>
                  </a:lnTo>
                  <a:lnTo>
                    <a:pt x="446" y="516"/>
                  </a:lnTo>
                  <a:lnTo>
                    <a:pt x="460" y="527"/>
                  </a:lnTo>
                  <a:lnTo>
                    <a:pt x="475" y="539"/>
                  </a:lnTo>
                  <a:lnTo>
                    <a:pt x="470" y="545"/>
                  </a:lnTo>
                  <a:lnTo>
                    <a:pt x="473" y="545"/>
                  </a:lnTo>
                  <a:lnTo>
                    <a:pt x="470" y="549"/>
                  </a:lnTo>
                  <a:lnTo>
                    <a:pt x="470" y="545"/>
                  </a:lnTo>
                  <a:lnTo>
                    <a:pt x="464" y="552"/>
                  </a:lnTo>
                  <a:lnTo>
                    <a:pt x="464" y="554"/>
                  </a:lnTo>
                  <a:lnTo>
                    <a:pt x="464" y="552"/>
                  </a:lnTo>
                  <a:lnTo>
                    <a:pt x="460" y="554"/>
                  </a:lnTo>
                  <a:lnTo>
                    <a:pt x="460" y="558"/>
                  </a:lnTo>
                  <a:lnTo>
                    <a:pt x="454" y="552"/>
                  </a:lnTo>
                  <a:lnTo>
                    <a:pt x="450" y="552"/>
                  </a:lnTo>
                  <a:lnTo>
                    <a:pt x="448" y="552"/>
                  </a:lnTo>
                  <a:lnTo>
                    <a:pt x="448" y="549"/>
                  </a:lnTo>
                  <a:lnTo>
                    <a:pt x="444" y="549"/>
                  </a:lnTo>
                  <a:lnTo>
                    <a:pt x="441" y="552"/>
                  </a:lnTo>
                  <a:lnTo>
                    <a:pt x="439" y="552"/>
                  </a:lnTo>
                  <a:lnTo>
                    <a:pt x="435" y="552"/>
                  </a:lnTo>
                  <a:lnTo>
                    <a:pt x="435" y="556"/>
                  </a:lnTo>
                  <a:lnTo>
                    <a:pt x="433" y="556"/>
                  </a:lnTo>
                  <a:lnTo>
                    <a:pt x="433" y="558"/>
                  </a:lnTo>
                  <a:lnTo>
                    <a:pt x="433" y="562"/>
                  </a:lnTo>
                  <a:lnTo>
                    <a:pt x="433" y="564"/>
                  </a:lnTo>
                  <a:lnTo>
                    <a:pt x="429" y="564"/>
                  </a:lnTo>
                  <a:lnTo>
                    <a:pt x="429" y="568"/>
                  </a:lnTo>
                  <a:lnTo>
                    <a:pt x="423" y="562"/>
                  </a:lnTo>
                  <a:lnTo>
                    <a:pt x="417" y="556"/>
                  </a:lnTo>
                  <a:lnTo>
                    <a:pt x="404" y="547"/>
                  </a:lnTo>
                  <a:lnTo>
                    <a:pt x="410" y="537"/>
                  </a:lnTo>
                  <a:lnTo>
                    <a:pt x="379" y="537"/>
                  </a:lnTo>
                  <a:lnTo>
                    <a:pt x="379" y="514"/>
                  </a:lnTo>
                  <a:lnTo>
                    <a:pt x="344" y="514"/>
                  </a:lnTo>
                  <a:lnTo>
                    <a:pt x="340" y="524"/>
                  </a:lnTo>
                  <a:lnTo>
                    <a:pt x="338" y="524"/>
                  </a:lnTo>
                  <a:lnTo>
                    <a:pt x="334" y="539"/>
                  </a:lnTo>
                  <a:lnTo>
                    <a:pt x="329" y="539"/>
                  </a:lnTo>
                  <a:lnTo>
                    <a:pt x="329" y="545"/>
                  </a:lnTo>
                  <a:lnTo>
                    <a:pt x="327" y="545"/>
                  </a:lnTo>
                  <a:lnTo>
                    <a:pt x="327" y="549"/>
                  </a:lnTo>
                  <a:lnTo>
                    <a:pt x="323" y="549"/>
                  </a:lnTo>
                  <a:lnTo>
                    <a:pt x="323" y="551"/>
                  </a:lnTo>
                  <a:lnTo>
                    <a:pt x="319" y="551"/>
                  </a:lnTo>
                  <a:lnTo>
                    <a:pt x="317" y="560"/>
                  </a:lnTo>
                  <a:lnTo>
                    <a:pt x="313" y="570"/>
                  </a:lnTo>
                  <a:lnTo>
                    <a:pt x="313" y="574"/>
                  </a:lnTo>
                  <a:lnTo>
                    <a:pt x="307" y="589"/>
                  </a:lnTo>
                  <a:lnTo>
                    <a:pt x="307" y="591"/>
                  </a:lnTo>
                  <a:lnTo>
                    <a:pt x="307" y="595"/>
                  </a:lnTo>
                  <a:lnTo>
                    <a:pt x="307" y="601"/>
                  </a:lnTo>
                  <a:lnTo>
                    <a:pt x="305" y="605"/>
                  </a:lnTo>
                  <a:lnTo>
                    <a:pt x="298" y="599"/>
                  </a:lnTo>
                  <a:lnTo>
                    <a:pt x="292" y="595"/>
                  </a:lnTo>
                  <a:lnTo>
                    <a:pt x="290" y="595"/>
                  </a:lnTo>
                  <a:lnTo>
                    <a:pt x="290" y="593"/>
                  </a:lnTo>
                  <a:lnTo>
                    <a:pt x="280" y="585"/>
                  </a:lnTo>
                  <a:lnTo>
                    <a:pt x="248" y="566"/>
                  </a:lnTo>
                  <a:lnTo>
                    <a:pt x="246" y="562"/>
                  </a:lnTo>
                  <a:lnTo>
                    <a:pt x="242" y="558"/>
                  </a:lnTo>
                  <a:lnTo>
                    <a:pt x="238" y="556"/>
                  </a:lnTo>
                  <a:lnTo>
                    <a:pt x="236" y="556"/>
                  </a:lnTo>
                  <a:lnTo>
                    <a:pt x="232" y="552"/>
                  </a:lnTo>
                  <a:lnTo>
                    <a:pt x="228" y="552"/>
                  </a:lnTo>
                  <a:lnTo>
                    <a:pt x="228" y="551"/>
                  </a:lnTo>
                  <a:lnTo>
                    <a:pt x="226" y="551"/>
                  </a:lnTo>
                  <a:lnTo>
                    <a:pt x="222" y="547"/>
                  </a:lnTo>
                  <a:lnTo>
                    <a:pt x="222" y="543"/>
                  </a:lnTo>
                  <a:lnTo>
                    <a:pt x="219" y="545"/>
                  </a:lnTo>
                  <a:lnTo>
                    <a:pt x="219" y="541"/>
                  </a:lnTo>
                  <a:lnTo>
                    <a:pt x="217" y="541"/>
                  </a:lnTo>
                  <a:lnTo>
                    <a:pt x="217" y="537"/>
                  </a:lnTo>
                  <a:lnTo>
                    <a:pt x="213" y="537"/>
                  </a:lnTo>
                  <a:lnTo>
                    <a:pt x="213" y="535"/>
                  </a:lnTo>
                  <a:lnTo>
                    <a:pt x="207" y="531"/>
                  </a:lnTo>
                  <a:lnTo>
                    <a:pt x="207" y="529"/>
                  </a:lnTo>
                  <a:lnTo>
                    <a:pt x="203" y="529"/>
                  </a:lnTo>
                  <a:lnTo>
                    <a:pt x="201" y="525"/>
                  </a:lnTo>
                  <a:lnTo>
                    <a:pt x="197" y="522"/>
                  </a:lnTo>
                  <a:lnTo>
                    <a:pt x="194" y="520"/>
                  </a:lnTo>
                  <a:lnTo>
                    <a:pt x="192" y="516"/>
                  </a:lnTo>
                  <a:lnTo>
                    <a:pt x="172" y="498"/>
                  </a:lnTo>
                  <a:lnTo>
                    <a:pt x="168" y="498"/>
                  </a:lnTo>
                  <a:lnTo>
                    <a:pt x="134" y="452"/>
                  </a:lnTo>
                  <a:lnTo>
                    <a:pt x="130" y="452"/>
                  </a:lnTo>
                  <a:lnTo>
                    <a:pt x="130" y="448"/>
                  </a:lnTo>
                  <a:lnTo>
                    <a:pt x="128" y="446"/>
                  </a:lnTo>
                  <a:lnTo>
                    <a:pt x="124" y="442"/>
                  </a:lnTo>
                  <a:lnTo>
                    <a:pt x="120" y="437"/>
                  </a:lnTo>
                  <a:lnTo>
                    <a:pt x="114" y="431"/>
                  </a:lnTo>
                  <a:lnTo>
                    <a:pt x="110" y="427"/>
                  </a:lnTo>
                  <a:lnTo>
                    <a:pt x="109" y="425"/>
                  </a:lnTo>
                  <a:lnTo>
                    <a:pt x="101" y="419"/>
                  </a:lnTo>
                  <a:lnTo>
                    <a:pt x="99" y="415"/>
                  </a:lnTo>
                  <a:lnTo>
                    <a:pt x="91" y="410"/>
                  </a:lnTo>
                  <a:lnTo>
                    <a:pt x="89" y="410"/>
                  </a:lnTo>
                  <a:lnTo>
                    <a:pt x="89" y="406"/>
                  </a:lnTo>
                  <a:lnTo>
                    <a:pt x="85" y="406"/>
                  </a:lnTo>
                  <a:lnTo>
                    <a:pt x="85" y="404"/>
                  </a:lnTo>
                  <a:lnTo>
                    <a:pt x="76" y="394"/>
                  </a:lnTo>
                  <a:lnTo>
                    <a:pt x="74" y="394"/>
                  </a:lnTo>
                  <a:lnTo>
                    <a:pt x="74" y="390"/>
                  </a:lnTo>
                  <a:lnTo>
                    <a:pt x="70" y="388"/>
                  </a:lnTo>
                  <a:lnTo>
                    <a:pt x="66" y="388"/>
                  </a:lnTo>
                  <a:lnTo>
                    <a:pt x="66" y="385"/>
                  </a:lnTo>
                  <a:lnTo>
                    <a:pt x="64" y="383"/>
                  </a:lnTo>
                  <a:lnTo>
                    <a:pt x="60" y="379"/>
                  </a:lnTo>
                  <a:lnTo>
                    <a:pt x="56" y="377"/>
                  </a:lnTo>
                  <a:lnTo>
                    <a:pt x="55" y="373"/>
                  </a:lnTo>
                  <a:lnTo>
                    <a:pt x="51" y="369"/>
                  </a:lnTo>
                  <a:lnTo>
                    <a:pt x="47" y="367"/>
                  </a:lnTo>
                  <a:lnTo>
                    <a:pt x="45" y="367"/>
                  </a:lnTo>
                  <a:lnTo>
                    <a:pt x="41" y="363"/>
                  </a:lnTo>
                  <a:lnTo>
                    <a:pt x="41" y="367"/>
                  </a:lnTo>
                  <a:lnTo>
                    <a:pt x="35" y="363"/>
                  </a:lnTo>
                  <a:lnTo>
                    <a:pt x="31" y="363"/>
                  </a:lnTo>
                  <a:lnTo>
                    <a:pt x="29" y="361"/>
                  </a:lnTo>
                  <a:lnTo>
                    <a:pt x="26" y="357"/>
                  </a:lnTo>
                  <a:lnTo>
                    <a:pt x="22" y="357"/>
                  </a:lnTo>
                  <a:lnTo>
                    <a:pt x="22" y="356"/>
                  </a:lnTo>
                  <a:lnTo>
                    <a:pt x="20" y="356"/>
                  </a:lnTo>
                  <a:lnTo>
                    <a:pt x="20" y="352"/>
                  </a:lnTo>
                  <a:lnTo>
                    <a:pt x="14" y="352"/>
                  </a:lnTo>
                  <a:lnTo>
                    <a:pt x="10" y="352"/>
                  </a:lnTo>
                  <a:lnTo>
                    <a:pt x="4" y="352"/>
                  </a:lnTo>
                  <a:lnTo>
                    <a:pt x="6" y="350"/>
                  </a:lnTo>
                  <a:lnTo>
                    <a:pt x="0" y="346"/>
                  </a:lnTo>
                  <a:lnTo>
                    <a:pt x="6" y="340"/>
                  </a:lnTo>
                  <a:lnTo>
                    <a:pt x="12" y="332"/>
                  </a:lnTo>
                  <a:lnTo>
                    <a:pt x="20" y="330"/>
                  </a:lnTo>
                  <a:lnTo>
                    <a:pt x="22" y="327"/>
                  </a:lnTo>
                  <a:lnTo>
                    <a:pt x="26" y="327"/>
                  </a:lnTo>
                  <a:lnTo>
                    <a:pt x="37" y="317"/>
                  </a:lnTo>
                  <a:lnTo>
                    <a:pt x="41" y="317"/>
                  </a:lnTo>
                  <a:lnTo>
                    <a:pt x="47" y="315"/>
                  </a:lnTo>
                  <a:lnTo>
                    <a:pt x="47" y="311"/>
                  </a:lnTo>
                  <a:lnTo>
                    <a:pt x="51" y="311"/>
                  </a:lnTo>
                  <a:lnTo>
                    <a:pt x="51" y="307"/>
                  </a:lnTo>
                  <a:lnTo>
                    <a:pt x="49" y="305"/>
                  </a:lnTo>
                  <a:lnTo>
                    <a:pt x="49" y="302"/>
                  </a:lnTo>
                  <a:lnTo>
                    <a:pt x="49" y="298"/>
                  </a:lnTo>
                  <a:lnTo>
                    <a:pt x="49" y="296"/>
                  </a:lnTo>
                  <a:lnTo>
                    <a:pt x="49" y="292"/>
                  </a:lnTo>
                  <a:lnTo>
                    <a:pt x="47" y="292"/>
                  </a:lnTo>
                  <a:lnTo>
                    <a:pt x="47" y="290"/>
                  </a:lnTo>
                  <a:lnTo>
                    <a:pt x="47" y="286"/>
                  </a:lnTo>
                  <a:lnTo>
                    <a:pt x="47" y="282"/>
                  </a:lnTo>
                  <a:lnTo>
                    <a:pt x="43" y="282"/>
                  </a:lnTo>
                  <a:lnTo>
                    <a:pt x="43" y="280"/>
                  </a:lnTo>
                  <a:lnTo>
                    <a:pt x="39" y="276"/>
                  </a:lnTo>
                  <a:lnTo>
                    <a:pt x="39" y="274"/>
                  </a:lnTo>
                  <a:lnTo>
                    <a:pt x="37" y="274"/>
                  </a:lnTo>
                  <a:lnTo>
                    <a:pt x="37" y="271"/>
                  </a:lnTo>
                  <a:lnTo>
                    <a:pt x="39" y="267"/>
                  </a:lnTo>
                  <a:lnTo>
                    <a:pt x="43" y="255"/>
                  </a:lnTo>
                  <a:lnTo>
                    <a:pt x="45" y="249"/>
                  </a:lnTo>
                  <a:lnTo>
                    <a:pt x="49" y="249"/>
                  </a:lnTo>
                  <a:lnTo>
                    <a:pt x="49" y="246"/>
                  </a:lnTo>
                  <a:lnTo>
                    <a:pt x="58" y="230"/>
                  </a:lnTo>
                  <a:lnTo>
                    <a:pt x="58" y="226"/>
                  </a:lnTo>
                  <a:lnTo>
                    <a:pt x="60" y="224"/>
                  </a:lnTo>
                  <a:lnTo>
                    <a:pt x="60" y="220"/>
                  </a:lnTo>
                  <a:lnTo>
                    <a:pt x="64" y="211"/>
                  </a:lnTo>
                  <a:lnTo>
                    <a:pt x="70" y="201"/>
                  </a:lnTo>
                  <a:lnTo>
                    <a:pt x="76" y="195"/>
                  </a:lnTo>
                  <a:lnTo>
                    <a:pt x="80" y="193"/>
                  </a:lnTo>
                  <a:lnTo>
                    <a:pt x="80" y="190"/>
                  </a:lnTo>
                  <a:lnTo>
                    <a:pt x="82" y="190"/>
                  </a:lnTo>
                  <a:lnTo>
                    <a:pt x="85" y="186"/>
                  </a:lnTo>
                  <a:lnTo>
                    <a:pt x="85" y="184"/>
                  </a:lnTo>
                  <a:lnTo>
                    <a:pt x="87" y="184"/>
                  </a:lnTo>
                  <a:lnTo>
                    <a:pt x="91" y="180"/>
                  </a:lnTo>
                  <a:lnTo>
                    <a:pt x="95" y="176"/>
                  </a:lnTo>
                  <a:lnTo>
                    <a:pt x="103" y="174"/>
                  </a:lnTo>
                  <a:lnTo>
                    <a:pt x="103" y="170"/>
                  </a:lnTo>
                  <a:lnTo>
                    <a:pt x="103" y="166"/>
                  </a:lnTo>
                  <a:lnTo>
                    <a:pt x="103" y="164"/>
                  </a:lnTo>
                  <a:moveTo>
                    <a:pt x="703" y="672"/>
                  </a:moveTo>
                  <a:lnTo>
                    <a:pt x="699" y="672"/>
                  </a:lnTo>
                  <a:lnTo>
                    <a:pt x="697" y="668"/>
                  </a:lnTo>
                  <a:lnTo>
                    <a:pt x="699" y="657"/>
                  </a:lnTo>
                  <a:lnTo>
                    <a:pt x="688" y="645"/>
                  </a:lnTo>
                  <a:lnTo>
                    <a:pt x="688" y="647"/>
                  </a:lnTo>
                  <a:lnTo>
                    <a:pt x="688" y="651"/>
                  </a:lnTo>
                  <a:lnTo>
                    <a:pt x="684" y="651"/>
                  </a:lnTo>
                  <a:lnTo>
                    <a:pt x="684" y="653"/>
                  </a:lnTo>
                  <a:lnTo>
                    <a:pt x="680" y="653"/>
                  </a:lnTo>
                  <a:lnTo>
                    <a:pt x="680" y="657"/>
                  </a:lnTo>
                  <a:lnTo>
                    <a:pt x="680" y="662"/>
                  </a:lnTo>
                  <a:lnTo>
                    <a:pt x="682" y="666"/>
                  </a:lnTo>
                  <a:lnTo>
                    <a:pt x="678" y="666"/>
                  </a:lnTo>
                  <a:lnTo>
                    <a:pt x="678" y="670"/>
                  </a:lnTo>
                  <a:lnTo>
                    <a:pt x="682" y="672"/>
                  </a:lnTo>
                  <a:lnTo>
                    <a:pt x="682" y="682"/>
                  </a:lnTo>
                  <a:lnTo>
                    <a:pt x="682" y="693"/>
                  </a:lnTo>
                  <a:lnTo>
                    <a:pt x="678" y="703"/>
                  </a:lnTo>
                  <a:lnTo>
                    <a:pt x="678" y="707"/>
                  </a:lnTo>
                  <a:lnTo>
                    <a:pt x="682" y="707"/>
                  </a:lnTo>
                  <a:lnTo>
                    <a:pt x="684" y="701"/>
                  </a:lnTo>
                  <a:lnTo>
                    <a:pt x="692" y="697"/>
                  </a:lnTo>
                  <a:lnTo>
                    <a:pt x="692" y="693"/>
                  </a:lnTo>
                  <a:lnTo>
                    <a:pt x="693" y="691"/>
                  </a:lnTo>
                  <a:lnTo>
                    <a:pt x="697" y="691"/>
                  </a:lnTo>
                  <a:lnTo>
                    <a:pt x="697" y="688"/>
                  </a:lnTo>
                  <a:lnTo>
                    <a:pt x="699" y="688"/>
                  </a:lnTo>
                  <a:lnTo>
                    <a:pt x="699" y="684"/>
                  </a:lnTo>
                  <a:lnTo>
                    <a:pt x="703" y="682"/>
                  </a:lnTo>
                  <a:lnTo>
                    <a:pt x="703" y="678"/>
                  </a:lnTo>
                  <a:lnTo>
                    <a:pt x="703" y="674"/>
                  </a:lnTo>
                  <a:lnTo>
                    <a:pt x="703" y="672"/>
                  </a:lnTo>
                </a:path>
              </a:pathLst>
            </a:custGeom>
            <a:grpFill/>
            <a:ln w="9525">
              <a:noFill/>
              <a:round/>
              <a:headEnd/>
              <a:tailEnd/>
            </a:ln>
          </p:spPr>
          <p:txBody>
            <a:bodyPr/>
            <a:lstStyle/>
            <a:p>
              <a:pPr>
                <a:defRPr/>
              </a:pPr>
              <a:endParaRPr lang="en-US"/>
            </a:p>
          </p:txBody>
        </p:sp>
        <p:sp>
          <p:nvSpPr>
            <p:cNvPr id="46276" name="Freeform 2333"/>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close/>
                </a:path>
              </a:pathLst>
            </a:custGeom>
            <a:grpFill/>
            <a:ln w="9525">
              <a:noFill/>
              <a:round/>
              <a:headEnd/>
              <a:tailEnd/>
            </a:ln>
          </p:spPr>
          <p:txBody>
            <a:bodyPr/>
            <a:lstStyle/>
            <a:p>
              <a:pPr>
                <a:defRPr/>
              </a:pPr>
              <a:endParaRPr lang="en-US"/>
            </a:p>
          </p:txBody>
        </p:sp>
        <p:sp>
          <p:nvSpPr>
            <p:cNvPr id="46277" name="Freeform 2334"/>
            <p:cNvSpPr>
              <a:spLocks/>
            </p:cNvSpPr>
            <p:nvPr/>
          </p:nvSpPr>
          <p:spPr bwMode="auto">
            <a:xfrm>
              <a:off x="2278" y="985"/>
              <a:ext cx="161" cy="239"/>
            </a:xfrm>
            <a:custGeom>
              <a:avLst/>
              <a:gdLst>
                <a:gd name="T0" fmla="*/ 157 w 161"/>
                <a:gd name="T1" fmla="*/ 61 h 239"/>
                <a:gd name="T2" fmla="*/ 159 w 161"/>
                <a:gd name="T3" fmla="*/ 90 h 239"/>
                <a:gd name="T4" fmla="*/ 159 w 161"/>
                <a:gd name="T5" fmla="*/ 162 h 239"/>
                <a:gd name="T6" fmla="*/ 159 w 161"/>
                <a:gd name="T7" fmla="*/ 171 h 239"/>
                <a:gd name="T8" fmla="*/ 159 w 161"/>
                <a:gd name="T9" fmla="*/ 177 h 239"/>
                <a:gd name="T10" fmla="*/ 161 w 161"/>
                <a:gd name="T11" fmla="*/ 181 h 239"/>
                <a:gd name="T12" fmla="*/ 153 w 161"/>
                <a:gd name="T13" fmla="*/ 193 h 239"/>
                <a:gd name="T14" fmla="*/ 122 w 161"/>
                <a:gd name="T15" fmla="*/ 181 h 239"/>
                <a:gd name="T16" fmla="*/ 122 w 161"/>
                <a:gd name="T17" fmla="*/ 193 h 239"/>
                <a:gd name="T18" fmla="*/ 120 w 161"/>
                <a:gd name="T19" fmla="*/ 222 h 239"/>
                <a:gd name="T20" fmla="*/ 120 w 161"/>
                <a:gd name="T21" fmla="*/ 231 h 239"/>
                <a:gd name="T22" fmla="*/ 110 w 161"/>
                <a:gd name="T23" fmla="*/ 239 h 239"/>
                <a:gd name="T24" fmla="*/ 35 w 161"/>
                <a:gd name="T25" fmla="*/ 185 h 239"/>
                <a:gd name="T26" fmla="*/ 4 w 161"/>
                <a:gd name="T27" fmla="*/ 187 h 239"/>
                <a:gd name="T28" fmla="*/ 0 w 161"/>
                <a:gd name="T29" fmla="*/ 173 h 239"/>
                <a:gd name="T30" fmla="*/ 2 w 161"/>
                <a:gd name="T31" fmla="*/ 164 h 239"/>
                <a:gd name="T32" fmla="*/ 6 w 161"/>
                <a:gd name="T33" fmla="*/ 162 h 239"/>
                <a:gd name="T34" fmla="*/ 10 w 161"/>
                <a:gd name="T35" fmla="*/ 164 h 239"/>
                <a:gd name="T36" fmla="*/ 12 w 161"/>
                <a:gd name="T37" fmla="*/ 162 h 239"/>
                <a:gd name="T38" fmla="*/ 16 w 161"/>
                <a:gd name="T39" fmla="*/ 158 h 239"/>
                <a:gd name="T40" fmla="*/ 16 w 161"/>
                <a:gd name="T41" fmla="*/ 154 h 239"/>
                <a:gd name="T42" fmla="*/ 22 w 161"/>
                <a:gd name="T43" fmla="*/ 158 h 239"/>
                <a:gd name="T44" fmla="*/ 25 w 161"/>
                <a:gd name="T45" fmla="*/ 160 h 239"/>
                <a:gd name="T46" fmla="*/ 31 w 161"/>
                <a:gd name="T47" fmla="*/ 160 h 239"/>
                <a:gd name="T48" fmla="*/ 33 w 161"/>
                <a:gd name="T49" fmla="*/ 133 h 239"/>
                <a:gd name="T50" fmla="*/ 37 w 161"/>
                <a:gd name="T51" fmla="*/ 133 h 239"/>
                <a:gd name="T52" fmla="*/ 74 w 161"/>
                <a:gd name="T53" fmla="*/ 110 h 239"/>
                <a:gd name="T54" fmla="*/ 43 w 161"/>
                <a:gd name="T55" fmla="*/ 87 h 239"/>
                <a:gd name="T56" fmla="*/ 33 w 161"/>
                <a:gd name="T57" fmla="*/ 87 h 239"/>
                <a:gd name="T58" fmla="*/ 27 w 161"/>
                <a:gd name="T59" fmla="*/ 71 h 239"/>
                <a:gd name="T60" fmla="*/ 33 w 161"/>
                <a:gd name="T61" fmla="*/ 65 h 239"/>
                <a:gd name="T62" fmla="*/ 76 w 161"/>
                <a:gd name="T63" fmla="*/ 63 h 239"/>
                <a:gd name="T64" fmla="*/ 66 w 161"/>
                <a:gd name="T65" fmla="*/ 54 h 239"/>
                <a:gd name="T66" fmla="*/ 64 w 161"/>
                <a:gd name="T67" fmla="*/ 52 h 239"/>
                <a:gd name="T68" fmla="*/ 70 w 161"/>
                <a:gd name="T69" fmla="*/ 48 h 239"/>
                <a:gd name="T70" fmla="*/ 66 w 161"/>
                <a:gd name="T71" fmla="*/ 36 h 239"/>
                <a:gd name="T72" fmla="*/ 76 w 161"/>
                <a:gd name="T73" fmla="*/ 32 h 239"/>
                <a:gd name="T74" fmla="*/ 79 w 161"/>
                <a:gd name="T75" fmla="*/ 27 h 239"/>
                <a:gd name="T76" fmla="*/ 79 w 161"/>
                <a:gd name="T77" fmla="*/ 27 h 239"/>
                <a:gd name="T78" fmla="*/ 151 w 161"/>
                <a:gd name="T79" fmla="*/ 29 h 239"/>
                <a:gd name="T80" fmla="*/ 161 w 161"/>
                <a:gd name="T81" fmla="*/ 31 h 2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1"/>
                <a:gd name="T124" fmla="*/ 0 h 239"/>
                <a:gd name="T125" fmla="*/ 161 w 161"/>
                <a:gd name="T126" fmla="*/ 239 h 2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1" h="239">
                  <a:moveTo>
                    <a:pt x="157" y="50"/>
                  </a:moveTo>
                  <a:lnTo>
                    <a:pt x="157" y="61"/>
                  </a:lnTo>
                  <a:lnTo>
                    <a:pt x="157" y="65"/>
                  </a:lnTo>
                  <a:lnTo>
                    <a:pt x="159" y="90"/>
                  </a:lnTo>
                  <a:lnTo>
                    <a:pt x="159" y="125"/>
                  </a:lnTo>
                  <a:lnTo>
                    <a:pt x="159" y="162"/>
                  </a:lnTo>
                  <a:lnTo>
                    <a:pt x="159" y="164"/>
                  </a:lnTo>
                  <a:lnTo>
                    <a:pt x="159" y="171"/>
                  </a:lnTo>
                  <a:lnTo>
                    <a:pt x="159" y="173"/>
                  </a:lnTo>
                  <a:lnTo>
                    <a:pt x="159" y="177"/>
                  </a:lnTo>
                  <a:lnTo>
                    <a:pt x="157" y="177"/>
                  </a:lnTo>
                  <a:lnTo>
                    <a:pt x="161" y="181"/>
                  </a:lnTo>
                  <a:lnTo>
                    <a:pt x="161" y="193"/>
                  </a:lnTo>
                  <a:lnTo>
                    <a:pt x="153" y="193"/>
                  </a:lnTo>
                  <a:lnTo>
                    <a:pt x="153" y="181"/>
                  </a:lnTo>
                  <a:lnTo>
                    <a:pt x="122" y="181"/>
                  </a:lnTo>
                  <a:lnTo>
                    <a:pt x="122" y="191"/>
                  </a:lnTo>
                  <a:lnTo>
                    <a:pt x="122" y="193"/>
                  </a:lnTo>
                  <a:lnTo>
                    <a:pt x="122" y="222"/>
                  </a:lnTo>
                  <a:lnTo>
                    <a:pt x="120" y="222"/>
                  </a:lnTo>
                  <a:lnTo>
                    <a:pt x="120" y="227"/>
                  </a:lnTo>
                  <a:lnTo>
                    <a:pt x="120" y="231"/>
                  </a:lnTo>
                  <a:lnTo>
                    <a:pt x="120" y="239"/>
                  </a:lnTo>
                  <a:lnTo>
                    <a:pt x="110" y="239"/>
                  </a:lnTo>
                  <a:lnTo>
                    <a:pt x="60" y="189"/>
                  </a:lnTo>
                  <a:lnTo>
                    <a:pt x="35" y="185"/>
                  </a:lnTo>
                  <a:lnTo>
                    <a:pt x="31" y="185"/>
                  </a:lnTo>
                  <a:lnTo>
                    <a:pt x="4" y="187"/>
                  </a:lnTo>
                  <a:lnTo>
                    <a:pt x="4" y="179"/>
                  </a:lnTo>
                  <a:lnTo>
                    <a:pt x="0" y="173"/>
                  </a:lnTo>
                  <a:lnTo>
                    <a:pt x="0" y="171"/>
                  </a:lnTo>
                  <a:lnTo>
                    <a:pt x="2" y="164"/>
                  </a:lnTo>
                  <a:lnTo>
                    <a:pt x="2" y="162"/>
                  </a:lnTo>
                  <a:lnTo>
                    <a:pt x="6" y="162"/>
                  </a:lnTo>
                  <a:lnTo>
                    <a:pt x="10" y="162"/>
                  </a:lnTo>
                  <a:lnTo>
                    <a:pt x="10" y="164"/>
                  </a:lnTo>
                  <a:lnTo>
                    <a:pt x="10" y="162"/>
                  </a:lnTo>
                  <a:lnTo>
                    <a:pt x="12" y="162"/>
                  </a:lnTo>
                  <a:lnTo>
                    <a:pt x="12" y="158"/>
                  </a:lnTo>
                  <a:lnTo>
                    <a:pt x="16" y="158"/>
                  </a:lnTo>
                  <a:lnTo>
                    <a:pt x="12" y="154"/>
                  </a:lnTo>
                  <a:lnTo>
                    <a:pt x="16" y="154"/>
                  </a:lnTo>
                  <a:lnTo>
                    <a:pt x="18" y="154"/>
                  </a:lnTo>
                  <a:lnTo>
                    <a:pt x="22" y="158"/>
                  </a:lnTo>
                  <a:lnTo>
                    <a:pt x="25" y="158"/>
                  </a:lnTo>
                  <a:lnTo>
                    <a:pt x="25" y="160"/>
                  </a:lnTo>
                  <a:lnTo>
                    <a:pt x="27" y="160"/>
                  </a:lnTo>
                  <a:lnTo>
                    <a:pt x="31" y="160"/>
                  </a:lnTo>
                  <a:lnTo>
                    <a:pt x="35" y="160"/>
                  </a:lnTo>
                  <a:lnTo>
                    <a:pt x="33" y="133"/>
                  </a:lnTo>
                  <a:lnTo>
                    <a:pt x="37" y="135"/>
                  </a:lnTo>
                  <a:lnTo>
                    <a:pt x="37" y="133"/>
                  </a:lnTo>
                  <a:lnTo>
                    <a:pt x="33" y="112"/>
                  </a:lnTo>
                  <a:lnTo>
                    <a:pt x="74" y="110"/>
                  </a:lnTo>
                  <a:lnTo>
                    <a:pt x="74" y="85"/>
                  </a:lnTo>
                  <a:lnTo>
                    <a:pt x="43" y="87"/>
                  </a:lnTo>
                  <a:lnTo>
                    <a:pt x="39" y="87"/>
                  </a:lnTo>
                  <a:lnTo>
                    <a:pt x="33" y="87"/>
                  </a:lnTo>
                  <a:lnTo>
                    <a:pt x="29" y="87"/>
                  </a:lnTo>
                  <a:lnTo>
                    <a:pt x="27" y="71"/>
                  </a:lnTo>
                  <a:lnTo>
                    <a:pt x="33" y="71"/>
                  </a:lnTo>
                  <a:lnTo>
                    <a:pt x="33" y="65"/>
                  </a:lnTo>
                  <a:lnTo>
                    <a:pt x="74" y="63"/>
                  </a:lnTo>
                  <a:lnTo>
                    <a:pt x="76" y="63"/>
                  </a:lnTo>
                  <a:lnTo>
                    <a:pt x="70" y="58"/>
                  </a:lnTo>
                  <a:lnTo>
                    <a:pt x="66" y="54"/>
                  </a:lnTo>
                  <a:lnTo>
                    <a:pt x="64" y="54"/>
                  </a:lnTo>
                  <a:lnTo>
                    <a:pt x="64" y="52"/>
                  </a:lnTo>
                  <a:lnTo>
                    <a:pt x="64" y="48"/>
                  </a:lnTo>
                  <a:lnTo>
                    <a:pt x="70" y="48"/>
                  </a:lnTo>
                  <a:lnTo>
                    <a:pt x="70" y="36"/>
                  </a:lnTo>
                  <a:lnTo>
                    <a:pt x="66" y="36"/>
                  </a:lnTo>
                  <a:lnTo>
                    <a:pt x="66" y="32"/>
                  </a:lnTo>
                  <a:lnTo>
                    <a:pt x="76" y="32"/>
                  </a:lnTo>
                  <a:lnTo>
                    <a:pt x="76" y="29"/>
                  </a:lnTo>
                  <a:lnTo>
                    <a:pt x="79" y="27"/>
                  </a:lnTo>
                  <a:lnTo>
                    <a:pt x="81" y="27"/>
                  </a:lnTo>
                  <a:lnTo>
                    <a:pt x="79" y="27"/>
                  </a:lnTo>
                  <a:lnTo>
                    <a:pt x="151" y="0"/>
                  </a:lnTo>
                  <a:lnTo>
                    <a:pt x="151" y="29"/>
                  </a:lnTo>
                  <a:lnTo>
                    <a:pt x="151" y="31"/>
                  </a:lnTo>
                  <a:lnTo>
                    <a:pt x="161" y="31"/>
                  </a:lnTo>
                  <a:lnTo>
                    <a:pt x="157" y="50"/>
                  </a:lnTo>
                </a:path>
              </a:pathLst>
            </a:custGeom>
            <a:grpFill/>
            <a:ln w="9525">
              <a:noFill/>
              <a:round/>
              <a:headEnd/>
              <a:tailEnd/>
            </a:ln>
          </p:spPr>
          <p:txBody>
            <a:bodyPr/>
            <a:lstStyle/>
            <a:p>
              <a:pPr>
                <a:defRPr/>
              </a:pPr>
              <a:endParaRPr lang="en-US"/>
            </a:p>
          </p:txBody>
        </p:sp>
        <p:sp>
          <p:nvSpPr>
            <p:cNvPr id="46278" name="Freeform 2335"/>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close/>
                </a:path>
              </a:pathLst>
            </a:custGeom>
            <a:grpFill/>
            <a:ln w="9525">
              <a:noFill/>
              <a:round/>
              <a:headEnd/>
              <a:tailEnd/>
            </a:ln>
          </p:spPr>
          <p:txBody>
            <a:bodyPr/>
            <a:lstStyle/>
            <a:p>
              <a:pPr>
                <a:defRPr/>
              </a:pPr>
              <a:endParaRPr lang="en-US"/>
            </a:p>
          </p:txBody>
        </p:sp>
        <p:sp>
          <p:nvSpPr>
            <p:cNvPr id="46279" name="Freeform 2336"/>
            <p:cNvSpPr>
              <a:spLocks/>
            </p:cNvSpPr>
            <p:nvPr/>
          </p:nvSpPr>
          <p:spPr bwMode="auto">
            <a:xfrm>
              <a:off x="2632" y="981"/>
              <a:ext cx="19" cy="17"/>
            </a:xfrm>
            <a:custGeom>
              <a:avLst/>
              <a:gdLst>
                <a:gd name="T0" fmla="*/ 3 w 19"/>
                <a:gd name="T1" fmla="*/ 17 h 17"/>
                <a:gd name="T2" fmla="*/ 0 w 19"/>
                <a:gd name="T3" fmla="*/ 4 h 17"/>
                <a:gd name="T4" fmla="*/ 0 w 19"/>
                <a:gd name="T5" fmla="*/ 2 h 17"/>
                <a:gd name="T6" fmla="*/ 9 w 19"/>
                <a:gd name="T7" fmla="*/ 0 h 17"/>
                <a:gd name="T8" fmla="*/ 9 w 19"/>
                <a:gd name="T9" fmla="*/ 8 h 17"/>
                <a:gd name="T10" fmla="*/ 11 w 19"/>
                <a:gd name="T11" fmla="*/ 8 h 17"/>
                <a:gd name="T12" fmla="*/ 11 w 19"/>
                <a:gd name="T13" fmla="*/ 0 h 17"/>
                <a:gd name="T14" fmla="*/ 15 w 19"/>
                <a:gd name="T15" fmla="*/ 0 h 17"/>
                <a:gd name="T16" fmla="*/ 15 w 19"/>
                <a:gd name="T17" fmla="*/ 9 h 17"/>
                <a:gd name="T18" fmla="*/ 19 w 19"/>
                <a:gd name="T19" fmla="*/ 9 h 17"/>
                <a:gd name="T20" fmla="*/ 19 w 19"/>
                <a:gd name="T21" fmla="*/ 13 h 17"/>
                <a:gd name="T22" fmla="*/ 15 w 19"/>
                <a:gd name="T23" fmla="*/ 13 h 17"/>
                <a:gd name="T24" fmla="*/ 19 w 19"/>
                <a:gd name="T25" fmla="*/ 13 h 17"/>
                <a:gd name="T26" fmla="*/ 19 w 19"/>
                <a:gd name="T27" fmla="*/ 15 h 17"/>
                <a:gd name="T28" fmla="*/ 3 w 19"/>
                <a:gd name="T29" fmla="*/ 17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
                <a:gd name="T46" fmla="*/ 0 h 17"/>
                <a:gd name="T47" fmla="*/ 19 w 19"/>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 h="17">
                  <a:moveTo>
                    <a:pt x="3" y="17"/>
                  </a:moveTo>
                  <a:lnTo>
                    <a:pt x="0" y="4"/>
                  </a:lnTo>
                  <a:lnTo>
                    <a:pt x="0" y="2"/>
                  </a:lnTo>
                  <a:lnTo>
                    <a:pt x="9" y="0"/>
                  </a:lnTo>
                  <a:lnTo>
                    <a:pt x="9" y="8"/>
                  </a:lnTo>
                  <a:lnTo>
                    <a:pt x="11" y="8"/>
                  </a:lnTo>
                  <a:lnTo>
                    <a:pt x="11" y="0"/>
                  </a:lnTo>
                  <a:lnTo>
                    <a:pt x="15" y="0"/>
                  </a:lnTo>
                  <a:lnTo>
                    <a:pt x="15" y="9"/>
                  </a:lnTo>
                  <a:lnTo>
                    <a:pt x="19" y="9"/>
                  </a:lnTo>
                  <a:lnTo>
                    <a:pt x="19" y="13"/>
                  </a:lnTo>
                  <a:lnTo>
                    <a:pt x="15" y="13"/>
                  </a:lnTo>
                  <a:lnTo>
                    <a:pt x="19" y="13"/>
                  </a:lnTo>
                  <a:lnTo>
                    <a:pt x="19" y="15"/>
                  </a:lnTo>
                  <a:lnTo>
                    <a:pt x="3" y="17"/>
                  </a:lnTo>
                </a:path>
              </a:pathLst>
            </a:custGeom>
            <a:grpFill/>
            <a:ln w="9525">
              <a:noFill/>
              <a:round/>
              <a:headEnd/>
              <a:tailEnd/>
            </a:ln>
          </p:spPr>
          <p:txBody>
            <a:bodyPr/>
            <a:lstStyle/>
            <a:p>
              <a:pPr>
                <a:defRPr/>
              </a:pPr>
              <a:endParaRPr lang="en-US"/>
            </a:p>
          </p:txBody>
        </p:sp>
        <p:sp>
          <p:nvSpPr>
            <p:cNvPr id="46280" name="Freeform 2337"/>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close/>
                  <a:moveTo>
                    <a:pt x="147" y="133"/>
                  </a:moveTo>
                  <a:lnTo>
                    <a:pt x="147" y="148"/>
                  </a:lnTo>
                  <a:lnTo>
                    <a:pt x="155" y="148"/>
                  </a:lnTo>
                  <a:lnTo>
                    <a:pt x="155" y="142"/>
                  </a:lnTo>
                  <a:lnTo>
                    <a:pt x="155" y="133"/>
                  </a:lnTo>
                  <a:lnTo>
                    <a:pt x="147" y="133"/>
                  </a:lnTo>
                  <a:close/>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close/>
                </a:path>
              </a:pathLst>
            </a:custGeom>
            <a:grpFill/>
            <a:ln w="9525">
              <a:noFill/>
              <a:round/>
              <a:headEnd/>
              <a:tailEnd/>
            </a:ln>
          </p:spPr>
          <p:txBody>
            <a:bodyPr/>
            <a:lstStyle/>
            <a:p>
              <a:pPr>
                <a:defRPr/>
              </a:pPr>
              <a:endParaRPr lang="en-US"/>
            </a:p>
          </p:txBody>
        </p:sp>
        <p:sp>
          <p:nvSpPr>
            <p:cNvPr id="46281" name="Freeform 2338"/>
            <p:cNvSpPr>
              <a:spLocks noEditPoints="1"/>
            </p:cNvSpPr>
            <p:nvPr/>
          </p:nvSpPr>
          <p:spPr bwMode="auto">
            <a:xfrm>
              <a:off x="2558" y="987"/>
              <a:ext cx="344" cy="318"/>
            </a:xfrm>
            <a:custGeom>
              <a:avLst/>
              <a:gdLst>
                <a:gd name="T0" fmla="*/ 170 w 344"/>
                <a:gd name="T1" fmla="*/ 139 h 318"/>
                <a:gd name="T2" fmla="*/ 178 w 344"/>
                <a:gd name="T3" fmla="*/ 129 h 318"/>
                <a:gd name="T4" fmla="*/ 224 w 344"/>
                <a:gd name="T5" fmla="*/ 88 h 318"/>
                <a:gd name="T6" fmla="*/ 288 w 344"/>
                <a:gd name="T7" fmla="*/ 125 h 318"/>
                <a:gd name="T8" fmla="*/ 311 w 344"/>
                <a:gd name="T9" fmla="*/ 141 h 318"/>
                <a:gd name="T10" fmla="*/ 328 w 344"/>
                <a:gd name="T11" fmla="*/ 139 h 318"/>
                <a:gd name="T12" fmla="*/ 342 w 344"/>
                <a:gd name="T13" fmla="*/ 142 h 318"/>
                <a:gd name="T14" fmla="*/ 344 w 344"/>
                <a:gd name="T15" fmla="*/ 152 h 318"/>
                <a:gd name="T16" fmla="*/ 326 w 344"/>
                <a:gd name="T17" fmla="*/ 162 h 318"/>
                <a:gd name="T18" fmla="*/ 321 w 344"/>
                <a:gd name="T19" fmla="*/ 171 h 318"/>
                <a:gd name="T20" fmla="*/ 301 w 344"/>
                <a:gd name="T21" fmla="*/ 198 h 318"/>
                <a:gd name="T22" fmla="*/ 290 w 344"/>
                <a:gd name="T23" fmla="*/ 224 h 318"/>
                <a:gd name="T24" fmla="*/ 280 w 344"/>
                <a:gd name="T25" fmla="*/ 245 h 318"/>
                <a:gd name="T26" fmla="*/ 280 w 344"/>
                <a:gd name="T27" fmla="*/ 254 h 318"/>
                <a:gd name="T28" fmla="*/ 288 w 344"/>
                <a:gd name="T29" fmla="*/ 264 h 318"/>
                <a:gd name="T30" fmla="*/ 290 w 344"/>
                <a:gd name="T31" fmla="*/ 274 h 318"/>
                <a:gd name="T32" fmla="*/ 292 w 344"/>
                <a:gd name="T33" fmla="*/ 285 h 318"/>
                <a:gd name="T34" fmla="*/ 282 w 344"/>
                <a:gd name="T35" fmla="*/ 293 h 318"/>
                <a:gd name="T36" fmla="*/ 268 w 344"/>
                <a:gd name="T37" fmla="*/ 283 h 318"/>
                <a:gd name="T38" fmla="*/ 247 w 344"/>
                <a:gd name="T39" fmla="*/ 280 h 318"/>
                <a:gd name="T40" fmla="*/ 238 w 344"/>
                <a:gd name="T41" fmla="*/ 281 h 318"/>
                <a:gd name="T42" fmla="*/ 224 w 344"/>
                <a:gd name="T43" fmla="*/ 268 h 318"/>
                <a:gd name="T44" fmla="*/ 238 w 344"/>
                <a:gd name="T45" fmla="*/ 283 h 318"/>
                <a:gd name="T46" fmla="*/ 226 w 344"/>
                <a:gd name="T47" fmla="*/ 289 h 318"/>
                <a:gd name="T48" fmla="*/ 236 w 344"/>
                <a:gd name="T49" fmla="*/ 308 h 318"/>
                <a:gd name="T50" fmla="*/ 236 w 344"/>
                <a:gd name="T51" fmla="*/ 314 h 318"/>
                <a:gd name="T52" fmla="*/ 218 w 344"/>
                <a:gd name="T53" fmla="*/ 307 h 318"/>
                <a:gd name="T54" fmla="*/ 178 w 344"/>
                <a:gd name="T55" fmla="*/ 287 h 318"/>
                <a:gd name="T56" fmla="*/ 137 w 344"/>
                <a:gd name="T57" fmla="*/ 280 h 318"/>
                <a:gd name="T58" fmla="*/ 91 w 344"/>
                <a:gd name="T59" fmla="*/ 280 h 318"/>
                <a:gd name="T60" fmla="*/ 52 w 344"/>
                <a:gd name="T61" fmla="*/ 268 h 318"/>
                <a:gd name="T62" fmla="*/ 75 w 344"/>
                <a:gd name="T63" fmla="*/ 256 h 318"/>
                <a:gd name="T64" fmla="*/ 41 w 344"/>
                <a:gd name="T65" fmla="*/ 262 h 318"/>
                <a:gd name="T66" fmla="*/ 47 w 344"/>
                <a:gd name="T67" fmla="*/ 235 h 318"/>
                <a:gd name="T68" fmla="*/ 43 w 344"/>
                <a:gd name="T69" fmla="*/ 187 h 318"/>
                <a:gd name="T70" fmla="*/ 45 w 344"/>
                <a:gd name="T71" fmla="*/ 141 h 318"/>
                <a:gd name="T72" fmla="*/ 54 w 344"/>
                <a:gd name="T73" fmla="*/ 123 h 318"/>
                <a:gd name="T74" fmla="*/ 72 w 344"/>
                <a:gd name="T75" fmla="*/ 106 h 318"/>
                <a:gd name="T76" fmla="*/ 72 w 344"/>
                <a:gd name="T77" fmla="*/ 85 h 318"/>
                <a:gd name="T78" fmla="*/ 75 w 344"/>
                <a:gd name="T79" fmla="*/ 75 h 318"/>
                <a:gd name="T80" fmla="*/ 81 w 344"/>
                <a:gd name="T81" fmla="*/ 65 h 318"/>
                <a:gd name="T82" fmla="*/ 77 w 344"/>
                <a:gd name="T83" fmla="*/ 58 h 318"/>
                <a:gd name="T84" fmla="*/ 70 w 344"/>
                <a:gd name="T85" fmla="*/ 23 h 318"/>
                <a:gd name="T86" fmla="*/ 99 w 344"/>
                <a:gd name="T87" fmla="*/ 9 h 318"/>
                <a:gd name="T88" fmla="*/ 108 w 344"/>
                <a:gd name="T89" fmla="*/ 0 h 318"/>
                <a:gd name="T90" fmla="*/ 130 w 344"/>
                <a:gd name="T91" fmla="*/ 9 h 318"/>
                <a:gd name="T92" fmla="*/ 178 w 344"/>
                <a:gd name="T93" fmla="*/ 27 h 318"/>
                <a:gd name="T94" fmla="*/ 168 w 344"/>
                <a:gd name="T95" fmla="*/ 58 h 318"/>
                <a:gd name="T96" fmla="*/ 153 w 344"/>
                <a:gd name="T97" fmla="*/ 71 h 318"/>
                <a:gd name="T98" fmla="*/ 147 w 344"/>
                <a:gd name="T99" fmla="*/ 71 h 318"/>
                <a:gd name="T100" fmla="*/ 153 w 344"/>
                <a:gd name="T101" fmla="*/ 90 h 318"/>
                <a:gd name="T102" fmla="*/ 155 w 344"/>
                <a:gd name="T103" fmla="*/ 148 h 318"/>
                <a:gd name="T104" fmla="*/ 114 w 344"/>
                <a:gd name="T105" fmla="*/ 152 h 318"/>
                <a:gd name="T106" fmla="*/ 153 w 344"/>
                <a:gd name="T107" fmla="*/ 218 h 318"/>
                <a:gd name="T108" fmla="*/ 178 w 344"/>
                <a:gd name="T109" fmla="*/ 210 h 318"/>
                <a:gd name="T110" fmla="*/ 164 w 344"/>
                <a:gd name="T111" fmla="*/ 200 h 318"/>
                <a:gd name="T112" fmla="*/ 164 w 344"/>
                <a:gd name="T113" fmla="*/ 189 h 318"/>
                <a:gd name="T114" fmla="*/ 130 w 344"/>
                <a:gd name="T115" fmla="*/ 168 h 318"/>
                <a:gd name="T116" fmla="*/ 126 w 344"/>
                <a:gd name="T117" fmla="*/ 168 h 318"/>
                <a:gd name="T118" fmla="*/ 139 w 344"/>
                <a:gd name="T119" fmla="*/ 162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4"/>
                <a:gd name="T181" fmla="*/ 0 h 318"/>
                <a:gd name="T182" fmla="*/ 344 w 34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4" h="318">
                  <a:moveTo>
                    <a:pt x="155" y="133"/>
                  </a:moveTo>
                  <a:lnTo>
                    <a:pt x="160" y="133"/>
                  </a:lnTo>
                  <a:lnTo>
                    <a:pt x="166" y="139"/>
                  </a:lnTo>
                  <a:lnTo>
                    <a:pt x="170" y="139"/>
                  </a:lnTo>
                  <a:lnTo>
                    <a:pt x="170" y="133"/>
                  </a:lnTo>
                  <a:lnTo>
                    <a:pt x="172" y="133"/>
                  </a:lnTo>
                  <a:lnTo>
                    <a:pt x="172" y="129"/>
                  </a:lnTo>
                  <a:lnTo>
                    <a:pt x="178" y="129"/>
                  </a:lnTo>
                  <a:lnTo>
                    <a:pt x="182" y="123"/>
                  </a:lnTo>
                  <a:lnTo>
                    <a:pt x="193" y="123"/>
                  </a:lnTo>
                  <a:lnTo>
                    <a:pt x="193" y="88"/>
                  </a:lnTo>
                  <a:lnTo>
                    <a:pt x="224" y="88"/>
                  </a:lnTo>
                  <a:lnTo>
                    <a:pt x="228" y="88"/>
                  </a:lnTo>
                  <a:lnTo>
                    <a:pt x="228" y="123"/>
                  </a:lnTo>
                  <a:lnTo>
                    <a:pt x="282" y="121"/>
                  </a:lnTo>
                  <a:lnTo>
                    <a:pt x="288" y="125"/>
                  </a:lnTo>
                  <a:lnTo>
                    <a:pt x="292" y="125"/>
                  </a:lnTo>
                  <a:lnTo>
                    <a:pt x="309" y="125"/>
                  </a:lnTo>
                  <a:lnTo>
                    <a:pt x="309" y="133"/>
                  </a:lnTo>
                  <a:lnTo>
                    <a:pt x="311" y="141"/>
                  </a:lnTo>
                  <a:lnTo>
                    <a:pt x="323" y="142"/>
                  </a:lnTo>
                  <a:lnTo>
                    <a:pt x="326" y="142"/>
                  </a:lnTo>
                  <a:lnTo>
                    <a:pt x="328" y="142"/>
                  </a:lnTo>
                  <a:lnTo>
                    <a:pt x="328" y="139"/>
                  </a:lnTo>
                  <a:lnTo>
                    <a:pt x="334" y="139"/>
                  </a:lnTo>
                  <a:lnTo>
                    <a:pt x="336" y="146"/>
                  </a:lnTo>
                  <a:lnTo>
                    <a:pt x="338" y="146"/>
                  </a:lnTo>
                  <a:lnTo>
                    <a:pt x="342" y="142"/>
                  </a:lnTo>
                  <a:lnTo>
                    <a:pt x="344" y="142"/>
                  </a:lnTo>
                  <a:lnTo>
                    <a:pt x="344" y="144"/>
                  </a:lnTo>
                  <a:lnTo>
                    <a:pt x="344" y="148"/>
                  </a:lnTo>
                  <a:lnTo>
                    <a:pt x="344" y="152"/>
                  </a:lnTo>
                  <a:lnTo>
                    <a:pt x="336" y="154"/>
                  </a:lnTo>
                  <a:lnTo>
                    <a:pt x="332" y="158"/>
                  </a:lnTo>
                  <a:lnTo>
                    <a:pt x="328" y="162"/>
                  </a:lnTo>
                  <a:lnTo>
                    <a:pt x="326" y="162"/>
                  </a:lnTo>
                  <a:lnTo>
                    <a:pt x="326" y="164"/>
                  </a:lnTo>
                  <a:lnTo>
                    <a:pt x="323" y="168"/>
                  </a:lnTo>
                  <a:lnTo>
                    <a:pt x="321" y="168"/>
                  </a:lnTo>
                  <a:lnTo>
                    <a:pt x="321" y="171"/>
                  </a:lnTo>
                  <a:lnTo>
                    <a:pt x="317" y="173"/>
                  </a:lnTo>
                  <a:lnTo>
                    <a:pt x="311" y="179"/>
                  </a:lnTo>
                  <a:lnTo>
                    <a:pt x="305" y="189"/>
                  </a:lnTo>
                  <a:lnTo>
                    <a:pt x="301" y="198"/>
                  </a:lnTo>
                  <a:lnTo>
                    <a:pt x="301" y="202"/>
                  </a:lnTo>
                  <a:lnTo>
                    <a:pt x="299" y="204"/>
                  </a:lnTo>
                  <a:lnTo>
                    <a:pt x="299" y="208"/>
                  </a:lnTo>
                  <a:lnTo>
                    <a:pt x="290" y="224"/>
                  </a:lnTo>
                  <a:lnTo>
                    <a:pt x="290" y="227"/>
                  </a:lnTo>
                  <a:lnTo>
                    <a:pt x="286" y="227"/>
                  </a:lnTo>
                  <a:lnTo>
                    <a:pt x="284" y="233"/>
                  </a:lnTo>
                  <a:lnTo>
                    <a:pt x="280" y="245"/>
                  </a:lnTo>
                  <a:lnTo>
                    <a:pt x="278" y="249"/>
                  </a:lnTo>
                  <a:lnTo>
                    <a:pt x="278" y="252"/>
                  </a:lnTo>
                  <a:lnTo>
                    <a:pt x="280" y="252"/>
                  </a:lnTo>
                  <a:lnTo>
                    <a:pt x="280" y="254"/>
                  </a:lnTo>
                  <a:lnTo>
                    <a:pt x="284" y="258"/>
                  </a:lnTo>
                  <a:lnTo>
                    <a:pt x="284" y="260"/>
                  </a:lnTo>
                  <a:lnTo>
                    <a:pt x="288" y="260"/>
                  </a:lnTo>
                  <a:lnTo>
                    <a:pt x="288" y="264"/>
                  </a:lnTo>
                  <a:lnTo>
                    <a:pt x="288" y="268"/>
                  </a:lnTo>
                  <a:lnTo>
                    <a:pt x="288" y="270"/>
                  </a:lnTo>
                  <a:lnTo>
                    <a:pt x="290" y="270"/>
                  </a:lnTo>
                  <a:lnTo>
                    <a:pt x="290" y="274"/>
                  </a:lnTo>
                  <a:lnTo>
                    <a:pt x="290" y="276"/>
                  </a:lnTo>
                  <a:lnTo>
                    <a:pt x="290" y="280"/>
                  </a:lnTo>
                  <a:lnTo>
                    <a:pt x="290" y="283"/>
                  </a:lnTo>
                  <a:lnTo>
                    <a:pt x="292" y="285"/>
                  </a:lnTo>
                  <a:lnTo>
                    <a:pt x="292" y="289"/>
                  </a:lnTo>
                  <a:lnTo>
                    <a:pt x="288" y="289"/>
                  </a:lnTo>
                  <a:lnTo>
                    <a:pt x="288" y="293"/>
                  </a:lnTo>
                  <a:lnTo>
                    <a:pt x="282" y="293"/>
                  </a:lnTo>
                  <a:lnTo>
                    <a:pt x="282" y="289"/>
                  </a:lnTo>
                  <a:lnTo>
                    <a:pt x="284" y="285"/>
                  </a:lnTo>
                  <a:lnTo>
                    <a:pt x="268" y="285"/>
                  </a:lnTo>
                  <a:lnTo>
                    <a:pt x="268" y="283"/>
                  </a:lnTo>
                  <a:lnTo>
                    <a:pt x="267" y="283"/>
                  </a:lnTo>
                  <a:lnTo>
                    <a:pt x="268" y="270"/>
                  </a:lnTo>
                  <a:lnTo>
                    <a:pt x="253" y="274"/>
                  </a:lnTo>
                  <a:lnTo>
                    <a:pt x="247" y="280"/>
                  </a:lnTo>
                  <a:lnTo>
                    <a:pt x="249" y="283"/>
                  </a:lnTo>
                  <a:lnTo>
                    <a:pt x="243" y="283"/>
                  </a:lnTo>
                  <a:lnTo>
                    <a:pt x="241" y="281"/>
                  </a:lnTo>
                  <a:lnTo>
                    <a:pt x="238" y="281"/>
                  </a:lnTo>
                  <a:lnTo>
                    <a:pt x="234" y="278"/>
                  </a:lnTo>
                  <a:lnTo>
                    <a:pt x="234" y="274"/>
                  </a:lnTo>
                  <a:lnTo>
                    <a:pt x="228" y="272"/>
                  </a:lnTo>
                  <a:lnTo>
                    <a:pt x="224" y="268"/>
                  </a:lnTo>
                  <a:lnTo>
                    <a:pt x="222" y="268"/>
                  </a:lnTo>
                  <a:lnTo>
                    <a:pt x="224" y="272"/>
                  </a:lnTo>
                  <a:lnTo>
                    <a:pt x="228" y="274"/>
                  </a:lnTo>
                  <a:lnTo>
                    <a:pt x="238" y="283"/>
                  </a:lnTo>
                  <a:lnTo>
                    <a:pt x="232" y="287"/>
                  </a:lnTo>
                  <a:lnTo>
                    <a:pt x="228" y="287"/>
                  </a:lnTo>
                  <a:lnTo>
                    <a:pt x="228" y="289"/>
                  </a:lnTo>
                  <a:lnTo>
                    <a:pt x="226" y="289"/>
                  </a:lnTo>
                  <a:lnTo>
                    <a:pt x="226" y="299"/>
                  </a:lnTo>
                  <a:lnTo>
                    <a:pt x="226" y="303"/>
                  </a:lnTo>
                  <a:lnTo>
                    <a:pt x="228" y="305"/>
                  </a:lnTo>
                  <a:lnTo>
                    <a:pt x="236" y="308"/>
                  </a:lnTo>
                  <a:lnTo>
                    <a:pt x="241" y="314"/>
                  </a:lnTo>
                  <a:lnTo>
                    <a:pt x="245" y="318"/>
                  </a:lnTo>
                  <a:lnTo>
                    <a:pt x="236" y="318"/>
                  </a:lnTo>
                  <a:lnTo>
                    <a:pt x="236" y="314"/>
                  </a:lnTo>
                  <a:lnTo>
                    <a:pt x="228" y="312"/>
                  </a:lnTo>
                  <a:lnTo>
                    <a:pt x="222" y="308"/>
                  </a:lnTo>
                  <a:lnTo>
                    <a:pt x="222" y="307"/>
                  </a:lnTo>
                  <a:lnTo>
                    <a:pt x="218" y="307"/>
                  </a:lnTo>
                  <a:lnTo>
                    <a:pt x="216" y="303"/>
                  </a:lnTo>
                  <a:lnTo>
                    <a:pt x="201" y="297"/>
                  </a:lnTo>
                  <a:lnTo>
                    <a:pt x="185" y="293"/>
                  </a:lnTo>
                  <a:lnTo>
                    <a:pt x="178" y="287"/>
                  </a:lnTo>
                  <a:lnTo>
                    <a:pt x="166" y="285"/>
                  </a:lnTo>
                  <a:lnTo>
                    <a:pt x="160" y="281"/>
                  </a:lnTo>
                  <a:lnTo>
                    <a:pt x="153" y="281"/>
                  </a:lnTo>
                  <a:lnTo>
                    <a:pt x="137" y="280"/>
                  </a:lnTo>
                  <a:lnTo>
                    <a:pt x="112" y="276"/>
                  </a:lnTo>
                  <a:lnTo>
                    <a:pt x="101" y="280"/>
                  </a:lnTo>
                  <a:lnTo>
                    <a:pt x="97" y="280"/>
                  </a:lnTo>
                  <a:lnTo>
                    <a:pt x="91" y="280"/>
                  </a:lnTo>
                  <a:lnTo>
                    <a:pt x="85" y="278"/>
                  </a:lnTo>
                  <a:lnTo>
                    <a:pt x="75" y="272"/>
                  </a:lnTo>
                  <a:lnTo>
                    <a:pt x="75" y="264"/>
                  </a:lnTo>
                  <a:lnTo>
                    <a:pt x="52" y="268"/>
                  </a:lnTo>
                  <a:lnTo>
                    <a:pt x="60" y="262"/>
                  </a:lnTo>
                  <a:lnTo>
                    <a:pt x="62" y="262"/>
                  </a:lnTo>
                  <a:lnTo>
                    <a:pt x="68" y="256"/>
                  </a:lnTo>
                  <a:lnTo>
                    <a:pt x="75" y="256"/>
                  </a:lnTo>
                  <a:lnTo>
                    <a:pt x="68" y="252"/>
                  </a:lnTo>
                  <a:lnTo>
                    <a:pt x="58" y="252"/>
                  </a:lnTo>
                  <a:lnTo>
                    <a:pt x="52" y="256"/>
                  </a:lnTo>
                  <a:lnTo>
                    <a:pt x="41" y="262"/>
                  </a:lnTo>
                  <a:lnTo>
                    <a:pt x="25" y="268"/>
                  </a:lnTo>
                  <a:lnTo>
                    <a:pt x="10" y="272"/>
                  </a:lnTo>
                  <a:lnTo>
                    <a:pt x="0" y="276"/>
                  </a:lnTo>
                  <a:lnTo>
                    <a:pt x="47" y="235"/>
                  </a:lnTo>
                  <a:lnTo>
                    <a:pt x="33" y="220"/>
                  </a:lnTo>
                  <a:lnTo>
                    <a:pt x="33" y="216"/>
                  </a:lnTo>
                  <a:lnTo>
                    <a:pt x="39" y="200"/>
                  </a:lnTo>
                  <a:lnTo>
                    <a:pt x="43" y="187"/>
                  </a:lnTo>
                  <a:lnTo>
                    <a:pt x="43" y="166"/>
                  </a:lnTo>
                  <a:lnTo>
                    <a:pt x="39" y="148"/>
                  </a:lnTo>
                  <a:lnTo>
                    <a:pt x="39" y="141"/>
                  </a:lnTo>
                  <a:lnTo>
                    <a:pt x="45" y="141"/>
                  </a:lnTo>
                  <a:lnTo>
                    <a:pt x="45" y="139"/>
                  </a:lnTo>
                  <a:lnTo>
                    <a:pt x="54" y="139"/>
                  </a:lnTo>
                  <a:lnTo>
                    <a:pt x="54" y="129"/>
                  </a:lnTo>
                  <a:lnTo>
                    <a:pt x="54" y="123"/>
                  </a:lnTo>
                  <a:lnTo>
                    <a:pt x="54" y="115"/>
                  </a:lnTo>
                  <a:lnTo>
                    <a:pt x="60" y="119"/>
                  </a:lnTo>
                  <a:lnTo>
                    <a:pt x="62" y="106"/>
                  </a:lnTo>
                  <a:lnTo>
                    <a:pt x="72" y="106"/>
                  </a:lnTo>
                  <a:lnTo>
                    <a:pt x="75" y="94"/>
                  </a:lnTo>
                  <a:lnTo>
                    <a:pt x="75" y="90"/>
                  </a:lnTo>
                  <a:lnTo>
                    <a:pt x="72" y="88"/>
                  </a:lnTo>
                  <a:lnTo>
                    <a:pt x="72" y="85"/>
                  </a:lnTo>
                  <a:lnTo>
                    <a:pt x="75" y="85"/>
                  </a:lnTo>
                  <a:lnTo>
                    <a:pt x="75" y="83"/>
                  </a:lnTo>
                  <a:lnTo>
                    <a:pt x="75" y="79"/>
                  </a:lnTo>
                  <a:lnTo>
                    <a:pt x="75" y="75"/>
                  </a:lnTo>
                  <a:lnTo>
                    <a:pt x="77" y="75"/>
                  </a:lnTo>
                  <a:lnTo>
                    <a:pt x="77" y="73"/>
                  </a:lnTo>
                  <a:lnTo>
                    <a:pt x="77" y="69"/>
                  </a:lnTo>
                  <a:lnTo>
                    <a:pt x="81" y="65"/>
                  </a:lnTo>
                  <a:lnTo>
                    <a:pt x="81" y="63"/>
                  </a:lnTo>
                  <a:lnTo>
                    <a:pt x="83" y="59"/>
                  </a:lnTo>
                  <a:lnTo>
                    <a:pt x="83" y="58"/>
                  </a:lnTo>
                  <a:lnTo>
                    <a:pt x="77" y="58"/>
                  </a:lnTo>
                  <a:lnTo>
                    <a:pt x="74" y="34"/>
                  </a:lnTo>
                  <a:lnTo>
                    <a:pt x="74" y="27"/>
                  </a:lnTo>
                  <a:lnTo>
                    <a:pt x="70" y="27"/>
                  </a:lnTo>
                  <a:lnTo>
                    <a:pt x="70" y="23"/>
                  </a:lnTo>
                  <a:lnTo>
                    <a:pt x="70" y="17"/>
                  </a:lnTo>
                  <a:lnTo>
                    <a:pt x="70" y="11"/>
                  </a:lnTo>
                  <a:lnTo>
                    <a:pt x="77" y="11"/>
                  </a:lnTo>
                  <a:lnTo>
                    <a:pt x="99" y="9"/>
                  </a:lnTo>
                  <a:lnTo>
                    <a:pt x="102" y="9"/>
                  </a:lnTo>
                  <a:lnTo>
                    <a:pt x="104" y="9"/>
                  </a:lnTo>
                  <a:lnTo>
                    <a:pt x="108" y="7"/>
                  </a:lnTo>
                  <a:lnTo>
                    <a:pt x="108" y="0"/>
                  </a:lnTo>
                  <a:lnTo>
                    <a:pt x="110" y="0"/>
                  </a:lnTo>
                  <a:lnTo>
                    <a:pt x="114" y="3"/>
                  </a:lnTo>
                  <a:lnTo>
                    <a:pt x="130" y="3"/>
                  </a:lnTo>
                  <a:lnTo>
                    <a:pt x="130" y="9"/>
                  </a:lnTo>
                  <a:lnTo>
                    <a:pt x="180" y="9"/>
                  </a:lnTo>
                  <a:lnTo>
                    <a:pt x="180" y="15"/>
                  </a:lnTo>
                  <a:lnTo>
                    <a:pt x="176" y="25"/>
                  </a:lnTo>
                  <a:lnTo>
                    <a:pt x="178" y="27"/>
                  </a:lnTo>
                  <a:lnTo>
                    <a:pt x="178" y="40"/>
                  </a:lnTo>
                  <a:lnTo>
                    <a:pt x="185" y="40"/>
                  </a:lnTo>
                  <a:lnTo>
                    <a:pt x="187" y="58"/>
                  </a:lnTo>
                  <a:lnTo>
                    <a:pt x="168" y="58"/>
                  </a:lnTo>
                  <a:lnTo>
                    <a:pt x="168" y="65"/>
                  </a:lnTo>
                  <a:lnTo>
                    <a:pt x="172" y="65"/>
                  </a:lnTo>
                  <a:lnTo>
                    <a:pt x="172" y="71"/>
                  </a:lnTo>
                  <a:lnTo>
                    <a:pt x="153" y="71"/>
                  </a:lnTo>
                  <a:lnTo>
                    <a:pt x="153" y="75"/>
                  </a:lnTo>
                  <a:lnTo>
                    <a:pt x="153" y="71"/>
                  </a:lnTo>
                  <a:lnTo>
                    <a:pt x="149" y="71"/>
                  </a:lnTo>
                  <a:lnTo>
                    <a:pt x="147" y="71"/>
                  </a:lnTo>
                  <a:lnTo>
                    <a:pt x="147" y="75"/>
                  </a:lnTo>
                  <a:lnTo>
                    <a:pt x="147" y="90"/>
                  </a:lnTo>
                  <a:lnTo>
                    <a:pt x="151" y="90"/>
                  </a:lnTo>
                  <a:lnTo>
                    <a:pt x="153" y="90"/>
                  </a:lnTo>
                  <a:lnTo>
                    <a:pt x="155" y="133"/>
                  </a:lnTo>
                  <a:moveTo>
                    <a:pt x="147" y="133"/>
                  </a:moveTo>
                  <a:lnTo>
                    <a:pt x="147" y="148"/>
                  </a:lnTo>
                  <a:lnTo>
                    <a:pt x="155" y="148"/>
                  </a:lnTo>
                  <a:lnTo>
                    <a:pt x="155" y="142"/>
                  </a:lnTo>
                  <a:lnTo>
                    <a:pt x="155" y="133"/>
                  </a:lnTo>
                  <a:lnTo>
                    <a:pt x="147" y="133"/>
                  </a:lnTo>
                  <a:moveTo>
                    <a:pt x="114" y="152"/>
                  </a:moveTo>
                  <a:lnTo>
                    <a:pt x="114" y="187"/>
                  </a:lnTo>
                  <a:lnTo>
                    <a:pt x="120" y="187"/>
                  </a:lnTo>
                  <a:lnTo>
                    <a:pt x="120" y="193"/>
                  </a:lnTo>
                  <a:lnTo>
                    <a:pt x="153" y="218"/>
                  </a:lnTo>
                  <a:lnTo>
                    <a:pt x="180" y="216"/>
                  </a:lnTo>
                  <a:lnTo>
                    <a:pt x="178" y="216"/>
                  </a:lnTo>
                  <a:lnTo>
                    <a:pt x="178" y="214"/>
                  </a:lnTo>
                  <a:lnTo>
                    <a:pt x="178" y="210"/>
                  </a:lnTo>
                  <a:lnTo>
                    <a:pt x="170" y="210"/>
                  </a:lnTo>
                  <a:lnTo>
                    <a:pt x="170" y="204"/>
                  </a:lnTo>
                  <a:lnTo>
                    <a:pt x="164" y="204"/>
                  </a:lnTo>
                  <a:lnTo>
                    <a:pt x="164" y="200"/>
                  </a:lnTo>
                  <a:lnTo>
                    <a:pt x="176" y="200"/>
                  </a:lnTo>
                  <a:lnTo>
                    <a:pt x="176" y="185"/>
                  </a:lnTo>
                  <a:lnTo>
                    <a:pt x="170" y="185"/>
                  </a:lnTo>
                  <a:lnTo>
                    <a:pt x="164" y="189"/>
                  </a:lnTo>
                  <a:lnTo>
                    <a:pt x="164" y="173"/>
                  </a:lnTo>
                  <a:lnTo>
                    <a:pt x="155" y="173"/>
                  </a:lnTo>
                  <a:lnTo>
                    <a:pt x="155" y="168"/>
                  </a:lnTo>
                  <a:lnTo>
                    <a:pt x="130" y="168"/>
                  </a:lnTo>
                  <a:lnTo>
                    <a:pt x="130" y="187"/>
                  </a:lnTo>
                  <a:lnTo>
                    <a:pt x="124" y="187"/>
                  </a:lnTo>
                  <a:lnTo>
                    <a:pt x="124" y="168"/>
                  </a:lnTo>
                  <a:lnTo>
                    <a:pt x="126" y="168"/>
                  </a:lnTo>
                  <a:lnTo>
                    <a:pt x="126" y="164"/>
                  </a:lnTo>
                  <a:lnTo>
                    <a:pt x="135" y="164"/>
                  </a:lnTo>
                  <a:lnTo>
                    <a:pt x="135" y="162"/>
                  </a:lnTo>
                  <a:lnTo>
                    <a:pt x="139" y="162"/>
                  </a:lnTo>
                  <a:lnTo>
                    <a:pt x="139" y="152"/>
                  </a:lnTo>
                  <a:lnTo>
                    <a:pt x="114" y="152"/>
                  </a:lnTo>
                </a:path>
              </a:pathLst>
            </a:custGeom>
            <a:grpFill/>
            <a:ln w="9525">
              <a:noFill/>
              <a:round/>
              <a:headEnd/>
              <a:tailEnd/>
            </a:ln>
          </p:spPr>
          <p:txBody>
            <a:bodyPr/>
            <a:lstStyle/>
            <a:p>
              <a:pPr>
                <a:defRPr/>
              </a:pPr>
              <a:endParaRPr lang="en-US"/>
            </a:p>
          </p:txBody>
        </p:sp>
        <p:sp>
          <p:nvSpPr>
            <p:cNvPr id="46282" name="Freeform 2339"/>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close/>
                </a:path>
              </a:pathLst>
            </a:custGeom>
            <a:grpFill/>
            <a:ln w="9525">
              <a:noFill/>
              <a:round/>
              <a:headEnd/>
              <a:tailEnd/>
            </a:ln>
          </p:spPr>
          <p:txBody>
            <a:bodyPr/>
            <a:lstStyle/>
            <a:p>
              <a:pPr>
                <a:defRPr/>
              </a:pPr>
              <a:endParaRPr lang="en-US"/>
            </a:p>
          </p:txBody>
        </p:sp>
        <p:sp>
          <p:nvSpPr>
            <p:cNvPr id="46283" name="Freeform 2340"/>
            <p:cNvSpPr>
              <a:spLocks/>
            </p:cNvSpPr>
            <p:nvPr/>
          </p:nvSpPr>
          <p:spPr bwMode="auto">
            <a:xfrm>
              <a:off x="2991" y="1004"/>
              <a:ext cx="654" cy="205"/>
            </a:xfrm>
            <a:custGeom>
              <a:avLst/>
              <a:gdLst>
                <a:gd name="T0" fmla="*/ 639 w 654"/>
                <a:gd name="T1" fmla="*/ 39 h 205"/>
                <a:gd name="T2" fmla="*/ 629 w 654"/>
                <a:gd name="T3" fmla="*/ 48 h 205"/>
                <a:gd name="T4" fmla="*/ 623 w 654"/>
                <a:gd name="T5" fmla="*/ 39 h 205"/>
                <a:gd name="T6" fmla="*/ 613 w 654"/>
                <a:gd name="T7" fmla="*/ 54 h 205"/>
                <a:gd name="T8" fmla="*/ 604 w 654"/>
                <a:gd name="T9" fmla="*/ 64 h 205"/>
                <a:gd name="T10" fmla="*/ 598 w 654"/>
                <a:gd name="T11" fmla="*/ 89 h 205"/>
                <a:gd name="T12" fmla="*/ 590 w 654"/>
                <a:gd name="T13" fmla="*/ 116 h 205"/>
                <a:gd name="T14" fmla="*/ 573 w 654"/>
                <a:gd name="T15" fmla="*/ 104 h 205"/>
                <a:gd name="T16" fmla="*/ 561 w 654"/>
                <a:gd name="T17" fmla="*/ 98 h 205"/>
                <a:gd name="T18" fmla="*/ 515 w 654"/>
                <a:gd name="T19" fmla="*/ 122 h 205"/>
                <a:gd name="T20" fmla="*/ 482 w 654"/>
                <a:gd name="T21" fmla="*/ 110 h 205"/>
                <a:gd name="T22" fmla="*/ 467 w 654"/>
                <a:gd name="T23" fmla="*/ 106 h 205"/>
                <a:gd name="T24" fmla="*/ 451 w 654"/>
                <a:gd name="T25" fmla="*/ 106 h 205"/>
                <a:gd name="T26" fmla="*/ 420 w 654"/>
                <a:gd name="T27" fmla="*/ 98 h 205"/>
                <a:gd name="T28" fmla="*/ 401 w 654"/>
                <a:gd name="T29" fmla="*/ 89 h 205"/>
                <a:gd name="T30" fmla="*/ 386 w 654"/>
                <a:gd name="T31" fmla="*/ 93 h 205"/>
                <a:gd name="T32" fmla="*/ 364 w 654"/>
                <a:gd name="T33" fmla="*/ 102 h 205"/>
                <a:gd name="T34" fmla="*/ 349 w 654"/>
                <a:gd name="T35" fmla="*/ 89 h 205"/>
                <a:gd name="T36" fmla="*/ 349 w 654"/>
                <a:gd name="T37" fmla="*/ 81 h 205"/>
                <a:gd name="T38" fmla="*/ 301 w 654"/>
                <a:gd name="T39" fmla="*/ 77 h 205"/>
                <a:gd name="T40" fmla="*/ 289 w 654"/>
                <a:gd name="T41" fmla="*/ 100 h 205"/>
                <a:gd name="T42" fmla="*/ 266 w 654"/>
                <a:gd name="T43" fmla="*/ 162 h 205"/>
                <a:gd name="T44" fmla="*/ 243 w 654"/>
                <a:gd name="T45" fmla="*/ 187 h 205"/>
                <a:gd name="T46" fmla="*/ 227 w 654"/>
                <a:gd name="T47" fmla="*/ 195 h 205"/>
                <a:gd name="T48" fmla="*/ 191 w 654"/>
                <a:gd name="T49" fmla="*/ 195 h 205"/>
                <a:gd name="T50" fmla="*/ 160 w 654"/>
                <a:gd name="T51" fmla="*/ 193 h 205"/>
                <a:gd name="T52" fmla="*/ 144 w 654"/>
                <a:gd name="T53" fmla="*/ 170 h 205"/>
                <a:gd name="T54" fmla="*/ 102 w 654"/>
                <a:gd name="T55" fmla="*/ 131 h 205"/>
                <a:gd name="T56" fmla="*/ 112 w 654"/>
                <a:gd name="T57" fmla="*/ 116 h 205"/>
                <a:gd name="T58" fmla="*/ 98 w 654"/>
                <a:gd name="T59" fmla="*/ 116 h 205"/>
                <a:gd name="T60" fmla="*/ 86 w 654"/>
                <a:gd name="T61" fmla="*/ 152 h 205"/>
                <a:gd name="T62" fmla="*/ 77 w 654"/>
                <a:gd name="T63" fmla="*/ 147 h 205"/>
                <a:gd name="T64" fmla="*/ 27 w 654"/>
                <a:gd name="T65" fmla="*/ 151 h 205"/>
                <a:gd name="T66" fmla="*/ 5 w 654"/>
                <a:gd name="T67" fmla="*/ 135 h 205"/>
                <a:gd name="T68" fmla="*/ 2 w 654"/>
                <a:gd name="T69" fmla="*/ 124 h 205"/>
                <a:gd name="T70" fmla="*/ 7 w 654"/>
                <a:gd name="T71" fmla="*/ 114 h 205"/>
                <a:gd name="T72" fmla="*/ 30 w 654"/>
                <a:gd name="T73" fmla="*/ 98 h 205"/>
                <a:gd name="T74" fmla="*/ 73 w 654"/>
                <a:gd name="T75" fmla="*/ 75 h 205"/>
                <a:gd name="T76" fmla="*/ 79 w 654"/>
                <a:gd name="T77" fmla="*/ 54 h 205"/>
                <a:gd name="T78" fmla="*/ 200 w 654"/>
                <a:gd name="T79" fmla="*/ 37 h 205"/>
                <a:gd name="T80" fmla="*/ 223 w 654"/>
                <a:gd name="T81" fmla="*/ 52 h 205"/>
                <a:gd name="T82" fmla="*/ 266 w 654"/>
                <a:gd name="T83" fmla="*/ 50 h 205"/>
                <a:gd name="T84" fmla="*/ 287 w 654"/>
                <a:gd name="T85" fmla="*/ 39 h 205"/>
                <a:gd name="T86" fmla="*/ 312 w 654"/>
                <a:gd name="T87" fmla="*/ 21 h 205"/>
                <a:gd name="T88" fmla="*/ 328 w 654"/>
                <a:gd name="T89" fmla="*/ 31 h 205"/>
                <a:gd name="T90" fmla="*/ 353 w 654"/>
                <a:gd name="T91" fmla="*/ 37 h 205"/>
                <a:gd name="T92" fmla="*/ 378 w 654"/>
                <a:gd name="T93" fmla="*/ 39 h 205"/>
                <a:gd name="T94" fmla="*/ 424 w 654"/>
                <a:gd name="T95" fmla="*/ 23 h 205"/>
                <a:gd name="T96" fmla="*/ 434 w 654"/>
                <a:gd name="T97" fmla="*/ 35 h 205"/>
                <a:gd name="T98" fmla="*/ 457 w 654"/>
                <a:gd name="T99" fmla="*/ 29 h 205"/>
                <a:gd name="T100" fmla="*/ 474 w 654"/>
                <a:gd name="T101" fmla="*/ 10 h 205"/>
                <a:gd name="T102" fmla="*/ 500 w 654"/>
                <a:gd name="T103" fmla="*/ 4 h 205"/>
                <a:gd name="T104" fmla="*/ 513 w 654"/>
                <a:gd name="T105" fmla="*/ 10 h 205"/>
                <a:gd name="T106" fmla="*/ 530 w 654"/>
                <a:gd name="T107" fmla="*/ 17 h 205"/>
                <a:gd name="T108" fmla="*/ 559 w 654"/>
                <a:gd name="T109" fmla="*/ 27 h 205"/>
                <a:gd name="T110" fmla="*/ 600 w 654"/>
                <a:gd name="T111" fmla="*/ 17 h 205"/>
                <a:gd name="T112" fmla="*/ 625 w 654"/>
                <a:gd name="T113" fmla="*/ 13 h 20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4"/>
                <a:gd name="T172" fmla="*/ 0 h 205"/>
                <a:gd name="T173" fmla="*/ 654 w 654"/>
                <a:gd name="T174" fmla="*/ 205 h 20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4" h="205">
                  <a:moveTo>
                    <a:pt x="650" y="23"/>
                  </a:moveTo>
                  <a:lnTo>
                    <a:pt x="654" y="35"/>
                  </a:lnTo>
                  <a:lnTo>
                    <a:pt x="648" y="35"/>
                  </a:lnTo>
                  <a:lnTo>
                    <a:pt x="644" y="35"/>
                  </a:lnTo>
                  <a:lnTo>
                    <a:pt x="640" y="35"/>
                  </a:lnTo>
                  <a:lnTo>
                    <a:pt x="644" y="39"/>
                  </a:lnTo>
                  <a:lnTo>
                    <a:pt x="640" y="39"/>
                  </a:lnTo>
                  <a:lnTo>
                    <a:pt x="639" y="39"/>
                  </a:lnTo>
                  <a:lnTo>
                    <a:pt x="635" y="39"/>
                  </a:lnTo>
                  <a:lnTo>
                    <a:pt x="631" y="41"/>
                  </a:lnTo>
                  <a:lnTo>
                    <a:pt x="635" y="41"/>
                  </a:lnTo>
                  <a:lnTo>
                    <a:pt x="639" y="48"/>
                  </a:lnTo>
                  <a:lnTo>
                    <a:pt x="639" y="50"/>
                  </a:lnTo>
                  <a:lnTo>
                    <a:pt x="635" y="48"/>
                  </a:lnTo>
                  <a:lnTo>
                    <a:pt x="633" y="48"/>
                  </a:lnTo>
                  <a:lnTo>
                    <a:pt x="629" y="48"/>
                  </a:lnTo>
                  <a:lnTo>
                    <a:pt x="633" y="44"/>
                  </a:lnTo>
                  <a:lnTo>
                    <a:pt x="629" y="44"/>
                  </a:lnTo>
                  <a:lnTo>
                    <a:pt x="629" y="41"/>
                  </a:lnTo>
                  <a:lnTo>
                    <a:pt x="629" y="39"/>
                  </a:lnTo>
                  <a:lnTo>
                    <a:pt x="629" y="35"/>
                  </a:lnTo>
                  <a:lnTo>
                    <a:pt x="625" y="35"/>
                  </a:lnTo>
                  <a:lnTo>
                    <a:pt x="623" y="35"/>
                  </a:lnTo>
                  <a:lnTo>
                    <a:pt x="623" y="39"/>
                  </a:lnTo>
                  <a:lnTo>
                    <a:pt x="623" y="42"/>
                  </a:lnTo>
                  <a:lnTo>
                    <a:pt x="625" y="41"/>
                  </a:lnTo>
                  <a:lnTo>
                    <a:pt x="629" y="50"/>
                  </a:lnTo>
                  <a:lnTo>
                    <a:pt x="629" y="54"/>
                  </a:lnTo>
                  <a:lnTo>
                    <a:pt x="623" y="58"/>
                  </a:lnTo>
                  <a:lnTo>
                    <a:pt x="619" y="54"/>
                  </a:lnTo>
                  <a:lnTo>
                    <a:pt x="617" y="58"/>
                  </a:lnTo>
                  <a:lnTo>
                    <a:pt x="613" y="54"/>
                  </a:lnTo>
                  <a:lnTo>
                    <a:pt x="613" y="50"/>
                  </a:lnTo>
                  <a:lnTo>
                    <a:pt x="610" y="48"/>
                  </a:lnTo>
                  <a:lnTo>
                    <a:pt x="610" y="50"/>
                  </a:lnTo>
                  <a:lnTo>
                    <a:pt x="604" y="48"/>
                  </a:lnTo>
                  <a:lnTo>
                    <a:pt x="604" y="58"/>
                  </a:lnTo>
                  <a:lnTo>
                    <a:pt x="600" y="58"/>
                  </a:lnTo>
                  <a:lnTo>
                    <a:pt x="600" y="60"/>
                  </a:lnTo>
                  <a:lnTo>
                    <a:pt x="604" y="64"/>
                  </a:lnTo>
                  <a:lnTo>
                    <a:pt x="600" y="64"/>
                  </a:lnTo>
                  <a:lnTo>
                    <a:pt x="602" y="68"/>
                  </a:lnTo>
                  <a:lnTo>
                    <a:pt x="598" y="69"/>
                  </a:lnTo>
                  <a:lnTo>
                    <a:pt x="604" y="73"/>
                  </a:lnTo>
                  <a:lnTo>
                    <a:pt x="604" y="75"/>
                  </a:lnTo>
                  <a:lnTo>
                    <a:pt x="604" y="79"/>
                  </a:lnTo>
                  <a:lnTo>
                    <a:pt x="602" y="83"/>
                  </a:lnTo>
                  <a:lnTo>
                    <a:pt x="598" y="89"/>
                  </a:lnTo>
                  <a:lnTo>
                    <a:pt x="596" y="95"/>
                  </a:lnTo>
                  <a:lnTo>
                    <a:pt x="602" y="98"/>
                  </a:lnTo>
                  <a:lnTo>
                    <a:pt x="598" y="100"/>
                  </a:lnTo>
                  <a:lnTo>
                    <a:pt x="598" y="104"/>
                  </a:lnTo>
                  <a:lnTo>
                    <a:pt x="596" y="110"/>
                  </a:lnTo>
                  <a:lnTo>
                    <a:pt x="592" y="114"/>
                  </a:lnTo>
                  <a:lnTo>
                    <a:pt x="592" y="110"/>
                  </a:lnTo>
                  <a:lnTo>
                    <a:pt x="590" y="116"/>
                  </a:lnTo>
                  <a:lnTo>
                    <a:pt x="588" y="114"/>
                  </a:lnTo>
                  <a:lnTo>
                    <a:pt x="586" y="114"/>
                  </a:lnTo>
                  <a:lnTo>
                    <a:pt x="583" y="114"/>
                  </a:lnTo>
                  <a:lnTo>
                    <a:pt x="581" y="108"/>
                  </a:lnTo>
                  <a:lnTo>
                    <a:pt x="577" y="100"/>
                  </a:lnTo>
                  <a:lnTo>
                    <a:pt x="577" y="98"/>
                  </a:lnTo>
                  <a:lnTo>
                    <a:pt x="573" y="100"/>
                  </a:lnTo>
                  <a:lnTo>
                    <a:pt x="573" y="104"/>
                  </a:lnTo>
                  <a:lnTo>
                    <a:pt x="573" y="110"/>
                  </a:lnTo>
                  <a:lnTo>
                    <a:pt x="573" y="114"/>
                  </a:lnTo>
                  <a:lnTo>
                    <a:pt x="571" y="110"/>
                  </a:lnTo>
                  <a:lnTo>
                    <a:pt x="563" y="108"/>
                  </a:lnTo>
                  <a:lnTo>
                    <a:pt x="561" y="108"/>
                  </a:lnTo>
                  <a:lnTo>
                    <a:pt x="561" y="104"/>
                  </a:lnTo>
                  <a:lnTo>
                    <a:pt x="561" y="102"/>
                  </a:lnTo>
                  <a:lnTo>
                    <a:pt x="561" y="98"/>
                  </a:lnTo>
                  <a:lnTo>
                    <a:pt x="557" y="93"/>
                  </a:lnTo>
                  <a:lnTo>
                    <a:pt x="557" y="87"/>
                  </a:lnTo>
                  <a:lnTo>
                    <a:pt x="557" y="83"/>
                  </a:lnTo>
                  <a:lnTo>
                    <a:pt x="554" y="79"/>
                  </a:lnTo>
                  <a:lnTo>
                    <a:pt x="552" y="73"/>
                  </a:lnTo>
                  <a:lnTo>
                    <a:pt x="548" y="73"/>
                  </a:lnTo>
                  <a:lnTo>
                    <a:pt x="542" y="81"/>
                  </a:lnTo>
                  <a:lnTo>
                    <a:pt x="515" y="122"/>
                  </a:lnTo>
                  <a:lnTo>
                    <a:pt x="507" y="122"/>
                  </a:lnTo>
                  <a:lnTo>
                    <a:pt x="505" y="118"/>
                  </a:lnTo>
                  <a:lnTo>
                    <a:pt x="486" y="116"/>
                  </a:lnTo>
                  <a:lnTo>
                    <a:pt x="482" y="118"/>
                  </a:lnTo>
                  <a:lnTo>
                    <a:pt x="480" y="116"/>
                  </a:lnTo>
                  <a:lnTo>
                    <a:pt x="482" y="116"/>
                  </a:lnTo>
                  <a:lnTo>
                    <a:pt x="482" y="112"/>
                  </a:lnTo>
                  <a:lnTo>
                    <a:pt x="482" y="110"/>
                  </a:lnTo>
                  <a:lnTo>
                    <a:pt x="486" y="108"/>
                  </a:lnTo>
                  <a:lnTo>
                    <a:pt x="482" y="102"/>
                  </a:lnTo>
                  <a:lnTo>
                    <a:pt x="480" y="100"/>
                  </a:lnTo>
                  <a:lnTo>
                    <a:pt x="476" y="102"/>
                  </a:lnTo>
                  <a:lnTo>
                    <a:pt x="474" y="106"/>
                  </a:lnTo>
                  <a:lnTo>
                    <a:pt x="471" y="106"/>
                  </a:lnTo>
                  <a:lnTo>
                    <a:pt x="471" y="102"/>
                  </a:lnTo>
                  <a:lnTo>
                    <a:pt x="467" y="106"/>
                  </a:lnTo>
                  <a:lnTo>
                    <a:pt x="465" y="106"/>
                  </a:lnTo>
                  <a:lnTo>
                    <a:pt x="465" y="102"/>
                  </a:lnTo>
                  <a:lnTo>
                    <a:pt x="465" y="106"/>
                  </a:lnTo>
                  <a:lnTo>
                    <a:pt x="461" y="106"/>
                  </a:lnTo>
                  <a:lnTo>
                    <a:pt x="457" y="110"/>
                  </a:lnTo>
                  <a:lnTo>
                    <a:pt x="455" y="110"/>
                  </a:lnTo>
                  <a:lnTo>
                    <a:pt x="455" y="106"/>
                  </a:lnTo>
                  <a:lnTo>
                    <a:pt x="451" y="106"/>
                  </a:lnTo>
                  <a:lnTo>
                    <a:pt x="451" y="104"/>
                  </a:lnTo>
                  <a:lnTo>
                    <a:pt x="449" y="104"/>
                  </a:lnTo>
                  <a:lnTo>
                    <a:pt x="442" y="104"/>
                  </a:lnTo>
                  <a:lnTo>
                    <a:pt x="442" y="100"/>
                  </a:lnTo>
                  <a:lnTo>
                    <a:pt x="436" y="100"/>
                  </a:lnTo>
                  <a:lnTo>
                    <a:pt x="432" y="98"/>
                  </a:lnTo>
                  <a:lnTo>
                    <a:pt x="426" y="98"/>
                  </a:lnTo>
                  <a:lnTo>
                    <a:pt x="420" y="98"/>
                  </a:lnTo>
                  <a:lnTo>
                    <a:pt x="415" y="95"/>
                  </a:lnTo>
                  <a:lnTo>
                    <a:pt x="417" y="95"/>
                  </a:lnTo>
                  <a:lnTo>
                    <a:pt x="411" y="95"/>
                  </a:lnTo>
                  <a:lnTo>
                    <a:pt x="411" y="93"/>
                  </a:lnTo>
                  <a:lnTo>
                    <a:pt x="407" y="93"/>
                  </a:lnTo>
                  <a:lnTo>
                    <a:pt x="407" y="89"/>
                  </a:lnTo>
                  <a:lnTo>
                    <a:pt x="401" y="93"/>
                  </a:lnTo>
                  <a:lnTo>
                    <a:pt x="401" y="89"/>
                  </a:lnTo>
                  <a:lnTo>
                    <a:pt x="399" y="89"/>
                  </a:lnTo>
                  <a:lnTo>
                    <a:pt x="399" y="93"/>
                  </a:lnTo>
                  <a:lnTo>
                    <a:pt x="395" y="93"/>
                  </a:lnTo>
                  <a:lnTo>
                    <a:pt x="391" y="93"/>
                  </a:lnTo>
                  <a:lnTo>
                    <a:pt x="391" y="95"/>
                  </a:lnTo>
                  <a:lnTo>
                    <a:pt x="389" y="93"/>
                  </a:lnTo>
                  <a:lnTo>
                    <a:pt x="386" y="95"/>
                  </a:lnTo>
                  <a:lnTo>
                    <a:pt x="386" y="93"/>
                  </a:lnTo>
                  <a:lnTo>
                    <a:pt x="382" y="93"/>
                  </a:lnTo>
                  <a:lnTo>
                    <a:pt x="380" y="93"/>
                  </a:lnTo>
                  <a:lnTo>
                    <a:pt x="370" y="93"/>
                  </a:lnTo>
                  <a:lnTo>
                    <a:pt x="370" y="95"/>
                  </a:lnTo>
                  <a:lnTo>
                    <a:pt x="370" y="98"/>
                  </a:lnTo>
                  <a:lnTo>
                    <a:pt x="370" y="102"/>
                  </a:lnTo>
                  <a:lnTo>
                    <a:pt x="366" y="102"/>
                  </a:lnTo>
                  <a:lnTo>
                    <a:pt x="364" y="102"/>
                  </a:lnTo>
                  <a:lnTo>
                    <a:pt x="364" y="98"/>
                  </a:lnTo>
                  <a:lnTo>
                    <a:pt x="361" y="98"/>
                  </a:lnTo>
                  <a:lnTo>
                    <a:pt x="361" y="96"/>
                  </a:lnTo>
                  <a:lnTo>
                    <a:pt x="359" y="96"/>
                  </a:lnTo>
                  <a:lnTo>
                    <a:pt x="359" y="93"/>
                  </a:lnTo>
                  <a:lnTo>
                    <a:pt x="355" y="93"/>
                  </a:lnTo>
                  <a:lnTo>
                    <a:pt x="351" y="89"/>
                  </a:lnTo>
                  <a:lnTo>
                    <a:pt x="349" y="89"/>
                  </a:lnTo>
                  <a:lnTo>
                    <a:pt x="349" y="93"/>
                  </a:lnTo>
                  <a:lnTo>
                    <a:pt x="349" y="89"/>
                  </a:lnTo>
                  <a:lnTo>
                    <a:pt x="349" y="87"/>
                  </a:lnTo>
                  <a:lnTo>
                    <a:pt x="351" y="83"/>
                  </a:lnTo>
                  <a:lnTo>
                    <a:pt x="355" y="83"/>
                  </a:lnTo>
                  <a:lnTo>
                    <a:pt x="351" y="83"/>
                  </a:lnTo>
                  <a:lnTo>
                    <a:pt x="351" y="81"/>
                  </a:lnTo>
                  <a:lnTo>
                    <a:pt x="349" y="81"/>
                  </a:lnTo>
                  <a:lnTo>
                    <a:pt x="345" y="81"/>
                  </a:lnTo>
                  <a:lnTo>
                    <a:pt x="341" y="71"/>
                  </a:lnTo>
                  <a:lnTo>
                    <a:pt x="326" y="71"/>
                  </a:lnTo>
                  <a:lnTo>
                    <a:pt x="316" y="75"/>
                  </a:lnTo>
                  <a:lnTo>
                    <a:pt x="316" y="71"/>
                  </a:lnTo>
                  <a:lnTo>
                    <a:pt x="310" y="71"/>
                  </a:lnTo>
                  <a:lnTo>
                    <a:pt x="306" y="75"/>
                  </a:lnTo>
                  <a:lnTo>
                    <a:pt x="301" y="77"/>
                  </a:lnTo>
                  <a:lnTo>
                    <a:pt x="301" y="81"/>
                  </a:lnTo>
                  <a:lnTo>
                    <a:pt x="299" y="81"/>
                  </a:lnTo>
                  <a:lnTo>
                    <a:pt x="301" y="85"/>
                  </a:lnTo>
                  <a:lnTo>
                    <a:pt x="299" y="87"/>
                  </a:lnTo>
                  <a:lnTo>
                    <a:pt x="295" y="91"/>
                  </a:lnTo>
                  <a:lnTo>
                    <a:pt x="293" y="95"/>
                  </a:lnTo>
                  <a:lnTo>
                    <a:pt x="293" y="96"/>
                  </a:lnTo>
                  <a:lnTo>
                    <a:pt x="289" y="100"/>
                  </a:lnTo>
                  <a:lnTo>
                    <a:pt x="285" y="110"/>
                  </a:lnTo>
                  <a:lnTo>
                    <a:pt x="283" y="125"/>
                  </a:lnTo>
                  <a:lnTo>
                    <a:pt x="279" y="137"/>
                  </a:lnTo>
                  <a:lnTo>
                    <a:pt x="278" y="143"/>
                  </a:lnTo>
                  <a:lnTo>
                    <a:pt x="278" y="147"/>
                  </a:lnTo>
                  <a:lnTo>
                    <a:pt x="272" y="156"/>
                  </a:lnTo>
                  <a:lnTo>
                    <a:pt x="268" y="162"/>
                  </a:lnTo>
                  <a:lnTo>
                    <a:pt x="266" y="162"/>
                  </a:lnTo>
                  <a:lnTo>
                    <a:pt x="262" y="172"/>
                  </a:lnTo>
                  <a:lnTo>
                    <a:pt x="266" y="172"/>
                  </a:lnTo>
                  <a:lnTo>
                    <a:pt x="260" y="187"/>
                  </a:lnTo>
                  <a:lnTo>
                    <a:pt x="260" y="193"/>
                  </a:lnTo>
                  <a:lnTo>
                    <a:pt x="247" y="193"/>
                  </a:lnTo>
                  <a:lnTo>
                    <a:pt x="247" y="191"/>
                  </a:lnTo>
                  <a:lnTo>
                    <a:pt x="245" y="191"/>
                  </a:lnTo>
                  <a:lnTo>
                    <a:pt x="243" y="187"/>
                  </a:lnTo>
                  <a:lnTo>
                    <a:pt x="231" y="187"/>
                  </a:lnTo>
                  <a:lnTo>
                    <a:pt x="241" y="197"/>
                  </a:lnTo>
                  <a:lnTo>
                    <a:pt x="237" y="197"/>
                  </a:lnTo>
                  <a:lnTo>
                    <a:pt x="235" y="197"/>
                  </a:lnTo>
                  <a:lnTo>
                    <a:pt x="235" y="201"/>
                  </a:lnTo>
                  <a:lnTo>
                    <a:pt x="231" y="201"/>
                  </a:lnTo>
                  <a:lnTo>
                    <a:pt x="229" y="201"/>
                  </a:lnTo>
                  <a:lnTo>
                    <a:pt x="227" y="195"/>
                  </a:lnTo>
                  <a:lnTo>
                    <a:pt x="216" y="195"/>
                  </a:lnTo>
                  <a:lnTo>
                    <a:pt x="210" y="195"/>
                  </a:lnTo>
                  <a:lnTo>
                    <a:pt x="210" y="197"/>
                  </a:lnTo>
                  <a:lnTo>
                    <a:pt x="204" y="197"/>
                  </a:lnTo>
                  <a:lnTo>
                    <a:pt x="204" y="205"/>
                  </a:lnTo>
                  <a:lnTo>
                    <a:pt x="195" y="205"/>
                  </a:lnTo>
                  <a:lnTo>
                    <a:pt x="195" y="195"/>
                  </a:lnTo>
                  <a:lnTo>
                    <a:pt x="191" y="195"/>
                  </a:lnTo>
                  <a:lnTo>
                    <a:pt x="191" y="191"/>
                  </a:lnTo>
                  <a:lnTo>
                    <a:pt x="191" y="185"/>
                  </a:lnTo>
                  <a:lnTo>
                    <a:pt x="177" y="185"/>
                  </a:lnTo>
                  <a:lnTo>
                    <a:pt x="177" y="180"/>
                  </a:lnTo>
                  <a:lnTo>
                    <a:pt x="169" y="180"/>
                  </a:lnTo>
                  <a:lnTo>
                    <a:pt x="169" y="185"/>
                  </a:lnTo>
                  <a:lnTo>
                    <a:pt x="160" y="185"/>
                  </a:lnTo>
                  <a:lnTo>
                    <a:pt x="160" y="193"/>
                  </a:lnTo>
                  <a:lnTo>
                    <a:pt x="156" y="193"/>
                  </a:lnTo>
                  <a:lnTo>
                    <a:pt x="156" y="195"/>
                  </a:lnTo>
                  <a:lnTo>
                    <a:pt x="144" y="195"/>
                  </a:lnTo>
                  <a:lnTo>
                    <a:pt x="144" y="180"/>
                  </a:lnTo>
                  <a:lnTo>
                    <a:pt x="152" y="180"/>
                  </a:lnTo>
                  <a:lnTo>
                    <a:pt x="152" y="178"/>
                  </a:lnTo>
                  <a:lnTo>
                    <a:pt x="144" y="178"/>
                  </a:lnTo>
                  <a:lnTo>
                    <a:pt x="144" y="170"/>
                  </a:lnTo>
                  <a:lnTo>
                    <a:pt x="104" y="172"/>
                  </a:lnTo>
                  <a:lnTo>
                    <a:pt x="102" y="162"/>
                  </a:lnTo>
                  <a:lnTo>
                    <a:pt x="110" y="162"/>
                  </a:lnTo>
                  <a:lnTo>
                    <a:pt x="112" y="143"/>
                  </a:lnTo>
                  <a:lnTo>
                    <a:pt x="108" y="143"/>
                  </a:lnTo>
                  <a:lnTo>
                    <a:pt x="108" y="137"/>
                  </a:lnTo>
                  <a:lnTo>
                    <a:pt x="102" y="137"/>
                  </a:lnTo>
                  <a:lnTo>
                    <a:pt x="102" y="131"/>
                  </a:lnTo>
                  <a:lnTo>
                    <a:pt x="112" y="127"/>
                  </a:lnTo>
                  <a:lnTo>
                    <a:pt x="108" y="127"/>
                  </a:lnTo>
                  <a:lnTo>
                    <a:pt x="108" y="125"/>
                  </a:lnTo>
                  <a:lnTo>
                    <a:pt x="106" y="125"/>
                  </a:lnTo>
                  <a:lnTo>
                    <a:pt x="106" y="122"/>
                  </a:lnTo>
                  <a:lnTo>
                    <a:pt x="108" y="122"/>
                  </a:lnTo>
                  <a:lnTo>
                    <a:pt x="108" y="116"/>
                  </a:lnTo>
                  <a:lnTo>
                    <a:pt x="112" y="116"/>
                  </a:lnTo>
                  <a:lnTo>
                    <a:pt x="112" y="112"/>
                  </a:lnTo>
                  <a:lnTo>
                    <a:pt x="102" y="112"/>
                  </a:lnTo>
                  <a:lnTo>
                    <a:pt x="102" y="120"/>
                  </a:lnTo>
                  <a:lnTo>
                    <a:pt x="106" y="120"/>
                  </a:lnTo>
                  <a:lnTo>
                    <a:pt x="106" y="122"/>
                  </a:lnTo>
                  <a:lnTo>
                    <a:pt x="102" y="122"/>
                  </a:lnTo>
                  <a:lnTo>
                    <a:pt x="98" y="122"/>
                  </a:lnTo>
                  <a:lnTo>
                    <a:pt x="98" y="116"/>
                  </a:lnTo>
                  <a:lnTo>
                    <a:pt x="92" y="116"/>
                  </a:lnTo>
                  <a:lnTo>
                    <a:pt x="92" y="131"/>
                  </a:lnTo>
                  <a:lnTo>
                    <a:pt x="96" y="131"/>
                  </a:lnTo>
                  <a:lnTo>
                    <a:pt x="96" y="135"/>
                  </a:lnTo>
                  <a:lnTo>
                    <a:pt x="96" y="137"/>
                  </a:lnTo>
                  <a:lnTo>
                    <a:pt x="92" y="137"/>
                  </a:lnTo>
                  <a:lnTo>
                    <a:pt x="92" y="152"/>
                  </a:lnTo>
                  <a:lnTo>
                    <a:pt x="86" y="152"/>
                  </a:lnTo>
                  <a:lnTo>
                    <a:pt x="81" y="152"/>
                  </a:lnTo>
                  <a:lnTo>
                    <a:pt x="77" y="152"/>
                  </a:lnTo>
                  <a:lnTo>
                    <a:pt x="77" y="151"/>
                  </a:lnTo>
                  <a:lnTo>
                    <a:pt x="77" y="152"/>
                  </a:lnTo>
                  <a:lnTo>
                    <a:pt x="75" y="152"/>
                  </a:lnTo>
                  <a:lnTo>
                    <a:pt x="71" y="154"/>
                  </a:lnTo>
                  <a:lnTo>
                    <a:pt x="71" y="147"/>
                  </a:lnTo>
                  <a:lnTo>
                    <a:pt x="77" y="147"/>
                  </a:lnTo>
                  <a:lnTo>
                    <a:pt x="77" y="141"/>
                  </a:lnTo>
                  <a:lnTo>
                    <a:pt x="40" y="141"/>
                  </a:lnTo>
                  <a:lnTo>
                    <a:pt x="40" y="145"/>
                  </a:lnTo>
                  <a:lnTo>
                    <a:pt x="36" y="145"/>
                  </a:lnTo>
                  <a:lnTo>
                    <a:pt x="36" y="149"/>
                  </a:lnTo>
                  <a:lnTo>
                    <a:pt x="30" y="149"/>
                  </a:lnTo>
                  <a:lnTo>
                    <a:pt x="21" y="149"/>
                  </a:lnTo>
                  <a:lnTo>
                    <a:pt x="27" y="151"/>
                  </a:lnTo>
                  <a:lnTo>
                    <a:pt x="15" y="151"/>
                  </a:lnTo>
                  <a:lnTo>
                    <a:pt x="15" y="154"/>
                  </a:lnTo>
                  <a:lnTo>
                    <a:pt x="11" y="154"/>
                  </a:lnTo>
                  <a:lnTo>
                    <a:pt x="9" y="154"/>
                  </a:lnTo>
                  <a:lnTo>
                    <a:pt x="0" y="154"/>
                  </a:lnTo>
                  <a:lnTo>
                    <a:pt x="0" y="139"/>
                  </a:lnTo>
                  <a:lnTo>
                    <a:pt x="5" y="139"/>
                  </a:lnTo>
                  <a:lnTo>
                    <a:pt x="5" y="135"/>
                  </a:lnTo>
                  <a:lnTo>
                    <a:pt x="2" y="133"/>
                  </a:lnTo>
                  <a:lnTo>
                    <a:pt x="9" y="129"/>
                  </a:lnTo>
                  <a:lnTo>
                    <a:pt x="11" y="129"/>
                  </a:lnTo>
                  <a:lnTo>
                    <a:pt x="11" y="127"/>
                  </a:lnTo>
                  <a:lnTo>
                    <a:pt x="9" y="127"/>
                  </a:lnTo>
                  <a:lnTo>
                    <a:pt x="5" y="127"/>
                  </a:lnTo>
                  <a:lnTo>
                    <a:pt x="5" y="124"/>
                  </a:lnTo>
                  <a:lnTo>
                    <a:pt x="2" y="124"/>
                  </a:lnTo>
                  <a:lnTo>
                    <a:pt x="2" y="127"/>
                  </a:lnTo>
                  <a:lnTo>
                    <a:pt x="0" y="127"/>
                  </a:lnTo>
                  <a:lnTo>
                    <a:pt x="0" y="124"/>
                  </a:lnTo>
                  <a:lnTo>
                    <a:pt x="2" y="124"/>
                  </a:lnTo>
                  <a:lnTo>
                    <a:pt x="2" y="118"/>
                  </a:lnTo>
                  <a:lnTo>
                    <a:pt x="5" y="118"/>
                  </a:lnTo>
                  <a:lnTo>
                    <a:pt x="5" y="114"/>
                  </a:lnTo>
                  <a:lnTo>
                    <a:pt x="7" y="114"/>
                  </a:lnTo>
                  <a:lnTo>
                    <a:pt x="7" y="112"/>
                  </a:lnTo>
                  <a:lnTo>
                    <a:pt x="11" y="112"/>
                  </a:lnTo>
                  <a:lnTo>
                    <a:pt x="11" y="104"/>
                  </a:lnTo>
                  <a:lnTo>
                    <a:pt x="17" y="104"/>
                  </a:lnTo>
                  <a:lnTo>
                    <a:pt x="17" y="102"/>
                  </a:lnTo>
                  <a:lnTo>
                    <a:pt x="21" y="102"/>
                  </a:lnTo>
                  <a:lnTo>
                    <a:pt x="27" y="102"/>
                  </a:lnTo>
                  <a:lnTo>
                    <a:pt x="30" y="98"/>
                  </a:lnTo>
                  <a:lnTo>
                    <a:pt x="56" y="98"/>
                  </a:lnTo>
                  <a:lnTo>
                    <a:pt x="57" y="98"/>
                  </a:lnTo>
                  <a:lnTo>
                    <a:pt x="57" y="95"/>
                  </a:lnTo>
                  <a:lnTo>
                    <a:pt x="61" y="95"/>
                  </a:lnTo>
                  <a:lnTo>
                    <a:pt x="61" y="89"/>
                  </a:lnTo>
                  <a:lnTo>
                    <a:pt x="71" y="89"/>
                  </a:lnTo>
                  <a:lnTo>
                    <a:pt x="69" y="75"/>
                  </a:lnTo>
                  <a:lnTo>
                    <a:pt x="73" y="75"/>
                  </a:lnTo>
                  <a:lnTo>
                    <a:pt x="73" y="73"/>
                  </a:lnTo>
                  <a:lnTo>
                    <a:pt x="69" y="73"/>
                  </a:lnTo>
                  <a:lnTo>
                    <a:pt x="69" y="58"/>
                  </a:lnTo>
                  <a:lnTo>
                    <a:pt x="59" y="58"/>
                  </a:lnTo>
                  <a:lnTo>
                    <a:pt x="59" y="48"/>
                  </a:lnTo>
                  <a:lnTo>
                    <a:pt x="67" y="48"/>
                  </a:lnTo>
                  <a:lnTo>
                    <a:pt x="77" y="58"/>
                  </a:lnTo>
                  <a:lnTo>
                    <a:pt x="79" y="54"/>
                  </a:lnTo>
                  <a:lnTo>
                    <a:pt x="83" y="54"/>
                  </a:lnTo>
                  <a:lnTo>
                    <a:pt x="83" y="50"/>
                  </a:lnTo>
                  <a:lnTo>
                    <a:pt x="85" y="50"/>
                  </a:lnTo>
                  <a:lnTo>
                    <a:pt x="85" y="58"/>
                  </a:lnTo>
                  <a:lnTo>
                    <a:pt x="98" y="56"/>
                  </a:lnTo>
                  <a:lnTo>
                    <a:pt x="185" y="56"/>
                  </a:lnTo>
                  <a:lnTo>
                    <a:pt x="185" y="37"/>
                  </a:lnTo>
                  <a:lnTo>
                    <a:pt x="200" y="37"/>
                  </a:lnTo>
                  <a:lnTo>
                    <a:pt x="204" y="37"/>
                  </a:lnTo>
                  <a:lnTo>
                    <a:pt x="210" y="37"/>
                  </a:lnTo>
                  <a:lnTo>
                    <a:pt x="210" y="54"/>
                  </a:lnTo>
                  <a:lnTo>
                    <a:pt x="214" y="54"/>
                  </a:lnTo>
                  <a:lnTo>
                    <a:pt x="216" y="54"/>
                  </a:lnTo>
                  <a:lnTo>
                    <a:pt x="220" y="54"/>
                  </a:lnTo>
                  <a:lnTo>
                    <a:pt x="220" y="52"/>
                  </a:lnTo>
                  <a:lnTo>
                    <a:pt x="223" y="52"/>
                  </a:lnTo>
                  <a:lnTo>
                    <a:pt x="225" y="52"/>
                  </a:lnTo>
                  <a:lnTo>
                    <a:pt x="235" y="52"/>
                  </a:lnTo>
                  <a:lnTo>
                    <a:pt x="235" y="48"/>
                  </a:lnTo>
                  <a:lnTo>
                    <a:pt x="241" y="48"/>
                  </a:lnTo>
                  <a:lnTo>
                    <a:pt x="241" y="42"/>
                  </a:lnTo>
                  <a:lnTo>
                    <a:pt x="254" y="42"/>
                  </a:lnTo>
                  <a:lnTo>
                    <a:pt x="251" y="58"/>
                  </a:lnTo>
                  <a:lnTo>
                    <a:pt x="266" y="50"/>
                  </a:lnTo>
                  <a:lnTo>
                    <a:pt x="272" y="50"/>
                  </a:lnTo>
                  <a:lnTo>
                    <a:pt x="281" y="48"/>
                  </a:lnTo>
                  <a:lnTo>
                    <a:pt x="281" y="44"/>
                  </a:lnTo>
                  <a:lnTo>
                    <a:pt x="279" y="44"/>
                  </a:lnTo>
                  <a:lnTo>
                    <a:pt x="279" y="41"/>
                  </a:lnTo>
                  <a:lnTo>
                    <a:pt x="279" y="39"/>
                  </a:lnTo>
                  <a:lnTo>
                    <a:pt x="285" y="35"/>
                  </a:lnTo>
                  <a:lnTo>
                    <a:pt x="287" y="39"/>
                  </a:lnTo>
                  <a:lnTo>
                    <a:pt x="295" y="35"/>
                  </a:lnTo>
                  <a:lnTo>
                    <a:pt x="295" y="31"/>
                  </a:lnTo>
                  <a:lnTo>
                    <a:pt x="285" y="35"/>
                  </a:lnTo>
                  <a:lnTo>
                    <a:pt x="285" y="29"/>
                  </a:lnTo>
                  <a:lnTo>
                    <a:pt x="285" y="25"/>
                  </a:lnTo>
                  <a:lnTo>
                    <a:pt x="287" y="25"/>
                  </a:lnTo>
                  <a:lnTo>
                    <a:pt x="287" y="23"/>
                  </a:lnTo>
                  <a:lnTo>
                    <a:pt x="312" y="21"/>
                  </a:lnTo>
                  <a:lnTo>
                    <a:pt x="318" y="21"/>
                  </a:lnTo>
                  <a:lnTo>
                    <a:pt x="322" y="21"/>
                  </a:lnTo>
                  <a:lnTo>
                    <a:pt x="326" y="21"/>
                  </a:lnTo>
                  <a:lnTo>
                    <a:pt x="328" y="35"/>
                  </a:lnTo>
                  <a:lnTo>
                    <a:pt x="328" y="37"/>
                  </a:lnTo>
                  <a:lnTo>
                    <a:pt x="332" y="37"/>
                  </a:lnTo>
                  <a:lnTo>
                    <a:pt x="328" y="35"/>
                  </a:lnTo>
                  <a:lnTo>
                    <a:pt x="328" y="31"/>
                  </a:lnTo>
                  <a:lnTo>
                    <a:pt x="332" y="31"/>
                  </a:lnTo>
                  <a:lnTo>
                    <a:pt x="332" y="27"/>
                  </a:lnTo>
                  <a:lnTo>
                    <a:pt x="332" y="25"/>
                  </a:lnTo>
                  <a:lnTo>
                    <a:pt x="337" y="25"/>
                  </a:lnTo>
                  <a:lnTo>
                    <a:pt x="341" y="25"/>
                  </a:lnTo>
                  <a:lnTo>
                    <a:pt x="341" y="31"/>
                  </a:lnTo>
                  <a:lnTo>
                    <a:pt x="353" y="33"/>
                  </a:lnTo>
                  <a:lnTo>
                    <a:pt x="353" y="37"/>
                  </a:lnTo>
                  <a:lnTo>
                    <a:pt x="357" y="37"/>
                  </a:lnTo>
                  <a:lnTo>
                    <a:pt x="357" y="42"/>
                  </a:lnTo>
                  <a:lnTo>
                    <a:pt x="357" y="66"/>
                  </a:lnTo>
                  <a:lnTo>
                    <a:pt x="362" y="64"/>
                  </a:lnTo>
                  <a:lnTo>
                    <a:pt x="370" y="58"/>
                  </a:lnTo>
                  <a:lnTo>
                    <a:pt x="376" y="58"/>
                  </a:lnTo>
                  <a:lnTo>
                    <a:pt x="376" y="41"/>
                  </a:lnTo>
                  <a:lnTo>
                    <a:pt x="378" y="39"/>
                  </a:lnTo>
                  <a:lnTo>
                    <a:pt x="378" y="27"/>
                  </a:lnTo>
                  <a:lnTo>
                    <a:pt x="384" y="27"/>
                  </a:lnTo>
                  <a:lnTo>
                    <a:pt x="384" y="23"/>
                  </a:lnTo>
                  <a:lnTo>
                    <a:pt x="384" y="21"/>
                  </a:lnTo>
                  <a:lnTo>
                    <a:pt x="391" y="17"/>
                  </a:lnTo>
                  <a:lnTo>
                    <a:pt x="399" y="13"/>
                  </a:lnTo>
                  <a:lnTo>
                    <a:pt x="403" y="12"/>
                  </a:lnTo>
                  <a:lnTo>
                    <a:pt x="424" y="23"/>
                  </a:lnTo>
                  <a:lnTo>
                    <a:pt x="422" y="27"/>
                  </a:lnTo>
                  <a:lnTo>
                    <a:pt x="426" y="27"/>
                  </a:lnTo>
                  <a:lnTo>
                    <a:pt x="426" y="29"/>
                  </a:lnTo>
                  <a:lnTo>
                    <a:pt x="428" y="29"/>
                  </a:lnTo>
                  <a:lnTo>
                    <a:pt x="428" y="33"/>
                  </a:lnTo>
                  <a:lnTo>
                    <a:pt x="432" y="33"/>
                  </a:lnTo>
                  <a:lnTo>
                    <a:pt x="432" y="35"/>
                  </a:lnTo>
                  <a:lnTo>
                    <a:pt x="434" y="35"/>
                  </a:lnTo>
                  <a:lnTo>
                    <a:pt x="438" y="35"/>
                  </a:lnTo>
                  <a:lnTo>
                    <a:pt x="442" y="35"/>
                  </a:lnTo>
                  <a:lnTo>
                    <a:pt x="444" y="35"/>
                  </a:lnTo>
                  <a:lnTo>
                    <a:pt x="447" y="35"/>
                  </a:lnTo>
                  <a:lnTo>
                    <a:pt x="451" y="33"/>
                  </a:lnTo>
                  <a:lnTo>
                    <a:pt x="453" y="33"/>
                  </a:lnTo>
                  <a:lnTo>
                    <a:pt x="453" y="29"/>
                  </a:lnTo>
                  <a:lnTo>
                    <a:pt x="457" y="29"/>
                  </a:lnTo>
                  <a:lnTo>
                    <a:pt x="457" y="25"/>
                  </a:lnTo>
                  <a:lnTo>
                    <a:pt x="459" y="23"/>
                  </a:lnTo>
                  <a:lnTo>
                    <a:pt x="465" y="15"/>
                  </a:lnTo>
                  <a:lnTo>
                    <a:pt x="465" y="13"/>
                  </a:lnTo>
                  <a:lnTo>
                    <a:pt x="469" y="13"/>
                  </a:lnTo>
                  <a:lnTo>
                    <a:pt x="472" y="13"/>
                  </a:lnTo>
                  <a:lnTo>
                    <a:pt x="472" y="10"/>
                  </a:lnTo>
                  <a:lnTo>
                    <a:pt x="474" y="10"/>
                  </a:lnTo>
                  <a:lnTo>
                    <a:pt x="478" y="10"/>
                  </a:lnTo>
                  <a:lnTo>
                    <a:pt x="482" y="10"/>
                  </a:lnTo>
                  <a:lnTo>
                    <a:pt x="484" y="10"/>
                  </a:lnTo>
                  <a:lnTo>
                    <a:pt x="488" y="10"/>
                  </a:lnTo>
                  <a:lnTo>
                    <a:pt x="490" y="6"/>
                  </a:lnTo>
                  <a:lnTo>
                    <a:pt x="494" y="6"/>
                  </a:lnTo>
                  <a:lnTo>
                    <a:pt x="498" y="6"/>
                  </a:lnTo>
                  <a:lnTo>
                    <a:pt x="500" y="4"/>
                  </a:lnTo>
                  <a:lnTo>
                    <a:pt x="505" y="4"/>
                  </a:lnTo>
                  <a:lnTo>
                    <a:pt x="505" y="6"/>
                  </a:lnTo>
                  <a:lnTo>
                    <a:pt x="513" y="0"/>
                  </a:lnTo>
                  <a:lnTo>
                    <a:pt x="515" y="0"/>
                  </a:lnTo>
                  <a:lnTo>
                    <a:pt x="515" y="4"/>
                  </a:lnTo>
                  <a:lnTo>
                    <a:pt x="509" y="6"/>
                  </a:lnTo>
                  <a:lnTo>
                    <a:pt x="509" y="10"/>
                  </a:lnTo>
                  <a:lnTo>
                    <a:pt x="513" y="10"/>
                  </a:lnTo>
                  <a:lnTo>
                    <a:pt x="513" y="12"/>
                  </a:lnTo>
                  <a:lnTo>
                    <a:pt x="515" y="15"/>
                  </a:lnTo>
                  <a:lnTo>
                    <a:pt x="515" y="19"/>
                  </a:lnTo>
                  <a:lnTo>
                    <a:pt x="519" y="19"/>
                  </a:lnTo>
                  <a:lnTo>
                    <a:pt x="523" y="19"/>
                  </a:lnTo>
                  <a:lnTo>
                    <a:pt x="525" y="19"/>
                  </a:lnTo>
                  <a:lnTo>
                    <a:pt x="528" y="19"/>
                  </a:lnTo>
                  <a:lnTo>
                    <a:pt x="530" y="17"/>
                  </a:lnTo>
                  <a:lnTo>
                    <a:pt x="534" y="17"/>
                  </a:lnTo>
                  <a:lnTo>
                    <a:pt x="538" y="17"/>
                  </a:lnTo>
                  <a:lnTo>
                    <a:pt x="540" y="21"/>
                  </a:lnTo>
                  <a:lnTo>
                    <a:pt x="548" y="21"/>
                  </a:lnTo>
                  <a:lnTo>
                    <a:pt x="550" y="25"/>
                  </a:lnTo>
                  <a:lnTo>
                    <a:pt x="554" y="23"/>
                  </a:lnTo>
                  <a:lnTo>
                    <a:pt x="555" y="27"/>
                  </a:lnTo>
                  <a:lnTo>
                    <a:pt x="559" y="27"/>
                  </a:lnTo>
                  <a:lnTo>
                    <a:pt x="563" y="27"/>
                  </a:lnTo>
                  <a:lnTo>
                    <a:pt x="573" y="27"/>
                  </a:lnTo>
                  <a:lnTo>
                    <a:pt x="575" y="31"/>
                  </a:lnTo>
                  <a:lnTo>
                    <a:pt x="579" y="29"/>
                  </a:lnTo>
                  <a:lnTo>
                    <a:pt x="581" y="29"/>
                  </a:lnTo>
                  <a:lnTo>
                    <a:pt x="579" y="27"/>
                  </a:lnTo>
                  <a:lnTo>
                    <a:pt x="596" y="17"/>
                  </a:lnTo>
                  <a:lnTo>
                    <a:pt x="600" y="17"/>
                  </a:lnTo>
                  <a:lnTo>
                    <a:pt x="600" y="13"/>
                  </a:lnTo>
                  <a:lnTo>
                    <a:pt x="604" y="13"/>
                  </a:lnTo>
                  <a:lnTo>
                    <a:pt x="606" y="12"/>
                  </a:lnTo>
                  <a:lnTo>
                    <a:pt x="610" y="12"/>
                  </a:lnTo>
                  <a:lnTo>
                    <a:pt x="611" y="12"/>
                  </a:lnTo>
                  <a:lnTo>
                    <a:pt x="619" y="10"/>
                  </a:lnTo>
                  <a:lnTo>
                    <a:pt x="621" y="13"/>
                  </a:lnTo>
                  <a:lnTo>
                    <a:pt x="625" y="13"/>
                  </a:lnTo>
                  <a:lnTo>
                    <a:pt x="631" y="17"/>
                  </a:lnTo>
                  <a:lnTo>
                    <a:pt x="635" y="19"/>
                  </a:lnTo>
                  <a:lnTo>
                    <a:pt x="639" y="19"/>
                  </a:lnTo>
                  <a:lnTo>
                    <a:pt x="640" y="19"/>
                  </a:lnTo>
                  <a:lnTo>
                    <a:pt x="644" y="23"/>
                  </a:lnTo>
                  <a:lnTo>
                    <a:pt x="646" y="23"/>
                  </a:lnTo>
                  <a:lnTo>
                    <a:pt x="650" y="23"/>
                  </a:lnTo>
                </a:path>
              </a:pathLst>
            </a:custGeom>
            <a:grpFill/>
            <a:ln w="9525">
              <a:noFill/>
              <a:round/>
              <a:headEnd/>
              <a:tailEnd/>
            </a:ln>
          </p:spPr>
          <p:txBody>
            <a:bodyPr/>
            <a:lstStyle/>
            <a:p>
              <a:pPr>
                <a:defRPr/>
              </a:pPr>
              <a:endParaRPr lang="en-US"/>
            </a:p>
          </p:txBody>
        </p:sp>
        <p:sp>
          <p:nvSpPr>
            <p:cNvPr id="46284" name="Freeform 2341"/>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close/>
                </a:path>
              </a:pathLst>
            </a:custGeom>
            <a:grpFill/>
            <a:ln w="9525">
              <a:noFill/>
              <a:round/>
              <a:headEnd/>
              <a:tailEnd/>
            </a:ln>
          </p:spPr>
          <p:txBody>
            <a:bodyPr/>
            <a:lstStyle/>
            <a:p>
              <a:pPr>
                <a:defRPr/>
              </a:pPr>
              <a:endParaRPr lang="en-US"/>
            </a:p>
          </p:txBody>
        </p:sp>
        <p:sp>
          <p:nvSpPr>
            <p:cNvPr id="46285" name="Freeform 2342"/>
            <p:cNvSpPr>
              <a:spLocks/>
            </p:cNvSpPr>
            <p:nvPr/>
          </p:nvSpPr>
          <p:spPr bwMode="auto">
            <a:xfrm>
              <a:off x="2454" y="1050"/>
              <a:ext cx="8" cy="25"/>
            </a:xfrm>
            <a:custGeom>
              <a:avLst/>
              <a:gdLst>
                <a:gd name="T0" fmla="*/ 6 w 8"/>
                <a:gd name="T1" fmla="*/ 0 h 25"/>
                <a:gd name="T2" fmla="*/ 8 w 8"/>
                <a:gd name="T3" fmla="*/ 25 h 25"/>
                <a:gd name="T4" fmla="*/ 0 w 8"/>
                <a:gd name="T5" fmla="*/ 25 h 25"/>
                <a:gd name="T6" fmla="*/ 0 w 8"/>
                <a:gd name="T7" fmla="*/ 0 h 25"/>
                <a:gd name="T8" fmla="*/ 6 w 8"/>
                <a:gd name="T9" fmla="*/ 0 h 25"/>
                <a:gd name="T10" fmla="*/ 0 60000 65536"/>
                <a:gd name="T11" fmla="*/ 0 60000 65536"/>
                <a:gd name="T12" fmla="*/ 0 60000 65536"/>
                <a:gd name="T13" fmla="*/ 0 60000 65536"/>
                <a:gd name="T14" fmla="*/ 0 60000 65536"/>
                <a:gd name="T15" fmla="*/ 0 w 8"/>
                <a:gd name="T16" fmla="*/ 0 h 25"/>
                <a:gd name="T17" fmla="*/ 8 w 8"/>
                <a:gd name="T18" fmla="*/ 25 h 25"/>
              </a:gdLst>
              <a:ahLst/>
              <a:cxnLst>
                <a:cxn ang="T10">
                  <a:pos x="T0" y="T1"/>
                </a:cxn>
                <a:cxn ang="T11">
                  <a:pos x="T2" y="T3"/>
                </a:cxn>
                <a:cxn ang="T12">
                  <a:pos x="T4" y="T5"/>
                </a:cxn>
                <a:cxn ang="T13">
                  <a:pos x="T6" y="T7"/>
                </a:cxn>
                <a:cxn ang="T14">
                  <a:pos x="T8" y="T9"/>
                </a:cxn>
              </a:cxnLst>
              <a:rect l="T15" t="T16" r="T17" b="T18"/>
              <a:pathLst>
                <a:path w="8" h="25">
                  <a:moveTo>
                    <a:pt x="6" y="0"/>
                  </a:moveTo>
                  <a:lnTo>
                    <a:pt x="8" y="25"/>
                  </a:lnTo>
                  <a:lnTo>
                    <a:pt x="0" y="25"/>
                  </a:lnTo>
                  <a:lnTo>
                    <a:pt x="0" y="0"/>
                  </a:lnTo>
                  <a:lnTo>
                    <a:pt x="6" y="0"/>
                  </a:lnTo>
                </a:path>
              </a:pathLst>
            </a:custGeom>
            <a:grpFill/>
            <a:ln w="9525">
              <a:noFill/>
              <a:round/>
              <a:headEnd/>
              <a:tailEnd/>
            </a:ln>
          </p:spPr>
          <p:txBody>
            <a:bodyPr/>
            <a:lstStyle/>
            <a:p>
              <a:pPr>
                <a:defRPr/>
              </a:pPr>
              <a:endParaRPr lang="en-US"/>
            </a:p>
          </p:txBody>
        </p:sp>
        <p:sp>
          <p:nvSpPr>
            <p:cNvPr id="46286" name="Freeform 2343"/>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close/>
                </a:path>
              </a:pathLst>
            </a:custGeom>
            <a:grpFill/>
            <a:ln w="9525">
              <a:noFill/>
              <a:round/>
              <a:headEnd/>
              <a:tailEnd/>
            </a:ln>
          </p:spPr>
          <p:txBody>
            <a:bodyPr/>
            <a:lstStyle/>
            <a:p>
              <a:pPr>
                <a:defRPr/>
              </a:pPr>
              <a:endParaRPr lang="en-US"/>
            </a:p>
          </p:txBody>
        </p:sp>
        <p:sp>
          <p:nvSpPr>
            <p:cNvPr id="46287" name="Freeform 2344"/>
            <p:cNvSpPr>
              <a:spLocks/>
            </p:cNvSpPr>
            <p:nvPr/>
          </p:nvSpPr>
          <p:spPr bwMode="auto">
            <a:xfrm>
              <a:off x="2705" y="1120"/>
              <a:ext cx="8" cy="15"/>
            </a:xfrm>
            <a:custGeom>
              <a:avLst/>
              <a:gdLst>
                <a:gd name="T0" fmla="*/ 8 w 8"/>
                <a:gd name="T1" fmla="*/ 0 h 15"/>
                <a:gd name="T2" fmla="*/ 8 w 8"/>
                <a:gd name="T3" fmla="*/ 9 h 15"/>
                <a:gd name="T4" fmla="*/ 8 w 8"/>
                <a:gd name="T5" fmla="*/ 15 h 15"/>
                <a:gd name="T6" fmla="*/ 0 w 8"/>
                <a:gd name="T7" fmla="*/ 15 h 15"/>
                <a:gd name="T8" fmla="*/ 0 w 8"/>
                <a:gd name="T9" fmla="*/ 0 h 15"/>
                <a:gd name="T10" fmla="*/ 8 w 8"/>
                <a:gd name="T11" fmla="*/ 0 h 15"/>
                <a:gd name="T12" fmla="*/ 0 60000 65536"/>
                <a:gd name="T13" fmla="*/ 0 60000 65536"/>
                <a:gd name="T14" fmla="*/ 0 60000 65536"/>
                <a:gd name="T15" fmla="*/ 0 60000 65536"/>
                <a:gd name="T16" fmla="*/ 0 60000 65536"/>
                <a:gd name="T17" fmla="*/ 0 60000 65536"/>
                <a:gd name="T18" fmla="*/ 0 w 8"/>
                <a:gd name="T19" fmla="*/ 0 h 15"/>
                <a:gd name="T20" fmla="*/ 8 w 8"/>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8" h="15">
                  <a:moveTo>
                    <a:pt x="8" y="0"/>
                  </a:moveTo>
                  <a:lnTo>
                    <a:pt x="8" y="9"/>
                  </a:lnTo>
                  <a:lnTo>
                    <a:pt x="8" y="15"/>
                  </a:lnTo>
                  <a:lnTo>
                    <a:pt x="0" y="15"/>
                  </a:lnTo>
                  <a:lnTo>
                    <a:pt x="0" y="0"/>
                  </a:lnTo>
                  <a:lnTo>
                    <a:pt x="8" y="0"/>
                  </a:lnTo>
                </a:path>
              </a:pathLst>
            </a:custGeom>
            <a:grpFill/>
            <a:ln w="9525">
              <a:noFill/>
              <a:round/>
              <a:headEnd/>
              <a:tailEnd/>
            </a:ln>
          </p:spPr>
          <p:txBody>
            <a:bodyPr/>
            <a:lstStyle/>
            <a:p>
              <a:pPr>
                <a:defRPr/>
              </a:pPr>
              <a:endParaRPr lang="en-US"/>
            </a:p>
          </p:txBody>
        </p:sp>
        <p:sp>
          <p:nvSpPr>
            <p:cNvPr id="46288" name="Freeform 2345"/>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close/>
                </a:path>
              </a:pathLst>
            </a:custGeom>
            <a:grpFill/>
            <a:ln w="9525">
              <a:noFill/>
              <a:round/>
              <a:headEnd/>
              <a:tailEnd/>
            </a:ln>
          </p:spPr>
          <p:txBody>
            <a:bodyPr/>
            <a:lstStyle/>
            <a:p>
              <a:pPr>
                <a:defRPr/>
              </a:pPr>
              <a:endParaRPr lang="en-US"/>
            </a:p>
          </p:txBody>
        </p:sp>
        <p:sp>
          <p:nvSpPr>
            <p:cNvPr id="46289" name="Freeform 2346"/>
            <p:cNvSpPr>
              <a:spLocks/>
            </p:cNvSpPr>
            <p:nvPr/>
          </p:nvSpPr>
          <p:spPr bwMode="auto">
            <a:xfrm>
              <a:off x="2672" y="1139"/>
              <a:ext cx="66" cy="66"/>
            </a:xfrm>
            <a:custGeom>
              <a:avLst/>
              <a:gdLst>
                <a:gd name="T0" fmla="*/ 0 w 66"/>
                <a:gd name="T1" fmla="*/ 0 h 66"/>
                <a:gd name="T2" fmla="*/ 25 w 66"/>
                <a:gd name="T3" fmla="*/ 0 h 66"/>
                <a:gd name="T4" fmla="*/ 25 w 66"/>
                <a:gd name="T5" fmla="*/ 10 h 66"/>
                <a:gd name="T6" fmla="*/ 21 w 66"/>
                <a:gd name="T7" fmla="*/ 10 h 66"/>
                <a:gd name="T8" fmla="*/ 21 w 66"/>
                <a:gd name="T9" fmla="*/ 12 h 66"/>
                <a:gd name="T10" fmla="*/ 12 w 66"/>
                <a:gd name="T11" fmla="*/ 12 h 66"/>
                <a:gd name="T12" fmla="*/ 12 w 66"/>
                <a:gd name="T13" fmla="*/ 16 h 66"/>
                <a:gd name="T14" fmla="*/ 10 w 66"/>
                <a:gd name="T15" fmla="*/ 16 h 66"/>
                <a:gd name="T16" fmla="*/ 10 w 66"/>
                <a:gd name="T17" fmla="*/ 35 h 66"/>
                <a:gd name="T18" fmla="*/ 16 w 66"/>
                <a:gd name="T19" fmla="*/ 35 h 66"/>
                <a:gd name="T20" fmla="*/ 16 w 66"/>
                <a:gd name="T21" fmla="*/ 16 h 66"/>
                <a:gd name="T22" fmla="*/ 41 w 66"/>
                <a:gd name="T23" fmla="*/ 16 h 66"/>
                <a:gd name="T24" fmla="*/ 41 w 66"/>
                <a:gd name="T25" fmla="*/ 21 h 66"/>
                <a:gd name="T26" fmla="*/ 50 w 66"/>
                <a:gd name="T27" fmla="*/ 21 h 66"/>
                <a:gd name="T28" fmla="*/ 50 w 66"/>
                <a:gd name="T29" fmla="*/ 37 h 66"/>
                <a:gd name="T30" fmla="*/ 56 w 66"/>
                <a:gd name="T31" fmla="*/ 33 h 66"/>
                <a:gd name="T32" fmla="*/ 62 w 66"/>
                <a:gd name="T33" fmla="*/ 33 h 66"/>
                <a:gd name="T34" fmla="*/ 62 w 66"/>
                <a:gd name="T35" fmla="*/ 48 h 66"/>
                <a:gd name="T36" fmla="*/ 50 w 66"/>
                <a:gd name="T37" fmla="*/ 48 h 66"/>
                <a:gd name="T38" fmla="*/ 50 w 66"/>
                <a:gd name="T39" fmla="*/ 52 h 66"/>
                <a:gd name="T40" fmla="*/ 56 w 66"/>
                <a:gd name="T41" fmla="*/ 52 h 66"/>
                <a:gd name="T42" fmla="*/ 56 w 66"/>
                <a:gd name="T43" fmla="*/ 58 h 66"/>
                <a:gd name="T44" fmla="*/ 64 w 66"/>
                <a:gd name="T45" fmla="*/ 58 h 66"/>
                <a:gd name="T46" fmla="*/ 64 w 66"/>
                <a:gd name="T47" fmla="*/ 62 h 66"/>
                <a:gd name="T48" fmla="*/ 64 w 66"/>
                <a:gd name="T49" fmla="*/ 64 h 66"/>
                <a:gd name="T50" fmla="*/ 66 w 66"/>
                <a:gd name="T51" fmla="*/ 64 h 66"/>
                <a:gd name="T52" fmla="*/ 39 w 66"/>
                <a:gd name="T53" fmla="*/ 66 h 66"/>
                <a:gd name="T54" fmla="*/ 6 w 66"/>
                <a:gd name="T55" fmla="*/ 41 h 66"/>
                <a:gd name="T56" fmla="*/ 6 w 66"/>
                <a:gd name="T57" fmla="*/ 35 h 66"/>
                <a:gd name="T58" fmla="*/ 0 w 66"/>
                <a:gd name="T59" fmla="*/ 35 h 66"/>
                <a:gd name="T60" fmla="*/ 0 w 66"/>
                <a:gd name="T61" fmla="*/ 0 h 6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6"/>
                <a:gd name="T94" fmla="*/ 0 h 66"/>
                <a:gd name="T95" fmla="*/ 66 w 66"/>
                <a:gd name="T96" fmla="*/ 66 h 6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6" h="66">
                  <a:moveTo>
                    <a:pt x="0" y="0"/>
                  </a:moveTo>
                  <a:lnTo>
                    <a:pt x="25" y="0"/>
                  </a:lnTo>
                  <a:lnTo>
                    <a:pt x="25" y="10"/>
                  </a:lnTo>
                  <a:lnTo>
                    <a:pt x="21" y="10"/>
                  </a:lnTo>
                  <a:lnTo>
                    <a:pt x="21" y="12"/>
                  </a:lnTo>
                  <a:lnTo>
                    <a:pt x="12" y="12"/>
                  </a:lnTo>
                  <a:lnTo>
                    <a:pt x="12" y="16"/>
                  </a:lnTo>
                  <a:lnTo>
                    <a:pt x="10" y="16"/>
                  </a:lnTo>
                  <a:lnTo>
                    <a:pt x="10" y="35"/>
                  </a:lnTo>
                  <a:lnTo>
                    <a:pt x="16" y="35"/>
                  </a:lnTo>
                  <a:lnTo>
                    <a:pt x="16" y="16"/>
                  </a:lnTo>
                  <a:lnTo>
                    <a:pt x="41" y="16"/>
                  </a:lnTo>
                  <a:lnTo>
                    <a:pt x="41" y="21"/>
                  </a:lnTo>
                  <a:lnTo>
                    <a:pt x="50" y="21"/>
                  </a:lnTo>
                  <a:lnTo>
                    <a:pt x="50" y="37"/>
                  </a:lnTo>
                  <a:lnTo>
                    <a:pt x="56" y="33"/>
                  </a:lnTo>
                  <a:lnTo>
                    <a:pt x="62" y="33"/>
                  </a:lnTo>
                  <a:lnTo>
                    <a:pt x="62" y="48"/>
                  </a:lnTo>
                  <a:lnTo>
                    <a:pt x="50" y="48"/>
                  </a:lnTo>
                  <a:lnTo>
                    <a:pt x="50" y="52"/>
                  </a:lnTo>
                  <a:lnTo>
                    <a:pt x="56" y="52"/>
                  </a:lnTo>
                  <a:lnTo>
                    <a:pt x="56" y="58"/>
                  </a:lnTo>
                  <a:lnTo>
                    <a:pt x="64" y="58"/>
                  </a:lnTo>
                  <a:lnTo>
                    <a:pt x="64" y="62"/>
                  </a:lnTo>
                  <a:lnTo>
                    <a:pt x="64" y="64"/>
                  </a:lnTo>
                  <a:lnTo>
                    <a:pt x="66" y="64"/>
                  </a:lnTo>
                  <a:lnTo>
                    <a:pt x="39" y="66"/>
                  </a:lnTo>
                  <a:lnTo>
                    <a:pt x="6" y="41"/>
                  </a:lnTo>
                  <a:lnTo>
                    <a:pt x="6" y="35"/>
                  </a:lnTo>
                  <a:lnTo>
                    <a:pt x="0" y="35"/>
                  </a:lnTo>
                  <a:lnTo>
                    <a:pt x="0" y="0"/>
                  </a:lnTo>
                </a:path>
              </a:pathLst>
            </a:custGeom>
            <a:grpFill/>
            <a:ln w="9525">
              <a:noFill/>
              <a:round/>
              <a:headEnd/>
              <a:tailEnd/>
            </a:ln>
          </p:spPr>
          <p:txBody>
            <a:bodyPr/>
            <a:lstStyle/>
            <a:p>
              <a:pPr>
                <a:defRPr/>
              </a:pPr>
              <a:endParaRPr lang="en-US"/>
            </a:p>
          </p:txBody>
        </p:sp>
        <p:sp>
          <p:nvSpPr>
            <p:cNvPr id="46290" name="Freeform 2347"/>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close/>
                </a:path>
              </a:pathLst>
            </a:custGeom>
            <a:grpFill/>
            <a:ln w="9525">
              <a:noFill/>
              <a:round/>
              <a:headEnd/>
              <a:tailEnd/>
            </a:ln>
          </p:spPr>
          <p:txBody>
            <a:bodyPr/>
            <a:lstStyle/>
            <a:p>
              <a:pPr>
                <a:defRPr/>
              </a:pPr>
              <a:endParaRPr lang="en-US"/>
            </a:p>
          </p:txBody>
        </p:sp>
        <p:sp>
          <p:nvSpPr>
            <p:cNvPr id="46291" name="Freeform 2348"/>
            <p:cNvSpPr>
              <a:spLocks/>
            </p:cNvSpPr>
            <p:nvPr/>
          </p:nvSpPr>
          <p:spPr bwMode="auto">
            <a:xfrm>
              <a:off x="2211" y="1166"/>
              <a:ext cx="241" cy="211"/>
            </a:xfrm>
            <a:custGeom>
              <a:avLst/>
              <a:gdLst>
                <a:gd name="T0" fmla="*/ 127 w 241"/>
                <a:gd name="T1" fmla="*/ 8 h 211"/>
                <a:gd name="T2" fmla="*/ 187 w 241"/>
                <a:gd name="T3" fmla="*/ 46 h 211"/>
                <a:gd name="T4" fmla="*/ 189 w 241"/>
                <a:gd name="T5" fmla="*/ 10 h 211"/>
                <a:gd name="T6" fmla="*/ 228 w 241"/>
                <a:gd name="T7" fmla="*/ 12 h 211"/>
                <a:gd name="T8" fmla="*/ 224 w 241"/>
                <a:gd name="T9" fmla="*/ 64 h 211"/>
                <a:gd name="T10" fmla="*/ 237 w 241"/>
                <a:gd name="T11" fmla="*/ 104 h 211"/>
                <a:gd name="T12" fmla="*/ 226 w 241"/>
                <a:gd name="T13" fmla="*/ 124 h 211"/>
                <a:gd name="T14" fmla="*/ 206 w 241"/>
                <a:gd name="T15" fmla="*/ 135 h 211"/>
                <a:gd name="T16" fmla="*/ 208 w 241"/>
                <a:gd name="T17" fmla="*/ 149 h 211"/>
                <a:gd name="T18" fmla="*/ 204 w 241"/>
                <a:gd name="T19" fmla="*/ 160 h 211"/>
                <a:gd name="T20" fmla="*/ 202 w 241"/>
                <a:gd name="T21" fmla="*/ 170 h 211"/>
                <a:gd name="T22" fmla="*/ 220 w 241"/>
                <a:gd name="T23" fmla="*/ 176 h 211"/>
                <a:gd name="T24" fmla="*/ 228 w 241"/>
                <a:gd name="T25" fmla="*/ 182 h 211"/>
                <a:gd name="T26" fmla="*/ 218 w 241"/>
                <a:gd name="T27" fmla="*/ 211 h 211"/>
                <a:gd name="T28" fmla="*/ 214 w 241"/>
                <a:gd name="T29" fmla="*/ 211 h 211"/>
                <a:gd name="T30" fmla="*/ 204 w 241"/>
                <a:gd name="T31" fmla="*/ 207 h 211"/>
                <a:gd name="T32" fmla="*/ 199 w 241"/>
                <a:gd name="T33" fmla="*/ 199 h 211"/>
                <a:gd name="T34" fmla="*/ 179 w 241"/>
                <a:gd name="T35" fmla="*/ 193 h 211"/>
                <a:gd name="T36" fmla="*/ 170 w 241"/>
                <a:gd name="T37" fmla="*/ 185 h 211"/>
                <a:gd name="T38" fmla="*/ 162 w 241"/>
                <a:gd name="T39" fmla="*/ 184 h 211"/>
                <a:gd name="T40" fmla="*/ 148 w 241"/>
                <a:gd name="T41" fmla="*/ 180 h 211"/>
                <a:gd name="T42" fmla="*/ 139 w 241"/>
                <a:gd name="T43" fmla="*/ 174 h 211"/>
                <a:gd name="T44" fmla="*/ 133 w 241"/>
                <a:gd name="T45" fmla="*/ 166 h 211"/>
                <a:gd name="T46" fmla="*/ 127 w 241"/>
                <a:gd name="T47" fmla="*/ 156 h 211"/>
                <a:gd name="T48" fmla="*/ 110 w 241"/>
                <a:gd name="T49" fmla="*/ 156 h 211"/>
                <a:gd name="T50" fmla="*/ 104 w 241"/>
                <a:gd name="T51" fmla="*/ 153 h 211"/>
                <a:gd name="T52" fmla="*/ 102 w 241"/>
                <a:gd name="T53" fmla="*/ 156 h 211"/>
                <a:gd name="T54" fmla="*/ 98 w 241"/>
                <a:gd name="T55" fmla="*/ 151 h 211"/>
                <a:gd name="T56" fmla="*/ 89 w 241"/>
                <a:gd name="T57" fmla="*/ 147 h 211"/>
                <a:gd name="T58" fmla="*/ 77 w 241"/>
                <a:gd name="T59" fmla="*/ 147 h 211"/>
                <a:gd name="T60" fmla="*/ 69 w 241"/>
                <a:gd name="T61" fmla="*/ 151 h 211"/>
                <a:gd name="T62" fmla="*/ 61 w 241"/>
                <a:gd name="T63" fmla="*/ 155 h 211"/>
                <a:gd name="T64" fmla="*/ 44 w 241"/>
                <a:gd name="T65" fmla="*/ 149 h 211"/>
                <a:gd name="T66" fmla="*/ 33 w 241"/>
                <a:gd name="T67" fmla="*/ 149 h 211"/>
                <a:gd name="T68" fmla="*/ 33 w 241"/>
                <a:gd name="T69" fmla="*/ 143 h 211"/>
                <a:gd name="T70" fmla="*/ 27 w 241"/>
                <a:gd name="T71" fmla="*/ 133 h 211"/>
                <a:gd name="T72" fmla="*/ 25 w 241"/>
                <a:gd name="T73" fmla="*/ 120 h 211"/>
                <a:gd name="T74" fmla="*/ 23 w 241"/>
                <a:gd name="T75" fmla="*/ 112 h 211"/>
                <a:gd name="T76" fmla="*/ 19 w 241"/>
                <a:gd name="T77" fmla="*/ 102 h 211"/>
                <a:gd name="T78" fmla="*/ 9 w 241"/>
                <a:gd name="T79" fmla="*/ 97 h 211"/>
                <a:gd name="T80" fmla="*/ 6 w 241"/>
                <a:gd name="T81" fmla="*/ 93 h 211"/>
                <a:gd name="T82" fmla="*/ 13 w 241"/>
                <a:gd name="T83" fmla="*/ 87 h 211"/>
                <a:gd name="T84" fmla="*/ 6 w 241"/>
                <a:gd name="T85" fmla="*/ 77 h 211"/>
                <a:gd name="T86" fmla="*/ 4 w 241"/>
                <a:gd name="T87" fmla="*/ 68 h 211"/>
                <a:gd name="T88" fmla="*/ 6 w 241"/>
                <a:gd name="T89" fmla="*/ 58 h 211"/>
                <a:gd name="T90" fmla="*/ 15 w 241"/>
                <a:gd name="T91" fmla="*/ 50 h 211"/>
                <a:gd name="T92" fmla="*/ 36 w 241"/>
                <a:gd name="T93" fmla="*/ 37 h 211"/>
                <a:gd name="T94" fmla="*/ 40 w 241"/>
                <a:gd name="T95" fmla="*/ 27 h 211"/>
                <a:gd name="T96" fmla="*/ 67 w 241"/>
                <a:gd name="T97" fmla="*/ 8 h 21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1"/>
                <a:gd name="T148" fmla="*/ 0 h 211"/>
                <a:gd name="T149" fmla="*/ 241 w 241"/>
                <a:gd name="T150" fmla="*/ 211 h 21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1" h="211">
                  <a:moveTo>
                    <a:pt x="71" y="6"/>
                  </a:moveTo>
                  <a:lnTo>
                    <a:pt x="98" y="4"/>
                  </a:lnTo>
                  <a:lnTo>
                    <a:pt x="102" y="4"/>
                  </a:lnTo>
                  <a:lnTo>
                    <a:pt x="127" y="8"/>
                  </a:lnTo>
                  <a:lnTo>
                    <a:pt x="177" y="58"/>
                  </a:lnTo>
                  <a:lnTo>
                    <a:pt x="187" y="58"/>
                  </a:lnTo>
                  <a:lnTo>
                    <a:pt x="187" y="50"/>
                  </a:lnTo>
                  <a:lnTo>
                    <a:pt x="187" y="46"/>
                  </a:lnTo>
                  <a:lnTo>
                    <a:pt x="187" y="41"/>
                  </a:lnTo>
                  <a:lnTo>
                    <a:pt x="189" y="41"/>
                  </a:lnTo>
                  <a:lnTo>
                    <a:pt x="189" y="12"/>
                  </a:lnTo>
                  <a:lnTo>
                    <a:pt x="189" y="10"/>
                  </a:lnTo>
                  <a:lnTo>
                    <a:pt x="189" y="0"/>
                  </a:lnTo>
                  <a:lnTo>
                    <a:pt x="220" y="0"/>
                  </a:lnTo>
                  <a:lnTo>
                    <a:pt x="220" y="12"/>
                  </a:lnTo>
                  <a:lnTo>
                    <a:pt x="228" y="12"/>
                  </a:lnTo>
                  <a:lnTo>
                    <a:pt x="228" y="48"/>
                  </a:lnTo>
                  <a:lnTo>
                    <a:pt x="224" y="48"/>
                  </a:lnTo>
                  <a:lnTo>
                    <a:pt x="224" y="54"/>
                  </a:lnTo>
                  <a:lnTo>
                    <a:pt x="224" y="64"/>
                  </a:lnTo>
                  <a:lnTo>
                    <a:pt x="224" y="62"/>
                  </a:lnTo>
                  <a:lnTo>
                    <a:pt x="228" y="62"/>
                  </a:lnTo>
                  <a:lnTo>
                    <a:pt x="231" y="70"/>
                  </a:lnTo>
                  <a:lnTo>
                    <a:pt x="237" y="104"/>
                  </a:lnTo>
                  <a:lnTo>
                    <a:pt x="241" y="110"/>
                  </a:lnTo>
                  <a:lnTo>
                    <a:pt x="226" y="110"/>
                  </a:lnTo>
                  <a:lnTo>
                    <a:pt x="226" y="120"/>
                  </a:lnTo>
                  <a:lnTo>
                    <a:pt x="226" y="124"/>
                  </a:lnTo>
                  <a:lnTo>
                    <a:pt x="226" y="126"/>
                  </a:lnTo>
                  <a:lnTo>
                    <a:pt x="226" y="129"/>
                  </a:lnTo>
                  <a:lnTo>
                    <a:pt x="224" y="135"/>
                  </a:lnTo>
                  <a:lnTo>
                    <a:pt x="206" y="135"/>
                  </a:lnTo>
                  <a:lnTo>
                    <a:pt x="208" y="145"/>
                  </a:lnTo>
                  <a:lnTo>
                    <a:pt x="204" y="145"/>
                  </a:lnTo>
                  <a:lnTo>
                    <a:pt x="204" y="149"/>
                  </a:lnTo>
                  <a:lnTo>
                    <a:pt x="208" y="149"/>
                  </a:lnTo>
                  <a:lnTo>
                    <a:pt x="208" y="151"/>
                  </a:lnTo>
                  <a:lnTo>
                    <a:pt x="208" y="155"/>
                  </a:lnTo>
                  <a:lnTo>
                    <a:pt x="208" y="158"/>
                  </a:lnTo>
                  <a:lnTo>
                    <a:pt x="204" y="160"/>
                  </a:lnTo>
                  <a:lnTo>
                    <a:pt x="208" y="164"/>
                  </a:lnTo>
                  <a:lnTo>
                    <a:pt x="208" y="170"/>
                  </a:lnTo>
                  <a:lnTo>
                    <a:pt x="204" y="170"/>
                  </a:lnTo>
                  <a:lnTo>
                    <a:pt x="202" y="170"/>
                  </a:lnTo>
                  <a:lnTo>
                    <a:pt x="202" y="174"/>
                  </a:lnTo>
                  <a:lnTo>
                    <a:pt x="202" y="176"/>
                  </a:lnTo>
                  <a:lnTo>
                    <a:pt x="218" y="176"/>
                  </a:lnTo>
                  <a:lnTo>
                    <a:pt x="220" y="176"/>
                  </a:lnTo>
                  <a:lnTo>
                    <a:pt x="220" y="180"/>
                  </a:lnTo>
                  <a:lnTo>
                    <a:pt x="224" y="180"/>
                  </a:lnTo>
                  <a:lnTo>
                    <a:pt x="224" y="182"/>
                  </a:lnTo>
                  <a:lnTo>
                    <a:pt x="228" y="182"/>
                  </a:lnTo>
                  <a:lnTo>
                    <a:pt x="224" y="182"/>
                  </a:lnTo>
                  <a:lnTo>
                    <a:pt x="224" y="191"/>
                  </a:lnTo>
                  <a:lnTo>
                    <a:pt x="224" y="201"/>
                  </a:lnTo>
                  <a:lnTo>
                    <a:pt x="218" y="211"/>
                  </a:lnTo>
                  <a:lnTo>
                    <a:pt x="218" y="207"/>
                  </a:lnTo>
                  <a:lnTo>
                    <a:pt x="214" y="211"/>
                  </a:lnTo>
                  <a:lnTo>
                    <a:pt x="214" y="207"/>
                  </a:lnTo>
                  <a:lnTo>
                    <a:pt x="214" y="211"/>
                  </a:lnTo>
                  <a:lnTo>
                    <a:pt x="212" y="211"/>
                  </a:lnTo>
                  <a:lnTo>
                    <a:pt x="208" y="211"/>
                  </a:lnTo>
                  <a:lnTo>
                    <a:pt x="208" y="207"/>
                  </a:lnTo>
                  <a:lnTo>
                    <a:pt x="204" y="207"/>
                  </a:lnTo>
                  <a:lnTo>
                    <a:pt x="204" y="205"/>
                  </a:lnTo>
                  <a:lnTo>
                    <a:pt x="202" y="201"/>
                  </a:lnTo>
                  <a:lnTo>
                    <a:pt x="199" y="201"/>
                  </a:lnTo>
                  <a:lnTo>
                    <a:pt x="199" y="199"/>
                  </a:lnTo>
                  <a:lnTo>
                    <a:pt x="197" y="199"/>
                  </a:lnTo>
                  <a:lnTo>
                    <a:pt x="193" y="199"/>
                  </a:lnTo>
                  <a:lnTo>
                    <a:pt x="183" y="195"/>
                  </a:lnTo>
                  <a:lnTo>
                    <a:pt x="179" y="193"/>
                  </a:lnTo>
                  <a:lnTo>
                    <a:pt x="177" y="193"/>
                  </a:lnTo>
                  <a:lnTo>
                    <a:pt x="173" y="189"/>
                  </a:lnTo>
                  <a:lnTo>
                    <a:pt x="172" y="189"/>
                  </a:lnTo>
                  <a:lnTo>
                    <a:pt x="170" y="185"/>
                  </a:lnTo>
                  <a:lnTo>
                    <a:pt x="168" y="185"/>
                  </a:lnTo>
                  <a:lnTo>
                    <a:pt x="164" y="185"/>
                  </a:lnTo>
                  <a:lnTo>
                    <a:pt x="164" y="184"/>
                  </a:lnTo>
                  <a:lnTo>
                    <a:pt x="162" y="184"/>
                  </a:lnTo>
                  <a:lnTo>
                    <a:pt x="158" y="184"/>
                  </a:lnTo>
                  <a:lnTo>
                    <a:pt x="154" y="180"/>
                  </a:lnTo>
                  <a:lnTo>
                    <a:pt x="152" y="180"/>
                  </a:lnTo>
                  <a:lnTo>
                    <a:pt x="148" y="180"/>
                  </a:lnTo>
                  <a:lnTo>
                    <a:pt x="145" y="180"/>
                  </a:lnTo>
                  <a:lnTo>
                    <a:pt x="143" y="178"/>
                  </a:lnTo>
                  <a:lnTo>
                    <a:pt x="143" y="174"/>
                  </a:lnTo>
                  <a:lnTo>
                    <a:pt x="139" y="174"/>
                  </a:lnTo>
                  <a:lnTo>
                    <a:pt x="139" y="172"/>
                  </a:lnTo>
                  <a:lnTo>
                    <a:pt x="137" y="168"/>
                  </a:lnTo>
                  <a:lnTo>
                    <a:pt x="135" y="166"/>
                  </a:lnTo>
                  <a:lnTo>
                    <a:pt x="133" y="166"/>
                  </a:lnTo>
                  <a:lnTo>
                    <a:pt x="129" y="162"/>
                  </a:lnTo>
                  <a:lnTo>
                    <a:pt x="129" y="158"/>
                  </a:lnTo>
                  <a:lnTo>
                    <a:pt x="127" y="158"/>
                  </a:lnTo>
                  <a:lnTo>
                    <a:pt x="127" y="156"/>
                  </a:lnTo>
                  <a:lnTo>
                    <a:pt x="119" y="156"/>
                  </a:lnTo>
                  <a:lnTo>
                    <a:pt x="117" y="156"/>
                  </a:lnTo>
                  <a:lnTo>
                    <a:pt x="114" y="156"/>
                  </a:lnTo>
                  <a:lnTo>
                    <a:pt x="110" y="156"/>
                  </a:lnTo>
                  <a:lnTo>
                    <a:pt x="110" y="160"/>
                  </a:lnTo>
                  <a:lnTo>
                    <a:pt x="110" y="156"/>
                  </a:lnTo>
                  <a:lnTo>
                    <a:pt x="108" y="153"/>
                  </a:lnTo>
                  <a:lnTo>
                    <a:pt x="104" y="153"/>
                  </a:lnTo>
                  <a:lnTo>
                    <a:pt x="104" y="156"/>
                  </a:lnTo>
                  <a:lnTo>
                    <a:pt x="102" y="156"/>
                  </a:lnTo>
                  <a:lnTo>
                    <a:pt x="102" y="160"/>
                  </a:lnTo>
                  <a:lnTo>
                    <a:pt x="102" y="156"/>
                  </a:lnTo>
                  <a:lnTo>
                    <a:pt x="98" y="156"/>
                  </a:lnTo>
                  <a:lnTo>
                    <a:pt x="102" y="153"/>
                  </a:lnTo>
                  <a:lnTo>
                    <a:pt x="98" y="153"/>
                  </a:lnTo>
                  <a:lnTo>
                    <a:pt x="98" y="151"/>
                  </a:lnTo>
                  <a:lnTo>
                    <a:pt x="94" y="151"/>
                  </a:lnTo>
                  <a:lnTo>
                    <a:pt x="94" y="147"/>
                  </a:lnTo>
                  <a:lnTo>
                    <a:pt x="92" y="147"/>
                  </a:lnTo>
                  <a:lnTo>
                    <a:pt x="89" y="147"/>
                  </a:lnTo>
                  <a:lnTo>
                    <a:pt x="85" y="145"/>
                  </a:lnTo>
                  <a:lnTo>
                    <a:pt x="85" y="147"/>
                  </a:lnTo>
                  <a:lnTo>
                    <a:pt x="79" y="147"/>
                  </a:lnTo>
                  <a:lnTo>
                    <a:pt x="77" y="147"/>
                  </a:lnTo>
                  <a:lnTo>
                    <a:pt x="77" y="151"/>
                  </a:lnTo>
                  <a:lnTo>
                    <a:pt x="73" y="151"/>
                  </a:lnTo>
                  <a:lnTo>
                    <a:pt x="73" y="155"/>
                  </a:lnTo>
                  <a:lnTo>
                    <a:pt x="69" y="151"/>
                  </a:lnTo>
                  <a:lnTo>
                    <a:pt x="67" y="151"/>
                  </a:lnTo>
                  <a:lnTo>
                    <a:pt x="67" y="155"/>
                  </a:lnTo>
                  <a:lnTo>
                    <a:pt x="63" y="155"/>
                  </a:lnTo>
                  <a:lnTo>
                    <a:pt x="61" y="155"/>
                  </a:lnTo>
                  <a:lnTo>
                    <a:pt x="58" y="155"/>
                  </a:lnTo>
                  <a:lnTo>
                    <a:pt x="52" y="155"/>
                  </a:lnTo>
                  <a:lnTo>
                    <a:pt x="44" y="151"/>
                  </a:lnTo>
                  <a:lnTo>
                    <a:pt x="44" y="149"/>
                  </a:lnTo>
                  <a:lnTo>
                    <a:pt x="42" y="149"/>
                  </a:lnTo>
                  <a:lnTo>
                    <a:pt x="38" y="149"/>
                  </a:lnTo>
                  <a:lnTo>
                    <a:pt x="36" y="149"/>
                  </a:lnTo>
                  <a:lnTo>
                    <a:pt x="33" y="149"/>
                  </a:lnTo>
                  <a:lnTo>
                    <a:pt x="29" y="149"/>
                  </a:lnTo>
                  <a:lnTo>
                    <a:pt x="29" y="145"/>
                  </a:lnTo>
                  <a:lnTo>
                    <a:pt x="33" y="145"/>
                  </a:lnTo>
                  <a:lnTo>
                    <a:pt x="33" y="143"/>
                  </a:lnTo>
                  <a:lnTo>
                    <a:pt x="29" y="143"/>
                  </a:lnTo>
                  <a:lnTo>
                    <a:pt x="29" y="139"/>
                  </a:lnTo>
                  <a:lnTo>
                    <a:pt x="27" y="135"/>
                  </a:lnTo>
                  <a:lnTo>
                    <a:pt x="27" y="133"/>
                  </a:lnTo>
                  <a:lnTo>
                    <a:pt x="29" y="129"/>
                  </a:lnTo>
                  <a:lnTo>
                    <a:pt x="25" y="128"/>
                  </a:lnTo>
                  <a:lnTo>
                    <a:pt x="25" y="124"/>
                  </a:lnTo>
                  <a:lnTo>
                    <a:pt x="25" y="120"/>
                  </a:lnTo>
                  <a:lnTo>
                    <a:pt x="25" y="118"/>
                  </a:lnTo>
                  <a:lnTo>
                    <a:pt x="23" y="118"/>
                  </a:lnTo>
                  <a:lnTo>
                    <a:pt x="23" y="114"/>
                  </a:lnTo>
                  <a:lnTo>
                    <a:pt x="23" y="112"/>
                  </a:lnTo>
                  <a:lnTo>
                    <a:pt x="19" y="112"/>
                  </a:lnTo>
                  <a:lnTo>
                    <a:pt x="19" y="104"/>
                  </a:lnTo>
                  <a:lnTo>
                    <a:pt x="15" y="104"/>
                  </a:lnTo>
                  <a:lnTo>
                    <a:pt x="19" y="102"/>
                  </a:lnTo>
                  <a:lnTo>
                    <a:pt x="19" y="99"/>
                  </a:lnTo>
                  <a:lnTo>
                    <a:pt x="15" y="99"/>
                  </a:lnTo>
                  <a:lnTo>
                    <a:pt x="13" y="97"/>
                  </a:lnTo>
                  <a:lnTo>
                    <a:pt x="9" y="97"/>
                  </a:lnTo>
                  <a:lnTo>
                    <a:pt x="13" y="93"/>
                  </a:lnTo>
                  <a:lnTo>
                    <a:pt x="9" y="93"/>
                  </a:lnTo>
                  <a:lnTo>
                    <a:pt x="9" y="89"/>
                  </a:lnTo>
                  <a:lnTo>
                    <a:pt x="6" y="93"/>
                  </a:lnTo>
                  <a:lnTo>
                    <a:pt x="6" y="89"/>
                  </a:lnTo>
                  <a:lnTo>
                    <a:pt x="9" y="89"/>
                  </a:lnTo>
                  <a:lnTo>
                    <a:pt x="9" y="87"/>
                  </a:lnTo>
                  <a:lnTo>
                    <a:pt x="13" y="87"/>
                  </a:lnTo>
                  <a:lnTo>
                    <a:pt x="13" y="83"/>
                  </a:lnTo>
                  <a:lnTo>
                    <a:pt x="9" y="81"/>
                  </a:lnTo>
                  <a:lnTo>
                    <a:pt x="9" y="77"/>
                  </a:lnTo>
                  <a:lnTo>
                    <a:pt x="6" y="77"/>
                  </a:lnTo>
                  <a:lnTo>
                    <a:pt x="4" y="77"/>
                  </a:lnTo>
                  <a:lnTo>
                    <a:pt x="0" y="75"/>
                  </a:lnTo>
                  <a:lnTo>
                    <a:pt x="0" y="72"/>
                  </a:lnTo>
                  <a:lnTo>
                    <a:pt x="4" y="68"/>
                  </a:lnTo>
                  <a:lnTo>
                    <a:pt x="6" y="68"/>
                  </a:lnTo>
                  <a:lnTo>
                    <a:pt x="6" y="66"/>
                  </a:lnTo>
                  <a:lnTo>
                    <a:pt x="6" y="62"/>
                  </a:lnTo>
                  <a:lnTo>
                    <a:pt x="6" y="58"/>
                  </a:lnTo>
                  <a:lnTo>
                    <a:pt x="9" y="58"/>
                  </a:lnTo>
                  <a:lnTo>
                    <a:pt x="11" y="56"/>
                  </a:lnTo>
                  <a:lnTo>
                    <a:pt x="11" y="52"/>
                  </a:lnTo>
                  <a:lnTo>
                    <a:pt x="15" y="50"/>
                  </a:lnTo>
                  <a:lnTo>
                    <a:pt x="15" y="46"/>
                  </a:lnTo>
                  <a:lnTo>
                    <a:pt x="31" y="43"/>
                  </a:lnTo>
                  <a:lnTo>
                    <a:pt x="34" y="41"/>
                  </a:lnTo>
                  <a:lnTo>
                    <a:pt x="36" y="37"/>
                  </a:lnTo>
                  <a:lnTo>
                    <a:pt x="40" y="37"/>
                  </a:lnTo>
                  <a:lnTo>
                    <a:pt x="40" y="33"/>
                  </a:lnTo>
                  <a:lnTo>
                    <a:pt x="40" y="31"/>
                  </a:lnTo>
                  <a:lnTo>
                    <a:pt x="40" y="27"/>
                  </a:lnTo>
                  <a:lnTo>
                    <a:pt x="52" y="21"/>
                  </a:lnTo>
                  <a:lnTo>
                    <a:pt x="61" y="18"/>
                  </a:lnTo>
                  <a:lnTo>
                    <a:pt x="67" y="12"/>
                  </a:lnTo>
                  <a:lnTo>
                    <a:pt x="67" y="8"/>
                  </a:lnTo>
                  <a:lnTo>
                    <a:pt x="71" y="6"/>
                  </a:lnTo>
                </a:path>
              </a:pathLst>
            </a:custGeom>
            <a:grpFill/>
            <a:ln w="9525">
              <a:noFill/>
              <a:round/>
              <a:headEnd/>
              <a:tailEnd/>
            </a:ln>
          </p:spPr>
          <p:txBody>
            <a:bodyPr/>
            <a:lstStyle/>
            <a:p>
              <a:pPr>
                <a:defRPr/>
              </a:pPr>
              <a:endParaRPr lang="en-US"/>
            </a:p>
          </p:txBody>
        </p:sp>
        <p:sp>
          <p:nvSpPr>
            <p:cNvPr id="46292" name="Freeform 2349"/>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close/>
                </a:path>
              </a:pathLst>
            </a:custGeom>
            <a:grpFill/>
            <a:ln w="9525">
              <a:noFill/>
              <a:round/>
              <a:headEnd/>
              <a:tailEnd/>
            </a:ln>
          </p:spPr>
          <p:txBody>
            <a:bodyPr/>
            <a:lstStyle/>
            <a:p>
              <a:pPr>
                <a:defRPr/>
              </a:pPr>
              <a:endParaRPr lang="en-US"/>
            </a:p>
          </p:txBody>
        </p:sp>
        <p:sp>
          <p:nvSpPr>
            <p:cNvPr id="46293" name="Freeform 2350"/>
            <p:cNvSpPr>
              <a:spLocks/>
            </p:cNvSpPr>
            <p:nvPr/>
          </p:nvSpPr>
          <p:spPr bwMode="auto">
            <a:xfrm>
              <a:off x="3131" y="1216"/>
              <a:ext cx="215" cy="211"/>
            </a:xfrm>
            <a:custGeom>
              <a:avLst/>
              <a:gdLst>
                <a:gd name="T0" fmla="*/ 141 w 215"/>
                <a:gd name="T1" fmla="*/ 205 h 211"/>
                <a:gd name="T2" fmla="*/ 99 w 215"/>
                <a:gd name="T3" fmla="*/ 199 h 211"/>
                <a:gd name="T4" fmla="*/ 68 w 215"/>
                <a:gd name="T5" fmla="*/ 203 h 211"/>
                <a:gd name="T6" fmla="*/ 45 w 215"/>
                <a:gd name="T7" fmla="*/ 188 h 211"/>
                <a:gd name="T8" fmla="*/ 29 w 215"/>
                <a:gd name="T9" fmla="*/ 186 h 211"/>
                <a:gd name="T10" fmla="*/ 35 w 215"/>
                <a:gd name="T11" fmla="*/ 172 h 211"/>
                <a:gd name="T12" fmla="*/ 41 w 215"/>
                <a:gd name="T13" fmla="*/ 161 h 211"/>
                <a:gd name="T14" fmla="*/ 47 w 215"/>
                <a:gd name="T15" fmla="*/ 153 h 211"/>
                <a:gd name="T16" fmla="*/ 51 w 215"/>
                <a:gd name="T17" fmla="*/ 145 h 211"/>
                <a:gd name="T18" fmla="*/ 53 w 215"/>
                <a:gd name="T19" fmla="*/ 135 h 211"/>
                <a:gd name="T20" fmla="*/ 56 w 215"/>
                <a:gd name="T21" fmla="*/ 128 h 211"/>
                <a:gd name="T22" fmla="*/ 53 w 215"/>
                <a:gd name="T23" fmla="*/ 116 h 211"/>
                <a:gd name="T24" fmla="*/ 37 w 215"/>
                <a:gd name="T25" fmla="*/ 122 h 211"/>
                <a:gd name="T26" fmla="*/ 12 w 215"/>
                <a:gd name="T27" fmla="*/ 120 h 211"/>
                <a:gd name="T28" fmla="*/ 2 w 215"/>
                <a:gd name="T29" fmla="*/ 116 h 211"/>
                <a:gd name="T30" fmla="*/ 0 w 215"/>
                <a:gd name="T31" fmla="*/ 108 h 211"/>
                <a:gd name="T32" fmla="*/ 2 w 215"/>
                <a:gd name="T33" fmla="*/ 99 h 211"/>
                <a:gd name="T34" fmla="*/ 2 w 215"/>
                <a:gd name="T35" fmla="*/ 79 h 211"/>
                <a:gd name="T36" fmla="*/ 12 w 215"/>
                <a:gd name="T37" fmla="*/ 74 h 211"/>
                <a:gd name="T38" fmla="*/ 22 w 215"/>
                <a:gd name="T39" fmla="*/ 58 h 211"/>
                <a:gd name="T40" fmla="*/ 24 w 215"/>
                <a:gd name="T41" fmla="*/ 60 h 211"/>
                <a:gd name="T42" fmla="*/ 24 w 215"/>
                <a:gd name="T43" fmla="*/ 60 h 211"/>
                <a:gd name="T44" fmla="*/ 62 w 215"/>
                <a:gd name="T45" fmla="*/ 56 h 211"/>
                <a:gd name="T46" fmla="*/ 58 w 215"/>
                <a:gd name="T47" fmla="*/ 66 h 211"/>
                <a:gd name="T48" fmla="*/ 68 w 215"/>
                <a:gd name="T49" fmla="*/ 49 h 211"/>
                <a:gd name="T50" fmla="*/ 76 w 215"/>
                <a:gd name="T51" fmla="*/ 29 h 211"/>
                <a:gd name="T52" fmla="*/ 80 w 215"/>
                <a:gd name="T53" fmla="*/ 25 h 211"/>
                <a:gd name="T54" fmla="*/ 85 w 215"/>
                <a:gd name="T55" fmla="*/ 25 h 211"/>
                <a:gd name="T56" fmla="*/ 93 w 215"/>
                <a:gd name="T57" fmla="*/ 35 h 211"/>
                <a:gd name="T58" fmla="*/ 99 w 215"/>
                <a:gd name="T59" fmla="*/ 22 h 211"/>
                <a:gd name="T60" fmla="*/ 111 w 215"/>
                <a:gd name="T61" fmla="*/ 12 h 211"/>
                <a:gd name="T62" fmla="*/ 111 w 215"/>
                <a:gd name="T63" fmla="*/ 6 h 211"/>
                <a:gd name="T64" fmla="*/ 114 w 215"/>
                <a:gd name="T65" fmla="*/ 4 h 211"/>
                <a:gd name="T66" fmla="*/ 116 w 215"/>
                <a:gd name="T67" fmla="*/ 4 h 211"/>
                <a:gd name="T68" fmla="*/ 122 w 215"/>
                <a:gd name="T69" fmla="*/ 6 h 211"/>
                <a:gd name="T70" fmla="*/ 126 w 215"/>
                <a:gd name="T71" fmla="*/ 12 h 211"/>
                <a:gd name="T72" fmla="*/ 132 w 215"/>
                <a:gd name="T73" fmla="*/ 12 h 211"/>
                <a:gd name="T74" fmla="*/ 139 w 215"/>
                <a:gd name="T75" fmla="*/ 16 h 211"/>
                <a:gd name="T76" fmla="*/ 145 w 215"/>
                <a:gd name="T77" fmla="*/ 22 h 211"/>
                <a:gd name="T78" fmla="*/ 161 w 215"/>
                <a:gd name="T79" fmla="*/ 22 h 211"/>
                <a:gd name="T80" fmla="*/ 170 w 215"/>
                <a:gd name="T81" fmla="*/ 22 h 211"/>
                <a:gd name="T82" fmla="*/ 176 w 215"/>
                <a:gd name="T83" fmla="*/ 22 h 211"/>
                <a:gd name="T84" fmla="*/ 182 w 215"/>
                <a:gd name="T85" fmla="*/ 22 h 211"/>
                <a:gd name="T86" fmla="*/ 195 w 215"/>
                <a:gd name="T87" fmla="*/ 18 h 211"/>
                <a:gd name="T88" fmla="*/ 205 w 215"/>
                <a:gd name="T89" fmla="*/ 20 h 211"/>
                <a:gd name="T90" fmla="*/ 199 w 215"/>
                <a:gd name="T91" fmla="*/ 27 h 211"/>
                <a:gd name="T92" fmla="*/ 215 w 215"/>
                <a:gd name="T93" fmla="*/ 33 h 211"/>
                <a:gd name="T94" fmla="*/ 215 w 215"/>
                <a:gd name="T95" fmla="*/ 60 h 211"/>
                <a:gd name="T96" fmla="*/ 211 w 215"/>
                <a:gd name="T97" fmla="*/ 70 h 211"/>
                <a:gd name="T98" fmla="*/ 213 w 215"/>
                <a:gd name="T99" fmla="*/ 85 h 211"/>
                <a:gd name="T100" fmla="*/ 205 w 215"/>
                <a:gd name="T101" fmla="*/ 85 h 211"/>
                <a:gd name="T102" fmla="*/ 209 w 215"/>
                <a:gd name="T103" fmla="*/ 89 h 211"/>
                <a:gd name="T104" fmla="*/ 203 w 215"/>
                <a:gd name="T105" fmla="*/ 91 h 211"/>
                <a:gd name="T106" fmla="*/ 199 w 215"/>
                <a:gd name="T107" fmla="*/ 95 h 211"/>
                <a:gd name="T108" fmla="*/ 190 w 215"/>
                <a:gd name="T109" fmla="*/ 95 h 211"/>
                <a:gd name="T110" fmla="*/ 194 w 215"/>
                <a:gd name="T111" fmla="*/ 105 h 211"/>
                <a:gd name="T112" fmla="*/ 190 w 215"/>
                <a:gd name="T113" fmla="*/ 108 h 211"/>
                <a:gd name="T114" fmla="*/ 209 w 215"/>
                <a:gd name="T115" fmla="*/ 116 h 211"/>
                <a:gd name="T116" fmla="*/ 207 w 215"/>
                <a:gd name="T117" fmla="*/ 130 h 211"/>
                <a:gd name="T118" fmla="*/ 209 w 215"/>
                <a:gd name="T119" fmla="*/ 132 h 211"/>
                <a:gd name="T120" fmla="*/ 209 w 215"/>
                <a:gd name="T121" fmla="*/ 132 h 211"/>
                <a:gd name="T122" fmla="*/ 141 w 215"/>
                <a:gd name="T123" fmla="*/ 211 h 21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5"/>
                <a:gd name="T187" fmla="*/ 0 h 211"/>
                <a:gd name="T188" fmla="*/ 215 w 215"/>
                <a:gd name="T189" fmla="*/ 211 h 21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5" h="211">
                  <a:moveTo>
                    <a:pt x="141" y="211"/>
                  </a:moveTo>
                  <a:lnTo>
                    <a:pt x="141" y="205"/>
                  </a:lnTo>
                  <a:lnTo>
                    <a:pt x="99" y="205"/>
                  </a:lnTo>
                  <a:lnTo>
                    <a:pt x="99" y="199"/>
                  </a:lnTo>
                  <a:lnTo>
                    <a:pt x="66" y="199"/>
                  </a:lnTo>
                  <a:lnTo>
                    <a:pt x="68" y="203"/>
                  </a:lnTo>
                  <a:lnTo>
                    <a:pt x="45" y="203"/>
                  </a:lnTo>
                  <a:lnTo>
                    <a:pt x="45" y="188"/>
                  </a:lnTo>
                  <a:lnTo>
                    <a:pt x="26" y="188"/>
                  </a:lnTo>
                  <a:lnTo>
                    <a:pt x="29" y="186"/>
                  </a:lnTo>
                  <a:lnTo>
                    <a:pt x="31" y="178"/>
                  </a:lnTo>
                  <a:lnTo>
                    <a:pt x="35" y="172"/>
                  </a:lnTo>
                  <a:lnTo>
                    <a:pt x="39" y="166"/>
                  </a:lnTo>
                  <a:lnTo>
                    <a:pt x="41" y="161"/>
                  </a:lnTo>
                  <a:lnTo>
                    <a:pt x="45" y="157"/>
                  </a:lnTo>
                  <a:lnTo>
                    <a:pt x="47" y="153"/>
                  </a:lnTo>
                  <a:lnTo>
                    <a:pt x="47" y="147"/>
                  </a:lnTo>
                  <a:lnTo>
                    <a:pt x="51" y="145"/>
                  </a:lnTo>
                  <a:lnTo>
                    <a:pt x="51" y="141"/>
                  </a:lnTo>
                  <a:lnTo>
                    <a:pt x="53" y="135"/>
                  </a:lnTo>
                  <a:lnTo>
                    <a:pt x="53" y="132"/>
                  </a:lnTo>
                  <a:lnTo>
                    <a:pt x="56" y="128"/>
                  </a:lnTo>
                  <a:lnTo>
                    <a:pt x="53" y="126"/>
                  </a:lnTo>
                  <a:lnTo>
                    <a:pt x="53" y="116"/>
                  </a:lnTo>
                  <a:lnTo>
                    <a:pt x="37" y="116"/>
                  </a:lnTo>
                  <a:lnTo>
                    <a:pt x="37" y="122"/>
                  </a:lnTo>
                  <a:lnTo>
                    <a:pt x="12" y="124"/>
                  </a:lnTo>
                  <a:lnTo>
                    <a:pt x="12" y="120"/>
                  </a:lnTo>
                  <a:lnTo>
                    <a:pt x="12" y="116"/>
                  </a:lnTo>
                  <a:lnTo>
                    <a:pt x="2" y="116"/>
                  </a:lnTo>
                  <a:lnTo>
                    <a:pt x="2" y="108"/>
                  </a:lnTo>
                  <a:lnTo>
                    <a:pt x="0" y="108"/>
                  </a:lnTo>
                  <a:lnTo>
                    <a:pt x="0" y="99"/>
                  </a:lnTo>
                  <a:lnTo>
                    <a:pt x="2" y="99"/>
                  </a:lnTo>
                  <a:lnTo>
                    <a:pt x="2" y="89"/>
                  </a:lnTo>
                  <a:lnTo>
                    <a:pt x="2" y="79"/>
                  </a:lnTo>
                  <a:lnTo>
                    <a:pt x="2" y="74"/>
                  </a:lnTo>
                  <a:lnTo>
                    <a:pt x="12" y="74"/>
                  </a:lnTo>
                  <a:lnTo>
                    <a:pt x="12" y="58"/>
                  </a:lnTo>
                  <a:lnTo>
                    <a:pt x="22" y="58"/>
                  </a:lnTo>
                  <a:lnTo>
                    <a:pt x="22" y="60"/>
                  </a:lnTo>
                  <a:lnTo>
                    <a:pt x="24" y="60"/>
                  </a:lnTo>
                  <a:lnTo>
                    <a:pt x="24" y="58"/>
                  </a:lnTo>
                  <a:lnTo>
                    <a:pt x="24" y="60"/>
                  </a:lnTo>
                  <a:lnTo>
                    <a:pt x="24" y="58"/>
                  </a:lnTo>
                  <a:lnTo>
                    <a:pt x="62" y="56"/>
                  </a:lnTo>
                  <a:lnTo>
                    <a:pt x="62" y="66"/>
                  </a:lnTo>
                  <a:lnTo>
                    <a:pt x="58" y="66"/>
                  </a:lnTo>
                  <a:lnTo>
                    <a:pt x="68" y="72"/>
                  </a:lnTo>
                  <a:lnTo>
                    <a:pt x="68" y="49"/>
                  </a:lnTo>
                  <a:lnTo>
                    <a:pt x="78" y="47"/>
                  </a:lnTo>
                  <a:lnTo>
                    <a:pt x="76" y="29"/>
                  </a:lnTo>
                  <a:lnTo>
                    <a:pt x="80" y="29"/>
                  </a:lnTo>
                  <a:lnTo>
                    <a:pt x="80" y="25"/>
                  </a:lnTo>
                  <a:lnTo>
                    <a:pt x="83" y="25"/>
                  </a:lnTo>
                  <a:lnTo>
                    <a:pt x="85" y="25"/>
                  </a:lnTo>
                  <a:lnTo>
                    <a:pt x="85" y="35"/>
                  </a:lnTo>
                  <a:lnTo>
                    <a:pt x="93" y="35"/>
                  </a:lnTo>
                  <a:lnTo>
                    <a:pt x="91" y="22"/>
                  </a:lnTo>
                  <a:lnTo>
                    <a:pt x="99" y="22"/>
                  </a:lnTo>
                  <a:lnTo>
                    <a:pt x="105" y="25"/>
                  </a:lnTo>
                  <a:lnTo>
                    <a:pt x="111" y="12"/>
                  </a:lnTo>
                  <a:lnTo>
                    <a:pt x="111" y="10"/>
                  </a:lnTo>
                  <a:lnTo>
                    <a:pt x="111" y="6"/>
                  </a:lnTo>
                  <a:lnTo>
                    <a:pt x="114" y="6"/>
                  </a:lnTo>
                  <a:lnTo>
                    <a:pt x="114" y="4"/>
                  </a:lnTo>
                  <a:lnTo>
                    <a:pt x="116" y="0"/>
                  </a:lnTo>
                  <a:lnTo>
                    <a:pt x="116" y="4"/>
                  </a:lnTo>
                  <a:lnTo>
                    <a:pt x="120" y="6"/>
                  </a:lnTo>
                  <a:lnTo>
                    <a:pt x="122" y="6"/>
                  </a:lnTo>
                  <a:lnTo>
                    <a:pt x="124" y="10"/>
                  </a:lnTo>
                  <a:lnTo>
                    <a:pt x="126" y="12"/>
                  </a:lnTo>
                  <a:lnTo>
                    <a:pt x="130" y="12"/>
                  </a:lnTo>
                  <a:lnTo>
                    <a:pt x="132" y="12"/>
                  </a:lnTo>
                  <a:lnTo>
                    <a:pt x="136" y="16"/>
                  </a:lnTo>
                  <a:lnTo>
                    <a:pt x="139" y="16"/>
                  </a:lnTo>
                  <a:lnTo>
                    <a:pt x="145" y="16"/>
                  </a:lnTo>
                  <a:lnTo>
                    <a:pt x="145" y="22"/>
                  </a:lnTo>
                  <a:lnTo>
                    <a:pt x="157" y="22"/>
                  </a:lnTo>
                  <a:lnTo>
                    <a:pt x="161" y="22"/>
                  </a:lnTo>
                  <a:lnTo>
                    <a:pt x="165" y="18"/>
                  </a:lnTo>
                  <a:lnTo>
                    <a:pt x="170" y="22"/>
                  </a:lnTo>
                  <a:lnTo>
                    <a:pt x="174" y="22"/>
                  </a:lnTo>
                  <a:lnTo>
                    <a:pt x="176" y="22"/>
                  </a:lnTo>
                  <a:lnTo>
                    <a:pt x="180" y="22"/>
                  </a:lnTo>
                  <a:lnTo>
                    <a:pt x="182" y="22"/>
                  </a:lnTo>
                  <a:lnTo>
                    <a:pt x="190" y="18"/>
                  </a:lnTo>
                  <a:lnTo>
                    <a:pt x="195" y="18"/>
                  </a:lnTo>
                  <a:lnTo>
                    <a:pt x="195" y="22"/>
                  </a:lnTo>
                  <a:lnTo>
                    <a:pt x="205" y="20"/>
                  </a:lnTo>
                  <a:lnTo>
                    <a:pt x="197" y="22"/>
                  </a:lnTo>
                  <a:lnTo>
                    <a:pt x="199" y="27"/>
                  </a:lnTo>
                  <a:lnTo>
                    <a:pt x="215" y="27"/>
                  </a:lnTo>
                  <a:lnTo>
                    <a:pt x="215" y="33"/>
                  </a:lnTo>
                  <a:lnTo>
                    <a:pt x="215" y="58"/>
                  </a:lnTo>
                  <a:lnTo>
                    <a:pt x="215" y="60"/>
                  </a:lnTo>
                  <a:lnTo>
                    <a:pt x="211" y="64"/>
                  </a:lnTo>
                  <a:lnTo>
                    <a:pt x="211" y="70"/>
                  </a:lnTo>
                  <a:lnTo>
                    <a:pt x="211" y="79"/>
                  </a:lnTo>
                  <a:lnTo>
                    <a:pt x="213" y="85"/>
                  </a:lnTo>
                  <a:lnTo>
                    <a:pt x="209" y="85"/>
                  </a:lnTo>
                  <a:lnTo>
                    <a:pt x="205" y="85"/>
                  </a:lnTo>
                  <a:lnTo>
                    <a:pt x="205" y="89"/>
                  </a:lnTo>
                  <a:lnTo>
                    <a:pt x="209" y="89"/>
                  </a:lnTo>
                  <a:lnTo>
                    <a:pt x="209" y="91"/>
                  </a:lnTo>
                  <a:lnTo>
                    <a:pt x="203" y="91"/>
                  </a:lnTo>
                  <a:lnTo>
                    <a:pt x="199" y="91"/>
                  </a:lnTo>
                  <a:lnTo>
                    <a:pt x="199" y="95"/>
                  </a:lnTo>
                  <a:lnTo>
                    <a:pt x="197" y="95"/>
                  </a:lnTo>
                  <a:lnTo>
                    <a:pt x="190" y="95"/>
                  </a:lnTo>
                  <a:lnTo>
                    <a:pt x="190" y="105"/>
                  </a:lnTo>
                  <a:lnTo>
                    <a:pt x="194" y="105"/>
                  </a:lnTo>
                  <a:lnTo>
                    <a:pt x="194" y="108"/>
                  </a:lnTo>
                  <a:lnTo>
                    <a:pt x="190" y="108"/>
                  </a:lnTo>
                  <a:lnTo>
                    <a:pt x="190" y="114"/>
                  </a:lnTo>
                  <a:lnTo>
                    <a:pt x="209" y="116"/>
                  </a:lnTo>
                  <a:lnTo>
                    <a:pt x="209" y="130"/>
                  </a:lnTo>
                  <a:lnTo>
                    <a:pt x="207" y="130"/>
                  </a:lnTo>
                  <a:lnTo>
                    <a:pt x="207" y="132"/>
                  </a:lnTo>
                  <a:lnTo>
                    <a:pt x="209" y="132"/>
                  </a:lnTo>
                  <a:lnTo>
                    <a:pt x="207" y="132"/>
                  </a:lnTo>
                  <a:lnTo>
                    <a:pt x="209" y="132"/>
                  </a:lnTo>
                  <a:lnTo>
                    <a:pt x="149" y="207"/>
                  </a:lnTo>
                  <a:lnTo>
                    <a:pt x="141" y="211"/>
                  </a:lnTo>
                </a:path>
              </a:pathLst>
            </a:custGeom>
            <a:grpFill/>
            <a:ln w="9525">
              <a:noFill/>
              <a:round/>
              <a:headEnd/>
              <a:tailEnd/>
            </a:ln>
          </p:spPr>
          <p:txBody>
            <a:bodyPr/>
            <a:lstStyle/>
            <a:p>
              <a:pPr>
                <a:defRPr/>
              </a:pPr>
              <a:endParaRPr lang="en-US"/>
            </a:p>
          </p:txBody>
        </p:sp>
        <p:sp>
          <p:nvSpPr>
            <p:cNvPr id="46294" name="Freeform 2351"/>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close/>
                </a:path>
              </a:pathLst>
            </a:custGeom>
            <a:grpFill/>
            <a:ln w="9525">
              <a:noFill/>
              <a:round/>
              <a:headEnd/>
              <a:tailEnd/>
            </a:ln>
          </p:spPr>
          <p:txBody>
            <a:bodyPr/>
            <a:lstStyle/>
            <a:p>
              <a:pPr>
                <a:defRPr/>
              </a:pPr>
              <a:endParaRPr lang="en-US"/>
            </a:p>
          </p:txBody>
        </p:sp>
        <p:sp>
          <p:nvSpPr>
            <p:cNvPr id="46295" name="Freeform 2352"/>
            <p:cNvSpPr>
              <a:spLocks/>
            </p:cNvSpPr>
            <p:nvPr/>
          </p:nvSpPr>
          <p:spPr bwMode="auto">
            <a:xfrm>
              <a:off x="2614" y="1259"/>
              <a:ext cx="58" cy="63"/>
            </a:xfrm>
            <a:custGeom>
              <a:avLst/>
              <a:gdLst>
                <a:gd name="T0" fmla="*/ 19 w 58"/>
                <a:gd name="T1" fmla="*/ 0 h 63"/>
                <a:gd name="T2" fmla="*/ 19 w 58"/>
                <a:gd name="T3" fmla="*/ 6 h 63"/>
                <a:gd name="T4" fmla="*/ 31 w 58"/>
                <a:gd name="T5" fmla="*/ 13 h 63"/>
                <a:gd name="T6" fmla="*/ 35 w 58"/>
                <a:gd name="T7" fmla="*/ 13 h 63"/>
                <a:gd name="T8" fmla="*/ 35 w 58"/>
                <a:gd name="T9" fmla="*/ 21 h 63"/>
                <a:gd name="T10" fmla="*/ 39 w 58"/>
                <a:gd name="T11" fmla="*/ 21 h 63"/>
                <a:gd name="T12" fmla="*/ 54 w 58"/>
                <a:gd name="T13" fmla="*/ 29 h 63"/>
                <a:gd name="T14" fmla="*/ 48 w 58"/>
                <a:gd name="T15" fmla="*/ 33 h 63"/>
                <a:gd name="T16" fmla="*/ 50 w 58"/>
                <a:gd name="T17" fmla="*/ 36 h 63"/>
                <a:gd name="T18" fmla="*/ 58 w 58"/>
                <a:gd name="T19" fmla="*/ 63 h 63"/>
                <a:gd name="T20" fmla="*/ 23 w 58"/>
                <a:gd name="T21" fmla="*/ 63 h 63"/>
                <a:gd name="T22" fmla="*/ 25 w 58"/>
                <a:gd name="T23" fmla="*/ 58 h 63"/>
                <a:gd name="T24" fmla="*/ 33 w 58"/>
                <a:gd name="T25" fmla="*/ 58 h 63"/>
                <a:gd name="T26" fmla="*/ 43 w 58"/>
                <a:gd name="T27" fmla="*/ 52 h 63"/>
                <a:gd name="T28" fmla="*/ 41 w 58"/>
                <a:gd name="T29" fmla="*/ 44 h 63"/>
                <a:gd name="T30" fmla="*/ 33 w 58"/>
                <a:gd name="T31" fmla="*/ 46 h 63"/>
                <a:gd name="T32" fmla="*/ 31 w 58"/>
                <a:gd name="T33" fmla="*/ 33 h 63"/>
                <a:gd name="T34" fmla="*/ 31 w 58"/>
                <a:gd name="T35" fmla="*/ 31 h 63"/>
                <a:gd name="T36" fmla="*/ 29 w 58"/>
                <a:gd name="T37" fmla="*/ 31 h 63"/>
                <a:gd name="T38" fmla="*/ 29 w 58"/>
                <a:gd name="T39" fmla="*/ 46 h 63"/>
                <a:gd name="T40" fmla="*/ 18 w 58"/>
                <a:gd name="T41" fmla="*/ 46 h 63"/>
                <a:gd name="T42" fmla="*/ 16 w 58"/>
                <a:gd name="T43" fmla="*/ 36 h 63"/>
                <a:gd name="T44" fmla="*/ 16 w 58"/>
                <a:gd name="T45" fmla="*/ 33 h 63"/>
                <a:gd name="T46" fmla="*/ 10 w 58"/>
                <a:gd name="T47" fmla="*/ 36 h 63"/>
                <a:gd name="T48" fmla="*/ 8 w 58"/>
                <a:gd name="T49" fmla="*/ 36 h 63"/>
                <a:gd name="T50" fmla="*/ 8 w 58"/>
                <a:gd name="T51" fmla="*/ 42 h 63"/>
                <a:gd name="T52" fmla="*/ 14 w 58"/>
                <a:gd name="T53" fmla="*/ 52 h 63"/>
                <a:gd name="T54" fmla="*/ 18 w 58"/>
                <a:gd name="T55" fmla="*/ 56 h 63"/>
                <a:gd name="T56" fmla="*/ 18 w 58"/>
                <a:gd name="T57" fmla="*/ 58 h 63"/>
                <a:gd name="T58" fmla="*/ 10 w 58"/>
                <a:gd name="T59" fmla="*/ 52 h 63"/>
                <a:gd name="T60" fmla="*/ 0 w 58"/>
                <a:gd name="T61" fmla="*/ 46 h 63"/>
                <a:gd name="T62" fmla="*/ 0 w 58"/>
                <a:gd name="T63" fmla="*/ 36 h 63"/>
                <a:gd name="T64" fmla="*/ 0 w 58"/>
                <a:gd name="T65" fmla="*/ 31 h 63"/>
                <a:gd name="T66" fmla="*/ 6 w 58"/>
                <a:gd name="T67" fmla="*/ 27 h 63"/>
                <a:gd name="T68" fmla="*/ 14 w 58"/>
                <a:gd name="T69" fmla="*/ 23 h 63"/>
                <a:gd name="T70" fmla="*/ 14 w 58"/>
                <a:gd name="T71" fmla="*/ 15 h 63"/>
                <a:gd name="T72" fmla="*/ 6 w 58"/>
                <a:gd name="T73" fmla="*/ 15 h 63"/>
                <a:gd name="T74" fmla="*/ 6 w 58"/>
                <a:gd name="T75" fmla="*/ 17 h 63"/>
                <a:gd name="T76" fmla="*/ 0 w 58"/>
                <a:gd name="T77" fmla="*/ 17 h 63"/>
                <a:gd name="T78" fmla="*/ 4 w 58"/>
                <a:gd name="T79" fmla="*/ 9 h 63"/>
                <a:gd name="T80" fmla="*/ 0 w 58"/>
                <a:gd name="T81" fmla="*/ 9 h 63"/>
                <a:gd name="T82" fmla="*/ 0 w 58"/>
                <a:gd name="T83" fmla="*/ 2 h 63"/>
                <a:gd name="T84" fmla="*/ 19 w 58"/>
                <a:gd name="T85" fmla="*/ 0 h 6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
                <a:gd name="T130" fmla="*/ 0 h 63"/>
                <a:gd name="T131" fmla="*/ 58 w 58"/>
                <a:gd name="T132" fmla="*/ 63 h 6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 h="63">
                  <a:moveTo>
                    <a:pt x="19" y="0"/>
                  </a:moveTo>
                  <a:lnTo>
                    <a:pt x="19" y="6"/>
                  </a:lnTo>
                  <a:lnTo>
                    <a:pt x="31" y="13"/>
                  </a:lnTo>
                  <a:lnTo>
                    <a:pt x="35" y="13"/>
                  </a:lnTo>
                  <a:lnTo>
                    <a:pt x="35" y="21"/>
                  </a:lnTo>
                  <a:lnTo>
                    <a:pt x="39" y="21"/>
                  </a:lnTo>
                  <a:lnTo>
                    <a:pt x="54" y="29"/>
                  </a:lnTo>
                  <a:lnTo>
                    <a:pt x="48" y="33"/>
                  </a:lnTo>
                  <a:lnTo>
                    <a:pt x="50" y="36"/>
                  </a:lnTo>
                  <a:lnTo>
                    <a:pt x="58" y="63"/>
                  </a:lnTo>
                  <a:lnTo>
                    <a:pt x="23" y="63"/>
                  </a:lnTo>
                  <a:lnTo>
                    <a:pt x="25" y="58"/>
                  </a:lnTo>
                  <a:lnTo>
                    <a:pt x="33" y="58"/>
                  </a:lnTo>
                  <a:lnTo>
                    <a:pt x="43" y="52"/>
                  </a:lnTo>
                  <a:lnTo>
                    <a:pt x="41" y="44"/>
                  </a:lnTo>
                  <a:lnTo>
                    <a:pt x="33" y="46"/>
                  </a:lnTo>
                  <a:lnTo>
                    <a:pt x="31" y="33"/>
                  </a:lnTo>
                  <a:lnTo>
                    <a:pt x="31" y="31"/>
                  </a:lnTo>
                  <a:lnTo>
                    <a:pt x="29" y="31"/>
                  </a:lnTo>
                  <a:lnTo>
                    <a:pt x="29" y="46"/>
                  </a:lnTo>
                  <a:lnTo>
                    <a:pt x="18" y="46"/>
                  </a:lnTo>
                  <a:lnTo>
                    <a:pt x="16" y="36"/>
                  </a:lnTo>
                  <a:lnTo>
                    <a:pt x="16" y="33"/>
                  </a:lnTo>
                  <a:lnTo>
                    <a:pt x="10" y="36"/>
                  </a:lnTo>
                  <a:lnTo>
                    <a:pt x="8" y="36"/>
                  </a:lnTo>
                  <a:lnTo>
                    <a:pt x="8" y="42"/>
                  </a:lnTo>
                  <a:lnTo>
                    <a:pt x="14" y="52"/>
                  </a:lnTo>
                  <a:lnTo>
                    <a:pt x="18" y="56"/>
                  </a:lnTo>
                  <a:lnTo>
                    <a:pt x="18" y="58"/>
                  </a:lnTo>
                  <a:lnTo>
                    <a:pt x="10" y="52"/>
                  </a:lnTo>
                  <a:lnTo>
                    <a:pt x="0" y="46"/>
                  </a:lnTo>
                  <a:lnTo>
                    <a:pt x="0" y="36"/>
                  </a:lnTo>
                  <a:lnTo>
                    <a:pt x="0" y="31"/>
                  </a:lnTo>
                  <a:lnTo>
                    <a:pt x="6" y="27"/>
                  </a:lnTo>
                  <a:lnTo>
                    <a:pt x="14" y="23"/>
                  </a:lnTo>
                  <a:lnTo>
                    <a:pt x="14" y="15"/>
                  </a:lnTo>
                  <a:lnTo>
                    <a:pt x="6" y="15"/>
                  </a:lnTo>
                  <a:lnTo>
                    <a:pt x="6" y="17"/>
                  </a:lnTo>
                  <a:lnTo>
                    <a:pt x="0" y="17"/>
                  </a:lnTo>
                  <a:lnTo>
                    <a:pt x="4" y="9"/>
                  </a:lnTo>
                  <a:lnTo>
                    <a:pt x="0" y="9"/>
                  </a:lnTo>
                  <a:lnTo>
                    <a:pt x="0" y="2"/>
                  </a:lnTo>
                  <a:lnTo>
                    <a:pt x="19" y="0"/>
                  </a:lnTo>
                </a:path>
              </a:pathLst>
            </a:custGeom>
            <a:grpFill/>
            <a:ln w="9525">
              <a:noFill/>
              <a:round/>
              <a:headEnd/>
              <a:tailEnd/>
            </a:ln>
          </p:spPr>
          <p:txBody>
            <a:bodyPr/>
            <a:lstStyle/>
            <a:p>
              <a:pPr>
                <a:defRPr/>
              </a:pPr>
              <a:endParaRPr lang="en-US"/>
            </a:p>
          </p:txBody>
        </p:sp>
        <p:sp>
          <p:nvSpPr>
            <p:cNvPr id="46296" name="Freeform 2353"/>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close/>
                </a:path>
              </a:pathLst>
            </a:custGeom>
            <a:grpFill/>
            <a:ln w="9525">
              <a:noFill/>
              <a:round/>
              <a:headEnd/>
              <a:tailEnd/>
            </a:ln>
          </p:spPr>
          <p:txBody>
            <a:bodyPr/>
            <a:lstStyle/>
            <a:p>
              <a:pPr>
                <a:defRPr/>
              </a:pPr>
              <a:endParaRPr lang="en-US"/>
            </a:p>
          </p:txBody>
        </p:sp>
        <p:sp>
          <p:nvSpPr>
            <p:cNvPr id="46297" name="Freeform 2354"/>
            <p:cNvSpPr>
              <a:spLocks/>
            </p:cNvSpPr>
            <p:nvPr/>
          </p:nvSpPr>
          <p:spPr bwMode="auto">
            <a:xfrm>
              <a:off x="2549" y="1261"/>
              <a:ext cx="63" cy="54"/>
            </a:xfrm>
            <a:custGeom>
              <a:avLst/>
              <a:gdLst>
                <a:gd name="T0" fmla="*/ 13 w 63"/>
                <a:gd name="T1" fmla="*/ 7 h 54"/>
                <a:gd name="T2" fmla="*/ 34 w 63"/>
                <a:gd name="T3" fmla="*/ 4 h 54"/>
                <a:gd name="T4" fmla="*/ 34 w 63"/>
                <a:gd name="T5" fmla="*/ 2 h 54"/>
                <a:gd name="T6" fmla="*/ 36 w 63"/>
                <a:gd name="T7" fmla="*/ 2 h 54"/>
                <a:gd name="T8" fmla="*/ 46 w 63"/>
                <a:gd name="T9" fmla="*/ 2 h 54"/>
                <a:gd name="T10" fmla="*/ 50 w 63"/>
                <a:gd name="T11" fmla="*/ 0 h 54"/>
                <a:gd name="T12" fmla="*/ 54 w 63"/>
                <a:gd name="T13" fmla="*/ 0 h 54"/>
                <a:gd name="T14" fmla="*/ 59 w 63"/>
                <a:gd name="T15" fmla="*/ 7 h 54"/>
                <a:gd name="T16" fmla="*/ 59 w 63"/>
                <a:gd name="T17" fmla="*/ 9 h 54"/>
                <a:gd name="T18" fmla="*/ 63 w 63"/>
                <a:gd name="T19" fmla="*/ 9 h 54"/>
                <a:gd name="T20" fmla="*/ 59 w 63"/>
                <a:gd name="T21" fmla="*/ 9 h 54"/>
                <a:gd name="T22" fmla="*/ 56 w 63"/>
                <a:gd name="T23" fmla="*/ 13 h 54"/>
                <a:gd name="T24" fmla="*/ 56 w 63"/>
                <a:gd name="T25" fmla="*/ 15 h 54"/>
                <a:gd name="T26" fmla="*/ 59 w 63"/>
                <a:gd name="T27" fmla="*/ 19 h 54"/>
                <a:gd name="T28" fmla="*/ 56 w 63"/>
                <a:gd name="T29" fmla="*/ 23 h 54"/>
                <a:gd name="T30" fmla="*/ 50 w 63"/>
                <a:gd name="T31" fmla="*/ 25 h 54"/>
                <a:gd name="T32" fmla="*/ 48 w 63"/>
                <a:gd name="T33" fmla="*/ 25 h 54"/>
                <a:gd name="T34" fmla="*/ 40 w 63"/>
                <a:gd name="T35" fmla="*/ 29 h 54"/>
                <a:gd name="T36" fmla="*/ 25 w 63"/>
                <a:gd name="T37" fmla="*/ 34 h 54"/>
                <a:gd name="T38" fmla="*/ 19 w 63"/>
                <a:gd name="T39" fmla="*/ 34 h 54"/>
                <a:gd name="T40" fmla="*/ 13 w 63"/>
                <a:gd name="T41" fmla="*/ 38 h 54"/>
                <a:gd name="T42" fmla="*/ 13 w 63"/>
                <a:gd name="T43" fmla="*/ 44 h 54"/>
                <a:gd name="T44" fmla="*/ 17 w 63"/>
                <a:gd name="T45" fmla="*/ 44 h 54"/>
                <a:gd name="T46" fmla="*/ 25 w 63"/>
                <a:gd name="T47" fmla="*/ 48 h 54"/>
                <a:gd name="T48" fmla="*/ 42 w 63"/>
                <a:gd name="T49" fmla="*/ 48 h 54"/>
                <a:gd name="T50" fmla="*/ 44 w 63"/>
                <a:gd name="T51" fmla="*/ 48 h 54"/>
                <a:gd name="T52" fmla="*/ 48 w 63"/>
                <a:gd name="T53" fmla="*/ 48 h 54"/>
                <a:gd name="T54" fmla="*/ 48 w 63"/>
                <a:gd name="T55" fmla="*/ 44 h 54"/>
                <a:gd name="T56" fmla="*/ 57 w 63"/>
                <a:gd name="T57" fmla="*/ 44 h 54"/>
                <a:gd name="T58" fmla="*/ 63 w 63"/>
                <a:gd name="T59" fmla="*/ 44 h 54"/>
                <a:gd name="T60" fmla="*/ 59 w 63"/>
                <a:gd name="T61" fmla="*/ 48 h 54"/>
                <a:gd name="T62" fmla="*/ 38 w 63"/>
                <a:gd name="T63" fmla="*/ 54 h 54"/>
                <a:gd name="T64" fmla="*/ 13 w 63"/>
                <a:gd name="T65" fmla="*/ 52 h 54"/>
                <a:gd name="T66" fmla="*/ 9 w 63"/>
                <a:gd name="T67" fmla="*/ 48 h 54"/>
                <a:gd name="T68" fmla="*/ 0 w 63"/>
                <a:gd name="T69" fmla="*/ 21 h 54"/>
                <a:gd name="T70" fmla="*/ 15 w 63"/>
                <a:gd name="T71" fmla="*/ 13 h 54"/>
                <a:gd name="T72" fmla="*/ 13 w 63"/>
                <a:gd name="T73" fmla="*/ 7 h 5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3"/>
                <a:gd name="T112" fmla="*/ 0 h 54"/>
                <a:gd name="T113" fmla="*/ 63 w 63"/>
                <a:gd name="T114" fmla="*/ 54 h 5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3" h="54">
                  <a:moveTo>
                    <a:pt x="13" y="7"/>
                  </a:moveTo>
                  <a:lnTo>
                    <a:pt x="34" y="4"/>
                  </a:lnTo>
                  <a:lnTo>
                    <a:pt x="34" y="2"/>
                  </a:lnTo>
                  <a:lnTo>
                    <a:pt x="36" y="2"/>
                  </a:lnTo>
                  <a:lnTo>
                    <a:pt x="46" y="2"/>
                  </a:lnTo>
                  <a:lnTo>
                    <a:pt x="50" y="0"/>
                  </a:lnTo>
                  <a:lnTo>
                    <a:pt x="54" y="0"/>
                  </a:lnTo>
                  <a:lnTo>
                    <a:pt x="59" y="7"/>
                  </a:lnTo>
                  <a:lnTo>
                    <a:pt x="59" y="9"/>
                  </a:lnTo>
                  <a:lnTo>
                    <a:pt x="63" y="9"/>
                  </a:lnTo>
                  <a:lnTo>
                    <a:pt x="59" y="9"/>
                  </a:lnTo>
                  <a:lnTo>
                    <a:pt x="56" y="13"/>
                  </a:lnTo>
                  <a:lnTo>
                    <a:pt x="56" y="15"/>
                  </a:lnTo>
                  <a:lnTo>
                    <a:pt x="59" y="19"/>
                  </a:lnTo>
                  <a:lnTo>
                    <a:pt x="56" y="23"/>
                  </a:lnTo>
                  <a:lnTo>
                    <a:pt x="50" y="25"/>
                  </a:lnTo>
                  <a:lnTo>
                    <a:pt x="48" y="25"/>
                  </a:lnTo>
                  <a:lnTo>
                    <a:pt x="40" y="29"/>
                  </a:lnTo>
                  <a:lnTo>
                    <a:pt x="25" y="34"/>
                  </a:lnTo>
                  <a:lnTo>
                    <a:pt x="19" y="34"/>
                  </a:lnTo>
                  <a:lnTo>
                    <a:pt x="13" y="38"/>
                  </a:lnTo>
                  <a:lnTo>
                    <a:pt x="13" y="44"/>
                  </a:lnTo>
                  <a:lnTo>
                    <a:pt x="17" y="44"/>
                  </a:lnTo>
                  <a:lnTo>
                    <a:pt x="25" y="48"/>
                  </a:lnTo>
                  <a:lnTo>
                    <a:pt x="42" y="48"/>
                  </a:lnTo>
                  <a:lnTo>
                    <a:pt x="44" y="48"/>
                  </a:lnTo>
                  <a:lnTo>
                    <a:pt x="48" y="48"/>
                  </a:lnTo>
                  <a:lnTo>
                    <a:pt x="48" y="44"/>
                  </a:lnTo>
                  <a:lnTo>
                    <a:pt x="57" y="44"/>
                  </a:lnTo>
                  <a:lnTo>
                    <a:pt x="63" y="44"/>
                  </a:lnTo>
                  <a:lnTo>
                    <a:pt x="59" y="48"/>
                  </a:lnTo>
                  <a:lnTo>
                    <a:pt x="38" y="54"/>
                  </a:lnTo>
                  <a:lnTo>
                    <a:pt x="13" y="52"/>
                  </a:lnTo>
                  <a:lnTo>
                    <a:pt x="9" y="48"/>
                  </a:lnTo>
                  <a:lnTo>
                    <a:pt x="0" y="21"/>
                  </a:lnTo>
                  <a:lnTo>
                    <a:pt x="15" y="13"/>
                  </a:lnTo>
                  <a:lnTo>
                    <a:pt x="13" y="7"/>
                  </a:lnTo>
                </a:path>
              </a:pathLst>
            </a:custGeom>
            <a:grpFill/>
            <a:ln w="9525">
              <a:noFill/>
              <a:round/>
              <a:headEnd/>
              <a:tailEnd/>
            </a:ln>
          </p:spPr>
          <p:txBody>
            <a:bodyPr/>
            <a:lstStyle/>
            <a:p>
              <a:pPr>
                <a:defRPr/>
              </a:pPr>
              <a:endParaRPr lang="en-US"/>
            </a:p>
          </p:txBody>
        </p:sp>
        <p:sp>
          <p:nvSpPr>
            <p:cNvPr id="46298" name="Freeform 2355"/>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close/>
                </a:path>
              </a:pathLst>
            </a:custGeom>
            <a:grpFill/>
            <a:ln w="9525">
              <a:noFill/>
              <a:round/>
              <a:headEnd/>
              <a:tailEnd/>
            </a:ln>
          </p:spPr>
          <p:txBody>
            <a:bodyPr/>
            <a:lstStyle/>
            <a:p>
              <a:pPr>
                <a:defRPr/>
              </a:pPr>
              <a:endParaRPr lang="en-US"/>
            </a:p>
          </p:txBody>
        </p:sp>
        <p:sp>
          <p:nvSpPr>
            <p:cNvPr id="46299" name="Freeform 2356"/>
            <p:cNvSpPr>
              <a:spLocks/>
            </p:cNvSpPr>
            <p:nvPr/>
          </p:nvSpPr>
          <p:spPr bwMode="auto">
            <a:xfrm>
              <a:off x="2805" y="1257"/>
              <a:ext cx="41" cy="35"/>
            </a:xfrm>
            <a:custGeom>
              <a:avLst/>
              <a:gdLst>
                <a:gd name="T0" fmla="*/ 2 w 41"/>
                <a:gd name="T1" fmla="*/ 13 h 35"/>
                <a:gd name="T2" fmla="*/ 0 w 41"/>
                <a:gd name="T3" fmla="*/ 10 h 35"/>
                <a:gd name="T4" fmla="*/ 6 w 41"/>
                <a:gd name="T5" fmla="*/ 4 h 35"/>
                <a:gd name="T6" fmla="*/ 21 w 41"/>
                <a:gd name="T7" fmla="*/ 0 h 35"/>
                <a:gd name="T8" fmla="*/ 20 w 41"/>
                <a:gd name="T9" fmla="*/ 13 h 35"/>
                <a:gd name="T10" fmla="*/ 21 w 41"/>
                <a:gd name="T11" fmla="*/ 13 h 35"/>
                <a:gd name="T12" fmla="*/ 21 w 41"/>
                <a:gd name="T13" fmla="*/ 15 h 35"/>
                <a:gd name="T14" fmla="*/ 37 w 41"/>
                <a:gd name="T15" fmla="*/ 15 h 35"/>
                <a:gd name="T16" fmla="*/ 35 w 41"/>
                <a:gd name="T17" fmla="*/ 19 h 35"/>
                <a:gd name="T18" fmla="*/ 35 w 41"/>
                <a:gd name="T19" fmla="*/ 23 h 35"/>
                <a:gd name="T20" fmla="*/ 41 w 41"/>
                <a:gd name="T21" fmla="*/ 23 h 35"/>
                <a:gd name="T22" fmla="*/ 35 w 41"/>
                <a:gd name="T23" fmla="*/ 25 h 35"/>
                <a:gd name="T24" fmla="*/ 31 w 41"/>
                <a:gd name="T25" fmla="*/ 25 h 35"/>
                <a:gd name="T26" fmla="*/ 20 w 41"/>
                <a:gd name="T27" fmla="*/ 35 h 35"/>
                <a:gd name="T28" fmla="*/ 16 w 41"/>
                <a:gd name="T29" fmla="*/ 33 h 35"/>
                <a:gd name="T30" fmla="*/ 20 w 41"/>
                <a:gd name="T31" fmla="*/ 29 h 35"/>
                <a:gd name="T32" fmla="*/ 12 w 41"/>
                <a:gd name="T33" fmla="*/ 19 h 35"/>
                <a:gd name="T34" fmla="*/ 10 w 41"/>
                <a:gd name="T35" fmla="*/ 19 h 35"/>
                <a:gd name="T36" fmla="*/ 6 w 41"/>
                <a:gd name="T37" fmla="*/ 17 h 35"/>
                <a:gd name="T38" fmla="*/ 6 w 41"/>
                <a:gd name="T39" fmla="*/ 19 h 35"/>
                <a:gd name="T40" fmla="*/ 6 w 41"/>
                <a:gd name="T41" fmla="*/ 17 h 35"/>
                <a:gd name="T42" fmla="*/ 6 w 41"/>
                <a:gd name="T43" fmla="*/ 19 h 35"/>
                <a:gd name="T44" fmla="*/ 2 w 41"/>
                <a:gd name="T45" fmla="*/ 13 h 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5"/>
                <a:gd name="T71" fmla="*/ 41 w 41"/>
                <a:gd name="T72" fmla="*/ 35 h 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5">
                  <a:moveTo>
                    <a:pt x="2" y="13"/>
                  </a:moveTo>
                  <a:lnTo>
                    <a:pt x="0" y="10"/>
                  </a:lnTo>
                  <a:lnTo>
                    <a:pt x="6" y="4"/>
                  </a:lnTo>
                  <a:lnTo>
                    <a:pt x="21" y="0"/>
                  </a:lnTo>
                  <a:lnTo>
                    <a:pt x="20" y="13"/>
                  </a:lnTo>
                  <a:lnTo>
                    <a:pt x="21" y="13"/>
                  </a:lnTo>
                  <a:lnTo>
                    <a:pt x="21" y="15"/>
                  </a:lnTo>
                  <a:lnTo>
                    <a:pt x="37" y="15"/>
                  </a:lnTo>
                  <a:lnTo>
                    <a:pt x="35" y="19"/>
                  </a:lnTo>
                  <a:lnTo>
                    <a:pt x="35" y="23"/>
                  </a:lnTo>
                  <a:lnTo>
                    <a:pt x="41" y="23"/>
                  </a:lnTo>
                  <a:lnTo>
                    <a:pt x="35" y="25"/>
                  </a:lnTo>
                  <a:lnTo>
                    <a:pt x="31" y="25"/>
                  </a:lnTo>
                  <a:lnTo>
                    <a:pt x="20" y="35"/>
                  </a:lnTo>
                  <a:lnTo>
                    <a:pt x="16" y="33"/>
                  </a:lnTo>
                  <a:lnTo>
                    <a:pt x="20" y="29"/>
                  </a:lnTo>
                  <a:lnTo>
                    <a:pt x="12" y="19"/>
                  </a:lnTo>
                  <a:lnTo>
                    <a:pt x="10" y="19"/>
                  </a:lnTo>
                  <a:lnTo>
                    <a:pt x="6" y="17"/>
                  </a:lnTo>
                  <a:lnTo>
                    <a:pt x="6" y="19"/>
                  </a:lnTo>
                  <a:lnTo>
                    <a:pt x="6" y="17"/>
                  </a:lnTo>
                  <a:lnTo>
                    <a:pt x="6" y="19"/>
                  </a:lnTo>
                  <a:lnTo>
                    <a:pt x="2" y="13"/>
                  </a:lnTo>
                </a:path>
              </a:pathLst>
            </a:custGeom>
            <a:grpFill/>
            <a:ln w="9525">
              <a:noFill/>
              <a:round/>
              <a:headEnd/>
              <a:tailEnd/>
            </a:ln>
          </p:spPr>
          <p:txBody>
            <a:bodyPr/>
            <a:lstStyle/>
            <a:p>
              <a:pPr>
                <a:defRPr/>
              </a:pPr>
              <a:endParaRPr lang="en-US"/>
            </a:p>
          </p:txBody>
        </p:sp>
        <p:sp>
          <p:nvSpPr>
            <p:cNvPr id="46300" name="Freeform 2357"/>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close/>
                </a:path>
              </a:pathLst>
            </a:custGeom>
            <a:grpFill/>
            <a:ln w="9525">
              <a:noFill/>
              <a:round/>
              <a:headEnd/>
              <a:tailEnd/>
            </a:ln>
          </p:spPr>
          <p:txBody>
            <a:bodyPr/>
            <a:lstStyle/>
            <a:p>
              <a:pPr>
                <a:defRPr/>
              </a:pPr>
              <a:endParaRPr lang="en-US"/>
            </a:p>
          </p:txBody>
        </p:sp>
        <p:sp>
          <p:nvSpPr>
            <p:cNvPr id="46301" name="Freeform 2358"/>
            <p:cNvSpPr>
              <a:spLocks/>
            </p:cNvSpPr>
            <p:nvPr/>
          </p:nvSpPr>
          <p:spPr bwMode="auto">
            <a:xfrm>
              <a:off x="2506" y="1268"/>
              <a:ext cx="58" cy="91"/>
            </a:xfrm>
            <a:custGeom>
              <a:avLst/>
              <a:gdLst>
                <a:gd name="T0" fmla="*/ 56 w 58"/>
                <a:gd name="T1" fmla="*/ 0 h 91"/>
                <a:gd name="T2" fmla="*/ 58 w 58"/>
                <a:gd name="T3" fmla="*/ 6 h 91"/>
                <a:gd name="T4" fmla="*/ 43 w 58"/>
                <a:gd name="T5" fmla="*/ 14 h 91"/>
                <a:gd name="T6" fmla="*/ 52 w 58"/>
                <a:gd name="T7" fmla="*/ 41 h 91"/>
                <a:gd name="T8" fmla="*/ 52 w 58"/>
                <a:gd name="T9" fmla="*/ 37 h 91"/>
                <a:gd name="T10" fmla="*/ 52 w 58"/>
                <a:gd name="T11" fmla="*/ 35 h 91"/>
                <a:gd name="T12" fmla="*/ 50 w 58"/>
                <a:gd name="T13" fmla="*/ 31 h 91"/>
                <a:gd name="T14" fmla="*/ 41 w 58"/>
                <a:gd name="T15" fmla="*/ 35 h 91"/>
                <a:gd name="T16" fmla="*/ 43 w 58"/>
                <a:gd name="T17" fmla="*/ 41 h 91"/>
                <a:gd name="T18" fmla="*/ 41 w 58"/>
                <a:gd name="T19" fmla="*/ 41 h 91"/>
                <a:gd name="T20" fmla="*/ 37 w 58"/>
                <a:gd name="T21" fmla="*/ 45 h 91"/>
                <a:gd name="T22" fmla="*/ 35 w 58"/>
                <a:gd name="T23" fmla="*/ 45 h 91"/>
                <a:gd name="T24" fmla="*/ 31 w 58"/>
                <a:gd name="T25" fmla="*/ 45 h 91"/>
                <a:gd name="T26" fmla="*/ 19 w 58"/>
                <a:gd name="T27" fmla="*/ 56 h 91"/>
                <a:gd name="T28" fmla="*/ 19 w 58"/>
                <a:gd name="T29" fmla="*/ 64 h 91"/>
                <a:gd name="T30" fmla="*/ 10 w 58"/>
                <a:gd name="T31" fmla="*/ 64 h 91"/>
                <a:gd name="T32" fmla="*/ 10 w 58"/>
                <a:gd name="T33" fmla="*/ 66 h 91"/>
                <a:gd name="T34" fmla="*/ 6 w 58"/>
                <a:gd name="T35" fmla="*/ 66 h 91"/>
                <a:gd name="T36" fmla="*/ 10 w 58"/>
                <a:gd name="T37" fmla="*/ 70 h 91"/>
                <a:gd name="T38" fmla="*/ 10 w 58"/>
                <a:gd name="T39" fmla="*/ 72 h 91"/>
                <a:gd name="T40" fmla="*/ 14 w 58"/>
                <a:gd name="T41" fmla="*/ 80 h 91"/>
                <a:gd name="T42" fmla="*/ 14 w 58"/>
                <a:gd name="T43" fmla="*/ 82 h 91"/>
                <a:gd name="T44" fmla="*/ 14 w 58"/>
                <a:gd name="T45" fmla="*/ 85 h 91"/>
                <a:gd name="T46" fmla="*/ 10 w 58"/>
                <a:gd name="T47" fmla="*/ 85 h 91"/>
                <a:gd name="T48" fmla="*/ 10 w 58"/>
                <a:gd name="T49" fmla="*/ 91 h 91"/>
                <a:gd name="T50" fmla="*/ 6 w 58"/>
                <a:gd name="T51" fmla="*/ 85 h 91"/>
                <a:gd name="T52" fmla="*/ 4 w 58"/>
                <a:gd name="T53" fmla="*/ 76 h 91"/>
                <a:gd name="T54" fmla="*/ 0 w 58"/>
                <a:gd name="T55" fmla="*/ 66 h 91"/>
                <a:gd name="T56" fmla="*/ 0 w 58"/>
                <a:gd name="T57" fmla="*/ 64 h 91"/>
                <a:gd name="T58" fmla="*/ 0 w 58"/>
                <a:gd name="T59" fmla="*/ 56 h 91"/>
                <a:gd name="T60" fmla="*/ 2 w 58"/>
                <a:gd name="T61" fmla="*/ 41 h 91"/>
                <a:gd name="T62" fmla="*/ 12 w 58"/>
                <a:gd name="T63" fmla="*/ 33 h 91"/>
                <a:gd name="T64" fmla="*/ 16 w 58"/>
                <a:gd name="T65" fmla="*/ 29 h 91"/>
                <a:gd name="T66" fmla="*/ 17 w 58"/>
                <a:gd name="T67" fmla="*/ 26 h 91"/>
                <a:gd name="T68" fmla="*/ 31 w 58"/>
                <a:gd name="T69" fmla="*/ 16 h 91"/>
                <a:gd name="T70" fmla="*/ 31 w 58"/>
                <a:gd name="T71" fmla="*/ 14 h 91"/>
                <a:gd name="T72" fmla="*/ 37 w 58"/>
                <a:gd name="T73" fmla="*/ 10 h 91"/>
                <a:gd name="T74" fmla="*/ 41 w 58"/>
                <a:gd name="T75" fmla="*/ 6 h 91"/>
                <a:gd name="T76" fmla="*/ 46 w 58"/>
                <a:gd name="T77" fmla="*/ 4 h 91"/>
                <a:gd name="T78" fmla="*/ 56 w 58"/>
                <a:gd name="T79" fmla="*/ 0 h 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8"/>
                <a:gd name="T121" fmla="*/ 0 h 91"/>
                <a:gd name="T122" fmla="*/ 58 w 58"/>
                <a:gd name="T123" fmla="*/ 91 h 9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8" h="91">
                  <a:moveTo>
                    <a:pt x="56" y="0"/>
                  </a:moveTo>
                  <a:lnTo>
                    <a:pt x="58" y="6"/>
                  </a:lnTo>
                  <a:lnTo>
                    <a:pt x="43" y="14"/>
                  </a:lnTo>
                  <a:lnTo>
                    <a:pt x="52" y="41"/>
                  </a:lnTo>
                  <a:lnTo>
                    <a:pt x="52" y="37"/>
                  </a:lnTo>
                  <a:lnTo>
                    <a:pt x="52" y="35"/>
                  </a:lnTo>
                  <a:lnTo>
                    <a:pt x="50" y="31"/>
                  </a:lnTo>
                  <a:lnTo>
                    <a:pt x="41" y="35"/>
                  </a:lnTo>
                  <a:lnTo>
                    <a:pt x="43" y="41"/>
                  </a:lnTo>
                  <a:lnTo>
                    <a:pt x="41" y="41"/>
                  </a:lnTo>
                  <a:lnTo>
                    <a:pt x="37" y="45"/>
                  </a:lnTo>
                  <a:lnTo>
                    <a:pt x="35" y="45"/>
                  </a:lnTo>
                  <a:lnTo>
                    <a:pt x="31" y="45"/>
                  </a:lnTo>
                  <a:lnTo>
                    <a:pt x="19" y="56"/>
                  </a:lnTo>
                  <a:lnTo>
                    <a:pt x="19" y="64"/>
                  </a:lnTo>
                  <a:lnTo>
                    <a:pt x="10" y="64"/>
                  </a:lnTo>
                  <a:lnTo>
                    <a:pt x="10" y="66"/>
                  </a:lnTo>
                  <a:lnTo>
                    <a:pt x="6" y="66"/>
                  </a:lnTo>
                  <a:lnTo>
                    <a:pt x="10" y="70"/>
                  </a:lnTo>
                  <a:lnTo>
                    <a:pt x="10" y="72"/>
                  </a:lnTo>
                  <a:lnTo>
                    <a:pt x="14" y="80"/>
                  </a:lnTo>
                  <a:lnTo>
                    <a:pt x="14" y="82"/>
                  </a:lnTo>
                  <a:lnTo>
                    <a:pt x="14" y="85"/>
                  </a:lnTo>
                  <a:lnTo>
                    <a:pt x="10" y="85"/>
                  </a:lnTo>
                  <a:lnTo>
                    <a:pt x="10" y="91"/>
                  </a:lnTo>
                  <a:lnTo>
                    <a:pt x="6" y="85"/>
                  </a:lnTo>
                  <a:lnTo>
                    <a:pt x="4" y="76"/>
                  </a:lnTo>
                  <a:lnTo>
                    <a:pt x="0" y="66"/>
                  </a:lnTo>
                  <a:lnTo>
                    <a:pt x="0" y="64"/>
                  </a:lnTo>
                  <a:lnTo>
                    <a:pt x="0" y="56"/>
                  </a:lnTo>
                  <a:lnTo>
                    <a:pt x="2" y="41"/>
                  </a:lnTo>
                  <a:lnTo>
                    <a:pt x="12" y="33"/>
                  </a:lnTo>
                  <a:lnTo>
                    <a:pt x="16" y="29"/>
                  </a:lnTo>
                  <a:lnTo>
                    <a:pt x="17" y="26"/>
                  </a:lnTo>
                  <a:lnTo>
                    <a:pt x="31" y="16"/>
                  </a:lnTo>
                  <a:lnTo>
                    <a:pt x="31" y="14"/>
                  </a:lnTo>
                  <a:lnTo>
                    <a:pt x="37" y="10"/>
                  </a:lnTo>
                  <a:lnTo>
                    <a:pt x="41" y="6"/>
                  </a:lnTo>
                  <a:lnTo>
                    <a:pt x="46" y="4"/>
                  </a:lnTo>
                  <a:lnTo>
                    <a:pt x="56" y="0"/>
                  </a:lnTo>
                </a:path>
              </a:pathLst>
            </a:custGeom>
            <a:grpFill/>
            <a:ln w="9525">
              <a:noFill/>
              <a:round/>
              <a:headEnd/>
              <a:tailEnd/>
            </a:ln>
          </p:spPr>
          <p:txBody>
            <a:bodyPr/>
            <a:lstStyle/>
            <a:p>
              <a:pPr>
                <a:defRPr/>
              </a:pPr>
              <a:endParaRPr lang="en-US"/>
            </a:p>
          </p:txBody>
        </p:sp>
        <p:sp>
          <p:nvSpPr>
            <p:cNvPr id="46302" name="Freeform 2359"/>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close/>
                </a:path>
              </a:pathLst>
            </a:custGeom>
            <a:grpFill/>
            <a:ln w="9525">
              <a:noFill/>
              <a:round/>
              <a:headEnd/>
              <a:tailEnd/>
            </a:ln>
          </p:spPr>
          <p:txBody>
            <a:bodyPr/>
            <a:lstStyle/>
            <a:p>
              <a:pPr>
                <a:defRPr/>
              </a:pPr>
              <a:endParaRPr lang="en-US"/>
            </a:p>
          </p:txBody>
        </p:sp>
        <p:sp>
          <p:nvSpPr>
            <p:cNvPr id="46303" name="Freeform 2360"/>
            <p:cNvSpPr>
              <a:spLocks/>
            </p:cNvSpPr>
            <p:nvPr/>
          </p:nvSpPr>
          <p:spPr bwMode="auto">
            <a:xfrm>
              <a:off x="2790" y="1270"/>
              <a:ext cx="35" cy="27"/>
            </a:xfrm>
            <a:custGeom>
              <a:avLst/>
              <a:gdLst>
                <a:gd name="T0" fmla="*/ 17 w 35"/>
                <a:gd name="T1" fmla="*/ 0 h 27"/>
                <a:gd name="T2" fmla="*/ 21 w 35"/>
                <a:gd name="T3" fmla="*/ 6 h 27"/>
                <a:gd name="T4" fmla="*/ 21 w 35"/>
                <a:gd name="T5" fmla="*/ 4 h 27"/>
                <a:gd name="T6" fmla="*/ 21 w 35"/>
                <a:gd name="T7" fmla="*/ 6 h 27"/>
                <a:gd name="T8" fmla="*/ 21 w 35"/>
                <a:gd name="T9" fmla="*/ 4 h 27"/>
                <a:gd name="T10" fmla="*/ 25 w 35"/>
                <a:gd name="T11" fmla="*/ 6 h 27"/>
                <a:gd name="T12" fmla="*/ 27 w 35"/>
                <a:gd name="T13" fmla="*/ 6 h 27"/>
                <a:gd name="T14" fmla="*/ 35 w 35"/>
                <a:gd name="T15" fmla="*/ 16 h 27"/>
                <a:gd name="T16" fmla="*/ 31 w 35"/>
                <a:gd name="T17" fmla="*/ 20 h 27"/>
                <a:gd name="T18" fmla="*/ 35 w 35"/>
                <a:gd name="T19" fmla="*/ 22 h 27"/>
                <a:gd name="T20" fmla="*/ 31 w 35"/>
                <a:gd name="T21" fmla="*/ 22 h 27"/>
                <a:gd name="T22" fmla="*/ 29 w 35"/>
                <a:gd name="T23" fmla="*/ 25 h 27"/>
                <a:gd name="T24" fmla="*/ 21 w 35"/>
                <a:gd name="T25" fmla="*/ 27 h 27"/>
                <a:gd name="T26" fmla="*/ 19 w 35"/>
                <a:gd name="T27" fmla="*/ 25 h 27"/>
                <a:gd name="T28" fmla="*/ 15 w 35"/>
                <a:gd name="T29" fmla="*/ 25 h 27"/>
                <a:gd name="T30" fmla="*/ 15 w 35"/>
                <a:gd name="T31" fmla="*/ 22 h 27"/>
                <a:gd name="T32" fmla="*/ 6 w 35"/>
                <a:gd name="T33" fmla="*/ 25 h 27"/>
                <a:gd name="T34" fmla="*/ 6 w 35"/>
                <a:gd name="T35" fmla="*/ 22 h 27"/>
                <a:gd name="T36" fmla="*/ 4 w 35"/>
                <a:gd name="T37" fmla="*/ 20 h 27"/>
                <a:gd name="T38" fmla="*/ 4 w 35"/>
                <a:gd name="T39" fmla="*/ 16 h 27"/>
                <a:gd name="T40" fmla="*/ 0 w 35"/>
                <a:gd name="T41" fmla="*/ 14 h 27"/>
                <a:gd name="T42" fmla="*/ 0 w 35"/>
                <a:gd name="T43" fmla="*/ 6 h 27"/>
                <a:gd name="T44" fmla="*/ 6 w 35"/>
                <a:gd name="T45" fmla="*/ 6 h 27"/>
                <a:gd name="T46" fmla="*/ 11 w 35"/>
                <a:gd name="T47" fmla="*/ 6 h 27"/>
                <a:gd name="T48" fmla="*/ 15 w 35"/>
                <a:gd name="T49" fmla="*/ 10 h 27"/>
                <a:gd name="T50" fmla="*/ 19 w 35"/>
                <a:gd name="T51" fmla="*/ 10 h 27"/>
                <a:gd name="T52" fmla="*/ 19 w 35"/>
                <a:gd name="T53" fmla="*/ 6 h 27"/>
                <a:gd name="T54" fmla="*/ 15 w 35"/>
                <a:gd name="T55" fmla="*/ 4 h 27"/>
                <a:gd name="T56" fmla="*/ 17 w 3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5"/>
                <a:gd name="T88" fmla="*/ 0 h 27"/>
                <a:gd name="T89" fmla="*/ 35 w 35"/>
                <a:gd name="T90" fmla="*/ 27 h 2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5" h="27">
                  <a:moveTo>
                    <a:pt x="17" y="0"/>
                  </a:moveTo>
                  <a:lnTo>
                    <a:pt x="21" y="6"/>
                  </a:lnTo>
                  <a:lnTo>
                    <a:pt x="21" y="4"/>
                  </a:lnTo>
                  <a:lnTo>
                    <a:pt x="21" y="6"/>
                  </a:lnTo>
                  <a:lnTo>
                    <a:pt x="21" y="4"/>
                  </a:lnTo>
                  <a:lnTo>
                    <a:pt x="25" y="6"/>
                  </a:lnTo>
                  <a:lnTo>
                    <a:pt x="27" y="6"/>
                  </a:lnTo>
                  <a:lnTo>
                    <a:pt x="35" y="16"/>
                  </a:lnTo>
                  <a:lnTo>
                    <a:pt x="31" y="20"/>
                  </a:lnTo>
                  <a:lnTo>
                    <a:pt x="35" y="22"/>
                  </a:lnTo>
                  <a:lnTo>
                    <a:pt x="31" y="22"/>
                  </a:lnTo>
                  <a:lnTo>
                    <a:pt x="29" y="25"/>
                  </a:lnTo>
                  <a:lnTo>
                    <a:pt x="21" y="27"/>
                  </a:lnTo>
                  <a:lnTo>
                    <a:pt x="19" y="25"/>
                  </a:lnTo>
                  <a:lnTo>
                    <a:pt x="15" y="25"/>
                  </a:lnTo>
                  <a:lnTo>
                    <a:pt x="15" y="22"/>
                  </a:lnTo>
                  <a:lnTo>
                    <a:pt x="6" y="25"/>
                  </a:lnTo>
                  <a:lnTo>
                    <a:pt x="6" y="22"/>
                  </a:lnTo>
                  <a:lnTo>
                    <a:pt x="4" y="20"/>
                  </a:lnTo>
                  <a:lnTo>
                    <a:pt x="4" y="16"/>
                  </a:lnTo>
                  <a:lnTo>
                    <a:pt x="0" y="14"/>
                  </a:lnTo>
                  <a:lnTo>
                    <a:pt x="0" y="6"/>
                  </a:lnTo>
                  <a:lnTo>
                    <a:pt x="6" y="6"/>
                  </a:lnTo>
                  <a:lnTo>
                    <a:pt x="11" y="6"/>
                  </a:lnTo>
                  <a:lnTo>
                    <a:pt x="15" y="10"/>
                  </a:lnTo>
                  <a:lnTo>
                    <a:pt x="19" y="10"/>
                  </a:lnTo>
                  <a:lnTo>
                    <a:pt x="19" y="6"/>
                  </a:lnTo>
                  <a:lnTo>
                    <a:pt x="15" y="4"/>
                  </a:lnTo>
                  <a:lnTo>
                    <a:pt x="17" y="0"/>
                  </a:lnTo>
                </a:path>
              </a:pathLst>
            </a:custGeom>
            <a:grpFill/>
            <a:ln w="9525">
              <a:noFill/>
              <a:round/>
              <a:headEnd/>
              <a:tailEnd/>
            </a:ln>
          </p:spPr>
          <p:txBody>
            <a:bodyPr/>
            <a:lstStyle/>
            <a:p>
              <a:pPr>
                <a:defRPr/>
              </a:pPr>
              <a:endParaRPr lang="en-US"/>
            </a:p>
          </p:txBody>
        </p:sp>
        <p:sp>
          <p:nvSpPr>
            <p:cNvPr id="46304" name="Freeform 2361"/>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close/>
                </a:path>
              </a:pathLst>
            </a:custGeom>
            <a:grpFill/>
            <a:ln w="9525">
              <a:noFill/>
              <a:round/>
              <a:headEnd/>
              <a:tailEnd/>
            </a:ln>
          </p:spPr>
          <p:txBody>
            <a:bodyPr/>
            <a:lstStyle/>
            <a:p>
              <a:pPr>
                <a:defRPr/>
              </a:pPr>
              <a:endParaRPr lang="en-US"/>
            </a:p>
          </p:txBody>
        </p:sp>
        <p:sp>
          <p:nvSpPr>
            <p:cNvPr id="46305" name="Freeform 2362"/>
            <p:cNvSpPr>
              <a:spLocks/>
            </p:cNvSpPr>
            <p:nvPr/>
          </p:nvSpPr>
          <p:spPr bwMode="auto">
            <a:xfrm>
              <a:off x="2437" y="1307"/>
              <a:ext cx="23" cy="15"/>
            </a:xfrm>
            <a:custGeom>
              <a:avLst/>
              <a:gdLst>
                <a:gd name="T0" fmla="*/ 23 w 23"/>
                <a:gd name="T1" fmla="*/ 4 h 15"/>
                <a:gd name="T2" fmla="*/ 23 w 23"/>
                <a:gd name="T3" fmla="*/ 15 h 15"/>
                <a:gd name="T4" fmla="*/ 0 w 23"/>
                <a:gd name="T5" fmla="*/ 14 h 15"/>
                <a:gd name="T6" fmla="*/ 0 w 23"/>
                <a:gd name="T7" fmla="*/ 8 h 15"/>
                <a:gd name="T8" fmla="*/ 9 w 23"/>
                <a:gd name="T9" fmla="*/ 8 h 15"/>
                <a:gd name="T10" fmla="*/ 9 w 23"/>
                <a:gd name="T11" fmla="*/ 10 h 15"/>
                <a:gd name="T12" fmla="*/ 13 w 23"/>
                <a:gd name="T13" fmla="*/ 14 h 15"/>
                <a:gd name="T14" fmla="*/ 13 w 23"/>
                <a:gd name="T15" fmla="*/ 10 h 15"/>
                <a:gd name="T16" fmla="*/ 9 w 23"/>
                <a:gd name="T17" fmla="*/ 10 h 15"/>
                <a:gd name="T18" fmla="*/ 9 w 23"/>
                <a:gd name="T19" fmla="*/ 8 h 15"/>
                <a:gd name="T20" fmla="*/ 13 w 23"/>
                <a:gd name="T21" fmla="*/ 8 h 15"/>
                <a:gd name="T22" fmla="*/ 13 w 23"/>
                <a:gd name="T23" fmla="*/ 4 h 15"/>
                <a:gd name="T24" fmla="*/ 19 w 23"/>
                <a:gd name="T25" fmla="*/ 4 h 15"/>
                <a:gd name="T26" fmla="*/ 19 w 23"/>
                <a:gd name="T27" fmla="*/ 0 h 15"/>
                <a:gd name="T28" fmla="*/ 19 w 23"/>
                <a:gd name="T29" fmla="*/ 4 h 15"/>
                <a:gd name="T30" fmla="*/ 23 w 23"/>
                <a:gd name="T31" fmla="*/ 4 h 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3"/>
                <a:gd name="T49" fmla="*/ 0 h 15"/>
                <a:gd name="T50" fmla="*/ 23 w 23"/>
                <a:gd name="T51" fmla="*/ 15 h 1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3" h="15">
                  <a:moveTo>
                    <a:pt x="23" y="4"/>
                  </a:moveTo>
                  <a:lnTo>
                    <a:pt x="23" y="15"/>
                  </a:lnTo>
                  <a:lnTo>
                    <a:pt x="0" y="14"/>
                  </a:lnTo>
                  <a:lnTo>
                    <a:pt x="0" y="8"/>
                  </a:lnTo>
                  <a:lnTo>
                    <a:pt x="9" y="8"/>
                  </a:lnTo>
                  <a:lnTo>
                    <a:pt x="9" y="10"/>
                  </a:lnTo>
                  <a:lnTo>
                    <a:pt x="13" y="14"/>
                  </a:lnTo>
                  <a:lnTo>
                    <a:pt x="13" y="10"/>
                  </a:lnTo>
                  <a:lnTo>
                    <a:pt x="9" y="10"/>
                  </a:lnTo>
                  <a:lnTo>
                    <a:pt x="9" y="8"/>
                  </a:lnTo>
                  <a:lnTo>
                    <a:pt x="13" y="8"/>
                  </a:lnTo>
                  <a:lnTo>
                    <a:pt x="13" y="4"/>
                  </a:lnTo>
                  <a:lnTo>
                    <a:pt x="19" y="4"/>
                  </a:lnTo>
                  <a:lnTo>
                    <a:pt x="19" y="0"/>
                  </a:lnTo>
                  <a:lnTo>
                    <a:pt x="19" y="4"/>
                  </a:lnTo>
                  <a:lnTo>
                    <a:pt x="23" y="4"/>
                  </a:lnTo>
                </a:path>
              </a:pathLst>
            </a:custGeom>
            <a:grpFill/>
            <a:ln w="9525">
              <a:noFill/>
              <a:round/>
              <a:headEnd/>
              <a:tailEnd/>
            </a:ln>
          </p:spPr>
          <p:txBody>
            <a:bodyPr/>
            <a:lstStyle/>
            <a:p>
              <a:pPr>
                <a:defRPr/>
              </a:pPr>
              <a:endParaRPr lang="en-US"/>
            </a:p>
          </p:txBody>
        </p:sp>
        <p:sp>
          <p:nvSpPr>
            <p:cNvPr id="46306" name="Freeform 2363"/>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close/>
                </a:path>
              </a:pathLst>
            </a:custGeom>
            <a:grpFill/>
            <a:ln w="9525">
              <a:noFill/>
              <a:round/>
              <a:headEnd/>
              <a:tailEnd/>
            </a:ln>
          </p:spPr>
          <p:txBody>
            <a:bodyPr/>
            <a:lstStyle/>
            <a:p>
              <a:pPr>
                <a:defRPr/>
              </a:pPr>
              <a:endParaRPr lang="en-US"/>
            </a:p>
          </p:txBody>
        </p:sp>
        <p:sp>
          <p:nvSpPr>
            <p:cNvPr id="46307" name="Freeform 2364"/>
            <p:cNvSpPr>
              <a:spLocks/>
            </p:cNvSpPr>
            <p:nvPr/>
          </p:nvSpPr>
          <p:spPr bwMode="auto">
            <a:xfrm>
              <a:off x="3104" y="1423"/>
              <a:ext cx="722" cy="689"/>
            </a:xfrm>
            <a:custGeom>
              <a:avLst/>
              <a:gdLst>
                <a:gd name="T0" fmla="*/ 199 w 722"/>
                <a:gd name="T1" fmla="*/ 62 h 689"/>
                <a:gd name="T2" fmla="*/ 176 w 722"/>
                <a:gd name="T3" fmla="*/ 56 h 689"/>
                <a:gd name="T4" fmla="*/ 213 w 722"/>
                <a:gd name="T5" fmla="*/ 149 h 689"/>
                <a:gd name="T6" fmla="*/ 217 w 722"/>
                <a:gd name="T7" fmla="*/ 168 h 689"/>
                <a:gd name="T8" fmla="*/ 213 w 722"/>
                <a:gd name="T9" fmla="*/ 195 h 689"/>
                <a:gd name="T10" fmla="*/ 217 w 722"/>
                <a:gd name="T11" fmla="*/ 204 h 689"/>
                <a:gd name="T12" fmla="*/ 371 w 722"/>
                <a:gd name="T13" fmla="*/ 270 h 689"/>
                <a:gd name="T14" fmla="*/ 398 w 722"/>
                <a:gd name="T15" fmla="*/ 374 h 689"/>
                <a:gd name="T16" fmla="*/ 452 w 722"/>
                <a:gd name="T17" fmla="*/ 440 h 689"/>
                <a:gd name="T18" fmla="*/ 452 w 722"/>
                <a:gd name="T19" fmla="*/ 457 h 689"/>
                <a:gd name="T20" fmla="*/ 477 w 722"/>
                <a:gd name="T21" fmla="*/ 461 h 689"/>
                <a:gd name="T22" fmla="*/ 512 w 722"/>
                <a:gd name="T23" fmla="*/ 473 h 689"/>
                <a:gd name="T24" fmla="*/ 522 w 722"/>
                <a:gd name="T25" fmla="*/ 498 h 689"/>
                <a:gd name="T26" fmla="*/ 543 w 722"/>
                <a:gd name="T27" fmla="*/ 511 h 689"/>
                <a:gd name="T28" fmla="*/ 599 w 722"/>
                <a:gd name="T29" fmla="*/ 484 h 689"/>
                <a:gd name="T30" fmla="*/ 643 w 722"/>
                <a:gd name="T31" fmla="*/ 481 h 689"/>
                <a:gd name="T32" fmla="*/ 703 w 722"/>
                <a:gd name="T33" fmla="*/ 637 h 689"/>
                <a:gd name="T34" fmla="*/ 684 w 722"/>
                <a:gd name="T35" fmla="*/ 672 h 689"/>
                <a:gd name="T36" fmla="*/ 668 w 722"/>
                <a:gd name="T37" fmla="*/ 647 h 689"/>
                <a:gd name="T38" fmla="*/ 653 w 722"/>
                <a:gd name="T39" fmla="*/ 629 h 689"/>
                <a:gd name="T40" fmla="*/ 616 w 722"/>
                <a:gd name="T41" fmla="*/ 589 h 689"/>
                <a:gd name="T42" fmla="*/ 601 w 722"/>
                <a:gd name="T43" fmla="*/ 573 h 689"/>
                <a:gd name="T44" fmla="*/ 566 w 722"/>
                <a:gd name="T45" fmla="*/ 546 h 689"/>
                <a:gd name="T46" fmla="*/ 541 w 722"/>
                <a:gd name="T47" fmla="*/ 531 h 689"/>
                <a:gd name="T48" fmla="*/ 520 w 722"/>
                <a:gd name="T49" fmla="*/ 523 h 689"/>
                <a:gd name="T50" fmla="*/ 479 w 722"/>
                <a:gd name="T51" fmla="*/ 525 h 689"/>
                <a:gd name="T52" fmla="*/ 460 w 722"/>
                <a:gd name="T53" fmla="*/ 508 h 689"/>
                <a:gd name="T54" fmla="*/ 441 w 722"/>
                <a:gd name="T55" fmla="*/ 475 h 689"/>
                <a:gd name="T56" fmla="*/ 427 w 722"/>
                <a:gd name="T57" fmla="*/ 461 h 689"/>
                <a:gd name="T58" fmla="*/ 414 w 722"/>
                <a:gd name="T59" fmla="*/ 446 h 689"/>
                <a:gd name="T60" fmla="*/ 402 w 722"/>
                <a:gd name="T61" fmla="*/ 428 h 689"/>
                <a:gd name="T62" fmla="*/ 379 w 722"/>
                <a:gd name="T63" fmla="*/ 403 h 689"/>
                <a:gd name="T64" fmla="*/ 367 w 722"/>
                <a:gd name="T65" fmla="*/ 388 h 689"/>
                <a:gd name="T66" fmla="*/ 354 w 722"/>
                <a:gd name="T67" fmla="*/ 371 h 689"/>
                <a:gd name="T68" fmla="*/ 340 w 722"/>
                <a:gd name="T69" fmla="*/ 355 h 689"/>
                <a:gd name="T70" fmla="*/ 329 w 722"/>
                <a:gd name="T71" fmla="*/ 340 h 689"/>
                <a:gd name="T72" fmla="*/ 304 w 722"/>
                <a:gd name="T73" fmla="*/ 334 h 689"/>
                <a:gd name="T74" fmla="*/ 288 w 722"/>
                <a:gd name="T75" fmla="*/ 328 h 689"/>
                <a:gd name="T76" fmla="*/ 275 w 722"/>
                <a:gd name="T77" fmla="*/ 322 h 689"/>
                <a:gd name="T78" fmla="*/ 269 w 722"/>
                <a:gd name="T79" fmla="*/ 315 h 689"/>
                <a:gd name="T80" fmla="*/ 261 w 722"/>
                <a:gd name="T81" fmla="*/ 303 h 689"/>
                <a:gd name="T82" fmla="*/ 236 w 722"/>
                <a:gd name="T83" fmla="*/ 286 h 689"/>
                <a:gd name="T84" fmla="*/ 215 w 722"/>
                <a:gd name="T85" fmla="*/ 264 h 689"/>
                <a:gd name="T86" fmla="*/ 180 w 722"/>
                <a:gd name="T87" fmla="*/ 245 h 689"/>
                <a:gd name="T88" fmla="*/ 151 w 722"/>
                <a:gd name="T89" fmla="*/ 228 h 689"/>
                <a:gd name="T90" fmla="*/ 97 w 722"/>
                <a:gd name="T91" fmla="*/ 206 h 689"/>
                <a:gd name="T92" fmla="*/ 66 w 722"/>
                <a:gd name="T93" fmla="*/ 199 h 689"/>
                <a:gd name="T94" fmla="*/ 31 w 722"/>
                <a:gd name="T95" fmla="*/ 164 h 689"/>
                <a:gd name="T96" fmla="*/ 10 w 722"/>
                <a:gd name="T97" fmla="*/ 149 h 689"/>
                <a:gd name="T98" fmla="*/ 2 w 722"/>
                <a:gd name="T99" fmla="*/ 131 h 689"/>
                <a:gd name="T100" fmla="*/ 22 w 722"/>
                <a:gd name="T101" fmla="*/ 91 h 689"/>
                <a:gd name="T102" fmla="*/ 39 w 722"/>
                <a:gd name="T103" fmla="*/ 56 h 689"/>
                <a:gd name="T104" fmla="*/ 124 w 722"/>
                <a:gd name="T105" fmla="*/ 110 h 689"/>
                <a:gd name="T106" fmla="*/ 130 w 722"/>
                <a:gd name="T107" fmla="*/ 94 h 689"/>
                <a:gd name="T108" fmla="*/ 149 w 722"/>
                <a:gd name="T109" fmla="*/ 94 h 689"/>
                <a:gd name="T110" fmla="*/ 165 w 722"/>
                <a:gd name="T111" fmla="*/ 91 h 689"/>
                <a:gd name="T112" fmla="*/ 139 w 722"/>
                <a:gd name="T113" fmla="*/ 50 h 689"/>
                <a:gd name="T114" fmla="*/ 157 w 722"/>
                <a:gd name="T115" fmla="*/ 23 h 6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2"/>
                <a:gd name="T175" fmla="*/ 0 h 689"/>
                <a:gd name="T176" fmla="*/ 722 w 722"/>
                <a:gd name="T177" fmla="*/ 689 h 6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2" h="689">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684" y="674"/>
                  </a:lnTo>
                  <a:lnTo>
                    <a:pt x="684" y="672"/>
                  </a:lnTo>
                  <a:lnTo>
                    <a:pt x="680" y="668"/>
                  </a:lnTo>
                  <a:lnTo>
                    <a:pt x="680" y="666"/>
                  </a:lnTo>
                  <a:lnTo>
                    <a:pt x="678" y="662"/>
                  </a:lnTo>
                  <a:lnTo>
                    <a:pt x="674" y="656"/>
                  </a:lnTo>
                  <a:lnTo>
                    <a:pt x="670" y="652"/>
                  </a:lnTo>
                  <a:lnTo>
                    <a:pt x="670" y="650"/>
                  </a:lnTo>
                  <a:lnTo>
                    <a:pt x="668" y="647"/>
                  </a:lnTo>
                  <a:lnTo>
                    <a:pt x="664" y="645"/>
                  </a:lnTo>
                  <a:lnTo>
                    <a:pt x="664" y="641"/>
                  </a:lnTo>
                  <a:lnTo>
                    <a:pt x="661" y="637"/>
                  </a:lnTo>
                  <a:lnTo>
                    <a:pt x="659" y="635"/>
                  </a:lnTo>
                  <a:lnTo>
                    <a:pt x="655" y="631"/>
                  </a:lnTo>
                  <a:lnTo>
                    <a:pt x="655" y="629"/>
                  </a:lnTo>
                  <a:lnTo>
                    <a:pt x="653" y="629"/>
                  </a:lnTo>
                  <a:lnTo>
                    <a:pt x="651" y="625"/>
                  </a:lnTo>
                  <a:lnTo>
                    <a:pt x="649" y="625"/>
                  </a:lnTo>
                  <a:lnTo>
                    <a:pt x="645" y="616"/>
                  </a:lnTo>
                  <a:lnTo>
                    <a:pt x="624" y="593"/>
                  </a:lnTo>
                  <a:lnTo>
                    <a:pt x="620" y="593"/>
                  </a:lnTo>
                  <a:lnTo>
                    <a:pt x="620" y="589"/>
                  </a:lnTo>
                  <a:lnTo>
                    <a:pt x="616" y="589"/>
                  </a:lnTo>
                  <a:lnTo>
                    <a:pt x="614" y="583"/>
                  </a:lnTo>
                  <a:lnTo>
                    <a:pt x="610" y="583"/>
                  </a:lnTo>
                  <a:lnTo>
                    <a:pt x="610" y="579"/>
                  </a:lnTo>
                  <a:lnTo>
                    <a:pt x="607" y="579"/>
                  </a:lnTo>
                  <a:lnTo>
                    <a:pt x="607" y="577"/>
                  </a:lnTo>
                  <a:lnTo>
                    <a:pt x="605" y="573"/>
                  </a:lnTo>
                  <a:lnTo>
                    <a:pt x="601" y="573"/>
                  </a:lnTo>
                  <a:lnTo>
                    <a:pt x="597" y="571"/>
                  </a:lnTo>
                  <a:lnTo>
                    <a:pt x="595" y="571"/>
                  </a:lnTo>
                  <a:lnTo>
                    <a:pt x="580" y="556"/>
                  </a:lnTo>
                  <a:lnTo>
                    <a:pt x="576" y="552"/>
                  </a:lnTo>
                  <a:lnTo>
                    <a:pt x="572" y="552"/>
                  </a:lnTo>
                  <a:lnTo>
                    <a:pt x="570" y="550"/>
                  </a:lnTo>
                  <a:lnTo>
                    <a:pt x="566" y="546"/>
                  </a:lnTo>
                  <a:lnTo>
                    <a:pt x="562" y="546"/>
                  </a:lnTo>
                  <a:lnTo>
                    <a:pt x="562" y="542"/>
                  </a:lnTo>
                  <a:lnTo>
                    <a:pt x="556" y="542"/>
                  </a:lnTo>
                  <a:lnTo>
                    <a:pt x="554" y="540"/>
                  </a:lnTo>
                  <a:lnTo>
                    <a:pt x="547" y="535"/>
                  </a:lnTo>
                  <a:lnTo>
                    <a:pt x="545" y="531"/>
                  </a:lnTo>
                  <a:lnTo>
                    <a:pt x="541" y="531"/>
                  </a:lnTo>
                  <a:lnTo>
                    <a:pt x="537" y="529"/>
                  </a:lnTo>
                  <a:lnTo>
                    <a:pt x="535" y="529"/>
                  </a:lnTo>
                  <a:lnTo>
                    <a:pt x="535" y="525"/>
                  </a:lnTo>
                  <a:lnTo>
                    <a:pt x="531" y="525"/>
                  </a:lnTo>
                  <a:lnTo>
                    <a:pt x="527" y="521"/>
                  </a:lnTo>
                  <a:lnTo>
                    <a:pt x="526" y="521"/>
                  </a:lnTo>
                  <a:lnTo>
                    <a:pt x="520" y="523"/>
                  </a:lnTo>
                  <a:lnTo>
                    <a:pt x="512" y="523"/>
                  </a:lnTo>
                  <a:lnTo>
                    <a:pt x="512" y="525"/>
                  </a:lnTo>
                  <a:lnTo>
                    <a:pt x="510" y="529"/>
                  </a:lnTo>
                  <a:lnTo>
                    <a:pt x="506" y="531"/>
                  </a:lnTo>
                  <a:lnTo>
                    <a:pt x="504" y="531"/>
                  </a:lnTo>
                  <a:lnTo>
                    <a:pt x="485" y="525"/>
                  </a:lnTo>
                  <a:lnTo>
                    <a:pt x="479" y="525"/>
                  </a:lnTo>
                  <a:lnTo>
                    <a:pt x="475" y="527"/>
                  </a:lnTo>
                  <a:lnTo>
                    <a:pt x="466" y="527"/>
                  </a:lnTo>
                  <a:lnTo>
                    <a:pt x="462" y="527"/>
                  </a:lnTo>
                  <a:lnTo>
                    <a:pt x="462" y="519"/>
                  </a:lnTo>
                  <a:lnTo>
                    <a:pt x="462" y="517"/>
                  </a:lnTo>
                  <a:lnTo>
                    <a:pt x="462" y="513"/>
                  </a:lnTo>
                  <a:lnTo>
                    <a:pt x="460" y="508"/>
                  </a:lnTo>
                  <a:lnTo>
                    <a:pt x="456" y="502"/>
                  </a:lnTo>
                  <a:lnTo>
                    <a:pt x="452" y="498"/>
                  </a:lnTo>
                  <a:lnTo>
                    <a:pt x="452" y="496"/>
                  </a:lnTo>
                  <a:lnTo>
                    <a:pt x="450" y="496"/>
                  </a:lnTo>
                  <a:lnTo>
                    <a:pt x="450" y="492"/>
                  </a:lnTo>
                  <a:lnTo>
                    <a:pt x="442" y="477"/>
                  </a:lnTo>
                  <a:lnTo>
                    <a:pt x="441" y="475"/>
                  </a:lnTo>
                  <a:lnTo>
                    <a:pt x="437" y="475"/>
                  </a:lnTo>
                  <a:lnTo>
                    <a:pt x="437" y="471"/>
                  </a:lnTo>
                  <a:lnTo>
                    <a:pt x="431" y="471"/>
                  </a:lnTo>
                  <a:lnTo>
                    <a:pt x="427" y="471"/>
                  </a:lnTo>
                  <a:lnTo>
                    <a:pt x="427" y="467"/>
                  </a:lnTo>
                  <a:lnTo>
                    <a:pt x="427" y="465"/>
                  </a:lnTo>
                  <a:lnTo>
                    <a:pt x="427" y="461"/>
                  </a:lnTo>
                  <a:lnTo>
                    <a:pt x="423" y="461"/>
                  </a:lnTo>
                  <a:lnTo>
                    <a:pt x="421" y="461"/>
                  </a:lnTo>
                  <a:lnTo>
                    <a:pt x="421" y="459"/>
                  </a:lnTo>
                  <a:lnTo>
                    <a:pt x="417" y="459"/>
                  </a:lnTo>
                  <a:lnTo>
                    <a:pt x="417" y="450"/>
                  </a:lnTo>
                  <a:lnTo>
                    <a:pt x="417" y="446"/>
                  </a:lnTo>
                  <a:lnTo>
                    <a:pt x="414" y="446"/>
                  </a:lnTo>
                  <a:lnTo>
                    <a:pt x="414" y="444"/>
                  </a:lnTo>
                  <a:lnTo>
                    <a:pt x="412" y="440"/>
                  </a:lnTo>
                  <a:lnTo>
                    <a:pt x="408" y="440"/>
                  </a:lnTo>
                  <a:lnTo>
                    <a:pt x="408" y="438"/>
                  </a:lnTo>
                  <a:lnTo>
                    <a:pt x="406" y="434"/>
                  </a:lnTo>
                  <a:lnTo>
                    <a:pt x="402" y="430"/>
                  </a:lnTo>
                  <a:lnTo>
                    <a:pt x="402" y="428"/>
                  </a:lnTo>
                  <a:lnTo>
                    <a:pt x="398" y="425"/>
                  </a:lnTo>
                  <a:lnTo>
                    <a:pt x="398" y="423"/>
                  </a:lnTo>
                  <a:lnTo>
                    <a:pt x="392" y="413"/>
                  </a:lnTo>
                  <a:lnTo>
                    <a:pt x="388" y="409"/>
                  </a:lnTo>
                  <a:lnTo>
                    <a:pt x="387" y="407"/>
                  </a:lnTo>
                  <a:lnTo>
                    <a:pt x="383" y="407"/>
                  </a:lnTo>
                  <a:lnTo>
                    <a:pt x="379" y="403"/>
                  </a:lnTo>
                  <a:lnTo>
                    <a:pt x="377" y="403"/>
                  </a:lnTo>
                  <a:lnTo>
                    <a:pt x="377" y="401"/>
                  </a:lnTo>
                  <a:lnTo>
                    <a:pt x="373" y="398"/>
                  </a:lnTo>
                  <a:lnTo>
                    <a:pt x="373" y="394"/>
                  </a:lnTo>
                  <a:lnTo>
                    <a:pt x="373" y="392"/>
                  </a:lnTo>
                  <a:lnTo>
                    <a:pt x="369" y="392"/>
                  </a:lnTo>
                  <a:lnTo>
                    <a:pt x="367" y="388"/>
                  </a:lnTo>
                  <a:lnTo>
                    <a:pt x="367" y="386"/>
                  </a:lnTo>
                  <a:lnTo>
                    <a:pt x="363" y="382"/>
                  </a:lnTo>
                  <a:lnTo>
                    <a:pt x="363" y="378"/>
                  </a:lnTo>
                  <a:lnTo>
                    <a:pt x="359" y="378"/>
                  </a:lnTo>
                  <a:lnTo>
                    <a:pt x="358" y="376"/>
                  </a:lnTo>
                  <a:lnTo>
                    <a:pt x="354" y="372"/>
                  </a:lnTo>
                  <a:lnTo>
                    <a:pt x="354" y="371"/>
                  </a:lnTo>
                  <a:lnTo>
                    <a:pt x="350" y="371"/>
                  </a:lnTo>
                  <a:lnTo>
                    <a:pt x="350" y="367"/>
                  </a:lnTo>
                  <a:lnTo>
                    <a:pt x="348" y="367"/>
                  </a:lnTo>
                  <a:lnTo>
                    <a:pt x="344" y="365"/>
                  </a:lnTo>
                  <a:lnTo>
                    <a:pt x="344" y="361"/>
                  </a:lnTo>
                  <a:lnTo>
                    <a:pt x="340" y="357"/>
                  </a:lnTo>
                  <a:lnTo>
                    <a:pt x="340" y="355"/>
                  </a:lnTo>
                  <a:lnTo>
                    <a:pt x="338" y="355"/>
                  </a:lnTo>
                  <a:lnTo>
                    <a:pt x="338" y="351"/>
                  </a:lnTo>
                  <a:lnTo>
                    <a:pt x="334" y="349"/>
                  </a:lnTo>
                  <a:lnTo>
                    <a:pt x="331" y="345"/>
                  </a:lnTo>
                  <a:lnTo>
                    <a:pt x="331" y="342"/>
                  </a:lnTo>
                  <a:lnTo>
                    <a:pt x="329" y="342"/>
                  </a:lnTo>
                  <a:lnTo>
                    <a:pt x="329" y="340"/>
                  </a:lnTo>
                  <a:lnTo>
                    <a:pt x="325" y="340"/>
                  </a:lnTo>
                  <a:lnTo>
                    <a:pt x="323" y="340"/>
                  </a:lnTo>
                  <a:lnTo>
                    <a:pt x="319" y="340"/>
                  </a:lnTo>
                  <a:lnTo>
                    <a:pt x="313" y="336"/>
                  </a:lnTo>
                  <a:lnTo>
                    <a:pt x="309" y="334"/>
                  </a:lnTo>
                  <a:lnTo>
                    <a:pt x="305" y="334"/>
                  </a:lnTo>
                  <a:lnTo>
                    <a:pt x="304" y="334"/>
                  </a:lnTo>
                  <a:lnTo>
                    <a:pt x="300" y="336"/>
                  </a:lnTo>
                  <a:lnTo>
                    <a:pt x="300" y="334"/>
                  </a:lnTo>
                  <a:lnTo>
                    <a:pt x="300" y="330"/>
                  </a:lnTo>
                  <a:lnTo>
                    <a:pt x="294" y="330"/>
                  </a:lnTo>
                  <a:lnTo>
                    <a:pt x="290" y="330"/>
                  </a:lnTo>
                  <a:lnTo>
                    <a:pt x="290" y="328"/>
                  </a:lnTo>
                  <a:lnTo>
                    <a:pt x="288" y="328"/>
                  </a:lnTo>
                  <a:lnTo>
                    <a:pt x="288" y="324"/>
                  </a:lnTo>
                  <a:lnTo>
                    <a:pt x="288" y="322"/>
                  </a:lnTo>
                  <a:lnTo>
                    <a:pt x="284" y="322"/>
                  </a:lnTo>
                  <a:lnTo>
                    <a:pt x="284" y="318"/>
                  </a:lnTo>
                  <a:lnTo>
                    <a:pt x="278" y="318"/>
                  </a:lnTo>
                  <a:lnTo>
                    <a:pt x="275" y="318"/>
                  </a:lnTo>
                  <a:lnTo>
                    <a:pt x="275" y="322"/>
                  </a:lnTo>
                  <a:lnTo>
                    <a:pt x="271" y="318"/>
                  </a:lnTo>
                  <a:lnTo>
                    <a:pt x="275" y="318"/>
                  </a:lnTo>
                  <a:lnTo>
                    <a:pt x="275" y="315"/>
                  </a:lnTo>
                  <a:lnTo>
                    <a:pt x="275" y="318"/>
                  </a:lnTo>
                  <a:lnTo>
                    <a:pt x="271" y="318"/>
                  </a:lnTo>
                  <a:lnTo>
                    <a:pt x="271" y="315"/>
                  </a:lnTo>
                  <a:lnTo>
                    <a:pt x="269" y="315"/>
                  </a:lnTo>
                  <a:lnTo>
                    <a:pt x="265" y="313"/>
                  </a:lnTo>
                  <a:lnTo>
                    <a:pt x="265" y="316"/>
                  </a:lnTo>
                  <a:lnTo>
                    <a:pt x="265" y="313"/>
                  </a:lnTo>
                  <a:lnTo>
                    <a:pt x="263" y="309"/>
                  </a:lnTo>
                  <a:lnTo>
                    <a:pt x="265" y="307"/>
                  </a:lnTo>
                  <a:lnTo>
                    <a:pt x="263" y="307"/>
                  </a:lnTo>
                  <a:lnTo>
                    <a:pt x="261" y="303"/>
                  </a:lnTo>
                  <a:lnTo>
                    <a:pt x="259" y="301"/>
                  </a:lnTo>
                  <a:lnTo>
                    <a:pt x="255" y="297"/>
                  </a:lnTo>
                  <a:lnTo>
                    <a:pt x="249" y="291"/>
                  </a:lnTo>
                  <a:lnTo>
                    <a:pt x="246" y="291"/>
                  </a:lnTo>
                  <a:lnTo>
                    <a:pt x="240" y="288"/>
                  </a:lnTo>
                  <a:lnTo>
                    <a:pt x="236" y="288"/>
                  </a:lnTo>
                  <a:lnTo>
                    <a:pt x="236" y="286"/>
                  </a:lnTo>
                  <a:lnTo>
                    <a:pt x="236" y="282"/>
                  </a:lnTo>
                  <a:lnTo>
                    <a:pt x="234" y="282"/>
                  </a:lnTo>
                  <a:lnTo>
                    <a:pt x="224" y="270"/>
                  </a:lnTo>
                  <a:lnTo>
                    <a:pt x="221" y="266"/>
                  </a:lnTo>
                  <a:lnTo>
                    <a:pt x="217" y="266"/>
                  </a:lnTo>
                  <a:lnTo>
                    <a:pt x="217" y="264"/>
                  </a:lnTo>
                  <a:lnTo>
                    <a:pt x="215" y="264"/>
                  </a:lnTo>
                  <a:lnTo>
                    <a:pt x="211" y="260"/>
                  </a:lnTo>
                  <a:lnTo>
                    <a:pt x="209" y="260"/>
                  </a:lnTo>
                  <a:lnTo>
                    <a:pt x="192" y="249"/>
                  </a:lnTo>
                  <a:lnTo>
                    <a:pt x="190" y="249"/>
                  </a:lnTo>
                  <a:lnTo>
                    <a:pt x="186" y="249"/>
                  </a:lnTo>
                  <a:lnTo>
                    <a:pt x="182" y="245"/>
                  </a:lnTo>
                  <a:lnTo>
                    <a:pt x="180" y="245"/>
                  </a:lnTo>
                  <a:lnTo>
                    <a:pt x="180" y="243"/>
                  </a:lnTo>
                  <a:lnTo>
                    <a:pt x="176" y="239"/>
                  </a:lnTo>
                  <a:lnTo>
                    <a:pt x="170" y="233"/>
                  </a:lnTo>
                  <a:lnTo>
                    <a:pt x="165" y="228"/>
                  </a:lnTo>
                  <a:lnTo>
                    <a:pt x="157" y="228"/>
                  </a:lnTo>
                  <a:lnTo>
                    <a:pt x="155" y="228"/>
                  </a:lnTo>
                  <a:lnTo>
                    <a:pt x="151" y="228"/>
                  </a:lnTo>
                  <a:lnTo>
                    <a:pt x="145" y="224"/>
                  </a:lnTo>
                  <a:lnTo>
                    <a:pt x="139" y="224"/>
                  </a:lnTo>
                  <a:lnTo>
                    <a:pt x="126" y="218"/>
                  </a:lnTo>
                  <a:lnTo>
                    <a:pt x="110" y="210"/>
                  </a:lnTo>
                  <a:lnTo>
                    <a:pt x="107" y="210"/>
                  </a:lnTo>
                  <a:lnTo>
                    <a:pt x="105" y="210"/>
                  </a:lnTo>
                  <a:lnTo>
                    <a:pt x="97" y="206"/>
                  </a:lnTo>
                  <a:lnTo>
                    <a:pt x="95" y="206"/>
                  </a:lnTo>
                  <a:lnTo>
                    <a:pt x="89" y="206"/>
                  </a:lnTo>
                  <a:lnTo>
                    <a:pt x="85" y="204"/>
                  </a:lnTo>
                  <a:lnTo>
                    <a:pt x="76" y="201"/>
                  </a:lnTo>
                  <a:lnTo>
                    <a:pt x="72" y="201"/>
                  </a:lnTo>
                  <a:lnTo>
                    <a:pt x="70" y="201"/>
                  </a:lnTo>
                  <a:lnTo>
                    <a:pt x="66" y="199"/>
                  </a:lnTo>
                  <a:lnTo>
                    <a:pt x="64" y="199"/>
                  </a:lnTo>
                  <a:lnTo>
                    <a:pt x="56" y="199"/>
                  </a:lnTo>
                  <a:lnTo>
                    <a:pt x="51" y="189"/>
                  </a:lnTo>
                  <a:lnTo>
                    <a:pt x="47" y="185"/>
                  </a:lnTo>
                  <a:lnTo>
                    <a:pt x="45" y="179"/>
                  </a:lnTo>
                  <a:lnTo>
                    <a:pt x="35" y="168"/>
                  </a:lnTo>
                  <a:lnTo>
                    <a:pt x="31" y="164"/>
                  </a:lnTo>
                  <a:lnTo>
                    <a:pt x="27" y="164"/>
                  </a:lnTo>
                  <a:lnTo>
                    <a:pt x="27" y="162"/>
                  </a:lnTo>
                  <a:lnTo>
                    <a:pt x="26" y="162"/>
                  </a:lnTo>
                  <a:lnTo>
                    <a:pt x="22" y="158"/>
                  </a:lnTo>
                  <a:lnTo>
                    <a:pt x="20" y="156"/>
                  </a:lnTo>
                  <a:lnTo>
                    <a:pt x="12" y="152"/>
                  </a:lnTo>
                  <a:lnTo>
                    <a:pt x="10" y="149"/>
                  </a:lnTo>
                  <a:lnTo>
                    <a:pt x="6" y="149"/>
                  </a:lnTo>
                  <a:lnTo>
                    <a:pt x="2" y="147"/>
                  </a:ln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path>
              </a:pathLst>
            </a:custGeom>
            <a:grpFill/>
            <a:ln w="9525">
              <a:noFill/>
              <a:round/>
              <a:headEnd/>
              <a:tailEnd/>
            </a:ln>
          </p:spPr>
          <p:txBody>
            <a:bodyPr/>
            <a:lstStyle/>
            <a:p>
              <a:pPr>
                <a:defRPr/>
              </a:pPr>
              <a:endParaRPr lang="en-US"/>
            </a:p>
          </p:txBody>
        </p:sp>
        <p:sp>
          <p:nvSpPr>
            <p:cNvPr id="46308" name="Freeform 2365"/>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grpFill/>
            <a:ln w="9525">
              <a:noFill/>
              <a:round/>
              <a:headEnd/>
              <a:tailEnd/>
            </a:ln>
          </p:spPr>
          <p:txBody>
            <a:bodyPr/>
            <a:lstStyle/>
            <a:p>
              <a:pPr>
                <a:defRPr/>
              </a:pPr>
              <a:endParaRPr lang="en-US"/>
            </a:p>
          </p:txBody>
        </p:sp>
        <p:sp>
          <p:nvSpPr>
            <p:cNvPr id="46309" name="Freeform 2366"/>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grpFill/>
            <a:ln w="9525">
              <a:noFill/>
              <a:round/>
              <a:headEnd/>
              <a:tailEnd/>
            </a:ln>
          </p:spPr>
          <p:txBody>
            <a:bodyPr/>
            <a:lstStyle/>
            <a:p>
              <a:pPr>
                <a:defRPr/>
              </a:pPr>
              <a:endParaRPr lang="en-US"/>
            </a:p>
          </p:txBody>
        </p:sp>
        <p:sp>
          <p:nvSpPr>
            <p:cNvPr id="46310" name="Freeform 2367"/>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close/>
                </a:path>
              </a:pathLst>
            </a:custGeom>
            <a:grpFill/>
            <a:ln w="9525">
              <a:noFill/>
              <a:round/>
              <a:headEnd/>
              <a:tailEnd/>
            </a:ln>
          </p:spPr>
          <p:txBody>
            <a:bodyPr/>
            <a:lstStyle/>
            <a:p>
              <a:pPr>
                <a:defRPr/>
              </a:pPr>
              <a:endParaRPr lang="en-US"/>
            </a:p>
          </p:txBody>
        </p:sp>
        <p:sp>
          <p:nvSpPr>
            <p:cNvPr id="46311" name="Freeform 2368"/>
            <p:cNvSpPr>
              <a:spLocks/>
            </p:cNvSpPr>
            <p:nvPr/>
          </p:nvSpPr>
          <p:spPr bwMode="auto">
            <a:xfrm>
              <a:off x="4539" y="2469"/>
              <a:ext cx="5" cy="10"/>
            </a:xfrm>
            <a:custGeom>
              <a:avLst/>
              <a:gdLst>
                <a:gd name="T0" fmla="*/ 5 w 5"/>
                <a:gd name="T1" fmla="*/ 10 h 10"/>
                <a:gd name="T2" fmla="*/ 5 w 5"/>
                <a:gd name="T3" fmla="*/ 4 h 10"/>
                <a:gd name="T4" fmla="*/ 0 w 5"/>
                <a:gd name="T5" fmla="*/ 4 h 10"/>
                <a:gd name="T6" fmla="*/ 0 w 5"/>
                <a:gd name="T7" fmla="*/ 0 h 10"/>
                <a:gd name="T8" fmla="*/ 0 w 5"/>
                <a:gd name="T9" fmla="*/ 10 h 10"/>
                <a:gd name="T10" fmla="*/ 2 w 5"/>
                <a:gd name="T11" fmla="*/ 10 h 10"/>
                <a:gd name="T12" fmla="*/ 5 w 5"/>
                <a:gd name="T13" fmla="*/ 10 h 10"/>
                <a:gd name="T14" fmla="*/ 0 60000 65536"/>
                <a:gd name="T15" fmla="*/ 0 60000 65536"/>
                <a:gd name="T16" fmla="*/ 0 60000 65536"/>
                <a:gd name="T17" fmla="*/ 0 60000 65536"/>
                <a:gd name="T18" fmla="*/ 0 60000 65536"/>
                <a:gd name="T19" fmla="*/ 0 60000 65536"/>
                <a:gd name="T20" fmla="*/ 0 60000 65536"/>
                <a:gd name="T21" fmla="*/ 0 w 5"/>
                <a:gd name="T22" fmla="*/ 0 h 10"/>
                <a:gd name="T23" fmla="*/ 5 w 5"/>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10">
                  <a:moveTo>
                    <a:pt x="5" y="10"/>
                  </a:moveTo>
                  <a:lnTo>
                    <a:pt x="5" y="4"/>
                  </a:lnTo>
                  <a:lnTo>
                    <a:pt x="0" y="4"/>
                  </a:lnTo>
                  <a:lnTo>
                    <a:pt x="0" y="0"/>
                  </a:lnTo>
                  <a:lnTo>
                    <a:pt x="0" y="10"/>
                  </a:lnTo>
                  <a:lnTo>
                    <a:pt x="2" y="10"/>
                  </a:lnTo>
                  <a:lnTo>
                    <a:pt x="5" y="10"/>
                  </a:lnTo>
                </a:path>
              </a:pathLst>
            </a:custGeom>
            <a:grpFill/>
            <a:ln w="9525">
              <a:noFill/>
              <a:round/>
              <a:headEnd/>
              <a:tailEnd/>
            </a:ln>
          </p:spPr>
          <p:txBody>
            <a:bodyPr/>
            <a:lstStyle/>
            <a:p>
              <a:pPr>
                <a:defRPr/>
              </a:pPr>
              <a:endParaRPr lang="en-US"/>
            </a:p>
          </p:txBody>
        </p:sp>
        <p:sp>
          <p:nvSpPr>
            <p:cNvPr id="46312" name="Freeform 2369"/>
            <p:cNvSpPr>
              <a:spLocks/>
            </p:cNvSpPr>
            <p:nvPr/>
          </p:nvSpPr>
          <p:spPr bwMode="auto">
            <a:xfrm>
              <a:off x="3794" y="1849"/>
              <a:ext cx="1692" cy="2199"/>
            </a:xfrm>
            <a:custGeom>
              <a:avLst/>
              <a:gdLst>
                <a:gd name="T0" fmla="*/ 1330 w 1692"/>
                <a:gd name="T1" fmla="*/ 2072 h 2199"/>
                <a:gd name="T2" fmla="*/ 1187 w 1692"/>
                <a:gd name="T3" fmla="*/ 2170 h 2199"/>
                <a:gd name="T4" fmla="*/ 926 w 1692"/>
                <a:gd name="T5" fmla="*/ 2147 h 2199"/>
                <a:gd name="T6" fmla="*/ 957 w 1692"/>
                <a:gd name="T7" fmla="*/ 2031 h 2199"/>
                <a:gd name="T8" fmla="*/ 945 w 1692"/>
                <a:gd name="T9" fmla="*/ 1970 h 2199"/>
                <a:gd name="T10" fmla="*/ 940 w 1692"/>
                <a:gd name="T11" fmla="*/ 1944 h 2199"/>
                <a:gd name="T12" fmla="*/ 926 w 1692"/>
                <a:gd name="T13" fmla="*/ 1886 h 2199"/>
                <a:gd name="T14" fmla="*/ 891 w 1692"/>
                <a:gd name="T15" fmla="*/ 1854 h 2199"/>
                <a:gd name="T16" fmla="*/ 830 w 1692"/>
                <a:gd name="T17" fmla="*/ 1811 h 2199"/>
                <a:gd name="T18" fmla="*/ 801 w 1692"/>
                <a:gd name="T19" fmla="*/ 1767 h 2199"/>
                <a:gd name="T20" fmla="*/ 758 w 1692"/>
                <a:gd name="T21" fmla="*/ 1763 h 2199"/>
                <a:gd name="T22" fmla="*/ 708 w 1692"/>
                <a:gd name="T23" fmla="*/ 1807 h 2199"/>
                <a:gd name="T24" fmla="*/ 700 w 1692"/>
                <a:gd name="T25" fmla="*/ 1819 h 2199"/>
                <a:gd name="T26" fmla="*/ 696 w 1692"/>
                <a:gd name="T27" fmla="*/ 1881 h 2199"/>
                <a:gd name="T28" fmla="*/ 671 w 1692"/>
                <a:gd name="T29" fmla="*/ 1859 h 2199"/>
                <a:gd name="T30" fmla="*/ 662 w 1692"/>
                <a:gd name="T31" fmla="*/ 1757 h 2199"/>
                <a:gd name="T32" fmla="*/ 720 w 1692"/>
                <a:gd name="T33" fmla="*/ 1697 h 2199"/>
                <a:gd name="T34" fmla="*/ 696 w 1692"/>
                <a:gd name="T35" fmla="*/ 1676 h 2199"/>
                <a:gd name="T36" fmla="*/ 752 w 1692"/>
                <a:gd name="T37" fmla="*/ 1632 h 2199"/>
                <a:gd name="T38" fmla="*/ 722 w 1692"/>
                <a:gd name="T39" fmla="*/ 1614 h 2199"/>
                <a:gd name="T40" fmla="*/ 675 w 1692"/>
                <a:gd name="T41" fmla="*/ 1636 h 2199"/>
                <a:gd name="T42" fmla="*/ 681 w 1692"/>
                <a:gd name="T43" fmla="*/ 1682 h 2199"/>
                <a:gd name="T44" fmla="*/ 662 w 1692"/>
                <a:gd name="T45" fmla="*/ 1639 h 2199"/>
                <a:gd name="T46" fmla="*/ 613 w 1692"/>
                <a:gd name="T47" fmla="*/ 1547 h 2199"/>
                <a:gd name="T48" fmla="*/ 656 w 1692"/>
                <a:gd name="T49" fmla="*/ 1475 h 2199"/>
                <a:gd name="T50" fmla="*/ 658 w 1692"/>
                <a:gd name="T51" fmla="*/ 1361 h 2199"/>
                <a:gd name="T52" fmla="*/ 633 w 1692"/>
                <a:gd name="T53" fmla="*/ 1244 h 2199"/>
                <a:gd name="T54" fmla="*/ 611 w 1692"/>
                <a:gd name="T55" fmla="*/ 1128 h 2199"/>
                <a:gd name="T56" fmla="*/ 563 w 1692"/>
                <a:gd name="T57" fmla="*/ 1008 h 2199"/>
                <a:gd name="T58" fmla="*/ 507 w 1692"/>
                <a:gd name="T59" fmla="*/ 863 h 2199"/>
                <a:gd name="T60" fmla="*/ 426 w 1692"/>
                <a:gd name="T61" fmla="*/ 730 h 2199"/>
                <a:gd name="T62" fmla="*/ 382 w 1692"/>
                <a:gd name="T63" fmla="*/ 657 h 2199"/>
                <a:gd name="T64" fmla="*/ 353 w 1692"/>
                <a:gd name="T65" fmla="*/ 626 h 2199"/>
                <a:gd name="T66" fmla="*/ 274 w 1692"/>
                <a:gd name="T67" fmla="*/ 510 h 2199"/>
                <a:gd name="T68" fmla="*/ 177 w 1692"/>
                <a:gd name="T69" fmla="*/ 389 h 2199"/>
                <a:gd name="T70" fmla="*/ 7 w 1692"/>
                <a:gd name="T71" fmla="*/ 263 h 2199"/>
                <a:gd name="T72" fmla="*/ 251 w 1692"/>
                <a:gd name="T73" fmla="*/ 66 h 2199"/>
                <a:gd name="T74" fmla="*/ 534 w 1692"/>
                <a:gd name="T75" fmla="*/ 87 h 2199"/>
                <a:gd name="T76" fmla="*/ 789 w 1692"/>
                <a:gd name="T77" fmla="*/ 163 h 2199"/>
                <a:gd name="T78" fmla="*/ 1030 w 1692"/>
                <a:gd name="T79" fmla="*/ 234 h 2199"/>
                <a:gd name="T80" fmla="*/ 884 w 1692"/>
                <a:gd name="T81" fmla="*/ 333 h 2199"/>
                <a:gd name="T82" fmla="*/ 859 w 1692"/>
                <a:gd name="T83" fmla="*/ 408 h 2199"/>
                <a:gd name="T84" fmla="*/ 1019 w 1692"/>
                <a:gd name="T85" fmla="*/ 419 h 2199"/>
                <a:gd name="T86" fmla="*/ 1102 w 1692"/>
                <a:gd name="T87" fmla="*/ 381 h 2199"/>
                <a:gd name="T88" fmla="*/ 1162 w 1692"/>
                <a:gd name="T89" fmla="*/ 371 h 2199"/>
                <a:gd name="T90" fmla="*/ 1254 w 1692"/>
                <a:gd name="T91" fmla="*/ 487 h 2199"/>
                <a:gd name="T92" fmla="*/ 1221 w 1692"/>
                <a:gd name="T93" fmla="*/ 630 h 2199"/>
                <a:gd name="T94" fmla="*/ 1247 w 1692"/>
                <a:gd name="T95" fmla="*/ 715 h 2199"/>
                <a:gd name="T96" fmla="*/ 1110 w 1692"/>
                <a:gd name="T97" fmla="*/ 778 h 2199"/>
                <a:gd name="T98" fmla="*/ 1256 w 1692"/>
                <a:gd name="T99" fmla="*/ 931 h 2199"/>
                <a:gd name="T100" fmla="*/ 1216 w 1692"/>
                <a:gd name="T101" fmla="*/ 1004 h 2199"/>
                <a:gd name="T102" fmla="*/ 1474 w 1692"/>
                <a:gd name="T103" fmla="*/ 952 h 2199"/>
                <a:gd name="T104" fmla="*/ 1496 w 1692"/>
                <a:gd name="T105" fmla="*/ 1076 h 2199"/>
                <a:gd name="T106" fmla="*/ 1571 w 1692"/>
                <a:gd name="T107" fmla="*/ 1122 h 2199"/>
                <a:gd name="T108" fmla="*/ 1513 w 1692"/>
                <a:gd name="T109" fmla="*/ 1159 h 2199"/>
                <a:gd name="T110" fmla="*/ 1368 w 1692"/>
                <a:gd name="T111" fmla="*/ 1275 h 2199"/>
                <a:gd name="T112" fmla="*/ 1279 w 1692"/>
                <a:gd name="T113" fmla="*/ 1186 h 2199"/>
                <a:gd name="T114" fmla="*/ 1183 w 1692"/>
                <a:gd name="T115" fmla="*/ 1280 h 2199"/>
                <a:gd name="T116" fmla="*/ 1357 w 1692"/>
                <a:gd name="T117" fmla="*/ 1388 h 2199"/>
                <a:gd name="T118" fmla="*/ 1631 w 1692"/>
                <a:gd name="T119" fmla="*/ 1462 h 2199"/>
                <a:gd name="T120" fmla="*/ 1509 w 1692"/>
                <a:gd name="T121" fmla="*/ 1637 h 2199"/>
                <a:gd name="T122" fmla="*/ 1409 w 1692"/>
                <a:gd name="T123" fmla="*/ 1809 h 2199"/>
                <a:gd name="T124" fmla="*/ 1276 w 1692"/>
                <a:gd name="T125" fmla="*/ 1939 h 21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92"/>
                <a:gd name="T190" fmla="*/ 0 h 2199"/>
                <a:gd name="T191" fmla="*/ 1692 w 1692"/>
                <a:gd name="T192" fmla="*/ 2199 h 21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92" h="2199">
                  <a:moveTo>
                    <a:pt x="1287" y="1970"/>
                  </a:moveTo>
                  <a:lnTo>
                    <a:pt x="1283" y="1970"/>
                  </a:lnTo>
                  <a:lnTo>
                    <a:pt x="1279" y="1970"/>
                  </a:lnTo>
                  <a:lnTo>
                    <a:pt x="1279" y="1973"/>
                  </a:lnTo>
                  <a:lnTo>
                    <a:pt x="1283" y="1973"/>
                  </a:lnTo>
                  <a:lnTo>
                    <a:pt x="1287" y="1973"/>
                  </a:lnTo>
                  <a:lnTo>
                    <a:pt x="1287" y="1977"/>
                  </a:lnTo>
                  <a:lnTo>
                    <a:pt x="1287" y="1979"/>
                  </a:lnTo>
                  <a:lnTo>
                    <a:pt x="1287" y="1983"/>
                  </a:lnTo>
                  <a:lnTo>
                    <a:pt x="1283" y="1983"/>
                  </a:lnTo>
                  <a:lnTo>
                    <a:pt x="1287" y="1985"/>
                  </a:lnTo>
                  <a:lnTo>
                    <a:pt x="1287" y="1989"/>
                  </a:lnTo>
                  <a:lnTo>
                    <a:pt x="1283" y="1993"/>
                  </a:lnTo>
                  <a:lnTo>
                    <a:pt x="1281" y="1993"/>
                  </a:lnTo>
                  <a:lnTo>
                    <a:pt x="1281" y="1995"/>
                  </a:lnTo>
                  <a:lnTo>
                    <a:pt x="1283" y="1995"/>
                  </a:lnTo>
                  <a:lnTo>
                    <a:pt x="1281" y="1998"/>
                  </a:lnTo>
                  <a:lnTo>
                    <a:pt x="1281" y="2000"/>
                  </a:lnTo>
                  <a:lnTo>
                    <a:pt x="1281" y="2004"/>
                  </a:lnTo>
                  <a:lnTo>
                    <a:pt x="1283" y="2008"/>
                  </a:lnTo>
                  <a:lnTo>
                    <a:pt x="1283" y="2010"/>
                  </a:lnTo>
                  <a:lnTo>
                    <a:pt x="1283" y="2020"/>
                  </a:lnTo>
                  <a:lnTo>
                    <a:pt x="1283" y="2024"/>
                  </a:lnTo>
                  <a:lnTo>
                    <a:pt x="1283" y="2025"/>
                  </a:lnTo>
                  <a:lnTo>
                    <a:pt x="1283" y="2029"/>
                  </a:lnTo>
                  <a:lnTo>
                    <a:pt x="1287" y="2031"/>
                  </a:lnTo>
                  <a:lnTo>
                    <a:pt x="1291" y="2035"/>
                  </a:lnTo>
                  <a:lnTo>
                    <a:pt x="1287" y="2035"/>
                  </a:lnTo>
                  <a:lnTo>
                    <a:pt x="1287" y="2039"/>
                  </a:lnTo>
                  <a:lnTo>
                    <a:pt x="1291" y="2039"/>
                  </a:lnTo>
                  <a:lnTo>
                    <a:pt x="1291" y="2045"/>
                  </a:lnTo>
                  <a:lnTo>
                    <a:pt x="1291" y="2047"/>
                  </a:lnTo>
                  <a:lnTo>
                    <a:pt x="1297" y="2047"/>
                  </a:lnTo>
                  <a:lnTo>
                    <a:pt x="1297" y="2039"/>
                  </a:lnTo>
                  <a:lnTo>
                    <a:pt x="1312" y="2037"/>
                  </a:lnTo>
                  <a:lnTo>
                    <a:pt x="1312" y="2053"/>
                  </a:lnTo>
                  <a:lnTo>
                    <a:pt x="1328" y="2056"/>
                  </a:lnTo>
                  <a:lnTo>
                    <a:pt x="1330" y="2072"/>
                  </a:lnTo>
                  <a:lnTo>
                    <a:pt x="1345" y="2072"/>
                  </a:lnTo>
                  <a:lnTo>
                    <a:pt x="1345" y="2099"/>
                  </a:lnTo>
                  <a:lnTo>
                    <a:pt x="1345" y="2107"/>
                  </a:lnTo>
                  <a:lnTo>
                    <a:pt x="1364" y="2105"/>
                  </a:lnTo>
                  <a:lnTo>
                    <a:pt x="1364" y="2108"/>
                  </a:lnTo>
                  <a:lnTo>
                    <a:pt x="1364" y="2114"/>
                  </a:lnTo>
                  <a:lnTo>
                    <a:pt x="1364" y="2120"/>
                  </a:lnTo>
                  <a:lnTo>
                    <a:pt x="1380" y="2120"/>
                  </a:lnTo>
                  <a:lnTo>
                    <a:pt x="1380" y="2130"/>
                  </a:lnTo>
                  <a:lnTo>
                    <a:pt x="1395" y="2130"/>
                  </a:lnTo>
                  <a:lnTo>
                    <a:pt x="1395" y="2149"/>
                  </a:lnTo>
                  <a:lnTo>
                    <a:pt x="1384" y="2149"/>
                  </a:lnTo>
                  <a:lnTo>
                    <a:pt x="1374" y="2149"/>
                  </a:lnTo>
                  <a:lnTo>
                    <a:pt x="1368" y="2151"/>
                  </a:lnTo>
                  <a:lnTo>
                    <a:pt x="1360" y="2151"/>
                  </a:lnTo>
                  <a:lnTo>
                    <a:pt x="1349" y="2153"/>
                  </a:lnTo>
                  <a:lnTo>
                    <a:pt x="1343" y="2153"/>
                  </a:lnTo>
                  <a:lnTo>
                    <a:pt x="1330" y="2155"/>
                  </a:lnTo>
                  <a:lnTo>
                    <a:pt x="1328" y="2155"/>
                  </a:lnTo>
                  <a:lnTo>
                    <a:pt x="1320" y="2155"/>
                  </a:lnTo>
                  <a:lnTo>
                    <a:pt x="1318" y="2155"/>
                  </a:lnTo>
                  <a:lnTo>
                    <a:pt x="1304" y="2157"/>
                  </a:lnTo>
                  <a:lnTo>
                    <a:pt x="1297" y="2159"/>
                  </a:lnTo>
                  <a:lnTo>
                    <a:pt x="1293" y="2159"/>
                  </a:lnTo>
                  <a:lnTo>
                    <a:pt x="1287" y="2159"/>
                  </a:lnTo>
                  <a:lnTo>
                    <a:pt x="1283" y="2159"/>
                  </a:lnTo>
                  <a:lnTo>
                    <a:pt x="1279" y="2159"/>
                  </a:lnTo>
                  <a:lnTo>
                    <a:pt x="1277" y="2159"/>
                  </a:lnTo>
                  <a:lnTo>
                    <a:pt x="1272" y="2161"/>
                  </a:lnTo>
                  <a:lnTo>
                    <a:pt x="1264" y="2163"/>
                  </a:lnTo>
                  <a:lnTo>
                    <a:pt x="1256" y="2163"/>
                  </a:lnTo>
                  <a:lnTo>
                    <a:pt x="1248" y="2163"/>
                  </a:lnTo>
                  <a:lnTo>
                    <a:pt x="1231" y="2166"/>
                  </a:lnTo>
                  <a:lnTo>
                    <a:pt x="1216" y="2166"/>
                  </a:lnTo>
                  <a:lnTo>
                    <a:pt x="1212" y="2166"/>
                  </a:lnTo>
                  <a:lnTo>
                    <a:pt x="1196" y="2170"/>
                  </a:lnTo>
                  <a:lnTo>
                    <a:pt x="1191" y="2170"/>
                  </a:lnTo>
                  <a:lnTo>
                    <a:pt x="1187" y="2170"/>
                  </a:lnTo>
                  <a:lnTo>
                    <a:pt x="1183" y="2170"/>
                  </a:lnTo>
                  <a:lnTo>
                    <a:pt x="1181" y="2170"/>
                  </a:lnTo>
                  <a:lnTo>
                    <a:pt x="1165" y="2174"/>
                  </a:lnTo>
                  <a:lnTo>
                    <a:pt x="1162" y="2174"/>
                  </a:lnTo>
                  <a:lnTo>
                    <a:pt x="1156" y="2174"/>
                  </a:lnTo>
                  <a:lnTo>
                    <a:pt x="1150" y="2174"/>
                  </a:lnTo>
                  <a:lnTo>
                    <a:pt x="1135" y="2178"/>
                  </a:lnTo>
                  <a:lnTo>
                    <a:pt x="1131" y="2178"/>
                  </a:lnTo>
                  <a:lnTo>
                    <a:pt x="1121" y="2178"/>
                  </a:lnTo>
                  <a:lnTo>
                    <a:pt x="1106" y="2178"/>
                  </a:lnTo>
                  <a:lnTo>
                    <a:pt x="1100" y="2178"/>
                  </a:lnTo>
                  <a:lnTo>
                    <a:pt x="1100" y="2182"/>
                  </a:lnTo>
                  <a:lnTo>
                    <a:pt x="1096" y="2182"/>
                  </a:lnTo>
                  <a:lnTo>
                    <a:pt x="1094" y="2182"/>
                  </a:lnTo>
                  <a:lnTo>
                    <a:pt x="1090" y="2182"/>
                  </a:lnTo>
                  <a:lnTo>
                    <a:pt x="1084" y="2182"/>
                  </a:lnTo>
                  <a:lnTo>
                    <a:pt x="1081" y="2182"/>
                  </a:lnTo>
                  <a:lnTo>
                    <a:pt x="1055" y="2186"/>
                  </a:lnTo>
                  <a:lnTo>
                    <a:pt x="1036" y="2186"/>
                  </a:lnTo>
                  <a:lnTo>
                    <a:pt x="1028" y="2190"/>
                  </a:lnTo>
                  <a:lnTo>
                    <a:pt x="1025" y="2190"/>
                  </a:lnTo>
                  <a:lnTo>
                    <a:pt x="1015" y="2190"/>
                  </a:lnTo>
                  <a:lnTo>
                    <a:pt x="1011" y="2190"/>
                  </a:lnTo>
                  <a:lnTo>
                    <a:pt x="994" y="2192"/>
                  </a:lnTo>
                  <a:lnTo>
                    <a:pt x="990" y="2193"/>
                  </a:lnTo>
                  <a:lnTo>
                    <a:pt x="988" y="2193"/>
                  </a:lnTo>
                  <a:lnTo>
                    <a:pt x="974" y="2193"/>
                  </a:lnTo>
                  <a:lnTo>
                    <a:pt x="971" y="2193"/>
                  </a:lnTo>
                  <a:lnTo>
                    <a:pt x="969" y="2193"/>
                  </a:lnTo>
                  <a:lnTo>
                    <a:pt x="965" y="2195"/>
                  </a:lnTo>
                  <a:lnTo>
                    <a:pt x="963" y="2195"/>
                  </a:lnTo>
                  <a:lnTo>
                    <a:pt x="959" y="2195"/>
                  </a:lnTo>
                  <a:lnTo>
                    <a:pt x="953" y="2195"/>
                  </a:lnTo>
                  <a:lnTo>
                    <a:pt x="949" y="2195"/>
                  </a:lnTo>
                  <a:lnTo>
                    <a:pt x="947" y="2197"/>
                  </a:lnTo>
                  <a:lnTo>
                    <a:pt x="932" y="2199"/>
                  </a:lnTo>
                  <a:lnTo>
                    <a:pt x="928" y="2199"/>
                  </a:lnTo>
                  <a:lnTo>
                    <a:pt x="926" y="2147"/>
                  </a:lnTo>
                  <a:lnTo>
                    <a:pt x="943" y="2147"/>
                  </a:lnTo>
                  <a:lnTo>
                    <a:pt x="961" y="2147"/>
                  </a:lnTo>
                  <a:lnTo>
                    <a:pt x="961" y="2139"/>
                  </a:lnTo>
                  <a:lnTo>
                    <a:pt x="961" y="2128"/>
                  </a:lnTo>
                  <a:lnTo>
                    <a:pt x="961" y="2124"/>
                  </a:lnTo>
                  <a:lnTo>
                    <a:pt x="965" y="2124"/>
                  </a:lnTo>
                  <a:lnTo>
                    <a:pt x="965" y="2122"/>
                  </a:lnTo>
                  <a:lnTo>
                    <a:pt x="961" y="2122"/>
                  </a:lnTo>
                  <a:lnTo>
                    <a:pt x="961" y="2118"/>
                  </a:lnTo>
                  <a:lnTo>
                    <a:pt x="961" y="2116"/>
                  </a:lnTo>
                  <a:lnTo>
                    <a:pt x="961" y="2112"/>
                  </a:lnTo>
                  <a:lnTo>
                    <a:pt x="961" y="2108"/>
                  </a:lnTo>
                  <a:lnTo>
                    <a:pt x="961" y="2103"/>
                  </a:lnTo>
                  <a:lnTo>
                    <a:pt x="957" y="2103"/>
                  </a:lnTo>
                  <a:lnTo>
                    <a:pt x="957" y="2097"/>
                  </a:lnTo>
                  <a:lnTo>
                    <a:pt x="957" y="2093"/>
                  </a:lnTo>
                  <a:lnTo>
                    <a:pt x="957" y="2091"/>
                  </a:lnTo>
                  <a:lnTo>
                    <a:pt x="957" y="2087"/>
                  </a:lnTo>
                  <a:lnTo>
                    <a:pt x="953" y="2087"/>
                  </a:lnTo>
                  <a:lnTo>
                    <a:pt x="953" y="2085"/>
                  </a:lnTo>
                  <a:lnTo>
                    <a:pt x="953" y="2081"/>
                  </a:lnTo>
                  <a:lnTo>
                    <a:pt x="953" y="2078"/>
                  </a:lnTo>
                  <a:lnTo>
                    <a:pt x="951" y="2078"/>
                  </a:lnTo>
                  <a:lnTo>
                    <a:pt x="947" y="2078"/>
                  </a:lnTo>
                  <a:lnTo>
                    <a:pt x="947" y="2076"/>
                  </a:lnTo>
                  <a:lnTo>
                    <a:pt x="942" y="2076"/>
                  </a:lnTo>
                  <a:lnTo>
                    <a:pt x="938" y="2076"/>
                  </a:lnTo>
                  <a:lnTo>
                    <a:pt x="936" y="2072"/>
                  </a:lnTo>
                  <a:lnTo>
                    <a:pt x="932" y="2070"/>
                  </a:lnTo>
                  <a:lnTo>
                    <a:pt x="928" y="2070"/>
                  </a:lnTo>
                  <a:lnTo>
                    <a:pt x="936" y="2064"/>
                  </a:lnTo>
                  <a:lnTo>
                    <a:pt x="934" y="2054"/>
                  </a:lnTo>
                  <a:lnTo>
                    <a:pt x="934" y="2051"/>
                  </a:lnTo>
                  <a:lnTo>
                    <a:pt x="942" y="2047"/>
                  </a:lnTo>
                  <a:lnTo>
                    <a:pt x="947" y="2045"/>
                  </a:lnTo>
                  <a:lnTo>
                    <a:pt x="953" y="2037"/>
                  </a:lnTo>
                  <a:lnTo>
                    <a:pt x="957" y="2035"/>
                  </a:lnTo>
                  <a:lnTo>
                    <a:pt x="957" y="2031"/>
                  </a:lnTo>
                  <a:lnTo>
                    <a:pt x="959" y="2029"/>
                  </a:lnTo>
                  <a:lnTo>
                    <a:pt x="963" y="2022"/>
                  </a:lnTo>
                  <a:lnTo>
                    <a:pt x="965" y="2022"/>
                  </a:lnTo>
                  <a:lnTo>
                    <a:pt x="969" y="2022"/>
                  </a:lnTo>
                  <a:lnTo>
                    <a:pt x="969" y="2020"/>
                  </a:lnTo>
                  <a:lnTo>
                    <a:pt x="965" y="2016"/>
                  </a:lnTo>
                  <a:lnTo>
                    <a:pt x="969" y="2012"/>
                  </a:lnTo>
                  <a:lnTo>
                    <a:pt x="969" y="2010"/>
                  </a:lnTo>
                  <a:lnTo>
                    <a:pt x="969" y="2006"/>
                  </a:lnTo>
                  <a:lnTo>
                    <a:pt x="969" y="2004"/>
                  </a:lnTo>
                  <a:lnTo>
                    <a:pt x="959" y="2006"/>
                  </a:lnTo>
                  <a:lnTo>
                    <a:pt x="959" y="2010"/>
                  </a:lnTo>
                  <a:lnTo>
                    <a:pt x="955" y="2010"/>
                  </a:lnTo>
                  <a:lnTo>
                    <a:pt x="955" y="2006"/>
                  </a:lnTo>
                  <a:lnTo>
                    <a:pt x="955" y="2004"/>
                  </a:lnTo>
                  <a:lnTo>
                    <a:pt x="955" y="2000"/>
                  </a:lnTo>
                  <a:lnTo>
                    <a:pt x="959" y="2000"/>
                  </a:lnTo>
                  <a:lnTo>
                    <a:pt x="959" y="2004"/>
                  </a:lnTo>
                  <a:lnTo>
                    <a:pt x="955" y="2004"/>
                  </a:lnTo>
                  <a:lnTo>
                    <a:pt x="959" y="2004"/>
                  </a:lnTo>
                  <a:lnTo>
                    <a:pt x="959" y="2006"/>
                  </a:lnTo>
                  <a:lnTo>
                    <a:pt x="963" y="2004"/>
                  </a:lnTo>
                  <a:lnTo>
                    <a:pt x="961" y="1998"/>
                  </a:lnTo>
                  <a:lnTo>
                    <a:pt x="961" y="1995"/>
                  </a:lnTo>
                  <a:lnTo>
                    <a:pt x="959" y="1991"/>
                  </a:lnTo>
                  <a:lnTo>
                    <a:pt x="953" y="1995"/>
                  </a:lnTo>
                  <a:lnTo>
                    <a:pt x="953" y="1991"/>
                  </a:lnTo>
                  <a:lnTo>
                    <a:pt x="949" y="1989"/>
                  </a:lnTo>
                  <a:lnTo>
                    <a:pt x="945" y="1985"/>
                  </a:lnTo>
                  <a:lnTo>
                    <a:pt x="945" y="1983"/>
                  </a:lnTo>
                  <a:lnTo>
                    <a:pt x="949" y="1983"/>
                  </a:lnTo>
                  <a:lnTo>
                    <a:pt x="949" y="1979"/>
                  </a:lnTo>
                  <a:lnTo>
                    <a:pt x="951" y="1979"/>
                  </a:lnTo>
                  <a:lnTo>
                    <a:pt x="951" y="1975"/>
                  </a:lnTo>
                  <a:lnTo>
                    <a:pt x="949" y="1975"/>
                  </a:lnTo>
                  <a:lnTo>
                    <a:pt x="949" y="1973"/>
                  </a:lnTo>
                  <a:lnTo>
                    <a:pt x="949" y="1970"/>
                  </a:lnTo>
                  <a:lnTo>
                    <a:pt x="945" y="1970"/>
                  </a:lnTo>
                  <a:lnTo>
                    <a:pt x="943" y="1970"/>
                  </a:lnTo>
                  <a:lnTo>
                    <a:pt x="942" y="1968"/>
                  </a:lnTo>
                  <a:lnTo>
                    <a:pt x="936" y="1968"/>
                  </a:lnTo>
                  <a:lnTo>
                    <a:pt x="936" y="1964"/>
                  </a:lnTo>
                  <a:lnTo>
                    <a:pt x="934" y="1964"/>
                  </a:lnTo>
                  <a:lnTo>
                    <a:pt x="936" y="1964"/>
                  </a:lnTo>
                  <a:lnTo>
                    <a:pt x="934" y="1964"/>
                  </a:lnTo>
                  <a:lnTo>
                    <a:pt x="934" y="1960"/>
                  </a:lnTo>
                  <a:lnTo>
                    <a:pt x="934" y="1958"/>
                  </a:lnTo>
                  <a:lnTo>
                    <a:pt x="934" y="1954"/>
                  </a:lnTo>
                  <a:lnTo>
                    <a:pt x="936" y="1954"/>
                  </a:lnTo>
                  <a:lnTo>
                    <a:pt x="942" y="1954"/>
                  </a:lnTo>
                  <a:lnTo>
                    <a:pt x="945" y="1954"/>
                  </a:lnTo>
                  <a:lnTo>
                    <a:pt x="945" y="1952"/>
                  </a:lnTo>
                  <a:lnTo>
                    <a:pt x="949" y="1952"/>
                  </a:lnTo>
                  <a:lnTo>
                    <a:pt x="951" y="1950"/>
                  </a:lnTo>
                  <a:lnTo>
                    <a:pt x="951" y="1948"/>
                  </a:lnTo>
                  <a:lnTo>
                    <a:pt x="955" y="1948"/>
                  </a:lnTo>
                  <a:lnTo>
                    <a:pt x="955" y="1944"/>
                  </a:lnTo>
                  <a:lnTo>
                    <a:pt x="951" y="1944"/>
                  </a:lnTo>
                  <a:lnTo>
                    <a:pt x="951" y="1948"/>
                  </a:lnTo>
                  <a:lnTo>
                    <a:pt x="949" y="1948"/>
                  </a:lnTo>
                  <a:lnTo>
                    <a:pt x="951" y="1948"/>
                  </a:lnTo>
                  <a:lnTo>
                    <a:pt x="951" y="1950"/>
                  </a:lnTo>
                  <a:lnTo>
                    <a:pt x="949" y="1952"/>
                  </a:lnTo>
                  <a:lnTo>
                    <a:pt x="945" y="1952"/>
                  </a:lnTo>
                  <a:lnTo>
                    <a:pt x="942" y="1954"/>
                  </a:lnTo>
                  <a:lnTo>
                    <a:pt x="936" y="1954"/>
                  </a:lnTo>
                  <a:lnTo>
                    <a:pt x="934" y="1954"/>
                  </a:lnTo>
                  <a:lnTo>
                    <a:pt x="932" y="1952"/>
                  </a:lnTo>
                  <a:lnTo>
                    <a:pt x="934" y="1954"/>
                  </a:lnTo>
                  <a:lnTo>
                    <a:pt x="930" y="1954"/>
                  </a:lnTo>
                  <a:lnTo>
                    <a:pt x="930" y="1952"/>
                  </a:lnTo>
                  <a:lnTo>
                    <a:pt x="930" y="1948"/>
                  </a:lnTo>
                  <a:lnTo>
                    <a:pt x="930" y="1944"/>
                  </a:lnTo>
                  <a:lnTo>
                    <a:pt x="932" y="1944"/>
                  </a:lnTo>
                  <a:lnTo>
                    <a:pt x="936" y="1944"/>
                  </a:lnTo>
                  <a:lnTo>
                    <a:pt x="940" y="1944"/>
                  </a:lnTo>
                  <a:lnTo>
                    <a:pt x="940" y="1942"/>
                  </a:lnTo>
                  <a:lnTo>
                    <a:pt x="945" y="1942"/>
                  </a:lnTo>
                  <a:lnTo>
                    <a:pt x="945" y="1939"/>
                  </a:lnTo>
                  <a:lnTo>
                    <a:pt x="942" y="1942"/>
                  </a:lnTo>
                  <a:lnTo>
                    <a:pt x="940" y="1942"/>
                  </a:lnTo>
                  <a:lnTo>
                    <a:pt x="936" y="1944"/>
                  </a:lnTo>
                  <a:lnTo>
                    <a:pt x="932" y="1944"/>
                  </a:lnTo>
                  <a:lnTo>
                    <a:pt x="936" y="1944"/>
                  </a:lnTo>
                  <a:lnTo>
                    <a:pt x="932" y="1944"/>
                  </a:lnTo>
                  <a:lnTo>
                    <a:pt x="936" y="1942"/>
                  </a:lnTo>
                  <a:lnTo>
                    <a:pt x="940" y="1942"/>
                  </a:lnTo>
                  <a:lnTo>
                    <a:pt x="942" y="1942"/>
                  </a:lnTo>
                  <a:lnTo>
                    <a:pt x="942" y="1939"/>
                  </a:lnTo>
                  <a:lnTo>
                    <a:pt x="945" y="1939"/>
                  </a:lnTo>
                  <a:lnTo>
                    <a:pt x="940" y="1939"/>
                  </a:lnTo>
                  <a:lnTo>
                    <a:pt x="936" y="1939"/>
                  </a:lnTo>
                  <a:lnTo>
                    <a:pt x="932" y="1942"/>
                  </a:lnTo>
                  <a:lnTo>
                    <a:pt x="930" y="1942"/>
                  </a:lnTo>
                  <a:lnTo>
                    <a:pt x="926" y="1942"/>
                  </a:lnTo>
                  <a:lnTo>
                    <a:pt x="924" y="1942"/>
                  </a:lnTo>
                  <a:lnTo>
                    <a:pt x="922" y="1929"/>
                  </a:lnTo>
                  <a:lnTo>
                    <a:pt x="920" y="1931"/>
                  </a:lnTo>
                  <a:lnTo>
                    <a:pt x="920" y="1923"/>
                  </a:lnTo>
                  <a:lnTo>
                    <a:pt x="922" y="1923"/>
                  </a:lnTo>
                  <a:lnTo>
                    <a:pt x="930" y="1921"/>
                  </a:lnTo>
                  <a:lnTo>
                    <a:pt x="926" y="1921"/>
                  </a:lnTo>
                  <a:lnTo>
                    <a:pt x="926" y="1914"/>
                  </a:lnTo>
                  <a:lnTo>
                    <a:pt x="926" y="1906"/>
                  </a:lnTo>
                  <a:lnTo>
                    <a:pt x="926" y="1902"/>
                  </a:lnTo>
                  <a:lnTo>
                    <a:pt x="926" y="1898"/>
                  </a:lnTo>
                  <a:lnTo>
                    <a:pt x="926" y="1896"/>
                  </a:lnTo>
                  <a:lnTo>
                    <a:pt x="920" y="1896"/>
                  </a:lnTo>
                  <a:lnTo>
                    <a:pt x="916" y="1892"/>
                  </a:lnTo>
                  <a:lnTo>
                    <a:pt x="922" y="1892"/>
                  </a:lnTo>
                  <a:lnTo>
                    <a:pt x="932" y="1886"/>
                  </a:lnTo>
                  <a:lnTo>
                    <a:pt x="932" y="1883"/>
                  </a:lnTo>
                  <a:lnTo>
                    <a:pt x="928" y="1886"/>
                  </a:lnTo>
                  <a:lnTo>
                    <a:pt x="926" y="1886"/>
                  </a:lnTo>
                  <a:lnTo>
                    <a:pt x="922" y="1883"/>
                  </a:lnTo>
                  <a:lnTo>
                    <a:pt x="916" y="1890"/>
                  </a:lnTo>
                  <a:lnTo>
                    <a:pt x="913" y="1890"/>
                  </a:lnTo>
                  <a:lnTo>
                    <a:pt x="922" y="1883"/>
                  </a:lnTo>
                  <a:lnTo>
                    <a:pt x="918" y="1877"/>
                  </a:lnTo>
                  <a:lnTo>
                    <a:pt x="916" y="1877"/>
                  </a:lnTo>
                  <a:lnTo>
                    <a:pt x="913" y="1881"/>
                  </a:lnTo>
                  <a:lnTo>
                    <a:pt x="911" y="1881"/>
                  </a:lnTo>
                  <a:lnTo>
                    <a:pt x="916" y="1877"/>
                  </a:lnTo>
                  <a:lnTo>
                    <a:pt x="913" y="1875"/>
                  </a:lnTo>
                  <a:lnTo>
                    <a:pt x="909" y="1877"/>
                  </a:lnTo>
                  <a:lnTo>
                    <a:pt x="916" y="1871"/>
                  </a:lnTo>
                  <a:lnTo>
                    <a:pt x="913" y="1867"/>
                  </a:lnTo>
                  <a:lnTo>
                    <a:pt x="907" y="1875"/>
                  </a:lnTo>
                  <a:lnTo>
                    <a:pt x="907" y="1871"/>
                  </a:lnTo>
                  <a:lnTo>
                    <a:pt x="913" y="1867"/>
                  </a:lnTo>
                  <a:lnTo>
                    <a:pt x="909" y="1865"/>
                  </a:lnTo>
                  <a:lnTo>
                    <a:pt x="903" y="1869"/>
                  </a:lnTo>
                  <a:lnTo>
                    <a:pt x="909" y="1865"/>
                  </a:lnTo>
                  <a:lnTo>
                    <a:pt x="909" y="1861"/>
                  </a:lnTo>
                  <a:lnTo>
                    <a:pt x="907" y="1861"/>
                  </a:lnTo>
                  <a:lnTo>
                    <a:pt x="901" y="1865"/>
                  </a:lnTo>
                  <a:lnTo>
                    <a:pt x="903" y="1861"/>
                  </a:lnTo>
                  <a:lnTo>
                    <a:pt x="899" y="1859"/>
                  </a:lnTo>
                  <a:lnTo>
                    <a:pt x="893" y="1861"/>
                  </a:lnTo>
                  <a:lnTo>
                    <a:pt x="899" y="1859"/>
                  </a:lnTo>
                  <a:lnTo>
                    <a:pt x="897" y="1856"/>
                  </a:lnTo>
                  <a:lnTo>
                    <a:pt x="899" y="1854"/>
                  </a:lnTo>
                  <a:lnTo>
                    <a:pt x="907" y="1852"/>
                  </a:lnTo>
                  <a:lnTo>
                    <a:pt x="899" y="1854"/>
                  </a:lnTo>
                  <a:lnTo>
                    <a:pt x="897" y="1854"/>
                  </a:lnTo>
                  <a:lnTo>
                    <a:pt x="893" y="1859"/>
                  </a:lnTo>
                  <a:lnTo>
                    <a:pt x="897" y="1854"/>
                  </a:lnTo>
                  <a:lnTo>
                    <a:pt x="893" y="1854"/>
                  </a:lnTo>
                  <a:lnTo>
                    <a:pt x="891" y="1859"/>
                  </a:lnTo>
                  <a:lnTo>
                    <a:pt x="891" y="1856"/>
                  </a:lnTo>
                  <a:lnTo>
                    <a:pt x="888" y="1856"/>
                  </a:lnTo>
                  <a:lnTo>
                    <a:pt x="891" y="1854"/>
                  </a:lnTo>
                  <a:lnTo>
                    <a:pt x="891" y="1850"/>
                  </a:lnTo>
                  <a:lnTo>
                    <a:pt x="888" y="1854"/>
                  </a:lnTo>
                  <a:lnTo>
                    <a:pt x="888" y="1850"/>
                  </a:lnTo>
                  <a:lnTo>
                    <a:pt x="888" y="1846"/>
                  </a:lnTo>
                  <a:lnTo>
                    <a:pt x="884" y="1846"/>
                  </a:lnTo>
                  <a:lnTo>
                    <a:pt x="882" y="1850"/>
                  </a:lnTo>
                  <a:lnTo>
                    <a:pt x="882" y="1846"/>
                  </a:lnTo>
                  <a:lnTo>
                    <a:pt x="878" y="1848"/>
                  </a:lnTo>
                  <a:lnTo>
                    <a:pt x="878" y="1844"/>
                  </a:lnTo>
                  <a:lnTo>
                    <a:pt x="874" y="1844"/>
                  </a:lnTo>
                  <a:lnTo>
                    <a:pt x="874" y="1840"/>
                  </a:lnTo>
                  <a:lnTo>
                    <a:pt x="868" y="1840"/>
                  </a:lnTo>
                  <a:lnTo>
                    <a:pt x="868" y="1838"/>
                  </a:lnTo>
                  <a:lnTo>
                    <a:pt x="864" y="1838"/>
                  </a:lnTo>
                  <a:lnTo>
                    <a:pt x="864" y="1834"/>
                  </a:lnTo>
                  <a:lnTo>
                    <a:pt x="862" y="1834"/>
                  </a:lnTo>
                  <a:lnTo>
                    <a:pt x="862" y="1832"/>
                  </a:lnTo>
                  <a:lnTo>
                    <a:pt x="857" y="1834"/>
                  </a:lnTo>
                  <a:lnTo>
                    <a:pt x="853" y="1832"/>
                  </a:lnTo>
                  <a:lnTo>
                    <a:pt x="849" y="1829"/>
                  </a:lnTo>
                  <a:lnTo>
                    <a:pt x="843" y="1827"/>
                  </a:lnTo>
                  <a:lnTo>
                    <a:pt x="847" y="1823"/>
                  </a:lnTo>
                  <a:lnTo>
                    <a:pt x="849" y="1823"/>
                  </a:lnTo>
                  <a:lnTo>
                    <a:pt x="849" y="1819"/>
                  </a:lnTo>
                  <a:lnTo>
                    <a:pt x="847" y="1819"/>
                  </a:lnTo>
                  <a:lnTo>
                    <a:pt x="847" y="1817"/>
                  </a:lnTo>
                  <a:lnTo>
                    <a:pt x="843" y="1817"/>
                  </a:lnTo>
                  <a:lnTo>
                    <a:pt x="839" y="1817"/>
                  </a:lnTo>
                  <a:lnTo>
                    <a:pt x="843" y="1817"/>
                  </a:lnTo>
                  <a:lnTo>
                    <a:pt x="839" y="1819"/>
                  </a:lnTo>
                  <a:lnTo>
                    <a:pt x="833" y="1817"/>
                  </a:lnTo>
                  <a:lnTo>
                    <a:pt x="833" y="1813"/>
                  </a:lnTo>
                  <a:lnTo>
                    <a:pt x="837" y="1813"/>
                  </a:lnTo>
                  <a:lnTo>
                    <a:pt x="837" y="1817"/>
                  </a:lnTo>
                  <a:lnTo>
                    <a:pt x="839" y="1813"/>
                  </a:lnTo>
                  <a:lnTo>
                    <a:pt x="833" y="1807"/>
                  </a:lnTo>
                  <a:lnTo>
                    <a:pt x="830" y="1807"/>
                  </a:lnTo>
                  <a:lnTo>
                    <a:pt x="830" y="1811"/>
                  </a:lnTo>
                  <a:lnTo>
                    <a:pt x="833" y="1813"/>
                  </a:lnTo>
                  <a:lnTo>
                    <a:pt x="830" y="1813"/>
                  </a:lnTo>
                  <a:lnTo>
                    <a:pt x="828" y="1811"/>
                  </a:lnTo>
                  <a:lnTo>
                    <a:pt x="828" y="1807"/>
                  </a:lnTo>
                  <a:lnTo>
                    <a:pt x="824" y="1807"/>
                  </a:lnTo>
                  <a:lnTo>
                    <a:pt x="824" y="1803"/>
                  </a:lnTo>
                  <a:lnTo>
                    <a:pt x="820" y="1798"/>
                  </a:lnTo>
                  <a:lnTo>
                    <a:pt x="818" y="1802"/>
                  </a:lnTo>
                  <a:lnTo>
                    <a:pt x="814" y="1802"/>
                  </a:lnTo>
                  <a:lnTo>
                    <a:pt x="818" y="1802"/>
                  </a:lnTo>
                  <a:lnTo>
                    <a:pt x="814" y="1798"/>
                  </a:lnTo>
                  <a:lnTo>
                    <a:pt x="818" y="1796"/>
                  </a:lnTo>
                  <a:lnTo>
                    <a:pt x="818" y="1798"/>
                  </a:lnTo>
                  <a:lnTo>
                    <a:pt x="820" y="1798"/>
                  </a:lnTo>
                  <a:lnTo>
                    <a:pt x="820" y="1796"/>
                  </a:lnTo>
                  <a:lnTo>
                    <a:pt x="818" y="1796"/>
                  </a:lnTo>
                  <a:lnTo>
                    <a:pt x="814" y="1796"/>
                  </a:lnTo>
                  <a:lnTo>
                    <a:pt x="814" y="1792"/>
                  </a:lnTo>
                  <a:lnTo>
                    <a:pt x="820" y="1792"/>
                  </a:lnTo>
                  <a:lnTo>
                    <a:pt x="814" y="1792"/>
                  </a:lnTo>
                  <a:lnTo>
                    <a:pt x="814" y="1790"/>
                  </a:lnTo>
                  <a:lnTo>
                    <a:pt x="820" y="1788"/>
                  </a:lnTo>
                  <a:lnTo>
                    <a:pt x="818" y="1790"/>
                  </a:lnTo>
                  <a:lnTo>
                    <a:pt x="814" y="1790"/>
                  </a:lnTo>
                  <a:lnTo>
                    <a:pt x="814" y="1786"/>
                  </a:lnTo>
                  <a:lnTo>
                    <a:pt x="818" y="1786"/>
                  </a:lnTo>
                  <a:lnTo>
                    <a:pt x="820" y="1786"/>
                  </a:lnTo>
                  <a:lnTo>
                    <a:pt x="820" y="1782"/>
                  </a:lnTo>
                  <a:lnTo>
                    <a:pt x="820" y="1780"/>
                  </a:lnTo>
                  <a:lnTo>
                    <a:pt x="820" y="1773"/>
                  </a:lnTo>
                  <a:lnTo>
                    <a:pt x="820" y="1771"/>
                  </a:lnTo>
                  <a:lnTo>
                    <a:pt x="820" y="1767"/>
                  </a:lnTo>
                  <a:lnTo>
                    <a:pt x="818" y="1767"/>
                  </a:lnTo>
                  <a:lnTo>
                    <a:pt x="814" y="1765"/>
                  </a:lnTo>
                  <a:lnTo>
                    <a:pt x="810" y="1765"/>
                  </a:lnTo>
                  <a:lnTo>
                    <a:pt x="808" y="1765"/>
                  </a:lnTo>
                  <a:lnTo>
                    <a:pt x="808" y="1767"/>
                  </a:lnTo>
                  <a:lnTo>
                    <a:pt x="801" y="1767"/>
                  </a:lnTo>
                  <a:lnTo>
                    <a:pt x="799" y="1765"/>
                  </a:lnTo>
                  <a:lnTo>
                    <a:pt x="799" y="1761"/>
                  </a:lnTo>
                  <a:lnTo>
                    <a:pt x="795" y="1761"/>
                  </a:lnTo>
                  <a:lnTo>
                    <a:pt x="795" y="1765"/>
                  </a:lnTo>
                  <a:lnTo>
                    <a:pt x="793" y="1765"/>
                  </a:lnTo>
                  <a:lnTo>
                    <a:pt x="779" y="1765"/>
                  </a:lnTo>
                  <a:lnTo>
                    <a:pt x="776" y="1765"/>
                  </a:lnTo>
                  <a:lnTo>
                    <a:pt x="777" y="1769"/>
                  </a:lnTo>
                  <a:lnTo>
                    <a:pt x="779" y="1769"/>
                  </a:lnTo>
                  <a:lnTo>
                    <a:pt x="783" y="1769"/>
                  </a:lnTo>
                  <a:lnTo>
                    <a:pt x="785" y="1769"/>
                  </a:lnTo>
                  <a:lnTo>
                    <a:pt x="785" y="1771"/>
                  </a:lnTo>
                  <a:lnTo>
                    <a:pt x="789" y="1771"/>
                  </a:lnTo>
                  <a:lnTo>
                    <a:pt x="793" y="1771"/>
                  </a:lnTo>
                  <a:lnTo>
                    <a:pt x="793" y="1775"/>
                  </a:lnTo>
                  <a:lnTo>
                    <a:pt x="789" y="1771"/>
                  </a:lnTo>
                  <a:lnTo>
                    <a:pt x="785" y="1771"/>
                  </a:lnTo>
                  <a:lnTo>
                    <a:pt x="777" y="1771"/>
                  </a:lnTo>
                  <a:lnTo>
                    <a:pt x="774" y="1771"/>
                  </a:lnTo>
                  <a:lnTo>
                    <a:pt x="770" y="1771"/>
                  </a:lnTo>
                  <a:lnTo>
                    <a:pt x="768" y="1771"/>
                  </a:lnTo>
                  <a:lnTo>
                    <a:pt x="764" y="1771"/>
                  </a:lnTo>
                  <a:lnTo>
                    <a:pt x="760" y="1771"/>
                  </a:lnTo>
                  <a:lnTo>
                    <a:pt x="758" y="1771"/>
                  </a:lnTo>
                  <a:lnTo>
                    <a:pt x="749" y="1771"/>
                  </a:lnTo>
                  <a:lnTo>
                    <a:pt x="745" y="1773"/>
                  </a:lnTo>
                  <a:lnTo>
                    <a:pt x="743" y="1773"/>
                  </a:lnTo>
                  <a:lnTo>
                    <a:pt x="749" y="1771"/>
                  </a:lnTo>
                  <a:lnTo>
                    <a:pt x="754" y="1769"/>
                  </a:lnTo>
                  <a:lnTo>
                    <a:pt x="760" y="1769"/>
                  </a:lnTo>
                  <a:lnTo>
                    <a:pt x="764" y="1769"/>
                  </a:lnTo>
                  <a:lnTo>
                    <a:pt x="768" y="1769"/>
                  </a:lnTo>
                  <a:lnTo>
                    <a:pt x="770" y="1769"/>
                  </a:lnTo>
                  <a:lnTo>
                    <a:pt x="770" y="1765"/>
                  </a:lnTo>
                  <a:lnTo>
                    <a:pt x="770" y="1761"/>
                  </a:lnTo>
                  <a:lnTo>
                    <a:pt x="768" y="1763"/>
                  </a:lnTo>
                  <a:lnTo>
                    <a:pt x="760" y="1763"/>
                  </a:lnTo>
                  <a:lnTo>
                    <a:pt x="758" y="1763"/>
                  </a:lnTo>
                  <a:lnTo>
                    <a:pt x="752" y="1763"/>
                  </a:lnTo>
                  <a:lnTo>
                    <a:pt x="745" y="1763"/>
                  </a:lnTo>
                  <a:lnTo>
                    <a:pt x="743" y="1763"/>
                  </a:lnTo>
                  <a:lnTo>
                    <a:pt x="739" y="1763"/>
                  </a:lnTo>
                  <a:lnTo>
                    <a:pt x="739" y="1765"/>
                  </a:lnTo>
                  <a:lnTo>
                    <a:pt x="739" y="1769"/>
                  </a:lnTo>
                  <a:lnTo>
                    <a:pt x="735" y="1769"/>
                  </a:lnTo>
                  <a:lnTo>
                    <a:pt x="737" y="1773"/>
                  </a:lnTo>
                  <a:lnTo>
                    <a:pt x="737" y="1775"/>
                  </a:lnTo>
                  <a:lnTo>
                    <a:pt x="737" y="1778"/>
                  </a:lnTo>
                  <a:lnTo>
                    <a:pt x="733" y="1778"/>
                  </a:lnTo>
                  <a:lnTo>
                    <a:pt x="729" y="1778"/>
                  </a:lnTo>
                  <a:lnTo>
                    <a:pt x="729" y="1775"/>
                  </a:lnTo>
                  <a:lnTo>
                    <a:pt x="727" y="1773"/>
                  </a:lnTo>
                  <a:lnTo>
                    <a:pt x="723" y="1773"/>
                  </a:lnTo>
                  <a:lnTo>
                    <a:pt x="720" y="1773"/>
                  </a:lnTo>
                  <a:lnTo>
                    <a:pt x="718" y="1773"/>
                  </a:lnTo>
                  <a:lnTo>
                    <a:pt x="714" y="1775"/>
                  </a:lnTo>
                  <a:lnTo>
                    <a:pt x="714" y="1778"/>
                  </a:lnTo>
                  <a:lnTo>
                    <a:pt x="718" y="1782"/>
                  </a:lnTo>
                  <a:lnTo>
                    <a:pt x="722" y="1782"/>
                  </a:lnTo>
                  <a:lnTo>
                    <a:pt x="722" y="1784"/>
                  </a:lnTo>
                  <a:lnTo>
                    <a:pt x="723" y="1784"/>
                  </a:lnTo>
                  <a:lnTo>
                    <a:pt x="727" y="1788"/>
                  </a:lnTo>
                  <a:lnTo>
                    <a:pt x="727" y="1784"/>
                  </a:lnTo>
                  <a:lnTo>
                    <a:pt x="729" y="1784"/>
                  </a:lnTo>
                  <a:lnTo>
                    <a:pt x="729" y="1788"/>
                  </a:lnTo>
                  <a:lnTo>
                    <a:pt x="727" y="1790"/>
                  </a:lnTo>
                  <a:lnTo>
                    <a:pt x="723" y="1790"/>
                  </a:lnTo>
                  <a:lnTo>
                    <a:pt x="727" y="1790"/>
                  </a:lnTo>
                  <a:lnTo>
                    <a:pt x="723" y="1790"/>
                  </a:lnTo>
                  <a:lnTo>
                    <a:pt x="723" y="1794"/>
                  </a:lnTo>
                  <a:lnTo>
                    <a:pt x="722" y="1794"/>
                  </a:lnTo>
                  <a:lnTo>
                    <a:pt x="722" y="1798"/>
                  </a:lnTo>
                  <a:lnTo>
                    <a:pt x="718" y="1798"/>
                  </a:lnTo>
                  <a:lnTo>
                    <a:pt x="712" y="1803"/>
                  </a:lnTo>
                  <a:lnTo>
                    <a:pt x="712" y="1805"/>
                  </a:lnTo>
                  <a:lnTo>
                    <a:pt x="708" y="1807"/>
                  </a:lnTo>
                  <a:lnTo>
                    <a:pt x="708" y="1809"/>
                  </a:lnTo>
                  <a:lnTo>
                    <a:pt x="706" y="1809"/>
                  </a:lnTo>
                  <a:lnTo>
                    <a:pt x="702" y="1809"/>
                  </a:lnTo>
                  <a:lnTo>
                    <a:pt x="702" y="1807"/>
                  </a:lnTo>
                  <a:lnTo>
                    <a:pt x="706" y="1807"/>
                  </a:lnTo>
                  <a:lnTo>
                    <a:pt x="708" y="1807"/>
                  </a:lnTo>
                  <a:lnTo>
                    <a:pt x="708" y="1803"/>
                  </a:lnTo>
                  <a:lnTo>
                    <a:pt x="712" y="1803"/>
                  </a:lnTo>
                  <a:lnTo>
                    <a:pt x="712" y="1800"/>
                  </a:lnTo>
                  <a:lnTo>
                    <a:pt x="714" y="1798"/>
                  </a:lnTo>
                  <a:lnTo>
                    <a:pt x="718" y="1794"/>
                  </a:lnTo>
                  <a:lnTo>
                    <a:pt x="722" y="1790"/>
                  </a:lnTo>
                  <a:lnTo>
                    <a:pt x="723" y="1790"/>
                  </a:lnTo>
                  <a:lnTo>
                    <a:pt x="722" y="1784"/>
                  </a:lnTo>
                  <a:lnTo>
                    <a:pt x="718" y="1784"/>
                  </a:lnTo>
                  <a:lnTo>
                    <a:pt x="718" y="1782"/>
                  </a:lnTo>
                  <a:lnTo>
                    <a:pt x="714" y="1782"/>
                  </a:lnTo>
                  <a:lnTo>
                    <a:pt x="714" y="1784"/>
                  </a:lnTo>
                  <a:lnTo>
                    <a:pt x="714" y="1788"/>
                  </a:lnTo>
                  <a:lnTo>
                    <a:pt x="712" y="1788"/>
                  </a:lnTo>
                  <a:lnTo>
                    <a:pt x="712" y="1784"/>
                  </a:lnTo>
                  <a:lnTo>
                    <a:pt x="708" y="1784"/>
                  </a:lnTo>
                  <a:lnTo>
                    <a:pt x="704" y="1784"/>
                  </a:lnTo>
                  <a:lnTo>
                    <a:pt x="704" y="1788"/>
                  </a:lnTo>
                  <a:lnTo>
                    <a:pt x="702" y="1788"/>
                  </a:lnTo>
                  <a:lnTo>
                    <a:pt x="702" y="1792"/>
                  </a:lnTo>
                  <a:lnTo>
                    <a:pt x="698" y="1794"/>
                  </a:lnTo>
                  <a:lnTo>
                    <a:pt x="702" y="1794"/>
                  </a:lnTo>
                  <a:lnTo>
                    <a:pt x="702" y="1798"/>
                  </a:lnTo>
                  <a:lnTo>
                    <a:pt x="702" y="1794"/>
                  </a:lnTo>
                  <a:lnTo>
                    <a:pt x="706" y="1794"/>
                  </a:lnTo>
                  <a:lnTo>
                    <a:pt x="698" y="1800"/>
                  </a:lnTo>
                  <a:lnTo>
                    <a:pt x="698" y="1803"/>
                  </a:lnTo>
                  <a:lnTo>
                    <a:pt x="698" y="1807"/>
                  </a:lnTo>
                  <a:lnTo>
                    <a:pt x="698" y="1809"/>
                  </a:lnTo>
                  <a:lnTo>
                    <a:pt x="698" y="1813"/>
                  </a:lnTo>
                  <a:lnTo>
                    <a:pt x="698" y="1815"/>
                  </a:lnTo>
                  <a:lnTo>
                    <a:pt x="700" y="1819"/>
                  </a:lnTo>
                  <a:lnTo>
                    <a:pt x="702" y="1819"/>
                  </a:lnTo>
                  <a:lnTo>
                    <a:pt x="702" y="1823"/>
                  </a:lnTo>
                  <a:lnTo>
                    <a:pt x="702" y="1819"/>
                  </a:lnTo>
                  <a:lnTo>
                    <a:pt x="702" y="1823"/>
                  </a:lnTo>
                  <a:lnTo>
                    <a:pt x="700" y="1819"/>
                  </a:lnTo>
                  <a:lnTo>
                    <a:pt x="700" y="1823"/>
                  </a:lnTo>
                  <a:lnTo>
                    <a:pt x="696" y="1823"/>
                  </a:lnTo>
                  <a:lnTo>
                    <a:pt x="696" y="1825"/>
                  </a:lnTo>
                  <a:lnTo>
                    <a:pt x="700" y="1825"/>
                  </a:lnTo>
                  <a:lnTo>
                    <a:pt x="700" y="1829"/>
                  </a:lnTo>
                  <a:lnTo>
                    <a:pt x="696" y="1829"/>
                  </a:lnTo>
                  <a:lnTo>
                    <a:pt x="700" y="1825"/>
                  </a:lnTo>
                  <a:lnTo>
                    <a:pt x="696" y="1825"/>
                  </a:lnTo>
                  <a:lnTo>
                    <a:pt x="696" y="1829"/>
                  </a:lnTo>
                  <a:lnTo>
                    <a:pt x="693" y="1829"/>
                  </a:lnTo>
                  <a:lnTo>
                    <a:pt x="693" y="1832"/>
                  </a:lnTo>
                  <a:lnTo>
                    <a:pt x="693" y="1834"/>
                  </a:lnTo>
                  <a:lnTo>
                    <a:pt x="693" y="1838"/>
                  </a:lnTo>
                  <a:lnTo>
                    <a:pt x="693" y="1840"/>
                  </a:lnTo>
                  <a:lnTo>
                    <a:pt x="694" y="1844"/>
                  </a:lnTo>
                  <a:lnTo>
                    <a:pt x="694" y="1848"/>
                  </a:lnTo>
                  <a:lnTo>
                    <a:pt x="694" y="1850"/>
                  </a:lnTo>
                  <a:lnTo>
                    <a:pt x="696" y="1854"/>
                  </a:lnTo>
                  <a:lnTo>
                    <a:pt x="700" y="1850"/>
                  </a:lnTo>
                  <a:lnTo>
                    <a:pt x="696" y="1854"/>
                  </a:lnTo>
                  <a:lnTo>
                    <a:pt x="696" y="1856"/>
                  </a:lnTo>
                  <a:lnTo>
                    <a:pt x="700" y="1856"/>
                  </a:lnTo>
                  <a:lnTo>
                    <a:pt x="700" y="1859"/>
                  </a:lnTo>
                  <a:lnTo>
                    <a:pt x="702" y="1859"/>
                  </a:lnTo>
                  <a:lnTo>
                    <a:pt x="706" y="1859"/>
                  </a:lnTo>
                  <a:lnTo>
                    <a:pt x="704" y="1863"/>
                  </a:lnTo>
                  <a:lnTo>
                    <a:pt x="700" y="1863"/>
                  </a:lnTo>
                  <a:lnTo>
                    <a:pt x="700" y="1865"/>
                  </a:lnTo>
                  <a:lnTo>
                    <a:pt x="696" y="1865"/>
                  </a:lnTo>
                  <a:lnTo>
                    <a:pt x="696" y="1869"/>
                  </a:lnTo>
                  <a:lnTo>
                    <a:pt x="696" y="1871"/>
                  </a:lnTo>
                  <a:lnTo>
                    <a:pt x="696" y="1879"/>
                  </a:lnTo>
                  <a:lnTo>
                    <a:pt x="696" y="1881"/>
                  </a:lnTo>
                  <a:lnTo>
                    <a:pt x="696" y="1885"/>
                  </a:lnTo>
                  <a:lnTo>
                    <a:pt x="698" y="1886"/>
                  </a:lnTo>
                  <a:lnTo>
                    <a:pt x="700" y="1886"/>
                  </a:lnTo>
                  <a:lnTo>
                    <a:pt x="700" y="1890"/>
                  </a:lnTo>
                  <a:lnTo>
                    <a:pt x="700" y="1894"/>
                  </a:lnTo>
                  <a:lnTo>
                    <a:pt x="698" y="1894"/>
                  </a:lnTo>
                  <a:lnTo>
                    <a:pt x="698" y="1896"/>
                  </a:lnTo>
                  <a:lnTo>
                    <a:pt x="698" y="1900"/>
                  </a:lnTo>
                  <a:lnTo>
                    <a:pt x="698" y="1902"/>
                  </a:lnTo>
                  <a:lnTo>
                    <a:pt x="694" y="1902"/>
                  </a:lnTo>
                  <a:lnTo>
                    <a:pt x="694" y="1906"/>
                  </a:lnTo>
                  <a:lnTo>
                    <a:pt x="689" y="1906"/>
                  </a:lnTo>
                  <a:lnTo>
                    <a:pt x="685" y="1906"/>
                  </a:lnTo>
                  <a:lnTo>
                    <a:pt x="685" y="1904"/>
                  </a:lnTo>
                  <a:lnTo>
                    <a:pt x="683" y="1904"/>
                  </a:lnTo>
                  <a:lnTo>
                    <a:pt x="683" y="1900"/>
                  </a:lnTo>
                  <a:lnTo>
                    <a:pt x="685" y="1900"/>
                  </a:lnTo>
                  <a:lnTo>
                    <a:pt x="685" y="1896"/>
                  </a:lnTo>
                  <a:lnTo>
                    <a:pt x="683" y="1896"/>
                  </a:lnTo>
                  <a:lnTo>
                    <a:pt x="681" y="1894"/>
                  </a:lnTo>
                  <a:lnTo>
                    <a:pt x="681" y="1890"/>
                  </a:lnTo>
                  <a:lnTo>
                    <a:pt x="681" y="1888"/>
                  </a:lnTo>
                  <a:lnTo>
                    <a:pt x="681" y="1885"/>
                  </a:lnTo>
                  <a:lnTo>
                    <a:pt x="681" y="1888"/>
                  </a:lnTo>
                  <a:lnTo>
                    <a:pt x="681" y="1885"/>
                  </a:lnTo>
                  <a:lnTo>
                    <a:pt x="679" y="1885"/>
                  </a:lnTo>
                  <a:lnTo>
                    <a:pt x="679" y="1881"/>
                  </a:lnTo>
                  <a:lnTo>
                    <a:pt x="679" y="1879"/>
                  </a:lnTo>
                  <a:lnTo>
                    <a:pt x="679" y="1875"/>
                  </a:lnTo>
                  <a:lnTo>
                    <a:pt x="679" y="1873"/>
                  </a:lnTo>
                  <a:lnTo>
                    <a:pt x="675" y="1873"/>
                  </a:lnTo>
                  <a:lnTo>
                    <a:pt x="675" y="1869"/>
                  </a:lnTo>
                  <a:lnTo>
                    <a:pt x="679" y="1869"/>
                  </a:lnTo>
                  <a:lnTo>
                    <a:pt x="679" y="1865"/>
                  </a:lnTo>
                  <a:lnTo>
                    <a:pt x="675" y="1865"/>
                  </a:lnTo>
                  <a:lnTo>
                    <a:pt x="675" y="1863"/>
                  </a:lnTo>
                  <a:lnTo>
                    <a:pt x="675" y="1859"/>
                  </a:lnTo>
                  <a:lnTo>
                    <a:pt x="671" y="1859"/>
                  </a:lnTo>
                  <a:lnTo>
                    <a:pt x="671" y="1858"/>
                  </a:lnTo>
                  <a:lnTo>
                    <a:pt x="671" y="1854"/>
                  </a:lnTo>
                  <a:lnTo>
                    <a:pt x="671" y="1850"/>
                  </a:lnTo>
                  <a:lnTo>
                    <a:pt x="669" y="1848"/>
                  </a:lnTo>
                  <a:lnTo>
                    <a:pt x="669" y="1844"/>
                  </a:lnTo>
                  <a:lnTo>
                    <a:pt x="669" y="1842"/>
                  </a:lnTo>
                  <a:lnTo>
                    <a:pt x="666" y="1842"/>
                  </a:lnTo>
                  <a:lnTo>
                    <a:pt x="666" y="1838"/>
                  </a:lnTo>
                  <a:lnTo>
                    <a:pt x="666" y="1834"/>
                  </a:lnTo>
                  <a:lnTo>
                    <a:pt x="666" y="1832"/>
                  </a:lnTo>
                  <a:lnTo>
                    <a:pt x="662" y="1829"/>
                  </a:lnTo>
                  <a:lnTo>
                    <a:pt x="662" y="1827"/>
                  </a:lnTo>
                  <a:lnTo>
                    <a:pt x="662" y="1823"/>
                  </a:lnTo>
                  <a:lnTo>
                    <a:pt x="662" y="1819"/>
                  </a:lnTo>
                  <a:lnTo>
                    <a:pt x="662" y="1817"/>
                  </a:lnTo>
                  <a:lnTo>
                    <a:pt x="662" y="1813"/>
                  </a:lnTo>
                  <a:lnTo>
                    <a:pt x="662" y="1811"/>
                  </a:lnTo>
                  <a:lnTo>
                    <a:pt x="662" y="1807"/>
                  </a:lnTo>
                  <a:lnTo>
                    <a:pt x="662" y="1803"/>
                  </a:lnTo>
                  <a:lnTo>
                    <a:pt x="662" y="1802"/>
                  </a:lnTo>
                  <a:lnTo>
                    <a:pt x="662" y="1798"/>
                  </a:lnTo>
                  <a:lnTo>
                    <a:pt x="662" y="1796"/>
                  </a:lnTo>
                  <a:lnTo>
                    <a:pt x="662" y="1792"/>
                  </a:lnTo>
                  <a:lnTo>
                    <a:pt x="662" y="1788"/>
                  </a:lnTo>
                  <a:lnTo>
                    <a:pt x="662" y="1786"/>
                  </a:lnTo>
                  <a:lnTo>
                    <a:pt x="658" y="1786"/>
                  </a:lnTo>
                  <a:lnTo>
                    <a:pt x="658" y="1782"/>
                  </a:lnTo>
                  <a:lnTo>
                    <a:pt x="658" y="1780"/>
                  </a:lnTo>
                  <a:lnTo>
                    <a:pt x="658" y="1776"/>
                  </a:lnTo>
                  <a:lnTo>
                    <a:pt x="658" y="1773"/>
                  </a:lnTo>
                  <a:lnTo>
                    <a:pt x="658" y="1771"/>
                  </a:lnTo>
                  <a:lnTo>
                    <a:pt x="662" y="1771"/>
                  </a:lnTo>
                  <a:lnTo>
                    <a:pt x="662" y="1767"/>
                  </a:lnTo>
                  <a:lnTo>
                    <a:pt x="662" y="1763"/>
                  </a:lnTo>
                  <a:lnTo>
                    <a:pt x="662" y="1761"/>
                  </a:lnTo>
                  <a:lnTo>
                    <a:pt x="658" y="1761"/>
                  </a:lnTo>
                  <a:lnTo>
                    <a:pt x="658" y="1757"/>
                  </a:lnTo>
                  <a:lnTo>
                    <a:pt x="662" y="1757"/>
                  </a:lnTo>
                  <a:lnTo>
                    <a:pt x="658" y="1757"/>
                  </a:lnTo>
                  <a:lnTo>
                    <a:pt x="662" y="1757"/>
                  </a:lnTo>
                  <a:lnTo>
                    <a:pt x="658" y="1755"/>
                  </a:lnTo>
                  <a:lnTo>
                    <a:pt x="660" y="1755"/>
                  </a:lnTo>
                  <a:lnTo>
                    <a:pt x="658" y="1755"/>
                  </a:lnTo>
                  <a:lnTo>
                    <a:pt x="658" y="1751"/>
                  </a:lnTo>
                  <a:lnTo>
                    <a:pt x="660" y="1751"/>
                  </a:lnTo>
                  <a:lnTo>
                    <a:pt x="660" y="1748"/>
                  </a:lnTo>
                  <a:lnTo>
                    <a:pt x="660" y="1746"/>
                  </a:lnTo>
                  <a:lnTo>
                    <a:pt x="664" y="1746"/>
                  </a:lnTo>
                  <a:lnTo>
                    <a:pt x="660" y="1742"/>
                  </a:lnTo>
                  <a:lnTo>
                    <a:pt x="664" y="1742"/>
                  </a:lnTo>
                  <a:lnTo>
                    <a:pt x="664" y="1740"/>
                  </a:lnTo>
                  <a:lnTo>
                    <a:pt x="664" y="1736"/>
                  </a:lnTo>
                  <a:lnTo>
                    <a:pt x="664" y="1732"/>
                  </a:lnTo>
                  <a:lnTo>
                    <a:pt x="664" y="1730"/>
                  </a:lnTo>
                  <a:lnTo>
                    <a:pt x="664" y="1726"/>
                  </a:lnTo>
                  <a:lnTo>
                    <a:pt x="660" y="1726"/>
                  </a:lnTo>
                  <a:lnTo>
                    <a:pt x="664" y="1726"/>
                  </a:lnTo>
                  <a:lnTo>
                    <a:pt x="664" y="1724"/>
                  </a:lnTo>
                  <a:lnTo>
                    <a:pt x="664" y="1720"/>
                  </a:lnTo>
                  <a:lnTo>
                    <a:pt x="664" y="1724"/>
                  </a:lnTo>
                  <a:lnTo>
                    <a:pt x="666" y="1720"/>
                  </a:lnTo>
                  <a:lnTo>
                    <a:pt x="666" y="1717"/>
                  </a:lnTo>
                  <a:lnTo>
                    <a:pt x="666" y="1715"/>
                  </a:lnTo>
                  <a:lnTo>
                    <a:pt x="666" y="1711"/>
                  </a:lnTo>
                  <a:lnTo>
                    <a:pt x="666" y="1707"/>
                  </a:lnTo>
                  <a:lnTo>
                    <a:pt x="666" y="1705"/>
                  </a:lnTo>
                  <a:lnTo>
                    <a:pt x="666" y="1701"/>
                  </a:lnTo>
                  <a:lnTo>
                    <a:pt x="669" y="1701"/>
                  </a:lnTo>
                  <a:lnTo>
                    <a:pt x="669" y="1705"/>
                  </a:lnTo>
                  <a:lnTo>
                    <a:pt x="673" y="1705"/>
                  </a:lnTo>
                  <a:lnTo>
                    <a:pt x="675" y="1705"/>
                  </a:lnTo>
                  <a:lnTo>
                    <a:pt x="675" y="1701"/>
                  </a:lnTo>
                  <a:lnTo>
                    <a:pt x="675" y="1705"/>
                  </a:lnTo>
                  <a:lnTo>
                    <a:pt x="696" y="1701"/>
                  </a:lnTo>
                  <a:lnTo>
                    <a:pt x="700" y="1701"/>
                  </a:lnTo>
                  <a:lnTo>
                    <a:pt x="720" y="1697"/>
                  </a:lnTo>
                  <a:lnTo>
                    <a:pt x="722" y="1697"/>
                  </a:lnTo>
                  <a:lnTo>
                    <a:pt x="735" y="1693"/>
                  </a:lnTo>
                  <a:lnTo>
                    <a:pt x="741" y="1693"/>
                  </a:lnTo>
                  <a:lnTo>
                    <a:pt x="745" y="1693"/>
                  </a:lnTo>
                  <a:lnTo>
                    <a:pt x="747" y="1692"/>
                  </a:lnTo>
                  <a:lnTo>
                    <a:pt x="752" y="1692"/>
                  </a:lnTo>
                  <a:lnTo>
                    <a:pt x="756" y="1692"/>
                  </a:lnTo>
                  <a:lnTo>
                    <a:pt x="752" y="1692"/>
                  </a:lnTo>
                  <a:lnTo>
                    <a:pt x="756" y="1688"/>
                  </a:lnTo>
                  <a:lnTo>
                    <a:pt x="752" y="1688"/>
                  </a:lnTo>
                  <a:lnTo>
                    <a:pt x="741" y="1688"/>
                  </a:lnTo>
                  <a:lnTo>
                    <a:pt x="716" y="1692"/>
                  </a:lnTo>
                  <a:lnTo>
                    <a:pt x="706" y="1695"/>
                  </a:lnTo>
                  <a:lnTo>
                    <a:pt x="704" y="1695"/>
                  </a:lnTo>
                  <a:lnTo>
                    <a:pt x="685" y="1697"/>
                  </a:lnTo>
                  <a:lnTo>
                    <a:pt x="681" y="1699"/>
                  </a:lnTo>
                  <a:lnTo>
                    <a:pt x="685" y="1695"/>
                  </a:lnTo>
                  <a:lnTo>
                    <a:pt x="689" y="1695"/>
                  </a:lnTo>
                  <a:lnTo>
                    <a:pt x="689" y="1692"/>
                  </a:lnTo>
                  <a:lnTo>
                    <a:pt x="687" y="1690"/>
                  </a:lnTo>
                  <a:lnTo>
                    <a:pt x="691" y="1690"/>
                  </a:lnTo>
                  <a:lnTo>
                    <a:pt x="691" y="1692"/>
                  </a:lnTo>
                  <a:lnTo>
                    <a:pt x="691" y="1695"/>
                  </a:lnTo>
                  <a:lnTo>
                    <a:pt x="694" y="1695"/>
                  </a:lnTo>
                  <a:lnTo>
                    <a:pt x="704" y="1692"/>
                  </a:lnTo>
                  <a:lnTo>
                    <a:pt x="704" y="1690"/>
                  </a:lnTo>
                  <a:lnTo>
                    <a:pt x="700" y="1686"/>
                  </a:lnTo>
                  <a:lnTo>
                    <a:pt x="696" y="1686"/>
                  </a:lnTo>
                  <a:lnTo>
                    <a:pt x="696" y="1682"/>
                  </a:lnTo>
                  <a:lnTo>
                    <a:pt x="694" y="1682"/>
                  </a:lnTo>
                  <a:lnTo>
                    <a:pt x="691" y="1682"/>
                  </a:lnTo>
                  <a:lnTo>
                    <a:pt x="687" y="1682"/>
                  </a:lnTo>
                  <a:lnTo>
                    <a:pt x="687" y="1686"/>
                  </a:lnTo>
                  <a:lnTo>
                    <a:pt x="687" y="1682"/>
                  </a:lnTo>
                  <a:lnTo>
                    <a:pt x="687" y="1680"/>
                  </a:lnTo>
                  <a:lnTo>
                    <a:pt x="691" y="1676"/>
                  </a:lnTo>
                  <a:lnTo>
                    <a:pt x="694" y="1676"/>
                  </a:lnTo>
                  <a:lnTo>
                    <a:pt x="696" y="1676"/>
                  </a:lnTo>
                  <a:lnTo>
                    <a:pt x="700" y="1676"/>
                  </a:lnTo>
                  <a:lnTo>
                    <a:pt x="702" y="1676"/>
                  </a:lnTo>
                  <a:lnTo>
                    <a:pt x="702" y="1672"/>
                  </a:lnTo>
                  <a:lnTo>
                    <a:pt x="700" y="1672"/>
                  </a:lnTo>
                  <a:lnTo>
                    <a:pt x="702" y="1670"/>
                  </a:lnTo>
                  <a:lnTo>
                    <a:pt x="706" y="1670"/>
                  </a:lnTo>
                  <a:lnTo>
                    <a:pt x="706" y="1672"/>
                  </a:lnTo>
                  <a:lnTo>
                    <a:pt x="706" y="1676"/>
                  </a:lnTo>
                  <a:lnTo>
                    <a:pt x="710" y="1676"/>
                  </a:lnTo>
                  <a:lnTo>
                    <a:pt x="712" y="1676"/>
                  </a:lnTo>
                  <a:lnTo>
                    <a:pt x="716" y="1676"/>
                  </a:lnTo>
                  <a:lnTo>
                    <a:pt x="725" y="1678"/>
                  </a:lnTo>
                  <a:lnTo>
                    <a:pt x="727" y="1678"/>
                  </a:lnTo>
                  <a:lnTo>
                    <a:pt x="735" y="1678"/>
                  </a:lnTo>
                  <a:lnTo>
                    <a:pt x="737" y="1682"/>
                  </a:lnTo>
                  <a:lnTo>
                    <a:pt x="741" y="1682"/>
                  </a:lnTo>
                  <a:lnTo>
                    <a:pt x="745" y="1678"/>
                  </a:lnTo>
                  <a:lnTo>
                    <a:pt x="747" y="1678"/>
                  </a:lnTo>
                  <a:lnTo>
                    <a:pt x="750" y="1676"/>
                  </a:lnTo>
                  <a:lnTo>
                    <a:pt x="750" y="1672"/>
                  </a:lnTo>
                  <a:lnTo>
                    <a:pt x="750" y="1668"/>
                  </a:lnTo>
                  <a:lnTo>
                    <a:pt x="752" y="1668"/>
                  </a:lnTo>
                  <a:lnTo>
                    <a:pt x="752" y="1666"/>
                  </a:lnTo>
                  <a:lnTo>
                    <a:pt x="750" y="1666"/>
                  </a:lnTo>
                  <a:lnTo>
                    <a:pt x="750" y="1661"/>
                  </a:lnTo>
                  <a:lnTo>
                    <a:pt x="750" y="1657"/>
                  </a:lnTo>
                  <a:lnTo>
                    <a:pt x="747" y="1657"/>
                  </a:lnTo>
                  <a:lnTo>
                    <a:pt x="747" y="1653"/>
                  </a:lnTo>
                  <a:lnTo>
                    <a:pt x="747" y="1651"/>
                  </a:lnTo>
                  <a:lnTo>
                    <a:pt x="743" y="1647"/>
                  </a:lnTo>
                  <a:lnTo>
                    <a:pt x="743" y="1645"/>
                  </a:lnTo>
                  <a:lnTo>
                    <a:pt x="747" y="1637"/>
                  </a:lnTo>
                  <a:lnTo>
                    <a:pt x="747" y="1641"/>
                  </a:lnTo>
                  <a:lnTo>
                    <a:pt x="749" y="1641"/>
                  </a:lnTo>
                  <a:lnTo>
                    <a:pt x="749" y="1637"/>
                  </a:lnTo>
                  <a:lnTo>
                    <a:pt x="749" y="1636"/>
                  </a:lnTo>
                  <a:lnTo>
                    <a:pt x="749" y="1632"/>
                  </a:lnTo>
                  <a:lnTo>
                    <a:pt x="752" y="1632"/>
                  </a:lnTo>
                  <a:lnTo>
                    <a:pt x="752" y="1630"/>
                  </a:lnTo>
                  <a:lnTo>
                    <a:pt x="749" y="1626"/>
                  </a:lnTo>
                  <a:lnTo>
                    <a:pt x="747" y="1626"/>
                  </a:lnTo>
                  <a:lnTo>
                    <a:pt x="747" y="1622"/>
                  </a:lnTo>
                  <a:lnTo>
                    <a:pt x="749" y="1622"/>
                  </a:lnTo>
                  <a:lnTo>
                    <a:pt x="749" y="1616"/>
                  </a:lnTo>
                  <a:lnTo>
                    <a:pt x="749" y="1614"/>
                  </a:lnTo>
                  <a:lnTo>
                    <a:pt x="749" y="1610"/>
                  </a:lnTo>
                  <a:lnTo>
                    <a:pt x="749" y="1607"/>
                  </a:lnTo>
                  <a:lnTo>
                    <a:pt x="745" y="1607"/>
                  </a:lnTo>
                  <a:lnTo>
                    <a:pt x="743" y="1607"/>
                  </a:lnTo>
                  <a:lnTo>
                    <a:pt x="739" y="1607"/>
                  </a:lnTo>
                  <a:lnTo>
                    <a:pt x="737" y="1610"/>
                  </a:lnTo>
                  <a:lnTo>
                    <a:pt x="737" y="1614"/>
                  </a:lnTo>
                  <a:lnTo>
                    <a:pt x="739" y="1614"/>
                  </a:lnTo>
                  <a:lnTo>
                    <a:pt x="743" y="1614"/>
                  </a:lnTo>
                  <a:lnTo>
                    <a:pt x="747" y="1614"/>
                  </a:lnTo>
                  <a:lnTo>
                    <a:pt x="747" y="1616"/>
                  </a:lnTo>
                  <a:lnTo>
                    <a:pt x="739" y="1616"/>
                  </a:lnTo>
                  <a:lnTo>
                    <a:pt x="737" y="1620"/>
                  </a:lnTo>
                  <a:lnTo>
                    <a:pt x="733" y="1620"/>
                  </a:lnTo>
                  <a:lnTo>
                    <a:pt x="733" y="1616"/>
                  </a:lnTo>
                  <a:lnTo>
                    <a:pt x="729" y="1616"/>
                  </a:lnTo>
                  <a:lnTo>
                    <a:pt x="729" y="1614"/>
                  </a:lnTo>
                  <a:lnTo>
                    <a:pt x="729" y="1610"/>
                  </a:lnTo>
                  <a:lnTo>
                    <a:pt x="729" y="1605"/>
                  </a:lnTo>
                  <a:lnTo>
                    <a:pt x="727" y="1605"/>
                  </a:lnTo>
                  <a:lnTo>
                    <a:pt x="727" y="1601"/>
                  </a:lnTo>
                  <a:lnTo>
                    <a:pt x="727" y="1599"/>
                  </a:lnTo>
                  <a:lnTo>
                    <a:pt x="727" y="1601"/>
                  </a:lnTo>
                  <a:lnTo>
                    <a:pt x="727" y="1605"/>
                  </a:lnTo>
                  <a:lnTo>
                    <a:pt x="727" y="1609"/>
                  </a:lnTo>
                  <a:lnTo>
                    <a:pt x="727" y="1610"/>
                  </a:lnTo>
                  <a:lnTo>
                    <a:pt x="727" y="1614"/>
                  </a:lnTo>
                  <a:lnTo>
                    <a:pt x="723" y="1614"/>
                  </a:lnTo>
                  <a:lnTo>
                    <a:pt x="722" y="1614"/>
                  </a:lnTo>
                  <a:lnTo>
                    <a:pt x="722" y="1616"/>
                  </a:lnTo>
                  <a:lnTo>
                    <a:pt x="722" y="1614"/>
                  </a:lnTo>
                  <a:lnTo>
                    <a:pt x="718" y="1614"/>
                  </a:lnTo>
                  <a:lnTo>
                    <a:pt x="714" y="1614"/>
                  </a:lnTo>
                  <a:lnTo>
                    <a:pt x="714" y="1616"/>
                  </a:lnTo>
                  <a:lnTo>
                    <a:pt x="714" y="1620"/>
                  </a:lnTo>
                  <a:lnTo>
                    <a:pt x="718" y="1624"/>
                  </a:lnTo>
                  <a:lnTo>
                    <a:pt x="714" y="1624"/>
                  </a:lnTo>
                  <a:lnTo>
                    <a:pt x="708" y="1620"/>
                  </a:lnTo>
                  <a:lnTo>
                    <a:pt x="712" y="1624"/>
                  </a:lnTo>
                  <a:lnTo>
                    <a:pt x="708" y="1624"/>
                  </a:lnTo>
                  <a:lnTo>
                    <a:pt x="708" y="1626"/>
                  </a:lnTo>
                  <a:lnTo>
                    <a:pt x="706" y="1626"/>
                  </a:lnTo>
                  <a:lnTo>
                    <a:pt x="706" y="1630"/>
                  </a:lnTo>
                  <a:lnTo>
                    <a:pt x="708" y="1634"/>
                  </a:lnTo>
                  <a:lnTo>
                    <a:pt x="706" y="1641"/>
                  </a:lnTo>
                  <a:lnTo>
                    <a:pt x="702" y="1645"/>
                  </a:lnTo>
                  <a:lnTo>
                    <a:pt x="702" y="1649"/>
                  </a:lnTo>
                  <a:lnTo>
                    <a:pt x="700" y="1649"/>
                  </a:lnTo>
                  <a:lnTo>
                    <a:pt x="696" y="1649"/>
                  </a:lnTo>
                  <a:lnTo>
                    <a:pt x="696" y="1645"/>
                  </a:lnTo>
                  <a:lnTo>
                    <a:pt x="693" y="1645"/>
                  </a:lnTo>
                  <a:lnTo>
                    <a:pt x="693" y="1639"/>
                  </a:lnTo>
                  <a:lnTo>
                    <a:pt x="691" y="1639"/>
                  </a:lnTo>
                  <a:lnTo>
                    <a:pt x="691" y="1634"/>
                  </a:lnTo>
                  <a:lnTo>
                    <a:pt x="691" y="1626"/>
                  </a:lnTo>
                  <a:lnTo>
                    <a:pt x="687" y="1624"/>
                  </a:lnTo>
                  <a:lnTo>
                    <a:pt x="683" y="1620"/>
                  </a:lnTo>
                  <a:lnTo>
                    <a:pt x="681" y="1620"/>
                  </a:lnTo>
                  <a:lnTo>
                    <a:pt x="677" y="1620"/>
                  </a:lnTo>
                  <a:lnTo>
                    <a:pt x="673" y="1620"/>
                  </a:lnTo>
                  <a:lnTo>
                    <a:pt x="671" y="1624"/>
                  </a:lnTo>
                  <a:lnTo>
                    <a:pt x="667" y="1624"/>
                  </a:lnTo>
                  <a:lnTo>
                    <a:pt x="667" y="1628"/>
                  </a:lnTo>
                  <a:lnTo>
                    <a:pt x="667" y="1630"/>
                  </a:lnTo>
                  <a:lnTo>
                    <a:pt x="667" y="1634"/>
                  </a:lnTo>
                  <a:lnTo>
                    <a:pt x="667" y="1636"/>
                  </a:lnTo>
                  <a:lnTo>
                    <a:pt x="671" y="1639"/>
                  </a:lnTo>
                  <a:lnTo>
                    <a:pt x="671" y="1636"/>
                  </a:lnTo>
                  <a:lnTo>
                    <a:pt x="675" y="1636"/>
                  </a:lnTo>
                  <a:lnTo>
                    <a:pt x="673" y="1634"/>
                  </a:lnTo>
                  <a:lnTo>
                    <a:pt x="675" y="1636"/>
                  </a:lnTo>
                  <a:lnTo>
                    <a:pt x="675" y="1639"/>
                  </a:lnTo>
                  <a:lnTo>
                    <a:pt x="675" y="1643"/>
                  </a:lnTo>
                  <a:lnTo>
                    <a:pt x="671" y="1643"/>
                  </a:lnTo>
                  <a:lnTo>
                    <a:pt x="671" y="1645"/>
                  </a:lnTo>
                  <a:lnTo>
                    <a:pt x="667" y="1649"/>
                  </a:lnTo>
                  <a:lnTo>
                    <a:pt x="671" y="1653"/>
                  </a:lnTo>
                  <a:lnTo>
                    <a:pt x="671" y="1649"/>
                  </a:lnTo>
                  <a:lnTo>
                    <a:pt x="675" y="1649"/>
                  </a:lnTo>
                  <a:lnTo>
                    <a:pt x="677" y="1649"/>
                  </a:lnTo>
                  <a:lnTo>
                    <a:pt x="677" y="1651"/>
                  </a:lnTo>
                  <a:lnTo>
                    <a:pt x="675" y="1651"/>
                  </a:lnTo>
                  <a:lnTo>
                    <a:pt x="671" y="1653"/>
                  </a:lnTo>
                  <a:lnTo>
                    <a:pt x="667" y="1653"/>
                  </a:lnTo>
                  <a:lnTo>
                    <a:pt x="667" y="1655"/>
                  </a:lnTo>
                  <a:lnTo>
                    <a:pt x="671" y="1655"/>
                  </a:lnTo>
                  <a:lnTo>
                    <a:pt x="671" y="1659"/>
                  </a:lnTo>
                  <a:lnTo>
                    <a:pt x="671" y="1661"/>
                  </a:lnTo>
                  <a:lnTo>
                    <a:pt x="675" y="1661"/>
                  </a:lnTo>
                  <a:lnTo>
                    <a:pt x="675" y="1665"/>
                  </a:lnTo>
                  <a:lnTo>
                    <a:pt x="677" y="1665"/>
                  </a:lnTo>
                  <a:lnTo>
                    <a:pt x="677" y="1661"/>
                  </a:lnTo>
                  <a:lnTo>
                    <a:pt x="677" y="1655"/>
                  </a:lnTo>
                  <a:lnTo>
                    <a:pt x="681" y="1655"/>
                  </a:lnTo>
                  <a:lnTo>
                    <a:pt x="681" y="1659"/>
                  </a:lnTo>
                  <a:lnTo>
                    <a:pt x="681" y="1661"/>
                  </a:lnTo>
                  <a:lnTo>
                    <a:pt x="681" y="1665"/>
                  </a:lnTo>
                  <a:lnTo>
                    <a:pt x="681" y="1666"/>
                  </a:lnTo>
                  <a:lnTo>
                    <a:pt x="685" y="1666"/>
                  </a:lnTo>
                  <a:lnTo>
                    <a:pt x="685" y="1670"/>
                  </a:lnTo>
                  <a:lnTo>
                    <a:pt x="685" y="1666"/>
                  </a:lnTo>
                  <a:lnTo>
                    <a:pt x="687" y="1670"/>
                  </a:lnTo>
                  <a:lnTo>
                    <a:pt x="685" y="1670"/>
                  </a:lnTo>
                  <a:lnTo>
                    <a:pt x="685" y="1674"/>
                  </a:lnTo>
                  <a:lnTo>
                    <a:pt x="681" y="1676"/>
                  </a:lnTo>
                  <a:lnTo>
                    <a:pt x="681" y="1680"/>
                  </a:lnTo>
                  <a:lnTo>
                    <a:pt x="681" y="1682"/>
                  </a:lnTo>
                  <a:lnTo>
                    <a:pt x="679" y="1684"/>
                  </a:lnTo>
                  <a:lnTo>
                    <a:pt x="679" y="1680"/>
                  </a:lnTo>
                  <a:lnTo>
                    <a:pt x="679" y="1676"/>
                  </a:lnTo>
                  <a:lnTo>
                    <a:pt x="681" y="1674"/>
                  </a:lnTo>
                  <a:lnTo>
                    <a:pt x="677" y="1674"/>
                  </a:lnTo>
                  <a:lnTo>
                    <a:pt x="677" y="1670"/>
                  </a:lnTo>
                  <a:lnTo>
                    <a:pt x="675" y="1670"/>
                  </a:lnTo>
                  <a:lnTo>
                    <a:pt x="675" y="1674"/>
                  </a:lnTo>
                  <a:lnTo>
                    <a:pt x="675" y="1676"/>
                  </a:lnTo>
                  <a:lnTo>
                    <a:pt x="671" y="1680"/>
                  </a:lnTo>
                  <a:lnTo>
                    <a:pt x="671" y="1684"/>
                  </a:lnTo>
                  <a:lnTo>
                    <a:pt x="671" y="1686"/>
                  </a:lnTo>
                  <a:lnTo>
                    <a:pt x="675" y="1690"/>
                  </a:lnTo>
                  <a:lnTo>
                    <a:pt x="679" y="1690"/>
                  </a:lnTo>
                  <a:lnTo>
                    <a:pt x="679" y="1686"/>
                  </a:lnTo>
                  <a:lnTo>
                    <a:pt x="681" y="1686"/>
                  </a:lnTo>
                  <a:lnTo>
                    <a:pt x="681" y="1690"/>
                  </a:lnTo>
                  <a:lnTo>
                    <a:pt x="681" y="1692"/>
                  </a:lnTo>
                  <a:lnTo>
                    <a:pt x="679" y="1692"/>
                  </a:lnTo>
                  <a:lnTo>
                    <a:pt x="675" y="1692"/>
                  </a:lnTo>
                  <a:lnTo>
                    <a:pt x="664" y="1692"/>
                  </a:lnTo>
                  <a:lnTo>
                    <a:pt x="664" y="1690"/>
                  </a:lnTo>
                  <a:lnTo>
                    <a:pt x="666" y="1686"/>
                  </a:lnTo>
                  <a:lnTo>
                    <a:pt x="666" y="1684"/>
                  </a:lnTo>
                  <a:lnTo>
                    <a:pt x="666" y="1680"/>
                  </a:lnTo>
                  <a:lnTo>
                    <a:pt x="666" y="1676"/>
                  </a:lnTo>
                  <a:lnTo>
                    <a:pt x="666" y="1674"/>
                  </a:lnTo>
                  <a:lnTo>
                    <a:pt x="666" y="1670"/>
                  </a:lnTo>
                  <a:lnTo>
                    <a:pt x="666" y="1668"/>
                  </a:lnTo>
                  <a:lnTo>
                    <a:pt x="666" y="1665"/>
                  </a:lnTo>
                  <a:lnTo>
                    <a:pt x="666" y="1661"/>
                  </a:lnTo>
                  <a:lnTo>
                    <a:pt x="666" y="1659"/>
                  </a:lnTo>
                  <a:lnTo>
                    <a:pt x="666" y="1655"/>
                  </a:lnTo>
                  <a:lnTo>
                    <a:pt x="666" y="1653"/>
                  </a:lnTo>
                  <a:lnTo>
                    <a:pt x="666" y="1649"/>
                  </a:lnTo>
                  <a:lnTo>
                    <a:pt x="666" y="1645"/>
                  </a:lnTo>
                  <a:lnTo>
                    <a:pt x="662" y="1643"/>
                  </a:lnTo>
                  <a:lnTo>
                    <a:pt x="662" y="1639"/>
                  </a:lnTo>
                  <a:lnTo>
                    <a:pt x="662" y="1637"/>
                  </a:lnTo>
                  <a:lnTo>
                    <a:pt x="662" y="1634"/>
                  </a:lnTo>
                  <a:lnTo>
                    <a:pt x="662" y="1630"/>
                  </a:lnTo>
                  <a:lnTo>
                    <a:pt x="662" y="1628"/>
                  </a:lnTo>
                  <a:lnTo>
                    <a:pt x="662" y="1624"/>
                  </a:lnTo>
                  <a:lnTo>
                    <a:pt x="658" y="1622"/>
                  </a:lnTo>
                  <a:lnTo>
                    <a:pt x="658" y="1618"/>
                  </a:lnTo>
                  <a:lnTo>
                    <a:pt x="658" y="1614"/>
                  </a:lnTo>
                  <a:lnTo>
                    <a:pt x="658" y="1612"/>
                  </a:lnTo>
                  <a:lnTo>
                    <a:pt x="656" y="1612"/>
                  </a:lnTo>
                  <a:lnTo>
                    <a:pt x="656" y="1609"/>
                  </a:lnTo>
                  <a:lnTo>
                    <a:pt x="656" y="1607"/>
                  </a:lnTo>
                  <a:lnTo>
                    <a:pt x="652" y="1603"/>
                  </a:lnTo>
                  <a:lnTo>
                    <a:pt x="652" y="1599"/>
                  </a:lnTo>
                  <a:lnTo>
                    <a:pt x="652" y="1597"/>
                  </a:lnTo>
                  <a:lnTo>
                    <a:pt x="648" y="1597"/>
                  </a:lnTo>
                  <a:lnTo>
                    <a:pt x="648" y="1593"/>
                  </a:lnTo>
                  <a:lnTo>
                    <a:pt x="646" y="1591"/>
                  </a:lnTo>
                  <a:lnTo>
                    <a:pt x="644" y="1587"/>
                  </a:lnTo>
                  <a:lnTo>
                    <a:pt x="642" y="1583"/>
                  </a:lnTo>
                  <a:lnTo>
                    <a:pt x="639" y="1587"/>
                  </a:lnTo>
                  <a:lnTo>
                    <a:pt x="637" y="1587"/>
                  </a:lnTo>
                  <a:lnTo>
                    <a:pt x="637" y="1583"/>
                  </a:lnTo>
                  <a:lnTo>
                    <a:pt x="637" y="1581"/>
                  </a:lnTo>
                  <a:lnTo>
                    <a:pt x="633" y="1578"/>
                  </a:lnTo>
                  <a:lnTo>
                    <a:pt x="633" y="1576"/>
                  </a:lnTo>
                  <a:lnTo>
                    <a:pt x="629" y="1572"/>
                  </a:lnTo>
                  <a:lnTo>
                    <a:pt x="627" y="1570"/>
                  </a:lnTo>
                  <a:lnTo>
                    <a:pt x="627" y="1566"/>
                  </a:lnTo>
                  <a:lnTo>
                    <a:pt x="627" y="1562"/>
                  </a:lnTo>
                  <a:lnTo>
                    <a:pt x="627" y="1560"/>
                  </a:lnTo>
                  <a:lnTo>
                    <a:pt x="623" y="1560"/>
                  </a:lnTo>
                  <a:lnTo>
                    <a:pt x="619" y="1560"/>
                  </a:lnTo>
                  <a:lnTo>
                    <a:pt x="619" y="1556"/>
                  </a:lnTo>
                  <a:lnTo>
                    <a:pt x="617" y="1556"/>
                  </a:lnTo>
                  <a:lnTo>
                    <a:pt x="613" y="1554"/>
                  </a:lnTo>
                  <a:lnTo>
                    <a:pt x="613" y="1551"/>
                  </a:lnTo>
                  <a:lnTo>
                    <a:pt x="613" y="1547"/>
                  </a:lnTo>
                  <a:lnTo>
                    <a:pt x="613" y="1545"/>
                  </a:lnTo>
                  <a:lnTo>
                    <a:pt x="613" y="1541"/>
                  </a:lnTo>
                  <a:lnTo>
                    <a:pt x="613" y="1539"/>
                  </a:lnTo>
                  <a:lnTo>
                    <a:pt x="610" y="1539"/>
                  </a:lnTo>
                  <a:lnTo>
                    <a:pt x="610" y="1535"/>
                  </a:lnTo>
                  <a:lnTo>
                    <a:pt x="610" y="1531"/>
                  </a:lnTo>
                  <a:lnTo>
                    <a:pt x="610" y="1529"/>
                  </a:lnTo>
                  <a:lnTo>
                    <a:pt x="610" y="1526"/>
                  </a:lnTo>
                  <a:lnTo>
                    <a:pt x="610" y="1524"/>
                  </a:lnTo>
                  <a:lnTo>
                    <a:pt x="610" y="1520"/>
                  </a:lnTo>
                  <a:lnTo>
                    <a:pt x="610" y="1516"/>
                  </a:lnTo>
                  <a:lnTo>
                    <a:pt x="610" y="1514"/>
                  </a:lnTo>
                  <a:lnTo>
                    <a:pt x="610" y="1510"/>
                  </a:lnTo>
                  <a:lnTo>
                    <a:pt x="610" y="1508"/>
                  </a:lnTo>
                  <a:lnTo>
                    <a:pt x="613" y="1504"/>
                  </a:lnTo>
                  <a:lnTo>
                    <a:pt x="615" y="1504"/>
                  </a:lnTo>
                  <a:lnTo>
                    <a:pt x="615" y="1500"/>
                  </a:lnTo>
                  <a:lnTo>
                    <a:pt x="615" y="1498"/>
                  </a:lnTo>
                  <a:lnTo>
                    <a:pt x="615" y="1495"/>
                  </a:lnTo>
                  <a:lnTo>
                    <a:pt x="619" y="1495"/>
                  </a:lnTo>
                  <a:lnTo>
                    <a:pt x="621" y="1495"/>
                  </a:lnTo>
                  <a:lnTo>
                    <a:pt x="621" y="1491"/>
                  </a:lnTo>
                  <a:lnTo>
                    <a:pt x="625" y="1491"/>
                  </a:lnTo>
                  <a:lnTo>
                    <a:pt x="625" y="1489"/>
                  </a:lnTo>
                  <a:lnTo>
                    <a:pt x="629" y="1489"/>
                  </a:lnTo>
                  <a:lnTo>
                    <a:pt x="631" y="1489"/>
                  </a:lnTo>
                  <a:lnTo>
                    <a:pt x="631" y="1491"/>
                  </a:lnTo>
                  <a:lnTo>
                    <a:pt x="635" y="1491"/>
                  </a:lnTo>
                  <a:lnTo>
                    <a:pt x="637" y="1491"/>
                  </a:lnTo>
                  <a:lnTo>
                    <a:pt x="637" y="1495"/>
                  </a:lnTo>
                  <a:lnTo>
                    <a:pt x="637" y="1491"/>
                  </a:lnTo>
                  <a:lnTo>
                    <a:pt x="644" y="1491"/>
                  </a:lnTo>
                  <a:lnTo>
                    <a:pt x="644" y="1489"/>
                  </a:lnTo>
                  <a:lnTo>
                    <a:pt x="646" y="1489"/>
                  </a:lnTo>
                  <a:lnTo>
                    <a:pt x="646" y="1485"/>
                  </a:lnTo>
                  <a:lnTo>
                    <a:pt x="650" y="1485"/>
                  </a:lnTo>
                  <a:lnTo>
                    <a:pt x="652" y="1479"/>
                  </a:lnTo>
                  <a:lnTo>
                    <a:pt x="656" y="1475"/>
                  </a:lnTo>
                  <a:lnTo>
                    <a:pt x="656" y="1471"/>
                  </a:lnTo>
                  <a:lnTo>
                    <a:pt x="660" y="1470"/>
                  </a:lnTo>
                  <a:lnTo>
                    <a:pt x="658" y="1466"/>
                  </a:lnTo>
                  <a:lnTo>
                    <a:pt x="662" y="1460"/>
                  </a:lnTo>
                  <a:lnTo>
                    <a:pt x="662" y="1456"/>
                  </a:lnTo>
                  <a:lnTo>
                    <a:pt x="662" y="1454"/>
                  </a:lnTo>
                  <a:lnTo>
                    <a:pt x="662" y="1450"/>
                  </a:lnTo>
                  <a:lnTo>
                    <a:pt x="666" y="1446"/>
                  </a:lnTo>
                  <a:lnTo>
                    <a:pt x="666" y="1444"/>
                  </a:lnTo>
                  <a:lnTo>
                    <a:pt x="666" y="1441"/>
                  </a:lnTo>
                  <a:lnTo>
                    <a:pt x="664" y="1439"/>
                  </a:lnTo>
                  <a:lnTo>
                    <a:pt x="667" y="1439"/>
                  </a:lnTo>
                  <a:lnTo>
                    <a:pt x="667" y="1435"/>
                  </a:lnTo>
                  <a:lnTo>
                    <a:pt x="667" y="1431"/>
                  </a:lnTo>
                  <a:lnTo>
                    <a:pt x="667" y="1429"/>
                  </a:lnTo>
                  <a:lnTo>
                    <a:pt x="667" y="1425"/>
                  </a:lnTo>
                  <a:lnTo>
                    <a:pt x="667" y="1423"/>
                  </a:lnTo>
                  <a:lnTo>
                    <a:pt x="667" y="1419"/>
                  </a:lnTo>
                  <a:lnTo>
                    <a:pt x="667" y="1415"/>
                  </a:lnTo>
                  <a:lnTo>
                    <a:pt x="664" y="1415"/>
                  </a:lnTo>
                  <a:lnTo>
                    <a:pt x="664" y="1414"/>
                  </a:lnTo>
                  <a:lnTo>
                    <a:pt x="664" y="1410"/>
                  </a:lnTo>
                  <a:lnTo>
                    <a:pt x="664" y="1408"/>
                  </a:lnTo>
                  <a:lnTo>
                    <a:pt x="664" y="1404"/>
                  </a:lnTo>
                  <a:lnTo>
                    <a:pt x="664" y="1400"/>
                  </a:lnTo>
                  <a:lnTo>
                    <a:pt x="664" y="1398"/>
                  </a:lnTo>
                  <a:lnTo>
                    <a:pt x="664" y="1394"/>
                  </a:lnTo>
                  <a:lnTo>
                    <a:pt x="664" y="1392"/>
                  </a:lnTo>
                  <a:lnTo>
                    <a:pt x="664" y="1388"/>
                  </a:lnTo>
                  <a:lnTo>
                    <a:pt x="664" y="1385"/>
                  </a:lnTo>
                  <a:lnTo>
                    <a:pt x="664" y="1383"/>
                  </a:lnTo>
                  <a:lnTo>
                    <a:pt x="664" y="1379"/>
                  </a:lnTo>
                  <a:lnTo>
                    <a:pt x="660" y="1373"/>
                  </a:lnTo>
                  <a:lnTo>
                    <a:pt x="660" y="1369"/>
                  </a:lnTo>
                  <a:lnTo>
                    <a:pt x="660" y="1367"/>
                  </a:lnTo>
                  <a:lnTo>
                    <a:pt x="660" y="1363"/>
                  </a:lnTo>
                  <a:lnTo>
                    <a:pt x="660" y="1361"/>
                  </a:lnTo>
                  <a:lnTo>
                    <a:pt x="658" y="1361"/>
                  </a:lnTo>
                  <a:lnTo>
                    <a:pt x="658" y="1358"/>
                  </a:lnTo>
                  <a:lnTo>
                    <a:pt x="656" y="1354"/>
                  </a:lnTo>
                  <a:lnTo>
                    <a:pt x="656" y="1352"/>
                  </a:lnTo>
                  <a:lnTo>
                    <a:pt x="656" y="1348"/>
                  </a:lnTo>
                  <a:lnTo>
                    <a:pt x="654" y="1348"/>
                  </a:lnTo>
                  <a:lnTo>
                    <a:pt x="654" y="1346"/>
                  </a:lnTo>
                  <a:lnTo>
                    <a:pt x="654" y="1342"/>
                  </a:lnTo>
                  <a:lnTo>
                    <a:pt x="654" y="1338"/>
                  </a:lnTo>
                  <a:lnTo>
                    <a:pt x="654" y="1336"/>
                  </a:lnTo>
                  <a:lnTo>
                    <a:pt x="650" y="1336"/>
                  </a:lnTo>
                  <a:lnTo>
                    <a:pt x="650" y="1332"/>
                  </a:lnTo>
                  <a:lnTo>
                    <a:pt x="650" y="1331"/>
                  </a:lnTo>
                  <a:lnTo>
                    <a:pt x="650" y="1327"/>
                  </a:lnTo>
                  <a:lnTo>
                    <a:pt x="650" y="1317"/>
                  </a:lnTo>
                  <a:lnTo>
                    <a:pt x="650" y="1315"/>
                  </a:lnTo>
                  <a:lnTo>
                    <a:pt x="650" y="1311"/>
                  </a:lnTo>
                  <a:lnTo>
                    <a:pt x="650" y="1307"/>
                  </a:lnTo>
                  <a:lnTo>
                    <a:pt x="650" y="1305"/>
                  </a:lnTo>
                  <a:lnTo>
                    <a:pt x="650" y="1302"/>
                  </a:lnTo>
                  <a:lnTo>
                    <a:pt x="650" y="1298"/>
                  </a:lnTo>
                  <a:lnTo>
                    <a:pt x="646" y="1300"/>
                  </a:lnTo>
                  <a:lnTo>
                    <a:pt x="646" y="1292"/>
                  </a:lnTo>
                  <a:lnTo>
                    <a:pt x="646" y="1290"/>
                  </a:lnTo>
                  <a:lnTo>
                    <a:pt x="646" y="1286"/>
                  </a:lnTo>
                  <a:lnTo>
                    <a:pt x="642" y="1284"/>
                  </a:lnTo>
                  <a:lnTo>
                    <a:pt x="642" y="1280"/>
                  </a:lnTo>
                  <a:lnTo>
                    <a:pt x="642" y="1276"/>
                  </a:lnTo>
                  <a:lnTo>
                    <a:pt x="642" y="1275"/>
                  </a:lnTo>
                  <a:lnTo>
                    <a:pt x="642" y="1271"/>
                  </a:lnTo>
                  <a:lnTo>
                    <a:pt x="640" y="1267"/>
                  </a:lnTo>
                  <a:lnTo>
                    <a:pt x="640" y="1265"/>
                  </a:lnTo>
                  <a:lnTo>
                    <a:pt x="640" y="1261"/>
                  </a:lnTo>
                  <a:lnTo>
                    <a:pt x="637" y="1259"/>
                  </a:lnTo>
                  <a:lnTo>
                    <a:pt x="637" y="1255"/>
                  </a:lnTo>
                  <a:lnTo>
                    <a:pt x="637" y="1251"/>
                  </a:lnTo>
                  <a:lnTo>
                    <a:pt x="633" y="1249"/>
                  </a:lnTo>
                  <a:lnTo>
                    <a:pt x="633" y="1246"/>
                  </a:lnTo>
                  <a:lnTo>
                    <a:pt x="633" y="1244"/>
                  </a:lnTo>
                  <a:lnTo>
                    <a:pt x="633" y="1240"/>
                  </a:lnTo>
                  <a:lnTo>
                    <a:pt x="633" y="1236"/>
                  </a:lnTo>
                  <a:lnTo>
                    <a:pt x="633" y="1234"/>
                  </a:lnTo>
                  <a:lnTo>
                    <a:pt x="633" y="1230"/>
                  </a:lnTo>
                  <a:lnTo>
                    <a:pt x="633" y="1228"/>
                  </a:lnTo>
                  <a:lnTo>
                    <a:pt x="633" y="1224"/>
                  </a:lnTo>
                  <a:lnTo>
                    <a:pt x="633" y="1221"/>
                  </a:lnTo>
                  <a:lnTo>
                    <a:pt x="633" y="1219"/>
                  </a:lnTo>
                  <a:lnTo>
                    <a:pt x="629" y="1219"/>
                  </a:lnTo>
                  <a:lnTo>
                    <a:pt x="629" y="1215"/>
                  </a:lnTo>
                  <a:lnTo>
                    <a:pt x="629" y="1213"/>
                  </a:lnTo>
                  <a:lnTo>
                    <a:pt x="629" y="1205"/>
                  </a:lnTo>
                  <a:lnTo>
                    <a:pt x="629" y="1203"/>
                  </a:lnTo>
                  <a:lnTo>
                    <a:pt x="627" y="1203"/>
                  </a:lnTo>
                  <a:lnTo>
                    <a:pt x="627" y="1199"/>
                  </a:lnTo>
                  <a:lnTo>
                    <a:pt x="625" y="1197"/>
                  </a:lnTo>
                  <a:lnTo>
                    <a:pt x="625" y="1193"/>
                  </a:lnTo>
                  <a:lnTo>
                    <a:pt x="625" y="1190"/>
                  </a:lnTo>
                  <a:lnTo>
                    <a:pt x="623" y="1190"/>
                  </a:lnTo>
                  <a:lnTo>
                    <a:pt x="623" y="1188"/>
                  </a:lnTo>
                  <a:lnTo>
                    <a:pt x="623" y="1184"/>
                  </a:lnTo>
                  <a:lnTo>
                    <a:pt x="623" y="1182"/>
                  </a:lnTo>
                  <a:lnTo>
                    <a:pt x="623" y="1178"/>
                  </a:lnTo>
                  <a:lnTo>
                    <a:pt x="623" y="1174"/>
                  </a:lnTo>
                  <a:lnTo>
                    <a:pt x="623" y="1172"/>
                  </a:lnTo>
                  <a:lnTo>
                    <a:pt x="623" y="1168"/>
                  </a:lnTo>
                  <a:lnTo>
                    <a:pt x="619" y="1168"/>
                  </a:lnTo>
                  <a:lnTo>
                    <a:pt x="619" y="1166"/>
                  </a:lnTo>
                  <a:lnTo>
                    <a:pt x="619" y="1163"/>
                  </a:lnTo>
                  <a:lnTo>
                    <a:pt x="619" y="1159"/>
                  </a:lnTo>
                  <a:lnTo>
                    <a:pt x="615" y="1157"/>
                  </a:lnTo>
                  <a:lnTo>
                    <a:pt x="615" y="1153"/>
                  </a:lnTo>
                  <a:lnTo>
                    <a:pt x="615" y="1151"/>
                  </a:lnTo>
                  <a:lnTo>
                    <a:pt x="613" y="1151"/>
                  </a:lnTo>
                  <a:lnTo>
                    <a:pt x="613" y="1147"/>
                  </a:lnTo>
                  <a:lnTo>
                    <a:pt x="613" y="1143"/>
                  </a:lnTo>
                  <a:lnTo>
                    <a:pt x="611" y="1136"/>
                  </a:lnTo>
                  <a:lnTo>
                    <a:pt x="611" y="1128"/>
                  </a:lnTo>
                  <a:lnTo>
                    <a:pt x="611" y="1126"/>
                  </a:lnTo>
                  <a:lnTo>
                    <a:pt x="610" y="1122"/>
                  </a:lnTo>
                  <a:lnTo>
                    <a:pt x="610" y="1120"/>
                  </a:lnTo>
                  <a:lnTo>
                    <a:pt x="610" y="1116"/>
                  </a:lnTo>
                  <a:lnTo>
                    <a:pt x="606" y="1116"/>
                  </a:lnTo>
                  <a:lnTo>
                    <a:pt x="606" y="1112"/>
                  </a:lnTo>
                  <a:lnTo>
                    <a:pt x="610" y="1112"/>
                  </a:lnTo>
                  <a:lnTo>
                    <a:pt x="606" y="1112"/>
                  </a:lnTo>
                  <a:lnTo>
                    <a:pt x="600" y="1105"/>
                  </a:lnTo>
                  <a:lnTo>
                    <a:pt x="600" y="1101"/>
                  </a:lnTo>
                  <a:lnTo>
                    <a:pt x="596" y="1095"/>
                  </a:lnTo>
                  <a:lnTo>
                    <a:pt x="596" y="1089"/>
                  </a:lnTo>
                  <a:lnTo>
                    <a:pt x="590" y="1083"/>
                  </a:lnTo>
                  <a:lnTo>
                    <a:pt x="590" y="1080"/>
                  </a:lnTo>
                  <a:lnTo>
                    <a:pt x="586" y="1076"/>
                  </a:lnTo>
                  <a:lnTo>
                    <a:pt x="586" y="1074"/>
                  </a:lnTo>
                  <a:lnTo>
                    <a:pt x="583" y="1074"/>
                  </a:lnTo>
                  <a:lnTo>
                    <a:pt x="583" y="1070"/>
                  </a:lnTo>
                  <a:lnTo>
                    <a:pt x="581" y="1070"/>
                  </a:lnTo>
                  <a:lnTo>
                    <a:pt x="581" y="1064"/>
                  </a:lnTo>
                  <a:lnTo>
                    <a:pt x="581" y="1060"/>
                  </a:lnTo>
                  <a:lnTo>
                    <a:pt x="577" y="1060"/>
                  </a:lnTo>
                  <a:lnTo>
                    <a:pt x="577" y="1058"/>
                  </a:lnTo>
                  <a:lnTo>
                    <a:pt x="577" y="1054"/>
                  </a:lnTo>
                  <a:lnTo>
                    <a:pt x="577" y="1053"/>
                  </a:lnTo>
                  <a:lnTo>
                    <a:pt x="577" y="1049"/>
                  </a:lnTo>
                  <a:lnTo>
                    <a:pt x="577" y="1045"/>
                  </a:lnTo>
                  <a:lnTo>
                    <a:pt x="573" y="1045"/>
                  </a:lnTo>
                  <a:lnTo>
                    <a:pt x="573" y="1043"/>
                  </a:lnTo>
                  <a:lnTo>
                    <a:pt x="573" y="1039"/>
                  </a:lnTo>
                  <a:lnTo>
                    <a:pt x="573" y="1037"/>
                  </a:lnTo>
                  <a:lnTo>
                    <a:pt x="569" y="1033"/>
                  </a:lnTo>
                  <a:lnTo>
                    <a:pt x="569" y="1029"/>
                  </a:lnTo>
                  <a:lnTo>
                    <a:pt x="569" y="1027"/>
                  </a:lnTo>
                  <a:lnTo>
                    <a:pt x="567" y="1024"/>
                  </a:lnTo>
                  <a:lnTo>
                    <a:pt x="567" y="1022"/>
                  </a:lnTo>
                  <a:lnTo>
                    <a:pt x="563" y="1012"/>
                  </a:lnTo>
                  <a:lnTo>
                    <a:pt x="563" y="1008"/>
                  </a:lnTo>
                  <a:lnTo>
                    <a:pt x="559" y="1008"/>
                  </a:lnTo>
                  <a:lnTo>
                    <a:pt x="559" y="1006"/>
                  </a:lnTo>
                  <a:lnTo>
                    <a:pt x="559" y="1002"/>
                  </a:lnTo>
                  <a:lnTo>
                    <a:pt x="557" y="991"/>
                  </a:lnTo>
                  <a:lnTo>
                    <a:pt x="554" y="987"/>
                  </a:lnTo>
                  <a:lnTo>
                    <a:pt x="554" y="983"/>
                  </a:lnTo>
                  <a:lnTo>
                    <a:pt x="554" y="981"/>
                  </a:lnTo>
                  <a:lnTo>
                    <a:pt x="550" y="981"/>
                  </a:lnTo>
                  <a:lnTo>
                    <a:pt x="550" y="977"/>
                  </a:lnTo>
                  <a:lnTo>
                    <a:pt x="550" y="975"/>
                  </a:lnTo>
                  <a:lnTo>
                    <a:pt x="550" y="971"/>
                  </a:lnTo>
                  <a:lnTo>
                    <a:pt x="550" y="968"/>
                  </a:lnTo>
                  <a:lnTo>
                    <a:pt x="550" y="966"/>
                  </a:lnTo>
                  <a:lnTo>
                    <a:pt x="548" y="966"/>
                  </a:lnTo>
                  <a:lnTo>
                    <a:pt x="546" y="962"/>
                  </a:lnTo>
                  <a:lnTo>
                    <a:pt x="546" y="956"/>
                  </a:lnTo>
                  <a:lnTo>
                    <a:pt x="546" y="952"/>
                  </a:lnTo>
                  <a:lnTo>
                    <a:pt x="544" y="952"/>
                  </a:lnTo>
                  <a:lnTo>
                    <a:pt x="544" y="950"/>
                  </a:lnTo>
                  <a:lnTo>
                    <a:pt x="544" y="946"/>
                  </a:lnTo>
                  <a:lnTo>
                    <a:pt x="544" y="944"/>
                  </a:lnTo>
                  <a:lnTo>
                    <a:pt x="540" y="944"/>
                  </a:lnTo>
                  <a:lnTo>
                    <a:pt x="540" y="937"/>
                  </a:lnTo>
                  <a:lnTo>
                    <a:pt x="534" y="925"/>
                  </a:lnTo>
                  <a:lnTo>
                    <a:pt x="534" y="921"/>
                  </a:lnTo>
                  <a:lnTo>
                    <a:pt x="534" y="919"/>
                  </a:lnTo>
                  <a:lnTo>
                    <a:pt x="525" y="898"/>
                  </a:lnTo>
                  <a:lnTo>
                    <a:pt x="525" y="894"/>
                  </a:lnTo>
                  <a:lnTo>
                    <a:pt x="521" y="888"/>
                  </a:lnTo>
                  <a:lnTo>
                    <a:pt x="521" y="885"/>
                  </a:lnTo>
                  <a:lnTo>
                    <a:pt x="517" y="883"/>
                  </a:lnTo>
                  <a:lnTo>
                    <a:pt x="517" y="879"/>
                  </a:lnTo>
                  <a:lnTo>
                    <a:pt x="515" y="875"/>
                  </a:lnTo>
                  <a:lnTo>
                    <a:pt x="513" y="873"/>
                  </a:lnTo>
                  <a:lnTo>
                    <a:pt x="513" y="869"/>
                  </a:lnTo>
                  <a:lnTo>
                    <a:pt x="511" y="869"/>
                  </a:lnTo>
                  <a:lnTo>
                    <a:pt x="507" y="867"/>
                  </a:lnTo>
                  <a:lnTo>
                    <a:pt x="507" y="863"/>
                  </a:lnTo>
                  <a:lnTo>
                    <a:pt x="505" y="863"/>
                  </a:lnTo>
                  <a:lnTo>
                    <a:pt x="505" y="861"/>
                  </a:lnTo>
                  <a:lnTo>
                    <a:pt x="501" y="861"/>
                  </a:lnTo>
                  <a:lnTo>
                    <a:pt x="501" y="858"/>
                  </a:lnTo>
                  <a:lnTo>
                    <a:pt x="501" y="854"/>
                  </a:lnTo>
                  <a:lnTo>
                    <a:pt x="498" y="854"/>
                  </a:lnTo>
                  <a:lnTo>
                    <a:pt x="498" y="848"/>
                  </a:lnTo>
                  <a:lnTo>
                    <a:pt x="496" y="846"/>
                  </a:lnTo>
                  <a:lnTo>
                    <a:pt x="496" y="842"/>
                  </a:lnTo>
                  <a:lnTo>
                    <a:pt x="494" y="838"/>
                  </a:lnTo>
                  <a:lnTo>
                    <a:pt x="494" y="836"/>
                  </a:lnTo>
                  <a:lnTo>
                    <a:pt x="494" y="838"/>
                  </a:lnTo>
                  <a:lnTo>
                    <a:pt x="494" y="836"/>
                  </a:lnTo>
                  <a:lnTo>
                    <a:pt x="492" y="832"/>
                  </a:lnTo>
                  <a:lnTo>
                    <a:pt x="492" y="831"/>
                  </a:lnTo>
                  <a:lnTo>
                    <a:pt x="484" y="823"/>
                  </a:lnTo>
                  <a:lnTo>
                    <a:pt x="484" y="821"/>
                  </a:lnTo>
                  <a:lnTo>
                    <a:pt x="482" y="821"/>
                  </a:lnTo>
                  <a:lnTo>
                    <a:pt x="482" y="817"/>
                  </a:lnTo>
                  <a:lnTo>
                    <a:pt x="473" y="805"/>
                  </a:lnTo>
                  <a:lnTo>
                    <a:pt x="473" y="802"/>
                  </a:lnTo>
                  <a:lnTo>
                    <a:pt x="469" y="800"/>
                  </a:lnTo>
                  <a:lnTo>
                    <a:pt x="465" y="794"/>
                  </a:lnTo>
                  <a:lnTo>
                    <a:pt x="463" y="790"/>
                  </a:lnTo>
                  <a:lnTo>
                    <a:pt x="463" y="786"/>
                  </a:lnTo>
                  <a:lnTo>
                    <a:pt x="459" y="784"/>
                  </a:lnTo>
                  <a:lnTo>
                    <a:pt x="457" y="780"/>
                  </a:lnTo>
                  <a:lnTo>
                    <a:pt x="453" y="778"/>
                  </a:lnTo>
                  <a:lnTo>
                    <a:pt x="449" y="769"/>
                  </a:lnTo>
                  <a:lnTo>
                    <a:pt x="447" y="765"/>
                  </a:lnTo>
                  <a:lnTo>
                    <a:pt x="445" y="763"/>
                  </a:lnTo>
                  <a:lnTo>
                    <a:pt x="444" y="763"/>
                  </a:lnTo>
                  <a:lnTo>
                    <a:pt x="440" y="755"/>
                  </a:lnTo>
                  <a:lnTo>
                    <a:pt x="438" y="753"/>
                  </a:lnTo>
                  <a:lnTo>
                    <a:pt x="434" y="736"/>
                  </a:lnTo>
                  <a:lnTo>
                    <a:pt x="430" y="736"/>
                  </a:lnTo>
                  <a:lnTo>
                    <a:pt x="430" y="734"/>
                  </a:lnTo>
                  <a:lnTo>
                    <a:pt x="426" y="730"/>
                  </a:lnTo>
                  <a:lnTo>
                    <a:pt x="426" y="726"/>
                  </a:lnTo>
                  <a:lnTo>
                    <a:pt x="424" y="724"/>
                  </a:lnTo>
                  <a:lnTo>
                    <a:pt x="420" y="721"/>
                  </a:lnTo>
                  <a:lnTo>
                    <a:pt x="420" y="715"/>
                  </a:lnTo>
                  <a:lnTo>
                    <a:pt x="418" y="709"/>
                  </a:lnTo>
                  <a:lnTo>
                    <a:pt x="415" y="707"/>
                  </a:lnTo>
                  <a:lnTo>
                    <a:pt x="411" y="703"/>
                  </a:lnTo>
                  <a:lnTo>
                    <a:pt x="409" y="701"/>
                  </a:lnTo>
                  <a:lnTo>
                    <a:pt x="409" y="697"/>
                  </a:lnTo>
                  <a:lnTo>
                    <a:pt x="405" y="694"/>
                  </a:lnTo>
                  <a:lnTo>
                    <a:pt x="401" y="688"/>
                  </a:lnTo>
                  <a:lnTo>
                    <a:pt x="399" y="688"/>
                  </a:lnTo>
                  <a:lnTo>
                    <a:pt x="399" y="686"/>
                  </a:lnTo>
                  <a:lnTo>
                    <a:pt x="395" y="686"/>
                  </a:lnTo>
                  <a:lnTo>
                    <a:pt x="395" y="682"/>
                  </a:lnTo>
                  <a:lnTo>
                    <a:pt x="391" y="678"/>
                  </a:lnTo>
                  <a:lnTo>
                    <a:pt x="389" y="676"/>
                  </a:lnTo>
                  <a:lnTo>
                    <a:pt x="386" y="670"/>
                  </a:lnTo>
                  <a:lnTo>
                    <a:pt x="382" y="670"/>
                  </a:lnTo>
                  <a:lnTo>
                    <a:pt x="382" y="666"/>
                  </a:lnTo>
                  <a:lnTo>
                    <a:pt x="380" y="670"/>
                  </a:lnTo>
                  <a:lnTo>
                    <a:pt x="382" y="666"/>
                  </a:lnTo>
                  <a:lnTo>
                    <a:pt x="386" y="666"/>
                  </a:lnTo>
                  <a:lnTo>
                    <a:pt x="391" y="672"/>
                  </a:lnTo>
                  <a:lnTo>
                    <a:pt x="395" y="676"/>
                  </a:lnTo>
                  <a:lnTo>
                    <a:pt x="395" y="672"/>
                  </a:lnTo>
                  <a:lnTo>
                    <a:pt x="399" y="672"/>
                  </a:lnTo>
                  <a:lnTo>
                    <a:pt x="399" y="670"/>
                  </a:lnTo>
                  <a:lnTo>
                    <a:pt x="395" y="670"/>
                  </a:lnTo>
                  <a:lnTo>
                    <a:pt x="391" y="670"/>
                  </a:lnTo>
                  <a:lnTo>
                    <a:pt x="389" y="666"/>
                  </a:lnTo>
                  <a:lnTo>
                    <a:pt x="389" y="661"/>
                  </a:lnTo>
                  <a:lnTo>
                    <a:pt x="389" y="657"/>
                  </a:lnTo>
                  <a:lnTo>
                    <a:pt x="389" y="655"/>
                  </a:lnTo>
                  <a:lnTo>
                    <a:pt x="386" y="655"/>
                  </a:lnTo>
                  <a:lnTo>
                    <a:pt x="386" y="657"/>
                  </a:lnTo>
                  <a:lnTo>
                    <a:pt x="386" y="661"/>
                  </a:lnTo>
                  <a:lnTo>
                    <a:pt x="382" y="657"/>
                  </a:lnTo>
                  <a:lnTo>
                    <a:pt x="382" y="661"/>
                  </a:lnTo>
                  <a:lnTo>
                    <a:pt x="382" y="663"/>
                  </a:lnTo>
                  <a:lnTo>
                    <a:pt x="386" y="663"/>
                  </a:lnTo>
                  <a:lnTo>
                    <a:pt x="382" y="663"/>
                  </a:lnTo>
                  <a:lnTo>
                    <a:pt x="380" y="665"/>
                  </a:lnTo>
                  <a:lnTo>
                    <a:pt x="382" y="663"/>
                  </a:lnTo>
                  <a:lnTo>
                    <a:pt x="380" y="661"/>
                  </a:lnTo>
                  <a:lnTo>
                    <a:pt x="380" y="657"/>
                  </a:lnTo>
                  <a:lnTo>
                    <a:pt x="370" y="657"/>
                  </a:lnTo>
                  <a:lnTo>
                    <a:pt x="370" y="655"/>
                  </a:lnTo>
                  <a:lnTo>
                    <a:pt x="372" y="655"/>
                  </a:lnTo>
                  <a:lnTo>
                    <a:pt x="372" y="651"/>
                  </a:lnTo>
                  <a:lnTo>
                    <a:pt x="376" y="651"/>
                  </a:lnTo>
                  <a:lnTo>
                    <a:pt x="380" y="651"/>
                  </a:lnTo>
                  <a:lnTo>
                    <a:pt x="380" y="655"/>
                  </a:lnTo>
                  <a:lnTo>
                    <a:pt x="380" y="651"/>
                  </a:lnTo>
                  <a:lnTo>
                    <a:pt x="382" y="651"/>
                  </a:lnTo>
                  <a:lnTo>
                    <a:pt x="382" y="647"/>
                  </a:lnTo>
                  <a:lnTo>
                    <a:pt x="376" y="639"/>
                  </a:lnTo>
                  <a:lnTo>
                    <a:pt x="372" y="641"/>
                  </a:lnTo>
                  <a:lnTo>
                    <a:pt x="372" y="649"/>
                  </a:lnTo>
                  <a:lnTo>
                    <a:pt x="372" y="651"/>
                  </a:lnTo>
                  <a:lnTo>
                    <a:pt x="372" y="649"/>
                  </a:lnTo>
                  <a:lnTo>
                    <a:pt x="370" y="649"/>
                  </a:lnTo>
                  <a:lnTo>
                    <a:pt x="366" y="651"/>
                  </a:lnTo>
                  <a:lnTo>
                    <a:pt x="366" y="655"/>
                  </a:lnTo>
                  <a:lnTo>
                    <a:pt x="366" y="665"/>
                  </a:lnTo>
                  <a:lnTo>
                    <a:pt x="366" y="655"/>
                  </a:lnTo>
                  <a:lnTo>
                    <a:pt x="366" y="651"/>
                  </a:lnTo>
                  <a:lnTo>
                    <a:pt x="370" y="651"/>
                  </a:lnTo>
                  <a:lnTo>
                    <a:pt x="362" y="641"/>
                  </a:lnTo>
                  <a:lnTo>
                    <a:pt x="362" y="639"/>
                  </a:lnTo>
                  <a:lnTo>
                    <a:pt x="361" y="636"/>
                  </a:lnTo>
                  <a:lnTo>
                    <a:pt x="361" y="634"/>
                  </a:lnTo>
                  <a:lnTo>
                    <a:pt x="357" y="634"/>
                  </a:lnTo>
                  <a:lnTo>
                    <a:pt x="357" y="630"/>
                  </a:lnTo>
                  <a:lnTo>
                    <a:pt x="357" y="626"/>
                  </a:lnTo>
                  <a:lnTo>
                    <a:pt x="353" y="626"/>
                  </a:lnTo>
                  <a:lnTo>
                    <a:pt x="353" y="624"/>
                  </a:lnTo>
                  <a:lnTo>
                    <a:pt x="351" y="624"/>
                  </a:lnTo>
                  <a:lnTo>
                    <a:pt x="351" y="620"/>
                  </a:lnTo>
                  <a:lnTo>
                    <a:pt x="347" y="618"/>
                  </a:lnTo>
                  <a:lnTo>
                    <a:pt x="347" y="614"/>
                  </a:lnTo>
                  <a:lnTo>
                    <a:pt x="343" y="612"/>
                  </a:lnTo>
                  <a:lnTo>
                    <a:pt x="341" y="609"/>
                  </a:lnTo>
                  <a:lnTo>
                    <a:pt x="335" y="599"/>
                  </a:lnTo>
                  <a:lnTo>
                    <a:pt x="332" y="593"/>
                  </a:lnTo>
                  <a:lnTo>
                    <a:pt x="328" y="589"/>
                  </a:lnTo>
                  <a:lnTo>
                    <a:pt x="328" y="587"/>
                  </a:lnTo>
                  <a:lnTo>
                    <a:pt x="326" y="587"/>
                  </a:lnTo>
                  <a:lnTo>
                    <a:pt x="322" y="582"/>
                  </a:lnTo>
                  <a:lnTo>
                    <a:pt x="322" y="578"/>
                  </a:lnTo>
                  <a:lnTo>
                    <a:pt x="316" y="572"/>
                  </a:lnTo>
                  <a:lnTo>
                    <a:pt x="316" y="568"/>
                  </a:lnTo>
                  <a:lnTo>
                    <a:pt x="312" y="566"/>
                  </a:lnTo>
                  <a:lnTo>
                    <a:pt x="308" y="562"/>
                  </a:lnTo>
                  <a:lnTo>
                    <a:pt x="308" y="556"/>
                  </a:lnTo>
                  <a:lnTo>
                    <a:pt x="306" y="556"/>
                  </a:lnTo>
                  <a:lnTo>
                    <a:pt x="306" y="553"/>
                  </a:lnTo>
                  <a:lnTo>
                    <a:pt x="303" y="553"/>
                  </a:lnTo>
                  <a:lnTo>
                    <a:pt x="303" y="551"/>
                  </a:lnTo>
                  <a:lnTo>
                    <a:pt x="299" y="547"/>
                  </a:lnTo>
                  <a:lnTo>
                    <a:pt x="297" y="541"/>
                  </a:lnTo>
                  <a:lnTo>
                    <a:pt x="293" y="537"/>
                  </a:lnTo>
                  <a:lnTo>
                    <a:pt x="293" y="535"/>
                  </a:lnTo>
                  <a:lnTo>
                    <a:pt x="289" y="531"/>
                  </a:lnTo>
                  <a:lnTo>
                    <a:pt x="289" y="529"/>
                  </a:lnTo>
                  <a:lnTo>
                    <a:pt x="287" y="529"/>
                  </a:lnTo>
                  <a:lnTo>
                    <a:pt x="287" y="526"/>
                  </a:lnTo>
                  <a:lnTo>
                    <a:pt x="283" y="522"/>
                  </a:lnTo>
                  <a:lnTo>
                    <a:pt x="283" y="520"/>
                  </a:lnTo>
                  <a:lnTo>
                    <a:pt x="279" y="520"/>
                  </a:lnTo>
                  <a:lnTo>
                    <a:pt x="279" y="516"/>
                  </a:lnTo>
                  <a:lnTo>
                    <a:pt x="278" y="516"/>
                  </a:lnTo>
                  <a:lnTo>
                    <a:pt x="278" y="514"/>
                  </a:lnTo>
                  <a:lnTo>
                    <a:pt x="274" y="510"/>
                  </a:lnTo>
                  <a:lnTo>
                    <a:pt x="270" y="504"/>
                  </a:lnTo>
                  <a:lnTo>
                    <a:pt x="268" y="500"/>
                  </a:lnTo>
                  <a:lnTo>
                    <a:pt x="264" y="499"/>
                  </a:lnTo>
                  <a:lnTo>
                    <a:pt x="260" y="495"/>
                  </a:lnTo>
                  <a:lnTo>
                    <a:pt x="254" y="483"/>
                  </a:lnTo>
                  <a:lnTo>
                    <a:pt x="249" y="477"/>
                  </a:lnTo>
                  <a:lnTo>
                    <a:pt x="249" y="473"/>
                  </a:lnTo>
                  <a:lnTo>
                    <a:pt x="245" y="473"/>
                  </a:lnTo>
                  <a:lnTo>
                    <a:pt x="245" y="470"/>
                  </a:lnTo>
                  <a:lnTo>
                    <a:pt x="241" y="464"/>
                  </a:lnTo>
                  <a:lnTo>
                    <a:pt x="235" y="462"/>
                  </a:lnTo>
                  <a:lnTo>
                    <a:pt x="231" y="456"/>
                  </a:lnTo>
                  <a:lnTo>
                    <a:pt x="231" y="452"/>
                  </a:lnTo>
                  <a:lnTo>
                    <a:pt x="229" y="448"/>
                  </a:lnTo>
                  <a:lnTo>
                    <a:pt x="225" y="448"/>
                  </a:lnTo>
                  <a:lnTo>
                    <a:pt x="225" y="446"/>
                  </a:lnTo>
                  <a:lnTo>
                    <a:pt x="222" y="441"/>
                  </a:lnTo>
                  <a:lnTo>
                    <a:pt x="220" y="441"/>
                  </a:lnTo>
                  <a:lnTo>
                    <a:pt x="220" y="437"/>
                  </a:lnTo>
                  <a:lnTo>
                    <a:pt x="216" y="433"/>
                  </a:lnTo>
                  <a:lnTo>
                    <a:pt x="216" y="431"/>
                  </a:lnTo>
                  <a:lnTo>
                    <a:pt x="212" y="431"/>
                  </a:lnTo>
                  <a:lnTo>
                    <a:pt x="210" y="427"/>
                  </a:lnTo>
                  <a:lnTo>
                    <a:pt x="210" y="425"/>
                  </a:lnTo>
                  <a:lnTo>
                    <a:pt x="206" y="421"/>
                  </a:lnTo>
                  <a:lnTo>
                    <a:pt x="202" y="419"/>
                  </a:lnTo>
                  <a:lnTo>
                    <a:pt x="200" y="416"/>
                  </a:lnTo>
                  <a:lnTo>
                    <a:pt x="195" y="410"/>
                  </a:lnTo>
                  <a:lnTo>
                    <a:pt x="195" y="406"/>
                  </a:lnTo>
                  <a:lnTo>
                    <a:pt x="191" y="404"/>
                  </a:lnTo>
                  <a:lnTo>
                    <a:pt x="187" y="404"/>
                  </a:lnTo>
                  <a:lnTo>
                    <a:pt x="187" y="400"/>
                  </a:lnTo>
                  <a:lnTo>
                    <a:pt x="185" y="396"/>
                  </a:lnTo>
                  <a:lnTo>
                    <a:pt x="185" y="394"/>
                  </a:lnTo>
                  <a:lnTo>
                    <a:pt x="181" y="394"/>
                  </a:lnTo>
                  <a:lnTo>
                    <a:pt x="181" y="390"/>
                  </a:lnTo>
                  <a:lnTo>
                    <a:pt x="177" y="390"/>
                  </a:lnTo>
                  <a:lnTo>
                    <a:pt x="177" y="389"/>
                  </a:lnTo>
                  <a:lnTo>
                    <a:pt x="175" y="389"/>
                  </a:lnTo>
                  <a:lnTo>
                    <a:pt x="175" y="385"/>
                  </a:lnTo>
                  <a:lnTo>
                    <a:pt x="181" y="379"/>
                  </a:lnTo>
                  <a:lnTo>
                    <a:pt x="171" y="373"/>
                  </a:lnTo>
                  <a:lnTo>
                    <a:pt x="139" y="342"/>
                  </a:lnTo>
                  <a:lnTo>
                    <a:pt x="121" y="331"/>
                  </a:lnTo>
                  <a:lnTo>
                    <a:pt x="104" y="317"/>
                  </a:lnTo>
                  <a:lnTo>
                    <a:pt x="92" y="305"/>
                  </a:lnTo>
                  <a:lnTo>
                    <a:pt x="88" y="311"/>
                  </a:lnTo>
                  <a:lnTo>
                    <a:pt x="86" y="311"/>
                  </a:lnTo>
                  <a:lnTo>
                    <a:pt x="86" y="309"/>
                  </a:lnTo>
                  <a:lnTo>
                    <a:pt x="79" y="309"/>
                  </a:lnTo>
                  <a:lnTo>
                    <a:pt x="79" y="305"/>
                  </a:lnTo>
                  <a:lnTo>
                    <a:pt x="73" y="305"/>
                  </a:lnTo>
                  <a:lnTo>
                    <a:pt x="73" y="304"/>
                  </a:lnTo>
                  <a:lnTo>
                    <a:pt x="69" y="304"/>
                  </a:lnTo>
                  <a:lnTo>
                    <a:pt x="67" y="300"/>
                  </a:lnTo>
                  <a:lnTo>
                    <a:pt x="63" y="300"/>
                  </a:lnTo>
                  <a:lnTo>
                    <a:pt x="67" y="294"/>
                  </a:lnTo>
                  <a:lnTo>
                    <a:pt x="67" y="290"/>
                  </a:lnTo>
                  <a:lnTo>
                    <a:pt x="63" y="288"/>
                  </a:lnTo>
                  <a:lnTo>
                    <a:pt x="59" y="284"/>
                  </a:lnTo>
                  <a:lnTo>
                    <a:pt x="59" y="280"/>
                  </a:lnTo>
                  <a:lnTo>
                    <a:pt x="57" y="282"/>
                  </a:lnTo>
                  <a:lnTo>
                    <a:pt x="48" y="278"/>
                  </a:lnTo>
                  <a:lnTo>
                    <a:pt x="42" y="275"/>
                  </a:lnTo>
                  <a:lnTo>
                    <a:pt x="34" y="273"/>
                  </a:lnTo>
                  <a:lnTo>
                    <a:pt x="32" y="277"/>
                  </a:lnTo>
                  <a:lnTo>
                    <a:pt x="32" y="278"/>
                  </a:lnTo>
                  <a:lnTo>
                    <a:pt x="29" y="278"/>
                  </a:lnTo>
                  <a:lnTo>
                    <a:pt x="29" y="277"/>
                  </a:lnTo>
                  <a:lnTo>
                    <a:pt x="23" y="277"/>
                  </a:lnTo>
                  <a:lnTo>
                    <a:pt x="19" y="277"/>
                  </a:lnTo>
                  <a:lnTo>
                    <a:pt x="13" y="273"/>
                  </a:lnTo>
                  <a:lnTo>
                    <a:pt x="9" y="271"/>
                  </a:lnTo>
                  <a:lnTo>
                    <a:pt x="7" y="271"/>
                  </a:lnTo>
                  <a:lnTo>
                    <a:pt x="7" y="267"/>
                  </a:lnTo>
                  <a:lnTo>
                    <a:pt x="7" y="263"/>
                  </a:lnTo>
                  <a:lnTo>
                    <a:pt x="7" y="261"/>
                  </a:lnTo>
                  <a:lnTo>
                    <a:pt x="7" y="263"/>
                  </a:lnTo>
                  <a:lnTo>
                    <a:pt x="7" y="267"/>
                  </a:lnTo>
                  <a:lnTo>
                    <a:pt x="3" y="267"/>
                  </a:lnTo>
                  <a:lnTo>
                    <a:pt x="7" y="267"/>
                  </a:lnTo>
                  <a:lnTo>
                    <a:pt x="7" y="271"/>
                  </a:lnTo>
                  <a:lnTo>
                    <a:pt x="3" y="267"/>
                  </a:lnTo>
                  <a:lnTo>
                    <a:pt x="2" y="263"/>
                  </a:lnTo>
                  <a:lnTo>
                    <a:pt x="0" y="261"/>
                  </a:lnTo>
                  <a:lnTo>
                    <a:pt x="3" y="255"/>
                  </a:lnTo>
                  <a:lnTo>
                    <a:pt x="7" y="242"/>
                  </a:lnTo>
                  <a:lnTo>
                    <a:pt x="9" y="230"/>
                  </a:lnTo>
                  <a:lnTo>
                    <a:pt x="13" y="211"/>
                  </a:lnTo>
                  <a:lnTo>
                    <a:pt x="32" y="114"/>
                  </a:lnTo>
                  <a:lnTo>
                    <a:pt x="44" y="114"/>
                  </a:lnTo>
                  <a:lnTo>
                    <a:pt x="52" y="116"/>
                  </a:lnTo>
                  <a:lnTo>
                    <a:pt x="69" y="120"/>
                  </a:lnTo>
                  <a:lnTo>
                    <a:pt x="77" y="116"/>
                  </a:lnTo>
                  <a:lnTo>
                    <a:pt x="110" y="111"/>
                  </a:lnTo>
                  <a:lnTo>
                    <a:pt x="156" y="82"/>
                  </a:lnTo>
                  <a:lnTo>
                    <a:pt x="166" y="74"/>
                  </a:lnTo>
                  <a:lnTo>
                    <a:pt x="166" y="43"/>
                  </a:lnTo>
                  <a:lnTo>
                    <a:pt x="166" y="41"/>
                  </a:lnTo>
                  <a:lnTo>
                    <a:pt x="181" y="28"/>
                  </a:lnTo>
                  <a:lnTo>
                    <a:pt x="181" y="26"/>
                  </a:lnTo>
                  <a:lnTo>
                    <a:pt x="191" y="16"/>
                  </a:lnTo>
                  <a:lnTo>
                    <a:pt x="198" y="8"/>
                  </a:lnTo>
                  <a:lnTo>
                    <a:pt x="206" y="0"/>
                  </a:lnTo>
                  <a:lnTo>
                    <a:pt x="214" y="8"/>
                  </a:lnTo>
                  <a:lnTo>
                    <a:pt x="218" y="12"/>
                  </a:lnTo>
                  <a:lnTo>
                    <a:pt x="233" y="29"/>
                  </a:lnTo>
                  <a:lnTo>
                    <a:pt x="237" y="37"/>
                  </a:lnTo>
                  <a:lnTo>
                    <a:pt x="229" y="74"/>
                  </a:lnTo>
                  <a:lnTo>
                    <a:pt x="231" y="74"/>
                  </a:lnTo>
                  <a:lnTo>
                    <a:pt x="237" y="74"/>
                  </a:lnTo>
                  <a:lnTo>
                    <a:pt x="241" y="74"/>
                  </a:lnTo>
                  <a:lnTo>
                    <a:pt x="245" y="68"/>
                  </a:lnTo>
                  <a:lnTo>
                    <a:pt x="251" y="66"/>
                  </a:lnTo>
                  <a:lnTo>
                    <a:pt x="247" y="60"/>
                  </a:lnTo>
                  <a:lnTo>
                    <a:pt x="251" y="58"/>
                  </a:lnTo>
                  <a:lnTo>
                    <a:pt x="276" y="66"/>
                  </a:lnTo>
                  <a:lnTo>
                    <a:pt x="291" y="72"/>
                  </a:lnTo>
                  <a:lnTo>
                    <a:pt x="312" y="78"/>
                  </a:lnTo>
                  <a:lnTo>
                    <a:pt x="326" y="84"/>
                  </a:lnTo>
                  <a:lnTo>
                    <a:pt x="328" y="84"/>
                  </a:lnTo>
                  <a:lnTo>
                    <a:pt x="337" y="87"/>
                  </a:lnTo>
                  <a:lnTo>
                    <a:pt x="345" y="91"/>
                  </a:lnTo>
                  <a:lnTo>
                    <a:pt x="357" y="97"/>
                  </a:lnTo>
                  <a:lnTo>
                    <a:pt x="372" y="105"/>
                  </a:lnTo>
                  <a:lnTo>
                    <a:pt x="380" y="126"/>
                  </a:lnTo>
                  <a:lnTo>
                    <a:pt x="380" y="130"/>
                  </a:lnTo>
                  <a:lnTo>
                    <a:pt x="445" y="128"/>
                  </a:lnTo>
                  <a:lnTo>
                    <a:pt x="445" y="112"/>
                  </a:lnTo>
                  <a:lnTo>
                    <a:pt x="451" y="112"/>
                  </a:lnTo>
                  <a:lnTo>
                    <a:pt x="451" y="97"/>
                  </a:lnTo>
                  <a:lnTo>
                    <a:pt x="476" y="97"/>
                  </a:lnTo>
                  <a:lnTo>
                    <a:pt x="484" y="97"/>
                  </a:lnTo>
                  <a:lnTo>
                    <a:pt x="484" y="93"/>
                  </a:lnTo>
                  <a:lnTo>
                    <a:pt x="494" y="91"/>
                  </a:lnTo>
                  <a:lnTo>
                    <a:pt x="494" y="97"/>
                  </a:lnTo>
                  <a:lnTo>
                    <a:pt x="494" y="103"/>
                  </a:lnTo>
                  <a:lnTo>
                    <a:pt x="501" y="103"/>
                  </a:lnTo>
                  <a:lnTo>
                    <a:pt x="501" y="128"/>
                  </a:lnTo>
                  <a:lnTo>
                    <a:pt x="521" y="128"/>
                  </a:lnTo>
                  <a:lnTo>
                    <a:pt x="521" y="122"/>
                  </a:lnTo>
                  <a:lnTo>
                    <a:pt x="527" y="122"/>
                  </a:lnTo>
                  <a:lnTo>
                    <a:pt x="527" y="128"/>
                  </a:lnTo>
                  <a:lnTo>
                    <a:pt x="527" y="145"/>
                  </a:lnTo>
                  <a:lnTo>
                    <a:pt x="546" y="145"/>
                  </a:lnTo>
                  <a:lnTo>
                    <a:pt x="546" y="128"/>
                  </a:lnTo>
                  <a:lnTo>
                    <a:pt x="544" y="103"/>
                  </a:lnTo>
                  <a:lnTo>
                    <a:pt x="554" y="103"/>
                  </a:lnTo>
                  <a:lnTo>
                    <a:pt x="554" y="95"/>
                  </a:lnTo>
                  <a:lnTo>
                    <a:pt x="544" y="97"/>
                  </a:lnTo>
                  <a:lnTo>
                    <a:pt x="544" y="87"/>
                  </a:lnTo>
                  <a:lnTo>
                    <a:pt x="534" y="87"/>
                  </a:lnTo>
                  <a:lnTo>
                    <a:pt x="534" y="82"/>
                  </a:lnTo>
                  <a:lnTo>
                    <a:pt x="544" y="80"/>
                  </a:lnTo>
                  <a:lnTo>
                    <a:pt x="544" y="74"/>
                  </a:lnTo>
                  <a:lnTo>
                    <a:pt x="554" y="74"/>
                  </a:lnTo>
                  <a:lnTo>
                    <a:pt x="563" y="78"/>
                  </a:lnTo>
                  <a:lnTo>
                    <a:pt x="565" y="78"/>
                  </a:lnTo>
                  <a:lnTo>
                    <a:pt x="565" y="80"/>
                  </a:lnTo>
                  <a:lnTo>
                    <a:pt x="573" y="80"/>
                  </a:lnTo>
                  <a:lnTo>
                    <a:pt x="573" y="84"/>
                  </a:lnTo>
                  <a:lnTo>
                    <a:pt x="594" y="89"/>
                  </a:lnTo>
                  <a:lnTo>
                    <a:pt x="594" y="101"/>
                  </a:lnTo>
                  <a:lnTo>
                    <a:pt x="600" y="101"/>
                  </a:lnTo>
                  <a:lnTo>
                    <a:pt x="600" y="91"/>
                  </a:lnTo>
                  <a:lnTo>
                    <a:pt x="610" y="95"/>
                  </a:lnTo>
                  <a:lnTo>
                    <a:pt x="625" y="101"/>
                  </a:lnTo>
                  <a:lnTo>
                    <a:pt x="635" y="105"/>
                  </a:lnTo>
                  <a:lnTo>
                    <a:pt x="639" y="107"/>
                  </a:lnTo>
                  <a:lnTo>
                    <a:pt x="644" y="107"/>
                  </a:lnTo>
                  <a:lnTo>
                    <a:pt x="654" y="112"/>
                  </a:lnTo>
                  <a:lnTo>
                    <a:pt x="658" y="112"/>
                  </a:lnTo>
                  <a:lnTo>
                    <a:pt x="660" y="112"/>
                  </a:lnTo>
                  <a:lnTo>
                    <a:pt x="675" y="122"/>
                  </a:lnTo>
                  <a:lnTo>
                    <a:pt x="675" y="128"/>
                  </a:lnTo>
                  <a:lnTo>
                    <a:pt x="677" y="159"/>
                  </a:lnTo>
                  <a:lnTo>
                    <a:pt x="693" y="159"/>
                  </a:lnTo>
                  <a:lnTo>
                    <a:pt x="694" y="159"/>
                  </a:lnTo>
                  <a:lnTo>
                    <a:pt x="702" y="159"/>
                  </a:lnTo>
                  <a:lnTo>
                    <a:pt x="704" y="159"/>
                  </a:lnTo>
                  <a:lnTo>
                    <a:pt x="708" y="159"/>
                  </a:lnTo>
                  <a:lnTo>
                    <a:pt x="754" y="157"/>
                  </a:lnTo>
                  <a:lnTo>
                    <a:pt x="760" y="157"/>
                  </a:lnTo>
                  <a:lnTo>
                    <a:pt x="764" y="157"/>
                  </a:lnTo>
                  <a:lnTo>
                    <a:pt x="774" y="157"/>
                  </a:lnTo>
                  <a:lnTo>
                    <a:pt x="777" y="157"/>
                  </a:lnTo>
                  <a:lnTo>
                    <a:pt x="785" y="157"/>
                  </a:lnTo>
                  <a:lnTo>
                    <a:pt x="787" y="167"/>
                  </a:lnTo>
                  <a:lnTo>
                    <a:pt x="785" y="163"/>
                  </a:lnTo>
                  <a:lnTo>
                    <a:pt x="789" y="163"/>
                  </a:lnTo>
                  <a:lnTo>
                    <a:pt x="793" y="161"/>
                  </a:lnTo>
                  <a:lnTo>
                    <a:pt x="795" y="161"/>
                  </a:lnTo>
                  <a:lnTo>
                    <a:pt x="793" y="157"/>
                  </a:lnTo>
                  <a:lnTo>
                    <a:pt x="808" y="157"/>
                  </a:lnTo>
                  <a:lnTo>
                    <a:pt x="864" y="155"/>
                  </a:lnTo>
                  <a:lnTo>
                    <a:pt x="876" y="155"/>
                  </a:lnTo>
                  <a:lnTo>
                    <a:pt x="884" y="155"/>
                  </a:lnTo>
                  <a:lnTo>
                    <a:pt x="889" y="155"/>
                  </a:lnTo>
                  <a:lnTo>
                    <a:pt x="895" y="155"/>
                  </a:lnTo>
                  <a:lnTo>
                    <a:pt x="899" y="155"/>
                  </a:lnTo>
                  <a:lnTo>
                    <a:pt x="934" y="161"/>
                  </a:lnTo>
                  <a:lnTo>
                    <a:pt x="940" y="161"/>
                  </a:lnTo>
                  <a:lnTo>
                    <a:pt x="976" y="161"/>
                  </a:lnTo>
                  <a:lnTo>
                    <a:pt x="980" y="161"/>
                  </a:lnTo>
                  <a:lnTo>
                    <a:pt x="1036" y="159"/>
                  </a:lnTo>
                  <a:lnTo>
                    <a:pt x="1036" y="170"/>
                  </a:lnTo>
                  <a:lnTo>
                    <a:pt x="1040" y="184"/>
                  </a:lnTo>
                  <a:lnTo>
                    <a:pt x="1040" y="194"/>
                  </a:lnTo>
                  <a:lnTo>
                    <a:pt x="1040" y="203"/>
                  </a:lnTo>
                  <a:lnTo>
                    <a:pt x="1050" y="201"/>
                  </a:lnTo>
                  <a:lnTo>
                    <a:pt x="1050" y="209"/>
                  </a:lnTo>
                  <a:lnTo>
                    <a:pt x="1055" y="209"/>
                  </a:lnTo>
                  <a:lnTo>
                    <a:pt x="1055" y="194"/>
                  </a:lnTo>
                  <a:lnTo>
                    <a:pt x="1059" y="194"/>
                  </a:lnTo>
                  <a:lnTo>
                    <a:pt x="1075" y="195"/>
                  </a:lnTo>
                  <a:lnTo>
                    <a:pt x="1077" y="211"/>
                  </a:lnTo>
                  <a:lnTo>
                    <a:pt x="1075" y="226"/>
                  </a:lnTo>
                  <a:lnTo>
                    <a:pt x="1075" y="230"/>
                  </a:lnTo>
                  <a:lnTo>
                    <a:pt x="1069" y="240"/>
                  </a:lnTo>
                  <a:lnTo>
                    <a:pt x="1040" y="242"/>
                  </a:lnTo>
                  <a:lnTo>
                    <a:pt x="1040" y="250"/>
                  </a:lnTo>
                  <a:lnTo>
                    <a:pt x="1034" y="250"/>
                  </a:lnTo>
                  <a:lnTo>
                    <a:pt x="1034" y="251"/>
                  </a:lnTo>
                  <a:lnTo>
                    <a:pt x="1032" y="251"/>
                  </a:lnTo>
                  <a:lnTo>
                    <a:pt x="1032" y="259"/>
                  </a:lnTo>
                  <a:lnTo>
                    <a:pt x="1015" y="255"/>
                  </a:lnTo>
                  <a:lnTo>
                    <a:pt x="1015" y="234"/>
                  </a:lnTo>
                  <a:lnTo>
                    <a:pt x="1030" y="234"/>
                  </a:lnTo>
                  <a:lnTo>
                    <a:pt x="1030" y="224"/>
                  </a:lnTo>
                  <a:lnTo>
                    <a:pt x="1025" y="224"/>
                  </a:lnTo>
                  <a:lnTo>
                    <a:pt x="1025" y="219"/>
                  </a:lnTo>
                  <a:lnTo>
                    <a:pt x="1015" y="215"/>
                  </a:lnTo>
                  <a:lnTo>
                    <a:pt x="1015" y="209"/>
                  </a:lnTo>
                  <a:lnTo>
                    <a:pt x="1005" y="209"/>
                  </a:lnTo>
                  <a:lnTo>
                    <a:pt x="1005" y="224"/>
                  </a:lnTo>
                  <a:lnTo>
                    <a:pt x="999" y="224"/>
                  </a:lnTo>
                  <a:lnTo>
                    <a:pt x="999" y="230"/>
                  </a:lnTo>
                  <a:lnTo>
                    <a:pt x="990" y="230"/>
                  </a:lnTo>
                  <a:lnTo>
                    <a:pt x="990" y="224"/>
                  </a:lnTo>
                  <a:lnTo>
                    <a:pt x="984" y="224"/>
                  </a:lnTo>
                  <a:lnTo>
                    <a:pt x="982" y="255"/>
                  </a:lnTo>
                  <a:lnTo>
                    <a:pt x="959" y="257"/>
                  </a:lnTo>
                  <a:lnTo>
                    <a:pt x="957" y="257"/>
                  </a:lnTo>
                  <a:lnTo>
                    <a:pt x="957" y="288"/>
                  </a:lnTo>
                  <a:lnTo>
                    <a:pt x="951" y="288"/>
                  </a:lnTo>
                  <a:lnTo>
                    <a:pt x="951" y="273"/>
                  </a:lnTo>
                  <a:lnTo>
                    <a:pt x="942" y="273"/>
                  </a:lnTo>
                  <a:lnTo>
                    <a:pt x="942" y="288"/>
                  </a:lnTo>
                  <a:lnTo>
                    <a:pt x="942" y="305"/>
                  </a:lnTo>
                  <a:lnTo>
                    <a:pt x="942" y="313"/>
                  </a:lnTo>
                  <a:lnTo>
                    <a:pt x="936" y="313"/>
                  </a:lnTo>
                  <a:lnTo>
                    <a:pt x="936" y="319"/>
                  </a:lnTo>
                  <a:lnTo>
                    <a:pt x="932" y="319"/>
                  </a:lnTo>
                  <a:lnTo>
                    <a:pt x="932" y="323"/>
                  </a:lnTo>
                  <a:lnTo>
                    <a:pt x="924" y="323"/>
                  </a:lnTo>
                  <a:lnTo>
                    <a:pt x="924" y="331"/>
                  </a:lnTo>
                  <a:lnTo>
                    <a:pt x="924" y="338"/>
                  </a:lnTo>
                  <a:lnTo>
                    <a:pt x="905" y="338"/>
                  </a:lnTo>
                  <a:lnTo>
                    <a:pt x="905" y="340"/>
                  </a:lnTo>
                  <a:lnTo>
                    <a:pt x="905" y="348"/>
                  </a:lnTo>
                  <a:lnTo>
                    <a:pt x="895" y="348"/>
                  </a:lnTo>
                  <a:lnTo>
                    <a:pt x="899" y="323"/>
                  </a:lnTo>
                  <a:lnTo>
                    <a:pt x="886" y="323"/>
                  </a:lnTo>
                  <a:lnTo>
                    <a:pt x="882" y="323"/>
                  </a:lnTo>
                  <a:lnTo>
                    <a:pt x="884" y="327"/>
                  </a:lnTo>
                  <a:lnTo>
                    <a:pt x="884" y="333"/>
                  </a:lnTo>
                  <a:lnTo>
                    <a:pt x="880" y="333"/>
                  </a:lnTo>
                  <a:lnTo>
                    <a:pt x="880" y="334"/>
                  </a:lnTo>
                  <a:lnTo>
                    <a:pt x="880" y="342"/>
                  </a:lnTo>
                  <a:lnTo>
                    <a:pt x="880" y="344"/>
                  </a:lnTo>
                  <a:lnTo>
                    <a:pt x="884" y="344"/>
                  </a:lnTo>
                  <a:lnTo>
                    <a:pt x="880" y="348"/>
                  </a:lnTo>
                  <a:lnTo>
                    <a:pt x="876" y="344"/>
                  </a:lnTo>
                  <a:lnTo>
                    <a:pt x="874" y="342"/>
                  </a:lnTo>
                  <a:lnTo>
                    <a:pt x="870" y="342"/>
                  </a:lnTo>
                  <a:lnTo>
                    <a:pt x="870" y="336"/>
                  </a:lnTo>
                  <a:lnTo>
                    <a:pt x="870" y="323"/>
                  </a:lnTo>
                  <a:lnTo>
                    <a:pt x="855" y="323"/>
                  </a:lnTo>
                  <a:lnTo>
                    <a:pt x="851" y="323"/>
                  </a:lnTo>
                  <a:lnTo>
                    <a:pt x="855" y="329"/>
                  </a:lnTo>
                  <a:lnTo>
                    <a:pt x="859" y="329"/>
                  </a:lnTo>
                  <a:lnTo>
                    <a:pt x="859" y="333"/>
                  </a:lnTo>
                  <a:lnTo>
                    <a:pt x="855" y="336"/>
                  </a:lnTo>
                  <a:lnTo>
                    <a:pt x="851" y="336"/>
                  </a:lnTo>
                  <a:lnTo>
                    <a:pt x="855" y="338"/>
                  </a:lnTo>
                  <a:lnTo>
                    <a:pt x="849" y="342"/>
                  </a:lnTo>
                  <a:lnTo>
                    <a:pt x="849" y="346"/>
                  </a:lnTo>
                  <a:lnTo>
                    <a:pt x="849" y="348"/>
                  </a:lnTo>
                  <a:lnTo>
                    <a:pt x="855" y="354"/>
                  </a:lnTo>
                  <a:lnTo>
                    <a:pt x="855" y="358"/>
                  </a:lnTo>
                  <a:lnTo>
                    <a:pt x="855" y="373"/>
                  </a:lnTo>
                  <a:lnTo>
                    <a:pt x="853" y="373"/>
                  </a:lnTo>
                  <a:lnTo>
                    <a:pt x="855" y="377"/>
                  </a:lnTo>
                  <a:lnTo>
                    <a:pt x="853" y="377"/>
                  </a:lnTo>
                  <a:lnTo>
                    <a:pt x="853" y="379"/>
                  </a:lnTo>
                  <a:lnTo>
                    <a:pt x="855" y="379"/>
                  </a:lnTo>
                  <a:lnTo>
                    <a:pt x="855" y="383"/>
                  </a:lnTo>
                  <a:lnTo>
                    <a:pt x="857" y="392"/>
                  </a:lnTo>
                  <a:lnTo>
                    <a:pt x="862" y="394"/>
                  </a:lnTo>
                  <a:lnTo>
                    <a:pt x="859" y="394"/>
                  </a:lnTo>
                  <a:lnTo>
                    <a:pt x="857" y="398"/>
                  </a:lnTo>
                  <a:lnTo>
                    <a:pt x="859" y="400"/>
                  </a:lnTo>
                  <a:lnTo>
                    <a:pt x="859" y="404"/>
                  </a:lnTo>
                  <a:lnTo>
                    <a:pt x="859" y="408"/>
                  </a:lnTo>
                  <a:lnTo>
                    <a:pt x="859" y="410"/>
                  </a:lnTo>
                  <a:lnTo>
                    <a:pt x="862" y="410"/>
                  </a:lnTo>
                  <a:lnTo>
                    <a:pt x="862" y="416"/>
                  </a:lnTo>
                  <a:lnTo>
                    <a:pt x="864" y="389"/>
                  </a:lnTo>
                  <a:lnTo>
                    <a:pt x="872" y="389"/>
                  </a:lnTo>
                  <a:lnTo>
                    <a:pt x="870" y="373"/>
                  </a:lnTo>
                  <a:lnTo>
                    <a:pt x="880" y="373"/>
                  </a:lnTo>
                  <a:lnTo>
                    <a:pt x="880" y="379"/>
                  </a:lnTo>
                  <a:lnTo>
                    <a:pt x="889" y="381"/>
                  </a:lnTo>
                  <a:lnTo>
                    <a:pt x="889" y="390"/>
                  </a:lnTo>
                  <a:lnTo>
                    <a:pt x="888" y="390"/>
                  </a:lnTo>
                  <a:lnTo>
                    <a:pt x="880" y="389"/>
                  </a:lnTo>
                  <a:lnTo>
                    <a:pt x="882" y="406"/>
                  </a:lnTo>
                  <a:lnTo>
                    <a:pt x="889" y="406"/>
                  </a:lnTo>
                  <a:lnTo>
                    <a:pt x="889" y="398"/>
                  </a:lnTo>
                  <a:lnTo>
                    <a:pt x="905" y="396"/>
                  </a:lnTo>
                  <a:lnTo>
                    <a:pt x="905" y="394"/>
                  </a:lnTo>
                  <a:lnTo>
                    <a:pt x="905" y="390"/>
                  </a:lnTo>
                  <a:lnTo>
                    <a:pt x="905" y="389"/>
                  </a:lnTo>
                  <a:lnTo>
                    <a:pt x="915" y="387"/>
                  </a:lnTo>
                  <a:lnTo>
                    <a:pt x="915" y="381"/>
                  </a:lnTo>
                  <a:lnTo>
                    <a:pt x="940" y="381"/>
                  </a:lnTo>
                  <a:lnTo>
                    <a:pt x="940" y="387"/>
                  </a:lnTo>
                  <a:lnTo>
                    <a:pt x="974" y="387"/>
                  </a:lnTo>
                  <a:lnTo>
                    <a:pt x="974" y="402"/>
                  </a:lnTo>
                  <a:lnTo>
                    <a:pt x="978" y="402"/>
                  </a:lnTo>
                  <a:lnTo>
                    <a:pt x="984" y="402"/>
                  </a:lnTo>
                  <a:lnTo>
                    <a:pt x="984" y="412"/>
                  </a:lnTo>
                  <a:lnTo>
                    <a:pt x="994" y="412"/>
                  </a:lnTo>
                  <a:lnTo>
                    <a:pt x="994" y="417"/>
                  </a:lnTo>
                  <a:lnTo>
                    <a:pt x="999" y="417"/>
                  </a:lnTo>
                  <a:lnTo>
                    <a:pt x="999" y="402"/>
                  </a:lnTo>
                  <a:lnTo>
                    <a:pt x="1009" y="402"/>
                  </a:lnTo>
                  <a:lnTo>
                    <a:pt x="1009" y="412"/>
                  </a:lnTo>
                  <a:lnTo>
                    <a:pt x="1015" y="410"/>
                  </a:lnTo>
                  <a:lnTo>
                    <a:pt x="1015" y="417"/>
                  </a:lnTo>
                  <a:lnTo>
                    <a:pt x="1015" y="419"/>
                  </a:lnTo>
                  <a:lnTo>
                    <a:pt x="1019" y="419"/>
                  </a:lnTo>
                  <a:lnTo>
                    <a:pt x="1050" y="419"/>
                  </a:lnTo>
                  <a:lnTo>
                    <a:pt x="1050" y="394"/>
                  </a:lnTo>
                  <a:lnTo>
                    <a:pt x="1040" y="394"/>
                  </a:lnTo>
                  <a:lnTo>
                    <a:pt x="1040" y="377"/>
                  </a:lnTo>
                  <a:lnTo>
                    <a:pt x="1050" y="379"/>
                  </a:lnTo>
                  <a:lnTo>
                    <a:pt x="1050" y="385"/>
                  </a:lnTo>
                  <a:lnTo>
                    <a:pt x="1050" y="389"/>
                  </a:lnTo>
                  <a:lnTo>
                    <a:pt x="1069" y="389"/>
                  </a:lnTo>
                  <a:lnTo>
                    <a:pt x="1067" y="383"/>
                  </a:lnTo>
                  <a:lnTo>
                    <a:pt x="1067" y="379"/>
                  </a:lnTo>
                  <a:lnTo>
                    <a:pt x="1075" y="381"/>
                  </a:lnTo>
                  <a:lnTo>
                    <a:pt x="1073" y="354"/>
                  </a:lnTo>
                  <a:lnTo>
                    <a:pt x="1042" y="358"/>
                  </a:lnTo>
                  <a:lnTo>
                    <a:pt x="1042" y="354"/>
                  </a:lnTo>
                  <a:lnTo>
                    <a:pt x="1042" y="323"/>
                  </a:lnTo>
                  <a:lnTo>
                    <a:pt x="1042" y="321"/>
                  </a:lnTo>
                  <a:lnTo>
                    <a:pt x="1048" y="323"/>
                  </a:lnTo>
                  <a:lnTo>
                    <a:pt x="1052" y="323"/>
                  </a:lnTo>
                  <a:lnTo>
                    <a:pt x="1054" y="319"/>
                  </a:lnTo>
                  <a:lnTo>
                    <a:pt x="1057" y="319"/>
                  </a:lnTo>
                  <a:lnTo>
                    <a:pt x="1057" y="323"/>
                  </a:lnTo>
                  <a:lnTo>
                    <a:pt x="1063" y="323"/>
                  </a:lnTo>
                  <a:lnTo>
                    <a:pt x="1063" y="327"/>
                  </a:lnTo>
                  <a:lnTo>
                    <a:pt x="1067" y="327"/>
                  </a:lnTo>
                  <a:lnTo>
                    <a:pt x="1067" y="329"/>
                  </a:lnTo>
                  <a:lnTo>
                    <a:pt x="1071" y="329"/>
                  </a:lnTo>
                  <a:lnTo>
                    <a:pt x="1073" y="329"/>
                  </a:lnTo>
                  <a:lnTo>
                    <a:pt x="1077" y="329"/>
                  </a:lnTo>
                  <a:lnTo>
                    <a:pt x="1092" y="333"/>
                  </a:lnTo>
                  <a:lnTo>
                    <a:pt x="1092" y="338"/>
                  </a:lnTo>
                  <a:lnTo>
                    <a:pt x="1088" y="338"/>
                  </a:lnTo>
                  <a:lnTo>
                    <a:pt x="1088" y="340"/>
                  </a:lnTo>
                  <a:lnTo>
                    <a:pt x="1090" y="344"/>
                  </a:lnTo>
                  <a:lnTo>
                    <a:pt x="1092" y="348"/>
                  </a:lnTo>
                  <a:lnTo>
                    <a:pt x="1092" y="356"/>
                  </a:lnTo>
                  <a:lnTo>
                    <a:pt x="1102" y="356"/>
                  </a:lnTo>
                  <a:lnTo>
                    <a:pt x="1102" y="369"/>
                  </a:lnTo>
                  <a:lnTo>
                    <a:pt x="1102" y="381"/>
                  </a:lnTo>
                  <a:lnTo>
                    <a:pt x="1111" y="369"/>
                  </a:lnTo>
                  <a:lnTo>
                    <a:pt x="1111" y="371"/>
                  </a:lnTo>
                  <a:lnTo>
                    <a:pt x="1111" y="379"/>
                  </a:lnTo>
                  <a:lnTo>
                    <a:pt x="1127" y="369"/>
                  </a:lnTo>
                  <a:lnTo>
                    <a:pt x="1131" y="375"/>
                  </a:lnTo>
                  <a:lnTo>
                    <a:pt x="1127" y="375"/>
                  </a:lnTo>
                  <a:lnTo>
                    <a:pt x="1117" y="381"/>
                  </a:lnTo>
                  <a:lnTo>
                    <a:pt x="1115" y="381"/>
                  </a:lnTo>
                  <a:lnTo>
                    <a:pt x="1127" y="387"/>
                  </a:lnTo>
                  <a:lnTo>
                    <a:pt x="1131" y="387"/>
                  </a:lnTo>
                  <a:lnTo>
                    <a:pt x="1137" y="390"/>
                  </a:lnTo>
                  <a:lnTo>
                    <a:pt x="1140" y="390"/>
                  </a:lnTo>
                  <a:lnTo>
                    <a:pt x="1142" y="390"/>
                  </a:lnTo>
                  <a:lnTo>
                    <a:pt x="1142" y="392"/>
                  </a:lnTo>
                  <a:lnTo>
                    <a:pt x="1146" y="390"/>
                  </a:lnTo>
                  <a:lnTo>
                    <a:pt x="1146" y="392"/>
                  </a:lnTo>
                  <a:lnTo>
                    <a:pt x="1150" y="390"/>
                  </a:lnTo>
                  <a:lnTo>
                    <a:pt x="1152" y="390"/>
                  </a:lnTo>
                  <a:lnTo>
                    <a:pt x="1162" y="387"/>
                  </a:lnTo>
                  <a:lnTo>
                    <a:pt x="1167" y="387"/>
                  </a:lnTo>
                  <a:lnTo>
                    <a:pt x="1175" y="387"/>
                  </a:lnTo>
                  <a:lnTo>
                    <a:pt x="1177" y="383"/>
                  </a:lnTo>
                  <a:lnTo>
                    <a:pt x="1181" y="383"/>
                  </a:lnTo>
                  <a:lnTo>
                    <a:pt x="1183" y="383"/>
                  </a:lnTo>
                  <a:lnTo>
                    <a:pt x="1183" y="379"/>
                  </a:lnTo>
                  <a:lnTo>
                    <a:pt x="1183" y="377"/>
                  </a:lnTo>
                  <a:lnTo>
                    <a:pt x="1187" y="373"/>
                  </a:lnTo>
                  <a:lnTo>
                    <a:pt x="1187" y="371"/>
                  </a:lnTo>
                  <a:lnTo>
                    <a:pt x="1191" y="371"/>
                  </a:lnTo>
                  <a:lnTo>
                    <a:pt x="1187" y="367"/>
                  </a:lnTo>
                  <a:lnTo>
                    <a:pt x="1183" y="367"/>
                  </a:lnTo>
                  <a:lnTo>
                    <a:pt x="1181" y="367"/>
                  </a:lnTo>
                  <a:lnTo>
                    <a:pt x="1177" y="367"/>
                  </a:lnTo>
                  <a:lnTo>
                    <a:pt x="1173" y="365"/>
                  </a:lnTo>
                  <a:lnTo>
                    <a:pt x="1167" y="367"/>
                  </a:lnTo>
                  <a:lnTo>
                    <a:pt x="1165" y="365"/>
                  </a:lnTo>
                  <a:lnTo>
                    <a:pt x="1165" y="367"/>
                  </a:lnTo>
                  <a:lnTo>
                    <a:pt x="1162" y="371"/>
                  </a:lnTo>
                  <a:lnTo>
                    <a:pt x="1162" y="373"/>
                  </a:lnTo>
                  <a:lnTo>
                    <a:pt x="1156" y="367"/>
                  </a:lnTo>
                  <a:lnTo>
                    <a:pt x="1152" y="371"/>
                  </a:lnTo>
                  <a:lnTo>
                    <a:pt x="1142" y="377"/>
                  </a:lnTo>
                  <a:lnTo>
                    <a:pt x="1140" y="375"/>
                  </a:lnTo>
                  <a:lnTo>
                    <a:pt x="1140" y="371"/>
                  </a:lnTo>
                  <a:lnTo>
                    <a:pt x="1137" y="367"/>
                  </a:lnTo>
                  <a:lnTo>
                    <a:pt x="1133" y="367"/>
                  </a:lnTo>
                  <a:lnTo>
                    <a:pt x="1131" y="365"/>
                  </a:lnTo>
                  <a:lnTo>
                    <a:pt x="1123" y="365"/>
                  </a:lnTo>
                  <a:lnTo>
                    <a:pt x="1115" y="361"/>
                  </a:lnTo>
                  <a:lnTo>
                    <a:pt x="1121" y="356"/>
                  </a:lnTo>
                  <a:lnTo>
                    <a:pt x="1123" y="354"/>
                  </a:lnTo>
                  <a:lnTo>
                    <a:pt x="1123" y="346"/>
                  </a:lnTo>
                  <a:lnTo>
                    <a:pt x="1131" y="350"/>
                  </a:lnTo>
                  <a:lnTo>
                    <a:pt x="1133" y="346"/>
                  </a:lnTo>
                  <a:lnTo>
                    <a:pt x="1137" y="340"/>
                  </a:lnTo>
                  <a:lnTo>
                    <a:pt x="1138" y="340"/>
                  </a:lnTo>
                  <a:lnTo>
                    <a:pt x="1142" y="336"/>
                  </a:lnTo>
                  <a:lnTo>
                    <a:pt x="1148" y="331"/>
                  </a:lnTo>
                  <a:lnTo>
                    <a:pt x="1177" y="346"/>
                  </a:lnTo>
                  <a:lnTo>
                    <a:pt x="1208" y="361"/>
                  </a:lnTo>
                  <a:lnTo>
                    <a:pt x="1243" y="375"/>
                  </a:lnTo>
                  <a:lnTo>
                    <a:pt x="1258" y="381"/>
                  </a:lnTo>
                  <a:lnTo>
                    <a:pt x="1277" y="390"/>
                  </a:lnTo>
                  <a:lnTo>
                    <a:pt x="1293" y="400"/>
                  </a:lnTo>
                  <a:lnTo>
                    <a:pt x="1324" y="412"/>
                  </a:lnTo>
                  <a:lnTo>
                    <a:pt x="1331" y="414"/>
                  </a:lnTo>
                  <a:lnTo>
                    <a:pt x="1328" y="417"/>
                  </a:lnTo>
                  <a:lnTo>
                    <a:pt x="1312" y="437"/>
                  </a:lnTo>
                  <a:lnTo>
                    <a:pt x="1306" y="448"/>
                  </a:lnTo>
                  <a:lnTo>
                    <a:pt x="1304" y="448"/>
                  </a:lnTo>
                  <a:lnTo>
                    <a:pt x="1304" y="452"/>
                  </a:lnTo>
                  <a:lnTo>
                    <a:pt x="1295" y="464"/>
                  </a:lnTo>
                  <a:lnTo>
                    <a:pt x="1285" y="473"/>
                  </a:lnTo>
                  <a:lnTo>
                    <a:pt x="1279" y="477"/>
                  </a:lnTo>
                  <a:lnTo>
                    <a:pt x="1264" y="483"/>
                  </a:lnTo>
                  <a:lnTo>
                    <a:pt x="1254" y="487"/>
                  </a:lnTo>
                  <a:lnTo>
                    <a:pt x="1241" y="485"/>
                  </a:lnTo>
                  <a:lnTo>
                    <a:pt x="1214" y="485"/>
                  </a:lnTo>
                  <a:lnTo>
                    <a:pt x="1214" y="481"/>
                  </a:lnTo>
                  <a:lnTo>
                    <a:pt x="1214" y="475"/>
                  </a:lnTo>
                  <a:lnTo>
                    <a:pt x="1204" y="473"/>
                  </a:lnTo>
                  <a:lnTo>
                    <a:pt x="1204" y="479"/>
                  </a:lnTo>
                  <a:lnTo>
                    <a:pt x="1194" y="479"/>
                  </a:lnTo>
                  <a:lnTo>
                    <a:pt x="1194" y="470"/>
                  </a:lnTo>
                  <a:lnTo>
                    <a:pt x="1191" y="470"/>
                  </a:lnTo>
                  <a:lnTo>
                    <a:pt x="1189" y="470"/>
                  </a:lnTo>
                  <a:lnTo>
                    <a:pt x="1189" y="495"/>
                  </a:lnTo>
                  <a:lnTo>
                    <a:pt x="1194" y="495"/>
                  </a:lnTo>
                  <a:lnTo>
                    <a:pt x="1194" y="510"/>
                  </a:lnTo>
                  <a:lnTo>
                    <a:pt x="1189" y="510"/>
                  </a:lnTo>
                  <a:lnTo>
                    <a:pt x="1189" y="500"/>
                  </a:lnTo>
                  <a:lnTo>
                    <a:pt x="1179" y="500"/>
                  </a:lnTo>
                  <a:lnTo>
                    <a:pt x="1179" y="526"/>
                  </a:lnTo>
                  <a:lnTo>
                    <a:pt x="1181" y="553"/>
                  </a:lnTo>
                  <a:lnTo>
                    <a:pt x="1181" y="566"/>
                  </a:lnTo>
                  <a:lnTo>
                    <a:pt x="1181" y="582"/>
                  </a:lnTo>
                  <a:lnTo>
                    <a:pt x="1221" y="582"/>
                  </a:lnTo>
                  <a:lnTo>
                    <a:pt x="1221" y="589"/>
                  </a:lnTo>
                  <a:lnTo>
                    <a:pt x="1225" y="589"/>
                  </a:lnTo>
                  <a:lnTo>
                    <a:pt x="1225" y="597"/>
                  </a:lnTo>
                  <a:lnTo>
                    <a:pt x="1212" y="597"/>
                  </a:lnTo>
                  <a:lnTo>
                    <a:pt x="1212" y="607"/>
                  </a:lnTo>
                  <a:lnTo>
                    <a:pt x="1212" y="614"/>
                  </a:lnTo>
                  <a:lnTo>
                    <a:pt x="1214" y="624"/>
                  </a:lnTo>
                  <a:lnTo>
                    <a:pt x="1214" y="630"/>
                  </a:lnTo>
                  <a:lnTo>
                    <a:pt x="1204" y="630"/>
                  </a:lnTo>
                  <a:lnTo>
                    <a:pt x="1204" y="649"/>
                  </a:lnTo>
                  <a:lnTo>
                    <a:pt x="1204" y="663"/>
                  </a:lnTo>
                  <a:lnTo>
                    <a:pt x="1204" y="680"/>
                  </a:lnTo>
                  <a:lnTo>
                    <a:pt x="1214" y="680"/>
                  </a:lnTo>
                  <a:lnTo>
                    <a:pt x="1214" y="665"/>
                  </a:lnTo>
                  <a:lnTo>
                    <a:pt x="1229" y="665"/>
                  </a:lnTo>
                  <a:lnTo>
                    <a:pt x="1229" y="630"/>
                  </a:lnTo>
                  <a:lnTo>
                    <a:pt x="1221" y="630"/>
                  </a:lnTo>
                  <a:lnTo>
                    <a:pt x="1221" y="624"/>
                  </a:lnTo>
                  <a:lnTo>
                    <a:pt x="1237" y="624"/>
                  </a:lnTo>
                  <a:lnTo>
                    <a:pt x="1239" y="630"/>
                  </a:lnTo>
                  <a:lnTo>
                    <a:pt x="1247" y="630"/>
                  </a:lnTo>
                  <a:lnTo>
                    <a:pt x="1272" y="632"/>
                  </a:lnTo>
                  <a:lnTo>
                    <a:pt x="1272" y="614"/>
                  </a:lnTo>
                  <a:lnTo>
                    <a:pt x="1281" y="614"/>
                  </a:lnTo>
                  <a:lnTo>
                    <a:pt x="1281" y="609"/>
                  </a:lnTo>
                  <a:lnTo>
                    <a:pt x="1287" y="607"/>
                  </a:lnTo>
                  <a:lnTo>
                    <a:pt x="1287" y="599"/>
                  </a:lnTo>
                  <a:lnTo>
                    <a:pt x="1297" y="599"/>
                  </a:lnTo>
                  <a:lnTo>
                    <a:pt x="1297" y="616"/>
                  </a:lnTo>
                  <a:lnTo>
                    <a:pt x="1297" y="641"/>
                  </a:lnTo>
                  <a:lnTo>
                    <a:pt x="1289" y="641"/>
                  </a:lnTo>
                  <a:lnTo>
                    <a:pt x="1289" y="647"/>
                  </a:lnTo>
                  <a:lnTo>
                    <a:pt x="1281" y="647"/>
                  </a:lnTo>
                  <a:lnTo>
                    <a:pt x="1281" y="657"/>
                  </a:lnTo>
                  <a:lnTo>
                    <a:pt x="1304" y="657"/>
                  </a:lnTo>
                  <a:lnTo>
                    <a:pt x="1301" y="663"/>
                  </a:lnTo>
                  <a:lnTo>
                    <a:pt x="1299" y="670"/>
                  </a:lnTo>
                  <a:lnTo>
                    <a:pt x="1293" y="678"/>
                  </a:lnTo>
                  <a:lnTo>
                    <a:pt x="1289" y="682"/>
                  </a:lnTo>
                  <a:lnTo>
                    <a:pt x="1283" y="695"/>
                  </a:lnTo>
                  <a:lnTo>
                    <a:pt x="1277" y="703"/>
                  </a:lnTo>
                  <a:lnTo>
                    <a:pt x="1274" y="703"/>
                  </a:lnTo>
                  <a:lnTo>
                    <a:pt x="1274" y="692"/>
                  </a:lnTo>
                  <a:lnTo>
                    <a:pt x="1268" y="692"/>
                  </a:lnTo>
                  <a:lnTo>
                    <a:pt x="1268" y="682"/>
                  </a:lnTo>
                  <a:lnTo>
                    <a:pt x="1264" y="682"/>
                  </a:lnTo>
                  <a:lnTo>
                    <a:pt x="1264" y="680"/>
                  </a:lnTo>
                  <a:lnTo>
                    <a:pt x="1260" y="680"/>
                  </a:lnTo>
                  <a:lnTo>
                    <a:pt x="1258" y="676"/>
                  </a:lnTo>
                  <a:lnTo>
                    <a:pt x="1260" y="676"/>
                  </a:lnTo>
                  <a:lnTo>
                    <a:pt x="1258" y="676"/>
                  </a:lnTo>
                  <a:lnTo>
                    <a:pt x="1258" y="672"/>
                  </a:lnTo>
                  <a:lnTo>
                    <a:pt x="1248" y="674"/>
                  </a:lnTo>
                  <a:lnTo>
                    <a:pt x="1248" y="682"/>
                  </a:lnTo>
                  <a:lnTo>
                    <a:pt x="1247" y="715"/>
                  </a:lnTo>
                  <a:lnTo>
                    <a:pt x="1248" y="721"/>
                  </a:lnTo>
                  <a:lnTo>
                    <a:pt x="1247" y="732"/>
                  </a:lnTo>
                  <a:lnTo>
                    <a:pt x="1254" y="732"/>
                  </a:lnTo>
                  <a:lnTo>
                    <a:pt x="1254" y="740"/>
                  </a:lnTo>
                  <a:lnTo>
                    <a:pt x="1231" y="740"/>
                  </a:lnTo>
                  <a:lnTo>
                    <a:pt x="1231" y="755"/>
                  </a:lnTo>
                  <a:lnTo>
                    <a:pt x="1216" y="755"/>
                  </a:lnTo>
                  <a:lnTo>
                    <a:pt x="1216" y="765"/>
                  </a:lnTo>
                  <a:lnTo>
                    <a:pt x="1216" y="798"/>
                  </a:lnTo>
                  <a:lnTo>
                    <a:pt x="1216" y="807"/>
                  </a:lnTo>
                  <a:lnTo>
                    <a:pt x="1171" y="809"/>
                  </a:lnTo>
                  <a:lnTo>
                    <a:pt x="1171" y="815"/>
                  </a:lnTo>
                  <a:lnTo>
                    <a:pt x="1164" y="815"/>
                  </a:lnTo>
                  <a:lnTo>
                    <a:pt x="1165" y="790"/>
                  </a:lnTo>
                  <a:lnTo>
                    <a:pt x="1171" y="790"/>
                  </a:lnTo>
                  <a:lnTo>
                    <a:pt x="1171" y="784"/>
                  </a:lnTo>
                  <a:lnTo>
                    <a:pt x="1181" y="784"/>
                  </a:lnTo>
                  <a:lnTo>
                    <a:pt x="1181" y="765"/>
                  </a:lnTo>
                  <a:lnTo>
                    <a:pt x="1196" y="765"/>
                  </a:lnTo>
                  <a:lnTo>
                    <a:pt x="1196" y="749"/>
                  </a:lnTo>
                  <a:lnTo>
                    <a:pt x="1216" y="749"/>
                  </a:lnTo>
                  <a:lnTo>
                    <a:pt x="1214" y="740"/>
                  </a:lnTo>
                  <a:lnTo>
                    <a:pt x="1221" y="740"/>
                  </a:lnTo>
                  <a:lnTo>
                    <a:pt x="1221" y="730"/>
                  </a:lnTo>
                  <a:lnTo>
                    <a:pt x="1214" y="730"/>
                  </a:lnTo>
                  <a:lnTo>
                    <a:pt x="1198" y="730"/>
                  </a:lnTo>
                  <a:lnTo>
                    <a:pt x="1193" y="730"/>
                  </a:lnTo>
                  <a:lnTo>
                    <a:pt x="1146" y="732"/>
                  </a:lnTo>
                  <a:lnTo>
                    <a:pt x="1142" y="732"/>
                  </a:lnTo>
                  <a:lnTo>
                    <a:pt x="1121" y="736"/>
                  </a:lnTo>
                  <a:lnTo>
                    <a:pt x="1111" y="736"/>
                  </a:lnTo>
                  <a:lnTo>
                    <a:pt x="1111" y="753"/>
                  </a:lnTo>
                  <a:lnTo>
                    <a:pt x="1111" y="759"/>
                  </a:lnTo>
                  <a:lnTo>
                    <a:pt x="1110" y="763"/>
                  </a:lnTo>
                  <a:lnTo>
                    <a:pt x="1111" y="769"/>
                  </a:lnTo>
                  <a:lnTo>
                    <a:pt x="1111" y="773"/>
                  </a:lnTo>
                  <a:lnTo>
                    <a:pt x="1115" y="778"/>
                  </a:lnTo>
                  <a:lnTo>
                    <a:pt x="1110" y="778"/>
                  </a:lnTo>
                  <a:lnTo>
                    <a:pt x="1110" y="784"/>
                  </a:lnTo>
                  <a:lnTo>
                    <a:pt x="1106" y="804"/>
                  </a:lnTo>
                  <a:lnTo>
                    <a:pt x="1115" y="804"/>
                  </a:lnTo>
                  <a:lnTo>
                    <a:pt x="1117" y="834"/>
                  </a:lnTo>
                  <a:lnTo>
                    <a:pt x="1117" y="840"/>
                  </a:lnTo>
                  <a:lnTo>
                    <a:pt x="1104" y="840"/>
                  </a:lnTo>
                  <a:lnTo>
                    <a:pt x="1110" y="854"/>
                  </a:lnTo>
                  <a:lnTo>
                    <a:pt x="1113" y="856"/>
                  </a:lnTo>
                  <a:lnTo>
                    <a:pt x="1119" y="861"/>
                  </a:lnTo>
                  <a:lnTo>
                    <a:pt x="1129" y="885"/>
                  </a:lnTo>
                  <a:lnTo>
                    <a:pt x="1123" y="887"/>
                  </a:lnTo>
                  <a:lnTo>
                    <a:pt x="1127" y="887"/>
                  </a:lnTo>
                  <a:lnTo>
                    <a:pt x="1127" y="890"/>
                  </a:lnTo>
                  <a:lnTo>
                    <a:pt x="1123" y="890"/>
                  </a:lnTo>
                  <a:lnTo>
                    <a:pt x="1123" y="892"/>
                  </a:lnTo>
                  <a:lnTo>
                    <a:pt x="1127" y="892"/>
                  </a:lnTo>
                  <a:lnTo>
                    <a:pt x="1127" y="900"/>
                  </a:lnTo>
                  <a:lnTo>
                    <a:pt x="1131" y="900"/>
                  </a:lnTo>
                  <a:lnTo>
                    <a:pt x="1131" y="916"/>
                  </a:lnTo>
                  <a:lnTo>
                    <a:pt x="1140" y="916"/>
                  </a:lnTo>
                  <a:lnTo>
                    <a:pt x="1140" y="908"/>
                  </a:lnTo>
                  <a:lnTo>
                    <a:pt x="1148" y="908"/>
                  </a:lnTo>
                  <a:lnTo>
                    <a:pt x="1148" y="898"/>
                  </a:lnTo>
                  <a:lnTo>
                    <a:pt x="1179" y="898"/>
                  </a:lnTo>
                  <a:lnTo>
                    <a:pt x="1181" y="908"/>
                  </a:lnTo>
                  <a:lnTo>
                    <a:pt x="1214" y="908"/>
                  </a:lnTo>
                  <a:lnTo>
                    <a:pt x="1216" y="923"/>
                  </a:lnTo>
                  <a:lnTo>
                    <a:pt x="1216" y="933"/>
                  </a:lnTo>
                  <a:lnTo>
                    <a:pt x="1216" y="939"/>
                  </a:lnTo>
                  <a:lnTo>
                    <a:pt x="1221" y="939"/>
                  </a:lnTo>
                  <a:lnTo>
                    <a:pt x="1221" y="935"/>
                  </a:lnTo>
                  <a:lnTo>
                    <a:pt x="1223" y="935"/>
                  </a:lnTo>
                  <a:lnTo>
                    <a:pt x="1227" y="935"/>
                  </a:lnTo>
                  <a:lnTo>
                    <a:pt x="1231" y="935"/>
                  </a:lnTo>
                  <a:lnTo>
                    <a:pt x="1231" y="931"/>
                  </a:lnTo>
                  <a:lnTo>
                    <a:pt x="1231" y="923"/>
                  </a:lnTo>
                  <a:lnTo>
                    <a:pt x="1256" y="921"/>
                  </a:lnTo>
                  <a:lnTo>
                    <a:pt x="1256" y="931"/>
                  </a:lnTo>
                  <a:lnTo>
                    <a:pt x="1274" y="931"/>
                  </a:lnTo>
                  <a:lnTo>
                    <a:pt x="1274" y="937"/>
                  </a:lnTo>
                  <a:lnTo>
                    <a:pt x="1324" y="937"/>
                  </a:lnTo>
                  <a:lnTo>
                    <a:pt x="1324" y="954"/>
                  </a:lnTo>
                  <a:lnTo>
                    <a:pt x="1308" y="956"/>
                  </a:lnTo>
                  <a:lnTo>
                    <a:pt x="1308" y="962"/>
                  </a:lnTo>
                  <a:lnTo>
                    <a:pt x="1252" y="962"/>
                  </a:lnTo>
                  <a:lnTo>
                    <a:pt x="1247" y="962"/>
                  </a:lnTo>
                  <a:lnTo>
                    <a:pt x="1247" y="954"/>
                  </a:lnTo>
                  <a:lnTo>
                    <a:pt x="1250" y="954"/>
                  </a:lnTo>
                  <a:lnTo>
                    <a:pt x="1250" y="946"/>
                  </a:lnTo>
                  <a:lnTo>
                    <a:pt x="1247" y="946"/>
                  </a:lnTo>
                  <a:lnTo>
                    <a:pt x="1247" y="944"/>
                  </a:lnTo>
                  <a:lnTo>
                    <a:pt x="1247" y="941"/>
                  </a:lnTo>
                  <a:lnTo>
                    <a:pt x="1247" y="931"/>
                  </a:lnTo>
                  <a:lnTo>
                    <a:pt x="1241" y="931"/>
                  </a:lnTo>
                  <a:lnTo>
                    <a:pt x="1241" y="941"/>
                  </a:lnTo>
                  <a:lnTo>
                    <a:pt x="1241" y="946"/>
                  </a:lnTo>
                  <a:lnTo>
                    <a:pt x="1231" y="946"/>
                  </a:lnTo>
                  <a:lnTo>
                    <a:pt x="1231" y="950"/>
                  </a:lnTo>
                  <a:lnTo>
                    <a:pt x="1233" y="950"/>
                  </a:lnTo>
                  <a:lnTo>
                    <a:pt x="1233" y="954"/>
                  </a:lnTo>
                  <a:lnTo>
                    <a:pt x="1231" y="954"/>
                  </a:lnTo>
                  <a:lnTo>
                    <a:pt x="1231" y="956"/>
                  </a:lnTo>
                  <a:lnTo>
                    <a:pt x="1225" y="956"/>
                  </a:lnTo>
                  <a:lnTo>
                    <a:pt x="1225" y="964"/>
                  </a:lnTo>
                  <a:lnTo>
                    <a:pt x="1200" y="964"/>
                  </a:lnTo>
                  <a:lnTo>
                    <a:pt x="1200" y="975"/>
                  </a:lnTo>
                  <a:lnTo>
                    <a:pt x="1194" y="973"/>
                  </a:lnTo>
                  <a:lnTo>
                    <a:pt x="1194" y="975"/>
                  </a:lnTo>
                  <a:lnTo>
                    <a:pt x="1187" y="979"/>
                  </a:lnTo>
                  <a:lnTo>
                    <a:pt x="1185" y="975"/>
                  </a:lnTo>
                  <a:lnTo>
                    <a:pt x="1185" y="989"/>
                  </a:lnTo>
                  <a:lnTo>
                    <a:pt x="1185" y="999"/>
                  </a:lnTo>
                  <a:lnTo>
                    <a:pt x="1229" y="997"/>
                  </a:lnTo>
                  <a:lnTo>
                    <a:pt x="1229" y="1002"/>
                  </a:lnTo>
                  <a:lnTo>
                    <a:pt x="1220" y="1002"/>
                  </a:lnTo>
                  <a:lnTo>
                    <a:pt x="1216" y="1004"/>
                  </a:lnTo>
                  <a:lnTo>
                    <a:pt x="1210" y="1004"/>
                  </a:lnTo>
                  <a:lnTo>
                    <a:pt x="1210" y="1020"/>
                  </a:lnTo>
                  <a:lnTo>
                    <a:pt x="1216" y="1020"/>
                  </a:lnTo>
                  <a:lnTo>
                    <a:pt x="1220" y="1020"/>
                  </a:lnTo>
                  <a:lnTo>
                    <a:pt x="1220" y="1027"/>
                  </a:lnTo>
                  <a:lnTo>
                    <a:pt x="1250" y="1031"/>
                  </a:lnTo>
                  <a:lnTo>
                    <a:pt x="1270" y="1031"/>
                  </a:lnTo>
                  <a:lnTo>
                    <a:pt x="1270" y="1012"/>
                  </a:lnTo>
                  <a:lnTo>
                    <a:pt x="1285" y="1012"/>
                  </a:lnTo>
                  <a:lnTo>
                    <a:pt x="1285" y="1018"/>
                  </a:lnTo>
                  <a:lnTo>
                    <a:pt x="1285" y="1029"/>
                  </a:lnTo>
                  <a:lnTo>
                    <a:pt x="1306" y="1020"/>
                  </a:lnTo>
                  <a:lnTo>
                    <a:pt x="1366" y="970"/>
                  </a:lnTo>
                  <a:lnTo>
                    <a:pt x="1353" y="970"/>
                  </a:lnTo>
                  <a:lnTo>
                    <a:pt x="1351" y="973"/>
                  </a:lnTo>
                  <a:lnTo>
                    <a:pt x="1349" y="964"/>
                  </a:lnTo>
                  <a:lnTo>
                    <a:pt x="1337" y="964"/>
                  </a:lnTo>
                  <a:lnTo>
                    <a:pt x="1337" y="973"/>
                  </a:lnTo>
                  <a:lnTo>
                    <a:pt x="1331" y="973"/>
                  </a:lnTo>
                  <a:lnTo>
                    <a:pt x="1331" y="970"/>
                  </a:lnTo>
                  <a:lnTo>
                    <a:pt x="1331" y="968"/>
                  </a:lnTo>
                  <a:lnTo>
                    <a:pt x="1331" y="964"/>
                  </a:lnTo>
                  <a:lnTo>
                    <a:pt x="1331" y="962"/>
                  </a:lnTo>
                  <a:lnTo>
                    <a:pt x="1331" y="958"/>
                  </a:lnTo>
                  <a:lnTo>
                    <a:pt x="1331" y="954"/>
                  </a:lnTo>
                  <a:lnTo>
                    <a:pt x="1331" y="952"/>
                  </a:lnTo>
                  <a:lnTo>
                    <a:pt x="1331" y="948"/>
                  </a:lnTo>
                  <a:lnTo>
                    <a:pt x="1333" y="948"/>
                  </a:lnTo>
                  <a:lnTo>
                    <a:pt x="1333" y="954"/>
                  </a:lnTo>
                  <a:lnTo>
                    <a:pt x="1364" y="954"/>
                  </a:lnTo>
                  <a:lnTo>
                    <a:pt x="1366" y="964"/>
                  </a:lnTo>
                  <a:lnTo>
                    <a:pt x="1384" y="964"/>
                  </a:lnTo>
                  <a:lnTo>
                    <a:pt x="1384" y="944"/>
                  </a:lnTo>
                  <a:lnTo>
                    <a:pt x="1409" y="944"/>
                  </a:lnTo>
                  <a:lnTo>
                    <a:pt x="1418" y="944"/>
                  </a:lnTo>
                  <a:lnTo>
                    <a:pt x="1414" y="929"/>
                  </a:lnTo>
                  <a:lnTo>
                    <a:pt x="1474" y="927"/>
                  </a:lnTo>
                  <a:lnTo>
                    <a:pt x="1474" y="952"/>
                  </a:lnTo>
                  <a:lnTo>
                    <a:pt x="1470" y="952"/>
                  </a:lnTo>
                  <a:lnTo>
                    <a:pt x="1465" y="962"/>
                  </a:lnTo>
                  <a:lnTo>
                    <a:pt x="1465" y="966"/>
                  </a:lnTo>
                  <a:lnTo>
                    <a:pt x="1459" y="977"/>
                  </a:lnTo>
                  <a:lnTo>
                    <a:pt x="1453" y="987"/>
                  </a:lnTo>
                  <a:lnTo>
                    <a:pt x="1457" y="987"/>
                  </a:lnTo>
                  <a:lnTo>
                    <a:pt x="1459" y="993"/>
                  </a:lnTo>
                  <a:lnTo>
                    <a:pt x="1453" y="993"/>
                  </a:lnTo>
                  <a:lnTo>
                    <a:pt x="1451" y="993"/>
                  </a:lnTo>
                  <a:lnTo>
                    <a:pt x="1451" y="999"/>
                  </a:lnTo>
                  <a:lnTo>
                    <a:pt x="1453" y="999"/>
                  </a:lnTo>
                  <a:lnTo>
                    <a:pt x="1457" y="1018"/>
                  </a:lnTo>
                  <a:lnTo>
                    <a:pt x="1461" y="1018"/>
                  </a:lnTo>
                  <a:lnTo>
                    <a:pt x="1467" y="1018"/>
                  </a:lnTo>
                  <a:lnTo>
                    <a:pt x="1467" y="1027"/>
                  </a:lnTo>
                  <a:lnTo>
                    <a:pt x="1467" y="1033"/>
                  </a:lnTo>
                  <a:lnTo>
                    <a:pt x="1467" y="1037"/>
                  </a:lnTo>
                  <a:lnTo>
                    <a:pt x="1470" y="1037"/>
                  </a:lnTo>
                  <a:lnTo>
                    <a:pt x="1476" y="1035"/>
                  </a:lnTo>
                  <a:lnTo>
                    <a:pt x="1476" y="1043"/>
                  </a:lnTo>
                  <a:lnTo>
                    <a:pt x="1486" y="1043"/>
                  </a:lnTo>
                  <a:lnTo>
                    <a:pt x="1486" y="1039"/>
                  </a:lnTo>
                  <a:lnTo>
                    <a:pt x="1488" y="1039"/>
                  </a:lnTo>
                  <a:lnTo>
                    <a:pt x="1496" y="1035"/>
                  </a:lnTo>
                  <a:lnTo>
                    <a:pt x="1497" y="1033"/>
                  </a:lnTo>
                  <a:lnTo>
                    <a:pt x="1501" y="1033"/>
                  </a:lnTo>
                  <a:lnTo>
                    <a:pt x="1552" y="1031"/>
                  </a:lnTo>
                  <a:lnTo>
                    <a:pt x="1552" y="1041"/>
                  </a:lnTo>
                  <a:lnTo>
                    <a:pt x="1517" y="1041"/>
                  </a:lnTo>
                  <a:lnTo>
                    <a:pt x="1517" y="1051"/>
                  </a:lnTo>
                  <a:lnTo>
                    <a:pt x="1526" y="1051"/>
                  </a:lnTo>
                  <a:lnTo>
                    <a:pt x="1526" y="1056"/>
                  </a:lnTo>
                  <a:lnTo>
                    <a:pt x="1517" y="1056"/>
                  </a:lnTo>
                  <a:lnTo>
                    <a:pt x="1492" y="1058"/>
                  </a:lnTo>
                  <a:lnTo>
                    <a:pt x="1492" y="1070"/>
                  </a:lnTo>
                  <a:lnTo>
                    <a:pt x="1492" y="1074"/>
                  </a:lnTo>
                  <a:lnTo>
                    <a:pt x="1492" y="1076"/>
                  </a:lnTo>
                  <a:lnTo>
                    <a:pt x="1496" y="1076"/>
                  </a:lnTo>
                  <a:lnTo>
                    <a:pt x="1499" y="1076"/>
                  </a:lnTo>
                  <a:lnTo>
                    <a:pt x="1505" y="1076"/>
                  </a:lnTo>
                  <a:lnTo>
                    <a:pt x="1507" y="1076"/>
                  </a:lnTo>
                  <a:lnTo>
                    <a:pt x="1511" y="1076"/>
                  </a:lnTo>
                  <a:lnTo>
                    <a:pt x="1515" y="1076"/>
                  </a:lnTo>
                  <a:lnTo>
                    <a:pt x="1517" y="1076"/>
                  </a:lnTo>
                  <a:lnTo>
                    <a:pt x="1521" y="1076"/>
                  </a:lnTo>
                  <a:lnTo>
                    <a:pt x="1532" y="1076"/>
                  </a:lnTo>
                  <a:lnTo>
                    <a:pt x="1536" y="1076"/>
                  </a:lnTo>
                  <a:lnTo>
                    <a:pt x="1540" y="1076"/>
                  </a:lnTo>
                  <a:lnTo>
                    <a:pt x="1540" y="1078"/>
                  </a:lnTo>
                  <a:lnTo>
                    <a:pt x="1536" y="1078"/>
                  </a:lnTo>
                  <a:lnTo>
                    <a:pt x="1536" y="1082"/>
                  </a:lnTo>
                  <a:lnTo>
                    <a:pt x="1536" y="1085"/>
                  </a:lnTo>
                  <a:lnTo>
                    <a:pt x="1532" y="1085"/>
                  </a:lnTo>
                  <a:lnTo>
                    <a:pt x="1532" y="1087"/>
                  </a:lnTo>
                  <a:lnTo>
                    <a:pt x="1534" y="1091"/>
                  </a:lnTo>
                  <a:lnTo>
                    <a:pt x="1534" y="1095"/>
                  </a:lnTo>
                  <a:lnTo>
                    <a:pt x="1530" y="1095"/>
                  </a:lnTo>
                  <a:lnTo>
                    <a:pt x="1530" y="1097"/>
                  </a:lnTo>
                  <a:lnTo>
                    <a:pt x="1534" y="1097"/>
                  </a:lnTo>
                  <a:lnTo>
                    <a:pt x="1536" y="1097"/>
                  </a:lnTo>
                  <a:lnTo>
                    <a:pt x="1540" y="1097"/>
                  </a:lnTo>
                  <a:lnTo>
                    <a:pt x="1542" y="1097"/>
                  </a:lnTo>
                  <a:lnTo>
                    <a:pt x="1542" y="1101"/>
                  </a:lnTo>
                  <a:lnTo>
                    <a:pt x="1550" y="1101"/>
                  </a:lnTo>
                  <a:lnTo>
                    <a:pt x="1559" y="1099"/>
                  </a:lnTo>
                  <a:lnTo>
                    <a:pt x="1559" y="1103"/>
                  </a:lnTo>
                  <a:lnTo>
                    <a:pt x="1559" y="1107"/>
                  </a:lnTo>
                  <a:lnTo>
                    <a:pt x="1559" y="1109"/>
                  </a:lnTo>
                  <a:lnTo>
                    <a:pt x="1559" y="1112"/>
                  </a:lnTo>
                  <a:lnTo>
                    <a:pt x="1561" y="1112"/>
                  </a:lnTo>
                  <a:lnTo>
                    <a:pt x="1565" y="1112"/>
                  </a:lnTo>
                  <a:lnTo>
                    <a:pt x="1565" y="1114"/>
                  </a:lnTo>
                  <a:lnTo>
                    <a:pt x="1569" y="1114"/>
                  </a:lnTo>
                  <a:lnTo>
                    <a:pt x="1569" y="1118"/>
                  </a:lnTo>
                  <a:lnTo>
                    <a:pt x="1571" y="1118"/>
                  </a:lnTo>
                  <a:lnTo>
                    <a:pt x="1571" y="1122"/>
                  </a:lnTo>
                  <a:lnTo>
                    <a:pt x="1575" y="1122"/>
                  </a:lnTo>
                  <a:lnTo>
                    <a:pt x="1575" y="1124"/>
                  </a:lnTo>
                  <a:lnTo>
                    <a:pt x="1577" y="1124"/>
                  </a:lnTo>
                  <a:lnTo>
                    <a:pt x="1577" y="1128"/>
                  </a:lnTo>
                  <a:lnTo>
                    <a:pt x="1584" y="1128"/>
                  </a:lnTo>
                  <a:lnTo>
                    <a:pt x="1594" y="1130"/>
                  </a:lnTo>
                  <a:lnTo>
                    <a:pt x="1604" y="1134"/>
                  </a:lnTo>
                  <a:lnTo>
                    <a:pt x="1602" y="1130"/>
                  </a:lnTo>
                  <a:lnTo>
                    <a:pt x="1619" y="1130"/>
                  </a:lnTo>
                  <a:lnTo>
                    <a:pt x="1619" y="1134"/>
                  </a:lnTo>
                  <a:lnTo>
                    <a:pt x="1619" y="1139"/>
                  </a:lnTo>
                  <a:lnTo>
                    <a:pt x="1619" y="1149"/>
                  </a:lnTo>
                  <a:lnTo>
                    <a:pt x="1611" y="1149"/>
                  </a:lnTo>
                  <a:lnTo>
                    <a:pt x="1609" y="1143"/>
                  </a:lnTo>
                  <a:lnTo>
                    <a:pt x="1594" y="1145"/>
                  </a:lnTo>
                  <a:lnTo>
                    <a:pt x="1584" y="1153"/>
                  </a:lnTo>
                  <a:lnTo>
                    <a:pt x="1584" y="1139"/>
                  </a:lnTo>
                  <a:lnTo>
                    <a:pt x="1579" y="1139"/>
                  </a:lnTo>
                  <a:lnTo>
                    <a:pt x="1550" y="1138"/>
                  </a:lnTo>
                  <a:lnTo>
                    <a:pt x="1546" y="1132"/>
                  </a:lnTo>
                  <a:lnTo>
                    <a:pt x="1544" y="1132"/>
                  </a:lnTo>
                  <a:lnTo>
                    <a:pt x="1540" y="1132"/>
                  </a:lnTo>
                  <a:lnTo>
                    <a:pt x="1538" y="1134"/>
                  </a:lnTo>
                  <a:lnTo>
                    <a:pt x="1538" y="1138"/>
                  </a:lnTo>
                  <a:lnTo>
                    <a:pt x="1534" y="1138"/>
                  </a:lnTo>
                  <a:lnTo>
                    <a:pt x="1534" y="1141"/>
                  </a:lnTo>
                  <a:lnTo>
                    <a:pt x="1534" y="1143"/>
                  </a:lnTo>
                  <a:lnTo>
                    <a:pt x="1534" y="1147"/>
                  </a:lnTo>
                  <a:lnTo>
                    <a:pt x="1530" y="1147"/>
                  </a:lnTo>
                  <a:lnTo>
                    <a:pt x="1528" y="1143"/>
                  </a:lnTo>
                  <a:lnTo>
                    <a:pt x="1525" y="1147"/>
                  </a:lnTo>
                  <a:lnTo>
                    <a:pt x="1523" y="1147"/>
                  </a:lnTo>
                  <a:lnTo>
                    <a:pt x="1519" y="1147"/>
                  </a:lnTo>
                  <a:lnTo>
                    <a:pt x="1519" y="1151"/>
                  </a:lnTo>
                  <a:lnTo>
                    <a:pt x="1519" y="1153"/>
                  </a:lnTo>
                  <a:lnTo>
                    <a:pt x="1519" y="1157"/>
                  </a:lnTo>
                  <a:lnTo>
                    <a:pt x="1519" y="1159"/>
                  </a:lnTo>
                  <a:lnTo>
                    <a:pt x="1513" y="1159"/>
                  </a:lnTo>
                  <a:lnTo>
                    <a:pt x="1499" y="1153"/>
                  </a:lnTo>
                  <a:lnTo>
                    <a:pt x="1499" y="1157"/>
                  </a:lnTo>
                  <a:lnTo>
                    <a:pt x="1453" y="1157"/>
                  </a:lnTo>
                  <a:lnTo>
                    <a:pt x="1451" y="1192"/>
                  </a:lnTo>
                  <a:lnTo>
                    <a:pt x="1455" y="1222"/>
                  </a:lnTo>
                  <a:lnTo>
                    <a:pt x="1440" y="1226"/>
                  </a:lnTo>
                  <a:lnTo>
                    <a:pt x="1440" y="1228"/>
                  </a:lnTo>
                  <a:lnTo>
                    <a:pt x="1440" y="1257"/>
                  </a:lnTo>
                  <a:lnTo>
                    <a:pt x="1434" y="1251"/>
                  </a:lnTo>
                  <a:lnTo>
                    <a:pt x="1430" y="1248"/>
                  </a:lnTo>
                  <a:lnTo>
                    <a:pt x="1424" y="1251"/>
                  </a:lnTo>
                  <a:lnTo>
                    <a:pt x="1420" y="1248"/>
                  </a:lnTo>
                  <a:lnTo>
                    <a:pt x="1420" y="1246"/>
                  </a:lnTo>
                  <a:lnTo>
                    <a:pt x="1420" y="1242"/>
                  </a:lnTo>
                  <a:lnTo>
                    <a:pt x="1416" y="1242"/>
                  </a:lnTo>
                  <a:lnTo>
                    <a:pt x="1414" y="1242"/>
                  </a:lnTo>
                  <a:lnTo>
                    <a:pt x="1411" y="1246"/>
                  </a:lnTo>
                  <a:lnTo>
                    <a:pt x="1405" y="1251"/>
                  </a:lnTo>
                  <a:lnTo>
                    <a:pt x="1405" y="1248"/>
                  </a:lnTo>
                  <a:lnTo>
                    <a:pt x="1405" y="1246"/>
                  </a:lnTo>
                  <a:lnTo>
                    <a:pt x="1389" y="1246"/>
                  </a:lnTo>
                  <a:lnTo>
                    <a:pt x="1380" y="1257"/>
                  </a:lnTo>
                  <a:lnTo>
                    <a:pt x="1380" y="1261"/>
                  </a:lnTo>
                  <a:lnTo>
                    <a:pt x="1384" y="1265"/>
                  </a:lnTo>
                  <a:lnTo>
                    <a:pt x="1384" y="1267"/>
                  </a:lnTo>
                  <a:lnTo>
                    <a:pt x="1378" y="1290"/>
                  </a:lnTo>
                  <a:lnTo>
                    <a:pt x="1380" y="1298"/>
                  </a:lnTo>
                  <a:lnTo>
                    <a:pt x="1378" y="1298"/>
                  </a:lnTo>
                  <a:lnTo>
                    <a:pt x="1359" y="1300"/>
                  </a:lnTo>
                  <a:lnTo>
                    <a:pt x="1359" y="1290"/>
                  </a:lnTo>
                  <a:lnTo>
                    <a:pt x="1353" y="1290"/>
                  </a:lnTo>
                  <a:lnTo>
                    <a:pt x="1353" y="1284"/>
                  </a:lnTo>
                  <a:lnTo>
                    <a:pt x="1343" y="1284"/>
                  </a:lnTo>
                  <a:lnTo>
                    <a:pt x="1343" y="1276"/>
                  </a:lnTo>
                  <a:lnTo>
                    <a:pt x="1343" y="1265"/>
                  </a:lnTo>
                  <a:lnTo>
                    <a:pt x="1353" y="1265"/>
                  </a:lnTo>
                  <a:lnTo>
                    <a:pt x="1353" y="1275"/>
                  </a:lnTo>
                  <a:lnTo>
                    <a:pt x="1368" y="1275"/>
                  </a:lnTo>
                  <a:lnTo>
                    <a:pt x="1368" y="1265"/>
                  </a:lnTo>
                  <a:lnTo>
                    <a:pt x="1359" y="1265"/>
                  </a:lnTo>
                  <a:lnTo>
                    <a:pt x="1359" y="1249"/>
                  </a:lnTo>
                  <a:lnTo>
                    <a:pt x="1343" y="1249"/>
                  </a:lnTo>
                  <a:lnTo>
                    <a:pt x="1343" y="1253"/>
                  </a:lnTo>
                  <a:lnTo>
                    <a:pt x="1333" y="1255"/>
                  </a:lnTo>
                  <a:lnTo>
                    <a:pt x="1333" y="1246"/>
                  </a:lnTo>
                  <a:lnTo>
                    <a:pt x="1339" y="1240"/>
                  </a:lnTo>
                  <a:lnTo>
                    <a:pt x="1351" y="1240"/>
                  </a:lnTo>
                  <a:lnTo>
                    <a:pt x="1351" y="1230"/>
                  </a:lnTo>
                  <a:lnTo>
                    <a:pt x="1359" y="1230"/>
                  </a:lnTo>
                  <a:lnTo>
                    <a:pt x="1376" y="1230"/>
                  </a:lnTo>
                  <a:lnTo>
                    <a:pt x="1360" y="1215"/>
                  </a:lnTo>
                  <a:lnTo>
                    <a:pt x="1357" y="1215"/>
                  </a:lnTo>
                  <a:lnTo>
                    <a:pt x="1357" y="1209"/>
                  </a:lnTo>
                  <a:lnTo>
                    <a:pt x="1355" y="1205"/>
                  </a:lnTo>
                  <a:lnTo>
                    <a:pt x="1357" y="1203"/>
                  </a:lnTo>
                  <a:lnTo>
                    <a:pt x="1355" y="1197"/>
                  </a:lnTo>
                  <a:lnTo>
                    <a:pt x="1347" y="1197"/>
                  </a:lnTo>
                  <a:lnTo>
                    <a:pt x="1347" y="1199"/>
                  </a:lnTo>
                  <a:lnTo>
                    <a:pt x="1347" y="1205"/>
                  </a:lnTo>
                  <a:lnTo>
                    <a:pt x="1339" y="1205"/>
                  </a:lnTo>
                  <a:lnTo>
                    <a:pt x="1339" y="1230"/>
                  </a:lnTo>
                  <a:lnTo>
                    <a:pt x="1333" y="1230"/>
                  </a:lnTo>
                  <a:lnTo>
                    <a:pt x="1333" y="1240"/>
                  </a:lnTo>
                  <a:lnTo>
                    <a:pt x="1326" y="1240"/>
                  </a:lnTo>
                  <a:lnTo>
                    <a:pt x="1324" y="1240"/>
                  </a:lnTo>
                  <a:lnTo>
                    <a:pt x="1324" y="1230"/>
                  </a:lnTo>
                  <a:lnTo>
                    <a:pt x="1285" y="1228"/>
                  </a:lnTo>
                  <a:lnTo>
                    <a:pt x="1289" y="1195"/>
                  </a:lnTo>
                  <a:lnTo>
                    <a:pt x="1281" y="1195"/>
                  </a:lnTo>
                  <a:lnTo>
                    <a:pt x="1281" y="1203"/>
                  </a:lnTo>
                  <a:lnTo>
                    <a:pt x="1279" y="1203"/>
                  </a:lnTo>
                  <a:lnTo>
                    <a:pt x="1276" y="1207"/>
                  </a:lnTo>
                  <a:lnTo>
                    <a:pt x="1276" y="1211"/>
                  </a:lnTo>
                  <a:lnTo>
                    <a:pt x="1270" y="1211"/>
                  </a:lnTo>
                  <a:lnTo>
                    <a:pt x="1270" y="1186"/>
                  </a:lnTo>
                  <a:lnTo>
                    <a:pt x="1279" y="1186"/>
                  </a:lnTo>
                  <a:lnTo>
                    <a:pt x="1277" y="1165"/>
                  </a:lnTo>
                  <a:lnTo>
                    <a:pt x="1277" y="1161"/>
                  </a:lnTo>
                  <a:lnTo>
                    <a:pt x="1270" y="1161"/>
                  </a:lnTo>
                  <a:lnTo>
                    <a:pt x="1270" y="1155"/>
                  </a:lnTo>
                  <a:lnTo>
                    <a:pt x="1247" y="1155"/>
                  </a:lnTo>
                  <a:lnTo>
                    <a:pt x="1247" y="1149"/>
                  </a:lnTo>
                  <a:lnTo>
                    <a:pt x="1235" y="1149"/>
                  </a:lnTo>
                  <a:lnTo>
                    <a:pt x="1235" y="1155"/>
                  </a:lnTo>
                  <a:lnTo>
                    <a:pt x="1227" y="1155"/>
                  </a:lnTo>
                  <a:lnTo>
                    <a:pt x="1227" y="1149"/>
                  </a:lnTo>
                  <a:lnTo>
                    <a:pt x="1225" y="1149"/>
                  </a:lnTo>
                  <a:lnTo>
                    <a:pt x="1225" y="1155"/>
                  </a:lnTo>
                  <a:lnTo>
                    <a:pt x="1220" y="1155"/>
                  </a:lnTo>
                  <a:lnTo>
                    <a:pt x="1220" y="1161"/>
                  </a:lnTo>
                  <a:lnTo>
                    <a:pt x="1220" y="1170"/>
                  </a:lnTo>
                  <a:lnTo>
                    <a:pt x="1220" y="1195"/>
                  </a:lnTo>
                  <a:lnTo>
                    <a:pt x="1220" y="1221"/>
                  </a:lnTo>
                  <a:lnTo>
                    <a:pt x="1220" y="1230"/>
                  </a:lnTo>
                  <a:lnTo>
                    <a:pt x="1202" y="1230"/>
                  </a:lnTo>
                  <a:lnTo>
                    <a:pt x="1177" y="1228"/>
                  </a:lnTo>
                  <a:lnTo>
                    <a:pt x="1169" y="1228"/>
                  </a:lnTo>
                  <a:lnTo>
                    <a:pt x="1169" y="1236"/>
                  </a:lnTo>
                  <a:lnTo>
                    <a:pt x="1154" y="1238"/>
                  </a:lnTo>
                  <a:lnTo>
                    <a:pt x="1156" y="1253"/>
                  </a:lnTo>
                  <a:lnTo>
                    <a:pt x="1152" y="1275"/>
                  </a:lnTo>
                  <a:lnTo>
                    <a:pt x="1156" y="1275"/>
                  </a:lnTo>
                  <a:lnTo>
                    <a:pt x="1158" y="1276"/>
                  </a:lnTo>
                  <a:lnTo>
                    <a:pt x="1162" y="1276"/>
                  </a:lnTo>
                  <a:lnTo>
                    <a:pt x="1165" y="1275"/>
                  </a:lnTo>
                  <a:lnTo>
                    <a:pt x="1167" y="1275"/>
                  </a:lnTo>
                  <a:lnTo>
                    <a:pt x="1171" y="1275"/>
                  </a:lnTo>
                  <a:lnTo>
                    <a:pt x="1173" y="1275"/>
                  </a:lnTo>
                  <a:lnTo>
                    <a:pt x="1177" y="1275"/>
                  </a:lnTo>
                  <a:lnTo>
                    <a:pt x="1183" y="1275"/>
                  </a:lnTo>
                  <a:lnTo>
                    <a:pt x="1183" y="1276"/>
                  </a:lnTo>
                  <a:lnTo>
                    <a:pt x="1187" y="1276"/>
                  </a:lnTo>
                  <a:lnTo>
                    <a:pt x="1187" y="1280"/>
                  </a:lnTo>
                  <a:lnTo>
                    <a:pt x="1183" y="1280"/>
                  </a:lnTo>
                  <a:lnTo>
                    <a:pt x="1181" y="1282"/>
                  </a:lnTo>
                  <a:lnTo>
                    <a:pt x="1177" y="1286"/>
                  </a:lnTo>
                  <a:lnTo>
                    <a:pt x="1181" y="1286"/>
                  </a:lnTo>
                  <a:lnTo>
                    <a:pt x="1177" y="1286"/>
                  </a:lnTo>
                  <a:lnTo>
                    <a:pt x="1177" y="1290"/>
                  </a:lnTo>
                  <a:lnTo>
                    <a:pt x="1181" y="1292"/>
                  </a:lnTo>
                  <a:lnTo>
                    <a:pt x="1181" y="1296"/>
                  </a:lnTo>
                  <a:lnTo>
                    <a:pt x="1167" y="1296"/>
                  </a:lnTo>
                  <a:lnTo>
                    <a:pt x="1169" y="1323"/>
                  </a:lnTo>
                  <a:lnTo>
                    <a:pt x="1173" y="1358"/>
                  </a:lnTo>
                  <a:lnTo>
                    <a:pt x="1179" y="1358"/>
                  </a:lnTo>
                  <a:lnTo>
                    <a:pt x="1179" y="1363"/>
                  </a:lnTo>
                  <a:lnTo>
                    <a:pt x="1181" y="1363"/>
                  </a:lnTo>
                  <a:lnTo>
                    <a:pt x="1189" y="1363"/>
                  </a:lnTo>
                  <a:lnTo>
                    <a:pt x="1189" y="1369"/>
                  </a:lnTo>
                  <a:lnTo>
                    <a:pt x="1256" y="1356"/>
                  </a:lnTo>
                  <a:lnTo>
                    <a:pt x="1270" y="1356"/>
                  </a:lnTo>
                  <a:lnTo>
                    <a:pt x="1287" y="1359"/>
                  </a:lnTo>
                  <a:lnTo>
                    <a:pt x="1301" y="1361"/>
                  </a:lnTo>
                  <a:lnTo>
                    <a:pt x="1301" y="1346"/>
                  </a:lnTo>
                  <a:lnTo>
                    <a:pt x="1310" y="1350"/>
                  </a:lnTo>
                  <a:lnTo>
                    <a:pt x="1310" y="1346"/>
                  </a:lnTo>
                  <a:lnTo>
                    <a:pt x="1322" y="1350"/>
                  </a:lnTo>
                  <a:lnTo>
                    <a:pt x="1326" y="1350"/>
                  </a:lnTo>
                  <a:lnTo>
                    <a:pt x="1326" y="1356"/>
                  </a:lnTo>
                  <a:lnTo>
                    <a:pt x="1328" y="1356"/>
                  </a:lnTo>
                  <a:lnTo>
                    <a:pt x="1330" y="1358"/>
                  </a:lnTo>
                  <a:lnTo>
                    <a:pt x="1360" y="1358"/>
                  </a:lnTo>
                  <a:lnTo>
                    <a:pt x="1360" y="1367"/>
                  </a:lnTo>
                  <a:lnTo>
                    <a:pt x="1366" y="1367"/>
                  </a:lnTo>
                  <a:lnTo>
                    <a:pt x="1366" y="1369"/>
                  </a:lnTo>
                  <a:lnTo>
                    <a:pt x="1362" y="1369"/>
                  </a:lnTo>
                  <a:lnTo>
                    <a:pt x="1362" y="1373"/>
                  </a:lnTo>
                  <a:lnTo>
                    <a:pt x="1360" y="1377"/>
                  </a:lnTo>
                  <a:lnTo>
                    <a:pt x="1360" y="1383"/>
                  </a:lnTo>
                  <a:lnTo>
                    <a:pt x="1360" y="1387"/>
                  </a:lnTo>
                  <a:lnTo>
                    <a:pt x="1360" y="1388"/>
                  </a:lnTo>
                  <a:lnTo>
                    <a:pt x="1357" y="1388"/>
                  </a:lnTo>
                  <a:lnTo>
                    <a:pt x="1357" y="1392"/>
                  </a:lnTo>
                  <a:lnTo>
                    <a:pt x="1360" y="1392"/>
                  </a:lnTo>
                  <a:lnTo>
                    <a:pt x="1357" y="1394"/>
                  </a:lnTo>
                  <a:lnTo>
                    <a:pt x="1355" y="1398"/>
                  </a:lnTo>
                  <a:lnTo>
                    <a:pt x="1351" y="1402"/>
                  </a:lnTo>
                  <a:lnTo>
                    <a:pt x="1349" y="1404"/>
                  </a:lnTo>
                  <a:lnTo>
                    <a:pt x="1355" y="1402"/>
                  </a:lnTo>
                  <a:lnTo>
                    <a:pt x="1366" y="1398"/>
                  </a:lnTo>
                  <a:lnTo>
                    <a:pt x="1370" y="1398"/>
                  </a:lnTo>
                  <a:lnTo>
                    <a:pt x="1382" y="1394"/>
                  </a:lnTo>
                  <a:lnTo>
                    <a:pt x="1389" y="1390"/>
                  </a:lnTo>
                  <a:lnTo>
                    <a:pt x="1438" y="1375"/>
                  </a:lnTo>
                  <a:lnTo>
                    <a:pt x="1453" y="1385"/>
                  </a:lnTo>
                  <a:lnTo>
                    <a:pt x="1470" y="1390"/>
                  </a:lnTo>
                  <a:lnTo>
                    <a:pt x="1470" y="1396"/>
                  </a:lnTo>
                  <a:lnTo>
                    <a:pt x="1488" y="1392"/>
                  </a:lnTo>
                  <a:lnTo>
                    <a:pt x="1488" y="1396"/>
                  </a:lnTo>
                  <a:lnTo>
                    <a:pt x="1488" y="1402"/>
                  </a:lnTo>
                  <a:lnTo>
                    <a:pt x="1490" y="1412"/>
                  </a:lnTo>
                  <a:lnTo>
                    <a:pt x="1490" y="1423"/>
                  </a:lnTo>
                  <a:lnTo>
                    <a:pt x="1490" y="1427"/>
                  </a:lnTo>
                  <a:lnTo>
                    <a:pt x="1530" y="1427"/>
                  </a:lnTo>
                  <a:lnTo>
                    <a:pt x="1530" y="1460"/>
                  </a:lnTo>
                  <a:lnTo>
                    <a:pt x="1530" y="1466"/>
                  </a:lnTo>
                  <a:lnTo>
                    <a:pt x="1540" y="1466"/>
                  </a:lnTo>
                  <a:lnTo>
                    <a:pt x="1536" y="1460"/>
                  </a:lnTo>
                  <a:lnTo>
                    <a:pt x="1555" y="1460"/>
                  </a:lnTo>
                  <a:lnTo>
                    <a:pt x="1555" y="1444"/>
                  </a:lnTo>
                  <a:lnTo>
                    <a:pt x="1586" y="1441"/>
                  </a:lnTo>
                  <a:lnTo>
                    <a:pt x="1596" y="1441"/>
                  </a:lnTo>
                  <a:lnTo>
                    <a:pt x="1596" y="1435"/>
                  </a:lnTo>
                  <a:lnTo>
                    <a:pt x="1613" y="1435"/>
                  </a:lnTo>
                  <a:lnTo>
                    <a:pt x="1615" y="1456"/>
                  </a:lnTo>
                  <a:lnTo>
                    <a:pt x="1621" y="1456"/>
                  </a:lnTo>
                  <a:lnTo>
                    <a:pt x="1621" y="1473"/>
                  </a:lnTo>
                  <a:lnTo>
                    <a:pt x="1627" y="1473"/>
                  </a:lnTo>
                  <a:lnTo>
                    <a:pt x="1631" y="1473"/>
                  </a:lnTo>
                  <a:lnTo>
                    <a:pt x="1631" y="1462"/>
                  </a:lnTo>
                  <a:lnTo>
                    <a:pt x="1640" y="1464"/>
                  </a:lnTo>
                  <a:lnTo>
                    <a:pt x="1640" y="1473"/>
                  </a:lnTo>
                  <a:lnTo>
                    <a:pt x="1656" y="1473"/>
                  </a:lnTo>
                  <a:lnTo>
                    <a:pt x="1656" y="1479"/>
                  </a:lnTo>
                  <a:lnTo>
                    <a:pt x="1656" y="1504"/>
                  </a:lnTo>
                  <a:lnTo>
                    <a:pt x="1665" y="1504"/>
                  </a:lnTo>
                  <a:lnTo>
                    <a:pt x="1665" y="1529"/>
                  </a:lnTo>
                  <a:lnTo>
                    <a:pt x="1656" y="1529"/>
                  </a:lnTo>
                  <a:lnTo>
                    <a:pt x="1660" y="1554"/>
                  </a:lnTo>
                  <a:lnTo>
                    <a:pt x="1691" y="1554"/>
                  </a:lnTo>
                  <a:lnTo>
                    <a:pt x="1692" y="1566"/>
                  </a:lnTo>
                  <a:lnTo>
                    <a:pt x="1689" y="1585"/>
                  </a:lnTo>
                  <a:lnTo>
                    <a:pt x="1648" y="1585"/>
                  </a:lnTo>
                  <a:lnTo>
                    <a:pt x="1648" y="1576"/>
                  </a:lnTo>
                  <a:lnTo>
                    <a:pt x="1644" y="1580"/>
                  </a:lnTo>
                  <a:lnTo>
                    <a:pt x="1642" y="1580"/>
                  </a:lnTo>
                  <a:lnTo>
                    <a:pt x="1642" y="1585"/>
                  </a:lnTo>
                  <a:lnTo>
                    <a:pt x="1633" y="1585"/>
                  </a:lnTo>
                  <a:lnTo>
                    <a:pt x="1633" y="1580"/>
                  </a:lnTo>
                  <a:lnTo>
                    <a:pt x="1629" y="1580"/>
                  </a:lnTo>
                  <a:lnTo>
                    <a:pt x="1623" y="1580"/>
                  </a:lnTo>
                  <a:lnTo>
                    <a:pt x="1623" y="1570"/>
                  </a:lnTo>
                  <a:lnTo>
                    <a:pt x="1617" y="1570"/>
                  </a:lnTo>
                  <a:lnTo>
                    <a:pt x="1608" y="1570"/>
                  </a:lnTo>
                  <a:lnTo>
                    <a:pt x="1608" y="1585"/>
                  </a:lnTo>
                  <a:lnTo>
                    <a:pt x="1588" y="1587"/>
                  </a:lnTo>
                  <a:lnTo>
                    <a:pt x="1582" y="1587"/>
                  </a:lnTo>
                  <a:lnTo>
                    <a:pt x="1542" y="1587"/>
                  </a:lnTo>
                  <a:lnTo>
                    <a:pt x="1526" y="1587"/>
                  </a:lnTo>
                  <a:lnTo>
                    <a:pt x="1507" y="1587"/>
                  </a:lnTo>
                  <a:lnTo>
                    <a:pt x="1509" y="1622"/>
                  </a:lnTo>
                  <a:lnTo>
                    <a:pt x="1526" y="1618"/>
                  </a:lnTo>
                  <a:lnTo>
                    <a:pt x="1536" y="1618"/>
                  </a:lnTo>
                  <a:lnTo>
                    <a:pt x="1536" y="1628"/>
                  </a:lnTo>
                  <a:lnTo>
                    <a:pt x="1526" y="1628"/>
                  </a:lnTo>
                  <a:lnTo>
                    <a:pt x="1526" y="1647"/>
                  </a:lnTo>
                  <a:lnTo>
                    <a:pt x="1509" y="1647"/>
                  </a:lnTo>
                  <a:lnTo>
                    <a:pt x="1509" y="1637"/>
                  </a:lnTo>
                  <a:lnTo>
                    <a:pt x="1490" y="1641"/>
                  </a:lnTo>
                  <a:lnTo>
                    <a:pt x="1490" y="1622"/>
                  </a:lnTo>
                  <a:lnTo>
                    <a:pt x="1486" y="1622"/>
                  </a:lnTo>
                  <a:lnTo>
                    <a:pt x="1470" y="1626"/>
                  </a:lnTo>
                  <a:lnTo>
                    <a:pt x="1459" y="1626"/>
                  </a:lnTo>
                  <a:lnTo>
                    <a:pt x="1459" y="1647"/>
                  </a:lnTo>
                  <a:lnTo>
                    <a:pt x="1459" y="1657"/>
                  </a:lnTo>
                  <a:lnTo>
                    <a:pt x="1490" y="1657"/>
                  </a:lnTo>
                  <a:lnTo>
                    <a:pt x="1490" y="1663"/>
                  </a:lnTo>
                  <a:lnTo>
                    <a:pt x="1484" y="1666"/>
                  </a:lnTo>
                  <a:lnTo>
                    <a:pt x="1484" y="1672"/>
                  </a:lnTo>
                  <a:lnTo>
                    <a:pt x="1474" y="1672"/>
                  </a:lnTo>
                  <a:lnTo>
                    <a:pt x="1474" y="1682"/>
                  </a:lnTo>
                  <a:lnTo>
                    <a:pt x="1432" y="1682"/>
                  </a:lnTo>
                  <a:lnTo>
                    <a:pt x="1432" y="1692"/>
                  </a:lnTo>
                  <a:lnTo>
                    <a:pt x="1424" y="1692"/>
                  </a:lnTo>
                  <a:lnTo>
                    <a:pt x="1426" y="1707"/>
                  </a:lnTo>
                  <a:lnTo>
                    <a:pt x="1428" y="1719"/>
                  </a:lnTo>
                  <a:lnTo>
                    <a:pt x="1443" y="1719"/>
                  </a:lnTo>
                  <a:lnTo>
                    <a:pt x="1445" y="1734"/>
                  </a:lnTo>
                  <a:lnTo>
                    <a:pt x="1445" y="1738"/>
                  </a:lnTo>
                  <a:lnTo>
                    <a:pt x="1478" y="1738"/>
                  </a:lnTo>
                  <a:lnTo>
                    <a:pt x="1480" y="1753"/>
                  </a:lnTo>
                  <a:lnTo>
                    <a:pt x="1463" y="1753"/>
                  </a:lnTo>
                  <a:lnTo>
                    <a:pt x="1465" y="1769"/>
                  </a:lnTo>
                  <a:lnTo>
                    <a:pt x="1472" y="1769"/>
                  </a:lnTo>
                  <a:lnTo>
                    <a:pt x="1470" y="1784"/>
                  </a:lnTo>
                  <a:lnTo>
                    <a:pt x="1470" y="1819"/>
                  </a:lnTo>
                  <a:lnTo>
                    <a:pt x="1470" y="1825"/>
                  </a:lnTo>
                  <a:lnTo>
                    <a:pt x="1430" y="1825"/>
                  </a:lnTo>
                  <a:lnTo>
                    <a:pt x="1430" y="1790"/>
                  </a:lnTo>
                  <a:lnTo>
                    <a:pt x="1424" y="1790"/>
                  </a:lnTo>
                  <a:lnTo>
                    <a:pt x="1420" y="1792"/>
                  </a:lnTo>
                  <a:lnTo>
                    <a:pt x="1420" y="1798"/>
                  </a:lnTo>
                  <a:lnTo>
                    <a:pt x="1420" y="1803"/>
                  </a:lnTo>
                  <a:lnTo>
                    <a:pt x="1414" y="1803"/>
                  </a:lnTo>
                  <a:lnTo>
                    <a:pt x="1414" y="1813"/>
                  </a:lnTo>
                  <a:lnTo>
                    <a:pt x="1409" y="1809"/>
                  </a:lnTo>
                  <a:lnTo>
                    <a:pt x="1411" y="1813"/>
                  </a:lnTo>
                  <a:lnTo>
                    <a:pt x="1403" y="1813"/>
                  </a:lnTo>
                  <a:lnTo>
                    <a:pt x="1399" y="1809"/>
                  </a:lnTo>
                  <a:lnTo>
                    <a:pt x="1399" y="1819"/>
                  </a:lnTo>
                  <a:lnTo>
                    <a:pt x="1403" y="1856"/>
                  </a:lnTo>
                  <a:lnTo>
                    <a:pt x="1393" y="1858"/>
                  </a:lnTo>
                  <a:lnTo>
                    <a:pt x="1391" y="1858"/>
                  </a:lnTo>
                  <a:lnTo>
                    <a:pt x="1359" y="1858"/>
                  </a:lnTo>
                  <a:lnTo>
                    <a:pt x="1343" y="1858"/>
                  </a:lnTo>
                  <a:lnTo>
                    <a:pt x="1345" y="1888"/>
                  </a:lnTo>
                  <a:lnTo>
                    <a:pt x="1326" y="1888"/>
                  </a:lnTo>
                  <a:lnTo>
                    <a:pt x="1326" y="1923"/>
                  </a:lnTo>
                  <a:lnTo>
                    <a:pt x="1324" y="1923"/>
                  </a:lnTo>
                  <a:lnTo>
                    <a:pt x="1295" y="1921"/>
                  </a:lnTo>
                  <a:lnTo>
                    <a:pt x="1295" y="1906"/>
                  </a:lnTo>
                  <a:lnTo>
                    <a:pt x="1285" y="1906"/>
                  </a:lnTo>
                  <a:lnTo>
                    <a:pt x="1285" y="1908"/>
                  </a:lnTo>
                  <a:lnTo>
                    <a:pt x="1285" y="1912"/>
                  </a:lnTo>
                  <a:lnTo>
                    <a:pt x="1281" y="1914"/>
                  </a:lnTo>
                  <a:lnTo>
                    <a:pt x="1281" y="1917"/>
                  </a:lnTo>
                  <a:lnTo>
                    <a:pt x="1276" y="1917"/>
                  </a:lnTo>
                  <a:lnTo>
                    <a:pt x="1276" y="1915"/>
                  </a:lnTo>
                  <a:lnTo>
                    <a:pt x="1276" y="1917"/>
                  </a:lnTo>
                  <a:lnTo>
                    <a:pt x="1274" y="1917"/>
                  </a:lnTo>
                  <a:lnTo>
                    <a:pt x="1276" y="1917"/>
                  </a:lnTo>
                  <a:lnTo>
                    <a:pt x="1276" y="1921"/>
                  </a:lnTo>
                  <a:lnTo>
                    <a:pt x="1274" y="1921"/>
                  </a:lnTo>
                  <a:lnTo>
                    <a:pt x="1274" y="1923"/>
                  </a:lnTo>
                  <a:lnTo>
                    <a:pt x="1276" y="1923"/>
                  </a:lnTo>
                  <a:lnTo>
                    <a:pt x="1274" y="1927"/>
                  </a:lnTo>
                  <a:lnTo>
                    <a:pt x="1276" y="1931"/>
                  </a:lnTo>
                  <a:lnTo>
                    <a:pt x="1276" y="1933"/>
                  </a:lnTo>
                  <a:lnTo>
                    <a:pt x="1274" y="1933"/>
                  </a:lnTo>
                  <a:lnTo>
                    <a:pt x="1270" y="1933"/>
                  </a:lnTo>
                  <a:lnTo>
                    <a:pt x="1268" y="1937"/>
                  </a:lnTo>
                  <a:lnTo>
                    <a:pt x="1270" y="1937"/>
                  </a:lnTo>
                  <a:lnTo>
                    <a:pt x="1274" y="1939"/>
                  </a:lnTo>
                  <a:lnTo>
                    <a:pt x="1276" y="1939"/>
                  </a:lnTo>
                  <a:lnTo>
                    <a:pt x="1279" y="1939"/>
                  </a:lnTo>
                  <a:lnTo>
                    <a:pt x="1285" y="1939"/>
                  </a:lnTo>
                  <a:lnTo>
                    <a:pt x="1289" y="1942"/>
                  </a:lnTo>
                  <a:lnTo>
                    <a:pt x="1285" y="1942"/>
                  </a:lnTo>
                  <a:lnTo>
                    <a:pt x="1285" y="1944"/>
                  </a:lnTo>
                  <a:lnTo>
                    <a:pt x="1283" y="1948"/>
                  </a:lnTo>
                  <a:lnTo>
                    <a:pt x="1283" y="1952"/>
                  </a:lnTo>
                  <a:lnTo>
                    <a:pt x="1279" y="1952"/>
                  </a:lnTo>
                  <a:lnTo>
                    <a:pt x="1279" y="1948"/>
                  </a:lnTo>
                  <a:lnTo>
                    <a:pt x="1283" y="1954"/>
                  </a:lnTo>
                  <a:lnTo>
                    <a:pt x="1283" y="1958"/>
                  </a:lnTo>
                  <a:lnTo>
                    <a:pt x="1283" y="1962"/>
                  </a:lnTo>
                  <a:lnTo>
                    <a:pt x="1287" y="1964"/>
                  </a:lnTo>
                  <a:lnTo>
                    <a:pt x="1287" y="1968"/>
                  </a:lnTo>
                  <a:lnTo>
                    <a:pt x="1287" y="1970"/>
                  </a:lnTo>
                  <a:close/>
                </a:path>
              </a:pathLst>
            </a:custGeom>
            <a:grpFill/>
            <a:ln w="9525">
              <a:noFill/>
              <a:round/>
              <a:headEnd/>
              <a:tailEnd/>
            </a:ln>
          </p:spPr>
          <p:txBody>
            <a:bodyPr/>
            <a:lstStyle/>
            <a:p>
              <a:pPr>
                <a:defRPr/>
              </a:pPr>
              <a:endParaRPr lang="en-US"/>
            </a:p>
          </p:txBody>
        </p:sp>
        <p:sp>
          <p:nvSpPr>
            <p:cNvPr id="46313" name="Freeform 2371"/>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close/>
                </a:path>
              </a:pathLst>
            </a:custGeom>
            <a:grpFill/>
            <a:ln w="9525">
              <a:noFill/>
              <a:round/>
              <a:headEnd/>
              <a:tailEnd/>
            </a:ln>
          </p:spPr>
          <p:txBody>
            <a:bodyPr/>
            <a:lstStyle/>
            <a:p>
              <a:pPr>
                <a:defRPr/>
              </a:pPr>
              <a:endParaRPr lang="en-US"/>
            </a:p>
          </p:txBody>
        </p:sp>
        <p:sp>
          <p:nvSpPr>
            <p:cNvPr id="46314" name="Freeform 2372"/>
            <p:cNvSpPr>
              <a:spLocks/>
            </p:cNvSpPr>
            <p:nvPr/>
          </p:nvSpPr>
          <p:spPr bwMode="auto">
            <a:xfrm>
              <a:off x="4193" y="2016"/>
              <a:ext cx="12" cy="13"/>
            </a:xfrm>
            <a:custGeom>
              <a:avLst/>
              <a:gdLst>
                <a:gd name="T0" fmla="*/ 0 w 12"/>
                <a:gd name="T1" fmla="*/ 0 h 13"/>
                <a:gd name="T2" fmla="*/ 4 w 12"/>
                <a:gd name="T3" fmla="*/ 9 h 13"/>
                <a:gd name="T4" fmla="*/ 10 w 12"/>
                <a:gd name="T5" fmla="*/ 13 h 13"/>
                <a:gd name="T6" fmla="*/ 12 w 12"/>
                <a:gd name="T7" fmla="*/ 0 h 13"/>
                <a:gd name="T8" fmla="*/ 0 w 12"/>
                <a:gd name="T9" fmla="*/ 0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0"/>
                  </a:moveTo>
                  <a:lnTo>
                    <a:pt x="4" y="9"/>
                  </a:lnTo>
                  <a:lnTo>
                    <a:pt x="10" y="13"/>
                  </a:lnTo>
                  <a:lnTo>
                    <a:pt x="12" y="0"/>
                  </a:lnTo>
                  <a:lnTo>
                    <a:pt x="0" y="0"/>
                  </a:lnTo>
                </a:path>
              </a:pathLst>
            </a:custGeom>
            <a:grpFill/>
            <a:ln w="9525">
              <a:noFill/>
              <a:round/>
              <a:headEnd/>
              <a:tailEnd/>
            </a:ln>
          </p:spPr>
          <p:txBody>
            <a:bodyPr/>
            <a:lstStyle/>
            <a:p>
              <a:pPr>
                <a:defRPr/>
              </a:pPr>
              <a:endParaRPr lang="en-US"/>
            </a:p>
          </p:txBody>
        </p:sp>
        <p:sp>
          <p:nvSpPr>
            <p:cNvPr id="46315" name="Freeform 2373"/>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close/>
                </a:path>
              </a:pathLst>
            </a:custGeom>
            <a:grpFill/>
            <a:ln w="9525">
              <a:noFill/>
              <a:round/>
              <a:headEnd/>
              <a:tailEnd/>
            </a:ln>
          </p:spPr>
          <p:txBody>
            <a:bodyPr/>
            <a:lstStyle/>
            <a:p>
              <a:pPr>
                <a:defRPr/>
              </a:pPr>
              <a:endParaRPr lang="en-US"/>
            </a:p>
          </p:txBody>
        </p:sp>
        <p:sp>
          <p:nvSpPr>
            <p:cNvPr id="46316" name="Freeform 2374"/>
            <p:cNvSpPr>
              <a:spLocks/>
            </p:cNvSpPr>
            <p:nvPr/>
          </p:nvSpPr>
          <p:spPr bwMode="auto">
            <a:xfrm>
              <a:off x="4288" y="2043"/>
              <a:ext cx="31" cy="25"/>
            </a:xfrm>
            <a:custGeom>
              <a:avLst/>
              <a:gdLst>
                <a:gd name="T0" fmla="*/ 21 w 31"/>
                <a:gd name="T1" fmla="*/ 0 h 25"/>
                <a:gd name="T2" fmla="*/ 21 w 31"/>
                <a:gd name="T3" fmla="*/ 5 h 25"/>
                <a:gd name="T4" fmla="*/ 0 w 31"/>
                <a:gd name="T5" fmla="*/ 5 h 25"/>
                <a:gd name="T6" fmla="*/ 0 w 31"/>
                <a:gd name="T7" fmla="*/ 25 h 25"/>
                <a:gd name="T8" fmla="*/ 2 w 31"/>
                <a:gd name="T9" fmla="*/ 25 h 25"/>
                <a:gd name="T10" fmla="*/ 11 w 31"/>
                <a:gd name="T11" fmla="*/ 25 h 25"/>
                <a:gd name="T12" fmla="*/ 27 w 31"/>
                <a:gd name="T13" fmla="*/ 23 h 25"/>
                <a:gd name="T14" fmla="*/ 31 w 31"/>
                <a:gd name="T15" fmla="*/ 0 h 25"/>
                <a:gd name="T16" fmla="*/ 21 w 31"/>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
                <a:gd name="T28" fmla="*/ 0 h 25"/>
                <a:gd name="T29" fmla="*/ 31 w 31"/>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 h="25">
                  <a:moveTo>
                    <a:pt x="21" y="0"/>
                  </a:moveTo>
                  <a:lnTo>
                    <a:pt x="21" y="5"/>
                  </a:lnTo>
                  <a:lnTo>
                    <a:pt x="0" y="5"/>
                  </a:lnTo>
                  <a:lnTo>
                    <a:pt x="0" y="25"/>
                  </a:lnTo>
                  <a:lnTo>
                    <a:pt x="2" y="25"/>
                  </a:lnTo>
                  <a:lnTo>
                    <a:pt x="11" y="25"/>
                  </a:lnTo>
                  <a:lnTo>
                    <a:pt x="27" y="23"/>
                  </a:lnTo>
                  <a:lnTo>
                    <a:pt x="31" y="0"/>
                  </a:lnTo>
                  <a:lnTo>
                    <a:pt x="21" y="0"/>
                  </a:lnTo>
                </a:path>
              </a:pathLst>
            </a:custGeom>
            <a:grpFill/>
            <a:ln w="9525">
              <a:noFill/>
              <a:round/>
              <a:headEnd/>
              <a:tailEnd/>
            </a:ln>
          </p:spPr>
          <p:txBody>
            <a:bodyPr/>
            <a:lstStyle/>
            <a:p>
              <a:pPr>
                <a:defRPr/>
              </a:pPr>
              <a:endParaRPr lang="en-US"/>
            </a:p>
          </p:txBody>
        </p:sp>
        <p:sp>
          <p:nvSpPr>
            <p:cNvPr id="46317" name="Freeform 2375"/>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close/>
                </a:path>
              </a:pathLst>
            </a:custGeom>
            <a:grpFill/>
            <a:ln w="9525">
              <a:noFill/>
              <a:round/>
              <a:headEnd/>
              <a:tailEnd/>
            </a:ln>
          </p:spPr>
          <p:txBody>
            <a:bodyPr/>
            <a:lstStyle/>
            <a:p>
              <a:pPr>
                <a:defRPr/>
              </a:pPr>
              <a:endParaRPr lang="en-US"/>
            </a:p>
          </p:txBody>
        </p:sp>
        <p:sp>
          <p:nvSpPr>
            <p:cNvPr id="46318" name="Freeform 2376"/>
            <p:cNvSpPr>
              <a:spLocks/>
            </p:cNvSpPr>
            <p:nvPr/>
          </p:nvSpPr>
          <p:spPr bwMode="auto">
            <a:xfrm>
              <a:off x="4442" y="2452"/>
              <a:ext cx="16" cy="15"/>
            </a:xfrm>
            <a:custGeom>
              <a:avLst/>
              <a:gdLst>
                <a:gd name="T0" fmla="*/ 16 w 16"/>
                <a:gd name="T1" fmla="*/ 4 h 15"/>
                <a:gd name="T2" fmla="*/ 12 w 16"/>
                <a:gd name="T3" fmla="*/ 4 h 15"/>
                <a:gd name="T4" fmla="*/ 2 w 16"/>
                <a:gd name="T5" fmla="*/ 0 h 15"/>
                <a:gd name="T6" fmla="*/ 0 w 16"/>
                <a:gd name="T7" fmla="*/ 15 h 15"/>
                <a:gd name="T8" fmla="*/ 8 w 16"/>
                <a:gd name="T9" fmla="*/ 15 h 15"/>
                <a:gd name="T10" fmla="*/ 16 w 16"/>
                <a:gd name="T11" fmla="*/ 6 h 15"/>
                <a:gd name="T12" fmla="*/ 16 w 16"/>
                <a:gd name="T13" fmla="*/ 4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16" y="4"/>
                  </a:moveTo>
                  <a:lnTo>
                    <a:pt x="12" y="4"/>
                  </a:lnTo>
                  <a:lnTo>
                    <a:pt x="2" y="0"/>
                  </a:lnTo>
                  <a:lnTo>
                    <a:pt x="0" y="15"/>
                  </a:lnTo>
                  <a:lnTo>
                    <a:pt x="8" y="15"/>
                  </a:lnTo>
                  <a:lnTo>
                    <a:pt x="16" y="6"/>
                  </a:lnTo>
                  <a:lnTo>
                    <a:pt x="16" y="4"/>
                  </a:lnTo>
                </a:path>
              </a:pathLst>
            </a:custGeom>
            <a:grpFill/>
            <a:ln w="9525">
              <a:noFill/>
              <a:round/>
              <a:headEnd/>
              <a:tailEnd/>
            </a:ln>
          </p:spPr>
          <p:txBody>
            <a:bodyPr/>
            <a:lstStyle/>
            <a:p>
              <a:pPr>
                <a:defRPr/>
              </a:pPr>
              <a:endParaRPr lang="en-US"/>
            </a:p>
          </p:txBody>
        </p:sp>
        <p:sp>
          <p:nvSpPr>
            <p:cNvPr id="46319" name="Freeform 2377"/>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close/>
                </a:path>
              </a:pathLst>
            </a:custGeom>
            <a:grpFill/>
            <a:ln w="9525">
              <a:noFill/>
              <a:round/>
              <a:headEnd/>
              <a:tailEnd/>
            </a:ln>
          </p:spPr>
          <p:txBody>
            <a:bodyPr/>
            <a:lstStyle/>
            <a:p>
              <a:pPr>
                <a:defRPr/>
              </a:pPr>
              <a:endParaRPr lang="en-US"/>
            </a:p>
          </p:txBody>
        </p:sp>
        <p:sp>
          <p:nvSpPr>
            <p:cNvPr id="46320" name="Freeform 2378"/>
            <p:cNvSpPr>
              <a:spLocks/>
            </p:cNvSpPr>
            <p:nvPr/>
          </p:nvSpPr>
          <p:spPr bwMode="auto">
            <a:xfrm>
              <a:off x="4685" y="2882"/>
              <a:ext cx="20" cy="16"/>
            </a:xfrm>
            <a:custGeom>
              <a:avLst/>
              <a:gdLst>
                <a:gd name="T0" fmla="*/ 20 w 20"/>
                <a:gd name="T1" fmla="*/ 0 h 16"/>
                <a:gd name="T2" fmla="*/ 0 w 20"/>
                <a:gd name="T3" fmla="*/ 0 h 16"/>
                <a:gd name="T4" fmla="*/ 0 w 20"/>
                <a:gd name="T5" fmla="*/ 16 h 16"/>
                <a:gd name="T6" fmla="*/ 0 w 20"/>
                <a:gd name="T7" fmla="*/ 14 h 16"/>
                <a:gd name="T8" fmla="*/ 4 w 20"/>
                <a:gd name="T9" fmla="*/ 14 h 16"/>
                <a:gd name="T10" fmla="*/ 4 w 20"/>
                <a:gd name="T11" fmla="*/ 10 h 16"/>
                <a:gd name="T12" fmla="*/ 8 w 20"/>
                <a:gd name="T13" fmla="*/ 10 h 16"/>
                <a:gd name="T14" fmla="*/ 10 w 20"/>
                <a:gd name="T15" fmla="*/ 6 h 16"/>
                <a:gd name="T16" fmla="*/ 14 w 20"/>
                <a:gd name="T17" fmla="*/ 4 h 16"/>
                <a:gd name="T18" fmla="*/ 20 w 20"/>
                <a:gd name="T19" fmla="*/ 4 h 16"/>
                <a:gd name="T20" fmla="*/ 20 w 20"/>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20" y="0"/>
                  </a:moveTo>
                  <a:lnTo>
                    <a:pt x="0" y="0"/>
                  </a:lnTo>
                  <a:lnTo>
                    <a:pt x="0" y="16"/>
                  </a:lnTo>
                  <a:lnTo>
                    <a:pt x="0" y="14"/>
                  </a:lnTo>
                  <a:lnTo>
                    <a:pt x="4" y="14"/>
                  </a:lnTo>
                  <a:lnTo>
                    <a:pt x="4" y="10"/>
                  </a:lnTo>
                  <a:lnTo>
                    <a:pt x="8" y="10"/>
                  </a:lnTo>
                  <a:lnTo>
                    <a:pt x="10" y="6"/>
                  </a:lnTo>
                  <a:lnTo>
                    <a:pt x="14" y="4"/>
                  </a:lnTo>
                  <a:lnTo>
                    <a:pt x="20" y="4"/>
                  </a:lnTo>
                  <a:lnTo>
                    <a:pt x="20" y="0"/>
                  </a:lnTo>
                </a:path>
              </a:pathLst>
            </a:custGeom>
            <a:grpFill/>
            <a:ln w="9525">
              <a:noFill/>
              <a:round/>
              <a:headEnd/>
              <a:tailEnd/>
            </a:ln>
          </p:spPr>
          <p:txBody>
            <a:bodyPr/>
            <a:lstStyle/>
            <a:p>
              <a:pPr>
                <a:defRPr/>
              </a:pPr>
              <a:endParaRPr lang="en-US"/>
            </a:p>
          </p:txBody>
        </p:sp>
        <p:sp>
          <p:nvSpPr>
            <p:cNvPr id="46321" name="Freeform 2379"/>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close/>
                </a:path>
              </a:pathLst>
            </a:custGeom>
            <a:grpFill/>
            <a:ln w="9525">
              <a:noFill/>
              <a:round/>
              <a:headEnd/>
              <a:tailEnd/>
            </a:ln>
          </p:spPr>
          <p:txBody>
            <a:bodyPr/>
            <a:lstStyle/>
            <a:p>
              <a:pPr>
                <a:defRPr/>
              </a:pPr>
              <a:endParaRPr lang="en-US"/>
            </a:p>
          </p:txBody>
        </p:sp>
        <p:sp>
          <p:nvSpPr>
            <p:cNvPr id="46322" name="Freeform 2380"/>
            <p:cNvSpPr>
              <a:spLocks/>
            </p:cNvSpPr>
            <p:nvPr/>
          </p:nvSpPr>
          <p:spPr bwMode="auto">
            <a:xfrm>
              <a:off x="4710" y="2772"/>
              <a:ext cx="39" cy="85"/>
            </a:xfrm>
            <a:custGeom>
              <a:avLst/>
              <a:gdLst>
                <a:gd name="T0" fmla="*/ 2 w 39"/>
                <a:gd name="T1" fmla="*/ 85 h 85"/>
                <a:gd name="T2" fmla="*/ 2 w 39"/>
                <a:gd name="T3" fmla="*/ 81 h 85"/>
                <a:gd name="T4" fmla="*/ 6 w 39"/>
                <a:gd name="T5" fmla="*/ 79 h 85"/>
                <a:gd name="T6" fmla="*/ 6 w 39"/>
                <a:gd name="T7" fmla="*/ 76 h 85"/>
                <a:gd name="T8" fmla="*/ 12 w 39"/>
                <a:gd name="T9" fmla="*/ 76 h 85"/>
                <a:gd name="T10" fmla="*/ 12 w 39"/>
                <a:gd name="T11" fmla="*/ 72 h 85"/>
                <a:gd name="T12" fmla="*/ 12 w 39"/>
                <a:gd name="T13" fmla="*/ 70 h 85"/>
                <a:gd name="T14" fmla="*/ 10 w 39"/>
                <a:gd name="T15" fmla="*/ 70 h 85"/>
                <a:gd name="T16" fmla="*/ 12 w 39"/>
                <a:gd name="T17" fmla="*/ 66 h 85"/>
                <a:gd name="T18" fmla="*/ 12 w 39"/>
                <a:gd name="T19" fmla="*/ 64 h 85"/>
                <a:gd name="T20" fmla="*/ 12 w 39"/>
                <a:gd name="T21" fmla="*/ 60 h 85"/>
                <a:gd name="T22" fmla="*/ 8 w 39"/>
                <a:gd name="T23" fmla="*/ 60 h 85"/>
                <a:gd name="T24" fmla="*/ 8 w 39"/>
                <a:gd name="T25" fmla="*/ 56 h 85"/>
                <a:gd name="T26" fmla="*/ 8 w 39"/>
                <a:gd name="T27" fmla="*/ 50 h 85"/>
                <a:gd name="T28" fmla="*/ 8 w 39"/>
                <a:gd name="T29" fmla="*/ 48 h 85"/>
                <a:gd name="T30" fmla="*/ 12 w 39"/>
                <a:gd name="T31" fmla="*/ 41 h 85"/>
                <a:gd name="T32" fmla="*/ 12 w 39"/>
                <a:gd name="T33" fmla="*/ 39 h 85"/>
                <a:gd name="T34" fmla="*/ 12 w 39"/>
                <a:gd name="T35" fmla="*/ 35 h 85"/>
                <a:gd name="T36" fmla="*/ 12 w 39"/>
                <a:gd name="T37" fmla="*/ 33 h 85"/>
                <a:gd name="T38" fmla="*/ 12 w 39"/>
                <a:gd name="T39" fmla="*/ 29 h 85"/>
                <a:gd name="T40" fmla="*/ 12 w 39"/>
                <a:gd name="T41" fmla="*/ 25 h 85"/>
                <a:gd name="T42" fmla="*/ 14 w 39"/>
                <a:gd name="T43" fmla="*/ 23 h 85"/>
                <a:gd name="T44" fmla="*/ 18 w 39"/>
                <a:gd name="T45" fmla="*/ 23 h 85"/>
                <a:gd name="T46" fmla="*/ 18 w 39"/>
                <a:gd name="T47" fmla="*/ 20 h 85"/>
                <a:gd name="T48" fmla="*/ 18 w 39"/>
                <a:gd name="T49" fmla="*/ 16 h 85"/>
                <a:gd name="T50" fmla="*/ 33 w 39"/>
                <a:gd name="T51" fmla="*/ 35 h 85"/>
                <a:gd name="T52" fmla="*/ 37 w 39"/>
                <a:gd name="T53" fmla="*/ 20 h 85"/>
                <a:gd name="T54" fmla="*/ 37 w 39"/>
                <a:gd name="T55" fmla="*/ 14 h 85"/>
                <a:gd name="T56" fmla="*/ 39 w 39"/>
                <a:gd name="T57" fmla="*/ 14 h 85"/>
                <a:gd name="T58" fmla="*/ 39 w 39"/>
                <a:gd name="T59" fmla="*/ 10 h 85"/>
                <a:gd name="T60" fmla="*/ 33 w 39"/>
                <a:gd name="T61" fmla="*/ 10 h 85"/>
                <a:gd name="T62" fmla="*/ 29 w 39"/>
                <a:gd name="T63" fmla="*/ 10 h 85"/>
                <a:gd name="T64" fmla="*/ 27 w 39"/>
                <a:gd name="T65" fmla="*/ 10 h 85"/>
                <a:gd name="T66" fmla="*/ 27 w 39"/>
                <a:gd name="T67" fmla="*/ 8 h 85"/>
                <a:gd name="T68" fmla="*/ 27 w 39"/>
                <a:gd name="T69" fmla="*/ 4 h 85"/>
                <a:gd name="T70" fmla="*/ 27 w 39"/>
                <a:gd name="T71" fmla="*/ 0 h 85"/>
                <a:gd name="T72" fmla="*/ 20 w 39"/>
                <a:gd name="T73" fmla="*/ 0 h 85"/>
                <a:gd name="T74" fmla="*/ 20 w 39"/>
                <a:gd name="T75" fmla="*/ 4 h 85"/>
                <a:gd name="T76" fmla="*/ 20 w 39"/>
                <a:gd name="T77" fmla="*/ 8 h 85"/>
                <a:gd name="T78" fmla="*/ 18 w 39"/>
                <a:gd name="T79" fmla="*/ 8 h 85"/>
                <a:gd name="T80" fmla="*/ 18 w 39"/>
                <a:gd name="T81" fmla="*/ 10 h 85"/>
                <a:gd name="T82" fmla="*/ 8 w 39"/>
                <a:gd name="T83" fmla="*/ 10 h 85"/>
                <a:gd name="T84" fmla="*/ 8 w 39"/>
                <a:gd name="T85" fmla="*/ 14 h 85"/>
                <a:gd name="T86" fmla="*/ 8 w 39"/>
                <a:gd name="T87" fmla="*/ 20 h 85"/>
                <a:gd name="T88" fmla="*/ 2 w 39"/>
                <a:gd name="T89" fmla="*/ 20 h 85"/>
                <a:gd name="T90" fmla="*/ 2 w 39"/>
                <a:gd name="T91" fmla="*/ 48 h 85"/>
                <a:gd name="T92" fmla="*/ 2 w 39"/>
                <a:gd name="T93" fmla="*/ 50 h 85"/>
                <a:gd name="T94" fmla="*/ 2 w 39"/>
                <a:gd name="T95" fmla="*/ 56 h 85"/>
                <a:gd name="T96" fmla="*/ 0 w 39"/>
                <a:gd name="T97" fmla="*/ 56 h 85"/>
                <a:gd name="T98" fmla="*/ 0 w 39"/>
                <a:gd name="T99" fmla="*/ 60 h 85"/>
                <a:gd name="T100" fmla="*/ 2 w 39"/>
                <a:gd name="T101" fmla="*/ 60 h 85"/>
                <a:gd name="T102" fmla="*/ 6 w 39"/>
                <a:gd name="T103" fmla="*/ 60 h 85"/>
                <a:gd name="T104" fmla="*/ 6 w 39"/>
                <a:gd name="T105" fmla="*/ 64 h 85"/>
                <a:gd name="T106" fmla="*/ 2 w 39"/>
                <a:gd name="T107" fmla="*/ 66 h 85"/>
                <a:gd name="T108" fmla="*/ 2 w 39"/>
                <a:gd name="T109" fmla="*/ 70 h 85"/>
                <a:gd name="T110" fmla="*/ 2 w 39"/>
                <a:gd name="T111" fmla="*/ 72 h 85"/>
                <a:gd name="T112" fmla="*/ 2 w 39"/>
                <a:gd name="T113" fmla="*/ 76 h 85"/>
                <a:gd name="T114" fmla="*/ 2 w 39"/>
                <a:gd name="T115" fmla="*/ 85 h 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9"/>
                <a:gd name="T175" fmla="*/ 0 h 85"/>
                <a:gd name="T176" fmla="*/ 39 w 39"/>
                <a:gd name="T177" fmla="*/ 85 h 8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9" h="85">
                  <a:moveTo>
                    <a:pt x="2" y="85"/>
                  </a:moveTo>
                  <a:lnTo>
                    <a:pt x="2" y="81"/>
                  </a:lnTo>
                  <a:lnTo>
                    <a:pt x="6" y="79"/>
                  </a:lnTo>
                  <a:lnTo>
                    <a:pt x="6" y="76"/>
                  </a:lnTo>
                  <a:lnTo>
                    <a:pt x="12" y="76"/>
                  </a:lnTo>
                  <a:lnTo>
                    <a:pt x="12" y="72"/>
                  </a:lnTo>
                  <a:lnTo>
                    <a:pt x="12" y="70"/>
                  </a:lnTo>
                  <a:lnTo>
                    <a:pt x="10" y="70"/>
                  </a:lnTo>
                  <a:lnTo>
                    <a:pt x="12" y="66"/>
                  </a:lnTo>
                  <a:lnTo>
                    <a:pt x="12" y="64"/>
                  </a:lnTo>
                  <a:lnTo>
                    <a:pt x="12" y="60"/>
                  </a:lnTo>
                  <a:lnTo>
                    <a:pt x="8" y="60"/>
                  </a:lnTo>
                  <a:lnTo>
                    <a:pt x="8" y="56"/>
                  </a:lnTo>
                  <a:lnTo>
                    <a:pt x="8" y="50"/>
                  </a:lnTo>
                  <a:lnTo>
                    <a:pt x="8" y="48"/>
                  </a:lnTo>
                  <a:lnTo>
                    <a:pt x="12" y="41"/>
                  </a:lnTo>
                  <a:lnTo>
                    <a:pt x="12" y="39"/>
                  </a:lnTo>
                  <a:lnTo>
                    <a:pt x="12" y="35"/>
                  </a:lnTo>
                  <a:lnTo>
                    <a:pt x="12" y="33"/>
                  </a:lnTo>
                  <a:lnTo>
                    <a:pt x="12" y="29"/>
                  </a:lnTo>
                  <a:lnTo>
                    <a:pt x="12" y="25"/>
                  </a:lnTo>
                  <a:lnTo>
                    <a:pt x="14" y="23"/>
                  </a:lnTo>
                  <a:lnTo>
                    <a:pt x="18" y="23"/>
                  </a:lnTo>
                  <a:lnTo>
                    <a:pt x="18" y="20"/>
                  </a:lnTo>
                  <a:lnTo>
                    <a:pt x="18" y="16"/>
                  </a:lnTo>
                  <a:lnTo>
                    <a:pt x="33" y="35"/>
                  </a:lnTo>
                  <a:lnTo>
                    <a:pt x="37" y="20"/>
                  </a:lnTo>
                  <a:lnTo>
                    <a:pt x="37" y="14"/>
                  </a:lnTo>
                  <a:lnTo>
                    <a:pt x="39" y="14"/>
                  </a:lnTo>
                  <a:lnTo>
                    <a:pt x="39" y="10"/>
                  </a:lnTo>
                  <a:lnTo>
                    <a:pt x="33" y="10"/>
                  </a:lnTo>
                  <a:lnTo>
                    <a:pt x="29" y="10"/>
                  </a:lnTo>
                  <a:lnTo>
                    <a:pt x="27" y="10"/>
                  </a:lnTo>
                  <a:lnTo>
                    <a:pt x="27" y="8"/>
                  </a:lnTo>
                  <a:lnTo>
                    <a:pt x="27" y="4"/>
                  </a:lnTo>
                  <a:lnTo>
                    <a:pt x="27" y="0"/>
                  </a:lnTo>
                  <a:lnTo>
                    <a:pt x="20" y="0"/>
                  </a:lnTo>
                  <a:lnTo>
                    <a:pt x="20" y="4"/>
                  </a:lnTo>
                  <a:lnTo>
                    <a:pt x="20" y="8"/>
                  </a:lnTo>
                  <a:lnTo>
                    <a:pt x="18" y="8"/>
                  </a:lnTo>
                  <a:lnTo>
                    <a:pt x="18" y="10"/>
                  </a:lnTo>
                  <a:lnTo>
                    <a:pt x="8" y="10"/>
                  </a:lnTo>
                  <a:lnTo>
                    <a:pt x="8" y="14"/>
                  </a:lnTo>
                  <a:lnTo>
                    <a:pt x="8" y="20"/>
                  </a:lnTo>
                  <a:lnTo>
                    <a:pt x="2" y="20"/>
                  </a:lnTo>
                  <a:lnTo>
                    <a:pt x="2" y="48"/>
                  </a:lnTo>
                  <a:lnTo>
                    <a:pt x="2" y="50"/>
                  </a:lnTo>
                  <a:lnTo>
                    <a:pt x="2" y="56"/>
                  </a:lnTo>
                  <a:lnTo>
                    <a:pt x="0" y="56"/>
                  </a:lnTo>
                  <a:lnTo>
                    <a:pt x="0" y="60"/>
                  </a:lnTo>
                  <a:lnTo>
                    <a:pt x="2" y="60"/>
                  </a:lnTo>
                  <a:lnTo>
                    <a:pt x="6" y="60"/>
                  </a:lnTo>
                  <a:lnTo>
                    <a:pt x="6" y="64"/>
                  </a:lnTo>
                  <a:lnTo>
                    <a:pt x="2" y="66"/>
                  </a:lnTo>
                  <a:lnTo>
                    <a:pt x="2" y="70"/>
                  </a:lnTo>
                  <a:lnTo>
                    <a:pt x="2" y="72"/>
                  </a:lnTo>
                  <a:lnTo>
                    <a:pt x="2" y="76"/>
                  </a:lnTo>
                  <a:lnTo>
                    <a:pt x="2" y="85"/>
                  </a:lnTo>
                </a:path>
              </a:pathLst>
            </a:custGeom>
            <a:grpFill/>
            <a:ln w="9525">
              <a:noFill/>
              <a:round/>
              <a:headEnd/>
              <a:tailEnd/>
            </a:ln>
          </p:spPr>
          <p:txBody>
            <a:bodyPr/>
            <a:lstStyle/>
            <a:p>
              <a:pPr>
                <a:defRPr/>
              </a:pPr>
              <a:endParaRPr lang="en-US"/>
            </a:p>
          </p:txBody>
        </p:sp>
        <p:sp>
          <p:nvSpPr>
            <p:cNvPr id="46323" name="Freeform 2381"/>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close/>
                </a:path>
              </a:pathLst>
            </a:custGeom>
            <a:grpFill/>
            <a:ln w="9525">
              <a:noFill/>
              <a:round/>
              <a:headEnd/>
              <a:tailEnd/>
            </a:ln>
          </p:spPr>
          <p:txBody>
            <a:bodyPr/>
            <a:lstStyle/>
            <a:p>
              <a:pPr>
                <a:defRPr/>
              </a:pPr>
              <a:endParaRPr lang="en-US"/>
            </a:p>
          </p:txBody>
        </p:sp>
        <p:sp>
          <p:nvSpPr>
            <p:cNvPr id="46324" name="Freeform 2382"/>
            <p:cNvSpPr>
              <a:spLocks/>
            </p:cNvSpPr>
            <p:nvPr/>
          </p:nvSpPr>
          <p:spPr bwMode="auto">
            <a:xfrm>
              <a:off x="4529" y="2678"/>
              <a:ext cx="14" cy="9"/>
            </a:xfrm>
            <a:custGeom>
              <a:avLst/>
              <a:gdLst>
                <a:gd name="T0" fmla="*/ 10 w 14"/>
                <a:gd name="T1" fmla="*/ 0 h 9"/>
                <a:gd name="T2" fmla="*/ 6 w 14"/>
                <a:gd name="T3" fmla="*/ 0 h 9"/>
                <a:gd name="T4" fmla="*/ 0 w 14"/>
                <a:gd name="T5" fmla="*/ 0 h 9"/>
                <a:gd name="T6" fmla="*/ 4 w 14"/>
                <a:gd name="T7" fmla="*/ 5 h 9"/>
                <a:gd name="T8" fmla="*/ 6 w 14"/>
                <a:gd name="T9" fmla="*/ 9 h 9"/>
                <a:gd name="T10" fmla="*/ 6 w 14"/>
                <a:gd name="T11" fmla="*/ 5 h 9"/>
                <a:gd name="T12" fmla="*/ 14 w 14"/>
                <a:gd name="T13" fmla="*/ 9 h 9"/>
                <a:gd name="T14" fmla="*/ 14 w 14"/>
                <a:gd name="T15" fmla="*/ 5 h 9"/>
                <a:gd name="T16" fmla="*/ 10 w 14"/>
                <a:gd name="T17" fmla="*/ 3 h 9"/>
                <a:gd name="T18" fmla="*/ 10 w 14"/>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9"/>
                <a:gd name="T32" fmla="*/ 14 w 14"/>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9">
                  <a:moveTo>
                    <a:pt x="10" y="0"/>
                  </a:moveTo>
                  <a:lnTo>
                    <a:pt x="6" y="0"/>
                  </a:lnTo>
                  <a:lnTo>
                    <a:pt x="0" y="0"/>
                  </a:lnTo>
                  <a:lnTo>
                    <a:pt x="4" y="5"/>
                  </a:lnTo>
                  <a:lnTo>
                    <a:pt x="6" y="9"/>
                  </a:lnTo>
                  <a:lnTo>
                    <a:pt x="6" y="5"/>
                  </a:lnTo>
                  <a:lnTo>
                    <a:pt x="14" y="9"/>
                  </a:lnTo>
                  <a:lnTo>
                    <a:pt x="14" y="5"/>
                  </a:lnTo>
                  <a:lnTo>
                    <a:pt x="10" y="3"/>
                  </a:lnTo>
                  <a:lnTo>
                    <a:pt x="10" y="0"/>
                  </a:lnTo>
                </a:path>
              </a:pathLst>
            </a:custGeom>
            <a:grpFill/>
            <a:ln w="9525">
              <a:noFill/>
              <a:round/>
              <a:headEnd/>
              <a:tailEnd/>
            </a:ln>
          </p:spPr>
          <p:txBody>
            <a:bodyPr/>
            <a:lstStyle/>
            <a:p>
              <a:pPr>
                <a:defRPr/>
              </a:pPr>
              <a:endParaRPr lang="en-US"/>
            </a:p>
          </p:txBody>
        </p:sp>
        <p:sp>
          <p:nvSpPr>
            <p:cNvPr id="46325" name="Freeform 2383"/>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close/>
                </a:path>
              </a:pathLst>
            </a:custGeom>
            <a:grpFill/>
            <a:ln w="9525">
              <a:noFill/>
              <a:round/>
              <a:headEnd/>
              <a:tailEnd/>
            </a:ln>
          </p:spPr>
          <p:txBody>
            <a:bodyPr/>
            <a:lstStyle/>
            <a:p>
              <a:pPr>
                <a:defRPr/>
              </a:pPr>
              <a:endParaRPr lang="en-US"/>
            </a:p>
          </p:txBody>
        </p:sp>
        <p:sp>
          <p:nvSpPr>
            <p:cNvPr id="46326" name="Freeform 2384"/>
            <p:cNvSpPr>
              <a:spLocks/>
            </p:cNvSpPr>
            <p:nvPr/>
          </p:nvSpPr>
          <p:spPr bwMode="auto">
            <a:xfrm>
              <a:off x="4508" y="2697"/>
              <a:ext cx="4" cy="6"/>
            </a:xfrm>
            <a:custGeom>
              <a:avLst/>
              <a:gdLst>
                <a:gd name="T0" fmla="*/ 4 w 4"/>
                <a:gd name="T1" fmla="*/ 6 h 6"/>
                <a:gd name="T2" fmla="*/ 2 w 4"/>
                <a:gd name="T3" fmla="*/ 2 h 6"/>
                <a:gd name="T4" fmla="*/ 0 w 4"/>
                <a:gd name="T5" fmla="*/ 0 h 6"/>
                <a:gd name="T6" fmla="*/ 0 w 4"/>
                <a:gd name="T7" fmla="*/ 2 h 6"/>
                <a:gd name="T8" fmla="*/ 0 w 4"/>
                <a:gd name="T9" fmla="*/ 6 h 6"/>
                <a:gd name="T10" fmla="*/ 4 w 4"/>
                <a:gd name="T11" fmla="*/ 6 h 6"/>
                <a:gd name="T12" fmla="*/ 0 60000 65536"/>
                <a:gd name="T13" fmla="*/ 0 60000 65536"/>
                <a:gd name="T14" fmla="*/ 0 60000 65536"/>
                <a:gd name="T15" fmla="*/ 0 60000 65536"/>
                <a:gd name="T16" fmla="*/ 0 60000 65536"/>
                <a:gd name="T17" fmla="*/ 0 60000 65536"/>
                <a:gd name="T18" fmla="*/ 0 w 4"/>
                <a:gd name="T19" fmla="*/ 0 h 6"/>
                <a:gd name="T20" fmla="*/ 4 w 4"/>
                <a:gd name="T21" fmla="*/ 6 h 6"/>
              </a:gdLst>
              <a:ahLst/>
              <a:cxnLst>
                <a:cxn ang="T12">
                  <a:pos x="T0" y="T1"/>
                </a:cxn>
                <a:cxn ang="T13">
                  <a:pos x="T2" y="T3"/>
                </a:cxn>
                <a:cxn ang="T14">
                  <a:pos x="T4" y="T5"/>
                </a:cxn>
                <a:cxn ang="T15">
                  <a:pos x="T6" y="T7"/>
                </a:cxn>
                <a:cxn ang="T16">
                  <a:pos x="T8" y="T9"/>
                </a:cxn>
                <a:cxn ang="T17">
                  <a:pos x="T10" y="T11"/>
                </a:cxn>
              </a:cxnLst>
              <a:rect l="T18" t="T19" r="T20" b="T21"/>
              <a:pathLst>
                <a:path w="4" h="6">
                  <a:moveTo>
                    <a:pt x="4" y="6"/>
                  </a:moveTo>
                  <a:lnTo>
                    <a:pt x="2" y="2"/>
                  </a:lnTo>
                  <a:lnTo>
                    <a:pt x="0" y="0"/>
                  </a:lnTo>
                  <a:lnTo>
                    <a:pt x="0" y="2"/>
                  </a:lnTo>
                  <a:lnTo>
                    <a:pt x="0" y="6"/>
                  </a:lnTo>
                  <a:lnTo>
                    <a:pt x="4" y="6"/>
                  </a:lnTo>
                </a:path>
              </a:pathLst>
            </a:custGeom>
            <a:grpFill/>
            <a:ln w="9525">
              <a:noFill/>
              <a:round/>
              <a:headEnd/>
              <a:tailEnd/>
            </a:ln>
          </p:spPr>
          <p:txBody>
            <a:bodyPr/>
            <a:lstStyle/>
            <a:p>
              <a:pPr>
                <a:defRPr/>
              </a:pPr>
              <a:endParaRPr lang="en-US"/>
            </a:p>
          </p:txBody>
        </p:sp>
        <p:sp>
          <p:nvSpPr>
            <p:cNvPr id="46327" name="Rectangle 2385"/>
            <p:cNvSpPr>
              <a:spLocks noChangeArrowheads="1"/>
            </p:cNvSpPr>
            <p:nvPr/>
          </p:nvSpPr>
          <p:spPr bwMode="auto">
            <a:xfrm>
              <a:off x="4683" y="2712"/>
              <a:ext cx="2" cy="6"/>
            </a:xfrm>
            <a:prstGeom prst="rect">
              <a:avLst/>
            </a:prstGeom>
            <a:grpFill/>
            <a:ln w="9525">
              <a:noFill/>
              <a:miter lim="800000"/>
              <a:headEnd/>
              <a:tailEnd/>
            </a:ln>
          </p:spPr>
          <p:txBody>
            <a:bodyPr/>
            <a:lstStyle/>
            <a:p>
              <a:pPr>
                <a:defRPr/>
              </a:pPr>
              <a:endParaRPr lang="en-US"/>
            </a:p>
          </p:txBody>
        </p:sp>
        <p:sp>
          <p:nvSpPr>
            <p:cNvPr id="46328" name="Rectangle 2386"/>
            <p:cNvSpPr>
              <a:spLocks noChangeArrowheads="1"/>
            </p:cNvSpPr>
            <p:nvPr/>
          </p:nvSpPr>
          <p:spPr bwMode="auto">
            <a:xfrm>
              <a:off x="4683" y="2712"/>
              <a:ext cx="2" cy="6"/>
            </a:xfrm>
            <a:prstGeom prst="rect">
              <a:avLst/>
            </a:prstGeom>
            <a:grpFill/>
            <a:ln w="9525">
              <a:noFill/>
              <a:miter lim="800000"/>
              <a:headEnd/>
              <a:tailEnd/>
            </a:ln>
          </p:spPr>
          <p:txBody>
            <a:bodyPr/>
            <a:lstStyle/>
            <a:p>
              <a:pPr>
                <a:defRPr/>
              </a:pPr>
              <a:endParaRPr lang="en-US"/>
            </a:p>
          </p:txBody>
        </p:sp>
        <p:sp>
          <p:nvSpPr>
            <p:cNvPr id="46329" name="Freeform 2387"/>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close/>
                </a:path>
              </a:pathLst>
            </a:custGeom>
            <a:grpFill/>
            <a:ln w="9525">
              <a:noFill/>
              <a:round/>
              <a:headEnd/>
              <a:tailEnd/>
            </a:ln>
          </p:spPr>
          <p:txBody>
            <a:bodyPr/>
            <a:lstStyle/>
            <a:p>
              <a:pPr>
                <a:defRPr/>
              </a:pPr>
              <a:endParaRPr lang="en-US"/>
            </a:p>
          </p:txBody>
        </p:sp>
        <p:sp>
          <p:nvSpPr>
            <p:cNvPr id="46330" name="Freeform 2388"/>
            <p:cNvSpPr>
              <a:spLocks/>
            </p:cNvSpPr>
            <p:nvPr/>
          </p:nvSpPr>
          <p:spPr bwMode="auto">
            <a:xfrm>
              <a:off x="4597" y="2784"/>
              <a:ext cx="50" cy="33"/>
            </a:xfrm>
            <a:custGeom>
              <a:avLst/>
              <a:gdLst>
                <a:gd name="T0" fmla="*/ 25 w 50"/>
                <a:gd name="T1" fmla="*/ 0 h 33"/>
                <a:gd name="T2" fmla="*/ 25 w 50"/>
                <a:gd name="T3" fmla="*/ 8 h 33"/>
                <a:gd name="T4" fmla="*/ 3 w 50"/>
                <a:gd name="T5" fmla="*/ 8 h 33"/>
                <a:gd name="T6" fmla="*/ 0 w 50"/>
                <a:gd name="T7" fmla="*/ 17 h 33"/>
                <a:gd name="T8" fmla="*/ 5 w 50"/>
                <a:gd name="T9" fmla="*/ 17 h 33"/>
                <a:gd name="T10" fmla="*/ 5 w 50"/>
                <a:gd name="T11" fmla="*/ 19 h 33"/>
                <a:gd name="T12" fmla="*/ 5 w 50"/>
                <a:gd name="T13" fmla="*/ 23 h 33"/>
                <a:gd name="T14" fmla="*/ 19 w 50"/>
                <a:gd name="T15" fmla="*/ 25 h 33"/>
                <a:gd name="T16" fmla="*/ 15 w 50"/>
                <a:gd name="T17" fmla="*/ 33 h 33"/>
                <a:gd name="T18" fmla="*/ 40 w 50"/>
                <a:gd name="T19" fmla="*/ 31 h 33"/>
                <a:gd name="T20" fmla="*/ 44 w 50"/>
                <a:gd name="T21" fmla="*/ 15 h 33"/>
                <a:gd name="T22" fmla="*/ 50 w 50"/>
                <a:gd name="T23" fmla="*/ 15 h 33"/>
                <a:gd name="T24" fmla="*/ 50 w 50"/>
                <a:gd name="T25" fmla="*/ 0 h 33"/>
                <a:gd name="T26" fmla="*/ 44 w 50"/>
                <a:gd name="T27" fmla="*/ 0 h 33"/>
                <a:gd name="T28" fmla="*/ 25 w 50"/>
                <a:gd name="T29" fmla="*/ 0 h 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33"/>
                <a:gd name="T47" fmla="*/ 50 w 50"/>
                <a:gd name="T48" fmla="*/ 33 h 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33">
                  <a:moveTo>
                    <a:pt x="25" y="0"/>
                  </a:moveTo>
                  <a:lnTo>
                    <a:pt x="25" y="8"/>
                  </a:lnTo>
                  <a:lnTo>
                    <a:pt x="3" y="8"/>
                  </a:lnTo>
                  <a:lnTo>
                    <a:pt x="0" y="17"/>
                  </a:lnTo>
                  <a:lnTo>
                    <a:pt x="5" y="17"/>
                  </a:lnTo>
                  <a:lnTo>
                    <a:pt x="5" y="19"/>
                  </a:lnTo>
                  <a:lnTo>
                    <a:pt x="5" y="23"/>
                  </a:lnTo>
                  <a:lnTo>
                    <a:pt x="19" y="25"/>
                  </a:lnTo>
                  <a:lnTo>
                    <a:pt x="15" y="33"/>
                  </a:lnTo>
                  <a:lnTo>
                    <a:pt x="40" y="31"/>
                  </a:lnTo>
                  <a:lnTo>
                    <a:pt x="44" y="15"/>
                  </a:lnTo>
                  <a:lnTo>
                    <a:pt x="50" y="15"/>
                  </a:lnTo>
                  <a:lnTo>
                    <a:pt x="50" y="0"/>
                  </a:lnTo>
                  <a:lnTo>
                    <a:pt x="44" y="0"/>
                  </a:lnTo>
                  <a:lnTo>
                    <a:pt x="25" y="0"/>
                  </a:lnTo>
                </a:path>
              </a:pathLst>
            </a:custGeom>
            <a:grpFill/>
            <a:ln w="9525">
              <a:noFill/>
              <a:round/>
              <a:headEnd/>
              <a:tailEnd/>
            </a:ln>
          </p:spPr>
          <p:txBody>
            <a:bodyPr/>
            <a:lstStyle/>
            <a:p>
              <a:pPr>
                <a:defRPr/>
              </a:pPr>
              <a:endParaRPr lang="en-US"/>
            </a:p>
          </p:txBody>
        </p:sp>
        <p:sp>
          <p:nvSpPr>
            <p:cNvPr id="46331" name="Freeform 2389"/>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close/>
                </a:path>
              </a:pathLst>
            </a:custGeom>
            <a:grpFill/>
            <a:ln w="9525">
              <a:noFill/>
              <a:round/>
              <a:headEnd/>
              <a:tailEnd/>
            </a:ln>
          </p:spPr>
          <p:txBody>
            <a:bodyPr/>
            <a:lstStyle/>
            <a:p>
              <a:pPr>
                <a:defRPr/>
              </a:pPr>
              <a:endParaRPr lang="en-US"/>
            </a:p>
          </p:txBody>
        </p:sp>
        <p:sp>
          <p:nvSpPr>
            <p:cNvPr id="46332" name="Freeform 2390"/>
            <p:cNvSpPr>
              <a:spLocks/>
            </p:cNvSpPr>
            <p:nvPr/>
          </p:nvSpPr>
          <p:spPr bwMode="auto">
            <a:xfrm>
              <a:off x="4510" y="2790"/>
              <a:ext cx="11" cy="3"/>
            </a:xfrm>
            <a:custGeom>
              <a:avLst/>
              <a:gdLst>
                <a:gd name="T0" fmla="*/ 0 w 11"/>
                <a:gd name="T1" fmla="*/ 3 h 3"/>
                <a:gd name="T2" fmla="*/ 2 w 11"/>
                <a:gd name="T3" fmla="*/ 3 h 3"/>
                <a:gd name="T4" fmla="*/ 6 w 11"/>
                <a:gd name="T5" fmla="*/ 3 h 3"/>
                <a:gd name="T6" fmla="*/ 11 w 11"/>
                <a:gd name="T7" fmla="*/ 3 h 3"/>
                <a:gd name="T8" fmla="*/ 11 w 11"/>
                <a:gd name="T9" fmla="*/ 0 h 3"/>
                <a:gd name="T10" fmla="*/ 9 w 11"/>
                <a:gd name="T11" fmla="*/ 0 h 3"/>
                <a:gd name="T12" fmla="*/ 6 w 11"/>
                <a:gd name="T13" fmla="*/ 0 h 3"/>
                <a:gd name="T14" fmla="*/ 0 w 11"/>
                <a:gd name="T15" fmla="*/ 0 h 3"/>
                <a:gd name="T16" fmla="*/ 0 w 11"/>
                <a:gd name="T17" fmla="*/ 3 h 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
                <a:gd name="T29" fmla="*/ 11 w 11"/>
                <a:gd name="T30" fmla="*/ 3 h 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
                  <a:moveTo>
                    <a:pt x="0" y="3"/>
                  </a:moveTo>
                  <a:lnTo>
                    <a:pt x="2" y="3"/>
                  </a:lnTo>
                  <a:lnTo>
                    <a:pt x="6" y="3"/>
                  </a:lnTo>
                  <a:lnTo>
                    <a:pt x="11" y="3"/>
                  </a:lnTo>
                  <a:lnTo>
                    <a:pt x="11" y="0"/>
                  </a:lnTo>
                  <a:lnTo>
                    <a:pt x="9" y="0"/>
                  </a:lnTo>
                  <a:lnTo>
                    <a:pt x="6" y="0"/>
                  </a:lnTo>
                  <a:lnTo>
                    <a:pt x="0" y="0"/>
                  </a:lnTo>
                  <a:lnTo>
                    <a:pt x="0" y="3"/>
                  </a:lnTo>
                </a:path>
              </a:pathLst>
            </a:custGeom>
            <a:grpFill/>
            <a:ln w="9525">
              <a:noFill/>
              <a:round/>
              <a:headEnd/>
              <a:tailEnd/>
            </a:ln>
          </p:spPr>
          <p:txBody>
            <a:bodyPr/>
            <a:lstStyle/>
            <a:p>
              <a:pPr>
                <a:defRPr/>
              </a:pPr>
              <a:endParaRPr lang="en-US"/>
            </a:p>
          </p:txBody>
        </p:sp>
        <p:sp>
          <p:nvSpPr>
            <p:cNvPr id="46333" name="Freeform 2391"/>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close/>
                </a:path>
              </a:pathLst>
            </a:custGeom>
            <a:grpFill/>
            <a:ln w="9525">
              <a:noFill/>
              <a:round/>
              <a:headEnd/>
              <a:tailEnd/>
            </a:ln>
          </p:spPr>
          <p:txBody>
            <a:bodyPr/>
            <a:lstStyle/>
            <a:p>
              <a:pPr>
                <a:defRPr/>
              </a:pPr>
              <a:endParaRPr lang="en-US"/>
            </a:p>
          </p:txBody>
        </p:sp>
        <p:sp>
          <p:nvSpPr>
            <p:cNvPr id="46334" name="Freeform 2392"/>
            <p:cNvSpPr>
              <a:spLocks/>
            </p:cNvSpPr>
            <p:nvPr/>
          </p:nvSpPr>
          <p:spPr bwMode="auto">
            <a:xfrm>
              <a:off x="4365" y="2807"/>
              <a:ext cx="10" cy="10"/>
            </a:xfrm>
            <a:custGeom>
              <a:avLst/>
              <a:gdLst>
                <a:gd name="T0" fmla="*/ 10 w 10"/>
                <a:gd name="T1" fmla="*/ 0 h 10"/>
                <a:gd name="T2" fmla="*/ 8 w 10"/>
                <a:gd name="T3" fmla="*/ 0 h 10"/>
                <a:gd name="T4" fmla="*/ 4 w 10"/>
                <a:gd name="T5" fmla="*/ 0 h 10"/>
                <a:gd name="T6" fmla="*/ 4 w 10"/>
                <a:gd name="T7" fmla="*/ 4 h 10"/>
                <a:gd name="T8" fmla="*/ 0 w 10"/>
                <a:gd name="T9" fmla="*/ 4 h 10"/>
                <a:gd name="T10" fmla="*/ 0 w 10"/>
                <a:gd name="T11" fmla="*/ 8 h 10"/>
                <a:gd name="T12" fmla="*/ 4 w 10"/>
                <a:gd name="T13" fmla="*/ 10 h 10"/>
                <a:gd name="T14" fmla="*/ 4 w 10"/>
                <a:gd name="T15" fmla="*/ 8 h 10"/>
                <a:gd name="T16" fmla="*/ 8 w 10"/>
                <a:gd name="T17" fmla="*/ 8 h 10"/>
                <a:gd name="T18" fmla="*/ 8 w 10"/>
                <a:gd name="T19" fmla="*/ 0 h 10"/>
                <a:gd name="T20" fmla="*/ 10 w 10"/>
                <a:gd name="T21" fmla="*/ 0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
                <a:gd name="T34" fmla="*/ 0 h 10"/>
                <a:gd name="T35" fmla="*/ 10 w 10"/>
                <a:gd name="T36" fmla="*/ 10 h 1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 h="10">
                  <a:moveTo>
                    <a:pt x="10" y="0"/>
                  </a:moveTo>
                  <a:lnTo>
                    <a:pt x="8" y="0"/>
                  </a:lnTo>
                  <a:lnTo>
                    <a:pt x="4" y="0"/>
                  </a:lnTo>
                  <a:lnTo>
                    <a:pt x="4" y="4"/>
                  </a:lnTo>
                  <a:lnTo>
                    <a:pt x="0" y="4"/>
                  </a:lnTo>
                  <a:lnTo>
                    <a:pt x="0" y="8"/>
                  </a:lnTo>
                  <a:lnTo>
                    <a:pt x="4" y="10"/>
                  </a:lnTo>
                  <a:lnTo>
                    <a:pt x="4" y="8"/>
                  </a:lnTo>
                  <a:lnTo>
                    <a:pt x="8" y="8"/>
                  </a:lnTo>
                  <a:lnTo>
                    <a:pt x="8" y="0"/>
                  </a:lnTo>
                  <a:lnTo>
                    <a:pt x="10" y="0"/>
                  </a:lnTo>
                </a:path>
              </a:pathLst>
            </a:custGeom>
            <a:grpFill/>
            <a:ln w="9525">
              <a:noFill/>
              <a:round/>
              <a:headEnd/>
              <a:tailEnd/>
            </a:ln>
          </p:spPr>
          <p:txBody>
            <a:bodyPr/>
            <a:lstStyle/>
            <a:p>
              <a:pPr>
                <a:defRPr/>
              </a:pPr>
              <a:endParaRPr lang="en-US"/>
            </a:p>
          </p:txBody>
        </p:sp>
        <p:sp>
          <p:nvSpPr>
            <p:cNvPr id="46335" name="Freeform 2393"/>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close/>
                </a:path>
              </a:pathLst>
            </a:custGeom>
            <a:grpFill/>
            <a:ln w="9525">
              <a:noFill/>
              <a:round/>
              <a:headEnd/>
              <a:tailEnd/>
            </a:ln>
          </p:spPr>
          <p:txBody>
            <a:bodyPr/>
            <a:lstStyle/>
            <a:p>
              <a:pPr>
                <a:defRPr/>
              </a:pPr>
              <a:endParaRPr lang="en-US"/>
            </a:p>
          </p:txBody>
        </p:sp>
        <p:sp>
          <p:nvSpPr>
            <p:cNvPr id="46336" name="Freeform 2394"/>
            <p:cNvSpPr>
              <a:spLocks/>
            </p:cNvSpPr>
            <p:nvPr/>
          </p:nvSpPr>
          <p:spPr bwMode="auto">
            <a:xfrm>
              <a:off x="4600" y="2878"/>
              <a:ext cx="8" cy="6"/>
            </a:xfrm>
            <a:custGeom>
              <a:avLst/>
              <a:gdLst>
                <a:gd name="T0" fmla="*/ 0 w 8"/>
                <a:gd name="T1" fmla="*/ 0 h 6"/>
                <a:gd name="T2" fmla="*/ 0 w 8"/>
                <a:gd name="T3" fmla="*/ 6 h 6"/>
                <a:gd name="T4" fmla="*/ 4 w 8"/>
                <a:gd name="T5" fmla="*/ 6 h 6"/>
                <a:gd name="T6" fmla="*/ 4 w 8"/>
                <a:gd name="T7" fmla="*/ 2 h 6"/>
                <a:gd name="T8" fmla="*/ 8 w 8"/>
                <a:gd name="T9" fmla="*/ 2 h 6"/>
                <a:gd name="T10" fmla="*/ 8 w 8"/>
                <a:gd name="T11" fmla="*/ 0 h 6"/>
                <a:gd name="T12" fmla="*/ 0 w 8"/>
                <a:gd name="T13" fmla="*/ 0 h 6"/>
                <a:gd name="T14" fmla="*/ 0 60000 65536"/>
                <a:gd name="T15" fmla="*/ 0 60000 65536"/>
                <a:gd name="T16" fmla="*/ 0 60000 65536"/>
                <a:gd name="T17" fmla="*/ 0 60000 65536"/>
                <a:gd name="T18" fmla="*/ 0 60000 65536"/>
                <a:gd name="T19" fmla="*/ 0 60000 65536"/>
                <a:gd name="T20" fmla="*/ 0 60000 65536"/>
                <a:gd name="T21" fmla="*/ 0 w 8"/>
                <a:gd name="T22" fmla="*/ 0 h 6"/>
                <a:gd name="T23" fmla="*/ 8 w 8"/>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6">
                  <a:moveTo>
                    <a:pt x="0" y="0"/>
                  </a:moveTo>
                  <a:lnTo>
                    <a:pt x="0" y="6"/>
                  </a:lnTo>
                  <a:lnTo>
                    <a:pt x="4" y="6"/>
                  </a:lnTo>
                  <a:lnTo>
                    <a:pt x="4" y="2"/>
                  </a:lnTo>
                  <a:lnTo>
                    <a:pt x="8" y="2"/>
                  </a:lnTo>
                  <a:lnTo>
                    <a:pt x="8" y="0"/>
                  </a:lnTo>
                  <a:lnTo>
                    <a:pt x="0" y="0"/>
                  </a:lnTo>
                </a:path>
              </a:pathLst>
            </a:custGeom>
            <a:grpFill/>
            <a:ln w="9525">
              <a:noFill/>
              <a:round/>
              <a:headEnd/>
              <a:tailEnd/>
            </a:ln>
          </p:spPr>
          <p:txBody>
            <a:bodyPr/>
            <a:lstStyle/>
            <a:p>
              <a:pPr>
                <a:defRPr/>
              </a:pPr>
              <a:endParaRPr lang="en-US"/>
            </a:p>
          </p:txBody>
        </p:sp>
        <p:sp>
          <p:nvSpPr>
            <p:cNvPr id="46337" name="Rectangle 2395"/>
            <p:cNvSpPr>
              <a:spLocks noChangeArrowheads="1"/>
            </p:cNvSpPr>
            <p:nvPr/>
          </p:nvSpPr>
          <p:spPr bwMode="auto">
            <a:xfrm>
              <a:off x="4589" y="2894"/>
              <a:ext cx="6" cy="6"/>
            </a:xfrm>
            <a:prstGeom prst="rect">
              <a:avLst/>
            </a:prstGeom>
            <a:grpFill/>
            <a:ln w="9525">
              <a:noFill/>
              <a:miter lim="800000"/>
              <a:headEnd/>
              <a:tailEnd/>
            </a:ln>
          </p:spPr>
          <p:txBody>
            <a:bodyPr/>
            <a:lstStyle/>
            <a:p>
              <a:pPr>
                <a:defRPr/>
              </a:pPr>
              <a:endParaRPr lang="en-US"/>
            </a:p>
          </p:txBody>
        </p:sp>
        <p:sp>
          <p:nvSpPr>
            <p:cNvPr id="46338" name="Rectangle 2396"/>
            <p:cNvSpPr>
              <a:spLocks noChangeArrowheads="1"/>
            </p:cNvSpPr>
            <p:nvPr/>
          </p:nvSpPr>
          <p:spPr bwMode="auto">
            <a:xfrm>
              <a:off x="4589" y="2894"/>
              <a:ext cx="6" cy="6"/>
            </a:xfrm>
            <a:prstGeom prst="rect">
              <a:avLst/>
            </a:prstGeom>
            <a:grpFill/>
            <a:ln w="9525">
              <a:noFill/>
              <a:miter lim="800000"/>
              <a:headEnd/>
              <a:tailEnd/>
            </a:ln>
          </p:spPr>
          <p:txBody>
            <a:bodyPr/>
            <a:lstStyle/>
            <a:p>
              <a:pPr>
                <a:defRPr/>
              </a:pPr>
              <a:endParaRPr lang="en-US"/>
            </a:p>
          </p:txBody>
        </p:sp>
        <p:sp>
          <p:nvSpPr>
            <p:cNvPr id="46339" name="Freeform 2397"/>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close/>
                </a:path>
              </a:pathLst>
            </a:custGeom>
            <a:grpFill/>
            <a:ln w="9525">
              <a:noFill/>
              <a:round/>
              <a:headEnd/>
              <a:tailEnd/>
            </a:ln>
          </p:spPr>
          <p:txBody>
            <a:bodyPr/>
            <a:lstStyle/>
            <a:p>
              <a:pPr>
                <a:defRPr/>
              </a:pPr>
              <a:endParaRPr lang="en-US"/>
            </a:p>
          </p:txBody>
        </p:sp>
        <p:sp>
          <p:nvSpPr>
            <p:cNvPr id="46340" name="Freeform 2398"/>
            <p:cNvSpPr>
              <a:spLocks/>
            </p:cNvSpPr>
            <p:nvPr/>
          </p:nvSpPr>
          <p:spPr bwMode="auto">
            <a:xfrm>
              <a:off x="4714" y="2842"/>
              <a:ext cx="16" cy="90"/>
            </a:xfrm>
            <a:custGeom>
              <a:avLst/>
              <a:gdLst>
                <a:gd name="T0" fmla="*/ 16 w 16"/>
                <a:gd name="T1" fmla="*/ 21 h 90"/>
                <a:gd name="T2" fmla="*/ 16 w 16"/>
                <a:gd name="T3" fmla="*/ 19 h 90"/>
                <a:gd name="T4" fmla="*/ 16 w 16"/>
                <a:gd name="T5" fmla="*/ 15 h 90"/>
                <a:gd name="T6" fmla="*/ 12 w 16"/>
                <a:gd name="T7" fmla="*/ 11 h 90"/>
                <a:gd name="T8" fmla="*/ 8 w 16"/>
                <a:gd name="T9" fmla="*/ 9 h 90"/>
                <a:gd name="T10" fmla="*/ 12 w 16"/>
                <a:gd name="T11" fmla="*/ 6 h 90"/>
                <a:gd name="T12" fmla="*/ 12 w 16"/>
                <a:gd name="T13" fmla="*/ 4 h 90"/>
                <a:gd name="T14" fmla="*/ 8 w 16"/>
                <a:gd name="T15" fmla="*/ 0 h 90"/>
                <a:gd name="T16" fmla="*/ 8 w 16"/>
                <a:gd name="T17" fmla="*/ 4 h 90"/>
                <a:gd name="T18" fmla="*/ 6 w 16"/>
                <a:gd name="T19" fmla="*/ 4 h 90"/>
                <a:gd name="T20" fmla="*/ 6 w 16"/>
                <a:gd name="T21" fmla="*/ 6 h 90"/>
                <a:gd name="T22" fmla="*/ 6 w 16"/>
                <a:gd name="T23" fmla="*/ 9 h 90"/>
                <a:gd name="T24" fmla="*/ 8 w 16"/>
                <a:gd name="T25" fmla="*/ 9 h 90"/>
                <a:gd name="T26" fmla="*/ 8 w 16"/>
                <a:gd name="T27" fmla="*/ 11 h 90"/>
                <a:gd name="T28" fmla="*/ 8 w 16"/>
                <a:gd name="T29" fmla="*/ 15 h 90"/>
                <a:gd name="T30" fmla="*/ 8 w 16"/>
                <a:gd name="T31" fmla="*/ 19 h 90"/>
                <a:gd name="T32" fmla="*/ 8 w 16"/>
                <a:gd name="T33" fmla="*/ 21 h 90"/>
                <a:gd name="T34" fmla="*/ 8 w 16"/>
                <a:gd name="T35" fmla="*/ 25 h 90"/>
                <a:gd name="T36" fmla="*/ 8 w 16"/>
                <a:gd name="T37" fmla="*/ 29 h 90"/>
                <a:gd name="T38" fmla="*/ 10 w 16"/>
                <a:gd name="T39" fmla="*/ 31 h 90"/>
                <a:gd name="T40" fmla="*/ 6 w 16"/>
                <a:gd name="T41" fmla="*/ 34 h 90"/>
                <a:gd name="T42" fmla="*/ 6 w 16"/>
                <a:gd name="T43" fmla="*/ 36 h 90"/>
                <a:gd name="T44" fmla="*/ 2 w 16"/>
                <a:gd name="T45" fmla="*/ 36 h 90"/>
                <a:gd name="T46" fmla="*/ 2 w 16"/>
                <a:gd name="T47" fmla="*/ 40 h 90"/>
                <a:gd name="T48" fmla="*/ 2 w 16"/>
                <a:gd name="T49" fmla="*/ 44 h 90"/>
                <a:gd name="T50" fmla="*/ 0 w 16"/>
                <a:gd name="T51" fmla="*/ 44 h 90"/>
                <a:gd name="T52" fmla="*/ 0 w 16"/>
                <a:gd name="T53" fmla="*/ 46 h 90"/>
                <a:gd name="T54" fmla="*/ 0 w 16"/>
                <a:gd name="T55" fmla="*/ 50 h 90"/>
                <a:gd name="T56" fmla="*/ 0 w 16"/>
                <a:gd name="T57" fmla="*/ 46 h 90"/>
                <a:gd name="T58" fmla="*/ 0 w 16"/>
                <a:gd name="T59" fmla="*/ 56 h 90"/>
                <a:gd name="T60" fmla="*/ 0 w 16"/>
                <a:gd name="T61" fmla="*/ 90 h 90"/>
                <a:gd name="T62" fmla="*/ 6 w 16"/>
                <a:gd name="T63" fmla="*/ 56 h 90"/>
                <a:gd name="T64" fmla="*/ 12 w 16"/>
                <a:gd name="T65" fmla="*/ 40 h 90"/>
                <a:gd name="T66" fmla="*/ 16 w 16"/>
                <a:gd name="T67" fmla="*/ 21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
                <a:gd name="T103" fmla="*/ 0 h 90"/>
                <a:gd name="T104" fmla="*/ 16 w 16"/>
                <a:gd name="T105" fmla="*/ 90 h 9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 h="90">
                  <a:moveTo>
                    <a:pt x="16" y="21"/>
                  </a:moveTo>
                  <a:lnTo>
                    <a:pt x="16" y="19"/>
                  </a:lnTo>
                  <a:lnTo>
                    <a:pt x="16" y="15"/>
                  </a:lnTo>
                  <a:lnTo>
                    <a:pt x="12" y="11"/>
                  </a:lnTo>
                  <a:lnTo>
                    <a:pt x="8" y="9"/>
                  </a:lnTo>
                  <a:lnTo>
                    <a:pt x="12" y="6"/>
                  </a:lnTo>
                  <a:lnTo>
                    <a:pt x="12" y="4"/>
                  </a:lnTo>
                  <a:lnTo>
                    <a:pt x="8" y="0"/>
                  </a:lnTo>
                  <a:lnTo>
                    <a:pt x="8" y="4"/>
                  </a:lnTo>
                  <a:lnTo>
                    <a:pt x="6" y="4"/>
                  </a:lnTo>
                  <a:lnTo>
                    <a:pt x="6" y="6"/>
                  </a:lnTo>
                  <a:lnTo>
                    <a:pt x="6" y="9"/>
                  </a:lnTo>
                  <a:lnTo>
                    <a:pt x="8" y="9"/>
                  </a:lnTo>
                  <a:lnTo>
                    <a:pt x="8" y="11"/>
                  </a:lnTo>
                  <a:lnTo>
                    <a:pt x="8" y="15"/>
                  </a:lnTo>
                  <a:lnTo>
                    <a:pt x="8" y="19"/>
                  </a:lnTo>
                  <a:lnTo>
                    <a:pt x="8" y="21"/>
                  </a:lnTo>
                  <a:lnTo>
                    <a:pt x="8" y="25"/>
                  </a:lnTo>
                  <a:lnTo>
                    <a:pt x="8" y="29"/>
                  </a:lnTo>
                  <a:lnTo>
                    <a:pt x="10" y="31"/>
                  </a:lnTo>
                  <a:lnTo>
                    <a:pt x="6" y="34"/>
                  </a:lnTo>
                  <a:lnTo>
                    <a:pt x="6" y="36"/>
                  </a:lnTo>
                  <a:lnTo>
                    <a:pt x="2" y="36"/>
                  </a:lnTo>
                  <a:lnTo>
                    <a:pt x="2" y="40"/>
                  </a:lnTo>
                  <a:lnTo>
                    <a:pt x="2" y="44"/>
                  </a:lnTo>
                  <a:lnTo>
                    <a:pt x="0" y="44"/>
                  </a:lnTo>
                  <a:lnTo>
                    <a:pt x="0" y="46"/>
                  </a:lnTo>
                  <a:lnTo>
                    <a:pt x="0" y="50"/>
                  </a:lnTo>
                  <a:lnTo>
                    <a:pt x="0" y="46"/>
                  </a:lnTo>
                  <a:lnTo>
                    <a:pt x="0" y="56"/>
                  </a:lnTo>
                  <a:lnTo>
                    <a:pt x="0" y="90"/>
                  </a:lnTo>
                  <a:lnTo>
                    <a:pt x="6" y="56"/>
                  </a:lnTo>
                  <a:lnTo>
                    <a:pt x="12" y="40"/>
                  </a:lnTo>
                  <a:lnTo>
                    <a:pt x="16" y="21"/>
                  </a:lnTo>
                </a:path>
              </a:pathLst>
            </a:custGeom>
            <a:grpFill/>
            <a:ln w="9525">
              <a:noFill/>
              <a:round/>
              <a:headEnd/>
              <a:tailEnd/>
            </a:ln>
          </p:spPr>
          <p:txBody>
            <a:bodyPr/>
            <a:lstStyle/>
            <a:p>
              <a:pPr>
                <a:defRPr/>
              </a:pPr>
              <a:endParaRPr lang="en-US"/>
            </a:p>
          </p:txBody>
        </p:sp>
        <p:sp>
          <p:nvSpPr>
            <p:cNvPr id="46341" name="Freeform 2399"/>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close/>
                </a:path>
              </a:pathLst>
            </a:custGeom>
            <a:grpFill/>
            <a:ln w="9525">
              <a:noFill/>
              <a:round/>
              <a:headEnd/>
              <a:tailEnd/>
            </a:ln>
          </p:spPr>
          <p:txBody>
            <a:bodyPr/>
            <a:lstStyle/>
            <a:p>
              <a:pPr>
                <a:defRPr/>
              </a:pPr>
              <a:endParaRPr lang="en-US"/>
            </a:p>
          </p:txBody>
        </p:sp>
        <p:sp>
          <p:nvSpPr>
            <p:cNvPr id="46342" name="Freeform 2400"/>
            <p:cNvSpPr>
              <a:spLocks/>
            </p:cNvSpPr>
            <p:nvPr/>
          </p:nvSpPr>
          <p:spPr bwMode="auto">
            <a:xfrm>
              <a:off x="4780" y="3077"/>
              <a:ext cx="19" cy="33"/>
            </a:xfrm>
            <a:custGeom>
              <a:avLst/>
              <a:gdLst>
                <a:gd name="T0" fmla="*/ 19 w 19"/>
                <a:gd name="T1" fmla="*/ 33 h 33"/>
                <a:gd name="T2" fmla="*/ 15 w 19"/>
                <a:gd name="T3" fmla="*/ 0 h 33"/>
                <a:gd name="T4" fmla="*/ 0 w 19"/>
                <a:gd name="T5" fmla="*/ 0 h 33"/>
                <a:gd name="T6" fmla="*/ 0 w 19"/>
                <a:gd name="T7" fmla="*/ 33 h 33"/>
                <a:gd name="T8" fmla="*/ 19 w 19"/>
                <a:gd name="T9" fmla="*/ 33 h 33"/>
                <a:gd name="T10" fmla="*/ 0 60000 65536"/>
                <a:gd name="T11" fmla="*/ 0 60000 65536"/>
                <a:gd name="T12" fmla="*/ 0 60000 65536"/>
                <a:gd name="T13" fmla="*/ 0 60000 65536"/>
                <a:gd name="T14" fmla="*/ 0 60000 65536"/>
                <a:gd name="T15" fmla="*/ 0 w 19"/>
                <a:gd name="T16" fmla="*/ 0 h 33"/>
                <a:gd name="T17" fmla="*/ 19 w 19"/>
                <a:gd name="T18" fmla="*/ 33 h 33"/>
              </a:gdLst>
              <a:ahLst/>
              <a:cxnLst>
                <a:cxn ang="T10">
                  <a:pos x="T0" y="T1"/>
                </a:cxn>
                <a:cxn ang="T11">
                  <a:pos x="T2" y="T3"/>
                </a:cxn>
                <a:cxn ang="T12">
                  <a:pos x="T4" y="T5"/>
                </a:cxn>
                <a:cxn ang="T13">
                  <a:pos x="T6" y="T7"/>
                </a:cxn>
                <a:cxn ang="T14">
                  <a:pos x="T8" y="T9"/>
                </a:cxn>
              </a:cxnLst>
              <a:rect l="T15" t="T16" r="T17" b="T18"/>
              <a:pathLst>
                <a:path w="19" h="33">
                  <a:moveTo>
                    <a:pt x="19" y="33"/>
                  </a:moveTo>
                  <a:lnTo>
                    <a:pt x="15" y="0"/>
                  </a:lnTo>
                  <a:lnTo>
                    <a:pt x="0" y="0"/>
                  </a:lnTo>
                  <a:lnTo>
                    <a:pt x="0" y="33"/>
                  </a:lnTo>
                  <a:lnTo>
                    <a:pt x="19" y="33"/>
                  </a:lnTo>
                </a:path>
              </a:pathLst>
            </a:custGeom>
            <a:grpFill/>
            <a:ln w="9525">
              <a:noFill/>
              <a:round/>
              <a:headEnd/>
              <a:tailEnd/>
            </a:ln>
          </p:spPr>
          <p:txBody>
            <a:bodyPr/>
            <a:lstStyle/>
            <a:p>
              <a:pPr>
                <a:defRPr/>
              </a:pPr>
              <a:endParaRPr lang="en-US"/>
            </a:p>
          </p:txBody>
        </p:sp>
        <p:sp>
          <p:nvSpPr>
            <p:cNvPr id="46343" name="Freeform 2401"/>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close/>
                </a:path>
              </a:pathLst>
            </a:custGeom>
            <a:grpFill/>
            <a:ln w="9525">
              <a:noFill/>
              <a:round/>
              <a:headEnd/>
              <a:tailEnd/>
            </a:ln>
          </p:spPr>
          <p:txBody>
            <a:bodyPr/>
            <a:lstStyle/>
            <a:p>
              <a:pPr>
                <a:defRPr/>
              </a:pPr>
              <a:endParaRPr lang="en-US"/>
            </a:p>
          </p:txBody>
        </p:sp>
        <p:sp>
          <p:nvSpPr>
            <p:cNvPr id="46344" name="Freeform 2402"/>
            <p:cNvSpPr>
              <a:spLocks/>
            </p:cNvSpPr>
            <p:nvPr/>
          </p:nvSpPr>
          <p:spPr bwMode="auto">
            <a:xfrm>
              <a:off x="4790" y="3135"/>
              <a:ext cx="27" cy="35"/>
            </a:xfrm>
            <a:custGeom>
              <a:avLst/>
              <a:gdLst>
                <a:gd name="T0" fmla="*/ 25 w 27"/>
                <a:gd name="T1" fmla="*/ 25 h 35"/>
                <a:gd name="T2" fmla="*/ 25 w 27"/>
                <a:gd name="T3" fmla="*/ 10 h 35"/>
                <a:gd name="T4" fmla="*/ 25 w 27"/>
                <a:gd name="T5" fmla="*/ 6 h 35"/>
                <a:gd name="T6" fmla="*/ 23 w 27"/>
                <a:gd name="T7" fmla="*/ 6 h 35"/>
                <a:gd name="T8" fmla="*/ 25 w 27"/>
                <a:gd name="T9" fmla="*/ 6 h 35"/>
                <a:gd name="T10" fmla="*/ 25 w 27"/>
                <a:gd name="T11" fmla="*/ 4 h 35"/>
                <a:gd name="T12" fmla="*/ 25 w 27"/>
                <a:gd name="T13" fmla="*/ 0 h 35"/>
                <a:gd name="T14" fmla="*/ 23 w 27"/>
                <a:gd name="T15" fmla="*/ 4 h 35"/>
                <a:gd name="T16" fmla="*/ 23 w 27"/>
                <a:gd name="T17" fmla="*/ 6 h 35"/>
                <a:gd name="T18" fmla="*/ 19 w 27"/>
                <a:gd name="T19" fmla="*/ 10 h 35"/>
                <a:gd name="T20" fmla="*/ 0 w 27"/>
                <a:gd name="T21" fmla="*/ 10 h 35"/>
                <a:gd name="T22" fmla="*/ 0 w 27"/>
                <a:gd name="T23" fmla="*/ 16 h 35"/>
                <a:gd name="T24" fmla="*/ 9 w 27"/>
                <a:gd name="T25" fmla="*/ 16 h 35"/>
                <a:gd name="T26" fmla="*/ 9 w 27"/>
                <a:gd name="T27" fmla="*/ 25 h 35"/>
                <a:gd name="T28" fmla="*/ 17 w 27"/>
                <a:gd name="T29" fmla="*/ 25 h 35"/>
                <a:gd name="T30" fmla="*/ 17 w 27"/>
                <a:gd name="T31" fmla="*/ 35 h 35"/>
                <a:gd name="T32" fmla="*/ 27 w 27"/>
                <a:gd name="T33" fmla="*/ 35 h 35"/>
                <a:gd name="T34" fmla="*/ 25 w 27"/>
                <a:gd name="T35" fmla="*/ 25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
                <a:gd name="T55" fmla="*/ 0 h 35"/>
                <a:gd name="T56" fmla="*/ 27 w 27"/>
                <a:gd name="T57" fmla="*/ 35 h 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 h="35">
                  <a:moveTo>
                    <a:pt x="25" y="25"/>
                  </a:moveTo>
                  <a:lnTo>
                    <a:pt x="25" y="10"/>
                  </a:lnTo>
                  <a:lnTo>
                    <a:pt x="25" y="6"/>
                  </a:lnTo>
                  <a:lnTo>
                    <a:pt x="23" y="6"/>
                  </a:lnTo>
                  <a:lnTo>
                    <a:pt x="25" y="6"/>
                  </a:lnTo>
                  <a:lnTo>
                    <a:pt x="25" y="4"/>
                  </a:lnTo>
                  <a:lnTo>
                    <a:pt x="25" y="0"/>
                  </a:lnTo>
                  <a:lnTo>
                    <a:pt x="23" y="4"/>
                  </a:lnTo>
                  <a:lnTo>
                    <a:pt x="23" y="6"/>
                  </a:lnTo>
                  <a:lnTo>
                    <a:pt x="19" y="10"/>
                  </a:lnTo>
                  <a:lnTo>
                    <a:pt x="0" y="10"/>
                  </a:lnTo>
                  <a:lnTo>
                    <a:pt x="0" y="16"/>
                  </a:lnTo>
                  <a:lnTo>
                    <a:pt x="9" y="16"/>
                  </a:lnTo>
                  <a:lnTo>
                    <a:pt x="9" y="25"/>
                  </a:lnTo>
                  <a:lnTo>
                    <a:pt x="17" y="25"/>
                  </a:lnTo>
                  <a:lnTo>
                    <a:pt x="17" y="35"/>
                  </a:lnTo>
                  <a:lnTo>
                    <a:pt x="27" y="35"/>
                  </a:lnTo>
                  <a:lnTo>
                    <a:pt x="25" y="25"/>
                  </a:lnTo>
                </a:path>
              </a:pathLst>
            </a:custGeom>
            <a:grpFill/>
            <a:ln w="9525">
              <a:noFill/>
              <a:round/>
              <a:headEnd/>
              <a:tailEnd/>
            </a:ln>
          </p:spPr>
          <p:txBody>
            <a:bodyPr/>
            <a:lstStyle/>
            <a:p>
              <a:pPr>
                <a:defRPr/>
              </a:pPr>
              <a:endParaRPr lang="en-US"/>
            </a:p>
          </p:txBody>
        </p:sp>
        <p:sp>
          <p:nvSpPr>
            <p:cNvPr id="46345" name="Freeform 2403"/>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close/>
                </a:path>
              </a:pathLst>
            </a:custGeom>
            <a:grpFill/>
            <a:ln w="9525">
              <a:noFill/>
              <a:round/>
              <a:headEnd/>
              <a:tailEnd/>
            </a:ln>
          </p:spPr>
          <p:txBody>
            <a:bodyPr/>
            <a:lstStyle/>
            <a:p>
              <a:pPr>
                <a:defRPr/>
              </a:pPr>
              <a:endParaRPr lang="en-US"/>
            </a:p>
          </p:txBody>
        </p:sp>
        <p:sp>
          <p:nvSpPr>
            <p:cNvPr id="46346" name="Freeform 2404"/>
            <p:cNvSpPr>
              <a:spLocks/>
            </p:cNvSpPr>
            <p:nvPr/>
          </p:nvSpPr>
          <p:spPr bwMode="auto">
            <a:xfrm>
              <a:off x="4720" y="3226"/>
              <a:ext cx="19" cy="13"/>
            </a:xfrm>
            <a:custGeom>
              <a:avLst/>
              <a:gdLst>
                <a:gd name="T0" fmla="*/ 16 w 19"/>
                <a:gd name="T1" fmla="*/ 6 h 13"/>
                <a:gd name="T2" fmla="*/ 19 w 19"/>
                <a:gd name="T3" fmla="*/ 0 h 13"/>
                <a:gd name="T4" fmla="*/ 0 w 19"/>
                <a:gd name="T5" fmla="*/ 0 h 13"/>
                <a:gd name="T6" fmla="*/ 0 w 19"/>
                <a:gd name="T7" fmla="*/ 8 h 13"/>
                <a:gd name="T8" fmla="*/ 0 w 19"/>
                <a:gd name="T9" fmla="*/ 10 h 13"/>
                <a:gd name="T10" fmla="*/ 4 w 19"/>
                <a:gd name="T11" fmla="*/ 13 h 13"/>
                <a:gd name="T12" fmla="*/ 6 w 19"/>
                <a:gd name="T13" fmla="*/ 13 h 13"/>
                <a:gd name="T14" fmla="*/ 6 w 19"/>
                <a:gd name="T15" fmla="*/ 10 h 13"/>
                <a:gd name="T16" fmla="*/ 12 w 19"/>
                <a:gd name="T17" fmla="*/ 10 h 13"/>
                <a:gd name="T18" fmla="*/ 16 w 19"/>
                <a:gd name="T19" fmla="*/ 10 h 13"/>
                <a:gd name="T20" fmla="*/ 16 w 19"/>
                <a:gd name="T21" fmla="*/ 6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13"/>
                <a:gd name="T35" fmla="*/ 19 w 19"/>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13">
                  <a:moveTo>
                    <a:pt x="16" y="6"/>
                  </a:moveTo>
                  <a:lnTo>
                    <a:pt x="19" y="0"/>
                  </a:lnTo>
                  <a:lnTo>
                    <a:pt x="0" y="0"/>
                  </a:lnTo>
                  <a:lnTo>
                    <a:pt x="0" y="8"/>
                  </a:lnTo>
                  <a:lnTo>
                    <a:pt x="0" y="10"/>
                  </a:lnTo>
                  <a:lnTo>
                    <a:pt x="4" y="13"/>
                  </a:lnTo>
                  <a:lnTo>
                    <a:pt x="6" y="13"/>
                  </a:lnTo>
                  <a:lnTo>
                    <a:pt x="6" y="10"/>
                  </a:lnTo>
                  <a:lnTo>
                    <a:pt x="12" y="10"/>
                  </a:lnTo>
                  <a:lnTo>
                    <a:pt x="16" y="10"/>
                  </a:lnTo>
                  <a:lnTo>
                    <a:pt x="16" y="6"/>
                  </a:lnTo>
                </a:path>
              </a:pathLst>
            </a:custGeom>
            <a:grpFill/>
            <a:ln w="9525">
              <a:noFill/>
              <a:round/>
              <a:headEnd/>
              <a:tailEnd/>
            </a:ln>
          </p:spPr>
          <p:txBody>
            <a:bodyPr/>
            <a:lstStyle/>
            <a:p>
              <a:pPr>
                <a:defRPr/>
              </a:pPr>
              <a:endParaRPr lang="en-US"/>
            </a:p>
          </p:txBody>
        </p:sp>
        <p:sp>
          <p:nvSpPr>
            <p:cNvPr id="46347" name="Freeform 2405"/>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close/>
                </a:path>
              </a:pathLst>
            </a:custGeom>
            <a:grpFill/>
            <a:ln w="9525">
              <a:noFill/>
              <a:round/>
              <a:headEnd/>
              <a:tailEnd/>
            </a:ln>
          </p:spPr>
          <p:txBody>
            <a:bodyPr/>
            <a:lstStyle/>
            <a:p>
              <a:pPr>
                <a:defRPr/>
              </a:pPr>
              <a:endParaRPr lang="en-US"/>
            </a:p>
          </p:txBody>
        </p:sp>
        <p:sp>
          <p:nvSpPr>
            <p:cNvPr id="46348" name="Freeform 2406"/>
            <p:cNvSpPr>
              <a:spLocks/>
            </p:cNvSpPr>
            <p:nvPr/>
          </p:nvSpPr>
          <p:spPr bwMode="auto">
            <a:xfrm>
              <a:off x="4737" y="3654"/>
              <a:ext cx="26" cy="12"/>
            </a:xfrm>
            <a:custGeom>
              <a:avLst/>
              <a:gdLst>
                <a:gd name="T0" fmla="*/ 0 w 26"/>
                <a:gd name="T1" fmla="*/ 0 h 12"/>
                <a:gd name="T2" fmla="*/ 2 w 26"/>
                <a:gd name="T3" fmla="*/ 12 h 12"/>
                <a:gd name="T4" fmla="*/ 22 w 26"/>
                <a:gd name="T5" fmla="*/ 12 h 12"/>
                <a:gd name="T6" fmla="*/ 22 w 26"/>
                <a:gd name="T7" fmla="*/ 6 h 12"/>
                <a:gd name="T8" fmla="*/ 26 w 26"/>
                <a:gd name="T9" fmla="*/ 6 h 12"/>
                <a:gd name="T10" fmla="*/ 18 w 26"/>
                <a:gd name="T11" fmla="*/ 6 h 12"/>
                <a:gd name="T12" fmla="*/ 18 w 26"/>
                <a:gd name="T13" fmla="*/ 2 h 12"/>
                <a:gd name="T14" fmla="*/ 12 w 26"/>
                <a:gd name="T15" fmla="*/ 0 h 12"/>
                <a:gd name="T16" fmla="*/ 0 w 26"/>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
                <a:gd name="T28" fmla="*/ 0 h 12"/>
                <a:gd name="T29" fmla="*/ 26 w 2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 h="12">
                  <a:moveTo>
                    <a:pt x="0" y="0"/>
                  </a:moveTo>
                  <a:lnTo>
                    <a:pt x="2" y="12"/>
                  </a:lnTo>
                  <a:lnTo>
                    <a:pt x="22" y="12"/>
                  </a:lnTo>
                  <a:lnTo>
                    <a:pt x="22" y="6"/>
                  </a:lnTo>
                  <a:lnTo>
                    <a:pt x="26" y="6"/>
                  </a:lnTo>
                  <a:lnTo>
                    <a:pt x="18" y="6"/>
                  </a:lnTo>
                  <a:lnTo>
                    <a:pt x="18" y="2"/>
                  </a:lnTo>
                  <a:lnTo>
                    <a:pt x="12" y="0"/>
                  </a:lnTo>
                  <a:lnTo>
                    <a:pt x="0" y="0"/>
                  </a:lnTo>
                </a:path>
              </a:pathLst>
            </a:custGeom>
            <a:grpFill/>
            <a:ln w="9525">
              <a:noFill/>
              <a:round/>
              <a:headEnd/>
              <a:tailEnd/>
            </a:ln>
          </p:spPr>
          <p:txBody>
            <a:bodyPr/>
            <a:lstStyle/>
            <a:p>
              <a:pPr>
                <a:defRPr/>
              </a:pPr>
              <a:endParaRPr lang="en-US"/>
            </a:p>
          </p:txBody>
        </p:sp>
        <p:sp>
          <p:nvSpPr>
            <p:cNvPr id="46349" name="Freeform 2407"/>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close/>
                </a:path>
              </a:pathLst>
            </a:custGeom>
            <a:grpFill/>
            <a:ln w="9525">
              <a:noFill/>
              <a:round/>
              <a:headEnd/>
              <a:tailEnd/>
            </a:ln>
          </p:spPr>
          <p:txBody>
            <a:bodyPr/>
            <a:lstStyle/>
            <a:p>
              <a:pPr>
                <a:defRPr/>
              </a:pPr>
              <a:endParaRPr lang="en-US"/>
            </a:p>
          </p:txBody>
        </p:sp>
        <p:sp>
          <p:nvSpPr>
            <p:cNvPr id="46350" name="Freeform 2408"/>
            <p:cNvSpPr>
              <a:spLocks/>
            </p:cNvSpPr>
            <p:nvPr/>
          </p:nvSpPr>
          <p:spPr bwMode="auto">
            <a:xfrm>
              <a:off x="4211" y="1583"/>
              <a:ext cx="40" cy="44"/>
            </a:xfrm>
            <a:custGeom>
              <a:avLst/>
              <a:gdLst>
                <a:gd name="T0" fmla="*/ 0 w 40"/>
                <a:gd name="T1" fmla="*/ 2 h 44"/>
                <a:gd name="T2" fmla="*/ 40 w 40"/>
                <a:gd name="T3" fmla="*/ 0 h 44"/>
                <a:gd name="T4" fmla="*/ 40 w 40"/>
                <a:gd name="T5" fmla="*/ 39 h 44"/>
                <a:gd name="T6" fmla="*/ 34 w 40"/>
                <a:gd name="T7" fmla="*/ 39 h 44"/>
                <a:gd name="T8" fmla="*/ 34 w 40"/>
                <a:gd name="T9" fmla="*/ 44 h 44"/>
                <a:gd name="T10" fmla="*/ 25 w 40"/>
                <a:gd name="T11" fmla="*/ 44 h 44"/>
                <a:gd name="T12" fmla="*/ 25 w 40"/>
                <a:gd name="T13" fmla="*/ 19 h 44"/>
                <a:gd name="T14" fmla="*/ 15 w 40"/>
                <a:gd name="T15" fmla="*/ 17 h 44"/>
                <a:gd name="T16" fmla="*/ 15 w 40"/>
                <a:gd name="T17" fmla="*/ 10 h 44"/>
                <a:gd name="T18" fmla="*/ 0 w 40"/>
                <a:gd name="T19" fmla="*/ 10 h 44"/>
                <a:gd name="T20" fmla="*/ 0 w 40"/>
                <a:gd name="T21" fmla="*/ 2 h 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
                <a:gd name="T34" fmla="*/ 0 h 44"/>
                <a:gd name="T35" fmla="*/ 40 w 40"/>
                <a:gd name="T36" fmla="*/ 44 h 4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 h="44">
                  <a:moveTo>
                    <a:pt x="0" y="2"/>
                  </a:moveTo>
                  <a:lnTo>
                    <a:pt x="40" y="0"/>
                  </a:lnTo>
                  <a:lnTo>
                    <a:pt x="40" y="39"/>
                  </a:lnTo>
                  <a:lnTo>
                    <a:pt x="34" y="39"/>
                  </a:lnTo>
                  <a:lnTo>
                    <a:pt x="34" y="44"/>
                  </a:lnTo>
                  <a:lnTo>
                    <a:pt x="25" y="44"/>
                  </a:lnTo>
                  <a:lnTo>
                    <a:pt x="25" y="19"/>
                  </a:lnTo>
                  <a:lnTo>
                    <a:pt x="15" y="17"/>
                  </a:lnTo>
                  <a:lnTo>
                    <a:pt x="15" y="10"/>
                  </a:lnTo>
                  <a:lnTo>
                    <a:pt x="0" y="10"/>
                  </a:lnTo>
                  <a:lnTo>
                    <a:pt x="0" y="2"/>
                  </a:lnTo>
                </a:path>
              </a:pathLst>
            </a:custGeom>
            <a:grpFill/>
            <a:ln w="9525">
              <a:noFill/>
              <a:round/>
              <a:headEnd/>
              <a:tailEnd/>
            </a:ln>
          </p:spPr>
          <p:txBody>
            <a:bodyPr/>
            <a:lstStyle/>
            <a:p>
              <a:pPr>
                <a:defRPr/>
              </a:pPr>
              <a:endParaRPr lang="en-US"/>
            </a:p>
          </p:txBody>
        </p:sp>
        <p:sp>
          <p:nvSpPr>
            <p:cNvPr id="46351" name="Freeform 2409"/>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close/>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close/>
                  <a:moveTo>
                    <a:pt x="871" y="1011"/>
                  </a:moveTo>
                  <a:lnTo>
                    <a:pt x="873" y="1015"/>
                  </a:lnTo>
                  <a:lnTo>
                    <a:pt x="875" y="1013"/>
                  </a:lnTo>
                  <a:lnTo>
                    <a:pt x="873" y="1009"/>
                  </a:lnTo>
                  <a:lnTo>
                    <a:pt x="871" y="1011"/>
                  </a:lnTo>
                  <a:close/>
                  <a:moveTo>
                    <a:pt x="867" y="1056"/>
                  </a:moveTo>
                  <a:lnTo>
                    <a:pt x="869" y="1058"/>
                  </a:lnTo>
                  <a:lnTo>
                    <a:pt x="875" y="1052"/>
                  </a:lnTo>
                  <a:lnTo>
                    <a:pt x="873" y="1050"/>
                  </a:lnTo>
                  <a:lnTo>
                    <a:pt x="867" y="1056"/>
                  </a:lnTo>
                  <a:close/>
                </a:path>
              </a:pathLst>
            </a:custGeom>
            <a:grpFill/>
            <a:ln w="9525">
              <a:noFill/>
              <a:round/>
              <a:headEnd/>
              <a:tailEnd/>
            </a:ln>
          </p:spPr>
          <p:txBody>
            <a:bodyPr/>
            <a:lstStyle/>
            <a:p>
              <a:pPr>
                <a:defRPr/>
              </a:pPr>
              <a:endParaRPr lang="en-US"/>
            </a:p>
          </p:txBody>
        </p:sp>
        <p:sp>
          <p:nvSpPr>
            <p:cNvPr id="46352" name="Freeform 2410"/>
            <p:cNvSpPr>
              <a:spLocks noEditPoints="1"/>
            </p:cNvSpPr>
            <p:nvPr/>
          </p:nvSpPr>
          <p:spPr bwMode="auto">
            <a:xfrm>
              <a:off x="3637" y="649"/>
              <a:ext cx="1019" cy="1359"/>
            </a:xfrm>
            <a:custGeom>
              <a:avLst/>
              <a:gdLst>
                <a:gd name="T0" fmla="*/ 491 w 1019"/>
                <a:gd name="T1" fmla="*/ 0 h 1359"/>
                <a:gd name="T2" fmla="*/ 539 w 1019"/>
                <a:gd name="T3" fmla="*/ 2 h 1359"/>
                <a:gd name="T4" fmla="*/ 570 w 1019"/>
                <a:gd name="T5" fmla="*/ 33 h 1359"/>
                <a:gd name="T6" fmla="*/ 601 w 1019"/>
                <a:gd name="T7" fmla="*/ 33 h 1359"/>
                <a:gd name="T8" fmla="*/ 635 w 1019"/>
                <a:gd name="T9" fmla="*/ 31 h 1359"/>
                <a:gd name="T10" fmla="*/ 666 w 1019"/>
                <a:gd name="T11" fmla="*/ 35 h 1359"/>
                <a:gd name="T12" fmla="*/ 736 w 1019"/>
                <a:gd name="T13" fmla="*/ 77 h 1359"/>
                <a:gd name="T14" fmla="*/ 718 w 1019"/>
                <a:gd name="T15" fmla="*/ 135 h 1359"/>
                <a:gd name="T16" fmla="*/ 720 w 1019"/>
                <a:gd name="T17" fmla="*/ 204 h 1359"/>
                <a:gd name="T18" fmla="*/ 770 w 1019"/>
                <a:gd name="T19" fmla="*/ 255 h 1359"/>
                <a:gd name="T20" fmla="*/ 821 w 1019"/>
                <a:gd name="T21" fmla="*/ 280 h 1359"/>
                <a:gd name="T22" fmla="*/ 788 w 1019"/>
                <a:gd name="T23" fmla="*/ 370 h 1359"/>
                <a:gd name="T24" fmla="*/ 680 w 1019"/>
                <a:gd name="T25" fmla="*/ 428 h 1359"/>
                <a:gd name="T26" fmla="*/ 674 w 1019"/>
                <a:gd name="T27" fmla="*/ 484 h 1359"/>
                <a:gd name="T28" fmla="*/ 691 w 1019"/>
                <a:gd name="T29" fmla="*/ 592 h 1359"/>
                <a:gd name="T30" fmla="*/ 797 w 1019"/>
                <a:gd name="T31" fmla="*/ 720 h 1359"/>
                <a:gd name="T32" fmla="*/ 826 w 1019"/>
                <a:gd name="T33" fmla="*/ 785 h 1359"/>
                <a:gd name="T34" fmla="*/ 842 w 1019"/>
                <a:gd name="T35" fmla="*/ 803 h 1359"/>
                <a:gd name="T36" fmla="*/ 865 w 1019"/>
                <a:gd name="T37" fmla="*/ 832 h 1359"/>
                <a:gd name="T38" fmla="*/ 898 w 1019"/>
                <a:gd name="T39" fmla="*/ 971 h 1359"/>
                <a:gd name="T40" fmla="*/ 911 w 1019"/>
                <a:gd name="T41" fmla="*/ 1023 h 1359"/>
                <a:gd name="T42" fmla="*/ 900 w 1019"/>
                <a:gd name="T43" fmla="*/ 1121 h 1359"/>
                <a:gd name="T44" fmla="*/ 946 w 1019"/>
                <a:gd name="T45" fmla="*/ 1193 h 1359"/>
                <a:gd name="T46" fmla="*/ 981 w 1019"/>
                <a:gd name="T47" fmla="*/ 1216 h 1359"/>
                <a:gd name="T48" fmla="*/ 1016 w 1019"/>
                <a:gd name="T49" fmla="*/ 1256 h 1359"/>
                <a:gd name="T50" fmla="*/ 994 w 1019"/>
                <a:gd name="T51" fmla="*/ 1282 h 1359"/>
                <a:gd name="T52" fmla="*/ 923 w 1019"/>
                <a:gd name="T53" fmla="*/ 1305 h 1359"/>
                <a:gd name="T54" fmla="*/ 865 w 1019"/>
                <a:gd name="T55" fmla="*/ 1359 h 1359"/>
                <a:gd name="T56" fmla="*/ 817 w 1019"/>
                <a:gd name="T57" fmla="*/ 1312 h 1359"/>
                <a:gd name="T58" fmla="*/ 757 w 1019"/>
                <a:gd name="T59" fmla="*/ 1291 h 1359"/>
                <a:gd name="T60" fmla="*/ 711 w 1019"/>
                <a:gd name="T61" fmla="*/ 1274 h 1359"/>
                <a:gd name="T62" fmla="*/ 666 w 1019"/>
                <a:gd name="T63" fmla="*/ 1048 h 1359"/>
                <a:gd name="T64" fmla="*/ 599 w 1019"/>
                <a:gd name="T65" fmla="*/ 919 h 1359"/>
                <a:gd name="T66" fmla="*/ 500 w 1019"/>
                <a:gd name="T67" fmla="*/ 888 h 1359"/>
                <a:gd name="T68" fmla="*/ 502 w 1019"/>
                <a:gd name="T69" fmla="*/ 847 h 1359"/>
                <a:gd name="T70" fmla="*/ 431 w 1019"/>
                <a:gd name="T71" fmla="*/ 677 h 1359"/>
                <a:gd name="T72" fmla="*/ 315 w 1019"/>
                <a:gd name="T73" fmla="*/ 629 h 1359"/>
                <a:gd name="T74" fmla="*/ 153 w 1019"/>
                <a:gd name="T75" fmla="*/ 440 h 1359"/>
                <a:gd name="T76" fmla="*/ 18 w 1019"/>
                <a:gd name="T77" fmla="*/ 384 h 1359"/>
                <a:gd name="T78" fmla="*/ 14 w 1019"/>
                <a:gd name="T79" fmla="*/ 349 h 1359"/>
                <a:gd name="T80" fmla="*/ 29 w 1019"/>
                <a:gd name="T81" fmla="*/ 330 h 1359"/>
                <a:gd name="T82" fmla="*/ 43 w 1019"/>
                <a:gd name="T83" fmla="*/ 309 h 1359"/>
                <a:gd name="T84" fmla="*/ 39 w 1019"/>
                <a:gd name="T85" fmla="*/ 253 h 1359"/>
                <a:gd name="T86" fmla="*/ 124 w 1019"/>
                <a:gd name="T87" fmla="*/ 239 h 1359"/>
                <a:gd name="T88" fmla="*/ 124 w 1019"/>
                <a:gd name="T89" fmla="*/ 208 h 1359"/>
                <a:gd name="T90" fmla="*/ 122 w 1019"/>
                <a:gd name="T91" fmla="*/ 183 h 1359"/>
                <a:gd name="T92" fmla="*/ 122 w 1019"/>
                <a:gd name="T93" fmla="*/ 148 h 1359"/>
                <a:gd name="T94" fmla="*/ 168 w 1019"/>
                <a:gd name="T95" fmla="*/ 127 h 1359"/>
                <a:gd name="T96" fmla="*/ 220 w 1019"/>
                <a:gd name="T97" fmla="*/ 106 h 1359"/>
                <a:gd name="T98" fmla="*/ 224 w 1019"/>
                <a:gd name="T99" fmla="*/ 79 h 1359"/>
                <a:gd name="T100" fmla="*/ 224 w 1019"/>
                <a:gd name="T101" fmla="*/ 48 h 1359"/>
                <a:gd name="T102" fmla="*/ 222 w 1019"/>
                <a:gd name="T103" fmla="*/ 13 h 1359"/>
                <a:gd name="T104" fmla="*/ 253 w 1019"/>
                <a:gd name="T105" fmla="*/ 4 h 1359"/>
                <a:gd name="T106" fmla="*/ 309 w 1019"/>
                <a:gd name="T107" fmla="*/ 4 h 1359"/>
                <a:gd name="T108" fmla="*/ 350 w 1019"/>
                <a:gd name="T109" fmla="*/ 2 h 1359"/>
                <a:gd name="T110" fmla="*/ 597 w 1019"/>
                <a:gd name="T111" fmla="*/ 627 h 1359"/>
                <a:gd name="T112" fmla="*/ 529 w 1019"/>
                <a:gd name="T113" fmla="*/ 594 h 1359"/>
                <a:gd name="T114" fmla="*/ 525 w 1019"/>
                <a:gd name="T115" fmla="*/ 660 h 1359"/>
                <a:gd name="T116" fmla="*/ 873 w 1019"/>
                <a:gd name="T117" fmla="*/ 1015 h 1359"/>
                <a:gd name="T118" fmla="*/ 867 w 1019"/>
                <a:gd name="T119" fmla="*/ 1056 h 135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19"/>
                <a:gd name="T181" fmla="*/ 0 h 1359"/>
                <a:gd name="T182" fmla="*/ 1019 w 1019"/>
                <a:gd name="T183" fmla="*/ 1359 h 135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19" h="1359">
                  <a:moveTo>
                    <a:pt x="388" y="2"/>
                  </a:moveTo>
                  <a:lnTo>
                    <a:pt x="398" y="2"/>
                  </a:lnTo>
                  <a:lnTo>
                    <a:pt x="404" y="2"/>
                  </a:lnTo>
                  <a:lnTo>
                    <a:pt x="415" y="2"/>
                  </a:lnTo>
                  <a:lnTo>
                    <a:pt x="433" y="2"/>
                  </a:lnTo>
                  <a:lnTo>
                    <a:pt x="438" y="0"/>
                  </a:lnTo>
                  <a:lnTo>
                    <a:pt x="489" y="0"/>
                  </a:lnTo>
                  <a:lnTo>
                    <a:pt x="491" y="0"/>
                  </a:lnTo>
                  <a:lnTo>
                    <a:pt x="494" y="0"/>
                  </a:lnTo>
                  <a:lnTo>
                    <a:pt x="521" y="0"/>
                  </a:lnTo>
                  <a:lnTo>
                    <a:pt x="525" y="0"/>
                  </a:lnTo>
                  <a:lnTo>
                    <a:pt x="525" y="2"/>
                  </a:lnTo>
                  <a:lnTo>
                    <a:pt x="529" y="2"/>
                  </a:lnTo>
                  <a:lnTo>
                    <a:pt x="531" y="2"/>
                  </a:lnTo>
                  <a:lnTo>
                    <a:pt x="535" y="2"/>
                  </a:lnTo>
                  <a:lnTo>
                    <a:pt x="539" y="2"/>
                  </a:lnTo>
                  <a:lnTo>
                    <a:pt x="554" y="2"/>
                  </a:lnTo>
                  <a:lnTo>
                    <a:pt x="556" y="2"/>
                  </a:lnTo>
                  <a:lnTo>
                    <a:pt x="570" y="2"/>
                  </a:lnTo>
                  <a:lnTo>
                    <a:pt x="570" y="4"/>
                  </a:lnTo>
                  <a:lnTo>
                    <a:pt x="570" y="11"/>
                  </a:lnTo>
                  <a:lnTo>
                    <a:pt x="570" y="23"/>
                  </a:lnTo>
                  <a:lnTo>
                    <a:pt x="570" y="27"/>
                  </a:lnTo>
                  <a:lnTo>
                    <a:pt x="570" y="33"/>
                  </a:lnTo>
                  <a:lnTo>
                    <a:pt x="574" y="33"/>
                  </a:lnTo>
                  <a:lnTo>
                    <a:pt x="575" y="33"/>
                  </a:lnTo>
                  <a:lnTo>
                    <a:pt x="579" y="33"/>
                  </a:lnTo>
                  <a:lnTo>
                    <a:pt x="585" y="33"/>
                  </a:lnTo>
                  <a:lnTo>
                    <a:pt x="591" y="33"/>
                  </a:lnTo>
                  <a:lnTo>
                    <a:pt x="595" y="33"/>
                  </a:lnTo>
                  <a:lnTo>
                    <a:pt x="599" y="33"/>
                  </a:lnTo>
                  <a:lnTo>
                    <a:pt x="601" y="33"/>
                  </a:lnTo>
                  <a:lnTo>
                    <a:pt x="604" y="33"/>
                  </a:lnTo>
                  <a:lnTo>
                    <a:pt x="610" y="33"/>
                  </a:lnTo>
                  <a:lnTo>
                    <a:pt x="614" y="33"/>
                  </a:lnTo>
                  <a:lnTo>
                    <a:pt x="616" y="33"/>
                  </a:lnTo>
                  <a:lnTo>
                    <a:pt x="624" y="31"/>
                  </a:lnTo>
                  <a:lnTo>
                    <a:pt x="626" y="31"/>
                  </a:lnTo>
                  <a:lnTo>
                    <a:pt x="631" y="31"/>
                  </a:lnTo>
                  <a:lnTo>
                    <a:pt x="635" y="31"/>
                  </a:lnTo>
                  <a:lnTo>
                    <a:pt x="639" y="31"/>
                  </a:lnTo>
                  <a:lnTo>
                    <a:pt x="645" y="31"/>
                  </a:lnTo>
                  <a:lnTo>
                    <a:pt x="645" y="35"/>
                  </a:lnTo>
                  <a:lnTo>
                    <a:pt x="649" y="35"/>
                  </a:lnTo>
                  <a:lnTo>
                    <a:pt x="651" y="35"/>
                  </a:lnTo>
                  <a:lnTo>
                    <a:pt x="657" y="35"/>
                  </a:lnTo>
                  <a:lnTo>
                    <a:pt x="664" y="35"/>
                  </a:lnTo>
                  <a:lnTo>
                    <a:pt x="666" y="35"/>
                  </a:lnTo>
                  <a:lnTo>
                    <a:pt x="672" y="35"/>
                  </a:lnTo>
                  <a:lnTo>
                    <a:pt x="682" y="35"/>
                  </a:lnTo>
                  <a:lnTo>
                    <a:pt x="691" y="33"/>
                  </a:lnTo>
                  <a:lnTo>
                    <a:pt x="695" y="33"/>
                  </a:lnTo>
                  <a:lnTo>
                    <a:pt x="697" y="33"/>
                  </a:lnTo>
                  <a:lnTo>
                    <a:pt x="701" y="33"/>
                  </a:lnTo>
                  <a:lnTo>
                    <a:pt x="736" y="33"/>
                  </a:lnTo>
                  <a:lnTo>
                    <a:pt x="736" y="77"/>
                  </a:lnTo>
                  <a:lnTo>
                    <a:pt x="736" y="83"/>
                  </a:lnTo>
                  <a:lnTo>
                    <a:pt x="718" y="83"/>
                  </a:lnTo>
                  <a:lnTo>
                    <a:pt x="718" y="94"/>
                  </a:lnTo>
                  <a:lnTo>
                    <a:pt x="718" y="104"/>
                  </a:lnTo>
                  <a:lnTo>
                    <a:pt x="718" y="114"/>
                  </a:lnTo>
                  <a:lnTo>
                    <a:pt x="718" y="118"/>
                  </a:lnTo>
                  <a:lnTo>
                    <a:pt x="718" y="129"/>
                  </a:lnTo>
                  <a:lnTo>
                    <a:pt x="718" y="135"/>
                  </a:lnTo>
                  <a:lnTo>
                    <a:pt x="718" y="145"/>
                  </a:lnTo>
                  <a:lnTo>
                    <a:pt x="718" y="154"/>
                  </a:lnTo>
                  <a:lnTo>
                    <a:pt x="718" y="164"/>
                  </a:lnTo>
                  <a:lnTo>
                    <a:pt x="718" y="175"/>
                  </a:lnTo>
                  <a:lnTo>
                    <a:pt x="720" y="191"/>
                  </a:lnTo>
                  <a:lnTo>
                    <a:pt x="720" y="197"/>
                  </a:lnTo>
                  <a:lnTo>
                    <a:pt x="720" y="201"/>
                  </a:lnTo>
                  <a:lnTo>
                    <a:pt x="720" y="204"/>
                  </a:lnTo>
                  <a:lnTo>
                    <a:pt x="720" y="216"/>
                  </a:lnTo>
                  <a:lnTo>
                    <a:pt x="720" y="231"/>
                  </a:lnTo>
                  <a:lnTo>
                    <a:pt x="755" y="231"/>
                  </a:lnTo>
                  <a:lnTo>
                    <a:pt x="755" y="241"/>
                  </a:lnTo>
                  <a:lnTo>
                    <a:pt x="755" y="247"/>
                  </a:lnTo>
                  <a:lnTo>
                    <a:pt x="767" y="247"/>
                  </a:lnTo>
                  <a:lnTo>
                    <a:pt x="770" y="247"/>
                  </a:lnTo>
                  <a:lnTo>
                    <a:pt x="770" y="255"/>
                  </a:lnTo>
                  <a:lnTo>
                    <a:pt x="770" y="262"/>
                  </a:lnTo>
                  <a:lnTo>
                    <a:pt x="759" y="264"/>
                  </a:lnTo>
                  <a:lnTo>
                    <a:pt x="745" y="266"/>
                  </a:lnTo>
                  <a:lnTo>
                    <a:pt x="749" y="272"/>
                  </a:lnTo>
                  <a:lnTo>
                    <a:pt x="753" y="282"/>
                  </a:lnTo>
                  <a:lnTo>
                    <a:pt x="799" y="280"/>
                  </a:lnTo>
                  <a:lnTo>
                    <a:pt x="809" y="280"/>
                  </a:lnTo>
                  <a:lnTo>
                    <a:pt x="821" y="280"/>
                  </a:lnTo>
                  <a:lnTo>
                    <a:pt x="821" y="295"/>
                  </a:lnTo>
                  <a:lnTo>
                    <a:pt x="823" y="322"/>
                  </a:lnTo>
                  <a:lnTo>
                    <a:pt x="823" y="341"/>
                  </a:lnTo>
                  <a:lnTo>
                    <a:pt x="823" y="357"/>
                  </a:lnTo>
                  <a:lnTo>
                    <a:pt x="823" y="363"/>
                  </a:lnTo>
                  <a:lnTo>
                    <a:pt x="823" y="368"/>
                  </a:lnTo>
                  <a:lnTo>
                    <a:pt x="807" y="370"/>
                  </a:lnTo>
                  <a:lnTo>
                    <a:pt x="788" y="370"/>
                  </a:lnTo>
                  <a:lnTo>
                    <a:pt x="788" y="372"/>
                  </a:lnTo>
                  <a:lnTo>
                    <a:pt x="788" y="376"/>
                  </a:lnTo>
                  <a:lnTo>
                    <a:pt x="695" y="378"/>
                  </a:lnTo>
                  <a:lnTo>
                    <a:pt x="687" y="378"/>
                  </a:lnTo>
                  <a:lnTo>
                    <a:pt x="680" y="378"/>
                  </a:lnTo>
                  <a:lnTo>
                    <a:pt x="680" y="394"/>
                  </a:lnTo>
                  <a:lnTo>
                    <a:pt x="680" y="413"/>
                  </a:lnTo>
                  <a:lnTo>
                    <a:pt x="680" y="428"/>
                  </a:lnTo>
                  <a:lnTo>
                    <a:pt x="689" y="428"/>
                  </a:lnTo>
                  <a:lnTo>
                    <a:pt x="689" y="436"/>
                  </a:lnTo>
                  <a:lnTo>
                    <a:pt x="689" y="450"/>
                  </a:lnTo>
                  <a:lnTo>
                    <a:pt x="689" y="461"/>
                  </a:lnTo>
                  <a:lnTo>
                    <a:pt x="680" y="461"/>
                  </a:lnTo>
                  <a:lnTo>
                    <a:pt x="672" y="461"/>
                  </a:lnTo>
                  <a:lnTo>
                    <a:pt x="674" y="469"/>
                  </a:lnTo>
                  <a:lnTo>
                    <a:pt x="674" y="484"/>
                  </a:lnTo>
                  <a:lnTo>
                    <a:pt x="674" y="492"/>
                  </a:lnTo>
                  <a:lnTo>
                    <a:pt x="682" y="492"/>
                  </a:lnTo>
                  <a:lnTo>
                    <a:pt x="691" y="492"/>
                  </a:lnTo>
                  <a:lnTo>
                    <a:pt x="691" y="506"/>
                  </a:lnTo>
                  <a:lnTo>
                    <a:pt x="691" y="521"/>
                  </a:lnTo>
                  <a:lnTo>
                    <a:pt x="691" y="548"/>
                  </a:lnTo>
                  <a:lnTo>
                    <a:pt x="691" y="571"/>
                  </a:lnTo>
                  <a:lnTo>
                    <a:pt x="691" y="592"/>
                  </a:lnTo>
                  <a:lnTo>
                    <a:pt x="714" y="592"/>
                  </a:lnTo>
                  <a:lnTo>
                    <a:pt x="714" y="614"/>
                  </a:lnTo>
                  <a:lnTo>
                    <a:pt x="714" y="641"/>
                  </a:lnTo>
                  <a:lnTo>
                    <a:pt x="714" y="656"/>
                  </a:lnTo>
                  <a:lnTo>
                    <a:pt x="796" y="656"/>
                  </a:lnTo>
                  <a:lnTo>
                    <a:pt x="797" y="687"/>
                  </a:lnTo>
                  <a:lnTo>
                    <a:pt x="797" y="718"/>
                  </a:lnTo>
                  <a:lnTo>
                    <a:pt x="797" y="720"/>
                  </a:lnTo>
                  <a:lnTo>
                    <a:pt x="797" y="735"/>
                  </a:lnTo>
                  <a:lnTo>
                    <a:pt x="797" y="755"/>
                  </a:lnTo>
                  <a:lnTo>
                    <a:pt x="797" y="758"/>
                  </a:lnTo>
                  <a:lnTo>
                    <a:pt x="797" y="766"/>
                  </a:lnTo>
                  <a:lnTo>
                    <a:pt x="799" y="789"/>
                  </a:lnTo>
                  <a:lnTo>
                    <a:pt x="805" y="785"/>
                  </a:lnTo>
                  <a:lnTo>
                    <a:pt x="811" y="785"/>
                  </a:lnTo>
                  <a:lnTo>
                    <a:pt x="826" y="785"/>
                  </a:lnTo>
                  <a:lnTo>
                    <a:pt x="830" y="785"/>
                  </a:lnTo>
                  <a:lnTo>
                    <a:pt x="832" y="785"/>
                  </a:lnTo>
                  <a:lnTo>
                    <a:pt x="836" y="785"/>
                  </a:lnTo>
                  <a:lnTo>
                    <a:pt x="840" y="785"/>
                  </a:lnTo>
                  <a:lnTo>
                    <a:pt x="842" y="791"/>
                  </a:lnTo>
                  <a:lnTo>
                    <a:pt x="842" y="793"/>
                  </a:lnTo>
                  <a:lnTo>
                    <a:pt x="842" y="801"/>
                  </a:lnTo>
                  <a:lnTo>
                    <a:pt x="842" y="803"/>
                  </a:lnTo>
                  <a:lnTo>
                    <a:pt x="840" y="803"/>
                  </a:lnTo>
                  <a:lnTo>
                    <a:pt x="842" y="803"/>
                  </a:lnTo>
                  <a:lnTo>
                    <a:pt x="850" y="803"/>
                  </a:lnTo>
                  <a:lnTo>
                    <a:pt x="859" y="803"/>
                  </a:lnTo>
                  <a:lnTo>
                    <a:pt x="865" y="803"/>
                  </a:lnTo>
                  <a:lnTo>
                    <a:pt x="865" y="816"/>
                  </a:lnTo>
                  <a:lnTo>
                    <a:pt x="865" y="818"/>
                  </a:lnTo>
                  <a:lnTo>
                    <a:pt x="865" y="832"/>
                  </a:lnTo>
                  <a:lnTo>
                    <a:pt x="863" y="849"/>
                  </a:lnTo>
                  <a:lnTo>
                    <a:pt x="863" y="853"/>
                  </a:lnTo>
                  <a:lnTo>
                    <a:pt x="863" y="859"/>
                  </a:lnTo>
                  <a:lnTo>
                    <a:pt x="863" y="919"/>
                  </a:lnTo>
                  <a:lnTo>
                    <a:pt x="898" y="917"/>
                  </a:lnTo>
                  <a:lnTo>
                    <a:pt x="898" y="940"/>
                  </a:lnTo>
                  <a:lnTo>
                    <a:pt x="898" y="967"/>
                  </a:lnTo>
                  <a:lnTo>
                    <a:pt x="898" y="971"/>
                  </a:lnTo>
                  <a:lnTo>
                    <a:pt x="892" y="977"/>
                  </a:lnTo>
                  <a:lnTo>
                    <a:pt x="902" y="988"/>
                  </a:lnTo>
                  <a:lnTo>
                    <a:pt x="907" y="982"/>
                  </a:lnTo>
                  <a:lnTo>
                    <a:pt x="911" y="982"/>
                  </a:lnTo>
                  <a:lnTo>
                    <a:pt x="931" y="982"/>
                  </a:lnTo>
                  <a:lnTo>
                    <a:pt x="931" y="1000"/>
                  </a:lnTo>
                  <a:lnTo>
                    <a:pt x="934" y="1004"/>
                  </a:lnTo>
                  <a:lnTo>
                    <a:pt x="911" y="1023"/>
                  </a:lnTo>
                  <a:lnTo>
                    <a:pt x="925" y="1038"/>
                  </a:lnTo>
                  <a:lnTo>
                    <a:pt x="906" y="1058"/>
                  </a:lnTo>
                  <a:lnTo>
                    <a:pt x="907" y="1060"/>
                  </a:lnTo>
                  <a:lnTo>
                    <a:pt x="907" y="1063"/>
                  </a:lnTo>
                  <a:lnTo>
                    <a:pt x="904" y="1063"/>
                  </a:lnTo>
                  <a:lnTo>
                    <a:pt x="896" y="1071"/>
                  </a:lnTo>
                  <a:lnTo>
                    <a:pt x="923" y="1100"/>
                  </a:lnTo>
                  <a:lnTo>
                    <a:pt x="900" y="1121"/>
                  </a:lnTo>
                  <a:lnTo>
                    <a:pt x="911" y="1135"/>
                  </a:lnTo>
                  <a:lnTo>
                    <a:pt x="915" y="1131"/>
                  </a:lnTo>
                  <a:lnTo>
                    <a:pt x="927" y="1143"/>
                  </a:lnTo>
                  <a:lnTo>
                    <a:pt x="933" y="1137"/>
                  </a:lnTo>
                  <a:lnTo>
                    <a:pt x="956" y="1162"/>
                  </a:lnTo>
                  <a:lnTo>
                    <a:pt x="967" y="1168"/>
                  </a:lnTo>
                  <a:lnTo>
                    <a:pt x="971" y="1170"/>
                  </a:lnTo>
                  <a:lnTo>
                    <a:pt x="946" y="1193"/>
                  </a:lnTo>
                  <a:lnTo>
                    <a:pt x="960" y="1204"/>
                  </a:lnTo>
                  <a:lnTo>
                    <a:pt x="962" y="1210"/>
                  </a:lnTo>
                  <a:lnTo>
                    <a:pt x="965" y="1210"/>
                  </a:lnTo>
                  <a:lnTo>
                    <a:pt x="969" y="1210"/>
                  </a:lnTo>
                  <a:lnTo>
                    <a:pt x="971" y="1210"/>
                  </a:lnTo>
                  <a:lnTo>
                    <a:pt x="977" y="1210"/>
                  </a:lnTo>
                  <a:lnTo>
                    <a:pt x="979" y="1214"/>
                  </a:lnTo>
                  <a:lnTo>
                    <a:pt x="981" y="1216"/>
                  </a:lnTo>
                  <a:lnTo>
                    <a:pt x="985" y="1220"/>
                  </a:lnTo>
                  <a:lnTo>
                    <a:pt x="987" y="1224"/>
                  </a:lnTo>
                  <a:lnTo>
                    <a:pt x="990" y="1224"/>
                  </a:lnTo>
                  <a:lnTo>
                    <a:pt x="1010" y="1241"/>
                  </a:lnTo>
                  <a:lnTo>
                    <a:pt x="1014" y="1251"/>
                  </a:lnTo>
                  <a:lnTo>
                    <a:pt x="1010" y="1251"/>
                  </a:lnTo>
                  <a:lnTo>
                    <a:pt x="1014" y="1256"/>
                  </a:lnTo>
                  <a:lnTo>
                    <a:pt x="1016" y="1256"/>
                  </a:lnTo>
                  <a:lnTo>
                    <a:pt x="1016" y="1260"/>
                  </a:lnTo>
                  <a:lnTo>
                    <a:pt x="1019" y="1262"/>
                  </a:lnTo>
                  <a:lnTo>
                    <a:pt x="1016" y="1266"/>
                  </a:lnTo>
                  <a:lnTo>
                    <a:pt x="1014" y="1268"/>
                  </a:lnTo>
                  <a:lnTo>
                    <a:pt x="1016" y="1272"/>
                  </a:lnTo>
                  <a:lnTo>
                    <a:pt x="1017" y="1282"/>
                  </a:lnTo>
                  <a:lnTo>
                    <a:pt x="1004" y="1282"/>
                  </a:lnTo>
                  <a:lnTo>
                    <a:pt x="994" y="1282"/>
                  </a:lnTo>
                  <a:lnTo>
                    <a:pt x="983" y="1282"/>
                  </a:lnTo>
                  <a:lnTo>
                    <a:pt x="983" y="1291"/>
                  </a:lnTo>
                  <a:lnTo>
                    <a:pt x="977" y="1291"/>
                  </a:lnTo>
                  <a:lnTo>
                    <a:pt x="977" y="1282"/>
                  </a:lnTo>
                  <a:lnTo>
                    <a:pt x="969" y="1285"/>
                  </a:lnTo>
                  <a:lnTo>
                    <a:pt x="963" y="1289"/>
                  </a:lnTo>
                  <a:lnTo>
                    <a:pt x="954" y="1291"/>
                  </a:lnTo>
                  <a:lnTo>
                    <a:pt x="923" y="1305"/>
                  </a:lnTo>
                  <a:lnTo>
                    <a:pt x="906" y="1314"/>
                  </a:lnTo>
                  <a:lnTo>
                    <a:pt x="898" y="1318"/>
                  </a:lnTo>
                  <a:lnTo>
                    <a:pt x="898" y="1324"/>
                  </a:lnTo>
                  <a:lnTo>
                    <a:pt x="917" y="1324"/>
                  </a:lnTo>
                  <a:lnTo>
                    <a:pt x="917" y="1332"/>
                  </a:lnTo>
                  <a:lnTo>
                    <a:pt x="900" y="1334"/>
                  </a:lnTo>
                  <a:lnTo>
                    <a:pt x="900" y="1357"/>
                  </a:lnTo>
                  <a:lnTo>
                    <a:pt x="865" y="1359"/>
                  </a:lnTo>
                  <a:lnTo>
                    <a:pt x="861" y="1359"/>
                  </a:lnTo>
                  <a:lnTo>
                    <a:pt x="859" y="1359"/>
                  </a:lnTo>
                  <a:lnTo>
                    <a:pt x="851" y="1359"/>
                  </a:lnTo>
                  <a:lnTo>
                    <a:pt x="850" y="1359"/>
                  </a:lnTo>
                  <a:lnTo>
                    <a:pt x="834" y="1359"/>
                  </a:lnTo>
                  <a:lnTo>
                    <a:pt x="832" y="1328"/>
                  </a:lnTo>
                  <a:lnTo>
                    <a:pt x="832" y="1322"/>
                  </a:lnTo>
                  <a:lnTo>
                    <a:pt x="817" y="1312"/>
                  </a:lnTo>
                  <a:lnTo>
                    <a:pt x="815" y="1312"/>
                  </a:lnTo>
                  <a:lnTo>
                    <a:pt x="811" y="1312"/>
                  </a:lnTo>
                  <a:lnTo>
                    <a:pt x="801" y="1307"/>
                  </a:lnTo>
                  <a:lnTo>
                    <a:pt x="796" y="1307"/>
                  </a:lnTo>
                  <a:lnTo>
                    <a:pt x="792" y="1305"/>
                  </a:lnTo>
                  <a:lnTo>
                    <a:pt x="782" y="1301"/>
                  </a:lnTo>
                  <a:lnTo>
                    <a:pt x="767" y="1295"/>
                  </a:lnTo>
                  <a:lnTo>
                    <a:pt x="757" y="1291"/>
                  </a:lnTo>
                  <a:lnTo>
                    <a:pt x="755" y="1291"/>
                  </a:lnTo>
                  <a:lnTo>
                    <a:pt x="751" y="1289"/>
                  </a:lnTo>
                  <a:lnTo>
                    <a:pt x="730" y="1284"/>
                  </a:lnTo>
                  <a:lnTo>
                    <a:pt x="730" y="1280"/>
                  </a:lnTo>
                  <a:lnTo>
                    <a:pt x="722" y="1280"/>
                  </a:lnTo>
                  <a:lnTo>
                    <a:pt x="722" y="1278"/>
                  </a:lnTo>
                  <a:lnTo>
                    <a:pt x="720" y="1278"/>
                  </a:lnTo>
                  <a:lnTo>
                    <a:pt x="711" y="1274"/>
                  </a:lnTo>
                  <a:lnTo>
                    <a:pt x="585" y="1228"/>
                  </a:lnTo>
                  <a:lnTo>
                    <a:pt x="587" y="1228"/>
                  </a:lnTo>
                  <a:lnTo>
                    <a:pt x="587" y="1224"/>
                  </a:lnTo>
                  <a:lnTo>
                    <a:pt x="593" y="1204"/>
                  </a:lnTo>
                  <a:lnTo>
                    <a:pt x="601" y="1195"/>
                  </a:lnTo>
                  <a:lnTo>
                    <a:pt x="599" y="1193"/>
                  </a:lnTo>
                  <a:lnTo>
                    <a:pt x="637" y="1073"/>
                  </a:lnTo>
                  <a:lnTo>
                    <a:pt x="666" y="1048"/>
                  </a:lnTo>
                  <a:lnTo>
                    <a:pt x="705" y="992"/>
                  </a:lnTo>
                  <a:lnTo>
                    <a:pt x="711" y="986"/>
                  </a:lnTo>
                  <a:lnTo>
                    <a:pt x="699" y="986"/>
                  </a:lnTo>
                  <a:lnTo>
                    <a:pt x="701" y="951"/>
                  </a:lnTo>
                  <a:lnTo>
                    <a:pt x="664" y="951"/>
                  </a:lnTo>
                  <a:lnTo>
                    <a:pt x="666" y="924"/>
                  </a:lnTo>
                  <a:lnTo>
                    <a:pt x="666" y="921"/>
                  </a:lnTo>
                  <a:lnTo>
                    <a:pt x="599" y="919"/>
                  </a:lnTo>
                  <a:lnTo>
                    <a:pt x="601" y="888"/>
                  </a:lnTo>
                  <a:lnTo>
                    <a:pt x="575" y="890"/>
                  </a:lnTo>
                  <a:lnTo>
                    <a:pt x="570" y="890"/>
                  </a:lnTo>
                  <a:lnTo>
                    <a:pt x="566" y="890"/>
                  </a:lnTo>
                  <a:lnTo>
                    <a:pt x="535" y="890"/>
                  </a:lnTo>
                  <a:lnTo>
                    <a:pt x="533" y="921"/>
                  </a:lnTo>
                  <a:lnTo>
                    <a:pt x="500" y="921"/>
                  </a:lnTo>
                  <a:lnTo>
                    <a:pt x="500" y="888"/>
                  </a:lnTo>
                  <a:lnTo>
                    <a:pt x="498" y="888"/>
                  </a:lnTo>
                  <a:lnTo>
                    <a:pt x="489" y="888"/>
                  </a:lnTo>
                  <a:lnTo>
                    <a:pt x="479" y="888"/>
                  </a:lnTo>
                  <a:lnTo>
                    <a:pt x="489" y="872"/>
                  </a:lnTo>
                  <a:lnTo>
                    <a:pt x="491" y="868"/>
                  </a:lnTo>
                  <a:lnTo>
                    <a:pt x="491" y="853"/>
                  </a:lnTo>
                  <a:lnTo>
                    <a:pt x="500" y="857"/>
                  </a:lnTo>
                  <a:lnTo>
                    <a:pt x="502" y="847"/>
                  </a:lnTo>
                  <a:lnTo>
                    <a:pt x="500" y="843"/>
                  </a:lnTo>
                  <a:lnTo>
                    <a:pt x="498" y="791"/>
                  </a:lnTo>
                  <a:lnTo>
                    <a:pt x="514" y="791"/>
                  </a:lnTo>
                  <a:lnTo>
                    <a:pt x="514" y="745"/>
                  </a:lnTo>
                  <a:lnTo>
                    <a:pt x="498" y="741"/>
                  </a:lnTo>
                  <a:lnTo>
                    <a:pt x="498" y="726"/>
                  </a:lnTo>
                  <a:lnTo>
                    <a:pt x="429" y="728"/>
                  </a:lnTo>
                  <a:lnTo>
                    <a:pt x="431" y="677"/>
                  </a:lnTo>
                  <a:lnTo>
                    <a:pt x="396" y="675"/>
                  </a:lnTo>
                  <a:lnTo>
                    <a:pt x="396" y="660"/>
                  </a:lnTo>
                  <a:lnTo>
                    <a:pt x="361" y="660"/>
                  </a:lnTo>
                  <a:lnTo>
                    <a:pt x="365" y="645"/>
                  </a:lnTo>
                  <a:lnTo>
                    <a:pt x="334" y="645"/>
                  </a:lnTo>
                  <a:lnTo>
                    <a:pt x="330" y="643"/>
                  </a:lnTo>
                  <a:lnTo>
                    <a:pt x="330" y="629"/>
                  </a:lnTo>
                  <a:lnTo>
                    <a:pt x="315" y="629"/>
                  </a:lnTo>
                  <a:lnTo>
                    <a:pt x="317" y="546"/>
                  </a:lnTo>
                  <a:lnTo>
                    <a:pt x="297" y="546"/>
                  </a:lnTo>
                  <a:lnTo>
                    <a:pt x="297" y="531"/>
                  </a:lnTo>
                  <a:lnTo>
                    <a:pt x="269" y="529"/>
                  </a:lnTo>
                  <a:lnTo>
                    <a:pt x="236" y="529"/>
                  </a:lnTo>
                  <a:lnTo>
                    <a:pt x="234" y="504"/>
                  </a:lnTo>
                  <a:lnTo>
                    <a:pt x="187" y="477"/>
                  </a:lnTo>
                  <a:lnTo>
                    <a:pt x="153" y="440"/>
                  </a:lnTo>
                  <a:lnTo>
                    <a:pt x="118" y="407"/>
                  </a:lnTo>
                  <a:lnTo>
                    <a:pt x="120" y="392"/>
                  </a:lnTo>
                  <a:lnTo>
                    <a:pt x="95" y="386"/>
                  </a:lnTo>
                  <a:lnTo>
                    <a:pt x="95" y="397"/>
                  </a:lnTo>
                  <a:lnTo>
                    <a:pt x="27" y="396"/>
                  </a:lnTo>
                  <a:lnTo>
                    <a:pt x="20" y="386"/>
                  </a:lnTo>
                  <a:lnTo>
                    <a:pt x="18" y="386"/>
                  </a:lnTo>
                  <a:lnTo>
                    <a:pt x="18" y="384"/>
                  </a:lnTo>
                  <a:lnTo>
                    <a:pt x="14" y="380"/>
                  </a:lnTo>
                  <a:lnTo>
                    <a:pt x="10" y="374"/>
                  </a:lnTo>
                  <a:lnTo>
                    <a:pt x="8" y="374"/>
                  </a:lnTo>
                  <a:lnTo>
                    <a:pt x="8" y="370"/>
                  </a:lnTo>
                  <a:lnTo>
                    <a:pt x="10" y="365"/>
                  </a:lnTo>
                  <a:lnTo>
                    <a:pt x="6" y="363"/>
                  </a:lnTo>
                  <a:lnTo>
                    <a:pt x="6" y="359"/>
                  </a:lnTo>
                  <a:lnTo>
                    <a:pt x="14" y="349"/>
                  </a:lnTo>
                  <a:lnTo>
                    <a:pt x="14" y="343"/>
                  </a:lnTo>
                  <a:lnTo>
                    <a:pt x="10" y="343"/>
                  </a:lnTo>
                  <a:lnTo>
                    <a:pt x="10" y="340"/>
                  </a:lnTo>
                  <a:lnTo>
                    <a:pt x="6" y="338"/>
                  </a:lnTo>
                  <a:lnTo>
                    <a:pt x="4" y="334"/>
                  </a:lnTo>
                  <a:lnTo>
                    <a:pt x="0" y="332"/>
                  </a:lnTo>
                  <a:lnTo>
                    <a:pt x="25" y="330"/>
                  </a:lnTo>
                  <a:lnTo>
                    <a:pt x="29" y="330"/>
                  </a:lnTo>
                  <a:lnTo>
                    <a:pt x="31" y="330"/>
                  </a:lnTo>
                  <a:lnTo>
                    <a:pt x="41" y="330"/>
                  </a:lnTo>
                  <a:lnTo>
                    <a:pt x="41" y="324"/>
                  </a:lnTo>
                  <a:lnTo>
                    <a:pt x="41" y="320"/>
                  </a:lnTo>
                  <a:lnTo>
                    <a:pt x="41" y="318"/>
                  </a:lnTo>
                  <a:lnTo>
                    <a:pt x="41" y="314"/>
                  </a:lnTo>
                  <a:lnTo>
                    <a:pt x="41" y="313"/>
                  </a:lnTo>
                  <a:lnTo>
                    <a:pt x="43" y="309"/>
                  </a:lnTo>
                  <a:lnTo>
                    <a:pt x="43" y="299"/>
                  </a:lnTo>
                  <a:lnTo>
                    <a:pt x="41" y="287"/>
                  </a:lnTo>
                  <a:lnTo>
                    <a:pt x="41" y="284"/>
                  </a:lnTo>
                  <a:lnTo>
                    <a:pt x="41" y="280"/>
                  </a:lnTo>
                  <a:lnTo>
                    <a:pt x="39" y="262"/>
                  </a:lnTo>
                  <a:lnTo>
                    <a:pt x="39" y="258"/>
                  </a:lnTo>
                  <a:lnTo>
                    <a:pt x="39" y="257"/>
                  </a:lnTo>
                  <a:lnTo>
                    <a:pt x="39" y="253"/>
                  </a:lnTo>
                  <a:lnTo>
                    <a:pt x="39" y="249"/>
                  </a:lnTo>
                  <a:lnTo>
                    <a:pt x="83" y="249"/>
                  </a:lnTo>
                  <a:lnTo>
                    <a:pt x="95" y="253"/>
                  </a:lnTo>
                  <a:lnTo>
                    <a:pt x="99" y="251"/>
                  </a:lnTo>
                  <a:lnTo>
                    <a:pt x="124" y="251"/>
                  </a:lnTo>
                  <a:lnTo>
                    <a:pt x="124" y="249"/>
                  </a:lnTo>
                  <a:lnTo>
                    <a:pt x="124" y="245"/>
                  </a:lnTo>
                  <a:lnTo>
                    <a:pt x="124" y="239"/>
                  </a:lnTo>
                  <a:lnTo>
                    <a:pt x="124" y="235"/>
                  </a:lnTo>
                  <a:lnTo>
                    <a:pt x="124" y="233"/>
                  </a:lnTo>
                  <a:lnTo>
                    <a:pt x="124" y="230"/>
                  </a:lnTo>
                  <a:lnTo>
                    <a:pt x="124" y="224"/>
                  </a:lnTo>
                  <a:lnTo>
                    <a:pt x="124" y="220"/>
                  </a:lnTo>
                  <a:lnTo>
                    <a:pt x="124" y="214"/>
                  </a:lnTo>
                  <a:lnTo>
                    <a:pt x="124" y="210"/>
                  </a:lnTo>
                  <a:lnTo>
                    <a:pt x="124" y="208"/>
                  </a:lnTo>
                  <a:lnTo>
                    <a:pt x="124" y="204"/>
                  </a:lnTo>
                  <a:lnTo>
                    <a:pt x="124" y="202"/>
                  </a:lnTo>
                  <a:lnTo>
                    <a:pt x="124" y="199"/>
                  </a:lnTo>
                  <a:lnTo>
                    <a:pt x="122" y="195"/>
                  </a:lnTo>
                  <a:lnTo>
                    <a:pt x="122" y="193"/>
                  </a:lnTo>
                  <a:lnTo>
                    <a:pt x="122" y="189"/>
                  </a:lnTo>
                  <a:lnTo>
                    <a:pt x="122" y="187"/>
                  </a:lnTo>
                  <a:lnTo>
                    <a:pt x="122" y="183"/>
                  </a:lnTo>
                  <a:lnTo>
                    <a:pt x="122" y="179"/>
                  </a:lnTo>
                  <a:lnTo>
                    <a:pt x="122" y="177"/>
                  </a:lnTo>
                  <a:lnTo>
                    <a:pt x="122" y="174"/>
                  </a:lnTo>
                  <a:lnTo>
                    <a:pt x="122" y="170"/>
                  </a:lnTo>
                  <a:lnTo>
                    <a:pt x="122" y="162"/>
                  </a:lnTo>
                  <a:lnTo>
                    <a:pt x="122" y="158"/>
                  </a:lnTo>
                  <a:lnTo>
                    <a:pt x="122" y="152"/>
                  </a:lnTo>
                  <a:lnTo>
                    <a:pt x="122" y="148"/>
                  </a:lnTo>
                  <a:lnTo>
                    <a:pt x="126" y="148"/>
                  </a:lnTo>
                  <a:lnTo>
                    <a:pt x="126" y="143"/>
                  </a:lnTo>
                  <a:lnTo>
                    <a:pt x="128" y="143"/>
                  </a:lnTo>
                  <a:lnTo>
                    <a:pt x="137" y="137"/>
                  </a:lnTo>
                  <a:lnTo>
                    <a:pt x="143" y="137"/>
                  </a:lnTo>
                  <a:lnTo>
                    <a:pt x="149" y="133"/>
                  </a:lnTo>
                  <a:lnTo>
                    <a:pt x="157" y="129"/>
                  </a:lnTo>
                  <a:lnTo>
                    <a:pt x="168" y="127"/>
                  </a:lnTo>
                  <a:lnTo>
                    <a:pt x="174" y="123"/>
                  </a:lnTo>
                  <a:lnTo>
                    <a:pt x="184" y="119"/>
                  </a:lnTo>
                  <a:lnTo>
                    <a:pt x="189" y="118"/>
                  </a:lnTo>
                  <a:lnTo>
                    <a:pt x="199" y="114"/>
                  </a:lnTo>
                  <a:lnTo>
                    <a:pt x="205" y="114"/>
                  </a:lnTo>
                  <a:lnTo>
                    <a:pt x="205" y="110"/>
                  </a:lnTo>
                  <a:lnTo>
                    <a:pt x="209" y="110"/>
                  </a:lnTo>
                  <a:lnTo>
                    <a:pt x="220" y="106"/>
                  </a:lnTo>
                  <a:lnTo>
                    <a:pt x="220" y="104"/>
                  </a:lnTo>
                  <a:lnTo>
                    <a:pt x="224" y="104"/>
                  </a:lnTo>
                  <a:lnTo>
                    <a:pt x="224" y="100"/>
                  </a:lnTo>
                  <a:lnTo>
                    <a:pt x="224" y="94"/>
                  </a:lnTo>
                  <a:lnTo>
                    <a:pt x="224" y="91"/>
                  </a:lnTo>
                  <a:lnTo>
                    <a:pt x="224" y="85"/>
                  </a:lnTo>
                  <a:lnTo>
                    <a:pt x="224" y="83"/>
                  </a:lnTo>
                  <a:lnTo>
                    <a:pt x="224" y="79"/>
                  </a:lnTo>
                  <a:lnTo>
                    <a:pt x="224" y="75"/>
                  </a:lnTo>
                  <a:lnTo>
                    <a:pt x="224" y="73"/>
                  </a:lnTo>
                  <a:lnTo>
                    <a:pt x="224" y="69"/>
                  </a:lnTo>
                  <a:lnTo>
                    <a:pt x="224" y="63"/>
                  </a:lnTo>
                  <a:lnTo>
                    <a:pt x="224" y="58"/>
                  </a:lnTo>
                  <a:lnTo>
                    <a:pt x="224" y="54"/>
                  </a:lnTo>
                  <a:lnTo>
                    <a:pt x="224" y="50"/>
                  </a:lnTo>
                  <a:lnTo>
                    <a:pt x="224" y="48"/>
                  </a:lnTo>
                  <a:lnTo>
                    <a:pt x="224" y="44"/>
                  </a:lnTo>
                  <a:lnTo>
                    <a:pt x="222" y="35"/>
                  </a:lnTo>
                  <a:lnTo>
                    <a:pt x="222" y="33"/>
                  </a:lnTo>
                  <a:lnTo>
                    <a:pt x="222" y="29"/>
                  </a:lnTo>
                  <a:lnTo>
                    <a:pt x="222" y="27"/>
                  </a:lnTo>
                  <a:lnTo>
                    <a:pt x="222" y="23"/>
                  </a:lnTo>
                  <a:lnTo>
                    <a:pt x="222" y="19"/>
                  </a:lnTo>
                  <a:lnTo>
                    <a:pt x="222" y="13"/>
                  </a:lnTo>
                  <a:lnTo>
                    <a:pt x="222" y="8"/>
                  </a:lnTo>
                  <a:lnTo>
                    <a:pt x="222" y="4"/>
                  </a:lnTo>
                  <a:lnTo>
                    <a:pt x="228" y="4"/>
                  </a:lnTo>
                  <a:lnTo>
                    <a:pt x="238" y="4"/>
                  </a:lnTo>
                  <a:lnTo>
                    <a:pt x="243" y="4"/>
                  </a:lnTo>
                  <a:lnTo>
                    <a:pt x="247" y="4"/>
                  </a:lnTo>
                  <a:lnTo>
                    <a:pt x="251" y="4"/>
                  </a:lnTo>
                  <a:lnTo>
                    <a:pt x="253" y="4"/>
                  </a:lnTo>
                  <a:lnTo>
                    <a:pt x="257" y="4"/>
                  </a:lnTo>
                  <a:lnTo>
                    <a:pt x="261" y="4"/>
                  </a:lnTo>
                  <a:lnTo>
                    <a:pt x="263" y="4"/>
                  </a:lnTo>
                  <a:lnTo>
                    <a:pt x="267" y="4"/>
                  </a:lnTo>
                  <a:lnTo>
                    <a:pt x="288" y="4"/>
                  </a:lnTo>
                  <a:lnTo>
                    <a:pt x="292" y="4"/>
                  </a:lnTo>
                  <a:lnTo>
                    <a:pt x="303" y="4"/>
                  </a:lnTo>
                  <a:lnTo>
                    <a:pt x="309" y="4"/>
                  </a:lnTo>
                  <a:lnTo>
                    <a:pt x="313" y="4"/>
                  </a:lnTo>
                  <a:lnTo>
                    <a:pt x="319" y="4"/>
                  </a:lnTo>
                  <a:lnTo>
                    <a:pt x="323" y="4"/>
                  </a:lnTo>
                  <a:lnTo>
                    <a:pt x="328" y="2"/>
                  </a:lnTo>
                  <a:lnTo>
                    <a:pt x="332" y="2"/>
                  </a:lnTo>
                  <a:lnTo>
                    <a:pt x="338" y="2"/>
                  </a:lnTo>
                  <a:lnTo>
                    <a:pt x="348" y="2"/>
                  </a:lnTo>
                  <a:lnTo>
                    <a:pt x="350" y="2"/>
                  </a:lnTo>
                  <a:lnTo>
                    <a:pt x="363" y="2"/>
                  </a:lnTo>
                  <a:lnTo>
                    <a:pt x="388" y="2"/>
                  </a:lnTo>
                  <a:moveTo>
                    <a:pt x="664" y="643"/>
                  </a:moveTo>
                  <a:lnTo>
                    <a:pt x="664" y="629"/>
                  </a:lnTo>
                  <a:lnTo>
                    <a:pt x="664" y="592"/>
                  </a:lnTo>
                  <a:lnTo>
                    <a:pt x="630" y="592"/>
                  </a:lnTo>
                  <a:lnTo>
                    <a:pt x="628" y="627"/>
                  </a:lnTo>
                  <a:lnTo>
                    <a:pt x="597" y="627"/>
                  </a:lnTo>
                  <a:lnTo>
                    <a:pt x="595" y="618"/>
                  </a:lnTo>
                  <a:lnTo>
                    <a:pt x="587" y="619"/>
                  </a:lnTo>
                  <a:lnTo>
                    <a:pt x="587" y="627"/>
                  </a:lnTo>
                  <a:lnTo>
                    <a:pt x="572" y="629"/>
                  </a:lnTo>
                  <a:lnTo>
                    <a:pt x="562" y="629"/>
                  </a:lnTo>
                  <a:lnTo>
                    <a:pt x="562" y="610"/>
                  </a:lnTo>
                  <a:lnTo>
                    <a:pt x="529" y="610"/>
                  </a:lnTo>
                  <a:lnTo>
                    <a:pt x="529" y="594"/>
                  </a:lnTo>
                  <a:lnTo>
                    <a:pt x="429" y="594"/>
                  </a:lnTo>
                  <a:lnTo>
                    <a:pt x="431" y="610"/>
                  </a:lnTo>
                  <a:lnTo>
                    <a:pt x="446" y="608"/>
                  </a:lnTo>
                  <a:lnTo>
                    <a:pt x="446" y="643"/>
                  </a:lnTo>
                  <a:lnTo>
                    <a:pt x="496" y="645"/>
                  </a:lnTo>
                  <a:lnTo>
                    <a:pt x="496" y="660"/>
                  </a:lnTo>
                  <a:lnTo>
                    <a:pt x="521" y="660"/>
                  </a:lnTo>
                  <a:lnTo>
                    <a:pt x="525" y="660"/>
                  </a:lnTo>
                  <a:lnTo>
                    <a:pt x="550" y="660"/>
                  </a:lnTo>
                  <a:lnTo>
                    <a:pt x="552" y="660"/>
                  </a:lnTo>
                  <a:lnTo>
                    <a:pt x="597" y="658"/>
                  </a:lnTo>
                  <a:lnTo>
                    <a:pt x="628" y="662"/>
                  </a:lnTo>
                  <a:lnTo>
                    <a:pt x="664" y="660"/>
                  </a:lnTo>
                  <a:lnTo>
                    <a:pt x="664" y="643"/>
                  </a:lnTo>
                  <a:moveTo>
                    <a:pt x="871" y="1011"/>
                  </a:moveTo>
                  <a:lnTo>
                    <a:pt x="873" y="1015"/>
                  </a:lnTo>
                  <a:lnTo>
                    <a:pt x="875" y="1013"/>
                  </a:lnTo>
                  <a:lnTo>
                    <a:pt x="873" y="1009"/>
                  </a:lnTo>
                  <a:lnTo>
                    <a:pt x="871" y="1011"/>
                  </a:lnTo>
                  <a:moveTo>
                    <a:pt x="867" y="1056"/>
                  </a:moveTo>
                  <a:lnTo>
                    <a:pt x="869" y="1058"/>
                  </a:lnTo>
                  <a:lnTo>
                    <a:pt x="875" y="1052"/>
                  </a:lnTo>
                  <a:lnTo>
                    <a:pt x="873" y="1050"/>
                  </a:lnTo>
                  <a:lnTo>
                    <a:pt x="867" y="1056"/>
                  </a:lnTo>
                </a:path>
              </a:pathLst>
            </a:custGeom>
            <a:grpFill/>
            <a:ln w="9525">
              <a:noFill/>
              <a:round/>
              <a:headEnd/>
              <a:tailEnd/>
            </a:ln>
          </p:spPr>
          <p:txBody>
            <a:bodyPr/>
            <a:lstStyle/>
            <a:p>
              <a:pPr>
                <a:defRPr/>
              </a:pPr>
              <a:endParaRPr lang="en-US"/>
            </a:p>
          </p:txBody>
        </p:sp>
        <p:sp>
          <p:nvSpPr>
            <p:cNvPr id="46353" name="Freeform 2411"/>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close/>
                  <a:moveTo>
                    <a:pt x="235" y="819"/>
                  </a:moveTo>
                  <a:lnTo>
                    <a:pt x="235" y="823"/>
                  </a:lnTo>
                  <a:lnTo>
                    <a:pt x="235" y="825"/>
                  </a:lnTo>
                  <a:lnTo>
                    <a:pt x="255" y="828"/>
                  </a:lnTo>
                  <a:lnTo>
                    <a:pt x="255" y="830"/>
                  </a:lnTo>
                  <a:lnTo>
                    <a:pt x="261" y="830"/>
                  </a:lnTo>
                  <a:lnTo>
                    <a:pt x="261" y="819"/>
                  </a:lnTo>
                  <a:lnTo>
                    <a:pt x="255" y="819"/>
                  </a:lnTo>
                  <a:lnTo>
                    <a:pt x="237" y="819"/>
                  </a:lnTo>
                  <a:lnTo>
                    <a:pt x="235" y="819"/>
                  </a:lnTo>
                  <a:close/>
                  <a:moveTo>
                    <a:pt x="305" y="882"/>
                  </a:moveTo>
                  <a:lnTo>
                    <a:pt x="305" y="890"/>
                  </a:lnTo>
                  <a:lnTo>
                    <a:pt x="309" y="890"/>
                  </a:lnTo>
                  <a:lnTo>
                    <a:pt x="309" y="882"/>
                  </a:lnTo>
                  <a:lnTo>
                    <a:pt x="305" y="882"/>
                  </a:lnTo>
                  <a:close/>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close/>
                </a:path>
              </a:pathLst>
            </a:custGeom>
            <a:grpFill/>
            <a:ln w="9525">
              <a:noFill/>
              <a:round/>
              <a:headEnd/>
              <a:tailEnd/>
            </a:ln>
          </p:spPr>
          <p:txBody>
            <a:bodyPr/>
            <a:lstStyle/>
            <a:p>
              <a:pPr>
                <a:defRPr/>
              </a:pPr>
              <a:endParaRPr lang="en-US"/>
            </a:p>
          </p:txBody>
        </p:sp>
        <p:sp>
          <p:nvSpPr>
            <p:cNvPr id="46354" name="Freeform 2412"/>
            <p:cNvSpPr>
              <a:spLocks noEditPoints="1"/>
            </p:cNvSpPr>
            <p:nvPr/>
          </p:nvSpPr>
          <p:spPr bwMode="auto">
            <a:xfrm>
              <a:off x="4309" y="747"/>
              <a:ext cx="919" cy="1222"/>
            </a:xfrm>
            <a:custGeom>
              <a:avLst/>
              <a:gdLst>
                <a:gd name="T0" fmla="*/ 96 w 919"/>
                <a:gd name="T1" fmla="*/ 23 h 1222"/>
                <a:gd name="T2" fmla="*/ 102 w 919"/>
                <a:gd name="T3" fmla="*/ 8 h 1222"/>
                <a:gd name="T4" fmla="*/ 156 w 919"/>
                <a:gd name="T5" fmla="*/ 18 h 1222"/>
                <a:gd name="T6" fmla="*/ 218 w 919"/>
                <a:gd name="T7" fmla="*/ 31 h 1222"/>
                <a:gd name="T8" fmla="*/ 295 w 919"/>
                <a:gd name="T9" fmla="*/ 29 h 1222"/>
                <a:gd name="T10" fmla="*/ 338 w 919"/>
                <a:gd name="T11" fmla="*/ 79 h 1222"/>
                <a:gd name="T12" fmla="*/ 378 w 919"/>
                <a:gd name="T13" fmla="*/ 97 h 1222"/>
                <a:gd name="T14" fmla="*/ 411 w 919"/>
                <a:gd name="T15" fmla="*/ 128 h 1222"/>
                <a:gd name="T16" fmla="*/ 465 w 919"/>
                <a:gd name="T17" fmla="*/ 176 h 1222"/>
                <a:gd name="T18" fmla="*/ 564 w 919"/>
                <a:gd name="T19" fmla="*/ 159 h 1222"/>
                <a:gd name="T20" fmla="*/ 596 w 919"/>
                <a:gd name="T21" fmla="*/ 224 h 1222"/>
                <a:gd name="T22" fmla="*/ 716 w 919"/>
                <a:gd name="T23" fmla="*/ 222 h 1222"/>
                <a:gd name="T24" fmla="*/ 753 w 919"/>
                <a:gd name="T25" fmla="*/ 255 h 1222"/>
                <a:gd name="T26" fmla="*/ 691 w 919"/>
                <a:gd name="T27" fmla="*/ 311 h 1222"/>
                <a:gd name="T28" fmla="*/ 664 w 919"/>
                <a:gd name="T29" fmla="*/ 361 h 1222"/>
                <a:gd name="T30" fmla="*/ 718 w 919"/>
                <a:gd name="T31" fmla="*/ 404 h 1222"/>
                <a:gd name="T32" fmla="*/ 761 w 919"/>
                <a:gd name="T33" fmla="*/ 448 h 1222"/>
                <a:gd name="T34" fmla="*/ 884 w 919"/>
                <a:gd name="T35" fmla="*/ 547 h 1222"/>
                <a:gd name="T36" fmla="*/ 884 w 919"/>
                <a:gd name="T37" fmla="*/ 612 h 1222"/>
                <a:gd name="T38" fmla="*/ 886 w 919"/>
                <a:gd name="T39" fmla="*/ 662 h 1222"/>
                <a:gd name="T40" fmla="*/ 869 w 919"/>
                <a:gd name="T41" fmla="*/ 622 h 1222"/>
                <a:gd name="T42" fmla="*/ 753 w 919"/>
                <a:gd name="T43" fmla="*/ 742 h 1222"/>
                <a:gd name="T44" fmla="*/ 656 w 919"/>
                <a:gd name="T45" fmla="*/ 749 h 1222"/>
                <a:gd name="T46" fmla="*/ 540 w 919"/>
                <a:gd name="T47" fmla="*/ 734 h 1222"/>
                <a:gd name="T48" fmla="*/ 492 w 919"/>
                <a:gd name="T49" fmla="*/ 821 h 1222"/>
                <a:gd name="T50" fmla="*/ 591 w 919"/>
                <a:gd name="T51" fmla="*/ 817 h 1222"/>
                <a:gd name="T52" fmla="*/ 656 w 919"/>
                <a:gd name="T53" fmla="*/ 796 h 1222"/>
                <a:gd name="T54" fmla="*/ 679 w 919"/>
                <a:gd name="T55" fmla="*/ 865 h 1222"/>
                <a:gd name="T56" fmla="*/ 689 w 919"/>
                <a:gd name="T57" fmla="*/ 904 h 1222"/>
                <a:gd name="T58" fmla="*/ 681 w 919"/>
                <a:gd name="T59" fmla="*/ 969 h 1222"/>
                <a:gd name="T60" fmla="*/ 658 w 919"/>
                <a:gd name="T61" fmla="*/ 1041 h 1222"/>
                <a:gd name="T62" fmla="*/ 658 w 919"/>
                <a:gd name="T63" fmla="*/ 1091 h 1222"/>
                <a:gd name="T64" fmla="*/ 741 w 919"/>
                <a:gd name="T65" fmla="*/ 1130 h 1222"/>
                <a:gd name="T66" fmla="*/ 595 w 919"/>
                <a:gd name="T67" fmla="*/ 1186 h 1222"/>
                <a:gd name="T68" fmla="*/ 529 w 919"/>
                <a:gd name="T69" fmla="*/ 1170 h 1222"/>
                <a:gd name="T70" fmla="*/ 467 w 919"/>
                <a:gd name="T71" fmla="*/ 1184 h 1222"/>
                <a:gd name="T72" fmla="*/ 442 w 919"/>
                <a:gd name="T73" fmla="*/ 1222 h 1222"/>
                <a:gd name="T74" fmla="*/ 417 w 919"/>
                <a:gd name="T75" fmla="*/ 1195 h 1222"/>
                <a:gd name="T76" fmla="*/ 361 w 919"/>
                <a:gd name="T77" fmla="*/ 1195 h 1222"/>
                <a:gd name="T78" fmla="*/ 342 w 919"/>
                <a:gd name="T79" fmla="*/ 1170 h 1222"/>
                <a:gd name="T80" fmla="*/ 313 w 919"/>
                <a:gd name="T81" fmla="*/ 1122 h 1222"/>
                <a:gd name="T82" fmla="*/ 295 w 919"/>
                <a:gd name="T83" fmla="*/ 1070 h 1222"/>
                <a:gd name="T84" fmla="*/ 274 w 919"/>
                <a:gd name="T85" fmla="*/ 1029 h 1222"/>
                <a:gd name="T86" fmla="*/ 301 w 919"/>
                <a:gd name="T87" fmla="*/ 989 h 1222"/>
                <a:gd name="T88" fmla="*/ 241 w 919"/>
                <a:gd name="T89" fmla="*/ 975 h 1222"/>
                <a:gd name="T90" fmla="*/ 274 w 919"/>
                <a:gd name="T91" fmla="*/ 880 h 1222"/>
                <a:gd name="T92" fmla="*/ 241 w 919"/>
                <a:gd name="T93" fmla="*/ 844 h 1222"/>
                <a:gd name="T94" fmla="*/ 191 w 919"/>
                <a:gd name="T95" fmla="*/ 761 h 1222"/>
                <a:gd name="T96" fmla="*/ 170 w 919"/>
                <a:gd name="T97" fmla="*/ 705 h 1222"/>
                <a:gd name="T98" fmla="*/ 127 w 919"/>
                <a:gd name="T99" fmla="*/ 691 h 1222"/>
                <a:gd name="T100" fmla="*/ 42 w 919"/>
                <a:gd name="T101" fmla="*/ 516 h 1222"/>
                <a:gd name="T102" fmla="*/ 2 w 919"/>
                <a:gd name="T103" fmla="*/ 371 h 1222"/>
                <a:gd name="T104" fmla="*/ 15 w 919"/>
                <a:gd name="T105" fmla="*/ 280 h 1222"/>
                <a:gd name="T106" fmla="*/ 149 w 919"/>
                <a:gd name="T107" fmla="*/ 197 h 1222"/>
                <a:gd name="T108" fmla="*/ 95 w 919"/>
                <a:gd name="T109" fmla="*/ 149 h 1222"/>
                <a:gd name="T110" fmla="*/ 46 w 919"/>
                <a:gd name="T111" fmla="*/ 66 h 1222"/>
                <a:gd name="T112" fmla="*/ 305 w 919"/>
                <a:gd name="T113" fmla="*/ 882 h 1222"/>
                <a:gd name="T114" fmla="*/ 309 w 919"/>
                <a:gd name="T115" fmla="*/ 877 h 1222"/>
                <a:gd name="T116" fmla="*/ 295 w 919"/>
                <a:gd name="T117" fmla="*/ 917 h 1222"/>
                <a:gd name="T118" fmla="*/ 326 w 919"/>
                <a:gd name="T119" fmla="*/ 886 h 12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19"/>
                <a:gd name="T181" fmla="*/ 0 h 1222"/>
                <a:gd name="T182" fmla="*/ 919 w 919"/>
                <a:gd name="T183" fmla="*/ 1222 h 12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19" h="1222">
                  <a:moveTo>
                    <a:pt x="46" y="66"/>
                  </a:moveTo>
                  <a:lnTo>
                    <a:pt x="60" y="66"/>
                  </a:lnTo>
                  <a:lnTo>
                    <a:pt x="69" y="68"/>
                  </a:lnTo>
                  <a:lnTo>
                    <a:pt x="79" y="68"/>
                  </a:lnTo>
                  <a:lnTo>
                    <a:pt x="81" y="68"/>
                  </a:lnTo>
                  <a:lnTo>
                    <a:pt x="81" y="56"/>
                  </a:lnTo>
                  <a:lnTo>
                    <a:pt x="81" y="47"/>
                  </a:lnTo>
                  <a:lnTo>
                    <a:pt x="81" y="41"/>
                  </a:lnTo>
                  <a:lnTo>
                    <a:pt x="81" y="33"/>
                  </a:lnTo>
                  <a:lnTo>
                    <a:pt x="96" y="33"/>
                  </a:lnTo>
                  <a:lnTo>
                    <a:pt x="96" y="23"/>
                  </a:lnTo>
                  <a:lnTo>
                    <a:pt x="81" y="25"/>
                  </a:lnTo>
                  <a:lnTo>
                    <a:pt x="81" y="18"/>
                  </a:lnTo>
                  <a:lnTo>
                    <a:pt x="83" y="18"/>
                  </a:lnTo>
                  <a:lnTo>
                    <a:pt x="83" y="8"/>
                  </a:lnTo>
                  <a:lnTo>
                    <a:pt x="89" y="8"/>
                  </a:lnTo>
                  <a:lnTo>
                    <a:pt x="96" y="8"/>
                  </a:lnTo>
                  <a:lnTo>
                    <a:pt x="96" y="0"/>
                  </a:lnTo>
                  <a:lnTo>
                    <a:pt x="98" y="0"/>
                  </a:lnTo>
                  <a:lnTo>
                    <a:pt x="102" y="2"/>
                  </a:lnTo>
                  <a:lnTo>
                    <a:pt x="102" y="6"/>
                  </a:lnTo>
                  <a:lnTo>
                    <a:pt x="102" y="8"/>
                  </a:lnTo>
                  <a:lnTo>
                    <a:pt x="106" y="12"/>
                  </a:lnTo>
                  <a:lnTo>
                    <a:pt x="108" y="14"/>
                  </a:lnTo>
                  <a:lnTo>
                    <a:pt x="112" y="18"/>
                  </a:lnTo>
                  <a:lnTo>
                    <a:pt x="118" y="18"/>
                  </a:lnTo>
                  <a:lnTo>
                    <a:pt x="124" y="14"/>
                  </a:lnTo>
                  <a:lnTo>
                    <a:pt x="127" y="14"/>
                  </a:lnTo>
                  <a:lnTo>
                    <a:pt x="127" y="23"/>
                  </a:lnTo>
                  <a:lnTo>
                    <a:pt x="131" y="23"/>
                  </a:lnTo>
                  <a:lnTo>
                    <a:pt x="147" y="23"/>
                  </a:lnTo>
                  <a:lnTo>
                    <a:pt x="149" y="18"/>
                  </a:lnTo>
                  <a:lnTo>
                    <a:pt x="156" y="18"/>
                  </a:lnTo>
                  <a:lnTo>
                    <a:pt x="168" y="18"/>
                  </a:lnTo>
                  <a:lnTo>
                    <a:pt x="174" y="16"/>
                  </a:lnTo>
                  <a:lnTo>
                    <a:pt x="179" y="16"/>
                  </a:lnTo>
                  <a:lnTo>
                    <a:pt x="181" y="23"/>
                  </a:lnTo>
                  <a:lnTo>
                    <a:pt x="181" y="29"/>
                  </a:lnTo>
                  <a:lnTo>
                    <a:pt x="181" y="31"/>
                  </a:lnTo>
                  <a:lnTo>
                    <a:pt x="183" y="31"/>
                  </a:lnTo>
                  <a:lnTo>
                    <a:pt x="187" y="31"/>
                  </a:lnTo>
                  <a:lnTo>
                    <a:pt x="208" y="31"/>
                  </a:lnTo>
                  <a:lnTo>
                    <a:pt x="214" y="31"/>
                  </a:lnTo>
                  <a:lnTo>
                    <a:pt x="218" y="31"/>
                  </a:lnTo>
                  <a:lnTo>
                    <a:pt x="234" y="31"/>
                  </a:lnTo>
                  <a:lnTo>
                    <a:pt x="239" y="31"/>
                  </a:lnTo>
                  <a:lnTo>
                    <a:pt x="247" y="31"/>
                  </a:lnTo>
                  <a:lnTo>
                    <a:pt x="259" y="31"/>
                  </a:lnTo>
                  <a:lnTo>
                    <a:pt x="262" y="31"/>
                  </a:lnTo>
                  <a:lnTo>
                    <a:pt x="268" y="31"/>
                  </a:lnTo>
                  <a:lnTo>
                    <a:pt x="278" y="31"/>
                  </a:lnTo>
                  <a:lnTo>
                    <a:pt x="280" y="31"/>
                  </a:lnTo>
                  <a:lnTo>
                    <a:pt x="288" y="29"/>
                  </a:lnTo>
                  <a:lnTo>
                    <a:pt x="290" y="29"/>
                  </a:lnTo>
                  <a:lnTo>
                    <a:pt x="295" y="29"/>
                  </a:lnTo>
                  <a:lnTo>
                    <a:pt x="305" y="29"/>
                  </a:lnTo>
                  <a:lnTo>
                    <a:pt x="315" y="29"/>
                  </a:lnTo>
                  <a:lnTo>
                    <a:pt x="315" y="35"/>
                  </a:lnTo>
                  <a:lnTo>
                    <a:pt x="315" y="48"/>
                  </a:lnTo>
                  <a:lnTo>
                    <a:pt x="313" y="64"/>
                  </a:lnTo>
                  <a:lnTo>
                    <a:pt x="317" y="64"/>
                  </a:lnTo>
                  <a:lnTo>
                    <a:pt x="332" y="64"/>
                  </a:lnTo>
                  <a:lnTo>
                    <a:pt x="328" y="74"/>
                  </a:lnTo>
                  <a:lnTo>
                    <a:pt x="328" y="79"/>
                  </a:lnTo>
                  <a:lnTo>
                    <a:pt x="334" y="79"/>
                  </a:lnTo>
                  <a:lnTo>
                    <a:pt x="338" y="79"/>
                  </a:lnTo>
                  <a:lnTo>
                    <a:pt x="338" y="85"/>
                  </a:lnTo>
                  <a:lnTo>
                    <a:pt x="338" y="89"/>
                  </a:lnTo>
                  <a:lnTo>
                    <a:pt x="342" y="89"/>
                  </a:lnTo>
                  <a:lnTo>
                    <a:pt x="347" y="87"/>
                  </a:lnTo>
                  <a:lnTo>
                    <a:pt x="347" y="91"/>
                  </a:lnTo>
                  <a:lnTo>
                    <a:pt x="347" y="97"/>
                  </a:lnTo>
                  <a:lnTo>
                    <a:pt x="353" y="97"/>
                  </a:lnTo>
                  <a:lnTo>
                    <a:pt x="363" y="95"/>
                  </a:lnTo>
                  <a:lnTo>
                    <a:pt x="376" y="93"/>
                  </a:lnTo>
                  <a:lnTo>
                    <a:pt x="378" y="93"/>
                  </a:lnTo>
                  <a:lnTo>
                    <a:pt x="378" y="97"/>
                  </a:lnTo>
                  <a:lnTo>
                    <a:pt x="378" y="103"/>
                  </a:lnTo>
                  <a:lnTo>
                    <a:pt x="378" y="112"/>
                  </a:lnTo>
                  <a:lnTo>
                    <a:pt x="378" y="122"/>
                  </a:lnTo>
                  <a:lnTo>
                    <a:pt x="378" y="128"/>
                  </a:lnTo>
                  <a:lnTo>
                    <a:pt x="382" y="128"/>
                  </a:lnTo>
                  <a:lnTo>
                    <a:pt x="388" y="128"/>
                  </a:lnTo>
                  <a:lnTo>
                    <a:pt x="392" y="128"/>
                  </a:lnTo>
                  <a:lnTo>
                    <a:pt x="396" y="128"/>
                  </a:lnTo>
                  <a:lnTo>
                    <a:pt x="398" y="128"/>
                  </a:lnTo>
                  <a:lnTo>
                    <a:pt x="403" y="128"/>
                  </a:lnTo>
                  <a:lnTo>
                    <a:pt x="411" y="128"/>
                  </a:lnTo>
                  <a:lnTo>
                    <a:pt x="413" y="128"/>
                  </a:lnTo>
                  <a:lnTo>
                    <a:pt x="413" y="133"/>
                  </a:lnTo>
                  <a:lnTo>
                    <a:pt x="413" y="143"/>
                  </a:lnTo>
                  <a:lnTo>
                    <a:pt x="432" y="143"/>
                  </a:lnTo>
                  <a:lnTo>
                    <a:pt x="432" y="151"/>
                  </a:lnTo>
                  <a:lnTo>
                    <a:pt x="432" y="160"/>
                  </a:lnTo>
                  <a:lnTo>
                    <a:pt x="440" y="160"/>
                  </a:lnTo>
                  <a:lnTo>
                    <a:pt x="448" y="160"/>
                  </a:lnTo>
                  <a:lnTo>
                    <a:pt x="448" y="166"/>
                  </a:lnTo>
                  <a:lnTo>
                    <a:pt x="450" y="176"/>
                  </a:lnTo>
                  <a:lnTo>
                    <a:pt x="465" y="176"/>
                  </a:lnTo>
                  <a:lnTo>
                    <a:pt x="465" y="186"/>
                  </a:lnTo>
                  <a:lnTo>
                    <a:pt x="465" y="191"/>
                  </a:lnTo>
                  <a:lnTo>
                    <a:pt x="515" y="191"/>
                  </a:lnTo>
                  <a:lnTo>
                    <a:pt x="515" y="182"/>
                  </a:lnTo>
                  <a:lnTo>
                    <a:pt x="513" y="166"/>
                  </a:lnTo>
                  <a:lnTo>
                    <a:pt x="513" y="160"/>
                  </a:lnTo>
                  <a:lnTo>
                    <a:pt x="517" y="160"/>
                  </a:lnTo>
                  <a:lnTo>
                    <a:pt x="529" y="159"/>
                  </a:lnTo>
                  <a:lnTo>
                    <a:pt x="539" y="159"/>
                  </a:lnTo>
                  <a:lnTo>
                    <a:pt x="552" y="159"/>
                  </a:lnTo>
                  <a:lnTo>
                    <a:pt x="564" y="159"/>
                  </a:lnTo>
                  <a:lnTo>
                    <a:pt x="569" y="159"/>
                  </a:lnTo>
                  <a:lnTo>
                    <a:pt x="579" y="159"/>
                  </a:lnTo>
                  <a:lnTo>
                    <a:pt x="579" y="170"/>
                  </a:lnTo>
                  <a:lnTo>
                    <a:pt x="581" y="184"/>
                  </a:lnTo>
                  <a:lnTo>
                    <a:pt x="581" y="193"/>
                  </a:lnTo>
                  <a:lnTo>
                    <a:pt x="581" y="201"/>
                  </a:lnTo>
                  <a:lnTo>
                    <a:pt x="581" y="209"/>
                  </a:lnTo>
                  <a:lnTo>
                    <a:pt x="591" y="209"/>
                  </a:lnTo>
                  <a:lnTo>
                    <a:pt x="596" y="209"/>
                  </a:lnTo>
                  <a:lnTo>
                    <a:pt x="596" y="215"/>
                  </a:lnTo>
                  <a:lnTo>
                    <a:pt x="596" y="224"/>
                  </a:lnTo>
                  <a:lnTo>
                    <a:pt x="596" y="226"/>
                  </a:lnTo>
                  <a:lnTo>
                    <a:pt x="602" y="226"/>
                  </a:lnTo>
                  <a:lnTo>
                    <a:pt x="643" y="226"/>
                  </a:lnTo>
                  <a:lnTo>
                    <a:pt x="652" y="226"/>
                  </a:lnTo>
                  <a:lnTo>
                    <a:pt x="658" y="222"/>
                  </a:lnTo>
                  <a:lnTo>
                    <a:pt x="672" y="222"/>
                  </a:lnTo>
                  <a:lnTo>
                    <a:pt x="678" y="222"/>
                  </a:lnTo>
                  <a:lnTo>
                    <a:pt x="683" y="222"/>
                  </a:lnTo>
                  <a:lnTo>
                    <a:pt x="699" y="222"/>
                  </a:lnTo>
                  <a:lnTo>
                    <a:pt x="708" y="222"/>
                  </a:lnTo>
                  <a:lnTo>
                    <a:pt x="716" y="222"/>
                  </a:lnTo>
                  <a:lnTo>
                    <a:pt x="724" y="220"/>
                  </a:lnTo>
                  <a:lnTo>
                    <a:pt x="733" y="220"/>
                  </a:lnTo>
                  <a:lnTo>
                    <a:pt x="747" y="220"/>
                  </a:lnTo>
                  <a:lnTo>
                    <a:pt x="747" y="230"/>
                  </a:lnTo>
                  <a:lnTo>
                    <a:pt x="753" y="230"/>
                  </a:lnTo>
                  <a:lnTo>
                    <a:pt x="768" y="230"/>
                  </a:lnTo>
                  <a:lnTo>
                    <a:pt x="778" y="230"/>
                  </a:lnTo>
                  <a:lnTo>
                    <a:pt x="782" y="240"/>
                  </a:lnTo>
                  <a:lnTo>
                    <a:pt x="782" y="245"/>
                  </a:lnTo>
                  <a:lnTo>
                    <a:pt x="757" y="245"/>
                  </a:lnTo>
                  <a:lnTo>
                    <a:pt x="753" y="255"/>
                  </a:lnTo>
                  <a:lnTo>
                    <a:pt x="753" y="265"/>
                  </a:lnTo>
                  <a:lnTo>
                    <a:pt x="753" y="276"/>
                  </a:lnTo>
                  <a:lnTo>
                    <a:pt x="762" y="276"/>
                  </a:lnTo>
                  <a:lnTo>
                    <a:pt x="762" y="288"/>
                  </a:lnTo>
                  <a:lnTo>
                    <a:pt x="764" y="301"/>
                  </a:lnTo>
                  <a:lnTo>
                    <a:pt x="764" y="307"/>
                  </a:lnTo>
                  <a:lnTo>
                    <a:pt x="751" y="307"/>
                  </a:lnTo>
                  <a:lnTo>
                    <a:pt x="747" y="307"/>
                  </a:lnTo>
                  <a:lnTo>
                    <a:pt x="747" y="305"/>
                  </a:lnTo>
                  <a:lnTo>
                    <a:pt x="691" y="305"/>
                  </a:lnTo>
                  <a:lnTo>
                    <a:pt x="691" y="311"/>
                  </a:lnTo>
                  <a:lnTo>
                    <a:pt x="676" y="311"/>
                  </a:lnTo>
                  <a:lnTo>
                    <a:pt x="645" y="313"/>
                  </a:lnTo>
                  <a:lnTo>
                    <a:pt x="645" y="323"/>
                  </a:lnTo>
                  <a:lnTo>
                    <a:pt x="649" y="323"/>
                  </a:lnTo>
                  <a:lnTo>
                    <a:pt x="649" y="328"/>
                  </a:lnTo>
                  <a:lnTo>
                    <a:pt x="649" y="338"/>
                  </a:lnTo>
                  <a:lnTo>
                    <a:pt x="649" y="350"/>
                  </a:lnTo>
                  <a:lnTo>
                    <a:pt x="649" y="355"/>
                  </a:lnTo>
                  <a:lnTo>
                    <a:pt x="654" y="355"/>
                  </a:lnTo>
                  <a:lnTo>
                    <a:pt x="664" y="355"/>
                  </a:lnTo>
                  <a:lnTo>
                    <a:pt x="664" y="361"/>
                  </a:lnTo>
                  <a:lnTo>
                    <a:pt x="664" y="371"/>
                  </a:lnTo>
                  <a:lnTo>
                    <a:pt x="674" y="371"/>
                  </a:lnTo>
                  <a:lnTo>
                    <a:pt x="683" y="371"/>
                  </a:lnTo>
                  <a:lnTo>
                    <a:pt x="689" y="371"/>
                  </a:lnTo>
                  <a:lnTo>
                    <a:pt x="689" y="375"/>
                  </a:lnTo>
                  <a:lnTo>
                    <a:pt x="689" y="382"/>
                  </a:lnTo>
                  <a:lnTo>
                    <a:pt x="689" y="390"/>
                  </a:lnTo>
                  <a:lnTo>
                    <a:pt x="693" y="390"/>
                  </a:lnTo>
                  <a:lnTo>
                    <a:pt x="706" y="396"/>
                  </a:lnTo>
                  <a:lnTo>
                    <a:pt x="708" y="396"/>
                  </a:lnTo>
                  <a:lnTo>
                    <a:pt x="718" y="404"/>
                  </a:lnTo>
                  <a:lnTo>
                    <a:pt x="722" y="408"/>
                  </a:lnTo>
                  <a:lnTo>
                    <a:pt x="724" y="408"/>
                  </a:lnTo>
                  <a:lnTo>
                    <a:pt x="733" y="409"/>
                  </a:lnTo>
                  <a:lnTo>
                    <a:pt x="743" y="417"/>
                  </a:lnTo>
                  <a:lnTo>
                    <a:pt x="749" y="415"/>
                  </a:lnTo>
                  <a:lnTo>
                    <a:pt x="749" y="409"/>
                  </a:lnTo>
                  <a:lnTo>
                    <a:pt x="799" y="409"/>
                  </a:lnTo>
                  <a:lnTo>
                    <a:pt x="799" y="415"/>
                  </a:lnTo>
                  <a:lnTo>
                    <a:pt x="784" y="415"/>
                  </a:lnTo>
                  <a:lnTo>
                    <a:pt x="784" y="448"/>
                  </a:lnTo>
                  <a:lnTo>
                    <a:pt x="761" y="448"/>
                  </a:lnTo>
                  <a:lnTo>
                    <a:pt x="761" y="452"/>
                  </a:lnTo>
                  <a:lnTo>
                    <a:pt x="747" y="465"/>
                  </a:lnTo>
                  <a:lnTo>
                    <a:pt x="782" y="498"/>
                  </a:lnTo>
                  <a:lnTo>
                    <a:pt x="782" y="500"/>
                  </a:lnTo>
                  <a:lnTo>
                    <a:pt x="820" y="500"/>
                  </a:lnTo>
                  <a:lnTo>
                    <a:pt x="876" y="545"/>
                  </a:lnTo>
                  <a:lnTo>
                    <a:pt x="876" y="531"/>
                  </a:lnTo>
                  <a:lnTo>
                    <a:pt x="882" y="531"/>
                  </a:lnTo>
                  <a:lnTo>
                    <a:pt x="884" y="535"/>
                  </a:lnTo>
                  <a:lnTo>
                    <a:pt x="884" y="547"/>
                  </a:lnTo>
                  <a:lnTo>
                    <a:pt x="917" y="547"/>
                  </a:lnTo>
                  <a:lnTo>
                    <a:pt x="919" y="556"/>
                  </a:lnTo>
                  <a:lnTo>
                    <a:pt x="919" y="566"/>
                  </a:lnTo>
                  <a:lnTo>
                    <a:pt x="919" y="581"/>
                  </a:lnTo>
                  <a:lnTo>
                    <a:pt x="869" y="581"/>
                  </a:lnTo>
                  <a:lnTo>
                    <a:pt x="869" y="591"/>
                  </a:lnTo>
                  <a:lnTo>
                    <a:pt x="869" y="597"/>
                  </a:lnTo>
                  <a:lnTo>
                    <a:pt x="869" y="606"/>
                  </a:lnTo>
                  <a:lnTo>
                    <a:pt x="878" y="606"/>
                  </a:lnTo>
                  <a:lnTo>
                    <a:pt x="884" y="606"/>
                  </a:lnTo>
                  <a:lnTo>
                    <a:pt x="884" y="612"/>
                  </a:lnTo>
                  <a:lnTo>
                    <a:pt x="884" y="641"/>
                  </a:lnTo>
                  <a:lnTo>
                    <a:pt x="901" y="639"/>
                  </a:lnTo>
                  <a:lnTo>
                    <a:pt x="901" y="647"/>
                  </a:lnTo>
                  <a:lnTo>
                    <a:pt x="903" y="647"/>
                  </a:lnTo>
                  <a:lnTo>
                    <a:pt x="903" y="655"/>
                  </a:lnTo>
                  <a:lnTo>
                    <a:pt x="913" y="655"/>
                  </a:lnTo>
                  <a:lnTo>
                    <a:pt x="913" y="659"/>
                  </a:lnTo>
                  <a:lnTo>
                    <a:pt x="917" y="659"/>
                  </a:lnTo>
                  <a:lnTo>
                    <a:pt x="917" y="680"/>
                  </a:lnTo>
                  <a:lnTo>
                    <a:pt x="886" y="678"/>
                  </a:lnTo>
                  <a:lnTo>
                    <a:pt x="886" y="662"/>
                  </a:lnTo>
                  <a:lnTo>
                    <a:pt x="896" y="662"/>
                  </a:lnTo>
                  <a:lnTo>
                    <a:pt x="894" y="657"/>
                  </a:lnTo>
                  <a:lnTo>
                    <a:pt x="886" y="657"/>
                  </a:lnTo>
                  <a:lnTo>
                    <a:pt x="886" y="647"/>
                  </a:lnTo>
                  <a:lnTo>
                    <a:pt x="882" y="647"/>
                  </a:lnTo>
                  <a:lnTo>
                    <a:pt x="882" y="637"/>
                  </a:lnTo>
                  <a:lnTo>
                    <a:pt x="876" y="637"/>
                  </a:lnTo>
                  <a:lnTo>
                    <a:pt x="876" y="631"/>
                  </a:lnTo>
                  <a:lnTo>
                    <a:pt x="872" y="628"/>
                  </a:lnTo>
                  <a:lnTo>
                    <a:pt x="874" y="626"/>
                  </a:lnTo>
                  <a:lnTo>
                    <a:pt x="869" y="622"/>
                  </a:lnTo>
                  <a:lnTo>
                    <a:pt x="869" y="626"/>
                  </a:lnTo>
                  <a:lnTo>
                    <a:pt x="869" y="637"/>
                  </a:lnTo>
                  <a:lnTo>
                    <a:pt x="869" y="647"/>
                  </a:lnTo>
                  <a:lnTo>
                    <a:pt x="757" y="649"/>
                  </a:lnTo>
                  <a:lnTo>
                    <a:pt x="751" y="645"/>
                  </a:lnTo>
                  <a:lnTo>
                    <a:pt x="751" y="664"/>
                  </a:lnTo>
                  <a:lnTo>
                    <a:pt x="751" y="684"/>
                  </a:lnTo>
                  <a:lnTo>
                    <a:pt x="751" y="705"/>
                  </a:lnTo>
                  <a:lnTo>
                    <a:pt x="753" y="714"/>
                  </a:lnTo>
                  <a:lnTo>
                    <a:pt x="753" y="730"/>
                  </a:lnTo>
                  <a:lnTo>
                    <a:pt x="753" y="742"/>
                  </a:lnTo>
                  <a:lnTo>
                    <a:pt x="753" y="745"/>
                  </a:lnTo>
                  <a:lnTo>
                    <a:pt x="737" y="749"/>
                  </a:lnTo>
                  <a:lnTo>
                    <a:pt x="722" y="749"/>
                  </a:lnTo>
                  <a:lnTo>
                    <a:pt x="714" y="749"/>
                  </a:lnTo>
                  <a:lnTo>
                    <a:pt x="716" y="765"/>
                  </a:lnTo>
                  <a:lnTo>
                    <a:pt x="722" y="765"/>
                  </a:lnTo>
                  <a:lnTo>
                    <a:pt x="722" y="780"/>
                  </a:lnTo>
                  <a:lnTo>
                    <a:pt x="691" y="780"/>
                  </a:lnTo>
                  <a:lnTo>
                    <a:pt x="687" y="749"/>
                  </a:lnTo>
                  <a:lnTo>
                    <a:pt x="672" y="749"/>
                  </a:lnTo>
                  <a:lnTo>
                    <a:pt x="656" y="749"/>
                  </a:lnTo>
                  <a:lnTo>
                    <a:pt x="656" y="740"/>
                  </a:lnTo>
                  <a:lnTo>
                    <a:pt x="656" y="732"/>
                  </a:lnTo>
                  <a:lnTo>
                    <a:pt x="647" y="732"/>
                  </a:lnTo>
                  <a:lnTo>
                    <a:pt x="637" y="732"/>
                  </a:lnTo>
                  <a:lnTo>
                    <a:pt x="627" y="732"/>
                  </a:lnTo>
                  <a:lnTo>
                    <a:pt x="622" y="732"/>
                  </a:lnTo>
                  <a:lnTo>
                    <a:pt x="622" y="722"/>
                  </a:lnTo>
                  <a:lnTo>
                    <a:pt x="622" y="716"/>
                  </a:lnTo>
                  <a:lnTo>
                    <a:pt x="614" y="716"/>
                  </a:lnTo>
                  <a:lnTo>
                    <a:pt x="540" y="718"/>
                  </a:lnTo>
                  <a:lnTo>
                    <a:pt x="540" y="734"/>
                  </a:lnTo>
                  <a:lnTo>
                    <a:pt x="490" y="734"/>
                  </a:lnTo>
                  <a:lnTo>
                    <a:pt x="490" y="749"/>
                  </a:lnTo>
                  <a:lnTo>
                    <a:pt x="490" y="753"/>
                  </a:lnTo>
                  <a:lnTo>
                    <a:pt x="490" y="759"/>
                  </a:lnTo>
                  <a:lnTo>
                    <a:pt x="490" y="770"/>
                  </a:lnTo>
                  <a:lnTo>
                    <a:pt x="490" y="780"/>
                  </a:lnTo>
                  <a:lnTo>
                    <a:pt x="490" y="784"/>
                  </a:lnTo>
                  <a:lnTo>
                    <a:pt x="490" y="794"/>
                  </a:lnTo>
                  <a:lnTo>
                    <a:pt x="490" y="809"/>
                  </a:lnTo>
                  <a:lnTo>
                    <a:pt x="492" y="819"/>
                  </a:lnTo>
                  <a:lnTo>
                    <a:pt x="492" y="821"/>
                  </a:lnTo>
                  <a:lnTo>
                    <a:pt x="492" y="836"/>
                  </a:lnTo>
                  <a:lnTo>
                    <a:pt x="492" y="850"/>
                  </a:lnTo>
                  <a:lnTo>
                    <a:pt x="492" y="855"/>
                  </a:lnTo>
                  <a:lnTo>
                    <a:pt x="492" y="882"/>
                  </a:lnTo>
                  <a:lnTo>
                    <a:pt x="523" y="882"/>
                  </a:lnTo>
                  <a:lnTo>
                    <a:pt x="527" y="867"/>
                  </a:lnTo>
                  <a:lnTo>
                    <a:pt x="527" y="848"/>
                  </a:lnTo>
                  <a:lnTo>
                    <a:pt x="593" y="848"/>
                  </a:lnTo>
                  <a:lnTo>
                    <a:pt x="591" y="834"/>
                  </a:lnTo>
                  <a:lnTo>
                    <a:pt x="591" y="819"/>
                  </a:lnTo>
                  <a:lnTo>
                    <a:pt x="591" y="817"/>
                  </a:lnTo>
                  <a:lnTo>
                    <a:pt x="595" y="817"/>
                  </a:lnTo>
                  <a:lnTo>
                    <a:pt x="616" y="815"/>
                  </a:lnTo>
                  <a:lnTo>
                    <a:pt x="623" y="815"/>
                  </a:lnTo>
                  <a:lnTo>
                    <a:pt x="622" y="803"/>
                  </a:lnTo>
                  <a:lnTo>
                    <a:pt x="622" y="778"/>
                  </a:lnTo>
                  <a:lnTo>
                    <a:pt x="622" y="767"/>
                  </a:lnTo>
                  <a:lnTo>
                    <a:pt x="656" y="765"/>
                  </a:lnTo>
                  <a:lnTo>
                    <a:pt x="656" y="778"/>
                  </a:lnTo>
                  <a:lnTo>
                    <a:pt x="656" y="780"/>
                  </a:lnTo>
                  <a:lnTo>
                    <a:pt x="656" y="788"/>
                  </a:lnTo>
                  <a:lnTo>
                    <a:pt x="656" y="796"/>
                  </a:lnTo>
                  <a:lnTo>
                    <a:pt x="656" y="805"/>
                  </a:lnTo>
                  <a:lnTo>
                    <a:pt x="685" y="805"/>
                  </a:lnTo>
                  <a:lnTo>
                    <a:pt x="691" y="805"/>
                  </a:lnTo>
                  <a:lnTo>
                    <a:pt x="687" y="811"/>
                  </a:lnTo>
                  <a:lnTo>
                    <a:pt x="689" y="821"/>
                  </a:lnTo>
                  <a:lnTo>
                    <a:pt x="689" y="826"/>
                  </a:lnTo>
                  <a:lnTo>
                    <a:pt x="689" y="842"/>
                  </a:lnTo>
                  <a:lnTo>
                    <a:pt x="689" y="855"/>
                  </a:lnTo>
                  <a:lnTo>
                    <a:pt x="689" y="863"/>
                  </a:lnTo>
                  <a:lnTo>
                    <a:pt x="685" y="863"/>
                  </a:lnTo>
                  <a:lnTo>
                    <a:pt x="679" y="865"/>
                  </a:lnTo>
                  <a:lnTo>
                    <a:pt x="679" y="871"/>
                  </a:lnTo>
                  <a:lnTo>
                    <a:pt x="679" y="880"/>
                  </a:lnTo>
                  <a:lnTo>
                    <a:pt x="658" y="880"/>
                  </a:lnTo>
                  <a:lnTo>
                    <a:pt x="654" y="880"/>
                  </a:lnTo>
                  <a:lnTo>
                    <a:pt x="654" y="886"/>
                  </a:lnTo>
                  <a:lnTo>
                    <a:pt x="654" y="896"/>
                  </a:lnTo>
                  <a:lnTo>
                    <a:pt x="656" y="906"/>
                  </a:lnTo>
                  <a:lnTo>
                    <a:pt x="658" y="906"/>
                  </a:lnTo>
                  <a:lnTo>
                    <a:pt x="668" y="906"/>
                  </a:lnTo>
                  <a:lnTo>
                    <a:pt x="679" y="904"/>
                  </a:lnTo>
                  <a:lnTo>
                    <a:pt x="689" y="904"/>
                  </a:lnTo>
                  <a:lnTo>
                    <a:pt x="689" y="911"/>
                  </a:lnTo>
                  <a:lnTo>
                    <a:pt x="689" y="919"/>
                  </a:lnTo>
                  <a:lnTo>
                    <a:pt x="681" y="919"/>
                  </a:lnTo>
                  <a:lnTo>
                    <a:pt x="672" y="921"/>
                  </a:lnTo>
                  <a:lnTo>
                    <a:pt x="672" y="929"/>
                  </a:lnTo>
                  <a:lnTo>
                    <a:pt x="672" y="938"/>
                  </a:lnTo>
                  <a:lnTo>
                    <a:pt x="691" y="938"/>
                  </a:lnTo>
                  <a:lnTo>
                    <a:pt x="691" y="944"/>
                  </a:lnTo>
                  <a:lnTo>
                    <a:pt x="687" y="958"/>
                  </a:lnTo>
                  <a:lnTo>
                    <a:pt x="687" y="969"/>
                  </a:lnTo>
                  <a:lnTo>
                    <a:pt x="681" y="969"/>
                  </a:lnTo>
                  <a:lnTo>
                    <a:pt x="672" y="969"/>
                  </a:lnTo>
                  <a:lnTo>
                    <a:pt x="672" y="979"/>
                  </a:lnTo>
                  <a:lnTo>
                    <a:pt x="672" y="989"/>
                  </a:lnTo>
                  <a:lnTo>
                    <a:pt x="662" y="989"/>
                  </a:lnTo>
                  <a:lnTo>
                    <a:pt x="656" y="989"/>
                  </a:lnTo>
                  <a:lnTo>
                    <a:pt x="656" y="998"/>
                  </a:lnTo>
                  <a:lnTo>
                    <a:pt x="656" y="1004"/>
                  </a:lnTo>
                  <a:lnTo>
                    <a:pt x="689" y="1004"/>
                  </a:lnTo>
                  <a:lnTo>
                    <a:pt x="689" y="1037"/>
                  </a:lnTo>
                  <a:lnTo>
                    <a:pt x="658" y="1039"/>
                  </a:lnTo>
                  <a:lnTo>
                    <a:pt x="658" y="1041"/>
                  </a:lnTo>
                  <a:lnTo>
                    <a:pt x="658" y="1048"/>
                  </a:lnTo>
                  <a:lnTo>
                    <a:pt x="658" y="1056"/>
                  </a:lnTo>
                  <a:lnTo>
                    <a:pt x="658" y="1072"/>
                  </a:lnTo>
                  <a:lnTo>
                    <a:pt x="649" y="1072"/>
                  </a:lnTo>
                  <a:lnTo>
                    <a:pt x="637" y="1074"/>
                  </a:lnTo>
                  <a:lnTo>
                    <a:pt x="623" y="1074"/>
                  </a:lnTo>
                  <a:lnTo>
                    <a:pt x="623" y="1079"/>
                  </a:lnTo>
                  <a:lnTo>
                    <a:pt x="623" y="1085"/>
                  </a:lnTo>
                  <a:lnTo>
                    <a:pt x="631" y="1085"/>
                  </a:lnTo>
                  <a:lnTo>
                    <a:pt x="649" y="1089"/>
                  </a:lnTo>
                  <a:lnTo>
                    <a:pt x="658" y="1091"/>
                  </a:lnTo>
                  <a:lnTo>
                    <a:pt x="668" y="1091"/>
                  </a:lnTo>
                  <a:lnTo>
                    <a:pt x="681" y="1093"/>
                  </a:lnTo>
                  <a:lnTo>
                    <a:pt x="693" y="1097"/>
                  </a:lnTo>
                  <a:lnTo>
                    <a:pt x="703" y="1097"/>
                  </a:lnTo>
                  <a:lnTo>
                    <a:pt x="712" y="1097"/>
                  </a:lnTo>
                  <a:lnTo>
                    <a:pt x="718" y="1099"/>
                  </a:lnTo>
                  <a:lnTo>
                    <a:pt x="730" y="1099"/>
                  </a:lnTo>
                  <a:lnTo>
                    <a:pt x="737" y="1102"/>
                  </a:lnTo>
                  <a:lnTo>
                    <a:pt x="747" y="1102"/>
                  </a:lnTo>
                  <a:lnTo>
                    <a:pt x="743" y="1108"/>
                  </a:lnTo>
                  <a:lnTo>
                    <a:pt x="741" y="1130"/>
                  </a:lnTo>
                  <a:lnTo>
                    <a:pt x="735" y="1155"/>
                  </a:lnTo>
                  <a:lnTo>
                    <a:pt x="730" y="1170"/>
                  </a:lnTo>
                  <a:lnTo>
                    <a:pt x="726" y="1170"/>
                  </a:lnTo>
                  <a:lnTo>
                    <a:pt x="712" y="1174"/>
                  </a:lnTo>
                  <a:lnTo>
                    <a:pt x="695" y="1174"/>
                  </a:lnTo>
                  <a:lnTo>
                    <a:pt x="676" y="1178"/>
                  </a:lnTo>
                  <a:lnTo>
                    <a:pt x="656" y="1178"/>
                  </a:lnTo>
                  <a:lnTo>
                    <a:pt x="635" y="1182"/>
                  </a:lnTo>
                  <a:lnTo>
                    <a:pt x="620" y="1182"/>
                  </a:lnTo>
                  <a:lnTo>
                    <a:pt x="610" y="1182"/>
                  </a:lnTo>
                  <a:lnTo>
                    <a:pt x="595" y="1186"/>
                  </a:lnTo>
                  <a:lnTo>
                    <a:pt x="573" y="1166"/>
                  </a:lnTo>
                  <a:lnTo>
                    <a:pt x="564" y="1158"/>
                  </a:lnTo>
                  <a:lnTo>
                    <a:pt x="564" y="1160"/>
                  </a:lnTo>
                  <a:lnTo>
                    <a:pt x="554" y="1160"/>
                  </a:lnTo>
                  <a:lnTo>
                    <a:pt x="548" y="1160"/>
                  </a:lnTo>
                  <a:lnTo>
                    <a:pt x="548" y="1170"/>
                  </a:lnTo>
                  <a:lnTo>
                    <a:pt x="554" y="1170"/>
                  </a:lnTo>
                  <a:lnTo>
                    <a:pt x="554" y="1180"/>
                  </a:lnTo>
                  <a:lnTo>
                    <a:pt x="539" y="1180"/>
                  </a:lnTo>
                  <a:lnTo>
                    <a:pt x="539" y="1170"/>
                  </a:lnTo>
                  <a:lnTo>
                    <a:pt x="529" y="1170"/>
                  </a:lnTo>
                  <a:lnTo>
                    <a:pt x="529" y="1180"/>
                  </a:lnTo>
                  <a:lnTo>
                    <a:pt x="517" y="1180"/>
                  </a:lnTo>
                  <a:lnTo>
                    <a:pt x="508" y="1180"/>
                  </a:lnTo>
                  <a:lnTo>
                    <a:pt x="494" y="1187"/>
                  </a:lnTo>
                  <a:lnTo>
                    <a:pt x="488" y="1182"/>
                  </a:lnTo>
                  <a:lnTo>
                    <a:pt x="483" y="1174"/>
                  </a:lnTo>
                  <a:lnTo>
                    <a:pt x="479" y="1172"/>
                  </a:lnTo>
                  <a:lnTo>
                    <a:pt x="479" y="1182"/>
                  </a:lnTo>
                  <a:lnTo>
                    <a:pt x="477" y="1182"/>
                  </a:lnTo>
                  <a:lnTo>
                    <a:pt x="469" y="1182"/>
                  </a:lnTo>
                  <a:lnTo>
                    <a:pt x="467" y="1184"/>
                  </a:lnTo>
                  <a:lnTo>
                    <a:pt x="463" y="1184"/>
                  </a:lnTo>
                  <a:lnTo>
                    <a:pt x="463" y="1191"/>
                  </a:lnTo>
                  <a:lnTo>
                    <a:pt x="463" y="1197"/>
                  </a:lnTo>
                  <a:lnTo>
                    <a:pt x="469" y="1197"/>
                  </a:lnTo>
                  <a:lnTo>
                    <a:pt x="469" y="1203"/>
                  </a:lnTo>
                  <a:lnTo>
                    <a:pt x="463" y="1203"/>
                  </a:lnTo>
                  <a:lnTo>
                    <a:pt x="463" y="1213"/>
                  </a:lnTo>
                  <a:lnTo>
                    <a:pt x="454" y="1213"/>
                  </a:lnTo>
                  <a:lnTo>
                    <a:pt x="456" y="1222"/>
                  </a:lnTo>
                  <a:lnTo>
                    <a:pt x="448" y="1222"/>
                  </a:lnTo>
                  <a:lnTo>
                    <a:pt x="442" y="1222"/>
                  </a:lnTo>
                  <a:lnTo>
                    <a:pt x="438" y="1218"/>
                  </a:lnTo>
                  <a:lnTo>
                    <a:pt x="436" y="1216"/>
                  </a:lnTo>
                  <a:lnTo>
                    <a:pt x="436" y="1213"/>
                  </a:lnTo>
                  <a:lnTo>
                    <a:pt x="427" y="1218"/>
                  </a:lnTo>
                  <a:lnTo>
                    <a:pt x="427" y="1216"/>
                  </a:lnTo>
                  <a:lnTo>
                    <a:pt x="432" y="1211"/>
                  </a:lnTo>
                  <a:lnTo>
                    <a:pt x="430" y="1211"/>
                  </a:lnTo>
                  <a:lnTo>
                    <a:pt x="427" y="1203"/>
                  </a:lnTo>
                  <a:lnTo>
                    <a:pt x="423" y="1201"/>
                  </a:lnTo>
                  <a:lnTo>
                    <a:pt x="417" y="1197"/>
                  </a:lnTo>
                  <a:lnTo>
                    <a:pt x="417" y="1195"/>
                  </a:lnTo>
                  <a:lnTo>
                    <a:pt x="413" y="1201"/>
                  </a:lnTo>
                  <a:lnTo>
                    <a:pt x="407" y="1207"/>
                  </a:lnTo>
                  <a:lnTo>
                    <a:pt x="398" y="1197"/>
                  </a:lnTo>
                  <a:lnTo>
                    <a:pt x="388" y="1189"/>
                  </a:lnTo>
                  <a:lnTo>
                    <a:pt x="382" y="1199"/>
                  </a:lnTo>
                  <a:lnTo>
                    <a:pt x="382" y="1201"/>
                  </a:lnTo>
                  <a:lnTo>
                    <a:pt x="380" y="1207"/>
                  </a:lnTo>
                  <a:lnTo>
                    <a:pt x="376" y="1211"/>
                  </a:lnTo>
                  <a:lnTo>
                    <a:pt x="367" y="1201"/>
                  </a:lnTo>
                  <a:lnTo>
                    <a:pt x="363" y="1195"/>
                  </a:lnTo>
                  <a:lnTo>
                    <a:pt x="361" y="1195"/>
                  </a:lnTo>
                  <a:lnTo>
                    <a:pt x="361" y="1189"/>
                  </a:lnTo>
                  <a:lnTo>
                    <a:pt x="361" y="1186"/>
                  </a:lnTo>
                  <a:lnTo>
                    <a:pt x="361" y="1184"/>
                  </a:lnTo>
                  <a:lnTo>
                    <a:pt x="361" y="1180"/>
                  </a:lnTo>
                  <a:lnTo>
                    <a:pt x="361" y="1178"/>
                  </a:lnTo>
                  <a:lnTo>
                    <a:pt x="363" y="1174"/>
                  </a:lnTo>
                  <a:lnTo>
                    <a:pt x="361" y="1170"/>
                  </a:lnTo>
                  <a:lnTo>
                    <a:pt x="357" y="1164"/>
                  </a:lnTo>
                  <a:lnTo>
                    <a:pt x="347" y="1170"/>
                  </a:lnTo>
                  <a:lnTo>
                    <a:pt x="344" y="1174"/>
                  </a:lnTo>
                  <a:lnTo>
                    <a:pt x="342" y="1170"/>
                  </a:lnTo>
                  <a:lnTo>
                    <a:pt x="344" y="1168"/>
                  </a:lnTo>
                  <a:lnTo>
                    <a:pt x="347" y="1164"/>
                  </a:lnTo>
                  <a:lnTo>
                    <a:pt x="344" y="1162"/>
                  </a:lnTo>
                  <a:lnTo>
                    <a:pt x="344" y="1158"/>
                  </a:lnTo>
                  <a:lnTo>
                    <a:pt x="342" y="1158"/>
                  </a:lnTo>
                  <a:lnTo>
                    <a:pt x="338" y="1153"/>
                  </a:lnTo>
                  <a:lnTo>
                    <a:pt x="342" y="1153"/>
                  </a:lnTo>
                  <a:lnTo>
                    <a:pt x="338" y="1143"/>
                  </a:lnTo>
                  <a:lnTo>
                    <a:pt x="318" y="1126"/>
                  </a:lnTo>
                  <a:lnTo>
                    <a:pt x="315" y="1126"/>
                  </a:lnTo>
                  <a:lnTo>
                    <a:pt x="313" y="1122"/>
                  </a:lnTo>
                  <a:lnTo>
                    <a:pt x="309" y="1118"/>
                  </a:lnTo>
                  <a:lnTo>
                    <a:pt x="307" y="1116"/>
                  </a:lnTo>
                  <a:lnTo>
                    <a:pt x="305" y="1112"/>
                  </a:lnTo>
                  <a:lnTo>
                    <a:pt x="299" y="1112"/>
                  </a:lnTo>
                  <a:lnTo>
                    <a:pt x="297" y="1112"/>
                  </a:lnTo>
                  <a:lnTo>
                    <a:pt x="293" y="1112"/>
                  </a:lnTo>
                  <a:lnTo>
                    <a:pt x="290" y="1112"/>
                  </a:lnTo>
                  <a:lnTo>
                    <a:pt x="288" y="1106"/>
                  </a:lnTo>
                  <a:lnTo>
                    <a:pt x="274" y="1095"/>
                  </a:lnTo>
                  <a:lnTo>
                    <a:pt x="299" y="1072"/>
                  </a:lnTo>
                  <a:lnTo>
                    <a:pt x="295" y="1070"/>
                  </a:lnTo>
                  <a:lnTo>
                    <a:pt x="284" y="1064"/>
                  </a:lnTo>
                  <a:lnTo>
                    <a:pt x="261" y="1039"/>
                  </a:lnTo>
                  <a:lnTo>
                    <a:pt x="266" y="1033"/>
                  </a:lnTo>
                  <a:lnTo>
                    <a:pt x="257" y="1023"/>
                  </a:lnTo>
                  <a:lnTo>
                    <a:pt x="257" y="1019"/>
                  </a:lnTo>
                  <a:lnTo>
                    <a:pt x="264" y="1014"/>
                  </a:lnTo>
                  <a:lnTo>
                    <a:pt x="270" y="1019"/>
                  </a:lnTo>
                  <a:lnTo>
                    <a:pt x="272" y="1019"/>
                  </a:lnTo>
                  <a:lnTo>
                    <a:pt x="274" y="1023"/>
                  </a:lnTo>
                  <a:lnTo>
                    <a:pt x="270" y="1027"/>
                  </a:lnTo>
                  <a:lnTo>
                    <a:pt x="274" y="1029"/>
                  </a:lnTo>
                  <a:lnTo>
                    <a:pt x="276" y="1033"/>
                  </a:lnTo>
                  <a:lnTo>
                    <a:pt x="276" y="1029"/>
                  </a:lnTo>
                  <a:lnTo>
                    <a:pt x="282" y="1025"/>
                  </a:lnTo>
                  <a:lnTo>
                    <a:pt x="280" y="1023"/>
                  </a:lnTo>
                  <a:lnTo>
                    <a:pt x="286" y="1018"/>
                  </a:lnTo>
                  <a:lnTo>
                    <a:pt x="291" y="1023"/>
                  </a:lnTo>
                  <a:lnTo>
                    <a:pt x="301" y="1014"/>
                  </a:lnTo>
                  <a:lnTo>
                    <a:pt x="291" y="1002"/>
                  </a:lnTo>
                  <a:lnTo>
                    <a:pt x="307" y="989"/>
                  </a:lnTo>
                  <a:lnTo>
                    <a:pt x="303" y="985"/>
                  </a:lnTo>
                  <a:lnTo>
                    <a:pt x="301" y="989"/>
                  </a:lnTo>
                  <a:lnTo>
                    <a:pt x="297" y="985"/>
                  </a:lnTo>
                  <a:lnTo>
                    <a:pt x="297" y="983"/>
                  </a:lnTo>
                  <a:lnTo>
                    <a:pt x="291" y="979"/>
                  </a:lnTo>
                  <a:lnTo>
                    <a:pt x="288" y="979"/>
                  </a:lnTo>
                  <a:lnTo>
                    <a:pt x="255" y="1008"/>
                  </a:lnTo>
                  <a:lnTo>
                    <a:pt x="224" y="973"/>
                  </a:lnTo>
                  <a:lnTo>
                    <a:pt x="232" y="965"/>
                  </a:lnTo>
                  <a:lnTo>
                    <a:pt x="235" y="965"/>
                  </a:lnTo>
                  <a:lnTo>
                    <a:pt x="241" y="971"/>
                  </a:lnTo>
                  <a:lnTo>
                    <a:pt x="237" y="971"/>
                  </a:lnTo>
                  <a:lnTo>
                    <a:pt x="241" y="975"/>
                  </a:lnTo>
                  <a:lnTo>
                    <a:pt x="247" y="981"/>
                  </a:lnTo>
                  <a:lnTo>
                    <a:pt x="251" y="981"/>
                  </a:lnTo>
                  <a:lnTo>
                    <a:pt x="235" y="962"/>
                  </a:lnTo>
                  <a:lnTo>
                    <a:pt x="234" y="960"/>
                  </a:lnTo>
                  <a:lnTo>
                    <a:pt x="253" y="940"/>
                  </a:lnTo>
                  <a:lnTo>
                    <a:pt x="239" y="925"/>
                  </a:lnTo>
                  <a:lnTo>
                    <a:pt x="262" y="906"/>
                  </a:lnTo>
                  <a:lnTo>
                    <a:pt x="259" y="902"/>
                  </a:lnTo>
                  <a:lnTo>
                    <a:pt x="259" y="884"/>
                  </a:lnTo>
                  <a:lnTo>
                    <a:pt x="274" y="884"/>
                  </a:lnTo>
                  <a:lnTo>
                    <a:pt x="274" y="880"/>
                  </a:lnTo>
                  <a:lnTo>
                    <a:pt x="270" y="880"/>
                  </a:lnTo>
                  <a:lnTo>
                    <a:pt x="270" y="875"/>
                  </a:lnTo>
                  <a:lnTo>
                    <a:pt x="268" y="875"/>
                  </a:lnTo>
                  <a:lnTo>
                    <a:pt x="268" y="877"/>
                  </a:lnTo>
                  <a:lnTo>
                    <a:pt x="264" y="877"/>
                  </a:lnTo>
                  <a:lnTo>
                    <a:pt x="264" y="875"/>
                  </a:lnTo>
                  <a:lnTo>
                    <a:pt x="259" y="875"/>
                  </a:lnTo>
                  <a:lnTo>
                    <a:pt x="259" y="859"/>
                  </a:lnTo>
                  <a:lnTo>
                    <a:pt x="257" y="853"/>
                  </a:lnTo>
                  <a:lnTo>
                    <a:pt x="257" y="844"/>
                  </a:lnTo>
                  <a:lnTo>
                    <a:pt x="241" y="844"/>
                  </a:lnTo>
                  <a:lnTo>
                    <a:pt x="235" y="844"/>
                  </a:lnTo>
                  <a:lnTo>
                    <a:pt x="235" y="840"/>
                  </a:lnTo>
                  <a:lnTo>
                    <a:pt x="226" y="842"/>
                  </a:lnTo>
                  <a:lnTo>
                    <a:pt x="226" y="819"/>
                  </a:lnTo>
                  <a:lnTo>
                    <a:pt x="226" y="813"/>
                  </a:lnTo>
                  <a:lnTo>
                    <a:pt x="226" y="797"/>
                  </a:lnTo>
                  <a:lnTo>
                    <a:pt x="226" y="786"/>
                  </a:lnTo>
                  <a:lnTo>
                    <a:pt x="216" y="786"/>
                  </a:lnTo>
                  <a:lnTo>
                    <a:pt x="216" y="772"/>
                  </a:lnTo>
                  <a:lnTo>
                    <a:pt x="216" y="761"/>
                  </a:lnTo>
                  <a:lnTo>
                    <a:pt x="191" y="761"/>
                  </a:lnTo>
                  <a:lnTo>
                    <a:pt x="191" y="755"/>
                  </a:lnTo>
                  <a:lnTo>
                    <a:pt x="191" y="751"/>
                  </a:lnTo>
                  <a:lnTo>
                    <a:pt x="193" y="734"/>
                  </a:lnTo>
                  <a:lnTo>
                    <a:pt x="193" y="720"/>
                  </a:lnTo>
                  <a:lnTo>
                    <a:pt x="193" y="718"/>
                  </a:lnTo>
                  <a:lnTo>
                    <a:pt x="193" y="705"/>
                  </a:lnTo>
                  <a:lnTo>
                    <a:pt x="187" y="705"/>
                  </a:lnTo>
                  <a:lnTo>
                    <a:pt x="178" y="705"/>
                  </a:lnTo>
                  <a:lnTo>
                    <a:pt x="170" y="705"/>
                  </a:lnTo>
                  <a:lnTo>
                    <a:pt x="168" y="705"/>
                  </a:lnTo>
                  <a:lnTo>
                    <a:pt x="170" y="705"/>
                  </a:lnTo>
                  <a:lnTo>
                    <a:pt x="170" y="703"/>
                  </a:lnTo>
                  <a:lnTo>
                    <a:pt x="170" y="695"/>
                  </a:lnTo>
                  <a:lnTo>
                    <a:pt x="170" y="693"/>
                  </a:lnTo>
                  <a:lnTo>
                    <a:pt x="168" y="687"/>
                  </a:lnTo>
                  <a:lnTo>
                    <a:pt x="164" y="687"/>
                  </a:lnTo>
                  <a:lnTo>
                    <a:pt x="160" y="687"/>
                  </a:lnTo>
                  <a:lnTo>
                    <a:pt x="158" y="687"/>
                  </a:lnTo>
                  <a:lnTo>
                    <a:pt x="154" y="687"/>
                  </a:lnTo>
                  <a:lnTo>
                    <a:pt x="139" y="687"/>
                  </a:lnTo>
                  <a:lnTo>
                    <a:pt x="133" y="687"/>
                  </a:lnTo>
                  <a:lnTo>
                    <a:pt x="127" y="691"/>
                  </a:lnTo>
                  <a:lnTo>
                    <a:pt x="125" y="668"/>
                  </a:lnTo>
                  <a:lnTo>
                    <a:pt x="125" y="660"/>
                  </a:lnTo>
                  <a:lnTo>
                    <a:pt x="125" y="657"/>
                  </a:lnTo>
                  <a:lnTo>
                    <a:pt x="125" y="637"/>
                  </a:lnTo>
                  <a:lnTo>
                    <a:pt x="125" y="622"/>
                  </a:lnTo>
                  <a:lnTo>
                    <a:pt x="125" y="620"/>
                  </a:lnTo>
                  <a:lnTo>
                    <a:pt x="125" y="589"/>
                  </a:lnTo>
                  <a:lnTo>
                    <a:pt x="124" y="558"/>
                  </a:lnTo>
                  <a:lnTo>
                    <a:pt x="42" y="558"/>
                  </a:lnTo>
                  <a:lnTo>
                    <a:pt x="42" y="543"/>
                  </a:lnTo>
                  <a:lnTo>
                    <a:pt x="42" y="516"/>
                  </a:lnTo>
                  <a:lnTo>
                    <a:pt x="42" y="494"/>
                  </a:lnTo>
                  <a:lnTo>
                    <a:pt x="19" y="494"/>
                  </a:lnTo>
                  <a:lnTo>
                    <a:pt x="19" y="473"/>
                  </a:lnTo>
                  <a:lnTo>
                    <a:pt x="19" y="450"/>
                  </a:lnTo>
                  <a:lnTo>
                    <a:pt x="19" y="423"/>
                  </a:lnTo>
                  <a:lnTo>
                    <a:pt x="19" y="408"/>
                  </a:lnTo>
                  <a:lnTo>
                    <a:pt x="19" y="394"/>
                  </a:lnTo>
                  <a:lnTo>
                    <a:pt x="10" y="394"/>
                  </a:lnTo>
                  <a:lnTo>
                    <a:pt x="2" y="394"/>
                  </a:lnTo>
                  <a:lnTo>
                    <a:pt x="2" y="386"/>
                  </a:lnTo>
                  <a:lnTo>
                    <a:pt x="2" y="371"/>
                  </a:lnTo>
                  <a:lnTo>
                    <a:pt x="0" y="363"/>
                  </a:lnTo>
                  <a:lnTo>
                    <a:pt x="8" y="363"/>
                  </a:lnTo>
                  <a:lnTo>
                    <a:pt x="17" y="363"/>
                  </a:lnTo>
                  <a:lnTo>
                    <a:pt x="17" y="352"/>
                  </a:lnTo>
                  <a:lnTo>
                    <a:pt x="17" y="338"/>
                  </a:lnTo>
                  <a:lnTo>
                    <a:pt x="17" y="330"/>
                  </a:lnTo>
                  <a:lnTo>
                    <a:pt x="8" y="330"/>
                  </a:lnTo>
                  <a:lnTo>
                    <a:pt x="8" y="315"/>
                  </a:lnTo>
                  <a:lnTo>
                    <a:pt x="8" y="296"/>
                  </a:lnTo>
                  <a:lnTo>
                    <a:pt x="8" y="280"/>
                  </a:lnTo>
                  <a:lnTo>
                    <a:pt x="15" y="280"/>
                  </a:lnTo>
                  <a:lnTo>
                    <a:pt x="23" y="280"/>
                  </a:lnTo>
                  <a:lnTo>
                    <a:pt x="116" y="278"/>
                  </a:lnTo>
                  <a:lnTo>
                    <a:pt x="116" y="274"/>
                  </a:lnTo>
                  <a:lnTo>
                    <a:pt x="116" y="272"/>
                  </a:lnTo>
                  <a:lnTo>
                    <a:pt x="141" y="272"/>
                  </a:lnTo>
                  <a:lnTo>
                    <a:pt x="151" y="270"/>
                  </a:lnTo>
                  <a:lnTo>
                    <a:pt x="151" y="265"/>
                  </a:lnTo>
                  <a:lnTo>
                    <a:pt x="151" y="259"/>
                  </a:lnTo>
                  <a:lnTo>
                    <a:pt x="151" y="243"/>
                  </a:lnTo>
                  <a:lnTo>
                    <a:pt x="151" y="224"/>
                  </a:lnTo>
                  <a:lnTo>
                    <a:pt x="149" y="197"/>
                  </a:lnTo>
                  <a:lnTo>
                    <a:pt x="149" y="182"/>
                  </a:lnTo>
                  <a:lnTo>
                    <a:pt x="137" y="182"/>
                  </a:lnTo>
                  <a:lnTo>
                    <a:pt x="127" y="182"/>
                  </a:lnTo>
                  <a:lnTo>
                    <a:pt x="81" y="184"/>
                  </a:lnTo>
                  <a:lnTo>
                    <a:pt x="77" y="174"/>
                  </a:lnTo>
                  <a:lnTo>
                    <a:pt x="73" y="168"/>
                  </a:lnTo>
                  <a:lnTo>
                    <a:pt x="87" y="166"/>
                  </a:lnTo>
                  <a:lnTo>
                    <a:pt x="98" y="164"/>
                  </a:lnTo>
                  <a:lnTo>
                    <a:pt x="98" y="157"/>
                  </a:lnTo>
                  <a:lnTo>
                    <a:pt x="98" y="149"/>
                  </a:lnTo>
                  <a:lnTo>
                    <a:pt x="95" y="149"/>
                  </a:lnTo>
                  <a:lnTo>
                    <a:pt x="83" y="149"/>
                  </a:lnTo>
                  <a:lnTo>
                    <a:pt x="83" y="143"/>
                  </a:lnTo>
                  <a:lnTo>
                    <a:pt x="83" y="133"/>
                  </a:lnTo>
                  <a:lnTo>
                    <a:pt x="48" y="133"/>
                  </a:lnTo>
                  <a:lnTo>
                    <a:pt x="48" y="118"/>
                  </a:lnTo>
                  <a:lnTo>
                    <a:pt x="48" y="106"/>
                  </a:lnTo>
                  <a:lnTo>
                    <a:pt x="48" y="103"/>
                  </a:lnTo>
                  <a:lnTo>
                    <a:pt x="48" y="99"/>
                  </a:lnTo>
                  <a:lnTo>
                    <a:pt x="48" y="93"/>
                  </a:lnTo>
                  <a:lnTo>
                    <a:pt x="46" y="77"/>
                  </a:lnTo>
                  <a:lnTo>
                    <a:pt x="46" y="66"/>
                  </a:lnTo>
                  <a:moveTo>
                    <a:pt x="235" y="819"/>
                  </a:moveTo>
                  <a:lnTo>
                    <a:pt x="235" y="823"/>
                  </a:lnTo>
                  <a:lnTo>
                    <a:pt x="235" y="825"/>
                  </a:lnTo>
                  <a:lnTo>
                    <a:pt x="255" y="828"/>
                  </a:lnTo>
                  <a:lnTo>
                    <a:pt x="255" y="830"/>
                  </a:lnTo>
                  <a:lnTo>
                    <a:pt x="261" y="830"/>
                  </a:lnTo>
                  <a:lnTo>
                    <a:pt x="261" y="819"/>
                  </a:lnTo>
                  <a:lnTo>
                    <a:pt x="255" y="819"/>
                  </a:lnTo>
                  <a:lnTo>
                    <a:pt x="237" y="819"/>
                  </a:lnTo>
                  <a:lnTo>
                    <a:pt x="235" y="819"/>
                  </a:lnTo>
                  <a:moveTo>
                    <a:pt x="305" y="882"/>
                  </a:moveTo>
                  <a:lnTo>
                    <a:pt x="305" y="890"/>
                  </a:lnTo>
                  <a:lnTo>
                    <a:pt x="309" y="890"/>
                  </a:lnTo>
                  <a:lnTo>
                    <a:pt x="309" y="882"/>
                  </a:lnTo>
                  <a:lnTo>
                    <a:pt x="305" y="882"/>
                  </a:lnTo>
                  <a:moveTo>
                    <a:pt x="315" y="852"/>
                  </a:moveTo>
                  <a:lnTo>
                    <a:pt x="315" y="857"/>
                  </a:lnTo>
                  <a:lnTo>
                    <a:pt x="307" y="857"/>
                  </a:lnTo>
                  <a:lnTo>
                    <a:pt x="307" y="867"/>
                  </a:lnTo>
                  <a:lnTo>
                    <a:pt x="311" y="867"/>
                  </a:lnTo>
                  <a:lnTo>
                    <a:pt x="311" y="877"/>
                  </a:lnTo>
                  <a:lnTo>
                    <a:pt x="309" y="877"/>
                  </a:lnTo>
                  <a:lnTo>
                    <a:pt x="309" y="882"/>
                  </a:lnTo>
                  <a:lnTo>
                    <a:pt x="309" y="902"/>
                  </a:lnTo>
                  <a:lnTo>
                    <a:pt x="299" y="902"/>
                  </a:lnTo>
                  <a:lnTo>
                    <a:pt x="299" y="911"/>
                  </a:lnTo>
                  <a:lnTo>
                    <a:pt x="303" y="911"/>
                  </a:lnTo>
                  <a:lnTo>
                    <a:pt x="303" y="906"/>
                  </a:lnTo>
                  <a:lnTo>
                    <a:pt x="305" y="906"/>
                  </a:lnTo>
                  <a:lnTo>
                    <a:pt x="305" y="913"/>
                  </a:lnTo>
                  <a:lnTo>
                    <a:pt x="299" y="921"/>
                  </a:lnTo>
                  <a:lnTo>
                    <a:pt x="299" y="913"/>
                  </a:lnTo>
                  <a:lnTo>
                    <a:pt x="295" y="917"/>
                  </a:lnTo>
                  <a:lnTo>
                    <a:pt x="299" y="921"/>
                  </a:lnTo>
                  <a:lnTo>
                    <a:pt x="297" y="927"/>
                  </a:lnTo>
                  <a:lnTo>
                    <a:pt x="293" y="927"/>
                  </a:lnTo>
                  <a:lnTo>
                    <a:pt x="290" y="931"/>
                  </a:lnTo>
                  <a:lnTo>
                    <a:pt x="313" y="952"/>
                  </a:lnTo>
                  <a:lnTo>
                    <a:pt x="317" y="952"/>
                  </a:lnTo>
                  <a:lnTo>
                    <a:pt x="315" y="944"/>
                  </a:lnTo>
                  <a:lnTo>
                    <a:pt x="318" y="944"/>
                  </a:lnTo>
                  <a:lnTo>
                    <a:pt x="318" y="952"/>
                  </a:lnTo>
                  <a:lnTo>
                    <a:pt x="324" y="952"/>
                  </a:lnTo>
                  <a:lnTo>
                    <a:pt x="326" y="886"/>
                  </a:lnTo>
                  <a:lnTo>
                    <a:pt x="322" y="852"/>
                  </a:lnTo>
                  <a:lnTo>
                    <a:pt x="315" y="852"/>
                  </a:lnTo>
                </a:path>
              </a:pathLst>
            </a:custGeom>
            <a:grpFill/>
            <a:ln w="9525">
              <a:noFill/>
              <a:round/>
              <a:headEnd/>
              <a:tailEnd/>
            </a:ln>
          </p:spPr>
          <p:txBody>
            <a:bodyPr/>
            <a:lstStyle/>
            <a:p>
              <a:pPr>
                <a:defRPr/>
              </a:pPr>
              <a:endParaRPr lang="en-US"/>
            </a:p>
          </p:txBody>
        </p:sp>
        <p:sp>
          <p:nvSpPr>
            <p:cNvPr id="46355" name="Freeform 2413"/>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close/>
                </a:path>
              </a:pathLst>
            </a:custGeom>
            <a:grpFill/>
            <a:ln w="9525">
              <a:noFill/>
              <a:round/>
              <a:headEnd/>
              <a:tailEnd/>
            </a:ln>
          </p:spPr>
          <p:txBody>
            <a:bodyPr/>
            <a:lstStyle/>
            <a:p>
              <a:pPr>
                <a:defRPr/>
              </a:pPr>
              <a:endParaRPr lang="en-US"/>
            </a:p>
          </p:txBody>
        </p:sp>
        <p:sp>
          <p:nvSpPr>
            <p:cNvPr id="46356" name="Freeform 2414"/>
            <p:cNvSpPr>
              <a:spLocks/>
            </p:cNvSpPr>
            <p:nvPr/>
          </p:nvSpPr>
          <p:spPr bwMode="auto">
            <a:xfrm>
              <a:off x="5629" y="1575"/>
              <a:ext cx="85" cy="87"/>
            </a:xfrm>
            <a:custGeom>
              <a:avLst/>
              <a:gdLst>
                <a:gd name="T0" fmla="*/ 10 w 85"/>
                <a:gd name="T1" fmla="*/ 12 h 87"/>
                <a:gd name="T2" fmla="*/ 8 w 85"/>
                <a:gd name="T3" fmla="*/ 10 h 87"/>
                <a:gd name="T4" fmla="*/ 6 w 85"/>
                <a:gd name="T5" fmla="*/ 6 h 87"/>
                <a:gd name="T6" fmla="*/ 6 w 85"/>
                <a:gd name="T7" fmla="*/ 0 h 87"/>
                <a:gd name="T8" fmla="*/ 16 w 85"/>
                <a:gd name="T9" fmla="*/ 0 h 87"/>
                <a:gd name="T10" fmla="*/ 16 w 85"/>
                <a:gd name="T11" fmla="*/ 10 h 87"/>
                <a:gd name="T12" fmla="*/ 22 w 85"/>
                <a:gd name="T13" fmla="*/ 10 h 87"/>
                <a:gd name="T14" fmla="*/ 22 w 85"/>
                <a:gd name="T15" fmla="*/ 12 h 87"/>
                <a:gd name="T16" fmla="*/ 62 w 85"/>
                <a:gd name="T17" fmla="*/ 12 h 87"/>
                <a:gd name="T18" fmla="*/ 62 w 85"/>
                <a:gd name="T19" fmla="*/ 24 h 87"/>
                <a:gd name="T20" fmla="*/ 62 w 85"/>
                <a:gd name="T21" fmla="*/ 33 h 87"/>
                <a:gd name="T22" fmla="*/ 62 w 85"/>
                <a:gd name="T23" fmla="*/ 43 h 87"/>
                <a:gd name="T24" fmla="*/ 72 w 85"/>
                <a:gd name="T25" fmla="*/ 43 h 87"/>
                <a:gd name="T26" fmla="*/ 85 w 85"/>
                <a:gd name="T27" fmla="*/ 43 h 87"/>
                <a:gd name="T28" fmla="*/ 85 w 85"/>
                <a:gd name="T29" fmla="*/ 51 h 87"/>
                <a:gd name="T30" fmla="*/ 78 w 85"/>
                <a:gd name="T31" fmla="*/ 52 h 87"/>
                <a:gd name="T32" fmla="*/ 70 w 85"/>
                <a:gd name="T33" fmla="*/ 49 h 87"/>
                <a:gd name="T34" fmla="*/ 60 w 85"/>
                <a:gd name="T35" fmla="*/ 49 h 87"/>
                <a:gd name="T36" fmla="*/ 50 w 85"/>
                <a:gd name="T37" fmla="*/ 49 h 87"/>
                <a:gd name="T38" fmla="*/ 50 w 85"/>
                <a:gd name="T39" fmla="*/ 62 h 87"/>
                <a:gd name="T40" fmla="*/ 50 w 85"/>
                <a:gd name="T41" fmla="*/ 70 h 87"/>
                <a:gd name="T42" fmla="*/ 50 w 85"/>
                <a:gd name="T43" fmla="*/ 85 h 87"/>
                <a:gd name="T44" fmla="*/ 45 w 85"/>
                <a:gd name="T45" fmla="*/ 87 h 87"/>
                <a:gd name="T46" fmla="*/ 35 w 85"/>
                <a:gd name="T47" fmla="*/ 87 h 87"/>
                <a:gd name="T48" fmla="*/ 35 w 85"/>
                <a:gd name="T49" fmla="*/ 80 h 87"/>
                <a:gd name="T50" fmla="*/ 35 w 85"/>
                <a:gd name="T51" fmla="*/ 74 h 87"/>
                <a:gd name="T52" fmla="*/ 31 w 85"/>
                <a:gd name="T53" fmla="*/ 74 h 87"/>
                <a:gd name="T54" fmla="*/ 29 w 85"/>
                <a:gd name="T55" fmla="*/ 74 h 87"/>
                <a:gd name="T56" fmla="*/ 29 w 85"/>
                <a:gd name="T57" fmla="*/ 72 h 87"/>
                <a:gd name="T58" fmla="*/ 29 w 85"/>
                <a:gd name="T59" fmla="*/ 64 h 87"/>
                <a:gd name="T60" fmla="*/ 29 w 85"/>
                <a:gd name="T61" fmla="*/ 58 h 87"/>
                <a:gd name="T62" fmla="*/ 22 w 85"/>
                <a:gd name="T63" fmla="*/ 58 h 87"/>
                <a:gd name="T64" fmla="*/ 16 w 85"/>
                <a:gd name="T65" fmla="*/ 58 h 87"/>
                <a:gd name="T66" fmla="*/ 10 w 85"/>
                <a:gd name="T67" fmla="*/ 58 h 87"/>
                <a:gd name="T68" fmla="*/ 4 w 85"/>
                <a:gd name="T69" fmla="*/ 58 h 87"/>
                <a:gd name="T70" fmla="*/ 4 w 85"/>
                <a:gd name="T71" fmla="*/ 41 h 87"/>
                <a:gd name="T72" fmla="*/ 0 w 85"/>
                <a:gd name="T73" fmla="*/ 41 h 87"/>
                <a:gd name="T74" fmla="*/ 0 w 85"/>
                <a:gd name="T75" fmla="*/ 37 h 87"/>
                <a:gd name="T76" fmla="*/ 0 w 85"/>
                <a:gd name="T77" fmla="*/ 20 h 87"/>
                <a:gd name="T78" fmla="*/ 0 w 85"/>
                <a:gd name="T79" fmla="*/ 10 h 87"/>
                <a:gd name="T80" fmla="*/ 6 w 85"/>
                <a:gd name="T81" fmla="*/ 10 h 87"/>
                <a:gd name="T82" fmla="*/ 6 w 85"/>
                <a:gd name="T83" fmla="*/ 16 h 87"/>
                <a:gd name="T84" fmla="*/ 10 w 85"/>
                <a:gd name="T85" fmla="*/ 16 h 87"/>
                <a:gd name="T86" fmla="*/ 16 w 85"/>
                <a:gd name="T87" fmla="*/ 16 h 87"/>
                <a:gd name="T88" fmla="*/ 12 w 85"/>
                <a:gd name="T89" fmla="*/ 12 h 87"/>
                <a:gd name="T90" fmla="*/ 10 w 85"/>
                <a:gd name="T91" fmla="*/ 12 h 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5"/>
                <a:gd name="T139" fmla="*/ 0 h 87"/>
                <a:gd name="T140" fmla="*/ 85 w 85"/>
                <a:gd name="T141" fmla="*/ 87 h 8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5" h="87">
                  <a:moveTo>
                    <a:pt x="10" y="12"/>
                  </a:moveTo>
                  <a:lnTo>
                    <a:pt x="8" y="10"/>
                  </a:lnTo>
                  <a:lnTo>
                    <a:pt x="6" y="6"/>
                  </a:lnTo>
                  <a:lnTo>
                    <a:pt x="6" y="0"/>
                  </a:lnTo>
                  <a:lnTo>
                    <a:pt x="16" y="0"/>
                  </a:lnTo>
                  <a:lnTo>
                    <a:pt x="16" y="10"/>
                  </a:lnTo>
                  <a:lnTo>
                    <a:pt x="22" y="10"/>
                  </a:lnTo>
                  <a:lnTo>
                    <a:pt x="22" y="12"/>
                  </a:lnTo>
                  <a:lnTo>
                    <a:pt x="62" y="12"/>
                  </a:lnTo>
                  <a:lnTo>
                    <a:pt x="62" y="24"/>
                  </a:lnTo>
                  <a:lnTo>
                    <a:pt x="62" y="33"/>
                  </a:lnTo>
                  <a:lnTo>
                    <a:pt x="62" y="43"/>
                  </a:lnTo>
                  <a:lnTo>
                    <a:pt x="72" y="43"/>
                  </a:lnTo>
                  <a:lnTo>
                    <a:pt x="85" y="43"/>
                  </a:lnTo>
                  <a:lnTo>
                    <a:pt x="85" y="51"/>
                  </a:lnTo>
                  <a:lnTo>
                    <a:pt x="78" y="52"/>
                  </a:lnTo>
                  <a:lnTo>
                    <a:pt x="70" y="49"/>
                  </a:lnTo>
                  <a:lnTo>
                    <a:pt x="60" y="49"/>
                  </a:lnTo>
                  <a:lnTo>
                    <a:pt x="50" y="49"/>
                  </a:lnTo>
                  <a:lnTo>
                    <a:pt x="50" y="62"/>
                  </a:lnTo>
                  <a:lnTo>
                    <a:pt x="50" y="70"/>
                  </a:lnTo>
                  <a:lnTo>
                    <a:pt x="50" y="85"/>
                  </a:lnTo>
                  <a:lnTo>
                    <a:pt x="45" y="87"/>
                  </a:lnTo>
                  <a:lnTo>
                    <a:pt x="35" y="87"/>
                  </a:lnTo>
                  <a:lnTo>
                    <a:pt x="35" y="80"/>
                  </a:lnTo>
                  <a:lnTo>
                    <a:pt x="35" y="74"/>
                  </a:lnTo>
                  <a:lnTo>
                    <a:pt x="31" y="74"/>
                  </a:lnTo>
                  <a:lnTo>
                    <a:pt x="29" y="74"/>
                  </a:lnTo>
                  <a:lnTo>
                    <a:pt x="29" y="72"/>
                  </a:lnTo>
                  <a:lnTo>
                    <a:pt x="29" y="64"/>
                  </a:lnTo>
                  <a:lnTo>
                    <a:pt x="29" y="58"/>
                  </a:lnTo>
                  <a:lnTo>
                    <a:pt x="22" y="58"/>
                  </a:lnTo>
                  <a:lnTo>
                    <a:pt x="16" y="58"/>
                  </a:lnTo>
                  <a:lnTo>
                    <a:pt x="10" y="58"/>
                  </a:lnTo>
                  <a:lnTo>
                    <a:pt x="4" y="58"/>
                  </a:lnTo>
                  <a:lnTo>
                    <a:pt x="4" y="41"/>
                  </a:lnTo>
                  <a:lnTo>
                    <a:pt x="0" y="41"/>
                  </a:lnTo>
                  <a:lnTo>
                    <a:pt x="0" y="37"/>
                  </a:lnTo>
                  <a:lnTo>
                    <a:pt x="0" y="20"/>
                  </a:lnTo>
                  <a:lnTo>
                    <a:pt x="0" y="10"/>
                  </a:lnTo>
                  <a:lnTo>
                    <a:pt x="6" y="10"/>
                  </a:lnTo>
                  <a:lnTo>
                    <a:pt x="6" y="16"/>
                  </a:lnTo>
                  <a:lnTo>
                    <a:pt x="10" y="16"/>
                  </a:lnTo>
                  <a:lnTo>
                    <a:pt x="16" y="16"/>
                  </a:lnTo>
                  <a:lnTo>
                    <a:pt x="12" y="12"/>
                  </a:lnTo>
                  <a:lnTo>
                    <a:pt x="10" y="12"/>
                  </a:lnTo>
                </a:path>
              </a:pathLst>
            </a:custGeom>
            <a:grpFill/>
            <a:ln w="9525">
              <a:noFill/>
              <a:round/>
              <a:headEnd/>
              <a:tailEnd/>
            </a:ln>
          </p:spPr>
          <p:txBody>
            <a:bodyPr/>
            <a:lstStyle/>
            <a:p>
              <a:pPr>
                <a:defRPr/>
              </a:pPr>
              <a:endParaRPr lang="en-US"/>
            </a:p>
          </p:txBody>
        </p:sp>
        <p:sp>
          <p:nvSpPr>
            <p:cNvPr id="46357" name="Freeform 2415"/>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close/>
                </a:path>
              </a:pathLst>
            </a:custGeom>
            <a:grpFill/>
            <a:ln w="9525">
              <a:noFill/>
              <a:round/>
              <a:headEnd/>
              <a:tailEnd/>
            </a:ln>
          </p:spPr>
          <p:txBody>
            <a:bodyPr/>
            <a:lstStyle/>
            <a:p>
              <a:pPr>
                <a:defRPr/>
              </a:pPr>
              <a:endParaRPr lang="en-US"/>
            </a:p>
          </p:txBody>
        </p:sp>
        <p:sp>
          <p:nvSpPr>
            <p:cNvPr id="46358" name="Freeform 2416"/>
            <p:cNvSpPr>
              <a:spLocks/>
            </p:cNvSpPr>
            <p:nvPr/>
          </p:nvSpPr>
          <p:spPr bwMode="auto">
            <a:xfrm>
              <a:off x="925" y="-102"/>
              <a:ext cx="904" cy="675"/>
            </a:xfrm>
            <a:custGeom>
              <a:avLst/>
              <a:gdLst>
                <a:gd name="T0" fmla="*/ 91 w 904"/>
                <a:gd name="T1" fmla="*/ 569 h 675"/>
                <a:gd name="T2" fmla="*/ 126 w 904"/>
                <a:gd name="T3" fmla="*/ 544 h 675"/>
                <a:gd name="T4" fmla="*/ 135 w 904"/>
                <a:gd name="T5" fmla="*/ 531 h 675"/>
                <a:gd name="T6" fmla="*/ 174 w 904"/>
                <a:gd name="T7" fmla="*/ 502 h 675"/>
                <a:gd name="T8" fmla="*/ 128 w 904"/>
                <a:gd name="T9" fmla="*/ 504 h 675"/>
                <a:gd name="T10" fmla="*/ 106 w 904"/>
                <a:gd name="T11" fmla="*/ 504 h 675"/>
                <a:gd name="T12" fmla="*/ 122 w 904"/>
                <a:gd name="T13" fmla="*/ 482 h 675"/>
                <a:gd name="T14" fmla="*/ 139 w 904"/>
                <a:gd name="T15" fmla="*/ 469 h 675"/>
                <a:gd name="T16" fmla="*/ 118 w 904"/>
                <a:gd name="T17" fmla="*/ 463 h 675"/>
                <a:gd name="T18" fmla="*/ 95 w 904"/>
                <a:gd name="T19" fmla="*/ 463 h 675"/>
                <a:gd name="T20" fmla="*/ 104 w 904"/>
                <a:gd name="T21" fmla="*/ 438 h 675"/>
                <a:gd name="T22" fmla="*/ 135 w 904"/>
                <a:gd name="T23" fmla="*/ 370 h 675"/>
                <a:gd name="T24" fmla="*/ 87 w 904"/>
                <a:gd name="T25" fmla="*/ 342 h 675"/>
                <a:gd name="T26" fmla="*/ 77 w 904"/>
                <a:gd name="T27" fmla="*/ 330 h 675"/>
                <a:gd name="T28" fmla="*/ 25 w 904"/>
                <a:gd name="T29" fmla="*/ 324 h 675"/>
                <a:gd name="T30" fmla="*/ 8 w 904"/>
                <a:gd name="T31" fmla="*/ 322 h 675"/>
                <a:gd name="T32" fmla="*/ 18 w 904"/>
                <a:gd name="T33" fmla="*/ 318 h 675"/>
                <a:gd name="T34" fmla="*/ 72 w 904"/>
                <a:gd name="T35" fmla="*/ 324 h 675"/>
                <a:gd name="T36" fmla="*/ 31 w 904"/>
                <a:gd name="T37" fmla="*/ 313 h 675"/>
                <a:gd name="T38" fmla="*/ 21 w 904"/>
                <a:gd name="T39" fmla="*/ 301 h 675"/>
                <a:gd name="T40" fmla="*/ 33 w 904"/>
                <a:gd name="T41" fmla="*/ 291 h 675"/>
                <a:gd name="T42" fmla="*/ 39 w 904"/>
                <a:gd name="T43" fmla="*/ 260 h 675"/>
                <a:gd name="T44" fmla="*/ 48 w 904"/>
                <a:gd name="T45" fmla="*/ 253 h 675"/>
                <a:gd name="T46" fmla="*/ 60 w 904"/>
                <a:gd name="T47" fmla="*/ 251 h 675"/>
                <a:gd name="T48" fmla="*/ 91 w 904"/>
                <a:gd name="T49" fmla="*/ 201 h 675"/>
                <a:gd name="T50" fmla="*/ 124 w 904"/>
                <a:gd name="T51" fmla="*/ 133 h 675"/>
                <a:gd name="T52" fmla="*/ 230 w 904"/>
                <a:gd name="T53" fmla="*/ 93 h 675"/>
                <a:gd name="T54" fmla="*/ 328 w 904"/>
                <a:gd name="T55" fmla="*/ 65 h 675"/>
                <a:gd name="T56" fmla="*/ 411 w 904"/>
                <a:gd name="T57" fmla="*/ 67 h 675"/>
                <a:gd name="T58" fmla="*/ 682 w 904"/>
                <a:gd name="T59" fmla="*/ 0 h 675"/>
                <a:gd name="T60" fmla="*/ 865 w 904"/>
                <a:gd name="T61" fmla="*/ 96 h 675"/>
                <a:gd name="T62" fmla="*/ 896 w 904"/>
                <a:gd name="T63" fmla="*/ 170 h 675"/>
                <a:gd name="T64" fmla="*/ 904 w 904"/>
                <a:gd name="T65" fmla="*/ 247 h 675"/>
                <a:gd name="T66" fmla="*/ 867 w 904"/>
                <a:gd name="T67" fmla="*/ 286 h 675"/>
                <a:gd name="T68" fmla="*/ 834 w 904"/>
                <a:gd name="T69" fmla="*/ 342 h 675"/>
                <a:gd name="T70" fmla="*/ 834 w 904"/>
                <a:gd name="T71" fmla="*/ 378 h 675"/>
                <a:gd name="T72" fmla="*/ 836 w 904"/>
                <a:gd name="T73" fmla="*/ 442 h 675"/>
                <a:gd name="T74" fmla="*/ 770 w 904"/>
                <a:gd name="T75" fmla="*/ 448 h 675"/>
                <a:gd name="T76" fmla="*/ 645 w 904"/>
                <a:gd name="T77" fmla="*/ 448 h 675"/>
                <a:gd name="T78" fmla="*/ 558 w 904"/>
                <a:gd name="T79" fmla="*/ 482 h 675"/>
                <a:gd name="T80" fmla="*/ 533 w 904"/>
                <a:gd name="T81" fmla="*/ 500 h 675"/>
                <a:gd name="T82" fmla="*/ 485 w 904"/>
                <a:gd name="T83" fmla="*/ 535 h 675"/>
                <a:gd name="T84" fmla="*/ 460 w 904"/>
                <a:gd name="T85" fmla="*/ 554 h 675"/>
                <a:gd name="T86" fmla="*/ 400 w 904"/>
                <a:gd name="T87" fmla="*/ 513 h 675"/>
                <a:gd name="T88" fmla="*/ 425 w 904"/>
                <a:gd name="T89" fmla="*/ 513 h 675"/>
                <a:gd name="T90" fmla="*/ 434 w 904"/>
                <a:gd name="T91" fmla="*/ 509 h 675"/>
                <a:gd name="T92" fmla="*/ 442 w 904"/>
                <a:gd name="T93" fmla="*/ 477 h 675"/>
                <a:gd name="T94" fmla="*/ 351 w 904"/>
                <a:gd name="T95" fmla="*/ 459 h 675"/>
                <a:gd name="T96" fmla="*/ 346 w 904"/>
                <a:gd name="T97" fmla="*/ 479 h 675"/>
                <a:gd name="T98" fmla="*/ 270 w 904"/>
                <a:gd name="T99" fmla="*/ 498 h 675"/>
                <a:gd name="T100" fmla="*/ 265 w 904"/>
                <a:gd name="T101" fmla="*/ 508 h 675"/>
                <a:gd name="T102" fmla="*/ 253 w 904"/>
                <a:gd name="T103" fmla="*/ 513 h 675"/>
                <a:gd name="T104" fmla="*/ 240 w 904"/>
                <a:gd name="T105" fmla="*/ 523 h 675"/>
                <a:gd name="T106" fmla="*/ 197 w 904"/>
                <a:gd name="T107" fmla="*/ 585 h 675"/>
                <a:gd name="T108" fmla="*/ 187 w 904"/>
                <a:gd name="T109" fmla="*/ 674 h 675"/>
                <a:gd name="T110" fmla="*/ 170 w 904"/>
                <a:gd name="T111" fmla="*/ 660 h 675"/>
                <a:gd name="T112" fmla="*/ 155 w 904"/>
                <a:gd name="T113" fmla="*/ 648 h 675"/>
                <a:gd name="T114" fmla="*/ 139 w 904"/>
                <a:gd name="T115" fmla="*/ 639 h 675"/>
                <a:gd name="T116" fmla="*/ 118 w 904"/>
                <a:gd name="T117" fmla="*/ 631 h 675"/>
                <a:gd name="T118" fmla="*/ 102 w 904"/>
                <a:gd name="T119" fmla="*/ 631 h 675"/>
                <a:gd name="T120" fmla="*/ 79 w 904"/>
                <a:gd name="T121" fmla="*/ 604 h 675"/>
                <a:gd name="T122" fmla="*/ 79 w 904"/>
                <a:gd name="T123" fmla="*/ 589 h 6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4"/>
                <a:gd name="T187" fmla="*/ 0 h 675"/>
                <a:gd name="T188" fmla="*/ 904 w 904"/>
                <a:gd name="T189" fmla="*/ 675 h 6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4" h="675">
                  <a:moveTo>
                    <a:pt x="79" y="581"/>
                  </a:moveTo>
                  <a:lnTo>
                    <a:pt x="79" y="581"/>
                  </a:lnTo>
                  <a:lnTo>
                    <a:pt x="81" y="581"/>
                  </a:lnTo>
                  <a:lnTo>
                    <a:pt x="81" y="575"/>
                  </a:lnTo>
                  <a:lnTo>
                    <a:pt x="89" y="571"/>
                  </a:lnTo>
                  <a:lnTo>
                    <a:pt x="89" y="569"/>
                  </a:lnTo>
                  <a:lnTo>
                    <a:pt x="91" y="569"/>
                  </a:lnTo>
                  <a:lnTo>
                    <a:pt x="101" y="562"/>
                  </a:lnTo>
                  <a:lnTo>
                    <a:pt x="106" y="560"/>
                  </a:lnTo>
                  <a:lnTo>
                    <a:pt x="112" y="562"/>
                  </a:lnTo>
                  <a:lnTo>
                    <a:pt x="122" y="556"/>
                  </a:lnTo>
                  <a:lnTo>
                    <a:pt x="126" y="552"/>
                  </a:lnTo>
                  <a:lnTo>
                    <a:pt x="128" y="550"/>
                  </a:lnTo>
                  <a:lnTo>
                    <a:pt x="126" y="544"/>
                  </a:lnTo>
                  <a:lnTo>
                    <a:pt x="126" y="540"/>
                  </a:lnTo>
                  <a:lnTo>
                    <a:pt x="126" y="537"/>
                  </a:lnTo>
                  <a:lnTo>
                    <a:pt x="128" y="537"/>
                  </a:lnTo>
                  <a:lnTo>
                    <a:pt x="128" y="535"/>
                  </a:lnTo>
                  <a:lnTo>
                    <a:pt x="131" y="535"/>
                  </a:lnTo>
                  <a:lnTo>
                    <a:pt x="131" y="531"/>
                  </a:lnTo>
                  <a:lnTo>
                    <a:pt x="135" y="531"/>
                  </a:lnTo>
                  <a:lnTo>
                    <a:pt x="133" y="529"/>
                  </a:lnTo>
                  <a:lnTo>
                    <a:pt x="137" y="527"/>
                  </a:lnTo>
                  <a:lnTo>
                    <a:pt x="141" y="525"/>
                  </a:lnTo>
                  <a:lnTo>
                    <a:pt x="151" y="521"/>
                  </a:lnTo>
                  <a:lnTo>
                    <a:pt x="158" y="515"/>
                  </a:lnTo>
                  <a:lnTo>
                    <a:pt x="174" y="506"/>
                  </a:lnTo>
                  <a:lnTo>
                    <a:pt x="174" y="502"/>
                  </a:lnTo>
                  <a:lnTo>
                    <a:pt x="147" y="504"/>
                  </a:lnTo>
                  <a:lnTo>
                    <a:pt x="143" y="506"/>
                  </a:lnTo>
                  <a:lnTo>
                    <a:pt x="141" y="506"/>
                  </a:lnTo>
                  <a:lnTo>
                    <a:pt x="137" y="506"/>
                  </a:lnTo>
                  <a:lnTo>
                    <a:pt x="133" y="506"/>
                  </a:lnTo>
                  <a:lnTo>
                    <a:pt x="131" y="506"/>
                  </a:lnTo>
                  <a:lnTo>
                    <a:pt x="128" y="504"/>
                  </a:lnTo>
                  <a:lnTo>
                    <a:pt x="128" y="500"/>
                  </a:lnTo>
                  <a:lnTo>
                    <a:pt x="124" y="500"/>
                  </a:lnTo>
                  <a:lnTo>
                    <a:pt x="124" y="504"/>
                  </a:lnTo>
                  <a:lnTo>
                    <a:pt x="116" y="506"/>
                  </a:lnTo>
                  <a:lnTo>
                    <a:pt x="112" y="504"/>
                  </a:lnTo>
                  <a:lnTo>
                    <a:pt x="108" y="504"/>
                  </a:lnTo>
                  <a:lnTo>
                    <a:pt x="106" y="504"/>
                  </a:lnTo>
                  <a:lnTo>
                    <a:pt x="102" y="504"/>
                  </a:lnTo>
                  <a:lnTo>
                    <a:pt x="99" y="504"/>
                  </a:lnTo>
                  <a:lnTo>
                    <a:pt x="97" y="500"/>
                  </a:lnTo>
                  <a:lnTo>
                    <a:pt x="99" y="498"/>
                  </a:lnTo>
                  <a:lnTo>
                    <a:pt x="108" y="488"/>
                  </a:lnTo>
                  <a:lnTo>
                    <a:pt x="118" y="488"/>
                  </a:lnTo>
                  <a:lnTo>
                    <a:pt x="122" y="482"/>
                  </a:lnTo>
                  <a:lnTo>
                    <a:pt x="124" y="481"/>
                  </a:lnTo>
                  <a:lnTo>
                    <a:pt x="133" y="479"/>
                  </a:lnTo>
                  <a:lnTo>
                    <a:pt x="137" y="475"/>
                  </a:lnTo>
                  <a:lnTo>
                    <a:pt x="137" y="473"/>
                  </a:lnTo>
                  <a:lnTo>
                    <a:pt x="137" y="469"/>
                  </a:lnTo>
                  <a:lnTo>
                    <a:pt x="137" y="465"/>
                  </a:lnTo>
                  <a:lnTo>
                    <a:pt x="139" y="469"/>
                  </a:lnTo>
                  <a:lnTo>
                    <a:pt x="139" y="465"/>
                  </a:lnTo>
                  <a:lnTo>
                    <a:pt x="137" y="465"/>
                  </a:lnTo>
                  <a:lnTo>
                    <a:pt x="133" y="463"/>
                  </a:lnTo>
                  <a:lnTo>
                    <a:pt x="129" y="465"/>
                  </a:lnTo>
                  <a:lnTo>
                    <a:pt x="128" y="465"/>
                  </a:lnTo>
                  <a:lnTo>
                    <a:pt x="124" y="465"/>
                  </a:lnTo>
                  <a:lnTo>
                    <a:pt x="118" y="463"/>
                  </a:lnTo>
                  <a:lnTo>
                    <a:pt x="114" y="463"/>
                  </a:lnTo>
                  <a:lnTo>
                    <a:pt x="112" y="463"/>
                  </a:lnTo>
                  <a:lnTo>
                    <a:pt x="108" y="459"/>
                  </a:lnTo>
                  <a:lnTo>
                    <a:pt x="104" y="463"/>
                  </a:lnTo>
                  <a:lnTo>
                    <a:pt x="102" y="463"/>
                  </a:lnTo>
                  <a:lnTo>
                    <a:pt x="99" y="463"/>
                  </a:lnTo>
                  <a:lnTo>
                    <a:pt x="95" y="463"/>
                  </a:lnTo>
                  <a:lnTo>
                    <a:pt x="93" y="463"/>
                  </a:lnTo>
                  <a:lnTo>
                    <a:pt x="93" y="461"/>
                  </a:lnTo>
                  <a:lnTo>
                    <a:pt x="93" y="457"/>
                  </a:lnTo>
                  <a:lnTo>
                    <a:pt x="93" y="453"/>
                  </a:lnTo>
                  <a:lnTo>
                    <a:pt x="93" y="452"/>
                  </a:lnTo>
                  <a:lnTo>
                    <a:pt x="93" y="448"/>
                  </a:lnTo>
                  <a:lnTo>
                    <a:pt x="104" y="438"/>
                  </a:lnTo>
                  <a:lnTo>
                    <a:pt x="110" y="428"/>
                  </a:lnTo>
                  <a:lnTo>
                    <a:pt x="120" y="419"/>
                  </a:lnTo>
                  <a:lnTo>
                    <a:pt x="124" y="419"/>
                  </a:lnTo>
                  <a:lnTo>
                    <a:pt x="124" y="417"/>
                  </a:lnTo>
                  <a:lnTo>
                    <a:pt x="151" y="388"/>
                  </a:lnTo>
                  <a:lnTo>
                    <a:pt x="147" y="370"/>
                  </a:lnTo>
                  <a:lnTo>
                    <a:pt x="135" y="370"/>
                  </a:lnTo>
                  <a:lnTo>
                    <a:pt x="135" y="361"/>
                  </a:lnTo>
                  <a:lnTo>
                    <a:pt x="122" y="361"/>
                  </a:lnTo>
                  <a:lnTo>
                    <a:pt x="122" y="342"/>
                  </a:lnTo>
                  <a:lnTo>
                    <a:pt x="106" y="342"/>
                  </a:lnTo>
                  <a:lnTo>
                    <a:pt x="102" y="342"/>
                  </a:lnTo>
                  <a:lnTo>
                    <a:pt x="101" y="342"/>
                  </a:lnTo>
                  <a:lnTo>
                    <a:pt x="87" y="342"/>
                  </a:lnTo>
                  <a:lnTo>
                    <a:pt x="87" y="330"/>
                  </a:lnTo>
                  <a:lnTo>
                    <a:pt x="83" y="330"/>
                  </a:lnTo>
                  <a:lnTo>
                    <a:pt x="83" y="334"/>
                  </a:lnTo>
                  <a:lnTo>
                    <a:pt x="81" y="334"/>
                  </a:lnTo>
                  <a:lnTo>
                    <a:pt x="75" y="336"/>
                  </a:lnTo>
                  <a:lnTo>
                    <a:pt x="75" y="334"/>
                  </a:lnTo>
                  <a:lnTo>
                    <a:pt x="77" y="330"/>
                  </a:lnTo>
                  <a:lnTo>
                    <a:pt x="81" y="330"/>
                  </a:lnTo>
                  <a:lnTo>
                    <a:pt x="52" y="328"/>
                  </a:lnTo>
                  <a:lnTo>
                    <a:pt x="50" y="338"/>
                  </a:lnTo>
                  <a:lnTo>
                    <a:pt x="27" y="334"/>
                  </a:lnTo>
                  <a:lnTo>
                    <a:pt x="27" y="332"/>
                  </a:lnTo>
                  <a:lnTo>
                    <a:pt x="27" y="324"/>
                  </a:lnTo>
                  <a:lnTo>
                    <a:pt x="25" y="324"/>
                  </a:lnTo>
                  <a:lnTo>
                    <a:pt x="25" y="322"/>
                  </a:lnTo>
                  <a:lnTo>
                    <a:pt x="21" y="322"/>
                  </a:lnTo>
                  <a:lnTo>
                    <a:pt x="18" y="322"/>
                  </a:lnTo>
                  <a:lnTo>
                    <a:pt x="18" y="324"/>
                  </a:lnTo>
                  <a:lnTo>
                    <a:pt x="16" y="326"/>
                  </a:lnTo>
                  <a:lnTo>
                    <a:pt x="12" y="322"/>
                  </a:lnTo>
                  <a:lnTo>
                    <a:pt x="8" y="322"/>
                  </a:lnTo>
                  <a:lnTo>
                    <a:pt x="6" y="322"/>
                  </a:lnTo>
                  <a:lnTo>
                    <a:pt x="0" y="322"/>
                  </a:lnTo>
                  <a:lnTo>
                    <a:pt x="2" y="316"/>
                  </a:lnTo>
                  <a:lnTo>
                    <a:pt x="8" y="313"/>
                  </a:lnTo>
                  <a:lnTo>
                    <a:pt x="12" y="316"/>
                  </a:lnTo>
                  <a:lnTo>
                    <a:pt x="16" y="318"/>
                  </a:lnTo>
                  <a:lnTo>
                    <a:pt x="18" y="318"/>
                  </a:lnTo>
                  <a:lnTo>
                    <a:pt x="18" y="322"/>
                  </a:lnTo>
                  <a:lnTo>
                    <a:pt x="25" y="322"/>
                  </a:lnTo>
                  <a:lnTo>
                    <a:pt x="37" y="324"/>
                  </a:lnTo>
                  <a:lnTo>
                    <a:pt x="56" y="324"/>
                  </a:lnTo>
                  <a:lnTo>
                    <a:pt x="62" y="328"/>
                  </a:lnTo>
                  <a:lnTo>
                    <a:pt x="62" y="324"/>
                  </a:lnTo>
                  <a:lnTo>
                    <a:pt x="72" y="324"/>
                  </a:lnTo>
                  <a:lnTo>
                    <a:pt x="72" y="318"/>
                  </a:lnTo>
                  <a:lnTo>
                    <a:pt x="43" y="318"/>
                  </a:lnTo>
                  <a:lnTo>
                    <a:pt x="43" y="315"/>
                  </a:lnTo>
                  <a:lnTo>
                    <a:pt x="37" y="315"/>
                  </a:lnTo>
                  <a:lnTo>
                    <a:pt x="33" y="316"/>
                  </a:lnTo>
                  <a:lnTo>
                    <a:pt x="33" y="313"/>
                  </a:lnTo>
                  <a:lnTo>
                    <a:pt x="31" y="313"/>
                  </a:lnTo>
                  <a:lnTo>
                    <a:pt x="27" y="316"/>
                  </a:lnTo>
                  <a:lnTo>
                    <a:pt x="23" y="313"/>
                  </a:lnTo>
                  <a:lnTo>
                    <a:pt x="21" y="309"/>
                  </a:lnTo>
                  <a:lnTo>
                    <a:pt x="18" y="307"/>
                  </a:lnTo>
                  <a:lnTo>
                    <a:pt x="18" y="303"/>
                  </a:lnTo>
                  <a:lnTo>
                    <a:pt x="18" y="301"/>
                  </a:lnTo>
                  <a:lnTo>
                    <a:pt x="21" y="301"/>
                  </a:lnTo>
                  <a:lnTo>
                    <a:pt x="21" y="297"/>
                  </a:lnTo>
                  <a:lnTo>
                    <a:pt x="23" y="293"/>
                  </a:lnTo>
                  <a:lnTo>
                    <a:pt x="23" y="297"/>
                  </a:lnTo>
                  <a:lnTo>
                    <a:pt x="27" y="293"/>
                  </a:lnTo>
                  <a:lnTo>
                    <a:pt x="27" y="291"/>
                  </a:lnTo>
                  <a:lnTo>
                    <a:pt x="31" y="291"/>
                  </a:lnTo>
                  <a:lnTo>
                    <a:pt x="33" y="291"/>
                  </a:lnTo>
                  <a:lnTo>
                    <a:pt x="37" y="291"/>
                  </a:lnTo>
                  <a:lnTo>
                    <a:pt x="39" y="287"/>
                  </a:lnTo>
                  <a:lnTo>
                    <a:pt x="43" y="278"/>
                  </a:lnTo>
                  <a:lnTo>
                    <a:pt x="48" y="268"/>
                  </a:lnTo>
                  <a:lnTo>
                    <a:pt x="48" y="266"/>
                  </a:lnTo>
                  <a:lnTo>
                    <a:pt x="43" y="260"/>
                  </a:lnTo>
                  <a:lnTo>
                    <a:pt x="39" y="260"/>
                  </a:lnTo>
                  <a:lnTo>
                    <a:pt x="35" y="260"/>
                  </a:lnTo>
                  <a:lnTo>
                    <a:pt x="39" y="260"/>
                  </a:lnTo>
                  <a:lnTo>
                    <a:pt x="43" y="260"/>
                  </a:lnTo>
                  <a:lnTo>
                    <a:pt x="43" y="257"/>
                  </a:lnTo>
                  <a:lnTo>
                    <a:pt x="45" y="257"/>
                  </a:lnTo>
                  <a:lnTo>
                    <a:pt x="45" y="253"/>
                  </a:lnTo>
                  <a:lnTo>
                    <a:pt x="48" y="253"/>
                  </a:lnTo>
                  <a:lnTo>
                    <a:pt x="48" y="257"/>
                  </a:lnTo>
                  <a:lnTo>
                    <a:pt x="52" y="257"/>
                  </a:lnTo>
                  <a:lnTo>
                    <a:pt x="54" y="257"/>
                  </a:lnTo>
                  <a:lnTo>
                    <a:pt x="54" y="253"/>
                  </a:lnTo>
                  <a:lnTo>
                    <a:pt x="58" y="253"/>
                  </a:lnTo>
                  <a:lnTo>
                    <a:pt x="58" y="251"/>
                  </a:lnTo>
                  <a:lnTo>
                    <a:pt x="60" y="251"/>
                  </a:lnTo>
                  <a:lnTo>
                    <a:pt x="60" y="247"/>
                  </a:lnTo>
                  <a:lnTo>
                    <a:pt x="73" y="228"/>
                  </a:lnTo>
                  <a:lnTo>
                    <a:pt x="89" y="228"/>
                  </a:lnTo>
                  <a:lnTo>
                    <a:pt x="89" y="206"/>
                  </a:lnTo>
                  <a:lnTo>
                    <a:pt x="87" y="203"/>
                  </a:lnTo>
                  <a:lnTo>
                    <a:pt x="87" y="201"/>
                  </a:lnTo>
                  <a:lnTo>
                    <a:pt x="91" y="201"/>
                  </a:lnTo>
                  <a:lnTo>
                    <a:pt x="91" y="197"/>
                  </a:lnTo>
                  <a:lnTo>
                    <a:pt x="91" y="193"/>
                  </a:lnTo>
                  <a:lnTo>
                    <a:pt x="101" y="177"/>
                  </a:lnTo>
                  <a:lnTo>
                    <a:pt x="108" y="162"/>
                  </a:lnTo>
                  <a:lnTo>
                    <a:pt x="112" y="156"/>
                  </a:lnTo>
                  <a:lnTo>
                    <a:pt x="122" y="137"/>
                  </a:lnTo>
                  <a:lnTo>
                    <a:pt x="124" y="133"/>
                  </a:lnTo>
                  <a:lnTo>
                    <a:pt x="128" y="133"/>
                  </a:lnTo>
                  <a:lnTo>
                    <a:pt x="129" y="85"/>
                  </a:lnTo>
                  <a:lnTo>
                    <a:pt x="160" y="83"/>
                  </a:lnTo>
                  <a:lnTo>
                    <a:pt x="164" y="67"/>
                  </a:lnTo>
                  <a:lnTo>
                    <a:pt x="230" y="67"/>
                  </a:lnTo>
                  <a:lnTo>
                    <a:pt x="230" y="83"/>
                  </a:lnTo>
                  <a:lnTo>
                    <a:pt x="230" y="93"/>
                  </a:lnTo>
                  <a:lnTo>
                    <a:pt x="226" y="98"/>
                  </a:lnTo>
                  <a:lnTo>
                    <a:pt x="259" y="98"/>
                  </a:lnTo>
                  <a:lnTo>
                    <a:pt x="267" y="98"/>
                  </a:lnTo>
                  <a:lnTo>
                    <a:pt x="276" y="100"/>
                  </a:lnTo>
                  <a:lnTo>
                    <a:pt x="278" y="50"/>
                  </a:lnTo>
                  <a:lnTo>
                    <a:pt x="328" y="50"/>
                  </a:lnTo>
                  <a:lnTo>
                    <a:pt x="328" y="65"/>
                  </a:lnTo>
                  <a:lnTo>
                    <a:pt x="351" y="67"/>
                  </a:lnTo>
                  <a:lnTo>
                    <a:pt x="361" y="67"/>
                  </a:lnTo>
                  <a:lnTo>
                    <a:pt x="363" y="67"/>
                  </a:lnTo>
                  <a:lnTo>
                    <a:pt x="373" y="67"/>
                  </a:lnTo>
                  <a:lnTo>
                    <a:pt x="382" y="67"/>
                  </a:lnTo>
                  <a:lnTo>
                    <a:pt x="386" y="67"/>
                  </a:lnTo>
                  <a:lnTo>
                    <a:pt x="411" y="67"/>
                  </a:lnTo>
                  <a:lnTo>
                    <a:pt x="409" y="37"/>
                  </a:lnTo>
                  <a:lnTo>
                    <a:pt x="429" y="37"/>
                  </a:lnTo>
                  <a:lnTo>
                    <a:pt x="429" y="17"/>
                  </a:lnTo>
                  <a:lnTo>
                    <a:pt x="444" y="19"/>
                  </a:lnTo>
                  <a:lnTo>
                    <a:pt x="525" y="19"/>
                  </a:lnTo>
                  <a:lnTo>
                    <a:pt x="562" y="0"/>
                  </a:lnTo>
                  <a:lnTo>
                    <a:pt x="682" y="0"/>
                  </a:lnTo>
                  <a:lnTo>
                    <a:pt x="728" y="2"/>
                  </a:lnTo>
                  <a:lnTo>
                    <a:pt x="728" y="33"/>
                  </a:lnTo>
                  <a:lnTo>
                    <a:pt x="794" y="35"/>
                  </a:lnTo>
                  <a:lnTo>
                    <a:pt x="794" y="19"/>
                  </a:lnTo>
                  <a:lnTo>
                    <a:pt x="834" y="19"/>
                  </a:lnTo>
                  <a:lnTo>
                    <a:pt x="844" y="44"/>
                  </a:lnTo>
                  <a:lnTo>
                    <a:pt x="865" y="96"/>
                  </a:lnTo>
                  <a:lnTo>
                    <a:pt x="867" y="100"/>
                  </a:lnTo>
                  <a:lnTo>
                    <a:pt x="871" y="106"/>
                  </a:lnTo>
                  <a:lnTo>
                    <a:pt x="871" y="108"/>
                  </a:lnTo>
                  <a:lnTo>
                    <a:pt x="886" y="148"/>
                  </a:lnTo>
                  <a:lnTo>
                    <a:pt x="894" y="164"/>
                  </a:lnTo>
                  <a:lnTo>
                    <a:pt x="894" y="168"/>
                  </a:lnTo>
                  <a:lnTo>
                    <a:pt x="896" y="170"/>
                  </a:lnTo>
                  <a:lnTo>
                    <a:pt x="900" y="208"/>
                  </a:lnTo>
                  <a:lnTo>
                    <a:pt x="900" y="216"/>
                  </a:lnTo>
                  <a:lnTo>
                    <a:pt x="900" y="220"/>
                  </a:lnTo>
                  <a:lnTo>
                    <a:pt x="904" y="232"/>
                  </a:lnTo>
                  <a:lnTo>
                    <a:pt x="904" y="235"/>
                  </a:lnTo>
                  <a:lnTo>
                    <a:pt x="904" y="241"/>
                  </a:lnTo>
                  <a:lnTo>
                    <a:pt x="904" y="247"/>
                  </a:lnTo>
                  <a:lnTo>
                    <a:pt x="904" y="251"/>
                  </a:lnTo>
                  <a:lnTo>
                    <a:pt x="902" y="262"/>
                  </a:lnTo>
                  <a:lnTo>
                    <a:pt x="902" y="272"/>
                  </a:lnTo>
                  <a:lnTo>
                    <a:pt x="902" y="286"/>
                  </a:lnTo>
                  <a:lnTo>
                    <a:pt x="902" y="287"/>
                  </a:lnTo>
                  <a:lnTo>
                    <a:pt x="880" y="286"/>
                  </a:lnTo>
                  <a:lnTo>
                    <a:pt x="867" y="286"/>
                  </a:lnTo>
                  <a:lnTo>
                    <a:pt x="861" y="286"/>
                  </a:lnTo>
                  <a:lnTo>
                    <a:pt x="836" y="286"/>
                  </a:lnTo>
                  <a:lnTo>
                    <a:pt x="836" y="295"/>
                  </a:lnTo>
                  <a:lnTo>
                    <a:pt x="836" y="315"/>
                  </a:lnTo>
                  <a:lnTo>
                    <a:pt x="836" y="324"/>
                  </a:lnTo>
                  <a:lnTo>
                    <a:pt x="836" y="326"/>
                  </a:lnTo>
                  <a:lnTo>
                    <a:pt x="834" y="342"/>
                  </a:lnTo>
                  <a:lnTo>
                    <a:pt x="834" y="345"/>
                  </a:lnTo>
                  <a:lnTo>
                    <a:pt x="834" y="357"/>
                  </a:lnTo>
                  <a:lnTo>
                    <a:pt x="834" y="363"/>
                  </a:lnTo>
                  <a:lnTo>
                    <a:pt x="834" y="370"/>
                  </a:lnTo>
                  <a:lnTo>
                    <a:pt x="834" y="372"/>
                  </a:lnTo>
                  <a:lnTo>
                    <a:pt x="834" y="376"/>
                  </a:lnTo>
                  <a:lnTo>
                    <a:pt x="834" y="378"/>
                  </a:lnTo>
                  <a:lnTo>
                    <a:pt x="834" y="388"/>
                  </a:lnTo>
                  <a:lnTo>
                    <a:pt x="834" y="398"/>
                  </a:lnTo>
                  <a:lnTo>
                    <a:pt x="836" y="407"/>
                  </a:lnTo>
                  <a:lnTo>
                    <a:pt x="836" y="428"/>
                  </a:lnTo>
                  <a:lnTo>
                    <a:pt x="836" y="434"/>
                  </a:lnTo>
                  <a:lnTo>
                    <a:pt x="836" y="438"/>
                  </a:lnTo>
                  <a:lnTo>
                    <a:pt x="836" y="442"/>
                  </a:lnTo>
                  <a:lnTo>
                    <a:pt x="836" y="450"/>
                  </a:lnTo>
                  <a:lnTo>
                    <a:pt x="821" y="448"/>
                  </a:lnTo>
                  <a:lnTo>
                    <a:pt x="807" y="448"/>
                  </a:lnTo>
                  <a:lnTo>
                    <a:pt x="799" y="448"/>
                  </a:lnTo>
                  <a:lnTo>
                    <a:pt x="795" y="448"/>
                  </a:lnTo>
                  <a:lnTo>
                    <a:pt x="782" y="448"/>
                  </a:lnTo>
                  <a:lnTo>
                    <a:pt x="770" y="448"/>
                  </a:lnTo>
                  <a:lnTo>
                    <a:pt x="766" y="448"/>
                  </a:lnTo>
                  <a:lnTo>
                    <a:pt x="685" y="450"/>
                  </a:lnTo>
                  <a:lnTo>
                    <a:pt x="680" y="450"/>
                  </a:lnTo>
                  <a:lnTo>
                    <a:pt x="676" y="448"/>
                  </a:lnTo>
                  <a:lnTo>
                    <a:pt x="655" y="448"/>
                  </a:lnTo>
                  <a:lnTo>
                    <a:pt x="651" y="448"/>
                  </a:lnTo>
                  <a:lnTo>
                    <a:pt x="645" y="448"/>
                  </a:lnTo>
                  <a:lnTo>
                    <a:pt x="608" y="448"/>
                  </a:lnTo>
                  <a:lnTo>
                    <a:pt x="604" y="448"/>
                  </a:lnTo>
                  <a:lnTo>
                    <a:pt x="573" y="471"/>
                  </a:lnTo>
                  <a:lnTo>
                    <a:pt x="572" y="473"/>
                  </a:lnTo>
                  <a:lnTo>
                    <a:pt x="564" y="477"/>
                  </a:lnTo>
                  <a:lnTo>
                    <a:pt x="562" y="481"/>
                  </a:lnTo>
                  <a:lnTo>
                    <a:pt x="558" y="482"/>
                  </a:lnTo>
                  <a:lnTo>
                    <a:pt x="556" y="482"/>
                  </a:lnTo>
                  <a:lnTo>
                    <a:pt x="546" y="492"/>
                  </a:lnTo>
                  <a:lnTo>
                    <a:pt x="543" y="492"/>
                  </a:lnTo>
                  <a:lnTo>
                    <a:pt x="541" y="496"/>
                  </a:lnTo>
                  <a:lnTo>
                    <a:pt x="537" y="496"/>
                  </a:lnTo>
                  <a:lnTo>
                    <a:pt x="537" y="500"/>
                  </a:lnTo>
                  <a:lnTo>
                    <a:pt x="533" y="500"/>
                  </a:lnTo>
                  <a:lnTo>
                    <a:pt x="531" y="502"/>
                  </a:lnTo>
                  <a:lnTo>
                    <a:pt x="525" y="506"/>
                  </a:lnTo>
                  <a:lnTo>
                    <a:pt x="512" y="515"/>
                  </a:lnTo>
                  <a:lnTo>
                    <a:pt x="502" y="521"/>
                  </a:lnTo>
                  <a:lnTo>
                    <a:pt x="500" y="525"/>
                  </a:lnTo>
                  <a:lnTo>
                    <a:pt x="487" y="535"/>
                  </a:lnTo>
                  <a:lnTo>
                    <a:pt x="485" y="535"/>
                  </a:lnTo>
                  <a:lnTo>
                    <a:pt x="479" y="540"/>
                  </a:lnTo>
                  <a:lnTo>
                    <a:pt x="471" y="544"/>
                  </a:lnTo>
                  <a:lnTo>
                    <a:pt x="469" y="546"/>
                  </a:lnTo>
                  <a:lnTo>
                    <a:pt x="465" y="546"/>
                  </a:lnTo>
                  <a:lnTo>
                    <a:pt x="465" y="550"/>
                  </a:lnTo>
                  <a:lnTo>
                    <a:pt x="463" y="550"/>
                  </a:lnTo>
                  <a:lnTo>
                    <a:pt x="460" y="554"/>
                  </a:lnTo>
                  <a:lnTo>
                    <a:pt x="454" y="556"/>
                  </a:lnTo>
                  <a:lnTo>
                    <a:pt x="450" y="560"/>
                  </a:lnTo>
                  <a:lnTo>
                    <a:pt x="448" y="564"/>
                  </a:lnTo>
                  <a:lnTo>
                    <a:pt x="440" y="560"/>
                  </a:lnTo>
                  <a:lnTo>
                    <a:pt x="388" y="544"/>
                  </a:lnTo>
                  <a:lnTo>
                    <a:pt x="390" y="513"/>
                  </a:lnTo>
                  <a:lnTo>
                    <a:pt x="400" y="513"/>
                  </a:lnTo>
                  <a:lnTo>
                    <a:pt x="404" y="517"/>
                  </a:lnTo>
                  <a:lnTo>
                    <a:pt x="406" y="517"/>
                  </a:lnTo>
                  <a:lnTo>
                    <a:pt x="409" y="517"/>
                  </a:lnTo>
                  <a:lnTo>
                    <a:pt x="409" y="513"/>
                  </a:lnTo>
                  <a:lnTo>
                    <a:pt x="411" y="513"/>
                  </a:lnTo>
                  <a:lnTo>
                    <a:pt x="415" y="513"/>
                  </a:lnTo>
                  <a:lnTo>
                    <a:pt x="425" y="513"/>
                  </a:lnTo>
                  <a:lnTo>
                    <a:pt x="425" y="517"/>
                  </a:lnTo>
                  <a:lnTo>
                    <a:pt x="425" y="519"/>
                  </a:lnTo>
                  <a:lnTo>
                    <a:pt x="429" y="519"/>
                  </a:lnTo>
                  <a:lnTo>
                    <a:pt x="429" y="517"/>
                  </a:lnTo>
                  <a:lnTo>
                    <a:pt x="431" y="517"/>
                  </a:lnTo>
                  <a:lnTo>
                    <a:pt x="431" y="513"/>
                  </a:lnTo>
                  <a:lnTo>
                    <a:pt x="434" y="509"/>
                  </a:lnTo>
                  <a:lnTo>
                    <a:pt x="434" y="513"/>
                  </a:lnTo>
                  <a:lnTo>
                    <a:pt x="436" y="508"/>
                  </a:lnTo>
                  <a:lnTo>
                    <a:pt x="440" y="508"/>
                  </a:lnTo>
                  <a:lnTo>
                    <a:pt x="440" y="509"/>
                  </a:lnTo>
                  <a:lnTo>
                    <a:pt x="440" y="484"/>
                  </a:lnTo>
                  <a:lnTo>
                    <a:pt x="442" y="482"/>
                  </a:lnTo>
                  <a:lnTo>
                    <a:pt x="442" y="477"/>
                  </a:lnTo>
                  <a:lnTo>
                    <a:pt x="442" y="467"/>
                  </a:lnTo>
                  <a:lnTo>
                    <a:pt x="442" y="461"/>
                  </a:lnTo>
                  <a:lnTo>
                    <a:pt x="390" y="461"/>
                  </a:lnTo>
                  <a:lnTo>
                    <a:pt x="371" y="459"/>
                  </a:lnTo>
                  <a:lnTo>
                    <a:pt x="361" y="459"/>
                  </a:lnTo>
                  <a:lnTo>
                    <a:pt x="355" y="459"/>
                  </a:lnTo>
                  <a:lnTo>
                    <a:pt x="351" y="459"/>
                  </a:lnTo>
                  <a:lnTo>
                    <a:pt x="351" y="461"/>
                  </a:lnTo>
                  <a:lnTo>
                    <a:pt x="351" y="469"/>
                  </a:lnTo>
                  <a:lnTo>
                    <a:pt x="351" y="475"/>
                  </a:lnTo>
                  <a:lnTo>
                    <a:pt x="351" y="471"/>
                  </a:lnTo>
                  <a:lnTo>
                    <a:pt x="350" y="471"/>
                  </a:lnTo>
                  <a:lnTo>
                    <a:pt x="346" y="471"/>
                  </a:lnTo>
                  <a:lnTo>
                    <a:pt x="346" y="479"/>
                  </a:lnTo>
                  <a:lnTo>
                    <a:pt x="342" y="479"/>
                  </a:lnTo>
                  <a:lnTo>
                    <a:pt x="340" y="479"/>
                  </a:lnTo>
                  <a:lnTo>
                    <a:pt x="340" y="494"/>
                  </a:lnTo>
                  <a:lnTo>
                    <a:pt x="274" y="492"/>
                  </a:lnTo>
                  <a:lnTo>
                    <a:pt x="274" y="494"/>
                  </a:lnTo>
                  <a:lnTo>
                    <a:pt x="270" y="494"/>
                  </a:lnTo>
                  <a:lnTo>
                    <a:pt x="270" y="498"/>
                  </a:lnTo>
                  <a:lnTo>
                    <a:pt x="268" y="498"/>
                  </a:lnTo>
                  <a:lnTo>
                    <a:pt x="270" y="498"/>
                  </a:lnTo>
                  <a:lnTo>
                    <a:pt x="270" y="500"/>
                  </a:lnTo>
                  <a:lnTo>
                    <a:pt x="270" y="504"/>
                  </a:lnTo>
                  <a:lnTo>
                    <a:pt x="268" y="504"/>
                  </a:lnTo>
                  <a:lnTo>
                    <a:pt x="268" y="508"/>
                  </a:lnTo>
                  <a:lnTo>
                    <a:pt x="265" y="508"/>
                  </a:lnTo>
                  <a:lnTo>
                    <a:pt x="265" y="509"/>
                  </a:lnTo>
                  <a:lnTo>
                    <a:pt x="263" y="508"/>
                  </a:lnTo>
                  <a:lnTo>
                    <a:pt x="263" y="509"/>
                  </a:lnTo>
                  <a:lnTo>
                    <a:pt x="259" y="509"/>
                  </a:lnTo>
                  <a:lnTo>
                    <a:pt x="255" y="509"/>
                  </a:lnTo>
                  <a:lnTo>
                    <a:pt x="255" y="513"/>
                  </a:lnTo>
                  <a:lnTo>
                    <a:pt x="253" y="513"/>
                  </a:lnTo>
                  <a:lnTo>
                    <a:pt x="249" y="513"/>
                  </a:lnTo>
                  <a:lnTo>
                    <a:pt x="249" y="517"/>
                  </a:lnTo>
                  <a:lnTo>
                    <a:pt x="247" y="517"/>
                  </a:lnTo>
                  <a:lnTo>
                    <a:pt x="247" y="519"/>
                  </a:lnTo>
                  <a:lnTo>
                    <a:pt x="243" y="519"/>
                  </a:lnTo>
                  <a:lnTo>
                    <a:pt x="240" y="519"/>
                  </a:lnTo>
                  <a:lnTo>
                    <a:pt x="240" y="523"/>
                  </a:lnTo>
                  <a:lnTo>
                    <a:pt x="238" y="523"/>
                  </a:lnTo>
                  <a:lnTo>
                    <a:pt x="234" y="523"/>
                  </a:lnTo>
                  <a:lnTo>
                    <a:pt x="261" y="571"/>
                  </a:lnTo>
                  <a:lnTo>
                    <a:pt x="247" y="579"/>
                  </a:lnTo>
                  <a:lnTo>
                    <a:pt x="220" y="569"/>
                  </a:lnTo>
                  <a:lnTo>
                    <a:pt x="205" y="579"/>
                  </a:lnTo>
                  <a:lnTo>
                    <a:pt x="197" y="585"/>
                  </a:lnTo>
                  <a:lnTo>
                    <a:pt x="205" y="592"/>
                  </a:lnTo>
                  <a:lnTo>
                    <a:pt x="220" y="614"/>
                  </a:lnTo>
                  <a:lnTo>
                    <a:pt x="193" y="648"/>
                  </a:lnTo>
                  <a:lnTo>
                    <a:pt x="193" y="675"/>
                  </a:lnTo>
                  <a:lnTo>
                    <a:pt x="189" y="675"/>
                  </a:lnTo>
                  <a:lnTo>
                    <a:pt x="189" y="674"/>
                  </a:lnTo>
                  <a:lnTo>
                    <a:pt x="187" y="674"/>
                  </a:lnTo>
                  <a:lnTo>
                    <a:pt x="187" y="670"/>
                  </a:lnTo>
                  <a:lnTo>
                    <a:pt x="184" y="670"/>
                  </a:lnTo>
                  <a:lnTo>
                    <a:pt x="180" y="666"/>
                  </a:lnTo>
                  <a:lnTo>
                    <a:pt x="178" y="666"/>
                  </a:lnTo>
                  <a:lnTo>
                    <a:pt x="178" y="664"/>
                  </a:lnTo>
                  <a:lnTo>
                    <a:pt x="174" y="664"/>
                  </a:lnTo>
                  <a:lnTo>
                    <a:pt x="170" y="660"/>
                  </a:lnTo>
                  <a:lnTo>
                    <a:pt x="168" y="660"/>
                  </a:lnTo>
                  <a:lnTo>
                    <a:pt x="168" y="658"/>
                  </a:lnTo>
                  <a:lnTo>
                    <a:pt x="164" y="658"/>
                  </a:lnTo>
                  <a:lnTo>
                    <a:pt x="162" y="654"/>
                  </a:lnTo>
                  <a:lnTo>
                    <a:pt x="158" y="652"/>
                  </a:lnTo>
                  <a:lnTo>
                    <a:pt x="155" y="652"/>
                  </a:lnTo>
                  <a:lnTo>
                    <a:pt x="155" y="648"/>
                  </a:lnTo>
                  <a:lnTo>
                    <a:pt x="153" y="648"/>
                  </a:lnTo>
                  <a:lnTo>
                    <a:pt x="153" y="645"/>
                  </a:lnTo>
                  <a:lnTo>
                    <a:pt x="149" y="645"/>
                  </a:lnTo>
                  <a:lnTo>
                    <a:pt x="149" y="643"/>
                  </a:lnTo>
                  <a:lnTo>
                    <a:pt x="145" y="643"/>
                  </a:lnTo>
                  <a:lnTo>
                    <a:pt x="143" y="639"/>
                  </a:lnTo>
                  <a:lnTo>
                    <a:pt x="139" y="639"/>
                  </a:lnTo>
                  <a:lnTo>
                    <a:pt x="135" y="637"/>
                  </a:lnTo>
                  <a:lnTo>
                    <a:pt x="133" y="637"/>
                  </a:lnTo>
                  <a:lnTo>
                    <a:pt x="129" y="633"/>
                  </a:lnTo>
                  <a:lnTo>
                    <a:pt x="128" y="633"/>
                  </a:lnTo>
                  <a:lnTo>
                    <a:pt x="124" y="633"/>
                  </a:lnTo>
                  <a:lnTo>
                    <a:pt x="120" y="633"/>
                  </a:lnTo>
                  <a:lnTo>
                    <a:pt x="118" y="631"/>
                  </a:lnTo>
                  <a:lnTo>
                    <a:pt x="114" y="631"/>
                  </a:lnTo>
                  <a:lnTo>
                    <a:pt x="110" y="631"/>
                  </a:lnTo>
                  <a:lnTo>
                    <a:pt x="110" y="633"/>
                  </a:lnTo>
                  <a:lnTo>
                    <a:pt x="108" y="633"/>
                  </a:lnTo>
                  <a:lnTo>
                    <a:pt x="104" y="633"/>
                  </a:lnTo>
                  <a:lnTo>
                    <a:pt x="104" y="631"/>
                  </a:lnTo>
                  <a:lnTo>
                    <a:pt x="102" y="631"/>
                  </a:lnTo>
                  <a:lnTo>
                    <a:pt x="95" y="631"/>
                  </a:lnTo>
                  <a:lnTo>
                    <a:pt x="93" y="631"/>
                  </a:lnTo>
                  <a:lnTo>
                    <a:pt x="89" y="631"/>
                  </a:lnTo>
                  <a:lnTo>
                    <a:pt x="89" y="627"/>
                  </a:lnTo>
                  <a:lnTo>
                    <a:pt x="89" y="625"/>
                  </a:lnTo>
                  <a:lnTo>
                    <a:pt x="75" y="610"/>
                  </a:lnTo>
                  <a:lnTo>
                    <a:pt x="79" y="604"/>
                  </a:lnTo>
                  <a:lnTo>
                    <a:pt x="85" y="604"/>
                  </a:lnTo>
                  <a:lnTo>
                    <a:pt x="85" y="600"/>
                  </a:lnTo>
                  <a:lnTo>
                    <a:pt x="85" y="596"/>
                  </a:lnTo>
                  <a:lnTo>
                    <a:pt x="83" y="594"/>
                  </a:lnTo>
                  <a:lnTo>
                    <a:pt x="85" y="587"/>
                  </a:lnTo>
                  <a:lnTo>
                    <a:pt x="83" y="589"/>
                  </a:lnTo>
                  <a:lnTo>
                    <a:pt x="79" y="589"/>
                  </a:lnTo>
                  <a:lnTo>
                    <a:pt x="79" y="581"/>
                  </a:lnTo>
                </a:path>
              </a:pathLst>
            </a:custGeom>
            <a:grpFill/>
            <a:ln w="9525">
              <a:noFill/>
              <a:round/>
              <a:headEnd/>
              <a:tailEnd/>
            </a:ln>
          </p:spPr>
          <p:txBody>
            <a:bodyPr/>
            <a:lstStyle/>
            <a:p>
              <a:pPr>
                <a:defRPr/>
              </a:pPr>
              <a:endParaRPr lang="en-US"/>
            </a:p>
          </p:txBody>
        </p:sp>
        <p:sp>
          <p:nvSpPr>
            <p:cNvPr id="46359" name="Freeform 2417"/>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close/>
                </a:path>
              </a:pathLst>
            </a:custGeom>
            <a:grpFill/>
            <a:ln w="9525">
              <a:noFill/>
              <a:round/>
              <a:headEnd/>
              <a:tailEnd/>
            </a:ln>
          </p:spPr>
          <p:txBody>
            <a:bodyPr/>
            <a:lstStyle/>
            <a:p>
              <a:pPr>
                <a:defRPr/>
              </a:pPr>
              <a:endParaRPr lang="en-US"/>
            </a:p>
          </p:txBody>
        </p:sp>
        <p:sp>
          <p:nvSpPr>
            <p:cNvPr id="46360" name="Freeform 2418"/>
            <p:cNvSpPr>
              <a:spLocks/>
            </p:cNvSpPr>
            <p:nvPr/>
          </p:nvSpPr>
          <p:spPr bwMode="auto">
            <a:xfrm>
              <a:off x="854" y="126"/>
              <a:ext cx="9" cy="11"/>
            </a:xfrm>
            <a:custGeom>
              <a:avLst/>
              <a:gdLst>
                <a:gd name="T0" fmla="*/ 4 w 9"/>
                <a:gd name="T1" fmla="*/ 0 h 11"/>
                <a:gd name="T2" fmla="*/ 9 w 9"/>
                <a:gd name="T3" fmla="*/ 9 h 11"/>
                <a:gd name="T4" fmla="*/ 7 w 9"/>
                <a:gd name="T5" fmla="*/ 11 h 11"/>
                <a:gd name="T6" fmla="*/ 0 w 9"/>
                <a:gd name="T7" fmla="*/ 2 h 11"/>
                <a:gd name="T8" fmla="*/ 4 w 9"/>
                <a:gd name="T9" fmla="*/ 0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0"/>
                  </a:moveTo>
                  <a:lnTo>
                    <a:pt x="9" y="9"/>
                  </a:lnTo>
                  <a:lnTo>
                    <a:pt x="7" y="11"/>
                  </a:lnTo>
                  <a:lnTo>
                    <a:pt x="0" y="2"/>
                  </a:lnTo>
                  <a:lnTo>
                    <a:pt x="4" y="0"/>
                  </a:lnTo>
                </a:path>
              </a:pathLst>
            </a:custGeom>
            <a:grpFill/>
            <a:ln w="9525">
              <a:noFill/>
              <a:round/>
              <a:headEnd/>
              <a:tailEnd/>
            </a:ln>
          </p:spPr>
          <p:txBody>
            <a:bodyPr/>
            <a:lstStyle/>
            <a:p>
              <a:pPr>
                <a:defRPr/>
              </a:pPr>
              <a:endParaRPr lang="en-US"/>
            </a:p>
          </p:txBody>
        </p:sp>
        <p:sp>
          <p:nvSpPr>
            <p:cNvPr id="46361" name="Freeform 2419"/>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close/>
                </a:path>
              </a:pathLst>
            </a:custGeom>
            <a:grpFill/>
            <a:ln w="9525">
              <a:noFill/>
              <a:round/>
              <a:headEnd/>
              <a:tailEnd/>
            </a:ln>
          </p:spPr>
          <p:txBody>
            <a:bodyPr/>
            <a:lstStyle/>
            <a:p>
              <a:pPr>
                <a:defRPr/>
              </a:pPr>
              <a:endParaRPr lang="en-US"/>
            </a:p>
          </p:txBody>
        </p:sp>
        <p:sp>
          <p:nvSpPr>
            <p:cNvPr id="46362" name="Freeform 2420"/>
            <p:cNvSpPr>
              <a:spLocks/>
            </p:cNvSpPr>
            <p:nvPr/>
          </p:nvSpPr>
          <p:spPr bwMode="auto">
            <a:xfrm>
              <a:off x="863" y="147"/>
              <a:ext cx="76" cy="56"/>
            </a:xfrm>
            <a:custGeom>
              <a:avLst/>
              <a:gdLst>
                <a:gd name="T0" fmla="*/ 16 w 76"/>
                <a:gd name="T1" fmla="*/ 10 h 56"/>
                <a:gd name="T2" fmla="*/ 24 w 76"/>
                <a:gd name="T3" fmla="*/ 11 h 56"/>
                <a:gd name="T4" fmla="*/ 25 w 76"/>
                <a:gd name="T5" fmla="*/ 10 h 56"/>
                <a:gd name="T6" fmla="*/ 29 w 76"/>
                <a:gd name="T7" fmla="*/ 10 h 56"/>
                <a:gd name="T8" fmla="*/ 33 w 76"/>
                <a:gd name="T9" fmla="*/ 11 h 56"/>
                <a:gd name="T10" fmla="*/ 41 w 76"/>
                <a:gd name="T11" fmla="*/ 21 h 56"/>
                <a:gd name="T12" fmla="*/ 39 w 76"/>
                <a:gd name="T13" fmla="*/ 27 h 56"/>
                <a:gd name="T14" fmla="*/ 51 w 76"/>
                <a:gd name="T15" fmla="*/ 37 h 56"/>
                <a:gd name="T16" fmla="*/ 70 w 76"/>
                <a:gd name="T17" fmla="*/ 13 h 56"/>
                <a:gd name="T18" fmla="*/ 76 w 76"/>
                <a:gd name="T19" fmla="*/ 21 h 56"/>
                <a:gd name="T20" fmla="*/ 74 w 76"/>
                <a:gd name="T21" fmla="*/ 23 h 56"/>
                <a:gd name="T22" fmla="*/ 76 w 76"/>
                <a:gd name="T23" fmla="*/ 27 h 56"/>
                <a:gd name="T24" fmla="*/ 70 w 76"/>
                <a:gd name="T25" fmla="*/ 33 h 56"/>
                <a:gd name="T26" fmla="*/ 76 w 76"/>
                <a:gd name="T27" fmla="*/ 37 h 56"/>
                <a:gd name="T28" fmla="*/ 74 w 76"/>
                <a:gd name="T29" fmla="*/ 37 h 56"/>
                <a:gd name="T30" fmla="*/ 58 w 76"/>
                <a:gd name="T31" fmla="*/ 54 h 56"/>
                <a:gd name="T32" fmla="*/ 52 w 76"/>
                <a:gd name="T33" fmla="*/ 48 h 56"/>
                <a:gd name="T34" fmla="*/ 45 w 76"/>
                <a:gd name="T35" fmla="*/ 56 h 56"/>
                <a:gd name="T36" fmla="*/ 33 w 76"/>
                <a:gd name="T37" fmla="*/ 46 h 56"/>
                <a:gd name="T38" fmla="*/ 27 w 76"/>
                <a:gd name="T39" fmla="*/ 40 h 56"/>
                <a:gd name="T40" fmla="*/ 33 w 76"/>
                <a:gd name="T41" fmla="*/ 33 h 56"/>
                <a:gd name="T42" fmla="*/ 4 w 76"/>
                <a:gd name="T43" fmla="*/ 10 h 56"/>
                <a:gd name="T44" fmla="*/ 0 w 76"/>
                <a:gd name="T45" fmla="*/ 6 h 56"/>
                <a:gd name="T46" fmla="*/ 6 w 76"/>
                <a:gd name="T47" fmla="*/ 0 h 56"/>
                <a:gd name="T48" fmla="*/ 16 w 76"/>
                <a:gd name="T49" fmla="*/ 10 h 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56"/>
                <a:gd name="T77" fmla="*/ 76 w 76"/>
                <a:gd name="T78" fmla="*/ 56 h 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56">
                  <a:moveTo>
                    <a:pt x="16" y="10"/>
                  </a:moveTo>
                  <a:lnTo>
                    <a:pt x="24" y="11"/>
                  </a:lnTo>
                  <a:lnTo>
                    <a:pt x="25" y="10"/>
                  </a:lnTo>
                  <a:lnTo>
                    <a:pt x="29" y="10"/>
                  </a:lnTo>
                  <a:lnTo>
                    <a:pt x="33" y="11"/>
                  </a:lnTo>
                  <a:lnTo>
                    <a:pt x="41" y="21"/>
                  </a:lnTo>
                  <a:lnTo>
                    <a:pt x="39" y="27"/>
                  </a:lnTo>
                  <a:lnTo>
                    <a:pt x="51" y="37"/>
                  </a:lnTo>
                  <a:lnTo>
                    <a:pt x="70" y="13"/>
                  </a:lnTo>
                  <a:lnTo>
                    <a:pt x="76" y="21"/>
                  </a:lnTo>
                  <a:lnTo>
                    <a:pt x="74" y="23"/>
                  </a:lnTo>
                  <a:lnTo>
                    <a:pt x="76" y="27"/>
                  </a:lnTo>
                  <a:lnTo>
                    <a:pt x="70" y="33"/>
                  </a:lnTo>
                  <a:lnTo>
                    <a:pt x="76" y="37"/>
                  </a:lnTo>
                  <a:lnTo>
                    <a:pt x="74" y="37"/>
                  </a:lnTo>
                  <a:lnTo>
                    <a:pt x="58" y="54"/>
                  </a:lnTo>
                  <a:lnTo>
                    <a:pt x="52" y="48"/>
                  </a:lnTo>
                  <a:lnTo>
                    <a:pt x="45" y="56"/>
                  </a:lnTo>
                  <a:lnTo>
                    <a:pt x="33" y="46"/>
                  </a:lnTo>
                  <a:lnTo>
                    <a:pt x="27" y="40"/>
                  </a:lnTo>
                  <a:lnTo>
                    <a:pt x="33" y="33"/>
                  </a:lnTo>
                  <a:lnTo>
                    <a:pt x="4" y="10"/>
                  </a:lnTo>
                  <a:lnTo>
                    <a:pt x="0" y="6"/>
                  </a:lnTo>
                  <a:lnTo>
                    <a:pt x="6" y="0"/>
                  </a:lnTo>
                  <a:lnTo>
                    <a:pt x="16" y="10"/>
                  </a:lnTo>
                </a:path>
              </a:pathLst>
            </a:custGeom>
            <a:grpFill/>
            <a:ln w="9525">
              <a:noFill/>
              <a:round/>
              <a:headEnd/>
              <a:tailEnd/>
            </a:ln>
          </p:spPr>
          <p:txBody>
            <a:bodyPr/>
            <a:lstStyle/>
            <a:p>
              <a:pPr>
                <a:defRPr/>
              </a:pPr>
              <a:endParaRPr lang="en-US"/>
            </a:p>
          </p:txBody>
        </p:sp>
        <p:sp>
          <p:nvSpPr>
            <p:cNvPr id="46363" name="Freeform 2421"/>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close/>
                </a:path>
              </a:pathLst>
            </a:custGeom>
            <a:grpFill/>
            <a:ln w="9525">
              <a:noFill/>
              <a:round/>
              <a:headEnd/>
              <a:tailEnd/>
            </a:ln>
          </p:spPr>
          <p:txBody>
            <a:bodyPr/>
            <a:lstStyle/>
            <a:p>
              <a:pPr>
                <a:defRPr/>
              </a:pPr>
              <a:endParaRPr lang="en-US"/>
            </a:p>
          </p:txBody>
        </p:sp>
        <p:sp>
          <p:nvSpPr>
            <p:cNvPr id="46364" name="Freeform 2422"/>
            <p:cNvSpPr>
              <a:spLocks/>
            </p:cNvSpPr>
            <p:nvPr/>
          </p:nvSpPr>
          <p:spPr bwMode="auto">
            <a:xfrm>
              <a:off x="630" y="185"/>
              <a:ext cx="44" cy="74"/>
            </a:xfrm>
            <a:custGeom>
              <a:avLst/>
              <a:gdLst>
                <a:gd name="T0" fmla="*/ 4 w 44"/>
                <a:gd name="T1" fmla="*/ 10 h 74"/>
                <a:gd name="T2" fmla="*/ 0 w 44"/>
                <a:gd name="T3" fmla="*/ 6 h 74"/>
                <a:gd name="T4" fmla="*/ 0 w 44"/>
                <a:gd name="T5" fmla="*/ 0 h 74"/>
                <a:gd name="T6" fmla="*/ 6 w 44"/>
                <a:gd name="T7" fmla="*/ 0 h 74"/>
                <a:gd name="T8" fmla="*/ 15 w 44"/>
                <a:gd name="T9" fmla="*/ 0 h 74"/>
                <a:gd name="T10" fmla="*/ 19 w 44"/>
                <a:gd name="T11" fmla="*/ 0 h 74"/>
                <a:gd name="T12" fmla="*/ 19 w 44"/>
                <a:gd name="T13" fmla="*/ 6 h 74"/>
                <a:gd name="T14" fmla="*/ 19 w 44"/>
                <a:gd name="T15" fmla="*/ 16 h 74"/>
                <a:gd name="T16" fmla="*/ 19 w 44"/>
                <a:gd name="T17" fmla="*/ 24 h 74"/>
                <a:gd name="T18" fmla="*/ 19 w 44"/>
                <a:gd name="T19" fmla="*/ 28 h 74"/>
                <a:gd name="T20" fmla="*/ 19 w 44"/>
                <a:gd name="T21" fmla="*/ 31 h 74"/>
                <a:gd name="T22" fmla="*/ 19 w 44"/>
                <a:gd name="T23" fmla="*/ 33 h 74"/>
                <a:gd name="T24" fmla="*/ 17 w 44"/>
                <a:gd name="T25" fmla="*/ 33 h 74"/>
                <a:gd name="T26" fmla="*/ 13 w 44"/>
                <a:gd name="T27" fmla="*/ 33 h 74"/>
                <a:gd name="T28" fmla="*/ 17 w 44"/>
                <a:gd name="T29" fmla="*/ 43 h 74"/>
                <a:gd name="T30" fmla="*/ 19 w 44"/>
                <a:gd name="T31" fmla="*/ 49 h 74"/>
                <a:gd name="T32" fmla="*/ 19 w 44"/>
                <a:gd name="T33" fmla="*/ 47 h 74"/>
                <a:gd name="T34" fmla="*/ 19 w 44"/>
                <a:gd name="T35" fmla="*/ 43 h 74"/>
                <a:gd name="T36" fmla="*/ 27 w 44"/>
                <a:gd name="T37" fmla="*/ 47 h 74"/>
                <a:gd name="T38" fmla="*/ 27 w 44"/>
                <a:gd name="T39" fmla="*/ 53 h 74"/>
                <a:gd name="T40" fmla="*/ 29 w 44"/>
                <a:gd name="T41" fmla="*/ 53 h 74"/>
                <a:gd name="T42" fmla="*/ 27 w 44"/>
                <a:gd name="T43" fmla="*/ 55 h 74"/>
                <a:gd name="T44" fmla="*/ 23 w 44"/>
                <a:gd name="T45" fmla="*/ 56 h 74"/>
                <a:gd name="T46" fmla="*/ 23 w 44"/>
                <a:gd name="T47" fmla="*/ 58 h 74"/>
                <a:gd name="T48" fmla="*/ 23 w 44"/>
                <a:gd name="T49" fmla="*/ 62 h 74"/>
                <a:gd name="T50" fmla="*/ 27 w 44"/>
                <a:gd name="T51" fmla="*/ 62 h 74"/>
                <a:gd name="T52" fmla="*/ 29 w 44"/>
                <a:gd name="T53" fmla="*/ 62 h 74"/>
                <a:gd name="T54" fmla="*/ 33 w 44"/>
                <a:gd name="T55" fmla="*/ 62 h 74"/>
                <a:gd name="T56" fmla="*/ 38 w 44"/>
                <a:gd name="T57" fmla="*/ 62 h 74"/>
                <a:gd name="T58" fmla="*/ 44 w 44"/>
                <a:gd name="T59" fmla="*/ 62 h 74"/>
                <a:gd name="T60" fmla="*/ 44 w 44"/>
                <a:gd name="T61" fmla="*/ 64 h 74"/>
                <a:gd name="T62" fmla="*/ 44 w 44"/>
                <a:gd name="T63" fmla="*/ 70 h 74"/>
                <a:gd name="T64" fmla="*/ 42 w 44"/>
                <a:gd name="T65" fmla="*/ 70 h 74"/>
                <a:gd name="T66" fmla="*/ 42 w 44"/>
                <a:gd name="T67" fmla="*/ 74 h 74"/>
                <a:gd name="T68" fmla="*/ 38 w 44"/>
                <a:gd name="T69" fmla="*/ 74 h 74"/>
                <a:gd name="T70" fmla="*/ 29 w 44"/>
                <a:gd name="T71" fmla="*/ 74 h 74"/>
                <a:gd name="T72" fmla="*/ 23 w 44"/>
                <a:gd name="T73" fmla="*/ 68 h 74"/>
                <a:gd name="T74" fmla="*/ 23 w 44"/>
                <a:gd name="T75" fmla="*/ 62 h 74"/>
                <a:gd name="T76" fmla="*/ 19 w 44"/>
                <a:gd name="T77" fmla="*/ 62 h 74"/>
                <a:gd name="T78" fmla="*/ 19 w 44"/>
                <a:gd name="T79" fmla="*/ 58 h 74"/>
                <a:gd name="T80" fmla="*/ 17 w 44"/>
                <a:gd name="T81" fmla="*/ 53 h 74"/>
                <a:gd name="T82" fmla="*/ 17 w 44"/>
                <a:gd name="T83" fmla="*/ 49 h 74"/>
                <a:gd name="T84" fmla="*/ 17 w 44"/>
                <a:gd name="T85" fmla="*/ 47 h 74"/>
                <a:gd name="T86" fmla="*/ 13 w 44"/>
                <a:gd name="T87" fmla="*/ 41 h 74"/>
                <a:gd name="T88" fmla="*/ 13 w 44"/>
                <a:gd name="T89" fmla="*/ 37 h 74"/>
                <a:gd name="T90" fmla="*/ 9 w 44"/>
                <a:gd name="T91" fmla="*/ 28 h 74"/>
                <a:gd name="T92" fmla="*/ 8 w 44"/>
                <a:gd name="T93" fmla="*/ 26 h 74"/>
                <a:gd name="T94" fmla="*/ 8 w 44"/>
                <a:gd name="T95" fmla="*/ 22 h 74"/>
                <a:gd name="T96" fmla="*/ 8 w 44"/>
                <a:gd name="T97" fmla="*/ 16 h 74"/>
                <a:gd name="T98" fmla="*/ 4 w 44"/>
                <a:gd name="T99" fmla="*/ 16 h 74"/>
                <a:gd name="T100" fmla="*/ 4 w 44"/>
                <a:gd name="T101" fmla="*/ 12 h 74"/>
                <a:gd name="T102" fmla="*/ 4 w 44"/>
                <a:gd name="T103" fmla="*/ 10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4"/>
                <a:gd name="T157" fmla="*/ 0 h 74"/>
                <a:gd name="T158" fmla="*/ 44 w 44"/>
                <a:gd name="T159" fmla="*/ 74 h 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4" h="74">
                  <a:moveTo>
                    <a:pt x="4" y="10"/>
                  </a:moveTo>
                  <a:lnTo>
                    <a:pt x="0" y="6"/>
                  </a:lnTo>
                  <a:lnTo>
                    <a:pt x="0" y="0"/>
                  </a:lnTo>
                  <a:lnTo>
                    <a:pt x="6" y="0"/>
                  </a:lnTo>
                  <a:lnTo>
                    <a:pt x="15" y="0"/>
                  </a:lnTo>
                  <a:lnTo>
                    <a:pt x="19" y="0"/>
                  </a:lnTo>
                  <a:lnTo>
                    <a:pt x="19" y="6"/>
                  </a:lnTo>
                  <a:lnTo>
                    <a:pt x="19" y="16"/>
                  </a:lnTo>
                  <a:lnTo>
                    <a:pt x="19" y="24"/>
                  </a:lnTo>
                  <a:lnTo>
                    <a:pt x="19" y="28"/>
                  </a:lnTo>
                  <a:lnTo>
                    <a:pt x="19" y="31"/>
                  </a:lnTo>
                  <a:lnTo>
                    <a:pt x="19" y="33"/>
                  </a:lnTo>
                  <a:lnTo>
                    <a:pt x="17" y="33"/>
                  </a:lnTo>
                  <a:lnTo>
                    <a:pt x="13" y="33"/>
                  </a:lnTo>
                  <a:lnTo>
                    <a:pt x="17" y="43"/>
                  </a:lnTo>
                  <a:lnTo>
                    <a:pt x="19" y="49"/>
                  </a:lnTo>
                  <a:lnTo>
                    <a:pt x="19" y="47"/>
                  </a:lnTo>
                  <a:lnTo>
                    <a:pt x="19" y="43"/>
                  </a:lnTo>
                  <a:lnTo>
                    <a:pt x="27" y="47"/>
                  </a:lnTo>
                  <a:lnTo>
                    <a:pt x="27" y="53"/>
                  </a:lnTo>
                  <a:lnTo>
                    <a:pt x="29" y="53"/>
                  </a:lnTo>
                  <a:lnTo>
                    <a:pt x="27" y="55"/>
                  </a:lnTo>
                  <a:lnTo>
                    <a:pt x="23" y="56"/>
                  </a:lnTo>
                  <a:lnTo>
                    <a:pt x="23" y="58"/>
                  </a:lnTo>
                  <a:lnTo>
                    <a:pt x="23" y="62"/>
                  </a:lnTo>
                  <a:lnTo>
                    <a:pt x="27" y="62"/>
                  </a:lnTo>
                  <a:lnTo>
                    <a:pt x="29" y="62"/>
                  </a:lnTo>
                  <a:lnTo>
                    <a:pt x="33" y="62"/>
                  </a:lnTo>
                  <a:lnTo>
                    <a:pt x="38" y="62"/>
                  </a:lnTo>
                  <a:lnTo>
                    <a:pt x="44" y="62"/>
                  </a:lnTo>
                  <a:lnTo>
                    <a:pt x="44" y="64"/>
                  </a:lnTo>
                  <a:lnTo>
                    <a:pt x="44" y="70"/>
                  </a:lnTo>
                  <a:lnTo>
                    <a:pt x="42" y="70"/>
                  </a:lnTo>
                  <a:lnTo>
                    <a:pt x="42" y="74"/>
                  </a:lnTo>
                  <a:lnTo>
                    <a:pt x="38" y="74"/>
                  </a:lnTo>
                  <a:lnTo>
                    <a:pt x="29" y="74"/>
                  </a:lnTo>
                  <a:lnTo>
                    <a:pt x="23" y="68"/>
                  </a:lnTo>
                  <a:lnTo>
                    <a:pt x="23" y="62"/>
                  </a:lnTo>
                  <a:lnTo>
                    <a:pt x="19" y="62"/>
                  </a:lnTo>
                  <a:lnTo>
                    <a:pt x="19" y="58"/>
                  </a:lnTo>
                  <a:lnTo>
                    <a:pt x="17" y="53"/>
                  </a:lnTo>
                  <a:lnTo>
                    <a:pt x="17" y="49"/>
                  </a:lnTo>
                  <a:lnTo>
                    <a:pt x="17" y="47"/>
                  </a:lnTo>
                  <a:lnTo>
                    <a:pt x="13" y="41"/>
                  </a:lnTo>
                  <a:lnTo>
                    <a:pt x="13" y="37"/>
                  </a:lnTo>
                  <a:lnTo>
                    <a:pt x="9" y="28"/>
                  </a:lnTo>
                  <a:lnTo>
                    <a:pt x="8" y="26"/>
                  </a:lnTo>
                  <a:lnTo>
                    <a:pt x="8" y="22"/>
                  </a:lnTo>
                  <a:lnTo>
                    <a:pt x="8" y="16"/>
                  </a:lnTo>
                  <a:lnTo>
                    <a:pt x="4" y="16"/>
                  </a:lnTo>
                  <a:lnTo>
                    <a:pt x="4" y="12"/>
                  </a:lnTo>
                  <a:lnTo>
                    <a:pt x="4" y="10"/>
                  </a:lnTo>
                </a:path>
              </a:pathLst>
            </a:custGeom>
            <a:grpFill/>
            <a:ln w="9525">
              <a:noFill/>
              <a:round/>
              <a:headEnd/>
              <a:tailEnd/>
            </a:ln>
          </p:spPr>
          <p:txBody>
            <a:bodyPr/>
            <a:lstStyle/>
            <a:p>
              <a:pPr>
                <a:defRPr/>
              </a:pPr>
              <a:endParaRPr lang="en-US"/>
            </a:p>
          </p:txBody>
        </p:sp>
        <p:sp>
          <p:nvSpPr>
            <p:cNvPr id="46365" name="Rectangle 2423"/>
            <p:cNvSpPr>
              <a:spLocks noChangeArrowheads="1"/>
            </p:cNvSpPr>
            <p:nvPr/>
          </p:nvSpPr>
          <p:spPr bwMode="auto">
            <a:xfrm>
              <a:off x="722" y="249"/>
              <a:ext cx="6" cy="12"/>
            </a:xfrm>
            <a:prstGeom prst="rect">
              <a:avLst/>
            </a:prstGeom>
            <a:grpFill/>
            <a:ln w="9525">
              <a:noFill/>
              <a:miter lim="800000"/>
              <a:headEnd/>
              <a:tailEnd/>
            </a:ln>
          </p:spPr>
          <p:txBody>
            <a:bodyPr/>
            <a:lstStyle/>
            <a:p>
              <a:pPr>
                <a:defRPr/>
              </a:pPr>
              <a:endParaRPr lang="en-US"/>
            </a:p>
          </p:txBody>
        </p:sp>
        <p:sp>
          <p:nvSpPr>
            <p:cNvPr id="46366" name="Freeform 2424"/>
            <p:cNvSpPr>
              <a:spLocks/>
            </p:cNvSpPr>
            <p:nvPr/>
          </p:nvSpPr>
          <p:spPr bwMode="auto">
            <a:xfrm>
              <a:off x="987" y="257"/>
              <a:ext cx="8" cy="21"/>
            </a:xfrm>
            <a:custGeom>
              <a:avLst/>
              <a:gdLst>
                <a:gd name="T0" fmla="*/ 8 w 8"/>
                <a:gd name="T1" fmla="*/ 0 h 21"/>
                <a:gd name="T2" fmla="*/ 8 w 8"/>
                <a:gd name="T3" fmla="*/ 21 h 21"/>
                <a:gd name="T4" fmla="*/ 2 w 8"/>
                <a:gd name="T5" fmla="*/ 21 h 21"/>
                <a:gd name="T6" fmla="*/ 0 w 8"/>
                <a:gd name="T7" fmla="*/ 0 h 21"/>
                <a:gd name="T8" fmla="*/ 8 w 8"/>
                <a:gd name="T9" fmla="*/ 0 h 21"/>
                <a:gd name="T10" fmla="*/ 0 60000 65536"/>
                <a:gd name="T11" fmla="*/ 0 60000 65536"/>
                <a:gd name="T12" fmla="*/ 0 60000 65536"/>
                <a:gd name="T13" fmla="*/ 0 60000 65536"/>
                <a:gd name="T14" fmla="*/ 0 60000 65536"/>
                <a:gd name="T15" fmla="*/ 0 w 8"/>
                <a:gd name="T16" fmla="*/ 0 h 21"/>
                <a:gd name="T17" fmla="*/ 8 w 8"/>
                <a:gd name="T18" fmla="*/ 21 h 21"/>
              </a:gdLst>
              <a:ahLst/>
              <a:cxnLst>
                <a:cxn ang="T10">
                  <a:pos x="T0" y="T1"/>
                </a:cxn>
                <a:cxn ang="T11">
                  <a:pos x="T2" y="T3"/>
                </a:cxn>
                <a:cxn ang="T12">
                  <a:pos x="T4" y="T5"/>
                </a:cxn>
                <a:cxn ang="T13">
                  <a:pos x="T6" y="T7"/>
                </a:cxn>
                <a:cxn ang="T14">
                  <a:pos x="T8" y="T9"/>
                </a:cxn>
              </a:cxnLst>
              <a:rect l="T15" t="T16" r="T17" b="T18"/>
              <a:pathLst>
                <a:path w="8" h="21">
                  <a:moveTo>
                    <a:pt x="8" y="0"/>
                  </a:moveTo>
                  <a:lnTo>
                    <a:pt x="8" y="21"/>
                  </a:lnTo>
                  <a:lnTo>
                    <a:pt x="2" y="21"/>
                  </a:lnTo>
                  <a:lnTo>
                    <a:pt x="0" y="0"/>
                  </a:lnTo>
                  <a:lnTo>
                    <a:pt x="8" y="0"/>
                  </a:lnTo>
                  <a:close/>
                </a:path>
              </a:pathLst>
            </a:custGeom>
            <a:grpFill/>
            <a:ln w="9525">
              <a:noFill/>
              <a:round/>
              <a:headEnd/>
              <a:tailEnd/>
            </a:ln>
          </p:spPr>
          <p:txBody>
            <a:bodyPr/>
            <a:lstStyle/>
            <a:p>
              <a:pPr>
                <a:defRPr/>
              </a:pPr>
              <a:endParaRPr lang="en-US"/>
            </a:p>
          </p:txBody>
        </p:sp>
        <p:sp>
          <p:nvSpPr>
            <p:cNvPr id="46367" name="Freeform 2425"/>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close/>
                  <a:moveTo>
                    <a:pt x="117" y="33"/>
                  </a:moveTo>
                  <a:lnTo>
                    <a:pt x="117" y="41"/>
                  </a:lnTo>
                  <a:lnTo>
                    <a:pt x="127" y="41"/>
                  </a:lnTo>
                  <a:lnTo>
                    <a:pt x="127" y="37"/>
                  </a:lnTo>
                  <a:lnTo>
                    <a:pt x="121" y="37"/>
                  </a:lnTo>
                  <a:lnTo>
                    <a:pt x="121" y="33"/>
                  </a:lnTo>
                  <a:lnTo>
                    <a:pt x="117" y="33"/>
                  </a:lnTo>
                  <a:close/>
                  <a:moveTo>
                    <a:pt x="148" y="43"/>
                  </a:moveTo>
                  <a:lnTo>
                    <a:pt x="146" y="47"/>
                  </a:lnTo>
                  <a:lnTo>
                    <a:pt x="139" y="47"/>
                  </a:lnTo>
                  <a:lnTo>
                    <a:pt x="139" y="53"/>
                  </a:lnTo>
                  <a:lnTo>
                    <a:pt x="152" y="53"/>
                  </a:lnTo>
                  <a:lnTo>
                    <a:pt x="152" y="47"/>
                  </a:lnTo>
                  <a:lnTo>
                    <a:pt x="148" y="43"/>
                  </a:lnTo>
                  <a:close/>
                  <a:moveTo>
                    <a:pt x="198" y="53"/>
                  </a:moveTo>
                  <a:lnTo>
                    <a:pt x="198" y="54"/>
                  </a:lnTo>
                  <a:lnTo>
                    <a:pt x="202" y="54"/>
                  </a:lnTo>
                  <a:lnTo>
                    <a:pt x="202" y="53"/>
                  </a:lnTo>
                  <a:lnTo>
                    <a:pt x="198" y="53"/>
                  </a:lnTo>
                  <a:close/>
                  <a:moveTo>
                    <a:pt x="148" y="62"/>
                  </a:moveTo>
                  <a:lnTo>
                    <a:pt x="158" y="62"/>
                  </a:lnTo>
                  <a:lnTo>
                    <a:pt x="158" y="58"/>
                  </a:lnTo>
                  <a:lnTo>
                    <a:pt x="148" y="58"/>
                  </a:lnTo>
                  <a:lnTo>
                    <a:pt x="148" y="62"/>
                  </a:lnTo>
                  <a:close/>
                  <a:moveTo>
                    <a:pt x="54" y="107"/>
                  </a:moveTo>
                  <a:lnTo>
                    <a:pt x="54" y="110"/>
                  </a:lnTo>
                  <a:lnTo>
                    <a:pt x="56" y="110"/>
                  </a:lnTo>
                  <a:lnTo>
                    <a:pt x="56" y="107"/>
                  </a:lnTo>
                  <a:lnTo>
                    <a:pt x="54" y="107"/>
                  </a:lnTo>
                  <a:close/>
                  <a:moveTo>
                    <a:pt x="69" y="112"/>
                  </a:moveTo>
                  <a:lnTo>
                    <a:pt x="69" y="107"/>
                  </a:lnTo>
                  <a:lnTo>
                    <a:pt x="59" y="107"/>
                  </a:lnTo>
                  <a:lnTo>
                    <a:pt x="59" y="110"/>
                  </a:lnTo>
                  <a:lnTo>
                    <a:pt x="65" y="110"/>
                  </a:lnTo>
                  <a:lnTo>
                    <a:pt x="65" y="114"/>
                  </a:lnTo>
                  <a:lnTo>
                    <a:pt x="65" y="120"/>
                  </a:lnTo>
                  <a:lnTo>
                    <a:pt x="75" y="120"/>
                  </a:lnTo>
                  <a:lnTo>
                    <a:pt x="75" y="112"/>
                  </a:lnTo>
                  <a:lnTo>
                    <a:pt x="69" y="112"/>
                  </a:lnTo>
                  <a:close/>
                  <a:moveTo>
                    <a:pt x="85" y="112"/>
                  </a:moveTo>
                  <a:lnTo>
                    <a:pt x="85" y="110"/>
                  </a:lnTo>
                  <a:lnTo>
                    <a:pt x="81" y="110"/>
                  </a:lnTo>
                  <a:lnTo>
                    <a:pt x="81" y="112"/>
                  </a:lnTo>
                  <a:lnTo>
                    <a:pt x="85" y="112"/>
                  </a:lnTo>
                  <a:close/>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close/>
                  <a:moveTo>
                    <a:pt x="160" y="161"/>
                  </a:moveTo>
                  <a:lnTo>
                    <a:pt x="160" y="168"/>
                  </a:lnTo>
                  <a:lnTo>
                    <a:pt x="169" y="168"/>
                  </a:lnTo>
                  <a:lnTo>
                    <a:pt x="166" y="161"/>
                  </a:lnTo>
                  <a:lnTo>
                    <a:pt x="160" y="161"/>
                  </a:lnTo>
                  <a:close/>
                  <a:moveTo>
                    <a:pt x="135" y="168"/>
                  </a:moveTo>
                  <a:lnTo>
                    <a:pt x="135" y="180"/>
                  </a:lnTo>
                  <a:lnTo>
                    <a:pt x="142" y="180"/>
                  </a:lnTo>
                  <a:lnTo>
                    <a:pt x="141" y="168"/>
                  </a:lnTo>
                  <a:lnTo>
                    <a:pt x="135" y="168"/>
                  </a:lnTo>
                  <a:close/>
                  <a:moveTo>
                    <a:pt x="137" y="205"/>
                  </a:moveTo>
                  <a:lnTo>
                    <a:pt x="133" y="211"/>
                  </a:lnTo>
                  <a:lnTo>
                    <a:pt x="137" y="211"/>
                  </a:lnTo>
                  <a:lnTo>
                    <a:pt x="139" y="205"/>
                  </a:lnTo>
                  <a:lnTo>
                    <a:pt x="137" y="205"/>
                  </a:lnTo>
                  <a:close/>
                  <a:moveTo>
                    <a:pt x="139" y="211"/>
                  </a:moveTo>
                  <a:lnTo>
                    <a:pt x="137" y="220"/>
                  </a:lnTo>
                  <a:lnTo>
                    <a:pt x="142" y="220"/>
                  </a:lnTo>
                  <a:lnTo>
                    <a:pt x="146" y="220"/>
                  </a:lnTo>
                  <a:lnTo>
                    <a:pt x="144" y="211"/>
                  </a:lnTo>
                  <a:lnTo>
                    <a:pt x="139" y="211"/>
                  </a:lnTo>
                  <a:close/>
                  <a:moveTo>
                    <a:pt x="139" y="220"/>
                  </a:moveTo>
                  <a:lnTo>
                    <a:pt x="137" y="220"/>
                  </a:lnTo>
                  <a:lnTo>
                    <a:pt x="137" y="224"/>
                  </a:lnTo>
                  <a:lnTo>
                    <a:pt x="139" y="224"/>
                  </a:lnTo>
                  <a:lnTo>
                    <a:pt x="142" y="224"/>
                  </a:lnTo>
                  <a:lnTo>
                    <a:pt x="142" y="220"/>
                  </a:lnTo>
                  <a:lnTo>
                    <a:pt x="139" y="220"/>
                  </a:lnTo>
                  <a:close/>
                  <a:moveTo>
                    <a:pt x="139" y="70"/>
                  </a:moveTo>
                  <a:lnTo>
                    <a:pt x="139" y="68"/>
                  </a:lnTo>
                  <a:lnTo>
                    <a:pt x="144" y="68"/>
                  </a:lnTo>
                  <a:lnTo>
                    <a:pt x="144" y="66"/>
                  </a:lnTo>
                  <a:lnTo>
                    <a:pt x="141" y="66"/>
                  </a:lnTo>
                  <a:lnTo>
                    <a:pt x="137" y="66"/>
                  </a:lnTo>
                  <a:lnTo>
                    <a:pt x="137" y="70"/>
                  </a:lnTo>
                  <a:lnTo>
                    <a:pt x="139" y="70"/>
                  </a:lnTo>
                  <a:close/>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close/>
                  <a:moveTo>
                    <a:pt x="168" y="87"/>
                  </a:moveTo>
                  <a:lnTo>
                    <a:pt x="168" y="93"/>
                  </a:lnTo>
                  <a:lnTo>
                    <a:pt x="181" y="93"/>
                  </a:lnTo>
                  <a:lnTo>
                    <a:pt x="181" y="80"/>
                  </a:lnTo>
                  <a:lnTo>
                    <a:pt x="173" y="80"/>
                  </a:lnTo>
                  <a:lnTo>
                    <a:pt x="168" y="81"/>
                  </a:lnTo>
                  <a:lnTo>
                    <a:pt x="168" y="87"/>
                  </a:lnTo>
                  <a:close/>
                  <a:moveTo>
                    <a:pt x="142" y="70"/>
                  </a:moveTo>
                  <a:lnTo>
                    <a:pt x="142" y="76"/>
                  </a:lnTo>
                  <a:lnTo>
                    <a:pt x="152" y="76"/>
                  </a:lnTo>
                  <a:lnTo>
                    <a:pt x="152" y="72"/>
                  </a:lnTo>
                  <a:lnTo>
                    <a:pt x="148" y="72"/>
                  </a:lnTo>
                  <a:lnTo>
                    <a:pt x="148" y="70"/>
                  </a:lnTo>
                  <a:lnTo>
                    <a:pt x="142" y="70"/>
                  </a:lnTo>
                  <a:close/>
                </a:path>
              </a:pathLst>
            </a:custGeom>
            <a:grpFill/>
            <a:ln w="9525">
              <a:noFill/>
              <a:round/>
              <a:headEnd/>
              <a:tailEnd/>
            </a:ln>
          </p:spPr>
          <p:txBody>
            <a:bodyPr/>
            <a:lstStyle/>
            <a:p>
              <a:pPr>
                <a:defRPr/>
              </a:pPr>
              <a:endParaRPr lang="en-US"/>
            </a:p>
          </p:txBody>
        </p:sp>
        <p:sp>
          <p:nvSpPr>
            <p:cNvPr id="46368" name="Freeform 2426"/>
            <p:cNvSpPr>
              <a:spLocks noEditPoints="1"/>
            </p:cNvSpPr>
            <p:nvPr/>
          </p:nvSpPr>
          <p:spPr bwMode="auto">
            <a:xfrm>
              <a:off x="663" y="160"/>
              <a:ext cx="345" cy="359"/>
            </a:xfrm>
            <a:custGeom>
              <a:avLst/>
              <a:gdLst>
                <a:gd name="T0" fmla="*/ 316 w 345"/>
                <a:gd name="T1" fmla="*/ 332 h 359"/>
                <a:gd name="T2" fmla="*/ 341 w 345"/>
                <a:gd name="T3" fmla="*/ 354 h 359"/>
                <a:gd name="T4" fmla="*/ 316 w 345"/>
                <a:gd name="T5" fmla="*/ 348 h 359"/>
                <a:gd name="T6" fmla="*/ 295 w 345"/>
                <a:gd name="T7" fmla="*/ 336 h 359"/>
                <a:gd name="T8" fmla="*/ 272 w 345"/>
                <a:gd name="T9" fmla="*/ 342 h 359"/>
                <a:gd name="T10" fmla="*/ 247 w 345"/>
                <a:gd name="T11" fmla="*/ 342 h 359"/>
                <a:gd name="T12" fmla="*/ 206 w 345"/>
                <a:gd name="T13" fmla="*/ 325 h 359"/>
                <a:gd name="T14" fmla="*/ 179 w 345"/>
                <a:gd name="T15" fmla="*/ 302 h 359"/>
                <a:gd name="T16" fmla="*/ 150 w 345"/>
                <a:gd name="T17" fmla="*/ 276 h 359"/>
                <a:gd name="T18" fmla="*/ 117 w 345"/>
                <a:gd name="T19" fmla="*/ 251 h 359"/>
                <a:gd name="T20" fmla="*/ 92 w 345"/>
                <a:gd name="T21" fmla="*/ 234 h 359"/>
                <a:gd name="T22" fmla="*/ 61 w 345"/>
                <a:gd name="T23" fmla="*/ 234 h 359"/>
                <a:gd name="T24" fmla="*/ 48 w 345"/>
                <a:gd name="T25" fmla="*/ 209 h 359"/>
                <a:gd name="T26" fmla="*/ 32 w 345"/>
                <a:gd name="T27" fmla="*/ 191 h 359"/>
                <a:gd name="T28" fmla="*/ 19 w 345"/>
                <a:gd name="T29" fmla="*/ 161 h 359"/>
                <a:gd name="T30" fmla="*/ 9 w 345"/>
                <a:gd name="T31" fmla="*/ 136 h 359"/>
                <a:gd name="T32" fmla="*/ 0 w 345"/>
                <a:gd name="T33" fmla="*/ 110 h 359"/>
                <a:gd name="T34" fmla="*/ 79 w 345"/>
                <a:gd name="T35" fmla="*/ 105 h 359"/>
                <a:gd name="T36" fmla="*/ 96 w 345"/>
                <a:gd name="T37" fmla="*/ 101 h 359"/>
                <a:gd name="T38" fmla="*/ 63 w 345"/>
                <a:gd name="T39" fmla="*/ 64 h 359"/>
                <a:gd name="T40" fmla="*/ 71 w 345"/>
                <a:gd name="T41" fmla="*/ 49 h 359"/>
                <a:gd name="T42" fmla="*/ 104 w 345"/>
                <a:gd name="T43" fmla="*/ 25 h 359"/>
                <a:gd name="T44" fmla="*/ 117 w 345"/>
                <a:gd name="T45" fmla="*/ 10 h 359"/>
                <a:gd name="T46" fmla="*/ 152 w 345"/>
                <a:gd name="T47" fmla="*/ 22 h 359"/>
                <a:gd name="T48" fmla="*/ 148 w 345"/>
                <a:gd name="T49" fmla="*/ 31 h 359"/>
                <a:gd name="T50" fmla="*/ 152 w 345"/>
                <a:gd name="T51" fmla="*/ 41 h 359"/>
                <a:gd name="T52" fmla="*/ 164 w 345"/>
                <a:gd name="T53" fmla="*/ 43 h 359"/>
                <a:gd name="T54" fmla="*/ 193 w 345"/>
                <a:gd name="T55" fmla="*/ 39 h 359"/>
                <a:gd name="T56" fmla="*/ 204 w 345"/>
                <a:gd name="T57" fmla="*/ 54 h 359"/>
                <a:gd name="T58" fmla="*/ 227 w 345"/>
                <a:gd name="T59" fmla="*/ 58 h 359"/>
                <a:gd name="T60" fmla="*/ 233 w 345"/>
                <a:gd name="T61" fmla="*/ 70 h 359"/>
                <a:gd name="T62" fmla="*/ 200 w 345"/>
                <a:gd name="T63" fmla="*/ 114 h 359"/>
                <a:gd name="T64" fmla="*/ 169 w 345"/>
                <a:gd name="T65" fmla="*/ 136 h 359"/>
                <a:gd name="T66" fmla="*/ 185 w 345"/>
                <a:gd name="T67" fmla="*/ 191 h 359"/>
                <a:gd name="T68" fmla="*/ 200 w 345"/>
                <a:gd name="T69" fmla="*/ 188 h 359"/>
                <a:gd name="T70" fmla="*/ 195 w 345"/>
                <a:gd name="T71" fmla="*/ 195 h 359"/>
                <a:gd name="T72" fmla="*/ 152 w 345"/>
                <a:gd name="T73" fmla="*/ 242 h 359"/>
                <a:gd name="T74" fmla="*/ 168 w 345"/>
                <a:gd name="T75" fmla="*/ 276 h 359"/>
                <a:gd name="T76" fmla="*/ 243 w 345"/>
                <a:gd name="T77" fmla="*/ 278 h 359"/>
                <a:gd name="T78" fmla="*/ 272 w 345"/>
                <a:gd name="T79" fmla="*/ 244 h 359"/>
                <a:gd name="T80" fmla="*/ 283 w 345"/>
                <a:gd name="T81" fmla="*/ 265 h 359"/>
                <a:gd name="T82" fmla="*/ 318 w 345"/>
                <a:gd name="T83" fmla="*/ 311 h 359"/>
                <a:gd name="T84" fmla="*/ 121 w 345"/>
                <a:gd name="T85" fmla="*/ 37 h 359"/>
                <a:gd name="T86" fmla="*/ 152 w 345"/>
                <a:gd name="T87" fmla="*/ 47 h 359"/>
                <a:gd name="T88" fmla="*/ 158 w 345"/>
                <a:gd name="T89" fmla="*/ 62 h 359"/>
                <a:gd name="T90" fmla="*/ 54 w 345"/>
                <a:gd name="T91" fmla="*/ 107 h 359"/>
                <a:gd name="T92" fmla="*/ 75 w 345"/>
                <a:gd name="T93" fmla="*/ 120 h 359"/>
                <a:gd name="T94" fmla="*/ 59 w 345"/>
                <a:gd name="T95" fmla="*/ 120 h 359"/>
                <a:gd name="T96" fmla="*/ 25 w 345"/>
                <a:gd name="T97" fmla="*/ 120 h 359"/>
                <a:gd name="T98" fmla="*/ 59 w 345"/>
                <a:gd name="T99" fmla="*/ 116 h 359"/>
                <a:gd name="T100" fmla="*/ 135 w 345"/>
                <a:gd name="T101" fmla="*/ 180 h 359"/>
                <a:gd name="T102" fmla="*/ 137 w 345"/>
                <a:gd name="T103" fmla="*/ 205 h 359"/>
                <a:gd name="T104" fmla="*/ 137 w 345"/>
                <a:gd name="T105" fmla="*/ 220 h 359"/>
                <a:gd name="T106" fmla="*/ 144 w 345"/>
                <a:gd name="T107" fmla="*/ 68 h 359"/>
                <a:gd name="T108" fmla="*/ 166 w 345"/>
                <a:gd name="T109" fmla="*/ 81 h 359"/>
                <a:gd name="T110" fmla="*/ 164 w 345"/>
                <a:gd name="T111" fmla="*/ 76 h 359"/>
                <a:gd name="T112" fmla="*/ 142 w 345"/>
                <a:gd name="T113" fmla="*/ 70 h 3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45"/>
                <a:gd name="T172" fmla="*/ 0 h 359"/>
                <a:gd name="T173" fmla="*/ 345 w 345"/>
                <a:gd name="T174" fmla="*/ 359 h 3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45" h="359">
                  <a:moveTo>
                    <a:pt x="318" y="313"/>
                  </a:moveTo>
                  <a:lnTo>
                    <a:pt x="318" y="317"/>
                  </a:lnTo>
                  <a:lnTo>
                    <a:pt x="320" y="321"/>
                  </a:lnTo>
                  <a:lnTo>
                    <a:pt x="320" y="323"/>
                  </a:lnTo>
                  <a:lnTo>
                    <a:pt x="316" y="323"/>
                  </a:lnTo>
                  <a:lnTo>
                    <a:pt x="316" y="327"/>
                  </a:lnTo>
                  <a:lnTo>
                    <a:pt x="316" y="329"/>
                  </a:lnTo>
                  <a:lnTo>
                    <a:pt x="316" y="332"/>
                  </a:lnTo>
                  <a:lnTo>
                    <a:pt x="322" y="338"/>
                  </a:lnTo>
                  <a:lnTo>
                    <a:pt x="326" y="342"/>
                  </a:lnTo>
                  <a:lnTo>
                    <a:pt x="330" y="344"/>
                  </a:lnTo>
                  <a:lnTo>
                    <a:pt x="332" y="344"/>
                  </a:lnTo>
                  <a:lnTo>
                    <a:pt x="332" y="348"/>
                  </a:lnTo>
                  <a:lnTo>
                    <a:pt x="335" y="348"/>
                  </a:lnTo>
                  <a:lnTo>
                    <a:pt x="337" y="348"/>
                  </a:lnTo>
                  <a:lnTo>
                    <a:pt x="341" y="354"/>
                  </a:lnTo>
                  <a:lnTo>
                    <a:pt x="345" y="354"/>
                  </a:lnTo>
                  <a:lnTo>
                    <a:pt x="339" y="359"/>
                  </a:lnTo>
                  <a:lnTo>
                    <a:pt x="335" y="358"/>
                  </a:lnTo>
                  <a:lnTo>
                    <a:pt x="330" y="354"/>
                  </a:lnTo>
                  <a:lnTo>
                    <a:pt x="326" y="354"/>
                  </a:lnTo>
                  <a:lnTo>
                    <a:pt x="326" y="352"/>
                  </a:lnTo>
                  <a:lnTo>
                    <a:pt x="320" y="352"/>
                  </a:lnTo>
                  <a:lnTo>
                    <a:pt x="316" y="348"/>
                  </a:lnTo>
                  <a:lnTo>
                    <a:pt x="314" y="344"/>
                  </a:lnTo>
                  <a:lnTo>
                    <a:pt x="310" y="342"/>
                  </a:lnTo>
                  <a:lnTo>
                    <a:pt x="307" y="338"/>
                  </a:lnTo>
                  <a:lnTo>
                    <a:pt x="305" y="338"/>
                  </a:lnTo>
                  <a:lnTo>
                    <a:pt x="301" y="338"/>
                  </a:lnTo>
                  <a:lnTo>
                    <a:pt x="297" y="338"/>
                  </a:lnTo>
                  <a:lnTo>
                    <a:pt x="295" y="338"/>
                  </a:lnTo>
                  <a:lnTo>
                    <a:pt x="295" y="336"/>
                  </a:lnTo>
                  <a:lnTo>
                    <a:pt x="291" y="336"/>
                  </a:lnTo>
                  <a:lnTo>
                    <a:pt x="287" y="336"/>
                  </a:lnTo>
                  <a:lnTo>
                    <a:pt x="285" y="336"/>
                  </a:lnTo>
                  <a:lnTo>
                    <a:pt x="281" y="336"/>
                  </a:lnTo>
                  <a:lnTo>
                    <a:pt x="276" y="336"/>
                  </a:lnTo>
                  <a:lnTo>
                    <a:pt x="276" y="340"/>
                  </a:lnTo>
                  <a:lnTo>
                    <a:pt x="272" y="340"/>
                  </a:lnTo>
                  <a:lnTo>
                    <a:pt x="272" y="342"/>
                  </a:lnTo>
                  <a:lnTo>
                    <a:pt x="270" y="342"/>
                  </a:lnTo>
                  <a:lnTo>
                    <a:pt x="270" y="346"/>
                  </a:lnTo>
                  <a:lnTo>
                    <a:pt x="266" y="346"/>
                  </a:lnTo>
                  <a:lnTo>
                    <a:pt x="264" y="346"/>
                  </a:lnTo>
                  <a:lnTo>
                    <a:pt x="260" y="346"/>
                  </a:lnTo>
                  <a:lnTo>
                    <a:pt x="256" y="346"/>
                  </a:lnTo>
                  <a:lnTo>
                    <a:pt x="254" y="346"/>
                  </a:lnTo>
                  <a:lnTo>
                    <a:pt x="247" y="342"/>
                  </a:lnTo>
                  <a:lnTo>
                    <a:pt x="241" y="342"/>
                  </a:lnTo>
                  <a:lnTo>
                    <a:pt x="231" y="336"/>
                  </a:lnTo>
                  <a:lnTo>
                    <a:pt x="222" y="334"/>
                  </a:lnTo>
                  <a:lnTo>
                    <a:pt x="220" y="334"/>
                  </a:lnTo>
                  <a:lnTo>
                    <a:pt x="220" y="330"/>
                  </a:lnTo>
                  <a:lnTo>
                    <a:pt x="216" y="330"/>
                  </a:lnTo>
                  <a:lnTo>
                    <a:pt x="210" y="325"/>
                  </a:lnTo>
                  <a:lnTo>
                    <a:pt x="206" y="325"/>
                  </a:lnTo>
                  <a:lnTo>
                    <a:pt x="206" y="323"/>
                  </a:lnTo>
                  <a:lnTo>
                    <a:pt x="200" y="319"/>
                  </a:lnTo>
                  <a:lnTo>
                    <a:pt x="197" y="315"/>
                  </a:lnTo>
                  <a:lnTo>
                    <a:pt x="195" y="313"/>
                  </a:lnTo>
                  <a:lnTo>
                    <a:pt x="191" y="309"/>
                  </a:lnTo>
                  <a:lnTo>
                    <a:pt x="185" y="307"/>
                  </a:lnTo>
                  <a:lnTo>
                    <a:pt x="181" y="303"/>
                  </a:lnTo>
                  <a:lnTo>
                    <a:pt x="179" y="302"/>
                  </a:lnTo>
                  <a:lnTo>
                    <a:pt x="175" y="302"/>
                  </a:lnTo>
                  <a:lnTo>
                    <a:pt x="171" y="298"/>
                  </a:lnTo>
                  <a:lnTo>
                    <a:pt x="171" y="294"/>
                  </a:lnTo>
                  <a:lnTo>
                    <a:pt x="166" y="292"/>
                  </a:lnTo>
                  <a:lnTo>
                    <a:pt x="162" y="288"/>
                  </a:lnTo>
                  <a:lnTo>
                    <a:pt x="160" y="286"/>
                  </a:lnTo>
                  <a:lnTo>
                    <a:pt x="150" y="280"/>
                  </a:lnTo>
                  <a:lnTo>
                    <a:pt x="150" y="276"/>
                  </a:lnTo>
                  <a:lnTo>
                    <a:pt x="146" y="276"/>
                  </a:lnTo>
                  <a:lnTo>
                    <a:pt x="142" y="271"/>
                  </a:lnTo>
                  <a:lnTo>
                    <a:pt x="141" y="271"/>
                  </a:lnTo>
                  <a:lnTo>
                    <a:pt x="137" y="267"/>
                  </a:lnTo>
                  <a:lnTo>
                    <a:pt x="131" y="261"/>
                  </a:lnTo>
                  <a:lnTo>
                    <a:pt x="127" y="257"/>
                  </a:lnTo>
                  <a:lnTo>
                    <a:pt x="121" y="255"/>
                  </a:lnTo>
                  <a:lnTo>
                    <a:pt x="117" y="251"/>
                  </a:lnTo>
                  <a:lnTo>
                    <a:pt x="115" y="249"/>
                  </a:lnTo>
                  <a:lnTo>
                    <a:pt x="112" y="249"/>
                  </a:lnTo>
                  <a:lnTo>
                    <a:pt x="108" y="246"/>
                  </a:lnTo>
                  <a:lnTo>
                    <a:pt x="106" y="244"/>
                  </a:lnTo>
                  <a:lnTo>
                    <a:pt x="102" y="244"/>
                  </a:lnTo>
                  <a:lnTo>
                    <a:pt x="98" y="240"/>
                  </a:lnTo>
                  <a:lnTo>
                    <a:pt x="96" y="238"/>
                  </a:lnTo>
                  <a:lnTo>
                    <a:pt x="92" y="234"/>
                  </a:lnTo>
                  <a:lnTo>
                    <a:pt x="90" y="234"/>
                  </a:lnTo>
                  <a:lnTo>
                    <a:pt x="86" y="234"/>
                  </a:lnTo>
                  <a:lnTo>
                    <a:pt x="83" y="230"/>
                  </a:lnTo>
                  <a:lnTo>
                    <a:pt x="77" y="230"/>
                  </a:lnTo>
                  <a:lnTo>
                    <a:pt x="73" y="232"/>
                  </a:lnTo>
                  <a:lnTo>
                    <a:pt x="71" y="232"/>
                  </a:lnTo>
                  <a:lnTo>
                    <a:pt x="71" y="234"/>
                  </a:lnTo>
                  <a:lnTo>
                    <a:pt x="61" y="234"/>
                  </a:lnTo>
                  <a:lnTo>
                    <a:pt x="58" y="234"/>
                  </a:lnTo>
                  <a:lnTo>
                    <a:pt x="58" y="232"/>
                  </a:lnTo>
                  <a:lnTo>
                    <a:pt x="58" y="228"/>
                  </a:lnTo>
                  <a:lnTo>
                    <a:pt x="58" y="224"/>
                  </a:lnTo>
                  <a:lnTo>
                    <a:pt x="56" y="219"/>
                  </a:lnTo>
                  <a:lnTo>
                    <a:pt x="56" y="217"/>
                  </a:lnTo>
                  <a:lnTo>
                    <a:pt x="52" y="217"/>
                  </a:lnTo>
                  <a:lnTo>
                    <a:pt x="48" y="209"/>
                  </a:lnTo>
                  <a:lnTo>
                    <a:pt x="46" y="211"/>
                  </a:lnTo>
                  <a:lnTo>
                    <a:pt x="46" y="207"/>
                  </a:lnTo>
                  <a:lnTo>
                    <a:pt x="42" y="207"/>
                  </a:lnTo>
                  <a:lnTo>
                    <a:pt x="42" y="203"/>
                  </a:lnTo>
                  <a:lnTo>
                    <a:pt x="38" y="201"/>
                  </a:lnTo>
                  <a:lnTo>
                    <a:pt x="36" y="197"/>
                  </a:lnTo>
                  <a:lnTo>
                    <a:pt x="36" y="195"/>
                  </a:lnTo>
                  <a:lnTo>
                    <a:pt x="32" y="191"/>
                  </a:lnTo>
                  <a:lnTo>
                    <a:pt x="32" y="188"/>
                  </a:lnTo>
                  <a:lnTo>
                    <a:pt x="32" y="186"/>
                  </a:lnTo>
                  <a:lnTo>
                    <a:pt x="29" y="176"/>
                  </a:lnTo>
                  <a:lnTo>
                    <a:pt x="27" y="172"/>
                  </a:lnTo>
                  <a:lnTo>
                    <a:pt x="27" y="170"/>
                  </a:lnTo>
                  <a:lnTo>
                    <a:pt x="23" y="166"/>
                  </a:lnTo>
                  <a:lnTo>
                    <a:pt x="23" y="164"/>
                  </a:lnTo>
                  <a:lnTo>
                    <a:pt x="19" y="161"/>
                  </a:lnTo>
                  <a:lnTo>
                    <a:pt x="19" y="157"/>
                  </a:lnTo>
                  <a:lnTo>
                    <a:pt x="19" y="155"/>
                  </a:lnTo>
                  <a:lnTo>
                    <a:pt x="17" y="151"/>
                  </a:lnTo>
                  <a:lnTo>
                    <a:pt x="17" y="149"/>
                  </a:lnTo>
                  <a:lnTo>
                    <a:pt x="13" y="145"/>
                  </a:lnTo>
                  <a:lnTo>
                    <a:pt x="13" y="141"/>
                  </a:lnTo>
                  <a:lnTo>
                    <a:pt x="9" y="139"/>
                  </a:lnTo>
                  <a:lnTo>
                    <a:pt x="9" y="136"/>
                  </a:lnTo>
                  <a:lnTo>
                    <a:pt x="7" y="130"/>
                  </a:lnTo>
                  <a:lnTo>
                    <a:pt x="3" y="120"/>
                  </a:lnTo>
                  <a:lnTo>
                    <a:pt x="3" y="118"/>
                  </a:lnTo>
                  <a:lnTo>
                    <a:pt x="0" y="118"/>
                  </a:lnTo>
                  <a:lnTo>
                    <a:pt x="0" y="114"/>
                  </a:lnTo>
                  <a:lnTo>
                    <a:pt x="0" y="110"/>
                  </a:lnTo>
                  <a:lnTo>
                    <a:pt x="0" y="108"/>
                  </a:lnTo>
                  <a:lnTo>
                    <a:pt x="0" y="110"/>
                  </a:lnTo>
                  <a:lnTo>
                    <a:pt x="13" y="110"/>
                  </a:lnTo>
                  <a:lnTo>
                    <a:pt x="44" y="110"/>
                  </a:lnTo>
                  <a:lnTo>
                    <a:pt x="44" y="99"/>
                  </a:lnTo>
                  <a:lnTo>
                    <a:pt x="54" y="99"/>
                  </a:lnTo>
                  <a:lnTo>
                    <a:pt x="54" y="105"/>
                  </a:lnTo>
                  <a:lnTo>
                    <a:pt x="61" y="105"/>
                  </a:lnTo>
                  <a:lnTo>
                    <a:pt x="65" y="105"/>
                  </a:lnTo>
                  <a:lnTo>
                    <a:pt x="79" y="105"/>
                  </a:lnTo>
                  <a:lnTo>
                    <a:pt x="79" y="101"/>
                  </a:lnTo>
                  <a:lnTo>
                    <a:pt x="85" y="101"/>
                  </a:lnTo>
                  <a:lnTo>
                    <a:pt x="86" y="101"/>
                  </a:lnTo>
                  <a:lnTo>
                    <a:pt x="86" y="95"/>
                  </a:lnTo>
                  <a:lnTo>
                    <a:pt x="94" y="95"/>
                  </a:lnTo>
                  <a:lnTo>
                    <a:pt x="94" y="103"/>
                  </a:lnTo>
                  <a:lnTo>
                    <a:pt x="96" y="103"/>
                  </a:lnTo>
                  <a:lnTo>
                    <a:pt x="96" y="101"/>
                  </a:lnTo>
                  <a:lnTo>
                    <a:pt x="100" y="101"/>
                  </a:lnTo>
                  <a:lnTo>
                    <a:pt x="100" y="95"/>
                  </a:lnTo>
                  <a:lnTo>
                    <a:pt x="100" y="87"/>
                  </a:lnTo>
                  <a:lnTo>
                    <a:pt x="85" y="87"/>
                  </a:lnTo>
                  <a:lnTo>
                    <a:pt x="77" y="89"/>
                  </a:lnTo>
                  <a:lnTo>
                    <a:pt x="77" y="80"/>
                  </a:lnTo>
                  <a:lnTo>
                    <a:pt x="77" y="64"/>
                  </a:lnTo>
                  <a:lnTo>
                    <a:pt x="63" y="64"/>
                  </a:lnTo>
                  <a:lnTo>
                    <a:pt x="63" y="70"/>
                  </a:lnTo>
                  <a:lnTo>
                    <a:pt x="58" y="70"/>
                  </a:lnTo>
                  <a:lnTo>
                    <a:pt x="58" y="64"/>
                  </a:lnTo>
                  <a:lnTo>
                    <a:pt x="56" y="64"/>
                  </a:lnTo>
                  <a:lnTo>
                    <a:pt x="56" y="47"/>
                  </a:lnTo>
                  <a:lnTo>
                    <a:pt x="63" y="35"/>
                  </a:lnTo>
                  <a:lnTo>
                    <a:pt x="63" y="49"/>
                  </a:lnTo>
                  <a:lnTo>
                    <a:pt x="71" y="49"/>
                  </a:lnTo>
                  <a:lnTo>
                    <a:pt x="71" y="33"/>
                  </a:lnTo>
                  <a:lnTo>
                    <a:pt x="71" y="29"/>
                  </a:lnTo>
                  <a:lnTo>
                    <a:pt x="77" y="29"/>
                  </a:lnTo>
                  <a:lnTo>
                    <a:pt x="88" y="29"/>
                  </a:lnTo>
                  <a:lnTo>
                    <a:pt x="96" y="29"/>
                  </a:lnTo>
                  <a:lnTo>
                    <a:pt x="98" y="25"/>
                  </a:lnTo>
                  <a:lnTo>
                    <a:pt x="102" y="25"/>
                  </a:lnTo>
                  <a:lnTo>
                    <a:pt x="104" y="25"/>
                  </a:lnTo>
                  <a:lnTo>
                    <a:pt x="108" y="25"/>
                  </a:lnTo>
                  <a:lnTo>
                    <a:pt x="108" y="24"/>
                  </a:lnTo>
                  <a:lnTo>
                    <a:pt x="112" y="22"/>
                  </a:lnTo>
                  <a:lnTo>
                    <a:pt x="112" y="20"/>
                  </a:lnTo>
                  <a:lnTo>
                    <a:pt x="114" y="20"/>
                  </a:lnTo>
                  <a:lnTo>
                    <a:pt x="114" y="16"/>
                  </a:lnTo>
                  <a:lnTo>
                    <a:pt x="117" y="14"/>
                  </a:lnTo>
                  <a:lnTo>
                    <a:pt x="117" y="10"/>
                  </a:lnTo>
                  <a:lnTo>
                    <a:pt x="123" y="6"/>
                  </a:lnTo>
                  <a:lnTo>
                    <a:pt x="133" y="0"/>
                  </a:lnTo>
                  <a:lnTo>
                    <a:pt x="135" y="4"/>
                  </a:lnTo>
                  <a:lnTo>
                    <a:pt x="142" y="6"/>
                  </a:lnTo>
                  <a:lnTo>
                    <a:pt x="142" y="10"/>
                  </a:lnTo>
                  <a:lnTo>
                    <a:pt x="148" y="12"/>
                  </a:lnTo>
                  <a:lnTo>
                    <a:pt x="154" y="16"/>
                  </a:lnTo>
                  <a:lnTo>
                    <a:pt x="152" y="22"/>
                  </a:lnTo>
                  <a:lnTo>
                    <a:pt x="148" y="22"/>
                  </a:lnTo>
                  <a:lnTo>
                    <a:pt x="144" y="20"/>
                  </a:lnTo>
                  <a:lnTo>
                    <a:pt x="142" y="25"/>
                  </a:lnTo>
                  <a:lnTo>
                    <a:pt x="144" y="27"/>
                  </a:lnTo>
                  <a:lnTo>
                    <a:pt x="148" y="25"/>
                  </a:lnTo>
                  <a:lnTo>
                    <a:pt x="148" y="27"/>
                  </a:lnTo>
                  <a:lnTo>
                    <a:pt x="144" y="27"/>
                  </a:lnTo>
                  <a:lnTo>
                    <a:pt x="148" y="31"/>
                  </a:lnTo>
                  <a:lnTo>
                    <a:pt x="152" y="31"/>
                  </a:lnTo>
                  <a:lnTo>
                    <a:pt x="148" y="35"/>
                  </a:lnTo>
                  <a:lnTo>
                    <a:pt x="152" y="35"/>
                  </a:lnTo>
                  <a:lnTo>
                    <a:pt x="148" y="37"/>
                  </a:lnTo>
                  <a:lnTo>
                    <a:pt x="148" y="41"/>
                  </a:lnTo>
                  <a:lnTo>
                    <a:pt x="148" y="43"/>
                  </a:lnTo>
                  <a:lnTo>
                    <a:pt x="152" y="43"/>
                  </a:lnTo>
                  <a:lnTo>
                    <a:pt x="152" y="41"/>
                  </a:lnTo>
                  <a:lnTo>
                    <a:pt x="154" y="43"/>
                  </a:lnTo>
                  <a:lnTo>
                    <a:pt x="152" y="43"/>
                  </a:lnTo>
                  <a:lnTo>
                    <a:pt x="154" y="43"/>
                  </a:lnTo>
                  <a:lnTo>
                    <a:pt x="154" y="47"/>
                  </a:lnTo>
                  <a:lnTo>
                    <a:pt x="158" y="43"/>
                  </a:lnTo>
                  <a:lnTo>
                    <a:pt x="162" y="41"/>
                  </a:lnTo>
                  <a:lnTo>
                    <a:pt x="164" y="41"/>
                  </a:lnTo>
                  <a:lnTo>
                    <a:pt x="164" y="43"/>
                  </a:lnTo>
                  <a:lnTo>
                    <a:pt x="164" y="49"/>
                  </a:lnTo>
                  <a:lnTo>
                    <a:pt x="168" y="49"/>
                  </a:lnTo>
                  <a:lnTo>
                    <a:pt x="171" y="43"/>
                  </a:lnTo>
                  <a:lnTo>
                    <a:pt x="173" y="37"/>
                  </a:lnTo>
                  <a:lnTo>
                    <a:pt x="179" y="41"/>
                  </a:lnTo>
                  <a:lnTo>
                    <a:pt x="187" y="43"/>
                  </a:lnTo>
                  <a:lnTo>
                    <a:pt x="189" y="37"/>
                  </a:lnTo>
                  <a:lnTo>
                    <a:pt x="193" y="39"/>
                  </a:lnTo>
                  <a:lnTo>
                    <a:pt x="195" y="43"/>
                  </a:lnTo>
                  <a:lnTo>
                    <a:pt x="198" y="47"/>
                  </a:lnTo>
                  <a:lnTo>
                    <a:pt x="198" y="49"/>
                  </a:lnTo>
                  <a:lnTo>
                    <a:pt x="204" y="53"/>
                  </a:lnTo>
                  <a:lnTo>
                    <a:pt x="208" y="49"/>
                  </a:lnTo>
                  <a:lnTo>
                    <a:pt x="208" y="53"/>
                  </a:lnTo>
                  <a:lnTo>
                    <a:pt x="204" y="53"/>
                  </a:lnTo>
                  <a:lnTo>
                    <a:pt x="204" y="54"/>
                  </a:lnTo>
                  <a:lnTo>
                    <a:pt x="208" y="54"/>
                  </a:lnTo>
                  <a:lnTo>
                    <a:pt x="208" y="58"/>
                  </a:lnTo>
                  <a:lnTo>
                    <a:pt x="212" y="58"/>
                  </a:lnTo>
                  <a:lnTo>
                    <a:pt x="212" y="54"/>
                  </a:lnTo>
                  <a:lnTo>
                    <a:pt x="214" y="54"/>
                  </a:lnTo>
                  <a:lnTo>
                    <a:pt x="214" y="58"/>
                  </a:lnTo>
                  <a:lnTo>
                    <a:pt x="222" y="58"/>
                  </a:lnTo>
                  <a:lnTo>
                    <a:pt x="227" y="58"/>
                  </a:lnTo>
                  <a:lnTo>
                    <a:pt x="229" y="54"/>
                  </a:lnTo>
                  <a:lnTo>
                    <a:pt x="229" y="58"/>
                  </a:lnTo>
                  <a:lnTo>
                    <a:pt x="233" y="58"/>
                  </a:lnTo>
                  <a:lnTo>
                    <a:pt x="243" y="58"/>
                  </a:lnTo>
                  <a:lnTo>
                    <a:pt x="243" y="60"/>
                  </a:lnTo>
                  <a:lnTo>
                    <a:pt x="243" y="64"/>
                  </a:lnTo>
                  <a:lnTo>
                    <a:pt x="243" y="70"/>
                  </a:lnTo>
                  <a:lnTo>
                    <a:pt x="233" y="70"/>
                  </a:lnTo>
                  <a:lnTo>
                    <a:pt x="233" y="76"/>
                  </a:lnTo>
                  <a:lnTo>
                    <a:pt x="233" y="89"/>
                  </a:lnTo>
                  <a:lnTo>
                    <a:pt x="233" y="105"/>
                  </a:lnTo>
                  <a:lnTo>
                    <a:pt x="235" y="116"/>
                  </a:lnTo>
                  <a:lnTo>
                    <a:pt x="227" y="116"/>
                  </a:lnTo>
                  <a:lnTo>
                    <a:pt x="216" y="116"/>
                  </a:lnTo>
                  <a:lnTo>
                    <a:pt x="202" y="114"/>
                  </a:lnTo>
                  <a:lnTo>
                    <a:pt x="200" y="114"/>
                  </a:lnTo>
                  <a:lnTo>
                    <a:pt x="200" y="105"/>
                  </a:lnTo>
                  <a:lnTo>
                    <a:pt x="197" y="105"/>
                  </a:lnTo>
                  <a:lnTo>
                    <a:pt x="197" y="110"/>
                  </a:lnTo>
                  <a:lnTo>
                    <a:pt x="169" y="112"/>
                  </a:lnTo>
                  <a:lnTo>
                    <a:pt x="169" y="114"/>
                  </a:lnTo>
                  <a:lnTo>
                    <a:pt x="166" y="128"/>
                  </a:lnTo>
                  <a:lnTo>
                    <a:pt x="166" y="136"/>
                  </a:lnTo>
                  <a:lnTo>
                    <a:pt x="169" y="136"/>
                  </a:lnTo>
                  <a:lnTo>
                    <a:pt x="169" y="139"/>
                  </a:lnTo>
                  <a:lnTo>
                    <a:pt x="166" y="139"/>
                  </a:lnTo>
                  <a:lnTo>
                    <a:pt x="166" y="149"/>
                  </a:lnTo>
                  <a:lnTo>
                    <a:pt x="189" y="149"/>
                  </a:lnTo>
                  <a:lnTo>
                    <a:pt x="189" y="166"/>
                  </a:lnTo>
                  <a:lnTo>
                    <a:pt x="191" y="166"/>
                  </a:lnTo>
                  <a:lnTo>
                    <a:pt x="193" y="190"/>
                  </a:lnTo>
                  <a:lnTo>
                    <a:pt x="185" y="191"/>
                  </a:lnTo>
                  <a:lnTo>
                    <a:pt x="185" y="195"/>
                  </a:lnTo>
                  <a:lnTo>
                    <a:pt x="189" y="195"/>
                  </a:lnTo>
                  <a:lnTo>
                    <a:pt x="189" y="191"/>
                  </a:lnTo>
                  <a:lnTo>
                    <a:pt x="195" y="191"/>
                  </a:lnTo>
                  <a:lnTo>
                    <a:pt x="195" y="190"/>
                  </a:lnTo>
                  <a:lnTo>
                    <a:pt x="193" y="190"/>
                  </a:lnTo>
                  <a:lnTo>
                    <a:pt x="200" y="186"/>
                  </a:lnTo>
                  <a:lnTo>
                    <a:pt x="200" y="188"/>
                  </a:lnTo>
                  <a:lnTo>
                    <a:pt x="204" y="191"/>
                  </a:lnTo>
                  <a:lnTo>
                    <a:pt x="204" y="182"/>
                  </a:lnTo>
                  <a:lnTo>
                    <a:pt x="210" y="180"/>
                  </a:lnTo>
                  <a:lnTo>
                    <a:pt x="210" y="195"/>
                  </a:lnTo>
                  <a:lnTo>
                    <a:pt x="208" y="195"/>
                  </a:lnTo>
                  <a:lnTo>
                    <a:pt x="198" y="190"/>
                  </a:lnTo>
                  <a:lnTo>
                    <a:pt x="198" y="195"/>
                  </a:lnTo>
                  <a:lnTo>
                    <a:pt x="195" y="195"/>
                  </a:lnTo>
                  <a:lnTo>
                    <a:pt x="195" y="201"/>
                  </a:lnTo>
                  <a:lnTo>
                    <a:pt x="193" y="201"/>
                  </a:lnTo>
                  <a:lnTo>
                    <a:pt x="193" y="197"/>
                  </a:lnTo>
                  <a:lnTo>
                    <a:pt x="185" y="197"/>
                  </a:lnTo>
                  <a:lnTo>
                    <a:pt x="187" y="211"/>
                  </a:lnTo>
                  <a:lnTo>
                    <a:pt x="154" y="211"/>
                  </a:lnTo>
                  <a:lnTo>
                    <a:pt x="152" y="236"/>
                  </a:lnTo>
                  <a:lnTo>
                    <a:pt x="152" y="242"/>
                  </a:lnTo>
                  <a:lnTo>
                    <a:pt x="152" y="261"/>
                  </a:lnTo>
                  <a:lnTo>
                    <a:pt x="166" y="261"/>
                  </a:lnTo>
                  <a:lnTo>
                    <a:pt x="162" y="267"/>
                  </a:lnTo>
                  <a:lnTo>
                    <a:pt x="162" y="271"/>
                  </a:lnTo>
                  <a:lnTo>
                    <a:pt x="162" y="273"/>
                  </a:lnTo>
                  <a:lnTo>
                    <a:pt x="162" y="276"/>
                  </a:lnTo>
                  <a:lnTo>
                    <a:pt x="166" y="276"/>
                  </a:lnTo>
                  <a:lnTo>
                    <a:pt x="168" y="276"/>
                  </a:lnTo>
                  <a:lnTo>
                    <a:pt x="171" y="282"/>
                  </a:lnTo>
                  <a:lnTo>
                    <a:pt x="175" y="278"/>
                  </a:lnTo>
                  <a:lnTo>
                    <a:pt x="202" y="303"/>
                  </a:lnTo>
                  <a:lnTo>
                    <a:pt x="220" y="303"/>
                  </a:lnTo>
                  <a:lnTo>
                    <a:pt x="227" y="294"/>
                  </a:lnTo>
                  <a:lnTo>
                    <a:pt x="227" y="280"/>
                  </a:lnTo>
                  <a:lnTo>
                    <a:pt x="227" y="278"/>
                  </a:lnTo>
                  <a:lnTo>
                    <a:pt x="243" y="278"/>
                  </a:lnTo>
                  <a:lnTo>
                    <a:pt x="252" y="269"/>
                  </a:lnTo>
                  <a:lnTo>
                    <a:pt x="252" y="228"/>
                  </a:lnTo>
                  <a:lnTo>
                    <a:pt x="258" y="228"/>
                  </a:lnTo>
                  <a:lnTo>
                    <a:pt x="264" y="238"/>
                  </a:lnTo>
                  <a:lnTo>
                    <a:pt x="264" y="234"/>
                  </a:lnTo>
                  <a:lnTo>
                    <a:pt x="268" y="234"/>
                  </a:lnTo>
                  <a:lnTo>
                    <a:pt x="268" y="240"/>
                  </a:lnTo>
                  <a:lnTo>
                    <a:pt x="272" y="244"/>
                  </a:lnTo>
                  <a:lnTo>
                    <a:pt x="274" y="246"/>
                  </a:lnTo>
                  <a:lnTo>
                    <a:pt x="278" y="253"/>
                  </a:lnTo>
                  <a:lnTo>
                    <a:pt x="281" y="259"/>
                  </a:lnTo>
                  <a:lnTo>
                    <a:pt x="283" y="259"/>
                  </a:lnTo>
                  <a:lnTo>
                    <a:pt x="283" y="255"/>
                  </a:lnTo>
                  <a:lnTo>
                    <a:pt x="287" y="255"/>
                  </a:lnTo>
                  <a:lnTo>
                    <a:pt x="287" y="259"/>
                  </a:lnTo>
                  <a:lnTo>
                    <a:pt x="283" y="265"/>
                  </a:lnTo>
                  <a:lnTo>
                    <a:pt x="297" y="280"/>
                  </a:lnTo>
                  <a:lnTo>
                    <a:pt x="307" y="296"/>
                  </a:lnTo>
                  <a:lnTo>
                    <a:pt x="308" y="296"/>
                  </a:lnTo>
                  <a:lnTo>
                    <a:pt x="308" y="298"/>
                  </a:lnTo>
                  <a:lnTo>
                    <a:pt x="308" y="302"/>
                  </a:lnTo>
                  <a:lnTo>
                    <a:pt x="312" y="305"/>
                  </a:lnTo>
                  <a:lnTo>
                    <a:pt x="316" y="311"/>
                  </a:lnTo>
                  <a:lnTo>
                    <a:pt x="318" y="311"/>
                  </a:lnTo>
                  <a:lnTo>
                    <a:pt x="318" y="313"/>
                  </a:lnTo>
                  <a:lnTo>
                    <a:pt x="318" y="311"/>
                  </a:lnTo>
                  <a:lnTo>
                    <a:pt x="318" y="313"/>
                  </a:lnTo>
                  <a:moveTo>
                    <a:pt x="117" y="33"/>
                  </a:moveTo>
                  <a:lnTo>
                    <a:pt x="117" y="41"/>
                  </a:lnTo>
                  <a:lnTo>
                    <a:pt x="127" y="41"/>
                  </a:lnTo>
                  <a:lnTo>
                    <a:pt x="127" y="37"/>
                  </a:lnTo>
                  <a:lnTo>
                    <a:pt x="121" y="37"/>
                  </a:lnTo>
                  <a:lnTo>
                    <a:pt x="121" y="33"/>
                  </a:lnTo>
                  <a:lnTo>
                    <a:pt x="117" y="33"/>
                  </a:lnTo>
                  <a:moveTo>
                    <a:pt x="148" y="43"/>
                  </a:moveTo>
                  <a:lnTo>
                    <a:pt x="146" y="47"/>
                  </a:lnTo>
                  <a:lnTo>
                    <a:pt x="139" y="47"/>
                  </a:lnTo>
                  <a:lnTo>
                    <a:pt x="139" y="53"/>
                  </a:lnTo>
                  <a:lnTo>
                    <a:pt x="152" y="53"/>
                  </a:lnTo>
                  <a:lnTo>
                    <a:pt x="152" y="47"/>
                  </a:lnTo>
                  <a:lnTo>
                    <a:pt x="148" y="43"/>
                  </a:lnTo>
                  <a:moveTo>
                    <a:pt x="198" y="53"/>
                  </a:moveTo>
                  <a:lnTo>
                    <a:pt x="198" y="54"/>
                  </a:lnTo>
                  <a:lnTo>
                    <a:pt x="202" y="54"/>
                  </a:lnTo>
                  <a:lnTo>
                    <a:pt x="202" y="53"/>
                  </a:lnTo>
                  <a:lnTo>
                    <a:pt x="198" y="53"/>
                  </a:lnTo>
                  <a:moveTo>
                    <a:pt x="148" y="62"/>
                  </a:moveTo>
                  <a:lnTo>
                    <a:pt x="158" y="62"/>
                  </a:lnTo>
                  <a:lnTo>
                    <a:pt x="158" y="58"/>
                  </a:lnTo>
                  <a:lnTo>
                    <a:pt x="148" y="58"/>
                  </a:lnTo>
                  <a:lnTo>
                    <a:pt x="148" y="62"/>
                  </a:lnTo>
                  <a:moveTo>
                    <a:pt x="54" y="107"/>
                  </a:moveTo>
                  <a:lnTo>
                    <a:pt x="54" y="110"/>
                  </a:lnTo>
                  <a:lnTo>
                    <a:pt x="56" y="110"/>
                  </a:lnTo>
                  <a:lnTo>
                    <a:pt x="56" y="107"/>
                  </a:lnTo>
                  <a:lnTo>
                    <a:pt x="54" y="107"/>
                  </a:lnTo>
                  <a:moveTo>
                    <a:pt x="69" y="112"/>
                  </a:moveTo>
                  <a:lnTo>
                    <a:pt x="69" y="107"/>
                  </a:lnTo>
                  <a:lnTo>
                    <a:pt x="59" y="107"/>
                  </a:lnTo>
                  <a:lnTo>
                    <a:pt x="59" y="110"/>
                  </a:lnTo>
                  <a:lnTo>
                    <a:pt x="65" y="110"/>
                  </a:lnTo>
                  <a:lnTo>
                    <a:pt x="65" y="114"/>
                  </a:lnTo>
                  <a:lnTo>
                    <a:pt x="65" y="120"/>
                  </a:lnTo>
                  <a:lnTo>
                    <a:pt x="75" y="120"/>
                  </a:lnTo>
                  <a:lnTo>
                    <a:pt x="75" y="112"/>
                  </a:lnTo>
                  <a:lnTo>
                    <a:pt x="69" y="112"/>
                  </a:lnTo>
                  <a:moveTo>
                    <a:pt x="85" y="112"/>
                  </a:moveTo>
                  <a:lnTo>
                    <a:pt x="85" y="110"/>
                  </a:lnTo>
                  <a:lnTo>
                    <a:pt x="81" y="110"/>
                  </a:lnTo>
                  <a:lnTo>
                    <a:pt x="81" y="112"/>
                  </a:lnTo>
                  <a:lnTo>
                    <a:pt x="85" y="112"/>
                  </a:lnTo>
                  <a:moveTo>
                    <a:pt x="59" y="120"/>
                  </a:moveTo>
                  <a:lnTo>
                    <a:pt x="63" y="120"/>
                  </a:lnTo>
                  <a:lnTo>
                    <a:pt x="63" y="114"/>
                  </a:lnTo>
                  <a:lnTo>
                    <a:pt x="54" y="110"/>
                  </a:lnTo>
                  <a:lnTo>
                    <a:pt x="54" y="114"/>
                  </a:lnTo>
                  <a:lnTo>
                    <a:pt x="46" y="114"/>
                  </a:lnTo>
                  <a:lnTo>
                    <a:pt x="25" y="114"/>
                  </a:lnTo>
                  <a:lnTo>
                    <a:pt x="25" y="116"/>
                  </a:lnTo>
                  <a:lnTo>
                    <a:pt x="25" y="120"/>
                  </a:lnTo>
                  <a:lnTo>
                    <a:pt x="25" y="124"/>
                  </a:lnTo>
                  <a:lnTo>
                    <a:pt x="25" y="126"/>
                  </a:lnTo>
                  <a:lnTo>
                    <a:pt x="29" y="126"/>
                  </a:lnTo>
                  <a:lnTo>
                    <a:pt x="40" y="130"/>
                  </a:lnTo>
                  <a:lnTo>
                    <a:pt x="50" y="130"/>
                  </a:lnTo>
                  <a:lnTo>
                    <a:pt x="50" y="120"/>
                  </a:lnTo>
                  <a:lnTo>
                    <a:pt x="50" y="116"/>
                  </a:lnTo>
                  <a:lnTo>
                    <a:pt x="59" y="116"/>
                  </a:lnTo>
                  <a:lnTo>
                    <a:pt x="59" y="120"/>
                  </a:lnTo>
                  <a:moveTo>
                    <a:pt x="160" y="161"/>
                  </a:moveTo>
                  <a:lnTo>
                    <a:pt x="160" y="168"/>
                  </a:lnTo>
                  <a:lnTo>
                    <a:pt x="169" y="168"/>
                  </a:lnTo>
                  <a:lnTo>
                    <a:pt x="166" y="161"/>
                  </a:lnTo>
                  <a:lnTo>
                    <a:pt x="160" y="161"/>
                  </a:lnTo>
                  <a:moveTo>
                    <a:pt x="135" y="168"/>
                  </a:moveTo>
                  <a:lnTo>
                    <a:pt x="135" y="180"/>
                  </a:lnTo>
                  <a:lnTo>
                    <a:pt x="142" y="180"/>
                  </a:lnTo>
                  <a:lnTo>
                    <a:pt x="141" y="168"/>
                  </a:lnTo>
                  <a:lnTo>
                    <a:pt x="135" y="168"/>
                  </a:lnTo>
                  <a:moveTo>
                    <a:pt x="137" y="205"/>
                  </a:moveTo>
                  <a:lnTo>
                    <a:pt x="133" y="211"/>
                  </a:lnTo>
                  <a:lnTo>
                    <a:pt x="137" y="211"/>
                  </a:lnTo>
                  <a:lnTo>
                    <a:pt x="139" y="205"/>
                  </a:lnTo>
                  <a:lnTo>
                    <a:pt x="137" y="205"/>
                  </a:lnTo>
                  <a:moveTo>
                    <a:pt x="139" y="211"/>
                  </a:moveTo>
                  <a:lnTo>
                    <a:pt x="137" y="220"/>
                  </a:lnTo>
                  <a:lnTo>
                    <a:pt x="142" y="220"/>
                  </a:lnTo>
                  <a:lnTo>
                    <a:pt x="146" y="220"/>
                  </a:lnTo>
                  <a:lnTo>
                    <a:pt x="144" y="211"/>
                  </a:lnTo>
                  <a:lnTo>
                    <a:pt x="139" y="211"/>
                  </a:lnTo>
                  <a:moveTo>
                    <a:pt x="139" y="220"/>
                  </a:moveTo>
                  <a:lnTo>
                    <a:pt x="137" y="220"/>
                  </a:lnTo>
                  <a:lnTo>
                    <a:pt x="137" y="224"/>
                  </a:lnTo>
                  <a:lnTo>
                    <a:pt x="139" y="224"/>
                  </a:lnTo>
                  <a:lnTo>
                    <a:pt x="142" y="224"/>
                  </a:lnTo>
                  <a:lnTo>
                    <a:pt x="142" y="220"/>
                  </a:lnTo>
                  <a:lnTo>
                    <a:pt x="139" y="220"/>
                  </a:lnTo>
                  <a:moveTo>
                    <a:pt x="139" y="70"/>
                  </a:moveTo>
                  <a:lnTo>
                    <a:pt x="139" y="68"/>
                  </a:lnTo>
                  <a:lnTo>
                    <a:pt x="144" y="68"/>
                  </a:lnTo>
                  <a:lnTo>
                    <a:pt x="144" y="66"/>
                  </a:lnTo>
                  <a:lnTo>
                    <a:pt x="141" y="66"/>
                  </a:lnTo>
                  <a:lnTo>
                    <a:pt x="137" y="66"/>
                  </a:lnTo>
                  <a:lnTo>
                    <a:pt x="137" y="70"/>
                  </a:lnTo>
                  <a:lnTo>
                    <a:pt x="139" y="70"/>
                  </a:lnTo>
                  <a:moveTo>
                    <a:pt x="164" y="76"/>
                  </a:moveTo>
                  <a:lnTo>
                    <a:pt x="166" y="76"/>
                  </a:lnTo>
                  <a:lnTo>
                    <a:pt x="166" y="81"/>
                  </a:lnTo>
                  <a:lnTo>
                    <a:pt x="168" y="81"/>
                  </a:lnTo>
                  <a:lnTo>
                    <a:pt x="168" y="78"/>
                  </a:lnTo>
                  <a:lnTo>
                    <a:pt x="168" y="74"/>
                  </a:lnTo>
                  <a:lnTo>
                    <a:pt x="171" y="72"/>
                  </a:lnTo>
                  <a:lnTo>
                    <a:pt x="171" y="68"/>
                  </a:lnTo>
                  <a:lnTo>
                    <a:pt x="171" y="64"/>
                  </a:lnTo>
                  <a:lnTo>
                    <a:pt x="164" y="66"/>
                  </a:lnTo>
                  <a:lnTo>
                    <a:pt x="164" y="76"/>
                  </a:lnTo>
                  <a:moveTo>
                    <a:pt x="168" y="87"/>
                  </a:moveTo>
                  <a:lnTo>
                    <a:pt x="168" y="93"/>
                  </a:lnTo>
                  <a:lnTo>
                    <a:pt x="181" y="93"/>
                  </a:lnTo>
                  <a:lnTo>
                    <a:pt x="181" y="80"/>
                  </a:lnTo>
                  <a:lnTo>
                    <a:pt x="173" y="80"/>
                  </a:lnTo>
                  <a:lnTo>
                    <a:pt x="168" y="81"/>
                  </a:lnTo>
                  <a:lnTo>
                    <a:pt x="168" y="87"/>
                  </a:lnTo>
                  <a:moveTo>
                    <a:pt x="142" y="70"/>
                  </a:moveTo>
                  <a:lnTo>
                    <a:pt x="142" y="76"/>
                  </a:lnTo>
                  <a:lnTo>
                    <a:pt x="152" y="76"/>
                  </a:lnTo>
                  <a:lnTo>
                    <a:pt x="152" y="72"/>
                  </a:lnTo>
                  <a:lnTo>
                    <a:pt x="148" y="72"/>
                  </a:lnTo>
                  <a:lnTo>
                    <a:pt x="148" y="70"/>
                  </a:lnTo>
                  <a:lnTo>
                    <a:pt x="142" y="70"/>
                  </a:lnTo>
                </a:path>
              </a:pathLst>
            </a:custGeom>
            <a:grpFill/>
            <a:ln w="9525">
              <a:noFill/>
              <a:round/>
              <a:headEnd/>
              <a:tailEnd/>
            </a:ln>
          </p:spPr>
          <p:txBody>
            <a:bodyPr/>
            <a:lstStyle/>
            <a:p>
              <a:pPr>
                <a:defRPr/>
              </a:pPr>
              <a:endParaRPr lang="en-US"/>
            </a:p>
          </p:txBody>
        </p:sp>
        <p:sp>
          <p:nvSpPr>
            <p:cNvPr id="46369" name="Freeform 2427"/>
            <p:cNvSpPr>
              <a:spLocks/>
            </p:cNvSpPr>
            <p:nvPr/>
          </p:nvSpPr>
          <p:spPr bwMode="auto">
            <a:xfrm>
              <a:off x="3093" y="1116"/>
              <a:ext cx="10" cy="10"/>
            </a:xfrm>
            <a:custGeom>
              <a:avLst/>
              <a:gdLst>
                <a:gd name="T0" fmla="*/ 6 w 10"/>
                <a:gd name="T1" fmla="*/ 4 h 10"/>
                <a:gd name="T2" fmla="*/ 10 w 10"/>
                <a:gd name="T3" fmla="*/ 4 h 10"/>
                <a:gd name="T4" fmla="*/ 10 w 10"/>
                <a:gd name="T5" fmla="*/ 0 h 10"/>
                <a:gd name="T6" fmla="*/ 0 w 10"/>
                <a:gd name="T7" fmla="*/ 0 h 10"/>
                <a:gd name="T8" fmla="*/ 0 w 10"/>
                <a:gd name="T9" fmla="*/ 8 h 10"/>
                <a:gd name="T10" fmla="*/ 4 w 10"/>
                <a:gd name="T11" fmla="*/ 8 h 10"/>
                <a:gd name="T12" fmla="*/ 4 w 10"/>
                <a:gd name="T13" fmla="*/ 10 h 10"/>
                <a:gd name="T14" fmla="*/ 6 w 10"/>
                <a:gd name="T15" fmla="*/ 10 h 10"/>
                <a:gd name="T16" fmla="*/ 6 w 10"/>
                <a:gd name="T17" fmla="*/ 4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10"/>
                <a:gd name="T29" fmla="*/ 10 w 10"/>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10">
                  <a:moveTo>
                    <a:pt x="6" y="4"/>
                  </a:moveTo>
                  <a:lnTo>
                    <a:pt x="10" y="4"/>
                  </a:lnTo>
                  <a:lnTo>
                    <a:pt x="10" y="0"/>
                  </a:lnTo>
                  <a:lnTo>
                    <a:pt x="0" y="0"/>
                  </a:lnTo>
                  <a:lnTo>
                    <a:pt x="0" y="8"/>
                  </a:lnTo>
                  <a:lnTo>
                    <a:pt x="4" y="8"/>
                  </a:lnTo>
                  <a:lnTo>
                    <a:pt x="4" y="10"/>
                  </a:lnTo>
                  <a:lnTo>
                    <a:pt x="6" y="10"/>
                  </a:lnTo>
                  <a:lnTo>
                    <a:pt x="6" y="4"/>
                  </a:lnTo>
                  <a:close/>
                </a:path>
              </a:pathLst>
            </a:custGeom>
            <a:grpFill/>
            <a:ln w="9525">
              <a:noFill/>
              <a:round/>
              <a:headEnd/>
              <a:tailEnd/>
            </a:ln>
          </p:spPr>
          <p:txBody>
            <a:bodyPr/>
            <a:lstStyle/>
            <a:p>
              <a:pPr>
                <a:defRPr/>
              </a:pPr>
              <a:endParaRPr lang="en-US"/>
            </a:p>
          </p:txBody>
        </p:sp>
        <p:sp>
          <p:nvSpPr>
            <p:cNvPr id="46370" name="Freeform 2428"/>
            <p:cNvSpPr>
              <a:spLocks/>
            </p:cNvSpPr>
            <p:nvPr/>
          </p:nvSpPr>
          <p:spPr bwMode="auto">
            <a:xfrm>
              <a:off x="3406" y="1099"/>
              <a:ext cx="2" cy="1"/>
            </a:xfrm>
            <a:custGeom>
              <a:avLst/>
              <a:gdLst>
                <a:gd name="T0" fmla="*/ 0 w 2"/>
                <a:gd name="T1" fmla="*/ 0 h 1"/>
                <a:gd name="T2" fmla="*/ 0 w 2"/>
                <a:gd name="T3" fmla="*/ 0 h 1"/>
                <a:gd name="T4" fmla="*/ 2 w 2"/>
                <a:gd name="T5" fmla="*/ 0 h 1"/>
                <a:gd name="T6" fmla="*/ 0 w 2"/>
                <a:gd name="T7" fmla="*/ 0 h 1"/>
                <a:gd name="T8" fmla="*/ 0 60000 65536"/>
                <a:gd name="T9" fmla="*/ 0 60000 65536"/>
                <a:gd name="T10" fmla="*/ 0 60000 65536"/>
                <a:gd name="T11" fmla="*/ 0 60000 65536"/>
                <a:gd name="T12" fmla="*/ 0 w 2"/>
                <a:gd name="T13" fmla="*/ 0 h 1"/>
                <a:gd name="T14" fmla="*/ 2 w 2"/>
                <a:gd name="T15" fmla="*/ 1 h 1"/>
              </a:gdLst>
              <a:ahLst/>
              <a:cxnLst>
                <a:cxn ang="T8">
                  <a:pos x="T0" y="T1"/>
                </a:cxn>
                <a:cxn ang="T9">
                  <a:pos x="T2" y="T3"/>
                </a:cxn>
                <a:cxn ang="T10">
                  <a:pos x="T4" y="T5"/>
                </a:cxn>
                <a:cxn ang="T11">
                  <a:pos x="T6" y="T7"/>
                </a:cxn>
              </a:cxnLst>
              <a:rect l="T12" t="T13" r="T14" b="T15"/>
              <a:pathLst>
                <a:path w="2" h="1">
                  <a:moveTo>
                    <a:pt x="0" y="0"/>
                  </a:moveTo>
                  <a:lnTo>
                    <a:pt x="0" y="0"/>
                  </a:lnTo>
                  <a:lnTo>
                    <a:pt x="2" y="0"/>
                  </a:lnTo>
                  <a:lnTo>
                    <a:pt x="0" y="0"/>
                  </a:lnTo>
                  <a:close/>
                </a:path>
              </a:pathLst>
            </a:custGeom>
            <a:grpFill/>
            <a:ln w="9525">
              <a:noFill/>
              <a:round/>
              <a:headEnd/>
              <a:tailEnd/>
            </a:ln>
          </p:spPr>
          <p:txBody>
            <a:bodyPr/>
            <a:lstStyle/>
            <a:p>
              <a:pPr>
                <a:defRPr/>
              </a:pPr>
              <a:endParaRPr lang="en-US"/>
            </a:p>
          </p:txBody>
        </p:sp>
        <p:sp>
          <p:nvSpPr>
            <p:cNvPr id="46371" name="Freeform 2429"/>
            <p:cNvSpPr>
              <a:spLocks/>
            </p:cNvSpPr>
            <p:nvPr/>
          </p:nvSpPr>
          <p:spPr bwMode="auto">
            <a:xfrm>
              <a:off x="3502" y="1128"/>
              <a:ext cx="16" cy="5"/>
            </a:xfrm>
            <a:custGeom>
              <a:avLst/>
              <a:gdLst>
                <a:gd name="T0" fmla="*/ 14 w 16"/>
                <a:gd name="T1" fmla="*/ 5 h 5"/>
                <a:gd name="T2" fmla="*/ 16 w 16"/>
                <a:gd name="T3" fmla="*/ 3 h 5"/>
                <a:gd name="T4" fmla="*/ 10 w 16"/>
                <a:gd name="T5" fmla="*/ 0 h 5"/>
                <a:gd name="T6" fmla="*/ 0 w 16"/>
                <a:gd name="T7" fmla="*/ 0 h 5"/>
                <a:gd name="T8" fmla="*/ 6 w 16"/>
                <a:gd name="T9" fmla="*/ 5 h 5"/>
                <a:gd name="T10" fmla="*/ 14 w 16"/>
                <a:gd name="T11" fmla="*/ 5 h 5"/>
                <a:gd name="T12" fmla="*/ 0 60000 65536"/>
                <a:gd name="T13" fmla="*/ 0 60000 65536"/>
                <a:gd name="T14" fmla="*/ 0 60000 65536"/>
                <a:gd name="T15" fmla="*/ 0 60000 65536"/>
                <a:gd name="T16" fmla="*/ 0 60000 65536"/>
                <a:gd name="T17" fmla="*/ 0 60000 65536"/>
                <a:gd name="T18" fmla="*/ 0 w 16"/>
                <a:gd name="T19" fmla="*/ 0 h 5"/>
                <a:gd name="T20" fmla="*/ 16 w 16"/>
                <a:gd name="T21" fmla="*/ 5 h 5"/>
              </a:gdLst>
              <a:ahLst/>
              <a:cxnLst>
                <a:cxn ang="T12">
                  <a:pos x="T0" y="T1"/>
                </a:cxn>
                <a:cxn ang="T13">
                  <a:pos x="T2" y="T3"/>
                </a:cxn>
                <a:cxn ang="T14">
                  <a:pos x="T4" y="T5"/>
                </a:cxn>
                <a:cxn ang="T15">
                  <a:pos x="T6" y="T7"/>
                </a:cxn>
                <a:cxn ang="T16">
                  <a:pos x="T8" y="T9"/>
                </a:cxn>
                <a:cxn ang="T17">
                  <a:pos x="T10" y="T11"/>
                </a:cxn>
              </a:cxnLst>
              <a:rect l="T18" t="T19" r="T20" b="T21"/>
              <a:pathLst>
                <a:path w="16" h="5">
                  <a:moveTo>
                    <a:pt x="14" y="5"/>
                  </a:moveTo>
                  <a:lnTo>
                    <a:pt x="16" y="3"/>
                  </a:lnTo>
                  <a:lnTo>
                    <a:pt x="10" y="0"/>
                  </a:lnTo>
                  <a:lnTo>
                    <a:pt x="0" y="0"/>
                  </a:lnTo>
                  <a:lnTo>
                    <a:pt x="6" y="5"/>
                  </a:lnTo>
                  <a:lnTo>
                    <a:pt x="14" y="5"/>
                  </a:lnTo>
                  <a:close/>
                </a:path>
              </a:pathLst>
            </a:custGeom>
            <a:grpFill/>
            <a:ln w="9525">
              <a:noFill/>
              <a:round/>
              <a:headEnd/>
              <a:tailEnd/>
            </a:ln>
          </p:spPr>
          <p:txBody>
            <a:bodyPr/>
            <a:lstStyle/>
            <a:p>
              <a:pPr>
                <a:defRPr/>
              </a:pPr>
              <a:endParaRPr lang="en-US"/>
            </a:p>
          </p:txBody>
        </p:sp>
        <p:sp>
          <p:nvSpPr>
            <p:cNvPr id="46372" name="Freeform 2430"/>
            <p:cNvSpPr>
              <a:spLocks noEditPoints="1"/>
            </p:cNvSpPr>
            <p:nvPr/>
          </p:nvSpPr>
          <p:spPr bwMode="auto">
            <a:xfrm>
              <a:off x="2799" y="965"/>
              <a:ext cx="1161" cy="1147"/>
            </a:xfrm>
            <a:custGeom>
              <a:avLst/>
              <a:gdLst>
                <a:gd name="T0" fmla="*/ 1076 w 1161"/>
                <a:gd name="T1" fmla="*/ 591 h 1147"/>
                <a:gd name="T2" fmla="*/ 1076 w 1161"/>
                <a:gd name="T3" fmla="*/ 539 h 1147"/>
                <a:gd name="T4" fmla="*/ 1002 w 1161"/>
                <a:gd name="T5" fmla="*/ 456 h 1147"/>
                <a:gd name="T6" fmla="*/ 1004 w 1161"/>
                <a:gd name="T7" fmla="*/ 356 h 1147"/>
                <a:gd name="T8" fmla="*/ 937 w 1161"/>
                <a:gd name="T9" fmla="*/ 276 h 1147"/>
                <a:gd name="T10" fmla="*/ 796 w 1161"/>
                <a:gd name="T11" fmla="*/ 247 h 1147"/>
                <a:gd name="T12" fmla="*/ 674 w 1161"/>
                <a:gd name="T13" fmla="*/ 155 h 1147"/>
                <a:gd name="T14" fmla="*/ 647 w 1161"/>
                <a:gd name="T15" fmla="*/ 145 h 1147"/>
                <a:gd name="T16" fmla="*/ 599 w 1161"/>
                <a:gd name="T17" fmla="*/ 128 h 1147"/>
                <a:gd name="T18" fmla="*/ 562 w 1161"/>
                <a:gd name="T19" fmla="*/ 134 h 1147"/>
                <a:gd name="T20" fmla="*/ 543 w 1161"/>
                <a:gd name="T21" fmla="*/ 122 h 1147"/>
                <a:gd name="T22" fmla="*/ 491 w 1161"/>
                <a:gd name="T23" fmla="*/ 126 h 1147"/>
                <a:gd name="T24" fmla="*/ 458 w 1161"/>
                <a:gd name="T25" fmla="*/ 211 h 1147"/>
                <a:gd name="T26" fmla="*/ 419 w 1161"/>
                <a:gd name="T27" fmla="*/ 234 h 1147"/>
                <a:gd name="T28" fmla="*/ 361 w 1161"/>
                <a:gd name="T29" fmla="*/ 224 h 1147"/>
                <a:gd name="T30" fmla="*/ 304 w 1161"/>
                <a:gd name="T31" fmla="*/ 182 h 1147"/>
                <a:gd name="T32" fmla="*/ 284 w 1161"/>
                <a:gd name="T33" fmla="*/ 170 h 1147"/>
                <a:gd name="T34" fmla="*/ 232 w 1161"/>
                <a:gd name="T35" fmla="*/ 180 h 1147"/>
                <a:gd name="T36" fmla="*/ 197 w 1161"/>
                <a:gd name="T37" fmla="*/ 174 h 1147"/>
                <a:gd name="T38" fmla="*/ 197 w 1161"/>
                <a:gd name="T39" fmla="*/ 157 h 1147"/>
                <a:gd name="T40" fmla="*/ 253 w 1161"/>
                <a:gd name="T41" fmla="*/ 134 h 1147"/>
                <a:gd name="T42" fmla="*/ 261 w 1161"/>
                <a:gd name="T43" fmla="*/ 72 h 1147"/>
                <a:gd name="T44" fmla="*/ 244 w 1161"/>
                <a:gd name="T45" fmla="*/ 0 h 1147"/>
                <a:gd name="T46" fmla="*/ 221 w 1161"/>
                <a:gd name="T47" fmla="*/ 16 h 1147"/>
                <a:gd name="T48" fmla="*/ 201 w 1161"/>
                <a:gd name="T49" fmla="*/ 51 h 1147"/>
                <a:gd name="T50" fmla="*/ 166 w 1161"/>
                <a:gd name="T51" fmla="*/ 66 h 1147"/>
                <a:gd name="T52" fmla="*/ 136 w 1161"/>
                <a:gd name="T53" fmla="*/ 83 h 1147"/>
                <a:gd name="T54" fmla="*/ 112 w 1161"/>
                <a:gd name="T55" fmla="*/ 114 h 1147"/>
                <a:gd name="T56" fmla="*/ 103 w 1161"/>
                <a:gd name="T57" fmla="*/ 166 h 1147"/>
                <a:gd name="T58" fmla="*/ 60 w 1161"/>
                <a:gd name="T59" fmla="*/ 220 h 1147"/>
                <a:gd name="T60" fmla="*/ 43 w 1161"/>
                <a:gd name="T61" fmla="*/ 282 h 1147"/>
                <a:gd name="T62" fmla="*/ 41 w 1161"/>
                <a:gd name="T63" fmla="*/ 317 h 1147"/>
                <a:gd name="T64" fmla="*/ 22 w 1161"/>
                <a:gd name="T65" fmla="*/ 356 h 1147"/>
                <a:gd name="T66" fmla="*/ 64 w 1161"/>
                <a:gd name="T67" fmla="*/ 383 h 1147"/>
                <a:gd name="T68" fmla="*/ 109 w 1161"/>
                <a:gd name="T69" fmla="*/ 425 h 1147"/>
                <a:gd name="T70" fmla="*/ 201 w 1161"/>
                <a:gd name="T71" fmla="*/ 525 h 1147"/>
                <a:gd name="T72" fmla="*/ 228 w 1161"/>
                <a:gd name="T73" fmla="*/ 552 h 1147"/>
                <a:gd name="T74" fmla="*/ 311 w 1161"/>
                <a:gd name="T75" fmla="*/ 607 h 1147"/>
                <a:gd name="T76" fmla="*/ 369 w 1161"/>
                <a:gd name="T77" fmla="*/ 657 h 1147"/>
                <a:gd name="T78" fmla="*/ 450 w 1161"/>
                <a:gd name="T79" fmla="*/ 682 h 1147"/>
                <a:gd name="T80" fmla="*/ 516 w 1161"/>
                <a:gd name="T81" fmla="*/ 718 h 1147"/>
                <a:gd name="T82" fmla="*/ 564 w 1161"/>
                <a:gd name="T83" fmla="*/ 759 h 1147"/>
                <a:gd name="T84" fmla="*/ 593 w 1161"/>
                <a:gd name="T85" fmla="*/ 780 h 1147"/>
                <a:gd name="T86" fmla="*/ 628 w 1161"/>
                <a:gd name="T87" fmla="*/ 798 h 1147"/>
                <a:gd name="T88" fmla="*/ 655 w 1161"/>
                <a:gd name="T89" fmla="*/ 825 h 1147"/>
                <a:gd name="T90" fmla="*/ 682 w 1161"/>
                <a:gd name="T91" fmla="*/ 859 h 1147"/>
                <a:gd name="T92" fmla="*/ 717 w 1161"/>
                <a:gd name="T93" fmla="*/ 898 h 1147"/>
                <a:gd name="T94" fmla="*/ 742 w 1161"/>
                <a:gd name="T95" fmla="*/ 929 h 1147"/>
                <a:gd name="T96" fmla="*/ 771 w 1161"/>
                <a:gd name="T97" fmla="*/ 985 h 1147"/>
                <a:gd name="T98" fmla="*/ 840 w 1161"/>
                <a:gd name="T99" fmla="*/ 987 h 1147"/>
                <a:gd name="T100" fmla="*/ 900 w 1161"/>
                <a:gd name="T101" fmla="*/ 1029 h 1147"/>
                <a:gd name="T102" fmla="*/ 954 w 1161"/>
                <a:gd name="T103" fmla="*/ 1083 h 1147"/>
                <a:gd name="T104" fmla="*/ 985 w 1161"/>
                <a:gd name="T105" fmla="*/ 1124 h 1147"/>
                <a:gd name="T106" fmla="*/ 1072 w 1161"/>
                <a:gd name="T107" fmla="*/ 1000 h 1147"/>
                <a:gd name="T108" fmla="*/ 394 w 1161"/>
                <a:gd name="T109" fmla="*/ 307 h 1147"/>
                <a:gd name="T110" fmla="*/ 431 w 1161"/>
                <a:gd name="T111" fmla="*/ 273 h 1147"/>
                <a:gd name="T112" fmla="*/ 464 w 1161"/>
                <a:gd name="T113" fmla="*/ 263 h 1147"/>
                <a:gd name="T114" fmla="*/ 527 w 1161"/>
                <a:gd name="T115" fmla="*/ 269 h 1147"/>
                <a:gd name="T116" fmla="*/ 537 w 1161"/>
                <a:gd name="T117" fmla="*/ 336 h 1147"/>
                <a:gd name="T118" fmla="*/ 541 w 1161"/>
                <a:gd name="T119" fmla="*/ 367 h 1147"/>
                <a:gd name="T120" fmla="*/ 358 w 1161"/>
                <a:gd name="T121" fmla="*/ 439 h 1147"/>
                <a:gd name="T122" fmla="*/ 385 w 1161"/>
                <a:gd name="T123" fmla="*/ 377 h 1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61"/>
                <a:gd name="T187" fmla="*/ 0 h 1147"/>
                <a:gd name="T188" fmla="*/ 1161 w 1161"/>
                <a:gd name="T189" fmla="*/ 1147 h 1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61" h="1147">
                  <a:moveTo>
                    <a:pt x="1161" y="927"/>
                  </a:moveTo>
                  <a:lnTo>
                    <a:pt x="1159" y="881"/>
                  </a:lnTo>
                  <a:lnTo>
                    <a:pt x="1159" y="879"/>
                  </a:lnTo>
                  <a:lnTo>
                    <a:pt x="1159" y="871"/>
                  </a:lnTo>
                  <a:lnTo>
                    <a:pt x="1159" y="848"/>
                  </a:lnTo>
                  <a:lnTo>
                    <a:pt x="1159" y="817"/>
                  </a:lnTo>
                  <a:lnTo>
                    <a:pt x="1157" y="676"/>
                  </a:lnTo>
                  <a:lnTo>
                    <a:pt x="1099" y="632"/>
                  </a:lnTo>
                  <a:lnTo>
                    <a:pt x="1099" y="616"/>
                  </a:lnTo>
                  <a:lnTo>
                    <a:pt x="1083" y="616"/>
                  </a:lnTo>
                  <a:lnTo>
                    <a:pt x="1083" y="610"/>
                  </a:lnTo>
                  <a:lnTo>
                    <a:pt x="1078" y="610"/>
                  </a:lnTo>
                  <a:lnTo>
                    <a:pt x="1076" y="601"/>
                  </a:lnTo>
                  <a:lnTo>
                    <a:pt x="1076" y="591"/>
                  </a:lnTo>
                  <a:lnTo>
                    <a:pt x="1076" y="581"/>
                  </a:lnTo>
                  <a:lnTo>
                    <a:pt x="1080" y="572"/>
                  </a:lnTo>
                  <a:lnTo>
                    <a:pt x="1081" y="572"/>
                  </a:lnTo>
                  <a:lnTo>
                    <a:pt x="1085" y="572"/>
                  </a:lnTo>
                  <a:lnTo>
                    <a:pt x="1085" y="566"/>
                  </a:lnTo>
                  <a:lnTo>
                    <a:pt x="1080" y="566"/>
                  </a:lnTo>
                  <a:lnTo>
                    <a:pt x="1070" y="566"/>
                  </a:lnTo>
                  <a:lnTo>
                    <a:pt x="1070" y="556"/>
                  </a:lnTo>
                  <a:lnTo>
                    <a:pt x="1070" y="551"/>
                  </a:lnTo>
                  <a:lnTo>
                    <a:pt x="1076" y="551"/>
                  </a:lnTo>
                  <a:lnTo>
                    <a:pt x="1080" y="551"/>
                  </a:lnTo>
                  <a:lnTo>
                    <a:pt x="1080" y="545"/>
                  </a:lnTo>
                  <a:lnTo>
                    <a:pt x="1080" y="539"/>
                  </a:lnTo>
                  <a:lnTo>
                    <a:pt x="1076" y="539"/>
                  </a:lnTo>
                  <a:lnTo>
                    <a:pt x="1076" y="529"/>
                  </a:lnTo>
                  <a:lnTo>
                    <a:pt x="1070" y="529"/>
                  </a:lnTo>
                  <a:lnTo>
                    <a:pt x="1070" y="525"/>
                  </a:lnTo>
                  <a:lnTo>
                    <a:pt x="1068" y="514"/>
                  </a:lnTo>
                  <a:lnTo>
                    <a:pt x="1068" y="504"/>
                  </a:lnTo>
                  <a:lnTo>
                    <a:pt x="1062" y="504"/>
                  </a:lnTo>
                  <a:lnTo>
                    <a:pt x="1052" y="504"/>
                  </a:lnTo>
                  <a:lnTo>
                    <a:pt x="1052" y="489"/>
                  </a:lnTo>
                  <a:lnTo>
                    <a:pt x="1052" y="473"/>
                  </a:lnTo>
                  <a:lnTo>
                    <a:pt x="1047" y="473"/>
                  </a:lnTo>
                  <a:lnTo>
                    <a:pt x="1033" y="473"/>
                  </a:lnTo>
                  <a:lnTo>
                    <a:pt x="1002" y="475"/>
                  </a:lnTo>
                  <a:lnTo>
                    <a:pt x="1002" y="466"/>
                  </a:lnTo>
                  <a:lnTo>
                    <a:pt x="1002" y="456"/>
                  </a:lnTo>
                  <a:lnTo>
                    <a:pt x="998" y="456"/>
                  </a:lnTo>
                  <a:lnTo>
                    <a:pt x="971" y="456"/>
                  </a:lnTo>
                  <a:lnTo>
                    <a:pt x="971" y="446"/>
                  </a:lnTo>
                  <a:lnTo>
                    <a:pt x="971" y="439"/>
                  </a:lnTo>
                  <a:lnTo>
                    <a:pt x="969" y="419"/>
                  </a:lnTo>
                  <a:lnTo>
                    <a:pt x="969" y="404"/>
                  </a:lnTo>
                  <a:lnTo>
                    <a:pt x="969" y="390"/>
                  </a:lnTo>
                  <a:lnTo>
                    <a:pt x="969" y="375"/>
                  </a:lnTo>
                  <a:lnTo>
                    <a:pt x="969" y="367"/>
                  </a:lnTo>
                  <a:lnTo>
                    <a:pt x="969" y="357"/>
                  </a:lnTo>
                  <a:lnTo>
                    <a:pt x="971" y="357"/>
                  </a:lnTo>
                  <a:lnTo>
                    <a:pt x="981" y="357"/>
                  </a:lnTo>
                  <a:lnTo>
                    <a:pt x="991" y="357"/>
                  </a:lnTo>
                  <a:lnTo>
                    <a:pt x="1004" y="356"/>
                  </a:lnTo>
                  <a:lnTo>
                    <a:pt x="1004" y="348"/>
                  </a:lnTo>
                  <a:lnTo>
                    <a:pt x="1002" y="340"/>
                  </a:lnTo>
                  <a:lnTo>
                    <a:pt x="1016" y="340"/>
                  </a:lnTo>
                  <a:lnTo>
                    <a:pt x="1035" y="340"/>
                  </a:lnTo>
                  <a:lnTo>
                    <a:pt x="1035" y="330"/>
                  </a:lnTo>
                  <a:lnTo>
                    <a:pt x="1035" y="329"/>
                  </a:lnTo>
                  <a:lnTo>
                    <a:pt x="937" y="330"/>
                  </a:lnTo>
                  <a:lnTo>
                    <a:pt x="937" y="323"/>
                  </a:lnTo>
                  <a:lnTo>
                    <a:pt x="937" y="317"/>
                  </a:lnTo>
                  <a:lnTo>
                    <a:pt x="937" y="311"/>
                  </a:lnTo>
                  <a:lnTo>
                    <a:pt x="937" y="307"/>
                  </a:lnTo>
                  <a:lnTo>
                    <a:pt x="937" y="292"/>
                  </a:lnTo>
                  <a:lnTo>
                    <a:pt x="937" y="282"/>
                  </a:lnTo>
                  <a:lnTo>
                    <a:pt x="937" y="276"/>
                  </a:lnTo>
                  <a:lnTo>
                    <a:pt x="941" y="276"/>
                  </a:lnTo>
                  <a:lnTo>
                    <a:pt x="939" y="259"/>
                  </a:lnTo>
                  <a:lnTo>
                    <a:pt x="939" y="224"/>
                  </a:lnTo>
                  <a:lnTo>
                    <a:pt x="939" y="193"/>
                  </a:lnTo>
                  <a:lnTo>
                    <a:pt x="941" y="180"/>
                  </a:lnTo>
                  <a:lnTo>
                    <a:pt x="935" y="180"/>
                  </a:lnTo>
                  <a:lnTo>
                    <a:pt x="865" y="182"/>
                  </a:lnTo>
                  <a:lnTo>
                    <a:pt x="865" y="178"/>
                  </a:lnTo>
                  <a:lnTo>
                    <a:pt x="850" y="180"/>
                  </a:lnTo>
                  <a:lnTo>
                    <a:pt x="854" y="219"/>
                  </a:lnTo>
                  <a:lnTo>
                    <a:pt x="856" y="257"/>
                  </a:lnTo>
                  <a:lnTo>
                    <a:pt x="832" y="238"/>
                  </a:lnTo>
                  <a:lnTo>
                    <a:pt x="811" y="263"/>
                  </a:lnTo>
                  <a:lnTo>
                    <a:pt x="796" y="247"/>
                  </a:lnTo>
                  <a:lnTo>
                    <a:pt x="776" y="234"/>
                  </a:lnTo>
                  <a:lnTo>
                    <a:pt x="761" y="220"/>
                  </a:lnTo>
                  <a:lnTo>
                    <a:pt x="746" y="209"/>
                  </a:lnTo>
                  <a:lnTo>
                    <a:pt x="728" y="193"/>
                  </a:lnTo>
                  <a:lnTo>
                    <a:pt x="713" y="182"/>
                  </a:lnTo>
                  <a:lnTo>
                    <a:pt x="701" y="170"/>
                  </a:lnTo>
                  <a:lnTo>
                    <a:pt x="703" y="163"/>
                  </a:lnTo>
                  <a:lnTo>
                    <a:pt x="707" y="161"/>
                  </a:lnTo>
                  <a:lnTo>
                    <a:pt x="699" y="161"/>
                  </a:lnTo>
                  <a:lnTo>
                    <a:pt x="697" y="157"/>
                  </a:lnTo>
                  <a:lnTo>
                    <a:pt x="678" y="155"/>
                  </a:lnTo>
                  <a:lnTo>
                    <a:pt x="674" y="157"/>
                  </a:lnTo>
                  <a:lnTo>
                    <a:pt x="672" y="155"/>
                  </a:lnTo>
                  <a:lnTo>
                    <a:pt x="674" y="155"/>
                  </a:lnTo>
                  <a:lnTo>
                    <a:pt x="674" y="151"/>
                  </a:lnTo>
                  <a:lnTo>
                    <a:pt x="674" y="149"/>
                  </a:lnTo>
                  <a:lnTo>
                    <a:pt x="678" y="147"/>
                  </a:lnTo>
                  <a:lnTo>
                    <a:pt x="674" y="141"/>
                  </a:lnTo>
                  <a:lnTo>
                    <a:pt x="672" y="139"/>
                  </a:lnTo>
                  <a:lnTo>
                    <a:pt x="668" y="141"/>
                  </a:lnTo>
                  <a:lnTo>
                    <a:pt x="666" y="145"/>
                  </a:lnTo>
                  <a:lnTo>
                    <a:pt x="663" y="145"/>
                  </a:lnTo>
                  <a:lnTo>
                    <a:pt x="663" y="141"/>
                  </a:lnTo>
                  <a:lnTo>
                    <a:pt x="659" y="145"/>
                  </a:lnTo>
                  <a:lnTo>
                    <a:pt x="653" y="145"/>
                  </a:lnTo>
                  <a:lnTo>
                    <a:pt x="649" y="149"/>
                  </a:lnTo>
                  <a:lnTo>
                    <a:pt x="647" y="149"/>
                  </a:lnTo>
                  <a:lnTo>
                    <a:pt x="647" y="145"/>
                  </a:lnTo>
                  <a:lnTo>
                    <a:pt x="643" y="145"/>
                  </a:lnTo>
                  <a:lnTo>
                    <a:pt x="643" y="143"/>
                  </a:lnTo>
                  <a:lnTo>
                    <a:pt x="641" y="143"/>
                  </a:lnTo>
                  <a:lnTo>
                    <a:pt x="634" y="143"/>
                  </a:lnTo>
                  <a:lnTo>
                    <a:pt x="634" y="139"/>
                  </a:lnTo>
                  <a:lnTo>
                    <a:pt x="628" y="139"/>
                  </a:lnTo>
                  <a:lnTo>
                    <a:pt x="624" y="137"/>
                  </a:lnTo>
                  <a:lnTo>
                    <a:pt x="618" y="137"/>
                  </a:lnTo>
                  <a:lnTo>
                    <a:pt x="612" y="137"/>
                  </a:lnTo>
                  <a:lnTo>
                    <a:pt x="607" y="134"/>
                  </a:lnTo>
                  <a:lnTo>
                    <a:pt x="603" y="134"/>
                  </a:lnTo>
                  <a:lnTo>
                    <a:pt x="603" y="132"/>
                  </a:lnTo>
                  <a:lnTo>
                    <a:pt x="599" y="132"/>
                  </a:lnTo>
                  <a:lnTo>
                    <a:pt x="599" y="128"/>
                  </a:lnTo>
                  <a:lnTo>
                    <a:pt x="593" y="132"/>
                  </a:lnTo>
                  <a:lnTo>
                    <a:pt x="593" y="128"/>
                  </a:lnTo>
                  <a:lnTo>
                    <a:pt x="591" y="128"/>
                  </a:lnTo>
                  <a:lnTo>
                    <a:pt x="591" y="132"/>
                  </a:lnTo>
                  <a:lnTo>
                    <a:pt x="587" y="132"/>
                  </a:lnTo>
                  <a:lnTo>
                    <a:pt x="583" y="132"/>
                  </a:lnTo>
                  <a:lnTo>
                    <a:pt x="583" y="134"/>
                  </a:lnTo>
                  <a:lnTo>
                    <a:pt x="581" y="132"/>
                  </a:lnTo>
                  <a:lnTo>
                    <a:pt x="578" y="134"/>
                  </a:lnTo>
                  <a:lnTo>
                    <a:pt x="578" y="132"/>
                  </a:lnTo>
                  <a:lnTo>
                    <a:pt x="574" y="132"/>
                  </a:lnTo>
                  <a:lnTo>
                    <a:pt x="572" y="132"/>
                  </a:lnTo>
                  <a:lnTo>
                    <a:pt x="562" y="132"/>
                  </a:lnTo>
                  <a:lnTo>
                    <a:pt x="562" y="134"/>
                  </a:lnTo>
                  <a:lnTo>
                    <a:pt x="562" y="137"/>
                  </a:lnTo>
                  <a:lnTo>
                    <a:pt x="562" y="141"/>
                  </a:lnTo>
                  <a:lnTo>
                    <a:pt x="558" y="141"/>
                  </a:lnTo>
                  <a:lnTo>
                    <a:pt x="556" y="141"/>
                  </a:lnTo>
                  <a:lnTo>
                    <a:pt x="556" y="137"/>
                  </a:lnTo>
                  <a:lnTo>
                    <a:pt x="553" y="137"/>
                  </a:lnTo>
                  <a:lnTo>
                    <a:pt x="553" y="135"/>
                  </a:lnTo>
                  <a:lnTo>
                    <a:pt x="551" y="135"/>
                  </a:lnTo>
                  <a:lnTo>
                    <a:pt x="551" y="132"/>
                  </a:lnTo>
                  <a:lnTo>
                    <a:pt x="547" y="132"/>
                  </a:lnTo>
                  <a:lnTo>
                    <a:pt x="543" y="128"/>
                  </a:lnTo>
                  <a:lnTo>
                    <a:pt x="541" y="128"/>
                  </a:lnTo>
                  <a:lnTo>
                    <a:pt x="541" y="126"/>
                  </a:lnTo>
                  <a:lnTo>
                    <a:pt x="543" y="122"/>
                  </a:lnTo>
                  <a:lnTo>
                    <a:pt x="543" y="120"/>
                  </a:lnTo>
                  <a:lnTo>
                    <a:pt x="541" y="120"/>
                  </a:lnTo>
                  <a:lnTo>
                    <a:pt x="537" y="120"/>
                  </a:lnTo>
                  <a:lnTo>
                    <a:pt x="533" y="110"/>
                  </a:lnTo>
                  <a:lnTo>
                    <a:pt x="518" y="110"/>
                  </a:lnTo>
                  <a:lnTo>
                    <a:pt x="508" y="114"/>
                  </a:lnTo>
                  <a:lnTo>
                    <a:pt x="508" y="110"/>
                  </a:lnTo>
                  <a:lnTo>
                    <a:pt x="502" y="110"/>
                  </a:lnTo>
                  <a:lnTo>
                    <a:pt x="498" y="114"/>
                  </a:lnTo>
                  <a:lnTo>
                    <a:pt x="493" y="116"/>
                  </a:lnTo>
                  <a:lnTo>
                    <a:pt x="493" y="120"/>
                  </a:lnTo>
                  <a:lnTo>
                    <a:pt x="491" y="120"/>
                  </a:lnTo>
                  <a:lnTo>
                    <a:pt x="493" y="124"/>
                  </a:lnTo>
                  <a:lnTo>
                    <a:pt x="491" y="126"/>
                  </a:lnTo>
                  <a:lnTo>
                    <a:pt x="487" y="130"/>
                  </a:lnTo>
                  <a:lnTo>
                    <a:pt x="485" y="134"/>
                  </a:lnTo>
                  <a:lnTo>
                    <a:pt x="485" y="135"/>
                  </a:lnTo>
                  <a:lnTo>
                    <a:pt x="481" y="139"/>
                  </a:lnTo>
                  <a:lnTo>
                    <a:pt x="477" y="149"/>
                  </a:lnTo>
                  <a:lnTo>
                    <a:pt x="475" y="164"/>
                  </a:lnTo>
                  <a:lnTo>
                    <a:pt x="471" y="176"/>
                  </a:lnTo>
                  <a:lnTo>
                    <a:pt x="470" y="182"/>
                  </a:lnTo>
                  <a:lnTo>
                    <a:pt x="470" y="186"/>
                  </a:lnTo>
                  <a:lnTo>
                    <a:pt x="464" y="195"/>
                  </a:lnTo>
                  <a:lnTo>
                    <a:pt x="460" y="201"/>
                  </a:lnTo>
                  <a:lnTo>
                    <a:pt x="458" y="201"/>
                  </a:lnTo>
                  <a:lnTo>
                    <a:pt x="454" y="211"/>
                  </a:lnTo>
                  <a:lnTo>
                    <a:pt x="458" y="211"/>
                  </a:lnTo>
                  <a:lnTo>
                    <a:pt x="452" y="226"/>
                  </a:lnTo>
                  <a:lnTo>
                    <a:pt x="452" y="232"/>
                  </a:lnTo>
                  <a:lnTo>
                    <a:pt x="439" y="232"/>
                  </a:lnTo>
                  <a:lnTo>
                    <a:pt x="439" y="230"/>
                  </a:lnTo>
                  <a:lnTo>
                    <a:pt x="437" y="230"/>
                  </a:lnTo>
                  <a:lnTo>
                    <a:pt x="435" y="226"/>
                  </a:lnTo>
                  <a:lnTo>
                    <a:pt x="423" y="226"/>
                  </a:lnTo>
                  <a:lnTo>
                    <a:pt x="433" y="236"/>
                  </a:lnTo>
                  <a:lnTo>
                    <a:pt x="429" y="236"/>
                  </a:lnTo>
                  <a:lnTo>
                    <a:pt x="427" y="236"/>
                  </a:lnTo>
                  <a:lnTo>
                    <a:pt x="427" y="240"/>
                  </a:lnTo>
                  <a:lnTo>
                    <a:pt x="423" y="240"/>
                  </a:lnTo>
                  <a:lnTo>
                    <a:pt x="421" y="240"/>
                  </a:lnTo>
                  <a:lnTo>
                    <a:pt x="419" y="234"/>
                  </a:lnTo>
                  <a:lnTo>
                    <a:pt x="408" y="234"/>
                  </a:lnTo>
                  <a:lnTo>
                    <a:pt x="402" y="234"/>
                  </a:lnTo>
                  <a:lnTo>
                    <a:pt x="402" y="236"/>
                  </a:lnTo>
                  <a:lnTo>
                    <a:pt x="396" y="236"/>
                  </a:lnTo>
                  <a:lnTo>
                    <a:pt x="396" y="244"/>
                  </a:lnTo>
                  <a:lnTo>
                    <a:pt x="387" y="244"/>
                  </a:lnTo>
                  <a:lnTo>
                    <a:pt x="387" y="234"/>
                  </a:lnTo>
                  <a:lnTo>
                    <a:pt x="383" y="234"/>
                  </a:lnTo>
                  <a:lnTo>
                    <a:pt x="383" y="230"/>
                  </a:lnTo>
                  <a:lnTo>
                    <a:pt x="383" y="224"/>
                  </a:lnTo>
                  <a:lnTo>
                    <a:pt x="369" y="224"/>
                  </a:lnTo>
                  <a:lnTo>
                    <a:pt x="369" y="219"/>
                  </a:lnTo>
                  <a:lnTo>
                    <a:pt x="361" y="219"/>
                  </a:lnTo>
                  <a:lnTo>
                    <a:pt x="361" y="224"/>
                  </a:lnTo>
                  <a:lnTo>
                    <a:pt x="352" y="224"/>
                  </a:lnTo>
                  <a:lnTo>
                    <a:pt x="352" y="232"/>
                  </a:lnTo>
                  <a:lnTo>
                    <a:pt x="348" y="232"/>
                  </a:lnTo>
                  <a:lnTo>
                    <a:pt x="348" y="234"/>
                  </a:lnTo>
                  <a:lnTo>
                    <a:pt x="336" y="234"/>
                  </a:lnTo>
                  <a:lnTo>
                    <a:pt x="336" y="219"/>
                  </a:lnTo>
                  <a:lnTo>
                    <a:pt x="344" y="219"/>
                  </a:lnTo>
                  <a:lnTo>
                    <a:pt x="344" y="217"/>
                  </a:lnTo>
                  <a:lnTo>
                    <a:pt x="336" y="217"/>
                  </a:lnTo>
                  <a:lnTo>
                    <a:pt x="336" y="209"/>
                  </a:lnTo>
                  <a:lnTo>
                    <a:pt x="296" y="211"/>
                  </a:lnTo>
                  <a:lnTo>
                    <a:pt x="294" y="201"/>
                  </a:lnTo>
                  <a:lnTo>
                    <a:pt x="302" y="201"/>
                  </a:lnTo>
                  <a:lnTo>
                    <a:pt x="304" y="182"/>
                  </a:lnTo>
                  <a:lnTo>
                    <a:pt x="300" y="182"/>
                  </a:lnTo>
                  <a:lnTo>
                    <a:pt x="300" y="176"/>
                  </a:lnTo>
                  <a:lnTo>
                    <a:pt x="294" y="176"/>
                  </a:lnTo>
                  <a:lnTo>
                    <a:pt x="294" y="170"/>
                  </a:lnTo>
                  <a:lnTo>
                    <a:pt x="304" y="166"/>
                  </a:lnTo>
                  <a:lnTo>
                    <a:pt x="300" y="166"/>
                  </a:lnTo>
                  <a:lnTo>
                    <a:pt x="300" y="164"/>
                  </a:lnTo>
                  <a:lnTo>
                    <a:pt x="298" y="164"/>
                  </a:lnTo>
                  <a:lnTo>
                    <a:pt x="298" y="161"/>
                  </a:lnTo>
                  <a:lnTo>
                    <a:pt x="294" y="161"/>
                  </a:lnTo>
                  <a:lnTo>
                    <a:pt x="290" y="161"/>
                  </a:lnTo>
                  <a:lnTo>
                    <a:pt x="290" y="155"/>
                  </a:lnTo>
                  <a:lnTo>
                    <a:pt x="284" y="155"/>
                  </a:lnTo>
                  <a:lnTo>
                    <a:pt x="284" y="170"/>
                  </a:lnTo>
                  <a:lnTo>
                    <a:pt x="288" y="170"/>
                  </a:lnTo>
                  <a:lnTo>
                    <a:pt x="288" y="174"/>
                  </a:lnTo>
                  <a:lnTo>
                    <a:pt x="288" y="176"/>
                  </a:lnTo>
                  <a:lnTo>
                    <a:pt x="284" y="176"/>
                  </a:lnTo>
                  <a:lnTo>
                    <a:pt x="284" y="191"/>
                  </a:lnTo>
                  <a:lnTo>
                    <a:pt x="278" y="191"/>
                  </a:lnTo>
                  <a:lnTo>
                    <a:pt x="273" y="191"/>
                  </a:lnTo>
                  <a:lnTo>
                    <a:pt x="269" y="191"/>
                  </a:lnTo>
                  <a:lnTo>
                    <a:pt x="267" y="191"/>
                  </a:lnTo>
                  <a:lnTo>
                    <a:pt x="263" y="193"/>
                  </a:lnTo>
                  <a:lnTo>
                    <a:pt x="263" y="186"/>
                  </a:lnTo>
                  <a:lnTo>
                    <a:pt x="269" y="186"/>
                  </a:lnTo>
                  <a:lnTo>
                    <a:pt x="269" y="180"/>
                  </a:lnTo>
                  <a:lnTo>
                    <a:pt x="232" y="180"/>
                  </a:lnTo>
                  <a:lnTo>
                    <a:pt x="232" y="184"/>
                  </a:lnTo>
                  <a:lnTo>
                    <a:pt x="228" y="184"/>
                  </a:lnTo>
                  <a:lnTo>
                    <a:pt x="228" y="188"/>
                  </a:lnTo>
                  <a:lnTo>
                    <a:pt x="222" y="188"/>
                  </a:lnTo>
                  <a:lnTo>
                    <a:pt x="213" y="188"/>
                  </a:lnTo>
                  <a:lnTo>
                    <a:pt x="219" y="190"/>
                  </a:lnTo>
                  <a:lnTo>
                    <a:pt x="207" y="190"/>
                  </a:lnTo>
                  <a:lnTo>
                    <a:pt x="207" y="193"/>
                  </a:lnTo>
                  <a:lnTo>
                    <a:pt x="203" y="193"/>
                  </a:lnTo>
                  <a:lnTo>
                    <a:pt x="201" y="193"/>
                  </a:lnTo>
                  <a:lnTo>
                    <a:pt x="192" y="193"/>
                  </a:lnTo>
                  <a:lnTo>
                    <a:pt x="192" y="178"/>
                  </a:lnTo>
                  <a:lnTo>
                    <a:pt x="197" y="178"/>
                  </a:lnTo>
                  <a:lnTo>
                    <a:pt x="197" y="174"/>
                  </a:lnTo>
                  <a:lnTo>
                    <a:pt x="194" y="172"/>
                  </a:lnTo>
                  <a:lnTo>
                    <a:pt x="201" y="168"/>
                  </a:lnTo>
                  <a:lnTo>
                    <a:pt x="203" y="168"/>
                  </a:lnTo>
                  <a:lnTo>
                    <a:pt x="203" y="166"/>
                  </a:lnTo>
                  <a:lnTo>
                    <a:pt x="201" y="166"/>
                  </a:lnTo>
                  <a:lnTo>
                    <a:pt x="197" y="166"/>
                  </a:lnTo>
                  <a:lnTo>
                    <a:pt x="197" y="163"/>
                  </a:lnTo>
                  <a:lnTo>
                    <a:pt x="194" y="163"/>
                  </a:lnTo>
                  <a:lnTo>
                    <a:pt x="194" y="166"/>
                  </a:lnTo>
                  <a:lnTo>
                    <a:pt x="192" y="166"/>
                  </a:lnTo>
                  <a:lnTo>
                    <a:pt x="192" y="163"/>
                  </a:lnTo>
                  <a:lnTo>
                    <a:pt x="194" y="163"/>
                  </a:lnTo>
                  <a:lnTo>
                    <a:pt x="194" y="157"/>
                  </a:lnTo>
                  <a:lnTo>
                    <a:pt x="197" y="157"/>
                  </a:lnTo>
                  <a:lnTo>
                    <a:pt x="197" y="153"/>
                  </a:lnTo>
                  <a:lnTo>
                    <a:pt x="199" y="153"/>
                  </a:lnTo>
                  <a:lnTo>
                    <a:pt x="199" y="151"/>
                  </a:lnTo>
                  <a:lnTo>
                    <a:pt x="203" y="151"/>
                  </a:lnTo>
                  <a:lnTo>
                    <a:pt x="203" y="143"/>
                  </a:lnTo>
                  <a:lnTo>
                    <a:pt x="209" y="143"/>
                  </a:lnTo>
                  <a:lnTo>
                    <a:pt x="209" y="141"/>
                  </a:lnTo>
                  <a:lnTo>
                    <a:pt x="213" y="141"/>
                  </a:lnTo>
                  <a:lnTo>
                    <a:pt x="219" y="141"/>
                  </a:lnTo>
                  <a:lnTo>
                    <a:pt x="222" y="137"/>
                  </a:lnTo>
                  <a:lnTo>
                    <a:pt x="248" y="137"/>
                  </a:lnTo>
                  <a:lnTo>
                    <a:pt x="249" y="137"/>
                  </a:lnTo>
                  <a:lnTo>
                    <a:pt x="249" y="134"/>
                  </a:lnTo>
                  <a:lnTo>
                    <a:pt x="253" y="134"/>
                  </a:lnTo>
                  <a:lnTo>
                    <a:pt x="253" y="128"/>
                  </a:lnTo>
                  <a:lnTo>
                    <a:pt x="263" y="128"/>
                  </a:lnTo>
                  <a:lnTo>
                    <a:pt x="261" y="114"/>
                  </a:lnTo>
                  <a:lnTo>
                    <a:pt x="265" y="114"/>
                  </a:lnTo>
                  <a:lnTo>
                    <a:pt x="265" y="112"/>
                  </a:lnTo>
                  <a:lnTo>
                    <a:pt x="261" y="112"/>
                  </a:lnTo>
                  <a:lnTo>
                    <a:pt x="261" y="97"/>
                  </a:lnTo>
                  <a:lnTo>
                    <a:pt x="251" y="97"/>
                  </a:lnTo>
                  <a:lnTo>
                    <a:pt x="251" y="87"/>
                  </a:lnTo>
                  <a:lnTo>
                    <a:pt x="259" y="87"/>
                  </a:lnTo>
                  <a:lnTo>
                    <a:pt x="251" y="83"/>
                  </a:lnTo>
                  <a:lnTo>
                    <a:pt x="271" y="83"/>
                  </a:lnTo>
                  <a:lnTo>
                    <a:pt x="271" y="72"/>
                  </a:lnTo>
                  <a:lnTo>
                    <a:pt x="261" y="72"/>
                  </a:lnTo>
                  <a:lnTo>
                    <a:pt x="261" y="81"/>
                  </a:lnTo>
                  <a:lnTo>
                    <a:pt x="251" y="81"/>
                  </a:lnTo>
                  <a:lnTo>
                    <a:pt x="251" y="68"/>
                  </a:lnTo>
                  <a:lnTo>
                    <a:pt x="257" y="68"/>
                  </a:lnTo>
                  <a:lnTo>
                    <a:pt x="257" y="58"/>
                  </a:lnTo>
                  <a:lnTo>
                    <a:pt x="251" y="58"/>
                  </a:lnTo>
                  <a:lnTo>
                    <a:pt x="251" y="47"/>
                  </a:lnTo>
                  <a:lnTo>
                    <a:pt x="257" y="47"/>
                  </a:lnTo>
                  <a:lnTo>
                    <a:pt x="271" y="51"/>
                  </a:lnTo>
                  <a:lnTo>
                    <a:pt x="271" y="47"/>
                  </a:lnTo>
                  <a:lnTo>
                    <a:pt x="269" y="0"/>
                  </a:lnTo>
                  <a:lnTo>
                    <a:pt x="251" y="0"/>
                  </a:lnTo>
                  <a:lnTo>
                    <a:pt x="248" y="0"/>
                  </a:lnTo>
                  <a:lnTo>
                    <a:pt x="244" y="0"/>
                  </a:lnTo>
                  <a:lnTo>
                    <a:pt x="238" y="0"/>
                  </a:lnTo>
                  <a:lnTo>
                    <a:pt x="234" y="0"/>
                  </a:lnTo>
                  <a:lnTo>
                    <a:pt x="234" y="4"/>
                  </a:lnTo>
                  <a:lnTo>
                    <a:pt x="236" y="6"/>
                  </a:lnTo>
                  <a:lnTo>
                    <a:pt x="236" y="10"/>
                  </a:lnTo>
                  <a:lnTo>
                    <a:pt x="236" y="14"/>
                  </a:lnTo>
                  <a:lnTo>
                    <a:pt x="236" y="16"/>
                  </a:lnTo>
                  <a:lnTo>
                    <a:pt x="236" y="20"/>
                  </a:lnTo>
                  <a:lnTo>
                    <a:pt x="232" y="20"/>
                  </a:lnTo>
                  <a:lnTo>
                    <a:pt x="228" y="20"/>
                  </a:lnTo>
                  <a:lnTo>
                    <a:pt x="226" y="20"/>
                  </a:lnTo>
                  <a:lnTo>
                    <a:pt x="226" y="16"/>
                  </a:lnTo>
                  <a:lnTo>
                    <a:pt x="222" y="16"/>
                  </a:lnTo>
                  <a:lnTo>
                    <a:pt x="221" y="16"/>
                  </a:lnTo>
                  <a:lnTo>
                    <a:pt x="221" y="20"/>
                  </a:lnTo>
                  <a:lnTo>
                    <a:pt x="221" y="22"/>
                  </a:lnTo>
                  <a:lnTo>
                    <a:pt x="221" y="25"/>
                  </a:lnTo>
                  <a:lnTo>
                    <a:pt x="221" y="29"/>
                  </a:lnTo>
                  <a:lnTo>
                    <a:pt x="221" y="35"/>
                  </a:lnTo>
                  <a:lnTo>
                    <a:pt x="217" y="35"/>
                  </a:lnTo>
                  <a:lnTo>
                    <a:pt x="211" y="35"/>
                  </a:lnTo>
                  <a:lnTo>
                    <a:pt x="207" y="35"/>
                  </a:lnTo>
                  <a:lnTo>
                    <a:pt x="205" y="35"/>
                  </a:lnTo>
                  <a:lnTo>
                    <a:pt x="201" y="35"/>
                  </a:lnTo>
                  <a:lnTo>
                    <a:pt x="201" y="41"/>
                  </a:lnTo>
                  <a:lnTo>
                    <a:pt x="201" y="45"/>
                  </a:lnTo>
                  <a:lnTo>
                    <a:pt x="201" y="49"/>
                  </a:lnTo>
                  <a:lnTo>
                    <a:pt x="201" y="51"/>
                  </a:lnTo>
                  <a:lnTo>
                    <a:pt x="195" y="51"/>
                  </a:lnTo>
                  <a:lnTo>
                    <a:pt x="192" y="51"/>
                  </a:lnTo>
                  <a:lnTo>
                    <a:pt x="190" y="51"/>
                  </a:lnTo>
                  <a:lnTo>
                    <a:pt x="186" y="51"/>
                  </a:lnTo>
                  <a:lnTo>
                    <a:pt x="182" y="51"/>
                  </a:lnTo>
                  <a:lnTo>
                    <a:pt x="180" y="51"/>
                  </a:lnTo>
                  <a:lnTo>
                    <a:pt x="176" y="51"/>
                  </a:lnTo>
                  <a:lnTo>
                    <a:pt x="174" y="51"/>
                  </a:lnTo>
                  <a:lnTo>
                    <a:pt x="170" y="51"/>
                  </a:lnTo>
                  <a:lnTo>
                    <a:pt x="170" y="54"/>
                  </a:lnTo>
                  <a:lnTo>
                    <a:pt x="170" y="58"/>
                  </a:lnTo>
                  <a:lnTo>
                    <a:pt x="170" y="60"/>
                  </a:lnTo>
                  <a:lnTo>
                    <a:pt x="170" y="66"/>
                  </a:lnTo>
                  <a:lnTo>
                    <a:pt x="166" y="66"/>
                  </a:lnTo>
                  <a:lnTo>
                    <a:pt x="161" y="68"/>
                  </a:lnTo>
                  <a:lnTo>
                    <a:pt x="159" y="68"/>
                  </a:lnTo>
                  <a:lnTo>
                    <a:pt x="155" y="68"/>
                  </a:lnTo>
                  <a:lnTo>
                    <a:pt x="151" y="68"/>
                  </a:lnTo>
                  <a:lnTo>
                    <a:pt x="151" y="70"/>
                  </a:lnTo>
                  <a:lnTo>
                    <a:pt x="151" y="74"/>
                  </a:lnTo>
                  <a:lnTo>
                    <a:pt x="151" y="76"/>
                  </a:lnTo>
                  <a:lnTo>
                    <a:pt x="145" y="76"/>
                  </a:lnTo>
                  <a:lnTo>
                    <a:pt x="145" y="83"/>
                  </a:lnTo>
                  <a:lnTo>
                    <a:pt x="145" y="85"/>
                  </a:lnTo>
                  <a:lnTo>
                    <a:pt x="143" y="85"/>
                  </a:lnTo>
                  <a:lnTo>
                    <a:pt x="143" y="83"/>
                  </a:lnTo>
                  <a:lnTo>
                    <a:pt x="139" y="83"/>
                  </a:lnTo>
                  <a:lnTo>
                    <a:pt x="136" y="83"/>
                  </a:lnTo>
                  <a:lnTo>
                    <a:pt x="136" y="85"/>
                  </a:lnTo>
                  <a:lnTo>
                    <a:pt x="136" y="89"/>
                  </a:lnTo>
                  <a:lnTo>
                    <a:pt x="138" y="95"/>
                  </a:lnTo>
                  <a:lnTo>
                    <a:pt x="130" y="95"/>
                  </a:lnTo>
                  <a:lnTo>
                    <a:pt x="128" y="95"/>
                  </a:lnTo>
                  <a:lnTo>
                    <a:pt x="128" y="99"/>
                  </a:lnTo>
                  <a:lnTo>
                    <a:pt x="128" y="105"/>
                  </a:lnTo>
                  <a:lnTo>
                    <a:pt x="122" y="105"/>
                  </a:lnTo>
                  <a:lnTo>
                    <a:pt x="122" y="108"/>
                  </a:lnTo>
                  <a:lnTo>
                    <a:pt x="122" y="110"/>
                  </a:lnTo>
                  <a:lnTo>
                    <a:pt x="118" y="110"/>
                  </a:lnTo>
                  <a:lnTo>
                    <a:pt x="114" y="110"/>
                  </a:lnTo>
                  <a:lnTo>
                    <a:pt x="112" y="110"/>
                  </a:lnTo>
                  <a:lnTo>
                    <a:pt x="112" y="114"/>
                  </a:lnTo>
                  <a:lnTo>
                    <a:pt x="112" y="118"/>
                  </a:lnTo>
                  <a:lnTo>
                    <a:pt x="112" y="130"/>
                  </a:lnTo>
                  <a:lnTo>
                    <a:pt x="112" y="135"/>
                  </a:lnTo>
                  <a:lnTo>
                    <a:pt x="112" y="139"/>
                  </a:lnTo>
                  <a:lnTo>
                    <a:pt x="109" y="143"/>
                  </a:lnTo>
                  <a:lnTo>
                    <a:pt x="107" y="143"/>
                  </a:lnTo>
                  <a:lnTo>
                    <a:pt x="107" y="145"/>
                  </a:lnTo>
                  <a:lnTo>
                    <a:pt x="103" y="145"/>
                  </a:lnTo>
                  <a:lnTo>
                    <a:pt x="103" y="149"/>
                  </a:lnTo>
                  <a:lnTo>
                    <a:pt x="103" y="155"/>
                  </a:lnTo>
                  <a:lnTo>
                    <a:pt x="103" y="159"/>
                  </a:lnTo>
                  <a:lnTo>
                    <a:pt x="103" y="161"/>
                  </a:lnTo>
                  <a:lnTo>
                    <a:pt x="103" y="164"/>
                  </a:lnTo>
                  <a:lnTo>
                    <a:pt x="103" y="166"/>
                  </a:lnTo>
                  <a:lnTo>
                    <a:pt x="103" y="170"/>
                  </a:lnTo>
                  <a:lnTo>
                    <a:pt x="103" y="174"/>
                  </a:lnTo>
                  <a:lnTo>
                    <a:pt x="95" y="176"/>
                  </a:lnTo>
                  <a:lnTo>
                    <a:pt x="91" y="180"/>
                  </a:lnTo>
                  <a:lnTo>
                    <a:pt x="87" y="184"/>
                  </a:lnTo>
                  <a:lnTo>
                    <a:pt x="85" y="184"/>
                  </a:lnTo>
                  <a:lnTo>
                    <a:pt x="85" y="186"/>
                  </a:lnTo>
                  <a:lnTo>
                    <a:pt x="82" y="190"/>
                  </a:lnTo>
                  <a:lnTo>
                    <a:pt x="80" y="190"/>
                  </a:lnTo>
                  <a:lnTo>
                    <a:pt x="80" y="193"/>
                  </a:lnTo>
                  <a:lnTo>
                    <a:pt x="76" y="195"/>
                  </a:lnTo>
                  <a:lnTo>
                    <a:pt x="70" y="201"/>
                  </a:lnTo>
                  <a:lnTo>
                    <a:pt x="64" y="211"/>
                  </a:lnTo>
                  <a:lnTo>
                    <a:pt x="60" y="220"/>
                  </a:lnTo>
                  <a:lnTo>
                    <a:pt x="60" y="224"/>
                  </a:lnTo>
                  <a:lnTo>
                    <a:pt x="58" y="226"/>
                  </a:lnTo>
                  <a:lnTo>
                    <a:pt x="58" y="230"/>
                  </a:lnTo>
                  <a:lnTo>
                    <a:pt x="49" y="246"/>
                  </a:lnTo>
                  <a:lnTo>
                    <a:pt x="49" y="249"/>
                  </a:lnTo>
                  <a:lnTo>
                    <a:pt x="45" y="249"/>
                  </a:lnTo>
                  <a:lnTo>
                    <a:pt x="43" y="255"/>
                  </a:lnTo>
                  <a:lnTo>
                    <a:pt x="39" y="267"/>
                  </a:lnTo>
                  <a:lnTo>
                    <a:pt x="37" y="271"/>
                  </a:lnTo>
                  <a:lnTo>
                    <a:pt x="37" y="274"/>
                  </a:lnTo>
                  <a:lnTo>
                    <a:pt x="39" y="274"/>
                  </a:lnTo>
                  <a:lnTo>
                    <a:pt x="39" y="276"/>
                  </a:lnTo>
                  <a:lnTo>
                    <a:pt x="43" y="280"/>
                  </a:lnTo>
                  <a:lnTo>
                    <a:pt x="43" y="282"/>
                  </a:lnTo>
                  <a:lnTo>
                    <a:pt x="47" y="282"/>
                  </a:lnTo>
                  <a:lnTo>
                    <a:pt x="47" y="286"/>
                  </a:lnTo>
                  <a:lnTo>
                    <a:pt x="47" y="290"/>
                  </a:lnTo>
                  <a:lnTo>
                    <a:pt x="47" y="292"/>
                  </a:lnTo>
                  <a:lnTo>
                    <a:pt x="49" y="292"/>
                  </a:lnTo>
                  <a:lnTo>
                    <a:pt x="49" y="296"/>
                  </a:lnTo>
                  <a:lnTo>
                    <a:pt x="49" y="298"/>
                  </a:lnTo>
                  <a:lnTo>
                    <a:pt x="49" y="302"/>
                  </a:lnTo>
                  <a:lnTo>
                    <a:pt x="49" y="305"/>
                  </a:lnTo>
                  <a:lnTo>
                    <a:pt x="51" y="307"/>
                  </a:lnTo>
                  <a:lnTo>
                    <a:pt x="51" y="311"/>
                  </a:lnTo>
                  <a:lnTo>
                    <a:pt x="47" y="311"/>
                  </a:lnTo>
                  <a:lnTo>
                    <a:pt x="47" y="315"/>
                  </a:lnTo>
                  <a:lnTo>
                    <a:pt x="41" y="317"/>
                  </a:lnTo>
                  <a:lnTo>
                    <a:pt x="37" y="317"/>
                  </a:lnTo>
                  <a:lnTo>
                    <a:pt x="26" y="327"/>
                  </a:lnTo>
                  <a:lnTo>
                    <a:pt x="22" y="327"/>
                  </a:lnTo>
                  <a:lnTo>
                    <a:pt x="20" y="330"/>
                  </a:lnTo>
                  <a:lnTo>
                    <a:pt x="12" y="332"/>
                  </a:lnTo>
                  <a:lnTo>
                    <a:pt x="6" y="340"/>
                  </a:lnTo>
                  <a:lnTo>
                    <a:pt x="0" y="346"/>
                  </a:lnTo>
                  <a:lnTo>
                    <a:pt x="6" y="350"/>
                  </a:lnTo>
                  <a:lnTo>
                    <a:pt x="4" y="352"/>
                  </a:lnTo>
                  <a:lnTo>
                    <a:pt x="10" y="352"/>
                  </a:lnTo>
                  <a:lnTo>
                    <a:pt x="14" y="352"/>
                  </a:lnTo>
                  <a:lnTo>
                    <a:pt x="20" y="352"/>
                  </a:lnTo>
                  <a:lnTo>
                    <a:pt x="20" y="356"/>
                  </a:lnTo>
                  <a:lnTo>
                    <a:pt x="22" y="356"/>
                  </a:lnTo>
                  <a:lnTo>
                    <a:pt x="22" y="357"/>
                  </a:lnTo>
                  <a:lnTo>
                    <a:pt x="26" y="357"/>
                  </a:lnTo>
                  <a:lnTo>
                    <a:pt x="29" y="361"/>
                  </a:lnTo>
                  <a:lnTo>
                    <a:pt x="31" y="363"/>
                  </a:lnTo>
                  <a:lnTo>
                    <a:pt x="35" y="363"/>
                  </a:lnTo>
                  <a:lnTo>
                    <a:pt x="41" y="367"/>
                  </a:lnTo>
                  <a:lnTo>
                    <a:pt x="41" y="363"/>
                  </a:lnTo>
                  <a:lnTo>
                    <a:pt x="45" y="367"/>
                  </a:lnTo>
                  <a:lnTo>
                    <a:pt x="47" y="367"/>
                  </a:lnTo>
                  <a:lnTo>
                    <a:pt x="51" y="369"/>
                  </a:lnTo>
                  <a:lnTo>
                    <a:pt x="55" y="373"/>
                  </a:lnTo>
                  <a:lnTo>
                    <a:pt x="56" y="377"/>
                  </a:lnTo>
                  <a:lnTo>
                    <a:pt x="60" y="379"/>
                  </a:lnTo>
                  <a:lnTo>
                    <a:pt x="64" y="383"/>
                  </a:lnTo>
                  <a:lnTo>
                    <a:pt x="66" y="385"/>
                  </a:lnTo>
                  <a:lnTo>
                    <a:pt x="66" y="388"/>
                  </a:lnTo>
                  <a:lnTo>
                    <a:pt x="70" y="388"/>
                  </a:lnTo>
                  <a:lnTo>
                    <a:pt x="74" y="390"/>
                  </a:lnTo>
                  <a:lnTo>
                    <a:pt x="74" y="394"/>
                  </a:lnTo>
                  <a:lnTo>
                    <a:pt x="76" y="394"/>
                  </a:lnTo>
                  <a:lnTo>
                    <a:pt x="85" y="404"/>
                  </a:lnTo>
                  <a:lnTo>
                    <a:pt x="85" y="406"/>
                  </a:lnTo>
                  <a:lnTo>
                    <a:pt x="89" y="406"/>
                  </a:lnTo>
                  <a:lnTo>
                    <a:pt x="89" y="410"/>
                  </a:lnTo>
                  <a:lnTo>
                    <a:pt x="91" y="410"/>
                  </a:lnTo>
                  <a:lnTo>
                    <a:pt x="99" y="415"/>
                  </a:lnTo>
                  <a:lnTo>
                    <a:pt x="101" y="419"/>
                  </a:lnTo>
                  <a:lnTo>
                    <a:pt x="109" y="425"/>
                  </a:lnTo>
                  <a:lnTo>
                    <a:pt x="110" y="427"/>
                  </a:lnTo>
                  <a:lnTo>
                    <a:pt x="114" y="431"/>
                  </a:lnTo>
                  <a:lnTo>
                    <a:pt x="120" y="437"/>
                  </a:lnTo>
                  <a:lnTo>
                    <a:pt x="124" y="442"/>
                  </a:lnTo>
                  <a:lnTo>
                    <a:pt x="128" y="446"/>
                  </a:lnTo>
                  <a:lnTo>
                    <a:pt x="130" y="448"/>
                  </a:lnTo>
                  <a:lnTo>
                    <a:pt x="130" y="452"/>
                  </a:lnTo>
                  <a:lnTo>
                    <a:pt x="134" y="452"/>
                  </a:lnTo>
                  <a:lnTo>
                    <a:pt x="168" y="498"/>
                  </a:lnTo>
                  <a:lnTo>
                    <a:pt x="172" y="498"/>
                  </a:lnTo>
                  <a:lnTo>
                    <a:pt x="192" y="516"/>
                  </a:lnTo>
                  <a:lnTo>
                    <a:pt x="194" y="520"/>
                  </a:lnTo>
                  <a:lnTo>
                    <a:pt x="197" y="522"/>
                  </a:lnTo>
                  <a:lnTo>
                    <a:pt x="201" y="525"/>
                  </a:lnTo>
                  <a:lnTo>
                    <a:pt x="203" y="529"/>
                  </a:lnTo>
                  <a:lnTo>
                    <a:pt x="207" y="529"/>
                  </a:lnTo>
                  <a:lnTo>
                    <a:pt x="207" y="531"/>
                  </a:lnTo>
                  <a:lnTo>
                    <a:pt x="213" y="535"/>
                  </a:lnTo>
                  <a:lnTo>
                    <a:pt x="213" y="537"/>
                  </a:lnTo>
                  <a:lnTo>
                    <a:pt x="217" y="537"/>
                  </a:lnTo>
                  <a:lnTo>
                    <a:pt x="217" y="541"/>
                  </a:lnTo>
                  <a:lnTo>
                    <a:pt x="219" y="541"/>
                  </a:lnTo>
                  <a:lnTo>
                    <a:pt x="219" y="545"/>
                  </a:lnTo>
                  <a:lnTo>
                    <a:pt x="222" y="543"/>
                  </a:lnTo>
                  <a:lnTo>
                    <a:pt x="222" y="547"/>
                  </a:lnTo>
                  <a:lnTo>
                    <a:pt x="226" y="551"/>
                  </a:lnTo>
                  <a:lnTo>
                    <a:pt x="228" y="551"/>
                  </a:lnTo>
                  <a:lnTo>
                    <a:pt x="228" y="552"/>
                  </a:lnTo>
                  <a:lnTo>
                    <a:pt x="232" y="552"/>
                  </a:lnTo>
                  <a:lnTo>
                    <a:pt x="236" y="556"/>
                  </a:lnTo>
                  <a:lnTo>
                    <a:pt x="238" y="556"/>
                  </a:lnTo>
                  <a:lnTo>
                    <a:pt x="242" y="558"/>
                  </a:lnTo>
                  <a:lnTo>
                    <a:pt x="246" y="562"/>
                  </a:lnTo>
                  <a:lnTo>
                    <a:pt x="248" y="566"/>
                  </a:lnTo>
                  <a:lnTo>
                    <a:pt x="280" y="585"/>
                  </a:lnTo>
                  <a:lnTo>
                    <a:pt x="290" y="593"/>
                  </a:lnTo>
                  <a:lnTo>
                    <a:pt x="290" y="595"/>
                  </a:lnTo>
                  <a:lnTo>
                    <a:pt x="292" y="595"/>
                  </a:lnTo>
                  <a:lnTo>
                    <a:pt x="298" y="599"/>
                  </a:lnTo>
                  <a:lnTo>
                    <a:pt x="305" y="605"/>
                  </a:lnTo>
                  <a:lnTo>
                    <a:pt x="307" y="605"/>
                  </a:lnTo>
                  <a:lnTo>
                    <a:pt x="311" y="607"/>
                  </a:lnTo>
                  <a:lnTo>
                    <a:pt x="315" y="607"/>
                  </a:lnTo>
                  <a:lnTo>
                    <a:pt x="317" y="610"/>
                  </a:lnTo>
                  <a:lnTo>
                    <a:pt x="325" y="614"/>
                  </a:lnTo>
                  <a:lnTo>
                    <a:pt x="327" y="616"/>
                  </a:lnTo>
                  <a:lnTo>
                    <a:pt x="331" y="620"/>
                  </a:lnTo>
                  <a:lnTo>
                    <a:pt x="332" y="620"/>
                  </a:lnTo>
                  <a:lnTo>
                    <a:pt x="332" y="622"/>
                  </a:lnTo>
                  <a:lnTo>
                    <a:pt x="336" y="622"/>
                  </a:lnTo>
                  <a:lnTo>
                    <a:pt x="340" y="626"/>
                  </a:lnTo>
                  <a:lnTo>
                    <a:pt x="350" y="637"/>
                  </a:lnTo>
                  <a:lnTo>
                    <a:pt x="352" y="643"/>
                  </a:lnTo>
                  <a:lnTo>
                    <a:pt x="356" y="647"/>
                  </a:lnTo>
                  <a:lnTo>
                    <a:pt x="361" y="657"/>
                  </a:lnTo>
                  <a:lnTo>
                    <a:pt x="369" y="657"/>
                  </a:lnTo>
                  <a:lnTo>
                    <a:pt x="371" y="657"/>
                  </a:lnTo>
                  <a:lnTo>
                    <a:pt x="375" y="659"/>
                  </a:lnTo>
                  <a:lnTo>
                    <a:pt x="377" y="659"/>
                  </a:lnTo>
                  <a:lnTo>
                    <a:pt x="381" y="659"/>
                  </a:lnTo>
                  <a:lnTo>
                    <a:pt x="390" y="662"/>
                  </a:lnTo>
                  <a:lnTo>
                    <a:pt x="394" y="664"/>
                  </a:lnTo>
                  <a:lnTo>
                    <a:pt x="400" y="664"/>
                  </a:lnTo>
                  <a:lnTo>
                    <a:pt x="402" y="664"/>
                  </a:lnTo>
                  <a:lnTo>
                    <a:pt x="410" y="668"/>
                  </a:lnTo>
                  <a:lnTo>
                    <a:pt x="412" y="668"/>
                  </a:lnTo>
                  <a:lnTo>
                    <a:pt x="415" y="668"/>
                  </a:lnTo>
                  <a:lnTo>
                    <a:pt x="431" y="676"/>
                  </a:lnTo>
                  <a:lnTo>
                    <a:pt x="444" y="682"/>
                  </a:lnTo>
                  <a:lnTo>
                    <a:pt x="450" y="682"/>
                  </a:lnTo>
                  <a:lnTo>
                    <a:pt x="456" y="686"/>
                  </a:lnTo>
                  <a:lnTo>
                    <a:pt x="460" y="686"/>
                  </a:lnTo>
                  <a:lnTo>
                    <a:pt x="462" y="686"/>
                  </a:lnTo>
                  <a:lnTo>
                    <a:pt x="470" y="686"/>
                  </a:lnTo>
                  <a:lnTo>
                    <a:pt x="475" y="691"/>
                  </a:lnTo>
                  <a:lnTo>
                    <a:pt x="481" y="697"/>
                  </a:lnTo>
                  <a:lnTo>
                    <a:pt x="485" y="701"/>
                  </a:lnTo>
                  <a:lnTo>
                    <a:pt x="485" y="703"/>
                  </a:lnTo>
                  <a:lnTo>
                    <a:pt x="487" y="703"/>
                  </a:lnTo>
                  <a:lnTo>
                    <a:pt x="491" y="707"/>
                  </a:lnTo>
                  <a:lnTo>
                    <a:pt x="495" y="707"/>
                  </a:lnTo>
                  <a:lnTo>
                    <a:pt x="497" y="707"/>
                  </a:lnTo>
                  <a:lnTo>
                    <a:pt x="514" y="718"/>
                  </a:lnTo>
                  <a:lnTo>
                    <a:pt x="516" y="718"/>
                  </a:lnTo>
                  <a:lnTo>
                    <a:pt x="520" y="722"/>
                  </a:lnTo>
                  <a:lnTo>
                    <a:pt x="522" y="722"/>
                  </a:lnTo>
                  <a:lnTo>
                    <a:pt x="522" y="724"/>
                  </a:lnTo>
                  <a:lnTo>
                    <a:pt x="526" y="724"/>
                  </a:lnTo>
                  <a:lnTo>
                    <a:pt x="529" y="728"/>
                  </a:lnTo>
                  <a:lnTo>
                    <a:pt x="539" y="740"/>
                  </a:lnTo>
                  <a:lnTo>
                    <a:pt x="541" y="740"/>
                  </a:lnTo>
                  <a:lnTo>
                    <a:pt x="541" y="744"/>
                  </a:lnTo>
                  <a:lnTo>
                    <a:pt x="541" y="746"/>
                  </a:lnTo>
                  <a:lnTo>
                    <a:pt x="545" y="746"/>
                  </a:lnTo>
                  <a:lnTo>
                    <a:pt x="551" y="749"/>
                  </a:lnTo>
                  <a:lnTo>
                    <a:pt x="554" y="749"/>
                  </a:lnTo>
                  <a:lnTo>
                    <a:pt x="560" y="755"/>
                  </a:lnTo>
                  <a:lnTo>
                    <a:pt x="564" y="759"/>
                  </a:lnTo>
                  <a:lnTo>
                    <a:pt x="566" y="761"/>
                  </a:lnTo>
                  <a:lnTo>
                    <a:pt x="568" y="765"/>
                  </a:lnTo>
                  <a:lnTo>
                    <a:pt x="570" y="765"/>
                  </a:lnTo>
                  <a:lnTo>
                    <a:pt x="568" y="767"/>
                  </a:lnTo>
                  <a:lnTo>
                    <a:pt x="570" y="771"/>
                  </a:lnTo>
                  <a:lnTo>
                    <a:pt x="574" y="773"/>
                  </a:lnTo>
                  <a:lnTo>
                    <a:pt x="576" y="773"/>
                  </a:lnTo>
                  <a:lnTo>
                    <a:pt x="576" y="776"/>
                  </a:lnTo>
                  <a:lnTo>
                    <a:pt x="580" y="780"/>
                  </a:lnTo>
                  <a:lnTo>
                    <a:pt x="580" y="776"/>
                  </a:lnTo>
                  <a:lnTo>
                    <a:pt x="583" y="776"/>
                  </a:lnTo>
                  <a:lnTo>
                    <a:pt x="589" y="776"/>
                  </a:lnTo>
                  <a:lnTo>
                    <a:pt x="589" y="780"/>
                  </a:lnTo>
                  <a:lnTo>
                    <a:pt x="593" y="780"/>
                  </a:lnTo>
                  <a:lnTo>
                    <a:pt x="593" y="782"/>
                  </a:lnTo>
                  <a:lnTo>
                    <a:pt x="593" y="786"/>
                  </a:lnTo>
                  <a:lnTo>
                    <a:pt x="595" y="786"/>
                  </a:lnTo>
                  <a:lnTo>
                    <a:pt x="595" y="788"/>
                  </a:lnTo>
                  <a:lnTo>
                    <a:pt x="599" y="788"/>
                  </a:lnTo>
                  <a:lnTo>
                    <a:pt x="605" y="788"/>
                  </a:lnTo>
                  <a:lnTo>
                    <a:pt x="605" y="792"/>
                  </a:lnTo>
                  <a:lnTo>
                    <a:pt x="605" y="794"/>
                  </a:lnTo>
                  <a:lnTo>
                    <a:pt x="609" y="792"/>
                  </a:lnTo>
                  <a:lnTo>
                    <a:pt x="610" y="792"/>
                  </a:lnTo>
                  <a:lnTo>
                    <a:pt x="614" y="792"/>
                  </a:lnTo>
                  <a:lnTo>
                    <a:pt x="618" y="794"/>
                  </a:lnTo>
                  <a:lnTo>
                    <a:pt x="624" y="798"/>
                  </a:lnTo>
                  <a:lnTo>
                    <a:pt x="628" y="798"/>
                  </a:lnTo>
                  <a:lnTo>
                    <a:pt x="630" y="798"/>
                  </a:lnTo>
                  <a:lnTo>
                    <a:pt x="634" y="798"/>
                  </a:lnTo>
                  <a:lnTo>
                    <a:pt x="634" y="800"/>
                  </a:lnTo>
                  <a:lnTo>
                    <a:pt x="636" y="800"/>
                  </a:lnTo>
                  <a:lnTo>
                    <a:pt x="636" y="803"/>
                  </a:lnTo>
                  <a:lnTo>
                    <a:pt x="639" y="807"/>
                  </a:lnTo>
                  <a:lnTo>
                    <a:pt x="643" y="809"/>
                  </a:lnTo>
                  <a:lnTo>
                    <a:pt x="643" y="813"/>
                  </a:lnTo>
                  <a:lnTo>
                    <a:pt x="645" y="813"/>
                  </a:lnTo>
                  <a:lnTo>
                    <a:pt x="645" y="815"/>
                  </a:lnTo>
                  <a:lnTo>
                    <a:pt x="649" y="819"/>
                  </a:lnTo>
                  <a:lnTo>
                    <a:pt x="649" y="823"/>
                  </a:lnTo>
                  <a:lnTo>
                    <a:pt x="653" y="825"/>
                  </a:lnTo>
                  <a:lnTo>
                    <a:pt x="655" y="825"/>
                  </a:lnTo>
                  <a:lnTo>
                    <a:pt x="655" y="829"/>
                  </a:lnTo>
                  <a:lnTo>
                    <a:pt x="659" y="829"/>
                  </a:lnTo>
                  <a:lnTo>
                    <a:pt x="659" y="830"/>
                  </a:lnTo>
                  <a:lnTo>
                    <a:pt x="663" y="834"/>
                  </a:lnTo>
                  <a:lnTo>
                    <a:pt x="664" y="836"/>
                  </a:lnTo>
                  <a:lnTo>
                    <a:pt x="668" y="836"/>
                  </a:lnTo>
                  <a:lnTo>
                    <a:pt x="668" y="840"/>
                  </a:lnTo>
                  <a:lnTo>
                    <a:pt x="672" y="844"/>
                  </a:lnTo>
                  <a:lnTo>
                    <a:pt x="672" y="846"/>
                  </a:lnTo>
                  <a:lnTo>
                    <a:pt x="674" y="850"/>
                  </a:lnTo>
                  <a:lnTo>
                    <a:pt x="678" y="850"/>
                  </a:lnTo>
                  <a:lnTo>
                    <a:pt x="678" y="852"/>
                  </a:lnTo>
                  <a:lnTo>
                    <a:pt x="678" y="856"/>
                  </a:lnTo>
                  <a:lnTo>
                    <a:pt x="682" y="859"/>
                  </a:lnTo>
                  <a:lnTo>
                    <a:pt x="682" y="861"/>
                  </a:lnTo>
                  <a:lnTo>
                    <a:pt x="684" y="861"/>
                  </a:lnTo>
                  <a:lnTo>
                    <a:pt x="688" y="865"/>
                  </a:lnTo>
                  <a:lnTo>
                    <a:pt x="692" y="865"/>
                  </a:lnTo>
                  <a:lnTo>
                    <a:pt x="693" y="867"/>
                  </a:lnTo>
                  <a:lnTo>
                    <a:pt x="697" y="871"/>
                  </a:lnTo>
                  <a:lnTo>
                    <a:pt x="703" y="881"/>
                  </a:lnTo>
                  <a:lnTo>
                    <a:pt x="703" y="883"/>
                  </a:lnTo>
                  <a:lnTo>
                    <a:pt x="707" y="886"/>
                  </a:lnTo>
                  <a:lnTo>
                    <a:pt x="707" y="888"/>
                  </a:lnTo>
                  <a:lnTo>
                    <a:pt x="711" y="892"/>
                  </a:lnTo>
                  <a:lnTo>
                    <a:pt x="713" y="896"/>
                  </a:lnTo>
                  <a:lnTo>
                    <a:pt x="713" y="898"/>
                  </a:lnTo>
                  <a:lnTo>
                    <a:pt x="717" y="898"/>
                  </a:lnTo>
                  <a:lnTo>
                    <a:pt x="719" y="902"/>
                  </a:lnTo>
                  <a:lnTo>
                    <a:pt x="719" y="904"/>
                  </a:lnTo>
                  <a:lnTo>
                    <a:pt x="722" y="904"/>
                  </a:lnTo>
                  <a:lnTo>
                    <a:pt x="722" y="908"/>
                  </a:lnTo>
                  <a:lnTo>
                    <a:pt x="722" y="917"/>
                  </a:lnTo>
                  <a:lnTo>
                    <a:pt x="726" y="917"/>
                  </a:lnTo>
                  <a:lnTo>
                    <a:pt x="726" y="919"/>
                  </a:lnTo>
                  <a:lnTo>
                    <a:pt x="728" y="919"/>
                  </a:lnTo>
                  <a:lnTo>
                    <a:pt x="732" y="919"/>
                  </a:lnTo>
                  <a:lnTo>
                    <a:pt x="732" y="923"/>
                  </a:lnTo>
                  <a:lnTo>
                    <a:pt x="732" y="925"/>
                  </a:lnTo>
                  <a:lnTo>
                    <a:pt x="732" y="929"/>
                  </a:lnTo>
                  <a:lnTo>
                    <a:pt x="736" y="929"/>
                  </a:lnTo>
                  <a:lnTo>
                    <a:pt x="742" y="929"/>
                  </a:lnTo>
                  <a:lnTo>
                    <a:pt x="742" y="933"/>
                  </a:lnTo>
                  <a:lnTo>
                    <a:pt x="746" y="933"/>
                  </a:lnTo>
                  <a:lnTo>
                    <a:pt x="747" y="935"/>
                  </a:lnTo>
                  <a:lnTo>
                    <a:pt x="755" y="950"/>
                  </a:lnTo>
                  <a:lnTo>
                    <a:pt x="755" y="954"/>
                  </a:lnTo>
                  <a:lnTo>
                    <a:pt x="757" y="954"/>
                  </a:lnTo>
                  <a:lnTo>
                    <a:pt x="757" y="956"/>
                  </a:lnTo>
                  <a:lnTo>
                    <a:pt x="761" y="960"/>
                  </a:lnTo>
                  <a:lnTo>
                    <a:pt x="765" y="966"/>
                  </a:lnTo>
                  <a:lnTo>
                    <a:pt x="767" y="971"/>
                  </a:lnTo>
                  <a:lnTo>
                    <a:pt x="767" y="975"/>
                  </a:lnTo>
                  <a:lnTo>
                    <a:pt x="767" y="977"/>
                  </a:lnTo>
                  <a:lnTo>
                    <a:pt x="767" y="985"/>
                  </a:lnTo>
                  <a:lnTo>
                    <a:pt x="771" y="985"/>
                  </a:lnTo>
                  <a:lnTo>
                    <a:pt x="780" y="985"/>
                  </a:lnTo>
                  <a:lnTo>
                    <a:pt x="784" y="983"/>
                  </a:lnTo>
                  <a:lnTo>
                    <a:pt x="790" y="983"/>
                  </a:lnTo>
                  <a:lnTo>
                    <a:pt x="809" y="989"/>
                  </a:lnTo>
                  <a:lnTo>
                    <a:pt x="811" y="989"/>
                  </a:lnTo>
                  <a:lnTo>
                    <a:pt x="815" y="987"/>
                  </a:lnTo>
                  <a:lnTo>
                    <a:pt x="817" y="983"/>
                  </a:lnTo>
                  <a:lnTo>
                    <a:pt x="817" y="981"/>
                  </a:lnTo>
                  <a:lnTo>
                    <a:pt x="825" y="981"/>
                  </a:lnTo>
                  <a:lnTo>
                    <a:pt x="831" y="979"/>
                  </a:lnTo>
                  <a:lnTo>
                    <a:pt x="832" y="979"/>
                  </a:lnTo>
                  <a:lnTo>
                    <a:pt x="836" y="983"/>
                  </a:lnTo>
                  <a:lnTo>
                    <a:pt x="840" y="983"/>
                  </a:lnTo>
                  <a:lnTo>
                    <a:pt x="840" y="987"/>
                  </a:lnTo>
                  <a:lnTo>
                    <a:pt x="842" y="987"/>
                  </a:lnTo>
                  <a:lnTo>
                    <a:pt x="846" y="989"/>
                  </a:lnTo>
                  <a:lnTo>
                    <a:pt x="850" y="989"/>
                  </a:lnTo>
                  <a:lnTo>
                    <a:pt x="852" y="993"/>
                  </a:lnTo>
                  <a:lnTo>
                    <a:pt x="859" y="998"/>
                  </a:lnTo>
                  <a:lnTo>
                    <a:pt x="861" y="1000"/>
                  </a:lnTo>
                  <a:lnTo>
                    <a:pt x="867" y="1000"/>
                  </a:lnTo>
                  <a:lnTo>
                    <a:pt x="867" y="1004"/>
                  </a:lnTo>
                  <a:lnTo>
                    <a:pt x="871" y="1004"/>
                  </a:lnTo>
                  <a:lnTo>
                    <a:pt x="875" y="1008"/>
                  </a:lnTo>
                  <a:lnTo>
                    <a:pt x="877" y="1010"/>
                  </a:lnTo>
                  <a:lnTo>
                    <a:pt x="881" y="1010"/>
                  </a:lnTo>
                  <a:lnTo>
                    <a:pt x="885" y="1014"/>
                  </a:lnTo>
                  <a:lnTo>
                    <a:pt x="900" y="1029"/>
                  </a:lnTo>
                  <a:lnTo>
                    <a:pt x="902" y="1029"/>
                  </a:lnTo>
                  <a:lnTo>
                    <a:pt x="906" y="1031"/>
                  </a:lnTo>
                  <a:lnTo>
                    <a:pt x="910" y="1031"/>
                  </a:lnTo>
                  <a:lnTo>
                    <a:pt x="912" y="1035"/>
                  </a:lnTo>
                  <a:lnTo>
                    <a:pt x="912" y="1037"/>
                  </a:lnTo>
                  <a:lnTo>
                    <a:pt x="915" y="1037"/>
                  </a:lnTo>
                  <a:lnTo>
                    <a:pt x="915" y="1041"/>
                  </a:lnTo>
                  <a:lnTo>
                    <a:pt x="919" y="1041"/>
                  </a:lnTo>
                  <a:lnTo>
                    <a:pt x="921" y="1047"/>
                  </a:lnTo>
                  <a:lnTo>
                    <a:pt x="925" y="1047"/>
                  </a:lnTo>
                  <a:lnTo>
                    <a:pt x="925" y="1051"/>
                  </a:lnTo>
                  <a:lnTo>
                    <a:pt x="929" y="1051"/>
                  </a:lnTo>
                  <a:lnTo>
                    <a:pt x="950" y="1074"/>
                  </a:lnTo>
                  <a:lnTo>
                    <a:pt x="954" y="1083"/>
                  </a:lnTo>
                  <a:lnTo>
                    <a:pt x="956" y="1083"/>
                  </a:lnTo>
                  <a:lnTo>
                    <a:pt x="958" y="1087"/>
                  </a:lnTo>
                  <a:lnTo>
                    <a:pt x="960" y="1087"/>
                  </a:lnTo>
                  <a:lnTo>
                    <a:pt x="960" y="1089"/>
                  </a:lnTo>
                  <a:lnTo>
                    <a:pt x="964" y="1093"/>
                  </a:lnTo>
                  <a:lnTo>
                    <a:pt x="966" y="1095"/>
                  </a:lnTo>
                  <a:lnTo>
                    <a:pt x="969" y="1099"/>
                  </a:lnTo>
                  <a:lnTo>
                    <a:pt x="969" y="1103"/>
                  </a:lnTo>
                  <a:lnTo>
                    <a:pt x="973" y="1105"/>
                  </a:lnTo>
                  <a:lnTo>
                    <a:pt x="975" y="1108"/>
                  </a:lnTo>
                  <a:lnTo>
                    <a:pt x="975" y="1110"/>
                  </a:lnTo>
                  <a:lnTo>
                    <a:pt x="979" y="1114"/>
                  </a:lnTo>
                  <a:lnTo>
                    <a:pt x="983" y="1120"/>
                  </a:lnTo>
                  <a:lnTo>
                    <a:pt x="985" y="1124"/>
                  </a:lnTo>
                  <a:lnTo>
                    <a:pt x="985" y="1126"/>
                  </a:lnTo>
                  <a:lnTo>
                    <a:pt x="989" y="1130"/>
                  </a:lnTo>
                  <a:lnTo>
                    <a:pt x="989" y="1132"/>
                  </a:lnTo>
                  <a:lnTo>
                    <a:pt x="997" y="1147"/>
                  </a:lnTo>
                  <a:lnTo>
                    <a:pt x="995" y="1145"/>
                  </a:lnTo>
                  <a:lnTo>
                    <a:pt x="998" y="1139"/>
                  </a:lnTo>
                  <a:lnTo>
                    <a:pt x="1002" y="1126"/>
                  </a:lnTo>
                  <a:lnTo>
                    <a:pt x="1004" y="1114"/>
                  </a:lnTo>
                  <a:lnTo>
                    <a:pt x="1008" y="1095"/>
                  </a:lnTo>
                  <a:lnTo>
                    <a:pt x="1027" y="998"/>
                  </a:lnTo>
                  <a:lnTo>
                    <a:pt x="1039" y="998"/>
                  </a:lnTo>
                  <a:lnTo>
                    <a:pt x="1039" y="995"/>
                  </a:lnTo>
                  <a:lnTo>
                    <a:pt x="1072" y="995"/>
                  </a:lnTo>
                  <a:lnTo>
                    <a:pt x="1072" y="1000"/>
                  </a:lnTo>
                  <a:lnTo>
                    <a:pt x="1105" y="995"/>
                  </a:lnTo>
                  <a:lnTo>
                    <a:pt x="1151" y="966"/>
                  </a:lnTo>
                  <a:lnTo>
                    <a:pt x="1161" y="958"/>
                  </a:lnTo>
                  <a:lnTo>
                    <a:pt x="1161" y="927"/>
                  </a:lnTo>
                  <a:close/>
                  <a:moveTo>
                    <a:pt x="334" y="340"/>
                  </a:moveTo>
                  <a:lnTo>
                    <a:pt x="334" y="330"/>
                  </a:lnTo>
                  <a:lnTo>
                    <a:pt x="334" y="325"/>
                  </a:lnTo>
                  <a:lnTo>
                    <a:pt x="344" y="325"/>
                  </a:lnTo>
                  <a:lnTo>
                    <a:pt x="344" y="309"/>
                  </a:lnTo>
                  <a:lnTo>
                    <a:pt x="354" y="309"/>
                  </a:lnTo>
                  <a:lnTo>
                    <a:pt x="354" y="311"/>
                  </a:lnTo>
                  <a:lnTo>
                    <a:pt x="356" y="311"/>
                  </a:lnTo>
                  <a:lnTo>
                    <a:pt x="356" y="309"/>
                  </a:lnTo>
                  <a:lnTo>
                    <a:pt x="394" y="307"/>
                  </a:lnTo>
                  <a:lnTo>
                    <a:pt x="394" y="317"/>
                  </a:lnTo>
                  <a:lnTo>
                    <a:pt x="390" y="317"/>
                  </a:lnTo>
                  <a:lnTo>
                    <a:pt x="400" y="323"/>
                  </a:lnTo>
                  <a:lnTo>
                    <a:pt x="400" y="300"/>
                  </a:lnTo>
                  <a:lnTo>
                    <a:pt x="410" y="298"/>
                  </a:lnTo>
                  <a:lnTo>
                    <a:pt x="408" y="280"/>
                  </a:lnTo>
                  <a:lnTo>
                    <a:pt x="412" y="280"/>
                  </a:lnTo>
                  <a:lnTo>
                    <a:pt x="412" y="276"/>
                  </a:lnTo>
                  <a:lnTo>
                    <a:pt x="415" y="276"/>
                  </a:lnTo>
                  <a:lnTo>
                    <a:pt x="417" y="276"/>
                  </a:lnTo>
                  <a:lnTo>
                    <a:pt x="417" y="286"/>
                  </a:lnTo>
                  <a:lnTo>
                    <a:pt x="425" y="286"/>
                  </a:lnTo>
                  <a:lnTo>
                    <a:pt x="423" y="273"/>
                  </a:lnTo>
                  <a:lnTo>
                    <a:pt x="431" y="273"/>
                  </a:lnTo>
                  <a:lnTo>
                    <a:pt x="437" y="276"/>
                  </a:lnTo>
                  <a:lnTo>
                    <a:pt x="443" y="263"/>
                  </a:lnTo>
                  <a:lnTo>
                    <a:pt x="443" y="261"/>
                  </a:lnTo>
                  <a:lnTo>
                    <a:pt x="443" y="257"/>
                  </a:lnTo>
                  <a:lnTo>
                    <a:pt x="446" y="257"/>
                  </a:lnTo>
                  <a:lnTo>
                    <a:pt x="446" y="255"/>
                  </a:lnTo>
                  <a:lnTo>
                    <a:pt x="448" y="251"/>
                  </a:lnTo>
                  <a:lnTo>
                    <a:pt x="448" y="255"/>
                  </a:lnTo>
                  <a:lnTo>
                    <a:pt x="452" y="257"/>
                  </a:lnTo>
                  <a:lnTo>
                    <a:pt x="454" y="257"/>
                  </a:lnTo>
                  <a:lnTo>
                    <a:pt x="456" y="261"/>
                  </a:lnTo>
                  <a:lnTo>
                    <a:pt x="458" y="263"/>
                  </a:lnTo>
                  <a:lnTo>
                    <a:pt x="462" y="263"/>
                  </a:lnTo>
                  <a:lnTo>
                    <a:pt x="464" y="263"/>
                  </a:lnTo>
                  <a:lnTo>
                    <a:pt x="468" y="267"/>
                  </a:lnTo>
                  <a:lnTo>
                    <a:pt x="471" y="267"/>
                  </a:lnTo>
                  <a:lnTo>
                    <a:pt x="477" y="267"/>
                  </a:lnTo>
                  <a:lnTo>
                    <a:pt x="477" y="273"/>
                  </a:lnTo>
                  <a:lnTo>
                    <a:pt x="489" y="273"/>
                  </a:lnTo>
                  <a:lnTo>
                    <a:pt x="493" y="273"/>
                  </a:lnTo>
                  <a:lnTo>
                    <a:pt x="497" y="269"/>
                  </a:lnTo>
                  <a:lnTo>
                    <a:pt x="502" y="273"/>
                  </a:lnTo>
                  <a:lnTo>
                    <a:pt x="506" y="273"/>
                  </a:lnTo>
                  <a:lnTo>
                    <a:pt x="508" y="273"/>
                  </a:lnTo>
                  <a:lnTo>
                    <a:pt x="512" y="273"/>
                  </a:lnTo>
                  <a:lnTo>
                    <a:pt x="514" y="273"/>
                  </a:lnTo>
                  <a:lnTo>
                    <a:pt x="522" y="269"/>
                  </a:lnTo>
                  <a:lnTo>
                    <a:pt x="527" y="269"/>
                  </a:lnTo>
                  <a:lnTo>
                    <a:pt x="527" y="273"/>
                  </a:lnTo>
                  <a:lnTo>
                    <a:pt x="537" y="271"/>
                  </a:lnTo>
                  <a:lnTo>
                    <a:pt x="529" y="273"/>
                  </a:lnTo>
                  <a:lnTo>
                    <a:pt x="531" y="278"/>
                  </a:lnTo>
                  <a:lnTo>
                    <a:pt x="547" y="278"/>
                  </a:lnTo>
                  <a:lnTo>
                    <a:pt x="547" y="284"/>
                  </a:lnTo>
                  <a:lnTo>
                    <a:pt x="547" y="309"/>
                  </a:lnTo>
                  <a:lnTo>
                    <a:pt x="547" y="311"/>
                  </a:lnTo>
                  <a:lnTo>
                    <a:pt x="543" y="315"/>
                  </a:lnTo>
                  <a:lnTo>
                    <a:pt x="543" y="321"/>
                  </a:lnTo>
                  <a:lnTo>
                    <a:pt x="543" y="330"/>
                  </a:lnTo>
                  <a:lnTo>
                    <a:pt x="545" y="336"/>
                  </a:lnTo>
                  <a:lnTo>
                    <a:pt x="541" y="336"/>
                  </a:lnTo>
                  <a:lnTo>
                    <a:pt x="537" y="336"/>
                  </a:lnTo>
                  <a:lnTo>
                    <a:pt x="537" y="340"/>
                  </a:lnTo>
                  <a:lnTo>
                    <a:pt x="541" y="340"/>
                  </a:lnTo>
                  <a:lnTo>
                    <a:pt x="541" y="342"/>
                  </a:lnTo>
                  <a:lnTo>
                    <a:pt x="535" y="342"/>
                  </a:lnTo>
                  <a:lnTo>
                    <a:pt x="531" y="342"/>
                  </a:lnTo>
                  <a:lnTo>
                    <a:pt x="531" y="346"/>
                  </a:lnTo>
                  <a:lnTo>
                    <a:pt x="529" y="346"/>
                  </a:lnTo>
                  <a:lnTo>
                    <a:pt x="522" y="346"/>
                  </a:lnTo>
                  <a:lnTo>
                    <a:pt x="522" y="356"/>
                  </a:lnTo>
                  <a:lnTo>
                    <a:pt x="526" y="356"/>
                  </a:lnTo>
                  <a:lnTo>
                    <a:pt x="526" y="359"/>
                  </a:lnTo>
                  <a:lnTo>
                    <a:pt x="522" y="359"/>
                  </a:lnTo>
                  <a:lnTo>
                    <a:pt x="522" y="365"/>
                  </a:lnTo>
                  <a:lnTo>
                    <a:pt x="541" y="367"/>
                  </a:lnTo>
                  <a:lnTo>
                    <a:pt x="541" y="381"/>
                  </a:lnTo>
                  <a:lnTo>
                    <a:pt x="539" y="381"/>
                  </a:lnTo>
                  <a:lnTo>
                    <a:pt x="539" y="383"/>
                  </a:lnTo>
                  <a:lnTo>
                    <a:pt x="541" y="383"/>
                  </a:lnTo>
                  <a:lnTo>
                    <a:pt x="481" y="458"/>
                  </a:lnTo>
                  <a:lnTo>
                    <a:pt x="473" y="462"/>
                  </a:lnTo>
                  <a:lnTo>
                    <a:pt x="473" y="456"/>
                  </a:lnTo>
                  <a:lnTo>
                    <a:pt x="431" y="456"/>
                  </a:lnTo>
                  <a:lnTo>
                    <a:pt x="431" y="450"/>
                  </a:lnTo>
                  <a:lnTo>
                    <a:pt x="398" y="450"/>
                  </a:lnTo>
                  <a:lnTo>
                    <a:pt x="400" y="454"/>
                  </a:lnTo>
                  <a:lnTo>
                    <a:pt x="377" y="454"/>
                  </a:lnTo>
                  <a:lnTo>
                    <a:pt x="377" y="439"/>
                  </a:lnTo>
                  <a:lnTo>
                    <a:pt x="358" y="439"/>
                  </a:lnTo>
                  <a:lnTo>
                    <a:pt x="361" y="437"/>
                  </a:lnTo>
                  <a:lnTo>
                    <a:pt x="363" y="429"/>
                  </a:lnTo>
                  <a:lnTo>
                    <a:pt x="367" y="423"/>
                  </a:lnTo>
                  <a:lnTo>
                    <a:pt x="371" y="417"/>
                  </a:lnTo>
                  <a:lnTo>
                    <a:pt x="373" y="412"/>
                  </a:lnTo>
                  <a:lnTo>
                    <a:pt x="377" y="408"/>
                  </a:lnTo>
                  <a:lnTo>
                    <a:pt x="379" y="404"/>
                  </a:lnTo>
                  <a:lnTo>
                    <a:pt x="379" y="398"/>
                  </a:lnTo>
                  <a:lnTo>
                    <a:pt x="383" y="396"/>
                  </a:lnTo>
                  <a:lnTo>
                    <a:pt x="383" y="392"/>
                  </a:lnTo>
                  <a:lnTo>
                    <a:pt x="385" y="386"/>
                  </a:lnTo>
                  <a:lnTo>
                    <a:pt x="385" y="383"/>
                  </a:lnTo>
                  <a:lnTo>
                    <a:pt x="388" y="379"/>
                  </a:lnTo>
                  <a:lnTo>
                    <a:pt x="385" y="377"/>
                  </a:lnTo>
                  <a:lnTo>
                    <a:pt x="385" y="367"/>
                  </a:lnTo>
                  <a:lnTo>
                    <a:pt x="369" y="367"/>
                  </a:lnTo>
                  <a:lnTo>
                    <a:pt x="369" y="373"/>
                  </a:lnTo>
                  <a:lnTo>
                    <a:pt x="344" y="375"/>
                  </a:lnTo>
                  <a:lnTo>
                    <a:pt x="344" y="371"/>
                  </a:lnTo>
                  <a:lnTo>
                    <a:pt x="344" y="367"/>
                  </a:lnTo>
                  <a:lnTo>
                    <a:pt x="334" y="367"/>
                  </a:lnTo>
                  <a:lnTo>
                    <a:pt x="334" y="359"/>
                  </a:lnTo>
                  <a:lnTo>
                    <a:pt x="332" y="359"/>
                  </a:lnTo>
                  <a:lnTo>
                    <a:pt x="332" y="350"/>
                  </a:lnTo>
                  <a:lnTo>
                    <a:pt x="334" y="350"/>
                  </a:lnTo>
                  <a:lnTo>
                    <a:pt x="334" y="340"/>
                  </a:lnTo>
                  <a:close/>
                </a:path>
              </a:pathLst>
            </a:custGeom>
            <a:grpFill/>
            <a:ln w="9525">
              <a:noFill/>
              <a:round/>
              <a:headEnd/>
              <a:tailEnd/>
            </a:ln>
          </p:spPr>
          <p:txBody>
            <a:bodyPr/>
            <a:lstStyle/>
            <a:p>
              <a:pPr>
                <a:defRPr/>
              </a:pPr>
              <a:endParaRPr lang="en-US"/>
            </a:p>
          </p:txBody>
        </p:sp>
        <p:sp>
          <p:nvSpPr>
            <p:cNvPr id="46373" name="Freeform 2431"/>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2 w 722"/>
                <a:gd name="T43" fmla="*/ 147 h 689"/>
                <a:gd name="T44" fmla="*/ 170 w 722"/>
                <a:gd name="T45" fmla="*/ 15 h 689"/>
                <a:gd name="T46" fmla="*/ 201 w 722"/>
                <a:gd name="T47" fmla="*/ 56 h 689"/>
                <a:gd name="T48" fmla="*/ 180 w 722"/>
                <a:gd name="T49" fmla="*/ 50 h 689"/>
                <a:gd name="T50" fmla="*/ 176 w 722"/>
                <a:gd name="T51" fmla="*/ 50 h 689"/>
                <a:gd name="T52" fmla="*/ 176 w 722"/>
                <a:gd name="T53" fmla="*/ 60 h 689"/>
                <a:gd name="T54" fmla="*/ 180 w 722"/>
                <a:gd name="T55" fmla="*/ 125 h 689"/>
                <a:gd name="T56" fmla="*/ 213 w 722"/>
                <a:gd name="T57" fmla="*/ 149 h 689"/>
                <a:gd name="T58" fmla="*/ 217 w 722"/>
                <a:gd name="T59" fmla="*/ 162 h 689"/>
                <a:gd name="T60" fmla="*/ 213 w 722"/>
                <a:gd name="T61" fmla="*/ 168 h 689"/>
                <a:gd name="T62" fmla="*/ 222 w 722"/>
                <a:gd name="T63" fmla="*/ 183 h 689"/>
                <a:gd name="T64" fmla="*/ 219 w 722"/>
                <a:gd name="T65" fmla="*/ 195 h 689"/>
                <a:gd name="T66" fmla="*/ 213 w 722"/>
                <a:gd name="T67" fmla="*/ 193 h 689"/>
                <a:gd name="T68" fmla="*/ 203 w 722"/>
                <a:gd name="T69" fmla="*/ 193 h 689"/>
                <a:gd name="T70" fmla="*/ 217 w 722"/>
                <a:gd name="T71" fmla="*/ 204 h 689"/>
                <a:gd name="T72" fmla="*/ 319 w 722"/>
                <a:gd name="T73" fmla="*/ 303 h 689"/>
                <a:gd name="T74" fmla="*/ 371 w 722"/>
                <a:gd name="T75" fmla="*/ 274 h 689"/>
                <a:gd name="T76" fmla="*/ 371 w 722"/>
                <a:gd name="T77" fmla="*/ 260 h 689"/>
                <a:gd name="T78" fmla="*/ 373 w 722"/>
                <a:gd name="T79" fmla="*/ 251 h 689"/>
                <a:gd name="T80" fmla="*/ 398 w 722"/>
                <a:gd name="T81" fmla="*/ 378 h 689"/>
                <a:gd name="T82" fmla="*/ 429 w 722"/>
                <a:gd name="T83" fmla="*/ 405 h 689"/>
                <a:gd name="T84" fmla="*/ 452 w 722"/>
                <a:gd name="T85" fmla="*/ 440 h 689"/>
                <a:gd name="T86" fmla="*/ 452 w 722"/>
                <a:gd name="T87" fmla="*/ 450 h 689"/>
                <a:gd name="T88" fmla="*/ 452 w 722"/>
                <a:gd name="T89" fmla="*/ 455 h 689"/>
                <a:gd name="T90" fmla="*/ 462 w 722"/>
                <a:gd name="T91" fmla="*/ 455 h 689"/>
                <a:gd name="T92" fmla="*/ 468 w 722"/>
                <a:gd name="T93" fmla="*/ 457 h 689"/>
                <a:gd name="T94" fmla="*/ 481 w 722"/>
                <a:gd name="T95" fmla="*/ 461 h 689"/>
                <a:gd name="T96" fmla="*/ 487 w 722"/>
                <a:gd name="T97" fmla="*/ 463 h 689"/>
                <a:gd name="T98" fmla="*/ 512 w 722"/>
                <a:gd name="T99" fmla="*/ 473 h 689"/>
                <a:gd name="T100" fmla="*/ 518 w 722"/>
                <a:gd name="T101" fmla="*/ 488 h 689"/>
                <a:gd name="T102" fmla="*/ 522 w 722"/>
                <a:gd name="T103" fmla="*/ 494 h 689"/>
                <a:gd name="T104" fmla="*/ 522 w 722"/>
                <a:gd name="T105" fmla="*/ 504 h 689"/>
                <a:gd name="T106" fmla="*/ 537 w 722"/>
                <a:gd name="T107" fmla="*/ 504 h 689"/>
                <a:gd name="T108" fmla="*/ 547 w 722"/>
                <a:gd name="T109" fmla="*/ 510 h 689"/>
                <a:gd name="T110" fmla="*/ 587 w 722"/>
                <a:gd name="T111" fmla="*/ 508 h 689"/>
                <a:gd name="T112" fmla="*/ 599 w 722"/>
                <a:gd name="T113" fmla="*/ 484 h 689"/>
                <a:gd name="T114" fmla="*/ 618 w 722"/>
                <a:gd name="T115" fmla="*/ 481 h 689"/>
                <a:gd name="T116" fmla="*/ 637 w 722"/>
                <a:gd name="T117" fmla="*/ 481 h 689"/>
                <a:gd name="T118" fmla="*/ 655 w 722"/>
                <a:gd name="T119" fmla="*/ 479 h 689"/>
                <a:gd name="T120" fmla="*/ 682 w 722"/>
                <a:gd name="T121" fmla="*/ 531 h 689"/>
                <a:gd name="T122" fmla="*/ 699 w 722"/>
                <a:gd name="T123" fmla="*/ 656 h 689"/>
                <a:gd name="T124" fmla="*/ 690 w 722"/>
                <a:gd name="T125" fmla="*/ 687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lnTo>
                    <a:pt x="2" y="147"/>
                  </a:lnTo>
                  <a:close/>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lnTo>
                    <a:pt x="176" y="0"/>
                  </a:lnTo>
                  <a:close/>
                </a:path>
              </a:pathLst>
            </a:custGeom>
            <a:grpFill/>
            <a:ln w="9525">
              <a:noFill/>
              <a:round/>
              <a:headEnd/>
              <a:tailEnd/>
            </a:ln>
          </p:spPr>
          <p:txBody>
            <a:bodyPr/>
            <a:lstStyle/>
            <a:p>
              <a:pPr>
                <a:defRPr/>
              </a:pPr>
              <a:endParaRPr lang="en-US"/>
            </a:p>
          </p:txBody>
        </p:sp>
        <p:sp>
          <p:nvSpPr>
            <p:cNvPr id="46374" name="Freeform 2432"/>
            <p:cNvSpPr>
              <a:spLocks noEditPoints="1"/>
            </p:cNvSpPr>
            <p:nvPr/>
          </p:nvSpPr>
          <p:spPr bwMode="auto">
            <a:xfrm>
              <a:off x="3104" y="1423"/>
              <a:ext cx="722" cy="689"/>
            </a:xfrm>
            <a:custGeom>
              <a:avLst/>
              <a:gdLst>
                <a:gd name="T0" fmla="*/ 2 w 722"/>
                <a:gd name="T1" fmla="*/ 143 h 689"/>
                <a:gd name="T2" fmla="*/ 2 w 722"/>
                <a:gd name="T3" fmla="*/ 131 h 689"/>
                <a:gd name="T4" fmla="*/ 12 w 722"/>
                <a:gd name="T5" fmla="*/ 102 h 689"/>
                <a:gd name="T6" fmla="*/ 18 w 722"/>
                <a:gd name="T7" fmla="*/ 91 h 689"/>
                <a:gd name="T8" fmla="*/ 24 w 722"/>
                <a:gd name="T9" fmla="*/ 87 h 689"/>
                <a:gd name="T10" fmla="*/ 33 w 722"/>
                <a:gd name="T11" fmla="*/ 66 h 689"/>
                <a:gd name="T12" fmla="*/ 74 w 722"/>
                <a:gd name="T13" fmla="*/ 56 h 689"/>
                <a:gd name="T14" fmla="*/ 99 w 722"/>
                <a:gd name="T15" fmla="*/ 89 h 689"/>
                <a:gd name="T16" fmla="*/ 124 w 722"/>
                <a:gd name="T17" fmla="*/ 110 h 689"/>
                <a:gd name="T18" fmla="*/ 128 w 722"/>
                <a:gd name="T19" fmla="*/ 104 h 689"/>
                <a:gd name="T20" fmla="*/ 130 w 722"/>
                <a:gd name="T21" fmla="*/ 98 h 689"/>
                <a:gd name="T22" fmla="*/ 136 w 722"/>
                <a:gd name="T23" fmla="*/ 94 h 689"/>
                <a:gd name="T24" fmla="*/ 143 w 722"/>
                <a:gd name="T25" fmla="*/ 94 h 689"/>
                <a:gd name="T26" fmla="*/ 155 w 722"/>
                <a:gd name="T27" fmla="*/ 100 h 689"/>
                <a:gd name="T28" fmla="*/ 159 w 722"/>
                <a:gd name="T29" fmla="*/ 96 h 689"/>
                <a:gd name="T30" fmla="*/ 165 w 722"/>
                <a:gd name="T31" fmla="*/ 91 h 689"/>
                <a:gd name="T32" fmla="*/ 170 w 722"/>
                <a:gd name="T33" fmla="*/ 81 h 689"/>
                <a:gd name="T34" fmla="*/ 139 w 722"/>
                <a:gd name="T35" fmla="*/ 54 h 689"/>
                <a:gd name="T36" fmla="*/ 136 w 722"/>
                <a:gd name="T37" fmla="*/ 44 h 689"/>
                <a:gd name="T38" fmla="*/ 151 w 722"/>
                <a:gd name="T39" fmla="*/ 25 h 689"/>
                <a:gd name="T40" fmla="*/ 157 w 722"/>
                <a:gd name="T41" fmla="*/ 19 h 689"/>
                <a:gd name="T42" fmla="*/ 176 w 722"/>
                <a:gd name="T43" fmla="*/ 0 h 689"/>
                <a:gd name="T44" fmla="*/ 182 w 722"/>
                <a:gd name="T45" fmla="*/ 29 h 689"/>
                <a:gd name="T46" fmla="*/ 199 w 722"/>
                <a:gd name="T47" fmla="*/ 62 h 689"/>
                <a:gd name="T48" fmla="*/ 180 w 722"/>
                <a:gd name="T49" fmla="*/ 46 h 689"/>
                <a:gd name="T50" fmla="*/ 176 w 722"/>
                <a:gd name="T51" fmla="*/ 54 h 689"/>
                <a:gd name="T52" fmla="*/ 184 w 722"/>
                <a:gd name="T53" fmla="*/ 96 h 689"/>
                <a:gd name="T54" fmla="*/ 209 w 722"/>
                <a:gd name="T55" fmla="*/ 147 h 689"/>
                <a:gd name="T56" fmla="*/ 213 w 722"/>
                <a:gd name="T57" fmla="*/ 154 h 689"/>
                <a:gd name="T58" fmla="*/ 217 w 722"/>
                <a:gd name="T59" fmla="*/ 164 h 689"/>
                <a:gd name="T60" fmla="*/ 217 w 722"/>
                <a:gd name="T61" fmla="*/ 168 h 689"/>
                <a:gd name="T62" fmla="*/ 226 w 722"/>
                <a:gd name="T63" fmla="*/ 195 h 689"/>
                <a:gd name="T64" fmla="*/ 217 w 722"/>
                <a:gd name="T65" fmla="*/ 195 h 689"/>
                <a:gd name="T66" fmla="*/ 211 w 722"/>
                <a:gd name="T67" fmla="*/ 193 h 689"/>
                <a:gd name="T68" fmla="*/ 203 w 722"/>
                <a:gd name="T69" fmla="*/ 195 h 689"/>
                <a:gd name="T70" fmla="*/ 207 w 722"/>
                <a:gd name="T71" fmla="*/ 218 h 689"/>
                <a:gd name="T72" fmla="*/ 336 w 722"/>
                <a:gd name="T73" fmla="*/ 316 h 689"/>
                <a:gd name="T74" fmla="*/ 371 w 722"/>
                <a:gd name="T75" fmla="*/ 270 h 689"/>
                <a:gd name="T76" fmla="*/ 373 w 722"/>
                <a:gd name="T77" fmla="*/ 259 h 689"/>
                <a:gd name="T78" fmla="*/ 396 w 722"/>
                <a:gd name="T79" fmla="*/ 251 h 689"/>
                <a:gd name="T80" fmla="*/ 414 w 722"/>
                <a:gd name="T81" fmla="*/ 378 h 689"/>
                <a:gd name="T82" fmla="*/ 429 w 722"/>
                <a:gd name="T83" fmla="*/ 436 h 689"/>
                <a:gd name="T84" fmla="*/ 452 w 722"/>
                <a:gd name="T85" fmla="*/ 442 h 689"/>
                <a:gd name="T86" fmla="*/ 456 w 722"/>
                <a:gd name="T87" fmla="*/ 452 h 689"/>
                <a:gd name="T88" fmla="*/ 452 w 722"/>
                <a:gd name="T89" fmla="*/ 457 h 689"/>
                <a:gd name="T90" fmla="*/ 464 w 722"/>
                <a:gd name="T91" fmla="*/ 455 h 689"/>
                <a:gd name="T92" fmla="*/ 471 w 722"/>
                <a:gd name="T93" fmla="*/ 461 h 689"/>
                <a:gd name="T94" fmla="*/ 481 w 722"/>
                <a:gd name="T95" fmla="*/ 455 h 689"/>
                <a:gd name="T96" fmla="*/ 497 w 722"/>
                <a:gd name="T97" fmla="*/ 463 h 689"/>
                <a:gd name="T98" fmla="*/ 512 w 722"/>
                <a:gd name="T99" fmla="*/ 488 h 689"/>
                <a:gd name="T100" fmla="*/ 518 w 722"/>
                <a:gd name="T101" fmla="*/ 490 h 689"/>
                <a:gd name="T102" fmla="*/ 522 w 722"/>
                <a:gd name="T103" fmla="*/ 498 h 689"/>
                <a:gd name="T104" fmla="*/ 522 w 722"/>
                <a:gd name="T105" fmla="*/ 506 h 689"/>
                <a:gd name="T106" fmla="*/ 541 w 722"/>
                <a:gd name="T107" fmla="*/ 510 h 689"/>
                <a:gd name="T108" fmla="*/ 553 w 722"/>
                <a:gd name="T109" fmla="*/ 510 h 689"/>
                <a:gd name="T110" fmla="*/ 591 w 722"/>
                <a:gd name="T111" fmla="*/ 511 h 689"/>
                <a:gd name="T112" fmla="*/ 609 w 722"/>
                <a:gd name="T113" fmla="*/ 477 h 689"/>
                <a:gd name="T114" fmla="*/ 618 w 722"/>
                <a:gd name="T115" fmla="*/ 482 h 689"/>
                <a:gd name="T116" fmla="*/ 643 w 722"/>
                <a:gd name="T117" fmla="*/ 481 h 689"/>
                <a:gd name="T118" fmla="*/ 659 w 722"/>
                <a:gd name="T119" fmla="*/ 482 h 689"/>
                <a:gd name="T120" fmla="*/ 722 w 722"/>
                <a:gd name="T121" fmla="*/ 540 h 689"/>
                <a:gd name="T122" fmla="*/ 697 w 722"/>
                <a:gd name="T123" fmla="*/ 668 h 689"/>
                <a:gd name="T124" fmla="*/ 692 w 722"/>
                <a:gd name="T125" fmla="*/ 689 h 6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22"/>
                <a:gd name="T190" fmla="*/ 0 h 689"/>
                <a:gd name="T191" fmla="*/ 722 w 722"/>
                <a:gd name="T192" fmla="*/ 689 h 6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22" h="689">
                  <a:moveTo>
                    <a:pt x="2" y="147"/>
                  </a:moveTo>
                  <a:lnTo>
                    <a:pt x="0" y="147"/>
                  </a:lnTo>
                  <a:lnTo>
                    <a:pt x="2" y="143"/>
                  </a:lnTo>
                  <a:lnTo>
                    <a:pt x="2" y="137"/>
                  </a:lnTo>
                  <a:lnTo>
                    <a:pt x="2" y="133"/>
                  </a:lnTo>
                  <a:lnTo>
                    <a:pt x="2" y="131"/>
                  </a:lnTo>
                  <a:lnTo>
                    <a:pt x="8" y="116"/>
                  </a:lnTo>
                  <a:lnTo>
                    <a:pt x="8" y="112"/>
                  </a:lnTo>
                  <a:lnTo>
                    <a:pt x="12" y="102"/>
                  </a:lnTo>
                  <a:lnTo>
                    <a:pt x="14" y="93"/>
                  </a:lnTo>
                  <a:lnTo>
                    <a:pt x="18" y="93"/>
                  </a:lnTo>
                  <a:lnTo>
                    <a:pt x="18" y="91"/>
                  </a:lnTo>
                  <a:lnTo>
                    <a:pt x="22" y="91"/>
                  </a:lnTo>
                  <a:lnTo>
                    <a:pt x="22" y="87"/>
                  </a:lnTo>
                  <a:lnTo>
                    <a:pt x="24" y="87"/>
                  </a:lnTo>
                  <a:lnTo>
                    <a:pt x="24" y="81"/>
                  </a:lnTo>
                  <a:lnTo>
                    <a:pt x="29" y="81"/>
                  </a:lnTo>
                  <a:lnTo>
                    <a:pt x="33" y="66"/>
                  </a:lnTo>
                  <a:lnTo>
                    <a:pt x="35" y="66"/>
                  </a:lnTo>
                  <a:lnTo>
                    <a:pt x="39" y="56"/>
                  </a:lnTo>
                  <a:lnTo>
                    <a:pt x="74" y="56"/>
                  </a:lnTo>
                  <a:lnTo>
                    <a:pt x="74" y="79"/>
                  </a:lnTo>
                  <a:lnTo>
                    <a:pt x="105" y="79"/>
                  </a:lnTo>
                  <a:lnTo>
                    <a:pt x="99" y="89"/>
                  </a:lnTo>
                  <a:lnTo>
                    <a:pt x="112" y="98"/>
                  </a:lnTo>
                  <a:lnTo>
                    <a:pt x="118" y="104"/>
                  </a:lnTo>
                  <a:lnTo>
                    <a:pt x="124" y="110"/>
                  </a:lnTo>
                  <a:lnTo>
                    <a:pt x="124" y="106"/>
                  </a:lnTo>
                  <a:lnTo>
                    <a:pt x="128" y="106"/>
                  </a:lnTo>
                  <a:lnTo>
                    <a:pt x="128" y="104"/>
                  </a:lnTo>
                  <a:lnTo>
                    <a:pt x="128" y="100"/>
                  </a:lnTo>
                  <a:lnTo>
                    <a:pt x="128" y="98"/>
                  </a:lnTo>
                  <a:lnTo>
                    <a:pt x="130" y="98"/>
                  </a:lnTo>
                  <a:lnTo>
                    <a:pt x="130" y="94"/>
                  </a:lnTo>
                  <a:lnTo>
                    <a:pt x="134" y="94"/>
                  </a:lnTo>
                  <a:lnTo>
                    <a:pt x="136" y="94"/>
                  </a:lnTo>
                  <a:lnTo>
                    <a:pt x="139" y="91"/>
                  </a:lnTo>
                  <a:lnTo>
                    <a:pt x="143" y="91"/>
                  </a:lnTo>
                  <a:lnTo>
                    <a:pt x="143" y="94"/>
                  </a:lnTo>
                  <a:lnTo>
                    <a:pt x="145" y="94"/>
                  </a:lnTo>
                  <a:lnTo>
                    <a:pt x="149" y="94"/>
                  </a:lnTo>
                  <a:lnTo>
                    <a:pt x="155" y="100"/>
                  </a:lnTo>
                  <a:lnTo>
                    <a:pt x="155" y="96"/>
                  </a:lnTo>
                  <a:lnTo>
                    <a:pt x="159" y="94"/>
                  </a:lnTo>
                  <a:lnTo>
                    <a:pt x="159" y="96"/>
                  </a:lnTo>
                  <a:lnTo>
                    <a:pt x="159" y="94"/>
                  </a:lnTo>
                  <a:lnTo>
                    <a:pt x="165" y="87"/>
                  </a:lnTo>
                  <a:lnTo>
                    <a:pt x="165" y="91"/>
                  </a:lnTo>
                  <a:lnTo>
                    <a:pt x="168" y="87"/>
                  </a:lnTo>
                  <a:lnTo>
                    <a:pt x="165" y="87"/>
                  </a:lnTo>
                  <a:lnTo>
                    <a:pt x="170" y="81"/>
                  </a:lnTo>
                  <a:lnTo>
                    <a:pt x="155" y="69"/>
                  </a:lnTo>
                  <a:lnTo>
                    <a:pt x="141" y="58"/>
                  </a:lnTo>
                  <a:lnTo>
                    <a:pt x="139" y="54"/>
                  </a:lnTo>
                  <a:lnTo>
                    <a:pt x="139" y="50"/>
                  </a:lnTo>
                  <a:lnTo>
                    <a:pt x="139" y="48"/>
                  </a:lnTo>
                  <a:lnTo>
                    <a:pt x="136" y="44"/>
                  </a:lnTo>
                  <a:lnTo>
                    <a:pt x="139" y="42"/>
                  </a:lnTo>
                  <a:lnTo>
                    <a:pt x="147" y="33"/>
                  </a:lnTo>
                  <a:lnTo>
                    <a:pt x="151" y="25"/>
                  </a:lnTo>
                  <a:lnTo>
                    <a:pt x="155" y="23"/>
                  </a:lnTo>
                  <a:lnTo>
                    <a:pt x="157" y="23"/>
                  </a:lnTo>
                  <a:lnTo>
                    <a:pt x="157" y="19"/>
                  </a:lnTo>
                  <a:lnTo>
                    <a:pt x="168" y="4"/>
                  </a:lnTo>
                  <a:lnTo>
                    <a:pt x="176" y="0"/>
                  </a:lnTo>
                  <a:moveTo>
                    <a:pt x="176" y="0"/>
                  </a:moveTo>
                  <a:lnTo>
                    <a:pt x="182" y="4"/>
                  </a:lnTo>
                  <a:lnTo>
                    <a:pt x="170" y="15"/>
                  </a:lnTo>
                  <a:lnTo>
                    <a:pt x="182" y="29"/>
                  </a:lnTo>
                  <a:lnTo>
                    <a:pt x="176" y="35"/>
                  </a:lnTo>
                  <a:lnTo>
                    <a:pt x="201" y="56"/>
                  </a:lnTo>
                  <a:lnTo>
                    <a:pt x="199" y="62"/>
                  </a:lnTo>
                  <a:lnTo>
                    <a:pt x="182" y="50"/>
                  </a:lnTo>
                  <a:lnTo>
                    <a:pt x="180" y="50"/>
                  </a:lnTo>
                  <a:lnTo>
                    <a:pt x="180" y="46"/>
                  </a:lnTo>
                  <a:lnTo>
                    <a:pt x="180" y="50"/>
                  </a:lnTo>
                  <a:lnTo>
                    <a:pt x="176" y="50"/>
                  </a:lnTo>
                  <a:lnTo>
                    <a:pt x="176" y="54"/>
                  </a:lnTo>
                  <a:lnTo>
                    <a:pt x="176" y="56"/>
                  </a:lnTo>
                  <a:lnTo>
                    <a:pt x="176" y="60"/>
                  </a:lnTo>
                  <a:lnTo>
                    <a:pt x="184" y="96"/>
                  </a:lnTo>
                  <a:lnTo>
                    <a:pt x="184" y="118"/>
                  </a:lnTo>
                  <a:lnTo>
                    <a:pt x="180" y="125"/>
                  </a:lnTo>
                  <a:lnTo>
                    <a:pt x="209" y="147"/>
                  </a:lnTo>
                  <a:lnTo>
                    <a:pt x="209" y="149"/>
                  </a:lnTo>
                  <a:lnTo>
                    <a:pt x="213" y="149"/>
                  </a:lnTo>
                  <a:lnTo>
                    <a:pt x="213" y="154"/>
                  </a:lnTo>
                  <a:lnTo>
                    <a:pt x="215" y="158"/>
                  </a:lnTo>
                  <a:lnTo>
                    <a:pt x="217" y="162"/>
                  </a:lnTo>
                  <a:lnTo>
                    <a:pt x="217" y="164"/>
                  </a:lnTo>
                  <a:lnTo>
                    <a:pt x="213" y="164"/>
                  </a:lnTo>
                  <a:lnTo>
                    <a:pt x="213" y="168"/>
                  </a:lnTo>
                  <a:lnTo>
                    <a:pt x="217" y="168"/>
                  </a:lnTo>
                  <a:lnTo>
                    <a:pt x="217" y="170"/>
                  </a:lnTo>
                  <a:lnTo>
                    <a:pt x="222" y="183"/>
                  </a:lnTo>
                  <a:lnTo>
                    <a:pt x="226" y="195"/>
                  </a:lnTo>
                  <a:lnTo>
                    <a:pt x="222" y="195"/>
                  </a:lnTo>
                  <a:lnTo>
                    <a:pt x="219" y="195"/>
                  </a:lnTo>
                  <a:lnTo>
                    <a:pt x="217" y="195"/>
                  </a:lnTo>
                  <a:lnTo>
                    <a:pt x="213" y="195"/>
                  </a:lnTo>
                  <a:lnTo>
                    <a:pt x="213" y="193"/>
                  </a:lnTo>
                  <a:lnTo>
                    <a:pt x="211" y="193"/>
                  </a:lnTo>
                  <a:lnTo>
                    <a:pt x="207" y="193"/>
                  </a:lnTo>
                  <a:lnTo>
                    <a:pt x="203" y="193"/>
                  </a:lnTo>
                  <a:lnTo>
                    <a:pt x="203" y="195"/>
                  </a:lnTo>
                  <a:lnTo>
                    <a:pt x="207" y="195"/>
                  </a:lnTo>
                  <a:lnTo>
                    <a:pt x="217" y="204"/>
                  </a:lnTo>
                  <a:lnTo>
                    <a:pt x="207" y="218"/>
                  </a:lnTo>
                  <a:lnTo>
                    <a:pt x="311" y="309"/>
                  </a:lnTo>
                  <a:lnTo>
                    <a:pt x="319" y="303"/>
                  </a:lnTo>
                  <a:lnTo>
                    <a:pt x="336" y="316"/>
                  </a:lnTo>
                  <a:lnTo>
                    <a:pt x="371" y="276"/>
                  </a:lnTo>
                  <a:lnTo>
                    <a:pt x="371" y="274"/>
                  </a:lnTo>
                  <a:lnTo>
                    <a:pt x="371" y="270"/>
                  </a:lnTo>
                  <a:lnTo>
                    <a:pt x="371" y="266"/>
                  </a:lnTo>
                  <a:lnTo>
                    <a:pt x="371" y="260"/>
                  </a:lnTo>
                  <a:lnTo>
                    <a:pt x="373" y="259"/>
                  </a:lnTo>
                  <a:lnTo>
                    <a:pt x="373" y="255"/>
                  </a:lnTo>
                  <a:lnTo>
                    <a:pt x="373" y="251"/>
                  </a:lnTo>
                  <a:lnTo>
                    <a:pt x="396" y="251"/>
                  </a:lnTo>
                  <a:lnTo>
                    <a:pt x="398" y="374"/>
                  </a:lnTo>
                  <a:lnTo>
                    <a:pt x="398" y="378"/>
                  </a:lnTo>
                  <a:lnTo>
                    <a:pt x="414" y="378"/>
                  </a:lnTo>
                  <a:lnTo>
                    <a:pt x="414" y="405"/>
                  </a:lnTo>
                  <a:lnTo>
                    <a:pt x="429" y="405"/>
                  </a:lnTo>
                  <a:lnTo>
                    <a:pt x="429" y="436"/>
                  </a:lnTo>
                  <a:lnTo>
                    <a:pt x="431" y="440"/>
                  </a:lnTo>
                  <a:lnTo>
                    <a:pt x="452" y="440"/>
                  </a:lnTo>
                  <a:lnTo>
                    <a:pt x="452" y="442"/>
                  </a:lnTo>
                  <a:lnTo>
                    <a:pt x="452" y="446"/>
                  </a:lnTo>
                  <a:lnTo>
                    <a:pt x="452" y="450"/>
                  </a:lnTo>
                  <a:lnTo>
                    <a:pt x="456" y="452"/>
                  </a:lnTo>
                  <a:lnTo>
                    <a:pt x="452" y="452"/>
                  </a:lnTo>
                  <a:lnTo>
                    <a:pt x="452" y="455"/>
                  </a:lnTo>
                  <a:lnTo>
                    <a:pt x="452" y="457"/>
                  </a:lnTo>
                  <a:lnTo>
                    <a:pt x="458" y="457"/>
                  </a:lnTo>
                  <a:lnTo>
                    <a:pt x="462" y="455"/>
                  </a:lnTo>
                  <a:lnTo>
                    <a:pt x="464" y="455"/>
                  </a:lnTo>
                  <a:lnTo>
                    <a:pt x="464" y="457"/>
                  </a:lnTo>
                  <a:lnTo>
                    <a:pt x="468" y="457"/>
                  </a:lnTo>
                  <a:lnTo>
                    <a:pt x="471" y="461"/>
                  </a:lnTo>
                  <a:lnTo>
                    <a:pt x="477" y="461"/>
                  </a:lnTo>
                  <a:lnTo>
                    <a:pt x="481" y="461"/>
                  </a:lnTo>
                  <a:lnTo>
                    <a:pt x="481" y="455"/>
                  </a:lnTo>
                  <a:lnTo>
                    <a:pt x="487" y="457"/>
                  </a:lnTo>
                  <a:lnTo>
                    <a:pt x="487" y="463"/>
                  </a:lnTo>
                  <a:lnTo>
                    <a:pt x="497" y="463"/>
                  </a:lnTo>
                  <a:lnTo>
                    <a:pt x="497" y="473"/>
                  </a:lnTo>
                  <a:lnTo>
                    <a:pt x="512" y="473"/>
                  </a:lnTo>
                  <a:lnTo>
                    <a:pt x="512" y="488"/>
                  </a:lnTo>
                  <a:lnTo>
                    <a:pt x="516" y="488"/>
                  </a:lnTo>
                  <a:lnTo>
                    <a:pt x="518" y="488"/>
                  </a:lnTo>
                  <a:lnTo>
                    <a:pt x="518" y="490"/>
                  </a:lnTo>
                  <a:lnTo>
                    <a:pt x="522" y="490"/>
                  </a:lnTo>
                  <a:lnTo>
                    <a:pt x="522" y="494"/>
                  </a:lnTo>
                  <a:lnTo>
                    <a:pt x="522" y="498"/>
                  </a:lnTo>
                  <a:lnTo>
                    <a:pt x="522" y="500"/>
                  </a:lnTo>
                  <a:lnTo>
                    <a:pt x="522" y="504"/>
                  </a:lnTo>
                  <a:lnTo>
                    <a:pt x="522" y="506"/>
                  </a:lnTo>
                  <a:lnTo>
                    <a:pt x="527" y="500"/>
                  </a:lnTo>
                  <a:lnTo>
                    <a:pt x="537" y="504"/>
                  </a:lnTo>
                  <a:lnTo>
                    <a:pt x="541" y="510"/>
                  </a:lnTo>
                  <a:lnTo>
                    <a:pt x="543" y="511"/>
                  </a:lnTo>
                  <a:lnTo>
                    <a:pt x="547" y="510"/>
                  </a:lnTo>
                  <a:lnTo>
                    <a:pt x="553" y="510"/>
                  </a:lnTo>
                  <a:lnTo>
                    <a:pt x="576" y="517"/>
                  </a:lnTo>
                  <a:lnTo>
                    <a:pt x="587" y="508"/>
                  </a:lnTo>
                  <a:lnTo>
                    <a:pt x="591" y="511"/>
                  </a:lnTo>
                  <a:lnTo>
                    <a:pt x="599" y="500"/>
                  </a:lnTo>
                  <a:lnTo>
                    <a:pt x="599" y="484"/>
                  </a:lnTo>
                  <a:lnTo>
                    <a:pt x="609" y="477"/>
                  </a:lnTo>
                  <a:lnTo>
                    <a:pt x="612" y="477"/>
                  </a:lnTo>
                  <a:lnTo>
                    <a:pt x="618" y="481"/>
                  </a:lnTo>
                  <a:lnTo>
                    <a:pt x="618" y="482"/>
                  </a:lnTo>
                  <a:lnTo>
                    <a:pt x="634" y="482"/>
                  </a:lnTo>
                  <a:lnTo>
                    <a:pt x="637" y="481"/>
                  </a:lnTo>
                  <a:lnTo>
                    <a:pt x="643" y="481"/>
                  </a:lnTo>
                  <a:lnTo>
                    <a:pt x="647" y="479"/>
                  </a:lnTo>
                  <a:lnTo>
                    <a:pt x="655" y="479"/>
                  </a:lnTo>
                  <a:lnTo>
                    <a:pt x="659" y="482"/>
                  </a:lnTo>
                  <a:lnTo>
                    <a:pt x="663" y="482"/>
                  </a:lnTo>
                  <a:lnTo>
                    <a:pt x="682" y="531"/>
                  </a:lnTo>
                  <a:lnTo>
                    <a:pt x="722" y="540"/>
                  </a:lnTo>
                  <a:lnTo>
                    <a:pt x="703" y="637"/>
                  </a:lnTo>
                  <a:lnTo>
                    <a:pt x="699" y="656"/>
                  </a:lnTo>
                  <a:lnTo>
                    <a:pt x="697" y="668"/>
                  </a:lnTo>
                  <a:lnTo>
                    <a:pt x="693" y="681"/>
                  </a:lnTo>
                  <a:lnTo>
                    <a:pt x="690" y="687"/>
                  </a:lnTo>
                  <a:lnTo>
                    <a:pt x="692" y="689"/>
                  </a:lnTo>
                </a:path>
              </a:pathLst>
            </a:custGeom>
            <a:grpFill/>
            <a:ln w="9525">
              <a:noFill/>
              <a:round/>
              <a:headEnd/>
              <a:tailEnd/>
            </a:ln>
          </p:spPr>
          <p:txBody>
            <a:bodyPr/>
            <a:lstStyle/>
            <a:p>
              <a:pPr>
                <a:defRPr/>
              </a:pPr>
              <a:endParaRPr lang="en-US"/>
            </a:p>
          </p:txBody>
        </p:sp>
        <p:sp>
          <p:nvSpPr>
            <p:cNvPr id="46375" name="Freeform 2433"/>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close/>
                </a:path>
              </a:pathLst>
            </a:custGeom>
            <a:grpFill/>
            <a:ln w="9525">
              <a:noFill/>
              <a:round/>
              <a:headEnd/>
              <a:tailEnd/>
            </a:ln>
          </p:spPr>
          <p:txBody>
            <a:bodyPr/>
            <a:lstStyle/>
            <a:p>
              <a:pPr>
                <a:defRPr/>
              </a:pPr>
              <a:endParaRPr lang="en-US"/>
            </a:p>
          </p:txBody>
        </p:sp>
        <p:sp>
          <p:nvSpPr>
            <p:cNvPr id="46376" name="Freeform 2434"/>
            <p:cNvSpPr>
              <a:spLocks/>
            </p:cNvSpPr>
            <p:nvPr/>
          </p:nvSpPr>
          <p:spPr bwMode="auto">
            <a:xfrm>
              <a:off x="3477" y="1610"/>
              <a:ext cx="25" cy="62"/>
            </a:xfrm>
            <a:custGeom>
              <a:avLst/>
              <a:gdLst>
                <a:gd name="T0" fmla="*/ 25 w 25"/>
                <a:gd name="T1" fmla="*/ 27 h 62"/>
                <a:gd name="T2" fmla="*/ 25 w 25"/>
                <a:gd name="T3" fmla="*/ 29 h 62"/>
                <a:gd name="T4" fmla="*/ 25 w 25"/>
                <a:gd name="T5" fmla="*/ 33 h 62"/>
                <a:gd name="T6" fmla="*/ 25 w 25"/>
                <a:gd name="T7" fmla="*/ 37 h 62"/>
                <a:gd name="T8" fmla="*/ 21 w 25"/>
                <a:gd name="T9" fmla="*/ 39 h 62"/>
                <a:gd name="T10" fmla="*/ 21 w 25"/>
                <a:gd name="T11" fmla="*/ 43 h 62"/>
                <a:gd name="T12" fmla="*/ 19 w 25"/>
                <a:gd name="T13" fmla="*/ 43 h 62"/>
                <a:gd name="T14" fmla="*/ 19 w 25"/>
                <a:gd name="T15" fmla="*/ 46 h 62"/>
                <a:gd name="T16" fmla="*/ 15 w 25"/>
                <a:gd name="T17" fmla="*/ 46 h 62"/>
                <a:gd name="T18" fmla="*/ 14 w 25"/>
                <a:gd name="T19" fmla="*/ 48 h 62"/>
                <a:gd name="T20" fmla="*/ 14 w 25"/>
                <a:gd name="T21" fmla="*/ 52 h 62"/>
                <a:gd name="T22" fmla="*/ 6 w 25"/>
                <a:gd name="T23" fmla="*/ 56 h 62"/>
                <a:gd name="T24" fmla="*/ 4 w 25"/>
                <a:gd name="T25" fmla="*/ 62 h 62"/>
                <a:gd name="T26" fmla="*/ 0 w 25"/>
                <a:gd name="T27" fmla="*/ 62 h 62"/>
                <a:gd name="T28" fmla="*/ 0 w 25"/>
                <a:gd name="T29" fmla="*/ 58 h 62"/>
                <a:gd name="T30" fmla="*/ 4 w 25"/>
                <a:gd name="T31" fmla="*/ 48 h 62"/>
                <a:gd name="T32" fmla="*/ 4 w 25"/>
                <a:gd name="T33" fmla="*/ 37 h 62"/>
                <a:gd name="T34" fmla="*/ 4 w 25"/>
                <a:gd name="T35" fmla="*/ 27 h 62"/>
                <a:gd name="T36" fmla="*/ 0 w 25"/>
                <a:gd name="T37" fmla="*/ 25 h 62"/>
                <a:gd name="T38" fmla="*/ 0 w 25"/>
                <a:gd name="T39" fmla="*/ 21 h 62"/>
                <a:gd name="T40" fmla="*/ 4 w 25"/>
                <a:gd name="T41" fmla="*/ 21 h 62"/>
                <a:gd name="T42" fmla="*/ 2 w 25"/>
                <a:gd name="T43" fmla="*/ 17 h 62"/>
                <a:gd name="T44" fmla="*/ 2 w 25"/>
                <a:gd name="T45" fmla="*/ 12 h 62"/>
                <a:gd name="T46" fmla="*/ 2 w 25"/>
                <a:gd name="T47" fmla="*/ 8 h 62"/>
                <a:gd name="T48" fmla="*/ 6 w 25"/>
                <a:gd name="T49" fmla="*/ 8 h 62"/>
                <a:gd name="T50" fmla="*/ 6 w 25"/>
                <a:gd name="T51" fmla="*/ 6 h 62"/>
                <a:gd name="T52" fmla="*/ 10 w 25"/>
                <a:gd name="T53" fmla="*/ 6 h 62"/>
                <a:gd name="T54" fmla="*/ 10 w 25"/>
                <a:gd name="T55" fmla="*/ 2 h 62"/>
                <a:gd name="T56" fmla="*/ 10 w 25"/>
                <a:gd name="T57" fmla="*/ 0 h 62"/>
                <a:gd name="T58" fmla="*/ 21 w 25"/>
                <a:gd name="T59" fmla="*/ 12 h 62"/>
                <a:gd name="T60" fmla="*/ 19 w 25"/>
                <a:gd name="T61" fmla="*/ 23 h 62"/>
                <a:gd name="T62" fmla="*/ 21 w 25"/>
                <a:gd name="T63" fmla="*/ 27 h 62"/>
                <a:gd name="T64" fmla="*/ 25 w 25"/>
                <a:gd name="T65" fmla="*/ 27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2"/>
                <a:gd name="T101" fmla="*/ 25 w 25"/>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2">
                  <a:moveTo>
                    <a:pt x="25" y="27"/>
                  </a:moveTo>
                  <a:lnTo>
                    <a:pt x="25" y="29"/>
                  </a:lnTo>
                  <a:lnTo>
                    <a:pt x="25" y="33"/>
                  </a:lnTo>
                  <a:lnTo>
                    <a:pt x="25" y="37"/>
                  </a:lnTo>
                  <a:lnTo>
                    <a:pt x="21" y="39"/>
                  </a:lnTo>
                  <a:lnTo>
                    <a:pt x="21" y="43"/>
                  </a:lnTo>
                  <a:lnTo>
                    <a:pt x="19" y="43"/>
                  </a:lnTo>
                  <a:lnTo>
                    <a:pt x="19" y="46"/>
                  </a:lnTo>
                  <a:lnTo>
                    <a:pt x="15" y="46"/>
                  </a:lnTo>
                  <a:lnTo>
                    <a:pt x="14" y="48"/>
                  </a:lnTo>
                  <a:lnTo>
                    <a:pt x="14" y="52"/>
                  </a:lnTo>
                  <a:lnTo>
                    <a:pt x="6" y="56"/>
                  </a:lnTo>
                  <a:lnTo>
                    <a:pt x="4" y="62"/>
                  </a:lnTo>
                  <a:lnTo>
                    <a:pt x="0" y="62"/>
                  </a:lnTo>
                  <a:lnTo>
                    <a:pt x="0" y="58"/>
                  </a:lnTo>
                  <a:lnTo>
                    <a:pt x="4" y="48"/>
                  </a:lnTo>
                  <a:lnTo>
                    <a:pt x="4" y="37"/>
                  </a:lnTo>
                  <a:lnTo>
                    <a:pt x="4" y="27"/>
                  </a:lnTo>
                  <a:lnTo>
                    <a:pt x="0" y="25"/>
                  </a:lnTo>
                  <a:lnTo>
                    <a:pt x="0" y="21"/>
                  </a:lnTo>
                  <a:lnTo>
                    <a:pt x="4" y="21"/>
                  </a:lnTo>
                  <a:lnTo>
                    <a:pt x="2" y="17"/>
                  </a:lnTo>
                  <a:lnTo>
                    <a:pt x="2" y="12"/>
                  </a:lnTo>
                  <a:lnTo>
                    <a:pt x="2" y="8"/>
                  </a:lnTo>
                  <a:lnTo>
                    <a:pt x="6" y="8"/>
                  </a:lnTo>
                  <a:lnTo>
                    <a:pt x="6" y="6"/>
                  </a:lnTo>
                  <a:lnTo>
                    <a:pt x="10" y="6"/>
                  </a:lnTo>
                  <a:lnTo>
                    <a:pt x="10" y="2"/>
                  </a:lnTo>
                  <a:lnTo>
                    <a:pt x="10" y="0"/>
                  </a:lnTo>
                  <a:lnTo>
                    <a:pt x="21" y="12"/>
                  </a:lnTo>
                  <a:lnTo>
                    <a:pt x="19" y="23"/>
                  </a:lnTo>
                  <a:lnTo>
                    <a:pt x="21" y="27"/>
                  </a:lnTo>
                  <a:lnTo>
                    <a:pt x="25" y="27"/>
                  </a:lnTo>
                </a:path>
              </a:pathLst>
            </a:custGeom>
            <a:grpFill/>
            <a:ln w="9525">
              <a:noFill/>
              <a:round/>
              <a:headEnd/>
              <a:tailEnd/>
            </a:ln>
          </p:spPr>
          <p:txBody>
            <a:bodyPr/>
            <a:lstStyle/>
            <a:p>
              <a:pPr>
                <a:defRPr/>
              </a:pPr>
              <a:endParaRPr lang="en-US"/>
            </a:p>
          </p:txBody>
        </p:sp>
        <p:sp>
          <p:nvSpPr>
            <p:cNvPr id="46377" name="Rectangle 2435"/>
            <p:cNvSpPr>
              <a:spLocks noChangeArrowheads="1"/>
            </p:cNvSpPr>
            <p:nvPr/>
          </p:nvSpPr>
          <p:spPr bwMode="auto">
            <a:xfrm>
              <a:off x="3398" y="564"/>
              <a:ext cx="48" cy="21"/>
            </a:xfrm>
            <a:prstGeom prst="rect">
              <a:avLst/>
            </a:prstGeom>
            <a:grpFill/>
            <a:ln w="9525">
              <a:noFill/>
              <a:miter lim="800000"/>
              <a:headEnd/>
              <a:tailEnd/>
            </a:ln>
          </p:spPr>
          <p:txBody>
            <a:bodyPr/>
            <a:lstStyle/>
            <a:p>
              <a:pPr>
                <a:defRPr/>
              </a:pPr>
              <a:endParaRPr lang="en-US"/>
            </a:p>
          </p:txBody>
        </p:sp>
        <p:sp>
          <p:nvSpPr>
            <p:cNvPr id="46378" name="Rectangle 2436"/>
            <p:cNvSpPr>
              <a:spLocks noChangeArrowheads="1"/>
            </p:cNvSpPr>
            <p:nvPr/>
          </p:nvSpPr>
          <p:spPr bwMode="auto">
            <a:xfrm>
              <a:off x="3508" y="388"/>
              <a:ext cx="40" cy="23"/>
            </a:xfrm>
            <a:prstGeom prst="rect">
              <a:avLst/>
            </a:prstGeom>
            <a:grpFill/>
            <a:ln w="9525">
              <a:noFill/>
              <a:miter lim="800000"/>
              <a:headEnd/>
              <a:tailEnd/>
            </a:ln>
          </p:spPr>
          <p:txBody>
            <a:bodyPr/>
            <a:lstStyle/>
            <a:p>
              <a:pPr>
                <a:defRPr/>
              </a:pPr>
              <a:endParaRPr lang="en-US"/>
            </a:p>
          </p:txBody>
        </p:sp>
        <p:sp>
          <p:nvSpPr>
            <p:cNvPr id="46379" name="Rectangle 2437"/>
            <p:cNvSpPr>
              <a:spLocks noChangeArrowheads="1"/>
            </p:cNvSpPr>
            <p:nvPr/>
          </p:nvSpPr>
          <p:spPr bwMode="auto">
            <a:xfrm>
              <a:off x="2676" y="759"/>
              <a:ext cx="37" cy="23"/>
            </a:xfrm>
            <a:prstGeom prst="rect">
              <a:avLst/>
            </a:prstGeom>
            <a:grpFill/>
            <a:ln w="9525">
              <a:noFill/>
              <a:miter lim="800000"/>
              <a:headEnd/>
              <a:tailEnd/>
            </a:ln>
          </p:spPr>
          <p:txBody>
            <a:bodyPr/>
            <a:lstStyle/>
            <a:p>
              <a:pPr>
                <a:defRPr/>
              </a:pPr>
              <a:endParaRPr lang="en-US"/>
            </a:p>
          </p:txBody>
        </p:sp>
        <p:sp>
          <p:nvSpPr>
            <p:cNvPr id="46380" name="Rectangle 2438"/>
            <p:cNvSpPr>
              <a:spLocks noChangeArrowheads="1"/>
            </p:cNvSpPr>
            <p:nvPr/>
          </p:nvSpPr>
          <p:spPr bwMode="auto">
            <a:xfrm>
              <a:off x="2676" y="792"/>
              <a:ext cx="37" cy="21"/>
            </a:xfrm>
            <a:prstGeom prst="rect">
              <a:avLst/>
            </a:prstGeom>
            <a:grpFill/>
            <a:ln w="9525">
              <a:noFill/>
              <a:miter lim="800000"/>
              <a:headEnd/>
              <a:tailEnd/>
            </a:ln>
          </p:spPr>
          <p:txBody>
            <a:bodyPr/>
            <a:lstStyle/>
            <a:p>
              <a:pPr>
                <a:defRPr/>
              </a:pPr>
              <a:endParaRPr lang="en-US"/>
            </a:p>
          </p:txBody>
        </p:sp>
      </p:grpSp>
      <p:grpSp>
        <p:nvGrpSpPr>
          <p:cNvPr id="3" name="Group 2130"/>
          <p:cNvGrpSpPr>
            <a:grpSpLocks/>
          </p:cNvGrpSpPr>
          <p:nvPr/>
        </p:nvGrpSpPr>
        <p:grpSpPr bwMode="auto">
          <a:xfrm>
            <a:off x="2500392" y="264577"/>
            <a:ext cx="5924550" cy="5973762"/>
            <a:chOff x="1536" y="235"/>
            <a:chExt cx="3732" cy="3763"/>
          </a:xfrm>
          <a:effectLst>
            <a:outerShdw blurRad="50800" dist="50800" dir="2700000" algn="tl" rotWithShape="0">
              <a:prstClr val="black"/>
            </a:outerShdw>
          </a:effectLst>
        </p:grpSpPr>
        <p:sp>
          <p:nvSpPr>
            <p:cNvPr id="46148" name="Oval 2131"/>
            <p:cNvSpPr>
              <a:spLocks noChangeArrowheads="1"/>
            </p:cNvSpPr>
            <p:nvPr/>
          </p:nvSpPr>
          <p:spPr bwMode="auto">
            <a:xfrm>
              <a:off x="1536" y="2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49" name="Oval 2132"/>
            <p:cNvSpPr>
              <a:spLocks noChangeArrowheads="1"/>
            </p:cNvSpPr>
            <p:nvPr/>
          </p:nvSpPr>
          <p:spPr bwMode="auto">
            <a:xfrm>
              <a:off x="1587" y="23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0" name="Oval 2133"/>
            <p:cNvSpPr>
              <a:spLocks noChangeArrowheads="1"/>
            </p:cNvSpPr>
            <p:nvPr/>
          </p:nvSpPr>
          <p:spPr bwMode="auto">
            <a:xfrm>
              <a:off x="1668" y="36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1" name="Oval 2134"/>
            <p:cNvSpPr>
              <a:spLocks noChangeArrowheads="1"/>
            </p:cNvSpPr>
            <p:nvPr/>
          </p:nvSpPr>
          <p:spPr bwMode="auto">
            <a:xfrm>
              <a:off x="1731" y="36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2" name="Oval 2135"/>
            <p:cNvSpPr>
              <a:spLocks noChangeArrowheads="1"/>
            </p:cNvSpPr>
            <p:nvPr/>
          </p:nvSpPr>
          <p:spPr bwMode="auto">
            <a:xfrm>
              <a:off x="2057" y="45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3" name="Oval 2136"/>
            <p:cNvSpPr>
              <a:spLocks noChangeArrowheads="1"/>
            </p:cNvSpPr>
            <p:nvPr/>
          </p:nvSpPr>
          <p:spPr bwMode="auto">
            <a:xfrm>
              <a:off x="2390" y="45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4" name="Oval 2137"/>
            <p:cNvSpPr>
              <a:spLocks noChangeArrowheads="1"/>
            </p:cNvSpPr>
            <p:nvPr/>
          </p:nvSpPr>
          <p:spPr bwMode="auto">
            <a:xfrm>
              <a:off x="2351" y="25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5" name="Oval 2138"/>
            <p:cNvSpPr>
              <a:spLocks noChangeArrowheads="1"/>
            </p:cNvSpPr>
            <p:nvPr/>
          </p:nvSpPr>
          <p:spPr bwMode="auto">
            <a:xfrm>
              <a:off x="2493" y="26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6" name="Oval 2139"/>
            <p:cNvSpPr>
              <a:spLocks noChangeArrowheads="1"/>
            </p:cNvSpPr>
            <p:nvPr/>
          </p:nvSpPr>
          <p:spPr bwMode="auto">
            <a:xfrm>
              <a:off x="2462" y="355"/>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7" name="Oval 2140"/>
            <p:cNvSpPr>
              <a:spLocks noChangeArrowheads="1"/>
            </p:cNvSpPr>
            <p:nvPr/>
          </p:nvSpPr>
          <p:spPr bwMode="auto">
            <a:xfrm>
              <a:off x="2526" y="40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8" name="Oval 2141"/>
            <p:cNvSpPr>
              <a:spLocks noChangeArrowheads="1"/>
            </p:cNvSpPr>
            <p:nvPr/>
          </p:nvSpPr>
          <p:spPr bwMode="auto">
            <a:xfrm>
              <a:off x="4682" y="109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59" name="Oval 2142"/>
            <p:cNvSpPr>
              <a:spLocks noChangeArrowheads="1"/>
            </p:cNvSpPr>
            <p:nvPr/>
          </p:nvSpPr>
          <p:spPr bwMode="auto">
            <a:xfrm>
              <a:off x="4737" y="110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0" name="Oval 2143"/>
            <p:cNvSpPr>
              <a:spLocks noChangeArrowheads="1"/>
            </p:cNvSpPr>
            <p:nvPr/>
          </p:nvSpPr>
          <p:spPr bwMode="auto">
            <a:xfrm>
              <a:off x="3525" y="79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1" name="Oval 2144"/>
            <p:cNvSpPr>
              <a:spLocks noChangeArrowheads="1"/>
            </p:cNvSpPr>
            <p:nvPr/>
          </p:nvSpPr>
          <p:spPr bwMode="auto">
            <a:xfrm>
              <a:off x="3383" y="6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2" name="Oval 2145"/>
            <p:cNvSpPr>
              <a:spLocks noChangeArrowheads="1"/>
            </p:cNvSpPr>
            <p:nvPr/>
          </p:nvSpPr>
          <p:spPr bwMode="auto">
            <a:xfrm>
              <a:off x="2881" y="814"/>
              <a:ext cx="73" cy="73"/>
            </a:xfrm>
            <a:prstGeom prst="ellipse">
              <a:avLst/>
            </a:prstGeom>
            <a:solidFill>
              <a:srgbClr val="FF00FF"/>
            </a:solidFill>
            <a:ln w="9525">
              <a:solidFill>
                <a:schemeClr val="tx1"/>
              </a:solidFill>
              <a:round/>
              <a:headEnd/>
              <a:tailEnd/>
            </a:ln>
            <a:effectLst>
              <a:outerShdw blurRad="50800" dist="50800" dir="5400000" algn="ctr" rotWithShape="0">
                <a:schemeClr val="bg1"/>
              </a:outerShdw>
            </a:effectLst>
          </p:spPr>
          <p:txBody>
            <a:bodyPr wrap="none" anchor="ctr"/>
            <a:lstStyle/>
            <a:p>
              <a:pPr>
                <a:defRPr/>
              </a:pPr>
              <a:endParaRPr lang="en-US"/>
            </a:p>
          </p:txBody>
        </p:sp>
        <p:sp>
          <p:nvSpPr>
            <p:cNvPr id="46163" name="Oval 2146"/>
            <p:cNvSpPr>
              <a:spLocks noChangeArrowheads="1"/>
            </p:cNvSpPr>
            <p:nvPr/>
          </p:nvSpPr>
          <p:spPr bwMode="auto">
            <a:xfrm>
              <a:off x="2857" y="92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4" name="Oval 2147"/>
            <p:cNvSpPr>
              <a:spLocks noChangeArrowheads="1"/>
            </p:cNvSpPr>
            <p:nvPr/>
          </p:nvSpPr>
          <p:spPr bwMode="auto">
            <a:xfrm>
              <a:off x="2801" y="1008"/>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5" name="Oval 2148"/>
            <p:cNvSpPr>
              <a:spLocks noChangeArrowheads="1"/>
            </p:cNvSpPr>
            <p:nvPr/>
          </p:nvSpPr>
          <p:spPr bwMode="auto">
            <a:xfrm>
              <a:off x="2752" y="94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6" name="Oval 2149"/>
            <p:cNvSpPr>
              <a:spLocks noChangeArrowheads="1"/>
            </p:cNvSpPr>
            <p:nvPr/>
          </p:nvSpPr>
          <p:spPr bwMode="auto">
            <a:xfrm>
              <a:off x="2577" y="117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7" name="Oval 2150"/>
            <p:cNvSpPr>
              <a:spLocks noChangeArrowheads="1"/>
            </p:cNvSpPr>
            <p:nvPr/>
          </p:nvSpPr>
          <p:spPr bwMode="auto">
            <a:xfrm>
              <a:off x="2626" y="117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8" name="Oval 2151"/>
            <p:cNvSpPr>
              <a:spLocks noChangeArrowheads="1"/>
            </p:cNvSpPr>
            <p:nvPr/>
          </p:nvSpPr>
          <p:spPr bwMode="auto">
            <a:xfrm>
              <a:off x="2682" y="118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69" name="Oval 2152"/>
            <p:cNvSpPr>
              <a:spLocks noChangeArrowheads="1"/>
            </p:cNvSpPr>
            <p:nvPr/>
          </p:nvSpPr>
          <p:spPr bwMode="auto">
            <a:xfrm>
              <a:off x="2581" y="12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0" name="Oval 2153"/>
            <p:cNvSpPr>
              <a:spLocks noChangeArrowheads="1"/>
            </p:cNvSpPr>
            <p:nvPr/>
          </p:nvSpPr>
          <p:spPr bwMode="auto">
            <a:xfrm>
              <a:off x="2258" y="97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1" name="Oval 2154"/>
            <p:cNvSpPr>
              <a:spLocks noChangeArrowheads="1"/>
            </p:cNvSpPr>
            <p:nvPr/>
          </p:nvSpPr>
          <p:spPr bwMode="auto">
            <a:xfrm>
              <a:off x="2063" y="68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2" name="Oval 2155"/>
            <p:cNvSpPr>
              <a:spLocks noChangeArrowheads="1"/>
            </p:cNvSpPr>
            <p:nvPr/>
          </p:nvSpPr>
          <p:spPr bwMode="auto">
            <a:xfrm>
              <a:off x="2997" y="135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3" name="Oval 2156"/>
            <p:cNvSpPr>
              <a:spLocks noChangeArrowheads="1"/>
            </p:cNvSpPr>
            <p:nvPr/>
          </p:nvSpPr>
          <p:spPr bwMode="auto">
            <a:xfrm>
              <a:off x="3174" y="14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4" name="Oval 2157"/>
            <p:cNvSpPr>
              <a:spLocks noChangeArrowheads="1"/>
            </p:cNvSpPr>
            <p:nvPr/>
          </p:nvSpPr>
          <p:spPr bwMode="auto">
            <a:xfrm>
              <a:off x="3421" y="1727"/>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5" name="Oval 2158"/>
            <p:cNvSpPr>
              <a:spLocks noChangeArrowheads="1"/>
            </p:cNvSpPr>
            <p:nvPr/>
          </p:nvSpPr>
          <p:spPr bwMode="auto">
            <a:xfrm>
              <a:off x="3443" y="169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6" name="Oval 2159"/>
            <p:cNvSpPr>
              <a:spLocks noChangeArrowheads="1"/>
            </p:cNvSpPr>
            <p:nvPr/>
          </p:nvSpPr>
          <p:spPr bwMode="auto">
            <a:xfrm>
              <a:off x="3597" y="175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7" name="Oval 2160"/>
            <p:cNvSpPr>
              <a:spLocks noChangeArrowheads="1"/>
            </p:cNvSpPr>
            <p:nvPr/>
          </p:nvSpPr>
          <p:spPr bwMode="auto">
            <a:xfrm>
              <a:off x="3643" y="177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8" name="Oval 2161"/>
            <p:cNvSpPr>
              <a:spLocks noChangeArrowheads="1"/>
            </p:cNvSpPr>
            <p:nvPr/>
          </p:nvSpPr>
          <p:spPr bwMode="auto">
            <a:xfrm>
              <a:off x="3674" y="173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79" name="Oval 2162"/>
            <p:cNvSpPr>
              <a:spLocks noChangeArrowheads="1"/>
            </p:cNvSpPr>
            <p:nvPr/>
          </p:nvSpPr>
          <p:spPr bwMode="auto">
            <a:xfrm>
              <a:off x="3682" y="1686"/>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0" name="Oval 2163"/>
            <p:cNvSpPr>
              <a:spLocks noChangeArrowheads="1"/>
            </p:cNvSpPr>
            <p:nvPr/>
          </p:nvSpPr>
          <p:spPr bwMode="auto">
            <a:xfrm>
              <a:off x="3865" y="166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1" name="Oval 2164"/>
            <p:cNvSpPr>
              <a:spLocks noChangeArrowheads="1"/>
            </p:cNvSpPr>
            <p:nvPr/>
          </p:nvSpPr>
          <p:spPr bwMode="auto">
            <a:xfrm>
              <a:off x="3700" y="197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2" name="Oval 2165"/>
            <p:cNvSpPr>
              <a:spLocks noChangeArrowheads="1"/>
            </p:cNvSpPr>
            <p:nvPr/>
          </p:nvSpPr>
          <p:spPr bwMode="auto">
            <a:xfrm>
              <a:off x="3764" y="2018"/>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3" name="Oval 2166"/>
            <p:cNvSpPr>
              <a:spLocks noChangeArrowheads="1"/>
            </p:cNvSpPr>
            <p:nvPr/>
          </p:nvSpPr>
          <p:spPr bwMode="auto">
            <a:xfrm>
              <a:off x="4667" y="179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4" name="Oval 2167"/>
            <p:cNvSpPr>
              <a:spLocks noChangeArrowheads="1"/>
            </p:cNvSpPr>
            <p:nvPr/>
          </p:nvSpPr>
          <p:spPr bwMode="auto">
            <a:xfrm>
              <a:off x="4497" y="2083"/>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5" name="Oval 2168"/>
            <p:cNvSpPr>
              <a:spLocks noChangeArrowheads="1"/>
            </p:cNvSpPr>
            <p:nvPr/>
          </p:nvSpPr>
          <p:spPr bwMode="auto">
            <a:xfrm>
              <a:off x="4836" y="263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6" name="Oval 2169"/>
            <p:cNvSpPr>
              <a:spLocks noChangeArrowheads="1"/>
            </p:cNvSpPr>
            <p:nvPr/>
          </p:nvSpPr>
          <p:spPr bwMode="auto">
            <a:xfrm>
              <a:off x="4836" y="2680"/>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7" name="Oval 2170"/>
            <p:cNvSpPr>
              <a:spLocks noChangeArrowheads="1"/>
            </p:cNvSpPr>
            <p:nvPr/>
          </p:nvSpPr>
          <p:spPr bwMode="auto">
            <a:xfrm>
              <a:off x="4838" y="2804"/>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8" name="Oval 2171"/>
            <p:cNvSpPr>
              <a:spLocks noChangeArrowheads="1"/>
            </p:cNvSpPr>
            <p:nvPr/>
          </p:nvSpPr>
          <p:spPr bwMode="auto">
            <a:xfrm>
              <a:off x="5196" y="291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89" name="Oval 2172"/>
            <p:cNvSpPr>
              <a:spLocks noChangeArrowheads="1"/>
            </p:cNvSpPr>
            <p:nvPr/>
          </p:nvSpPr>
          <p:spPr bwMode="auto">
            <a:xfrm>
              <a:off x="4223" y="225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0" name="Oval 2173"/>
            <p:cNvSpPr>
              <a:spLocks noChangeArrowheads="1"/>
            </p:cNvSpPr>
            <p:nvPr/>
          </p:nvSpPr>
          <p:spPr bwMode="auto">
            <a:xfrm>
              <a:off x="4459" y="2486"/>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1" name="Oval 2174"/>
            <p:cNvSpPr>
              <a:spLocks noChangeArrowheads="1"/>
            </p:cNvSpPr>
            <p:nvPr/>
          </p:nvSpPr>
          <p:spPr bwMode="auto">
            <a:xfrm>
              <a:off x="4585" y="2700"/>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2" name="Oval 2175"/>
            <p:cNvSpPr>
              <a:spLocks noChangeArrowheads="1"/>
            </p:cNvSpPr>
            <p:nvPr/>
          </p:nvSpPr>
          <p:spPr bwMode="auto">
            <a:xfrm>
              <a:off x="4451" y="2838"/>
              <a:ext cx="72" cy="72"/>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3" name="Oval 2176"/>
            <p:cNvSpPr>
              <a:spLocks noChangeArrowheads="1"/>
            </p:cNvSpPr>
            <p:nvPr/>
          </p:nvSpPr>
          <p:spPr bwMode="auto">
            <a:xfrm>
              <a:off x="4476" y="295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4" name="Oval 2177"/>
            <p:cNvSpPr>
              <a:spLocks noChangeArrowheads="1"/>
            </p:cNvSpPr>
            <p:nvPr/>
          </p:nvSpPr>
          <p:spPr bwMode="auto">
            <a:xfrm>
              <a:off x="4513" y="292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5" name="Oval 2178"/>
            <p:cNvSpPr>
              <a:spLocks noChangeArrowheads="1"/>
            </p:cNvSpPr>
            <p:nvPr/>
          </p:nvSpPr>
          <p:spPr bwMode="auto">
            <a:xfrm>
              <a:off x="4603" y="2931"/>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6" name="Oval 2179"/>
            <p:cNvSpPr>
              <a:spLocks noChangeArrowheads="1"/>
            </p:cNvSpPr>
            <p:nvPr/>
          </p:nvSpPr>
          <p:spPr bwMode="auto">
            <a:xfrm>
              <a:off x="4501" y="321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7" name="Oval 2180"/>
            <p:cNvSpPr>
              <a:spLocks noChangeArrowheads="1"/>
            </p:cNvSpPr>
            <p:nvPr/>
          </p:nvSpPr>
          <p:spPr bwMode="auto">
            <a:xfrm>
              <a:off x="4614" y="3382"/>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8" name="Oval 2181"/>
            <p:cNvSpPr>
              <a:spLocks noChangeArrowheads="1"/>
            </p:cNvSpPr>
            <p:nvPr/>
          </p:nvSpPr>
          <p:spPr bwMode="auto">
            <a:xfrm>
              <a:off x="4859" y="3399"/>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199" name="Oval 2182"/>
            <p:cNvSpPr>
              <a:spLocks noChangeArrowheads="1"/>
            </p:cNvSpPr>
            <p:nvPr/>
          </p:nvSpPr>
          <p:spPr bwMode="auto">
            <a:xfrm>
              <a:off x="4826" y="3923"/>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sp>
          <p:nvSpPr>
            <p:cNvPr id="46200" name="Oval 2183"/>
            <p:cNvSpPr>
              <a:spLocks noChangeArrowheads="1"/>
            </p:cNvSpPr>
            <p:nvPr/>
          </p:nvSpPr>
          <p:spPr bwMode="auto">
            <a:xfrm>
              <a:off x="4877" y="3925"/>
              <a:ext cx="72" cy="73"/>
            </a:xfrm>
            <a:prstGeom prst="ellipse">
              <a:avLst/>
            </a:prstGeom>
            <a:solidFill>
              <a:srgbClr val="FF00FF"/>
            </a:solidFill>
            <a:ln w="9525">
              <a:solidFill>
                <a:schemeClr val="tx1"/>
              </a:solidFill>
              <a:round/>
              <a:headEnd/>
              <a:tailEnd/>
            </a:ln>
          </p:spPr>
          <p:txBody>
            <a:bodyPr wrap="none" anchor="ctr"/>
            <a:lstStyle/>
            <a:p>
              <a:pPr>
                <a:defRPr/>
              </a:pPr>
              <a:endParaRPr lang="en-US"/>
            </a:p>
          </p:txBody>
        </p:sp>
      </p:grpSp>
      <p:sp>
        <p:nvSpPr>
          <p:cNvPr id="1830025" name="Rectangle 2185"/>
          <p:cNvSpPr>
            <a:spLocks noChangeArrowheads="1"/>
          </p:cNvSpPr>
          <p:nvPr/>
        </p:nvSpPr>
        <p:spPr bwMode="invGray">
          <a:xfrm>
            <a:off x="400050" y="3654425"/>
            <a:ext cx="5759450" cy="365125"/>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FFFF00"/>
              </a:buClr>
              <a:buSzPct val="111000"/>
              <a:buFont typeface="Wingdings" pitchFamily="2" charset="2"/>
              <a:buChar char="n"/>
              <a:defRPr/>
            </a:pPr>
            <a:r>
              <a:rPr lang="en-US" sz="2400" dirty="0">
                <a:effectLst>
                  <a:outerShdw blurRad="60007" dist="310007" dir="7680000" sy="30000" kx="1300200" algn="ctr" rotWithShape="0">
                    <a:prstClr val="black">
                      <a:alpha val="80000"/>
                    </a:prstClr>
                  </a:outerShdw>
                </a:effectLst>
                <a:latin typeface="+mn-lt"/>
                <a:cs typeface="Arial" charset="0"/>
              </a:rPr>
              <a:t>Conservation:  </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$234 million</a:t>
            </a:r>
          </a:p>
        </p:txBody>
      </p:sp>
      <p:grpSp>
        <p:nvGrpSpPr>
          <p:cNvPr id="4" name="Group 2186"/>
          <p:cNvGrpSpPr>
            <a:grpSpLocks/>
          </p:cNvGrpSpPr>
          <p:nvPr/>
        </p:nvGrpSpPr>
        <p:grpSpPr bwMode="auto">
          <a:xfrm>
            <a:off x="2011442" y="180439"/>
            <a:ext cx="5721350" cy="2435225"/>
            <a:chOff x="1228" y="182"/>
            <a:chExt cx="3604" cy="1534"/>
          </a:xfrm>
          <a:solidFill>
            <a:srgbClr val="EEB500"/>
          </a:solidFill>
          <a:effectLst>
            <a:outerShdw blurRad="50800" dist="50800" dir="2700000" algn="tl" rotWithShape="0">
              <a:prstClr val="black"/>
            </a:outerShdw>
          </a:effectLst>
        </p:grpSpPr>
        <p:sp>
          <p:nvSpPr>
            <p:cNvPr id="46135" name="AutoShape 2187"/>
            <p:cNvSpPr>
              <a:spLocks noChangeAspect="1" noChangeArrowheads="1"/>
            </p:cNvSpPr>
            <p:nvPr/>
          </p:nvSpPr>
          <p:spPr bwMode="auto">
            <a:xfrm>
              <a:off x="4746" y="1179"/>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6" name="AutoShape 2188"/>
            <p:cNvSpPr>
              <a:spLocks noChangeAspect="1" noChangeArrowheads="1"/>
            </p:cNvSpPr>
            <p:nvPr/>
          </p:nvSpPr>
          <p:spPr bwMode="auto">
            <a:xfrm>
              <a:off x="3432" y="1626"/>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7" name="AutoShape 2189"/>
            <p:cNvSpPr>
              <a:spLocks noChangeAspect="1" noChangeArrowheads="1"/>
            </p:cNvSpPr>
            <p:nvPr/>
          </p:nvSpPr>
          <p:spPr bwMode="auto">
            <a:xfrm>
              <a:off x="3711" y="163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8" name="AutoShape 2190"/>
            <p:cNvSpPr>
              <a:spLocks noChangeAspect="1" noChangeArrowheads="1"/>
            </p:cNvSpPr>
            <p:nvPr/>
          </p:nvSpPr>
          <p:spPr bwMode="auto">
            <a:xfrm>
              <a:off x="3264" y="48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39" name="AutoShape 2191"/>
            <p:cNvSpPr>
              <a:spLocks noChangeAspect="1" noChangeArrowheads="1"/>
            </p:cNvSpPr>
            <p:nvPr/>
          </p:nvSpPr>
          <p:spPr bwMode="auto">
            <a:xfrm>
              <a:off x="2268" y="30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0" name="AutoShape 2192"/>
            <p:cNvSpPr>
              <a:spLocks noChangeAspect="1" noChangeArrowheads="1"/>
            </p:cNvSpPr>
            <p:nvPr/>
          </p:nvSpPr>
          <p:spPr bwMode="auto">
            <a:xfrm>
              <a:off x="2112" y="378"/>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1" name="AutoShape 2193"/>
            <p:cNvSpPr>
              <a:spLocks noChangeAspect="1" noChangeArrowheads="1"/>
            </p:cNvSpPr>
            <p:nvPr/>
          </p:nvSpPr>
          <p:spPr bwMode="auto">
            <a:xfrm>
              <a:off x="1228" y="182"/>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2" name="AutoShape 2194"/>
            <p:cNvSpPr>
              <a:spLocks noChangeAspect="1" noChangeArrowheads="1"/>
            </p:cNvSpPr>
            <p:nvPr/>
          </p:nvSpPr>
          <p:spPr bwMode="auto">
            <a:xfrm>
              <a:off x="1344" y="346"/>
              <a:ext cx="86" cy="86"/>
            </a:xfrm>
            <a:prstGeom prst="plus">
              <a:avLst>
                <a:gd name="adj" fmla="val 25000"/>
              </a:avLst>
            </a:prstGeom>
            <a:grpFill/>
            <a:ln w="6350">
              <a:solidFill>
                <a:schemeClr val="tx1"/>
              </a:solidFill>
              <a:miter lim="800000"/>
              <a:headEnd/>
              <a:tailEnd/>
            </a:ln>
          </p:spPr>
          <p:txBody>
            <a:bodyPr wrap="none" anchor="ctr"/>
            <a:lstStyle/>
            <a:p>
              <a:pPr algn="ctr">
                <a:defRPr/>
              </a:pPr>
              <a:endParaRPr lang="en-US">
                <a:latin typeface="Times New Roman" pitchFamily="18" charset="0"/>
              </a:endParaRPr>
            </a:p>
          </p:txBody>
        </p:sp>
        <p:sp>
          <p:nvSpPr>
            <p:cNvPr id="46143" name="AutoShape 2195"/>
            <p:cNvSpPr>
              <a:spLocks noChangeAspect="1" noChangeArrowheads="1"/>
            </p:cNvSpPr>
            <p:nvPr/>
          </p:nvSpPr>
          <p:spPr bwMode="auto">
            <a:xfrm>
              <a:off x="2391" y="1077"/>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4" name="AutoShape 2196"/>
            <p:cNvSpPr>
              <a:spLocks noChangeAspect="1" noChangeArrowheads="1"/>
            </p:cNvSpPr>
            <p:nvPr/>
          </p:nvSpPr>
          <p:spPr bwMode="auto">
            <a:xfrm>
              <a:off x="2277" y="454"/>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5" name="AutoShape 2197"/>
            <p:cNvSpPr>
              <a:spLocks noChangeAspect="1" noChangeArrowheads="1"/>
            </p:cNvSpPr>
            <p:nvPr/>
          </p:nvSpPr>
          <p:spPr bwMode="auto">
            <a:xfrm>
              <a:off x="2976" y="720"/>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6" name="AutoShape 2198"/>
            <p:cNvSpPr>
              <a:spLocks noChangeAspect="1" noChangeArrowheads="1"/>
            </p:cNvSpPr>
            <p:nvPr/>
          </p:nvSpPr>
          <p:spPr bwMode="auto">
            <a:xfrm>
              <a:off x="3438" y="561"/>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sp>
          <p:nvSpPr>
            <p:cNvPr id="46147" name="AutoShape 2199"/>
            <p:cNvSpPr>
              <a:spLocks noChangeAspect="1" noChangeArrowheads="1"/>
            </p:cNvSpPr>
            <p:nvPr/>
          </p:nvSpPr>
          <p:spPr bwMode="auto">
            <a:xfrm>
              <a:off x="1420" y="512"/>
              <a:ext cx="86" cy="86"/>
            </a:xfrm>
            <a:prstGeom prst="plus">
              <a:avLst>
                <a:gd name="adj" fmla="val 25000"/>
              </a:avLst>
            </a:prstGeom>
            <a:grpFill/>
            <a:ln w="6350">
              <a:solidFill>
                <a:schemeClr val="tx1"/>
              </a:solidFill>
              <a:miter lim="800000"/>
              <a:headEnd/>
              <a:tailEnd/>
            </a:ln>
          </p:spPr>
          <p:txBody>
            <a:bodyPr wrap="none" anchor="ctr"/>
            <a:lstStyle/>
            <a:p>
              <a:pPr>
                <a:defRPr/>
              </a:pPr>
              <a:endParaRPr lang="en-US"/>
            </a:p>
          </p:txBody>
        </p:sp>
      </p:grpSp>
      <p:sp>
        <p:nvSpPr>
          <p:cNvPr id="1830040" name="Rectangle 2200"/>
          <p:cNvSpPr>
            <a:spLocks noChangeArrowheads="1"/>
          </p:cNvSpPr>
          <p:nvPr/>
        </p:nvSpPr>
        <p:spPr bwMode="invGray">
          <a:xfrm>
            <a:off x="400050" y="4068763"/>
            <a:ext cx="5759450" cy="365125"/>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66FF33"/>
              </a:buClr>
              <a:buSzPct val="111000"/>
              <a:buFont typeface="Wingdings 3" pitchFamily="18" charset="2"/>
              <a:buChar char=""/>
              <a:defRPr/>
            </a:pPr>
            <a:r>
              <a:rPr lang="en-US" sz="2400" dirty="0">
                <a:effectLst>
                  <a:outerShdw blurRad="60007" dist="310007" dir="7680000" sy="30000" kx="1300200" algn="ctr" rotWithShape="0">
                    <a:prstClr val="black">
                      <a:alpha val="80000"/>
                    </a:prstClr>
                  </a:outerShdw>
                </a:effectLst>
                <a:latin typeface="+mn-lt"/>
                <a:cs typeface="Arial" charset="0"/>
              </a:rPr>
              <a:t>Desalination:</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5 proposed projects</a:t>
            </a:r>
          </a:p>
          <a:p>
            <a:pPr marL="342900" indent="-342900">
              <a:lnSpc>
                <a:spcPct val="90000"/>
              </a:lnSpc>
              <a:spcAft>
                <a:spcPct val="30000"/>
              </a:spcAft>
              <a:buClr>
                <a:srgbClr val="FFFF00"/>
              </a:buClr>
              <a:buSzPct val="111000"/>
              <a:buFont typeface="Wingdings" pitchFamily="2" charset="2"/>
              <a:buNone/>
              <a:defRPr/>
            </a:pPr>
            <a:endParaRPr lang="en-US" sz="2400" dirty="0">
              <a:solidFill>
                <a:srgbClr val="FFFF00"/>
              </a:solidFill>
              <a:effectLst>
                <a:outerShdw blurRad="60007" dist="310007" dir="7680000" sy="30000" kx="1300200" algn="ctr" rotWithShape="0">
                  <a:prstClr val="black">
                    <a:alpha val="80000"/>
                  </a:prstClr>
                </a:outerShdw>
              </a:effectLst>
              <a:latin typeface="+mn-lt"/>
              <a:cs typeface="Arial" charset="0"/>
            </a:endParaRPr>
          </a:p>
        </p:txBody>
      </p:sp>
      <p:sp>
        <p:nvSpPr>
          <p:cNvPr id="23560" name="Freeform 2203"/>
          <p:cNvSpPr>
            <a:spLocks/>
          </p:cNvSpPr>
          <p:nvPr/>
        </p:nvSpPr>
        <p:spPr bwMode="auto">
          <a:xfrm rot="33811">
            <a:off x="8482013" y="574516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close/>
              </a:path>
            </a:pathLst>
          </a:custGeom>
          <a:solidFill>
            <a:schemeClr val="bg2">
              <a:alpha val="50195"/>
            </a:schemeClr>
          </a:solidFill>
          <a:ln w="9525">
            <a:noFill/>
            <a:round/>
            <a:headEnd/>
            <a:tailEnd/>
          </a:ln>
        </p:spPr>
        <p:txBody>
          <a:bodyPr/>
          <a:lstStyle/>
          <a:p>
            <a:endParaRPr lang="en-US"/>
          </a:p>
        </p:txBody>
      </p:sp>
      <p:sp>
        <p:nvSpPr>
          <p:cNvPr id="23561" name="Freeform 2204"/>
          <p:cNvSpPr>
            <a:spLocks/>
          </p:cNvSpPr>
          <p:nvPr/>
        </p:nvSpPr>
        <p:spPr bwMode="auto">
          <a:xfrm rot="33811">
            <a:off x="8482013" y="5745163"/>
            <a:ext cx="104775" cy="117475"/>
          </a:xfrm>
          <a:custGeom>
            <a:avLst/>
            <a:gdLst>
              <a:gd name="T0" fmla="*/ 2147483647 w 54"/>
              <a:gd name="T1" fmla="*/ 2147483647 h 63"/>
              <a:gd name="T2" fmla="*/ 2147483647 w 54"/>
              <a:gd name="T3" fmla="*/ 2147483647 h 63"/>
              <a:gd name="T4" fmla="*/ 2147483647 w 54"/>
              <a:gd name="T5" fmla="*/ 2147483647 h 63"/>
              <a:gd name="T6" fmla="*/ 2147483647 w 54"/>
              <a:gd name="T7" fmla="*/ 2147483647 h 63"/>
              <a:gd name="T8" fmla="*/ 2147483647 w 54"/>
              <a:gd name="T9" fmla="*/ 2147483647 h 63"/>
              <a:gd name="T10" fmla="*/ 2147483647 w 54"/>
              <a:gd name="T11" fmla="*/ 2147483647 h 63"/>
              <a:gd name="T12" fmla="*/ 0 w 54"/>
              <a:gd name="T13" fmla="*/ 2147483647 h 63"/>
              <a:gd name="T14" fmla="*/ 2147483647 w 54"/>
              <a:gd name="T15" fmla="*/ 2147483647 h 63"/>
              <a:gd name="T16" fmla="*/ 2147483647 w 54"/>
              <a:gd name="T17" fmla="*/ 0 h 63"/>
              <a:gd name="T18" fmla="*/ 2147483647 w 54"/>
              <a:gd name="T19" fmla="*/ 2147483647 h 63"/>
              <a:gd name="T20" fmla="*/ 2147483647 w 54"/>
              <a:gd name="T21" fmla="*/ 2147483647 h 63"/>
              <a:gd name="T22" fmla="*/ 2147483647 w 54"/>
              <a:gd name="T23" fmla="*/ 2147483647 h 63"/>
              <a:gd name="T24" fmla="*/ 2147483647 w 54"/>
              <a:gd name="T25" fmla="*/ 2147483647 h 63"/>
              <a:gd name="T26" fmla="*/ 2147483647 w 54"/>
              <a:gd name="T27" fmla="*/ 2147483647 h 63"/>
              <a:gd name="T28" fmla="*/ 2147483647 w 54"/>
              <a:gd name="T29" fmla="*/ 2147483647 h 63"/>
              <a:gd name="T30" fmla="*/ 2147483647 w 54"/>
              <a:gd name="T31" fmla="*/ 2147483647 h 63"/>
              <a:gd name="T32" fmla="*/ 2147483647 w 54"/>
              <a:gd name="T33" fmla="*/ 2147483647 h 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63"/>
              <a:gd name="T53" fmla="*/ 54 w 54"/>
              <a:gd name="T54" fmla="*/ 63 h 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63">
                <a:moveTo>
                  <a:pt x="38" y="63"/>
                </a:moveTo>
                <a:lnTo>
                  <a:pt x="36" y="63"/>
                </a:lnTo>
                <a:lnTo>
                  <a:pt x="31" y="63"/>
                </a:lnTo>
                <a:lnTo>
                  <a:pt x="24" y="63"/>
                </a:lnTo>
                <a:lnTo>
                  <a:pt x="20" y="63"/>
                </a:lnTo>
                <a:lnTo>
                  <a:pt x="2" y="45"/>
                </a:lnTo>
                <a:lnTo>
                  <a:pt x="0" y="9"/>
                </a:lnTo>
                <a:lnTo>
                  <a:pt x="2" y="2"/>
                </a:lnTo>
                <a:lnTo>
                  <a:pt x="33" y="0"/>
                </a:lnTo>
                <a:lnTo>
                  <a:pt x="31" y="20"/>
                </a:lnTo>
                <a:lnTo>
                  <a:pt x="54" y="20"/>
                </a:lnTo>
                <a:lnTo>
                  <a:pt x="54" y="29"/>
                </a:lnTo>
                <a:lnTo>
                  <a:pt x="33" y="29"/>
                </a:lnTo>
                <a:lnTo>
                  <a:pt x="33" y="43"/>
                </a:lnTo>
                <a:lnTo>
                  <a:pt x="51" y="41"/>
                </a:lnTo>
                <a:lnTo>
                  <a:pt x="49" y="47"/>
                </a:lnTo>
                <a:lnTo>
                  <a:pt x="38" y="63"/>
                </a:lnTo>
              </a:path>
            </a:pathLst>
          </a:custGeom>
          <a:solidFill>
            <a:schemeClr val="bg2">
              <a:alpha val="50195"/>
            </a:schemeClr>
          </a:solidFill>
          <a:ln w="3175">
            <a:noFill/>
            <a:miter lim="800000"/>
            <a:headEnd/>
            <a:tailEnd/>
          </a:ln>
        </p:spPr>
        <p:txBody>
          <a:bodyPr/>
          <a:lstStyle/>
          <a:p>
            <a:endParaRPr lang="en-US"/>
          </a:p>
        </p:txBody>
      </p:sp>
      <p:sp>
        <p:nvSpPr>
          <p:cNvPr id="23562" name="Freeform 2205"/>
          <p:cNvSpPr>
            <a:spLocks/>
          </p:cNvSpPr>
          <p:nvPr/>
        </p:nvSpPr>
        <p:spPr bwMode="auto">
          <a:xfrm rot="33811">
            <a:off x="8653463" y="465931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close/>
              </a:path>
            </a:pathLst>
          </a:custGeom>
          <a:solidFill>
            <a:schemeClr val="bg2">
              <a:alpha val="50195"/>
            </a:schemeClr>
          </a:solidFill>
          <a:ln w="9525">
            <a:noFill/>
            <a:round/>
            <a:headEnd/>
            <a:tailEnd/>
          </a:ln>
        </p:spPr>
        <p:txBody>
          <a:bodyPr/>
          <a:lstStyle/>
          <a:p>
            <a:endParaRPr lang="en-US"/>
          </a:p>
        </p:txBody>
      </p:sp>
      <p:sp>
        <p:nvSpPr>
          <p:cNvPr id="23563" name="Freeform 2206"/>
          <p:cNvSpPr>
            <a:spLocks/>
          </p:cNvSpPr>
          <p:nvPr/>
        </p:nvSpPr>
        <p:spPr bwMode="auto">
          <a:xfrm rot="33811">
            <a:off x="8653463" y="4659313"/>
            <a:ext cx="60325" cy="88900"/>
          </a:xfrm>
          <a:custGeom>
            <a:avLst/>
            <a:gdLst>
              <a:gd name="T0" fmla="*/ 2147483647 w 32"/>
              <a:gd name="T1" fmla="*/ 2147483647 h 48"/>
              <a:gd name="T2" fmla="*/ 2147483647 w 32"/>
              <a:gd name="T3" fmla="*/ 2147483647 h 48"/>
              <a:gd name="T4" fmla="*/ 2147483647 w 32"/>
              <a:gd name="T5" fmla="*/ 2147483647 h 48"/>
              <a:gd name="T6" fmla="*/ 2147483647 w 32"/>
              <a:gd name="T7" fmla="*/ 2147483647 h 48"/>
              <a:gd name="T8" fmla="*/ 2147483647 w 32"/>
              <a:gd name="T9" fmla="*/ 2147483647 h 48"/>
              <a:gd name="T10" fmla="*/ 2147483647 w 32"/>
              <a:gd name="T11" fmla="*/ 2147483647 h 48"/>
              <a:gd name="T12" fmla="*/ 2147483647 w 32"/>
              <a:gd name="T13" fmla="*/ 2147483647 h 48"/>
              <a:gd name="T14" fmla="*/ 2147483647 w 32"/>
              <a:gd name="T15" fmla="*/ 2147483647 h 48"/>
              <a:gd name="T16" fmla="*/ 2147483647 w 32"/>
              <a:gd name="T17" fmla="*/ 2147483647 h 48"/>
              <a:gd name="T18" fmla="*/ 2147483647 w 32"/>
              <a:gd name="T19" fmla="*/ 2147483647 h 48"/>
              <a:gd name="T20" fmla="*/ 2147483647 w 32"/>
              <a:gd name="T21" fmla="*/ 0 h 48"/>
              <a:gd name="T22" fmla="*/ 2147483647 w 32"/>
              <a:gd name="T23" fmla="*/ 2147483647 h 48"/>
              <a:gd name="T24" fmla="*/ 2147483647 w 32"/>
              <a:gd name="T25" fmla="*/ 2147483647 h 48"/>
              <a:gd name="T26" fmla="*/ 2147483647 w 32"/>
              <a:gd name="T27" fmla="*/ 2147483647 h 48"/>
              <a:gd name="T28" fmla="*/ 2147483647 w 32"/>
              <a:gd name="T29" fmla="*/ 2147483647 h 48"/>
              <a:gd name="T30" fmla="*/ 2147483647 w 32"/>
              <a:gd name="T31" fmla="*/ 2147483647 h 48"/>
              <a:gd name="T32" fmla="*/ 2147483647 w 32"/>
              <a:gd name="T33" fmla="*/ 2147483647 h 48"/>
              <a:gd name="T34" fmla="*/ 2147483647 w 32"/>
              <a:gd name="T35" fmla="*/ 2147483647 h 48"/>
              <a:gd name="T36" fmla="*/ 2147483647 w 32"/>
              <a:gd name="T37" fmla="*/ 2147483647 h 48"/>
              <a:gd name="T38" fmla="*/ 2147483647 w 32"/>
              <a:gd name="T39" fmla="*/ 2147483647 h 48"/>
              <a:gd name="T40" fmla="*/ 2147483647 w 32"/>
              <a:gd name="T41" fmla="*/ 2147483647 h 48"/>
              <a:gd name="T42" fmla="*/ 2147483647 w 32"/>
              <a:gd name="T43" fmla="*/ 2147483647 h 48"/>
              <a:gd name="T44" fmla="*/ 2147483647 w 32"/>
              <a:gd name="T45" fmla="*/ 2147483647 h 48"/>
              <a:gd name="T46" fmla="*/ 2147483647 w 32"/>
              <a:gd name="T47" fmla="*/ 2147483647 h 48"/>
              <a:gd name="T48" fmla="*/ 2147483647 w 32"/>
              <a:gd name="T49" fmla="*/ 2147483647 h 48"/>
              <a:gd name="T50" fmla="*/ 2147483647 w 32"/>
              <a:gd name="T51" fmla="*/ 2147483647 h 48"/>
              <a:gd name="T52" fmla="*/ 2147483647 w 32"/>
              <a:gd name="T53" fmla="*/ 2147483647 h 48"/>
              <a:gd name="T54" fmla="*/ 2147483647 w 32"/>
              <a:gd name="T55" fmla="*/ 2147483647 h 48"/>
              <a:gd name="T56" fmla="*/ 2147483647 w 32"/>
              <a:gd name="T57" fmla="*/ 2147483647 h 48"/>
              <a:gd name="T58" fmla="*/ 2147483647 w 32"/>
              <a:gd name="T59" fmla="*/ 2147483647 h 48"/>
              <a:gd name="T60" fmla="*/ 2147483647 w 32"/>
              <a:gd name="T61" fmla="*/ 2147483647 h 48"/>
              <a:gd name="T62" fmla="*/ 2147483647 w 32"/>
              <a:gd name="T63" fmla="*/ 2147483647 h 48"/>
              <a:gd name="T64" fmla="*/ 2147483647 w 32"/>
              <a:gd name="T65" fmla="*/ 2147483647 h 48"/>
              <a:gd name="T66" fmla="*/ 2147483647 w 32"/>
              <a:gd name="T67" fmla="*/ 2147483647 h 48"/>
              <a:gd name="T68" fmla="*/ 2147483647 w 32"/>
              <a:gd name="T69" fmla="*/ 2147483647 h 48"/>
              <a:gd name="T70" fmla="*/ 2147483647 w 32"/>
              <a:gd name="T71" fmla="*/ 2147483647 h 48"/>
              <a:gd name="T72" fmla="*/ 2147483647 w 32"/>
              <a:gd name="T73" fmla="*/ 2147483647 h 48"/>
              <a:gd name="T74" fmla="*/ 2147483647 w 32"/>
              <a:gd name="T75" fmla="*/ 2147483647 h 48"/>
              <a:gd name="T76" fmla="*/ 2147483647 w 32"/>
              <a:gd name="T77" fmla="*/ 2147483647 h 48"/>
              <a:gd name="T78" fmla="*/ 2147483647 w 32"/>
              <a:gd name="T79" fmla="*/ 2147483647 h 48"/>
              <a:gd name="T80" fmla="*/ 2147483647 w 32"/>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
              <a:gd name="T124" fmla="*/ 0 h 48"/>
              <a:gd name="T125" fmla="*/ 32 w 32"/>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 h="48">
                <a:moveTo>
                  <a:pt x="9" y="25"/>
                </a:moveTo>
                <a:lnTo>
                  <a:pt x="7" y="25"/>
                </a:lnTo>
                <a:lnTo>
                  <a:pt x="7" y="23"/>
                </a:lnTo>
                <a:lnTo>
                  <a:pt x="7" y="21"/>
                </a:lnTo>
                <a:lnTo>
                  <a:pt x="9" y="21"/>
                </a:lnTo>
                <a:lnTo>
                  <a:pt x="9" y="16"/>
                </a:lnTo>
                <a:lnTo>
                  <a:pt x="11" y="16"/>
                </a:lnTo>
                <a:lnTo>
                  <a:pt x="16" y="16"/>
                </a:lnTo>
                <a:lnTo>
                  <a:pt x="16" y="14"/>
                </a:lnTo>
                <a:lnTo>
                  <a:pt x="11" y="14"/>
                </a:lnTo>
                <a:lnTo>
                  <a:pt x="16" y="14"/>
                </a:lnTo>
                <a:lnTo>
                  <a:pt x="18" y="14"/>
                </a:lnTo>
                <a:lnTo>
                  <a:pt x="20" y="12"/>
                </a:lnTo>
                <a:lnTo>
                  <a:pt x="23" y="12"/>
                </a:lnTo>
                <a:lnTo>
                  <a:pt x="25" y="12"/>
                </a:lnTo>
                <a:lnTo>
                  <a:pt x="25" y="9"/>
                </a:lnTo>
                <a:lnTo>
                  <a:pt x="25" y="7"/>
                </a:lnTo>
                <a:lnTo>
                  <a:pt x="25" y="3"/>
                </a:lnTo>
                <a:lnTo>
                  <a:pt x="27" y="3"/>
                </a:lnTo>
                <a:lnTo>
                  <a:pt x="25" y="3"/>
                </a:lnTo>
                <a:lnTo>
                  <a:pt x="27" y="3"/>
                </a:lnTo>
                <a:lnTo>
                  <a:pt x="27" y="0"/>
                </a:lnTo>
                <a:lnTo>
                  <a:pt x="32" y="0"/>
                </a:lnTo>
                <a:lnTo>
                  <a:pt x="32" y="3"/>
                </a:lnTo>
                <a:lnTo>
                  <a:pt x="27" y="3"/>
                </a:lnTo>
                <a:lnTo>
                  <a:pt x="32" y="3"/>
                </a:lnTo>
                <a:lnTo>
                  <a:pt x="27" y="3"/>
                </a:lnTo>
                <a:lnTo>
                  <a:pt x="27" y="7"/>
                </a:lnTo>
                <a:lnTo>
                  <a:pt x="29" y="9"/>
                </a:lnTo>
                <a:lnTo>
                  <a:pt x="29" y="12"/>
                </a:lnTo>
                <a:lnTo>
                  <a:pt x="25" y="12"/>
                </a:lnTo>
                <a:lnTo>
                  <a:pt x="25" y="14"/>
                </a:lnTo>
                <a:lnTo>
                  <a:pt x="23" y="14"/>
                </a:lnTo>
                <a:lnTo>
                  <a:pt x="23" y="16"/>
                </a:lnTo>
                <a:lnTo>
                  <a:pt x="23" y="21"/>
                </a:lnTo>
                <a:lnTo>
                  <a:pt x="20" y="21"/>
                </a:lnTo>
                <a:lnTo>
                  <a:pt x="23" y="21"/>
                </a:lnTo>
                <a:lnTo>
                  <a:pt x="23" y="23"/>
                </a:lnTo>
                <a:lnTo>
                  <a:pt x="25" y="23"/>
                </a:lnTo>
                <a:lnTo>
                  <a:pt x="29" y="23"/>
                </a:lnTo>
                <a:lnTo>
                  <a:pt x="32" y="23"/>
                </a:lnTo>
                <a:lnTo>
                  <a:pt x="29" y="23"/>
                </a:lnTo>
                <a:lnTo>
                  <a:pt x="29" y="25"/>
                </a:lnTo>
                <a:lnTo>
                  <a:pt x="25" y="25"/>
                </a:lnTo>
                <a:lnTo>
                  <a:pt x="25" y="23"/>
                </a:lnTo>
                <a:lnTo>
                  <a:pt x="25" y="25"/>
                </a:lnTo>
                <a:lnTo>
                  <a:pt x="23" y="25"/>
                </a:lnTo>
                <a:lnTo>
                  <a:pt x="20" y="25"/>
                </a:lnTo>
                <a:lnTo>
                  <a:pt x="18" y="25"/>
                </a:lnTo>
                <a:lnTo>
                  <a:pt x="18" y="23"/>
                </a:lnTo>
                <a:lnTo>
                  <a:pt x="18" y="25"/>
                </a:lnTo>
                <a:lnTo>
                  <a:pt x="18" y="27"/>
                </a:lnTo>
                <a:lnTo>
                  <a:pt x="16" y="27"/>
                </a:lnTo>
                <a:lnTo>
                  <a:pt x="16" y="30"/>
                </a:lnTo>
                <a:lnTo>
                  <a:pt x="16" y="34"/>
                </a:lnTo>
                <a:lnTo>
                  <a:pt x="14" y="34"/>
                </a:lnTo>
                <a:lnTo>
                  <a:pt x="14" y="36"/>
                </a:lnTo>
                <a:lnTo>
                  <a:pt x="9" y="36"/>
                </a:lnTo>
                <a:lnTo>
                  <a:pt x="9" y="39"/>
                </a:lnTo>
                <a:lnTo>
                  <a:pt x="14" y="39"/>
                </a:lnTo>
                <a:lnTo>
                  <a:pt x="14" y="41"/>
                </a:lnTo>
                <a:lnTo>
                  <a:pt x="16" y="41"/>
                </a:lnTo>
                <a:lnTo>
                  <a:pt x="14" y="41"/>
                </a:lnTo>
                <a:lnTo>
                  <a:pt x="16" y="41"/>
                </a:lnTo>
                <a:lnTo>
                  <a:pt x="14" y="48"/>
                </a:lnTo>
                <a:lnTo>
                  <a:pt x="9" y="48"/>
                </a:lnTo>
                <a:lnTo>
                  <a:pt x="7" y="48"/>
                </a:lnTo>
                <a:lnTo>
                  <a:pt x="7" y="43"/>
                </a:lnTo>
                <a:lnTo>
                  <a:pt x="5" y="43"/>
                </a:lnTo>
                <a:lnTo>
                  <a:pt x="2" y="43"/>
                </a:lnTo>
                <a:lnTo>
                  <a:pt x="0" y="45"/>
                </a:lnTo>
                <a:lnTo>
                  <a:pt x="2" y="43"/>
                </a:lnTo>
                <a:lnTo>
                  <a:pt x="0" y="45"/>
                </a:lnTo>
                <a:lnTo>
                  <a:pt x="2" y="41"/>
                </a:lnTo>
                <a:lnTo>
                  <a:pt x="5" y="41"/>
                </a:lnTo>
                <a:lnTo>
                  <a:pt x="5" y="39"/>
                </a:lnTo>
                <a:lnTo>
                  <a:pt x="5" y="36"/>
                </a:lnTo>
                <a:lnTo>
                  <a:pt x="5" y="34"/>
                </a:lnTo>
                <a:lnTo>
                  <a:pt x="5" y="32"/>
                </a:lnTo>
                <a:lnTo>
                  <a:pt x="7" y="30"/>
                </a:lnTo>
                <a:lnTo>
                  <a:pt x="7" y="27"/>
                </a:lnTo>
                <a:lnTo>
                  <a:pt x="9" y="27"/>
                </a:lnTo>
                <a:lnTo>
                  <a:pt x="9" y="25"/>
                </a:lnTo>
              </a:path>
            </a:pathLst>
          </a:custGeom>
          <a:solidFill>
            <a:schemeClr val="bg2">
              <a:alpha val="50195"/>
            </a:schemeClr>
          </a:solidFill>
          <a:ln w="0">
            <a:noFill/>
            <a:miter lim="800000"/>
            <a:headEnd/>
            <a:tailEnd/>
          </a:ln>
        </p:spPr>
        <p:txBody>
          <a:bodyPr/>
          <a:lstStyle/>
          <a:p>
            <a:endParaRPr lang="en-US"/>
          </a:p>
        </p:txBody>
      </p:sp>
      <p:sp>
        <p:nvSpPr>
          <p:cNvPr id="23564" name="Freeform 2207"/>
          <p:cNvSpPr>
            <a:spLocks/>
          </p:cNvSpPr>
          <p:nvPr/>
        </p:nvSpPr>
        <p:spPr bwMode="auto">
          <a:xfrm rot="33811">
            <a:off x="7146925" y="5605463"/>
            <a:ext cx="531813" cy="685800"/>
          </a:xfrm>
          <a:custGeom>
            <a:avLst/>
            <a:gdLst>
              <a:gd name="T0" fmla="*/ 2147483647 w 97"/>
              <a:gd name="T1" fmla="*/ 2147483647 h 140"/>
              <a:gd name="T2" fmla="*/ 2147483647 w 97"/>
              <a:gd name="T3" fmla="*/ 2147483647 h 140"/>
              <a:gd name="T4" fmla="*/ 2147483647 w 97"/>
              <a:gd name="T5" fmla="*/ 2147483647 h 140"/>
              <a:gd name="T6" fmla="*/ 2147483647 w 97"/>
              <a:gd name="T7" fmla="*/ 2147483647 h 140"/>
              <a:gd name="T8" fmla="*/ 2147483647 w 97"/>
              <a:gd name="T9" fmla="*/ 2147483647 h 140"/>
              <a:gd name="T10" fmla="*/ 2147483647 w 97"/>
              <a:gd name="T11" fmla="*/ 2147483647 h 140"/>
              <a:gd name="T12" fmla="*/ 2147483647 w 97"/>
              <a:gd name="T13" fmla="*/ 2147483647 h 140"/>
              <a:gd name="T14" fmla="*/ 2147483647 w 97"/>
              <a:gd name="T15" fmla="*/ 2147483647 h 140"/>
              <a:gd name="T16" fmla="*/ 2147483647 w 97"/>
              <a:gd name="T17" fmla="*/ 2147483647 h 140"/>
              <a:gd name="T18" fmla="*/ 2147483647 w 97"/>
              <a:gd name="T19" fmla="*/ 2147483647 h 140"/>
              <a:gd name="T20" fmla="*/ 2147483647 w 97"/>
              <a:gd name="T21" fmla="*/ 2147483647 h 140"/>
              <a:gd name="T22" fmla="*/ 2147483647 w 97"/>
              <a:gd name="T23" fmla="*/ 2147483647 h 140"/>
              <a:gd name="T24" fmla="*/ 2147483647 w 97"/>
              <a:gd name="T25" fmla="*/ 2147483647 h 140"/>
              <a:gd name="T26" fmla="*/ 2147483647 w 97"/>
              <a:gd name="T27" fmla="*/ 2147483647 h 140"/>
              <a:gd name="T28" fmla="*/ 2147483647 w 97"/>
              <a:gd name="T29" fmla="*/ 0 h 140"/>
              <a:gd name="T30" fmla="*/ 2147483647 w 97"/>
              <a:gd name="T31" fmla="*/ 2147483647 h 140"/>
              <a:gd name="T32" fmla="*/ 2147483647 w 97"/>
              <a:gd name="T33" fmla="*/ 2147483647 h 140"/>
              <a:gd name="T34" fmla="*/ 2147483647 w 97"/>
              <a:gd name="T35" fmla="*/ 2147483647 h 140"/>
              <a:gd name="T36" fmla="*/ 2147483647 w 97"/>
              <a:gd name="T37" fmla="*/ 2147483647 h 140"/>
              <a:gd name="T38" fmla="*/ 2147483647 w 97"/>
              <a:gd name="T39" fmla="*/ 2147483647 h 140"/>
              <a:gd name="T40" fmla="*/ 2147483647 w 97"/>
              <a:gd name="T41" fmla="*/ 2147483647 h 140"/>
              <a:gd name="T42" fmla="*/ 2147483647 w 97"/>
              <a:gd name="T43" fmla="*/ 2147483647 h 140"/>
              <a:gd name="T44" fmla="*/ 2147483647 w 97"/>
              <a:gd name="T45" fmla="*/ 2147483647 h 140"/>
              <a:gd name="T46" fmla="*/ 2147483647 w 97"/>
              <a:gd name="T47" fmla="*/ 2147483647 h 140"/>
              <a:gd name="T48" fmla="*/ 2147483647 w 97"/>
              <a:gd name="T49" fmla="*/ 2147483647 h 140"/>
              <a:gd name="T50" fmla="*/ 2147483647 w 97"/>
              <a:gd name="T51" fmla="*/ 2147483647 h 140"/>
              <a:gd name="T52" fmla="*/ 2147483647 w 97"/>
              <a:gd name="T53" fmla="*/ 2147483647 h 140"/>
              <a:gd name="T54" fmla="*/ 2147483647 w 97"/>
              <a:gd name="T55" fmla="*/ 2147483647 h 140"/>
              <a:gd name="T56" fmla="*/ 2147483647 w 97"/>
              <a:gd name="T57" fmla="*/ 2147483647 h 140"/>
              <a:gd name="T58" fmla="*/ 2147483647 w 97"/>
              <a:gd name="T59" fmla="*/ 2147483647 h 140"/>
              <a:gd name="T60" fmla="*/ 2147483647 w 97"/>
              <a:gd name="T61" fmla="*/ 2147483647 h 140"/>
              <a:gd name="T62" fmla="*/ 2147483647 w 97"/>
              <a:gd name="T63" fmla="*/ 2147483647 h 1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40"/>
              <a:gd name="T98" fmla="*/ 97 w 97"/>
              <a:gd name="T99" fmla="*/ 140 h 1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40">
                <a:moveTo>
                  <a:pt x="80" y="136"/>
                </a:moveTo>
                <a:cubicBezTo>
                  <a:pt x="79" y="136"/>
                  <a:pt x="78" y="134"/>
                  <a:pt x="77" y="131"/>
                </a:cubicBezTo>
                <a:cubicBezTo>
                  <a:pt x="76" y="128"/>
                  <a:pt x="76" y="131"/>
                  <a:pt x="76" y="131"/>
                </a:cubicBezTo>
                <a:cubicBezTo>
                  <a:pt x="76" y="131"/>
                  <a:pt x="77" y="132"/>
                  <a:pt x="77" y="133"/>
                </a:cubicBezTo>
                <a:cubicBezTo>
                  <a:pt x="77" y="135"/>
                  <a:pt x="77" y="139"/>
                  <a:pt x="77" y="139"/>
                </a:cubicBezTo>
                <a:cubicBezTo>
                  <a:pt x="77" y="139"/>
                  <a:pt x="77" y="140"/>
                  <a:pt x="76" y="137"/>
                </a:cubicBezTo>
                <a:cubicBezTo>
                  <a:pt x="76" y="134"/>
                  <a:pt x="74" y="131"/>
                  <a:pt x="74" y="129"/>
                </a:cubicBezTo>
                <a:cubicBezTo>
                  <a:pt x="74" y="127"/>
                  <a:pt x="73" y="116"/>
                  <a:pt x="73" y="113"/>
                </a:cubicBezTo>
                <a:cubicBezTo>
                  <a:pt x="73" y="110"/>
                  <a:pt x="72" y="109"/>
                  <a:pt x="73" y="107"/>
                </a:cubicBezTo>
                <a:cubicBezTo>
                  <a:pt x="73" y="105"/>
                  <a:pt x="73" y="101"/>
                  <a:pt x="73" y="98"/>
                </a:cubicBezTo>
                <a:cubicBezTo>
                  <a:pt x="73" y="95"/>
                  <a:pt x="71" y="92"/>
                  <a:pt x="71" y="89"/>
                </a:cubicBezTo>
                <a:cubicBezTo>
                  <a:pt x="70" y="86"/>
                  <a:pt x="70" y="83"/>
                  <a:pt x="70" y="81"/>
                </a:cubicBezTo>
                <a:cubicBezTo>
                  <a:pt x="70" y="80"/>
                  <a:pt x="70" y="79"/>
                  <a:pt x="69" y="78"/>
                </a:cubicBezTo>
                <a:cubicBezTo>
                  <a:pt x="69" y="77"/>
                  <a:pt x="68" y="77"/>
                  <a:pt x="68" y="76"/>
                </a:cubicBezTo>
                <a:cubicBezTo>
                  <a:pt x="67" y="74"/>
                  <a:pt x="67" y="75"/>
                  <a:pt x="63" y="71"/>
                </a:cubicBezTo>
                <a:cubicBezTo>
                  <a:pt x="59" y="67"/>
                  <a:pt x="60" y="66"/>
                  <a:pt x="59" y="63"/>
                </a:cubicBezTo>
                <a:cubicBezTo>
                  <a:pt x="59" y="60"/>
                  <a:pt x="56" y="58"/>
                  <a:pt x="55" y="56"/>
                </a:cubicBezTo>
                <a:cubicBezTo>
                  <a:pt x="54" y="53"/>
                  <a:pt x="54" y="55"/>
                  <a:pt x="53" y="52"/>
                </a:cubicBezTo>
                <a:cubicBezTo>
                  <a:pt x="53" y="50"/>
                  <a:pt x="51" y="50"/>
                  <a:pt x="49" y="46"/>
                </a:cubicBezTo>
                <a:cubicBezTo>
                  <a:pt x="47" y="43"/>
                  <a:pt x="49" y="44"/>
                  <a:pt x="47" y="43"/>
                </a:cubicBezTo>
                <a:cubicBezTo>
                  <a:pt x="45" y="42"/>
                  <a:pt x="45" y="43"/>
                  <a:pt x="44" y="39"/>
                </a:cubicBezTo>
                <a:cubicBezTo>
                  <a:pt x="43" y="36"/>
                  <a:pt x="43" y="36"/>
                  <a:pt x="40" y="34"/>
                </a:cubicBezTo>
                <a:cubicBezTo>
                  <a:pt x="38" y="32"/>
                  <a:pt x="38" y="32"/>
                  <a:pt x="35" y="29"/>
                </a:cubicBezTo>
                <a:cubicBezTo>
                  <a:pt x="32" y="25"/>
                  <a:pt x="32" y="26"/>
                  <a:pt x="30" y="24"/>
                </a:cubicBezTo>
                <a:cubicBezTo>
                  <a:pt x="27" y="22"/>
                  <a:pt x="22" y="22"/>
                  <a:pt x="16" y="22"/>
                </a:cubicBezTo>
                <a:cubicBezTo>
                  <a:pt x="11" y="21"/>
                  <a:pt x="9" y="23"/>
                  <a:pt x="6" y="25"/>
                </a:cubicBezTo>
                <a:cubicBezTo>
                  <a:pt x="3" y="27"/>
                  <a:pt x="2" y="25"/>
                  <a:pt x="2" y="24"/>
                </a:cubicBezTo>
                <a:cubicBezTo>
                  <a:pt x="2" y="24"/>
                  <a:pt x="0" y="25"/>
                  <a:pt x="1" y="15"/>
                </a:cubicBezTo>
                <a:cubicBezTo>
                  <a:pt x="2" y="4"/>
                  <a:pt x="7" y="3"/>
                  <a:pt x="10" y="2"/>
                </a:cubicBezTo>
                <a:cubicBezTo>
                  <a:pt x="12" y="0"/>
                  <a:pt x="19" y="0"/>
                  <a:pt x="21" y="0"/>
                </a:cubicBezTo>
                <a:cubicBezTo>
                  <a:pt x="23" y="0"/>
                  <a:pt x="25" y="1"/>
                  <a:pt x="28" y="1"/>
                </a:cubicBezTo>
                <a:cubicBezTo>
                  <a:pt x="32" y="0"/>
                  <a:pt x="30" y="2"/>
                  <a:pt x="27" y="4"/>
                </a:cubicBezTo>
                <a:cubicBezTo>
                  <a:pt x="25" y="5"/>
                  <a:pt x="28" y="7"/>
                  <a:pt x="29" y="7"/>
                </a:cubicBezTo>
                <a:cubicBezTo>
                  <a:pt x="30" y="7"/>
                  <a:pt x="33" y="9"/>
                  <a:pt x="34" y="10"/>
                </a:cubicBezTo>
                <a:cubicBezTo>
                  <a:pt x="35" y="10"/>
                  <a:pt x="35" y="12"/>
                  <a:pt x="39" y="12"/>
                </a:cubicBezTo>
                <a:cubicBezTo>
                  <a:pt x="43" y="11"/>
                  <a:pt x="45" y="15"/>
                  <a:pt x="46" y="16"/>
                </a:cubicBezTo>
                <a:cubicBezTo>
                  <a:pt x="48" y="18"/>
                  <a:pt x="47" y="19"/>
                  <a:pt x="45" y="20"/>
                </a:cubicBezTo>
                <a:cubicBezTo>
                  <a:pt x="43" y="20"/>
                  <a:pt x="43" y="23"/>
                  <a:pt x="44" y="23"/>
                </a:cubicBezTo>
                <a:cubicBezTo>
                  <a:pt x="45" y="24"/>
                  <a:pt x="45" y="28"/>
                  <a:pt x="45" y="28"/>
                </a:cubicBezTo>
                <a:cubicBezTo>
                  <a:pt x="44" y="30"/>
                  <a:pt x="44" y="29"/>
                  <a:pt x="41" y="27"/>
                </a:cubicBezTo>
                <a:cubicBezTo>
                  <a:pt x="37" y="26"/>
                  <a:pt x="40" y="29"/>
                  <a:pt x="40" y="29"/>
                </a:cubicBezTo>
                <a:cubicBezTo>
                  <a:pt x="43" y="32"/>
                  <a:pt x="43" y="32"/>
                  <a:pt x="43" y="32"/>
                </a:cubicBezTo>
                <a:cubicBezTo>
                  <a:pt x="44" y="34"/>
                  <a:pt x="46" y="32"/>
                  <a:pt x="46" y="32"/>
                </a:cubicBezTo>
                <a:cubicBezTo>
                  <a:pt x="46" y="32"/>
                  <a:pt x="48" y="30"/>
                  <a:pt x="51" y="29"/>
                </a:cubicBezTo>
                <a:cubicBezTo>
                  <a:pt x="54" y="28"/>
                  <a:pt x="53" y="31"/>
                  <a:pt x="53" y="31"/>
                </a:cubicBezTo>
                <a:cubicBezTo>
                  <a:pt x="53" y="31"/>
                  <a:pt x="53" y="32"/>
                  <a:pt x="50" y="34"/>
                </a:cubicBezTo>
                <a:cubicBezTo>
                  <a:pt x="48" y="35"/>
                  <a:pt x="50" y="38"/>
                  <a:pt x="50" y="38"/>
                </a:cubicBezTo>
                <a:cubicBezTo>
                  <a:pt x="50" y="38"/>
                  <a:pt x="52" y="40"/>
                  <a:pt x="53" y="41"/>
                </a:cubicBezTo>
                <a:cubicBezTo>
                  <a:pt x="54" y="42"/>
                  <a:pt x="58" y="51"/>
                  <a:pt x="59" y="51"/>
                </a:cubicBezTo>
                <a:cubicBezTo>
                  <a:pt x="59" y="52"/>
                  <a:pt x="59" y="54"/>
                  <a:pt x="61" y="54"/>
                </a:cubicBezTo>
                <a:cubicBezTo>
                  <a:pt x="63" y="53"/>
                  <a:pt x="64" y="55"/>
                  <a:pt x="64" y="56"/>
                </a:cubicBezTo>
                <a:cubicBezTo>
                  <a:pt x="64" y="57"/>
                  <a:pt x="67" y="60"/>
                  <a:pt x="68" y="61"/>
                </a:cubicBezTo>
                <a:cubicBezTo>
                  <a:pt x="69" y="62"/>
                  <a:pt x="68" y="63"/>
                  <a:pt x="67" y="63"/>
                </a:cubicBezTo>
                <a:cubicBezTo>
                  <a:pt x="67" y="64"/>
                  <a:pt x="67" y="65"/>
                  <a:pt x="67" y="66"/>
                </a:cubicBezTo>
                <a:cubicBezTo>
                  <a:pt x="68" y="66"/>
                  <a:pt x="68" y="67"/>
                  <a:pt x="68" y="69"/>
                </a:cubicBezTo>
                <a:cubicBezTo>
                  <a:pt x="68" y="72"/>
                  <a:pt x="72" y="71"/>
                  <a:pt x="73" y="70"/>
                </a:cubicBezTo>
                <a:cubicBezTo>
                  <a:pt x="75" y="70"/>
                  <a:pt x="77" y="72"/>
                  <a:pt x="74" y="73"/>
                </a:cubicBezTo>
                <a:cubicBezTo>
                  <a:pt x="71" y="74"/>
                  <a:pt x="75" y="78"/>
                  <a:pt x="76" y="79"/>
                </a:cubicBezTo>
                <a:cubicBezTo>
                  <a:pt x="76" y="80"/>
                  <a:pt x="77" y="81"/>
                  <a:pt x="76" y="81"/>
                </a:cubicBezTo>
                <a:cubicBezTo>
                  <a:pt x="75" y="81"/>
                  <a:pt x="75" y="85"/>
                  <a:pt x="75" y="88"/>
                </a:cubicBezTo>
                <a:cubicBezTo>
                  <a:pt x="75" y="91"/>
                  <a:pt x="79" y="93"/>
                  <a:pt x="81" y="94"/>
                </a:cubicBezTo>
                <a:cubicBezTo>
                  <a:pt x="83" y="95"/>
                  <a:pt x="84" y="97"/>
                  <a:pt x="84" y="98"/>
                </a:cubicBezTo>
                <a:cubicBezTo>
                  <a:pt x="94" y="110"/>
                  <a:pt x="94" y="110"/>
                  <a:pt x="94" y="110"/>
                </a:cubicBezTo>
                <a:cubicBezTo>
                  <a:pt x="97" y="137"/>
                  <a:pt x="97" y="137"/>
                  <a:pt x="97" y="137"/>
                </a:cubicBezTo>
                <a:lnTo>
                  <a:pt x="80" y="136"/>
                </a:lnTo>
                <a:close/>
              </a:path>
            </a:pathLst>
          </a:custGeom>
          <a:solidFill>
            <a:schemeClr val="bg2">
              <a:alpha val="50195"/>
            </a:schemeClr>
          </a:solidFill>
          <a:ln w="3175">
            <a:noFill/>
            <a:miter lim="800000"/>
            <a:headEnd/>
            <a:tailEnd/>
          </a:ln>
        </p:spPr>
        <p:txBody>
          <a:bodyPr/>
          <a:lstStyle/>
          <a:p>
            <a:endParaRPr lang="en-US"/>
          </a:p>
        </p:txBody>
      </p:sp>
      <p:sp>
        <p:nvSpPr>
          <p:cNvPr id="1830048" name="Freeform 2208"/>
          <p:cNvSpPr>
            <a:spLocks/>
          </p:cNvSpPr>
          <p:nvPr/>
        </p:nvSpPr>
        <p:spPr bwMode="auto">
          <a:xfrm rot="33811">
            <a:off x="6773863" y="2413000"/>
            <a:ext cx="69850" cy="71438"/>
          </a:xfrm>
          <a:custGeom>
            <a:avLst/>
            <a:gdLst/>
            <a:ahLst/>
            <a:cxnLst>
              <a:cxn ang="0">
                <a:pos x="0" y="2"/>
              </a:cxn>
              <a:cxn ang="0">
                <a:pos x="36" y="0"/>
              </a:cxn>
              <a:cxn ang="0">
                <a:pos x="36" y="31"/>
              </a:cxn>
              <a:cxn ang="0">
                <a:pos x="29" y="31"/>
              </a:cxn>
              <a:cxn ang="0">
                <a:pos x="29" y="38"/>
              </a:cxn>
              <a:cxn ang="0">
                <a:pos x="22" y="38"/>
              </a:cxn>
              <a:cxn ang="0">
                <a:pos x="22" y="15"/>
              </a:cxn>
              <a:cxn ang="0">
                <a:pos x="13" y="13"/>
              </a:cxn>
              <a:cxn ang="0">
                <a:pos x="13" y="9"/>
              </a:cxn>
              <a:cxn ang="0">
                <a:pos x="0" y="9"/>
              </a:cxn>
              <a:cxn ang="0">
                <a:pos x="0" y="2"/>
              </a:cxn>
            </a:cxnLst>
            <a:rect l="0" t="0" r="r" b="b"/>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close/>
              </a:path>
            </a:pathLst>
          </a:custGeom>
          <a:solidFill>
            <a:schemeClr val="bg2">
              <a:alpha val="50000"/>
            </a:schemeClr>
          </a:solidFill>
          <a:ln w="9525">
            <a:noFill/>
            <a:round/>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1830049" name="Freeform 2209"/>
          <p:cNvSpPr>
            <a:spLocks/>
          </p:cNvSpPr>
          <p:nvPr/>
        </p:nvSpPr>
        <p:spPr bwMode="auto">
          <a:xfrm rot="33811">
            <a:off x="6773863" y="2413000"/>
            <a:ext cx="69850" cy="71438"/>
          </a:xfrm>
          <a:custGeom>
            <a:avLst/>
            <a:gdLst/>
            <a:ahLst/>
            <a:cxnLst>
              <a:cxn ang="0">
                <a:pos x="0" y="2"/>
              </a:cxn>
              <a:cxn ang="0">
                <a:pos x="36" y="0"/>
              </a:cxn>
              <a:cxn ang="0">
                <a:pos x="36" y="31"/>
              </a:cxn>
              <a:cxn ang="0">
                <a:pos x="29" y="31"/>
              </a:cxn>
              <a:cxn ang="0">
                <a:pos x="29" y="38"/>
              </a:cxn>
              <a:cxn ang="0">
                <a:pos x="22" y="38"/>
              </a:cxn>
              <a:cxn ang="0">
                <a:pos x="22" y="15"/>
              </a:cxn>
              <a:cxn ang="0">
                <a:pos x="13" y="13"/>
              </a:cxn>
              <a:cxn ang="0">
                <a:pos x="13" y="9"/>
              </a:cxn>
              <a:cxn ang="0">
                <a:pos x="0" y="9"/>
              </a:cxn>
              <a:cxn ang="0">
                <a:pos x="0" y="2"/>
              </a:cxn>
            </a:cxnLst>
            <a:rect l="0" t="0" r="r" b="b"/>
            <a:pathLst>
              <a:path w="36" h="38">
                <a:moveTo>
                  <a:pt x="0" y="2"/>
                </a:moveTo>
                <a:lnTo>
                  <a:pt x="36" y="0"/>
                </a:lnTo>
                <a:lnTo>
                  <a:pt x="36" y="31"/>
                </a:lnTo>
                <a:lnTo>
                  <a:pt x="29" y="31"/>
                </a:lnTo>
                <a:lnTo>
                  <a:pt x="29" y="38"/>
                </a:lnTo>
                <a:lnTo>
                  <a:pt x="22" y="38"/>
                </a:lnTo>
                <a:lnTo>
                  <a:pt x="22" y="15"/>
                </a:lnTo>
                <a:lnTo>
                  <a:pt x="13" y="13"/>
                </a:lnTo>
                <a:lnTo>
                  <a:pt x="13" y="9"/>
                </a:lnTo>
                <a:lnTo>
                  <a:pt x="0" y="9"/>
                </a:lnTo>
                <a:lnTo>
                  <a:pt x="0" y="2"/>
                </a:lnTo>
              </a:path>
            </a:pathLst>
          </a:custGeom>
          <a:solidFill>
            <a:schemeClr val="bg2">
              <a:alpha val="50000"/>
            </a:schemeClr>
          </a:solidFill>
          <a:ln w="3175" cap="flat">
            <a:noFill/>
            <a:prstDash val="solid"/>
            <a:miter lim="800000"/>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1830050" name="Freeform 2210"/>
          <p:cNvSpPr>
            <a:spLocks/>
          </p:cNvSpPr>
          <p:nvPr/>
        </p:nvSpPr>
        <p:spPr bwMode="auto">
          <a:xfrm rot="33811">
            <a:off x="400050" y="2711450"/>
            <a:ext cx="20638" cy="20638"/>
          </a:xfrm>
          <a:custGeom>
            <a:avLst/>
            <a:gdLst/>
            <a:ahLst/>
            <a:cxnLst>
              <a:cxn ang="0">
                <a:pos x="0" y="5"/>
              </a:cxn>
              <a:cxn ang="0">
                <a:pos x="4" y="0"/>
              </a:cxn>
              <a:cxn ang="0">
                <a:pos x="11" y="7"/>
              </a:cxn>
              <a:cxn ang="0">
                <a:pos x="6" y="11"/>
              </a:cxn>
              <a:cxn ang="0">
                <a:pos x="0" y="5"/>
              </a:cxn>
            </a:cxnLst>
            <a:rect l="0" t="0" r="r" b="b"/>
            <a:pathLst>
              <a:path w="11" h="11">
                <a:moveTo>
                  <a:pt x="0" y="5"/>
                </a:moveTo>
                <a:lnTo>
                  <a:pt x="4" y="0"/>
                </a:lnTo>
                <a:lnTo>
                  <a:pt x="11" y="7"/>
                </a:lnTo>
                <a:lnTo>
                  <a:pt x="6" y="11"/>
                </a:lnTo>
                <a:lnTo>
                  <a:pt x="0" y="5"/>
                </a:lnTo>
                <a:close/>
              </a:path>
            </a:pathLst>
          </a:custGeom>
          <a:solidFill>
            <a:schemeClr val="bg2">
              <a:alpha val="50000"/>
            </a:schemeClr>
          </a:solidFill>
          <a:ln w="3175" cap="flat">
            <a:solidFill>
              <a:srgbClr val="000000"/>
            </a:solidFill>
            <a:prstDash val="solid"/>
            <a:miter lim="800000"/>
            <a:headEnd/>
            <a:tailEnd/>
          </a:ln>
        </p:spPr>
        <p:txBody>
          <a:bodyPr/>
          <a:lstStyle/>
          <a:p>
            <a:pPr>
              <a:buSzPct val="111000"/>
              <a:defRPr/>
            </a:pPr>
            <a:endParaRPr lang="en-US">
              <a:effectLst>
                <a:outerShdw blurRad="60007" dist="310007" dir="7680000" sy="30000" kx="1300200" algn="ctr" rotWithShape="0">
                  <a:prstClr val="black">
                    <a:alpha val="80000"/>
                  </a:prstClr>
                </a:outerShdw>
              </a:effectLst>
              <a:latin typeface="Arial" charset="0"/>
              <a:cs typeface="Arial" charset="0"/>
            </a:endParaRPr>
          </a:p>
        </p:txBody>
      </p:sp>
      <p:sp>
        <p:nvSpPr>
          <p:cNvPr id="23568" name="Freeform 2211"/>
          <p:cNvSpPr>
            <a:spLocks/>
          </p:cNvSpPr>
          <p:nvPr/>
        </p:nvSpPr>
        <p:spPr bwMode="auto">
          <a:xfrm rot="33811">
            <a:off x="7381875" y="2994025"/>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close/>
              </a:path>
            </a:pathLst>
          </a:custGeom>
          <a:solidFill>
            <a:schemeClr val="bg2">
              <a:alpha val="50195"/>
            </a:schemeClr>
          </a:solidFill>
          <a:ln w="9525">
            <a:noFill/>
            <a:round/>
            <a:headEnd/>
            <a:tailEnd/>
          </a:ln>
        </p:spPr>
        <p:txBody>
          <a:bodyPr/>
          <a:lstStyle/>
          <a:p>
            <a:endParaRPr lang="en-US"/>
          </a:p>
        </p:txBody>
      </p:sp>
      <p:sp>
        <p:nvSpPr>
          <p:cNvPr id="23569" name="Freeform 2212"/>
          <p:cNvSpPr>
            <a:spLocks/>
          </p:cNvSpPr>
          <p:nvPr/>
        </p:nvSpPr>
        <p:spPr bwMode="invGray">
          <a:xfrm rot="33811">
            <a:off x="7381875" y="3143250"/>
            <a:ext cx="123825" cy="100013"/>
          </a:xfrm>
          <a:custGeom>
            <a:avLst/>
            <a:gdLst>
              <a:gd name="T0" fmla="*/ 2147483647 w 65"/>
              <a:gd name="T1" fmla="*/ 0 h 54"/>
              <a:gd name="T2" fmla="*/ 2147483647 w 65"/>
              <a:gd name="T3" fmla="*/ 2147483647 h 54"/>
              <a:gd name="T4" fmla="*/ 2147483647 w 65"/>
              <a:gd name="T5" fmla="*/ 2147483647 h 54"/>
              <a:gd name="T6" fmla="*/ 2147483647 w 65"/>
              <a:gd name="T7" fmla="*/ 2147483647 h 54"/>
              <a:gd name="T8" fmla="*/ 2147483647 w 65"/>
              <a:gd name="T9" fmla="*/ 2147483647 h 54"/>
              <a:gd name="T10" fmla="*/ 2147483647 w 65"/>
              <a:gd name="T11" fmla="*/ 2147483647 h 54"/>
              <a:gd name="T12" fmla="*/ 2147483647 w 65"/>
              <a:gd name="T13" fmla="*/ 2147483647 h 54"/>
              <a:gd name="T14" fmla="*/ 2147483647 w 65"/>
              <a:gd name="T15" fmla="*/ 2147483647 h 54"/>
              <a:gd name="T16" fmla="*/ 2147483647 w 65"/>
              <a:gd name="T17" fmla="*/ 2147483647 h 54"/>
              <a:gd name="T18" fmla="*/ 2147483647 w 65"/>
              <a:gd name="T19" fmla="*/ 2147483647 h 54"/>
              <a:gd name="T20" fmla="*/ 2147483647 w 65"/>
              <a:gd name="T21" fmla="*/ 2147483647 h 54"/>
              <a:gd name="T22" fmla="*/ 2147483647 w 65"/>
              <a:gd name="T23" fmla="*/ 2147483647 h 54"/>
              <a:gd name="T24" fmla="*/ 2147483647 w 65"/>
              <a:gd name="T25" fmla="*/ 2147483647 h 54"/>
              <a:gd name="T26" fmla="*/ 2147483647 w 65"/>
              <a:gd name="T27" fmla="*/ 2147483647 h 54"/>
              <a:gd name="T28" fmla="*/ 0 w 65"/>
              <a:gd name="T29" fmla="*/ 2147483647 h 54"/>
              <a:gd name="T30" fmla="*/ 0 w 65"/>
              <a:gd name="T31" fmla="*/ 2147483647 h 54"/>
              <a:gd name="T32" fmla="*/ 2147483647 w 65"/>
              <a:gd name="T33" fmla="*/ 2147483647 h 54"/>
              <a:gd name="T34" fmla="*/ 2147483647 w 65"/>
              <a:gd name="T35" fmla="*/ 2147483647 h 54"/>
              <a:gd name="T36" fmla="*/ 2147483647 w 65"/>
              <a:gd name="T37" fmla="*/ 2147483647 h 54"/>
              <a:gd name="T38" fmla="*/ 2147483647 w 65"/>
              <a:gd name="T39" fmla="*/ 0 h 5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5"/>
              <a:gd name="T61" fmla="*/ 0 h 54"/>
              <a:gd name="T62" fmla="*/ 65 w 65"/>
              <a:gd name="T63" fmla="*/ 54 h 5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5" h="54">
                <a:moveTo>
                  <a:pt x="49" y="0"/>
                </a:moveTo>
                <a:lnTo>
                  <a:pt x="52" y="4"/>
                </a:lnTo>
                <a:lnTo>
                  <a:pt x="58" y="13"/>
                </a:lnTo>
                <a:lnTo>
                  <a:pt x="63" y="9"/>
                </a:lnTo>
                <a:lnTo>
                  <a:pt x="65" y="4"/>
                </a:lnTo>
                <a:lnTo>
                  <a:pt x="65" y="24"/>
                </a:lnTo>
                <a:lnTo>
                  <a:pt x="54" y="22"/>
                </a:lnTo>
                <a:lnTo>
                  <a:pt x="54" y="36"/>
                </a:lnTo>
                <a:lnTo>
                  <a:pt x="47" y="36"/>
                </a:lnTo>
                <a:lnTo>
                  <a:pt x="47" y="51"/>
                </a:lnTo>
                <a:lnTo>
                  <a:pt x="45" y="51"/>
                </a:lnTo>
                <a:lnTo>
                  <a:pt x="38" y="51"/>
                </a:lnTo>
                <a:lnTo>
                  <a:pt x="36" y="51"/>
                </a:lnTo>
                <a:lnTo>
                  <a:pt x="13" y="51"/>
                </a:lnTo>
                <a:lnTo>
                  <a:pt x="0" y="54"/>
                </a:lnTo>
                <a:lnTo>
                  <a:pt x="0" y="38"/>
                </a:lnTo>
                <a:lnTo>
                  <a:pt x="20" y="40"/>
                </a:lnTo>
                <a:lnTo>
                  <a:pt x="20" y="24"/>
                </a:lnTo>
                <a:lnTo>
                  <a:pt x="47" y="22"/>
                </a:lnTo>
                <a:lnTo>
                  <a:pt x="49" y="0"/>
                </a:lnTo>
              </a:path>
            </a:pathLst>
          </a:custGeom>
          <a:solidFill>
            <a:schemeClr val="bg2">
              <a:alpha val="50195"/>
            </a:schemeClr>
          </a:solidFill>
          <a:ln w="3175">
            <a:noFill/>
            <a:miter lim="800000"/>
            <a:headEnd/>
            <a:tailEnd/>
          </a:ln>
        </p:spPr>
        <p:txBody>
          <a:bodyPr/>
          <a:lstStyle/>
          <a:p>
            <a:endParaRPr lang="en-US"/>
          </a:p>
        </p:txBody>
      </p:sp>
      <p:sp>
        <p:nvSpPr>
          <p:cNvPr id="1830053" name="Rectangle 2213"/>
          <p:cNvSpPr>
            <a:spLocks noChangeArrowheads="1"/>
          </p:cNvSpPr>
          <p:nvPr/>
        </p:nvSpPr>
        <p:spPr bwMode="invGray">
          <a:xfrm>
            <a:off x="400050" y="5311775"/>
            <a:ext cx="5759450" cy="366713"/>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0099FF"/>
              </a:buClr>
              <a:buSzPct val="111000"/>
              <a:buFont typeface="Wingdings" pitchFamily="2" charset="2"/>
              <a:buChar char="n"/>
              <a:defRPr/>
            </a:pPr>
            <a:r>
              <a:rPr lang="en-US" sz="2400" dirty="0">
                <a:effectLst>
                  <a:outerShdw blurRad="60007" dist="310007" dir="7680000" sy="30000" kx="1300200" algn="ctr" rotWithShape="0">
                    <a:prstClr val="black">
                      <a:alpha val="80000"/>
                    </a:prstClr>
                  </a:outerShdw>
                </a:effectLst>
                <a:latin typeface="+mn-lt"/>
                <a:cs typeface="Arial" charset="0"/>
              </a:rPr>
              <a:t>Groundwater Recovery:</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18 projects, $49 million</a:t>
            </a:r>
          </a:p>
        </p:txBody>
      </p:sp>
      <p:sp>
        <p:nvSpPr>
          <p:cNvPr id="1830054" name="Rectangle 2214"/>
          <p:cNvSpPr>
            <a:spLocks noChangeArrowheads="1"/>
          </p:cNvSpPr>
          <p:nvPr/>
        </p:nvSpPr>
        <p:spPr bwMode="invGray">
          <a:xfrm>
            <a:off x="400050" y="4483100"/>
            <a:ext cx="5759450" cy="365125"/>
          </a:xfrm>
          <a:prstGeom prst="rect">
            <a:avLst/>
          </a:prstGeom>
          <a:noFill/>
          <a:ln w="9525">
            <a:noFill/>
            <a:miter lim="800000"/>
            <a:headEnd/>
            <a:tailEnd/>
          </a:ln>
          <a:effectLst/>
        </p:spPr>
        <p:txBody>
          <a:bodyPr wrap="none" lIns="92075" tIns="46038" rIns="92075" bIns="46038" anchor="ctr"/>
          <a:lstStyle/>
          <a:p>
            <a:pPr marL="342900" indent="-342900">
              <a:lnSpc>
                <a:spcPct val="90000"/>
              </a:lnSpc>
              <a:spcAft>
                <a:spcPct val="30000"/>
              </a:spcAft>
              <a:buClr>
                <a:srgbClr val="FF66CC"/>
              </a:buClr>
              <a:buSzPct val="200000"/>
              <a:buFont typeface="Arial" pitchFamily="34" charset="0"/>
              <a:buChar char="•"/>
              <a:defRPr/>
            </a:pPr>
            <a:r>
              <a:rPr lang="en-US" sz="2400" dirty="0">
                <a:effectLst>
                  <a:outerShdw blurRad="60007" dist="310007" dir="7680000" sy="30000" kx="1300200" algn="ctr" rotWithShape="0">
                    <a:prstClr val="black">
                      <a:alpha val="80000"/>
                    </a:prstClr>
                  </a:outerShdw>
                </a:effectLst>
                <a:latin typeface="+mn-lt"/>
                <a:cs typeface="Arial" charset="0"/>
              </a:rPr>
              <a:t>Recycling:</a:t>
            </a:r>
            <a:r>
              <a:rPr lang="en-US" sz="2400" dirty="0">
                <a:solidFill>
                  <a:schemeClr val="bg1"/>
                </a:solidFill>
                <a:effectLst>
                  <a:outerShdw blurRad="60007" dist="310007" dir="7680000" sy="30000" kx="1300200" algn="ctr" rotWithShape="0">
                    <a:prstClr val="black">
                      <a:alpha val="80000"/>
                    </a:prstClr>
                  </a:outerShdw>
                </a:effectLst>
                <a:latin typeface="+mn-lt"/>
                <a:cs typeface="Arial" charset="0"/>
              </a:rPr>
              <a:t> </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59 projects, $138 million</a:t>
            </a:r>
          </a:p>
        </p:txBody>
      </p:sp>
      <p:sp>
        <p:nvSpPr>
          <p:cNvPr id="1830055" name="Rectangle 2215"/>
          <p:cNvSpPr>
            <a:spLocks noChangeArrowheads="1"/>
          </p:cNvSpPr>
          <p:nvPr/>
        </p:nvSpPr>
        <p:spPr bwMode="invGray">
          <a:xfrm>
            <a:off x="400050" y="4897438"/>
            <a:ext cx="5759450" cy="366712"/>
          </a:xfrm>
          <a:prstGeom prst="rect">
            <a:avLst/>
          </a:prstGeom>
          <a:noFill/>
          <a:ln w="9525">
            <a:noFill/>
            <a:miter lim="800000"/>
            <a:headEnd/>
            <a:tailEnd/>
          </a:ln>
          <a:effectLst/>
        </p:spPr>
        <p:txBody>
          <a:bodyPr wrap="none" lIns="92075" tIns="46038" rIns="92075" bIns="46038"/>
          <a:lstStyle/>
          <a:p>
            <a:pPr marL="342900" indent="-342900">
              <a:lnSpc>
                <a:spcPct val="90000"/>
              </a:lnSpc>
              <a:spcAft>
                <a:spcPct val="30000"/>
              </a:spcAft>
              <a:buClr>
                <a:srgbClr val="EEB500"/>
              </a:buClr>
              <a:buSzPct val="111000"/>
              <a:buFont typeface="Wingdings 2" pitchFamily="18" charset="2"/>
              <a:buChar char="Ì"/>
              <a:defRPr/>
            </a:pPr>
            <a:r>
              <a:rPr lang="en-US" sz="2400" dirty="0">
                <a:effectLst>
                  <a:outerShdw blurRad="60007" dist="310007" dir="7680000" sy="30000" kx="1300200" algn="ctr" rotWithShape="0">
                    <a:prstClr val="black">
                      <a:alpha val="80000"/>
                    </a:prstClr>
                  </a:outerShdw>
                </a:effectLst>
                <a:latin typeface="+mn-lt"/>
                <a:cs typeface="Arial" charset="0"/>
              </a:rPr>
              <a:t>New LRP Programs:</a:t>
            </a:r>
            <a:r>
              <a:rPr lang="en-US" sz="2400" dirty="0">
                <a:solidFill>
                  <a:srgbClr val="FFFF00"/>
                </a:solidFill>
                <a:effectLst>
                  <a:outerShdw blurRad="60007" dist="310007" dir="7680000" sy="30000" kx="1300200" algn="ctr" rotWithShape="0">
                    <a:prstClr val="black">
                      <a:alpha val="80000"/>
                    </a:prstClr>
                  </a:outerShdw>
                </a:effectLst>
                <a:latin typeface="+mn-lt"/>
                <a:cs typeface="Arial" charset="0"/>
              </a:rPr>
              <a:t> 13 proposed projects</a:t>
            </a:r>
          </a:p>
        </p:txBody>
      </p:sp>
      <p:sp>
        <p:nvSpPr>
          <p:cNvPr id="1830056" name="Text Box 2216"/>
          <p:cNvSpPr txBox="1">
            <a:spLocks noChangeArrowheads="1"/>
          </p:cNvSpPr>
          <p:nvPr/>
        </p:nvSpPr>
        <p:spPr bwMode="invGray">
          <a:xfrm>
            <a:off x="0" y="6324600"/>
            <a:ext cx="7315200" cy="350838"/>
          </a:xfrm>
          <a:prstGeom prst="rect">
            <a:avLst/>
          </a:prstGeom>
          <a:noFill/>
          <a:ln w="9525">
            <a:noFill/>
            <a:miter lim="800000"/>
            <a:headEnd/>
            <a:tailEnd/>
          </a:ln>
          <a:effectLst/>
        </p:spPr>
        <p:txBody>
          <a:bodyPr>
            <a:spAutoFit/>
          </a:bodyPr>
          <a:lstStyle/>
          <a:p>
            <a:pPr algn="ctr">
              <a:lnSpc>
                <a:spcPct val="60000"/>
              </a:lnSpc>
              <a:spcBef>
                <a:spcPct val="50000"/>
              </a:spcBef>
              <a:defRPr/>
            </a:pPr>
            <a:r>
              <a:rPr lang="en-US" sz="2400" b="1" dirty="0">
                <a:effectLst>
                  <a:glow rad="139700">
                    <a:schemeClr val="accent4">
                      <a:satMod val="175000"/>
                      <a:alpha val="40000"/>
                    </a:schemeClr>
                  </a:glow>
                  <a:outerShdw blurRad="60007" dist="310007" dir="7680000" sy="30000" kx="1300200" algn="ctr" rotWithShape="0">
                    <a:prstClr val="black">
                      <a:alpha val="70000"/>
                    </a:prstClr>
                  </a:outerShdw>
                </a:effectLst>
                <a:latin typeface="+mj-lt"/>
                <a:cs typeface="Arial" charset="0"/>
              </a:rPr>
              <a:t>2025: Total Projected Savings &gt; 2.1 million AF/yr</a:t>
            </a:r>
          </a:p>
        </p:txBody>
      </p:sp>
      <p:grpSp>
        <p:nvGrpSpPr>
          <p:cNvPr id="5" name="Group 2218"/>
          <p:cNvGrpSpPr>
            <a:grpSpLocks/>
          </p:cNvGrpSpPr>
          <p:nvPr/>
        </p:nvGrpSpPr>
        <p:grpSpPr bwMode="auto">
          <a:xfrm>
            <a:off x="3527505" y="1151989"/>
            <a:ext cx="3494087" cy="3008313"/>
            <a:chOff x="2183" y="794"/>
            <a:chExt cx="2201" cy="1895"/>
          </a:xfrm>
          <a:effectLst>
            <a:outerShdw blurRad="50800" dist="50800" dir="2700000" algn="tl" rotWithShape="0">
              <a:prstClr val="black"/>
            </a:outerShdw>
          </a:effectLst>
        </p:grpSpPr>
        <p:sp>
          <p:nvSpPr>
            <p:cNvPr id="46129" name="AutoShape 2219"/>
            <p:cNvSpPr>
              <a:spLocks noChangeAspect="1" noChangeArrowheads="1"/>
            </p:cNvSpPr>
            <p:nvPr/>
          </p:nvSpPr>
          <p:spPr bwMode="auto">
            <a:xfrm>
              <a:off x="3555" y="1865"/>
              <a:ext cx="86" cy="81"/>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0" name="AutoShape 2220"/>
            <p:cNvSpPr>
              <a:spLocks noChangeAspect="1" noChangeArrowheads="1"/>
            </p:cNvSpPr>
            <p:nvPr/>
          </p:nvSpPr>
          <p:spPr bwMode="auto">
            <a:xfrm>
              <a:off x="4298" y="2607"/>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grpSp>
          <p:nvGrpSpPr>
            <p:cNvPr id="6" name="Group 2221"/>
            <p:cNvGrpSpPr>
              <a:grpSpLocks/>
            </p:cNvGrpSpPr>
            <p:nvPr/>
          </p:nvGrpSpPr>
          <p:grpSpPr bwMode="auto">
            <a:xfrm>
              <a:off x="2183" y="794"/>
              <a:ext cx="505" cy="454"/>
              <a:chOff x="-312" y="816"/>
              <a:chExt cx="505" cy="454"/>
            </a:xfrm>
          </p:grpSpPr>
          <p:sp>
            <p:nvSpPr>
              <p:cNvPr id="46132" name="AutoShape 2222"/>
              <p:cNvSpPr>
                <a:spLocks noChangeAspect="1" noChangeArrowheads="1"/>
              </p:cNvSpPr>
              <p:nvPr/>
            </p:nvSpPr>
            <p:spPr bwMode="auto">
              <a:xfrm>
                <a:off x="-312" y="816"/>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3" name="AutoShape 2223"/>
              <p:cNvSpPr>
                <a:spLocks noChangeAspect="1" noChangeArrowheads="1"/>
              </p:cNvSpPr>
              <p:nvPr/>
            </p:nvSpPr>
            <p:spPr bwMode="auto">
              <a:xfrm>
                <a:off x="-264" y="1008"/>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sp>
            <p:nvSpPr>
              <p:cNvPr id="46134" name="AutoShape 2224"/>
              <p:cNvSpPr>
                <a:spLocks noChangeAspect="1" noChangeArrowheads="1"/>
              </p:cNvSpPr>
              <p:nvPr/>
            </p:nvSpPr>
            <p:spPr bwMode="auto">
              <a:xfrm>
                <a:off x="107" y="1188"/>
                <a:ext cx="86" cy="82"/>
              </a:xfrm>
              <a:prstGeom prst="triangle">
                <a:avLst>
                  <a:gd name="adj" fmla="val 50000"/>
                </a:avLst>
              </a:prstGeom>
              <a:solidFill>
                <a:srgbClr val="00FF00"/>
              </a:solidFill>
              <a:ln w="9525">
                <a:solidFill>
                  <a:schemeClr val="tx1"/>
                </a:solidFill>
                <a:miter lim="800000"/>
                <a:headEnd/>
                <a:tailEnd/>
              </a:ln>
            </p:spPr>
            <p:txBody>
              <a:bodyPr wrap="none" anchor="ctr"/>
              <a:lstStyle/>
              <a:p>
                <a:pPr>
                  <a:defRPr/>
                </a:pPr>
                <a:endParaRPr lang="en-US"/>
              </a:p>
            </p:txBody>
          </p:sp>
        </p:grpSp>
      </p:grpSp>
      <p:grpSp>
        <p:nvGrpSpPr>
          <p:cNvPr id="7" name="Group 2225"/>
          <p:cNvGrpSpPr>
            <a:grpSpLocks/>
          </p:cNvGrpSpPr>
          <p:nvPr/>
        </p:nvGrpSpPr>
        <p:grpSpPr bwMode="auto">
          <a:xfrm>
            <a:off x="2311480" y="199489"/>
            <a:ext cx="5356225" cy="6091238"/>
            <a:chOff x="1072" y="452"/>
            <a:chExt cx="3280" cy="3690"/>
          </a:xfrm>
          <a:effectLst>
            <a:outerShdw blurRad="50800" dist="50800" dir="2700000" algn="tl" rotWithShape="0">
              <a:prstClr val="black"/>
            </a:outerShdw>
          </a:effectLst>
        </p:grpSpPr>
        <p:sp>
          <p:nvSpPr>
            <p:cNvPr id="46107" name="Rectangle 2226"/>
            <p:cNvSpPr>
              <a:spLocks noChangeArrowheads="1"/>
            </p:cNvSpPr>
            <p:nvPr/>
          </p:nvSpPr>
          <p:spPr bwMode="auto">
            <a:xfrm>
              <a:off x="1072" y="64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08" name="Rectangle 2227"/>
            <p:cNvSpPr>
              <a:spLocks noChangeArrowheads="1"/>
            </p:cNvSpPr>
            <p:nvPr/>
          </p:nvSpPr>
          <p:spPr bwMode="auto">
            <a:xfrm>
              <a:off x="1632" y="88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09" name="Rectangle 2228"/>
            <p:cNvSpPr>
              <a:spLocks noChangeArrowheads="1"/>
            </p:cNvSpPr>
            <p:nvPr/>
          </p:nvSpPr>
          <p:spPr bwMode="auto">
            <a:xfrm>
              <a:off x="1716" y="86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0" name="Rectangle 2229"/>
            <p:cNvSpPr>
              <a:spLocks noChangeArrowheads="1"/>
            </p:cNvSpPr>
            <p:nvPr/>
          </p:nvSpPr>
          <p:spPr bwMode="auto">
            <a:xfrm>
              <a:off x="2005" y="52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1" name="Rectangle 2230"/>
            <p:cNvSpPr>
              <a:spLocks noChangeArrowheads="1"/>
            </p:cNvSpPr>
            <p:nvPr/>
          </p:nvSpPr>
          <p:spPr bwMode="auto">
            <a:xfrm>
              <a:off x="2268" y="45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2" name="Rectangle 2231"/>
            <p:cNvSpPr>
              <a:spLocks noChangeArrowheads="1"/>
            </p:cNvSpPr>
            <p:nvPr/>
          </p:nvSpPr>
          <p:spPr bwMode="auto">
            <a:xfrm>
              <a:off x="2942" y="94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3" name="Rectangle 2232"/>
            <p:cNvSpPr>
              <a:spLocks noChangeArrowheads="1"/>
            </p:cNvSpPr>
            <p:nvPr/>
          </p:nvSpPr>
          <p:spPr bwMode="auto">
            <a:xfrm>
              <a:off x="3151" y="85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4" name="Rectangle 2233"/>
            <p:cNvSpPr>
              <a:spLocks noChangeArrowheads="1"/>
            </p:cNvSpPr>
            <p:nvPr/>
          </p:nvSpPr>
          <p:spPr bwMode="auto">
            <a:xfrm>
              <a:off x="3522" y="1003"/>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5" name="Rectangle 2234"/>
            <p:cNvSpPr>
              <a:spLocks noChangeArrowheads="1"/>
            </p:cNvSpPr>
            <p:nvPr/>
          </p:nvSpPr>
          <p:spPr bwMode="auto">
            <a:xfrm>
              <a:off x="3895" y="147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6" name="Rectangle 2235"/>
            <p:cNvSpPr>
              <a:spLocks noChangeArrowheads="1"/>
            </p:cNvSpPr>
            <p:nvPr/>
          </p:nvSpPr>
          <p:spPr bwMode="auto">
            <a:xfrm>
              <a:off x="2926" y="146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7" name="Rectangle 2236"/>
            <p:cNvSpPr>
              <a:spLocks noChangeArrowheads="1"/>
            </p:cNvSpPr>
            <p:nvPr/>
          </p:nvSpPr>
          <p:spPr bwMode="auto">
            <a:xfrm>
              <a:off x="2838" y="1639"/>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8" name="Rectangle 2237"/>
            <p:cNvSpPr>
              <a:spLocks noChangeArrowheads="1"/>
            </p:cNvSpPr>
            <p:nvPr/>
          </p:nvSpPr>
          <p:spPr bwMode="auto">
            <a:xfrm>
              <a:off x="2898" y="1745"/>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19" name="Rectangle 2238"/>
            <p:cNvSpPr>
              <a:spLocks noChangeArrowheads="1"/>
            </p:cNvSpPr>
            <p:nvPr/>
          </p:nvSpPr>
          <p:spPr bwMode="auto">
            <a:xfrm>
              <a:off x="2704" y="175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0" name="Rectangle 2239"/>
            <p:cNvSpPr>
              <a:spLocks noChangeArrowheads="1"/>
            </p:cNvSpPr>
            <p:nvPr/>
          </p:nvSpPr>
          <p:spPr bwMode="auto">
            <a:xfrm>
              <a:off x="2208" y="1456"/>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1" name="Rectangle 2240"/>
            <p:cNvSpPr>
              <a:spLocks noChangeArrowheads="1"/>
            </p:cNvSpPr>
            <p:nvPr/>
          </p:nvSpPr>
          <p:spPr bwMode="auto">
            <a:xfrm>
              <a:off x="1862" y="1160"/>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2" name="Rectangle 2241"/>
            <p:cNvSpPr>
              <a:spLocks noChangeArrowheads="1"/>
            </p:cNvSpPr>
            <p:nvPr/>
          </p:nvSpPr>
          <p:spPr bwMode="auto">
            <a:xfrm>
              <a:off x="1838" y="113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3" name="Rectangle 2242"/>
            <p:cNvSpPr>
              <a:spLocks noChangeArrowheads="1"/>
            </p:cNvSpPr>
            <p:nvPr/>
          </p:nvSpPr>
          <p:spPr bwMode="auto">
            <a:xfrm>
              <a:off x="1811" y="111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4" name="Rectangle 2243"/>
            <p:cNvSpPr>
              <a:spLocks noChangeArrowheads="1"/>
            </p:cNvSpPr>
            <p:nvPr/>
          </p:nvSpPr>
          <p:spPr bwMode="auto">
            <a:xfrm>
              <a:off x="3216" y="2112"/>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5" name="Rectangle 2244"/>
            <p:cNvSpPr>
              <a:spLocks noChangeArrowheads="1"/>
            </p:cNvSpPr>
            <p:nvPr/>
          </p:nvSpPr>
          <p:spPr bwMode="auto">
            <a:xfrm>
              <a:off x="3240" y="2088"/>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6" name="Rectangle 2245"/>
            <p:cNvSpPr>
              <a:spLocks noChangeArrowheads="1"/>
            </p:cNvSpPr>
            <p:nvPr/>
          </p:nvSpPr>
          <p:spPr bwMode="auto">
            <a:xfrm>
              <a:off x="3776" y="2691"/>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7" name="Rectangle 2246"/>
            <p:cNvSpPr>
              <a:spLocks noChangeArrowheads="1"/>
            </p:cNvSpPr>
            <p:nvPr/>
          </p:nvSpPr>
          <p:spPr bwMode="auto">
            <a:xfrm>
              <a:off x="3800" y="2667"/>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sp>
          <p:nvSpPr>
            <p:cNvPr id="46128" name="Rectangle 2247"/>
            <p:cNvSpPr>
              <a:spLocks noChangeArrowheads="1"/>
            </p:cNvSpPr>
            <p:nvPr/>
          </p:nvSpPr>
          <p:spPr bwMode="auto">
            <a:xfrm>
              <a:off x="4295" y="4089"/>
              <a:ext cx="57" cy="53"/>
            </a:xfrm>
            <a:prstGeom prst="rect">
              <a:avLst/>
            </a:prstGeom>
            <a:solidFill>
              <a:srgbClr val="0099FF"/>
            </a:solidFill>
            <a:ln w="9525">
              <a:solidFill>
                <a:schemeClr val="tx1"/>
              </a:solidFill>
              <a:miter lim="800000"/>
              <a:headEnd/>
              <a:tailEnd/>
            </a:ln>
          </p:spPr>
          <p:txBody>
            <a:bodyPr wrap="none" anchor="ctr"/>
            <a:lstStyle/>
            <a:p>
              <a:pPr>
                <a:defRPr/>
              </a:pPr>
              <a:endParaRPr lang="en-US"/>
            </a:p>
          </p:txBody>
        </p:sp>
      </p:grpSp>
      <p:sp>
        <p:nvSpPr>
          <p:cNvPr id="301" name="Rectangle 239"/>
          <p:cNvSpPr>
            <a:spLocks noChangeArrowheads="1"/>
          </p:cNvSpPr>
          <p:nvPr/>
        </p:nvSpPr>
        <p:spPr bwMode="invGray">
          <a:xfrm>
            <a:off x="42863" y="2425700"/>
            <a:ext cx="5003800" cy="838200"/>
          </a:xfrm>
          <a:prstGeom prst="rect">
            <a:avLst/>
          </a:prstGeom>
          <a:noFill/>
          <a:ln w="9525">
            <a:noFill/>
            <a:miter lim="800000"/>
            <a:headEnd/>
            <a:tailEnd/>
          </a:ln>
          <a:effectLst>
            <a:outerShdw dist="35921" dir="2700000" algn="ctr" rotWithShape="0">
              <a:srgbClr val="000000"/>
            </a:outerShdw>
          </a:effectLst>
        </p:spPr>
        <p:txBody>
          <a:bodyPr anchor="ctr"/>
          <a:lstStyle/>
          <a:p>
            <a:pPr algn="ctr" defTabSz="914363" fontAlgn="auto">
              <a:spcAft>
                <a:spcPts val="0"/>
              </a:spcAft>
              <a:defRPr/>
            </a:pPr>
            <a:r>
              <a:rPr lang="en-US" sz="36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Commitment to Regional </a:t>
            </a:r>
            <a:r>
              <a:rPr lang="en-US" sz="36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Investments</a:t>
            </a:r>
          </a:p>
        </p:txBody>
      </p:sp>
      <p:sp>
        <p:nvSpPr>
          <p:cNvPr id="303" name="Slide Number Placeholder 1"/>
          <p:cNvSpPr>
            <a:spLocks noGrp="1"/>
          </p:cNvSpPr>
          <p:nvPr>
            <p:ph type="sldNum" sz="quarter" idx="10"/>
          </p:nvPr>
        </p:nvSpPr>
        <p:spPr/>
        <p:txBody>
          <a:bodyPr/>
          <a:lstStyle/>
          <a:p>
            <a:pPr>
              <a:defRPr/>
            </a:pPr>
            <a:fld id="{091770C1-E825-45A2-B0F2-F3DB21B2FB59}" type="slidenum">
              <a:rPr lang="en-US"/>
              <a:pPr>
                <a:defRPr/>
              </a:pPr>
              <a:t>19</a:t>
            </a:fld>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30025"/>
                                        </p:tgtEl>
                                        <p:attrNameLst>
                                          <p:attrName>style.visibility</p:attrName>
                                        </p:attrNameLst>
                                      </p:cBhvr>
                                      <p:to>
                                        <p:strVal val="visible"/>
                                      </p:to>
                                    </p:set>
                                    <p:animEffect transition="in" filter="dissolve">
                                      <p:cBhvr>
                                        <p:cTn id="7" dur="500"/>
                                        <p:tgtEl>
                                          <p:spTgt spid="1830025"/>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1830040"/>
                                        </p:tgtEl>
                                        <p:attrNameLst>
                                          <p:attrName>style.visibility</p:attrName>
                                        </p:attrNameLst>
                                      </p:cBhvr>
                                      <p:to>
                                        <p:strVal val="visible"/>
                                      </p:to>
                                    </p:set>
                                    <p:animEffect transition="in" filter="dissolve">
                                      <p:cBhvr>
                                        <p:cTn id="11" dur="500"/>
                                        <p:tgtEl>
                                          <p:spTgt spid="1830040"/>
                                        </p:tgtEl>
                                      </p:cBhvr>
                                    </p:animEffect>
                                  </p:childTnLst>
                                </p:cTn>
                              </p:par>
                            </p:childTnLst>
                          </p:cTn>
                        </p:par>
                        <p:par>
                          <p:cTn id="12" fill="hold">
                            <p:stCondLst>
                              <p:cond delay="15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2000"/>
                            </p:stCondLst>
                            <p:childTnLst>
                              <p:par>
                                <p:cTn id="17" presetID="9" presetClass="entr" presetSubtype="0" fill="hold" grpId="0" nodeType="afterEffect">
                                  <p:stCondLst>
                                    <p:cond delay="0"/>
                                  </p:stCondLst>
                                  <p:childTnLst>
                                    <p:set>
                                      <p:cBhvr>
                                        <p:cTn id="18" dur="1" fill="hold">
                                          <p:stCondLst>
                                            <p:cond delay="0"/>
                                          </p:stCondLst>
                                        </p:cTn>
                                        <p:tgtEl>
                                          <p:spTgt spid="1830054"/>
                                        </p:tgtEl>
                                        <p:attrNameLst>
                                          <p:attrName>style.visibility</p:attrName>
                                        </p:attrNameLst>
                                      </p:cBhvr>
                                      <p:to>
                                        <p:strVal val="visible"/>
                                      </p:to>
                                    </p:set>
                                    <p:animEffect transition="in" filter="dissolve">
                                      <p:cBhvr>
                                        <p:cTn id="19" dur="500"/>
                                        <p:tgtEl>
                                          <p:spTgt spid="1830054"/>
                                        </p:tgtEl>
                                      </p:cBhvr>
                                    </p:animEffect>
                                  </p:childTnLst>
                                </p:cTn>
                              </p:par>
                            </p:childTnLst>
                          </p:cTn>
                        </p:par>
                        <p:par>
                          <p:cTn id="20" fill="hold">
                            <p:stCondLst>
                              <p:cond delay="25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3000"/>
                            </p:stCondLst>
                            <p:childTnLst>
                              <p:par>
                                <p:cTn id="25" presetID="9" presetClass="entr" presetSubtype="0" fill="hold" grpId="0" nodeType="afterEffect">
                                  <p:stCondLst>
                                    <p:cond delay="0"/>
                                  </p:stCondLst>
                                  <p:childTnLst>
                                    <p:set>
                                      <p:cBhvr>
                                        <p:cTn id="26" dur="1" fill="hold">
                                          <p:stCondLst>
                                            <p:cond delay="0"/>
                                          </p:stCondLst>
                                        </p:cTn>
                                        <p:tgtEl>
                                          <p:spTgt spid="1830055"/>
                                        </p:tgtEl>
                                        <p:attrNameLst>
                                          <p:attrName>style.visibility</p:attrName>
                                        </p:attrNameLst>
                                      </p:cBhvr>
                                      <p:to>
                                        <p:strVal val="visible"/>
                                      </p:to>
                                    </p:set>
                                    <p:animEffect transition="in" filter="dissolve">
                                      <p:cBhvr>
                                        <p:cTn id="27" dur="500"/>
                                        <p:tgtEl>
                                          <p:spTgt spid="1830055"/>
                                        </p:tgtEl>
                                      </p:cBhvr>
                                    </p:animEffect>
                                  </p:childTnLst>
                                </p:cTn>
                              </p:par>
                            </p:childTnLst>
                          </p:cTn>
                        </p:par>
                        <p:par>
                          <p:cTn id="28" fill="hold">
                            <p:stCondLst>
                              <p:cond delay="3500"/>
                            </p:stCondLst>
                            <p:childTnLst>
                              <p:par>
                                <p:cTn id="29" presetID="9" presetClass="entr" presetSubtype="0"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ssolve">
                                      <p:cBhvr>
                                        <p:cTn id="31" dur="500"/>
                                        <p:tgtEl>
                                          <p:spTgt spid="4"/>
                                        </p:tgtEl>
                                      </p:cBhvr>
                                    </p:animEffect>
                                  </p:childTnLst>
                                </p:cTn>
                              </p:par>
                            </p:childTnLst>
                          </p:cTn>
                        </p:par>
                        <p:par>
                          <p:cTn id="32" fill="hold">
                            <p:stCondLst>
                              <p:cond delay="4000"/>
                            </p:stCondLst>
                            <p:childTnLst>
                              <p:par>
                                <p:cTn id="33" presetID="9" presetClass="entr" presetSubtype="0" fill="hold" grpId="0" nodeType="afterEffect">
                                  <p:stCondLst>
                                    <p:cond delay="0"/>
                                  </p:stCondLst>
                                  <p:childTnLst>
                                    <p:set>
                                      <p:cBhvr>
                                        <p:cTn id="34" dur="1" fill="hold">
                                          <p:stCondLst>
                                            <p:cond delay="0"/>
                                          </p:stCondLst>
                                        </p:cTn>
                                        <p:tgtEl>
                                          <p:spTgt spid="1830053"/>
                                        </p:tgtEl>
                                        <p:attrNameLst>
                                          <p:attrName>style.visibility</p:attrName>
                                        </p:attrNameLst>
                                      </p:cBhvr>
                                      <p:to>
                                        <p:strVal val="visible"/>
                                      </p:to>
                                    </p:set>
                                    <p:animEffect transition="in" filter="dissolve">
                                      <p:cBhvr>
                                        <p:cTn id="35" dur="500"/>
                                        <p:tgtEl>
                                          <p:spTgt spid="1830053"/>
                                        </p:tgtEl>
                                      </p:cBhvr>
                                    </p:animEffect>
                                  </p:childTnLst>
                                </p:cTn>
                              </p:par>
                            </p:childTnLst>
                          </p:cTn>
                        </p:par>
                        <p:par>
                          <p:cTn id="36" fill="hold">
                            <p:stCondLst>
                              <p:cond delay="4500"/>
                            </p:stCondLst>
                            <p:childTnLst>
                              <p:par>
                                <p:cTn id="37" presetID="9" presetClass="entr" presetSubtype="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dissolve">
                                      <p:cBhvr>
                                        <p:cTn id="39" dur="500"/>
                                        <p:tgtEl>
                                          <p:spTgt spid="7"/>
                                        </p:tgtEl>
                                      </p:cBhvr>
                                    </p:animEffect>
                                  </p:childTnLst>
                                </p:cTn>
                              </p:par>
                            </p:childTnLst>
                          </p:cTn>
                        </p:par>
                        <p:par>
                          <p:cTn id="40" fill="hold">
                            <p:stCondLst>
                              <p:cond delay="5000"/>
                            </p:stCondLst>
                            <p:childTnLst>
                              <p:par>
                                <p:cTn id="41" presetID="9" presetClass="entr" presetSubtype="0" fill="hold" grpId="0" nodeType="afterEffect">
                                  <p:stCondLst>
                                    <p:cond delay="0"/>
                                  </p:stCondLst>
                                  <p:childTnLst>
                                    <p:set>
                                      <p:cBhvr>
                                        <p:cTn id="42" dur="1" fill="hold">
                                          <p:stCondLst>
                                            <p:cond delay="0"/>
                                          </p:stCondLst>
                                        </p:cTn>
                                        <p:tgtEl>
                                          <p:spTgt spid="1830056"/>
                                        </p:tgtEl>
                                        <p:attrNameLst>
                                          <p:attrName>style.visibility</p:attrName>
                                        </p:attrNameLst>
                                      </p:cBhvr>
                                      <p:to>
                                        <p:strVal val="visible"/>
                                      </p:to>
                                    </p:set>
                                    <p:animEffect transition="in" filter="dissolve">
                                      <p:cBhvr>
                                        <p:cTn id="43" dur="500"/>
                                        <p:tgtEl>
                                          <p:spTgt spid="1830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025" grpId="0" autoUpdateAnimBg="0"/>
      <p:bldP spid="1830040" grpId="0" autoUpdateAnimBg="0"/>
      <p:bldP spid="1830053" grpId="0" autoUpdateAnimBg="0"/>
      <p:bldP spid="1830054" grpId="0" autoUpdateAnimBg="0"/>
      <p:bldP spid="1830055" grpId="0" autoUpdateAnimBg="0"/>
      <p:bldP spid="183005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B760E5D-2259-46D3-90FA-DB55A219C3BF}" type="slidenum">
              <a:rPr lang="en-US" smtClean="0"/>
              <a:pPr>
                <a:defRPr/>
              </a:pPr>
              <a:t>2</a:t>
            </a:fld>
            <a:endParaRPr lang="en-US" dirty="0"/>
          </a:p>
        </p:txBody>
      </p:sp>
      <p:pic>
        <p:nvPicPr>
          <p:cNvPr id="251907" name="Picture 3"/>
          <p:cNvPicPr>
            <a:picLocks noChangeAspect="1" noChangeArrowheads="1"/>
          </p:cNvPicPr>
          <p:nvPr/>
        </p:nvPicPr>
        <p:blipFill>
          <a:blip r:embed="rId2"/>
          <a:srcRect/>
          <a:stretch>
            <a:fillRect/>
          </a:stretch>
        </p:blipFill>
        <p:spPr bwMode="auto">
          <a:xfrm>
            <a:off x="228600" y="311245"/>
            <a:ext cx="2971800" cy="2508155"/>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0" name="Picture 6"/>
          <p:cNvPicPr>
            <a:picLocks noChangeAspect="1" noChangeArrowheads="1"/>
          </p:cNvPicPr>
          <p:nvPr/>
        </p:nvPicPr>
        <p:blipFill>
          <a:blip r:embed="rId3"/>
          <a:srcRect/>
          <a:stretch>
            <a:fillRect/>
          </a:stretch>
        </p:blipFill>
        <p:spPr bwMode="auto">
          <a:xfrm>
            <a:off x="5562600" y="304800"/>
            <a:ext cx="3189635" cy="2062163"/>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51911" name="Picture 7"/>
          <p:cNvPicPr>
            <a:picLocks noChangeAspect="1" noChangeArrowheads="1"/>
          </p:cNvPicPr>
          <p:nvPr/>
        </p:nvPicPr>
        <p:blipFill>
          <a:blip r:embed="rId4"/>
          <a:srcRect/>
          <a:stretch>
            <a:fillRect/>
          </a:stretch>
        </p:blipFill>
        <p:spPr bwMode="auto">
          <a:xfrm>
            <a:off x="1295400" y="1447800"/>
            <a:ext cx="2847695" cy="2547938"/>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08" name="Picture 4"/>
          <p:cNvPicPr>
            <a:picLocks noChangeAspect="1" noChangeArrowheads="1"/>
          </p:cNvPicPr>
          <p:nvPr/>
        </p:nvPicPr>
        <p:blipFill>
          <a:blip r:embed="rId5"/>
          <a:srcRect/>
          <a:stretch>
            <a:fillRect/>
          </a:stretch>
        </p:blipFill>
        <p:spPr bwMode="auto">
          <a:xfrm>
            <a:off x="304800" y="3581400"/>
            <a:ext cx="3100264" cy="1964021"/>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2" name="Picture 8"/>
          <p:cNvPicPr>
            <a:picLocks noChangeAspect="1" noChangeArrowheads="1"/>
          </p:cNvPicPr>
          <p:nvPr/>
        </p:nvPicPr>
        <p:blipFill>
          <a:blip r:embed="rId6"/>
          <a:srcRect/>
          <a:stretch>
            <a:fillRect/>
          </a:stretch>
        </p:blipFill>
        <p:spPr bwMode="auto">
          <a:xfrm>
            <a:off x="914400" y="4495800"/>
            <a:ext cx="3074343" cy="2128838"/>
          </a:xfrm>
          <a:prstGeom prst="rect">
            <a:avLst/>
          </a:prstGeom>
          <a:ln>
            <a:noFill/>
          </a:ln>
          <a:effectLst>
            <a:outerShdw blurRad="76200" dir="13500000" sy="23000" kx="1200000" algn="br" rotWithShape="0">
              <a:prstClr val="black">
                <a:alpha val="4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1913" name="Picture 9"/>
          <p:cNvPicPr>
            <a:picLocks noChangeAspect="1" noChangeArrowheads="1"/>
          </p:cNvPicPr>
          <p:nvPr/>
        </p:nvPicPr>
        <p:blipFill>
          <a:blip r:embed="rId7"/>
          <a:srcRect/>
          <a:stretch>
            <a:fillRect/>
          </a:stretch>
        </p:blipFill>
        <p:spPr bwMode="auto">
          <a:xfrm>
            <a:off x="5072063" y="1524000"/>
            <a:ext cx="3005137" cy="2443429"/>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
        <p:nvSpPr>
          <p:cNvPr id="14" name="Rectangle 13"/>
          <p:cNvSpPr/>
          <p:nvPr/>
        </p:nvSpPr>
        <p:spPr bwMode="auto">
          <a:xfrm>
            <a:off x="0" y="2819400"/>
            <a:ext cx="9144000" cy="685800"/>
          </a:xfrm>
          <a:prstGeom prst="rect">
            <a:avLst/>
          </a:prstGeom>
          <a:gradFill>
            <a:gsLst>
              <a:gs pos="0">
                <a:schemeClr val="accent4">
                  <a:shade val="15000"/>
                  <a:satMod val="180000"/>
                  <a:alpha val="60000"/>
                </a:schemeClr>
              </a:gs>
              <a:gs pos="50000">
                <a:schemeClr val="accent4">
                  <a:shade val="45000"/>
                  <a:satMod val="170000"/>
                  <a:alpha val="60000"/>
                </a:schemeClr>
              </a:gs>
              <a:gs pos="70000">
                <a:schemeClr val="accent4">
                  <a:tint val="99000"/>
                  <a:shade val="65000"/>
                  <a:satMod val="155000"/>
                  <a:alpha val="60000"/>
                </a:schemeClr>
              </a:gs>
              <a:gs pos="100000">
                <a:schemeClr val="accent4">
                  <a:tint val="95500"/>
                  <a:shade val="100000"/>
                  <a:satMod val="155000"/>
                  <a:alpha val="60000"/>
                </a:schemeClr>
              </a:gs>
            </a:gsLst>
          </a:gra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Title 6"/>
          <p:cNvSpPr>
            <a:spLocks noGrp="1"/>
          </p:cNvSpPr>
          <p:nvPr>
            <p:ph type="title"/>
          </p:nvPr>
        </p:nvSpPr>
        <p:spPr>
          <a:xfrm>
            <a:off x="381000" y="2857601"/>
            <a:ext cx="8382000" cy="609398"/>
          </a:xfrm>
        </p:spPr>
        <p:txBody>
          <a:bodyPr/>
          <a:lstStyle/>
          <a:p>
            <a:r>
              <a:rPr smtClean="0"/>
              <a:t>Newpaper Headlines</a:t>
            </a:r>
            <a:endParaRPr lang="en-US" dirty="0"/>
          </a:p>
        </p:txBody>
      </p:sp>
      <p:pic>
        <p:nvPicPr>
          <p:cNvPr id="251909" name="Picture 5"/>
          <p:cNvPicPr>
            <a:picLocks noChangeAspect="1" noChangeArrowheads="1"/>
          </p:cNvPicPr>
          <p:nvPr/>
        </p:nvPicPr>
        <p:blipFill>
          <a:blip r:embed="rId8"/>
          <a:srcRect/>
          <a:stretch>
            <a:fillRect/>
          </a:stretch>
        </p:blipFill>
        <p:spPr bwMode="auto">
          <a:xfrm>
            <a:off x="4419600" y="3657600"/>
            <a:ext cx="3124200" cy="2354150"/>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pic>
        <p:nvPicPr>
          <p:cNvPr id="251914" name="Picture 10"/>
          <p:cNvPicPr>
            <a:picLocks noChangeAspect="1" noChangeArrowheads="1"/>
          </p:cNvPicPr>
          <p:nvPr/>
        </p:nvPicPr>
        <p:blipFill>
          <a:blip r:embed="rId9"/>
          <a:srcRect/>
          <a:stretch>
            <a:fillRect/>
          </a:stretch>
        </p:blipFill>
        <p:spPr bwMode="auto">
          <a:xfrm>
            <a:off x="5791200" y="4343400"/>
            <a:ext cx="2837760" cy="2100263"/>
          </a:xfrm>
          <a:prstGeom prst="rect">
            <a:avLst/>
          </a:prstGeom>
          <a:ln>
            <a:noFill/>
          </a:ln>
          <a:effectLst>
            <a:outerShdw blurRad="76200" dir="18900000" sy="23000" kx="-1200000" algn="bl" rotWithShape="0">
              <a:prstClr val="black">
                <a:alpha val="40000"/>
              </a:prstClr>
            </a:outerShdw>
            <a:reflection blurRad="12700" stA="30000" endPos="30000" dist="5000" dir="5400000" sy="-100000" algn="bl" rotWithShape="0"/>
          </a:effectLst>
          <a:scene3d>
            <a:camera prst="perspectiveContrastingLeftFacing">
              <a:rot lat="300000" lon="1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51907"/>
                                        </p:tgtEl>
                                        <p:attrNameLst>
                                          <p:attrName>style.visibility</p:attrName>
                                        </p:attrNameLst>
                                      </p:cBhvr>
                                      <p:to>
                                        <p:strVal val="visible"/>
                                      </p:to>
                                    </p:set>
                                    <p:anim calcmode="lin" valueType="num">
                                      <p:cBhvr>
                                        <p:cTn id="7" dur="1000" fill="hold"/>
                                        <p:tgtEl>
                                          <p:spTgt spid="251907"/>
                                        </p:tgtEl>
                                        <p:attrNameLst>
                                          <p:attrName>ppt_w</p:attrName>
                                        </p:attrNameLst>
                                      </p:cBhvr>
                                      <p:tavLst>
                                        <p:tav tm="0">
                                          <p:val>
                                            <p:strVal val="#ppt_w*0.70"/>
                                          </p:val>
                                        </p:tav>
                                        <p:tav tm="100000">
                                          <p:val>
                                            <p:strVal val="#ppt_w"/>
                                          </p:val>
                                        </p:tav>
                                      </p:tavLst>
                                    </p:anim>
                                    <p:anim calcmode="lin" valueType="num">
                                      <p:cBhvr>
                                        <p:cTn id="8" dur="1000" fill="hold"/>
                                        <p:tgtEl>
                                          <p:spTgt spid="251907"/>
                                        </p:tgtEl>
                                        <p:attrNameLst>
                                          <p:attrName>ppt_h</p:attrName>
                                        </p:attrNameLst>
                                      </p:cBhvr>
                                      <p:tavLst>
                                        <p:tav tm="0">
                                          <p:val>
                                            <p:strVal val="#ppt_h"/>
                                          </p:val>
                                        </p:tav>
                                        <p:tav tm="100000">
                                          <p:val>
                                            <p:strVal val="#ppt_h"/>
                                          </p:val>
                                        </p:tav>
                                      </p:tavLst>
                                    </p:anim>
                                    <p:animEffect transition="in" filter="fade">
                                      <p:cBhvr>
                                        <p:cTn id="9" dur="1000"/>
                                        <p:tgtEl>
                                          <p:spTgt spid="251907"/>
                                        </p:tgtEl>
                                      </p:cBhvr>
                                    </p:animEffect>
                                  </p:childTnLst>
                                </p:cTn>
                              </p:par>
                              <p:par>
                                <p:cTn id="10" presetID="55" presetClass="entr" presetSubtype="0" fill="hold" nodeType="withEffect">
                                  <p:stCondLst>
                                    <p:cond delay="0"/>
                                  </p:stCondLst>
                                  <p:childTnLst>
                                    <p:set>
                                      <p:cBhvr>
                                        <p:cTn id="11" dur="1" fill="hold">
                                          <p:stCondLst>
                                            <p:cond delay="0"/>
                                          </p:stCondLst>
                                        </p:cTn>
                                        <p:tgtEl>
                                          <p:spTgt spid="251910"/>
                                        </p:tgtEl>
                                        <p:attrNameLst>
                                          <p:attrName>style.visibility</p:attrName>
                                        </p:attrNameLst>
                                      </p:cBhvr>
                                      <p:to>
                                        <p:strVal val="visible"/>
                                      </p:to>
                                    </p:set>
                                    <p:anim calcmode="lin" valueType="num">
                                      <p:cBhvr>
                                        <p:cTn id="12" dur="1000" fill="hold"/>
                                        <p:tgtEl>
                                          <p:spTgt spid="251910"/>
                                        </p:tgtEl>
                                        <p:attrNameLst>
                                          <p:attrName>ppt_w</p:attrName>
                                        </p:attrNameLst>
                                      </p:cBhvr>
                                      <p:tavLst>
                                        <p:tav tm="0">
                                          <p:val>
                                            <p:strVal val="#ppt_w*0.70"/>
                                          </p:val>
                                        </p:tav>
                                        <p:tav tm="100000">
                                          <p:val>
                                            <p:strVal val="#ppt_w"/>
                                          </p:val>
                                        </p:tav>
                                      </p:tavLst>
                                    </p:anim>
                                    <p:anim calcmode="lin" valueType="num">
                                      <p:cBhvr>
                                        <p:cTn id="13" dur="1000" fill="hold"/>
                                        <p:tgtEl>
                                          <p:spTgt spid="251910"/>
                                        </p:tgtEl>
                                        <p:attrNameLst>
                                          <p:attrName>ppt_h</p:attrName>
                                        </p:attrNameLst>
                                      </p:cBhvr>
                                      <p:tavLst>
                                        <p:tav tm="0">
                                          <p:val>
                                            <p:strVal val="#ppt_h"/>
                                          </p:val>
                                        </p:tav>
                                        <p:tav tm="100000">
                                          <p:val>
                                            <p:strVal val="#ppt_h"/>
                                          </p:val>
                                        </p:tav>
                                      </p:tavLst>
                                    </p:anim>
                                    <p:animEffect transition="in" filter="fade">
                                      <p:cBhvr>
                                        <p:cTn id="14" dur="1000"/>
                                        <p:tgtEl>
                                          <p:spTgt spid="251910"/>
                                        </p:tgtEl>
                                      </p:cBhvr>
                                    </p:animEffect>
                                  </p:childTnLst>
                                </p:cTn>
                              </p:par>
                            </p:childTnLst>
                          </p:cTn>
                        </p:par>
                        <p:par>
                          <p:cTn id="15" fill="hold">
                            <p:stCondLst>
                              <p:cond delay="1000"/>
                            </p:stCondLst>
                            <p:childTnLst>
                              <p:par>
                                <p:cTn id="16" presetID="55" presetClass="entr" presetSubtype="0" fill="hold" nodeType="afterEffect">
                                  <p:stCondLst>
                                    <p:cond delay="0"/>
                                  </p:stCondLst>
                                  <p:childTnLst>
                                    <p:set>
                                      <p:cBhvr>
                                        <p:cTn id="17" dur="1" fill="hold">
                                          <p:stCondLst>
                                            <p:cond delay="0"/>
                                          </p:stCondLst>
                                        </p:cTn>
                                        <p:tgtEl>
                                          <p:spTgt spid="251911"/>
                                        </p:tgtEl>
                                        <p:attrNameLst>
                                          <p:attrName>style.visibility</p:attrName>
                                        </p:attrNameLst>
                                      </p:cBhvr>
                                      <p:to>
                                        <p:strVal val="visible"/>
                                      </p:to>
                                    </p:set>
                                    <p:anim calcmode="lin" valueType="num">
                                      <p:cBhvr>
                                        <p:cTn id="18" dur="1000" fill="hold"/>
                                        <p:tgtEl>
                                          <p:spTgt spid="251911"/>
                                        </p:tgtEl>
                                        <p:attrNameLst>
                                          <p:attrName>ppt_w</p:attrName>
                                        </p:attrNameLst>
                                      </p:cBhvr>
                                      <p:tavLst>
                                        <p:tav tm="0">
                                          <p:val>
                                            <p:strVal val="#ppt_w*0.70"/>
                                          </p:val>
                                        </p:tav>
                                        <p:tav tm="100000">
                                          <p:val>
                                            <p:strVal val="#ppt_w"/>
                                          </p:val>
                                        </p:tav>
                                      </p:tavLst>
                                    </p:anim>
                                    <p:anim calcmode="lin" valueType="num">
                                      <p:cBhvr>
                                        <p:cTn id="19" dur="1000" fill="hold"/>
                                        <p:tgtEl>
                                          <p:spTgt spid="251911"/>
                                        </p:tgtEl>
                                        <p:attrNameLst>
                                          <p:attrName>ppt_h</p:attrName>
                                        </p:attrNameLst>
                                      </p:cBhvr>
                                      <p:tavLst>
                                        <p:tav tm="0">
                                          <p:val>
                                            <p:strVal val="#ppt_h"/>
                                          </p:val>
                                        </p:tav>
                                        <p:tav tm="100000">
                                          <p:val>
                                            <p:strVal val="#ppt_h"/>
                                          </p:val>
                                        </p:tav>
                                      </p:tavLst>
                                    </p:anim>
                                    <p:animEffect transition="in" filter="fade">
                                      <p:cBhvr>
                                        <p:cTn id="20" dur="1000"/>
                                        <p:tgtEl>
                                          <p:spTgt spid="251911"/>
                                        </p:tgtEl>
                                      </p:cBhvr>
                                    </p:animEffect>
                                  </p:childTnLst>
                                </p:cTn>
                              </p:par>
                              <p:par>
                                <p:cTn id="21" presetID="55" presetClass="entr" presetSubtype="0" fill="hold" nodeType="withEffect">
                                  <p:stCondLst>
                                    <p:cond delay="0"/>
                                  </p:stCondLst>
                                  <p:childTnLst>
                                    <p:set>
                                      <p:cBhvr>
                                        <p:cTn id="22" dur="1" fill="hold">
                                          <p:stCondLst>
                                            <p:cond delay="0"/>
                                          </p:stCondLst>
                                        </p:cTn>
                                        <p:tgtEl>
                                          <p:spTgt spid="251913"/>
                                        </p:tgtEl>
                                        <p:attrNameLst>
                                          <p:attrName>style.visibility</p:attrName>
                                        </p:attrNameLst>
                                      </p:cBhvr>
                                      <p:to>
                                        <p:strVal val="visible"/>
                                      </p:to>
                                    </p:set>
                                    <p:anim calcmode="lin" valueType="num">
                                      <p:cBhvr>
                                        <p:cTn id="23" dur="1000" fill="hold"/>
                                        <p:tgtEl>
                                          <p:spTgt spid="251913"/>
                                        </p:tgtEl>
                                        <p:attrNameLst>
                                          <p:attrName>ppt_w</p:attrName>
                                        </p:attrNameLst>
                                      </p:cBhvr>
                                      <p:tavLst>
                                        <p:tav tm="0">
                                          <p:val>
                                            <p:strVal val="#ppt_w*0.70"/>
                                          </p:val>
                                        </p:tav>
                                        <p:tav tm="100000">
                                          <p:val>
                                            <p:strVal val="#ppt_w"/>
                                          </p:val>
                                        </p:tav>
                                      </p:tavLst>
                                    </p:anim>
                                    <p:anim calcmode="lin" valueType="num">
                                      <p:cBhvr>
                                        <p:cTn id="24" dur="1000" fill="hold"/>
                                        <p:tgtEl>
                                          <p:spTgt spid="251913"/>
                                        </p:tgtEl>
                                        <p:attrNameLst>
                                          <p:attrName>ppt_h</p:attrName>
                                        </p:attrNameLst>
                                      </p:cBhvr>
                                      <p:tavLst>
                                        <p:tav tm="0">
                                          <p:val>
                                            <p:strVal val="#ppt_h"/>
                                          </p:val>
                                        </p:tav>
                                        <p:tav tm="100000">
                                          <p:val>
                                            <p:strVal val="#ppt_h"/>
                                          </p:val>
                                        </p:tav>
                                      </p:tavLst>
                                    </p:anim>
                                    <p:animEffect transition="in" filter="fade">
                                      <p:cBhvr>
                                        <p:cTn id="25" dur="1000"/>
                                        <p:tgtEl>
                                          <p:spTgt spid="251913"/>
                                        </p:tgtEl>
                                      </p:cBhvr>
                                    </p:animEffect>
                                  </p:childTnLst>
                                </p:cTn>
                              </p:par>
                            </p:childTnLst>
                          </p:cTn>
                        </p:par>
                        <p:par>
                          <p:cTn id="26" fill="hold">
                            <p:stCondLst>
                              <p:cond delay="2000"/>
                            </p:stCondLst>
                            <p:childTnLst>
                              <p:par>
                                <p:cTn id="27" presetID="55" presetClass="entr" presetSubtype="0" fill="hold" nodeType="afterEffect">
                                  <p:stCondLst>
                                    <p:cond delay="0"/>
                                  </p:stCondLst>
                                  <p:childTnLst>
                                    <p:set>
                                      <p:cBhvr>
                                        <p:cTn id="28" dur="1" fill="hold">
                                          <p:stCondLst>
                                            <p:cond delay="0"/>
                                          </p:stCondLst>
                                        </p:cTn>
                                        <p:tgtEl>
                                          <p:spTgt spid="251908"/>
                                        </p:tgtEl>
                                        <p:attrNameLst>
                                          <p:attrName>style.visibility</p:attrName>
                                        </p:attrNameLst>
                                      </p:cBhvr>
                                      <p:to>
                                        <p:strVal val="visible"/>
                                      </p:to>
                                    </p:set>
                                    <p:anim calcmode="lin" valueType="num">
                                      <p:cBhvr>
                                        <p:cTn id="29" dur="1000" fill="hold"/>
                                        <p:tgtEl>
                                          <p:spTgt spid="251908"/>
                                        </p:tgtEl>
                                        <p:attrNameLst>
                                          <p:attrName>ppt_w</p:attrName>
                                        </p:attrNameLst>
                                      </p:cBhvr>
                                      <p:tavLst>
                                        <p:tav tm="0">
                                          <p:val>
                                            <p:strVal val="#ppt_w*0.70"/>
                                          </p:val>
                                        </p:tav>
                                        <p:tav tm="100000">
                                          <p:val>
                                            <p:strVal val="#ppt_w"/>
                                          </p:val>
                                        </p:tav>
                                      </p:tavLst>
                                    </p:anim>
                                    <p:anim calcmode="lin" valueType="num">
                                      <p:cBhvr>
                                        <p:cTn id="30" dur="1000" fill="hold"/>
                                        <p:tgtEl>
                                          <p:spTgt spid="251908"/>
                                        </p:tgtEl>
                                        <p:attrNameLst>
                                          <p:attrName>ppt_h</p:attrName>
                                        </p:attrNameLst>
                                      </p:cBhvr>
                                      <p:tavLst>
                                        <p:tav tm="0">
                                          <p:val>
                                            <p:strVal val="#ppt_h"/>
                                          </p:val>
                                        </p:tav>
                                        <p:tav tm="100000">
                                          <p:val>
                                            <p:strVal val="#ppt_h"/>
                                          </p:val>
                                        </p:tav>
                                      </p:tavLst>
                                    </p:anim>
                                    <p:animEffect transition="in" filter="fade">
                                      <p:cBhvr>
                                        <p:cTn id="31" dur="1000"/>
                                        <p:tgtEl>
                                          <p:spTgt spid="251908"/>
                                        </p:tgtEl>
                                      </p:cBhvr>
                                    </p:animEffect>
                                  </p:childTnLst>
                                </p:cTn>
                              </p:par>
                              <p:par>
                                <p:cTn id="32" presetID="55" presetClass="entr" presetSubtype="0" fill="hold" nodeType="withEffect">
                                  <p:stCondLst>
                                    <p:cond delay="0"/>
                                  </p:stCondLst>
                                  <p:childTnLst>
                                    <p:set>
                                      <p:cBhvr>
                                        <p:cTn id="33" dur="1" fill="hold">
                                          <p:stCondLst>
                                            <p:cond delay="0"/>
                                          </p:stCondLst>
                                        </p:cTn>
                                        <p:tgtEl>
                                          <p:spTgt spid="251909"/>
                                        </p:tgtEl>
                                        <p:attrNameLst>
                                          <p:attrName>style.visibility</p:attrName>
                                        </p:attrNameLst>
                                      </p:cBhvr>
                                      <p:to>
                                        <p:strVal val="visible"/>
                                      </p:to>
                                    </p:set>
                                    <p:anim calcmode="lin" valueType="num">
                                      <p:cBhvr>
                                        <p:cTn id="34" dur="1000" fill="hold"/>
                                        <p:tgtEl>
                                          <p:spTgt spid="251909"/>
                                        </p:tgtEl>
                                        <p:attrNameLst>
                                          <p:attrName>ppt_w</p:attrName>
                                        </p:attrNameLst>
                                      </p:cBhvr>
                                      <p:tavLst>
                                        <p:tav tm="0">
                                          <p:val>
                                            <p:strVal val="#ppt_w*0.70"/>
                                          </p:val>
                                        </p:tav>
                                        <p:tav tm="100000">
                                          <p:val>
                                            <p:strVal val="#ppt_w"/>
                                          </p:val>
                                        </p:tav>
                                      </p:tavLst>
                                    </p:anim>
                                    <p:anim calcmode="lin" valueType="num">
                                      <p:cBhvr>
                                        <p:cTn id="35" dur="1000" fill="hold"/>
                                        <p:tgtEl>
                                          <p:spTgt spid="251909"/>
                                        </p:tgtEl>
                                        <p:attrNameLst>
                                          <p:attrName>ppt_h</p:attrName>
                                        </p:attrNameLst>
                                      </p:cBhvr>
                                      <p:tavLst>
                                        <p:tav tm="0">
                                          <p:val>
                                            <p:strVal val="#ppt_h"/>
                                          </p:val>
                                        </p:tav>
                                        <p:tav tm="100000">
                                          <p:val>
                                            <p:strVal val="#ppt_h"/>
                                          </p:val>
                                        </p:tav>
                                      </p:tavLst>
                                    </p:anim>
                                    <p:animEffect transition="in" filter="fade">
                                      <p:cBhvr>
                                        <p:cTn id="36" dur="1000"/>
                                        <p:tgtEl>
                                          <p:spTgt spid="251909"/>
                                        </p:tgtEl>
                                      </p:cBhvr>
                                    </p:animEffect>
                                  </p:childTnLst>
                                </p:cTn>
                              </p:par>
                            </p:childTnLst>
                          </p:cTn>
                        </p:par>
                        <p:par>
                          <p:cTn id="37" fill="hold">
                            <p:stCondLst>
                              <p:cond delay="3000"/>
                            </p:stCondLst>
                            <p:childTnLst>
                              <p:par>
                                <p:cTn id="38" presetID="55" presetClass="entr" presetSubtype="0" fill="hold" nodeType="afterEffect">
                                  <p:stCondLst>
                                    <p:cond delay="0"/>
                                  </p:stCondLst>
                                  <p:childTnLst>
                                    <p:set>
                                      <p:cBhvr>
                                        <p:cTn id="39" dur="1" fill="hold">
                                          <p:stCondLst>
                                            <p:cond delay="0"/>
                                          </p:stCondLst>
                                        </p:cTn>
                                        <p:tgtEl>
                                          <p:spTgt spid="251912"/>
                                        </p:tgtEl>
                                        <p:attrNameLst>
                                          <p:attrName>style.visibility</p:attrName>
                                        </p:attrNameLst>
                                      </p:cBhvr>
                                      <p:to>
                                        <p:strVal val="visible"/>
                                      </p:to>
                                    </p:set>
                                    <p:anim calcmode="lin" valueType="num">
                                      <p:cBhvr>
                                        <p:cTn id="40" dur="1000" fill="hold"/>
                                        <p:tgtEl>
                                          <p:spTgt spid="251912"/>
                                        </p:tgtEl>
                                        <p:attrNameLst>
                                          <p:attrName>ppt_w</p:attrName>
                                        </p:attrNameLst>
                                      </p:cBhvr>
                                      <p:tavLst>
                                        <p:tav tm="0">
                                          <p:val>
                                            <p:strVal val="#ppt_w*0.70"/>
                                          </p:val>
                                        </p:tav>
                                        <p:tav tm="100000">
                                          <p:val>
                                            <p:strVal val="#ppt_w"/>
                                          </p:val>
                                        </p:tav>
                                      </p:tavLst>
                                    </p:anim>
                                    <p:anim calcmode="lin" valueType="num">
                                      <p:cBhvr>
                                        <p:cTn id="41" dur="1000" fill="hold"/>
                                        <p:tgtEl>
                                          <p:spTgt spid="251912"/>
                                        </p:tgtEl>
                                        <p:attrNameLst>
                                          <p:attrName>ppt_h</p:attrName>
                                        </p:attrNameLst>
                                      </p:cBhvr>
                                      <p:tavLst>
                                        <p:tav tm="0">
                                          <p:val>
                                            <p:strVal val="#ppt_h"/>
                                          </p:val>
                                        </p:tav>
                                        <p:tav tm="100000">
                                          <p:val>
                                            <p:strVal val="#ppt_h"/>
                                          </p:val>
                                        </p:tav>
                                      </p:tavLst>
                                    </p:anim>
                                    <p:animEffect transition="in" filter="fade">
                                      <p:cBhvr>
                                        <p:cTn id="42" dur="1000"/>
                                        <p:tgtEl>
                                          <p:spTgt spid="251912"/>
                                        </p:tgtEl>
                                      </p:cBhvr>
                                    </p:animEffect>
                                  </p:childTnLst>
                                </p:cTn>
                              </p:par>
                              <p:par>
                                <p:cTn id="43" presetID="55" presetClass="entr" presetSubtype="0" fill="hold" nodeType="withEffect">
                                  <p:stCondLst>
                                    <p:cond delay="0"/>
                                  </p:stCondLst>
                                  <p:childTnLst>
                                    <p:set>
                                      <p:cBhvr>
                                        <p:cTn id="44" dur="1" fill="hold">
                                          <p:stCondLst>
                                            <p:cond delay="0"/>
                                          </p:stCondLst>
                                        </p:cTn>
                                        <p:tgtEl>
                                          <p:spTgt spid="251914"/>
                                        </p:tgtEl>
                                        <p:attrNameLst>
                                          <p:attrName>style.visibility</p:attrName>
                                        </p:attrNameLst>
                                      </p:cBhvr>
                                      <p:to>
                                        <p:strVal val="visible"/>
                                      </p:to>
                                    </p:set>
                                    <p:anim calcmode="lin" valueType="num">
                                      <p:cBhvr>
                                        <p:cTn id="45" dur="1000" fill="hold"/>
                                        <p:tgtEl>
                                          <p:spTgt spid="251914"/>
                                        </p:tgtEl>
                                        <p:attrNameLst>
                                          <p:attrName>ppt_w</p:attrName>
                                        </p:attrNameLst>
                                      </p:cBhvr>
                                      <p:tavLst>
                                        <p:tav tm="0">
                                          <p:val>
                                            <p:strVal val="#ppt_w*0.70"/>
                                          </p:val>
                                        </p:tav>
                                        <p:tav tm="100000">
                                          <p:val>
                                            <p:strVal val="#ppt_w"/>
                                          </p:val>
                                        </p:tav>
                                      </p:tavLst>
                                    </p:anim>
                                    <p:anim calcmode="lin" valueType="num">
                                      <p:cBhvr>
                                        <p:cTn id="46" dur="1000" fill="hold"/>
                                        <p:tgtEl>
                                          <p:spTgt spid="251914"/>
                                        </p:tgtEl>
                                        <p:attrNameLst>
                                          <p:attrName>ppt_h</p:attrName>
                                        </p:attrNameLst>
                                      </p:cBhvr>
                                      <p:tavLst>
                                        <p:tav tm="0">
                                          <p:val>
                                            <p:strVal val="#ppt_h"/>
                                          </p:val>
                                        </p:tav>
                                        <p:tav tm="100000">
                                          <p:val>
                                            <p:strVal val="#ppt_h"/>
                                          </p:val>
                                        </p:tav>
                                      </p:tavLst>
                                    </p:anim>
                                    <p:animEffect transition="in" filter="fade">
                                      <p:cBhvr>
                                        <p:cTn id="47" dur="1000"/>
                                        <p:tgtEl>
                                          <p:spTgt spid="251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Water Pic3.JPG"/>
          <p:cNvPicPr>
            <a:picLocks noChangeAspect="1"/>
          </p:cNvPicPr>
          <p:nvPr/>
        </p:nvPicPr>
        <p:blipFill>
          <a:blip r:embed="rId3">
            <a:lum bright="-10000" contrast="10000"/>
          </a:blip>
          <a:srcRect/>
          <a:stretch>
            <a:fillRect/>
          </a:stretch>
        </p:blipFill>
        <p:spPr bwMode="ltGray">
          <a:xfrm>
            <a:off x="0" y="0"/>
            <a:ext cx="9144000" cy="6856413"/>
          </a:xfrm>
          <a:prstGeom prst="rect">
            <a:avLst/>
          </a:prstGeom>
          <a:noFill/>
          <a:ln w="9525">
            <a:noFill/>
            <a:miter lim="800000"/>
            <a:headEnd/>
            <a:tailEnd/>
          </a:ln>
        </p:spPr>
      </p:pic>
      <p:sp>
        <p:nvSpPr>
          <p:cNvPr id="2" name="Slide Number Placeholder 1"/>
          <p:cNvSpPr>
            <a:spLocks noGrp="1"/>
          </p:cNvSpPr>
          <p:nvPr>
            <p:ph type="sldNum" sz="quarter" idx="10"/>
          </p:nvPr>
        </p:nvSpPr>
        <p:spPr/>
        <p:txBody>
          <a:bodyPr/>
          <a:lstStyle/>
          <a:p>
            <a:pPr>
              <a:defRPr/>
            </a:pPr>
            <a:fld id="{C482F553-1454-4F8A-A77D-0A006BDEE62B}" type="slidenum">
              <a:rPr lang="en-US"/>
              <a:pPr>
                <a:defRPr/>
              </a:pPr>
              <a:t>20</a:t>
            </a:fld>
            <a:endParaRPr lang="en-US" dirty="0"/>
          </a:p>
        </p:txBody>
      </p:sp>
      <p:sp>
        <p:nvSpPr>
          <p:cNvPr id="6" name="Rectangle 2"/>
          <p:cNvSpPr>
            <a:spLocks noGrp="1" noChangeArrowheads="1"/>
          </p:cNvSpPr>
          <p:nvPr>
            <p:ph type="title" idx="4294967295"/>
          </p:nvPr>
        </p:nvSpPr>
        <p:spPr bwMode="invGray">
          <a:xfrm>
            <a:off x="533400" y="395204"/>
            <a:ext cx="8610600" cy="1052596"/>
          </a:xfrm>
        </p:spPr>
        <p:txBody>
          <a:bodyPr/>
          <a:lstStyle/>
          <a:p>
            <a:pPr>
              <a:defRPr/>
            </a:pPr>
            <a:r>
              <a:rPr smtClean="0">
                <a:effectLst>
                  <a:outerShdw blurRad="50800" dist="50800" dir="2700000" algn="tl" rotWithShape="0">
                    <a:prstClr val="black"/>
                  </a:outerShdw>
                </a:effectLst>
              </a:rPr>
              <a:t>Meeting Future Demand Increases </a:t>
            </a:r>
            <a:r>
              <a:rPr sz="3200" smtClean="0">
                <a:solidFill>
                  <a:schemeClr val="tx1"/>
                </a:solidFill>
                <a:effectLst>
                  <a:outerShdw blurRad="38100" dist="38100" dir="2700000" algn="tl">
                    <a:srgbClr val="000000"/>
                  </a:outerShdw>
                </a:effectLst>
              </a:rPr>
              <a:t>Through “Local” Resources</a:t>
            </a:r>
            <a:endParaRPr sz="3600" smtClean="0">
              <a:solidFill>
                <a:schemeClr val="tx1"/>
              </a:solidFill>
              <a:effectLst>
                <a:outerShdw blurRad="38100" dist="38100" dir="2700000" algn="tl">
                  <a:srgbClr val="000000"/>
                </a:outerShdw>
              </a:effectLst>
            </a:endParaRPr>
          </a:p>
        </p:txBody>
      </p:sp>
      <p:graphicFrame>
        <p:nvGraphicFramePr>
          <p:cNvPr id="10" name="Content Placeholder 9"/>
          <p:cNvGraphicFramePr>
            <a:graphicFrameLocks noGrp="1"/>
          </p:cNvGraphicFramePr>
          <p:nvPr>
            <p:ph idx="1"/>
          </p:nvPr>
        </p:nvGraphicFramePr>
        <p:xfrm>
          <a:off x="0" y="1676400"/>
          <a:ext cx="9144000" cy="51816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bwMode="invGray">
          <a:xfrm>
            <a:off x="762000" y="2585720"/>
            <a:ext cx="7547674" cy="584775"/>
          </a:xfrm>
          <a:prstGeom prst="rect">
            <a:avLst/>
          </a:prstGeom>
          <a:noFill/>
        </p:spPr>
        <p:txBody>
          <a:bodyPr>
            <a:spAutoFit/>
          </a:bodyPr>
          <a:lstStyle/>
          <a:p>
            <a:pPr algn="ctr">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n-lt"/>
                <a:cs typeface="Arial" charset="0"/>
              </a:rPr>
              <a:t>SAVINGS  =  1 billion gal/day </a:t>
            </a:r>
            <a:r>
              <a:rPr lang="en-US" sz="2400" b="1" dirty="0">
                <a:effectLst>
                  <a:outerShdw blurRad="50800" dist="76200" dir="2700000" algn="tl" rotWithShape="0">
                    <a:prstClr val="black">
                      <a:alpha val="99000"/>
                    </a:prstClr>
                  </a:outerShdw>
                </a:effectLst>
                <a:latin typeface="+mn-lt"/>
              </a:rPr>
              <a:t>(1.1 million AF/yr)</a:t>
            </a:r>
          </a:p>
        </p:txBody>
      </p:sp>
      <p:sp>
        <p:nvSpPr>
          <p:cNvPr id="11" name="TextBox 10"/>
          <p:cNvSpPr txBox="1"/>
          <p:nvPr/>
        </p:nvSpPr>
        <p:spPr>
          <a:xfrm>
            <a:off x="4262444" y="4572000"/>
            <a:ext cx="633507" cy="1015663"/>
          </a:xfrm>
          <a:prstGeom prst="rect">
            <a:avLst/>
          </a:prstGeom>
          <a:noFill/>
          <a:effectLst>
            <a:glow rad="101600">
              <a:schemeClr val="bg1">
                <a:alpha val="60000"/>
              </a:schemeClr>
            </a:glow>
          </a:effectLst>
        </p:spPr>
        <p:txBody>
          <a:bodyPr wrap="none">
            <a:spAutoFit/>
          </a:bodyPr>
          <a:lstStyle/>
          <a:p>
            <a:pPr>
              <a:defRPr/>
            </a:pPr>
            <a:r>
              <a:rPr lang="en-US" sz="6000" dirty="0">
                <a:effectLst>
                  <a:glow rad="228600">
                    <a:schemeClr val="bg1">
                      <a:alpha val="40000"/>
                    </a:schemeClr>
                  </a:glow>
                </a:effectLst>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graphicEl>
                                              <a:chart seriesIdx="-3" categoryIdx="-3" bldStep="gridLegend"/>
                                            </p:graphicEl>
                                          </p:spTgt>
                                        </p:tgtEl>
                                        <p:attrNameLst>
                                          <p:attrName>style.visibility</p:attrName>
                                        </p:attrNameLst>
                                      </p:cBhvr>
                                      <p:to>
                                        <p:strVal val="visible"/>
                                      </p:to>
                                    </p:set>
                                    <p:animEffect transition="in" filter="wipe(down)">
                                      <p:cBhvr>
                                        <p:cTn id="7" dur="1000"/>
                                        <p:tgtEl>
                                          <p:spTgt spid="1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graphicEl>
                                              <a:chart seriesIdx="-4" categoryIdx="0" bldStep="category"/>
                                            </p:graphicEl>
                                          </p:spTgt>
                                        </p:tgtEl>
                                        <p:attrNameLst>
                                          <p:attrName>style.visibility</p:attrName>
                                        </p:attrNameLst>
                                      </p:cBhvr>
                                      <p:to>
                                        <p:strVal val="visible"/>
                                      </p:to>
                                    </p:set>
                                    <p:animEffect transition="in" filter="wipe(down)">
                                      <p:cBhvr>
                                        <p:cTn id="12" dur="1000"/>
                                        <p:tgtEl>
                                          <p:spTgt spid="10">
                                            <p:graphicEl>
                                              <a:chart seriesIdx="-4" categoryIdx="0" bldStep="category"/>
                                            </p:graphic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1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graphicEl>
                                              <a:chart seriesIdx="-4" categoryIdx="1" bldStep="category"/>
                                            </p:graphicEl>
                                          </p:spTgt>
                                        </p:tgtEl>
                                        <p:attrNameLst>
                                          <p:attrName>style.visibility</p:attrName>
                                        </p:attrNameLst>
                                      </p:cBhvr>
                                      <p:to>
                                        <p:strVal val="visible"/>
                                      </p:to>
                                    </p:set>
                                    <p:animEffect transition="in" filter="wipe(down)">
                                      <p:cBhvr>
                                        <p:cTn id="26" dur="1000"/>
                                        <p:tgtEl>
                                          <p:spTgt spid="10">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Chart bld="category"/>
        </p:bldSub>
      </p:bldGraphic>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Text Box 1026"/>
          <p:cNvSpPr txBox="1">
            <a:spLocks noChangeArrowheads="1"/>
          </p:cNvSpPr>
          <p:nvPr/>
        </p:nvSpPr>
        <p:spPr bwMode="invGray">
          <a:xfrm>
            <a:off x="3175" y="152400"/>
            <a:ext cx="9140825" cy="595313"/>
          </a:xfrm>
          <a:prstGeom prst="rect">
            <a:avLst/>
          </a:prstGeom>
          <a:noFill/>
          <a:ln w="9525" algn="ctr">
            <a:noFill/>
            <a:miter lim="800000"/>
            <a:headEnd/>
            <a:tailEnd/>
          </a:ln>
          <a:effectLst>
            <a:outerShdw dist="45791" dir="2021404" algn="ctr" rotWithShape="0">
              <a:srgbClr val="000000"/>
            </a:outerShdw>
          </a:effectLst>
        </p:spPr>
        <p:txBody>
          <a:bodyPr anchor="ct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Seismic Vulnerability</a:t>
            </a:r>
          </a:p>
        </p:txBody>
      </p:sp>
      <p:pic>
        <p:nvPicPr>
          <p:cNvPr id="815110" name="Picture 1030" descr="D:\Documents and Settings\u06454\My Documents\My Pictures\Delta Fault Map.gif"/>
          <p:cNvPicPr>
            <a:picLocks noChangeAspect="1" noChangeArrowheads="1"/>
          </p:cNvPicPr>
          <p:nvPr/>
        </p:nvPicPr>
        <p:blipFill>
          <a:blip r:embed="rId3"/>
          <a:srcRect/>
          <a:stretch>
            <a:fillRect/>
          </a:stretch>
        </p:blipFill>
        <p:spPr bwMode="ltGray">
          <a:xfrm>
            <a:off x="-36513" y="762000"/>
            <a:ext cx="9180513" cy="6096000"/>
          </a:xfrm>
          <a:prstGeom prst="rect">
            <a:avLst/>
          </a:prstGeom>
          <a:noFill/>
          <a:effectLst>
            <a:outerShdw dist="35921" dir="2700000" algn="ctr" rotWithShape="0">
              <a:srgbClr val="808080"/>
            </a:outerShdw>
          </a:effectLst>
        </p:spPr>
      </p:pic>
      <p:sp>
        <p:nvSpPr>
          <p:cNvPr id="815111" name="Rectangle 1031"/>
          <p:cNvSpPr>
            <a:spLocks noChangeArrowheads="1"/>
          </p:cNvSpPr>
          <p:nvPr/>
        </p:nvSpPr>
        <p:spPr bwMode="gray">
          <a:xfrm rot="2176530">
            <a:off x="727075" y="1639888"/>
            <a:ext cx="174466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Andreas</a:t>
            </a:r>
          </a:p>
        </p:txBody>
      </p:sp>
      <p:sp>
        <p:nvSpPr>
          <p:cNvPr id="815112" name="Rectangle 1032"/>
          <p:cNvSpPr>
            <a:spLocks noChangeArrowheads="1"/>
          </p:cNvSpPr>
          <p:nvPr/>
        </p:nvSpPr>
        <p:spPr bwMode="gray">
          <a:xfrm rot="2338558">
            <a:off x="4370388" y="2597150"/>
            <a:ext cx="1252537"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Hayward</a:t>
            </a:r>
          </a:p>
        </p:txBody>
      </p:sp>
      <p:sp>
        <p:nvSpPr>
          <p:cNvPr id="815113" name="Freeform 1033"/>
          <p:cNvSpPr>
            <a:spLocks/>
          </p:cNvSpPr>
          <p:nvPr/>
        </p:nvSpPr>
        <p:spPr bwMode="gray">
          <a:xfrm>
            <a:off x="3652838" y="2109788"/>
            <a:ext cx="3746500" cy="2805112"/>
          </a:xfrm>
          <a:custGeom>
            <a:avLst/>
            <a:gdLst/>
            <a:ahLst/>
            <a:cxnLst>
              <a:cxn ang="0">
                <a:pos x="0" y="0"/>
              </a:cxn>
              <a:cxn ang="0">
                <a:pos x="186" y="90"/>
              </a:cxn>
              <a:cxn ang="0">
                <a:pos x="318" y="192"/>
              </a:cxn>
              <a:cxn ang="0">
                <a:pos x="390" y="258"/>
              </a:cxn>
              <a:cxn ang="0">
                <a:pos x="588" y="432"/>
              </a:cxn>
              <a:cxn ang="0">
                <a:pos x="834" y="642"/>
              </a:cxn>
              <a:cxn ang="0">
                <a:pos x="1110" y="834"/>
              </a:cxn>
              <a:cxn ang="0">
                <a:pos x="1350" y="1050"/>
              </a:cxn>
              <a:cxn ang="0">
                <a:pos x="1506" y="1122"/>
              </a:cxn>
              <a:cxn ang="0">
                <a:pos x="1662" y="1242"/>
              </a:cxn>
              <a:cxn ang="0">
                <a:pos x="1848" y="1398"/>
              </a:cxn>
            </a:cxnLst>
            <a:rect l="0" t="0" r="r" b="b"/>
            <a:pathLst>
              <a:path w="1848" h="1398">
                <a:moveTo>
                  <a:pt x="0" y="0"/>
                </a:moveTo>
                <a:cubicBezTo>
                  <a:pt x="66" y="29"/>
                  <a:pt x="133" y="58"/>
                  <a:pt x="186" y="90"/>
                </a:cubicBezTo>
                <a:cubicBezTo>
                  <a:pt x="239" y="122"/>
                  <a:pt x="284" y="164"/>
                  <a:pt x="318" y="192"/>
                </a:cubicBezTo>
                <a:cubicBezTo>
                  <a:pt x="352" y="220"/>
                  <a:pt x="345" y="218"/>
                  <a:pt x="390" y="258"/>
                </a:cubicBezTo>
                <a:cubicBezTo>
                  <a:pt x="435" y="298"/>
                  <a:pt x="514" y="368"/>
                  <a:pt x="588" y="432"/>
                </a:cubicBezTo>
                <a:cubicBezTo>
                  <a:pt x="662" y="496"/>
                  <a:pt x="747" y="575"/>
                  <a:pt x="834" y="642"/>
                </a:cubicBezTo>
                <a:cubicBezTo>
                  <a:pt x="921" y="709"/>
                  <a:pt x="1024" y="766"/>
                  <a:pt x="1110" y="834"/>
                </a:cubicBezTo>
                <a:cubicBezTo>
                  <a:pt x="1196" y="902"/>
                  <a:pt x="1284" y="1002"/>
                  <a:pt x="1350" y="1050"/>
                </a:cubicBezTo>
                <a:cubicBezTo>
                  <a:pt x="1416" y="1098"/>
                  <a:pt x="1454" y="1090"/>
                  <a:pt x="1506" y="1122"/>
                </a:cubicBezTo>
                <a:cubicBezTo>
                  <a:pt x="1558" y="1154"/>
                  <a:pt x="1605" y="1196"/>
                  <a:pt x="1662" y="1242"/>
                </a:cubicBezTo>
                <a:cubicBezTo>
                  <a:pt x="1719" y="1288"/>
                  <a:pt x="1783" y="1343"/>
                  <a:pt x="1848" y="13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4" name="Freeform 1034"/>
          <p:cNvSpPr>
            <a:spLocks/>
          </p:cNvSpPr>
          <p:nvPr/>
        </p:nvSpPr>
        <p:spPr bwMode="gray">
          <a:xfrm>
            <a:off x="52388" y="954088"/>
            <a:ext cx="9074150" cy="5529262"/>
          </a:xfrm>
          <a:custGeom>
            <a:avLst/>
            <a:gdLst/>
            <a:ahLst/>
            <a:cxnLst>
              <a:cxn ang="0">
                <a:pos x="0" y="0"/>
              </a:cxn>
              <a:cxn ang="0">
                <a:pos x="474" y="372"/>
              </a:cxn>
              <a:cxn ang="0">
                <a:pos x="1038" y="780"/>
              </a:cxn>
              <a:cxn ang="0">
                <a:pos x="1206" y="930"/>
              </a:cxn>
              <a:cxn ang="0">
                <a:pos x="1386" y="1110"/>
              </a:cxn>
              <a:cxn ang="0">
                <a:pos x="1518" y="1224"/>
              </a:cxn>
              <a:cxn ang="0">
                <a:pos x="1836" y="1470"/>
              </a:cxn>
              <a:cxn ang="0">
                <a:pos x="2118" y="1638"/>
              </a:cxn>
              <a:cxn ang="0">
                <a:pos x="2478" y="1854"/>
              </a:cxn>
              <a:cxn ang="0">
                <a:pos x="2892" y="1974"/>
              </a:cxn>
              <a:cxn ang="0">
                <a:pos x="3186" y="2034"/>
              </a:cxn>
              <a:cxn ang="0">
                <a:pos x="3432" y="2082"/>
              </a:cxn>
              <a:cxn ang="0">
                <a:pos x="3648" y="2136"/>
              </a:cxn>
              <a:cxn ang="0">
                <a:pos x="4026" y="2226"/>
              </a:cxn>
              <a:cxn ang="0">
                <a:pos x="4224" y="2442"/>
              </a:cxn>
              <a:cxn ang="0">
                <a:pos x="4428" y="2706"/>
              </a:cxn>
              <a:cxn ang="0">
                <a:pos x="4476" y="2736"/>
              </a:cxn>
            </a:cxnLst>
            <a:rect l="0" t="0" r="r" b="b"/>
            <a:pathLst>
              <a:path w="4476" h="2755">
                <a:moveTo>
                  <a:pt x="0" y="0"/>
                </a:moveTo>
                <a:cubicBezTo>
                  <a:pt x="150" y="121"/>
                  <a:pt x="301" y="242"/>
                  <a:pt x="474" y="372"/>
                </a:cubicBezTo>
                <a:cubicBezTo>
                  <a:pt x="647" y="502"/>
                  <a:pt x="916" y="687"/>
                  <a:pt x="1038" y="780"/>
                </a:cubicBezTo>
                <a:cubicBezTo>
                  <a:pt x="1160" y="873"/>
                  <a:pt x="1148" y="875"/>
                  <a:pt x="1206" y="930"/>
                </a:cubicBezTo>
                <a:cubicBezTo>
                  <a:pt x="1264" y="985"/>
                  <a:pt x="1334" y="1061"/>
                  <a:pt x="1386" y="1110"/>
                </a:cubicBezTo>
                <a:cubicBezTo>
                  <a:pt x="1438" y="1159"/>
                  <a:pt x="1443" y="1164"/>
                  <a:pt x="1518" y="1224"/>
                </a:cubicBezTo>
                <a:cubicBezTo>
                  <a:pt x="1593" y="1284"/>
                  <a:pt x="1736" y="1401"/>
                  <a:pt x="1836" y="1470"/>
                </a:cubicBezTo>
                <a:cubicBezTo>
                  <a:pt x="1936" y="1539"/>
                  <a:pt x="2011" y="1574"/>
                  <a:pt x="2118" y="1638"/>
                </a:cubicBezTo>
                <a:cubicBezTo>
                  <a:pt x="2225" y="1702"/>
                  <a:pt x="2349" y="1798"/>
                  <a:pt x="2478" y="1854"/>
                </a:cubicBezTo>
                <a:cubicBezTo>
                  <a:pt x="2607" y="1910"/>
                  <a:pt x="2774" y="1944"/>
                  <a:pt x="2892" y="1974"/>
                </a:cubicBezTo>
                <a:cubicBezTo>
                  <a:pt x="3010" y="2004"/>
                  <a:pt x="3096" y="2016"/>
                  <a:pt x="3186" y="2034"/>
                </a:cubicBezTo>
                <a:cubicBezTo>
                  <a:pt x="3276" y="2052"/>
                  <a:pt x="3355" y="2065"/>
                  <a:pt x="3432" y="2082"/>
                </a:cubicBezTo>
                <a:cubicBezTo>
                  <a:pt x="3509" y="2099"/>
                  <a:pt x="3549" y="2112"/>
                  <a:pt x="3648" y="2136"/>
                </a:cubicBezTo>
                <a:cubicBezTo>
                  <a:pt x="3747" y="2160"/>
                  <a:pt x="3930" y="2175"/>
                  <a:pt x="4026" y="2226"/>
                </a:cubicBezTo>
                <a:cubicBezTo>
                  <a:pt x="4122" y="2277"/>
                  <a:pt x="4157" y="2362"/>
                  <a:pt x="4224" y="2442"/>
                </a:cubicBezTo>
                <a:cubicBezTo>
                  <a:pt x="4291" y="2522"/>
                  <a:pt x="4386" y="2657"/>
                  <a:pt x="4428" y="2706"/>
                </a:cubicBezTo>
                <a:cubicBezTo>
                  <a:pt x="4470" y="2755"/>
                  <a:pt x="4473" y="2745"/>
                  <a:pt x="4476" y="273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5" name="Freeform 1035"/>
          <p:cNvSpPr>
            <a:spLocks/>
          </p:cNvSpPr>
          <p:nvPr/>
        </p:nvSpPr>
        <p:spPr bwMode="gray">
          <a:xfrm>
            <a:off x="2095500" y="2687638"/>
            <a:ext cx="3052763" cy="4033837"/>
          </a:xfrm>
          <a:custGeom>
            <a:avLst/>
            <a:gdLst/>
            <a:ahLst/>
            <a:cxnLst>
              <a:cxn ang="0">
                <a:pos x="0" y="0"/>
              </a:cxn>
              <a:cxn ang="0">
                <a:pos x="168" y="120"/>
              </a:cxn>
              <a:cxn ang="0">
                <a:pos x="228" y="264"/>
              </a:cxn>
              <a:cxn ang="0">
                <a:pos x="300" y="456"/>
              </a:cxn>
              <a:cxn ang="0">
                <a:pos x="408" y="630"/>
              </a:cxn>
              <a:cxn ang="0">
                <a:pos x="612" y="828"/>
              </a:cxn>
              <a:cxn ang="0">
                <a:pos x="768" y="948"/>
              </a:cxn>
              <a:cxn ang="0">
                <a:pos x="834" y="1140"/>
              </a:cxn>
              <a:cxn ang="0">
                <a:pos x="954" y="1308"/>
              </a:cxn>
              <a:cxn ang="0">
                <a:pos x="1038" y="1452"/>
              </a:cxn>
              <a:cxn ang="0">
                <a:pos x="1200" y="1644"/>
              </a:cxn>
              <a:cxn ang="0">
                <a:pos x="1338" y="1788"/>
              </a:cxn>
              <a:cxn ang="0">
                <a:pos x="1434" y="1908"/>
              </a:cxn>
              <a:cxn ang="0">
                <a:pos x="1506" y="2010"/>
              </a:cxn>
            </a:cxnLst>
            <a:rect l="0" t="0" r="r" b="b"/>
            <a:pathLst>
              <a:path w="1506" h="2010">
                <a:moveTo>
                  <a:pt x="0" y="0"/>
                </a:moveTo>
                <a:cubicBezTo>
                  <a:pt x="65" y="38"/>
                  <a:pt x="130" y="76"/>
                  <a:pt x="168" y="120"/>
                </a:cubicBezTo>
                <a:cubicBezTo>
                  <a:pt x="206" y="164"/>
                  <a:pt x="206" y="208"/>
                  <a:pt x="228" y="264"/>
                </a:cubicBezTo>
                <a:cubicBezTo>
                  <a:pt x="250" y="320"/>
                  <a:pt x="270" y="395"/>
                  <a:pt x="300" y="456"/>
                </a:cubicBezTo>
                <a:cubicBezTo>
                  <a:pt x="330" y="517"/>
                  <a:pt x="356" y="568"/>
                  <a:pt x="408" y="630"/>
                </a:cubicBezTo>
                <a:cubicBezTo>
                  <a:pt x="460" y="692"/>
                  <a:pt x="552" y="775"/>
                  <a:pt x="612" y="828"/>
                </a:cubicBezTo>
                <a:cubicBezTo>
                  <a:pt x="672" y="881"/>
                  <a:pt x="731" y="896"/>
                  <a:pt x="768" y="948"/>
                </a:cubicBezTo>
                <a:cubicBezTo>
                  <a:pt x="805" y="1000"/>
                  <a:pt x="803" y="1080"/>
                  <a:pt x="834" y="1140"/>
                </a:cubicBezTo>
                <a:cubicBezTo>
                  <a:pt x="865" y="1200"/>
                  <a:pt x="920" y="1256"/>
                  <a:pt x="954" y="1308"/>
                </a:cubicBezTo>
                <a:cubicBezTo>
                  <a:pt x="988" y="1360"/>
                  <a:pt x="997" y="1396"/>
                  <a:pt x="1038" y="1452"/>
                </a:cubicBezTo>
                <a:cubicBezTo>
                  <a:pt x="1079" y="1508"/>
                  <a:pt x="1150" y="1588"/>
                  <a:pt x="1200" y="1644"/>
                </a:cubicBezTo>
                <a:cubicBezTo>
                  <a:pt x="1250" y="1700"/>
                  <a:pt x="1299" y="1744"/>
                  <a:pt x="1338" y="1788"/>
                </a:cubicBezTo>
                <a:cubicBezTo>
                  <a:pt x="1377" y="1832"/>
                  <a:pt x="1406" y="1871"/>
                  <a:pt x="1434" y="1908"/>
                </a:cubicBezTo>
                <a:cubicBezTo>
                  <a:pt x="1462" y="1945"/>
                  <a:pt x="1484" y="1977"/>
                  <a:pt x="1506" y="2010"/>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6" name="Freeform 1036"/>
          <p:cNvSpPr>
            <a:spLocks/>
          </p:cNvSpPr>
          <p:nvPr/>
        </p:nvSpPr>
        <p:spPr bwMode="gray">
          <a:xfrm>
            <a:off x="6084888" y="954088"/>
            <a:ext cx="620712" cy="915987"/>
          </a:xfrm>
          <a:custGeom>
            <a:avLst/>
            <a:gdLst/>
            <a:ahLst/>
            <a:cxnLst>
              <a:cxn ang="0">
                <a:pos x="0" y="0"/>
              </a:cxn>
              <a:cxn ang="0">
                <a:pos x="102" y="96"/>
              </a:cxn>
              <a:cxn ang="0">
                <a:pos x="114" y="192"/>
              </a:cxn>
              <a:cxn ang="0">
                <a:pos x="144" y="318"/>
              </a:cxn>
              <a:cxn ang="0">
                <a:pos x="198" y="366"/>
              </a:cxn>
              <a:cxn ang="0">
                <a:pos x="306" y="456"/>
              </a:cxn>
            </a:cxnLst>
            <a:rect l="0" t="0" r="r" b="b"/>
            <a:pathLst>
              <a:path w="306" h="456">
                <a:moveTo>
                  <a:pt x="0" y="0"/>
                </a:moveTo>
                <a:cubicBezTo>
                  <a:pt x="41" y="32"/>
                  <a:pt x="83" y="64"/>
                  <a:pt x="102" y="96"/>
                </a:cubicBezTo>
                <a:cubicBezTo>
                  <a:pt x="121" y="128"/>
                  <a:pt x="107" y="155"/>
                  <a:pt x="114" y="192"/>
                </a:cubicBezTo>
                <a:cubicBezTo>
                  <a:pt x="121" y="229"/>
                  <a:pt x="130" y="289"/>
                  <a:pt x="144" y="318"/>
                </a:cubicBezTo>
                <a:cubicBezTo>
                  <a:pt x="158" y="347"/>
                  <a:pt x="171" y="343"/>
                  <a:pt x="198" y="366"/>
                </a:cubicBezTo>
                <a:cubicBezTo>
                  <a:pt x="225" y="389"/>
                  <a:pt x="291" y="445"/>
                  <a:pt x="306" y="456"/>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7" name="Freeform 1037"/>
          <p:cNvSpPr>
            <a:spLocks/>
          </p:cNvSpPr>
          <p:nvPr/>
        </p:nvSpPr>
        <p:spPr bwMode="gray">
          <a:xfrm>
            <a:off x="6084888" y="2206625"/>
            <a:ext cx="2408237" cy="1900238"/>
          </a:xfrm>
          <a:custGeom>
            <a:avLst/>
            <a:gdLst/>
            <a:ahLst/>
            <a:cxnLst>
              <a:cxn ang="0">
                <a:pos x="0" y="0"/>
              </a:cxn>
              <a:cxn ang="0">
                <a:pos x="216" y="96"/>
              </a:cxn>
              <a:cxn ang="0">
                <a:pos x="270" y="144"/>
              </a:cxn>
              <a:cxn ang="0">
                <a:pos x="402" y="210"/>
              </a:cxn>
              <a:cxn ang="0">
                <a:pos x="492" y="288"/>
              </a:cxn>
              <a:cxn ang="0">
                <a:pos x="558" y="360"/>
              </a:cxn>
              <a:cxn ang="0">
                <a:pos x="642" y="456"/>
              </a:cxn>
              <a:cxn ang="0">
                <a:pos x="756" y="534"/>
              </a:cxn>
              <a:cxn ang="0">
                <a:pos x="840" y="594"/>
              </a:cxn>
              <a:cxn ang="0">
                <a:pos x="1020" y="678"/>
              </a:cxn>
              <a:cxn ang="0">
                <a:pos x="1068" y="738"/>
              </a:cxn>
              <a:cxn ang="0">
                <a:pos x="1152" y="852"/>
              </a:cxn>
              <a:cxn ang="0">
                <a:pos x="1188" y="948"/>
              </a:cxn>
            </a:cxnLst>
            <a:rect l="0" t="0" r="r" b="b"/>
            <a:pathLst>
              <a:path w="1188" h="948">
                <a:moveTo>
                  <a:pt x="0" y="0"/>
                </a:moveTo>
                <a:cubicBezTo>
                  <a:pt x="85" y="36"/>
                  <a:pt x="171" y="72"/>
                  <a:pt x="216" y="96"/>
                </a:cubicBezTo>
                <a:cubicBezTo>
                  <a:pt x="261" y="120"/>
                  <a:pt x="239" y="125"/>
                  <a:pt x="270" y="144"/>
                </a:cubicBezTo>
                <a:cubicBezTo>
                  <a:pt x="301" y="163"/>
                  <a:pt x="365" y="186"/>
                  <a:pt x="402" y="210"/>
                </a:cubicBezTo>
                <a:cubicBezTo>
                  <a:pt x="439" y="234"/>
                  <a:pt x="466" y="263"/>
                  <a:pt x="492" y="288"/>
                </a:cubicBezTo>
                <a:cubicBezTo>
                  <a:pt x="518" y="313"/>
                  <a:pt x="533" y="332"/>
                  <a:pt x="558" y="360"/>
                </a:cubicBezTo>
                <a:cubicBezTo>
                  <a:pt x="583" y="388"/>
                  <a:pt x="609" y="427"/>
                  <a:pt x="642" y="456"/>
                </a:cubicBezTo>
                <a:cubicBezTo>
                  <a:pt x="675" y="485"/>
                  <a:pt x="723" y="511"/>
                  <a:pt x="756" y="534"/>
                </a:cubicBezTo>
                <a:cubicBezTo>
                  <a:pt x="789" y="557"/>
                  <a:pt x="796" y="570"/>
                  <a:pt x="840" y="594"/>
                </a:cubicBezTo>
                <a:cubicBezTo>
                  <a:pt x="884" y="618"/>
                  <a:pt x="982" y="654"/>
                  <a:pt x="1020" y="678"/>
                </a:cubicBezTo>
                <a:cubicBezTo>
                  <a:pt x="1058" y="702"/>
                  <a:pt x="1046" y="709"/>
                  <a:pt x="1068" y="738"/>
                </a:cubicBezTo>
                <a:cubicBezTo>
                  <a:pt x="1090" y="767"/>
                  <a:pt x="1132" y="817"/>
                  <a:pt x="1152" y="852"/>
                </a:cubicBezTo>
                <a:cubicBezTo>
                  <a:pt x="1172" y="887"/>
                  <a:pt x="1180" y="930"/>
                  <a:pt x="1188" y="948"/>
                </a:cubicBezTo>
              </a:path>
            </a:pathLst>
          </a:custGeom>
          <a:noFill/>
          <a:ln w="28575"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8" name="Freeform 1038"/>
          <p:cNvSpPr>
            <a:spLocks/>
          </p:cNvSpPr>
          <p:nvPr/>
        </p:nvSpPr>
        <p:spPr bwMode="gray">
          <a:xfrm>
            <a:off x="2581275" y="858838"/>
            <a:ext cx="804863" cy="700087"/>
          </a:xfrm>
          <a:custGeom>
            <a:avLst/>
            <a:gdLst/>
            <a:ahLst/>
            <a:cxnLst>
              <a:cxn ang="0">
                <a:pos x="0" y="0"/>
              </a:cxn>
              <a:cxn ang="0">
                <a:pos x="156" y="138"/>
              </a:cxn>
              <a:cxn ang="0">
                <a:pos x="240" y="210"/>
              </a:cxn>
              <a:cxn ang="0">
                <a:pos x="294" y="228"/>
              </a:cxn>
              <a:cxn ang="0">
                <a:pos x="330" y="288"/>
              </a:cxn>
              <a:cxn ang="0">
                <a:pos x="396" y="348"/>
              </a:cxn>
            </a:cxnLst>
            <a:rect l="0" t="0" r="r" b="b"/>
            <a:pathLst>
              <a:path w="396" h="348">
                <a:moveTo>
                  <a:pt x="0" y="0"/>
                </a:moveTo>
                <a:cubicBezTo>
                  <a:pt x="58" y="51"/>
                  <a:pt x="116" y="103"/>
                  <a:pt x="156" y="138"/>
                </a:cubicBezTo>
                <a:cubicBezTo>
                  <a:pt x="196" y="173"/>
                  <a:pt x="217" y="195"/>
                  <a:pt x="240" y="210"/>
                </a:cubicBezTo>
                <a:cubicBezTo>
                  <a:pt x="263" y="225"/>
                  <a:pt x="279" y="215"/>
                  <a:pt x="294" y="228"/>
                </a:cubicBezTo>
                <a:cubicBezTo>
                  <a:pt x="309" y="241"/>
                  <a:pt x="313" y="268"/>
                  <a:pt x="330" y="288"/>
                </a:cubicBezTo>
                <a:cubicBezTo>
                  <a:pt x="347" y="308"/>
                  <a:pt x="382" y="334"/>
                  <a:pt x="396" y="348"/>
                </a:cubicBezTo>
              </a:path>
            </a:pathLst>
          </a:custGeom>
          <a:noFill/>
          <a:ln w="5715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19" name="Freeform 1039"/>
          <p:cNvSpPr>
            <a:spLocks/>
          </p:cNvSpPr>
          <p:nvPr/>
        </p:nvSpPr>
        <p:spPr bwMode="gray">
          <a:xfrm>
            <a:off x="5988050" y="3073400"/>
            <a:ext cx="2057400" cy="2203450"/>
          </a:xfrm>
          <a:custGeom>
            <a:avLst/>
            <a:gdLst/>
            <a:ahLst/>
            <a:cxnLst>
              <a:cxn ang="0">
                <a:pos x="0" y="0"/>
              </a:cxn>
              <a:cxn ang="0">
                <a:pos x="114" y="132"/>
              </a:cxn>
              <a:cxn ang="0">
                <a:pos x="246" y="252"/>
              </a:cxn>
              <a:cxn ang="0">
                <a:pos x="330" y="402"/>
              </a:cxn>
              <a:cxn ang="0">
                <a:pos x="450" y="504"/>
              </a:cxn>
              <a:cxn ang="0">
                <a:pos x="534" y="612"/>
              </a:cxn>
              <a:cxn ang="0">
                <a:pos x="666" y="696"/>
              </a:cxn>
              <a:cxn ang="0">
                <a:pos x="780" y="804"/>
              </a:cxn>
              <a:cxn ang="0">
                <a:pos x="840" y="906"/>
              </a:cxn>
              <a:cxn ang="0">
                <a:pos x="900" y="1008"/>
              </a:cxn>
              <a:cxn ang="0">
                <a:pos x="972" y="1062"/>
              </a:cxn>
              <a:cxn ang="0">
                <a:pos x="1014" y="1098"/>
              </a:cxn>
            </a:cxnLst>
            <a:rect l="0" t="0" r="r" b="b"/>
            <a:pathLst>
              <a:path w="1014" h="1098">
                <a:moveTo>
                  <a:pt x="0" y="0"/>
                </a:moveTo>
                <a:cubicBezTo>
                  <a:pt x="36" y="45"/>
                  <a:pt x="73" y="90"/>
                  <a:pt x="114" y="132"/>
                </a:cubicBezTo>
                <a:cubicBezTo>
                  <a:pt x="155" y="174"/>
                  <a:pt x="210" y="207"/>
                  <a:pt x="246" y="252"/>
                </a:cubicBezTo>
                <a:cubicBezTo>
                  <a:pt x="282" y="297"/>
                  <a:pt x="296" y="360"/>
                  <a:pt x="330" y="402"/>
                </a:cubicBezTo>
                <a:cubicBezTo>
                  <a:pt x="364" y="444"/>
                  <a:pt x="416" y="469"/>
                  <a:pt x="450" y="504"/>
                </a:cubicBezTo>
                <a:cubicBezTo>
                  <a:pt x="484" y="539"/>
                  <a:pt x="498" y="580"/>
                  <a:pt x="534" y="612"/>
                </a:cubicBezTo>
                <a:cubicBezTo>
                  <a:pt x="570" y="644"/>
                  <a:pt x="625" y="664"/>
                  <a:pt x="666" y="696"/>
                </a:cubicBezTo>
                <a:cubicBezTo>
                  <a:pt x="707" y="728"/>
                  <a:pt x="751" y="769"/>
                  <a:pt x="780" y="804"/>
                </a:cubicBezTo>
                <a:cubicBezTo>
                  <a:pt x="809" y="839"/>
                  <a:pt x="820" y="872"/>
                  <a:pt x="840" y="906"/>
                </a:cubicBezTo>
                <a:cubicBezTo>
                  <a:pt x="860" y="940"/>
                  <a:pt x="878" y="982"/>
                  <a:pt x="900" y="1008"/>
                </a:cubicBezTo>
                <a:cubicBezTo>
                  <a:pt x="922" y="1034"/>
                  <a:pt x="953" y="1047"/>
                  <a:pt x="972" y="1062"/>
                </a:cubicBezTo>
                <a:cubicBezTo>
                  <a:pt x="991" y="1077"/>
                  <a:pt x="1002" y="1087"/>
                  <a:pt x="1014" y="109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0" name="Freeform 1040"/>
          <p:cNvSpPr>
            <a:spLocks/>
          </p:cNvSpPr>
          <p:nvPr/>
        </p:nvSpPr>
        <p:spPr bwMode="gray">
          <a:xfrm>
            <a:off x="4819650" y="954088"/>
            <a:ext cx="827088" cy="1360487"/>
          </a:xfrm>
          <a:custGeom>
            <a:avLst/>
            <a:gdLst/>
            <a:ahLst/>
            <a:cxnLst>
              <a:cxn ang="0">
                <a:pos x="0" y="0"/>
              </a:cxn>
              <a:cxn ang="0">
                <a:pos x="48" y="132"/>
              </a:cxn>
              <a:cxn ang="0">
                <a:pos x="132" y="264"/>
              </a:cxn>
              <a:cxn ang="0">
                <a:pos x="180" y="396"/>
              </a:cxn>
              <a:cxn ang="0">
                <a:pos x="258" y="540"/>
              </a:cxn>
              <a:cxn ang="0">
                <a:pos x="354" y="618"/>
              </a:cxn>
              <a:cxn ang="0">
                <a:pos x="408" y="678"/>
              </a:cxn>
            </a:cxnLst>
            <a:rect l="0" t="0" r="r" b="b"/>
            <a:pathLst>
              <a:path w="408" h="678">
                <a:moveTo>
                  <a:pt x="0" y="0"/>
                </a:moveTo>
                <a:cubicBezTo>
                  <a:pt x="13" y="44"/>
                  <a:pt x="26" y="88"/>
                  <a:pt x="48" y="132"/>
                </a:cubicBezTo>
                <a:cubicBezTo>
                  <a:pt x="70" y="176"/>
                  <a:pt x="110" y="220"/>
                  <a:pt x="132" y="264"/>
                </a:cubicBezTo>
                <a:cubicBezTo>
                  <a:pt x="154" y="308"/>
                  <a:pt x="159" y="350"/>
                  <a:pt x="180" y="396"/>
                </a:cubicBezTo>
                <a:cubicBezTo>
                  <a:pt x="201" y="442"/>
                  <a:pt x="229" y="503"/>
                  <a:pt x="258" y="540"/>
                </a:cubicBezTo>
                <a:cubicBezTo>
                  <a:pt x="287" y="577"/>
                  <a:pt x="329" y="595"/>
                  <a:pt x="354" y="618"/>
                </a:cubicBezTo>
                <a:cubicBezTo>
                  <a:pt x="379" y="641"/>
                  <a:pt x="393" y="659"/>
                  <a:pt x="408" y="678"/>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1" name="Freeform 1041"/>
          <p:cNvSpPr>
            <a:spLocks/>
          </p:cNvSpPr>
          <p:nvPr/>
        </p:nvSpPr>
        <p:spPr bwMode="gray">
          <a:xfrm>
            <a:off x="4041775" y="1050925"/>
            <a:ext cx="412750" cy="506413"/>
          </a:xfrm>
          <a:custGeom>
            <a:avLst/>
            <a:gdLst/>
            <a:ahLst/>
            <a:cxnLst>
              <a:cxn ang="0">
                <a:pos x="0" y="0"/>
              </a:cxn>
              <a:cxn ang="0">
                <a:pos x="96" y="126"/>
              </a:cxn>
              <a:cxn ang="0">
                <a:pos x="138" y="174"/>
              </a:cxn>
              <a:cxn ang="0">
                <a:pos x="180" y="222"/>
              </a:cxn>
              <a:cxn ang="0">
                <a:pos x="204" y="252"/>
              </a:cxn>
            </a:cxnLst>
            <a:rect l="0" t="0" r="r" b="b"/>
            <a:pathLst>
              <a:path w="204" h="252">
                <a:moveTo>
                  <a:pt x="0" y="0"/>
                </a:moveTo>
                <a:cubicBezTo>
                  <a:pt x="36" y="48"/>
                  <a:pt x="73" y="97"/>
                  <a:pt x="96" y="126"/>
                </a:cubicBezTo>
                <a:cubicBezTo>
                  <a:pt x="119" y="155"/>
                  <a:pt x="124" y="158"/>
                  <a:pt x="138" y="174"/>
                </a:cubicBezTo>
                <a:cubicBezTo>
                  <a:pt x="152" y="190"/>
                  <a:pt x="169" y="209"/>
                  <a:pt x="180" y="222"/>
                </a:cubicBezTo>
                <a:cubicBezTo>
                  <a:pt x="191" y="235"/>
                  <a:pt x="197" y="243"/>
                  <a:pt x="204" y="252"/>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2" name="Rectangle 1042"/>
          <p:cNvSpPr>
            <a:spLocks noChangeArrowheads="1"/>
          </p:cNvSpPr>
          <p:nvPr/>
        </p:nvSpPr>
        <p:spPr bwMode="gray">
          <a:xfrm rot="2472620">
            <a:off x="6796088" y="4167188"/>
            <a:ext cx="1397000" cy="40005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Calaveras</a:t>
            </a:r>
          </a:p>
        </p:txBody>
      </p:sp>
      <p:sp>
        <p:nvSpPr>
          <p:cNvPr id="815123" name="Rectangle 1043"/>
          <p:cNvSpPr>
            <a:spLocks noChangeArrowheads="1"/>
          </p:cNvSpPr>
          <p:nvPr/>
        </p:nvSpPr>
        <p:spPr bwMode="gray">
          <a:xfrm rot="2472620">
            <a:off x="6654800" y="2633663"/>
            <a:ext cx="1420813" cy="401637"/>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Greenville</a:t>
            </a:r>
          </a:p>
        </p:txBody>
      </p:sp>
      <p:sp>
        <p:nvSpPr>
          <p:cNvPr id="815124" name="Rectangle 1044"/>
          <p:cNvSpPr>
            <a:spLocks noChangeArrowheads="1"/>
          </p:cNvSpPr>
          <p:nvPr/>
        </p:nvSpPr>
        <p:spPr bwMode="gray">
          <a:xfrm rot="2472620">
            <a:off x="6103938" y="1247775"/>
            <a:ext cx="1376362"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err="1">
                <a:solidFill>
                  <a:srgbClr val="FFFF66"/>
                </a:solidFill>
                <a:effectLst>
                  <a:outerShdw blurRad="38100" dist="38100" dir="2700000" algn="tl">
                    <a:srgbClr val="000000"/>
                  </a:outerShdw>
                </a:effectLst>
              </a:rPr>
              <a:t>Vaca</a:t>
            </a:r>
            <a:r>
              <a:rPr lang="en-US" b="1" dirty="0">
                <a:solidFill>
                  <a:srgbClr val="FFFF66"/>
                </a:solidFill>
                <a:effectLst>
                  <a:outerShdw blurRad="38100" dist="38100" dir="2700000" algn="tl">
                    <a:srgbClr val="000000"/>
                  </a:outerShdw>
                </a:effectLst>
              </a:rPr>
              <a:t>-Kirby</a:t>
            </a:r>
          </a:p>
        </p:txBody>
      </p:sp>
      <p:sp>
        <p:nvSpPr>
          <p:cNvPr id="31" name="Rectangle 1032"/>
          <p:cNvSpPr>
            <a:spLocks noChangeArrowheads="1"/>
          </p:cNvSpPr>
          <p:nvPr/>
        </p:nvSpPr>
        <p:spPr bwMode="gray">
          <a:xfrm rot="2338558">
            <a:off x="2211388" y="1279525"/>
            <a:ext cx="1570037" cy="36988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Rodgers </a:t>
            </a:r>
            <a:r>
              <a:rPr lang="en-US" b="1" dirty="0" err="1">
                <a:solidFill>
                  <a:srgbClr val="FFFF66"/>
                </a:solidFill>
                <a:effectLst>
                  <a:outerShdw blurRad="38100" dist="38100" dir="2700000" algn="tl">
                    <a:srgbClr val="000000"/>
                  </a:outerShdw>
                </a:effectLst>
              </a:rPr>
              <a:t>Crk</a:t>
            </a:r>
            <a:endParaRPr lang="en-US" b="1" dirty="0">
              <a:solidFill>
                <a:srgbClr val="FFFF66"/>
              </a:solidFill>
              <a:effectLst>
                <a:outerShdw blurRad="38100" dist="38100" dir="2700000" algn="tl">
                  <a:srgbClr val="000000"/>
                </a:outerShdw>
              </a:effectLst>
            </a:endParaRPr>
          </a:p>
        </p:txBody>
      </p:sp>
      <p:sp>
        <p:nvSpPr>
          <p:cNvPr id="37" name="Rectangle 1032"/>
          <p:cNvSpPr>
            <a:spLocks noChangeArrowheads="1"/>
          </p:cNvSpPr>
          <p:nvPr/>
        </p:nvSpPr>
        <p:spPr bwMode="gray">
          <a:xfrm rot="2338558">
            <a:off x="5051425" y="1154113"/>
            <a:ext cx="1133475" cy="368300"/>
          </a:xfrm>
          <a:prstGeom prst="rect">
            <a:avLst/>
          </a:prstGeom>
          <a:noFill/>
          <a:ln w="76200">
            <a:noFill/>
            <a:miter lim="800000"/>
            <a:headEnd/>
            <a:tailEnd/>
          </a:ln>
          <a:effectLst>
            <a:outerShdw dist="35921"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Concord</a:t>
            </a:r>
          </a:p>
        </p:txBody>
      </p:sp>
      <p:sp>
        <p:nvSpPr>
          <p:cNvPr id="39" name="Rectangle 1031"/>
          <p:cNvSpPr>
            <a:spLocks noChangeArrowheads="1"/>
          </p:cNvSpPr>
          <p:nvPr/>
        </p:nvSpPr>
        <p:spPr bwMode="gray">
          <a:xfrm>
            <a:off x="181348" y="5298141"/>
            <a:ext cx="4208463" cy="830997"/>
          </a:xfrm>
          <a:prstGeom prst="rect">
            <a:avLst/>
          </a:prstGeom>
          <a:noFill/>
          <a:ln w="76200">
            <a:noFill/>
            <a:miter lim="800000"/>
            <a:headEnd/>
            <a:tailEnd/>
          </a:ln>
          <a:effectLst>
            <a:outerShdw dist="50800" dir="2700000" algn="ctr" rotWithShape="0">
              <a:schemeClr val="bg1"/>
            </a:outerShdw>
          </a:effectLst>
        </p:spPr>
        <p:txBody>
          <a:bodyPr>
            <a:spAutoFit/>
          </a:bodyPr>
          <a:lstStyle/>
          <a:p>
            <a:pPr indent="738188">
              <a:spcBef>
                <a:spcPct val="50000"/>
              </a:spcBef>
              <a:defRPr/>
            </a:pP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66% probability of &gt; 6.5 </a:t>
            </a:r>
            <a:b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latin typeface="+mj-lt"/>
                <a:cs typeface="Arial" charset="0"/>
              </a:rPr>
              <a:t>magnitude earthquake by 2032</a:t>
            </a:r>
          </a:p>
        </p:txBody>
      </p:sp>
      <p:sp>
        <p:nvSpPr>
          <p:cNvPr id="40" name="Rectangle 1044"/>
          <p:cNvSpPr>
            <a:spLocks noChangeArrowheads="1"/>
          </p:cNvSpPr>
          <p:nvPr/>
        </p:nvSpPr>
        <p:spPr bwMode="gray">
          <a:xfrm rot="2472620">
            <a:off x="7426325" y="1325563"/>
            <a:ext cx="10572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Midland</a:t>
            </a:r>
          </a:p>
        </p:txBody>
      </p:sp>
      <p:sp>
        <p:nvSpPr>
          <p:cNvPr id="42" name="Rectangle 1044"/>
          <p:cNvSpPr>
            <a:spLocks noChangeArrowheads="1"/>
          </p:cNvSpPr>
          <p:nvPr/>
        </p:nvSpPr>
        <p:spPr bwMode="gray">
          <a:xfrm rot="2472620">
            <a:off x="7219950" y="2228850"/>
            <a:ext cx="1044575" cy="368300"/>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b="1" dirty="0">
                <a:solidFill>
                  <a:srgbClr val="FFFF66"/>
                </a:solidFill>
                <a:effectLst>
                  <a:outerShdw blurRad="38100" dist="38100" dir="2700000" algn="tl">
                    <a:srgbClr val="000000"/>
                  </a:outerShdw>
                </a:effectLst>
              </a:rPr>
              <a:t>Antioch</a:t>
            </a:r>
          </a:p>
        </p:txBody>
      </p:sp>
      <p:sp>
        <p:nvSpPr>
          <p:cNvPr id="815125" name="Freeform 1045"/>
          <p:cNvSpPr>
            <a:spLocks/>
          </p:cNvSpPr>
          <p:nvPr/>
        </p:nvSpPr>
        <p:spPr bwMode="gray">
          <a:xfrm>
            <a:off x="6437313" y="5962650"/>
            <a:ext cx="1909762" cy="784225"/>
          </a:xfrm>
          <a:custGeom>
            <a:avLst/>
            <a:gdLst/>
            <a:ahLst/>
            <a:cxnLst>
              <a:cxn ang="0">
                <a:pos x="0" y="0"/>
              </a:cxn>
              <a:cxn ang="0">
                <a:pos x="204" y="72"/>
              </a:cxn>
              <a:cxn ang="0">
                <a:pos x="306" y="120"/>
              </a:cxn>
              <a:cxn ang="0">
                <a:pos x="366" y="156"/>
              </a:cxn>
              <a:cxn ang="0">
                <a:pos x="456" y="204"/>
              </a:cxn>
              <a:cxn ang="0">
                <a:pos x="510" y="258"/>
              </a:cxn>
              <a:cxn ang="0">
                <a:pos x="582" y="300"/>
              </a:cxn>
              <a:cxn ang="0">
                <a:pos x="726" y="348"/>
              </a:cxn>
              <a:cxn ang="0">
                <a:pos x="888" y="384"/>
              </a:cxn>
              <a:cxn ang="0">
                <a:pos x="948" y="390"/>
              </a:cxn>
            </a:cxnLst>
            <a:rect l="0" t="0" r="r" b="b"/>
            <a:pathLst>
              <a:path w="948" h="391">
                <a:moveTo>
                  <a:pt x="0" y="0"/>
                </a:moveTo>
                <a:cubicBezTo>
                  <a:pt x="76" y="26"/>
                  <a:pt x="153" y="52"/>
                  <a:pt x="204" y="72"/>
                </a:cubicBezTo>
                <a:cubicBezTo>
                  <a:pt x="255" y="92"/>
                  <a:pt x="279" y="106"/>
                  <a:pt x="306" y="120"/>
                </a:cubicBezTo>
                <a:cubicBezTo>
                  <a:pt x="333" y="134"/>
                  <a:pt x="341" y="142"/>
                  <a:pt x="366" y="156"/>
                </a:cubicBezTo>
                <a:cubicBezTo>
                  <a:pt x="391" y="170"/>
                  <a:pt x="432" y="187"/>
                  <a:pt x="456" y="204"/>
                </a:cubicBezTo>
                <a:cubicBezTo>
                  <a:pt x="480" y="221"/>
                  <a:pt x="489" y="242"/>
                  <a:pt x="510" y="258"/>
                </a:cubicBezTo>
                <a:cubicBezTo>
                  <a:pt x="531" y="274"/>
                  <a:pt x="546" y="285"/>
                  <a:pt x="582" y="300"/>
                </a:cubicBezTo>
                <a:cubicBezTo>
                  <a:pt x="618" y="315"/>
                  <a:pt x="675" y="334"/>
                  <a:pt x="726" y="348"/>
                </a:cubicBezTo>
                <a:cubicBezTo>
                  <a:pt x="777" y="362"/>
                  <a:pt x="851" y="377"/>
                  <a:pt x="888" y="384"/>
                </a:cubicBezTo>
                <a:cubicBezTo>
                  <a:pt x="925" y="391"/>
                  <a:pt x="936" y="390"/>
                  <a:pt x="948" y="390"/>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6" name="Freeform 1046"/>
          <p:cNvSpPr>
            <a:spLocks/>
          </p:cNvSpPr>
          <p:nvPr/>
        </p:nvSpPr>
        <p:spPr bwMode="gray">
          <a:xfrm>
            <a:off x="6727825" y="5578475"/>
            <a:ext cx="1703388" cy="1106488"/>
          </a:xfrm>
          <a:custGeom>
            <a:avLst/>
            <a:gdLst/>
            <a:ahLst/>
            <a:cxnLst>
              <a:cxn ang="0">
                <a:pos x="0" y="0"/>
              </a:cxn>
              <a:cxn ang="0">
                <a:pos x="108" y="138"/>
              </a:cxn>
              <a:cxn ang="0">
                <a:pos x="210" y="180"/>
              </a:cxn>
              <a:cxn ang="0">
                <a:pos x="318" y="252"/>
              </a:cxn>
              <a:cxn ang="0">
                <a:pos x="438" y="330"/>
              </a:cxn>
              <a:cxn ang="0">
                <a:pos x="558" y="396"/>
              </a:cxn>
              <a:cxn ang="0">
                <a:pos x="708" y="468"/>
              </a:cxn>
              <a:cxn ang="0">
                <a:pos x="774" y="516"/>
              </a:cxn>
              <a:cxn ang="0">
                <a:pos x="846" y="552"/>
              </a:cxn>
            </a:cxnLst>
            <a:rect l="0" t="0" r="r" b="b"/>
            <a:pathLst>
              <a:path w="846" h="552">
                <a:moveTo>
                  <a:pt x="0" y="0"/>
                </a:moveTo>
                <a:cubicBezTo>
                  <a:pt x="36" y="54"/>
                  <a:pt x="73" y="108"/>
                  <a:pt x="108" y="138"/>
                </a:cubicBezTo>
                <a:cubicBezTo>
                  <a:pt x="143" y="168"/>
                  <a:pt x="175" y="161"/>
                  <a:pt x="210" y="180"/>
                </a:cubicBezTo>
                <a:cubicBezTo>
                  <a:pt x="245" y="199"/>
                  <a:pt x="280" y="227"/>
                  <a:pt x="318" y="252"/>
                </a:cubicBezTo>
                <a:cubicBezTo>
                  <a:pt x="356" y="277"/>
                  <a:pt x="398" y="306"/>
                  <a:pt x="438" y="330"/>
                </a:cubicBezTo>
                <a:cubicBezTo>
                  <a:pt x="478" y="354"/>
                  <a:pt x="513" y="373"/>
                  <a:pt x="558" y="396"/>
                </a:cubicBezTo>
                <a:cubicBezTo>
                  <a:pt x="603" y="419"/>
                  <a:pt x="672" y="448"/>
                  <a:pt x="708" y="468"/>
                </a:cubicBezTo>
                <a:cubicBezTo>
                  <a:pt x="744" y="488"/>
                  <a:pt x="751" y="502"/>
                  <a:pt x="774" y="516"/>
                </a:cubicBezTo>
                <a:cubicBezTo>
                  <a:pt x="797" y="530"/>
                  <a:pt x="821" y="541"/>
                  <a:pt x="846" y="552"/>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7" name="Freeform 1047"/>
          <p:cNvSpPr>
            <a:spLocks/>
          </p:cNvSpPr>
          <p:nvPr/>
        </p:nvSpPr>
        <p:spPr bwMode="gray">
          <a:xfrm>
            <a:off x="7210425" y="5673725"/>
            <a:ext cx="1643063" cy="915988"/>
          </a:xfrm>
          <a:custGeom>
            <a:avLst/>
            <a:gdLst/>
            <a:ahLst/>
            <a:cxnLst>
              <a:cxn ang="0">
                <a:pos x="0" y="0"/>
              </a:cxn>
              <a:cxn ang="0">
                <a:pos x="162" y="150"/>
              </a:cxn>
              <a:cxn ang="0">
                <a:pos x="282" y="198"/>
              </a:cxn>
              <a:cxn ang="0">
                <a:pos x="432" y="270"/>
              </a:cxn>
              <a:cxn ang="0">
                <a:pos x="492" y="282"/>
              </a:cxn>
              <a:cxn ang="0">
                <a:pos x="624" y="330"/>
              </a:cxn>
              <a:cxn ang="0">
                <a:pos x="678" y="360"/>
              </a:cxn>
              <a:cxn ang="0">
                <a:pos x="816" y="456"/>
              </a:cxn>
            </a:cxnLst>
            <a:rect l="0" t="0" r="r" b="b"/>
            <a:pathLst>
              <a:path w="816" h="456">
                <a:moveTo>
                  <a:pt x="0" y="0"/>
                </a:moveTo>
                <a:cubicBezTo>
                  <a:pt x="57" y="58"/>
                  <a:pt x="115" y="117"/>
                  <a:pt x="162" y="150"/>
                </a:cubicBezTo>
                <a:cubicBezTo>
                  <a:pt x="209" y="183"/>
                  <a:pt x="237" y="178"/>
                  <a:pt x="282" y="198"/>
                </a:cubicBezTo>
                <a:cubicBezTo>
                  <a:pt x="327" y="218"/>
                  <a:pt x="397" y="256"/>
                  <a:pt x="432" y="270"/>
                </a:cubicBezTo>
                <a:cubicBezTo>
                  <a:pt x="467" y="284"/>
                  <a:pt x="460" y="272"/>
                  <a:pt x="492" y="282"/>
                </a:cubicBezTo>
                <a:cubicBezTo>
                  <a:pt x="524" y="292"/>
                  <a:pt x="593" y="317"/>
                  <a:pt x="624" y="330"/>
                </a:cubicBezTo>
                <a:cubicBezTo>
                  <a:pt x="655" y="343"/>
                  <a:pt x="646" y="339"/>
                  <a:pt x="678" y="360"/>
                </a:cubicBezTo>
                <a:cubicBezTo>
                  <a:pt x="710" y="381"/>
                  <a:pt x="763" y="418"/>
                  <a:pt x="816" y="456"/>
                </a:cubicBezTo>
              </a:path>
            </a:pathLst>
          </a:custGeom>
          <a:noFill/>
          <a:ln w="19050" cap="flat" cmpd="sng">
            <a:solidFill>
              <a:srgbClr val="FF0000"/>
            </a:solidFill>
            <a:prstDash val="solid"/>
            <a:round/>
            <a:headEnd/>
            <a:tailEnd/>
          </a:ln>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815128" name="Text Box 1048"/>
          <p:cNvSpPr txBox="1">
            <a:spLocks noChangeArrowheads="1"/>
          </p:cNvSpPr>
          <p:nvPr/>
        </p:nvSpPr>
        <p:spPr bwMode="gray">
          <a:xfrm>
            <a:off x="11113" y="6324600"/>
            <a:ext cx="9132887" cy="533400"/>
          </a:xfrm>
          <a:prstGeom prst="rect">
            <a:avLst/>
          </a:prstGeom>
          <a:ln>
            <a:headEnd/>
            <a:tailEnd/>
          </a:ln>
        </p:spPr>
        <p:style>
          <a:lnRef idx="0">
            <a:schemeClr val="dk1"/>
          </a:lnRef>
          <a:fillRef idx="3">
            <a:schemeClr val="dk1"/>
          </a:fillRef>
          <a:effectRef idx="3">
            <a:schemeClr val="dk1"/>
          </a:effectRef>
          <a:fontRef idx="minor">
            <a:schemeClr val="lt1"/>
          </a:fontRef>
        </p:style>
        <p:txBody>
          <a:bodyPr anchor="ctr" anchorCtr="1"/>
          <a:lstStyle/>
          <a:p>
            <a:pPr algn="ctr">
              <a:lnSpc>
                <a:spcPct val="90000"/>
              </a:lnSpc>
              <a:spcBef>
                <a:spcPct val="50000"/>
              </a:spcBef>
              <a:buClr>
                <a:srgbClr val="FFFF00"/>
              </a:buClr>
              <a:buSzPct val="85000"/>
              <a:buFont typeface="Wingdings" pitchFamily="2" charset="2"/>
              <a:buNone/>
              <a:defRPr/>
            </a:pPr>
            <a:r>
              <a:rPr lang="en-US" sz="2800" b="1" dirty="0">
                <a:latin typeface="Arial" pitchFamily="34" charset="0"/>
              </a:rPr>
              <a:t>Bay-Delta Region Major Faults </a:t>
            </a:r>
          </a:p>
        </p:txBody>
      </p:sp>
      <p:sp>
        <p:nvSpPr>
          <p:cNvPr id="815129" name="Rectangle 1049"/>
          <p:cNvSpPr>
            <a:spLocks noChangeArrowheads="1"/>
          </p:cNvSpPr>
          <p:nvPr/>
        </p:nvSpPr>
        <p:spPr bwMode="gray">
          <a:xfrm rot="2975846">
            <a:off x="1635919" y="3566319"/>
            <a:ext cx="1809750" cy="401638"/>
          </a:xfrm>
          <a:prstGeom prst="rect">
            <a:avLst/>
          </a:prstGeom>
          <a:noFill/>
          <a:ln w="76200">
            <a:noFill/>
            <a:miter lim="800000"/>
            <a:headEnd/>
            <a:tailEnd/>
          </a:ln>
          <a:effectLst>
            <a:outerShdw dist="50800" dir="2700000" algn="ctr" rotWithShape="0">
              <a:schemeClr val="bg1"/>
            </a:outerShdw>
          </a:effectLst>
        </p:spPr>
        <p:txBody>
          <a:bodyPr wrap="none">
            <a:spAutoFit/>
          </a:bodyPr>
          <a:lstStyle/>
          <a:p>
            <a:pPr>
              <a:spcBef>
                <a:spcPct val="50000"/>
              </a:spcBef>
              <a:defRPr/>
            </a:pPr>
            <a:r>
              <a:rPr lang="en-US" sz="2000" b="1" dirty="0">
                <a:solidFill>
                  <a:srgbClr val="FFFF66"/>
                </a:solidFill>
                <a:effectLst>
                  <a:outerShdw blurRad="38100" dist="38100" dir="2700000" algn="tl">
                    <a:srgbClr val="000000"/>
                  </a:outerShdw>
                </a:effectLst>
              </a:rPr>
              <a:t>San Gregorio</a:t>
            </a:r>
          </a:p>
        </p:txBody>
      </p:sp>
      <p:sp>
        <p:nvSpPr>
          <p:cNvPr id="815130" name="Freeform 1050"/>
          <p:cNvSpPr>
            <a:spLocks/>
          </p:cNvSpPr>
          <p:nvPr/>
        </p:nvSpPr>
        <p:spPr bwMode="gray">
          <a:xfrm>
            <a:off x="7305675" y="1044575"/>
            <a:ext cx="863600" cy="1677988"/>
          </a:xfrm>
          <a:custGeom>
            <a:avLst/>
            <a:gdLst>
              <a:gd name="connsiteX0" fmla="*/ 341 w 341"/>
              <a:gd name="connsiteY0" fmla="*/ 816 h 816"/>
              <a:gd name="connsiteX1" fmla="*/ 293 w 341"/>
              <a:gd name="connsiteY1" fmla="*/ 624 h 816"/>
              <a:gd name="connsiteX2" fmla="*/ 197 w 341"/>
              <a:gd name="connsiteY2" fmla="*/ 432 h 816"/>
              <a:gd name="connsiteX3" fmla="*/ 149 w 341"/>
              <a:gd name="connsiteY3" fmla="*/ 240 h 816"/>
              <a:gd name="connsiteX4" fmla="*/ 149 w 341"/>
              <a:gd name="connsiteY4" fmla="*/ 96 h 816"/>
              <a:gd name="connsiteX5" fmla="*/ 8 w 341"/>
              <a:gd name="connsiteY5" fmla="*/ 97 h 816"/>
              <a:gd name="connsiteX6" fmla="*/ 101 w 341"/>
              <a:gd name="connsiteY6" fmla="*/ 0 h 816"/>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0 w 510"/>
              <a:gd name="connsiteY6"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18 w 510"/>
              <a:gd name="connsiteY4" fmla="*/ 225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305 w 510"/>
              <a:gd name="connsiteY4" fmla="*/ 400 h 945"/>
              <a:gd name="connsiteX5" fmla="*/ 258 w 510"/>
              <a:gd name="connsiteY5" fmla="*/ 286 h 945"/>
              <a:gd name="connsiteX6" fmla="*/ 177 w 510"/>
              <a:gd name="connsiteY6" fmla="*/ 226 h 945"/>
              <a:gd name="connsiteX7" fmla="*/ 76 w 510"/>
              <a:gd name="connsiteY7" fmla="*/ 126 h 945"/>
              <a:gd name="connsiteX8" fmla="*/ 0 w 510"/>
              <a:gd name="connsiteY8" fmla="*/ 0 h 945"/>
              <a:gd name="connsiteX0" fmla="*/ 510 w 510"/>
              <a:gd name="connsiteY0" fmla="*/ 945 h 945"/>
              <a:gd name="connsiteX1" fmla="*/ 462 w 510"/>
              <a:gd name="connsiteY1" fmla="*/ 753 h 945"/>
              <a:gd name="connsiteX2" fmla="*/ 366 w 510"/>
              <a:gd name="connsiteY2" fmla="*/ 561 h 945"/>
              <a:gd name="connsiteX3" fmla="*/ 318 w 510"/>
              <a:gd name="connsiteY3" fmla="*/ 369 h 945"/>
              <a:gd name="connsiteX4" fmla="*/ 258 w 510"/>
              <a:gd name="connsiteY4" fmla="*/ 286 h 945"/>
              <a:gd name="connsiteX5" fmla="*/ 177 w 510"/>
              <a:gd name="connsiteY5" fmla="*/ 226 h 945"/>
              <a:gd name="connsiteX6" fmla="*/ 76 w 510"/>
              <a:gd name="connsiteY6" fmla="*/ 126 h 945"/>
              <a:gd name="connsiteX7" fmla="*/ 0 w 510"/>
              <a:gd name="connsiteY7" fmla="*/ 0 h 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0" h="945">
                <a:moveTo>
                  <a:pt x="510" y="945"/>
                </a:moveTo>
                <a:lnTo>
                  <a:pt x="462" y="753"/>
                </a:lnTo>
                <a:cubicBezTo>
                  <a:pt x="462" y="753"/>
                  <a:pt x="390" y="625"/>
                  <a:pt x="366" y="561"/>
                </a:cubicBezTo>
                <a:cubicBezTo>
                  <a:pt x="342" y="497"/>
                  <a:pt x="336" y="415"/>
                  <a:pt x="318" y="369"/>
                </a:cubicBezTo>
                <a:cubicBezTo>
                  <a:pt x="300" y="323"/>
                  <a:pt x="281" y="310"/>
                  <a:pt x="258" y="286"/>
                </a:cubicBezTo>
                <a:cubicBezTo>
                  <a:pt x="237" y="257"/>
                  <a:pt x="217" y="243"/>
                  <a:pt x="177" y="226"/>
                </a:cubicBezTo>
                <a:cubicBezTo>
                  <a:pt x="137" y="210"/>
                  <a:pt x="105" y="164"/>
                  <a:pt x="76" y="126"/>
                </a:cubicBezTo>
                <a:cubicBezTo>
                  <a:pt x="47" y="88"/>
                  <a:pt x="28" y="35"/>
                  <a:pt x="0" y="0"/>
                </a:cubicBezTo>
              </a:path>
            </a:pathLst>
          </a:custGeom>
          <a:noFill/>
          <a:ln w="57150" cap="flat" cmpd="sng">
            <a:solidFill>
              <a:srgbClr val="FF0000"/>
            </a:solidFill>
            <a:prstDash val="sysDot"/>
            <a:round/>
            <a:headEnd/>
            <a:tailEnd/>
          </a:ln>
          <a:effectLst>
            <a:outerShdw blurRad="50800" dist="50800" dir="5400000" algn="ctr" rotWithShape="0">
              <a:schemeClr val="bg1"/>
            </a:outerShdw>
          </a:effectLst>
        </p:spPr>
        <p:txBody>
          <a:bodyPr anchor="ctr" anchorCtr="1"/>
          <a:lstStyle/>
          <a:p>
            <a:pPr>
              <a:defRPr/>
            </a:pPr>
            <a:endParaRPr lang="en-US">
              <a:effectLst>
                <a:outerShdw blurRad="38100" dist="38100" dir="2700000" algn="tl">
                  <a:srgbClr val="000000">
                    <a:alpha val="43137"/>
                  </a:srgbClr>
                </a:outerShdw>
              </a:effectLst>
            </a:endParaRPr>
          </a:p>
        </p:txBody>
      </p:sp>
      <p:sp>
        <p:nvSpPr>
          <p:cNvPr id="30" name="Oval 29"/>
          <p:cNvSpPr/>
          <p:nvPr/>
        </p:nvSpPr>
        <p:spPr bwMode="auto">
          <a:xfrm>
            <a:off x="5203825" y="324167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27%</a:t>
            </a:r>
          </a:p>
        </p:txBody>
      </p:sp>
      <p:sp>
        <p:nvSpPr>
          <p:cNvPr id="32" name="Oval 31"/>
          <p:cNvSpPr/>
          <p:nvPr/>
        </p:nvSpPr>
        <p:spPr bwMode="auto">
          <a:xfrm>
            <a:off x="3014663" y="333692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21%</a:t>
            </a:r>
          </a:p>
        </p:txBody>
      </p:sp>
      <p:sp>
        <p:nvSpPr>
          <p:cNvPr id="33" name="Oval 32"/>
          <p:cNvSpPr/>
          <p:nvPr/>
        </p:nvSpPr>
        <p:spPr bwMode="auto">
          <a:xfrm>
            <a:off x="3214688" y="430847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10%</a:t>
            </a:r>
          </a:p>
        </p:txBody>
      </p:sp>
      <p:sp>
        <p:nvSpPr>
          <p:cNvPr id="34" name="Oval 33"/>
          <p:cNvSpPr/>
          <p:nvPr/>
        </p:nvSpPr>
        <p:spPr bwMode="auto">
          <a:xfrm>
            <a:off x="6215063" y="3454400"/>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11%</a:t>
            </a:r>
          </a:p>
        </p:txBody>
      </p:sp>
      <p:sp>
        <p:nvSpPr>
          <p:cNvPr id="35" name="Oval 34"/>
          <p:cNvSpPr/>
          <p:nvPr/>
        </p:nvSpPr>
        <p:spPr bwMode="auto">
          <a:xfrm>
            <a:off x="7586663" y="3246438"/>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3%</a:t>
            </a:r>
          </a:p>
        </p:txBody>
      </p:sp>
      <p:sp>
        <p:nvSpPr>
          <p:cNvPr id="36" name="Oval 35"/>
          <p:cNvSpPr/>
          <p:nvPr/>
        </p:nvSpPr>
        <p:spPr bwMode="auto">
          <a:xfrm>
            <a:off x="4767263" y="1355725"/>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4%</a:t>
            </a:r>
          </a:p>
        </p:txBody>
      </p:sp>
      <p:sp>
        <p:nvSpPr>
          <p:cNvPr id="38" name="Oval 37"/>
          <p:cNvSpPr/>
          <p:nvPr/>
        </p:nvSpPr>
        <p:spPr bwMode="auto">
          <a:xfrm>
            <a:off x="104775" y="5287963"/>
            <a:ext cx="822325" cy="457200"/>
          </a:xfrm>
          <a:prstGeom prst="ellipse">
            <a:avLst/>
          </a:prstGeom>
          <a:solidFill>
            <a:srgbClr val="C00000">
              <a:alpha val="60000"/>
            </a:srgbClr>
          </a:solidFill>
          <a:ln w="19050" cap="flat" cmpd="sng" algn="ctr">
            <a:solidFill>
              <a:schemeClr val="bg1"/>
            </a:solidFill>
            <a:prstDash val="solid"/>
            <a:round/>
            <a:headEnd type="none" w="med" len="med"/>
            <a:tailEnd type="none" w="med" len="med"/>
          </a:ln>
          <a:effectLst/>
        </p:spPr>
        <p:txBody>
          <a:bodyPr lIns="0" tIns="0" rIns="0" bIns="0" anchor="ctr" anchorCtr="1"/>
          <a:lstStyle/>
          <a:p>
            <a:pPr>
              <a:defRPr/>
            </a:pPr>
            <a:r>
              <a:rPr lang="en-US" sz="2000" b="1" dirty="0">
                <a:effectLst>
                  <a:outerShdw blurRad="38100" dist="38100" dir="2700000" algn="tl">
                    <a:srgbClr val="000000">
                      <a:alpha val="43137"/>
                    </a:srgbClr>
                  </a:outerShdw>
                </a:effectLst>
                <a:latin typeface="+mn-lt"/>
              </a:rPr>
              <a:t>%</a:t>
            </a:r>
          </a:p>
        </p:txBody>
      </p:sp>
      <p:sp>
        <p:nvSpPr>
          <p:cNvPr id="41" name="Freeform 1036"/>
          <p:cNvSpPr>
            <a:spLocks/>
          </p:cNvSpPr>
          <p:nvPr/>
        </p:nvSpPr>
        <p:spPr bwMode="gray">
          <a:xfrm>
            <a:off x="7161213" y="2139950"/>
            <a:ext cx="546100" cy="450850"/>
          </a:xfrm>
          <a:custGeom>
            <a:avLst/>
            <a:gdLst>
              <a:gd name="connsiteX0" fmla="*/ 0 w 306"/>
              <a:gd name="connsiteY0" fmla="*/ 0 h 456"/>
              <a:gd name="connsiteX1" fmla="*/ 102 w 306"/>
              <a:gd name="connsiteY1" fmla="*/ 96 h 456"/>
              <a:gd name="connsiteX2" fmla="*/ 144 w 306"/>
              <a:gd name="connsiteY2" fmla="*/ 318 h 456"/>
              <a:gd name="connsiteX3" fmla="*/ 198 w 306"/>
              <a:gd name="connsiteY3" fmla="*/ 366 h 456"/>
              <a:gd name="connsiteX4" fmla="*/ 306 w 306"/>
              <a:gd name="connsiteY4" fmla="*/ 456 h 456"/>
              <a:gd name="connsiteX0" fmla="*/ 0 w 306"/>
              <a:gd name="connsiteY0" fmla="*/ 0 h 456"/>
              <a:gd name="connsiteX1" fmla="*/ 144 w 306"/>
              <a:gd name="connsiteY1" fmla="*/ 318 h 456"/>
              <a:gd name="connsiteX2" fmla="*/ 198 w 306"/>
              <a:gd name="connsiteY2" fmla="*/ 366 h 456"/>
              <a:gd name="connsiteX3" fmla="*/ 306 w 306"/>
              <a:gd name="connsiteY3" fmla="*/ 456 h 456"/>
              <a:gd name="connsiteX0" fmla="*/ 0 w 306"/>
              <a:gd name="connsiteY0" fmla="*/ 0 h 456"/>
              <a:gd name="connsiteX1" fmla="*/ 37 w 306"/>
              <a:gd name="connsiteY1" fmla="*/ 231 h 456"/>
              <a:gd name="connsiteX2" fmla="*/ 144 w 306"/>
              <a:gd name="connsiteY2" fmla="*/ 318 h 456"/>
              <a:gd name="connsiteX3" fmla="*/ 198 w 306"/>
              <a:gd name="connsiteY3" fmla="*/ 366 h 456"/>
              <a:gd name="connsiteX4" fmla="*/ 306 w 306"/>
              <a:gd name="connsiteY4" fmla="*/ 456 h 456"/>
              <a:gd name="connsiteX0" fmla="*/ 0 w 269"/>
              <a:gd name="connsiteY0" fmla="*/ 0 h 225"/>
              <a:gd name="connsiteX1" fmla="*/ 107 w 269"/>
              <a:gd name="connsiteY1" fmla="*/ 87 h 225"/>
              <a:gd name="connsiteX2" fmla="*/ 161 w 269"/>
              <a:gd name="connsiteY2" fmla="*/ 135 h 225"/>
              <a:gd name="connsiteX3" fmla="*/ 269 w 269"/>
              <a:gd name="connsiteY3" fmla="*/ 225 h 225"/>
            </a:gdLst>
            <a:ahLst/>
            <a:cxnLst>
              <a:cxn ang="0">
                <a:pos x="connsiteX0" y="connsiteY0"/>
              </a:cxn>
              <a:cxn ang="0">
                <a:pos x="connsiteX1" y="connsiteY1"/>
              </a:cxn>
              <a:cxn ang="0">
                <a:pos x="connsiteX2" y="connsiteY2"/>
              </a:cxn>
              <a:cxn ang="0">
                <a:pos x="connsiteX3" y="connsiteY3"/>
              </a:cxn>
            </a:cxnLst>
            <a:rect l="l" t="t" r="r" b="b"/>
            <a:pathLst>
              <a:path w="269" h="225">
                <a:moveTo>
                  <a:pt x="0" y="0"/>
                </a:moveTo>
                <a:cubicBezTo>
                  <a:pt x="24" y="53"/>
                  <a:pt x="74" y="30"/>
                  <a:pt x="107" y="87"/>
                </a:cubicBezTo>
                <a:cubicBezTo>
                  <a:pt x="141" y="145"/>
                  <a:pt x="134" y="112"/>
                  <a:pt x="161" y="135"/>
                </a:cubicBezTo>
                <a:cubicBezTo>
                  <a:pt x="188" y="158"/>
                  <a:pt x="254" y="214"/>
                  <a:pt x="269" y="225"/>
                </a:cubicBezTo>
              </a:path>
            </a:pathLst>
          </a:custGeom>
          <a:noFill/>
          <a:ln w="38100" cap="flat" cmpd="sng">
            <a:solidFill>
              <a:srgbClr val="FF0000"/>
            </a:solidFill>
            <a:prstDash val="solid"/>
            <a:round/>
            <a:headEnd/>
            <a:tailEnd/>
          </a:ln>
          <a:effectLst>
            <a:outerShdw blurRad="50800" dist="50800" dir="5400000" algn="ctr" rotWithShape="0">
              <a:schemeClr val="bg1"/>
            </a:outerShdw>
          </a:effectLst>
        </p:spPr>
        <p:txBody>
          <a:bodyPr rot="10800000" vert="eaVert" wrap="none">
            <a:spAutoFit/>
          </a:bodyPr>
          <a:lstStyle/>
          <a:p>
            <a:pPr>
              <a:defRPr/>
            </a:pPr>
            <a:endParaRPr lang="en-US">
              <a:effectLst>
                <a:outerShdw blurRad="38100" dist="38100" dir="2700000" algn="tl">
                  <a:srgbClr val="000000">
                    <a:alpha val="43137"/>
                  </a:srgbClr>
                </a:outerShdw>
              </a:effectLst>
            </a:endParaRPr>
          </a:p>
        </p:txBody>
      </p:sp>
      <p:sp>
        <p:nvSpPr>
          <p:cNvPr id="44" name="Slide Number Placeholder 43"/>
          <p:cNvSpPr>
            <a:spLocks noGrp="1"/>
          </p:cNvSpPr>
          <p:nvPr>
            <p:ph type="sldNum" sz="quarter" idx="10"/>
          </p:nvPr>
        </p:nvSpPr>
        <p:spPr/>
        <p:txBody>
          <a:bodyPr/>
          <a:lstStyle/>
          <a:p>
            <a:pPr>
              <a:defRPr/>
            </a:pPr>
            <a:fld id="{004C3B85-13C4-416E-970D-C359FDB8E7A2}" type="slidenum">
              <a:rPr lang="en-US"/>
              <a:pPr>
                <a:defRPr/>
              </a:pPr>
              <a:t>21</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endCondLst>
                                    <p:cond evt="onNext" delay="0">
                                      <p:tgtEl>
                                        <p:sldTgt/>
                                      </p:tgtEl>
                                    </p:cond>
                                  </p:endCondLst>
                                  <p:iterate type="lt">
                                    <p:tmPct val="10000"/>
                                  </p:iterate>
                                  <p:childTnLst>
                                    <p:animScale>
                                      <p:cBhvr>
                                        <p:cTn id="6" dur="250" autoRev="1" fill="hold">
                                          <p:stCondLst>
                                            <p:cond delay="0"/>
                                          </p:stCondLst>
                                        </p:cTn>
                                        <p:tgtEl>
                                          <p:spTgt spid="39"/>
                                        </p:tgtEl>
                                      </p:cBhvr>
                                      <p:to x="80000" y="100000"/>
                                    </p:animScale>
                                    <p:anim by="(#ppt_w*0.10)" calcmode="lin" valueType="num">
                                      <p:cBhvr>
                                        <p:cTn id="7" dur="250" autoRev="1" fill="hold">
                                          <p:stCondLst>
                                            <p:cond delay="0"/>
                                          </p:stCondLst>
                                        </p:cTn>
                                        <p:tgtEl>
                                          <p:spTgt spid="39"/>
                                        </p:tgtEl>
                                        <p:attrNameLst>
                                          <p:attrName>ppt_x</p:attrName>
                                        </p:attrNameLst>
                                      </p:cBhvr>
                                    </p:anim>
                                    <p:anim by="(-#ppt_w*0.10)" calcmode="lin" valueType="num">
                                      <p:cBhvr>
                                        <p:cTn id="8" dur="250" autoRev="1" fill="hold">
                                          <p:stCondLst>
                                            <p:cond delay="0"/>
                                          </p:stCondLst>
                                        </p:cTn>
                                        <p:tgtEl>
                                          <p:spTgt spid="39"/>
                                        </p:tgtEl>
                                        <p:attrNameLst>
                                          <p:attrName>ppt_y</p:attrName>
                                        </p:attrNameLst>
                                      </p:cBhvr>
                                    </p:anim>
                                    <p:animRot by="-480000">
                                      <p:cBhvr>
                                        <p:cTn id="9" dur="250" autoRev="1" fill="hold">
                                          <p:stCondLst>
                                            <p:cond delay="0"/>
                                          </p:stCondLst>
                                        </p:cTn>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srcRect/>
          <a:stretch>
            <a:fillRect/>
          </a:stretch>
        </p:blipFill>
        <p:spPr bwMode="auto">
          <a:xfrm>
            <a:off x="0" y="0"/>
            <a:ext cx="9180214" cy="6858000"/>
          </a:xfrm>
          <a:prstGeom prst="rect">
            <a:avLst/>
          </a:prstGeom>
          <a:noFill/>
          <a:ln w="9525">
            <a:noFill/>
            <a:miter lim="800000"/>
            <a:headEnd/>
            <a:tailEnd/>
          </a:ln>
          <a:effectLst/>
        </p:spPr>
      </p:pic>
      <p:sp>
        <p:nvSpPr>
          <p:cNvPr id="2" name="Slide Number Placeholder 1"/>
          <p:cNvSpPr>
            <a:spLocks noGrp="1"/>
          </p:cNvSpPr>
          <p:nvPr>
            <p:ph type="sldNum" sz="quarter" idx="10"/>
          </p:nvPr>
        </p:nvSpPr>
        <p:spPr/>
        <p:txBody>
          <a:bodyPr/>
          <a:lstStyle/>
          <a:p>
            <a:pPr>
              <a:defRPr/>
            </a:pPr>
            <a:fld id="{448C08DC-A378-449B-93AA-CC7D0F51DA21}" type="slidenum">
              <a:rPr lang="en-US" smtClean="0"/>
              <a:pPr>
                <a:defRPr/>
              </a:pPr>
              <a:t>22</a:t>
            </a:fld>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ocuments and Settings\u07136\My Documents\My Pictures\Delta Color Code Elevation Map-medium.jpg"/>
          <p:cNvPicPr>
            <a:picLocks noChangeAspect="1" noChangeArrowheads="1"/>
          </p:cNvPicPr>
          <p:nvPr/>
        </p:nvPicPr>
        <p:blipFill>
          <a:blip r:embed="rId3"/>
          <a:srcRect/>
          <a:stretch>
            <a:fillRect/>
          </a:stretch>
        </p:blipFill>
        <p:spPr bwMode="ltGray">
          <a:xfrm>
            <a:off x="0" y="-3175"/>
            <a:ext cx="9144000" cy="6861175"/>
          </a:xfrm>
          <a:prstGeom prst="rect">
            <a:avLst/>
          </a:prstGeom>
          <a:noFill/>
          <a:ln w="9525">
            <a:noFill/>
            <a:miter lim="800000"/>
            <a:headEnd/>
            <a:tailEnd/>
          </a:ln>
        </p:spPr>
      </p:pic>
      <p:sp>
        <p:nvSpPr>
          <p:cNvPr id="1363972" name="Rectangle 4"/>
          <p:cNvSpPr>
            <a:spLocks noGrp="1" noChangeArrowheads="1"/>
          </p:cNvSpPr>
          <p:nvPr>
            <p:ph type="title" idx="4294967295"/>
          </p:nvPr>
        </p:nvSpPr>
        <p:spPr bwMode="invGray">
          <a:xfrm>
            <a:off x="0" y="152400"/>
            <a:ext cx="9144000" cy="1052596"/>
          </a:xfrm>
          <a:effectLst>
            <a:outerShdw blurRad="50800" dist="38100" dir="2700000" algn="tl" rotWithShape="0">
              <a:prstClr val="black"/>
            </a:outerShdw>
          </a:effectLst>
        </p:spPr>
        <p:txBody>
          <a:bodyPr/>
          <a:lstStyle/>
          <a:p>
            <a:pPr algn="ctr">
              <a:defRPr/>
            </a:pPr>
            <a:r>
              <a:rPr smtClean="0"/>
              <a:t>Water Supply Pathway</a:t>
            </a:r>
            <a:br>
              <a:rPr smtClean="0"/>
            </a:br>
            <a:r>
              <a:rPr sz="3200" smtClean="0">
                <a:solidFill>
                  <a:schemeClr val="tx1"/>
                </a:solidFill>
              </a:rPr>
              <a:t>(Island subsidence between 10-30 ft. deep)</a:t>
            </a:r>
            <a:endParaRPr smtClean="0">
              <a:solidFill>
                <a:schemeClr val="tx1"/>
              </a:solidFill>
            </a:endParaRPr>
          </a:p>
        </p:txBody>
      </p:sp>
      <p:sp>
        <p:nvSpPr>
          <p:cNvPr id="1363973" name="Text Box 5"/>
          <p:cNvSpPr txBox="1">
            <a:spLocks noChangeArrowheads="1"/>
          </p:cNvSpPr>
          <p:nvPr/>
        </p:nvSpPr>
        <p:spPr bwMode="invGray">
          <a:xfrm>
            <a:off x="5472113" y="3022600"/>
            <a:ext cx="1140056"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- 20 ft.</a:t>
            </a:r>
          </a:p>
        </p:txBody>
      </p:sp>
      <p:sp>
        <p:nvSpPr>
          <p:cNvPr id="1363975" name="Text Box 7"/>
          <p:cNvSpPr txBox="1">
            <a:spLocks noChangeArrowheads="1"/>
          </p:cNvSpPr>
          <p:nvPr/>
        </p:nvSpPr>
        <p:spPr bwMode="invGray">
          <a:xfrm>
            <a:off x="3276600" y="1979069"/>
            <a:ext cx="1140056"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- 30 ft.</a:t>
            </a:r>
          </a:p>
        </p:txBody>
      </p:sp>
      <p:sp>
        <p:nvSpPr>
          <p:cNvPr id="1363978" name="Text Box 10"/>
          <p:cNvSpPr txBox="1">
            <a:spLocks noChangeArrowheads="1"/>
          </p:cNvSpPr>
          <p:nvPr/>
        </p:nvSpPr>
        <p:spPr bwMode="invGray">
          <a:xfrm>
            <a:off x="6172200" y="6488295"/>
            <a:ext cx="1063625" cy="424732"/>
          </a:xfrm>
          <a:prstGeom prst="rect">
            <a:avLst/>
          </a:prstGeom>
          <a:noFill/>
          <a:ln w="19050">
            <a:noFill/>
            <a:miter lim="800000"/>
            <a:headEnd/>
            <a:tailEnd/>
          </a:ln>
          <a:effectLst>
            <a:outerShdw dist="35921" dir="27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- 30 feet</a:t>
            </a:r>
          </a:p>
        </p:txBody>
      </p:sp>
      <p:sp>
        <p:nvSpPr>
          <p:cNvPr id="1363980" name="Text Box 12"/>
          <p:cNvSpPr txBox="1">
            <a:spLocks noChangeArrowheads="1"/>
          </p:cNvSpPr>
          <p:nvPr/>
        </p:nvSpPr>
        <p:spPr bwMode="invGray">
          <a:xfrm>
            <a:off x="7948585" y="6458315"/>
            <a:ext cx="1191801" cy="424732"/>
          </a:xfrm>
          <a:prstGeom prst="rect">
            <a:avLst/>
          </a:prstGeom>
          <a:noFill/>
          <a:ln w="19050">
            <a:noFill/>
            <a:miter lim="800000"/>
            <a:headEnd/>
            <a:tailEnd/>
          </a:ln>
          <a:effectLst>
            <a:outerShdw dist="50800" dir="2700000" algn="ctr" rotWithShape="0">
              <a:schemeClr val="bg1"/>
            </a:outerShdw>
          </a:effectLst>
        </p:spPr>
        <p:txBody>
          <a:bodyPr wrap="none" anchorCtr="1">
            <a:spAutoFit/>
          </a:bodyPr>
          <a:lstStyle/>
          <a:p>
            <a:pPr>
              <a:lnSpc>
                <a:spcPct val="90000"/>
              </a:lnSpc>
              <a:spcAft>
                <a:spcPct val="25000"/>
              </a:spcAft>
              <a:buClr>
                <a:srgbClr val="FFFF00"/>
              </a:buClr>
              <a:buSzPct val="85000"/>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Sea Level</a:t>
            </a:r>
          </a:p>
        </p:txBody>
      </p:sp>
      <p:grpSp>
        <p:nvGrpSpPr>
          <p:cNvPr id="2" name="Group 59"/>
          <p:cNvGrpSpPr>
            <a:grpSpLocks/>
          </p:cNvGrpSpPr>
          <p:nvPr/>
        </p:nvGrpSpPr>
        <p:grpSpPr bwMode="invGray">
          <a:xfrm>
            <a:off x="1828800" y="5181600"/>
            <a:ext cx="2895600" cy="1057275"/>
            <a:chOff x="928" y="3600"/>
            <a:chExt cx="1824" cy="666"/>
          </a:xfrm>
          <a:effectLst>
            <a:outerShdw blurRad="50800" dist="50800" dir="5400000" algn="ctr" rotWithShape="0">
              <a:schemeClr val="bg1"/>
            </a:outerShdw>
          </a:effectLst>
        </p:grpSpPr>
        <p:grpSp>
          <p:nvGrpSpPr>
            <p:cNvPr id="3" name="Group 39"/>
            <p:cNvGrpSpPr>
              <a:grpSpLocks/>
            </p:cNvGrpSpPr>
            <p:nvPr/>
          </p:nvGrpSpPr>
          <p:grpSpPr bwMode="invGray">
            <a:xfrm>
              <a:off x="928" y="3600"/>
              <a:ext cx="1392" cy="330"/>
              <a:chOff x="928" y="3600"/>
              <a:chExt cx="1392" cy="330"/>
            </a:xfrm>
          </p:grpSpPr>
          <p:sp>
            <p:nvSpPr>
              <p:cNvPr id="38" name="Text Box 40"/>
              <p:cNvSpPr txBox="1">
                <a:spLocks noChangeArrowheads="1"/>
              </p:cNvSpPr>
              <p:nvPr/>
            </p:nvSpPr>
            <p:spPr bwMode="invGray">
              <a:xfrm>
                <a:off x="928" y="3600"/>
                <a:ext cx="1392" cy="330"/>
              </a:xfrm>
              <a:prstGeom prst="rect">
                <a:avLst/>
              </a:prstGeom>
              <a:noFill/>
              <a:ln w="9525">
                <a:noFill/>
                <a:miter lim="800000"/>
                <a:headEnd/>
                <a:tailEnd/>
              </a:ln>
              <a:effectLst/>
            </p:spPr>
            <p:txBody>
              <a:bodyPr>
                <a:spAutoFit/>
              </a:bodyPr>
              <a:lstStyle/>
              <a:p>
                <a:pPr>
                  <a:spcBef>
                    <a:spcPct val="50000"/>
                  </a:spcBef>
                  <a:defRPr/>
                </a:pPr>
                <a:r>
                  <a:rPr lang="en-US" sz="2800" b="1" spc="-150" dirty="0">
                    <a:ln w="3175">
                      <a:noFill/>
                    </a:ln>
                    <a:effectLst>
                      <a:outerShdw blurRad="50800" dist="38100" dir="2700000" algn="tl" rotWithShape="0">
                        <a:prstClr val="black">
                          <a:alpha val="40000"/>
                        </a:prstClr>
                      </a:outerShdw>
                    </a:effectLst>
                    <a:latin typeface="+mj-lt"/>
                    <a:cs typeface="Arial" charset="0"/>
                  </a:rPr>
                  <a:t>SWP Pumps</a:t>
                </a:r>
              </a:p>
            </p:txBody>
          </p:sp>
          <p:sp>
            <p:nvSpPr>
              <p:cNvPr id="39" name="Oval 41"/>
              <p:cNvSpPr>
                <a:spLocks noChangeArrowheads="1"/>
              </p:cNvSpPr>
              <p:nvPr/>
            </p:nvSpPr>
            <p:spPr bwMode="invGray">
              <a:xfrm>
                <a:off x="2160" y="3744"/>
                <a:ext cx="144" cy="144"/>
              </a:xfrm>
              <a:prstGeom prst="ellipse">
                <a:avLst/>
              </a:prstGeom>
              <a:solidFill>
                <a:srgbClr val="FFFF00"/>
              </a:solidFill>
              <a:ln w="28575">
                <a:solidFill>
                  <a:schemeClr val="bg1"/>
                </a:solidFill>
                <a:round/>
                <a:headEnd/>
                <a:tailEnd/>
              </a:ln>
              <a:effectLst/>
            </p:spPr>
            <p:txBody>
              <a:bodyPr wrap="none" anchor="ctr"/>
              <a:lstStyle/>
              <a:p>
                <a:pPr>
                  <a:spcBef>
                    <a:spcPct val="20000"/>
                  </a:spcBef>
                  <a:defRPr/>
                </a:pPr>
                <a:endParaRPr lang="en-US"/>
              </a:p>
            </p:txBody>
          </p:sp>
        </p:grpSp>
        <p:grpSp>
          <p:nvGrpSpPr>
            <p:cNvPr id="4" name="Group 42"/>
            <p:cNvGrpSpPr>
              <a:grpSpLocks/>
            </p:cNvGrpSpPr>
            <p:nvPr/>
          </p:nvGrpSpPr>
          <p:grpSpPr bwMode="invGray">
            <a:xfrm>
              <a:off x="1360" y="3792"/>
              <a:ext cx="1392" cy="474"/>
              <a:chOff x="1360" y="3792"/>
              <a:chExt cx="1392" cy="474"/>
            </a:xfrm>
          </p:grpSpPr>
          <p:sp>
            <p:nvSpPr>
              <p:cNvPr id="36" name="Text Box 43"/>
              <p:cNvSpPr txBox="1">
                <a:spLocks noChangeArrowheads="1"/>
              </p:cNvSpPr>
              <p:nvPr/>
            </p:nvSpPr>
            <p:spPr bwMode="invGray">
              <a:xfrm>
                <a:off x="1360" y="3936"/>
                <a:ext cx="1392" cy="330"/>
              </a:xfrm>
              <a:prstGeom prst="rect">
                <a:avLst/>
              </a:prstGeom>
              <a:noFill/>
              <a:ln w="9525">
                <a:noFill/>
                <a:miter lim="800000"/>
                <a:headEnd/>
                <a:tailEnd/>
              </a:ln>
              <a:effectLst/>
            </p:spPr>
            <p:txBody>
              <a:bodyPr>
                <a:spAutoFit/>
              </a:bodyPr>
              <a:lstStyle/>
              <a:p>
                <a:pPr>
                  <a:spcBef>
                    <a:spcPct val="50000"/>
                  </a:spcBef>
                  <a:defRPr/>
                </a:pPr>
                <a:r>
                  <a:rPr lang="en-US" sz="2800" b="1" spc="-150" dirty="0">
                    <a:ln w="3175">
                      <a:noFill/>
                    </a:ln>
                    <a:effectLst>
                      <a:outerShdw blurRad="50800" dist="38100" dir="2700000" algn="tl" rotWithShape="0">
                        <a:prstClr val="black">
                          <a:alpha val="40000"/>
                        </a:prstClr>
                      </a:outerShdw>
                    </a:effectLst>
                    <a:latin typeface="+mj-lt"/>
                    <a:cs typeface="Arial" charset="0"/>
                  </a:rPr>
                  <a:t>CVP Pumps</a:t>
                </a:r>
              </a:p>
            </p:txBody>
          </p:sp>
          <p:sp>
            <p:nvSpPr>
              <p:cNvPr id="37" name="Oval 44"/>
              <p:cNvSpPr>
                <a:spLocks noChangeArrowheads="1"/>
              </p:cNvSpPr>
              <p:nvPr/>
            </p:nvSpPr>
            <p:spPr bwMode="invGray">
              <a:xfrm>
                <a:off x="2448" y="3792"/>
                <a:ext cx="144" cy="144"/>
              </a:xfrm>
              <a:prstGeom prst="ellipse">
                <a:avLst/>
              </a:prstGeom>
              <a:solidFill>
                <a:srgbClr val="FFFF00"/>
              </a:solidFill>
              <a:ln w="28575">
                <a:solidFill>
                  <a:schemeClr val="bg1"/>
                </a:solidFill>
                <a:round/>
                <a:headEnd/>
                <a:tailEnd/>
              </a:ln>
              <a:effectLst/>
            </p:spPr>
            <p:txBody>
              <a:bodyPr wrap="none" anchor="ctr"/>
              <a:lstStyle/>
              <a:p>
                <a:pPr>
                  <a:spcBef>
                    <a:spcPct val="20000"/>
                  </a:spcBef>
                  <a:defRPr/>
                </a:pPr>
                <a:endParaRPr lang="en-US"/>
              </a:p>
            </p:txBody>
          </p:sp>
        </p:grpSp>
      </p:grpSp>
      <p:grpSp>
        <p:nvGrpSpPr>
          <p:cNvPr id="5" name="Group 22"/>
          <p:cNvGrpSpPr>
            <a:grpSpLocks/>
          </p:cNvGrpSpPr>
          <p:nvPr/>
        </p:nvGrpSpPr>
        <p:grpSpPr bwMode="auto">
          <a:xfrm>
            <a:off x="4025900" y="1541463"/>
            <a:ext cx="2043113" cy="3944937"/>
            <a:chOff x="4025900" y="1541463"/>
            <a:chExt cx="2043113" cy="3944937"/>
          </a:xfrm>
        </p:grpSpPr>
        <p:sp>
          <p:nvSpPr>
            <p:cNvPr id="30" name="Freeform 29"/>
            <p:cNvSpPr/>
            <p:nvPr/>
          </p:nvSpPr>
          <p:spPr bwMode="auto">
            <a:xfrm>
              <a:off x="4304203" y="1541463"/>
              <a:ext cx="811325" cy="3699278"/>
            </a:xfrm>
            <a:custGeom>
              <a:avLst/>
              <a:gdLst>
                <a:gd name="connsiteX0" fmla="*/ 787020 w 787020"/>
                <a:gd name="connsiteY0" fmla="*/ 0 h 3657600"/>
                <a:gd name="connsiteX1" fmla="*/ 691486 w 787020"/>
                <a:gd name="connsiteY1" fmla="*/ 136478 h 3657600"/>
                <a:gd name="connsiteX2" fmla="*/ 568656 w 787020"/>
                <a:gd name="connsiteY2" fmla="*/ 136478 h 3657600"/>
                <a:gd name="connsiteX3" fmla="*/ 623247 w 787020"/>
                <a:gd name="connsiteY3" fmla="*/ 245660 h 3657600"/>
                <a:gd name="connsiteX4" fmla="*/ 445826 w 787020"/>
                <a:gd name="connsiteY4" fmla="*/ 300251 h 3657600"/>
                <a:gd name="connsiteX5" fmla="*/ 336644 w 787020"/>
                <a:gd name="connsiteY5" fmla="*/ 313899 h 3657600"/>
                <a:gd name="connsiteX6" fmla="*/ 227462 w 787020"/>
                <a:gd name="connsiteY6" fmla="*/ 354842 h 3657600"/>
                <a:gd name="connsiteX7" fmla="*/ 213814 w 787020"/>
                <a:gd name="connsiteY7" fmla="*/ 436729 h 3657600"/>
                <a:gd name="connsiteX8" fmla="*/ 186518 w 787020"/>
                <a:gd name="connsiteY8" fmla="*/ 464024 h 3657600"/>
                <a:gd name="connsiteX9" fmla="*/ 131927 w 787020"/>
                <a:gd name="connsiteY9" fmla="*/ 491320 h 3657600"/>
                <a:gd name="connsiteX10" fmla="*/ 200166 w 787020"/>
                <a:gd name="connsiteY10" fmla="*/ 518615 h 3657600"/>
                <a:gd name="connsiteX11" fmla="*/ 104632 w 787020"/>
                <a:gd name="connsiteY11" fmla="*/ 532263 h 3657600"/>
                <a:gd name="connsiteX12" fmla="*/ 9098 w 787020"/>
                <a:gd name="connsiteY12" fmla="*/ 532263 h 3657600"/>
                <a:gd name="connsiteX13" fmla="*/ 50041 w 787020"/>
                <a:gd name="connsiteY13" fmla="*/ 586854 h 3657600"/>
                <a:gd name="connsiteX14" fmla="*/ 227462 w 787020"/>
                <a:gd name="connsiteY14" fmla="*/ 668741 h 3657600"/>
                <a:gd name="connsiteX15" fmla="*/ 159223 w 787020"/>
                <a:gd name="connsiteY15" fmla="*/ 709684 h 3657600"/>
                <a:gd name="connsiteX16" fmla="*/ 186518 w 787020"/>
                <a:gd name="connsiteY16" fmla="*/ 764275 h 3657600"/>
                <a:gd name="connsiteX17" fmla="*/ 282053 w 787020"/>
                <a:gd name="connsiteY17" fmla="*/ 791570 h 3657600"/>
                <a:gd name="connsiteX18" fmla="*/ 418530 w 787020"/>
                <a:gd name="connsiteY18" fmla="*/ 832514 h 3657600"/>
                <a:gd name="connsiteX19" fmla="*/ 336644 w 787020"/>
                <a:gd name="connsiteY19" fmla="*/ 887105 h 3657600"/>
                <a:gd name="connsiteX20" fmla="*/ 282053 w 787020"/>
                <a:gd name="connsiteY20" fmla="*/ 968991 h 3657600"/>
                <a:gd name="connsiteX21" fmla="*/ 350292 w 787020"/>
                <a:gd name="connsiteY21" fmla="*/ 1009935 h 3657600"/>
                <a:gd name="connsiteX22" fmla="*/ 268405 w 787020"/>
                <a:gd name="connsiteY22" fmla="*/ 1050878 h 3657600"/>
                <a:gd name="connsiteX23" fmla="*/ 186518 w 787020"/>
                <a:gd name="connsiteY23" fmla="*/ 1105469 h 3657600"/>
                <a:gd name="connsiteX24" fmla="*/ 172871 w 787020"/>
                <a:gd name="connsiteY24" fmla="*/ 1214651 h 3657600"/>
                <a:gd name="connsiteX25" fmla="*/ 172871 w 787020"/>
                <a:gd name="connsiteY25" fmla="*/ 1296538 h 3657600"/>
                <a:gd name="connsiteX26" fmla="*/ 172871 w 787020"/>
                <a:gd name="connsiteY26" fmla="*/ 1405720 h 3657600"/>
                <a:gd name="connsiteX27" fmla="*/ 213814 w 787020"/>
                <a:gd name="connsiteY27" fmla="*/ 1514902 h 3657600"/>
                <a:gd name="connsiteX28" fmla="*/ 213814 w 787020"/>
                <a:gd name="connsiteY28" fmla="*/ 1624084 h 3657600"/>
                <a:gd name="connsiteX29" fmla="*/ 186518 w 787020"/>
                <a:gd name="connsiteY29" fmla="*/ 1746914 h 3657600"/>
                <a:gd name="connsiteX30" fmla="*/ 172871 w 787020"/>
                <a:gd name="connsiteY30" fmla="*/ 1801505 h 3657600"/>
                <a:gd name="connsiteX31" fmla="*/ 213814 w 787020"/>
                <a:gd name="connsiteY31" fmla="*/ 1828800 h 3657600"/>
                <a:gd name="connsiteX32" fmla="*/ 241109 w 787020"/>
                <a:gd name="connsiteY32" fmla="*/ 1842448 h 3657600"/>
                <a:gd name="connsiteX33" fmla="*/ 295701 w 787020"/>
                <a:gd name="connsiteY33" fmla="*/ 1937982 h 3657600"/>
                <a:gd name="connsiteX34" fmla="*/ 336644 w 787020"/>
                <a:gd name="connsiteY34" fmla="*/ 1978926 h 3657600"/>
                <a:gd name="connsiteX35" fmla="*/ 404883 w 787020"/>
                <a:gd name="connsiteY35" fmla="*/ 2033517 h 3657600"/>
                <a:gd name="connsiteX36" fmla="*/ 404883 w 787020"/>
                <a:gd name="connsiteY36" fmla="*/ 2088108 h 3657600"/>
                <a:gd name="connsiteX37" fmla="*/ 336644 w 787020"/>
                <a:gd name="connsiteY37" fmla="*/ 2142699 h 3657600"/>
                <a:gd name="connsiteX38" fmla="*/ 391235 w 787020"/>
                <a:gd name="connsiteY38" fmla="*/ 2183642 h 3657600"/>
                <a:gd name="connsiteX39" fmla="*/ 445826 w 787020"/>
                <a:gd name="connsiteY39" fmla="*/ 2142699 h 3657600"/>
                <a:gd name="connsiteX40" fmla="*/ 459474 w 787020"/>
                <a:gd name="connsiteY40" fmla="*/ 2210938 h 3657600"/>
                <a:gd name="connsiteX41" fmla="*/ 459474 w 787020"/>
                <a:gd name="connsiteY41" fmla="*/ 2251881 h 3657600"/>
                <a:gd name="connsiteX42" fmla="*/ 514065 w 787020"/>
                <a:gd name="connsiteY42" fmla="*/ 2292824 h 3657600"/>
                <a:gd name="connsiteX43" fmla="*/ 500417 w 787020"/>
                <a:gd name="connsiteY43" fmla="*/ 2333767 h 3657600"/>
                <a:gd name="connsiteX44" fmla="*/ 527712 w 787020"/>
                <a:gd name="connsiteY44" fmla="*/ 2402006 h 3657600"/>
                <a:gd name="connsiteX45" fmla="*/ 404883 w 787020"/>
                <a:gd name="connsiteY45" fmla="*/ 2456597 h 3657600"/>
                <a:gd name="connsiteX46" fmla="*/ 418530 w 787020"/>
                <a:gd name="connsiteY46" fmla="*/ 2552132 h 3657600"/>
                <a:gd name="connsiteX47" fmla="*/ 282053 w 787020"/>
                <a:gd name="connsiteY47" fmla="*/ 2620370 h 3657600"/>
                <a:gd name="connsiteX48" fmla="*/ 363939 w 787020"/>
                <a:gd name="connsiteY48" fmla="*/ 2688609 h 3657600"/>
                <a:gd name="connsiteX49" fmla="*/ 350292 w 787020"/>
                <a:gd name="connsiteY49" fmla="*/ 2729553 h 3657600"/>
                <a:gd name="connsiteX50" fmla="*/ 336644 w 787020"/>
                <a:gd name="connsiteY50" fmla="*/ 2784144 h 3657600"/>
                <a:gd name="connsiteX51" fmla="*/ 227462 w 787020"/>
                <a:gd name="connsiteY51" fmla="*/ 2825087 h 3657600"/>
                <a:gd name="connsiteX52" fmla="*/ 241109 w 787020"/>
                <a:gd name="connsiteY52" fmla="*/ 2906973 h 3657600"/>
                <a:gd name="connsiteX53" fmla="*/ 172871 w 787020"/>
                <a:gd name="connsiteY53" fmla="*/ 3043451 h 3657600"/>
                <a:gd name="connsiteX54" fmla="*/ 282053 w 787020"/>
                <a:gd name="connsiteY54" fmla="*/ 3125338 h 3657600"/>
                <a:gd name="connsiteX55" fmla="*/ 432178 w 787020"/>
                <a:gd name="connsiteY55" fmla="*/ 3234520 h 3657600"/>
                <a:gd name="connsiteX56" fmla="*/ 514065 w 787020"/>
                <a:gd name="connsiteY56" fmla="*/ 3452884 h 3657600"/>
                <a:gd name="connsiteX57" fmla="*/ 609599 w 787020"/>
                <a:gd name="connsiteY57" fmla="*/ 3603009 h 3657600"/>
                <a:gd name="connsiteX58" fmla="*/ 636895 w 787020"/>
                <a:gd name="connsiteY58" fmla="*/ 3657600 h 3657600"/>
                <a:gd name="connsiteX0" fmla="*/ 787020 w 787020"/>
                <a:gd name="connsiteY0" fmla="*/ 0 h 3657600"/>
                <a:gd name="connsiteX1" fmla="*/ 691486 w 787020"/>
                <a:gd name="connsiteY1" fmla="*/ 136478 h 3657600"/>
                <a:gd name="connsiteX2" fmla="*/ 568656 w 787020"/>
                <a:gd name="connsiteY2" fmla="*/ 136478 h 3657600"/>
                <a:gd name="connsiteX3" fmla="*/ 623247 w 787020"/>
                <a:gd name="connsiteY3" fmla="*/ 245660 h 3657600"/>
                <a:gd name="connsiteX4" fmla="*/ 445826 w 787020"/>
                <a:gd name="connsiteY4" fmla="*/ 300251 h 3657600"/>
                <a:gd name="connsiteX5" fmla="*/ 336644 w 787020"/>
                <a:gd name="connsiteY5" fmla="*/ 313899 h 3657600"/>
                <a:gd name="connsiteX6" fmla="*/ 227462 w 787020"/>
                <a:gd name="connsiteY6" fmla="*/ 354842 h 3657600"/>
                <a:gd name="connsiteX7" fmla="*/ 213814 w 787020"/>
                <a:gd name="connsiteY7" fmla="*/ 436729 h 3657600"/>
                <a:gd name="connsiteX8" fmla="*/ 186518 w 787020"/>
                <a:gd name="connsiteY8" fmla="*/ 464024 h 3657600"/>
                <a:gd name="connsiteX9" fmla="*/ 131927 w 787020"/>
                <a:gd name="connsiteY9" fmla="*/ 491320 h 3657600"/>
                <a:gd name="connsiteX10" fmla="*/ 200166 w 787020"/>
                <a:gd name="connsiteY10" fmla="*/ 518615 h 3657600"/>
                <a:gd name="connsiteX11" fmla="*/ 104632 w 787020"/>
                <a:gd name="connsiteY11" fmla="*/ 532263 h 3657600"/>
                <a:gd name="connsiteX12" fmla="*/ 9098 w 787020"/>
                <a:gd name="connsiteY12" fmla="*/ 532263 h 3657600"/>
                <a:gd name="connsiteX13" fmla="*/ 50041 w 787020"/>
                <a:gd name="connsiteY13" fmla="*/ 586854 h 3657600"/>
                <a:gd name="connsiteX14" fmla="*/ 227462 w 787020"/>
                <a:gd name="connsiteY14" fmla="*/ 668741 h 3657600"/>
                <a:gd name="connsiteX15" fmla="*/ 159223 w 787020"/>
                <a:gd name="connsiteY15" fmla="*/ 709684 h 3657600"/>
                <a:gd name="connsiteX16" fmla="*/ 186518 w 787020"/>
                <a:gd name="connsiteY16" fmla="*/ 764275 h 3657600"/>
                <a:gd name="connsiteX17" fmla="*/ 282053 w 787020"/>
                <a:gd name="connsiteY17" fmla="*/ 791570 h 3657600"/>
                <a:gd name="connsiteX18" fmla="*/ 418530 w 787020"/>
                <a:gd name="connsiteY18" fmla="*/ 832514 h 3657600"/>
                <a:gd name="connsiteX19" fmla="*/ 336644 w 787020"/>
                <a:gd name="connsiteY19" fmla="*/ 887105 h 3657600"/>
                <a:gd name="connsiteX20" fmla="*/ 282053 w 787020"/>
                <a:gd name="connsiteY20" fmla="*/ 968991 h 3657600"/>
                <a:gd name="connsiteX21" fmla="*/ 350292 w 787020"/>
                <a:gd name="connsiteY21" fmla="*/ 1009935 h 3657600"/>
                <a:gd name="connsiteX22" fmla="*/ 268405 w 787020"/>
                <a:gd name="connsiteY22" fmla="*/ 1050878 h 3657600"/>
                <a:gd name="connsiteX23" fmla="*/ 186518 w 787020"/>
                <a:gd name="connsiteY23" fmla="*/ 1105469 h 3657600"/>
                <a:gd name="connsiteX24" fmla="*/ 172871 w 787020"/>
                <a:gd name="connsiteY24" fmla="*/ 1214651 h 3657600"/>
                <a:gd name="connsiteX25" fmla="*/ 172871 w 787020"/>
                <a:gd name="connsiteY25" fmla="*/ 1296538 h 3657600"/>
                <a:gd name="connsiteX26" fmla="*/ 172871 w 787020"/>
                <a:gd name="connsiteY26" fmla="*/ 1405720 h 3657600"/>
                <a:gd name="connsiteX27" fmla="*/ 213814 w 787020"/>
                <a:gd name="connsiteY27" fmla="*/ 1514902 h 3657600"/>
                <a:gd name="connsiteX28" fmla="*/ 213814 w 787020"/>
                <a:gd name="connsiteY28" fmla="*/ 1624084 h 3657600"/>
                <a:gd name="connsiteX29" fmla="*/ 186518 w 787020"/>
                <a:gd name="connsiteY29" fmla="*/ 1746914 h 3657600"/>
                <a:gd name="connsiteX30" fmla="*/ 172871 w 787020"/>
                <a:gd name="connsiteY30" fmla="*/ 1801505 h 3657600"/>
                <a:gd name="connsiteX31" fmla="*/ 213814 w 787020"/>
                <a:gd name="connsiteY31" fmla="*/ 1828800 h 3657600"/>
                <a:gd name="connsiteX32" fmla="*/ 241109 w 787020"/>
                <a:gd name="connsiteY32" fmla="*/ 1842448 h 3657600"/>
                <a:gd name="connsiteX33" fmla="*/ 295701 w 787020"/>
                <a:gd name="connsiteY33" fmla="*/ 1937982 h 3657600"/>
                <a:gd name="connsiteX34" fmla="*/ 336644 w 787020"/>
                <a:gd name="connsiteY34" fmla="*/ 1978926 h 3657600"/>
                <a:gd name="connsiteX35" fmla="*/ 404883 w 787020"/>
                <a:gd name="connsiteY35" fmla="*/ 2033517 h 3657600"/>
                <a:gd name="connsiteX36" fmla="*/ 404883 w 787020"/>
                <a:gd name="connsiteY36" fmla="*/ 2088108 h 3657600"/>
                <a:gd name="connsiteX37" fmla="*/ 336644 w 787020"/>
                <a:gd name="connsiteY37" fmla="*/ 2142699 h 3657600"/>
                <a:gd name="connsiteX38" fmla="*/ 391235 w 787020"/>
                <a:gd name="connsiteY38" fmla="*/ 2183642 h 3657600"/>
                <a:gd name="connsiteX39" fmla="*/ 445826 w 787020"/>
                <a:gd name="connsiteY39" fmla="*/ 2142699 h 3657600"/>
                <a:gd name="connsiteX40" fmla="*/ 459474 w 787020"/>
                <a:gd name="connsiteY40" fmla="*/ 2210938 h 3657600"/>
                <a:gd name="connsiteX41" fmla="*/ 459474 w 787020"/>
                <a:gd name="connsiteY41" fmla="*/ 2251881 h 3657600"/>
                <a:gd name="connsiteX42" fmla="*/ 514065 w 787020"/>
                <a:gd name="connsiteY42" fmla="*/ 2292824 h 3657600"/>
                <a:gd name="connsiteX43" fmla="*/ 500417 w 787020"/>
                <a:gd name="connsiteY43" fmla="*/ 2333767 h 3657600"/>
                <a:gd name="connsiteX44" fmla="*/ 527712 w 787020"/>
                <a:gd name="connsiteY44" fmla="*/ 2402006 h 3657600"/>
                <a:gd name="connsiteX45" fmla="*/ 404883 w 787020"/>
                <a:gd name="connsiteY45" fmla="*/ 2456597 h 3657600"/>
                <a:gd name="connsiteX46" fmla="*/ 418530 w 787020"/>
                <a:gd name="connsiteY46" fmla="*/ 2552132 h 3657600"/>
                <a:gd name="connsiteX47" fmla="*/ 282053 w 787020"/>
                <a:gd name="connsiteY47" fmla="*/ 2620370 h 3657600"/>
                <a:gd name="connsiteX48" fmla="*/ 363939 w 787020"/>
                <a:gd name="connsiteY48" fmla="*/ 2688609 h 3657600"/>
                <a:gd name="connsiteX49" fmla="*/ 350292 w 787020"/>
                <a:gd name="connsiteY49" fmla="*/ 2729553 h 3657600"/>
                <a:gd name="connsiteX50" fmla="*/ 336644 w 787020"/>
                <a:gd name="connsiteY50" fmla="*/ 2784144 h 3657600"/>
                <a:gd name="connsiteX51" fmla="*/ 227462 w 787020"/>
                <a:gd name="connsiteY51" fmla="*/ 2825087 h 3657600"/>
                <a:gd name="connsiteX52" fmla="*/ 241109 w 787020"/>
                <a:gd name="connsiteY52" fmla="*/ 2906973 h 3657600"/>
                <a:gd name="connsiteX53" fmla="*/ 172871 w 787020"/>
                <a:gd name="connsiteY53" fmla="*/ 3043451 h 3657600"/>
                <a:gd name="connsiteX54" fmla="*/ 282053 w 787020"/>
                <a:gd name="connsiteY54" fmla="*/ 3125338 h 3657600"/>
                <a:gd name="connsiteX55" fmla="*/ 432178 w 787020"/>
                <a:gd name="connsiteY55" fmla="*/ 3234520 h 3657600"/>
                <a:gd name="connsiteX56" fmla="*/ 514065 w 787020"/>
                <a:gd name="connsiteY56" fmla="*/ 3452884 h 3657600"/>
                <a:gd name="connsiteX57" fmla="*/ 609599 w 787020"/>
                <a:gd name="connsiteY57" fmla="*/ 3603009 h 3657600"/>
                <a:gd name="connsiteX58" fmla="*/ 636895 w 787020"/>
                <a:gd name="connsiteY58" fmla="*/ 3657600 h 3657600"/>
                <a:gd name="connsiteX0" fmla="*/ 811462 w 811462"/>
                <a:gd name="connsiteY0" fmla="*/ 0 h 3699294"/>
                <a:gd name="connsiteX1" fmla="*/ 691486 w 811462"/>
                <a:gd name="connsiteY1" fmla="*/ 178172 h 3699294"/>
                <a:gd name="connsiteX2" fmla="*/ 568656 w 811462"/>
                <a:gd name="connsiteY2" fmla="*/ 178172 h 3699294"/>
                <a:gd name="connsiteX3" fmla="*/ 623247 w 811462"/>
                <a:gd name="connsiteY3" fmla="*/ 287354 h 3699294"/>
                <a:gd name="connsiteX4" fmla="*/ 445826 w 811462"/>
                <a:gd name="connsiteY4" fmla="*/ 341945 h 3699294"/>
                <a:gd name="connsiteX5" fmla="*/ 336644 w 811462"/>
                <a:gd name="connsiteY5" fmla="*/ 355593 h 3699294"/>
                <a:gd name="connsiteX6" fmla="*/ 227462 w 811462"/>
                <a:gd name="connsiteY6" fmla="*/ 396536 h 3699294"/>
                <a:gd name="connsiteX7" fmla="*/ 213814 w 811462"/>
                <a:gd name="connsiteY7" fmla="*/ 478423 h 3699294"/>
                <a:gd name="connsiteX8" fmla="*/ 186518 w 811462"/>
                <a:gd name="connsiteY8" fmla="*/ 505718 h 3699294"/>
                <a:gd name="connsiteX9" fmla="*/ 131927 w 811462"/>
                <a:gd name="connsiteY9" fmla="*/ 533014 h 3699294"/>
                <a:gd name="connsiteX10" fmla="*/ 200166 w 811462"/>
                <a:gd name="connsiteY10" fmla="*/ 560309 h 3699294"/>
                <a:gd name="connsiteX11" fmla="*/ 104632 w 811462"/>
                <a:gd name="connsiteY11" fmla="*/ 573957 h 3699294"/>
                <a:gd name="connsiteX12" fmla="*/ 9098 w 811462"/>
                <a:gd name="connsiteY12" fmla="*/ 573957 h 3699294"/>
                <a:gd name="connsiteX13" fmla="*/ 50041 w 811462"/>
                <a:gd name="connsiteY13" fmla="*/ 628548 h 3699294"/>
                <a:gd name="connsiteX14" fmla="*/ 227462 w 811462"/>
                <a:gd name="connsiteY14" fmla="*/ 710435 h 3699294"/>
                <a:gd name="connsiteX15" fmla="*/ 159223 w 811462"/>
                <a:gd name="connsiteY15" fmla="*/ 751378 h 3699294"/>
                <a:gd name="connsiteX16" fmla="*/ 186518 w 811462"/>
                <a:gd name="connsiteY16" fmla="*/ 805969 h 3699294"/>
                <a:gd name="connsiteX17" fmla="*/ 282053 w 811462"/>
                <a:gd name="connsiteY17" fmla="*/ 833264 h 3699294"/>
                <a:gd name="connsiteX18" fmla="*/ 418530 w 811462"/>
                <a:gd name="connsiteY18" fmla="*/ 874208 h 3699294"/>
                <a:gd name="connsiteX19" fmla="*/ 336644 w 811462"/>
                <a:gd name="connsiteY19" fmla="*/ 928799 h 3699294"/>
                <a:gd name="connsiteX20" fmla="*/ 282053 w 811462"/>
                <a:gd name="connsiteY20" fmla="*/ 1010685 h 3699294"/>
                <a:gd name="connsiteX21" fmla="*/ 350292 w 811462"/>
                <a:gd name="connsiteY21" fmla="*/ 1051629 h 3699294"/>
                <a:gd name="connsiteX22" fmla="*/ 268405 w 811462"/>
                <a:gd name="connsiteY22" fmla="*/ 1092572 h 3699294"/>
                <a:gd name="connsiteX23" fmla="*/ 186518 w 811462"/>
                <a:gd name="connsiteY23" fmla="*/ 1147163 h 3699294"/>
                <a:gd name="connsiteX24" fmla="*/ 172871 w 811462"/>
                <a:gd name="connsiteY24" fmla="*/ 1256345 h 3699294"/>
                <a:gd name="connsiteX25" fmla="*/ 172871 w 811462"/>
                <a:gd name="connsiteY25" fmla="*/ 1338232 h 3699294"/>
                <a:gd name="connsiteX26" fmla="*/ 172871 w 811462"/>
                <a:gd name="connsiteY26" fmla="*/ 1447414 h 3699294"/>
                <a:gd name="connsiteX27" fmla="*/ 213814 w 811462"/>
                <a:gd name="connsiteY27" fmla="*/ 1556596 h 3699294"/>
                <a:gd name="connsiteX28" fmla="*/ 213814 w 811462"/>
                <a:gd name="connsiteY28" fmla="*/ 1665778 h 3699294"/>
                <a:gd name="connsiteX29" fmla="*/ 186518 w 811462"/>
                <a:gd name="connsiteY29" fmla="*/ 1788608 h 3699294"/>
                <a:gd name="connsiteX30" fmla="*/ 172871 w 811462"/>
                <a:gd name="connsiteY30" fmla="*/ 1843199 h 3699294"/>
                <a:gd name="connsiteX31" fmla="*/ 213814 w 811462"/>
                <a:gd name="connsiteY31" fmla="*/ 1870494 h 3699294"/>
                <a:gd name="connsiteX32" fmla="*/ 241109 w 811462"/>
                <a:gd name="connsiteY32" fmla="*/ 1884142 h 3699294"/>
                <a:gd name="connsiteX33" fmla="*/ 295701 w 811462"/>
                <a:gd name="connsiteY33" fmla="*/ 1979676 h 3699294"/>
                <a:gd name="connsiteX34" fmla="*/ 336644 w 811462"/>
                <a:gd name="connsiteY34" fmla="*/ 2020620 h 3699294"/>
                <a:gd name="connsiteX35" fmla="*/ 404883 w 811462"/>
                <a:gd name="connsiteY35" fmla="*/ 2075211 h 3699294"/>
                <a:gd name="connsiteX36" fmla="*/ 404883 w 811462"/>
                <a:gd name="connsiteY36" fmla="*/ 2129802 h 3699294"/>
                <a:gd name="connsiteX37" fmla="*/ 336644 w 811462"/>
                <a:gd name="connsiteY37" fmla="*/ 2184393 h 3699294"/>
                <a:gd name="connsiteX38" fmla="*/ 391235 w 811462"/>
                <a:gd name="connsiteY38" fmla="*/ 2225336 h 3699294"/>
                <a:gd name="connsiteX39" fmla="*/ 445826 w 811462"/>
                <a:gd name="connsiteY39" fmla="*/ 2184393 h 3699294"/>
                <a:gd name="connsiteX40" fmla="*/ 459474 w 811462"/>
                <a:gd name="connsiteY40" fmla="*/ 2252632 h 3699294"/>
                <a:gd name="connsiteX41" fmla="*/ 459474 w 811462"/>
                <a:gd name="connsiteY41" fmla="*/ 2293575 h 3699294"/>
                <a:gd name="connsiteX42" fmla="*/ 514065 w 811462"/>
                <a:gd name="connsiteY42" fmla="*/ 2334518 h 3699294"/>
                <a:gd name="connsiteX43" fmla="*/ 500417 w 811462"/>
                <a:gd name="connsiteY43" fmla="*/ 2375461 h 3699294"/>
                <a:gd name="connsiteX44" fmla="*/ 527712 w 811462"/>
                <a:gd name="connsiteY44" fmla="*/ 2443700 h 3699294"/>
                <a:gd name="connsiteX45" fmla="*/ 404883 w 811462"/>
                <a:gd name="connsiteY45" fmla="*/ 2498291 h 3699294"/>
                <a:gd name="connsiteX46" fmla="*/ 418530 w 811462"/>
                <a:gd name="connsiteY46" fmla="*/ 2593826 h 3699294"/>
                <a:gd name="connsiteX47" fmla="*/ 282053 w 811462"/>
                <a:gd name="connsiteY47" fmla="*/ 2662064 h 3699294"/>
                <a:gd name="connsiteX48" fmla="*/ 363939 w 811462"/>
                <a:gd name="connsiteY48" fmla="*/ 2730303 h 3699294"/>
                <a:gd name="connsiteX49" fmla="*/ 350292 w 811462"/>
                <a:gd name="connsiteY49" fmla="*/ 2771247 h 3699294"/>
                <a:gd name="connsiteX50" fmla="*/ 336644 w 811462"/>
                <a:gd name="connsiteY50" fmla="*/ 2825838 h 3699294"/>
                <a:gd name="connsiteX51" fmla="*/ 227462 w 811462"/>
                <a:gd name="connsiteY51" fmla="*/ 2866781 h 3699294"/>
                <a:gd name="connsiteX52" fmla="*/ 241109 w 811462"/>
                <a:gd name="connsiteY52" fmla="*/ 2948667 h 3699294"/>
                <a:gd name="connsiteX53" fmla="*/ 172871 w 811462"/>
                <a:gd name="connsiteY53" fmla="*/ 3085145 h 3699294"/>
                <a:gd name="connsiteX54" fmla="*/ 282053 w 811462"/>
                <a:gd name="connsiteY54" fmla="*/ 3167032 h 3699294"/>
                <a:gd name="connsiteX55" fmla="*/ 432178 w 811462"/>
                <a:gd name="connsiteY55" fmla="*/ 3276214 h 3699294"/>
                <a:gd name="connsiteX56" fmla="*/ 514065 w 811462"/>
                <a:gd name="connsiteY56" fmla="*/ 3494578 h 3699294"/>
                <a:gd name="connsiteX57" fmla="*/ 609599 w 811462"/>
                <a:gd name="connsiteY57" fmla="*/ 3644703 h 3699294"/>
                <a:gd name="connsiteX58" fmla="*/ 636895 w 811462"/>
                <a:gd name="connsiteY58" fmla="*/ 3699294 h 369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11462" h="3699294">
                  <a:moveTo>
                    <a:pt x="811462" y="0"/>
                  </a:moveTo>
                  <a:cubicBezTo>
                    <a:pt x="781892" y="56866"/>
                    <a:pt x="731954" y="148477"/>
                    <a:pt x="691486" y="178172"/>
                  </a:cubicBezTo>
                  <a:cubicBezTo>
                    <a:pt x="651018" y="207867"/>
                    <a:pt x="580029" y="159975"/>
                    <a:pt x="568656" y="178172"/>
                  </a:cubicBezTo>
                  <a:cubicBezTo>
                    <a:pt x="557283" y="196369"/>
                    <a:pt x="643719" y="260059"/>
                    <a:pt x="623247" y="287354"/>
                  </a:cubicBezTo>
                  <a:cubicBezTo>
                    <a:pt x="602775" y="314649"/>
                    <a:pt x="493593" y="330572"/>
                    <a:pt x="445826" y="341945"/>
                  </a:cubicBezTo>
                  <a:cubicBezTo>
                    <a:pt x="398059" y="353318"/>
                    <a:pt x="373038" y="346495"/>
                    <a:pt x="336644" y="355593"/>
                  </a:cubicBezTo>
                  <a:cubicBezTo>
                    <a:pt x="300250" y="364691"/>
                    <a:pt x="247934" y="376064"/>
                    <a:pt x="227462" y="396536"/>
                  </a:cubicBezTo>
                  <a:cubicBezTo>
                    <a:pt x="206990" y="417008"/>
                    <a:pt x="220638" y="460226"/>
                    <a:pt x="213814" y="478423"/>
                  </a:cubicBezTo>
                  <a:cubicBezTo>
                    <a:pt x="206990" y="496620"/>
                    <a:pt x="200166" y="496620"/>
                    <a:pt x="186518" y="505718"/>
                  </a:cubicBezTo>
                  <a:cubicBezTo>
                    <a:pt x="172870" y="514816"/>
                    <a:pt x="129652" y="523915"/>
                    <a:pt x="131927" y="533014"/>
                  </a:cubicBezTo>
                  <a:cubicBezTo>
                    <a:pt x="134202" y="542113"/>
                    <a:pt x="204715" y="553485"/>
                    <a:pt x="200166" y="560309"/>
                  </a:cubicBezTo>
                  <a:cubicBezTo>
                    <a:pt x="195617" y="567133"/>
                    <a:pt x="136477" y="571682"/>
                    <a:pt x="104632" y="573957"/>
                  </a:cubicBezTo>
                  <a:cubicBezTo>
                    <a:pt x="72787" y="576232"/>
                    <a:pt x="18196" y="564859"/>
                    <a:pt x="9098" y="573957"/>
                  </a:cubicBezTo>
                  <a:cubicBezTo>
                    <a:pt x="0" y="583055"/>
                    <a:pt x="13647" y="605802"/>
                    <a:pt x="50041" y="628548"/>
                  </a:cubicBezTo>
                  <a:cubicBezTo>
                    <a:pt x="86435" y="651294"/>
                    <a:pt x="209265" y="689963"/>
                    <a:pt x="227462" y="710435"/>
                  </a:cubicBezTo>
                  <a:cubicBezTo>
                    <a:pt x="245659" y="730907"/>
                    <a:pt x="166047" y="735456"/>
                    <a:pt x="159223" y="751378"/>
                  </a:cubicBezTo>
                  <a:cubicBezTo>
                    <a:pt x="152399" y="767300"/>
                    <a:pt x="166046" y="792321"/>
                    <a:pt x="186518" y="805969"/>
                  </a:cubicBezTo>
                  <a:cubicBezTo>
                    <a:pt x="206990" y="819617"/>
                    <a:pt x="282053" y="833264"/>
                    <a:pt x="282053" y="833264"/>
                  </a:cubicBezTo>
                  <a:cubicBezTo>
                    <a:pt x="320722" y="844637"/>
                    <a:pt x="409432" y="858286"/>
                    <a:pt x="418530" y="874208"/>
                  </a:cubicBezTo>
                  <a:cubicBezTo>
                    <a:pt x="427628" y="890130"/>
                    <a:pt x="359390" y="906053"/>
                    <a:pt x="336644" y="928799"/>
                  </a:cubicBezTo>
                  <a:cubicBezTo>
                    <a:pt x="313898" y="951545"/>
                    <a:pt x="279778" y="990213"/>
                    <a:pt x="282053" y="1010685"/>
                  </a:cubicBezTo>
                  <a:cubicBezTo>
                    <a:pt x="284328" y="1031157"/>
                    <a:pt x="352567" y="1037981"/>
                    <a:pt x="350292" y="1051629"/>
                  </a:cubicBezTo>
                  <a:cubicBezTo>
                    <a:pt x="348017" y="1065277"/>
                    <a:pt x="295701" y="1076650"/>
                    <a:pt x="268405" y="1092572"/>
                  </a:cubicBezTo>
                  <a:cubicBezTo>
                    <a:pt x="241109" y="1108494"/>
                    <a:pt x="202440" y="1119868"/>
                    <a:pt x="186518" y="1147163"/>
                  </a:cubicBezTo>
                  <a:cubicBezTo>
                    <a:pt x="170596" y="1174458"/>
                    <a:pt x="175145" y="1224500"/>
                    <a:pt x="172871" y="1256345"/>
                  </a:cubicBezTo>
                  <a:cubicBezTo>
                    <a:pt x="170597" y="1288190"/>
                    <a:pt x="172871" y="1338232"/>
                    <a:pt x="172871" y="1338232"/>
                  </a:cubicBezTo>
                  <a:cubicBezTo>
                    <a:pt x="172871" y="1370077"/>
                    <a:pt x="166047" y="1411020"/>
                    <a:pt x="172871" y="1447414"/>
                  </a:cubicBezTo>
                  <a:cubicBezTo>
                    <a:pt x="179695" y="1483808"/>
                    <a:pt x="206990" y="1520202"/>
                    <a:pt x="213814" y="1556596"/>
                  </a:cubicBezTo>
                  <a:cubicBezTo>
                    <a:pt x="220638" y="1592990"/>
                    <a:pt x="218363" y="1627109"/>
                    <a:pt x="213814" y="1665778"/>
                  </a:cubicBezTo>
                  <a:cubicBezTo>
                    <a:pt x="209265" y="1704447"/>
                    <a:pt x="193342" y="1759038"/>
                    <a:pt x="186518" y="1788608"/>
                  </a:cubicBezTo>
                  <a:cubicBezTo>
                    <a:pt x="179694" y="1818178"/>
                    <a:pt x="168322" y="1829551"/>
                    <a:pt x="172871" y="1843199"/>
                  </a:cubicBezTo>
                  <a:cubicBezTo>
                    <a:pt x="177420" y="1856847"/>
                    <a:pt x="202441" y="1863670"/>
                    <a:pt x="213814" y="1870494"/>
                  </a:cubicBezTo>
                  <a:cubicBezTo>
                    <a:pt x="225187" y="1877318"/>
                    <a:pt x="227461" y="1865945"/>
                    <a:pt x="241109" y="1884142"/>
                  </a:cubicBezTo>
                  <a:cubicBezTo>
                    <a:pt x="254757" y="1902339"/>
                    <a:pt x="279779" y="1956930"/>
                    <a:pt x="295701" y="1979676"/>
                  </a:cubicBezTo>
                  <a:cubicBezTo>
                    <a:pt x="311623" y="2002422"/>
                    <a:pt x="318447" y="2004698"/>
                    <a:pt x="336644" y="2020620"/>
                  </a:cubicBezTo>
                  <a:cubicBezTo>
                    <a:pt x="354841" y="2036543"/>
                    <a:pt x="393510" y="2057014"/>
                    <a:pt x="404883" y="2075211"/>
                  </a:cubicBezTo>
                  <a:cubicBezTo>
                    <a:pt x="416256" y="2093408"/>
                    <a:pt x="416256" y="2111605"/>
                    <a:pt x="404883" y="2129802"/>
                  </a:cubicBezTo>
                  <a:cubicBezTo>
                    <a:pt x="393510" y="2147999"/>
                    <a:pt x="338919" y="2168471"/>
                    <a:pt x="336644" y="2184393"/>
                  </a:cubicBezTo>
                  <a:cubicBezTo>
                    <a:pt x="334369" y="2200315"/>
                    <a:pt x="373038" y="2225336"/>
                    <a:pt x="391235" y="2225336"/>
                  </a:cubicBezTo>
                  <a:cubicBezTo>
                    <a:pt x="409432" y="2225336"/>
                    <a:pt x="434453" y="2179844"/>
                    <a:pt x="445826" y="2184393"/>
                  </a:cubicBezTo>
                  <a:cubicBezTo>
                    <a:pt x="457199" y="2188942"/>
                    <a:pt x="457199" y="2234435"/>
                    <a:pt x="459474" y="2252632"/>
                  </a:cubicBezTo>
                  <a:cubicBezTo>
                    <a:pt x="461749" y="2270829"/>
                    <a:pt x="450376" y="2279927"/>
                    <a:pt x="459474" y="2293575"/>
                  </a:cubicBezTo>
                  <a:cubicBezTo>
                    <a:pt x="468572" y="2307223"/>
                    <a:pt x="507241" y="2320870"/>
                    <a:pt x="514065" y="2334518"/>
                  </a:cubicBezTo>
                  <a:cubicBezTo>
                    <a:pt x="520889" y="2348166"/>
                    <a:pt x="498143" y="2357264"/>
                    <a:pt x="500417" y="2375461"/>
                  </a:cubicBezTo>
                  <a:cubicBezTo>
                    <a:pt x="502692" y="2393658"/>
                    <a:pt x="543634" y="2423228"/>
                    <a:pt x="527712" y="2443700"/>
                  </a:cubicBezTo>
                  <a:cubicBezTo>
                    <a:pt x="511790" y="2464172"/>
                    <a:pt x="423080" y="2473270"/>
                    <a:pt x="404883" y="2498291"/>
                  </a:cubicBezTo>
                  <a:cubicBezTo>
                    <a:pt x="386686" y="2523312"/>
                    <a:pt x="439002" y="2566531"/>
                    <a:pt x="418530" y="2593826"/>
                  </a:cubicBezTo>
                  <a:cubicBezTo>
                    <a:pt x="398058" y="2621121"/>
                    <a:pt x="291151" y="2639318"/>
                    <a:pt x="282053" y="2662064"/>
                  </a:cubicBezTo>
                  <a:cubicBezTo>
                    <a:pt x="272955" y="2684810"/>
                    <a:pt x="352566" y="2712106"/>
                    <a:pt x="363939" y="2730303"/>
                  </a:cubicBezTo>
                  <a:cubicBezTo>
                    <a:pt x="375312" y="2748500"/>
                    <a:pt x="354841" y="2755325"/>
                    <a:pt x="350292" y="2771247"/>
                  </a:cubicBezTo>
                  <a:cubicBezTo>
                    <a:pt x="345743" y="2787169"/>
                    <a:pt x="357116" y="2809916"/>
                    <a:pt x="336644" y="2825838"/>
                  </a:cubicBezTo>
                  <a:cubicBezTo>
                    <a:pt x="316172" y="2841760"/>
                    <a:pt x="243384" y="2846310"/>
                    <a:pt x="227462" y="2866781"/>
                  </a:cubicBezTo>
                  <a:cubicBezTo>
                    <a:pt x="211540" y="2887252"/>
                    <a:pt x="250207" y="2912273"/>
                    <a:pt x="241109" y="2948667"/>
                  </a:cubicBezTo>
                  <a:cubicBezTo>
                    <a:pt x="232011" y="2985061"/>
                    <a:pt x="166047" y="3048751"/>
                    <a:pt x="172871" y="3085145"/>
                  </a:cubicBezTo>
                  <a:cubicBezTo>
                    <a:pt x="179695" y="3121539"/>
                    <a:pt x="282053" y="3167032"/>
                    <a:pt x="282053" y="3167032"/>
                  </a:cubicBezTo>
                  <a:cubicBezTo>
                    <a:pt x="325271" y="3198877"/>
                    <a:pt x="393509" y="3221623"/>
                    <a:pt x="432178" y="3276214"/>
                  </a:cubicBezTo>
                  <a:cubicBezTo>
                    <a:pt x="470847" y="3330805"/>
                    <a:pt x="484495" y="3433163"/>
                    <a:pt x="514065" y="3494578"/>
                  </a:cubicBezTo>
                  <a:cubicBezTo>
                    <a:pt x="543635" y="3555993"/>
                    <a:pt x="589127" y="3610584"/>
                    <a:pt x="609599" y="3644703"/>
                  </a:cubicBezTo>
                  <a:cubicBezTo>
                    <a:pt x="630071" y="3678822"/>
                    <a:pt x="633483" y="3689058"/>
                    <a:pt x="636895" y="3699294"/>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1" name="Freeform 30"/>
            <p:cNvSpPr/>
            <p:nvPr/>
          </p:nvSpPr>
          <p:spPr bwMode="auto">
            <a:xfrm>
              <a:off x="4558917" y="1610453"/>
              <a:ext cx="821001" cy="641442"/>
            </a:xfrm>
            <a:custGeom>
              <a:avLst/>
              <a:gdLst>
                <a:gd name="connsiteX0" fmla="*/ 655093 w 821140"/>
                <a:gd name="connsiteY0" fmla="*/ 0 h 641445"/>
                <a:gd name="connsiteX1" fmla="*/ 805218 w 821140"/>
                <a:gd name="connsiteY1" fmla="*/ 40943 h 641445"/>
                <a:gd name="connsiteX2" fmla="*/ 750627 w 821140"/>
                <a:gd name="connsiteY2" fmla="*/ 95534 h 641445"/>
                <a:gd name="connsiteX3" fmla="*/ 736979 w 821140"/>
                <a:gd name="connsiteY3" fmla="*/ 136477 h 641445"/>
                <a:gd name="connsiteX4" fmla="*/ 682388 w 821140"/>
                <a:gd name="connsiteY4" fmla="*/ 204716 h 641445"/>
                <a:gd name="connsiteX5" fmla="*/ 545911 w 821140"/>
                <a:gd name="connsiteY5" fmla="*/ 218364 h 641445"/>
                <a:gd name="connsiteX6" fmla="*/ 559558 w 821140"/>
                <a:gd name="connsiteY6" fmla="*/ 300251 h 641445"/>
                <a:gd name="connsiteX7" fmla="*/ 559558 w 821140"/>
                <a:gd name="connsiteY7" fmla="*/ 382137 h 641445"/>
                <a:gd name="connsiteX8" fmla="*/ 491320 w 821140"/>
                <a:gd name="connsiteY8" fmla="*/ 423080 h 641445"/>
                <a:gd name="connsiteX9" fmla="*/ 477672 w 821140"/>
                <a:gd name="connsiteY9" fmla="*/ 464024 h 641445"/>
                <a:gd name="connsiteX10" fmla="*/ 382138 w 821140"/>
                <a:gd name="connsiteY10" fmla="*/ 504967 h 641445"/>
                <a:gd name="connsiteX11" fmla="*/ 300251 w 821140"/>
                <a:gd name="connsiteY11" fmla="*/ 518615 h 641445"/>
                <a:gd name="connsiteX12" fmla="*/ 204717 w 821140"/>
                <a:gd name="connsiteY12" fmla="*/ 559558 h 641445"/>
                <a:gd name="connsiteX13" fmla="*/ 150126 w 821140"/>
                <a:gd name="connsiteY13" fmla="*/ 627797 h 641445"/>
                <a:gd name="connsiteX14" fmla="*/ 54591 w 821140"/>
                <a:gd name="connsiteY14" fmla="*/ 627797 h 641445"/>
                <a:gd name="connsiteX15" fmla="*/ 0 w 821140"/>
                <a:gd name="connsiteY15" fmla="*/ 641445 h 641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1140" h="641445">
                  <a:moveTo>
                    <a:pt x="655093" y="0"/>
                  </a:moveTo>
                  <a:cubicBezTo>
                    <a:pt x="722194" y="12510"/>
                    <a:pt x="789296" y="25021"/>
                    <a:pt x="805218" y="40943"/>
                  </a:cubicBezTo>
                  <a:cubicBezTo>
                    <a:pt x="821140" y="56865"/>
                    <a:pt x="762000" y="79612"/>
                    <a:pt x="750627" y="95534"/>
                  </a:cubicBezTo>
                  <a:cubicBezTo>
                    <a:pt x="739254" y="111456"/>
                    <a:pt x="748352" y="118280"/>
                    <a:pt x="736979" y="136477"/>
                  </a:cubicBezTo>
                  <a:cubicBezTo>
                    <a:pt x="725606" y="154674"/>
                    <a:pt x="714232" y="191068"/>
                    <a:pt x="682388" y="204716"/>
                  </a:cubicBezTo>
                  <a:cubicBezTo>
                    <a:pt x="650544" y="218364"/>
                    <a:pt x="566383" y="202441"/>
                    <a:pt x="545911" y="218364"/>
                  </a:cubicBezTo>
                  <a:cubicBezTo>
                    <a:pt x="525439" y="234287"/>
                    <a:pt x="557284" y="272956"/>
                    <a:pt x="559558" y="300251"/>
                  </a:cubicBezTo>
                  <a:cubicBezTo>
                    <a:pt x="561833" y="327547"/>
                    <a:pt x="570931" y="361666"/>
                    <a:pt x="559558" y="382137"/>
                  </a:cubicBezTo>
                  <a:cubicBezTo>
                    <a:pt x="548185" y="402608"/>
                    <a:pt x="504968" y="409432"/>
                    <a:pt x="491320" y="423080"/>
                  </a:cubicBezTo>
                  <a:cubicBezTo>
                    <a:pt x="477672" y="436728"/>
                    <a:pt x="495869" y="450376"/>
                    <a:pt x="477672" y="464024"/>
                  </a:cubicBezTo>
                  <a:cubicBezTo>
                    <a:pt x="459475" y="477672"/>
                    <a:pt x="411708" y="495869"/>
                    <a:pt x="382138" y="504967"/>
                  </a:cubicBezTo>
                  <a:cubicBezTo>
                    <a:pt x="352568" y="514065"/>
                    <a:pt x="329821" y="509517"/>
                    <a:pt x="300251" y="518615"/>
                  </a:cubicBezTo>
                  <a:cubicBezTo>
                    <a:pt x="270681" y="527713"/>
                    <a:pt x="229738" y="541361"/>
                    <a:pt x="204717" y="559558"/>
                  </a:cubicBezTo>
                  <a:cubicBezTo>
                    <a:pt x="179696" y="577755"/>
                    <a:pt x="175147" y="616424"/>
                    <a:pt x="150126" y="627797"/>
                  </a:cubicBezTo>
                  <a:cubicBezTo>
                    <a:pt x="125105" y="639170"/>
                    <a:pt x="79612" y="625522"/>
                    <a:pt x="54591" y="627797"/>
                  </a:cubicBezTo>
                  <a:cubicBezTo>
                    <a:pt x="29570" y="630072"/>
                    <a:pt x="0" y="641445"/>
                    <a:pt x="0" y="641445"/>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2" name="Freeform 31"/>
            <p:cNvSpPr/>
            <p:nvPr/>
          </p:nvSpPr>
          <p:spPr bwMode="auto">
            <a:xfrm>
              <a:off x="4725200" y="1563758"/>
              <a:ext cx="1343813" cy="3649687"/>
            </a:xfrm>
            <a:custGeom>
              <a:avLst/>
              <a:gdLst>
                <a:gd name="connsiteX0" fmla="*/ 375313 w 1312460"/>
                <a:gd name="connsiteY0" fmla="*/ 0 h 3643952"/>
                <a:gd name="connsiteX1" fmla="*/ 593677 w 1312460"/>
                <a:gd name="connsiteY1" fmla="*/ 81886 h 3643952"/>
                <a:gd name="connsiteX2" fmla="*/ 648268 w 1312460"/>
                <a:gd name="connsiteY2" fmla="*/ 204716 h 3643952"/>
                <a:gd name="connsiteX3" fmla="*/ 771098 w 1312460"/>
                <a:gd name="connsiteY3" fmla="*/ 204716 h 3643952"/>
                <a:gd name="connsiteX4" fmla="*/ 839337 w 1312460"/>
                <a:gd name="connsiteY4" fmla="*/ 232011 h 3643952"/>
                <a:gd name="connsiteX5" fmla="*/ 812042 w 1312460"/>
                <a:gd name="connsiteY5" fmla="*/ 300250 h 3643952"/>
                <a:gd name="connsiteX6" fmla="*/ 743803 w 1312460"/>
                <a:gd name="connsiteY6" fmla="*/ 341194 h 3643952"/>
                <a:gd name="connsiteX7" fmla="*/ 675564 w 1312460"/>
                <a:gd name="connsiteY7" fmla="*/ 354841 h 3643952"/>
                <a:gd name="connsiteX8" fmla="*/ 661916 w 1312460"/>
                <a:gd name="connsiteY8" fmla="*/ 423080 h 3643952"/>
                <a:gd name="connsiteX9" fmla="*/ 716507 w 1312460"/>
                <a:gd name="connsiteY9" fmla="*/ 450376 h 3643952"/>
                <a:gd name="connsiteX10" fmla="*/ 593677 w 1312460"/>
                <a:gd name="connsiteY10" fmla="*/ 491319 h 3643952"/>
                <a:gd name="connsiteX11" fmla="*/ 593677 w 1312460"/>
                <a:gd name="connsiteY11" fmla="*/ 545910 h 3643952"/>
                <a:gd name="connsiteX12" fmla="*/ 552734 w 1312460"/>
                <a:gd name="connsiteY12" fmla="*/ 573206 h 3643952"/>
                <a:gd name="connsiteX13" fmla="*/ 620973 w 1312460"/>
                <a:gd name="connsiteY13" fmla="*/ 614149 h 3643952"/>
                <a:gd name="connsiteX14" fmla="*/ 593677 w 1312460"/>
                <a:gd name="connsiteY14" fmla="*/ 668740 h 3643952"/>
                <a:gd name="connsiteX15" fmla="*/ 716507 w 1312460"/>
                <a:gd name="connsiteY15" fmla="*/ 682388 h 3643952"/>
                <a:gd name="connsiteX16" fmla="*/ 716507 w 1312460"/>
                <a:gd name="connsiteY16" fmla="*/ 709683 h 3643952"/>
                <a:gd name="connsiteX17" fmla="*/ 771098 w 1312460"/>
                <a:gd name="connsiteY17" fmla="*/ 709683 h 3643952"/>
                <a:gd name="connsiteX18" fmla="*/ 689212 w 1312460"/>
                <a:gd name="connsiteY18" fmla="*/ 736979 h 3643952"/>
                <a:gd name="connsiteX19" fmla="*/ 743803 w 1312460"/>
                <a:gd name="connsiteY19" fmla="*/ 777922 h 3643952"/>
                <a:gd name="connsiteX20" fmla="*/ 798394 w 1312460"/>
                <a:gd name="connsiteY20" fmla="*/ 805217 h 3643952"/>
                <a:gd name="connsiteX21" fmla="*/ 798394 w 1312460"/>
                <a:gd name="connsiteY21" fmla="*/ 846161 h 3643952"/>
                <a:gd name="connsiteX22" fmla="*/ 757451 w 1312460"/>
                <a:gd name="connsiteY22" fmla="*/ 900752 h 3643952"/>
                <a:gd name="connsiteX23" fmla="*/ 757451 w 1312460"/>
                <a:gd name="connsiteY23" fmla="*/ 928047 h 3643952"/>
                <a:gd name="connsiteX24" fmla="*/ 689212 w 1312460"/>
                <a:gd name="connsiteY24" fmla="*/ 941695 h 3643952"/>
                <a:gd name="connsiteX25" fmla="*/ 743803 w 1312460"/>
                <a:gd name="connsiteY25" fmla="*/ 1050877 h 3643952"/>
                <a:gd name="connsiteX26" fmla="*/ 702859 w 1312460"/>
                <a:gd name="connsiteY26" fmla="*/ 1064525 h 3643952"/>
                <a:gd name="connsiteX27" fmla="*/ 716507 w 1312460"/>
                <a:gd name="connsiteY27" fmla="*/ 1132764 h 3643952"/>
                <a:gd name="connsiteX28" fmla="*/ 730155 w 1312460"/>
                <a:gd name="connsiteY28" fmla="*/ 1187355 h 3643952"/>
                <a:gd name="connsiteX29" fmla="*/ 771098 w 1312460"/>
                <a:gd name="connsiteY29" fmla="*/ 1228298 h 3643952"/>
                <a:gd name="connsiteX30" fmla="*/ 648268 w 1312460"/>
                <a:gd name="connsiteY30" fmla="*/ 1201003 h 3643952"/>
                <a:gd name="connsiteX31" fmla="*/ 470848 w 1312460"/>
                <a:gd name="connsiteY31" fmla="*/ 1214650 h 3643952"/>
                <a:gd name="connsiteX32" fmla="*/ 375313 w 1312460"/>
                <a:gd name="connsiteY32" fmla="*/ 1296537 h 3643952"/>
                <a:gd name="connsiteX33" fmla="*/ 484495 w 1312460"/>
                <a:gd name="connsiteY33" fmla="*/ 1364776 h 3643952"/>
                <a:gd name="connsiteX34" fmla="*/ 484495 w 1312460"/>
                <a:gd name="connsiteY34" fmla="*/ 1446662 h 3643952"/>
                <a:gd name="connsiteX35" fmla="*/ 552734 w 1312460"/>
                <a:gd name="connsiteY35" fmla="*/ 1446662 h 3643952"/>
                <a:gd name="connsiteX36" fmla="*/ 593677 w 1312460"/>
                <a:gd name="connsiteY36" fmla="*/ 1542197 h 3643952"/>
                <a:gd name="connsiteX37" fmla="*/ 648268 w 1312460"/>
                <a:gd name="connsiteY37" fmla="*/ 1583140 h 3643952"/>
                <a:gd name="connsiteX38" fmla="*/ 661916 w 1312460"/>
                <a:gd name="connsiteY38" fmla="*/ 1651379 h 3643952"/>
                <a:gd name="connsiteX39" fmla="*/ 525439 w 1312460"/>
                <a:gd name="connsiteY39" fmla="*/ 1651379 h 3643952"/>
                <a:gd name="connsiteX40" fmla="*/ 429904 w 1312460"/>
                <a:gd name="connsiteY40" fmla="*/ 1705970 h 3643952"/>
                <a:gd name="connsiteX41" fmla="*/ 388961 w 1312460"/>
                <a:gd name="connsiteY41" fmla="*/ 1774208 h 3643952"/>
                <a:gd name="connsiteX42" fmla="*/ 361665 w 1312460"/>
                <a:gd name="connsiteY42" fmla="*/ 1869743 h 3643952"/>
                <a:gd name="connsiteX43" fmla="*/ 388961 w 1312460"/>
                <a:gd name="connsiteY43" fmla="*/ 1937982 h 3643952"/>
                <a:gd name="connsiteX44" fmla="*/ 416256 w 1312460"/>
                <a:gd name="connsiteY44" fmla="*/ 1978925 h 3643952"/>
                <a:gd name="connsiteX45" fmla="*/ 484495 w 1312460"/>
                <a:gd name="connsiteY45" fmla="*/ 2033516 h 3643952"/>
                <a:gd name="connsiteX46" fmla="*/ 457200 w 1312460"/>
                <a:gd name="connsiteY46" fmla="*/ 2088107 h 3643952"/>
                <a:gd name="connsiteX47" fmla="*/ 416256 w 1312460"/>
                <a:gd name="connsiteY47" fmla="*/ 2129050 h 3643952"/>
                <a:gd name="connsiteX48" fmla="*/ 429904 w 1312460"/>
                <a:gd name="connsiteY48" fmla="*/ 2224585 h 3643952"/>
                <a:gd name="connsiteX49" fmla="*/ 443552 w 1312460"/>
                <a:gd name="connsiteY49" fmla="*/ 2279176 h 3643952"/>
                <a:gd name="connsiteX50" fmla="*/ 498143 w 1312460"/>
                <a:gd name="connsiteY50" fmla="*/ 2279176 h 3643952"/>
                <a:gd name="connsiteX51" fmla="*/ 498143 w 1312460"/>
                <a:gd name="connsiteY51" fmla="*/ 2374710 h 3643952"/>
                <a:gd name="connsiteX52" fmla="*/ 580030 w 1312460"/>
                <a:gd name="connsiteY52" fmla="*/ 2429301 h 3643952"/>
                <a:gd name="connsiteX53" fmla="*/ 689212 w 1312460"/>
                <a:gd name="connsiteY53" fmla="*/ 2456597 h 3643952"/>
                <a:gd name="connsiteX54" fmla="*/ 730155 w 1312460"/>
                <a:gd name="connsiteY54" fmla="*/ 2497540 h 3643952"/>
                <a:gd name="connsiteX55" fmla="*/ 689212 w 1312460"/>
                <a:gd name="connsiteY55" fmla="*/ 2552131 h 3643952"/>
                <a:gd name="connsiteX56" fmla="*/ 771098 w 1312460"/>
                <a:gd name="connsiteY56" fmla="*/ 2579426 h 3643952"/>
                <a:gd name="connsiteX57" fmla="*/ 880280 w 1312460"/>
                <a:gd name="connsiteY57" fmla="*/ 2620370 h 3643952"/>
                <a:gd name="connsiteX58" fmla="*/ 921224 w 1312460"/>
                <a:gd name="connsiteY58" fmla="*/ 2620370 h 3643952"/>
                <a:gd name="connsiteX59" fmla="*/ 1003110 w 1312460"/>
                <a:gd name="connsiteY59" fmla="*/ 2661313 h 3643952"/>
                <a:gd name="connsiteX60" fmla="*/ 1044054 w 1312460"/>
                <a:gd name="connsiteY60" fmla="*/ 2702256 h 3643952"/>
                <a:gd name="connsiteX61" fmla="*/ 1112292 w 1312460"/>
                <a:gd name="connsiteY61" fmla="*/ 2770495 h 3643952"/>
                <a:gd name="connsiteX62" fmla="*/ 1153236 w 1312460"/>
                <a:gd name="connsiteY62" fmla="*/ 2825086 h 3643952"/>
                <a:gd name="connsiteX63" fmla="*/ 156949 w 1312460"/>
                <a:gd name="connsiteY63" fmla="*/ 3179928 h 3643952"/>
                <a:gd name="connsiteX64" fmla="*/ 211540 w 1312460"/>
                <a:gd name="connsiteY64" fmla="*/ 3261814 h 3643952"/>
                <a:gd name="connsiteX65" fmla="*/ 348018 w 1312460"/>
                <a:gd name="connsiteY65" fmla="*/ 3343701 h 3643952"/>
                <a:gd name="connsiteX66" fmla="*/ 388961 w 1312460"/>
                <a:gd name="connsiteY66" fmla="*/ 3425588 h 3643952"/>
                <a:gd name="connsiteX67" fmla="*/ 388961 w 1312460"/>
                <a:gd name="connsiteY67" fmla="*/ 3480179 h 3643952"/>
                <a:gd name="connsiteX68" fmla="*/ 402609 w 1312460"/>
                <a:gd name="connsiteY68" fmla="*/ 3575713 h 3643952"/>
                <a:gd name="connsiteX69" fmla="*/ 361665 w 1312460"/>
                <a:gd name="connsiteY69" fmla="*/ 3603008 h 3643952"/>
                <a:gd name="connsiteX70" fmla="*/ 211540 w 1312460"/>
                <a:gd name="connsiteY70" fmla="*/ 3616656 h 3643952"/>
                <a:gd name="connsiteX71" fmla="*/ 184245 w 1312460"/>
                <a:gd name="connsiteY71" fmla="*/ 3643952 h 3643952"/>
                <a:gd name="connsiteX0" fmla="*/ 323554 w 1312460"/>
                <a:gd name="connsiteY0" fmla="*/ 0 h 3649703"/>
                <a:gd name="connsiteX1" fmla="*/ 593677 w 1312460"/>
                <a:gd name="connsiteY1" fmla="*/ 87637 h 3649703"/>
                <a:gd name="connsiteX2" fmla="*/ 648268 w 1312460"/>
                <a:gd name="connsiteY2" fmla="*/ 210467 h 3649703"/>
                <a:gd name="connsiteX3" fmla="*/ 771098 w 1312460"/>
                <a:gd name="connsiteY3" fmla="*/ 210467 h 3649703"/>
                <a:gd name="connsiteX4" fmla="*/ 839337 w 1312460"/>
                <a:gd name="connsiteY4" fmla="*/ 237762 h 3649703"/>
                <a:gd name="connsiteX5" fmla="*/ 812042 w 1312460"/>
                <a:gd name="connsiteY5" fmla="*/ 306001 h 3649703"/>
                <a:gd name="connsiteX6" fmla="*/ 743803 w 1312460"/>
                <a:gd name="connsiteY6" fmla="*/ 346945 h 3649703"/>
                <a:gd name="connsiteX7" fmla="*/ 675564 w 1312460"/>
                <a:gd name="connsiteY7" fmla="*/ 360592 h 3649703"/>
                <a:gd name="connsiteX8" fmla="*/ 661916 w 1312460"/>
                <a:gd name="connsiteY8" fmla="*/ 428831 h 3649703"/>
                <a:gd name="connsiteX9" fmla="*/ 716507 w 1312460"/>
                <a:gd name="connsiteY9" fmla="*/ 456127 h 3649703"/>
                <a:gd name="connsiteX10" fmla="*/ 593677 w 1312460"/>
                <a:gd name="connsiteY10" fmla="*/ 497070 h 3649703"/>
                <a:gd name="connsiteX11" fmla="*/ 593677 w 1312460"/>
                <a:gd name="connsiteY11" fmla="*/ 551661 h 3649703"/>
                <a:gd name="connsiteX12" fmla="*/ 552734 w 1312460"/>
                <a:gd name="connsiteY12" fmla="*/ 578957 h 3649703"/>
                <a:gd name="connsiteX13" fmla="*/ 620973 w 1312460"/>
                <a:gd name="connsiteY13" fmla="*/ 619900 h 3649703"/>
                <a:gd name="connsiteX14" fmla="*/ 593677 w 1312460"/>
                <a:gd name="connsiteY14" fmla="*/ 674491 h 3649703"/>
                <a:gd name="connsiteX15" fmla="*/ 716507 w 1312460"/>
                <a:gd name="connsiteY15" fmla="*/ 688139 h 3649703"/>
                <a:gd name="connsiteX16" fmla="*/ 716507 w 1312460"/>
                <a:gd name="connsiteY16" fmla="*/ 715434 h 3649703"/>
                <a:gd name="connsiteX17" fmla="*/ 771098 w 1312460"/>
                <a:gd name="connsiteY17" fmla="*/ 715434 h 3649703"/>
                <a:gd name="connsiteX18" fmla="*/ 689212 w 1312460"/>
                <a:gd name="connsiteY18" fmla="*/ 742730 h 3649703"/>
                <a:gd name="connsiteX19" fmla="*/ 743803 w 1312460"/>
                <a:gd name="connsiteY19" fmla="*/ 783673 h 3649703"/>
                <a:gd name="connsiteX20" fmla="*/ 798394 w 1312460"/>
                <a:gd name="connsiteY20" fmla="*/ 810968 h 3649703"/>
                <a:gd name="connsiteX21" fmla="*/ 798394 w 1312460"/>
                <a:gd name="connsiteY21" fmla="*/ 851912 h 3649703"/>
                <a:gd name="connsiteX22" fmla="*/ 757451 w 1312460"/>
                <a:gd name="connsiteY22" fmla="*/ 906503 h 3649703"/>
                <a:gd name="connsiteX23" fmla="*/ 757451 w 1312460"/>
                <a:gd name="connsiteY23" fmla="*/ 933798 h 3649703"/>
                <a:gd name="connsiteX24" fmla="*/ 689212 w 1312460"/>
                <a:gd name="connsiteY24" fmla="*/ 947446 h 3649703"/>
                <a:gd name="connsiteX25" fmla="*/ 743803 w 1312460"/>
                <a:gd name="connsiteY25" fmla="*/ 1056628 h 3649703"/>
                <a:gd name="connsiteX26" fmla="*/ 702859 w 1312460"/>
                <a:gd name="connsiteY26" fmla="*/ 1070276 h 3649703"/>
                <a:gd name="connsiteX27" fmla="*/ 716507 w 1312460"/>
                <a:gd name="connsiteY27" fmla="*/ 1138515 h 3649703"/>
                <a:gd name="connsiteX28" fmla="*/ 730155 w 1312460"/>
                <a:gd name="connsiteY28" fmla="*/ 1193106 h 3649703"/>
                <a:gd name="connsiteX29" fmla="*/ 771098 w 1312460"/>
                <a:gd name="connsiteY29" fmla="*/ 1234049 h 3649703"/>
                <a:gd name="connsiteX30" fmla="*/ 648268 w 1312460"/>
                <a:gd name="connsiteY30" fmla="*/ 1206754 h 3649703"/>
                <a:gd name="connsiteX31" fmla="*/ 470848 w 1312460"/>
                <a:gd name="connsiteY31" fmla="*/ 1220401 h 3649703"/>
                <a:gd name="connsiteX32" fmla="*/ 375313 w 1312460"/>
                <a:gd name="connsiteY32" fmla="*/ 1302288 h 3649703"/>
                <a:gd name="connsiteX33" fmla="*/ 484495 w 1312460"/>
                <a:gd name="connsiteY33" fmla="*/ 1370527 h 3649703"/>
                <a:gd name="connsiteX34" fmla="*/ 484495 w 1312460"/>
                <a:gd name="connsiteY34" fmla="*/ 1452413 h 3649703"/>
                <a:gd name="connsiteX35" fmla="*/ 552734 w 1312460"/>
                <a:gd name="connsiteY35" fmla="*/ 1452413 h 3649703"/>
                <a:gd name="connsiteX36" fmla="*/ 593677 w 1312460"/>
                <a:gd name="connsiteY36" fmla="*/ 1547948 h 3649703"/>
                <a:gd name="connsiteX37" fmla="*/ 648268 w 1312460"/>
                <a:gd name="connsiteY37" fmla="*/ 1588891 h 3649703"/>
                <a:gd name="connsiteX38" fmla="*/ 661916 w 1312460"/>
                <a:gd name="connsiteY38" fmla="*/ 1657130 h 3649703"/>
                <a:gd name="connsiteX39" fmla="*/ 525439 w 1312460"/>
                <a:gd name="connsiteY39" fmla="*/ 1657130 h 3649703"/>
                <a:gd name="connsiteX40" fmla="*/ 429904 w 1312460"/>
                <a:gd name="connsiteY40" fmla="*/ 1711721 h 3649703"/>
                <a:gd name="connsiteX41" fmla="*/ 388961 w 1312460"/>
                <a:gd name="connsiteY41" fmla="*/ 1779959 h 3649703"/>
                <a:gd name="connsiteX42" fmla="*/ 361665 w 1312460"/>
                <a:gd name="connsiteY42" fmla="*/ 1875494 h 3649703"/>
                <a:gd name="connsiteX43" fmla="*/ 388961 w 1312460"/>
                <a:gd name="connsiteY43" fmla="*/ 1943733 h 3649703"/>
                <a:gd name="connsiteX44" fmla="*/ 416256 w 1312460"/>
                <a:gd name="connsiteY44" fmla="*/ 1984676 h 3649703"/>
                <a:gd name="connsiteX45" fmla="*/ 484495 w 1312460"/>
                <a:gd name="connsiteY45" fmla="*/ 2039267 h 3649703"/>
                <a:gd name="connsiteX46" fmla="*/ 457200 w 1312460"/>
                <a:gd name="connsiteY46" fmla="*/ 2093858 h 3649703"/>
                <a:gd name="connsiteX47" fmla="*/ 416256 w 1312460"/>
                <a:gd name="connsiteY47" fmla="*/ 2134801 h 3649703"/>
                <a:gd name="connsiteX48" fmla="*/ 429904 w 1312460"/>
                <a:gd name="connsiteY48" fmla="*/ 2230336 h 3649703"/>
                <a:gd name="connsiteX49" fmla="*/ 443552 w 1312460"/>
                <a:gd name="connsiteY49" fmla="*/ 2284927 h 3649703"/>
                <a:gd name="connsiteX50" fmla="*/ 498143 w 1312460"/>
                <a:gd name="connsiteY50" fmla="*/ 2284927 h 3649703"/>
                <a:gd name="connsiteX51" fmla="*/ 498143 w 1312460"/>
                <a:gd name="connsiteY51" fmla="*/ 2380461 h 3649703"/>
                <a:gd name="connsiteX52" fmla="*/ 580030 w 1312460"/>
                <a:gd name="connsiteY52" fmla="*/ 2435052 h 3649703"/>
                <a:gd name="connsiteX53" fmla="*/ 689212 w 1312460"/>
                <a:gd name="connsiteY53" fmla="*/ 2462348 h 3649703"/>
                <a:gd name="connsiteX54" fmla="*/ 730155 w 1312460"/>
                <a:gd name="connsiteY54" fmla="*/ 2503291 h 3649703"/>
                <a:gd name="connsiteX55" fmla="*/ 689212 w 1312460"/>
                <a:gd name="connsiteY55" fmla="*/ 2557882 h 3649703"/>
                <a:gd name="connsiteX56" fmla="*/ 771098 w 1312460"/>
                <a:gd name="connsiteY56" fmla="*/ 2585177 h 3649703"/>
                <a:gd name="connsiteX57" fmla="*/ 880280 w 1312460"/>
                <a:gd name="connsiteY57" fmla="*/ 2626121 h 3649703"/>
                <a:gd name="connsiteX58" fmla="*/ 921224 w 1312460"/>
                <a:gd name="connsiteY58" fmla="*/ 2626121 h 3649703"/>
                <a:gd name="connsiteX59" fmla="*/ 1003110 w 1312460"/>
                <a:gd name="connsiteY59" fmla="*/ 2667064 h 3649703"/>
                <a:gd name="connsiteX60" fmla="*/ 1044054 w 1312460"/>
                <a:gd name="connsiteY60" fmla="*/ 2708007 h 3649703"/>
                <a:gd name="connsiteX61" fmla="*/ 1112292 w 1312460"/>
                <a:gd name="connsiteY61" fmla="*/ 2776246 h 3649703"/>
                <a:gd name="connsiteX62" fmla="*/ 1153236 w 1312460"/>
                <a:gd name="connsiteY62" fmla="*/ 2830837 h 3649703"/>
                <a:gd name="connsiteX63" fmla="*/ 156949 w 1312460"/>
                <a:gd name="connsiteY63" fmla="*/ 3185679 h 3649703"/>
                <a:gd name="connsiteX64" fmla="*/ 211540 w 1312460"/>
                <a:gd name="connsiteY64" fmla="*/ 3267565 h 3649703"/>
                <a:gd name="connsiteX65" fmla="*/ 348018 w 1312460"/>
                <a:gd name="connsiteY65" fmla="*/ 3349452 h 3649703"/>
                <a:gd name="connsiteX66" fmla="*/ 388961 w 1312460"/>
                <a:gd name="connsiteY66" fmla="*/ 3431339 h 3649703"/>
                <a:gd name="connsiteX67" fmla="*/ 388961 w 1312460"/>
                <a:gd name="connsiteY67" fmla="*/ 3485930 h 3649703"/>
                <a:gd name="connsiteX68" fmla="*/ 402609 w 1312460"/>
                <a:gd name="connsiteY68" fmla="*/ 3581464 h 3649703"/>
                <a:gd name="connsiteX69" fmla="*/ 361665 w 1312460"/>
                <a:gd name="connsiteY69" fmla="*/ 3608759 h 3649703"/>
                <a:gd name="connsiteX70" fmla="*/ 211540 w 1312460"/>
                <a:gd name="connsiteY70" fmla="*/ 3622407 h 3649703"/>
                <a:gd name="connsiteX71" fmla="*/ 184245 w 1312460"/>
                <a:gd name="connsiteY71" fmla="*/ 3649703 h 3649703"/>
                <a:gd name="connsiteX0" fmla="*/ 355135 w 1344041"/>
                <a:gd name="connsiteY0" fmla="*/ 0 h 3649703"/>
                <a:gd name="connsiteX1" fmla="*/ 625258 w 1344041"/>
                <a:gd name="connsiteY1" fmla="*/ 87637 h 3649703"/>
                <a:gd name="connsiteX2" fmla="*/ 679849 w 1344041"/>
                <a:gd name="connsiteY2" fmla="*/ 210467 h 3649703"/>
                <a:gd name="connsiteX3" fmla="*/ 802679 w 1344041"/>
                <a:gd name="connsiteY3" fmla="*/ 210467 h 3649703"/>
                <a:gd name="connsiteX4" fmla="*/ 870918 w 1344041"/>
                <a:gd name="connsiteY4" fmla="*/ 237762 h 3649703"/>
                <a:gd name="connsiteX5" fmla="*/ 843623 w 1344041"/>
                <a:gd name="connsiteY5" fmla="*/ 306001 h 3649703"/>
                <a:gd name="connsiteX6" fmla="*/ 775384 w 1344041"/>
                <a:gd name="connsiteY6" fmla="*/ 346945 h 3649703"/>
                <a:gd name="connsiteX7" fmla="*/ 707145 w 1344041"/>
                <a:gd name="connsiteY7" fmla="*/ 360592 h 3649703"/>
                <a:gd name="connsiteX8" fmla="*/ 693497 w 1344041"/>
                <a:gd name="connsiteY8" fmla="*/ 428831 h 3649703"/>
                <a:gd name="connsiteX9" fmla="*/ 748088 w 1344041"/>
                <a:gd name="connsiteY9" fmla="*/ 456127 h 3649703"/>
                <a:gd name="connsiteX10" fmla="*/ 625258 w 1344041"/>
                <a:gd name="connsiteY10" fmla="*/ 497070 h 3649703"/>
                <a:gd name="connsiteX11" fmla="*/ 625258 w 1344041"/>
                <a:gd name="connsiteY11" fmla="*/ 551661 h 3649703"/>
                <a:gd name="connsiteX12" fmla="*/ 584315 w 1344041"/>
                <a:gd name="connsiteY12" fmla="*/ 578957 h 3649703"/>
                <a:gd name="connsiteX13" fmla="*/ 652554 w 1344041"/>
                <a:gd name="connsiteY13" fmla="*/ 619900 h 3649703"/>
                <a:gd name="connsiteX14" fmla="*/ 625258 w 1344041"/>
                <a:gd name="connsiteY14" fmla="*/ 674491 h 3649703"/>
                <a:gd name="connsiteX15" fmla="*/ 748088 w 1344041"/>
                <a:gd name="connsiteY15" fmla="*/ 688139 h 3649703"/>
                <a:gd name="connsiteX16" fmla="*/ 748088 w 1344041"/>
                <a:gd name="connsiteY16" fmla="*/ 715434 h 3649703"/>
                <a:gd name="connsiteX17" fmla="*/ 802679 w 1344041"/>
                <a:gd name="connsiteY17" fmla="*/ 715434 h 3649703"/>
                <a:gd name="connsiteX18" fmla="*/ 720793 w 1344041"/>
                <a:gd name="connsiteY18" fmla="*/ 742730 h 3649703"/>
                <a:gd name="connsiteX19" fmla="*/ 775384 w 1344041"/>
                <a:gd name="connsiteY19" fmla="*/ 783673 h 3649703"/>
                <a:gd name="connsiteX20" fmla="*/ 829975 w 1344041"/>
                <a:gd name="connsiteY20" fmla="*/ 810968 h 3649703"/>
                <a:gd name="connsiteX21" fmla="*/ 829975 w 1344041"/>
                <a:gd name="connsiteY21" fmla="*/ 851912 h 3649703"/>
                <a:gd name="connsiteX22" fmla="*/ 789032 w 1344041"/>
                <a:gd name="connsiteY22" fmla="*/ 906503 h 3649703"/>
                <a:gd name="connsiteX23" fmla="*/ 789032 w 1344041"/>
                <a:gd name="connsiteY23" fmla="*/ 933798 h 3649703"/>
                <a:gd name="connsiteX24" fmla="*/ 720793 w 1344041"/>
                <a:gd name="connsiteY24" fmla="*/ 947446 h 3649703"/>
                <a:gd name="connsiteX25" fmla="*/ 775384 w 1344041"/>
                <a:gd name="connsiteY25" fmla="*/ 1056628 h 3649703"/>
                <a:gd name="connsiteX26" fmla="*/ 734440 w 1344041"/>
                <a:gd name="connsiteY26" fmla="*/ 1070276 h 3649703"/>
                <a:gd name="connsiteX27" fmla="*/ 748088 w 1344041"/>
                <a:gd name="connsiteY27" fmla="*/ 1138515 h 3649703"/>
                <a:gd name="connsiteX28" fmla="*/ 761736 w 1344041"/>
                <a:gd name="connsiteY28" fmla="*/ 1193106 h 3649703"/>
                <a:gd name="connsiteX29" fmla="*/ 802679 w 1344041"/>
                <a:gd name="connsiteY29" fmla="*/ 1234049 h 3649703"/>
                <a:gd name="connsiteX30" fmla="*/ 679849 w 1344041"/>
                <a:gd name="connsiteY30" fmla="*/ 1206754 h 3649703"/>
                <a:gd name="connsiteX31" fmla="*/ 502429 w 1344041"/>
                <a:gd name="connsiteY31" fmla="*/ 1220401 h 3649703"/>
                <a:gd name="connsiteX32" fmla="*/ 406894 w 1344041"/>
                <a:gd name="connsiteY32" fmla="*/ 1302288 h 3649703"/>
                <a:gd name="connsiteX33" fmla="*/ 516076 w 1344041"/>
                <a:gd name="connsiteY33" fmla="*/ 1370527 h 3649703"/>
                <a:gd name="connsiteX34" fmla="*/ 516076 w 1344041"/>
                <a:gd name="connsiteY34" fmla="*/ 1452413 h 3649703"/>
                <a:gd name="connsiteX35" fmla="*/ 584315 w 1344041"/>
                <a:gd name="connsiteY35" fmla="*/ 1452413 h 3649703"/>
                <a:gd name="connsiteX36" fmla="*/ 625258 w 1344041"/>
                <a:gd name="connsiteY36" fmla="*/ 1547948 h 3649703"/>
                <a:gd name="connsiteX37" fmla="*/ 679849 w 1344041"/>
                <a:gd name="connsiteY37" fmla="*/ 1588891 h 3649703"/>
                <a:gd name="connsiteX38" fmla="*/ 693497 w 1344041"/>
                <a:gd name="connsiteY38" fmla="*/ 1657130 h 3649703"/>
                <a:gd name="connsiteX39" fmla="*/ 557020 w 1344041"/>
                <a:gd name="connsiteY39" fmla="*/ 1657130 h 3649703"/>
                <a:gd name="connsiteX40" fmla="*/ 461485 w 1344041"/>
                <a:gd name="connsiteY40" fmla="*/ 1711721 h 3649703"/>
                <a:gd name="connsiteX41" fmla="*/ 420542 w 1344041"/>
                <a:gd name="connsiteY41" fmla="*/ 1779959 h 3649703"/>
                <a:gd name="connsiteX42" fmla="*/ 393246 w 1344041"/>
                <a:gd name="connsiteY42" fmla="*/ 1875494 h 3649703"/>
                <a:gd name="connsiteX43" fmla="*/ 420542 w 1344041"/>
                <a:gd name="connsiteY43" fmla="*/ 1943733 h 3649703"/>
                <a:gd name="connsiteX44" fmla="*/ 447837 w 1344041"/>
                <a:gd name="connsiteY44" fmla="*/ 1984676 h 3649703"/>
                <a:gd name="connsiteX45" fmla="*/ 516076 w 1344041"/>
                <a:gd name="connsiteY45" fmla="*/ 2039267 h 3649703"/>
                <a:gd name="connsiteX46" fmla="*/ 488781 w 1344041"/>
                <a:gd name="connsiteY46" fmla="*/ 2093858 h 3649703"/>
                <a:gd name="connsiteX47" fmla="*/ 447837 w 1344041"/>
                <a:gd name="connsiteY47" fmla="*/ 2134801 h 3649703"/>
                <a:gd name="connsiteX48" fmla="*/ 461485 w 1344041"/>
                <a:gd name="connsiteY48" fmla="*/ 2230336 h 3649703"/>
                <a:gd name="connsiteX49" fmla="*/ 475133 w 1344041"/>
                <a:gd name="connsiteY49" fmla="*/ 2284927 h 3649703"/>
                <a:gd name="connsiteX50" fmla="*/ 529724 w 1344041"/>
                <a:gd name="connsiteY50" fmla="*/ 2284927 h 3649703"/>
                <a:gd name="connsiteX51" fmla="*/ 529724 w 1344041"/>
                <a:gd name="connsiteY51" fmla="*/ 2380461 h 3649703"/>
                <a:gd name="connsiteX52" fmla="*/ 611611 w 1344041"/>
                <a:gd name="connsiteY52" fmla="*/ 2435052 h 3649703"/>
                <a:gd name="connsiteX53" fmla="*/ 720793 w 1344041"/>
                <a:gd name="connsiteY53" fmla="*/ 2462348 h 3649703"/>
                <a:gd name="connsiteX54" fmla="*/ 761736 w 1344041"/>
                <a:gd name="connsiteY54" fmla="*/ 2503291 h 3649703"/>
                <a:gd name="connsiteX55" fmla="*/ 720793 w 1344041"/>
                <a:gd name="connsiteY55" fmla="*/ 2557882 h 3649703"/>
                <a:gd name="connsiteX56" fmla="*/ 802679 w 1344041"/>
                <a:gd name="connsiteY56" fmla="*/ 2585177 h 3649703"/>
                <a:gd name="connsiteX57" fmla="*/ 911861 w 1344041"/>
                <a:gd name="connsiteY57" fmla="*/ 2626121 h 3649703"/>
                <a:gd name="connsiteX58" fmla="*/ 952805 w 1344041"/>
                <a:gd name="connsiteY58" fmla="*/ 2626121 h 3649703"/>
                <a:gd name="connsiteX59" fmla="*/ 1034691 w 1344041"/>
                <a:gd name="connsiteY59" fmla="*/ 2667064 h 3649703"/>
                <a:gd name="connsiteX60" fmla="*/ 1075635 w 1344041"/>
                <a:gd name="connsiteY60" fmla="*/ 2708007 h 3649703"/>
                <a:gd name="connsiteX61" fmla="*/ 1143873 w 1344041"/>
                <a:gd name="connsiteY61" fmla="*/ 2776246 h 3649703"/>
                <a:gd name="connsiteX62" fmla="*/ 1184817 w 1344041"/>
                <a:gd name="connsiteY62" fmla="*/ 2830837 h 3649703"/>
                <a:gd name="connsiteX63" fmla="*/ 188530 w 1344041"/>
                <a:gd name="connsiteY63" fmla="*/ 3185679 h 3649703"/>
                <a:gd name="connsiteX64" fmla="*/ 53634 w 1344041"/>
                <a:gd name="connsiteY64" fmla="*/ 3223849 h 3649703"/>
                <a:gd name="connsiteX65" fmla="*/ 243121 w 1344041"/>
                <a:gd name="connsiteY65" fmla="*/ 3267565 h 3649703"/>
                <a:gd name="connsiteX66" fmla="*/ 379599 w 1344041"/>
                <a:gd name="connsiteY66" fmla="*/ 3349452 h 3649703"/>
                <a:gd name="connsiteX67" fmla="*/ 420542 w 1344041"/>
                <a:gd name="connsiteY67" fmla="*/ 3431339 h 3649703"/>
                <a:gd name="connsiteX68" fmla="*/ 420542 w 1344041"/>
                <a:gd name="connsiteY68" fmla="*/ 3485930 h 3649703"/>
                <a:gd name="connsiteX69" fmla="*/ 434190 w 1344041"/>
                <a:gd name="connsiteY69" fmla="*/ 3581464 h 3649703"/>
                <a:gd name="connsiteX70" fmla="*/ 393246 w 1344041"/>
                <a:gd name="connsiteY70" fmla="*/ 3608759 h 3649703"/>
                <a:gd name="connsiteX71" fmla="*/ 243121 w 1344041"/>
                <a:gd name="connsiteY71" fmla="*/ 3622407 h 3649703"/>
                <a:gd name="connsiteX72" fmla="*/ 215826 w 1344041"/>
                <a:gd name="connsiteY72" fmla="*/ 3649703 h 3649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44041" h="3649703">
                  <a:moveTo>
                    <a:pt x="355135" y="0"/>
                  </a:moveTo>
                  <a:cubicBezTo>
                    <a:pt x="441571" y="23883"/>
                    <a:pt x="571139" y="52559"/>
                    <a:pt x="625258" y="87637"/>
                  </a:cubicBezTo>
                  <a:cubicBezTo>
                    <a:pt x="679377" y="122715"/>
                    <a:pt x="650279" y="189995"/>
                    <a:pt x="679849" y="210467"/>
                  </a:cubicBezTo>
                  <a:cubicBezTo>
                    <a:pt x="709419" y="230939"/>
                    <a:pt x="770834" y="205918"/>
                    <a:pt x="802679" y="210467"/>
                  </a:cubicBezTo>
                  <a:cubicBezTo>
                    <a:pt x="834524" y="215016"/>
                    <a:pt x="864094" y="221840"/>
                    <a:pt x="870918" y="237762"/>
                  </a:cubicBezTo>
                  <a:cubicBezTo>
                    <a:pt x="877742" y="253684"/>
                    <a:pt x="859545" y="287804"/>
                    <a:pt x="843623" y="306001"/>
                  </a:cubicBezTo>
                  <a:cubicBezTo>
                    <a:pt x="827701" y="324198"/>
                    <a:pt x="798130" y="337847"/>
                    <a:pt x="775384" y="346945"/>
                  </a:cubicBezTo>
                  <a:cubicBezTo>
                    <a:pt x="752638" y="356043"/>
                    <a:pt x="720793" y="346944"/>
                    <a:pt x="707145" y="360592"/>
                  </a:cubicBezTo>
                  <a:cubicBezTo>
                    <a:pt x="693497" y="374240"/>
                    <a:pt x="686673" y="412909"/>
                    <a:pt x="693497" y="428831"/>
                  </a:cubicBezTo>
                  <a:cubicBezTo>
                    <a:pt x="700321" y="444753"/>
                    <a:pt x="759461" y="444754"/>
                    <a:pt x="748088" y="456127"/>
                  </a:cubicBezTo>
                  <a:cubicBezTo>
                    <a:pt x="736715" y="467500"/>
                    <a:pt x="645730" y="481148"/>
                    <a:pt x="625258" y="497070"/>
                  </a:cubicBezTo>
                  <a:cubicBezTo>
                    <a:pt x="604786" y="512992"/>
                    <a:pt x="632082" y="538013"/>
                    <a:pt x="625258" y="551661"/>
                  </a:cubicBezTo>
                  <a:cubicBezTo>
                    <a:pt x="618434" y="565309"/>
                    <a:pt x="579766" y="567584"/>
                    <a:pt x="584315" y="578957"/>
                  </a:cubicBezTo>
                  <a:cubicBezTo>
                    <a:pt x="588864" y="590330"/>
                    <a:pt x="645730" y="603978"/>
                    <a:pt x="652554" y="619900"/>
                  </a:cubicBezTo>
                  <a:cubicBezTo>
                    <a:pt x="659378" y="635822"/>
                    <a:pt x="609336" y="663118"/>
                    <a:pt x="625258" y="674491"/>
                  </a:cubicBezTo>
                  <a:cubicBezTo>
                    <a:pt x="641180" y="685864"/>
                    <a:pt x="727616" y="681315"/>
                    <a:pt x="748088" y="688139"/>
                  </a:cubicBezTo>
                  <a:cubicBezTo>
                    <a:pt x="768560" y="694963"/>
                    <a:pt x="738990" y="710885"/>
                    <a:pt x="748088" y="715434"/>
                  </a:cubicBezTo>
                  <a:cubicBezTo>
                    <a:pt x="757186" y="719983"/>
                    <a:pt x="807228" y="710885"/>
                    <a:pt x="802679" y="715434"/>
                  </a:cubicBezTo>
                  <a:cubicBezTo>
                    <a:pt x="798130" y="719983"/>
                    <a:pt x="725342" y="731357"/>
                    <a:pt x="720793" y="742730"/>
                  </a:cubicBezTo>
                  <a:cubicBezTo>
                    <a:pt x="716244" y="754103"/>
                    <a:pt x="757187" y="772300"/>
                    <a:pt x="775384" y="783673"/>
                  </a:cubicBezTo>
                  <a:cubicBezTo>
                    <a:pt x="793581" y="795046"/>
                    <a:pt x="820877" y="799595"/>
                    <a:pt x="829975" y="810968"/>
                  </a:cubicBezTo>
                  <a:cubicBezTo>
                    <a:pt x="839074" y="822341"/>
                    <a:pt x="836799" y="835990"/>
                    <a:pt x="829975" y="851912"/>
                  </a:cubicBezTo>
                  <a:cubicBezTo>
                    <a:pt x="823151" y="867834"/>
                    <a:pt x="795856" y="892855"/>
                    <a:pt x="789032" y="906503"/>
                  </a:cubicBezTo>
                  <a:cubicBezTo>
                    <a:pt x="782208" y="920151"/>
                    <a:pt x="800405" y="926974"/>
                    <a:pt x="789032" y="933798"/>
                  </a:cubicBezTo>
                  <a:cubicBezTo>
                    <a:pt x="777659" y="940622"/>
                    <a:pt x="723068" y="926974"/>
                    <a:pt x="720793" y="947446"/>
                  </a:cubicBezTo>
                  <a:cubicBezTo>
                    <a:pt x="718518" y="967918"/>
                    <a:pt x="773110" y="1036156"/>
                    <a:pt x="775384" y="1056628"/>
                  </a:cubicBezTo>
                  <a:cubicBezTo>
                    <a:pt x="777658" y="1077100"/>
                    <a:pt x="738989" y="1056628"/>
                    <a:pt x="734440" y="1070276"/>
                  </a:cubicBezTo>
                  <a:cubicBezTo>
                    <a:pt x="729891" y="1083924"/>
                    <a:pt x="743539" y="1118043"/>
                    <a:pt x="748088" y="1138515"/>
                  </a:cubicBezTo>
                  <a:cubicBezTo>
                    <a:pt x="752637" y="1158987"/>
                    <a:pt x="752638" y="1177184"/>
                    <a:pt x="761736" y="1193106"/>
                  </a:cubicBezTo>
                  <a:cubicBezTo>
                    <a:pt x="770835" y="1209028"/>
                    <a:pt x="816327" y="1231774"/>
                    <a:pt x="802679" y="1234049"/>
                  </a:cubicBezTo>
                  <a:cubicBezTo>
                    <a:pt x="789031" y="1236324"/>
                    <a:pt x="729891" y="1209029"/>
                    <a:pt x="679849" y="1206754"/>
                  </a:cubicBezTo>
                  <a:cubicBezTo>
                    <a:pt x="629807" y="1204479"/>
                    <a:pt x="547921" y="1204479"/>
                    <a:pt x="502429" y="1220401"/>
                  </a:cubicBezTo>
                  <a:cubicBezTo>
                    <a:pt x="456937" y="1236323"/>
                    <a:pt x="404620" y="1277267"/>
                    <a:pt x="406894" y="1302288"/>
                  </a:cubicBezTo>
                  <a:cubicBezTo>
                    <a:pt x="409168" y="1327309"/>
                    <a:pt x="497879" y="1345506"/>
                    <a:pt x="516076" y="1370527"/>
                  </a:cubicBezTo>
                  <a:cubicBezTo>
                    <a:pt x="534273" y="1395548"/>
                    <a:pt x="504703" y="1438765"/>
                    <a:pt x="516076" y="1452413"/>
                  </a:cubicBezTo>
                  <a:cubicBezTo>
                    <a:pt x="527449" y="1466061"/>
                    <a:pt x="566118" y="1436491"/>
                    <a:pt x="584315" y="1452413"/>
                  </a:cubicBezTo>
                  <a:cubicBezTo>
                    <a:pt x="602512" y="1468336"/>
                    <a:pt x="609336" y="1525202"/>
                    <a:pt x="625258" y="1547948"/>
                  </a:cubicBezTo>
                  <a:cubicBezTo>
                    <a:pt x="641180" y="1570694"/>
                    <a:pt x="668476" y="1570694"/>
                    <a:pt x="679849" y="1588891"/>
                  </a:cubicBezTo>
                  <a:cubicBezTo>
                    <a:pt x="691222" y="1607088"/>
                    <a:pt x="713968" y="1645757"/>
                    <a:pt x="693497" y="1657130"/>
                  </a:cubicBezTo>
                  <a:cubicBezTo>
                    <a:pt x="673026" y="1668503"/>
                    <a:pt x="595689" y="1648032"/>
                    <a:pt x="557020" y="1657130"/>
                  </a:cubicBezTo>
                  <a:cubicBezTo>
                    <a:pt x="518351" y="1666228"/>
                    <a:pt x="484231" y="1691250"/>
                    <a:pt x="461485" y="1711721"/>
                  </a:cubicBezTo>
                  <a:cubicBezTo>
                    <a:pt x="438739" y="1732193"/>
                    <a:pt x="431915" y="1752664"/>
                    <a:pt x="420542" y="1779959"/>
                  </a:cubicBezTo>
                  <a:cubicBezTo>
                    <a:pt x="409169" y="1807254"/>
                    <a:pt x="393246" y="1848198"/>
                    <a:pt x="393246" y="1875494"/>
                  </a:cubicBezTo>
                  <a:cubicBezTo>
                    <a:pt x="393246" y="1902790"/>
                    <a:pt x="411444" y="1925536"/>
                    <a:pt x="420542" y="1943733"/>
                  </a:cubicBezTo>
                  <a:cubicBezTo>
                    <a:pt x="429641" y="1961930"/>
                    <a:pt x="431915" y="1968754"/>
                    <a:pt x="447837" y="1984676"/>
                  </a:cubicBezTo>
                  <a:cubicBezTo>
                    <a:pt x="463759" y="2000598"/>
                    <a:pt x="509252" y="2021070"/>
                    <a:pt x="516076" y="2039267"/>
                  </a:cubicBezTo>
                  <a:cubicBezTo>
                    <a:pt x="522900" y="2057464"/>
                    <a:pt x="500154" y="2077936"/>
                    <a:pt x="488781" y="2093858"/>
                  </a:cubicBezTo>
                  <a:cubicBezTo>
                    <a:pt x="477408" y="2109780"/>
                    <a:pt x="452386" y="2112055"/>
                    <a:pt x="447837" y="2134801"/>
                  </a:cubicBezTo>
                  <a:cubicBezTo>
                    <a:pt x="443288" y="2157547"/>
                    <a:pt x="456936" y="2205315"/>
                    <a:pt x="461485" y="2230336"/>
                  </a:cubicBezTo>
                  <a:cubicBezTo>
                    <a:pt x="466034" y="2255357"/>
                    <a:pt x="463760" y="2275829"/>
                    <a:pt x="475133" y="2284927"/>
                  </a:cubicBezTo>
                  <a:cubicBezTo>
                    <a:pt x="486506" y="2294026"/>
                    <a:pt x="520626" y="2269005"/>
                    <a:pt x="529724" y="2284927"/>
                  </a:cubicBezTo>
                  <a:cubicBezTo>
                    <a:pt x="538823" y="2300849"/>
                    <a:pt x="516076" y="2355440"/>
                    <a:pt x="529724" y="2380461"/>
                  </a:cubicBezTo>
                  <a:cubicBezTo>
                    <a:pt x="543372" y="2405482"/>
                    <a:pt x="579766" y="2421404"/>
                    <a:pt x="611611" y="2435052"/>
                  </a:cubicBezTo>
                  <a:cubicBezTo>
                    <a:pt x="643456" y="2448700"/>
                    <a:pt x="695772" y="2450975"/>
                    <a:pt x="720793" y="2462348"/>
                  </a:cubicBezTo>
                  <a:cubicBezTo>
                    <a:pt x="745814" y="2473721"/>
                    <a:pt x="761736" y="2487369"/>
                    <a:pt x="761736" y="2503291"/>
                  </a:cubicBezTo>
                  <a:cubicBezTo>
                    <a:pt x="761736" y="2519213"/>
                    <a:pt x="713969" y="2544234"/>
                    <a:pt x="720793" y="2557882"/>
                  </a:cubicBezTo>
                  <a:cubicBezTo>
                    <a:pt x="727617" y="2571530"/>
                    <a:pt x="770834" y="2573804"/>
                    <a:pt x="802679" y="2585177"/>
                  </a:cubicBezTo>
                  <a:cubicBezTo>
                    <a:pt x="834524" y="2596550"/>
                    <a:pt x="886840" y="2619297"/>
                    <a:pt x="911861" y="2626121"/>
                  </a:cubicBezTo>
                  <a:cubicBezTo>
                    <a:pt x="936882" y="2632945"/>
                    <a:pt x="932333" y="2619297"/>
                    <a:pt x="952805" y="2626121"/>
                  </a:cubicBezTo>
                  <a:cubicBezTo>
                    <a:pt x="973277" y="2632945"/>
                    <a:pt x="1014219" y="2653416"/>
                    <a:pt x="1034691" y="2667064"/>
                  </a:cubicBezTo>
                  <a:cubicBezTo>
                    <a:pt x="1055163" y="2680712"/>
                    <a:pt x="1075635" y="2708007"/>
                    <a:pt x="1075635" y="2708007"/>
                  </a:cubicBezTo>
                  <a:cubicBezTo>
                    <a:pt x="1093832" y="2726204"/>
                    <a:pt x="1125676" y="2755774"/>
                    <a:pt x="1143873" y="2776246"/>
                  </a:cubicBezTo>
                  <a:cubicBezTo>
                    <a:pt x="1162070" y="2796718"/>
                    <a:pt x="1344041" y="2762598"/>
                    <a:pt x="1184817" y="2830837"/>
                  </a:cubicBezTo>
                  <a:cubicBezTo>
                    <a:pt x="1025593" y="2899076"/>
                    <a:pt x="377060" y="3120177"/>
                    <a:pt x="188530" y="3185679"/>
                  </a:cubicBezTo>
                  <a:cubicBezTo>
                    <a:pt x="0" y="3251181"/>
                    <a:pt x="44536" y="3210201"/>
                    <a:pt x="53634" y="3223849"/>
                  </a:cubicBezTo>
                  <a:cubicBezTo>
                    <a:pt x="62732" y="3237497"/>
                    <a:pt x="188794" y="3246631"/>
                    <a:pt x="243121" y="3267565"/>
                  </a:cubicBezTo>
                  <a:cubicBezTo>
                    <a:pt x="297448" y="3288499"/>
                    <a:pt x="350029" y="3322156"/>
                    <a:pt x="379599" y="3349452"/>
                  </a:cubicBezTo>
                  <a:cubicBezTo>
                    <a:pt x="409169" y="3376748"/>
                    <a:pt x="413718" y="3408593"/>
                    <a:pt x="420542" y="3431339"/>
                  </a:cubicBezTo>
                  <a:cubicBezTo>
                    <a:pt x="427366" y="3454085"/>
                    <a:pt x="418267" y="3460909"/>
                    <a:pt x="420542" y="3485930"/>
                  </a:cubicBezTo>
                  <a:cubicBezTo>
                    <a:pt x="422817" y="3510951"/>
                    <a:pt x="438739" y="3560993"/>
                    <a:pt x="434190" y="3581464"/>
                  </a:cubicBezTo>
                  <a:cubicBezTo>
                    <a:pt x="429641" y="3601935"/>
                    <a:pt x="425091" y="3601935"/>
                    <a:pt x="393246" y="3608759"/>
                  </a:cubicBezTo>
                  <a:cubicBezTo>
                    <a:pt x="361401" y="3615583"/>
                    <a:pt x="272691" y="3615583"/>
                    <a:pt x="243121" y="3622407"/>
                  </a:cubicBezTo>
                  <a:cubicBezTo>
                    <a:pt x="213551" y="3629231"/>
                    <a:pt x="214688" y="3639467"/>
                    <a:pt x="215826" y="3649703"/>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3" name="Freeform 32"/>
            <p:cNvSpPr/>
            <p:nvPr/>
          </p:nvSpPr>
          <p:spPr bwMode="auto">
            <a:xfrm>
              <a:off x="4686843" y="2610624"/>
              <a:ext cx="457123" cy="233171"/>
            </a:xfrm>
            <a:custGeom>
              <a:avLst/>
              <a:gdLst>
                <a:gd name="connsiteX0" fmla="*/ 0 w 457200"/>
                <a:gd name="connsiteY0" fmla="*/ 0 h 233172"/>
                <a:gd name="connsiteX1" fmla="*/ 109728 w 457200"/>
                <a:gd name="connsiteY1" fmla="*/ 54864 h 233172"/>
                <a:gd name="connsiteX2" fmla="*/ 128016 w 457200"/>
                <a:gd name="connsiteY2" fmla="*/ 114300 h 233172"/>
                <a:gd name="connsiteX3" fmla="*/ 214884 w 457200"/>
                <a:gd name="connsiteY3" fmla="*/ 105156 h 233172"/>
                <a:gd name="connsiteX4" fmla="*/ 320040 w 457200"/>
                <a:gd name="connsiteY4" fmla="*/ 64008 h 233172"/>
                <a:gd name="connsiteX5" fmla="*/ 397764 w 457200"/>
                <a:gd name="connsiteY5" fmla="*/ 50292 h 233172"/>
                <a:gd name="connsiteX6" fmla="*/ 420624 w 457200"/>
                <a:gd name="connsiteY6" fmla="*/ 100584 h 233172"/>
                <a:gd name="connsiteX7" fmla="*/ 393192 w 457200"/>
                <a:gd name="connsiteY7" fmla="*/ 146304 h 233172"/>
                <a:gd name="connsiteX8" fmla="*/ 416052 w 457200"/>
                <a:gd name="connsiteY8" fmla="*/ 173736 h 233172"/>
                <a:gd name="connsiteX9" fmla="*/ 425196 w 457200"/>
                <a:gd name="connsiteY9" fmla="*/ 214884 h 233172"/>
                <a:gd name="connsiteX10" fmla="*/ 457200 w 457200"/>
                <a:gd name="connsiteY10" fmla="*/ 233172 h 2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7200" h="233172">
                  <a:moveTo>
                    <a:pt x="0" y="0"/>
                  </a:moveTo>
                  <a:cubicBezTo>
                    <a:pt x="44196" y="17907"/>
                    <a:pt x="88392" y="35814"/>
                    <a:pt x="109728" y="54864"/>
                  </a:cubicBezTo>
                  <a:cubicBezTo>
                    <a:pt x="131064" y="73914"/>
                    <a:pt x="110490" y="105918"/>
                    <a:pt x="128016" y="114300"/>
                  </a:cubicBezTo>
                  <a:cubicBezTo>
                    <a:pt x="145542" y="122682"/>
                    <a:pt x="182880" y="113538"/>
                    <a:pt x="214884" y="105156"/>
                  </a:cubicBezTo>
                  <a:cubicBezTo>
                    <a:pt x="246888" y="96774"/>
                    <a:pt x="289560" y="73152"/>
                    <a:pt x="320040" y="64008"/>
                  </a:cubicBezTo>
                  <a:cubicBezTo>
                    <a:pt x="350520" y="54864"/>
                    <a:pt x="381000" y="44196"/>
                    <a:pt x="397764" y="50292"/>
                  </a:cubicBezTo>
                  <a:cubicBezTo>
                    <a:pt x="414528" y="56388"/>
                    <a:pt x="421386" y="84582"/>
                    <a:pt x="420624" y="100584"/>
                  </a:cubicBezTo>
                  <a:cubicBezTo>
                    <a:pt x="419862" y="116586"/>
                    <a:pt x="393954" y="134112"/>
                    <a:pt x="393192" y="146304"/>
                  </a:cubicBezTo>
                  <a:cubicBezTo>
                    <a:pt x="392430" y="158496"/>
                    <a:pt x="410718" y="162306"/>
                    <a:pt x="416052" y="173736"/>
                  </a:cubicBezTo>
                  <a:cubicBezTo>
                    <a:pt x="421386" y="185166"/>
                    <a:pt x="418338" y="204978"/>
                    <a:pt x="425196" y="214884"/>
                  </a:cubicBezTo>
                  <a:cubicBezTo>
                    <a:pt x="432054" y="224790"/>
                    <a:pt x="444627" y="228981"/>
                    <a:pt x="457200" y="233172"/>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35" name="Freeform 34"/>
            <p:cNvSpPr/>
            <p:nvPr/>
          </p:nvSpPr>
          <p:spPr bwMode="auto">
            <a:xfrm>
              <a:off x="4025900" y="5194170"/>
              <a:ext cx="852982" cy="216816"/>
            </a:xfrm>
            <a:custGeom>
              <a:avLst/>
              <a:gdLst>
                <a:gd name="connsiteX0" fmla="*/ 853126 w 853126"/>
                <a:gd name="connsiteY0" fmla="*/ 0 h 216817"/>
                <a:gd name="connsiteX1" fmla="*/ 749431 w 853126"/>
                <a:gd name="connsiteY1" fmla="*/ 32994 h 216817"/>
                <a:gd name="connsiteX2" fmla="*/ 598602 w 853126"/>
                <a:gd name="connsiteY2" fmla="*/ 42421 h 216817"/>
                <a:gd name="connsiteX3" fmla="*/ 480767 w 853126"/>
                <a:gd name="connsiteY3" fmla="*/ 56561 h 216817"/>
                <a:gd name="connsiteX4" fmla="*/ 395926 w 853126"/>
                <a:gd name="connsiteY4" fmla="*/ 127262 h 216817"/>
                <a:gd name="connsiteX5" fmla="*/ 329939 w 853126"/>
                <a:gd name="connsiteY5" fmla="*/ 150829 h 216817"/>
                <a:gd name="connsiteX6" fmla="*/ 221530 w 853126"/>
                <a:gd name="connsiteY6" fmla="*/ 80128 h 216817"/>
                <a:gd name="connsiteX7" fmla="*/ 188536 w 853126"/>
                <a:gd name="connsiteY7" fmla="*/ 18854 h 216817"/>
                <a:gd name="connsiteX8" fmla="*/ 160256 w 853126"/>
                <a:gd name="connsiteY8" fmla="*/ 32994 h 216817"/>
                <a:gd name="connsiteX9" fmla="*/ 113122 w 853126"/>
                <a:gd name="connsiteY9" fmla="*/ 98982 h 216817"/>
                <a:gd name="connsiteX10" fmla="*/ 47134 w 853126"/>
                <a:gd name="connsiteY10" fmla="*/ 179109 h 216817"/>
                <a:gd name="connsiteX11" fmla="*/ 0 w 853126"/>
                <a:gd name="connsiteY11" fmla="*/ 216817 h 21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3126" h="216817">
                  <a:moveTo>
                    <a:pt x="853126" y="0"/>
                  </a:moveTo>
                  <a:cubicBezTo>
                    <a:pt x="822488" y="12962"/>
                    <a:pt x="791851" y="25924"/>
                    <a:pt x="749431" y="32994"/>
                  </a:cubicBezTo>
                  <a:cubicBezTo>
                    <a:pt x="707011" y="40064"/>
                    <a:pt x="643379" y="38493"/>
                    <a:pt x="598602" y="42421"/>
                  </a:cubicBezTo>
                  <a:cubicBezTo>
                    <a:pt x="553825" y="46349"/>
                    <a:pt x="514546" y="42421"/>
                    <a:pt x="480767" y="56561"/>
                  </a:cubicBezTo>
                  <a:cubicBezTo>
                    <a:pt x="446988" y="70701"/>
                    <a:pt x="421064" y="111551"/>
                    <a:pt x="395926" y="127262"/>
                  </a:cubicBezTo>
                  <a:cubicBezTo>
                    <a:pt x="370788" y="142973"/>
                    <a:pt x="359005" y="158685"/>
                    <a:pt x="329939" y="150829"/>
                  </a:cubicBezTo>
                  <a:cubicBezTo>
                    <a:pt x="300873" y="142973"/>
                    <a:pt x="245097" y="102124"/>
                    <a:pt x="221530" y="80128"/>
                  </a:cubicBezTo>
                  <a:cubicBezTo>
                    <a:pt x="197963" y="58132"/>
                    <a:pt x="198748" y="26710"/>
                    <a:pt x="188536" y="18854"/>
                  </a:cubicBezTo>
                  <a:cubicBezTo>
                    <a:pt x="178324" y="10998"/>
                    <a:pt x="172825" y="19639"/>
                    <a:pt x="160256" y="32994"/>
                  </a:cubicBezTo>
                  <a:cubicBezTo>
                    <a:pt x="147687" y="46349"/>
                    <a:pt x="131976" y="74630"/>
                    <a:pt x="113122" y="98982"/>
                  </a:cubicBezTo>
                  <a:cubicBezTo>
                    <a:pt x="94268" y="123334"/>
                    <a:pt x="65988" y="159470"/>
                    <a:pt x="47134" y="179109"/>
                  </a:cubicBezTo>
                  <a:cubicBezTo>
                    <a:pt x="28280" y="198748"/>
                    <a:pt x="14140" y="207782"/>
                    <a:pt x="0" y="216817"/>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sp>
          <p:nvSpPr>
            <p:cNvPr id="40" name="Freeform 39"/>
            <p:cNvSpPr/>
            <p:nvPr/>
          </p:nvSpPr>
          <p:spPr bwMode="auto">
            <a:xfrm>
              <a:off x="4478310" y="5222450"/>
              <a:ext cx="483042" cy="263950"/>
            </a:xfrm>
            <a:custGeom>
              <a:avLst/>
              <a:gdLst>
                <a:gd name="connsiteX0" fmla="*/ 452487 w 483124"/>
                <a:gd name="connsiteY0" fmla="*/ 0 h 263951"/>
                <a:gd name="connsiteX1" fmla="*/ 480767 w 483124"/>
                <a:gd name="connsiteY1" fmla="*/ 70702 h 263951"/>
                <a:gd name="connsiteX2" fmla="*/ 438346 w 483124"/>
                <a:gd name="connsiteY2" fmla="*/ 122549 h 263951"/>
                <a:gd name="connsiteX3" fmla="*/ 428920 w 483124"/>
                <a:gd name="connsiteY3" fmla="*/ 188537 h 263951"/>
                <a:gd name="connsiteX4" fmla="*/ 353505 w 483124"/>
                <a:gd name="connsiteY4" fmla="*/ 221530 h 263951"/>
                <a:gd name="connsiteX5" fmla="*/ 230957 w 483124"/>
                <a:gd name="connsiteY5" fmla="*/ 226244 h 263951"/>
                <a:gd name="connsiteX6" fmla="*/ 131975 w 483124"/>
                <a:gd name="connsiteY6" fmla="*/ 221530 h 263951"/>
                <a:gd name="connsiteX7" fmla="*/ 47134 w 483124"/>
                <a:gd name="connsiteY7" fmla="*/ 226244 h 263951"/>
                <a:gd name="connsiteX8" fmla="*/ 0 w 483124"/>
                <a:gd name="connsiteY8" fmla="*/ 263951 h 26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3124" h="263951">
                  <a:moveTo>
                    <a:pt x="452487" y="0"/>
                  </a:moveTo>
                  <a:cubicBezTo>
                    <a:pt x="467805" y="25138"/>
                    <a:pt x="483124" y="50277"/>
                    <a:pt x="480767" y="70702"/>
                  </a:cubicBezTo>
                  <a:cubicBezTo>
                    <a:pt x="478410" y="91127"/>
                    <a:pt x="446987" y="102910"/>
                    <a:pt x="438346" y="122549"/>
                  </a:cubicBezTo>
                  <a:cubicBezTo>
                    <a:pt x="429705" y="142188"/>
                    <a:pt x="443060" y="172040"/>
                    <a:pt x="428920" y="188537"/>
                  </a:cubicBezTo>
                  <a:cubicBezTo>
                    <a:pt x="414780" y="205034"/>
                    <a:pt x="386499" y="215246"/>
                    <a:pt x="353505" y="221530"/>
                  </a:cubicBezTo>
                  <a:cubicBezTo>
                    <a:pt x="320511" y="227814"/>
                    <a:pt x="267879" y="226244"/>
                    <a:pt x="230957" y="226244"/>
                  </a:cubicBezTo>
                  <a:cubicBezTo>
                    <a:pt x="194035" y="226244"/>
                    <a:pt x="162612" y="221530"/>
                    <a:pt x="131975" y="221530"/>
                  </a:cubicBezTo>
                  <a:cubicBezTo>
                    <a:pt x="101338" y="221530"/>
                    <a:pt x="69130" y="219174"/>
                    <a:pt x="47134" y="226244"/>
                  </a:cubicBezTo>
                  <a:cubicBezTo>
                    <a:pt x="25138" y="233314"/>
                    <a:pt x="12569" y="248632"/>
                    <a:pt x="0" y="263951"/>
                  </a:cubicBezTo>
                </a:path>
              </a:pathLst>
            </a:custGeom>
            <a:noFill/>
            <a:ln w="76200" cap="flat" cmpd="sng" algn="ctr">
              <a:solidFill>
                <a:srgbClr val="00CCFF"/>
              </a:solidFill>
              <a:prstDash val="solid"/>
              <a:round/>
              <a:headEnd type="none" w="med" len="med"/>
              <a:tailEnd type="none" w="med" len="med"/>
            </a:ln>
            <a:effectLst>
              <a:glow rad="139700">
                <a:schemeClr val="accent4">
                  <a:satMod val="175000"/>
                  <a:alpha val="40000"/>
                </a:schemeClr>
              </a:glow>
            </a:effectLst>
          </p:spPr>
          <p:txBody>
            <a:bodyPr anchor="ctr" anchorCtr="1"/>
            <a:lstStyle/>
            <a:p>
              <a:pPr>
                <a:defRPr/>
              </a:pPr>
              <a:endParaRPr lang="en-US">
                <a:effectLst>
                  <a:glow rad="139700">
                    <a:schemeClr val="accent4">
                      <a:satMod val="175000"/>
                      <a:alpha val="40000"/>
                    </a:schemeClr>
                  </a:glow>
                  <a:outerShdw blurRad="38100" dist="38100" dir="2700000" algn="tl">
                    <a:srgbClr val="000000">
                      <a:alpha val="43137"/>
                    </a:srgbClr>
                  </a:outerShdw>
                </a:effectLst>
              </a:endParaRPr>
            </a:p>
          </p:txBody>
        </p:sp>
      </p:grpSp>
      <p:sp>
        <p:nvSpPr>
          <p:cNvPr id="42" name="Text Box 6"/>
          <p:cNvSpPr txBox="1">
            <a:spLocks noChangeArrowheads="1"/>
          </p:cNvSpPr>
          <p:nvPr/>
        </p:nvSpPr>
        <p:spPr bwMode="invGray">
          <a:xfrm>
            <a:off x="5410200" y="4572000"/>
            <a:ext cx="950901" cy="535531"/>
          </a:xfrm>
          <a:prstGeom prst="rect">
            <a:avLst/>
          </a:prstGeom>
          <a:noFill/>
          <a:ln w="19050">
            <a:noFill/>
            <a:miter lim="800000"/>
            <a:headEnd/>
            <a:tailEnd/>
          </a:ln>
          <a:effectLst>
            <a:outerShdw blurRad="50800" dist="50800" dir="5400000" algn="ctr" rotWithShape="0">
              <a:schemeClr val="bg1"/>
            </a:outerShdw>
          </a:effectLst>
        </p:spPr>
        <p:txBody>
          <a:bodyPr wrap="none" anchorCtr="1">
            <a:spAutoFit/>
          </a:bodyPr>
          <a:lstStyle/>
          <a:p>
            <a:pPr>
              <a:lnSpc>
                <a:spcPct val="90000"/>
              </a:lnSpc>
              <a:spcAft>
                <a:spcPct val="25000"/>
              </a:spcAft>
              <a:buClr>
                <a:srgbClr val="FFFF00"/>
              </a:buClr>
              <a:buSzPct val="85000"/>
              <a:buFont typeface="Wingdings" pitchFamily="2" charset="2"/>
              <a:buNone/>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- 5 ft.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5" name="Group 7"/>
          <p:cNvGrpSpPr>
            <a:grpSpLocks/>
          </p:cNvGrpSpPr>
          <p:nvPr/>
        </p:nvGrpSpPr>
        <p:grpSpPr bwMode="auto">
          <a:xfrm>
            <a:off x="0" y="0"/>
            <a:ext cx="9144000" cy="6878638"/>
            <a:chOff x="0" y="0"/>
            <a:chExt cx="9144000" cy="6878638"/>
          </a:xfrm>
        </p:grpSpPr>
        <p:graphicFrame>
          <p:nvGraphicFramePr>
            <p:cNvPr id="5124" name="Object 4"/>
            <p:cNvGraphicFramePr>
              <a:graphicFrameLocks noChangeAspect="1"/>
            </p:cNvGraphicFramePr>
            <p:nvPr/>
          </p:nvGraphicFramePr>
          <p:xfrm>
            <a:off x="0" y="0"/>
            <a:ext cx="9144000" cy="6308725"/>
          </p:xfrm>
          <a:graphic>
            <a:graphicData uri="http://schemas.openxmlformats.org/presentationml/2006/ole">
              <p:oleObj spid="_x0000_s5124" name="Photo Editor Photo" r:id="rId4" imgW="6857143" imgH="4629796" progId="">
                <p:embed/>
              </p:oleObj>
            </a:graphicData>
          </a:graphic>
        </p:graphicFrame>
        <p:sp>
          <p:nvSpPr>
            <p:cNvPr id="5134"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Islands flood with fresh water</a:t>
              </a:r>
            </a:p>
          </p:txBody>
        </p:sp>
        <p:sp>
          <p:nvSpPr>
            <p:cNvPr id="5135" name="Rectangle 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0 – 6 hours:</a:t>
              </a:r>
              <a:endParaRPr lang="en-US" sz="2400" b="1">
                <a:solidFill>
                  <a:schemeClr val="bg1"/>
                </a:solidFill>
              </a:endParaRPr>
            </a:p>
          </p:txBody>
        </p:sp>
      </p:grpSp>
      <p:grpSp>
        <p:nvGrpSpPr>
          <p:cNvPr id="3" name="Group 12"/>
          <p:cNvGrpSpPr>
            <a:grpSpLocks/>
          </p:cNvGrpSpPr>
          <p:nvPr/>
        </p:nvGrpSpPr>
        <p:grpSpPr bwMode="auto">
          <a:xfrm>
            <a:off x="0" y="0"/>
            <a:ext cx="9144000" cy="6878638"/>
            <a:chOff x="0" y="0"/>
            <a:chExt cx="9144000" cy="6878638"/>
          </a:xfrm>
        </p:grpSpPr>
        <p:graphicFrame>
          <p:nvGraphicFramePr>
            <p:cNvPr id="5123" name="Object 3"/>
            <p:cNvGraphicFramePr>
              <a:graphicFrameLocks noChangeAspect="1"/>
            </p:cNvGraphicFramePr>
            <p:nvPr/>
          </p:nvGraphicFramePr>
          <p:xfrm>
            <a:off x="0" y="0"/>
            <a:ext cx="9144000" cy="6311900"/>
          </p:xfrm>
          <a:graphic>
            <a:graphicData uri="http://schemas.openxmlformats.org/presentationml/2006/ole">
              <p:oleObj spid="_x0000_s5123" name="Photo Editor Photo" r:id="rId5" imgW="6857143" imgH="4629796" progId="">
                <p:embed/>
              </p:oleObj>
            </a:graphicData>
          </a:graphic>
        </p:graphicFrame>
        <p:sp>
          <p:nvSpPr>
            <p:cNvPr id="5132"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Salt water intruding into Delta</a:t>
              </a:r>
            </a:p>
          </p:txBody>
        </p:sp>
        <p:sp>
          <p:nvSpPr>
            <p:cNvPr id="5133" name="Rectangle 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12 – 24 hours:</a:t>
              </a:r>
              <a:endParaRPr lang="en-US" sz="2400" b="1">
                <a:solidFill>
                  <a:schemeClr val="bg1"/>
                </a:solidFill>
              </a:endParaRPr>
            </a:p>
          </p:txBody>
        </p:sp>
      </p:grpSp>
      <p:grpSp>
        <p:nvGrpSpPr>
          <p:cNvPr id="4" name="Group 16"/>
          <p:cNvGrpSpPr>
            <a:grpSpLocks/>
          </p:cNvGrpSpPr>
          <p:nvPr/>
        </p:nvGrpSpPr>
        <p:grpSpPr bwMode="auto">
          <a:xfrm>
            <a:off x="0" y="0"/>
            <a:ext cx="9144000" cy="6878638"/>
            <a:chOff x="0" y="0"/>
            <a:chExt cx="9144000" cy="6878638"/>
          </a:xfrm>
        </p:grpSpPr>
        <p:graphicFrame>
          <p:nvGraphicFramePr>
            <p:cNvPr id="5122" name="Object 2"/>
            <p:cNvGraphicFramePr>
              <a:graphicFrameLocks noChangeAspect="1"/>
            </p:cNvGraphicFramePr>
            <p:nvPr/>
          </p:nvGraphicFramePr>
          <p:xfrm>
            <a:off x="0" y="0"/>
            <a:ext cx="9144000" cy="6308725"/>
          </p:xfrm>
          <a:graphic>
            <a:graphicData uri="http://schemas.openxmlformats.org/presentationml/2006/ole">
              <p:oleObj spid="_x0000_s5122" name="Photo Editor Photo" r:id="rId6" imgW="6857143" imgH="4629796" progId="">
                <p:embed/>
              </p:oleObj>
            </a:graphicData>
          </a:graphic>
        </p:graphicFrame>
        <p:sp>
          <p:nvSpPr>
            <p:cNvPr id="5130"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marL="3257550" indent="3175">
                <a:spcBef>
                  <a:spcPct val="25000"/>
                </a:spcBef>
                <a:buClr>
                  <a:srgbClr val="FFFF00"/>
                </a:buClr>
                <a:buSzPct val="85000"/>
                <a:buFont typeface="Wingdings" pitchFamily="2" charset="2"/>
                <a:buNone/>
              </a:pPr>
              <a:r>
                <a:rPr lang="en-US" sz="2400" b="1"/>
                <a:t>Salt water throughout Delta</a:t>
              </a:r>
            </a:p>
          </p:txBody>
        </p:sp>
        <p:sp>
          <p:nvSpPr>
            <p:cNvPr id="5131" name="Rectangle 19"/>
            <p:cNvSpPr>
              <a:spLocks noChangeArrowheads="1"/>
            </p:cNvSpPr>
            <p:nvPr/>
          </p:nvSpPr>
          <p:spPr bwMode="gray">
            <a:xfrm>
              <a:off x="0" y="6329363"/>
              <a:ext cx="3675063"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1 – 7 days:</a:t>
              </a:r>
              <a:endParaRPr lang="en-US" sz="2400" b="1">
                <a:solidFill>
                  <a:schemeClr val="bg1"/>
                </a:solidFill>
              </a:endParaRPr>
            </a:p>
          </p:txBody>
        </p:sp>
      </p:grpSp>
      <p:sp>
        <p:nvSpPr>
          <p:cNvPr id="1250306" name="Rectangle 2"/>
          <p:cNvSpPr>
            <a:spLocks noGrp="1" noChangeArrowheads="1"/>
          </p:cNvSpPr>
          <p:nvPr>
            <p:ph type="title"/>
          </p:nvPr>
        </p:nvSpPr>
        <p:spPr bwMode="invGray">
          <a:xfrm>
            <a:off x="0" y="76200"/>
            <a:ext cx="9144000" cy="1218795"/>
          </a:xfrm>
        </p:spPr>
        <p:txBody>
          <a:bodyPr/>
          <a:lstStyle/>
          <a:p>
            <a:pPr>
              <a:defRPr/>
            </a:pPr>
            <a:r>
              <a:rPr smtClean="0"/>
              <a:t>6.5 Magnitude Earthquake </a:t>
            </a:r>
            <a:br>
              <a:rPr smtClean="0"/>
            </a:br>
            <a:r>
              <a:rPr smtClean="0"/>
              <a:t>causing 20-island failure</a:t>
            </a:r>
          </a:p>
        </p:txBody>
      </p:sp>
      <p:sp>
        <p:nvSpPr>
          <p:cNvPr id="6" name="Slide Number Placeholder 5"/>
          <p:cNvSpPr>
            <a:spLocks noGrp="1"/>
          </p:cNvSpPr>
          <p:nvPr>
            <p:ph type="sldNum" sz="quarter" idx="10"/>
          </p:nvPr>
        </p:nvSpPr>
        <p:spPr/>
        <p:txBody>
          <a:bodyPr/>
          <a:lstStyle/>
          <a:p>
            <a:pPr>
              <a:defRPr/>
            </a:pPr>
            <a:fld id="{D5B7ABFE-5E13-4E71-90C8-18DD8417F62B}" type="slidenum">
              <a:rPr lang="en-US"/>
              <a:pPr>
                <a:defRPr/>
              </a:pPr>
              <a:t>24</a:t>
            </a:fld>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4"/>
          <p:cNvPicPr>
            <a:picLocks noChangeAspect="1" noChangeArrowheads="1"/>
          </p:cNvPicPr>
          <p:nvPr/>
        </p:nvPicPr>
        <p:blipFill>
          <a:blip r:embed="rId3"/>
          <a:srcRect/>
          <a:stretch>
            <a:fillRect/>
          </a:stretch>
        </p:blipFill>
        <p:spPr bwMode="ltGray">
          <a:xfrm>
            <a:off x="0" y="0"/>
            <a:ext cx="9144000" cy="6342063"/>
          </a:xfrm>
          <a:prstGeom prst="rect">
            <a:avLst/>
          </a:prstGeom>
          <a:noFill/>
          <a:ln w="9525">
            <a:noFill/>
            <a:miter lim="800000"/>
            <a:headEnd/>
            <a:tailEnd/>
          </a:ln>
        </p:spPr>
      </p:pic>
      <p:sp>
        <p:nvSpPr>
          <p:cNvPr id="39939" name="Rectangle 9"/>
          <p:cNvSpPr>
            <a:spLocks noChangeArrowheads="1"/>
          </p:cNvSpPr>
          <p:nvPr/>
        </p:nvSpPr>
        <p:spPr bwMode="gray">
          <a:xfrm>
            <a:off x="0" y="6329363"/>
            <a:ext cx="9144000" cy="549275"/>
          </a:xfrm>
          <a:prstGeom prst="rect">
            <a:avLst/>
          </a:prstGeom>
          <a:solidFill>
            <a:srgbClr val="000000"/>
          </a:solidFill>
          <a:ln w="9525">
            <a:noFill/>
            <a:miter lim="800000"/>
            <a:headEnd/>
            <a:tailEnd/>
          </a:ln>
        </p:spPr>
        <p:txBody>
          <a:bodyPr/>
          <a:lstStyle/>
          <a:p>
            <a:pPr indent="3175" algn="ctr">
              <a:spcBef>
                <a:spcPct val="25000"/>
              </a:spcBef>
              <a:buClr>
                <a:srgbClr val="FFFF00"/>
              </a:buClr>
              <a:buSzPct val="85000"/>
              <a:buFont typeface="Wingdings" pitchFamily="2" charset="2"/>
              <a:buNone/>
            </a:pPr>
            <a:r>
              <a:rPr lang="en-US" sz="2400" b="1"/>
              <a:t>Allows repair in                   vs. 3 years</a:t>
            </a:r>
          </a:p>
        </p:txBody>
      </p:sp>
      <p:sp>
        <p:nvSpPr>
          <p:cNvPr id="10" name="Rectangle 9"/>
          <p:cNvSpPr>
            <a:spLocks noChangeArrowheads="1"/>
          </p:cNvSpPr>
          <p:nvPr/>
        </p:nvSpPr>
        <p:spPr bwMode="gray">
          <a:xfrm>
            <a:off x="3930650" y="6343650"/>
            <a:ext cx="1743075" cy="549275"/>
          </a:xfrm>
          <a:prstGeom prst="rect">
            <a:avLst/>
          </a:prstGeom>
          <a:noFill/>
          <a:ln w="9525">
            <a:noFill/>
            <a:miter lim="800000"/>
            <a:headEnd/>
            <a:tailEnd/>
          </a:ln>
        </p:spPr>
        <p:txBody>
          <a:bodyPr/>
          <a:lstStyle/>
          <a:p>
            <a:pPr>
              <a:spcBef>
                <a:spcPct val="25000"/>
              </a:spcBef>
              <a:buClr>
                <a:srgbClr val="FFFF00"/>
              </a:buClr>
              <a:buSzPct val="85000"/>
              <a:buFont typeface="Wingdings" pitchFamily="2" charset="2"/>
              <a:buNone/>
              <a:tabLst>
                <a:tab pos="2967038" algn="r"/>
              </a:tabLst>
            </a:pPr>
            <a:r>
              <a:rPr lang="en-US" sz="2400" b="1">
                <a:solidFill>
                  <a:srgbClr val="FFFF00"/>
                </a:solidFill>
              </a:rPr>
              <a:t>	6 months</a:t>
            </a:r>
            <a:endParaRPr lang="en-US" sz="2400" b="1">
              <a:solidFill>
                <a:schemeClr val="bg1"/>
              </a:solidFill>
            </a:endParaRPr>
          </a:p>
        </p:txBody>
      </p:sp>
      <p:sp>
        <p:nvSpPr>
          <p:cNvPr id="13" name="Freeform 12"/>
          <p:cNvSpPr/>
          <p:nvPr/>
        </p:nvSpPr>
        <p:spPr bwMode="invGray">
          <a:xfrm>
            <a:off x="4667250" y="1752600"/>
            <a:ext cx="1685925" cy="3571875"/>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85925" h="3571875">
                <a:moveTo>
                  <a:pt x="571500" y="0"/>
                </a:moveTo>
                <a:cubicBezTo>
                  <a:pt x="572691" y="40481"/>
                  <a:pt x="573882" y="80963"/>
                  <a:pt x="585788" y="114300"/>
                </a:cubicBezTo>
                <a:cubicBezTo>
                  <a:pt x="597694" y="147637"/>
                  <a:pt x="626269" y="173831"/>
                  <a:pt x="642938" y="200025"/>
                </a:cubicBezTo>
                <a:cubicBezTo>
                  <a:pt x="659607" y="226219"/>
                  <a:pt x="673894" y="247650"/>
                  <a:pt x="685800" y="271462"/>
                </a:cubicBezTo>
                <a:cubicBezTo>
                  <a:pt x="697706" y="295274"/>
                  <a:pt x="707231" y="316706"/>
                  <a:pt x="714375" y="342900"/>
                </a:cubicBezTo>
                <a:cubicBezTo>
                  <a:pt x="721519" y="369094"/>
                  <a:pt x="719138" y="407194"/>
                  <a:pt x="728663" y="428625"/>
                </a:cubicBezTo>
                <a:cubicBezTo>
                  <a:pt x="738188" y="450056"/>
                  <a:pt x="747713" y="450056"/>
                  <a:pt x="771525" y="471487"/>
                </a:cubicBezTo>
                <a:cubicBezTo>
                  <a:pt x="795337" y="492918"/>
                  <a:pt x="850107" y="535781"/>
                  <a:pt x="871538" y="557212"/>
                </a:cubicBezTo>
                <a:cubicBezTo>
                  <a:pt x="892969" y="578643"/>
                  <a:pt x="885826" y="585788"/>
                  <a:pt x="900113" y="600075"/>
                </a:cubicBezTo>
                <a:cubicBezTo>
                  <a:pt x="914400" y="614362"/>
                  <a:pt x="947738" y="628650"/>
                  <a:pt x="957263" y="642937"/>
                </a:cubicBezTo>
                <a:cubicBezTo>
                  <a:pt x="966788" y="657224"/>
                  <a:pt x="952500" y="671512"/>
                  <a:pt x="957263" y="685800"/>
                </a:cubicBezTo>
                <a:cubicBezTo>
                  <a:pt x="962026" y="700088"/>
                  <a:pt x="985838" y="714375"/>
                  <a:pt x="985838" y="728662"/>
                </a:cubicBezTo>
                <a:cubicBezTo>
                  <a:pt x="985838" y="742949"/>
                  <a:pt x="954882" y="762000"/>
                  <a:pt x="957263" y="771525"/>
                </a:cubicBezTo>
                <a:cubicBezTo>
                  <a:pt x="959644" y="781050"/>
                  <a:pt x="988219" y="776287"/>
                  <a:pt x="1000125" y="785812"/>
                </a:cubicBezTo>
                <a:cubicBezTo>
                  <a:pt x="1012031" y="795337"/>
                  <a:pt x="1023937" y="814387"/>
                  <a:pt x="1028700" y="828675"/>
                </a:cubicBezTo>
                <a:cubicBezTo>
                  <a:pt x="1033463" y="842963"/>
                  <a:pt x="1045369" y="862012"/>
                  <a:pt x="1028700" y="871537"/>
                </a:cubicBezTo>
                <a:cubicBezTo>
                  <a:pt x="1012031" y="881062"/>
                  <a:pt x="964407" y="871538"/>
                  <a:pt x="928688" y="885825"/>
                </a:cubicBezTo>
                <a:cubicBezTo>
                  <a:pt x="892969" y="900112"/>
                  <a:pt x="838200" y="933450"/>
                  <a:pt x="814388" y="957262"/>
                </a:cubicBezTo>
                <a:cubicBezTo>
                  <a:pt x="790576" y="981074"/>
                  <a:pt x="797719" y="1012031"/>
                  <a:pt x="785813" y="1028700"/>
                </a:cubicBezTo>
                <a:cubicBezTo>
                  <a:pt x="773907" y="1045369"/>
                  <a:pt x="747713" y="1040606"/>
                  <a:pt x="742950" y="1057275"/>
                </a:cubicBezTo>
                <a:cubicBezTo>
                  <a:pt x="738188" y="1073944"/>
                  <a:pt x="766763" y="1112043"/>
                  <a:pt x="757238" y="1128712"/>
                </a:cubicBezTo>
                <a:cubicBezTo>
                  <a:pt x="747713" y="1145381"/>
                  <a:pt x="697706" y="1135856"/>
                  <a:pt x="685800" y="1157287"/>
                </a:cubicBezTo>
                <a:cubicBezTo>
                  <a:pt x="673894" y="1178718"/>
                  <a:pt x="669131" y="1231106"/>
                  <a:pt x="685800" y="1257300"/>
                </a:cubicBezTo>
                <a:cubicBezTo>
                  <a:pt x="702469" y="1283494"/>
                  <a:pt x="766763" y="1293019"/>
                  <a:pt x="785813" y="1314450"/>
                </a:cubicBezTo>
                <a:cubicBezTo>
                  <a:pt x="804863" y="1335881"/>
                  <a:pt x="802481" y="1357312"/>
                  <a:pt x="800100" y="1385887"/>
                </a:cubicBezTo>
                <a:cubicBezTo>
                  <a:pt x="797719" y="1414462"/>
                  <a:pt x="771525" y="1450181"/>
                  <a:pt x="771525" y="1485900"/>
                </a:cubicBezTo>
                <a:cubicBezTo>
                  <a:pt x="771525" y="1521619"/>
                  <a:pt x="783431" y="1571625"/>
                  <a:pt x="800100" y="1600200"/>
                </a:cubicBezTo>
                <a:cubicBezTo>
                  <a:pt x="816769" y="1628775"/>
                  <a:pt x="850107" y="1626394"/>
                  <a:pt x="871538" y="1657350"/>
                </a:cubicBezTo>
                <a:cubicBezTo>
                  <a:pt x="892969" y="1688306"/>
                  <a:pt x="923926" y="1759743"/>
                  <a:pt x="928688" y="1785937"/>
                </a:cubicBezTo>
                <a:cubicBezTo>
                  <a:pt x="933450" y="1812131"/>
                  <a:pt x="885826" y="1804987"/>
                  <a:pt x="900113" y="1814512"/>
                </a:cubicBezTo>
                <a:cubicBezTo>
                  <a:pt x="914400" y="1824037"/>
                  <a:pt x="983457" y="1831181"/>
                  <a:pt x="1014413" y="1843087"/>
                </a:cubicBezTo>
                <a:cubicBezTo>
                  <a:pt x="1045369" y="1854993"/>
                  <a:pt x="1073944" y="1869281"/>
                  <a:pt x="1085850" y="1885950"/>
                </a:cubicBezTo>
                <a:cubicBezTo>
                  <a:pt x="1097756" y="1902619"/>
                  <a:pt x="1073944" y="1921669"/>
                  <a:pt x="1085850" y="1943100"/>
                </a:cubicBezTo>
                <a:cubicBezTo>
                  <a:pt x="1097756" y="1964531"/>
                  <a:pt x="1131094" y="2000250"/>
                  <a:pt x="1157288" y="2014537"/>
                </a:cubicBezTo>
                <a:cubicBezTo>
                  <a:pt x="1183482" y="2028824"/>
                  <a:pt x="1212057" y="2016919"/>
                  <a:pt x="1243013" y="2028825"/>
                </a:cubicBezTo>
                <a:cubicBezTo>
                  <a:pt x="1273969" y="2040731"/>
                  <a:pt x="1304925" y="2074069"/>
                  <a:pt x="1343025" y="2085975"/>
                </a:cubicBezTo>
                <a:cubicBezTo>
                  <a:pt x="1381125" y="2097881"/>
                  <a:pt x="1433513" y="2088356"/>
                  <a:pt x="1471613" y="2100262"/>
                </a:cubicBezTo>
                <a:cubicBezTo>
                  <a:pt x="1509713" y="2112168"/>
                  <a:pt x="1543050" y="2135981"/>
                  <a:pt x="1571625" y="2157412"/>
                </a:cubicBezTo>
                <a:cubicBezTo>
                  <a:pt x="1600200" y="2178843"/>
                  <a:pt x="1624013" y="2212181"/>
                  <a:pt x="1643063" y="2228850"/>
                </a:cubicBezTo>
                <a:cubicBezTo>
                  <a:pt x="1662113" y="2245519"/>
                  <a:pt x="1635418" y="2203909"/>
                  <a:pt x="1685925" y="2257425"/>
                </a:cubicBezTo>
                <a:cubicBezTo>
                  <a:pt x="1459706" y="2355056"/>
                  <a:pt x="516731" y="2717006"/>
                  <a:pt x="285750" y="2814637"/>
                </a:cubicBezTo>
                <a:cubicBezTo>
                  <a:pt x="83344" y="2971800"/>
                  <a:pt x="433388" y="3112294"/>
                  <a:pt x="471488" y="3200400"/>
                </a:cubicBezTo>
                <a:cubicBezTo>
                  <a:pt x="509588" y="3288506"/>
                  <a:pt x="500063" y="3302794"/>
                  <a:pt x="514350" y="3343275"/>
                </a:cubicBezTo>
                <a:cubicBezTo>
                  <a:pt x="528637" y="3383756"/>
                  <a:pt x="571501" y="3421856"/>
                  <a:pt x="557213" y="3443287"/>
                </a:cubicBezTo>
                <a:cubicBezTo>
                  <a:pt x="542926" y="3464718"/>
                  <a:pt x="478631" y="3462337"/>
                  <a:pt x="428625" y="3471862"/>
                </a:cubicBezTo>
                <a:cubicBezTo>
                  <a:pt x="378619" y="3481387"/>
                  <a:pt x="314325" y="3495675"/>
                  <a:pt x="257175" y="3500437"/>
                </a:cubicBezTo>
                <a:cubicBezTo>
                  <a:pt x="200025" y="3505200"/>
                  <a:pt x="128587" y="3488531"/>
                  <a:pt x="85725" y="3500437"/>
                </a:cubicBezTo>
                <a:cubicBezTo>
                  <a:pt x="42863" y="3512343"/>
                  <a:pt x="21431" y="3542109"/>
                  <a:pt x="0" y="3571875"/>
                </a:cubicBezTo>
              </a:path>
            </a:pathLst>
          </a:custGeom>
          <a:noFill/>
          <a:ln w="139700" cap="flat" cmpd="sng" algn="ctr">
            <a:solidFill>
              <a:srgbClr val="0066FF"/>
            </a:solidFill>
            <a:prstDash val="solid"/>
            <a:round/>
            <a:headEnd type="none" w="med" len="med"/>
            <a:tailEnd type="none" w="med" len="med"/>
          </a:ln>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11" name="Freeform 10"/>
          <p:cNvSpPr/>
          <p:nvPr/>
        </p:nvSpPr>
        <p:spPr bwMode="auto">
          <a:xfrm>
            <a:off x="4543424" y="1757363"/>
            <a:ext cx="1685925" cy="3571875"/>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685925" h="3571875">
                <a:moveTo>
                  <a:pt x="571500" y="0"/>
                </a:moveTo>
                <a:cubicBezTo>
                  <a:pt x="572691" y="40481"/>
                  <a:pt x="573882" y="80963"/>
                  <a:pt x="585788" y="114300"/>
                </a:cubicBezTo>
                <a:cubicBezTo>
                  <a:pt x="597694" y="147637"/>
                  <a:pt x="626269" y="173831"/>
                  <a:pt x="642938" y="200025"/>
                </a:cubicBezTo>
                <a:cubicBezTo>
                  <a:pt x="659607" y="226219"/>
                  <a:pt x="673894" y="247650"/>
                  <a:pt x="685800" y="271462"/>
                </a:cubicBezTo>
                <a:cubicBezTo>
                  <a:pt x="697706" y="295274"/>
                  <a:pt x="707231" y="316706"/>
                  <a:pt x="714375" y="342900"/>
                </a:cubicBezTo>
                <a:cubicBezTo>
                  <a:pt x="721519" y="369094"/>
                  <a:pt x="719138" y="407194"/>
                  <a:pt x="728663" y="428625"/>
                </a:cubicBezTo>
                <a:cubicBezTo>
                  <a:pt x="738188" y="450056"/>
                  <a:pt x="747713" y="450056"/>
                  <a:pt x="771525" y="471487"/>
                </a:cubicBezTo>
                <a:cubicBezTo>
                  <a:pt x="795337" y="492918"/>
                  <a:pt x="850107" y="535781"/>
                  <a:pt x="871538" y="557212"/>
                </a:cubicBezTo>
                <a:cubicBezTo>
                  <a:pt x="892969" y="578643"/>
                  <a:pt x="885826" y="585788"/>
                  <a:pt x="900113" y="600075"/>
                </a:cubicBezTo>
                <a:cubicBezTo>
                  <a:pt x="914400" y="614362"/>
                  <a:pt x="947738" y="628650"/>
                  <a:pt x="957263" y="642937"/>
                </a:cubicBezTo>
                <a:cubicBezTo>
                  <a:pt x="966788" y="657224"/>
                  <a:pt x="952500" y="671512"/>
                  <a:pt x="957263" y="685800"/>
                </a:cubicBezTo>
                <a:cubicBezTo>
                  <a:pt x="962026" y="700088"/>
                  <a:pt x="985838" y="714375"/>
                  <a:pt x="985838" y="728662"/>
                </a:cubicBezTo>
                <a:cubicBezTo>
                  <a:pt x="985838" y="742949"/>
                  <a:pt x="954882" y="762000"/>
                  <a:pt x="957263" y="771525"/>
                </a:cubicBezTo>
                <a:cubicBezTo>
                  <a:pt x="959644" y="781050"/>
                  <a:pt x="988219" y="776287"/>
                  <a:pt x="1000125" y="785812"/>
                </a:cubicBezTo>
                <a:cubicBezTo>
                  <a:pt x="1012031" y="795337"/>
                  <a:pt x="1023937" y="814387"/>
                  <a:pt x="1028700" y="828675"/>
                </a:cubicBezTo>
                <a:cubicBezTo>
                  <a:pt x="1033463" y="842963"/>
                  <a:pt x="1045369" y="862012"/>
                  <a:pt x="1028700" y="871537"/>
                </a:cubicBezTo>
                <a:cubicBezTo>
                  <a:pt x="1012031" y="881062"/>
                  <a:pt x="964407" y="871538"/>
                  <a:pt x="928688" y="885825"/>
                </a:cubicBezTo>
                <a:cubicBezTo>
                  <a:pt x="892969" y="900112"/>
                  <a:pt x="838200" y="933450"/>
                  <a:pt x="814388" y="957262"/>
                </a:cubicBezTo>
                <a:cubicBezTo>
                  <a:pt x="790576" y="981074"/>
                  <a:pt x="797719" y="1012031"/>
                  <a:pt x="785813" y="1028700"/>
                </a:cubicBezTo>
                <a:cubicBezTo>
                  <a:pt x="773907" y="1045369"/>
                  <a:pt x="747713" y="1040606"/>
                  <a:pt x="742950" y="1057275"/>
                </a:cubicBezTo>
                <a:cubicBezTo>
                  <a:pt x="738188" y="1073944"/>
                  <a:pt x="766763" y="1112043"/>
                  <a:pt x="757238" y="1128712"/>
                </a:cubicBezTo>
                <a:cubicBezTo>
                  <a:pt x="747713" y="1145381"/>
                  <a:pt x="697706" y="1135856"/>
                  <a:pt x="685800" y="1157287"/>
                </a:cubicBezTo>
                <a:cubicBezTo>
                  <a:pt x="673894" y="1178718"/>
                  <a:pt x="669131" y="1231106"/>
                  <a:pt x="685800" y="1257300"/>
                </a:cubicBezTo>
                <a:cubicBezTo>
                  <a:pt x="702469" y="1283494"/>
                  <a:pt x="766763" y="1293019"/>
                  <a:pt x="785813" y="1314450"/>
                </a:cubicBezTo>
                <a:cubicBezTo>
                  <a:pt x="804863" y="1335881"/>
                  <a:pt x="802481" y="1357312"/>
                  <a:pt x="800100" y="1385887"/>
                </a:cubicBezTo>
                <a:cubicBezTo>
                  <a:pt x="797719" y="1414462"/>
                  <a:pt x="771525" y="1450181"/>
                  <a:pt x="771525" y="1485900"/>
                </a:cubicBezTo>
                <a:cubicBezTo>
                  <a:pt x="771525" y="1521619"/>
                  <a:pt x="783431" y="1571625"/>
                  <a:pt x="800100" y="1600200"/>
                </a:cubicBezTo>
                <a:cubicBezTo>
                  <a:pt x="816769" y="1628775"/>
                  <a:pt x="850107" y="1626394"/>
                  <a:pt x="871538" y="1657350"/>
                </a:cubicBezTo>
                <a:cubicBezTo>
                  <a:pt x="892969" y="1688306"/>
                  <a:pt x="923926" y="1759743"/>
                  <a:pt x="928688" y="1785937"/>
                </a:cubicBezTo>
                <a:cubicBezTo>
                  <a:pt x="933450" y="1812131"/>
                  <a:pt x="885826" y="1804987"/>
                  <a:pt x="900113" y="1814512"/>
                </a:cubicBezTo>
                <a:cubicBezTo>
                  <a:pt x="914400" y="1824037"/>
                  <a:pt x="983457" y="1831181"/>
                  <a:pt x="1014413" y="1843087"/>
                </a:cubicBezTo>
                <a:cubicBezTo>
                  <a:pt x="1045369" y="1854993"/>
                  <a:pt x="1073944" y="1869281"/>
                  <a:pt x="1085850" y="1885950"/>
                </a:cubicBezTo>
                <a:cubicBezTo>
                  <a:pt x="1097756" y="1902619"/>
                  <a:pt x="1073944" y="1921669"/>
                  <a:pt x="1085850" y="1943100"/>
                </a:cubicBezTo>
                <a:cubicBezTo>
                  <a:pt x="1097756" y="1964531"/>
                  <a:pt x="1131094" y="2000250"/>
                  <a:pt x="1157288" y="2014537"/>
                </a:cubicBezTo>
                <a:cubicBezTo>
                  <a:pt x="1183482" y="2028824"/>
                  <a:pt x="1212057" y="2016919"/>
                  <a:pt x="1243013" y="2028825"/>
                </a:cubicBezTo>
                <a:cubicBezTo>
                  <a:pt x="1273969" y="2040731"/>
                  <a:pt x="1304925" y="2074069"/>
                  <a:pt x="1343025" y="2085975"/>
                </a:cubicBezTo>
                <a:cubicBezTo>
                  <a:pt x="1381125" y="2097881"/>
                  <a:pt x="1433513" y="2088356"/>
                  <a:pt x="1471613" y="2100262"/>
                </a:cubicBezTo>
                <a:cubicBezTo>
                  <a:pt x="1509713" y="2112168"/>
                  <a:pt x="1543050" y="2135981"/>
                  <a:pt x="1571625" y="2157412"/>
                </a:cubicBezTo>
                <a:cubicBezTo>
                  <a:pt x="1600200" y="2178843"/>
                  <a:pt x="1624013" y="2212181"/>
                  <a:pt x="1643063" y="2228850"/>
                </a:cubicBezTo>
                <a:cubicBezTo>
                  <a:pt x="1662113" y="2245519"/>
                  <a:pt x="1635418" y="2203909"/>
                  <a:pt x="1685925" y="2257425"/>
                </a:cubicBezTo>
                <a:cubicBezTo>
                  <a:pt x="1459706" y="2355056"/>
                  <a:pt x="516731" y="2717006"/>
                  <a:pt x="285750" y="2814637"/>
                </a:cubicBezTo>
                <a:cubicBezTo>
                  <a:pt x="83344" y="2971800"/>
                  <a:pt x="433388" y="3112294"/>
                  <a:pt x="471488" y="3200400"/>
                </a:cubicBezTo>
                <a:cubicBezTo>
                  <a:pt x="509588" y="3288506"/>
                  <a:pt x="500063" y="3302794"/>
                  <a:pt x="514350" y="3343275"/>
                </a:cubicBezTo>
                <a:cubicBezTo>
                  <a:pt x="528637" y="3383756"/>
                  <a:pt x="571501" y="3421856"/>
                  <a:pt x="557213" y="3443287"/>
                </a:cubicBezTo>
                <a:cubicBezTo>
                  <a:pt x="542926" y="3464718"/>
                  <a:pt x="478631" y="3462337"/>
                  <a:pt x="428625" y="3471862"/>
                </a:cubicBezTo>
                <a:cubicBezTo>
                  <a:pt x="378619" y="3481387"/>
                  <a:pt x="314325" y="3495675"/>
                  <a:pt x="257175" y="3500437"/>
                </a:cubicBezTo>
                <a:cubicBezTo>
                  <a:pt x="200025" y="3505200"/>
                  <a:pt x="128587" y="3488531"/>
                  <a:pt x="85725" y="3500437"/>
                </a:cubicBezTo>
                <a:cubicBezTo>
                  <a:pt x="42863" y="3512343"/>
                  <a:pt x="21431" y="3542109"/>
                  <a:pt x="0" y="3571875"/>
                </a:cubicBezTo>
              </a:path>
            </a:pathLst>
          </a:custGeom>
          <a:noFill/>
          <a:ln w="57150" cap="flat" cmpd="sng" algn="ctr">
            <a:solidFill>
              <a:schemeClr val="bg1"/>
            </a:solidFill>
            <a:prstDash val="sysDash"/>
            <a:round/>
            <a:headEnd type="none" w="med" len="med"/>
            <a:tailEnd type="none" w="med" len="med"/>
          </a:ln>
          <a:effectLst>
            <a:glow rad="101600">
              <a:schemeClr val="accent4">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12" name="Freeform 11"/>
          <p:cNvSpPr/>
          <p:nvPr/>
        </p:nvSpPr>
        <p:spPr bwMode="auto">
          <a:xfrm>
            <a:off x="4620409" y="1752601"/>
            <a:ext cx="1900707" cy="3673931"/>
          </a:xfrm>
          <a:custGeom>
            <a:avLst/>
            <a:gdLst>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300038 w 1912144"/>
              <a:gd name="connsiteY41" fmla="*/ 2843212 h 3571875"/>
              <a:gd name="connsiteX42" fmla="*/ 471488 w 1912144"/>
              <a:gd name="connsiteY42" fmla="*/ 3200400 h 3571875"/>
              <a:gd name="connsiteX43" fmla="*/ 514350 w 1912144"/>
              <a:gd name="connsiteY43" fmla="*/ 3343275 h 3571875"/>
              <a:gd name="connsiteX44" fmla="*/ 557213 w 1912144"/>
              <a:gd name="connsiteY44" fmla="*/ 3443287 h 3571875"/>
              <a:gd name="connsiteX45" fmla="*/ 428625 w 1912144"/>
              <a:gd name="connsiteY45" fmla="*/ 3471862 h 3571875"/>
              <a:gd name="connsiteX46" fmla="*/ 257175 w 1912144"/>
              <a:gd name="connsiteY46" fmla="*/ 3500437 h 3571875"/>
              <a:gd name="connsiteX47" fmla="*/ 85725 w 1912144"/>
              <a:gd name="connsiteY47" fmla="*/ 3500437 h 3571875"/>
              <a:gd name="connsiteX48" fmla="*/ 0 w 1912144"/>
              <a:gd name="connsiteY48" fmla="*/ 3571875 h 3571875"/>
              <a:gd name="connsiteX0" fmla="*/ 571500 w 1912144"/>
              <a:gd name="connsiteY0" fmla="*/ 0 h 3571875"/>
              <a:gd name="connsiteX1" fmla="*/ 585788 w 1912144"/>
              <a:gd name="connsiteY1" fmla="*/ 114300 h 3571875"/>
              <a:gd name="connsiteX2" fmla="*/ 642938 w 1912144"/>
              <a:gd name="connsiteY2" fmla="*/ 200025 h 3571875"/>
              <a:gd name="connsiteX3" fmla="*/ 685800 w 1912144"/>
              <a:gd name="connsiteY3" fmla="*/ 271462 h 3571875"/>
              <a:gd name="connsiteX4" fmla="*/ 714375 w 1912144"/>
              <a:gd name="connsiteY4" fmla="*/ 342900 h 3571875"/>
              <a:gd name="connsiteX5" fmla="*/ 728663 w 1912144"/>
              <a:gd name="connsiteY5" fmla="*/ 428625 h 3571875"/>
              <a:gd name="connsiteX6" fmla="*/ 771525 w 1912144"/>
              <a:gd name="connsiteY6" fmla="*/ 471487 h 3571875"/>
              <a:gd name="connsiteX7" fmla="*/ 871538 w 1912144"/>
              <a:gd name="connsiteY7" fmla="*/ 557212 h 3571875"/>
              <a:gd name="connsiteX8" fmla="*/ 900113 w 1912144"/>
              <a:gd name="connsiteY8" fmla="*/ 600075 h 3571875"/>
              <a:gd name="connsiteX9" fmla="*/ 957263 w 1912144"/>
              <a:gd name="connsiteY9" fmla="*/ 642937 h 3571875"/>
              <a:gd name="connsiteX10" fmla="*/ 957263 w 1912144"/>
              <a:gd name="connsiteY10" fmla="*/ 685800 h 3571875"/>
              <a:gd name="connsiteX11" fmla="*/ 985838 w 1912144"/>
              <a:gd name="connsiteY11" fmla="*/ 728662 h 3571875"/>
              <a:gd name="connsiteX12" fmla="*/ 957263 w 1912144"/>
              <a:gd name="connsiteY12" fmla="*/ 771525 h 3571875"/>
              <a:gd name="connsiteX13" fmla="*/ 1000125 w 1912144"/>
              <a:gd name="connsiteY13" fmla="*/ 785812 h 3571875"/>
              <a:gd name="connsiteX14" fmla="*/ 1028700 w 1912144"/>
              <a:gd name="connsiteY14" fmla="*/ 828675 h 3571875"/>
              <a:gd name="connsiteX15" fmla="*/ 1028700 w 1912144"/>
              <a:gd name="connsiteY15" fmla="*/ 871537 h 3571875"/>
              <a:gd name="connsiteX16" fmla="*/ 928688 w 1912144"/>
              <a:gd name="connsiteY16" fmla="*/ 885825 h 3571875"/>
              <a:gd name="connsiteX17" fmla="*/ 814388 w 1912144"/>
              <a:gd name="connsiteY17" fmla="*/ 957262 h 3571875"/>
              <a:gd name="connsiteX18" fmla="*/ 785813 w 1912144"/>
              <a:gd name="connsiteY18" fmla="*/ 1028700 h 3571875"/>
              <a:gd name="connsiteX19" fmla="*/ 742950 w 1912144"/>
              <a:gd name="connsiteY19" fmla="*/ 1057275 h 3571875"/>
              <a:gd name="connsiteX20" fmla="*/ 757238 w 1912144"/>
              <a:gd name="connsiteY20" fmla="*/ 1128712 h 3571875"/>
              <a:gd name="connsiteX21" fmla="*/ 685800 w 1912144"/>
              <a:gd name="connsiteY21" fmla="*/ 1157287 h 3571875"/>
              <a:gd name="connsiteX22" fmla="*/ 685800 w 1912144"/>
              <a:gd name="connsiteY22" fmla="*/ 1257300 h 3571875"/>
              <a:gd name="connsiteX23" fmla="*/ 785813 w 1912144"/>
              <a:gd name="connsiteY23" fmla="*/ 1314450 h 3571875"/>
              <a:gd name="connsiteX24" fmla="*/ 800100 w 1912144"/>
              <a:gd name="connsiteY24" fmla="*/ 1385887 h 3571875"/>
              <a:gd name="connsiteX25" fmla="*/ 771525 w 1912144"/>
              <a:gd name="connsiteY25" fmla="*/ 1485900 h 3571875"/>
              <a:gd name="connsiteX26" fmla="*/ 800100 w 1912144"/>
              <a:gd name="connsiteY26" fmla="*/ 1600200 h 3571875"/>
              <a:gd name="connsiteX27" fmla="*/ 871538 w 1912144"/>
              <a:gd name="connsiteY27" fmla="*/ 1657350 h 3571875"/>
              <a:gd name="connsiteX28" fmla="*/ 928688 w 1912144"/>
              <a:gd name="connsiteY28" fmla="*/ 1785937 h 3571875"/>
              <a:gd name="connsiteX29" fmla="*/ 900113 w 1912144"/>
              <a:gd name="connsiteY29" fmla="*/ 1814512 h 3571875"/>
              <a:gd name="connsiteX30" fmla="*/ 1014413 w 1912144"/>
              <a:gd name="connsiteY30" fmla="*/ 1843087 h 3571875"/>
              <a:gd name="connsiteX31" fmla="*/ 1085850 w 1912144"/>
              <a:gd name="connsiteY31" fmla="*/ 1885950 h 3571875"/>
              <a:gd name="connsiteX32" fmla="*/ 1085850 w 1912144"/>
              <a:gd name="connsiteY32" fmla="*/ 1943100 h 3571875"/>
              <a:gd name="connsiteX33" fmla="*/ 1157288 w 1912144"/>
              <a:gd name="connsiteY33" fmla="*/ 2014537 h 3571875"/>
              <a:gd name="connsiteX34" fmla="*/ 1243013 w 1912144"/>
              <a:gd name="connsiteY34" fmla="*/ 2028825 h 3571875"/>
              <a:gd name="connsiteX35" fmla="*/ 1343025 w 1912144"/>
              <a:gd name="connsiteY35" fmla="*/ 2085975 h 3571875"/>
              <a:gd name="connsiteX36" fmla="*/ 1471613 w 1912144"/>
              <a:gd name="connsiteY36" fmla="*/ 2100262 h 3571875"/>
              <a:gd name="connsiteX37" fmla="*/ 1571625 w 1912144"/>
              <a:gd name="connsiteY37" fmla="*/ 2157412 h 3571875"/>
              <a:gd name="connsiteX38" fmla="*/ 1643063 w 1912144"/>
              <a:gd name="connsiteY38" fmla="*/ 2228850 h 3571875"/>
              <a:gd name="connsiteX39" fmla="*/ 1685925 w 1912144"/>
              <a:gd name="connsiteY39" fmla="*/ 2257425 h 3571875"/>
              <a:gd name="connsiteX40" fmla="*/ 285750 w 1912144"/>
              <a:gd name="connsiteY40" fmla="*/ 2814637 h 3571875"/>
              <a:gd name="connsiteX41" fmla="*/ 471488 w 1912144"/>
              <a:gd name="connsiteY41" fmla="*/ 3200400 h 3571875"/>
              <a:gd name="connsiteX42" fmla="*/ 514350 w 1912144"/>
              <a:gd name="connsiteY42" fmla="*/ 3343275 h 3571875"/>
              <a:gd name="connsiteX43" fmla="*/ 557213 w 1912144"/>
              <a:gd name="connsiteY43" fmla="*/ 3443287 h 3571875"/>
              <a:gd name="connsiteX44" fmla="*/ 428625 w 1912144"/>
              <a:gd name="connsiteY44" fmla="*/ 3471862 h 3571875"/>
              <a:gd name="connsiteX45" fmla="*/ 257175 w 1912144"/>
              <a:gd name="connsiteY45" fmla="*/ 3500437 h 3571875"/>
              <a:gd name="connsiteX46" fmla="*/ 85725 w 1912144"/>
              <a:gd name="connsiteY46" fmla="*/ 3500437 h 3571875"/>
              <a:gd name="connsiteX47" fmla="*/ 0 w 1912144"/>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257425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8 w 1685925"/>
              <a:gd name="connsiteY41" fmla="*/ 2925489 h 3571875"/>
              <a:gd name="connsiteX42" fmla="*/ 471488 w 1685925"/>
              <a:gd name="connsiteY42" fmla="*/ 3200400 h 3571875"/>
              <a:gd name="connsiteX43" fmla="*/ 514350 w 1685925"/>
              <a:gd name="connsiteY43" fmla="*/ 3343275 h 3571875"/>
              <a:gd name="connsiteX44" fmla="*/ 557213 w 1685925"/>
              <a:gd name="connsiteY44" fmla="*/ 3443287 h 3571875"/>
              <a:gd name="connsiteX45" fmla="*/ 428625 w 1685925"/>
              <a:gd name="connsiteY45" fmla="*/ 3471862 h 3571875"/>
              <a:gd name="connsiteX46" fmla="*/ 257175 w 1685925"/>
              <a:gd name="connsiteY46" fmla="*/ 3500437 h 3571875"/>
              <a:gd name="connsiteX47" fmla="*/ 85725 w 1685925"/>
              <a:gd name="connsiteY47" fmla="*/ 3500437 h 3571875"/>
              <a:gd name="connsiteX48" fmla="*/ 0 w 1685925"/>
              <a:gd name="connsiteY48"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8 w 1685925"/>
              <a:gd name="connsiteY41" fmla="*/ 2925489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8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229519 w 1685925"/>
              <a:gd name="connsiteY42" fmla="*/ 2989229 h 3571875"/>
              <a:gd name="connsiteX43" fmla="*/ 471488 w 1685925"/>
              <a:gd name="connsiteY43" fmla="*/ 3200400 h 3571875"/>
              <a:gd name="connsiteX44" fmla="*/ 514350 w 1685925"/>
              <a:gd name="connsiteY44" fmla="*/ 3343275 h 3571875"/>
              <a:gd name="connsiteX45" fmla="*/ 557213 w 1685925"/>
              <a:gd name="connsiteY45" fmla="*/ 3443287 h 3571875"/>
              <a:gd name="connsiteX46" fmla="*/ 428625 w 1685925"/>
              <a:gd name="connsiteY46" fmla="*/ 3471862 h 3571875"/>
              <a:gd name="connsiteX47" fmla="*/ 257175 w 1685925"/>
              <a:gd name="connsiteY47" fmla="*/ 3500437 h 3571875"/>
              <a:gd name="connsiteX48" fmla="*/ 85725 w 1685925"/>
              <a:gd name="connsiteY48" fmla="*/ 3500437 h 3571875"/>
              <a:gd name="connsiteX49" fmla="*/ 0 w 1685925"/>
              <a:gd name="connsiteY49"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229519 w 1685925"/>
              <a:gd name="connsiteY41" fmla="*/ 3028454 h 3571875"/>
              <a:gd name="connsiteX42" fmla="*/ 471488 w 1685925"/>
              <a:gd name="connsiteY42" fmla="*/ 3200400 h 3571875"/>
              <a:gd name="connsiteX43" fmla="*/ 514350 w 1685925"/>
              <a:gd name="connsiteY43" fmla="*/ 3343275 h 3571875"/>
              <a:gd name="connsiteX44" fmla="*/ 557213 w 1685925"/>
              <a:gd name="connsiteY44" fmla="*/ 3443287 h 3571875"/>
              <a:gd name="connsiteX45" fmla="*/ 428625 w 1685925"/>
              <a:gd name="connsiteY45" fmla="*/ 3471862 h 3571875"/>
              <a:gd name="connsiteX46" fmla="*/ 257175 w 1685925"/>
              <a:gd name="connsiteY46" fmla="*/ 3500437 h 3571875"/>
              <a:gd name="connsiteX47" fmla="*/ 85725 w 1685925"/>
              <a:gd name="connsiteY47" fmla="*/ 3500437 h 3571875"/>
              <a:gd name="connsiteX48" fmla="*/ 0 w 1685925"/>
              <a:gd name="connsiteY48"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85750 w 1685925"/>
              <a:gd name="connsiteY40" fmla="*/ 2814637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10468 w 1685925"/>
              <a:gd name="connsiteY40" fmla="*/ 2920996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571875"/>
              <a:gd name="connsiteX1" fmla="*/ 585788 w 1685925"/>
              <a:gd name="connsiteY1" fmla="*/ 114300 h 3571875"/>
              <a:gd name="connsiteX2" fmla="*/ 642938 w 1685925"/>
              <a:gd name="connsiteY2" fmla="*/ 200025 h 3571875"/>
              <a:gd name="connsiteX3" fmla="*/ 685800 w 1685925"/>
              <a:gd name="connsiteY3" fmla="*/ 271462 h 3571875"/>
              <a:gd name="connsiteX4" fmla="*/ 714375 w 1685925"/>
              <a:gd name="connsiteY4" fmla="*/ 342900 h 3571875"/>
              <a:gd name="connsiteX5" fmla="*/ 728663 w 1685925"/>
              <a:gd name="connsiteY5" fmla="*/ 428625 h 3571875"/>
              <a:gd name="connsiteX6" fmla="*/ 771525 w 1685925"/>
              <a:gd name="connsiteY6" fmla="*/ 471487 h 3571875"/>
              <a:gd name="connsiteX7" fmla="*/ 871538 w 1685925"/>
              <a:gd name="connsiteY7" fmla="*/ 557212 h 3571875"/>
              <a:gd name="connsiteX8" fmla="*/ 900113 w 1685925"/>
              <a:gd name="connsiteY8" fmla="*/ 600075 h 3571875"/>
              <a:gd name="connsiteX9" fmla="*/ 957263 w 1685925"/>
              <a:gd name="connsiteY9" fmla="*/ 642937 h 3571875"/>
              <a:gd name="connsiteX10" fmla="*/ 957263 w 1685925"/>
              <a:gd name="connsiteY10" fmla="*/ 685800 h 3571875"/>
              <a:gd name="connsiteX11" fmla="*/ 985838 w 1685925"/>
              <a:gd name="connsiteY11" fmla="*/ 728662 h 3571875"/>
              <a:gd name="connsiteX12" fmla="*/ 957263 w 1685925"/>
              <a:gd name="connsiteY12" fmla="*/ 771525 h 3571875"/>
              <a:gd name="connsiteX13" fmla="*/ 1000125 w 1685925"/>
              <a:gd name="connsiteY13" fmla="*/ 785812 h 3571875"/>
              <a:gd name="connsiteX14" fmla="*/ 1028700 w 1685925"/>
              <a:gd name="connsiteY14" fmla="*/ 828675 h 3571875"/>
              <a:gd name="connsiteX15" fmla="*/ 1028700 w 1685925"/>
              <a:gd name="connsiteY15" fmla="*/ 871537 h 3571875"/>
              <a:gd name="connsiteX16" fmla="*/ 928688 w 1685925"/>
              <a:gd name="connsiteY16" fmla="*/ 885825 h 3571875"/>
              <a:gd name="connsiteX17" fmla="*/ 814388 w 1685925"/>
              <a:gd name="connsiteY17" fmla="*/ 957262 h 3571875"/>
              <a:gd name="connsiteX18" fmla="*/ 785813 w 1685925"/>
              <a:gd name="connsiteY18" fmla="*/ 1028700 h 3571875"/>
              <a:gd name="connsiteX19" fmla="*/ 742950 w 1685925"/>
              <a:gd name="connsiteY19" fmla="*/ 1057275 h 3571875"/>
              <a:gd name="connsiteX20" fmla="*/ 757238 w 1685925"/>
              <a:gd name="connsiteY20" fmla="*/ 1128712 h 3571875"/>
              <a:gd name="connsiteX21" fmla="*/ 685800 w 1685925"/>
              <a:gd name="connsiteY21" fmla="*/ 1157287 h 3571875"/>
              <a:gd name="connsiteX22" fmla="*/ 685800 w 1685925"/>
              <a:gd name="connsiteY22" fmla="*/ 1257300 h 3571875"/>
              <a:gd name="connsiteX23" fmla="*/ 785813 w 1685925"/>
              <a:gd name="connsiteY23" fmla="*/ 1314450 h 3571875"/>
              <a:gd name="connsiteX24" fmla="*/ 800100 w 1685925"/>
              <a:gd name="connsiteY24" fmla="*/ 1385887 h 3571875"/>
              <a:gd name="connsiteX25" fmla="*/ 771525 w 1685925"/>
              <a:gd name="connsiteY25" fmla="*/ 1485900 h 3571875"/>
              <a:gd name="connsiteX26" fmla="*/ 800100 w 1685925"/>
              <a:gd name="connsiteY26" fmla="*/ 1600200 h 3571875"/>
              <a:gd name="connsiteX27" fmla="*/ 871538 w 1685925"/>
              <a:gd name="connsiteY27" fmla="*/ 1657350 h 3571875"/>
              <a:gd name="connsiteX28" fmla="*/ 928688 w 1685925"/>
              <a:gd name="connsiteY28" fmla="*/ 1785937 h 3571875"/>
              <a:gd name="connsiteX29" fmla="*/ 900113 w 1685925"/>
              <a:gd name="connsiteY29" fmla="*/ 1814512 h 3571875"/>
              <a:gd name="connsiteX30" fmla="*/ 1014413 w 1685925"/>
              <a:gd name="connsiteY30" fmla="*/ 1843087 h 3571875"/>
              <a:gd name="connsiteX31" fmla="*/ 1085850 w 1685925"/>
              <a:gd name="connsiteY31" fmla="*/ 1885950 h 3571875"/>
              <a:gd name="connsiteX32" fmla="*/ 1085850 w 1685925"/>
              <a:gd name="connsiteY32" fmla="*/ 1943100 h 3571875"/>
              <a:gd name="connsiteX33" fmla="*/ 1157288 w 1685925"/>
              <a:gd name="connsiteY33" fmla="*/ 2014537 h 3571875"/>
              <a:gd name="connsiteX34" fmla="*/ 1243013 w 1685925"/>
              <a:gd name="connsiteY34" fmla="*/ 2028825 h 3571875"/>
              <a:gd name="connsiteX35" fmla="*/ 1343025 w 1685925"/>
              <a:gd name="connsiteY35" fmla="*/ 2085975 h 3571875"/>
              <a:gd name="connsiteX36" fmla="*/ 1471613 w 1685925"/>
              <a:gd name="connsiteY36" fmla="*/ 2100262 h 3571875"/>
              <a:gd name="connsiteX37" fmla="*/ 1571625 w 1685925"/>
              <a:gd name="connsiteY37" fmla="*/ 2157412 h 3571875"/>
              <a:gd name="connsiteX38" fmla="*/ 1643063 w 1685925"/>
              <a:gd name="connsiteY38" fmla="*/ 2228850 h 3571875"/>
              <a:gd name="connsiteX39" fmla="*/ 1685925 w 1685925"/>
              <a:gd name="connsiteY39" fmla="*/ 2334239 h 3571875"/>
              <a:gd name="connsiteX40" fmla="*/ 210468 w 1685925"/>
              <a:gd name="connsiteY40" fmla="*/ 2920996 h 3571875"/>
              <a:gd name="connsiteX41" fmla="*/ 471488 w 1685925"/>
              <a:gd name="connsiteY41" fmla="*/ 3200400 h 3571875"/>
              <a:gd name="connsiteX42" fmla="*/ 514350 w 1685925"/>
              <a:gd name="connsiteY42" fmla="*/ 3343275 h 3571875"/>
              <a:gd name="connsiteX43" fmla="*/ 557213 w 1685925"/>
              <a:gd name="connsiteY43" fmla="*/ 3443287 h 3571875"/>
              <a:gd name="connsiteX44" fmla="*/ 428625 w 1685925"/>
              <a:gd name="connsiteY44" fmla="*/ 3471862 h 3571875"/>
              <a:gd name="connsiteX45" fmla="*/ 257175 w 1685925"/>
              <a:gd name="connsiteY45" fmla="*/ 3500437 h 3571875"/>
              <a:gd name="connsiteX46" fmla="*/ 85725 w 1685925"/>
              <a:gd name="connsiteY46" fmla="*/ 3500437 h 3571875"/>
              <a:gd name="connsiteX47" fmla="*/ 0 w 1685925"/>
              <a:gd name="connsiteY47" fmla="*/ 3571875 h 3571875"/>
              <a:gd name="connsiteX0" fmla="*/ 571500 w 1685925"/>
              <a:gd name="connsiteY0" fmla="*/ 0 h 3620422"/>
              <a:gd name="connsiteX1" fmla="*/ 585788 w 1685925"/>
              <a:gd name="connsiteY1" fmla="*/ 114300 h 3620422"/>
              <a:gd name="connsiteX2" fmla="*/ 642938 w 1685925"/>
              <a:gd name="connsiteY2" fmla="*/ 200025 h 3620422"/>
              <a:gd name="connsiteX3" fmla="*/ 685800 w 1685925"/>
              <a:gd name="connsiteY3" fmla="*/ 271462 h 3620422"/>
              <a:gd name="connsiteX4" fmla="*/ 714375 w 1685925"/>
              <a:gd name="connsiteY4" fmla="*/ 342900 h 3620422"/>
              <a:gd name="connsiteX5" fmla="*/ 728663 w 1685925"/>
              <a:gd name="connsiteY5" fmla="*/ 428625 h 3620422"/>
              <a:gd name="connsiteX6" fmla="*/ 771525 w 1685925"/>
              <a:gd name="connsiteY6" fmla="*/ 471487 h 3620422"/>
              <a:gd name="connsiteX7" fmla="*/ 871538 w 1685925"/>
              <a:gd name="connsiteY7" fmla="*/ 557212 h 3620422"/>
              <a:gd name="connsiteX8" fmla="*/ 900113 w 1685925"/>
              <a:gd name="connsiteY8" fmla="*/ 600075 h 3620422"/>
              <a:gd name="connsiteX9" fmla="*/ 957263 w 1685925"/>
              <a:gd name="connsiteY9" fmla="*/ 642937 h 3620422"/>
              <a:gd name="connsiteX10" fmla="*/ 957263 w 1685925"/>
              <a:gd name="connsiteY10" fmla="*/ 685800 h 3620422"/>
              <a:gd name="connsiteX11" fmla="*/ 985838 w 1685925"/>
              <a:gd name="connsiteY11" fmla="*/ 728662 h 3620422"/>
              <a:gd name="connsiteX12" fmla="*/ 957263 w 1685925"/>
              <a:gd name="connsiteY12" fmla="*/ 771525 h 3620422"/>
              <a:gd name="connsiteX13" fmla="*/ 1000125 w 1685925"/>
              <a:gd name="connsiteY13" fmla="*/ 785812 h 3620422"/>
              <a:gd name="connsiteX14" fmla="*/ 1028700 w 1685925"/>
              <a:gd name="connsiteY14" fmla="*/ 828675 h 3620422"/>
              <a:gd name="connsiteX15" fmla="*/ 1028700 w 1685925"/>
              <a:gd name="connsiteY15" fmla="*/ 871537 h 3620422"/>
              <a:gd name="connsiteX16" fmla="*/ 928688 w 1685925"/>
              <a:gd name="connsiteY16" fmla="*/ 885825 h 3620422"/>
              <a:gd name="connsiteX17" fmla="*/ 814388 w 1685925"/>
              <a:gd name="connsiteY17" fmla="*/ 957262 h 3620422"/>
              <a:gd name="connsiteX18" fmla="*/ 785813 w 1685925"/>
              <a:gd name="connsiteY18" fmla="*/ 1028700 h 3620422"/>
              <a:gd name="connsiteX19" fmla="*/ 742950 w 1685925"/>
              <a:gd name="connsiteY19" fmla="*/ 1057275 h 3620422"/>
              <a:gd name="connsiteX20" fmla="*/ 757238 w 1685925"/>
              <a:gd name="connsiteY20" fmla="*/ 1128712 h 3620422"/>
              <a:gd name="connsiteX21" fmla="*/ 685800 w 1685925"/>
              <a:gd name="connsiteY21" fmla="*/ 1157287 h 3620422"/>
              <a:gd name="connsiteX22" fmla="*/ 685800 w 1685925"/>
              <a:gd name="connsiteY22" fmla="*/ 1257300 h 3620422"/>
              <a:gd name="connsiteX23" fmla="*/ 785813 w 1685925"/>
              <a:gd name="connsiteY23" fmla="*/ 1314450 h 3620422"/>
              <a:gd name="connsiteX24" fmla="*/ 800100 w 1685925"/>
              <a:gd name="connsiteY24" fmla="*/ 1385887 h 3620422"/>
              <a:gd name="connsiteX25" fmla="*/ 771525 w 1685925"/>
              <a:gd name="connsiteY25" fmla="*/ 1485900 h 3620422"/>
              <a:gd name="connsiteX26" fmla="*/ 800100 w 1685925"/>
              <a:gd name="connsiteY26" fmla="*/ 1600200 h 3620422"/>
              <a:gd name="connsiteX27" fmla="*/ 871538 w 1685925"/>
              <a:gd name="connsiteY27" fmla="*/ 1657350 h 3620422"/>
              <a:gd name="connsiteX28" fmla="*/ 928688 w 1685925"/>
              <a:gd name="connsiteY28" fmla="*/ 1785937 h 3620422"/>
              <a:gd name="connsiteX29" fmla="*/ 900113 w 1685925"/>
              <a:gd name="connsiteY29" fmla="*/ 1814512 h 3620422"/>
              <a:gd name="connsiteX30" fmla="*/ 1014413 w 1685925"/>
              <a:gd name="connsiteY30" fmla="*/ 1843087 h 3620422"/>
              <a:gd name="connsiteX31" fmla="*/ 1085850 w 1685925"/>
              <a:gd name="connsiteY31" fmla="*/ 1885950 h 3620422"/>
              <a:gd name="connsiteX32" fmla="*/ 1085850 w 1685925"/>
              <a:gd name="connsiteY32" fmla="*/ 1943100 h 3620422"/>
              <a:gd name="connsiteX33" fmla="*/ 1157288 w 1685925"/>
              <a:gd name="connsiteY33" fmla="*/ 2014537 h 3620422"/>
              <a:gd name="connsiteX34" fmla="*/ 1243013 w 1685925"/>
              <a:gd name="connsiteY34" fmla="*/ 2028825 h 3620422"/>
              <a:gd name="connsiteX35" fmla="*/ 1343025 w 1685925"/>
              <a:gd name="connsiteY35" fmla="*/ 2085975 h 3620422"/>
              <a:gd name="connsiteX36" fmla="*/ 1471613 w 1685925"/>
              <a:gd name="connsiteY36" fmla="*/ 2100262 h 3620422"/>
              <a:gd name="connsiteX37" fmla="*/ 1571625 w 1685925"/>
              <a:gd name="connsiteY37" fmla="*/ 2157412 h 3620422"/>
              <a:gd name="connsiteX38" fmla="*/ 1643063 w 1685925"/>
              <a:gd name="connsiteY38" fmla="*/ 2228850 h 3620422"/>
              <a:gd name="connsiteX39" fmla="*/ 1685925 w 1685925"/>
              <a:gd name="connsiteY39" fmla="*/ 2334239 h 3620422"/>
              <a:gd name="connsiteX40" fmla="*/ 210468 w 1685925"/>
              <a:gd name="connsiteY40" fmla="*/ 2920996 h 3620422"/>
              <a:gd name="connsiteX41" fmla="*/ 471488 w 1685925"/>
              <a:gd name="connsiteY41" fmla="*/ 3200400 h 3620422"/>
              <a:gd name="connsiteX42" fmla="*/ 514350 w 1685925"/>
              <a:gd name="connsiteY42" fmla="*/ 3343275 h 3620422"/>
              <a:gd name="connsiteX43" fmla="*/ 557213 w 1685925"/>
              <a:gd name="connsiteY43" fmla="*/ 3443287 h 3620422"/>
              <a:gd name="connsiteX44" fmla="*/ 428625 w 1685925"/>
              <a:gd name="connsiteY44" fmla="*/ 3471862 h 3620422"/>
              <a:gd name="connsiteX45" fmla="*/ 257176 w 1685925"/>
              <a:gd name="connsiteY45" fmla="*/ 3615659 h 3620422"/>
              <a:gd name="connsiteX46" fmla="*/ 85725 w 1685925"/>
              <a:gd name="connsiteY46" fmla="*/ 3500437 h 3620422"/>
              <a:gd name="connsiteX47" fmla="*/ 0 w 1685925"/>
              <a:gd name="connsiteY47" fmla="*/ 3571875 h 3620422"/>
              <a:gd name="connsiteX0" fmla="*/ 571500 w 1685925"/>
              <a:gd name="connsiteY0" fmla="*/ 0 h 3623699"/>
              <a:gd name="connsiteX1" fmla="*/ 585788 w 1685925"/>
              <a:gd name="connsiteY1" fmla="*/ 114300 h 3623699"/>
              <a:gd name="connsiteX2" fmla="*/ 642938 w 1685925"/>
              <a:gd name="connsiteY2" fmla="*/ 200025 h 3623699"/>
              <a:gd name="connsiteX3" fmla="*/ 685800 w 1685925"/>
              <a:gd name="connsiteY3" fmla="*/ 271462 h 3623699"/>
              <a:gd name="connsiteX4" fmla="*/ 714375 w 1685925"/>
              <a:gd name="connsiteY4" fmla="*/ 342900 h 3623699"/>
              <a:gd name="connsiteX5" fmla="*/ 728663 w 1685925"/>
              <a:gd name="connsiteY5" fmla="*/ 428625 h 3623699"/>
              <a:gd name="connsiteX6" fmla="*/ 771525 w 1685925"/>
              <a:gd name="connsiteY6" fmla="*/ 471487 h 3623699"/>
              <a:gd name="connsiteX7" fmla="*/ 871538 w 1685925"/>
              <a:gd name="connsiteY7" fmla="*/ 557212 h 3623699"/>
              <a:gd name="connsiteX8" fmla="*/ 900113 w 1685925"/>
              <a:gd name="connsiteY8" fmla="*/ 600075 h 3623699"/>
              <a:gd name="connsiteX9" fmla="*/ 957263 w 1685925"/>
              <a:gd name="connsiteY9" fmla="*/ 642937 h 3623699"/>
              <a:gd name="connsiteX10" fmla="*/ 957263 w 1685925"/>
              <a:gd name="connsiteY10" fmla="*/ 685800 h 3623699"/>
              <a:gd name="connsiteX11" fmla="*/ 985838 w 1685925"/>
              <a:gd name="connsiteY11" fmla="*/ 728662 h 3623699"/>
              <a:gd name="connsiteX12" fmla="*/ 957263 w 1685925"/>
              <a:gd name="connsiteY12" fmla="*/ 771525 h 3623699"/>
              <a:gd name="connsiteX13" fmla="*/ 1000125 w 1685925"/>
              <a:gd name="connsiteY13" fmla="*/ 785812 h 3623699"/>
              <a:gd name="connsiteX14" fmla="*/ 1028700 w 1685925"/>
              <a:gd name="connsiteY14" fmla="*/ 828675 h 3623699"/>
              <a:gd name="connsiteX15" fmla="*/ 1028700 w 1685925"/>
              <a:gd name="connsiteY15" fmla="*/ 871537 h 3623699"/>
              <a:gd name="connsiteX16" fmla="*/ 928688 w 1685925"/>
              <a:gd name="connsiteY16" fmla="*/ 885825 h 3623699"/>
              <a:gd name="connsiteX17" fmla="*/ 814388 w 1685925"/>
              <a:gd name="connsiteY17" fmla="*/ 957262 h 3623699"/>
              <a:gd name="connsiteX18" fmla="*/ 785813 w 1685925"/>
              <a:gd name="connsiteY18" fmla="*/ 1028700 h 3623699"/>
              <a:gd name="connsiteX19" fmla="*/ 742950 w 1685925"/>
              <a:gd name="connsiteY19" fmla="*/ 1057275 h 3623699"/>
              <a:gd name="connsiteX20" fmla="*/ 757238 w 1685925"/>
              <a:gd name="connsiteY20" fmla="*/ 1128712 h 3623699"/>
              <a:gd name="connsiteX21" fmla="*/ 685800 w 1685925"/>
              <a:gd name="connsiteY21" fmla="*/ 1157287 h 3623699"/>
              <a:gd name="connsiteX22" fmla="*/ 685800 w 1685925"/>
              <a:gd name="connsiteY22" fmla="*/ 1257300 h 3623699"/>
              <a:gd name="connsiteX23" fmla="*/ 785813 w 1685925"/>
              <a:gd name="connsiteY23" fmla="*/ 1314450 h 3623699"/>
              <a:gd name="connsiteX24" fmla="*/ 800100 w 1685925"/>
              <a:gd name="connsiteY24" fmla="*/ 1385887 h 3623699"/>
              <a:gd name="connsiteX25" fmla="*/ 771525 w 1685925"/>
              <a:gd name="connsiteY25" fmla="*/ 1485900 h 3623699"/>
              <a:gd name="connsiteX26" fmla="*/ 800100 w 1685925"/>
              <a:gd name="connsiteY26" fmla="*/ 1600200 h 3623699"/>
              <a:gd name="connsiteX27" fmla="*/ 871538 w 1685925"/>
              <a:gd name="connsiteY27" fmla="*/ 1657350 h 3623699"/>
              <a:gd name="connsiteX28" fmla="*/ 928688 w 1685925"/>
              <a:gd name="connsiteY28" fmla="*/ 1785937 h 3623699"/>
              <a:gd name="connsiteX29" fmla="*/ 900113 w 1685925"/>
              <a:gd name="connsiteY29" fmla="*/ 1814512 h 3623699"/>
              <a:gd name="connsiteX30" fmla="*/ 1014413 w 1685925"/>
              <a:gd name="connsiteY30" fmla="*/ 1843087 h 3623699"/>
              <a:gd name="connsiteX31" fmla="*/ 1085850 w 1685925"/>
              <a:gd name="connsiteY31" fmla="*/ 1885950 h 3623699"/>
              <a:gd name="connsiteX32" fmla="*/ 1085850 w 1685925"/>
              <a:gd name="connsiteY32" fmla="*/ 1943100 h 3623699"/>
              <a:gd name="connsiteX33" fmla="*/ 1157288 w 1685925"/>
              <a:gd name="connsiteY33" fmla="*/ 2014537 h 3623699"/>
              <a:gd name="connsiteX34" fmla="*/ 1243013 w 1685925"/>
              <a:gd name="connsiteY34" fmla="*/ 2028825 h 3623699"/>
              <a:gd name="connsiteX35" fmla="*/ 1343025 w 1685925"/>
              <a:gd name="connsiteY35" fmla="*/ 2085975 h 3623699"/>
              <a:gd name="connsiteX36" fmla="*/ 1471613 w 1685925"/>
              <a:gd name="connsiteY36" fmla="*/ 2100262 h 3623699"/>
              <a:gd name="connsiteX37" fmla="*/ 1571625 w 1685925"/>
              <a:gd name="connsiteY37" fmla="*/ 2157412 h 3623699"/>
              <a:gd name="connsiteX38" fmla="*/ 1643063 w 1685925"/>
              <a:gd name="connsiteY38" fmla="*/ 2228850 h 3623699"/>
              <a:gd name="connsiteX39" fmla="*/ 1685925 w 1685925"/>
              <a:gd name="connsiteY39" fmla="*/ 2334239 h 3623699"/>
              <a:gd name="connsiteX40" fmla="*/ 210468 w 1685925"/>
              <a:gd name="connsiteY40" fmla="*/ 2920996 h 3623699"/>
              <a:gd name="connsiteX41" fmla="*/ 471488 w 1685925"/>
              <a:gd name="connsiteY41" fmla="*/ 3200400 h 3623699"/>
              <a:gd name="connsiteX42" fmla="*/ 514350 w 1685925"/>
              <a:gd name="connsiteY42" fmla="*/ 3343275 h 3623699"/>
              <a:gd name="connsiteX43" fmla="*/ 557213 w 1685925"/>
              <a:gd name="connsiteY43" fmla="*/ 3443287 h 3623699"/>
              <a:gd name="connsiteX44" fmla="*/ 428625 w 1685925"/>
              <a:gd name="connsiteY44" fmla="*/ 3548677 h 3623699"/>
              <a:gd name="connsiteX45" fmla="*/ 257176 w 1685925"/>
              <a:gd name="connsiteY45" fmla="*/ 3615659 h 3623699"/>
              <a:gd name="connsiteX46" fmla="*/ 85725 w 1685925"/>
              <a:gd name="connsiteY46" fmla="*/ 3500437 h 3623699"/>
              <a:gd name="connsiteX47" fmla="*/ 0 w 1685925"/>
              <a:gd name="connsiteY47" fmla="*/ 3571875 h 3623699"/>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48677 h 3703558"/>
              <a:gd name="connsiteX45" fmla="*/ 351279 w 1780028"/>
              <a:gd name="connsiteY45" fmla="*/ 3615659 h 3703558"/>
              <a:gd name="connsiteX46" fmla="*/ 179828 w 1780028"/>
              <a:gd name="connsiteY46" fmla="*/ 3500437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48677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565591 w 1780028"/>
              <a:gd name="connsiteY41" fmla="*/ 3200400 h 3703558"/>
              <a:gd name="connsiteX42" fmla="*/ 608453 w 1780028"/>
              <a:gd name="connsiteY42" fmla="*/ 3343275 h 3703558"/>
              <a:gd name="connsiteX43" fmla="*/ 651316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494229 w 1780028"/>
              <a:gd name="connsiteY41" fmla="*/ 3161993 h 3703558"/>
              <a:gd name="connsiteX42" fmla="*/ 608453 w 1780028"/>
              <a:gd name="connsiteY42" fmla="*/ 3343275 h 3703558"/>
              <a:gd name="connsiteX43" fmla="*/ 651316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 name="connsiteX0" fmla="*/ 665603 w 1780028"/>
              <a:gd name="connsiteY0" fmla="*/ 0 h 3703558"/>
              <a:gd name="connsiteX1" fmla="*/ 679891 w 1780028"/>
              <a:gd name="connsiteY1" fmla="*/ 114300 h 3703558"/>
              <a:gd name="connsiteX2" fmla="*/ 737041 w 1780028"/>
              <a:gd name="connsiteY2" fmla="*/ 200025 h 3703558"/>
              <a:gd name="connsiteX3" fmla="*/ 779903 w 1780028"/>
              <a:gd name="connsiteY3" fmla="*/ 271462 h 3703558"/>
              <a:gd name="connsiteX4" fmla="*/ 808478 w 1780028"/>
              <a:gd name="connsiteY4" fmla="*/ 342900 h 3703558"/>
              <a:gd name="connsiteX5" fmla="*/ 822766 w 1780028"/>
              <a:gd name="connsiteY5" fmla="*/ 428625 h 3703558"/>
              <a:gd name="connsiteX6" fmla="*/ 865628 w 1780028"/>
              <a:gd name="connsiteY6" fmla="*/ 471487 h 3703558"/>
              <a:gd name="connsiteX7" fmla="*/ 965641 w 1780028"/>
              <a:gd name="connsiteY7" fmla="*/ 557212 h 3703558"/>
              <a:gd name="connsiteX8" fmla="*/ 994216 w 1780028"/>
              <a:gd name="connsiteY8" fmla="*/ 600075 h 3703558"/>
              <a:gd name="connsiteX9" fmla="*/ 1051366 w 1780028"/>
              <a:gd name="connsiteY9" fmla="*/ 642937 h 3703558"/>
              <a:gd name="connsiteX10" fmla="*/ 1051366 w 1780028"/>
              <a:gd name="connsiteY10" fmla="*/ 685800 h 3703558"/>
              <a:gd name="connsiteX11" fmla="*/ 1079941 w 1780028"/>
              <a:gd name="connsiteY11" fmla="*/ 728662 h 3703558"/>
              <a:gd name="connsiteX12" fmla="*/ 1051366 w 1780028"/>
              <a:gd name="connsiteY12" fmla="*/ 771525 h 3703558"/>
              <a:gd name="connsiteX13" fmla="*/ 1094228 w 1780028"/>
              <a:gd name="connsiteY13" fmla="*/ 785812 h 3703558"/>
              <a:gd name="connsiteX14" fmla="*/ 1122803 w 1780028"/>
              <a:gd name="connsiteY14" fmla="*/ 828675 h 3703558"/>
              <a:gd name="connsiteX15" fmla="*/ 1122803 w 1780028"/>
              <a:gd name="connsiteY15" fmla="*/ 871537 h 3703558"/>
              <a:gd name="connsiteX16" fmla="*/ 1022791 w 1780028"/>
              <a:gd name="connsiteY16" fmla="*/ 885825 h 3703558"/>
              <a:gd name="connsiteX17" fmla="*/ 908491 w 1780028"/>
              <a:gd name="connsiteY17" fmla="*/ 957262 h 3703558"/>
              <a:gd name="connsiteX18" fmla="*/ 879916 w 1780028"/>
              <a:gd name="connsiteY18" fmla="*/ 1028700 h 3703558"/>
              <a:gd name="connsiteX19" fmla="*/ 837053 w 1780028"/>
              <a:gd name="connsiteY19" fmla="*/ 1057275 h 3703558"/>
              <a:gd name="connsiteX20" fmla="*/ 851341 w 1780028"/>
              <a:gd name="connsiteY20" fmla="*/ 1128712 h 3703558"/>
              <a:gd name="connsiteX21" fmla="*/ 779903 w 1780028"/>
              <a:gd name="connsiteY21" fmla="*/ 1157287 h 3703558"/>
              <a:gd name="connsiteX22" fmla="*/ 779903 w 1780028"/>
              <a:gd name="connsiteY22" fmla="*/ 1257300 h 3703558"/>
              <a:gd name="connsiteX23" fmla="*/ 879916 w 1780028"/>
              <a:gd name="connsiteY23" fmla="*/ 1314450 h 3703558"/>
              <a:gd name="connsiteX24" fmla="*/ 894203 w 1780028"/>
              <a:gd name="connsiteY24" fmla="*/ 1385887 h 3703558"/>
              <a:gd name="connsiteX25" fmla="*/ 865628 w 1780028"/>
              <a:gd name="connsiteY25" fmla="*/ 1485900 h 3703558"/>
              <a:gd name="connsiteX26" fmla="*/ 894203 w 1780028"/>
              <a:gd name="connsiteY26" fmla="*/ 1600200 h 3703558"/>
              <a:gd name="connsiteX27" fmla="*/ 965641 w 1780028"/>
              <a:gd name="connsiteY27" fmla="*/ 1657350 h 3703558"/>
              <a:gd name="connsiteX28" fmla="*/ 1022791 w 1780028"/>
              <a:gd name="connsiteY28" fmla="*/ 1785937 h 3703558"/>
              <a:gd name="connsiteX29" fmla="*/ 994216 w 1780028"/>
              <a:gd name="connsiteY29" fmla="*/ 1814512 h 3703558"/>
              <a:gd name="connsiteX30" fmla="*/ 1108516 w 1780028"/>
              <a:gd name="connsiteY30" fmla="*/ 1843087 h 3703558"/>
              <a:gd name="connsiteX31" fmla="*/ 1179953 w 1780028"/>
              <a:gd name="connsiteY31" fmla="*/ 1885950 h 3703558"/>
              <a:gd name="connsiteX32" fmla="*/ 1179953 w 1780028"/>
              <a:gd name="connsiteY32" fmla="*/ 1943100 h 3703558"/>
              <a:gd name="connsiteX33" fmla="*/ 1251391 w 1780028"/>
              <a:gd name="connsiteY33" fmla="*/ 2014537 h 3703558"/>
              <a:gd name="connsiteX34" fmla="*/ 1337116 w 1780028"/>
              <a:gd name="connsiteY34" fmla="*/ 2028825 h 3703558"/>
              <a:gd name="connsiteX35" fmla="*/ 1437128 w 1780028"/>
              <a:gd name="connsiteY35" fmla="*/ 2085975 h 3703558"/>
              <a:gd name="connsiteX36" fmla="*/ 1565716 w 1780028"/>
              <a:gd name="connsiteY36" fmla="*/ 2100262 h 3703558"/>
              <a:gd name="connsiteX37" fmla="*/ 1665728 w 1780028"/>
              <a:gd name="connsiteY37" fmla="*/ 2157412 h 3703558"/>
              <a:gd name="connsiteX38" fmla="*/ 1737166 w 1780028"/>
              <a:gd name="connsiteY38" fmla="*/ 2228850 h 3703558"/>
              <a:gd name="connsiteX39" fmla="*/ 1780028 w 1780028"/>
              <a:gd name="connsiteY39" fmla="*/ 2334239 h 3703558"/>
              <a:gd name="connsiteX40" fmla="*/ 304571 w 1780028"/>
              <a:gd name="connsiteY40" fmla="*/ 2920996 h 3703558"/>
              <a:gd name="connsiteX41" fmla="*/ 494229 w 1780028"/>
              <a:gd name="connsiteY41" fmla="*/ 3161993 h 3703558"/>
              <a:gd name="connsiteX42" fmla="*/ 608453 w 1780028"/>
              <a:gd name="connsiteY42" fmla="*/ 3343275 h 3703558"/>
              <a:gd name="connsiteX43" fmla="*/ 579954 w 1780028"/>
              <a:gd name="connsiteY43" fmla="*/ 3443287 h 3703558"/>
              <a:gd name="connsiteX44" fmla="*/ 522728 w 1780028"/>
              <a:gd name="connsiteY44" fmla="*/ 3587084 h 3703558"/>
              <a:gd name="connsiteX45" fmla="*/ 351279 w 1780028"/>
              <a:gd name="connsiteY45" fmla="*/ 3615659 h 3703558"/>
              <a:gd name="connsiteX46" fmla="*/ 215509 w 1780028"/>
              <a:gd name="connsiteY46" fmla="*/ 3654066 h 3703558"/>
              <a:gd name="connsiteX47" fmla="*/ 0 w 1780028"/>
              <a:gd name="connsiteY47" fmla="*/ 3703558 h 370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80028" h="3703558">
                <a:moveTo>
                  <a:pt x="665603" y="0"/>
                </a:moveTo>
                <a:cubicBezTo>
                  <a:pt x="666794" y="40481"/>
                  <a:pt x="667985" y="80963"/>
                  <a:pt x="679891" y="114300"/>
                </a:cubicBezTo>
                <a:cubicBezTo>
                  <a:pt x="691797" y="147637"/>
                  <a:pt x="720372" y="173831"/>
                  <a:pt x="737041" y="200025"/>
                </a:cubicBezTo>
                <a:cubicBezTo>
                  <a:pt x="753710" y="226219"/>
                  <a:pt x="767997" y="247650"/>
                  <a:pt x="779903" y="271462"/>
                </a:cubicBezTo>
                <a:cubicBezTo>
                  <a:pt x="791809" y="295274"/>
                  <a:pt x="801334" y="316706"/>
                  <a:pt x="808478" y="342900"/>
                </a:cubicBezTo>
                <a:cubicBezTo>
                  <a:pt x="815622" y="369094"/>
                  <a:pt x="813241" y="407194"/>
                  <a:pt x="822766" y="428625"/>
                </a:cubicBezTo>
                <a:cubicBezTo>
                  <a:pt x="832291" y="450056"/>
                  <a:pt x="841816" y="450056"/>
                  <a:pt x="865628" y="471487"/>
                </a:cubicBezTo>
                <a:cubicBezTo>
                  <a:pt x="889440" y="492918"/>
                  <a:pt x="944210" y="535781"/>
                  <a:pt x="965641" y="557212"/>
                </a:cubicBezTo>
                <a:cubicBezTo>
                  <a:pt x="987072" y="578643"/>
                  <a:pt x="979929" y="585788"/>
                  <a:pt x="994216" y="600075"/>
                </a:cubicBezTo>
                <a:cubicBezTo>
                  <a:pt x="1008503" y="614362"/>
                  <a:pt x="1041841" y="628650"/>
                  <a:pt x="1051366" y="642937"/>
                </a:cubicBezTo>
                <a:cubicBezTo>
                  <a:pt x="1060891" y="657224"/>
                  <a:pt x="1046603" y="671512"/>
                  <a:pt x="1051366" y="685800"/>
                </a:cubicBezTo>
                <a:cubicBezTo>
                  <a:pt x="1056129" y="700088"/>
                  <a:pt x="1079941" y="714375"/>
                  <a:pt x="1079941" y="728662"/>
                </a:cubicBezTo>
                <a:cubicBezTo>
                  <a:pt x="1079941" y="742949"/>
                  <a:pt x="1048985" y="762000"/>
                  <a:pt x="1051366" y="771525"/>
                </a:cubicBezTo>
                <a:cubicBezTo>
                  <a:pt x="1053747" y="781050"/>
                  <a:pt x="1082322" y="776287"/>
                  <a:pt x="1094228" y="785812"/>
                </a:cubicBezTo>
                <a:cubicBezTo>
                  <a:pt x="1106134" y="795337"/>
                  <a:pt x="1118040" y="814387"/>
                  <a:pt x="1122803" y="828675"/>
                </a:cubicBezTo>
                <a:cubicBezTo>
                  <a:pt x="1127566" y="842963"/>
                  <a:pt x="1139472" y="862012"/>
                  <a:pt x="1122803" y="871537"/>
                </a:cubicBezTo>
                <a:cubicBezTo>
                  <a:pt x="1106134" y="881062"/>
                  <a:pt x="1058510" y="871538"/>
                  <a:pt x="1022791" y="885825"/>
                </a:cubicBezTo>
                <a:cubicBezTo>
                  <a:pt x="987072" y="900112"/>
                  <a:pt x="932303" y="933450"/>
                  <a:pt x="908491" y="957262"/>
                </a:cubicBezTo>
                <a:cubicBezTo>
                  <a:pt x="884679" y="981074"/>
                  <a:pt x="891822" y="1012031"/>
                  <a:pt x="879916" y="1028700"/>
                </a:cubicBezTo>
                <a:cubicBezTo>
                  <a:pt x="868010" y="1045369"/>
                  <a:pt x="841816" y="1040606"/>
                  <a:pt x="837053" y="1057275"/>
                </a:cubicBezTo>
                <a:cubicBezTo>
                  <a:pt x="832291" y="1073944"/>
                  <a:pt x="860866" y="1112043"/>
                  <a:pt x="851341" y="1128712"/>
                </a:cubicBezTo>
                <a:cubicBezTo>
                  <a:pt x="841816" y="1145381"/>
                  <a:pt x="791809" y="1135856"/>
                  <a:pt x="779903" y="1157287"/>
                </a:cubicBezTo>
                <a:cubicBezTo>
                  <a:pt x="767997" y="1178718"/>
                  <a:pt x="763234" y="1231106"/>
                  <a:pt x="779903" y="1257300"/>
                </a:cubicBezTo>
                <a:cubicBezTo>
                  <a:pt x="796572" y="1283494"/>
                  <a:pt x="860866" y="1293019"/>
                  <a:pt x="879916" y="1314450"/>
                </a:cubicBezTo>
                <a:cubicBezTo>
                  <a:pt x="898966" y="1335881"/>
                  <a:pt x="896584" y="1357312"/>
                  <a:pt x="894203" y="1385887"/>
                </a:cubicBezTo>
                <a:cubicBezTo>
                  <a:pt x="891822" y="1414462"/>
                  <a:pt x="865628" y="1450181"/>
                  <a:pt x="865628" y="1485900"/>
                </a:cubicBezTo>
                <a:cubicBezTo>
                  <a:pt x="865628" y="1521619"/>
                  <a:pt x="877534" y="1571625"/>
                  <a:pt x="894203" y="1600200"/>
                </a:cubicBezTo>
                <a:cubicBezTo>
                  <a:pt x="910872" y="1628775"/>
                  <a:pt x="944210" y="1626394"/>
                  <a:pt x="965641" y="1657350"/>
                </a:cubicBezTo>
                <a:cubicBezTo>
                  <a:pt x="987072" y="1688306"/>
                  <a:pt x="1018029" y="1759743"/>
                  <a:pt x="1022791" y="1785937"/>
                </a:cubicBezTo>
                <a:cubicBezTo>
                  <a:pt x="1027553" y="1812131"/>
                  <a:pt x="979929" y="1804987"/>
                  <a:pt x="994216" y="1814512"/>
                </a:cubicBezTo>
                <a:cubicBezTo>
                  <a:pt x="1008503" y="1824037"/>
                  <a:pt x="1077560" y="1831181"/>
                  <a:pt x="1108516" y="1843087"/>
                </a:cubicBezTo>
                <a:cubicBezTo>
                  <a:pt x="1139472" y="1854993"/>
                  <a:pt x="1168047" y="1869281"/>
                  <a:pt x="1179953" y="1885950"/>
                </a:cubicBezTo>
                <a:cubicBezTo>
                  <a:pt x="1191859" y="1902619"/>
                  <a:pt x="1168047" y="1921669"/>
                  <a:pt x="1179953" y="1943100"/>
                </a:cubicBezTo>
                <a:cubicBezTo>
                  <a:pt x="1191859" y="1964531"/>
                  <a:pt x="1225197" y="2000250"/>
                  <a:pt x="1251391" y="2014537"/>
                </a:cubicBezTo>
                <a:cubicBezTo>
                  <a:pt x="1277585" y="2028824"/>
                  <a:pt x="1306160" y="2016919"/>
                  <a:pt x="1337116" y="2028825"/>
                </a:cubicBezTo>
                <a:cubicBezTo>
                  <a:pt x="1368072" y="2040731"/>
                  <a:pt x="1399028" y="2074069"/>
                  <a:pt x="1437128" y="2085975"/>
                </a:cubicBezTo>
                <a:cubicBezTo>
                  <a:pt x="1475228" y="2097881"/>
                  <a:pt x="1527616" y="2088356"/>
                  <a:pt x="1565716" y="2100262"/>
                </a:cubicBezTo>
                <a:cubicBezTo>
                  <a:pt x="1603816" y="2112168"/>
                  <a:pt x="1637153" y="2135981"/>
                  <a:pt x="1665728" y="2157412"/>
                </a:cubicBezTo>
                <a:cubicBezTo>
                  <a:pt x="1694303" y="2178843"/>
                  <a:pt x="1718116" y="2199379"/>
                  <a:pt x="1737166" y="2228850"/>
                </a:cubicBezTo>
                <a:cubicBezTo>
                  <a:pt x="1756216" y="2258321"/>
                  <a:pt x="1729521" y="2280723"/>
                  <a:pt x="1780028" y="2334239"/>
                </a:cubicBezTo>
                <a:cubicBezTo>
                  <a:pt x="1553809" y="2431870"/>
                  <a:pt x="535552" y="2823365"/>
                  <a:pt x="304571" y="2920996"/>
                </a:cubicBezTo>
                <a:cubicBezTo>
                  <a:pt x="252732" y="3055227"/>
                  <a:pt x="443582" y="3091613"/>
                  <a:pt x="494229" y="3161993"/>
                </a:cubicBezTo>
                <a:cubicBezTo>
                  <a:pt x="544876" y="3232373"/>
                  <a:pt x="594165" y="3296393"/>
                  <a:pt x="608453" y="3343275"/>
                </a:cubicBezTo>
                <a:cubicBezTo>
                  <a:pt x="622741" y="3390157"/>
                  <a:pt x="594241" y="3402652"/>
                  <a:pt x="579954" y="3443287"/>
                </a:cubicBezTo>
                <a:cubicBezTo>
                  <a:pt x="565667" y="3483922"/>
                  <a:pt x="560840" y="3558355"/>
                  <a:pt x="522728" y="3587084"/>
                </a:cubicBezTo>
                <a:cubicBezTo>
                  <a:pt x="484616" y="3615813"/>
                  <a:pt x="402482" y="3604495"/>
                  <a:pt x="351279" y="3615659"/>
                </a:cubicBezTo>
                <a:cubicBezTo>
                  <a:pt x="300076" y="3626823"/>
                  <a:pt x="274055" y="3639416"/>
                  <a:pt x="215509" y="3654066"/>
                </a:cubicBezTo>
                <a:cubicBezTo>
                  <a:pt x="156963" y="3668716"/>
                  <a:pt x="21431" y="3673792"/>
                  <a:pt x="0" y="3703558"/>
                </a:cubicBezTo>
              </a:path>
            </a:pathLst>
          </a:custGeom>
          <a:noFill/>
          <a:ln w="57150" cap="flat" cmpd="sng" algn="ctr">
            <a:solidFill>
              <a:schemeClr val="bg1"/>
            </a:solidFill>
            <a:prstDash val="sysDash"/>
            <a:round/>
            <a:headEnd type="none" w="med" len="med"/>
            <a:tailEnd type="none" w="med" len="med"/>
          </a:ln>
          <a:effectLst>
            <a:glow rad="101600">
              <a:schemeClr val="accent4">
                <a:satMod val="175000"/>
                <a:alpha val="40000"/>
              </a:schemeClr>
            </a:glo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Arial" charset="0"/>
            </a:endParaRPr>
          </a:p>
        </p:txBody>
      </p:sp>
      <p:sp>
        <p:nvSpPr>
          <p:cNvPr id="6" name="Slide Number Placeholder 5"/>
          <p:cNvSpPr>
            <a:spLocks noGrp="1"/>
          </p:cNvSpPr>
          <p:nvPr>
            <p:ph type="sldNum" sz="quarter" idx="10"/>
          </p:nvPr>
        </p:nvSpPr>
        <p:spPr/>
        <p:txBody>
          <a:bodyPr/>
          <a:lstStyle/>
          <a:p>
            <a:pPr>
              <a:defRPr/>
            </a:pPr>
            <a:fld id="{8801EBAD-54F1-4FC6-B48B-B8C3C862C6D7}" type="slidenum">
              <a:rPr lang="en-US"/>
              <a:pPr>
                <a:defRPr/>
              </a:pPr>
              <a:t>25</a:t>
            </a:fld>
            <a:endParaRPr lang="en-US" dirty="0"/>
          </a:p>
        </p:txBody>
      </p:sp>
      <p:sp>
        <p:nvSpPr>
          <p:cNvPr id="14" name="Title 1"/>
          <p:cNvSpPr txBox="1">
            <a:spLocks/>
          </p:cNvSpPr>
          <p:nvPr/>
        </p:nvSpPr>
        <p:spPr bwMode="invGray">
          <a:xfrm>
            <a:off x="0" y="0"/>
            <a:ext cx="9144000" cy="1314450"/>
          </a:xfrm>
          <a:prstGeom prst="rect">
            <a:avLst/>
          </a:prstGeom>
        </p:spPr>
        <p:txBody>
          <a:bodyPr/>
          <a:lstStyle/>
          <a:p>
            <a:pPr algn="ct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glow rad="101600">
                    <a:schemeClr val="bg1">
                      <a:alpha val="40000"/>
                    </a:schemeClr>
                  </a:glow>
                  <a:outerShdw blurRad="60007" dist="310007" dir="7680000" sy="30000" kx="1300200" algn="ctr" rotWithShape="0">
                    <a:prstClr val="black">
                      <a:alpha val="62000"/>
                    </a:prstClr>
                  </a:outerShdw>
                </a:effectLst>
                <a:latin typeface="+mj-lt"/>
                <a:cs typeface="Arial" charset="0"/>
              </a:rPr>
              <a:t>Emergency Pathway</a:t>
            </a:r>
          </a:p>
          <a:p>
            <a:pPr algn="ctr" defTabSz="914363" fontAlgn="auto">
              <a:spcAft>
                <a:spcPts val="0"/>
              </a:spcAft>
              <a:defRPr/>
            </a:pPr>
            <a:r>
              <a:rPr lang="en-US" sz="3600" b="1" spc="-150" dirty="0">
                <a:ln w="3175">
                  <a:noFill/>
                </a:ln>
                <a:effectLst>
                  <a:glow rad="101600">
                    <a:schemeClr val="bg1">
                      <a:alpha val="60000"/>
                    </a:schemeClr>
                  </a:glow>
                  <a:outerShdw blurRad="60007" dist="310007" dir="7680000" sy="30000" kx="1300200" algn="ctr" rotWithShape="0">
                    <a:prstClr val="black">
                      <a:alpha val="62000"/>
                    </a:prstClr>
                  </a:outerShdw>
                </a:effectLst>
                <a:latin typeface="+mj-lt"/>
                <a:cs typeface="Arial" charset="0"/>
              </a:rPr>
              <a:t>Requiring breach closures &amp; slump restoration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20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up)">
                                      <p:cBhvr>
                                        <p:cTn id="15" dur="2000"/>
                                        <p:tgtEl>
                                          <p:spTgt spid="13"/>
                                        </p:tgtEl>
                                      </p:cBhvr>
                                    </p:animEffect>
                                  </p:childTnLst>
                                </p:cTn>
                              </p:par>
                              <p:par>
                                <p:cTn id="16" presetID="23" presetClass="emph" presetSubtype="0" repeatCount="15000" fill="remove" grpId="0" nodeType="withEffect">
                                  <p:stCondLst>
                                    <p:cond delay="0"/>
                                  </p:stCondLst>
                                  <p:childTnLst>
                                    <p:animClr clrSpc="hsl" dir="cw">
                                      <p:cBhvr override="childStyle">
                                        <p:cTn id="17" dur="500" fill="hold"/>
                                        <p:tgtEl>
                                          <p:spTgt spid="10"/>
                                        </p:tgtEl>
                                        <p:attrNameLst>
                                          <p:attrName>style.color</p:attrName>
                                        </p:attrNameLst>
                                      </p:cBhvr>
                                      <p:by>
                                        <p:hsl h="10842353" s="0" l="0"/>
                                      </p:by>
                                    </p:animClr>
                                    <p:animClr clrSpc="hsl" dir="cw">
                                      <p:cBhvr>
                                        <p:cTn id="18" dur="500" fill="hold"/>
                                        <p:tgtEl>
                                          <p:spTgt spid="10"/>
                                        </p:tgtEl>
                                        <p:attrNameLst>
                                          <p:attrName>fillcolor</p:attrName>
                                        </p:attrNameLst>
                                      </p:cBhvr>
                                      <p:by>
                                        <p:hsl h="10842353" s="0" l="0"/>
                                      </p:by>
                                    </p:animClr>
                                    <p:animClr clrSpc="hsl" dir="cw">
                                      <p:cBhvr>
                                        <p:cTn id="19" dur="500" fill="hold"/>
                                        <p:tgtEl>
                                          <p:spTgt spid="10"/>
                                        </p:tgtEl>
                                        <p:attrNameLst>
                                          <p:attrName>stroke.color</p:attrName>
                                        </p:attrNameLst>
                                      </p:cBhvr>
                                      <p:by>
                                        <p:hsl h="10842353" s="0" l="0"/>
                                      </p:by>
                                    </p:animClr>
                                    <p:set>
                                      <p:cBhvr>
                                        <p:cTn id="20"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2" name="Group 14"/>
          <p:cNvGrpSpPr>
            <a:grpSpLocks/>
          </p:cNvGrpSpPr>
          <p:nvPr/>
        </p:nvGrpSpPr>
        <p:grpSpPr bwMode="auto">
          <a:xfrm>
            <a:off x="-34925" y="1176338"/>
            <a:ext cx="9178925" cy="5681662"/>
            <a:chOff x="-34506" y="1176338"/>
            <a:chExt cx="9178506" cy="5681662"/>
          </a:xfrm>
        </p:grpSpPr>
        <p:pic>
          <p:nvPicPr>
            <p:cNvPr id="4100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31" name="Freeform 30"/>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grpSp>
      <p:sp>
        <p:nvSpPr>
          <p:cNvPr id="34" name="Text Box 6"/>
          <p:cNvSpPr txBox="1">
            <a:spLocks noChangeArrowheads="1"/>
          </p:cNvSpPr>
          <p:nvPr/>
        </p:nvSpPr>
        <p:spPr bwMode="gray">
          <a:xfrm rot="301000">
            <a:off x="3157538" y="2322513"/>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latin typeface="Arial" charset="0"/>
                <a:cs typeface="+mn-cs"/>
              </a:rPr>
              <a:t>Sac River</a:t>
            </a:r>
          </a:p>
        </p:txBody>
      </p:sp>
      <p:grpSp>
        <p:nvGrpSpPr>
          <p:cNvPr id="40964" name="Group 38"/>
          <p:cNvGrpSpPr>
            <a:grpSpLocks/>
          </p:cNvGrpSpPr>
          <p:nvPr/>
        </p:nvGrpSpPr>
        <p:grpSpPr bwMode="auto">
          <a:xfrm>
            <a:off x="2590800" y="1739900"/>
            <a:ext cx="2795588" cy="2616200"/>
            <a:chOff x="2590800" y="1739900"/>
            <a:chExt cx="2795588" cy="2616200"/>
          </a:xfrm>
        </p:grpSpPr>
        <p:sp>
          <p:nvSpPr>
            <p:cNvPr id="40"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lgn="ctr" eaLnBrk="0" hangingPunct="0">
                <a:defRPr/>
              </a:pPr>
              <a:endParaRPr lang="en-US">
                <a:latin typeface="Arial" charset="0"/>
                <a:cs typeface="+mn-cs"/>
              </a:endParaRPr>
            </a:p>
          </p:txBody>
        </p:sp>
        <p:sp>
          <p:nvSpPr>
            <p:cNvPr id="41"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lgn="ctr" eaLnBrk="0" hangingPunct="0">
                <a:defRPr/>
              </a:pPr>
              <a:endParaRPr lang="en-US">
                <a:latin typeface="Arial" charset="0"/>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latin typeface="Arial" charset="0"/>
                <a:cs typeface="+mn-cs"/>
              </a:rPr>
              <a:t>Sacramento</a:t>
            </a:r>
          </a:p>
        </p:txBody>
      </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latin typeface="Arial" charset="0"/>
                <a:cs typeface="+mn-cs"/>
              </a:rPr>
              <a:t>Stockton</a:t>
            </a:r>
          </a:p>
        </p:txBody>
      </p:sp>
      <p:sp>
        <p:nvSpPr>
          <p:cNvPr id="29" name="Text Box 16"/>
          <p:cNvSpPr txBox="1">
            <a:spLocks noChangeArrowheads="1"/>
          </p:cNvSpPr>
          <p:nvPr/>
        </p:nvSpPr>
        <p:spPr bwMode="invGray">
          <a:xfrm>
            <a:off x="1295400" y="586740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r" eaLnBrk="0" hangingPunct="0">
              <a:spcBef>
                <a:spcPct val="50000"/>
              </a:spcBef>
              <a:defRPr/>
            </a:pPr>
            <a:r>
              <a:rPr lang="en-US" sz="2000" b="1" dirty="0">
                <a:latin typeface="Arial" charset="0"/>
                <a:cs typeface="+mn-cs"/>
              </a:rPr>
              <a:t>SWP Pumps</a:t>
            </a:r>
          </a:p>
        </p:txBody>
      </p:sp>
      <p:sp>
        <p:nvSpPr>
          <p:cNvPr id="30" name="Text Box 16"/>
          <p:cNvSpPr txBox="1">
            <a:spLocks noChangeArrowheads="1"/>
          </p:cNvSpPr>
          <p:nvPr/>
        </p:nvSpPr>
        <p:spPr bwMode="invGray">
          <a:xfrm>
            <a:off x="2362200" y="630555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CVP Pumps</a:t>
            </a:r>
          </a:p>
        </p:txBody>
      </p:sp>
      <p:sp>
        <p:nvSpPr>
          <p:cNvPr id="58400" name="Slide Number Placeholder 41"/>
          <p:cNvSpPr>
            <a:spLocks noGrp="1"/>
          </p:cNvSpPr>
          <p:nvPr>
            <p:ph type="sldNum" sz="quarter" idx="10"/>
          </p:nvPr>
        </p:nvSpPr>
        <p:spPr/>
        <p:txBody>
          <a:bodyPr/>
          <a:lstStyle/>
          <a:p>
            <a:pPr>
              <a:defRPr/>
            </a:pPr>
            <a:fld id="{8FC5C409-FA86-4288-9337-507FD166126D}" type="slidenum">
              <a:rPr lang="en-US"/>
              <a:pPr>
                <a:defRPr/>
              </a:pPr>
              <a:t>26</a:t>
            </a:fld>
            <a:endParaRPr lang="en-US" dirty="0"/>
          </a:p>
        </p:txBody>
      </p:sp>
      <p:sp>
        <p:nvSpPr>
          <p:cNvPr id="57" name="Text Box 6"/>
          <p:cNvSpPr txBox="1">
            <a:spLocks noChangeArrowheads="1"/>
          </p:cNvSpPr>
          <p:nvPr/>
        </p:nvSpPr>
        <p:spPr bwMode="gray">
          <a:xfrm rot="2506443">
            <a:off x="7326313" y="5915025"/>
            <a:ext cx="1905000" cy="368300"/>
          </a:xfrm>
          <a:prstGeom prst="rect">
            <a:avLst/>
          </a:prstGeom>
          <a:noFill/>
          <a:ln w="9525">
            <a:noFill/>
            <a:miter lim="800000"/>
            <a:headEnd type="none" w="sm" len="sm"/>
            <a:tailEnd type="none" w="sm" len="sm"/>
          </a:ln>
          <a:effectLst>
            <a:outerShdw blurRad="50800" dist="50800" dir="5400000" algn="ctr" rotWithShape="0">
              <a:schemeClr val="bg1"/>
            </a:outerShdw>
          </a:effectLst>
        </p:spPr>
        <p:txBody>
          <a:bodyPr/>
          <a:lstStyle/>
          <a:p>
            <a:pPr eaLnBrk="0" hangingPunct="0">
              <a:lnSpc>
                <a:spcPct val="90000"/>
              </a:lnSpc>
              <a:spcBef>
                <a:spcPct val="50000"/>
              </a:spcBef>
              <a:buClr>
                <a:schemeClr val="folHlink"/>
              </a:buClr>
              <a:buSzPct val="140000"/>
              <a:defRPr/>
            </a:pPr>
            <a:r>
              <a:rPr lang="en-US" sz="2000" b="1" dirty="0">
                <a:latin typeface="Arial" charset="0"/>
                <a:cs typeface="+mn-cs"/>
              </a:rPr>
              <a:t>SJ River</a:t>
            </a:r>
          </a:p>
        </p:txBody>
      </p:sp>
      <p:sp>
        <p:nvSpPr>
          <p:cNvPr id="37" name="Freeform 51"/>
          <p:cNvSpPr>
            <a:spLocks/>
          </p:cNvSpPr>
          <p:nvPr/>
        </p:nvSpPr>
        <p:spPr bwMode="invGray">
          <a:xfrm>
            <a:off x="2603500" y="4294188"/>
            <a:ext cx="6500813" cy="2305050"/>
          </a:xfrm>
          <a:custGeom>
            <a:avLst/>
            <a:gdLst>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592 w 4095"/>
              <a:gd name="connsiteY20" fmla="*/ 300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592 w 4095"/>
              <a:gd name="connsiteY20" fmla="*/ 300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543 w 4095"/>
              <a:gd name="connsiteY21" fmla="*/ 300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204 w 4095"/>
              <a:gd name="connsiteY22" fmla="*/ 288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 name="connsiteX0" fmla="*/ 4095 w 4095"/>
              <a:gd name="connsiteY0" fmla="*/ 1452 h 1452"/>
              <a:gd name="connsiteX1" fmla="*/ 4082 w 4095"/>
              <a:gd name="connsiteY1" fmla="*/ 1415 h 1452"/>
              <a:gd name="connsiteX2" fmla="*/ 4045 w 4095"/>
              <a:gd name="connsiteY2" fmla="*/ 1390 h 1452"/>
              <a:gd name="connsiteX3" fmla="*/ 4007 w 4095"/>
              <a:gd name="connsiteY3" fmla="*/ 1352 h 1452"/>
              <a:gd name="connsiteX4" fmla="*/ 3945 w 4095"/>
              <a:gd name="connsiteY4" fmla="*/ 1340 h 1452"/>
              <a:gd name="connsiteX5" fmla="*/ 3807 w 4095"/>
              <a:gd name="connsiteY5" fmla="*/ 1264 h 1452"/>
              <a:gd name="connsiteX6" fmla="*/ 3769 w 4095"/>
              <a:gd name="connsiteY6" fmla="*/ 1164 h 1452"/>
              <a:gd name="connsiteX7" fmla="*/ 3657 w 4095"/>
              <a:gd name="connsiteY7" fmla="*/ 1001 h 1452"/>
              <a:gd name="connsiteX8" fmla="*/ 3632 w 4095"/>
              <a:gd name="connsiteY8" fmla="*/ 964 h 1452"/>
              <a:gd name="connsiteX9" fmla="*/ 3594 w 4095"/>
              <a:gd name="connsiteY9" fmla="*/ 951 h 1452"/>
              <a:gd name="connsiteX10" fmla="*/ 3582 w 4095"/>
              <a:gd name="connsiteY10" fmla="*/ 876 h 1452"/>
              <a:gd name="connsiteX11" fmla="*/ 3544 w 4095"/>
              <a:gd name="connsiteY11" fmla="*/ 864 h 1452"/>
              <a:gd name="connsiteX12" fmla="*/ 3431 w 4095"/>
              <a:gd name="connsiteY12" fmla="*/ 851 h 1452"/>
              <a:gd name="connsiteX13" fmla="*/ 3431 w 4095"/>
              <a:gd name="connsiteY13" fmla="*/ 701 h 1452"/>
              <a:gd name="connsiteX14" fmla="*/ 3269 w 4095"/>
              <a:gd name="connsiteY14" fmla="*/ 601 h 1452"/>
              <a:gd name="connsiteX15" fmla="*/ 3118 w 4095"/>
              <a:gd name="connsiteY15" fmla="*/ 526 h 1452"/>
              <a:gd name="connsiteX16" fmla="*/ 2993 w 4095"/>
              <a:gd name="connsiteY16" fmla="*/ 476 h 1452"/>
              <a:gd name="connsiteX17" fmla="*/ 2968 w 4095"/>
              <a:gd name="connsiteY17" fmla="*/ 450 h 1452"/>
              <a:gd name="connsiteX18" fmla="*/ 2793 w 4095"/>
              <a:gd name="connsiteY18" fmla="*/ 425 h 1452"/>
              <a:gd name="connsiteX19" fmla="*/ 2718 w 4095"/>
              <a:gd name="connsiteY19" fmla="*/ 400 h 1452"/>
              <a:gd name="connsiteX20" fmla="*/ 2640 w 4095"/>
              <a:gd name="connsiteY20" fmla="*/ 348 h 1452"/>
              <a:gd name="connsiteX21" fmla="*/ 2481 w 4095"/>
              <a:gd name="connsiteY21" fmla="*/ 327 h 1452"/>
              <a:gd name="connsiteX22" fmla="*/ 2195 w 4095"/>
              <a:gd name="connsiteY22" fmla="*/ 312 h 1452"/>
              <a:gd name="connsiteX23" fmla="*/ 2142 w 4095"/>
              <a:gd name="connsiteY23" fmla="*/ 238 h 1452"/>
              <a:gd name="connsiteX24" fmla="*/ 2016 w 4095"/>
              <a:gd name="connsiteY24" fmla="*/ 200 h 1452"/>
              <a:gd name="connsiteX25" fmla="*/ 1979 w 4095"/>
              <a:gd name="connsiteY25" fmla="*/ 175 h 1452"/>
              <a:gd name="connsiteX26" fmla="*/ 1653 w 4095"/>
              <a:gd name="connsiteY26" fmla="*/ 150 h 1452"/>
              <a:gd name="connsiteX27" fmla="*/ 1415 w 4095"/>
              <a:gd name="connsiteY27" fmla="*/ 112 h 1452"/>
              <a:gd name="connsiteX28" fmla="*/ 1353 w 4095"/>
              <a:gd name="connsiteY28" fmla="*/ 62 h 1452"/>
              <a:gd name="connsiteX29" fmla="*/ 1240 w 4095"/>
              <a:gd name="connsiteY29" fmla="*/ 0 h 1452"/>
              <a:gd name="connsiteX30" fmla="*/ 539 w 4095"/>
              <a:gd name="connsiteY30" fmla="*/ 12 h 1452"/>
              <a:gd name="connsiteX31" fmla="*/ 514 w 4095"/>
              <a:gd name="connsiteY31" fmla="*/ 50 h 1452"/>
              <a:gd name="connsiteX32" fmla="*/ 263 w 4095"/>
              <a:gd name="connsiteY32" fmla="*/ 150 h 1452"/>
              <a:gd name="connsiteX33" fmla="*/ 151 w 4095"/>
              <a:gd name="connsiteY33" fmla="*/ 162 h 1452"/>
              <a:gd name="connsiteX34" fmla="*/ 0 w 4095"/>
              <a:gd name="connsiteY34" fmla="*/ 200 h 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95" h="1452">
                <a:moveTo>
                  <a:pt x="4095" y="1452"/>
                </a:moveTo>
                <a:cubicBezTo>
                  <a:pt x="4091" y="1440"/>
                  <a:pt x="4090" y="1425"/>
                  <a:pt x="4082" y="1415"/>
                </a:cubicBezTo>
                <a:cubicBezTo>
                  <a:pt x="4073" y="1403"/>
                  <a:pt x="4056" y="1400"/>
                  <a:pt x="4045" y="1390"/>
                </a:cubicBezTo>
                <a:cubicBezTo>
                  <a:pt x="4031" y="1378"/>
                  <a:pt x="4023" y="1360"/>
                  <a:pt x="4007" y="1352"/>
                </a:cubicBezTo>
                <a:cubicBezTo>
                  <a:pt x="3988" y="1343"/>
                  <a:pt x="3966" y="1344"/>
                  <a:pt x="3945" y="1340"/>
                </a:cubicBezTo>
                <a:cubicBezTo>
                  <a:pt x="3920" y="1267"/>
                  <a:pt x="3883" y="1275"/>
                  <a:pt x="3807" y="1264"/>
                </a:cubicBezTo>
                <a:cubicBezTo>
                  <a:pt x="3822" y="1201"/>
                  <a:pt x="3835" y="1187"/>
                  <a:pt x="3769" y="1164"/>
                </a:cubicBezTo>
                <a:cubicBezTo>
                  <a:pt x="3743" y="1087"/>
                  <a:pt x="3726" y="1048"/>
                  <a:pt x="3657" y="1001"/>
                </a:cubicBezTo>
                <a:cubicBezTo>
                  <a:pt x="3649" y="989"/>
                  <a:pt x="3644" y="973"/>
                  <a:pt x="3632" y="964"/>
                </a:cubicBezTo>
                <a:cubicBezTo>
                  <a:pt x="3622" y="956"/>
                  <a:pt x="3601" y="963"/>
                  <a:pt x="3594" y="951"/>
                </a:cubicBezTo>
                <a:cubicBezTo>
                  <a:pt x="3581" y="929"/>
                  <a:pt x="3595" y="898"/>
                  <a:pt x="3582" y="876"/>
                </a:cubicBezTo>
                <a:cubicBezTo>
                  <a:pt x="3575" y="864"/>
                  <a:pt x="3557" y="866"/>
                  <a:pt x="3544" y="864"/>
                </a:cubicBezTo>
                <a:cubicBezTo>
                  <a:pt x="3507" y="858"/>
                  <a:pt x="3469" y="855"/>
                  <a:pt x="3431" y="851"/>
                </a:cubicBezTo>
                <a:cubicBezTo>
                  <a:pt x="3478" y="781"/>
                  <a:pt x="3478" y="771"/>
                  <a:pt x="3431" y="701"/>
                </a:cubicBezTo>
                <a:cubicBezTo>
                  <a:pt x="3403" y="611"/>
                  <a:pt x="3345" y="613"/>
                  <a:pt x="3269" y="601"/>
                </a:cubicBezTo>
                <a:cubicBezTo>
                  <a:pt x="3178" y="513"/>
                  <a:pt x="3308" y="546"/>
                  <a:pt x="3118" y="526"/>
                </a:cubicBezTo>
                <a:cubicBezTo>
                  <a:pt x="3072" y="514"/>
                  <a:pt x="3031" y="507"/>
                  <a:pt x="2993" y="476"/>
                </a:cubicBezTo>
                <a:cubicBezTo>
                  <a:pt x="2984" y="468"/>
                  <a:pt x="2978" y="456"/>
                  <a:pt x="2968" y="450"/>
                </a:cubicBezTo>
                <a:cubicBezTo>
                  <a:pt x="2918" y="420"/>
                  <a:pt x="2852" y="431"/>
                  <a:pt x="2793" y="425"/>
                </a:cubicBezTo>
                <a:cubicBezTo>
                  <a:pt x="2789" y="424"/>
                  <a:pt x="2722" y="403"/>
                  <a:pt x="2718" y="400"/>
                </a:cubicBezTo>
                <a:cubicBezTo>
                  <a:pt x="2676" y="366"/>
                  <a:pt x="2707" y="352"/>
                  <a:pt x="2640" y="348"/>
                </a:cubicBezTo>
                <a:cubicBezTo>
                  <a:pt x="2619" y="331"/>
                  <a:pt x="2590" y="370"/>
                  <a:pt x="2481" y="327"/>
                </a:cubicBezTo>
                <a:cubicBezTo>
                  <a:pt x="2416" y="325"/>
                  <a:pt x="2270" y="322"/>
                  <a:pt x="2195" y="312"/>
                </a:cubicBezTo>
                <a:cubicBezTo>
                  <a:pt x="2112" y="239"/>
                  <a:pt x="2224" y="303"/>
                  <a:pt x="2142" y="238"/>
                </a:cubicBezTo>
                <a:cubicBezTo>
                  <a:pt x="2110" y="212"/>
                  <a:pt x="2053" y="219"/>
                  <a:pt x="2016" y="200"/>
                </a:cubicBezTo>
                <a:cubicBezTo>
                  <a:pt x="2003" y="193"/>
                  <a:pt x="1994" y="177"/>
                  <a:pt x="1979" y="175"/>
                </a:cubicBezTo>
                <a:cubicBezTo>
                  <a:pt x="1871" y="160"/>
                  <a:pt x="1653" y="150"/>
                  <a:pt x="1653" y="150"/>
                </a:cubicBezTo>
                <a:cubicBezTo>
                  <a:pt x="1565" y="119"/>
                  <a:pt x="1526" y="121"/>
                  <a:pt x="1415" y="112"/>
                </a:cubicBezTo>
                <a:cubicBezTo>
                  <a:pt x="1332" y="85"/>
                  <a:pt x="1422" y="123"/>
                  <a:pt x="1353" y="62"/>
                </a:cubicBezTo>
                <a:cubicBezTo>
                  <a:pt x="1299" y="15"/>
                  <a:pt x="1292" y="17"/>
                  <a:pt x="1240" y="0"/>
                </a:cubicBezTo>
                <a:lnTo>
                  <a:pt x="539" y="12"/>
                </a:lnTo>
                <a:cubicBezTo>
                  <a:pt x="524" y="13"/>
                  <a:pt x="529" y="47"/>
                  <a:pt x="514" y="50"/>
                </a:cubicBezTo>
                <a:cubicBezTo>
                  <a:pt x="448" y="64"/>
                  <a:pt x="330" y="146"/>
                  <a:pt x="263" y="150"/>
                </a:cubicBezTo>
                <a:cubicBezTo>
                  <a:pt x="210" y="169"/>
                  <a:pt x="206" y="144"/>
                  <a:pt x="151" y="162"/>
                </a:cubicBezTo>
                <a:cubicBezTo>
                  <a:pt x="104" y="178"/>
                  <a:pt x="50" y="200"/>
                  <a:pt x="0" y="200"/>
                </a:cubicBezTo>
              </a:path>
            </a:pathLst>
          </a:custGeom>
          <a:noFill/>
          <a:ln w="57150" cap="flat" cmpd="sng">
            <a:solidFill>
              <a:srgbClr val="3333FF"/>
            </a:solidFill>
            <a:prstDash val="solid"/>
            <a:round/>
            <a:headEnd/>
            <a:tailEnd/>
          </a:ln>
          <a:effectLst>
            <a:outerShdw blurRad="50800" dist="50800" dir="5400000" algn="ctr" rotWithShape="0">
              <a:schemeClr val="bg1"/>
            </a:outerShdw>
          </a:effectLst>
        </p:spPr>
        <p:txBody>
          <a:bodyPr anchor="ctr" anchorCtr="1"/>
          <a:lstStyle/>
          <a:p>
            <a:pPr algn="ctr" eaLnBrk="0" hangingPunct="0">
              <a:defRPr/>
            </a:pPr>
            <a:endParaRPr lang="en-US">
              <a:latin typeface="Arial" charset="0"/>
              <a:cs typeface="+mn-cs"/>
            </a:endParaRPr>
          </a:p>
        </p:txBody>
      </p:sp>
      <p:sp>
        <p:nvSpPr>
          <p:cNvPr id="38" name="Oval 17"/>
          <p:cNvSpPr>
            <a:spLocks noChangeArrowheads="1"/>
          </p:cNvSpPr>
          <p:nvPr/>
        </p:nvSpPr>
        <p:spPr bwMode="invGray">
          <a:xfrm>
            <a:off x="5257802" y="332509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42" name="Oval 17"/>
          <p:cNvSpPr>
            <a:spLocks noChangeArrowheads="1"/>
          </p:cNvSpPr>
          <p:nvPr/>
        </p:nvSpPr>
        <p:spPr bwMode="invGray">
          <a:xfrm>
            <a:off x="3581402" y="373380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45" name="Oval 17"/>
          <p:cNvSpPr>
            <a:spLocks noChangeArrowheads="1"/>
          </p:cNvSpPr>
          <p:nvPr/>
        </p:nvSpPr>
        <p:spPr bwMode="invGray">
          <a:xfrm>
            <a:off x="7239002" y="5029201"/>
            <a:ext cx="256311" cy="256291"/>
          </a:xfrm>
          <a:prstGeom prst="ellipse">
            <a:avLst/>
          </a:prstGeom>
          <a:solidFill>
            <a:srgbClr val="FFFF00"/>
          </a:solidFill>
          <a:ln w="28575">
            <a:solidFill>
              <a:schemeClr val="bg1"/>
            </a:solidFill>
            <a:round/>
            <a:headEnd/>
            <a:tailEnd/>
          </a:ln>
          <a:effectLst>
            <a:glow rad="228600">
              <a:schemeClr val="bg1">
                <a:alpha val="40000"/>
              </a:schemeClr>
            </a:glow>
          </a:effectLst>
        </p:spPr>
        <p:txBody>
          <a:bodyPr wrap="none" anchor="ctr"/>
          <a:lstStyle/>
          <a:p>
            <a:pPr algn="ctr" eaLnBrk="0" hangingPunct="0">
              <a:defRPr/>
            </a:pPr>
            <a:endParaRPr lang="en-US" sz="2400">
              <a:latin typeface="Arial" charset="0"/>
              <a:cs typeface="+mn-cs"/>
            </a:endParaRPr>
          </a:p>
        </p:txBody>
      </p:sp>
      <p:sp>
        <p:nvSpPr>
          <p:cNvPr id="51" name="Text Box 16"/>
          <p:cNvSpPr txBox="1">
            <a:spLocks noChangeArrowheads="1"/>
          </p:cNvSpPr>
          <p:nvPr/>
        </p:nvSpPr>
        <p:spPr bwMode="invGray">
          <a:xfrm>
            <a:off x="1736725" y="3514725"/>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a:latin typeface="Arial" charset="0"/>
                <a:cs typeface="+mn-cs"/>
              </a:rPr>
              <a:t>Rio Vista</a:t>
            </a:r>
            <a:endParaRPr lang="en-US" sz="2000" b="1" dirty="0">
              <a:latin typeface="Arial" charset="0"/>
              <a:cs typeface="+mn-cs"/>
            </a:endParaRPr>
          </a:p>
        </p:txBody>
      </p:sp>
      <p:sp>
        <p:nvSpPr>
          <p:cNvPr id="52" name="Text Box 16"/>
          <p:cNvSpPr txBox="1">
            <a:spLocks noChangeArrowheads="1"/>
          </p:cNvSpPr>
          <p:nvPr/>
        </p:nvSpPr>
        <p:spPr bwMode="invGray">
          <a:xfrm>
            <a:off x="3517900" y="3105150"/>
            <a:ext cx="2209800" cy="400050"/>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Hood</a:t>
            </a:r>
          </a:p>
        </p:txBody>
      </p:sp>
      <p:sp>
        <p:nvSpPr>
          <p:cNvPr id="54" name="Text Box 16"/>
          <p:cNvSpPr txBox="1">
            <a:spLocks noChangeArrowheads="1"/>
          </p:cNvSpPr>
          <p:nvPr/>
        </p:nvSpPr>
        <p:spPr bwMode="invGray">
          <a:xfrm>
            <a:off x="5795963" y="4873625"/>
            <a:ext cx="1339850" cy="708025"/>
          </a:xfrm>
          <a:prstGeom prst="rect">
            <a:avLst/>
          </a:prstGeom>
          <a:noFill/>
          <a:ln w="9525">
            <a:noFill/>
            <a:miter lim="800000"/>
            <a:headEnd/>
            <a:tailEnd/>
          </a:ln>
          <a:effectLst>
            <a:outerShdw blurRad="50800" dist="50800" dir="5400000" algn="ctr" rotWithShape="0">
              <a:schemeClr val="bg1"/>
            </a:outerShdw>
          </a:effectLst>
        </p:spPr>
        <p:txBody>
          <a:bodyPr>
            <a:spAutoFit/>
          </a:bodyPr>
          <a:lstStyle/>
          <a:p>
            <a:pPr algn="ctr" eaLnBrk="0" hangingPunct="0">
              <a:spcBef>
                <a:spcPct val="50000"/>
              </a:spcBef>
              <a:defRPr/>
            </a:pPr>
            <a:r>
              <a:rPr lang="en-US" sz="2000" b="1" dirty="0">
                <a:latin typeface="Arial" charset="0"/>
                <a:cs typeface="+mn-cs"/>
              </a:rPr>
              <a:t>Port of Stockton</a:t>
            </a:r>
          </a:p>
        </p:txBody>
      </p:sp>
      <p:grpSp>
        <p:nvGrpSpPr>
          <p:cNvPr id="4" name="Group 43"/>
          <p:cNvGrpSpPr>
            <a:grpSpLocks noChangeAspect="1"/>
          </p:cNvGrpSpPr>
          <p:nvPr/>
        </p:nvGrpSpPr>
        <p:grpSpPr bwMode="auto">
          <a:xfrm>
            <a:off x="792163" y="1828800"/>
            <a:ext cx="5761037" cy="4114800"/>
            <a:chOff x="-6610350" y="-3352800"/>
            <a:chExt cx="6610350" cy="4387850"/>
          </a:xfrm>
        </p:grpSpPr>
        <p:pic>
          <p:nvPicPr>
            <p:cNvPr id="20" name="Picture 2" descr="C:\Users\u04994\Documents\DRoot\CALFED\Levees\Emergency Preparedness Planning\Construction Photos\DSC_0130.JPG"/>
            <p:cNvPicPr>
              <a:picLocks noChangeAspect="1" noChangeArrowheads="1"/>
            </p:cNvPicPr>
            <p:nvPr/>
          </p:nvPicPr>
          <p:blipFill>
            <a:blip r:embed="rId4"/>
            <a:srcRect/>
            <a:stretch>
              <a:fillRect/>
            </a:stretch>
          </p:blipFill>
          <p:spPr bwMode="auto">
            <a:xfrm>
              <a:off x="-6610350" y="-3352800"/>
              <a:ext cx="6609251" cy="4387850"/>
            </a:xfrm>
            <a:prstGeom prst="rect">
              <a:avLst/>
            </a:prstGeom>
            <a:noFill/>
            <a:ln w="9525">
              <a:noFill/>
              <a:miter lim="800000"/>
              <a:headEnd/>
              <a:tailEnd/>
            </a:ln>
            <a:effectLst>
              <a:glow rad="228600">
                <a:schemeClr val="bg1">
                  <a:alpha val="40000"/>
                </a:schemeClr>
              </a:glow>
            </a:effectLst>
          </p:spPr>
        </p:pic>
        <p:sp>
          <p:nvSpPr>
            <p:cNvPr id="27" name="Rectangle 26"/>
            <p:cNvSpPr/>
            <p:nvPr/>
          </p:nvSpPr>
          <p:spPr bwMode="auto">
            <a:xfrm>
              <a:off x="-6610350" y="562747"/>
              <a:ext cx="6610350" cy="472303"/>
            </a:xfrm>
            <a:prstGeom prst="rect">
              <a:avLst/>
            </a:prstGeom>
            <a:solidFill>
              <a:schemeClr val="accent4">
                <a:lumMod val="75000"/>
              </a:schemeClr>
            </a:solidFill>
            <a:ln w="9525">
              <a:noFill/>
              <a:miter lim="800000"/>
              <a:headEnd/>
              <a:tailEnd/>
            </a:ln>
            <a:effectLst>
              <a:glow rad="228600">
                <a:schemeClr val="accent4">
                  <a:satMod val="175000"/>
                  <a:alpha val="40000"/>
                </a:schemeClr>
              </a:glow>
            </a:effectLst>
          </p:spPr>
          <p:txBody>
            <a:bodyPr anchor="ctr" anchorCtr="1"/>
            <a:lstStyle/>
            <a:p>
              <a:pPr algn="ctr" eaLnBrk="0" hangingPunct="0">
                <a:defRPr/>
              </a:pPr>
              <a:r>
                <a:rPr lang="en-US" sz="2400" b="1" dirty="0">
                  <a:effectLst>
                    <a:outerShdw blurRad="38100" dist="38100" dir="2700000" algn="tl">
                      <a:srgbClr val="000000">
                        <a:alpha val="43137"/>
                      </a:srgbClr>
                    </a:outerShdw>
                  </a:effectLst>
                  <a:latin typeface="Arial" charset="0"/>
                </a:rPr>
                <a:t>12”  - 24” rock diameter </a:t>
              </a:r>
            </a:p>
          </p:txBody>
        </p:sp>
      </p:grpSp>
      <p:grpSp>
        <p:nvGrpSpPr>
          <p:cNvPr id="5" name="Group 45"/>
          <p:cNvGrpSpPr>
            <a:grpSpLocks noChangeAspect="1"/>
          </p:cNvGrpSpPr>
          <p:nvPr/>
        </p:nvGrpSpPr>
        <p:grpSpPr bwMode="auto">
          <a:xfrm>
            <a:off x="1273175" y="2146300"/>
            <a:ext cx="5759450" cy="4114800"/>
            <a:chOff x="-6610350" y="1219200"/>
            <a:chExt cx="6610350" cy="4387850"/>
          </a:xfrm>
        </p:grpSpPr>
        <p:pic>
          <p:nvPicPr>
            <p:cNvPr id="21" name="Picture 2" descr="C:\Users\u04994\Documents\DRoot\CALFED\Levees\Emergency Preparedness Planning\Construction Photos\DSC_0066.JPG"/>
            <p:cNvPicPr>
              <a:picLocks noChangeAspect="1" noChangeArrowheads="1"/>
            </p:cNvPicPr>
            <p:nvPr/>
          </p:nvPicPr>
          <p:blipFill>
            <a:blip r:embed="rId5"/>
            <a:srcRect/>
            <a:stretch>
              <a:fillRect/>
            </a:stretch>
          </p:blipFill>
          <p:spPr bwMode="auto">
            <a:xfrm>
              <a:off x="-6609430" y="1219200"/>
              <a:ext cx="6609430" cy="4387850"/>
            </a:xfrm>
            <a:prstGeom prst="rect">
              <a:avLst/>
            </a:prstGeom>
            <a:solidFill>
              <a:schemeClr val="tx1">
                <a:lumMod val="95000"/>
                <a:lumOff val="5000"/>
              </a:schemeClr>
            </a:solidFill>
            <a:ln w="9525">
              <a:noFill/>
              <a:miter lim="800000"/>
              <a:headEnd/>
              <a:tailEnd/>
            </a:ln>
            <a:effectLst>
              <a:glow rad="228600">
                <a:schemeClr val="bg1">
                  <a:alpha val="40000"/>
                </a:schemeClr>
              </a:glow>
            </a:effectLst>
          </p:spPr>
        </p:pic>
        <p:sp>
          <p:nvSpPr>
            <p:cNvPr id="25" name="Rectangle 24"/>
            <p:cNvSpPr/>
            <p:nvPr/>
          </p:nvSpPr>
          <p:spPr bwMode="auto">
            <a:xfrm>
              <a:off x="-6610350" y="5134747"/>
              <a:ext cx="6610350" cy="472303"/>
            </a:xfrm>
            <a:prstGeom prst="rect">
              <a:avLst/>
            </a:prstGeom>
            <a:solidFill>
              <a:schemeClr val="accent4">
                <a:lumMod val="75000"/>
              </a:schemeClr>
            </a:solidFill>
            <a:ln w="9525">
              <a:noFill/>
              <a:miter lim="800000"/>
              <a:headEnd/>
              <a:tailEnd/>
            </a:ln>
            <a:effectLst>
              <a:glow rad="228600">
                <a:schemeClr val="accent4">
                  <a:satMod val="175000"/>
                  <a:alpha val="40000"/>
                </a:schemeClr>
              </a:glow>
            </a:effectLst>
          </p:spPr>
          <p:txBody>
            <a:bodyPr anchor="ctr" anchorCtr="1"/>
            <a:lstStyle/>
            <a:p>
              <a:pPr algn="ctr" eaLnBrk="0" hangingPunct="0">
                <a:defRPr/>
              </a:pPr>
              <a:r>
                <a:rPr lang="en-US" sz="2400" b="1" dirty="0">
                  <a:effectLst>
                    <a:outerShdw blurRad="38100" dist="38100" dir="2700000" algn="tl">
                      <a:srgbClr val="000000">
                        <a:alpha val="43137"/>
                      </a:srgbClr>
                    </a:outerShdw>
                  </a:effectLst>
                  <a:latin typeface="Arial" charset="0"/>
                </a:rPr>
                <a:t>240,000 tons of rock stockpile</a:t>
              </a:r>
            </a:p>
          </p:txBody>
        </p:sp>
      </p:grpSp>
      <p:grpSp>
        <p:nvGrpSpPr>
          <p:cNvPr id="6" name="Group 46"/>
          <p:cNvGrpSpPr>
            <a:grpSpLocks noChangeAspect="1"/>
          </p:cNvGrpSpPr>
          <p:nvPr/>
        </p:nvGrpSpPr>
        <p:grpSpPr bwMode="auto">
          <a:xfrm>
            <a:off x="1752600" y="2463800"/>
            <a:ext cx="5761038" cy="4144963"/>
            <a:chOff x="9829800" y="1828800"/>
            <a:chExt cx="6632448" cy="4424864"/>
          </a:xfrm>
        </p:grpSpPr>
        <p:pic>
          <p:nvPicPr>
            <p:cNvPr id="33" name="Picture 2" descr="C:\Users\u04994\Documents\DRoot\CALFED\Levees\Emergency Preparedness Planning\Photos\Large Jpeg\DSC_0025lg.jpg"/>
            <p:cNvPicPr>
              <a:picLocks noChangeArrowheads="1"/>
            </p:cNvPicPr>
            <p:nvPr/>
          </p:nvPicPr>
          <p:blipFill>
            <a:blip r:embed="rId6" cstate="print"/>
            <a:srcRect/>
            <a:stretch>
              <a:fillRect/>
            </a:stretch>
          </p:blipFill>
          <p:spPr bwMode="auto">
            <a:xfrm>
              <a:off x="9829800" y="1828800"/>
              <a:ext cx="6611112" cy="4389120"/>
            </a:xfrm>
            <a:prstGeom prst="rect">
              <a:avLst/>
            </a:prstGeom>
            <a:noFill/>
            <a:ln w="9525">
              <a:noFill/>
              <a:miter lim="800000"/>
              <a:headEnd/>
              <a:tailEnd/>
            </a:ln>
            <a:effectLst>
              <a:glow rad="228600">
                <a:schemeClr val="bg1">
                  <a:alpha val="40000"/>
                </a:schemeClr>
              </a:glow>
            </a:effectLst>
          </p:spPr>
        </p:pic>
        <p:sp>
          <p:nvSpPr>
            <p:cNvPr id="43" name="TextBox 42"/>
            <p:cNvSpPr txBox="1"/>
            <p:nvPr/>
          </p:nvSpPr>
          <p:spPr>
            <a:xfrm>
              <a:off x="9833455" y="5760506"/>
              <a:ext cx="6628793" cy="493158"/>
            </a:xfrm>
            <a:prstGeom prst="rect">
              <a:avLst/>
            </a:prstGeom>
            <a:solidFill>
              <a:schemeClr val="accent4">
                <a:lumMod val="75000"/>
              </a:schemeClr>
            </a:solidFill>
          </p:spPr>
          <p:txBody>
            <a:bodyPr>
              <a:spAutoFit/>
            </a:bodyPr>
            <a:lstStyle/>
            <a:p>
              <a:pPr algn="ctr">
                <a:defRPr/>
              </a:pPr>
              <a:r>
                <a:rPr lang="en-US" sz="2400" b="1" dirty="0"/>
                <a:t>Port of Stockton Loading Facility</a:t>
              </a:r>
            </a:p>
          </p:txBody>
        </p:sp>
      </p:grpSp>
      <p:sp>
        <p:nvSpPr>
          <p:cNvPr id="32" name="Text Box 24"/>
          <p:cNvSpPr txBox="1">
            <a:spLocks noChangeArrowheads="1"/>
          </p:cNvSpPr>
          <p:nvPr/>
        </p:nvSpPr>
        <p:spPr bwMode="invGray">
          <a:xfrm>
            <a:off x="0" y="188913"/>
            <a:ext cx="8931275" cy="1411287"/>
          </a:xfrm>
          <a:prstGeom prst="rect">
            <a:avLst/>
          </a:prstGeom>
          <a:noFill/>
          <a:ln w="9525">
            <a:noFill/>
            <a:miter lim="800000"/>
            <a:headEnd/>
            <a:tailEnd/>
          </a:ln>
          <a:effectLst>
            <a:outerShdw dist="35921" dir="2700000" algn="ctr" rotWithShape="0">
              <a:srgbClr val="000000"/>
            </a:outerShdw>
          </a:effectLst>
        </p:spPr>
        <p:txBody>
          <a:bodyPr anchor="ctr"/>
          <a:lstStyle/>
          <a:p>
            <a:pPr algn="r" eaLnBrk="0" hangingPunct="0">
              <a:lnSpc>
                <a:spcPct val="90000"/>
              </a:lnSpc>
              <a:tabLst>
                <a:tab pos="3141663" algn="l"/>
                <a:tab pos="4852988" algn="l"/>
              </a:tabLs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Delta Near-Term Measures</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br>
            <a:r>
              <a:rPr lang="en-US" sz="3200" b="1" spc="-150" dirty="0">
                <a:ln w="3175">
                  <a:noFill/>
                </a:ln>
                <a:effectLst>
                  <a:outerShdw blurRad="50800" dist="50800" dir="2700000" algn="tl" rotWithShape="0">
                    <a:prstClr val="black"/>
                  </a:outerShdw>
                </a:effectLst>
                <a:latin typeface="+mj-lt"/>
                <a:cs typeface="Arial" charset="0"/>
              </a:rPr>
              <a:t>Emergency Stockpiling &amp; Levee Improvements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strVal val="4/3*#ppt_w"/>
                                          </p:val>
                                        </p:tav>
                                        <p:tav tm="100000">
                                          <p:val>
                                            <p:strVal val="#ppt_w"/>
                                          </p:val>
                                        </p:tav>
                                      </p:tavLst>
                                    </p:anim>
                                    <p:anim calcmode="lin" valueType="num">
                                      <p:cBhvr>
                                        <p:cTn id="8" dur="500" fill="hold"/>
                                        <p:tgtEl>
                                          <p:spTgt spid="4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par>
                          <p:cTn id="13" fill="hold">
                            <p:stCondLst>
                              <p:cond delay="1000"/>
                            </p:stCondLst>
                            <p:childTnLst>
                              <p:par>
                                <p:cTn id="14" presetID="23" presetClass="entr" presetSubtype="288" fill="hold" nodeType="after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p:cTn id="16" dur="500" fill="hold"/>
                                        <p:tgtEl>
                                          <p:spTgt spid="38"/>
                                        </p:tgtEl>
                                        <p:attrNameLst>
                                          <p:attrName>ppt_w</p:attrName>
                                        </p:attrNameLst>
                                      </p:cBhvr>
                                      <p:tavLst>
                                        <p:tav tm="0">
                                          <p:val>
                                            <p:strVal val="4/3*#ppt_w"/>
                                          </p:val>
                                        </p:tav>
                                        <p:tav tm="100000">
                                          <p:val>
                                            <p:strVal val="#ppt_w"/>
                                          </p:val>
                                        </p:tav>
                                      </p:tavLst>
                                    </p:anim>
                                    <p:anim calcmode="lin" valueType="num">
                                      <p:cBhvr>
                                        <p:cTn id="17" dur="500" fill="hold"/>
                                        <p:tgtEl>
                                          <p:spTgt spid="38"/>
                                        </p:tgtEl>
                                        <p:attrNameLst>
                                          <p:attrName>ppt_h</p:attrName>
                                        </p:attrNameLst>
                                      </p:cBhvr>
                                      <p:tavLst>
                                        <p:tav tm="0">
                                          <p:val>
                                            <p:strVal val="4/3*#ppt_h"/>
                                          </p:val>
                                        </p:tav>
                                        <p:tav tm="100000">
                                          <p:val>
                                            <p:strVal val="#ppt_h"/>
                                          </p:val>
                                        </p:tav>
                                      </p:tavLst>
                                    </p:anim>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par>
                          <p:cTn id="22" fill="hold">
                            <p:stCondLst>
                              <p:cond delay="2000"/>
                            </p:stCondLst>
                            <p:childTnLst>
                              <p:par>
                                <p:cTn id="23" presetID="23" presetClass="entr" presetSubtype="288"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ppt_w</p:attrName>
                                        </p:attrNameLst>
                                      </p:cBhvr>
                                      <p:tavLst>
                                        <p:tav tm="0">
                                          <p:val>
                                            <p:strVal val="4/3*#ppt_w"/>
                                          </p:val>
                                        </p:tav>
                                        <p:tav tm="100000">
                                          <p:val>
                                            <p:strVal val="#ppt_w"/>
                                          </p:val>
                                        </p:tav>
                                      </p:tavLst>
                                    </p:anim>
                                    <p:anim calcmode="lin" valueType="num">
                                      <p:cBhvr>
                                        <p:cTn id="26" dur="500" fill="hold"/>
                                        <p:tgtEl>
                                          <p:spTgt spid="45"/>
                                        </p:tgtEl>
                                        <p:attrNameLst>
                                          <p:attrName>ppt_h</p:attrName>
                                        </p:attrNameLst>
                                      </p:cBhvr>
                                      <p:tavLst>
                                        <p:tav tm="0">
                                          <p:val>
                                            <p:strVal val="4/3*#ppt_h"/>
                                          </p:val>
                                        </p:tav>
                                        <p:tav tm="100000">
                                          <p:val>
                                            <p:strVal val="#ppt_h"/>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Effect transition="in" filter="fade">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1000" fill="hold"/>
                                        <p:tgtEl>
                                          <p:spTgt spid="5"/>
                                        </p:tgtEl>
                                        <p:attrNameLst>
                                          <p:attrName>ppt_w</p:attrName>
                                        </p:attrNameLst>
                                      </p:cBhvr>
                                      <p:tavLst>
                                        <p:tav tm="0">
                                          <p:val>
                                            <p:fltVal val="0"/>
                                          </p:val>
                                        </p:tav>
                                        <p:tav tm="100000">
                                          <p:val>
                                            <p:strVal val="#ppt_w"/>
                                          </p:val>
                                        </p:tav>
                                      </p:tavLst>
                                    </p:anim>
                                    <p:anim calcmode="lin" valueType="num">
                                      <p:cBhvr>
                                        <p:cTn id="43" dur="1000" fill="hold"/>
                                        <p:tgtEl>
                                          <p:spTgt spid="5"/>
                                        </p:tgtEl>
                                        <p:attrNameLst>
                                          <p:attrName>ppt_h</p:attrName>
                                        </p:attrNameLst>
                                      </p:cBhvr>
                                      <p:tavLst>
                                        <p:tav tm="0">
                                          <p:val>
                                            <p:fltVal val="0"/>
                                          </p:val>
                                        </p:tav>
                                        <p:tav tm="100000">
                                          <p:val>
                                            <p:strVal val="#ppt_h"/>
                                          </p:val>
                                        </p:tav>
                                      </p:tavLst>
                                    </p:anim>
                                    <p:animEffect transition="in" filter="fade">
                                      <p:cBhvr>
                                        <p:cTn id="44" dur="10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Effect transition="in" filter="fade">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14"/>
          <p:cNvGrpSpPr>
            <a:grpSpLocks/>
          </p:cNvGrpSpPr>
          <p:nvPr/>
        </p:nvGrpSpPr>
        <p:grpSpPr bwMode="auto">
          <a:xfrm>
            <a:off x="-34925" y="1176338"/>
            <a:ext cx="9178925" cy="5681662"/>
            <a:chOff x="-34506" y="1176338"/>
            <a:chExt cx="9178506" cy="5681662"/>
          </a:xfrm>
        </p:grpSpPr>
        <p:pic>
          <p:nvPicPr>
            <p:cNvPr id="42018"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42" name="Freeform 41"/>
            <p:cNvSpPr>
              <a:spLocks noChangeAspect="1"/>
            </p:cNvSpPr>
            <p:nvPr/>
          </p:nvSpPr>
          <p:spPr bwMode="lt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grpSp>
        <p:nvGrpSpPr>
          <p:cNvPr id="3" name="Group 32"/>
          <p:cNvGrpSpPr>
            <a:grpSpLocks/>
          </p:cNvGrpSpPr>
          <p:nvPr/>
        </p:nvGrpSpPr>
        <p:grpSpPr bwMode="auto">
          <a:xfrm>
            <a:off x="4395788" y="4624388"/>
            <a:ext cx="557212" cy="252412"/>
            <a:chOff x="4395788" y="4624388"/>
            <a:chExt cx="557212" cy="252412"/>
          </a:xfrm>
        </p:grpSpPr>
        <p:sp>
          <p:nvSpPr>
            <p:cNvPr id="20" name="Rectangle 19"/>
            <p:cNvSpPr/>
            <p:nvPr/>
          </p:nvSpPr>
          <p:spPr bwMode="invGray">
            <a:xfrm>
              <a:off x="4877021" y="4624388"/>
              <a:ext cx="75979" cy="252412"/>
            </a:xfrm>
            <a:prstGeom prst="rect">
              <a:avLst/>
            </a:prstGeom>
            <a:solidFill>
              <a:srgbClr val="FFC000"/>
            </a:solidFill>
            <a:ln w="19050" cap="flat" cmpd="sng" algn="ctr">
              <a:solidFill>
                <a:schemeClr val="bg1"/>
              </a:solid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sp>
          <p:nvSpPr>
            <p:cNvPr id="24" name="Rectangle 23"/>
            <p:cNvSpPr/>
            <p:nvPr/>
          </p:nvSpPr>
          <p:spPr bwMode="invGray">
            <a:xfrm rot="5400000">
              <a:off x="4484242" y="4712272"/>
              <a:ext cx="75869" cy="252778"/>
            </a:xfrm>
            <a:prstGeom prst="rect">
              <a:avLst/>
            </a:prstGeom>
            <a:solidFill>
              <a:srgbClr val="FFC000"/>
            </a:solidFill>
            <a:ln w="19050" cap="flat" cmpd="sng" algn="ctr">
              <a:solidFill>
                <a:schemeClr val="bg1"/>
              </a:solid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sp>
        <p:nvSpPr>
          <p:cNvPr id="40" name="Text Box 7"/>
          <p:cNvSpPr txBox="1">
            <a:spLocks noChangeArrowheads="1"/>
          </p:cNvSpPr>
          <p:nvPr/>
        </p:nvSpPr>
        <p:spPr bwMode="invGray">
          <a:xfrm>
            <a:off x="1219200" y="4953000"/>
            <a:ext cx="2209800" cy="5334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algn="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Delta  Smelt Habitat</a:t>
            </a:r>
          </a:p>
        </p:txBody>
      </p:sp>
      <p:grpSp>
        <p:nvGrpSpPr>
          <p:cNvPr id="41989" name="Group 32"/>
          <p:cNvGrpSpPr>
            <a:grpSpLocks/>
          </p:cNvGrpSpPr>
          <p:nvPr/>
        </p:nvGrpSpPr>
        <p:grpSpPr bwMode="auto">
          <a:xfrm>
            <a:off x="2590800" y="1739900"/>
            <a:ext cx="2795588" cy="2616200"/>
            <a:chOff x="2590800" y="1739900"/>
            <a:chExt cx="2795588" cy="2616200"/>
          </a:xfrm>
        </p:grpSpPr>
        <p:sp>
          <p:nvSpPr>
            <p:cNvPr id="4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sp>
          <p:nvSpPr>
            <p:cNvPr id="4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grpSp>
      <p:sp>
        <p:nvSpPr>
          <p:cNvPr id="9224" name="Slide Number Placeholder 40"/>
          <p:cNvSpPr>
            <a:spLocks noGrp="1"/>
          </p:cNvSpPr>
          <p:nvPr>
            <p:ph type="sldNum" sz="quarter" idx="10"/>
          </p:nvPr>
        </p:nvSpPr>
        <p:spPr/>
        <p:txBody>
          <a:bodyPr/>
          <a:lstStyle/>
          <a:p>
            <a:pPr>
              <a:defRPr/>
            </a:pPr>
            <a:fld id="{D79ABA95-9839-4372-B7FE-FCD26CEACB7C}" type="slidenum">
              <a:rPr lang="en-US" smtClean="0"/>
              <a:pPr>
                <a:defRPr/>
              </a:pPr>
              <a:t>27</a:t>
            </a:fld>
            <a:endParaRPr lang="en-US" smtClean="0"/>
          </a:p>
        </p:txBody>
      </p:sp>
      <p:grpSp>
        <p:nvGrpSpPr>
          <p:cNvPr id="5" name="Group 34"/>
          <p:cNvGrpSpPr>
            <a:grpSpLocks/>
          </p:cNvGrpSpPr>
          <p:nvPr/>
        </p:nvGrpSpPr>
        <p:grpSpPr bwMode="auto">
          <a:xfrm>
            <a:off x="4281488" y="3759200"/>
            <a:ext cx="1362075" cy="2257425"/>
            <a:chOff x="4281488" y="3759200"/>
            <a:chExt cx="1362075" cy="2257425"/>
          </a:xfrm>
        </p:grpSpPr>
        <p:sp>
          <p:nvSpPr>
            <p:cNvPr id="38" name="Freeform 42"/>
            <p:cNvSpPr>
              <a:spLocks/>
            </p:cNvSpPr>
            <p:nvPr/>
          </p:nvSpPr>
          <p:spPr bwMode="gray">
            <a:xfrm>
              <a:off x="4494213" y="3759200"/>
              <a:ext cx="936625" cy="784225"/>
            </a:xfrm>
            <a:custGeom>
              <a:avLst/>
              <a:gdLst>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23 w 728"/>
                <a:gd name="connsiteY26" fmla="*/ 652 h 1308"/>
                <a:gd name="connsiteX27" fmla="*/ 99 w 728"/>
                <a:gd name="connsiteY27" fmla="*/ 684 h 1308"/>
                <a:gd name="connsiteX28" fmla="*/ 143 w 728"/>
                <a:gd name="connsiteY28" fmla="*/ 756 h 1308"/>
                <a:gd name="connsiteX29" fmla="*/ 155 w 728"/>
                <a:gd name="connsiteY29" fmla="*/ 760 h 1308"/>
                <a:gd name="connsiteX30" fmla="*/ 199 w 728"/>
                <a:gd name="connsiteY30" fmla="*/ 776 h 1308"/>
                <a:gd name="connsiteX31" fmla="*/ 135 w 728"/>
                <a:gd name="connsiteY31" fmla="*/ 796 h 1308"/>
                <a:gd name="connsiteX32" fmla="*/ 195 w 728"/>
                <a:gd name="connsiteY32" fmla="*/ 820 h 1308"/>
                <a:gd name="connsiteX33" fmla="*/ 171 w 728"/>
                <a:gd name="connsiteY33" fmla="*/ 852 h 1308"/>
                <a:gd name="connsiteX34" fmla="*/ 219 w 728"/>
                <a:gd name="connsiteY34" fmla="*/ 872 h 1308"/>
                <a:gd name="connsiteX35" fmla="*/ 223 w 728"/>
                <a:gd name="connsiteY35" fmla="*/ 884 h 1308"/>
                <a:gd name="connsiteX36" fmla="*/ 235 w 728"/>
                <a:gd name="connsiteY36" fmla="*/ 892 h 1308"/>
                <a:gd name="connsiteX37" fmla="*/ 243 w 728"/>
                <a:gd name="connsiteY37" fmla="*/ 932 h 1308"/>
                <a:gd name="connsiteX38" fmla="*/ 191 w 728"/>
                <a:gd name="connsiteY38" fmla="*/ 956 h 1308"/>
                <a:gd name="connsiteX39" fmla="*/ 199 w 728"/>
                <a:gd name="connsiteY39" fmla="*/ 992 h 1308"/>
                <a:gd name="connsiteX40" fmla="*/ 111 w 728"/>
                <a:gd name="connsiteY40" fmla="*/ 1016 h 1308"/>
                <a:gd name="connsiteX41" fmla="*/ 147 w 728"/>
                <a:gd name="connsiteY41" fmla="*/ 1040 h 1308"/>
                <a:gd name="connsiteX42" fmla="*/ 91 w 728"/>
                <a:gd name="connsiteY42" fmla="*/ 1084 h 1308"/>
                <a:gd name="connsiteX43" fmla="*/ 67 w 728"/>
                <a:gd name="connsiteY43" fmla="*/ 1092 h 1308"/>
                <a:gd name="connsiteX44" fmla="*/ 55 w 728"/>
                <a:gd name="connsiteY44" fmla="*/ 1116 h 1308"/>
                <a:gd name="connsiteX45" fmla="*/ 19 w 728"/>
                <a:gd name="connsiteY45" fmla="*/ 1148 h 1308"/>
                <a:gd name="connsiteX46" fmla="*/ 3 w 728"/>
                <a:gd name="connsiteY46" fmla="*/ 1172 h 1308"/>
                <a:gd name="connsiteX47" fmla="*/ 15 w 728"/>
                <a:gd name="connsiteY47" fmla="*/ 1180 h 1308"/>
                <a:gd name="connsiteX48" fmla="*/ 39 w 728"/>
                <a:gd name="connsiteY48" fmla="*/ 1188 h 1308"/>
                <a:gd name="connsiteX49" fmla="*/ 119 w 728"/>
                <a:gd name="connsiteY49" fmla="*/ 1224 h 1308"/>
                <a:gd name="connsiteX50" fmla="*/ 111 w 728"/>
                <a:gd name="connsiteY5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99 w 728"/>
                <a:gd name="connsiteY26" fmla="*/ 684 h 1308"/>
                <a:gd name="connsiteX27" fmla="*/ 143 w 728"/>
                <a:gd name="connsiteY27" fmla="*/ 756 h 1308"/>
                <a:gd name="connsiteX28" fmla="*/ 155 w 728"/>
                <a:gd name="connsiteY28" fmla="*/ 760 h 1308"/>
                <a:gd name="connsiteX29" fmla="*/ 199 w 728"/>
                <a:gd name="connsiteY29" fmla="*/ 776 h 1308"/>
                <a:gd name="connsiteX30" fmla="*/ 135 w 728"/>
                <a:gd name="connsiteY30" fmla="*/ 796 h 1308"/>
                <a:gd name="connsiteX31" fmla="*/ 195 w 728"/>
                <a:gd name="connsiteY31" fmla="*/ 820 h 1308"/>
                <a:gd name="connsiteX32" fmla="*/ 171 w 728"/>
                <a:gd name="connsiteY32" fmla="*/ 852 h 1308"/>
                <a:gd name="connsiteX33" fmla="*/ 219 w 728"/>
                <a:gd name="connsiteY33" fmla="*/ 872 h 1308"/>
                <a:gd name="connsiteX34" fmla="*/ 223 w 728"/>
                <a:gd name="connsiteY34" fmla="*/ 884 h 1308"/>
                <a:gd name="connsiteX35" fmla="*/ 235 w 728"/>
                <a:gd name="connsiteY35" fmla="*/ 892 h 1308"/>
                <a:gd name="connsiteX36" fmla="*/ 243 w 728"/>
                <a:gd name="connsiteY36" fmla="*/ 932 h 1308"/>
                <a:gd name="connsiteX37" fmla="*/ 191 w 728"/>
                <a:gd name="connsiteY37" fmla="*/ 956 h 1308"/>
                <a:gd name="connsiteX38" fmla="*/ 199 w 728"/>
                <a:gd name="connsiteY38" fmla="*/ 992 h 1308"/>
                <a:gd name="connsiteX39" fmla="*/ 111 w 728"/>
                <a:gd name="connsiteY39" fmla="*/ 1016 h 1308"/>
                <a:gd name="connsiteX40" fmla="*/ 147 w 728"/>
                <a:gd name="connsiteY40" fmla="*/ 1040 h 1308"/>
                <a:gd name="connsiteX41" fmla="*/ 91 w 728"/>
                <a:gd name="connsiteY41" fmla="*/ 1084 h 1308"/>
                <a:gd name="connsiteX42" fmla="*/ 67 w 728"/>
                <a:gd name="connsiteY42" fmla="*/ 1092 h 1308"/>
                <a:gd name="connsiteX43" fmla="*/ 55 w 728"/>
                <a:gd name="connsiteY43" fmla="*/ 1116 h 1308"/>
                <a:gd name="connsiteX44" fmla="*/ 19 w 728"/>
                <a:gd name="connsiteY44" fmla="*/ 1148 h 1308"/>
                <a:gd name="connsiteX45" fmla="*/ 3 w 728"/>
                <a:gd name="connsiteY45" fmla="*/ 1172 h 1308"/>
                <a:gd name="connsiteX46" fmla="*/ 15 w 728"/>
                <a:gd name="connsiteY46" fmla="*/ 1180 h 1308"/>
                <a:gd name="connsiteX47" fmla="*/ 39 w 728"/>
                <a:gd name="connsiteY47" fmla="*/ 1188 h 1308"/>
                <a:gd name="connsiteX48" fmla="*/ 119 w 728"/>
                <a:gd name="connsiteY48" fmla="*/ 1224 h 1308"/>
                <a:gd name="connsiteX49" fmla="*/ 111 w 728"/>
                <a:gd name="connsiteY4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55 w 728"/>
                <a:gd name="connsiteY27" fmla="*/ 760 h 1308"/>
                <a:gd name="connsiteX28" fmla="*/ 199 w 728"/>
                <a:gd name="connsiteY28" fmla="*/ 776 h 1308"/>
                <a:gd name="connsiteX29" fmla="*/ 135 w 728"/>
                <a:gd name="connsiteY29" fmla="*/ 796 h 1308"/>
                <a:gd name="connsiteX30" fmla="*/ 195 w 728"/>
                <a:gd name="connsiteY30" fmla="*/ 820 h 1308"/>
                <a:gd name="connsiteX31" fmla="*/ 171 w 728"/>
                <a:gd name="connsiteY31" fmla="*/ 852 h 1308"/>
                <a:gd name="connsiteX32" fmla="*/ 219 w 728"/>
                <a:gd name="connsiteY32" fmla="*/ 872 h 1308"/>
                <a:gd name="connsiteX33" fmla="*/ 223 w 728"/>
                <a:gd name="connsiteY33" fmla="*/ 884 h 1308"/>
                <a:gd name="connsiteX34" fmla="*/ 235 w 728"/>
                <a:gd name="connsiteY34" fmla="*/ 892 h 1308"/>
                <a:gd name="connsiteX35" fmla="*/ 243 w 728"/>
                <a:gd name="connsiteY35" fmla="*/ 932 h 1308"/>
                <a:gd name="connsiteX36" fmla="*/ 191 w 728"/>
                <a:gd name="connsiteY36" fmla="*/ 956 h 1308"/>
                <a:gd name="connsiteX37" fmla="*/ 199 w 728"/>
                <a:gd name="connsiteY37" fmla="*/ 992 h 1308"/>
                <a:gd name="connsiteX38" fmla="*/ 111 w 728"/>
                <a:gd name="connsiteY38" fmla="*/ 1016 h 1308"/>
                <a:gd name="connsiteX39" fmla="*/ 147 w 728"/>
                <a:gd name="connsiteY39" fmla="*/ 1040 h 1308"/>
                <a:gd name="connsiteX40" fmla="*/ 91 w 728"/>
                <a:gd name="connsiteY40" fmla="*/ 1084 h 1308"/>
                <a:gd name="connsiteX41" fmla="*/ 67 w 728"/>
                <a:gd name="connsiteY41" fmla="*/ 1092 h 1308"/>
                <a:gd name="connsiteX42" fmla="*/ 55 w 728"/>
                <a:gd name="connsiteY42" fmla="*/ 1116 h 1308"/>
                <a:gd name="connsiteX43" fmla="*/ 19 w 728"/>
                <a:gd name="connsiteY43" fmla="*/ 1148 h 1308"/>
                <a:gd name="connsiteX44" fmla="*/ 3 w 728"/>
                <a:gd name="connsiteY44" fmla="*/ 1172 h 1308"/>
                <a:gd name="connsiteX45" fmla="*/ 15 w 728"/>
                <a:gd name="connsiteY45" fmla="*/ 1180 h 1308"/>
                <a:gd name="connsiteX46" fmla="*/ 39 w 728"/>
                <a:gd name="connsiteY46" fmla="*/ 1188 h 1308"/>
                <a:gd name="connsiteX47" fmla="*/ 119 w 728"/>
                <a:gd name="connsiteY47" fmla="*/ 1224 h 1308"/>
                <a:gd name="connsiteX48" fmla="*/ 111 w 728"/>
                <a:gd name="connsiteY4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35 w 728"/>
                <a:gd name="connsiteY28" fmla="*/ 796 h 1308"/>
                <a:gd name="connsiteX29" fmla="*/ 195 w 728"/>
                <a:gd name="connsiteY29" fmla="*/ 820 h 1308"/>
                <a:gd name="connsiteX30" fmla="*/ 171 w 728"/>
                <a:gd name="connsiteY30" fmla="*/ 852 h 1308"/>
                <a:gd name="connsiteX31" fmla="*/ 219 w 728"/>
                <a:gd name="connsiteY31" fmla="*/ 872 h 1308"/>
                <a:gd name="connsiteX32" fmla="*/ 223 w 728"/>
                <a:gd name="connsiteY32" fmla="*/ 884 h 1308"/>
                <a:gd name="connsiteX33" fmla="*/ 235 w 728"/>
                <a:gd name="connsiteY33" fmla="*/ 892 h 1308"/>
                <a:gd name="connsiteX34" fmla="*/ 243 w 728"/>
                <a:gd name="connsiteY34" fmla="*/ 932 h 1308"/>
                <a:gd name="connsiteX35" fmla="*/ 191 w 728"/>
                <a:gd name="connsiteY35" fmla="*/ 956 h 1308"/>
                <a:gd name="connsiteX36" fmla="*/ 199 w 728"/>
                <a:gd name="connsiteY36" fmla="*/ 992 h 1308"/>
                <a:gd name="connsiteX37" fmla="*/ 111 w 728"/>
                <a:gd name="connsiteY37" fmla="*/ 1016 h 1308"/>
                <a:gd name="connsiteX38" fmla="*/ 147 w 728"/>
                <a:gd name="connsiteY38" fmla="*/ 1040 h 1308"/>
                <a:gd name="connsiteX39" fmla="*/ 91 w 728"/>
                <a:gd name="connsiteY39" fmla="*/ 1084 h 1308"/>
                <a:gd name="connsiteX40" fmla="*/ 67 w 728"/>
                <a:gd name="connsiteY40" fmla="*/ 1092 h 1308"/>
                <a:gd name="connsiteX41" fmla="*/ 55 w 728"/>
                <a:gd name="connsiteY41" fmla="*/ 1116 h 1308"/>
                <a:gd name="connsiteX42" fmla="*/ 19 w 728"/>
                <a:gd name="connsiteY42" fmla="*/ 1148 h 1308"/>
                <a:gd name="connsiteX43" fmla="*/ 3 w 728"/>
                <a:gd name="connsiteY43" fmla="*/ 1172 h 1308"/>
                <a:gd name="connsiteX44" fmla="*/ 15 w 728"/>
                <a:gd name="connsiteY44" fmla="*/ 1180 h 1308"/>
                <a:gd name="connsiteX45" fmla="*/ 39 w 728"/>
                <a:gd name="connsiteY45" fmla="*/ 1188 h 1308"/>
                <a:gd name="connsiteX46" fmla="*/ 119 w 728"/>
                <a:gd name="connsiteY46" fmla="*/ 1224 h 1308"/>
                <a:gd name="connsiteX47" fmla="*/ 111 w 728"/>
                <a:gd name="connsiteY4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5 w 728"/>
                <a:gd name="connsiteY28" fmla="*/ 820 h 1308"/>
                <a:gd name="connsiteX29" fmla="*/ 171 w 728"/>
                <a:gd name="connsiteY29" fmla="*/ 852 h 1308"/>
                <a:gd name="connsiteX30" fmla="*/ 219 w 728"/>
                <a:gd name="connsiteY30" fmla="*/ 872 h 1308"/>
                <a:gd name="connsiteX31" fmla="*/ 223 w 728"/>
                <a:gd name="connsiteY31" fmla="*/ 884 h 1308"/>
                <a:gd name="connsiteX32" fmla="*/ 235 w 728"/>
                <a:gd name="connsiteY32" fmla="*/ 892 h 1308"/>
                <a:gd name="connsiteX33" fmla="*/ 243 w 728"/>
                <a:gd name="connsiteY33" fmla="*/ 932 h 1308"/>
                <a:gd name="connsiteX34" fmla="*/ 191 w 728"/>
                <a:gd name="connsiteY34" fmla="*/ 956 h 1308"/>
                <a:gd name="connsiteX35" fmla="*/ 199 w 728"/>
                <a:gd name="connsiteY35" fmla="*/ 992 h 1308"/>
                <a:gd name="connsiteX36" fmla="*/ 111 w 728"/>
                <a:gd name="connsiteY36" fmla="*/ 1016 h 1308"/>
                <a:gd name="connsiteX37" fmla="*/ 147 w 728"/>
                <a:gd name="connsiteY37" fmla="*/ 1040 h 1308"/>
                <a:gd name="connsiteX38" fmla="*/ 91 w 728"/>
                <a:gd name="connsiteY38" fmla="*/ 1084 h 1308"/>
                <a:gd name="connsiteX39" fmla="*/ 67 w 728"/>
                <a:gd name="connsiteY39" fmla="*/ 1092 h 1308"/>
                <a:gd name="connsiteX40" fmla="*/ 55 w 728"/>
                <a:gd name="connsiteY40" fmla="*/ 1116 h 1308"/>
                <a:gd name="connsiteX41" fmla="*/ 19 w 728"/>
                <a:gd name="connsiteY41" fmla="*/ 1148 h 1308"/>
                <a:gd name="connsiteX42" fmla="*/ 3 w 728"/>
                <a:gd name="connsiteY42" fmla="*/ 1172 h 1308"/>
                <a:gd name="connsiteX43" fmla="*/ 15 w 728"/>
                <a:gd name="connsiteY43" fmla="*/ 1180 h 1308"/>
                <a:gd name="connsiteX44" fmla="*/ 39 w 728"/>
                <a:gd name="connsiteY44" fmla="*/ 1188 h 1308"/>
                <a:gd name="connsiteX45" fmla="*/ 119 w 728"/>
                <a:gd name="connsiteY45" fmla="*/ 1224 h 1308"/>
                <a:gd name="connsiteX46" fmla="*/ 111 w 728"/>
                <a:gd name="connsiteY4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71 w 728"/>
                <a:gd name="connsiteY28" fmla="*/ 852 h 1308"/>
                <a:gd name="connsiteX29" fmla="*/ 219 w 728"/>
                <a:gd name="connsiteY29" fmla="*/ 872 h 1308"/>
                <a:gd name="connsiteX30" fmla="*/ 223 w 728"/>
                <a:gd name="connsiteY30" fmla="*/ 884 h 1308"/>
                <a:gd name="connsiteX31" fmla="*/ 235 w 728"/>
                <a:gd name="connsiteY31" fmla="*/ 892 h 1308"/>
                <a:gd name="connsiteX32" fmla="*/ 243 w 728"/>
                <a:gd name="connsiteY32" fmla="*/ 932 h 1308"/>
                <a:gd name="connsiteX33" fmla="*/ 191 w 728"/>
                <a:gd name="connsiteY33" fmla="*/ 956 h 1308"/>
                <a:gd name="connsiteX34" fmla="*/ 199 w 728"/>
                <a:gd name="connsiteY34" fmla="*/ 992 h 1308"/>
                <a:gd name="connsiteX35" fmla="*/ 111 w 728"/>
                <a:gd name="connsiteY35" fmla="*/ 1016 h 1308"/>
                <a:gd name="connsiteX36" fmla="*/ 147 w 728"/>
                <a:gd name="connsiteY36" fmla="*/ 1040 h 1308"/>
                <a:gd name="connsiteX37" fmla="*/ 91 w 728"/>
                <a:gd name="connsiteY37" fmla="*/ 1084 h 1308"/>
                <a:gd name="connsiteX38" fmla="*/ 67 w 728"/>
                <a:gd name="connsiteY38" fmla="*/ 1092 h 1308"/>
                <a:gd name="connsiteX39" fmla="*/ 55 w 728"/>
                <a:gd name="connsiteY39" fmla="*/ 1116 h 1308"/>
                <a:gd name="connsiteX40" fmla="*/ 19 w 728"/>
                <a:gd name="connsiteY40" fmla="*/ 1148 h 1308"/>
                <a:gd name="connsiteX41" fmla="*/ 3 w 728"/>
                <a:gd name="connsiteY41" fmla="*/ 1172 h 1308"/>
                <a:gd name="connsiteX42" fmla="*/ 15 w 728"/>
                <a:gd name="connsiteY42" fmla="*/ 1180 h 1308"/>
                <a:gd name="connsiteX43" fmla="*/ 39 w 728"/>
                <a:gd name="connsiteY43" fmla="*/ 1188 h 1308"/>
                <a:gd name="connsiteX44" fmla="*/ 119 w 728"/>
                <a:gd name="connsiteY44" fmla="*/ 1224 h 1308"/>
                <a:gd name="connsiteX45" fmla="*/ 111 w 728"/>
                <a:gd name="connsiteY45"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23 w 728"/>
                <a:gd name="connsiteY29" fmla="*/ 884 h 1308"/>
                <a:gd name="connsiteX30" fmla="*/ 235 w 728"/>
                <a:gd name="connsiteY30" fmla="*/ 892 h 1308"/>
                <a:gd name="connsiteX31" fmla="*/ 243 w 728"/>
                <a:gd name="connsiteY31" fmla="*/ 932 h 1308"/>
                <a:gd name="connsiteX32" fmla="*/ 191 w 728"/>
                <a:gd name="connsiteY32" fmla="*/ 956 h 1308"/>
                <a:gd name="connsiteX33" fmla="*/ 199 w 728"/>
                <a:gd name="connsiteY33" fmla="*/ 992 h 1308"/>
                <a:gd name="connsiteX34" fmla="*/ 111 w 728"/>
                <a:gd name="connsiteY34" fmla="*/ 1016 h 1308"/>
                <a:gd name="connsiteX35" fmla="*/ 147 w 728"/>
                <a:gd name="connsiteY35" fmla="*/ 1040 h 1308"/>
                <a:gd name="connsiteX36" fmla="*/ 91 w 728"/>
                <a:gd name="connsiteY36" fmla="*/ 1084 h 1308"/>
                <a:gd name="connsiteX37" fmla="*/ 67 w 728"/>
                <a:gd name="connsiteY37" fmla="*/ 1092 h 1308"/>
                <a:gd name="connsiteX38" fmla="*/ 55 w 728"/>
                <a:gd name="connsiteY38" fmla="*/ 1116 h 1308"/>
                <a:gd name="connsiteX39" fmla="*/ 19 w 728"/>
                <a:gd name="connsiteY39" fmla="*/ 1148 h 1308"/>
                <a:gd name="connsiteX40" fmla="*/ 3 w 728"/>
                <a:gd name="connsiteY40" fmla="*/ 1172 h 1308"/>
                <a:gd name="connsiteX41" fmla="*/ 15 w 728"/>
                <a:gd name="connsiteY41" fmla="*/ 1180 h 1308"/>
                <a:gd name="connsiteX42" fmla="*/ 39 w 728"/>
                <a:gd name="connsiteY42" fmla="*/ 1188 h 1308"/>
                <a:gd name="connsiteX43" fmla="*/ 119 w 728"/>
                <a:gd name="connsiteY43" fmla="*/ 1224 h 1308"/>
                <a:gd name="connsiteX44" fmla="*/ 111 w 728"/>
                <a:gd name="connsiteY44"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35 w 728"/>
                <a:gd name="connsiteY29" fmla="*/ 892 h 1308"/>
                <a:gd name="connsiteX30" fmla="*/ 243 w 728"/>
                <a:gd name="connsiteY30" fmla="*/ 932 h 1308"/>
                <a:gd name="connsiteX31" fmla="*/ 191 w 728"/>
                <a:gd name="connsiteY31" fmla="*/ 956 h 1308"/>
                <a:gd name="connsiteX32" fmla="*/ 199 w 728"/>
                <a:gd name="connsiteY32" fmla="*/ 992 h 1308"/>
                <a:gd name="connsiteX33" fmla="*/ 111 w 728"/>
                <a:gd name="connsiteY33" fmla="*/ 1016 h 1308"/>
                <a:gd name="connsiteX34" fmla="*/ 147 w 728"/>
                <a:gd name="connsiteY34" fmla="*/ 1040 h 1308"/>
                <a:gd name="connsiteX35" fmla="*/ 91 w 728"/>
                <a:gd name="connsiteY35" fmla="*/ 1084 h 1308"/>
                <a:gd name="connsiteX36" fmla="*/ 67 w 728"/>
                <a:gd name="connsiteY36" fmla="*/ 1092 h 1308"/>
                <a:gd name="connsiteX37" fmla="*/ 55 w 728"/>
                <a:gd name="connsiteY37" fmla="*/ 1116 h 1308"/>
                <a:gd name="connsiteX38" fmla="*/ 19 w 728"/>
                <a:gd name="connsiteY38" fmla="*/ 1148 h 1308"/>
                <a:gd name="connsiteX39" fmla="*/ 3 w 728"/>
                <a:gd name="connsiteY39" fmla="*/ 1172 h 1308"/>
                <a:gd name="connsiteX40" fmla="*/ 15 w 728"/>
                <a:gd name="connsiteY40" fmla="*/ 1180 h 1308"/>
                <a:gd name="connsiteX41" fmla="*/ 39 w 728"/>
                <a:gd name="connsiteY41" fmla="*/ 1188 h 1308"/>
                <a:gd name="connsiteX42" fmla="*/ 119 w 728"/>
                <a:gd name="connsiteY42" fmla="*/ 1224 h 1308"/>
                <a:gd name="connsiteX43" fmla="*/ 111 w 728"/>
                <a:gd name="connsiteY43"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43 w 728"/>
                <a:gd name="connsiteY29" fmla="*/ 932 h 1308"/>
                <a:gd name="connsiteX30" fmla="*/ 191 w 728"/>
                <a:gd name="connsiteY30" fmla="*/ 956 h 1308"/>
                <a:gd name="connsiteX31" fmla="*/ 199 w 728"/>
                <a:gd name="connsiteY31" fmla="*/ 992 h 1308"/>
                <a:gd name="connsiteX32" fmla="*/ 111 w 728"/>
                <a:gd name="connsiteY32" fmla="*/ 1016 h 1308"/>
                <a:gd name="connsiteX33" fmla="*/ 147 w 728"/>
                <a:gd name="connsiteY33" fmla="*/ 1040 h 1308"/>
                <a:gd name="connsiteX34" fmla="*/ 91 w 728"/>
                <a:gd name="connsiteY34" fmla="*/ 1084 h 1308"/>
                <a:gd name="connsiteX35" fmla="*/ 67 w 728"/>
                <a:gd name="connsiteY35" fmla="*/ 1092 h 1308"/>
                <a:gd name="connsiteX36" fmla="*/ 55 w 728"/>
                <a:gd name="connsiteY36" fmla="*/ 1116 h 1308"/>
                <a:gd name="connsiteX37" fmla="*/ 19 w 728"/>
                <a:gd name="connsiteY37" fmla="*/ 1148 h 1308"/>
                <a:gd name="connsiteX38" fmla="*/ 3 w 728"/>
                <a:gd name="connsiteY38" fmla="*/ 1172 h 1308"/>
                <a:gd name="connsiteX39" fmla="*/ 15 w 728"/>
                <a:gd name="connsiteY39" fmla="*/ 1180 h 1308"/>
                <a:gd name="connsiteX40" fmla="*/ 39 w 728"/>
                <a:gd name="connsiteY40" fmla="*/ 1188 h 1308"/>
                <a:gd name="connsiteX41" fmla="*/ 119 w 728"/>
                <a:gd name="connsiteY41" fmla="*/ 1224 h 1308"/>
                <a:gd name="connsiteX42" fmla="*/ 111 w 728"/>
                <a:gd name="connsiteY42"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43 w 728"/>
                <a:gd name="connsiteY28" fmla="*/ 932 h 1308"/>
                <a:gd name="connsiteX29" fmla="*/ 191 w 728"/>
                <a:gd name="connsiteY29" fmla="*/ 956 h 1308"/>
                <a:gd name="connsiteX30" fmla="*/ 199 w 728"/>
                <a:gd name="connsiteY30" fmla="*/ 992 h 1308"/>
                <a:gd name="connsiteX31" fmla="*/ 111 w 728"/>
                <a:gd name="connsiteY31" fmla="*/ 1016 h 1308"/>
                <a:gd name="connsiteX32" fmla="*/ 147 w 728"/>
                <a:gd name="connsiteY32" fmla="*/ 1040 h 1308"/>
                <a:gd name="connsiteX33" fmla="*/ 91 w 728"/>
                <a:gd name="connsiteY33" fmla="*/ 1084 h 1308"/>
                <a:gd name="connsiteX34" fmla="*/ 67 w 728"/>
                <a:gd name="connsiteY34" fmla="*/ 1092 h 1308"/>
                <a:gd name="connsiteX35" fmla="*/ 55 w 728"/>
                <a:gd name="connsiteY35" fmla="*/ 1116 h 1308"/>
                <a:gd name="connsiteX36" fmla="*/ 19 w 728"/>
                <a:gd name="connsiteY36" fmla="*/ 1148 h 1308"/>
                <a:gd name="connsiteX37" fmla="*/ 3 w 728"/>
                <a:gd name="connsiteY37" fmla="*/ 1172 h 1308"/>
                <a:gd name="connsiteX38" fmla="*/ 15 w 728"/>
                <a:gd name="connsiteY38" fmla="*/ 1180 h 1308"/>
                <a:gd name="connsiteX39" fmla="*/ 39 w 728"/>
                <a:gd name="connsiteY39" fmla="*/ 1188 h 1308"/>
                <a:gd name="connsiteX40" fmla="*/ 119 w 728"/>
                <a:gd name="connsiteY40" fmla="*/ 1224 h 1308"/>
                <a:gd name="connsiteX41" fmla="*/ 111 w 728"/>
                <a:gd name="connsiteY41"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1 w 728"/>
                <a:gd name="connsiteY28" fmla="*/ 956 h 1308"/>
                <a:gd name="connsiteX29" fmla="*/ 199 w 728"/>
                <a:gd name="connsiteY29" fmla="*/ 992 h 1308"/>
                <a:gd name="connsiteX30" fmla="*/ 111 w 728"/>
                <a:gd name="connsiteY30" fmla="*/ 1016 h 1308"/>
                <a:gd name="connsiteX31" fmla="*/ 147 w 728"/>
                <a:gd name="connsiteY31" fmla="*/ 1040 h 1308"/>
                <a:gd name="connsiteX32" fmla="*/ 91 w 728"/>
                <a:gd name="connsiteY32" fmla="*/ 1084 h 1308"/>
                <a:gd name="connsiteX33" fmla="*/ 67 w 728"/>
                <a:gd name="connsiteY33" fmla="*/ 1092 h 1308"/>
                <a:gd name="connsiteX34" fmla="*/ 55 w 728"/>
                <a:gd name="connsiteY34" fmla="*/ 1116 h 1308"/>
                <a:gd name="connsiteX35" fmla="*/ 19 w 728"/>
                <a:gd name="connsiteY35" fmla="*/ 1148 h 1308"/>
                <a:gd name="connsiteX36" fmla="*/ 3 w 728"/>
                <a:gd name="connsiteY36" fmla="*/ 1172 h 1308"/>
                <a:gd name="connsiteX37" fmla="*/ 15 w 728"/>
                <a:gd name="connsiteY37" fmla="*/ 1180 h 1308"/>
                <a:gd name="connsiteX38" fmla="*/ 39 w 728"/>
                <a:gd name="connsiteY38" fmla="*/ 1188 h 1308"/>
                <a:gd name="connsiteX39" fmla="*/ 119 w 728"/>
                <a:gd name="connsiteY39" fmla="*/ 1224 h 1308"/>
                <a:gd name="connsiteX40" fmla="*/ 111 w 728"/>
                <a:gd name="connsiteY4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11 w 728"/>
                <a:gd name="connsiteY29" fmla="*/ 1016 h 1308"/>
                <a:gd name="connsiteX30" fmla="*/ 147 w 728"/>
                <a:gd name="connsiteY30" fmla="*/ 1040 h 1308"/>
                <a:gd name="connsiteX31" fmla="*/ 91 w 728"/>
                <a:gd name="connsiteY31" fmla="*/ 1084 h 1308"/>
                <a:gd name="connsiteX32" fmla="*/ 67 w 728"/>
                <a:gd name="connsiteY32" fmla="*/ 1092 h 1308"/>
                <a:gd name="connsiteX33" fmla="*/ 55 w 728"/>
                <a:gd name="connsiteY33" fmla="*/ 1116 h 1308"/>
                <a:gd name="connsiteX34" fmla="*/ 19 w 728"/>
                <a:gd name="connsiteY34" fmla="*/ 1148 h 1308"/>
                <a:gd name="connsiteX35" fmla="*/ 3 w 728"/>
                <a:gd name="connsiteY35" fmla="*/ 1172 h 1308"/>
                <a:gd name="connsiteX36" fmla="*/ 15 w 728"/>
                <a:gd name="connsiteY36" fmla="*/ 1180 h 1308"/>
                <a:gd name="connsiteX37" fmla="*/ 39 w 728"/>
                <a:gd name="connsiteY37" fmla="*/ 1188 h 1308"/>
                <a:gd name="connsiteX38" fmla="*/ 119 w 728"/>
                <a:gd name="connsiteY38" fmla="*/ 1224 h 1308"/>
                <a:gd name="connsiteX39" fmla="*/ 111 w 728"/>
                <a:gd name="connsiteY3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67 w 728"/>
                <a:gd name="connsiteY31" fmla="*/ 1092 h 1308"/>
                <a:gd name="connsiteX32" fmla="*/ 55 w 728"/>
                <a:gd name="connsiteY32" fmla="*/ 1116 h 1308"/>
                <a:gd name="connsiteX33" fmla="*/ 19 w 728"/>
                <a:gd name="connsiteY33" fmla="*/ 1148 h 1308"/>
                <a:gd name="connsiteX34" fmla="*/ 3 w 728"/>
                <a:gd name="connsiteY34" fmla="*/ 1172 h 1308"/>
                <a:gd name="connsiteX35" fmla="*/ 15 w 728"/>
                <a:gd name="connsiteY35" fmla="*/ 1180 h 1308"/>
                <a:gd name="connsiteX36" fmla="*/ 39 w 728"/>
                <a:gd name="connsiteY36" fmla="*/ 1188 h 1308"/>
                <a:gd name="connsiteX37" fmla="*/ 119 w 728"/>
                <a:gd name="connsiteY37" fmla="*/ 1224 h 1308"/>
                <a:gd name="connsiteX38" fmla="*/ 111 w 728"/>
                <a:gd name="connsiteY3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55 w 728"/>
                <a:gd name="connsiteY31" fmla="*/ 1116 h 1308"/>
                <a:gd name="connsiteX32" fmla="*/ 19 w 728"/>
                <a:gd name="connsiteY32" fmla="*/ 1148 h 1308"/>
                <a:gd name="connsiteX33" fmla="*/ 3 w 728"/>
                <a:gd name="connsiteY33" fmla="*/ 1172 h 1308"/>
                <a:gd name="connsiteX34" fmla="*/ 15 w 728"/>
                <a:gd name="connsiteY34" fmla="*/ 1180 h 1308"/>
                <a:gd name="connsiteX35" fmla="*/ 39 w 728"/>
                <a:gd name="connsiteY35" fmla="*/ 1188 h 1308"/>
                <a:gd name="connsiteX36" fmla="*/ 119 w 728"/>
                <a:gd name="connsiteY36" fmla="*/ 1224 h 1308"/>
                <a:gd name="connsiteX37" fmla="*/ 111 w 728"/>
                <a:gd name="connsiteY3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19 w 728"/>
                <a:gd name="connsiteY31" fmla="*/ 1148 h 1308"/>
                <a:gd name="connsiteX32" fmla="*/ 3 w 728"/>
                <a:gd name="connsiteY32" fmla="*/ 1172 h 1308"/>
                <a:gd name="connsiteX33" fmla="*/ 15 w 728"/>
                <a:gd name="connsiteY33" fmla="*/ 1180 h 1308"/>
                <a:gd name="connsiteX34" fmla="*/ 39 w 728"/>
                <a:gd name="connsiteY34" fmla="*/ 1188 h 1308"/>
                <a:gd name="connsiteX35" fmla="*/ 119 w 728"/>
                <a:gd name="connsiteY35" fmla="*/ 1224 h 1308"/>
                <a:gd name="connsiteX36" fmla="*/ 111 w 728"/>
                <a:gd name="connsiteY3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3 w 728"/>
                <a:gd name="connsiteY31" fmla="*/ 1172 h 1308"/>
                <a:gd name="connsiteX32" fmla="*/ 15 w 728"/>
                <a:gd name="connsiteY32" fmla="*/ 1180 h 1308"/>
                <a:gd name="connsiteX33" fmla="*/ 39 w 728"/>
                <a:gd name="connsiteY33" fmla="*/ 1188 h 1308"/>
                <a:gd name="connsiteX34" fmla="*/ 119 w 728"/>
                <a:gd name="connsiteY34" fmla="*/ 1224 h 1308"/>
                <a:gd name="connsiteX35" fmla="*/ 111 w 728"/>
                <a:gd name="connsiteY35" fmla="*/ 1308 h 1308"/>
                <a:gd name="connsiteX0" fmla="*/ 644 w 713"/>
                <a:gd name="connsiteY0" fmla="*/ 0 h 1308"/>
                <a:gd name="connsiteX1" fmla="*/ 708 w 713"/>
                <a:gd name="connsiteY1" fmla="*/ 8 h 1308"/>
                <a:gd name="connsiteX2" fmla="*/ 704 w 713"/>
                <a:gd name="connsiteY2" fmla="*/ 24 h 1308"/>
                <a:gd name="connsiteX3" fmla="*/ 680 w 713"/>
                <a:gd name="connsiteY3" fmla="*/ 32 h 1308"/>
                <a:gd name="connsiteX4" fmla="*/ 668 w 713"/>
                <a:gd name="connsiteY4" fmla="*/ 44 h 1308"/>
                <a:gd name="connsiteX5" fmla="*/ 652 w 713"/>
                <a:gd name="connsiteY5" fmla="*/ 48 h 1308"/>
                <a:gd name="connsiteX6" fmla="*/ 676 w 713"/>
                <a:gd name="connsiteY6" fmla="*/ 60 h 1308"/>
                <a:gd name="connsiteX7" fmla="*/ 548 w 713"/>
                <a:gd name="connsiteY7" fmla="*/ 100 h 1308"/>
                <a:gd name="connsiteX8" fmla="*/ 548 w 713"/>
                <a:gd name="connsiteY8" fmla="*/ 128 h 1308"/>
                <a:gd name="connsiteX9" fmla="*/ 536 w 713"/>
                <a:gd name="connsiteY9" fmla="*/ 168 h 1308"/>
                <a:gd name="connsiteX10" fmla="*/ 512 w 713"/>
                <a:gd name="connsiteY10" fmla="*/ 172 h 1308"/>
                <a:gd name="connsiteX11" fmla="*/ 488 w 713"/>
                <a:gd name="connsiteY11" fmla="*/ 188 h 1308"/>
                <a:gd name="connsiteX12" fmla="*/ 476 w 713"/>
                <a:gd name="connsiteY12" fmla="*/ 196 h 1308"/>
                <a:gd name="connsiteX13" fmla="*/ 472 w 713"/>
                <a:gd name="connsiteY13" fmla="*/ 208 h 1308"/>
                <a:gd name="connsiteX14" fmla="*/ 328 w 713"/>
                <a:gd name="connsiteY14" fmla="*/ 220 h 1308"/>
                <a:gd name="connsiteX15" fmla="*/ 156 w 713"/>
                <a:gd name="connsiteY15" fmla="*/ 260 h 1308"/>
                <a:gd name="connsiteX16" fmla="*/ 144 w 713"/>
                <a:gd name="connsiteY16" fmla="*/ 292 h 1308"/>
                <a:gd name="connsiteX17" fmla="*/ 216 w 713"/>
                <a:gd name="connsiteY17" fmla="*/ 296 h 1308"/>
                <a:gd name="connsiteX18" fmla="*/ 240 w 713"/>
                <a:gd name="connsiteY18" fmla="*/ 304 h 1308"/>
                <a:gd name="connsiteX19" fmla="*/ 248 w 713"/>
                <a:gd name="connsiteY19" fmla="*/ 328 h 1308"/>
                <a:gd name="connsiteX20" fmla="*/ 252 w 713"/>
                <a:gd name="connsiteY20" fmla="*/ 340 h 1308"/>
                <a:gd name="connsiteX21" fmla="*/ 216 w 713"/>
                <a:gd name="connsiteY21" fmla="*/ 356 h 1308"/>
                <a:gd name="connsiteX22" fmla="*/ 196 w 713"/>
                <a:gd name="connsiteY22" fmla="*/ 400 h 1308"/>
                <a:gd name="connsiteX23" fmla="*/ 140 w 713"/>
                <a:gd name="connsiteY23" fmla="*/ 424 h 1308"/>
                <a:gd name="connsiteX24" fmla="*/ 116 w 713"/>
                <a:gd name="connsiteY24" fmla="*/ 456 h 1308"/>
                <a:gd name="connsiteX25" fmla="*/ 96 w 713"/>
                <a:gd name="connsiteY25" fmla="*/ 532 h 1308"/>
                <a:gd name="connsiteX26" fmla="*/ 128 w 713"/>
                <a:gd name="connsiteY26" fmla="*/ 756 h 1308"/>
                <a:gd name="connsiteX27" fmla="*/ 184 w 713"/>
                <a:gd name="connsiteY27" fmla="*/ 776 h 1308"/>
                <a:gd name="connsiteX28" fmla="*/ 184 w 713"/>
                <a:gd name="connsiteY28" fmla="*/ 992 h 1308"/>
                <a:gd name="connsiteX29" fmla="*/ 132 w 713"/>
                <a:gd name="connsiteY29" fmla="*/ 1040 h 1308"/>
                <a:gd name="connsiteX30" fmla="*/ 76 w 713"/>
                <a:gd name="connsiteY30" fmla="*/ 1084 h 1308"/>
                <a:gd name="connsiteX31" fmla="*/ 0 w 713"/>
                <a:gd name="connsiteY31" fmla="*/ 1180 h 1308"/>
                <a:gd name="connsiteX32" fmla="*/ 24 w 713"/>
                <a:gd name="connsiteY32" fmla="*/ 1188 h 1308"/>
                <a:gd name="connsiteX33" fmla="*/ 104 w 713"/>
                <a:gd name="connsiteY33" fmla="*/ 1224 h 1308"/>
                <a:gd name="connsiteX34" fmla="*/ 96 w 713"/>
                <a:gd name="connsiteY34" fmla="*/ 1308 h 1308"/>
                <a:gd name="connsiteX0" fmla="*/ 625 w 694"/>
                <a:gd name="connsiteY0" fmla="*/ 0 h 1308"/>
                <a:gd name="connsiteX1" fmla="*/ 689 w 694"/>
                <a:gd name="connsiteY1" fmla="*/ 8 h 1308"/>
                <a:gd name="connsiteX2" fmla="*/ 685 w 694"/>
                <a:gd name="connsiteY2" fmla="*/ 24 h 1308"/>
                <a:gd name="connsiteX3" fmla="*/ 661 w 694"/>
                <a:gd name="connsiteY3" fmla="*/ 32 h 1308"/>
                <a:gd name="connsiteX4" fmla="*/ 649 w 694"/>
                <a:gd name="connsiteY4" fmla="*/ 44 h 1308"/>
                <a:gd name="connsiteX5" fmla="*/ 633 w 694"/>
                <a:gd name="connsiteY5" fmla="*/ 48 h 1308"/>
                <a:gd name="connsiteX6" fmla="*/ 657 w 694"/>
                <a:gd name="connsiteY6" fmla="*/ 60 h 1308"/>
                <a:gd name="connsiteX7" fmla="*/ 529 w 694"/>
                <a:gd name="connsiteY7" fmla="*/ 100 h 1308"/>
                <a:gd name="connsiteX8" fmla="*/ 529 w 694"/>
                <a:gd name="connsiteY8" fmla="*/ 128 h 1308"/>
                <a:gd name="connsiteX9" fmla="*/ 517 w 694"/>
                <a:gd name="connsiteY9" fmla="*/ 168 h 1308"/>
                <a:gd name="connsiteX10" fmla="*/ 493 w 694"/>
                <a:gd name="connsiteY10" fmla="*/ 172 h 1308"/>
                <a:gd name="connsiteX11" fmla="*/ 469 w 694"/>
                <a:gd name="connsiteY11" fmla="*/ 188 h 1308"/>
                <a:gd name="connsiteX12" fmla="*/ 457 w 694"/>
                <a:gd name="connsiteY12" fmla="*/ 196 h 1308"/>
                <a:gd name="connsiteX13" fmla="*/ 453 w 694"/>
                <a:gd name="connsiteY13" fmla="*/ 208 h 1308"/>
                <a:gd name="connsiteX14" fmla="*/ 309 w 694"/>
                <a:gd name="connsiteY14" fmla="*/ 220 h 1308"/>
                <a:gd name="connsiteX15" fmla="*/ 137 w 694"/>
                <a:gd name="connsiteY15" fmla="*/ 260 h 1308"/>
                <a:gd name="connsiteX16" fmla="*/ 125 w 694"/>
                <a:gd name="connsiteY16" fmla="*/ 292 h 1308"/>
                <a:gd name="connsiteX17" fmla="*/ 197 w 694"/>
                <a:gd name="connsiteY17" fmla="*/ 296 h 1308"/>
                <a:gd name="connsiteX18" fmla="*/ 221 w 694"/>
                <a:gd name="connsiteY18" fmla="*/ 304 h 1308"/>
                <a:gd name="connsiteX19" fmla="*/ 229 w 694"/>
                <a:gd name="connsiteY19" fmla="*/ 328 h 1308"/>
                <a:gd name="connsiteX20" fmla="*/ 233 w 694"/>
                <a:gd name="connsiteY20" fmla="*/ 340 h 1308"/>
                <a:gd name="connsiteX21" fmla="*/ 197 w 694"/>
                <a:gd name="connsiteY21" fmla="*/ 356 h 1308"/>
                <a:gd name="connsiteX22" fmla="*/ 177 w 694"/>
                <a:gd name="connsiteY22" fmla="*/ 400 h 1308"/>
                <a:gd name="connsiteX23" fmla="*/ 121 w 694"/>
                <a:gd name="connsiteY23" fmla="*/ 424 h 1308"/>
                <a:gd name="connsiteX24" fmla="*/ 97 w 694"/>
                <a:gd name="connsiteY24" fmla="*/ 456 h 1308"/>
                <a:gd name="connsiteX25" fmla="*/ 77 w 694"/>
                <a:gd name="connsiteY25" fmla="*/ 532 h 1308"/>
                <a:gd name="connsiteX26" fmla="*/ 109 w 694"/>
                <a:gd name="connsiteY26" fmla="*/ 756 h 1308"/>
                <a:gd name="connsiteX27" fmla="*/ 165 w 694"/>
                <a:gd name="connsiteY27" fmla="*/ 776 h 1308"/>
                <a:gd name="connsiteX28" fmla="*/ 165 w 694"/>
                <a:gd name="connsiteY28" fmla="*/ 992 h 1308"/>
                <a:gd name="connsiteX29" fmla="*/ 113 w 694"/>
                <a:gd name="connsiteY29" fmla="*/ 1040 h 1308"/>
                <a:gd name="connsiteX30" fmla="*/ 57 w 694"/>
                <a:gd name="connsiteY30" fmla="*/ 1084 h 1308"/>
                <a:gd name="connsiteX31" fmla="*/ 5 w 694"/>
                <a:gd name="connsiteY31" fmla="*/ 1188 h 1308"/>
                <a:gd name="connsiteX32" fmla="*/ 85 w 694"/>
                <a:gd name="connsiteY32" fmla="*/ 1224 h 1308"/>
                <a:gd name="connsiteX33" fmla="*/ 77 w 694"/>
                <a:gd name="connsiteY33" fmla="*/ 1308 h 1308"/>
                <a:gd name="connsiteX0" fmla="*/ 573 w 642"/>
                <a:gd name="connsiteY0" fmla="*/ 0 h 1308"/>
                <a:gd name="connsiteX1" fmla="*/ 637 w 642"/>
                <a:gd name="connsiteY1" fmla="*/ 8 h 1308"/>
                <a:gd name="connsiteX2" fmla="*/ 633 w 642"/>
                <a:gd name="connsiteY2" fmla="*/ 24 h 1308"/>
                <a:gd name="connsiteX3" fmla="*/ 609 w 642"/>
                <a:gd name="connsiteY3" fmla="*/ 32 h 1308"/>
                <a:gd name="connsiteX4" fmla="*/ 597 w 642"/>
                <a:gd name="connsiteY4" fmla="*/ 44 h 1308"/>
                <a:gd name="connsiteX5" fmla="*/ 581 w 642"/>
                <a:gd name="connsiteY5" fmla="*/ 48 h 1308"/>
                <a:gd name="connsiteX6" fmla="*/ 605 w 642"/>
                <a:gd name="connsiteY6" fmla="*/ 60 h 1308"/>
                <a:gd name="connsiteX7" fmla="*/ 477 w 642"/>
                <a:gd name="connsiteY7" fmla="*/ 100 h 1308"/>
                <a:gd name="connsiteX8" fmla="*/ 477 w 642"/>
                <a:gd name="connsiteY8" fmla="*/ 128 h 1308"/>
                <a:gd name="connsiteX9" fmla="*/ 465 w 642"/>
                <a:gd name="connsiteY9" fmla="*/ 168 h 1308"/>
                <a:gd name="connsiteX10" fmla="*/ 441 w 642"/>
                <a:gd name="connsiteY10" fmla="*/ 172 h 1308"/>
                <a:gd name="connsiteX11" fmla="*/ 417 w 642"/>
                <a:gd name="connsiteY11" fmla="*/ 188 h 1308"/>
                <a:gd name="connsiteX12" fmla="*/ 405 w 642"/>
                <a:gd name="connsiteY12" fmla="*/ 196 h 1308"/>
                <a:gd name="connsiteX13" fmla="*/ 401 w 642"/>
                <a:gd name="connsiteY13" fmla="*/ 208 h 1308"/>
                <a:gd name="connsiteX14" fmla="*/ 257 w 642"/>
                <a:gd name="connsiteY14" fmla="*/ 220 h 1308"/>
                <a:gd name="connsiteX15" fmla="*/ 85 w 642"/>
                <a:gd name="connsiteY15" fmla="*/ 260 h 1308"/>
                <a:gd name="connsiteX16" fmla="*/ 73 w 642"/>
                <a:gd name="connsiteY16" fmla="*/ 292 h 1308"/>
                <a:gd name="connsiteX17" fmla="*/ 145 w 642"/>
                <a:gd name="connsiteY17" fmla="*/ 296 h 1308"/>
                <a:gd name="connsiteX18" fmla="*/ 169 w 642"/>
                <a:gd name="connsiteY18" fmla="*/ 304 h 1308"/>
                <a:gd name="connsiteX19" fmla="*/ 177 w 642"/>
                <a:gd name="connsiteY19" fmla="*/ 328 h 1308"/>
                <a:gd name="connsiteX20" fmla="*/ 181 w 642"/>
                <a:gd name="connsiteY20" fmla="*/ 340 h 1308"/>
                <a:gd name="connsiteX21" fmla="*/ 145 w 642"/>
                <a:gd name="connsiteY21" fmla="*/ 356 h 1308"/>
                <a:gd name="connsiteX22" fmla="*/ 125 w 642"/>
                <a:gd name="connsiteY22" fmla="*/ 400 h 1308"/>
                <a:gd name="connsiteX23" fmla="*/ 69 w 642"/>
                <a:gd name="connsiteY23" fmla="*/ 424 h 1308"/>
                <a:gd name="connsiteX24" fmla="*/ 45 w 642"/>
                <a:gd name="connsiteY24" fmla="*/ 456 h 1308"/>
                <a:gd name="connsiteX25" fmla="*/ 25 w 642"/>
                <a:gd name="connsiteY25" fmla="*/ 532 h 1308"/>
                <a:gd name="connsiteX26" fmla="*/ 57 w 642"/>
                <a:gd name="connsiteY26" fmla="*/ 756 h 1308"/>
                <a:gd name="connsiteX27" fmla="*/ 113 w 642"/>
                <a:gd name="connsiteY27" fmla="*/ 776 h 1308"/>
                <a:gd name="connsiteX28" fmla="*/ 113 w 642"/>
                <a:gd name="connsiteY28" fmla="*/ 992 h 1308"/>
                <a:gd name="connsiteX29" fmla="*/ 61 w 642"/>
                <a:gd name="connsiteY29" fmla="*/ 1040 h 1308"/>
                <a:gd name="connsiteX30" fmla="*/ 5 w 642"/>
                <a:gd name="connsiteY30" fmla="*/ 1084 h 1308"/>
                <a:gd name="connsiteX31" fmla="*/ 33 w 642"/>
                <a:gd name="connsiteY31" fmla="*/ 1224 h 1308"/>
                <a:gd name="connsiteX32" fmla="*/ 25 w 642"/>
                <a:gd name="connsiteY32"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36 w 617"/>
                <a:gd name="connsiteY29" fmla="*/ 1040 h 1308"/>
                <a:gd name="connsiteX30" fmla="*/ 8 w 617"/>
                <a:gd name="connsiteY30" fmla="*/ 1224 h 1308"/>
                <a:gd name="connsiteX31" fmla="*/ 0 w 617"/>
                <a:gd name="connsiteY31"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8 w 617"/>
                <a:gd name="connsiteY29" fmla="*/ 1224 h 1308"/>
                <a:gd name="connsiteX30" fmla="*/ 0 w 617"/>
                <a:gd name="connsiteY30"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 w 617"/>
                <a:gd name="connsiteY28" fmla="*/ 1224 h 1308"/>
                <a:gd name="connsiteX29" fmla="*/ 0 w 617"/>
                <a:gd name="connsiteY29"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 w 617"/>
                <a:gd name="connsiteY27" fmla="*/ 1224 h 1308"/>
                <a:gd name="connsiteX28" fmla="*/ 0 w 617"/>
                <a:gd name="connsiteY28" fmla="*/ 1308 h 1308"/>
                <a:gd name="connsiteX0" fmla="*/ 550 w 619"/>
                <a:gd name="connsiteY0" fmla="*/ 0 h 1308"/>
                <a:gd name="connsiteX1" fmla="*/ 614 w 619"/>
                <a:gd name="connsiteY1" fmla="*/ 8 h 1308"/>
                <a:gd name="connsiteX2" fmla="*/ 610 w 619"/>
                <a:gd name="connsiteY2" fmla="*/ 24 h 1308"/>
                <a:gd name="connsiteX3" fmla="*/ 586 w 619"/>
                <a:gd name="connsiteY3" fmla="*/ 32 h 1308"/>
                <a:gd name="connsiteX4" fmla="*/ 574 w 619"/>
                <a:gd name="connsiteY4" fmla="*/ 44 h 1308"/>
                <a:gd name="connsiteX5" fmla="*/ 558 w 619"/>
                <a:gd name="connsiteY5" fmla="*/ 48 h 1308"/>
                <a:gd name="connsiteX6" fmla="*/ 582 w 619"/>
                <a:gd name="connsiteY6" fmla="*/ 60 h 1308"/>
                <a:gd name="connsiteX7" fmla="*/ 454 w 619"/>
                <a:gd name="connsiteY7" fmla="*/ 100 h 1308"/>
                <a:gd name="connsiteX8" fmla="*/ 454 w 619"/>
                <a:gd name="connsiteY8" fmla="*/ 128 h 1308"/>
                <a:gd name="connsiteX9" fmla="*/ 442 w 619"/>
                <a:gd name="connsiteY9" fmla="*/ 168 h 1308"/>
                <a:gd name="connsiteX10" fmla="*/ 418 w 619"/>
                <a:gd name="connsiteY10" fmla="*/ 172 h 1308"/>
                <a:gd name="connsiteX11" fmla="*/ 394 w 619"/>
                <a:gd name="connsiteY11" fmla="*/ 188 h 1308"/>
                <a:gd name="connsiteX12" fmla="*/ 382 w 619"/>
                <a:gd name="connsiteY12" fmla="*/ 196 h 1308"/>
                <a:gd name="connsiteX13" fmla="*/ 378 w 619"/>
                <a:gd name="connsiteY13" fmla="*/ 208 h 1308"/>
                <a:gd name="connsiteX14" fmla="*/ 234 w 619"/>
                <a:gd name="connsiteY14" fmla="*/ 220 h 1308"/>
                <a:gd name="connsiteX15" fmla="*/ 62 w 619"/>
                <a:gd name="connsiteY15" fmla="*/ 260 h 1308"/>
                <a:gd name="connsiteX16" fmla="*/ 50 w 619"/>
                <a:gd name="connsiteY16" fmla="*/ 292 h 1308"/>
                <a:gd name="connsiteX17" fmla="*/ 122 w 619"/>
                <a:gd name="connsiteY17" fmla="*/ 296 h 1308"/>
                <a:gd name="connsiteX18" fmla="*/ 146 w 619"/>
                <a:gd name="connsiteY18" fmla="*/ 304 h 1308"/>
                <a:gd name="connsiteX19" fmla="*/ 154 w 619"/>
                <a:gd name="connsiteY19" fmla="*/ 328 h 1308"/>
                <a:gd name="connsiteX20" fmla="*/ 158 w 619"/>
                <a:gd name="connsiteY20" fmla="*/ 340 h 1308"/>
                <a:gd name="connsiteX21" fmla="*/ 122 w 619"/>
                <a:gd name="connsiteY21" fmla="*/ 356 h 1308"/>
                <a:gd name="connsiteX22" fmla="*/ 102 w 619"/>
                <a:gd name="connsiteY22" fmla="*/ 400 h 1308"/>
                <a:gd name="connsiteX23" fmla="*/ 46 w 619"/>
                <a:gd name="connsiteY23" fmla="*/ 424 h 1308"/>
                <a:gd name="connsiteX24" fmla="*/ 22 w 619"/>
                <a:gd name="connsiteY24" fmla="*/ 456 h 1308"/>
                <a:gd name="connsiteX25" fmla="*/ 2 w 619"/>
                <a:gd name="connsiteY25" fmla="*/ 532 h 1308"/>
                <a:gd name="connsiteX26" fmla="*/ 10 w 619"/>
                <a:gd name="connsiteY26" fmla="*/ 1224 h 1308"/>
                <a:gd name="connsiteX27" fmla="*/ 2 w 619"/>
                <a:gd name="connsiteY27" fmla="*/ 1308 h 1308"/>
                <a:gd name="connsiteX0" fmla="*/ 551 w 620"/>
                <a:gd name="connsiteY0" fmla="*/ 0 h 1308"/>
                <a:gd name="connsiteX1" fmla="*/ 615 w 620"/>
                <a:gd name="connsiteY1" fmla="*/ 8 h 1308"/>
                <a:gd name="connsiteX2" fmla="*/ 611 w 620"/>
                <a:gd name="connsiteY2" fmla="*/ 24 h 1308"/>
                <a:gd name="connsiteX3" fmla="*/ 587 w 620"/>
                <a:gd name="connsiteY3" fmla="*/ 32 h 1308"/>
                <a:gd name="connsiteX4" fmla="*/ 575 w 620"/>
                <a:gd name="connsiteY4" fmla="*/ 44 h 1308"/>
                <a:gd name="connsiteX5" fmla="*/ 559 w 620"/>
                <a:gd name="connsiteY5" fmla="*/ 48 h 1308"/>
                <a:gd name="connsiteX6" fmla="*/ 583 w 620"/>
                <a:gd name="connsiteY6" fmla="*/ 60 h 1308"/>
                <a:gd name="connsiteX7" fmla="*/ 455 w 620"/>
                <a:gd name="connsiteY7" fmla="*/ 100 h 1308"/>
                <a:gd name="connsiteX8" fmla="*/ 455 w 620"/>
                <a:gd name="connsiteY8" fmla="*/ 128 h 1308"/>
                <a:gd name="connsiteX9" fmla="*/ 443 w 620"/>
                <a:gd name="connsiteY9" fmla="*/ 168 h 1308"/>
                <a:gd name="connsiteX10" fmla="*/ 419 w 620"/>
                <a:gd name="connsiteY10" fmla="*/ 172 h 1308"/>
                <a:gd name="connsiteX11" fmla="*/ 395 w 620"/>
                <a:gd name="connsiteY11" fmla="*/ 188 h 1308"/>
                <a:gd name="connsiteX12" fmla="*/ 383 w 620"/>
                <a:gd name="connsiteY12" fmla="*/ 196 h 1308"/>
                <a:gd name="connsiteX13" fmla="*/ 379 w 620"/>
                <a:gd name="connsiteY13" fmla="*/ 208 h 1308"/>
                <a:gd name="connsiteX14" fmla="*/ 235 w 620"/>
                <a:gd name="connsiteY14" fmla="*/ 220 h 1308"/>
                <a:gd name="connsiteX15" fmla="*/ 63 w 620"/>
                <a:gd name="connsiteY15" fmla="*/ 260 h 1308"/>
                <a:gd name="connsiteX16" fmla="*/ 51 w 620"/>
                <a:gd name="connsiteY16" fmla="*/ 292 h 1308"/>
                <a:gd name="connsiteX17" fmla="*/ 123 w 620"/>
                <a:gd name="connsiteY17" fmla="*/ 296 h 1308"/>
                <a:gd name="connsiteX18" fmla="*/ 147 w 620"/>
                <a:gd name="connsiteY18" fmla="*/ 304 h 1308"/>
                <a:gd name="connsiteX19" fmla="*/ 155 w 620"/>
                <a:gd name="connsiteY19" fmla="*/ 328 h 1308"/>
                <a:gd name="connsiteX20" fmla="*/ 159 w 620"/>
                <a:gd name="connsiteY20" fmla="*/ 340 h 1308"/>
                <a:gd name="connsiteX21" fmla="*/ 123 w 620"/>
                <a:gd name="connsiteY21" fmla="*/ 356 h 1308"/>
                <a:gd name="connsiteX22" fmla="*/ 103 w 620"/>
                <a:gd name="connsiteY22" fmla="*/ 400 h 1308"/>
                <a:gd name="connsiteX23" fmla="*/ 47 w 620"/>
                <a:gd name="connsiteY23" fmla="*/ 424 h 1308"/>
                <a:gd name="connsiteX24" fmla="*/ 23 w 620"/>
                <a:gd name="connsiteY24" fmla="*/ 456 h 1308"/>
                <a:gd name="connsiteX25" fmla="*/ 3 w 620"/>
                <a:gd name="connsiteY25" fmla="*/ 532 h 1308"/>
                <a:gd name="connsiteX26" fmla="*/ 3 w 620"/>
                <a:gd name="connsiteY26" fmla="*/ 1308 h 1308"/>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100 w 617"/>
                <a:gd name="connsiteY22" fmla="*/ 400 h 532"/>
                <a:gd name="connsiteX23" fmla="*/ 44 w 617"/>
                <a:gd name="connsiteY23" fmla="*/ 424 h 532"/>
                <a:gd name="connsiteX24" fmla="*/ 20 w 617"/>
                <a:gd name="connsiteY24" fmla="*/ 456 h 532"/>
                <a:gd name="connsiteX25" fmla="*/ 0 w 617"/>
                <a:gd name="connsiteY25"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44 w 617"/>
                <a:gd name="connsiteY22" fmla="*/ 424 h 532"/>
                <a:gd name="connsiteX23" fmla="*/ 20 w 617"/>
                <a:gd name="connsiteY23" fmla="*/ 456 h 532"/>
                <a:gd name="connsiteX24" fmla="*/ 0 w 617"/>
                <a:gd name="connsiteY24"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20 w 617"/>
                <a:gd name="connsiteY22" fmla="*/ 456 h 532"/>
                <a:gd name="connsiteX23" fmla="*/ 0 w 617"/>
                <a:gd name="connsiteY23"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0 w 617"/>
                <a:gd name="connsiteY22" fmla="*/ 532 h 532"/>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400 w 590"/>
                <a:gd name="connsiteY22"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400 w 590"/>
                <a:gd name="connsiteY23"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330 w 590"/>
                <a:gd name="connsiteY23" fmla="*/ 430 h 494"/>
                <a:gd name="connsiteX24" fmla="*/ 400 w 590"/>
                <a:gd name="connsiteY24"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55 w 590"/>
                <a:gd name="connsiteY23" fmla="*/ 471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69 w 590"/>
                <a:gd name="connsiteY23" fmla="*/ 457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81 w 590"/>
                <a:gd name="connsiteY22" fmla="*/ 414 h 494"/>
                <a:gd name="connsiteX23" fmla="*/ 179 w 590"/>
                <a:gd name="connsiteY23" fmla="*/ 445 h 494"/>
                <a:gd name="connsiteX24" fmla="*/ 269 w 590"/>
                <a:gd name="connsiteY24" fmla="*/ 457 h 494"/>
                <a:gd name="connsiteX25" fmla="*/ 330 w 590"/>
                <a:gd name="connsiteY25" fmla="*/ 430 h 494"/>
                <a:gd name="connsiteX26" fmla="*/ 400 w 590"/>
                <a:gd name="connsiteY26"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81 w 590"/>
                <a:gd name="connsiteY23" fmla="*/ 414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 h="494">
                  <a:moveTo>
                    <a:pt x="521" y="0"/>
                  </a:moveTo>
                  <a:cubicBezTo>
                    <a:pt x="541" y="7"/>
                    <a:pt x="565" y="0"/>
                    <a:pt x="585" y="8"/>
                  </a:cubicBezTo>
                  <a:cubicBezTo>
                    <a:pt x="590" y="10"/>
                    <a:pt x="585" y="20"/>
                    <a:pt x="581" y="24"/>
                  </a:cubicBezTo>
                  <a:cubicBezTo>
                    <a:pt x="575" y="29"/>
                    <a:pt x="557" y="32"/>
                    <a:pt x="557" y="32"/>
                  </a:cubicBezTo>
                  <a:cubicBezTo>
                    <a:pt x="553" y="36"/>
                    <a:pt x="550" y="41"/>
                    <a:pt x="545" y="44"/>
                  </a:cubicBezTo>
                  <a:cubicBezTo>
                    <a:pt x="540" y="47"/>
                    <a:pt x="531" y="43"/>
                    <a:pt x="529" y="48"/>
                  </a:cubicBezTo>
                  <a:cubicBezTo>
                    <a:pt x="527" y="53"/>
                    <a:pt x="551" y="59"/>
                    <a:pt x="553" y="60"/>
                  </a:cubicBezTo>
                  <a:cubicBezTo>
                    <a:pt x="542" y="106"/>
                    <a:pt x="459" y="98"/>
                    <a:pt x="425" y="100"/>
                  </a:cubicBezTo>
                  <a:cubicBezTo>
                    <a:pt x="405" y="107"/>
                    <a:pt x="416" y="114"/>
                    <a:pt x="425" y="128"/>
                  </a:cubicBezTo>
                  <a:cubicBezTo>
                    <a:pt x="395" y="138"/>
                    <a:pt x="437" y="144"/>
                    <a:pt x="413" y="168"/>
                  </a:cubicBezTo>
                  <a:cubicBezTo>
                    <a:pt x="407" y="174"/>
                    <a:pt x="397" y="171"/>
                    <a:pt x="389" y="172"/>
                  </a:cubicBezTo>
                  <a:cubicBezTo>
                    <a:pt x="381" y="177"/>
                    <a:pt x="373" y="183"/>
                    <a:pt x="365" y="188"/>
                  </a:cubicBezTo>
                  <a:cubicBezTo>
                    <a:pt x="361" y="191"/>
                    <a:pt x="353" y="196"/>
                    <a:pt x="353" y="196"/>
                  </a:cubicBezTo>
                  <a:cubicBezTo>
                    <a:pt x="352" y="200"/>
                    <a:pt x="353" y="207"/>
                    <a:pt x="349" y="208"/>
                  </a:cubicBezTo>
                  <a:cubicBezTo>
                    <a:pt x="324" y="214"/>
                    <a:pt x="232" y="218"/>
                    <a:pt x="205" y="220"/>
                  </a:cubicBezTo>
                  <a:cubicBezTo>
                    <a:pt x="192" y="260"/>
                    <a:pt x="58" y="259"/>
                    <a:pt x="33" y="260"/>
                  </a:cubicBezTo>
                  <a:cubicBezTo>
                    <a:pt x="28" y="262"/>
                    <a:pt x="0" y="286"/>
                    <a:pt x="21" y="292"/>
                  </a:cubicBezTo>
                  <a:cubicBezTo>
                    <a:pt x="44" y="298"/>
                    <a:pt x="69" y="295"/>
                    <a:pt x="93" y="296"/>
                  </a:cubicBezTo>
                  <a:cubicBezTo>
                    <a:pt x="101" y="299"/>
                    <a:pt x="114" y="296"/>
                    <a:pt x="117" y="304"/>
                  </a:cubicBezTo>
                  <a:cubicBezTo>
                    <a:pt x="120" y="312"/>
                    <a:pt x="122" y="320"/>
                    <a:pt x="125" y="328"/>
                  </a:cubicBezTo>
                  <a:cubicBezTo>
                    <a:pt x="126" y="332"/>
                    <a:pt x="129" y="340"/>
                    <a:pt x="129" y="340"/>
                  </a:cubicBezTo>
                  <a:cubicBezTo>
                    <a:pt x="116" y="344"/>
                    <a:pt x="106" y="352"/>
                    <a:pt x="93" y="356"/>
                  </a:cubicBezTo>
                  <a:cubicBezTo>
                    <a:pt x="95" y="363"/>
                    <a:pt x="83" y="387"/>
                    <a:pt x="95" y="397"/>
                  </a:cubicBezTo>
                  <a:cubicBezTo>
                    <a:pt x="107" y="407"/>
                    <a:pt x="196" y="411"/>
                    <a:pt x="164" y="416"/>
                  </a:cubicBezTo>
                  <a:cubicBezTo>
                    <a:pt x="171" y="426"/>
                    <a:pt x="162" y="438"/>
                    <a:pt x="179" y="445"/>
                  </a:cubicBezTo>
                  <a:cubicBezTo>
                    <a:pt x="196" y="452"/>
                    <a:pt x="245" y="456"/>
                    <a:pt x="269" y="457"/>
                  </a:cubicBezTo>
                  <a:cubicBezTo>
                    <a:pt x="300" y="477"/>
                    <a:pt x="308" y="424"/>
                    <a:pt x="330" y="430"/>
                  </a:cubicBezTo>
                  <a:cubicBezTo>
                    <a:pt x="352" y="436"/>
                    <a:pt x="380" y="491"/>
                    <a:pt x="400" y="4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nvGrpSpPr>
            <p:cNvPr id="42005" name="Group 33"/>
            <p:cNvGrpSpPr>
              <a:grpSpLocks/>
            </p:cNvGrpSpPr>
            <p:nvPr/>
          </p:nvGrpSpPr>
          <p:grpSpPr bwMode="auto">
            <a:xfrm>
              <a:off x="4281488" y="3803650"/>
              <a:ext cx="1362075" cy="2212975"/>
              <a:chOff x="4281488" y="3803650"/>
              <a:chExt cx="1362075" cy="2212975"/>
            </a:xfrm>
          </p:grpSpPr>
          <p:sp>
            <p:nvSpPr>
              <p:cNvPr id="37" name="Freeform 43"/>
              <p:cNvSpPr>
                <a:spLocks/>
              </p:cNvSpPr>
              <p:nvPr/>
            </p:nvSpPr>
            <p:spPr bwMode="gray">
              <a:xfrm>
                <a:off x="4467225" y="3803650"/>
                <a:ext cx="1176338" cy="2212975"/>
              </a:xfrm>
              <a:custGeom>
                <a:avLst/>
                <a:gdLst>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48 w 727"/>
                  <a:gd name="connsiteY45" fmla="*/ 1160 h 1312"/>
                  <a:gd name="connsiteX46" fmla="*/ 280 w 727"/>
                  <a:gd name="connsiteY46" fmla="*/ 1172 h 1312"/>
                  <a:gd name="connsiteX47" fmla="*/ 36 w 727"/>
                  <a:gd name="connsiteY47" fmla="*/ 1216 h 1312"/>
                  <a:gd name="connsiteX48" fmla="*/ 20 w 727"/>
                  <a:gd name="connsiteY48" fmla="*/ 1276 h 1312"/>
                  <a:gd name="connsiteX49" fmla="*/ 4 w 727"/>
                  <a:gd name="connsiteY49" fmla="*/ 1300 h 1312"/>
                  <a:gd name="connsiteX50" fmla="*/ 0 w 727"/>
                  <a:gd name="connsiteY50"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280 w 727"/>
                  <a:gd name="connsiteY45" fmla="*/ 1172 h 1312"/>
                  <a:gd name="connsiteX46" fmla="*/ 36 w 727"/>
                  <a:gd name="connsiteY46" fmla="*/ 1216 h 1312"/>
                  <a:gd name="connsiteX47" fmla="*/ 20 w 727"/>
                  <a:gd name="connsiteY47" fmla="*/ 1276 h 1312"/>
                  <a:gd name="connsiteX48" fmla="*/ 4 w 727"/>
                  <a:gd name="connsiteY48" fmla="*/ 1300 h 1312"/>
                  <a:gd name="connsiteX49" fmla="*/ 0 w 727"/>
                  <a:gd name="connsiteY49"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6 w 727"/>
                  <a:gd name="connsiteY45" fmla="*/ 1216 h 1312"/>
                  <a:gd name="connsiteX46" fmla="*/ 20 w 727"/>
                  <a:gd name="connsiteY46" fmla="*/ 1276 h 1312"/>
                  <a:gd name="connsiteX47" fmla="*/ 4 w 727"/>
                  <a:gd name="connsiteY47" fmla="*/ 1300 h 1312"/>
                  <a:gd name="connsiteX48" fmla="*/ 0 w 727"/>
                  <a:gd name="connsiteY48"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36 w 727"/>
                  <a:gd name="connsiteY44" fmla="*/ 1216 h 1312"/>
                  <a:gd name="connsiteX45" fmla="*/ 20 w 727"/>
                  <a:gd name="connsiteY45" fmla="*/ 1276 h 1312"/>
                  <a:gd name="connsiteX46" fmla="*/ 4 w 727"/>
                  <a:gd name="connsiteY46" fmla="*/ 1300 h 1312"/>
                  <a:gd name="connsiteX47" fmla="*/ 0 w 727"/>
                  <a:gd name="connsiteY47"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36 w 727"/>
                  <a:gd name="connsiteY43" fmla="*/ 1216 h 1312"/>
                  <a:gd name="connsiteX44" fmla="*/ 20 w 727"/>
                  <a:gd name="connsiteY44" fmla="*/ 1276 h 1312"/>
                  <a:gd name="connsiteX45" fmla="*/ 4 w 727"/>
                  <a:gd name="connsiteY45" fmla="*/ 1300 h 1312"/>
                  <a:gd name="connsiteX46" fmla="*/ 0 w 727"/>
                  <a:gd name="connsiteY46" fmla="*/ 1312 h 1312"/>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4 w 723"/>
                  <a:gd name="connsiteY0" fmla="*/ 0 h 1403"/>
                  <a:gd name="connsiteX1" fmla="*/ 620 w 723"/>
                  <a:gd name="connsiteY1" fmla="*/ 32 h 1403"/>
                  <a:gd name="connsiteX2" fmla="*/ 592 w 723"/>
                  <a:gd name="connsiteY2" fmla="*/ 36 h 1403"/>
                  <a:gd name="connsiteX3" fmla="*/ 680 w 723"/>
                  <a:gd name="connsiteY3" fmla="*/ 56 h 1403"/>
                  <a:gd name="connsiteX4" fmla="*/ 716 w 723"/>
                  <a:gd name="connsiteY4" fmla="*/ 80 h 1403"/>
                  <a:gd name="connsiteX5" fmla="*/ 624 w 723"/>
                  <a:gd name="connsiteY5" fmla="*/ 116 h 1403"/>
                  <a:gd name="connsiteX6" fmla="*/ 616 w 723"/>
                  <a:gd name="connsiteY6" fmla="*/ 128 h 1403"/>
                  <a:gd name="connsiteX7" fmla="*/ 624 w 723"/>
                  <a:gd name="connsiteY7" fmla="*/ 152 h 1403"/>
                  <a:gd name="connsiteX8" fmla="*/ 568 w 723"/>
                  <a:gd name="connsiteY8" fmla="*/ 168 h 1403"/>
                  <a:gd name="connsiteX9" fmla="*/ 544 w 723"/>
                  <a:gd name="connsiteY9" fmla="*/ 180 h 1403"/>
                  <a:gd name="connsiteX10" fmla="*/ 556 w 723"/>
                  <a:gd name="connsiteY10" fmla="*/ 208 h 1403"/>
                  <a:gd name="connsiteX11" fmla="*/ 600 w 723"/>
                  <a:gd name="connsiteY11" fmla="*/ 240 h 1403"/>
                  <a:gd name="connsiteX12" fmla="*/ 584 w 723"/>
                  <a:gd name="connsiteY12" fmla="*/ 280 h 1403"/>
                  <a:gd name="connsiteX13" fmla="*/ 632 w 723"/>
                  <a:gd name="connsiteY13" fmla="*/ 296 h 1403"/>
                  <a:gd name="connsiteX14" fmla="*/ 604 w 723"/>
                  <a:gd name="connsiteY14" fmla="*/ 328 h 1403"/>
                  <a:gd name="connsiteX15" fmla="*/ 592 w 723"/>
                  <a:gd name="connsiteY15" fmla="*/ 340 h 1403"/>
                  <a:gd name="connsiteX16" fmla="*/ 584 w 723"/>
                  <a:gd name="connsiteY16" fmla="*/ 364 h 1403"/>
                  <a:gd name="connsiteX17" fmla="*/ 580 w 723"/>
                  <a:gd name="connsiteY17" fmla="*/ 452 h 1403"/>
                  <a:gd name="connsiteX18" fmla="*/ 528 w 723"/>
                  <a:gd name="connsiteY18" fmla="*/ 448 h 1403"/>
                  <a:gd name="connsiteX19" fmla="*/ 436 w 723"/>
                  <a:gd name="connsiteY19" fmla="*/ 452 h 1403"/>
                  <a:gd name="connsiteX20" fmla="*/ 420 w 723"/>
                  <a:gd name="connsiteY20" fmla="*/ 524 h 1403"/>
                  <a:gd name="connsiteX21" fmla="*/ 448 w 723"/>
                  <a:gd name="connsiteY21" fmla="*/ 528 h 1403"/>
                  <a:gd name="connsiteX22" fmla="*/ 452 w 723"/>
                  <a:gd name="connsiteY22" fmla="*/ 564 h 1403"/>
                  <a:gd name="connsiteX23" fmla="*/ 508 w 723"/>
                  <a:gd name="connsiteY23" fmla="*/ 600 h 1403"/>
                  <a:gd name="connsiteX24" fmla="*/ 428 w 723"/>
                  <a:gd name="connsiteY24" fmla="*/ 616 h 1403"/>
                  <a:gd name="connsiteX25" fmla="*/ 404 w 723"/>
                  <a:gd name="connsiteY25" fmla="*/ 624 h 1403"/>
                  <a:gd name="connsiteX26" fmla="*/ 396 w 723"/>
                  <a:gd name="connsiteY26" fmla="*/ 652 h 1403"/>
                  <a:gd name="connsiteX27" fmla="*/ 360 w 723"/>
                  <a:gd name="connsiteY27" fmla="*/ 660 h 1403"/>
                  <a:gd name="connsiteX28" fmla="*/ 336 w 723"/>
                  <a:gd name="connsiteY28" fmla="*/ 708 h 1403"/>
                  <a:gd name="connsiteX29" fmla="*/ 340 w 723"/>
                  <a:gd name="connsiteY29" fmla="*/ 740 h 1403"/>
                  <a:gd name="connsiteX30" fmla="*/ 348 w 723"/>
                  <a:gd name="connsiteY30" fmla="*/ 752 h 1403"/>
                  <a:gd name="connsiteX31" fmla="*/ 336 w 723"/>
                  <a:gd name="connsiteY31" fmla="*/ 776 h 1403"/>
                  <a:gd name="connsiteX32" fmla="*/ 328 w 723"/>
                  <a:gd name="connsiteY32" fmla="*/ 800 h 1403"/>
                  <a:gd name="connsiteX33" fmla="*/ 352 w 723"/>
                  <a:gd name="connsiteY33" fmla="*/ 836 h 1403"/>
                  <a:gd name="connsiteX34" fmla="*/ 356 w 723"/>
                  <a:gd name="connsiteY34" fmla="*/ 848 h 1403"/>
                  <a:gd name="connsiteX35" fmla="*/ 368 w 723"/>
                  <a:gd name="connsiteY35" fmla="*/ 860 h 1403"/>
                  <a:gd name="connsiteX36" fmla="*/ 340 w 723"/>
                  <a:gd name="connsiteY36" fmla="*/ 888 h 1403"/>
                  <a:gd name="connsiteX37" fmla="*/ 400 w 723"/>
                  <a:gd name="connsiteY37" fmla="*/ 904 h 1403"/>
                  <a:gd name="connsiteX38" fmla="*/ 456 w 723"/>
                  <a:gd name="connsiteY38" fmla="*/ 928 h 1403"/>
                  <a:gd name="connsiteX39" fmla="*/ 552 w 723"/>
                  <a:gd name="connsiteY39" fmla="*/ 980 h 1403"/>
                  <a:gd name="connsiteX40" fmla="*/ 672 w 723"/>
                  <a:gd name="connsiteY40" fmla="*/ 1020 h 1403"/>
                  <a:gd name="connsiteX41" fmla="*/ 704 w 723"/>
                  <a:gd name="connsiteY41" fmla="*/ 1048 h 1403"/>
                  <a:gd name="connsiteX42" fmla="*/ 672 w 723"/>
                  <a:gd name="connsiteY42" fmla="*/ 1076 h 1403"/>
                  <a:gd name="connsiteX43" fmla="*/ 32 w 723"/>
                  <a:gd name="connsiteY43" fmla="*/ 1216 h 1403"/>
                  <a:gd name="connsiteX44" fmla="*/ 89 w 723"/>
                  <a:gd name="connsiteY44" fmla="*/ 1394 h 1403"/>
                  <a:gd name="connsiteX45" fmla="*/ 0 w 723"/>
                  <a:gd name="connsiteY45" fmla="*/ 1300 h 1403"/>
                  <a:gd name="connsiteX0" fmla="*/ 588 w 707"/>
                  <a:gd name="connsiteY0" fmla="*/ 0 h 1394"/>
                  <a:gd name="connsiteX1" fmla="*/ 604 w 707"/>
                  <a:gd name="connsiteY1" fmla="*/ 32 h 1394"/>
                  <a:gd name="connsiteX2" fmla="*/ 576 w 707"/>
                  <a:gd name="connsiteY2" fmla="*/ 36 h 1394"/>
                  <a:gd name="connsiteX3" fmla="*/ 664 w 707"/>
                  <a:gd name="connsiteY3" fmla="*/ 56 h 1394"/>
                  <a:gd name="connsiteX4" fmla="*/ 700 w 707"/>
                  <a:gd name="connsiteY4" fmla="*/ 80 h 1394"/>
                  <a:gd name="connsiteX5" fmla="*/ 608 w 707"/>
                  <a:gd name="connsiteY5" fmla="*/ 116 h 1394"/>
                  <a:gd name="connsiteX6" fmla="*/ 600 w 707"/>
                  <a:gd name="connsiteY6" fmla="*/ 128 h 1394"/>
                  <a:gd name="connsiteX7" fmla="*/ 608 w 707"/>
                  <a:gd name="connsiteY7" fmla="*/ 152 h 1394"/>
                  <a:gd name="connsiteX8" fmla="*/ 552 w 707"/>
                  <a:gd name="connsiteY8" fmla="*/ 168 h 1394"/>
                  <a:gd name="connsiteX9" fmla="*/ 528 w 707"/>
                  <a:gd name="connsiteY9" fmla="*/ 180 h 1394"/>
                  <a:gd name="connsiteX10" fmla="*/ 540 w 707"/>
                  <a:gd name="connsiteY10" fmla="*/ 208 h 1394"/>
                  <a:gd name="connsiteX11" fmla="*/ 584 w 707"/>
                  <a:gd name="connsiteY11" fmla="*/ 240 h 1394"/>
                  <a:gd name="connsiteX12" fmla="*/ 568 w 707"/>
                  <a:gd name="connsiteY12" fmla="*/ 280 h 1394"/>
                  <a:gd name="connsiteX13" fmla="*/ 616 w 707"/>
                  <a:gd name="connsiteY13" fmla="*/ 296 h 1394"/>
                  <a:gd name="connsiteX14" fmla="*/ 588 w 707"/>
                  <a:gd name="connsiteY14" fmla="*/ 328 h 1394"/>
                  <a:gd name="connsiteX15" fmla="*/ 576 w 707"/>
                  <a:gd name="connsiteY15" fmla="*/ 340 h 1394"/>
                  <a:gd name="connsiteX16" fmla="*/ 568 w 707"/>
                  <a:gd name="connsiteY16" fmla="*/ 364 h 1394"/>
                  <a:gd name="connsiteX17" fmla="*/ 564 w 707"/>
                  <a:gd name="connsiteY17" fmla="*/ 452 h 1394"/>
                  <a:gd name="connsiteX18" fmla="*/ 512 w 707"/>
                  <a:gd name="connsiteY18" fmla="*/ 448 h 1394"/>
                  <a:gd name="connsiteX19" fmla="*/ 420 w 707"/>
                  <a:gd name="connsiteY19" fmla="*/ 452 h 1394"/>
                  <a:gd name="connsiteX20" fmla="*/ 404 w 707"/>
                  <a:gd name="connsiteY20" fmla="*/ 524 h 1394"/>
                  <a:gd name="connsiteX21" fmla="*/ 432 w 707"/>
                  <a:gd name="connsiteY21" fmla="*/ 528 h 1394"/>
                  <a:gd name="connsiteX22" fmla="*/ 436 w 707"/>
                  <a:gd name="connsiteY22" fmla="*/ 564 h 1394"/>
                  <a:gd name="connsiteX23" fmla="*/ 492 w 707"/>
                  <a:gd name="connsiteY23" fmla="*/ 600 h 1394"/>
                  <a:gd name="connsiteX24" fmla="*/ 412 w 707"/>
                  <a:gd name="connsiteY24" fmla="*/ 616 h 1394"/>
                  <a:gd name="connsiteX25" fmla="*/ 388 w 707"/>
                  <a:gd name="connsiteY25" fmla="*/ 624 h 1394"/>
                  <a:gd name="connsiteX26" fmla="*/ 380 w 707"/>
                  <a:gd name="connsiteY26" fmla="*/ 652 h 1394"/>
                  <a:gd name="connsiteX27" fmla="*/ 344 w 707"/>
                  <a:gd name="connsiteY27" fmla="*/ 660 h 1394"/>
                  <a:gd name="connsiteX28" fmla="*/ 320 w 707"/>
                  <a:gd name="connsiteY28" fmla="*/ 708 h 1394"/>
                  <a:gd name="connsiteX29" fmla="*/ 324 w 707"/>
                  <a:gd name="connsiteY29" fmla="*/ 740 h 1394"/>
                  <a:gd name="connsiteX30" fmla="*/ 332 w 707"/>
                  <a:gd name="connsiteY30" fmla="*/ 752 h 1394"/>
                  <a:gd name="connsiteX31" fmla="*/ 320 w 707"/>
                  <a:gd name="connsiteY31" fmla="*/ 776 h 1394"/>
                  <a:gd name="connsiteX32" fmla="*/ 312 w 707"/>
                  <a:gd name="connsiteY32" fmla="*/ 800 h 1394"/>
                  <a:gd name="connsiteX33" fmla="*/ 336 w 707"/>
                  <a:gd name="connsiteY33" fmla="*/ 836 h 1394"/>
                  <a:gd name="connsiteX34" fmla="*/ 340 w 707"/>
                  <a:gd name="connsiteY34" fmla="*/ 848 h 1394"/>
                  <a:gd name="connsiteX35" fmla="*/ 352 w 707"/>
                  <a:gd name="connsiteY35" fmla="*/ 860 h 1394"/>
                  <a:gd name="connsiteX36" fmla="*/ 324 w 707"/>
                  <a:gd name="connsiteY36" fmla="*/ 888 h 1394"/>
                  <a:gd name="connsiteX37" fmla="*/ 384 w 707"/>
                  <a:gd name="connsiteY37" fmla="*/ 904 h 1394"/>
                  <a:gd name="connsiteX38" fmla="*/ 440 w 707"/>
                  <a:gd name="connsiteY38" fmla="*/ 928 h 1394"/>
                  <a:gd name="connsiteX39" fmla="*/ 536 w 707"/>
                  <a:gd name="connsiteY39" fmla="*/ 980 h 1394"/>
                  <a:gd name="connsiteX40" fmla="*/ 656 w 707"/>
                  <a:gd name="connsiteY40" fmla="*/ 1020 h 1394"/>
                  <a:gd name="connsiteX41" fmla="*/ 688 w 707"/>
                  <a:gd name="connsiteY41" fmla="*/ 1048 h 1394"/>
                  <a:gd name="connsiteX42" fmla="*/ 656 w 707"/>
                  <a:gd name="connsiteY42" fmla="*/ 1076 h 1394"/>
                  <a:gd name="connsiteX43" fmla="*/ 16 w 707"/>
                  <a:gd name="connsiteY43" fmla="*/ 1216 h 1394"/>
                  <a:gd name="connsiteX44" fmla="*/ 73 w 707"/>
                  <a:gd name="connsiteY44" fmla="*/ 1394 h 1394"/>
                  <a:gd name="connsiteX0" fmla="*/ 674 w 793"/>
                  <a:gd name="connsiteY0" fmla="*/ 0 h 1394"/>
                  <a:gd name="connsiteX1" fmla="*/ 690 w 793"/>
                  <a:gd name="connsiteY1" fmla="*/ 32 h 1394"/>
                  <a:gd name="connsiteX2" fmla="*/ 662 w 793"/>
                  <a:gd name="connsiteY2" fmla="*/ 36 h 1394"/>
                  <a:gd name="connsiteX3" fmla="*/ 750 w 793"/>
                  <a:gd name="connsiteY3" fmla="*/ 56 h 1394"/>
                  <a:gd name="connsiteX4" fmla="*/ 786 w 793"/>
                  <a:gd name="connsiteY4" fmla="*/ 80 h 1394"/>
                  <a:gd name="connsiteX5" fmla="*/ 694 w 793"/>
                  <a:gd name="connsiteY5" fmla="*/ 116 h 1394"/>
                  <a:gd name="connsiteX6" fmla="*/ 686 w 793"/>
                  <a:gd name="connsiteY6" fmla="*/ 128 h 1394"/>
                  <a:gd name="connsiteX7" fmla="*/ 694 w 793"/>
                  <a:gd name="connsiteY7" fmla="*/ 152 h 1394"/>
                  <a:gd name="connsiteX8" fmla="*/ 638 w 793"/>
                  <a:gd name="connsiteY8" fmla="*/ 168 h 1394"/>
                  <a:gd name="connsiteX9" fmla="*/ 614 w 793"/>
                  <a:gd name="connsiteY9" fmla="*/ 180 h 1394"/>
                  <a:gd name="connsiteX10" fmla="*/ 626 w 793"/>
                  <a:gd name="connsiteY10" fmla="*/ 208 h 1394"/>
                  <a:gd name="connsiteX11" fmla="*/ 670 w 793"/>
                  <a:gd name="connsiteY11" fmla="*/ 240 h 1394"/>
                  <a:gd name="connsiteX12" fmla="*/ 654 w 793"/>
                  <a:gd name="connsiteY12" fmla="*/ 280 h 1394"/>
                  <a:gd name="connsiteX13" fmla="*/ 702 w 793"/>
                  <a:gd name="connsiteY13" fmla="*/ 296 h 1394"/>
                  <a:gd name="connsiteX14" fmla="*/ 674 w 793"/>
                  <a:gd name="connsiteY14" fmla="*/ 328 h 1394"/>
                  <a:gd name="connsiteX15" fmla="*/ 662 w 793"/>
                  <a:gd name="connsiteY15" fmla="*/ 340 h 1394"/>
                  <a:gd name="connsiteX16" fmla="*/ 654 w 793"/>
                  <a:gd name="connsiteY16" fmla="*/ 364 h 1394"/>
                  <a:gd name="connsiteX17" fmla="*/ 650 w 793"/>
                  <a:gd name="connsiteY17" fmla="*/ 452 h 1394"/>
                  <a:gd name="connsiteX18" fmla="*/ 598 w 793"/>
                  <a:gd name="connsiteY18" fmla="*/ 448 h 1394"/>
                  <a:gd name="connsiteX19" fmla="*/ 506 w 793"/>
                  <a:gd name="connsiteY19" fmla="*/ 452 h 1394"/>
                  <a:gd name="connsiteX20" fmla="*/ 490 w 793"/>
                  <a:gd name="connsiteY20" fmla="*/ 524 h 1394"/>
                  <a:gd name="connsiteX21" fmla="*/ 518 w 793"/>
                  <a:gd name="connsiteY21" fmla="*/ 528 h 1394"/>
                  <a:gd name="connsiteX22" fmla="*/ 522 w 793"/>
                  <a:gd name="connsiteY22" fmla="*/ 564 h 1394"/>
                  <a:gd name="connsiteX23" fmla="*/ 578 w 793"/>
                  <a:gd name="connsiteY23" fmla="*/ 600 h 1394"/>
                  <a:gd name="connsiteX24" fmla="*/ 498 w 793"/>
                  <a:gd name="connsiteY24" fmla="*/ 616 h 1394"/>
                  <a:gd name="connsiteX25" fmla="*/ 474 w 793"/>
                  <a:gd name="connsiteY25" fmla="*/ 624 h 1394"/>
                  <a:gd name="connsiteX26" fmla="*/ 466 w 793"/>
                  <a:gd name="connsiteY26" fmla="*/ 652 h 1394"/>
                  <a:gd name="connsiteX27" fmla="*/ 430 w 793"/>
                  <a:gd name="connsiteY27" fmla="*/ 660 h 1394"/>
                  <a:gd name="connsiteX28" fmla="*/ 406 w 793"/>
                  <a:gd name="connsiteY28" fmla="*/ 708 h 1394"/>
                  <a:gd name="connsiteX29" fmla="*/ 410 w 793"/>
                  <a:gd name="connsiteY29" fmla="*/ 740 h 1394"/>
                  <a:gd name="connsiteX30" fmla="*/ 418 w 793"/>
                  <a:gd name="connsiteY30" fmla="*/ 752 h 1394"/>
                  <a:gd name="connsiteX31" fmla="*/ 406 w 793"/>
                  <a:gd name="connsiteY31" fmla="*/ 776 h 1394"/>
                  <a:gd name="connsiteX32" fmla="*/ 398 w 793"/>
                  <a:gd name="connsiteY32" fmla="*/ 800 h 1394"/>
                  <a:gd name="connsiteX33" fmla="*/ 422 w 793"/>
                  <a:gd name="connsiteY33" fmla="*/ 836 h 1394"/>
                  <a:gd name="connsiteX34" fmla="*/ 426 w 793"/>
                  <a:gd name="connsiteY34" fmla="*/ 848 h 1394"/>
                  <a:gd name="connsiteX35" fmla="*/ 438 w 793"/>
                  <a:gd name="connsiteY35" fmla="*/ 860 h 1394"/>
                  <a:gd name="connsiteX36" fmla="*/ 410 w 793"/>
                  <a:gd name="connsiteY36" fmla="*/ 888 h 1394"/>
                  <a:gd name="connsiteX37" fmla="*/ 470 w 793"/>
                  <a:gd name="connsiteY37" fmla="*/ 904 h 1394"/>
                  <a:gd name="connsiteX38" fmla="*/ 526 w 793"/>
                  <a:gd name="connsiteY38" fmla="*/ 928 h 1394"/>
                  <a:gd name="connsiteX39" fmla="*/ 622 w 793"/>
                  <a:gd name="connsiteY39" fmla="*/ 980 h 1394"/>
                  <a:gd name="connsiteX40" fmla="*/ 742 w 793"/>
                  <a:gd name="connsiteY40" fmla="*/ 1020 h 1394"/>
                  <a:gd name="connsiteX41" fmla="*/ 774 w 793"/>
                  <a:gd name="connsiteY41" fmla="*/ 1048 h 1394"/>
                  <a:gd name="connsiteX42" fmla="*/ 742 w 793"/>
                  <a:gd name="connsiteY42" fmla="*/ 1076 h 1394"/>
                  <a:gd name="connsiteX43" fmla="*/ 102 w 793"/>
                  <a:gd name="connsiteY43" fmla="*/ 1216 h 1394"/>
                  <a:gd name="connsiteX44" fmla="*/ 131 w 793"/>
                  <a:gd name="connsiteY44" fmla="*/ 1310 h 1394"/>
                  <a:gd name="connsiteX45" fmla="*/ 159 w 793"/>
                  <a:gd name="connsiteY45" fmla="*/ 1394 h 1394"/>
                  <a:gd name="connsiteX0" fmla="*/ 572 w 691"/>
                  <a:gd name="connsiteY0" fmla="*/ 0 h 1394"/>
                  <a:gd name="connsiteX1" fmla="*/ 588 w 691"/>
                  <a:gd name="connsiteY1" fmla="*/ 32 h 1394"/>
                  <a:gd name="connsiteX2" fmla="*/ 560 w 691"/>
                  <a:gd name="connsiteY2" fmla="*/ 36 h 1394"/>
                  <a:gd name="connsiteX3" fmla="*/ 648 w 691"/>
                  <a:gd name="connsiteY3" fmla="*/ 56 h 1394"/>
                  <a:gd name="connsiteX4" fmla="*/ 684 w 691"/>
                  <a:gd name="connsiteY4" fmla="*/ 80 h 1394"/>
                  <a:gd name="connsiteX5" fmla="*/ 592 w 691"/>
                  <a:gd name="connsiteY5" fmla="*/ 116 h 1394"/>
                  <a:gd name="connsiteX6" fmla="*/ 584 w 691"/>
                  <a:gd name="connsiteY6" fmla="*/ 128 h 1394"/>
                  <a:gd name="connsiteX7" fmla="*/ 592 w 691"/>
                  <a:gd name="connsiteY7" fmla="*/ 152 h 1394"/>
                  <a:gd name="connsiteX8" fmla="*/ 536 w 691"/>
                  <a:gd name="connsiteY8" fmla="*/ 168 h 1394"/>
                  <a:gd name="connsiteX9" fmla="*/ 512 w 691"/>
                  <a:gd name="connsiteY9" fmla="*/ 180 h 1394"/>
                  <a:gd name="connsiteX10" fmla="*/ 524 w 691"/>
                  <a:gd name="connsiteY10" fmla="*/ 208 h 1394"/>
                  <a:gd name="connsiteX11" fmla="*/ 568 w 691"/>
                  <a:gd name="connsiteY11" fmla="*/ 240 h 1394"/>
                  <a:gd name="connsiteX12" fmla="*/ 552 w 691"/>
                  <a:gd name="connsiteY12" fmla="*/ 280 h 1394"/>
                  <a:gd name="connsiteX13" fmla="*/ 600 w 691"/>
                  <a:gd name="connsiteY13" fmla="*/ 296 h 1394"/>
                  <a:gd name="connsiteX14" fmla="*/ 572 w 691"/>
                  <a:gd name="connsiteY14" fmla="*/ 328 h 1394"/>
                  <a:gd name="connsiteX15" fmla="*/ 560 w 691"/>
                  <a:gd name="connsiteY15" fmla="*/ 340 h 1394"/>
                  <a:gd name="connsiteX16" fmla="*/ 552 w 691"/>
                  <a:gd name="connsiteY16" fmla="*/ 364 h 1394"/>
                  <a:gd name="connsiteX17" fmla="*/ 548 w 691"/>
                  <a:gd name="connsiteY17" fmla="*/ 452 h 1394"/>
                  <a:gd name="connsiteX18" fmla="*/ 496 w 691"/>
                  <a:gd name="connsiteY18" fmla="*/ 448 h 1394"/>
                  <a:gd name="connsiteX19" fmla="*/ 404 w 691"/>
                  <a:gd name="connsiteY19" fmla="*/ 452 h 1394"/>
                  <a:gd name="connsiteX20" fmla="*/ 388 w 691"/>
                  <a:gd name="connsiteY20" fmla="*/ 524 h 1394"/>
                  <a:gd name="connsiteX21" fmla="*/ 416 w 691"/>
                  <a:gd name="connsiteY21" fmla="*/ 528 h 1394"/>
                  <a:gd name="connsiteX22" fmla="*/ 420 w 691"/>
                  <a:gd name="connsiteY22" fmla="*/ 564 h 1394"/>
                  <a:gd name="connsiteX23" fmla="*/ 476 w 691"/>
                  <a:gd name="connsiteY23" fmla="*/ 600 h 1394"/>
                  <a:gd name="connsiteX24" fmla="*/ 396 w 691"/>
                  <a:gd name="connsiteY24" fmla="*/ 616 h 1394"/>
                  <a:gd name="connsiteX25" fmla="*/ 372 w 691"/>
                  <a:gd name="connsiteY25" fmla="*/ 624 h 1394"/>
                  <a:gd name="connsiteX26" fmla="*/ 364 w 691"/>
                  <a:gd name="connsiteY26" fmla="*/ 652 h 1394"/>
                  <a:gd name="connsiteX27" fmla="*/ 328 w 691"/>
                  <a:gd name="connsiteY27" fmla="*/ 660 h 1394"/>
                  <a:gd name="connsiteX28" fmla="*/ 304 w 691"/>
                  <a:gd name="connsiteY28" fmla="*/ 708 h 1394"/>
                  <a:gd name="connsiteX29" fmla="*/ 308 w 691"/>
                  <a:gd name="connsiteY29" fmla="*/ 740 h 1394"/>
                  <a:gd name="connsiteX30" fmla="*/ 316 w 691"/>
                  <a:gd name="connsiteY30" fmla="*/ 752 h 1394"/>
                  <a:gd name="connsiteX31" fmla="*/ 304 w 691"/>
                  <a:gd name="connsiteY31" fmla="*/ 776 h 1394"/>
                  <a:gd name="connsiteX32" fmla="*/ 296 w 691"/>
                  <a:gd name="connsiteY32" fmla="*/ 800 h 1394"/>
                  <a:gd name="connsiteX33" fmla="*/ 320 w 691"/>
                  <a:gd name="connsiteY33" fmla="*/ 836 h 1394"/>
                  <a:gd name="connsiteX34" fmla="*/ 324 w 691"/>
                  <a:gd name="connsiteY34" fmla="*/ 848 h 1394"/>
                  <a:gd name="connsiteX35" fmla="*/ 336 w 691"/>
                  <a:gd name="connsiteY35" fmla="*/ 860 h 1394"/>
                  <a:gd name="connsiteX36" fmla="*/ 308 w 691"/>
                  <a:gd name="connsiteY36" fmla="*/ 888 h 1394"/>
                  <a:gd name="connsiteX37" fmla="*/ 368 w 691"/>
                  <a:gd name="connsiteY37" fmla="*/ 904 h 1394"/>
                  <a:gd name="connsiteX38" fmla="*/ 424 w 691"/>
                  <a:gd name="connsiteY38" fmla="*/ 928 h 1394"/>
                  <a:gd name="connsiteX39" fmla="*/ 520 w 691"/>
                  <a:gd name="connsiteY39" fmla="*/ 980 h 1394"/>
                  <a:gd name="connsiteX40" fmla="*/ 640 w 691"/>
                  <a:gd name="connsiteY40" fmla="*/ 1020 h 1394"/>
                  <a:gd name="connsiteX41" fmla="*/ 672 w 691"/>
                  <a:gd name="connsiteY41" fmla="*/ 1048 h 1394"/>
                  <a:gd name="connsiteX42" fmla="*/ 640 w 691"/>
                  <a:gd name="connsiteY42" fmla="*/ 1076 h 1394"/>
                  <a:gd name="connsiteX43" fmla="*/ 0 w 691"/>
                  <a:gd name="connsiteY43" fmla="*/ 1216 h 1394"/>
                  <a:gd name="connsiteX44" fmla="*/ 29 w 691"/>
                  <a:gd name="connsiteY44" fmla="*/ 1310 h 1394"/>
                  <a:gd name="connsiteX45" fmla="*/ 57 w 691"/>
                  <a:gd name="connsiteY45" fmla="*/ 1394 h 1394"/>
                  <a:gd name="connsiteX0" fmla="*/ 622 w 741"/>
                  <a:gd name="connsiteY0" fmla="*/ 0 h 1394"/>
                  <a:gd name="connsiteX1" fmla="*/ 638 w 741"/>
                  <a:gd name="connsiteY1" fmla="*/ 32 h 1394"/>
                  <a:gd name="connsiteX2" fmla="*/ 610 w 741"/>
                  <a:gd name="connsiteY2" fmla="*/ 36 h 1394"/>
                  <a:gd name="connsiteX3" fmla="*/ 698 w 741"/>
                  <a:gd name="connsiteY3" fmla="*/ 56 h 1394"/>
                  <a:gd name="connsiteX4" fmla="*/ 734 w 741"/>
                  <a:gd name="connsiteY4" fmla="*/ 80 h 1394"/>
                  <a:gd name="connsiteX5" fmla="*/ 642 w 741"/>
                  <a:gd name="connsiteY5" fmla="*/ 116 h 1394"/>
                  <a:gd name="connsiteX6" fmla="*/ 634 w 741"/>
                  <a:gd name="connsiteY6" fmla="*/ 128 h 1394"/>
                  <a:gd name="connsiteX7" fmla="*/ 642 w 741"/>
                  <a:gd name="connsiteY7" fmla="*/ 152 h 1394"/>
                  <a:gd name="connsiteX8" fmla="*/ 586 w 741"/>
                  <a:gd name="connsiteY8" fmla="*/ 168 h 1394"/>
                  <a:gd name="connsiteX9" fmla="*/ 562 w 741"/>
                  <a:gd name="connsiteY9" fmla="*/ 180 h 1394"/>
                  <a:gd name="connsiteX10" fmla="*/ 574 w 741"/>
                  <a:gd name="connsiteY10" fmla="*/ 208 h 1394"/>
                  <a:gd name="connsiteX11" fmla="*/ 618 w 741"/>
                  <a:gd name="connsiteY11" fmla="*/ 240 h 1394"/>
                  <a:gd name="connsiteX12" fmla="*/ 602 w 741"/>
                  <a:gd name="connsiteY12" fmla="*/ 280 h 1394"/>
                  <a:gd name="connsiteX13" fmla="*/ 650 w 741"/>
                  <a:gd name="connsiteY13" fmla="*/ 296 h 1394"/>
                  <a:gd name="connsiteX14" fmla="*/ 622 w 741"/>
                  <a:gd name="connsiteY14" fmla="*/ 328 h 1394"/>
                  <a:gd name="connsiteX15" fmla="*/ 610 w 741"/>
                  <a:gd name="connsiteY15" fmla="*/ 340 h 1394"/>
                  <a:gd name="connsiteX16" fmla="*/ 602 w 741"/>
                  <a:gd name="connsiteY16" fmla="*/ 364 h 1394"/>
                  <a:gd name="connsiteX17" fmla="*/ 598 w 741"/>
                  <a:gd name="connsiteY17" fmla="*/ 452 h 1394"/>
                  <a:gd name="connsiteX18" fmla="*/ 546 w 741"/>
                  <a:gd name="connsiteY18" fmla="*/ 448 h 1394"/>
                  <a:gd name="connsiteX19" fmla="*/ 454 w 741"/>
                  <a:gd name="connsiteY19" fmla="*/ 452 h 1394"/>
                  <a:gd name="connsiteX20" fmla="*/ 438 w 741"/>
                  <a:gd name="connsiteY20" fmla="*/ 524 h 1394"/>
                  <a:gd name="connsiteX21" fmla="*/ 466 w 741"/>
                  <a:gd name="connsiteY21" fmla="*/ 528 h 1394"/>
                  <a:gd name="connsiteX22" fmla="*/ 470 w 741"/>
                  <a:gd name="connsiteY22" fmla="*/ 564 h 1394"/>
                  <a:gd name="connsiteX23" fmla="*/ 526 w 741"/>
                  <a:gd name="connsiteY23" fmla="*/ 600 h 1394"/>
                  <a:gd name="connsiteX24" fmla="*/ 446 w 741"/>
                  <a:gd name="connsiteY24" fmla="*/ 616 h 1394"/>
                  <a:gd name="connsiteX25" fmla="*/ 422 w 741"/>
                  <a:gd name="connsiteY25" fmla="*/ 624 h 1394"/>
                  <a:gd name="connsiteX26" fmla="*/ 414 w 741"/>
                  <a:gd name="connsiteY26" fmla="*/ 652 h 1394"/>
                  <a:gd name="connsiteX27" fmla="*/ 378 w 741"/>
                  <a:gd name="connsiteY27" fmla="*/ 660 h 1394"/>
                  <a:gd name="connsiteX28" fmla="*/ 354 w 741"/>
                  <a:gd name="connsiteY28" fmla="*/ 708 h 1394"/>
                  <a:gd name="connsiteX29" fmla="*/ 358 w 741"/>
                  <a:gd name="connsiteY29" fmla="*/ 740 h 1394"/>
                  <a:gd name="connsiteX30" fmla="*/ 366 w 741"/>
                  <a:gd name="connsiteY30" fmla="*/ 752 h 1394"/>
                  <a:gd name="connsiteX31" fmla="*/ 354 w 741"/>
                  <a:gd name="connsiteY31" fmla="*/ 776 h 1394"/>
                  <a:gd name="connsiteX32" fmla="*/ 346 w 741"/>
                  <a:gd name="connsiteY32" fmla="*/ 800 h 1394"/>
                  <a:gd name="connsiteX33" fmla="*/ 370 w 741"/>
                  <a:gd name="connsiteY33" fmla="*/ 836 h 1394"/>
                  <a:gd name="connsiteX34" fmla="*/ 374 w 741"/>
                  <a:gd name="connsiteY34" fmla="*/ 848 h 1394"/>
                  <a:gd name="connsiteX35" fmla="*/ 386 w 741"/>
                  <a:gd name="connsiteY35" fmla="*/ 860 h 1394"/>
                  <a:gd name="connsiteX36" fmla="*/ 358 w 741"/>
                  <a:gd name="connsiteY36" fmla="*/ 888 h 1394"/>
                  <a:gd name="connsiteX37" fmla="*/ 418 w 741"/>
                  <a:gd name="connsiteY37" fmla="*/ 904 h 1394"/>
                  <a:gd name="connsiteX38" fmla="*/ 474 w 741"/>
                  <a:gd name="connsiteY38" fmla="*/ 928 h 1394"/>
                  <a:gd name="connsiteX39" fmla="*/ 570 w 741"/>
                  <a:gd name="connsiteY39" fmla="*/ 980 h 1394"/>
                  <a:gd name="connsiteX40" fmla="*/ 690 w 741"/>
                  <a:gd name="connsiteY40" fmla="*/ 1020 h 1394"/>
                  <a:gd name="connsiteX41" fmla="*/ 722 w 741"/>
                  <a:gd name="connsiteY41" fmla="*/ 1048 h 1394"/>
                  <a:gd name="connsiteX42" fmla="*/ 690 w 741"/>
                  <a:gd name="connsiteY42" fmla="*/ 1076 h 1394"/>
                  <a:gd name="connsiteX43" fmla="*/ 50 w 741"/>
                  <a:gd name="connsiteY43" fmla="*/ 1216 h 1394"/>
                  <a:gd name="connsiteX44" fmla="*/ 79 w 741"/>
                  <a:gd name="connsiteY44" fmla="*/ 1310 h 1394"/>
                  <a:gd name="connsiteX45" fmla="*/ 107 w 741"/>
                  <a:gd name="connsiteY45" fmla="*/ 1394 h 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1" h="1394">
                    <a:moveTo>
                      <a:pt x="622" y="0"/>
                    </a:moveTo>
                    <a:cubicBezTo>
                      <a:pt x="630" y="3"/>
                      <a:pt x="658" y="20"/>
                      <a:pt x="638" y="32"/>
                    </a:cubicBezTo>
                    <a:cubicBezTo>
                      <a:pt x="630" y="37"/>
                      <a:pt x="619" y="35"/>
                      <a:pt x="610" y="36"/>
                    </a:cubicBezTo>
                    <a:cubicBezTo>
                      <a:pt x="621" y="68"/>
                      <a:pt x="672" y="55"/>
                      <a:pt x="698" y="56"/>
                    </a:cubicBezTo>
                    <a:cubicBezTo>
                      <a:pt x="717" y="61"/>
                      <a:pt x="723" y="64"/>
                      <a:pt x="734" y="80"/>
                    </a:cubicBezTo>
                    <a:cubicBezTo>
                      <a:pt x="723" y="112"/>
                      <a:pt x="671" y="110"/>
                      <a:pt x="642" y="116"/>
                    </a:cubicBezTo>
                    <a:cubicBezTo>
                      <a:pt x="639" y="120"/>
                      <a:pt x="634" y="123"/>
                      <a:pt x="634" y="128"/>
                    </a:cubicBezTo>
                    <a:cubicBezTo>
                      <a:pt x="634" y="136"/>
                      <a:pt x="642" y="152"/>
                      <a:pt x="642" y="152"/>
                    </a:cubicBezTo>
                    <a:cubicBezTo>
                      <a:pt x="623" y="158"/>
                      <a:pt x="605" y="162"/>
                      <a:pt x="586" y="168"/>
                    </a:cubicBezTo>
                    <a:cubicBezTo>
                      <a:pt x="578" y="171"/>
                      <a:pt x="570" y="177"/>
                      <a:pt x="562" y="180"/>
                    </a:cubicBezTo>
                    <a:cubicBezTo>
                      <a:pt x="547" y="202"/>
                      <a:pt x="560" y="187"/>
                      <a:pt x="574" y="208"/>
                    </a:cubicBezTo>
                    <a:cubicBezTo>
                      <a:pt x="554" y="239"/>
                      <a:pt x="600" y="237"/>
                      <a:pt x="618" y="240"/>
                    </a:cubicBezTo>
                    <a:cubicBezTo>
                      <a:pt x="630" y="258"/>
                      <a:pt x="623" y="273"/>
                      <a:pt x="602" y="280"/>
                    </a:cubicBezTo>
                    <a:cubicBezTo>
                      <a:pt x="619" y="286"/>
                      <a:pt x="635" y="286"/>
                      <a:pt x="650" y="296"/>
                    </a:cubicBezTo>
                    <a:cubicBezTo>
                      <a:pt x="667" y="322"/>
                      <a:pt x="641" y="322"/>
                      <a:pt x="622" y="328"/>
                    </a:cubicBezTo>
                    <a:cubicBezTo>
                      <a:pt x="618" y="332"/>
                      <a:pt x="613" y="335"/>
                      <a:pt x="610" y="340"/>
                    </a:cubicBezTo>
                    <a:cubicBezTo>
                      <a:pt x="606" y="347"/>
                      <a:pt x="602" y="364"/>
                      <a:pt x="602" y="364"/>
                    </a:cubicBezTo>
                    <a:cubicBezTo>
                      <a:pt x="601" y="393"/>
                      <a:pt x="614" y="428"/>
                      <a:pt x="598" y="452"/>
                    </a:cubicBezTo>
                    <a:cubicBezTo>
                      <a:pt x="588" y="466"/>
                      <a:pt x="563" y="448"/>
                      <a:pt x="546" y="448"/>
                    </a:cubicBezTo>
                    <a:cubicBezTo>
                      <a:pt x="515" y="448"/>
                      <a:pt x="485" y="451"/>
                      <a:pt x="454" y="452"/>
                    </a:cubicBezTo>
                    <a:cubicBezTo>
                      <a:pt x="425" y="462"/>
                      <a:pt x="422" y="493"/>
                      <a:pt x="438" y="524"/>
                    </a:cubicBezTo>
                    <a:cubicBezTo>
                      <a:pt x="442" y="532"/>
                      <a:pt x="457" y="527"/>
                      <a:pt x="466" y="528"/>
                    </a:cubicBezTo>
                    <a:cubicBezTo>
                      <a:pt x="467" y="540"/>
                      <a:pt x="466" y="553"/>
                      <a:pt x="470" y="564"/>
                    </a:cubicBezTo>
                    <a:cubicBezTo>
                      <a:pt x="474" y="576"/>
                      <a:pt x="513" y="596"/>
                      <a:pt x="526" y="600"/>
                    </a:cubicBezTo>
                    <a:cubicBezTo>
                      <a:pt x="514" y="637"/>
                      <a:pt x="528" y="606"/>
                      <a:pt x="446" y="616"/>
                    </a:cubicBezTo>
                    <a:cubicBezTo>
                      <a:pt x="438" y="617"/>
                      <a:pt x="422" y="624"/>
                      <a:pt x="422" y="624"/>
                    </a:cubicBezTo>
                    <a:cubicBezTo>
                      <a:pt x="419" y="633"/>
                      <a:pt x="422" y="646"/>
                      <a:pt x="414" y="652"/>
                    </a:cubicBezTo>
                    <a:cubicBezTo>
                      <a:pt x="404" y="659"/>
                      <a:pt x="390" y="656"/>
                      <a:pt x="378" y="660"/>
                    </a:cubicBezTo>
                    <a:cubicBezTo>
                      <a:pt x="373" y="695"/>
                      <a:pt x="370" y="684"/>
                      <a:pt x="354" y="708"/>
                    </a:cubicBezTo>
                    <a:cubicBezTo>
                      <a:pt x="355" y="719"/>
                      <a:pt x="355" y="730"/>
                      <a:pt x="358" y="740"/>
                    </a:cubicBezTo>
                    <a:cubicBezTo>
                      <a:pt x="359" y="745"/>
                      <a:pt x="365" y="747"/>
                      <a:pt x="366" y="752"/>
                    </a:cubicBezTo>
                    <a:cubicBezTo>
                      <a:pt x="367" y="760"/>
                      <a:pt x="357" y="770"/>
                      <a:pt x="354" y="776"/>
                    </a:cubicBezTo>
                    <a:cubicBezTo>
                      <a:pt x="351" y="784"/>
                      <a:pt x="346" y="800"/>
                      <a:pt x="346" y="800"/>
                    </a:cubicBezTo>
                    <a:cubicBezTo>
                      <a:pt x="354" y="863"/>
                      <a:pt x="338" y="814"/>
                      <a:pt x="370" y="836"/>
                    </a:cubicBezTo>
                    <a:cubicBezTo>
                      <a:pt x="374" y="838"/>
                      <a:pt x="372" y="844"/>
                      <a:pt x="374" y="848"/>
                    </a:cubicBezTo>
                    <a:cubicBezTo>
                      <a:pt x="377" y="853"/>
                      <a:pt x="382" y="856"/>
                      <a:pt x="386" y="860"/>
                    </a:cubicBezTo>
                    <a:cubicBezTo>
                      <a:pt x="382" y="873"/>
                      <a:pt x="358" y="888"/>
                      <a:pt x="358" y="888"/>
                    </a:cubicBezTo>
                    <a:cubicBezTo>
                      <a:pt x="377" y="916"/>
                      <a:pt x="357" y="893"/>
                      <a:pt x="418" y="904"/>
                    </a:cubicBezTo>
                    <a:cubicBezTo>
                      <a:pt x="436" y="907"/>
                      <a:pt x="455" y="923"/>
                      <a:pt x="474" y="928"/>
                    </a:cubicBezTo>
                    <a:cubicBezTo>
                      <a:pt x="490" y="977"/>
                      <a:pt x="521" y="975"/>
                      <a:pt x="570" y="980"/>
                    </a:cubicBezTo>
                    <a:cubicBezTo>
                      <a:pt x="610" y="993"/>
                      <a:pt x="654" y="996"/>
                      <a:pt x="690" y="1020"/>
                    </a:cubicBezTo>
                    <a:cubicBezTo>
                      <a:pt x="699" y="1034"/>
                      <a:pt x="706" y="1043"/>
                      <a:pt x="722" y="1048"/>
                    </a:cubicBezTo>
                    <a:cubicBezTo>
                      <a:pt x="741" y="1076"/>
                      <a:pt x="719" y="1073"/>
                      <a:pt x="690" y="1076"/>
                    </a:cubicBezTo>
                    <a:cubicBezTo>
                      <a:pt x="578" y="1104"/>
                      <a:pt x="159" y="1183"/>
                      <a:pt x="50" y="1216"/>
                    </a:cubicBezTo>
                    <a:cubicBezTo>
                      <a:pt x="0" y="1270"/>
                      <a:pt x="70" y="1281"/>
                      <a:pt x="79" y="1310"/>
                    </a:cubicBezTo>
                    <a:cubicBezTo>
                      <a:pt x="88" y="1339"/>
                      <a:pt x="102" y="1380"/>
                      <a:pt x="107" y="13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48" name="Freeform 47"/>
              <p:cNvSpPr/>
              <p:nvPr/>
            </p:nvSpPr>
            <p:spPr bwMode="gray">
              <a:xfrm>
                <a:off x="4538663" y="5132388"/>
                <a:ext cx="466725" cy="184150"/>
              </a:xfrm>
              <a:custGeom>
                <a:avLst/>
                <a:gdLst>
                  <a:gd name="connsiteX0" fmla="*/ 466890 w 466890"/>
                  <a:gd name="connsiteY0" fmla="*/ 0 h 184994"/>
                  <a:gd name="connsiteX1" fmla="*/ 86330 w 466890"/>
                  <a:gd name="connsiteY1" fmla="*/ 5286 h 184994"/>
                  <a:gd name="connsiteX2" fmla="*/ 102187 w 466890"/>
                  <a:gd name="connsiteY2" fmla="*/ 31714 h 184994"/>
                  <a:gd name="connsiteX3" fmla="*/ 139186 w 466890"/>
                  <a:gd name="connsiteY3" fmla="*/ 47570 h 184994"/>
                  <a:gd name="connsiteX4" fmla="*/ 149757 w 466890"/>
                  <a:gd name="connsiteY4" fmla="*/ 68712 h 184994"/>
                  <a:gd name="connsiteX5" fmla="*/ 128615 w 466890"/>
                  <a:gd name="connsiteY5" fmla="*/ 79283 h 184994"/>
                  <a:gd name="connsiteX6" fmla="*/ 144472 w 466890"/>
                  <a:gd name="connsiteY6" fmla="*/ 110997 h 184994"/>
                  <a:gd name="connsiteX7" fmla="*/ 160328 w 466890"/>
                  <a:gd name="connsiteY7" fmla="*/ 126853 h 184994"/>
                  <a:gd name="connsiteX8" fmla="*/ 22904 w 466890"/>
                  <a:gd name="connsiteY8" fmla="*/ 126853 h 184994"/>
                  <a:gd name="connsiteX9" fmla="*/ 22904 w 466890"/>
                  <a:gd name="connsiteY9" fmla="*/ 147996 h 184994"/>
                  <a:gd name="connsiteX10" fmla="*/ 54617 w 466890"/>
                  <a:gd name="connsiteY10" fmla="*/ 184994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0" h="184994">
                    <a:moveTo>
                      <a:pt x="466890" y="0"/>
                    </a:moveTo>
                    <a:cubicBezTo>
                      <a:pt x="307002" y="0"/>
                      <a:pt x="147114" y="0"/>
                      <a:pt x="86330" y="5286"/>
                    </a:cubicBezTo>
                    <a:cubicBezTo>
                      <a:pt x="25546" y="10572"/>
                      <a:pt x="93378" y="24667"/>
                      <a:pt x="102187" y="31714"/>
                    </a:cubicBezTo>
                    <a:cubicBezTo>
                      <a:pt x="110996" y="38761"/>
                      <a:pt x="131258" y="41404"/>
                      <a:pt x="139186" y="47570"/>
                    </a:cubicBezTo>
                    <a:cubicBezTo>
                      <a:pt x="147114" y="53736"/>
                      <a:pt x="151519" y="63427"/>
                      <a:pt x="149757" y="68712"/>
                    </a:cubicBezTo>
                    <a:cubicBezTo>
                      <a:pt x="147995" y="73998"/>
                      <a:pt x="129496" y="72236"/>
                      <a:pt x="128615" y="79283"/>
                    </a:cubicBezTo>
                    <a:cubicBezTo>
                      <a:pt x="127734" y="86330"/>
                      <a:pt x="139187" y="103069"/>
                      <a:pt x="144472" y="110997"/>
                    </a:cubicBezTo>
                    <a:cubicBezTo>
                      <a:pt x="149757" y="118925"/>
                      <a:pt x="180589" y="124210"/>
                      <a:pt x="160328" y="126853"/>
                    </a:cubicBezTo>
                    <a:cubicBezTo>
                      <a:pt x="140067" y="129496"/>
                      <a:pt x="45808" y="123329"/>
                      <a:pt x="22904" y="126853"/>
                    </a:cubicBezTo>
                    <a:cubicBezTo>
                      <a:pt x="0" y="130377"/>
                      <a:pt x="17619" y="138306"/>
                      <a:pt x="22904" y="147996"/>
                    </a:cubicBezTo>
                    <a:cubicBezTo>
                      <a:pt x="28189" y="157686"/>
                      <a:pt x="50212" y="179708"/>
                      <a:pt x="54617" y="1849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0" name="Freeform 49"/>
              <p:cNvSpPr/>
              <p:nvPr/>
            </p:nvSpPr>
            <p:spPr bwMode="gray">
              <a:xfrm>
                <a:off x="4281488" y="5332413"/>
                <a:ext cx="344487" cy="646112"/>
              </a:xfrm>
              <a:custGeom>
                <a:avLst/>
                <a:gdLst>
                  <a:gd name="connsiteX0" fmla="*/ 295110 w 343560"/>
                  <a:gd name="connsiteY0" fmla="*/ 0 h 644837"/>
                  <a:gd name="connsiteX1" fmla="*/ 157685 w 343560"/>
                  <a:gd name="connsiteY1" fmla="*/ 36999 h 644837"/>
                  <a:gd name="connsiteX2" fmla="*/ 194684 w 343560"/>
                  <a:gd name="connsiteY2" fmla="*/ 52856 h 644837"/>
                  <a:gd name="connsiteX3" fmla="*/ 242254 w 343560"/>
                  <a:gd name="connsiteY3" fmla="*/ 89854 h 644837"/>
                  <a:gd name="connsiteX4" fmla="*/ 189399 w 343560"/>
                  <a:gd name="connsiteY4" fmla="*/ 126853 h 644837"/>
                  <a:gd name="connsiteX5" fmla="*/ 99544 w 343560"/>
                  <a:gd name="connsiteY5" fmla="*/ 153281 h 644837"/>
                  <a:gd name="connsiteX6" fmla="*/ 104830 w 343560"/>
                  <a:gd name="connsiteY6" fmla="*/ 163852 h 644837"/>
                  <a:gd name="connsiteX7" fmla="*/ 110115 w 343560"/>
                  <a:gd name="connsiteY7" fmla="*/ 200851 h 644837"/>
                  <a:gd name="connsiteX8" fmla="*/ 25547 w 343560"/>
                  <a:gd name="connsiteY8" fmla="*/ 243135 h 644837"/>
                  <a:gd name="connsiteX9" fmla="*/ 4404 w 343560"/>
                  <a:gd name="connsiteY9" fmla="*/ 285420 h 644837"/>
                  <a:gd name="connsiteX10" fmla="*/ 51974 w 343560"/>
                  <a:gd name="connsiteY10" fmla="*/ 317133 h 644837"/>
                  <a:gd name="connsiteX11" fmla="*/ 147114 w 343560"/>
                  <a:gd name="connsiteY11" fmla="*/ 359417 h 644837"/>
                  <a:gd name="connsiteX12" fmla="*/ 226397 w 343560"/>
                  <a:gd name="connsiteY12" fmla="*/ 417558 h 644837"/>
                  <a:gd name="connsiteX13" fmla="*/ 236969 w 343560"/>
                  <a:gd name="connsiteY13" fmla="*/ 454557 h 644837"/>
                  <a:gd name="connsiteX14" fmla="*/ 326823 w 343560"/>
                  <a:gd name="connsiteY14" fmla="*/ 570839 h 644837"/>
                  <a:gd name="connsiteX15" fmla="*/ 337394 w 343560"/>
                  <a:gd name="connsiteY15" fmla="*/ 634266 h 644837"/>
                  <a:gd name="connsiteX16" fmla="*/ 342679 w 343560"/>
                  <a:gd name="connsiteY16" fmla="*/ 634266 h 64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60" h="644837">
                    <a:moveTo>
                      <a:pt x="295110" y="0"/>
                    </a:moveTo>
                    <a:cubicBezTo>
                      <a:pt x="234766" y="14095"/>
                      <a:pt x="174423" y="28190"/>
                      <a:pt x="157685" y="36999"/>
                    </a:cubicBezTo>
                    <a:cubicBezTo>
                      <a:pt x="140947" y="45808"/>
                      <a:pt x="180589" y="44047"/>
                      <a:pt x="194684" y="52856"/>
                    </a:cubicBezTo>
                    <a:cubicBezTo>
                      <a:pt x="208779" y="61665"/>
                      <a:pt x="243135" y="77521"/>
                      <a:pt x="242254" y="89854"/>
                    </a:cubicBezTo>
                    <a:cubicBezTo>
                      <a:pt x="241373" y="102187"/>
                      <a:pt x="213184" y="116282"/>
                      <a:pt x="189399" y="126853"/>
                    </a:cubicBezTo>
                    <a:cubicBezTo>
                      <a:pt x="165614" y="137424"/>
                      <a:pt x="113639" y="147115"/>
                      <a:pt x="99544" y="153281"/>
                    </a:cubicBezTo>
                    <a:cubicBezTo>
                      <a:pt x="85449" y="159447"/>
                      <a:pt x="103068" y="155924"/>
                      <a:pt x="104830" y="163852"/>
                    </a:cubicBezTo>
                    <a:cubicBezTo>
                      <a:pt x="106592" y="171780"/>
                      <a:pt x="123329" y="187637"/>
                      <a:pt x="110115" y="200851"/>
                    </a:cubicBezTo>
                    <a:cubicBezTo>
                      <a:pt x="96901" y="214065"/>
                      <a:pt x="43165" y="229040"/>
                      <a:pt x="25547" y="243135"/>
                    </a:cubicBezTo>
                    <a:cubicBezTo>
                      <a:pt x="7929" y="257230"/>
                      <a:pt x="0" y="273087"/>
                      <a:pt x="4404" y="285420"/>
                    </a:cubicBezTo>
                    <a:cubicBezTo>
                      <a:pt x="8808" y="297753"/>
                      <a:pt x="28189" y="304800"/>
                      <a:pt x="51974" y="317133"/>
                    </a:cubicBezTo>
                    <a:cubicBezTo>
                      <a:pt x="75759" y="329466"/>
                      <a:pt x="118043" y="342679"/>
                      <a:pt x="147114" y="359417"/>
                    </a:cubicBezTo>
                    <a:cubicBezTo>
                      <a:pt x="176185" y="376155"/>
                      <a:pt x="211421" y="401701"/>
                      <a:pt x="226397" y="417558"/>
                    </a:cubicBezTo>
                    <a:cubicBezTo>
                      <a:pt x="241373" y="433415"/>
                      <a:pt x="220231" y="429010"/>
                      <a:pt x="236969" y="454557"/>
                    </a:cubicBezTo>
                    <a:cubicBezTo>
                      <a:pt x="253707" y="480104"/>
                      <a:pt x="310086" y="540888"/>
                      <a:pt x="326823" y="570839"/>
                    </a:cubicBezTo>
                    <a:cubicBezTo>
                      <a:pt x="343560" y="600790"/>
                      <a:pt x="334751" y="623695"/>
                      <a:pt x="337394" y="634266"/>
                    </a:cubicBezTo>
                    <a:cubicBezTo>
                      <a:pt x="340037" y="644837"/>
                      <a:pt x="342679" y="634266"/>
                      <a:pt x="342679" y="634266"/>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1" name="Freeform 50"/>
              <p:cNvSpPr/>
              <p:nvPr/>
            </p:nvSpPr>
            <p:spPr bwMode="gray">
              <a:xfrm>
                <a:off x="4581525" y="5307013"/>
                <a:ext cx="649288" cy="9525"/>
              </a:xfrm>
              <a:custGeom>
                <a:avLst/>
                <a:gdLst>
                  <a:gd name="connsiteX0" fmla="*/ 649032 w 649032"/>
                  <a:gd name="connsiteY0" fmla="*/ 0 h 9591"/>
                  <a:gd name="connsiteX1" fmla="*/ 0 w 649032"/>
                  <a:gd name="connsiteY1" fmla="*/ 9591 h 9591"/>
                </a:gdLst>
                <a:ahLst/>
                <a:cxnLst>
                  <a:cxn ang="0">
                    <a:pos x="connsiteX0" y="connsiteY0"/>
                  </a:cxn>
                  <a:cxn ang="0">
                    <a:pos x="connsiteX1" y="connsiteY1"/>
                  </a:cxn>
                </a:cxnLst>
                <a:rect l="l" t="t" r="r" b="b"/>
                <a:pathLst>
                  <a:path w="649032" h="9591">
                    <a:moveTo>
                      <a:pt x="649032" y="0"/>
                    </a:moveTo>
                    <a:lnTo>
                      <a:pt x="0" y="9591"/>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grpSp>
      <p:sp>
        <p:nvSpPr>
          <p:cNvPr id="31" name="Freeform 30"/>
          <p:cNvSpPr/>
          <p:nvPr/>
        </p:nvSpPr>
        <p:spPr bwMode="invGray">
          <a:xfrm>
            <a:off x="-13887" y="3499281"/>
            <a:ext cx="4859207" cy="1454160"/>
          </a:xfrm>
          <a:custGeom>
            <a:avLst/>
            <a:gdLst>
              <a:gd name="connsiteX0" fmla="*/ 0 w 4407108"/>
              <a:gd name="connsiteY0" fmla="*/ 999267 h 1454160"/>
              <a:gd name="connsiteX1" fmla="*/ 374754 w 4407108"/>
              <a:gd name="connsiteY1" fmla="*/ 1014257 h 1454160"/>
              <a:gd name="connsiteX2" fmla="*/ 809469 w 4407108"/>
              <a:gd name="connsiteY2" fmla="*/ 1059228 h 1454160"/>
              <a:gd name="connsiteX3" fmla="*/ 1034321 w 4407108"/>
              <a:gd name="connsiteY3" fmla="*/ 1104198 h 1454160"/>
              <a:gd name="connsiteX4" fmla="*/ 1259174 w 4407108"/>
              <a:gd name="connsiteY4" fmla="*/ 1134178 h 1454160"/>
              <a:gd name="connsiteX5" fmla="*/ 1469036 w 4407108"/>
              <a:gd name="connsiteY5" fmla="*/ 1149169 h 1454160"/>
              <a:gd name="connsiteX6" fmla="*/ 1708879 w 4407108"/>
              <a:gd name="connsiteY6" fmla="*/ 1119188 h 1454160"/>
              <a:gd name="connsiteX7" fmla="*/ 1933731 w 4407108"/>
              <a:gd name="connsiteY7" fmla="*/ 1134178 h 1454160"/>
              <a:gd name="connsiteX8" fmla="*/ 2173574 w 4407108"/>
              <a:gd name="connsiteY8" fmla="*/ 1119188 h 1454160"/>
              <a:gd name="connsiteX9" fmla="*/ 2323475 w 4407108"/>
              <a:gd name="connsiteY9" fmla="*/ 1194139 h 1454160"/>
              <a:gd name="connsiteX10" fmla="*/ 2548328 w 4407108"/>
              <a:gd name="connsiteY10" fmla="*/ 1209129 h 1454160"/>
              <a:gd name="connsiteX11" fmla="*/ 2758190 w 4407108"/>
              <a:gd name="connsiteY11" fmla="*/ 1254100 h 1454160"/>
              <a:gd name="connsiteX12" fmla="*/ 2983043 w 4407108"/>
              <a:gd name="connsiteY12" fmla="*/ 1344041 h 1454160"/>
              <a:gd name="connsiteX13" fmla="*/ 3072984 w 4407108"/>
              <a:gd name="connsiteY13" fmla="*/ 1404001 h 1454160"/>
              <a:gd name="connsiteX14" fmla="*/ 3267856 w 4407108"/>
              <a:gd name="connsiteY14" fmla="*/ 1374021 h 1454160"/>
              <a:gd name="connsiteX15" fmla="*/ 3552669 w 4407108"/>
              <a:gd name="connsiteY15" fmla="*/ 1299070 h 1454160"/>
              <a:gd name="connsiteX16" fmla="*/ 3747541 w 4407108"/>
              <a:gd name="connsiteY16" fmla="*/ 1254100 h 1454160"/>
              <a:gd name="connsiteX17" fmla="*/ 3867462 w 4407108"/>
              <a:gd name="connsiteY17" fmla="*/ 1224119 h 1454160"/>
              <a:gd name="connsiteX18" fmla="*/ 4017364 w 4407108"/>
              <a:gd name="connsiteY18" fmla="*/ 1209129 h 1454160"/>
              <a:gd name="connsiteX19" fmla="*/ 4032354 w 4407108"/>
              <a:gd name="connsiteY19" fmla="*/ 1194139 h 1454160"/>
              <a:gd name="connsiteX20" fmla="*/ 4137285 w 4407108"/>
              <a:gd name="connsiteY20" fmla="*/ 1239110 h 1454160"/>
              <a:gd name="connsiteX21" fmla="*/ 4347148 w 4407108"/>
              <a:gd name="connsiteY21" fmla="*/ 1209129 h 1454160"/>
              <a:gd name="connsiteX22" fmla="*/ 4407108 w 4407108"/>
              <a:gd name="connsiteY22" fmla="*/ 1179149 h 1454160"/>
              <a:gd name="connsiteX23" fmla="*/ 4272197 w 4407108"/>
              <a:gd name="connsiteY23" fmla="*/ 1059228 h 1454160"/>
              <a:gd name="connsiteX24" fmla="*/ 4107305 w 4407108"/>
              <a:gd name="connsiteY24" fmla="*/ 969287 h 1454160"/>
              <a:gd name="connsiteX25" fmla="*/ 4062335 w 4407108"/>
              <a:gd name="connsiteY25" fmla="*/ 804395 h 1454160"/>
              <a:gd name="connsiteX26" fmla="*/ 4002374 w 4407108"/>
              <a:gd name="connsiteY26" fmla="*/ 684474 h 1454160"/>
              <a:gd name="connsiteX27" fmla="*/ 3927423 w 4407108"/>
              <a:gd name="connsiteY27" fmla="*/ 594533 h 1454160"/>
              <a:gd name="connsiteX28" fmla="*/ 3852472 w 4407108"/>
              <a:gd name="connsiteY28" fmla="*/ 534572 h 1454160"/>
              <a:gd name="connsiteX29" fmla="*/ 3702571 w 4407108"/>
              <a:gd name="connsiteY29" fmla="*/ 444631 h 1454160"/>
              <a:gd name="connsiteX30" fmla="*/ 3552669 w 4407108"/>
              <a:gd name="connsiteY30" fmla="*/ 429641 h 1454160"/>
              <a:gd name="connsiteX31" fmla="*/ 3417757 w 4407108"/>
              <a:gd name="connsiteY31" fmla="*/ 354690 h 1454160"/>
              <a:gd name="connsiteX32" fmla="*/ 3387777 w 4407108"/>
              <a:gd name="connsiteY32" fmla="*/ 249759 h 1454160"/>
              <a:gd name="connsiteX33" fmla="*/ 3492708 w 4407108"/>
              <a:gd name="connsiteY33" fmla="*/ 69877 h 1454160"/>
              <a:gd name="connsiteX34" fmla="*/ 3327816 w 4407108"/>
              <a:gd name="connsiteY34" fmla="*/ 9916 h 1454160"/>
              <a:gd name="connsiteX35" fmla="*/ 3132944 w 4407108"/>
              <a:gd name="connsiteY35" fmla="*/ 9916 h 1454160"/>
              <a:gd name="connsiteX36" fmla="*/ 2983043 w 4407108"/>
              <a:gd name="connsiteY36" fmla="*/ 54887 h 1454160"/>
              <a:gd name="connsiteX37" fmla="*/ 2803161 w 4407108"/>
              <a:gd name="connsiteY37" fmla="*/ 159818 h 1454160"/>
              <a:gd name="connsiteX38" fmla="*/ 2743200 w 4407108"/>
              <a:gd name="connsiteY38" fmla="*/ 249759 h 1454160"/>
              <a:gd name="connsiteX39" fmla="*/ 3013023 w 4407108"/>
              <a:gd name="connsiteY39" fmla="*/ 264749 h 1454160"/>
              <a:gd name="connsiteX40" fmla="*/ 3192905 w 4407108"/>
              <a:gd name="connsiteY40" fmla="*/ 234769 h 1454160"/>
              <a:gd name="connsiteX41" fmla="*/ 3282846 w 4407108"/>
              <a:gd name="connsiteY41" fmla="*/ 369680 h 1454160"/>
              <a:gd name="connsiteX42" fmla="*/ 3297836 w 4407108"/>
              <a:gd name="connsiteY42" fmla="*/ 414651 h 1454160"/>
              <a:gd name="connsiteX43" fmla="*/ 3102964 w 4407108"/>
              <a:gd name="connsiteY43" fmla="*/ 489601 h 1454160"/>
              <a:gd name="connsiteX44" fmla="*/ 2833141 w 4407108"/>
              <a:gd name="connsiteY44" fmla="*/ 654493 h 1454160"/>
              <a:gd name="connsiteX45" fmla="*/ 2533338 w 4407108"/>
              <a:gd name="connsiteY45" fmla="*/ 729444 h 1454160"/>
              <a:gd name="connsiteX46" fmla="*/ 2248525 w 4407108"/>
              <a:gd name="connsiteY46" fmla="*/ 744434 h 1454160"/>
              <a:gd name="connsiteX47" fmla="*/ 1828800 w 4407108"/>
              <a:gd name="connsiteY47" fmla="*/ 879346 h 1454160"/>
              <a:gd name="connsiteX48" fmla="*/ 1439056 w 4407108"/>
              <a:gd name="connsiteY48" fmla="*/ 894336 h 1454160"/>
              <a:gd name="connsiteX49" fmla="*/ 1139253 w 4407108"/>
              <a:gd name="connsiteY49" fmla="*/ 834375 h 1454160"/>
              <a:gd name="connsiteX50" fmla="*/ 884420 w 4407108"/>
              <a:gd name="connsiteY50" fmla="*/ 834375 h 1454160"/>
              <a:gd name="connsiteX51" fmla="*/ 569626 w 4407108"/>
              <a:gd name="connsiteY51" fmla="*/ 909326 h 1454160"/>
              <a:gd name="connsiteX52" fmla="*/ 269823 w 4407108"/>
              <a:gd name="connsiteY52" fmla="*/ 939306 h 1454160"/>
              <a:gd name="connsiteX53" fmla="*/ 164892 w 4407108"/>
              <a:gd name="connsiteY53" fmla="*/ 924316 h 1454160"/>
              <a:gd name="connsiteX54" fmla="*/ 74951 w 4407108"/>
              <a:gd name="connsiteY54" fmla="*/ 9992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280441 w 4522657"/>
              <a:gd name="connsiteY53" fmla="*/ 924316 h 1454160"/>
              <a:gd name="connsiteX54" fmla="*/ 0 w 4522657"/>
              <a:gd name="connsiteY54"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280441 w 4522657"/>
              <a:gd name="connsiteY54" fmla="*/ 924316 h 1454160"/>
              <a:gd name="connsiteX55" fmla="*/ 0 w 4522657"/>
              <a:gd name="connsiteY55"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280441 w 4522657"/>
              <a:gd name="connsiteY54" fmla="*/ 924316 h 1454160"/>
              <a:gd name="connsiteX55" fmla="*/ 280587 w 4522657"/>
              <a:gd name="connsiteY55" fmla="*/ 806019 h 1454160"/>
              <a:gd name="connsiteX56" fmla="*/ 0 w 4522657"/>
              <a:gd name="connsiteY56" fmla="*/ 834167 h 1454160"/>
              <a:gd name="connsiteX0" fmla="*/ 115549 w 4522657"/>
              <a:gd name="connsiteY0" fmla="*/ 999267 h 1454160"/>
              <a:gd name="connsiteX1" fmla="*/ 490303 w 4522657"/>
              <a:gd name="connsiteY1" fmla="*/ 1014257 h 1454160"/>
              <a:gd name="connsiteX2" fmla="*/ 925018 w 4522657"/>
              <a:gd name="connsiteY2" fmla="*/ 1059228 h 1454160"/>
              <a:gd name="connsiteX3" fmla="*/ 1149870 w 4522657"/>
              <a:gd name="connsiteY3" fmla="*/ 1104198 h 1454160"/>
              <a:gd name="connsiteX4" fmla="*/ 1374723 w 4522657"/>
              <a:gd name="connsiteY4" fmla="*/ 1134178 h 1454160"/>
              <a:gd name="connsiteX5" fmla="*/ 1584585 w 4522657"/>
              <a:gd name="connsiteY5" fmla="*/ 1149169 h 1454160"/>
              <a:gd name="connsiteX6" fmla="*/ 1824428 w 4522657"/>
              <a:gd name="connsiteY6" fmla="*/ 1119188 h 1454160"/>
              <a:gd name="connsiteX7" fmla="*/ 2049280 w 4522657"/>
              <a:gd name="connsiteY7" fmla="*/ 1134178 h 1454160"/>
              <a:gd name="connsiteX8" fmla="*/ 2289123 w 4522657"/>
              <a:gd name="connsiteY8" fmla="*/ 1119188 h 1454160"/>
              <a:gd name="connsiteX9" fmla="*/ 2439024 w 4522657"/>
              <a:gd name="connsiteY9" fmla="*/ 1194139 h 1454160"/>
              <a:gd name="connsiteX10" fmla="*/ 2663877 w 4522657"/>
              <a:gd name="connsiteY10" fmla="*/ 1209129 h 1454160"/>
              <a:gd name="connsiteX11" fmla="*/ 2873739 w 4522657"/>
              <a:gd name="connsiteY11" fmla="*/ 1254100 h 1454160"/>
              <a:gd name="connsiteX12" fmla="*/ 3098592 w 4522657"/>
              <a:gd name="connsiteY12" fmla="*/ 1344041 h 1454160"/>
              <a:gd name="connsiteX13" fmla="*/ 3188533 w 4522657"/>
              <a:gd name="connsiteY13" fmla="*/ 1404001 h 1454160"/>
              <a:gd name="connsiteX14" fmla="*/ 3383405 w 4522657"/>
              <a:gd name="connsiteY14" fmla="*/ 1374021 h 1454160"/>
              <a:gd name="connsiteX15" fmla="*/ 3668218 w 4522657"/>
              <a:gd name="connsiteY15" fmla="*/ 1299070 h 1454160"/>
              <a:gd name="connsiteX16" fmla="*/ 3863090 w 4522657"/>
              <a:gd name="connsiteY16" fmla="*/ 1254100 h 1454160"/>
              <a:gd name="connsiteX17" fmla="*/ 3983011 w 4522657"/>
              <a:gd name="connsiteY17" fmla="*/ 1224119 h 1454160"/>
              <a:gd name="connsiteX18" fmla="*/ 4132913 w 4522657"/>
              <a:gd name="connsiteY18" fmla="*/ 1209129 h 1454160"/>
              <a:gd name="connsiteX19" fmla="*/ 4147903 w 4522657"/>
              <a:gd name="connsiteY19" fmla="*/ 1194139 h 1454160"/>
              <a:gd name="connsiteX20" fmla="*/ 4252834 w 4522657"/>
              <a:gd name="connsiteY20" fmla="*/ 1239110 h 1454160"/>
              <a:gd name="connsiteX21" fmla="*/ 4462697 w 4522657"/>
              <a:gd name="connsiteY21" fmla="*/ 1209129 h 1454160"/>
              <a:gd name="connsiteX22" fmla="*/ 4522657 w 4522657"/>
              <a:gd name="connsiteY22" fmla="*/ 1179149 h 1454160"/>
              <a:gd name="connsiteX23" fmla="*/ 4387746 w 4522657"/>
              <a:gd name="connsiteY23" fmla="*/ 1059228 h 1454160"/>
              <a:gd name="connsiteX24" fmla="*/ 4222854 w 4522657"/>
              <a:gd name="connsiteY24" fmla="*/ 969287 h 1454160"/>
              <a:gd name="connsiteX25" fmla="*/ 4177884 w 4522657"/>
              <a:gd name="connsiteY25" fmla="*/ 804395 h 1454160"/>
              <a:gd name="connsiteX26" fmla="*/ 4117923 w 4522657"/>
              <a:gd name="connsiteY26" fmla="*/ 684474 h 1454160"/>
              <a:gd name="connsiteX27" fmla="*/ 4042972 w 4522657"/>
              <a:gd name="connsiteY27" fmla="*/ 594533 h 1454160"/>
              <a:gd name="connsiteX28" fmla="*/ 3968021 w 4522657"/>
              <a:gd name="connsiteY28" fmla="*/ 534572 h 1454160"/>
              <a:gd name="connsiteX29" fmla="*/ 3818120 w 4522657"/>
              <a:gd name="connsiteY29" fmla="*/ 444631 h 1454160"/>
              <a:gd name="connsiteX30" fmla="*/ 3668218 w 4522657"/>
              <a:gd name="connsiteY30" fmla="*/ 429641 h 1454160"/>
              <a:gd name="connsiteX31" fmla="*/ 3533306 w 4522657"/>
              <a:gd name="connsiteY31" fmla="*/ 354690 h 1454160"/>
              <a:gd name="connsiteX32" fmla="*/ 3503326 w 4522657"/>
              <a:gd name="connsiteY32" fmla="*/ 249759 h 1454160"/>
              <a:gd name="connsiteX33" fmla="*/ 3608257 w 4522657"/>
              <a:gd name="connsiteY33" fmla="*/ 69877 h 1454160"/>
              <a:gd name="connsiteX34" fmla="*/ 3443365 w 4522657"/>
              <a:gd name="connsiteY34" fmla="*/ 9916 h 1454160"/>
              <a:gd name="connsiteX35" fmla="*/ 3248493 w 4522657"/>
              <a:gd name="connsiteY35" fmla="*/ 9916 h 1454160"/>
              <a:gd name="connsiteX36" fmla="*/ 3098592 w 4522657"/>
              <a:gd name="connsiteY36" fmla="*/ 54887 h 1454160"/>
              <a:gd name="connsiteX37" fmla="*/ 2918710 w 4522657"/>
              <a:gd name="connsiteY37" fmla="*/ 159818 h 1454160"/>
              <a:gd name="connsiteX38" fmla="*/ 2858749 w 4522657"/>
              <a:gd name="connsiteY38" fmla="*/ 249759 h 1454160"/>
              <a:gd name="connsiteX39" fmla="*/ 3128572 w 4522657"/>
              <a:gd name="connsiteY39" fmla="*/ 264749 h 1454160"/>
              <a:gd name="connsiteX40" fmla="*/ 3308454 w 4522657"/>
              <a:gd name="connsiteY40" fmla="*/ 234769 h 1454160"/>
              <a:gd name="connsiteX41" fmla="*/ 3398395 w 4522657"/>
              <a:gd name="connsiteY41" fmla="*/ 369680 h 1454160"/>
              <a:gd name="connsiteX42" fmla="*/ 3413385 w 4522657"/>
              <a:gd name="connsiteY42" fmla="*/ 414651 h 1454160"/>
              <a:gd name="connsiteX43" fmla="*/ 3218513 w 4522657"/>
              <a:gd name="connsiteY43" fmla="*/ 489601 h 1454160"/>
              <a:gd name="connsiteX44" fmla="*/ 2948690 w 4522657"/>
              <a:gd name="connsiteY44" fmla="*/ 654493 h 1454160"/>
              <a:gd name="connsiteX45" fmla="*/ 2648887 w 4522657"/>
              <a:gd name="connsiteY45" fmla="*/ 729444 h 1454160"/>
              <a:gd name="connsiteX46" fmla="*/ 2364074 w 4522657"/>
              <a:gd name="connsiteY46" fmla="*/ 744434 h 1454160"/>
              <a:gd name="connsiteX47" fmla="*/ 1944349 w 4522657"/>
              <a:gd name="connsiteY47" fmla="*/ 879346 h 1454160"/>
              <a:gd name="connsiteX48" fmla="*/ 1554605 w 4522657"/>
              <a:gd name="connsiteY48" fmla="*/ 894336 h 1454160"/>
              <a:gd name="connsiteX49" fmla="*/ 1254802 w 4522657"/>
              <a:gd name="connsiteY49" fmla="*/ 834375 h 1454160"/>
              <a:gd name="connsiteX50" fmla="*/ 999969 w 4522657"/>
              <a:gd name="connsiteY50" fmla="*/ 834375 h 1454160"/>
              <a:gd name="connsiteX51" fmla="*/ 685175 w 4522657"/>
              <a:gd name="connsiteY51" fmla="*/ 909326 h 1454160"/>
              <a:gd name="connsiteX52" fmla="*/ 385372 w 4522657"/>
              <a:gd name="connsiteY52" fmla="*/ 939306 h 1454160"/>
              <a:gd name="connsiteX53" fmla="*/ 540937 w 4522657"/>
              <a:gd name="connsiteY53" fmla="*/ 786969 h 1454160"/>
              <a:gd name="connsiteX54" fmla="*/ 362991 w 4522657"/>
              <a:gd name="connsiteY54" fmla="*/ 810016 h 1454160"/>
              <a:gd name="connsiteX55" fmla="*/ 280587 w 4522657"/>
              <a:gd name="connsiteY55" fmla="*/ 806019 h 1454160"/>
              <a:gd name="connsiteX56" fmla="*/ 0 w 4522657"/>
              <a:gd name="connsiteY56" fmla="*/ 8341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0 w 4859207"/>
              <a:gd name="connsiteY56" fmla="*/ 5420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286937 w 4859207"/>
              <a:gd name="connsiteY56" fmla="*/ 545669 h 1454160"/>
              <a:gd name="connsiteX57" fmla="*/ 0 w 4859207"/>
              <a:gd name="connsiteY57" fmla="*/ 542067 h 1454160"/>
              <a:gd name="connsiteX0" fmla="*/ 452099 w 4859207"/>
              <a:gd name="connsiteY0" fmla="*/ 9992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388537 w 4859207"/>
              <a:gd name="connsiteY56" fmla="*/ 691719 h 1454160"/>
              <a:gd name="connsiteX57" fmla="*/ 286937 w 4859207"/>
              <a:gd name="connsiteY57" fmla="*/ 545669 h 1454160"/>
              <a:gd name="connsiteX58" fmla="*/ 0 w 4859207"/>
              <a:gd name="connsiteY58" fmla="*/ 542067 h 1454160"/>
              <a:gd name="connsiteX0" fmla="*/ 463612 w 4870720"/>
              <a:gd name="connsiteY0" fmla="*/ 9992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0 w 4870720"/>
              <a:gd name="connsiteY56" fmla="*/ 679019 h 1454160"/>
              <a:gd name="connsiteX57" fmla="*/ 400050 w 4870720"/>
              <a:gd name="connsiteY57" fmla="*/ 691719 h 1454160"/>
              <a:gd name="connsiteX58" fmla="*/ 298450 w 4870720"/>
              <a:gd name="connsiteY58" fmla="*/ 545669 h 1454160"/>
              <a:gd name="connsiteX59" fmla="*/ 11513 w 4870720"/>
              <a:gd name="connsiteY59" fmla="*/ 542067 h 1454160"/>
              <a:gd name="connsiteX0" fmla="*/ 463612 w 4870720"/>
              <a:gd name="connsiteY0" fmla="*/ 9992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50800 w 4870720"/>
              <a:gd name="connsiteY56" fmla="*/ 812369 h 1454160"/>
              <a:gd name="connsiteX57" fmla="*/ 0 w 4870720"/>
              <a:gd name="connsiteY57" fmla="*/ 679019 h 1454160"/>
              <a:gd name="connsiteX58" fmla="*/ 400050 w 4870720"/>
              <a:gd name="connsiteY58" fmla="*/ 691719 h 1454160"/>
              <a:gd name="connsiteX59" fmla="*/ 298450 w 4870720"/>
              <a:gd name="connsiteY59" fmla="*/ 545669 h 1454160"/>
              <a:gd name="connsiteX60" fmla="*/ 11513 w 4870720"/>
              <a:gd name="connsiteY60" fmla="*/ 542067 h 1454160"/>
              <a:gd name="connsiteX0" fmla="*/ 44512 w 4870720"/>
              <a:gd name="connsiteY0" fmla="*/ 923067 h 1454160"/>
              <a:gd name="connsiteX1" fmla="*/ 838366 w 4870720"/>
              <a:gd name="connsiteY1" fmla="*/ 1014257 h 1454160"/>
              <a:gd name="connsiteX2" fmla="*/ 1273081 w 4870720"/>
              <a:gd name="connsiteY2" fmla="*/ 1059228 h 1454160"/>
              <a:gd name="connsiteX3" fmla="*/ 1497933 w 4870720"/>
              <a:gd name="connsiteY3" fmla="*/ 1104198 h 1454160"/>
              <a:gd name="connsiteX4" fmla="*/ 1722786 w 4870720"/>
              <a:gd name="connsiteY4" fmla="*/ 1134178 h 1454160"/>
              <a:gd name="connsiteX5" fmla="*/ 1932648 w 4870720"/>
              <a:gd name="connsiteY5" fmla="*/ 1149169 h 1454160"/>
              <a:gd name="connsiteX6" fmla="*/ 2172491 w 4870720"/>
              <a:gd name="connsiteY6" fmla="*/ 1119188 h 1454160"/>
              <a:gd name="connsiteX7" fmla="*/ 2397343 w 4870720"/>
              <a:gd name="connsiteY7" fmla="*/ 1134178 h 1454160"/>
              <a:gd name="connsiteX8" fmla="*/ 2637186 w 4870720"/>
              <a:gd name="connsiteY8" fmla="*/ 1119188 h 1454160"/>
              <a:gd name="connsiteX9" fmla="*/ 2787087 w 4870720"/>
              <a:gd name="connsiteY9" fmla="*/ 1194139 h 1454160"/>
              <a:gd name="connsiteX10" fmla="*/ 3011940 w 4870720"/>
              <a:gd name="connsiteY10" fmla="*/ 1209129 h 1454160"/>
              <a:gd name="connsiteX11" fmla="*/ 3221802 w 4870720"/>
              <a:gd name="connsiteY11" fmla="*/ 1254100 h 1454160"/>
              <a:gd name="connsiteX12" fmla="*/ 3446655 w 4870720"/>
              <a:gd name="connsiteY12" fmla="*/ 1344041 h 1454160"/>
              <a:gd name="connsiteX13" fmla="*/ 3536596 w 4870720"/>
              <a:gd name="connsiteY13" fmla="*/ 1404001 h 1454160"/>
              <a:gd name="connsiteX14" fmla="*/ 3731468 w 4870720"/>
              <a:gd name="connsiteY14" fmla="*/ 1374021 h 1454160"/>
              <a:gd name="connsiteX15" fmla="*/ 4016281 w 4870720"/>
              <a:gd name="connsiteY15" fmla="*/ 1299070 h 1454160"/>
              <a:gd name="connsiteX16" fmla="*/ 4211153 w 4870720"/>
              <a:gd name="connsiteY16" fmla="*/ 1254100 h 1454160"/>
              <a:gd name="connsiteX17" fmla="*/ 4331074 w 4870720"/>
              <a:gd name="connsiteY17" fmla="*/ 1224119 h 1454160"/>
              <a:gd name="connsiteX18" fmla="*/ 4480976 w 4870720"/>
              <a:gd name="connsiteY18" fmla="*/ 1209129 h 1454160"/>
              <a:gd name="connsiteX19" fmla="*/ 4495966 w 4870720"/>
              <a:gd name="connsiteY19" fmla="*/ 1194139 h 1454160"/>
              <a:gd name="connsiteX20" fmla="*/ 4600897 w 4870720"/>
              <a:gd name="connsiteY20" fmla="*/ 1239110 h 1454160"/>
              <a:gd name="connsiteX21" fmla="*/ 4810760 w 4870720"/>
              <a:gd name="connsiteY21" fmla="*/ 1209129 h 1454160"/>
              <a:gd name="connsiteX22" fmla="*/ 4870720 w 4870720"/>
              <a:gd name="connsiteY22" fmla="*/ 1179149 h 1454160"/>
              <a:gd name="connsiteX23" fmla="*/ 4735809 w 4870720"/>
              <a:gd name="connsiteY23" fmla="*/ 1059228 h 1454160"/>
              <a:gd name="connsiteX24" fmla="*/ 4570917 w 4870720"/>
              <a:gd name="connsiteY24" fmla="*/ 969287 h 1454160"/>
              <a:gd name="connsiteX25" fmla="*/ 4525947 w 4870720"/>
              <a:gd name="connsiteY25" fmla="*/ 804395 h 1454160"/>
              <a:gd name="connsiteX26" fmla="*/ 4465986 w 4870720"/>
              <a:gd name="connsiteY26" fmla="*/ 684474 h 1454160"/>
              <a:gd name="connsiteX27" fmla="*/ 4391035 w 4870720"/>
              <a:gd name="connsiteY27" fmla="*/ 594533 h 1454160"/>
              <a:gd name="connsiteX28" fmla="*/ 4316084 w 4870720"/>
              <a:gd name="connsiteY28" fmla="*/ 534572 h 1454160"/>
              <a:gd name="connsiteX29" fmla="*/ 4166183 w 4870720"/>
              <a:gd name="connsiteY29" fmla="*/ 444631 h 1454160"/>
              <a:gd name="connsiteX30" fmla="*/ 4016281 w 4870720"/>
              <a:gd name="connsiteY30" fmla="*/ 429641 h 1454160"/>
              <a:gd name="connsiteX31" fmla="*/ 3881369 w 4870720"/>
              <a:gd name="connsiteY31" fmla="*/ 354690 h 1454160"/>
              <a:gd name="connsiteX32" fmla="*/ 3851389 w 4870720"/>
              <a:gd name="connsiteY32" fmla="*/ 249759 h 1454160"/>
              <a:gd name="connsiteX33" fmla="*/ 3956320 w 4870720"/>
              <a:gd name="connsiteY33" fmla="*/ 69877 h 1454160"/>
              <a:gd name="connsiteX34" fmla="*/ 3791428 w 4870720"/>
              <a:gd name="connsiteY34" fmla="*/ 9916 h 1454160"/>
              <a:gd name="connsiteX35" fmla="*/ 3596556 w 4870720"/>
              <a:gd name="connsiteY35" fmla="*/ 9916 h 1454160"/>
              <a:gd name="connsiteX36" fmla="*/ 3446655 w 4870720"/>
              <a:gd name="connsiteY36" fmla="*/ 54887 h 1454160"/>
              <a:gd name="connsiteX37" fmla="*/ 3266773 w 4870720"/>
              <a:gd name="connsiteY37" fmla="*/ 159818 h 1454160"/>
              <a:gd name="connsiteX38" fmla="*/ 3206812 w 4870720"/>
              <a:gd name="connsiteY38" fmla="*/ 249759 h 1454160"/>
              <a:gd name="connsiteX39" fmla="*/ 3476635 w 4870720"/>
              <a:gd name="connsiteY39" fmla="*/ 264749 h 1454160"/>
              <a:gd name="connsiteX40" fmla="*/ 3656517 w 4870720"/>
              <a:gd name="connsiteY40" fmla="*/ 234769 h 1454160"/>
              <a:gd name="connsiteX41" fmla="*/ 3746458 w 4870720"/>
              <a:gd name="connsiteY41" fmla="*/ 369680 h 1454160"/>
              <a:gd name="connsiteX42" fmla="*/ 3761448 w 4870720"/>
              <a:gd name="connsiteY42" fmla="*/ 414651 h 1454160"/>
              <a:gd name="connsiteX43" fmla="*/ 3566576 w 4870720"/>
              <a:gd name="connsiteY43" fmla="*/ 489601 h 1454160"/>
              <a:gd name="connsiteX44" fmla="*/ 3296753 w 4870720"/>
              <a:gd name="connsiteY44" fmla="*/ 654493 h 1454160"/>
              <a:gd name="connsiteX45" fmla="*/ 2996950 w 4870720"/>
              <a:gd name="connsiteY45" fmla="*/ 729444 h 1454160"/>
              <a:gd name="connsiteX46" fmla="*/ 2712137 w 4870720"/>
              <a:gd name="connsiteY46" fmla="*/ 744434 h 1454160"/>
              <a:gd name="connsiteX47" fmla="*/ 2292412 w 4870720"/>
              <a:gd name="connsiteY47" fmla="*/ 879346 h 1454160"/>
              <a:gd name="connsiteX48" fmla="*/ 1902668 w 4870720"/>
              <a:gd name="connsiteY48" fmla="*/ 894336 h 1454160"/>
              <a:gd name="connsiteX49" fmla="*/ 1602865 w 4870720"/>
              <a:gd name="connsiteY49" fmla="*/ 834375 h 1454160"/>
              <a:gd name="connsiteX50" fmla="*/ 1348032 w 4870720"/>
              <a:gd name="connsiteY50" fmla="*/ 834375 h 1454160"/>
              <a:gd name="connsiteX51" fmla="*/ 1033238 w 4870720"/>
              <a:gd name="connsiteY51" fmla="*/ 909326 h 1454160"/>
              <a:gd name="connsiteX52" fmla="*/ 733435 w 4870720"/>
              <a:gd name="connsiteY52" fmla="*/ 939306 h 1454160"/>
              <a:gd name="connsiteX53" fmla="*/ 889000 w 4870720"/>
              <a:gd name="connsiteY53" fmla="*/ 786969 h 1454160"/>
              <a:gd name="connsiteX54" fmla="*/ 711054 w 4870720"/>
              <a:gd name="connsiteY54" fmla="*/ 810016 h 1454160"/>
              <a:gd name="connsiteX55" fmla="*/ 628650 w 4870720"/>
              <a:gd name="connsiteY55" fmla="*/ 806019 h 1454160"/>
              <a:gd name="connsiteX56" fmla="*/ 50800 w 4870720"/>
              <a:gd name="connsiteY56" fmla="*/ 812369 h 1454160"/>
              <a:gd name="connsiteX57" fmla="*/ 0 w 4870720"/>
              <a:gd name="connsiteY57" fmla="*/ 679019 h 1454160"/>
              <a:gd name="connsiteX58" fmla="*/ 400050 w 4870720"/>
              <a:gd name="connsiteY58" fmla="*/ 691719 h 1454160"/>
              <a:gd name="connsiteX59" fmla="*/ 298450 w 4870720"/>
              <a:gd name="connsiteY59" fmla="*/ 545669 h 1454160"/>
              <a:gd name="connsiteX60" fmla="*/ 11513 w 4870720"/>
              <a:gd name="connsiteY60"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877487 w 4859207"/>
              <a:gd name="connsiteY53" fmla="*/ 786969 h 1454160"/>
              <a:gd name="connsiteX54" fmla="*/ 699541 w 4859207"/>
              <a:gd name="connsiteY54" fmla="*/ 810016 h 1454160"/>
              <a:gd name="connsiteX55" fmla="*/ 617137 w 4859207"/>
              <a:gd name="connsiteY55" fmla="*/ 806019 h 1454160"/>
              <a:gd name="connsiteX56" fmla="*/ 39287 w 4859207"/>
              <a:gd name="connsiteY56" fmla="*/ 812369 h 1454160"/>
              <a:gd name="connsiteX57" fmla="*/ 26587 w 4859207"/>
              <a:gd name="connsiteY57" fmla="*/ 717119 h 1454160"/>
              <a:gd name="connsiteX58" fmla="*/ 388537 w 4859207"/>
              <a:gd name="connsiteY58" fmla="*/ 691719 h 1454160"/>
              <a:gd name="connsiteX59" fmla="*/ 286937 w 4859207"/>
              <a:gd name="connsiteY59" fmla="*/ 545669 h 1454160"/>
              <a:gd name="connsiteX60" fmla="*/ 0 w 4859207"/>
              <a:gd name="connsiteY60"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877487 w 4859207"/>
              <a:gd name="connsiteY54" fmla="*/ 786969 h 1454160"/>
              <a:gd name="connsiteX55" fmla="*/ 699541 w 4859207"/>
              <a:gd name="connsiteY55" fmla="*/ 810016 h 1454160"/>
              <a:gd name="connsiteX56" fmla="*/ 617137 w 4859207"/>
              <a:gd name="connsiteY56" fmla="*/ 806019 h 1454160"/>
              <a:gd name="connsiteX57" fmla="*/ 39287 w 4859207"/>
              <a:gd name="connsiteY57" fmla="*/ 812369 h 1454160"/>
              <a:gd name="connsiteX58" fmla="*/ 26587 w 4859207"/>
              <a:gd name="connsiteY58" fmla="*/ 717119 h 1454160"/>
              <a:gd name="connsiteX59" fmla="*/ 388537 w 4859207"/>
              <a:gd name="connsiteY59" fmla="*/ 691719 h 1454160"/>
              <a:gd name="connsiteX60" fmla="*/ 286937 w 4859207"/>
              <a:gd name="connsiteY60" fmla="*/ 545669 h 1454160"/>
              <a:gd name="connsiteX61" fmla="*/ 0 w 4859207"/>
              <a:gd name="connsiteY61"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877487 w 4859207"/>
              <a:gd name="connsiteY54" fmla="*/ 786969 h 1454160"/>
              <a:gd name="connsiteX55" fmla="*/ 699541 w 4859207"/>
              <a:gd name="connsiteY55" fmla="*/ 810016 h 1454160"/>
              <a:gd name="connsiteX56" fmla="*/ 617137 w 4859207"/>
              <a:gd name="connsiteY56" fmla="*/ 806019 h 1454160"/>
              <a:gd name="connsiteX57" fmla="*/ 39287 w 4859207"/>
              <a:gd name="connsiteY57" fmla="*/ 812369 h 1454160"/>
              <a:gd name="connsiteX58" fmla="*/ 26587 w 4859207"/>
              <a:gd name="connsiteY58" fmla="*/ 717119 h 1454160"/>
              <a:gd name="connsiteX59" fmla="*/ 388537 w 4859207"/>
              <a:gd name="connsiteY59" fmla="*/ 691719 h 1454160"/>
              <a:gd name="connsiteX60" fmla="*/ 286937 w 4859207"/>
              <a:gd name="connsiteY60" fmla="*/ 545669 h 1454160"/>
              <a:gd name="connsiteX61" fmla="*/ 0 w 4859207"/>
              <a:gd name="connsiteY61"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617137 w 4859207"/>
              <a:gd name="connsiteY54" fmla="*/ 926669 h 1454160"/>
              <a:gd name="connsiteX55" fmla="*/ 877487 w 4859207"/>
              <a:gd name="connsiteY55" fmla="*/ 786969 h 1454160"/>
              <a:gd name="connsiteX56" fmla="*/ 699541 w 4859207"/>
              <a:gd name="connsiteY56" fmla="*/ 810016 h 1454160"/>
              <a:gd name="connsiteX57" fmla="*/ 617137 w 4859207"/>
              <a:gd name="connsiteY57" fmla="*/ 806019 h 1454160"/>
              <a:gd name="connsiteX58" fmla="*/ 39287 w 4859207"/>
              <a:gd name="connsiteY58" fmla="*/ 812369 h 1454160"/>
              <a:gd name="connsiteX59" fmla="*/ 26587 w 4859207"/>
              <a:gd name="connsiteY59" fmla="*/ 717119 h 1454160"/>
              <a:gd name="connsiteX60" fmla="*/ 388537 w 4859207"/>
              <a:gd name="connsiteY60" fmla="*/ 691719 h 1454160"/>
              <a:gd name="connsiteX61" fmla="*/ 286937 w 4859207"/>
              <a:gd name="connsiteY61" fmla="*/ 545669 h 1454160"/>
              <a:gd name="connsiteX62" fmla="*/ 0 w 4859207"/>
              <a:gd name="connsiteY62" fmla="*/ 542067 h 1454160"/>
              <a:gd name="connsiteX0" fmla="*/ 32999 w 4859207"/>
              <a:gd name="connsiteY0" fmla="*/ 923067 h 1454160"/>
              <a:gd name="connsiteX1" fmla="*/ 826853 w 4859207"/>
              <a:gd name="connsiteY1" fmla="*/ 1014257 h 1454160"/>
              <a:gd name="connsiteX2" fmla="*/ 1261568 w 4859207"/>
              <a:gd name="connsiteY2" fmla="*/ 1059228 h 1454160"/>
              <a:gd name="connsiteX3" fmla="*/ 1486420 w 4859207"/>
              <a:gd name="connsiteY3" fmla="*/ 1104198 h 1454160"/>
              <a:gd name="connsiteX4" fmla="*/ 1711273 w 4859207"/>
              <a:gd name="connsiteY4" fmla="*/ 1134178 h 1454160"/>
              <a:gd name="connsiteX5" fmla="*/ 1921135 w 4859207"/>
              <a:gd name="connsiteY5" fmla="*/ 1149169 h 1454160"/>
              <a:gd name="connsiteX6" fmla="*/ 2160978 w 4859207"/>
              <a:gd name="connsiteY6" fmla="*/ 1119188 h 1454160"/>
              <a:gd name="connsiteX7" fmla="*/ 2385830 w 4859207"/>
              <a:gd name="connsiteY7" fmla="*/ 1134178 h 1454160"/>
              <a:gd name="connsiteX8" fmla="*/ 2625673 w 4859207"/>
              <a:gd name="connsiteY8" fmla="*/ 1119188 h 1454160"/>
              <a:gd name="connsiteX9" fmla="*/ 2775574 w 4859207"/>
              <a:gd name="connsiteY9" fmla="*/ 1194139 h 1454160"/>
              <a:gd name="connsiteX10" fmla="*/ 3000427 w 4859207"/>
              <a:gd name="connsiteY10" fmla="*/ 1209129 h 1454160"/>
              <a:gd name="connsiteX11" fmla="*/ 3210289 w 4859207"/>
              <a:gd name="connsiteY11" fmla="*/ 1254100 h 1454160"/>
              <a:gd name="connsiteX12" fmla="*/ 3435142 w 4859207"/>
              <a:gd name="connsiteY12" fmla="*/ 1344041 h 1454160"/>
              <a:gd name="connsiteX13" fmla="*/ 3525083 w 4859207"/>
              <a:gd name="connsiteY13" fmla="*/ 1404001 h 1454160"/>
              <a:gd name="connsiteX14" fmla="*/ 3719955 w 4859207"/>
              <a:gd name="connsiteY14" fmla="*/ 1374021 h 1454160"/>
              <a:gd name="connsiteX15" fmla="*/ 4004768 w 4859207"/>
              <a:gd name="connsiteY15" fmla="*/ 1299070 h 1454160"/>
              <a:gd name="connsiteX16" fmla="*/ 4199640 w 4859207"/>
              <a:gd name="connsiteY16" fmla="*/ 1254100 h 1454160"/>
              <a:gd name="connsiteX17" fmla="*/ 4319561 w 4859207"/>
              <a:gd name="connsiteY17" fmla="*/ 1224119 h 1454160"/>
              <a:gd name="connsiteX18" fmla="*/ 4469463 w 4859207"/>
              <a:gd name="connsiteY18" fmla="*/ 1209129 h 1454160"/>
              <a:gd name="connsiteX19" fmla="*/ 4484453 w 4859207"/>
              <a:gd name="connsiteY19" fmla="*/ 1194139 h 1454160"/>
              <a:gd name="connsiteX20" fmla="*/ 4589384 w 4859207"/>
              <a:gd name="connsiteY20" fmla="*/ 1239110 h 1454160"/>
              <a:gd name="connsiteX21" fmla="*/ 4799247 w 4859207"/>
              <a:gd name="connsiteY21" fmla="*/ 1209129 h 1454160"/>
              <a:gd name="connsiteX22" fmla="*/ 4859207 w 4859207"/>
              <a:gd name="connsiteY22" fmla="*/ 1179149 h 1454160"/>
              <a:gd name="connsiteX23" fmla="*/ 4724296 w 4859207"/>
              <a:gd name="connsiteY23" fmla="*/ 1059228 h 1454160"/>
              <a:gd name="connsiteX24" fmla="*/ 4559404 w 4859207"/>
              <a:gd name="connsiteY24" fmla="*/ 969287 h 1454160"/>
              <a:gd name="connsiteX25" fmla="*/ 4514434 w 4859207"/>
              <a:gd name="connsiteY25" fmla="*/ 804395 h 1454160"/>
              <a:gd name="connsiteX26" fmla="*/ 4454473 w 4859207"/>
              <a:gd name="connsiteY26" fmla="*/ 684474 h 1454160"/>
              <a:gd name="connsiteX27" fmla="*/ 4379522 w 4859207"/>
              <a:gd name="connsiteY27" fmla="*/ 594533 h 1454160"/>
              <a:gd name="connsiteX28" fmla="*/ 4304571 w 4859207"/>
              <a:gd name="connsiteY28" fmla="*/ 534572 h 1454160"/>
              <a:gd name="connsiteX29" fmla="*/ 4154670 w 4859207"/>
              <a:gd name="connsiteY29" fmla="*/ 444631 h 1454160"/>
              <a:gd name="connsiteX30" fmla="*/ 4004768 w 4859207"/>
              <a:gd name="connsiteY30" fmla="*/ 429641 h 1454160"/>
              <a:gd name="connsiteX31" fmla="*/ 3869856 w 4859207"/>
              <a:gd name="connsiteY31" fmla="*/ 354690 h 1454160"/>
              <a:gd name="connsiteX32" fmla="*/ 3839876 w 4859207"/>
              <a:gd name="connsiteY32" fmla="*/ 249759 h 1454160"/>
              <a:gd name="connsiteX33" fmla="*/ 3944807 w 4859207"/>
              <a:gd name="connsiteY33" fmla="*/ 69877 h 1454160"/>
              <a:gd name="connsiteX34" fmla="*/ 3779915 w 4859207"/>
              <a:gd name="connsiteY34" fmla="*/ 9916 h 1454160"/>
              <a:gd name="connsiteX35" fmla="*/ 3585043 w 4859207"/>
              <a:gd name="connsiteY35" fmla="*/ 9916 h 1454160"/>
              <a:gd name="connsiteX36" fmla="*/ 3435142 w 4859207"/>
              <a:gd name="connsiteY36" fmla="*/ 54887 h 1454160"/>
              <a:gd name="connsiteX37" fmla="*/ 3255260 w 4859207"/>
              <a:gd name="connsiteY37" fmla="*/ 159818 h 1454160"/>
              <a:gd name="connsiteX38" fmla="*/ 3195299 w 4859207"/>
              <a:gd name="connsiteY38" fmla="*/ 249759 h 1454160"/>
              <a:gd name="connsiteX39" fmla="*/ 3465122 w 4859207"/>
              <a:gd name="connsiteY39" fmla="*/ 264749 h 1454160"/>
              <a:gd name="connsiteX40" fmla="*/ 3645004 w 4859207"/>
              <a:gd name="connsiteY40" fmla="*/ 234769 h 1454160"/>
              <a:gd name="connsiteX41" fmla="*/ 3734945 w 4859207"/>
              <a:gd name="connsiteY41" fmla="*/ 369680 h 1454160"/>
              <a:gd name="connsiteX42" fmla="*/ 3749935 w 4859207"/>
              <a:gd name="connsiteY42" fmla="*/ 414651 h 1454160"/>
              <a:gd name="connsiteX43" fmla="*/ 3555063 w 4859207"/>
              <a:gd name="connsiteY43" fmla="*/ 489601 h 1454160"/>
              <a:gd name="connsiteX44" fmla="*/ 3285240 w 4859207"/>
              <a:gd name="connsiteY44" fmla="*/ 654493 h 1454160"/>
              <a:gd name="connsiteX45" fmla="*/ 2985437 w 4859207"/>
              <a:gd name="connsiteY45" fmla="*/ 729444 h 1454160"/>
              <a:gd name="connsiteX46" fmla="*/ 2700624 w 4859207"/>
              <a:gd name="connsiteY46" fmla="*/ 744434 h 1454160"/>
              <a:gd name="connsiteX47" fmla="*/ 2280899 w 4859207"/>
              <a:gd name="connsiteY47" fmla="*/ 879346 h 1454160"/>
              <a:gd name="connsiteX48" fmla="*/ 1891155 w 4859207"/>
              <a:gd name="connsiteY48" fmla="*/ 894336 h 1454160"/>
              <a:gd name="connsiteX49" fmla="*/ 1591352 w 4859207"/>
              <a:gd name="connsiteY49" fmla="*/ 834375 h 1454160"/>
              <a:gd name="connsiteX50" fmla="*/ 1336519 w 4859207"/>
              <a:gd name="connsiteY50" fmla="*/ 834375 h 1454160"/>
              <a:gd name="connsiteX51" fmla="*/ 1021725 w 4859207"/>
              <a:gd name="connsiteY51" fmla="*/ 909326 h 1454160"/>
              <a:gd name="connsiteX52" fmla="*/ 721922 w 4859207"/>
              <a:gd name="connsiteY52" fmla="*/ 939306 h 1454160"/>
              <a:gd name="connsiteX53" fmla="*/ 610787 w 4859207"/>
              <a:gd name="connsiteY53" fmla="*/ 939369 h 1454160"/>
              <a:gd name="connsiteX54" fmla="*/ 617137 w 4859207"/>
              <a:gd name="connsiteY54" fmla="*/ 926669 h 1454160"/>
              <a:gd name="connsiteX55" fmla="*/ 877487 w 4859207"/>
              <a:gd name="connsiteY55" fmla="*/ 786969 h 1454160"/>
              <a:gd name="connsiteX56" fmla="*/ 699541 w 4859207"/>
              <a:gd name="connsiteY56" fmla="*/ 810016 h 1454160"/>
              <a:gd name="connsiteX57" fmla="*/ 617137 w 4859207"/>
              <a:gd name="connsiteY57" fmla="*/ 806019 h 1454160"/>
              <a:gd name="connsiteX58" fmla="*/ 39287 w 4859207"/>
              <a:gd name="connsiteY58" fmla="*/ 812369 h 1454160"/>
              <a:gd name="connsiteX59" fmla="*/ 26587 w 4859207"/>
              <a:gd name="connsiteY59" fmla="*/ 717119 h 1454160"/>
              <a:gd name="connsiteX60" fmla="*/ 388537 w 4859207"/>
              <a:gd name="connsiteY60" fmla="*/ 691719 h 1454160"/>
              <a:gd name="connsiteX61" fmla="*/ 286937 w 4859207"/>
              <a:gd name="connsiteY61" fmla="*/ 545669 h 1454160"/>
              <a:gd name="connsiteX62" fmla="*/ 0 w 4859207"/>
              <a:gd name="connsiteY62" fmla="*/ 542067 h 1454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859207" h="1454160">
                <a:moveTo>
                  <a:pt x="32999" y="923067"/>
                </a:moveTo>
                <a:lnTo>
                  <a:pt x="826853" y="1014257"/>
                </a:lnTo>
                <a:lnTo>
                  <a:pt x="1261568" y="1059228"/>
                </a:lnTo>
                <a:cubicBezTo>
                  <a:pt x="1491373" y="1089868"/>
                  <a:pt x="1486420" y="1013594"/>
                  <a:pt x="1486420" y="1104198"/>
                </a:cubicBezTo>
                <a:lnTo>
                  <a:pt x="1711273" y="1134178"/>
                </a:lnTo>
                <a:lnTo>
                  <a:pt x="1921135" y="1149169"/>
                </a:lnTo>
                <a:lnTo>
                  <a:pt x="2160978" y="1119188"/>
                </a:lnTo>
                <a:lnTo>
                  <a:pt x="2385830" y="1134178"/>
                </a:lnTo>
                <a:lnTo>
                  <a:pt x="2625673" y="1119188"/>
                </a:lnTo>
                <a:lnTo>
                  <a:pt x="2775574" y="1194139"/>
                </a:lnTo>
                <a:lnTo>
                  <a:pt x="3000427" y="1209129"/>
                </a:lnTo>
                <a:lnTo>
                  <a:pt x="3210289" y="1254100"/>
                </a:lnTo>
                <a:cubicBezTo>
                  <a:pt x="3454811" y="1345795"/>
                  <a:pt x="3535516" y="1344041"/>
                  <a:pt x="3435142" y="1344041"/>
                </a:cubicBezTo>
                <a:lnTo>
                  <a:pt x="3525083" y="1404001"/>
                </a:lnTo>
                <a:cubicBezTo>
                  <a:pt x="3724937" y="1388628"/>
                  <a:pt x="3719955" y="1454160"/>
                  <a:pt x="3719955" y="1374021"/>
                </a:cubicBezTo>
                <a:lnTo>
                  <a:pt x="4004768" y="1299070"/>
                </a:lnTo>
                <a:lnTo>
                  <a:pt x="4199640" y="1254100"/>
                </a:lnTo>
                <a:lnTo>
                  <a:pt x="4319561" y="1224119"/>
                </a:lnTo>
                <a:cubicBezTo>
                  <a:pt x="4444877" y="1259924"/>
                  <a:pt x="4398771" y="1279823"/>
                  <a:pt x="4469463" y="1209129"/>
                </a:cubicBezTo>
                <a:lnTo>
                  <a:pt x="4484453" y="1194139"/>
                </a:lnTo>
                <a:cubicBezTo>
                  <a:pt x="4578863" y="1241345"/>
                  <a:pt x="4540875" y="1239110"/>
                  <a:pt x="4589384" y="1239110"/>
                </a:cubicBezTo>
                <a:cubicBezTo>
                  <a:pt x="4791302" y="1223577"/>
                  <a:pt x="4738187" y="1270185"/>
                  <a:pt x="4799247" y="1209129"/>
                </a:cubicBezTo>
                <a:lnTo>
                  <a:pt x="4859207" y="1179149"/>
                </a:lnTo>
                <a:cubicBezTo>
                  <a:pt x="4733968" y="1069565"/>
                  <a:pt x="4776845" y="1111777"/>
                  <a:pt x="4724296" y="1059228"/>
                </a:cubicBezTo>
                <a:lnTo>
                  <a:pt x="4559404" y="969287"/>
                </a:lnTo>
                <a:cubicBezTo>
                  <a:pt x="4511274" y="824894"/>
                  <a:pt x="4514434" y="881778"/>
                  <a:pt x="4514434" y="804395"/>
                </a:cubicBezTo>
                <a:lnTo>
                  <a:pt x="4454473" y="684474"/>
                </a:lnTo>
                <a:lnTo>
                  <a:pt x="4379522" y="594533"/>
                </a:lnTo>
                <a:lnTo>
                  <a:pt x="4304571" y="534572"/>
                </a:lnTo>
                <a:lnTo>
                  <a:pt x="4154670" y="444631"/>
                </a:lnTo>
                <a:cubicBezTo>
                  <a:pt x="4014792" y="429089"/>
                  <a:pt x="4065005" y="429641"/>
                  <a:pt x="4004768" y="429641"/>
                </a:cubicBezTo>
                <a:cubicBezTo>
                  <a:pt x="3880610" y="352042"/>
                  <a:pt x="3931986" y="354690"/>
                  <a:pt x="3869856" y="354690"/>
                </a:cubicBezTo>
                <a:lnTo>
                  <a:pt x="3839876" y="249759"/>
                </a:lnTo>
                <a:lnTo>
                  <a:pt x="3944807" y="69877"/>
                </a:lnTo>
                <a:cubicBezTo>
                  <a:pt x="3822522" y="0"/>
                  <a:pt x="3880161" y="9916"/>
                  <a:pt x="3779915" y="9916"/>
                </a:cubicBezTo>
                <a:lnTo>
                  <a:pt x="3585043" y="9916"/>
                </a:lnTo>
                <a:lnTo>
                  <a:pt x="3435142" y="54887"/>
                </a:lnTo>
                <a:lnTo>
                  <a:pt x="3255260" y="159818"/>
                </a:lnTo>
                <a:lnTo>
                  <a:pt x="3195299" y="249759"/>
                </a:lnTo>
                <a:cubicBezTo>
                  <a:pt x="3455120" y="265042"/>
                  <a:pt x="3365041" y="264749"/>
                  <a:pt x="3465122" y="264749"/>
                </a:cubicBezTo>
                <a:lnTo>
                  <a:pt x="3645004" y="234769"/>
                </a:lnTo>
                <a:lnTo>
                  <a:pt x="3734945" y="369680"/>
                </a:lnTo>
                <a:lnTo>
                  <a:pt x="3749935" y="414651"/>
                </a:lnTo>
                <a:lnTo>
                  <a:pt x="3555063" y="489601"/>
                </a:lnTo>
                <a:lnTo>
                  <a:pt x="3285240" y="654493"/>
                </a:lnTo>
                <a:lnTo>
                  <a:pt x="2985437" y="729444"/>
                </a:lnTo>
                <a:lnTo>
                  <a:pt x="2700624" y="744434"/>
                </a:lnTo>
                <a:cubicBezTo>
                  <a:pt x="2285073" y="852169"/>
                  <a:pt x="2358216" y="724706"/>
                  <a:pt x="2280899" y="879346"/>
                </a:cubicBezTo>
                <a:lnTo>
                  <a:pt x="1891155" y="894336"/>
                </a:lnTo>
                <a:lnTo>
                  <a:pt x="1591352" y="834375"/>
                </a:lnTo>
                <a:cubicBezTo>
                  <a:pt x="1344456" y="818944"/>
                  <a:pt x="1408151" y="762743"/>
                  <a:pt x="1336519" y="834375"/>
                </a:cubicBezTo>
                <a:lnTo>
                  <a:pt x="1021725" y="909326"/>
                </a:lnTo>
                <a:lnTo>
                  <a:pt x="721922" y="939306"/>
                </a:lnTo>
                <a:cubicBezTo>
                  <a:pt x="684877" y="939327"/>
                  <a:pt x="597032" y="907598"/>
                  <a:pt x="610787" y="939369"/>
                </a:cubicBezTo>
                <a:cubicBezTo>
                  <a:pt x="612904" y="935136"/>
                  <a:pt x="634070" y="899152"/>
                  <a:pt x="617137" y="926669"/>
                </a:cubicBezTo>
                <a:lnTo>
                  <a:pt x="877487" y="786969"/>
                </a:lnTo>
                <a:lnTo>
                  <a:pt x="699541" y="810016"/>
                </a:lnTo>
                <a:cubicBezTo>
                  <a:pt x="699590" y="808684"/>
                  <a:pt x="617088" y="807351"/>
                  <a:pt x="617137" y="806019"/>
                </a:cubicBezTo>
                <a:lnTo>
                  <a:pt x="39287" y="812369"/>
                </a:lnTo>
                <a:lnTo>
                  <a:pt x="26587" y="717119"/>
                </a:lnTo>
                <a:lnTo>
                  <a:pt x="388537" y="691719"/>
                </a:lnTo>
                <a:lnTo>
                  <a:pt x="286937" y="545669"/>
                </a:lnTo>
                <a:lnTo>
                  <a:pt x="0" y="542067"/>
                </a:lnTo>
              </a:path>
            </a:pathLst>
          </a:custGeom>
          <a:solidFill>
            <a:srgbClr val="4BFF4B">
              <a:alpha val="40000"/>
            </a:srgbClr>
          </a:solidFill>
          <a:ln w="28575" cap="flat" cmpd="sng" algn="ctr">
            <a:noFill/>
            <a:prstDash val="solid"/>
            <a:round/>
            <a:headEnd type="none" w="med" len="med"/>
            <a:tailEnd type="none" w="med" len="med"/>
          </a:ln>
          <a:effectLst>
            <a:glow rad="228600">
              <a:schemeClr val="bg1">
                <a:alpha val="40000"/>
              </a:schemeClr>
            </a:glow>
          </a:effectLst>
        </p:spPr>
        <p:txBody>
          <a:bodyPr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sp>
        <p:nvSpPr>
          <p:cNvPr id="32" name="Title 1"/>
          <p:cNvSpPr>
            <a:spLocks noGrp="1"/>
          </p:cNvSpPr>
          <p:nvPr>
            <p:ph type="title"/>
          </p:nvPr>
        </p:nvSpPr>
        <p:spPr bwMode="invGray">
          <a:xfrm>
            <a:off x="228600" y="284405"/>
            <a:ext cx="8534400" cy="1163395"/>
          </a:xfrm>
        </p:spPr>
        <p:txBody>
          <a:bodyPr>
            <a:normAutofit/>
          </a:bodyPr>
          <a:lstStyle/>
          <a:p>
            <a:pPr algn="r" defTabSz="914363" eaLnBrk="1" fontAlgn="auto" hangingPunct="1">
              <a:spcAft>
                <a:spcPts val="0"/>
              </a:spcAft>
              <a:defRPr/>
            </a:pPr>
            <a:r>
              <a:rPr smtClean="0"/>
              <a:t>Delta Near-Term </a:t>
            </a:r>
            <a:r>
              <a:rPr/>
              <a:t>Measures</a:t>
            </a:r>
            <a:br>
              <a:rPr/>
            </a:br>
            <a:r>
              <a:rPr sz="3600">
                <a:solidFill>
                  <a:schemeClr val="tx1"/>
                </a:solidFill>
              </a:rPr>
              <a:t>2-Gate Fish Protection Project</a:t>
            </a:r>
            <a:endParaRPr>
              <a:solidFill>
                <a:schemeClr val="tx1"/>
              </a:solidFill>
            </a:endParaRPr>
          </a:p>
        </p:txBody>
      </p:sp>
      <p:grpSp>
        <p:nvGrpSpPr>
          <p:cNvPr id="7" name="Group 28"/>
          <p:cNvGrpSpPr>
            <a:grpSpLocks/>
          </p:cNvGrpSpPr>
          <p:nvPr/>
        </p:nvGrpSpPr>
        <p:grpSpPr bwMode="auto">
          <a:xfrm>
            <a:off x="1295400" y="5867400"/>
            <a:ext cx="2992438" cy="841375"/>
            <a:chOff x="1295400" y="5867400"/>
            <a:chExt cx="2992438" cy="841375"/>
          </a:xfrm>
        </p:grpSpPr>
        <p:sp>
          <p:nvSpPr>
            <p:cNvPr id="34"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35"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36"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39"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41"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44"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47"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4*#ppt_w"/>
                                          </p:val>
                                        </p:tav>
                                        <p:tav tm="100000">
                                          <p:val>
                                            <p:strVal val="#ppt_w"/>
                                          </p:val>
                                        </p:tav>
                                      </p:tavLst>
                                    </p:anim>
                                    <p:anim calcmode="lin" valueType="num">
                                      <p:cBhvr>
                                        <p:cTn id="8" dur="500" fill="hold"/>
                                        <p:tgtEl>
                                          <p:spTgt spid="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14"/>
          <p:cNvGrpSpPr>
            <a:grpSpLocks/>
          </p:cNvGrpSpPr>
          <p:nvPr/>
        </p:nvGrpSpPr>
        <p:grpSpPr bwMode="auto">
          <a:xfrm>
            <a:off x="-34925" y="1176338"/>
            <a:ext cx="9178925" cy="5681662"/>
            <a:chOff x="-34506" y="1176338"/>
            <a:chExt cx="9178506" cy="5681662"/>
          </a:xfrm>
        </p:grpSpPr>
        <p:pic>
          <p:nvPicPr>
            <p:cNvPr id="43035"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42" name="Freeform 41"/>
            <p:cNvSpPr>
              <a:spLocks noChangeAspect="1"/>
            </p:cNvSpPr>
            <p:nvPr/>
          </p:nvSpPr>
          <p:spPr bwMode="lt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fontAlgn="auto" hangingPunct="0">
                <a:spcBef>
                  <a:spcPts val="0"/>
                </a:spcBef>
                <a:spcAft>
                  <a:spcPts val="0"/>
                </a:spcAft>
                <a:defRPr/>
              </a:pPr>
              <a:endParaRPr lang="en-US">
                <a:effectLst>
                  <a:outerShdw blurRad="38100" dist="38100" dir="2700000" algn="tl">
                    <a:srgbClr val="000000">
                      <a:alpha val="43137"/>
                    </a:srgbClr>
                  </a:outerShdw>
                </a:effectLst>
                <a:latin typeface="+mn-lt"/>
                <a:cs typeface="+mn-cs"/>
              </a:endParaRPr>
            </a:p>
          </p:txBody>
        </p:sp>
      </p:grpSp>
      <p:sp>
        <p:nvSpPr>
          <p:cNvPr id="40" name="Text Box 7"/>
          <p:cNvSpPr txBox="1">
            <a:spLocks noChangeArrowheads="1"/>
          </p:cNvSpPr>
          <p:nvPr/>
        </p:nvSpPr>
        <p:spPr bwMode="invGray">
          <a:xfrm>
            <a:off x="4495800" y="6324600"/>
            <a:ext cx="2667000" cy="5334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SWP/CVP Intertie</a:t>
            </a:r>
          </a:p>
        </p:txBody>
      </p:sp>
      <p:grpSp>
        <p:nvGrpSpPr>
          <p:cNvPr id="43012" name="Group 32"/>
          <p:cNvGrpSpPr>
            <a:grpSpLocks/>
          </p:cNvGrpSpPr>
          <p:nvPr/>
        </p:nvGrpSpPr>
        <p:grpSpPr bwMode="auto">
          <a:xfrm>
            <a:off x="2590800" y="1739900"/>
            <a:ext cx="2795588" cy="2616200"/>
            <a:chOff x="2590800" y="1739900"/>
            <a:chExt cx="2795588" cy="2616200"/>
          </a:xfrm>
        </p:grpSpPr>
        <p:sp>
          <p:nvSpPr>
            <p:cNvPr id="4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sp>
          <p:nvSpPr>
            <p:cNvPr id="4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effectLst>
                  <a:outerShdw blurRad="50800" dist="50800" dir="5400000" algn="ctr" rotWithShape="0">
                    <a:schemeClr val="bg1"/>
                  </a:outerShdw>
                </a:effectLst>
                <a:latin typeface="+mn-lt"/>
                <a:cs typeface="+mn-cs"/>
              </a:endParaRPr>
            </a:p>
          </p:txBody>
        </p:sp>
      </p:grpSp>
      <p:sp>
        <p:nvSpPr>
          <p:cNvPr id="9224" name="Slide Number Placeholder 40"/>
          <p:cNvSpPr>
            <a:spLocks noGrp="1"/>
          </p:cNvSpPr>
          <p:nvPr>
            <p:ph type="sldNum" sz="quarter" idx="10"/>
          </p:nvPr>
        </p:nvSpPr>
        <p:spPr/>
        <p:txBody>
          <a:bodyPr/>
          <a:lstStyle/>
          <a:p>
            <a:pPr>
              <a:defRPr/>
            </a:pPr>
            <a:fld id="{30E1D725-FAA7-42C6-8BBF-4B50D31B2308}" type="slidenum">
              <a:rPr lang="en-US" smtClean="0"/>
              <a:pPr>
                <a:defRPr/>
              </a:pPr>
              <a:t>28</a:t>
            </a:fld>
            <a:endParaRPr lang="en-US" smtClean="0"/>
          </a:p>
        </p:txBody>
      </p:sp>
      <p:sp>
        <p:nvSpPr>
          <p:cNvPr id="32" name="Title 1"/>
          <p:cNvSpPr>
            <a:spLocks noGrp="1"/>
          </p:cNvSpPr>
          <p:nvPr>
            <p:ph type="title"/>
          </p:nvPr>
        </p:nvSpPr>
        <p:spPr bwMode="invGray">
          <a:xfrm>
            <a:off x="228600" y="284405"/>
            <a:ext cx="8534400" cy="1163395"/>
          </a:xfrm>
        </p:spPr>
        <p:txBody>
          <a:bodyPr>
            <a:normAutofit/>
          </a:bodyPr>
          <a:lstStyle/>
          <a:p>
            <a:pPr algn="r" defTabSz="914363" eaLnBrk="1" fontAlgn="auto" hangingPunct="1">
              <a:spcAft>
                <a:spcPts val="0"/>
              </a:spcAft>
              <a:defRPr/>
            </a:pPr>
            <a:r>
              <a:rPr smtClean="0"/>
              <a:t>Delta Near-Term </a:t>
            </a:r>
            <a:r>
              <a:rPr/>
              <a:t>Measures</a:t>
            </a:r>
            <a:br>
              <a:rPr/>
            </a:br>
            <a:r>
              <a:rPr sz="3600" smtClean="0">
                <a:solidFill>
                  <a:schemeClr val="tx1"/>
                </a:solidFill>
              </a:rPr>
              <a:t>CVP/SWP Intertie </a:t>
            </a:r>
            <a:r>
              <a:rPr sz="3600">
                <a:solidFill>
                  <a:schemeClr val="tx1"/>
                </a:solidFill>
              </a:rPr>
              <a:t>Project</a:t>
            </a:r>
            <a:endParaRPr>
              <a:solidFill>
                <a:schemeClr val="tx1"/>
              </a:solidFill>
            </a:endParaRPr>
          </a:p>
        </p:txBody>
      </p:sp>
      <p:sp>
        <p:nvSpPr>
          <p:cNvPr id="41"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44"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47"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33" name="Freeform 42"/>
          <p:cNvSpPr>
            <a:spLocks/>
          </p:cNvSpPr>
          <p:nvPr/>
        </p:nvSpPr>
        <p:spPr bwMode="gray">
          <a:xfrm>
            <a:off x="4494213" y="3759200"/>
            <a:ext cx="936625" cy="784225"/>
          </a:xfrm>
          <a:custGeom>
            <a:avLst/>
            <a:gdLst>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23 w 728"/>
              <a:gd name="connsiteY26" fmla="*/ 652 h 1308"/>
              <a:gd name="connsiteX27" fmla="*/ 99 w 728"/>
              <a:gd name="connsiteY27" fmla="*/ 684 h 1308"/>
              <a:gd name="connsiteX28" fmla="*/ 143 w 728"/>
              <a:gd name="connsiteY28" fmla="*/ 756 h 1308"/>
              <a:gd name="connsiteX29" fmla="*/ 155 w 728"/>
              <a:gd name="connsiteY29" fmla="*/ 760 h 1308"/>
              <a:gd name="connsiteX30" fmla="*/ 199 w 728"/>
              <a:gd name="connsiteY30" fmla="*/ 776 h 1308"/>
              <a:gd name="connsiteX31" fmla="*/ 135 w 728"/>
              <a:gd name="connsiteY31" fmla="*/ 796 h 1308"/>
              <a:gd name="connsiteX32" fmla="*/ 195 w 728"/>
              <a:gd name="connsiteY32" fmla="*/ 820 h 1308"/>
              <a:gd name="connsiteX33" fmla="*/ 171 w 728"/>
              <a:gd name="connsiteY33" fmla="*/ 852 h 1308"/>
              <a:gd name="connsiteX34" fmla="*/ 219 w 728"/>
              <a:gd name="connsiteY34" fmla="*/ 872 h 1308"/>
              <a:gd name="connsiteX35" fmla="*/ 223 w 728"/>
              <a:gd name="connsiteY35" fmla="*/ 884 h 1308"/>
              <a:gd name="connsiteX36" fmla="*/ 235 w 728"/>
              <a:gd name="connsiteY36" fmla="*/ 892 h 1308"/>
              <a:gd name="connsiteX37" fmla="*/ 243 w 728"/>
              <a:gd name="connsiteY37" fmla="*/ 932 h 1308"/>
              <a:gd name="connsiteX38" fmla="*/ 191 w 728"/>
              <a:gd name="connsiteY38" fmla="*/ 956 h 1308"/>
              <a:gd name="connsiteX39" fmla="*/ 199 w 728"/>
              <a:gd name="connsiteY39" fmla="*/ 992 h 1308"/>
              <a:gd name="connsiteX40" fmla="*/ 111 w 728"/>
              <a:gd name="connsiteY40" fmla="*/ 1016 h 1308"/>
              <a:gd name="connsiteX41" fmla="*/ 147 w 728"/>
              <a:gd name="connsiteY41" fmla="*/ 1040 h 1308"/>
              <a:gd name="connsiteX42" fmla="*/ 91 w 728"/>
              <a:gd name="connsiteY42" fmla="*/ 1084 h 1308"/>
              <a:gd name="connsiteX43" fmla="*/ 67 w 728"/>
              <a:gd name="connsiteY43" fmla="*/ 1092 h 1308"/>
              <a:gd name="connsiteX44" fmla="*/ 55 w 728"/>
              <a:gd name="connsiteY44" fmla="*/ 1116 h 1308"/>
              <a:gd name="connsiteX45" fmla="*/ 19 w 728"/>
              <a:gd name="connsiteY45" fmla="*/ 1148 h 1308"/>
              <a:gd name="connsiteX46" fmla="*/ 3 w 728"/>
              <a:gd name="connsiteY46" fmla="*/ 1172 h 1308"/>
              <a:gd name="connsiteX47" fmla="*/ 15 w 728"/>
              <a:gd name="connsiteY47" fmla="*/ 1180 h 1308"/>
              <a:gd name="connsiteX48" fmla="*/ 39 w 728"/>
              <a:gd name="connsiteY48" fmla="*/ 1188 h 1308"/>
              <a:gd name="connsiteX49" fmla="*/ 119 w 728"/>
              <a:gd name="connsiteY49" fmla="*/ 1224 h 1308"/>
              <a:gd name="connsiteX50" fmla="*/ 111 w 728"/>
              <a:gd name="connsiteY5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99 w 728"/>
              <a:gd name="connsiteY26" fmla="*/ 684 h 1308"/>
              <a:gd name="connsiteX27" fmla="*/ 143 w 728"/>
              <a:gd name="connsiteY27" fmla="*/ 756 h 1308"/>
              <a:gd name="connsiteX28" fmla="*/ 155 w 728"/>
              <a:gd name="connsiteY28" fmla="*/ 760 h 1308"/>
              <a:gd name="connsiteX29" fmla="*/ 199 w 728"/>
              <a:gd name="connsiteY29" fmla="*/ 776 h 1308"/>
              <a:gd name="connsiteX30" fmla="*/ 135 w 728"/>
              <a:gd name="connsiteY30" fmla="*/ 796 h 1308"/>
              <a:gd name="connsiteX31" fmla="*/ 195 w 728"/>
              <a:gd name="connsiteY31" fmla="*/ 820 h 1308"/>
              <a:gd name="connsiteX32" fmla="*/ 171 w 728"/>
              <a:gd name="connsiteY32" fmla="*/ 852 h 1308"/>
              <a:gd name="connsiteX33" fmla="*/ 219 w 728"/>
              <a:gd name="connsiteY33" fmla="*/ 872 h 1308"/>
              <a:gd name="connsiteX34" fmla="*/ 223 w 728"/>
              <a:gd name="connsiteY34" fmla="*/ 884 h 1308"/>
              <a:gd name="connsiteX35" fmla="*/ 235 w 728"/>
              <a:gd name="connsiteY35" fmla="*/ 892 h 1308"/>
              <a:gd name="connsiteX36" fmla="*/ 243 w 728"/>
              <a:gd name="connsiteY36" fmla="*/ 932 h 1308"/>
              <a:gd name="connsiteX37" fmla="*/ 191 w 728"/>
              <a:gd name="connsiteY37" fmla="*/ 956 h 1308"/>
              <a:gd name="connsiteX38" fmla="*/ 199 w 728"/>
              <a:gd name="connsiteY38" fmla="*/ 992 h 1308"/>
              <a:gd name="connsiteX39" fmla="*/ 111 w 728"/>
              <a:gd name="connsiteY39" fmla="*/ 1016 h 1308"/>
              <a:gd name="connsiteX40" fmla="*/ 147 w 728"/>
              <a:gd name="connsiteY40" fmla="*/ 1040 h 1308"/>
              <a:gd name="connsiteX41" fmla="*/ 91 w 728"/>
              <a:gd name="connsiteY41" fmla="*/ 1084 h 1308"/>
              <a:gd name="connsiteX42" fmla="*/ 67 w 728"/>
              <a:gd name="connsiteY42" fmla="*/ 1092 h 1308"/>
              <a:gd name="connsiteX43" fmla="*/ 55 w 728"/>
              <a:gd name="connsiteY43" fmla="*/ 1116 h 1308"/>
              <a:gd name="connsiteX44" fmla="*/ 19 w 728"/>
              <a:gd name="connsiteY44" fmla="*/ 1148 h 1308"/>
              <a:gd name="connsiteX45" fmla="*/ 3 w 728"/>
              <a:gd name="connsiteY45" fmla="*/ 1172 h 1308"/>
              <a:gd name="connsiteX46" fmla="*/ 15 w 728"/>
              <a:gd name="connsiteY46" fmla="*/ 1180 h 1308"/>
              <a:gd name="connsiteX47" fmla="*/ 39 w 728"/>
              <a:gd name="connsiteY47" fmla="*/ 1188 h 1308"/>
              <a:gd name="connsiteX48" fmla="*/ 119 w 728"/>
              <a:gd name="connsiteY48" fmla="*/ 1224 h 1308"/>
              <a:gd name="connsiteX49" fmla="*/ 111 w 728"/>
              <a:gd name="connsiteY4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55 w 728"/>
              <a:gd name="connsiteY27" fmla="*/ 760 h 1308"/>
              <a:gd name="connsiteX28" fmla="*/ 199 w 728"/>
              <a:gd name="connsiteY28" fmla="*/ 776 h 1308"/>
              <a:gd name="connsiteX29" fmla="*/ 135 w 728"/>
              <a:gd name="connsiteY29" fmla="*/ 796 h 1308"/>
              <a:gd name="connsiteX30" fmla="*/ 195 w 728"/>
              <a:gd name="connsiteY30" fmla="*/ 820 h 1308"/>
              <a:gd name="connsiteX31" fmla="*/ 171 w 728"/>
              <a:gd name="connsiteY31" fmla="*/ 852 h 1308"/>
              <a:gd name="connsiteX32" fmla="*/ 219 w 728"/>
              <a:gd name="connsiteY32" fmla="*/ 872 h 1308"/>
              <a:gd name="connsiteX33" fmla="*/ 223 w 728"/>
              <a:gd name="connsiteY33" fmla="*/ 884 h 1308"/>
              <a:gd name="connsiteX34" fmla="*/ 235 w 728"/>
              <a:gd name="connsiteY34" fmla="*/ 892 h 1308"/>
              <a:gd name="connsiteX35" fmla="*/ 243 w 728"/>
              <a:gd name="connsiteY35" fmla="*/ 932 h 1308"/>
              <a:gd name="connsiteX36" fmla="*/ 191 w 728"/>
              <a:gd name="connsiteY36" fmla="*/ 956 h 1308"/>
              <a:gd name="connsiteX37" fmla="*/ 199 w 728"/>
              <a:gd name="connsiteY37" fmla="*/ 992 h 1308"/>
              <a:gd name="connsiteX38" fmla="*/ 111 w 728"/>
              <a:gd name="connsiteY38" fmla="*/ 1016 h 1308"/>
              <a:gd name="connsiteX39" fmla="*/ 147 w 728"/>
              <a:gd name="connsiteY39" fmla="*/ 1040 h 1308"/>
              <a:gd name="connsiteX40" fmla="*/ 91 w 728"/>
              <a:gd name="connsiteY40" fmla="*/ 1084 h 1308"/>
              <a:gd name="connsiteX41" fmla="*/ 67 w 728"/>
              <a:gd name="connsiteY41" fmla="*/ 1092 h 1308"/>
              <a:gd name="connsiteX42" fmla="*/ 55 w 728"/>
              <a:gd name="connsiteY42" fmla="*/ 1116 h 1308"/>
              <a:gd name="connsiteX43" fmla="*/ 19 w 728"/>
              <a:gd name="connsiteY43" fmla="*/ 1148 h 1308"/>
              <a:gd name="connsiteX44" fmla="*/ 3 w 728"/>
              <a:gd name="connsiteY44" fmla="*/ 1172 h 1308"/>
              <a:gd name="connsiteX45" fmla="*/ 15 w 728"/>
              <a:gd name="connsiteY45" fmla="*/ 1180 h 1308"/>
              <a:gd name="connsiteX46" fmla="*/ 39 w 728"/>
              <a:gd name="connsiteY46" fmla="*/ 1188 h 1308"/>
              <a:gd name="connsiteX47" fmla="*/ 119 w 728"/>
              <a:gd name="connsiteY47" fmla="*/ 1224 h 1308"/>
              <a:gd name="connsiteX48" fmla="*/ 111 w 728"/>
              <a:gd name="connsiteY4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35 w 728"/>
              <a:gd name="connsiteY28" fmla="*/ 796 h 1308"/>
              <a:gd name="connsiteX29" fmla="*/ 195 w 728"/>
              <a:gd name="connsiteY29" fmla="*/ 820 h 1308"/>
              <a:gd name="connsiteX30" fmla="*/ 171 w 728"/>
              <a:gd name="connsiteY30" fmla="*/ 852 h 1308"/>
              <a:gd name="connsiteX31" fmla="*/ 219 w 728"/>
              <a:gd name="connsiteY31" fmla="*/ 872 h 1308"/>
              <a:gd name="connsiteX32" fmla="*/ 223 w 728"/>
              <a:gd name="connsiteY32" fmla="*/ 884 h 1308"/>
              <a:gd name="connsiteX33" fmla="*/ 235 w 728"/>
              <a:gd name="connsiteY33" fmla="*/ 892 h 1308"/>
              <a:gd name="connsiteX34" fmla="*/ 243 w 728"/>
              <a:gd name="connsiteY34" fmla="*/ 932 h 1308"/>
              <a:gd name="connsiteX35" fmla="*/ 191 w 728"/>
              <a:gd name="connsiteY35" fmla="*/ 956 h 1308"/>
              <a:gd name="connsiteX36" fmla="*/ 199 w 728"/>
              <a:gd name="connsiteY36" fmla="*/ 992 h 1308"/>
              <a:gd name="connsiteX37" fmla="*/ 111 w 728"/>
              <a:gd name="connsiteY37" fmla="*/ 1016 h 1308"/>
              <a:gd name="connsiteX38" fmla="*/ 147 w 728"/>
              <a:gd name="connsiteY38" fmla="*/ 1040 h 1308"/>
              <a:gd name="connsiteX39" fmla="*/ 91 w 728"/>
              <a:gd name="connsiteY39" fmla="*/ 1084 h 1308"/>
              <a:gd name="connsiteX40" fmla="*/ 67 w 728"/>
              <a:gd name="connsiteY40" fmla="*/ 1092 h 1308"/>
              <a:gd name="connsiteX41" fmla="*/ 55 w 728"/>
              <a:gd name="connsiteY41" fmla="*/ 1116 h 1308"/>
              <a:gd name="connsiteX42" fmla="*/ 19 w 728"/>
              <a:gd name="connsiteY42" fmla="*/ 1148 h 1308"/>
              <a:gd name="connsiteX43" fmla="*/ 3 w 728"/>
              <a:gd name="connsiteY43" fmla="*/ 1172 h 1308"/>
              <a:gd name="connsiteX44" fmla="*/ 15 w 728"/>
              <a:gd name="connsiteY44" fmla="*/ 1180 h 1308"/>
              <a:gd name="connsiteX45" fmla="*/ 39 w 728"/>
              <a:gd name="connsiteY45" fmla="*/ 1188 h 1308"/>
              <a:gd name="connsiteX46" fmla="*/ 119 w 728"/>
              <a:gd name="connsiteY46" fmla="*/ 1224 h 1308"/>
              <a:gd name="connsiteX47" fmla="*/ 111 w 728"/>
              <a:gd name="connsiteY4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5 w 728"/>
              <a:gd name="connsiteY28" fmla="*/ 820 h 1308"/>
              <a:gd name="connsiteX29" fmla="*/ 171 w 728"/>
              <a:gd name="connsiteY29" fmla="*/ 852 h 1308"/>
              <a:gd name="connsiteX30" fmla="*/ 219 w 728"/>
              <a:gd name="connsiteY30" fmla="*/ 872 h 1308"/>
              <a:gd name="connsiteX31" fmla="*/ 223 w 728"/>
              <a:gd name="connsiteY31" fmla="*/ 884 h 1308"/>
              <a:gd name="connsiteX32" fmla="*/ 235 w 728"/>
              <a:gd name="connsiteY32" fmla="*/ 892 h 1308"/>
              <a:gd name="connsiteX33" fmla="*/ 243 w 728"/>
              <a:gd name="connsiteY33" fmla="*/ 932 h 1308"/>
              <a:gd name="connsiteX34" fmla="*/ 191 w 728"/>
              <a:gd name="connsiteY34" fmla="*/ 956 h 1308"/>
              <a:gd name="connsiteX35" fmla="*/ 199 w 728"/>
              <a:gd name="connsiteY35" fmla="*/ 992 h 1308"/>
              <a:gd name="connsiteX36" fmla="*/ 111 w 728"/>
              <a:gd name="connsiteY36" fmla="*/ 1016 h 1308"/>
              <a:gd name="connsiteX37" fmla="*/ 147 w 728"/>
              <a:gd name="connsiteY37" fmla="*/ 1040 h 1308"/>
              <a:gd name="connsiteX38" fmla="*/ 91 w 728"/>
              <a:gd name="connsiteY38" fmla="*/ 1084 h 1308"/>
              <a:gd name="connsiteX39" fmla="*/ 67 w 728"/>
              <a:gd name="connsiteY39" fmla="*/ 1092 h 1308"/>
              <a:gd name="connsiteX40" fmla="*/ 55 w 728"/>
              <a:gd name="connsiteY40" fmla="*/ 1116 h 1308"/>
              <a:gd name="connsiteX41" fmla="*/ 19 w 728"/>
              <a:gd name="connsiteY41" fmla="*/ 1148 h 1308"/>
              <a:gd name="connsiteX42" fmla="*/ 3 w 728"/>
              <a:gd name="connsiteY42" fmla="*/ 1172 h 1308"/>
              <a:gd name="connsiteX43" fmla="*/ 15 w 728"/>
              <a:gd name="connsiteY43" fmla="*/ 1180 h 1308"/>
              <a:gd name="connsiteX44" fmla="*/ 39 w 728"/>
              <a:gd name="connsiteY44" fmla="*/ 1188 h 1308"/>
              <a:gd name="connsiteX45" fmla="*/ 119 w 728"/>
              <a:gd name="connsiteY45" fmla="*/ 1224 h 1308"/>
              <a:gd name="connsiteX46" fmla="*/ 111 w 728"/>
              <a:gd name="connsiteY4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71 w 728"/>
              <a:gd name="connsiteY28" fmla="*/ 852 h 1308"/>
              <a:gd name="connsiteX29" fmla="*/ 219 w 728"/>
              <a:gd name="connsiteY29" fmla="*/ 872 h 1308"/>
              <a:gd name="connsiteX30" fmla="*/ 223 w 728"/>
              <a:gd name="connsiteY30" fmla="*/ 884 h 1308"/>
              <a:gd name="connsiteX31" fmla="*/ 235 w 728"/>
              <a:gd name="connsiteY31" fmla="*/ 892 h 1308"/>
              <a:gd name="connsiteX32" fmla="*/ 243 w 728"/>
              <a:gd name="connsiteY32" fmla="*/ 932 h 1308"/>
              <a:gd name="connsiteX33" fmla="*/ 191 w 728"/>
              <a:gd name="connsiteY33" fmla="*/ 956 h 1308"/>
              <a:gd name="connsiteX34" fmla="*/ 199 w 728"/>
              <a:gd name="connsiteY34" fmla="*/ 992 h 1308"/>
              <a:gd name="connsiteX35" fmla="*/ 111 w 728"/>
              <a:gd name="connsiteY35" fmla="*/ 1016 h 1308"/>
              <a:gd name="connsiteX36" fmla="*/ 147 w 728"/>
              <a:gd name="connsiteY36" fmla="*/ 1040 h 1308"/>
              <a:gd name="connsiteX37" fmla="*/ 91 w 728"/>
              <a:gd name="connsiteY37" fmla="*/ 1084 h 1308"/>
              <a:gd name="connsiteX38" fmla="*/ 67 w 728"/>
              <a:gd name="connsiteY38" fmla="*/ 1092 h 1308"/>
              <a:gd name="connsiteX39" fmla="*/ 55 w 728"/>
              <a:gd name="connsiteY39" fmla="*/ 1116 h 1308"/>
              <a:gd name="connsiteX40" fmla="*/ 19 w 728"/>
              <a:gd name="connsiteY40" fmla="*/ 1148 h 1308"/>
              <a:gd name="connsiteX41" fmla="*/ 3 w 728"/>
              <a:gd name="connsiteY41" fmla="*/ 1172 h 1308"/>
              <a:gd name="connsiteX42" fmla="*/ 15 w 728"/>
              <a:gd name="connsiteY42" fmla="*/ 1180 h 1308"/>
              <a:gd name="connsiteX43" fmla="*/ 39 w 728"/>
              <a:gd name="connsiteY43" fmla="*/ 1188 h 1308"/>
              <a:gd name="connsiteX44" fmla="*/ 119 w 728"/>
              <a:gd name="connsiteY44" fmla="*/ 1224 h 1308"/>
              <a:gd name="connsiteX45" fmla="*/ 111 w 728"/>
              <a:gd name="connsiteY45"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23 w 728"/>
              <a:gd name="connsiteY29" fmla="*/ 884 h 1308"/>
              <a:gd name="connsiteX30" fmla="*/ 235 w 728"/>
              <a:gd name="connsiteY30" fmla="*/ 892 h 1308"/>
              <a:gd name="connsiteX31" fmla="*/ 243 w 728"/>
              <a:gd name="connsiteY31" fmla="*/ 932 h 1308"/>
              <a:gd name="connsiteX32" fmla="*/ 191 w 728"/>
              <a:gd name="connsiteY32" fmla="*/ 956 h 1308"/>
              <a:gd name="connsiteX33" fmla="*/ 199 w 728"/>
              <a:gd name="connsiteY33" fmla="*/ 992 h 1308"/>
              <a:gd name="connsiteX34" fmla="*/ 111 w 728"/>
              <a:gd name="connsiteY34" fmla="*/ 1016 h 1308"/>
              <a:gd name="connsiteX35" fmla="*/ 147 w 728"/>
              <a:gd name="connsiteY35" fmla="*/ 1040 h 1308"/>
              <a:gd name="connsiteX36" fmla="*/ 91 w 728"/>
              <a:gd name="connsiteY36" fmla="*/ 1084 h 1308"/>
              <a:gd name="connsiteX37" fmla="*/ 67 w 728"/>
              <a:gd name="connsiteY37" fmla="*/ 1092 h 1308"/>
              <a:gd name="connsiteX38" fmla="*/ 55 w 728"/>
              <a:gd name="connsiteY38" fmla="*/ 1116 h 1308"/>
              <a:gd name="connsiteX39" fmla="*/ 19 w 728"/>
              <a:gd name="connsiteY39" fmla="*/ 1148 h 1308"/>
              <a:gd name="connsiteX40" fmla="*/ 3 w 728"/>
              <a:gd name="connsiteY40" fmla="*/ 1172 h 1308"/>
              <a:gd name="connsiteX41" fmla="*/ 15 w 728"/>
              <a:gd name="connsiteY41" fmla="*/ 1180 h 1308"/>
              <a:gd name="connsiteX42" fmla="*/ 39 w 728"/>
              <a:gd name="connsiteY42" fmla="*/ 1188 h 1308"/>
              <a:gd name="connsiteX43" fmla="*/ 119 w 728"/>
              <a:gd name="connsiteY43" fmla="*/ 1224 h 1308"/>
              <a:gd name="connsiteX44" fmla="*/ 111 w 728"/>
              <a:gd name="connsiteY44"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35 w 728"/>
              <a:gd name="connsiteY29" fmla="*/ 892 h 1308"/>
              <a:gd name="connsiteX30" fmla="*/ 243 w 728"/>
              <a:gd name="connsiteY30" fmla="*/ 932 h 1308"/>
              <a:gd name="connsiteX31" fmla="*/ 191 w 728"/>
              <a:gd name="connsiteY31" fmla="*/ 956 h 1308"/>
              <a:gd name="connsiteX32" fmla="*/ 199 w 728"/>
              <a:gd name="connsiteY32" fmla="*/ 992 h 1308"/>
              <a:gd name="connsiteX33" fmla="*/ 111 w 728"/>
              <a:gd name="connsiteY33" fmla="*/ 1016 h 1308"/>
              <a:gd name="connsiteX34" fmla="*/ 147 w 728"/>
              <a:gd name="connsiteY34" fmla="*/ 1040 h 1308"/>
              <a:gd name="connsiteX35" fmla="*/ 91 w 728"/>
              <a:gd name="connsiteY35" fmla="*/ 1084 h 1308"/>
              <a:gd name="connsiteX36" fmla="*/ 67 w 728"/>
              <a:gd name="connsiteY36" fmla="*/ 1092 h 1308"/>
              <a:gd name="connsiteX37" fmla="*/ 55 w 728"/>
              <a:gd name="connsiteY37" fmla="*/ 1116 h 1308"/>
              <a:gd name="connsiteX38" fmla="*/ 19 w 728"/>
              <a:gd name="connsiteY38" fmla="*/ 1148 h 1308"/>
              <a:gd name="connsiteX39" fmla="*/ 3 w 728"/>
              <a:gd name="connsiteY39" fmla="*/ 1172 h 1308"/>
              <a:gd name="connsiteX40" fmla="*/ 15 w 728"/>
              <a:gd name="connsiteY40" fmla="*/ 1180 h 1308"/>
              <a:gd name="connsiteX41" fmla="*/ 39 w 728"/>
              <a:gd name="connsiteY41" fmla="*/ 1188 h 1308"/>
              <a:gd name="connsiteX42" fmla="*/ 119 w 728"/>
              <a:gd name="connsiteY42" fmla="*/ 1224 h 1308"/>
              <a:gd name="connsiteX43" fmla="*/ 111 w 728"/>
              <a:gd name="connsiteY43"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19 w 728"/>
              <a:gd name="connsiteY28" fmla="*/ 872 h 1308"/>
              <a:gd name="connsiteX29" fmla="*/ 243 w 728"/>
              <a:gd name="connsiteY29" fmla="*/ 932 h 1308"/>
              <a:gd name="connsiteX30" fmla="*/ 191 w 728"/>
              <a:gd name="connsiteY30" fmla="*/ 956 h 1308"/>
              <a:gd name="connsiteX31" fmla="*/ 199 w 728"/>
              <a:gd name="connsiteY31" fmla="*/ 992 h 1308"/>
              <a:gd name="connsiteX32" fmla="*/ 111 w 728"/>
              <a:gd name="connsiteY32" fmla="*/ 1016 h 1308"/>
              <a:gd name="connsiteX33" fmla="*/ 147 w 728"/>
              <a:gd name="connsiteY33" fmla="*/ 1040 h 1308"/>
              <a:gd name="connsiteX34" fmla="*/ 91 w 728"/>
              <a:gd name="connsiteY34" fmla="*/ 1084 h 1308"/>
              <a:gd name="connsiteX35" fmla="*/ 67 w 728"/>
              <a:gd name="connsiteY35" fmla="*/ 1092 h 1308"/>
              <a:gd name="connsiteX36" fmla="*/ 55 w 728"/>
              <a:gd name="connsiteY36" fmla="*/ 1116 h 1308"/>
              <a:gd name="connsiteX37" fmla="*/ 19 w 728"/>
              <a:gd name="connsiteY37" fmla="*/ 1148 h 1308"/>
              <a:gd name="connsiteX38" fmla="*/ 3 w 728"/>
              <a:gd name="connsiteY38" fmla="*/ 1172 h 1308"/>
              <a:gd name="connsiteX39" fmla="*/ 15 w 728"/>
              <a:gd name="connsiteY39" fmla="*/ 1180 h 1308"/>
              <a:gd name="connsiteX40" fmla="*/ 39 w 728"/>
              <a:gd name="connsiteY40" fmla="*/ 1188 h 1308"/>
              <a:gd name="connsiteX41" fmla="*/ 119 w 728"/>
              <a:gd name="connsiteY41" fmla="*/ 1224 h 1308"/>
              <a:gd name="connsiteX42" fmla="*/ 111 w 728"/>
              <a:gd name="connsiteY42"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243 w 728"/>
              <a:gd name="connsiteY28" fmla="*/ 932 h 1308"/>
              <a:gd name="connsiteX29" fmla="*/ 191 w 728"/>
              <a:gd name="connsiteY29" fmla="*/ 956 h 1308"/>
              <a:gd name="connsiteX30" fmla="*/ 199 w 728"/>
              <a:gd name="connsiteY30" fmla="*/ 992 h 1308"/>
              <a:gd name="connsiteX31" fmla="*/ 111 w 728"/>
              <a:gd name="connsiteY31" fmla="*/ 1016 h 1308"/>
              <a:gd name="connsiteX32" fmla="*/ 147 w 728"/>
              <a:gd name="connsiteY32" fmla="*/ 1040 h 1308"/>
              <a:gd name="connsiteX33" fmla="*/ 91 w 728"/>
              <a:gd name="connsiteY33" fmla="*/ 1084 h 1308"/>
              <a:gd name="connsiteX34" fmla="*/ 67 w 728"/>
              <a:gd name="connsiteY34" fmla="*/ 1092 h 1308"/>
              <a:gd name="connsiteX35" fmla="*/ 55 w 728"/>
              <a:gd name="connsiteY35" fmla="*/ 1116 h 1308"/>
              <a:gd name="connsiteX36" fmla="*/ 19 w 728"/>
              <a:gd name="connsiteY36" fmla="*/ 1148 h 1308"/>
              <a:gd name="connsiteX37" fmla="*/ 3 w 728"/>
              <a:gd name="connsiteY37" fmla="*/ 1172 h 1308"/>
              <a:gd name="connsiteX38" fmla="*/ 15 w 728"/>
              <a:gd name="connsiteY38" fmla="*/ 1180 h 1308"/>
              <a:gd name="connsiteX39" fmla="*/ 39 w 728"/>
              <a:gd name="connsiteY39" fmla="*/ 1188 h 1308"/>
              <a:gd name="connsiteX40" fmla="*/ 119 w 728"/>
              <a:gd name="connsiteY40" fmla="*/ 1224 h 1308"/>
              <a:gd name="connsiteX41" fmla="*/ 111 w 728"/>
              <a:gd name="connsiteY41"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1 w 728"/>
              <a:gd name="connsiteY28" fmla="*/ 956 h 1308"/>
              <a:gd name="connsiteX29" fmla="*/ 199 w 728"/>
              <a:gd name="connsiteY29" fmla="*/ 992 h 1308"/>
              <a:gd name="connsiteX30" fmla="*/ 111 w 728"/>
              <a:gd name="connsiteY30" fmla="*/ 1016 h 1308"/>
              <a:gd name="connsiteX31" fmla="*/ 147 w 728"/>
              <a:gd name="connsiteY31" fmla="*/ 1040 h 1308"/>
              <a:gd name="connsiteX32" fmla="*/ 91 w 728"/>
              <a:gd name="connsiteY32" fmla="*/ 1084 h 1308"/>
              <a:gd name="connsiteX33" fmla="*/ 67 w 728"/>
              <a:gd name="connsiteY33" fmla="*/ 1092 h 1308"/>
              <a:gd name="connsiteX34" fmla="*/ 55 w 728"/>
              <a:gd name="connsiteY34" fmla="*/ 1116 h 1308"/>
              <a:gd name="connsiteX35" fmla="*/ 19 w 728"/>
              <a:gd name="connsiteY35" fmla="*/ 1148 h 1308"/>
              <a:gd name="connsiteX36" fmla="*/ 3 w 728"/>
              <a:gd name="connsiteY36" fmla="*/ 1172 h 1308"/>
              <a:gd name="connsiteX37" fmla="*/ 15 w 728"/>
              <a:gd name="connsiteY37" fmla="*/ 1180 h 1308"/>
              <a:gd name="connsiteX38" fmla="*/ 39 w 728"/>
              <a:gd name="connsiteY38" fmla="*/ 1188 h 1308"/>
              <a:gd name="connsiteX39" fmla="*/ 119 w 728"/>
              <a:gd name="connsiteY39" fmla="*/ 1224 h 1308"/>
              <a:gd name="connsiteX40" fmla="*/ 111 w 728"/>
              <a:gd name="connsiteY40"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11 w 728"/>
              <a:gd name="connsiteY29" fmla="*/ 1016 h 1308"/>
              <a:gd name="connsiteX30" fmla="*/ 147 w 728"/>
              <a:gd name="connsiteY30" fmla="*/ 1040 h 1308"/>
              <a:gd name="connsiteX31" fmla="*/ 91 w 728"/>
              <a:gd name="connsiteY31" fmla="*/ 1084 h 1308"/>
              <a:gd name="connsiteX32" fmla="*/ 67 w 728"/>
              <a:gd name="connsiteY32" fmla="*/ 1092 h 1308"/>
              <a:gd name="connsiteX33" fmla="*/ 55 w 728"/>
              <a:gd name="connsiteY33" fmla="*/ 1116 h 1308"/>
              <a:gd name="connsiteX34" fmla="*/ 19 w 728"/>
              <a:gd name="connsiteY34" fmla="*/ 1148 h 1308"/>
              <a:gd name="connsiteX35" fmla="*/ 3 w 728"/>
              <a:gd name="connsiteY35" fmla="*/ 1172 h 1308"/>
              <a:gd name="connsiteX36" fmla="*/ 15 w 728"/>
              <a:gd name="connsiteY36" fmla="*/ 1180 h 1308"/>
              <a:gd name="connsiteX37" fmla="*/ 39 w 728"/>
              <a:gd name="connsiteY37" fmla="*/ 1188 h 1308"/>
              <a:gd name="connsiteX38" fmla="*/ 119 w 728"/>
              <a:gd name="connsiteY38" fmla="*/ 1224 h 1308"/>
              <a:gd name="connsiteX39" fmla="*/ 111 w 728"/>
              <a:gd name="connsiteY39"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67 w 728"/>
              <a:gd name="connsiteY31" fmla="*/ 1092 h 1308"/>
              <a:gd name="connsiteX32" fmla="*/ 55 w 728"/>
              <a:gd name="connsiteY32" fmla="*/ 1116 h 1308"/>
              <a:gd name="connsiteX33" fmla="*/ 19 w 728"/>
              <a:gd name="connsiteY33" fmla="*/ 1148 h 1308"/>
              <a:gd name="connsiteX34" fmla="*/ 3 w 728"/>
              <a:gd name="connsiteY34" fmla="*/ 1172 h 1308"/>
              <a:gd name="connsiteX35" fmla="*/ 15 w 728"/>
              <a:gd name="connsiteY35" fmla="*/ 1180 h 1308"/>
              <a:gd name="connsiteX36" fmla="*/ 39 w 728"/>
              <a:gd name="connsiteY36" fmla="*/ 1188 h 1308"/>
              <a:gd name="connsiteX37" fmla="*/ 119 w 728"/>
              <a:gd name="connsiteY37" fmla="*/ 1224 h 1308"/>
              <a:gd name="connsiteX38" fmla="*/ 111 w 728"/>
              <a:gd name="connsiteY38"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55 w 728"/>
              <a:gd name="connsiteY31" fmla="*/ 1116 h 1308"/>
              <a:gd name="connsiteX32" fmla="*/ 19 w 728"/>
              <a:gd name="connsiteY32" fmla="*/ 1148 h 1308"/>
              <a:gd name="connsiteX33" fmla="*/ 3 w 728"/>
              <a:gd name="connsiteY33" fmla="*/ 1172 h 1308"/>
              <a:gd name="connsiteX34" fmla="*/ 15 w 728"/>
              <a:gd name="connsiteY34" fmla="*/ 1180 h 1308"/>
              <a:gd name="connsiteX35" fmla="*/ 39 w 728"/>
              <a:gd name="connsiteY35" fmla="*/ 1188 h 1308"/>
              <a:gd name="connsiteX36" fmla="*/ 119 w 728"/>
              <a:gd name="connsiteY36" fmla="*/ 1224 h 1308"/>
              <a:gd name="connsiteX37" fmla="*/ 111 w 728"/>
              <a:gd name="connsiteY37"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19 w 728"/>
              <a:gd name="connsiteY31" fmla="*/ 1148 h 1308"/>
              <a:gd name="connsiteX32" fmla="*/ 3 w 728"/>
              <a:gd name="connsiteY32" fmla="*/ 1172 h 1308"/>
              <a:gd name="connsiteX33" fmla="*/ 15 w 728"/>
              <a:gd name="connsiteY33" fmla="*/ 1180 h 1308"/>
              <a:gd name="connsiteX34" fmla="*/ 39 w 728"/>
              <a:gd name="connsiteY34" fmla="*/ 1188 h 1308"/>
              <a:gd name="connsiteX35" fmla="*/ 119 w 728"/>
              <a:gd name="connsiteY35" fmla="*/ 1224 h 1308"/>
              <a:gd name="connsiteX36" fmla="*/ 111 w 728"/>
              <a:gd name="connsiteY36" fmla="*/ 1308 h 1308"/>
              <a:gd name="connsiteX0" fmla="*/ 659 w 728"/>
              <a:gd name="connsiteY0" fmla="*/ 0 h 1308"/>
              <a:gd name="connsiteX1" fmla="*/ 723 w 728"/>
              <a:gd name="connsiteY1" fmla="*/ 8 h 1308"/>
              <a:gd name="connsiteX2" fmla="*/ 719 w 728"/>
              <a:gd name="connsiteY2" fmla="*/ 24 h 1308"/>
              <a:gd name="connsiteX3" fmla="*/ 695 w 728"/>
              <a:gd name="connsiteY3" fmla="*/ 32 h 1308"/>
              <a:gd name="connsiteX4" fmla="*/ 683 w 728"/>
              <a:gd name="connsiteY4" fmla="*/ 44 h 1308"/>
              <a:gd name="connsiteX5" fmla="*/ 667 w 728"/>
              <a:gd name="connsiteY5" fmla="*/ 48 h 1308"/>
              <a:gd name="connsiteX6" fmla="*/ 691 w 728"/>
              <a:gd name="connsiteY6" fmla="*/ 60 h 1308"/>
              <a:gd name="connsiteX7" fmla="*/ 563 w 728"/>
              <a:gd name="connsiteY7" fmla="*/ 100 h 1308"/>
              <a:gd name="connsiteX8" fmla="*/ 563 w 728"/>
              <a:gd name="connsiteY8" fmla="*/ 128 h 1308"/>
              <a:gd name="connsiteX9" fmla="*/ 551 w 728"/>
              <a:gd name="connsiteY9" fmla="*/ 168 h 1308"/>
              <a:gd name="connsiteX10" fmla="*/ 527 w 728"/>
              <a:gd name="connsiteY10" fmla="*/ 172 h 1308"/>
              <a:gd name="connsiteX11" fmla="*/ 503 w 728"/>
              <a:gd name="connsiteY11" fmla="*/ 188 h 1308"/>
              <a:gd name="connsiteX12" fmla="*/ 491 w 728"/>
              <a:gd name="connsiteY12" fmla="*/ 196 h 1308"/>
              <a:gd name="connsiteX13" fmla="*/ 487 w 728"/>
              <a:gd name="connsiteY13" fmla="*/ 208 h 1308"/>
              <a:gd name="connsiteX14" fmla="*/ 343 w 728"/>
              <a:gd name="connsiteY14" fmla="*/ 220 h 1308"/>
              <a:gd name="connsiteX15" fmla="*/ 171 w 728"/>
              <a:gd name="connsiteY15" fmla="*/ 260 h 1308"/>
              <a:gd name="connsiteX16" fmla="*/ 159 w 728"/>
              <a:gd name="connsiteY16" fmla="*/ 292 h 1308"/>
              <a:gd name="connsiteX17" fmla="*/ 231 w 728"/>
              <a:gd name="connsiteY17" fmla="*/ 296 h 1308"/>
              <a:gd name="connsiteX18" fmla="*/ 255 w 728"/>
              <a:gd name="connsiteY18" fmla="*/ 304 h 1308"/>
              <a:gd name="connsiteX19" fmla="*/ 263 w 728"/>
              <a:gd name="connsiteY19" fmla="*/ 328 h 1308"/>
              <a:gd name="connsiteX20" fmla="*/ 267 w 728"/>
              <a:gd name="connsiteY20" fmla="*/ 340 h 1308"/>
              <a:gd name="connsiteX21" fmla="*/ 231 w 728"/>
              <a:gd name="connsiteY21" fmla="*/ 356 h 1308"/>
              <a:gd name="connsiteX22" fmla="*/ 211 w 728"/>
              <a:gd name="connsiteY22" fmla="*/ 400 h 1308"/>
              <a:gd name="connsiteX23" fmla="*/ 155 w 728"/>
              <a:gd name="connsiteY23" fmla="*/ 424 h 1308"/>
              <a:gd name="connsiteX24" fmla="*/ 131 w 728"/>
              <a:gd name="connsiteY24" fmla="*/ 456 h 1308"/>
              <a:gd name="connsiteX25" fmla="*/ 111 w 728"/>
              <a:gd name="connsiteY25" fmla="*/ 532 h 1308"/>
              <a:gd name="connsiteX26" fmla="*/ 143 w 728"/>
              <a:gd name="connsiteY26" fmla="*/ 756 h 1308"/>
              <a:gd name="connsiteX27" fmla="*/ 199 w 728"/>
              <a:gd name="connsiteY27" fmla="*/ 776 h 1308"/>
              <a:gd name="connsiteX28" fmla="*/ 199 w 728"/>
              <a:gd name="connsiteY28" fmla="*/ 992 h 1308"/>
              <a:gd name="connsiteX29" fmla="*/ 147 w 728"/>
              <a:gd name="connsiteY29" fmla="*/ 1040 h 1308"/>
              <a:gd name="connsiteX30" fmla="*/ 91 w 728"/>
              <a:gd name="connsiteY30" fmla="*/ 1084 h 1308"/>
              <a:gd name="connsiteX31" fmla="*/ 3 w 728"/>
              <a:gd name="connsiteY31" fmla="*/ 1172 h 1308"/>
              <a:gd name="connsiteX32" fmla="*/ 15 w 728"/>
              <a:gd name="connsiteY32" fmla="*/ 1180 h 1308"/>
              <a:gd name="connsiteX33" fmla="*/ 39 w 728"/>
              <a:gd name="connsiteY33" fmla="*/ 1188 h 1308"/>
              <a:gd name="connsiteX34" fmla="*/ 119 w 728"/>
              <a:gd name="connsiteY34" fmla="*/ 1224 h 1308"/>
              <a:gd name="connsiteX35" fmla="*/ 111 w 728"/>
              <a:gd name="connsiteY35" fmla="*/ 1308 h 1308"/>
              <a:gd name="connsiteX0" fmla="*/ 644 w 713"/>
              <a:gd name="connsiteY0" fmla="*/ 0 h 1308"/>
              <a:gd name="connsiteX1" fmla="*/ 708 w 713"/>
              <a:gd name="connsiteY1" fmla="*/ 8 h 1308"/>
              <a:gd name="connsiteX2" fmla="*/ 704 w 713"/>
              <a:gd name="connsiteY2" fmla="*/ 24 h 1308"/>
              <a:gd name="connsiteX3" fmla="*/ 680 w 713"/>
              <a:gd name="connsiteY3" fmla="*/ 32 h 1308"/>
              <a:gd name="connsiteX4" fmla="*/ 668 w 713"/>
              <a:gd name="connsiteY4" fmla="*/ 44 h 1308"/>
              <a:gd name="connsiteX5" fmla="*/ 652 w 713"/>
              <a:gd name="connsiteY5" fmla="*/ 48 h 1308"/>
              <a:gd name="connsiteX6" fmla="*/ 676 w 713"/>
              <a:gd name="connsiteY6" fmla="*/ 60 h 1308"/>
              <a:gd name="connsiteX7" fmla="*/ 548 w 713"/>
              <a:gd name="connsiteY7" fmla="*/ 100 h 1308"/>
              <a:gd name="connsiteX8" fmla="*/ 548 w 713"/>
              <a:gd name="connsiteY8" fmla="*/ 128 h 1308"/>
              <a:gd name="connsiteX9" fmla="*/ 536 w 713"/>
              <a:gd name="connsiteY9" fmla="*/ 168 h 1308"/>
              <a:gd name="connsiteX10" fmla="*/ 512 w 713"/>
              <a:gd name="connsiteY10" fmla="*/ 172 h 1308"/>
              <a:gd name="connsiteX11" fmla="*/ 488 w 713"/>
              <a:gd name="connsiteY11" fmla="*/ 188 h 1308"/>
              <a:gd name="connsiteX12" fmla="*/ 476 w 713"/>
              <a:gd name="connsiteY12" fmla="*/ 196 h 1308"/>
              <a:gd name="connsiteX13" fmla="*/ 472 w 713"/>
              <a:gd name="connsiteY13" fmla="*/ 208 h 1308"/>
              <a:gd name="connsiteX14" fmla="*/ 328 w 713"/>
              <a:gd name="connsiteY14" fmla="*/ 220 h 1308"/>
              <a:gd name="connsiteX15" fmla="*/ 156 w 713"/>
              <a:gd name="connsiteY15" fmla="*/ 260 h 1308"/>
              <a:gd name="connsiteX16" fmla="*/ 144 w 713"/>
              <a:gd name="connsiteY16" fmla="*/ 292 h 1308"/>
              <a:gd name="connsiteX17" fmla="*/ 216 w 713"/>
              <a:gd name="connsiteY17" fmla="*/ 296 h 1308"/>
              <a:gd name="connsiteX18" fmla="*/ 240 w 713"/>
              <a:gd name="connsiteY18" fmla="*/ 304 h 1308"/>
              <a:gd name="connsiteX19" fmla="*/ 248 w 713"/>
              <a:gd name="connsiteY19" fmla="*/ 328 h 1308"/>
              <a:gd name="connsiteX20" fmla="*/ 252 w 713"/>
              <a:gd name="connsiteY20" fmla="*/ 340 h 1308"/>
              <a:gd name="connsiteX21" fmla="*/ 216 w 713"/>
              <a:gd name="connsiteY21" fmla="*/ 356 h 1308"/>
              <a:gd name="connsiteX22" fmla="*/ 196 w 713"/>
              <a:gd name="connsiteY22" fmla="*/ 400 h 1308"/>
              <a:gd name="connsiteX23" fmla="*/ 140 w 713"/>
              <a:gd name="connsiteY23" fmla="*/ 424 h 1308"/>
              <a:gd name="connsiteX24" fmla="*/ 116 w 713"/>
              <a:gd name="connsiteY24" fmla="*/ 456 h 1308"/>
              <a:gd name="connsiteX25" fmla="*/ 96 w 713"/>
              <a:gd name="connsiteY25" fmla="*/ 532 h 1308"/>
              <a:gd name="connsiteX26" fmla="*/ 128 w 713"/>
              <a:gd name="connsiteY26" fmla="*/ 756 h 1308"/>
              <a:gd name="connsiteX27" fmla="*/ 184 w 713"/>
              <a:gd name="connsiteY27" fmla="*/ 776 h 1308"/>
              <a:gd name="connsiteX28" fmla="*/ 184 w 713"/>
              <a:gd name="connsiteY28" fmla="*/ 992 h 1308"/>
              <a:gd name="connsiteX29" fmla="*/ 132 w 713"/>
              <a:gd name="connsiteY29" fmla="*/ 1040 h 1308"/>
              <a:gd name="connsiteX30" fmla="*/ 76 w 713"/>
              <a:gd name="connsiteY30" fmla="*/ 1084 h 1308"/>
              <a:gd name="connsiteX31" fmla="*/ 0 w 713"/>
              <a:gd name="connsiteY31" fmla="*/ 1180 h 1308"/>
              <a:gd name="connsiteX32" fmla="*/ 24 w 713"/>
              <a:gd name="connsiteY32" fmla="*/ 1188 h 1308"/>
              <a:gd name="connsiteX33" fmla="*/ 104 w 713"/>
              <a:gd name="connsiteY33" fmla="*/ 1224 h 1308"/>
              <a:gd name="connsiteX34" fmla="*/ 96 w 713"/>
              <a:gd name="connsiteY34" fmla="*/ 1308 h 1308"/>
              <a:gd name="connsiteX0" fmla="*/ 625 w 694"/>
              <a:gd name="connsiteY0" fmla="*/ 0 h 1308"/>
              <a:gd name="connsiteX1" fmla="*/ 689 w 694"/>
              <a:gd name="connsiteY1" fmla="*/ 8 h 1308"/>
              <a:gd name="connsiteX2" fmla="*/ 685 w 694"/>
              <a:gd name="connsiteY2" fmla="*/ 24 h 1308"/>
              <a:gd name="connsiteX3" fmla="*/ 661 w 694"/>
              <a:gd name="connsiteY3" fmla="*/ 32 h 1308"/>
              <a:gd name="connsiteX4" fmla="*/ 649 w 694"/>
              <a:gd name="connsiteY4" fmla="*/ 44 h 1308"/>
              <a:gd name="connsiteX5" fmla="*/ 633 w 694"/>
              <a:gd name="connsiteY5" fmla="*/ 48 h 1308"/>
              <a:gd name="connsiteX6" fmla="*/ 657 w 694"/>
              <a:gd name="connsiteY6" fmla="*/ 60 h 1308"/>
              <a:gd name="connsiteX7" fmla="*/ 529 w 694"/>
              <a:gd name="connsiteY7" fmla="*/ 100 h 1308"/>
              <a:gd name="connsiteX8" fmla="*/ 529 w 694"/>
              <a:gd name="connsiteY8" fmla="*/ 128 h 1308"/>
              <a:gd name="connsiteX9" fmla="*/ 517 w 694"/>
              <a:gd name="connsiteY9" fmla="*/ 168 h 1308"/>
              <a:gd name="connsiteX10" fmla="*/ 493 w 694"/>
              <a:gd name="connsiteY10" fmla="*/ 172 h 1308"/>
              <a:gd name="connsiteX11" fmla="*/ 469 w 694"/>
              <a:gd name="connsiteY11" fmla="*/ 188 h 1308"/>
              <a:gd name="connsiteX12" fmla="*/ 457 w 694"/>
              <a:gd name="connsiteY12" fmla="*/ 196 h 1308"/>
              <a:gd name="connsiteX13" fmla="*/ 453 w 694"/>
              <a:gd name="connsiteY13" fmla="*/ 208 h 1308"/>
              <a:gd name="connsiteX14" fmla="*/ 309 w 694"/>
              <a:gd name="connsiteY14" fmla="*/ 220 h 1308"/>
              <a:gd name="connsiteX15" fmla="*/ 137 w 694"/>
              <a:gd name="connsiteY15" fmla="*/ 260 h 1308"/>
              <a:gd name="connsiteX16" fmla="*/ 125 w 694"/>
              <a:gd name="connsiteY16" fmla="*/ 292 h 1308"/>
              <a:gd name="connsiteX17" fmla="*/ 197 w 694"/>
              <a:gd name="connsiteY17" fmla="*/ 296 h 1308"/>
              <a:gd name="connsiteX18" fmla="*/ 221 w 694"/>
              <a:gd name="connsiteY18" fmla="*/ 304 h 1308"/>
              <a:gd name="connsiteX19" fmla="*/ 229 w 694"/>
              <a:gd name="connsiteY19" fmla="*/ 328 h 1308"/>
              <a:gd name="connsiteX20" fmla="*/ 233 w 694"/>
              <a:gd name="connsiteY20" fmla="*/ 340 h 1308"/>
              <a:gd name="connsiteX21" fmla="*/ 197 w 694"/>
              <a:gd name="connsiteY21" fmla="*/ 356 h 1308"/>
              <a:gd name="connsiteX22" fmla="*/ 177 w 694"/>
              <a:gd name="connsiteY22" fmla="*/ 400 h 1308"/>
              <a:gd name="connsiteX23" fmla="*/ 121 w 694"/>
              <a:gd name="connsiteY23" fmla="*/ 424 h 1308"/>
              <a:gd name="connsiteX24" fmla="*/ 97 w 694"/>
              <a:gd name="connsiteY24" fmla="*/ 456 h 1308"/>
              <a:gd name="connsiteX25" fmla="*/ 77 w 694"/>
              <a:gd name="connsiteY25" fmla="*/ 532 h 1308"/>
              <a:gd name="connsiteX26" fmla="*/ 109 w 694"/>
              <a:gd name="connsiteY26" fmla="*/ 756 h 1308"/>
              <a:gd name="connsiteX27" fmla="*/ 165 w 694"/>
              <a:gd name="connsiteY27" fmla="*/ 776 h 1308"/>
              <a:gd name="connsiteX28" fmla="*/ 165 w 694"/>
              <a:gd name="connsiteY28" fmla="*/ 992 h 1308"/>
              <a:gd name="connsiteX29" fmla="*/ 113 w 694"/>
              <a:gd name="connsiteY29" fmla="*/ 1040 h 1308"/>
              <a:gd name="connsiteX30" fmla="*/ 57 w 694"/>
              <a:gd name="connsiteY30" fmla="*/ 1084 h 1308"/>
              <a:gd name="connsiteX31" fmla="*/ 5 w 694"/>
              <a:gd name="connsiteY31" fmla="*/ 1188 h 1308"/>
              <a:gd name="connsiteX32" fmla="*/ 85 w 694"/>
              <a:gd name="connsiteY32" fmla="*/ 1224 h 1308"/>
              <a:gd name="connsiteX33" fmla="*/ 77 w 694"/>
              <a:gd name="connsiteY33" fmla="*/ 1308 h 1308"/>
              <a:gd name="connsiteX0" fmla="*/ 573 w 642"/>
              <a:gd name="connsiteY0" fmla="*/ 0 h 1308"/>
              <a:gd name="connsiteX1" fmla="*/ 637 w 642"/>
              <a:gd name="connsiteY1" fmla="*/ 8 h 1308"/>
              <a:gd name="connsiteX2" fmla="*/ 633 w 642"/>
              <a:gd name="connsiteY2" fmla="*/ 24 h 1308"/>
              <a:gd name="connsiteX3" fmla="*/ 609 w 642"/>
              <a:gd name="connsiteY3" fmla="*/ 32 h 1308"/>
              <a:gd name="connsiteX4" fmla="*/ 597 w 642"/>
              <a:gd name="connsiteY4" fmla="*/ 44 h 1308"/>
              <a:gd name="connsiteX5" fmla="*/ 581 w 642"/>
              <a:gd name="connsiteY5" fmla="*/ 48 h 1308"/>
              <a:gd name="connsiteX6" fmla="*/ 605 w 642"/>
              <a:gd name="connsiteY6" fmla="*/ 60 h 1308"/>
              <a:gd name="connsiteX7" fmla="*/ 477 w 642"/>
              <a:gd name="connsiteY7" fmla="*/ 100 h 1308"/>
              <a:gd name="connsiteX8" fmla="*/ 477 w 642"/>
              <a:gd name="connsiteY8" fmla="*/ 128 h 1308"/>
              <a:gd name="connsiteX9" fmla="*/ 465 w 642"/>
              <a:gd name="connsiteY9" fmla="*/ 168 h 1308"/>
              <a:gd name="connsiteX10" fmla="*/ 441 w 642"/>
              <a:gd name="connsiteY10" fmla="*/ 172 h 1308"/>
              <a:gd name="connsiteX11" fmla="*/ 417 w 642"/>
              <a:gd name="connsiteY11" fmla="*/ 188 h 1308"/>
              <a:gd name="connsiteX12" fmla="*/ 405 w 642"/>
              <a:gd name="connsiteY12" fmla="*/ 196 h 1308"/>
              <a:gd name="connsiteX13" fmla="*/ 401 w 642"/>
              <a:gd name="connsiteY13" fmla="*/ 208 h 1308"/>
              <a:gd name="connsiteX14" fmla="*/ 257 w 642"/>
              <a:gd name="connsiteY14" fmla="*/ 220 h 1308"/>
              <a:gd name="connsiteX15" fmla="*/ 85 w 642"/>
              <a:gd name="connsiteY15" fmla="*/ 260 h 1308"/>
              <a:gd name="connsiteX16" fmla="*/ 73 w 642"/>
              <a:gd name="connsiteY16" fmla="*/ 292 h 1308"/>
              <a:gd name="connsiteX17" fmla="*/ 145 w 642"/>
              <a:gd name="connsiteY17" fmla="*/ 296 h 1308"/>
              <a:gd name="connsiteX18" fmla="*/ 169 w 642"/>
              <a:gd name="connsiteY18" fmla="*/ 304 h 1308"/>
              <a:gd name="connsiteX19" fmla="*/ 177 w 642"/>
              <a:gd name="connsiteY19" fmla="*/ 328 h 1308"/>
              <a:gd name="connsiteX20" fmla="*/ 181 w 642"/>
              <a:gd name="connsiteY20" fmla="*/ 340 h 1308"/>
              <a:gd name="connsiteX21" fmla="*/ 145 w 642"/>
              <a:gd name="connsiteY21" fmla="*/ 356 h 1308"/>
              <a:gd name="connsiteX22" fmla="*/ 125 w 642"/>
              <a:gd name="connsiteY22" fmla="*/ 400 h 1308"/>
              <a:gd name="connsiteX23" fmla="*/ 69 w 642"/>
              <a:gd name="connsiteY23" fmla="*/ 424 h 1308"/>
              <a:gd name="connsiteX24" fmla="*/ 45 w 642"/>
              <a:gd name="connsiteY24" fmla="*/ 456 h 1308"/>
              <a:gd name="connsiteX25" fmla="*/ 25 w 642"/>
              <a:gd name="connsiteY25" fmla="*/ 532 h 1308"/>
              <a:gd name="connsiteX26" fmla="*/ 57 w 642"/>
              <a:gd name="connsiteY26" fmla="*/ 756 h 1308"/>
              <a:gd name="connsiteX27" fmla="*/ 113 w 642"/>
              <a:gd name="connsiteY27" fmla="*/ 776 h 1308"/>
              <a:gd name="connsiteX28" fmla="*/ 113 w 642"/>
              <a:gd name="connsiteY28" fmla="*/ 992 h 1308"/>
              <a:gd name="connsiteX29" fmla="*/ 61 w 642"/>
              <a:gd name="connsiteY29" fmla="*/ 1040 h 1308"/>
              <a:gd name="connsiteX30" fmla="*/ 5 w 642"/>
              <a:gd name="connsiteY30" fmla="*/ 1084 h 1308"/>
              <a:gd name="connsiteX31" fmla="*/ 33 w 642"/>
              <a:gd name="connsiteY31" fmla="*/ 1224 h 1308"/>
              <a:gd name="connsiteX32" fmla="*/ 25 w 642"/>
              <a:gd name="connsiteY32"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36 w 617"/>
              <a:gd name="connsiteY29" fmla="*/ 1040 h 1308"/>
              <a:gd name="connsiteX30" fmla="*/ 8 w 617"/>
              <a:gd name="connsiteY30" fmla="*/ 1224 h 1308"/>
              <a:gd name="connsiteX31" fmla="*/ 0 w 617"/>
              <a:gd name="connsiteY31"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8 w 617"/>
              <a:gd name="connsiteY28" fmla="*/ 992 h 1308"/>
              <a:gd name="connsiteX29" fmla="*/ 8 w 617"/>
              <a:gd name="connsiteY29" fmla="*/ 1224 h 1308"/>
              <a:gd name="connsiteX30" fmla="*/ 0 w 617"/>
              <a:gd name="connsiteY30"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8 w 617"/>
              <a:gd name="connsiteY27" fmla="*/ 776 h 1308"/>
              <a:gd name="connsiteX28" fmla="*/ 8 w 617"/>
              <a:gd name="connsiteY28" fmla="*/ 1224 h 1308"/>
              <a:gd name="connsiteX29" fmla="*/ 0 w 617"/>
              <a:gd name="connsiteY29" fmla="*/ 1308 h 1308"/>
              <a:gd name="connsiteX0" fmla="*/ 548 w 617"/>
              <a:gd name="connsiteY0" fmla="*/ 0 h 1308"/>
              <a:gd name="connsiteX1" fmla="*/ 612 w 617"/>
              <a:gd name="connsiteY1" fmla="*/ 8 h 1308"/>
              <a:gd name="connsiteX2" fmla="*/ 608 w 617"/>
              <a:gd name="connsiteY2" fmla="*/ 24 h 1308"/>
              <a:gd name="connsiteX3" fmla="*/ 584 w 617"/>
              <a:gd name="connsiteY3" fmla="*/ 32 h 1308"/>
              <a:gd name="connsiteX4" fmla="*/ 572 w 617"/>
              <a:gd name="connsiteY4" fmla="*/ 44 h 1308"/>
              <a:gd name="connsiteX5" fmla="*/ 556 w 617"/>
              <a:gd name="connsiteY5" fmla="*/ 48 h 1308"/>
              <a:gd name="connsiteX6" fmla="*/ 580 w 617"/>
              <a:gd name="connsiteY6" fmla="*/ 60 h 1308"/>
              <a:gd name="connsiteX7" fmla="*/ 452 w 617"/>
              <a:gd name="connsiteY7" fmla="*/ 100 h 1308"/>
              <a:gd name="connsiteX8" fmla="*/ 452 w 617"/>
              <a:gd name="connsiteY8" fmla="*/ 128 h 1308"/>
              <a:gd name="connsiteX9" fmla="*/ 440 w 617"/>
              <a:gd name="connsiteY9" fmla="*/ 168 h 1308"/>
              <a:gd name="connsiteX10" fmla="*/ 416 w 617"/>
              <a:gd name="connsiteY10" fmla="*/ 172 h 1308"/>
              <a:gd name="connsiteX11" fmla="*/ 392 w 617"/>
              <a:gd name="connsiteY11" fmla="*/ 188 h 1308"/>
              <a:gd name="connsiteX12" fmla="*/ 380 w 617"/>
              <a:gd name="connsiteY12" fmla="*/ 196 h 1308"/>
              <a:gd name="connsiteX13" fmla="*/ 376 w 617"/>
              <a:gd name="connsiteY13" fmla="*/ 208 h 1308"/>
              <a:gd name="connsiteX14" fmla="*/ 232 w 617"/>
              <a:gd name="connsiteY14" fmla="*/ 220 h 1308"/>
              <a:gd name="connsiteX15" fmla="*/ 60 w 617"/>
              <a:gd name="connsiteY15" fmla="*/ 260 h 1308"/>
              <a:gd name="connsiteX16" fmla="*/ 48 w 617"/>
              <a:gd name="connsiteY16" fmla="*/ 292 h 1308"/>
              <a:gd name="connsiteX17" fmla="*/ 120 w 617"/>
              <a:gd name="connsiteY17" fmla="*/ 296 h 1308"/>
              <a:gd name="connsiteX18" fmla="*/ 144 w 617"/>
              <a:gd name="connsiteY18" fmla="*/ 304 h 1308"/>
              <a:gd name="connsiteX19" fmla="*/ 152 w 617"/>
              <a:gd name="connsiteY19" fmla="*/ 328 h 1308"/>
              <a:gd name="connsiteX20" fmla="*/ 156 w 617"/>
              <a:gd name="connsiteY20" fmla="*/ 340 h 1308"/>
              <a:gd name="connsiteX21" fmla="*/ 120 w 617"/>
              <a:gd name="connsiteY21" fmla="*/ 356 h 1308"/>
              <a:gd name="connsiteX22" fmla="*/ 100 w 617"/>
              <a:gd name="connsiteY22" fmla="*/ 400 h 1308"/>
              <a:gd name="connsiteX23" fmla="*/ 44 w 617"/>
              <a:gd name="connsiteY23" fmla="*/ 424 h 1308"/>
              <a:gd name="connsiteX24" fmla="*/ 20 w 617"/>
              <a:gd name="connsiteY24" fmla="*/ 456 h 1308"/>
              <a:gd name="connsiteX25" fmla="*/ 0 w 617"/>
              <a:gd name="connsiteY25" fmla="*/ 532 h 1308"/>
              <a:gd name="connsiteX26" fmla="*/ 32 w 617"/>
              <a:gd name="connsiteY26" fmla="*/ 756 h 1308"/>
              <a:gd name="connsiteX27" fmla="*/ 8 w 617"/>
              <a:gd name="connsiteY27" fmla="*/ 1224 h 1308"/>
              <a:gd name="connsiteX28" fmla="*/ 0 w 617"/>
              <a:gd name="connsiteY28" fmla="*/ 1308 h 1308"/>
              <a:gd name="connsiteX0" fmla="*/ 550 w 619"/>
              <a:gd name="connsiteY0" fmla="*/ 0 h 1308"/>
              <a:gd name="connsiteX1" fmla="*/ 614 w 619"/>
              <a:gd name="connsiteY1" fmla="*/ 8 h 1308"/>
              <a:gd name="connsiteX2" fmla="*/ 610 w 619"/>
              <a:gd name="connsiteY2" fmla="*/ 24 h 1308"/>
              <a:gd name="connsiteX3" fmla="*/ 586 w 619"/>
              <a:gd name="connsiteY3" fmla="*/ 32 h 1308"/>
              <a:gd name="connsiteX4" fmla="*/ 574 w 619"/>
              <a:gd name="connsiteY4" fmla="*/ 44 h 1308"/>
              <a:gd name="connsiteX5" fmla="*/ 558 w 619"/>
              <a:gd name="connsiteY5" fmla="*/ 48 h 1308"/>
              <a:gd name="connsiteX6" fmla="*/ 582 w 619"/>
              <a:gd name="connsiteY6" fmla="*/ 60 h 1308"/>
              <a:gd name="connsiteX7" fmla="*/ 454 w 619"/>
              <a:gd name="connsiteY7" fmla="*/ 100 h 1308"/>
              <a:gd name="connsiteX8" fmla="*/ 454 w 619"/>
              <a:gd name="connsiteY8" fmla="*/ 128 h 1308"/>
              <a:gd name="connsiteX9" fmla="*/ 442 w 619"/>
              <a:gd name="connsiteY9" fmla="*/ 168 h 1308"/>
              <a:gd name="connsiteX10" fmla="*/ 418 w 619"/>
              <a:gd name="connsiteY10" fmla="*/ 172 h 1308"/>
              <a:gd name="connsiteX11" fmla="*/ 394 w 619"/>
              <a:gd name="connsiteY11" fmla="*/ 188 h 1308"/>
              <a:gd name="connsiteX12" fmla="*/ 382 w 619"/>
              <a:gd name="connsiteY12" fmla="*/ 196 h 1308"/>
              <a:gd name="connsiteX13" fmla="*/ 378 w 619"/>
              <a:gd name="connsiteY13" fmla="*/ 208 h 1308"/>
              <a:gd name="connsiteX14" fmla="*/ 234 w 619"/>
              <a:gd name="connsiteY14" fmla="*/ 220 h 1308"/>
              <a:gd name="connsiteX15" fmla="*/ 62 w 619"/>
              <a:gd name="connsiteY15" fmla="*/ 260 h 1308"/>
              <a:gd name="connsiteX16" fmla="*/ 50 w 619"/>
              <a:gd name="connsiteY16" fmla="*/ 292 h 1308"/>
              <a:gd name="connsiteX17" fmla="*/ 122 w 619"/>
              <a:gd name="connsiteY17" fmla="*/ 296 h 1308"/>
              <a:gd name="connsiteX18" fmla="*/ 146 w 619"/>
              <a:gd name="connsiteY18" fmla="*/ 304 h 1308"/>
              <a:gd name="connsiteX19" fmla="*/ 154 w 619"/>
              <a:gd name="connsiteY19" fmla="*/ 328 h 1308"/>
              <a:gd name="connsiteX20" fmla="*/ 158 w 619"/>
              <a:gd name="connsiteY20" fmla="*/ 340 h 1308"/>
              <a:gd name="connsiteX21" fmla="*/ 122 w 619"/>
              <a:gd name="connsiteY21" fmla="*/ 356 h 1308"/>
              <a:gd name="connsiteX22" fmla="*/ 102 w 619"/>
              <a:gd name="connsiteY22" fmla="*/ 400 h 1308"/>
              <a:gd name="connsiteX23" fmla="*/ 46 w 619"/>
              <a:gd name="connsiteY23" fmla="*/ 424 h 1308"/>
              <a:gd name="connsiteX24" fmla="*/ 22 w 619"/>
              <a:gd name="connsiteY24" fmla="*/ 456 h 1308"/>
              <a:gd name="connsiteX25" fmla="*/ 2 w 619"/>
              <a:gd name="connsiteY25" fmla="*/ 532 h 1308"/>
              <a:gd name="connsiteX26" fmla="*/ 10 w 619"/>
              <a:gd name="connsiteY26" fmla="*/ 1224 h 1308"/>
              <a:gd name="connsiteX27" fmla="*/ 2 w 619"/>
              <a:gd name="connsiteY27" fmla="*/ 1308 h 1308"/>
              <a:gd name="connsiteX0" fmla="*/ 551 w 620"/>
              <a:gd name="connsiteY0" fmla="*/ 0 h 1308"/>
              <a:gd name="connsiteX1" fmla="*/ 615 w 620"/>
              <a:gd name="connsiteY1" fmla="*/ 8 h 1308"/>
              <a:gd name="connsiteX2" fmla="*/ 611 w 620"/>
              <a:gd name="connsiteY2" fmla="*/ 24 h 1308"/>
              <a:gd name="connsiteX3" fmla="*/ 587 w 620"/>
              <a:gd name="connsiteY3" fmla="*/ 32 h 1308"/>
              <a:gd name="connsiteX4" fmla="*/ 575 w 620"/>
              <a:gd name="connsiteY4" fmla="*/ 44 h 1308"/>
              <a:gd name="connsiteX5" fmla="*/ 559 w 620"/>
              <a:gd name="connsiteY5" fmla="*/ 48 h 1308"/>
              <a:gd name="connsiteX6" fmla="*/ 583 w 620"/>
              <a:gd name="connsiteY6" fmla="*/ 60 h 1308"/>
              <a:gd name="connsiteX7" fmla="*/ 455 w 620"/>
              <a:gd name="connsiteY7" fmla="*/ 100 h 1308"/>
              <a:gd name="connsiteX8" fmla="*/ 455 w 620"/>
              <a:gd name="connsiteY8" fmla="*/ 128 h 1308"/>
              <a:gd name="connsiteX9" fmla="*/ 443 w 620"/>
              <a:gd name="connsiteY9" fmla="*/ 168 h 1308"/>
              <a:gd name="connsiteX10" fmla="*/ 419 w 620"/>
              <a:gd name="connsiteY10" fmla="*/ 172 h 1308"/>
              <a:gd name="connsiteX11" fmla="*/ 395 w 620"/>
              <a:gd name="connsiteY11" fmla="*/ 188 h 1308"/>
              <a:gd name="connsiteX12" fmla="*/ 383 w 620"/>
              <a:gd name="connsiteY12" fmla="*/ 196 h 1308"/>
              <a:gd name="connsiteX13" fmla="*/ 379 w 620"/>
              <a:gd name="connsiteY13" fmla="*/ 208 h 1308"/>
              <a:gd name="connsiteX14" fmla="*/ 235 w 620"/>
              <a:gd name="connsiteY14" fmla="*/ 220 h 1308"/>
              <a:gd name="connsiteX15" fmla="*/ 63 w 620"/>
              <a:gd name="connsiteY15" fmla="*/ 260 h 1308"/>
              <a:gd name="connsiteX16" fmla="*/ 51 w 620"/>
              <a:gd name="connsiteY16" fmla="*/ 292 h 1308"/>
              <a:gd name="connsiteX17" fmla="*/ 123 w 620"/>
              <a:gd name="connsiteY17" fmla="*/ 296 h 1308"/>
              <a:gd name="connsiteX18" fmla="*/ 147 w 620"/>
              <a:gd name="connsiteY18" fmla="*/ 304 h 1308"/>
              <a:gd name="connsiteX19" fmla="*/ 155 w 620"/>
              <a:gd name="connsiteY19" fmla="*/ 328 h 1308"/>
              <a:gd name="connsiteX20" fmla="*/ 159 w 620"/>
              <a:gd name="connsiteY20" fmla="*/ 340 h 1308"/>
              <a:gd name="connsiteX21" fmla="*/ 123 w 620"/>
              <a:gd name="connsiteY21" fmla="*/ 356 h 1308"/>
              <a:gd name="connsiteX22" fmla="*/ 103 w 620"/>
              <a:gd name="connsiteY22" fmla="*/ 400 h 1308"/>
              <a:gd name="connsiteX23" fmla="*/ 47 w 620"/>
              <a:gd name="connsiteY23" fmla="*/ 424 h 1308"/>
              <a:gd name="connsiteX24" fmla="*/ 23 w 620"/>
              <a:gd name="connsiteY24" fmla="*/ 456 h 1308"/>
              <a:gd name="connsiteX25" fmla="*/ 3 w 620"/>
              <a:gd name="connsiteY25" fmla="*/ 532 h 1308"/>
              <a:gd name="connsiteX26" fmla="*/ 3 w 620"/>
              <a:gd name="connsiteY26" fmla="*/ 1308 h 1308"/>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100 w 617"/>
              <a:gd name="connsiteY22" fmla="*/ 400 h 532"/>
              <a:gd name="connsiteX23" fmla="*/ 44 w 617"/>
              <a:gd name="connsiteY23" fmla="*/ 424 h 532"/>
              <a:gd name="connsiteX24" fmla="*/ 20 w 617"/>
              <a:gd name="connsiteY24" fmla="*/ 456 h 532"/>
              <a:gd name="connsiteX25" fmla="*/ 0 w 617"/>
              <a:gd name="connsiteY25"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44 w 617"/>
              <a:gd name="connsiteY22" fmla="*/ 424 h 532"/>
              <a:gd name="connsiteX23" fmla="*/ 20 w 617"/>
              <a:gd name="connsiteY23" fmla="*/ 456 h 532"/>
              <a:gd name="connsiteX24" fmla="*/ 0 w 617"/>
              <a:gd name="connsiteY24"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20 w 617"/>
              <a:gd name="connsiteY22" fmla="*/ 456 h 532"/>
              <a:gd name="connsiteX23" fmla="*/ 0 w 617"/>
              <a:gd name="connsiteY23" fmla="*/ 532 h 532"/>
              <a:gd name="connsiteX0" fmla="*/ 548 w 617"/>
              <a:gd name="connsiteY0" fmla="*/ 0 h 532"/>
              <a:gd name="connsiteX1" fmla="*/ 612 w 617"/>
              <a:gd name="connsiteY1" fmla="*/ 8 h 532"/>
              <a:gd name="connsiteX2" fmla="*/ 608 w 617"/>
              <a:gd name="connsiteY2" fmla="*/ 24 h 532"/>
              <a:gd name="connsiteX3" fmla="*/ 584 w 617"/>
              <a:gd name="connsiteY3" fmla="*/ 32 h 532"/>
              <a:gd name="connsiteX4" fmla="*/ 572 w 617"/>
              <a:gd name="connsiteY4" fmla="*/ 44 h 532"/>
              <a:gd name="connsiteX5" fmla="*/ 556 w 617"/>
              <a:gd name="connsiteY5" fmla="*/ 48 h 532"/>
              <a:gd name="connsiteX6" fmla="*/ 580 w 617"/>
              <a:gd name="connsiteY6" fmla="*/ 60 h 532"/>
              <a:gd name="connsiteX7" fmla="*/ 452 w 617"/>
              <a:gd name="connsiteY7" fmla="*/ 100 h 532"/>
              <a:gd name="connsiteX8" fmla="*/ 452 w 617"/>
              <a:gd name="connsiteY8" fmla="*/ 128 h 532"/>
              <a:gd name="connsiteX9" fmla="*/ 440 w 617"/>
              <a:gd name="connsiteY9" fmla="*/ 168 h 532"/>
              <a:gd name="connsiteX10" fmla="*/ 416 w 617"/>
              <a:gd name="connsiteY10" fmla="*/ 172 h 532"/>
              <a:gd name="connsiteX11" fmla="*/ 392 w 617"/>
              <a:gd name="connsiteY11" fmla="*/ 188 h 532"/>
              <a:gd name="connsiteX12" fmla="*/ 380 w 617"/>
              <a:gd name="connsiteY12" fmla="*/ 196 h 532"/>
              <a:gd name="connsiteX13" fmla="*/ 376 w 617"/>
              <a:gd name="connsiteY13" fmla="*/ 208 h 532"/>
              <a:gd name="connsiteX14" fmla="*/ 232 w 617"/>
              <a:gd name="connsiteY14" fmla="*/ 220 h 532"/>
              <a:gd name="connsiteX15" fmla="*/ 60 w 617"/>
              <a:gd name="connsiteY15" fmla="*/ 260 h 532"/>
              <a:gd name="connsiteX16" fmla="*/ 48 w 617"/>
              <a:gd name="connsiteY16" fmla="*/ 292 h 532"/>
              <a:gd name="connsiteX17" fmla="*/ 120 w 617"/>
              <a:gd name="connsiteY17" fmla="*/ 296 h 532"/>
              <a:gd name="connsiteX18" fmla="*/ 144 w 617"/>
              <a:gd name="connsiteY18" fmla="*/ 304 h 532"/>
              <a:gd name="connsiteX19" fmla="*/ 152 w 617"/>
              <a:gd name="connsiteY19" fmla="*/ 328 h 532"/>
              <a:gd name="connsiteX20" fmla="*/ 156 w 617"/>
              <a:gd name="connsiteY20" fmla="*/ 340 h 532"/>
              <a:gd name="connsiteX21" fmla="*/ 120 w 617"/>
              <a:gd name="connsiteY21" fmla="*/ 356 h 532"/>
              <a:gd name="connsiteX22" fmla="*/ 0 w 617"/>
              <a:gd name="connsiteY22" fmla="*/ 532 h 532"/>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400 w 590"/>
              <a:gd name="connsiteY22"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400 w 590"/>
              <a:gd name="connsiteY23"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255 w 590"/>
              <a:gd name="connsiteY22" fmla="*/ 471 h 494"/>
              <a:gd name="connsiteX23" fmla="*/ 330 w 590"/>
              <a:gd name="connsiteY23" fmla="*/ 430 h 494"/>
              <a:gd name="connsiteX24" fmla="*/ 400 w 590"/>
              <a:gd name="connsiteY24"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55 w 590"/>
              <a:gd name="connsiteY23" fmla="*/ 471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79 w 590"/>
              <a:gd name="connsiteY22" fmla="*/ 445 h 494"/>
              <a:gd name="connsiteX23" fmla="*/ 269 w 590"/>
              <a:gd name="connsiteY23" fmla="*/ 457 h 494"/>
              <a:gd name="connsiteX24" fmla="*/ 330 w 590"/>
              <a:gd name="connsiteY24" fmla="*/ 430 h 494"/>
              <a:gd name="connsiteX25" fmla="*/ 400 w 590"/>
              <a:gd name="connsiteY25"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181 w 590"/>
              <a:gd name="connsiteY22" fmla="*/ 414 h 494"/>
              <a:gd name="connsiteX23" fmla="*/ 179 w 590"/>
              <a:gd name="connsiteY23" fmla="*/ 445 h 494"/>
              <a:gd name="connsiteX24" fmla="*/ 269 w 590"/>
              <a:gd name="connsiteY24" fmla="*/ 457 h 494"/>
              <a:gd name="connsiteX25" fmla="*/ 330 w 590"/>
              <a:gd name="connsiteY25" fmla="*/ 430 h 494"/>
              <a:gd name="connsiteX26" fmla="*/ 400 w 590"/>
              <a:gd name="connsiteY26"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81 w 590"/>
              <a:gd name="connsiteY23" fmla="*/ 414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 name="connsiteX0" fmla="*/ 521 w 590"/>
              <a:gd name="connsiteY0" fmla="*/ 0 h 494"/>
              <a:gd name="connsiteX1" fmla="*/ 585 w 590"/>
              <a:gd name="connsiteY1" fmla="*/ 8 h 494"/>
              <a:gd name="connsiteX2" fmla="*/ 581 w 590"/>
              <a:gd name="connsiteY2" fmla="*/ 24 h 494"/>
              <a:gd name="connsiteX3" fmla="*/ 557 w 590"/>
              <a:gd name="connsiteY3" fmla="*/ 32 h 494"/>
              <a:gd name="connsiteX4" fmla="*/ 545 w 590"/>
              <a:gd name="connsiteY4" fmla="*/ 44 h 494"/>
              <a:gd name="connsiteX5" fmla="*/ 529 w 590"/>
              <a:gd name="connsiteY5" fmla="*/ 48 h 494"/>
              <a:gd name="connsiteX6" fmla="*/ 553 w 590"/>
              <a:gd name="connsiteY6" fmla="*/ 60 h 494"/>
              <a:gd name="connsiteX7" fmla="*/ 425 w 590"/>
              <a:gd name="connsiteY7" fmla="*/ 100 h 494"/>
              <a:gd name="connsiteX8" fmla="*/ 425 w 590"/>
              <a:gd name="connsiteY8" fmla="*/ 128 h 494"/>
              <a:gd name="connsiteX9" fmla="*/ 413 w 590"/>
              <a:gd name="connsiteY9" fmla="*/ 168 h 494"/>
              <a:gd name="connsiteX10" fmla="*/ 389 w 590"/>
              <a:gd name="connsiteY10" fmla="*/ 172 h 494"/>
              <a:gd name="connsiteX11" fmla="*/ 365 w 590"/>
              <a:gd name="connsiteY11" fmla="*/ 188 h 494"/>
              <a:gd name="connsiteX12" fmla="*/ 353 w 590"/>
              <a:gd name="connsiteY12" fmla="*/ 196 h 494"/>
              <a:gd name="connsiteX13" fmla="*/ 349 w 590"/>
              <a:gd name="connsiteY13" fmla="*/ 208 h 494"/>
              <a:gd name="connsiteX14" fmla="*/ 205 w 590"/>
              <a:gd name="connsiteY14" fmla="*/ 220 h 494"/>
              <a:gd name="connsiteX15" fmla="*/ 33 w 590"/>
              <a:gd name="connsiteY15" fmla="*/ 260 h 494"/>
              <a:gd name="connsiteX16" fmla="*/ 21 w 590"/>
              <a:gd name="connsiteY16" fmla="*/ 292 h 494"/>
              <a:gd name="connsiteX17" fmla="*/ 93 w 590"/>
              <a:gd name="connsiteY17" fmla="*/ 296 h 494"/>
              <a:gd name="connsiteX18" fmla="*/ 117 w 590"/>
              <a:gd name="connsiteY18" fmla="*/ 304 h 494"/>
              <a:gd name="connsiteX19" fmla="*/ 125 w 590"/>
              <a:gd name="connsiteY19" fmla="*/ 328 h 494"/>
              <a:gd name="connsiteX20" fmla="*/ 129 w 590"/>
              <a:gd name="connsiteY20" fmla="*/ 340 h 494"/>
              <a:gd name="connsiteX21" fmla="*/ 93 w 590"/>
              <a:gd name="connsiteY21" fmla="*/ 356 h 494"/>
              <a:gd name="connsiteX22" fmla="*/ 95 w 590"/>
              <a:gd name="connsiteY22" fmla="*/ 397 h 494"/>
              <a:gd name="connsiteX23" fmla="*/ 164 w 590"/>
              <a:gd name="connsiteY23" fmla="*/ 416 h 494"/>
              <a:gd name="connsiteX24" fmla="*/ 179 w 590"/>
              <a:gd name="connsiteY24" fmla="*/ 445 h 494"/>
              <a:gd name="connsiteX25" fmla="*/ 269 w 590"/>
              <a:gd name="connsiteY25" fmla="*/ 457 h 494"/>
              <a:gd name="connsiteX26" fmla="*/ 330 w 590"/>
              <a:gd name="connsiteY26" fmla="*/ 430 h 494"/>
              <a:gd name="connsiteX27" fmla="*/ 400 w 590"/>
              <a:gd name="connsiteY27" fmla="*/ 494 h 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 h="494">
                <a:moveTo>
                  <a:pt x="521" y="0"/>
                </a:moveTo>
                <a:cubicBezTo>
                  <a:pt x="541" y="7"/>
                  <a:pt x="565" y="0"/>
                  <a:pt x="585" y="8"/>
                </a:cubicBezTo>
                <a:cubicBezTo>
                  <a:pt x="590" y="10"/>
                  <a:pt x="585" y="20"/>
                  <a:pt x="581" y="24"/>
                </a:cubicBezTo>
                <a:cubicBezTo>
                  <a:pt x="575" y="29"/>
                  <a:pt x="557" y="32"/>
                  <a:pt x="557" y="32"/>
                </a:cubicBezTo>
                <a:cubicBezTo>
                  <a:pt x="553" y="36"/>
                  <a:pt x="550" y="41"/>
                  <a:pt x="545" y="44"/>
                </a:cubicBezTo>
                <a:cubicBezTo>
                  <a:pt x="540" y="47"/>
                  <a:pt x="531" y="43"/>
                  <a:pt x="529" y="48"/>
                </a:cubicBezTo>
                <a:cubicBezTo>
                  <a:pt x="527" y="53"/>
                  <a:pt x="551" y="59"/>
                  <a:pt x="553" y="60"/>
                </a:cubicBezTo>
                <a:cubicBezTo>
                  <a:pt x="542" y="106"/>
                  <a:pt x="459" y="98"/>
                  <a:pt x="425" y="100"/>
                </a:cubicBezTo>
                <a:cubicBezTo>
                  <a:pt x="405" y="107"/>
                  <a:pt x="416" y="114"/>
                  <a:pt x="425" y="128"/>
                </a:cubicBezTo>
                <a:cubicBezTo>
                  <a:pt x="395" y="138"/>
                  <a:pt x="437" y="144"/>
                  <a:pt x="413" y="168"/>
                </a:cubicBezTo>
                <a:cubicBezTo>
                  <a:pt x="407" y="174"/>
                  <a:pt x="397" y="171"/>
                  <a:pt x="389" y="172"/>
                </a:cubicBezTo>
                <a:cubicBezTo>
                  <a:pt x="381" y="177"/>
                  <a:pt x="373" y="183"/>
                  <a:pt x="365" y="188"/>
                </a:cubicBezTo>
                <a:cubicBezTo>
                  <a:pt x="361" y="191"/>
                  <a:pt x="353" y="196"/>
                  <a:pt x="353" y="196"/>
                </a:cubicBezTo>
                <a:cubicBezTo>
                  <a:pt x="352" y="200"/>
                  <a:pt x="353" y="207"/>
                  <a:pt x="349" y="208"/>
                </a:cubicBezTo>
                <a:cubicBezTo>
                  <a:pt x="324" y="214"/>
                  <a:pt x="232" y="218"/>
                  <a:pt x="205" y="220"/>
                </a:cubicBezTo>
                <a:cubicBezTo>
                  <a:pt x="192" y="260"/>
                  <a:pt x="58" y="259"/>
                  <a:pt x="33" y="260"/>
                </a:cubicBezTo>
                <a:cubicBezTo>
                  <a:pt x="28" y="262"/>
                  <a:pt x="0" y="286"/>
                  <a:pt x="21" y="292"/>
                </a:cubicBezTo>
                <a:cubicBezTo>
                  <a:pt x="44" y="298"/>
                  <a:pt x="69" y="295"/>
                  <a:pt x="93" y="296"/>
                </a:cubicBezTo>
                <a:cubicBezTo>
                  <a:pt x="101" y="299"/>
                  <a:pt x="114" y="296"/>
                  <a:pt x="117" y="304"/>
                </a:cubicBezTo>
                <a:cubicBezTo>
                  <a:pt x="120" y="312"/>
                  <a:pt x="122" y="320"/>
                  <a:pt x="125" y="328"/>
                </a:cubicBezTo>
                <a:cubicBezTo>
                  <a:pt x="126" y="332"/>
                  <a:pt x="129" y="340"/>
                  <a:pt x="129" y="340"/>
                </a:cubicBezTo>
                <a:cubicBezTo>
                  <a:pt x="116" y="344"/>
                  <a:pt x="106" y="352"/>
                  <a:pt x="93" y="356"/>
                </a:cubicBezTo>
                <a:cubicBezTo>
                  <a:pt x="95" y="363"/>
                  <a:pt x="83" y="387"/>
                  <a:pt x="95" y="397"/>
                </a:cubicBezTo>
                <a:cubicBezTo>
                  <a:pt x="107" y="407"/>
                  <a:pt x="196" y="411"/>
                  <a:pt x="164" y="416"/>
                </a:cubicBezTo>
                <a:cubicBezTo>
                  <a:pt x="171" y="426"/>
                  <a:pt x="162" y="438"/>
                  <a:pt x="179" y="445"/>
                </a:cubicBezTo>
                <a:cubicBezTo>
                  <a:pt x="196" y="452"/>
                  <a:pt x="245" y="456"/>
                  <a:pt x="269" y="457"/>
                </a:cubicBezTo>
                <a:cubicBezTo>
                  <a:pt x="300" y="477"/>
                  <a:pt x="308" y="424"/>
                  <a:pt x="330" y="430"/>
                </a:cubicBezTo>
                <a:cubicBezTo>
                  <a:pt x="352" y="436"/>
                  <a:pt x="380" y="491"/>
                  <a:pt x="400" y="4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49" name="Freeform 43"/>
          <p:cNvSpPr>
            <a:spLocks/>
          </p:cNvSpPr>
          <p:nvPr/>
        </p:nvSpPr>
        <p:spPr bwMode="gray">
          <a:xfrm>
            <a:off x="4467225" y="3803650"/>
            <a:ext cx="1176338" cy="2212975"/>
          </a:xfrm>
          <a:custGeom>
            <a:avLst/>
            <a:gdLst>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48 w 727"/>
              <a:gd name="connsiteY45" fmla="*/ 1160 h 1312"/>
              <a:gd name="connsiteX46" fmla="*/ 280 w 727"/>
              <a:gd name="connsiteY46" fmla="*/ 1172 h 1312"/>
              <a:gd name="connsiteX47" fmla="*/ 36 w 727"/>
              <a:gd name="connsiteY47" fmla="*/ 1216 h 1312"/>
              <a:gd name="connsiteX48" fmla="*/ 20 w 727"/>
              <a:gd name="connsiteY48" fmla="*/ 1276 h 1312"/>
              <a:gd name="connsiteX49" fmla="*/ 4 w 727"/>
              <a:gd name="connsiteY49" fmla="*/ 1300 h 1312"/>
              <a:gd name="connsiteX50" fmla="*/ 0 w 727"/>
              <a:gd name="connsiteY50"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280 w 727"/>
              <a:gd name="connsiteY45" fmla="*/ 1172 h 1312"/>
              <a:gd name="connsiteX46" fmla="*/ 36 w 727"/>
              <a:gd name="connsiteY46" fmla="*/ 1216 h 1312"/>
              <a:gd name="connsiteX47" fmla="*/ 20 w 727"/>
              <a:gd name="connsiteY47" fmla="*/ 1276 h 1312"/>
              <a:gd name="connsiteX48" fmla="*/ 4 w 727"/>
              <a:gd name="connsiteY48" fmla="*/ 1300 h 1312"/>
              <a:gd name="connsiteX49" fmla="*/ 0 w 727"/>
              <a:gd name="connsiteY49"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456 w 727"/>
              <a:gd name="connsiteY44" fmla="*/ 1126 h 1312"/>
              <a:gd name="connsiteX45" fmla="*/ 36 w 727"/>
              <a:gd name="connsiteY45" fmla="*/ 1216 h 1312"/>
              <a:gd name="connsiteX46" fmla="*/ 20 w 727"/>
              <a:gd name="connsiteY46" fmla="*/ 1276 h 1312"/>
              <a:gd name="connsiteX47" fmla="*/ 4 w 727"/>
              <a:gd name="connsiteY47" fmla="*/ 1300 h 1312"/>
              <a:gd name="connsiteX48" fmla="*/ 0 w 727"/>
              <a:gd name="connsiteY48"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588 w 727"/>
              <a:gd name="connsiteY43" fmla="*/ 1104 h 1312"/>
              <a:gd name="connsiteX44" fmla="*/ 36 w 727"/>
              <a:gd name="connsiteY44" fmla="*/ 1216 h 1312"/>
              <a:gd name="connsiteX45" fmla="*/ 20 w 727"/>
              <a:gd name="connsiteY45" fmla="*/ 1276 h 1312"/>
              <a:gd name="connsiteX46" fmla="*/ 4 w 727"/>
              <a:gd name="connsiteY46" fmla="*/ 1300 h 1312"/>
              <a:gd name="connsiteX47" fmla="*/ 0 w 727"/>
              <a:gd name="connsiteY47" fmla="*/ 1312 h 1312"/>
              <a:gd name="connsiteX0" fmla="*/ 608 w 727"/>
              <a:gd name="connsiteY0" fmla="*/ 0 h 1312"/>
              <a:gd name="connsiteX1" fmla="*/ 624 w 727"/>
              <a:gd name="connsiteY1" fmla="*/ 32 h 1312"/>
              <a:gd name="connsiteX2" fmla="*/ 596 w 727"/>
              <a:gd name="connsiteY2" fmla="*/ 36 h 1312"/>
              <a:gd name="connsiteX3" fmla="*/ 684 w 727"/>
              <a:gd name="connsiteY3" fmla="*/ 56 h 1312"/>
              <a:gd name="connsiteX4" fmla="*/ 720 w 727"/>
              <a:gd name="connsiteY4" fmla="*/ 80 h 1312"/>
              <a:gd name="connsiteX5" fmla="*/ 628 w 727"/>
              <a:gd name="connsiteY5" fmla="*/ 116 h 1312"/>
              <a:gd name="connsiteX6" fmla="*/ 620 w 727"/>
              <a:gd name="connsiteY6" fmla="*/ 128 h 1312"/>
              <a:gd name="connsiteX7" fmla="*/ 628 w 727"/>
              <a:gd name="connsiteY7" fmla="*/ 152 h 1312"/>
              <a:gd name="connsiteX8" fmla="*/ 572 w 727"/>
              <a:gd name="connsiteY8" fmla="*/ 168 h 1312"/>
              <a:gd name="connsiteX9" fmla="*/ 548 w 727"/>
              <a:gd name="connsiteY9" fmla="*/ 180 h 1312"/>
              <a:gd name="connsiteX10" fmla="*/ 560 w 727"/>
              <a:gd name="connsiteY10" fmla="*/ 208 h 1312"/>
              <a:gd name="connsiteX11" fmla="*/ 604 w 727"/>
              <a:gd name="connsiteY11" fmla="*/ 240 h 1312"/>
              <a:gd name="connsiteX12" fmla="*/ 588 w 727"/>
              <a:gd name="connsiteY12" fmla="*/ 280 h 1312"/>
              <a:gd name="connsiteX13" fmla="*/ 636 w 727"/>
              <a:gd name="connsiteY13" fmla="*/ 296 h 1312"/>
              <a:gd name="connsiteX14" fmla="*/ 608 w 727"/>
              <a:gd name="connsiteY14" fmla="*/ 328 h 1312"/>
              <a:gd name="connsiteX15" fmla="*/ 596 w 727"/>
              <a:gd name="connsiteY15" fmla="*/ 340 h 1312"/>
              <a:gd name="connsiteX16" fmla="*/ 588 w 727"/>
              <a:gd name="connsiteY16" fmla="*/ 364 h 1312"/>
              <a:gd name="connsiteX17" fmla="*/ 584 w 727"/>
              <a:gd name="connsiteY17" fmla="*/ 452 h 1312"/>
              <a:gd name="connsiteX18" fmla="*/ 532 w 727"/>
              <a:gd name="connsiteY18" fmla="*/ 448 h 1312"/>
              <a:gd name="connsiteX19" fmla="*/ 440 w 727"/>
              <a:gd name="connsiteY19" fmla="*/ 452 h 1312"/>
              <a:gd name="connsiteX20" fmla="*/ 424 w 727"/>
              <a:gd name="connsiteY20" fmla="*/ 524 h 1312"/>
              <a:gd name="connsiteX21" fmla="*/ 452 w 727"/>
              <a:gd name="connsiteY21" fmla="*/ 528 h 1312"/>
              <a:gd name="connsiteX22" fmla="*/ 456 w 727"/>
              <a:gd name="connsiteY22" fmla="*/ 564 h 1312"/>
              <a:gd name="connsiteX23" fmla="*/ 512 w 727"/>
              <a:gd name="connsiteY23" fmla="*/ 600 h 1312"/>
              <a:gd name="connsiteX24" fmla="*/ 432 w 727"/>
              <a:gd name="connsiteY24" fmla="*/ 616 h 1312"/>
              <a:gd name="connsiteX25" fmla="*/ 408 w 727"/>
              <a:gd name="connsiteY25" fmla="*/ 624 h 1312"/>
              <a:gd name="connsiteX26" fmla="*/ 400 w 727"/>
              <a:gd name="connsiteY26" fmla="*/ 652 h 1312"/>
              <a:gd name="connsiteX27" fmla="*/ 364 w 727"/>
              <a:gd name="connsiteY27" fmla="*/ 660 h 1312"/>
              <a:gd name="connsiteX28" fmla="*/ 340 w 727"/>
              <a:gd name="connsiteY28" fmla="*/ 708 h 1312"/>
              <a:gd name="connsiteX29" fmla="*/ 344 w 727"/>
              <a:gd name="connsiteY29" fmla="*/ 740 h 1312"/>
              <a:gd name="connsiteX30" fmla="*/ 352 w 727"/>
              <a:gd name="connsiteY30" fmla="*/ 752 h 1312"/>
              <a:gd name="connsiteX31" fmla="*/ 340 w 727"/>
              <a:gd name="connsiteY31" fmla="*/ 776 h 1312"/>
              <a:gd name="connsiteX32" fmla="*/ 332 w 727"/>
              <a:gd name="connsiteY32" fmla="*/ 800 h 1312"/>
              <a:gd name="connsiteX33" fmla="*/ 356 w 727"/>
              <a:gd name="connsiteY33" fmla="*/ 836 h 1312"/>
              <a:gd name="connsiteX34" fmla="*/ 360 w 727"/>
              <a:gd name="connsiteY34" fmla="*/ 848 h 1312"/>
              <a:gd name="connsiteX35" fmla="*/ 372 w 727"/>
              <a:gd name="connsiteY35" fmla="*/ 860 h 1312"/>
              <a:gd name="connsiteX36" fmla="*/ 344 w 727"/>
              <a:gd name="connsiteY36" fmla="*/ 888 h 1312"/>
              <a:gd name="connsiteX37" fmla="*/ 404 w 727"/>
              <a:gd name="connsiteY37" fmla="*/ 904 h 1312"/>
              <a:gd name="connsiteX38" fmla="*/ 460 w 727"/>
              <a:gd name="connsiteY38" fmla="*/ 928 h 1312"/>
              <a:gd name="connsiteX39" fmla="*/ 556 w 727"/>
              <a:gd name="connsiteY39" fmla="*/ 980 h 1312"/>
              <a:gd name="connsiteX40" fmla="*/ 676 w 727"/>
              <a:gd name="connsiteY40" fmla="*/ 1020 h 1312"/>
              <a:gd name="connsiteX41" fmla="*/ 708 w 727"/>
              <a:gd name="connsiteY41" fmla="*/ 1048 h 1312"/>
              <a:gd name="connsiteX42" fmla="*/ 676 w 727"/>
              <a:gd name="connsiteY42" fmla="*/ 1076 h 1312"/>
              <a:gd name="connsiteX43" fmla="*/ 36 w 727"/>
              <a:gd name="connsiteY43" fmla="*/ 1216 h 1312"/>
              <a:gd name="connsiteX44" fmla="*/ 20 w 727"/>
              <a:gd name="connsiteY44" fmla="*/ 1276 h 1312"/>
              <a:gd name="connsiteX45" fmla="*/ 4 w 727"/>
              <a:gd name="connsiteY45" fmla="*/ 1300 h 1312"/>
              <a:gd name="connsiteX46" fmla="*/ 0 w 727"/>
              <a:gd name="connsiteY46" fmla="*/ 1312 h 1312"/>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8 w 727"/>
              <a:gd name="connsiteY0" fmla="*/ 0 h 1403"/>
              <a:gd name="connsiteX1" fmla="*/ 624 w 727"/>
              <a:gd name="connsiteY1" fmla="*/ 32 h 1403"/>
              <a:gd name="connsiteX2" fmla="*/ 596 w 727"/>
              <a:gd name="connsiteY2" fmla="*/ 36 h 1403"/>
              <a:gd name="connsiteX3" fmla="*/ 684 w 727"/>
              <a:gd name="connsiteY3" fmla="*/ 56 h 1403"/>
              <a:gd name="connsiteX4" fmla="*/ 720 w 727"/>
              <a:gd name="connsiteY4" fmla="*/ 80 h 1403"/>
              <a:gd name="connsiteX5" fmla="*/ 628 w 727"/>
              <a:gd name="connsiteY5" fmla="*/ 116 h 1403"/>
              <a:gd name="connsiteX6" fmla="*/ 620 w 727"/>
              <a:gd name="connsiteY6" fmla="*/ 128 h 1403"/>
              <a:gd name="connsiteX7" fmla="*/ 628 w 727"/>
              <a:gd name="connsiteY7" fmla="*/ 152 h 1403"/>
              <a:gd name="connsiteX8" fmla="*/ 572 w 727"/>
              <a:gd name="connsiteY8" fmla="*/ 168 h 1403"/>
              <a:gd name="connsiteX9" fmla="*/ 548 w 727"/>
              <a:gd name="connsiteY9" fmla="*/ 180 h 1403"/>
              <a:gd name="connsiteX10" fmla="*/ 560 w 727"/>
              <a:gd name="connsiteY10" fmla="*/ 208 h 1403"/>
              <a:gd name="connsiteX11" fmla="*/ 604 w 727"/>
              <a:gd name="connsiteY11" fmla="*/ 240 h 1403"/>
              <a:gd name="connsiteX12" fmla="*/ 588 w 727"/>
              <a:gd name="connsiteY12" fmla="*/ 280 h 1403"/>
              <a:gd name="connsiteX13" fmla="*/ 636 w 727"/>
              <a:gd name="connsiteY13" fmla="*/ 296 h 1403"/>
              <a:gd name="connsiteX14" fmla="*/ 608 w 727"/>
              <a:gd name="connsiteY14" fmla="*/ 328 h 1403"/>
              <a:gd name="connsiteX15" fmla="*/ 596 w 727"/>
              <a:gd name="connsiteY15" fmla="*/ 340 h 1403"/>
              <a:gd name="connsiteX16" fmla="*/ 588 w 727"/>
              <a:gd name="connsiteY16" fmla="*/ 364 h 1403"/>
              <a:gd name="connsiteX17" fmla="*/ 584 w 727"/>
              <a:gd name="connsiteY17" fmla="*/ 452 h 1403"/>
              <a:gd name="connsiteX18" fmla="*/ 532 w 727"/>
              <a:gd name="connsiteY18" fmla="*/ 448 h 1403"/>
              <a:gd name="connsiteX19" fmla="*/ 440 w 727"/>
              <a:gd name="connsiteY19" fmla="*/ 452 h 1403"/>
              <a:gd name="connsiteX20" fmla="*/ 424 w 727"/>
              <a:gd name="connsiteY20" fmla="*/ 524 h 1403"/>
              <a:gd name="connsiteX21" fmla="*/ 452 w 727"/>
              <a:gd name="connsiteY21" fmla="*/ 528 h 1403"/>
              <a:gd name="connsiteX22" fmla="*/ 456 w 727"/>
              <a:gd name="connsiteY22" fmla="*/ 564 h 1403"/>
              <a:gd name="connsiteX23" fmla="*/ 512 w 727"/>
              <a:gd name="connsiteY23" fmla="*/ 600 h 1403"/>
              <a:gd name="connsiteX24" fmla="*/ 432 w 727"/>
              <a:gd name="connsiteY24" fmla="*/ 616 h 1403"/>
              <a:gd name="connsiteX25" fmla="*/ 408 w 727"/>
              <a:gd name="connsiteY25" fmla="*/ 624 h 1403"/>
              <a:gd name="connsiteX26" fmla="*/ 400 w 727"/>
              <a:gd name="connsiteY26" fmla="*/ 652 h 1403"/>
              <a:gd name="connsiteX27" fmla="*/ 364 w 727"/>
              <a:gd name="connsiteY27" fmla="*/ 660 h 1403"/>
              <a:gd name="connsiteX28" fmla="*/ 340 w 727"/>
              <a:gd name="connsiteY28" fmla="*/ 708 h 1403"/>
              <a:gd name="connsiteX29" fmla="*/ 344 w 727"/>
              <a:gd name="connsiteY29" fmla="*/ 740 h 1403"/>
              <a:gd name="connsiteX30" fmla="*/ 352 w 727"/>
              <a:gd name="connsiteY30" fmla="*/ 752 h 1403"/>
              <a:gd name="connsiteX31" fmla="*/ 340 w 727"/>
              <a:gd name="connsiteY31" fmla="*/ 776 h 1403"/>
              <a:gd name="connsiteX32" fmla="*/ 332 w 727"/>
              <a:gd name="connsiteY32" fmla="*/ 800 h 1403"/>
              <a:gd name="connsiteX33" fmla="*/ 356 w 727"/>
              <a:gd name="connsiteY33" fmla="*/ 836 h 1403"/>
              <a:gd name="connsiteX34" fmla="*/ 360 w 727"/>
              <a:gd name="connsiteY34" fmla="*/ 848 h 1403"/>
              <a:gd name="connsiteX35" fmla="*/ 372 w 727"/>
              <a:gd name="connsiteY35" fmla="*/ 860 h 1403"/>
              <a:gd name="connsiteX36" fmla="*/ 344 w 727"/>
              <a:gd name="connsiteY36" fmla="*/ 888 h 1403"/>
              <a:gd name="connsiteX37" fmla="*/ 404 w 727"/>
              <a:gd name="connsiteY37" fmla="*/ 904 h 1403"/>
              <a:gd name="connsiteX38" fmla="*/ 460 w 727"/>
              <a:gd name="connsiteY38" fmla="*/ 928 h 1403"/>
              <a:gd name="connsiteX39" fmla="*/ 556 w 727"/>
              <a:gd name="connsiteY39" fmla="*/ 980 h 1403"/>
              <a:gd name="connsiteX40" fmla="*/ 676 w 727"/>
              <a:gd name="connsiteY40" fmla="*/ 1020 h 1403"/>
              <a:gd name="connsiteX41" fmla="*/ 708 w 727"/>
              <a:gd name="connsiteY41" fmla="*/ 1048 h 1403"/>
              <a:gd name="connsiteX42" fmla="*/ 676 w 727"/>
              <a:gd name="connsiteY42" fmla="*/ 1076 h 1403"/>
              <a:gd name="connsiteX43" fmla="*/ 36 w 727"/>
              <a:gd name="connsiteY43" fmla="*/ 1216 h 1403"/>
              <a:gd name="connsiteX44" fmla="*/ 93 w 727"/>
              <a:gd name="connsiteY44" fmla="*/ 1394 h 1403"/>
              <a:gd name="connsiteX45" fmla="*/ 4 w 727"/>
              <a:gd name="connsiteY45" fmla="*/ 1300 h 1403"/>
              <a:gd name="connsiteX46" fmla="*/ 0 w 727"/>
              <a:gd name="connsiteY46" fmla="*/ 1312 h 1403"/>
              <a:gd name="connsiteX0" fmla="*/ 604 w 723"/>
              <a:gd name="connsiteY0" fmla="*/ 0 h 1403"/>
              <a:gd name="connsiteX1" fmla="*/ 620 w 723"/>
              <a:gd name="connsiteY1" fmla="*/ 32 h 1403"/>
              <a:gd name="connsiteX2" fmla="*/ 592 w 723"/>
              <a:gd name="connsiteY2" fmla="*/ 36 h 1403"/>
              <a:gd name="connsiteX3" fmla="*/ 680 w 723"/>
              <a:gd name="connsiteY3" fmla="*/ 56 h 1403"/>
              <a:gd name="connsiteX4" fmla="*/ 716 w 723"/>
              <a:gd name="connsiteY4" fmla="*/ 80 h 1403"/>
              <a:gd name="connsiteX5" fmla="*/ 624 w 723"/>
              <a:gd name="connsiteY5" fmla="*/ 116 h 1403"/>
              <a:gd name="connsiteX6" fmla="*/ 616 w 723"/>
              <a:gd name="connsiteY6" fmla="*/ 128 h 1403"/>
              <a:gd name="connsiteX7" fmla="*/ 624 w 723"/>
              <a:gd name="connsiteY7" fmla="*/ 152 h 1403"/>
              <a:gd name="connsiteX8" fmla="*/ 568 w 723"/>
              <a:gd name="connsiteY8" fmla="*/ 168 h 1403"/>
              <a:gd name="connsiteX9" fmla="*/ 544 w 723"/>
              <a:gd name="connsiteY9" fmla="*/ 180 h 1403"/>
              <a:gd name="connsiteX10" fmla="*/ 556 w 723"/>
              <a:gd name="connsiteY10" fmla="*/ 208 h 1403"/>
              <a:gd name="connsiteX11" fmla="*/ 600 w 723"/>
              <a:gd name="connsiteY11" fmla="*/ 240 h 1403"/>
              <a:gd name="connsiteX12" fmla="*/ 584 w 723"/>
              <a:gd name="connsiteY12" fmla="*/ 280 h 1403"/>
              <a:gd name="connsiteX13" fmla="*/ 632 w 723"/>
              <a:gd name="connsiteY13" fmla="*/ 296 h 1403"/>
              <a:gd name="connsiteX14" fmla="*/ 604 w 723"/>
              <a:gd name="connsiteY14" fmla="*/ 328 h 1403"/>
              <a:gd name="connsiteX15" fmla="*/ 592 w 723"/>
              <a:gd name="connsiteY15" fmla="*/ 340 h 1403"/>
              <a:gd name="connsiteX16" fmla="*/ 584 w 723"/>
              <a:gd name="connsiteY16" fmla="*/ 364 h 1403"/>
              <a:gd name="connsiteX17" fmla="*/ 580 w 723"/>
              <a:gd name="connsiteY17" fmla="*/ 452 h 1403"/>
              <a:gd name="connsiteX18" fmla="*/ 528 w 723"/>
              <a:gd name="connsiteY18" fmla="*/ 448 h 1403"/>
              <a:gd name="connsiteX19" fmla="*/ 436 w 723"/>
              <a:gd name="connsiteY19" fmla="*/ 452 h 1403"/>
              <a:gd name="connsiteX20" fmla="*/ 420 w 723"/>
              <a:gd name="connsiteY20" fmla="*/ 524 h 1403"/>
              <a:gd name="connsiteX21" fmla="*/ 448 w 723"/>
              <a:gd name="connsiteY21" fmla="*/ 528 h 1403"/>
              <a:gd name="connsiteX22" fmla="*/ 452 w 723"/>
              <a:gd name="connsiteY22" fmla="*/ 564 h 1403"/>
              <a:gd name="connsiteX23" fmla="*/ 508 w 723"/>
              <a:gd name="connsiteY23" fmla="*/ 600 h 1403"/>
              <a:gd name="connsiteX24" fmla="*/ 428 w 723"/>
              <a:gd name="connsiteY24" fmla="*/ 616 h 1403"/>
              <a:gd name="connsiteX25" fmla="*/ 404 w 723"/>
              <a:gd name="connsiteY25" fmla="*/ 624 h 1403"/>
              <a:gd name="connsiteX26" fmla="*/ 396 w 723"/>
              <a:gd name="connsiteY26" fmla="*/ 652 h 1403"/>
              <a:gd name="connsiteX27" fmla="*/ 360 w 723"/>
              <a:gd name="connsiteY27" fmla="*/ 660 h 1403"/>
              <a:gd name="connsiteX28" fmla="*/ 336 w 723"/>
              <a:gd name="connsiteY28" fmla="*/ 708 h 1403"/>
              <a:gd name="connsiteX29" fmla="*/ 340 w 723"/>
              <a:gd name="connsiteY29" fmla="*/ 740 h 1403"/>
              <a:gd name="connsiteX30" fmla="*/ 348 w 723"/>
              <a:gd name="connsiteY30" fmla="*/ 752 h 1403"/>
              <a:gd name="connsiteX31" fmla="*/ 336 w 723"/>
              <a:gd name="connsiteY31" fmla="*/ 776 h 1403"/>
              <a:gd name="connsiteX32" fmla="*/ 328 w 723"/>
              <a:gd name="connsiteY32" fmla="*/ 800 h 1403"/>
              <a:gd name="connsiteX33" fmla="*/ 352 w 723"/>
              <a:gd name="connsiteY33" fmla="*/ 836 h 1403"/>
              <a:gd name="connsiteX34" fmla="*/ 356 w 723"/>
              <a:gd name="connsiteY34" fmla="*/ 848 h 1403"/>
              <a:gd name="connsiteX35" fmla="*/ 368 w 723"/>
              <a:gd name="connsiteY35" fmla="*/ 860 h 1403"/>
              <a:gd name="connsiteX36" fmla="*/ 340 w 723"/>
              <a:gd name="connsiteY36" fmla="*/ 888 h 1403"/>
              <a:gd name="connsiteX37" fmla="*/ 400 w 723"/>
              <a:gd name="connsiteY37" fmla="*/ 904 h 1403"/>
              <a:gd name="connsiteX38" fmla="*/ 456 w 723"/>
              <a:gd name="connsiteY38" fmla="*/ 928 h 1403"/>
              <a:gd name="connsiteX39" fmla="*/ 552 w 723"/>
              <a:gd name="connsiteY39" fmla="*/ 980 h 1403"/>
              <a:gd name="connsiteX40" fmla="*/ 672 w 723"/>
              <a:gd name="connsiteY40" fmla="*/ 1020 h 1403"/>
              <a:gd name="connsiteX41" fmla="*/ 704 w 723"/>
              <a:gd name="connsiteY41" fmla="*/ 1048 h 1403"/>
              <a:gd name="connsiteX42" fmla="*/ 672 w 723"/>
              <a:gd name="connsiteY42" fmla="*/ 1076 h 1403"/>
              <a:gd name="connsiteX43" fmla="*/ 32 w 723"/>
              <a:gd name="connsiteY43" fmla="*/ 1216 h 1403"/>
              <a:gd name="connsiteX44" fmla="*/ 89 w 723"/>
              <a:gd name="connsiteY44" fmla="*/ 1394 h 1403"/>
              <a:gd name="connsiteX45" fmla="*/ 0 w 723"/>
              <a:gd name="connsiteY45" fmla="*/ 1300 h 1403"/>
              <a:gd name="connsiteX0" fmla="*/ 588 w 707"/>
              <a:gd name="connsiteY0" fmla="*/ 0 h 1394"/>
              <a:gd name="connsiteX1" fmla="*/ 604 w 707"/>
              <a:gd name="connsiteY1" fmla="*/ 32 h 1394"/>
              <a:gd name="connsiteX2" fmla="*/ 576 w 707"/>
              <a:gd name="connsiteY2" fmla="*/ 36 h 1394"/>
              <a:gd name="connsiteX3" fmla="*/ 664 w 707"/>
              <a:gd name="connsiteY3" fmla="*/ 56 h 1394"/>
              <a:gd name="connsiteX4" fmla="*/ 700 w 707"/>
              <a:gd name="connsiteY4" fmla="*/ 80 h 1394"/>
              <a:gd name="connsiteX5" fmla="*/ 608 w 707"/>
              <a:gd name="connsiteY5" fmla="*/ 116 h 1394"/>
              <a:gd name="connsiteX6" fmla="*/ 600 w 707"/>
              <a:gd name="connsiteY6" fmla="*/ 128 h 1394"/>
              <a:gd name="connsiteX7" fmla="*/ 608 w 707"/>
              <a:gd name="connsiteY7" fmla="*/ 152 h 1394"/>
              <a:gd name="connsiteX8" fmla="*/ 552 w 707"/>
              <a:gd name="connsiteY8" fmla="*/ 168 h 1394"/>
              <a:gd name="connsiteX9" fmla="*/ 528 w 707"/>
              <a:gd name="connsiteY9" fmla="*/ 180 h 1394"/>
              <a:gd name="connsiteX10" fmla="*/ 540 w 707"/>
              <a:gd name="connsiteY10" fmla="*/ 208 h 1394"/>
              <a:gd name="connsiteX11" fmla="*/ 584 w 707"/>
              <a:gd name="connsiteY11" fmla="*/ 240 h 1394"/>
              <a:gd name="connsiteX12" fmla="*/ 568 w 707"/>
              <a:gd name="connsiteY12" fmla="*/ 280 h 1394"/>
              <a:gd name="connsiteX13" fmla="*/ 616 w 707"/>
              <a:gd name="connsiteY13" fmla="*/ 296 h 1394"/>
              <a:gd name="connsiteX14" fmla="*/ 588 w 707"/>
              <a:gd name="connsiteY14" fmla="*/ 328 h 1394"/>
              <a:gd name="connsiteX15" fmla="*/ 576 w 707"/>
              <a:gd name="connsiteY15" fmla="*/ 340 h 1394"/>
              <a:gd name="connsiteX16" fmla="*/ 568 w 707"/>
              <a:gd name="connsiteY16" fmla="*/ 364 h 1394"/>
              <a:gd name="connsiteX17" fmla="*/ 564 w 707"/>
              <a:gd name="connsiteY17" fmla="*/ 452 h 1394"/>
              <a:gd name="connsiteX18" fmla="*/ 512 w 707"/>
              <a:gd name="connsiteY18" fmla="*/ 448 h 1394"/>
              <a:gd name="connsiteX19" fmla="*/ 420 w 707"/>
              <a:gd name="connsiteY19" fmla="*/ 452 h 1394"/>
              <a:gd name="connsiteX20" fmla="*/ 404 w 707"/>
              <a:gd name="connsiteY20" fmla="*/ 524 h 1394"/>
              <a:gd name="connsiteX21" fmla="*/ 432 w 707"/>
              <a:gd name="connsiteY21" fmla="*/ 528 h 1394"/>
              <a:gd name="connsiteX22" fmla="*/ 436 w 707"/>
              <a:gd name="connsiteY22" fmla="*/ 564 h 1394"/>
              <a:gd name="connsiteX23" fmla="*/ 492 w 707"/>
              <a:gd name="connsiteY23" fmla="*/ 600 h 1394"/>
              <a:gd name="connsiteX24" fmla="*/ 412 w 707"/>
              <a:gd name="connsiteY24" fmla="*/ 616 h 1394"/>
              <a:gd name="connsiteX25" fmla="*/ 388 w 707"/>
              <a:gd name="connsiteY25" fmla="*/ 624 h 1394"/>
              <a:gd name="connsiteX26" fmla="*/ 380 w 707"/>
              <a:gd name="connsiteY26" fmla="*/ 652 h 1394"/>
              <a:gd name="connsiteX27" fmla="*/ 344 w 707"/>
              <a:gd name="connsiteY27" fmla="*/ 660 h 1394"/>
              <a:gd name="connsiteX28" fmla="*/ 320 w 707"/>
              <a:gd name="connsiteY28" fmla="*/ 708 h 1394"/>
              <a:gd name="connsiteX29" fmla="*/ 324 w 707"/>
              <a:gd name="connsiteY29" fmla="*/ 740 h 1394"/>
              <a:gd name="connsiteX30" fmla="*/ 332 w 707"/>
              <a:gd name="connsiteY30" fmla="*/ 752 h 1394"/>
              <a:gd name="connsiteX31" fmla="*/ 320 w 707"/>
              <a:gd name="connsiteY31" fmla="*/ 776 h 1394"/>
              <a:gd name="connsiteX32" fmla="*/ 312 w 707"/>
              <a:gd name="connsiteY32" fmla="*/ 800 h 1394"/>
              <a:gd name="connsiteX33" fmla="*/ 336 w 707"/>
              <a:gd name="connsiteY33" fmla="*/ 836 h 1394"/>
              <a:gd name="connsiteX34" fmla="*/ 340 w 707"/>
              <a:gd name="connsiteY34" fmla="*/ 848 h 1394"/>
              <a:gd name="connsiteX35" fmla="*/ 352 w 707"/>
              <a:gd name="connsiteY35" fmla="*/ 860 h 1394"/>
              <a:gd name="connsiteX36" fmla="*/ 324 w 707"/>
              <a:gd name="connsiteY36" fmla="*/ 888 h 1394"/>
              <a:gd name="connsiteX37" fmla="*/ 384 w 707"/>
              <a:gd name="connsiteY37" fmla="*/ 904 h 1394"/>
              <a:gd name="connsiteX38" fmla="*/ 440 w 707"/>
              <a:gd name="connsiteY38" fmla="*/ 928 h 1394"/>
              <a:gd name="connsiteX39" fmla="*/ 536 w 707"/>
              <a:gd name="connsiteY39" fmla="*/ 980 h 1394"/>
              <a:gd name="connsiteX40" fmla="*/ 656 w 707"/>
              <a:gd name="connsiteY40" fmla="*/ 1020 h 1394"/>
              <a:gd name="connsiteX41" fmla="*/ 688 w 707"/>
              <a:gd name="connsiteY41" fmla="*/ 1048 h 1394"/>
              <a:gd name="connsiteX42" fmla="*/ 656 w 707"/>
              <a:gd name="connsiteY42" fmla="*/ 1076 h 1394"/>
              <a:gd name="connsiteX43" fmla="*/ 16 w 707"/>
              <a:gd name="connsiteY43" fmla="*/ 1216 h 1394"/>
              <a:gd name="connsiteX44" fmla="*/ 73 w 707"/>
              <a:gd name="connsiteY44" fmla="*/ 1394 h 1394"/>
              <a:gd name="connsiteX0" fmla="*/ 674 w 793"/>
              <a:gd name="connsiteY0" fmla="*/ 0 h 1394"/>
              <a:gd name="connsiteX1" fmla="*/ 690 w 793"/>
              <a:gd name="connsiteY1" fmla="*/ 32 h 1394"/>
              <a:gd name="connsiteX2" fmla="*/ 662 w 793"/>
              <a:gd name="connsiteY2" fmla="*/ 36 h 1394"/>
              <a:gd name="connsiteX3" fmla="*/ 750 w 793"/>
              <a:gd name="connsiteY3" fmla="*/ 56 h 1394"/>
              <a:gd name="connsiteX4" fmla="*/ 786 w 793"/>
              <a:gd name="connsiteY4" fmla="*/ 80 h 1394"/>
              <a:gd name="connsiteX5" fmla="*/ 694 w 793"/>
              <a:gd name="connsiteY5" fmla="*/ 116 h 1394"/>
              <a:gd name="connsiteX6" fmla="*/ 686 w 793"/>
              <a:gd name="connsiteY6" fmla="*/ 128 h 1394"/>
              <a:gd name="connsiteX7" fmla="*/ 694 w 793"/>
              <a:gd name="connsiteY7" fmla="*/ 152 h 1394"/>
              <a:gd name="connsiteX8" fmla="*/ 638 w 793"/>
              <a:gd name="connsiteY8" fmla="*/ 168 h 1394"/>
              <a:gd name="connsiteX9" fmla="*/ 614 w 793"/>
              <a:gd name="connsiteY9" fmla="*/ 180 h 1394"/>
              <a:gd name="connsiteX10" fmla="*/ 626 w 793"/>
              <a:gd name="connsiteY10" fmla="*/ 208 h 1394"/>
              <a:gd name="connsiteX11" fmla="*/ 670 w 793"/>
              <a:gd name="connsiteY11" fmla="*/ 240 h 1394"/>
              <a:gd name="connsiteX12" fmla="*/ 654 w 793"/>
              <a:gd name="connsiteY12" fmla="*/ 280 h 1394"/>
              <a:gd name="connsiteX13" fmla="*/ 702 w 793"/>
              <a:gd name="connsiteY13" fmla="*/ 296 h 1394"/>
              <a:gd name="connsiteX14" fmla="*/ 674 w 793"/>
              <a:gd name="connsiteY14" fmla="*/ 328 h 1394"/>
              <a:gd name="connsiteX15" fmla="*/ 662 w 793"/>
              <a:gd name="connsiteY15" fmla="*/ 340 h 1394"/>
              <a:gd name="connsiteX16" fmla="*/ 654 w 793"/>
              <a:gd name="connsiteY16" fmla="*/ 364 h 1394"/>
              <a:gd name="connsiteX17" fmla="*/ 650 w 793"/>
              <a:gd name="connsiteY17" fmla="*/ 452 h 1394"/>
              <a:gd name="connsiteX18" fmla="*/ 598 w 793"/>
              <a:gd name="connsiteY18" fmla="*/ 448 h 1394"/>
              <a:gd name="connsiteX19" fmla="*/ 506 w 793"/>
              <a:gd name="connsiteY19" fmla="*/ 452 h 1394"/>
              <a:gd name="connsiteX20" fmla="*/ 490 w 793"/>
              <a:gd name="connsiteY20" fmla="*/ 524 h 1394"/>
              <a:gd name="connsiteX21" fmla="*/ 518 w 793"/>
              <a:gd name="connsiteY21" fmla="*/ 528 h 1394"/>
              <a:gd name="connsiteX22" fmla="*/ 522 w 793"/>
              <a:gd name="connsiteY22" fmla="*/ 564 h 1394"/>
              <a:gd name="connsiteX23" fmla="*/ 578 w 793"/>
              <a:gd name="connsiteY23" fmla="*/ 600 h 1394"/>
              <a:gd name="connsiteX24" fmla="*/ 498 w 793"/>
              <a:gd name="connsiteY24" fmla="*/ 616 h 1394"/>
              <a:gd name="connsiteX25" fmla="*/ 474 w 793"/>
              <a:gd name="connsiteY25" fmla="*/ 624 h 1394"/>
              <a:gd name="connsiteX26" fmla="*/ 466 w 793"/>
              <a:gd name="connsiteY26" fmla="*/ 652 h 1394"/>
              <a:gd name="connsiteX27" fmla="*/ 430 w 793"/>
              <a:gd name="connsiteY27" fmla="*/ 660 h 1394"/>
              <a:gd name="connsiteX28" fmla="*/ 406 w 793"/>
              <a:gd name="connsiteY28" fmla="*/ 708 h 1394"/>
              <a:gd name="connsiteX29" fmla="*/ 410 w 793"/>
              <a:gd name="connsiteY29" fmla="*/ 740 h 1394"/>
              <a:gd name="connsiteX30" fmla="*/ 418 w 793"/>
              <a:gd name="connsiteY30" fmla="*/ 752 h 1394"/>
              <a:gd name="connsiteX31" fmla="*/ 406 w 793"/>
              <a:gd name="connsiteY31" fmla="*/ 776 h 1394"/>
              <a:gd name="connsiteX32" fmla="*/ 398 w 793"/>
              <a:gd name="connsiteY32" fmla="*/ 800 h 1394"/>
              <a:gd name="connsiteX33" fmla="*/ 422 w 793"/>
              <a:gd name="connsiteY33" fmla="*/ 836 h 1394"/>
              <a:gd name="connsiteX34" fmla="*/ 426 w 793"/>
              <a:gd name="connsiteY34" fmla="*/ 848 h 1394"/>
              <a:gd name="connsiteX35" fmla="*/ 438 w 793"/>
              <a:gd name="connsiteY35" fmla="*/ 860 h 1394"/>
              <a:gd name="connsiteX36" fmla="*/ 410 w 793"/>
              <a:gd name="connsiteY36" fmla="*/ 888 h 1394"/>
              <a:gd name="connsiteX37" fmla="*/ 470 w 793"/>
              <a:gd name="connsiteY37" fmla="*/ 904 h 1394"/>
              <a:gd name="connsiteX38" fmla="*/ 526 w 793"/>
              <a:gd name="connsiteY38" fmla="*/ 928 h 1394"/>
              <a:gd name="connsiteX39" fmla="*/ 622 w 793"/>
              <a:gd name="connsiteY39" fmla="*/ 980 h 1394"/>
              <a:gd name="connsiteX40" fmla="*/ 742 w 793"/>
              <a:gd name="connsiteY40" fmla="*/ 1020 h 1394"/>
              <a:gd name="connsiteX41" fmla="*/ 774 w 793"/>
              <a:gd name="connsiteY41" fmla="*/ 1048 h 1394"/>
              <a:gd name="connsiteX42" fmla="*/ 742 w 793"/>
              <a:gd name="connsiteY42" fmla="*/ 1076 h 1394"/>
              <a:gd name="connsiteX43" fmla="*/ 102 w 793"/>
              <a:gd name="connsiteY43" fmla="*/ 1216 h 1394"/>
              <a:gd name="connsiteX44" fmla="*/ 131 w 793"/>
              <a:gd name="connsiteY44" fmla="*/ 1310 h 1394"/>
              <a:gd name="connsiteX45" fmla="*/ 159 w 793"/>
              <a:gd name="connsiteY45" fmla="*/ 1394 h 1394"/>
              <a:gd name="connsiteX0" fmla="*/ 572 w 691"/>
              <a:gd name="connsiteY0" fmla="*/ 0 h 1394"/>
              <a:gd name="connsiteX1" fmla="*/ 588 w 691"/>
              <a:gd name="connsiteY1" fmla="*/ 32 h 1394"/>
              <a:gd name="connsiteX2" fmla="*/ 560 w 691"/>
              <a:gd name="connsiteY2" fmla="*/ 36 h 1394"/>
              <a:gd name="connsiteX3" fmla="*/ 648 w 691"/>
              <a:gd name="connsiteY3" fmla="*/ 56 h 1394"/>
              <a:gd name="connsiteX4" fmla="*/ 684 w 691"/>
              <a:gd name="connsiteY4" fmla="*/ 80 h 1394"/>
              <a:gd name="connsiteX5" fmla="*/ 592 w 691"/>
              <a:gd name="connsiteY5" fmla="*/ 116 h 1394"/>
              <a:gd name="connsiteX6" fmla="*/ 584 w 691"/>
              <a:gd name="connsiteY6" fmla="*/ 128 h 1394"/>
              <a:gd name="connsiteX7" fmla="*/ 592 w 691"/>
              <a:gd name="connsiteY7" fmla="*/ 152 h 1394"/>
              <a:gd name="connsiteX8" fmla="*/ 536 w 691"/>
              <a:gd name="connsiteY8" fmla="*/ 168 h 1394"/>
              <a:gd name="connsiteX9" fmla="*/ 512 w 691"/>
              <a:gd name="connsiteY9" fmla="*/ 180 h 1394"/>
              <a:gd name="connsiteX10" fmla="*/ 524 w 691"/>
              <a:gd name="connsiteY10" fmla="*/ 208 h 1394"/>
              <a:gd name="connsiteX11" fmla="*/ 568 w 691"/>
              <a:gd name="connsiteY11" fmla="*/ 240 h 1394"/>
              <a:gd name="connsiteX12" fmla="*/ 552 w 691"/>
              <a:gd name="connsiteY12" fmla="*/ 280 h 1394"/>
              <a:gd name="connsiteX13" fmla="*/ 600 w 691"/>
              <a:gd name="connsiteY13" fmla="*/ 296 h 1394"/>
              <a:gd name="connsiteX14" fmla="*/ 572 w 691"/>
              <a:gd name="connsiteY14" fmla="*/ 328 h 1394"/>
              <a:gd name="connsiteX15" fmla="*/ 560 w 691"/>
              <a:gd name="connsiteY15" fmla="*/ 340 h 1394"/>
              <a:gd name="connsiteX16" fmla="*/ 552 w 691"/>
              <a:gd name="connsiteY16" fmla="*/ 364 h 1394"/>
              <a:gd name="connsiteX17" fmla="*/ 548 w 691"/>
              <a:gd name="connsiteY17" fmla="*/ 452 h 1394"/>
              <a:gd name="connsiteX18" fmla="*/ 496 w 691"/>
              <a:gd name="connsiteY18" fmla="*/ 448 h 1394"/>
              <a:gd name="connsiteX19" fmla="*/ 404 w 691"/>
              <a:gd name="connsiteY19" fmla="*/ 452 h 1394"/>
              <a:gd name="connsiteX20" fmla="*/ 388 w 691"/>
              <a:gd name="connsiteY20" fmla="*/ 524 h 1394"/>
              <a:gd name="connsiteX21" fmla="*/ 416 w 691"/>
              <a:gd name="connsiteY21" fmla="*/ 528 h 1394"/>
              <a:gd name="connsiteX22" fmla="*/ 420 w 691"/>
              <a:gd name="connsiteY22" fmla="*/ 564 h 1394"/>
              <a:gd name="connsiteX23" fmla="*/ 476 w 691"/>
              <a:gd name="connsiteY23" fmla="*/ 600 h 1394"/>
              <a:gd name="connsiteX24" fmla="*/ 396 w 691"/>
              <a:gd name="connsiteY24" fmla="*/ 616 h 1394"/>
              <a:gd name="connsiteX25" fmla="*/ 372 w 691"/>
              <a:gd name="connsiteY25" fmla="*/ 624 h 1394"/>
              <a:gd name="connsiteX26" fmla="*/ 364 w 691"/>
              <a:gd name="connsiteY26" fmla="*/ 652 h 1394"/>
              <a:gd name="connsiteX27" fmla="*/ 328 w 691"/>
              <a:gd name="connsiteY27" fmla="*/ 660 h 1394"/>
              <a:gd name="connsiteX28" fmla="*/ 304 w 691"/>
              <a:gd name="connsiteY28" fmla="*/ 708 h 1394"/>
              <a:gd name="connsiteX29" fmla="*/ 308 w 691"/>
              <a:gd name="connsiteY29" fmla="*/ 740 h 1394"/>
              <a:gd name="connsiteX30" fmla="*/ 316 w 691"/>
              <a:gd name="connsiteY30" fmla="*/ 752 h 1394"/>
              <a:gd name="connsiteX31" fmla="*/ 304 w 691"/>
              <a:gd name="connsiteY31" fmla="*/ 776 h 1394"/>
              <a:gd name="connsiteX32" fmla="*/ 296 w 691"/>
              <a:gd name="connsiteY32" fmla="*/ 800 h 1394"/>
              <a:gd name="connsiteX33" fmla="*/ 320 w 691"/>
              <a:gd name="connsiteY33" fmla="*/ 836 h 1394"/>
              <a:gd name="connsiteX34" fmla="*/ 324 w 691"/>
              <a:gd name="connsiteY34" fmla="*/ 848 h 1394"/>
              <a:gd name="connsiteX35" fmla="*/ 336 w 691"/>
              <a:gd name="connsiteY35" fmla="*/ 860 h 1394"/>
              <a:gd name="connsiteX36" fmla="*/ 308 w 691"/>
              <a:gd name="connsiteY36" fmla="*/ 888 h 1394"/>
              <a:gd name="connsiteX37" fmla="*/ 368 w 691"/>
              <a:gd name="connsiteY37" fmla="*/ 904 h 1394"/>
              <a:gd name="connsiteX38" fmla="*/ 424 w 691"/>
              <a:gd name="connsiteY38" fmla="*/ 928 h 1394"/>
              <a:gd name="connsiteX39" fmla="*/ 520 w 691"/>
              <a:gd name="connsiteY39" fmla="*/ 980 h 1394"/>
              <a:gd name="connsiteX40" fmla="*/ 640 w 691"/>
              <a:gd name="connsiteY40" fmla="*/ 1020 h 1394"/>
              <a:gd name="connsiteX41" fmla="*/ 672 w 691"/>
              <a:gd name="connsiteY41" fmla="*/ 1048 h 1394"/>
              <a:gd name="connsiteX42" fmla="*/ 640 w 691"/>
              <a:gd name="connsiteY42" fmla="*/ 1076 h 1394"/>
              <a:gd name="connsiteX43" fmla="*/ 0 w 691"/>
              <a:gd name="connsiteY43" fmla="*/ 1216 h 1394"/>
              <a:gd name="connsiteX44" fmla="*/ 29 w 691"/>
              <a:gd name="connsiteY44" fmla="*/ 1310 h 1394"/>
              <a:gd name="connsiteX45" fmla="*/ 57 w 691"/>
              <a:gd name="connsiteY45" fmla="*/ 1394 h 1394"/>
              <a:gd name="connsiteX0" fmla="*/ 622 w 741"/>
              <a:gd name="connsiteY0" fmla="*/ 0 h 1394"/>
              <a:gd name="connsiteX1" fmla="*/ 638 w 741"/>
              <a:gd name="connsiteY1" fmla="*/ 32 h 1394"/>
              <a:gd name="connsiteX2" fmla="*/ 610 w 741"/>
              <a:gd name="connsiteY2" fmla="*/ 36 h 1394"/>
              <a:gd name="connsiteX3" fmla="*/ 698 w 741"/>
              <a:gd name="connsiteY3" fmla="*/ 56 h 1394"/>
              <a:gd name="connsiteX4" fmla="*/ 734 w 741"/>
              <a:gd name="connsiteY4" fmla="*/ 80 h 1394"/>
              <a:gd name="connsiteX5" fmla="*/ 642 w 741"/>
              <a:gd name="connsiteY5" fmla="*/ 116 h 1394"/>
              <a:gd name="connsiteX6" fmla="*/ 634 w 741"/>
              <a:gd name="connsiteY6" fmla="*/ 128 h 1394"/>
              <a:gd name="connsiteX7" fmla="*/ 642 w 741"/>
              <a:gd name="connsiteY7" fmla="*/ 152 h 1394"/>
              <a:gd name="connsiteX8" fmla="*/ 586 w 741"/>
              <a:gd name="connsiteY8" fmla="*/ 168 h 1394"/>
              <a:gd name="connsiteX9" fmla="*/ 562 w 741"/>
              <a:gd name="connsiteY9" fmla="*/ 180 h 1394"/>
              <a:gd name="connsiteX10" fmla="*/ 574 w 741"/>
              <a:gd name="connsiteY10" fmla="*/ 208 h 1394"/>
              <a:gd name="connsiteX11" fmla="*/ 618 w 741"/>
              <a:gd name="connsiteY11" fmla="*/ 240 h 1394"/>
              <a:gd name="connsiteX12" fmla="*/ 602 w 741"/>
              <a:gd name="connsiteY12" fmla="*/ 280 h 1394"/>
              <a:gd name="connsiteX13" fmla="*/ 650 w 741"/>
              <a:gd name="connsiteY13" fmla="*/ 296 h 1394"/>
              <a:gd name="connsiteX14" fmla="*/ 622 w 741"/>
              <a:gd name="connsiteY14" fmla="*/ 328 h 1394"/>
              <a:gd name="connsiteX15" fmla="*/ 610 w 741"/>
              <a:gd name="connsiteY15" fmla="*/ 340 h 1394"/>
              <a:gd name="connsiteX16" fmla="*/ 602 w 741"/>
              <a:gd name="connsiteY16" fmla="*/ 364 h 1394"/>
              <a:gd name="connsiteX17" fmla="*/ 598 w 741"/>
              <a:gd name="connsiteY17" fmla="*/ 452 h 1394"/>
              <a:gd name="connsiteX18" fmla="*/ 546 w 741"/>
              <a:gd name="connsiteY18" fmla="*/ 448 h 1394"/>
              <a:gd name="connsiteX19" fmla="*/ 454 w 741"/>
              <a:gd name="connsiteY19" fmla="*/ 452 h 1394"/>
              <a:gd name="connsiteX20" fmla="*/ 438 w 741"/>
              <a:gd name="connsiteY20" fmla="*/ 524 h 1394"/>
              <a:gd name="connsiteX21" fmla="*/ 466 w 741"/>
              <a:gd name="connsiteY21" fmla="*/ 528 h 1394"/>
              <a:gd name="connsiteX22" fmla="*/ 470 w 741"/>
              <a:gd name="connsiteY22" fmla="*/ 564 h 1394"/>
              <a:gd name="connsiteX23" fmla="*/ 526 w 741"/>
              <a:gd name="connsiteY23" fmla="*/ 600 h 1394"/>
              <a:gd name="connsiteX24" fmla="*/ 446 w 741"/>
              <a:gd name="connsiteY24" fmla="*/ 616 h 1394"/>
              <a:gd name="connsiteX25" fmla="*/ 422 w 741"/>
              <a:gd name="connsiteY25" fmla="*/ 624 h 1394"/>
              <a:gd name="connsiteX26" fmla="*/ 414 w 741"/>
              <a:gd name="connsiteY26" fmla="*/ 652 h 1394"/>
              <a:gd name="connsiteX27" fmla="*/ 378 w 741"/>
              <a:gd name="connsiteY27" fmla="*/ 660 h 1394"/>
              <a:gd name="connsiteX28" fmla="*/ 354 w 741"/>
              <a:gd name="connsiteY28" fmla="*/ 708 h 1394"/>
              <a:gd name="connsiteX29" fmla="*/ 358 w 741"/>
              <a:gd name="connsiteY29" fmla="*/ 740 h 1394"/>
              <a:gd name="connsiteX30" fmla="*/ 366 w 741"/>
              <a:gd name="connsiteY30" fmla="*/ 752 h 1394"/>
              <a:gd name="connsiteX31" fmla="*/ 354 w 741"/>
              <a:gd name="connsiteY31" fmla="*/ 776 h 1394"/>
              <a:gd name="connsiteX32" fmla="*/ 346 w 741"/>
              <a:gd name="connsiteY32" fmla="*/ 800 h 1394"/>
              <a:gd name="connsiteX33" fmla="*/ 370 w 741"/>
              <a:gd name="connsiteY33" fmla="*/ 836 h 1394"/>
              <a:gd name="connsiteX34" fmla="*/ 374 w 741"/>
              <a:gd name="connsiteY34" fmla="*/ 848 h 1394"/>
              <a:gd name="connsiteX35" fmla="*/ 386 w 741"/>
              <a:gd name="connsiteY35" fmla="*/ 860 h 1394"/>
              <a:gd name="connsiteX36" fmla="*/ 358 w 741"/>
              <a:gd name="connsiteY36" fmla="*/ 888 h 1394"/>
              <a:gd name="connsiteX37" fmla="*/ 418 w 741"/>
              <a:gd name="connsiteY37" fmla="*/ 904 h 1394"/>
              <a:gd name="connsiteX38" fmla="*/ 474 w 741"/>
              <a:gd name="connsiteY38" fmla="*/ 928 h 1394"/>
              <a:gd name="connsiteX39" fmla="*/ 570 w 741"/>
              <a:gd name="connsiteY39" fmla="*/ 980 h 1394"/>
              <a:gd name="connsiteX40" fmla="*/ 690 w 741"/>
              <a:gd name="connsiteY40" fmla="*/ 1020 h 1394"/>
              <a:gd name="connsiteX41" fmla="*/ 722 w 741"/>
              <a:gd name="connsiteY41" fmla="*/ 1048 h 1394"/>
              <a:gd name="connsiteX42" fmla="*/ 690 w 741"/>
              <a:gd name="connsiteY42" fmla="*/ 1076 h 1394"/>
              <a:gd name="connsiteX43" fmla="*/ 50 w 741"/>
              <a:gd name="connsiteY43" fmla="*/ 1216 h 1394"/>
              <a:gd name="connsiteX44" fmla="*/ 79 w 741"/>
              <a:gd name="connsiteY44" fmla="*/ 1310 h 1394"/>
              <a:gd name="connsiteX45" fmla="*/ 107 w 741"/>
              <a:gd name="connsiteY45" fmla="*/ 1394 h 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41" h="1394">
                <a:moveTo>
                  <a:pt x="622" y="0"/>
                </a:moveTo>
                <a:cubicBezTo>
                  <a:pt x="630" y="3"/>
                  <a:pt x="658" y="20"/>
                  <a:pt x="638" y="32"/>
                </a:cubicBezTo>
                <a:cubicBezTo>
                  <a:pt x="630" y="37"/>
                  <a:pt x="619" y="35"/>
                  <a:pt x="610" y="36"/>
                </a:cubicBezTo>
                <a:cubicBezTo>
                  <a:pt x="621" y="68"/>
                  <a:pt x="672" y="55"/>
                  <a:pt x="698" y="56"/>
                </a:cubicBezTo>
                <a:cubicBezTo>
                  <a:pt x="717" y="61"/>
                  <a:pt x="723" y="64"/>
                  <a:pt x="734" y="80"/>
                </a:cubicBezTo>
                <a:cubicBezTo>
                  <a:pt x="723" y="112"/>
                  <a:pt x="671" y="110"/>
                  <a:pt x="642" y="116"/>
                </a:cubicBezTo>
                <a:cubicBezTo>
                  <a:pt x="639" y="120"/>
                  <a:pt x="634" y="123"/>
                  <a:pt x="634" y="128"/>
                </a:cubicBezTo>
                <a:cubicBezTo>
                  <a:pt x="634" y="136"/>
                  <a:pt x="642" y="152"/>
                  <a:pt x="642" y="152"/>
                </a:cubicBezTo>
                <a:cubicBezTo>
                  <a:pt x="623" y="158"/>
                  <a:pt x="605" y="162"/>
                  <a:pt x="586" y="168"/>
                </a:cubicBezTo>
                <a:cubicBezTo>
                  <a:pt x="578" y="171"/>
                  <a:pt x="570" y="177"/>
                  <a:pt x="562" y="180"/>
                </a:cubicBezTo>
                <a:cubicBezTo>
                  <a:pt x="547" y="202"/>
                  <a:pt x="560" y="187"/>
                  <a:pt x="574" y="208"/>
                </a:cubicBezTo>
                <a:cubicBezTo>
                  <a:pt x="554" y="239"/>
                  <a:pt x="600" y="237"/>
                  <a:pt x="618" y="240"/>
                </a:cubicBezTo>
                <a:cubicBezTo>
                  <a:pt x="630" y="258"/>
                  <a:pt x="623" y="273"/>
                  <a:pt x="602" y="280"/>
                </a:cubicBezTo>
                <a:cubicBezTo>
                  <a:pt x="619" y="286"/>
                  <a:pt x="635" y="286"/>
                  <a:pt x="650" y="296"/>
                </a:cubicBezTo>
                <a:cubicBezTo>
                  <a:pt x="667" y="322"/>
                  <a:pt x="641" y="322"/>
                  <a:pt x="622" y="328"/>
                </a:cubicBezTo>
                <a:cubicBezTo>
                  <a:pt x="618" y="332"/>
                  <a:pt x="613" y="335"/>
                  <a:pt x="610" y="340"/>
                </a:cubicBezTo>
                <a:cubicBezTo>
                  <a:pt x="606" y="347"/>
                  <a:pt x="602" y="364"/>
                  <a:pt x="602" y="364"/>
                </a:cubicBezTo>
                <a:cubicBezTo>
                  <a:pt x="601" y="393"/>
                  <a:pt x="614" y="428"/>
                  <a:pt x="598" y="452"/>
                </a:cubicBezTo>
                <a:cubicBezTo>
                  <a:pt x="588" y="466"/>
                  <a:pt x="563" y="448"/>
                  <a:pt x="546" y="448"/>
                </a:cubicBezTo>
                <a:cubicBezTo>
                  <a:pt x="515" y="448"/>
                  <a:pt x="485" y="451"/>
                  <a:pt x="454" y="452"/>
                </a:cubicBezTo>
                <a:cubicBezTo>
                  <a:pt x="425" y="462"/>
                  <a:pt x="422" y="493"/>
                  <a:pt x="438" y="524"/>
                </a:cubicBezTo>
                <a:cubicBezTo>
                  <a:pt x="442" y="532"/>
                  <a:pt x="457" y="527"/>
                  <a:pt x="466" y="528"/>
                </a:cubicBezTo>
                <a:cubicBezTo>
                  <a:pt x="467" y="540"/>
                  <a:pt x="466" y="553"/>
                  <a:pt x="470" y="564"/>
                </a:cubicBezTo>
                <a:cubicBezTo>
                  <a:pt x="474" y="576"/>
                  <a:pt x="513" y="596"/>
                  <a:pt x="526" y="600"/>
                </a:cubicBezTo>
                <a:cubicBezTo>
                  <a:pt x="514" y="637"/>
                  <a:pt x="528" y="606"/>
                  <a:pt x="446" y="616"/>
                </a:cubicBezTo>
                <a:cubicBezTo>
                  <a:pt x="438" y="617"/>
                  <a:pt x="422" y="624"/>
                  <a:pt x="422" y="624"/>
                </a:cubicBezTo>
                <a:cubicBezTo>
                  <a:pt x="419" y="633"/>
                  <a:pt x="422" y="646"/>
                  <a:pt x="414" y="652"/>
                </a:cubicBezTo>
                <a:cubicBezTo>
                  <a:pt x="404" y="659"/>
                  <a:pt x="390" y="656"/>
                  <a:pt x="378" y="660"/>
                </a:cubicBezTo>
                <a:cubicBezTo>
                  <a:pt x="373" y="695"/>
                  <a:pt x="370" y="684"/>
                  <a:pt x="354" y="708"/>
                </a:cubicBezTo>
                <a:cubicBezTo>
                  <a:pt x="355" y="719"/>
                  <a:pt x="355" y="730"/>
                  <a:pt x="358" y="740"/>
                </a:cubicBezTo>
                <a:cubicBezTo>
                  <a:pt x="359" y="745"/>
                  <a:pt x="365" y="747"/>
                  <a:pt x="366" y="752"/>
                </a:cubicBezTo>
                <a:cubicBezTo>
                  <a:pt x="367" y="760"/>
                  <a:pt x="357" y="770"/>
                  <a:pt x="354" y="776"/>
                </a:cubicBezTo>
                <a:cubicBezTo>
                  <a:pt x="351" y="784"/>
                  <a:pt x="346" y="800"/>
                  <a:pt x="346" y="800"/>
                </a:cubicBezTo>
                <a:cubicBezTo>
                  <a:pt x="354" y="863"/>
                  <a:pt x="338" y="814"/>
                  <a:pt x="370" y="836"/>
                </a:cubicBezTo>
                <a:cubicBezTo>
                  <a:pt x="374" y="838"/>
                  <a:pt x="372" y="844"/>
                  <a:pt x="374" y="848"/>
                </a:cubicBezTo>
                <a:cubicBezTo>
                  <a:pt x="377" y="853"/>
                  <a:pt x="382" y="856"/>
                  <a:pt x="386" y="860"/>
                </a:cubicBezTo>
                <a:cubicBezTo>
                  <a:pt x="382" y="873"/>
                  <a:pt x="358" y="888"/>
                  <a:pt x="358" y="888"/>
                </a:cubicBezTo>
                <a:cubicBezTo>
                  <a:pt x="377" y="916"/>
                  <a:pt x="357" y="893"/>
                  <a:pt x="418" y="904"/>
                </a:cubicBezTo>
                <a:cubicBezTo>
                  <a:pt x="436" y="907"/>
                  <a:pt x="455" y="923"/>
                  <a:pt x="474" y="928"/>
                </a:cubicBezTo>
                <a:cubicBezTo>
                  <a:pt x="490" y="977"/>
                  <a:pt x="521" y="975"/>
                  <a:pt x="570" y="980"/>
                </a:cubicBezTo>
                <a:cubicBezTo>
                  <a:pt x="610" y="993"/>
                  <a:pt x="654" y="996"/>
                  <a:pt x="690" y="1020"/>
                </a:cubicBezTo>
                <a:cubicBezTo>
                  <a:pt x="699" y="1034"/>
                  <a:pt x="706" y="1043"/>
                  <a:pt x="722" y="1048"/>
                </a:cubicBezTo>
                <a:cubicBezTo>
                  <a:pt x="741" y="1076"/>
                  <a:pt x="719" y="1073"/>
                  <a:pt x="690" y="1076"/>
                </a:cubicBezTo>
                <a:cubicBezTo>
                  <a:pt x="578" y="1104"/>
                  <a:pt x="159" y="1183"/>
                  <a:pt x="50" y="1216"/>
                </a:cubicBezTo>
                <a:cubicBezTo>
                  <a:pt x="0" y="1270"/>
                  <a:pt x="70" y="1281"/>
                  <a:pt x="79" y="1310"/>
                </a:cubicBezTo>
                <a:cubicBezTo>
                  <a:pt x="88" y="1339"/>
                  <a:pt x="102" y="1380"/>
                  <a:pt x="107" y="13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2" name="Freeform 51"/>
          <p:cNvSpPr/>
          <p:nvPr/>
        </p:nvSpPr>
        <p:spPr bwMode="gray">
          <a:xfrm>
            <a:off x="4538663" y="5132388"/>
            <a:ext cx="466725" cy="184150"/>
          </a:xfrm>
          <a:custGeom>
            <a:avLst/>
            <a:gdLst>
              <a:gd name="connsiteX0" fmla="*/ 466890 w 466890"/>
              <a:gd name="connsiteY0" fmla="*/ 0 h 184994"/>
              <a:gd name="connsiteX1" fmla="*/ 86330 w 466890"/>
              <a:gd name="connsiteY1" fmla="*/ 5286 h 184994"/>
              <a:gd name="connsiteX2" fmla="*/ 102187 w 466890"/>
              <a:gd name="connsiteY2" fmla="*/ 31714 h 184994"/>
              <a:gd name="connsiteX3" fmla="*/ 139186 w 466890"/>
              <a:gd name="connsiteY3" fmla="*/ 47570 h 184994"/>
              <a:gd name="connsiteX4" fmla="*/ 149757 w 466890"/>
              <a:gd name="connsiteY4" fmla="*/ 68712 h 184994"/>
              <a:gd name="connsiteX5" fmla="*/ 128615 w 466890"/>
              <a:gd name="connsiteY5" fmla="*/ 79283 h 184994"/>
              <a:gd name="connsiteX6" fmla="*/ 144472 w 466890"/>
              <a:gd name="connsiteY6" fmla="*/ 110997 h 184994"/>
              <a:gd name="connsiteX7" fmla="*/ 160328 w 466890"/>
              <a:gd name="connsiteY7" fmla="*/ 126853 h 184994"/>
              <a:gd name="connsiteX8" fmla="*/ 22904 w 466890"/>
              <a:gd name="connsiteY8" fmla="*/ 126853 h 184994"/>
              <a:gd name="connsiteX9" fmla="*/ 22904 w 466890"/>
              <a:gd name="connsiteY9" fmla="*/ 147996 h 184994"/>
              <a:gd name="connsiteX10" fmla="*/ 54617 w 466890"/>
              <a:gd name="connsiteY10" fmla="*/ 184994 h 18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890" h="184994">
                <a:moveTo>
                  <a:pt x="466890" y="0"/>
                </a:moveTo>
                <a:cubicBezTo>
                  <a:pt x="307002" y="0"/>
                  <a:pt x="147114" y="0"/>
                  <a:pt x="86330" y="5286"/>
                </a:cubicBezTo>
                <a:cubicBezTo>
                  <a:pt x="25546" y="10572"/>
                  <a:pt x="93378" y="24667"/>
                  <a:pt x="102187" y="31714"/>
                </a:cubicBezTo>
                <a:cubicBezTo>
                  <a:pt x="110996" y="38761"/>
                  <a:pt x="131258" y="41404"/>
                  <a:pt x="139186" y="47570"/>
                </a:cubicBezTo>
                <a:cubicBezTo>
                  <a:pt x="147114" y="53736"/>
                  <a:pt x="151519" y="63427"/>
                  <a:pt x="149757" y="68712"/>
                </a:cubicBezTo>
                <a:cubicBezTo>
                  <a:pt x="147995" y="73998"/>
                  <a:pt x="129496" y="72236"/>
                  <a:pt x="128615" y="79283"/>
                </a:cubicBezTo>
                <a:cubicBezTo>
                  <a:pt x="127734" y="86330"/>
                  <a:pt x="139187" y="103069"/>
                  <a:pt x="144472" y="110997"/>
                </a:cubicBezTo>
                <a:cubicBezTo>
                  <a:pt x="149757" y="118925"/>
                  <a:pt x="180589" y="124210"/>
                  <a:pt x="160328" y="126853"/>
                </a:cubicBezTo>
                <a:cubicBezTo>
                  <a:pt x="140067" y="129496"/>
                  <a:pt x="45808" y="123329"/>
                  <a:pt x="22904" y="126853"/>
                </a:cubicBezTo>
                <a:cubicBezTo>
                  <a:pt x="0" y="130377"/>
                  <a:pt x="17619" y="138306"/>
                  <a:pt x="22904" y="147996"/>
                </a:cubicBezTo>
                <a:cubicBezTo>
                  <a:pt x="28189" y="157686"/>
                  <a:pt x="50212" y="179708"/>
                  <a:pt x="54617" y="18499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3" name="Freeform 52"/>
          <p:cNvSpPr/>
          <p:nvPr/>
        </p:nvSpPr>
        <p:spPr bwMode="gray">
          <a:xfrm>
            <a:off x="4281488" y="5332413"/>
            <a:ext cx="344487" cy="646112"/>
          </a:xfrm>
          <a:custGeom>
            <a:avLst/>
            <a:gdLst>
              <a:gd name="connsiteX0" fmla="*/ 295110 w 343560"/>
              <a:gd name="connsiteY0" fmla="*/ 0 h 644837"/>
              <a:gd name="connsiteX1" fmla="*/ 157685 w 343560"/>
              <a:gd name="connsiteY1" fmla="*/ 36999 h 644837"/>
              <a:gd name="connsiteX2" fmla="*/ 194684 w 343560"/>
              <a:gd name="connsiteY2" fmla="*/ 52856 h 644837"/>
              <a:gd name="connsiteX3" fmla="*/ 242254 w 343560"/>
              <a:gd name="connsiteY3" fmla="*/ 89854 h 644837"/>
              <a:gd name="connsiteX4" fmla="*/ 189399 w 343560"/>
              <a:gd name="connsiteY4" fmla="*/ 126853 h 644837"/>
              <a:gd name="connsiteX5" fmla="*/ 99544 w 343560"/>
              <a:gd name="connsiteY5" fmla="*/ 153281 h 644837"/>
              <a:gd name="connsiteX6" fmla="*/ 104830 w 343560"/>
              <a:gd name="connsiteY6" fmla="*/ 163852 h 644837"/>
              <a:gd name="connsiteX7" fmla="*/ 110115 w 343560"/>
              <a:gd name="connsiteY7" fmla="*/ 200851 h 644837"/>
              <a:gd name="connsiteX8" fmla="*/ 25547 w 343560"/>
              <a:gd name="connsiteY8" fmla="*/ 243135 h 644837"/>
              <a:gd name="connsiteX9" fmla="*/ 4404 w 343560"/>
              <a:gd name="connsiteY9" fmla="*/ 285420 h 644837"/>
              <a:gd name="connsiteX10" fmla="*/ 51974 w 343560"/>
              <a:gd name="connsiteY10" fmla="*/ 317133 h 644837"/>
              <a:gd name="connsiteX11" fmla="*/ 147114 w 343560"/>
              <a:gd name="connsiteY11" fmla="*/ 359417 h 644837"/>
              <a:gd name="connsiteX12" fmla="*/ 226397 w 343560"/>
              <a:gd name="connsiteY12" fmla="*/ 417558 h 644837"/>
              <a:gd name="connsiteX13" fmla="*/ 236969 w 343560"/>
              <a:gd name="connsiteY13" fmla="*/ 454557 h 644837"/>
              <a:gd name="connsiteX14" fmla="*/ 326823 w 343560"/>
              <a:gd name="connsiteY14" fmla="*/ 570839 h 644837"/>
              <a:gd name="connsiteX15" fmla="*/ 337394 w 343560"/>
              <a:gd name="connsiteY15" fmla="*/ 634266 h 644837"/>
              <a:gd name="connsiteX16" fmla="*/ 342679 w 343560"/>
              <a:gd name="connsiteY16" fmla="*/ 634266 h 644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560" h="644837">
                <a:moveTo>
                  <a:pt x="295110" y="0"/>
                </a:moveTo>
                <a:cubicBezTo>
                  <a:pt x="234766" y="14095"/>
                  <a:pt x="174423" y="28190"/>
                  <a:pt x="157685" y="36999"/>
                </a:cubicBezTo>
                <a:cubicBezTo>
                  <a:pt x="140947" y="45808"/>
                  <a:pt x="180589" y="44047"/>
                  <a:pt x="194684" y="52856"/>
                </a:cubicBezTo>
                <a:cubicBezTo>
                  <a:pt x="208779" y="61665"/>
                  <a:pt x="243135" y="77521"/>
                  <a:pt x="242254" y="89854"/>
                </a:cubicBezTo>
                <a:cubicBezTo>
                  <a:pt x="241373" y="102187"/>
                  <a:pt x="213184" y="116282"/>
                  <a:pt x="189399" y="126853"/>
                </a:cubicBezTo>
                <a:cubicBezTo>
                  <a:pt x="165614" y="137424"/>
                  <a:pt x="113639" y="147115"/>
                  <a:pt x="99544" y="153281"/>
                </a:cubicBezTo>
                <a:cubicBezTo>
                  <a:pt x="85449" y="159447"/>
                  <a:pt x="103068" y="155924"/>
                  <a:pt x="104830" y="163852"/>
                </a:cubicBezTo>
                <a:cubicBezTo>
                  <a:pt x="106592" y="171780"/>
                  <a:pt x="123329" y="187637"/>
                  <a:pt x="110115" y="200851"/>
                </a:cubicBezTo>
                <a:cubicBezTo>
                  <a:pt x="96901" y="214065"/>
                  <a:pt x="43165" y="229040"/>
                  <a:pt x="25547" y="243135"/>
                </a:cubicBezTo>
                <a:cubicBezTo>
                  <a:pt x="7929" y="257230"/>
                  <a:pt x="0" y="273087"/>
                  <a:pt x="4404" y="285420"/>
                </a:cubicBezTo>
                <a:cubicBezTo>
                  <a:pt x="8808" y="297753"/>
                  <a:pt x="28189" y="304800"/>
                  <a:pt x="51974" y="317133"/>
                </a:cubicBezTo>
                <a:cubicBezTo>
                  <a:pt x="75759" y="329466"/>
                  <a:pt x="118043" y="342679"/>
                  <a:pt x="147114" y="359417"/>
                </a:cubicBezTo>
                <a:cubicBezTo>
                  <a:pt x="176185" y="376155"/>
                  <a:pt x="211421" y="401701"/>
                  <a:pt x="226397" y="417558"/>
                </a:cubicBezTo>
                <a:cubicBezTo>
                  <a:pt x="241373" y="433415"/>
                  <a:pt x="220231" y="429010"/>
                  <a:pt x="236969" y="454557"/>
                </a:cubicBezTo>
                <a:cubicBezTo>
                  <a:pt x="253707" y="480104"/>
                  <a:pt x="310086" y="540888"/>
                  <a:pt x="326823" y="570839"/>
                </a:cubicBezTo>
                <a:cubicBezTo>
                  <a:pt x="343560" y="600790"/>
                  <a:pt x="334751" y="623695"/>
                  <a:pt x="337394" y="634266"/>
                </a:cubicBezTo>
                <a:cubicBezTo>
                  <a:pt x="340037" y="644837"/>
                  <a:pt x="342679" y="634266"/>
                  <a:pt x="342679" y="634266"/>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sp>
        <p:nvSpPr>
          <p:cNvPr id="54" name="Freeform 53"/>
          <p:cNvSpPr/>
          <p:nvPr/>
        </p:nvSpPr>
        <p:spPr bwMode="gray">
          <a:xfrm>
            <a:off x="4581525" y="5307013"/>
            <a:ext cx="649288" cy="9525"/>
          </a:xfrm>
          <a:custGeom>
            <a:avLst/>
            <a:gdLst>
              <a:gd name="connsiteX0" fmla="*/ 649032 w 649032"/>
              <a:gd name="connsiteY0" fmla="*/ 0 h 9591"/>
              <a:gd name="connsiteX1" fmla="*/ 0 w 649032"/>
              <a:gd name="connsiteY1" fmla="*/ 9591 h 9591"/>
            </a:gdLst>
            <a:ahLst/>
            <a:cxnLst>
              <a:cxn ang="0">
                <a:pos x="connsiteX0" y="connsiteY0"/>
              </a:cxn>
              <a:cxn ang="0">
                <a:pos x="connsiteX1" y="connsiteY1"/>
              </a:cxn>
            </a:cxnLst>
            <a:rect l="l" t="t" r="r" b="b"/>
            <a:pathLst>
              <a:path w="649032" h="9591">
                <a:moveTo>
                  <a:pt x="649032" y="0"/>
                </a:moveTo>
                <a:lnTo>
                  <a:pt x="0" y="9591"/>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latin typeface="+mn-lt"/>
              <a:cs typeface="+mn-cs"/>
            </a:endParaRPr>
          </a:p>
        </p:txBody>
      </p:sp>
      <p:grpSp>
        <p:nvGrpSpPr>
          <p:cNvPr id="4" name="Group 57"/>
          <p:cNvGrpSpPr>
            <a:grpSpLocks/>
          </p:cNvGrpSpPr>
          <p:nvPr/>
        </p:nvGrpSpPr>
        <p:grpSpPr bwMode="auto">
          <a:xfrm>
            <a:off x="3435350" y="5972175"/>
            <a:ext cx="1368425" cy="909638"/>
            <a:chOff x="3435263" y="5971784"/>
            <a:chExt cx="1368469" cy="910747"/>
          </a:xfrm>
        </p:grpSpPr>
        <p:sp>
          <p:nvSpPr>
            <p:cNvPr id="55" name="Freeform 54"/>
            <p:cNvSpPr/>
            <p:nvPr/>
          </p:nvSpPr>
          <p:spPr>
            <a:xfrm>
              <a:off x="3435263" y="5971784"/>
              <a:ext cx="1227177" cy="910747"/>
            </a:xfrm>
            <a:custGeom>
              <a:avLst/>
              <a:gdLst>
                <a:gd name="connsiteX0" fmla="*/ 560540 w 1227550"/>
                <a:gd name="connsiteY0" fmla="*/ 0 h 910747"/>
                <a:gd name="connsiteX1" fmla="*/ 416490 w 1227550"/>
                <a:gd name="connsiteY1" fmla="*/ 72024 h 910747"/>
                <a:gd name="connsiteX2" fmla="*/ 259915 w 1227550"/>
                <a:gd name="connsiteY2" fmla="*/ 150312 h 910747"/>
                <a:gd name="connsiteX3" fmla="*/ 118997 w 1227550"/>
                <a:gd name="connsiteY3" fmla="*/ 184758 h 910747"/>
                <a:gd name="connsiteX4" fmla="*/ 18789 w 1227550"/>
                <a:gd name="connsiteY4" fmla="*/ 231731 h 910747"/>
                <a:gd name="connsiteX5" fmla="*/ 6263 w 1227550"/>
                <a:gd name="connsiteY5" fmla="*/ 250520 h 910747"/>
                <a:gd name="connsiteX6" fmla="*/ 43841 w 1227550"/>
                <a:gd name="connsiteY6" fmla="*/ 281835 h 910747"/>
                <a:gd name="connsiteX7" fmla="*/ 68893 w 1227550"/>
                <a:gd name="connsiteY7" fmla="*/ 291230 h 910747"/>
                <a:gd name="connsiteX8" fmla="*/ 53236 w 1227550"/>
                <a:gd name="connsiteY8" fmla="*/ 316282 h 910747"/>
                <a:gd name="connsiteX9" fmla="*/ 21921 w 1227550"/>
                <a:gd name="connsiteY9" fmla="*/ 319413 h 910747"/>
                <a:gd name="connsiteX10" fmla="*/ 37578 w 1227550"/>
                <a:gd name="connsiteY10" fmla="*/ 356991 h 910747"/>
                <a:gd name="connsiteX11" fmla="*/ 81419 w 1227550"/>
                <a:gd name="connsiteY11" fmla="*/ 350728 h 910747"/>
                <a:gd name="connsiteX12" fmla="*/ 100208 w 1227550"/>
                <a:gd name="connsiteY12" fmla="*/ 375780 h 910747"/>
                <a:gd name="connsiteX13" fmla="*/ 194153 w 1227550"/>
                <a:gd name="connsiteY13" fmla="*/ 391438 h 910747"/>
                <a:gd name="connsiteX14" fmla="*/ 241126 w 1227550"/>
                <a:gd name="connsiteY14" fmla="*/ 397701 h 910747"/>
                <a:gd name="connsiteX15" fmla="*/ 291230 w 1227550"/>
                <a:gd name="connsiteY15" fmla="*/ 438411 h 910747"/>
                <a:gd name="connsiteX16" fmla="*/ 388307 w 1227550"/>
                <a:gd name="connsiteY16" fmla="*/ 494778 h 910747"/>
                <a:gd name="connsiteX17" fmla="*/ 463463 w 1227550"/>
                <a:gd name="connsiteY17" fmla="*/ 548013 h 910747"/>
                <a:gd name="connsiteX18" fmla="*/ 548014 w 1227550"/>
                <a:gd name="connsiteY18" fmla="*/ 554276 h 910747"/>
                <a:gd name="connsiteX19" fmla="*/ 623170 w 1227550"/>
                <a:gd name="connsiteY19" fmla="*/ 551145 h 910747"/>
                <a:gd name="connsiteX20" fmla="*/ 685800 w 1227550"/>
                <a:gd name="connsiteY20" fmla="*/ 594986 h 910747"/>
                <a:gd name="connsiteX21" fmla="*/ 692063 w 1227550"/>
                <a:gd name="connsiteY21" fmla="*/ 613775 h 910747"/>
                <a:gd name="connsiteX22" fmla="*/ 717115 w 1227550"/>
                <a:gd name="connsiteY22" fmla="*/ 638827 h 910747"/>
                <a:gd name="connsiteX23" fmla="*/ 742167 w 1227550"/>
                <a:gd name="connsiteY23" fmla="*/ 645090 h 910747"/>
                <a:gd name="connsiteX24" fmla="*/ 735904 w 1227550"/>
                <a:gd name="connsiteY24" fmla="*/ 670142 h 910747"/>
                <a:gd name="connsiteX25" fmla="*/ 795403 w 1227550"/>
                <a:gd name="connsiteY25" fmla="*/ 688931 h 910747"/>
                <a:gd name="connsiteX26" fmla="*/ 829849 w 1227550"/>
                <a:gd name="connsiteY26" fmla="*/ 717115 h 910747"/>
                <a:gd name="connsiteX27" fmla="*/ 892479 w 1227550"/>
                <a:gd name="connsiteY27" fmla="*/ 729641 h 910747"/>
                <a:gd name="connsiteX28" fmla="*/ 980162 w 1227550"/>
                <a:gd name="connsiteY28" fmla="*/ 742167 h 910747"/>
                <a:gd name="connsiteX29" fmla="*/ 1002082 w 1227550"/>
                <a:gd name="connsiteY29" fmla="*/ 757824 h 910747"/>
                <a:gd name="connsiteX30" fmla="*/ 1020871 w 1227550"/>
                <a:gd name="connsiteY30" fmla="*/ 779745 h 910747"/>
                <a:gd name="connsiteX31" fmla="*/ 1055318 w 1227550"/>
                <a:gd name="connsiteY31" fmla="*/ 807928 h 910747"/>
                <a:gd name="connsiteX32" fmla="*/ 1130474 w 1227550"/>
                <a:gd name="connsiteY32" fmla="*/ 820454 h 910747"/>
                <a:gd name="connsiteX33" fmla="*/ 1164921 w 1227550"/>
                <a:gd name="connsiteY33" fmla="*/ 817323 h 910747"/>
                <a:gd name="connsiteX34" fmla="*/ 1218156 w 1227550"/>
                <a:gd name="connsiteY34" fmla="*/ 895611 h 910747"/>
                <a:gd name="connsiteX35" fmla="*/ 1221288 w 1227550"/>
                <a:gd name="connsiteY35" fmla="*/ 908137 h 910747"/>
                <a:gd name="connsiteX36" fmla="*/ 1221288 w 1227550"/>
                <a:gd name="connsiteY36" fmla="*/ 908137 h 91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27550" h="910747">
                  <a:moveTo>
                    <a:pt x="560540" y="0"/>
                  </a:moveTo>
                  <a:lnTo>
                    <a:pt x="416490" y="72024"/>
                  </a:lnTo>
                  <a:cubicBezTo>
                    <a:pt x="366386" y="97076"/>
                    <a:pt x="309497" y="131523"/>
                    <a:pt x="259915" y="150312"/>
                  </a:cubicBezTo>
                  <a:cubicBezTo>
                    <a:pt x="210333" y="169101"/>
                    <a:pt x="159185" y="171188"/>
                    <a:pt x="118997" y="184758"/>
                  </a:cubicBezTo>
                  <a:cubicBezTo>
                    <a:pt x="78809" y="198328"/>
                    <a:pt x="37578" y="220771"/>
                    <a:pt x="18789" y="231731"/>
                  </a:cubicBezTo>
                  <a:cubicBezTo>
                    <a:pt x="0" y="242691"/>
                    <a:pt x="2088" y="242169"/>
                    <a:pt x="6263" y="250520"/>
                  </a:cubicBezTo>
                  <a:cubicBezTo>
                    <a:pt x="10438" y="258871"/>
                    <a:pt x="33403" y="275050"/>
                    <a:pt x="43841" y="281835"/>
                  </a:cubicBezTo>
                  <a:cubicBezTo>
                    <a:pt x="54279" y="288620"/>
                    <a:pt x="67327" y="285489"/>
                    <a:pt x="68893" y="291230"/>
                  </a:cubicBezTo>
                  <a:cubicBezTo>
                    <a:pt x="70459" y="296971"/>
                    <a:pt x="61065" y="311585"/>
                    <a:pt x="53236" y="316282"/>
                  </a:cubicBezTo>
                  <a:cubicBezTo>
                    <a:pt x="45407" y="320979"/>
                    <a:pt x="24531" y="312628"/>
                    <a:pt x="21921" y="319413"/>
                  </a:cubicBezTo>
                  <a:cubicBezTo>
                    <a:pt x="19311" y="326198"/>
                    <a:pt x="27662" y="351772"/>
                    <a:pt x="37578" y="356991"/>
                  </a:cubicBezTo>
                  <a:cubicBezTo>
                    <a:pt x="47494" y="362210"/>
                    <a:pt x="70981" y="347597"/>
                    <a:pt x="81419" y="350728"/>
                  </a:cubicBezTo>
                  <a:cubicBezTo>
                    <a:pt x="91857" y="353859"/>
                    <a:pt x="81419" y="368995"/>
                    <a:pt x="100208" y="375780"/>
                  </a:cubicBezTo>
                  <a:cubicBezTo>
                    <a:pt x="118997" y="382565"/>
                    <a:pt x="170667" y="387785"/>
                    <a:pt x="194153" y="391438"/>
                  </a:cubicBezTo>
                  <a:cubicBezTo>
                    <a:pt x="217639" y="395091"/>
                    <a:pt x="224947" y="389872"/>
                    <a:pt x="241126" y="397701"/>
                  </a:cubicBezTo>
                  <a:cubicBezTo>
                    <a:pt x="257305" y="405530"/>
                    <a:pt x="266700" y="422232"/>
                    <a:pt x="291230" y="438411"/>
                  </a:cubicBezTo>
                  <a:cubicBezTo>
                    <a:pt x="315760" y="454590"/>
                    <a:pt x="359602" y="476511"/>
                    <a:pt x="388307" y="494778"/>
                  </a:cubicBezTo>
                  <a:cubicBezTo>
                    <a:pt x="417012" y="513045"/>
                    <a:pt x="436845" y="538097"/>
                    <a:pt x="463463" y="548013"/>
                  </a:cubicBezTo>
                  <a:cubicBezTo>
                    <a:pt x="490081" y="557929"/>
                    <a:pt x="521396" y="553754"/>
                    <a:pt x="548014" y="554276"/>
                  </a:cubicBezTo>
                  <a:cubicBezTo>
                    <a:pt x="574632" y="554798"/>
                    <a:pt x="600206" y="544360"/>
                    <a:pt x="623170" y="551145"/>
                  </a:cubicBezTo>
                  <a:cubicBezTo>
                    <a:pt x="646134" y="557930"/>
                    <a:pt x="674318" y="584548"/>
                    <a:pt x="685800" y="594986"/>
                  </a:cubicBezTo>
                  <a:cubicBezTo>
                    <a:pt x="697282" y="605424"/>
                    <a:pt x="686844" y="606468"/>
                    <a:pt x="692063" y="613775"/>
                  </a:cubicBezTo>
                  <a:cubicBezTo>
                    <a:pt x="697282" y="621082"/>
                    <a:pt x="708764" y="633608"/>
                    <a:pt x="717115" y="638827"/>
                  </a:cubicBezTo>
                  <a:cubicBezTo>
                    <a:pt x="725466" y="644046"/>
                    <a:pt x="739036" y="639871"/>
                    <a:pt x="742167" y="645090"/>
                  </a:cubicBezTo>
                  <a:cubicBezTo>
                    <a:pt x="745298" y="650309"/>
                    <a:pt x="727031" y="662835"/>
                    <a:pt x="735904" y="670142"/>
                  </a:cubicBezTo>
                  <a:cubicBezTo>
                    <a:pt x="744777" y="677449"/>
                    <a:pt x="779746" y="681102"/>
                    <a:pt x="795403" y="688931"/>
                  </a:cubicBezTo>
                  <a:cubicBezTo>
                    <a:pt x="811060" y="696760"/>
                    <a:pt x="813670" y="710330"/>
                    <a:pt x="829849" y="717115"/>
                  </a:cubicBezTo>
                  <a:cubicBezTo>
                    <a:pt x="846028" y="723900"/>
                    <a:pt x="867427" y="725466"/>
                    <a:pt x="892479" y="729641"/>
                  </a:cubicBezTo>
                  <a:cubicBezTo>
                    <a:pt x="917531" y="733816"/>
                    <a:pt x="961895" y="737470"/>
                    <a:pt x="980162" y="742167"/>
                  </a:cubicBezTo>
                  <a:cubicBezTo>
                    <a:pt x="998429" y="746864"/>
                    <a:pt x="995297" y="751561"/>
                    <a:pt x="1002082" y="757824"/>
                  </a:cubicBezTo>
                  <a:cubicBezTo>
                    <a:pt x="1008867" y="764087"/>
                    <a:pt x="1011998" y="771394"/>
                    <a:pt x="1020871" y="779745"/>
                  </a:cubicBezTo>
                  <a:cubicBezTo>
                    <a:pt x="1029744" y="788096"/>
                    <a:pt x="1037051" y="801143"/>
                    <a:pt x="1055318" y="807928"/>
                  </a:cubicBezTo>
                  <a:cubicBezTo>
                    <a:pt x="1073585" y="814713"/>
                    <a:pt x="1112207" y="818888"/>
                    <a:pt x="1130474" y="820454"/>
                  </a:cubicBezTo>
                  <a:cubicBezTo>
                    <a:pt x="1148741" y="822020"/>
                    <a:pt x="1150307" y="804797"/>
                    <a:pt x="1164921" y="817323"/>
                  </a:cubicBezTo>
                  <a:cubicBezTo>
                    <a:pt x="1179535" y="829849"/>
                    <a:pt x="1208762" y="880475"/>
                    <a:pt x="1218156" y="895611"/>
                  </a:cubicBezTo>
                  <a:cubicBezTo>
                    <a:pt x="1227550" y="910747"/>
                    <a:pt x="1221288" y="908137"/>
                    <a:pt x="1221288" y="908137"/>
                  </a:cubicBezTo>
                  <a:lnTo>
                    <a:pt x="1221288" y="908137"/>
                  </a:ln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p>
          </p:txBody>
        </p:sp>
        <p:sp>
          <p:nvSpPr>
            <p:cNvPr id="56" name="Freeform 55"/>
            <p:cNvSpPr/>
            <p:nvPr/>
          </p:nvSpPr>
          <p:spPr>
            <a:xfrm>
              <a:off x="3982969" y="5981321"/>
              <a:ext cx="820763" cy="880547"/>
            </a:xfrm>
            <a:custGeom>
              <a:avLst/>
              <a:gdLst>
                <a:gd name="connsiteX0" fmla="*/ 651353 w 820455"/>
                <a:gd name="connsiteY0" fmla="*/ 0 h 879954"/>
                <a:gd name="connsiteX1" fmla="*/ 670142 w 820455"/>
                <a:gd name="connsiteY1" fmla="*/ 62630 h 879954"/>
                <a:gd name="connsiteX2" fmla="*/ 620038 w 820455"/>
                <a:gd name="connsiteY2" fmla="*/ 112734 h 879954"/>
                <a:gd name="connsiteX3" fmla="*/ 576197 w 820455"/>
                <a:gd name="connsiteY3" fmla="*/ 115866 h 879954"/>
                <a:gd name="connsiteX4" fmla="*/ 516698 w 820455"/>
                <a:gd name="connsiteY4" fmla="*/ 125260 h 879954"/>
                <a:gd name="connsiteX5" fmla="*/ 429016 w 820455"/>
                <a:gd name="connsiteY5" fmla="*/ 125260 h 879954"/>
                <a:gd name="connsiteX6" fmla="*/ 331939 w 820455"/>
                <a:gd name="connsiteY6" fmla="*/ 137786 h 879954"/>
                <a:gd name="connsiteX7" fmla="*/ 256783 w 820455"/>
                <a:gd name="connsiteY7" fmla="*/ 150312 h 879954"/>
                <a:gd name="connsiteX8" fmla="*/ 187890 w 820455"/>
                <a:gd name="connsiteY8" fmla="*/ 175364 h 879954"/>
                <a:gd name="connsiteX9" fmla="*/ 131523 w 820455"/>
                <a:gd name="connsiteY9" fmla="*/ 222337 h 879954"/>
                <a:gd name="connsiteX10" fmla="*/ 25052 w 820455"/>
                <a:gd name="connsiteY10" fmla="*/ 284967 h 879954"/>
                <a:gd name="connsiteX11" fmla="*/ 3131 w 820455"/>
                <a:gd name="connsiteY11" fmla="*/ 303756 h 879954"/>
                <a:gd name="connsiteX12" fmla="*/ 9394 w 820455"/>
                <a:gd name="connsiteY12" fmla="*/ 360123 h 879954"/>
                <a:gd name="connsiteX13" fmla="*/ 59498 w 820455"/>
                <a:gd name="connsiteY13" fmla="*/ 394570 h 879954"/>
                <a:gd name="connsiteX14" fmla="*/ 97076 w 820455"/>
                <a:gd name="connsiteY14" fmla="*/ 416490 h 879954"/>
                <a:gd name="connsiteX15" fmla="*/ 144049 w 820455"/>
                <a:gd name="connsiteY15" fmla="*/ 441543 h 879954"/>
                <a:gd name="connsiteX16" fmla="*/ 209811 w 820455"/>
                <a:gd name="connsiteY16" fmla="*/ 485384 h 879954"/>
                <a:gd name="connsiteX17" fmla="*/ 259915 w 820455"/>
                <a:gd name="connsiteY17" fmla="*/ 504173 h 879954"/>
                <a:gd name="connsiteX18" fmla="*/ 281835 w 820455"/>
                <a:gd name="connsiteY18" fmla="*/ 551145 h 879954"/>
                <a:gd name="connsiteX19" fmla="*/ 219205 w 820455"/>
                <a:gd name="connsiteY19" fmla="*/ 591855 h 879954"/>
                <a:gd name="connsiteX20" fmla="*/ 225468 w 820455"/>
                <a:gd name="connsiteY20" fmla="*/ 610644 h 879954"/>
                <a:gd name="connsiteX21" fmla="*/ 278704 w 820455"/>
                <a:gd name="connsiteY21" fmla="*/ 623170 h 879954"/>
                <a:gd name="connsiteX22" fmla="*/ 344465 w 820455"/>
                <a:gd name="connsiteY22" fmla="*/ 607512 h 879954"/>
                <a:gd name="connsiteX23" fmla="*/ 400833 w 820455"/>
                <a:gd name="connsiteY23" fmla="*/ 610644 h 879954"/>
                <a:gd name="connsiteX24" fmla="*/ 454068 w 820455"/>
                <a:gd name="connsiteY24" fmla="*/ 629433 h 879954"/>
                <a:gd name="connsiteX25" fmla="*/ 469726 w 820455"/>
                <a:gd name="connsiteY25" fmla="*/ 670143 h 879954"/>
                <a:gd name="connsiteX26" fmla="*/ 466594 w 820455"/>
                <a:gd name="connsiteY26" fmla="*/ 688932 h 879954"/>
                <a:gd name="connsiteX27" fmla="*/ 504172 w 820455"/>
                <a:gd name="connsiteY27" fmla="*/ 735904 h 879954"/>
                <a:gd name="connsiteX28" fmla="*/ 576197 w 820455"/>
                <a:gd name="connsiteY28" fmla="*/ 757825 h 879954"/>
                <a:gd name="connsiteX29" fmla="*/ 623170 w 820455"/>
                <a:gd name="connsiteY29" fmla="*/ 767219 h 879954"/>
                <a:gd name="connsiteX30" fmla="*/ 673274 w 820455"/>
                <a:gd name="connsiteY30" fmla="*/ 792271 h 879954"/>
                <a:gd name="connsiteX31" fmla="*/ 707720 w 820455"/>
                <a:gd name="connsiteY31" fmla="*/ 820455 h 879954"/>
                <a:gd name="connsiteX32" fmla="*/ 742167 w 820455"/>
                <a:gd name="connsiteY32" fmla="*/ 842375 h 879954"/>
                <a:gd name="connsiteX33" fmla="*/ 786008 w 820455"/>
                <a:gd name="connsiteY33" fmla="*/ 839244 h 879954"/>
                <a:gd name="connsiteX34" fmla="*/ 820455 w 820455"/>
                <a:gd name="connsiteY34" fmla="*/ 879954 h 8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20455" h="879954">
                  <a:moveTo>
                    <a:pt x="651353" y="0"/>
                  </a:moveTo>
                  <a:cubicBezTo>
                    <a:pt x="663357" y="21920"/>
                    <a:pt x="675361" y="43841"/>
                    <a:pt x="670142" y="62630"/>
                  </a:cubicBezTo>
                  <a:cubicBezTo>
                    <a:pt x="664923" y="81419"/>
                    <a:pt x="635695" y="103861"/>
                    <a:pt x="620038" y="112734"/>
                  </a:cubicBezTo>
                  <a:cubicBezTo>
                    <a:pt x="604381" y="121607"/>
                    <a:pt x="593420" y="113778"/>
                    <a:pt x="576197" y="115866"/>
                  </a:cubicBezTo>
                  <a:cubicBezTo>
                    <a:pt x="558974" y="117954"/>
                    <a:pt x="541228" y="123694"/>
                    <a:pt x="516698" y="125260"/>
                  </a:cubicBezTo>
                  <a:cubicBezTo>
                    <a:pt x="492168" y="126826"/>
                    <a:pt x="459809" y="123172"/>
                    <a:pt x="429016" y="125260"/>
                  </a:cubicBezTo>
                  <a:cubicBezTo>
                    <a:pt x="398223" y="127348"/>
                    <a:pt x="360644" y="133611"/>
                    <a:pt x="331939" y="137786"/>
                  </a:cubicBezTo>
                  <a:cubicBezTo>
                    <a:pt x="303234" y="141961"/>
                    <a:pt x="280791" y="144049"/>
                    <a:pt x="256783" y="150312"/>
                  </a:cubicBezTo>
                  <a:cubicBezTo>
                    <a:pt x="232775" y="156575"/>
                    <a:pt x="208767" y="163360"/>
                    <a:pt x="187890" y="175364"/>
                  </a:cubicBezTo>
                  <a:cubicBezTo>
                    <a:pt x="167013" y="187368"/>
                    <a:pt x="158663" y="204070"/>
                    <a:pt x="131523" y="222337"/>
                  </a:cubicBezTo>
                  <a:cubicBezTo>
                    <a:pt x="104383" y="240604"/>
                    <a:pt x="46451" y="271397"/>
                    <a:pt x="25052" y="284967"/>
                  </a:cubicBezTo>
                  <a:cubicBezTo>
                    <a:pt x="3653" y="298537"/>
                    <a:pt x="5741" y="291230"/>
                    <a:pt x="3131" y="303756"/>
                  </a:cubicBezTo>
                  <a:cubicBezTo>
                    <a:pt x="521" y="316282"/>
                    <a:pt x="0" y="344987"/>
                    <a:pt x="9394" y="360123"/>
                  </a:cubicBezTo>
                  <a:cubicBezTo>
                    <a:pt x="18788" y="375259"/>
                    <a:pt x="44884" y="385176"/>
                    <a:pt x="59498" y="394570"/>
                  </a:cubicBezTo>
                  <a:cubicBezTo>
                    <a:pt x="74112" y="403965"/>
                    <a:pt x="82984" y="408661"/>
                    <a:pt x="97076" y="416490"/>
                  </a:cubicBezTo>
                  <a:cubicBezTo>
                    <a:pt x="111168" y="424319"/>
                    <a:pt x="125260" y="430061"/>
                    <a:pt x="144049" y="441543"/>
                  </a:cubicBezTo>
                  <a:cubicBezTo>
                    <a:pt x="162838" y="453025"/>
                    <a:pt x="190500" y="474946"/>
                    <a:pt x="209811" y="485384"/>
                  </a:cubicBezTo>
                  <a:cubicBezTo>
                    <a:pt x="229122" y="495822"/>
                    <a:pt x="247911" y="493213"/>
                    <a:pt x="259915" y="504173"/>
                  </a:cubicBezTo>
                  <a:cubicBezTo>
                    <a:pt x="271919" y="515133"/>
                    <a:pt x="288620" y="536531"/>
                    <a:pt x="281835" y="551145"/>
                  </a:cubicBezTo>
                  <a:cubicBezTo>
                    <a:pt x="275050" y="565759"/>
                    <a:pt x="228600" y="581938"/>
                    <a:pt x="219205" y="591855"/>
                  </a:cubicBezTo>
                  <a:cubicBezTo>
                    <a:pt x="209810" y="601772"/>
                    <a:pt x="215552" y="605425"/>
                    <a:pt x="225468" y="610644"/>
                  </a:cubicBezTo>
                  <a:cubicBezTo>
                    <a:pt x="235385" y="615863"/>
                    <a:pt x="258871" y="623692"/>
                    <a:pt x="278704" y="623170"/>
                  </a:cubicBezTo>
                  <a:cubicBezTo>
                    <a:pt x="298537" y="622648"/>
                    <a:pt x="324110" y="609600"/>
                    <a:pt x="344465" y="607512"/>
                  </a:cubicBezTo>
                  <a:cubicBezTo>
                    <a:pt x="364820" y="605424"/>
                    <a:pt x="382566" y="606991"/>
                    <a:pt x="400833" y="610644"/>
                  </a:cubicBezTo>
                  <a:cubicBezTo>
                    <a:pt x="419100" y="614297"/>
                    <a:pt x="442586" y="619517"/>
                    <a:pt x="454068" y="629433"/>
                  </a:cubicBezTo>
                  <a:cubicBezTo>
                    <a:pt x="465550" y="639350"/>
                    <a:pt x="467638" y="660227"/>
                    <a:pt x="469726" y="670143"/>
                  </a:cubicBezTo>
                  <a:cubicBezTo>
                    <a:pt x="471814" y="680060"/>
                    <a:pt x="460853" y="677972"/>
                    <a:pt x="466594" y="688932"/>
                  </a:cubicBezTo>
                  <a:cubicBezTo>
                    <a:pt x="472335" y="699892"/>
                    <a:pt x="485905" y="724422"/>
                    <a:pt x="504172" y="735904"/>
                  </a:cubicBezTo>
                  <a:cubicBezTo>
                    <a:pt x="522439" y="747386"/>
                    <a:pt x="556364" y="752606"/>
                    <a:pt x="576197" y="757825"/>
                  </a:cubicBezTo>
                  <a:cubicBezTo>
                    <a:pt x="596030" y="763044"/>
                    <a:pt x="606991" y="761478"/>
                    <a:pt x="623170" y="767219"/>
                  </a:cubicBezTo>
                  <a:cubicBezTo>
                    <a:pt x="639349" y="772960"/>
                    <a:pt x="659182" y="783398"/>
                    <a:pt x="673274" y="792271"/>
                  </a:cubicBezTo>
                  <a:cubicBezTo>
                    <a:pt x="687366" y="801144"/>
                    <a:pt x="696238" y="812104"/>
                    <a:pt x="707720" y="820455"/>
                  </a:cubicBezTo>
                  <a:cubicBezTo>
                    <a:pt x="719202" y="828806"/>
                    <a:pt x="729119" y="839244"/>
                    <a:pt x="742167" y="842375"/>
                  </a:cubicBezTo>
                  <a:cubicBezTo>
                    <a:pt x="755215" y="845506"/>
                    <a:pt x="772960" y="832981"/>
                    <a:pt x="786008" y="839244"/>
                  </a:cubicBezTo>
                  <a:cubicBezTo>
                    <a:pt x="799056" y="845507"/>
                    <a:pt x="809755" y="862730"/>
                    <a:pt x="820455" y="879954"/>
                  </a:cubicBezTo>
                </a:path>
              </a:pathLst>
            </a:custGeom>
            <a:noFill/>
            <a:ln w="28575" cap="flat" cmpd="sng">
              <a:solidFill>
                <a:srgbClr val="0066FF"/>
              </a:solidFill>
              <a:prstDash val="solid"/>
              <a:round/>
              <a:headEnd type="none" w="med" len="med"/>
              <a:tailEnd type="none" w="med" len="med"/>
            </a:ln>
            <a:effectLst>
              <a:outerShdw dist="35921" dir="2700000" algn="ctr" rotWithShape="0">
                <a:schemeClr val="bg1"/>
              </a:outerShdw>
            </a:effectLst>
          </p:spPr>
          <p:txBody>
            <a:bodyPr anchor="ctr" anchorCtr="1"/>
            <a:lstStyle/>
            <a:p>
              <a:pPr algn="ctr" eaLnBrk="0" fontAlgn="auto" hangingPunct="0">
                <a:spcBef>
                  <a:spcPts val="0"/>
                </a:spcBef>
                <a:spcAft>
                  <a:spcPts val="0"/>
                </a:spcAft>
                <a:defRPr/>
              </a:pPr>
              <a:endParaRPr lang="en-US"/>
            </a:p>
          </p:txBody>
        </p:sp>
      </p:grpSp>
      <p:grpSp>
        <p:nvGrpSpPr>
          <p:cNvPr id="43024" name="Group 28"/>
          <p:cNvGrpSpPr>
            <a:grpSpLocks/>
          </p:cNvGrpSpPr>
          <p:nvPr/>
        </p:nvGrpSpPr>
        <p:grpSpPr bwMode="auto">
          <a:xfrm>
            <a:off x="1066800" y="5791200"/>
            <a:ext cx="3154363" cy="842963"/>
            <a:chOff x="1066800" y="5791200"/>
            <a:chExt cx="3154363" cy="842962"/>
          </a:xfrm>
        </p:grpSpPr>
        <p:sp>
          <p:nvSpPr>
            <p:cNvPr id="34" name="Text Box 16"/>
            <p:cNvSpPr txBox="1">
              <a:spLocks noChangeArrowheads="1"/>
            </p:cNvSpPr>
            <p:nvPr/>
          </p:nvSpPr>
          <p:spPr bwMode="invGray">
            <a:xfrm>
              <a:off x="1066800" y="5791200"/>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35" name="Text Box 16"/>
            <p:cNvSpPr txBox="1">
              <a:spLocks noChangeArrowheads="1"/>
            </p:cNvSpPr>
            <p:nvPr/>
          </p:nvSpPr>
          <p:spPr bwMode="invGray">
            <a:xfrm>
              <a:off x="1600200" y="6172200"/>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36"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39"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57" name="Oval 17"/>
          <p:cNvSpPr>
            <a:spLocks noChangeArrowheads="1"/>
          </p:cNvSpPr>
          <p:nvPr/>
        </p:nvSpPr>
        <p:spPr bwMode="invGray">
          <a:xfrm>
            <a:off x="4114800" y="6523038"/>
            <a:ext cx="182563" cy="182562"/>
          </a:xfrm>
          <a:prstGeom prst="ellipse">
            <a:avLst/>
          </a:prstGeom>
          <a:solidFill>
            <a:srgbClr val="FF00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pic>
        <p:nvPicPr>
          <p:cNvPr id="28" name="Picture 27" descr="Intertie.jpg"/>
          <p:cNvPicPr>
            <a:picLocks noChangeAspect="1"/>
          </p:cNvPicPr>
          <p:nvPr/>
        </p:nvPicPr>
        <p:blipFill>
          <a:blip r:embed="rId4"/>
          <a:stretch>
            <a:fillRect/>
          </a:stretch>
        </p:blipFill>
        <p:spPr>
          <a:xfrm>
            <a:off x="2667000" y="1828800"/>
            <a:ext cx="3895725" cy="3886200"/>
          </a:xfrm>
          <a:prstGeom prst="rect">
            <a:avLst/>
          </a:prstGeom>
          <a:effectLst>
            <a:outerShdw blurRad="76200" dir="13500000" sy="23000" kx="1200000" algn="br" rotWithShape="0">
              <a:prstClr val="black">
                <a:alpha val="49000"/>
              </a:prstClr>
            </a:outerShdw>
          </a:effectLst>
          <a:scene3d>
            <a:camera prst="orthographicFront"/>
            <a:lightRig rig="threePt" dir="t"/>
          </a:scene3d>
          <a:sp3d>
            <a:bevelT/>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par>
                                <p:cTn id="13" presetID="23" presetClass="entr" presetSubtype="32"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1000" fill="hold"/>
                                        <p:tgtEl>
                                          <p:spTgt spid="57"/>
                                        </p:tgtEl>
                                        <p:attrNameLst>
                                          <p:attrName>ppt_w</p:attrName>
                                        </p:attrNameLst>
                                      </p:cBhvr>
                                      <p:tavLst>
                                        <p:tav tm="0">
                                          <p:val>
                                            <p:strVal val="4*#ppt_w"/>
                                          </p:val>
                                        </p:tav>
                                        <p:tav tm="100000">
                                          <p:val>
                                            <p:strVal val="#ppt_w"/>
                                          </p:val>
                                        </p:tav>
                                      </p:tavLst>
                                    </p:anim>
                                    <p:anim calcmode="lin" valueType="num">
                                      <p:cBhvr>
                                        <p:cTn id="16" dur="1000" fill="hold"/>
                                        <p:tgtEl>
                                          <p:spTgt spid="57"/>
                                        </p:tgtEl>
                                        <p:attrNameLst>
                                          <p:attrName>ppt_h</p:attrName>
                                        </p:attrNameLst>
                                      </p:cBhvr>
                                      <p:tavLst>
                                        <p:tav tm="0">
                                          <p:val>
                                            <p:strVal val="4*#ppt_h"/>
                                          </p:val>
                                        </p:tav>
                                        <p:tav tm="100000">
                                          <p:val>
                                            <p:strVal val="#ppt_h"/>
                                          </p:val>
                                        </p:tav>
                                      </p:tavLst>
                                    </p:anim>
                                  </p:childTnLst>
                                </p:cTn>
                              </p:par>
                            </p:childTnLst>
                          </p:cTn>
                        </p:par>
                        <p:par>
                          <p:cTn id="17" fill="hold">
                            <p:stCondLst>
                              <p:cond delay="1000"/>
                            </p:stCondLst>
                            <p:childTnLst>
                              <p:par>
                                <p:cTn id="18" presetID="6" presetClass="emph" presetSubtype="0" repeatCount="2000" fill="hold" grpId="1" nodeType="afterEffect">
                                  <p:stCondLst>
                                    <p:cond delay="0"/>
                                  </p:stCondLst>
                                  <p:childTnLst>
                                    <p:animScale>
                                      <p:cBhvr>
                                        <p:cTn id="19" dur="1000" fill="hold"/>
                                        <p:tgtEl>
                                          <p:spTgt spid="57"/>
                                        </p:tgtEl>
                                      </p:cBhvr>
                                      <p:by x="150000" y="150000"/>
                                    </p:animScale>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1000" fill="hold"/>
                                        <p:tgtEl>
                                          <p:spTgt spid="28"/>
                                        </p:tgtEl>
                                        <p:attrNameLst>
                                          <p:attrName>ppt_w</p:attrName>
                                        </p:attrNameLst>
                                      </p:cBhvr>
                                      <p:tavLst>
                                        <p:tav tm="0">
                                          <p:val>
                                            <p:fltVal val="0"/>
                                          </p:val>
                                        </p:tav>
                                        <p:tav tm="100000">
                                          <p:val>
                                            <p:strVal val="#ppt_w"/>
                                          </p:val>
                                        </p:tav>
                                      </p:tavLst>
                                    </p:anim>
                                    <p:anim calcmode="lin" valueType="num">
                                      <p:cBhvr>
                                        <p:cTn id="25" dur="1000" fill="hold"/>
                                        <p:tgtEl>
                                          <p:spTgt spid="28"/>
                                        </p:tgtEl>
                                        <p:attrNameLst>
                                          <p:attrName>ppt_h</p:attrName>
                                        </p:attrNameLst>
                                      </p:cBhvr>
                                      <p:tavLst>
                                        <p:tav tm="0">
                                          <p:val>
                                            <p:fltVal val="0"/>
                                          </p:val>
                                        </p:tav>
                                        <p:tav tm="100000">
                                          <p:val>
                                            <p:strVal val="#ppt_h"/>
                                          </p:val>
                                        </p:tav>
                                      </p:tavLst>
                                    </p:anim>
                                    <p:animEffect transition="in" filter="fade">
                                      <p:cBhvr>
                                        <p:cTn id="26"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7" grpId="0" animBg="1"/>
      <p:bldP spid="57"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oup 14"/>
          <p:cNvGrpSpPr>
            <a:grpSpLocks/>
          </p:cNvGrpSpPr>
          <p:nvPr/>
        </p:nvGrpSpPr>
        <p:grpSpPr bwMode="auto">
          <a:xfrm>
            <a:off x="-34925" y="1176338"/>
            <a:ext cx="9178925" cy="5681662"/>
            <a:chOff x="-34506" y="1176338"/>
            <a:chExt cx="9178506" cy="5681662"/>
          </a:xfrm>
        </p:grpSpPr>
        <p:pic>
          <p:nvPicPr>
            <p:cNvPr id="44063"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gray">
            <a:xfrm>
              <a:off x="0" y="1176338"/>
              <a:ext cx="9144000" cy="5681662"/>
            </a:xfrm>
            <a:prstGeom prst="rect">
              <a:avLst/>
            </a:prstGeom>
            <a:noFill/>
            <a:ln w="9525">
              <a:noFill/>
              <a:miter lim="800000"/>
              <a:headEnd type="none" w="sm" len="sm"/>
              <a:tailEnd type="none" w="sm" len="sm"/>
            </a:ln>
          </p:spPr>
        </p:pic>
        <p:sp>
          <p:nvSpPr>
            <p:cNvPr id="25" name="Freeform 24"/>
            <p:cNvSpPr>
              <a:spLocks noChangeAspect="1"/>
            </p:cNvSpPr>
            <p:nvPr/>
          </p:nvSpPr>
          <p:spPr bwMode="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Sacramento</a:t>
            </a:r>
          </a:p>
        </p:txBody>
      </p:sp>
      <p:sp>
        <p:nvSpPr>
          <p:cNvPr id="64737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cs typeface="+mn-cs"/>
              </a:rPr>
              <a:t>Stockton</a:t>
            </a:r>
          </a:p>
        </p:txBody>
      </p:sp>
      <p:grpSp>
        <p:nvGrpSpPr>
          <p:cNvPr id="44037" name="Group 26"/>
          <p:cNvGrpSpPr>
            <a:grpSpLocks/>
          </p:cNvGrpSpPr>
          <p:nvPr/>
        </p:nvGrpSpPr>
        <p:grpSpPr bwMode="auto">
          <a:xfrm>
            <a:off x="1295400" y="5867400"/>
            <a:ext cx="2971800" cy="749300"/>
            <a:chOff x="1295400" y="5867400"/>
            <a:chExt cx="2971800" cy="748745"/>
          </a:xfrm>
        </p:grpSpPr>
        <p:sp>
          <p:nvSpPr>
            <p:cNvPr id="29" name="Text Box 16"/>
            <p:cNvSpPr txBox="1">
              <a:spLocks noChangeArrowheads="1"/>
            </p:cNvSpPr>
            <p:nvPr/>
          </p:nvSpPr>
          <p:spPr bwMode="invGray">
            <a:xfrm>
              <a:off x="1295400" y="5867400"/>
              <a:ext cx="2209800" cy="369614"/>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cs typeface="+mn-cs"/>
                </a:rPr>
                <a:t>SWP Pumps</a:t>
              </a:r>
            </a:p>
          </p:txBody>
        </p:sp>
        <p:sp>
          <p:nvSpPr>
            <p:cNvPr id="30" name="Text Box 16"/>
            <p:cNvSpPr txBox="1">
              <a:spLocks noChangeArrowheads="1"/>
            </p:cNvSpPr>
            <p:nvPr/>
          </p:nvSpPr>
          <p:spPr bwMode="invGray">
            <a:xfrm>
              <a:off x="1676400" y="6246532"/>
              <a:ext cx="2209800" cy="369613"/>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2000" b="1" dirty="0">
                  <a:effectLst>
                    <a:outerShdw blurRad="50800" dist="63500" dir="2700000" algn="tl" rotWithShape="0">
                      <a:prstClr val="black"/>
                    </a:outerShdw>
                  </a:effectLst>
                  <a:cs typeface="+mn-cs"/>
                </a:rPr>
                <a:t>CVP Pumps</a:t>
              </a:r>
            </a:p>
          </p:txBody>
        </p:sp>
        <p:sp>
          <p:nvSpPr>
            <p:cNvPr id="23583" name="Oval 17"/>
            <p:cNvSpPr>
              <a:spLocks noChangeArrowheads="1"/>
            </p:cNvSpPr>
            <p:nvPr/>
          </p:nvSpPr>
          <p:spPr bwMode="invGray">
            <a:xfrm>
              <a:off x="3606800" y="5975270"/>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sp>
          <p:nvSpPr>
            <p:cNvPr id="23584" name="Oval 17"/>
            <p:cNvSpPr>
              <a:spLocks noChangeArrowheads="1"/>
            </p:cNvSpPr>
            <p:nvPr/>
          </p:nvSpPr>
          <p:spPr bwMode="invGray">
            <a:xfrm>
              <a:off x="4038600" y="6171974"/>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2000" b="1">
                <a:effectLst>
                  <a:outerShdw blurRad="50800" dist="38100" dir="2700000" algn="tl" rotWithShape="0">
                    <a:prstClr val="black"/>
                  </a:outerShdw>
                </a:effectLst>
              </a:endParaRPr>
            </a:p>
          </p:txBody>
        </p:sp>
      </p:grpSp>
      <p:sp>
        <p:nvSpPr>
          <p:cNvPr id="18" name="Oval 17"/>
          <p:cNvSpPr/>
          <p:nvPr/>
        </p:nvSpPr>
        <p:spPr bwMode="auto">
          <a:xfrm>
            <a:off x="381000" y="3810000"/>
            <a:ext cx="6096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19" name="Oval 18"/>
          <p:cNvSpPr/>
          <p:nvPr/>
        </p:nvSpPr>
        <p:spPr bwMode="auto">
          <a:xfrm>
            <a:off x="3657600" y="32004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21" name="Text Box 7"/>
          <p:cNvSpPr txBox="1">
            <a:spLocks noChangeArrowheads="1"/>
          </p:cNvSpPr>
          <p:nvPr/>
        </p:nvSpPr>
        <p:spPr bwMode="invGray">
          <a:xfrm>
            <a:off x="76200" y="33655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Suisun Marsh</a:t>
            </a:r>
          </a:p>
        </p:txBody>
      </p:sp>
      <p:sp>
        <p:nvSpPr>
          <p:cNvPr id="22" name="Text Box 7"/>
          <p:cNvSpPr txBox="1">
            <a:spLocks noChangeArrowheads="1"/>
          </p:cNvSpPr>
          <p:nvPr/>
        </p:nvSpPr>
        <p:spPr bwMode="invGray">
          <a:xfrm>
            <a:off x="2819400" y="27432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a:effectLst>
                  <a:outerShdw blurRad="50800" dist="63500" dir="2700000" algn="tl" rotWithShape="0">
                    <a:prstClr val="black"/>
                  </a:outerShdw>
                </a:effectLst>
                <a:cs typeface="+mn-cs"/>
              </a:rPr>
              <a:t>Yolo Bypass</a:t>
            </a:r>
            <a:endParaRPr lang="en-US" sz="2000" b="1" dirty="0">
              <a:effectLst>
                <a:outerShdw blurRad="50800" dist="63500" dir="2700000" algn="tl" rotWithShape="0">
                  <a:prstClr val="black"/>
                </a:outerShdw>
              </a:effectLst>
              <a:cs typeface="+mn-cs"/>
            </a:endParaRPr>
          </a:p>
        </p:txBody>
      </p:sp>
      <p:sp>
        <p:nvSpPr>
          <p:cNvPr id="26" name="Oval 25"/>
          <p:cNvSpPr/>
          <p:nvPr/>
        </p:nvSpPr>
        <p:spPr bwMode="auto">
          <a:xfrm>
            <a:off x="3200400" y="4648200"/>
            <a:ext cx="762000" cy="2286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46102" name="Slide Number Placeholder 32"/>
          <p:cNvSpPr>
            <a:spLocks noGrp="1"/>
          </p:cNvSpPr>
          <p:nvPr>
            <p:ph type="sldNum" sz="quarter" idx="10"/>
          </p:nvPr>
        </p:nvSpPr>
        <p:spPr/>
        <p:txBody>
          <a:bodyPr/>
          <a:lstStyle/>
          <a:p>
            <a:pPr>
              <a:defRPr/>
            </a:pPr>
            <a:fld id="{589CEBE8-28AC-4DD5-BB9B-F60BE939961E}" type="slidenum">
              <a:rPr lang="en-US" smtClean="0"/>
              <a:pPr>
                <a:defRPr/>
              </a:pPr>
              <a:t>29</a:t>
            </a:fld>
            <a:endParaRPr lang="en-US" dirty="0" smtClean="0"/>
          </a:p>
        </p:txBody>
      </p:sp>
      <p:sp>
        <p:nvSpPr>
          <p:cNvPr id="34" name="Oval 33"/>
          <p:cNvSpPr/>
          <p:nvPr/>
        </p:nvSpPr>
        <p:spPr bwMode="auto">
          <a:xfrm>
            <a:off x="2667000" y="34290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cs typeface="+mn-cs"/>
            </a:endParaRPr>
          </a:p>
        </p:txBody>
      </p:sp>
      <p:sp>
        <p:nvSpPr>
          <p:cNvPr id="35" name="Text Box 7"/>
          <p:cNvSpPr txBox="1">
            <a:spLocks noChangeArrowheads="1"/>
          </p:cNvSpPr>
          <p:nvPr/>
        </p:nvSpPr>
        <p:spPr bwMode="invGray">
          <a:xfrm>
            <a:off x="1219200" y="3048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Cache Slough</a:t>
            </a:r>
          </a:p>
        </p:txBody>
      </p:sp>
      <p:sp>
        <p:nvSpPr>
          <p:cNvPr id="32"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cs typeface="+mn-cs"/>
            </a:endParaRPr>
          </a:p>
        </p:txBody>
      </p:sp>
      <p:sp>
        <p:nvSpPr>
          <p:cNvPr id="33"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cs typeface="+mn-cs"/>
            </a:endParaRPr>
          </a:p>
        </p:txBody>
      </p:sp>
      <p:sp>
        <p:nvSpPr>
          <p:cNvPr id="31" name="Text Box 7"/>
          <p:cNvSpPr txBox="1">
            <a:spLocks noChangeArrowheads="1"/>
          </p:cNvSpPr>
          <p:nvPr/>
        </p:nvSpPr>
        <p:spPr bwMode="invGray">
          <a:xfrm>
            <a:off x="1676400" y="4953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cs typeface="+mn-cs"/>
              </a:rPr>
              <a:t>Dutch Slough</a:t>
            </a:r>
          </a:p>
        </p:txBody>
      </p:sp>
      <p:sp>
        <p:nvSpPr>
          <p:cNvPr id="24" name="Title 1"/>
          <p:cNvSpPr>
            <a:spLocks noGrp="1"/>
          </p:cNvSpPr>
          <p:nvPr>
            <p:ph type="title"/>
          </p:nvPr>
        </p:nvSpPr>
        <p:spPr>
          <a:xfrm>
            <a:off x="228600" y="284405"/>
            <a:ext cx="8534400" cy="1163395"/>
          </a:xfrm>
        </p:spPr>
        <p:txBody>
          <a:bodyPr>
            <a:normAutofit/>
          </a:bodyPr>
          <a:lstStyle/>
          <a:p>
            <a:pPr algn="r" defTabSz="914363" eaLnBrk="1" fontAlgn="auto" hangingPunct="1">
              <a:spcAft>
                <a:spcPts val="0"/>
              </a:spcAft>
              <a:defRPr/>
            </a:pPr>
            <a:r>
              <a:rPr smtClean="0"/>
              <a:t>Delta Near-Term </a:t>
            </a:r>
            <a:r>
              <a:t>Measures</a:t>
            </a:r>
            <a:br/>
            <a:r>
              <a:rPr sz="3600" smtClean="0">
                <a:solidFill>
                  <a:schemeClr val="tx1"/>
                </a:solidFill>
              </a:rPr>
              <a:t>Habitat Restoration</a:t>
            </a:r>
            <a:endParaRPr>
              <a:solidFill>
                <a:schemeClr val="tx1"/>
              </a:solidFill>
            </a:endParaRPr>
          </a:p>
        </p:txBody>
      </p:sp>
      <p:sp useBgFill="1">
        <p:nvSpPr>
          <p:cNvPr id="28" name="Title 1"/>
          <p:cNvSpPr txBox="1">
            <a:spLocks/>
          </p:cNvSpPr>
          <p:nvPr/>
        </p:nvSpPr>
        <p:spPr bwMode="invGray">
          <a:xfrm>
            <a:off x="4800600" y="4343400"/>
            <a:ext cx="4114800" cy="914399"/>
          </a:xfrm>
          <a:prstGeom prst="rect">
            <a:avLst/>
          </a:prstGeom>
          <a:effectLst>
            <a:outerShdw blurRad="50800" dist="38100" dir="2700000" algn="tl" rotWithShape="0">
              <a:prstClr val="black"/>
            </a:outerShdw>
          </a:effectLst>
          <a:scene3d>
            <a:camera prst="orthographicFront"/>
            <a:lightRig rig="threePt" dir="t"/>
          </a:scene3d>
          <a:sp3d>
            <a:bevelT w="139700" h="139700" prst="divot"/>
          </a:sp3d>
        </p:spPr>
        <p:txBody>
          <a:bodyPr wrap="none" lIns="182880" tIns="0" rIns="182880" bIns="0" anchor="ctr">
            <a:normAutofit fontScale="97500"/>
          </a:bodyPr>
          <a:lstStyle/>
          <a:p>
            <a:pPr algn="r" defTabSz="914363" fontAlgn="auto">
              <a:lnSpc>
                <a:spcPct val="90000"/>
              </a:lnSpc>
              <a:spcAft>
                <a:spcPts val="0"/>
              </a:spcAft>
              <a:defRPr/>
            </a:pP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8,000 acres by 2019</a:t>
            </a:r>
            <a: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
            </a:r>
            <a:b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br>
            <a:r>
              <a:rPr lang="en-US" sz="3200" b="1" spc="-15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Bio Opinion </a:t>
            </a:r>
            <a:r>
              <a:rPr lang="en-US" sz="32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Requirement</a:t>
            </a:r>
            <a:endParaRPr lang="en-US" sz="3200" b="1" spc="-150" dirty="0">
              <a:ln w="3175">
                <a:noFill/>
              </a:ln>
              <a:effectLst>
                <a:outerShdw blurRad="50800" dist="38100" dir="2700000" algn="tl" rotWithShape="0">
                  <a:prstClr val="black">
                    <a:alpha val="40000"/>
                  </a:prstClr>
                </a:outerShdw>
              </a:effectLst>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2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5" grpId="0"/>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48C08DC-A378-449B-93AA-CC7D0F51DA21}" type="slidenum">
              <a:rPr lang="en-US" smtClean="0"/>
              <a:pPr>
                <a:defRPr/>
              </a:pPr>
              <a:t>3</a:t>
            </a:fld>
            <a:endParaRPr lang="en-US" dirty="0"/>
          </a:p>
        </p:txBody>
      </p:sp>
      <p:pic>
        <p:nvPicPr>
          <p:cNvPr id="8" name="Picture 7" descr="MWD News Release.jpg"/>
          <p:cNvPicPr>
            <a:picLocks noChangeAspect="1"/>
          </p:cNvPicPr>
          <p:nvPr/>
        </p:nvPicPr>
        <p:blipFill>
          <a:blip r:embed="rId2"/>
          <a:stretch>
            <a:fillRect/>
          </a:stretch>
        </p:blipFill>
        <p:spPr>
          <a:xfrm>
            <a:off x="422565" y="512620"/>
            <a:ext cx="8153400" cy="1743075"/>
          </a:xfrm>
          <a:prstGeom prst="roundRect">
            <a:avLst>
              <a:gd name="adj" fmla="val 15748"/>
            </a:avLst>
          </a:prstGeom>
          <a:solidFill>
            <a:srgbClr val="FFFFFF">
              <a:shade val="85000"/>
            </a:srgbClr>
          </a:solidFill>
          <a:ln>
            <a:noFill/>
          </a:ln>
          <a:effectLst>
            <a:reflection blurRad="12700" stA="38000" endPos="28000" dist="5000" dir="5400000" sy="-100000" algn="bl" rotWithShape="0"/>
          </a:effectLst>
        </p:spPr>
      </p:pic>
      <p:sp>
        <p:nvSpPr>
          <p:cNvPr id="9" name="Rectangle 8"/>
          <p:cNvSpPr/>
          <p:nvPr/>
        </p:nvSpPr>
        <p:spPr>
          <a:xfrm>
            <a:off x="228600" y="3276600"/>
            <a:ext cx="8763000" cy="2585323"/>
          </a:xfrm>
          <a:prstGeom prst="rect">
            <a:avLst/>
          </a:prstGeom>
        </p:spPr>
        <p:txBody>
          <a:bodyPr wrap="square">
            <a:spAutoFit/>
          </a:bodyPr>
          <a:lstStyle/>
          <a:p>
            <a:pPr marL="290513">
              <a:lnSpc>
                <a:spcPct val="150000"/>
              </a:lnSpc>
            </a:pPr>
            <a:r>
              <a:rPr lang="en-US" sz="2800" b="1" i="1" dirty="0" smtClean="0">
                <a:effectLst>
                  <a:outerShdw blurRad="50800" dist="38100" dir="2700000" algn="tl" rotWithShape="0">
                    <a:prstClr val="black"/>
                  </a:outerShdw>
                </a:effectLst>
                <a:latin typeface="+mn-lt"/>
              </a:rPr>
              <a:t>“These storms may have left consumers with the misperception that the water supply problems are over. Nothing, however, could be further from the truth.”</a:t>
            </a:r>
          </a:p>
          <a:p>
            <a:pPr marL="1149350" indent="-346075">
              <a:lnSpc>
                <a:spcPct val="150000"/>
              </a:lnSpc>
            </a:pPr>
            <a:r>
              <a:rPr lang="en-US" sz="2400" b="1" dirty="0" smtClean="0">
                <a:solidFill>
                  <a:srgbClr val="FFCC99"/>
                </a:solidFill>
                <a:effectLst>
                  <a:outerShdw blurRad="50800" dist="38100" dir="2700000" algn="tl" rotWithShape="0">
                    <a:prstClr val="black"/>
                  </a:outerShdw>
                </a:effectLst>
                <a:latin typeface="+mn-lt"/>
              </a:rPr>
              <a:t>− 	Jeffrey Kightlinger, General Manager (Jan 25, 2010)</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381000" y="492407"/>
            <a:ext cx="8382000" cy="1107996"/>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Delta Near-Term Measures</a:t>
            </a:r>
            <a:b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br>
            <a:r>
              <a:rPr lang="en-US" sz="2800" b="1" spc="-150" dirty="0">
                <a:ln w="3175">
                  <a:noFill/>
                </a:ln>
                <a:effectLst>
                  <a:outerShdw blurRad="50800" dist="38100" dir="2700000" algn="tl" rotWithShape="0">
                    <a:prstClr val="black">
                      <a:alpha val="40000"/>
                    </a:prstClr>
                  </a:outerShdw>
                </a:effectLst>
                <a:latin typeface="+mj-lt"/>
              </a:rPr>
              <a:t>Ammonia Research</a:t>
            </a:r>
            <a:endPar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ndParaRPr>
          </a:p>
        </p:txBody>
      </p:sp>
      <p:pic>
        <p:nvPicPr>
          <p:cNvPr id="45059" name="Picture 3"/>
          <p:cNvPicPr>
            <a:picLocks noChangeAspect="1" noChangeArrowheads="1"/>
          </p:cNvPicPr>
          <p:nvPr/>
        </p:nvPicPr>
        <p:blipFill>
          <a:blip r:embed="rId3"/>
          <a:srcRect/>
          <a:stretch>
            <a:fillRect/>
          </a:stretch>
        </p:blipFill>
        <p:spPr bwMode="auto">
          <a:xfrm>
            <a:off x="5257800" y="4572000"/>
            <a:ext cx="2814638" cy="1905000"/>
          </a:xfrm>
          <a:prstGeom prst="rect">
            <a:avLst/>
          </a:prstGeom>
          <a:noFill/>
          <a:ln w="9525">
            <a:noFill/>
            <a:miter lim="800000"/>
            <a:headEnd/>
            <a:tailEnd/>
          </a:ln>
        </p:spPr>
      </p:pic>
      <p:pic>
        <p:nvPicPr>
          <p:cNvPr id="10" name="Picture 7"/>
          <p:cNvPicPr>
            <a:picLocks noChangeAspect="1" noChangeArrowheads="1"/>
          </p:cNvPicPr>
          <p:nvPr/>
        </p:nvPicPr>
        <p:blipFill>
          <a:blip r:embed="rId4">
            <a:lum bright="-9000" contrast="15000"/>
          </a:blip>
          <a:srcRect/>
          <a:stretch>
            <a:fillRect/>
          </a:stretch>
        </p:blipFill>
        <p:spPr bwMode="auto">
          <a:xfrm>
            <a:off x="457200" y="2057400"/>
            <a:ext cx="3724682" cy="43434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Content Placeholder 2"/>
          <p:cNvSpPr txBox="1">
            <a:spLocks/>
          </p:cNvSpPr>
          <p:nvPr/>
        </p:nvSpPr>
        <p:spPr>
          <a:xfrm>
            <a:off x="4114800" y="2438400"/>
            <a:ext cx="5181600" cy="3249613"/>
          </a:xfrm>
          <a:prstGeom prst="rect">
            <a:avLst/>
          </a:prstGeom>
        </p:spPr>
        <p:txBody>
          <a:bodyPr/>
          <a:lstStyle/>
          <a:p>
            <a:pPr marL="396875" indent="-396875" defTabSz="912813" eaLnBrk="0" hangingPunct="0">
              <a:lnSpc>
                <a:spcPct val="90000"/>
              </a:lnSpc>
              <a:spcBef>
                <a:spcPts val="3600"/>
              </a:spcBef>
              <a:buFontTx/>
              <a:buBlip>
                <a:blip r:embed="rId5"/>
              </a:buBlip>
              <a:defRPr/>
            </a:pPr>
            <a:r>
              <a:rPr lang="en-US" sz="2800" dirty="0">
                <a:latin typeface="+mn-lt"/>
                <a:cs typeface="+mn-cs"/>
              </a:rPr>
              <a:t>Ammonia discharges doubled</a:t>
            </a:r>
          </a:p>
          <a:p>
            <a:pPr marL="396875" indent="-396875" defTabSz="912813" eaLnBrk="0" hangingPunct="0">
              <a:lnSpc>
                <a:spcPct val="90000"/>
              </a:lnSpc>
              <a:spcBef>
                <a:spcPts val="3600"/>
              </a:spcBef>
              <a:buFontTx/>
              <a:buBlip>
                <a:blip r:embed="rId5"/>
              </a:buBlip>
              <a:defRPr/>
            </a:pPr>
            <a:r>
              <a:rPr lang="en-US" sz="2800" dirty="0">
                <a:latin typeface="+mn-lt"/>
                <a:cs typeface="+mn-cs"/>
              </a:rPr>
              <a:t>Ammonia tied to food web decline</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sz="quarter" idx="1"/>
          </p:nvPr>
        </p:nvSpPr>
        <p:spPr>
          <a:xfrm>
            <a:off x="3733800" y="2667000"/>
            <a:ext cx="5181600" cy="3249613"/>
          </a:xfrm>
        </p:spPr>
        <p:txBody>
          <a:bodyPr/>
          <a:lstStyle/>
          <a:p>
            <a:pPr>
              <a:spcBef>
                <a:spcPts val="3600"/>
              </a:spcBef>
            </a:pPr>
            <a:r>
              <a:rPr lang="en-US" sz="2800" smtClean="0"/>
              <a:t>Multi-species approach to endangered species protection</a:t>
            </a:r>
          </a:p>
          <a:p>
            <a:pPr>
              <a:spcBef>
                <a:spcPts val="3600"/>
              </a:spcBef>
            </a:pPr>
            <a:r>
              <a:rPr lang="en-US" sz="2800" smtClean="0"/>
              <a:t>Includes habitat conservation, conveyance improvements, other invasive species control</a:t>
            </a:r>
          </a:p>
          <a:p>
            <a:pPr>
              <a:spcBef>
                <a:spcPts val="3600"/>
              </a:spcBef>
            </a:pPr>
            <a:endParaRPr lang="en-US" sz="2800" smtClean="0"/>
          </a:p>
        </p:txBody>
      </p:sp>
      <p:sp>
        <p:nvSpPr>
          <p:cNvPr id="5" name="Title 22"/>
          <p:cNvSpPr>
            <a:spLocks noGrp="1"/>
          </p:cNvSpPr>
          <p:nvPr>
            <p:ph type="title"/>
          </p:nvPr>
        </p:nvSpPr>
        <p:spPr>
          <a:xfrm>
            <a:off x="2133600" y="477838"/>
            <a:ext cx="6629400" cy="1107996"/>
          </a:xfrm>
        </p:spPr>
        <p:txBody>
          <a:bodyPr/>
          <a:lstStyle/>
          <a:p>
            <a:pPr>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dirty="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Overview</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46084" name="Group 28"/>
          <p:cNvGrpSpPr>
            <a:grpSpLocks/>
          </p:cNvGrpSpPr>
          <p:nvPr/>
        </p:nvGrpSpPr>
        <p:grpSpPr bwMode="auto">
          <a:xfrm>
            <a:off x="0" y="1981200"/>
            <a:ext cx="3962400" cy="5105400"/>
            <a:chOff x="55846" y="363553"/>
            <a:chExt cx="1548668" cy="1735559"/>
          </a:xfrm>
        </p:grpSpPr>
        <p:pic>
          <p:nvPicPr>
            <p:cNvPr id="7" name="Picture 4"/>
            <p:cNvPicPr>
              <a:picLocks noChangeAspect="1" noChangeArrowheads="1"/>
            </p:cNvPicPr>
            <p:nvPr/>
          </p:nvPicPr>
          <p:blipFill>
            <a:blip r:embed="rId2"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A67B1D35-D7FB-40D3-83B5-CD7BD35F2E0C}" type="slidenum">
              <a:rPr lang="en-US"/>
              <a:pPr>
                <a:defRPr/>
              </a:pPr>
              <a:t>31</a:t>
            </a:fld>
            <a:endParaRPr 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8195" name="Content Placeholder 2"/>
          <p:cNvSpPr>
            <a:spLocks noGrp="1"/>
          </p:cNvSpPr>
          <p:nvPr>
            <p:ph sz="quarter" idx="1"/>
          </p:nvPr>
        </p:nvSpPr>
        <p:spPr>
          <a:xfrm>
            <a:off x="304800" y="2052638"/>
            <a:ext cx="4419600" cy="4044184"/>
          </a:xfrm>
        </p:spPr>
        <p:txBody>
          <a:bodyPr/>
          <a:lstStyle/>
          <a:p>
            <a:pPr>
              <a:spcBef>
                <a:spcPct val="0"/>
              </a:spcBef>
              <a:defRPr/>
            </a:pPr>
            <a:r>
              <a:rPr lang="en-US" sz="2400" dirty="0" smtClean="0"/>
              <a:t>Fed &amp; State Agencies</a:t>
            </a:r>
          </a:p>
          <a:p>
            <a:pPr lvl="1">
              <a:spcBef>
                <a:spcPct val="0"/>
              </a:spcBef>
              <a:defRPr/>
            </a:pPr>
            <a:r>
              <a:rPr lang="en-US" sz="2000" dirty="0" smtClean="0"/>
              <a:t>Cal Bay-Delta Authority</a:t>
            </a:r>
          </a:p>
          <a:p>
            <a:pPr lvl="1">
              <a:spcBef>
                <a:spcPct val="0"/>
              </a:spcBef>
              <a:defRPr/>
            </a:pPr>
            <a:r>
              <a:rPr lang="en-US" sz="2000" dirty="0" smtClean="0"/>
              <a:t>The Resource Agency</a:t>
            </a:r>
          </a:p>
          <a:p>
            <a:pPr lvl="1">
              <a:spcBef>
                <a:spcPct val="0"/>
              </a:spcBef>
              <a:defRPr/>
            </a:pPr>
            <a:r>
              <a:rPr lang="en-US" sz="2000" dirty="0" smtClean="0"/>
              <a:t>US Bureau of Reclamation </a:t>
            </a:r>
            <a:r>
              <a:rPr lang="en-US" sz="20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cs typeface="Arial" charset="0"/>
              </a:rPr>
              <a:t>*</a:t>
            </a:r>
          </a:p>
          <a:p>
            <a:pPr lvl="1">
              <a:spcBef>
                <a:spcPct val="0"/>
              </a:spcBef>
              <a:defRPr/>
            </a:pPr>
            <a:r>
              <a:rPr lang="en-US" sz="2000" dirty="0" smtClean="0"/>
              <a:t>Cal. Dept. of Water Resources </a:t>
            </a:r>
            <a:r>
              <a:rPr lang="en-US" sz="20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cs typeface="Arial" charset="0"/>
              </a:rPr>
              <a:t>*</a:t>
            </a:r>
          </a:p>
          <a:p>
            <a:pPr lvl="1">
              <a:spcBef>
                <a:spcPct val="0"/>
              </a:spcBef>
              <a:defRPr/>
            </a:pPr>
            <a:r>
              <a:rPr lang="en-US" sz="2000" dirty="0" smtClean="0"/>
              <a:t>State Water Res. Control Board</a:t>
            </a:r>
          </a:p>
          <a:p>
            <a:pPr lvl="1">
              <a:spcBef>
                <a:spcPct val="0"/>
              </a:spcBef>
              <a:defRPr/>
            </a:pPr>
            <a:r>
              <a:rPr lang="en-US" sz="2000" dirty="0" smtClean="0"/>
              <a:t>US Corps of Engineers</a:t>
            </a:r>
          </a:p>
          <a:p>
            <a:pPr>
              <a:spcBef>
                <a:spcPct val="0"/>
              </a:spcBef>
              <a:defRPr/>
            </a:pPr>
            <a:r>
              <a:rPr lang="en-US" sz="2400" dirty="0" smtClean="0"/>
              <a:t>Fish Agencies</a:t>
            </a:r>
            <a:endParaRPr lang="en-US" sz="2800" dirty="0" smtClean="0"/>
          </a:p>
          <a:p>
            <a:pPr lvl="1">
              <a:spcBef>
                <a:spcPct val="0"/>
              </a:spcBef>
              <a:defRPr/>
            </a:pPr>
            <a:r>
              <a:rPr lang="en-US" sz="2000" dirty="0" smtClean="0"/>
              <a:t>Cal Dept. of Fish &amp; Game</a:t>
            </a:r>
          </a:p>
          <a:p>
            <a:pPr lvl="1">
              <a:spcBef>
                <a:spcPct val="0"/>
              </a:spcBef>
              <a:defRPr/>
            </a:pPr>
            <a:r>
              <a:rPr lang="en-US" sz="2000" dirty="0" smtClean="0"/>
              <a:t>US Fish &amp; Wildlife Service</a:t>
            </a:r>
          </a:p>
          <a:p>
            <a:pPr lvl="1">
              <a:spcBef>
                <a:spcPct val="0"/>
              </a:spcBef>
              <a:defRPr/>
            </a:pPr>
            <a:r>
              <a:rPr lang="en-US" sz="2000" dirty="0" smtClean="0"/>
              <a:t>National Marine Fisheries Service</a:t>
            </a:r>
          </a:p>
          <a:p>
            <a:pPr>
              <a:spcBef>
                <a:spcPct val="0"/>
              </a:spcBef>
              <a:defRPr/>
            </a:pPr>
            <a:r>
              <a:rPr lang="en-US" sz="2400" dirty="0" smtClean="0"/>
              <a:t>Other Organizations</a:t>
            </a:r>
          </a:p>
          <a:p>
            <a:pPr lvl="1">
              <a:spcBef>
                <a:spcPct val="0"/>
              </a:spcBef>
              <a:defRPr/>
            </a:pPr>
            <a:r>
              <a:rPr lang="en-US" sz="2000" dirty="0" smtClean="0"/>
              <a:t>Cal Farm Bureau Federation</a:t>
            </a:r>
          </a:p>
          <a:p>
            <a:pPr lvl="1">
              <a:spcBef>
                <a:spcPct val="0"/>
              </a:spcBef>
              <a:defRPr/>
            </a:pPr>
            <a:r>
              <a:rPr lang="en-US" sz="2000" dirty="0" smtClean="0"/>
              <a:t>Mirant Delta </a:t>
            </a:r>
            <a:r>
              <a:rPr lang="en-US" sz="2000" b="1" spc="-150" dirty="0" smtClean="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cs typeface="Arial" charset="0"/>
              </a:rPr>
              <a:t>*</a:t>
            </a:r>
          </a:p>
        </p:txBody>
      </p:sp>
      <p:sp>
        <p:nvSpPr>
          <p:cNvPr id="5" name="Title 22"/>
          <p:cNvSpPr>
            <a:spLocks noGrp="1"/>
          </p:cNvSpPr>
          <p:nvPr>
            <p:ph type="title"/>
          </p:nvPr>
        </p:nvSpPr>
        <p:spPr>
          <a:xfrm>
            <a:off x="1066800" y="477838"/>
            <a:ext cx="7696200" cy="1052596"/>
          </a:xfrm>
        </p:spPr>
        <p:txBody>
          <a:bodyPr/>
          <a:lstStyle/>
          <a:p>
            <a:pPr>
              <a:tabLst>
                <a:tab pos="3148013" algn="l"/>
              </a:tabLst>
              <a:defRPr/>
            </a:pPr>
            <a: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Bay-Delta Conservation Plan</a:t>
            </a:r>
            <a:br>
              <a:rPr dirty="0"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2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Steering Committee </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sp>
        <p:nvSpPr>
          <p:cNvPr id="9" name="Content Placeholder 2"/>
          <p:cNvSpPr txBox="1">
            <a:spLocks/>
          </p:cNvSpPr>
          <p:nvPr/>
        </p:nvSpPr>
        <p:spPr bwMode="auto">
          <a:xfrm>
            <a:off x="4724400" y="2149019"/>
            <a:ext cx="4253459" cy="4542782"/>
          </a:xfrm>
          <a:prstGeom prst="rect">
            <a:avLst/>
          </a:prstGeom>
          <a:noFill/>
          <a:ln w="9525">
            <a:noFill/>
            <a:miter lim="800000"/>
            <a:headEnd/>
            <a:tailEnd/>
          </a:ln>
        </p:spPr>
        <p:txBody>
          <a:bodyPr lIns="0" tIns="0" rIns="0" bIns="0">
            <a:spAutoFit/>
          </a:bodyPr>
          <a:lstStyle/>
          <a:p>
            <a:pPr marL="396875" indent="-396875" defTabSz="912813" eaLnBrk="0" hangingPunct="0">
              <a:lnSpc>
                <a:spcPct val="90000"/>
              </a:lnSpc>
              <a:spcBef>
                <a:spcPts val="0"/>
              </a:spcBef>
              <a:buFontTx/>
              <a:buBlip>
                <a:blip r:embed="rId4"/>
              </a:buBlip>
              <a:defRPr/>
            </a:pPr>
            <a:r>
              <a:rPr lang="en-US" sz="2400" dirty="0">
                <a:latin typeface="+mn-lt"/>
                <a:cs typeface="+mn-cs"/>
              </a:rPr>
              <a:t>Water Agencies</a:t>
            </a:r>
          </a:p>
          <a:p>
            <a:pPr marL="914400" lvl="1" indent="-396875" defTabSz="912813" eaLnBrk="0" hangingPunct="0">
              <a:lnSpc>
                <a:spcPct val="90000"/>
              </a:lnSpc>
              <a:spcBef>
                <a:spcPts val="0"/>
              </a:spcBef>
              <a:buFontTx/>
              <a:buBlip>
                <a:blip r:embed="rId5"/>
              </a:buBlip>
              <a:defRPr/>
            </a:pPr>
            <a:r>
              <a:rPr lang="en-US" sz="2000" dirty="0">
                <a:latin typeface="+mn-lt"/>
                <a:cs typeface="+mn-cs"/>
              </a:rPr>
              <a:t>Contra Costa Water District</a:t>
            </a:r>
          </a:p>
          <a:p>
            <a:pPr marL="914400" lvl="1" indent="-396875" defTabSz="912813" eaLnBrk="0" hangingPunct="0">
              <a:lnSpc>
                <a:spcPct val="90000"/>
              </a:lnSpc>
              <a:spcBef>
                <a:spcPts val="0"/>
              </a:spcBef>
              <a:buFontTx/>
              <a:buBlip>
                <a:blip r:embed="rId5"/>
              </a:buBlip>
              <a:defRPr/>
            </a:pPr>
            <a:r>
              <a:rPr lang="en-US" sz="2000" dirty="0">
                <a:latin typeface="+mn-lt"/>
                <a:cs typeface="+mn-cs"/>
              </a:rPr>
              <a:t>Kern County Water Agency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914400" lvl="1" indent="-396875" defTabSz="912813" eaLnBrk="0" hangingPunct="0">
              <a:lnSpc>
                <a:spcPct val="90000"/>
              </a:lnSpc>
              <a:spcBef>
                <a:spcPts val="0"/>
              </a:spcBef>
              <a:buFontTx/>
              <a:buBlip>
                <a:blip r:embed="rId5"/>
              </a:buBlip>
              <a:defRPr/>
            </a:pPr>
            <a:r>
              <a:rPr lang="en-US" sz="2000" dirty="0">
                <a:latin typeface="+mn-lt"/>
                <a:cs typeface="+mn-cs"/>
              </a:rPr>
              <a:t>Metropolitan Water District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914400" lvl="1" indent="-396875" defTabSz="912813" eaLnBrk="0" hangingPunct="0">
              <a:lnSpc>
                <a:spcPct val="90000"/>
              </a:lnSpc>
              <a:spcBef>
                <a:spcPts val="0"/>
              </a:spcBef>
              <a:buFontTx/>
              <a:buBlip>
                <a:blip r:embed="rId5"/>
              </a:buBlip>
              <a:defRPr/>
            </a:pPr>
            <a:r>
              <a:rPr lang="en-US" sz="2000" dirty="0">
                <a:latin typeface="+mn-lt"/>
                <a:cs typeface="+mn-cs"/>
              </a:rPr>
              <a:t>North Delta Water Agency </a:t>
            </a:r>
            <a:endPar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endParaRPr>
          </a:p>
          <a:p>
            <a:pPr marL="914400" lvl="1" indent="-396875" defTabSz="912813" eaLnBrk="0" hangingPunct="0">
              <a:lnSpc>
                <a:spcPct val="90000"/>
              </a:lnSpc>
              <a:spcBef>
                <a:spcPts val="0"/>
              </a:spcBef>
              <a:buFontTx/>
              <a:buBlip>
                <a:blip r:embed="rId5"/>
              </a:buBlip>
              <a:defRPr/>
            </a:pPr>
            <a:r>
              <a:rPr lang="en-US" sz="2000" dirty="0">
                <a:latin typeface="+mn-lt"/>
                <a:cs typeface="+mn-cs"/>
              </a:rPr>
              <a:t>San Luis &amp; Delta Mendota WA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914400" lvl="1" indent="-396875" defTabSz="912813" eaLnBrk="0" hangingPunct="0">
              <a:lnSpc>
                <a:spcPct val="90000"/>
              </a:lnSpc>
              <a:spcBef>
                <a:spcPts val="0"/>
              </a:spcBef>
              <a:buFontTx/>
              <a:buBlip>
                <a:blip r:embed="rId5"/>
              </a:buBlip>
              <a:defRPr/>
            </a:pPr>
            <a:r>
              <a:rPr lang="en-US" sz="2000" dirty="0">
                <a:latin typeface="+mn-lt"/>
                <a:cs typeface="+mn-cs"/>
              </a:rPr>
              <a:t>Santa Clara Valley Water Dist.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914400" lvl="1" indent="-396875" defTabSz="912813" eaLnBrk="0" hangingPunct="0">
              <a:lnSpc>
                <a:spcPct val="90000"/>
              </a:lnSpc>
              <a:spcBef>
                <a:spcPts val="0"/>
              </a:spcBef>
              <a:buFontTx/>
              <a:buBlip>
                <a:blip r:embed="rId5"/>
              </a:buBlip>
              <a:defRPr/>
            </a:pPr>
            <a:r>
              <a:rPr lang="en-US" sz="2000" dirty="0">
                <a:latin typeface="+mn-lt"/>
                <a:cs typeface="+mn-cs"/>
              </a:rPr>
              <a:t>Westlands Water District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914400" lvl="1" indent="-396875" defTabSz="912813" eaLnBrk="0" hangingPunct="0">
              <a:lnSpc>
                <a:spcPct val="90000"/>
              </a:lnSpc>
              <a:spcBef>
                <a:spcPts val="0"/>
              </a:spcBef>
              <a:buFontTx/>
              <a:buBlip>
                <a:blip r:embed="rId5"/>
              </a:buBlip>
              <a:defRPr/>
            </a:pPr>
            <a:r>
              <a:rPr lang="en-US" sz="2000" dirty="0">
                <a:latin typeface="+mn-lt"/>
                <a:cs typeface="+mn-cs"/>
              </a:rPr>
              <a:t>Zone 7 Water Agency </a:t>
            </a: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a:t>
            </a:r>
          </a:p>
          <a:p>
            <a:pPr marL="396875" indent="-396875" defTabSz="912813" eaLnBrk="0" hangingPunct="0">
              <a:lnSpc>
                <a:spcPct val="90000"/>
              </a:lnSpc>
              <a:spcBef>
                <a:spcPts val="0"/>
              </a:spcBef>
              <a:buFontTx/>
              <a:buBlip>
                <a:blip r:embed="rId4"/>
              </a:buBlip>
              <a:defRPr/>
            </a:pPr>
            <a:r>
              <a:rPr lang="en-US" sz="2400" dirty="0">
                <a:latin typeface="+mn-lt"/>
                <a:cs typeface="+mn-cs"/>
              </a:rPr>
              <a:t>Environmental Org.</a:t>
            </a:r>
          </a:p>
          <a:p>
            <a:pPr marL="914400" lvl="1" indent="-396875" defTabSz="912813" eaLnBrk="0" hangingPunct="0">
              <a:lnSpc>
                <a:spcPct val="90000"/>
              </a:lnSpc>
              <a:spcBef>
                <a:spcPts val="0"/>
              </a:spcBef>
              <a:buFontTx/>
              <a:buBlip>
                <a:blip r:embed="rId5"/>
              </a:buBlip>
              <a:defRPr/>
            </a:pPr>
            <a:r>
              <a:rPr lang="en-US" sz="2000" dirty="0">
                <a:latin typeface="+mn-lt"/>
                <a:cs typeface="+mn-cs"/>
              </a:rPr>
              <a:t>American Rivers</a:t>
            </a:r>
          </a:p>
          <a:p>
            <a:pPr marL="914400" lvl="1" indent="-396875" defTabSz="912813" eaLnBrk="0" hangingPunct="0">
              <a:lnSpc>
                <a:spcPct val="90000"/>
              </a:lnSpc>
              <a:spcBef>
                <a:spcPts val="0"/>
              </a:spcBef>
              <a:buFontTx/>
              <a:buBlip>
                <a:blip r:embed="rId5"/>
              </a:buBlip>
              <a:defRPr/>
            </a:pPr>
            <a:r>
              <a:rPr lang="en-US" sz="2000" dirty="0">
                <a:latin typeface="+mn-lt"/>
                <a:cs typeface="+mn-cs"/>
              </a:rPr>
              <a:t>Defenders of Wildlife</a:t>
            </a:r>
          </a:p>
          <a:p>
            <a:pPr marL="914400" lvl="1" indent="-396875" defTabSz="912813" eaLnBrk="0" hangingPunct="0">
              <a:lnSpc>
                <a:spcPct val="90000"/>
              </a:lnSpc>
              <a:spcBef>
                <a:spcPts val="0"/>
              </a:spcBef>
              <a:buFontTx/>
              <a:buBlip>
                <a:blip r:embed="rId5"/>
              </a:buBlip>
              <a:defRPr/>
            </a:pPr>
            <a:r>
              <a:rPr lang="en-US" sz="2000" dirty="0">
                <a:latin typeface="+mn-lt"/>
                <a:cs typeface="+mn-cs"/>
              </a:rPr>
              <a:t>Environmental Defense</a:t>
            </a:r>
          </a:p>
          <a:p>
            <a:pPr marL="914400" lvl="1" indent="-396875" defTabSz="912813" eaLnBrk="0" hangingPunct="0">
              <a:lnSpc>
                <a:spcPct val="90000"/>
              </a:lnSpc>
              <a:spcBef>
                <a:spcPts val="0"/>
              </a:spcBef>
              <a:buFontTx/>
              <a:buBlip>
                <a:blip r:embed="rId5"/>
              </a:buBlip>
              <a:defRPr/>
            </a:pPr>
            <a:r>
              <a:rPr lang="en-US" sz="2000" dirty="0">
                <a:latin typeface="+mn-lt"/>
                <a:cs typeface="+mn-cs"/>
              </a:rPr>
              <a:t>Natural Heritage Institute</a:t>
            </a:r>
          </a:p>
          <a:p>
            <a:pPr marL="914400" lvl="1" indent="-396875" defTabSz="912813" eaLnBrk="0" hangingPunct="0">
              <a:lnSpc>
                <a:spcPct val="90000"/>
              </a:lnSpc>
              <a:spcBef>
                <a:spcPts val="0"/>
              </a:spcBef>
              <a:buFontTx/>
              <a:buBlip>
                <a:blip r:embed="rId5"/>
              </a:buBlip>
              <a:defRPr/>
            </a:pPr>
            <a:r>
              <a:rPr lang="en-US" sz="2000" dirty="0">
                <a:latin typeface="+mn-lt"/>
                <a:cs typeface="+mn-cs"/>
              </a:rPr>
              <a:t>The Bay Institute</a:t>
            </a:r>
          </a:p>
          <a:p>
            <a:pPr marL="914400" lvl="1" indent="-396875" defTabSz="912813" eaLnBrk="0" hangingPunct="0">
              <a:lnSpc>
                <a:spcPct val="90000"/>
              </a:lnSpc>
              <a:spcBef>
                <a:spcPts val="0"/>
              </a:spcBef>
              <a:buFontTx/>
              <a:buBlip>
                <a:blip r:embed="rId5"/>
              </a:buBlip>
              <a:defRPr/>
            </a:pPr>
            <a:r>
              <a:rPr lang="en-US" sz="2000" dirty="0">
                <a:latin typeface="+mn-lt"/>
                <a:cs typeface="+mn-cs"/>
              </a:rPr>
              <a:t>The Nature Conservancy</a:t>
            </a:r>
          </a:p>
        </p:txBody>
      </p:sp>
      <p:sp>
        <p:nvSpPr>
          <p:cNvPr id="10" name="Slide Number Placeholder 3"/>
          <p:cNvSpPr>
            <a:spLocks noGrp="1"/>
          </p:cNvSpPr>
          <p:nvPr>
            <p:ph type="sldNum" sz="quarter" idx="10"/>
          </p:nvPr>
        </p:nvSpPr>
        <p:spPr/>
        <p:txBody>
          <a:bodyPr/>
          <a:lstStyle/>
          <a:p>
            <a:pPr>
              <a:defRPr/>
            </a:pPr>
            <a:fld id="{BA5B33FE-4625-4E1B-9DD1-6BC2AF351311}" type="slidenum">
              <a:rPr lang="en-US"/>
              <a:pPr>
                <a:defRPr/>
              </a:pPr>
              <a:t>32</a:t>
            </a:fld>
            <a:endParaRPr lang="en-US" dirty="0"/>
          </a:p>
        </p:txBody>
      </p:sp>
      <p:sp>
        <p:nvSpPr>
          <p:cNvPr id="11" name="Title 22"/>
          <p:cNvSpPr txBox="1">
            <a:spLocks/>
          </p:cNvSpPr>
          <p:nvPr/>
        </p:nvSpPr>
        <p:spPr bwMode="invGray">
          <a:xfrm>
            <a:off x="304800" y="6504801"/>
            <a:ext cx="3581400" cy="276999"/>
          </a:xfrm>
          <a:prstGeom prst="rect">
            <a:avLst/>
          </a:prstGeom>
          <a:effectLst>
            <a:outerShdw blurRad="50800" dist="38100" dir="2700000" algn="tl" rotWithShape="0">
              <a:prstClr val="black"/>
            </a:outerShdw>
          </a:effectLst>
        </p:spPr>
        <p:txBody>
          <a:bodyPr lIns="0" tIns="0" rIns="0" bIns="0">
            <a:spAutoFit/>
          </a:bodyPr>
          <a:lstStyle/>
          <a:p>
            <a:pPr defTabSz="912813" eaLnBrk="0" hangingPunct="0">
              <a:lnSpc>
                <a:spcPct val="90000"/>
              </a:lnSpc>
              <a:tabLst>
                <a:tab pos="3148013" algn="l"/>
              </a:tabLst>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   </a:t>
            </a:r>
            <a:r>
              <a:rPr lang="en-US" sz="2000" b="1" i="1" spc="-150" dirty="0">
                <a:ln w="3175">
                  <a:noFill/>
                </a:ln>
                <a:gradFill flip="none" rotWithShape="1">
                  <a:gsLst>
                    <a:gs pos="0">
                      <a:srgbClr val="FFFFB9"/>
                    </a:gs>
                    <a:gs pos="36000">
                      <a:srgbClr val="FFFF99"/>
                    </a:gs>
                    <a:gs pos="86000">
                      <a:srgbClr val="F6AE1E"/>
                    </a:gs>
                  </a:gsLst>
                  <a:lin ang="5400000" scaled="0"/>
                  <a:tileRect/>
                </a:gradFill>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rPr>
              <a:t>Potentially Regulated Entities</a:t>
            </a:r>
            <a:endParaRPr lang="en-US" sz="2000" b="1" i="1" spc="-150" dirty="0">
              <a:ln w="3175">
                <a:noFill/>
              </a:ln>
              <a:effectLst>
                <a:glow rad="101600">
                  <a:schemeClr val="accent4">
                    <a:satMod val="175000"/>
                    <a:alpha val="40000"/>
                  </a:schemeClr>
                </a:glow>
                <a:outerShdw blurRad="60007" dist="310007" dir="7680000" sy="30000" kx="1300200" algn="ctr" rotWithShape="0">
                  <a:prstClr val="black">
                    <a:alpha val="32000"/>
                  </a:prstClr>
                </a:outerShdw>
              </a:effectLst>
              <a:latin typeface="+mn-lt"/>
              <a:cs typeface="Arial" charset="0"/>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gray">
          <a:xfrm>
            <a:off x="-34925" y="1176338"/>
            <a:ext cx="9178925" cy="5681662"/>
            <a:chOff x="-34506" y="1176338"/>
            <a:chExt cx="9178506" cy="5681662"/>
          </a:xfrm>
        </p:grpSpPr>
        <p:pic>
          <p:nvPicPr>
            <p:cNvPr id="2154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gray">
            <a:xfrm>
              <a:off x="0" y="1176338"/>
              <a:ext cx="9144000" cy="5681662"/>
            </a:xfrm>
            <a:prstGeom prst="rect">
              <a:avLst/>
            </a:prstGeom>
            <a:noFill/>
            <a:ln w="9525">
              <a:noFill/>
              <a:miter lim="800000"/>
              <a:headEnd type="none" w="sm" len="sm"/>
              <a:tailEnd type="none" w="sm" len="sm"/>
            </a:ln>
          </p:spPr>
        </p:pic>
        <p:sp>
          <p:nvSpPr>
            <p:cNvPr id="25" name="Freeform 24"/>
            <p:cNvSpPr>
              <a:spLocks noChangeAspect="1"/>
            </p:cNvSpPr>
            <p:nvPr/>
          </p:nvSpPr>
          <p:spPr bwMode="gray">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grpSp>
      <p:sp>
        <p:nvSpPr>
          <p:cNvPr id="6473735" name="Text Box 7"/>
          <p:cNvSpPr txBox="1">
            <a:spLocks noChangeArrowheads="1"/>
          </p:cNvSpPr>
          <p:nvPr/>
        </p:nvSpPr>
        <p:spPr bwMode="invGray">
          <a:xfrm>
            <a:off x="5643563" y="2735263"/>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Sacramento</a:t>
            </a:r>
          </a:p>
        </p:txBody>
      </p:sp>
      <p:grpSp>
        <p:nvGrpSpPr>
          <p:cNvPr id="3" name="Group 26"/>
          <p:cNvGrpSpPr>
            <a:grpSpLocks/>
          </p:cNvGrpSpPr>
          <p:nvPr/>
        </p:nvGrpSpPr>
        <p:grpSpPr bwMode="auto">
          <a:xfrm>
            <a:off x="1295400" y="5867400"/>
            <a:ext cx="2971800" cy="749300"/>
            <a:chOff x="1295400" y="5867400"/>
            <a:chExt cx="2971800" cy="748745"/>
          </a:xfrm>
        </p:grpSpPr>
        <p:sp>
          <p:nvSpPr>
            <p:cNvPr id="29" name="Text Box 16"/>
            <p:cNvSpPr txBox="1">
              <a:spLocks noChangeArrowheads="1"/>
            </p:cNvSpPr>
            <p:nvPr/>
          </p:nvSpPr>
          <p:spPr bwMode="invGray">
            <a:xfrm>
              <a:off x="1295400" y="5867400"/>
              <a:ext cx="2209800" cy="369614"/>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1600" b="1" dirty="0">
                  <a:effectLst>
                    <a:outerShdw blurRad="50800" dist="63500" dir="2700000" algn="tl" rotWithShape="0">
                      <a:prstClr val="black"/>
                    </a:outerShdw>
                  </a:effectLst>
                  <a:latin typeface="Arial" charset="0"/>
                  <a:cs typeface="+mn-cs"/>
                </a:rPr>
                <a:t>SWP Pumps</a:t>
              </a:r>
            </a:p>
          </p:txBody>
        </p:sp>
        <p:sp>
          <p:nvSpPr>
            <p:cNvPr id="30" name="Text Box 16"/>
            <p:cNvSpPr txBox="1">
              <a:spLocks noChangeArrowheads="1"/>
            </p:cNvSpPr>
            <p:nvPr/>
          </p:nvSpPr>
          <p:spPr bwMode="invGray">
            <a:xfrm>
              <a:off x="1676400" y="6246532"/>
              <a:ext cx="2209800" cy="369613"/>
            </a:xfrm>
            <a:prstGeom prst="rect">
              <a:avLst/>
            </a:prstGeom>
            <a:noFill/>
            <a:ln w="9525">
              <a:noFill/>
              <a:miter lim="800000"/>
              <a:headEnd type="none" w="sm" len="sm"/>
              <a:tailEnd type="none" w="sm" len="sm"/>
            </a:ln>
            <a:effectLst/>
          </p:spPr>
          <p:txBody>
            <a:bodyPr/>
            <a:lstStyle/>
            <a:p>
              <a:pPr algn="r" eaLnBrk="0" hangingPunct="0">
                <a:lnSpc>
                  <a:spcPct val="90000"/>
                </a:lnSpc>
                <a:spcBef>
                  <a:spcPct val="50000"/>
                </a:spcBef>
                <a:buClr>
                  <a:schemeClr val="folHlink"/>
                </a:buClr>
                <a:buSzPct val="140000"/>
                <a:defRPr/>
              </a:pPr>
              <a:r>
                <a:rPr lang="en-US" sz="1600" b="1" dirty="0">
                  <a:effectLst>
                    <a:outerShdw blurRad="50800" dist="63500" dir="2700000" algn="tl" rotWithShape="0">
                      <a:prstClr val="black"/>
                    </a:outerShdw>
                  </a:effectLst>
                  <a:latin typeface="Arial" charset="0"/>
                  <a:cs typeface="+mn-cs"/>
                </a:rPr>
                <a:t>CVP Pumps</a:t>
              </a:r>
            </a:p>
          </p:txBody>
        </p:sp>
        <p:sp>
          <p:nvSpPr>
            <p:cNvPr id="23583" name="Oval 17"/>
            <p:cNvSpPr>
              <a:spLocks noChangeArrowheads="1"/>
            </p:cNvSpPr>
            <p:nvPr/>
          </p:nvSpPr>
          <p:spPr bwMode="invGray">
            <a:xfrm>
              <a:off x="3606800" y="5975270"/>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1600" b="1">
                <a:effectLst>
                  <a:outerShdw blurRad="50800" dist="38100" dir="2700000" algn="tl" rotWithShape="0">
                    <a:prstClr val="black"/>
                  </a:outerShdw>
                </a:effectLst>
                <a:latin typeface="Arial" charset="0"/>
                <a:cs typeface="Arial" charset="0"/>
              </a:endParaRPr>
            </a:p>
          </p:txBody>
        </p:sp>
        <p:sp>
          <p:nvSpPr>
            <p:cNvPr id="23584" name="Oval 17"/>
            <p:cNvSpPr>
              <a:spLocks noChangeArrowheads="1"/>
            </p:cNvSpPr>
            <p:nvPr/>
          </p:nvSpPr>
          <p:spPr bwMode="invGray">
            <a:xfrm>
              <a:off x="4038600" y="6171974"/>
              <a:ext cx="228600" cy="228431"/>
            </a:xfrm>
            <a:prstGeom prst="ellipse">
              <a:avLst/>
            </a:prstGeom>
            <a:solidFill>
              <a:srgbClr val="FFFF00"/>
            </a:solidFill>
            <a:ln w="28575">
              <a:solidFill>
                <a:schemeClr val="bg1"/>
              </a:solidFill>
              <a:round/>
              <a:headEnd/>
              <a:tailEnd/>
            </a:ln>
          </p:spPr>
          <p:txBody>
            <a:bodyPr wrap="none" anchor="ctr"/>
            <a:lstStyle/>
            <a:p>
              <a:pPr algn="r" eaLnBrk="0" hangingPunct="0">
                <a:defRPr/>
              </a:pPr>
              <a:endParaRPr lang="en-US" sz="1600" b="1">
                <a:effectLst>
                  <a:outerShdw blurRad="50800" dist="38100" dir="2700000" algn="tl" rotWithShape="0">
                    <a:prstClr val="black"/>
                  </a:outerShdw>
                </a:effectLst>
                <a:latin typeface="Arial" charset="0"/>
                <a:cs typeface="Arial" charset="0"/>
              </a:endParaRPr>
            </a:p>
          </p:txBody>
        </p:sp>
      </p:grpSp>
      <p:sp>
        <p:nvSpPr>
          <p:cNvPr id="18" name="Oval 17"/>
          <p:cNvSpPr/>
          <p:nvPr/>
        </p:nvSpPr>
        <p:spPr bwMode="auto">
          <a:xfrm>
            <a:off x="381000" y="3810000"/>
            <a:ext cx="6096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19" name="Oval 18"/>
          <p:cNvSpPr/>
          <p:nvPr/>
        </p:nvSpPr>
        <p:spPr bwMode="auto">
          <a:xfrm rot="19587676">
            <a:off x="3636831" y="3185692"/>
            <a:ext cx="755376" cy="326783"/>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21" name="Text Box 7"/>
          <p:cNvSpPr txBox="1">
            <a:spLocks noChangeArrowheads="1"/>
          </p:cNvSpPr>
          <p:nvPr/>
        </p:nvSpPr>
        <p:spPr bwMode="invGray">
          <a:xfrm>
            <a:off x="76200" y="33655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Suisun Marsh</a:t>
            </a:r>
          </a:p>
        </p:txBody>
      </p:sp>
      <p:sp>
        <p:nvSpPr>
          <p:cNvPr id="22" name="Text Box 7"/>
          <p:cNvSpPr txBox="1">
            <a:spLocks noChangeArrowheads="1"/>
          </p:cNvSpPr>
          <p:nvPr/>
        </p:nvSpPr>
        <p:spPr bwMode="invGray">
          <a:xfrm>
            <a:off x="2819400" y="27432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Yolo Bypass</a:t>
            </a:r>
          </a:p>
        </p:txBody>
      </p:sp>
      <p:sp>
        <p:nvSpPr>
          <p:cNvPr id="26" name="Oval 25"/>
          <p:cNvSpPr/>
          <p:nvPr/>
        </p:nvSpPr>
        <p:spPr bwMode="auto">
          <a:xfrm>
            <a:off x="3352800" y="4648200"/>
            <a:ext cx="381000" cy="2286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46102" name="Slide Number Placeholder 32"/>
          <p:cNvSpPr>
            <a:spLocks noGrp="1"/>
          </p:cNvSpPr>
          <p:nvPr>
            <p:ph type="sldNum" sz="quarter" idx="10"/>
          </p:nvPr>
        </p:nvSpPr>
        <p:spPr/>
        <p:txBody>
          <a:bodyPr/>
          <a:lstStyle/>
          <a:p>
            <a:pPr>
              <a:defRPr/>
            </a:pPr>
            <a:fld id="{1D52B576-B3B9-404D-AC15-934F26081BDD}" type="slidenum">
              <a:rPr lang="en-US" smtClean="0"/>
              <a:pPr>
                <a:defRPr/>
              </a:pPr>
              <a:t>33</a:t>
            </a:fld>
            <a:endParaRPr lang="en-US" dirty="0" smtClean="0"/>
          </a:p>
        </p:txBody>
      </p:sp>
      <p:sp>
        <p:nvSpPr>
          <p:cNvPr id="34" name="Oval 33"/>
          <p:cNvSpPr/>
          <p:nvPr/>
        </p:nvSpPr>
        <p:spPr bwMode="auto">
          <a:xfrm>
            <a:off x="2895600" y="3429000"/>
            <a:ext cx="685800" cy="381000"/>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35" name="Text Box 7"/>
          <p:cNvSpPr txBox="1">
            <a:spLocks noChangeArrowheads="1"/>
          </p:cNvSpPr>
          <p:nvPr/>
        </p:nvSpPr>
        <p:spPr bwMode="invGray">
          <a:xfrm>
            <a:off x="1219200" y="3048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Cache Slough</a:t>
            </a:r>
          </a:p>
        </p:txBody>
      </p:sp>
      <p:sp>
        <p:nvSpPr>
          <p:cNvPr id="32" name="Freeform 47"/>
          <p:cNvSpPr>
            <a:spLocks/>
          </p:cNvSpPr>
          <p:nvPr/>
        </p:nvSpPr>
        <p:spPr bwMode="inv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latin typeface="Arial" charset="0"/>
              <a:cs typeface="+mn-cs"/>
            </a:endParaRPr>
          </a:p>
        </p:txBody>
      </p:sp>
      <p:sp>
        <p:nvSpPr>
          <p:cNvPr id="33" name="Freeform 48"/>
          <p:cNvSpPr>
            <a:spLocks/>
          </p:cNvSpPr>
          <p:nvPr/>
        </p:nvSpPr>
        <p:spPr bwMode="inv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blurRad="50800" dist="38100" dir="2700000" algn="tl" rotWithShape="0">
              <a:prstClr val="black"/>
            </a:outerShdw>
          </a:effectLst>
        </p:spPr>
        <p:txBody>
          <a:bodyPr anchor="ctr" anchorCtr="1"/>
          <a:lstStyle/>
          <a:p>
            <a:pPr algn="ctr" eaLnBrk="0" hangingPunct="0">
              <a:defRPr/>
            </a:pPr>
            <a:endParaRPr lang="en-US">
              <a:latin typeface="Arial" charset="0"/>
              <a:cs typeface="+mn-cs"/>
            </a:endParaRPr>
          </a:p>
        </p:txBody>
      </p:sp>
      <p:sp>
        <p:nvSpPr>
          <p:cNvPr id="31" name="Text Box 7"/>
          <p:cNvSpPr txBox="1">
            <a:spLocks noChangeArrowheads="1"/>
          </p:cNvSpPr>
          <p:nvPr/>
        </p:nvSpPr>
        <p:spPr bwMode="invGray">
          <a:xfrm>
            <a:off x="1676400" y="49530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a:effectLst>
                  <a:outerShdw blurRad="50800" dist="63500" dir="2700000" algn="tl" rotWithShape="0">
                    <a:prstClr val="black"/>
                  </a:outerShdw>
                </a:effectLst>
                <a:latin typeface="Arial" charset="0"/>
                <a:cs typeface="+mn-cs"/>
              </a:rPr>
              <a:t>Dutch Slough</a:t>
            </a:r>
          </a:p>
        </p:txBody>
      </p:sp>
      <p:sp>
        <p:nvSpPr>
          <p:cNvPr id="36" name="Rectangle 35"/>
          <p:cNvSpPr>
            <a:spLocks noChangeArrowheads="1"/>
          </p:cNvSpPr>
          <p:nvPr/>
        </p:nvSpPr>
        <p:spPr bwMode="invGray">
          <a:xfrm>
            <a:off x="228600" y="242804"/>
            <a:ext cx="8610600" cy="1052596"/>
          </a:xfrm>
          <a:prstGeom prst="rect">
            <a:avLst/>
          </a:prstGeom>
          <a:effectLst>
            <a:outerShdw blurRad="50800" dist="38100" dir="2700000" algn="tl" rotWithShape="0">
              <a:prstClr val="black"/>
            </a:outerShdw>
          </a:effectLst>
        </p:spPr>
        <p:txBody>
          <a:bodyPr lIns="0" tIns="0" rIns="0" bIns="0">
            <a:spAutoFit/>
          </a:bodyPr>
          <a:lstStyle/>
          <a:p>
            <a:pPr algn="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Bay-Delta Conservation Plan </a:t>
            </a:r>
          </a:p>
          <a:p>
            <a:pPr algn="r" defTabSz="912813" eaLnBrk="0" hangingPunct="0">
              <a:lnSpc>
                <a:spcPct val="90000"/>
              </a:lnSpc>
              <a:defRPr/>
            </a:pPr>
            <a:r>
              <a:rPr lang="en-US" sz="3200" b="1" spc="-150" dirty="0">
                <a:ln w="3175">
                  <a:noFill/>
                </a:ln>
                <a:effectLst>
                  <a:outerShdw blurRad="50800" dist="38100" dir="2700000" algn="tl" rotWithShape="0">
                    <a:prstClr val="black">
                      <a:alpha val="40000"/>
                    </a:prstClr>
                  </a:outerShdw>
                </a:effectLst>
                <a:latin typeface="+mj-lt"/>
                <a:cs typeface="Arial" charset="0"/>
              </a:rPr>
              <a:t>Ecosystem Restoration Target Areas</a:t>
            </a:r>
          </a:p>
        </p:txBody>
      </p:sp>
      <p:sp>
        <p:nvSpPr>
          <p:cNvPr id="24" name="Oval 23"/>
          <p:cNvSpPr/>
          <p:nvPr/>
        </p:nvSpPr>
        <p:spPr bwMode="auto">
          <a:xfrm rot="2545731">
            <a:off x="5554098" y="3799391"/>
            <a:ext cx="483371" cy="162424"/>
          </a:xfrm>
          <a:prstGeom prst="ellipse">
            <a:avLst/>
          </a:prstGeom>
          <a:noFill/>
          <a:ln w="57150" cap="flat" cmpd="sng" algn="ctr">
            <a:solidFill>
              <a:srgbClr val="00FF00"/>
            </a:solidFill>
            <a:prstDash val="solid"/>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27" name="Text Box 7"/>
          <p:cNvSpPr txBox="1">
            <a:spLocks noChangeArrowheads="1"/>
          </p:cNvSpPr>
          <p:nvPr/>
        </p:nvSpPr>
        <p:spPr bwMode="invGray">
          <a:xfrm>
            <a:off x="5867400" y="3505200"/>
            <a:ext cx="1905000" cy="368300"/>
          </a:xfrm>
          <a:prstGeom prst="rect">
            <a:avLst/>
          </a:prstGeom>
          <a:noFill/>
          <a:ln w="9525">
            <a:noFill/>
            <a:miter lim="800000"/>
            <a:headEnd type="none" w="sm" len="sm"/>
            <a:tailEnd type="none" w="sm" len="sm"/>
          </a:ln>
          <a:effectLst/>
        </p:spPr>
        <p:txBody>
          <a:bodyPr/>
          <a:lstStyle/>
          <a:p>
            <a:pPr eaLnBrk="0" hangingPunct="0">
              <a:lnSpc>
                <a:spcPct val="90000"/>
              </a:lnSpc>
              <a:spcBef>
                <a:spcPct val="50000"/>
              </a:spcBef>
              <a:buClr>
                <a:schemeClr val="folHlink"/>
              </a:buClr>
              <a:buSzPct val="140000"/>
              <a:buFont typeface="Wingdings" pitchFamily="2" charset="2"/>
              <a:buNone/>
              <a:defRPr/>
            </a:pPr>
            <a:r>
              <a:rPr lang="en-US" sz="2000" b="1" dirty="0" err="1">
                <a:effectLst>
                  <a:outerShdw blurRad="50800" dist="63500" dir="2700000" algn="tl" rotWithShape="0">
                    <a:prstClr val="black"/>
                  </a:outerShdw>
                </a:effectLst>
                <a:latin typeface="Arial" charset="0"/>
                <a:cs typeface="+mn-cs"/>
              </a:rPr>
              <a:t>Consumnes</a:t>
            </a:r>
            <a:endParaRPr lang="en-US" sz="2000" b="1" dirty="0">
              <a:effectLst>
                <a:outerShdw blurRad="50800" dist="63500" dir="2700000" algn="tl" rotWithShape="0">
                  <a:prstClr val="black"/>
                </a:outerShdw>
              </a:effectLst>
              <a:latin typeface="Arial" charset="0"/>
              <a:cs typeface="+mn-cs"/>
            </a:endParaRPr>
          </a:p>
        </p:txBody>
      </p:sp>
      <p:sp>
        <p:nvSpPr>
          <p:cNvPr id="39" name="Oval 38"/>
          <p:cNvSpPr/>
          <p:nvPr/>
        </p:nvSpPr>
        <p:spPr bwMode="auto">
          <a:xfrm>
            <a:off x="5202051" y="5916462"/>
            <a:ext cx="1427349" cy="569215"/>
          </a:xfrm>
          <a:prstGeom prst="ellipse">
            <a:avLst/>
          </a:prstGeom>
          <a:noFill/>
          <a:ln w="57150" cap="flat" cmpd="sng" algn="ctr">
            <a:solidFill>
              <a:srgbClr val="00FF00"/>
            </a:solidFill>
            <a:prstDash val="sysDash"/>
            <a:round/>
            <a:headEnd type="none" w="med" len="med"/>
            <a:tailEnd type="none" w="med" len="med"/>
          </a:ln>
          <a:effectLst>
            <a:glow rad="228600">
              <a:schemeClr val="accent4">
                <a:satMod val="175000"/>
                <a:alpha val="40000"/>
              </a:schemeClr>
            </a:glow>
            <a:outerShdw blurRad="50800" dist="50800" dir="5400000" algn="ctr" rotWithShape="0">
              <a:schemeClr val="bg1"/>
            </a:outerShdw>
          </a:effectLst>
        </p:spPr>
        <p:txBody>
          <a:bodyPr anchor="ctr" anchorCtr="1"/>
          <a:lstStyle/>
          <a:p>
            <a:pPr algn="ctr" eaLnBrk="0" hangingPunct="0">
              <a:defRPr/>
            </a:pPr>
            <a:endParaRPr lang="en-US">
              <a:effectLst>
                <a:outerShdw blurRad="38100" dist="38100" dir="2700000" algn="tl">
                  <a:srgbClr val="000000">
                    <a:alpha val="43137"/>
                  </a:srgbClr>
                </a:outerShdw>
              </a:effectLst>
              <a:latin typeface="Arial" charset="0"/>
              <a:cs typeface="+mn-cs"/>
            </a:endParaRPr>
          </a:p>
        </p:txBody>
      </p:sp>
      <p:pic>
        <p:nvPicPr>
          <p:cNvPr id="37" name="Picture 4"/>
          <p:cNvPicPr>
            <a:picLocks noChangeAspect="1" noChangeArrowheads="1"/>
          </p:cNvPicPr>
          <p:nvPr/>
        </p:nvPicPr>
        <p:blipFill>
          <a:blip r:embed="rId4" cstate="print">
            <a:lum bright="-9000" contrast="15000"/>
          </a:blip>
          <a:srcRect/>
          <a:stretch>
            <a:fillRect/>
          </a:stretch>
        </p:blipFill>
        <p:spPr bwMode="auto">
          <a:xfrm>
            <a:off x="304800" y="304800"/>
            <a:ext cx="1089442" cy="1086333"/>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00"/>
                            </p:stCondLst>
                            <p:childTnLst>
                              <p:par>
                                <p:cTn id="13" presetID="23" presetClass="entr" presetSubtype="16"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500" fill="hold"/>
                                        <p:tgtEl>
                                          <p:spTgt spid="34"/>
                                        </p:tgtEl>
                                        <p:attrNameLst>
                                          <p:attrName>ppt_w</p:attrName>
                                        </p:attrNameLst>
                                      </p:cBhvr>
                                      <p:tavLst>
                                        <p:tav tm="0">
                                          <p:val>
                                            <p:fltVal val="0"/>
                                          </p:val>
                                        </p:tav>
                                        <p:tav tm="100000">
                                          <p:val>
                                            <p:strVal val="#ppt_w"/>
                                          </p:val>
                                        </p:tav>
                                      </p:tavLst>
                                    </p:anim>
                                    <p:anim calcmode="lin" valueType="num">
                                      <p:cBhvr>
                                        <p:cTn id="16" dur="500" fill="hold"/>
                                        <p:tgtEl>
                                          <p:spTgt spid="34"/>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par>
                          <p:cTn id="20" fill="hold">
                            <p:stCondLst>
                              <p:cond delay="1000"/>
                            </p:stCondLst>
                            <p:childTnLst>
                              <p:par>
                                <p:cTn id="21" presetID="2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1500"/>
                            </p:stCondLst>
                            <p:childTnLst>
                              <p:par>
                                <p:cTn id="29" presetID="2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10"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par>
                          <p:cTn id="36" fill="hold">
                            <p:stCondLst>
                              <p:cond delay="2000"/>
                            </p:stCondLst>
                            <p:childTnLst>
                              <p:par>
                                <p:cTn id="37" presetID="23" presetClass="entr" presetSubtype="16" fill="hold"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2500"/>
                            </p:stCondLst>
                            <p:childTnLst>
                              <p:par>
                                <p:cTn id="45" presetID="23" presetClass="entr" presetSubtype="16"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fltVal val="0"/>
                                          </p:val>
                                        </p:tav>
                                        <p:tav tm="100000">
                                          <p:val>
                                            <p:strVal val="#ppt_w"/>
                                          </p:val>
                                        </p:tav>
                                      </p:tavLst>
                                    </p:anim>
                                    <p:anim calcmode="lin" valueType="num">
                                      <p:cBhvr>
                                        <p:cTn id="48" dur="5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5" grpId="0"/>
      <p:bldP spid="31"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descr="Windows Photo Gallery Wallpaper.jpg"/>
          <p:cNvPicPr>
            <a:picLocks noChangeAspect="1"/>
          </p:cNvPicPr>
          <p:nvPr/>
        </p:nvPicPr>
        <p:blipFill>
          <a:blip r:embed="rId3"/>
          <a:srcRect/>
          <a:stretch>
            <a:fillRect/>
          </a:stretch>
        </p:blipFill>
        <p:spPr bwMode="ltGray">
          <a:xfrm>
            <a:off x="0" y="0"/>
            <a:ext cx="9144000" cy="6858000"/>
          </a:xfrm>
          <a:prstGeom prst="rect">
            <a:avLst/>
          </a:prstGeom>
          <a:noFill/>
          <a:ln w="9525">
            <a:noFill/>
            <a:miter lim="800000"/>
            <a:headEnd/>
            <a:tailEnd/>
          </a:ln>
        </p:spPr>
      </p:pic>
      <p:pic>
        <p:nvPicPr>
          <p:cNvPr id="7" name="Picture 3"/>
          <p:cNvPicPr>
            <a:picLocks noChangeAspect="1" noChangeArrowheads="1"/>
          </p:cNvPicPr>
          <p:nvPr/>
        </p:nvPicPr>
        <p:blipFill>
          <a:blip r:embed="rId4"/>
          <a:srcRect l="4819" t="3386" r="5660" b="8197"/>
          <a:stretch>
            <a:fillRect/>
          </a:stretch>
        </p:blipFill>
        <p:spPr bwMode="auto">
          <a:xfrm>
            <a:off x="4614203" y="658201"/>
            <a:ext cx="4301197" cy="4653627"/>
          </a:xfrm>
          <a:prstGeom prst="ellipse">
            <a:avLst/>
          </a:prstGeom>
          <a:ln>
            <a:noFill/>
          </a:ln>
          <a:effectLst>
            <a:softEdge rad="112500"/>
          </a:effectLst>
        </p:spPr>
      </p:pic>
      <p:sp>
        <p:nvSpPr>
          <p:cNvPr id="5" name="Title 4"/>
          <p:cNvSpPr>
            <a:spLocks noGrp="1"/>
          </p:cNvSpPr>
          <p:nvPr>
            <p:ph type="title"/>
          </p:nvPr>
        </p:nvSpPr>
        <p:spPr>
          <a:xfrm>
            <a:off x="457200" y="990600"/>
            <a:ext cx="4038600" cy="2057400"/>
          </a:xfrm>
        </p:spPr>
        <p:txBody>
          <a:bodyPr/>
          <a:lstStyle/>
          <a:p>
            <a:pPr>
              <a:defRPr/>
            </a:pPr>
            <a:r>
              <a:rPr smtClean="0"/>
              <a:t>Ecosystem Restoration Targets </a:t>
            </a:r>
            <a:endParaRPr dirty="0"/>
          </a:p>
        </p:txBody>
      </p:sp>
      <p:sp>
        <p:nvSpPr>
          <p:cNvPr id="4" name="Slide Number Placeholder 3"/>
          <p:cNvSpPr>
            <a:spLocks noGrp="1"/>
          </p:cNvSpPr>
          <p:nvPr>
            <p:ph type="sldNum" sz="quarter" idx="10"/>
          </p:nvPr>
        </p:nvSpPr>
        <p:spPr/>
        <p:txBody>
          <a:bodyPr/>
          <a:lstStyle/>
          <a:p>
            <a:pPr>
              <a:defRPr/>
            </a:pPr>
            <a:fld id="{50906121-90D7-4917-A334-5DAC68C872AE}" type="slidenum">
              <a:rPr lang="en-US" smtClean="0"/>
              <a:pPr>
                <a:defRPr/>
              </a:pPr>
              <a:t>34</a:t>
            </a:fld>
            <a:endParaRPr lang="en-US" dirty="0"/>
          </a:p>
        </p:txBody>
      </p:sp>
      <p:graphicFrame>
        <p:nvGraphicFramePr>
          <p:cNvPr id="8" name="Content Placeholder 7"/>
          <p:cNvGraphicFramePr>
            <a:graphicFrameLocks noGrp="1"/>
          </p:cNvGraphicFramePr>
          <p:nvPr>
            <p:ph idx="1"/>
          </p:nvPr>
        </p:nvGraphicFramePr>
        <p:xfrm>
          <a:off x="533400" y="3630613"/>
          <a:ext cx="6172200" cy="2529840"/>
        </p:xfrm>
        <a:graphic>
          <a:graphicData uri="http://schemas.openxmlformats.org/drawingml/2006/table">
            <a:tbl>
              <a:tblPr firstRow="1" bandRow="1">
                <a:tableStyleId>{EB9631B5-78F2-41C9-869B-9F39066F8104}</a:tableStyleId>
              </a:tblPr>
              <a:tblGrid>
                <a:gridCol w="2466414"/>
                <a:gridCol w="1419786"/>
                <a:gridCol w="2286000"/>
              </a:tblGrid>
              <a:tr h="370840">
                <a:tc>
                  <a:txBody>
                    <a:bodyPr/>
                    <a:lstStyle/>
                    <a:p>
                      <a:pPr algn="ctr"/>
                      <a:r>
                        <a:rPr lang="en-US" sz="2600" dirty="0" smtClean="0"/>
                        <a:t>Restoration</a:t>
                      </a:r>
                      <a:endParaRPr lang="en-US" sz="2600" dirty="0"/>
                    </a:p>
                  </a:txBody>
                  <a:tcPr anchor="ctr"/>
                </a:tc>
                <a:tc>
                  <a:txBody>
                    <a:bodyPr/>
                    <a:lstStyle/>
                    <a:p>
                      <a:pPr marL="0" algn="ctr" defTabSz="914363" rtl="0" eaLnBrk="1" latinLnBrk="0" hangingPunct="1"/>
                      <a:r>
                        <a:rPr lang="en-US" sz="2600" b="1" kern="1200" dirty="0" smtClean="0">
                          <a:solidFill>
                            <a:schemeClr val="lt1"/>
                          </a:solidFill>
                          <a:latin typeface="+mn-lt"/>
                          <a:ea typeface="+mn-ea"/>
                          <a:cs typeface="+mn-cs"/>
                        </a:rPr>
                        <a:t>Targets</a:t>
                      </a:r>
                    </a:p>
                  </a:txBody>
                  <a:tcPr anchor="ctr"/>
                </a:tc>
                <a:tc>
                  <a:txBody>
                    <a:bodyPr/>
                    <a:lstStyle/>
                    <a:p>
                      <a:pPr marL="0" algn="ctr" defTabSz="914363" rtl="0" eaLnBrk="1" latinLnBrk="0" hangingPunct="1"/>
                      <a:r>
                        <a:rPr lang="en-US" sz="2600" b="1" kern="1200" dirty="0" smtClean="0">
                          <a:solidFill>
                            <a:schemeClr val="lt1"/>
                          </a:solidFill>
                          <a:latin typeface="+mn-lt"/>
                          <a:ea typeface="+mn-ea"/>
                          <a:cs typeface="+mn-cs"/>
                        </a:rPr>
                        <a:t>Costs</a:t>
                      </a:r>
                    </a:p>
                  </a:txBody>
                  <a:tcPr anchor="ctr"/>
                </a:tc>
              </a:tr>
              <a:tr h="370840">
                <a:tc>
                  <a:txBody>
                    <a:bodyPr/>
                    <a:lstStyle/>
                    <a:p>
                      <a:pPr algn="ctr"/>
                      <a:r>
                        <a:rPr lang="en-US" sz="2000" dirty="0" smtClean="0"/>
                        <a:t>Tidal Marsh</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65,000 ac</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$1.3 – 2.3 billion</a:t>
                      </a:r>
                    </a:p>
                  </a:txBody>
                  <a:tcPr anchor="ctr"/>
                </a:tc>
              </a:tr>
              <a:tr h="370840">
                <a:tc>
                  <a:txBody>
                    <a:bodyPr/>
                    <a:lstStyle/>
                    <a:p>
                      <a:pPr algn="ctr"/>
                      <a:r>
                        <a:rPr lang="en-US" sz="2000" dirty="0" smtClean="0"/>
                        <a:t>Seasonal Floodplain</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10,000 ac</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$434 million</a:t>
                      </a:r>
                    </a:p>
                  </a:txBody>
                  <a:tcPr anchor="ctr"/>
                </a:tc>
              </a:tr>
              <a:tr h="370840">
                <a:tc>
                  <a:txBody>
                    <a:bodyPr/>
                    <a:lstStyle/>
                    <a:p>
                      <a:pPr algn="ctr"/>
                      <a:r>
                        <a:rPr lang="en-US" sz="2000" dirty="0" smtClean="0"/>
                        <a:t>Riparian Habitat</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5,000</a:t>
                      </a:r>
                      <a:r>
                        <a:rPr lang="en-US" sz="2000" b="0" kern="1200" baseline="0" dirty="0" smtClean="0">
                          <a:solidFill>
                            <a:schemeClr val="dk1"/>
                          </a:solidFill>
                          <a:latin typeface="+mn-lt"/>
                          <a:ea typeface="+mn-ea"/>
                          <a:cs typeface="+mn-cs"/>
                        </a:rPr>
                        <a:t> ac</a:t>
                      </a:r>
                      <a:endParaRPr lang="en-US" sz="2000" b="0" kern="1200" dirty="0" smtClean="0">
                        <a:solidFill>
                          <a:schemeClr val="dk1"/>
                        </a:solidFill>
                        <a:latin typeface="+mn-lt"/>
                        <a:ea typeface="+mn-ea"/>
                        <a:cs typeface="+mn-cs"/>
                      </a:endParaRP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$100 million</a:t>
                      </a:r>
                    </a:p>
                  </a:txBody>
                  <a:tcPr anchor="ctr"/>
                </a:tc>
              </a:tr>
              <a:tr h="370840">
                <a:tc>
                  <a:txBody>
                    <a:bodyPr/>
                    <a:lstStyle/>
                    <a:p>
                      <a:pPr algn="ctr"/>
                      <a:r>
                        <a:rPr lang="en-US" sz="2000" dirty="0" smtClean="0"/>
                        <a:t>River Channel Margin</a:t>
                      </a:r>
                      <a:endParaRPr lang="en-US" sz="2000" dirty="0"/>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20 mi</a:t>
                      </a:r>
                    </a:p>
                  </a:txBody>
                  <a:tcPr anchor="ctr"/>
                </a:tc>
                <a:tc>
                  <a:txBody>
                    <a:bodyPr/>
                    <a:lstStyle/>
                    <a:p>
                      <a:pPr marL="0" algn="r" defTabSz="914363" rtl="0" eaLnBrk="1" latinLnBrk="0" hangingPunct="1"/>
                      <a:r>
                        <a:rPr lang="en-US" sz="2000" b="0" kern="1200" dirty="0" smtClean="0">
                          <a:solidFill>
                            <a:schemeClr val="dk1"/>
                          </a:solidFill>
                          <a:latin typeface="+mn-lt"/>
                          <a:ea typeface="+mn-ea"/>
                          <a:cs typeface="+mn-cs"/>
                        </a:rPr>
                        <a:t>$57 million</a:t>
                      </a:r>
                    </a:p>
                  </a:txBody>
                  <a:tcPr anchor="ctr"/>
                </a:tc>
              </a:tr>
              <a:tr h="370840">
                <a:tc>
                  <a:txBody>
                    <a:bodyPr/>
                    <a:lstStyle/>
                    <a:p>
                      <a:pPr marL="0" algn="ctr" defTabSz="914363" rtl="0" eaLnBrk="1" latinLnBrk="0" hangingPunct="1"/>
                      <a:r>
                        <a:rPr lang="en-US" sz="2400" b="1" kern="1200" dirty="0" smtClean="0">
                          <a:solidFill>
                            <a:srgbClr val="FFFF00"/>
                          </a:solidFill>
                          <a:latin typeface="+mn-lt"/>
                          <a:ea typeface="+mn-ea"/>
                          <a:cs typeface="+mn-cs"/>
                        </a:rPr>
                        <a:t>TOTAL</a:t>
                      </a:r>
                    </a:p>
                  </a:txBody>
                  <a:tcPr anchor="ctr">
                    <a:solidFill>
                      <a:schemeClr val="accent4">
                        <a:lumMod val="75000"/>
                      </a:schemeClr>
                    </a:solidFill>
                  </a:tcPr>
                </a:tc>
                <a:tc>
                  <a:txBody>
                    <a:bodyPr/>
                    <a:lstStyle/>
                    <a:p>
                      <a:pPr algn="r"/>
                      <a:r>
                        <a:rPr lang="en-US" sz="2400" b="1" dirty="0" smtClean="0">
                          <a:solidFill>
                            <a:srgbClr val="FFFF00"/>
                          </a:solidFill>
                        </a:rPr>
                        <a:t>80,000 ac</a:t>
                      </a:r>
                      <a:endParaRPr lang="en-US" sz="2400" b="1" dirty="0">
                        <a:solidFill>
                          <a:srgbClr val="FFFF00"/>
                        </a:solidFill>
                      </a:endParaRPr>
                    </a:p>
                  </a:txBody>
                  <a:tcPr anchor="ctr">
                    <a:solidFill>
                      <a:schemeClr val="accent4">
                        <a:lumMod val="75000"/>
                      </a:schemeClr>
                    </a:solidFill>
                  </a:tcPr>
                </a:tc>
                <a:tc>
                  <a:txBody>
                    <a:bodyPr/>
                    <a:lstStyle/>
                    <a:p>
                      <a:pPr algn="r"/>
                      <a:r>
                        <a:rPr lang="en-US" sz="2400" b="1" dirty="0" smtClean="0">
                          <a:solidFill>
                            <a:srgbClr val="FFFF00"/>
                          </a:solidFill>
                        </a:rPr>
                        <a:t> ~ $2 – 3 billion</a:t>
                      </a:r>
                      <a:endParaRPr lang="en-US" sz="2400" b="1" dirty="0">
                        <a:solidFill>
                          <a:srgbClr val="FFFF00"/>
                        </a:solidFill>
                      </a:endParaRPr>
                    </a:p>
                  </a:txBody>
                  <a:tcPr anchor="ctr">
                    <a:solidFill>
                      <a:schemeClr val="accent4">
                        <a:lumMod val="75000"/>
                      </a:schemeClr>
                    </a:solidFill>
                  </a:tcPr>
                </a:tc>
              </a:tr>
            </a:tbl>
          </a:graphicData>
        </a:graphic>
      </p:graphicFrame>
      <p:sp>
        <p:nvSpPr>
          <p:cNvPr id="9" name="Title 4"/>
          <p:cNvSpPr txBox="1">
            <a:spLocks/>
          </p:cNvSpPr>
          <p:nvPr/>
        </p:nvSpPr>
        <p:spPr bwMode="invGray">
          <a:xfrm>
            <a:off x="533400" y="6373813"/>
            <a:ext cx="8001000" cy="331787"/>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effectLst>
                  <a:outerShdw blurRad="50800" dist="38100" dir="2700000" algn="tl" rotWithShape="0">
                    <a:prstClr val="black">
                      <a:alpha val="40000"/>
                    </a:prstClr>
                  </a:outerShdw>
                </a:effectLst>
                <a:latin typeface="+mj-lt"/>
                <a:cs typeface="Arial" charset="0"/>
              </a:rPr>
              <a:t>Ecosystem Restoration Target  =  Twice the size of Washington DC </a:t>
            </a: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0264"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AD2E2B55-33B7-4382-9720-1B6CCDA8071C}" type="slidenum">
              <a:rPr lang="en-US">
                <a:effectLst>
                  <a:outerShdw blurRad="38100" dist="38100" dir="2700000" algn="tl">
                    <a:srgbClr val="000000">
                      <a:alpha val="43137"/>
                    </a:srgbClr>
                  </a:outerShdw>
                </a:effectLst>
                <a:latin typeface="+mn-lt"/>
                <a:cs typeface="Arial" charset="0"/>
              </a:rPr>
              <a:pPr algn="ctr">
                <a:defRPr/>
              </a:pPr>
              <a:t>35</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Thru-Delta Conveyance</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34" name="Freeform 43"/>
          <p:cNvSpPr>
            <a:spLocks/>
          </p:cNvSpPr>
          <p:nvPr/>
        </p:nvSpPr>
        <p:spPr bwMode="invGray">
          <a:xfrm>
            <a:off x="4533177" y="383136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98425" cap="flat" cmpd="sng">
            <a:solidFill>
              <a:srgbClr val="FFFF00"/>
            </a:solidFill>
            <a:prstDash val="solid"/>
            <a:round/>
            <a:headEnd type="none" w="med" len="med"/>
            <a:tailEnd type="none" w="med" len="med"/>
          </a:ln>
          <a:effectLst>
            <a:glow rad="228600">
              <a:schemeClr val="bg1">
                <a:alpha val="40000"/>
              </a:schemeClr>
            </a:glow>
          </a:effectLst>
        </p:spPr>
        <p:txBody>
          <a:bodyPr anchor="ctr" anchorCtr="1"/>
          <a:lstStyle/>
          <a:p>
            <a:pPr>
              <a:defRPr/>
            </a:pPr>
            <a:endParaRPr lang="en-US">
              <a:latin typeface="Arial" charset="0"/>
              <a:cs typeface="Arial" charset="0"/>
            </a:endParaRPr>
          </a:p>
        </p:txBody>
      </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pic>
        <p:nvPicPr>
          <p:cNvPr id="24"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1300"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54"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7C1BE17C-3B61-4FC3-A7E9-0CCF36625237}" type="slidenum">
              <a:rPr lang="en-US">
                <a:effectLst>
                  <a:outerShdw blurRad="38100" dist="38100" dir="2700000" algn="tl">
                    <a:srgbClr val="000000">
                      <a:alpha val="43137"/>
                    </a:srgbClr>
                  </a:outerShdw>
                </a:effectLst>
                <a:latin typeface="+mn-lt"/>
                <a:cs typeface="Arial" charset="0"/>
              </a:rPr>
              <a:pPr algn="ctr">
                <a:defRPr/>
              </a:pPr>
              <a:t>36</a:t>
            </a:fld>
            <a:endParaRPr lang="en-US" dirty="0">
              <a:effectLst>
                <a:outerShdw blurRad="38100" dist="38100" dir="2700000" algn="tl">
                  <a:srgbClr val="000000">
                    <a:alpha val="43137"/>
                  </a:srgbClr>
                </a:outerShdw>
              </a:effectLst>
              <a:latin typeface="+mn-lt"/>
              <a:cs typeface="Arial" charset="0"/>
            </a:endParaRPr>
          </a:p>
        </p:txBody>
      </p:sp>
      <p:grpSp>
        <p:nvGrpSpPr>
          <p:cNvPr id="4" name="Group 55"/>
          <p:cNvGrpSpPr>
            <a:grpSpLocks/>
          </p:cNvGrpSpPr>
          <p:nvPr/>
        </p:nvGrpSpPr>
        <p:grpSpPr bwMode="auto">
          <a:xfrm>
            <a:off x="4275138" y="3759200"/>
            <a:ext cx="1368425" cy="2127250"/>
            <a:chOff x="4275138" y="3759200"/>
            <a:chExt cx="1368426" cy="2127250"/>
          </a:xfrm>
        </p:grpSpPr>
        <p:sp>
          <p:nvSpPr>
            <p:cNvPr id="266283"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66282"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66284"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5" name="Group 58"/>
          <p:cNvGrpSpPr>
            <a:grpSpLocks/>
          </p:cNvGrpSpPr>
          <p:nvPr/>
        </p:nvGrpSpPr>
        <p:grpSpPr bwMode="auto">
          <a:xfrm>
            <a:off x="3943350" y="3316288"/>
            <a:ext cx="2724150" cy="2840037"/>
            <a:chOff x="3943350" y="3316288"/>
            <a:chExt cx="2724150" cy="2840037"/>
          </a:xfrm>
        </p:grpSpPr>
        <p:grpSp>
          <p:nvGrpSpPr>
            <p:cNvPr id="6" name="Group 57"/>
            <p:cNvGrpSpPr>
              <a:grpSpLocks/>
            </p:cNvGrpSpPr>
            <p:nvPr/>
          </p:nvGrpSpPr>
          <p:grpSpPr bwMode="auto">
            <a:xfrm>
              <a:off x="3943350" y="3316288"/>
              <a:ext cx="2724150" cy="2840037"/>
              <a:chOff x="3943350" y="3316288"/>
              <a:chExt cx="2724150" cy="2840037"/>
            </a:xfrm>
          </p:grpSpPr>
          <p:sp>
            <p:nvSpPr>
              <p:cNvPr id="27" name="Freeform 9"/>
              <p:cNvSpPr>
                <a:spLocks/>
              </p:cNvSpPr>
              <p:nvPr/>
            </p:nvSpPr>
            <p:spPr bwMode="invGray">
              <a:xfrm>
                <a:off x="4185106" y="3505722"/>
                <a:ext cx="2482394" cy="2650603"/>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120 w 1472"/>
                  <a:gd name="connsiteY9" fmla="*/ 1443 h 1470"/>
                  <a:gd name="connsiteX10" fmla="*/ 0 w 1472"/>
                  <a:gd name="connsiteY10" fmla="*/ 1470 h 1470"/>
                  <a:gd name="connsiteX0" fmla="*/ 560 w 1352"/>
                  <a:gd name="connsiteY0" fmla="*/ 0 h 1547"/>
                  <a:gd name="connsiteX1" fmla="*/ 752 w 1352"/>
                  <a:gd name="connsiteY1" fmla="*/ 96 h 1547"/>
                  <a:gd name="connsiteX2" fmla="*/ 800 w 1352"/>
                  <a:gd name="connsiteY2" fmla="*/ 288 h 1547"/>
                  <a:gd name="connsiteX3" fmla="*/ 848 w 1352"/>
                  <a:gd name="connsiteY3" fmla="*/ 384 h 1547"/>
                  <a:gd name="connsiteX4" fmla="*/ 1040 w 1352"/>
                  <a:gd name="connsiteY4" fmla="*/ 528 h 1547"/>
                  <a:gd name="connsiteX5" fmla="*/ 1136 w 1352"/>
                  <a:gd name="connsiteY5" fmla="*/ 672 h 1547"/>
                  <a:gd name="connsiteX6" fmla="*/ 1328 w 1352"/>
                  <a:gd name="connsiteY6" fmla="*/ 864 h 1547"/>
                  <a:gd name="connsiteX7" fmla="*/ 1280 w 1352"/>
                  <a:gd name="connsiteY7" fmla="*/ 1104 h 1547"/>
                  <a:gd name="connsiteX8" fmla="*/ 1040 w 1352"/>
                  <a:gd name="connsiteY8" fmla="*/ 1200 h 1547"/>
                  <a:gd name="connsiteX9" fmla="*/ 0 w 1352"/>
                  <a:gd name="connsiteY9" fmla="*/ 1443 h 1547"/>
                  <a:gd name="connsiteX10" fmla="*/ 63 w 1352"/>
                  <a:gd name="connsiteY10" fmla="*/ 1547 h 1547"/>
                  <a:gd name="connsiteX0" fmla="*/ 793 w 1585"/>
                  <a:gd name="connsiteY0" fmla="*/ 0 h 1670"/>
                  <a:gd name="connsiteX1" fmla="*/ 985 w 1585"/>
                  <a:gd name="connsiteY1" fmla="*/ 96 h 1670"/>
                  <a:gd name="connsiteX2" fmla="*/ 1033 w 1585"/>
                  <a:gd name="connsiteY2" fmla="*/ 288 h 1670"/>
                  <a:gd name="connsiteX3" fmla="*/ 1081 w 1585"/>
                  <a:gd name="connsiteY3" fmla="*/ 384 h 1670"/>
                  <a:gd name="connsiteX4" fmla="*/ 1273 w 1585"/>
                  <a:gd name="connsiteY4" fmla="*/ 528 h 1670"/>
                  <a:gd name="connsiteX5" fmla="*/ 1369 w 1585"/>
                  <a:gd name="connsiteY5" fmla="*/ 672 h 1670"/>
                  <a:gd name="connsiteX6" fmla="*/ 1561 w 1585"/>
                  <a:gd name="connsiteY6" fmla="*/ 864 h 1670"/>
                  <a:gd name="connsiteX7" fmla="*/ 1513 w 1585"/>
                  <a:gd name="connsiteY7" fmla="*/ 1104 h 1670"/>
                  <a:gd name="connsiteX8" fmla="*/ 1273 w 1585"/>
                  <a:gd name="connsiteY8" fmla="*/ 1200 h 1670"/>
                  <a:gd name="connsiteX9" fmla="*/ 233 w 1585"/>
                  <a:gd name="connsiteY9" fmla="*/ 1443 h 1670"/>
                  <a:gd name="connsiteX10" fmla="*/ 21 w 1585"/>
                  <a:gd name="connsiteY10"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 name="connsiteX0" fmla="*/ 772 w 1564"/>
                  <a:gd name="connsiteY0" fmla="*/ 0 h 1670"/>
                  <a:gd name="connsiteX1" fmla="*/ 964 w 1564"/>
                  <a:gd name="connsiteY1" fmla="*/ 96 h 1670"/>
                  <a:gd name="connsiteX2" fmla="*/ 1012 w 1564"/>
                  <a:gd name="connsiteY2" fmla="*/ 288 h 1670"/>
                  <a:gd name="connsiteX3" fmla="*/ 1060 w 1564"/>
                  <a:gd name="connsiteY3" fmla="*/ 384 h 1670"/>
                  <a:gd name="connsiteX4" fmla="*/ 1252 w 1564"/>
                  <a:gd name="connsiteY4" fmla="*/ 528 h 1670"/>
                  <a:gd name="connsiteX5" fmla="*/ 1348 w 1564"/>
                  <a:gd name="connsiteY5" fmla="*/ 672 h 1670"/>
                  <a:gd name="connsiteX6" fmla="*/ 1540 w 1564"/>
                  <a:gd name="connsiteY6" fmla="*/ 864 h 1670"/>
                  <a:gd name="connsiteX7" fmla="*/ 1492 w 1564"/>
                  <a:gd name="connsiteY7" fmla="*/ 1104 h 1670"/>
                  <a:gd name="connsiteX8" fmla="*/ 1252 w 1564"/>
                  <a:gd name="connsiteY8" fmla="*/ 1200 h 1670"/>
                  <a:gd name="connsiteX9" fmla="*/ 212 w 1564"/>
                  <a:gd name="connsiteY9" fmla="*/ 1443 h 1670"/>
                  <a:gd name="connsiteX10" fmla="*/ 278 w 1564"/>
                  <a:gd name="connsiteY10" fmla="*/ 1600 h 1670"/>
                  <a:gd name="connsiteX11" fmla="*/ 0 w 1564"/>
                  <a:gd name="connsiteY11" fmla="*/ 1670 h 1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4" h="1670">
                    <a:moveTo>
                      <a:pt x="772" y="0"/>
                    </a:moveTo>
                    <a:cubicBezTo>
                      <a:pt x="802" y="20"/>
                      <a:pt x="924" y="48"/>
                      <a:pt x="964" y="96"/>
                    </a:cubicBezTo>
                    <a:cubicBezTo>
                      <a:pt x="1004" y="144"/>
                      <a:pt x="996" y="240"/>
                      <a:pt x="1012" y="288"/>
                    </a:cubicBezTo>
                    <a:cubicBezTo>
                      <a:pt x="1028" y="336"/>
                      <a:pt x="1020" y="344"/>
                      <a:pt x="1060" y="384"/>
                    </a:cubicBezTo>
                    <a:cubicBezTo>
                      <a:pt x="1100" y="424"/>
                      <a:pt x="1204" y="480"/>
                      <a:pt x="1252" y="528"/>
                    </a:cubicBezTo>
                    <a:cubicBezTo>
                      <a:pt x="1300" y="576"/>
                      <a:pt x="1300" y="616"/>
                      <a:pt x="1348" y="672"/>
                    </a:cubicBezTo>
                    <a:cubicBezTo>
                      <a:pt x="1396" y="728"/>
                      <a:pt x="1516" y="792"/>
                      <a:pt x="1540" y="864"/>
                    </a:cubicBezTo>
                    <a:cubicBezTo>
                      <a:pt x="1564" y="936"/>
                      <a:pt x="1540" y="1048"/>
                      <a:pt x="1492" y="1104"/>
                    </a:cubicBezTo>
                    <a:cubicBezTo>
                      <a:pt x="1444" y="1160"/>
                      <a:pt x="1465" y="1144"/>
                      <a:pt x="1252" y="1200"/>
                    </a:cubicBezTo>
                    <a:cubicBezTo>
                      <a:pt x="1039" y="1256"/>
                      <a:pt x="374" y="1376"/>
                      <a:pt x="212" y="1443"/>
                    </a:cubicBezTo>
                    <a:cubicBezTo>
                      <a:pt x="255" y="1552"/>
                      <a:pt x="313" y="1562"/>
                      <a:pt x="278" y="1600"/>
                    </a:cubicBezTo>
                    <a:cubicBezTo>
                      <a:pt x="243" y="1638"/>
                      <a:pt x="22" y="1648"/>
                      <a:pt x="0" y="1670"/>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28" name="Freeform 27"/>
              <p:cNvSpPr/>
              <p:nvPr/>
            </p:nvSpPr>
            <p:spPr bwMode="invGray">
              <a:xfrm>
                <a:off x="5313653" y="3316288"/>
                <a:ext cx="234736" cy="212082"/>
              </a:xfrm>
              <a:custGeom>
                <a:avLst/>
                <a:gdLst>
                  <a:gd name="connsiteX0" fmla="*/ 0 w 234779"/>
                  <a:gd name="connsiteY0" fmla="*/ 2059 h 212124"/>
                  <a:gd name="connsiteX1" fmla="*/ 111211 w 234779"/>
                  <a:gd name="connsiteY1" fmla="*/ 14416 h 212124"/>
                  <a:gd name="connsiteX2" fmla="*/ 166817 w 234779"/>
                  <a:gd name="connsiteY2" fmla="*/ 88556 h 212124"/>
                  <a:gd name="connsiteX3" fmla="*/ 234779 w 234779"/>
                  <a:gd name="connsiteY3" fmla="*/ 212124 h 212124"/>
                </a:gdLst>
                <a:ahLst/>
                <a:cxnLst>
                  <a:cxn ang="0">
                    <a:pos x="connsiteX0" y="connsiteY0"/>
                  </a:cxn>
                  <a:cxn ang="0">
                    <a:pos x="connsiteX1" y="connsiteY1"/>
                  </a:cxn>
                  <a:cxn ang="0">
                    <a:pos x="connsiteX2" y="connsiteY2"/>
                  </a:cxn>
                  <a:cxn ang="0">
                    <a:pos x="connsiteX3" y="connsiteY3"/>
                  </a:cxn>
                </a:cxnLst>
                <a:rect l="l" t="t" r="r" b="b"/>
                <a:pathLst>
                  <a:path w="234779" h="212124">
                    <a:moveTo>
                      <a:pt x="0" y="2059"/>
                    </a:moveTo>
                    <a:cubicBezTo>
                      <a:pt x="41704" y="1029"/>
                      <a:pt x="83408" y="0"/>
                      <a:pt x="111211" y="14416"/>
                    </a:cubicBezTo>
                    <a:cubicBezTo>
                      <a:pt x="139014" y="28832"/>
                      <a:pt x="146222" y="55605"/>
                      <a:pt x="166817" y="88556"/>
                    </a:cubicBezTo>
                    <a:cubicBezTo>
                      <a:pt x="187412" y="121507"/>
                      <a:pt x="211095" y="166815"/>
                      <a:pt x="234779" y="212124"/>
                    </a:cubicBezTo>
                  </a:path>
                </a:pathLst>
              </a:custGeom>
              <a:noFill/>
              <a:ln w="38100" cap="flat" cmpd="sng" algn="ctr">
                <a:solidFill>
                  <a:srgbClr val="00B0F0"/>
                </a:solidFill>
                <a:prstDash val="sysDot"/>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sp>
            <p:nvSpPr>
              <p:cNvPr id="26" name="Freeform 25"/>
              <p:cNvSpPr/>
              <p:nvPr/>
            </p:nvSpPr>
            <p:spPr bwMode="invGray">
              <a:xfrm>
                <a:off x="3943350" y="5941965"/>
                <a:ext cx="615440" cy="92399"/>
              </a:xfrm>
              <a:custGeom>
                <a:avLst/>
                <a:gdLst>
                  <a:gd name="connsiteX0" fmla="*/ 727441 w 727441"/>
                  <a:gd name="connsiteY0" fmla="*/ 0 h 118974"/>
                  <a:gd name="connsiteX1" fmla="*/ 673053 w 727441"/>
                  <a:gd name="connsiteY1" fmla="*/ 23795 h 118974"/>
                  <a:gd name="connsiteX2" fmla="*/ 581273 w 727441"/>
                  <a:gd name="connsiteY2" fmla="*/ 6799 h 118974"/>
                  <a:gd name="connsiteX3" fmla="*/ 465698 w 727441"/>
                  <a:gd name="connsiteY3" fmla="*/ 16997 h 118974"/>
                  <a:gd name="connsiteX4" fmla="*/ 367120 w 727441"/>
                  <a:gd name="connsiteY4" fmla="*/ 50989 h 118974"/>
                  <a:gd name="connsiteX5" fmla="*/ 316131 w 727441"/>
                  <a:gd name="connsiteY5" fmla="*/ 81583 h 118974"/>
                  <a:gd name="connsiteX6" fmla="*/ 244747 w 727441"/>
                  <a:gd name="connsiteY6" fmla="*/ 64586 h 118974"/>
                  <a:gd name="connsiteX7" fmla="*/ 190358 w 727441"/>
                  <a:gd name="connsiteY7" fmla="*/ 13597 h 118974"/>
                  <a:gd name="connsiteX8" fmla="*/ 118974 w 727441"/>
                  <a:gd name="connsiteY8" fmla="*/ 44191 h 118974"/>
                  <a:gd name="connsiteX9" fmla="*/ 61187 w 727441"/>
                  <a:gd name="connsiteY9" fmla="*/ 84982 h 118974"/>
                  <a:gd name="connsiteX10" fmla="*/ 0 w 727441"/>
                  <a:gd name="connsiteY10" fmla="*/ 118974 h 118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7441" h="118974">
                    <a:moveTo>
                      <a:pt x="727441" y="0"/>
                    </a:moveTo>
                    <a:cubicBezTo>
                      <a:pt x="712427" y="11331"/>
                      <a:pt x="697414" y="22662"/>
                      <a:pt x="673053" y="23795"/>
                    </a:cubicBezTo>
                    <a:cubicBezTo>
                      <a:pt x="648692" y="24928"/>
                      <a:pt x="615832" y="7932"/>
                      <a:pt x="581273" y="6799"/>
                    </a:cubicBezTo>
                    <a:cubicBezTo>
                      <a:pt x="546714" y="5666"/>
                      <a:pt x="501390" y="9632"/>
                      <a:pt x="465698" y="16997"/>
                    </a:cubicBezTo>
                    <a:cubicBezTo>
                      <a:pt x="430006" y="24362"/>
                      <a:pt x="392048" y="40225"/>
                      <a:pt x="367120" y="50989"/>
                    </a:cubicBezTo>
                    <a:cubicBezTo>
                      <a:pt x="342192" y="61753"/>
                      <a:pt x="336527" y="79317"/>
                      <a:pt x="316131" y="81583"/>
                    </a:cubicBezTo>
                    <a:cubicBezTo>
                      <a:pt x="295735" y="83849"/>
                      <a:pt x="265709" y="75917"/>
                      <a:pt x="244747" y="64586"/>
                    </a:cubicBezTo>
                    <a:cubicBezTo>
                      <a:pt x="223785" y="53255"/>
                      <a:pt x="211320" y="16996"/>
                      <a:pt x="190358" y="13597"/>
                    </a:cubicBezTo>
                    <a:cubicBezTo>
                      <a:pt x="169396" y="10198"/>
                      <a:pt x="140502" y="32294"/>
                      <a:pt x="118974" y="44191"/>
                    </a:cubicBezTo>
                    <a:cubicBezTo>
                      <a:pt x="97446" y="56088"/>
                      <a:pt x="81016" y="72518"/>
                      <a:pt x="61187" y="84982"/>
                    </a:cubicBezTo>
                    <a:cubicBezTo>
                      <a:pt x="41358" y="97446"/>
                      <a:pt x="20679" y="108210"/>
                      <a:pt x="0" y="118974"/>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33" name="Isosceles Triangle 32"/>
            <p:cNvSpPr/>
            <p:nvPr/>
          </p:nvSpPr>
          <p:spPr bwMode="invGray">
            <a:xfrm>
              <a:off x="5529942" y="3443514"/>
              <a:ext cx="182880" cy="182880"/>
            </a:xfrm>
            <a:prstGeom prst="triangle">
              <a:avLst/>
            </a:prstGeom>
            <a:solidFill>
              <a:srgbClr val="FFFF00"/>
            </a:solidFill>
            <a:ln w="28575"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grpSp>
        <p:nvGrpSpPr>
          <p:cNvPr id="7" name="Group 56"/>
          <p:cNvGrpSpPr>
            <a:grpSpLocks/>
          </p:cNvGrpSpPr>
          <p:nvPr/>
        </p:nvGrpSpPr>
        <p:grpSpPr bwMode="auto">
          <a:xfrm>
            <a:off x="2603500" y="4287838"/>
            <a:ext cx="6500813" cy="2311400"/>
            <a:chOff x="2603500" y="4287838"/>
            <a:chExt cx="6500813" cy="2311400"/>
          </a:xfrm>
        </p:grpSpPr>
        <p:sp>
          <p:nvSpPr>
            <p:cNvPr id="2" name="Text Box 6"/>
            <p:cNvSpPr txBox="1">
              <a:spLocks noChangeArrowheads="1"/>
            </p:cNvSpPr>
            <p:nvPr/>
          </p:nvSpPr>
          <p:spPr bwMode="ltGray">
            <a:xfrm rot="2129783">
              <a:off x="7162800" y="5867400"/>
              <a:ext cx="1905000" cy="368300"/>
            </a:xfrm>
            <a:prstGeom prst="rect">
              <a:avLst/>
            </a:prstGeom>
            <a:noFill/>
            <a:ln w="9525">
              <a:noFill/>
              <a:miter lim="800000"/>
              <a:headEnd type="none" w="sm" len="sm"/>
              <a:tailEnd type="none" w="sm" len="sm"/>
            </a:ln>
            <a:effectLst>
              <a:outerShdw dist="50800" dir="1593903" algn="ctr" rotWithShape="0">
                <a:schemeClr val="bg1"/>
              </a:outerShdw>
            </a:effectLst>
          </p:spPr>
          <p:txBody>
            <a:bodyPr/>
            <a:lstStyle/>
            <a:p>
              <a:pPr>
                <a:lnSpc>
                  <a:spcPct val="90000"/>
                </a:lnSpc>
                <a:spcBef>
                  <a:spcPct val="50000"/>
                </a:spcBef>
                <a:buClr>
                  <a:schemeClr val="folHlink"/>
                </a:buClr>
                <a:buSzPct val="140000"/>
                <a:buFont typeface="Wingdings" pitchFamily="2" charset="2"/>
                <a:buNone/>
                <a:defRPr/>
              </a:pPr>
              <a:r>
                <a:rPr lang="en-US" sz="2400" b="1" dirty="0">
                  <a:latin typeface="+mn-lt"/>
                  <a:cs typeface="Arial" charset="0"/>
                </a:rPr>
                <a:t>SJ River</a:t>
              </a:r>
            </a:p>
          </p:txBody>
        </p:sp>
        <p:sp>
          <p:nvSpPr>
            <p:cNvPr id="266291" name="Freeform 51"/>
            <p:cNvSpPr>
              <a:spLocks/>
            </p:cNvSpPr>
            <p:nvPr/>
          </p:nvSpPr>
          <p:spPr bwMode="lt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8" name="Group 54"/>
          <p:cNvGrpSpPr>
            <a:grpSpLocks/>
          </p:cNvGrpSpPr>
          <p:nvPr/>
        </p:nvGrpSpPr>
        <p:grpSpPr bwMode="auto">
          <a:xfrm>
            <a:off x="2590800" y="1739900"/>
            <a:ext cx="2795588" cy="2616200"/>
            <a:chOff x="2590800" y="1739900"/>
            <a:chExt cx="2795588" cy="2616200"/>
          </a:xfrm>
        </p:grpSpPr>
        <p:sp>
          <p:nvSpPr>
            <p:cNvPr id="35"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6"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sp>
        <p:nvSpPr>
          <p:cNvPr id="48"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9"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50"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1"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52"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3"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37"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a:t>
            </a:r>
            <a:r>
              <a:rPr lang="en-US" sz="3200" b="1" dirty="0">
                <a:latin typeface="Arial" charset="0"/>
                <a:cs typeface="Arial" charset="0"/>
              </a:rPr>
              <a:t> </a:t>
            </a:r>
            <a:r>
              <a:rPr lang="en-US" sz="3200" b="1" dirty="0">
                <a:latin typeface="Cambria"/>
                <a:cs typeface="Arial" charset="0"/>
              </a:rPr>
              <a:t>− </a:t>
            </a:r>
            <a:r>
              <a:rPr lang="en-US" sz="3200" b="1" u="sng" dirty="0">
                <a:latin typeface="+mj-lt"/>
                <a:ea typeface="+mj-ea"/>
                <a:cs typeface="+mj-cs"/>
              </a:rPr>
              <a:t>East</a:t>
            </a:r>
            <a:r>
              <a:rPr lang="en-US" sz="3200" b="1" dirty="0">
                <a:latin typeface="+mj-lt"/>
                <a:ea typeface="+mj-ea"/>
                <a:cs typeface="+mj-cs"/>
              </a:rPr>
              <a:t> Alignment</a:t>
            </a:r>
          </a:p>
        </p:txBody>
      </p:sp>
      <p:pic>
        <p:nvPicPr>
          <p:cNvPr id="30"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2327"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C53037F9-DE30-4EB2-84CF-96DB03D3DB44}" type="slidenum">
              <a:rPr lang="en-US">
                <a:effectLst>
                  <a:outerShdw blurRad="38100" dist="38100" dir="2700000" algn="tl">
                    <a:srgbClr val="000000">
                      <a:alpha val="43137"/>
                    </a:srgbClr>
                  </a:outerShdw>
                </a:effectLst>
                <a:latin typeface="+mn-lt"/>
                <a:cs typeface="Arial" charset="0"/>
              </a:rPr>
              <a:pPr algn="ctr">
                <a:defRPr/>
              </a:pPr>
              <a:t>37</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a:t>
            </a:r>
            <a:r>
              <a:rPr lang="en-US" sz="3200" b="1" dirty="0">
                <a:latin typeface="Arial" charset="0"/>
                <a:cs typeface="Arial" charset="0"/>
              </a:rPr>
              <a:t> </a:t>
            </a:r>
            <a:r>
              <a:rPr lang="en-US" sz="3200" b="1" dirty="0">
                <a:latin typeface="Cambria"/>
                <a:cs typeface="Arial" charset="0"/>
              </a:rPr>
              <a:t>− </a:t>
            </a:r>
            <a:r>
              <a:rPr lang="en-US" sz="3200" b="1" u="sng" dirty="0">
                <a:latin typeface="+mj-lt"/>
                <a:ea typeface="+mj-ea"/>
                <a:cs typeface="+mj-cs"/>
              </a:rPr>
              <a:t>West</a:t>
            </a:r>
            <a:r>
              <a:rPr lang="en-US" sz="3200" b="1" dirty="0">
                <a:latin typeface="+mj-lt"/>
                <a:ea typeface="+mj-ea"/>
                <a:cs typeface="+mj-cs"/>
              </a:rPr>
              <a:t> Alignment</a:t>
            </a: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6" name="Group 39"/>
          <p:cNvGrpSpPr>
            <a:grpSpLocks/>
          </p:cNvGrpSpPr>
          <p:nvPr/>
        </p:nvGrpSpPr>
        <p:grpSpPr bwMode="auto">
          <a:xfrm>
            <a:off x="3362325" y="2938463"/>
            <a:ext cx="1846263" cy="2824162"/>
            <a:chOff x="3362323" y="2937804"/>
            <a:chExt cx="1846265" cy="2824822"/>
          </a:xfrm>
        </p:grpSpPr>
        <p:grpSp>
          <p:nvGrpSpPr>
            <p:cNvPr id="7" name="Group 33"/>
            <p:cNvGrpSpPr>
              <a:grpSpLocks/>
            </p:cNvGrpSpPr>
            <p:nvPr/>
          </p:nvGrpSpPr>
          <p:grpSpPr bwMode="auto">
            <a:xfrm>
              <a:off x="3362323" y="3035300"/>
              <a:ext cx="1846265" cy="2727326"/>
              <a:chOff x="3362323" y="3035300"/>
              <a:chExt cx="1846265" cy="2727326"/>
            </a:xfrm>
          </p:grpSpPr>
          <p:grpSp>
            <p:nvGrpSpPr>
              <p:cNvPr id="8" name="Group 29"/>
              <p:cNvGrpSpPr>
                <a:grpSpLocks/>
              </p:cNvGrpSpPr>
              <p:nvPr/>
            </p:nvGrpSpPr>
            <p:grpSpPr bwMode="auto">
              <a:xfrm>
                <a:off x="3362323" y="3035300"/>
                <a:ext cx="1846265" cy="2727326"/>
                <a:chOff x="3362323" y="3035300"/>
                <a:chExt cx="1846265" cy="2727326"/>
              </a:xfrm>
            </p:grpSpPr>
            <p:sp>
              <p:nvSpPr>
                <p:cNvPr id="27" name="Freeform 9"/>
                <p:cNvSpPr>
                  <a:spLocks/>
                </p:cNvSpPr>
                <p:nvPr/>
              </p:nvSpPr>
              <p:spPr bwMode="auto">
                <a:xfrm>
                  <a:off x="3362323" y="4752978"/>
                  <a:ext cx="838203" cy="1009648"/>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0 w 613"/>
                    <a:gd name="connsiteY0" fmla="*/ 0 h 661"/>
                    <a:gd name="connsiteX1" fmla="*/ 303 w 613"/>
                    <a:gd name="connsiteY1" fmla="*/ 96 h 661"/>
                    <a:gd name="connsiteX2" fmla="*/ 276 w 613"/>
                    <a:gd name="connsiteY2" fmla="*/ 511 h 661"/>
                    <a:gd name="connsiteX3" fmla="*/ 613 w 613"/>
                    <a:gd name="connsiteY3" fmla="*/ 538 h 661"/>
                    <a:gd name="connsiteX4" fmla="*/ 607 w 613"/>
                    <a:gd name="connsiteY4" fmla="*/ 661 h 661"/>
                    <a:gd name="connsiteX0" fmla="*/ 34 w 344"/>
                    <a:gd name="connsiteY0" fmla="*/ 0 h 565"/>
                    <a:gd name="connsiteX1" fmla="*/ 7 w 344"/>
                    <a:gd name="connsiteY1" fmla="*/ 415 h 565"/>
                    <a:gd name="connsiteX2" fmla="*/ 344 w 344"/>
                    <a:gd name="connsiteY2" fmla="*/ 442 h 565"/>
                    <a:gd name="connsiteX3" fmla="*/ 338 w 344"/>
                    <a:gd name="connsiteY3" fmla="*/ 565 h 565"/>
                    <a:gd name="connsiteX0" fmla="*/ 79 w 389"/>
                    <a:gd name="connsiteY0" fmla="*/ 0 h 565"/>
                    <a:gd name="connsiteX1" fmla="*/ 79 w 389"/>
                    <a:gd name="connsiteY1" fmla="*/ 76 h 565"/>
                    <a:gd name="connsiteX2" fmla="*/ 52 w 389"/>
                    <a:gd name="connsiteY2" fmla="*/ 415 h 565"/>
                    <a:gd name="connsiteX3" fmla="*/ 389 w 389"/>
                    <a:gd name="connsiteY3" fmla="*/ 442 h 565"/>
                    <a:gd name="connsiteX4" fmla="*/ 383 w 389"/>
                    <a:gd name="connsiteY4" fmla="*/ 565 h 565"/>
                    <a:gd name="connsiteX0" fmla="*/ 90 w 400"/>
                    <a:gd name="connsiteY0" fmla="*/ 0 h 565"/>
                    <a:gd name="connsiteX1" fmla="*/ 90 w 400"/>
                    <a:gd name="connsiteY1" fmla="*/ 76 h 565"/>
                    <a:gd name="connsiteX2" fmla="*/ 63 w 400"/>
                    <a:gd name="connsiteY2" fmla="*/ 415 h 565"/>
                    <a:gd name="connsiteX3" fmla="*/ 400 w 400"/>
                    <a:gd name="connsiteY3" fmla="*/ 442 h 565"/>
                    <a:gd name="connsiteX4" fmla="*/ 394 w 400"/>
                    <a:gd name="connsiteY4" fmla="*/ 565 h 565"/>
                    <a:gd name="connsiteX0" fmla="*/ 0 w 550"/>
                    <a:gd name="connsiteY0" fmla="*/ 0 h 661"/>
                    <a:gd name="connsiteX1" fmla="*/ 240 w 550"/>
                    <a:gd name="connsiteY1" fmla="*/ 172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40 w 550"/>
                    <a:gd name="connsiteY1" fmla="*/ 172 h 661"/>
                    <a:gd name="connsiteX2" fmla="*/ 255 w 550"/>
                    <a:gd name="connsiteY2" fmla="*/ 194 h 661"/>
                    <a:gd name="connsiteX3" fmla="*/ 213 w 550"/>
                    <a:gd name="connsiteY3" fmla="*/ 511 h 661"/>
                    <a:gd name="connsiteX4" fmla="*/ 550 w 550"/>
                    <a:gd name="connsiteY4" fmla="*/ 538 h 661"/>
                    <a:gd name="connsiteX5" fmla="*/ 544 w 550"/>
                    <a:gd name="connsiteY5"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50"/>
                    <a:gd name="connsiteY0" fmla="*/ 0 h 661"/>
                    <a:gd name="connsiteX1" fmla="*/ 255 w 550"/>
                    <a:gd name="connsiteY1" fmla="*/ 194 h 661"/>
                    <a:gd name="connsiteX2" fmla="*/ 213 w 550"/>
                    <a:gd name="connsiteY2" fmla="*/ 511 h 661"/>
                    <a:gd name="connsiteX3" fmla="*/ 550 w 550"/>
                    <a:gd name="connsiteY3" fmla="*/ 538 h 661"/>
                    <a:gd name="connsiteX4" fmla="*/ 544 w 550"/>
                    <a:gd name="connsiteY4" fmla="*/ 661 h 661"/>
                    <a:gd name="connsiteX0" fmla="*/ 0 w 528"/>
                    <a:gd name="connsiteY0" fmla="*/ 0 h 636"/>
                    <a:gd name="connsiteX1" fmla="*/ 233 w 528"/>
                    <a:gd name="connsiteY1" fmla="*/ 169 h 636"/>
                    <a:gd name="connsiteX2" fmla="*/ 191 w 528"/>
                    <a:gd name="connsiteY2" fmla="*/ 486 h 636"/>
                    <a:gd name="connsiteX3" fmla="*/ 528 w 528"/>
                    <a:gd name="connsiteY3" fmla="*/ 513 h 636"/>
                    <a:gd name="connsiteX4" fmla="*/ 522 w 528"/>
                    <a:gd name="connsiteY4" fmla="*/ 636 h 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 h="636">
                      <a:moveTo>
                        <a:pt x="0" y="0"/>
                      </a:moveTo>
                      <a:cubicBezTo>
                        <a:pt x="53" y="41"/>
                        <a:pt x="135" y="86"/>
                        <a:pt x="233" y="169"/>
                      </a:cubicBezTo>
                      <a:cubicBezTo>
                        <a:pt x="223" y="328"/>
                        <a:pt x="213" y="312"/>
                        <a:pt x="191" y="486"/>
                      </a:cubicBezTo>
                      <a:cubicBezTo>
                        <a:pt x="382" y="509"/>
                        <a:pt x="413" y="498"/>
                        <a:pt x="528" y="513"/>
                      </a:cubicBezTo>
                      <a:cubicBezTo>
                        <a:pt x="528" y="581"/>
                        <a:pt x="514" y="595"/>
                        <a:pt x="522" y="636"/>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50800" dir="27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32" name="Freeform 9"/>
                <p:cNvSpPr>
                  <a:spLocks/>
                </p:cNvSpPr>
                <p:nvPr/>
              </p:nvSpPr>
              <p:spPr bwMode="auto">
                <a:xfrm>
                  <a:off x="3859211" y="3035300"/>
                  <a:ext cx="1349377" cy="779461"/>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595"/>
                    <a:gd name="connsiteX1" fmla="*/ 1051 w 1248"/>
                    <a:gd name="connsiteY1" fmla="*/ 5 h 1595"/>
                    <a:gd name="connsiteX2" fmla="*/ 943 w 1248"/>
                    <a:gd name="connsiteY2" fmla="*/ 166 h 1595"/>
                    <a:gd name="connsiteX3" fmla="*/ 636 w 1248"/>
                    <a:gd name="connsiteY3" fmla="*/ 308 h 1595"/>
                    <a:gd name="connsiteX4" fmla="*/ 395 w 1248"/>
                    <a:gd name="connsiteY4" fmla="*/ 481 h 1595"/>
                    <a:gd name="connsiteX5" fmla="*/ 324 w 1248"/>
                    <a:gd name="connsiteY5" fmla="*/ 545 h 1595"/>
                    <a:gd name="connsiteX6" fmla="*/ 69 w 1248"/>
                    <a:gd name="connsiteY6" fmla="*/ 671 h 1595"/>
                    <a:gd name="connsiteX7" fmla="*/ 0 w 1248"/>
                    <a:gd name="connsiteY7" fmla="*/ 1057 h 1595"/>
                    <a:gd name="connsiteX8" fmla="*/ 303 w 1248"/>
                    <a:gd name="connsiteY8" fmla="*/ 1153 h 1595"/>
                    <a:gd name="connsiteX9" fmla="*/ 276 w 1248"/>
                    <a:gd name="connsiteY9" fmla="*/ 1568 h 1595"/>
                    <a:gd name="connsiteX10" fmla="*/ 613 w 1248"/>
                    <a:gd name="connsiteY10" fmla="*/ 1595 h 1595"/>
                    <a:gd name="connsiteX0" fmla="*/ 1248 w 1248"/>
                    <a:gd name="connsiteY0" fmla="*/ 7 h 1568"/>
                    <a:gd name="connsiteX1" fmla="*/ 1051 w 1248"/>
                    <a:gd name="connsiteY1" fmla="*/ 5 h 1568"/>
                    <a:gd name="connsiteX2" fmla="*/ 943 w 1248"/>
                    <a:gd name="connsiteY2" fmla="*/ 166 h 1568"/>
                    <a:gd name="connsiteX3" fmla="*/ 636 w 1248"/>
                    <a:gd name="connsiteY3" fmla="*/ 308 h 1568"/>
                    <a:gd name="connsiteX4" fmla="*/ 395 w 1248"/>
                    <a:gd name="connsiteY4" fmla="*/ 481 h 1568"/>
                    <a:gd name="connsiteX5" fmla="*/ 324 w 1248"/>
                    <a:gd name="connsiteY5" fmla="*/ 545 h 1568"/>
                    <a:gd name="connsiteX6" fmla="*/ 69 w 1248"/>
                    <a:gd name="connsiteY6" fmla="*/ 671 h 1568"/>
                    <a:gd name="connsiteX7" fmla="*/ 0 w 1248"/>
                    <a:gd name="connsiteY7" fmla="*/ 1057 h 1568"/>
                    <a:gd name="connsiteX8" fmla="*/ 303 w 1248"/>
                    <a:gd name="connsiteY8" fmla="*/ 1153 h 1568"/>
                    <a:gd name="connsiteX9" fmla="*/ 276 w 1248"/>
                    <a:gd name="connsiteY9" fmla="*/ 1568 h 1568"/>
                    <a:gd name="connsiteX0" fmla="*/ 1248 w 1248"/>
                    <a:gd name="connsiteY0" fmla="*/ 7 h 1153"/>
                    <a:gd name="connsiteX1" fmla="*/ 1051 w 1248"/>
                    <a:gd name="connsiteY1" fmla="*/ 5 h 1153"/>
                    <a:gd name="connsiteX2" fmla="*/ 943 w 1248"/>
                    <a:gd name="connsiteY2" fmla="*/ 166 h 1153"/>
                    <a:gd name="connsiteX3" fmla="*/ 636 w 1248"/>
                    <a:gd name="connsiteY3" fmla="*/ 308 h 1153"/>
                    <a:gd name="connsiteX4" fmla="*/ 395 w 1248"/>
                    <a:gd name="connsiteY4" fmla="*/ 481 h 1153"/>
                    <a:gd name="connsiteX5" fmla="*/ 324 w 1248"/>
                    <a:gd name="connsiteY5" fmla="*/ 545 h 1153"/>
                    <a:gd name="connsiteX6" fmla="*/ 69 w 1248"/>
                    <a:gd name="connsiteY6" fmla="*/ 671 h 1153"/>
                    <a:gd name="connsiteX7" fmla="*/ 0 w 1248"/>
                    <a:gd name="connsiteY7" fmla="*/ 1057 h 1153"/>
                    <a:gd name="connsiteX8" fmla="*/ 303 w 1248"/>
                    <a:gd name="connsiteY8" fmla="*/ 1153 h 1153"/>
                    <a:gd name="connsiteX0" fmla="*/ 1248 w 1248"/>
                    <a:gd name="connsiteY0" fmla="*/ 7 h 1057"/>
                    <a:gd name="connsiteX1" fmla="*/ 1051 w 1248"/>
                    <a:gd name="connsiteY1" fmla="*/ 5 h 1057"/>
                    <a:gd name="connsiteX2" fmla="*/ 943 w 1248"/>
                    <a:gd name="connsiteY2" fmla="*/ 166 h 1057"/>
                    <a:gd name="connsiteX3" fmla="*/ 636 w 1248"/>
                    <a:gd name="connsiteY3" fmla="*/ 308 h 1057"/>
                    <a:gd name="connsiteX4" fmla="*/ 395 w 1248"/>
                    <a:gd name="connsiteY4" fmla="*/ 481 h 1057"/>
                    <a:gd name="connsiteX5" fmla="*/ 324 w 1248"/>
                    <a:gd name="connsiteY5" fmla="*/ 545 h 1057"/>
                    <a:gd name="connsiteX6" fmla="*/ 69 w 1248"/>
                    <a:gd name="connsiteY6" fmla="*/ 671 h 1057"/>
                    <a:gd name="connsiteX7" fmla="*/ 0 w 1248"/>
                    <a:gd name="connsiteY7" fmla="*/ 1057 h 1057"/>
                    <a:gd name="connsiteX0" fmla="*/ 1179 w 1179"/>
                    <a:gd name="connsiteY0" fmla="*/ 7 h 671"/>
                    <a:gd name="connsiteX1" fmla="*/ 982 w 1179"/>
                    <a:gd name="connsiteY1" fmla="*/ 5 h 671"/>
                    <a:gd name="connsiteX2" fmla="*/ 874 w 1179"/>
                    <a:gd name="connsiteY2" fmla="*/ 166 h 671"/>
                    <a:gd name="connsiteX3" fmla="*/ 567 w 1179"/>
                    <a:gd name="connsiteY3" fmla="*/ 308 h 671"/>
                    <a:gd name="connsiteX4" fmla="*/ 326 w 1179"/>
                    <a:gd name="connsiteY4" fmla="*/ 481 h 671"/>
                    <a:gd name="connsiteX5" fmla="*/ 255 w 1179"/>
                    <a:gd name="connsiteY5" fmla="*/ 545 h 671"/>
                    <a:gd name="connsiteX6" fmla="*/ 0 w 1179"/>
                    <a:gd name="connsiteY6" fmla="*/ 671 h 671"/>
                    <a:gd name="connsiteX0" fmla="*/ 924 w 924"/>
                    <a:gd name="connsiteY0" fmla="*/ 7 h 545"/>
                    <a:gd name="connsiteX1" fmla="*/ 727 w 924"/>
                    <a:gd name="connsiteY1" fmla="*/ 5 h 545"/>
                    <a:gd name="connsiteX2" fmla="*/ 619 w 924"/>
                    <a:gd name="connsiteY2" fmla="*/ 166 h 545"/>
                    <a:gd name="connsiteX3" fmla="*/ 312 w 924"/>
                    <a:gd name="connsiteY3" fmla="*/ 308 h 545"/>
                    <a:gd name="connsiteX4" fmla="*/ 71 w 924"/>
                    <a:gd name="connsiteY4" fmla="*/ 481 h 545"/>
                    <a:gd name="connsiteX5" fmla="*/ 0 w 924"/>
                    <a:gd name="connsiteY5" fmla="*/ 545 h 545"/>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3 w 853"/>
                    <a:gd name="connsiteY0" fmla="*/ 7 h 481"/>
                    <a:gd name="connsiteX1" fmla="*/ 656 w 853"/>
                    <a:gd name="connsiteY1" fmla="*/ 5 h 481"/>
                    <a:gd name="connsiteX2" fmla="*/ 548 w 853"/>
                    <a:gd name="connsiteY2" fmla="*/ 166 h 481"/>
                    <a:gd name="connsiteX3" fmla="*/ 241 w 853"/>
                    <a:gd name="connsiteY3" fmla="*/ 308 h 481"/>
                    <a:gd name="connsiteX4" fmla="*/ 0 w 853"/>
                    <a:gd name="connsiteY4" fmla="*/ 481 h 481"/>
                    <a:gd name="connsiteX0" fmla="*/ 850 w 850"/>
                    <a:gd name="connsiteY0" fmla="*/ 7 h 491"/>
                    <a:gd name="connsiteX1" fmla="*/ 653 w 850"/>
                    <a:gd name="connsiteY1" fmla="*/ 5 h 491"/>
                    <a:gd name="connsiteX2" fmla="*/ 545 w 850"/>
                    <a:gd name="connsiteY2" fmla="*/ 166 h 491"/>
                    <a:gd name="connsiteX3" fmla="*/ 238 w 850"/>
                    <a:gd name="connsiteY3" fmla="*/ 308 h 491"/>
                    <a:gd name="connsiteX4" fmla="*/ 0 w 850"/>
                    <a:gd name="connsiteY4" fmla="*/ 491 h 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 h="491">
                      <a:moveTo>
                        <a:pt x="850" y="7"/>
                      </a:moveTo>
                      <a:cubicBezTo>
                        <a:pt x="711" y="2"/>
                        <a:pt x="804" y="0"/>
                        <a:pt x="653" y="5"/>
                      </a:cubicBezTo>
                      <a:cubicBezTo>
                        <a:pt x="581" y="98"/>
                        <a:pt x="656" y="90"/>
                        <a:pt x="545" y="166"/>
                      </a:cubicBezTo>
                      <a:cubicBezTo>
                        <a:pt x="496" y="211"/>
                        <a:pt x="329" y="254"/>
                        <a:pt x="238" y="308"/>
                      </a:cubicBezTo>
                      <a:cubicBezTo>
                        <a:pt x="147" y="362"/>
                        <a:pt x="52" y="451"/>
                        <a:pt x="0" y="491"/>
                      </a:cubicBezTo>
                    </a:path>
                  </a:pathLst>
                </a:custGeom>
                <a:noFill/>
                <a:ln w="28575" cap="flat" cmpd="sng">
                  <a:solidFill>
                    <a:schemeClr val="folHlink"/>
                  </a:solidFill>
                  <a:prstDash val="solid"/>
                  <a:round/>
                  <a:headEnd type="none" w="med" len="med"/>
                  <a:tailEnd type="none" w="med" len="med"/>
                </a:ln>
                <a:effectLst>
                  <a:glow rad="139700">
                    <a:schemeClr val="accent4">
                      <a:satMod val="175000"/>
                      <a:alpha val="40000"/>
                    </a:schemeClr>
                  </a:glow>
                  <a:outerShdw dist="25400" dir="2700000" algn="ctr" rotWithShape="0">
                    <a:schemeClr val="bg1"/>
                  </a:outerShdw>
                </a:effectLst>
              </p:spPr>
              <p:txBody>
                <a:bodyPr rot="10800000" vert="eaVert" wrap="none"/>
                <a:lstStyle/>
                <a:p>
                  <a:pPr>
                    <a:defRPr/>
                  </a:pPr>
                  <a:endParaRPr lang="en-US">
                    <a:latin typeface="Arial" charset="0"/>
                    <a:cs typeface="Arial" charset="0"/>
                  </a:endParaRPr>
                </a:p>
              </p:txBody>
            </p:sp>
          </p:grpSp>
          <p:sp>
            <p:nvSpPr>
              <p:cNvPr id="28" name="Freeform 9"/>
              <p:cNvSpPr>
                <a:spLocks/>
              </p:cNvSpPr>
              <p:nvPr/>
            </p:nvSpPr>
            <p:spPr bwMode="auto">
              <a:xfrm>
                <a:off x="3371841" y="3843337"/>
                <a:ext cx="485783" cy="882650"/>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57 w 57"/>
                  <a:gd name="connsiteY0" fmla="*/ 0 h 554"/>
                  <a:gd name="connsiteX1" fmla="*/ 0 w 57"/>
                  <a:gd name="connsiteY1" fmla="*/ 554 h 554"/>
                  <a:gd name="connsiteX0" fmla="*/ 57 w 57"/>
                  <a:gd name="connsiteY0" fmla="*/ 0 h 698"/>
                  <a:gd name="connsiteX1" fmla="*/ 0 w 57"/>
                  <a:gd name="connsiteY1" fmla="*/ 698 h 698"/>
                  <a:gd name="connsiteX0" fmla="*/ 99 w 99"/>
                  <a:gd name="connsiteY0" fmla="*/ 0 h 656"/>
                  <a:gd name="connsiteX1" fmla="*/ 0 w 99"/>
                  <a:gd name="connsiteY1" fmla="*/ 656 h 656"/>
                  <a:gd name="connsiteX0" fmla="*/ 19 w 86"/>
                  <a:gd name="connsiteY0" fmla="*/ 0 h 560"/>
                  <a:gd name="connsiteX1" fmla="*/ 67 w 86"/>
                  <a:gd name="connsiteY1" fmla="*/ 560 h 560"/>
                  <a:gd name="connsiteX0" fmla="*/ 108 w 108"/>
                  <a:gd name="connsiteY0" fmla="*/ 0 h 659"/>
                  <a:gd name="connsiteX1" fmla="*/ 0 w 108"/>
                  <a:gd name="connsiteY1" fmla="*/ 659 h 659"/>
                  <a:gd name="connsiteX0" fmla="*/ 444 w 444"/>
                  <a:gd name="connsiteY0" fmla="*/ 0 h 515"/>
                  <a:gd name="connsiteX1" fmla="*/ 0 w 444"/>
                  <a:gd name="connsiteY1" fmla="*/ 515 h 515"/>
                  <a:gd name="connsiteX0" fmla="*/ 99 w 99"/>
                  <a:gd name="connsiteY0" fmla="*/ 0 h 656"/>
                  <a:gd name="connsiteX1" fmla="*/ 0 w 99"/>
                  <a:gd name="connsiteY1" fmla="*/ 656 h 656"/>
                  <a:gd name="connsiteX0" fmla="*/ 99 w 99"/>
                  <a:gd name="connsiteY0" fmla="*/ 0 h 656"/>
                  <a:gd name="connsiteX1" fmla="*/ 0 w 99"/>
                  <a:gd name="connsiteY1" fmla="*/ 656 h 656"/>
                  <a:gd name="connsiteX0" fmla="*/ 81 w 81"/>
                  <a:gd name="connsiteY0" fmla="*/ 0 h 659"/>
                  <a:gd name="connsiteX1" fmla="*/ 0 w 81"/>
                  <a:gd name="connsiteY1" fmla="*/ 659 h 659"/>
                  <a:gd name="connsiteX0" fmla="*/ 84 w 84"/>
                  <a:gd name="connsiteY0" fmla="*/ 0 h 644"/>
                  <a:gd name="connsiteX1" fmla="*/ 0 w 84"/>
                  <a:gd name="connsiteY1" fmla="*/ 644 h 644"/>
                  <a:gd name="connsiteX0" fmla="*/ 84 w 97"/>
                  <a:gd name="connsiteY0" fmla="*/ 9 h 653"/>
                  <a:gd name="connsiteX1" fmla="*/ 96 w 97"/>
                  <a:gd name="connsiteY1" fmla="*/ 0 h 653"/>
                  <a:gd name="connsiteX2" fmla="*/ 0 w 97"/>
                  <a:gd name="connsiteY2" fmla="*/ 653 h 653"/>
                  <a:gd name="connsiteX0" fmla="*/ 338 w 351"/>
                  <a:gd name="connsiteY0" fmla="*/ 9 h 604"/>
                  <a:gd name="connsiteX1" fmla="*/ 350 w 351"/>
                  <a:gd name="connsiteY1" fmla="*/ 0 h 604"/>
                  <a:gd name="connsiteX2" fmla="*/ 0 w 351"/>
                  <a:gd name="connsiteY2" fmla="*/ 604 h 604"/>
                  <a:gd name="connsiteX0" fmla="*/ 338 w 351"/>
                  <a:gd name="connsiteY0" fmla="*/ 9 h 604"/>
                  <a:gd name="connsiteX1" fmla="*/ 350 w 351"/>
                  <a:gd name="connsiteY1" fmla="*/ 0 h 604"/>
                  <a:gd name="connsiteX2" fmla="*/ 0 w 351"/>
                  <a:gd name="connsiteY2" fmla="*/ 604 h 604"/>
                  <a:gd name="connsiteX0" fmla="*/ 338 w 338"/>
                  <a:gd name="connsiteY0" fmla="*/ 0 h 595"/>
                  <a:gd name="connsiteX1" fmla="*/ 0 w 338"/>
                  <a:gd name="connsiteY1" fmla="*/ 595 h 595"/>
                  <a:gd name="connsiteX0" fmla="*/ 306 w 306"/>
                  <a:gd name="connsiteY0" fmla="*/ 0 h 556"/>
                  <a:gd name="connsiteX1" fmla="*/ 0 w 306"/>
                  <a:gd name="connsiteY1" fmla="*/ 556 h 556"/>
                </a:gdLst>
                <a:ahLst/>
                <a:cxnLst>
                  <a:cxn ang="0">
                    <a:pos x="connsiteX0" y="connsiteY0"/>
                  </a:cxn>
                  <a:cxn ang="0">
                    <a:pos x="connsiteX1" y="connsiteY1"/>
                  </a:cxn>
                </a:cxnLst>
                <a:rect l="l" t="t" r="r" b="b"/>
                <a:pathLst>
                  <a:path w="306" h="556">
                    <a:moveTo>
                      <a:pt x="306" y="0"/>
                    </a:moveTo>
                    <a:cubicBezTo>
                      <a:pt x="236" y="124"/>
                      <a:pt x="71" y="432"/>
                      <a:pt x="0" y="556"/>
                    </a:cubicBezTo>
                  </a:path>
                </a:pathLst>
              </a:custGeom>
              <a:noFill/>
              <a:ln w="57150" cap="flat" cmpd="sng">
                <a:solidFill>
                  <a:schemeClr val="accent2">
                    <a:lumMod val="90000"/>
                  </a:schemeClr>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grpSp>
        <p:sp>
          <p:nvSpPr>
            <p:cNvPr id="35" name="Isosceles Triangle 34"/>
            <p:cNvSpPr/>
            <p:nvPr/>
          </p:nvSpPr>
          <p:spPr bwMode="invGray">
            <a:xfrm>
              <a:off x="3751384" y="3719732"/>
              <a:ext cx="182880" cy="182880"/>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sp>
          <p:nvSpPr>
            <p:cNvPr id="36" name="Isosceles Triangle 35"/>
            <p:cNvSpPr/>
            <p:nvPr/>
          </p:nvSpPr>
          <p:spPr bwMode="invGray">
            <a:xfrm>
              <a:off x="4780672" y="2937804"/>
              <a:ext cx="182880" cy="182880"/>
            </a:xfrm>
            <a:prstGeom prst="triangle">
              <a:avLst/>
            </a:prstGeom>
            <a:solidFill>
              <a:srgbClr val="FFFF00"/>
            </a:solidFill>
            <a:ln w="19050" cap="flat" cmpd="sng" algn="ctr">
              <a:solidFill>
                <a:srgbClr val="FF0000"/>
              </a:solidFill>
              <a:prstDash val="solid"/>
              <a:round/>
              <a:headEnd type="none" w="med" len="med"/>
              <a:tailEnd type="none" w="med" len="med"/>
            </a:ln>
            <a:effectLst>
              <a:glow rad="101600">
                <a:schemeClr val="accent4">
                  <a:satMod val="175000"/>
                  <a:alpha val="40000"/>
                </a:schemeClr>
              </a:glow>
            </a:effectLst>
          </p:spPr>
          <p:txBody>
            <a:bodyPr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pic>
        <p:nvPicPr>
          <p:cNvPr id="34"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a:grpSpLocks/>
          </p:cNvGrpSpPr>
          <p:nvPr/>
        </p:nvGrpSpPr>
        <p:grpSpPr bwMode="auto">
          <a:xfrm>
            <a:off x="-34925" y="1176338"/>
            <a:ext cx="9178925" cy="5681662"/>
            <a:chOff x="-34506" y="1176338"/>
            <a:chExt cx="9178506" cy="5681662"/>
          </a:xfrm>
        </p:grpSpPr>
        <p:pic>
          <p:nvPicPr>
            <p:cNvPr id="13336" name="Picture 44" descr="\\USMWD108\FSDStWtrPrj\shared\Bay-Delta\Presentations &amp; Photos\3D Oblique Maps &amp; Animation\Oblique Maps &amp; Animations\Delta\Delta 3-D Map w-no blue sky 5-5-05.gif"/>
            <p:cNvPicPr>
              <a:picLocks noChangeAspect="1" noChangeArrowheads="1"/>
            </p:cNvPicPr>
            <p:nvPr/>
          </p:nvPicPr>
          <p:blipFill>
            <a:blip r:embed="rId3"/>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defRPr/>
              </a:pPr>
              <a:endParaRPr lang="en-US">
                <a:effectLst>
                  <a:outerShdw blurRad="38100" dist="38100" dir="2700000" algn="tl">
                    <a:srgbClr val="000000">
                      <a:alpha val="43137"/>
                    </a:srgbClr>
                  </a:outerShdw>
                </a:effectLst>
                <a:latin typeface="Arial" charset="0"/>
                <a:cs typeface="Arial" charset="0"/>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62AB98F7-BB8F-4249-8CED-505D1E7623E1}" type="slidenum">
              <a:rPr lang="en-US">
                <a:effectLst>
                  <a:outerShdw blurRad="38100" dist="38100" dir="2700000" algn="tl">
                    <a:srgbClr val="000000">
                      <a:alpha val="43137"/>
                    </a:srgbClr>
                  </a:outerShdw>
                </a:effectLst>
                <a:latin typeface="+mn-lt"/>
                <a:cs typeface="Arial" charset="0"/>
              </a:rPr>
              <a:pPr algn="ctr">
                <a:defRPr/>
              </a:pPr>
              <a:t>38</a:t>
            </a:fld>
            <a:endParaRPr lang="en-US" dirty="0">
              <a:effectLst>
                <a:outerShdw blurRad="38100" dist="38100" dir="2700000" algn="tl">
                  <a:srgbClr val="000000">
                    <a:alpha val="43137"/>
                  </a:srgbClr>
                </a:outerShdw>
              </a:effectLst>
              <a:latin typeface="+mn-lt"/>
              <a:cs typeface="Arial" charset="0"/>
            </a:endParaRPr>
          </a:p>
        </p:txBody>
      </p:sp>
      <p:sp>
        <p:nvSpPr>
          <p:cNvPr id="266291" name="Freeform 51"/>
          <p:cNvSpPr>
            <a:spLocks/>
          </p:cNvSpPr>
          <p:nvPr/>
        </p:nvSpPr>
        <p:spPr bwMode="invGray">
          <a:xfrm>
            <a:off x="2603500" y="4287838"/>
            <a:ext cx="6500813" cy="2311400"/>
          </a:xfrm>
          <a:custGeom>
            <a:avLst/>
            <a:gdLst/>
            <a:ahLst/>
            <a:cxnLst>
              <a:cxn ang="0">
                <a:pos x="4095" y="1456"/>
              </a:cxn>
              <a:cxn ang="0">
                <a:pos x="4082" y="1419"/>
              </a:cxn>
              <a:cxn ang="0">
                <a:pos x="4045" y="1394"/>
              </a:cxn>
              <a:cxn ang="0">
                <a:pos x="4007" y="1356"/>
              </a:cxn>
              <a:cxn ang="0">
                <a:pos x="3945" y="1344"/>
              </a:cxn>
              <a:cxn ang="0">
                <a:pos x="3807" y="1268"/>
              </a:cxn>
              <a:cxn ang="0">
                <a:pos x="3769" y="1168"/>
              </a:cxn>
              <a:cxn ang="0">
                <a:pos x="3657" y="1005"/>
              </a:cxn>
              <a:cxn ang="0">
                <a:pos x="3632" y="968"/>
              </a:cxn>
              <a:cxn ang="0">
                <a:pos x="3594" y="955"/>
              </a:cxn>
              <a:cxn ang="0">
                <a:pos x="3582" y="880"/>
              </a:cxn>
              <a:cxn ang="0">
                <a:pos x="3544" y="868"/>
              </a:cxn>
              <a:cxn ang="0">
                <a:pos x="3431" y="855"/>
              </a:cxn>
              <a:cxn ang="0">
                <a:pos x="3431" y="705"/>
              </a:cxn>
              <a:cxn ang="0">
                <a:pos x="3269" y="605"/>
              </a:cxn>
              <a:cxn ang="0">
                <a:pos x="3118" y="530"/>
              </a:cxn>
              <a:cxn ang="0">
                <a:pos x="2993" y="480"/>
              </a:cxn>
              <a:cxn ang="0">
                <a:pos x="2968" y="454"/>
              </a:cxn>
              <a:cxn ang="0">
                <a:pos x="2793" y="429"/>
              </a:cxn>
              <a:cxn ang="0">
                <a:pos x="2718" y="404"/>
              </a:cxn>
              <a:cxn ang="0">
                <a:pos x="2592" y="304"/>
              </a:cxn>
              <a:cxn ang="0">
                <a:pos x="2204" y="292"/>
              </a:cxn>
              <a:cxn ang="0">
                <a:pos x="2142" y="242"/>
              </a:cxn>
              <a:cxn ang="0">
                <a:pos x="2016" y="204"/>
              </a:cxn>
              <a:cxn ang="0">
                <a:pos x="1979" y="179"/>
              </a:cxn>
              <a:cxn ang="0">
                <a:pos x="1653" y="154"/>
              </a:cxn>
              <a:cxn ang="0">
                <a:pos x="1415" y="116"/>
              </a:cxn>
              <a:cxn ang="0">
                <a:pos x="1353" y="66"/>
              </a:cxn>
              <a:cxn ang="0">
                <a:pos x="1240" y="4"/>
              </a:cxn>
              <a:cxn ang="0">
                <a:pos x="539" y="16"/>
              </a:cxn>
              <a:cxn ang="0">
                <a:pos x="514" y="54"/>
              </a:cxn>
              <a:cxn ang="0">
                <a:pos x="263" y="154"/>
              </a:cxn>
              <a:cxn ang="0">
                <a:pos x="151" y="166"/>
              </a:cxn>
              <a:cxn ang="0">
                <a:pos x="0" y="204"/>
              </a:cxn>
            </a:cxnLst>
            <a:rect l="0" t="0" r="r" b="b"/>
            <a:pathLst>
              <a:path w="4095" h="1456">
                <a:moveTo>
                  <a:pt x="4095" y="1456"/>
                </a:moveTo>
                <a:cubicBezTo>
                  <a:pt x="4091" y="1444"/>
                  <a:pt x="4090" y="1429"/>
                  <a:pt x="4082" y="1419"/>
                </a:cubicBezTo>
                <a:cubicBezTo>
                  <a:pt x="4073" y="1407"/>
                  <a:pt x="4056" y="1404"/>
                  <a:pt x="4045" y="1394"/>
                </a:cubicBezTo>
                <a:cubicBezTo>
                  <a:pt x="4031" y="1382"/>
                  <a:pt x="4023" y="1364"/>
                  <a:pt x="4007" y="1356"/>
                </a:cubicBezTo>
                <a:cubicBezTo>
                  <a:pt x="3988" y="1347"/>
                  <a:pt x="3966" y="1348"/>
                  <a:pt x="3945" y="1344"/>
                </a:cubicBezTo>
                <a:cubicBezTo>
                  <a:pt x="3920" y="1271"/>
                  <a:pt x="3883" y="1279"/>
                  <a:pt x="3807" y="1268"/>
                </a:cubicBezTo>
                <a:cubicBezTo>
                  <a:pt x="3822" y="1205"/>
                  <a:pt x="3835" y="1191"/>
                  <a:pt x="3769" y="1168"/>
                </a:cubicBezTo>
                <a:cubicBezTo>
                  <a:pt x="3743" y="1091"/>
                  <a:pt x="3726" y="1052"/>
                  <a:pt x="3657" y="1005"/>
                </a:cubicBezTo>
                <a:cubicBezTo>
                  <a:pt x="3649" y="993"/>
                  <a:pt x="3644" y="977"/>
                  <a:pt x="3632" y="968"/>
                </a:cubicBezTo>
                <a:cubicBezTo>
                  <a:pt x="3622" y="960"/>
                  <a:pt x="3601" y="967"/>
                  <a:pt x="3594" y="955"/>
                </a:cubicBezTo>
                <a:cubicBezTo>
                  <a:pt x="3581" y="933"/>
                  <a:pt x="3595" y="902"/>
                  <a:pt x="3582" y="880"/>
                </a:cubicBezTo>
                <a:cubicBezTo>
                  <a:pt x="3575" y="868"/>
                  <a:pt x="3557" y="870"/>
                  <a:pt x="3544" y="868"/>
                </a:cubicBezTo>
                <a:cubicBezTo>
                  <a:pt x="3507" y="862"/>
                  <a:pt x="3469" y="859"/>
                  <a:pt x="3431" y="855"/>
                </a:cubicBezTo>
                <a:cubicBezTo>
                  <a:pt x="3478" y="785"/>
                  <a:pt x="3478" y="775"/>
                  <a:pt x="3431" y="705"/>
                </a:cubicBezTo>
                <a:cubicBezTo>
                  <a:pt x="3403" y="615"/>
                  <a:pt x="3345" y="617"/>
                  <a:pt x="3269" y="605"/>
                </a:cubicBezTo>
                <a:cubicBezTo>
                  <a:pt x="3178" y="517"/>
                  <a:pt x="3308" y="550"/>
                  <a:pt x="3118" y="530"/>
                </a:cubicBezTo>
                <a:cubicBezTo>
                  <a:pt x="3072" y="518"/>
                  <a:pt x="3031" y="511"/>
                  <a:pt x="2993" y="480"/>
                </a:cubicBezTo>
                <a:cubicBezTo>
                  <a:pt x="2984" y="472"/>
                  <a:pt x="2978" y="460"/>
                  <a:pt x="2968" y="454"/>
                </a:cubicBezTo>
                <a:cubicBezTo>
                  <a:pt x="2918" y="424"/>
                  <a:pt x="2852" y="435"/>
                  <a:pt x="2793" y="429"/>
                </a:cubicBezTo>
                <a:cubicBezTo>
                  <a:pt x="2789" y="428"/>
                  <a:pt x="2722" y="407"/>
                  <a:pt x="2718" y="404"/>
                </a:cubicBezTo>
                <a:cubicBezTo>
                  <a:pt x="2676" y="370"/>
                  <a:pt x="2659" y="308"/>
                  <a:pt x="2592" y="304"/>
                </a:cubicBezTo>
                <a:cubicBezTo>
                  <a:pt x="2463" y="296"/>
                  <a:pt x="2333" y="296"/>
                  <a:pt x="2204" y="292"/>
                </a:cubicBezTo>
                <a:cubicBezTo>
                  <a:pt x="2109" y="259"/>
                  <a:pt x="2224" y="307"/>
                  <a:pt x="2142" y="242"/>
                </a:cubicBezTo>
                <a:cubicBezTo>
                  <a:pt x="2110" y="216"/>
                  <a:pt x="2053" y="223"/>
                  <a:pt x="2016" y="204"/>
                </a:cubicBezTo>
                <a:cubicBezTo>
                  <a:pt x="2003" y="197"/>
                  <a:pt x="1994" y="181"/>
                  <a:pt x="1979" y="179"/>
                </a:cubicBezTo>
                <a:cubicBezTo>
                  <a:pt x="1871" y="164"/>
                  <a:pt x="1653" y="154"/>
                  <a:pt x="1653" y="154"/>
                </a:cubicBezTo>
                <a:cubicBezTo>
                  <a:pt x="1565" y="123"/>
                  <a:pt x="1526" y="125"/>
                  <a:pt x="1415" y="116"/>
                </a:cubicBezTo>
                <a:cubicBezTo>
                  <a:pt x="1332" y="89"/>
                  <a:pt x="1422" y="127"/>
                  <a:pt x="1353" y="66"/>
                </a:cubicBezTo>
                <a:cubicBezTo>
                  <a:pt x="1299" y="19"/>
                  <a:pt x="1292" y="21"/>
                  <a:pt x="1240" y="4"/>
                </a:cubicBezTo>
                <a:cubicBezTo>
                  <a:pt x="1006" y="8"/>
                  <a:pt x="772" y="0"/>
                  <a:pt x="539" y="16"/>
                </a:cubicBezTo>
                <a:cubicBezTo>
                  <a:pt x="524" y="17"/>
                  <a:pt x="529" y="51"/>
                  <a:pt x="514" y="54"/>
                </a:cubicBezTo>
                <a:cubicBezTo>
                  <a:pt x="448" y="68"/>
                  <a:pt x="330" y="150"/>
                  <a:pt x="263" y="154"/>
                </a:cubicBezTo>
                <a:cubicBezTo>
                  <a:pt x="210" y="173"/>
                  <a:pt x="206" y="148"/>
                  <a:pt x="151" y="166"/>
                </a:cubicBezTo>
                <a:cubicBezTo>
                  <a:pt x="104" y="182"/>
                  <a:pt x="50" y="204"/>
                  <a:pt x="0" y="204"/>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2" name="Text Box 6"/>
          <p:cNvSpPr txBox="1">
            <a:spLocks noChangeArrowheads="1"/>
          </p:cNvSpPr>
          <p:nvPr/>
        </p:nvSpPr>
        <p:spPr bwMode="gray">
          <a:xfrm rot="2129783">
            <a:off x="7162800" y="5867400"/>
            <a:ext cx="1905000" cy="368300"/>
          </a:xfrm>
          <a:prstGeom prst="rect">
            <a:avLst/>
          </a:prstGeom>
          <a:noFill/>
          <a:ln w="9525">
            <a:noFill/>
            <a:miter lim="800000"/>
            <a:headEnd type="none" w="sm" len="sm"/>
            <a:tailEnd type="none" w="sm" len="sm"/>
          </a:ln>
          <a:effectLst>
            <a:outerShdw dist="28398" dir="1593903" algn="ctr" rotWithShape="0">
              <a:schemeClr val="tx1"/>
            </a:outerShdw>
          </a:effectLst>
        </p:spPr>
        <p:txBody>
          <a:bodyPr/>
          <a:lstStyle/>
          <a:p>
            <a:pPr>
              <a:lnSpc>
                <a:spcPct val="90000"/>
              </a:lnSpc>
              <a:spcBef>
                <a:spcPct val="50000"/>
              </a:spcBef>
              <a:buClr>
                <a:schemeClr val="folHlink"/>
              </a:buClr>
              <a:buSzPct val="140000"/>
              <a:buFont typeface="Wingdings" pitchFamily="2" charset="2"/>
              <a:buNone/>
              <a:defRPr/>
            </a:pPr>
            <a:r>
              <a:rPr lang="en-US" sz="2000" dirty="0">
                <a:solidFill>
                  <a:schemeClr val="bg1"/>
                </a:solidFill>
                <a:effectLst>
                  <a:outerShdw blurRad="38100" dist="38100" dir="2700000" algn="tl">
                    <a:srgbClr val="000000"/>
                  </a:outerShdw>
                </a:effectLst>
                <a:latin typeface="Arial" charset="0"/>
                <a:cs typeface="Arial" charset="0"/>
              </a:rPr>
              <a:t>SJ River</a:t>
            </a:r>
          </a:p>
        </p:txBody>
      </p:sp>
      <p:sp>
        <p:nvSpPr>
          <p:cNvPr id="28" name="Freeform 9"/>
          <p:cNvSpPr>
            <a:spLocks/>
          </p:cNvSpPr>
          <p:nvPr/>
        </p:nvSpPr>
        <p:spPr bwMode="auto">
          <a:xfrm>
            <a:off x="4614868" y="3433761"/>
            <a:ext cx="547690" cy="2403475"/>
          </a:xfrm>
          <a:custGeom>
            <a:avLst/>
            <a:gdLst>
              <a:gd name="connsiteX0" fmla="*/ 728 w 1472"/>
              <a:gd name="connsiteY0" fmla="*/ 0 h 1518"/>
              <a:gd name="connsiteX1" fmla="*/ 872 w 1472"/>
              <a:gd name="connsiteY1" fmla="*/ 144 h 1518"/>
              <a:gd name="connsiteX2" fmla="*/ 920 w 1472"/>
              <a:gd name="connsiteY2" fmla="*/ 336 h 1518"/>
              <a:gd name="connsiteX3" fmla="*/ 968 w 1472"/>
              <a:gd name="connsiteY3" fmla="*/ 432 h 1518"/>
              <a:gd name="connsiteX4" fmla="*/ 1160 w 1472"/>
              <a:gd name="connsiteY4" fmla="*/ 576 h 1518"/>
              <a:gd name="connsiteX5" fmla="*/ 1256 w 1472"/>
              <a:gd name="connsiteY5" fmla="*/ 720 h 1518"/>
              <a:gd name="connsiteX6" fmla="*/ 1448 w 1472"/>
              <a:gd name="connsiteY6" fmla="*/ 912 h 1518"/>
              <a:gd name="connsiteX7" fmla="*/ 1400 w 1472"/>
              <a:gd name="connsiteY7" fmla="*/ 1152 h 1518"/>
              <a:gd name="connsiteX8" fmla="*/ 1160 w 1472"/>
              <a:gd name="connsiteY8" fmla="*/ 1248 h 1518"/>
              <a:gd name="connsiteX9" fmla="*/ 0 w 1472"/>
              <a:gd name="connsiteY9" fmla="*/ 1518 h 1518"/>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7 h 1487"/>
              <a:gd name="connsiteX1" fmla="*/ 736 w 1472"/>
              <a:gd name="connsiteY1" fmla="*/ 16 h 1487"/>
              <a:gd name="connsiteX2" fmla="*/ 872 w 1472"/>
              <a:gd name="connsiteY2" fmla="*/ 113 h 1487"/>
              <a:gd name="connsiteX3" fmla="*/ 920 w 1472"/>
              <a:gd name="connsiteY3" fmla="*/ 305 h 1487"/>
              <a:gd name="connsiteX4" fmla="*/ 968 w 1472"/>
              <a:gd name="connsiteY4" fmla="*/ 401 h 1487"/>
              <a:gd name="connsiteX5" fmla="*/ 1160 w 1472"/>
              <a:gd name="connsiteY5" fmla="*/ 545 h 1487"/>
              <a:gd name="connsiteX6" fmla="*/ 1256 w 1472"/>
              <a:gd name="connsiteY6" fmla="*/ 689 h 1487"/>
              <a:gd name="connsiteX7" fmla="*/ 1448 w 1472"/>
              <a:gd name="connsiteY7" fmla="*/ 881 h 1487"/>
              <a:gd name="connsiteX8" fmla="*/ 1400 w 1472"/>
              <a:gd name="connsiteY8" fmla="*/ 1121 h 1487"/>
              <a:gd name="connsiteX9" fmla="*/ 1160 w 1472"/>
              <a:gd name="connsiteY9" fmla="*/ 1217 h 1487"/>
              <a:gd name="connsiteX10" fmla="*/ 0 w 1472"/>
              <a:gd name="connsiteY10" fmla="*/ 1487 h 1487"/>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1 h 1471"/>
              <a:gd name="connsiteX1" fmla="*/ 736 w 1472"/>
              <a:gd name="connsiteY1" fmla="*/ 0 h 1471"/>
              <a:gd name="connsiteX2" fmla="*/ 872 w 1472"/>
              <a:gd name="connsiteY2" fmla="*/ 97 h 1471"/>
              <a:gd name="connsiteX3" fmla="*/ 920 w 1472"/>
              <a:gd name="connsiteY3" fmla="*/ 289 h 1471"/>
              <a:gd name="connsiteX4" fmla="*/ 968 w 1472"/>
              <a:gd name="connsiteY4" fmla="*/ 385 h 1471"/>
              <a:gd name="connsiteX5" fmla="*/ 1160 w 1472"/>
              <a:gd name="connsiteY5" fmla="*/ 529 h 1471"/>
              <a:gd name="connsiteX6" fmla="*/ 1256 w 1472"/>
              <a:gd name="connsiteY6" fmla="*/ 673 h 1471"/>
              <a:gd name="connsiteX7" fmla="*/ 1448 w 1472"/>
              <a:gd name="connsiteY7" fmla="*/ 865 h 1471"/>
              <a:gd name="connsiteX8" fmla="*/ 1400 w 1472"/>
              <a:gd name="connsiteY8" fmla="*/ 1105 h 1471"/>
              <a:gd name="connsiteX9" fmla="*/ 1160 w 1472"/>
              <a:gd name="connsiteY9" fmla="*/ 1201 h 1471"/>
              <a:gd name="connsiteX10" fmla="*/ 0 w 1472"/>
              <a:gd name="connsiteY10" fmla="*/ 1471 h 1471"/>
              <a:gd name="connsiteX0" fmla="*/ 728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680 w 1472"/>
              <a:gd name="connsiteY0" fmla="*/ 0 h 1470"/>
              <a:gd name="connsiteX1" fmla="*/ 872 w 1472"/>
              <a:gd name="connsiteY1" fmla="*/ 96 h 1470"/>
              <a:gd name="connsiteX2" fmla="*/ 920 w 1472"/>
              <a:gd name="connsiteY2" fmla="*/ 288 h 1470"/>
              <a:gd name="connsiteX3" fmla="*/ 968 w 1472"/>
              <a:gd name="connsiteY3" fmla="*/ 384 h 1470"/>
              <a:gd name="connsiteX4" fmla="*/ 1160 w 1472"/>
              <a:gd name="connsiteY4" fmla="*/ 528 h 1470"/>
              <a:gd name="connsiteX5" fmla="*/ 1256 w 1472"/>
              <a:gd name="connsiteY5" fmla="*/ 672 h 1470"/>
              <a:gd name="connsiteX6" fmla="*/ 1448 w 1472"/>
              <a:gd name="connsiteY6" fmla="*/ 864 h 1470"/>
              <a:gd name="connsiteX7" fmla="*/ 1400 w 1472"/>
              <a:gd name="connsiteY7" fmla="*/ 1104 h 1470"/>
              <a:gd name="connsiteX8" fmla="*/ 1160 w 1472"/>
              <a:gd name="connsiteY8" fmla="*/ 1200 h 1470"/>
              <a:gd name="connsiteX9" fmla="*/ 0 w 1472"/>
              <a:gd name="connsiteY9" fmla="*/ 1470 h 1470"/>
              <a:gd name="connsiteX0" fmla="*/ 2216 w 2246"/>
              <a:gd name="connsiteY0" fmla="*/ 32 h 1406"/>
              <a:gd name="connsiteX1" fmla="*/ 872 w 2246"/>
              <a:gd name="connsiteY1" fmla="*/ 32 h 1406"/>
              <a:gd name="connsiteX2" fmla="*/ 920 w 2246"/>
              <a:gd name="connsiteY2" fmla="*/ 224 h 1406"/>
              <a:gd name="connsiteX3" fmla="*/ 968 w 2246"/>
              <a:gd name="connsiteY3" fmla="*/ 320 h 1406"/>
              <a:gd name="connsiteX4" fmla="*/ 1160 w 2246"/>
              <a:gd name="connsiteY4" fmla="*/ 464 h 1406"/>
              <a:gd name="connsiteX5" fmla="*/ 1256 w 2246"/>
              <a:gd name="connsiteY5" fmla="*/ 608 h 1406"/>
              <a:gd name="connsiteX6" fmla="*/ 1448 w 2246"/>
              <a:gd name="connsiteY6" fmla="*/ 800 h 1406"/>
              <a:gd name="connsiteX7" fmla="*/ 1400 w 2246"/>
              <a:gd name="connsiteY7" fmla="*/ 1040 h 1406"/>
              <a:gd name="connsiteX8" fmla="*/ 1160 w 2246"/>
              <a:gd name="connsiteY8" fmla="*/ 1136 h 1406"/>
              <a:gd name="connsiteX9" fmla="*/ 0 w 2246"/>
              <a:gd name="connsiteY9" fmla="*/ 1406 h 1406"/>
              <a:gd name="connsiteX0" fmla="*/ 2216 w 2288"/>
              <a:gd name="connsiteY0" fmla="*/ 0 h 1374"/>
              <a:gd name="connsiteX1" fmla="*/ 2072 w 2288"/>
              <a:gd name="connsiteY1" fmla="*/ 144 h 1374"/>
              <a:gd name="connsiteX2" fmla="*/ 920 w 2288"/>
              <a:gd name="connsiteY2" fmla="*/ 192 h 1374"/>
              <a:gd name="connsiteX3" fmla="*/ 968 w 2288"/>
              <a:gd name="connsiteY3" fmla="*/ 288 h 1374"/>
              <a:gd name="connsiteX4" fmla="*/ 1160 w 2288"/>
              <a:gd name="connsiteY4" fmla="*/ 432 h 1374"/>
              <a:gd name="connsiteX5" fmla="*/ 1256 w 2288"/>
              <a:gd name="connsiteY5" fmla="*/ 576 h 1374"/>
              <a:gd name="connsiteX6" fmla="*/ 1448 w 2288"/>
              <a:gd name="connsiteY6" fmla="*/ 768 h 1374"/>
              <a:gd name="connsiteX7" fmla="*/ 1400 w 2288"/>
              <a:gd name="connsiteY7" fmla="*/ 1008 h 1374"/>
              <a:gd name="connsiteX8" fmla="*/ 1160 w 2288"/>
              <a:gd name="connsiteY8" fmla="*/ 1104 h 1374"/>
              <a:gd name="connsiteX9" fmla="*/ 0 w 2288"/>
              <a:gd name="connsiteY9" fmla="*/ 1374 h 1374"/>
              <a:gd name="connsiteX0" fmla="*/ 2216 w 2246"/>
              <a:gd name="connsiteY0" fmla="*/ 0 h 1374"/>
              <a:gd name="connsiteX1" fmla="*/ 2072 w 2246"/>
              <a:gd name="connsiteY1" fmla="*/ 144 h 1374"/>
              <a:gd name="connsiteX2" fmla="*/ 1880 w 2246"/>
              <a:gd name="connsiteY2" fmla="*/ 192 h 1374"/>
              <a:gd name="connsiteX3" fmla="*/ 968 w 2246"/>
              <a:gd name="connsiteY3" fmla="*/ 288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2216 w 2246"/>
              <a:gd name="connsiteY0" fmla="*/ 0 h 1374"/>
              <a:gd name="connsiteX1" fmla="*/ 2072 w 2246"/>
              <a:gd name="connsiteY1" fmla="*/ 144 h 1374"/>
              <a:gd name="connsiteX2" fmla="*/ 1880 w 2246"/>
              <a:gd name="connsiteY2" fmla="*/ 192 h 1374"/>
              <a:gd name="connsiteX3" fmla="*/ 1592 w 2246"/>
              <a:gd name="connsiteY3" fmla="*/ 432 h 1374"/>
              <a:gd name="connsiteX4" fmla="*/ 1160 w 2246"/>
              <a:gd name="connsiteY4" fmla="*/ 432 h 1374"/>
              <a:gd name="connsiteX5" fmla="*/ 1256 w 2246"/>
              <a:gd name="connsiteY5" fmla="*/ 576 h 1374"/>
              <a:gd name="connsiteX6" fmla="*/ 1448 w 2246"/>
              <a:gd name="connsiteY6" fmla="*/ 768 h 1374"/>
              <a:gd name="connsiteX7" fmla="*/ 1400 w 2246"/>
              <a:gd name="connsiteY7" fmla="*/ 1008 h 1374"/>
              <a:gd name="connsiteX8" fmla="*/ 1160 w 2246"/>
              <a:gd name="connsiteY8" fmla="*/ 1104 h 1374"/>
              <a:gd name="connsiteX9" fmla="*/ 0 w 2246"/>
              <a:gd name="connsiteY9" fmla="*/ 1374 h 1374"/>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9 w 1149"/>
              <a:gd name="connsiteY0" fmla="*/ 0 h 1662"/>
              <a:gd name="connsiteX1" fmla="*/ 975 w 1149"/>
              <a:gd name="connsiteY1" fmla="*/ 144 h 1662"/>
              <a:gd name="connsiteX2" fmla="*/ 783 w 1149"/>
              <a:gd name="connsiteY2" fmla="*/ 192 h 1662"/>
              <a:gd name="connsiteX3" fmla="*/ 495 w 1149"/>
              <a:gd name="connsiteY3" fmla="*/ 432 h 1662"/>
              <a:gd name="connsiteX4" fmla="*/ 63 w 1149"/>
              <a:gd name="connsiteY4" fmla="*/ 432 h 1662"/>
              <a:gd name="connsiteX5" fmla="*/ 159 w 1149"/>
              <a:gd name="connsiteY5" fmla="*/ 576 h 1662"/>
              <a:gd name="connsiteX6" fmla="*/ 351 w 1149"/>
              <a:gd name="connsiteY6" fmla="*/ 768 h 1662"/>
              <a:gd name="connsiteX7" fmla="*/ 303 w 1149"/>
              <a:gd name="connsiteY7" fmla="*/ 1008 h 1662"/>
              <a:gd name="connsiteX8" fmla="*/ 63 w 1149"/>
              <a:gd name="connsiteY8" fmla="*/ 1104 h 1662"/>
              <a:gd name="connsiteX9" fmla="*/ 679 w 1149"/>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680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536 w 1142"/>
              <a:gd name="connsiteY8" fmla="*/ 1392 h 1662"/>
              <a:gd name="connsiteX9" fmla="*/ 672 w 1142"/>
              <a:gd name="connsiteY9"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296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344 w 1142"/>
              <a:gd name="connsiteY6" fmla="*/ 768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36 w 1142"/>
              <a:gd name="connsiteY9" fmla="*/ 1392 h 1662"/>
              <a:gd name="connsiteX10" fmla="*/ 672 w 1142"/>
              <a:gd name="connsiteY10"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52 w 1142"/>
              <a:gd name="connsiteY6" fmla="*/ 864 h 1662"/>
              <a:gd name="connsiteX7" fmla="*/ 104 w 1142"/>
              <a:gd name="connsiteY7" fmla="*/ 1008 h 1662"/>
              <a:gd name="connsiteX8" fmla="*/ 301 w 1142"/>
              <a:gd name="connsiteY8" fmla="*/ 1218 h 1662"/>
              <a:gd name="connsiteX9" fmla="*/ 319 w 1142"/>
              <a:gd name="connsiteY9" fmla="*/ 1218 h 1662"/>
              <a:gd name="connsiteX10" fmla="*/ 519 w 1142"/>
              <a:gd name="connsiteY10" fmla="*/ 1218 h 1662"/>
              <a:gd name="connsiteX11" fmla="*/ 536 w 1142"/>
              <a:gd name="connsiteY11" fmla="*/ 1392 h 1662"/>
              <a:gd name="connsiteX12" fmla="*/ 672 w 1142"/>
              <a:gd name="connsiteY12"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57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432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42"/>
              <a:gd name="connsiteY0" fmla="*/ 0 h 1662"/>
              <a:gd name="connsiteX1" fmla="*/ 968 w 1142"/>
              <a:gd name="connsiteY1" fmla="*/ 144 h 1662"/>
              <a:gd name="connsiteX2" fmla="*/ 776 w 1142"/>
              <a:gd name="connsiteY2" fmla="*/ 192 h 1662"/>
              <a:gd name="connsiteX3" fmla="*/ 488 w 1142"/>
              <a:gd name="connsiteY3" fmla="*/ 432 h 1662"/>
              <a:gd name="connsiteX4" fmla="*/ 56 w 1142"/>
              <a:gd name="connsiteY4" fmla="*/ 576 h 1662"/>
              <a:gd name="connsiteX5" fmla="*/ 152 w 1142"/>
              <a:gd name="connsiteY5" fmla="*/ 816 h 1662"/>
              <a:gd name="connsiteX6" fmla="*/ 104 w 1142"/>
              <a:gd name="connsiteY6" fmla="*/ 1008 h 1662"/>
              <a:gd name="connsiteX7" fmla="*/ 301 w 1142"/>
              <a:gd name="connsiteY7" fmla="*/ 1218 h 1662"/>
              <a:gd name="connsiteX8" fmla="*/ 319 w 1142"/>
              <a:gd name="connsiteY8" fmla="*/ 1218 h 1662"/>
              <a:gd name="connsiteX9" fmla="*/ 519 w 1142"/>
              <a:gd name="connsiteY9" fmla="*/ 1218 h 1662"/>
              <a:gd name="connsiteX10" fmla="*/ 536 w 1142"/>
              <a:gd name="connsiteY10" fmla="*/ 1392 h 1662"/>
              <a:gd name="connsiteX11" fmla="*/ 672 w 1142"/>
              <a:gd name="connsiteY11" fmla="*/ 1662 h 1662"/>
              <a:gd name="connsiteX0" fmla="*/ 1112 w 1112"/>
              <a:gd name="connsiteY0" fmla="*/ 89 h 1751"/>
              <a:gd name="connsiteX1" fmla="*/ 1020 w 1112"/>
              <a:gd name="connsiteY1" fmla="*/ 24 h 1751"/>
              <a:gd name="connsiteX2" fmla="*/ 968 w 1112"/>
              <a:gd name="connsiteY2" fmla="*/ 233 h 1751"/>
              <a:gd name="connsiteX3" fmla="*/ 776 w 1112"/>
              <a:gd name="connsiteY3" fmla="*/ 281 h 1751"/>
              <a:gd name="connsiteX4" fmla="*/ 488 w 1112"/>
              <a:gd name="connsiteY4" fmla="*/ 521 h 1751"/>
              <a:gd name="connsiteX5" fmla="*/ 56 w 1112"/>
              <a:gd name="connsiteY5" fmla="*/ 665 h 1751"/>
              <a:gd name="connsiteX6" fmla="*/ 152 w 1112"/>
              <a:gd name="connsiteY6" fmla="*/ 905 h 1751"/>
              <a:gd name="connsiteX7" fmla="*/ 104 w 1112"/>
              <a:gd name="connsiteY7" fmla="*/ 1097 h 1751"/>
              <a:gd name="connsiteX8" fmla="*/ 301 w 1112"/>
              <a:gd name="connsiteY8" fmla="*/ 1307 h 1751"/>
              <a:gd name="connsiteX9" fmla="*/ 319 w 1112"/>
              <a:gd name="connsiteY9" fmla="*/ 1307 h 1751"/>
              <a:gd name="connsiteX10" fmla="*/ 519 w 1112"/>
              <a:gd name="connsiteY10" fmla="*/ 1307 h 1751"/>
              <a:gd name="connsiteX11" fmla="*/ 536 w 1112"/>
              <a:gd name="connsiteY11" fmla="*/ 1481 h 1751"/>
              <a:gd name="connsiteX12" fmla="*/ 672 w 1112"/>
              <a:gd name="connsiteY12" fmla="*/ 1751 h 1751"/>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020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9 h 1759"/>
              <a:gd name="connsiteX1" fmla="*/ 1116 w 1352"/>
              <a:gd name="connsiteY1" fmla="*/ 32 h 1759"/>
              <a:gd name="connsiteX2" fmla="*/ 968 w 1352"/>
              <a:gd name="connsiteY2" fmla="*/ 241 h 1759"/>
              <a:gd name="connsiteX3" fmla="*/ 776 w 1352"/>
              <a:gd name="connsiteY3" fmla="*/ 289 h 1759"/>
              <a:gd name="connsiteX4" fmla="*/ 488 w 1352"/>
              <a:gd name="connsiteY4" fmla="*/ 529 h 1759"/>
              <a:gd name="connsiteX5" fmla="*/ 56 w 1352"/>
              <a:gd name="connsiteY5" fmla="*/ 673 h 1759"/>
              <a:gd name="connsiteX6" fmla="*/ 152 w 1352"/>
              <a:gd name="connsiteY6" fmla="*/ 913 h 1759"/>
              <a:gd name="connsiteX7" fmla="*/ 104 w 1352"/>
              <a:gd name="connsiteY7" fmla="*/ 1105 h 1759"/>
              <a:gd name="connsiteX8" fmla="*/ 301 w 1352"/>
              <a:gd name="connsiteY8" fmla="*/ 1315 h 1759"/>
              <a:gd name="connsiteX9" fmla="*/ 319 w 1352"/>
              <a:gd name="connsiteY9" fmla="*/ 1315 h 1759"/>
              <a:gd name="connsiteX10" fmla="*/ 519 w 1352"/>
              <a:gd name="connsiteY10" fmla="*/ 1315 h 1759"/>
              <a:gd name="connsiteX11" fmla="*/ 536 w 1352"/>
              <a:gd name="connsiteY11" fmla="*/ 1489 h 1759"/>
              <a:gd name="connsiteX12" fmla="*/ 672 w 1352"/>
              <a:gd name="connsiteY12" fmla="*/ 1759 h 1759"/>
              <a:gd name="connsiteX0" fmla="*/ 1352 w 1352"/>
              <a:gd name="connsiteY0" fmla="*/ 41 h 1751"/>
              <a:gd name="connsiteX1" fmla="*/ 1116 w 1352"/>
              <a:gd name="connsiteY1" fmla="*/ 24 h 1751"/>
              <a:gd name="connsiteX2" fmla="*/ 968 w 1352"/>
              <a:gd name="connsiteY2" fmla="*/ 185 h 1751"/>
              <a:gd name="connsiteX3" fmla="*/ 776 w 1352"/>
              <a:gd name="connsiteY3" fmla="*/ 281 h 1751"/>
              <a:gd name="connsiteX4" fmla="*/ 488 w 1352"/>
              <a:gd name="connsiteY4" fmla="*/ 521 h 1751"/>
              <a:gd name="connsiteX5" fmla="*/ 56 w 1352"/>
              <a:gd name="connsiteY5" fmla="*/ 665 h 1751"/>
              <a:gd name="connsiteX6" fmla="*/ 152 w 1352"/>
              <a:gd name="connsiteY6" fmla="*/ 905 h 1751"/>
              <a:gd name="connsiteX7" fmla="*/ 104 w 1352"/>
              <a:gd name="connsiteY7" fmla="*/ 1097 h 1751"/>
              <a:gd name="connsiteX8" fmla="*/ 301 w 1352"/>
              <a:gd name="connsiteY8" fmla="*/ 1307 h 1751"/>
              <a:gd name="connsiteX9" fmla="*/ 319 w 1352"/>
              <a:gd name="connsiteY9" fmla="*/ 1307 h 1751"/>
              <a:gd name="connsiteX10" fmla="*/ 519 w 1352"/>
              <a:gd name="connsiteY10" fmla="*/ 1307 h 1751"/>
              <a:gd name="connsiteX11" fmla="*/ 536 w 1352"/>
              <a:gd name="connsiteY11" fmla="*/ 1481 h 1751"/>
              <a:gd name="connsiteX12" fmla="*/ 672 w 1352"/>
              <a:gd name="connsiteY12"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52 w 1352"/>
              <a:gd name="connsiteY0" fmla="*/ 41 h 1751"/>
              <a:gd name="connsiteX1" fmla="*/ 1116 w 1352"/>
              <a:gd name="connsiteY1" fmla="*/ 24 h 1751"/>
              <a:gd name="connsiteX2" fmla="*/ 968 w 1352"/>
              <a:gd name="connsiteY2" fmla="*/ 185 h 1751"/>
              <a:gd name="connsiteX3" fmla="*/ 488 w 1352"/>
              <a:gd name="connsiteY3" fmla="*/ 521 h 1751"/>
              <a:gd name="connsiteX4" fmla="*/ 56 w 1352"/>
              <a:gd name="connsiteY4" fmla="*/ 665 h 1751"/>
              <a:gd name="connsiteX5" fmla="*/ 152 w 1352"/>
              <a:gd name="connsiteY5" fmla="*/ 905 h 1751"/>
              <a:gd name="connsiteX6" fmla="*/ 104 w 1352"/>
              <a:gd name="connsiteY6" fmla="*/ 1097 h 1751"/>
              <a:gd name="connsiteX7" fmla="*/ 301 w 1352"/>
              <a:gd name="connsiteY7" fmla="*/ 1307 h 1751"/>
              <a:gd name="connsiteX8" fmla="*/ 319 w 1352"/>
              <a:gd name="connsiteY8" fmla="*/ 1307 h 1751"/>
              <a:gd name="connsiteX9" fmla="*/ 519 w 1352"/>
              <a:gd name="connsiteY9" fmla="*/ 1307 h 1751"/>
              <a:gd name="connsiteX10" fmla="*/ 536 w 1352"/>
              <a:gd name="connsiteY10" fmla="*/ 1481 h 1751"/>
              <a:gd name="connsiteX11" fmla="*/ 672 w 1352"/>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41 h 1751"/>
              <a:gd name="connsiteX1" fmla="*/ 1110 w 1346"/>
              <a:gd name="connsiteY1" fmla="*/ 24 h 1751"/>
              <a:gd name="connsiteX2" fmla="*/ 962 w 1346"/>
              <a:gd name="connsiteY2" fmla="*/ 185 h 1751"/>
              <a:gd name="connsiteX3" fmla="*/ 447 w 1346"/>
              <a:gd name="connsiteY3" fmla="*/ 496 h 1751"/>
              <a:gd name="connsiteX4" fmla="*/ 50 w 1346"/>
              <a:gd name="connsiteY4" fmla="*/ 665 h 1751"/>
              <a:gd name="connsiteX5" fmla="*/ 146 w 1346"/>
              <a:gd name="connsiteY5" fmla="*/ 905 h 1751"/>
              <a:gd name="connsiteX6" fmla="*/ 98 w 1346"/>
              <a:gd name="connsiteY6" fmla="*/ 1097 h 1751"/>
              <a:gd name="connsiteX7" fmla="*/ 295 w 1346"/>
              <a:gd name="connsiteY7" fmla="*/ 1307 h 1751"/>
              <a:gd name="connsiteX8" fmla="*/ 313 w 1346"/>
              <a:gd name="connsiteY8" fmla="*/ 1307 h 1751"/>
              <a:gd name="connsiteX9" fmla="*/ 513 w 1346"/>
              <a:gd name="connsiteY9" fmla="*/ 1307 h 1751"/>
              <a:gd name="connsiteX10" fmla="*/ 530 w 1346"/>
              <a:gd name="connsiteY10" fmla="*/ 1481 h 1751"/>
              <a:gd name="connsiteX11" fmla="*/ 666 w 1346"/>
              <a:gd name="connsiteY11" fmla="*/ 1751 h 1751"/>
              <a:gd name="connsiteX0" fmla="*/ 1346 w 1346"/>
              <a:gd name="connsiteY0" fmla="*/ 22 h 1732"/>
              <a:gd name="connsiteX1" fmla="*/ 1110 w 1346"/>
              <a:gd name="connsiteY1" fmla="*/ 5 h 1732"/>
              <a:gd name="connsiteX2" fmla="*/ 962 w 1346"/>
              <a:gd name="connsiteY2" fmla="*/ 166 h 1732"/>
              <a:gd name="connsiteX3" fmla="*/ 447 w 1346"/>
              <a:gd name="connsiteY3" fmla="*/ 477 h 1732"/>
              <a:gd name="connsiteX4" fmla="*/ 50 w 1346"/>
              <a:gd name="connsiteY4" fmla="*/ 646 h 1732"/>
              <a:gd name="connsiteX5" fmla="*/ 146 w 1346"/>
              <a:gd name="connsiteY5" fmla="*/ 886 h 1732"/>
              <a:gd name="connsiteX6" fmla="*/ 98 w 1346"/>
              <a:gd name="connsiteY6" fmla="*/ 1078 h 1732"/>
              <a:gd name="connsiteX7" fmla="*/ 295 w 1346"/>
              <a:gd name="connsiteY7" fmla="*/ 1288 h 1732"/>
              <a:gd name="connsiteX8" fmla="*/ 313 w 1346"/>
              <a:gd name="connsiteY8" fmla="*/ 1288 h 1732"/>
              <a:gd name="connsiteX9" fmla="*/ 513 w 1346"/>
              <a:gd name="connsiteY9" fmla="*/ 1288 h 1732"/>
              <a:gd name="connsiteX10" fmla="*/ 530 w 1346"/>
              <a:gd name="connsiteY10" fmla="*/ 1462 h 1732"/>
              <a:gd name="connsiteX11" fmla="*/ 666 w 1346"/>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331 w 1331"/>
              <a:gd name="connsiteY0" fmla="*/ 17 h 1732"/>
              <a:gd name="connsiteX1" fmla="*/ 1110 w 1331"/>
              <a:gd name="connsiteY1" fmla="*/ 5 h 1732"/>
              <a:gd name="connsiteX2" fmla="*/ 962 w 1331"/>
              <a:gd name="connsiteY2" fmla="*/ 166 h 1732"/>
              <a:gd name="connsiteX3" fmla="*/ 447 w 1331"/>
              <a:gd name="connsiteY3" fmla="*/ 477 h 1732"/>
              <a:gd name="connsiteX4" fmla="*/ 50 w 1331"/>
              <a:gd name="connsiteY4" fmla="*/ 646 h 1732"/>
              <a:gd name="connsiteX5" fmla="*/ 146 w 1331"/>
              <a:gd name="connsiteY5" fmla="*/ 886 h 1732"/>
              <a:gd name="connsiteX6" fmla="*/ 98 w 1331"/>
              <a:gd name="connsiteY6" fmla="*/ 1078 h 1732"/>
              <a:gd name="connsiteX7" fmla="*/ 295 w 1331"/>
              <a:gd name="connsiteY7" fmla="*/ 1288 h 1732"/>
              <a:gd name="connsiteX8" fmla="*/ 313 w 1331"/>
              <a:gd name="connsiteY8" fmla="*/ 1288 h 1732"/>
              <a:gd name="connsiteX9" fmla="*/ 513 w 1331"/>
              <a:gd name="connsiteY9" fmla="*/ 1288 h 1732"/>
              <a:gd name="connsiteX10" fmla="*/ 530 w 1331"/>
              <a:gd name="connsiteY10" fmla="*/ 1462 h 1732"/>
              <a:gd name="connsiteX11" fmla="*/ 666 w 1331"/>
              <a:gd name="connsiteY11" fmla="*/ 1732 h 1732"/>
              <a:gd name="connsiteX0" fmla="*/ 1296 w 1296"/>
              <a:gd name="connsiteY0" fmla="*/ 10 h 1732"/>
              <a:gd name="connsiteX1" fmla="*/ 1110 w 1296"/>
              <a:gd name="connsiteY1" fmla="*/ 5 h 1732"/>
              <a:gd name="connsiteX2" fmla="*/ 962 w 1296"/>
              <a:gd name="connsiteY2" fmla="*/ 166 h 1732"/>
              <a:gd name="connsiteX3" fmla="*/ 447 w 1296"/>
              <a:gd name="connsiteY3" fmla="*/ 477 h 1732"/>
              <a:gd name="connsiteX4" fmla="*/ 50 w 1296"/>
              <a:gd name="connsiteY4" fmla="*/ 646 h 1732"/>
              <a:gd name="connsiteX5" fmla="*/ 146 w 1296"/>
              <a:gd name="connsiteY5" fmla="*/ 886 h 1732"/>
              <a:gd name="connsiteX6" fmla="*/ 98 w 1296"/>
              <a:gd name="connsiteY6" fmla="*/ 1078 h 1732"/>
              <a:gd name="connsiteX7" fmla="*/ 295 w 1296"/>
              <a:gd name="connsiteY7" fmla="*/ 1288 h 1732"/>
              <a:gd name="connsiteX8" fmla="*/ 313 w 1296"/>
              <a:gd name="connsiteY8" fmla="*/ 1288 h 1732"/>
              <a:gd name="connsiteX9" fmla="*/ 513 w 1296"/>
              <a:gd name="connsiteY9" fmla="*/ 1288 h 1732"/>
              <a:gd name="connsiteX10" fmla="*/ 530 w 1296"/>
              <a:gd name="connsiteY10" fmla="*/ 1462 h 1732"/>
              <a:gd name="connsiteX11" fmla="*/ 666 w 1296"/>
              <a:gd name="connsiteY11" fmla="*/ 1732 h 1732"/>
              <a:gd name="connsiteX0" fmla="*/ 1307 w 1307"/>
              <a:gd name="connsiteY0" fmla="*/ 21 h 1732"/>
              <a:gd name="connsiteX1" fmla="*/ 1110 w 1307"/>
              <a:gd name="connsiteY1" fmla="*/ 5 h 1732"/>
              <a:gd name="connsiteX2" fmla="*/ 962 w 1307"/>
              <a:gd name="connsiteY2" fmla="*/ 166 h 1732"/>
              <a:gd name="connsiteX3" fmla="*/ 447 w 1307"/>
              <a:gd name="connsiteY3" fmla="*/ 477 h 1732"/>
              <a:gd name="connsiteX4" fmla="*/ 50 w 1307"/>
              <a:gd name="connsiteY4" fmla="*/ 646 h 1732"/>
              <a:gd name="connsiteX5" fmla="*/ 146 w 1307"/>
              <a:gd name="connsiteY5" fmla="*/ 886 h 1732"/>
              <a:gd name="connsiteX6" fmla="*/ 98 w 1307"/>
              <a:gd name="connsiteY6" fmla="*/ 1078 h 1732"/>
              <a:gd name="connsiteX7" fmla="*/ 295 w 1307"/>
              <a:gd name="connsiteY7" fmla="*/ 1288 h 1732"/>
              <a:gd name="connsiteX8" fmla="*/ 313 w 1307"/>
              <a:gd name="connsiteY8" fmla="*/ 1288 h 1732"/>
              <a:gd name="connsiteX9" fmla="*/ 513 w 1307"/>
              <a:gd name="connsiteY9" fmla="*/ 1288 h 1732"/>
              <a:gd name="connsiteX10" fmla="*/ 530 w 1307"/>
              <a:gd name="connsiteY10" fmla="*/ 1462 h 1732"/>
              <a:gd name="connsiteX11" fmla="*/ 666 w 1307"/>
              <a:gd name="connsiteY11" fmla="*/ 1732 h 1732"/>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62 w 1307"/>
              <a:gd name="connsiteY2" fmla="*/ 152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974 w 1307"/>
              <a:gd name="connsiteY2" fmla="*/ 159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64 w 1307"/>
              <a:gd name="connsiteY2" fmla="*/ 21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51 w 1307"/>
              <a:gd name="connsiteY2" fmla="*/ 145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447 w 1307"/>
              <a:gd name="connsiteY3" fmla="*/ 463 h 1718"/>
              <a:gd name="connsiteX4" fmla="*/ 50 w 1307"/>
              <a:gd name="connsiteY4" fmla="*/ 632 h 1718"/>
              <a:gd name="connsiteX5" fmla="*/ 146 w 1307"/>
              <a:gd name="connsiteY5" fmla="*/ 872 h 1718"/>
              <a:gd name="connsiteX6" fmla="*/ 98 w 1307"/>
              <a:gd name="connsiteY6" fmla="*/ 1064 h 1718"/>
              <a:gd name="connsiteX7" fmla="*/ 295 w 1307"/>
              <a:gd name="connsiteY7" fmla="*/ 1274 h 1718"/>
              <a:gd name="connsiteX8" fmla="*/ 313 w 1307"/>
              <a:gd name="connsiteY8" fmla="*/ 1274 h 1718"/>
              <a:gd name="connsiteX9" fmla="*/ 513 w 1307"/>
              <a:gd name="connsiteY9" fmla="*/ 1274 h 1718"/>
              <a:gd name="connsiteX10" fmla="*/ 530 w 1307"/>
              <a:gd name="connsiteY10" fmla="*/ 1448 h 1718"/>
              <a:gd name="connsiteX11" fmla="*/ 666 w 1307"/>
              <a:gd name="connsiteY11" fmla="*/ 1718 h 1718"/>
              <a:gd name="connsiteX0" fmla="*/ 1307 w 1307"/>
              <a:gd name="connsiteY0" fmla="*/ 7 h 1718"/>
              <a:gd name="connsiteX1" fmla="*/ 1110 w 1307"/>
              <a:gd name="connsiteY1" fmla="*/ 5 h 1718"/>
              <a:gd name="connsiteX2" fmla="*/ 1002 w 1307"/>
              <a:gd name="connsiteY2" fmla="*/ 166 h 1718"/>
              <a:gd name="connsiteX3" fmla="*/ 695 w 1307"/>
              <a:gd name="connsiteY3" fmla="*/ 308 h 1718"/>
              <a:gd name="connsiteX4" fmla="*/ 447 w 1307"/>
              <a:gd name="connsiteY4" fmla="*/ 463 h 1718"/>
              <a:gd name="connsiteX5" fmla="*/ 50 w 1307"/>
              <a:gd name="connsiteY5" fmla="*/ 632 h 1718"/>
              <a:gd name="connsiteX6" fmla="*/ 146 w 1307"/>
              <a:gd name="connsiteY6" fmla="*/ 872 h 1718"/>
              <a:gd name="connsiteX7" fmla="*/ 98 w 1307"/>
              <a:gd name="connsiteY7" fmla="*/ 1064 h 1718"/>
              <a:gd name="connsiteX8" fmla="*/ 295 w 1307"/>
              <a:gd name="connsiteY8" fmla="*/ 1274 h 1718"/>
              <a:gd name="connsiteX9" fmla="*/ 313 w 1307"/>
              <a:gd name="connsiteY9" fmla="*/ 1274 h 1718"/>
              <a:gd name="connsiteX10" fmla="*/ 513 w 1307"/>
              <a:gd name="connsiteY10" fmla="*/ 1274 h 1718"/>
              <a:gd name="connsiteX11" fmla="*/ 530 w 1307"/>
              <a:gd name="connsiteY11" fmla="*/ 1448 h 1718"/>
              <a:gd name="connsiteX12" fmla="*/ 666 w 1307"/>
              <a:gd name="connsiteY12" fmla="*/ 1718 h 1718"/>
              <a:gd name="connsiteX0" fmla="*/ 1308 w 1308"/>
              <a:gd name="connsiteY0" fmla="*/ 7 h 1718"/>
              <a:gd name="connsiteX1" fmla="*/ 1111 w 1308"/>
              <a:gd name="connsiteY1" fmla="*/ 5 h 1718"/>
              <a:gd name="connsiteX2" fmla="*/ 1003 w 1308"/>
              <a:gd name="connsiteY2" fmla="*/ 166 h 1718"/>
              <a:gd name="connsiteX3" fmla="*/ 696 w 1308"/>
              <a:gd name="connsiteY3" fmla="*/ 308 h 1718"/>
              <a:gd name="connsiteX4" fmla="*/ 455 w 1308"/>
              <a:gd name="connsiteY4" fmla="*/ 481 h 1718"/>
              <a:gd name="connsiteX5" fmla="*/ 51 w 1308"/>
              <a:gd name="connsiteY5" fmla="*/ 632 h 1718"/>
              <a:gd name="connsiteX6" fmla="*/ 147 w 1308"/>
              <a:gd name="connsiteY6" fmla="*/ 872 h 1718"/>
              <a:gd name="connsiteX7" fmla="*/ 99 w 1308"/>
              <a:gd name="connsiteY7" fmla="*/ 1064 h 1718"/>
              <a:gd name="connsiteX8" fmla="*/ 296 w 1308"/>
              <a:gd name="connsiteY8" fmla="*/ 1274 h 1718"/>
              <a:gd name="connsiteX9" fmla="*/ 314 w 1308"/>
              <a:gd name="connsiteY9" fmla="*/ 1274 h 1718"/>
              <a:gd name="connsiteX10" fmla="*/ 514 w 1308"/>
              <a:gd name="connsiteY10" fmla="*/ 1274 h 1718"/>
              <a:gd name="connsiteX11" fmla="*/ 531 w 1308"/>
              <a:gd name="connsiteY11" fmla="*/ 1448 h 1718"/>
              <a:gd name="connsiteX12" fmla="*/ 667 w 1308"/>
              <a:gd name="connsiteY12" fmla="*/ 1718 h 1718"/>
              <a:gd name="connsiteX0" fmla="*/ 1285 w 1285"/>
              <a:gd name="connsiteY0" fmla="*/ 7 h 1718"/>
              <a:gd name="connsiteX1" fmla="*/ 1088 w 1285"/>
              <a:gd name="connsiteY1" fmla="*/ 5 h 1718"/>
              <a:gd name="connsiteX2" fmla="*/ 980 w 1285"/>
              <a:gd name="connsiteY2" fmla="*/ 166 h 1718"/>
              <a:gd name="connsiteX3" fmla="*/ 673 w 1285"/>
              <a:gd name="connsiteY3" fmla="*/ 308 h 1718"/>
              <a:gd name="connsiteX4" fmla="*/ 432 w 1285"/>
              <a:gd name="connsiteY4" fmla="*/ 481 h 1718"/>
              <a:gd name="connsiteX5" fmla="*/ 361 w 1285"/>
              <a:gd name="connsiteY5" fmla="*/ 545 h 1718"/>
              <a:gd name="connsiteX6" fmla="*/ 28 w 1285"/>
              <a:gd name="connsiteY6" fmla="*/ 632 h 1718"/>
              <a:gd name="connsiteX7" fmla="*/ 124 w 1285"/>
              <a:gd name="connsiteY7" fmla="*/ 872 h 1718"/>
              <a:gd name="connsiteX8" fmla="*/ 76 w 1285"/>
              <a:gd name="connsiteY8" fmla="*/ 1064 h 1718"/>
              <a:gd name="connsiteX9" fmla="*/ 273 w 1285"/>
              <a:gd name="connsiteY9" fmla="*/ 1274 h 1718"/>
              <a:gd name="connsiteX10" fmla="*/ 291 w 1285"/>
              <a:gd name="connsiteY10" fmla="*/ 1274 h 1718"/>
              <a:gd name="connsiteX11" fmla="*/ 491 w 1285"/>
              <a:gd name="connsiteY11" fmla="*/ 1274 h 1718"/>
              <a:gd name="connsiteX12" fmla="*/ 508 w 1285"/>
              <a:gd name="connsiteY12" fmla="*/ 1448 h 1718"/>
              <a:gd name="connsiteX13" fmla="*/ 644 w 1285"/>
              <a:gd name="connsiteY13" fmla="*/ 1718 h 1718"/>
              <a:gd name="connsiteX0" fmla="*/ 1234 w 1234"/>
              <a:gd name="connsiteY0" fmla="*/ 7 h 1718"/>
              <a:gd name="connsiteX1" fmla="*/ 1037 w 1234"/>
              <a:gd name="connsiteY1" fmla="*/ 5 h 1718"/>
              <a:gd name="connsiteX2" fmla="*/ 929 w 1234"/>
              <a:gd name="connsiteY2" fmla="*/ 166 h 1718"/>
              <a:gd name="connsiteX3" fmla="*/ 622 w 1234"/>
              <a:gd name="connsiteY3" fmla="*/ 308 h 1718"/>
              <a:gd name="connsiteX4" fmla="*/ 381 w 1234"/>
              <a:gd name="connsiteY4" fmla="*/ 481 h 1718"/>
              <a:gd name="connsiteX5" fmla="*/ 310 w 1234"/>
              <a:gd name="connsiteY5" fmla="*/ 545 h 1718"/>
              <a:gd name="connsiteX6" fmla="*/ 55 w 1234"/>
              <a:gd name="connsiteY6" fmla="*/ 671 h 1718"/>
              <a:gd name="connsiteX7" fmla="*/ 73 w 1234"/>
              <a:gd name="connsiteY7" fmla="*/ 872 h 1718"/>
              <a:gd name="connsiteX8" fmla="*/ 25 w 1234"/>
              <a:gd name="connsiteY8" fmla="*/ 1064 h 1718"/>
              <a:gd name="connsiteX9" fmla="*/ 222 w 1234"/>
              <a:gd name="connsiteY9" fmla="*/ 1274 h 1718"/>
              <a:gd name="connsiteX10" fmla="*/ 240 w 1234"/>
              <a:gd name="connsiteY10" fmla="*/ 1274 h 1718"/>
              <a:gd name="connsiteX11" fmla="*/ 440 w 1234"/>
              <a:gd name="connsiteY11" fmla="*/ 1274 h 1718"/>
              <a:gd name="connsiteX12" fmla="*/ 457 w 1234"/>
              <a:gd name="connsiteY12" fmla="*/ 1448 h 1718"/>
              <a:gd name="connsiteX13" fmla="*/ 593 w 1234"/>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4 w 1237"/>
              <a:gd name="connsiteY12" fmla="*/ 1426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21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460 w 1237"/>
              <a:gd name="connsiteY11" fmla="*/ 1448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443 w 1237"/>
              <a:gd name="connsiteY10" fmla="*/ 1274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243 w 1237"/>
              <a:gd name="connsiteY9" fmla="*/ 1274 h 1718"/>
              <a:gd name="connsiteX10" fmla="*/ 383 w 1237"/>
              <a:gd name="connsiteY10" fmla="*/ 1309 h 1718"/>
              <a:gd name="connsiteX11" fmla="*/ 372 w 1237"/>
              <a:gd name="connsiteY11" fmla="*/ 1505 h 1718"/>
              <a:gd name="connsiteX12" fmla="*/ 598 w 1237"/>
              <a:gd name="connsiteY12" fmla="*/ 1560 h 1718"/>
              <a:gd name="connsiteX13" fmla="*/ 596 w 1237"/>
              <a:gd name="connsiteY13"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72 w 1237"/>
              <a:gd name="connsiteY10" fmla="*/ 1505 h 1718"/>
              <a:gd name="connsiteX11" fmla="*/ 598 w 1237"/>
              <a:gd name="connsiteY11" fmla="*/ 1560 h 1718"/>
              <a:gd name="connsiteX12" fmla="*/ 596 w 1237"/>
              <a:gd name="connsiteY12" fmla="*/ 1718 h 1718"/>
              <a:gd name="connsiteX0" fmla="*/ 1237 w 1237"/>
              <a:gd name="connsiteY0" fmla="*/ 7 h 1718"/>
              <a:gd name="connsiteX1" fmla="*/ 1040 w 1237"/>
              <a:gd name="connsiteY1" fmla="*/ 5 h 1718"/>
              <a:gd name="connsiteX2" fmla="*/ 932 w 1237"/>
              <a:gd name="connsiteY2" fmla="*/ 166 h 1718"/>
              <a:gd name="connsiteX3" fmla="*/ 625 w 1237"/>
              <a:gd name="connsiteY3" fmla="*/ 308 h 1718"/>
              <a:gd name="connsiteX4" fmla="*/ 384 w 1237"/>
              <a:gd name="connsiteY4" fmla="*/ 481 h 1718"/>
              <a:gd name="connsiteX5" fmla="*/ 313 w 1237"/>
              <a:gd name="connsiteY5" fmla="*/ 545 h 1718"/>
              <a:gd name="connsiteX6" fmla="*/ 58 w 1237"/>
              <a:gd name="connsiteY6" fmla="*/ 671 h 1718"/>
              <a:gd name="connsiteX7" fmla="*/ 28 w 1237"/>
              <a:gd name="connsiteY7" fmla="*/ 1064 h 1718"/>
              <a:gd name="connsiteX8" fmla="*/ 225 w 1237"/>
              <a:gd name="connsiteY8" fmla="*/ 1274 h 1718"/>
              <a:gd name="connsiteX9" fmla="*/ 383 w 1237"/>
              <a:gd name="connsiteY9" fmla="*/ 1309 h 1718"/>
              <a:gd name="connsiteX10" fmla="*/ 301 w 1237"/>
              <a:gd name="connsiteY10" fmla="*/ 1505 h 1718"/>
              <a:gd name="connsiteX11" fmla="*/ 598 w 1237"/>
              <a:gd name="connsiteY11" fmla="*/ 1560 h 1718"/>
              <a:gd name="connsiteX12" fmla="*/ 596 w 1237"/>
              <a:gd name="connsiteY12" fmla="*/ 1718 h 1718"/>
              <a:gd name="connsiteX0" fmla="*/ 1263 w 1263"/>
              <a:gd name="connsiteY0" fmla="*/ 7 h 1718"/>
              <a:gd name="connsiteX1" fmla="*/ 1066 w 1263"/>
              <a:gd name="connsiteY1" fmla="*/ 5 h 1718"/>
              <a:gd name="connsiteX2" fmla="*/ 958 w 1263"/>
              <a:gd name="connsiteY2" fmla="*/ 166 h 1718"/>
              <a:gd name="connsiteX3" fmla="*/ 651 w 1263"/>
              <a:gd name="connsiteY3" fmla="*/ 308 h 1718"/>
              <a:gd name="connsiteX4" fmla="*/ 410 w 1263"/>
              <a:gd name="connsiteY4" fmla="*/ 481 h 1718"/>
              <a:gd name="connsiteX5" fmla="*/ 339 w 1263"/>
              <a:gd name="connsiteY5" fmla="*/ 545 h 1718"/>
              <a:gd name="connsiteX6" fmla="*/ 84 w 1263"/>
              <a:gd name="connsiteY6" fmla="*/ 671 h 1718"/>
              <a:gd name="connsiteX7" fmla="*/ 54 w 1263"/>
              <a:gd name="connsiteY7" fmla="*/ 1064 h 1718"/>
              <a:gd name="connsiteX8" fmla="*/ 409 w 1263"/>
              <a:gd name="connsiteY8" fmla="*/ 1309 h 1718"/>
              <a:gd name="connsiteX9" fmla="*/ 327 w 1263"/>
              <a:gd name="connsiteY9" fmla="*/ 1505 h 1718"/>
              <a:gd name="connsiteX10" fmla="*/ 624 w 1263"/>
              <a:gd name="connsiteY10" fmla="*/ 1560 h 1718"/>
              <a:gd name="connsiteX11" fmla="*/ 622 w 1263"/>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310 w 1246"/>
              <a:gd name="connsiteY9" fmla="*/ 1505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6 w 1246"/>
              <a:gd name="connsiteY0" fmla="*/ 7 h 1718"/>
              <a:gd name="connsiteX1" fmla="*/ 1049 w 1246"/>
              <a:gd name="connsiteY1" fmla="*/ 5 h 1718"/>
              <a:gd name="connsiteX2" fmla="*/ 941 w 1246"/>
              <a:gd name="connsiteY2" fmla="*/ 166 h 1718"/>
              <a:gd name="connsiteX3" fmla="*/ 634 w 1246"/>
              <a:gd name="connsiteY3" fmla="*/ 308 h 1718"/>
              <a:gd name="connsiteX4" fmla="*/ 393 w 1246"/>
              <a:gd name="connsiteY4" fmla="*/ 481 h 1718"/>
              <a:gd name="connsiteX5" fmla="*/ 322 w 1246"/>
              <a:gd name="connsiteY5" fmla="*/ 545 h 1718"/>
              <a:gd name="connsiteX6" fmla="*/ 67 w 1246"/>
              <a:gd name="connsiteY6" fmla="*/ 671 h 1718"/>
              <a:gd name="connsiteX7" fmla="*/ 37 w 1246"/>
              <a:gd name="connsiteY7" fmla="*/ 1064 h 1718"/>
              <a:gd name="connsiteX8" fmla="*/ 290 w 1246"/>
              <a:gd name="connsiteY8" fmla="*/ 1178 h 1718"/>
              <a:gd name="connsiteX9" fmla="*/ 278 w 1246"/>
              <a:gd name="connsiteY9" fmla="*/ 1526 h 1718"/>
              <a:gd name="connsiteX10" fmla="*/ 607 w 1246"/>
              <a:gd name="connsiteY10" fmla="*/ 1560 h 1718"/>
              <a:gd name="connsiteX11" fmla="*/ 605 w 1246"/>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80 w 1248"/>
              <a:gd name="connsiteY9" fmla="*/ 1526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47 h 1718"/>
              <a:gd name="connsiteX10" fmla="*/ 609 w 1248"/>
              <a:gd name="connsiteY10" fmla="*/ 1560 h 1718"/>
              <a:gd name="connsiteX11" fmla="*/ 607 w 1248"/>
              <a:gd name="connsiteY11" fmla="*/ 1718 h 1718"/>
              <a:gd name="connsiteX0" fmla="*/ 1248 w 1248"/>
              <a:gd name="connsiteY0" fmla="*/ 7 h 1735"/>
              <a:gd name="connsiteX1" fmla="*/ 1051 w 1248"/>
              <a:gd name="connsiteY1" fmla="*/ 5 h 1735"/>
              <a:gd name="connsiteX2" fmla="*/ 943 w 1248"/>
              <a:gd name="connsiteY2" fmla="*/ 166 h 1735"/>
              <a:gd name="connsiteX3" fmla="*/ 636 w 1248"/>
              <a:gd name="connsiteY3" fmla="*/ 308 h 1735"/>
              <a:gd name="connsiteX4" fmla="*/ 395 w 1248"/>
              <a:gd name="connsiteY4" fmla="*/ 481 h 1735"/>
              <a:gd name="connsiteX5" fmla="*/ 324 w 1248"/>
              <a:gd name="connsiteY5" fmla="*/ 545 h 1735"/>
              <a:gd name="connsiteX6" fmla="*/ 69 w 1248"/>
              <a:gd name="connsiteY6" fmla="*/ 671 h 1735"/>
              <a:gd name="connsiteX7" fmla="*/ 39 w 1248"/>
              <a:gd name="connsiteY7" fmla="*/ 1064 h 1735"/>
              <a:gd name="connsiteX8" fmla="*/ 303 w 1248"/>
              <a:gd name="connsiteY8" fmla="*/ 1153 h 1735"/>
              <a:gd name="connsiteX9" fmla="*/ 276 w 1248"/>
              <a:gd name="connsiteY9" fmla="*/ 1547 h 1735"/>
              <a:gd name="connsiteX10" fmla="*/ 609 w 1248"/>
              <a:gd name="connsiteY10" fmla="*/ 1581 h 1735"/>
              <a:gd name="connsiteX11" fmla="*/ 607 w 1248"/>
              <a:gd name="connsiteY11" fmla="*/ 1718 h 1735"/>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47 h 1728"/>
              <a:gd name="connsiteX10" fmla="*/ 613 w 1248"/>
              <a:gd name="connsiteY10" fmla="*/ 1574 h 1728"/>
              <a:gd name="connsiteX11" fmla="*/ 607 w 1248"/>
              <a:gd name="connsiteY11" fmla="*/ 1718 h 1728"/>
              <a:gd name="connsiteX0" fmla="*/ 1248 w 1248"/>
              <a:gd name="connsiteY0" fmla="*/ 7 h 1728"/>
              <a:gd name="connsiteX1" fmla="*/ 1051 w 1248"/>
              <a:gd name="connsiteY1" fmla="*/ 5 h 1728"/>
              <a:gd name="connsiteX2" fmla="*/ 943 w 1248"/>
              <a:gd name="connsiteY2" fmla="*/ 166 h 1728"/>
              <a:gd name="connsiteX3" fmla="*/ 636 w 1248"/>
              <a:gd name="connsiteY3" fmla="*/ 308 h 1728"/>
              <a:gd name="connsiteX4" fmla="*/ 395 w 1248"/>
              <a:gd name="connsiteY4" fmla="*/ 481 h 1728"/>
              <a:gd name="connsiteX5" fmla="*/ 324 w 1248"/>
              <a:gd name="connsiteY5" fmla="*/ 545 h 1728"/>
              <a:gd name="connsiteX6" fmla="*/ 69 w 1248"/>
              <a:gd name="connsiteY6" fmla="*/ 671 h 1728"/>
              <a:gd name="connsiteX7" fmla="*/ 39 w 1248"/>
              <a:gd name="connsiteY7" fmla="*/ 1064 h 1728"/>
              <a:gd name="connsiteX8" fmla="*/ 303 w 1248"/>
              <a:gd name="connsiteY8" fmla="*/ 1153 h 1728"/>
              <a:gd name="connsiteX9" fmla="*/ 276 w 1248"/>
              <a:gd name="connsiteY9" fmla="*/ 1568 h 1728"/>
              <a:gd name="connsiteX10" fmla="*/ 613 w 1248"/>
              <a:gd name="connsiteY10" fmla="*/ 1574 h 1728"/>
              <a:gd name="connsiteX11" fmla="*/ 607 w 1248"/>
              <a:gd name="connsiteY11" fmla="*/ 1718 h 1728"/>
              <a:gd name="connsiteX0" fmla="*/ 1248 w 1248"/>
              <a:gd name="connsiteY0" fmla="*/ 7 h 1749"/>
              <a:gd name="connsiteX1" fmla="*/ 1051 w 1248"/>
              <a:gd name="connsiteY1" fmla="*/ 5 h 1749"/>
              <a:gd name="connsiteX2" fmla="*/ 943 w 1248"/>
              <a:gd name="connsiteY2" fmla="*/ 166 h 1749"/>
              <a:gd name="connsiteX3" fmla="*/ 636 w 1248"/>
              <a:gd name="connsiteY3" fmla="*/ 308 h 1749"/>
              <a:gd name="connsiteX4" fmla="*/ 395 w 1248"/>
              <a:gd name="connsiteY4" fmla="*/ 481 h 1749"/>
              <a:gd name="connsiteX5" fmla="*/ 324 w 1248"/>
              <a:gd name="connsiteY5" fmla="*/ 545 h 1749"/>
              <a:gd name="connsiteX6" fmla="*/ 69 w 1248"/>
              <a:gd name="connsiteY6" fmla="*/ 671 h 1749"/>
              <a:gd name="connsiteX7" fmla="*/ 39 w 1248"/>
              <a:gd name="connsiteY7" fmla="*/ 1064 h 1749"/>
              <a:gd name="connsiteX8" fmla="*/ 303 w 1248"/>
              <a:gd name="connsiteY8" fmla="*/ 1153 h 1749"/>
              <a:gd name="connsiteX9" fmla="*/ 276 w 1248"/>
              <a:gd name="connsiteY9" fmla="*/ 1568 h 1749"/>
              <a:gd name="connsiteX10" fmla="*/ 613 w 1248"/>
              <a:gd name="connsiteY10" fmla="*/ 1595 h 1749"/>
              <a:gd name="connsiteX11" fmla="*/ 607 w 1248"/>
              <a:gd name="connsiteY11" fmla="*/ 1718 h 1749"/>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39 w 1248"/>
              <a:gd name="connsiteY7" fmla="*/ 1064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09 w 1209"/>
              <a:gd name="connsiteY0" fmla="*/ 7 h 1718"/>
              <a:gd name="connsiteX1" fmla="*/ 1012 w 1209"/>
              <a:gd name="connsiteY1" fmla="*/ 5 h 1718"/>
              <a:gd name="connsiteX2" fmla="*/ 904 w 1209"/>
              <a:gd name="connsiteY2" fmla="*/ 166 h 1718"/>
              <a:gd name="connsiteX3" fmla="*/ 597 w 1209"/>
              <a:gd name="connsiteY3" fmla="*/ 308 h 1718"/>
              <a:gd name="connsiteX4" fmla="*/ 356 w 1209"/>
              <a:gd name="connsiteY4" fmla="*/ 481 h 1718"/>
              <a:gd name="connsiteX5" fmla="*/ 285 w 1209"/>
              <a:gd name="connsiteY5" fmla="*/ 545 h 1718"/>
              <a:gd name="connsiteX6" fmla="*/ 30 w 1209"/>
              <a:gd name="connsiteY6" fmla="*/ 671 h 1718"/>
              <a:gd name="connsiteX7" fmla="*/ 0 w 1209"/>
              <a:gd name="connsiteY7" fmla="*/ 1064 h 1718"/>
              <a:gd name="connsiteX8" fmla="*/ 264 w 1209"/>
              <a:gd name="connsiteY8" fmla="*/ 1153 h 1718"/>
              <a:gd name="connsiteX9" fmla="*/ 237 w 1209"/>
              <a:gd name="connsiteY9" fmla="*/ 1568 h 1718"/>
              <a:gd name="connsiteX10" fmla="*/ 574 w 1209"/>
              <a:gd name="connsiteY10" fmla="*/ 1595 h 1718"/>
              <a:gd name="connsiteX11" fmla="*/ 568 w 1209"/>
              <a:gd name="connsiteY11" fmla="*/ 1718 h 1718"/>
              <a:gd name="connsiteX0" fmla="*/ 1211 w 1211"/>
              <a:gd name="connsiteY0" fmla="*/ 7 h 1718"/>
              <a:gd name="connsiteX1" fmla="*/ 1014 w 1211"/>
              <a:gd name="connsiteY1" fmla="*/ 5 h 1718"/>
              <a:gd name="connsiteX2" fmla="*/ 906 w 1211"/>
              <a:gd name="connsiteY2" fmla="*/ 166 h 1718"/>
              <a:gd name="connsiteX3" fmla="*/ 599 w 1211"/>
              <a:gd name="connsiteY3" fmla="*/ 308 h 1718"/>
              <a:gd name="connsiteX4" fmla="*/ 358 w 1211"/>
              <a:gd name="connsiteY4" fmla="*/ 481 h 1718"/>
              <a:gd name="connsiteX5" fmla="*/ 287 w 1211"/>
              <a:gd name="connsiteY5" fmla="*/ 545 h 1718"/>
              <a:gd name="connsiteX6" fmla="*/ 32 w 1211"/>
              <a:gd name="connsiteY6" fmla="*/ 671 h 1718"/>
              <a:gd name="connsiteX7" fmla="*/ 2 w 1211"/>
              <a:gd name="connsiteY7" fmla="*/ 1064 h 1718"/>
              <a:gd name="connsiteX8" fmla="*/ 266 w 1211"/>
              <a:gd name="connsiteY8" fmla="*/ 1153 h 1718"/>
              <a:gd name="connsiteX9" fmla="*/ 239 w 1211"/>
              <a:gd name="connsiteY9" fmla="*/ 1568 h 1718"/>
              <a:gd name="connsiteX10" fmla="*/ 576 w 1211"/>
              <a:gd name="connsiteY10" fmla="*/ 1595 h 1718"/>
              <a:gd name="connsiteX11" fmla="*/ 570 w 1211"/>
              <a:gd name="connsiteY11" fmla="*/ 1718 h 1718"/>
              <a:gd name="connsiteX0" fmla="*/ 1250 w 1250"/>
              <a:gd name="connsiteY0" fmla="*/ 7 h 1718"/>
              <a:gd name="connsiteX1" fmla="*/ 1053 w 1250"/>
              <a:gd name="connsiteY1" fmla="*/ 5 h 1718"/>
              <a:gd name="connsiteX2" fmla="*/ 945 w 1250"/>
              <a:gd name="connsiteY2" fmla="*/ 166 h 1718"/>
              <a:gd name="connsiteX3" fmla="*/ 638 w 1250"/>
              <a:gd name="connsiteY3" fmla="*/ 308 h 1718"/>
              <a:gd name="connsiteX4" fmla="*/ 397 w 1250"/>
              <a:gd name="connsiteY4" fmla="*/ 481 h 1718"/>
              <a:gd name="connsiteX5" fmla="*/ 326 w 1250"/>
              <a:gd name="connsiteY5" fmla="*/ 545 h 1718"/>
              <a:gd name="connsiteX6" fmla="*/ 71 w 1250"/>
              <a:gd name="connsiteY6" fmla="*/ 671 h 1718"/>
              <a:gd name="connsiteX7" fmla="*/ 2 w 1250"/>
              <a:gd name="connsiteY7" fmla="*/ 1057 h 1718"/>
              <a:gd name="connsiteX8" fmla="*/ 305 w 1250"/>
              <a:gd name="connsiteY8" fmla="*/ 1153 h 1718"/>
              <a:gd name="connsiteX9" fmla="*/ 278 w 1250"/>
              <a:gd name="connsiteY9" fmla="*/ 1568 h 1718"/>
              <a:gd name="connsiteX10" fmla="*/ 615 w 1250"/>
              <a:gd name="connsiteY10" fmla="*/ 1595 h 1718"/>
              <a:gd name="connsiteX11" fmla="*/ 609 w 1250"/>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248 w 1248"/>
              <a:gd name="connsiteY0" fmla="*/ 7 h 1718"/>
              <a:gd name="connsiteX1" fmla="*/ 1051 w 1248"/>
              <a:gd name="connsiteY1" fmla="*/ 5 h 1718"/>
              <a:gd name="connsiteX2" fmla="*/ 943 w 1248"/>
              <a:gd name="connsiteY2" fmla="*/ 166 h 1718"/>
              <a:gd name="connsiteX3" fmla="*/ 636 w 1248"/>
              <a:gd name="connsiteY3" fmla="*/ 308 h 1718"/>
              <a:gd name="connsiteX4" fmla="*/ 395 w 1248"/>
              <a:gd name="connsiteY4" fmla="*/ 481 h 1718"/>
              <a:gd name="connsiteX5" fmla="*/ 324 w 1248"/>
              <a:gd name="connsiteY5" fmla="*/ 545 h 1718"/>
              <a:gd name="connsiteX6" fmla="*/ 69 w 1248"/>
              <a:gd name="connsiteY6" fmla="*/ 671 h 1718"/>
              <a:gd name="connsiteX7" fmla="*/ 0 w 1248"/>
              <a:gd name="connsiteY7" fmla="*/ 1057 h 1718"/>
              <a:gd name="connsiteX8" fmla="*/ 303 w 1248"/>
              <a:gd name="connsiteY8" fmla="*/ 1153 h 1718"/>
              <a:gd name="connsiteX9" fmla="*/ 276 w 1248"/>
              <a:gd name="connsiteY9" fmla="*/ 1568 h 1718"/>
              <a:gd name="connsiteX10" fmla="*/ 613 w 1248"/>
              <a:gd name="connsiteY10" fmla="*/ 1595 h 1718"/>
              <a:gd name="connsiteX11" fmla="*/ 607 w 1248"/>
              <a:gd name="connsiteY11" fmla="*/ 1718 h 1718"/>
              <a:gd name="connsiteX0" fmla="*/ 1051 w 1054"/>
              <a:gd name="connsiteY0" fmla="*/ 0 h 1713"/>
              <a:gd name="connsiteX1" fmla="*/ 943 w 1054"/>
              <a:gd name="connsiteY1" fmla="*/ 161 h 1713"/>
              <a:gd name="connsiteX2" fmla="*/ 636 w 1054"/>
              <a:gd name="connsiteY2" fmla="*/ 303 h 1713"/>
              <a:gd name="connsiteX3" fmla="*/ 395 w 1054"/>
              <a:gd name="connsiteY3" fmla="*/ 476 h 1713"/>
              <a:gd name="connsiteX4" fmla="*/ 324 w 1054"/>
              <a:gd name="connsiteY4" fmla="*/ 540 h 1713"/>
              <a:gd name="connsiteX5" fmla="*/ 69 w 1054"/>
              <a:gd name="connsiteY5" fmla="*/ 666 h 1713"/>
              <a:gd name="connsiteX6" fmla="*/ 0 w 1054"/>
              <a:gd name="connsiteY6" fmla="*/ 1052 h 1713"/>
              <a:gd name="connsiteX7" fmla="*/ 303 w 1054"/>
              <a:gd name="connsiteY7" fmla="*/ 1148 h 1713"/>
              <a:gd name="connsiteX8" fmla="*/ 276 w 1054"/>
              <a:gd name="connsiteY8" fmla="*/ 1563 h 1713"/>
              <a:gd name="connsiteX9" fmla="*/ 613 w 1054"/>
              <a:gd name="connsiteY9" fmla="*/ 1590 h 1713"/>
              <a:gd name="connsiteX10" fmla="*/ 607 w 1054"/>
              <a:gd name="connsiteY10" fmla="*/ 1713 h 1713"/>
              <a:gd name="connsiteX0" fmla="*/ 943 w 943"/>
              <a:gd name="connsiteY0" fmla="*/ 0 h 1552"/>
              <a:gd name="connsiteX1" fmla="*/ 636 w 943"/>
              <a:gd name="connsiteY1" fmla="*/ 142 h 1552"/>
              <a:gd name="connsiteX2" fmla="*/ 395 w 943"/>
              <a:gd name="connsiteY2" fmla="*/ 315 h 1552"/>
              <a:gd name="connsiteX3" fmla="*/ 324 w 943"/>
              <a:gd name="connsiteY3" fmla="*/ 379 h 1552"/>
              <a:gd name="connsiteX4" fmla="*/ 69 w 943"/>
              <a:gd name="connsiteY4" fmla="*/ 505 h 1552"/>
              <a:gd name="connsiteX5" fmla="*/ 0 w 943"/>
              <a:gd name="connsiteY5" fmla="*/ 891 h 1552"/>
              <a:gd name="connsiteX6" fmla="*/ 303 w 943"/>
              <a:gd name="connsiteY6" fmla="*/ 987 h 1552"/>
              <a:gd name="connsiteX7" fmla="*/ 276 w 943"/>
              <a:gd name="connsiteY7" fmla="*/ 1402 h 1552"/>
              <a:gd name="connsiteX8" fmla="*/ 613 w 943"/>
              <a:gd name="connsiteY8" fmla="*/ 1429 h 1552"/>
              <a:gd name="connsiteX9" fmla="*/ 607 w 943"/>
              <a:gd name="connsiteY9" fmla="*/ 1552 h 1552"/>
              <a:gd name="connsiteX0" fmla="*/ 636 w 636"/>
              <a:gd name="connsiteY0" fmla="*/ 0 h 1410"/>
              <a:gd name="connsiteX1" fmla="*/ 395 w 636"/>
              <a:gd name="connsiteY1" fmla="*/ 173 h 1410"/>
              <a:gd name="connsiteX2" fmla="*/ 324 w 636"/>
              <a:gd name="connsiteY2" fmla="*/ 237 h 1410"/>
              <a:gd name="connsiteX3" fmla="*/ 69 w 636"/>
              <a:gd name="connsiteY3" fmla="*/ 363 h 1410"/>
              <a:gd name="connsiteX4" fmla="*/ 0 w 636"/>
              <a:gd name="connsiteY4" fmla="*/ 749 h 1410"/>
              <a:gd name="connsiteX5" fmla="*/ 303 w 636"/>
              <a:gd name="connsiteY5" fmla="*/ 845 h 1410"/>
              <a:gd name="connsiteX6" fmla="*/ 276 w 636"/>
              <a:gd name="connsiteY6" fmla="*/ 1260 h 1410"/>
              <a:gd name="connsiteX7" fmla="*/ 613 w 636"/>
              <a:gd name="connsiteY7" fmla="*/ 1287 h 1410"/>
              <a:gd name="connsiteX8" fmla="*/ 607 w 636"/>
              <a:gd name="connsiteY8" fmla="*/ 1410 h 1410"/>
              <a:gd name="connsiteX0" fmla="*/ 395 w 613"/>
              <a:gd name="connsiteY0" fmla="*/ 0 h 1237"/>
              <a:gd name="connsiteX1" fmla="*/ 324 w 613"/>
              <a:gd name="connsiteY1" fmla="*/ 64 h 1237"/>
              <a:gd name="connsiteX2" fmla="*/ 69 w 613"/>
              <a:gd name="connsiteY2" fmla="*/ 190 h 1237"/>
              <a:gd name="connsiteX3" fmla="*/ 0 w 613"/>
              <a:gd name="connsiteY3" fmla="*/ 576 h 1237"/>
              <a:gd name="connsiteX4" fmla="*/ 303 w 613"/>
              <a:gd name="connsiteY4" fmla="*/ 672 h 1237"/>
              <a:gd name="connsiteX5" fmla="*/ 276 w 613"/>
              <a:gd name="connsiteY5" fmla="*/ 1087 h 1237"/>
              <a:gd name="connsiteX6" fmla="*/ 613 w 613"/>
              <a:gd name="connsiteY6" fmla="*/ 1114 h 1237"/>
              <a:gd name="connsiteX7" fmla="*/ 607 w 613"/>
              <a:gd name="connsiteY7" fmla="*/ 1237 h 1237"/>
              <a:gd name="connsiteX0" fmla="*/ 324 w 613"/>
              <a:gd name="connsiteY0" fmla="*/ 0 h 1173"/>
              <a:gd name="connsiteX1" fmla="*/ 69 w 613"/>
              <a:gd name="connsiteY1" fmla="*/ 126 h 1173"/>
              <a:gd name="connsiteX2" fmla="*/ 0 w 613"/>
              <a:gd name="connsiteY2" fmla="*/ 512 h 1173"/>
              <a:gd name="connsiteX3" fmla="*/ 303 w 613"/>
              <a:gd name="connsiteY3" fmla="*/ 608 h 1173"/>
              <a:gd name="connsiteX4" fmla="*/ 276 w 613"/>
              <a:gd name="connsiteY4" fmla="*/ 1023 h 1173"/>
              <a:gd name="connsiteX5" fmla="*/ 613 w 613"/>
              <a:gd name="connsiteY5" fmla="*/ 1050 h 1173"/>
              <a:gd name="connsiteX6" fmla="*/ 607 w 613"/>
              <a:gd name="connsiteY6" fmla="*/ 1173 h 1173"/>
              <a:gd name="connsiteX0" fmla="*/ 69 w 613"/>
              <a:gd name="connsiteY0" fmla="*/ 0 h 1047"/>
              <a:gd name="connsiteX1" fmla="*/ 0 w 613"/>
              <a:gd name="connsiteY1" fmla="*/ 386 h 1047"/>
              <a:gd name="connsiteX2" fmla="*/ 303 w 613"/>
              <a:gd name="connsiteY2" fmla="*/ 482 h 1047"/>
              <a:gd name="connsiteX3" fmla="*/ 276 w 613"/>
              <a:gd name="connsiteY3" fmla="*/ 897 h 1047"/>
              <a:gd name="connsiteX4" fmla="*/ 613 w 613"/>
              <a:gd name="connsiteY4" fmla="*/ 924 h 1047"/>
              <a:gd name="connsiteX5" fmla="*/ 607 w 613"/>
              <a:gd name="connsiteY5" fmla="*/ 1047 h 1047"/>
              <a:gd name="connsiteX0" fmla="*/ 69 w 607"/>
              <a:gd name="connsiteY0" fmla="*/ 0 h 1047"/>
              <a:gd name="connsiteX1" fmla="*/ 0 w 607"/>
              <a:gd name="connsiteY1" fmla="*/ 386 h 1047"/>
              <a:gd name="connsiteX2" fmla="*/ 303 w 607"/>
              <a:gd name="connsiteY2" fmla="*/ 482 h 1047"/>
              <a:gd name="connsiteX3" fmla="*/ 276 w 607"/>
              <a:gd name="connsiteY3" fmla="*/ 897 h 1047"/>
              <a:gd name="connsiteX4" fmla="*/ 607 w 607"/>
              <a:gd name="connsiteY4" fmla="*/ 1047 h 1047"/>
              <a:gd name="connsiteX0" fmla="*/ 69 w 607"/>
              <a:gd name="connsiteY0" fmla="*/ 0 h 1047"/>
              <a:gd name="connsiteX1" fmla="*/ 0 w 607"/>
              <a:gd name="connsiteY1" fmla="*/ 386 h 1047"/>
              <a:gd name="connsiteX2" fmla="*/ 303 w 607"/>
              <a:gd name="connsiteY2" fmla="*/ 482 h 1047"/>
              <a:gd name="connsiteX3" fmla="*/ 607 w 607"/>
              <a:gd name="connsiteY3" fmla="*/ 1047 h 1047"/>
              <a:gd name="connsiteX0" fmla="*/ 69 w 303"/>
              <a:gd name="connsiteY0" fmla="*/ 0 h 482"/>
              <a:gd name="connsiteX1" fmla="*/ 0 w 303"/>
              <a:gd name="connsiteY1" fmla="*/ 386 h 482"/>
              <a:gd name="connsiteX2" fmla="*/ 303 w 303"/>
              <a:gd name="connsiteY2" fmla="*/ 482 h 482"/>
              <a:gd name="connsiteX0" fmla="*/ 69 w 69"/>
              <a:gd name="connsiteY0" fmla="*/ 0 h 386"/>
              <a:gd name="connsiteX1" fmla="*/ 0 w 69"/>
              <a:gd name="connsiteY1" fmla="*/ 386 h 386"/>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57 w 357"/>
              <a:gd name="connsiteY0" fmla="*/ 0 h 578"/>
              <a:gd name="connsiteX1" fmla="*/ 0 w 357"/>
              <a:gd name="connsiteY1" fmla="*/ 578 h 578"/>
              <a:gd name="connsiteX0" fmla="*/ 378 w 378"/>
              <a:gd name="connsiteY0" fmla="*/ 0 h 557"/>
              <a:gd name="connsiteX1" fmla="*/ 0 w 378"/>
              <a:gd name="connsiteY1" fmla="*/ 557 h 557"/>
              <a:gd name="connsiteX0" fmla="*/ 393 w 393"/>
              <a:gd name="connsiteY0" fmla="*/ 0 h 554"/>
              <a:gd name="connsiteX1" fmla="*/ 0 w 393"/>
              <a:gd name="connsiteY1" fmla="*/ 554 h 554"/>
              <a:gd name="connsiteX0" fmla="*/ 393 w 1235"/>
              <a:gd name="connsiteY0" fmla="*/ 189 h 743"/>
              <a:gd name="connsiteX1" fmla="*/ 1235 w 1235"/>
              <a:gd name="connsiteY1" fmla="*/ 0 h 743"/>
              <a:gd name="connsiteX2" fmla="*/ 0 w 1235"/>
              <a:gd name="connsiteY2" fmla="*/ 743 h 743"/>
              <a:gd name="connsiteX0" fmla="*/ 393 w 393"/>
              <a:gd name="connsiteY0" fmla="*/ 0 h 554"/>
              <a:gd name="connsiteX1" fmla="*/ 0 w 393"/>
              <a:gd name="connsiteY1" fmla="*/ 554 h 554"/>
              <a:gd name="connsiteX0" fmla="*/ 1401 w 1401"/>
              <a:gd name="connsiteY0" fmla="*/ 0 h 794"/>
              <a:gd name="connsiteX1" fmla="*/ 0 w 1401"/>
              <a:gd name="connsiteY1" fmla="*/ 794 h 794"/>
              <a:gd name="connsiteX0" fmla="*/ 1209 w 1209"/>
              <a:gd name="connsiteY0" fmla="*/ 0 h 794"/>
              <a:gd name="connsiteX1" fmla="*/ 0 w 1209"/>
              <a:gd name="connsiteY1" fmla="*/ 794 h 794"/>
              <a:gd name="connsiteX0" fmla="*/ 345 w 345"/>
              <a:gd name="connsiteY0" fmla="*/ 0 h 1514"/>
              <a:gd name="connsiteX1" fmla="*/ 0 w 345"/>
              <a:gd name="connsiteY1" fmla="*/ 1514 h 1514"/>
            </a:gdLst>
            <a:ahLst/>
            <a:cxnLst>
              <a:cxn ang="0">
                <a:pos x="connsiteX0" y="connsiteY0"/>
              </a:cxn>
              <a:cxn ang="0">
                <a:pos x="connsiteX1" y="connsiteY1"/>
              </a:cxn>
            </a:cxnLst>
            <a:rect l="l" t="t" r="r" b="b"/>
            <a:pathLst>
              <a:path w="345" h="1514">
                <a:moveTo>
                  <a:pt x="345" y="0"/>
                </a:moveTo>
                <a:lnTo>
                  <a:pt x="0" y="1514"/>
                </a:lnTo>
              </a:path>
            </a:pathLst>
          </a:custGeom>
          <a:noFill/>
          <a:ln w="28575" cap="flat" cmpd="sng">
            <a:solidFill>
              <a:srgbClr val="92D050"/>
            </a:solidFill>
            <a:prstDash val="sysDash"/>
            <a:round/>
            <a:headEnd type="none" w="med" len="med"/>
            <a:tailEnd type="none" w="med" len="med"/>
          </a:ln>
          <a:effectLst>
            <a:glow rad="139700">
              <a:schemeClr val="accent4">
                <a:satMod val="175000"/>
                <a:alpha val="40000"/>
              </a:schemeClr>
            </a:glow>
            <a:outerShdw blurRad="50800" dist="50800" dir="5400000" algn="ctr" rotWithShape="0">
              <a:schemeClr val="bg1"/>
            </a:outerShdw>
          </a:effectLst>
        </p:spPr>
        <p:txBody>
          <a:bodyPr rot="10800000" vert="eaVert" wrap="none">
            <a:spAutoFit/>
          </a:bodyPr>
          <a:lstStyle/>
          <a:p>
            <a:pPr>
              <a:defRPr/>
            </a:pPr>
            <a:endParaRPr lang="en-US">
              <a:latin typeface="Arial" charset="0"/>
              <a:cs typeface="Arial" charset="0"/>
            </a:endParaRPr>
          </a:p>
        </p:txBody>
      </p:sp>
      <p:sp>
        <p:nvSpPr>
          <p:cNvPr id="45"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46"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47"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8"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49" name="Text Box 6"/>
          <p:cNvSpPr txBox="1">
            <a:spLocks noChangeArrowheads="1"/>
          </p:cNvSpPr>
          <p:nvPr/>
        </p:nvSpPr>
        <p:spPr bwMode="invGray">
          <a:xfrm>
            <a:off x="2897188" y="2697163"/>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 River</a:t>
            </a:r>
          </a:p>
        </p:txBody>
      </p:sp>
      <p:sp>
        <p:nvSpPr>
          <p:cNvPr id="50"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51"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
        <p:nvSpPr>
          <p:cNvPr id="29" name="Text Box 24"/>
          <p:cNvSpPr txBox="1">
            <a:spLocks noChangeArrowheads="1"/>
          </p:cNvSpPr>
          <p:nvPr/>
        </p:nvSpPr>
        <p:spPr bwMode="invGray">
          <a:xfrm>
            <a:off x="217488" y="179388"/>
            <a:ext cx="8728075" cy="1328737"/>
          </a:xfrm>
          <a:prstGeom prst="rect">
            <a:avLst/>
          </a:prstGeom>
          <a:noFill/>
          <a:ln w="9525">
            <a:noFill/>
            <a:miter lim="800000"/>
            <a:headEnd/>
            <a:tailEnd/>
          </a:ln>
          <a:effectLst>
            <a:outerShdw dist="35921" dir="2700000" algn="ctr" rotWithShape="0">
              <a:srgbClr val="000000"/>
            </a:outerShdw>
          </a:effectLst>
        </p:spPr>
        <p:txBody>
          <a:bodyPr anchor="ctr"/>
          <a:lstStyle/>
          <a:p>
            <a:pPr algn="r" defTabSz="914363" fontAlgn="auto">
              <a:spcAft>
                <a:spcPts val="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Bay-Delta Conservation Plan</a:t>
            </a:r>
          </a:p>
          <a:p>
            <a:pPr algn="r">
              <a:defRPr/>
            </a:pPr>
            <a:r>
              <a:rPr lang="en-US" sz="3200" b="1" dirty="0">
                <a:latin typeface="+mj-lt"/>
                <a:ea typeface="+mj-ea"/>
                <a:cs typeface="+mj-cs"/>
              </a:rPr>
              <a:t>Dual-Conveyance </a:t>
            </a:r>
            <a:r>
              <a:rPr lang="en-US" sz="3200" b="1" dirty="0">
                <a:latin typeface="Cambria"/>
                <a:ea typeface="+mj-ea"/>
                <a:cs typeface="+mj-cs"/>
              </a:rPr>
              <a:t>− </a:t>
            </a:r>
            <a:r>
              <a:rPr lang="en-US" sz="3200" b="1" u="sng" dirty="0">
                <a:latin typeface="+mj-lt"/>
                <a:ea typeface="+mj-ea"/>
                <a:cs typeface="+mj-cs"/>
              </a:rPr>
              <a:t>Central </a:t>
            </a:r>
            <a:r>
              <a:rPr lang="en-US" sz="3200" b="1" u="sng" dirty="0" smtClean="0">
                <a:latin typeface="+mj-lt"/>
                <a:ea typeface="+mj-ea"/>
                <a:cs typeface="+mj-cs"/>
              </a:rPr>
              <a:t>Tunnel</a:t>
            </a:r>
            <a:endParaRPr lang="en-US" sz="3200" b="1" dirty="0">
              <a:latin typeface="+mj-lt"/>
              <a:ea typeface="+mj-ea"/>
              <a:cs typeface="+mj-cs"/>
            </a:endParaRPr>
          </a:p>
        </p:txBody>
      </p:sp>
      <p:grpSp>
        <p:nvGrpSpPr>
          <p:cNvPr id="4" name="Group 54"/>
          <p:cNvGrpSpPr>
            <a:grpSpLocks/>
          </p:cNvGrpSpPr>
          <p:nvPr/>
        </p:nvGrpSpPr>
        <p:grpSpPr bwMode="auto">
          <a:xfrm>
            <a:off x="2590800" y="1739900"/>
            <a:ext cx="2795588" cy="2616200"/>
            <a:chOff x="2590800" y="1739900"/>
            <a:chExt cx="2795588" cy="2616200"/>
          </a:xfrm>
        </p:grpSpPr>
        <p:sp>
          <p:nvSpPr>
            <p:cNvPr id="31" name="Freeform 47"/>
            <p:cNvSpPr>
              <a:spLocks/>
            </p:cNvSpPr>
            <p:nvPr/>
          </p:nvSpPr>
          <p:spPr bwMode="ltGray">
            <a:xfrm>
              <a:off x="2590800" y="1739900"/>
              <a:ext cx="2795588" cy="2616200"/>
            </a:xfrm>
            <a:custGeom>
              <a:avLst/>
              <a:gdLst/>
              <a:ahLst/>
              <a:cxnLst>
                <a:cxn ang="0">
                  <a:pos x="48" y="1640"/>
                </a:cxn>
                <a:cxn ang="0">
                  <a:pos x="304" y="1576"/>
                </a:cxn>
                <a:cxn ang="0">
                  <a:pos x="564" y="1484"/>
                </a:cxn>
                <a:cxn ang="0">
                  <a:pos x="748" y="1400"/>
                </a:cxn>
                <a:cxn ang="0">
                  <a:pos x="1020" y="1436"/>
                </a:cxn>
                <a:cxn ang="0">
                  <a:pos x="1260" y="1396"/>
                </a:cxn>
                <a:cxn ang="0">
                  <a:pos x="1432" y="1340"/>
                </a:cxn>
                <a:cxn ang="0">
                  <a:pos x="1436" y="1276"/>
                </a:cxn>
                <a:cxn ang="0">
                  <a:pos x="1716" y="1276"/>
                </a:cxn>
                <a:cxn ang="0">
                  <a:pos x="1488" y="1204"/>
                </a:cxn>
                <a:cxn ang="0">
                  <a:pos x="1348" y="1136"/>
                </a:cxn>
                <a:cxn ang="0">
                  <a:pos x="1564" y="1100"/>
                </a:cxn>
                <a:cxn ang="0">
                  <a:pos x="1660" y="1088"/>
                </a:cxn>
                <a:cxn ang="0">
                  <a:pos x="1704" y="1036"/>
                </a:cxn>
                <a:cxn ang="0">
                  <a:pos x="1616" y="980"/>
                </a:cxn>
                <a:cxn ang="0">
                  <a:pos x="1760" y="952"/>
                </a:cxn>
                <a:cxn ang="0">
                  <a:pos x="1660" y="924"/>
                </a:cxn>
                <a:cxn ang="0">
                  <a:pos x="1528" y="916"/>
                </a:cxn>
                <a:cxn ang="0">
                  <a:pos x="1568" y="860"/>
                </a:cxn>
                <a:cxn ang="0">
                  <a:pos x="1716" y="844"/>
                </a:cxn>
                <a:cxn ang="0">
                  <a:pos x="1728" y="788"/>
                </a:cxn>
                <a:cxn ang="0">
                  <a:pos x="1560" y="792"/>
                </a:cxn>
                <a:cxn ang="0">
                  <a:pos x="1500" y="748"/>
                </a:cxn>
                <a:cxn ang="0">
                  <a:pos x="1344" y="732"/>
                </a:cxn>
                <a:cxn ang="0">
                  <a:pos x="1208" y="704"/>
                </a:cxn>
                <a:cxn ang="0">
                  <a:pos x="1236" y="652"/>
                </a:cxn>
                <a:cxn ang="0">
                  <a:pos x="1168" y="644"/>
                </a:cxn>
                <a:cxn ang="0">
                  <a:pos x="1084" y="648"/>
                </a:cxn>
                <a:cxn ang="0">
                  <a:pos x="984" y="624"/>
                </a:cxn>
                <a:cxn ang="0">
                  <a:pos x="832" y="588"/>
                </a:cxn>
                <a:cxn ang="0">
                  <a:pos x="752" y="568"/>
                </a:cxn>
                <a:cxn ang="0">
                  <a:pos x="644" y="584"/>
                </a:cxn>
                <a:cxn ang="0">
                  <a:pos x="440" y="576"/>
                </a:cxn>
                <a:cxn ang="0">
                  <a:pos x="296" y="544"/>
                </a:cxn>
                <a:cxn ang="0">
                  <a:pos x="348" y="492"/>
                </a:cxn>
                <a:cxn ang="0">
                  <a:pos x="232" y="472"/>
                </a:cxn>
                <a:cxn ang="0">
                  <a:pos x="140" y="400"/>
                </a:cxn>
                <a:cxn ang="0">
                  <a:pos x="264" y="316"/>
                </a:cxn>
                <a:cxn ang="0">
                  <a:pos x="360" y="288"/>
                </a:cxn>
                <a:cxn ang="0">
                  <a:pos x="464" y="256"/>
                </a:cxn>
                <a:cxn ang="0">
                  <a:pos x="556" y="208"/>
                </a:cxn>
                <a:cxn ang="0">
                  <a:pos x="536" y="148"/>
                </a:cxn>
                <a:cxn ang="0">
                  <a:pos x="516" y="92"/>
                </a:cxn>
                <a:cxn ang="0">
                  <a:pos x="492" y="60"/>
                </a:cxn>
                <a:cxn ang="0">
                  <a:pos x="448" y="36"/>
                </a:cxn>
                <a:cxn ang="0">
                  <a:pos x="384" y="0"/>
                </a:cxn>
              </a:cxnLst>
              <a:rect l="0" t="0" r="r" b="b"/>
              <a:pathLst>
                <a:path w="1761" h="1648">
                  <a:moveTo>
                    <a:pt x="0" y="1640"/>
                  </a:moveTo>
                  <a:cubicBezTo>
                    <a:pt x="12" y="1644"/>
                    <a:pt x="24" y="1648"/>
                    <a:pt x="48" y="1640"/>
                  </a:cubicBezTo>
                  <a:cubicBezTo>
                    <a:pt x="72" y="1632"/>
                    <a:pt x="101" y="1603"/>
                    <a:pt x="144" y="1592"/>
                  </a:cubicBezTo>
                  <a:cubicBezTo>
                    <a:pt x="187" y="1581"/>
                    <a:pt x="258" y="1585"/>
                    <a:pt x="304" y="1576"/>
                  </a:cubicBezTo>
                  <a:cubicBezTo>
                    <a:pt x="350" y="1567"/>
                    <a:pt x="377" y="1555"/>
                    <a:pt x="420" y="1540"/>
                  </a:cubicBezTo>
                  <a:cubicBezTo>
                    <a:pt x="463" y="1525"/>
                    <a:pt x="530" y="1501"/>
                    <a:pt x="564" y="1484"/>
                  </a:cubicBezTo>
                  <a:cubicBezTo>
                    <a:pt x="598" y="1467"/>
                    <a:pt x="594" y="1450"/>
                    <a:pt x="624" y="1436"/>
                  </a:cubicBezTo>
                  <a:cubicBezTo>
                    <a:pt x="654" y="1422"/>
                    <a:pt x="701" y="1402"/>
                    <a:pt x="748" y="1400"/>
                  </a:cubicBezTo>
                  <a:cubicBezTo>
                    <a:pt x="795" y="1398"/>
                    <a:pt x="863" y="1418"/>
                    <a:pt x="908" y="1424"/>
                  </a:cubicBezTo>
                  <a:cubicBezTo>
                    <a:pt x="953" y="1430"/>
                    <a:pt x="977" y="1433"/>
                    <a:pt x="1020" y="1436"/>
                  </a:cubicBezTo>
                  <a:cubicBezTo>
                    <a:pt x="1063" y="1439"/>
                    <a:pt x="1128" y="1447"/>
                    <a:pt x="1168" y="1440"/>
                  </a:cubicBezTo>
                  <a:cubicBezTo>
                    <a:pt x="1208" y="1433"/>
                    <a:pt x="1228" y="1406"/>
                    <a:pt x="1260" y="1396"/>
                  </a:cubicBezTo>
                  <a:cubicBezTo>
                    <a:pt x="1292" y="1386"/>
                    <a:pt x="1332" y="1389"/>
                    <a:pt x="1360" y="1380"/>
                  </a:cubicBezTo>
                  <a:cubicBezTo>
                    <a:pt x="1388" y="1371"/>
                    <a:pt x="1420" y="1351"/>
                    <a:pt x="1432" y="1340"/>
                  </a:cubicBezTo>
                  <a:cubicBezTo>
                    <a:pt x="1444" y="1329"/>
                    <a:pt x="1431" y="1323"/>
                    <a:pt x="1432" y="1312"/>
                  </a:cubicBezTo>
                  <a:cubicBezTo>
                    <a:pt x="1433" y="1301"/>
                    <a:pt x="1411" y="1281"/>
                    <a:pt x="1436" y="1276"/>
                  </a:cubicBezTo>
                  <a:cubicBezTo>
                    <a:pt x="1461" y="1271"/>
                    <a:pt x="1537" y="1280"/>
                    <a:pt x="1584" y="1280"/>
                  </a:cubicBezTo>
                  <a:cubicBezTo>
                    <a:pt x="1631" y="1280"/>
                    <a:pt x="1713" y="1283"/>
                    <a:pt x="1716" y="1276"/>
                  </a:cubicBezTo>
                  <a:cubicBezTo>
                    <a:pt x="1719" y="1269"/>
                    <a:pt x="1642" y="1252"/>
                    <a:pt x="1604" y="1240"/>
                  </a:cubicBezTo>
                  <a:cubicBezTo>
                    <a:pt x="1566" y="1228"/>
                    <a:pt x="1523" y="1215"/>
                    <a:pt x="1488" y="1204"/>
                  </a:cubicBezTo>
                  <a:cubicBezTo>
                    <a:pt x="1453" y="1193"/>
                    <a:pt x="1419" y="1187"/>
                    <a:pt x="1396" y="1176"/>
                  </a:cubicBezTo>
                  <a:cubicBezTo>
                    <a:pt x="1373" y="1165"/>
                    <a:pt x="1340" y="1148"/>
                    <a:pt x="1348" y="1136"/>
                  </a:cubicBezTo>
                  <a:cubicBezTo>
                    <a:pt x="1356" y="1124"/>
                    <a:pt x="1408" y="1110"/>
                    <a:pt x="1444" y="1104"/>
                  </a:cubicBezTo>
                  <a:cubicBezTo>
                    <a:pt x="1480" y="1098"/>
                    <a:pt x="1535" y="1101"/>
                    <a:pt x="1564" y="1100"/>
                  </a:cubicBezTo>
                  <a:cubicBezTo>
                    <a:pt x="1593" y="1099"/>
                    <a:pt x="1604" y="1098"/>
                    <a:pt x="1620" y="1096"/>
                  </a:cubicBezTo>
                  <a:cubicBezTo>
                    <a:pt x="1636" y="1094"/>
                    <a:pt x="1655" y="1096"/>
                    <a:pt x="1660" y="1088"/>
                  </a:cubicBezTo>
                  <a:cubicBezTo>
                    <a:pt x="1665" y="1080"/>
                    <a:pt x="1645" y="1057"/>
                    <a:pt x="1652" y="1048"/>
                  </a:cubicBezTo>
                  <a:cubicBezTo>
                    <a:pt x="1659" y="1039"/>
                    <a:pt x="1701" y="1043"/>
                    <a:pt x="1704" y="1036"/>
                  </a:cubicBezTo>
                  <a:cubicBezTo>
                    <a:pt x="1707" y="1029"/>
                    <a:pt x="1683" y="1013"/>
                    <a:pt x="1668" y="1004"/>
                  </a:cubicBezTo>
                  <a:cubicBezTo>
                    <a:pt x="1653" y="995"/>
                    <a:pt x="1606" y="986"/>
                    <a:pt x="1616" y="980"/>
                  </a:cubicBezTo>
                  <a:cubicBezTo>
                    <a:pt x="1626" y="974"/>
                    <a:pt x="1704" y="973"/>
                    <a:pt x="1728" y="968"/>
                  </a:cubicBezTo>
                  <a:cubicBezTo>
                    <a:pt x="1752" y="963"/>
                    <a:pt x="1761" y="960"/>
                    <a:pt x="1760" y="952"/>
                  </a:cubicBezTo>
                  <a:cubicBezTo>
                    <a:pt x="1759" y="944"/>
                    <a:pt x="1741" y="925"/>
                    <a:pt x="1724" y="920"/>
                  </a:cubicBezTo>
                  <a:cubicBezTo>
                    <a:pt x="1707" y="915"/>
                    <a:pt x="1681" y="923"/>
                    <a:pt x="1660" y="924"/>
                  </a:cubicBezTo>
                  <a:cubicBezTo>
                    <a:pt x="1639" y="925"/>
                    <a:pt x="1622" y="929"/>
                    <a:pt x="1600" y="928"/>
                  </a:cubicBezTo>
                  <a:cubicBezTo>
                    <a:pt x="1578" y="927"/>
                    <a:pt x="1546" y="923"/>
                    <a:pt x="1528" y="916"/>
                  </a:cubicBezTo>
                  <a:cubicBezTo>
                    <a:pt x="1510" y="909"/>
                    <a:pt x="1481" y="897"/>
                    <a:pt x="1488" y="888"/>
                  </a:cubicBezTo>
                  <a:cubicBezTo>
                    <a:pt x="1495" y="879"/>
                    <a:pt x="1541" y="863"/>
                    <a:pt x="1568" y="860"/>
                  </a:cubicBezTo>
                  <a:cubicBezTo>
                    <a:pt x="1595" y="857"/>
                    <a:pt x="1627" y="875"/>
                    <a:pt x="1652" y="872"/>
                  </a:cubicBezTo>
                  <a:cubicBezTo>
                    <a:pt x="1677" y="869"/>
                    <a:pt x="1711" y="853"/>
                    <a:pt x="1716" y="844"/>
                  </a:cubicBezTo>
                  <a:cubicBezTo>
                    <a:pt x="1721" y="835"/>
                    <a:pt x="1678" y="829"/>
                    <a:pt x="1680" y="820"/>
                  </a:cubicBezTo>
                  <a:cubicBezTo>
                    <a:pt x="1682" y="811"/>
                    <a:pt x="1730" y="795"/>
                    <a:pt x="1728" y="788"/>
                  </a:cubicBezTo>
                  <a:cubicBezTo>
                    <a:pt x="1726" y="781"/>
                    <a:pt x="1696" y="775"/>
                    <a:pt x="1668" y="776"/>
                  </a:cubicBezTo>
                  <a:cubicBezTo>
                    <a:pt x="1640" y="777"/>
                    <a:pt x="1586" y="792"/>
                    <a:pt x="1560" y="792"/>
                  </a:cubicBezTo>
                  <a:cubicBezTo>
                    <a:pt x="1534" y="792"/>
                    <a:pt x="1522" y="783"/>
                    <a:pt x="1512" y="776"/>
                  </a:cubicBezTo>
                  <a:cubicBezTo>
                    <a:pt x="1502" y="769"/>
                    <a:pt x="1515" y="755"/>
                    <a:pt x="1500" y="748"/>
                  </a:cubicBezTo>
                  <a:cubicBezTo>
                    <a:pt x="1485" y="741"/>
                    <a:pt x="1450" y="735"/>
                    <a:pt x="1424" y="732"/>
                  </a:cubicBezTo>
                  <a:cubicBezTo>
                    <a:pt x="1398" y="729"/>
                    <a:pt x="1371" y="733"/>
                    <a:pt x="1344" y="732"/>
                  </a:cubicBezTo>
                  <a:cubicBezTo>
                    <a:pt x="1317" y="731"/>
                    <a:pt x="1283" y="733"/>
                    <a:pt x="1260" y="728"/>
                  </a:cubicBezTo>
                  <a:cubicBezTo>
                    <a:pt x="1237" y="723"/>
                    <a:pt x="1217" y="712"/>
                    <a:pt x="1208" y="704"/>
                  </a:cubicBezTo>
                  <a:cubicBezTo>
                    <a:pt x="1199" y="696"/>
                    <a:pt x="1199" y="689"/>
                    <a:pt x="1204" y="680"/>
                  </a:cubicBezTo>
                  <a:cubicBezTo>
                    <a:pt x="1209" y="671"/>
                    <a:pt x="1235" y="659"/>
                    <a:pt x="1236" y="652"/>
                  </a:cubicBezTo>
                  <a:cubicBezTo>
                    <a:pt x="1237" y="645"/>
                    <a:pt x="1219" y="641"/>
                    <a:pt x="1208" y="640"/>
                  </a:cubicBezTo>
                  <a:cubicBezTo>
                    <a:pt x="1197" y="639"/>
                    <a:pt x="1181" y="643"/>
                    <a:pt x="1168" y="644"/>
                  </a:cubicBezTo>
                  <a:cubicBezTo>
                    <a:pt x="1155" y="645"/>
                    <a:pt x="1142" y="643"/>
                    <a:pt x="1128" y="644"/>
                  </a:cubicBezTo>
                  <a:cubicBezTo>
                    <a:pt x="1114" y="645"/>
                    <a:pt x="1097" y="648"/>
                    <a:pt x="1084" y="648"/>
                  </a:cubicBezTo>
                  <a:cubicBezTo>
                    <a:pt x="1071" y="648"/>
                    <a:pt x="1069" y="648"/>
                    <a:pt x="1052" y="644"/>
                  </a:cubicBezTo>
                  <a:cubicBezTo>
                    <a:pt x="1035" y="640"/>
                    <a:pt x="1007" y="628"/>
                    <a:pt x="984" y="624"/>
                  </a:cubicBezTo>
                  <a:cubicBezTo>
                    <a:pt x="961" y="620"/>
                    <a:pt x="941" y="626"/>
                    <a:pt x="916" y="620"/>
                  </a:cubicBezTo>
                  <a:cubicBezTo>
                    <a:pt x="891" y="614"/>
                    <a:pt x="851" y="597"/>
                    <a:pt x="832" y="588"/>
                  </a:cubicBezTo>
                  <a:cubicBezTo>
                    <a:pt x="813" y="579"/>
                    <a:pt x="817" y="571"/>
                    <a:pt x="804" y="568"/>
                  </a:cubicBezTo>
                  <a:cubicBezTo>
                    <a:pt x="791" y="565"/>
                    <a:pt x="771" y="569"/>
                    <a:pt x="752" y="568"/>
                  </a:cubicBezTo>
                  <a:cubicBezTo>
                    <a:pt x="733" y="567"/>
                    <a:pt x="706" y="557"/>
                    <a:pt x="688" y="560"/>
                  </a:cubicBezTo>
                  <a:cubicBezTo>
                    <a:pt x="670" y="563"/>
                    <a:pt x="670" y="580"/>
                    <a:pt x="644" y="584"/>
                  </a:cubicBezTo>
                  <a:cubicBezTo>
                    <a:pt x="618" y="588"/>
                    <a:pt x="566" y="585"/>
                    <a:pt x="532" y="584"/>
                  </a:cubicBezTo>
                  <a:cubicBezTo>
                    <a:pt x="498" y="583"/>
                    <a:pt x="469" y="580"/>
                    <a:pt x="440" y="576"/>
                  </a:cubicBezTo>
                  <a:cubicBezTo>
                    <a:pt x="411" y="572"/>
                    <a:pt x="380" y="565"/>
                    <a:pt x="356" y="560"/>
                  </a:cubicBezTo>
                  <a:cubicBezTo>
                    <a:pt x="332" y="555"/>
                    <a:pt x="305" y="551"/>
                    <a:pt x="296" y="544"/>
                  </a:cubicBezTo>
                  <a:cubicBezTo>
                    <a:pt x="287" y="537"/>
                    <a:pt x="295" y="525"/>
                    <a:pt x="304" y="516"/>
                  </a:cubicBezTo>
                  <a:cubicBezTo>
                    <a:pt x="313" y="507"/>
                    <a:pt x="350" y="499"/>
                    <a:pt x="348" y="492"/>
                  </a:cubicBezTo>
                  <a:cubicBezTo>
                    <a:pt x="346" y="485"/>
                    <a:pt x="311" y="475"/>
                    <a:pt x="292" y="472"/>
                  </a:cubicBezTo>
                  <a:cubicBezTo>
                    <a:pt x="273" y="469"/>
                    <a:pt x="253" y="477"/>
                    <a:pt x="232" y="472"/>
                  </a:cubicBezTo>
                  <a:cubicBezTo>
                    <a:pt x="211" y="467"/>
                    <a:pt x="183" y="456"/>
                    <a:pt x="168" y="444"/>
                  </a:cubicBezTo>
                  <a:cubicBezTo>
                    <a:pt x="153" y="432"/>
                    <a:pt x="135" y="414"/>
                    <a:pt x="140" y="400"/>
                  </a:cubicBezTo>
                  <a:cubicBezTo>
                    <a:pt x="145" y="386"/>
                    <a:pt x="179" y="374"/>
                    <a:pt x="200" y="360"/>
                  </a:cubicBezTo>
                  <a:cubicBezTo>
                    <a:pt x="221" y="346"/>
                    <a:pt x="247" y="325"/>
                    <a:pt x="264" y="316"/>
                  </a:cubicBezTo>
                  <a:cubicBezTo>
                    <a:pt x="281" y="307"/>
                    <a:pt x="288" y="309"/>
                    <a:pt x="304" y="304"/>
                  </a:cubicBezTo>
                  <a:cubicBezTo>
                    <a:pt x="320" y="299"/>
                    <a:pt x="341" y="293"/>
                    <a:pt x="360" y="288"/>
                  </a:cubicBezTo>
                  <a:cubicBezTo>
                    <a:pt x="379" y="283"/>
                    <a:pt x="399" y="281"/>
                    <a:pt x="416" y="276"/>
                  </a:cubicBezTo>
                  <a:cubicBezTo>
                    <a:pt x="433" y="271"/>
                    <a:pt x="449" y="262"/>
                    <a:pt x="464" y="256"/>
                  </a:cubicBezTo>
                  <a:cubicBezTo>
                    <a:pt x="479" y="250"/>
                    <a:pt x="493" y="248"/>
                    <a:pt x="508" y="240"/>
                  </a:cubicBezTo>
                  <a:cubicBezTo>
                    <a:pt x="523" y="232"/>
                    <a:pt x="552" y="219"/>
                    <a:pt x="556" y="208"/>
                  </a:cubicBezTo>
                  <a:cubicBezTo>
                    <a:pt x="560" y="197"/>
                    <a:pt x="535" y="186"/>
                    <a:pt x="532" y="176"/>
                  </a:cubicBezTo>
                  <a:cubicBezTo>
                    <a:pt x="529" y="166"/>
                    <a:pt x="540" y="158"/>
                    <a:pt x="536" y="148"/>
                  </a:cubicBezTo>
                  <a:cubicBezTo>
                    <a:pt x="532" y="138"/>
                    <a:pt x="511" y="125"/>
                    <a:pt x="508" y="116"/>
                  </a:cubicBezTo>
                  <a:cubicBezTo>
                    <a:pt x="505" y="107"/>
                    <a:pt x="519" y="96"/>
                    <a:pt x="516" y="92"/>
                  </a:cubicBezTo>
                  <a:cubicBezTo>
                    <a:pt x="513" y="88"/>
                    <a:pt x="496" y="97"/>
                    <a:pt x="492" y="92"/>
                  </a:cubicBezTo>
                  <a:cubicBezTo>
                    <a:pt x="488" y="87"/>
                    <a:pt x="501" y="65"/>
                    <a:pt x="492" y="60"/>
                  </a:cubicBezTo>
                  <a:cubicBezTo>
                    <a:pt x="483" y="55"/>
                    <a:pt x="443" y="64"/>
                    <a:pt x="436" y="60"/>
                  </a:cubicBezTo>
                  <a:cubicBezTo>
                    <a:pt x="429" y="56"/>
                    <a:pt x="453" y="42"/>
                    <a:pt x="448" y="36"/>
                  </a:cubicBezTo>
                  <a:cubicBezTo>
                    <a:pt x="443" y="30"/>
                    <a:pt x="415" y="30"/>
                    <a:pt x="404" y="24"/>
                  </a:cubicBezTo>
                  <a:cubicBezTo>
                    <a:pt x="393" y="18"/>
                    <a:pt x="389" y="7"/>
                    <a:pt x="384" y="0"/>
                  </a:cubicBezTo>
                </a:path>
              </a:pathLst>
            </a:custGeom>
            <a:noFill/>
            <a:ln w="5715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3" name="Freeform 48"/>
            <p:cNvSpPr>
              <a:spLocks/>
            </p:cNvSpPr>
            <p:nvPr/>
          </p:nvSpPr>
          <p:spPr bwMode="ltGray">
            <a:xfrm>
              <a:off x="4527550" y="2044700"/>
              <a:ext cx="730250" cy="723900"/>
            </a:xfrm>
            <a:custGeom>
              <a:avLst/>
              <a:gdLst/>
              <a:ahLst/>
              <a:cxnLst>
                <a:cxn ang="0">
                  <a:pos x="8" y="440"/>
                </a:cxn>
                <a:cxn ang="0">
                  <a:pos x="8" y="392"/>
                </a:cxn>
                <a:cxn ang="0">
                  <a:pos x="56" y="344"/>
                </a:cxn>
                <a:cxn ang="0">
                  <a:pos x="104" y="344"/>
                </a:cxn>
                <a:cxn ang="0">
                  <a:pos x="200" y="344"/>
                </a:cxn>
                <a:cxn ang="0">
                  <a:pos x="248" y="296"/>
                </a:cxn>
                <a:cxn ang="0">
                  <a:pos x="200" y="296"/>
                </a:cxn>
                <a:cxn ang="0">
                  <a:pos x="152" y="248"/>
                </a:cxn>
                <a:cxn ang="0">
                  <a:pos x="200" y="200"/>
                </a:cxn>
                <a:cxn ang="0">
                  <a:pos x="200" y="152"/>
                </a:cxn>
                <a:cxn ang="0">
                  <a:pos x="152" y="104"/>
                </a:cxn>
                <a:cxn ang="0">
                  <a:pos x="104" y="104"/>
                </a:cxn>
                <a:cxn ang="0">
                  <a:pos x="56" y="56"/>
                </a:cxn>
                <a:cxn ang="0">
                  <a:pos x="104" y="56"/>
                </a:cxn>
                <a:cxn ang="0">
                  <a:pos x="200" y="56"/>
                </a:cxn>
                <a:cxn ang="0">
                  <a:pos x="296" y="56"/>
                </a:cxn>
                <a:cxn ang="0">
                  <a:pos x="344" y="8"/>
                </a:cxn>
                <a:cxn ang="0">
                  <a:pos x="392" y="8"/>
                </a:cxn>
                <a:cxn ang="0">
                  <a:pos x="440" y="8"/>
                </a:cxn>
              </a:cxnLst>
              <a:rect l="0" t="0" r="r" b="b"/>
              <a:pathLst>
                <a:path w="440" h="440">
                  <a:moveTo>
                    <a:pt x="8" y="440"/>
                  </a:moveTo>
                  <a:cubicBezTo>
                    <a:pt x="4" y="424"/>
                    <a:pt x="0" y="408"/>
                    <a:pt x="8" y="392"/>
                  </a:cubicBezTo>
                  <a:cubicBezTo>
                    <a:pt x="16" y="376"/>
                    <a:pt x="40" y="352"/>
                    <a:pt x="56" y="344"/>
                  </a:cubicBezTo>
                  <a:cubicBezTo>
                    <a:pt x="72" y="336"/>
                    <a:pt x="80" y="344"/>
                    <a:pt x="104" y="344"/>
                  </a:cubicBezTo>
                  <a:cubicBezTo>
                    <a:pt x="128" y="344"/>
                    <a:pt x="176" y="352"/>
                    <a:pt x="200" y="344"/>
                  </a:cubicBezTo>
                  <a:cubicBezTo>
                    <a:pt x="224" y="336"/>
                    <a:pt x="248" y="304"/>
                    <a:pt x="248" y="296"/>
                  </a:cubicBezTo>
                  <a:cubicBezTo>
                    <a:pt x="248" y="288"/>
                    <a:pt x="216" y="304"/>
                    <a:pt x="200" y="296"/>
                  </a:cubicBezTo>
                  <a:cubicBezTo>
                    <a:pt x="184" y="288"/>
                    <a:pt x="152" y="264"/>
                    <a:pt x="152" y="248"/>
                  </a:cubicBezTo>
                  <a:cubicBezTo>
                    <a:pt x="152" y="232"/>
                    <a:pt x="192" y="216"/>
                    <a:pt x="200" y="200"/>
                  </a:cubicBezTo>
                  <a:cubicBezTo>
                    <a:pt x="208" y="184"/>
                    <a:pt x="208" y="168"/>
                    <a:pt x="200" y="152"/>
                  </a:cubicBezTo>
                  <a:cubicBezTo>
                    <a:pt x="192" y="136"/>
                    <a:pt x="168" y="112"/>
                    <a:pt x="152" y="104"/>
                  </a:cubicBezTo>
                  <a:cubicBezTo>
                    <a:pt x="136" y="96"/>
                    <a:pt x="120" y="112"/>
                    <a:pt x="104" y="104"/>
                  </a:cubicBezTo>
                  <a:cubicBezTo>
                    <a:pt x="88" y="96"/>
                    <a:pt x="56" y="64"/>
                    <a:pt x="56" y="56"/>
                  </a:cubicBezTo>
                  <a:cubicBezTo>
                    <a:pt x="56" y="48"/>
                    <a:pt x="80" y="56"/>
                    <a:pt x="104" y="56"/>
                  </a:cubicBezTo>
                  <a:cubicBezTo>
                    <a:pt x="128" y="56"/>
                    <a:pt x="168" y="56"/>
                    <a:pt x="200" y="56"/>
                  </a:cubicBezTo>
                  <a:cubicBezTo>
                    <a:pt x="232" y="56"/>
                    <a:pt x="272" y="64"/>
                    <a:pt x="296" y="56"/>
                  </a:cubicBezTo>
                  <a:cubicBezTo>
                    <a:pt x="320" y="48"/>
                    <a:pt x="328" y="16"/>
                    <a:pt x="344" y="8"/>
                  </a:cubicBezTo>
                  <a:cubicBezTo>
                    <a:pt x="360" y="0"/>
                    <a:pt x="376" y="8"/>
                    <a:pt x="392" y="8"/>
                  </a:cubicBezTo>
                  <a:cubicBezTo>
                    <a:pt x="408" y="8"/>
                    <a:pt x="424" y="8"/>
                    <a:pt x="440" y="8"/>
                  </a:cubicBezTo>
                </a:path>
              </a:pathLst>
            </a:custGeom>
            <a:noFill/>
            <a:ln w="38100" cap="flat" cmpd="sng">
              <a:solidFill>
                <a:srgbClr val="3333FF"/>
              </a:solidFill>
              <a:prstDash val="solid"/>
              <a:round/>
              <a:headEnd/>
              <a:tailEn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grpSp>
        <p:nvGrpSpPr>
          <p:cNvPr id="5" name="Group 55"/>
          <p:cNvGrpSpPr>
            <a:grpSpLocks/>
          </p:cNvGrpSpPr>
          <p:nvPr/>
        </p:nvGrpSpPr>
        <p:grpSpPr bwMode="auto">
          <a:xfrm>
            <a:off x="4275138" y="3759200"/>
            <a:ext cx="1368425" cy="2127250"/>
            <a:chOff x="4275138" y="3759200"/>
            <a:chExt cx="1368426" cy="2127250"/>
          </a:xfrm>
        </p:grpSpPr>
        <p:sp>
          <p:nvSpPr>
            <p:cNvPr id="37" name="Freeform 43"/>
            <p:cNvSpPr>
              <a:spLocks/>
            </p:cNvSpPr>
            <p:nvPr/>
          </p:nvSpPr>
          <p:spPr bwMode="invGray">
            <a:xfrm>
              <a:off x="4489450" y="3803650"/>
              <a:ext cx="1154114"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8" name="Freeform 42"/>
            <p:cNvSpPr>
              <a:spLocks/>
            </p:cNvSpPr>
            <p:nvPr/>
          </p:nvSpPr>
          <p:spPr bwMode="invGray">
            <a:xfrm>
              <a:off x="4275138" y="3759200"/>
              <a:ext cx="1155701"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28575" cap="flat" cmpd="sng">
              <a:solidFill>
                <a:srgbClr val="6699FF"/>
              </a:solidFill>
              <a:prstDash val="solid"/>
              <a:round/>
              <a:headEnd type="none" w="med" len="med"/>
              <a:tailEnd type="triangl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sp>
          <p:nvSpPr>
            <p:cNvPr id="39" name="Freeform 44"/>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28575" cap="flat" cmpd="sng">
              <a:solidFill>
                <a:srgbClr val="6699FF"/>
              </a:solidFill>
              <a:prstDash val="solid"/>
              <a:round/>
              <a:headEnd type="none" w="med" len="med"/>
              <a:tailEnd type="none" w="med" len="med"/>
            </a:ln>
            <a:effectLst>
              <a:outerShdw dist="50800" dir="2700000" algn="ctr" rotWithShape="0">
                <a:schemeClr val="bg1"/>
              </a:outerShdw>
            </a:effectLst>
          </p:spPr>
          <p:txBody>
            <a:bodyPr anchor="ctr" anchorCtr="1"/>
            <a:lstStyle/>
            <a:p>
              <a:pPr>
                <a:defRPr/>
              </a:pPr>
              <a:endParaRPr lang="en-US">
                <a:latin typeface="Arial" charset="0"/>
                <a:cs typeface="Arial" charset="0"/>
              </a:endParaRPr>
            </a:p>
          </p:txBody>
        </p:sp>
      </p:grpSp>
      <p:pic>
        <p:nvPicPr>
          <p:cNvPr id="24" name="Picture 4"/>
          <p:cNvPicPr>
            <a:picLocks noChangeAspect="1" noChangeArrowheads="1"/>
          </p:cNvPicPr>
          <p:nvPr/>
        </p:nvPicPr>
        <p:blipFill>
          <a:blip r:embed="rId4" cstate="print">
            <a:lum bright="-9000" contrast="15000"/>
          </a:blip>
          <a:srcRect/>
          <a:stretch>
            <a:fillRect/>
          </a:stretch>
        </p:blipFill>
        <p:spPr bwMode="auto">
          <a:xfrm>
            <a:off x="347406" y="385600"/>
            <a:ext cx="1033433" cy="1062200"/>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srcRect l="31416" t="29661" r="21875" b="34707"/>
          <a:stretch>
            <a:fillRect/>
          </a:stretch>
        </p:blipFill>
        <p:spPr bwMode="auto">
          <a:xfrm>
            <a:off x="0" y="0"/>
            <a:ext cx="9144000" cy="4597456"/>
          </a:xfrm>
          <a:prstGeom prst="rect">
            <a:avLst/>
          </a:prstGeom>
          <a:noFill/>
          <a:effectLst>
            <a:glow rad="228600">
              <a:schemeClr val="accent1">
                <a:satMod val="175000"/>
                <a:alpha val="40000"/>
              </a:schemeClr>
            </a:glow>
          </a:effectLst>
        </p:spPr>
      </p:pic>
      <p:pic>
        <p:nvPicPr>
          <p:cNvPr id="31751" name="Picture 7"/>
          <p:cNvPicPr>
            <a:picLocks noChangeAspect="1" noChangeArrowheads="1"/>
          </p:cNvPicPr>
          <p:nvPr/>
        </p:nvPicPr>
        <p:blipFill>
          <a:blip r:embed="rId4"/>
          <a:srcRect/>
          <a:stretch>
            <a:fillRect/>
          </a:stretch>
        </p:blipFill>
        <p:spPr bwMode="auto">
          <a:xfrm>
            <a:off x="10820400" y="4495800"/>
            <a:ext cx="7042195" cy="1981200"/>
          </a:xfrm>
          <a:prstGeom prst="rect">
            <a:avLst/>
          </a:prstGeom>
          <a:noFill/>
          <a:effectLst>
            <a:glow rad="228600">
              <a:schemeClr val="accent1">
                <a:satMod val="175000"/>
                <a:alpha val="40000"/>
              </a:schemeClr>
            </a:glow>
          </a:effectLst>
        </p:spPr>
      </p:pic>
      <p:sp>
        <p:nvSpPr>
          <p:cNvPr id="4" name="Slide Number Placeholder 3"/>
          <p:cNvSpPr>
            <a:spLocks noGrp="1"/>
          </p:cNvSpPr>
          <p:nvPr>
            <p:ph type="sldNum" sz="quarter" idx="10"/>
          </p:nvPr>
        </p:nvSpPr>
        <p:spPr/>
        <p:txBody>
          <a:bodyPr/>
          <a:lstStyle/>
          <a:p>
            <a:pPr>
              <a:defRPr/>
            </a:pPr>
            <a:fld id="{9A355612-6007-4109-8A17-0ED0FC30A05E}" type="slidenum">
              <a:rPr lang="en-US" smtClean="0"/>
              <a:pPr>
                <a:defRPr/>
              </a:pPr>
              <a:t>39</a:t>
            </a:fld>
            <a:endParaRPr lang="en-US" dirty="0"/>
          </a:p>
        </p:txBody>
      </p:sp>
      <p:sp>
        <p:nvSpPr>
          <p:cNvPr id="2" name="Title 1"/>
          <p:cNvSpPr>
            <a:spLocks noGrp="1"/>
          </p:cNvSpPr>
          <p:nvPr>
            <p:ph type="title" idx="4294967295"/>
          </p:nvPr>
        </p:nvSpPr>
        <p:spPr bwMode="ltGray">
          <a:xfrm>
            <a:off x="5943600" y="782638"/>
            <a:ext cx="2971800" cy="1219200"/>
          </a:xfrm>
          <a:solidFill>
            <a:srgbClr val="000000">
              <a:alpha val="27843"/>
            </a:srgbClr>
          </a:solidFill>
        </p:spPr>
        <p:txBody>
          <a:bodyPr/>
          <a:lstStyle/>
          <a:p>
            <a:pPr algn="ctr">
              <a:defRPr/>
            </a:pPr>
            <a:r>
              <a:rPr smtClean="0">
                <a:effectLst>
                  <a:outerShdw blurRad="50800" dist="50800" dir="2700000" algn="tl" rotWithShape="0">
                    <a:prstClr val="black"/>
                  </a:outerShdw>
                </a:effectLst>
              </a:rPr>
              <a:t>Tunnel Boring Machine</a:t>
            </a:r>
            <a:endParaRPr>
              <a:effectLst>
                <a:outerShdw blurRad="50800" dist="50800" dir="2700000" algn="tl" rotWithShape="0">
                  <a:prstClr val="black"/>
                </a:outerShdw>
              </a:effectLst>
            </a:endParaRPr>
          </a:p>
        </p:txBody>
      </p:sp>
      <p:pic>
        <p:nvPicPr>
          <p:cNvPr id="367618" name="Picture 2" descr="http://www.sara-tx.org/site/flood_control/SACIP/sacip_images/tbm_2.gif"/>
          <p:cNvPicPr>
            <a:picLocks noChangeAspect="1" noChangeArrowheads="1"/>
          </p:cNvPicPr>
          <p:nvPr/>
        </p:nvPicPr>
        <p:blipFill>
          <a:blip r:embed="rId5"/>
          <a:srcRect/>
          <a:stretch>
            <a:fillRect/>
          </a:stretch>
        </p:blipFill>
        <p:spPr bwMode="auto">
          <a:xfrm>
            <a:off x="10744200" y="914400"/>
            <a:ext cx="4574522" cy="3276599"/>
          </a:xfrm>
          <a:prstGeom prst="rect">
            <a:avLst/>
          </a:prstGeom>
          <a:noFill/>
          <a:effectLst>
            <a:glow rad="228600">
              <a:schemeClr val="accent1">
                <a:satMod val="175000"/>
                <a:alpha val="40000"/>
              </a:schemeClr>
            </a:glow>
          </a:effectLst>
        </p:spPr>
      </p:pic>
      <p:sp>
        <p:nvSpPr>
          <p:cNvPr id="9" name="TextBox 8"/>
          <p:cNvSpPr txBox="1"/>
          <p:nvPr/>
        </p:nvSpPr>
        <p:spPr>
          <a:xfrm>
            <a:off x="228600" y="4953000"/>
            <a:ext cx="4912627" cy="1692771"/>
          </a:xfrm>
          <a:prstGeom prst="rect">
            <a:avLst/>
          </a:prstGeom>
        </p:spPr>
        <p:style>
          <a:lnRef idx="0">
            <a:schemeClr val="accent4"/>
          </a:lnRef>
          <a:fillRef idx="3">
            <a:schemeClr val="accent4"/>
          </a:fillRef>
          <a:effectRef idx="3">
            <a:schemeClr val="accent4"/>
          </a:effectRef>
          <a:fontRef idx="minor">
            <a:schemeClr val="lt1"/>
          </a:fontRef>
        </p:style>
        <p:txBody>
          <a:bodyPr wrap="none">
            <a:spAutoFit/>
          </a:bodyPr>
          <a:lstStyle/>
          <a:p>
            <a:pPr marL="228600" indent="-228600">
              <a:buFont typeface="Arial" pitchFamily="34" charset="0"/>
              <a:buChar char="•"/>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Inland Feeder Tunnel</a:t>
            </a:r>
          </a:p>
          <a:p>
            <a:pPr marL="685800" lvl="1" indent="-228600">
              <a:buFont typeface="Arial" pitchFamily="34" charset="0"/>
              <a:buChar char="•"/>
              <a:defRPr/>
            </a:pPr>
            <a:r>
              <a:rPr lang="en-US" sz="2400" dirty="0"/>
              <a:t>12 ft diameter = 1,000 cfs</a:t>
            </a:r>
          </a:p>
          <a:p>
            <a:pPr marL="228600" indent="-228600">
              <a:buFont typeface="Arial" pitchFamily="34" charset="0"/>
              <a:buChar char="•"/>
              <a:defRPr/>
            </a:pPr>
            <a:r>
              <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a:t>
            </a:r>
            <a:r>
              <a:rPr lang="en-US" sz="2800" b="1"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Tunnel</a:t>
            </a:r>
            <a:endParaRPr lang="en-US" sz="28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endParaRPr>
          </a:p>
          <a:p>
            <a:pPr marL="685800" lvl="1" indent="-228600">
              <a:buFont typeface="Arial" pitchFamily="34" charset="0"/>
              <a:buChar char="•"/>
              <a:defRPr/>
            </a:pPr>
            <a:r>
              <a:rPr lang="en-US" sz="2400" dirty="0"/>
              <a:t>2 @ 37 ft. diameter = 15,000 cfs</a:t>
            </a:r>
          </a:p>
        </p:txBody>
      </p:sp>
      <p:pic>
        <p:nvPicPr>
          <p:cNvPr id="33" name="Content Placeholder 3" descr="5W12DELTA_xlgraphic_prod_affiliate_4.gif"/>
          <p:cNvPicPr>
            <a:picLocks noChangeAspect="1"/>
          </p:cNvPicPr>
          <p:nvPr/>
        </p:nvPicPr>
        <p:blipFill>
          <a:blip r:embed="rId6"/>
          <a:srcRect l="46544" t="1316" r="-535" b="61842"/>
          <a:stretch>
            <a:fillRect/>
          </a:stretch>
        </p:blipFill>
        <p:spPr>
          <a:xfrm>
            <a:off x="5334000" y="4419600"/>
            <a:ext cx="3200400" cy="226497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Base Map Topo 2"/>
          <p:cNvPicPr>
            <a:picLocks noChangeAspect="1" noChangeArrowheads="1"/>
          </p:cNvPicPr>
          <p:nvPr/>
        </p:nvPicPr>
        <p:blipFill>
          <a:blip r:embed="rId3">
            <a:clrChange>
              <a:clrFrom>
                <a:srgbClr val="000000"/>
              </a:clrFrom>
              <a:clrTo>
                <a:srgbClr val="000000">
                  <a:alpha val="0"/>
                </a:srgbClr>
              </a:clrTo>
            </a:clrChange>
          </a:blip>
          <a:srcRect/>
          <a:stretch>
            <a:fillRect/>
          </a:stretch>
        </p:blipFill>
        <p:spPr bwMode="auto">
          <a:xfrm>
            <a:off x="1574794" y="290830"/>
            <a:ext cx="5556250" cy="6559550"/>
          </a:xfrm>
          <a:prstGeom prst="rect">
            <a:avLst/>
          </a:prstGeom>
          <a:noFill/>
          <a:ln w="9525">
            <a:noFill/>
            <a:miter lim="800000"/>
            <a:headEnd/>
            <a:tailEnd/>
          </a:ln>
          <a:effectLst>
            <a:glow rad="228600">
              <a:schemeClr val="accent4">
                <a:satMod val="175000"/>
                <a:alpha val="40000"/>
              </a:schemeClr>
            </a:glow>
          </a:effectLst>
        </p:spPr>
      </p:pic>
      <p:sp>
        <p:nvSpPr>
          <p:cNvPr id="166" name="Can 165"/>
          <p:cNvSpPr/>
          <p:nvPr/>
        </p:nvSpPr>
        <p:spPr bwMode="auto">
          <a:xfrm>
            <a:off x="285750" y="2590800"/>
            <a:ext cx="857250" cy="1176635"/>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67" name="Can 166"/>
          <p:cNvSpPr/>
          <p:nvPr/>
        </p:nvSpPr>
        <p:spPr bwMode="auto">
          <a:xfrm>
            <a:off x="285750" y="3200400"/>
            <a:ext cx="857250" cy="567034"/>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65" name="Can 164"/>
          <p:cNvSpPr/>
          <p:nvPr/>
        </p:nvSpPr>
        <p:spPr bwMode="auto">
          <a:xfrm>
            <a:off x="7753350" y="3503613"/>
            <a:ext cx="857250" cy="2073275"/>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57" name="Text Box 5"/>
          <p:cNvSpPr txBox="1">
            <a:spLocks noChangeArrowheads="1"/>
          </p:cNvSpPr>
          <p:nvPr/>
        </p:nvSpPr>
        <p:spPr bwMode="gray">
          <a:xfrm>
            <a:off x="-54822" y="3805535"/>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Oroville</a:t>
            </a:r>
          </a:p>
        </p:txBody>
      </p:sp>
      <p:sp>
        <p:nvSpPr>
          <p:cNvPr id="147" name="Text Box 5"/>
          <p:cNvSpPr txBox="1">
            <a:spLocks noChangeArrowheads="1"/>
          </p:cNvSpPr>
          <p:nvPr/>
        </p:nvSpPr>
        <p:spPr bwMode="gray">
          <a:xfrm>
            <a:off x="1524000" y="6248400"/>
            <a:ext cx="2125394"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Diamond Valley</a:t>
            </a:r>
          </a:p>
        </p:txBody>
      </p:sp>
      <p:sp>
        <p:nvSpPr>
          <p:cNvPr id="79" name="Text Box 5"/>
          <p:cNvSpPr txBox="1">
            <a:spLocks noChangeArrowheads="1"/>
          </p:cNvSpPr>
          <p:nvPr/>
        </p:nvSpPr>
        <p:spPr bwMode="gray">
          <a:xfrm>
            <a:off x="281354" y="5558135"/>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San Luis</a:t>
            </a:r>
          </a:p>
        </p:txBody>
      </p:sp>
      <p:sp>
        <p:nvSpPr>
          <p:cNvPr id="43" name="Title 42"/>
          <p:cNvSpPr>
            <a:spLocks noGrp="1"/>
          </p:cNvSpPr>
          <p:nvPr>
            <p:ph type="title"/>
          </p:nvPr>
        </p:nvSpPr>
        <p:spPr>
          <a:xfrm>
            <a:off x="3810000" y="477838"/>
            <a:ext cx="5334000" cy="1606594"/>
          </a:xfrm>
        </p:spPr>
        <p:txBody>
          <a:bodyPr/>
          <a:lstStyle/>
          <a:p>
            <a:pPr>
              <a:defRPr/>
            </a:pPr>
            <a:r>
              <a:rPr smtClean="0">
                <a:effectLst>
                  <a:outerShdw blurRad="38100" dist="38100" dir="2700000" algn="tl">
                    <a:srgbClr val="000000">
                      <a:alpha val="43137"/>
                    </a:srgbClr>
                  </a:outerShdw>
                </a:effectLst>
                <a:cs typeface="Arial" pitchFamily="34" charset="0"/>
              </a:rPr>
              <a:t>Reservoir &amp; Snowpack Conditions</a:t>
            </a:r>
            <a:r>
              <a:rPr smtClean="0"/>
              <a:t/>
            </a:r>
            <a:br>
              <a:rPr smtClean="0"/>
            </a:br>
            <a:r>
              <a:rPr sz="2800" b="0" smtClean="0">
                <a:solidFill>
                  <a:schemeClr val="tx1"/>
                </a:solidFill>
                <a:effectLst/>
              </a:rPr>
              <a:t>March 7, 2010</a:t>
            </a:r>
            <a:endParaRPr b="0">
              <a:solidFill>
                <a:schemeClr val="tx1"/>
              </a:solidFill>
              <a:effectLst/>
            </a:endParaRPr>
          </a:p>
        </p:txBody>
      </p:sp>
      <p:sp>
        <p:nvSpPr>
          <p:cNvPr id="20489" name="Slide Number Placeholder 1"/>
          <p:cNvSpPr>
            <a:spLocks noGrp="1"/>
          </p:cNvSpPr>
          <p:nvPr>
            <p:ph type="sldNum" sz="quarter" idx="10"/>
          </p:nvPr>
        </p:nvSpPr>
        <p:spPr bwMode="auto">
          <a:noFill/>
          <a:ln>
            <a:miter lim="800000"/>
            <a:headEnd/>
            <a:tailEnd/>
          </a:ln>
        </p:spPr>
        <p:txBody>
          <a:bodyPr/>
          <a:lstStyle/>
          <a:p>
            <a:fld id="{93B1EBAF-75D6-4919-8814-7CCCFD08FBA6}" type="slidenum">
              <a:rPr lang="en-US" smtClean="0"/>
              <a:pPr/>
              <a:t>4</a:t>
            </a:fld>
            <a:endParaRPr lang="en-US" dirty="0" smtClean="0"/>
          </a:p>
        </p:txBody>
      </p:sp>
      <p:sp>
        <p:nvSpPr>
          <p:cNvPr id="48" name="Text Box 5"/>
          <p:cNvSpPr txBox="1">
            <a:spLocks noChangeArrowheads="1"/>
          </p:cNvSpPr>
          <p:nvPr/>
        </p:nvSpPr>
        <p:spPr bwMode="gray">
          <a:xfrm>
            <a:off x="324394" y="3315931"/>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rPr>
              <a:t>41%</a:t>
            </a:r>
            <a:endParaRPr lang="en-US" sz="2000" b="1" dirty="0">
              <a:solidFill>
                <a:srgbClr val="FFFF00"/>
              </a:solidFill>
              <a:effectLst>
                <a:glow rad="139700">
                  <a:schemeClr val="accent4">
                    <a:satMod val="175000"/>
                    <a:alpha val="40000"/>
                  </a:schemeClr>
                </a:glow>
              </a:effectLst>
            </a:endParaRPr>
          </a:p>
        </p:txBody>
      </p:sp>
      <p:sp>
        <p:nvSpPr>
          <p:cNvPr id="172" name="Oval 171"/>
          <p:cNvSpPr>
            <a:spLocks noChangeAspect="1"/>
          </p:cNvSpPr>
          <p:nvPr/>
        </p:nvSpPr>
        <p:spPr bwMode="auto">
          <a:xfrm>
            <a:off x="2794000" y="1985963"/>
            <a:ext cx="250825" cy="250825"/>
          </a:xfrm>
          <a:prstGeom prst="ellipse">
            <a:avLst/>
          </a:prstGeom>
          <a:solidFill>
            <a:srgbClr val="F6F96D">
              <a:alpha val="83000"/>
            </a:srgbClr>
          </a:solidFill>
          <a:ln w="19050"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77" name="Oval 176"/>
          <p:cNvSpPr>
            <a:spLocks noChangeAspect="1"/>
          </p:cNvSpPr>
          <p:nvPr/>
        </p:nvSpPr>
        <p:spPr bwMode="auto">
          <a:xfrm>
            <a:off x="5349875" y="5486400"/>
            <a:ext cx="138113" cy="136525"/>
          </a:xfrm>
          <a:prstGeom prst="ellipse">
            <a:avLst/>
          </a:prstGeom>
          <a:solidFill>
            <a:srgbClr val="F6F96D">
              <a:alpha val="83000"/>
            </a:srgbClr>
          </a:solidFill>
          <a:ln w="19050" cap="flat" cmpd="sng" algn="ctr">
            <a:noFill/>
            <a:prstDash val="solid"/>
            <a:round/>
            <a:headEnd type="none" w="med" len="med"/>
            <a:tailEnd type="none" w="med" len="med"/>
          </a:ln>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7" name="Oval 16"/>
          <p:cNvSpPr>
            <a:spLocks noChangeAspect="1"/>
          </p:cNvSpPr>
          <p:nvPr/>
        </p:nvSpPr>
        <p:spPr bwMode="auto">
          <a:xfrm>
            <a:off x="2797175" y="1985963"/>
            <a:ext cx="252413" cy="250825"/>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accent4">
                <a:satMod val="175000"/>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9" name="Oval 18"/>
          <p:cNvSpPr>
            <a:spLocks noChangeAspect="1"/>
          </p:cNvSpPr>
          <p:nvPr/>
        </p:nvSpPr>
        <p:spPr bwMode="auto">
          <a:xfrm>
            <a:off x="3177962" y="3688644"/>
            <a:ext cx="181136" cy="180894"/>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accent4">
                <a:satMod val="175000"/>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29" name="Oval 28"/>
          <p:cNvSpPr>
            <a:spLocks noChangeAspect="1"/>
          </p:cNvSpPr>
          <p:nvPr/>
        </p:nvSpPr>
        <p:spPr bwMode="auto">
          <a:xfrm>
            <a:off x="5353050" y="5483225"/>
            <a:ext cx="139700" cy="139700"/>
          </a:xfrm>
          <a:prstGeom prst="ellipse">
            <a:avLst/>
          </a:prstGeom>
          <a:solidFill>
            <a:srgbClr val="FFC000"/>
          </a:solidFill>
          <a:ln w="19050" cap="flat" cmpd="sng" algn="ctr">
            <a:solidFill>
              <a:schemeClr val="bg1">
                <a:lumMod val="95000"/>
              </a:schemeClr>
            </a:solidFill>
            <a:prstDash val="solid"/>
            <a:round/>
            <a:headEnd type="none" w="med" len="med"/>
            <a:tailEnd type="none" w="med" len="med"/>
          </a:ln>
          <a:effectLst>
            <a:glow rad="139700">
              <a:schemeClr val="accent4">
                <a:satMod val="175000"/>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162" name="Text Box 5"/>
          <p:cNvSpPr txBox="1">
            <a:spLocks noChangeArrowheads="1"/>
          </p:cNvSpPr>
          <p:nvPr/>
        </p:nvSpPr>
        <p:spPr bwMode="gray">
          <a:xfrm>
            <a:off x="7444154" y="5562600"/>
            <a:ext cx="1547446" cy="395173"/>
          </a:xfrm>
          <a:prstGeom prst="rect">
            <a:avLst/>
          </a:prstGeom>
          <a:noFill/>
          <a:ln w="76200">
            <a:noFill/>
            <a:miter lim="800000"/>
            <a:headEnd/>
            <a:tailEnd/>
          </a:ln>
          <a:effectLst/>
        </p:spPr>
        <p:txBody>
          <a:bodyPr anchor="ctr" anchorCtr="1">
            <a:spAutoFit/>
          </a:bodyPr>
          <a:lstStyle/>
          <a:p>
            <a:pPr algn="ctr">
              <a:lnSpc>
                <a:spcPct val="80000"/>
              </a:lnSpc>
              <a:spcAft>
                <a:spcPts val="0"/>
              </a:spcAft>
              <a:defRPr/>
            </a:pPr>
            <a:r>
              <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Lake Mead</a:t>
            </a:r>
          </a:p>
        </p:txBody>
      </p:sp>
      <p:sp>
        <p:nvSpPr>
          <p:cNvPr id="164" name="Can 163"/>
          <p:cNvSpPr/>
          <p:nvPr/>
        </p:nvSpPr>
        <p:spPr bwMode="auto">
          <a:xfrm>
            <a:off x="7753350" y="4518025"/>
            <a:ext cx="857250" cy="1058863"/>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68" name="Can 167"/>
          <p:cNvSpPr/>
          <p:nvPr/>
        </p:nvSpPr>
        <p:spPr bwMode="auto">
          <a:xfrm>
            <a:off x="588797" y="4410041"/>
            <a:ext cx="857250" cy="1181100"/>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69" name="Can 168"/>
          <p:cNvSpPr/>
          <p:nvPr/>
        </p:nvSpPr>
        <p:spPr bwMode="auto">
          <a:xfrm>
            <a:off x="596417" y="4800600"/>
            <a:ext cx="838200" cy="771491"/>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74" name="Can 173"/>
          <p:cNvSpPr/>
          <p:nvPr/>
        </p:nvSpPr>
        <p:spPr bwMode="auto">
          <a:xfrm>
            <a:off x="2141538" y="5380038"/>
            <a:ext cx="857250" cy="773112"/>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178" name="Can 177"/>
          <p:cNvSpPr/>
          <p:nvPr/>
        </p:nvSpPr>
        <p:spPr bwMode="auto">
          <a:xfrm>
            <a:off x="2141538" y="5715000"/>
            <a:ext cx="857250" cy="438150"/>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b="1" dirty="0">
              <a:effectLst>
                <a:outerShdw blurRad="38100" dist="38100" dir="2700000" algn="tl">
                  <a:srgbClr val="000000">
                    <a:alpha val="43137"/>
                  </a:srgbClr>
                </a:outerShdw>
              </a:effectLst>
              <a:cs typeface="Arial" pitchFamily="34" charset="0"/>
            </a:endParaRPr>
          </a:p>
        </p:txBody>
      </p:sp>
      <p:sp>
        <p:nvSpPr>
          <p:cNvPr id="61" name="Text Box 5"/>
          <p:cNvSpPr txBox="1">
            <a:spLocks noChangeArrowheads="1"/>
          </p:cNvSpPr>
          <p:nvPr/>
        </p:nvSpPr>
        <p:spPr bwMode="gray">
          <a:xfrm>
            <a:off x="7785988" y="4890892"/>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a:solidFill>
                  <a:srgbClr val="FFFF00"/>
                </a:solidFill>
                <a:effectLst>
                  <a:glow rad="139700">
                    <a:schemeClr val="accent4">
                      <a:satMod val="175000"/>
                      <a:alpha val="40000"/>
                    </a:schemeClr>
                  </a:glow>
                </a:effectLst>
              </a:rPr>
              <a:t>45%</a:t>
            </a:r>
          </a:p>
        </p:txBody>
      </p:sp>
      <p:sp>
        <p:nvSpPr>
          <p:cNvPr id="83" name="Text Box 5"/>
          <p:cNvSpPr txBox="1">
            <a:spLocks noChangeArrowheads="1"/>
          </p:cNvSpPr>
          <p:nvPr/>
        </p:nvSpPr>
        <p:spPr bwMode="gray">
          <a:xfrm>
            <a:off x="636925" y="5076731"/>
            <a:ext cx="790072" cy="400110"/>
          </a:xfrm>
          <a:prstGeom prst="rect">
            <a:avLst/>
          </a:prstGeom>
          <a:noFill/>
          <a:ln w="76200">
            <a:noFill/>
            <a:miter lim="800000"/>
            <a:headEnd/>
            <a:tailEnd/>
          </a:ln>
          <a:effectLst/>
        </p:spPr>
        <p:txBody>
          <a:bodyPr wrap="square"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rPr>
              <a:t>75</a:t>
            </a:r>
            <a:r>
              <a:rPr lang="en-US" sz="2000" b="1" dirty="0">
                <a:solidFill>
                  <a:srgbClr val="FFFF00"/>
                </a:solidFill>
                <a:effectLst>
                  <a:glow rad="139700">
                    <a:schemeClr val="accent4">
                      <a:satMod val="175000"/>
                      <a:alpha val="40000"/>
                    </a:schemeClr>
                  </a:glow>
                </a:effectLst>
              </a:rPr>
              <a:t>%</a:t>
            </a:r>
          </a:p>
        </p:txBody>
      </p:sp>
      <p:sp>
        <p:nvSpPr>
          <p:cNvPr id="150" name="Text Box 5"/>
          <p:cNvSpPr txBox="1">
            <a:spLocks noChangeArrowheads="1"/>
          </p:cNvSpPr>
          <p:nvPr/>
        </p:nvSpPr>
        <p:spPr bwMode="gray">
          <a:xfrm>
            <a:off x="2186940" y="5767988"/>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a:solidFill>
                  <a:srgbClr val="FFFF00"/>
                </a:solidFill>
                <a:effectLst>
                  <a:glow rad="139700">
                    <a:schemeClr val="accent4">
                      <a:satMod val="175000"/>
                      <a:alpha val="40000"/>
                    </a:schemeClr>
                  </a:glow>
                </a:effectLst>
              </a:rPr>
              <a:t>48%</a:t>
            </a:r>
          </a:p>
        </p:txBody>
      </p:sp>
      <p:sp>
        <p:nvSpPr>
          <p:cNvPr id="180" name="Oval 179"/>
          <p:cNvSpPr>
            <a:spLocks noChangeAspect="1"/>
          </p:cNvSpPr>
          <p:nvPr/>
        </p:nvSpPr>
        <p:spPr bwMode="auto">
          <a:xfrm>
            <a:off x="6831013" y="4921250"/>
            <a:ext cx="250825" cy="252413"/>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accent4">
                <a:satMod val="175000"/>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grpSp>
        <p:nvGrpSpPr>
          <p:cNvPr id="2" name="Group 57"/>
          <p:cNvGrpSpPr>
            <a:grpSpLocks/>
          </p:cNvGrpSpPr>
          <p:nvPr/>
        </p:nvGrpSpPr>
        <p:grpSpPr bwMode="auto">
          <a:xfrm>
            <a:off x="2667000" y="457200"/>
            <a:ext cx="1371600" cy="1371600"/>
            <a:chOff x="2667000" y="457200"/>
            <a:chExt cx="1371600" cy="1371600"/>
          </a:xfrm>
        </p:grpSpPr>
        <p:pic>
          <p:nvPicPr>
            <p:cNvPr id="44" name="Picture 43" descr="Snowflake2.gif"/>
            <p:cNvPicPr preferRelativeResize="0">
              <a:picLocks/>
            </p:cNvPicPr>
            <p:nvPr/>
          </p:nvPicPr>
          <p:blipFill>
            <a:blip r:embed="rId4"/>
            <a:stretch>
              <a:fillRect/>
            </a:stretch>
          </p:blipFill>
          <p:spPr bwMode="auto">
            <a:xfrm>
              <a:off x="2667000" y="457200"/>
              <a:ext cx="1371600" cy="1371600"/>
            </a:xfrm>
            <a:prstGeom prst="rect">
              <a:avLst/>
            </a:prstGeom>
            <a:effectLst>
              <a:glow rad="139700">
                <a:schemeClr val="bg1">
                  <a:alpha val="40000"/>
                </a:schemeClr>
              </a:glow>
            </a:effectLst>
          </p:spPr>
        </p:pic>
        <p:sp>
          <p:nvSpPr>
            <p:cNvPr id="46" name="Text Box 5"/>
            <p:cNvSpPr txBox="1">
              <a:spLocks noChangeArrowheads="1"/>
            </p:cNvSpPr>
            <p:nvPr/>
          </p:nvSpPr>
          <p:spPr bwMode="gray">
            <a:xfrm>
              <a:off x="2805112" y="685800"/>
              <a:ext cx="1157287" cy="978729"/>
            </a:xfrm>
            <a:prstGeom prst="rect">
              <a:avLst/>
            </a:prstGeom>
            <a:noFill/>
            <a:ln w="76200">
              <a:noFill/>
              <a:miter lim="800000"/>
              <a:headEnd/>
              <a:tailEnd/>
            </a:ln>
            <a:effectLst/>
          </p:spPr>
          <p:txBody>
            <a:bodyPr wrap="square" anchor="ctr" anchorCtr="1">
              <a:spAutoFit/>
            </a:bodyPr>
            <a:lstStyle/>
            <a:p>
              <a:pPr algn="ctr">
                <a:lnSpc>
                  <a:spcPct val="80000"/>
                </a:lnSpc>
                <a:spcAft>
                  <a:spcPts val="0"/>
                </a:spcAft>
                <a:defRPr/>
              </a:pPr>
              <a:r>
                <a:rPr lang="en-US" sz="2400" b="1" spc="-150" dirty="0" smtClean="0">
                  <a:ln w="3175">
                    <a:noFill/>
                  </a:ln>
                  <a:solidFill>
                    <a:srgbClr val="FFFF00"/>
                  </a:solidFill>
                  <a:effectLst>
                    <a:outerShdw blurRad="50800" dist="38100" dir="2700000" algn="tl" rotWithShape="0">
                      <a:prstClr val="black">
                        <a:alpha val="40000"/>
                      </a:prstClr>
                    </a:outerShdw>
                  </a:effectLst>
                  <a:latin typeface="+mj-lt"/>
                </a:rPr>
                <a:t>Donner Summit</a:t>
              </a:r>
              <a:endParaRPr lang="en-US" sz="2400" b="1" spc="-150" dirty="0">
                <a:ln w="3175">
                  <a:noFill/>
                </a:ln>
                <a:solidFill>
                  <a:srgbClr val="FFFF00"/>
                </a:solidFill>
                <a:effectLst>
                  <a:outerShdw blurRad="50800" dist="38100" dir="2700000" algn="tl" rotWithShape="0">
                    <a:prstClr val="black">
                      <a:alpha val="40000"/>
                    </a:prstClr>
                  </a:outerShdw>
                </a:effectLst>
                <a:latin typeface="+mj-lt"/>
              </a:endParaRPr>
            </a:p>
            <a:p>
              <a:pPr algn="ctr">
                <a:lnSpc>
                  <a:spcPct val="80000"/>
                </a:lnSpc>
                <a:spcAft>
                  <a:spcPts val="0"/>
                </a:spcAft>
                <a:defRPr/>
              </a:pPr>
              <a:r>
                <a:rPr lang="en-US" sz="2400" b="1" spc="-150" dirty="0" smtClean="0">
                  <a:ln w="3175">
                    <a:noFill/>
                  </a:ln>
                  <a:solidFill>
                    <a:srgbClr val="FFFF00"/>
                  </a:solidFill>
                  <a:effectLst>
                    <a:outerShdw blurRad="50800" dist="38100" dir="2700000" algn="tl" rotWithShape="0">
                      <a:prstClr val="black">
                        <a:alpha val="40000"/>
                      </a:prstClr>
                    </a:outerShdw>
                  </a:effectLst>
                  <a:latin typeface="+mj-lt"/>
                </a:rPr>
                <a:t>84%</a:t>
              </a:r>
              <a:endParaRPr lang="en-US" sz="2400" b="1" spc="-150" dirty="0">
                <a:ln w="3175">
                  <a:noFill/>
                </a:ln>
                <a:solidFill>
                  <a:srgbClr val="FFFF00"/>
                </a:solidFill>
                <a:effectLst>
                  <a:outerShdw blurRad="50800" dist="38100" dir="2700000" algn="tl" rotWithShape="0">
                    <a:prstClr val="black">
                      <a:alpha val="40000"/>
                    </a:prstClr>
                  </a:outerShdw>
                </a:effectLst>
                <a:latin typeface="+mj-lt"/>
              </a:endParaRPr>
            </a:p>
          </p:txBody>
        </p:sp>
      </p:grpSp>
      <p:grpSp>
        <p:nvGrpSpPr>
          <p:cNvPr id="3" name="Group 55"/>
          <p:cNvGrpSpPr>
            <a:grpSpLocks/>
          </p:cNvGrpSpPr>
          <p:nvPr/>
        </p:nvGrpSpPr>
        <p:grpSpPr bwMode="auto">
          <a:xfrm>
            <a:off x="3405187" y="2209800"/>
            <a:ext cx="1547813" cy="1371600"/>
            <a:chOff x="3251903" y="2271530"/>
            <a:chExt cx="1547812" cy="1371600"/>
          </a:xfrm>
        </p:grpSpPr>
        <p:pic>
          <p:nvPicPr>
            <p:cNvPr id="50" name="Picture 49" descr="Snowflake2.gif"/>
            <p:cNvPicPr preferRelativeResize="0">
              <a:picLocks/>
            </p:cNvPicPr>
            <p:nvPr/>
          </p:nvPicPr>
          <p:blipFill>
            <a:blip r:embed="rId4"/>
            <a:stretch>
              <a:fillRect/>
            </a:stretch>
          </p:blipFill>
          <p:spPr bwMode="auto">
            <a:xfrm>
              <a:off x="3334573" y="2271530"/>
              <a:ext cx="1371600" cy="1371600"/>
            </a:xfrm>
            <a:prstGeom prst="rect">
              <a:avLst/>
            </a:prstGeom>
            <a:effectLst>
              <a:glow rad="139700">
                <a:schemeClr val="bg1">
                  <a:alpha val="40000"/>
                </a:schemeClr>
              </a:glow>
            </a:effectLst>
          </p:spPr>
        </p:pic>
        <p:sp>
          <p:nvSpPr>
            <p:cNvPr id="51" name="Text Box 5"/>
            <p:cNvSpPr txBox="1">
              <a:spLocks noChangeArrowheads="1"/>
            </p:cNvSpPr>
            <p:nvPr/>
          </p:nvSpPr>
          <p:spPr bwMode="gray">
            <a:xfrm>
              <a:off x="3251903" y="2562042"/>
              <a:ext cx="1547812" cy="978729"/>
            </a:xfrm>
            <a:prstGeom prst="rect">
              <a:avLst/>
            </a:prstGeom>
            <a:noFill/>
            <a:ln w="76200">
              <a:noFill/>
              <a:miter lim="800000"/>
              <a:headEnd/>
              <a:tailEnd/>
            </a:ln>
            <a:effectLst/>
          </p:spPr>
          <p:txBody>
            <a:bodyPr anchor="ctr" anchorCtr="1">
              <a:spAutoFit/>
            </a:bodyPr>
            <a:lstStyle/>
            <a:p>
              <a:pPr algn="ctr">
                <a:lnSpc>
                  <a:spcPct val="80000"/>
                </a:lnSpc>
                <a:spcAft>
                  <a:spcPts val="0"/>
                </a:spcAft>
                <a:defRPr/>
              </a:pPr>
              <a:r>
                <a:rPr lang="en-US" sz="2400" b="1" spc="-150" dirty="0">
                  <a:ln w="3175">
                    <a:noFill/>
                  </a:ln>
                  <a:solidFill>
                    <a:srgbClr val="FFFF00"/>
                  </a:solidFill>
                  <a:effectLst>
                    <a:outerShdw blurRad="38100" dist="38100" dir="2700000" algn="tl">
                      <a:srgbClr val="000000">
                        <a:alpha val="43137"/>
                      </a:srgbClr>
                    </a:outerShdw>
                  </a:effectLst>
                  <a:latin typeface="+mj-lt"/>
                </a:rPr>
                <a:t>Mammoth</a:t>
              </a:r>
            </a:p>
            <a:p>
              <a:pPr algn="ctr">
                <a:lnSpc>
                  <a:spcPct val="80000"/>
                </a:lnSpc>
                <a:spcAft>
                  <a:spcPts val="0"/>
                </a:spcAft>
                <a:defRPr/>
              </a:pPr>
              <a:r>
                <a:rPr lang="en-US" sz="2400" b="1" spc="-150" dirty="0">
                  <a:ln w="3175">
                    <a:noFill/>
                  </a:ln>
                  <a:solidFill>
                    <a:srgbClr val="FFFF00"/>
                  </a:solidFill>
                  <a:effectLst>
                    <a:outerShdw blurRad="38100" dist="38100" dir="2700000" algn="tl">
                      <a:srgbClr val="000000">
                        <a:alpha val="43137"/>
                      </a:srgbClr>
                    </a:outerShdw>
                  </a:effectLst>
                  <a:latin typeface="+mj-lt"/>
                </a:rPr>
                <a:t>Pass</a:t>
              </a:r>
            </a:p>
            <a:p>
              <a:pPr algn="ctr">
                <a:lnSpc>
                  <a:spcPct val="80000"/>
                </a:lnSpc>
                <a:spcAft>
                  <a:spcPts val="0"/>
                </a:spcAft>
                <a:defRPr/>
              </a:pPr>
              <a:r>
                <a:rPr lang="en-US" sz="2400" b="1" spc="-150" dirty="0" smtClean="0">
                  <a:ln w="3175">
                    <a:noFill/>
                  </a:ln>
                  <a:solidFill>
                    <a:srgbClr val="FFFF00"/>
                  </a:solidFill>
                  <a:effectLst>
                    <a:outerShdw blurRad="38100" dist="38100" dir="2700000" algn="tl">
                      <a:srgbClr val="000000">
                        <a:alpha val="43137"/>
                      </a:srgbClr>
                    </a:outerShdw>
                  </a:effectLst>
                  <a:latin typeface="+mj-lt"/>
                </a:rPr>
                <a:t>96%</a:t>
              </a:r>
              <a:endParaRPr lang="en-US" sz="2400" b="1" spc="-150" dirty="0">
                <a:ln w="3175">
                  <a:noFill/>
                </a:ln>
                <a:solidFill>
                  <a:srgbClr val="FFFF00"/>
                </a:solidFill>
                <a:effectLst>
                  <a:outerShdw blurRad="38100" dist="38100" dir="2700000" algn="tl">
                    <a:srgbClr val="000000">
                      <a:alpha val="43137"/>
                    </a:srgbClr>
                  </a:outerShdw>
                </a:effectLst>
                <a:latin typeface="+mj-lt"/>
              </a:endParaRPr>
            </a:p>
          </p:txBody>
        </p:sp>
      </p:grpSp>
      <p:grpSp>
        <p:nvGrpSpPr>
          <p:cNvPr id="4" name="Group 54"/>
          <p:cNvGrpSpPr>
            <a:grpSpLocks/>
          </p:cNvGrpSpPr>
          <p:nvPr/>
        </p:nvGrpSpPr>
        <p:grpSpPr bwMode="auto">
          <a:xfrm>
            <a:off x="6299200" y="2590800"/>
            <a:ext cx="1549400" cy="1418658"/>
            <a:chOff x="7153275" y="1905000"/>
            <a:chExt cx="1549400" cy="1418658"/>
          </a:xfrm>
        </p:grpSpPr>
        <p:pic>
          <p:nvPicPr>
            <p:cNvPr id="53" name="Picture 52" descr="Snowflake2.gif"/>
            <p:cNvPicPr preferRelativeResize="0">
              <a:picLocks/>
            </p:cNvPicPr>
            <p:nvPr/>
          </p:nvPicPr>
          <p:blipFill>
            <a:blip r:embed="rId4"/>
            <a:stretch>
              <a:fillRect/>
            </a:stretch>
          </p:blipFill>
          <p:spPr bwMode="auto">
            <a:xfrm>
              <a:off x="7221070" y="1905000"/>
              <a:ext cx="1371600" cy="1371600"/>
            </a:xfrm>
            <a:prstGeom prst="rect">
              <a:avLst/>
            </a:prstGeom>
            <a:effectLst>
              <a:glow rad="139700">
                <a:schemeClr val="bg1">
                  <a:alpha val="40000"/>
                </a:schemeClr>
              </a:glow>
            </a:effectLst>
          </p:spPr>
        </p:pic>
        <p:sp>
          <p:nvSpPr>
            <p:cNvPr id="54" name="Text Box 5"/>
            <p:cNvSpPr txBox="1">
              <a:spLocks noChangeArrowheads="1"/>
            </p:cNvSpPr>
            <p:nvPr/>
          </p:nvSpPr>
          <p:spPr bwMode="gray">
            <a:xfrm>
              <a:off x="7153275" y="2049463"/>
              <a:ext cx="1549400" cy="1274195"/>
            </a:xfrm>
            <a:prstGeom prst="rect">
              <a:avLst/>
            </a:prstGeom>
            <a:noFill/>
            <a:ln w="76200">
              <a:noFill/>
              <a:miter lim="800000"/>
              <a:headEnd/>
              <a:tailEnd/>
            </a:ln>
            <a:effectLst/>
          </p:spPr>
          <p:txBody>
            <a:bodyPr anchor="ctr" anchorCtr="1">
              <a:spAutoFit/>
            </a:bodyPr>
            <a:lstStyle/>
            <a:p>
              <a:pPr algn="ctr">
                <a:lnSpc>
                  <a:spcPct val="80000"/>
                </a:lnSpc>
                <a:spcAft>
                  <a:spcPts val="0"/>
                </a:spcAft>
                <a:defRPr/>
              </a:pPr>
              <a:r>
                <a:rPr lang="en-US" sz="2400" b="1" spc="-150" dirty="0">
                  <a:ln w="3175">
                    <a:noFill/>
                  </a:ln>
                  <a:solidFill>
                    <a:srgbClr val="FFFF00"/>
                  </a:solidFill>
                  <a:effectLst>
                    <a:outerShdw blurRad="50800" dist="38100" dir="2700000" algn="tl" rotWithShape="0">
                      <a:prstClr val="black">
                        <a:alpha val="40000"/>
                      </a:prstClr>
                    </a:outerShdw>
                  </a:effectLst>
                  <a:latin typeface="+mj-lt"/>
                </a:rPr>
                <a:t>Upper Colorado Basin</a:t>
              </a:r>
            </a:p>
            <a:p>
              <a:pPr algn="ctr">
                <a:lnSpc>
                  <a:spcPct val="80000"/>
                </a:lnSpc>
                <a:spcAft>
                  <a:spcPts val="0"/>
                </a:spcAft>
                <a:defRPr/>
              </a:pPr>
              <a:r>
                <a:rPr lang="en-US" sz="2400" b="1" spc="-150" dirty="0" smtClean="0">
                  <a:ln w="3175">
                    <a:noFill/>
                  </a:ln>
                  <a:solidFill>
                    <a:srgbClr val="FFFF00"/>
                  </a:solidFill>
                  <a:effectLst>
                    <a:outerShdw blurRad="50800" dist="38100" dir="2700000" algn="tl" rotWithShape="0">
                      <a:prstClr val="black">
                        <a:alpha val="40000"/>
                      </a:prstClr>
                    </a:outerShdw>
                  </a:effectLst>
                  <a:latin typeface="+mj-lt"/>
                </a:rPr>
                <a:t>83%</a:t>
              </a:r>
              <a:endParaRPr lang="en-US" sz="2400" b="1" spc="-150" dirty="0">
                <a:ln w="3175">
                  <a:noFill/>
                </a:ln>
                <a:solidFill>
                  <a:srgbClr val="FFFF00"/>
                </a:solidFill>
                <a:effectLst>
                  <a:outerShdw blurRad="50800" dist="38100" dir="2700000" algn="tl" rotWithShape="0">
                    <a:prstClr val="black">
                      <a:alpha val="40000"/>
                    </a:prstClr>
                  </a:outerShdw>
                </a:effectLst>
                <a:latin typeface="+mj-lt"/>
              </a:endParaRPr>
            </a:p>
          </p:txBody>
        </p:sp>
      </p:grpSp>
      <p:cxnSp>
        <p:nvCxnSpPr>
          <p:cNvPr id="42" name="Straight Connector 41"/>
          <p:cNvCxnSpPr>
            <a:cxnSpLocks noChangeShapeType="1"/>
          </p:cNvCxnSpPr>
          <p:nvPr/>
        </p:nvCxnSpPr>
        <p:spPr bwMode="auto">
          <a:xfrm flipV="1">
            <a:off x="1295400" y="2209800"/>
            <a:ext cx="1447800" cy="914400"/>
          </a:xfrm>
          <a:prstGeom prst="line">
            <a:avLst/>
          </a:prstGeom>
          <a:noFill/>
          <a:ln w="38100">
            <a:solidFill>
              <a:srgbClr val="A6A6A6"/>
            </a:solidFill>
            <a:round/>
            <a:headEnd/>
            <a:tailEnd/>
          </a:ln>
          <a:effectLst>
            <a:outerShdw blurRad="63500" dist="38100" dir="2700000" algn="tl" rotWithShape="0">
              <a:srgbClr val="000000">
                <a:alpha val="74997"/>
              </a:srgbClr>
            </a:outerShdw>
          </a:effectLst>
        </p:spPr>
      </p:cxnSp>
      <p:cxnSp>
        <p:nvCxnSpPr>
          <p:cNvPr id="45" name="Straight Connector 44"/>
          <p:cNvCxnSpPr>
            <a:cxnSpLocks noChangeShapeType="1"/>
          </p:cNvCxnSpPr>
          <p:nvPr/>
        </p:nvCxnSpPr>
        <p:spPr bwMode="auto">
          <a:xfrm flipV="1">
            <a:off x="1524000" y="3810000"/>
            <a:ext cx="1600200" cy="1143000"/>
          </a:xfrm>
          <a:prstGeom prst="line">
            <a:avLst/>
          </a:prstGeom>
          <a:noFill/>
          <a:ln w="38100">
            <a:solidFill>
              <a:srgbClr val="A6A6A6"/>
            </a:solidFill>
            <a:round/>
            <a:headEnd/>
            <a:tailEnd/>
          </a:ln>
          <a:effectLst>
            <a:outerShdw blurRad="63500" dist="38100" dir="2700000" algn="tl" rotWithShape="0">
              <a:srgbClr val="000000">
                <a:alpha val="74997"/>
              </a:srgbClr>
            </a:outerShdw>
          </a:effectLst>
        </p:spPr>
      </p:cxnSp>
      <p:cxnSp>
        <p:nvCxnSpPr>
          <p:cNvPr id="49" name="Straight Connector 48"/>
          <p:cNvCxnSpPr>
            <a:cxnSpLocks noChangeShapeType="1"/>
          </p:cNvCxnSpPr>
          <p:nvPr/>
        </p:nvCxnSpPr>
        <p:spPr bwMode="auto">
          <a:xfrm flipV="1">
            <a:off x="3124200" y="5562600"/>
            <a:ext cx="2057400" cy="76200"/>
          </a:xfrm>
          <a:prstGeom prst="line">
            <a:avLst/>
          </a:prstGeom>
          <a:noFill/>
          <a:ln w="38100">
            <a:solidFill>
              <a:srgbClr val="A6A6A6"/>
            </a:solidFill>
            <a:round/>
            <a:headEnd/>
            <a:tailEnd/>
          </a:ln>
          <a:effectLst>
            <a:outerShdw blurRad="63500" dist="38100" dir="2700000" algn="tl" rotWithShape="0">
              <a:srgbClr val="000000">
                <a:alpha val="74997"/>
              </a:srgbClr>
            </a:outerShdw>
          </a:effectLst>
        </p:spPr>
      </p:cxnSp>
      <p:cxnSp>
        <p:nvCxnSpPr>
          <p:cNvPr id="56" name="Straight Connector 55"/>
          <p:cNvCxnSpPr>
            <a:cxnSpLocks noChangeShapeType="1"/>
          </p:cNvCxnSpPr>
          <p:nvPr/>
        </p:nvCxnSpPr>
        <p:spPr bwMode="auto">
          <a:xfrm rot="10800000">
            <a:off x="7239000" y="5181600"/>
            <a:ext cx="381000" cy="76200"/>
          </a:xfrm>
          <a:prstGeom prst="line">
            <a:avLst/>
          </a:prstGeom>
          <a:noFill/>
          <a:ln w="38100">
            <a:solidFill>
              <a:srgbClr val="A6A6A6"/>
            </a:solidFill>
            <a:round/>
            <a:headEnd/>
            <a:tailEnd/>
          </a:ln>
          <a:effectLst>
            <a:outerShdw blurRad="63500" dist="38100" dir="2700000" algn="tl" rotWithShape="0">
              <a:srgbClr val="000000">
                <a:alpha val="74997"/>
              </a:srgbClr>
            </a:outerShdw>
          </a:effectLst>
        </p:spPr>
      </p:cxnSp>
      <p:sp>
        <p:nvSpPr>
          <p:cNvPr id="40" name="Oval 39"/>
          <p:cNvSpPr>
            <a:spLocks noChangeAspect="1"/>
          </p:cNvSpPr>
          <p:nvPr/>
        </p:nvSpPr>
        <p:spPr bwMode="auto">
          <a:xfrm>
            <a:off x="2514600" y="1447800"/>
            <a:ext cx="181136" cy="180894"/>
          </a:xfrm>
          <a:prstGeom prst="ellipse">
            <a:avLst/>
          </a:prstGeom>
          <a:solidFill>
            <a:srgbClr val="FFC000">
              <a:alpha val="83000"/>
            </a:srgbClr>
          </a:solidFill>
          <a:ln w="19050" cap="flat" cmpd="sng" algn="ctr">
            <a:solidFill>
              <a:schemeClr val="bg1">
                <a:lumMod val="95000"/>
              </a:schemeClr>
            </a:solidFill>
            <a:prstDash val="solid"/>
            <a:round/>
            <a:headEnd type="none" w="med" len="med"/>
            <a:tailEnd type="none" w="med" len="med"/>
          </a:ln>
          <a:effectLst>
            <a:glow rad="139700">
              <a:schemeClr val="accent4">
                <a:satMod val="175000"/>
                <a:alpha val="40000"/>
              </a:schemeClr>
            </a:glow>
          </a:effectLst>
        </p:spPr>
        <p:style>
          <a:lnRef idx="0">
            <a:scrgbClr r="0" g="0" b="0"/>
          </a:lnRef>
          <a:fillRef idx="1003">
            <a:schemeClr val="lt2"/>
          </a:fillRef>
          <a:effectRef idx="0">
            <a:scrgbClr r="0" g="0" b="0"/>
          </a:effectRef>
          <a:fontRef idx="major"/>
        </p:style>
        <p:txBody>
          <a:bodyPr anchor="ctr" anchorCtr="1"/>
          <a:lstStyle/>
          <a:p>
            <a:pPr algn="ctr" eaLnBrk="0" hangingPunct="0">
              <a:defRPr/>
            </a:pPr>
            <a:endParaRPr lang="en-US" sz="1400" dirty="0">
              <a:solidFill>
                <a:srgbClr val="000066"/>
              </a:solidFill>
              <a:effectLst>
                <a:glow rad="228600">
                  <a:schemeClr val="accent4">
                    <a:satMod val="175000"/>
                    <a:alpha val="40000"/>
                  </a:schemeClr>
                </a:glow>
                <a:outerShdw blurRad="38100" dist="38100" dir="2700000" algn="tl">
                  <a:srgbClr val="000000">
                    <a:alpha val="43137"/>
                  </a:srgbClr>
                </a:outerShdw>
              </a:effectLst>
              <a:latin typeface="Arial" charset="0"/>
            </a:endParaRPr>
          </a:p>
        </p:txBody>
      </p:sp>
      <p:sp>
        <p:nvSpPr>
          <p:cNvPr id="63" name="Can 62"/>
          <p:cNvSpPr/>
          <p:nvPr/>
        </p:nvSpPr>
        <p:spPr bwMode="auto">
          <a:xfrm>
            <a:off x="340572" y="540073"/>
            <a:ext cx="857250" cy="1252835"/>
          </a:xfrm>
          <a:prstGeom prst="can">
            <a:avLst>
              <a:gd name="adj" fmla="val 13889"/>
            </a:avLst>
          </a:prstGeom>
          <a:solidFill>
            <a:schemeClr val="tx1">
              <a:lumMod val="65000"/>
            </a:schemeClr>
          </a:soli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64" name="Can 63"/>
          <p:cNvSpPr/>
          <p:nvPr/>
        </p:nvSpPr>
        <p:spPr bwMode="auto">
          <a:xfrm>
            <a:off x="340572" y="914400"/>
            <a:ext cx="857250" cy="878508"/>
          </a:xfrm>
          <a:prstGeom prst="can">
            <a:avLst>
              <a:gd name="adj" fmla="val 13889"/>
            </a:avLst>
          </a:prstGeom>
          <a:gradFill rotWithShape="0">
            <a:gsLst>
              <a:gs pos="0">
                <a:srgbClr val="003399">
                  <a:gamma/>
                  <a:shade val="15294"/>
                  <a:invGamma/>
                </a:srgbClr>
              </a:gs>
              <a:gs pos="100000">
                <a:srgbClr val="003399"/>
              </a:gs>
            </a:gsLst>
            <a:lin ang="5400000" scaled="1"/>
          </a:gradFill>
          <a:ln w="19050" cap="flat" cmpd="sng" algn="ctr">
            <a:solidFill>
              <a:schemeClr val="bg1"/>
            </a:solidFill>
            <a:prstDash val="solid"/>
            <a:round/>
            <a:headEnd type="none" w="med" len="med"/>
            <a:tailEnd type="none" w="med" len="med"/>
          </a:ln>
          <a:effectLst/>
        </p:spPr>
        <p:txBody>
          <a:bodyPr anchor="ctr" anchorCtr="1"/>
          <a:lstStyle/>
          <a:p>
            <a:pPr algn="ctr" eaLnBrk="0" hangingPunct="0">
              <a:defRPr/>
            </a:pPr>
            <a:endParaRPr lang="en-US" dirty="0">
              <a:effectLst>
                <a:outerShdw blurRad="38100" dist="38100" dir="2700000" algn="tl">
                  <a:srgbClr val="000000">
                    <a:alpha val="43137"/>
                  </a:srgbClr>
                </a:outerShdw>
              </a:effectLst>
              <a:cs typeface="Arial" pitchFamily="34" charset="0"/>
            </a:endParaRPr>
          </a:p>
        </p:txBody>
      </p:sp>
      <p:sp>
        <p:nvSpPr>
          <p:cNvPr id="65" name="Text Box 5"/>
          <p:cNvSpPr txBox="1">
            <a:spLocks noChangeArrowheads="1"/>
          </p:cNvSpPr>
          <p:nvPr/>
        </p:nvSpPr>
        <p:spPr bwMode="gray">
          <a:xfrm>
            <a:off x="0" y="1828800"/>
            <a:ext cx="1547446" cy="461665"/>
          </a:xfrm>
          <a:prstGeom prst="rect">
            <a:avLst/>
          </a:prstGeom>
          <a:noFill/>
          <a:ln w="76200">
            <a:noFill/>
            <a:miter lim="800000"/>
            <a:headEnd/>
            <a:tailEnd/>
          </a:ln>
          <a:effectLst/>
        </p:spPr>
        <p:txBody>
          <a:bodyPr anchor="ctr" anchorCtr="1">
            <a:spAutoFit/>
          </a:bodyPr>
          <a:lstStyle/>
          <a:p>
            <a:pPr algn="ctr">
              <a:spcAft>
                <a:spcPts val="0"/>
              </a:spcAft>
              <a:defRPr/>
            </a:pPr>
            <a:r>
              <a:rPr lang="en-US" sz="2400"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rPr>
              <a:t>Shasta</a:t>
            </a:r>
            <a:endParaRPr lang="en-US" sz="24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ndParaRPr>
          </a:p>
        </p:txBody>
      </p:sp>
      <p:sp>
        <p:nvSpPr>
          <p:cNvPr id="66" name="Text Box 5"/>
          <p:cNvSpPr txBox="1">
            <a:spLocks noChangeArrowheads="1"/>
          </p:cNvSpPr>
          <p:nvPr/>
        </p:nvSpPr>
        <p:spPr bwMode="gray">
          <a:xfrm>
            <a:off x="390102" y="1200090"/>
            <a:ext cx="822960" cy="400110"/>
          </a:xfrm>
          <a:prstGeom prst="rect">
            <a:avLst/>
          </a:prstGeom>
          <a:noFill/>
          <a:ln w="76200">
            <a:noFill/>
            <a:miter lim="800000"/>
            <a:headEnd/>
            <a:tailEnd/>
          </a:ln>
          <a:effectLst/>
        </p:spPr>
        <p:txBody>
          <a:bodyPr anchor="ctr" anchorCtr="1">
            <a:spAutoFit/>
          </a:bodyPr>
          <a:lstStyle/>
          <a:p>
            <a:pPr algn="ctr">
              <a:spcAft>
                <a:spcPts val="0"/>
              </a:spcAft>
              <a:defRPr/>
            </a:pPr>
            <a:r>
              <a:rPr lang="en-US" sz="2000" b="1" dirty="0" smtClean="0">
                <a:solidFill>
                  <a:srgbClr val="FFFF00"/>
                </a:solidFill>
                <a:effectLst>
                  <a:glow rad="139700">
                    <a:schemeClr val="accent4">
                      <a:satMod val="175000"/>
                      <a:alpha val="40000"/>
                    </a:schemeClr>
                  </a:glow>
                </a:effectLst>
              </a:rPr>
              <a:t>78%</a:t>
            </a:r>
            <a:endParaRPr lang="en-US" sz="2000" b="1" dirty="0">
              <a:solidFill>
                <a:srgbClr val="FFFF00"/>
              </a:solidFill>
              <a:effectLst>
                <a:glow rad="139700">
                  <a:schemeClr val="accent4">
                    <a:satMod val="175000"/>
                    <a:alpha val="40000"/>
                  </a:schemeClr>
                </a:glow>
              </a:effectLst>
            </a:endParaRPr>
          </a:p>
        </p:txBody>
      </p:sp>
      <p:cxnSp>
        <p:nvCxnSpPr>
          <p:cNvPr id="69" name="Straight Connector 68"/>
          <p:cNvCxnSpPr>
            <a:cxnSpLocks noChangeShapeType="1"/>
          </p:cNvCxnSpPr>
          <p:nvPr/>
        </p:nvCxnSpPr>
        <p:spPr bwMode="auto">
          <a:xfrm>
            <a:off x="1295400" y="1066800"/>
            <a:ext cx="1143000" cy="381000"/>
          </a:xfrm>
          <a:prstGeom prst="line">
            <a:avLst/>
          </a:prstGeom>
          <a:noFill/>
          <a:ln w="38100">
            <a:solidFill>
              <a:srgbClr val="A6A6A6"/>
            </a:solidFill>
            <a:round/>
            <a:headEnd/>
            <a:tailEnd/>
          </a:ln>
          <a:effectLst>
            <a:outerShdw blurRad="63500" dist="38100" dir="2700000" algn="tl" rotWithShape="0">
              <a:srgbClr val="000000">
                <a:alpha val="74997"/>
              </a:srgbClr>
            </a:outerShdw>
          </a:effectLst>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slide(fromBottom)">
                                      <p:cBhvr>
                                        <p:cTn id="7" dur="2000"/>
                                        <p:tgtEl>
                                          <p:spTgt spid="16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64"/>
                                        </p:tgtEl>
                                        <p:attrNameLst>
                                          <p:attrName>style.visibility</p:attrName>
                                        </p:attrNameLst>
                                      </p:cBhvr>
                                      <p:to>
                                        <p:strVal val="visible"/>
                                      </p:to>
                                    </p:set>
                                    <p:animEffect transition="in" filter="slide(fromBottom)">
                                      <p:cBhvr>
                                        <p:cTn id="10" dur="2000"/>
                                        <p:tgtEl>
                                          <p:spTgt spid="16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69"/>
                                        </p:tgtEl>
                                        <p:attrNameLst>
                                          <p:attrName>style.visibility</p:attrName>
                                        </p:attrNameLst>
                                      </p:cBhvr>
                                      <p:to>
                                        <p:strVal val="visible"/>
                                      </p:to>
                                    </p:set>
                                    <p:animEffect transition="in" filter="slide(fromBottom)">
                                      <p:cBhvr>
                                        <p:cTn id="13" dur="2000"/>
                                        <p:tgtEl>
                                          <p:spTgt spid="169"/>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slide(fromBottom)">
                                      <p:cBhvr>
                                        <p:cTn id="16" dur="2000"/>
                                        <p:tgtEl>
                                          <p:spTgt spid="17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slide(fromBottom)">
                                      <p:cBhvr>
                                        <p:cTn id="19" dur="2000"/>
                                        <p:tgtEl>
                                          <p:spTgt spid="6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dissolve">
                                      <p:cBhvr>
                                        <p:cTn id="23" dur="500"/>
                                        <p:tgtEl>
                                          <p:spTgt spid="48"/>
                                        </p:tgtEl>
                                      </p:cBhvr>
                                    </p:animEffect>
                                  </p:childTnLst>
                                </p:cTn>
                              </p:par>
                              <p:par>
                                <p:cTn id="24" presetID="9"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dissolve">
                                      <p:cBhvr>
                                        <p:cTn id="26" dur="500"/>
                                        <p:tgtEl>
                                          <p:spTgt spid="61"/>
                                        </p:tgtEl>
                                      </p:cBhvr>
                                    </p:animEffect>
                                  </p:childTnLst>
                                </p:cTn>
                              </p:par>
                              <p:par>
                                <p:cTn id="27" presetID="9" presetClass="entr" presetSubtype="0" fill="hold" nodeType="withEffect">
                                  <p:stCondLst>
                                    <p:cond delay="0"/>
                                  </p:stCondLst>
                                  <p:childTnLst>
                                    <p:set>
                                      <p:cBhvr>
                                        <p:cTn id="28" dur="1" fill="hold">
                                          <p:stCondLst>
                                            <p:cond delay="0"/>
                                          </p:stCondLst>
                                        </p:cTn>
                                        <p:tgtEl>
                                          <p:spTgt spid="83"/>
                                        </p:tgtEl>
                                        <p:attrNameLst>
                                          <p:attrName>style.visibility</p:attrName>
                                        </p:attrNameLst>
                                      </p:cBhvr>
                                      <p:to>
                                        <p:strVal val="visible"/>
                                      </p:to>
                                    </p:set>
                                    <p:animEffect transition="in" filter="dissolve">
                                      <p:cBhvr>
                                        <p:cTn id="29" dur="500"/>
                                        <p:tgtEl>
                                          <p:spTgt spid="83"/>
                                        </p:tgtEl>
                                      </p:cBhvr>
                                    </p:animEffect>
                                  </p:childTnLst>
                                </p:cTn>
                              </p:par>
                              <p:par>
                                <p:cTn id="30" presetID="9" presetClass="entr" presetSubtype="0" fill="hold" nodeType="withEffect">
                                  <p:stCondLst>
                                    <p:cond delay="0"/>
                                  </p:stCondLst>
                                  <p:childTnLst>
                                    <p:set>
                                      <p:cBhvr>
                                        <p:cTn id="31" dur="1" fill="hold">
                                          <p:stCondLst>
                                            <p:cond delay="0"/>
                                          </p:stCondLst>
                                        </p:cTn>
                                        <p:tgtEl>
                                          <p:spTgt spid="150"/>
                                        </p:tgtEl>
                                        <p:attrNameLst>
                                          <p:attrName>style.visibility</p:attrName>
                                        </p:attrNameLst>
                                      </p:cBhvr>
                                      <p:to>
                                        <p:strVal val="visible"/>
                                      </p:to>
                                    </p:set>
                                    <p:animEffect transition="in" filter="dissolve">
                                      <p:cBhvr>
                                        <p:cTn id="32" dur="500"/>
                                        <p:tgtEl>
                                          <p:spTgt spid="150"/>
                                        </p:tgtEl>
                                      </p:cBhvr>
                                    </p:animEffect>
                                  </p:childTnLst>
                                </p:cTn>
                              </p:par>
                              <p:par>
                                <p:cTn id="33" presetID="9"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dissolve">
                                      <p:cBhvr>
                                        <p:cTn id="35"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4" grpId="0" animBg="1"/>
      <p:bldP spid="169" grpId="0" animBg="1"/>
      <p:bldP spid="178" grpId="0" animBg="1"/>
      <p:bldP spid="6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sz="quarter" idx="1"/>
          </p:nvPr>
        </p:nvSpPr>
        <p:spPr>
          <a:xfrm>
            <a:off x="2057400" y="2743200"/>
            <a:ext cx="6858000" cy="1524000"/>
          </a:xfrm>
        </p:spPr>
        <p:txBody>
          <a:bodyPr/>
          <a:lstStyle/>
          <a:p>
            <a:pPr>
              <a:lnSpc>
                <a:spcPct val="150000"/>
              </a:lnSpc>
              <a:spcBef>
                <a:spcPts val="1800"/>
              </a:spcBef>
              <a:tabLst>
                <a:tab pos="2293938" algn="l"/>
              </a:tabLst>
            </a:pPr>
            <a:r>
              <a:rPr lang="en-US" sz="2800" smtClean="0"/>
              <a:t>Open Canal	~ $8-9 billion *</a:t>
            </a:r>
          </a:p>
          <a:p>
            <a:pPr>
              <a:lnSpc>
                <a:spcPct val="150000"/>
              </a:lnSpc>
              <a:spcBef>
                <a:spcPts val="1800"/>
              </a:spcBef>
              <a:tabLst>
                <a:tab pos="2293938" algn="l"/>
              </a:tabLst>
            </a:pPr>
            <a:r>
              <a:rPr lang="en-US" sz="2800" smtClean="0"/>
              <a:t>All Tunnel	~ $10-11 billion *</a:t>
            </a:r>
          </a:p>
        </p:txBody>
      </p:sp>
      <p:sp>
        <p:nvSpPr>
          <p:cNvPr id="5" name="Title 22"/>
          <p:cNvSpPr>
            <a:spLocks noGrp="1"/>
          </p:cNvSpPr>
          <p:nvPr>
            <p:ph type="title"/>
          </p:nvPr>
        </p:nvSpPr>
        <p:spPr>
          <a:xfrm>
            <a:off x="1066800" y="838402"/>
            <a:ext cx="7696200" cy="609398"/>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New Delta Conveyance Cost</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454A2A79-210D-4E84-876F-C98A1A89792B}" type="slidenum">
              <a:rPr lang="en-US"/>
              <a:pPr>
                <a:defRPr/>
              </a:pPr>
              <a:t>40</a:t>
            </a:fld>
            <a:endParaRPr lang="en-US" dirty="0"/>
          </a:p>
        </p:txBody>
      </p:sp>
      <p:sp>
        <p:nvSpPr>
          <p:cNvPr id="10" name="Content Placeholder 2"/>
          <p:cNvSpPr txBox="1">
            <a:spLocks/>
          </p:cNvSpPr>
          <p:nvPr/>
        </p:nvSpPr>
        <p:spPr bwMode="auto">
          <a:xfrm>
            <a:off x="457200" y="5943600"/>
            <a:ext cx="6858000" cy="461963"/>
          </a:xfrm>
          <a:prstGeom prst="rect">
            <a:avLst/>
          </a:prstGeom>
          <a:noFill/>
          <a:ln w="9525">
            <a:noFill/>
            <a:miter lim="800000"/>
            <a:headEnd/>
            <a:tailEnd/>
          </a:ln>
        </p:spPr>
        <p:txBody>
          <a:bodyPr lIns="0" tIns="0" rIns="0" bIns="0">
            <a:spAutoFit/>
          </a:bodyPr>
          <a:lstStyle/>
          <a:p>
            <a:pPr marL="396875" indent="-396875" defTabSz="912813" eaLnBrk="0" hangingPunct="0">
              <a:lnSpc>
                <a:spcPct val="150000"/>
              </a:lnSpc>
              <a:spcBef>
                <a:spcPts val="1800"/>
              </a:spcBef>
              <a:tabLst>
                <a:tab pos="2293938" algn="l"/>
              </a:tabLst>
              <a:defRPr/>
            </a:pPr>
            <a:r>
              <a:rPr lang="en-US" sz="2000" i="1" dirty="0">
                <a:latin typeface="+mn-lt"/>
                <a:cs typeface="+mn-cs"/>
              </a:rPr>
              <a:t>* DWR cost estimates</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p:cNvSpPr>
            <a:spLocks noGrp="1"/>
          </p:cNvSpPr>
          <p:nvPr>
            <p:ph sz="quarter" idx="1"/>
          </p:nvPr>
        </p:nvSpPr>
        <p:spPr>
          <a:xfrm>
            <a:off x="990600" y="2667000"/>
            <a:ext cx="7315200" cy="1292225"/>
          </a:xfrm>
        </p:spPr>
        <p:txBody>
          <a:bodyPr/>
          <a:lstStyle/>
          <a:p>
            <a:pPr>
              <a:lnSpc>
                <a:spcPct val="100000"/>
              </a:lnSpc>
              <a:spcBef>
                <a:spcPts val="1800"/>
              </a:spcBef>
              <a:tabLst>
                <a:tab pos="2293938" algn="l"/>
              </a:tabLst>
            </a:pPr>
            <a:r>
              <a:rPr lang="en-US" sz="2600" smtClean="0"/>
              <a:t>2010</a:t>
            </a:r>
          </a:p>
          <a:p>
            <a:pPr lvl="1">
              <a:lnSpc>
                <a:spcPct val="100000"/>
              </a:lnSpc>
              <a:spcBef>
                <a:spcPts val="600"/>
              </a:spcBef>
              <a:tabLst>
                <a:tab pos="2293938" algn="l"/>
              </a:tabLst>
            </a:pPr>
            <a:r>
              <a:rPr lang="en-US" sz="2400" smtClean="0"/>
              <a:t>30 – 50%: expected Table A deliveries</a:t>
            </a:r>
          </a:p>
          <a:p>
            <a:pPr lvl="1">
              <a:lnSpc>
                <a:spcPct val="100000"/>
              </a:lnSpc>
              <a:spcBef>
                <a:spcPts val="600"/>
              </a:spcBef>
              <a:tabLst>
                <a:tab pos="2293938" algn="l"/>
              </a:tabLst>
            </a:pPr>
            <a:r>
              <a:rPr lang="en-US" sz="2400" smtClean="0"/>
              <a:t>600,000 – 1,000,000 AF: expected MWD deliveries</a:t>
            </a:r>
          </a:p>
        </p:txBody>
      </p:sp>
      <p:sp>
        <p:nvSpPr>
          <p:cNvPr id="5" name="Title 22"/>
          <p:cNvSpPr>
            <a:spLocks noGrp="1"/>
          </p:cNvSpPr>
          <p:nvPr>
            <p:ph type="title"/>
          </p:nvPr>
        </p:nvSpPr>
        <p:spPr>
          <a:xfrm>
            <a:off x="1066800" y="609600"/>
            <a:ext cx="7696200" cy="1107996"/>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Water Supply Benefits</a:t>
            </a:r>
            <a:b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2010 deliveries </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8A29398A-957F-40C1-9D5E-5D4DEBE7F733}" type="slidenum">
              <a:rPr lang="en-US"/>
              <a:pPr>
                <a:defRPr/>
              </a:pPr>
              <a:t>41</a:t>
            </a:fld>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ontent Placeholder 2"/>
          <p:cNvSpPr>
            <a:spLocks noGrp="1"/>
          </p:cNvSpPr>
          <p:nvPr>
            <p:ph sz="quarter" idx="1"/>
          </p:nvPr>
        </p:nvSpPr>
        <p:spPr>
          <a:xfrm>
            <a:off x="990600" y="2667000"/>
            <a:ext cx="7315200" cy="3262313"/>
          </a:xfrm>
        </p:spPr>
        <p:txBody>
          <a:bodyPr/>
          <a:lstStyle/>
          <a:p>
            <a:pPr>
              <a:lnSpc>
                <a:spcPct val="100000"/>
              </a:lnSpc>
              <a:spcBef>
                <a:spcPts val="1800"/>
              </a:spcBef>
              <a:tabLst>
                <a:tab pos="2293938" algn="l"/>
              </a:tabLst>
            </a:pPr>
            <a:r>
              <a:rPr lang="en-US" sz="2600" smtClean="0"/>
              <a:t>Without Improved Conveyance</a:t>
            </a:r>
          </a:p>
          <a:p>
            <a:pPr lvl="1">
              <a:lnSpc>
                <a:spcPct val="100000"/>
              </a:lnSpc>
              <a:spcBef>
                <a:spcPts val="600"/>
              </a:spcBef>
              <a:tabLst>
                <a:tab pos="2293938" algn="l"/>
              </a:tabLst>
            </a:pPr>
            <a:r>
              <a:rPr lang="en-US" sz="2400" smtClean="0"/>
              <a:t>60% − average SWP Table A deliveries</a:t>
            </a:r>
          </a:p>
          <a:p>
            <a:pPr lvl="1">
              <a:lnSpc>
                <a:spcPct val="100000"/>
              </a:lnSpc>
              <a:spcBef>
                <a:spcPts val="600"/>
              </a:spcBef>
              <a:tabLst>
                <a:tab pos="2293938" algn="l"/>
              </a:tabLst>
            </a:pPr>
            <a:r>
              <a:rPr lang="en-US" sz="2400" smtClean="0"/>
              <a:t>1.2 million AF − average MWD deliveries</a:t>
            </a:r>
          </a:p>
          <a:p>
            <a:pPr>
              <a:lnSpc>
                <a:spcPct val="100000"/>
              </a:lnSpc>
              <a:spcBef>
                <a:spcPts val="1800"/>
              </a:spcBef>
              <a:tabLst>
                <a:tab pos="2293938" algn="l"/>
              </a:tabLst>
            </a:pPr>
            <a:r>
              <a:rPr lang="en-US" sz="2600" smtClean="0"/>
              <a:t>With Improved Conveyance</a:t>
            </a:r>
          </a:p>
          <a:p>
            <a:pPr lvl="1">
              <a:lnSpc>
                <a:spcPct val="100000"/>
              </a:lnSpc>
              <a:spcBef>
                <a:spcPts val="600"/>
              </a:spcBef>
              <a:tabLst>
                <a:tab pos="2293938" algn="l"/>
              </a:tabLst>
            </a:pPr>
            <a:r>
              <a:rPr lang="en-US" sz="2400" smtClean="0"/>
              <a:t>80% − average SWP Table A deliveries</a:t>
            </a:r>
          </a:p>
          <a:p>
            <a:pPr lvl="1">
              <a:lnSpc>
                <a:spcPct val="100000"/>
              </a:lnSpc>
              <a:spcBef>
                <a:spcPts val="600"/>
              </a:spcBef>
              <a:tabLst>
                <a:tab pos="2293938" algn="l"/>
              </a:tabLst>
            </a:pPr>
            <a:r>
              <a:rPr lang="en-US" sz="2400" smtClean="0"/>
              <a:t>1.6 million AF − average MWD deliveries</a:t>
            </a:r>
          </a:p>
          <a:p>
            <a:pPr lvl="1">
              <a:lnSpc>
                <a:spcPct val="100000"/>
              </a:lnSpc>
              <a:spcBef>
                <a:spcPts val="600"/>
              </a:spcBef>
              <a:tabLst>
                <a:tab pos="2293938" algn="l"/>
              </a:tabLst>
            </a:pPr>
            <a:endParaRPr lang="en-US" sz="2400" smtClean="0"/>
          </a:p>
        </p:txBody>
      </p:sp>
      <p:sp>
        <p:nvSpPr>
          <p:cNvPr id="5" name="Title 22"/>
          <p:cNvSpPr>
            <a:spLocks noGrp="1"/>
          </p:cNvSpPr>
          <p:nvPr>
            <p:ph type="title"/>
          </p:nvPr>
        </p:nvSpPr>
        <p:spPr>
          <a:xfrm>
            <a:off x="1066800" y="609600"/>
            <a:ext cx="7696200" cy="1107996"/>
          </a:xfrm>
        </p:spPr>
        <p:txBody>
          <a:bodyPr/>
          <a:lstStyle/>
          <a:p>
            <a:pPr>
              <a:defRPr/>
            </a:pPr>
            <a: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t>Water Supply Benefits</a:t>
            </a:r>
            <a:br>
              <a:rPr smtClean="0">
                <a:effectLst>
                  <a:glow rad="101600">
                    <a:schemeClr val="accent4">
                      <a:satMod val="175000"/>
                      <a:alpha val="40000"/>
                    </a:schemeClr>
                  </a:glow>
                  <a:outerShdw blurRad="60007" dist="310007" dir="7680000" sy="30000" kx="1300200" algn="ctr" rotWithShape="0">
                    <a:prstClr val="black">
                      <a:alpha val="32000"/>
                    </a:prstClr>
                  </a:outerShdw>
                </a:effectLst>
                <a:latin typeface="+mn-lt"/>
              </a:rPr>
            </a:br>
            <a:r>
              <a:rPr sz="3600" smtClean="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rPr>
              <a:t>Bio Opinions vs Conservation Plan </a:t>
            </a:r>
            <a:endParaRPr dirty="0">
              <a:solidFill>
                <a:schemeClr val="tx1"/>
              </a:solidFill>
              <a:effectLst>
                <a:glow rad="101600">
                  <a:schemeClr val="accent4">
                    <a:satMod val="175000"/>
                    <a:alpha val="40000"/>
                  </a:schemeClr>
                </a:glow>
                <a:outerShdw blurRad="60007" dist="310007" dir="7680000" sy="30000" kx="1300200" algn="ctr" rotWithShape="0">
                  <a:prstClr val="black">
                    <a:alpha val="32000"/>
                  </a:prstClr>
                </a:outerShdw>
              </a:effectLst>
              <a:latin typeface="+mn-lt"/>
            </a:endParaRPr>
          </a:p>
        </p:txBody>
      </p:sp>
      <p:grpSp>
        <p:nvGrpSpPr>
          <p:cNvPr id="2" name="Group 28"/>
          <p:cNvGrpSpPr>
            <a:grpSpLocks/>
          </p:cNvGrpSpPr>
          <p:nvPr/>
        </p:nvGrpSpPr>
        <p:grpSpPr bwMode="auto">
          <a:xfrm>
            <a:off x="55563" y="363538"/>
            <a:ext cx="1549400" cy="1735137"/>
            <a:chOff x="55846" y="363553"/>
            <a:chExt cx="1548668" cy="1735559"/>
          </a:xfrm>
        </p:grpSpPr>
        <p:pic>
          <p:nvPicPr>
            <p:cNvPr id="7" name="Picture 4"/>
            <p:cNvPicPr>
              <a:picLocks noChangeAspect="1" noChangeArrowheads="1"/>
            </p:cNvPicPr>
            <p:nvPr/>
          </p:nvPicPr>
          <p:blipFill>
            <a:blip r:embed="rId3" cstate="print">
              <a:lum bright="-9000" contrast="15000"/>
            </a:blip>
            <a:srcRect/>
            <a:stretch>
              <a:fillRect/>
            </a:stretch>
          </p:blipFill>
          <p:spPr bwMode="auto">
            <a:xfrm>
              <a:off x="206170" y="363553"/>
              <a:ext cx="1307592" cy="1304794"/>
            </a:xfrm>
            <a:prstGeom prst="rect">
              <a:avLst/>
            </a:prstGeom>
            <a:ln>
              <a:noFill/>
            </a:ln>
            <a:effectLst>
              <a:glow rad="101600">
                <a:schemeClr val="accent4">
                  <a:satMod val="175000"/>
                  <a:alpha val="40000"/>
                </a:schemeClr>
              </a:glow>
              <a:reflection blurRad="6350" stA="50000" endA="300" endPos="55500" dist="508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Content Placeholder 2"/>
            <p:cNvSpPr txBox="1">
              <a:spLocks/>
            </p:cNvSpPr>
            <p:nvPr/>
          </p:nvSpPr>
          <p:spPr bwMode="invGray">
            <a:xfrm>
              <a:off x="55846" y="1759790"/>
              <a:ext cx="1548668" cy="339322"/>
            </a:xfrm>
            <a:prstGeom prst="rect">
              <a:avLst/>
            </a:prstGeom>
            <a:noFill/>
            <a:ln w="9525">
              <a:noFill/>
              <a:miter lim="800000"/>
              <a:headEnd/>
              <a:tailEnd/>
            </a:ln>
            <a:scene3d>
              <a:camera prst="perspectiveFront"/>
              <a:lightRig rig="threePt" dir="t"/>
            </a:scene3d>
          </p:spPr>
          <p:txBody>
            <a:bodyPr/>
            <a:lstStyle/>
            <a:p>
              <a:pPr algn="ctr" eaLnBrk="0" hangingPunct="0">
                <a:spcBef>
                  <a:spcPct val="20000"/>
                </a:spcBef>
                <a:buClr>
                  <a:srgbClr val="FFFF00"/>
                </a:buClr>
                <a:buSzPct val="85000"/>
                <a:defRPr/>
              </a:pPr>
              <a:r>
                <a:rPr lang="en-US" sz="1000" kern="0" dirty="0">
                  <a:solidFill>
                    <a:schemeClr val="bg1"/>
                  </a:solidFill>
                  <a:effectLst>
                    <a:glow rad="63500">
                      <a:schemeClr val="accent4">
                        <a:satMod val="175000"/>
                        <a:alpha val="40000"/>
                      </a:schemeClr>
                    </a:glow>
                    <a:outerShdw blurRad="38100" dist="38100" dir="2700000" algn="tl">
                      <a:srgbClr val="000000">
                        <a:alpha val="43137"/>
                      </a:srgbClr>
                    </a:outerShdw>
                  </a:effectLst>
                  <a:latin typeface="+mn-lt"/>
                  <a:cs typeface="+mn-cs"/>
                </a:rPr>
                <a:t>Bay-Delta Conservation Plan</a:t>
              </a:r>
            </a:p>
          </p:txBody>
        </p:sp>
      </p:grpSp>
      <p:sp>
        <p:nvSpPr>
          <p:cNvPr id="9" name="Slide Number Placeholder 3"/>
          <p:cNvSpPr>
            <a:spLocks noGrp="1"/>
          </p:cNvSpPr>
          <p:nvPr>
            <p:ph type="sldNum" sz="quarter" idx="10"/>
          </p:nvPr>
        </p:nvSpPr>
        <p:spPr/>
        <p:txBody>
          <a:bodyPr/>
          <a:lstStyle/>
          <a:p>
            <a:pPr>
              <a:defRPr/>
            </a:pPr>
            <a:fld id="{7305D51D-3AD8-45DE-A5CD-55D058BB1E65}" type="slidenum">
              <a:rPr lang="en-US"/>
              <a:pPr>
                <a:defRPr/>
              </a:pPr>
              <a:t>42</a:t>
            </a:fld>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p:cNvPicPr>
            <a:picLocks noChangeAspect="1" noChangeArrowheads="1"/>
          </p:cNvPicPr>
          <p:nvPr/>
        </p:nvPicPr>
        <p:blipFill>
          <a:blip r:embed="rId3"/>
          <a:srcRect/>
          <a:stretch>
            <a:fillRect/>
          </a:stretch>
        </p:blipFill>
        <p:spPr bwMode="auto">
          <a:xfrm>
            <a:off x="457200" y="1295400"/>
            <a:ext cx="4481384" cy="4876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5" name="Slide Number Placeholder 3"/>
          <p:cNvSpPr txBox="1">
            <a:spLocks/>
          </p:cNvSpPr>
          <p:nvPr/>
        </p:nvSpPr>
        <p:spPr>
          <a:xfrm>
            <a:off x="8458200" y="6492875"/>
            <a:ext cx="685800" cy="365125"/>
          </a:xfrm>
          <a:prstGeom prst="rect">
            <a:avLst/>
          </a:prstGeom>
        </p:spPr>
        <p:txBody>
          <a:bodyPr/>
          <a:lstStyle/>
          <a:p>
            <a:pPr algn="ctr" eaLnBrk="0" hangingPunct="0">
              <a:defRPr/>
            </a:pPr>
            <a:fld id="{4F776271-A17E-4CC6-93EF-32ABF86863B4}" type="slidenum">
              <a:rPr lang="en-US">
                <a:effectLst>
                  <a:outerShdw blurRad="38100" dist="38100" dir="2700000" algn="tl">
                    <a:srgbClr val="000000">
                      <a:alpha val="43137"/>
                    </a:srgbClr>
                  </a:outerShdw>
                </a:effectLst>
                <a:latin typeface="+mn-lt"/>
                <a:cs typeface="+mn-cs"/>
              </a:rPr>
              <a:pPr algn="ctr" eaLnBrk="0" hangingPunct="0">
                <a:defRPr/>
              </a:pPr>
              <a:t>43</a:t>
            </a:fld>
            <a:endParaRPr lang="en-US" dirty="0">
              <a:effectLst>
                <a:outerShdw blurRad="38100" dist="38100" dir="2700000" algn="tl">
                  <a:srgbClr val="000000">
                    <a:alpha val="43137"/>
                  </a:srgbClr>
                </a:outerShdw>
              </a:effectLst>
              <a:latin typeface="+mn-lt"/>
              <a:cs typeface="+mn-cs"/>
            </a:endParaRPr>
          </a:p>
        </p:txBody>
      </p:sp>
      <p:sp>
        <p:nvSpPr>
          <p:cNvPr id="36" name="Title 5"/>
          <p:cNvSpPr txBox="1">
            <a:spLocks/>
          </p:cNvSpPr>
          <p:nvPr/>
        </p:nvSpPr>
        <p:spPr>
          <a:xfrm>
            <a:off x="5334000" y="1752600"/>
            <a:ext cx="3200400" cy="990600"/>
          </a:xfrm>
          <a:prstGeom prst="rect">
            <a:avLst/>
          </a:prstGeom>
        </p:spPr>
        <p:txBody>
          <a:bodyPr/>
          <a:lstStyle/>
          <a:p>
            <a:pPr algn="ctr" defTabSz="912813" eaLnBrk="0" hangingPunct="0">
              <a:lnSpc>
                <a:spcPct val="90000"/>
              </a:lnSpc>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Schedule</a:t>
            </a:r>
          </a:p>
        </p:txBody>
      </p:sp>
      <p:sp>
        <p:nvSpPr>
          <p:cNvPr id="7" name="Text Placeholder 6"/>
          <p:cNvSpPr>
            <a:spLocks noGrp="1"/>
          </p:cNvSpPr>
          <p:nvPr>
            <p:ph type="body" sz="quarter" idx="10"/>
          </p:nvPr>
        </p:nvSpPr>
        <p:spPr>
          <a:xfrm>
            <a:off x="4724400" y="3048000"/>
            <a:ext cx="4271963" cy="2881313"/>
          </a:xfrm>
        </p:spPr>
        <p:txBody>
          <a:bodyPr/>
          <a:lstStyle/>
          <a:p>
            <a:pPr>
              <a:defRPr/>
            </a:pPr>
            <a:r>
              <a:rPr lang="en-US" dirty="0" smtClean="0"/>
              <a:t>End of 2010</a:t>
            </a:r>
          </a:p>
          <a:p>
            <a:pPr marL="803275" lvl="1">
              <a:defRPr/>
            </a:pPr>
            <a:r>
              <a:rPr lang="en-US" dirty="0" smtClean="0"/>
              <a:t>Draft Conservation Plan</a:t>
            </a:r>
          </a:p>
          <a:p>
            <a:pPr marL="803275" lvl="1">
              <a:defRPr/>
            </a:pPr>
            <a:r>
              <a:rPr lang="en-US" dirty="0" smtClean="0"/>
              <a:t>Draft EIR/S</a:t>
            </a:r>
          </a:p>
          <a:p>
            <a:pPr marL="285750">
              <a:defRPr/>
            </a:pPr>
            <a:r>
              <a:rPr lang="en-US" dirty="0" smtClean="0"/>
              <a:t>End of 2011</a:t>
            </a:r>
          </a:p>
          <a:p>
            <a:pPr marL="803275" lvl="1">
              <a:defRPr/>
            </a:pPr>
            <a:r>
              <a:rPr lang="en-US" dirty="0" smtClean="0"/>
              <a:t>Final EIR/S</a:t>
            </a:r>
          </a:p>
          <a:p>
            <a:pPr marL="803275" lvl="1">
              <a:defRPr/>
            </a:pPr>
            <a:r>
              <a:rPr lang="en-US" dirty="0" smtClean="0"/>
              <a:t>Permits</a:t>
            </a:r>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gray">
          <a:xfrm>
            <a:off x="2348346" y="685800"/>
            <a:ext cx="4419600" cy="4939063"/>
          </a:xfrm>
          <a:prstGeom prst="rect">
            <a:avLst/>
          </a:prstGeom>
          <a:noFill/>
          <a:effectLst>
            <a:softEdge rad="317500"/>
          </a:effectLst>
        </p:spPr>
      </p:pic>
      <p:sp>
        <p:nvSpPr>
          <p:cNvPr id="2" name="Title 1"/>
          <p:cNvSpPr>
            <a:spLocks noGrp="1"/>
          </p:cNvSpPr>
          <p:nvPr>
            <p:ph type="ctrTitle" idx="4294967295"/>
          </p:nvPr>
        </p:nvSpPr>
        <p:spPr bwMode="invGray">
          <a:xfrm>
            <a:off x="776287" y="5791200"/>
            <a:ext cx="7681913" cy="554038"/>
          </a:xfrm>
        </p:spPr>
        <p:txBody>
          <a:bodyPr/>
          <a:lstStyle/>
          <a:p>
            <a:pPr algn="ctr" defTabSz="914363" eaLnBrk="1" fontAlgn="auto" hangingPunct="1">
              <a:spcAft>
                <a:spcPts val="0"/>
              </a:spcAft>
              <a:defRPr/>
            </a:pPr>
            <a:r>
              <a:rPr sz="4000" smtClean="0"/>
              <a:t>Historic Comprehensive Water Package</a:t>
            </a:r>
            <a:endParaRPr sz="4000"/>
          </a:p>
        </p:txBody>
      </p:sp>
      <p:sp>
        <p:nvSpPr>
          <p:cNvPr id="34820" name="Slide Number Placeholder 1"/>
          <p:cNvSpPr txBox="1">
            <a:spLocks/>
          </p:cNvSpPr>
          <p:nvPr/>
        </p:nvSpPr>
        <p:spPr bwMode="auto">
          <a:xfrm>
            <a:off x="8458200" y="6427788"/>
            <a:ext cx="685800" cy="365125"/>
          </a:xfrm>
          <a:prstGeom prst="rect">
            <a:avLst/>
          </a:prstGeom>
          <a:noFill/>
          <a:ln w="9525">
            <a:noFill/>
            <a:miter lim="800000"/>
            <a:headEnd/>
            <a:tailEnd/>
          </a:ln>
        </p:spPr>
        <p:txBody>
          <a:bodyPr/>
          <a:lstStyle/>
          <a:p>
            <a:pPr algn="ctr"/>
            <a:fld id="{FCD29CF9-A5EA-41EB-A454-C44424A421F3}" type="slidenum">
              <a:rPr lang="en-US">
                <a:latin typeface="+mn-lt"/>
              </a:rPr>
              <a:pPr algn="ctr"/>
              <a:t>44</a:t>
            </a:fld>
            <a:endParaRPr lang="en-US">
              <a:latin typeface="+mn-lt"/>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5818CDCB-2714-4864-BE00-44748790DE1F}" type="slidenum">
              <a:rPr lang="en-US" sz="2000">
                <a:effectLst>
                  <a:outerShdw blurRad="38100" dist="38100" dir="2700000" algn="tl">
                    <a:srgbClr val="000000"/>
                  </a:outerShdw>
                </a:effectLst>
              </a:rPr>
              <a:pPr algn="ctr">
                <a:defRPr/>
              </a:pPr>
              <a:t>45</a:t>
            </a:fld>
            <a:endParaRPr lang="en-US" sz="2000" dirty="0">
              <a:effectLst>
                <a:outerShdw blurRad="38100" dist="38100" dir="2700000" algn="tl">
                  <a:srgbClr val="000000"/>
                </a:outerShdw>
              </a:effectLst>
            </a:endParaRPr>
          </a:p>
        </p:txBody>
      </p:sp>
      <p:sp>
        <p:nvSpPr>
          <p:cNvPr id="11" name="Title 10"/>
          <p:cNvSpPr>
            <a:spLocks noGrp="1"/>
          </p:cNvSpPr>
          <p:nvPr>
            <p:ph type="title"/>
          </p:nvPr>
        </p:nvSpPr>
        <p:spPr>
          <a:xfrm>
            <a:off x="990600" y="700004"/>
            <a:ext cx="8153400" cy="1052596"/>
          </a:xfrm>
        </p:spPr>
        <p:txBody>
          <a:bodyPr/>
          <a:lstStyle/>
          <a:p>
            <a:pPr>
              <a:defRPr/>
            </a:pPr>
            <a:r>
              <a:rPr smtClean="0">
                <a:effectLst>
                  <a:outerShdw blurRad="38100" dist="38100" dir="2700000" algn="tl">
                    <a:srgbClr val="000000">
                      <a:alpha val="43137"/>
                    </a:srgbClr>
                  </a:outerShdw>
                </a:effectLst>
                <a:cs typeface="Arial" pitchFamily="34" charset="0"/>
              </a:rPr>
              <a:t>Water Policy Package</a:t>
            </a:r>
            <a:br>
              <a:rPr smtClean="0">
                <a:effectLst>
                  <a:outerShdw blurRad="38100" dist="38100" dir="2700000" algn="tl">
                    <a:srgbClr val="000000">
                      <a:alpha val="43137"/>
                    </a:srgbClr>
                  </a:outerShdw>
                </a:effectLst>
                <a:cs typeface="Arial" pitchFamily="34" charset="0"/>
              </a:rPr>
            </a:br>
            <a:r>
              <a:rPr sz="3200" smtClean="0">
                <a:solidFill>
                  <a:schemeClr val="tx1"/>
                </a:solidFill>
                <a:effectLst>
                  <a:outerShdw blurRad="38100" dist="38100" dir="2700000" algn="tl">
                    <a:srgbClr val="000000">
                      <a:alpha val="43137"/>
                    </a:srgbClr>
                  </a:outerShdw>
                </a:effectLst>
                <a:cs typeface="Arial" pitchFamily="34" charset="0"/>
              </a:rPr>
              <a:t>Nov 2009</a:t>
            </a:r>
            <a:endParaRPr dirty="0">
              <a:solidFill>
                <a:schemeClr val="tx1"/>
              </a:solidFill>
              <a:effectLst>
                <a:outerShdw blurRad="38100" dist="38100" dir="2700000" algn="tl">
                  <a:srgbClr val="000000">
                    <a:alpha val="43137"/>
                  </a:srgbClr>
                </a:outerShdw>
              </a:effectLst>
              <a:cs typeface="Arial" pitchFamily="34" charset="0"/>
            </a:endParaRPr>
          </a:p>
        </p:txBody>
      </p:sp>
      <p:sp>
        <p:nvSpPr>
          <p:cNvPr id="29700" name="Content Placeholder 9"/>
          <p:cNvSpPr>
            <a:spLocks noGrp="1"/>
          </p:cNvSpPr>
          <p:nvPr>
            <p:ph sz="half" idx="1"/>
          </p:nvPr>
        </p:nvSpPr>
        <p:spPr>
          <a:xfrm>
            <a:off x="1600200" y="2590800"/>
            <a:ext cx="7162800" cy="2895600"/>
          </a:xfrm>
        </p:spPr>
        <p:txBody>
          <a:bodyPr/>
          <a:lstStyle/>
          <a:p>
            <a:pPr marL="339738" indent="-323850">
              <a:lnSpc>
                <a:spcPct val="100000"/>
              </a:lnSpc>
              <a:defRPr/>
            </a:pPr>
            <a:r>
              <a:rPr lang="en-US" dirty="0" smtClean="0">
                <a:ea typeface="+mn-ea"/>
                <a:cs typeface="+mn-cs"/>
              </a:rPr>
              <a:t>Four policy bills</a:t>
            </a:r>
          </a:p>
          <a:p>
            <a:pPr marL="673100" lvl="1" indent="-323850">
              <a:defRPr/>
            </a:pPr>
            <a:r>
              <a:rPr lang="en-US" dirty="0" smtClean="0">
                <a:solidFill>
                  <a:srgbClr val="FFC000"/>
                </a:solidFill>
                <a:ea typeface="+mn-ea"/>
              </a:rPr>
              <a:t>Delta policy, plan and governance</a:t>
            </a:r>
          </a:p>
          <a:p>
            <a:pPr marL="673100" lvl="1" indent="-323850">
              <a:defRPr/>
            </a:pPr>
            <a:r>
              <a:rPr lang="en-US" dirty="0" smtClean="0">
                <a:solidFill>
                  <a:srgbClr val="FFC000"/>
                </a:solidFill>
                <a:ea typeface="+mn-ea"/>
              </a:rPr>
              <a:t>Groundwater monitoring &amp; reporting</a:t>
            </a:r>
          </a:p>
          <a:p>
            <a:pPr marL="673100" lvl="1" indent="-323850">
              <a:defRPr/>
            </a:pPr>
            <a:r>
              <a:rPr lang="en-US" dirty="0" smtClean="0">
                <a:solidFill>
                  <a:srgbClr val="FFC000"/>
                </a:solidFill>
                <a:ea typeface="+mn-ea"/>
              </a:rPr>
              <a:t>Conservation</a:t>
            </a:r>
          </a:p>
          <a:p>
            <a:pPr marL="673100" lvl="1" indent="-323850">
              <a:defRPr/>
            </a:pPr>
            <a:r>
              <a:rPr lang="en-US" dirty="0" smtClean="0">
                <a:solidFill>
                  <a:srgbClr val="FFC000"/>
                </a:solidFill>
                <a:ea typeface="+mn-ea"/>
              </a:rPr>
              <a:t>Surface water measurement</a:t>
            </a:r>
            <a:br>
              <a:rPr lang="en-US" dirty="0" smtClean="0">
                <a:solidFill>
                  <a:srgbClr val="FFC000"/>
                </a:solidFill>
                <a:ea typeface="+mn-ea"/>
              </a:rPr>
            </a:br>
            <a:endParaRPr lang="en-US" dirty="0" smtClean="0">
              <a:solidFill>
                <a:srgbClr val="FFC000"/>
              </a:solidFill>
              <a:ea typeface="+mn-ea"/>
            </a:endParaRPr>
          </a:p>
          <a:p>
            <a:pPr marL="673100" lvl="1" indent="-323850">
              <a:defRPr/>
            </a:pPr>
            <a:endParaRPr lang="en-US" sz="1000" dirty="0" smtClean="0">
              <a:solidFill>
                <a:srgbClr val="D8B25C"/>
              </a:solidFill>
              <a:ea typeface="+mn-ea"/>
            </a:endParaRPr>
          </a:p>
          <a:p>
            <a:pPr marL="339725" indent="-339725">
              <a:defRPr/>
            </a:pPr>
            <a:r>
              <a:rPr lang="en-US" dirty="0" smtClean="0">
                <a:ea typeface="+mn-ea"/>
                <a:cs typeface="+mn-cs"/>
              </a:rPr>
              <a:t>$11 billion water bond</a:t>
            </a:r>
          </a:p>
        </p:txBody>
      </p:sp>
      <p:sp>
        <p:nvSpPr>
          <p:cNvPr id="40" name="Text Box 24"/>
          <p:cNvSpPr txBox="1">
            <a:spLocks noChangeArrowheads="1"/>
          </p:cNvSpPr>
          <p:nvPr/>
        </p:nvSpPr>
        <p:spPr bwMode="invGray">
          <a:xfrm>
            <a:off x="152400" y="152400"/>
            <a:ext cx="8728075" cy="1328738"/>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a:defRPr/>
            </a:pPr>
            <a:endParaRPr lang="en-US" sz="3200" b="1" dirty="0">
              <a:latin typeface="+mj-lt"/>
              <a:ea typeface="+mj-ea"/>
              <a:cs typeface="+mj-cs"/>
            </a:endParaRPr>
          </a:p>
        </p:txBody>
      </p:sp>
      <p:pic>
        <p:nvPicPr>
          <p:cNvPr id="6"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auto">
          <a:xfrm>
            <a:off x="94594" y="86711"/>
            <a:ext cx="1558866" cy="1742089"/>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526804"/>
            <a:ext cx="8382000" cy="997196"/>
          </a:xfrm>
        </p:spPr>
        <p:txBody>
          <a:bodyPr/>
          <a:lstStyle/>
          <a:p>
            <a:pPr>
              <a:defRPr/>
            </a:pPr>
            <a:r>
              <a:rPr sz="4000" smtClean="0"/>
              <a:t>Water Bond - 2009</a:t>
            </a:r>
            <a:br>
              <a:rPr sz="4000" smtClean="0"/>
            </a:br>
            <a:r>
              <a:rPr sz="3200" smtClean="0">
                <a:solidFill>
                  <a:schemeClr val="tx1"/>
                </a:solidFill>
              </a:rPr>
              <a:t>$11.14 billion</a:t>
            </a:r>
            <a:endParaRPr>
              <a:solidFill>
                <a:schemeClr val="tx1"/>
              </a:solidFill>
            </a:endParaRPr>
          </a:p>
        </p:txBody>
      </p:sp>
      <p:graphicFrame>
        <p:nvGraphicFramePr>
          <p:cNvPr id="3074" name="Content Placeholder 5"/>
          <p:cNvGraphicFramePr>
            <a:graphicFrameLocks noGrp="1"/>
          </p:cNvGraphicFramePr>
          <p:nvPr>
            <p:ph idx="1"/>
          </p:nvPr>
        </p:nvGraphicFramePr>
        <p:xfrm>
          <a:off x="685800" y="2362200"/>
          <a:ext cx="7620000" cy="4343400"/>
        </p:xfrm>
        <a:graphic>
          <a:graphicData uri="http://schemas.openxmlformats.org/presentationml/2006/ole">
            <p:oleObj spid="_x0000_s102402" r:id="rId4" imgW="8815580" imgH="5090601" progId="Excel.Sheet.8">
              <p:embed/>
            </p:oleObj>
          </a:graphicData>
        </a:graphic>
      </p:graphicFrame>
      <p:sp>
        <p:nvSpPr>
          <p:cNvPr id="3" name="Slide Number Placeholder 2"/>
          <p:cNvSpPr>
            <a:spLocks noGrp="1"/>
          </p:cNvSpPr>
          <p:nvPr>
            <p:ph type="sldNum" sz="quarter" idx="10"/>
          </p:nvPr>
        </p:nvSpPr>
        <p:spPr/>
        <p:txBody>
          <a:bodyPr/>
          <a:lstStyle/>
          <a:p>
            <a:pPr>
              <a:defRPr/>
            </a:pPr>
            <a:fld id="{D05F5B56-2BF5-4C88-8241-1CC2E3B24A9F}" type="slidenum">
              <a:rPr lang="en-US" smtClean="0"/>
              <a:pPr>
                <a:defRPr/>
              </a:pPr>
              <a:t>46</a:t>
            </a:fld>
            <a:endParaRPr lang="en-US" dirty="0"/>
          </a:p>
        </p:txBody>
      </p:sp>
      <p:sp>
        <p:nvSpPr>
          <p:cNvPr id="10" name="Title 3"/>
          <p:cNvSpPr txBox="1">
            <a:spLocks/>
          </p:cNvSpPr>
          <p:nvPr/>
        </p:nvSpPr>
        <p:spPr bwMode="invGray">
          <a:xfrm>
            <a:off x="1981200" y="2362200"/>
            <a:ext cx="1984248"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Groundwater</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Protection</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$1.0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1" name="Title 3"/>
          <p:cNvSpPr txBox="1">
            <a:spLocks/>
          </p:cNvSpPr>
          <p:nvPr/>
        </p:nvSpPr>
        <p:spPr bwMode="invGray">
          <a:xfrm>
            <a:off x="457200" y="3325404"/>
            <a:ext cx="3118104"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Watershed &amp; </a:t>
            </a:r>
          </a:p>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  Quality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$1.7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2" name="Title 3"/>
          <p:cNvSpPr txBox="1">
            <a:spLocks/>
          </p:cNvSpPr>
          <p:nvPr/>
        </p:nvSpPr>
        <p:spPr bwMode="invGray">
          <a:xfrm>
            <a:off x="3770225" y="2596575"/>
            <a:ext cx="1447800"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Recycling &amp; Conservation</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$1.25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3" name="Title 3"/>
          <p:cNvSpPr txBox="1">
            <a:spLocks/>
          </p:cNvSpPr>
          <p:nvPr/>
        </p:nvSpPr>
        <p:spPr bwMode="invGray">
          <a:xfrm>
            <a:off x="2971800" y="4495800"/>
            <a:ext cx="2362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Water Storage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$3.0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4" name="Title 3"/>
          <p:cNvSpPr txBox="1">
            <a:spLocks/>
          </p:cNvSpPr>
          <p:nvPr/>
        </p:nvSpPr>
        <p:spPr bwMode="invGray">
          <a:xfrm>
            <a:off x="5638800" y="4038600"/>
            <a:ext cx="1947672"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Sustainability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$2.25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5" name="Title 3"/>
          <p:cNvSpPr txBox="1">
            <a:spLocks/>
          </p:cNvSpPr>
          <p:nvPr/>
        </p:nvSpPr>
        <p:spPr bwMode="invGray">
          <a:xfrm>
            <a:off x="5718175" y="2832100"/>
            <a:ext cx="2362200"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Regional </a:t>
            </a:r>
          </a:p>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Supply</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$1.4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6" name="Title 3"/>
          <p:cNvSpPr txBox="1">
            <a:spLocks/>
          </p:cNvSpPr>
          <p:nvPr/>
        </p:nvSpPr>
        <p:spPr bwMode="invGray">
          <a:xfrm>
            <a:off x="5105400" y="2374900"/>
            <a:ext cx="1228344" cy="941796"/>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Drought</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Relief</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$0.5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pic>
        <p:nvPicPr>
          <p:cNvPr id="17" name="Picture 2" descr="S:\Bay-Delta\Presentations-Photos-Maps\Photos\Delta Photos\Inspection-Video Trip 2-5-2008\RDN_0713.JPG"/>
          <p:cNvPicPr>
            <a:picLocks noChangeAspect="1" noChangeArrowheads="1"/>
          </p:cNvPicPr>
          <p:nvPr/>
        </p:nvPicPr>
        <p:blipFill>
          <a:blip r:embed="rId5" cstate="print"/>
          <a:srcRect/>
          <a:stretch>
            <a:fillRect/>
          </a:stretch>
        </p:blipFill>
        <p:spPr bwMode="auto">
          <a:xfrm>
            <a:off x="94594" y="86711"/>
            <a:ext cx="1558866" cy="1742089"/>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Bay-Delta\Presentations-Photos-Maps\Photos\Delta Photos\Inspection-Video Trip 2-5-2008\RDN_0713.JPG"/>
          <p:cNvPicPr>
            <a:picLocks noChangeAspect="1" noChangeArrowheads="1"/>
          </p:cNvPicPr>
          <p:nvPr/>
        </p:nvPicPr>
        <p:blipFill>
          <a:blip r:embed="rId4" cstate="print"/>
          <a:srcRect/>
          <a:stretch>
            <a:fillRect/>
          </a:stretch>
        </p:blipFill>
        <p:spPr bwMode="auto">
          <a:xfrm>
            <a:off x="94593" y="86711"/>
            <a:ext cx="1834055" cy="2049623"/>
          </a:xfrm>
          <a:prstGeom prst="rect">
            <a:avLst/>
          </a:prstGeom>
          <a:noFill/>
          <a:effectLst>
            <a:softEdge rad="317500"/>
          </a:effectLst>
        </p:spPr>
      </p:pic>
      <p:sp>
        <p:nvSpPr>
          <p:cNvPr id="6" name="Text Placeholder 5"/>
          <p:cNvSpPr>
            <a:spLocks noGrp="1"/>
          </p:cNvSpPr>
          <p:nvPr>
            <p:ph type="body" sz="quarter" idx="10"/>
          </p:nvPr>
        </p:nvSpPr>
        <p:spPr>
          <a:xfrm>
            <a:off x="685800" y="3886200"/>
            <a:ext cx="7543800" cy="2297552"/>
          </a:xfrm>
        </p:spPr>
        <p:txBody>
          <a:bodyPr/>
          <a:lstStyle/>
          <a:p>
            <a:pPr>
              <a:spcBef>
                <a:spcPts val="0"/>
              </a:spcBef>
              <a:spcAft>
                <a:spcPts val="300"/>
              </a:spcAft>
              <a:tabLst>
                <a:tab pos="7138988" algn="r"/>
              </a:tabLst>
              <a:defRPr/>
            </a:pPr>
            <a:r>
              <a:rPr lang="en-US" sz="2800" dirty="0" smtClean="0"/>
              <a:t>$7 B − Southern Cal Eligible Grants</a:t>
            </a:r>
          </a:p>
          <a:p>
            <a:pPr lvl="1">
              <a:spcBef>
                <a:spcPts val="0"/>
              </a:spcBef>
              <a:spcAft>
                <a:spcPts val="300"/>
              </a:spcAft>
              <a:tabLst>
                <a:tab pos="7138988" algn="r"/>
              </a:tabLst>
              <a:defRPr/>
            </a:pPr>
            <a:r>
              <a:rPr lang="en-US" sz="2400" dirty="0" smtClean="0"/>
              <a:t>$5.9 B − Statewide Grants</a:t>
            </a:r>
          </a:p>
          <a:p>
            <a:pPr lvl="1">
              <a:spcBef>
                <a:spcPts val="0"/>
              </a:spcBef>
              <a:spcAft>
                <a:spcPts val="300"/>
              </a:spcAft>
              <a:tabLst>
                <a:tab pos="7138988" algn="r"/>
              </a:tabLst>
              <a:defRPr/>
            </a:pPr>
            <a:r>
              <a:rPr lang="en-US" sz="2400" dirty="0" smtClean="0"/>
              <a:t>$1.0 B − Southern Cal specific</a:t>
            </a:r>
          </a:p>
          <a:p>
            <a:pPr>
              <a:spcBef>
                <a:spcPts val="0"/>
              </a:spcBef>
              <a:spcAft>
                <a:spcPts val="300"/>
              </a:spcAft>
              <a:tabLst>
                <a:tab pos="7138988" algn="r"/>
              </a:tabLst>
              <a:defRPr/>
            </a:pPr>
            <a:r>
              <a:rPr lang="en-US" sz="2800" dirty="0" smtClean="0"/>
              <a:t>$2.3 B − Delta Sustainability</a:t>
            </a:r>
          </a:p>
          <a:p>
            <a:pPr lvl="1">
              <a:spcBef>
                <a:spcPts val="0"/>
              </a:spcBef>
              <a:spcAft>
                <a:spcPts val="300"/>
              </a:spcAft>
              <a:tabLst>
                <a:tab pos="7138988" algn="r"/>
              </a:tabLst>
              <a:defRPr/>
            </a:pPr>
            <a:r>
              <a:rPr lang="en-US" sz="2400" dirty="0" smtClean="0"/>
              <a:t>Investments to ease pumping restrictions</a:t>
            </a:r>
          </a:p>
          <a:p>
            <a:pPr lvl="1">
              <a:spcBef>
                <a:spcPts val="0"/>
              </a:spcBef>
              <a:spcAft>
                <a:spcPts val="300"/>
              </a:spcAft>
              <a:tabLst>
                <a:tab pos="7138988" algn="r"/>
              </a:tabLst>
              <a:defRPr/>
            </a:pPr>
            <a:r>
              <a:rPr lang="en-US" sz="2400" dirty="0" smtClean="0"/>
              <a:t>Essential for improved conveyance</a:t>
            </a:r>
          </a:p>
        </p:txBody>
      </p:sp>
      <p:graphicFrame>
        <p:nvGraphicFramePr>
          <p:cNvPr id="4098" name="Content Placeholder 18"/>
          <p:cNvGraphicFramePr>
            <a:graphicFrameLocks/>
          </p:cNvGraphicFramePr>
          <p:nvPr/>
        </p:nvGraphicFramePr>
        <p:xfrm>
          <a:off x="5410200" y="1600200"/>
          <a:ext cx="3352800" cy="2667000"/>
        </p:xfrm>
        <a:graphic>
          <a:graphicData uri="http://schemas.openxmlformats.org/presentationml/2006/ole">
            <p:oleObj spid="_x0000_s103426" r:id="rId5" imgW="3353091" imgH="2670279" progId="Excel.Sheet.8">
              <p:embed/>
            </p:oleObj>
          </a:graphicData>
        </a:graphic>
      </p:graphicFrame>
      <p:sp>
        <p:nvSpPr>
          <p:cNvPr id="16" name="Title 3"/>
          <p:cNvSpPr txBox="1">
            <a:spLocks/>
          </p:cNvSpPr>
          <p:nvPr/>
        </p:nvSpPr>
        <p:spPr bwMode="invGray">
          <a:xfrm>
            <a:off x="5867400" y="23622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Statewide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a:t>
            </a:r>
            <a:r>
              <a:rPr lang="en-US" sz="2000" b="1" spc="-150" dirty="0" smtClean="0">
                <a:ln w="3175">
                  <a:noFill/>
                </a:ln>
                <a:effectLst>
                  <a:outerShdw blurRad="50800" dist="38100" dir="2700000" algn="tl" rotWithShape="0">
                    <a:prstClr val="black">
                      <a:alpha val="40000"/>
                    </a:prstClr>
                  </a:outerShdw>
                </a:effectLst>
                <a:latin typeface="+mj-lt"/>
                <a:cs typeface="Arial" charset="0"/>
              </a:rPr>
              <a:t>5.9 </a:t>
            </a:r>
            <a:r>
              <a:rPr lang="en-US" sz="2000" b="1" spc="-150" dirty="0">
                <a:ln w="3175">
                  <a:noFill/>
                </a:ln>
                <a:effectLst>
                  <a:outerShdw blurRad="50800" dist="38100" dir="2700000" algn="tl" rotWithShape="0">
                    <a:prstClr val="black">
                      <a:alpha val="40000"/>
                    </a:prstClr>
                  </a:outerShdw>
                </a:effectLst>
                <a:latin typeface="+mj-lt"/>
                <a:cs typeface="Arial" charset="0"/>
              </a:rPr>
              <a:t>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7" name="Title 3"/>
          <p:cNvSpPr txBox="1">
            <a:spLocks/>
          </p:cNvSpPr>
          <p:nvPr/>
        </p:nvSpPr>
        <p:spPr bwMode="invGray">
          <a:xfrm>
            <a:off x="6858000" y="32004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So Cal</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a:t>
            </a:r>
            <a:r>
              <a:rPr lang="en-US" sz="2000" b="1" spc="-150" dirty="0" smtClean="0">
                <a:ln w="3175">
                  <a:noFill/>
                </a:ln>
                <a:effectLst>
                  <a:outerShdw blurRad="50800" dist="38100" dir="2700000" algn="tl" rotWithShape="0">
                    <a:prstClr val="black">
                      <a:alpha val="40000"/>
                    </a:prstClr>
                  </a:outerShdw>
                </a:effectLst>
                <a:latin typeface="+mj-lt"/>
                <a:cs typeface="Arial" charset="0"/>
              </a:rPr>
              <a:t>1.0 </a:t>
            </a:r>
            <a:r>
              <a:rPr lang="en-US" sz="2000" b="1" spc="-150" dirty="0">
                <a:ln w="3175">
                  <a:noFill/>
                </a:ln>
                <a:effectLst>
                  <a:outerShdw blurRad="50800" dist="38100" dir="2700000" algn="tl" rotWithShape="0">
                    <a:prstClr val="black">
                      <a:alpha val="40000"/>
                    </a:prstClr>
                  </a:outerShdw>
                </a:effectLst>
                <a:latin typeface="+mj-lt"/>
                <a:cs typeface="Arial" charset="0"/>
              </a:rPr>
              <a:t>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8" name="Title 3"/>
          <p:cNvSpPr txBox="1">
            <a:spLocks/>
          </p:cNvSpPr>
          <p:nvPr/>
        </p:nvSpPr>
        <p:spPr bwMode="invGray">
          <a:xfrm>
            <a:off x="7620000" y="2514600"/>
            <a:ext cx="10668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Delta </a:t>
            </a:r>
          </a:p>
          <a:p>
            <a:pPr algn="ctr" defTabSz="912813" eaLnBrk="0" hangingPunct="0">
              <a:lnSpc>
                <a:spcPct val="90000"/>
              </a:lnSpc>
              <a:defRPr/>
            </a:pPr>
            <a:r>
              <a:rPr lang="en-US" sz="2000" b="1" spc="-150" dirty="0">
                <a:ln w="3175">
                  <a:noFill/>
                </a:ln>
                <a:effectLst>
                  <a:outerShdw blurRad="50800" dist="38100" dir="2700000" algn="tl" rotWithShape="0">
                    <a:prstClr val="black">
                      <a:alpha val="40000"/>
                    </a:prstClr>
                  </a:outerShdw>
                </a:effectLst>
                <a:latin typeface="+mj-lt"/>
                <a:cs typeface="Arial" charset="0"/>
              </a:rPr>
              <a:t>$</a:t>
            </a:r>
            <a:r>
              <a:rPr lang="en-US" sz="2000" b="1" spc="-150" dirty="0" smtClean="0">
                <a:ln w="3175">
                  <a:noFill/>
                </a:ln>
                <a:effectLst>
                  <a:outerShdw blurRad="50800" dist="38100" dir="2700000" algn="tl" rotWithShape="0">
                    <a:prstClr val="black">
                      <a:alpha val="40000"/>
                    </a:prstClr>
                  </a:outerShdw>
                </a:effectLst>
                <a:latin typeface="+mj-lt"/>
                <a:cs typeface="Arial" charset="0"/>
              </a:rPr>
              <a:t>2.3 </a:t>
            </a:r>
            <a:r>
              <a:rPr lang="en-US" sz="2000" b="1" spc="-150" dirty="0">
                <a:ln w="3175">
                  <a:noFill/>
                </a:ln>
                <a:effectLst>
                  <a:outerShdw blurRad="50800" dist="38100" dir="2700000" algn="tl" rotWithShape="0">
                    <a:prstClr val="black">
                      <a:alpha val="40000"/>
                    </a:prstClr>
                  </a:outerShdw>
                </a:effectLst>
                <a:latin typeface="+mj-lt"/>
                <a:cs typeface="Arial" charset="0"/>
              </a:rPr>
              <a:t>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19" name="Title 3"/>
          <p:cNvSpPr txBox="1">
            <a:spLocks/>
          </p:cNvSpPr>
          <p:nvPr/>
        </p:nvSpPr>
        <p:spPr bwMode="invGray">
          <a:xfrm>
            <a:off x="7010400" y="1828800"/>
            <a:ext cx="1219200" cy="6093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Outside</a:t>
            </a:r>
            <a:br>
              <a:rPr lang="en-US" sz="24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sz="2000" b="1" spc="-150" dirty="0">
                <a:ln w="3175">
                  <a:noFill/>
                </a:ln>
                <a:effectLst>
                  <a:outerShdw blurRad="50800" dist="38100" dir="2700000" algn="tl" rotWithShape="0">
                    <a:prstClr val="black">
                      <a:alpha val="40000"/>
                    </a:prstClr>
                  </a:outerShdw>
                </a:effectLst>
                <a:latin typeface="+mj-lt"/>
                <a:cs typeface="Arial" charset="0"/>
              </a:rPr>
              <a:t>$1.9 B</a:t>
            </a:r>
            <a:endParaRPr lang="en-US" sz="2400" b="1" spc="-150" dirty="0">
              <a:ln w="3175">
                <a:noFill/>
              </a:ln>
              <a:effectLst>
                <a:outerShdw blurRad="50800" dist="38100" dir="2700000" algn="tl" rotWithShape="0">
                  <a:prstClr val="black">
                    <a:alpha val="40000"/>
                  </a:prstClr>
                </a:outerShdw>
              </a:effectLst>
              <a:latin typeface="+mj-lt"/>
              <a:cs typeface="Arial" charset="0"/>
            </a:endParaRPr>
          </a:p>
        </p:txBody>
      </p:sp>
      <p:sp>
        <p:nvSpPr>
          <p:cNvPr id="20" name="Slide Number Placeholder 1"/>
          <p:cNvSpPr>
            <a:spLocks noGrp="1"/>
          </p:cNvSpPr>
          <p:nvPr>
            <p:ph type="sldNum" sz="quarter" idx="11"/>
          </p:nvPr>
        </p:nvSpPr>
        <p:spPr>
          <a:xfrm>
            <a:off x="8458200" y="6427788"/>
            <a:ext cx="685800" cy="276225"/>
          </a:xfrm>
        </p:spPr>
        <p:txBody>
          <a:bodyPr vert="horz" wrap="square" lIns="0" tIns="0" rIns="0" bIns="0" numCol="1" anchor="t" anchorCtr="0" compatLnSpc="1">
            <a:prstTxWarp prst="textNoShape">
              <a:avLst/>
            </a:prstTxWarp>
            <a:spAutoFit/>
          </a:bodyPr>
          <a:lstStyle/>
          <a:p>
            <a:pPr marL="396875" indent="-396875" defTabSz="912813" eaLnBrk="0" fontAlgn="base" hangingPunct="0">
              <a:lnSpc>
                <a:spcPct val="90000"/>
              </a:lnSpc>
              <a:spcBef>
                <a:spcPct val="20000"/>
              </a:spcBef>
              <a:spcAft>
                <a:spcPct val="0"/>
              </a:spcAft>
              <a:defRPr/>
            </a:pPr>
            <a:fld id="{6164B564-C25E-4335-A9EE-E567160A876B}" type="slidenum">
              <a:rPr lang="en-US" sz="2000">
                <a:effectLst>
                  <a:outerShdw blurRad="38100" dist="38100" dir="2700000" algn="tl">
                    <a:srgbClr val="000000">
                      <a:alpha val="43137"/>
                    </a:srgbClr>
                  </a:outerShdw>
                </a:effectLst>
              </a:rPr>
              <a:pPr marL="396875" indent="-396875" defTabSz="912813" eaLnBrk="0" fontAlgn="base" hangingPunct="0">
                <a:lnSpc>
                  <a:spcPct val="90000"/>
                </a:lnSpc>
                <a:spcBef>
                  <a:spcPct val="20000"/>
                </a:spcBef>
                <a:spcAft>
                  <a:spcPct val="0"/>
                </a:spcAft>
                <a:defRPr/>
              </a:pPr>
              <a:t>47</a:t>
            </a:fld>
            <a:endParaRPr lang="en-US" sz="2000" dirty="0">
              <a:effectLst>
                <a:outerShdw blurRad="38100" dist="38100" dir="2700000" algn="tl">
                  <a:srgbClr val="000000">
                    <a:alpha val="43137"/>
                  </a:srgbClr>
                </a:outerShdw>
              </a:effectLst>
            </a:endParaRPr>
          </a:p>
        </p:txBody>
      </p:sp>
      <p:sp>
        <p:nvSpPr>
          <p:cNvPr id="22" name="Title 8"/>
          <p:cNvSpPr>
            <a:spLocks noGrp="1"/>
          </p:cNvSpPr>
          <p:nvPr>
            <p:ph type="title"/>
          </p:nvPr>
        </p:nvSpPr>
        <p:spPr>
          <a:xfrm>
            <a:off x="381000" y="665202"/>
            <a:ext cx="8763000" cy="997196"/>
          </a:xfrm>
        </p:spPr>
        <p:txBody>
          <a:bodyPr/>
          <a:lstStyle/>
          <a:p>
            <a:pPr algn="ctr">
              <a:defRPr/>
            </a:pPr>
            <a:r>
              <a:rPr sz="4000" smtClean="0"/>
              <a:t>Water Bond </a:t>
            </a:r>
            <a:br>
              <a:rPr sz="4000" smtClean="0"/>
            </a:br>
            <a:r>
              <a:rPr sz="3200" smtClean="0">
                <a:solidFill>
                  <a:schemeClr val="tx1"/>
                </a:solidFill>
              </a:rPr>
              <a:t>Southern Cal Benefits</a:t>
            </a:r>
            <a:endParaRPr sz="4000">
              <a:solidFill>
                <a:schemeClr val="tx1"/>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srcRect l="1111" t="1779" r="955" b="1779"/>
          <a:stretch>
            <a:fillRect/>
          </a:stretch>
        </p:blipFill>
        <p:spPr bwMode="ltGray">
          <a:xfrm>
            <a:off x="0" y="0"/>
            <a:ext cx="9144000" cy="6858000"/>
          </a:xfrm>
          <a:prstGeom prst="rect">
            <a:avLst/>
          </a:prstGeom>
          <a:noFill/>
          <a:ln w="12699">
            <a:noFill/>
            <a:miter lim="800000"/>
            <a:headEnd type="none" w="sm" len="sm"/>
            <a:tailEnd type="none" w="sm" len="sm"/>
          </a:ln>
        </p:spPr>
      </p:pic>
      <p:grpSp>
        <p:nvGrpSpPr>
          <p:cNvPr id="62467" name="Group 6"/>
          <p:cNvGrpSpPr>
            <a:grpSpLocks/>
          </p:cNvGrpSpPr>
          <p:nvPr/>
        </p:nvGrpSpPr>
        <p:grpSpPr bwMode="auto">
          <a:xfrm>
            <a:off x="228600" y="2286000"/>
            <a:ext cx="8686800" cy="2101850"/>
            <a:chOff x="228600" y="4679950"/>
            <a:chExt cx="8686800" cy="2101850"/>
          </a:xfrm>
        </p:grpSpPr>
        <p:pic>
          <p:nvPicPr>
            <p:cNvPr id="62471" name="Picture 1037" descr="P:\CF Model Home Pilot Program\Marketing\CAF_home.tif"/>
            <p:cNvPicPr>
              <a:picLocks noChangeAspect="1" noChangeArrowheads="1"/>
            </p:cNvPicPr>
            <p:nvPr/>
          </p:nvPicPr>
          <p:blipFill>
            <a:blip r:embed="rId4"/>
            <a:srcRect/>
            <a:stretch>
              <a:fillRect/>
            </a:stretch>
          </p:blipFill>
          <p:spPr bwMode="auto">
            <a:xfrm>
              <a:off x="3810000" y="4679950"/>
              <a:ext cx="1524000" cy="1536700"/>
            </a:xfrm>
            <a:prstGeom prst="rect">
              <a:avLst/>
            </a:prstGeom>
            <a:noFill/>
            <a:ln w="9525">
              <a:noFill/>
              <a:miter lim="800000"/>
              <a:headEnd/>
              <a:tailEnd/>
            </a:ln>
          </p:spPr>
        </p:pic>
        <p:sp>
          <p:nvSpPr>
            <p:cNvPr id="284686" name="Text Box 1038"/>
            <p:cNvSpPr txBox="1">
              <a:spLocks noChangeArrowheads="1"/>
            </p:cNvSpPr>
            <p:nvPr/>
          </p:nvSpPr>
          <p:spPr bwMode="auto">
            <a:xfrm>
              <a:off x="228600" y="6202363"/>
              <a:ext cx="8686800" cy="579437"/>
            </a:xfrm>
            <a:prstGeom prst="rect">
              <a:avLst/>
            </a:prstGeom>
            <a:noFill/>
            <a:ln w="9525">
              <a:noFill/>
              <a:miter lim="800000"/>
              <a:headEnd/>
              <a:tailEnd/>
            </a:ln>
            <a:effectLst/>
          </p:spPr>
          <p:txBody>
            <a:bodyPr>
              <a:spAutoFit/>
            </a:bodyPr>
            <a:lstStyle/>
            <a:p>
              <a:pPr algn="ctr">
                <a:spcBef>
                  <a:spcPct val="50000"/>
                </a:spcBef>
                <a:defRPr/>
              </a:pPr>
              <a:r>
                <a:rPr lang="en-US" sz="3200" dirty="0">
                  <a:effectLst>
                    <a:glow rad="101600">
                      <a:schemeClr val="accent2">
                        <a:satMod val="175000"/>
                        <a:alpha val="40000"/>
                      </a:schemeClr>
                    </a:glow>
                    <a:outerShdw blurRad="38100" dist="38100" dir="2700000" algn="tl">
                      <a:srgbClr val="000000"/>
                    </a:outerShdw>
                  </a:effectLst>
                  <a:latin typeface="Arial" charset="0"/>
                  <a:cs typeface="Arial" charset="0"/>
                </a:rPr>
                <a:t>www.bewaterwise.com</a:t>
              </a:r>
            </a:p>
          </p:txBody>
        </p:sp>
      </p:grpSp>
      <p:pic>
        <p:nvPicPr>
          <p:cNvPr id="61444" name="Picture 21" descr="MWD Seal w-o backgrd.gif"/>
          <p:cNvPicPr>
            <a:picLocks noChangeAspect="1"/>
          </p:cNvPicPr>
          <p:nvPr/>
        </p:nvPicPr>
        <p:blipFill>
          <a:blip r:embed="rId5" cstate="screen"/>
          <a:srcRect/>
          <a:stretch>
            <a:fillRect/>
          </a:stretch>
        </p:blipFill>
        <p:spPr bwMode="auto">
          <a:xfrm>
            <a:off x="304800" y="381000"/>
            <a:ext cx="1600200" cy="1582738"/>
          </a:xfrm>
          <a:prstGeom prst="rect">
            <a:avLst/>
          </a:prstGeom>
          <a:noFill/>
          <a:ln w="9525">
            <a:noFill/>
            <a:miter lim="800000"/>
            <a:headEnd/>
            <a:tailEnd/>
          </a:ln>
          <a:effectLst>
            <a:glow rad="101600">
              <a:schemeClr val="accent4">
                <a:satMod val="175000"/>
                <a:alpha val="40000"/>
              </a:schemeClr>
            </a:glow>
          </a:effectLst>
        </p:spPr>
      </p:pic>
      <p:sp>
        <p:nvSpPr>
          <p:cNvPr id="8" name="Text Box 1039"/>
          <p:cNvSpPr txBox="1">
            <a:spLocks noChangeArrowheads="1"/>
          </p:cNvSpPr>
          <p:nvPr/>
        </p:nvSpPr>
        <p:spPr bwMode="invGray">
          <a:xfrm>
            <a:off x="0" y="5799138"/>
            <a:ext cx="8991600" cy="892175"/>
          </a:xfrm>
          <a:prstGeom prst="rect">
            <a:avLst/>
          </a:prstGeom>
          <a:noFill/>
          <a:ln w="9525">
            <a:noFill/>
            <a:miter lim="800000"/>
            <a:headEnd/>
            <a:tailEnd/>
          </a:ln>
          <a:effectLst/>
        </p:spPr>
        <p:txBody>
          <a:bodyPr>
            <a:spAutoFit/>
          </a:bodyPr>
          <a:lstStyle/>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An electronic copy of this presentation is located at:</a:t>
            </a:r>
          </a:p>
          <a:p>
            <a:pPr algn="ctr">
              <a:spcBef>
                <a:spcPts val="0"/>
              </a:spcBef>
              <a:defRPr/>
            </a:pPr>
            <a:r>
              <a:rPr lang="en-US" sz="2600" i="1" dirty="0">
                <a:effectLst>
                  <a:glow rad="101600">
                    <a:schemeClr val="accent2">
                      <a:satMod val="175000"/>
                      <a:alpha val="40000"/>
                    </a:schemeClr>
                  </a:glow>
                  <a:outerShdw blurRad="38100" dist="38100" dir="2700000" algn="tl">
                    <a:srgbClr val="000000"/>
                  </a:outerShdw>
                </a:effectLst>
                <a:latin typeface="Arial" charset="0"/>
                <a:cs typeface="Arial" charset="0"/>
              </a:rPr>
              <a:t>“ftp://blizzard.mwdh2o.com/baydelta/presentations”</a:t>
            </a:r>
          </a:p>
        </p:txBody>
      </p:sp>
      <p:sp>
        <p:nvSpPr>
          <p:cNvPr id="9" name="Text Box 1039"/>
          <p:cNvSpPr txBox="1">
            <a:spLocks noChangeArrowheads="1"/>
          </p:cNvSpPr>
          <p:nvPr/>
        </p:nvSpPr>
        <p:spPr bwMode="invGray">
          <a:xfrm>
            <a:off x="3848100" y="533400"/>
            <a:ext cx="4972050" cy="1446550"/>
          </a:xfrm>
          <a:prstGeom prst="rect">
            <a:avLst/>
          </a:prstGeom>
          <a:noFill/>
          <a:ln w="9525">
            <a:noFill/>
            <a:miter lim="800000"/>
            <a:headEnd/>
            <a:tailEnd/>
          </a:ln>
          <a:effectLst>
            <a:glow rad="101600">
              <a:schemeClr val="accent4">
                <a:satMod val="175000"/>
                <a:alpha val="40000"/>
              </a:schemeClr>
            </a:glow>
          </a:effectLst>
        </p:spPr>
        <p:txBody>
          <a:bodyPr>
            <a:spAutoFit/>
          </a:bodyPr>
          <a:lstStyle/>
          <a:p>
            <a:pPr algn="r" defTabSz="914363" eaLnBrk="0" fontAlgn="auto" hangingPunct="0">
              <a:spcAft>
                <a:spcPts val="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Randall D. Neudeck</a:t>
            </a:r>
          </a:p>
          <a:p>
            <a:pPr algn="r" eaLnBrk="0" hangingPunct="0">
              <a:spcBef>
                <a:spcPts val="0"/>
              </a:spcBef>
              <a:defRPr/>
            </a:pPr>
            <a:r>
              <a:rPr lang="en-US" sz="2400" dirty="0">
                <a:effectLst>
                  <a:outerShdw blurRad="38100" dist="38100" dir="2700000" algn="tl">
                    <a:srgbClr val="000000"/>
                  </a:outerShdw>
                </a:effectLst>
                <a:latin typeface="Arial" charset="0"/>
                <a:cs typeface="+mn-cs"/>
              </a:rPr>
              <a:t>(213) 217-7537</a:t>
            </a:r>
          </a:p>
          <a:p>
            <a:pPr algn="r" eaLnBrk="0" hangingPunct="0">
              <a:spcBef>
                <a:spcPts val="0"/>
              </a:spcBef>
              <a:defRPr/>
            </a:pPr>
            <a:r>
              <a:rPr lang="en-US" sz="2400" dirty="0">
                <a:effectLst>
                  <a:outerShdw blurRad="38100" dist="38100" dir="2700000" algn="tl">
                    <a:srgbClr val="000000"/>
                  </a:outerShdw>
                </a:effectLst>
                <a:latin typeface="Arial" charset="0"/>
                <a:cs typeface="+mn-cs"/>
              </a:rPr>
              <a:t>rneudeck@mwdh2o.com</a:t>
            </a:r>
          </a:p>
        </p:txBody>
      </p:sp>
    </p:spTree>
  </p:cSld>
  <p:clrMapOvr>
    <a:masterClrMapping/>
  </p:clrMapOvr>
  <p:transition>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D:\Documents and Settings\u06454\My Documents\Copy\Delta Map 30m rgb Master Revised 8x11.jpg"/>
          <p:cNvPicPr>
            <a:picLocks noChangeAspect="1" noChangeArrowheads="1"/>
          </p:cNvPicPr>
          <p:nvPr/>
        </p:nvPicPr>
        <p:blipFill>
          <a:blip r:embed="rId2">
            <a:lum bright="-20000" contrast="8000"/>
          </a:blip>
          <a:srcRect/>
          <a:stretch>
            <a:fillRect/>
          </a:stretch>
        </p:blipFill>
        <p:spPr bwMode="auto">
          <a:xfrm>
            <a:off x="0" y="-1588"/>
            <a:ext cx="9144000" cy="6859588"/>
          </a:xfrm>
          <a:prstGeom prst="rect">
            <a:avLst/>
          </a:prstGeom>
          <a:noFill/>
          <a:ln w="9525">
            <a:noFill/>
            <a:miter lim="800000"/>
            <a:headEnd/>
            <a:tailEnd/>
          </a:ln>
        </p:spPr>
      </p:pic>
      <p:sp>
        <p:nvSpPr>
          <p:cNvPr id="6559747" name="Rectangle 3"/>
          <p:cNvSpPr>
            <a:spLocks noChangeArrowheads="1"/>
          </p:cNvSpPr>
          <p:nvPr/>
        </p:nvSpPr>
        <p:spPr bwMode="ltGray">
          <a:xfrm>
            <a:off x="514350" y="1028700"/>
            <a:ext cx="2762250" cy="8382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44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The Delta</a:t>
            </a:r>
            <a:endParaRPr lang="en-US" sz="4400" b="1" dirty="0">
              <a:solidFill>
                <a:srgbClr val="FFFF00"/>
              </a:solidFill>
              <a:effectLst>
                <a:outerShdw blurRad="38100" dist="38100" dir="2700000" algn="tl">
                  <a:srgbClr val="000000"/>
                </a:outerShdw>
              </a:effectLst>
              <a:latin typeface="Arial Black" pitchFamily="34" charset="0"/>
            </a:endParaRPr>
          </a:p>
        </p:txBody>
      </p:sp>
      <p:sp>
        <p:nvSpPr>
          <p:cNvPr id="6559748" name="Rectangle 4"/>
          <p:cNvSpPr>
            <a:spLocks noChangeArrowheads="1"/>
          </p:cNvSpPr>
          <p:nvPr/>
        </p:nvSpPr>
        <p:spPr bwMode="ltGray">
          <a:xfrm>
            <a:off x="5643563" y="1966913"/>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Sacramento</a:t>
            </a:r>
            <a:endParaRPr lang="en-US" sz="1400" dirty="0">
              <a:effectLst>
                <a:outerShdw blurRad="38100" dist="38100" dir="2700000" algn="tl">
                  <a:srgbClr val="000000"/>
                </a:outerShdw>
              </a:effectLst>
              <a:latin typeface="Arial Black" pitchFamily="34" charset="0"/>
            </a:endParaRPr>
          </a:p>
        </p:txBody>
      </p:sp>
      <p:sp>
        <p:nvSpPr>
          <p:cNvPr id="6559749" name="Rectangle 5"/>
          <p:cNvSpPr>
            <a:spLocks noChangeArrowheads="1"/>
          </p:cNvSpPr>
          <p:nvPr/>
        </p:nvSpPr>
        <p:spPr bwMode="ltGray">
          <a:xfrm>
            <a:off x="7010400" y="3810000"/>
            <a:ext cx="1246188"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Stockton</a:t>
            </a:r>
            <a:endParaRPr lang="en-US" sz="1400" dirty="0">
              <a:effectLst>
                <a:outerShdw blurRad="38100" dist="38100" dir="2700000" algn="tl">
                  <a:srgbClr val="000000"/>
                </a:outerShdw>
              </a:effectLst>
              <a:latin typeface="Arial Black" pitchFamily="34" charset="0"/>
            </a:endParaRPr>
          </a:p>
        </p:txBody>
      </p:sp>
      <p:sp>
        <p:nvSpPr>
          <p:cNvPr id="6559750" name="Rectangle 6"/>
          <p:cNvSpPr>
            <a:spLocks noChangeArrowheads="1"/>
          </p:cNvSpPr>
          <p:nvPr/>
        </p:nvSpPr>
        <p:spPr bwMode="ltGray">
          <a:xfrm>
            <a:off x="457200" y="2590800"/>
            <a:ext cx="1562100"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Suisun Bay</a:t>
            </a:r>
            <a:endParaRPr lang="en-US" sz="1400" dirty="0">
              <a:effectLst>
                <a:outerShdw blurRad="38100" dist="38100" dir="2700000" algn="tl">
                  <a:srgbClr val="000000"/>
                </a:outerShdw>
              </a:effectLst>
              <a:latin typeface="Arial Black" pitchFamily="34" charset="0"/>
            </a:endParaRPr>
          </a:p>
        </p:txBody>
      </p:sp>
      <p:sp>
        <p:nvSpPr>
          <p:cNvPr id="6559751" name="Rectangle 7"/>
          <p:cNvSpPr>
            <a:spLocks noChangeArrowheads="1"/>
          </p:cNvSpPr>
          <p:nvPr/>
        </p:nvSpPr>
        <p:spPr bwMode="ltGray">
          <a:xfrm>
            <a:off x="1066800" y="5486400"/>
            <a:ext cx="2500313" cy="381000"/>
          </a:xfrm>
          <a:prstGeom prst="rect">
            <a:avLst/>
          </a:prstGeom>
          <a:noFill/>
          <a:ln w="9525">
            <a:noFill/>
            <a:miter lim="800000"/>
            <a:headEnd/>
            <a:tailEnd/>
          </a:ln>
          <a:effectLst>
            <a:outerShdw dist="50800" dir="2700000" algn="ctr" rotWithShape="0">
              <a:schemeClr val="bg1"/>
            </a:outerShdw>
          </a:effectLst>
        </p:spPr>
        <p:txBody>
          <a:bodyPr lIns="92075" tIns="46038" rIns="92075" bIns="46038" anchor="ctr"/>
          <a:lstStyle/>
          <a:p>
            <a:pPr>
              <a:lnSpc>
                <a:spcPct val="90000"/>
              </a:lnSpc>
              <a:spcAft>
                <a:spcPct val="35000"/>
              </a:spcAft>
              <a:defRPr/>
            </a:pPr>
            <a:r>
              <a:rPr lang="en-US" sz="1600" dirty="0">
                <a:effectLst>
                  <a:outerShdw blurRad="38100" dist="38100" dir="2700000" algn="tl">
                    <a:srgbClr val="000000"/>
                  </a:outerShdw>
                </a:effectLst>
                <a:latin typeface="Arial Black" pitchFamily="34" charset="0"/>
              </a:rPr>
              <a:t>State &amp; Federal Pumping Plants</a:t>
            </a:r>
            <a:endParaRPr lang="en-US" sz="1400" dirty="0">
              <a:effectLst>
                <a:outerShdw blurRad="38100" dist="38100" dir="2700000" algn="tl">
                  <a:srgbClr val="000000"/>
                </a:outerShdw>
              </a:effectLst>
              <a:latin typeface="Arial Black" pitchFamily="34" charset="0"/>
            </a:endParaRPr>
          </a:p>
        </p:txBody>
      </p:sp>
      <p:sp>
        <p:nvSpPr>
          <p:cNvPr id="6559752" name="Oval 8"/>
          <p:cNvSpPr>
            <a:spLocks noChangeAspect="1" noChangeArrowheads="1"/>
          </p:cNvSpPr>
          <p:nvPr/>
        </p:nvSpPr>
        <p:spPr bwMode="auto">
          <a:xfrm>
            <a:off x="3657600" y="56388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
        <p:nvSpPr>
          <p:cNvPr id="6559753" name="Oval 9"/>
          <p:cNvSpPr>
            <a:spLocks noChangeAspect="1" noChangeArrowheads="1"/>
          </p:cNvSpPr>
          <p:nvPr/>
        </p:nvSpPr>
        <p:spPr bwMode="auto">
          <a:xfrm>
            <a:off x="4095750" y="5867400"/>
            <a:ext cx="149225" cy="122238"/>
          </a:xfrm>
          <a:prstGeom prst="ellipse">
            <a:avLst/>
          </a:prstGeom>
          <a:solidFill>
            <a:srgbClr val="009900"/>
          </a:solidFill>
          <a:ln w="9525">
            <a:solidFill>
              <a:schemeClr val="tx1"/>
            </a:solidFill>
            <a:round/>
            <a:headEnd/>
            <a:tailEnd/>
          </a:ln>
          <a:effectLst>
            <a:outerShdw dist="50800" dir="2700000" algn="ctr" rotWithShape="0">
              <a:schemeClr val="bg1"/>
            </a:outerShdw>
          </a:effectLst>
        </p:spPr>
        <p:txBody>
          <a:bodyPr rot="10800000" vert="eaVert" anchor="ctr">
            <a:spAutoFit/>
          </a:bodyPr>
          <a:lstStyle/>
          <a:p>
            <a:pPr algn="r">
              <a:defRPr/>
            </a:pPr>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85800" y="3429000"/>
            <a:ext cx="7924800" cy="3065455"/>
          </a:xfrm>
        </p:spPr>
        <p:txBody>
          <a:bodyPr/>
          <a:lstStyle/>
          <a:p>
            <a:pPr>
              <a:spcBef>
                <a:spcPts val="0"/>
              </a:spcBef>
              <a:spcAft>
                <a:spcPts val="600"/>
              </a:spcAft>
              <a:defRPr/>
            </a:pPr>
            <a:r>
              <a:rPr lang="en-US" sz="2800" dirty="0" smtClean="0"/>
              <a:t>State Water Project</a:t>
            </a:r>
          </a:p>
          <a:p>
            <a:pPr lvl="1">
              <a:spcBef>
                <a:spcPts val="0"/>
              </a:spcBef>
              <a:spcAft>
                <a:spcPts val="600"/>
              </a:spcAft>
              <a:defRPr/>
            </a:pPr>
            <a:r>
              <a:rPr lang="en-US" sz="2400" dirty="0" smtClean="0"/>
              <a:t>15% SWP allocation </a:t>
            </a:r>
            <a:r>
              <a:rPr lang="en-US" sz="2400" dirty="0" smtClean="0">
                <a:solidFill>
                  <a:srgbClr val="D8B25C"/>
                </a:solidFill>
              </a:rPr>
              <a:t>– current estimate</a:t>
            </a:r>
          </a:p>
          <a:p>
            <a:pPr lvl="1">
              <a:spcBef>
                <a:spcPts val="0"/>
              </a:spcBef>
              <a:spcAft>
                <a:spcPts val="600"/>
              </a:spcAft>
              <a:defRPr/>
            </a:pPr>
            <a:r>
              <a:rPr lang="en-US" sz="2400" dirty="0" smtClean="0"/>
              <a:t>  5% CVP agriculture allocation – current estimate</a:t>
            </a:r>
          </a:p>
          <a:p>
            <a:pPr>
              <a:spcBef>
                <a:spcPts val="0"/>
              </a:spcBef>
              <a:spcAft>
                <a:spcPts val="600"/>
              </a:spcAft>
              <a:defRPr/>
            </a:pPr>
            <a:r>
              <a:rPr lang="en-US" dirty="0" smtClean="0"/>
              <a:t>Colorado River</a:t>
            </a:r>
          </a:p>
          <a:p>
            <a:pPr lvl="1">
              <a:spcBef>
                <a:spcPts val="0"/>
              </a:spcBef>
              <a:spcAft>
                <a:spcPts val="600"/>
              </a:spcAft>
              <a:defRPr/>
            </a:pPr>
            <a:r>
              <a:rPr lang="en-US" sz="2400" dirty="0" smtClean="0"/>
              <a:t>86% of full Colorado River Aqueduct</a:t>
            </a:r>
          </a:p>
          <a:p>
            <a:pPr>
              <a:spcBef>
                <a:spcPts val="0"/>
              </a:spcBef>
              <a:spcAft>
                <a:spcPts val="600"/>
              </a:spcAft>
              <a:defRPr/>
            </a:pPr>
            <a:r>
              <a:rPr lang="en-US" dirty="0" smtClean="0"/>
              <a:t>Local</a:t>
            </a:r>
          </a:p>
          <a:p>
            <a:pPr lvl="1">
              <a:spcBef>
                <a:spcPts val="0"/>
              </a:spcBef>
              <a:spcAft>
                <a:spcPts val="600"/>
              </a:spcAft>
              <a:defRPr/>
            </a:pPr>
            <a:r>
              <a:rPr lang="en-US" sz="2400" dirty="0" smtClean="0"/>
              <a:t>Groundwater drawdowns, </a:t>
            </a:r>
            <a:r>
              <a:rPr lang="en-US" sz="2400" dirty="0" err="1" smtClean="0"/>
              <a:t>ag</a:t>
            </a:r>
            <a:r>
              <a:rPr lang="en-US" sz="2400" dirty="0" smtClean="0"/>
              <a:t>/urban rationing, transfers</a:t>
            </a:r>
          </a:p>
        </p:txBody>
      </p:sp>
      <p:sp>
        <p:nvSpPr>
          <p:cNvPr id="5" name="Text Box 2"/>
          <p:cNvSpPr txBox="1">
            <a:spLocks noGrp="1" noChangeArrowheads="1"/>
          </p:cNvSpPr>
          <p:nvPr>
            <p:ph type="title"/>
          </p:nvPr>
        </p:nvSpPr>
        <p:spPr>
          <a:xfrm>
            <a:off x="685800" y="797004"/>
            <a:ext cx="8534400" cy="1107996"/>
          </a:xfrm>
        </p:spPr>
        <p:txBody>
          <a:bodyPr/>
          <a:lstStyle/>
          <a:p>
            <a:pPr defTabSz="914363">
              <a:defRPr/>
            </a:pPr>
            <a:r>
              <a:rPr smtClean="0"/>
              <a:t>Supply Outlook</a:t>
            </a:r>
            <a:br>
              <a:rPr smtClean="0"/>
            </a:br>
            <a:r>
              <a:rPr sz="3600" smtClean="0">
                <a:solidFill>
                  <a:schemeClr val="tx1"/>
                </a:solidFill>
              </a:rPr>
              <a:t>M</a:t>
            </a:r>
            <a:r>
              <a:rPr lang="en-US" sz="3600" dirty="0" smtClean="0">
                <a:solidFill>
                  <a:schemeClr val="tx1"/>
                </a:solidFill>
              </a:rPr>
              <a:t>a</a:t>
            </a:r>
            <a:r>
              <a:rPr sz="3600" smtClean="0">
                <a:solidFill>
                  <a:schemeClr val="tx1"/>
                </a:solidFill>
              </a:rPr>
              <a:t>r. 2010</a:t>
            </a:r>
            <a:endParaRPr sz="3600">
              <a:solidFill>
                <a:schemeClr val="tx1"/>
              </a:solidFill>
            </a:endParaRPr>
          </a:p>
        </p:txBody>
      </p:sp>
      <p:graphicFrame>
        <p:nvGraphicFramePr>
          <p:cNvPr id="1026" name="Content Placeholder 5"/>
          <p:cNvGraphicFramePr>
            <a:graphicFrameLocks noGrp="1"/>
          </p:cNvGraphicFramePr>
          <p:nvPr/>
        </p:nvGraphicFramePr>
        <p:xfrm>
          <a:off x="3695700" y="1066800"/>
          <a:ext cx="5448300" cy="2752725"/>
        </p:xfrm>
        <a:graphic>
          <a:graphicData uri="http://schemas.openxmlformats.org/presentationml/2006/ole">
            <p:oleObj spid="_x0000_s263170" name="Worksheet" r:id="rId4" imgW="8848758" imgH="4514909" progId="Excel.Sheet.8">
              <p:embed/>
            </p:oleObj>
          </a:graphicData>
        </a:graphic>
      </p:graphicFrame>
      <p:sp>
        <p:nvSpPr>
          <p:cNvPr id="6" name="Title 3"/>
          <p:cNvSpPr txBox="1">
            <a:spLocks/>
          </p:cNvSpPr>
          <p:nvPr/>
        </p:nvSpPr>
        <p:spPr bwMode="invGray">
          <a:xfrm>
            <a:off x="6286500" y="2046327"/>
            <a:ext cx="1984248" cy="5539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Colorado River</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smtClean="0">
                <a:ln w="3175">
                  <a:noFill/>
                </a:ln>
                <a:effectLst>
                  <a:outerShdw blurRad="50800" dist="38100" dir="2700000" algn="tl" rotWithShape="0">
                    <a:prstClr val="black">
                      <a:alpha val="40000"/>
                    </a:prstClr>
                  </a:outerShdw>
                </a:effectLst>
                <a:latin typeface="+mj-lt"/>
                <a:cs typeface="Arial" charset="0"/>
              </a:rPr>
              <a:t>1,050,000 </a:t>
            </a:r>
            <a:r>
              <a:rPr lang="en-US" b="1" spc="-150" dirty="0">
                <a:ln w="3175">
                  <a:noFill/>
                </a:ln>
                <a:effectLst>
                  <a:outerShdw blurRad="50800" dist="38100" dir="2700000" algn="tl" rotWithShape="0">
                    <a:prstClr val="black">
                      <a:alpha val="40000"/>
                    </a:prstClr>
                  </a:outerShdw>
                </a:effectLst>
                <a:latin typeface="+mj-lt"/>
                <a:cs typeface="Arial" charset="0"/>
              </a:rPr>
              <a:t>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
        <p:nvSpPr>
          <p:cNvPr id="7" name="Title 3"/>
          <p:cNvSpPr txBox="1">
            <a:spLocks/>
          </p:cNvSpPr>
          <p:nvPr/>
        </p:nvSpPr>
        <p:spPr bwMode="invGray">
          <a:xfrm>
            <a:off x="4381500" y="2579727"/>
            <a:ext cx="1984248" cy="553998"/>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State Water Project</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smtClean="0">
                <a:ln w="3175">
                  <a:noFill/>
                </a:ln>
                <a:effectLst>
                  <a:outerShdw blurRad="50800" dist="38100" dir="2700000" algn="tl" rotWithShape="0">
                    <a:prstClr val="black">
                      <a:alpha val="40000"/>
                    </a:prstClr>
                  </a:outerShdw>
                </a:effectLst>
                <a:latin typeface="+mj-lt"/>
                <a:cs typeface="Arial" charset="0"/>
              </a:rPr>
              <a:t>316,000 </a:t>
            </a:r>
            <a:r>
              <a:rPr lang="en-US" b="1" spc="-150" dirty="0">
                <a:ln w="3175">
                  <a:noFill/>
                </a:ln>
                <a:effectLst>
                  <a:outerShdw blurRad="50800" dist="38100" dir="2700000" algn="tl" rotWithShape="0">
                    <a:prstClr val="black">
                      <a:alpha val="40000"/>
                    </a:prstClr>
                  </a:outerShdw>
                </a:effectLst>
                <a:latin typeface="+mj-lt"/>
                <a:cs typeface="Arial" charset="0"/>
              </a:rPr>
              <a:t>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
        <p:nvSpPr>
          <p:cNvPr id="8" name="Title 3"/>
          <p:cNvSpPr txBox="1">
            <a:spLocks/>
          </p:cNvSpPr>
          <p:nvPr/>
        </p:nvSpPr>
        <p:spPr bwMode="invGray">
          <a:xfrm>
            <a:off x="4626429" y="1367730"/>
            <a:ext cx="2212848" cy="830997"/>
          </a:xfrm>
          <a:prstGeom prst="rect">
            <a:avLst/>
          </a:prstGeom>
          <a:effectLst>
            <a:outerShdw blurRad="50800" dist="38100" dir="2700000" algn="tl" rotWithShape="0">
              <a:prstClr val="black"/>
            </a:outerShdw>
          </a:effectLst>
        </p:spPr>
        <p:txBody>
          <a:bodyPr lIns="0" tIns="0" rIns="0" bIns="0">
            <a:spAutoFit/>
          </a:bodyPr>
          <a:lstStyle/>
          <a:p>
            <a:pPr algn="ctr" defTabSz="912813" eaLnBrk="0" hangingPunct="0">
              <a:lnSpc>
                <a:spcPct val="90000"/>
              </a:lnSpc>
              <a:defRPr/>
            </a:pPr>
            <a: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t>Storage, Transfers, Supply Restrictions</a:t>
            </a:r>
            <a:br>
              <a:rPr lang="en-US" sz="2000" b="1"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cs typeface="Arial" charset="0"/>
              </a:rPr>
            </a:br>
            <a:r>
              <a:rPr lang="en-US" b="1" spc="-150" dirty="0" smtClean="0">
                <a:ln w="3175">
                  <a:noFill/>
                </a:ln>
                <a:effectLst>
                  <a:outerShdw blurRad="50800" dist="38100" dir="2700000" algn="tl" rotWithShape="0">
                    <a:prstClr val="black">
                      <a:alpha val="40000"/>
                    </a:prstClr>
                  </a:outerShdw>
                </a:effectLst>
                <a:latin typeface="+mj-lt"/>
                <a:cs typeface="Arial" charset="0"/>
              </a:rPr>
              <a:t>764,000 </a:t>
            </a:r>
            <a:r>
              <a:rPr lang="en-US" b="1" spc="-150" dirty="0">
                <a:ln w="3175">
                  <a:noFill/>
                </a:ln>
                <a:effectLst>
                  <a:outerShdw blurRad="50800" dist="38100" dir="2700000" algn="tl" rotWithShape="0">
                    <a:prstClr val="black">
                      <a:alpha val="40000"/>
                    </a:prstClr>
                  </a:outerShdw>
                </a:effectLst>
                <a:latin typeface="+mj-lt"/>
                <a:cs typeface="Arial" charset="0"/>
              </a:rPr>
              <a:t>AF</a:t>
            </a:r>
            <a:endParaRPr lang="en-US" sz="2000" b="1" spc="-150" dirty="0">
              <a:ln w="3175">
                <a:noFill/>
              </a:ln>
              <a:effectLst>
                <a:outerShdw blurRad="50800" dist="38100" dir="2700000" algn="tl" rotWithShape="0">
                  <a:prstClr val="black">
                    <a:alpha val="40000"/>
                  </a:prstClr>
                </a:outerShdw>
              </a:effectLst>
              <a:latin typeface="+mj-lt"/>
              <a:cs typeface="Arial" charset="0"/>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a:defRPr/>
            </a:pPr>
            <a:fld id="{58926E52-DC3B-4211-B854-01D38A967377}" type="slidenum">
              <a:rPr lang="en-US" sz="2000">
                <a:effectLst>
                  <a:outerShdw blurRad="38100" dist="38100" dir="2700000" algn="tl">
                    <a:srgbClr val="000000"/>
                  </a:outerShdw>
                </a:effectLst>
              </a:rPr>
              <a:pPr algn="ctr">
                <a:defRPr/>
              </a:pPr>
              <a:t>50</a:t>
            </a:fld>
            <a:endParaRPr lang="en-US" sz="2000" dirty="0">
              <a:effectLst>
                <a:outerShdw blurRad="38100" dist="38100" dir="2700000" algn="tl">
                  <a:srgbClr val="000000"/>
                </a:outerShdw>
              </a:effectLst>
            </a:endParaRPr>
          </a:p>
        </p:txBody>
      </p:sp>
      <p:sp>
        <p:nvSpPr>
          <p:cNvPr id="11" name="Title 10"/>
          <p:cNvSpPr>
            <a:spLocks noGrp="1"/>
          </p:cNvSpPr>
          <p:nvPr>
            <p:ph type="title"/>
          </p:nvPr>
        </p:nvSpPr>
        <p:spPr>
          <a:xfrm>
            <a:off x="381000" y="471404"/>
            <a:ext cx="8382000" cy="1052596"/>
          </a:xfrm>
        </p:spPr>
        <p:txBody>
          <a:bodyPr/>
          <a:lstStyle/>
          <a:p>
            <a:pPr lvl="1" algn="ctr">
              <a:defRPr/>
            </a:pPr>
            <a:r>
              <a: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ea typeface="+mn-ea"/>
                <a:cs typeface="Arial" charset="0"/>
              </a:rPr>
              <a:t>Legislative  Pathway</a:t>
            </a:r>
            <a:br>
              <a:rPr lang="en-US" sz="4400" b="1" kern="1200" spc="-150" dirty="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ea typeface="+mn-ea"/>
                <a:cs typeface="Arial" charset="0"/>
              </a:rPr>
            </a:br>
            <a:r>
              <a:rPr lang="en-US" sz="3200" kern="1200" spc="-150" dirty="0">
                <a:ln w="3175">
                  <a:noFill/>
                </a:ln>
                <a:effectLst>
                  <a:outerShdw blurRad="50800" dist="38100" dir="2700000" algn="tl" rotWithShape="0">
                    <a:prstClr val="black">
                      <a:alpha val="40000"/>
                    </a:prstClr>
                  </a:outerShdw>
                </a:effectLst>
                <a:latin typeface="+mj-lt"/>
                <a:ea typeface="+mn-ea"/>
              </a:rPr>
              <a:t>2010 </a:t>
            </a:r>
            <a:r>
              <a:rPr lang="en-US" sz="3200" kern="1200" spc="-150" dirty="0" smtClean="0">
                <a:ln w="3175">
                  <a:noFill/>
                </a:ln>
                <a:effectLst>
                  <a:outerShdw blurRad="50800" dist="38100" dir="2700000" algn="tl" rotWithShape="0">
                    <a:prstClr val="black">
                      <a:alpha val="40000"/>
                    </a:prstClr>
                  </a:outerShdw>
                </a:effectLst>
                <a:latin typeface="+mj-lt"/>
                <a:ea typeface="+mn-ea"/>
              </a:rPr>
              <a:t>Water Bond</a:t>
            </a:r>
            <a:endParaRPr lang="en-US" sz="3200" kern="1200" spc="-150" dirty="0">
              <a:ln w="3175">
                <a:noFill/>
              </a:ln>
              <a:effectLst>
                <a:outerShdw blurRad="50800" dist="38100" dir="2700000" algn="tl" rotWithShape="0">
                  <a:prstClr val="black">
                    <a:alpha val="40000"/>
                  </a:prstClr>
                </a:outerShdw>
              </a:effectLst>
              <a:latin typeface="+mj-lt"/>
              <a:ea typeface="+mn-ea"/>
            </a:endParaRPr>
          </a:p>
        </p:txBody>
      </p:sp>
      <p:sp>
        <p:nvSpPr>
          <p:cNvPr id="43012" name="Content Placeholder 14"/>
          <p:cNvSpPr>
            <a:spLocks noGrp="1"/>
          </p:cNvSpPr>
          <p:nvPr>
            <p:ph sz="half" idx="1"/>
          </p:nvPr>
        </p:nvSpPr>
        <p:spPr>
          <a:xfrm>
            <a:off x="3657600" y="3524071"/>
            <a:ext cx="4953000" cy="1200329"/>
          </a:xfrm>
        </p:spPr>
        <p:txBody>
          <a:bodyPr/>
          <a:lstStyle/>
          <a:p>
            <a:pPr marL="347663" indent="-347663"/>
            <a:r>
              <a:rPr lang="en-US" dirty="0" smtClean="0"/>
              <a:t>Public share of eco-restoration</a:t>
            </a:r>
          </a:p>
          <a:p>
            <a:pPr marL="673100" lvl="1" indent="-339725"/>
            <a:r>
              <a:rPr lang="en-US" dirty="0" smtClean="0">
                <a:solidFill>
                  <a:srgbClr val="D8B25C"/>
                </a:solidFill>
              </a:rPr>
              <a:t>$ 1.5 billion ecosystem</a:t>
            </a:r>
          </a:p>
          <a:p>
            <a:pPr marL="673100" lvl="1" indent="-339725"/>
            <a:r>
              <a:rPr lang="en-US" dirty="0" smtClean="0">
                <a:solidFill>
                  <a:srgbClr val="D8B25C"/>
                </a:solidFill>
              </a:rPr>
              <a:t>$ 750 million Delta counties/cities</a:t>
            </a:r>
          </a:p>
        </p:txBody>
      </p:sp>
      <p:sp>
        <p:nvSpPr>
          <p:cNvPr id="40" name="Text Box 24"/>
          <p:cNvSpPr txBox="1">
            <a:spLocks noChangeArrowheads="1"/>
          </p:cNvSpPr>
          <p:nvPr/>
        </p:nvSpPr>
        <p:spPr bwMode="invGray">
          <a:xfrm>
            <a:off x="152400" y="152400"/>
            <a:ext cx="8728075" cy="1328738"/>
          </a:xfrm>
          <a:prstGeom prst="rect">
            <a:avLst/>
          </a:prstGeom>
          <a:noFill/>
          <a:ln w="9525">
            <a:noFill/>
            <a:miter lim="800000"/>
            <a:headEnd/>
            <a:tailEnd/>
          </a:ln>
          <a:effectLst>
            <a:outerShdw blurRad="63500" dist="38099" dir="2700000" algn="ctr" rotWithShape="0">
              <a:srgbClr val="000000">
                <a:alpha val="74997"/>
              </a:srgbClr>
            </a:outerShdw>
          </a:effectLst>
        </p:spPr>
        <p:txBody>
          <a:bodyPr anchor="ctr"/>
          <a:lstStyle/>
          <a:p>
            <a:pPr algn="ctr">
              <a:defRPr/>
            </a:pPr>
            <a:endParaRPr lang="en-US" sz="3200" b="1" dirty="0">
              <a:latin typeface="+mj-lt"/>
              <a:ea typeface="+mj-ea"/>
              <a:cs typeface="+mj-cs"/>
            </a:endParaRPr>
          </a:p>
        </p:txBody>
      </p:sp>
      <p:sp>
        <p:nvSpPr>
          <p:cNvPr id="57350" name="TextBox 13"/>
          <p:cNvSpPr txBox="1">
            <a:spLocks noChangeArrowheads="1"/>
          </p:cNvSpPr>
          <p:nvPr/>
        </p:nvSpPr>
        <p:spPr bwMode="auto">
          <a:xfrm>
            <a:off x="228600" y="2020887"/>
            <a:ext cx="8686800" cy="646113"/>
          </a:xfrm>
          <a:prstGeom prst="rect">
            <a:avLst/>
          </a:prstGeom>
          <a:noFill/>
          <a:ln w="9525">
            <a:noFill/>
            <a:miter lim="800000"/>
            <a:headEnd/>
            <a:tailEnd/>
          </a:ln>
        </p:spPr>
        <p:txBody>
          <a:bodyPr>
            <a:spAutoFit/>
          </a:bodyPr>
          <a:lstStyle/>
          <a:p>
            <a:pPr algn="ctr">
              <a:defRPr/>
            </a:pPr>
            <a:r>
              <a:rPr lang="en-US" sz="3600" b="1" dirty="0">
                <a:latin typeface="+mj-lt"/>
                <a:cs typeface="Arial" pitchFamily="34" charset="0"/>
              </a:rPr>
              <a:t>Delta Sustainability - $ 2.25 billion</a:t>
            </a:r>
          </a:p>
        </p:txBody>
      </p:sp>
      <p:sp>
        <p:nvSpPr>
          <p:cNvPr id="43015" name="Rectangle 7"/>
          <p:cNvSpPr>
            <a:spLocks noChangeArrowheads="1"/>
          </p:cNvSpPr>
          <p:nvPr/>
        </p:nvSpPr>
        <p:spPr bwMode="auto">
          <a:xfrm>
            <a:off x="0" y="6519863"/>
            <a:ext cx="2057400" cy="261937"/>
          </a:xfrm>
          <a:prstGeom prst="rect">
            <a:avLst/>
          </a:prstGeom>
          <a:noFill/>
          <a:ln w="9525">
            <a:noFill/>
            <a:miter lim="800000"/>
            <a:headEnd/>
            <a:tailEnd/>
          </a:ln>
        </p:spPr>
        <p:txBody>
          <a:bodyPr>
            <a:spAutoFit/>
          </a:bodyPr>
          <a:lstStyle/>
          <a:p>
            <a:r>
              <a:rPr lang="en-US" sz="1100" b="1" i="1"/>
              <a:t>Photo Courtesy of DWR</a:t>
            </a:r>
            <a:endParaRPr lang="en-US" sz="1100" b="1" i="1">
              <a:solidFill>
                <a:schemeClr val="bg1"/>
              </a:solidFill>
            </a:endParaRPr>
          </a:p>
        </p:txBody>
      </p:sp>
      <p:pic>
        <p:nvPicPr>
          <p:cNvPr id="43017" name="Picture 11" descr="delta_smelt.jpg"/>
          <p:cNvPicPr>
            <a:picLocks noChangeAspect="1"/>
          </p:cNvPicPr>
          <p:nvPr/>
        </p:nvPicPr>
        <p:blipFill>
          <a:blip r:embed="rId3"/>
          <a:srcRect t="17241" b="13792"/>
          <a:stretch>
            <a:fillRect/>
          </a:stretch>
        </p:blipFill>
        <p:spPr bwMode="auto">
          <a:xfrm>
            <a:off x="533400" y="3048000"/>
            <a:ext cx="2667000" cy="1382713"/>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3018" name="Picture 12" descr="salmon.jpg"/>
          <p:cNvPicPr>
            <a:picLocks noChangeAspect="1"/>
          </p:cNvPicPr>
          <p:nvPr/>
        </p:nvPicPr>
        <p:blipFill>
          <a:blip r:embed="rId4" cstate="print"/>
          <a:srcRect/>
          <a:stretch>
            <a:fillRect/>
          </a:stretch>
        </p:blipFill>
        <p:spPr bwMode="auto">
          <a:xfrm>
            <a:off x="1066800" y="4572000"/>
            <a:ext cx="2667000" cy="1395413"/>
          </a:xfrm>
          <a:prstGeom prst="rect">
            <a:avLst/>
          </a:prstGeom>
          <a:ln>
            <a:noFill/>
          </a:ln>
          <a:effectLst>
            <a:outerShdw blurRad="76200" dir="13500000" sy="23000" kx="1200000" algn="br" rotWithShape="0">
              <a:prstClr val="black">
                <a:alpha val="20000"/>
              </a:prstClr>
            </a:outerShdw>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 name="Picture 2" descr="S:\Bay-Delta\Presentations-Photos-Maps\Photos\Delta Photos\Inspection-Video Trip 2-5-2008\RDN_0713.JPG"/>
          <p:cNvPicPr>
            <a:picLocks noChangeAspect="1" noChangeArrowheads="1"/>
          </p:cNvPicPr>
          <p:nvPr/>
        </p:nvPicPr>
        <p:blipFill>
          <a:blip r:embed="rId5" cstate="print"/>
          <a:srcRect/>
          <a:stretch>
            <a:fillRect/>
          </a:stretch>
        </p:blipFill>
        <p:spPr bwMode="auto">
          <a:xfrm>
            <a:off x="94593" y="86711"/>
            <a:ext cx="1834055" cy="2049623"/>
          </a:xfrm>
          <a:prstGeom prst="rect">
            <a:avLst/>
          </a:prstGeom>
          <a:noFill/>
          <a:effectLst>
            <a:softEdge rad="317500"/>
          </a:effec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itle 8"/>
          <p:cNvSpPr>
            <a:spLocks noGrp="1"/>
          </p:cNvSpPr>
          <p:nvPr>
            <p:ph type="title"/>
          </p:nvPr>
        </p:nvSpPr>
        <p:spPr>
          <a:xfrm>
            <a:off x="1524000" y="665202"/>
            <a:ext cx="7620000" cy="997196"/>
          </a:xfrm>
        </p:spPr>
        <p:txBody>
          <a:bodyPr/>
          <a:lstStyle/>
          <a:p>
            <a:pPr algn="ctr">
              <a:defRPr/>
            </a:pPr>
            <a:r>
              <a:rPr sz="4000" smtClean="0"/>
              <a:t>Water Bond </a:t>
            </a:r>
            <a:br>
              <a:rPr sz="4000" smtClean="0"/>
            </a:br>
            <a:r>
              <a:rPr sz="3200" smtClean="0">
                <a:solidFill>
                  <a:schemeClr val="tx1"/>
                </a:solidFill>
              </a:rPr>
              <a:t>Funding for Specific Southern Cal Projects *</a:t>
            </a:r>
            <a:endParaRPr sz="4000">
              <a:solidFill>
                <a:schemeClr val="tx1"/>
              </a:solidFill>
            </a:endParaRPr>
          </a:p>
        </p:txBody>
      </p:sp>
      <p:pic>
        <p:nvPicPr>
          <p:cNvPr id="4" name="Picture 2" descr="S:\Bay-Delta\Presentations-Photos-Maps\Photos\Delta Photos\Inspection-Video Trip 2-5-2008\RDN_0713.JPG"/>
          <p:cNvPicPr>
            <a:picLocks noChangeAspect="1" noChangeArrowheads="1"/>
          </p:cNvPicPr>
          <p:nvPr/>
        </p:nvPicPr>
        <p:blipFill>
          <a:blip r:embed="rId3" cstate="print"/>
          <a:srcRect/>
          <a:stretch>
            <a:fillRect/>
          </a:stretch>
        </p:blipFill>
        <p:spPr bwMode="auto">
          <a:xfrm>
            <a:off x="94593" y="86711"/>
            <a:ext cx="1834055" cy="2049623"/>
          </a:xfrm>
          <a:prstGeom prst="rect">
            <a:avLst/>
          </a:prstGeom>
          <a:noFill/>
          <a:effectLst>
            <a:softEdge rad="317500"/>
          </a:effectLst>
        </p:spPr>
      </p:pic>
      <p:sp>
        <p:nvSpPr>
          <p:cNvPr id="6" name="Text Placeholder 5"/>
          <p:cNvSpPr>
            <a:spLocks noGrp="1"/>
          </p:cNvSpPr>
          <p:nvPr>
            <p:ph type="body" sz="quarter" idx="10"/>
          </p:nvPr>
        </p:nvSpPr>
        <p:spPr>
          <a:xfrm>
            <a:off x="457200" y="2028670"/>
            <a:ext cx="8001000" cy="4321183"/>
          </a:xfrm>
        </p:spPr>
        <p:txBody>
          <a:bodyPr/>
          <a:lstStyle/>
          <a:p>
            <a:pPr>
              <a:spcBef>
                <a:spcPts val="0"/>
              </a:spcBef>
              <a:spcAft>
                <a:spcPts val="0"/>
              </a:spcAft>
              <a:buNone/>
              <a:tabLst>
                <a:tab pos="5995988" algn="r"/>
                <a:tab pos="7824788" algn="r"/>
              </a:tabLst>
              <a:defRPr/>
            </a:pPr>
            <a:r>
              <a:rPr lang="en-US" sz="2400" dirty="0" smtClean="0"/>
              <a:t>		Total	</a:t>
            </a:r>
            <a:r>
              <a:rPr lang="en-US" sz="2400" dirty="0" smtClean="0">
                <a:solidFill>
                  <a:srgbClr val="D8B25C"/>
                </a:solidFill>
              </a:rPr>
              <a:t>Southern Cal </a:t>
            </a:r>
            <a:r>
              <a:rPr lang="en-US" sz="2400" dirty="0" smtClean="0"/>
              <a:t>	Bond	</a:t>
            </a:r>
            <a:r>
              <a:rPr lang="en-US" sz="2400" dirty="0" smtClean="0">
                <a:solidFill>
                  <a:srgbClr val="D8B25C"/>
                </a:solidFill>
              </a:rPr>
              <a:t>Specific*</a:t>
            </a:r>
          </a:p>
          <a:p>
            <a:pPr>
              <a:spcBef>
                <a:spcPts val="0"/>
              </a:spcBef>
              <a:spcAft>
                <a:spcPts val="0"/>
              </a:spcAft>
              <a:tabLst>
                <a:tab pos="5995988" algn="r"/>
                <a:tab pos="7824788" algn="r"/>
              </a:tabLst>
              <a:defRPr/>
            </a:pPr>
            <a:r>
              <a:rPr lang="en-US" sz="2400" dirty="0" smtClean="0"/>
              <a:t>Drought Relief − 	$0.455 B</a:t>
            </a:r>
          </a:p>
          <a:p>
            <a:pPr lvl="1">
              <a:spcBef>
                <a:spcPts val="0"/>
              </a:spcBef>
              <a:spcAft>
                <a:spcPts val="0"/>
              </a:spcAft>
              <a:tabLst>
                <a:tab pos="5995988" algn="r"/>
                <a:tab pos="7824788" algn="r"/>
              </a:tabLst>
              <a:defRPr/>
            </a:pPr>
            <a:r>
              <a:rPr lang="en-US" sz="2400" dirty="0" smtClean="0"/>
              <a:t>Specific Southern Cal Projects 	 	$128 M </a:t>
            </a:r>
          </a:p>
          <a:p>
            <a:pPr>
              <a:spcBef>
                <a:spcPts val="0"/>
              </a:spcBef>
              <a:spcAft>
                <a:spcPts val="0"/>
              </a:spcAft>
              <a:tabLst>
                <a:tab pos="5995988" algn="r"/>
                <a:tab pos="7824788" algn="r"/>
              </a:tabLst>
              <a:defRPr/>
            </a:pPr>
            <a:r>
              <a:rPr lang="en-US" sz="2400" dirty="0" smtClean="0"/>
              <a:t>Water Supply Reliability − 	$1.4 B</a:t>
            </a:r>
          </a:p>
          <a:p>
            <a:pPr lvl="1">
              <a:spcBef>
                <a:spcPts val="0"/>
              </a:spcBef>
              <a:spcAft>
                <a:spcPts val="0"/>
              </a:spcAft>
              <a:tabLst>
                <a:tab pos="5995988" algn="r"/>
                <a:tab pos="7824788" algn="r"/>
              </a:tabLst>
              <a:defRPr/>
            </a:pPr>
            <a:r>
              <a:rPr lang="en-US" sz="2400" dirty="0" smtClean="0"/>
              <a:t>Six-county region (IRWMP) 	 	&gt; $460 M </a:t>
            </a:r>
          </a:p>
          <a:p>
            <a:pPr>
              <a:spcBef>
                <a:spcPts val="0"/>
              </a:spcBef>
              <a:spcAft>
                <a:spcPts val="0"/>
              </a:spcAft>
              <a:tabLst>
                <a:tab pos="5995988" algn="r"/>
                <a:tab pos="7824788" algn="r"/>
              </a:tabLst>
              <a:defRPr/>
            </a:pPr>
            <a:r>
              <a:rPr lang="en-US" sz="2400" dirty="0" smtClean="0"/>
              <a:t>Delta Sustainability − 	$2.25 B</a:t>
            </a:r>
          </a:p>
          <a:p>
            <a:pPr>
              <a:spcBef>
                <a:spcPts val="0"/>
              </a:spcBef>
              <a:spcAft>
                <a:spcPts val="0"/>
              </a:spcAft>
              <a:tabLst>
                <a:tab pos="5995988" algn="r"/>
                <a:tab pos="7824788" algn="r"/>
              </a:tabLst>
              <a:defRPr/>
            </a:pPr>
            <a:r>
              <a:rPr lang="en-US" sz="2400" dirty="0" smtClean="0"/>
              <a:t>Surface &amp; Groundwater Storage − 	$3.0 B</a:t>
            </a:r>
          </a:p>
          <a:p>
            <a:pPr>
              <a:spcBef>
                <a:spcPts val="0"/>
              </a:spcBef>
              <a:spcAft>
                <a:spcPts val="0"/>
              </a:spcAft>
              <a:tabLst>
                <a:tab pos="5995988" algn="r"/>
                <a:tab pos="7824788" algn="r"/>
              </a:tabLst>
              <a:defRPr/>
            </a:pPr>
            <a:r>
              <a:rPr lang="en-US" sz="2400" dirty="0" smtClean="0"/>
              <a:t>Watersheds &amp; Water Quality − 	$1.75 B</a:t>
            </a:r>
          </a:p>
          <a:p>
            <a:pPr lvl="1">
              <a:spcBef>
                <a:spcPts val="0"/>
              </a:spcBef>
              <a:spcAft>
                <a:spcPts val="0"/>
              </a:spcAft>
              <a:tabLst>
                <a:tab pos="5995988" algn="r"/>
                <a:tab pos="7824788" algn="r"/>
              </a:tabLst>
              <a:defRPr/>
            </a:pPr>
            <a:r>
              <a:rPr lang="en-US" sz="2400" dirty="0" smtClean="0"/>
              <a:t>Specific Southern Cal projects 	 	&gt; $435 M</a:t>
            </a:r>
          </a:p>
          <a:p>
            <a:pPr>
              <a:spcBef>
                <a:spcPts val="0"/>
              </a:spcBef>
              <a:spcAft>
                <a:spcPts val="0"/>
              </a:spcAft>
              <a:tabLst>
                <a:tab pos="5995988" algn="r"/>
                <a:tab pos="7824788" algn="r"/>
              </a:tabLst>
              <a:defRPr/>
            </a:pPr>
            <a:r>
              <a:rPr lang="en-US" sz="2400" dirty="0" smtClean="0"/>
              <a:t>Recycling &amp; Conservation − 	$1.25 B</a:t>
            </a:r>
          </a:p>
          <a:p>
            <a:pPr>
              <a:spcBef>
                <a:spcPts val="0"/>
              </a:spcBef>
              <a:spcAft>
                <a:spcPts val="0"/>
              </a:spcAft>
              <a:tabLst>
                <a:tab pos="5995988" algn="r"/>
                <a:tab pos="7824788" algn="r"/>
              </a:tabLst>
              <a:defRPr/>
            </a:pPr>
            <a:r>
              <a:rPr lang="en-US" sz="2400" dirty="0" smtClean="0"/>
              <a:t>Groundwater Cleanup − 	$1.0 B</a:t>
            </a:r>
          </a:p>
          <a:p>
            <a:pPr>
              <a:spcBef>
                <a:spcPts val="0"/>
              </a:spcBef>
              <a:spcAft>
                <a:spcPts val="0"/>
              </a:spcAft>
              <a:buNone/>
              <a:tabLst>
                <a:tab pos="5995988" algn="r"/>
                <a:tab pos="7824788" algn="r"/>
              </a:tabLst>
              <a:defRPr/>
            </a:pPr>
            <a:r>
              <a:rPr lang="en-US" sz="2400" dirty="0" smtClean="0"/>
              <a:t>		~ $11 billion	 </a:t>
            </a:r>
            <a:r>
              <a:rPr lang="en-US" sz="2400" dirty="0" smtClean="0">
                <a:solidFill>
                  <a:srgbClr val="D8B25C"/>
                </a:solidFill>
              </a:rPr>
              <a:t>~ 1 billion*</a:t>
            </a:r>
          </a:p>
        </p:txBody>
      </p:sp>
      <p:sp>
        <p:nvSpPr>
          <p:cNvPr id="5" name="Slide Number Placeholder 1"/>
          <p:cNvSpPr>
            <a:spLocks noGrp="1"/>
          </p:cNvSpPr>
          <p:nvPr>
            <p:ph type="sldNum" sz="quarter" idx="11"/>
          </p:nvPr>
        </p:nvSpPr>
        <p:spPr>
          <a:xfrm>
            <a:off x="8458200" y="6532501"/>
            <a:ext cx="685800" cy="249299"/>
          </a:xfrm>
        </p:spPr>
        <p:txBody>
          <a:bodyPr vert="horz" wrap="square" lIns="0" tIns="0" rIns="0" bIns="0" numCol="1" anchor="t" anchorCtr="0" compatLnSpc="1">
            <a:prstTxWarp prst="textNoShape">
              <a:avLst/>
            </a:prstTxWarp>
            <a:spAutoFit/>
          </a:bodyPr>
          <a:lstStyle/>
          <a:p>
            <a:pPr marL="396875" indent="-396875" defTabSz="912813" eaLnBrk="0" fontAlgn="base" hangingPunct="0">
              <a:lnSpc>
                <a:spcPct val="90000"/>
              </a:lnSpc>
              <a:spcBef>
                <a:spcPct val="20000"/>
              </a:spcBef>
              <a:spcAft>
                <a:spcPct val="0"/>
              </a:spcAft>
              <a:defRPr/>
            </a:pPr>
            <a:fld id="{7DA43042-050A-4D5F-AB31-8CC6C4D179E8}" type="slidenum">
              <a:rPr lang="en-US">
                <a:effectLst>
                  <a:outerShdw blurRad="38100" dist="38100" dir="2700000" algn="tl">
                    <a:srgbClr val="000000">
                      <a:alpha val="43137"/>
                    </a:srgbClr>
                  </a:outerShdw>
                </a:effectLst>
              </a:rPr>
              <a:pPr marL="396875" indent="-396875" defTabSz="912813" eaLnBrk="0" fontAlgn="base" hangingPunct="0">
                <a:lnSpc>
                  <a:spcPct val="90000"/>
                </a:lnSpc>
                <a:spcBef>
                  <a:spcPct val="20000"/>
                </a:spcBef>
                <a:spcAft>
                  <a:spcPct val="0"/>
                </a:spcAft>
                <a:defRPr/>
              </a:pPr>
              <a:t>51</a:t>
            </a:fld>
            <a:endParaRPr lang="en-US" dirty="0">
              <a:effectLst>
                <a:outerShdw blurRad="38100" dist="38100" dir="2700000" algn="tl">
                  <a:srgbClr val="000000">
                    <a:alpha val="43137"/>
                  </a:srgbClr>
                </a:outerShdw>
              </a:effectLst>
            </a:endParaRPr>
          </a:p>
        </p:txBody>
      </p:sp>
      <p:sp>
        <p:nvSpPr>
          <p:cNvPr id="7" name="Text Placeholder 5"/>
          <p:cNvSpPr txBox="1">
            <a:spLocks/>
          </p:cNvSpPr>
          <p:nvPr/>
        </p:nvSpPr>
        <p:spPr bwMode="auto">
          <a:xfrm>
            <a:off x="304800" y="6477000"/>
            <a:ext cx="8153400" cy="249238"/>
          </a:xfrm>
          <a:prstGeom prst="rect">
            <a:avLst/>
          </a:prstGeom>
          <a:noFill/>
          <a:ln w="9525">
            <a:noFill/>
            <a:miter lim="800000"/>
            <a:headEnd/>
            <a:tailEnd/>
          </a:ln>
        </p:spPr>
        <p:txBody>
          <a:bodyPr lIns="0" tIns="0" rIns="0" bIns="0">
            <a:spAutoFit/>
          </a:bodyPr>
          <a:lstStyle/>
          <a:p>
            <a:pPr marL="396875" indent="-396875" algn="ctr" defTabSz="912813" eaLnBrk="0" hangingPunct="0">
              <a:lnSpc>
                <a:spcPct val="90000"/>
              </a:lnSpc>
              <a:spcBef>
                <a:spcPts val="0"/>
              </a:spcBef>
              <a:spcAft>
                <a:spcPts val="400"/>
              </a:spcAft>
              <a:tabLst>
                <a:tab pos="6858000" algn="r"/>
              </a:tabLst>
              <a:defRPr/>
            </a:pPr>
            <a:r>
              <a:rPr lang="en-US" i="1" dirty="0">
                <a:solidFill>
                  <a:srgbClr val="FFC000"/>
                </a:solidFill>
                <a:effectLst>
                  <a:outerShdw blurRad="38100" dist="38100" dir="2700000" algn="tl">
                    <a:srgbClr val="000000">
                      <a:alpha val="43137"/>
                    </a:srgbClr>
                  </a:outerShdw>
                </a:effectLst>
                <a:latin typeface="+mn-lt"/>
                <a:cs typeface="+mn-cs"/>
              </a:rPr>
              <a:t>*  Southern Cal can also apply for $5.94 billion in Statewide eligible funding </a:t>
            </a:r>
          </a:p>
        </p:txBody>
      </p:sp>
      <p:cxnSp>
        <p:nvCxnSpPr>
          <p:cNvPr id="9" name="Straight Connector 8"/>
          <p:cNvCxnSpPr/>
          <p:nvPr/>
        </p:nvCxnSpPr>
        <p:spPr>
          <a:xfrm>
            <a:off x="414730" y="5959840"/>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14730" y="2665412"/>
            <a:ext cx="8229600" cy="1588"/>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B760E5D-2259-46D3-90FA-DB55A219C3BF}" type="slidenum">
              <a:rPr lang="en-US" smtClean="0"/>
              <a:pPr>
                <a:defRPr/>
              </a:pPr>
              <a:t>6</a:t>
            </a:fld>
            <a:endParaRPr lang="en-US" dirty="0"/>
          </a:p>
        </p:txBody>
      </p:sp>
      <p:pic>
        <p:nvPicPr>
          <p:cNvPr id="260098" name="Picture 2"/>
          <p:cNvPicPr>
            <a:picLocks noChangeAspect="1" noChangeArrowheads="1"/>
          </p:cNvPicPr>
          <p:nvPr/>
        </p:nvPicPr>
        <p:blipFill>
          <a:blip r:embed="rId2"/>
          <a:srcRect/>
          <a:stretch>
            <a:fillRect/>
          </a:stretch>
        </p:blipFill>
        <p:spPr bwMode="auto">
          <a:xfrm>
            <a:off x="0" y="0"/>
            <a:ext cx="9143999" cy="6879042"/>
          </a:xfrm>
          <a:prstGeom prst="rect">
            <a:avLst/>
          </a:prstGeom>
          <a:noFill/>
          <a:ln w="9525">
            <a:noFill/>
            <a:miter lim="800000"/>
            <a:headEnd/>
            <a:tailEnd/>
          </a:ln>
          <a:effec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7EC7F1C5-714B-4520-8352-8462B38DD693}" type="slidenum">
              <a:rPr lang="en-US" smtClean="0"/>
              <a:pPr>
                <a:defRPr/>
              </a:pPr>
              <a:t>7</a:t>
            </a:fld>
            <a:endParaRPr lang="en-US" dirty="0"/>
          </a:p>
        </p:txBody>
      </p:sp>
      <p:pic>
        <p:nvPicPr>
          <p:cNvPr id="24579" name="Picture 2" descr="Delta smelt photo by Peter Johnson, U.S. Fish and Wildlife Service, public domain">
            <a:hlinkClick r:id="rId2"/>
          </p:cNvPr>
          <p:cNvPicPr>
            <a:picLocks noChangeAspect="1" noChangeArrowheads="1"/>
          </p:cNvPicPr>
          <p:nvPr/>
        </p:nvPicPr>
        <p:blipFill>
          <a:blip r:embed="rId3"/>
          <a:srcRect/>
          <a:stretch>
            <a:fillRect/>
          </a:stretch>
        </p:blipFill>
        <p:spPr bwMode="auto">
          <a:xfrm>
            <a:off x="2971800" y="3289300"/>
            <a:ext cx="1828800" cy="1358900"/>
          </a:xfrm>
          <a:prstGeom prst="rect">
            <a:avLst/>
          </a:prstGeom>
          <a:noFill/>
          <a:ln w="9525">
            <a:noFill/>
            <a:miter lim="800000"/>
            <a:headEnd/>
            <a:tailEnd/>
          </a:ln>
        </p:spPr>
      </p:pic>
      <p:pic>
        <p:nvPicPr>
          <p:cNvPr id="146436" name="Picture 4" descr="Delta smelt photo by Peter Johnson, U.S. Fish and Wildlife Service, public domain">
            <a:hlinkClick r:id="rId4"/>
          </p:cNvPr>
          <p:cNvPicPr>
            <a:picLocks noChangeAspect="1" noChangeArrowheads="1"/>
          </p:cNvPicPr>
          <p:nvPr/>
        </p:nvPicPr>
        <p:blipFill>
          <a:blip r:embed="rId5"/>
          <a:srcRect/>
          <a:stretch>
            <a:fillRect/>
          </a:stretch>
        </p:blipFill>
        <p:spPr bwMode="auto">
          <a:xfrm>
            <a:off x="2362200" y="1828800"/>
            <a:ext cx="4662160" cy="3200400"/>
          </a:xfrm>
          <a:prstGeom prst="ellipse">
            <a:avLst/>
          </a:prstGeom>
          <a:ln w="63500" cap="rnd">
            <a:solidFill>
              <a:srgbClr val="333333"/>
            </a:solidFill>
          </a:ln>
          <a:effectLst>
            <a:outerShdw blurRad="381000" dist="292100" dir="5400000" sx="-80000" sy="-18000" rotWithShape="0">
              <a:srgbClr val="000000">
                <a:alpha val="22000"/>
              </a:srgbClr>
            </a:outerShdw>
            <a:reflection blurRad="6350" stA="50000" endA="300" endPos="555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5" name="Rectangle 2"/>
          <p:cNvSpPr txBox="1">
            <a:spLocks noChangeArrowheads="1"/>
          </p:cNvSpPr>
          <p:nvPr/>
        </p:nvSpPr>
        <p:spPr bwMode="invGray">
          <a:xfrm>
            <a:off x="0" y="360363"/>
            <a:ext cx="9144000" cy="1239837"/>
          </a:xfrm>
          <a:prstGeom prst="rect">
            <a:avLst/>
          </a:prstGeom>
        </p:spPr>
        <p:txBody>
          <a:bodyPr/>
          <a:lstStyle/>
          <a:p>
            <a:pPr algn="ctr">
              <a:spcAft>
                <a:spcPct val="25000"/>
              </a:spcAft>
              <a:defRPr/>
            </a:pPr>
            <a:r>
              <a:rPr lang="en-US" sz="4000" b="1"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outerShdw>
                </a:effectLst>
                <a:latin typeface="+mj-lt"/>
                <a:cs typeface="Arial" charset="0"/>
              </a:rPr>
              <a:t>… the Cause of Statewide Water Rationing?</a:t>
            </a:r>
            <a:r>
              <a:rPr lang="en-US" sz="3200" kern="0" dirty="0">
                <a:solidFill>
                  <a:srgbClr val="FFFF00"/>
                </a:solidFill>
                <a:effectLst>
                  <a:outerShdw blurRad="38100" dist="38100" dir="2700000" algn="tl">
                    <a:srgbClr val="000000"/>
                  </a:outerShdw>
                </a:effectLst>
                <a:ea typeface="+mj-ea"/>
                <a:cs typeface="+mj-cs"/>
              </a:rPr>
              <a:t/>
            </a:r>
            <a:br>
              <a:rPr lang="en-US" sz="3200" kern="0" dirty="0">
                <a:solidFill>
                  <a:srgbClr val="FFFF00"/>
                </a:solidFill>
                <a:effectLst>
                  <a:outerShdw blurRad="38100" dist="38100" dir="2700000" algn="tl">
                    <a:srgbClr val="000000"/>
                  </a:outerShdw>
                </a:effectLst>
                <a:ea typeface="+mj-ea"/>
                <a:cs typeface="+mj-cs"/>
              </a:rPr>
            </a:br>
            <a:r>
              <a:rPr lang="en-US" sz="3200" b="1" kern="0" dirty="0">
                <a:solidFill>
                  <a:schemeClr val="tx1">
                    <a:lumMod val="85000"/>
                  </a:schemeClr>
                </a:solidFill>
                <a:effectLst>
                  <a:outerShdw blurRad="38100" dist="38100" dir="2700000" algn="tl">
                    <a:srgbClr val="000000"/>
                  </a:outerShdw>
                </a:effectLst>
                <a:ea typeface="+mj-ea"/>
                <a:cs typeface="+mj-cs"/>
              </a:rPr>
              <a:t>Delta Smelt </a:t>
            </a:r>
          </a:p>
        </p:txBody>
      </p:sp>
      <p:pic>
        <p:nvPicPr>
          <p:cNvPr id="146437" name="Picture 5"/>
          <p:cNvPicPr>
            <a:picLocks noChangeAspect="1" noChangeArrowheads="1"/>
          </p:cNvPicPr>
          <p:nvPr/>
        </p:nvPicPr>
        <p:blipFill>
          <a:blip r:embed="rId6">
            <a:duotone>
              <a:prstClr val="black"/>
              <a:schemeClr val="tx2">
                <a:tint val="45000"/>
                <a:satMod val="400000"/>
              </a:schemeClr>
            </a:duotone>
          </a:blip>
          <a:srcRect l="10595" t="25487" r="26904" b="37720"/>
          <a:stretch>
            <a:fillRect/>
          </a:stretch>
        </p:blipFill>
        <p:spPr bwMode="auto">
          <a:xfrm>
            <a:off x="1600200" y="4657725"/>
            <a:ext cx="6096000" cy="2257419"/>
          </a:xfrm>
          <a:prstGeom prst="doubleWave">
            <a:avLst>
              <a:gd name="adj1" fmla="val 5813"/>
              <a:gd name="adj2" fmla="val -4000"/>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2" descr="D:\delta sampler copy\waterways\4.jpg"/>
          <p:cNvPicPr>
            <a:picLocks noChangeAspect="1" noChangeArrowheads="1"/>
          </p:cNvPicPr>
          <p:nvPr/>
        </p:nvPicPr>
        <p:blipFill>
          <a:blip r:embed="rId3"/>
          <a:srcRect/>
          <a:stretch>
            <a:fillRect/>
          </a:stretch>
        </p:blipFill>
        <p:spPr bwMode="auto">
          <a:xfrm>
            <a:off x="3886200" y="609600"/>
            <a:ext cx="4495800" cy="3371850"/>
          </a:xfrm>
          <a:prstGeom prst="ellipse">
            <a:avLst/>
          </a:prstGeom>
          <a:ln w="63500" cap="rnd">
            <a:solidFill>
              <a:srgbClr val="333333"/>
            </a:solidFill>
          </a:ln>
          <a:effectLst>
            <a:outerShdw blurRad="381000" dist="292100" dir="5400000" sx="-80000" sy="-18000" rotWithShape="0">
              <a:srgbClr val="000000">
                <a:alpha val="97000"/>
              </a:srgbClr>
            </a:outerShdw>
          </a:effectLst>
          <a:scene3d>
            <a:camera prst="orthographicFront"/>
            <a:lightRig rig="contrasting" dir="t">
              <a:rot lat="0" lon="0" rev="3000000"/>
            </a:lightRig>
          </a:scene3d>
          <a:sp3d contourW="7620">
            <a:bevelT w="95250" h="31750"/>
            <a:contourClr>
              <a:srgbClr val="333333"/>
            </a:contourClr>
          </a:sp3d>
        </p:spPr>
      </p:pic>
      <p:sp>
        <p:nvSpPr>
          <p:cNvPr id="6" name="Rectangle 3"/>
          <p:cNvSpPr>
            <a:spLocks noChangeArrowheads="1"/>
          </p:cNvSpPr>
          <p:nvPr/>
        </p:nvSpPr>
        <p:spPr bwMode="ltGray">
          <a:xfrm>
            <a:off x="4724400" y="1905000"/>
            <a:ext cx="2895600" cy="990600"/>
          </a:xfrm>
          <a:prstGeom prst="rect">
            <a:avLst/>
          </a:prstGeom>
          <a:noFill/>
          <a:ln w="9525">
            <a:noFill/>
            <a:miter lim="800000"/>
            <a:headEnd/>
            <a:tailEnd/>
          </a:ln>
          <a:effectLst>
            <a:glow rad="139700">
              <a:schemeClr val="accent4">
                <a:satMod val="175000"/>
                <a:alpha val="40000"/>
              </a:schemeClr>
            </a:glow>
          </a:effectLst>
        </p:spPr>
        <p:txBody>
          <a:bodyPr/>
          <a:lstStyle/>
          <a:p>
            <a:pPr algn="ctr" eaLnBrk="0" hangingPunct="0">
              <a:lnSpc>
                <a:spcPct val="70000"/>
              </a:lnSpc>
              <a:defRPr/>
            </a:pPr>
            <a:r>
              <a:rPr lang="en-US" sz="3600" b="1" dirty="0" smtClean="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Arial" charset="0"/>
              </a:rPr>
              <a:t>California Bay-Delta</a:t>
            </a:r>
            <a:endPar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Arial" charset="0"/>
            </a:endParaRPr>
          </a:p>
          <a:p>
            <a:pPr algn="ctr" eaLnBrk="0" hangingPunct="0">
              <a:lnSpc>
                <a:spcPct val="70000"/>
              </a:lnSpc>
              <a:defRPr/>
            </a:pPr>
            <a:r>
              <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rPr>
              <a:t/>
            </a:r>
            <a:br>
              <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rPr>
            </a:br>
            <a:endParaRPr lang="en-US" sz="3600" b="1" dirty="0">
              <a:solidFill>
                <a:srgbClr val="FFFF00"/>
              </a:solidFill>
              <a:effectLst>
                <a:glow rad="139700">
                  <a:schemeClr val="accent4">
                    <a:satMod val="175000"/>
                    <a:alpha val="40000"/>
                  </a:schemeClr>
                </a:glow>
                <a:outerShdw blurRad="25400" dist="310007" dir="7680000" sy="30000" kx="1300200" algn="ctr" rotWithShape="0">
                  <a:prstClr val="black">
                    <a:alpha val="70000"/>
                  </a:prstClr>
                </a:outerShdw>
              </a:effectLst>
              <a:latin typeface="+mn-lt"/>
              <a:cs typeface="+mn-cs"/>
            </a:endParaRPr>
          </a:p>
        </p:txBody>
      </p:sp>
      <p:grpSp>
        <p:nvGrpSpPr>
          <p:cNvPr id="10" name="Group 9"/>
          <p:cNvGrpSpPr/>
          <p:nvPr/>
        </p:nvGrpSpPr>
        <p:grpSpPr>
          <a:xfrm>
            <a:off x="0" y="152400"/>
            <a:ext cx="6248400" cy="6858000"/>
            <a:chOff x="3886200" y="2209800"/>
            <a:chExt cx="4114800" cy="4856813"/>
          </a:xfrm>
        </p:grpSpPr>
        <p:pic>
          <p:nvPicPr>
            <p:cNvPr id="7" name="Picture 4" descr="Base Map Topo 2"/>
            <p:cNvPicPr>
              <a:picLocks noChangeAspect="1" noChangeArrowheads="1"/>
            </p:cNvPicPr>
            <p:nvPr/>
          </p:nvPicPr>
          <p:blipFill>
            <a:blip r:embed="rId4">
              <a:clrChange>
                <a:clrFrom>
                  <a:srgbClr val="000000"/>
                </a:clrFrom>
                <a:clrTo>
                  <a:srgbClr val="000000">
                    <a:alpha val="0"/>
                  </a:srgbClr>
                </a:clrTo>
              </a:clrChange>
            </a:blip>
            <a:srcRect/>
            <a:stretch>
              <a:fillRect/>
            </a:stretch>
          </p:blipFill>
          <p:spPr bwMode="auto">
            <a:xfrm>
              <a:off x="3886200" y="2209800"/>
              <a:ext cx="4114800" cy="4856813"/>
            </a:xfrm>
            <a:prstGeom prst="rect">
              <a:avLst/>
            </a:prstGeom>
            <a:noFill/>
            <a:effectLst>
              <a:outerShdw dist="132592" dir="6401955" algn="ctr" rotWithShape="0">
                <a:schemeClr val="bg1"/>
              </a:outerShdw>
            </a:effectLst>
          </p:spPr>
        </p:pic>
        <p:sp>
          <p:nvSpPr>
            <p:cNvPr id="8" name="Oval 11"/>
            <p:cNvSpPr>
              <a:spLocks noChangeArrowheads="1"/>
            </p:cNvSpPr>
            <p:nvPr/>
          </p:nvSpPr>
          <p:spPr bwMode="auto">
            <a:xfrm>
              <a:off x="4648200" y="4171013"/>
              <a:ext cx="463446" cy="381001"/>
            </a:xfrm>
            <a:prstGeom prst="ellipse">
              <a:avLst/>
            </a:prstGeom>
            <a:noFill/>
            <a:ln w="76200">
              <a:solidFill>
                <a:schemeClr val="accent5">
                  <a:lumMod val="75000"/>
                </a:schemeClr>
              </a:solidFill>
              <a:round/>
              <a:headEnd/>
              <a:tailEnd/>
            </a:ln>
            <a:effectLst>
              <a:outerShdw dist="35921" dir="2700000" algn="ctr" rotWithShape="0">
                <a:schemeClr val="tx1"/>
              </a:outerShdw>
            </a:effectLst>
          </p:spPr>
          <p:txBody>
            <a:bodyPr wrap="none" anchor="ctr"/>
            <a:lstStyle/>
            <a:p>
              <a:pPr>
                <a:defRPr/>
              </a:pPr>
              <a:endParaRPr lang="en-US">
                <a:effectLst>
                  <a:outerShdw blurRad="38100" dist="38100" dir="2700000" algn="tl">
                    <a:srgbClr val="000000">
                      <a:alpha val="43137"/>
                    </a:srgbClr>
                  </a:outerShdw>
                </a:effectLst>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34925" y="1176338"/>
            <a:ext cx="9178925" cy="5681662"/>
            <a:chOff x="-34506" y="1176338"/>
            <a:chExt cx="9178506" cy="5681662"/>
          </a:xfrm>
        </p:grpSpPr>
        <p:pic>
          <p:nvPicPr>
            <p:cNvPr id="18459" name="Picture 44" descr="\\USMWD108\FSDStWtrPrj\shared\Bay-Delta\Presentations &amp; Photos\3D Oblique Maps &amp; Animation\Oblique Maps &amp; Animations\Delta\Delta 3-D Map w-no blue sky 5-5-05.gif"/>
            <p:cNvPicPr>
              <a:picLocks noChangeAspect="1" noChangeArrowheads="1"/>
            </p:cNvPicPr>
            <p:nvPr/>
          </p:nvPicPr>
          <p:blipFill>
            <a:blip r:embed="rId4"/>
            <a:srcRect/>
            <a:stretch>
              <a:fillRect/>
            </a:stretch>
          </p:blipFill>
          <p:spPr bwMode="ltGray">
            <a:xfrm>
              <a:off x="0" y="1176338"/>
              <a:ext cx="9144000" cy="5681662"/>
            </a:xfrm>
            <a:prstGeom prst="rect">
              <a:avLst/>
            </a:prstGeom>
            <a:noFill/>
            <a:ln w="9525">
              <a:noFill/>
              <a:miter lim="800000"/>
              <a:headEnd/>
              <a:tailEnd/>
            </a:ln>
          </p:spPr>
        </p:pic>
        <p:sp>
          <p:nvSpPr>
            <p:cNvPr id="25" name="Freeform 24"/>
            <p:cNvSpPr>
              <a:spLocks noChangeAspect="1"/>
            </p:cNvSpPr>
            <p:nvPr/>
          </p:nvSpPr>
          <p:spPr bwMode="auto">
            <a:xfrm>
              <a:off x="-34506" y="4028536"/>
              <a:ext cx="3252161" cy="683077"/>
            </a:xfrm>
            <a:custGeom>
              <a:avLst/>
              <a:gdLst>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09623 w 3252161"/>
                <a:gd name="connsiteY41" fmla="*/ 534838 h 683077"/>
                <a:gd name="connsiteX42" fmla="*/ 1548442 w 3252161"/>
                <a:gd name="connsiteY42" fmla="*/ 543464 h 683077"/>
                <a:gd name="connsiteX43" fmla="*/ 1570008 w 3252161"/>
                <a:gd name="connsiteY43" fmla="*/ 560717 h 683077"/>
                <a:gd name="connsiteX44" fmla="*/ 1595887 w 3252161"/>
                <a:gd name="connsiteY44" fmla="*/ 577970 h 683077"/>
                <a:gd name="connsiteX45" fmla="*/ 1604514 w 3252161"/>
                <a:gd name="connsiteY45" fmla="*/ 586596 h 683077"/>
                <a:gd name="connsiteX46" fmla="*/ 1742536 w 3252161"/>
                <a:gd name="connsiteY46" fmla="*/ 590909 h 683077"/>
                <a:gd name="connsiteX47" fmla="*/ 1979763 w 3252161"/>
                <a:gd name="connsiteY47" fmla="*/ 599536 h 683077"/>
                <a:gd name="connsiteX48" fmla="*/ 2001329 w 3252161"/>
                <a:gd name="connsiteY48" fmla="*/ 603849 h 683077"/>
                <a:gd name="connsiteX49" fmla="*/ 2031521 w 3252161"/>
                <a:gd name="connsiteY49" fmla="*/ 608162 h 683077"/>
                <a:gd name="connsiteX50" fmla="*/ 2286000 w 3252161"/>
                <a:gd name="connsiteY50" fmla="*/ 608162 h 683077"/>
                <a:gd name="connsiteX51" fmla="*/ 2311880 w 3252161"/>
                <a:gd name="connsiteY51" fmla="*/ 599536 h 683077"/>
                <a:gd name="connsiteX52" fmla="*/ 2333446 w 3252161"/>
                <a:gd name="connsiteY52" fmla="*/ 595222 h 683077"/>
                <a:gd name="connsiteX53" fmla="*/ 2467155 w 3252161"/>
                <a:gd name="connsiteY53" fmla="*/ 599536 h 683077"/>
                <a:gd name="connsiteX54" fmla="*/ 2484408 w 3252161"/>
                <a:gd name="connsiteY54" fmla="*/ 603849 h 683077"/>
                <a:gd name="connsiteX55" fmla="*/ 2566359 w 3252161"/>
                <a:gd name="connsiteY55" fmla="*/ 608162 h 683077"/>
                <a:gd name="connsiteX56" fmla="*/ 2609491 w 3252161"/>
                <a:gd name="connsiteY56" fmla="*/ 616789 h 683077"/>
                <a:gd name="connsiteX57" fmla="*/ 2626744 w 3252161"/>
                <a:gd name="connsiteY57" fmla="*/ 621102 h 683077"/>
                <a:gd name="connsiteX58" fmla="*/ 2665563 w 3252161"/>
                <a:gd name="connsiteY58" fmla="*/ 638355 h 683077"/>
                <a:gd name="connsiteX59" fmla="*/ 2704381 w 3252161"/>
                <a:gd name="connsiteY59" fmla="*/ 655607 h 683077"/>
                <a:gd name="connsiteX60" fmla="*/ 2717321 w 3252161"/>
                <a:gd name="connsiteY60" fmla="*/ 664234 h 683077"/>
                <a:gd name="connsiteX61" fmla="*/ 2954548 w 3252161"/>
                <a:gd name="connsiteY61" fmla="*/ 655607 h 683077"/>
                <a:gd name="connsiteX62" fmla="*/ 3148642 w 3252161"/>
                <a:gd name="connsiteY62" fmla="*/ 655607 h 683077"/>
                <a:gd name="connsiteX63" fmla="*/ 3187461 w 3252161"/>
                <a:gd name="connsiteY63" fmla="*/ 642668 h 683077"/>
                <a:gd name="connsiteX64" fmla="*/ 3226280 w 3252161"/>
                <a:gd name="connsiteY64" fmla="*/ 638355 h 683077"/>
                <a:gd name="connsiteX65" fmla="*/ 3221966 w 3252161"/>
                <a:gd name="connsiteY65" fmla="*/ 616789 h 683077"/>
                <a:gd name="connsiteX66" fmla="*/ 3200400 w 3252161"/>
                <a:gd name="connsiteY66" fmla="*/ 599536 h 683077"/>
                <a:gd name="connsiteX67" fmla="*/ 3174521 w 3252161"/>
                <a:gd name="connsiteY67" fmla="*/ 590909 h 683077"/>
                <a:gd name="connsiteX68" fmla="*/ 2915729 w 3252161"/>
                <a:gd name="connsiteY68" fmla="*/ 595222 h 683077"/>
                <a:gd name="connsiteX69" fmla="*/ 2829464 w 3252161"/>
                <a:gd name="connsiteY69" fmla="*/ 586596 h 683077"/>
                <a:gd name="connsiteX70" fmla="*/ 2820838 w 3252161"/>
                <a:gd name="connsiteY70" fmla="*/ 573656 h 683077"/>
                <a:gd name="connsiteX71" fmla="*/ 2851031 w 3252161"/>
                <a:gd name="connsiteY71" fmla="*/ 543464 h 683077"/>
                <a:gd name="connsiteX72" fmla="*/ 3075317 w 3252161"/>
                <a:gd name="connsiteY72" fmla="*/ 539151 h 683077"/>
                <a:gd name="connsiteX73" fmla="*/ 3088257 w 3252161"/>
                <a:gd name="connsiteY73" fmla="*/ 534838 h 683077"/>
                <a:gd name="connsiteX74" fmla="*/ 3105510 w 3252161"/>
                <a:gd name="connsiteY74" fmla="*/ 517585 h 683077"/>
                <a:gd name="connsiteX75" fmla="*/ 3178834 w 3252161"/>
                <a:gd name="connsiteY75" fmla="*/ 504645 h 683077"/>
                <a:gd name="connsiteX76" fmla="*/ 3187461 w 3252161"/>
                <a:gd name="connsiteY76" fmla="*/ 496019 h 683077"/>
                <a:gd name="connsiteX77" fmla="*/ 3191774 w 3252161"/>
                <a:gd name="connsiteY77" fmla="*/ 483079 h 683077"/>
                <a:gd name="connsiteX78" fmla="*/ 3204714 w 3252161"/>
                <a:gd name="connsiteY78" fmla="*/ 478766 h 683077"/>
                <a:gd name="connsiteX79" fmla="*/ 3196087 w 3252161"/>
                <a:gd name="connsiteY79" fmla="*/ 470139 h 683077"/>
                <a:gd name="connsiteX80" fmla="*/ 2846717 w 3252161"/>
                <a:gd name="connsiteY80" fmla="*/ 478766 h 683077"/>
                <a:gd name="connsiteX81" fmla="*/ 2820838 w 3252161"/>
                <a:gd name="connsiteY81" fmla="*/ 487392 h 683077"/>
                <a:gd name="connsiteX82" fmla="*/ 2807898 w 3252161"/>
                <a:gd name="connsiteY82" fmla="*/ 496019 h 683077"/>
                <a:gd name="connsiteX83" fmla="*/ 2743200 w 3252161"/>
                <a:gd name="connsiteY83" fmla="*/ 500332 h 683077"/>
                <a:gd name="connsiteX84" fmla="*/ 2691442 w 3252161"/>
                <a:gd name="connsiteY84" fmla="*/ 517585 h 683077"/>
                <a:gd name="connsiteX85" fmla="*/ 2678502 w 3252161"/>
                <a:gd name="connsiteY85" fmla="*/ 521898 h 683077"/>
                <a:gd name="connsiteX86" fmla="*/ 2540480 w 3252161"/>
                <a:gd name="connsiteY86" fmla="*/ 530524 h 683077"/>
                <a:gd name="connsiteX87" fmla="*/ 2303253 w 3252161"/>
                <a:gd name="connsiteY87" fmla="*/ 539151 h 683077"/>
                <a:gd name="connsiteX88" fmla="*/ 2225615 w 3252161"/>
                <a:gd name="connsiteY88" fmla="*/ 534838 h 683077"/>
                <a:gd name="connsiteX89" fmla="*/ 2216989 w 3252161"/>
                <a:gd name="connsiteY89" fmla="*/ 526211 h 683077"/>
                <a:gd name="connsiteX90" fmla="*/ 2147978 w 3252161"/>
                <a:gd name="connsiteY90" fmla="*/ 521898 h 683077"/>
                <a:gd name="connsiteX91" fmla="*/ 2135038 w 3252161"/>
                <a:gd name="connsiteY91" fmla="*/ 526211 h 683077"/>
                <a:gd name="connsiteX92" fmla="*/ 2126412 w 3252161"/>
                <a:gd name="connsiteY92" fmla="*/ 534838 h 683077"/>
                <a:gd name="connsiteX93" fmla="*/ 2053087 w 3252161"/>
                <a:gd name="connsiteY93" fmla="*/ 539151 h 683077"/>
                <a:gd name="connsiteX94" fmla="*/ 2040148 w 3252161"/>
                <a:gd name="connsiteY94" fmla="*/ 543464 h 683077"/>
                <a:gd name="connsiteX95" fmla="*/ 2022895 w 3252161"/>
                <a:gd name="connsiteY95" fmla="*/ 560717 h 683077"/>
                <a:gd name="connsiteX96" fmla="*/ 2014268 w 3252161"/>
                <a:gd name="connsiteY96" fmla="*/ 569343 h 683077"/>
                <a:gd name="connsiteX97" fmla="*/ 2001329 w 3252161"/>
                <a:gd name="connsiteY97" fmla="*/ 573656 h 683077"/>
                <a:gd name="connsiteX98" fmla="*/ 1686464 w 3252161"/>
                <a:gd name="connsiteY98" fmla="*/ 569343 h 683077"/>
                <a:gd name="connsiteX99" fmla="*/ 1673525 w 3252161"/>
                <a:gd name="connsiteY99" fmla="*/ 565030 h 683077"/>
                <a:gd name="connsiteX100" fmla="*/ 1651959 w 3252161"/>
                <a:gd name="connsiteY100" fmla="*/ 552090 h 683077"/>
                <a:gd name="connsiteX101" fmla="*/ 1634706 w 3252161"/>
                <a:gd name="connsiteY101" fmla="*/ 530524 h 683077"/>
                <a:gd name="connsiteX102" fmla="*/ 1630393 w 3252161"/>
                <a:gd name="connsiteY102" fmla="*/ 517585 h 683077"/>
                <a:gd name="connsiteX103" fmla="*/ 1634706 w 3252161"/>
                <a:gd name="connsiteY103" fmla="*/ 504645 h 683077"/>
                <a:gd name="connsiteX104" fmla="*/ 1664898 w 3252161"/>
                <a:gd name="connsiteY104" fmla="*/ 491706 h 683077"/>
                <a:gd name="connsiteX105" fmla="*/ 1669212 w 3252161"/>
                <a:gd name="connsiteY105" fmla="*/ 478766 h 683077"/>
                <a:gd name="connsiteX106" fmla="*/ 1660585 w 3252161"/>
                <a:gd name="connsiteY106" fmla="*/ 470139 h 683077"/>
                <a:gd name="connsiteX107" fmla="*/ 1621766 w 3252161"/>
                <a:gd name="connsiteY107" fmla="*/ 465826 h 683077"/>
                <a:gd name="connsiteX108" fmla="*/ 1613140 w 3252161"/>
                <a:gd name="connsiteY108" fmla="*/ 452887 h 683077"/>
                <a:gd name="connsiteX109" fmla="*/ 1617453 w 3252161"/>
                <a:gd name="connsiteY109" fmla="*/ 427007 h 683077"/>
                <a:gd name="connsiteX110" fmla="*/ 1630393 w 3252161"/>
                <a:gd name="connsiteY110" fmla="*/ 383875 h 683077"/>
                <a:gd name="connsiteX111" fmla="*/ 1643332 w 3252161"/>
                <a:gd name="connsiteY111" fmla="*/ 370936 h 683077"/>
                <a:gd name="connsiteX112" fmla="*/ 1807234 w 3252161"/>
                <a:gd name="connsiteY112" fmla="*/ 375249 h 683077"/>
                <a:gd name="connsiteX113" fmla="*/ 1846053 w 3252161"/>
                <a:gd name="connsiteY113" fmla="*/ 388189 h 683077"/>
                <a:gd name="connsiteX114" fmla="*/ 1858993 w 3252161"/>
                <a:gd name="connsiteY114" fmla="*/ 392502 h 683077"/>
                <a:gd name="connsiteX115" fmla="*/ 1876246 w 3252161"/>
                <a:gd name="connsiteY115" fmla="*/ 431321 h 683077"/>
                <a:gd name="connsiteX116" fmla="*/ 1884872 w 3252161"/>
                <a:gd name="connsiteY116" fmla="*/ 465826 h 683077"/>
                <a:gd name="connsiteX117" fmla="*/ 1893498 w 3252161"/>
                <a:gd name="connsiteY117" fmla="*/ 474453 h 683077"/>
                <a:gd name="connsiteX118" fmla="*/ 1919378 w 3252161"/>
                <a:gd name="connsiteY118" fmla="*/ 504645 h 683077"/>
                <a:gd name="connsiteX119" fmla="*/ 1928004 w 3252161"/>
                <a:gd name="connsiteY119" fmla="*/ 513272 h 683077"/>
                <a:gd name="connsiteX120" fmla="*/ 1932317 w 3252161"/>
                <a:gd name="connsiteY120" fmla="*/ 526211 h 683077"/>
                <a:gd name="connsiteX121" fmla="*/ 1979763 w 3252161"/>
                <a:gd name="connsiteY121" fmla="*/ 526211 h 683077"/>
                <a:gd name="connsiteX122" fmla="*/ 1984076 w 3252161"/>
                <a:gd name="connsiteY122" fmla="*/ 508958 h 683077"/>
                <a:gd name="connsiteX123" fmla="*/ 2001329 w 3252161"/>
                <a:gd name="connsiteY123" fmla="*/ 487392 h 683077"/>
                <a:gd name="connsiteX124" fmla="*/ 2018581 w 3252161"/>
                <a:gd name="connsiteY124" fmla="*/ 491706 h 683077"/>
                <a:gd name="connsiteX125" fmla="*/ 2027208 w 3252161"/>
                <a:gd name="connsiteY125" fmla="*/ 500332 h 683077"/>
                <a:gd name="connsiteX126" fmla="*/ 2040148 w 3252161"/>
                <a:gd name="connsiteY126" fmla="*/ 508958 h 683077"/>
                <a:gd name="connsiteX127" fmla="*/ 2122098 w 3252161"/>
                <a:gd name="connsiteY127" fmla="*/ 504645 h 683077"/>
                <a:gd name="connsiteX128" fmla="*/ 2130725 w 3252161"/>
                <a:gd name="connsiteY128" fmla="*/ 496019 h 683077"/>
                <a:gd name="connsiteX129" fmla="*/ 2135038 w 3252161"/>
                <a:gd name="connsiteY129" fmla="*/ 461513 h 683077"/>
                <a:gd name="connsiteX130" fmla="*/ 2139351 w 3252161"/>
                <a:gd name="connsiteY130" fmla="*/ 439947 h 683077"/>
                <a:gd name="connsiteX131" fmla="*/ 2143664 w 3252161"/>
                <a:gd name="connsiteY131" fmla="*/ 427007 h 683077"/>
                <a:gd name="connsiteX132" fmla="*/ 2100532 w 3252161"/>
                <a:gd name="connsiteY132" fmla="*/ 418381 h 683077"/>
                <a:gd name="connsiteX133" fmla="*/ 2083280 w 3252161"/>
                <a:gd name="connsiteY133" fmla="*/ 414068 h 683077"/>
                <a:gd name="connsiteX134" fmla="*/ 2096219 w 3252161"/>
                <a:gd name="connsiteY134" fmla="*/ 409755 h 683077"/>
                <a:gd name="connsiteX135" fmla="*/ 2311880 w 3252161"/>
                <a:gd name="connsiteY135" fmla="*/ 401128 h 683077"/>
                <a:gd name="connsiteX136" fmla="*/ 2333446 w 3252161"/>
                <a:gd name="connsiteY136" fmla="*/ 388189 h 683077"/>
                <a:gd name="connsiteX137" fmla="*/ 2424023 w 3252161"/>
                <a:gd name="connsiteY137" fmla="*/ 375249 h 683077"/>
                <a:gd name="connsiteX138" fmla="*/ 2454215 w 3252161"/>
                <a:gd name="connsiteY138" fmla="*/ 366622 h 683077"/>
                <a:gd name="connsiteX139" fmla="*/ 2467155 w 3252161"/>
                <a:gd name="connsiteY139" fmla="*/ 362309 h 683077"/>
                <a:gd name="connsiteX140" fmla="*/ 2695755 w 3252161"/>
                <a:gd name="connsiteY140" fmla="*/ 353683 h 683077"/>
                <a:gd name="connsiteX141" fmla="*/ 2708695 w 3252161"/>
                <a:gd name="connsiteY141" fmla="*/ 349370 h 683077"/>
                <a:gd name="connsiteX142" fmla="*/ 2725948 w 3252161"/>
                <a:gd name="connsiteY142" fmla="*/ 332117 h 683077"/>
                <a:gd name="connsiteX143" fmla="*/ 2751827 w 3252161"/>
                <a:gd name="connsiteY143" fmla="*/ 323490 h 683077"/>
                <a:gd name="connsiteX144" fmla="*/ 2764766 w 3252161"/>
                <a:gd name="connsiteY144" fmla="*/ 319177 h 683077"/>
                <a:gd name="connsiteX145" fmla="*/ 2794959 w 3252161"/>
                <a:gd name="connsiteY145" fmla="*/ 306238 h 683077"/>
                <a:gd name="connsiteX146" fmla="*/ 2825151 w 3252161"/>
                <a:gd name="connsiteY146" fmla="*/ 297611 h 683077"/>
                <a:gd name="connsiteX147" fmla="*/ 2842404 w 3252161"/>
                <a:gd name="connsiteY147" fmla="*/ 293298 h 683077"/>
                <a:gd name="connsiteX148" fmla="*/ 2838091 w 3252161"/>
                <a:gd name="connsiteY148" fmla="*/ 271732 h 683077"/>
                <a:gd name="connsiteX149" fmla="*/ 2725948 w 3252161"/>
                <a:gd name="connsiteY149" fmla="*/ 276045 h 683077"/>
                <a:gd name="connsiteX150" fmla="*/ 2704381 w 3252161"/>
                <a:gd name="connsiteY150" fmla="*/ 280358 h 683077"/>
                <a:gd name="connsiteX151" fmla="*/ 2678502 w 3252161"/>
                <a:gd name="connsiteY151" fmla="*/ 284672 h 683077"/>
                <a:gd name="connsiteX152" fmla="*/ 2557732 w 3252161"/>
                <a:gd name="connsiteY152" fmla="*/ 288985 h 683077"/>
                <a:gd name="connsiteX153" fmla="*/ 2471468 w 3252161"/>
                <a:gd name="connsiteY153" fmla="*/ 293298 h 683077"/>
                <a:gd name="connsiteX154" fmla="*/ 2445589 w 3252161"/>
                <a:gd name="connsiteY154" fmla="*/ 301924 h 683077"/>
                <a:gd name="connsiteX155" fmla="*/ 2281687 w 3252161"/>
                <a:gd name="connsiteY155" fmla="*/ 310551 h 683077"/>
                <a:gd name="connsiteX156" fmla="*/ 2255808 w 3252161"/>
                <a:gd name="connsiteY156" fmla="*/ 314864 h 683077"/>
                <a:gd name="connsiteX157" fmla="*/ 2204049 w 3252161"/>
                <a:gd name="connsiteY157" fmla="*/ 319177 h 683077"/>
                <a:gd name="connsiteX158" fmla="*/ 2173857 w 3252161"/>
                <a:gd name="connsiteY158" fmla="*/ 327804 h 683077"/>
                <a:gd name="connsiteX159" fmla="*/ 2147978 w 3252161"/>
                <a:gd name="connsiteY159" fmla="*/ 340743 h 683077"/>
                <a:gd name="connsiteX160" fmla="*/ 2135038 w 3252161"/>
                <a:gd name="connsiteY160" fmla="*/ 349370 h 683077"/>
                <a:gd name="connsiteX161" fmla="*/ 2104846 w 3252161"/>
                <a:gd name="connsiteY161" fmla="*/ 357996 h 683077"/>
                <a:gd name="connsiteX162" fmla="*/ 2091906 w 3252161"/>
                <a:gd name="connsiteY162" fmla="*/ 362309 h 683077"/>
                <a:gd name="connsiteX163" fmla="*/ 1940944 w 3252161"/>
                <a:gd name="connsiteY163" fmla="*/ 357996 h 683077"/>
                <a:gd name="connsiteX164" fmla="*/ 1915064 w 3252161"/>
                <a:gd name="connsiteY164" fmla="*/ 349370 h 683077"/>
                <a:gd name="connsiteX165" fmla="*/ 1880559 w 3252161"/>
                <a:gd name="connsiteY165" fmla="*/ 332117 h 683077"/>
                <a:gd name="connsiteX166" fmla="*/ 1867619 w 3252161"/>
                <a:gd name="connsiteY166" fmla="*/ 327804 h 683077"/>
                <a:gd name="connsiteX167" fmla="*/ 1397480 w 3252161"/>
                <a:gd name="connsiteY167" fmla="*/ 332117 h 683077"/>
                <a:gd name="connsiteX168" fmla="*/ 1337095 w 3252161"/>
                <a:gd name="connsiteY168" fmla="*/ 345056 h 683077"/>
                <a:gd name="connsiteX169" fmla="*/ 1328468 w 3252161"/>
                <a:gd name="connsiteY169" fmla="*/ 353683 h 683077"/>
                <a:gd name="connsiteX170" fmla="*/ 1315529 w 3252161"/>
                <a:gd name="connsiteY170" fmla="*/ 357996 h 683077"/>
                <a:gd name="connsiteX171" fmla="*/ 1220638 w 3252161"/>
                <a:gd name="connsiteY171" fmla="*/ 362309 h 683077"/>
                <a:gd name="connsiteX172" fmla="*/ 1155940 w 3252161"/>
                <a:gd name="connsiteY172" fmla="*/ 370936 h 683077"/>
                <a:gd name="connsiteX173" fmla="*/ 1073989 w 3252161"/>
                <a:gd name="connsiteY173" fmla="*/ 379562 h 683077"/>
                <a:gd name="connsiteX174" fmla="*/ 1035170 w 3252161"/>
                <a:gd name="connsiteY174" fmla="*/ 388189 h 683077"/>
                <a:gd name="connsiteX175" fmla="*/ 1000664 w 3252161"/>
                <a:gd name="connsiteY175" fmla="*/ 392502 h 683077"/>
                <a:gd name="connsiteX176" fmla="*/ 776378 w 3252161"/>
                <a:gd name="connsiteY176" fmla="*/ 396815 h 683077"/>
                <a:gd name="connsiteX177" fmla="*/ 595223 w 3252161"/>
                <a:gd name="connsiteY177" fmla="*/ 396815 h 683077"/>
                <a:gd name="connsiteX178" fmla="*/ 569344 w 3252161"/>
                <a:gd name="connsiteY178" fmla="*/ 388189 h 683077"/>
                <a:gd name="connsiteX179" fmla="*/ 590910 w 3252161"/>
                <a:gd name="connsiteY179" fmla="*/ 375249 h 683077"/>
                <a:gd name="connsiteX180" fmla="*/ 603849 w 3252161"/>
                <a:gd name="connsiteY180" fmla="*/ 370936 h 683077"/>
                <a:gd name="connsiteX181" fmla="*/ 715993 w 3252161"/>
                <a:gd name="connsiteY181" fmla="*/ 366622 h 683077"/>
                <a:gd name="connsiteX182" fmla="*/ 733246 w 3252161"/>
                <a:gd name="connsiteY182" fmla="*/ 345056 h 683077"/>
                <a:gd name="connsiteX183" fmla="*/ 746185 w 3252161"/>
                <a:gd name="connsiteY183" fmla="*/ 332117 h 683077"/>
                <a:gd name="connsiteX184" fmla="*/ 772064 w 3252161"/>
                <a:gd name="connsiteY184" fmla="*/ 314864 h 683077"/>
                <a:gd name="connsiteX185" fmla="*/ 914400 w 3252161"/>
                <a:gd name="connsiteY185" fmla="*/ 306238 h 683077"/>
                <a:gd name="connsiteX186" fmla="*/ 927340 w 3252161"/>
                <a:gd name="connsiteY186" fmla="*/ 280358 h 683077"/>
                <a:gd name="connsiteX187" fmla="*/ 923027 w 3252161"/>
                <a:gd name="connsiteY187" fmla="*/ 263106 h 683077"/>
                <a:gd name="connsiteX188" fmla="*/ 897148 w 3252161"/>
                <a:gd name="connsiteY188" fmla="*/ 254479 h 683077"/>
                <a:gd name="connsiteX189" fmla="*/ 884208 w 3252161"/>
                <a:gd name="connsiteY189" fmla="*/ 250166 h 683077"/>
                <a:gd name="connsiteX190" fmla="*/ 875581 w 3252161"/>
                <a:gd name="connsiteY190" fmla="*/ 241539 h 683077"/>
                <a:gd name="connsiteX191" fmla="*/ 862642 w 3252161"/>
                <a:gd name="connsiteY191" fmla="*/ 237226 h 683077"/>
                <a:gd name="connsiteX192" fmla="*/ 759125 w 3252161"/>
                <a:gd name="connsiteY192" fmla="*/ 241539 h 683077"/>
                <a:gd name="connsiteX193" fmla="*/ 724619 w 3252161"/>
                <a:gd name="connsiteY193" fmla="*/ 245853 h 683077"/>
                <a:gd name="connsiteX194" fmla="*/ 698740 w 3252161"/>
                <a:gd name="connsiteY194" fmla="*/ 254479 h 683077"/>
                <a:gd name="connsiteX195" fmla="*/ 517585 w 3252161"/>
                <a:gd name="connsiteY195" fmla="*/ 258792 h 683077"/>
                <a:gd name="connsiteX196" fmla="*/ 431321 w 3252161"/>
                <a:gd name="connsiteY196" fmla="*/ 271732 h 683077"/>
                <a:gd name="connsiteX197" fmla="*/ 392502 w 3252161"/>
                <a:gd name="connsiteY197" fmla="*/ 276045 h 683077"/>
                <a:gd name="connsiteX198" fmla="*/ 73325 w 3252161"/>
                <a:gd name="connsiteY198" fmla="*/ 271732 h 683077"/>
                <a:gd name="connsiteX199" fmla="*/ 64698 w 3252161"/>
                <a:gd name="connsiteY199" fmla="*/ 263106 h 683077"/>
                <a:gd name="connsiteX200" fmla="*/ 60385 w 3252161"/>
                <a:gd name="connsiteY200" fmla="*/ 232913 h 683077"/>
                <a:gd name="connsiteX201" fmla="*/ 51759 w 3252161"/>
                <a:gd name="connsiteY201" fmla="*/ 207034 h 683077"/>
                <a:gd name="connsiteX202" fmla="*/ 56072 w 3252161"/>
                <a:gd name="connsiteY202" fmla="*/ 163902 h 683077"/>
                <a:gd name="connsiteX203" fmla="*/ 69012 w 3252161"/>
                <a:gd name="connsiteY203" fmla="*/ 159589 h 683077"/>
                <a:gd name="connsiteX204" fmla="*/ 237227 w 3252161"/>
                <a:gd name="connsiteY204" fmla="*/ 155275 h 683077"/>
                <a:gd name="connsiteX205" fmla="*/ 288985 w 3252161"/>
                <a:gd name="connsiteY205" fmla="*/ 138022 h 683077"/>
                <a:gd name="connsiteX206" fmla="*/ 301925 w 3252161"/>
                <a:gd name="connsiteY206" fmla="*/ 133709 h 683077"/>
                <a:gd name="connsiteX207" fmla="*/ 444261 w 3252161"/>
                <a:gd name="connsiteY207" fmla="*/ 129396 h 683077"/>
                <a:gd name="connsiteX208" fmla="*/ 418381 w 3252161"/>
                <a:gd name="connsiteY208" fmla="*/ 120770 h 683077"/>
                <a:gd name="connsiteX209" fmla="*/ 396815 w 3252161"/>
                <a:gd name="connsiteY209" fmla="*/ 107830 h 683077"/>
                <a:gd name="connsiteX210" fmla="*/ 388189 w 3252161"/>
                <a:gd name="connsiteY210" fmla="*/ 73324 h 683077"/>
                <a:gd name="connsiteX211" fmla="*/ 379563 w 3252161"/>
                <a:gd name="connsiteY211" fmla="*/ 60385 h 683077"/>
                <a:gd name="connsiteX212" fmla="*/ 370936 w 3252161"/>
                <a:gd name="connsiteY212" fmla="*/ 51758 h 683077"/>
                <a:gd name="connsiteX213" fmla="*/ 345057 w 3252161"/>
                <a:gd name="connsiteY213" fmla="*/ 43132 h 683077"/>
                <a:gd name="connsiteX214" fmla="*/ 332117 w 3252161"/>
                <a:gd name="connsiteY214" fmla="*/ 38819 h 683077"/>
                <a:gd name="connsiteX215" fmla="*/ 323491 w 3252161"/>
                <a:gd name="connsiteY215" fmla="*/ 30192 h 683077"/>
                <a:gd name="connsiteX216" fmla="*/ 327804 w 3252161"/>
                <a:gd name="connsiteY216" fmla="*/ 17253 h 683077"/>
                <a:gd name="connsiteX217" fmla="*/ 280359 w 3252161"/>
                <a:gd name="connsiteY217" fmla="*/ 12939 h 683077"/>
                <a:gd name="connsiteX218" fmla="*/ 228600 w 3252161"/>
                <a:gd name="connsiteY218" fmla="*/ 17253 h 683077"/>
                <a:gd name="connsiteX219" fmla="*/ 202721 w 3252161"/>
                <a:gd name="connsiteY219" fmla="*/ 25879 h 683077"/>
                <a:gd name="connsiteX220" fmla="*/ 107831 w 3252161"/>
                <a:gd name="connsiteY220" fmla="*/ 21566 h 683077"/>
                <a:gd name="connsiteX221" fmla="*/ 103517 w 3252161"/>
                <a:gd name="connsiteY221" fmla="*/ 4313 h 683077"/>
                <a:gd name="connsiteX222" fmla="*/ 34506 w 3252161"/>
                <a:gd name="connsiteY222" fmla="*/ 8626 h 683077"/>
                <a:gd name="connsiteX223" fmla="*/ 12940 w 3252161"/>
                <a:gd name="connsiteY223" fmla="*/ 12939 h 683077"/>
                <a:gd name="connsiteX224" fmla="*/ 0 w 3252161"/>
                <a:gd name="connsiteY224" fmla="*/ 0 h 683077"/>
                <a:gd name="connsiteX225" fmla="*/ 34506 w 3252161"/>
                <a:gd name="connsiteY22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26876 w 3252161"/>
                <a:gd name="connsiteY38" fmla="*/ 517585 h 683077"/>
                <a:gd name="connsiteX39" fmla="*/ 1483744 w 3252161"/>
                <a:gd name="connsiteY39" fmla="*/ 521898 h 683077"/>
                <a:gd name="connsiteX40" fmla="*/ 1496683 w 3252161"/>
                <a:gd name="connsiteY40" fmla="*/ 530524 h 683077"/>
                <a:gd name="connsiteX41" fmla="*/ 1548442 w 3252161"/>
                <a:gd name="connsiteY41" fmla="*/ 543464 h 683077"/>
                <a:gd name="connsiteX42" fmla="*/ 1570008 w 3252161"/>
                <a:gd name="connsiteY42" fmla="*/ 560717 h 683077"/>
                <a:gd name="connsiteX43" fmla="*/ 1595887 w 3252161"/>
                <a:gd name="connsiteY43" fmla="*/ 577970 h 683077"/>
                <a:gd name="connsiteX44" fmla="*/ 1604514 w 3252161"/>
                <a:gd name="connsiteY44" fmla="*/ 586596 h 683077"/>
                <a:gd name="connsiteX45" fmla="*/ 1742536 w 3252161"/>
                <a:gd name="connsiteY45" fmla="*/ 590909 h 683077"/>
                <a:gd name="connsiteX46" fmla="*/ 1979763 w 3252161"/>
                <a:gd name="connsiteY46" fmla="*/ 599536 h 683077"/>
                <a:gd name="connsiteX47" fmla="*/ 2001329 w 3252161"/>
                <a:gd name="connsiteY47" fmla="*/ 603849 h 683077"/>
                <a:gd name="connsiteX48" fmla="*/ 2031521 w 3252161"/>
                <a:gd name="connsiteY48" fmla="*/ 608162 h 683077"/>
                <a:gd name="connsiteX49" fmla="*/ 2286000 w 3252161"/>
                <a:gd name="connsiteY49" fmla="*/ 608162 h 683077"/>
                <a:gd name="connsiteX50" fmla="*/ 2311880 w 3252161"/>
                <a:gd name="connsiteY50" fmla="*/ 599536 h 683077"/>
                <a:gd name="connsiteX51" fmla="*/ 2333446 w 3252161"/>
                <a:gd name="connsiteY51" fmla="*/ 595222 h 683077"/>
                <a:gd name="connsiteX52" fmla="*/ 2467155 w 3252161"/>
                <a:gd name="connsiteY52" fmla="*/ 599536 h 683077"/>
                <a:gd name="connsiteX53" fmla="*/ 2484408 w 3252161"/>
                <a:gd name="connsiteY53" fmla="*/ 603849 h 683077"/>
                <a:gd name="connsiteX54" fmla="*/ 2566359 w 3252161"/>
                <a:gd name="connsiteY54" fmla="*/ 608162 h 683077"/>
                <a:gd name="connsiteX55" fmla="*/ 2609491 w 3252161"/>
                <a:gd name="connsiteY55" fmla="*/ 616789 h 683077"/>
                <a:gd name="connsiteX56" fmla="*/ 2626744 w 3252161"/>
                <a:gd name="connsiteY56" fmla="*/ 621102 h 683077"/>
                <a:gd name="connsiteX57" fmla="*/ 2665563 w 3252161"/>
                <a:gd name="connsiteY57" fmla="*/ 638355 h 683077"/>
                <a:gd name="connsiteX58" fmla="*/ 2704381 w 3252161"/>
                <a:gd name="connsiteY58" fmla="*/ 655607 h 683077"/>
                <a:gd name="connsiteX59" fmla="*/ 2717321 w 3252161"/>
                <a:gd name="connsiteY59" fmla="*/ 664234 h 683077"/>
                <a:gd name="connsiteX60" fmla="*/ 2954548 w 3252161"/>
                <a:gd name="connsiteY60" fmla="*/ 655607 h 683077"/>
                <a:gd name="connsiteX61" fmla="*/ 3148642 w 3252161"/>
                <a:gd name="connsiteY61" fmla="*/ 655607 h 683077"/>
                <a:gd name="connsiteX62" fmla="*/ 3187461 w 3252161"/>
                <a:gd name="connsiteY62" fmla="*/ 642668 h 683077"/>
                <a:gd name="connsiteX63" fmla="*/ 3226280 w 3252161"/>
                <a:gd name="connsiteY63" fmla="*/ 638355 h 683077"/>
                <a:gd name="connsiteX64" fmla="*/ 3221966 w 3252161"/>
                <a:gd name="connsiteY64" fmla="*/ 616789 h 683077"/>
                <a:gd name="connsiteX65" fmla="*/ 3200400 w 3252161"/>
                <a:gd name="connsiteY65" fmla="*/ 599536 h 683077"/>
                <a:gd name="connsiteX66" fmla="*/ 3174521 w 3252161"/>
                <a:gd name="connsiteY66" fmla="*/ 590909 h 683077"/>
                <a:gd name="connsiteX67" fmla="*/ 2915729 w 3252161"/>
                <a:gd name="connsiteY67" fmla="*/ 595222 h 683077"/>
                <a:gd name="connsiteX68" fmla="*/ 2829464 w 3252161"/>
                <a:gd name="connsiteY68" fmla="*/ 586596 h 683077"/>
                <a:gd name="connsiteX69" fmla="*/ 2820838 w 3252161"/>
                <a:gd name="connsiteY69" fmla="*/ 573656 h 683077"/>
                <a:gd name="connsiteX70" fmla="*/ 2851031 w 3252161"/>
                <a:gd name="connsiteY70" fmla="*/ 543464 h 683077"/>
                <a:gd name="connsiteX71" fmla="*/ 3075317 w 3252161"/>
                <a:gd name="connsiteY71" fmla="*/ 539151 h 683077"/>
                <a:gd name="connsiteX72" fmla="*/ 3088257 w 3252161"/>
                <a:gd name="connsiteY72" fmla="*/ 534838 h 683077"/>
                <a:gd name="connsiteX73" fmla="*/ 3105510 w 3252161"/>
                <a:gd name="connsiteY73" fmla="*/ 517585 h 683077"/>
                <a:gd name="connsiteX74" fmla="*/ 3178834 w 3252161"/>
                <a:gd name="connsiteY74" fmla="*/ 504645 h 683077"/>
                <a:gd name="connsiteX75" fmla="*/ 3187461 w 3252161"/>
                <a:gd name="connsiteY75" fmla="*/ 496019 h 683077"/>
                <a:gd name="connsiteX76" fmla="*/ 3191774 w 3252161"/>
                <a:gd name="connsiteY76" fmla="*/ 483079 h 683077"/>
                <a:gd name="connsiteX77" fmla="*/ 3204714 w 3252161"/>
                <a:gd name="connsiteY77" fmla="*/ 478766 h 683077"/>
                <a:gd name="connsiteX78" fmla="*/ 3196087 w 3252161"/>
                <a:gd name="connsiteY78" fmla="*/ 470139 h 683077"/>
                <a:gd name="connsiteX79" fmla="*/ 2846717 w 3252161"/>
                <a:gd name="connsiteY79" fmla="*/ 478766 h 683077"/>
                <a:gd name="connsiteX80" fmla="*/ 2820838 w 3252161"/>
                <a:gd name="connsiteY80" fmla="*/ 487392 h 683077"/>
                <a:gd name="connsiteX81" fmla="*/ 2807898 w 3252161"/>
                <a:gd name="connsiteY81" fmla="*/ 496019 h 683077"/>
                <a:gd name="connsiteX82" fmla="*/ 2743200 w 3252161"/>
                <a:gd name="connsiteY82" fmla="*/ 500332 h 683077"/>
                <a:gd name="connsiteX83" fmla="*/ 2691442 w 3252161"/>
                <a:gd name="connsiteY83" fmla="*/ 517585 h 683077"/>
                <a:gd name="connsiteX84" fmla="*/ 2678502 w 3252161"/>
                <a:gd name="connsiteY84" fmla="*/ 521898 h 683077"/>
                <a:gd name="connsiteX85" fmla="*/ 2540480 w 3252161"/>
                <a:gd name="connsiteY85" fmla="*/ 530524 h 683077"/>
                <a:gd name="connsiteX86" fmla="*/ 2303253 w 3252161"/>
                <a:gd name="connsiteY86" fmla="*/ 539151 h 683077"/>
                <a:gd name="connsiteX87" fmla="*/ 2225615 w 3252161"/>
                <a:gd name="connsiteY87" fmla="*/ 534838 h 683077"/>
                <a:gd name="connsiteX88" fmla="*/ 2216989 w 3252161"/>
                <a:gd name="connsiteY88" fmla="*/ 526211 h 683077"/>
                <a:gd name="connsiteX89" fmla="*/ 2147978 w 3252161"/>
                <a:gd name="connsiteY89" fmla="*/ 521898 h 683077"/>
                <a:gd name="connsiteX90" fmla="*/ 2135038 w 3252161"/>
                <a:gd name="connsiteY90" fmla="*/ 526211 h 683077"/>
                <a:gd name="connsiteX91" fmla="*/ 2126412 w 3252161"/>
                <a:gd name="connsiteY91" fmla="*/ 534838 h 683077"/>
                <a:gd name="connsiteX92" fmla="*/ 2053087 w 3252161"/>
                <a:gd name="connsiteY92" fmla="*/ 539151 h 683077"/>
                <a:gd name="connsiteX93" fmla="*/ 2040148 w 3252161"/>
                <a:gd name="connsiteY93" fmla="*/ 543464 h 683077"/>
                <a:gd name="connsiteX94" fmla="*/ 2022895 w 3252161"/>
                <a:gd name="connsiteY94" fmla="*/ 560717 h 683077"/>
                <a:gd name="connsiteX95" fmla="*/ 2014268 w 3252161"/>
                <a:gd name="connsiteY95" fmla="*/ 569343 h 683077"/>
                <a:gd name="connsiteX96" fmla="*/ 2001329 w 3252161"/>
                <a:gd name="connsiteY96" fmla="*/ 573656 h 683077"/>
                <a:gd name="connsiteX97" fmla="*/ 1686464 w 3252161"/>
                <a:gd name="connsiteY97" fmla="*/ 569343 h 683077"/>
                <a:gd name="connsiteX98" fmla="*/ 1673525 w 3252161"/>
                <a:gd name="connsiteY98" fmla="*/ 565030 h 683077"/>
                <a:gd name="connsiteX99" fmla="*/ 1651959 w 3252161"/>
                <a:gd name="connsiteY99" fmla="*/ 552090 h 683077"/>
                <a:gd name="connsiteX100" fmla="*/ 1634706 w 3252161"/>
                <a:gd name="connsiteY100" fmla="*/ 530524 h 683077"/>
                <a:gd name="connsiteX101" fmla="*/ 1630393 w 3252161"/>
                <a:gd name="connsiteY101" fmla="*/ 517585 h 683077"/>
                <a:gd name="connsiteX102" fmla="*/ 1634706 w 3252161"/>
                <a:gd name="connsiteY102" fmla="*/ 504645 h 683077"/>
                <a:gd name="connsiteX103" fmla="*/ 1664898 w 3252161"/>
                <a:gd name="connsiteY103" fmla="*/ 491706 h 683077"/>
                <a:gd name="connsiteX104" fmla="*/ 1669212 w 3252161"/>
                <a:gd name="connsiteY104" fmla="*/ 478766 h 683077"/>
                <a:gd name="connsiteX105" fmla="*/ 1660585 w 3252161"/>
                <a:gd name="connsiteY105" fmla="*/ 470139 h 683077"/>
                <a:gd name="connsiteX106" fmla="*/ 1621766 w 3252161"/>
                <a:gd name="connsiteY106" fmla="*/ 465826 h 683077"/>
                <a:gd name="connsiteX107" fmla="*/ 1613140 w 3252161"/>
                <a:gd name="connsiteY107" fmla="*/ 452887 h 683077"/>
                <a:gd name="connsiteX108" fmla="*/ 1617453 w 3252161"/>
                <a:gd name="connsiteY108" fmla="*/ 427007 h 683077"/>
                <a:gd name="connsiteX109" fmla="*/ 1630393 w 3252161"/>
                <a:gd name="connsiteY109" fmla="*/ 383875 h 683077"/>
                <a:gd name="connsiteX110" fmla="*/ 1643332 w 3252161"/>
                <a:gd name="connsiteY110" fmla="*/ 370936 h 683077"/>
                <a:gd name="connsiteX111" fmla="*/ 1807234 w 3252161"/>
                <a:gd name="connsiteY111" fmla="*/ 375249 h 683077"/>
                <a:gd name="connsiteX112" fmla="*/ 1846053 w 3252161"/>
                <a:gd name="connsiteY112" fmla="*/ 388189 h 683077"/>
                <a:gd name="connsiteX113" fmla="*/ 1858993 w 3252161"/>
                <a:gd name="connsiteY113" fmla="*/ 392502 h 683077"/>
                <a:gd name="connsiteX114" fmla="*/ 1876246 w 3252161"/>
                <a:gd name="connsiteY114" fmla="*/ 431321 h 683077"/>
                <a:gd name="connsiteX115" fmla="*/ 1884872 w 3252161"/>
                <a:gd name="connsiteY115" fmla="*/ 465826 h 683077"/>
                <a:gd name="connsiteX116" fmla="*/ 1893498 w 3252161"/>
                <a:gd name="connsiteY116" fmla="*/ 474453 h 683077"/>
                <a:gd name="connsiteX117" fmla="*/ 1919378 w 3252161"/>
                <a:gd name="connsiteY117" fmla="*/ 504645 h 683077"/>
                <a:gd name="connsiteX118" fmla="*/ 1928004 w 3252161"/>
                <a:gd name="connsiteY118" fmla="*/ 513272 h 683077"/>
                <a:gd name="connsiteX119" fmla="*/ 1932317 w 3252161"/>
                <a:gd name="connsiteY119" fmla="*/ 526211 h 683077"/>
                <a:gd name="connsiteX120" fmla="*/ 1979763 w 3252161"/>
                <a:gd name="connsiteY120" fmla="*/ 526211 h 683077"/>
                <a:gd name="connsiteX121" fmla="*/ 1984076 w 3252161"/>
                <a:gd name="connsiteY121" fmla="*/ 508958 h 683077"/>
                <a:gd name="connsiteX122" fmla="*/ 2001329 w 3252161"/>
                <a:gd name="connsiteY122" fmla="*/ 487392 h 683077"/>
                <a:gd name="connsiteX123" fmla="*/ 2018581 w 3252161"/>
                <a:gd name="connsiteY123" fmla="*/ 491706 h 683077"/>
                <a:gd name="connsiteX124" fmla="*/ 2027208 w 3252161"/>
                <a:gd name="connsiteY124" fmla="*/ 500332 h 683077"/>
                <a:gd name="connsiteX125" fmla="*/ 2040148 w 3252161"/>
                <a:gd name="connsiteY125" fmla="*/ 508958 h 683077"/>
                <a:gd name="connsiteX126" fmla="*/ 2122098 w 3252161"/>
                <a:gd name="connsiteY126" fmla="*/ 504645 h 683077"/>
                <a:gd name="connsiteX127" fmla="*/ 2130725 w 3252161"/>
                <a:gd name="connsiteY127" fmla="*/ 496019 h 683077"/>
                <a:gd name="connsiteX128" fmla="*/ 2135038 w 3252161"/>
                <a:gd name="connsiteY128" fmla="*/ 461513 h 683077"/>
                <a:gd name="connsiteX129" fmla="*/ 2139351 w 3252161"/>
                <a:gd name="connsiteY129" fmla="*/ 439947 h 683077"/>
                <a:gd name="connsiteX130" fmla="*/ 2143664 w 3252161"/>
                <a:gd name="connsiteY130" fmla="*/ 427007 h 683077"/>
                <a:gd name="connsiteX131" fmla="*/ 2100532 w 3252161"/>
                <a:gd name="connsiteY131" fmla="*/ 418381 h 683077"/>
                <a:gd name="connsiteX132" fmla="*/ 2083280 w 3252161"/>
                <a:gd name="connsiteY132" fmla="*/ 414068 h 683077"/>
                <a:gd name="connsiteX133" fmla="*/ 2096219 w 3252161"/>
                <a:gd name="connsiteY133" fmla="*/ 409755 h 683077"/>
                <a:gd name="connsiteX134" fmla="*/ 2311880 w 3252161"/>
                <a:gd name="connsiteY134" fmla="*/ 401128 h 683077"/>
                <a:gd name="connsiteX135" fmla="*/ 2333446 w 3252161"/>
                <a:gd name="connsiteY135" fmla="*/ 388189 h 683077"/>
                <a:gd name="connsiteX136" fmla="*/ 2424023 w 3252161"/>
                <a:gd name="connsiteY136" fmla="*/ 375249 h 683077"/>
                <a:gd name="connsiteX137" fmla="*/ 2454215 w 3252161"/>
                <a:gd name="connsiteY137" fmla="*/ 366622 h 683077"/>
                <a:gd name="connsiteX138" fmla="*/ 2467155 w 3252161"/>
                <a:gd name="connsiteY138" fmla="*/ 362309 h 683077"/>
                <a:gd name="connsiteX139" fmla="*/ 2695755 w 3252161"/>
                <a:gd name="connsiteY139" fmla="*/ 353683 h 683077"/>
                <a:gd name="connsiteX140" fmla="*/ 2708695 w 3252161"/>
                <a:gd name="connsiteY140" fmla="*/ 349370 h 683077"/>
                <a:gd name="connsiteX141" fmla="*/ 2725948 w 3252161"/>
                <a:gd name="connsiteY141" fmla="*/ 332117 h 683077"/>
                <a:gd name="connsiteX142" fmla="*/ 2751827 w 3252161"/>
                <a:gd name="connsiteY142" fmla="*/ 323490 h 683077"/>
                <a:gd name="connsiteX143" fmla="*/ 2764766 w 3252161"/>
                <a:gd name="connsiteY143" fmla="*/ 319177 h 683077"/>
                <a:gd name="connsiteX144" fmla="*/ 2794959 w 3252161"/>
                <a:gd name="connsiteY144" fmla="*/ 306238 h 683077"/>
                <a:gd name="connsiteX145" fmla="*/ 2825151 w 3252161"/>
                <a:gd name="connsiteY145" fmla="*/ 297611 h 683077"/>
                <a:gd name="connsiteX146" fmla="*/ 2842404 w 3252161"/>
                <a:gd name="connsiteY146" fmla="*/ 293298 h 683077"/>
                <a:gd name="connsiteX147" fmla="*/ 2838091 w 3252161"/>
                <a:gd name="connsiteY147" fmla="*/ 271732 h 683077"/>
                <a:gd name="connsiteX148" fmla="*/ 2725948 w 3252161"/>
                <a:gd name="connsiteY148" fmla="*/ 276045 h 683077"/>
                <a:gd name="connsiteX149" fmla="*/ 2704381 w 3252161"/>
                <a:gd name="connsiteY149" fmla="*/ 280358 h 683077"/>
                <a:gd name="connsiteX150" fmla="*/ 2678502 w 3252161"/>
                <a:gd name="connsiteY150" fmla="*/ 284672 h 683077"/>
                <a:gd name="connsiteX151" fmla="*/ 2557732 w 3252161"/>
                <a:gd name="connsiteY151" fmla="*/ 288985 h 683077"/>
                <a:gd name="connsiteX152" fmla="*/ 2471468 w 3252161"/>
                <a:gd name="connsiteY152" fmla="*/ 293298 h 683077"/>
                <a:gd name="connsiteX153" fmla="*/ 2445589 w 3252161"/>
                <a:gd name="connsiteY153" fmla="*/ 301924 h 683077"/>
                <a:gd name="connsiteX154" fmla="*/ 2281687 w 3252161"/>
                <a:gd name="connsiteY154" fmla="*/ 310551 h 683077"/>
                <a:gd name="connsiteX155" fmla="*/ 2255808 w 3252161"/>
                <a:gd name="connsiteY155" fmla="*/ 314864 h 683077"/>
                <a:gd name="connsiteX156" fmla="*/ 2204049 w 3252161"/>
                <a:gd name="connsiteY156" fmla="*/ 319177 h 683077"/>
                <a:gd name="connsiteX157" fmla="*/ 2173857 w 3252161"/>
                <a:gd name="connsiteY157" fmla="*/ 327804 h 683077"/>
                <a:gd name="connsiteX158" fmla="*/ 2147978 w 3252161"/>
                <a:gd name="connsiteY158" fmla="*/ 340743 h 683077"/>
                <a:gd name="connsiteX159" fmla="*/ 2135038 w 3252161"/>
                <a:gd name="connsiteY159" fmla="*/ 349370 h 683077"/>
                <a:gd name="connsiteX160" fmla="*/ 2104846 w 3252161"/>
                <a:gd name="connsiteY160" fmla="*/ 357996 h 683077"/>
                <a:gd name="connsiteX161" fmla="*/ 2091906 w 3252161"/>
                <a:gd name="connsiteY161" fmla="*/ 362309 h 683077"/>
                <a:gd name="connsiteX162" fmla="*/ 1940944 w 3252161"/>
                <a:gd name="connsiteY162" fmla="*/ 357996 h 683077"/>
                <a:gd name="connsiteX163" fmla="*/ 1915064 w 3252161"/>
                <a:gd name="connsiteY163" fmla="*/ 349370 h 683077"/>
                <a:gd name="connsiteX164" fmla="*/ 1880559 w 3252161"/>
                <a:gd name="connsiteY164" fmla="*/ 332117 h 683077"/>
                <a:gd name="connsiteX165" fmla="*/ 1867619 w 3252161"/>
                <a:gd name="connsiteY165" fmla="*/ 327804 h 683077"/>
                <a:gd name="connsiteX166" fmla="*/ 1397480 w 3252161"/>
                <a:gd name="connsiteY166" fmla="*/ 332117 h 683077"/>
                <a:gd name="connsiteX167" fmla="*/ 1337095 w 3252161"/>
                <a:gd name="connsiteY167" fmla="*/ 345056 h 683077"/>
                <a:gd name="connsiteX168" fmla="*/ 1328468 w 3252161"/>
                <a:gd name="connsiteY168" fmla="*/ 353683 h 683077"/>
                <a:gd name="connsiteX169" fmla="*/ 1315529 w 3252161"/>
                <a:gd name="connsiteY169" fmla="*/ 357996 h 683077"/>
                <a:gd name="connsiteX170" fmla="*/ 1220638 w 3252161"/>
                <a:gd name="connsiteY170" fmla="*/ 362309 h 683077"/>
                <a:gd name="connsiteX171" fmla="*/ 1155940 w 3252161"/>
                <a:gd name="connsiteY171" fmla="*/ 370936 h 683077"/>
                <a:gd name="connsiteX172" fmla="*/ 1073989 w 3252161"/>
                <a:gd name="connsiteY172" fmla="*/ 379562 h 683077"/>
                <a:gd name="connsiteX173" fmla="*/ 1035170 w 3252161"/>
                <a:gd name="connsiteY173" fmla="*/ 388189 h 683077"/>
                <a:gd name="connsiteX174" fmla="*/ 1000664 w 3252161"/>
                <a:gd name="connsiteY174" fmla="*/ 392502 h 683077"/>
                <a:gd name="connsiteX175" fmla="*/ 776378 w 3252161"/>
                <a:gd name="connsiteY175" fmla="*/ 396815 h 683077"/>
                <a:gd name="connsiteX176" fmla="*/ 595223 w 3252161"/>
                <a:gd name="connsiteY176" fmla="*/ 396815 h 683077"/>
                <a:gd name="connsiteX177" fmla="*/ 569344 w 3252161"/>
                <a:gd name="connsiteY177" fmla="*/ 388189 h 683077"/>
                <a:gd name="connsiteX178" fmla="*/ 590910 w 3252161"/>
                <a:gd name="connsiteY178" fmla="*/ 375249 h 683077"/>
                <a:gd name="connsiteX179" fmla="*/ 603849 w 3252161"/>
                <a:gd name="connsiteY179" fmla="*/ 370936 h 683077"/>
                <a:gd name="connsiteX180" fmla="*/ 715993 w 3252161"/>
                <a:gd name="connsiteY180" fmla="*/ 366622 h 683077"/>
                <a:gd name="connsiteX181" fmla="*/ 733246 w 3252161"/>
                <a:gd name="connsiteY181" fmla="*/ 345056 h 683077"/>
                <a:gd name="connsiteX182" fmla="*/ 746185 w 3252161"/>
                <a:gd name="connsiteY182" fmla="*/ 332117 h 683077"/>
                <a:gd name="connsiteX183" fmla="*/ 772064 w 3252161"/>
                <a:gd name="connsiteY183" fmla="*/ 314864 h 683077"/>
                <a:gd name="connsiteX184" fmla="*/ 914400 w 3252161"/>
                <a:gd name="connsiteY184" fmla="*/ 306238 h 683077"/>
                <a:gd name="connsiteX185" fmla="*/ 927340 w 3252161"/>
                <a:gd name="connsiteY185" fmla="*/ 280358 h 683077"/>
                <a:gd name="connsiteX186" fmla="*/ 923027 w 3252161"/>
                <a:gd name="connsiteY186" fmla="*/ 263106 h 683077"/>
                <a:gd name="connsiteX187" fmla="*/ 897148 w 3252161"/>
                <a:gd name="connsiteY187" fmla="*/ 254479 h 683077"/>
                <a:gd name="connsiteX188" fmla="*/ 884208 w 3252161"/>
                <a:gd name="connsiteY188" fmla="*/ 250166 h 683077"/>
                <a:gd name="connsiteX189" fmla="*/ 875581 w 3252161"/>
                <a:gd name="connsiteY189" fmla="*/ 241539 h 683077"/>
                <a:gd name="connsiteX190" fmla="*/ 862642 w 3252161"/>
                <a:gd name="connsiteY190" fmla="*/ 237226 h 683077"/>
                <a:gd name="connsiteX191" fmla="*/ 759125 w 3252161"/>
                <a:gd name="connsiteY191" fmla="*/ 241539 h 683077"/>
                <a:gd name="connsiteX192" fmla="*/ 724619 w 3252161"/>
                <a:gd name="connsiteY192" fmla="*/ 245853 h 683077"/>
                <a:gd name="connsiteX193" fmla="*/ 698740 w 3252161"/>
                <a:gd name="connsiteY193" fmla="*/ 254479 h 683077"/>
                <a:gd name="connsiteX194" fmla="*/ 517585 w 3252161"/>
                <a:gd name="connsiteY194" fmla="*/ 258792 h 683077"/>
                <a:gd name="connsiteX195" fmla="*/ 431321 w 3252161"/>
                <a:gd name="connsiteY195" fmla="*/ 271732 h 683077"/>
                <a:gd name="connsiteX196" fmla="*/ 392502 w 3252161"/>
                <a:gd name="connsiteY196" fmla="*/ 276045 h 683077"/>
                <a:gd name="connsiteX197" fmla="*/ 73325 w 3252161"/>
                <a:gd name="connsiteY197" fmla="*/ 271732 h 683077"/>
                <a:gd name="connsiteX198" fmla="*/ 64698 w 3252161"/>
                <a:gd name="connsiteY198" fmla="*/ 263106 h 683077"/>
                <a:gd name="connsiteX199" fmla="*/ 60385 w 3252161"/>
                <a:gd name="connsiteY199" fmla="*/ 232913 h 683077"/>
                <a:gd name="connsiteX200" fmla="*/ 51759 w 3252161"/>
                <a:gd name="connsiteY200" fmla="*/ 207034 h 683077"/>
                <a:gd name="connsiteX201" fmla="*/ 56072 w 3252161"/>
                <a:gd name="connsiteY201" fmla="*/ 163902 h 683077"/>
                <a:gd name="connsiteX202" fmla="*/ 69012 w 3252161"/>
                <a:gd name="connsiteY202" fmla="*/ 159589 h 683077"/>
                <a:gd name="connsiteX203" fmla="*/ 237227 w 3252161"/>
                <a:gd name="connsiteY203" fmla="*/ 155275 h 683077"/>
                <a:gd name="connsiteX204" fmla="*/ 288985 w 3252161"/>
                <a:gd name="connsiteY204" fmla="*/ 138022 h 683077"/>
                <a:gd name="connsiteX205" fmla="*/ 301925 w 3252161"/>
                <a:gd name="connsiteY205" fmla="*/ 133709 h 683077"/>
                <a:gd name="connsiteX206" fmla="*/ 444261 w 3252161"/>
                <a:gd name="connsiteY206" fmla="*/ 129396 h 683077"/>
                <a:gd name="connsiteX207" fmla="*/ 418381 w 3252161"/>
                <a:gd name="connsiteY207" fmla="*/ 120770 h 683077"/>
                <a:gd name="connsiteX208" fmla="*/ 396815 w 3252161"/>
                <a:gd name="connsiteY208" fmla="*/ 107830 h 683077"/>
                <a:gd name="connsiteX209" fmla="*/ 388189 w 3252161"/>
                <a:gd name="connsiteY209" fmla="*/ 73324 h 683077"/>
                <a:gd name="connsiteX210" fmla="*/ 379563 w 3252161"/>
                <a:gd name="connsiteY210" fmla="*/ 60385 h 683077"/>
                <a:gd name="connsiteX211" fmla="*/ 370936 w 3252161"/>
                <a:gd name="connsiteY211" fmla="*/ 51758 h 683077"/>
                <a:gd name="connsiteX212" fmla="*/ 345057 w 3252161"/>
                <a:gd name="connsiteY212" fmla="*/ 43132 h 683077"/>
                <a:gd name="connsiteX213" fmla="*/ 332117 w 3252161"/>
                <a:gd name="connsiteY213" fmla="*/ 38819 h 683077"/>
                <a:gd name="connsiteX214" fmla="*/ 323491 w 3252161"/>
                <a:gd name="connsiteY214" fmla="*/ 30192 h 683077"/>
                <a:gd name="connsiteX215" fmla="*/ 327804 w 3252161"/>
                <a:gd name="connsiteY215" fmla="*/ 17253 h 683077"/>
                <a:gd name="connsiteX216" fmla="*/ 280359 w 3252161"/>
                <a:gd name="connsiteY216" fmla="*/ 12939 h 683077"/>
                <a:gd name="connsiteX217" fmla="*/ 228600 w 3252161"/>
                <a:gd name="connsiteY217" fmla="*/ 17253 h 683077"/>
                <a:gd name="connsiteX218" fmla="*/ 202721 w 3252161"/>
                <a:gd name="connsiteY218" fmla="*/ 25879 h 683077"/>
                <a:gd name="connsiteX219" fmla="*/ 107831 w 3252161"/>
                <a:gd name="connsiteY219" fmla="*/ 21566 h 683077"/>
                <a:gd name="connsiteX220" fmla="*/ 103517 w 3252161"/>
                <a:gd name="connsiteY220" fmla="*/ 4313 h 683077"/>
                <a:gd name="connsiteX221" fmla="*/ 34506 w 3252161"/>
                <a:gd name="connsiteY221" fmla="*/ 8626 h 683077"/>
                <a:gd name="connsiteX222" fmla="*/ 12940 w 3252161"/>
                <a:gd name="connsiteY222" fmla="*/ 12939 h 683077"/>
                <a:gd name="connsiteX223" fmla="*/ 0 w 3252161"/>
                <a:gd name="connsiteY223" fmla="*/ 0 h 683077"/>
                <a:gd name="connsiteX224" fmla="*/ 34506 w 3252161"/>
                <a:gd name="connsiteY22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496683 w 3252161"/>
                <a:gd name="connsiteY39" fmla="*/ 530524 h 683077"/>
                <a:gd name="connsiteX40" fmla="*/ 1548442 w 3252161"/>
                <a:gd name="connsiteY40" fmla="*/ 543464 h 683077"/>
                <a:gd name="connsiteX41" fmla="*/ 1570008 w 3252161"/>
                <a:gd name="connsiteY41" fmla="*/ 560717 h 683077"/>
                <a:gd name="connsiteX42" fmla="*/ 1595887 w 3252161"/>
                <a:gd name="connsiteY42" fmla="*/ 577970 h 683077"/>
                <a:gd name="connsiteX43" fmla="*/ 1604514 w 3252161"/>
                <a:gd name="connsiteY43" fmla="*/ 586596 h 683077"/>
                <a:gd name="connsiteX44" fmla="*/ 1742536 w 3252161"/>
                <a:gd name="connsiteY44" fmla="*/ 590909 h 683077"/>
                <a:gd name="connsiteX45" fmla="*/ 1979763 w 3252161"/>
                <a:gd name="connsiteY45" fmla="*/ 599536 h 683077"/>
                <a:gd name="connsiteX46" fmla="*/ 2001329 w 3252161"/>
                <a:gd name="connsiteY46" fmla="*/ 603849 h 683077"/>
                <a:gd name="connsiteX47" fmla="*/ 2031521 w 3252161"/>
                <a:gd name="connsiteY47" fmla="*/ 608162 h 683077"/>
                <a:gd name="connsiteX48" fmla="*/ 2286000 w 3252161"/>
                <a:gd name="connsiteY48" fmla="*/ 608162 h 683077"/>
                <a:gd name="connsiteX49" fmla="*/ 2311880 w 3252161"/>
                <a:gd name="connsiteY49" fmla="*/ 599536 h 683077"/>
                <a:gd name="connsiteX50" fmla="*/ 2333446 w 3252161"/>
                <a:gd name="connsiteY50" fmla="*/ 595222 h 683077"/>
                <a:gd name="connsiteX51" fmla="*/ 2467155 w 3252161"/>
                <a:gd name="connsiteY51" fmla="*/ 599536 h 683077"/>
                <a:gd name="connsiteX52" fmla="*/ 2484408 w 3252161"/>
                <a:gd name="connsiteY52" fmla="*/ 603849 h 683077"/>
                <a:gd name="connsiteX53" fmla="*/ 2566359 w 3252161"/>
                <a:gd name="connsiteY53" fmla="*/ 608162 h 683077"/>
                <a:gd name="connsiteX54" fmla="*/ 2609491 w 3252161"/>
                <a:gd name="connsiteY54" fmla="*/ 616789 h 683077"/>
                <a:gd name="connsiteX55" fmla="*/ 2626744 w 3252161"/>
                <a:gd name="connsiteY55" fmla="*/ 621102 h 683077"/>
                <a:gd name="connsiteX56" fmla="*/ 2665563 w 3252161"/>
                <a:gd name="connsiteY56" fmla="*/ 638355 h 683077"/>
                <a:gd name="connsiteX57" fmla="*/ 2704381 w 3252161"/>
                <a:gd name="connsiteY57" fmla="*/ 655607 h 683077"/>
                <a:gd name="connsiteX58" fmla="*/ 2717321 w 3252161"/>
                <a:gd name="connsiteY58" fmla="*/ 664234 h 683077"/>
                <a:gd name="connsiteX59" fmla="*/ 2954548 w 3252161"/>
                <a:gd name="connsiteY59" fmla="*/ 655607 h 683077"/>
                <a:gd name="connsiteX60" fmla="*/ 3148642 w 3252161"/>
                <a:gd name="connsiteY60" fmla="*/ 655607 h 683077"/>
                <a:gd name="connsiteX61" fmla="*/ 3187461 w 3252161"/>
                <a:gd name="connsiteY61" fmla="*/ 642668 h 683077"/>
                <a:gd name="connsiteX62" fmla="*/ 3226280 w 3252161"/>
                <a:gd name="connsiteY62" fmla="*/ 638355 h 683077"/>
                <a:gd name="connsiteX63" fmla="*/ 3221966 w 3252161"/>
                <a:gd name="connsiteY63" fmla="*/ 616789 h 683077"/>
                <a:gd name="connsiteX64" fmla="*/ 3200400 w 3252161"/>
                <a:gd name="connsiteY64" fmla="*/ 599536 h 683077"/>
                <a:gd name="connsiteX65" fmla="*/ 3174521 w 3252161"/>
                <a:gd name="connsiteY65" fmla="*/ 590909 h 683077"/>
                <a:gd name="connsiteX66" fmla="*/ 2915729 w 3252161"/>
                <a:gd name="connsiteY66" fmla="*/ 595222 h 683077"/>
                <a:gd name="connsiteX67" fmla="*/ 2829464 w 3252161"/>
                <a:gd name="connsiteY67" fmla="*/ 586596 h 683077"/>
                <a:gd name="connsiteX68" fmla="*/ 2820838 w 3252161"/>
                <a:gd name="connsiteY68" fmla="*/ 573656 h 683077"/>
                <a:gd name="connsiteX69" fmla="*/ 2851031 w 3252161"/>
                <a:gd name="connsiteY69" fmla="*/ 543464 h 683077"/>
                <a:gd name="connsiteX70" fmla="*/ 3075317 w 3252161"/>
                <a:gd name="connsiteY70" fmla="*/ 539151 h 683077"/>
                <a:gd name="connsiteX71" fmla="*/ 3088257 w 3252161"/>
                <a:gd name="connsiteY71" fmla="*/ 534838 h 683077"/>
                <a:gd name="connsiteX72" fmla="*/ 3105510 w 3252161"/>
                <a:gd name="connsiteY72" fmla="*/ 517585 h 683077"/>
                <a:gd name="connsiteX73" fmla="*/ 3178834 w 3252161"/>
                <a:gd name="connsiteY73" fmla="*/ 504645 h 683077"/>
                <a:gd name="connsiteX74" fmla="*/ 3187461 w 3252161"/>
                <a:gd name="connsiteY74" fmla="*/ 496019 h 683077"/>
                <a:gd name="connsiteX75" fmla="*/ 3191774 w 3252161"/>
                <a:gd name="connsiteY75" fmla="*/ 483079 h 683077"/>
                <a:gd name="connsiteX76" fmla="*/ 3204714 w 3252161"/>
                <a:gd name="connsiteY76" fmla="*/ 478766 h 683077"/>
                <a:gd name="connsiteX77" fmla="*/ 3196087 w 3252161"/>
                <a:gd name="connsiteY77" fmla="*/ 470139 h 683077"/>
                <a:gd name="connsiteX78" fmla="*/ 2846717 w 3252161"/>
                <a:gd name="connsiteY78" fmla="*/ 478766 h 683077"/>
                <a:gd name="connsiteX79" fmla="*/ 2820838 w 3252161"/>
                <a:gd name="connsiteY79" fmla="*/ 487392 h 683077"/>
                <a:gd name="connsiteX80" fmla="*/ 2807898 w 3252161"/>
                <a:gd name="connsiteY80" fmla="*/ 496019 h 683077"/>
                <a:gd name="connsiteX81" fmla="*/ 2743200 w 3252161"/>
                <a:gd name="connsiteY81" fmla="*/ 500332 h 683077"/>
                <a:gd name="connsiteX82" fmla="*/ 2691442 w 3252161"/>
                <a:gd name="connsiteY82" fmla="*/ 517585 h 683077"/>
                <a:gd name="connsiteX83" fmla="*/ 2678502 w 3252161"/>
                <a:gd name="connsiteY83" fmla="*/ 521898 h 683077"/>
                <a:gd name="connsiteX84" fmla="*/ 2540480 w 3252161"/>
                <a:gd name="connsiteY84" fmla="*/ 530524 h 683077"/>
                <a:gd name="connsiteX85" fmla="*/ 2303253 w 3252161"/>
                <a:gd name="connsiteY85" fmla="*/ 539151 h 683077"/>
                <a:gd name="connsiteX86" fmla="*/ 2225615 w 3252161"/>
                <a:gd name="connsiteY86" fmla="*/ 534838 h 683077"/>
                <a:gd name="connsiteX87" fmla="*/ 2216989 w 3252161"/>
                <a:gd name="connsiteY87" fmla="*/ 526211 h 683077"/>
                <a:gd name="connsiteX88" fmla="*/ 2147978 w 3252161"/>
                <a:gd name="connsiteY88" fmla="*/ 521898 h 683077"/>
                <a:gd name="connsiteX89" fmla="*/ 2135038 w 3252161"/>
                <a:gd name="connsiteY89" fmla="*/ 526211 h 683077"/>
                <a:gd name="connsiteX90" fmla="*/ 2126412 w 3252161"/>
                <a:gd name="connsiteY90" fmla="*/ 534838 h 683077"/>
                <a:gd name="connsiteX91" fmla="*/ 2053087 w 3252161"/>
                <a:gd name="connsiteY91" fmla="*/ 539151 h 683077"/>
                <a:gd name="connsiteX92" fmla="*/ 2040148 w 3252161"/>
                <a:gd name="connsiteY92" fmla="*/ 543464 h 683077"/>
                <a:gd name="connsiteX93" fmla="*/ 2022895 w 3252161"/>
                <a:gd name="connsiteY93" fmla="*/ 560717 h 683077"/>
                <a:gd name="connsiteX94" fmla="*/ 2014268 w 3252161"/>
                <a:gd name="connsiteY94" fmla="*/ 569343 h 683077"/>
                <a:gd name="connsiteX95" fmla="*/ 2001329 w 3252161"/>
                <a:gd name="connsiteY95" fmla="*/ 573656 h 683077"/>
                <a:gd name="connsiteX96" fmla="*/ 1686464 w 3252161"/>
                <a:gd name="connsiteY96" fmla="*/ 569343 h 683077"/>
                <a:gd name="connsiteX97" fmla="*/ 1673525 w 3252161"/>
                <a:gd name="connsiteY97" fmla="*/ 565030 h 683077"/>
                <a:gd name="connsiteX98" fmla="*/ 1651959 w 3252161"/>
                <a:gd name="connsiteY98" fmla="*/ 552090 h 683077"/>
                <a:gd name="connsiteX99" fmla="*/ 1634706 w 3252161"/>
                <a:gd name="connsiteY99" fmla="*/ 530524 h 683077"/>
                <a:gd name="connsiteX100" fmla="*/ 1630393 w 3252161"/>
                <a:gd name="connsiteY100" fmla="*/ 517585 h 683077"/>
                <a:gd name="connsiteX101" fmla="*/ 1634706 w 3252161"/>
                <a:gd name="connsiteY101" fmla="*/ 504645 h 683077"/>
                <a:gd name="connsiteX102" fmla="*/ 1664898 w 3252161"/>
                <a:gd name="connsiteY102" fmla="*/ 491706 h 683077"/>
                <a:gd name="connsiteX103" fmla="*/ 1669212 w 3252161"/>
                <a:gd name="connsiteY103" fmla="*/ 478766 h 683077"/>
                <a:gd name="connsiteX104" fmla="*/ 1660585 w 3252161"/>
                <a:gd name="connsiteY104" fmla="*/ 470139 h 683077"/>
                <a:gd name="connsiteX105" fmla="*/ 1621766 w 3252161"/>
                <a:gd name="connsiteY105" fmla="*/ 465826 h 683077"/>
                <a:gd name="connsiteX106" fmla="*/ 1613140 w 3252161"/>
                <a:gd name="connsiteY106" fmla="*/ 452887 h 683077"/>
                <a:gd name="connsiteX107" fmla="*/ 1617453 w 3252161"/>
                <a:gd name="connsiteY107" fmla="*/ 427007 h 683077"/>
                <a:gd name="connsiteX108" fmla="*/ 1630393 w 3252161"/>
                <a:gd name="connsiteY108" fmla="*/ 383875 h 683077"/>
                <a:gd name="connsiteX109" fmla="*/ 1643332 w 3252161"/>
                <a:gd name="connsiteY109" fmla="*/ 370936 h 683077"/>
                <a:gd name="connsiteX110" fmla="*/ 1807234 w 3252161"/>
                <a:gd name="connsiteY110" fmla="*/ 375249 h 683077"/>
                <a:gd name="connsiteX111" fmla="*/ 1846053 w 3252161"/>
                <a:gd name="connsiteY111" fmla="*/ 388189 h 683077"/>
                <a:gd name="connsiteX112" fmla="*/ 1858993 w 3252161"/>
                <a:gd name="connsiteY112" fmla="*/ 392502 h 683077"/>
                <a:gd name="connsiteX113" fmla="*/ 1876246 w 3252161"/>
                <a:gd name="connsiteY113" fmla="*/ 431321 h 683077"/>
                <a:gd name="connsiteX114" fmla="*/ 1884872 w 3252161"/>
                <a:gd name="connsiteY114" fmla="*/ 465826 h 683077"/>
                <a:gd name="connsiteX115" fmla="*/ 1893498 w 3252161"/>
                <a:gd name="connsiteY115" fmla="*/ 474453 h 683077"/>
                <a:gd name="connsiteX116" fmla="*/ 1919378 w 3252161"/>
                <a:gd name="connsiteY116" fmla="*/ 504645 h 683077"/>
                <a:gd name="connsiteX117" fmla="*/ 1928004 w 3252161"/>
                <a:gd name="connsiteY117" fmla="*/ 513272 h 683077"/>
                <a:gd name="connsiteX118" fmla="*/ 1932317 w 3252161"/>
                <a:gd name="connsiteY118" fmla="*/ 526211 h 683077"/>
                <a:gd name="connsiteX119" fmla="*/ 1979763 w 3252161"/>
                <a:gd name="connsiteY119" fmla="*/ 526211 h 683077"/>
                <a:gd name="connsiteX120" fmla="*/ 1984076 w 3252161"/>
                <a:gd name="connsiteY120" fmla="*/ 508958 h 683077"/>
                <a:gd name="connsiteX121" fmla="*/ 2001329 w 3252161"/>
                <a:gd name="connsiteY121" fmla="*/ 487392 h 683077"/>
                <a:gd name="connsiteX122" fmla="*/ 2018581 w 3252161"/>
                <a:gd name="connsiteY122" fmla="*/ 491706 h 683077"/>
                <a:gd name="connsiteX123" fmla="*/ 2027208 w 3252161"/>
                <a:gd name="connsiteY123" fmla="*/ 500332 h 683077"/>
                <a:gd name="connsiteX124" fmla="*/ 2040148 w 3252161"/>
                <a:gd name="connsiteY124" fmla="*/ 508958 h 683077"/>
                <a:gd name="connsiteX125" fmla="*/ 2122098 w 3252161"/>
                <a:gd name="connsiteY125" fmla="*/ 504645 h 683077"/>
                <a:gd name="connsiteX126" fmla="*/ 2130725 w 3252161"/>
                <a:gd name="connsiteY126" fmla="*/ 496019 h 683077"/>
                <a:gd name="connsiteX127" fmla="*/ 2135038 w 3252161"/>
                <a:gd name="connsiteY127" fmla="*/ 461513 h 683077"/>
                <a:gd name="connsiteX128" fmla="*/ 2139351 w 3252161"/>
                <a:gd name="connsiteY128" fmla="*/ 439947 h 683077"/>
                <a:gd name="connsiteX129" fmla="*/ 2143664 w 3252161"/>
                <a:gd name="connsiteY129" fmla="*/ 427007 h 683077"/>
                <a:gd name="connsiteX130" fmla="*/ 2100532 w 3252161"/>
                <a:gd name="connsiteY130" fmla="*/ 418381 h 683077"/>
                <a:gd name="connsiteX131" fmla="*/ 2083280 w 3252161"/>
                <a:gd name="connsiteY131" fmla="*/ 414068 h 683077"/>
                <a:gd name="connsiteX132" fmla="*/ 2096219 w 3252161"/>
                <a:gd name="connsiteY132" fmla="*/ 409755 h 683077"/>
                <a:gd name="connsiteX133" fmla="*/ 2311880 w 3252161"/>
                <a:gd name="connsiteY133" fmla="*/ 401128 h 683077"/>
                <a:gd name="connsiteX134" fmla="*/ 2333446 w 3252161"/>
                <a:gd name="connsiteY134" fmla="*/ 388189 h 683077"/>
                <a:gd name="connsiteX135" fmla="*/ 2424023 w 3252161"/>
                <a:gd name="connsiteY135" fmla="*/ 375249 h 683077"/>
                <a:gd name="connsiteX136" fmla="*/ 2454215 w 3252161"/>
                <a:gd name="connsiteY136" fmla="*/ 366622 h 683077"/>
                <a:gd name="connsiteX137" fmla="*/ 2467155 w 3252161"/>
                <a:gd name="connsiteY137" fmla="*/ 362309 h 683077"/>
                <a:gd name="connsiteX138" fmla="*/ 2695755 w 3252161"/>
                <a:gd name="connsiteY138" fmla="*/ 353683 h 683077"/>
                <a:gd name="connsiteX139" fmla="*/ 2708695 w 3252161"/>
                <a:gd name="connsiteY139" fmla="*/ 349370 h 683077"/>
                <a:gd name="connsiteX140" fmla="*/ 2725948 w 3252161"/>
                <a:gd name="connsiteY140" fmla="*/ 332117 h 683077"/>
                <a:gd name="connsiteX141" fmla="*/ 2751827 w 3252161"/>
                <a:gd name="connsiteY141" fmla="*/ 323490 h 683077"/>
                <a:gd name="connsiteX142" fmla="*/ 2764766 w 3252161"/>
                <a:gd name="connsiteY142" fmla="*/ 319177 h 683077"/>
                <a:gd name="connsiteX143" fmla="*/ 2794959 w 3252161"/>
                <a:gd name="connsiteY143" fmla="*/ 306238 h 683077"/>
                <a:gd name="connsiteX144" fmla="*/ 2825151 w 3252161"/>
                <a:gd name="connsiteY144" fmla="*/ 297611 h 683077"/>
                <a:gd name="connsiteX145" fmla="*/ 2842404 w 3252161"/>
                <a:gd name="connsiteY145" fmla="*/ 293298 h 683077"/>
                <a:gd name="connsiteX146" fmla="*/ 2838091 w 3252161"/>
                <a:gd name="connsiteY146" fmla="*/ 271732 h 683077"/>
                <a:gd name="connsiteX147" fmla="*/ 2725948 w 3252161"/>
                <a:gd name="connsiteY147" fmla="*/ 276045 h 683077"/>
                <a:gd name="connsiteX148" fmla="*/ 2704381 w 3252161"/>
                <a:gd name="connsiteY148" fmla="*/ 280358 h 683077"/>
                <a:gd name="connsiteX149" fmla="*/ 2678502 w 3252161"/>
                <a:gd name="connsiteY149" fmla="*/ 284672 h 683077"/>
                <a:gd name="connsiteX150" fmla="*/ 2557732 w 3252161"/>
                <a:gd name="connsiteY150" fmla="*/ 288985 h 683077"/>
                <a:gd name="connsiteX151" fmla="*/ 2471468 w 3252161"/>
                <a:gd name="connsiteY151" fmla="*/ 293298 h 683077"/>
                <a:gd name="connsiteX152" fmla="*/ 2445589 w 3252161"/>
                <a:gd name="connsiteY152" fmla="*/ 301924 h 683077"/>
                <a:gd name="connsiteX153" fmla="*/ 2281687 w 3252161"/>
                <a:gd name="connsiteY153" fmla="*/ 310551 h 683077"/>
                <a:gd name="connsiteX154" fmla="*/ 2255808 w 3252161"/>
                <a:gd name="connsiteY154" fmla="*/ 314864 h 683077"/>
                <a:gd name="connsiteX155" fmla="*/ 2204049 w 3252161"/>
                <a:gd name="connsiteY155" fmla="*/ 319177 h 683077"/>
                <a:gd name="connsiteX156" fmla="*/ 2173857 w 3252161"/>
                <a:gd name="connsiteY156" fmla="*/ 327804 h 683077"/>
                <a:gd name="connsiteX157" fmla="*/ 2147978 w 3252161"/>
                <a:gd name="connsiteY157" fmla="*/ 340743 h 683077"/>
                <a:gd name="connsiteX158" fmla="*/ 2135038 w 3252161"/>
                <a:gd name="connsiteY158" fmla="*/ 349370 h 683077"/>
                <a:gd name="connsiteX159" fmla="*/ 2104846 w 3252161"/>
                <a:gd name="connsiteY159" fmla="*/ 357996 h 683077"/>
                <a:gd name="connsiteX160" fmla="*/ 2091906 w 3252161"/>
                <a:gd name="connsiteY160" fmla="*/ 362309 h 683077"/>
                <a:gd name="connsiteX161" fmla="*/ 1940944 w 3252161"/>
                <a:gd name="connsiteY161" fmla="*/ 357996 h 683077"/>
                <a:gd name="connsiteX162" fmla="*/ 1915064 w 3252161"/>
                <a:gd name="connsiteY162" fmla="*/ 349370 h 683077"/>
                <a:gd name="connsiteX163" fmla="*/ 1880559 w 3252161"/>
                <a:gd name="connsiteY163" fmla="*/ 332117 h 683077"/>
                <a:gd name="connsiteX164" fmla="*/ 1867619 w 3252161"/>
                <a:gd name="connsiteY164" fmla="*/ 327804 h 683077"/>
                <a:gd name="connsiteX165" fmla="*/ 1397480 w 3252161"/>
                <a:gd name="connsiteY165" fmla="*/ 332117 h 683077"/>
                <a:gd name="connsiteX166" fmla="*/ 1337095 w 3252161"/>
                <a:gd name="connsiteY166" fmla="*/ 345056 h 683077"/>
                <a:gd name="connsiteX167" fmla="*/ 1328468 w 3252161"/>
                <a:gd name="connsiteY167" fmla="*/ 353683 h 683077"/>
                <a:gd name="connsiteX168" fmla="*/ 1315529 w 3252161"/>
                <a:gd name="connsiteY168" fmla="*/ 357996 h 683077"/>
                <a:gd name="connsiteX169" fmla="*/ 1220638 w 3252161"/>
                <a:gd name="connsiteY169" fmla="*/ 362309 h 683077"/>
                <a:gd name="connsiteX170" fmla="*/ 1155940 w 3252161"/>
                <a:gd name="connsiteY170" fmla="*/ 370936 h 683077"/>
                <a:gd name="connsiteX171" fmla="*/ 1073989 w 3252161"/>
                <a:gd name="connsiteY171" fmla="*/ 379562 h 683077"/>
                <a:gd name="connsiteX172" fmla="*/ 1035170 w 3252161"/>
                <a:gd name="connsiteY172" fmla="*/ 388189 h 683077"/>
                <a:gd name="connsiteX173" fmla="*/ 1000664 w 3252161"/>
                <a:gd name="connsiteY173" fmla="*/ 392502 h 683077"/>
                <a:gd name="connsiteX174" fmla="*/ 776378 w 3252161"/>
                <a:gd name="connsiteY174" fmla="*/ 396815 h 683077"/>
                <a:gd name="connsiteX175" fmla="*/ 595223 w 3252161"/>
                <a:gd name="connsiteY175" fmla="*/ 396815 h 683077"/>
                <a:gd name="connsiteX176" fmla="*/ 569344 w 3252161"/>
                <a:gd name="connsiteY176" fmla="*/ 388189 h 683077"/>
                <a:gd name="connsiteX177" fmla="*/ 590910 w 3252161"/>
                <a:gd name="connsiteY177" fmla="*/ 375249 h 683077"/>
                <a:gd name="connsiteX178" fmla="*/ 603849 w 3252161"/>
                <a:gd name="connsiteY178" fmla="*/ 370936 h 683077"/>
                <a:gd name="connsiteX179" fmla="*/ 715993 w 3252161"/>
                <a:gd name="connsiteY179" fmla="*/ 366622 h 683077"/>
                <a:gd name="connsiteX180" fmla="*/ 733246 w 3252161"/>
                <a:gd name="connsiteY180" fmla="*/ 345056 h 683077"/>
                <a:gd name="connsiteX181" fmla="*/ 746185 w 3252161"/>
                <a:gd name="connsiteY181" fmla="*/ 332117 h 683077"/>
                <a:gd name="connsiteX182" fmla="*/ 772064 w 3252161"/>
                <a:gd name="connsiteY182" fmla="*/ 314864 h 683077"/>
                <a:gd name="connsiteX183" fmla="*/ 914400 w 3252161"/>
                <a:gd name="connsiteY183" fmla="*/ 306238 h 683077"/>
                <a:gd name="connsiteX184" fmla="*/ 927340 w 3252161"/>
                <a:gd name="connsiteY184" fmla="*/ 280358 h 683077"/>
                <a:gd name="connsiteX185" fmla="*/ 923027 w 3252161"/>
                <a:gd name="connsiteY185" fmla="*/ 263106 h 683077"/>
                <a:gd name="connsiteX186" fmla="*/ 897148 w 3252161"/>
                <a:gd name="connsiteY186" fmla="*/ 254479 h 683077"/>
                <a:gd name="connsiteX187" fmla="*/ 884208 w 3252161"/>
                <a:gd name="connsiteY187" fmla="*/ 250166 h 683077"/>
                <a:gd name="connsiteX188" fmla="*/ 875581 w 3252161"/>
                <a:gd name="connsiteY188" fmla="*/ 241539 h 683077"/>
                <a:gd name="connsiteX189" fmla="*/ 862642 w 3252161"/>
                <a:gd name="connsiteY189" fmla="*/ 237226 h 683077"/>
                <a:gd name="connsiteX190" fmla="*/ 759125 w 3252161"/>
                <a:gd name="connsiteY190" fmla="*/ 241539 h 683077"/>
                <a:gd name="connsiteX191" fmla="*/ 724619 w 3252161"/>
                <a:gd name="connsiteY191" fmla="*/ 245853 h 683077"/>
                <a:gd name="connsiteX192" fmla="*/ 698740 w 3252161"/>
                <a:gd name="connsiteY192" fmla="*/ 254479 h 683077"/>
                <a:gd name="connsiteX193" fmla="*/ 517585 w 3252161"/>
                <a:gd name="connsiteY193" fmla="*/ 258792 h 683077"/>
                <a:gd name="connsiteX194" fmla="*/ 431321 w 3252161"/>
                <a:gd name="connsiteY194" fmla="*/ 271732 h 683077"/>
                <a:gd name="connsiteX195" fmla="*/ 392502 w 3252161"/>
                <a:gd name="connsiteY195" fmla="*/ 276045 h 683077"/>
                <a:gd name="connsiteX196" fmla="*/ 73325 w 3252161"/>
                <a:gd name="connsiteY196" fmla="*/ 271732 h 683077"/>
                <a:gd name="connsiteX197" fmla="*/ 64698 w 3252161"/>
                <a:gd name="connsiteY197" fmla="*/ 263106 h 683077"/>
                <a:gd name="connsiteX198" fmla="*/ 60385 w 3252161"/>
                <a:gd name="connsiteY198" fmla="*/ 232913 h 683077"/>
                <a:gd name="connsiteX199" fmla="*/ 51759 w 3252161"/>
                <a:gd name="connsiteY199" fmla="*/ 207034 h 683077"/>
                <a:gd name="connsiteX200" fmla="*/ 56072 w 3252161"/>
                <a:gd name="connsiteY200" fmla="*/ 163902 h 683077"/>
                <a:gd name="connsiteX201" fmla="*/ 69012 w 3252161"/>
                <a:gd name="connsiteY201" fmla="*/ 159589 h 683077"/>
                <a:gd name="connsiteX202" fmla="*/ 237227 w 3252161"/>
                <a:gd name="connsiteY202" fmla="*/ 155275 h 683077"/>
                <a:gd name="connsiteX203" fmla="*/ 288985 w 3252161"/>
                <a:gd name="connsiteY203" fmla="*/ 138022 h 683077"/>
                <a:gd name="connsiteX204" fmla="*/ 301925 w 3252161"/>
                <a:gd name="connsiteY204" fmla="*/ 133709 h 683077"/>
                <a:gd name="connsiteX205" fmla="*/ 444261 w 3252161"/>
                <a:gd name="connsiteY205" fmla="*/ 129396 h 683077"/>
                <a:gd name="connsiteX206" fmla="*/ 418381 w 3252161"/>
                <a:gd name="connsiteY206" fmla="*/ 120770 h 683077"/>
                <a:gd name="connsiteX207" fmla="*/ 396815 w 3252161"/>
                <a:gd name="connsiteY207" fmla="*/ 107830 h 683077"/>
                <a:gd name="connsiteX208" fmla="*/ 388189 w 3252161"/>
                <a:gd name="connsiteY208" fmla="*/ 73324 h 683077"/>
                <a:gd name="connsiteX209" fmla="*/ 379563 w 3252161"/>
                <a:gd name="connsiteY209" fmla="*/ 60385 h 683077"/>
                <a:gd name="connsiteX210" fmla="*/ 370936 w 3252161"/>
                <a:gd name="connsiteY210" fmla="*/ 51758 h 683077"/>
                <a:gd name="connsiteX211" fmla="*/ 345057 w 3252161"/>
                <a:gd name="connsiteY211" fmla="*/ 43132 h 683077"/>
                <a:gd name="connsiteX212" fmla="*/ 332117 w 3252161"/>
                <a:gd name="connsiteY212" fmla="*/ 38819 h 683077"/>
                <a:gd name="connsiteX213" fmla="*/ 323491 w 3252161"/>
                <a:gd name="connsiteY213" fmla="*/ 30192 h 683077"/>
                <a:gd name="connsiteX214" fmla="*/ 327804 w 3252161"/>
                <a:gd name="connsiteY214" fmla="*/ 17253 h 683077"/>
                <a:gd name="connsiteX215" fmla="*/ 280359 w 3252161"/>
                <a:gd name="connsiteY215" fmla="*/ 12939 h 683077"/>
                <a:gd name="connsiteX216" fmla="*/ 228600 w 3252161"/>
                <a:gd name="connsiteY216" fmla="*/ 17253 h 683077"/>
                <a:gd name="connsiteX217" fmla="*/ 202721 w 3252161"/>
                <a:gd name="connsiteY217" fmla="*/ 25879 h 683077"/>
                <a:gd name="connsiteX218" fmla="*/ 107831 w 3252161"/>
                <a:gd name="connsiteY218" fmla="*/ 21566 h 683077"/>
                <a:gd name="connsiteX219" fmla="*/ 103517 w 3252161"/>
                <a:gd name="connsiteY219" fmla="*/ 4313 h 683077"/>
                <a:gd name="connsiteX220" fmla="*/ 34506 w 3252161"/>
                <a:gd name="connsiteY220" fmla="*/ 8626 h 683077"/>
                <a:gd name="connsiteX221" fmla="*/ 12940 w 3252161"/>
                <a:gd name="connsiteY221" fmla="*/ 12939 h 683077"/>
                <a:gd name="connsiteX222" fmla="*/ 0 w 3252161"/>
                <a:gd name="connsiteY222" fmla="*/ 0 h 683077"/>
                <a:gd name="connsiteX223" fmla="*/ 34506 w 3252161"/>
                <a:gd name="connsiteY223"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483744 w 3252161"/>
                <a:gd name="connsiteY38" fmla="*/ 521898 h 683077"/>
                <a:gd name="connsiteX39" fmla="*/ 1548442 w 3252161"/>
                <a:gd name="connsiteY39" fmla="*/ 543464 h 683077"/>
                <a:gd name="connsiteX40" fmla="*/ 1570008 w 3252161"/>
                <a:gd name="connsiteY40" fmla="*/ 560717 h 683077"/>
                <a:gd name="connsiteX41" fmla="*/ 1595887 w 3252161"/>
                <a:gd name="connsiteY41" fmla="*/ 577970 h 683077"/>
                <a:gd name="connsiteX42" fmla="*/ 1604514 w 3252161"/>
                <a:gd name="connsiteY42" fmla="*/ 586596 h 683077"/>
                <a:gd name="connsiteX43" fmla="*/ 1742536 w 3252161"/>
                <a:gd name="connsiteY43" fmla="*/ 590909 h 683077"/>
                <a:gd name="connsiteX44" fmla="*/ 1979763 w 3252161"/>
                <a:gd name="connsiteY44" fmla="*/ 599536 h 683077"/>
                <a:gd name="connsiteX45" fmla="*/ 2001329 w 3252161"/>
                <a:gd name="connsiteY45" fmla="*/ 603849 h 683077"/>
                <a:gd name="connsiteX46" fmla="*/ 2031521 w 3252161"/>
                <a:gd name="connsiteY46" fmla="*/ 608162 h 683077"/>
                <a:gd name="connsiteX47" fmla="*/ 2286000 w 3252161"/>
                <a:gd name="connsiteY47" fmla="*/ 608162 h 683077"/>
                <a:gd name="connsiteX48" fmla="*/ 2311880 w 3252161"/>
                <a:gd name="connsiteY48" fmla="*/ 599536 h 683077"/>
                <a:gd name="connsiteX49" fmla="*/ 2333446 w 3252161"/>
                <a:gd name="connsiteY49" fmla="*/ 595222 h 683077"/>
                <a:gd name="connsiteX50" fmla="*/ 2467155 w 3252161"/>
                <a:gd name="connsiteY50" fmla="*/ 599536 h 683077"/>
                <a:gd name="connsiteX51" fmla="*/ 2484408 w 3252161"/>
                <a:gd name="connsiteY51" fmla="*/ 603849 h 683077"/>
                <a:gd name="connsiteX52" fmla="*/ 2566359 w 3252161"/>
                <a:gd name="connsiteY52" fmla="*/ 608162 h 683077"/>
                <a:gd name="connsiteX53" fmla="*/ 2609491 w 3252161"/>
                <a:gd name="connsiteY53" fmla="*/ 616789 h 683077"/>
                <a:gd name="connsiteX54" fmla="*/ 2626744 w 3252161"/>
                <a:gd name="connsiteY54" fmla="*/ 621102 h 683077"/>
                <a:gd name="connsiteX55" fmla="*/ 2665563 w 3252161"/>
                <a:gd name="connsiteY55" fmla="*/ 638355 h 683077"/>
                <a:gd name="connsiteX56" fmla="*/ 2704381 w 3252161"/>
                <a:gd name="connsiteY56" fmla="*/ 655607 h 683077"/>
                <a:gd name="connsiteX57" fmla="*/ 2717321 w 3252161"/>
                <a:gd name="connsiteY57" fmla="*/ 664234 h 683077"/>
                <a:gd name="connsiteX58" fmla="*/ 2954548 w 3252161"/>
                <a:gd name="connsiteY58" fmla="*/ 655607 h 683077"/>
                <a:gd name="connsiteX59" fmla="*/ 3148642 w 3252161"/>
                <a:gd name="connsiteY59" fmla="*/ 655607 h 683077"/>
                <a:gd name="connsiteX60" fmla="*/ 3187461 w 3252161"/>
                <a:gd name="connsiteY60" fmla="*/ 642668 h 683077"/>
                <a:gd name="connsiteX61" fmla="*/ 3226280 w 3252161"/>
                <a:gd name="connsiteY61" fmla="*/ 638355 h 683077"/>
                <a:gd name="connsiteX62" fmla="*/ 3221966 w 3252161"/>
                <a:gd name="connsiteY62" fmla="*/ 616789 h 683077"/>
                <a:gd name="connsiteX63" fmla="*/ 3200400 w 3252161"/>
                <a:gd name="connsiteY63" fmla="*/ 599536 h 683077"/>
                <a:gd name="connsiteX64" fmla="*/ 3174521 w 3252161"/>
                <a:gd name="connsiteY64" fmla="*/ 590909 h 683077"/>
                <a:gd name="connsiteX65" fmla="*/ 2915729 w 3252161"/>
                <a:gd name="connsiteY65" fmla="*/ 595222 h 683077"/>
                <a:gd name="connsiteX66" fmla="*/ 2829464 w 3252161"/>
                <a:gd name="connsiteY66" fmla="*/ 586596 h 683077"/>
                <a:gd name="connsiteX67" fmla="*/ 2820838 w 3252161"/>
                <a:gd name="connsiteY67" fmla="*/ 573656 h 683077"/>
                <a:gd name="connsiteX68" fmla="*/ 2851031 w 3252161"/>
                <a:gd name="connsiteY68" fmla="*/ 543464 h 683077"/>
                <a:gd name="connsiteX69" fmla="*/ 3075317 w 3252161"/>
                <a:gd name="connsiteY69" fmla="*/ 539151 h 683077"/>
                <a:gd name="connsiteX70" fmla="*/ 3088257 w 3252161"/>
                <a:gd name="connsiteY70" fmla="*/ 534838 h 683077"/>
                <a:gd name="connsiteX71" fmla="*/ 3105510 w 3252161"/>
                <a:gd name="connsiteY71" fmla="*/ 517585 h 683077"/>
                <a:gd name="connsiteX72" fmla="*/ 3178834 w 3252161"/>
                <a:gd name="connsiteY72" fmla="*/ 504645 h 683077"/>
                <a:gd name="connsiteX73" fmla="*/ 3187461 w 3252161"/>
                <a:gd name="connsiteY73" fmla="*/ 496019 h 683077"/>
                <a:gd name="connsiteX74" fmla="*/ 3191774 w 3252161"/>
                <a:gd name="connsiteY74" fmla="*/ 483079 h 683077"/>
                <a:gd name="connsiteX75" fmla="*/ 3204714 w 3252161"/>
                <a:gd name="connsiteY75" fmla="*/ 478766 h 683077"/>
                <a:gd name="connsiteX76" fmla="*/ 3196087 w 3252161"/>
                <a:gd name="connsiteY76" fmla="*/ 470139 h 683077"/>
                <a:gd name="connsiteX77" fmla="*/ 2846717 w 3252161"/>
                <a:gd name="connsiteY77" fmla="*/ 478766 h 683077"/>
                <a:gd name="connsiteX78" fmla="*/ 2820838 w 3252161"/>
                <a:gd name="connsiteY78" fmla="*/ 487392 h 683077"/>
                <a:gd name="connsiteX79" fmla="*/ 2807898 w 3252161"/>
                <a:gd name="connsiteY79" fmla="*/ 496019 h 683077"/>
                <a:gd name="connsiteX80" fmla="*/ 2743200 w 3252161"/>
                <a:gd name="connsiteY80" fmla="*/ 500332 h 683077"/>
                <a:gd name="connsiteX81" fmla="*/ 2691442 w 3252161"/>
                <a:gd name="connsiteY81" fmla="*/ 517585 h 683077"/>
                <a:gd name="connsiteX82" fmla="*/ 2678502 w 3252161"/>
                <a:gd name="connsiteY82" fmla="*/ 521898 h 683077"/>
                <a:gd name="connsiteX83" fmla="*/ 2540480 w 3252161"/>
                <a:gd name="connsiteY83" fmla="*/ 530524 h 683077"/>
                <a:gd name="connsiteX84" fmla="*/ 2303253 w 3252161"/>
                <a:gd name="connsiteY84" fmla="*/ 539151 h 683077"/>
                <a:gd name="connsiteX85" fmla="*/ 2225615 w 3252161"/>
                <a:gd name="connsiteY85" fmla="*/ 534838 h 683077"/>
                <a:gd name="connsiteX86" fmla="*/ 2216989 w 3252161"/>
                <a:gd name="connsiteY86" fmla="*/ 526211 h 683077"/>
                <a:gd name="connsiteX87" fmla="*/ 2147978 w 3252161"/>
                <a:gd name="connsiteY87" fmla="*/ 521898 h 683077"/>
                <a:gd name="connsiteX88" fmla="*/ 2135038 w 3252161"/>
                <a:gd name="connsiteY88" fmla="*/ 526211 h 683077"/>
                <a:gd name="connsiteX89" fmla="*/ 2126412 w 3252161"/>
                <a:gd name="connsiteY89" fmla="*/ 534838 h 683077"/>
                <a:gd name="connsiteX90" fmla="*/ 2053087 w 3252161"/>
                <a:gd name="connsiteY90" fmla="*/ 539151 h 683077"/>
                <a:gd name="connsiteX91" fmla="*/ 2040148 w 3252161"/>
                <a:gd name="connsiteY91" fmla="*/ 543464 h 683077"/>
                <a:gd name="connsiteX92" fmla="*/ 2022895 w 3252161"/>
                <a:gd name="connsiteY92" fmla="*/ 560717 h 683077"/>
                <a:gd name="connsiteX93" fmla="*/ 2014268 w 3252161"/>
                <a:gd name="connsiteY93" fmla="*/ 569343 h 683077"/>
                <a:gd name="connsiteX94" fmla="*/ 2001329 w 3252161"/>
                <a:gd name="connsiteY94" fmla="*/ 573656 h 683077"/>
                <a:gd name="connsiteX95" fmla="*/ 1686464 w 3252161"/>
                <a:gd name="connsiteY95" fmla="*/ 569343 h 683077"/>
                <a:gd name="connsiteX96" fmla="*/ 1673525 w 3252161"/>
                <a:gd name="connsiteY96" fmla="*/ 565030 h 683077"/>
                <a:gd name="connsiteX97" fmla="*/ 1651959 w 3252161"/>
                <a:gd name="connsiteY97" fmla="*/ 552090 h 683077"/>
                <a:gd name="connsiteX98" fmla="*/ 1634706 w 3252161"/>
                <a:gd name="connsiteY98" fmla="*/ 530524 h 683077"/>
                <a:gd name="connsiteX99" fmla="*/ 1630393 w 3252161"/>
                <a:gd name="connsiteY99" fmla="*/ 517585 h 683077"/>
                <a:gd name="connsiteX100" fmla="*/ 1634706 w 3252161"/>
                <a:gd name="connsiteY100" fmla="*/ 504645 h 683077"/>
                <a:gd name="connsiteX101" fmla="*/ 1664898 w 3252161"/>
                <a:gd name="connsiteY101" fmla="*/ 491706 h 683077"/>
                <a:gd name="connsiteX102" fmla="*/ 1669212 w 3252161"/>
                <a:gd name="connsiteY102" fmla="*/ 478766 h 683077"/>
                <a:gd name="connsiteX103" fmla="*/ 1660585 w 3252161"/>
                <a:gd name="connsiteY103" fmla="*/ 470139 h 683077"/>
                <a:gd name="connsiteX104" fmla="*/ 1621766 w 3252161"/>
                <a:gd name="connsiteY104" fmla="*/ 465826 h 683077"/>
                <a:gd name="connsiteX105" fmla="*/ 1613140 w 3252161"/>
                <a:gd name="connsiteY105" fmla="*/ 452887 h 683077"/>
                <a:gd name="connsiteX106" fmla="*/ 1617453 w 3252161"/>
                <a:gd name="connsiteY106" fmla="*/ 427007 h 683077"/>
                <a:gd name="connsiteX107" fmla="*/ 1630393 w 3252161"/>
                <a:gd name="connsiteY107" fmla="*/ 383875 h 683077"/>
                <a:gd name="connsiteX108" fmla="*/ 1643332 w 3252161"/>
                <a:gd name="connsiteY108" fmla="*/ 370936 h 683077"/>
                <a:gd name="connsiteX109" fmla="*/ 1807234 w 3252161"/>
                <a:gd name="connsiteY109" fmla="*/ 375249 h 683077"/>
                <a:gd name="connsiteX110" fmla="*/ 1846053 w 3252161"/>
                <a:gd name="connsiteY110" fmla="*/ 388189 h 683077"/>
                <a:gd name="connsiteX111" fmla="*/ 1858993 w 3252161"/>
                <a:gd name="connsiteY111" fmla="*/ 392502 h 683077"/>
                <a:gd name="connsiteX112" fmla="*/ 1876246 w 3252161"/>
                <a:gd name="connsiteY112" fmla="*/ 431321 h 683077"/>
                <a:gd name="connsiteX113" fmla="*/ 1884872 w 3252161"/>
                <a:gd name="connsiteY113" fmla="*/ 465826 h 683077"/>
                <a:gd name="connsiteX114" fmla="*/ 1893498 w 3252161"/>
                <a:gd name="connsiteY114" fmla="*/ 474453 h 683077"/>
                <a:gd name="connsiteX115" fmla="*/ 1919378 w 3252161"/>
                <a:gd name="connsiteY115" fmla="*/ 504645 h 683077"/>
                <a:gd name="connsiteX116" fmla="*/ 1928004 w 3252161"/>
                <a:gd name="connsiteY116" fmla="*/ 513272 h 683077"/>
                <a:gd name="connsiteX117" fmla="*/ 1932317 w 3252161"/>
                <a:gd name="connsiteY117" fmla="*/ 526211 h 683077"/>
                <a:gd name="connsiteX118" fmla="*/ 1979763 w 3252161"/>
                <a:gd name="connsiteY118" fmla="*/ 526211 h 683077"/>
                <a:gd name="connsiteX119" fmla="*/ 1984076 w 3252161"/>
                <a:gd name="connsiteY119" fmla="*/ 508958 h 683077"/>
                <a:gd name="connsiteX120" fmla="*/ 2001329 w 3252161"/>
                <a:gd name="connsiteY120" fmla="*/ 487392 h 683077"/>
                <a:gd name="connsiteX121" fmla="*/ 2018581 w 3252161"/>
                <a:gd name="connsiteY121" fmla="*/ 491706 h 683077"/>
                <a:gd name="connsiteX122" fmla="*/ 2027208 w 3252161"/>
                <a:gd name="connsiteY122" fmla="*/ 500332 h 683077"/>
                <a:gd name="connsiteX123" fmla="*/ 2040148 w 3252161"/>
                <a:gd name="connsiteY123" fmla="*/ 508958 h 683077"/>
                <a:gd name="connsiteX124" fmla="*/ 2122098 w 3252161"/>
                <a:gd name="connsiteY124" fmla="*/ 504645 h 683077"/>
                <a:gd name="connsiteX125" fmla="*/ 2130725 w 3252161"/>
                <a:gd name="connsiteY125" fmla="*/ 496019 h 683077"/>
                <a:gd name="connsiteX126" fmla="*/ 2135038 w 3252161"/>
                <a:gd name="connsiteY126" fmla="*/ 461513 h 683077"/>
                <a:gd name="connsiteX127" fmla="*/ 2139351 w 3252161"/>
                <a:gd name="connsiteY127" fmla="*/ 439947 h 683077"/>
                <a:gd name="connsiteX128" fmla="*/ 2143664 w 3252161"/>
                <a:gd name="connsiteY128" fmla="*/ 427007 h 683077"/>
                <a:gd name="connsiteX129" fmla="*/ 2100532 w 3252161"/>
                <a:gd name="connsiteY129" fmla="*/ 418381 h 683077"/>
                <a:gd name="connsiteX130" fmla="*/ 2083280 w 3252161"/>
                <a:gd name="connsiteY130" fmla="*/ 414068 h 683077"/>
                <a:gd name="connsiteX131" fmla="*/ 2096219 w 3252161"/>
                <a:gd name="connsiteY131" fmla="*/ 409755 h 683077"/>
                <a:gd name="connsiteX132" fmla="*/ 2311880 w 3252161"/>
                <a:gd name="connsiteY132" fmla="*/ 401128 h 683077"/>
                <a:gd name="connsiteX133" fmla="*/ 2333446 w 3252161"/>
                <a:gd name="connsiteY133" fmla="*/ 388189 h 683077"/>
                <a:gd name="connsiteX134" fmla="*/ 2424023 w 3252161"/>
                <a:gd name="connsiteY134" fmla="*/ 375249 h 683077"/>
                <a:gd name="connsiteX135" fmla="*/ 2454215 w 3252161"/>
                <a:gd name="connsiteY135" fmla="*/ 366622 h 683077"/>
                <a:gd name="connsiteX136" fmla="*/ 2467155 w 3252161"/>
                <a:gd name="connsiteY136" fmla="*/ 362309 h 683077"/>
                <a:gd name="connsiteX137" fmla="*/ 2695755 w 3252161"/>
                <a:gd name="connsiteY137" fmla="*/ 353683 h 683077"/>
                <a:gd name="connsiteX138" fmla="*/ 2708695 w 3252161"/>
                <a:gd name="connsiteY138" fmla="*/ 349370 h 683077"/>
                <a:gd name="connsiteX139" fmla="*/ 2725948 w 3252161"/>
                <a:gd name="connsiteY139" fmla="*/ 332117 h 683077"/>
                <a:gd name="connsiteX140" fmla="*/ 2751827 w 3252161"/>
                <a:gd name="connsiteY140" fmla="*/ 323490 h 683077"/>
                <a:gd name="connsiteX141" fmla="*/ 2764766 w 3252161"/>
                <a:gd name="connsiteY141" fmla="*/ 319177 h 683077"/>
                <a:gd name="connsiteX142" fmla="*/ 2794959 w 3252161"/>
                <a:gd name="connsiteY142" fmla="*/ 306238 h 683077"/>
                <a:gd name="connsiteX143" fmla="*/ 2825151 w 3252161"/>
                <a:gd name="connsiteY143" fmla="*/ 297611 h 683077"/>
                <a:gd name="connsiteX144" fmla="*/ 2842404 w 3252161"/>
                <a:gd name="connsiteY144" fmla="*/ 293298 h 683077"/>
                <a:gd name="connsiteX145" fmla="*/ 2838091 w 3252161"/>
                <a:gd name="connsiteY145" fmla="*/ 271732 h 683077"/>
                <a:gd name="connsiteX146" fmla="*/ 2725948 w 3252161"/>
                <a:gd name="connsiteY146" fmla="*/ 276045 h 683077"/>
                <a:gd name="connsiteX147" fmla="*/ 2704381 w 3252161"/>
                <a:gd name="connsiteY147" fmla="*/ 280358 h 683077"/>
                <a:gd name="connsiteX148" fmla="*/ 2678502 w 3252161"/>
                <a:gd name="connsiteY148" fmla="*/ 284672 h 683077"/>
                <a:gd name="connsiteX149" fmla="*/ 2557732 w 3252161"/>
                <a:gd name="connsiteY149" fmla="*/ 288985 h 683077"/>
                <a:gd name="connsiteX150" fmla="*/ 2471468 w 3252161"/>
                <a:gd name="connsiteY150" fmla="*/ 293298 h 683077"/>
                <a:gd name="connsiteX151" fmla="*/ 2445589 w 3252161"/>
                <a:gd name="connsiteY151" fmla="*/ 301924 h 683077"/>
                <a:gd name="connsiteX152" fmla="*/ 2281687 w 3252161"/>
                <a:gd name="connsiteY152" fmla="*/ 310551 h 683077"/>
                <a:gd name="connsiteX153" fmla="*/ 2255808 w 3252161"/>
                <a:gd name="connsiteY153" fmla="*/ 314864 h 683077"/>
                <a:gd name="connsiteX154" fmla="*/ 2204049 w 3252161"/>
                <a:gd name="connsiteY154" fmla="*/ 319177 h 683077"/>
                <a:gd name="connsiteX155" fmla="*/ 2173857 w 3252161"/>
                <a:gd name="connsiteY155" fmla="*/ 327804 h 683077"/>
                <a:gd name="connsiteX156" fmla="*/ 2147978 w 3252161"/>
                <a:gd name="connsiteY156" fmla="*/ 340743 h 683077"/>
                <a:gd name="connsiteX157" fmla="*/ 2135038 w 3252161"/>
                <a:gd name="connsiteY157" fmla="*/ 349370 h 683077"/>
                <a:gd name="connsiteX158" fmla="*/ 2104846 w 3252161"/>
                <a:gd name="connsiteY158" fmla="*/ 357996 h 683077"/>
                <a:gd name="connsiteX159" fmla="*/ 2091906 w 3252161"/>
                <a:gd name="connsiteY159" fmla="*/ 362309 h 683077"/>
                <a:gd name="connsiteX160" fmla="*/ 1940944 w 3252161"/>
                <a:gd name="connsiteY160" fmla="*/ 357996 h 683077"/>
                <a:gd name="connsiteX161" fmla="*/ 1915064 w 3252161"/>
                <a:gd name="connsiteY161" fmla="*/ 349370 h 683077"/>
                <a:gd name="connsiteX162" fmla="*/ 1880559 w 3252161"/>
                <a:gd name="connsiteY162" fmla="*/ 332117 h 683077"/>
                <a:gd name="connsiteX163" fmla="*/ 1867619 w 3252161"/>
                <a:gd name="connsiteY163" fmla="*/ 327804 h 683077"/>
                <a:gd name="connsiteX164" fmla="*/ 1397480 w 3252161"/>
                <a:gd name="connsiteY164" fmla="*/ 332117 h 683077"/>
                <a:gd name="connsiteX165" fmla="*/ 1337095 w 3252161"/>
                <a:gd name="connsiteY165" fmla="*/ 345056 h 683077"/>
                <a:gd name="connsiteX166" fmla="*/ 1328468 w 3252161"/>
                <a:gd name="connsiteY166" fmla="*/ 353683 h 683077"/>
                <a:gd name="connsiteX167" fmla="*/ 1315529 w 3252161"/>
                <a:gd name="connsiteY167" fmla="*/ 357996 h 683077"/>
                <a:gd name="connsiteX168" fmla="*/ 1220638 w 3252161"/>
                <a:gd name="connsiteY168" fmla="*/ 362309 h 683077"/>
                <a:gd name="connsiteX169" fmla="*/ 1155940 w 3252161"/>
                <a:gd name="connsiteY169" fmla="*/ 370936 h 683077"/>
                <a:gd name="connsiteX170" fmla="*/ 1073989 w 3252161"/>
                <a:gd name="connsiteY170" fmla="*/ 379562 h 683077"/>
                <a:gd name="connsiteX171" fmla="*/ 1035170 w 3252161"/>
                <a:gd name="connsiteY171" fmla="*/ 388189 h 683077"/>
                <a:gd name="connsiteX172" fmla="*/ 1000664 w 3252161"/>
                <a:gd name="connsiteY172" fmla="*/ 392502 h 683077"/>
                <a:gd name="connsiteX173" fmla="*/ 776378 w 3252161"/>
                <a:gd name="connsiteY173" fmla="*/ 396815 h 683077"/>
                <a:gd name="connsiteX174" fmla="*/ 595223 w 3252161"/>
                <a:gd name="connsiteY174" fmla="*/ 396815 h 683077"/>
                <a:gd name="connsiteX175" fmla="*/ 569344 w 3252161"/>
                <a:gd name="connsiteY175" fmla="*/ 388189 h 683077"/>
                <a:gd name="connsiteX176" fmla="*/ 590910 w 3252161"/>
                <a:gd name="connsiteY176" fmla="*/ 375249 h 683077"/>
                <a:gd name="connsiteX177" fmla="*/ 603849 w 3252161"/>
                <a:gd name="connsiteY177" fmla="*/ 370936 h 683077"/>
                <a:gd name="connsiteX178" fmla="*/ 715993 w 3252161"/>
                <a:gd name="connsiteY178" fmla="*/ 366622 h 683077"/>
                <a:gd name="connsiteX179" fmla="*/ 733246 w 3252161"/>
                <a:gd name="connsiteY179" fmla="*/ 345056 h 683077"/>
                <a:gd name="connsiteX180" fmla="*/ 746185 w 3252161"/>
                <a:gd name="connsiteY180" fmla="*/ 332117 h 683077"/>
                <a:gd name="connsiteX181" fmla="*/ 772064 w 3252161"/>
                <a:gd name="connsiteY181" fmla="*/ 314864 h 683077"/>
                <a:gd name="connsiteX182" fmla="*/ 914400 w 3252161"/>
                <a:gd name="connsiteY182" fmla="*/ 306238 h 683077"/>
                <a:gd name="connsiteX183" fmla="*/ 927340 w 3252161"/>
                <a:gd name="connsiteY183" fmla="*/ 280358 h 683077"/>
                <a:gd name="connsiteX184" fmla="*/ 923027 w 3252161"/>
                <a:gd name="connsiteY184" fmla="*/ 263106 h 683077"/>
                <a:gd name="connsiteX185" fmla="*/ 897148 w 3252161"/>
                <a:gd name="connsiteY185" fmla="*/ 254479 h 683077"/>
                <a:gd name="connsiteX186" fmla="*/ 884208 w 3252161"/>
                <a:gd name="connsiteY186" fmla="*/ 250166 h 683077"/>
                <a:gd name="connsiteX187" fmla="*/ 875581 w 3252161"/>
                <a:gd name="connsiteY187" fmla="*/ 241539 h 683077"/>
                <a:gd name="connsiteX188" fmla="*/ 862642 w 3252161"/>
                <a:gd name="connsiteY188" fmla="*/ 237226 h 683077"/>
                <a:gd name="connsiteX189" fmla="*/ 759125 w 3252161"/>
                <a:gd name="connsiteY189" fmla="*/ 241539 h 683077"/>
                <a:gd name="connsiteX190" fmla="*/ 724619 w 3252161"/>
                <a:gd name="connsiteY190" fmla="*/ 245853 h 683077"/>
                <a:gd name="connsiteX191" fmla="*/ 698740 w 3252161"/>
                <a:gd name="connsiteY191" fmla="*/ 254479 h 683077"/>
                <a:gd name="connsiteX192" fmla="*/ 517585 w 3252161"/>
                <a:gd name="connsiteY192" fmla="*/ 258792 h 683077"/>
                <a:gd name="connsiteX193" fmla="*/ 431321 w 3252161"/>
                <a:gd name="connsiteY193" fmla="*/ 271732 h 683077"/>
                <a:gd name="connsiteX194" fmla="*/ 392502 w 3252161"/>
                <a:gd name="connsiteY194" fmla="*/ 276045 h 683077"/>
                <a:gd name="connsiteX195" fmla="*/ 73325 w 3252161"/>
                <a:gd name="connsiteY195" fmla="*/ 271732 h 683077"/>
                <a:gd name="connsiteX196" fmla="*/ 64698 w 3252161"/>
                <a:gd name="connsiteY196" fmla="*/ 263106 h 683077"/>
                <a:gd name="connsiteX197" fmla="*/ 60385 w 3252161"/>
                <a:gd name="connsiteY197" fmla="*/ 232913 h 683077"/>
                <a:gd name="connsiteX198" fmla="*/ 51759 w 3252161"/>
                <a:gd name="connsiteY198" fmla="*/ 207034 h 683077"/>
                <a:gd name="connsiteX199" fmla="*/ 56072 w 3252161"/>
                <a:gd name="connsiteY199" fmla="*/ 163902 h 683077"/>
                <a:gd name="connsiteX200" fmla="*/ 69012 w 3252161"/>
                <a:gd name="connsiteY200" fmla="*/ 159589 h 683077"/>
                <a:gd name="connsiteX201" fmla="*/ 237227 w 3252161"/>
                <a:gd name="connsiteY201" fmla="*/ 155275 h 683077"/>
                <a:gd name="connsiteX202" fmla="*/ 288985 w 3252161"/>
                <a:gd name="connsiteY202" fmla="*/ 138022 h 683077"/>
                <a:gd name="connsiteX203" fmla="*/ 301925 w 3252161"/>
                <a:gd name="connsiteY203" fmla="*/ 133709 h 683077"/>
                <a:gd name="connsiteX204" fmla="*/ 444261 w 3252161"/>
                <a:gd name="connsiteY204" fmla="*/ 129396 h 683077"/>
                <a:gd name="connsiteX205" fmla="*/ 418381 w 3252161"/>
                <a:gd name="connsiteY205" fmla="*/ 120770 h 683077"/>
                <a:gd name="connsiteX206" fmla="*/ 396815 w 3252161"/>
                <a:gd name="connsiteY206" fmla="*/ 107830 h 683077"/>
                <a:gd name="connsiteX207" fmla="*/ 388189 w 3252161"/>
                <a:gd name="connsiteY207" fmla="*/ 73324 h 683077"/>
                <a:gd name="connsiteX208" fmla="*/ 379563 w 3252161"/>
                <a:gd name="connsiteY208" fmla="*/ 60385 h 683077"/>
                <a:gd name="connsiteX209" fmla="*/ 370936 w 3252161"/>
                <a:gd name="connsiteY209" fmla="*/ 51758 h 683077"/>
                <a:gd name="connsiteX210" fmla="*/ 345057 w 3252161"/>
                <a:gd name="connsiteY210" fmla="*/ 43132 h 683077"/>
                <a:gd name="connsiteX211" fmla="*/ 332117 w 3252161"/>
                <a:gd name="connsiteY211" fmla="*/ 38819 h 683077"/>
                <a:gd name="connsiteX212" fmla="*/ 323491 w 3252161"/>
                <a:gd name="connsiteY212" fmla="*/ 30192 h 683077"/>
                <a:gd name="connsiteX213" fmla="*/ 327804 w 3252161"/>
                <a:gd name="connsiteY213" fmla="*/ 17253 h 683077"/>
                <a:gd name="connsiteX214" fmla="*/ 280359 w 3252161"/>
                <a:gd name="connsiteY214" fmla="*/ 12939 h 683077"/>
                <a:gd name="connsiteX215" fmla="*/ 228600 w 3252161"/>
                <a:gd name="connsiteY215" fmla="*/ 17253 h 683077"/>
                <a:gd name="connsiteX216" fmla="*/ 202721 w 3252161"/>
                <a:gd name="connsiteY216" fmla="*/ 25879 h 683077"/>
                <a:gd name="connsiteX217" fmla="*/ 107831 w 3252161"/>
                <a:gd name="connsiteY217" fmla="*/ 21566 h 683077"/>
                <a:gd name="connsiteX218" fmla="*/ 103517 w 3252161"/>
                <a:gd name="connsiteY218" fmla="*/ 4313 h 683077"/>
                <a:gd name="connsiteX219" fmla="*/ 34506 w 3252161"/>
                <a:gd name="connsiteY219" fmla="*/ 8626 h 683077"/>
                <a:gd name="connsiteX220" fmla="*/ 12940 w 3252161"/>
                <a:gd name="connsiteY220" fmla="*/ 12939 h 683077"/>
                <a:gd name="connsiteX221" fmla="*/ 0 w 3252161"/>
                <a:gd name="connsiteY221" fmla="*/ 0 h 683077"/>
                <a:gd name="connsiteX222" fmla="*/ 34506 w 3252161"/>
                <a:gd name="connsiteY222"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39815 w 3252161"/>
                <a:gd name="connsiteY37" fmla="*/ 526211 h 683077"/>
                <a:gd name="connsiteX38" fmla="*/ 1548442 w 3252161"/>
                <a:gd name="connsiteY38" fmla="*/ 543464 h 683077"/>
                <a:gd name="connsiteX39" fmla="*/ 1570008 w 3252161"/>
                <a:gd name="connsiteY39" fmla="*/ 560717 h 683077"/>
                <a:gd name="connsiteX40" fmla="*/ 1595887 w 3252161"/>
                <a:gd name="connsiteY40" fmla="*/ 577970 h 683077"/>
                <a:gd name="connsiteX41" fmla="*/ 1604514 w 3252161"/>
                <a:gd name="connsiteY41" fmla="*/ 586596 h 683077"/>
                <a:gd name="connsiteX42" fmla="*/ 1742536 w 3252161"/>
                <a:gd name="connsiteY42" fmla="*/ 590909 h 683077"/>
                <a:gd name="connsiteX43" fmla="*/ 1979763 w 3252161"/>
                <a:gd name="connsiteY43" fmla="*/ 599536 h 683077"/>
                <a:gd name="connsiteX44" fmla="*/ 2001329 w 3252161"/>
                <a:gd name="connsiteY44" fmla="*/ 603849 h 683077"/>
                <a:gd name="connsiteX45" fmla="*/ 2031521 w 3252161"/>
                <a:gd name="connsiteY45" fmla="*/ 608162 h 683077"/>
                <a:gd name="connsiteX46" fmla="*/ 2286000 w 3252161"/>
                <a:gd name="connsiteY46" fmla="*/ 608162 h 683077"/>
                <a:gd name="connsiteX47" fmla="*/ 2311880 w 3252161"/>
                <a:gd name="connsiteY47" fmla="*/ 599536 h 683077"/>
                <a:gd name="connsiteX48" fmla="*/ 2333446 w 3252161"/>
                <a:gd name="connsiteY48" fmla="*/ 595222 h 683077"/>
                <a:gd name="connsiteX49" fmla="*/ 2467155 w 3252161"/>
                <a:gd name="connsiteY49" fmla="*/ 599536 h 683077"/>
                <a:gd name="connsiteX50" fmla="*/ 2484408 w 3252161"/>
                <a:gd name="connsiteY50" fmla="*/ 603849 h 683077"/>
                <a:gd name="connsiteX51" fmla="*/ 2566359 w 3252161"/>
                <a:gd name="connsiteY51" fmla="*/ 608162 h 683077"/>
                <a:gd name="connsiteX52" fmla="*/ 2609491 w 3252161"/>
                <a:gd name="connsiteY52" fmla="*/ 616789 h 683077"/>
                <a:gd name="connsiteX53" fmla="*/ 2626744 w 3252161"/>
                <a:gd name="connsiteY53" fmla="*/ 621102 h 683077"/>
                <a:gd name="connsiteX54" fmla="*/ 2665563 w 3252161"/>
                <a:gd name="connsiteY54" fmla="*/ 638355 h 683077"/>
                <a:gd name="connsiteX55" fmla="*/ 2704381 w 3252161"/>
                <a:gd name="connsiteY55" fmla="*/ 655607 h 683077"/>
                <a:gd name="connsiteX56" fmla="*/ 2717321 w 3252161"/>
                <a:gd name="connsiteY56" fmla="*/ 664234 h 683077"/>
                <a:gd name="connsiteX57" fmla="*/ 2954548 w 3252161"/>
                <a:gd name="connsiteY57" fmla="*/ 655607 h 683077"/>
                <a:gd name="connsiteX58" fmla="*/ 3148642 w 3252161"/>
                <a:gd name="connsiteY58" fmla="*/ 655607 h 683077"/>
                <a:gd name="connsiteX59" fmla="*/ 3187461 w 3252161"/>
                <a:gd name="connsiteY59" fmla="*/ 642668 h 683077"/>
                <a:gd name="connsiteX60" fmla="*/ 3226280 w 3252161"/>
                <a:gd name="connsiteY60" fmla="*/ 638355 h 683077"/>
                <a:gd name="connsiteX61" fmla="*/ 3221966 w 3252161"/>
                <a:gd name="connsiteY61" fmla="*/ 616789 h 683077"/>
                <a:gd name="connsiteX62" fmla="*/ 3200400 w 3252161"/>
                <a:gd name="connsiteY62" fmla="*/ 599536 h 683077"/>
                <a:gd name="connsiteX63" fmla="*/ 3174521 w 3252161"/>
                <a:gd name="connsiteY63" fmla="*/ 590909 h 683077"/>
                <a:gd name="connsiteX64" fmla="*/ 2915729 w 3252161"/>
                <a:gd name="connsiteY64" fmla="*/ 595222 h 683077"/>
                <a:gd name="connsiteX65" fmla="*/ 2829464 w 3252161"/>
                <a:gd name="connsiteY65" fmla="*/ 586596 h 683077"/>
                <a:gd name="connsiteX66" fmla="*/ 2820838 w 3252161"/>
                <a:gd name="connsiteY66" fmla="*/ 573656 h 683077"/>
                <a:gd name="connsiteX67" fmla="*/ 2851031 w 3252161"/>
                <a:gd name="connsiteY67" fmla="*/ 543464 h 683077"/>
                <a:gd name="connsiteX68" fmla="*/ 3075317 w 3252161"/>
                <a:gd name="connsiteY68" fmla="*/ 539151 h 683077"/>
                <a:gd name="connsiteX69" fmla="*/ 3088257 w 3252161"/>
                <a:gd name="connsiteY69" fmla="*/ 534838 h 683077"/>
                <a:gd name="connsiteX70" fmla="*/ 3105510 w 3252161"/>
                <a:gd name="connsiteY70" fmla="*/ 517585 h 683077"/>
                <a:gd name="connsiteX71" fmla="*/ 3178834 w 3252161"/>
                <a:gd name="connsiteY71" fmla="*/ 504645 h 683077"/>
                <a:gd name="connsiteX72" fmla="*/ 3187461 w 3252161"/>
                <a:gd name="connsiteY72" fmla="*/ 496019 h 683077"/>
                <a:gd name="connsiteX73" fmla="*/ 3191774 w 3252161"/>
                <a:gd name="connsiteY73" fmla="*/ 483079 h 683077"/>
                <a:gd name="connsiteX74" fmla="*/ 3204714 w 3252161"/>
                <a:gd name="connsiteY74" fmla="*/ 478766 h 683077"/>
                <a:gd name="connsiteX75" fmla="*/ 3196087 w 3252161"/>
                <a:gd name="connsiteY75" fmla="*/ 470139 h 683077"/>
                <a:gd name="connsiteX76" fmla="*/ 2846717 w 3252161"/>
                <a:gd name="connsiteY76" fmla="*/ 478766 h 683077"/>
                <a:gd name="connsiteX77" fmla="*/ 2820838 w 3252161"/>
                <a:gd name="connsiteY77" fmla="*/ 487392 h 683077"/>
                <a:gd name="connsiteX78" fmla="*/ 2807898 w 3252161"/>
                <a:gd name="connsiteY78" fmla="*/ 496019 h 683077"/>
                <a:gd name="connsiteX79" fmla="*/ 2743200 w 3252161"/>
                <a:gd name="connsiteY79" fmla="*/ 500332 h 683077"/>
                <a:gd name="connsiteX80" fmla="*/ 2691442 w 3252161"/>
                <a:gd name="connsiteY80" fmla="*/ 517585 h 683077"/>
                <a:gd name="connsiteX81" fmla="*/ 2678502 w 3252161"/>
                <a:gd name="connsiteY81" fmla="*/ 521898 h 683077"/>
                <a:gd name="connsiteX82" fmla="*/ 2540480 w 3252161"/>
                <a:gd name="connsiteY82" fmla="*/ 530524 h 683077"/>
                <a:gd name="connsiteX83" fmla="*/ 2303253 w 3252161"/>
                <a:gd name="connsiteY83" fmla="*/ 539151 h 683077"/>
                <a:gd name="connsiteX84" fmla="*/ 2225615 w 3252161"/>
                <a:gd name="connsiteY84" fmla="*/ 534838 h 683077"/>
                <a:gd name="connsiteX85" fmla="*/ 2216989 w 3252161"/>
                <a:gd name="connsiteY85" fmla="*/ 526211 h 683077"/>
                <a:gd name="connsiteX86" fmla="*/ 2147978 w 3252161"/>
                <a:gd name="connsiteY86" fmla="*/ 521898 h 683077"/>
                <a:gd name="connsiteX87" fmla="*/ 2135038 w 3252161"/>
                <a:gd name="connsiteY87" fmla="*/ 526211 h 683077"/>
                <a:gd name="connsiteX88" fmla="*/ 2126412 w 3252161"/>
                <a:gd name="connsiteY88" fmla="*/ 534838 h 683077"/>
                <a:gd name="connsiteX89" fmla="*/ 2053087 w 3252161"/>
                <a:gd name="connsiteY89" fmla="*/ 539151 h 683077"/>
                <a:gd name="connsiteX90" fmla="*/ 2040148 w 3252161"/>
                <a:gd name="connsiteY90" fmla="*/ 543464 h 683077"/>
                <a:gd name="connsiteX91" fmla="*/ 2022895 w 3252161"/>
                <a:gd name="connsiteY91" fmla="*/ 560717 h 683077"/>
                <a:gd name="connsiteX92" fmla="*/ 2014268 w 3252161"/>
                <a:gd name="connsiteY92" fmla="*/ 569343 h 683077"/>
                <a:gd name="connsiteX93" fmla="*/ 2001329 w 3252161"/>
                <a:gd name="connsiteY93" fmla="*/ 573656 h 683077"/>
                <a:gd name="connsiteX94" fmla="*/ 1686464 w 3252161"/>
                <a:gd name="connsiteY94" fmla="*/ 569343 h 683077"/>
                <a:gd name="connsiteX95" fmla="*/ 1673525 w 3252161"/>
                <a:gd name="connsiteY95" fmla="*/ 565030 h 683077"/>
                <a:gd name="connsiteX96" fmla="*/ 1651959 w 3252161"/>
                <a:gd name="connsiteY96" fmla="*/ 552090 h 683077"/>
                <a:gd name="connsiteX97" fmla="*/ 1634706 w 3252161"/>
                <a:gd name="connsiteY97" fmla="*/ 530524 h 683077"/>
                <a:gd name="connsiteX98" fmla="*/ 1630393 w 3252161"/>
                <a:gd name="connsiteY98" fmla="*/ 517585 h 683077"/>
                <a:gd name="connsiteX99" fmla="*/ 1634706 w 3252161"/>
                <a:gd name="connsiteY99" fmla="*/ 504645 h 683077"/>
                <a:gd name="connsiteX100" fmla="*/ 1664898 w 3252161"/>
                <a:gd name="connsiteY100" fmla="*/ 491706 h 683077"/>
                <a:gd name="connsiteX101" fmla="*/ 1669212 w 3252161"/>
                <a:gd name="connsiteY101" fmla="*/ 478766 h 683077"/>
                <a:gd name="connsiteX102" fmla="*/ 1660585 w 3252161"/>
                <a:gd name="connsiteY102" fmla="*/ 470139 h 683077"/>
                <a:gd name="connsiteX103" fmla="*/ 1621766 w 3252161"/>
                <a:gd name="connsiteY103" fmla="*/ 465826 h 683077"/>
                <a:gd name="connsiteX104" fmla="*/ 1613140 w 3252161"/>
                <a:gd name="connsiteY104" fmla="*/ 452887 h 683077"/>
                <a:gd name="connsiteX105" fmla="*/ 1617453 w 3252161"/>
                <a:gd name="connsiteY105" fmla="*/ 427007 h 683077"/>
                <a:gd name="connsiteX106" fmla="*/ 1630393 w 3252161"/>
                <a:gd name="connsiteY106" fmla="*/ 383875 h 683077"/>
                <a:gd name="connsiteX107" fmla="*/ 1643332 w 3252161"/>
                <a:gd name="connsiteY107" fmla="*/ 370936 h 683077"/>
                <a:gd name="connsiteX108" fmla="*/ 1807234 w 3252161"/>
                <a:gd name="connsiteY108" fmla="*/ 375249 h 683077"/>
                <a:gd name="connsiteX109" fmla="*/ 1846053 w 3252161"/>
                <a:gd name="connsiteY109" fmla="*/ 388189 h 683077"/>
                <a:gd name="connsiteX110" fmla="*/ 1858993 w 3252161"/>
                <a:gd name="connsiteY110" fmla="*/ 392502 h 683077"/>
                <a:gd name="connsiteX111" fmla="*/ 1876246 w 3252161"/>
                <a:gd name="connsiteY111" fmla="*/ 431321 h 683077"/>
                <a:gd name="connsiteX112" fmla="*/ 1884872 w 3252161"/>
                <a:gd name="connsiteY112" fmla="*/ 465826 h 683077"/>
                <a:gd name="connsiteX113" fmla="*/ 1893498 w 3252161"/>
                <a:gd name="connsiteY113" fmla="*/ 474453 h 683077"/>
                <a:gd name="connsiteX114" fmla="*/ 1919378 w 3252161"/>
                <a:gd name="connsiteY114" fmla="*/ 504645 h 683077"/>
                <a:gd name="connsiteX115" fmla="*/ 1928004 w 3252161"/>
                <a:gd name="connsiteY115" fmla="*/ 513272 h 683077"/>
                <a:gd name="connsiteX116" fmla="*/ 1932317 w 3252161"/>
                <a:gd name="connsiteY116" fmla="*/ 526211 h 683077"/>
                <a:gd name="connsiteX117" fmla="*/ 1979763 w 3252161"/>
                <a:gd name="connsiteY117" fmla="*/ 526211 h 683077"/>
                <a:gd name="connsiteX118" fmla="*/ 1984076 w 3252161"/>
                <a:gd name="connsiteY118" fmla="*/ 508958 h 683077"/>
                <a:gd name="connsiteX119" fmla="*/ 2001329 w 3252161"/>
                <a:gd name="connsiteY119" fmla="*/ 487392 h 683077"/>
                <a:gd name="connsiteX120" fmla="*/ 2018581 w 3252161"/>
                <a:gd name="connsiteY120" fmla="*/ 491706 h 683077"/>
                <a:gd name="connsiteX121" fmla="*/ 2027208 w 3252161"/>
                <a:gd name="connsiteY121" fmla="*/ 500332 h 683077"/>
                <a:gd name="connsiteX122" fmla="*/ 2040148 w 3252161"/>
                <a:gd name="connsiteY122" fmla="*/ 508958 h 683077"/>
                <a:gd name="connsiteX123" fmla="*/ 2122098 w 3252161"/>
                <a:gd name="connsiteY123" fmla="*/ 504645 h 683077"/>
                <a:gd name="connsiteX124" fmla="*/ 2130725 w 3252161"/>
                <a:gd name="connsiteY124" fmla="*/ 496019 h 683077"/>
                <a:gd name="connsiteX125" fmla="*/ 2135038 w 3252161"/>
                <a:gd name="connsiteY125" fmla="*/ 461513 h 683077"/>
                <a:gd name="connsiteX126" fmla="*/ 2139351 w 3252161"/>
                <a:gd name="connsiteY126" fmla="*/ 439947 h 683077"/>
                <a:gd name="connsiteX127" fmla="*/ 2143664 w 3252161"/>
                <a:gd name="connsiteY127" fmla="*/ 427007 h 683077"/>
                <a:gd name="connsiteX128" fmla="*/ 2100532 w 3252161"/>
                <a:gd name="connsiteY128" fmla="*/ 418381 h 683077"/>
                <a:gd name="connsiteX129" fmla="*/ 2083280 w 3252161"/>
                <a:gd name="connsiteY129" fmla="*/ 414068 h 683077"/>
                <a:gd name="connsiteX130" fmla="*/ 2096219 w 3252161"/>
                <a:gd name="connsiteY130" fmla="*/ 409755 h 683077"/>
                <a:gd name="connsiteX131" fmla="*/ 2311880 w 3252161"/>
                <a:gd name="connsiteY131" fmla="*/ 401128 h 683077"/>
                <a:gd name="connsiteX132" fmla="*/ 2333446 w 3252161"/>
                <a:gd name="connsiteY132" fmla="*/ 388189 h 683077"/>
                <a:gd name="connsiteX133" fmla="*/ 2424023 w 3252161"/>
                <a:gd name="connsiteY133" fmla="*/ 375249 h 683077"/>
                <a:gd name="connsiteX134" fmla="*/ 2454215 w 3252161"/>
                <a:gd name="connsiteY134" fmla="*/ 366622 h 683077"/>
                <a:gd name="connsiteX135" fmla="*/ 2467155 w 3252161"/>
                <a:gd name="connsiteY135" fmla="*/ 362309 h 683077"/>
                <a:gd name="connsiteX136" fmla="*/ 2695755 w 3252161"/>
                <a:gd name="connsiteY136" fmla="*/ 353683 h 683077"/>
                <a:gd name="connsiteX137" fmla="*/ 2708695 w 3252161"/>
                <a:gd name="connsiteY137" fmla="*/ 349370 h 683077"/>
                <a:gd name="connsiteX138" fmla="*/ 2725948 w 3252161"/>
                <a:gd name="connsiteY138" fmla="*/ 332117 h 683077"/>
                <a:gd name="connsiteX139" fmla="*/ 2751827 w 3252161"/>
                <a:gd name="connsiteY139" fmla="*/ 323490 h 683077"/>
                <a:gd name="connsiteX140" fmla="*/ 2764766 w 3252161"/>
                <a:gd name="connsiteY140" fmla="*/ 319177 h 683077"/>
                <a:gd name="connsiteX141" fmla="*/ 2794959 w 3252161"/>
                <a:gd name="connsiteY141" fmla="*/ 306238 h 683077"/>
                <a:gd name="connsiteX142" fmla="*/ 2825151 w 3252161"/>
                <a:gd name="connsiteY142" fmla="*/ 297611 h 683077"/>
                <a:gd name="connsiteX143" fmla="*/ 2842404 w 3252161"/>
                <a:gd name="connsiteY143" fmla="*/ 293298 h 683077"/>
                <a:gd name="connsiteX144" fmla="*/ 2838091 w 3252161"/>
                <a:gd name="connsiteY144" fmla="*/ 271732 h 683077"/>
                <a:gd name="connsiteX145" fmla="*/ 2725948 w 3252161"/>
                <a:gd name="connsiteY145" fmla="*/ 276045 h 683077"/>
                <a:gd name="connsiteX146" fmla="*/ 2704381 w 3252161"/>
                <a:gd name="connsiteY146" fmla="*/ 280358 h 683077"/>
                <a:gd name="connsiteX147" fmla="*/ 2678502 w 3252161"/>
                <a:gd name="connsiteY147" fmla="*/ 284672 h 683077"/>
                <a:gd name="connsiteX148" fmla="*/ 2557732 w 3252161"/>
                <a:gd name="connsiteY148" fmla="*/ 288985 h 683077"/>
                <a:gd name="connsiteX149" fmla="*/ 2471468 w 3252161"/>
                <a:gd name="connsiteY149" fmla="*/ 293298 h 683077"/>
                <a:gd name="connsiteX150" fmla="*/ 2445589 w 3252161"/>
                <a:gd name="connsiteY150" fmla="*/ 301924 h 683077"/>
                <a:gd name="connsiteX151" fmla="*/ 2281687 w 3252161"/>
                <a:gd name="connsiteY151" fmla="*/ 310551 h 683077"/>
                <a:gd name="connsiteX152" fmla="*/ 2255808 w 3252161"/>
                <a:gd name="connsiteY152" fmla="*/ 314864 h 683077"/>
                <a:gd name="connsiteX153" fmla="*/ 2204049 w 3252161"/>
                <a:gd name="connsiteY153" fmla="*/ 319177 h 683077"/>
                <a:gd name="connsiteX154" fmla="*/ 2173857 w 3252161"/>
                <a:gd name="connsiteY154" fmla="*/ 327804 h 683077"/>
                <a:gd name="connsiteX155" fmla="*/ 2147978 w 3252161"/>
                <a:gd name="connsiteY155" fmla="*/ 340743 h 683077"/>
                <a:gd name="connsiteX156" fmla="*/ 2135038 w 3252161"/>
                <a:gd name="connsiteY156" fmla="*/ 349370 h 683077"/>
                <a:gd name="connsiteX157" fmla="*/ 2104846 w 3252161"/>
                <a:gd name="connsiteY157" fmla="*/ 357996 h 683077"/>
                <a:gd name="connsiteX158" fmla="*/ 2091906 w 3252161"/>
                <a:gd name="connsiteY158" fmla="*/ 362309 h 683077"/>
                <a:gd name="connsiteX159" fmla="*/ 1940944 w 3252161"/>
                <a:gd name="connsiteY159" fmla="*/ 357996 h 683077"/>
                <a:gd name="connsiteX160" fmla="*/ 1915064 w 3252161"/>
                <a:gd name="connsiteY160" fmla="*/ 349370 h 683077"/>
                <a:gd name="connsiteX161" fmla="*/ 1880559 w 3252161"/>
                <a:gd name="connsiteY161" fmla="*/ 332117 h 683077"/>
                <a:gd name="connsiteX162" fmla="*/ 1867619 w 3252161"/>
                <a:gd name="connsiteY162" fmla="*/ 327804 h 683077"/>
                <a:gd name="connsiteX163" fmla="*/ 1397480 w 3252161"/>
                <a:gd name="connsiteY163" fmla="*/ 332117 h 683077"/>
                <a:gd name="connsiteX164" fmla="*/ 1337095 w 3252161"/>
                <a:gd name="connsiteY164" fmla="*/ 345056 h 683077"/>
                <a:gd name="connsiteX165" fmla="*/ 1328468 w 3252161"/>
                <a:gd name="connsiteY165" fmla="*/ 353683 h 683077"/>
                <a:gd name="connsiteX166" fmla="*/ 1315529 w 3252161"/>
                <a:gd name="connsiteY166" fmla="*/ 357996 h 683077"/>
                <a:gd name="connsiteX167" fmla="*/ 1220638 w 3252161"/>
                <a:gd name="connsiteY167" fmla="*/ 362309 h 683077"/>
                <a:gd name="connsiteX168" fmla="*/ 1155940 w 3252161"/>
                <a:gd name="connsiteY168" fmla="*/ 370936 h 683077"/>
                <a:gd name="connsiteX169" fmla="*/ 1073989 w 3252161"/>
                <a:gd name="connsiteY169" fmla="*/ 379562 h 683077"/>
                <a:gd name="connsiteX170" fmla="*/ 1035170 w 3252161"/>
                <a:gd name="connsiteY170" fmla="*/ 388189 h 683077"/>
                <a:gd name="connsiteX171" fmla="*/ 1000664 w 3252161"/>
                <a:gd name="connsiteY171" fmla="*/ 392502 h 683077"/>
                <a:gd name="connsiteX172" fmla="*/ 776378 w 3252161"/>
                <a:gd name="connsiteY172" fmla="*/ 396815 h 683077"/>
                <a:gd name="connsiteX173" fmla="*/ 595223 w 3252161"/>
                <a:gd name="connsiteY173" fmla="*/ 396815 h 683077"/>
                <a:gd name="connsiteX174" fmla="*/ 569344 w 3252161"/>
                <a:gd name="connsiteY174" fmla="*/ 388189 h 683077"/>
                <a:gd name="connsiteX175" fmla="*/ 590910 w 3252161"/>
                <a:gd name="connsiteY175" fmla="*/ 375249 h 683077"/>
                <a:gd name="connsiteX176" fmla="*/ 603849 w 3252161"/>
                <a:gd name="connsiteY176" fmla="*/ 370936 h 683077"/>
                <a:gd name="connsiteX177" fmla="*/ 715993 w 3252161"/>
                <a:gd name="connsiteY177" fmla="*/ 366622 h 683077"/>
                <a:gd name="connsiteX178" fmla="*/ 733246 w 3252161"/>
                <a:gd name="connsiteY178" fmla="*/ 345056 h 683077"/>
                <a:gd name="connsiteX179" fmla="*/ 746185 w 3252161"/>
                <a:gd name="connsiteY179" fmla="*/ 332117 h 683077"/>
                <a:gd name="connsiteX180" fmla="*/ 772064 w 3252161"/>
                <a:gd name="connsiteY180" fmla="*/ 314864 h 683077"/>
                <a:gd name="connsiteX181" fmla="*/ 914400 w 3252161"/>
                <a:gd name="connsiteY181" fmla="*/ 306238 h 683077"/>
                <a:gd name="connsiteX182" fmla="*/ 927340 w 3252161"/>
                <a:gd name="connsiteY182" fmla="*/ 280358 h 683077"/>
                <a:gd name="connsiteX183" fmla="*/ 923027 w 3252161"/>
                <a:gd name="connsiteY183" fmla="*/ 263106 h 683077"/>
                <a:gd name="connsiteX184" fmla="*/ 897148 w 3252161"/>
                <a:gd name="connsiteY184" fmla="*/ 254479 h 683077"/>
                <a:gd name="connsiteX185" fmla="*/ 884208 w 3252161"/>
                <a:gd name="connsiteY185" fmla="*/ 250166 h 683077"/>
                <a:gd name="connsiteX186" fmla="*/ 875581 w 3252161"/>
                <a:gd name="connsiteY186" fmla="*/ 241539 h 683077"/>
                <a:gd name="connsiteX187" fmla="*/ 862642 w 3252161"/>
                <a:gd name="connsiteY187" fmla="*/ 237226 h 683077"/>
                <a:gd name="connsiteX188" fmla="*/ 759125 w 3252161"/>
                <a:gd name="connsiteY188" fmla="*/ 241539 h 683077"/>
                <a:gd name="connsiteX189" fmla="*/ 724619 w 3252161"/>
                <a:gd name="connsiteY189" fmla="*/ 245853 h 683077"/>
                <a:gd name="connsiteX190" fmla="*/ 698740 w 3252161"/>
                <a:gd name="connsiteY190" fmla="*/ 254479 h 683077"/>
                <a:gd name="connsiteX191" fmla="*/ 517585 w 3252161"/>
                <a:gd name="connsiteY191" fmla="*/ 258792 h 683077"/>
                <a:gd name="connsiteX192" fmla="*/ 431321 w 3252161"/>
                <a:gd name="connsiteY192" fmla="*/ 271732 h 683077"/>
                <a:gd name="connsiteX193" fmla="*/ 392502 w 3252161"/>
                <a:gd name="connsiteY193" fmla="*/ 276045 h 683077"/>
                <a:gd name="connsiteX194" fmla="*/ 73325 w 3252161"/>
                <a:gd name="connsiteY194" fmla="*/ 271732 h 683077"/>
                <a:gd name="connsiteX195" fmla="*/ 64698 w 3252161"/>
                <a:gd name="connsiteY195" fmla="*/ 263106 h 683077"/>
                <a:gd name="connsiteX196" fmla="*/ 60385 w 3252161"/>
                <a:gd name="connsiteY196" fmla="*/ 232913 h 683077"/>
                <a:gd name="connsiteX197" fmla="*/ 51759 w 3252161"/>
                <a:gd name="connsiteY197" fmla="*/ 207034 h 683077"/>
                <a:gd name="connsiteX198" fmla="*/ 56072 w 3252161"/>
                <a:gd name="connsiteY198" fmla="*/ 163902 h 683077"/>
                <a:gd name="connsiteX199" fmla="*/ 69012 w 3252161"/>
                <a:gd name="connsiteY199" fmla="*/ 159589 h 683077"/>
                <a:gd name="connsiteX200" fmla="*/ 237227 w 3252161"/>
                <a:gd name="connsiteY200" fmla="*/ 155275 h 683077"/>
                <a:gd name="connsiteX201" fmla="*/ 288985 w 3252161"/>
                <a:gd name="connsiteY201" fmla="*/ 138022 h 683077"/>
                <a:gd name="connsiteX202" fmla="*/ 301925 w 3252161"/>
                <a:gd name="connsiteY202" fmla="*/ 133709 h 683077"/>
                <a:gd name="connsiteX203" fmla="*/ 444261 w 3252161"/>
                <a:gd name="connsiteY203" fmla="*/ 129396 h 683077"/>
                <a:gd name="connsiteX204" fmla="*/ 418381 w 3252161"/>
                <a:gd name="connsiteY204" fmla="*/ 120770 h 683077"/>
                <a:gd name="connsiteX205" fmla="*/ 396815 w 3252161"/>
                <a:gd name="connsiteY205" fmla="*/ 107830 h 683077"/>
                <a:gd name="connsiteX206" fmla="*/ 388189 w 3252161"/>
                <a:gd name="connsiteY206" fmla="*/ 73324 h 683077"/>
                <a:gd name="connsiteX207" fmla="*/ 379563 w 3252161"/>
                <a:gd name="connsiteY207" fmla="*/ 60385 h 683077"/>
                <a:gd name="connsiteX208" fmla="*/ 370936 w 3252161"/>
                <a:gd name="connsiteY208" fmla="*/ 51758 h 683077"/>
                <a:gd name="connsiteX209" fmla="*/ 345057 w 3252161"/>
                <a:gd name="connsiteY209" fmla="*/ 43132 h 683077"/>
                <a:gd name="connsiteX210" fmla="*/ 332117 w 3252161"/>
                <a:gd name="connsiteY210" fmla="*/ 38819 h 683077"/>
                <a:gd name="connsiteX211" fmla="*/ 323491 w 3252161"/>
                <a:gd name="connsiteY211" fmla="*/ 30192 h 683077"/>
                <a:gd name="connsiteX212" fmla="*/ 327804 w 3252161"/>
                <a:gd name="connsiteY212" fmla="*/ 17253 h 683077"/>
                <a:gd name="connsiteX213" fmla="*/ 280359 w 3252161"/>
                <a:gd name="connsiteY213" fmla="*/ 12939 h 683077"/>
                <a:gd name="connsiteX214" fmla="*/ 228600 w 3252161"/>
                <a:gd name="connsiteY214" fmla="*/ 17253 h 683077"/>
                <a:gd name="connsiteX215" fmla="*/ 202721 w 3252161"/>
                <a:gd name="connsiteY215" fmla="*/ 25879 h 683077"/>
                <a:gd name="connsiteX216" fmla="*/ 107831 w 3252161"/>
                <a:gd name="connsiteY216" fmla="*/ 21566 h 683077"/>
                <a:gd name="connsiteX217" fmla="*/ 103517 w 3252161"/>
                <a:gd name="connsiteY217" fmla="*/ 4313 h 683077"/>
                <a:gd name="connsiteX218" fmla="*/ 34506 w 3252161"/>
                <a:gd name="connsiteY218" fmla="*/ 8626 h 683077"/>
                <a:gd name="connsiteX219" fmla="*/ 12940 w 3252161"/>
                <a:gd name="connsiteY219" fmla="*/ 12939 h 683077"/>
                <a:gd name="connsiteX220" fmla="*/ 0 w 3252161"/>
                <a:gd name="connsiteY220" fmla="*/ 0 h 683077"/>
                <a:gd name="connsiteX221" fmla="*/ 34506 w 3252161"/>
                <a:gd name="connsiteY221"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48442 w 3252161"/>
                <a:gd name="connsiteY37" fmla="*/ 543464 h 683077"/>
                <a:gd name="connsiteX38" fmla="*/ 1570008 w 3252161"/>
                <a:gd name="connsiteY38" fmla="*/ 560717 h 683077"/>
                <a:gd name="connsiteX39" fmla="*/ 1595887 w 3252161"/>
                <a:gd name="connsiteY39" fmla="*/ 577970 h 683077"/>
                <a:gd name="connsiteX40" fmla="*/ 1604514 w 3252161"/>
                <a:gd name="connsiteY40" fmla="*/ 586596 h 683077"/>
                <a:gd name="connsiteX41" fmla="*/ 1742536 w 3252161"/>
                <a:gd name="connsiteY41" fmla="*/ 590909 h 683077"/>
                <a:gd name="connsiteX42" fmla="*/ 1979763 w 3252161"/>
                <a:gd name="connsiteY42" fmla="*/ 599536 h 683077"/>
                <a:gd name="connsiteX43" fmla="*/ 2001329 w 3252161"/>
                <a:gd name="connsiteY43" fmla="*/ 603849 h 683077"/>
                <a:gd name="connsiteX44" fmla="*/ 2031521 w 3252161"/>
                <a:gd name="connsiteY44" fmla="*/ 608162 h 683077"/>
                <a:gd name="connsiteX45" fmla="*/ 2286000 w 3252161"/>
                <a:gd name="connsiteY45" fmla="*/ 608162 h 683077"/>
                <a:gd name="connsiteX46" fmla="*/ 2311880 w 3252161"/>
                <a:gd name="connsiteY46" fmla="*/ 599536 h 683077"/>
                <a:gd name="connsiteX47" fmla="*/ 2333446 w 3252161"/>
                <a:gd name="connsiteY47" fmla="*/ 595222 h 683077"/>
                <a:gd name="connsiteX48" fmla="*/ 2467155 w 3252161"/>
                <a:gd name="connsiteY48" fmla="*/ 599536 h 683077"/>
                <a:gd name="connsiteX49" fmla="*/ 2484408 w 3252161"/>
                <a:gd name="connsiteY49" fmla="*/ 603849 h 683077"/>
                <a:gd name="connsiteX50" fmla="*/ 2566359 w 3252161"/>
                <a:gd name="connsiteY50" fmla="*/ 608162 h 683077"/>
                <a:gd name="connsiteX51" fmla="*/ 2609491 w 3252161"/>
                <a:gd name="connsiteY51" fmla="*/ 616789 h 683077"/>
                <a:gd name="connsiteX52" fmla="*/ 2626744 w 3252161"/>
                <a:gd name="connsiteY52" fmla="*/ 621102 h 683077"/>
                <a:gd name="connsiteX53" fmla="*/ 2665563 w 3252161"/>
                <a:gd name="connsiteY53" fmla="*/ 638355 h 683077"/>
                <a:gd name="connsiteX54" fmla="*/ 2704381 w 3252161"/>
                <a:gd name="connsiteY54" fmla="*/ 655607 h 683077"/>
                <a:gd name="connsiteX55" fmla="*/ 2717321 w 3252161"/>
                <a:gd name="connsiteY55" fmla="*/ 664234 h 683077"/>
                <a:gd name="connsiteX56" fmla="*/ 2954548 w 3252161"/>
                <a:gd name="connsiteY56" fmla="*/ 655607 h 683077"/>
                <a:gd name="connsiteX57" fmla="*/ 3148642 w 3252161"/>
                <a:gd name="connsiteY57" fmla="*/ 655607 h 683077"/>
                <a:gd name="connsiteX58" fmla="*/ 3187461 w 3252161"/>
                <a:gd name="connsiteY58" fmla="*/ 642668 h 683077"/>
                <a:gd name="connsiteX59" fmla="*/ 3226280 w 3252161"/>
                <a:gd name="connsiteY59" fmla="*/ 638355 h 683077"/>
                <a:gd name="connsiteX60" fmla="*/ 3221966 w 3252161"/>
                <a:gd name="connsiteY60" fmla="*/ 616789 h 683077"/>
                <a:gd name="connsiteX61" fmla="*/ 3200400 w 3252161"/>
                <a:gd name="connsiteY61" fmla="*/ 599536 h 683077"/>
                <a:gd name="connsiteX62" fmla="*/ 3174521 w 3252161"/>
                <a:gd name="connsiteY62" fmla="*/ 590909 h 683077"/>
                <a:gd name="connsiteX63" fmla="*/ 2915729 w 3252161"/>
                <a:gd name="connsiteY63" fmla="*/ 595222 h 683077"/>
                <a:gd name="connsiteX64" fmla="*/ 2829464 w 3252161"/>
                <a:gd name="connsiteY64" fmla="*/ 586596 h 683077"/>
                <a:gd name="connsiteX65" fmla="*/ 2820838 w 3252161"/>
                <a:gd name="connsiteY65" fmla="*/ 573656 h 683077"/>
                <a:gd name="connsiteX66" fmla="*/ 2851031 w 3252161"/>
                <a:gd name="connsiteY66" fmla="*/ 543464 h 683077"/>
                <a:gd name="connsiteX67" fmla="*/ 3075317 w 3252161"/>
                <a:gd name="connsiteY67" fmla="*/ 539151 h 683077"/>
                <a:gd name="connsiteX68" fmla="*/ 3088257 w 3252161"/>
                <a:gd name="connsiteY68" fmla="*/ 534838 h 683077"/>
                <a:gd name="connsiteX69" fmla="*/ 3105510 w 3252161"/>
                <a:gd name="connsiteY69" fmla="*/ 517585 h 683077"/>
                <a:gd name="connsiteX70" fmla="*/ 3178834 w 3252161"/>
                <a:gd name="connsiteY70" fmla="*/ 504645 h 683077"/>
                <a:gd name="connsiteX71" fmla="*/ 3187461 w 3252161"/>
                <a:gd name="connsiteY71" fmla="*/ 496019 h 683077"/>
                <a:gd name="connsiteX72" fmla="*/ 3191774 w 3252161"/>
                <a:gd name="connsiteY72" fmla="*/ 483079 h 683077"/>
                <a:gd name="connsiteX73" fmla="*/ 3204714 w 3252161"/>
                <a:gd name="connsiteY73" fmla="*/ 478766 h 683077"/>
                <a:gd name="connsiteX74" fmla="*/ 3196087 w 3252161"/>
                <a:gd name="connsiteY74" fmla="*/ 470139 h 683077"/>
                <a:gd name="connsiteX75" fmla="*/ 2846717 w 3252161"/>
                <a:gd name="connsiteY75" fmla="*/ 478766 h 683077"/>
                <a:gd name="connsiteX76" fmla="*/ 2820838 w 3252161"/>
                <a:gd name="connsiteY76" fmla="*/ 487392 h 683077"/>
                <a:gd name="connsiteX77" fmla="*/ 2807898 w 3252161"/>
                <a:gd name="connsiteY77" fmla="*/ 496019 h 683077"/>
                <a:gd name="connsiteX78" fmla="*/ 2743200 w 3252161"/>
                <a:gd name="connsiteY78" fmla="*/ 500332 h 683077"/>
                <a:gd name="connsiteX79" fmla="*/ 2691442 w 3252161"/>
                <a:gd name="connsiteY79" fmla="*/ 517585 h 683077"/>
                <a:gd name="connsiteX80" fmla="*/ 2678502 w 3252161"/>
                <a:gd name="connsiteY80" fmla="*/ 521898 h 683077"/>
                <a:gd name="connsiteX81" fmla="*/ 2540480 w 3252161"/>
                <a:gd name="connsiteY81" fmla="*/ 530524 h 683077"/>
                <a:gd name="connsiteX82" fmla="*/ 2303253 w 3252161"/>
                <a:gd name="connsiteY82" fmla="*/ 539151 h 683077"/>
                <a:gd name="connsiteX83" fmla="*/ 2225615 w 3252161"/>
                <a:gd name="connsiteY83" fmla="*/ 534838 h 683077"/>
                <a:gd name="connsiteX84" fmla="*/ 2216989 w 3252161"/>
                <a:gd name="connsiteY84" fmla="*/ 526211 h 683077"/>
                <a:gd name="connsiteX85" fmla="*/ 2147978 w 3252161"/>
                <a:gd name="connsiteY85" fmla="*/ 521898 h 683077"/>
                <a:gd name="connsiteX86" fmla="*/ 2135038 w 3252161"/>
                <a:gd name="connsiteY86" fmla="*/ 526211 h 683077"/>
                <a:gd name="connsiteX87" fmla="*/ 2126412 w 3252161"/>
                <a:gd name="connsiteY87" fmla="*/ 534838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2001329 w 3252161"/>
                <a:gd name="connsiteY92" fmla="*/ 573656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39351 w 3252161"/>
                <a:gd name="connsiteY125" fmla="*/ 439947 h 683077"/>
                <a:gd name="connsiteX126" fmla="*/ 2143664 w 3252161"/>
                <a:gd name="connsiteY126" fmla="*/ 427007 h 683077"/>
                <a:gd name="connsiteX127" fmla="*/ 2100532 w 3252161"/>
                <a:gd name="connsiteY127" fmla="*/ 418381 h 683077"/>
                <a:gd name="connsiteX128" fmla="*/ 2083280 w 3252161"/>
                <a:gd name="connsiteY128" fmla="*/ 414068 h 683077"/>
                <a:gd name="connsiteX129" fmla="*/ 2096219 w 3252161"/>
                <a:gd name="connsiteY129" fmla="*/ 409755 h 683077"/>
                <a:gd name="connsiteX130" fmla="*/ 2311880 w 3252161"/>
                <a:gd name="connsiteY130" fmla="*/ 401128 h 683077"/>
                <a:gd name="connsiteX131" fmla="*/ 2333446 w 3252161"/>
                <a:gd name="connsiteY131" fmla="*/ 388189 h 683077"/>
                <a:gd name="connsiteX132" fmla="*/ 2424023 w 3252161"/>
                <a:gd name="connsiteY132" fmla="*/ 375249 h 683077"/>
                <a:gd name="connsiteX133" fmla="*/ 2454215 w 3252161"/>
                <a:gd name="connsiteY133" fmla="*/ 366622 h 683077"/>
                <a:gd name="connsiteX134" fmla="*/ 2467155 w 3252161"/>
                <a:gd name="connsiteY134" fmla="*/ 362309 h 683077"/>
                <a:gd name="connsiteX135" fmla="*/ 2695755 w 3252161"/>
                <a:gd name="connsiteY135" fmla="*/ 353683 h 683077"/>
                <a:gd name="connsiteX136" fmla="*/ 2708695 w 3252161"/>
                <a:gd name="connsiteY136" fmla="*/ 349370 h 683077"/>
                <a:gd name="connsiteX137" fmla="*/ 2725948 w 3252161"/>
                <a:gd name="connsiteY137" fmla="*/ 332117 h 683077"/>
                <a:gd name="connsiteX138" fmla="*/ 2751827 w 3252161"/>
                <a:gd name="connsiteY138" fmla="*/ 323490 h 683077"/>
                <a:gd name="connsiteX139" fmla="*/ 2764766 w 3252161"/>
                <a:gd name="connsiteY139" fmla="*/ 319177 h 683077"/>
                <a:gd name="connsiteX140" fmla="*/ 2794959 w 3252161"/>
                <a:gd name="connsiteY140" fmla="*/ 306238 h 683077"/>
                <a:gd name="connsiteX141" fmla="*/ 2825151 w 3252161"/>
                <a:gd name="connsiteY141" fmla="*/ 297611 h 683077"/>
                <a:gd name="connsiteX142" fmla="*/ 2842404 w 3252161"/>
                <a:gd name="connsiteY142" fmla="*/ 293298 h 683077"/>
                <a:gd name="connsiteX143" fmla="*/ 2838091 w 3252161"/>
                <a:gd name="connsiteY143" fmla="*/ 271732 h 683077"/>
                <a:gd name="connsiteX144" fmla="*/ 2725948 w 3252161"/>
                <a:gd name="connsiteY144" fmla="*/ 276045 h 683077"/>
                <a:gd name="connsiteX145" fmla="*/ 2704381 w 3252161"/>
                <a:gd name="connsiteY145" fmla="*/ 280358 h 683077"/>
                <a:gd name="connsiteX146" fmla="*/ 2678502 w 3252161"/>
                <a:gd name="connsiteY146" fmla="*/ 284672 h 683077"/>
                <a:gd name="connsiteX147" fmla="*/ 2557732 w 3252161"/>
                <a:gd name="connsiteY147" fmla="*/ 288985 h 683077"/>
                <a:gd name="connsiteX148" fmla="*/ 2471468 w 3252161"/>
                <a:gd name="connsiteY148" fmla="*/ 293298 h 683077"/>
                <a:gd name="connsiteX149" fmla="*/ 2445589 w 3252161"/>
                <a:gd name="connsiteY149" fmla="*/ 301924 h 683077"/>
                <a:gd name="connsiteX150" fmla="*/ 2281687 w 3252161"/>
                <a:gd name="connsiteY150" fmla="*/ 310551 h 683077"/>
                <a:gd name="connsiteX151" fmla="*/ 2255808 w 3252161"/>
                <a:gd name="connsiteY151" fmla="*/ 314864 h 683077"/>
                <a:gd name="connsiteX152" fmla="*/ 2204049 w 3252161"/>
                <a:gd name="connsiteY152" fmla="*/ 319177 h 683077"/>
                <a:gd name="connsiteX153" fmla="*/ 2173857 w 3252161"/>
                <a:gd name="connsiteY153" fmla="*/ 327804 h 683077"/>
                <a:gd name="connsiteX154" fmla="*/ 2147978 w 3252161"/>
                <a:gd name="connsiteY154" fmla="*/ 340743 h 683077"/>
                <a:gd name="connsiteX155" fmla="*/ 2135038 w 3252161"/>
                <a:gd name="connsiteY155" fmla="*/ 349370 h 683077"/>
                <a:gd name="connsiteX156" fmla="*/ 2104846 w 3252161"/>
                <a:gd name="connsiteY156" fmla="*/ 357996 h 683077"/>
                <a:gd name="connsiteX157" fmla="*/ 2091906 w 3252161"/>
                <a:gd name="connsiteY157" fmla="*/ 362309 h 683077"/>
                <a:gd name="connsiteX158" fmla="*/ 1940944 w 3252161"/>
                <a:gd name="connsiteY158" fmla="*/ 357996 h 683077"/>
                <a:gd name="connsiteX159" fmla="*/ 1915064 w 3252161"/>
                <a:gd name="connsiteY159" fmla="*/ 349370 h 683077"/>
                <a:gd name="connsiteX160" fmla="*/ 1880559 w 3252161"/>
                <a:gd name="connsiteY160" fmla="*/ 332117 h 683077"/>
                <a:gd name="connsiteX161" fmla="*/ 1867619 w 3252161"/>
                <a:gd name="connsiteY161" fmla="*/ 327804 h 683077"/>
                <a:gd name="connsiteX162" fmla="*/ 1397480 w 3252161"/>
                <a:gd name="connsiteY162" fmla="*/ 332117 h 683077"/>
                <a:gd name="connsiteX163" fmla="*/ 1337095 w 3252161"/>
                <a:gd name="connsiteY163" fmla="*/ 345056 h 683077"/>
                <a:gd name="connsiteX164" fmla="*/ 1328468 w 3252161"/>
                <a:gd name="connsiteY164" fmla="*/ 353683 h 683077"/>
                <a:gd name="connsiteX165" fmla="*/ 1315529 w 3252161"/>
                <a:gd name="connsiteY165" fmla="*/ 357996 h 683077"/>
                <a:gd name="connsiteX166" fmla="*/ 1220638 w 3252161"/>
                <a:gd name="connsiteY166" fmla="*/ 362309 h 683077"/>
                <a:gd name="connsiteX167" fmla="*/ 1155940 w 3252161"/>
                <a:gd name="connsiteY167" fmla="*/ 370936 h 683077"/>
                <a:gd name="connsiteX168" fmla="*/ 1073989 w 3252161"/>
                <a:gd name="connsiteY168" fmla="*/ 379562 h 683077"/>
                <a:gd name="connsiteX169" fmla="*/ 1035170 w 3252161"/>
                <a:gd name="connsiteY169" fmla="*/ 388189 h 683077"/>
                <a:gd name="connsiteX170" fmla="*/ 1000664 w 3252161"/>
                <a:gd name="connsiteY170" fmla="*/ 392502 h 683077"/>
                <a:gd name="connsiteX171" fmla="*/ 776378 w 3252161"/>
                <a:gd name="connsiteY171" fmla="*/ 396815 h 683077"/>
                <a:gd name="connsiteX172" fmla="*/ 595223 w 3252161"/>
                <a:gd name="connsiteY172" fmla="*/ 396815 h 683077"/>
                <a:gd name="connsiteX173" fmla="*/ 569344 w 3252161"/>
                <a:gd name="connsiteY173" fmla="*/ 388189 h 683077"/>
                <a:gd name="connsiteX174" fmla="*/ 590910 w 3252161"/>
                <a:gd name="connsiteY174" fmla="*/ 375249 h 683077"/>
                <a:gd name="connsiteX175" fmla="*/ 603849 w 3252161"/>
                <a:gd name="connsiteY175" fmla="*/ 370936 h 683077"/>
                <a:gd name="connsiteX176" fmla="*/ 715993 w 3252161"/>
                <a:gd name="connsiteY176" fmla="*/ 366622 h 683077"/>
                <a:gd name="connsiteX177" fmla="*/ 733246 w 3252161"/>
                <a:gd name="connsiteY177" fmla="*/ 345056 h 683077"/>
                <a:gd name="connsiteX178" fmla="*/ 746185 w 3252161"/>
                <a:gd name="connsiteY178" fmla="*/ 332117 h 683077"/>
                <a:gd name="connsiteX179" fmla="*/ 772064 w 3252161"/>
                <a:gd name="connsiteY179" fmla="*/ 314864 h 683077"/>
                <a:gd name="connsiteX180" fmla="*/ 914400 w 3252161"/>
                <a:gd name="connsiteY180" fmla="*/ 306238 h 683077"/>
                <a:gd name="connsiteX181" fmla="*/ 927340 w 3252161"/>
                <a:gd name="connsiteY181" fmla="*/ 280358 h 683077"/>
                <a:gd name="connsiteX182" fmla="*/ 923027 w 3252161"/>
                <a:gd name="connsiteY182" fmla="*/ 263106 h 683077"/>
                <a:gd name="connsiteX183" fmla="*/ 897148 w 3252161"/>
                <a:gd name="connsiteY183" fmla="*/ 254479 h 683077"/>
                <a:gd name="connsiteX184" fmla="*/ 884208 w 3252161"/>
                <a:gd name="connsiteY184" fmla="*/ 250166 h 683077"/>
                <a:gd name="connsiteX185" fmla="*/ 875581 w 3252161"/>
                <a:gd name="connsiteY185" fmla="*/ 241539 h 683077"/>
                <a:gd name="connsiteX186" fmla="*/ 862642 w 3252161"/>
                <a:gd name="connsiteY186" fmla="*/ 237226 h 683077"/>
                <a:gd name="connsiteX187" fmla="*/ 759125 w 3252161"/>
                <a:gd name="connsiteY187" fmla="*/ 241539 h 683077"/>
                <a:gd name="connsiteX188" fmla="*/ 724619 w 3252161"/>
                <a:gd name="connsiteY188" fmla="*/ 245853 h 683077"/>
                <a:gd name="connsiteX189" fmla="*/ 698740 w 3252161"/>
                <a:gd name="connsiteY189" fmla="*/ 254479 h 683077"/>
                <a:gd name="connsiteX190" fmla="*/ 517585 w 3252161"/>
                <a:gd name="connsiteY190" fmla="*/ 258792 h 683077"/>
                <a:gd name="connsiteX191" fmla="*/ 431321 w 3252161"/>
                <a:gd name="connsiteY191" fmla="*/ 271732 h 683077"/>
                <a:gd name="connsiteX192" fmla="*/ 392502 w 3252161"/>
                <a:gd name="connsiteY192" fmla="*/ 276045 h 683077"/>
                <a:gd name="connsiteX193" fmla="*/ 73325 w 3252161"/>
                <a:gd name="connsiteY193" fmla="*/ 271732 h 683077"/>
                <a:gd name="connsiteX194" fmla="*/ 64698 w 3252161"/>
                <a:gd name="connsiteY194" fmla="*/ 263106 h 683077"/>
                <a:gd name="connsiteX195" fmla="*/ 60385 w 3252161"/>
                <a:gd name="connsiteY195" fmla="*/ 232913 h 683077"/>
                <a:gd name="connsiteX196" fmla="*/ 51759 w 3252161"/>
                <a:gd name="connsiteY196" fmla="*/ 207034 h 683077"/>
                <a:gd name="connsiteX197" fmla="*/ 56072 w 3252161"/>
                <a:gd name="connsiteY197" fmla="*/ 163902 h 683077"/>
                <a:gd name="connsiteX198" fmla="*/ 69012 w 3252161"/>
                <a:gd name="connsiteY198" fmla="*/ 159589 h 683077"/>
                <a:gd name="connsiteX199" fmla="*/ 237227 w 3252161"/>
                <a:gd name="connsiteY199" fmla="*/ 155275 h 683077"/>
                <a:gd name="connsiteX200" fmla="*/ 288985 w 3252161"/>
                <a:gd name="connsiteY200" fmla="*/ 138022 h 683077"/>
                <a:gd name="connsiteX201" fmla="*/ 301925 w 3252161"/>
                <a:gd name="connsiteY201" fmla="*/ 133709 h 683077"/>
                <a:gd name="connsiteX202" fmla="*/ 444261 w 3252161"/>
                <a:gd name="connsiteY202" fmla="*/ 129396 h 683077"/>
                <a:gd name="connsiteX203" fmla="*/ 418381 w 3252161"/>
                <a:gd name="connsiteY203" fmla="*/ 120770 h 683077"/>
                <a:gd name="connsiteX204" fmla="*/ 396815 w 3252161"/>
                <a:gd name="connsiteY204" fmla="*/ 107830 h 683077"/>
                <a:gd name="connsiteX205" fmla="*/ 388189 w 3252161"/>
                <a:gd name="connsiteY205" fmla="*/ 73324 h 683077"/>
                <a:gd name="connsiteX206" fmla="*/ 379563 w 3252161"/>
                <a:gd name="connsiteY206" fmla="*/ 60385 h 683077"/>
                <a:gd name="connsiteX207" fmla="*/ 370936 w 3252161"/>
                <a:gd name="connsiteY207" fmla="*/ 51758 h 683077"/>
                <a:gd name="connsiteX208" fmla="*/ 345057 w 3252161"/>
                <a:gd name="connsiteY208" fmla="*/ 43132 h 683077"/>
                <a:gd name="connsiteX209" fmla="*/ 332117 w 3252161"/>
                <a:gd name="connsiteY209" fmla="*/ 38819 h 683077"/>
                <a:gd name="connsiteX210" fmla="*/ 323491 w 3252161"/>
                <a:gd name="connsiteY210" fmla="*/ 30192 h 683077"/>
                <a:gd name="connsiteX211" fmla="*/ 327804 w 3252161"/>
                <a:gd name="connsiteY211" fmla="*/ 17253 h 683077"/>
                <a:gd name="connsiteX212" fmla="*/ 280359 w 3252161"/>
                <a:gd name="connsiteY212" fmla="*/ 12939 h 683077"/>
                <a:gd name="connsiteX213" fmla="*/ 228600 w 3252161"/>
                <a:gd name="connsiteY213" fmla="*/ 17253 h 683077"/>
                <a:gd name="connsiteX214" fmla="*/ 202721 w 3252161"/>
                <a:gd name="connsiteY214" fmla="*/ 25879 h 683077"/>
                <a:gd name="connsiteX215" fmla="*/ 107831 w 3252161"/>
                <a:gd name="connsiteY215" fmla="*/ 21566 h 683077"/>
                <a:gd name="connsiteX216" fmla="*/ 103517 w 3252161"/>
                <a:gd name="connsiteY216" fmla="*/ 4313 h 683077"/>
                <a:gd name="connsiteX217" fmla="*/ 34506 w 3252161"/>
                <a:gd name="connsiteY217" fmla="*/ 8626 h 683077"/>
                <a:gd name="connsiteX218" fmla="*/ 12940 w 3252161"/>
                <a:gd name="connsiteY218" fmla="*/ 12939 h 683077"/>
                <a:gd name="connsiteX219" fmla="*/ 0 w 3252161"/>
                <a:gd name="connsiteY219" fmla="*/ 0 h 683077"/>
                <a:gd name="connsiteX220" fmla="*/ 34506 w 3252161"/>
                <a:gd name="connsiteY220"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79431 w 3252161"/>
                <a:gd name="connsiteY33" fmla="*/ 526211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43712 w 3252161"/>
                <a:gd name="connsiteY33" fmla="*/ 528592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18249 w 3252161"/>
                <a:gd name="connsiteY35" fmla="*/ 539151 h 683077"/>
                <a:gd name="connsiteX36" fmla="*/ 1548442 w 3252161"/>
                <a:gd name="connsiteY36" fmla="*/ 534838 h 683077"/>
                <a:gd name="connsiteX37" fmla="*/ 1570008 w 3252161"/>
                <a:gd name="connsiteY37" fmla="*/ 560717 h 683077"/>
                <a:gd name="connsiteX38" fmla="*/ 1595887 w 3252161"/>
                <a:gd name="connsiteY38" fmla="*/ 577970 h 683077"/>
                <a:gd name="connsiteX39" fmla="*/ 1604514 w 3252161"/>
                <a:gd name="connsiteY39" fmla="*/ 586596 h 683077"/>
                <a:gd name="connsiteX40" fmla="*/ 1742536 w 3252161"/>
                <a:gd name="connsiteY40" fmla="*/ 590909 h 683077"/>
                <a:gd name="connsiteX41" fmla="*/ 1979763 w 3252161"/>
                <a:gd name="connsiteY41" fmla="*/ 599536 h 683077"/>
                <a:gd name="connsiteX42" fmla="*/ 2001329 w 3252161"/>
                <a:gd name="connsiteY42" fmla="*/ 603849 h 683077"/>
                <a:gd name="connsiteX43" fmla="*/ 2031521 w 3252161"/>
                <a:gd name="connsiteY43" fmla="*/ 608162 h 683077"/>
                <a:gd name="connsiteX44" fmla="*/ 2286000 w 3252161"/>
                <a:gd name="connsiteY44" fmla="*/ 608162 h 683077"/>
                <a:gd name="connsiteX45" fmla="*/ 2311880 w 3252161"/>
                <a:gd name="connsiteY45" fmla="*/ 599536 h 683077"/>
                <a:gd name="connsiteX46" fmla="*/ 2333446 w 3252161"/>
                <a:gd name="connsiteY46" fmla="*/ 595222 h 683077"/>
                <a:gd name="connsiteX47" fmla="*/ 2467155 w 3252161"/>
                <a:gd name="connsiteY47" fmla="*/ 599536 h 683077"/>
                <a:gd name="connsiteX48" fmla="*/ 2484408 w 3252161"/>
                <a:gd name="connsiteY48" fmla="*/ 603849 h 683077"/>
                <a:gd name="connsiteX49" fmla="*/ 2566359 w 3252161"/>
                <a:gd name="connsiteY49" fmla="*/ 608162 h 683077"/>
                <a:gd name="connsiteX50" fmla="*/ 2609491 w 3252161"/>
                <a:gd name="connsiteY50" fmla="*/ 616789 h 683077"/>
                <a:gd name="connsiteX51" fmla="*/ 2626744 w 3252161"/>
                <a:gd name="connsiteY51" fmla="*/ 621102 h 683077"/>
                <a:gd name="connsiteX52" fmla="*/ 2665563 w 3252161"/>
                <a:gd name="connsiteY52" fmla="*/ 638355 h 683077"/>
                <a:gd name="connsiteX53" fmla="*/ 2704381 w 3252161"/>
                <a:gd name="connsiteY53" fmla="*/ 655607 h 683077"/>
                <a:gd name="connsiteX54" fmla="*/ 2717321 w 3252161"/>
                <a:gd name="connsiteY54" fmla="*/ 664234 h 683077"/>
                <a:gd name="connsiteX55" fmla="*/ 2954548 w 3252161"/>
                <a:gd name="connsiteY55" fmla="*/ 655607 h 683077"/>
                <a:gd name="connsiteX56" fmla="*/ 3148642 w 3252161"/>
                <a:gd name="connsiteY56" fmla="*/ 655607 h 683077"/>
                <a:gd name="connsiteX57" fmla="*/ 3187461 w 3252161"/>
                <a:gd name="connsiteY57" fmla="*/ 642668 h 683077"/>
                <a:gd name="connsiteX58" fmla="*/ 3226280 w 3252161"/>
                <a:gd name="connsiteY58" fmla="*/ 638355 h 683077"/>
                <a:gd name="connsiteX59" fmla="*/ 3221966 w 3252161"/>
                <a:gd name="connsiteY59" fmla="*/ 616789 h 683077"/>
                <a:gd name="connsiteX60" fmla="*/ 3200400 w 3252161"/>
                <a:gd name="connsiteY60" fmla="*/ 599536 h 683077"/>
                <a:gd name="connsiteX61" fmla="*/ 3174521 w 3252161"/>
                <a:gd name="connsiteY61" fmla="*/ 590909 h 683077"/>
                <a:gd name="connsiteX62" fmla="*/ 2915729 w 3252161"/>
                <a:gd name="connsiteY62" fmla="*/ 595222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39351 w 3252161"/>
                <a:gd name="connsiteY124" fmla="*/ 439947 h 683077"/>
                <a:gd name="connsiteX125" fmla="*/ 2143664 w 3252161"/>
                <a:gd name="connsiteY125" fmla="*/ 427007 h 683077"/>
                <a:gd name="connsiteX126" fmla="*/ 2100532 w 3252161"/>
                <a:gd name="connsiteY126" fmla="*/ 418381 h 683077"/>
                <a:gd name="connsiteX127" fmla="*/ 2083280 w 3252161"/>
                <a:gd name="connsiteY127" fmla="*/ 414068 h 683077"/>
                <a:gd name="connsiteX128" fmla="*/ 2096219 w 3252161"/>
                <a:gd name="connsiteY128" fmla="*/ 409755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48442 w 3252161"/>
                <a:gd name="connsiteY35" fmla="*/ 534838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70008 w 3252161"/>
                <a:gd name="connsiteY35" fmla="*/ 560717 h 683077"/>
                <a:gd name="connsiteX36" fmla="*/ 1595887 w 3252161"/>
                <a:gd name="connsiteY36" fmla="*/ 577970 h 683077"/>
                <a:gd name="connsiteX37" fmla="*/ 1604514 w 3252161"/>
                <a:gd name="connsiteY37" fmla="*/ 586596 h 683077"/>
                <a:gd name="connsiteX38" fmla="*/ 1742536 w 3252161"/>
                <a:gd name="connsiteY38" fmla="*/ 590909 h 683077"/>
                <a:gd name="connsiteX39" fmla="*/ 1979763 w 3252161"/>
                <a:gd name="connsiteY39" fmla="*/ 599536 h 683077"/>
                <a:gd name="connsiteX40" fmla="*/ 2001329 w 3252161"/>
                <a:gd name="connsiteY40" fmla="*/ 603849 h 683077"/>
                <a:gd name="connsiteX41" fmla="*/ 2031521 w 3252161"/>
                <a:gd name="connsiteY41" fmla="*/ 608162 h 683077"/>
                <a:gd name="connsiteX42" fmla="*/ 2286000 w 3252161"/>
                <a:gd name="connsiteY42" fmla="*/ 608162 h 683077"/>
                <a:gd name="connsiteX43" fmla="*/ 2311880 w 3252161"/>
                <a:gd name="connsiteY43" fmla="*/ 599536 h 683077"/>
                <a:gd name="connsiteX44" fmla="*/ 2333446 w 3252161"/>
                <a:gd name="connsiteY44" fmla="*/ 595222 h 683077"/>
                <a:gd name="connsiteX45" fmla="*/ 2467155 w 3252161"/>
                <a:gd name="connsiteY45" fmla="*/ 599536 h 683077"/>
                <a:gd name="connsiteX46" fmla="*/ 2484408 w 3252161"/>
                <a:gd name="connsiteY46" fmla="*/ 603849 h 683077"/>
                <a:gd name="connsiteX47" fmla="*/ 2566359 w 3252161"/>
                <a:gd name="connsiteY47" fmla="*/ 608162 h 683077"/>
                <a:gd name="connsiteX48" fmla="*/ 2609491 w 3252161"/>
                <a:gd name="connsiteY48" fmla="*/ 616789 h 683077"/>
                <a:gd name="connsiteX49" fmla="*/ 2626744 w 3252161"/>
                <a:gd name="connsiteY49" fmla="*/ 621102 h 683077"/>
                <a:gd name="connsiteX50" fmla="*/ 2665563 w 3252161"/>
                <a:gd name="connsiteY50" fmla="*/ 638355 h 683077"/>
                <a:gd name="connsiteX51" fmla="*/ 2704381 w 3252161"/>
                <a:gd name="connsiteY51" fmla="*/ 655607 h 683077"/>
                <a:gd name="connsiteX52" fmla="*/ 2717321 w 3252161"/>
                <a:gd name="connsiteY52" fmla="*/ 664234 h 683077"/>
                <a:gd name="connsiteX53" fmla="*/ 2954548 w 3252161"/>
                <a:gd name="connsiteY53" fmla="*/ 655607 h 683077"/>
                <a:gd name="connsiteX54" fmla="*/ 3148642 w 3252161"/>
                <a:gd name="connsiteY54" fmla="*/ 655607 h 683077"/>
                <a:gd name="connsiteX55" fmla="*/ 3187461 w 3252161"/>
                <a:gd name="connsiteY55" fmla="*/ 642668 h 683077"/>
                <a:gd name="connsiteX56" fmla="*/ 3226280 w 3252161"/>
                <a:gd name="connsiteY56" fmla="*/ 638355 h 683077"/>
                <a:gd name="connsiteX57" fmla="*/ 3221966 w 3252161"/>
                <a:gd name="connsiteY57" fmla="*/ 616789 h 683077"/>
                <a:gd name="connsiteX58" fmla="*/ 3200400 w 3252161"/>
                <a:gd name="connsiteY58" fmla="*/ 599536 h 683077"/>
                <a:gd name="connsiteX59" fmla="*/ 3174521 w 3252161"/>
                <a:gd name="connsiteY59" fmla="*/ 590909 h 683077"/>
                <a:gd name="connsiteX60" fmla="*/ 2915729 w 3252161"/>
                <a:gd name="connsiteY60" fmla="*/ 595222 h 683077"/>
                <a:gd name="connsiteX61" fmla="*/ 2829464 w 3252161"/>
                <a:gd name="connsiteY61" fmla="*/ 586596 h 683077"/>
                <a:gd name="connsiteX62" fmla="*/ 2820838 w 3252161"/>
                <a:gd name="connsiteY62" fmla="*/ 573656 h 683077"/>
                <a:gd name="connsiteX63" fmla="*/ 2851031 w 3252161"/>
                <a:gd name="connsiteY63" fmla="*/ 543464 h 683077"/>
                <a:gd name="connsiteX64" fmla="*/ 3075317 w 3252161"/>
                <a:gd name="connsiteY64" fmla="*/ 539151 h 683077"/>
                <a:gd name="connsiteX65" fmla="*/ 3088257 w 3252161"/>
                <a:gd name="connsiteY65" fmla="*/ 534838 h 683077"/>
                <a:gd name="connsiteX66" fmla="*/ 3105510 w 3252161"/>
                <a:gd name="connsiteY66" fmla="*/ 517585 h 683077"/>
                <a:gd name="connsiteX67" fmla="*/ 3178834 w 3252161"/>
                <a:gd name="connsiteY67" fmla="*/ 504645 h 683077"/>
                <a:gd name="connsiteX68" fmla="*/ 3187461 w 3252161"/>
                <a:gd name="connsiteY68" fmla="*/ 496019 h 683077"/>
                <a:gd name="connsiteX69" fmla="*/ 3191774 w 3252161"/>
                <a:gd name="connsiteY69" fmla="*/ 483079 h 683077"/>
                <a:gd name="connsiteX70" fmla="*/ 3204714 w 3252161"/>
                <a:gd name="connsiteY70" fmla="*/ 478766 h 683077"/>
                <a:gd name="connsiteX71" fmla="*/ 3196087 w 3252161"/>
                <a:gd name="connsiteY71" fmla="*/ 470139 h 683077"/>
                <a:gd name="connsiteX72" fmla="*/ 2846717 w 3252161"/>
                <a:gd name="connsiteY72" fmla="*/ 478766 h 683077"/>
                <a:gd name="connsiteX73" fmla="*/ 2820838 w 3252161"/>
                <a:gd name="connsiteY73" fmla="*/ 487392 h 683077"/>
                <a:gd name="connsiteX74" fmla="*/ 2807898 w 3252161"/>
                <a:gd name="connsiteY74" fmla="*/ 496019 h 683077"/>
                <a:gd name="connsiteX75" fmla="*/ 2743200 w 3252161"/>
                <a:gd name="connsiteY75" fmla="*/ 500332 h 683077"/>
                <a:gd name="connsiteX76" fmla="*/ 2691442 w 3252161"/>
                <a:gd name="connsiteY76" fmla="*/ 517585 h 683077"/>
                <a:gd name="connsiteX77" fmla="*/ 2678502 w 3252161"/>
                <a:gd name="connsiteY77" fmla="*/ 521898 h 683077"/>
                <a:gd name="connsiteX78" fmla="*/ 2540480 w 3252161"/>
                <a:gd name="connsiteY78" fmla="*/ 530524 h 683077"/>
                <a:gd name="connsiteX79" fmla="*/ 2303253 w 3252161"/>
                <a:gd name="connsiteY79" fmla="*/ 539151 h 683077"/>
                <a:gd name="connsiteX80" fmla="*/ 2225615 w 3252161"/>
                <a:gd name="connsiteY80" fmla="*/ 534838 h 683077"/>
                <a:gd name="connsiteX81" fmla="*/ 2216989 w 3252161"/>
                <a:gd name="connsiteY81" fmla="*/ 526211 h 683077"/>
                <a:gd name="connsiteX82" fmla="*/ 2147978 w 3252161"/>
                <a:gd name="connsiteY82" fmla="*/ 521898 h 683077"/>
                <a:gd name="connsiteX83" fmla="*/ 2135038 w 3252161"/>
                <a:gd name="connsiteY83" fmla="*/ 526211 h 683077"/>
                <a:gd name="connsiteX84" fmla="*/ 2126412 w 3252161"/>
                <a:gd name="connsiteY84" fmla="*/ 534838 h 683077"/>
                <a:gd name="connsiteX85" fmla="*/ 2053087 w 3252161"/>
                <a:gd name="connsiteY85" fmla="*/ 539151 h 683077"/>
                <a:gd name="connsiteX86" fmla="*/ 2040148 w 3252161"/>
                <a:gd name="connsiteY86" fmla="*/ 543464 h 683077"/>
                <a:gd name="connsiteX87" fmla="*/ 2022895 w 3252161"/>
                <a:gd name="connsiteY87" fmla="*/ 560717 h 683077"/>
                <a:gd name="connsiteX88" fmla="*/ 2014268 w 3252161"/>
                <a:gd name="connsiteY88" fmla="*/ 569343 h 683077"/>
                <a:gd name="connsiteX89" fmla="*/ 2001329 w 3252161"/>
                <a:gd name="connsiteY89" fmla="*/ 573656 h 683077"/>
                <a:gd name="connsiteX90" fmla="*/ 1686464 w 3252161"/>
                <a:gd name="connsiteY90" fmla="*/ 569343 h 683077"/>
                <a:gd name="connsiteX91" fmla="*/ 1673525 w 3252161"/>
                <a:gd name="connsiteY91" fmla="*/ 565030 h 683077"/>
                <a:gd name="connsiteX92" fmla="*/ 1651959 w 3252161"/>
                <a:gd name="connsiteY92" fmla="*/ 552090 h 683077"/>
                <a:gd name="connsiteX93" fmla="*/ 1634706 w 3252161"/>
                <a:gd name="connsiteY93" fmla="*/ 530524 h 683077"/>
                <a:gd name="connsiteX94" fmla="*/ 1630393 w 3252161"/>
                <a:gd name="connsiteY94" fmla="*/ 517585 h 683077"/>
                <a:gd name="connsiteX95" fmla="*/ 1634706 w 3252161"/>
                <a:gd name="connsiteY95" fmla="*/ 504645 h 683077"/>
                <a:gd name="connsiteX96" fmla="*/ 1664898 w 3252161"/>
                <a:gd name="connsiteY96" fmla="*/ 491706 h 683077"/>
                <a:gd name="connsiteX97" fmla="*/ 1669212 w 3252161"/>
                <a:gd name="connsiteY97" fmla="*/ 478766 h 683077"/>
                <a:gd name="connsiteX98" fmla="*/ 1660585 w 3252161"/>
                <a:gd name="connsiteY98" fmla="*/ 470139 h 683077"/>
                <a:gd name="connsiteX99" fmla="*/ 1621766 w 3252161"/>
                <a:gd name="connsiteY99" fmla="*/ 465826 h 683077"/>
                <a:gd name="connsiteX100" fmla="*/ 1613140 w 3252161"/>
                <a:gd name="connsiteY100" fmla="*/ 452887 h 683077"/>
                <a:gd name="connsiteX101" fmla="*/ 1617453 w 3252161"/>
                <a:gd name="connsiteY101" fmla="*/ 427007 h 683077"/>
                <a:gd name="connsiteX102" fmla="*/ 1630393 w 3252161"/>
                <a:gd name="connsiteY102" fmla="*/ 383875 h 683077"/>
                <a:gd name="connsiteX103" fmla="*/ 1643332 w 3252161"/>
                <a:gd name="connsiteY103" fmla="*/ 370936 h 683077"/>
                <a:gd name="connsiteX104" fmla="*/ 1807234 w 3252161"/>
                <a:gd name="connsiteY104" fmla="*/ 375249 h 683077"/>
                <a:gd name="connsiteX105" fmla="*/ 1846053 w 3252161"/>
                <a:gd name="connsiteY105" fmla="*/ 388189 h 683077"/>
                <a:gd name="connsiteX106" fmla="*/ 1858993 w 3252161"/>
                <a:gd name="connsiteY106" fmla="*/ 392502 h 683077"/>
                <a:gd name="connsiteX107" fmla="*/ 1876246 w 3252161"/>
                <a:gd name="connsiteY107" fmla="*/ 431321 h 683077"/>
                <a:gd name="connsiteX108" fmla="*/ 1884872 w 3252161"/>
                <a:gd name="connsiteY108" fmla="*/ 465826 h 683077"/>
                <a:gd name="connsiteX109" fmla="*/ 1893498 w 3252161"/>
                <a:gd name="connsiteY109" fmla="*/ 474453 h 683077"/>
                <a:gd name="connsiteX110" fmla="*/ 1919378 w 3252161"/>
                <a:gd name="connsiteY110" fmla="*/ 504645 h 683077"/>
                <a:gd name="connsiteX111" fmla="*/ 1928004 w 3252161"/>
                <a:gd name="connsiteY111" fmla="*/ 513272 h 683077"/>
                <a:gd name="connsiteX112" fmla="*/ 1932317 w 3252161"/>
                <a:gd name="connsiteY112" fmla="*/ 526211 h 683077"/>
                <a:gd name="connsiteX113" fmla="*/ 1979763 w 3252161"/>
                <a:gd name="connsiteY113" fmla="*/ 526211 h 683077"/>
                <a:gd name="connsiteX114" fmla="*/ 1984076 w 3252161"/>
                <a:gd name="connsiteY114" fmla="*/ 508958 h 683077"/>
                <a:gd name="connsiteX115" fmla="*/ 2001329 w 3252161"/>
                <a:gd name="connsiteY115" fmla="*/ 487392 h 683077"/>
                <a:gd name="connsiteX116" fmla="*/ 2018581 w 3252161"/>
                <a:gd name="connsiteY116" fmla="*/ 491706 h 683077"/>
                <a:gd name="connsiteX117" fmla="*/ 2027208 w 3252161"/>
                <a:gd name="connsiteY117" fmla="*/ 500332 h 683077"/>
                <a:gd name="connsiteX118" fmla="*/ 2040148 w 3252161"/>
                <a:gd name="connsiteY118" fmla="*/ 508958 h 683077"/>
                <a:gd name="connsiteX119" fmla="*/ 2122098 w 3252161"/>
                <a:gd name="connsiteY119" fmla="*/ 504645 h 683077"/>
                <a:gd name="connsiteX120" fmla="*/ 2130725 w 3252161"/>
                <a:gd name="connsiteY120" fmla="*/ 496019 h 683077"/>
                <a:gd name="connsiteX121" fmla="*/ 2135038 w 3252161"/>
                <a:gd name="connsiteY121" fmla="*/ 461513 h 683077"/>
                <a:gd name="connsiteX122" fmla="*/ 2139351 w 3252161"/>
                <a:gd name="connsiteY122" fmla="*/ 439947 h 683077"/>
                <a:gd name="connsiteX123" fmla="*/ 2143664 w 3252161"/>
                <a:gd name="connsiteY123" fmla="*/ 427007 h 683077"/>
                <a:gd name="connsiteX124" fmla="*/ 2100532 w 3252161"/>
                <a:gd name="connsiteY124" fmla="*/ 418381 h 683077"/>
                <a:gd name="connsiteX125" fmla="*/ 2083280 w 3252161"/>
                <a:gd name="connsiteY125" fmla="*/ 414068 h 683077"/>
                <a:gd name="connsiteX126" fmla="*/ 2096219 w 3252161"/>
                <a:gd name="connsiteY126" fmla="*/ 409755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096219 w 3252161"/>
                <a:gd name="connsiteY127" fmla="*/ 409755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083280 w 3252161"/>
                <a:gd name="connsiteY126" fmla="*/ 414068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00532 w 3252161"/>
                <a:gd name="connsiteY125" fmla="*/ 418381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126726 w 3252161"/>
                <a:gd name="connsiteY125" fmla="*/ 406475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143664 w 3252161"/>
                <a:gd name="connsiteY124" fmla="*/ 42700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39351 w 3252161"/>
                <a:gd name="connsiteY123" fmla="*/ 439947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210070 w 3252161"/>
                <a:gd name="connsiteY123" fmla="*/ 411238 h 683077"/>
                <a:gd name="connsiteX124" fmla="*/ 2311880 w 3252161"/>
                <a:gd name="connsiteY124" fmla="*/ 401128 h 683077"/>
                <a:gd name="connsiteX125" fmla="*/ 2333446 w 3252161"/>
                <a:gd name="connsiteY125" fmla="*/ 388189 h 683077"/>
                <a:gd name="connsiteX126" fmla="*/ 2424023 w 3252161"/>
                <a:gd name="connsiteY126" fmla="*/ 375249 h 683077"/>
                <a:gd name="connsiteX127" fmla="*/ 2454215 w 3252161"/>
                <a:gd name="connsiteY127" fmla="*/ 366622 h 683077"/>
                <a:gd name="connsiteX128" fmla="*/ 2467155 w 3252161"/>
                <a:gd name="connsiteY128" fmla="*/ 362309 h 683077"/>
                <a:gd name="connsiteX129" fmla="*/ 2695755 w 3252161"/>
                <a:gd name="connsiteY129" fmla="*/ 353683 h 683077"/>
                <a:gd name="connsiteX130" fmla="*/ 2708695 w 3252161"/>
                <a:gd name="connsiteY130" fmla="*/ 349370 h 683077"/>
                <a:gd name="connsiteX131" fmla="*/ 2725948 w 3252161"/>
                <a:gd name="connsiteY131" fmla="*/ 332117 h 683077"/>
                <a:gd name="connsiteX132" fmla="*/ 2751827 w 3252161"/>
                <a:gd name="connsiteY132" fmla="*/ 323490 h 683077"/>
                <a:gd name="connsiteX133" fmla="*/ 2764766 w 3252161"/>
                <a:gd name="connsiteY133" fmla="*/ 319177 h 683077"/>
                <a:gd name="connsiteX134" fmla="*/ 2794959 w 3252161"/>
                <a:gd name="connsiteY134" fmla="*/ 306238 h 683077"/>
                <a:gd name="connsiteX135" fmla="*/ 2825151 w 3252161"/>
                <a:gd name="connsiteY135" fmla="*/ 297611 h 683077"/>
                <a:gd name="connsiteX136" fmla="*/ 2842404 w 3252161"/>
                <a:gd name="connsiteY136" fmla="*/ 293298 h 683077"/>
                <a:gd name="connsiteX137" fmla="*/ 2838091 w 3252161"/>
                <a:gd name="connsiteY137" fmla="*/ 271732 h 683077"/>
                <a:gd name="connsiteX138" fmla="*/ 2725948 w 3252161"/>
                <a:gd name="connsiteY138" fmla="*/ 276045 h 683077"/>
                <a:gd name="connsiteX139" fmla="*/ 2704381 w 3252161"/>
                <a:gd name="connsiteY139" fmla="*/ 280358 h 683077"/>
                <a:gd name="connsiteX140" fmla="*/ 2678502 w 3252161"/>
                <a:gd name="connsiteY140" fmla="*/ 284672 h 683077"/>
                <a:gd name="connsiteX141" fmla="*/ 2557732 w 3252161"/>
                <a:gd name="connsiteY141" fmla="*/ 288985 h 683077"/>
                <a:gd name="connsiteX142" fmla="*/ 2471468 w 3252161"/>
                <a:gd name="connsiteY142" fmla="*/ 293298 h 683077"/>
                <a:gd name="connsiteX143" fmla="*/ 2445589 w 3252161"/>
                <a:gd name="connsiteY143" fmla="*/ 301924 h 683077"/>
                <a:gd name="connsiteX144" fmla="*/ 2281687 w 3252161"/>
                <a:gd name="connsiteY144" fmla="*/ 310551 h 683077"/>
                <a:gd name="connsiteX145" fmla="*/ 2255808 w 3252161"/>
                <a:gd name="connsiteY145" fmla="*/ 314864 h 683077"/>
                <a:gd name="connsiteX146" fmla="*/ 2204049 w 3252161"/>
                <a:gd name="connsiteY146" fmla="*/ 319177 h 683077"/>
                <a:gd name="connsiteX147" fmla="*/ 2173857 w 3252161"/>
                <a:gd name="connsiteY147" fmla="*/ 327804 h 683077"/>
                <a:gd name="connsiteX148" fmla="*/ 2147978 w 3252161"/>
                <a:gd name="connsiteY148" fmla="*/ 340743 h 683077"/>
                <a:gd name="connsiteX149" fmla="*/ 2135038 w 3252161"/>
                <a:gd name="connsiteY149" fmla="*/ 349370 h 683077"/>
                <a:gd name="connsiteX150" fmla="*/ 2104846 w 3252161"/>
                <a:gd name="connsiteY150" fmla="*/ 357996 h 683077"/>
                <a:gd name="connsiteX151" fmla="*/ 2091906 w 3252161"/>
                <a:gd name="connsiteY151" fmla="*/ 362309 h 683077"/>
                <a:gd name="connsiteX152" fmla="*/ 1940944 w 3252161"/>
                <a:gd name="connsiteY152" fmla="*/ 357996 h 683077"/>
                <a:gd name="connsiteX153" fmla="*/ 1915064 w 3252161"/>
                <a:gd name="connsiteY153" fmla="*/ 349370 h 683077"/>
                <a:gd name="connsiteX154" fmla="*/ 1880559 w 3252161"/>
                <a:gd name="connsiteY154" fmla="*/ 332117 h 683077"/>
                <a:gd name="connsiteX155" fmla="*/ 1867619 w 3252161"/>
                <a:gd name="connsiteY155" fmla="*/ 327804 h 683077"/>
                <a:gd name="connsiteX156" fmla="*/ 1397480 w 3252161"/>
                <a:gd name="connsiteY156" fmla="*/ 332117 h 683077"/>
                <a:gd name="connsiteX157" fmla="*/ 1337095 w 3252161"/>
                <a:gd name="connsiteY157" fmla="*/ 345056 h 683077"/>
                <a:gd name="connsiteX158" fmla="*/ 1328468 w 3252161"/>
                <a:gd name="connsiteY158" fmla="*/ 353683 h 683077"/>
                <a:gd name="connsiteX159" fmla="*/ 1315529 w 3252161"/>
                <a:gd name="connsiteY159" fmla="*/ 357996 h 683077"/>
                <a:gd name="connsiteX160" fmla="*/ 1220638 w 3252161"/>
                <a:gd name="connsiteY160" fmla="*/ 362309 h 683077"/>
                <a:gd name="connsiteX161" fmla="*/ 1155940 w 3252161"/>
                <a:gd name="connsiteY161" fmla="*/ 370936 h 683077"/>
                <a:gd name="connsiteX162" fmla="*/ 1073989 w 3252161"/>
                <a:gd name="connsiteY162" fmla="*/ 379562 h 683077"/>
                <a:gd name="connsiteX163" fmla="*/ 1035170 w 3252161"/>
                <a:gd name="connsiteY163" fmla="*/ 388189 h 683077"/>
                <a:gd name="connsiteX164" fmla="*/ 1000664 w 3252161"/>
                <a:gd name="connsiteY164" fmla="*/ 392502 h 683077"/>
                <a:gd name="connsiteX165" fmla="*/ 776378 w 3252161"/>
                <a:gd name="connsiteY165" fmla="*/ 396815 h 683077"/>
                <a:gd name="connsiteX166" fmla="*/ 595223 w 3252161"/>
                <a:gd name="connsiteY166" fmla="*/ 396815 h 683077"/>
                <a:gd name="connsiteX167" fmla="*/ 569344 w 3252161"/>
                <a:gd name="connsiteY167" fmla="*/ 388189 h 683077"/>
                <a:gd name="connsiteX168" fmla="*/ 590910 w 3252161"/>
                <a:gd name="connsiteY168" fmla="*/ 375249 h 683077"/>
                <a:gd name="connsiteX169" fmla="*/ 603849 w 3252161"/>
                <a:gd name="connsiteY169" fmla="*/ 370936 h 683077"/>
                <a:gd name="connsiteX170" fmla="*/ 715993 w 3252161"/>
                <a:gd name="connsiteY170" fmla="*/ 366622 h 683077"/>
                <a:gd name="connsiteX171" fmla="*/ 733246 w 3252161"/>
                <a:gd name="connsiteY171" fmla="*/ 345056 h 683077"/>
                <a:gd name="connsiteX172" fmla="*/ 746185 w 3252161"/>
                <a:gd name="connsiteY172" fmla="*/ 332117 h 683077"/>
                <a:gd name="connsiteX173" fmla="*/ 772064 w 3252161"/>
                <a:gd name="connsiteY173" fmla="*/ 314864 h 683077"/>
                <a:gd name="connsiteX174" fmla="*/ 914400 w 3252161"/>
                <a:gd name="connsiteY174" fmla="*/ 306238 h 683077"/>
                <a:gd name="connsiteX175" fmla="*/ 927340 w 3252161"/>
                <a:gd name="connsiteY175" fmla="*/ 280358 h 683077"/>
                <a:gd name="connsiteX176" fmla="*/ 923027 w 3252161"/>
                <a:gd name="connsiteY176" fmla="*/ 263106 h 683077"/>
                <a:gd name="connsiteX177" fmla="*/ 897148 w 3252161"/>
                <a:gd name="connsiteY177" fmla="*/ 254479 h 683077"/>
                <a:gd name="connsiteX178" fmla="*/ 884208 w 3252161"/>
                <a:gd name="connsiteY178" fmla="*/ 250166 h 683077"/>
                <a:gd name="connsiteX179" fmla="*/ 875581 w 3252161"/>
                <a:gd name="connsiteY179" fmla="*/ 241539 h 683077"/>
                <a:gd name="connsiteX180" fmla="*/ 862642 w 3252161"/>
                <a:gd name="connsiteY180" fmla="*/ 237226 h 683077"/>
                <a:gd name="connsiteX181" fmla="*/ 759125 w 3252161"/>
                <a:gd name="connsiteY181" fmla="*/ 241539 h 683077"/>
                <a:gd name="connsiteX182" fmla="*/ 724619 w 3252161"/>
                <a:gd name="connsiteY182" fmla="*/ 245853 h 683077"/>
                <a:gd name="connsiteX183" fmla="*/ 698740 w 3252161"/>
                <a:gd name="connsiteY183" fmla="*/ 254479 h 683077"/>
                <a:gd name="connsiteX184" fmla="*/ 517585 w 3252161"/>
                <a:gd name="connsiteY184" fmla="*/ 258792 h 683077"/>
                <a:gd name="connsiteX185" fmla="*/ 431321 w 3252161"/>
                <a:gd name="connsiteY185" fmla="*/ 271732 h 683077"/>
                <a:gd name="connsiteX186" fmla="*/ 392502 w 3252161"/>
                <a:gd name="connsiteY186" fmla="*/ 276045 h 683077"/>
                <a:gd name="connsiteX187" fmla="*/ 73325 w 3252161"/>
                <a:gd name="connsiteY187" fmla="*/ 271732 h 683077"/>
                <a:gd name="connsiteX188" fmla="*/ 64698 w 3252161"/>
                <a:gd name="connsiteY188" fmla="*/ 263106 h 683077"/>
                <a:gd name="connsiteX189" fmla="*/ 60385 w 3252161"/>
                <a:gd name="connsiteY189" fmla="*/ 232913 h 683077"/>
                <a:gd name="connsiteX190" fmla="*/ 51759 w 3252161"/>
                <a:gd name="connsiteY190" fmla="*/ 207034 h 683077"/>
                <a:gd name="connsiteX191" fmla="*/ 56072 w 3252161"/>
                <a:gd name="connsiteY191" fmla="*/ 163902 h 683077"/>
                <a:gd name="connsiteX192" fmla="*/ 69012 w 3252161"/>
                <a:gd name="connsiteY192" fmla="*/ 159589 h 683077"/>
                <a:gd name="connsiteX193" fmla="*/ 237227 w 3252161"/>
                <a:gd name="connsiteY193" fmla="*/ 155275 h 683077"/>
                <a:gd name="connsiteX194" fmla="*/ 288985 w 3252161"/>
                <a:gd name="connsiteY194" fmla="*/ 138022 h 683077"/>
                <a:gd name="connsiteX195" fmla="*/ 301925 w 3252161"/>
                <a:gd name="connsiteY195" fmla="*/ 133709 h 683077"/>
                <a:gd name="connsiteX196" fmla="*/ 444261 w 3252161"/>
                <a:gd name="connsiteY196" fmla="*/ 129396 h 683077"/>
                <a:gd name="connsiteX197" fmla="*/ 418381 w 3252161"/>
                <a:gd name="connsiteY197" fmla="*/ 120770 h 683077"/>
                <a:gd name="connsiteX198" fmla="*/ 396815 w 3252161"/>
                <a:gd name="connsiteY198" fmla="*/ 107830 h 683077"/>
                <a:gd name="connsiteX199" fmla="*/ 388189 w 3252161"/>
                <a:gd name="connsiteY199" fmla="*/ 73324 h 683077"/>
                <a:gd name="connsiteX200" fmla="*/ 379563 w 3252161"/>
                <a:gd name="connsiteY200" fmla="*/ 60385 h 683077"/>
                <a:gd name="connsiteX201" fmla="*/ 370936 w 3252161"/>
                <a:gd name="connsiteY201" fmla="*/ 51758 h 683077"/>
                <a:gd name="connsiteX202" fmla="*/ 345057 w 3252161"/>
                <a:gd name="connsiteY202" fmla="*/ 43132 h 683077"/>
                <a:gd name="connsiteX203" fmla="*/ 332117 w 3252161"/>
                <a:gd name="connsiteY203" fmla="*/ 38819 h 683077"/>
                <a:gd name="connsiteX204" fmla="*/ 323491 w 3252161"/>
                <a:gd name="connsiteY204" fmla="*/ 30192 h 683077"/>
                <a:gd name="connsiteX205" fmla="*/ 327804 w 3252161"/>
                <a:gd name="connsiteY205" fmla="*/ 17253 h 683077"/>
                <a:gd name="connsiteX206" fmla="*/ 280359 w 3252161"/>
                <a:gd name="connsiteY206" fmla="*/ 12939 h 683077"/>
                <a:gd name="connsiteX207" fmla="*/ 228600 w 3252161"/>
                <a:gd name="connsiteY207" fmla="*/ 17253 h 683077"/>
                <a:gd name="connsiteX208" fmla="*/ 202721 w 3252161"/>
                <a:gd name="connsiteY208" fmla="*/ 25879 h 683077"/>
                <a:gd name="connsiteX209" fmla="*/ 107831 w 3252161"/>
                <a:gd name="connsiteY209" fmla="*/ 21566 h 683077"/>
                <a:gd name="connsiteX210" fmla="*/ 103517 w 3252161"/>
                <a:gd name="connsiteY210" fmla="*/ 4313 h 683077"/>
                <a:gd name="connsiteX211" fmla="*/ 34506 w 3252161"/>
                <a:gd name="connsiteY211" fmla="*/ 8626 h 683077"/>
                <a:gd name="connsiteX212" fmla="*/ 12940 w 3252161"/>
                <a:gd name="connsiteY212" fmla="*/ 12939 h 683077"/>
                <a:gd name="connsiteX213" fmla="*/ 0 w 3252161"/>
                <a:gd name="connsiteY213" fmla="*/ 0 h 683077"/>
                <a:gd name="connsiteX214" fmla="*/ 34506 w 3252161"/>
                <a:gd name="connsiteY214"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74521 w 3252161"/>
                <a:gd name="connsiteY60" fmla="*/ 590909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210070 w 3252161"/>
                <a:gd name="connsiteY124" fmla="*/ 411238 h 683077"/>
                <a:gd name="connsiteX125" fmla="*/ 2311880 w 3252161"/>
                <a:gd name="connsiteY125" fmla="*/ 401128 h 683077"/>
                <a:gd name="connsiteX126" fmla="*/ 2333446 w 3252161"/>
                <a:gd name="connsiteY126" fmla="*/ 388189 h 683077"/>
                <a:gd name="connsiteX127" fmla="*/ 2424023 w 3252161"/>
                <a:gd name="connsiteY127" fmla="*/ 375249 h 683077"/>
                <a:gd name="connsiteX128" fmla="*/ 2454215 w 3252161"/>
                <a:gd name="connsiteY128" fmla="*/ 366622 h 683077"/>
                <a:gd name="connsiteX129" fmla="*/ 2467155 w 3252161"/>
                <a:gd name="connsiteY129" fmla="*/ 362309 h 683077"/>
                <a:gd name="connsiteX130" fmla="*/ 2695755 w 3252161"/>
                <a:gd name="connsiteY130" fmla="*/ 353683 h 683077"/>
                <a:gd name="connsiteX131" fmla="*/ 2708695 w 3252161"/>
                <a:gd name="connsiteY131" fmla="*/ 349370 h 683077"/>
                <a:gd name="connsiteX132" fmla="*/ 2725948 w 3252161"/>
                <a:gd name="connsiteY132" fmla="*/ 332117 h 683077"/>
                <a:gd name="connsiteX133" fmla="*/ 2751827 w 3252161"/>
                <a:gd name="connsiteY133" fmla="*/ 323490 h 683077"/>
                <a:gd name="connsiteX134" fmla="*/ 2764766 w 3252161"/>
                <a:gd name="connsiteY134" fmla="*/ 319177 h 683077"/>
                <a:gd name="connsiteX135" fmla="*/ 2794959 w 3252161"/>
                <a:gd name="connsiteY135" fmla="*/ 306238 h 683077"/>
                <a:gd name="connsiteX136" fmla="*/ 2825151 w 3252161"/>
                <a:gd name="connsiteY136" fmla="*/ 297611 h 683077"/>
                <a:gd name="connsiteX137" fmla="*/ 2842404 w 3252161"/>
                <a:gd name="connsiteY137" fmla="*/ 293298 h 683077"/>
                <a:gd name="connsiteX138" fmla="*/ 2838091 w 3252161"/>
                <a:gd name="connsiteY138" fmla="*/ 271732 h 683077"/>
                <a:gd name="connsiteX139" fmla="*/ 2725948 w 3252161"/>
                <a:gd name="connsiteY139" fmla="*/ 276045 h 683077"/>
                <a:gd name="connsiteX140" fmla="*/ 2704381 w 3252161"/>
                <a:gd name="connsiteY140" fmla="*/ 280358 h 683077"/>
                <a:gd name="connsiteX141" fmla="*/ 2678502 w 3252161"/>
                <a:gd name="connsiteY141" fmla="*/ 284672 h 683077"/>
                <a:gd name="connsiteX142" fmla="*/ 2557732 w 3252161"/>
                <a:gd name="connsiteY142" fmla="*/ 288985 h 683077"/>
                <a:gd name="connsiteX143" fmla="*/ 2471468 w 3252161"/>
                <a:gd name="connsiteY143" fmla="*/ 293298 h 683077"/>
                <a:gd name="connsiteX144" fmla="*/ 2445589 w 3252161"/>
                <a:gd name="connsiteY144" fmla="*/ 301924 h 683077"/>
                <a:gd name="connsiteX145" fmla="*/ 2281687 w 3252161"/>
                <a:gd name="connsiteY145" fmla="*/ 310551 h 683077"/>
                <a:gd name="connsiteX146" fmla="*/ 2255808 w 3252161"/>
                <a:gd name="connsiteY146" fmla="*/ 314864 h 683077"/>
                <a:gd name="connsiteX147" fmla="*/ 2204049 w 3252161"/>
                <a:gd name="connsiteY147" fmla="*/ 319177 h 683077"/>
                <a:gd name="connsiteX148" fmla="*/ 2173857 w 3252161"/>
                <a:gd name="connsiteY148" fmla="*/ 327804 h 683077"/>
                <a:gd name="connsiteX149" fmla="*/ 2147978 w 3252161"/>
                <a:gd name="connsiteY149" fmla="*/ 340743 h 683077"/>
                <a:gd name="connsiteX150" fmla="*/ 2135038 w 3252161"/>
                <a:gd name="connsiteY150" fmla="*/ 349370 h 683077"/>
                <a:gd name="connsiteX151" fmla="*/ 2104846 w 3252161"/>
                <a:gd name="connsiteY151" fmla="*/ 357996 h 683077"/>
                <a:gd name="connsiteX152" fmla="*/ 2091906 w 3252161"/>
                <a:gd name="connsiteY152" fmla="*/ 362309 h 683077"/>
                <a:gd name="connsiteX153" fmla="*/ 1940944 w 3252161"/>
                <a:gd name="connsiteY153" fmla="*/ 357996 h 683077"/>
                <a:gd name="connsiteX154" fmla="*/ 1915064 w 3252161"/>
                <a:gd name="connsiteY154" fmla="*/ 349370 h 683077"/>
                <a:gd name="connsiteX155" fmla="*/ 1880559 w 3252161"/>
                <a:gd name="connsiteY155" fmla="*/ 332117 h 683077"/>
                <a:gd name="connsiteX156" fmla="*/ 1867619 w 3252161"/>
                <a:gd name="connsiteY156" fmla="*/ 327804 h 683077"/>
                <a:gd name="connsiteX157" fmla="*/ 1397480 w 3252161"/>
                <a:gd name="connsiteY157" fmla="*/ 332117 h 683077"/>
                <a:gd name="connsiteX158" fmla="*/ 1337095 w 3252161"/>
                <a:gd name="connsiteY158" fmla="*/ 345056 h 683077"/>
                <a:gd name="connsiteX159" fmla="*/ 1328468 w 3252161"/>
                <a:gd name="connsiteY159" fmla="*/ 353683 h 683077"/>
                <a:gd name="connsiteX160" fmla="*/ 1315529 w 3252161"/>
                <a:gd name="connsiteY160" fmla="*/ 357996 h 683077"/>
                <a:gd name="connsiteX161" fmla="*/ 1220638 w 3252161"/>
                <a:gd name="connsiteY161" fmla="*/ 362309 h 683077"/>
                <a:gd name="connsiteX162" fmla="*/ 1155940 w 3252161"/>
                <a:gd name="connsiteY162" fmla="*/ 370936 h 683077"/>
                <a:gd name="connsiteX163" fmla="*/ 1073989 w 3252161"/>
                <a:gd name="connsiteY163" fmla="*/ 379562 h 683077"/>
                <a:gd name="connsiteX164" fmla="*/ 1035170 w 3252161"/>
                <a:gd name="connsiteY164" fmla="*/ 388189 h 683077"/>
                <a:gd name="connsiteX165" fmla="*/ 1000664 w 3252161"/>
                <a:gd name="connsiteY165" fmla="*/ 392502 h 683077"/>
                <a:gd name="connsiteX166" fmla="*/ 776378 w 3252161"/>
                <a:gd name="connsiteY166" fmla="*/ 396815 h 683077"/>
                <a:gd name="connsiteX167" fmla="*/ 595223 w 3252161"/>
                <a:gd name="connsiteY167" fmla="*/ 396815 h 683077"/>
                <a:gd name="connsiteX168" fmla="*/ 569344 w 3252161"/>
                <a:gd name="connsiteY168" fmla="*/ 388189 h 683077"/>
                <a:gd name="connsiteX169" fmla="*/ 590910 w 3252161"/>
                <a:gd name="connsiteY169" fmla="*/ 375249 h 683077"/>
                <a:gd name="connsiteX170" fmla="*/ 603849 w 3252161"/>
                <a:gd name="connsiteY170" fmla="*/ 370936 h 683077"/>
                <a:gd name="connsiteX171" fmla="*/ 715993 w 3252161"/>
                <a:gd name="connsiteY171" fmla="*/ 366622 h 683077"/>
                <a:gd name="connsiteX172" fmla="*/ 733246 w 3252161"/>
                <a:gd name="connsiteY172" fmla="*/ 345056 h 683077"/>
                <a:gd name="connsiteX173" fmla="*/ 746185 w 3252161"/>
                <a:gd name="connsiteY173" fmla="*/ 332117 h 683077"/>
                <a:gd name="connsiteX174" fmla="*/ 772064 w 3252161"/>
                <a:gd name="connsiteY174" fmla="*/ 314864 h 683077"/>
                <a:gd name="connsiteX175" fmla="*/ 914400 w 3252161"/>
                <a:gd name="connsiteY175" fmla="*/ 306238 h 683077"/>
                <a:gd name="connsiteX176" fmla="*/ 927340 w 3252161"/>
                <a:gd name="connsiteY176" fmla="*/ 280358 h 683077"/>
                <a:gd name="connsiteX177" fmla="*/ 923027 w 3252161"/>
                <a:gd name="connsiteY177" fmla="*/ 263106 h 683077"/>
                <a:gd name="connsiteX178" fmla="*/ 897148 w 3252161"/>
                <a:gd name="connsiteY178" fmla="*/ 254479 h 683077"/>
                <a:gd name="connsiteX179" fmla="*/ 884208 w 3252161"/>
                <a:gd name="connsiteY179" fmla="*/ 250166 h 683077"/>
                <a:gd name="connsiteX180" fmla="*/ 875581 w 3252161"/>
                <a:gd name="connsiteY180" fmla="*/ 241539 h 683077"/>
                <a:gd name="connsiteX181" fmla="*/ 862642 w 3252161"/>
                <a:gd name="connsiteY181" fmla="*/ 237226 h 683077"/>
                <a:gd name="connsiteX182" fmla="*/ 759125 w 3252161"/>
                <a:gd name="connsiteY182" fmla="*/ 241539 h 683077"/>
                <a:gd name="connsiteX183" fmla="*/ 724619 w 3252161"/>
                <a:gd name="connsiteY183" fmla="*/ 245853 h 683077"/>
                <a:gd name="connsiteX184" fmla="*/ 698740 w 3252161"/>
                <a:gd name="connsiteY184" fmla="*/ 254479 h 683077"/>
                <a:gd name="connsiteX185" fmla="*/ 517585 w 3252161"/>
                <a:gd name="connsiteY185" fmla="*/ 258792 h 683077"/>
                <a:gd name="connsiteX186" fmla="*/ 431321 w 3252161"/>
                <a:gd name="connsiteY186" fmla="*/ 271732 h 683077"/>
                <a:gd name="connsiteX187" fmla="*/ 392502 w 3252161"/>
                <a:gd name="connsiteY187" fmla="*/ 276045 h 683077"/>
                <a:gd name="connsiteX188" fmla="*/ 73325 w 3252161"/>
                <a:gd name="connsiteY188" fmla="*/ 271732 h 683077"/>
                <a:gd name="connsiteX189" fmla="*/ 64698 w 3252161"/>
                <a:gd name="connsiteY189" fmla="*/ 263106 h 683077"/>
                <a:gd name="connsiteX190" fmla="*/ 60385 w 3252161"/>
                <a:gd name="connsiteY190" fmla="*/ 232913 h 683077"/>
                <a:gd name="connsiteX191" fmla="*/ 51759 w 3252161"/>
                <a:gd name="connsiteY191" fmla="*/ 207034 h 683077"/>
                <a:gd name="connsiteX192" fmla="*/ 56072 w 3252161"/>
                <a:gd name="connsiteY192" fmla="*/ 163902 h 683077"/>
                <a:gd name="connsiteX193" fmla="*/ 69012 w 3252161"/>
                <a:gd name="connsiteY193" fmla="*/ 159589 h 683077"/>
                <a:gd name="connsiteX194" fmla="*/ 237227 w 3252161"/>
                <a:gd name="connsiteY194" fmla="*/ 155275 h 683077"/>
                <a:gd name="connsiteX195" fmla="*/ 288985 w 3252161"/>
                <a:gd name="connsiteY195" fmla="*/ 138022 h 683077"/>
                <a:gd name="connsiteX196" fmla="*/ 301925 w 3252161"/>
                <a:gd name="connsiteY196" fmla="*/ 133709 h 683077"/>
                <a:gd name="connsiteX197" fmla="*/ 444261 w 3252161"/>
                <a:gd name="connsiteY197" fmla="*/ 129396 h 683077"/>
                <a:gd name="connsiteX198" fmla="*/ 418381 w 3252161"/>
                <a:gd name="connsiteY198" fmla="*/ 120770 h 683077"/>
                <a:gd name="connsiteX199" fmla="*/ 396815 w 3252161"/>
                <a:gd name="connsiteY199" fmla="*/ 107830 h 683077"/>
                <a:gd name="connsiteX200" fmla="*/ 388189 w 3252161"/>
                <a:gd name="connsiteY200" fmla="*/ 73324 h 683077"/>
                <a:gd name="connsiteX201" fmla="*/ 379563 w 3252161"/>
                <a:gd name="connsiteY201" fmla="*/ 60385 h 683077"/>
                <a:gd name="connsiteX202" fmla="*/ 370936 w 3252161"/>
                <a:gd name="connsiteY202" fmla="*/ 51758 h 683077"/>
                <a:gd name="connsiteX203" fmla="*/ 345057 w 3252161"/>
                <a:gd name="connsiteY203" fmla="*/ 43132 h 683077"/>
                <a:gd name="connsiteX204" fmla="*/ 332117 w 3252161"/>
                <a:gd name="connsiteY204" fmla="*/ 38819 h 683077"/>
                <a:gd name="connsiteX205" fmla="*/ 323491 w 3252161"/>
                <a:gd name="connsiteY205" fmla="*/ 30192 h 683077"/>
                <a:gd name="connsiteX206" fmla="*/ 327804 w 3252161"/>
                <a:gd name="connsiteY206" fmla="*/ 17253 h 683077"/>
                <a:gd name="connsiteX207" fmla="*/ 280359 w 3252161"/>
                <a:gd name="connsiteY207" fmla="*/ 12939 h 683077"/>
                <a:gd name="connsiteX208" fmla="*/ 228600 w 3252161"/>
                <a:gd name="connsiteY208" fmla="*/ 17253 h 683077"/>
                <a:gd name="connsiteX209" fmla="*/ 202721 w 3252161"/>
                <a:gd name="connsiteY209" fmla="*/ 25879 h 683077"/>
                <a:gd name="connsiteX210" fmla="*/ 107831 w 3252161"/>
                <a:gd name="connsiteY210" fmla="*/ 21566 h 683077"/>
                <a:gd name="connsiteX211" fmla="*/ 103517 w 3252161"/>
                <a:gd name="connsiteY211" fmla="*/ 4313 h 683077"/>
                <a:gd name="connsiteX212" fmla="*/ 34506 w 3252161"/>
                <a:gd name="connsiteY212" fmla="*/ 8626 h 683077"/>
                <a:gd name="connsiteX213" fmla="*/ 12940 w 3252161"/>
                <a:gd name="connsiteY213" fmla="*/ 12939 h 683077"/>
                <a:gd name="connsiteX214" fmla="*/ 0 w 3252161"/>
                <a:gd name="connsiteY214" fmla="*/ 0 h 683077"/>
                <a:gd name="connsiteX215" fmla="*/ 34506 w 3252161"/>
                <a:gd name="connsiteY215"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1913 w 3252161"/>
                <a:gd name="connsiteY123" fmla="*/ 43392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311880 w 3252161"/>
                <a:gd name="connsiteY126" fmla="*/ 401128 h 683077"/>
                <a:gd name="connsiteX127" fmla="*/ 2333446 w 3252161"/>
                <a:gd name="connsiteY127" fmla="*/ 388189 h 683077"/>
                <a:gd name="connsiteX128" fmla="*/ 2424023 w 3252161"/>
                <a:gd name="connsiteY128" fmla="*/ 375249 h 683077"/>
                <a:gd name="connsiteX129" fmla="*/ 2454215 w 3252161"/>
                <a:gd name="connsiteY129" fmla="*/ 366622 h 683077"/>
                <a:gd name="connsiteX130" fmla="*/ 2467155 w 3252161"/>
                <a:gd name="connsiteY130" fmla="*/ 362309 h 683077"/>
                <a:gd name="connsiteX131" fmla="*/ 2695755 w 3252161"/>
                <a:gd name="connsiteY131" fmla="*/ 353683 h 683077"/>
                <a:gd name="connsiteX132" fmla="*/ 2708695 w 3252161"/>
                <a:gd name="connsiteY132" fmla="*/ 349370 h 683077"/>
                <a:gd name="connsiteX133" fmla="*/ 2725948 w 3252161"/>
                <a:gd name="connsiteY133" fmla="*/ 332117 h 683077"/>
                <a:gd name="connsiteX134" fmla="*/ 2751827 w 3252161"/>
                <a:gd name="connsiteY134" fmla="*/ 323490 h 683077"/>
                <a:gd name="connsiteX135" fmla="*/ 2764766 w 3252161"/>
                <a:gd name="connsiteY135" fmla="*/ 319177 h 683077"/>
                <a:gd name="connsiteX136" fmla="*/ 2794959 w 3252161"/>
                <a:gd name="connsiteY136" fmla="*/ 306238 h 683077"/>
                <a:gd name="connsiteX137" fmla="*/ 2825151 w 3252161"/>
                <a:gd name="connsiteY137" fmla="*/ 297611 h 683077"/>
                <a:gd name="connsiteX138" fmla="*/ 2842404 w 3252161"/>
                <a:gd name="connsiteY138" fmla="*/ 293298 h 683077"/>
                <a:gd name="connsiteX139" fmla="*/ 2838091 w 3252161"/>
                <a:gd name="connsiteY139" fmla="*/ 271732 h 683077"/>
                <a:gd name="connsiteX140" fmla="*/ 2725948 w 3252161"/>
                <a:gd name="connsiteY140" fmla="*/ 276045 h 683077"/>
                <a:gd name="connsiteX141" fmla="*/ 2704381 w 3252161"/>
                <a:gd name="connsiteY141" fmla="*/ 280358 h 683077"/>
                <a:gd name="connsiteX142" fmla="*/ 2678502 w 3252161"/>
                <a:gd name="connsiteY142" fmla="*/ 284672 h 683077"/>
                <a:gd name="connsiteX143" fmla="*/ 2557732 w 3252161"/>
                <a:gd name="connsiteY143" fmla="*/ 288985 h 683077"/>
                <a:gd name="connsiteX144" fmla="*/ 2471468 w 3252161"/>
                <a:gd name="connsiteY144" fmla="*/ 293298 h 683077"/>
                <a:gd name="connsiteX145" fmla="*/ 2445589 w 3252161"/>
                <a:gd name="connsiteY145" fmla="*/ 301924 h 683077"/>
                <a:gd name="connsiteX146" fmla="*/ 2281687 w 3252161"/>
                <a:gd name="connsiteY146" fmla="*/ 310551 h 683077"/>
                <a:gd name="connsiteX147" fmla="*/ 2255808 w 3252161"/>
                <a:gd name="connsiteY147" fmla="*/ 314864 h 683077"/>
                <a:gd name="connsiteX148" fmla="*/ 2204049 w 3252161"/>
                <a:gd name="connsiteY148" fmla="*/ 319177 h 683077"/>
                <a:gd name="connsiteX149" fmla="*/ 2173857 w 3252161"/>
                <a:gd name="connsiteY149" fmla="*/ 327804 h 683077"/>
                <a:gd name="connsiteX150" fmla="*/ 2147978 w 3252161"/>
                <a:gd name="connsiteY150" fmla="*/ 340743 h 683077"/>
                <a:gd name="connsiteX151" fmla="*/ 2135038 w 3252161"/>
                <a:gd name="connsiteY151" fmla="*/ 349370 h 683077"/>
                <a:gd name="connsiteX152" fmla="*/ 2104846 w 3252161"/>
                <a:gd name="connsiteY152" fmla="*/ 357996 h 683077"/>
                <a:gd name="connsiteX153" fmla="*/ 2091906 w 3252161"/>
                <a:gd name="connsiteY153" fmla="*/ 362309 h 683077"/>
                <a:gd name="connsiteX154" fmla="*/ 1940944 w 3252161"/>
                <a:gd name="connsiteY154" fmla="*/ 357996 h 683077"/>
                <a:gd name="connsiteX155" fmla="*/ 1915064 w 3252161"/>
                <a:gd name="connsiteY155" fmla="*/ 349370 h 683077"/>
                <a:gd name="connsiteX156" fmla="*/ 1880559 w 3252161"/>
                <a:gd name="connsiteY156" fmla="*/ 332117 h 683077"/>
                <a:gd name="connsiteX157" fmla="*/ 1867619 w 3252161"/>
                <a:gd name="connsiteY157" fmla="*/ 327804 h 683077"/>
                <a:gd name="connsiteX158" fmla="*/ 1397480 w 3252161"/>
                <a:gd name="connsiteY158" fmla="*/ 332117 h 683077"/>
                <a:gd name="connsiteX159" fmla="*/ 1337095 w 3252161"/>
                <a:gd name="connsiteY159" fmla="*/ 345056 h 683077"/>
                <a:gd name="connsiteX160" fmla="*/ 1328468 w 3252161"/>
                <a:gd name="connsiteY160" fmla="*/ 353683 h 683077"/>
                <a:gd name="connsiteX161" fmla="*/ 1315529 w 3252161"/>
                <a:gd name="connsiteY161" fmla="*/ 357996 h 683077"/>
                <a:gd name="connsiteX162" fmla="*/ 1220638 w 3252161"/>
                <a:gd name="connsiteY162" fmla="*/ 362309 h 683077"/>
                <a:gd name="connsiteX163" fmla="*/ 1155940 w 3252161"/>
                <a:gd name="connsiteY163" fmla="*/ 370936 h 683077"/>
                <a:gd name="connsiteX164" fmla="*/ 1073989 w 3252161"/>
                <a:gd name="connsiteY164" fmla="*/ 379562 h 683077"/>
                <a:gd name="connsiteX165" fmla="*/ 1035170 w 3252161"/>
                <a:gd name="connsiteY165" fmla="*/ 388189 h 683077"/>
                <a:gd name="connsiteX166" fmla="*/ 1000664 w 3252161"/>
                <a:gd name="connsiteY166" fmla="*/ 392502 h 683077"/>
                <a:gd name="connsiteX167" fmla="*/ 776378 w 3252161"/>
                <a:gd name="connsiteY167" fmla="*/ 396815 h 683077"/>
                <a:gd name="connsiteX168" fmla="*/ 595223 w 3252161"/>
                <a:gd name="connsiteY168" fmla="*/ 396815 h 683077"/>
                <a:gd name="connsiteX169" fmla="*/ 569344 w 3252161"/>
                <a:gd name="connsiteY169" fmla="*/ 388189 h 683077"/>
                <a:gd name="connsiteX170" fmla="*/ 590910 w 3252161"/>
                <a:gd name="connsiteY170" fmla="*/ 375249 h 683077"/>
                <a:gd name="connsiteX171" fmla="*/ 603849 w 3252161"/>
                <a:gd name="connsiteY171" fmla="*/ 370936 h 683077"/>
                <a:gd name="connsiteX172" fmla="*/ 715993 w 3252161"/>
                <a:gd name="connsiteY172" fmla="*/ 366622 h 683077"/>
                <a:gd name="connsiteX173" fmla="*/ 733246 w 3252161"/>
                <a:gd name="connsiteY173" fmla="*/ 345056 h 683077"/>
                <a:gd name="connsiteX174" fmla="*/ 746185 w 3252161"/>
                <a:gd name="connsiteY174" fmla="*/ 332117 h 683077"/>
                <a:gd name="connsiteX175" fmla="*/ 772064 w 3252161"/>
                <a:gd name="connsiteY175" fmla="*/ 314864 h 683077"/>
                <a:gd name="connsiteX176" fmla="*/ 914400 w 3252161"/>
                <a:gd name="connsiteY176" fmla="*/ 306238 h 683077"/>
                <a:gd name="connsiteX177" fmla="*/ 927340 w 3252161"/>
                <a:gd name="connsiteY177" fmla="*/ 280358 h 683077"/>
                <a:gd name="connsiteX178" fmla="*/ 923027 w 3252161"/>
                <a:gd name="connsiteY178" fmla="*/ 263106 h 683077"/>
                <a:gd name="connsiteX179" fmla="*/ 897148 w 3252161"/>
                <a:gd name="connsiteY179" fmla="*/ 254479 h 683077"/>
                <a:gd name="connsiteX180" fmla="*/ 884208 w 3252161"/>
                <a:gd name="connsiteY180" fmla="*/ 250166 h 683077"/>
                <a:gd name="connsiteX181" fmla="*/ 875581 w 3252161"/>
                <a:gd name="connsiteY181" fmla="*/ 241539 h 683077"/>
                <a:gd name="connsiteX182" fmla="*/ 862642 w 3252161"/>
                <a:gd name="connsiteY182" fmla="*/ 237226 h 683077"/>
                <a:gd name="connsiteX183" fmla="*/ 759125 w 3252161"/>
                <a:gd name="connsiteY183" fmla="*/ 241539 h 683077"/>
                <a:gd name="connsiteX184" fmla="*/ 724619 w 3252161"/>
                <a:gd name="connsiteY184" fmla="*/ 245853 h 683077"/>
                <a:gd name="connsiteX185" fmla="*/ 698740 w 3252161"/>
                <a:gd name="connsiteY185" fmla="*/ 254479 h 683077"/>
                <a:gd name="connsiteX186" fmla="*/ 517585 w 3252161"/>
                <a:gd name="connsiteY186" fmla="*/ 258792 h 683077"/>
                <a:gd name="connsiteX187" fmla="*/ 431321 w 3252161"/>
                <a:gd name="connsiteY187" fmla="*/ 271732 h 683077"/>
                <a:gd name="connsiteX188" fmla="*/ 392502 w 3252161"/>
                <a:gd name="connsiteY188" fmla="*/ 276045 h 683077"/>
                <a:gd name="connsiteX189" fmla="*/ 73325 w 3252161"/>
                <a:gd name="connsiteY189" fmla="*/ 271732 h 683077"/>
                <a:gd name="connsiteX190" fmla="*/ 64698 w 3252161"/>
                <a:gd name="connsiteY190" fmla="*/ 263106 h 683077"/>
                <a:gd name="connsiteX191" fmla="*/ 60385 w 3252161"/>
                <a:gd name="connsiteY191" fmla="*/ 232913 h 683077"/>
                <a:gd name="connsiteX192" fmla="*/ 51759 w 3252161"/>
                <a:gd name="connsiteY192" fmla="*/ 207034 h 683077"/>
                <a:gd name="connsiteX193" fmla="*/ 56072 w 3252161"/>
                <a:gd name="connsiteY193" fmla="*/ 163902 h 683077"/>
                <a:gd name="connsiteX194" fmla="*/ 69012 w 3252161"/>
                <a:gd name="connsiteY194" fmla="*/ 159589 h 683077"/>
                <a:gd name="connsiteX195" fmla="*/ 237227 w 3252161"/>
                <a:gd name="connsiteY195" fmla="*/ 155275 h 683077"/>
                <a:gd name="connsiteX196" fmla="*/ 288985 w 3252161"/>
                <a:gd name="connsiteY196" fmla="*/ 138022 h 683077"/>
                <a:gd name="connsiteX197" fmla="*/ 301925 w 3252161"/>
                <a:gd name="connsiteY197" fmla="*/ 133709 h 683077"/>
                <a:gd name="connsiteX198" fmla="*/ 444261 w 3252161"/>
                <a:gd name="connsiteY198" fmla="*/ 129396 h 683077"/>
                <a:gd name="connsiteX199" fmla="*/ 418381 w 3252161"/>
                <a:gd name="connsiteY199" fmla="*/ 120770 h 683077"/>
                <a:gd name="connsiteX200" fmla="*/ 396815 w 3252161"/>
                <a:gd name="connsiteY200" fmla="*/ 107830 h 683077"/>
                <a:gd name="connsiteX201" fmla="*/ 388189 w 3252161"/>
                <a:gd name="connsiteY201" fmla="*/ 73324 h 683077"/>
                <a:gd name="connsiteX202" fmla="*/ 379563 w 3252161"/>
                <a:gd name="connsiteY202" fmla="*/ 60385 h 683077"/>
                <a:gd name="connsiteX203" fmla="*/ 370936 w 3252161"/>
                <a:gd name="connsiteY203" fmla="*/ 51758 h 683077"/>
                <a:gd name="connsiteX204" fmla="*/ 345057 w 3252161"/>
                <a:gd name="connsiteY204" fmla="*/ 43132 h 683077"/>
                <a:gd name="connsiteX205" fmla="*/ 332117 w 3252161"/>
                <a:gd name="connsiteY205" fmla="*/ 38819 h 683077"/>
                <a:gd name="connsiteX206" fmla="*/ 323491 w 3252161"/>
                <a:gd name="connsiteY206" fmla="*/ 30192 h 683077"/>
                <a:gd name="connsiteX207" fmla="*/ 327804 w 3252161"/>
                <a:gd name="connsiteY207" fmla="*/ 17253 h 683077"/>
                <a:gd name="connsiteX208" fmla="*/ 280359 w 3252161"/>
                <a:gd name="connsiteY208" fmla="*/ 12939 h 683077"/>
                <a:gd name="connsiteX209" fmla="*/ 228600 w 3252161"/>
                <a:gd name="connsiteY209" fmla="*/ 17253 h 683077"/>
                <a:gd name="connsiteX210" fmla="*/ 202721 w 3252161"/>
                <a:gd name="connsiteY210" fmla="*/ 25879 h 683077"/>
                <a:gd name="connsiteX211" fmla="*/ 107831 w 3252161"/>
                <a:gd name="connsiteY211" fmla="*/ 21566 h 683077"/>
                <a:gd name="connsiteX212" fmla="*/ 103517 w 3252161"/>
                <a:gd name="connsiteY212" fmla="*/ 4313 h 683077"/>
                <a:gd name="connsiteX213" fmla="*/ 34506 w 3252161"/>
                <a:gd name="connsiteY213" fmla="*/ 8626 h 683077"/>
                <a:gd name="connsiteX214" fmla="*/ 12940 w 3252161"/>
                <a:gd name="connsiteY214" fmla="*/ 12939 h 683077"/>
                <a:gd name="connsiteX215" fmla="*/ 0 w 3252161"/>
                <a:gd name="connsiteY215" fmla="*/ 0 h 683077"/>
                <a:gd name="connsiteX216" fmla="*/ 34506 w 3252161"/>
                <a:gd name="connsiteY216"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53087 w 3252161"/>
                <a:gd name="connsiteY86" fmla="*/ 539151 h 683077"/>
                <a:gd name="connsiteX87" fmla="*/ 2040148 w 3252161"/>
                <a:gd name="connsiteY87" fmla="*/ 543464 h 683077"/>
                <a:gd name="connsiteX88" fmla="*/ 2022895 w 3252161"/>
                <a:gd name="connsiteY88" fmla="*/ 560717 h 683077"/>
                <a:gd name="connsiteX89" fmla="*/ 2014268 w 3252161"/>
                <a:gd name="connsiteY89" fmla="*/ 569343 h 683077"/>
                <a:gd name="connsiteX90" fmla="*/ 2001329 w 3252161"/>
                <a:gd name="connsiteY90" fmla="*/ 573656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2001329 w 3252161"/>
                <a:gd name="connsiteY91" fmla="*/ 573656 h 683077"/>
                <a:gd name="connsiteX92" fmla="*/ 1956175 w 3252161"/>
                <a:gd name="connsiteY92" fmla="*/ 579183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56175 w 3252161"/>
                <a:gd name="connsiteY91" fmla="*/ 579183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686464 w 3252161"/>
                <a:gd name="connsiteY91" fmla="*/ 569343 h 683077"/>
                <a:gd name="connsiteX92" fmla="*/ 1673525 w 3252161"/>
                <a:gd name="connsiteY92" fmla="*/ 565030 h 683077"/>
                <a:gd name="connsiteX93" fmla="*/ 1651959 w 3252161"/>
                <a:gd name="connsiteY93" fmla="*/ 552090 h 683077"/>
                <a:gd name="connsiteX94" fmla="*/ 1634706 w 3252161"/>
                <a:gd name="connsiteY94" fmla="*/ 530524 h 683077"/>
                <a:gd name="connsiteX95" fmla="*/ 1630393 w 3252161"/>
                <a:gd name="connsiteY95" fmla="*/ 517585 h 683077"/>
                <a:gd name="connsiteX96" fmla="*/ 1634706 w 3252161"/>
                <a:gd name="connsiteY96" fmla="*/ 504645 h 683077"/>
                <a:gd name="connsiteX97" fmla="*/ 1664898 w 3252161"/>
                <a:gd name="connsiteY97" fmla="*/ 491706 h 683077"/>
                <a:gd name="connsiteX98" fmla="*/ 1669212 w 3252161"/>
                <a:gd name="connsiteY98" fmla="*/ 478766 h 683077"/>
                <a:gd name="connsiteX99" fmla="*/ 1660585 w 3252161"/>
                <a:gd name="connsiteY99" fmla="*/ 470139 h 683077"/>
                <a:gd name="connsiteX100" fmla="*/ 1621766 w 3252161"/>
                <a:gd name="connsiteY100" fmla="*/ 465826 h 683077"/>
                <a:gd name="connsiteX101" fmla="*/ 1613140 w 3252161"/>
                <a:gd name="connsiteY101" fmla="*/ 452887 h 683077"/>
                <a:gd name="connsiteX102" fmla="*/ 1617453 w 3252161"/>
                <a:gd name="connsiteY102" fmla="*/ 427007 h 683077"/>
                <a:gd name="connsiteX103" fmla="*/ 1630393 w 3252161"/>
                <a:gd name="connsiteY103" fmla="*/ 383875 h 683077"/>
                <a:gd name="connsiteX104" fmla="*/ 1643332 w 3252161"/>
                <a:gd name="connsiteY104" fmla="*/ 370936 h 683077"/>
                <a:gd name="connsiteX105" fmla="*/ 1807234 w 3252161"/>
                <a:gd name="connsiteY105" fmla="*/ 375249 h 683077"/>
                <a:gd name="connsiteX106" fmla="*/ 1846053 w 3252161"/>
                <a:gd name="connsiteY106" fmla="*/ 388189 h 683077"/>
                <a:gd name="connsiteX107" fmla="*/ 1858993 w 3252161"/>
                <a:gd name="connsiteY107" fmla="*/ 392502 h 683077"/>
                <a:gd name="connsiteX108" fmla="*/ 1876246 w 3252161"/>
                <a:gd name="connsiteY108" fmla="*/ 431321 h 683077"/>
                <a:gd name="connsiteX109" fmla="*/ 1884872 w 3252161"/>
                <a:gd name="connsiteY109" fmla="*/ 465826 h 683077"/>
                <a:gd name="connsiteX110" fmla="*/ 1893498 w 3252161"/>
                <a:gd name="connsiteY110" fmla="*/ 474453 h 683077"/>
                <a:gd name="connsiteX111" fmla="*/ 1919378 w 3252161"/>
                <a:gd name="connsiteY111" fmla="*/ 504645 h 683077"/>
                <a:gd name="connsiteX112" fmla="*/ 1928004 w 3252161"/>
                <a:gd name="connsiteY112" fmla="*/ 513272 h 683077"/>
                <a:gd name="connsiteX113" fmla="*/ 1932317 w 3252161"/>
                <a:gd name="connsiteY113" fmla="*/ 526211 h 683077"/>
                <a:gd name="connsiteX114" fmla="*/ 1979763 w 3252161"/>
                <a:gd name="connsiteY114" fmla="*/ 526211 h 683077"/>
                <a:gd name="connsiteX115" fmla="*/ 1984076 w 3252161"/>
                <a:gd name="connsiteY115" fmla="*/ 508958 h 683077"/>
                <a:gd name="connsiteX116" fmla="*/ 2001329 w 3252161"/>
                <a:gd name="connsiteY116" fmla="*/ 487392 h 683077"/>
                <a:gd name="connsiteX117" fmla="*/ 2018581 w 3252161"/>
                <a:gd name="connsiteY117" fmla="*/ 491706 h 683077"/>
                <a:gd name="connsiteX118" fmla="*/ 2027208 w 3252161"/>
                <a:gd name="connsiteY118" fmla="*/ 500332 h 683077"/>
                <a:gd name="connsiteX119" fmla="*/ 2040148 w 3252161"/>
                <a:gd name="connsiteY119" fmla="*/ 508958 h 683077"/>
                <a:gd name="connsiteX120" fmla="*/ 2122098 w 3252161"/>
                <a:gd name="connsiteY120" fmla="*/ 504645 h 683077"/>
                <a:gd name="connsiteX121" fmla="*/ 2130725 w 3252161"/>
                <a:gd name="connsiteY121" fmla="*/ 496019 h 683077"/>
                <a:gd name="connsiteX122" fmla="*/ 2135038 w 3252161"/>
                <a:gd name="connsiteY122" fmla="*/ 461513 h 683077"/>
                <a:gd name="connsiteX123" fmla="*/ 2149056 w 3252161"/>
                <a:gd name="connsiteY123" fmla="*/ 452976 h 683077"/>
                <a:gd name="connsiteX124" fmla="*/ 2170488 w 3252161"/>
                <a:gd name="connsiteY124" fmla="*/ 452977 h 683077"/>
                <a:gd name="connsiteX125" fmla="*/ 2210070 w 3252161"/>
                <a:gd name="connsiteY125" fmla="*/ 411238 h 683077"/>
                <a:gd name="connsiteX126" fmla="*/ 2201444 w 3252161"/>
                <a:gd name="connsiteY126" fmla="*/ 424401 h 683077"/>
                <a:gd name="connsiteX127" fmla="*/ 2311880 w 3252161"/>
                <a:gd name="connsiteY127" fmla="*/ 401128 h 683077"/>
                <a:gd name="connsiteX128" fmla="*/ 2333446 w 3252161"/>
                <a:gd name="connsiteY128" fmla="*/ 388189 h 683077"/>
                <a:gd name="connsiteX129" fmla="*/ 2424023 w 3252161"/>
                <a:gd name="connsiteY129" fmla="*/ 375249 h 683077"/>
                <a:gd name="connsiteX130" fmla="*/ 2454215 w 3252161"/>
                <a:gd name="connsiteY130" fmla="*/ 366622 h 683077"/>
                <a:gd name="connsiteX131" fmla="*/ 2467155 w 3252161"/>
                <a:gd name="connsiteY131" fmla="*/ 362309 h 683077"/>
                <a:gd name="connsiteX132" fmla="*/ 2695755 w 3252161"/>
                <a:gd name="connsiteY132" fmla="*/ 353683 h 683077"/>
                <a:gd name="connsiteX133" fmla="*/ 2708695 w 3252161"/>
                <a:gd name="connsiteY133" fmla="*/ 349370 h 683077"/>
                <a:gd name="connsiteX134" fmla="*/ 2725948 w 3252161"/>
                <a:gd name="connsiteY134" fmla="*/ 332117 h 683077"/>
                <a:gd name="connsiteX135" fmla="*/ 2751827 w 3252161"/>
                <a:gd name="connsiteY135" fmla="*/ 323490 h 683077"/>
                <a:gd name="connsiteX136" fmla="*/ 2764766 w 3252161"/>
                <a:gd name="connsiteY136" fmla="*/ 319177 h 683077"/>
                <a:gd name="connsiteX137" fmla="*/ 2794959 w 3252161"/>
                <a:gd name="connsiteY137" fmla="*/ 306238 h 683077"/>
                <a:gd name="connsiteX138" fmla="*/ 2825151 w 3252161"/>
                <a:gd name="connsiteY138" fmla="*/ 297611 h 683077"/>
                <a:gd name="connsiteX139" fmla="*/ 2842404 w 3252161"/>
                <a:gd name="connsiteY139" fmla="*/ 293298 h 683077"/>
                <a:gd name="connsiteX140" fmla="*/ 2838091 w 3252161"/>
                <a:gd name="connsiteY140" fmla="*/ 271732 h 683077"/>
                <a:gd name="connsiteX141" fmla="*/ 2725948 w 3252161"/>
                <a:gd name="connsiteY141" fmla="*/ 276045 h 683077"/>
                <a:gd name="connsiteX142" fmla="*/ 2704381 w 3252161"/>
                <a:gd name="connsiteY142" fmla="*/ 280358 h 683077"/>
                <a:gd name="connsiteX143" fmla="*/ 2678502 w 3252161"/>
                <a:gd name="connsiteY143" fmla="*/ 284672 h 683077"/>
                <a:gd name="connsiteX144" fmla="*/ 2557732 w 3252161"/>
                <a:gd name="connsiteY144" fmla="*/ 288985 h 683077"/>
                <a:gd name="connsiteX145" fmla="*/ 2471468 w 3252161"/>
                <a:gd name="connsiteY145" fmla="*/ 293298 h 683077"/>
                <a:gd name="connsiteX146" fmla="*/ 2445589 w 3252161"/>
                <a:gd name="connsiteY146" fmla="*/ 301924 h 683077"/>
                <a:gd name="connsiteX147" fmla="*/ 2281687 w 3252161"/>
                <a:gd name="connsiteY147" fmla="*/ 310551 h 683077"/>
                <a:gd name="connsiteX148" fmla="*/ 2255808 w 3252161"/>
                <a:gd name="connsiteY148" fmla="*/ 314864 h 683077"/>
                <a:gd name="connsiteX149" fmla="*/ 2204049 w 3252161"/>
                <a:gd name="connsiteY149" fmla="*/ 319177 h 683077"/>
                <a:gd name="connsiteX150" fmla="*/ 2173857 w 3252161"/>
                <a:gd name="connsiteY150" fmla="*/ 327804 h 683077"/>
                <a:gd name="connsiteX151" fmla="*/ 2147978 w 3252161"/>
                <a:gd name="connsiteY151" fmla="*/ 340743 h 683077"/>
                <a:gd name="connsiteX152" fmla="*/ 2135038 w 3252161"/>
                <a:gd name="connsiteY152" fmla="*/ 349370 h 683077"/>
                <a:gd name="connsiteX153" fmla="*/ 2104846 w 3252161"/>
                <a:gd name="connsiteY153" fmla="*/ 357996 h 683077"/>
                <a:gd name="connsiteX154" fmla="*/ 2091906 w 3252161"/>
                <a:gd name="connsiteY154" fmla="*/ 362309 h 683077"/>
                <a:gd name="connsiteX155" fmla="*/ 1940944 w 3252161"/>
                <a:gd name="connsiteY155" fmla="*/ 357996 h 683077"/>
                <a:gd name="connsiteX156" fmla="*/ 1915064 w 3252161"/>
                <a:gd name="connsiteY156" fmla="*/ 349370 h 683077"/>
                <a:gd name="connsiteX157" fmla="*/ 1880559 w 3252161"/>
                <a:gd name="connsiteY157" fmla="*/ 332117 h 683077"/>
                <a:gd name="connsiteX158" fmla="*/ 1867619 w 3252161"/>
                <a:gd name="connsiteY158" fmla="*/ 327804 h 683077"/>
                <a:gd name="connsiteX159" fmla="*/ 1397480 w 3252161"/>
                <a:gd name="connsiteY159" fmla="*/ 332117 h 683077"/>
                <a:gd name="connsiteX160" fmla="*/ 1337095 w 3252161"/>
                <a:gd name="connsiteY160" fmla="*/ 345056 h 683077"/>
                <a:gd name="connsiteX161" fmla="*/ 1328468 w 3252161"/>
                <a:gd name="connsiteY161" fmla="*/ 353683 h 683077"/>
                <a:gd name="connsiteX162" fmla="*/ 1315529 w 3252161"/>
                <a:gd name="connsiteY162" fmla="*/ 357996 h 683077"/>
                <a:gd name="connsiteX163" fmla="*/ 1220638 w 3252161"/>
                <a:gd name="connsiteY163" fmla="*/ 362309 h 683077"/>
                <a:gd name="connsiteX164" fmla="*/ 1155940 w 3252161"/>
                <a:gd name="connsiteY164" fmla="*/ 370936 h 683077"/>
                <a:gd name="connsiteX165" fmla="*/ 1073989 w 3252161"/>
                <a:gd name="connsiteY165" fmla="*/ 379562 h 683077"/>
                <a:gd name="connsiteX166" fmla="*/ 1035170 w 3252161"/>
                <a:gd name="connsiteY166" fmla="*/ 388189 h 683077"/>
                <a:gd name="connsiteX167" fmla="*/ 1000664 w 3252161"/>
                <a:gd name="connsiteY167" fmla="*/ 392502 h 683077"/>
                <a:gd name="connsiteX168" fmla="*/ 776378 w 3252161"/>
                <a:gd name="connsiteY168" fmla="*/ 396815 h 683077"/>
                <a:gd name="connsiteX169" fmla="*/ 595223 w 3252161"/>
                <a:gd name="connsiteY169" fmla="*/ 396815 h 683077"/>
                <a:gd name="connsiteX170" fmla="*/ 569344 w 3252161"/>
                <a:gd name="connsiteY170" fmla="*/ 388189 h 683077"/>
                <a:gd name="connsiteX171" fmla="*/ 590910 w 3252161"/>
                <a:gd name="connsiteY171" fmla="*/ 375249 h 683077"/>
                <a:gd name="connsiteX172" fmla="*/ 603849 w 3252161"/>
                <a:gd name="connsiteY172" fmla="*/ 370936 h 683077"/>
                <a:gd name="connsiteX173" fmla="*/ 715993 w 3252161"/>
                <a:gd name="connsiteY173" fmla="*/ 366622 h 683077"/>
                <a:gd name="connsiteX174" fmla="*/ 733246 w 3252161"/>
                <a:gd name="connsiteY174" fmla="*/ 345056 h 683077"/>
                <a:gd name="connsiteX175" fmla="*/ 746185 w 3252161"/>
                <a:gd name="connsiteY175" fmla="*/ 332117 h 683077"/>
                <a:gd name="connsiteX176" fmla="*/ 772064 w 3252161"/>
                <a:gd name="connsiteY176" fmla="*/ 314864 h 683077"/>
                <a:gd name="connsiteX177" fmla="*/ 914400 w 3252161"/>
                <a:gd name="connsiteY177" fmla="*/ 306238 h 683077"/>
                <a:gd name="connsiteX178" fmla="*/ 927340 w 3252161"/>
                <a:gd name="connsiteY178" fmla="*/ 280358 h 683077"/>
                <a:gd name="connsiteX179" fmla="*/ 923027 w 3252161"/>
                <a:gd name="connsiteY179" fmla="*/ 263106 h 683077"/>
                <a:gd name="connsiteX180" fmla="*/ 897148 w 3252161"/>
                <a:gd name="connsiteY180" fmla="*/ 254479 h 683077"/>
                <a:gd name="connsiteX181" fmla="*/ 884208 w 3252161"/>
                <a:gd name="connsiteY181" fmla="*/ 250166 h 683077"/>
                <a:gd name="connsiteX182" fmla="*/ 875581 w 3252161"/>
                <a:gd name="connsiteY182" fmla="*/ 241539 h 683077"/>
                <a:gd name="connsiteX183" fmla="*/ 862642 w 3252161"/>
                <a:gd name="connsiteY183" fmla="*/ 237226 h 683077"/>
                <a:gd name="connsiteX184" fmla="*/ 759125 w 3252161"/>
                <a:gd name="connsiteY184" fmla="*/ 241539 h 683077"/>
                <a:gd name="connsiteX185" fmla="*/ 724619 w 3252161"/>
                <a:gd name="connsiteY185" fmla="*/ 245853 h 683077"/>
                <a:gd name="connsiteX186" fmla="*/ 698740 w 3252161"/>
                <a:gd name="connsiteY186" fmla="*/ 254479 h 683077"/>
                <a:gd name="connsiteX187" fmla="*/ 517585 w 3252161"/>
                <a:gd name="connsiteY187" fmla="*/ 258792 h 683077"/>
                <a:gd name="connsiteX188" fmla="*/ 431321 w 3252161"/>
                <a:gd name="connsiteY188" fmla="*/ 271732 h 683077"/>
                <a:gd name="connsiteX189" fmla="*/ 392502 w 3252161"/>
                <a:gd name="connsiteY189" fmla="*/ 276045 h 683077"/>
                <a:gd name="connsiteX190" fmla="*/ 73325 w 3252161"/>
                <a:gd name="connsiteY190" fmla="*/ 271732 h 683077"/>
                <a:gd name="connsiteX191" fmla="*/ 64698 w 3252161"/>
                <a:gd name="connsiteY191" fmla="*/ 263106 h 683077"/>
                <a:gd name="connsiteX192" fmla="*/ 60385 w 3252161"/>
                <a:gd name="connsiteY192" fmla="*/ 232913 h 683077"/>
                <a:gd name="connsiteX193" fmla="*/ 51759 w 3252161"/>
                <a:gd name="connsiteY193" fmla="*/ 207034 h 683077"/>
                <a:gd name="connsiteX194" fmla="*/ 56072 w 3252161"/>
                <a:gd name="connsiteY194" fmla="*/ 163902 h 683077"/>
                <a:gd name="connsiteX195" fmla="*/ 69012 w 3252161"/>
                <a:gd name="connsiteY195" fmla="*/ 159589 h 683077"/>
                <a:gd name="connsiteX196" fmla="*/ 237227 w 3252161"/>
                <a:gd name="connsiteY196" fmla="*/ 155275 h 683077"/>
                <a:gd name="connsiteX197" fmla="*/ 288985 w 3252161"/>
                <a:gd name="connsiteY197" fmla="*/ 138022 h 683077"/>
                <a:gd name="connsiteX198" fmla="*/ 301925 w 3252161"/>
                <a:gd name="connsiteY198" fmla="*/ 133709 h 683077"/>
                <a:gd name="connsiteX199" fmla="*/ 444261 w 3252161"/>
                <a:gd name="connsiteY199" fmla="*/ 129396 h 683077"/>
                <a:gd name="connsiteX200" fmla="*/ 418381 w 3252161"/>
                <a:gd name="connsiteY200" fmla="*/ 120770 h 683077"/>
                <a:gd name="connsiteX201" fmla="*/ 396815 w 3252161"/>
                <a:gd name="connsiteY201" fmla="*/ 107830 h 683077"/>
                <a:gd name="connsiteX202" fmla="*/ 388189 w 3252161"/>
                <a:gd name="connsiteY202" fmla="*/ 73324 h 683077"/>
                <a:gd name="connsiteX203" fmla="*/ 379563 w 3252161"/>
                <a:gd name="connsiteY203" fmla="*/ 60385 h 683077"/>
                <a:gd name="connsiteX204" fmla="*/ 370936 w 3252161"/>
                <a:gd name="connsiteY204" fmla="*/ 51758 h 683077"/>
                <a:gd name="connsiteX205" fmla="*/ 345057 w 3252161"/>
                <a:gd name="connsiteY205" fmla="*/ 43132 h 683077"/>
                <a:gd name="connsiteX206" fmla="*/ 332117 w 3252161"/>
                <a:gd name="connsiteY206" fmla="*/ 38819 h 683077"/>
                <a:gd name="connsiteX207" fmla="*/ 323491 w 3252161"/>
                <a:gd name="connsiteY207" fmla="*/ 30192 h 683077"/>
                <a:gd name="connsiteX208" fmla="*/ 327804 w 3252161"/>
                <a:gd name="connsiteY208" fmla="*/ 17253 h 683077"/>
                <a:gd name="connsiteX209" fmla="*/ 280359 w 3252161"/>
                <a:gd name="connsiteY209" fmla="*/ 12939 h 683077"/>
                <a:gd name="connsiteX210" fmla="*/ 228600 w 3252161"/>
                <a:gd name="connsiteY210" fmla="*/ 17253 h 683077"/>
                <a:gd name="connsiteX211" fmla="*/ 202721 w 3252161"/>
                <a:gd name="connsiteY211" fmla="*/ 25879 h 683077"/>
                <a:gd name="connsiteX212" fmla="*/ 107831 w 3252161"/>
                <a:gd name="connsiteY212" fmla="*/ 21566 h 683077"/>
                <a:gd name="connsiteX213" fmla="*/ 103517 w 3252161"/>
                <a:gd name="connsiteY213" fmla="*/ 4313 h 683077"/>
                <a:gd name="connsiteX214" fmla="*/ 34506 w 3252161"/>
                <a:gd name="connsiteY214" fmla="*/ 8626 h 683077"/>
                <a:gd name="connsiteX215" fmla="*/ 12940 w 3252161"/>
                <a:gd name="connsiteY215" fmla="*/ 12939 h 683077"/>
                <a:gd name="connsiteX216" fmla="*/ 0 w 3252161"/>
                <a:gd name="connsiteY216" fmla="*/ 0 h 683077"/>
                <a:gd name="connsiteX217" fmla="*/ 34506 w 3252161"/>
                <a:gd name="connsiteY217"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29464 w 3252161"/>
                <a:gd name="connsiteY62" fmla="*/ 586596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2915729 w 3252161"/>
                <a:gd name="connsiteY61" fmla="*/ 59522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9464 w 3252161"/>
                <a:gd name="connsiteY63" fmla="*/ 586596 h 683077"/>
                <a:gd name="connsiteX64" fmla="*/ 2820838 w 3252161"/>
                <a:gd name="connsiteY64" fmla="*/ 573656 h 683077"/>
                <a:gd name="connsiteX65" fmla="*/ 2851031 w 3252161"/>
                <a:gd name="connsiteY65" fmla="*/ 543464 h 683077"/>
                <a:gd name="connsiteX66" fmla="*/ 3075317 w 3252161"/>
                <a:gd name="connsiteY66" fmla="*/ 539151 h 683077"/>
                <a:gd name="connsiteX67" fmla="*/ 3088257 w 3252161"/>
                <a:gd name="connsiteY67" fmla="*/ 534838 h 683077"/>
                <a:gd name="connsiteX68" fmla="*/ 3105510 w 3252161"/>
                <a:gd name="connsiteY68" fmla="*/ 517585 h 683077"/>
                <a:gd name="connsiteX69" fmla="*/ 3178834 w 3252161"/>
                <a:gd name="connsiteY69" fmla="*/ 504645 h 683077"/>
                <a:gd name="connsiteX70" fmla="*/ 3187461 w 3252161"/>
                <a:gd name="connsiteY70" fmla="*/ 496019 h 683077"/>
                <a:gd name="connsiteX71" fmla="*/ 3191774 w 3252161"/>
                <a:gd name="connsiteY71" fmla="*/ 483079 h 683077"/>
                <a:gd name="connsiteX72" fmla="*/ 3204714 w 3252161"/>
                <a:gd name="connsiteY72" fmla="*/ 478766 h 683077"/>
                <a:gd name="connsiteX73" fmla="*/ 3196087 w 3252161"/>
                <a:gd name="connsiteY73" fmla="*/ 470139 h 683077"/>
                <a:gd name="connsiteX74" fmla="*/ 2846717 w 3252161"/>
                <a:gd name="connsiteY74" fmla="*/ 478766 h 683077"/>
                <a:gd name="connsiteX75" fmla="*/ 2820838 w 3252161"/>
                <a:gd name="connsiteY75" fmla="*/ 487392 h 683077"/>
                <a:gd name="connsiteX76" fmla="*/ 2807898 w 3252161"/>
                <a:gd name="connsiteY76" fmla="*/ 496019 h 683077"/>
                <a:gd name="connsiteX77" fmla="*/ 2743200 w 3252161"/>
                <a:gd name="connsiteY77" fmla="*/ 500332 h 683077"/>
                <a:gd name="connsiteX78" fmla="*/ 2691442 w 3252161"/>
                <a:gd name="connsiteY78" fmla="*/ 517585 h 683077"/>
                <a:gd name="connsiteX79" fmla="*/ 2678502 w 3252161"/>
                <a:gd name="connsiteY79" fmla="*/ 521898 h 683077"/>
                <a:gd name="connsiteX80" fmla="*/ 2540480 w 3252161"/>
                <a:gd name="connsiteY80" fmla="*/ 530524 h 683077"/>
                <a:gd name="connsiteX81" fmla="*/ 2303253 w 3252161"/>
                <a:gd name="connsiteY81" fmla="*/ 539151 h 683077"/>
                <a:gd name="connsiteX82" fmla="*/ 2225615 w 3252161"/>
                <a:gd name="connsiteY82" fmla="*/ 534838 h 683077"/>
                <a:gd name="connsiteX83" fmla="*/ 2216989 w 3252161"/>
                <a:gd name="connsiteY83" fmla="*/ 526211 h 683077"/>
                <a:gd name="connsiteX84" fmla="*/ 2147978 w 3252161"/>
                <a:gd name="connsiteY84" fmla="*/ 521898 h 683077"/>
                <a:gd name="connsiteX85" fmla="*/ 2135038 w 3252161"/>
                <a:gd name="connsiteY85" fmla="*/ 526211 h 683077"/>
                <a:gd name="connsiteX86" fmla="*/ 2126412 w 3252161"/>
                <a:gd name="connsiteY86" fmla="*/ 534838 h 683077"/>
                <a:gd name="connsiteX87" fmla="*/ 2099050 w 3252161"/>
                <a:gd name="connsiteY87" fmla="*/ 524414 h 683077"/>
                <a:gd name="connsiteX88" fmla="*/ 2053087 w 3252161"/>
                <a:gd name="connsiteY88" fmla="*/ 539151 h 683077"/>
                <a:gd name="connsiteX89" fmla="*/ 2040148 w 3252161"/>
                <a:gd name="connsiteY89" fmla="*/ 543464 h 683077"/>
                <a:gd name="connsiteX90" fmla="*/ 2022895 w 3252161"/>
                <a:gd name="connsiteY90" fmla="*/ 560717 h 683077"/>
                <a:gd name="connsiteX91" fmla="*/ 2014268 w 3252161"/>
                <a:gd name="connsiteY91" fmla="*/ 569343 h 683077"/>
                <a:gd name="connsiteX92" fmla="*/ 1920456 w 3252161"/>
                <a:gd name="connsiteY92" fmla="*/ 564895 h 683077"/>
                <a:gd name="connsiteX93" fmla="*/ 1686464 w 3252161"/>
                <a:gd name="connsiteY93" fmla="*/ 569343 h 683077"/>
                <a:gd name="connsiteX94" fmla="*/ 1673525 w 3252161"/>
                <a:gd name="connsiteY94" fmla="*/ 565030 h 683077"/>
                <a:gd name="connsiteX95" fmla="*/ 1651959 w 3252161"/>
                <a:gd name="connsiteY95" fmla="*/ 552090 h 683077"/>
                <a:gd name="connsiteX96" fmla="*/ 1634706 w 3252161"/>
                <a:gd name="connsiteY96" fmla="*/ 530524 h 683077"/>
                <a:gd name="connsiteX97" fmla="*/ 1630393 w 3252161"/>
                <a:gd name="connsiteY97" fmla="*/ 517585 h 683077"/>
                <a:gd name="connsiteX98" fmla="*/ 1634706 w 3252161"/>
                <a:gd name="connsiteY98" fmla="*/ 504645 h 683077"/>
                <a:gd name="connsiteX99" fmla="*/ 1664898 w 3252161"/>
                <a:gd name="connsiteY99" fmla="*/ 491706 h 683077"/>
                <a:gd name="connsiteX100" fmla="*/ 1669212 w 3252161"/>
                <a:gd name="connsiteY100" fmla="*/ 478766 h 683077"/>
                <a:gd name="connsiteX101" fmla="*/ 1660585 w 3252161"/>
                <a:gd name="connsiteY101" fmla="*/ 470139 h 683077"/>
                <a:gd name="connsiteX102" fmla="*/ 1621766 w 3252161"/>
                <a:gd name="connsiteY102" fmla="*/ 465826 h 683077"/>
                <a:gd name="connsiteX103" fmla="*/ 1613140 w 3252161"/>
                <a:gd name="connsiteY103" fmla="*/ 452887 h 683077"/>
                <a:gd name="connsiteX104" fmla="*/ 1617453 w 3252161"/>
                <a:gd name="connsiteY104" fmla="*/ 427007 h 683077"/>
                <a:gd name="connsiteX105" fmla="*/ 1630393 w 3252161"/>
                <a:gd name="connsiteY105" fmla="*/ 383875 h 683077"/>
                <a:gd name="connsiteX106" fmla="*/ 1643332 w 3252161"/>
                <a:gd name="connsiteY106" fmla="*/ 370936 h 683077"/>
                <a:gd name="connsiteX107" fmla="*/ 1807234 w 3252161"/>
                <a:gd name="connsiteY107" fmla="*/ 375249 h 683077"/>
                <a:gd name="connsiteX108" fmla="*/ 1846053 w 3252161"/>
                <a:gd name="connsiteY108" fmla="*/ 388189 h 683077"/>
                <a:gd name="connsiteX109" fmla="*/ 1858993 w 3252161"/>
                <a:gd name="connsiteY109" fmla="*/ 392502 h 683077"/>
                <a:gd name="connsiteX110" fmla="*/ 1876246 w 3252161"/>
                <a:gd name="connsiteY110" fmla="*/ 431321 h 683077"/>
                <a:gd name="connsiteX111" fmla="*/ 1884872 w 3252161"/>
                <a:gd name="connsiteY111" fmla="*/ 465826 h 683077"/>
                <a:gd name="connsiteX112" fmla="*/ 1893498 w 3252161"/>
                <a:gd name="connsiteY112" fmla="*/ 474453 h 683077"/>
                <a:gd name="connsiteX113" fmla="*/ 1919378 w 3252161"/>
                <a:gd name="connsiteY113" fmla="*/ 504645 h 683077"/>
                <a:gd name="connsiteX114" fmla="*/ 1928004 w 3252161"/>
                <a:gd name="connsiteY114" fmla="*/ 513272 h 683077"/>
                <a:gd name="connsiteX115" fmla="*/ 1932317 w 3252161"/>
                <a:gd name="connsiteY115" fmla="*/ 526211 h 683077"/>
                <a:gd name="connsiteX116" fmla="*/ 1979763 w 3252161"/>
                <a:gd name="connsiteY116" fmla="*/ 526211 h 683077"/>
                <a:gd name="connsiteX117" fmla="*/ 1984076 w 3252161"/>
                <a:gd name="connsiteY117" fmla="*/ 508958 h 683077"/>
                <a:gd name="connsiteX118" fmla="*/ 2001329 w 3252161"/>
                <a:gd name="connsiteY118" fmla="*/ 487392 h 683077"/>
                <a:gd name="connsiteX119" fmla="*/ 2018581 w 3252161"/>
                <a:gd name="connsiteY119" fmla="*/ 491706 h 683077"/>
                <a:gd name="connsiteX120" fmla="*/ 2027208 w 3252161"/>
                <a:gd name="connsiteY120" fmla="*/ 500332 h 683077"/>
                <a:gd name="connsiteX121" fmla="*/ 2040148 w 3252161"/>
                <a:gd name="connsiteY121" fmla="*/ 508958 h 683077"/>
                <a:gd name="connsiteX122" fmla="*/ 2122098 w 3252161"/>
                <a:gd name="connsiteY122" fmla="*/ 504645 h 683077"/>
                <a:gd name="connsiteX123" fmla="*/ 2130725 w 3252161"/>
                <a:gd name="connsiteY123" fmla="*/ 496019 h 683077"/>
                <a:gd name="connsiteX124" fmla="*/ 2135038 w 3252161"/>
                <a:gd name="connsiteY124" fmla="*/ 461513 h 683077"/>
                <a:gd name="connsiteX125" fmla="*/ 2149056 w 3252161"/>
                <a:gd name="connsiteY125" fmla="*/ 452976 h 683077"/>
                <a:gd name="connsiteX126" fmla="*/ 2170488 w 3252161"/>
                <a:gd name="connsiteY126" fmla="*/ 452977 h 683077"/>
                <a:gd name="connsiteX127" fmla="*/ 2210070 w 3252161"/>
                <a:gd name="connsiteY127" fmla="*/ 411238 h 683077"/>
                <a:gd name="connsiteX128" fmla="*/ 2201444 w 3252161"/>
                <a:gd name="connsiteY128" fmla="*/ 424401 h 683077"/>
                <a:gd name="connsiteX129" fmla="*/ 2311880 w 3252161"/>
                <a:gd name="connsiteY129" fmla="*/ 401128 h 683077"/>
                <a:gd name="connsiteX130" fmla="*/ 2333446 w 3252161"/>
                <a:gd name="connsiteY130" fmla="*/ 388189 h 683077"/>
                <a:gd name="connsiteX131" fmla="*/ 2424023 w 3252161"/>
                <a:gd name="connsiteY131" fmla="*/ 375249 h 683077"/>
                <a:gd name="connsiteX132" fmla="*/ 2454215 w 3252161"/>
                <a:gd name="connsiteY132" fmla="*/ 366622 h 683077"/>
                <a:gd name="connsiteX133" fmla="*/ 2467155 w 3252161"/>
                <a:gd name="connsiteY133" fmla="*/ 362309 h 683077"/>
                <a:gd name="connsiteX134" fmla="*/ 2695755 w 3252161"/>
                <a:gd name="connsiteY134" fmla="*/ 353683 h 683077"/>
                <a:gd name="connsiteX135" fmla="*/ 2708695 w 3252161"/>
                <a:gd name="connsiteY135" fmla="*/ 349370 h 683077"/>
                <a:gd name="connsiteX136" fmla="*/ 2725948 w 3252161"/>
                <a:gd name="connsiteY136" fmla="*/ 332117 h 683077"/>
                <a:gd name="connsiteX137" fmla="*/ 2751827 w 3252161"/>
                <a:gd name="connsiteY137" fmla="*/ 323490 h 683077"/>
                <a:gd name="connsiteX138" fmla="*/ 2764766 w 3252161"/>
                <a:gd name="connsiteY138" fmla="*/ 319177 h 683077"/>
                <a:gd name="connsiteX139" fmla="*/ 2794959 w 3252161"/>
                <a:gd name="connsiteY139" fmla="*/ 306238 h 683077"/>
                <a:gd name="connsiteX140" fmla="*/ 2825151 w 3252161"/>
                <a:gd name="connsiteY140" fmla="*/ 297611 h 683077"/>
                <a:gd name="connsiteX141" fmla="*/ 2842404 w 3252161"/>
                <a:gd name="connsiteY141" fmla="*/ 293298 h 683077"/>
                <a:gd name="connsiteX142" fmla="*/ 2838091 w 3252161"/>
                <a:gd name="connsiteY142" fmla="*/ 271732 h 683077"/>
                <a:gd name="connsiteX143" fmla="*/ 2725948 w 3252161"/>
                <a:gd name="connsiteY143" fmla="*/ 276045 h 683077"/>
                <a:gd name="connsiteX144" fmla="*/ 2704381 w 3252161"/>
                <a:gd name="connsiteY144" fmla="*/ 280358 h 683077"/>
                <a:gd name="connsiteX145" fmla="*/ 2678502 w 3252161"/>
                <a:gd name="connsiteY145" fmla="*/ 284672 h 683077"/>
                <a:gd name="connsiteX146" fmla="*/ 2557732 w 3252161"/>
                <a:gd name="connsiteY146" fmla="*/ 288985 h 683077"/>
                <a:gd name="connsiteX147" fmla="*/ 2471468 w 3252161"/>
                <a:gd name="connsiteY147" fmla="*/ 293298 h 683077"/>
                <a:gd name="connsiteX148" fmla="*/ 2445589 w 3252161"/>
                <a:gd name="connsiteY148" fmla="*/ 301924 h 683077"/>
                <a:gd name="connsiteX149" fmla="*/ 2281687 w 3252161"/>
                <a:gd name="connsiteY149" fmla="*/ 310551 h 683077"/>
                <a:gd name="connsiteX150" fmla="*/ 2255808 w 3252161"/>
                <a:gd name="connsiteY150" fmla="*/ 314864 h 683077"/>
                <a:gd name="connsiteX151" fmla="*/ 2204049 w 3252161"/>
                <a:gd name="connsiteY151" fmla="*/ 319177 h 683077"/>
                <a:gd name="connsiteX152" fmla="*/ 2173857 w 3252161"/>
                <a:gd name="connsiteY152" fmla="*/ 327804 h 683077"/>
                <a:gd name="connsiteX153" fmla="*/ 2147978 w 3252161"/>
                <a:gd name="connsiteY153" fmla="*/ 340743 h 683077"/>
                <a:gd name="connsiteX154" fmla="*/ 2135038 w 3252161"/>
                <a:gd name="connsiteY154" fmla="*/ 349370 h 683077"/>
                <a:gd name="connsiteX155" fmla="*/ 2104846 w 3252161"/>
                <a:gd name="connsiteY155" fmla="*/ 357996 h 683077"/>
                <a:gd name="connsiteX156" fmla="*/ 2091906 w 3252161"/>
                <a:gd name="connsiteY156" fmla="*/ 362309 h 683077"/>
                <a:gd name="connsiteX157" fmla="*/ 1940944 w 3252161"/>
                <a:gd name="connsiteY157" fmla="*/ 357996 h 683077"/>
                <a:gd name="connsiteX158" fmla="*/ 1915064 w 3252161"/>
                <a:gd name="connsiteY158" fmla="*/ 349370 h 683077"/>
                <a:gd name="connsiteX159" fmla="*/ 1880559 w 3252161"/>
                <a:gd name="connsiteY159" fmla="*/ 332117 h 683077"/>
                <a:gd name="connsiteX160" fmla="*/ 1867619 w 3252161"/>
                <a:gd name="connsiteY160" fmla="*/ 327804 h 683077"/>
                <a:gd name="connsiteX161" fmla="*/ 1397480 w 3252161"/>
                <a:gd name="connsiteY161" fmla="*/ 332117 h 683077"/>
                <a:gd name="connsiteX162" fmla="*/ 1337095 w 3252161"/>
                <a:gd name="connsiteY162" fmla="*/ 345056 h 683077"/>
                <a:gd name="connsiteX163" fmla="*/ 1328468 w 3252161"/>
                <a:gd name="connsiteY163" fmla="*/ 353683 h 683077"/>
                <a:gd name="connsiteX164" fmla="*/ 1315529 w 3252161"/>
                <a:gd name="connsiteY164" fmla="*/ 357996 h 683077"/>
                <a:gd name="connsiteX165" fmla="*/ 1220638 w 3252161"/>
                <a:gd name="connsiteY165" fmla="*/ 362309 h 683077"/>
                <a:gd name="connsiteX166" fmla="*/ 1155940 w 3252161"/>
                <a:gd name="connsiteY166" fmla="*/ 370936 h 683077"/>
                <a:gd name="connsiteX167" fmla="*/ 1073989 w 3252161"/>
                <a:gd name="connsiteY167" fmla="*/ 379562 h 683077"/>
                <a:gd name="connsiteX168" fmla="*/ 1035170 w 3252161"/>
                <a:gd name="connsiteY168" fmla="*/ 388189 h 683077"/>
                <a:gd name="connsiteX169" fmla="*/ 1000664 w 3252161"/>
                <a:gd name="connsiteY169" fmla="*/ 392502 h 683077"/>
                <a:gd name="connsiteX170" fmla="*/ 776378 w 3252161"/>
                <a:gd name="connsiteY170" fmla="*/ 396815 h 683077"/>
                <a:gd name="connsiteX171" fmla="*/ 595223 w 3252161"/>
                <a:gd name="connsiteY171" fmla="*/ 396815 h 683077"/>
                <a:gd name="connsiteX172" fmla="*/ 569344 w 3252161"/>
                <a:gd name="connsiteY172" fmla="*/ 388189 h 683077"/>
                <a:gd name="connsiteX173" fmla="*/ 590910 w 3252161"/>
                <a:gd name="connsiteY173" fmla="*/ 375249 h 683077"/>
                <a:gd name="connsiteX174" fmla="*/ 603849 w 3252161"/>
                <a:gd name="connsiteY174" fmla="*/ 370936 h 683077"/>
                <a:gd name="connsiteX175" fmla="*/ 715993 w 3252161"/>
                <a:gd name="connsiteY175" fmla="*/ 366622 h 683077"/>
                <a:gd name="connsiteX176" fmla="*/ 733246 w 3252161"/>
                <a:gd name="connsiteY176" fmla="*/ 345056 h 683077"/>
                <a:gd name="connsiteX177" fmla="*/ 746185 w 3252161"/>
                <a:gd name="connsiteY177" fmla="*/ 332117 h 683077"/>
                <a:gd name="connsiteX178" fmla="*/ 772064 w 3252161"/>
                <a:gd name="connsiteY178" fmla="*/ 314864 h 683077"/>
                <a:gd name="connsiteX179" fmla="*/ 914400 w 3252161"/>
                <a:gd name="connsiteY179" fmla="*/ 306238 h 683077"/>
                <a:gd name="connsiteX180" fmla="*/ 927340 w 3252161"/>
                <a:gd name="connsiteY180" fmla="*/ 280358 h 683077"/>
                <a:gd name="connsiteX181" fmla="*/ 923027 w 3252161"/>
                <a:gd name="connsiteY181" fmla="*/ 263106 h 683077"/>
                <a:gd name="connsiteX182" fmla="*/ 897148 w 3252161"/>
                <a:gd name="connsiteY182" fmla="*/ 254479 h 683077"/>
                <a:gd name="connsiteX183" fmla="*/ 884208 w 3252161"/>
                <a:gd name="connsiteY183" fmla="*/ 250166 h 683077"/>
                <a:gd name="connsiteX184" fmla="*/ 875581 w 3252161"/>
                <a:gd name="connsiteY184" fmla="*/ 241539 h 683077"/>
                <a:gd name="connsiteX185" fmla="*/ 862642 w 3252161"/>
                <a:gd name="connsiteY185" fmla="*/ 237226 h 683077"/>
                <a:gd name="connsiteX186" fmla="*/ 759125 w 3252161"/>
                <a:gd name="connsiteY186" fmla="*/ 241539 h 683077"/>
                <a:gd name="connsiteX187" fmla="*/ 724619 w 3252161"/>
                <a:gd name="connsiteY187" fmla="*/ 245853 h 683077"/>
                <a:gd name="connsiteX188" fmla="*/ 698740 w 3252161"/>
                <a:gd name="connsiteY188" fmla="*/ 254479 h 683077"/>
                <a:gd name="connsiteX189" fmla="*/ 517585 w 3252161"/>
                <a:gd name="connsiteY189" fmla="*/ 258792 h 683077"/>
                <a:gd name="connsiteX190" fmla="*/ 431321 w 3252161"/>
                <a:gd name="connsiteY190" fmla="*/ 271732 h 683077"/>
                <a:gd name="connsiteX191" fmla="*/ 392502 w 3252161"/>
                <a:gd name="connsiteY191" fmla="*/ 276045 h 683077"/>
                <a:gd name="connsiteX192" fmla="*/ 73325 w 3252161"/>
                <a:gd name="connsiteY192" fmla="*/ 271732 h 683077"/>
                <a:gd name="connsiteX193" fmla="*/ 64698 w 3252161"/>
                <a:gd name="connsiteY193" fmla="*/ 263106 h 683077"/>
                <a:gd name="connsiteX194" fmla="*/ 60385 w 3252161"/>
                <a:gd name="connsiteY194" fmla="*/ 232913 h 683077"/>
                <a:gd name="connsiteX195" fmla="*/ 51759 w 3252161"/>
                <a:gd name="connsiteY195" fmla="*/ 207034 h 683077"/>
                <a:gd name="connsiteX196" fmla="*/ 56072 w 3252161"/>
                <a:gd name="connsiteY196" fmla="*/ 163902 h 683077"/>
                <a:gd name="connsiteX197" fmla="*/ 69012 w 3252161"/>
                <a:gd name="connsiteY197" fmla="*/ 159589 h 683077"/>
                <a:gd name="connsiteX198" fmla="*/ 237227 w 3252161"/>
                <a:gd name="connsiteY198" fmla="*/ 155275 h 683077"/>
                <a:gd name="connsiteX199" fmla="*/ 288985 w 3252161"/>
                <a:gd name="connsiteY199" fmla="*/ 138022 h 683077"/>
                <a:gd name="connsiteX200" fmla="*/ 301925 w 3252161"/>
                <a:gd name="connsiteY200" fmla="*/ 133709 h 683077"/>
                <a:gd name="connsiteX201" fmla="*/ 444261 w 3252161"/>
                <a:gd name="connsiteY201" fmla="*/ 129396 h 683077"/>
                <a:gd name="connsiteX202" fmla="*/ 418381 w 3252161"/>
                <a:gd name="connsiteY202" fmla="*/ 120770 h 683077"/>
                <a:gd name="connsiteX203" fmla="*/ 396815 w 3252161"/>
                <a:gd name="connsiteY203" fmla="*/ 107830 h 683077"/>
                <a:gd name="connsiteX204" fmla="*/ 388189 w 3252161"/>
                <a:gd name="connsiteY204" fmla="*/ 73324 h 683077"/>
                <a:gd name="connsiteX205" fmla="*/ 379563 w 3252161"/>
                <a:gd name="connsiteY205" fmla="*/ 60385 h 683077"/>
                <a:gd name="connsiteX206" fmla="*/ 370936 w 3252161"/>
                <a:gd name="connsiteY206" fmla="*/ 51758 h 683077"/>
                <a:gd name="connsiteX207" fmla="*/ 345057 w 3252161"/>
                <a:gd name="connsiteY207" fmla="*/ 43132 h 683077"/>
                <a:gd name="connsiteX208" fmla="*/ 332117 w 3252161"/>
                <a:gd name="connsiteY208" fmla="*/ 38819 h 683077"/>
                <a:gd name="connsiteX209" fmla="*/ 323491 w 3252161"/>
                <a:gd name="connsiteY209" fmla="*/ 30192 h 683077"/>
                <a:gd name="connsiteX210" fmla="*/ 327804 w 3252161"/>
                <a:gd name="connsiteY210" fmla="*/ 17253 h 683077"/>
                <a:gd name="connsiteX211" fmla="*/ 280359 w 3252161"/>
                <a:gd name="connsiteY211" fmla="*/ 12939 h 683077"/>
                <a:gd name="connsiteX212" fmla="*/ 228600 w 3252161"/>
                <a:gd name="connsiteY212" fmla="*/ 17253 h 683077"/>
                <a:gd name="connsiteX213" fmla="*/ 202721 w 3252161"/>
                <a:gd name="connsiteY213" fmla="*/ 25879 h 683077"/>
                <a:gd name="connsiteX214" fmla="*/ 107831 w 3252161"/>
                <a:gd name="connsiteY214" fmla="*/ 21566 h 683077"/>
                <a:gd name="connsiteX215" fmla="*/ 103517 w 3252161"/>
                <a:gd name="connsiteY215" fmla="*/ 4313 h 683077"/>
                <a:gd name="connsiteX216" fmla="*/ 34506 w 3252161"/>
                <a:gd name="connsiteY216" fmla="*/ 8626 h 683077"/>
                <a:gd name="connsiteX217" fmla="*/ 12940 w 3252161"/>
                <a:gd name="connsiteY217" fmla="*/ 12939 h 683077"/>
                <a:gd name="connsiteX218" fmla="*/ 0 w 3252161"/>
                <a:gd name="connsiteY218" fmla="*/ 0 h 683077"/>
                <a:gd name="connsiteX219" fmla="*/ 34506 w 3252161"/>
                <a:gd name="connsiteY219"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20838 w 3252161"/>
                <a:gd name="connsiteY63" fmla="*/ 573656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792263 w 3252161"/>
                <a:gd name="connsiteY63" fmla="*/ 599850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00400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 name="connsiteX0" fmla="*/ 34506 w 3252161"/>
                <a:gd name="connsiteY0" fmla="*/ 21566 h 683077"/>
                <a:gd name="connsiteX1" fmla="*/ 38819 w 3252161"/>
                <a:gd name="connsiteY1" fmla="*/ 392502 h 683077"/>
                <a:gd name="connsiteX2" fmla="*/ 73325 w 3252161"/>
                <a:gd name="connsiteY2" fmla="*/ 379562 h 683077"/>
                <a:gd name="connsiteX3" fmla="*/ 133710 w 3252161"/>
                <a:gd name="connsiteY3" fmla="*/ 383875 h 683077"/>
                <a:gd name="connsiteX4" fmla="*/ 142336 w 3252161"/>
                <a:gd name="connsiteY4" fmla="*/ 409755 h 683077"/>
                <a:gd name="connsiteX5" fmla="*/ 146649 w 3252161"/>
                <a:gd name="connsiteY5" fmla="*/ 422694 h 683077"/>
                <a:gd name="connsiteX6" fmla="*/ 159589 w 3252161"/>
                <a:gd name="connsiteY6" fmla="*/ 427007 h 683077"/>
                <a:gd name="connsiteX7" fmla="*/ 207034 w 3252161"/>
                <a:gd name="connsiteY7" fmla="*/ 422694 h 683077"/>
                <a:gd name="connsiteX8" fmla="*/ 224287 w 3252161"/>
                <a:gd name="connsiteY8" fmla="*/ 405441 h 683077"/>
                <a:gd name="connsiteX9" fmla="*/ 297612 w 3252161"/>
                <a:gd name="connsiteY9" fmla="*/ 409755 h 683077"/>
                <a:gd name="connsiteX10" fmla="*/ 323491 w 3252161"/>
                <a:gd name="connsiteY10" fmla="*/ 418381 h 683077"/>
                <a:gd name="connsiteX11" fmla="*/ 388189 w 3252161"/>
                <a:gd name="connsiteY11" fmla="*/ 422694 h 683077"/>
                <a:gd name="connsiteX12" fmla="*/ 401129 w 3252161"/>
                <a:gd name="connsiteY12" fmla="*/ 427007 h 683077"/>
                <a:gd name="connsiteX13" fmla="*/ 409755 w 3252161"/>
                <a:gd name="connsiteY13" fmla="*/ 435634 h 683077"/>
                <a:gd name="connsiteX14" fmla="*/ 491706 w 3252161"/>
                <a:gd name="connsiteY14" fmla="*/ 439947 h 683077"/>
                <a:gd name="connsiteX15" fmla="*/ 508959 w 3252161"/>
                <a:gd name="connsiteY15" fmla="*/ 444260 h 683077"/>
                <a:gd name="connsiteX16" fmla="*/ 521898 w 3252161"/>
                <a:gd name="connsiteY16" fmla="*/ 448573 h 683077"/>
                <a:gd name="connsiteX17" fmla="*/ 547778 w 3252161"/>
                <a:gd name="connsiteY17" fmla="*/ 452887 h 683077"/>
                <a:gd name="connsiteX18" fmla="*/ 616789 w 3252161"/>
                <a:gd name="connsiteY18" fmla="*/ 457200 h 683077"/>
                <a:gd name="connsiteX19" fmla="*/ 638355 w 3252161"/>
                <a:gd name="connsiteY19" fmla="*/ 461513 h 683077"/>
                <a:gd name="connsiteX20" fmla="*/ 664234 w 3252161"/>
                <a:gd name="connsiteY20" fmla="*/ 465826 h 683077"/>
                <a:gd name="connsiteX21" fmla="*/ 690114 w 3252161"/>
                <a:gd name="connsiteY21" fmla="*/ 474453 h 683077"/>
                <a:gd name="connsiteX22" fmla="*/ 750498 w 3252161"/>
                <a:gd name="connsiteY22" fmla="*/ 470139 h 683077"/>
                <a:gd name="connsiteX23" fmla="*/ 763438 w 3252161"/>
                <a:gd name="connsiteY23" fmla="*/ 465826 h 683077"/>
                <a:gd name="connsiteX24" fmla="*/ 815197 w 3252161"/>
                <a:gd name="connsiteY24" fmla="*/ 470139 h 683077"/>
                <a:gd name="connsiteX25" fmla="*/ 845389 w 3252161"/>
                <a:gd name="connsiteY25" fmla="*/ 483079 h 683077"/>
                <a:gd name="connsiteX26" fmla="*/ 948906 w 3252161"/>
                <a:gd name="connsiteY26" fmla="*/ 474453 h 683077"/>
                <a:gd name="connsiteX27" fmla="*/ 961846 w 3252161"/>
                <a:gd name="connsiteY27" fmla="*/ 470139 h 683077"/>
                <a:gd name="connsiteX28" fmla="*/ 1013604 w 3252161"/>
                <a:gd name="connsiteY28" fmla="*/ 483079 h 683077"/>
                <a:gd name="connsiteX29" fmla="*/ 1026544 w 3252161"/>
                <a:gd name="connsiteY29" fmla="*/ 487392 h 683077"/>
                <a:gd name="connsiteX30" fmla="*/ 1117121 w 3252161"/>
                <a:gd name="connsiteY30" fmla="*/ 491706 h 683077"/>
                <a:gd name="connsiteX31" fmla="*/ 1130061 w 3252161"/>
                <a:gd name="connsiteY31" fmla="*/ 496019 h 683077"/>
                <a:gd name="connsiteX32" fmla="*/ 1168880 w 3252161"/>
                <a:gd name="connsiteY32" fmla="*/ 513272 h 683077"/>
                <a:gd name="connsiteX33" fmla="*/ 1405612 w 3252161"/>
                <a:gd name="connsiteY33" fmla="*/ 538117 h 683077"/>
                <a:gd name="connsiteX34" fmla="*/ 1505310 w 3252161"/>
                <a:gd name="connsiteY34" fmla="*/ 534838 h 683077"/>
                <a:gd name="connsiteX35" fmla="*/ 1508500 w 3252161"/>
                <a:gd name="connsiteY35" fmla="*/ 533939 h 683077"/>
                <a:gd name="connsiteX36" fmla="*/ 1570008 w 3252161"/>
                <a:gd name="connsiteY36" fmla="*/ 560717 h 683077"/>
                <a:gd name="connsiteX37" fmla="*/ 1595887 w 3252161"/>
                <a:gd name="connsiteY37" fmla="*/ 577970 h 683077"/>
                <a:gd name="connsiteX38" fmla="*/ 1604514 w 3252161"/>
                <a:gd name="connsiteY38" fmla="*/ 586596 h 683077"/>
                <a:gd name="connsiteX39" fmla="*/ 1742536 w 3252161"/>
                <a:gd name="connsiteY39" fmla="*/ 590909 h 683077"/>
                <a:gd name="connsiteX40" fmla="*/ 1979763 w 3252161"/>
                <a:gd name="connsiteY40" fmla="*/ 599536 h 683077"/>
                <a:gd name="connsiteX41" fmla="*/ 2001329 w 3252161"/>
                <a:gd name="connsiteY41" fmla="*/ 603849 h 683077"/>
                <a:gd name="connsiteX42" fmla="*/ 2031521 w 3252161"/>
                <a:gd name="connsiteY42" fmla="*/ 608162 h 683077"/>
                <a:gd name="connsiteX43" fmla="*/ 2286000 w 3252161"/>
                <a:gd name="connsiteY43" fmla="*/ 608162 h 683077"/>
                <a:gd name="connsiteX44" fmla="*/ 2311880 w 3252161"/>
                <a:gd name="connsiteY44" fmla="*/ 599536 h 683077"/>
                <a:gd name="connsiteX45" fmla="*/ 2333446 w 3252161"/>
                <a:gd name="connsiteY45" fmla="*/ 595222 h 683077"/>
                <a:gd name="connsiteX46" fmla="*/ 2467155 w 3252161"/>
                <a:gd name="connsiteY46" fmla="*/ 599536 h 683077"/>
                <a:gd name="connsiteX47" fmla="*/ 2484408 w 3252161"/>
                <a:gd name="connsiteY47" fmla="*/ 603849 h 683077"/>
                <a:gd name="connsiteX48" fmla="*/ 2566359 w 3252161"/>
                <a:gd name="connsiteY48" fmla="*/ 608162 h 683077"/>
                <a:gd name="connsiteX49" fmla="*/ 2609491 w 3252161"/>
                <a:gd name="connsiteY49" fmla="*/ 616789 h 683077"/>
                <a:gd name="connsiteX50" fmla="*/ 2626744 w 3252161"/>
                <a:gd name="connsiteY50" fmla="*/ 621102 h 683077"/>
                <a:gd name="connsiteX51" fmla="*/ 2665563 w 3252161"/>
                <a:gd name="connsiteY51" fmla="*/ 638355 h 683077"/>
                <a:gd name="connsiteX52" fmla="*/ 2704381 w 3252161"/>
                <a:gd name="connsiteY52" fmla="*/ 655607 h 683077"/>
                <a:gd name="connsiteX53" fmla="*/ 2717321 w 3252161"/>
                <a:gd name="connsiteY53" fmla="*/ 664234 h 683077"/>
                <a:gd name="connsiteX54" fmla="*/ 2954548 w 3252161"/>
                <a:gd name="connsiteY54" fmla="*/ 655607 h 683077"/>
                <a:gd name="connsiteX55" fmla="*/ 3148642 w 3252161"/>
                <a:gd name="connsiteY55" fmla="*/ 655607 h 683077"/>
                <a:gd name="connsiteX56" fmla="*/ 3187461 w 3252161"/>
                <a:gd name="connsiteY56" fmla="*/ 642668 h 683077"/>
                <a:gd name="connsiteX57" fmla="*/ 3226280 w 3252161"/>
                <a:gd name="connsiteY57" fmla="*/ 638355 h 683077"/>
                <a:gd name="connsiteX58" fmla="*/ 3221966 w 3252161"/>
                <a:gd name="connsiteY58" fmla="*/ 616789 h 683077"/>
                <a:gd name="connsiteX59" fmla="*/ 3233738 w 3252161"/>
                <a:gd name="connsiteY59" fmla="*/ 599536 h 683077"/>
                <a:gd name="connsiteX60" fmla="*/ 3198334 w 3252161"/>
                <a:gd name="connsiteY60" fmla="*/ 564715 h 683077"/>
                <a:gd name="connsiteX61" fmla="*/ 3034792 w 3252161"/>
                <a:gd name="connsiteY61" fmla="*/ 576172 h 683077"/>
                <a:gd name="connsiteX62" fmla="*/ 2892007 w 3252161"/>
                <a:gd name="connsiteY62" fmla="*/ 569658 h 683077"/>
                <a:gd name="connsiteX63" fmla="*/ 2842269 w 3252161"/>
                <a:gd name="connsiteY63" fmla="*/ 559369 h 683077"/>
                <a:gd name="connsiteX64" fmla="*/ 2851031 w 3252161"/>
                <a:gd name="connsiteY64" fmla="*/ 543464 h 683077"/>
                <a:gd name="connsiteX65" fmla="*/ 3075317 w 3252161"/>
                <a:gd name="connsiteY65" fmla="*/ 539151 h 683077"/>
                <a:gd name="connsiteX66" fmla="*/ 3088257 w 3252161"/>
                <a:gd name="connsiteY66" fmla="*/ 534838 h 683077"/>
                <a:gd name="connsiteX67" fmla="*/ 3105510 w 3252161"/>
                <a:gd name="connsiteY67" fmla="*/ 517585 h 683077"/>
                <a:gd name="connsiteX68" fmla="*/ 3178834 w 3252161"/>
                <a:gd name="connsiteY68" fmla="*/ 504645 h 683077"/>
                <a:gd name="connsiteX69" fmla="*/ 3187461 w 3252161"/>
                <a:gd name="connsiteY69" fmla="*/ 496019 h 683077"/>
                <a:gd name="connsiteX70" fmla="*/ 3191774 w 3252161"/>
                <a:gd name="connsiteY70" fmla="*/ 483079 h 683077"/>
                <a:gd name="connsiteX71" fmla="*/ 3204714 w 3252161"/>
                <a:gd name="connsiteY71" fmla="*/ 478766 h 683077"/>
                <a:gd name="connsiteX72" fmla="*/ 3196087 w 3252161"/>
                <a:gd name="connsiteY72" fmla="*/ 470139 h 683077"/>
                <a:gd name="connsiteX73" fmla="*/ 2846717 w 3252161"/>
                <a:gd name="connsiteY73" fmla="*/ 478766 h 683077"/>
                <a:gd name="connsiteX74" fmla="*/ 2820838 w 3252161"/>
                <a:gd name="connsiteY74" fmla="*/ 487392 h 683077"/>
                <a:gd name="connsiteX75" fmla="*/ 2807898 w 3252161"/>
                <a:gd name="connsiteY75" fmla="*/ 496019 h 683077"/>
                <a:gd name="connsiteX76" fmla="*/ 2743200 w 3252161"/>
                <a:gd name="connsiteY76" fmla="*/ 500332 h 683077"/>
                <a:gd name="connsiteX77" fmla="*/ 2691442 w 3252161"/>
                <a:gd name="connsiteY77" fmla="*/ 517585 h 683077"/>
                <a:gd name="connsiteX78" fmla="*/ 2678502 w 3252161"/>
                <a:gd name="connsiteY78" fmla="*/ 521898 h 683077"/>
                <a:gd name="connsiteX79" fmla="*/ 2540480 w 3252161"/>
                <a:gd name="connsiteY79" fmla="*/ 530524 h 683077"/>
                <a:gd name="connsiteX80" fmla="*/ 2303253 w 3252161"/>
                <a:gd name="connsiteY80" fmla="*/ 539151 h 683077"/>
                <a:gd name="connsiteX81" fmla="*/ 2225615 w 3252161"/>
                <a:gd name="connsiteY81" fmla="*/ 534838 h 683077"/>
                <a:gd name="connsiteX82" fmla="*/ 2216989 w 3252161"/>
                <a:gd name="connsiteY82" fmla="*/ 526211 h 683077"/>
                <a:gd name="connsiteX83" fmla="*/ 2147978 w 3252161"/>
                <a:gd name="connsiteY83" fmla="*/ 521898 h 683077"/>
                <a:gd name="connsiteX84" fmla="*/ 2135038 w 3252161"/>
                <a:gd name="connsiteY84" fmla="*/ 526211 h 683077"/>
                <a:gd name="connsiteX85" fmla="*/ 2126412 w 3252161"/>
                <a:gd name="connsiteY85" fmla="*/ 534838 h 683077"/>
                <a:gd name="connsiteX86" fmla="*/ 2099050 w 3252161"/>
                <a:gd name="connsiteY86" fmla="*/ 524414 h 683077"/>
                <a:gd name="connsiteX87" fmla="*/ 2053087 w 3252161"/>
                <a:gd name="connsiteY87" fmla="*/ 539151 h 683077"/>
                <a:gd name="connsiteX88" fmla="*/ 2040148 w 3252161"/>
                <a:gd name="connsiteY88" fmla="*/ 543464 h 683077"/>
                <a:gd name="connsiteX89" fmla="*/ 2022895 w 3252161"/>
                <a:gd name="connsiteY89" fmla="*/ 560717 h 683077"/>
                <a:gd name="connsiteX90" fmla="*/ 2014268 w 3252161"/>
                <a:gd name="connsiteY90" fmla="*/ 569343 h 683077"/>
                <a:gd name="connsiteX91" fmla="*/ 1920456 w 3252161"/>
                <a:gd name="connsiteY91" fmla="*/ 564895 h 683077"/>
                <a:gd name="connsiteX92" fmla="*/ 1686464 w 3252161"/>
                <a:gd name="connsiteY92" fmla="*/ 569343 h 683077"/>
                <a:gd name="connsiteX93" fmla="*/ 1673525 w 3252161"/>
                <a:gd name="connsiteY93" fmla="*/ 565030 h 683077"/>
                <a:gd name="connsiteX94" fmla="*/ 1651959 w 3252161"/>
                <a:gd name="connsiteY94" fmla="*/ 552090 h 683077"/>
                <a:gd name="connsiteX95" fmla="*/ 1634706 w 3252161"/>
                <a:gd name="connsiteY95" fmla="*/ 530524 h 683077"/>
                <a:gd name="connsiteX96" fmla="*/ 1630393 w 3252161"/>
                <a:gd name="connsiteY96" fmla="*/ 517585 h 683077"/>
                <a:gd name="connsiteX97" fmla="*/ 1634706 w 3252161"/>
                <a:gd name="connsiteY97" fmla="*/ 504645 h 683077"/>
                <a:gd name="connsiteX98" fmla="*/ 1664898 w 3252161"/>
                <a:gd name="connsiteY98" fmla="*/ 491706 h 683077"/>
                <a:gd name="connsiteX99" fmla="*/ 1669212 w 3252161"/>
                <a:gd name="connsiteY99" fmla="*/ 478766 h 683077"/>
                <a:gd name="connsiteX100" fmla="*/ 1660585 w 3252161"/>
                <a:gd name="connsiteY100" fmla="*/ 470139 h 683077"/>
                <a:gd name="connsiteX101" fmla="*/ 1621766 w 3252161"/>
                <a:gd name="connsiteY101" fmla="*/ 465826 h 683077"/>
                <a:gd name="connsiteX102" fmla="*/ 1613140 w 3252161"/>
                <a:gd name="connsiteY102" fmla="*/ 452887 h 683077"/>
                <a:gd name="connsiteX103" fmla="*/ 1617453 w 3252161"/>
                <a:gd name="connsiteY103" fmla="*/ 427007 h 683077"/>
                <a:gd name="connsiteX104" fmla="*/ 1630393 w 3252161"/>
                <a:gd name="connsiteY104" fmla="*/ 383875 h 683077"/>
                <a:gd name="connsiteX105" fmla="*/ 1643332 w 3252161"/>
                <a:gd name="connsiteY105" fmla="*/ 370936 h 683077"/>
                <a:gd name="connsiteX106" fmla="*/ 1807234 w 3252161"/>
                <a:gd name="connsiteY106" fmla="*/ 375249 h 683077"/>
                <a:gd name="connsiteX107" fmla="*/ 1846053 w 3252161"/>
                <a:gd name="connsiteY107" fmla="*/ 388189 h 683077"/>
                <a:gd name="connsiteX108" fmla="*/ 1858993 w 3252161"/>
                <a:gd name="connsiteY108" fmla="*/ 392502 h 683077"/>
                <a:gd name="connsiteX109" fmla="*/ 1876246 w 3252161"/>
                <a:gd name="connsiteY109" fmla="*/ 431321 h 683077"/>
                <a:gd name="connsiteX110" fmla="*/ 1884872 w 3252161"/>
                <a:gd name="connsiteY110" fmla="*/ 465826 h 683077"/>
                <a:gd name="connsiteX111" fmla="*/ 1893498 w 3252161"/>
                <a:gd name="connsiteY111" fmla="*/ 474453 h 683077"/>
                <a:gd name="connsiteX112" fmla="*/ 1919378 w 3252161"/>
                <a:gd name="connsiteY112" fmla="*/ 504645 h 683077"/>
                <a:gd name="connsiteX113" fmla="*/ 1928004 w 3252161"/>
                <a:gd name="connsiteY113" fmla="*/ 513272 h 683077"/>
                <a:gd name="connsiteX114" fmla="*/ 1932317 w 3252161"/>
                <a:gd name="connsiteY114" fmla="*/ 526211 h 683077"/>
                <a:gd name="connsiteX115" fmla="*/ 1979763 w 3252161"/>
                <a:gd name="connsiteY115" fmla="*/ 526211 h 683077"/>
                <a:gd name="connsiteX116" fmla="*/ 1984076 w 3252161"/>
                <a:gd name="connsiteY116" fmla="*/ 508958 h 683077"/>
                <a:gd name="connsiteX117" fmla="*/ 2001329 w 3252161"/>
                <a:gd name="connsiteY117" fmla="*/ 487392 h 683077"/>
                <a:gd name="connsiteX118" fmla="*/ 2018581 w 3252161"/>
                <a:gd name="connsiteY118" fmla="*/ 491706 h 683077"/>
                <a:gd name="connsiteX119" fmla="*/ 2027208 w 3252161"/>
                <a:gd name="connsiteY119" fmla="*/ 500332 h 683077"/>
                <a:gd name="connsiteX120" fmla="*/ 2040148 w 3252161"/>
                <a:gd name="connsiteY120" fmla="*/ 508958 h 683077"/>
                <a:gd name="connsiteX121" fmla="*/ 2122098 w 3252161"/>
                <a:gd name="connsiteY121" fmla="*/ 504645 h 683077"/>
                <a:gd name="connsiteX122" fmla="*/ 2130725 w 3252161"/>
                <a:gd name="connsiteY122" fmla="*/ 496019 h 683077"/>
                <a:gd name="connsiteX123" fmla="*/ 2135038 w 3252161"/>
                <a:gd name="connsiteY123" fmla="*/ 461513 h 683077"/>
                <a:gd name="connsiteX124" fmla="*/ 2149056 w 3252161"/>
                <a:gd name="connsiteY124" fmla="*/ 452976 h 683077"/>
                <a:gd name="connsiteX125" fmla="*/ 2170488 w 3252161"/>
                <a:gd name="connsiteY125" fmla="*/ 452977 h 683077"/>
                <a:gd name="connsiteX126" fmla="*/ 2210070 w 3252161"/>
                <a:gd name="connsiteY126" fmla="*/ 411238 h 683077"/>
                <a:gd name="connsiteX127" fmla="*/ 2201444 w 3252161"/>
                <a:gd name="connsiteY127" fmla="*/ 424401 h 683077"/>
                <a:gd name="connsiteX128" fmla="*/ 2311880 w 3252161"/>
                <a:gd name="connsiteY128" fmla="*/ 401128 h 683077"/>
                <a:gd name="connsiteX129" fmla="*/ 2333446 w 3252161"/>
                <a:gd name="connsiteY129" fmla="*/ 388189 h 683077"/>
                <a:gd name="connsiteX130" fmla="*/ 2424023 w 3252161"/>
                <a:gd name="connsiteY130" fmla="*/ 375249 h 683077"/>
                <a:gd name="connsiteX131" fmla="*/ 2454215 w 3252161"/>
                <a:gd name="connsiteY131" fmla="*/ 366622 h 683077"/>
                <a:gd name="connsiteX132" fmla="*/ 2467155 w 3252161"/>
                <a:gd name="connsiteY132" fmla="*/ 362309 h 683077"/>
                <a:gd name="connsiteX133" fmla="*/ 2695755 w 3252161"/>
                <a:gd name="connsiteY133" fmla="*/ 353683 h 683077"/>
                <a:gd name="connsiteX134" fmla="*/ 2708695 w 3252161"/>
                <a:gd name="connsiteY134" fmla="*/ 349370 h 683077"/>
                <a:gd name="connsiteX135" fmla="*/ 2725948 w 3252161"/>
                <a:gd name="connsiteY135" fmla="*/ 332117 h 683077"/>
                <a:gd name="connsiteX136" fmla="*/ 2751827 w 3252161"/>
                <a:gd name="connsiteY136" fmla="*/ 323490 h 683077"/>
                <a:gd name="connsiteX137" fmla="*/ 2764766 w 3252161"/>
                <a:gd name="connsiteY137" fmla="*/ 319177 h 683077"/>
                <a:gd name="connsiteX138" fmla="*/ 2794959 w 3252161"/>
                <a:gd name="connsiteY138" fmla="*/ 306238 h 683077"/>
                <a:gd name="connsiteX139" fmla="*/ 2825151 w 3252161"/>
                <a:gd name="connsiteY139" fmla="*/ 297611 h 683077"/>
                <a:gd name="connsiteX140" fmla="*/ 2842404 w 3252161"/>
                <a:gd name="connsiteY140" fmla="*/ 293298 h 683077"/>
                <a:gd name="connsiteX141" fmla="*/ 2838091 w 3252161"/>
                <a:gd name="connsiteY141" fmla="*/ 271732 h 683077"/>
                <a:gd name="connsiteX142" fmla="*/ 2725948 w 3252161"/>
                <a:gd name="connsiteY142" fmla="*/ 276045 h 683077"/>
                <a:gd name="connsiteX143" fmla="*/ 2704381 w 3252161"/>
                <a:gd name="connsiteY143" fmla="*/ 280358 h 683077"/>
                <a:gd name="connsiteX144" fmla="*/ 2678502 w 3252161"/>
                <a:gd name="connsiteY144" fmla="*/ 284672 h 683077"/>
                <a:gd name="connsiteX145" fmla="*/ 2557732 w 3252161"/>
                <a:gd name="connsiteY145" fmla="*/ 288985 h 683077"/>
                <a:gd name="connsiteX146" fmla="*/ 2471468 w 3252161"/>
                <a:gd name="connsiteY146" fmla="*/ 293298 h 683077"/>
                <a:gd name="connsiteX147" fmla="*/ 2445589 w 3252161"/>
                <a:gd name="connsiteY147" fmla="*/ 301924 h 683077"/>
                <a:gd name="connsiteX148" fmla="*/ 2281687 w 3252161"/>
                <a:gd name="connsiteY148" fmla="*/ 310551 h 683077"/>
                <a:gd name="connsiteX149" fmla="*/ 2255808 w 3252161"/>
                <a:gd name="connsiteY149" fmla="*/ 314864 h 683077"/>
                <a:gd name="connsiteX150" fmla="*/ 2204049 w 3252161"/>
                <a:gd name="connsiteY150" fmla="*/ 319177 h 683077"/>
                <a:gd name="connsiteX151" fmla="*/ 2173857 w 3252161"/>
                <a:gd name="connsiteY151" fmla="*/ 327804 h 683077"/>
                <a:gd name="connsiteX152" fmla="*/ 2147978 w 3252161"/>
                <a:gd name="connsiteY152" fmla="*/ 340743 h 683077"/>
                <a:gd name="connsiteX153" fmla="*/ 2135038 w 3252161"/>
                <a:gd name="connsiteY153" fmla="*/ 349370 h 683077"/>
                <a:gd name="connsiteX154" fmla="*/ 2104846 w 3252161"/>
                <a:gd name="connsiteY154" fmla="*/ 357996 h 683077"/>
                <a:gd name="connsiteX155" fmla="*/ 2091906 w 3252161"/>
                <a:gd name="connsiteY155" fmla="*/ 362309 h 683077"/>
                <a:gd name="connsiteX156" fmla="*/ 1940944 w 3252161"/>
                <a:gd name="connsiteY156" fmla="*/ 357996 h 683077"/>
                <a:gd name="connsiteX157" fmla="*/ 1915064 w 3252161"/>
                <a:gd name="connsiteY157" fmla="*/ 349370 h 683077"/>
                <a:gd name="connsiteX158" fmla="*/ 1880559 w 3252161"/>
                <a:gd name="connsiteY158" fmla="*/ 332117 h 683077"/>
                <a:gd name="connsiteX159" fmla="*/ 1867619 w 3252161"/>
                <a:gd name="connsiteY159" fmla="*/ 327804 h 683077"/>
                <a:gd name="connsiteX160" fmla="*/ 1397480 w 3252161"/>
                <a:gd name="connsiteY160" fmla="*/ 332117 h 683077"/>
                <a:gd name="connsiteX161" fmla="*/ 1337095 w 3252161"/>
                <a:gd name="connsiteY161" fmla="*/ 345056 h 683077"/>
                <a:gd name="connsiteX162" fmla="*/ 1328468 w 3252161"/>
                <a:gd name="connsiteY162" fmla="*/ 353683 h 683077"/>
                <a:gd name="connsiteX163" fmla="*/ 1315529 w 3252161"/>
                <a:gd name="connsiteY163" fmla="*/ 357996 h 683077"/>
                <a:gd name="connsiteX164" fmla="*/ 1220638 w 3252161"/>
                <a:gd name="connsiteY164" fmla="*/ 362309 h 683077"/>
                <a:gd name="connsiteX165" fmla="*/ 1155940 w 3252161"/>
                <a:gd name="connsiteY165" fmla="*/ 370936 h 683077"/>
                <a:gd name="connsiteX166" fmla="*/ 1073989 w 3252161"/>
                <a:gd name="connsiteY166" fmla="*/ 379562 h 683077"/>
                <a:gd name="connsiteX167" fmla="*/ 1035170 w 3252161"/>
                <a:gd name="connsiteY167" fmla="*/ 388189 h 683077"/>
                <a:gd name="connsiteX168" fmla="*/ 1000664 w 3252161"/>
                <a:gd name="connsiteY168" fmla="*/ 392502 h 683077"/>
                <a:gd name="connsiteX169" fmla="*/ 776378 w 3252161"/>
                <a:gd name="connsiteY169" fmla="*/ 396815 h 683077"/>
                <a:gd name="connsiteX170" fmla="*/ 595223 w 3252161"/>
                <a:gd name="connsiteY170" fmla="*/ 396815 h 683077"/>
                <a:gd name="connsiteX171" fmla="*/ 569344 w 3252161"/>
                <a:gd name="connsiteY171" fmla="*/ 388189 h 683077"/>
                <a:gd name="connsiteX172" fmla="*/ 590910 w 3252161"/>
                <a:gd name="connsiteY172" fmla="*/ 375249 h 683077"/>
                <a:gd name="connsiteX173" fmla="*/ 603849 w 3252161"/>
                <a:gd name="connsiteY173" fmla="*/ 370936 h 683077"/>
                <a:gd name="connsiteX174" fmla="*/ 715993 w 3252161"/>
                <a:gd name="connsiteY174" fmla="*/ 366622 h 683077"/>
                <a:gd name="connsiteX175" fmla="*/ 733246 w 3252161"/>
                <a:gd name="connsiteY175" fmla="*/ 345056 h 683077"/>
                <a:gd name="connsiteX176" fmla="*/ 746185 w 3252161"/>
                <a:gd name="connsiteY176" fmla="*/ 332117 h 683077"/>
                <a:gd name="connsiteX177" fmla="*/ 772064 w 3252161"/>
                <a:gd name="connsiteY177" fmla="*/ 314864 h 683077"/>
                <a:gd name="connsiteX178" fmla="*/ 914400 w 3252161"/>
                <a:gd name="connsiteY178" fmla="*/ 306238 h 683077"/>
                <a:gd name="connsiteX179" fmla="*/ 927340 w 3252161"/>
                <a:gd name="connsiteY179" fmla="*/ 280358 h 683077"/>
                <a:gd name="connsiteX180" fmla="*/ 923027 w 3252161"/>
                <a:gd name="connsiteY180" fmla="*/ 263106 h 683077"/>
                <a:gd name="connsiteX181" fmla="*/ 897148 w 3252161"/>
                <a:gd name="connsiteY181" fmla="*/ 254479 h 683077"/>
                <a:gd name="connsiteX182" fmla="*/ 884208 w 3252161"/>
                <a:gd name="connsiteY182" fmla="*/ 250166 h 683077"/>
                <a:gd name="connsiteX183" fmla="*/ 875581 w 3252161"/>
                <a:gd name="connsiteY183" fmla="*/ 241539 h 683077"/>
                <a:gd name="connsiteX184" fmla="*/ 862642 w 3252161"/>
                <a:gd name="connsiteY184" fmla="*/ 237226 h 683077"/>
                <a:gd name="connsiteX185" fmla="*/ 759125 w 3252161"/>
                <a:gd name="connsiteY185" fmla="*/ 241539 h 683077"/>
                <a:gd name="connsiteX186" fmla="*/ 724619 w 3252161"/>
                <a:gd name="connsiteY186" fmla="*/ 245853 h 683077"/>
                <a:gd name="connsiteX187" fmla="*/ 698740 w 3252161"/>
                <a:gd name="connsiteY187" fmla="*/ 254479 h 683077"/>
                <a:gd name="connsiteX188" fmla="*/ 517585 w 3252161"/>
                <a:gd name="connsiteY188" fmla="*/ 258792 h 683077"/>
                <a:gd name="connsiteX189" fmla="*/ 431321 w 3252161"/>
                <a:gd name="connsiteY189" fmla="*/ 271732 h 683077"/>
                <a:gd name="connsiteX190" fmla="*/ 392502 w 3252161"/>
                <a:gd name="connsiteY190" fmla="*/ 276045 h 683077"/>
                <a:gd name="connsiteX191" fmla="*/ 73325 w 3252161"/>
                <a:gd name="connsiteY191" fmla="*/ 271732 h 683077"/>
                <a:gd name="connsiteX192" fmla="*/ 64698 w 3252161"/>
                <a:gd name="connsiteY192" fmla="*/ 263106 h 683077"/>
                <a:gd name="connsiteX193" fmla="*/ 60385 w 3252161"/>
                <a:gd name="connsiteY193" fmla="*/ 232913 h 683077"/>
                <a:gd name="connsiteX194" fmla="*/ 51759 w 3252161"/>
                <a:gd name="connsiteY194" fmla="*/ 207034 h 683077"/>
                <a:gd name="connsiteX195" fmla="*/ 56072 w 3252161"/>
                <a:gd name="connsiteY195" fmla="*/ 163902 h 683077"/>
                <a:gd name="connsiteX196" fmla="*/ 69012 w 3252161"/>
                <a:gd name="connsiteY196" fmla="*/ 159589 h 683077"/>
                <a:gd name="connsiteX197" fmla="*/ 237227 w 3252161"/>
                <a:gd name="connsiteY197" fmla="*/ 155275 h 683077"/>
                <a:gd name="connsiteX198" fmla="*/ 288985 w 3252161"/>
                <a:gd name="connsiteY198" fmla="*/ 138022 h 683077"/>
                <a:gd name="connsiteX199" fmla="*/ 301925 w 3252161"/>
                <a:gd name="connsiteY199" fmla="*/ 133709 h 683077"/>
                <a:gd name="connsiteX200" fmla="*/ 444261 w 3252161"/>
                <a:gd name="connsiteY200" fmla="*/ 129396 h 683077"/>
                <a:gd name="connsiteX201" fmla="*/ 418381 w 3252161"/>
                <a:gd name="connsiteY201" fmla="*/ 120770 h 683077"/>
                <a:gd name="connsiteX202" fmla="*/ 396815 w 3252161"/>
                <a:gd name="connsiteY202" fmla="*/ 107830 h 683077"/>
                <a:gd name="connsiteX203" fmla="*/ 388189 w 3252161"/>
                <a:gd name="connsiteY203" fmla="*/ 73324 h 683077"/>
                <a:gd name="connsiteX204" fmla="*/ 379563 w 3252161"/>
                <a:gd name="connsiteY204" fmla="*/ 60385 h 683077"/>
                <a:gd name="connsiteX205" fmla="*/ 370936 w 3252161"/>
                <a:gd name="connsiteY205" fmla="*/ 51758 h 683077"/>
                <a:gd name="connsiteX206" fmla="*/ 345057 w 3252161"/>
                <a:gd name="connsiteY206" fmla="*/ 43132 h 683077"/>
                <a:gd name="connsiteX207" fmla="*/ 332117 w 3252161"/>
                <a:gd name="connsiteY207" fmla="*/ 38819 h 683077"/>
                <a:gd name="connsiteX208" fmla="*/ 323491 w 3252161"/>
                <a:gd name="connsiteY208" fmla="*/ 30192 h 683077"/>
                <a:gd name="connsiteX209" fmla="*/ 327804 w 3252161"/>
                <a:gd name="connsiteY209" fmla="*/ 17253 h 683077"/>
                <a:gd name="connsiteX210" fmla="*/ 280359 w 3252161"/>
                <a:gd name="connsiteY210" fmla="*/ 12939 h 683077"/>
                <a:gd name="connsiteX211" fmla="*/ 228600 w 3252161"/>
                <a:gd name="connsiteY211" fmla="*/ 17253 h 683077"/>
                <a:gd name="connsiteX212" fmla="*/ 202721 w 3252161"/>
                <a:gd name="connsiteY212" fmla="*/ 25879 h 683077"/>
                <a:gd name="connsiteX213" fmla="*/ 107831 w 3252161"/>
                <a:gd name="connsiteY213" fmla="*/ 21566 h 683077"/>
                <a:gd name="connsiteX214" fmla="*/ 103517 w 3252161"/>
                <a:gd name="connsiteY214" fmla="*/ 4313 h 683077"/>
                <a:gd name="connsiteX215" fmla="*/ 34506 w 3252161"/>
                <a:gd name="connsiteY215" fmla="*/ 8626 h 683077"/>
                <a:gd name="connsiteX216" fmla="*/ 12940 w 3252161"/>
                <a:gd name="connsiteY216" fmla="*/ 12939 h 683077"/>
                <a:gd name="connsiteX217" fmla="*/ 0 w 3252161"/>
                <a:gd name="connsiteY217" fmla="*/ 0 h 683077"/>
                <a:gd name="connsiteX218" fmla="*/ 34506 w 3252161"/>
                <a:gd name="connsiteY218" fmla="*/ 21566 h 68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3252161" h="683077">
                  <a:moveTo>
                    <a:pt x="34506" y="21566"/>
                  </a:moveTo>
                  <a:cubicBezTo>
                    <a:pt x="35944" y="145211"/>
                    <a:pt x="28670" y="269265"/>
                    <a:pt x="38819" y="392502"/>
                  </a:cubicBezTo>
                  <a:cubicBezTo>
                    <a:pt x="40714" y="415516"/>
                    <a:pt x="71533" y="381354"/>
                    <a:pt x="73325" y="379562"/>
                  </a:cubicBezTo>
                  <a:cubicBezTo>
                    <a:pt x="93453" y="381000"/>
                    <a:pt x="115222" y="375786"/>
                    <a:pt x="133710" y="383875"/>
                  </a:cubicBezTo>
                  <a:cubicBezTo>
                    <a:pt x="142041" y="387520"/>
                    <a:pt x="139461" y="401128"/>
                    <a:pt x="142336" y="409755"/>
                  </a:cubicBezTo>
                  <a:cubicBezTo>
                    <a:pt x="143774" y="414068"/>
                    <a:pt x="142336" y="421256"/>
                    <a:pt x="146649" y="422694"/>
                  </a:cubicBezTo>
                  <a:lnTo>
                    <a:pt x="159589" y="427007"/>
                  </a:lnTo>
                  <a:cubicBezTo>
                    <a:pt x="175404" y="425569"/>
                    <a:pt x="191969" y="427716"/>
                    <a:pt x="207034" y="422694"/>
                  </a:cubicBezTo>
                  <a:cubicBezTo>
                    <a:pt x="214750" y="420122"/>
                    <a:pt x="224287" y="405441"/>
                    <a:pt x="224287" y="405441"/>
                  </a:cubicBezTo>
                  <a:cubicBezTo>
                    <a:pt x="248729" y="406879"/>
                    <a:pt x="273334" y="406588"/>
                    <a:pt x="297612" y="409755"/>
                  </a:cubicBezTo>
                  <a:cubicBezTo>
                    <a:pt x="306629" y="410931"/>
                    <a:pt x="314418" y="417776"/>
                    <a:pt x="323491" y="418381"/>
                  </a:cubicBezTo>
                  <a:lnTo>
                    <a:pt x="388189" y="422694"/>
                  </a:lnTo>
                  <a:cubicBezTo>
                    <a:pt x="392502" y="424132"/>
                    <a:pt x="397230" y="424668"/>
                    <a:pt x="401129" y="427007"/>
                  </a:cubicBezTo>
                  <a:cubicBezTo>
                    <a:pt x="404616" y="429099"/>
                    <a:pt x="405729" y="435059"/>
                    <a:pt x="409755" y="435634"/>
                  </a:cubicBezTo>
                  <a:cubicBezTo>
                    <a:pt x="436835" y="439503"/>
                    <a:pt x="464389" y="438509"/>
                    <a:pt x="491706" y="439947"/>
                  </a:cubicBezTo>
                  <a:cubicBezTo>
                    <a:pt x="497457" y="441385"/>
                    <a:pt x="503259" y="442632"/>
                    <a:pt x="508959" y="444260"/>
                  </a:cubicBezTo>
                  <a:cubicBezTo>
                    <a:pt x="513330" y="445509"/>
                    <a:pt x="517460" y="447587"/>
                    <a:pt x="521898" y="448573"/>
                  </a:cubicBezTo>
                  <a:cubicBezTo>
                    <a:pt x="530435" y="450470"/>
                    <a:pt x="539068" y="452095"/>
                    <a:pt x="547778" y="452887"/>
                  </a:cubicBezTo>
                  <a:cubicBezTo>
                    <a:pt x="570732" y="454974"/>
                    <a:pt x="593785" y="455762"/>
                    <a:pt x="616789" y="457200"/>
                  </a:cubicBezTo>
                  <a:lnTo>
                    <a:pt x="638355" y="461513"/>
                  </a:lnTo>
                  <a:cubicBezTo>
                    <a:pt x="646959" y="463077"/>
                    <a:pt x="655750" y="463705"/>
                    <a:pt x="664234" y="465826"/>
                  </a:cubicBezTo>
                  <a:cubicBezTo>
                    <a:pt x="673056" y="468031"/>
                    <a:pt x="690114" y="474453"/>
                    <a:pt x="690114" y="474453"/>
                  </a:cubicBezTo>
                  <a:cubicBezTo>
                    <a:pt x="710242" y="473015"/>
                    <a:pt x="730457" y="472497"/>
                    <a:pt x="750498" y="470139"/>
                  </a:cubicBezTo>
                  <a:cubicBezTo>
                    <a:pt x="755013" y="469608"/>
                    <a:pt x="758891" y="465826"/>
                    <a:pt x="763438" y="465826"/>
                  </a:cubicBezTo>
                  <a:cubicBezTo>
                    <a:pt x="780751" y="465826"/>
                    <a:pt x="797944" y="468701"/>
                    <a:pt x="815197" y="470139"/>
                  </a:cubicBezTo>
                  <a:cubicBezTo>
                    <a:pt x="818569" y="471825"/>
                    <a:pt x="839040" y="483079"/>
                    <a:pt x="845389" y="483079"/>
                  </a:cubicBezTo>
                  <a:cubicBezTo>
                    <a:pt x="876464" y="483079"/>
                    <a:pt x="916683" y="478033"/>
                    <a:pt x="948906" y="474453"/>
                  </a:cubicBezTo>
                  <a:cubicBezTo>
                    <a:pt x="953219" y="473015"/>
                    <a:pt x="957299" y="470139"/>
                    <a:pt x="961846" y="470139"/>
                  </a:cubicBezTo>
                  <a:cubicBezTo>
                    <a:pt x="979266" y="470139"/>
                    <a:pt x="997549" y="477728"/>
                    <a:pt x="1013604" y="483079"/>
                  </a:cubicBezTo>
                  <a:cubicBezTo>
                    <a:pt x="1017917" y="484517"/>
                    <a:pt x="1022003" y="487176"/>
                    <a:pt x="1026544" y="487392"/>
                  </a:cubicBezTo>
                  <a:lnTo>
                    <a:pt x="1117121" y="491706"/>
                  </a:lnTo>
                  <a:cubicBezTo>
                    <a:pt x="1121434" y="493144"/>
                    <a:pt x="1125994" y="493986"/>
                    <a:pt x="1130061" y="496019"/>
                  </a:cubicBezTo>
                  <a:cubicBezTo>
                    <a:pt x="1147904" y="504940"/>
                    <a:pt x="1142753" y="511337"/>
                    <a:pt x="1168880" y="513272"/>
                  </a:cubicBezTo>
                  <a:cubicBezTo>
                    <a:pt x="1349874" y="526678"/>
                    <a:pt x="1274996" y="523414"/>
                    <a:pt x="1405612" y="538117"/>
                  </a:cubicBezTo>
                  <a:cubicBezTo>
                    <a:pt x="1447576" y="552106"/>
                    <a:pt x="1484777" y="532756"/>
                    <a:pt x="1505310" y="534838"/>
                  </a:cubicBezTo>
                  <a:cubicBezTo>
                    <a:pt x="1506373" y="534538"/>
                    <a:pt x="1524105" y="550908"/>
                    <a:pt x="1508500" y="533939"/>
                  </a:cubicBezTo>
                  <a:lnTo>
                    <a:pt x="1570008" y="560717"/>
                  </a:lnTo>
                  <a:cubicBezTo>
                    <a:pt x="1578302" y="566938"/>
                    <a:pt x="1588556" y="570639"/>
                    <a:pt x="1595887" y="577970"/>
                  </a:cubicBezTo>
                  <a:cubicBezTo>
                    <a:pt x="1598763" y="580845"/>
                    <a:pt x="1600463" y="586239"/>
                    <a:pt x="1604514" y="586596"/>
                  </a:cubicBezTo>
                  <a:cubicBezTo>
                    <a:pt x="1650366" y="590642"/>
                    <a:pt x="1696529" y="589471"/>
                    <a:pt x="1742536" y="590909"/>
                  </a:cubicBezTo>
                  <a:cubicBezTo>
                    <a:pt x="1851408" y="604517"/>
                    <a:pt x="1722894" y="589656"/>
                    <a:pt x="1979763" y="599536"/>
                  </a:cubicBezTo>
                  <a:cubicBezTo>
                    <a:pt x="1987089" y="599818"/>
                    <a:pt x="1994098" y="602644"/>
                    <a:pt x="2001329" y="603849"/>
                  </a:cubicBezTo>
                  <a:cubicBezTo>
                    <a:pt x="2011357" y="605520"/>
                    <a:pt x="2021457" y="606724"/>
                    <a:pt x="2031521" y="608162"/>
                  </a:cubicBezTo>
                  <a:cubicBezTo>
                    <a:pt x="2119744" y="637567"/>
                    <a:pt x="2059597" y="619116"/>
                    <a:pt x="2286000" y="608162"/>
                  </a:cubicBezTo>
                  <a:cubicBezTo>
                    <a:pt x="2295083" y="607723"/>
                    <a:pt x="2302963" y="601320"/>
                    <a:pt x="2311880" y="599536"/>
                  </a:cubicBezTo>
                  <a:lnTo>
                    <a:pt x="2333446" y="595222"/>
                  </a:lnTo>
                  <a:cubicBezTo>
                    <a:pt x="2378016" y="596660"/>
                    <a:pt x="2422635" y="596992"/>
                    <a:pt x="2467155" y="599536"/>
                  </a:cubicBezTo>
                  <a:cubicBezTo>
                    <a:pt x="2473073" y="599874"/>
                    <a:pt x="2478502" y="603335"/>
                    <a:pt x="2484408" y="603849"/>
                  </a:cubicBezTo>
                  <a:cubicBezTo>
                    <a:pt x="2511660" y="606219"/>
                    <a:pt x="2539042" y="606724"/>
                    <a:pt x="2566359" y="608162"/>
                  </a:cubicBezTo>
                  <a:cubicBezTo>
                    <a:pt x="2592931" y="617019"/>
                    <a:pt x="2565879" y="608859"/>
                    <a:pt x="2609491" y="616789"/>
                  </a:cubicBezTo>
                  <a:cubicBezTo>
                    <a:pt x="2615323" y="617849"/>
                    <a:pt x="2620993" y="619664"/>
                    <a:pt x="2626744" y="621102"/>
                  </a:cubicBezTo>
                  <a:cubicBezTo>
                    <a:pt x="2672311" y="655275"/>
                    <a:pt x="2614054" y="615461"/>
                    <a:pt x="2665563" y="638355"/>
                  </a:cubicBezTo>
                  <a:cubicBezTo>
                    <a:pt x="2717572" y="661471"/>
                    <a:pt x="2646301" y="643992"/>
                    <a:pt x="2704381" y="655607"/>
                  </a:cubicBezTo>
                  <a:cubicBezTo>
                    <a:pt x="2708694" y="658483"/>
                    <a:pt x="2712138" y="664140"/>
                    <a:pt x="2717321" y="664234"/>
                  </a:cubicBezTo>
                  <a:cubicBezTo>
                    <a:pt x="2921801" y="667952"/>
                    <a:pt x="2872151" y="683077"/>
                    <a:pt x="2954548" y="655607"/>
                  </a:cubicBezTo>
                  <a:cubicBezTo>
                    <a:pt x="3037102" y="661112"/>
                    <a:pt x="3047968" y="663997"/>
                    <a:pt x="3148642" y="655607"/>
                  </a:cubicBezTo>
                  <a:cubicBezTo>
                    <a:pt x="3252161" y="646980"/>
                    <a:pt x="3129230" y="649138"/>
                    <a:pt x="3187461" y="642668"/>
                  </a:cubicBezTo>
                  <a:lnTo>
                    <a:pt x="3226280" y="638355"/>
                  </a:lnTo>
                  <a:cubicBezTo>
                    <a:pt x="3224842" y="631166"/>
                    <a:pt x="3224854" y="623527"/>
                    <a:pt x="3221966" y="616789"/>
                  </a:cubicBezTo>
                  <a:cubicBezTo>
                    <a:pt x="3219856" y="611866"/>
                    <a:pt x="3237083" y="601023"/>
                    <a:pt x="3233738" y="599536"/>
                  </a:cubicBezTo>
                  <a:cubicBezTo>
                    <a:pt x="3225429" y="595843"/>
                    <a:pt x="3198334" y="564715"/>
                    <a:pt x="3198334" y="564715"/>
                  </a:cubicBezTo>
                  <a:lnTo>
                    <a:pt x="3034792" y="576172"/>
                  </a:lnTo>
                  <a:cubicBezTo>
                    <a:pt x="2978181" y="580964"/>
                    <a:pt x="2924094" y="572458"/>
                    <a:pt x="2892007" y="569658"/>
                  </a:cubicBezTo>
                  <a:cubicBezTo>
                    <a:pt x="2859920" y="566858"/>
                    <a:pt x="2849098" y="563735"/>
                    <a:pt x="2842269" y="559369"/>
                  </a:cubicBezTo>
                  <a:cubicBezTo>
                    <a:pt x="2839519" y="537371"/>
                    <a:pt x="2829168" y="543884"/>
                    <a:pt x="2851031" y="543464"/>
                  </a:cubicBezTo>
                  <a:lnTo>
                    <a:pt x="3075317" y="539151"/>
                  </a:lnTo>
                  <a:cubicBezTo>
                    <a:pt x="3079630" y="537713"/>
                    <a:pt x="3084557" y="537481"/>
                    <a:pt x="3088257" y="534838"/>
                  </a:cubicBezTo>
                  <a:cubicBezTo>
                    <a:pt x="3094875" y="530111"/>
                    <a:pt x="3097794" y="520157"/>
                    <a:pt x="3105510" y="517585"/>
                  </a:cubicBezTo>
                  <a:cubicBezTo>
                    <a:pt x="3146454" y="503936"/>
                    <a:pt x="3122333" y="509781"/>
                    <a:pt x="3178834" y="504645"/>
                  </a:cubicBezTo>
                  <a:cubicBezTo>
                    <a:pt x="3181710" y="501770"/>
                    <a:pt x="3185369" y="499506"/>
                    <a:pt x="3187461" y="496019"/>
                  </a:cubicBezTo>
                  <a:cubicBezTo>
                    <a:pt x="3189800" y="492120"/>
                    <a:pt x="3188559" y="486294"/>
                    <a:pt x="3191774" y="483079"/>
                  </a:cubicBezTo>
                  <a:cubicBezTo>
                    <a:pt x="3194989" y="479864"/>
                    <a:pt x="3200401" y="480204"/>
                    <a:pt x="3204714" y="478766"/>
                  </a:cubicBezTo>
                  <a:cubicBezTo>
                    <a:pt x="3201838" y="475890"/>
                    <a:pt x="3200153" y="470219"/>
                    <a:pt x="3196087" y="470139"/>
                  </a:cubicBezTo>
                  <a:lnTo>
                    <a:pt x="2846717" y="478766"/>
                  </a:lnTo>
                  <a:cubicBezTo>
                    <a:pt x="2838091" y="481641"/>
                    <a:pt x="2828404" y="482348"/>
                    <a:pt x="2820838" y="487392"/>
                  </a:cubicBezTo>
                  <a:cubicBezTo>
                    <a:pt x="2816525" y="490268"/>
                    <a:pt x="2813012" y="495167"/>
                    <a:pt x="2807898" y="496019"/>
                  </a:cubicBezTo>
                  <a:cubicBezTo>
                    <a:pt x="2786578" y="499572"/>
                    <a:pt x="2764766" y="498894"/>
                    <a:pt x="2743200" y="500332"/>
                  </a:cubicBezTo>
                  <a:lnTo>
                    <a:pt x="2691442" y="517585"/>
                  </a:lnTo>
                  <a:cubicBezTo>
                    <a:pt x="2687129" y="519023"/>
                    <a:pt x="2683040" y="521614"/>
                    <a:pt x="2678502" y="521898"/>
                  </a:cubicBezTo>
                  <a:lnTo>
                    <a:pt x="2540480" y="530524"/>
                  </a:lnTo>
                  <a:cubicBezTo>
                    <a:pt x="2453511" y="552270"/>
                    <a:pt x="2511440" y="539151"/>
                    <a:pt x="2303253" y="539151"/>
                  </a:cubicBezTo>
                  <a:cubicBezTo>
                    <a:pt x="2277334" y="539151"/>
                    <a:pt x="2251494" y="536276"/>
                    <a:pt x="2225615" y="534838"/>
                  </a:cubicBezTo>
                  <a:cubicBezTo>
                    <a:pt x="2222740" y="531962"/>
                    <a:pt x="2220164" y="528751"/>
                    <a:pt x="2216989" y="526211"/>
                  </a:cubicBezTo>
                  <a:cubicBezTo>
                    <a:pt x="2192792" y="506853"/>
                    <a:pt x="2193520" y="518395"/>
                    <a:pt x="2147978" y="521898"/>
                  </a:cubicBezTo>
                  <a:cubicBezTo>
                    <a:pt x="2143665" y="523336"/>
                    <a:pt x="2138937" y="523872"/>
                    <a:pt x="2135038" y="526211"/>
                  </a:cubicBezTo>
                  <a:cubicBezTo>
                    <a:pt x="2131551" y="528303"/>
                    <a:pt x="2130429" y="534204"/>
                    <a:pt x="2126412" y="534838"/>
                  </a:cubicBezTo>
                  <a:cubicBezTo>
                    <a:pt x="2120414" y="536126"/>
                    <a:pt x="2111271" y="523695"/>
                    <a:pt x="2099050" y="524414"/>
                  </a:cubicBezTo>
                  <a:cubicBezTo>
                    <a:pt x="2086829" y="525133"/>
                    <a:pt x="2062904" y="537564"/>
                    <a:pt x="2053087" y="539151"/>
                  </a:cubicBezTo>
                  <a:cubicBezTo>
                    <a:pt x="2048774" y="540589"/>
                    <a:pt x="2043847" y="540821"/>
                    <a:pt x="2040148" y="543464"/>
                  </a:cubicBezTo>
                  <a:cubicBezTo>
                    <a:pt x="2033530" y="548191"/>
                    <a:pt x="2028646" y="554966"/>
                    <a:pt x="2022895" y="560717"/>
                  </a:cubicBezTo>
                  <a:cubicBezTo>
                    <a:pt x="2020019" y="563592"/>
                    <a:pt x="2018126" y="568057"/>
                    <a:pt x="2014268" y="569343"/>
                  </a:cubicBezTo>
                  <a:lnTo>
                    <a:pt x="1920456" y="564895"/>
                  </a:lnTo>
                  <a:lnTo>
                    <a:pt x="1686464" y="569343"/>
                  </a:lnTo>
                  <a:cubicBezTo>
                    <a:pt x="1681919" y="569223"/>
                    <a:pt x="1677423" y="567369"/>
                    <a:pt x="1673525" y="565030"/>
                  </a:cubicBezTo>
                  <a:cubicBezTo>
                    <a:pt x="1643917" y="547266"/>
                    <a:pt x="1688618" y="564313"/>
                    <a:pt x="1651959" y="552090"/>
                  </a:cubicBezTo>
                  <a:cubicBezTo>
                    <a:pt x="1643933" y="544065"/>
                    <a:pt x="1640148" y="541409"/>
                    <a:pt x="1634706" y="530524"/>
                  </a:cubicBezTo>
                  <a:cubicBezTo>
                    <a:pt x="1632673" y="526458"/>
                    <a:pt x="1631831" y="521898"/>
                    <a:pt x="1630393" y="517585"/>
                  </a:cubicBezTo>
                  <a:cubicBezTo>
                    <a:pt x="1631831" y="513272"/>
                    <a:pt x="1631866" y="508195"/>
                    <a:pt x="1634706" y="504645"/>
                  </a:cubicBezTo>
                  <a:cubicBezTo>
                    <a:pt x="1642152" y="495338"/>
                    <a:pt x="1654539" y="494296"/>
                    <a:pt x="1664898" y="491706"/>
                  </a:cubicBezTo>
                  <a:cubicBezTo>
                    <a:pt x="1666336" y="487393"/>
                    <a:pt x="1670104" y="483224"/>
                    <a:pt x="1669212" y="478766"/>
                  </a:cubicBezTo>
                  <a:cubicBezTo>
                    <a:pt x="1668415" y="474778"/>
                    <a:pt x="1664509" y="471209"/>
                    <a:pt x="1660585" y="470139"/>
                  </a:cubicBezTo>
                  <a:cubicBezTo>
                    <a:pt x="1648024" y="466713"/>
                    <a:pt x="1634706" y="467264"/>
                    <a:pt x="1621766" y="465826"/>
                  </a:cubicBezTo>
                  <a:cubicBezTo>
                    <a:pt x="1618891" y="461513"/>
                    <a:pt x="1613712" y="458039"/>
                    <a:pt x="1613140" y="452887"/>
                  </a:cubicBezTo>
                  <a:cubicBezTo>
                    <a:pt x="1612174" y="444195"/>
                    <a:pt x="1615738" y="435583"/>
                    <a:pt x="1617453" y="427007"/>
                  </a:cubicBezTo>
                  <a:cubicBezTo>
                    <a:pt x="1618919" y="419676"/>
                    <a:pt x="1627642" y="386626"/>
                    <a:pt x="1630393" y="383875"/>
                  </a:cubicBezTo>
                  <a:lnTo>
                    <a:pt x="1643332" y="370936"/>
                  </a:lnTo>
                  <a:cubicBezTo>
                    <a:pt x="1697966" y="372374"/>
                    <a:pt x="1752708" y="371531"/>
                    <a:pt x="1807234" y="375249"/>
                  </a:cubicBezTo>
                  <a:cubicBezTo>
                    <a:pt x="1807248" y="375250"/>
                    <a:pt x="1839576" y="386030"/>
                    <a:pt x="1846053" y="388189"/>
                  </a:cubicBezTo>
                  <a:lnTo>
                    <a:pt x="1858993" y="392502"/>
                  </a:lnTo>
                  <a:cubicBezTo>
                    <a:pt x="1869319" y="407990"/>
                    <a:pt x="1871847" y="409324"/>
                    <a:pt x="1876246" y="431321"/>
                  </a:cubicBezTo>
                  <a:cubicBezTo>
                    <a:pt x="1877174" y="435960"/>
                    <a:pt x="1880893" y="459194"/>
                    <a:pt x="1884872" y="465826"/>
                  </a:cubicBezTo>
                  <a:cubicBezTo>
                    <a:pt x="1886964" y="469313"/>
                    <a:pt x="1890958" y="471278"/>
                    <a:pt x="1893498" y="474453"/>
                  </a:cubicBezTo>
                  <a:cubicBezTo>
                    <a:pt x="1919772" y="507295"/>
                    <a:pt x="1877851" y="463116"/>
                    <a:pt x="1919378" y="504645"/>
                  </a:cubicBezTo>
                  <a:lnTo>
                    <a:pt x="1928004" y="513272"/>
                  </a:lnTo>
                  <a:cubicBezTo>
                    <a:pt x="1929442" y="517585"/>
                    <a:pt x="1929102" y="522996"/>
                    <a:pt x="1932317" y="526211"/>
                  </a:cubicBezTo>
                  <a:cubicBezTo>
                    <a:pt x="1942069" y="535962"/>
                    <a:pt x="1976910" y="526568"/>
                    <a:pt x="1979763" y="526211"/>
                  </a:cubicBezTo>
                  <a:cubicBezTo>
                    <a:pt x="1981201" y="520460"/>
                    <a:pt x="1981741" y="514407"/>
                    <a:pt x="1984076" y="508958"/>
                  </a:cubicBezTo>
                  <a:cubicBezTo>
                    <a:pt x="1988156" y="499437"/>
                    <a:pt x="1994373" y="494348"/>
                    <a:pt x="2001329" y="487392"/>
                  </a:cubicBezTo>
                  <a:cubicBezTo>
                    <a:pt x="2007080" y="488830"/>
                    <a:pt x="2013279" y="489055"/>
                    <a:pt x="2018581" y="491706"/>
                  </a:cubicBezTo>
                  <a:cubicBezTo>
                    <a:pt x="2022218" y="493525"/>
                    <a:pt x="2024032" y="497792"/>
                    <a:pt x="2027208" y="500332"/>
                  </a:cubicBezTo>
                  <a:cubicBezTo>
                    <a:pt x="2031256" y="503570"/>
                    <a:pt x="2035835" y="506083"/>
                    <a:pt x="2040148" y="508958"/>
                  </a:cubicBezTo>
                  <a:cubicBezTo>
                    <a:pt x="2067465" y="507520"/>
                    <a:pt x="2095018" y="508513"/>
                    <a:pt x="2122098" y="504645"/>
                  </a:cubicBezTo>
                  <a:cubicBezTo>
                    <a:pt x="2126124" y="504070"/>
                    <a:pt x="2129556" y="499914"/>
                    <a:pt x="2130725" y="496019"/>
                  </a:cubicBezTo>
                  <a:cubicBezTo>
                    <a:pt x="2134056" y="484916"/>
                    <a:pt x="2133276" y="472970"/>
                    <a:pt x="2135038" y="461513"/>
                  </a:cubicBezTo>
                  <a:cubicBezTo>
                    <a:pt x="2136109" y="455530"/>
                    <a:pt x="2155601" y="437543"/>
                    <a:pt x="2149056" y="452976"/>
                  </a:cubicBezTo>
                  <a:cubicBezTo>
                    <a:pt x="2154170" y="447188"/>
                    <a:pt x="2160319" y="459933"/>
                    <a:pt x="2170488" y="452977"/>
                  </a:cubicBezTo>
                  <a:cubicBezTo>
                    <a:pt x="2180657" y="446021"/>
                    <a:pt x="2204911" y="416001"/>
                    <a:pt x="2210070" y="411238"/>
                  </a:cubicBezTo>
                  <a:cubicBezTo>
                    <a:pt x="2215229" y="406475"/>
                    <a:pt x="2184476" y="426086"/>
                    <a:pt x="2201444" y="424401"/>
                  </a:cubicBezTo>
                  <a:cubicBezTo>
                    <a:pt x="2218412" y="422716"/>
                    <a:pt x="2291467" y="405179"/>
                    <a:pt x="2311880" y="401128"/>
                  </a:cubicBezTo>
                  <a:cubicBezTo>
                    <a:pt x="2368384" y="382293"/>
                    <a:pt x="2286087" y="411869"/>
                    <a:pt x="2333446" y="388189"/>
                  </a:cubicBezTo>
                  <a:cubicBezTo>
                    <a:pt x="2361993" y="373916"/>
                    <a:pt x="2392650" y="377340"/>
                    <a:pt x="2424023" y="375249"/>
                  </a:cubicBezTo>
                  <a:cubicBezTo>
                    <a:pt x="2455049" y="364908"/>
                    <a:pt x="2416304" y="377455"/>
                    <a:pt x="2454215" y="366622"/>
                  </a:cubicBezTo>
                  <a:cubicBezTo>
                    <a:pt x="2458587" y="365373"/>
                    <a:pt x="2462670" y="363056"/>
                    <a:pt x="2467155" y="362309"/>
                  </a:cubicBezTo>
                  <a:cubicBezTo>
                    <a:pt x="2529608" y="351901"/>
                    <a:pt x="2683749" y="353956"/>
                    <a:pt x="2695755" y="353683"/>
                  </a:cubicBezTo>
                  <a:cubicBezTo>
                    <a:pt x="2700068" y="352245"/>
                    <a:pt x="2704995" y="352013"/>
                    <a:pt x="2708695" y="349370"/>
                  </a:cubicBezTo>
                  <a:cubicBezTo>
                    <a:pt x="2715313" y="344643"/>
                    <a:pt x="2718232" y="334689"/>
                    <a:pt x="2725948" y="332117"/>
                  </a:cubicBezTo>
                  <a:lnTo>
                    <a:pt x="2751827" y="323490"/>
                  </a:lnTo>
                  <a:lnTo>
                    <a:pt x="2764766" y="319177"/>
                  </a:lnTo>
                  <a:cubicBezTo>
                    <a:pt x="2778983" y="304962"/>
                    <a:pt x="2768674" y="312079"/>
                    <a:pt x="2794959" y="306238"/>
                  </a:cubicBezTo>
                  <a:cubicBezTo>
                    <a:pt x="2825295" y="299496"/>
                    <a:pt x="2799937" y="304815"/>
                    <a:pt x="2825151" y="297611"/>
                  </a:cubicBezTo>
                  <a:cubicBezTo>
                    <a:pt x="2830851" y="295983"/>
                    <a:pt x="2836653" y="294736"/>
                    <a:pt x="2842404" y="293298"/>
                  </a:cubicBezTo>
                  <a:cubicBezTo>
                    <a:pt x="2840966" y="286109"/>
                    <a:pt x="2845343" y="272806"/>
                    <a:pt x="2838091" y="271732"/>
                  </a:cubicBezTo>
                  <a:cubicBezTo>
                    <a:pt x="2801086" y="266250"/>
                    <a:pt x="2763279" y="273637"/>
                    <a:pt x="2725948" y="276045"/>
                  </a:cubicBezTo>
                  <a:cubicBezTo>
                    <a:pt x="2718632" y="276517"/>
                    <a:pt x="2711594" y="279046"/>
                    <a:pt x="2704381" y="280358"/>
                  </a:cubicBezTo>
                  <a:cubicBezTo>
                    <a:pt x="2695777" y="281922"/>
                    <a:pt x="2687232" y="284158"/>
                    <a:pt x="2678502" y="284672"/>
                  </a:cubicBezTo>
                  <a:cubicBezTo>
                    <a:pt x="2638289" y="287038"/>
                    <a:pt x="2597979" y="287308"/>
                    <a:pt x="2557732" y="288985"/>
                  </a:cubicBezTo>
                  <a:lnTo>
                    <a:pt x="2471468" y="293298"/>
                  </a:lnTo>
                  <a:cubicBezTo>
                    <a:pt x="2462842" y="296173"/>
                    <a:pt x="2454645" y="301101"/>
                    <a:pt x="2445589" y="301924"/>
                  </a:cubicBezTo>
                  <a:cubicBezTo>
                    <a:pt x="2359458" y="309756"/>
                    <a:pt x="2414013" y="305650"/>
                    <a:pt x="2281687" y="310551"/>
                  </a:cubicBezTo>
                  <a:cubicBezTo>
                    <a:pt x="2273061" y="311989"/>
                    <a:pt x="2264500" y="313898"/>
                    <a:pt x="2255808" y="314864"/>
                  </a:cubicBezTo>
                  <a:cubicBezTo>
                    <a:pt x="2238601" y="316776"/>
                    <a:pt x="2221228" y="317030"/>
                    <a:pt x="2204049" y="319177"/>
                  </a:cubicBezTo>
                  <a:cubicBezTo>
                    <a:pt x="2200360" y="319638"/>
                    <a:pt x="2178634" y="325416"/>
                    <a:pt x="2173857" y="327804"/>
                  </a:cubicBezTo>
                  <a:cubicBezTo>
                    <a:pt x="2140416" y="344524"/>
                    <a:pt x="2180496" y="329904"/>
                    <a:pt x="2147978" y="340743"/>
                  </a:cubicBezTo>
                  <a:cubicBezTo>
                    <a:pt x="2143665" y="343619"/>
                    <a:pt x="2139675" y="347052"/>
                    <a:pt x="2135038" y="349370"/>
                  </a:cubicBezTo>
                  <a:cubicBezTo>
                    <a:pt x="2128146" y="352816"/>
                    <a:pt x="2111292" y="356154"/>
                    <a:pt x="2104846" y="357996"/>
                  </a:cubicBezTo>
                  <a:cubicBezTo>
                    <a:pt x="2100474" y="359245"/>
                    <a:pt x="2096219" y="360871"/>
                    <a:pt x="2091906" y="362309"/>
                  </a:cubicBezTo>
                  <a:cubicBezTo>
                    <a:pt x="2041585" y="360871"/>
                    <a:pt x="1991151" y="361669"/>
                    <a:pt x="1940944" y="357996"/>
                  </a:cubicBezTo>
                  <a:cubicBezTo>
                    <a:pt x="1931875" y="357332"/>
                    <a:pt x="1915064" y="349370"/>
                    <a:pt x="1915064" y="349370"/>
                  </a:cubicBezTo>
                  <a:cubicBezTo>
                    <a:pt x="1900009" y="334313"/>
                    <a:pt x="1910296" y="342029"/>
                    <a:pt x="1880559" y="332117"/>
                  </a:cubicBezTo>
                  <a:lnTo>
                    <a:pt x="1867619" y="327804"/>
                  </a:lnTo>
                  <a:lnTo>
                    <a:pt x="1397480" y="332117"/>
                  </a:lnTo>
                  <a:cubicBezTo>
                    <a:pt x="1376988" y="332470"/>
                    <a:pt x="1356383" y="338627"/>
                    <a:pt x="1337095" y="345056"/>
                  </a:cubicBezTo>
                  <a:cubicBezTo>
                    <a:pt x="1334219" y="347932"/>
                    <a:pt x="1331955" y="351591"/>
                    <a:pt x="1328468" y="353683"/>
                  </a:cubicBezTo>
                  <a:cubicBezTo>
                    <a:pt x="1324570" y="356022"/>
                    <a:pt x="1320061" y="357633"/>
                    <a:pt x="1315529" y="357996"/>
                  </a:cubicBezTo>
                  <a:cubicBezTo>
                    <a:pt x="1283967" y="360521"/>
                    <a:pt x="1252268" y="360871"/>
                    <a:pt x="1220638" y="362309"/>
                  </a:cubicBezTo>
                  <a:cubicBezTo>
                    <a:pt x="1177669" y="369470"/>
                    <a:pt x="1209775" y="364602"/>
                    <a:pt x="1155940" y="370936"/>
                  </a:cubicBezTo>
                  <a:cubicBezTo>
                    <a:pt x="1091887" y="378472"/>
                    <a:pt x="1151869" y="372482"/>
                    <a:pt x="1073989" y="379562"/>
                  </a:cubicBezTo>
                  <a:cubicBezTo>
                    <a:pt x="1054728" y="385982"/>
                    <a:pt x="1061734" y="384394"/>
                    <a:pt x="1035170" y="388189"/>
                  </a:cubicBezTo>
                  <a:cubicBezTo>
                    <a:pt x="1023695" y="389828"/>
                    <a:pt x="1012249" y="392116"/>
                    <a:pt x="1000664" y="392502"/>
                  </a:cubicBezTo>
                  <a:cubicBezTo>
                    <a:pt x="925930" y="394993"/>
                    <a:pt x="851140" y="395377"/>
                    <a:pt x="776378" y="396815"/>
                  </a:cubicBezTo>
                  <a:cubicBezTo>
                    <a:pt x="704503" y="408793"/>
                    <a:pt x="729170" y="406382"/>
                    <a:pt x="595223" y="396815"/>
                  </a:cubicBezTo>
                  <a:cubicBezTo>
                    <a:pt x="586153" y="396167"/>
                    <a:pt x="569344" y="388189"/>
                    <a:pt x="569344" y="388189"/>
                  </a:cubicBezTo>
                  <a:cubicBezTo>
                    <a:pt x="606003" y="375966"/>
                    <a:pt x="561302" y="393013"/>
                    <a:pt x="590910" y="375249"/>
                  </a:cubicBezTo>
                  <a:cubicBezTo>
                    <a:pt x="594808" y="372910"/>
                    <a:pt x="599313" y="371249"/>
                    <a:pt x="603849" y="370936"/>
                  </a:cubicBezTo>
                  <a:cubicBezTo>
                    <a:pt x="641169" y="368362"/>
                    <a:pt x="678612" y="368060"/>
                    <a:pt x="715993" y="366622"/>
                  </a:cubicBezTo>
                  <a:cubicBezTo>
                    <a:pt x="744929" y="347331"/>
                    <a:pt x="716579" y="370056"/>
                    <a:pt x="733246" y="345056"/>
                  </a:cubicBezTo>
                  <a:cubicBezTo>
                    <a:pt x="736629" y="339981"/>
                    <a:pt x="741370" y="335862"/>
                    <a:pt x="746185" y="332117"/>
                  </a:cubicBezTo>
                  <a:cubicBezTo>
                    <a:pt x="754369" y="325752"/>
                    <a:pt x="762228" y="318142"/>
                    <a:pt x="772064" y="314864"/>
                  </a:cubicBezTo>
                  <a:cubicBezTo>
                    <a:pt x="825946" y="296905"/>
                    <a:pt x="780460" y="310702"/>
                    <a:pt x="914400" y="306238"/>
                  </a:cubicBezTo>
                  <a:cubicBezTo>
                    <a:pt x="918762" y="299695"/>
                    <a:pt x="927340" y="289288"/>
                    <a:pt x="927340" y="280358"/>
                  </a:cubicBezTo>
                  <a:cubicBezTo>
                    <a:pt x="927340" y="274430"/>
                    <a:pt x="927528" y="266964"/>
                    <a:pt x="923027" y="263106"/>
                  </a:cubicBezTo>
                  <a:cubicBezTo>
                    <a:pt x="916123" y="257188"/>
                    <a:pt x="905774" y="257355"/>
                    <a:pt x="897148" y="254479"/>
                  </a:cubicBezTo>
                  <a:lnTo>
                    <a:pt x="884208" y="250166"/>
                  </a:lnTo>
                  <a:cubicBezTo>
                    <a:pt x="881332" y="247290"/>
                    <a:pt x="879068" y="243631"/>
                    <a:pt x="875581" y="241539"/>
                  </a:cubicBezTo>
                  <a:cubicBezTo>
                    <a:pt x="871683" y="239200"/>
                    <a:pt x="867188" y="237226"/>
                    <a:pt x="862642" y="237226"/>
                  </a:cubicBezTo>
                  <a:cubicBezTo>
                    <a:pt x="828106" y="237226"/>
                    <a:pt x="793631" y="240101"/>
                    <a:pt x="759125" y="241539"/>
                  </a:cubicBezTo>
                  <a:cubicBezTo>
                    <a:pt x="747623" y="242977"/>
                    <a:pt x="735953" y="243424"/>
                    <a:pt x="724619" y="245853"/>
                  </a:cubicBezTo>
                  <a:cubicBezTo>
                    <a:pt x="715728" y="247758"/>
                    <a:pt x="707830" y="254263"/>
                    <a:pt x="698740" y="254479"/>
                  </a:cubicBezTo>
                  <a:lnTo>
                    <a:pt x="517585" y="258792"/>
                  </a:lnTo>
                  <a:cubicBezTo>
                    <a:pt x="483765" y="281341"/>
                    <a:pt x="512230" y="265509"/>
                    <a:pt x="431321" y="271732"/>
                  </a:cubicBezTo>
                  <a:cubicBezTo>
                    <a:pt x="418340" y="272730"/>
                    <a:pt x="405442" y="274607"/>
                    <a:pt x="392502" y="276045"/>
                  </a:cubicBezTo>
                  <a:cubicBezTo>
                    <a:pt x="286110" y="274607"/>
                    <a:pt x="179644" y="275929"/>
                    <a:pt x="73325" y="271732"/>
                  </a:cubicBezTo>
                  <a:cubicBezTo>
                    <a:pt x="69262" y="271572"/>
                    <a:pt x="65984" y="266964"/>
                    <a:pt x="64698" y="263106"/>
                  </a:cubicBezTo>
                  <a:cubicBezTo>
                    <a:pt x="61483" y="253461"/>
                    <a:pt x="62671" y="242819"/>
                    <a:pt x="60385" y="232913"/>
                  </a:cubicBezTo>
                  <a:cubicBezTo>
                    <a:pt x="58340" y="224053"/>
                    <a:pt x="51759" y="207034"/>
                    <a:pt x="51759" y="207034"/>
                  </a:cubicBezTo>
                  <a:cubicBezTo>
                    <a:pt x="53197" y="192657"/>
                    <a:pt x="51134" y="177481"/>
                    <a:pt x="56072" y="163902"/>
                  </a:cubicBezTo>
                  <a:cubicBezTo>
                    <a:pt x="57626" y="159629"/>
                    <a:pt x="64471" y="159805"/>
                    <a:pt x="69012" y="159589"/>
                  </a:cubicBezTo>
                  <a:cubicBezTo>
                    <a:pt x="125039" y="156921"/>
                    <a:pt x="181155" y="156713"/>
                    <a:pt x="237227" y="155275"/>
                  </a:cubicBezTo>
                  <a:lnTo>
                    <a:pt x="288985" y="138022"/>
                  </a:lnTo>
                  <a:cubicBezTo>
                    <a:pt x="293298" y="136584"/>
                    <a:pt x="297380" y="133847"/>
                    <a:pt x="301925" y="133709"/>
                  </a:cubicBezTo>
                  <a:lnTo>
                    <a:pt x="444261" y="129396"/>
                  </a:lnTo>
                  <a:cubicBezTo>
                    <a:pt x="435634" y="126521"/>
                    <a:pt x="424811" y="127200"/>
                    <a:pt x="418381" y="120770"/>
                  </a:cubicBezTo>
                  <a:cubicBezTo>
                    <a:pt x="406540" y="108928"/>
                    <a:pt x="413613" y="113429"/>
                    <a:pt x="396815" y="107830"/>
                  </a:cubicBezTo>
                  <a:cubicBezTo>
                    <a:pt x="395175" y="99628"/>
                    <a:pt x="392610" y="82165"/>
                    <a:pt x="388189" y="73324"/>
                  </a:cubicBezTo>
                  <a:cubicBezTo>
                    <a:pt x="385871" y="68688"/>
                    <a:pt x="382801" y="64433"/>
                    <a:pt x="379563" y="60385"/>
                  </a:cubicBezTo>
                  <a:cubicBezTo>
                    <a:pt x="377022" y="57209"/>
                    <a:pt x="374573" y="53577"/>
                    <a:pt x="370936" y="51758"/>
                  </a:cubicBezTo>
                  <a:cubicBezTo>
                    <a:pt x="362803" y="47692"/>
                    <a:pt x="353683" y="46007"/>
                    <a:pt x="345057" y="43132"/>
                  </a:cubicBezTo>
                  <a:lnTo>
                    <a:pt x="332117" y="38819"/>
                  </a:lnTo>
                  <a:cubicBezTo>
                    <a:pt x="329242" y="35943"/>
                    <a:pt x="324288" y="34180"/>
                    <a:pt x="323491" y="30192"/>
                  </a:cubicBezTo>
                  <a:cubicBezTo>
                    <a:pt x="322599" y="25734"/>
                    <a:pt x="332025" y="18941"/>
                    <a:pt x="327804" y="17253"/>
                  </a:cubicBezTo>
                  <a:cubicBezTo>
                    <a:pt x="313060" y="11355"/>
                    <a:pt x="296174" y="14377"/>
                    <a:pt x="280359" y="12939"/>
                  </a:cubicBezTo>
                  <a:cubicBezTo>
                    <a:pt x="263106" y="14377"/>
                    <a:pt x="245677" y="14407"/>
                    <a:pt x="228600" y="17253"/>
                  </a:cubicBezTo>
                  <a:cubicBezTo>
                    <a:pt x="219631" y="18748"/>
                    <a:pt x="202721" y="25879"/>
                    <a:pt x="202721" y="25879"/>
                  </a:cubicBezTo>
                  <a:lnTo>
                    <a:pt x="107831" y="21566"/>
                  </a:lnTo>
                  <a:cubicBezTo>
                    <a:pt x="102038" y="20307"/>
                    <a:pt x="109355" y="5343"/>
                    <a:pt x="103517" y="4313"/>
                  </a:cubicBezTo>
                  <a:cubicBezTo>
                    <a:pt x="80819" y="307"/>
                    <a:pt x="57510" y="7188"/>
                    <a:pt x="34506" y="8626"/>
                  </a:cubicBezTo>
                  <a:cubicBezTo>
                    <a:pt x="6647" y="36485"/>
                    <a:pt x="23956" y="29463"/>
                    <a:pt x="12940" y="12939"/>
                  </a:cubicBezTo>
                  <a:cubicBezTo>
                    <a:pt x="9556" y="7864"/>
                    <a:pt x="4313" y="4313"/>
                    <a:pt x="0" y="0"/>
                  </a:cubicBezTo>
                  <a:lnTo>
                    <a:pt x="34506" y="21566"/>
                  </a:lnTo>
                  <a:close/>
                </a:path>
              </a:pathLst>
            </a:custGeom>
            <a:gradFill>
              <a:gsLst>
                <a:gs pos="0">
                  <a:srgbClr val="000082"/>
                </a:gs>
                <a:gs pos="30000">
                  <a:srgbClr val="66008F"/>
                </a:gs>
                <a:gs pos="64999">
                  <a:srgbClr val="BA0066">
                    <a:alpha val="90000"/>
                  </a:srgbClr>
                </a:gs>
                <a:gs pos="100000">
                  <a:srgbClr val="990000"/>
                </a:gs>
              </a:gsLst>
              <a:lin ang="10800000" scaled="1"/>
            </a:gradFill>
            <a:ln w="19050" cap="flat" cmpd="sng" algn="ctr">
              <a:noFill/>
              <a:prstDash val="solid"/>
              <a:round/>
              <a:headEnd type="none" w="med" len="med"/>
              <a:tailEnd type="none" w="med" len="med"/>
            </a:ln>
            <a:effectLst/>
          </p:spPr>
          <p:txBody>
            <a:bodyPr wrap="none" anchor="ctr" anchorCtr="1"/>
            <a:lstStyle/>
            <a:p>
              <a:pPr algn="ctr" eaLnBrk="0" hangingPunct="0">
                <a:defRPr/>
              </a:pPr>
              <a:endParaRPr lang="en-US" dirty="0">
                <a:effectLst>
                  <a:outerShdw blurRad="38100" dist="38100" dir="2700000" algn="tl">
                    <a:srgbClr val="000000">
                      <a:alpha val="43137"/>
                    </a:srgbClr>
                  </a:outerShdw>
                </a:effectLst>
                <a:latin typeface="Arial" pitchFamily="34" charset="0"/>
                <a:cs typeface="+mn-cs"/>
              </a:endParaRPr>
            </a:p>
          </p:txBody>
        </p:sp>
      </p:grpSp>
      <p:grpSp>
        <p:nvGrpSpPr>
          <p:cNvPr id="38" name="Group 37"/>
          <p:cNvGrpSpPr/>
          <p:nvPr/>
        </p:nvGrpSpPr>
        <p:grpSpPr>
          <a:xfrm>
            <a:off x="4275138" y="3759200"/>
            <a:ext cx="1368426" cy="2127250"/>
            <a:chOff x="4275138" y="3759200"/>
            <a:chExt cx="1368426" cy="2127250"/>
          </a:xfrm>
        </p:grpSpPr>
        <p:sp>
          <p:nvSpPr>
            <p:cNvPr id="273446" name="Freeform 38"/>
            <p:cNvSpPr>
              <a:spLocks/>
            </p:cNvSpPr>
            <p:nvPr/>
          </p:nvSpPr>
          <p:spPr bwMode="invGray">
            <a:xfrm>
              <a:off x="4489451" y="3803650"/>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101600" cap="flat" cmpd="sng">
              <a:solidFill>
                <a:srgbClr val="FFFF00"/>
              </a:solidFill>
              <a:prstDash val="solid"/>
              <a:round/>
              <a:headEnd type="none" w="med" len="med"/>
              <a:tailEnd type="none" w="med" len="med"/>
            </a:ln>
            <a:effectLst/>
          </p:spPr>
          <p:txBody>
            <a:bodyPr anchor="ctr" anchorCtr="1"/>
            <a:lstStyle/>
            <a:p>
              <a:pPr algn="ctr" eaLnBrk="0" hangingPunct="0">
                <a:defRPr/>
              </a:pPr>
              <a:endParaRPr lang="en-US" dirty="0">
                <a:latin typeface="Arial" pitchFamily="34" charset="0"/>
                <a:cs typeface="+mn-cs"/>
              </a:endParaRPr>
            </a:p>
          </p:txBody>
        </p:sp>
        <p:sp>
          <p:nvSpPr>
            <p:cNvPr id="273447" name="Freeform 39"/>
            <p:cNvSpPr>
              <a:spLocks/>
            </p:cNvSpPr>
            <p:nvPr/>
          </p:nvSpPr>
          <p:spPr bwMode="invGray">
            <a:xfrm>
              <a:off x="4275138" y="3759200"/>
              <a:ext cx="1155700"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101600" cap="flat" cmpd="sng">
              <a:solidFill>
                <a:srgbClr val="FFFF00"/>
              </a:solidFill>
              <a:prstDash val="solid"/>
              <a:round/>
              <a:headEnd type="none" w="med" len="med"/>
              <a:tailEnd type="none" w="med" len="med"/>
            </a:ln>
            <a:effectLst/>
          </p:spPr>
          <p:txBody>
            <a:bodyPr anchor="ctr" anchorCtr="1"/>
            <a:lstStyle/>
            <a:p>
              <a:pPr algn="ctr" eaLnBrk="0" hangingPunct="0">
                <a:defRPr/>
              </a:pPr>
              <a:endParaRPr lang="en-US" dirty="0">
                <a:latin typeface="Arial" pitchFamily="34" charset="0"/>
                <a:cs typeface="+mn-cs"/>
              </a:endParaRPr>
            </a:p>
          </p:txBody>
        </p:sp>
        <p:sp>
          <p:nvSpPr>
            <p:cNvPr id="273448" name="Freeform 40"/>
            <p:cNvSpPr>
              <a:spLocks/>
            </p:cNvSpPr>
            <p:nvPr/>
          </p:nvSpPr>
          <p:spPr bwMode="invGray">
            <a:xfrm>
              <a:off x="4456113" y="3797300"/>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101600" cap="flat" cmpd="sng">
              <a:solidFill>
                <a:srgbClr val="FFFF00"/>
              </a:solidFill>
              <a:prstDash val="solid"/>
              <a:round/>
              <a:headEnd type="none" w="med" len="med"/>
              <a:tailEnd type="none" w="med" len="med"/>
            </a:ln>
            <a:effectLst/>
          </p:spPr>
          <p:txBody>
            <a:bodyPr anchor="ctr" anchorCtr="1"/>
            <a:lstStyle/>
            <a:p>
              <a:pPr algn="ctr" eaLnBrk="0" hangingPunct="0">
                <a:defRPr/>
              </a:pPr>
              <a:endParaRPr lang="en-US" dirty="0">
                <a:latin typeface="Arial" pitchFamily="34" charset="0"/>
                <a:cs typeface="+mn-cs"/>
              </a:endParaRPr>
            </a:p>
          </p:txBody>
        </p:sp>
      </p:grpSp>
      <p:grpSp>
        <p:nvGrpSpPr>
          <p:cNvPr id="39" name="Group 38"/>
          <p:cNvGrpSpPr/>
          <p:nvPr/>
        </p:nvGrpSpPr>
        <p:grpSpPr>
          <a:xfrm>
            <a:off x="4294094" y="3743138"/>
            <a:ext cx="1368426" cy="2127250"/>
            <a:chOff x="4294094" y="3743138"/>
            <a:chExt cx="1368426" cy="2127250"/>
          </a:xfrm>
        </p:grpSpPr>
        <p:sp>
          <p:nvSpPr>
            <p:cNvPr id="273431" name="Freeform 23"/>
            <p:cNvSpPr>
              <a:spLocks/>
            </p:cNvSpPr>
            <p:nvPr/>
          </p:nvSpPr>
          <p:spPr bwMode="invGray">
            <a:xfrm>
              <a:off x="4508407" y="3787588"/>
              <a:ext cx="1154113" cy="2082800"/>
            </a:xfrm>
            <a:custGeom>
              <a:avLst/>
              <a:gdLst/>
              <a:ahLst/>
              <a:cxnLst>
                <a:cxn ang="0">
                  <a:pos x="608" y="0"/>
                </a:cxn>
                <a:cxn ang="0">
                  <a:pos x="624" y="32"/>
                </a:cxn>
                <a:cxn ang="0">
                  <a:pos x="596" y="36"/>
                </a:cxn>
                <a:cxn ang="0">
                  <a:pos x="684" y="56"/>
                </a:cxn>
                <a:cxn ang="0">
                  <a:pos x="720" y="80"/>
                </a:cxn>
                <a:cxn ang="0">
                  <a:pos x="628" y="116"/>
                </a:cxn>
                <a:cxn ang="0">
                  <a:pos x="620" y="128"/>
                </a:cxn>
                <a:cxn ang="0">
                  <a:pos x="628" y="152"/>
                </a:cxn>
                <a:cxn ang="0">
                  <a:pos x="572" y="168"/>
                </a:cxn>
                <a:cxn ang="0">
                  <a:pos x="548" y="180"/>
                </a:cxn>
                <a:cxn ang="0">
                  <a:pos x="560" y="208"/>
                </a:cxn>
                <a:cxn ang="0">
                  <a:pos x="604" y="240"/>
                </a:cxn>
                <a:cxn ang="0">
                  <a:pos x="588" y="280"/>
                </a:cxn>
                <a:cxn ang="0">
                  <a:pos x="636" y="296"/>
                </a:cxn>
                <a:cxn ang="0">
                  <a:pos x="608" y="328"/>
                </a:cxn>
                <a:cxn ang="0">
                  <a:pos x="596" y="340"/>
                </a:cxn>
                <a:cxn ang="0">
                  <a:pos x="588" y="364"/>
                </a:cxn>
                <a:cxn ang="0">
                  <a:pos x="584" y="452"/>
                </a:cxn>
                <a:cxn ang="0">
                  <a:pos x="532" y="448"/>
                </a:cxn>
                <a:cxn ang="0">
                  <a:pos x="440" y="452"/>
                </a:cxn>
                <a:cxn ang="0">
                  <a:pos x="424" y="524"/>
                </a:cxn>
                <a:cxn ang="0">
                  <a:pos x="452" y="528"/>
                </a:cxn>
                <a:cxn ang="0">
                  <a:pos x="456" y="564"/>
                </a:cxn>
                <a:cxn ang="0">
                  <a:pos x="512" y="600"/>
                </a:cxn>
                <a:cxn ang="0">
                  <a:pos x="432" y="616"/>
                </a:cxn>
                <a:cxn ang="0">
                  <a:pos x="408" y="624"/>
                </a:cxn>
                <a:cxn ang="0">
                  <a:pos x="400" y="652"/>
                </a:cxn>
                <a:cxn ang="0">
                  <a:pos x="364" y="660"/>
                </a:cxn>
                <a:cxn ang="0">
                  <a:pos x="340" y="708"/>
                </a:cxn>
                <a:cxn ang="0">
                  <a:pos x="344" y="740"/>
                </a:cxn>
                <a:cxn ang="0">
                  <a:pos x="352" y="752"/>
                </a:cxn>
                <a:cxn ang="0">
                  <a:pos x="340" y="776"/>
                </a:cxn>
                <a:cxn ang="0">
                  <a:pos x="332" y="800"/>
                </a:cxn>
                <a:cxn ang="0">
                  <a:pos x="356" y="836"/>
                </a:cxn>
                <a:cxn ang="0">
                  <a:pos x="360" y="848"/>
                </a:cxn>
                <a:cxn ang="0">
                  <a:pos x="372" y="860"/>
                </a:cxn>
                <a:cxn ang="0">
                  <a:pos x="344" y="888"/>
                </a:cxn>
                <a:cxn ang="0">
                  <a:pos x="404" y="904"/>
                </a:cxn>
                <a:cxn ang="0">
                  <a:pos x="460" y="928"/>
                </a:cxn>
                <a:cxn ang="0">
                  <a:pos x="556" y="980"/>
                </a:cxn>
                <a:cxn ang="0">
                  <a:pos x="676" y="1020"/>
                </a:cxn>
                <a:cxn ang="0">
                  <a:pos x="708" y="1048"/>
                </a:cxn>
                <a:cxn ang="0">
                  <a:pos x="676" y="1076"/>
                </a:cxn>
                <a:cxn ang="0">
                  <a:pos x="588" y="1104"/>
                </a:cxn>
                <a:cxn ang="0">
                  <a:pos x="476" y="1156"/>
                </a:cxn>
                <a:cxn ang="0">
                  <a:pos x="348" y="1160"/>
                </a:cxn>
                <a:cxn ang="0">
                  <a:pos x="280" y="1172"/>
                </a:cxn>
                <a:cxn ang="0">
                  <a:pos x="36" y="1216"/>
                </a:cxn>
                <a:cxn ang="0">
                  <a:pos x="20" y="1276"/>
                </a:cxn>
                <a:cxn ang="0">
                  <a:pos x="4" y="1300"/>
                </a:cxn>
                <a:cxn ang="0">
                  <a:pos x="0" y="1312"/>
                </a:cxn>
              </a:cxnLst>
              <a:rect l="0" t="0" r="r" b="b"/>
              <a:pathLst>
                <a:path w="727" h="1312">
                  <a:moveTo>
                    <a:pt x="608" y="0"/>
                  </a:moveTo>
                  <a:cubicBezTo>
                    <a:pt x="616" y="3"/>
                    <a:pt x="644" y="20"/>
                    <a:pt x="624" y="32"/>
                  </a:cubicBezTo>
                  <a:cubicBezTo>
                    <a:pt x="616" y="37"/>
                    <a:pt x="605" y="35"/>
                    <a:pt x="596" y="36"/>
                  </a:cubicBezTo>
                  <a:cubicBezTo>
                    <a:pt x="607" y="68"/>
                    <a:pt x="658" y="55"/>
                    <a:pt x="684" y="56"/>
                  </a:cubicBezTo>
                  <a:cubicBezTo>
                    <a:pt x="703" y="61"/>
                    <a:pt x="709" y="64"/>
                    <a:pt x="720" y="80"/>
                  </a:cubicBezTo>
                  <a:cubicBezTo>
                    <a:pt x="709" y="112"/>
                    <a:pt x="657" y="110"/>
                    <a:pt x="628" y="116"/>
                  </a:cubicBezTo>
                  <a:cubicBezTo>
                    <a:pt x="625" y="120"/>
                    <a:pt x="620" y="123"/>
                    <a:pt x="620" y="128"/>
                  </a:cubicBezTo>
                  <a:cubicBezTo>
                    <a:pt x="620" y="136"/>
                    <a:pt x="628" y="152"/>
                    <a:pt x="628" y="152"/>
                  </a:cubicBezTo>
                  <a:cubicBezTo>
                    <a:pt x="609" y="158"/>
                    <a:pt x="591" y="162"/>
                    <a:pt x="572" y="168"/>
                  </a:cubicBezTo>
                  <a:cubicBezTo>
                    <a:pt x="564" y="171"/>
                    <a:pt x="556" y="177"/>
                    <a:pt x="548" y="180"/>
                  </a:cubicBezTo>
                  <a:cubicBezTo>
                    <a:pt x="533" y="202"/>
                    <a:pt x="546" y="187"/>
                    <a:pt x="560" y="208"/>
                  </a:cubicBezTo>
                  <a:cubicBezTo>
                    <a:pt x="540" y="239"/>
                    <a:pt x="586" y="237"/>
                    <a:pt x="604" y="240"/>
                  </a:cubicBezTo>
                  <a:cubicBezTo>
                    <a:pt x="616" y="258"/>
                    <a:pt x="609" y="273"/>
                    <a:pt x="588" y="280"/>
                  </a:cubicBezTo>
                  <a:cubicBezTo>
                    <a:pt x="605" y="286"/>
                    <a:pt x="621" y="286"/>
                    <a:pt x="636" y="296"/>
                  </a:cubicBezTo>
                  <a:cubicBezTo>
                    <a:pt x="653" y="322"/>
                    <a:pt x="627" y="322"/>
                    <a:pt x="608" y="328"/>
                  </a:cubicBezTo>
                  <a:cubicBezTo>
                    <a:pt x="604" y="332"/>
                    <a:pt x="599" y="335"/>
                    <a:pt x="596" y="340"/>
                  </a:cubicBezTo>
                  <a:cubicBezTo>
                    <a:pt x="592" y="347"/>
                    <a:pt x="588" y="364"/>
                    <a:pt x="588" y="364"/>
                  </a:cubicBezTo>
                  <a:cubicBezTo>
                    <a:pt x="587" y="393"/>
                    <a:pt x="600" y="428"/>
                    <a:pt x="584" y="452"/>
                  </a:cubicBezTo>
                  <a:cubicBezTo>
                    <a:pt x="574" y="466"/>
                    <a:pt x="549" y="448"/>
                    <a:pt x="532" y="448"/>
                  </a:cubicBezTo>
                  <a:cubicBezTo>
                    <a:pt x="501" y="448"/>
                    <a:pt x="471" y="451"/>
                    <a:pt x="440" y="452"/>
                  </a:cubicBezTo>
                  <a:cubicBezTo>
                    <a:pt x="411" y="462"/>
                    <a:pt x="408" y="493"/>
                    <a:pt x="424" y="524"/>
                  </a:cubicBezTo>
                  <a:cubicBezTo>
                    <a:pt x="428" y="532"/>
                    <a:pt x="443" y="527"/>
                    <a:pt x="452" y="528"/>
                  </a:cubicBezTo>
                  <a:cubicBezTo>
                    <a:pt x="453" y="540"/>
                    <a:pt x="452" y="553"/>
                    <a:pt x="456" y="564"/>
                  </a:cubicBezTo>
                  <a:cubicBezTo>
                    <a:pt x="460" y="576"/>
                    <a:pt x="499" y="596"/>
                    <a:pt x="512" y="600"/>
                  </a:cubicBezTo>
                  <a:cubicBezTo>
                    <a:pt x="500" y="637"/>
                    <a:pt x="514" y="606"/>
                    <a:pt x="432" y="616"/>
                  </a:cubicBezTo>
                  <a:cubicBezTo>
                    <a:pt x="424" y="617"/>
                    <a:pt x="408" y="624"/>
                    <a:pt x="408" y="624"/>
                  </a:cubicBezTo>
                  <a:cubicBezTo>
                    <a:pt x="405" y="633"/>
                    <a:pt x="408" y="646"/>
                    <a:pt x="400" y="652"/>
                  </a:cubicBezTo>
                  <a:cubicBezTo>
                    <a:pt x="390" y="659"/>
                    <a:pt x="376" y="656"/>
                    <a:pt x="364" y="660"/>
                  </a:cubicBezTo>
                  <a:cubicBezTo>
                    <a:pt x="359" y="695"/>
                    <a:pt x="356" y="684"/>
                    <a:pt x="340" y="708"/>
                  </a:cubicBezTo>
                  <a:cubicBezTo>
                    <a:pt x="341" y="719"/>
                    <a:pt x="341" y="730"/>
                    <a:pt x="344" y="740"/>
                  </a:cubicBezTo>
                  <a:cubicBezTo>
                    <a:pt x="345" y="745"/>
                    <a:pt x="351" y="747"/>
                    <a:pt x="352" y="752"/>
                  </a:cubicBezTo>
                  <a:cubicBezTo>
                    <a:pt x="353" y="760"/>
                    <a:pt x="343" y="770"/>
                    <a:pt x="340" y="776"/>
                  </a:cubicBezTo>
                  <a:cubicBezTo>
                    <a:pt x="337" y="784"/>
                    <a:pt x="332" y="800"/>
                    <a:pt x="332" y="800"/>
                  </a:cubicBezTo>
                  <a:cubicBezTo>
                    <a:pt x="340" y="863"/>
                    <a:pt x="324" y="814"/>
                    <a:pt x="356" y="836"/>
                  </a:cubicBezTo>
                  <a:cubicBezTo>
                    <a:pt x="360" y="838"/>
                    <a:pt x="358" y="844"/>
                    <a:pt x="360" y="848"/>
                  </a:cubicBezTo>
                  <a:cubicBezTo>
                    <a:pt x="363" y="853"/>
                    <a:pt x="368" y="856"/>
                    <a:pt x="372" y="860"/>
                  </a:cubicBezTo>
                  <a:cubicBezTo>
                    <a:pt x="368" y="873"/>
                    <a:pt x="344" y="888"/>
                    <a:pt x="344" y="888"/>
                  </a:cubicBezTo>
                  <a:cubicBezTo>
                    <a:pt x="363" y="916"/>
                    <a:pt x="343" y="893"/>
                    <a:pt x="404" y="904"/>
                  </a:cubicBezTo>
                  <a:cubicBezTo>
                    <a:pt x="422" y="907"/>
                    <a:pt x="441" y="923"/>
                    <a:pt x="460" y="928"/>
                  </a:cubicBezTo>
                  <a:cubicBezTo>
                    <a:pt x="476" y="977"/>
                    <a:pt x="507" y="975"/>
                    <a:pt x="556" y="980"/>
                  </a:cubicBezTo>
                  <a:cubicBezTo>
                    <a:pt x="596" y="993"/>
                    <a:pt x="640" y="996"/>
                    <a:pt x="676" y="1020"/>
                  </a:cubicBezTo>
                  <a:cubicBezTo>
                    <a:pt x="685" y="1034"/>
                    <a:pt x="692" y="1043"/>
                    <a:pt x="708" y="1048"/>
                  </a:cubicBezTo>
                  <a:cubicBezTo>
                    <a:pt x="727" y="1076"/>
                    <a:pt x="705" y="1073"/>
                    <a:pt x="676" y="1076"/>
                  </a:cubicBezTo>
                  <a:cubicBezTo>
                    <a:pt x="634" y="1104"/>
                    <a:pt x="646" y="1100"/>
                    <a:pt x="588" y="1104"/>
                  </a:cubicBezTo>
                  <a:cubicBezTo>
                    <a:pt x="549" y="1117"/>
                    <a:pt x="521" y="1153"/>
                    <a:pt x="476" y="1156"/>
                  </a:cubicBezTo>
                  <a:cubicBezTo>
                    <a:pt x="433" y="1158"/>
                    <a:pt x="391" y="1159"/>
                    <a:pt x="348" y="1160"/>
                  </a:cubicBezTo>
                  <a:cubicBezTo>
                    <a:pt x="299" y="1170"/>
                    <a:pt x="321" y="1166"/>
                    <a:pt x="280" y="1172"/>
                  </a:cubicBezTo>
                  <a:cubicBezTo>
                    <a:pt x="203" y="1198"/>
                    <a:pt x="107" y="1168"/>
                    <a:pt x="36" y="1216"/>
                  </a:cubicBezTo>
                  <a:cubicBezTo>
                    <a:pt x="20" y="1239"/>
                    <a:pt x="30" y="1247"/>
                    <a:pt x="20" y="1276"/>
                  </a:cubicBezTo>
                  <a:cubicBezTo>
                    <a:pt x="17" y="1285"/>
                    <a:pt x="7" y="1291"/>
                    <a:pt x="4" y="1300"/>
                  </a:cubicBezTo>
                  <a:cubicBezTo>
                    <a:pt x="3" y="1304"/>
                    <a:pt x="0" y="1312"/>
                    <a:pt x="0" y="1312"/>
                  </a:cubicBezTo>
                </a:path>
              </a:pathLst>
            </a:custGeom>
            <a:noFill/>
            <a:ln w="57150" cap="flat" cmpd="sng">
              <a:solidFill>
                <a:srgbClr val="0033CC"/>
              </a:solidFill>
              <a:prstDash val="solid"/>
              <a:round/>
              <a:headEnd type="none" w="med" len="med"/>
              <a:tailEnd type="triangle" w="med" len="med"/>
            </a:ln>
            <a:effectLst/>
          </p:spPr>
          <p:txBody>
            <a:bodyPr anchor="ctr" anchorCtr="1"/>
            <a:lstStyle/>
            <a:p>
              <a:pPr algn="ctr" eaLnBrk="0" hangingPunct="0">
                <a:defRPr/>
              </a:pPr>
              <a:endParaRPr lang="en-US" dirty="0">
                <a:latin typeface="Arial" pitchFamily="34" charset="0"/>
                <a:cs typeface="+mn-cs"/>
              </a:endParaRPr>
            </a:p>
          </p:txBody>
        </p:sp>
        <p:sp>
          <p:nvSpPr>
            <p:cNvPr id="273432" name="Freeform 24"/>
            <p:cNvSpPr>
              <a:spLocks/>
            </p:cNvSpPr>
            <p:nvPr/>
          </p:nvSpPr>
          <p:spPr bwMode="invGray">
            <a:xfrm>
              <a:off x="4294094" y="3743138"/>
              <a:ext cx="1155700" cy="2076450"/>
            </a:xfrm>
            <a:custGeom>
              <a:avLst/>
              <a:gdLst/>
              <a:ahLst/>
              <a:cxnLst>
                <a:cxn ang="0">
                  <a:pos x="659" y="0"/>
                </a:cxn>
                <a:cxn ang="0">
                  <a:pos x="723" y="8"/>
                </a:cxn>
                <a:cxn ang="0">
                  <a:pos x="719" y="24"/>
                </a:cxn>
                <a:cxn ang="0">
                  <a:pos x="695" y="32"/>
                </a:cxn>
                <a:cxn ang="0">
                  <a:pos x="683" y="44"/>
                </a:cxn>
                <a:cxn ang="0">
                  <a:pos x="667" y="48"/>
                </a:cxn>
                <a:cxn ang="0">
                  <a:pos x="691" y="60"/>
                </a:cxn>
                <a:cxn ang="0">
                  <a:pos x="563" y="100"/>
                </a:cxn>
                <a:cxn ang="0">
                  <a:pos x="563" y="128"/>
                </a:cxn>
                <a:cxn ang="0">
                  <a:pos x="551" y="168"/>
                </a:cxn>
                <a:cxn ang="0">
                  <a:pos x="527" y="172"/>
                </a:cxn>
                <a:cxn ang="0">
                  <a:pos x="503" y="188"/>
                </a:cxn>
                <a:cxn ang="0">
                  <a:pos x="491" y="196"/>
                </a:cxn>
                <a:cxn ang="0">
                  <a:pos x="487" y="208"/>
                </a:cxn>
                <a:cxn ang="0">
                  <a:pos x="343" y="220"/>
                </a:cxn>
                <a:cxn ang="0">
                  <a:pos x="171" y="260"/>
                </a:cxn>
                <a:cxn ang="0">
                  <a:pos x="159" y="292"/>
                </a:cxn>
                <a:cxn ang="0">
                  <a:pos x="231" y="296"/>
                </a:cxn>
                <a:cxn ang="0">
                  <a:pos x="255" y="304"/>
                </a:cxn>
                <a:cxn ang="0">
                  <a:pos x="263" y="328"/>
                </a:cxn>
                <a:cxn ang="0">
                  <a:pos x="267" y="340"/>
                </a:cxn>
                <a:cxn ang="0">
                  <a:pos x="231" y="356"/>
                </a:cxn>
                <a:cxn ang="0">
                  <a:pos x="211" y="400"/>
                </a:cxn>
                <a:cxn ang="0">
                  <a:pos x="155" y="424"/>
                </a:cxn>
                <a:cxn ang="0">
                  <a:pos x="131" y="456"/>
                </a:cxn>
                <a:cxn ang="0">
                  <a:pos x="111" y="532"/>
                </a:cxn>
                <a:cxn ang="0">
                  <a:pos x="123" y="652"/>
                </a:cxn>
                <a:cxn ang="0">
                  <a:pos x="99" y="684"/>
                </a:cxn>
                <a:cxn ang="0">
                  <a:pos x="155" y="708"/>
                </a:cxn>
                <a:cxn ang="0">
                  <a:pos x="143" y="756"/>
                </a:cxn>
                <a:cxn ang="0">
                  <a:pos x="155" y="760"/>
                </a:cxn>
                <a:cxn ang="0">
                  <a:pos x="199" y="776"/>
                </a:cxn>
                <a:cxn ang="0">
                  <a:pos x="135" y="796"/>
                </a:cxn>
                <a:cxn ang="0">
                  <a:pos x="195" y="820"/>
                </a:cxn>
                <a:cxn ang="0">
                  <a:pos x="171" y="852"/>
                </a:cxn>
                <a:cxn ang="0">
                  <a:pos x="219" y="872"/>
                </a:cxn>
                <a:cxn ang="0">
                  <a:pos x="223" y="884"/>
                </a:cxn>
                <a:cxn ang="0">
                  <a:pos x="235" y="892"/>
                </a:cxn>
                <a:cxn ang="0">
                  <a:pos x="243" y="932"/>
                </a:cxn>
                <a:cxn ang="0">
                  <a:pos x="191" y="956"/>
                </a:cxn>
                <a:cxn ang="0">
                  <a:pos x="199" y="992"/>
                </a:cxn>
                <a:cxn ang="0">
                  <a:pos x="111" y="1016"/>
                </a:cxn>
                <a:cxn ang="0">
                  <a:pos x="147" y="1040"/>
                </a:cxn>
                <a:cxn ang="0">
                  <a:pos x="91" y="1084"/>
                </a:cxn>
                <a:cxn ang="0">
                  <a:pos x="67" y="1092"/>
                </a:cxn>
                <a:cxn ang="0">
                  <a:pos x="55" y="1116"/>
                </a:cxn>
                <a:cxn ang="0">
                  <a:pos x="19" y="1148"/>
                </a:cxn>
                <a:cxn ang="0">
                  <a:pos x="3" y="1172"/>
                </a:cxn>
                <a:cxn ang="0">
                  <a:pos x="15" y="1180"/>
                </a:cxn>
                <a:cxn ang="0">
                  <a:pos x="39" y="1188"/>
                </a:cxn>
                <a:cxn ang="0">
                  <a:pos x="119" y="1224"/>
                </a:cxn>
                <a:cxn ang="0">
                  <a:pos x="111" y="1308"/>
                </a:cxn>
              </a:cxnLst>
              <a:rect l="0" t="0" r="r" b="b"/>
              <a:pathLst>
                <a:path w="728" h="1308">
                  <a:moveTo>
                    <a:pt x="659" y="0"/>
                  </a:moveTo>
                  <a:cubicBezTo>
                    <a:pt x="679" y="7"/>
                    <a:pt x="703" y="0"/>
                    <a:pt x="723" y="8"/>
                  </a:cubicBezTo>
                  <a:cubicBezTo>
                    <a:pt x="728" y="10"/>
                    <a:pt x="723" y="20"/>
                    <a:pt x="719" y="24"/>
                  </a:cubicBezTo>
                  <a:cubicBezTo>
                    <a:pt x="713" y="29"/>
                    <a:pt x="695" y="32"/>
                    <a:pt x="695" y="32"/>
                  </a:cubicBezTo>
                  <a:cubicBezTo>
                    <a:pt x="691" y="36"/>
                    <a:pt x="688" y="41"/>
                    <a:pt x="683" y="44"/>
                  </a:cubicBezTo>
                  <a:cubicBezTo>
                    <a:pt x="678" y="47"/>
                    <a:pt x="669" y="43"/>
                    <a:pt x="667" y="48"/>
                  </a:cubicBezTo>
                  <a:cubicBezTo>
                    <a:pt x="665" y="53"/>
                    <a:pt x="689" y="59"/>
                    <a:pt x="691" y="60"/>
                  </a:cubicBezTo>
                  <a:cubicBezTo>
                    <a:pt x="680" y="106"/>
                    <a:pt x="597" y="98"/>
                    <a:pt x="563" y="100"/>
                  </a:cubicBezTo>
                  <a:cubicBezTo>
                    <a:pt x="543" y="107"/>
                    <a:pt x="554" y="114"/>
                    <a:pt x="563" y="128"/>
                  </a:cubicBezTo>
                  <a:cubicBezTo>
                    <a:pt x="533" y="138"/>
                    <a:pt x="575" y="144"/>
                    <a:pt x="551" y="168"/>
                  </a:cubicBezTo>
                  <a:cubicBezTo>
                    <a:pt x="545" y="174"/>
                    <a:pt x="535" y="171"/>
                    <a:pt x="527" y="172"/>
                  </a:cubicBezTo>
                  <a:cubicBezTo>
                    <a:pt x="519" y="177"/>
                    <a:pt x="511" y="183"/>
                    <a:pt x="503" y="188"/>
                  </a:cubicBezTo>
                  <a:cubicBezTo>
                    <a:pt x="499" y="191"/>
                    <a:pt x="491" y="196"/>
                    <a:pt x="491" y="196"/>
                  </a:cubicBezTo>
                  <a:cubicBezTo>
                    <a:pt x="490" y="200"/>
                    <a:pt x="491" y="207"/>
                    <a:pt x="487" y="208"/>
                  </a:cubicBezTo>
                  <a:cubicBezTo>
                    <a:pt x="462" y="214"/>
                    <a:pt x="370" y="218"/>
                    <a:pt x="343" y="220"/>
                  </a:cubicBezTo>
                  <a:cubicBezTo>
                    <a:pt x="330" y="260"/>
                    <a:pt x="196" y="259"/>
                    <a:pt x="171" y="260"/>
                  </a:cubicBezTo>
                  <a:cubicBezTo>
                    <a:pt x="166" y="262"/>
                    <a:pt x="138" y="286"/>
                    <a:pt x="159" y="292"/>
                  </a:cubicBezTo>
                  <a:cubicBezTo>
                    <a:pt x="182" y="298"/>
                    <a:pt x="207" y="295"/>
                    <a:pt x="231" y="296"/>
                  </a:cubicBezTo>
                  <a:cubicBezTo>
                    <a:pt x="239" y="299"/>
                    <a:pt x="252" y="296"/>
                    <a:pt x="255" y="304"/>
                  </a:cubicBezTo>
                  <a:cubicBezTo>
                    <a:pt x="258" y="312"/>
                    <a:pt x="260" y="320"/>
                    <a:pt x="263" y="328"/>
                  </a:cubicBezTo>
                  <a:cubicBezTo>
                    <a:pt x="264" y="332"/>
                    <a:pt x="267" y="340"/>
                    <a:pt x="267" y="340"/>
                  </a:cubicBezTo>
                  <a:cubicBezTo>
                    <a:pt x="254" y="344"/>
                    <a:pt x="244" y="352"/>
                    <a:pt x="231" y="356"/>
                  </a:cubicBezTo>
                  <a:cubicBezTo>
                    <a:pt x="222" y="370"/>
                    <a:pt x="224" y="389"/>
                    <a:pt x="211" y="400"/>
                  </a:cubicBezTo>
                  <a:cubicBezTo>
                    <a:pt x="191" y="418"/>
                    <a:pt x="179" y="416"/>
                    <a:pt x="155" y="424"/>
                  </a:cubicBezTo>
                  <a:cubicBezTo>
                    <a:pt x="150" y="440"/>
                    <a:pt x="138" y="441"/>
                    <a:pt x="131" y="456"/>
                  </a:cubicBezTo>
                  <a:cubicBezTo>
                    <a:pt x="120" y="481"/>
                    <a:pt x="117" y="506"/>
                    <a:pt x="111" y="532"/>
                  </a:cubicBezTo>
                  <a:cubicBezTo>
                    <a:pt x="117" y="572"/>
                    <a:pt x="110" y="614"/>
                    <a:pt x="123" y="652"/>
                  </a:cubicBezTo>
                  <a:cubicBezTo>
                    <a:pt x="118" y="667"/>
                    <a:pt x="108" y="671"/>
                    <a:pt x="99" y="684"/>
                  </a:cubicBezTo>
                  <a:cubicBezTo>
                    <a:pt x="107" y="714"/>
                    <a:pt x="129" y="699"/>
                    <a:pt x="155" y="708"/>
                  </a:cubicBezTo>
                  <a:cubicBezTo>
                    <a:pt x="142" y="721"/>
                    <a:pt x="131" y="735"/>
                    <a:pt x="143" y="756"/>
                  </a:cubicBezTo>
                  <a:cubicBezTo>
                    <a:pt x="145" y="760"/>
                    <a:pt x="151" y="759"/>
                    <a:pt x="155" y="760"/>
                  </a:cubicBezTo>
                  <a:cubicBezTo>
                    <a:pt x="173" y="765"/>
                    <a:pt x="183" y="766"/>
                    <a:pt x="199" y="776"/>
                  </a:cubicBezTo>
                  <a:cubicBezTo>
                    <a:pt x="190" y="802"/>
                    <a:pt x="161" y="794"/>
                    <a:pt x="135" y="796"/>
                  </a:cubicBezTo>
                  <a:cubicBezTo>
                    <a:pt x="157" y="811"/>
                    <a:pt x="186" y="793"/>
                    <a:pt x="195" y="820"/>
                  </a:cubicBezTo>
                  <a:cubicBezTo>
                    <a:pt x="184" y="823"/>
                    <a:pt x="149" y="830"/>
                    <a:pt x="171" y="852"/>
                  </a:cubicBezTo>
                  <a:cubicBezTo>
                    <a:pt x="178" y="859"/>
                    <a:pt x="208" y="864"/>
                    <a:pt x="219" y="872"/>
                  </a:cubicBezTo>
                  <a:cubicBezTo>
                    <a:pt x="220" y="876"/>
                    <a:pt x="220" y="881"/>
                    <a:pt x="223" y="884"/>
                  </a:cubicBezTo>
                  <a:cubicBezTo>
                    <a:pt x="226" y="888"/>
                    <a:pt x="233" y="888"/>
                    <a:pt x="235" y="892"/>
                  </a:cubicBezTo>
                  <a:cubicBezTo>
                    <a:pt x="241" y="904"/>
                    <a:pt x="239" y="919"/>
                    <a:pt x="243" y="932"/>
                  </a:cubicBezTo>
                  <a:cubicBezTo>
                    <a:pt x="234" y="958"/>
                    <a:pt x="218" y="953"/>
                    <a:pt x="191" y="956"/>
                  </a:cubicBezTo>
                  <a:cubicBezTo>
                    <a:pt x="180" y="973"/>
                    <a:pt x="182" y="981"/>
                    <a:pt x="199" y="992"/>
                  </a:cubicBezTo>
                  <a:cubicBezTo>
                    <a:pt x="170" y="1011"/>
                    <a:pt x="132" y="985"/>
                    <a:pt x="111" y="1016"/>
                  </a:cubicBezTo>
                  <a:cubicBezTo>
                    <a:pt x="126" y="1026"/>
                    <a:pt x="137" y="1025"/>
                    <a:pt x="147" y="1040"/>
                  </a:cubicBezTo>
                  <a:cubicBezTo>
                    <a:pt x="140" y="1081"/>
                    <a:pt x="131" y="1079"/>
                    <a:pt x="91" y="1084"/>
                  </a:cubicBezTo>
                  <a:cubicBezTo>
                    <a:pt x="83" y="1087"/>
                    <a:pt x="75" y="1089"/>
                    <a:pt x="67" y="1092"/>
                  </a:cubicBezTo>
                  <a:cubicBezTo>
                    <a:pt x="59" y="1095"/>
                    <a:pt x="61" y="1109"/>
                    <a:pt x="55" y="1116"/>
                  </a:cubicBezTo>
                  <a:cubicBezTo>
                    <a:pt x="35" y="1138"/>
                    <a:pt x="37" y="1136"/>
                    <a:pt x="19" y="1148"/>
                  </a:cubicBezTo>
                  <a:cubicBezTo>
                    <a:pt x="14" y="1156"/>
                    <a:pt x="8" y="1164"/>
                    <a:pt x="3" y="1172"/>
                  </a:cubicBezTo>
                  <a:cubicBezTo>
                    <a:pt x="0" y="1176"/>
                    <a:pt x="11" y="1178"/>
                    <a:pt x="15" y="1180"/>
                  </a:cubicBezTo>
                  <a:cubicBezTo>
                    <a:pt x="23" y="1183"/>
                    <a:pt x="31" y="1185"/>
                    <a:pt x="39" y="1188"/>
                  </a:cubicBezTo>
                  <a:cubicBezTo>
                    <a:pt x="67" y="1197"/>
                    <a:pt x="94" y="1207"/>
                    <a:pt x="119" y="1224"/>
                  </a:cubicBezTo>
                  <a:cubicBezTo>
                    <a:pt x="119" y="1229"/>
                    <a:pt x="111" y="1286"/>
                    <a:pt x="111" y="1308"/>
                  </a:cubicBezTo>
                </a:path>
              </a:pathLst>
            </a:custGeom>
            <a:noFill/>
            <a:ln w="57150" cap="flat" cmpd="sng">
              <a:solidFill>
                <a:srgbClr val="0033CC"/>
              </a:solidFill>
              <a:prstDash val="solid"/>
              <a:round/>
              <a:headEnd type="none" w="med" len="med"/>
              <a:tailEnd type="triangle" w="med" len="med"/>
            </a:ln>
            <a:effectLst/>
          </p:spPr>
          <p:txBody>
            <a:bodyPr anchor="ctr" anchorCtr="1"/>
            <a:lstStyle/>
            <a:p>
              <a:pPr algn="ctr" eaLnBrk="0" hangingPunct="0">
                <a:defRPr/>
              </a:pPr>
              <a:endParaRPr lang="en-US" dirty="0">
                <a:latin typeface="Arial" pitchFamily="34" charset="0"/>
                <a:cs typeface="+mn-cs"/>
              </a:endParaRPr>
            </a:p>
          </p:txBody>
        </p:sp>
        <p:sp>
          <p:nvSpPr>
            <p:cNvPr id="273433" name="Freeform 25"/>
            <p:cNvSpPr>
              <a:spLocks/>
            </p:cNvSpPr>
            <p:nvPr/>
          </p:nvSpPr>
          <p:spPr bwMode="invGray">
            <a:xfrm>
              <a:off x="4475069" y="3781238"/>
              <a:ext cx="788988" cy="412750"/>
            </a:xfrm>
            <a:custGeom>
              <a:avLst/>
              <a:gdLst/>
              <a:ahLst/>
              <a:cxnLst>
                <a:cxn ang="0">
                  <a:pos x="497" y="0"/>
                </a:cxn>
                <a:cxn ang="0">
                  <a:pos x="393" y="24"/>
                </a:cxn>
                <a:cxn ang="0">
                  <a:pos x="257" y="80"/>
                </a:cxn>
                <a:cxn ang="0">
                  <a:pos x="197" y="92"/>
                </a:cxn>
                <a:cxn ang="0">
                  <a:pos x="173" y="100"/>
                </a:cxn>
                <a:cxn ang="0">
                  <a:pos x="153" y="104"/>
                </a:cxn>
                <a:cxn ang="0">
                  <a:pos x="129" y="112"/>
                </a:cxn>
                <a:cxn ang="0">
                  <a:pos x="81" y="148"/>
                </a:cxn>
                <a:cxn ang="0">
                  <a:pos x="25" y="156"/>
                </a:cxn>
                <a:cxn ang="0">
                  <a:pos x="21" y="180"/>
                </a:cxn>
                <a:cxn ang="0">
                  <a:pos x="13" y="196"/>
                </a:cxn>
                <a:cxn ang="0">
                  <a:pos x="25" y="220"/>
                </a:cxn>
                <a:cxn ang="0">
                  <a:pos x="45" y="260"/>
                </a:cxn>
              </a:cxnLst>
              <a:rect l="0" t="0" r="r" b="b"/>
              <a:pathLst>
                <a:path w="497" h="260">
                  <a:moveTo>
                    <a:pt x="497" y="0"/>
                  </a:moveTo>
                  <a:cubicBezTo>
                    <a:pt x="465" y="21"/>
                    <a:pt x="426" y="2"/>
                    <a:pt x="393" y="24"/>
                  </a:cubicBezTo>
                  <a:cubicBezTo>
                    <a:pt x="359" y="75"/>
                    <a:pt x="314" y="69"/>
                    <a:pt x="257" y="80"/>
                  </a:cubicBezTo>
                  <a:cubicBezTo>
                    <a:pt x="180" y="95"/>
                    <a:pt x="267" y="82"/>
                    <a:pt x="197" y="92"/>
                  </a:cubicBezTo>
                  <a:cubicBezTo>
                    <a:pt x="189" y="95"/>
                    <a:pt x="181" y="98"/>
                    <a:pt x="173" y="100"/>
                  </a:cubicBezTo>
                  <a:cubicBezTo>
                    <a:pt x="166" y="101"/>
                    <a:pt x="160" y="102"/>
                    <a:pt x="153" y="104"/>
                  </a:cubicBezTo>
                  <a:cubicBezTo>
                    <a:pt x="145" y="106"/>
                    <a:pt x="129" y="112"/>
                    <a:pt x="129" y="112"/>
                  </a:cubicBezTo>
                  <a:cubicBezTo>
                    <a:pt x="115" y="126"/>
                    <a:pt x="98" y="137"/>
                    <a:pt x="81" y="148"/>
                  </a:cubicBezTo>
                  <a:cubicBezTo>
                    <a:pt x="65" y="158"/>
                    <a:pt x="25" y="156"/>
                    <a:pt x="25" y="156"/>
                  </a:cubicBezTo>
                  <a:cubicBezTo>
                    <a:pt x="11" y="165"/>
                    <a:pt x="0" y="173"/>
                    <a:pt x="21" y="180"/>
                  </a:cubicBezTo>
                  <a:cubicBezTo>
                    <a:pt x="22" y="184"/>
                    <a:pt x="33" y="203"/>
                    <a:pt x="13" y="196"/>
                  </a:cubicBezTo>
                  <a:cubicBezTo>
                    <a:pt x="14" y="203"/>
                    <a:pt x="20" y="209"/>
                    <a:pt x="25" y="220"/>
                  </a:cubicBezTo>
                  <a:cubicBezTo>
                    <a:pt x="31" y="229"/>
                    <a:pt x="45" y="250"/>
                    <a:pt x="45" y="260"/>
                  </a:cubicBezTo>
                </a:path>
              </a:pathLst>
            </a:custGeom>
            <a:noFill/>
            <a:ln w="57150" cap="flat" cmpd="sng">
              <a:solidFill>
                <a:srgbClr val="0033CC"/>
              </a:solidFill>
              <a:prstDash val="solid"/>
              <a:round/>
              <a:headEnd type="none" w="med" len="med"/>
              <a:tailEnd type="none" w="med" len="med"/>
            </a:ln>
            <a:effectLst/>
          </p:spPr>
          <p:txBody>
            <a:bodyPr anchor="ctr" anchorCtr="1"/>
            <a:lstStyle/>
            <a:p>
              <a:pPr algn="ctr" eaLnBrk="0" hangingPunct="0">
                <a:defRPr/>
              </a:pPr>
              <a:endParaRPr lang="en-US" dirty="0">
                <a:latin typeface="Arial" pitchFamily="34" charset="0"/>
                <a:cs typeface="+mn-cs"/>
              </a:endParaRPr>
            </a:p>
          </p:txBody>
        </p:sp>
      </p:grpSp>
      <p:sp>
        <p:nvSpPr>
          <p:cNvPr id="46102" name="Slide Number Placeholder 32"/>
          <p:cNvSpPr txBox="1">
            <a:spLocks noGrp="1"/>
          </p:cNvSpPr>
          <p:nvPr/>
        </p:nvSpPr>
        <p:spPr bwMode="auto">
          <a:xfrm>
            <a:off x="8458200" y="6427788"/>
            <a:ext cx="685800" cy="365125"/>
          </a:xfrm>
          <a:prstGeom prst="rect">
            <a:avLst/>
          </a:prstGeom>
          <a:noFill/>
          <a:ln>
            <a:miter lim="800000"/>
            <a:headEnd/>
            <a:tailEnd/>
          </a:ln>
        </p:spPr>
        <p:txBody>
          <a:bodyPr/>
          <a:lstStyle/>
          <a:p>
            <a:pPr algn="ctr" eaLnBrk="0" hangingPunct="0">
              <a:defRPr/>
            </a:pPr>
            <a:fld id="{FA1C0B19-B76B-4760-B18F-1C06EC1F75AA}" type="slidenum">
              <a:rPr lang="en-US" sz="2000">
                <a:effectLst>
                  <a:outerShdw blurRad="38100" dist="38100" dir="2700000" algn="tl">
                    <a:srgbClr val="000000">
                      <a:alpha val="43137"/>
                    </a:srgbClr>
                  </a:outerShdw>
                </a:effectLst>
                <a:cs typeface="+mn-cs"/>
              </a:rPr>
              <a:pPr algn="ctr" eaLnBrk="0" hangingPunct="0">
                <a:defRPr/>
              </a:pPr>
              <a:t>9</a:t>
            </a:fld>
            <a:endParaRPr lang="en-US" sz="2000" dirty="0">
              <a:effectLst>
                <a:outerShdw blurRad="38100" dist="38100" dir="2700000" algn="tl">
                  <a:srgbClr val="000000">
                    <a:alpha val="43137"/>
                  </a:srgbClr>
                </a:outerShdw>
              </a:effectLst>
              <a:cs typeface="+mn-cs"/>
            </a:endParaRPr>
          </a:p>
        </p:txBody>
      </p:sp>
      <p:sp>
        <p:nvSpPr>
          <p:cNvPr id="729136" name="Rectangle 48"/>
          <p:cNvSpPr>
            <a:spLocks noChangeArrowheads="1"/>
          </p:cNvSpPr>
          <p:nvPr/>
        </p:nvSpPr>
        <p:spPr bwMode="auto">
          <a:xfrm>
            <a:off x="0" y="381000"/>
            <a:ext cx="9144000" cy="914400"/>
          </a:xfrm>
          <a:prstGeom prst="rect">
            <a:avLst/>
          </a:prstGeom>
          <a:noFill/>
          <a:ln w="9525">
            <a:noFill/>
            <a:miter lim="800000"/>
            <a:headEnd/>
            <a:tailEnd/>
          </a:ln>
          <a:effectLst/>
        </p:spPr>
        <p:txBody>
          <a:bodyPr anchor="ctr"/>
          <a:lstStyle/>
          <a:p>
            <a:pPr algn="ctr" defTabSz="912813" eaLnBrk="0" hangingPunct="0">
              <a:lnSpc>
                <a:spcPct val="90000"/>
              </a:lnSpc>
              <a:defRPr/>
            </a:pPr>
            <a:r>
              <a:rPr lang="en-US" sz="4400" b="1" spc="-150" dirty="0" smtClean="0">
                <a:ln w="3175">
                  <a:noFill/>
                </a:ln>
                <a:gradFill flip="none" rotWithShape="1">
                  <a:gsLst>
                    <a:gs pos="0">
                      <a:srgbClr val="FFFFB9"/>
                    </a:gs>
                    <a:gs pos="36000">
                      <a:srgbClr val="FFFF99"/>
                    </a:gs>
                    <a:gs pos="86000">
                      <a:srgbClr val="F6AE1E"/>
                    </a:gs>
                  </a:gsLst>
                  <a:lin ang="5400000" scaled="0"/>
                  <a:tileRect/>
                </a:gradFill>
                <a:effectLst>
                  <a:outerShdw blurRad="38100" dist="38100" dir="2700000" algn="tl">
                    <a:srgbClr val="000000">
                      <a:alpha val="43137"/>
                    </a:srgbClr>
                  </a:outerShdw>
                </a:effectLst>
                <a:latin typeface="+mj-lt"/>
              </a:rPr>
              <a:t>Biological Ops Restrict Southerly Flows</a:t>
            </a:r>
          </a:p>
        </p:txBody>
      </p:sp>
      <p:grpSp>
        <p:nvGrpSpPr>
          <p:cNvPr id="5" name="Group 44"/>
          <p:cNvGrpSpPr>
            <a:grpSpLocks/>
          </p:cNvGrpSpPr>
          <p:nvPr/>
        </p:nvGrpSpPr>
        <p:grpSpPr bwMode="auto">
          <a:xfrm>
            <a:off x="4038600" y="4724400"/>
            <a:ext cx="1447800" cy="1143000"/>
            <a:chOff x="2544" y="2976"/>
            <a:chExt cx="912" cy="720"/>
          </a:xfrm>
          <a:effectLst>
            <a:outerShdw blurRad="50800" dist="50800" dir="5400000" algn="ctr" rotWithShape="0">
              <a:schemeClr val="bg1"/>
            </a:outerShdw>
          </a:effectLst>
        </p:grpSpPr>
        <p:sp>
          <p:nvSpPr>
            <p:cNvPr id="273450" name="Line 42"/>
            <p:cNvSpPr>
              <a:spLocks noChangeShapeType="1"/>
            </p:cNvSpPr>
            <p:nvPr/>
          </p:nvSpPr>
          <p:spPr bwMode="invGray">
            <a:xfrm>
              <a:off x="2696" y="3056"/>
              <a:ext cx="570" cy="560"/>
            </a:xfrm>
            <a:prstGeom prst="line">
              <a:avLst/>
            </a:prstGeom>
            <a:noFill/>
            <a:ln w="101600">
              <a:solidFill>
                <a:srgbClr val="FF0000"/>
              </a:solidFill>
              <a:round/>
              <a:headEnd/>
              <a:tailEnd/>
            </a:ln>
            <a:effectLst>
              <a:outerShdw dist="35921" dir="2700000" algn="ctr" rotWithShape="0">
                <a:schemeClr val="tx1"/>
              </a:outerShdw>
            </a:effectLst>
          </p:spPr>
          <p:txBody>
            <a:bodyPr anchor="ctr" anchorCtr="1"/>
            <a:lstStyle/>
            <a:p>
              <a:pPr algn="ctr" eaLnBrk="0" hangingPunct="0">
                <a:defRPr/>
              </a:pPr>
              <a:endParaRPr lang="en-US" dirty="0">
                <a:latin typeface="Arial" pitchFamily="34" charset="0"/>
                <a:cs typeface="+mn-cs"/>
              </a:endParaRPr>
            </a:p>
          </p:txBody>
        </p:sp>
        <p:sp>
          <p:nvSpPr>
            <p:cNvPr id="273449" name="Oval 41"/>
            <p:cNvSpPr>
              <a:spLocks noChangeArrowheads="1"/>
            </p:cNvSpPr>
            <p:nvPr/>
          </p:nvSpPr>
          <p:spPr bwMode="invGray">
            <a:xfrm>
              <a:off x="2544" y="2976"/>
              <a:ext cx="912" cy="720"/>
            </a:xfrm>
            <a:prstGeom prst="ellipse">
              <a:avLst/>
            </a:prstGeom>
            <a:noFill/>
            <a:ln w="101600">
              <a:solidFill>
                <a:srgbClr val="FF0000"/>
              </a:solidFill>
              <a:round/>
              <a:headEnd/>
              <a:tailEnd/>
            </a:ln>
            <a:effectLst>
              <a:outerShdw dist="35921" dir="2700000" algn="ctr" rotWithShape="0">
                <a:schemeClr val="tx1"/>
              </a:outerShdw>
            </a:effectLst>
          </p:spPr>
          <p:txBody>
            <a:bodyPr wrap="none" anchor="ctr"/>
            <a:lstStyle/>
            <a:p>
              <a:pPr algn="ctr" eaLnBrk="0" hangingPunct="0">
                <a:defRPr/>
              </a:pPr>
              <a:endParaRPr lang="en-US" dirty="0">
                <a:latin typeface="Arial" pitchFamily="34" charset="0"/>
                <a:cs typeface="+mn-cs"/>
              </a:endParaRPr>
            </a:p>
          </p:txBody>
        </p:sp>
      </p:grpSp>
      <p:grpSp>
        <p:nvGrpSpPr>
          <p:cNvPr id="6" name="Group 13"/>
          <p:cNvGrpSpPr>
            <a:grpSpLocks/>
          </p:cNvGrpSpPr>
          <p:nvPr/>
        </p:nvGrpSpPr>
        <p:grpSpPr bwMode="auto">
          <a:xfrm>
            <a:off x="228600" y="1676400"/>
            <a:ext cx="3429000" cy="2143125"/>
            <a:chOff x="1905000" y="1001713"/>
            <a:chExt cx="4660900" cy="2905125"/>
          </a:xfrm>
          <a:effectLst>
            <a:glow rad="101600">
              <a:schemeClr val="bg1">
                <a:alpha val="60000"/>
              </a:schemeClr>
            </a:glow>
            <a:outerShdw blurRad="50800" dist="38100" dir="2700000" algn="tl" rotWithShape="0">
              <a:prstClr val="black">
                <a:alpha val="40000"/>
              </a:prstClr>
            </a:outerShdw>
          </a:effectLst>
        </p:grpSpPr>
        <p:graphicFrame>
          <p:nvGraphicFramePr>
            <p:cNvPr id="18435" name="Object 8"/>
            <p:cNvGraphicFramePr>
              <a:graphicFrameLocks noChangeAspect="1"/>
            </p:cNvGraphicFramePr>
            <p:nvPr/>
          </p:nvGraphicFramePr>
          <p:xfrm>
            <a:off x="1905000" y="1001713"/>
            <a:ext cx="4660900" cy="2905125"/>
          </p:xfrm>
          <a:graphic>
            <a:graphicData uri="http://schemas.openxmlformats.org/presentationml/2006/ole">
              <p:oleObj spid="_x0000_s185347" r:id="rId5" imgW="4657748" imgH="2908044" progId="Excel.Sheet.8">
                <p:embed/>
              </p:oleObj>
            </a:graphicData>
          </a:graphic>
        </p:graphicFrame>
        <p:graphicFrame>
          <p:nvGraphicFramePr>
            <p:cNvPr id="18434" name="Object 5"/>
            <p:cNvGraphicFramePr>
              <a:graphicFrameLocks noChangeAspect="1"/>
            </p:cNvGraphicFramePr>
            <p:nvPr/>
          </p:nvGraphicFramePr>
          <p:xfrm>
            <a:off x="3657600" y="2133600"/>
            <a:ext cx="2322513" cy="725487"/>
          </p:xfrm>
          <a:graphic>
            <a:graphicData uri="http://schemas.openxmlformats.org/presentationml/2006/ole">
              <p:oleObj spid="_x0000_s185346" name="Photo Editor Photo" r:id="rId6" imgW="2715004" imgH="847843" progId="">
                <p:embed/>
              </p:oleObj>
            </a:graphicData>
          </a:graphic>
        </p:graphicFrame>
      </p:grpSp>
      <p:sp>
        <p:nvSpPr>
          <p:cNvPr id="32" name="TextBox 31"/>
          <p:cNvSpPr txBox="1"/>
          <p:nvPr/>
        </p:nvSpPr>
        <p:spPr>
          <a:xfrm>
            <a:off x="1905000" y="1905000"/>
            <a:ext cx="1669240"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latin typeface="+mn-lt"/>
              </a:rPr>
              <a:t>Delta Smelt</a:t>
            </a:r>
            <a:endParaRPr lang="en-US" sz="2400" b="1" dirty="0">
              <a:effectLst>
                <a:outerShdw blurRad="38100" dist="38100" dir="2700000" algn="tl">
                  <a:srgbClr val="000000">
                    <a:alpha val="43137"/>
                  </a:srgbClr>
                </a:outerShdw>
              </a:effectLst>
              <a:latin typeface="+mn-lt"/>
            </a:endParaRPr>
          </a:p>
        </p:txBody>
      </p:sp>
      <p:grpSp>
        <p:nvGrpSpPr>
          <p:cNvPr id="28" name="Group 28"/>
          <p:cNvGrpSpPr>
            <a:grpSpLocks/>
          </p:cNvGrpSpPr>
          <p:nvPr/>
        </p:nvGrpSpPr>
        <p:grpSpPr bwMode="auto">
          <a:xfrm>
            <a:off x="1295400" y="5867400"/>
            <a:ext cx="2992438" cy="841375"/>
            <a:chOff x="1295400" y="5867400"/>
            <a:chExt cx="2992438" cy="841375"/>
          </a:xfrm>
        </p:grpSpPr>
        <p:sp>
          <p:nvSpPr>
            <p:cNvPr id="31" name="Text Box 16"/>
            <p:cNvSpPr txBox="1">
              <a:spLocks noChangeArrowheads="1"/>
            </p:cNvSpPr>
            <p:nvPr/>
          </p:nvSpPr>
          <p:spPr bwMode="invGray">
            <a:xfrm>
              <a:off x="1295400" y="5867400"/>
              <a:ext cx="2209800" cy="461963"/>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r" eaLnBrk="0" fontAlgn="auto" hangingPunct="0">
                <a:spcBef>
                  <a:spcPct val="50000"/>
                </a:spcBef>
                <a:spcAft>
                  <a:spcPts val="0"/>
                </a:spcAft>
                <a:defRPr/>
              </a:pPr>
              <a:r>
                <a:rPr lang="en-US" sz="2400" b="1" dirty="0">
                  <a:latin typeface="+mn-lt"/>
                  <a:cs typeface="+mn-cs"/>
                </a:rPr>
                <a:t>SWP Pumps</a:t>
              </a:r>
            </a:p>
          </p:txBody>
        </p:sp>
        <p:sp>
          <p:nvSpPr>
            <p:cNvPr id="33" name="Text Box 16"/>
            <p:cNvSpPr txBox="1">
              <a:spLocks noChangeArrowheads="1"/>
            </p:cNvSpPr>
            <p:nvPr/>
          </p:nvSpPr>
          <p:spPr bwMode="invGray">
            <a:xfrm>
              <a:off x="2078038" y="6246813"/>
              <a:ext cx="2209800" cy="461962"/>
            </a:xfrm>
            <a:prstGeom prst="rect">
              <a:avLst/>
            </a:prstGeom>
            <a:noFill/>
            <a:ln w="9525">
              <a:noFill/>
              <a:miter lim="800000"/>
              <a:headEnd/>
              <a:tailEnd/>
            </a:ln>
            <a:effectLst>
              <a:outerShdw blurRad="50800" dist="50800" dir="2700000" algn="ctr" rotWithShape="0">
                <a:schemeClr val="bg1"/>
              </a:outerShdw>
            </a:effectLst>
          </p:spPr>
          <p:txBody>
            <a:bodyPr>
              <a:spAutoFit/>
            </a:bodyPr>
            <a:lstStyle/>
            <a:p>
              <a:pPr algn="ctr" eaLnBrk="0" fontAlgn="auto" hangingPunct="0">
                <a:spcBef>
                  <a:spcPct val="50000"/>
                </a:spcBef>
                <a:spcAft>
                  <a:spcPts val="0"/>
                </a:spcAft>
                <a:defRPr/>
              </a:pPr>
              <a:r>
                <a:rPr lang="en-US" sz="2400" b="1" dirty="0">
                  <a:latin typeface="+mn-lt"/>
                  <a:cs typeface="+mn-cs"/>
                </a:rPr>
                <a:t>CVP Pumps</a:t>
              </a:r>
            </a:p>
          </p:txBody>
        </p:sp>
        <p:sp>
          <p:nvSpPr>
            <p:cNvPr id="34" name="Oval 17"/>
            <p:cNvSpPr>
              <a:spLocks noChangeArrowheads="1"/>
            </p:cNvSpPr>
            <p:nvPr/>
          </p:nvSpPr>
          <p:spPr bwMode="invGray">
            <a:xfrm>
              <a:off x="3606800" y="597535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sp>
          <p:nvSpPr>
            <p:cNvPr id="35" name="Oval 17"/>
            <p:cNvSpPr>
              <a:spLocks noChangeArrowheads="1"/>
            </p:cNvSpPr>
            <p:nvPr/>
          </p:nvSpPr>
          <p:spPr bwMode="invGray">
            <a:xfrm>
              <a:off x="4038600" y="6172200"/>
              <a:ext cx="182563" cy="182563"/>
            </a:xfrm>
            <a:prstGeom prst="ellipse">
              <a:avLst/>
            </a:prstGeom>
            <a:solidFill>
              <a:srgbClr val="FFFF00"/>
            </a:solidFill>
            <a:ln w="28575">
              <a:solidFill>
                <a:schemeClr val="bg1"/>
              </a:solidFill>
              <a:round/>
              <a:headEnd/>
              <a:tailEnd/>
            </a:ln>
          </p:spPr>
          <p:txBody>
            <a:bodyPr wrap="none" anchor="ctr"/>
            <a:lstStyle/>
            <a:p>
              <a:pPr algn="ctr" eaLnBrk="0" fontAlgn="auto" hangingPunct="0">
                <a:spcBef>
                  <a:spcPts val="0"/>
                </a:spcBef>
                <a:spcAft>
                  <a:spcPts val="0"/>
                </a:spcAft>
                <a:defRPr/>
              </a:pPr>
              <a:endParaRPr lang="en-US" sz="2400" b="1">
                <a:effectLst>
                  <a:glow rad="101600">
                    <a:schemeClr val="accent4">
                      <a:satMod val="175000"/>
                      <a:alpha val="40000"/>
                    </a:schemeClr>
                  </a:glow>
                  <a:outerShdw dist="88900" algn="tl" rotWithShape="0">
                    <a:prstClr val="black"/>
                  </a:outerShdw>
                </a:effectLst>
                <a:latin typeface="+mn-lt"/>
                <a:cs typeface="+mn-cs"/>
              </a:endParaRPr>
            </a:p>
          </p:txBody>
        </p:sp>
      </p:grpSp>
      <p:sp>
        <p:nvSpPr>
          <p:cNvPr id="36" name="Text Box 8"/>
          <p:cNvSpPr txBox="1">
            <a:spLocks noChangeArrowheads="1"/>
          </p:cNvSpPr>
          <p:nvPr/>
        </p:nvSpPr>
        <p:spPr bwMode="invGray">
          <a:xfrm>
            <a:off x="7243763" y="4564063"/>
            <a:ext cx="1524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Stockton</a:t>
            </a:r>
          </a:p>
        </p:txBody>
      </p:sp>
      <p:sp>
        <p:nvSpPr>
          <p:cNvPr id="37" name="Text Box 7"/>
          <p:cNvSpPr txBox="1">
            <a:spLocks noChangeArrowheads="1"/>
          </p:cNvSpPr>
          <p:nvPr/>
        </p:nvSpPr>
        <p:spPr bwMode="invGray">
          <a:xfrm>
            <a:off x="5943600" y="2590800"/>
            <a:ext cx="1905000" cy="368300"/>
          </a:xfrm>
          <a:prstGeom prst="rect">
            <a:avLst/>
          </a:prstGeom>
          <a:noFill/>
          <a:ln w="9525">
            <a:noFill/>
            <a:miter lim="800000"/>
            <a:headEnd type="none" w="sm" len="sm"/>
            <a:tailEnd type="none" w="sm" len="sm"/>
          </a:ln>
          <a:effectLst>
            <a:outerShdw blurRad="50800" dist="50800" dir="2700000" algn="ctr" rotWithShape="0">
              <a:schemeClr val="bg1"/>
            </a:outerShdw>
          </a:effectLst>
        </p:spPr>
        <p:txBody>
          <a:bodyPr/>
          <a:lstStyle/>
          <a:p>
            <a:pPr eaLnBrk="0" fontAlgn="auto" hangingPunct="0">
              <a:lnSpc>
                <a:spcPct val="90000"/>
              </a:lnSpc>
              <a:spcBef>
                <a:spcPct val="50000"/>
              </a:spcBef>
              <a:spcAft>
                <a:spcPts val="0"/>
              </a:spcAft>
              <a:buClr>
                <a:schemeClr val="folHlink"/>
              </a:buClr>
              <a:buSzPct val="140000"/>
              <a:buFont typeface="Wingdings" pitchFamily="2" charset="2"/>
              <a:buNone/>
              <a:defRPr/>
            </a:pPr>
            <a:r>
              <a:rPr lang="en-US" sz="2400" b="1" dirty="0">
                <a:latin typeface="+mn-lt"/>
                <a:cs typeface="+mn-cs"/>
              </a:rPr>
              <a:t>Sacramento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childTnLst>
                                </p:cTn>
                              </p:par>
                              <p:par>
                                <p:cTn id="18" presetID="23" presetClass="entr" presetSubtype="16" fill="hold" grpId="0"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theme/theme1.xml><?xml version="1.0" encoding="utf-8"?>
<a:theme xmlns:a="http://schemas.openxmlformats.org/drawingml/2006/main" name="Sample presentation slides(10)">
  <a:themeElements>
    <a:clrScheme name="US 2-145">
      <a:dk1>
        <a:sysClr val="windowText" lastClr="000000"/>
      </a:dk1>
      <a:lt1>
        <a:sysClr val="window" lastClr="FFFFFF"/>
      </a:lt1>
      <a:dk2>
        <a:srgbClr val="3B3B3B"/>
      </a:dk2>
      <a:lt2>
        <a:srgbClr val="D4D2D0"/>
      </a:lt2>
      <a:accent1>
        <a:srgbClr val="6EA0B0"/>
      </a:accent1>
      <a:accent2>
        <a:srgbClr val="E6C4E2"/>
      </a:accent2>
      <a:accent3>
        <a:srgbClr val="8D89A4"/>
      </a:accent3>
      <a:accent4>
        <a:srgbClr val="748560"/>
      </a:accent4>
      <a:accent5>
        <a:srgbClr val="9E9273"/>
      </a:accent5>
      <a:accent6>
        <a:srgbClr val="7E848D"/>
      </a:accent6>
      <a:hlink>
        <a:srgbClr val="00C8C3"/>
      </a:hlink>
      <a:folHlink>
        <a:srgbClr val="A116E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Sample presentation slides(10)</Template>
  <TotalTime>13994</TotalTime>
  <Words>3523</Words>
  <Application>Microsoft Office PowerPoint</Application>
  <PresentationFormat>On-screen Show (4:3)</PresentationFormat>
  <Paragraphs>854</Paragraphs>
  <Slides>51</Slides>
  <Notes>41</Notes>
  <HiddenSlides>2</HiddenSlides>
  <MMClips>0</MMClips>
  <ScaleCrop>false</ScaleCrop>
  <HeadingPairs>
    <vt:vector size="6" baseType="variant">
      <vt:variant>
        <vt:lpstr>Theme</vt:lpstr>
      </vt:variant>
      <vt:variant>
        <vt:i4>2</vt:i4>
      </vt:variant>
      <vt:variant>
        <vt:lpstr>Embedded OLE Servers</vt:lpstr>
      </vt:variant>
      <vt:variant>
        <vt:i4>3</vt:i4>
      </vt:variant>
      <vt:variant>
        <vt:lpstr>Slide Titles</vt:lpstr>
      </vt:variant>
      <vt:variant>
        <vt:i4>51</vt:i4>
      </vt:variant>
    </vt:vector>
  </HeadingPairs>
  <TitlesOfParts>
    <vt:vector size="56" baseType="lpstr">
      <vt:lpstr>Sample presentation slides(10)</vt:lpstr>
      <vt:lpstr>White with Courier font for code slides</vt:lpstr>
      <vt:lpstr>Worksheet</vt:lpstr>
      <vt:lpstr>Microsoft Office Excel 97-2003 Worksheet</vt:lpstr>
      <vt:lpstr>Photo Editor Photo</vt:lpstr>
      <vt:lpstr>Slide 1</vt:lpstr>
      <vt:lpstr>Newpaper Headlines</vt:lpstr>
      <vt:lpstr>Slide 3</vt:lpstr>
      <vt:lpstr>Reservoir &amp; Snowpack Conditions March 7, 2010</vt:lpstr>
      <vt:lpstr>Supply Outlook Mar. 2010</vt:lpstr>
      <vt:lpstr>Slide 6</vt:lpstr>
      <vt:lpstr>Slide 7</vt:lpstr>
      <vt:lpstr>Slide 8</vt:lpstr>
      <vt:lpstr>Slide 9</vt:lpstr>
      <vt:lpstr>Slide 10</vt:lpstr>
      <vt:lpstr>Slide 11</vt:lpstr>
      <vt:lpstr>Southern California's  Water  Reserve Levels</vt:lpstr>
      <vt:lpstr>Slide 13</vt:lpstr>
      <vt:lpstr>Slide 14</vt:lpstr>
      <vt:lpstr>Bottom Line </vt:lpstr>
      <vt:lpstr>Slide 16</vt:lpstr>
      <vt:lpstr>Reliability Improvement Plan </vt:lpstr>
      <vt:lpstr>Slide 18</vt:lpstr>
      <vt:lpstr>Slide 19</vt:lpstr>
      <vt:lpstr>Meeting Future Demand Increases Through “Local” Resources</vt:lpstr>
      <vt:lpstr>Slide 21</vt:lpstr>
      <vt:lpstr>Slide 22</vt:lpstr>
      <vt:lpstr>Water Supply Pathway (Island subsidence between 10-30 ft. deep)</vt:lpstr>
      <vt:lpstr>6.5 Magnitude Earthquake  causing 20-island failure</vt:lpstr>
      <vt:lpstr>Slide 25</vt:lpstr>
      <vt:lpstr>Slide 26</vt:lpstr>
      <vt:lpstr>Delta Near-Term Measures 2-Gate Fish Protection Project</vt:lpstr>
      <vt:lpstr>Delta Near-Term Measures CVP/SWP Intertie Project</vt:lpstr>
      <vt:lpstr>Delta Near-Term Measures Habitat Restoration</vt:lpstr>
      <vt:lpstr>Slide 30</vt:lpstr>
      <vt:lpstr>Bay-Delta Conservation Plan Overview</vt:lpstr>
      <vt:lpstr>Bay-Delta Conservation Plan Steering Committee </vt:lpstr>
      <vt:lpstr>Slide 33</vt:lpstr>
      <vt:lpstr>Ecosystem Restoration Targets </vt:lpstr>
      <vt:lpstr>Slide 35</vt:lpstr>
      <vt:lpstr>Slide 36</vt:lpstr>
      <vt:lpstr>Slide 37</vt:lpstr>
      <vt:lpstr>Slide 38</vt:lpstr>
      <vt:lpstr>Tunnel Boring Machine</vt:lpstr>
      <vt:lpstr>New Delta Conveyance Cost</vt:lpstr>
      <vt:lpstr>Water Supply Benefits 2010 deliveries </vt:lpstr>
      <vt:lpstr>Water Supply Benefits Bio Opinions vs Conservation Plan </vt:lpstr>
      <vt:lpstr>Slide 43</vt:lpstr>
      <vt:lpstr>Historic Comprehensive Water Package</vt:lpstr>
      <vt:lpstr>Water Policy Package Nov 2009</vt:lpstr>
      <vt:lpstr>Water Bond - 2009 $11.14 billion</vt:lpstr>
      <vt:lpstr>Water Bond  Southern Cal Benefits</vt:lpstr>
      <vt:lpstr>Slide 48</vt:lpstr>
      <vt:lpstr>Slide 49</vt:lpstr>
      <vt:lpstr>Legislative  Pathway 2010 Water Bond</vt:lpstr>
      <vt:lpstr>Water Bond  Funding for Specific Southern Cal Projects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Neudeck,Randall D</dc:creator>
  <cp:lastModifiedBy>u06454</cp:lastModifiedBy>
  <cp:revision>182</cp:revision>
  <dcterms:created xsi:type="dcterms:W3CDTF">2009-04-22T21:04:16Z</dcterms:created>
  <dcterms:modified xsi:type="dcterms:W3CDTF">2010-03-17T18:46:29Z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TC102867561033</vt:lpwstr>
  </property>
</Properties>
</file>