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xls" ContentType="application/vnd.ms-exce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3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37.xml" ContentType="application/vnd.openxmlformats-officedocument.presentationml.notesSlide+xml"/>
  <Override PartName="/ppt/charts/chart6.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40.xml" ContentType="application/vnd.openxmlformats-officedocument.presentationml.notesSlide+xml"/>
  <Override PartName="/ppt/charts/chart8.xml" ContentType="application/vnd.openxmlformats-officedocument.drawingml.chart+xml"/>
  <Override PartName="/ppt/theme/themeOverride3.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62" r:id="rId1"/>
    <p:sldMasterId id="2147483674" r:id="rId2"/>
  </p:sldMasterIdLst>
  <p:notesMasterIdLst>
    <p:notesMasterId r:id="rId46"/>
  </p:notesMasterIdLst>
  <p:handoutMasterIdLst>
    <p:handoutMasterId r:id="rId47"/>
  </p:handoutMasterIdLst>
  <p:sldIdLst>
    <p:sldId id="775" r:id="rId3"/>
    <p:sldId id="787" r:id="rId4"/>
    <p:sldId id="791" r:id="rId5"/>
    <p:sldId id="718" r:id="rId6"/>
    <p:sldId id="720" r:id="rId7"/>
    <p:sldId id="815" r:id="rId8"/>
    <p:sldId id="721" r:id="rId9"/>
    <p:sldId id="819" r:id="rId10"/>
    <p:sldId id="821" r:id="rId11"/>
    <p:sldId id="729" r:id="rId12"/>
    <p:sldId id="792" r:id="rId13"/>
    <p:sldId id="743" r:id="rId14"/>
    <p:sldId id="744" r:id="rId15"/>
    <p:sldId id="748" r:id="rId16"/>
    <p:sldId id="818" r:id="rId17"/>
    <p:sldId id="732" r:id="rId18"/>
    <p:sldId id="723" r:id="rId19"/>
    <p:sldId id="746" r:id="rId20"/>
    <p:sldId id="751" r:id="rId21"/>
    <p:sldId id="752" r:id="rId22"/>
    <p:sldId id="753" r:id="rId23"/>
    <p:sldId id="754" r:id="rId24"/>
    <p:sldId id="755" r:id="rId25"/>
    <p:sldId id="756" r:id="rId26"/>
    <p:sldId id="416" r:id="rId27"/>
    <p:sldId id="415" r:id="rId28"/>
    <p:sldId id="563" r:id="rId29"/>
    <p:sldId id="564" r:id="rId30"/>
    <p:sldId id="822" r:id="rId31"/>
    <p:sldId id="565" r:id="rId32"/>
    <p:sldId id="739" r:id="rId33"/>
    <p:sldId id="766" r:id="rId34"/>
    <p:sldId id="767" r:id="rId35"/>
    <p:sldId id="799" r:id="rId36"/>
    <p:sldId id="802" r:id="rId37"/>
    <p:sldId id="794" r:id="rId38"/>
    <p:sldId id="394" r:id="rId39"/>
    <p:sldId id="804" r:id="rId40"/>
    <p:sldId id="808" r:id="rId41"/>
    <p:sldId id="814" r:id="rId42"/>
    <p:sldId id="809" r:id="rId43"/>
    <p:sldId id="807" r:id="rId44"/>
    <p:sldId id="770" r:id="rId45"/>
  </p:sldIdLst>
  <p:sldSz cx="9144000" cy="6858000" type="screen4x3"/>
  <p:notesSz cx="9601200" cy="7315200"/>
  <p:embeddedFontLst>
    <p:embeddedFont>
      <p:font typeface="MS PGothic" pitchFamily="34" charset="-128"/>
      <p:regular r:id="rId48"/>
    </p:embeddedFont>
    <p:embeddedFont>
      <p:font typeface="Arial Black" pitchFamily="34" charset="0"/>
      <p:bold r:id="rId49"/>
    </p:embeddedFont>
    <p:embeddedFont>
      <p:font typeface="Calibri" pitchFamily="34" charset="0"/>
      <p:regular r:id="rId50"/>
      <p:bold r:id="rId51"/>
      <p:italic r:id="rId52"/>
      <p:boldItalic r:id="rId53"/>
    </p:embeddedFont>
  </p:embeddedFont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FF00"/>
    <a:srgbClr val="006699"/>
    <a:srgbClr val="003366"/>
    <a:srgbClr val="0033CC"/>
    <a:srgbClr val="003DB8"/>
    <a:srgbClr val="99FF33"/>
    <a:srgbClr val="FF9900"/>
    <a:srgbClr val="6633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75" autoAdjust="0"/>
    <p:restoredTop sz="60684" autoAdjust="0"/>
  </p:normalViewPr>
  <p:slideViewPr>
    <p:cSldViewPr showGuides="1">
      <p:cViewPr varScale="1">
        <p:scale>
          <a:sx n="101" d="100"/>
          <a:sy n="101" d="100"/>
        </p:scale>
        <p:origin x="-90" y="-138"/>
      </p:cViewPr>
      <p:guideLst>
        <p:guide orient="horz"/>
        <p:guide/>
      </p:guideLst>
    </p:cSldViewPr>
  </p:slideViewPr>
  <p:outlineViewPr>
    <p:cViewPr>
      <p:scale>
        <a:sx n="33" d="100"/>
        <a:sy n="33" d="100"/>
      </p:scale>
      <p:origin x="0" y="13302"/>
    </p:cViewPr>
  </p:outlin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66" d="100"/>
          <a:sy n="66" d="100"/>
        </p:scale>
        <p:origin x="-954" y="-108"/>
      </p:cViewPr>
      <p:guideLst>
        <p:guide orient="horz"/>
        <p:guide/>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
          <c:y val="0.20757308982210648"/>
          <c:w val="0.9988348739016315"/>
          <c:h val="0.65918817439486765"/>
        </c:manualLayout>
      </c:layout>
      <c:barChart>
        <c:barDir val="col"/>
        <c:grouping val="stacked"/>
        <c:varyColors val="0"/>
        <c:ser>
          <c:idx val="0"/>
          <c:order val="0"/>
          <c:tx>
            <c:strRef>
              <c:f>Sheet1!$B$1</c:f>
              <c:strCache>
                <c:ptCount val="1"/>
                <c:pt idx="0">
                  <c:v>Conservation</c:v>
                </c:pt>
              </c:strCache>
            </c:strRef>
          </c:tx>
          <c:spPr>
            <a:solidFill>
              <a:srgbClr val="008000"/>
            </a:solidFill>
            <a:scene3d>
              <a:camera prst="orthographicFront"/>
              <a:lightRig rig="threePt" dir="t">
                <a:rot lat="0" lon="0" rev="1200000"/>
              </a:lightRig>
            </a:scene3d>
            <a:sp3d>
              <a:bevelT w="101600" h="101600"/>
              <a:bevelB w="101600" h="101600"/>
            </a:sp3d>
          </c:spPr>
          <c:invertIfNegative val="0"/>
          <c:dLbls>
            <c:txPr>
              <a:bodyPr/>
              <a:lstStyle/>
              <a:p>
                <a:pPr>
                  <a:defRPr sz="2400" b="1"/>
                </a:pPr>
                <a:endParaRPr lang="en-US"/>
              </a:p>
            </c:txPr>
            <c:showLegendKey val="0"/>
            <c:showVal val="0"/>
            <c:showCatName val="0"/>
            <c:showSerName val="1"/>
            <c:showPercent val="0"/>
            <c:showBubbleSize val="0"/>
            <c:showLeaderLines val="0"/>
          </c:dLbls>
          <c:cat>
            <c:strRef>
              <c:f>Sheet1!$A$2:$A$3</c:f>
              <c:strCache>
                <c:ptCount val="2"/>
                <c:pt idx="0">
                  <c:v>Southern Cal Conservation (2011)</c:v>
                </c:pt>
                <c:pt idx="1">
                  <c:v>Annual Urban Demand</c:v>
                </c:pt>
              </c:strCache>
            </c:strRef>
          </c:cat>
          <c:val>
            <c:numRef>
              <c:f>Sheet1!$B$2:$B$3</c:f>
              <c:numCache>
                <c:formatCode>General</c:formatCode>
                <c:ptCount val="2"/>
                <c:pt idx="0" formatCode="_(* #,##0_);_(* \(#,##0\);_(* &quot;-&quot;??_);_(@_)">
                  <c:v>916000</c:v>
                </c:pt>
              </c:numCache>
            </c:numRef>
          </c:val>
        </c:ser>
        <c:ser>
          <c:idx val="1"/>
          <c:order val="1"/>
          <c:tx>
            <c:strRef>
              <c:f>Sheet1!$C$1</c:f>
              <c:strCache>
                <c:ptCount val="1"/>
                <c:pt idx="0">
                  <c:v>Recycling &amp; Desalination</c:v>
                </c:pt>
              </c:strCache>
            </c:strRef>
          </c:tx>
          <c:spPr>
            <a:solidFill>
              <a:srgbClr val="996633"/>
            </a:solidFill>
            <a:scene3d>
              <a:camera prst="orthographicFront"/>
              <a:lightRig rig="threePt" dir="t">
                <a:rot lat="0" lon="0" rev="1200000"/>
              </a:lightRig>
            </a:scene3d>
            <a:sp3d>
              <a:bevelT w="101600" h="101600"/>
              <a:bevelB w="101600" h="101600"/>
            </a:sp3d>
          </c:spPr>
          <c:invertIfNegative val="0"/>
          <c:dLbls>
            <c:dLbl>
              <c:idx val="0"/>
              <c:layout/>
              <c:tx>
                <c:rich>
                  <a:bodyPr/>
                  <a:lstStyle/>
                  <a:p>
                    <a:r>
                      <a:rPr lang="en-US" sz="2000" b="1" dirty="0" smtClean="0"/>
                      <a:t>Recycling- Desal</a:t>
                    </a:r>
                    <a:endParaRPr lang="en-US" sz="2000" b="1" dirty="0"/>
                  </a:p>
                </c:rich>
              </c:tx>
              <c:showLegendKey val="0"/>
              <c:showVal val="0"/>
              <c:showCatName val="0"/>
              <c:showSerName val="0"/>
              <c:showPercent val="0"/>
              <c:showBubbleSize val="0"/>
            </c:dLbl>
            <c:txPr>
              <a:bodyPr/>
              <a:lstStyle/>
              <a:p>
                <a:pPr>
                  <a:defRPr sz="2000" b="1"/>
                </a:pPr>
                <a:endParaRPr lang="en-US"/>
              </a:p>
            </c:txPr>
            <c:showLegendKey val="0"/>
            <c:showVal val="0"/>
            <c:showCatName val="0"/>
            <c:showSerName val="1"/>
            <c:showPercent val="0"/>
            <c:showBubbleSize val="0"/>
            <c:showLeaderLines val="0"/>
          </c:dLbls>
          <c:cat>
            <c:strRef>
              <c:f>Sheet1!$A$2:$A$3</c:f>
              <c:strCache>
                <c:ptCount val="2"/>
                <c:pt idx="0">
                  <c:v>Southern Cal Conservation (2011)</c:v>
                </c:pt>
                <c:pt idx="1">
                  <c:v>Annual Urban Demand</c:v>
                </c:pt>
              </c:strCache>
            </c:strRef>
          </c:cat>
          <c:val>
            <c:numRef>
              <c:f>Sheet1!$C$2:$C$3</c:f>
              <c:numCache>
                <c:formatCode>General</c:formatCode>
                <c:ptCount val="2"/>
                <c:pt idx="0" formatCode="_(* #,##0_);_(* \(#,##0\);_(* &quot;-&quot;??_);_(@_)">
                  <c:v>394000</c:v>
                </c:pt>
              </c:numCache>
            </c:numRef>
          </c:val>
        </c:ser>
        <c:ser>
          <c:idx val="2"/>
          <c:order val="2"/>
          <c:tx>
            <c:strRef>
              <c:f>Sheet1!$D$1</c:f>
              <c:strCache>
                <c:ptCount val="1"/>
                <c:pt idx="0">
                  <c:v>Groundwater Recovery</c:v>
                </c:pt>
              </c:strCache>
            </c:strRef>
          </c:tx>
          <c:spPr>
            <a:scene3d>
              <a:camera prst="orthographicFront"/>
              <a:lightRig rig="threePt" dir="t">
                <a:rot lat="0" lon="0" rev="1200000"/>
              </a:lightRig>
            </a:scene3d>
            <a:sp3d>
              <a:bevelT w="101600" h="101600"/>
              <a:bevelB w="101600" h="101600"/>
            </a:sp3d>
          </c:spPr>
          <c:invertIfNegative val="0"/>
          <c:dLbls>
            <c:dLbl>
              <c:idx val="0"/>
              <c:layout>
                <c:manualLayout>
                  <c:x val="-2.9239766081875537E-3"/>
                  <c:y val="-3.972068789908724E-3"/>
                </c:manualLayout>
              </c:layout>
              <c:tx>
                <c:rich>
                  <a:bodyPr/>
                  <a:lstStyle/>
                  <a:p>
                    <a:r>
                      <a:rPr lang="en-US" sz="2000" b="1" dirty="0"/>
                      <a:t>Groundwater </a:t>
                    </a:r>
                  </a:p>
                </c:rich>
              </c:tx>
              <c:dLblPos val="ctr"/>
              <c:showLegendKey val="0"/>
              <c:showVal val="0"/>
              <c:showCatName val="0"/>
              <c:showSerName val="0"/>
              <c:showPercent val="0"/>
              <c:showBubbleSize val="0"/>
            </c:dLbl>
            <c:dLbl>
              <c:idx val="2"/>
              <c:spPr/>
              <c:txPr>
                <a:bodyPr/>
                <a:lstStyle/>
                <a:p>
                  <a:pPr>
                    <a:lnSpc>
                      <a:spcPct val="90000"/>
                    </a:lnSpc>
                    <a:defRPr sz="2000" b="1"/>
                  </a:pPr>
                  <a:endParaRPr lang="en-US"/>
                </a:p>
              </c:txPr>
              <c:showLegendKey val="0"/>
              <c:showVal val="0"/>
              <c:showCatName val="0"/>
              <c:showSerName val="1"/>
              <c:showPercent val="0"/>
              <c:showBubbleSize val="0"/>
            </c:dLbl>
            <c:txPr>
              <a:bodyPr/>
              <a:lstStyle/>
              <a:p>
                <a:pPr>
                  <a:defRPr sz="2000" b="1"/>
                </a:pPr>
                <a:endParaRPr lang="en-US"/>
              </a:p>
            </c:txPr>
            <c:showLegendKey val="0"/>
            <c:showVal val="0"/>
            <c:showCatName val="0"/>
            <c:showSerName val="1"/>
            <c:showPercent val="0"/>
            <c:showBubbleSize val="0"/>
            <c:showLeaderLines val="0"/>
          </c:dLbls>
          <c:cat>
            <c:strRef>
              <c:f>Sheet1!$A$2:$A$3</c:f>
              <c:strCache>
                <c:ptCount val="2"/>
                <c:pt idx="0">
                  <c:v>Southern Cal Conservation (2011)</c:v>
                </c:pt>
                <c:pt idx="1">
                  <c:v>Annual Urban Demand</c:v>
                </c:pt>
              </c:strCache>
            </c:strRef>
          </c:cat>
          <c:val>
            <c:numRef>
              <c:f>Sheet1!$D$2:$D$3</c:f>
              <c:numCache>
                <c:formatCode>General</c:formatCode>
                <c:ptCount val="2"/>
                <c:pt idx="0" formatCode="_(* #,##0_);_(* \(#,##0\);_(* &quot;-&quot;??_);_(@_)">
                  <c:v>48000</c:v>
                </c:pt>
              </c:numCache>
            </c:numRef>
          </c:val>
        </c:ser>
        <c:ser>
          <c:idx val="3"/>
          <c:order val="3"/>
          <c:tx>
            <c:strRef>
              <c:f>Sheet1!$E$1</c:f>
              <c:strCache>
                <c:ptCount val="1"/>
                <c:pt idx="0">
                  <c:v>Annual Demand 
(Sacramento + San Francisco +
Los Angeles +
San Diego)</c:v>
                </c:pt>
              </c:strCache>
            </c:strRef>
          </c:tx>
          <c:spPr>
            <a:gradFill>
              <a:gsLst>
                <a:gs pos="0">
                  <a:srgbClr val="0033CC"/>
                </a:gs>
                <a:gs pos="98000">
                  <a:srgbClr val="000000">
                    <a:alpha val="91000"/>
                  </a:srgbClr>
                </a:gs>
              </a:gsLst>
              <a:lin ang="5400000" scaled="0"/>
            </a:gradFill>
            <a:scene3d>
              <a:camera prst="orthographicFront"/>
              <a:lightRig rig="threePt" dir="t">
                <a:rot lat="0" lon="0" rev="1200000"/>
              </a:lightRig>
            </a:scene3d>
            <a:sp3d>
              <a:bevelT w="101600" h="101600"/>
              <a:bevelB w="101600" h="101600"/>
            </a:sp3d>
          </c:spPr>
          <c:invertIfNegative val="0"/>
          <c:dLbls>
            <c:dLbl>
              <c:idx val="1"/>
              <c:layout/>
              <c:tx>
                <c:rich>
                  <a:bodyPr/>
                  <a:lstStyle/>
                  <a:p>
                    <a:pPr>
                      <a:lnSpc>
                        <a:spcPct val="150000"/>
                      </a:lnSpc>
                      <a:defRPr sz="2000" b="1">
                        <a:solidFill>
                          <a:schemeClr val="tx1"/>
                        </a:solidFill>
                      </a:defRPr>
                    </a:pPr>
                    <a:r>
                      <a:rPr lang="es-ES" sz="2000" u="sng" dirty="0" err="1"/>
                      <a:t>Annual Demand </a:t>
                    </a:r>
                    <a:r>
                      <a:rPr lang="es-ES" dirty="0" err="1"/>
                      <a:t>
</a:t>
                    </a:r>
                    <a:r>
                      <a:rPr lang="es-ES" i="1" dirty="0" err="1">
                        <a:solidFill>
                          <a:srgbClr val="FFC000"/>
                        </a:solidFill>
                      </a:rPr>
                      <a:t>(Sacramento + San Francisco +
Los Angeles +
San Diego)</a:t>
                    </a:r>
                    <a:endParaRPr lang="es-ES" i="1" dirty="0">
                      <a:solidFill>
                        <a:srgbClr val="FFC000"/>
                      </a:solidFill>
                    </a:endParaRPr>
                  </a:p>
                </c:rich>
              </c:tx>
              <c:spPr>
                <a:noFill/>
                <a:effectLst/>
              </c:spPr>
              <c:showLegendKey val="0"/>
              <c:showVal val="0"/>
              <c:showCatName val="0"/>
              <c:showSerName val="1"/>
              <c:showPercent val="0"/>
              <c:showBubbleSize val="0"/>
            </c:dLbl>
            <c:spPr>
              <a:effectLst/>
            </c:spPr>
            <c:txPr>
              <a:bodyPr/>
              <a:lstStyle/>
              <a:p>
                <a:pPr>
                  <a:lnSpc>
                    <a:spcPct val="150000"/>
                  </a:lnSpc>
                  <a:defRPr sz="2000" b="1">
                    <a:solidFill>
                      <a:schemeClr val="tx1"/>
                    </a:solidFill>
                  </a:defRPr>
                </a:pPr>
                <a:endParaRPr lang="en-US"/>
              </a:p>
            </c:txPr>
            <c:showLegendKey val="0"/>
            <c:showVal val="0"/>
            <c:showCatName val="0"/>
            <c:showSerName val="1"/>
            <c:showPercent val="0"/>
            <c:showBubbleSize val="0"/>
            <c:showLeaderLines val="0"/>
          </c:dLbls>
          <c:cat>
            <c:strRef>
              <c:f>Sheet1!$A$2:$A$3</c:f>
              <c:strCache>
                <c:ptCount val="2"/>
                <c:pt idx="0">
                  <c:v>Southern Cal Conservation (2011)</c:v>
                </c:pt>
                <c:pt idx="1">
                  <c:v>Annual Urban Demand</c:v>
                </c:pt>
              </c:strCache>
            </c:strRef>
          </c:cat>
          <c:val>
            <c:numRef>
              <c:f>Sheet1!$E$2:$E$3</c:f>
              <c:numCache>
                <c:formatCode>_(* #,##0_);_(* \(#,##0\);_(* "-"??_);_(@_)</c:formatCode>
                <c:ptCount val="2"/>
                <c:pt idx="1">
                  <c:v>1370000</c:v>
                </c:pt>
              </c:numCache>
            </c:numRef>
          </c:val>
        </c:ser>
        <c:dLbls>
          <c:showLegendKey val="0"/>
          <c:showVal val="0"/>
          <c:showCatName val="0"/>
          <c:showSerName val="0"/>
          <c:showPercent val="0"/>
          <c:showBubbleSize val="0"/>
        </c:dLbls>
        <c:gapWidth val="53"/>
        <c:overlap val="100"/>
        <c:axId val="153548672"/>
        <c:axId val="153550208"/>
      </c:barChart>
      <c:catAx>
        <c:axId val="153548672"/>
        <c:scaling>
          <c:orientation val="minMax"/>
        </c:scaling>
        <c:delete val="0"/>
        <c:axPos val="b"/>
        <c:numFmt formatCode="General" sourceLinked="1"/>
        <c:majorTickMark val="out"/>
        <c:minorTickMark val="none"/>
        <c:tickLblPos val="nextTo"/>
        <c:spPr>
          <a:effectLst/>
        </c:spPr>
        <c:txPr>
          <a:bodyPr/>
          <a:lstStyle/>
          <a:p>
            <a:pPr>
              <a:defRPr sz="2400" b="1" baseline="0">
                <a:solidFill>
                  <a:srgbClr val="FFC000"/>
                </a:solidFill>
              </a:defRPr>
            </a:pPr>
            <a:endParaRPr lang="en-US"/>
          </a:p>
        </c:txPr>
        <c:crossAx val="153550208"/>
        <c:crosses val="autoZero"/>
        <c:auto val="1"/>
        <c:lblAlgn val="ctr"/>
        <c:lblOffset val="100"/>
        <c:noMultiLvlLbl val="0"/>
      </c:catAx>
      <c:valAx>
        <c:axId val="153550208"/>
        <c:scaling>
          <c:orientation val="minMax"/>
        </c:scaling>
        <c:delete val="1"/>
        <c:axPos val="l"/>
        <c:numFmt formatCode="_(* #,##0_);_(* \(#,##0\);_(* &quot;-&quot;??_);_(@_)" sourceLinked="1"/>
        <c:majorTickMark val="out"/>
        <c:minorTickMark val="none"/>
        <c:tickLblPos val="none"/>
        <c:crossAx val="153548672"/>
        <c:crosses val="autoZero"/>
        <c:crossBetween val="between"/>
        <c:majorUnit val="500000"/>
      </c:valAx>
      <c:spPr>
        <a:noFill/>
        <a:ln w="25398">
          <a:noFill/>
        </a:ln>
      </c:spPr>
    </c:plotArea>
    <c:plotVisOnly val="1"/>
    <c:dispBlanksAs val="gap"/>
    <c:showDLblsOverMax val="0"/>
  </c:chart>
  <c:txPr>
    <a:bodyPr/>
    <a:lstStyle/>
    <a:p>
      <a:pPr>
        <a:defRPr sz="1796"/>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0.15625482140819374"/>
          <c:y val="4.0993539269129832E-2"/>
          <c:w val="0.79116181672943064"/>
          <c:h val="0.74259135877246119"/>
        </c:manualLayout>
      </c:layout>
      <c:barChart>
        <c:barDir val="col"/>
        <c:grouping val="stacked"/>
        <c:varyColors val="0"/>
        <c:ser>
          <c:idx val="0"/>
          <c:order val="0"/>
          <c:tx>
            <c:strRef>
              <c:f>Sheet1!$B$1</c:f>
              <c:strCache>
                <c:ptCount val="1"/>
                <c:pt idx="0">
                  <c:v>Low Cost</c:v>
                </c:pt>
              </c:strCache>
            </c:strRef>
          </c:tx>
          <c:spPr>
            <a:no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accent5">
                  <a:satMod val="300000"/>
                </a:schemeClr>
              </a:contourClr>
            </a:sp3d>
          </c:spPr>
          <c:invertIfNegative val="0"/>
          <c:cat>
            <c:strRef>
              <c:f>Sheet1!$A$2:$A$5</c:f>
              <c:strCache>
                <c:ptCount val="4"/>
                <c:pt idx="0">
                  <c:v>Stormwater</c:v>
                </c:pt>
                <c:pt idx="1">
                  <c:v>Groundwater Recovery</c:v>
                </c:pt>
                <c:pt idx="2">
                  <c:v>Recycled</c:v>
                </c:pt>
                <c:pt idx="3">
                  <c:v>Desalination</c:v>
                </c:pt>
              </c:strCache>
            </c:strRef>
          </c:cat>
          <c:val>
            <c:numRef>
              <c:f>Sheet1!$B$2:$B$5</c:f>
              <c:numCache>
                <c:formatCode>_(* #,##0_);_(* \(#,##0\);_(* "-"??_);_(@_)</c:formatCode>
                <c:ptCount val="4"/>
                <c:pt idx="0">
                  <c:v>1600</c:v>
                </c:pt>
                <c:pt idx="1">
                  <c:v>572</c:v>
                </c:pt>
                <c:pt idx="2">
                  <c:v>712</c:v>
                </c:pt>
                <c:pt idx="3">
                  <c:v>1600</c:v>
                </c:pt>
              </c:numCache>
            </c:numRef>
          </c:val>
        </c:ser>
        <c:ser>
          <c:idx val="1"/>
          <c:order val="1"/>
          <c:tx>
            <c:strRef>
              <c:f>Sheet1!$C$1</c:f>
              <c:strCache>
                <c:ptCount val="1"/>
                <c:pt idx="0">
                  <c:v>Difference</c:v>
                </c:pt>
              </c:strCache>
            </c:strRef>
          </c:tx>
          <c:spPr>
            <a:gradFill rotWithShape="1">
              <a:gsLst>
                <a:gs pos="0">
                  <a:srgbClr val="DD8047">
                    <a:shade val="15000"/>
                    <a:satMod val="180000"/>
                  </a:srgbClr>
                </a:gs>
                <a:gs pos="50000">
                  <a:srgbClr val="DD8047">
                    <a:shade val="45000"/>
                    <a:satMod val="170000"/>
                  </a:srgbClr>
                </a:gs>
                <a:gs pos="70000">
                  <a:srgbClr val="DD8047">
                    <a:tint val="99000"/>
                    <a:shade val="65000"/>
                    <a:satMod val="155000"/>
                  </a:srgbClr>
                </a:gs>
                <a:gs pos="100000">
                  <a:srgbClr val="DD8047">
                    <a:tint val="95500"/>
                    <a:shade val="100000"/>
                    <a:satMod val="155000"/>
                  </a:srgbClr>
                </a:gs>
              </a:gsLst>
              <a:lin ang="16200000" scaled="0"/>
            </a:gradFill>
            <a:ln>
              <a:noFill/>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rgbClr val="DD8047">
                  <a:satMod val="300000"/>
                </a:srgbClr>
              </a:contourClr>
            </a:sp3d>
          </c:spPr>
          <c:invertIfNegative val="0"/>
          <c:cat>
            <c:strRef>
              <c:f>Sheet1!$A$2:$A$5</c:f>
              <c:strCache>
                <c:ptCount val="4"/>
                <c:pt idx="0">
                  <c:v>Stormwater</c:v>
                </c:pt>
                <c:pt idx="1">
                  <c:v>Groundwater Recovery</c:v>
                </c:pt>
                <c:pt idx="2">
                  <c:v>Recycled</c:v>
                </c:pt>
                <c:pt idx="3">
                  <c:v>Desalination</c:v>
                </c:pt>
              </c:strCache>
            </c:strRef>
          </c:cat>
          <c:val>
            <c:numRef>
              <c:f>Sheet1!$C$2:$C$5</c:f>
              <c:numCache>
                <c:formatCode>General</c:formatCode>
                <c:ptCount val="4"/>
                <c:pt idx="0">
                  <c:v>2819</c:v>
                </c:pt>
                <c:pt idx="1">
                  <c:v>2069</c:v>
                </c:pt>
                <c:pt idx="2">
                  <c:v>3075</c:v>
                </c:pt>
                <c:pt idx="3">
                  <c:v>688</c:v>
                </c:pt>
              </c:numCache>
            </c:numRef>
          </c:val>
        </c:ser>
        <c:dLbls>
          <c:showLegendKey val="0"/>
          <c:showVal val="0"/>
          <c:showCatName val="0"/>
          <c:showSerName val="0"/>
          <c:showPercent val="0"/>
          <c:showBubbleSize val="0"/>
        </c:dLbls>
        <c:gapWidth val="40"/>
        <c:overlap val="100"/>
        <c:axId val="194882560"/>
        <c:axId val="194888448"/>
      </c:barChart>
      <c:catAx>
        <c:axId val="194882560"/>
        <c:scaling>
          <c:orientation val="minMax"/>
        </c:scaling>
        <c:delete val="0"/>
        <c:axPos val="b"/>
        <c:majorTickMark val="out"/>
        <c:minorTickMark val="none"/>
        <c:tickLblPos val="nextTo"/>
        <c:txPr>
          <a:bodyPr/>
          <a:lstStyle/>
          <a:p>
            <a:pPr>
              <a:defRPr sz="2000"/>
            </a:pPr>
            <a:endParaRPr lang="en-US"/>
          </a:p>
        </c:txPr>
        <c:crossAx val="194888448"/>
        <c:crosses val="autoZero"/>
        <c:auto val="1"/>
        <c:lblAlgn val="ctr"/>
        <c:lblOffset val="100"/>
        <c:noMultiLvlLbl val="0"/>
      </c:catAx>
      <c:valAx>
        <c:axId val="194888448"/>
        <c:scaling>
          <c:orientation val="minMax"/>
          <c:max val="3500"/>
        </c:scaling>
        <c:delete val="0"/>
        <c:axPos val="l"/>
        <c:majorGridlines>
          <c:spPr>
            <a:ln>
              <a:solidFill>
                <a:schemeClr val="accent1">
                  <a:lumMod val="50000"/>
                  <a:alpha val="50000"/>
                </a:schemeClr>
              </a:solidFill>
            </a:ln>
          </c:spPr>
        </c:majorGridlines>
        <c:title>
          <c:tx>
            <c:rich>
              <a:bodyPr rot="-5400000" vert="horz"/>
              <a:lstStyle/>
              <a:p>
                <a:pPr>
                  <a:defRPr sz="2000"/>
                </a:pPr>
                <a:r>
                  <a:rPr lang="en-US" sz="2000" dirty="0" smtClean="0"/>
                  <a:t>Supply Cost</a:t>
                </a:r>
                <a:r>
                  <a:rPr lang="en-US" sz="2000" baseline="0" dirty="0" smtClean="0"/>
                  <a:t>  ($/AF)</a:t>
                </a:r>
                <a:endParaRPr lang="en-US" sz="2000" dirty="0"/>
              </a:p>
            </c:rich>
          </c:tx>
          <c:layout>
            <c:manualLayout>
              <c:xMode val="edge"/>
              <c:yMode val="edge"/>
              <c:x val="1.4853983212866839E-3"/>
              <c:y val="0.2374173228346465"/>
            </c:manualLayout>
          </c:layout>
          <c:overlay val="0"/>
        </c:title>
        <c:numFmt formatCode="&quot;$&quot;#,##0" sourceLinked="0"/>
        <c:majorTickMark val="out"/>
        <c:minorTickMark val="none"/>
        <c:tickLblPos val="nextTo"/>
        <c:crossAx val="194882560"/>
        <c:crosses val="autoZero"/>
        <c:crossBetween val="between"/>
      </c:valAx>
      <c:spPr>
        <a:solidFill>
          <a:prstClr val="black">
            <a:alpha val="20000"/>
          </a:prstClr>
        </a:solidFill>
      </c:spPr>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3.273809523809524E-2"/>
          <c:y val="0"/>
          <c:w val="0.94940476190476086"/>
          <c:h val="1"/>
        </c:manualLayout>
      </c:layout>
      <c:pie3DChart>
        <c:varyColors val="1"/>
        <c:ser>
          <c:idx val="0"/>
          <c:order val="0"/>
          <c:tx>
            <c:strRef>
              <c:f>Sheet1!$F$11</c:f>
              <c:strCache>
                <c:ptCount val="1"/>
                <c:pt idx="0">
                  <c:v> 112,912 </c:v>
                </c:pt>
              </c:strCache>
            </c:strRef>
          </c:tx>
          <c:cat>
            <c:numRef>
              <c:f>(Sheet1!$A$34,Sheet1!$A$33,Sheet1!$A$28,Sheet1!$A$27)</c:f>
              <c:numCache>
                <c:formatCode>General</c:formatCode>
                <c:ptCount val="4"/>
              </c:numCache>
            </c:numRef>
          </c:cat>
          <c:val>
            <c:numRef>
              <c:f>(Sheet1!$F$34,Sheet1!$F$33,Sheet1!$F$28,Sheet1!$F$27)</c:f>
              <c:numCache>
                <c:formatCode>General</c:formatCode>
                <c:ptCount val="4"/>
              </c:numCache>
            </c:numRef>
          </c:val>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3.273809523809524E-2"/>
          <c:y val="0"/>
          <c:w val="0.94940476190476086"/>
          <c:h val="1"/>
        </c:manualLayout>
      </c:layout>
      <c:pie3DChart>
        <c:varyColors val="1"/>
        <c:ser>
          <c:idx val="0"/>
          <c:order val="0"/>
          <c:tx>
            <c:strRef>
              <c:f>Sheet1!$J$1</c:f>
              <c:strCache>
                <c:ptCount val="1"/>
                <c:pt idx="0">
                  <c:v>IRP Average Year 2035</c:v>
                </c:pt>
              </c:strCache>
            </c:strRef>
          </c:tx>
          <c:cat>
            <c:strRef>
              <c:f>(Sheet1!$A$6,Sheet1!$A$15,Sheet1!$A$18,Sheet1!$A$19)</c:f>
              <c:strCache>
                <c:ptCount val="4"/>
                <c:pt idx="0">
                  <c:v>Total Water Use Efficiency</c:v>
                </c:pt>
                <c:pt idx="1">
                  <c:v>Total Local Supplies</c:v>
                </c:pt>
                <c:pt idx="2">
                  <c:v>State Water Project</c:v>
                </c:pt>
                <c:pt idx="3">
                  <c:v>Colorado River</c:v>
                </c:pt>
              </c:strCache>
            </c:strRef>
          </c:cat>
          <c:val>
            <c:numRef>
              <c:f>(Sheet1!$J$6,Sheet1!$J$15,Sheet1!$J$18,Sheet1!$J$19)</c:f>
              <c:numCache>
                <c:formatCode>_(* #,##0_);_(* \(#,##0\);_(* "-"??_);_(@_)</c:formatCode>
                <c:ptCount val="4"/>
                <c:pt idx="0">
                  <c:v>2168000</c:v>
                </c:pt>
                <c:pt idx="1">
                  <c:v>2082000</c:v>
                </c:pt>
                <c:pt idx="2">
                  <c:v>1490000</c:v>
                </c:pt>
                <c:pt idx="3">
                  <c:v>925000</c:v>
                </c:pt>
              </c:numCache>
            </c:numRef>
          </c:val>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40"/>
      <c:rotY val="0"/>
      <c:rAngAx val="0"/>
      <c:perspective val="10"/>
    </c:view3D>
    <c:floor>
      <c:thickness val="0"/>
    </c:floor>
    <c:sideWall>
      <c:thickness val="0"/>
    </c:sideWall>
    <c:backWall>
      <c:thickness val="0"/>
    </c:backWall>
    <c:plotArea>
      <c:layout>
        <c:manualLayout>
          <c:layoutTarget val="inner"/>
          <c:xMode val="edge"/>
          <c:yMode val="edge"/>
          <c:x val="3.273809523809524E-2"/>
          <c:y val="0"/>
          <c:w val="0.94940476190476086"/>
          <c:h val="1"/>
        </c:manualLayout>
      </c:layout>
      <c:pie3DChart>
        <c:varyColors val="1"/>
        <c:ser>
          <c:idx val="0"/>
          <c:order val="0"/>
          <c:tx>
            <c:strRef>
              <c:f>Sheet1!$B$1</c:f>
              <c:strCache>
                <c:ptCount val="1"/>
                <c:pt idx="0">
                  <c:v>1990</c:v>
                </c:pt>
              </c:strCache>
            </c:strRef>
          </c:tx>
          <c:cat>
            <c:strRef>
              <c:f>(Sheet1!$A$6,Sheet1!$A$15,Sheet1!$A$18,Sheet1!$A$19)</c:f>
              <c:strCache>
                <c:ptCount val="4"/>
                <c:pt idx="0">
                  <c:v>Total Water Use Efficiency</c:v>
                </c:pt>
                <c:pt idx="1">
                  <c:v>Total Local Supplies</c:v>
                </c:pt>
                <c:pt idx="2">
                  <c:v>State Water Project</c:v>
                </c:pt>
                <c:pt idx="3">
                  <c:v>Colorado River</c:v>
                </c:pt>
              </c:strCache>
            </c:strRef>
          </c:cat>
          <c:val>
            <c:numRef>
              <c:f>(Sheet1!$B$6,Sheet1!$B$15,Sheet1!$B$18,Sheet1!$B$19)</c:f>
              <c:numCache>
                <c:formatCode>_(* #,##0_);_(* \(#,##0\);_(* "-"??_);_(@_)</c:formatCode>
                <c:ptCount val="4"/>
                <c:pt idx="0">
                  <c:v>296407.87991851568</c:v>
                </c:pt>
                <c:pt idx="1">
                  <c:v>1485024.1534308414</c:v>
                </c:pt>
                <c:pt idx="2">
                  <c:v>1457676</c:v>
                </c:pt>
                <c:pt idx="3">
                  <c:v>1183250</c:v>
                </c:pt>
              </c:numCache>
            </c:numRef>
          </c:val>
        </c:ser>
        <c:dLbls>
          <c:showLegendKey val="0"/>
          <c:showVal val="0"/>
          <c:showCatName val="0"/>
          <c:showSerName val="0"/>
          <c:showPercent val="0"/>
          <c:showBubbleSize val="0"/>
          <c:showLeaderLines val="0"/>
        </c:dLbls>
      </c:pie3D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6"/>
    </mc:Choice>
    <mc:Fallback>
      <c:style val="46"/>
    </mc:Fallback>
  </mc:AlternateContent>
  <c:chart>
    <c:autoTitleDeleted val="1"/>
    <c:plotArea>
      <c:layout>
        <c:manualLayout>
          <c:layoutTarget val="inner"/>
          <c:xMode val="edge"/>
          <c:yMode val="edge"/>
          <c:x val="0.16244486407524855"/>
          <c:y val="0.11701486924116063"/>
          <c:w val="0.823886058360352"/>
          <c:h val="0.69648671341348523"/>
        </c:manualLayout>
      </c:layout>
      <c:barChart>
        <c:barDir val="col"/>
        <c:grouping val="clustered"/>
        <c:varyColors val="0"/>
        <c:ser>
          <c:idx val="0"/>
          <c:order val="0"/>
          <c:tx>
            <c:strRef>
              <c:f>Sheet1!$B$1</c:f>
              <c:strCache>
                <c:ptCount val="1"/>
                <c:pt idx="0">
                  <c:v>Per Capita Cost</c:v>
                </c:pt>
              </c:strCache>
            </c:strRef>
          </c:tx>
          <c:invertIfNegative val="0"/>
          <c:cat>
            <c:strRef>
              <c:f>Sheet1!$A$2:$A$4</c:f>
              <c:strCache>
                <c:ptCount val="3"/>
                <c:pt idx="0">
                  <c:v>San Francisco 
Hetch-Hetchy Project</c:v>
                </c:pt>
                <c:pt idx="1">
                  <c:v>East Bay MUD 
Freeport Project</c:v>
                </c:pt>
                <c:pt idx="2">
                  <c:v>MWD – Delta 
Improvements</c:v>
                </c:pt>
              </c:strCache>
            </c:strRef>
          </c:cat>
          <c:val>
            <c:numRef>
              <c:f>Sheet1!$B$2:$B$4</c:f>
              <c:numCache>
                <c:formatCode>General</c:formatCode>
                <c:ptCount val="3"/>
                <c:pt idx="0">
                  <c:v>1917</c:v>
                </c:pt>
                <c:pt idx="1">
                  <c:v>314</c:v>
                </c:pt>
                <c:pt idx="2">
                  <c:v>180</c:v>
                </c:pt>
              </c:numCache>
            </c:numRef>
          </c:val>
        </c:ser>
        <c:dLbls>
          <c:showLegendKey val="0"/>
          <c:showVal val="0"/>
          <c:showCatName val="0"/>
          <c:showSerName val="0"/>
          <c:showPercent val="0"/>
          <c:showBubbleSize val="0"/>
        </c:dLbls>
        <c:gapWidth val="40"/>
        <c:axId val="200335744"/>
        <c:axId val="200337280"/>
      </c:barChart>
      <c:catAx>
        <c:axId val="200335744"/>
        <c:scaling>
          <c:orientation val="minMax"/>
        </c:scaling>
        <c:delete val="0"/>
        <c:axPos val="b"/>
        <c:majorTickMark val="out"/>
        <c:minorTickMark val="none"/>
        <c:tickLblPos val="nextTo"/>
        <c:txPr>
          <a:bodyPr/>
          <a:lstStyle/>
          <a:p>
            <a:pPr>
              <a:lnSpc>
                <a:spcPct val="80000"/>
              </a:lnSpc>
              <a:defRPr sz="2000"/>
            </a:pPr>
            <a:endParaRPr lang="en-US"/>
          </a:p>
        </c:txPr>
        <c:crossAx val="200337280"/>
        <c:crosses val="autoZero"/>
        <c:auto val="1"/>
        <c:lblAlgn val="ctr"/>
        <c:lblOffset val="100"/>
        <c:noMultiLvlLbl val="0"/>
      </c:catAx>
      <c:valAx>
        <c:axId val="200337280"/>
        <c:scaling>
          <c:orientation val="minMax"/>
          <c:max val="2000"/>
        </c:scaling>
        <c:delete val="0"/>
        <c:axPos val="l"/>
        <c:majorGridlines>
          <c:spPr>
            <a:ln>
              <a:solidFill>
                <a:srgbClr val="002060"/>
              </a:solidFill>
            </a:ln>
          </c:spPr>
        </c:majorGridlines>
        <c:title>
          <c:tx>
            <c:rich>
              <a:bodyPr rot="-5400000" vert="horz"/>
              <a:lstStyle/>
              <a:p>
                <a:pPr>
                  <a:defRPr sz="2400"/>
                </a:pPr>
                <a:r>
                  <a:rPr lang="en-US" sz="2400" dirty="0" smtClean="0"/>
                  <a:t>Per Capita Cost</a:t>
                </a:r>
                <a:endParaRPr lang="en-US" sz="2400" dirty="0"/>
              </a:p>
            </c:rich>
          </c:tx>
          <c:layout>
            <c:manualLayout>
              <c:xMode val="edge"/>
              <c:yMode val="edge"/>
              <c:x val="0"/>
              <c:y val="0.26361734980682949"/>
            </c:manualLayout>
          </c:layout>
          <c:overlay val="0"/>
        </c:title>
        <c:numFmt formatCode="&quot;$&quot;#,##0" sourceLinked="0"/>
        <c:majorTickMark val="out"/>
        <c:minorTickMark val="none"/>
        <c:tickLblPos val="nextTo"/>
        <c:crossAx val="200335744"/>
        <c:crosses val="autoZero"/>
        <c:crossBetween val="between"/>
      </c:valAx>
      <c:spPr>
        <a:noFill/>
      </c:spPr>
    </c:plotArea>
    <c:plotVisOnly val="1"/>
    <c:dispBlanksAs val="gap"/>
    <c:showDLblsOverMax val="0"/>
  </c:chart>
  <c:spPr>
    <a:no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6343879742305001"/>
          <c:y val="4.3681640204810461E-2"/>
          <c:w val="0.80039381538979104"/>
          <c:h val="0.72832886943344199"/>
        </c:manualLayout>
      </c:layout>
      <c:barChart>
        <c:barDir val="col"/>
        <c:grouping val="stacked"/>
        <c:varyColors val="0"/>
        <c:ser>
          <c:idx val="0"/>
          <c:order val="0"/>
          <c:tx>
            <c:strRef>
              <c:f>Sheet1!$B$1</c:f>
              <c:strCache>
                <c:ptCount val="1"/>
                <c:pt idx="0">
                  <c:v>South Delta</c:v>
                </c:pt>
              </c:strCache>
            </c:strRef>
          </c:tx>
          <c:spPr>
            <a:gradFill flip="none" rotWithShape="1">
              <a:gsLst>
                <a:gs pos="1000">
                  <a:srgbClr val="002148"/>
                </a:gs>
                <a:gs pos="44000">
                  <a:srgbClr val="0070C0"/>
                </a:gs>
                <a:gs pos="100000">
                  <a:srgbClr val="002148"/>
                </a:gs>
              </a:gsLst>
              <a:lin ang="0" scaled="1"/>
              <a:tileRect/>
            </a:gradFill>
            <a:ln>
              <a:noFill/>
            </a:ln>
            <a:scene3d>
              <a:camera prst="orthographicFront"/>
              <a:lightRig rig="threePt" dir="t"/>
            </a:scene3d>
            <a:sp3d>
              <a:bevelT/>
            </a:sp3d>
          </c:spPr>
          <c:invertIfNegative val="0"/>
          <c:dPt>
            <c:idx val="1"/>
            <c:invertIfNegative val="0"/>
            <c:bubble3D val="0"/>
            <c:spPr>
              <a:gradFill>
                <a:gsLst>
                  <a:gs pos="1000">
                    <a:srgbClr val="002148"/>
                  </a:gs>
                  <a:gs pos="44000">
                    <a:srgbClr val="0070C0"/>
                  </a:gs>
                  <a:gs pos="100000">
                    <a:srgbClr val="002148"/>
                  </a:gs>
                </a:gsLst>
                <a:lin ang="0" scaled="1"/>
              </a:gradFill>
              <a:ln w="38100">
                <a:noFill/>
                <a:prstDash val="sysDash"/>
              </a:ln>
              <a:scene3d>
                <a:camera prst="orthographicFront"/>
                <a:lightRig rig="threePt" dir="t"/>
              </a:scene3d>
              <a:sp3d>
                <a:bevelT/>
              </a:sp3d>
            </c:spPr>
          </c:dPt>
          <c:dPt>
            <c:idx val="2"/>
            <c:invertIfNegative val="0"/>
            <c:bubble3D val="0"/>
            <c:spPr>
              <a:gradFill>
                <a:gsLst>
                  <a:gs pos="1000">
                    <a:srgbClr val="002148"/>
                  </a:gs>
                  <a:gs pos="44000">
                    <a:srgbClr val="0070C0"/>
                  </a:gs>
                  <a:gs pos="100000">
                    <a:srgbClr val="002148"/>
                  </a:gs>
                </a:gsLst>
                <a:lin ang="16200000" scaled="1"/>
              </a:gradFill>
              <a:ln>
                <a:noFill/>
              </a:ln>
              <a:scene3d>
                <a:camera prst="orthographicFront"/>
                <a:lightRig rig="threePt" dir="t"/>
              </a:scene3d>
              <a:sp3d>
                <a:bevelT/>
              </a:sp3d>
            </c:spPr>
          </c:dPt>
          <c:dLbls>
            <c:dLbl>
              <c:idx val="2"/>
              <c:layout>
                <c:manualLayout>
                  <c:x val="0"/>
                  <c:y val="1.1305331866014089E-2"/>
                </c:manualLayout>
              </c:layout>
              <c:tx>
                <c:rich>
                  <a:bodyPr/>
                  <a:lstStyle/>
                  <a:p>
                    <a:pPr>
                      <a:defRPr/>
                    </a:pPr>
                    <a:r>
                      <a:rPr lang="en-US" dirty="0" smtClean="0"/>
                      <a:t>2</a:t>
                    </a:r>
                    <a:r>
                      <a:rPr lang="en-US" baseline="0" dirty="0" smtClean="0"/>
                      <a:t> - 3</a:t>
                    </a:r>
                    <a:endParaRPr lang="en-US" dirty="0"/>
                  </a:p>
                </c:rich>
              </c:tx>
              <c:numFmt formatCode="#,##0.0" sourceLinked="0"/>
              <c:spPr/>
              <c:showLegendKey val="0"/>
              <c:showVal val="1"/>
              <c:showCatName val="0"/>
              <c:showSerName val="0"/>
              <c:showPercent val="0"/>
              <c:showBubbleSize val="0"/>
            </c:dLbl>
            <c:dLbl>
              <c:idx val="3"/>
              <c:delete val="1"/>
            </c:dLbl>
            <c:numFmt formatCode="#,##0.0" sourceLinked="0"/>
            <c:txPr>
              <a:bodyPr/>
              <a:lstStyle/>
              <a:p>
                <a:pPr>
                  <a:defRPr sz="1800"/>
                </a:pPr>
                <a:endParaRPr lang="en-US"/>
              </a:p>
            </c:txPr>
            <c:showLegendKey val="0"/>
            <c:showVal val="1"/>
            <c:showCatName val="0"/>
            <c:showSerName val="0"/>
            <c:showPercent val="0"/>
            <c:showBubbleSize val="0"/>
            <c:showLeaderLines val="0"/>
          </c:dLbls>
          <c:cat>
            <c:strRef>
              <c:f>Sheet1!$A$2:$A$5</c:f>
              <c:strCache>
                <c:ptCount val="4"/>
                <c:pt idx="0">
                  <c:v>Pre-Court
(D-1641)</c:v>
                </c:pt>
                <c:pt idx="1">
                  <c:v>Existing 
(Bio Op)</c:v>
                </c:pt>
                <c:pt idx="2">
                  <c:v>Potential Addl. 
Regulations 
</c:v>
                </c:pt>
                <c:pt idx="3">
                  <c:v>Earthquake 
Scenario</c:v>
                </c:pt>
              </c:strCache>
            </c:strRef>
          </c:cat>
          <c:val>
            <c:numRef>
              <c:f>Sheet1!$B$2:$B$5</c:f>
              <c:numCache>
                <c:formatCode>General</c:formatCode>
                <c:ptCount val="4"/>
                <c:pt idx="0">
                  <c:v>5.9</c:v>
                </c:pt>
                <c:pt idx="1">
                  <c:v>4.7</c:v>
                </c:pt>
                <c:pt idx="2">
                  <c:v>3</c:v>
                </c:pt>
                <c:pt idx="3">
                  <c:v>1.5</c:v>
                </c:pt>
              </c:numCache>
            </c:numRef>
          </c:val>
        </c:ser>
        <c:ser>
          <c:idx val="1"/>
          <c:order val="1"/>
          <c:tx>
            <c:strRef>
              <c:f>Sheet1!$C$1</c:f>
              <c:strCache>
                <c:ptCount val="1"/>
                <c:pt idx="0">
                  <c:v>9,000 cfs Facility</c:v>
                </c:pt>
              </c:strCache>
            </c:strRef>
          </c:tx>
          <c:spPr>
            <a:gradFill flip="none" rotWithShape="1">
              <a:gsLst>
                <a:gs pos="0">
                  <a:srgbClr val="00518E">
                    <a:shade val="30000"/>
                    <a:satMod val="115000"/>
                  </a:srgbClr>
                </a:gs>
                <a:gs pos="50000">
                  <a:srgbClr val="00518E">
                    <a:shade val="67500"/>
                    <a:satMod val="115000"/>
                  </a:srgbClr>
                </a:gs>
                <a:gs pos="100000">
                  <a:srgbClr val="00518E">
                    <a:shade val="100000"/>
                    <a:satMod val="115000"/>
                  </a:srgbClr>
                </a:gs>
              </a:gsLst>
              <a:lin ang="0" scaled="1"/>
              <a:tileRect/>
            </a:gradFill>
            <a:scene3d>
              <a:camera prst="orthographicFront"/>
              <a:lightRig rig="threePt" dir="t"/>
            </a:scene3d>
            <a:sp3d>
              <a:bevelT/>
            </a:sp3d>
          </c:spPr>
          <c:invertIfNegative val="0"/>
          <c:dLbls>
            <c:numFmt formatCode="#,##0.0" sourceLinked="0"/>
            <c:showLegendKey val="0"/>
            <c:showVal val="1"/>
            <c:showCatName val="0"/>
            <c:showSerName val="0"/>
            <c:showPercent val="0"/>
            <c:showBubbleSize val="0"/>
            <c:showLeaderLines val="0"/>
          </c:dLbls>
          <c:cat>
            <c:strRef>
              <c:f>Sheet1!$A$2:$A$5</c:f>
              <c:strCache>
                <c:ptCount val="4"/>
                <c:pt idx="0">
                  <c:v>Pre-Court
(D-1641)</c:v>
                </c:pt>
                <c:pt idx="1">
                  <c:v>Existing 
(Bio Op)</c:v>
                </c:pt>
                <c:pt idx="2">
                  <c:v>Potential Addl. 
Regulations 
</c:v>
                </c:pt>
                <c:pt idx="3">
                  <c:v>Earthquake 
Scenario</c:v>
                </c:pt>
              </c:strCache>
            </c:strRef>
          </c:cat>
          <c:val>
            <c:numRef>
              <c:f>Sheet1!$C$2:$C$5</c:f>
            </c:numRef>
          </c:val>
        </c:ser>
        <c:dLbls>
          <c:showLegendKey val="0"/>
          <c:showVal val="0"/>
          <c:showCatName val="0"/>
          <c:showSerName val="0"/>
          <c:showPercent val="0"/>
          <c:showBubbleSize val="0"/>
        </c:dLbls>
        <c:gapWidth val="80"/>
        <c:overlap val="100"/>
        <c:axId val="200132480"/>
        <c:axId val="200134016"/>
      </c:barChart>
      <c:catAx>
        <c:axId val="200132480"/>
        <c:scaling>
          <c:orientation val="minMax"/>
        </c:scaling>
        <c:delete val="0"/>
        <c:axPos val="b"/>
        <c:numFmt formatCode="General" sourceLinked="0"/>
        <c:majorTickMark val="out"/>
        <c:minorTickMark val="none"/>
        <c:tickLblPos val="nextTo"/>
        <c:txPr>
          <a:bodyPr rot="0" anchor="ctr" anchorCtr="1"/>
          <a:lstStyle/>
          <a:p>
            <a:pPr>
              <a:defRPr sz="1800">
                <a:latin typeface="+mn-lt"/>
                <a:cs typeface="Arial" pitchFamily="34" charset="0"/>
              </a:defRPr>
            </a:pPr>
            <a:endParaRPr lang="en-US"/>
          </a:p>
        </c:txPr>
        <c:crossAx val="200134016"/>
        <c:crosses val="autoZero"/>
        <c:auto val="1"/>
        <c:lblAlgn val="ctr"/>
        <c:lblOffset val="100"/>
        <c:noMultiLvlLbl val="0"/>
      </c:catAx>
      <c:valAx>
        <c:axId val="200134016"/>
        <c:scaling>
          <c:orientation val="minMax"/>
          <c:max val="6.8"/>
          <c:min val="0"/>
        </c:scaling>
        <c:delete val="0"/>
        <c:axPos val="l"/>
        <c:majorGridlines>
          <c:spPr>
            <a:ln>
              <a:solidFill>
                <a:srgbClr val="00297A"/>
              </a:solidFill>
            </a:ln>
          </c:spPr>
        </c:majorGridlines>
        <c:title>
          <c:tx>
            <c:rich>
              <a:bodyPr rot="-5400000" vert="horz"/>
              <a:lstStyle/>
              <a:p>
                <a:pPr>
                  <a:defRPr sz="1800"/>
                </a:pPr>
                <a:r>
                  <a:rPr lang="en-US" sz="1800" dirty="0" smtClean="0">
                    <a:solidFill>
                      <a:srgbClr val="FFC000"/>
                    </a:solidFill>
                  </a:rPr>
                  <a:t>Avg. SWP-CVP Exports (million AF)</a:t>
                </a:r>
                <a:endParaRPr lang="en-US" sz="1800" dirty="0">
                  <a:solidFill>
                    <a:srgbClr val="FFC000"/>
                  </a:solidFill>
                </a:endParaRPr>
              </a:p>
            </c:rich>
          </c:tx>
          <c:layout>
            <c:manualLayout>
              <c:xMode val="edge"/>
              <c:yMode val="edge"/>
              <c:x val="4.4778164772907955E-2"/>
              <c:y val="5.4986864228082924E-2"/>
            </c:manualLayout>
          </c:layout>
          <c:overlay val="0"/>
        </c:title>
        <c:numFmt formatCode="General" sourceLinked="0"/>
        <c:majorTickMark val="out"/>
        <c:minorTickMark val="none"/>
        <c:tickLblPos val="nextTo"/>
        <c:txPr>
          <a:bodyPr/>
          <a:lstStyle/>
          <a:p>
            <a:pPr>
              <a:defRPr sz="2200"/>
            </a:pPr>
            <a:endParaRPr lang="en-US"/>
          </a:p>
        </c:txPr>
        <c:crossAx val="200132480"/>
        <c:crosses val="autoZero"/>
        <c:crossBetween val="between"/>
        <c:majorUnit val="1"/>
      </c:valAx>
    </c:plotArea>
    <c:plotVisOnly val="1"/>
    <c:dispBlanksAs val="gap"/>
    <c:showDLblsOverMax val="0"/>
  </c:chart>
  <c:txPr>
    <a:bodyPr/>
    <a:lstStyle/>
    <a:p>
      <a:pPr>
        <a:defRPr sz="18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0.16343879742305001"/>
          <c:y val="4.3681640204810461E-2"/>
          <c:w val="0.80039381538979104"/>
          <c:h val="0.72832886943344199"/>
        </c:manualLayout>
      </c:layout>
      <c:barChart>
        <c:barDir val="col"/>
        <c:grouping val="stacked"/>
        <c:varyColors val="0"/>
        <c:ser>
          <c:idx val="0"/>
          <c:order val="0"/>
          <c:tx>
            <c:strRef>
              <c:f>Sheet1!$B$1</c:f>
              <c:strCache>
                <c:ptCount val="1"/>
                <c:pt idx="0">
                  <c:v>Percent Capacity</c:v>
                </c:pt>
              </c:strCache>
            </c:strRef>
          </c:tx>
          <c:spPr>
            <a:gradFill flip="none" rotWithShape="1">
              <a:gsLst>
                <a:gs pos="1000">
                  <a:srgbClr val="002148"/>
                </a:gs>
                <a:gs pos="44000">
                  <a:srgbClr val="0070C0"/>
                </a:gs>
                <a:gs pos="100000">
                  <a:srgbClr val="002148"/>
                </a:gs>
              </a:gsLst>
              <a:lin ang="0" scaled="1"/>
              <a:tileRect/>
            </a:gradFill>
            <a:ln>
              <a:noFill/>
            </a:ln>
            <a:scene3d>
              <a:camera prst="orthographicFront"/>
              <a:lightRig rig="threePt" dir="t"/>
            </a:scene3d>
            <a:sp3d>
              <a:bevelT/>
            </a:sp3d>
          </c:spPr>
          <c:invertIfNegative val="0"/>
          <c:dPt>
            <c:idx val="1"/>
            <c:invertIfNegative val="0"/>
            <c:bubble3D val="0"/>
            <c:spPr>
              <a:gradFill>
                <a:gsLst>
                  <a:gs pos="1000">
                    <a:srgbClr val="002148"/>
                  </a:gs>
                  <a:gs pos="44000">
                    <a:srgbClr val="0070C0"/>
                  </a:gs>
                  <a:gs pos="100000">
                    <a:srgbClr val="002148"/>
                  </a:gs>
                </a:gsLst>
                <a:lin ang="0" scaled="1"/>
              </a:gradFill>
              <a:ln w="38100">
                <a:noFill/>
                <a:prstDash val="sysDash"/>
              </a:ln>
              <a:scene3d>
                <a:camera prst="orthographicFront"/>
                <a:lightRig rig="threePt" dir="t"/>
              </a:scene3d>
              <a:sp3d>
                <a:bevelT/>
              </a:sp3d>
            </c:spPr>
          </c:dPt>
          <c:dPt>
            <c:idx val="2"/>
            <c:invertIfNegative val="0"/>
            <c:bubble3D val="0"/>
            <c:spPr>
              <a:gradFill>
                <a:gsLst>
                  <a:gs pos="1000">
                    <a:srgbClr val="002148"/>
                  </a:gs>
                  <a:gs pos="44000">
                    <a:srgbClr val="0070C0"/>
                  </a:gs>
                  <a:gs pos="100000">
                    <a:srgbClr val="002148"/>
                  </a:gs>
                </a:gsLst>
                <a:lin ang="16200000" scaled="1"/>
              </a:gradFill>
              <a:ln>
                <a:noFill/>
              </a:ln>
              <a:scene3d>
                <a:camera prst="orthographicFront"/>
                <a:lightRig rig="threePt" dir="t"/>
              </a:scene3d>
              <a:sp3d>
                <a:bevelT/>
              </a:sp3d>
            </c:spPr>
          </c:dPt>
          <c:dLbls>
            <c:dLbl>
              <c:idx val="2"/>
              <c:layout>
                <c:manualLayout>
                  <c:x val="-3.243998634455379E-3"/>
                  <c:y val="-5.9352992296573585E-2"/>
                </c:manualLayout>
              </c:layout>
              <c:showLegendKey val="0"/>
              <c:showVal val="1"/>
              <c:showCatName val="0"/>
              <c:showSerName val="0"/>
              <c:showPercent val="0"/>
              <c:showBubbleSize val="0"/>
            </c:dLbl>
            <c:numFmt formatCode="0%" sourceLinked="0"/>
            <c:txPr>
              <a:bodyPr/>
              <a:lstStyle/>
              <a:p>
                <a:pPr>
                  <a:defRPr sz="2000" b="1"/>
                </a:pPr>
                <a:endParaRPr lang="en-US"/>
              </a:p>
            </c:txPr>
            <c:showLegendKey val="0"/>
            <c:showVal val="1"/>
            <c:showCatName val="0"/>
            <c:showSerName val="0"/>
            <c:showPercent val="0"/>
            <c:showBubbleSize val="0"/>
            <c:showLeaderLines val="0"/>
          </c:dLbls>
          <c:cat>
            <c:strRef>
              <c:f>Sheet1!$A$2:$A$4</c:f>
              <c:strCache>
                <c:ptCount val="3"/>
                <c:pt idx="0">
                  <c:v>Pre-Enviro 
Litigation</c:v>
                </c:pt>
                <c:pt idx="1">
                  <c:v>Post-Enviro
Litigation</c:v>
                </c:pt>
                <c:pt idx="2">
                  <c:v>New NRDC 
Portfolio Approach</c:v>
                </c:pt>
              </c:strCache>
            </c:strRef>
          </c:cat>
          <c:val>
            <c:numRef>
              <c:f>Sheet1!$B$2:$B$4</c:f>
              <c:numCache>
                <c:formatCode>0%</c:formatCode>
                <c:ptCount val="3"/>
                <c:pt idx="0">
                  <c:v>0.72</c:v>
                </c:pt>
                <c:pt idx="1">
                  <c:v>0.15</c:v>
                </c:pt>
                <c:pt idx="2">
                  <c:v>7.0000000000000007E-2</c:v>
                </c:pt>
              </c:numCache>
            </c:numRef>
          </c:val>
        </c:ser>
        <c:ser>
          <c:idx val="1"/>
          <c:order val="1"/>
          <c:tx>
            <c:strRef>
              <c:f>Sheet1!$C$1</c:f>
              <c:strCache>
                <c:ptCount val="1"/>
                <c:pt idx="0">
                  <c:v>9,000 cfs Facility</c:v>
                </c:pt>
              </c:strCache>
            </c:strRef>
          </c:tx>
          <c:spPr>
            <a:gradFill flip="none" rotWithShape="1">
              <a:gsLst>
                <a:gs pos="0">
                  <a:srgbClr val="00518E">
                    <a:shade val="30000"/>
                    <a:satMod val="115000"/>
                  </a:srgbClr>
                </a:gs>
                <a:gs pos="50000">
                  <a:srgbClr val="00518E">
                    <a:shade val="67500"/>
                    <a:satMod val="115000"/>
                  </a:srgbClr>
                </a:gs>
                <a:gs pos="100000">
                  <a:srgbClr val="00518E">
                    <a:shade val="100000"/>
                    <a:satMod val="115000"/>
                  </a:srgbClr>
                </a:gs>
              </a:gsLst>
              <a:lin ang="0" scaled="1"/>
              <a:tileRect/>
            </a:gradFill>
            <a:scene3d>
              <a:camera prst="orthographicFront"/>
              <a:lightRig rig="threePt" dir="t"/>
            </a:scene3d>
            <a:sp3d>
              <a:bevelT/>
            </a:sp3d>
          </c:spPr>
          <c:invertIfNegative val="0"/>
          <c:dLbls>
            <c:numFmt formatCode="#,##0.0" sourceLinked="0"/>
            <c:showLegendKey val="0"/>
            <c:showVal val="1"/>
            <c:showCatName val="0"/>
            <c:showSerName val="0"/>
            <c:showPercent val="0"/>
            <c:showBubbleSize val="0"/>
            <c:showLeaderLines val="0"/>
          </c:dLbls>
          <c:cat>
            <c:strRef>
              <c:f>Sheet1!$A$2:$A$4</c:f>
              <c:strCache>
                <c:ptCount val="3"/>
                <c:pt idx="0">
                  <c:v>Pre-Enviro 
Litigation</c:v>
                </c:pt>
                <c:pt idx="1">
                  <c:v>Post-Enviro
Litigation</c:v>
                </c:pt>
                <c:pt idx="2">
                  <c:v>New NRDC 
Portfolio Approach</c:v>
                </c:pt>
              </c:strCache>
            </c:strRef>
          </c:cat>
          <c:val>
            <c:numRef>
              <c:f>Sheet1!$C$2:$C$4</c:f>
            </c:numRef>
          </c:val>
        </c:ser>
        <c:dLbls>
          <c:showLegendKey val="0"/>
          <c:showVal val="0"/>
          <c:showCatName val="0"/>
          <c:showSerName val="0"/>
          <c:showPercent val="0"/>
          <c:showBubbleSize val="0"/>
        </c:dLbls>
        <c:gapWidth val="80"/>
        <c:overlap val="100"/>
        <c:axId val="200249344"/>
        <c:axId val="200250880"/>
      </c:barChart>
      <c:catAx>
        <c:axId val="200249344"/>
        <c:scaling>
          <c:orientation val="minMax"/>
        </c:scaling>
        <c:delete val="0"/>
        <c:axPos val="b"/>
        <c:numFmt formatCode="General" sourceLinked="0"/>
        <c:majorTickMark val="out"/>
        <c:minorTickMark val="none"/>
        <c:tickLblPos val="nextTo"/>
        <c:txPr>
          <a:bodyPr rot="0" anchor="ctr" anchorCtr="1"/>
          <a:lstStyle/>
          <a:p>
            <a:pPr>
              <a:defRPr sz="1800">
                <a:latin typeface="+mn-lt"/>
                <a:cs typeface="Arial" pitchFamily="34" charset="0"/>
              </a:defRPr>
            </a:pPr>
            <a:endParaRPr lang="en-US"/>
          </a:p>
        </c:txPr>
        <c:crossAx val="200250880"/>
        <c:crosses val="autoZero"/>
        <c:auto val="1"/>
        <c:lblAlgn val="ctr"/>
        <c:lblOffset val="100"/>
        <c:noMultiLvlLbl val="0"/>
      </c:catAx>
      <c:valAx>
        <c:axId val="200250880"/>
        <c:scaling>
          <c:orientation val="minMax"/>
        </c:scaling>
        <c:delete val="0"/>
        <c:axPos val="l"/>
        <c:majorGridlines>
          <c:spPr>
            <a:ln>
              <a:solidFill>
                <a:srgbClr val="00297A"/>
              </a:solidFill>
            </a:ln>
          </c:spPr>
        </c:majorGridlines>
        <c:title>
          <c:tx>
            <c:rich>
              <a:bodyPr rot="-5400000" vert="horz"/>
              <a:lstStyle/>
              <a:p>
                <a:pPr>
                  <a:defRPr sz="2000"/>
                </a:pPr>
                <a:r>
                  <a:rPr lang="en-US" sz="2000" dirty="0" smtClean="0">
                    <a:solidFill>
                      <a:srgbClr val="FFC000"/>
                    </a:solidFill>
                  </a:rPr>
                  <a:t>Percent</a:t>
                </a:r>
                <a:r>
                  <a:rPr lang="en-US" sz="2000" baseline="0" dirty="0" smtClean="0">
                    <a:solidFill>
                      <a:srgbClr val="FFC000"/>
                    </a:solidFill>
                  </a:rPr>
                  <a:t> of Time at Full Capacity</a:t>
                </a:r>
                <a:endParaRPr lang="en-US" sz="2000" dirty="0">
                  <a:solidFill>
                    <a:srgbClr val="FFC000"/>
                  </a:solidFill>
                </a:endParaRPr>
              </a:p>
            </c:rich>
          </c:tx>
          <c:layout>
            <c:manualLayout>
              <c:xMode val="edge"/>
              <c:yMode val="edge"/>
              <c:x val="1.5582177062809562E-2"/>
              <c:y val="5.2160531261579338E-2"/>
            </c:manualLayout>
          </c:layout>
          <c:overlay val="0"/>
        </c:title>
        <c:numFmt formatCode="0%" sourceLinked="0"/>
        <c:majorTickMark val="out"/>
        <c:minorTickMark val="none"/>
        <c:tickLblPos val="nextTo"/>
        <c:txPr>
          <a:bodyPr/>
          <a:lstStyle/>
          <a:p>
            <a:pPr>
              <a:defRPr sz="1800"/>
            </a:pPr>
            <a:endParaRPr lang="en-US"/>
          </a:p>
        </c:txPr>
        <c:crossAx val="20024934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838" cy="365125"/>
          </a:xfrm>
          <a:prstGeom prst="rect">
            <a:avLst/>
          </a:prstGeom>
        </p:spPr>
        <p:txBody>
          <a:bodyPr vert="horz" lIns="96606" tIns="48302" rIns="96606" bIns="48302" rtlCol="0"/>
          <a:lstStyle>
            <a:lvl1pPr algn="l">
              <a:defRPr sz="1300"/>
            </a:lvl1pPr>
          </a:lstStyle>
          <a:p>
            <a:pPr>
              <a:defRPr/>
            </a:pPr>
            <a:endParaRPr lang="en-US"/>
          </a:p>
        </p:txBody>
      </p:sp>
      <p:sp>
        <p:nvSpPr>
          <p:cNvPr id="3" name="Date Placeholder 2"/>
          <p:cNvSpPr>
            <a:spLocks noGrp="1"/>
          </p:cNvSpPr>
          <p:nvPr>
            <p:ph type="dt" sz="quarter" idx="1"/>
          </p:nvPr>
        </p:nvSpPr>
        <p:spPr>
          <a:xfrm>
            <a:off x="5438775" y="2"/>
            <a:ext cx="4160838" cy="365125"/>
          </a:xfrm>
          <a:prstGeom prst="rect">
            <a:avLst/>
          </a:prstGeom>
        </p:spPr>
        <p:txBody>
          <a:bodyPr vert="horz" lIns="96606" tIns="48302" rIns="96606" bIns="48302" rtlCol="0"/>
          <a:lstStyle>
            <a:lvl1pPr algn="r">
              <a:defRPr sz="1300"/>
            </a:lvl1pPr>
          </a:lstStyle>
          <a:p>
            <a:pPr>
              <a:defRPr/>
            </a:pPr>
            <a:fld id="{CE619998-CB58-4D55-AF24-9157189454BC}" type="datetimeFigureOut">
              <a:rPr lang="en-US"/>
              <a:pPr>
                <a:defRPr/>
              </a:pPr>
              <a:t>8/5/2013</a:t>
            </a:fld>
            <a:endParaRPr lang="en-US"/>
          </a:p>
        </p:txBody>
      </p:sp>
      <p:sp>
        <p:nvSpPr>
          <p:cNvPr id="4" name="Footer Placeholder 3"/>
          <p:cNvSpPr>
            <a:spLocks noGrp="1"/>
          </p:cNvSpPr>
          <p:nvPr>
            <p:ph type="ftr" sz="quarter" idx="2"/>
          </p:nvPr>
        </p:nvSpPr>
        <p:spPr>
          <a:xfrm>
            <a:off x="0" y="6948490"/>
            <a:ext cx="4160838" cy="365125"/>
          </a:xfrm>
          <a:prstGeom prst="rect">
            <a:avLst/>
          </a:prstGeom>
        </p:spPr>
        <p:txBody>
          <a:bodyPr vert="horz" lIns="96606" tIns="48302" rIns="96606" bIns="48302" rtlCol="0" anchor="b"/>
          <a:lstStyle>
            <a:lvl1pPr algn="l">
              <a:defRPr sz="1300"/>
            </a:lvl1pPr>
          </a:lstStyle>
          <a:p>
            <a:pPr>
              <a:defRPr/>
            </a:pPr>
            <a:endParaRPr lang="en-US"/>
          </a:p>
        </p:txBody>
      </p:sp>
      <p:sp>
        <p:nvSpPr>
          <p:cNvPr id="5" name="Slide Number Placeholder 4"/>
          <p:cNvSpPr>
            <a:spLocks noGrp="1"/>
          </p:cNvSpPr>
          <p:nvPr>
            <p:ph type="sldNum" sz="quarter" idx="3"/>
          </p:nvPr>
        </p:nvSpPr>
        <p:spPr>
          <a:xfrm>
            <a:off x="5438775" y="6948490"/>
            <a:ext cx="4160838" cy="365125"/>
          </a:xfrm>
          <a:prstGeom prst="rect">
            <a:avLst/>
          </a:prstGeom>
        </p:spPr>
        <p:txBody>
          <a:bodyPr vert="horz" lIns="96606" tIns="48302" rIns="96606" bIns="48302" rtlCol="0" anchor="b"/>
          <a:lstStyle>
            <a:lvl1pPr algn="r">
              <a:defRPr sz="1300"/>
            </a:lvl1pPr>
          </a:lstStyle>
          <a:p>
            <a:pPr>
              <a:defRPr/>
            </a:pPr>
            <a:fld id="{6E66F667-2A72-4440-8772-F86C60C22C36}" type="slidenum">
              <a:rPr lang="en-US"/>
              <a:pPr>
                <a:defRPr/>
              </a:pPr>
              <a:t>‹#›</a:t>
            </a:fld>
            <a:endParaRPr lang="en-US"/>
          </a:p>
        </p:txBody>
      </p:sp>
    </p:spTree>
    <p:extLst>
      <p:ext uri="{BB962C8B-B14F-4D97-AF65-F5344CB8AC3E}">
        <p14:creationId xmlns:p14="http://schemas.microsoft.com/office/powerpoint/2010/main" val="1419233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838" cy="365125"/>
          </a:xfrm>
          <a:prstGeom prst="rect">
            <a:avLst/>
          </a:prstGeom>
        </p:spPr>
        <p:txBody>
          <a:bodyPr vert="horz" lIns="96606" tIns="48302" rIns="96606" bIns="48302"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5438775" y="2"/>
            <a:ext cx="4160838" cy="365125"/>
          </a:xfrm>
          <a:prstGeom prst="rect">
            <a:avLst/>
          </a:prstGeom>
        </p:spPr>
        <p:txBody>
          <a:bodyPr vert="horz" lIns="96606" tIns="48302" rIns="96606" bIns="48302" rtlCol="0"/>
          <a:lstStyle>
            <a:lvl1pPr algn="r" fontAlgn="auto">
              <a:spcBef>
                <a:spcPts val="0"/>
              </a:spcBef>
              <a:spcAft>
                <a:spcPts val="0"/>
              </a:spcAft>
              <a:defRPr sz="1300">
                <a:latin typeface="+mn-lt"/>
                <a:cs typeface="+mn-cs"/>
              </a:defRPr>
            </a:lvl1pPr>
          </a:lstStyle>
          <a:p>
            <a:pPr>
              <a:defRPr/>
            </a:pPr>
            <a:fld id="{AE183805-3C56-458D-8858-16EB4E973C75}" type="datetimeFigureOut">
              <a:rPr lang="en-US"/>
              <a:pPr>
                <a:defRPr/>
              </a:pPr>
              <a:t>8/5/2013</a:t>
            </a:fld>
            <a:endParaRPr lang="en-US"/>
          </a:p>
        </p:txBody>
      </p:sp>
      <p:sp>
        <p:nvSpPr>
          <p:cNvPr id="4" name="Slide Image Placeholder 3"/>
          <p:cNvSpPr>
            <a:spLocks noGrp="1" noRot="1" noChangeAspect="1"/>
          </p:cNvSpPr>
          <p:nvPr>
            <p:ph type="sldImg" idx="2"/>
          </p:nvPr>
        </p:nvSpPr>
        <p:spPr>
          <a:xfrm>
            <a:off x="2971800" y="550863"/>
            <a:ext cx="3657600" cy="2743200"/>
          </a:xfrm>
          <a:prstGeom prst="rect">
            <a:avLst/>
          </a:prstGeom>
          <a:noFill/>
          <a:ln w="12700">
            <a:solidFill>
              <a:prstClr val="black"/>
            </a:solidFill>
          </a:ln>
        </p:spPr>
        <p:txBody>
          <a:bodyPr vert="horz" lIns="96606" tIns="48302" rIns="96606" bIns="48302" rtlCol="0" anchor="ctr"/>
          <a:lstStyle/>
          <a:p>
            <a:pPr lvl="0"/>
            <a:endParaRPr lang="en-US" noProof="0"/>
          </a:p>
        </p:txBody>
      </p:sp>
      <p:sp>
        <p:nvSpPr>
          <p:cNvPr id="5" name="Notes Placeholder 4"/>
          <p:cNvSpPr>
            <a:spLocks noGrp="1"/>
          </p:cNvSpPr>
          <p:nvPr>
            <p:ph type="body" sz="quarter" idx="3"/>
          </p:nvPr>
        </p:nvSpPr>
        <p:spPr>
          <a:xfrm>
            <a:off x="960440" y="3475040"/>
            <a:ext cx="7680325" cy="3290887"/>
          </a:xfrm>
          <a:prstGeom prst="rect">
            <a:avLst/>
          </a:prstGeom>
        </p:spPr>
        <p:txBody>
          <a:bodyPr vert="horz" lIns="96606" tIns="48302" rIns="96606" bIns="4830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948490"/>
            <a:ext cx="4160838" cy="365125"/>
          </a:xfrm>
          <a:prstGeom prst="rect">
            <a:avLst/>
          </a:prstGeom>
        </p:spPr>
        <p:txBody>
          <a:bodyPr vert="horz" lIns="96606" tIns="48302" rIns="96606" bIns="48302"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438775" y="6948490"/>
            <a:ext cx="4160838" cy="365125"/>
          </a:xfrm>
          <a:prstGeom prst="rect">
            <a:avLst/>
          </a:prstGeom>
        </p:spPr>
        <p:txBody>
          <a:bodyPr vert="horz" lIns="96606" tIns="48302" rIns="96606" bIns="48302" rtlCol="0" anchor="b"/>
          <a:lstStyle>
            <a:lvl1pPr algn="r" fontAlgn="auto">
              <a:spcBef>
                <a:spcPts val="0"/>
              </a:spcBef>
              <a:spcAft>
                <a:spcPts val="0"/>
              </a:spcAft>
              <a:defRPr sz="1300">
                <a:latin typeface="+mn-lt"/>
                <a:cs typeface="+mn-cs"/>
              </a:defRPr>
            </a:lvl1pPr>
          </a:lstStyle>
          <a:p>
            <a:pPr>
              <a:defRPr/>
            </a:pPr>
            <a:fld id="{423B334C-01A1-4DE1-9CB9-921D71920D5C}" type="slidenum">
              <a:rPr lang="en-US"/>
              <a:pPr>
                <a:defRPr/>
              </a:pPr>
              <a:t>‹#›</a:t>
            </a:fld>
            <a:endParaRPr lang="en-US"/>
          </a:p>
        </p:txBody>
      </p:sp>
    </p:spTree>
    <p:extLst>
      <p:ext uri="{BB962C8B-B14F-4D97-AF65-F5344CB8AC3E}">
        <p14:creationId xmlns:p14="http://schemas.microsoft.com/office/powerpoint/2010/main" val="21962552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ater.ca.gov/floodmgmt/dsmo/sab/drmsp/phase1_information.cf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ppic.org/main/publication.asp?i=890" TargetMode="External"/><Relationship Id="rId5" Type="http://schemas.openxmlformats.org/officeDocument/2006/relationships/hyperlink" Target="http://www.ppic.org/main/publication.asp?i=671" TargetMode="External"/><Relationship Id="rId4" Type="http://schemas.openxmlformats.org/officeDocument/2006/relationships/hyperlink" Target="http://www.water.ca.gov/floodmgmt/dsmo/sab/drmsp/docs/Delta_Seismic_Risk_Report.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baydeltaconservationplan.com/BDCPPlanningProcess/DocumentsAndDrafts.aspx" TargetMode="External"/><Relationship Id="rId5" Type="http://schemas.openxmlformats.org/officeDocument/2006/relationships/hyperlink" Target="http://baydeltaconservationplan.com/Home.aspx" TargetMode="External"/><Relationship Id="rId4" Type="http://schemas.openxmlformats.org/officeDocument/2006/relationships/image" Target="../media/image3.png"/></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baydeltaconservationplan.com/Home.aspx"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baydeltaconservationplan.com/BDCPPlanningProcess/DocumentsAndDrafts.aspx"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aydeltaconservationplan.com/BDCPPlanningProcess/DocumentsAndDrafts.aspx"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NULL" TargetMode="External"/><Relationship Id="rId7" Type="http://schemas.openxmlformats.org/officeDocument/2006/relationships/hyperlink" Target="http://www.bizjournals.com/sanfrancisco/stories/2010/07/26/focus1.html"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bayeconfor.org/pdf/hetchhetchyfinal2.pdf" TargetMode="External"/><Relationship Id="rId5" Type="http://schemas.openxmlformats.org/officeDocument/2006/relationships/hyperlink" Target="http://www.msa.saccounty.net/scwa/news/20020214%20Sac%20&amp;%20East%20Bay%20Partnership.pdf" TargetMode="External"/><Relationship Id="rId4" Type="http://schemas.openxmlformats.org/officeDocument/2006/relationships/hyperlink" Target="http://www.ebmud.com/sites/default/files/pdfs/UWMP-2010-Revised-draft-web.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baydeltaconservationplan.com/News/News.aspx"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www.youtube.com/watch?v=LkEzTuxVCyA" TargetMode="External"/><Relationship Id="rId4" Type="http://schemas.openxmlformats.org/officeDocument/2006/relationships/hyperlink" Target="http://baydeltaconservationplan.com/Libraries/Dynamic_Document_Library/BDCP_Overview_Brochure_3-14-13.sflb.ashx"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932867-9086-450E-905A-1B2D7F14E7FB}"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xfrm>
            <a:off x="533400" y="3475040"/>
            <a:ext cx="8610600" cy="3290887"/>
          </a:xfrm>
          <a:noFill/>
        </p:spPr>
        <p:txBody>
          <a:bodyPr wrap="square" numCol="1" anchor="t" anchorCtr="0" compatLnSpc="1">
            <a:prstTxWarp prst="textNoShape">
              <a:avLst/>
            </a:prstTxWarp>
            <a:noAutofit/>
          </a:bodyPr>
          <a:lstStyle/>
          <a:p>
            <a:pPr defTabSz="913876">
              <a:lnSpc>
                <a:spcPct val="90000"/>
              </a:lnSpc>
              <a:defRPr/>
            </a:pPr>
            <a:r>
              <a:rPr lang="en-US" sz="1100" dirty="0">
                <a:ea typeface="ＭＳ Ｐゴシック" pitchFamily="-107" charset="-128"/>
                <a:cs typeface="ＭＳ Ｐゴシック" pitchFamily="-107" charset="-128"/>
              </a:rPr>
              <a:t>To put our conservation investments in perspective, the amount of water we’re saving as a region from direct conservation programs and plumbing code reforms such as those low-flow toilets are creating an equivalent supply every year to run the cities of San Francisco, Los Angeles and San Diego combined. Our plan is to double the water saved from conservation in the coming two decades.</a:t>
            </a:r>
          </a:p>
          <a:p>
            <a:pPr>
              <a:lnSpc>
                <a:spcPct val="90000"/>
              </a:lnSpc>
            </a:pPr>
            <a:r>
              <a:rPr lang="en-US" sz="1100" dirty="0"/>
              <a:t>(updated 11/28/11)</a:t>
            </a:r>
          </a:p>
          <a:p>
            <a:pPr>
              <a:lnSpc>
                <a:spcPct val="90000"/>
              </a:lnSpc>
              <a:spcBef>
                <a:spcPct val="0"/>
              </a:spcBef>
              <a:spcAft>
                <a:spcPct val="25000"/>
              </a:spcAft>
            </a:pPr>
            <a:r>
              <a:rPr lang="en-US" sz="1100" b="1" dirty="0"/>
              <a:t>Conservation savings </a:t>
            </a:r>
            <a:r>
              <a:rPr lang="en-US" sz="1100" dirty="0"/>
              <a:t>includes:  Metropolitan’s Conservation Credits Program, code-base, system losses/unmetered, price effect and pre-1990.</a:t>
            </a:r>
          </a:p>
          <a:p>
            <a:pPr defTabSz="923537">
              <a:lnSpc>
                <a:spcPct val="90000"/>
              </a:lnSpc>
              <a:spcBef>
                <a:spcPct val="0"/>
              </a:spcBef>
              <a:spcAft>
                <a:spcPct val="25000"/>
              </a:spcAft>
            </a:pPr>
            <a:r>
              <a:rPr lang="en-US" sz="1100" b="1" dirty="0"/>
              <a:t>Recycling and GW recovery </a:t>
            </a:r>
            <a:r>
              <a:rPr lang="en-US" sz="1100" dirty="0"/>
              <a:t>394,000 AF include 189 TAF of local agency production</a:t>
            </a:r>
          </a:p>
          <a:p>
            <a:pPr>
              <a:lnSpc>
                <a:spcPct val="90000"/>
              </a:lnSpc>
              <a:spcBef>
                <a:spcPct val="0"/>
              </a:spcBef>
              <a:spcAft>
                <a:spcPct val="25000"/>
              </a:spcAft>
            </a:pPr>
            <a:r>
              <a:rPr lang="en-US" sz="1100" b="1" dirty="0"/>
              <a:t>The total savings</a:t>
            </a:r>
            <a:r>
              <a:rPr lang="en-US" sz="1100" dirty="0"/>
              <a:t>, local project production and groundwater storage supplies reduce the total demand by about 22%.</a:t>
            </a:r>
          </a:p>
          <a:p>
            <a:pPr>
              <a:lnSpc>
                <a:spcPct val="90000"/>
              </a:lnSpc>
            </a:pPr>
            <a:r>
              <a:rPr lang="en-US" sz="1100" u="sng" dirty="0"/>
              <a:t>Data</a:t>
            </a:r>
            <a:r>
              <a:rPr lang="en-US" sz="1100" dirty="0"/>
              <a:t>			</a:t>
            </a:r>
            <a:r>
              <a:rPr lang="en-US" sz="1100" u="sng" dirty="0"/>
              <a:t>AF</a:t>
            </a:r>
          </a:p>
          <a:p>
            <a:pPr>
              <a:lnSpc>
                <a:spcPct val="90000"/>
              </a:lnSpc>
            </a:pPr>
            <a:r>
              <a:rPr lang="en-US" sz="1100" dirty="0"/>
              <a:t>Conservation 		916,000</a:t>
            </a:r>
          </a:p>
          <a:p>
            <a:pPr>
              <a:lnSpc>
                <a:spcPct val="90000"/>
              </a:lnSpc>
            </a:pPr>
            <a:r>
              <a:rPr lang="en-US" sz="1100" dirty="0"/>
              <a:t>Recycling &amp; GW Recovery (incl. non-LRP)394,000 </a:t>
            </a:r>
          </a:p>
          <a:p>
            <a:pPr>
              <a:lnSpc>
                <a:spcPct val="90000"/>
              </a:lnSpc>
            </a:pPr>
            <a:r>
              <a:rPr lang="en-US" sz="1100" dirty="0"/>
              <a:t>GW Storage Take (Conjunctive Use)	48,000 </a:t>
            </a:r>
          </a:p>
          <a:p>
            <a:pPr>
              <a:lnSpc>
                <a:spcPct val="90000"/>
              </a:lnSpc>
            </a:pPr>
            <a:r>
              <a:rPr lang="en-US" sz="1100" dirty="0"/>
              <a:t>		</a:t>
            </a:r>
            <a:r>
              <a:rPr lang="en-US" sz="1100" b="1" dirty="0"/>
              <a:t>Total:	1.36 MAF</a:t>
            </a:r>
          </a:p>
          <a:p>
            <a:pPr>
              <a:lnSpc>
                <a:spcPct val="90000"/>
              </a:lnSpc>
            </a:pPr>
            <a:r>
              <a:rPr lang="en-US" sz="1100" b="1" dirty="0"/>
              <a:t>Sacramento + San Francisco + Los Angeles + San Diego = approximately 1.37 MAF</a:t>
            </a:r>
          </a:p>
          <a:p>
            <a:pPr>
              <a:lnSpc>
                <a:spcPct val="90000"/>
              </a:lnSpc>
            </a:pPr>
            <a:r>
              <a:rPr lang="en-US" sz="1100" dirty="0"/>
              <a:t>Total Regional Demand (without conservation)  is 4.266 MAF</a:t>
            </a:r>
          </a:p>
          <a:p>
            <a:pPr>
              <a:lnSpc>
                <a:spcPct val="90000"/>
              </a:lnSpc>
            </a:pPr>
            <a:r>
              <a:rPr lang="en-US" sz="1100" dirty="0"/>
              <a:t>FY10/11 demand = 3.35 MAF</a:t>
            </a:r>
          </a:p>
          <a:p>
            <a:pPr>
              <a:lnSpc>
                <a:spcPct val="90000"/>
              </a:lnSpc>
            </a:pPr>
            <a:r>
              <a:rPr lang="en-US" sz="1100" dirty="0"/>
              <a:t>Conservation=0.916 MAF</a:t>
            </a:r>
          </a:p>
          <a:p>
            <a:pPr>
              <a:lnSpc>
                <a:spcPct val="90000"/>
              </a:lnSpc>
            </a:pPr>
            <a:r>
              <a:rPr lang="en-US" sz="1100" dirty="0"/>
              <a:t>Regional Demand (w/o conservation)=4.266 MAF</a:t>
            </a:r>
          </a:p>
          <a:p>
            <a:pPr>
              <a:lnSpc>
                <a:spcPct val="90000"/>
              </a:lnSpc>
            </a:pPr>
            <a:r>
              <a:rPr lang="en-US" sz="1100" dirty="0"/>
              <a:t>FY 2010/11 sales = 1.584 MAF</a:t>
            </a:r>
          </a:p>
          <a:p>
            <a:pPr>
              <a:lnSpc>
                <a:spcPct val="90000"/>
              </a:lnSpc>
            </a:pPr>
            <a:endParaRPr lang="en-US" sz="1100" dirty="0"/>
          </a:p>
          <a:p>
            <a:pPr defTabSz="913876">
              <a:lnSpc>
                <a:spcPct val="90000"/>
              </a:lnSpc>
              <a:defRPr/>
            </a:pPr>
            <a:endParaRPr lang="en-US" sz="1100" dirty="0">
              <a:ea typeface="ＭＳ Ｐゴシック" pitchFamily="-107" charset="-128"/>
              <a:cs typeface="ＭＳ Ｐゴシック" pitchFamily="-107" charset="-128"/>
            </a:endParaRPr>
          </a:p>
          <a:p>
            <a:pPr eaLnBrk="0" hangingPunct="0">
              <a:lnSpc>
                <a:spcPct val="90000"/>
              </a:lnSpc>
              <a:defRPr/>
            </a:pPr>
            <a:r>
              <a:rPr lang="en-US" sz="1100" dirty="0"/>
              <a:t>(updated 11/29/11)</a:t>
            </a:r>
          </a:p>
          <a:p>
            <a:pPr eaLnBrk="0" hangingPunct="0">
              <a:lnSpc>
                <a:spcPct val="90000"/>
              </a:lnSpc>
              <a:defRPr/>
            </a:pPr>
            <a:endParaRPr lang="en-US" sz="1100" dirty="0"/>
          </a:p>
          <a:p>
            <a:pPr eaLnBrk="0" hangingPunct="0">
              <a:lnSpc>
                <a:spcPct val="90000"/>
              </a:lnSpc>
              <a:defRPr/>
            </a:pPr>
            <a:r>
              <a:rPr lang="en-US" sz="1100" dirty="0">
                <a:solidFill>
                  <a:srgbClr val="0070C0"/>
                </a:solidFill>
              </a:rPr>
              <a:t>GRAPH shows Active Conservation only (does not include passive originated as active)</a:t>
            </a:r>
          </a:p>
          <a:p>
            <a:pPr eaLnBrk="0" hangingPunct="0">
              <a:lnSpc>
                <a:spcPct val="90000"/>
              </a:lnSpc>
              <a:defRPr/>
            </a:pPr>
            <a:endParaRPr lang="en-US" sz="1100" dirty="0"/>
          </a:p>
          <a:p>
            <a:pPr eaLnBrk="0" hangingPunct="0">
              <a:lnSpc>
                <a:spcPct val="90000"/>
              </a:lnSpc>
              <a:defRPr/>
            </a:pPr>
            <a:r>
              <a:rPr lang="en-US" sz="1100" dirty="0">
                <a:solidFill>
                  <a:srgbClr val="0070C0"/>
                </a:solidFill>
              </a:rPr>
              <a:t>Data below and in the report include active and passive originated as active.</a:t>
            </a:r>
          </a:p>
          <a:p>
            <a:pPr eaLnBrk="0" hangingPunct="0">
              <a:lnSpc>
                <a:spcPct val="90000"/>
              </a:lnSpc>
              <a:defRPr/>
            </a:pPr>
            <a:r>
              <a:rPr lang="en-US" sz="1100" dirty="0"/>
              <a:t>Water Savings – 916,000 AF  </a:t>
            </a:r>
          </a:p>
          <a:p>
            <a:pPr lvl="1" eaLnBrk="0" hangingPunct="0">
              <a:lnSpc>
                <a:spcPct val="90000"/>
              </a:lnSpc>
              <a:defRPr/>
            </a:pPr>
            <a:r>
              <a:rPr lang="en-US" sz="1100" dirty="0"/>
              <a:t>Incentives Programs — 156,000 AF</a:t>
            </a:r>
          </a:p>
          <a:p>
            <a:pPr lvl="1" eaLnBrk="0" hangingPunct="0">
              <a:lnSpc>
                <a:spcPct val="90000"/>
              </a:lnSpc>
              <a:defRPr/>
            </a:pPr>
            <a:r>
              <a:rPr lang="en-US" sz="1100" dirty="0"/>
              <a:t>Plumbing Code and Other — 760,000 AF</a:t>
            </a:r>
          </a:p>
          <a:p>
            <a:pPr eaLnBrk="0" hangingPunct="0">
              <a:lnSpc>
                <a:spcPct val="90000"/>
              </a:lnSpc>
              <a:defRPr/>
            </a:pPr>
            <a:r>
              <a:rPr lang="en-US" sz="1100" dirty="0"/>
              <a:t>Investment — $30 million </a:t>
            </a:r>
          </a:p>
          <a:p>
            <a:pPr lvl="1" eaLnBrk="0" hangingPunct="0">
              <a:lnSpc>
                <a:spcPct val="90000"/>
              </a:lnSpc>
              <a:defRPr/>
            </a:pPr>
            <a:r>
              <a:rPr lang="en-US" sz="1100" dirty="0"/>
              <a:t>CCP investment — $31 million (includes $15 million member agency investment)</a:t>
            </a:r>
          </a:p>
          <a:p>
            <a:pPr lvl="1" eaLnBrk="0" hangingPunct="0">
              <a:lnSpc>
                <a:spcPct val="90000"/>
              </a:lnSpc>
              <a:defRPr/>
            </a:pPr>
            <a:r>
              <a:rPr lang="en-US" sz="1100" dirty="0"/>
              <a:t>Outreach Campaign — $0.1 million</a:t>
            </a:r>
          </a:p>
          <a:p>
            <a:pPr eaLnBrk="0" hangingPunct="0">
              <a:lnSpc>
                <a:spcPct val="90000"/>
              </a:lnSpc>
              <a:defRPr/>
            </a:pPr>
            <a:r>
              <a:rPr lang="en-US" sz="1100" dirty="0"/>
              <a:t>Cumulative</a:t>
            </a:r>
          </a:p>
          <a:p>
            <a:pPr lvl="1" eaLnBrk="0" hangingPunct="0">
              <a:lnSpc>
                <a:spcPct val="90000"/>
              </a:lnSpc>
              <a:defRPr/>
            </a:pPr>
            <a:r>
              <a:rPr lang="en-US" sz="1100" dirty="0"/>
              <a:t>Incentives investment to date —$309 million </a:t>
            </a:r>
          </a:p>
          <a:p>
            <a:pPr lvl="1" eaLnBrk="0" hangingPunct="0">
              <a:lnSpc>
                <a:spcPct val="90000"/>
              </a:lnSpc>
              <a:defRPr/>
            </a:pPr>
            <a:r>
              <a:rPr lang="en-US" sz="1100" dirty="0"/>
              <a:t>Incentives conservation to date — 1,569,000 AF</a:t>
            </a:r>
          </a:p>
          <a:p>
            <a:pPr lvl="1" eaLnBrk="0" hangingPunct="0">
              <a:lnSpc>
                <a:spcPct val="90000"/>
              </a:lnSpc>
              <a:defRPr/>
            </a:pPr>
            <a:endParaRPr lang="en-US" sz="1100" dirty="0"/>
          </a:p>
          <a:p>
            <a:pPr lvl="1" eaLnBrk="0" hangingPunct="0">
              <a:lnSpc>
                <a:spcPct val="90000"/>
              </a:lnSpc>
              <a:defRPr/>
            </a:pPr>
            <a:r>
              <a:rPr lang="en-US" sz="1000" b="1" u="sng" dirty="0"/>
              <a:t>Agency	Population		AF/YR</a:t>
            </a:r>
          </a:p>
          <a:p>
            <a:pPr lvl="1" eaLnBrk="0" hangingPunct="0">
              <a:lnSpc>
                <a:spcPct val="90000"/>
              </a:lnSpc>
              <a:defRPr/>
            </a:pPr>
            <a:r>
              <a:rPr lang="en-US" sz="1000" dirty="0"/>
              <a:t>Sacramento (City)	 450,000 	 	 145,600 </a:t>
            </a:r>
          </a:p>
          <a:p>
            <a:pPr lvl="1" eaLnBrk="0" hangingPunct="0">
              <a:lnSpc>
                <a:spcPct val="90000"/>
              </a:lnSpc>
              <a:defRPr/>
            </a:pPr>
            <a:r>
              <a:rPr lang="en-US" sz="1000" dirty="0"/>
              <a:t>Contra Costa WD	 550,000 	 	 115,360 </a:t>
            </a:r>
          </a:p>
          <a:p>
            <a:pPr lvl="1" eaLnBrk="0" hangingPunct="0">
              <a:lnSpc>
                <a:spcPct val="90000"/>
              </a:lnSpc>
              <a:defRPr/>
            </a:pPr>
            <a:r>
              <a:rPr lang="en-US" sz="1000" dirty="0"/>
              <a:t>Alameda County	 330,000 	 	 56,000 </a:t>
            </a:r>
          </a:p>
          <a:p>
            <a:pPr lvl="1" eaLnBrk="0" hangingPunct="0">
              <a:lnSpc>
                <a:spcPct val="90000"/>
              </a:lnSpc>
              <a:defRPr/>
            </a:pPr>
            <a:r>
              <a:rPr lang="en-US" sz="1000" dirty="0"/>
              <a:t>Zone 7	 200,000 		      -   </a:t>
            </a:r>
          </a:p>
          <a:p>
            <a:pPr lvl="1" eaLnBrk="0" hangingPunct="0">
              <a:lnSpc>
                <a:spcPct val="90000"/>
              </a:lnSpc>
              <a:defRPr/>
            </a:pPr>
            <a:r>
              <a:rPr lang="en-US" sz="1000" dirty="0"/>
              <a:t>East Bay MUD	1,300,000 	 	 212,800 </a:t>
            </a:r>
          </a:p>
          <a:p>
            <a:pPr lvl="1" eaLnBrk="0" hangingPunct="0">
              <a:lnSpc>
                <a:spcPct val="90000"/>
              </a:lnSpc>
              <a:defRPr/>
            </a:pPr>
            <a:r>
              <a:rPr lang="en-US" sz="1000" dirty="0"/>
              <a:t>Santa Clara VWD	1,800,000 		 430,080 </a:t>
            </a:r>
          </a:p>
          <a:p>
            <a:pPr lvl="1" eaLnBrk="0" hangingPunct="0">
              <a:lnSpc>
                <a:spcPct val="90000"/>
              </a:lnSpc>
              <a:defRPr/>
            </a:pPr>
            <a:r>
              <a:rPr lang="en-US" sz="1000" dirty="0"/>
              <a:t>Los Angeles 	4,000,000	 	 693,728 </a:t>
            </a:r>
          </a:p>
          <a:p>
            <a:pPr lvl="1" eaLnBrk="0" hangingPunct="0">
              <a:lnSpc>
                <a:spcPct val="90000"/>
              </a:lnSpc>
              <a:defRPr/>
            </a:pPr>
            <a:r>
              <a:rPr lang="en-US" sz="1000" dirty="0"/>
              <a:t>San Francisco	 770,000 		 302,400 </a:t>
            </a:r>
          </a:p>
          <a:p>
            <a:pPr lvl="1" eaLnBrk="0" hangingPunct="0">
              <a:lnSpc>
                <a:spcPct val="90000"/>
              </a:lnSpc>
              <a:defRPr/>
            </a:pPr>
            <a:r>
              <a:rPr lang="en-US" sz="1000" dirty="0"/>
              <a:t>MWDOC	1,440,000 	 	 358,400 </a:t>
            </a:r>
          </a:p>
          <a:p>
            <a:pPr lvl="1" eaLnBrk="0" hangingPunct="0">
              <a:lnSpc>
                <a:spcPct val="90000"/>
              </a:lnSpc>
              <a:defRPr/>
            </a:pPr>
            <a:r>
              <a:rPr lang="en-US" sz="1000" u="sng" dirty="0"/>
              <a:t>San Diego (City)	1,300,000 	 	 235,200 </a:t>
            </a:r>
          </a:p>
          <a:p>
            <a:pPr lvl="1" eaLnBrk="0" hangingPunct="0">
              <a:lnSpc>
                <a:spcPct val="90000"/>
              </a:lnSpc>
              <a:defRPr/>
            </a:pPr>
            <a:r>
              <a:rPr lang="en-US" sz="1000" b="1" dirty="0"/>
              <a:t>Sub -- Bay Area</a:t>
            </a:r>
            <a:r>
              <a:rPr lang="en-US" sz="1000" dirty="0"/>
              <a:t>	4,180,000 	 	 814,240 </a:t>
            </a:r>
          </a:p>
          <a:p>
            <a:pPr lvl="1" eaLnBrk="0" hangingPunct="0">
              <a:lnSpc>
                <a:spcPct val="90000"/>
              </a:lnSpc>
              <a:defRPr/>
            </a:pPr>
            <a:r>
              <a:rPr lang="en-US" sz="1000" b="1" dirty="0"/>
              <a:t>Sub -- So Cal</a:t>
            </a:r>
            <a:r>
              <a:rPr lang="en-US" sz="1000" dirty="0"/>
              <a:t>	7,510,000 	 	 1,589,728 </a:t>
            </a:r>
          </a:p>
          <a:p>
            <a:pPr lvl="1" eaLnBrk="0" hangingPunct="0">
              <a:lnSpc>
                <a:spcPct val="90000"/>
              </a:lnSpc>
              <a:defRPr/>
            </a:pPr>
            <a:r>
              <a:rPr lang="en-US" sz="1000" b="1" dirty="0"/>
              <a:t>TOTAL</a:t>
            </a:r>
            <a:r>
              <a:rPr lang="en-US" sz="1000" dirty="0"/>
              <a:t> 	12,140,000 	 	 2,549,568 </a:t>
            </a:r>
          </a:p>
          <a:p>
            <a:pPr lvl="1" eaLnBrk="0" hangingPunct="0">
              <a:lnSpc>
                <a:spcPct val="90000"/>
              </a:lnSpc>
              <a:defRPr/>
            </a:pPr>
            <a:endParaRPr lang="en-US" sz="1000" dirty="0"/>
          </a:p>
          <a:p>
            <a:pPr lvl="1" eaLnBrk="0" hangingPunct="0">
              <a:lnSpc>
                <a:spcPct val="90000"/>
              </a:lnSpc>
              <a:defRPr/>
            </a:pPr>
            <a:endParaRPr lang="en-US" sz="1000" dirty="0"/>
          </a:p>
          <a:p>
            <a:pPr>
              <a:lnSpc>
                <a:spcPct val="90000"/>
              </a:lnSpc>
            </a:pPr>
            <a:endParaRPr lang="en-US" sz="1000" dirty="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513EC52A-56BC-49AA-8CB6-41345B234790}" type="slidenum">
              <a:rPr lang="en-US" smtClean="0">
                <a:latin typeface="Calibri" pitchFamily="34" charset="0"/>
                <a:cs typeface="Arial" pitchFamily="34" charset="0"/>
              </a:rPr>
              <a:pPr/>
              <a:t>10</a:t>
            </a:fld>
            <a:endParaRPr lang="en-US" dirty="0" smtClean="0">
              <a:latin typeface="Calibri"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a:lstStyle/>
          <a:p>
            <a:pPr>
              <a:defRPr/>
            </a:pPr>
            <a:fld id="{9F491B0F-F4E3-4CB2-864A-EAED95CBF70F}" type="slidenum">
              <a:rPr lang="en-US" smtClean="0"/>
              <a:pPr>
                <a:defRPr/>
              </a:pPr>
              <a:t>11</a:t>
            </a:fld>
            <a:endParaRPr lang="en-US" dirty="0"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Bay Delta is where the rivers of the Sierra merge before heading west toward San Francisco Bay. </a:t>
            </a:r>
          </a:p>
          <a:p>
            <a:endParaRPr lang="en-US" smtClean="0"/>
          </a:p>
          <a:p>
            <a:r>
              <a:rPr lang="en-US" smtClean="0"/>
              <a:t>It is the home of two large water projects, the State Water Project, which supplies mostly urban regions from the Bay area to San Diego, and the federal Central Valley Project, which supplies the state’s agricultural region in the Delta. </a:t>
            </a:r>
          </a:p>
          <a:p>
            <a:endParaRPr lang="en-US" smtClean="0"/>
          </a:p>
          <a:p>
            <a:r>
              <a:rPr lang="en-US" smtClean="0"/>
              <a:t>All told, water directly from the Delta helps to sustain 25 million Californians – statewide – and some of the nation’s most productive farm land.  </a:t>
            </a:r>
          </a:p>
          <a:p>
            <a:endParaRPr lang="en-US" smtClean="0"/>
          </a:p>
          <a:p>
            <a:r>
              <a:rPr lang="en-US" smtClean="0"/>
              <a:t>As noted, water that travels through the Delta provides 33% to Northern California, 23 to 90% in Central Valley and 30% to Southern California. </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a:lstStyle/>
          <a:p>
            <a:pPr>
              <a:defRPr/>
            </a:pPr>
            <a:fld id="{9F491B0F-F4E3-4CB2-864A-EAED95CBF70F}" type="slidenum">
              <a:rPr lang="en-US" smtClean="0"/>
              <a:pPr>
                <a:defRPr/>
              </a:pPr>
              <a:t>12</a:t>
            </a:fld>
            <a:endParaRPr lang="en-US" dirty="0" smtClean="0"/>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The Bay Delta is where the rivers of the Sierra merge before heading west toward San Francisco Bay. </a:t>
            </a:r>
          </a:p>
          <a:p>
            <a:endParaRPr lang="en-US" smtClean="0"/>
          </a:p>
          <a:p>
            <a:r>
              <a:rPr lang="en-US" smtClean="0"/>
              <a:t>It is the home of two large water projects, the State Water Project, which supplies mostly urban regions from the Bay area to San Diego, and the federal Central Valley Project, which supplies the state’s agricultural region in the Delta. </a:t>
            </a:r>
          </a:p>
          <a:p>
            <a:endParaRPr lang="en-US" smtClean="0"/>
          </a:p>
          <a:p>
            <a:r>
              <a:rPr lang="en-US" smtClean="0"/>
              <a:t>All told, water directly from the Delta helps to sustain 25 million Californians – statewide – and some of the nation’s most productive farm land.  </a:t>
            </a:r>
          </a:p>
          <a:p>
            <a:endParaRPr lang="en-US" smtClean="0"/>
          </a:p>
          <a:p>
            <a:r>
              <a:rPr lang="en-US" smtClean="0"/>
              <a:t>As noted, water that travels through the Delta provides 33% to Northern California, 23 to 90% in Central Valley and 30% to Southern California. </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smtClean="0"/>
              <a:t>Source:  California Department of Agriculture</a:t>
            </a:r>
          </a:p>
        </p:txBody>
      </p:sp>
      <p:sp>
        <p:nvSpPr>
          <p:cNvPr id="4" name="Slide Number Placeholder 3"/>
          <p:cNvSpPr>
            <a:spLocks noGrp="1"/>
          </p:cNvSpPr>
          <p:nvPr>
            <p:ph type="sldNum" sz="quarter" idx="5"/>
          </p:nvPr>
        </p:nvSpPr>
        <p:spPr/>
        <p:txBody>
          <a:bodyPr/>
          <a:lstStyle/>
          <a:p>
            <a:pPr>
              <a:defRPr/>
            </a:pPr>
            <a:fld id="{81DD22C6-18DB-4C09-88B4-7A716D12E55B}"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a:lstStyle/>
          <a:p>
            <a:pPr>
              <a:defRPr/>
            </a:pPr>
            <a:fld id="{4C590D35-9DEB-4CCB-9C19-DB01E8D7B590}" type="slidenum">
              <a:rPr lang="en-US" smtClean="0"/>
              <a:pPr>
                <a:defRPr/>
              </a:pPr>
              <a:t>14</a:t>
            </a:fld>
            <a:endParaRPr lang="en-US" dirty="0" smtClean="0"/>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Notes Placeholder 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914132" indent="-282493">
              <a:buFont typeface="Arial" pitchFamily="34" charset="0"/>
              <a:buChar char="•"/>
              <a:tabLst>
                <a:tab pos="5713326" algn="l"/>
              </a:tabLst>
              <a:defRPr/>
            </a:pPr>
            <a:r>
              <a:rPr lang="en-US" sz="1100" dirty="0">
                <a:effectLst>
                  <a:glow rad="139700">
                    <a:schemeClr val="bg1">
                      <a:alpha val="40000"/>
                    </a:schemeClr>
                  </a:glow>
                </a:effectLst>
              </a:rPr>
              <a:t>2008 impact = 670,000 acre-</a:t>
            </a:r>
            <a:r>
              <a:rPr lang="en-US" sz="1100" dirty="0" err="1">
                <a:effectLst>
                  <a:glow rad="139700">
                    <a:schemeClr val="bg1">
                      <a:alpha val="40000"/>
                    </a:schemeClr>
                  </a:glow>
                </a:effectLst>
              </a:rPr>
              <a:t>ft</a:t>
            </a:r>
            <a:r>
              <a:rPr lang="en-US" sz="1100" dirty="0">
                <a:effectLst>
                  <a:glow rad="139700">
                    <a:schemeClr val="bg1">
                      <a:alpha val="40000"/>
                    </a:schemeClr>
                  </a:glow>
                </a:effectLst>
              </a:rPr>
              <a:t> 	( ~$201 million)</a:t>
            </a:r>
          </a:p>
          <a:p>
            <a:pPr marL="914132" indent="-282493">
              <a:spcBef>
                <a:spcPts val="0"/>
              </a:spcBef>
              <a:buFont typeface="Arial" pitchFamily="34" charset="0"/>
              <a:buChar char="•"/>
              <a:tabLst>
                <a:tab pos="5713326" algn="l"/>
              </a:tabLst>
              <a:defRPr/>
            </a:pPr>
            <a:r>
              <a:rPr lang="en-US" sz="1100" dirty="0">
                <a:effectLst>
                  <a:glow rad="139700">
                    <a:schemeClr val="bg1">
                      <a:alpha val="40000"/>
                    </a:schemeClr>
                  </a:glow>
                </a:effectLst>
              </a:rPr>
              <a:t>2009 impact = 619,000 acre-</a:t>
            </a:r>
            <a:r>
              <a:rPr lang="en-US" sz="1100" dirty="0" err="1">
                <a:effectLst>
                  <a:glow rad="139700">
                    <a:schemeClr val="bg1">
                      <a:alpha val="40000"/>
                    </a:schemeClr>
                  </a:glow>
                </a:effectLst>
              </a:rPr>
              <a:t>ft</a:t>
            </a:r>
            <a:r>
              <a:rPr lang="en-US" sz="1100" dirty="0">
                <a:effectLst>
                  <a:glow rad="139700">
                    <a:schemeClr val="bg1">
                      <a:alpha val="40000"/>
                    </a:schemeClr>
                  </a:glow>
                </a:effectLst>
              </a:rPr>
              <a:t> 	( ~$186 million)</a:t>
            </a:r>
          </a:p>
          <a:p>
            <a:pPr marL="914132" indent="-282493">
              <a:spcBef>
                <a:spcPts val="0"/>
              </a:spcBef>
              <a:buFont typeface="Arial" pitchFamily="34" charset="0"/>
              <a:buChar char="•"/>
              <a:tabLst>
                <a:tab pos="5713326" algn="l"/>
              </a:tabLst>
              <a:defRPr/>
            </a:pPr>
            <a:r>
              <a:rPr lang="en-US" sz="1100" dirty="0">
                <a:effectLst>
                  <a:glow rad="139700">
                    <a:schemeClr val="bg1">
                      <a:alpha val="40000"/>
                    </a:schemeClr>
                  </a:glow>
                </a:effectLst>
              </a:rPr>
              <a:t>2010 impact = 1,043,000 acre-</a:t>
            </a:r>
            <a:r>
              <a:rPr lang="en-US" sz="1100" dirty="0" err="1">
                <a:effectLst>
                  <a:glow rad="139700">
                    <a:schemeClr val="bg1">
                      <a:alpha val="40000"/>
                    </a:schemeClr>
                  </a:glow>
                </a:effectLst>
              </a:rPr>
              <a:t>ft</a:t>
            </a:r>
            <a:r>
              <a:rPr lang="en-US" sz="1100" dirty="0">
                <a:effectLst>
                  <a:glow rad="139700">
                    <a:schemeClr val="bg1">
                      <a:alpha val="40000"/>
                    </a:schemeClr>
                  </a:glow>
                </a:effectLst>
              </a:rPr>
              <a:t> 	( ~$313 million)</a:t>
            </a:r>
          </a:p>
          <a:p>
            <a:pPr marL="1713998">
              <a:spcBef>
                <a:spcPts val="0"/>
              </a:spcBef>
              <a:defRPr/>
            </a:pPr>
            <a:r>
              <a:rPr lang="en-US" sz="1100" dirty="0">
                <a:effectLst>
                  <a:glow rad="139700">
                    <a:schemeClr val="bg1">
                      <a:alpha val="40000"/>
                    </a:schemeClr>
                  </a:glow>
                </a:effectLst>
              </a:rPr>
              <a:t> </a:t>
            </a:r>
          </a:p>
          <a:p>
            <a:pPr algn="ctr">
              <a:spcBef>
                <a:spcPts val="0"/>
              </a:spcBef>
              <a:defRPr/>
            </a:pPr>
            <a:r>
              <a:rPr lang="en-US" sz="1100" spc="-150" dirty="0">
                <a:ln w="3175">
                  <a:noFill/>
                </a:ln>
                <a:cs typeface="Arial" pitchFamily="34" charset="0"/>
              </a:rPr>
              <a:t>Smelt Bio Op = 20-33% cut annually </a:t>
            </a:r>
          </a:p>
          <a:p>
            <a:pPr algn="ctr">
              <a:buFontTx/>
              <a:buNone/>
              <a:defRPr/>
            </a:pPr>
            <a:r>
              <a:rPr lang="en-US" sz="1100" spc="-150" dirty="0">
                <a:ln w="3175">
                  <a:noFill/>
                </a:ln>
                <a:cs typeface="Arial" pitchFamily="34" charset="0"/>
              </a:rPr>
              <a:t>Salmon Bio Op = additional 10% cut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vert="horz" wrap="square" lIns="96606" tIns="48302" rIns="96606" bIns="48302" numCol="1" rtlCol="0" anchor="t" anchorCtr="0" compatLnSpc="1">
            <a:prstTxWarp prst="textNoShape">
              <a:avLst/>
            </a:prstTxWarp>
            <a:normAutofit fontScale="77500" lnSpcReduction="20000"/>
          </a:bodyPr>
          <a:lstStyle/>
          <a:p>
            <a:pPr defTabSz="914132">
              <a:defRPr/>
            </a:pPr>
            <a:r>
              <a:rPr lang="en-US" dirty="0" smtClean="0"/>
              <a:t>Feb 2013</a:t>
            </a:r>
            <a:r>
              <a:rPr lang="en-US" baseline="0" dirty="0" smtClean="0"/>
              <a:t> – </a:t>
            </a:r>
            <a:r>
              <a:rPr lang="en-US" dirty="0" smtClean="0"/>
              <a:t>Information produced</a:t>
            </a:r>
            <a:r>
              <a:rPr lang="en-US" baseline="0" dirty="0" smtClean="0"/>
              <a:t> by the California Farm Water Coalition (www.farmwater.org)</a:t>
            </a:r>
            <a:endParaRPr lang="en-US" dirty="0" smtClean="0"/>
          </a:p>
          <a:p>
            <a:pPr defTabSz="914132">
              <a:defRPr/>
            </a:pPr>
            <a:r>
              <a:rPr lang="en-US" dirty="0" smtClean="0"/>
              <a:t>… </a:t>
            </a:r>
            <a:r>
              <a:rPr lang="en-US" dirty="0"/>
              <a:t>the cause 228 Delta Smelt</a:t>
            </a:r>
          </a:p>
          <a:p>
            <a:pPr defTabSz="914132">
              <a:defRPr/>
            </a:pPr>
            <a:r>
              <a:rPr lang="en-US" dirty="0"/>
              <a:t>Supply for 4.2 million </a:t>
            </a:r>
            <a:r>
              <a:rPr lang="en-US" dirty="0" smtClean="0"/>
              <a:t>homes</a:t>
            </a:r>
          </a:p>
          <a:p>
            <a:pPr defTabSz="914132">
              <a:defRPr/>
            </a:pPr>
            <a:r>
              <a:rPr lang="en-US" dirty="0" smtClean="0"/>
              <a:t>Non-Irrigated Acreage due to Water Cuts</a:t>
            </a:r>
          </a:p>
          <a:p>
            <a:pPr defTabSz="914132">
              <a:buFont typeface="Arial" pitchFamily="34" charset="0"/>
              <a:buChar char="•"/>
              <a:defRPr/>
            </a:pPr>
            <a:r>
              <a:rPr lang="en-US" dirty="0" smtClean="0"/>
              <a:t>  260,000 acres = 406 square miles (i.e.</a:t>
            </a:r>
            <a:r>
              <a:rPr lang="en-US" baseline="0" dirty="0" smtClean="0"/>
              <a:t> an area of </a:t>
            </a:r>
            <a:r>
              <a:rPr lang="en-US" dirty="0" smtClean="0"/>
              <a:t>20 mi.</a:t>
            </a:r>
            <a:r>
              <a:rPr lang="en-US" baseline="0" dirty="0" smtClean="0"/>
              <a:t> x 20 mi.)</a:t>
            </a:r>
          </a:p>
          <a:p>
            <a:pPr defTabSz="914132">
              <a:buFont typeface="Arial" pitchFamily="34" charset="0"/>
              <a:buChar char="•"/>
              <a:defRPr/>
            </a:pPr>
            <a:r>
              <a:rPr lang="en-US" baseline="0" dirty="0" smtClean="0"/>
              <a:t>  8x the size of San Francisco</a:t>
            </a:r>
            <a:endParaRPr lang="en-US" dirty="0" smtClean="0"/>
          </a:p>
          <a:p>
            <a:pPr lvl="1">
              <a:lnSpc>
                <a:spcPct val="90000"/>
              </a:lnSpc>
              <a:spcBef>
                <a:spcPts val="0"/>
              </a:spcBef>
              <a:buFontTx/>
              <a:buChar char="•"/>
            </a:pPr>
            <a:r>
              <a:rPr lang="en-US" dirty="0"/>
              <a:t>  Washington DC = 68 sq. mi. (8 mi x 8 mi. square)</a:t>
            </a:r>
          </a:p>
          <a:p>
            <a:pPr lvl="1">
              <a:lnSpc>
                <a:spcPct val="90000"/>
              </a:lnSpc>
              <a:spcBef>
                <a:spcPts val="0"/>
              </a:spcBef>
              <a:buFontTx/>
              <a:buChar char="•"/>
            </a:pPr>
            <a:r>
              <a:rPr lang="en-US" dirty="0"/>
              <a:t>  Las Vegas =        113 sq mi. (11 mi x 11 mi. square)</a:t>
            </a:r>
          </a:p>
          <a:p>
            <a:pPr lvl="1">
              <a:lnSpc>
                <a:spcPct val="90000"/>
              </a:lnSpc>
              <a:spcBef>
                <a:spcPts val="0"/>
              </a:spcBef>
              <a:buFontTx/>
              <a:buChar char="•"/>
            </a:pPr>
            <a:r>
              <a:rPr lang="en-US" dirty="0"/>
              <a:t>  Sacramento =       97 sq mi. (10 mi x 10 mi. square)</a:t>
            </a:r>
          </a:p>
          <a:p>
            <a:pPr defTabSz="914132">
              <a:defRPr/>
            </a:pPr>
            <a:endParaRPr lang="en-US" dirty="0"/>
          </a:p>
          <a:p>
            <a:pPr lvl="1" eaLnBrk="0" hangingPunct="0">
              <a:lnSpc>
                <a:spcPct val="90000"/>
              </a:lnSpc>
              <a:defRPr/>
            </a:pPr>
            <a:r>
              <a:rPr lang="en-US" sz="1000" b="1" u="sng" dirty="0"/>
              <a:t>Agency	Population		AF/YR</a:t>
            </a:r>
          </a:p>
          <a:p>
            <a:pPr lvl="1" eaLnBrk="0" hangingPunct="0">
              <a:lnSpc>
                <a:spcPct val="90000"/>
              </a:lnSpc>
              <a:defRPr/>
            </a:pPr>
            <a:r>
              <a:rPr lang="en-US" sz="1000" dirty="0"/>
              <a:t>Sacramento (City)	 450,000 	 	 145,600 </a:t>
            </a:r>
          </a:p>
          <a:p>
            <a:pPr lvl="1" eaLnBrk="0" hangingPunct="0">
              <a:lnSpc>
                <a:spcPct val="90000"/>
              </a:lnSpc>
              <a:defRPr/>
            </a:pPr>
            <a:r>
              <a:rPr lang="en-US" sz="1000" dirty="0"/>
              <a:t>Contra Costa WD	 550,000 	 	 115,360 </a:t>
            </a:r>
          </a:p>
          <a:p>
            <a:pPr lvl="1" eaLnBrk="0" hangingPunct="0">
              <a:lnSpc>
                <a:spcPct val="90000"/>
              </a:lnSpc>
              <a:defRPr/>
            </a:pPr>
            <a:r>
              <a:rPr lang="en-US" sz="1000" dirty="0"/>
              <a:t>Alameda County	 330,000 	 	 56,000 </a:t>
            </a:r>
          </a:p>
          <a:p>
            <a:pPr lvl="1" eaLnBrk="0" hangingPunct="0">
              <a:lnSpc>
                <a:spcPct val="90000"/>
              </a:lnSpc>
              <a:defRPr/>
            </a:pPr>
            <a:r>
              <a:rPr lang="en-US" sz="1000" dirty="0"/>
              <a:t>Zone 7	 200,000 		      -   </a:t>
            </a:r>
          </a:p>
          <a:p>
            <a:pPr lvl="1" eaLnBrk="0" hangingPunct="0">
              <a:lnSpc>
                <a:spcPct val="90000"/>
              </a:lnSpc>
              <a:defRPr/>
            </a:pPr>
            <a:r>
              <a:rPr lang="en-US" sz="1000" dirty="0"/>
              <a:t>East Bay MUD	1,300,000 	 	 212,800 </a:t>
            </a:r>
          </a:p>
          <a:p>
            <a:pPr lvl="1" eaLnBrk="0" hangingPunct="0">
              <a:lnSpc>
                <a:spcPct val="90000"/>
              </a:lnSpc>
              <a:defRPr/>
            </a:pPr>
            <a:r>
              <a:rPr lang="en-US" sz="1000" dirty="0"/>
              <a:t>Santa Clara VWD	1,800,000 		 430,080 </a:t>
            </a:r>
          </a:p>
          <a:p>
            <a:pPr lvl="1" eaLnBrk="0" hangingPunct="0">
              <a:lnSpc>
                <a:spcPct val="90000"/>
              </a:lnSpc>
              <a:defRPr/>
            </a:pPr>
            <a:r>
              <a:rPr lang="en-US" sz="1000" dirty="0"/>
              <a:t>Los Angeles 	4,000,000	 	 693,728 </a:t>
            </a:r>
          </a:p>
          <a:p>
            <a:pPr lvl="1" eaLnBrk="0" hangingPunct="0">
              <a:lnSpc>
                <a:spcPct val="90000"/>
              </a:lnSpc>
              <a:defRPr/>
            </a:pPr>
            <a:r>
              <a:rPr lang="en-US" sz="1000" dirty="0"/>
              <a:t>San Francisco	 770,000 		 302,400 </a:t>
            </a:r>
          </a:p>
          <a:p>
            <a:pPr lvl="1" eaLnBrk="0" hangingPunct="0">
              <a:lnSpc>
                <a:spcPct val="90000"/>
              </a:lnSpc>
              <a:defRPr/>
            </a:pPr>
            <a:r>
              <a:rPr lang="en-US" sz="1000" dirty="0"/>
              <a:t>MWDOC	1,440,000 	 	 358,400 </a:t>
            </a:r>
          </a:p>
          <a:p>
            <a:pPr lvl="1" eaLnBrk="0" hangingPunct="0">
              <a:lnSpc>
                <a:spcPct val="90000"/>
              </a:lnSpc>
              <a:defRPr/>
            </a:pPr>
            <a:r>
              <a:rPr lang="en-US" sz="1000" u="sng" dirty="0"/>
              <a:t>San Diego (City)	1,300,000 	 	 235,200 </a:t>
            </a:r>
          </a:p>
          <a:p>
            <a:pPr lvl="1" eaLnBrk="0" hangingPunct="0">
              <a:lnSpc>
                <a:spcPct val="90000"/>
              </a:lnSpc>
              <a:defRPr/>
            </a:pPr>
            <a:r>
              <a:rPr lang="en-US" sz="1000" b="1" dirty="0"/>
              <a:t>Sub -- Bay Area</a:t>
            </a:r>
            <a:r>
              <a:rPr lang="en-US" sz="1000" dirty="0"/>
              <a:t>	4,180,000 	 	 814,240 </a:t>
            </a:r>
          </a:p>
          <a:p>
            <a:pPr lvl="1" eaLnBrk="0" hangingPunct="0">
              <a:lnSpc>
                <a:spcPct val="90000"/>
              </a:lnSpc>
              <a:defRPr/>
            </a:pPr>
            <a:r>
              <a:rPr lang="en-US" sz="1000" b="1" dirty="0"/>
              <a:t>Sub -- So Cal</a:t>
            </a:r>
            <a:r>
              <a:rPr lang="en-US" sz="1000" dirty="0"/>
              <a:t>	7,510,000 	 	 1,589,728 </a:t>
            </a:r>
          </a:p>
          <a:p>
            <a:pPr lvl="1" eaLnBrk="0" hangingPunct="0">
              <a:lnSpc>
                <a:spcPct val="90000"/>
              </a:lnSpc>
              <a:defRPr/>
            </a:pPr>
            <a:r>
              <a:rPr lang="en-US" sz="1000" b="1" dirty="0"/>
              <a:t>TOTAL</a:t>
            </a:r>
            <a:r>
              <a:rPr lang="en-US" sz="1000" dirty="0"/>
              <a:t> 	12,140,000 	 	 2,549,568 </a:t>
            </a:r>
          </a:p>
          <a:p>
            <a:pPr lvl="1" eaLnBrk="0" hangingPunct="0">
              <a:lnSpc>
                <a:spcPct val="90000"/>
              </a:lnSpc>
              <a:defRPr/>
            </a:pPr>
            <a:endParaRPr lang="en-US" sz="1000" dirty="0"/>
          </a:p>
          <a:p>
            <a:pPr lvl="1" eaLnBrk="0" hangingPunct="0">
              <a:lnSpc>
                <a:spcPct val="90000"/>
              </a:lnSpc>
              <a:defRPr/>
            </a:pPr>
            <a:endParaRPr lang="en-US" sz="1000" dirty="0"/>
          </a:p>
          <a:p>
            <a:pPr>
              <a:lnSpc>
                <a:spcPct val="90000"/>
              </a:lnSpc>
            </a:pPr>
            <a:endParaRPr lang="en-US" sz="1000" dirty="0">
              <a:ea typeface="ＭＳ Ｐゴシック" pitchFamily="34" charset="-128"/>
            </a:endParaRPr>
          </a:p>
          <a:p>
            <a:pPr defTabSz="914132">
              <a:defRPr/>
            </a:pPr>
            <a:endParaRPr lang="en-US" dirty="0"/>
          </a:p>
        </p:txBody>
      </p:sp>
      <p:sp>
        <p:nvSpPr>
          <p:cNvPr id="4" name="Slide Number Placeholder 3"/>
          <p:cNvSpPr>
            <a:spLocks noGrp="1"/>
          </p:cNvSpPr>
          <p:nvPr>
            <p:ph type="sldNum" sz="quarter" idx="5"/>
          </p:nvPr>
        </p:nvSpPr>
        <p:spPr/>
        <p:txBody>
          <a:bodyPr/>
          <a:lstStyle/>
          <a:p>
            <a:pPr>
              <a:defRPr/>
            </a:pPr>
            <a:fld id="{154921B2-DEA0-4A4A-9127-FC0F872E0FBC}" type="slidenum">
              <a:rPr lang="en-US" smtClean="0"/>
              <a:pPr>
                <a:defRPr/>
              </a:pPr>
              <a:t>15</a:t>
            </a:fld>
            <a:endParaRPr lang="en-US" dirty="0"/>
          </a:p>
        </p:txBody>
      </p:sp>
    </p:spTree>
    <p:extLst>
      <p:ext uri="{BB962C8B-B14F-4D97-AF65-F5344CB8AC3E}">
        <p14:creationId xmlns:p14="http://schemas.microsoft.com/office/powerpoint/2010/main" val="308642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vert="horz" wrap="square" lIns="96606" tIns="48302" rIns="96606" bIns="48302" numCol="1" rtlCol="0" anchor="t" anchorCtr="0" compatLnSpc="1">
            <a:prstTxWarp prst="textNoShape">
              <a:avLst/>
            </a:prstTxWarp>
            <a:normAutofit fontScale="77500" lnSpcReduction="20000"/>
          </a:bodyPr>
          <a:lstStyle/>
          <a:p>
            <a:pPr defTabSz="914132">
              <a:defRPr/>
            </a:pPr>
            <a:r>
              <a:rPr lang="en-US" dirty="0" smtClean="0"/>
              <a:t>Feb 2013</a:t>
            </a:r>
            <a:r>
              <a:rPr lang="en-US" baseline="0" dirty="0" smtClean="0"/>
              <a:t> – </a:t>
            </a:r>
            <a:r>
              <a:rPr lang="en-US" dirty="0" smtClean="0"/>
              <a:t>Information produced</a:t>
            </a:r>
            <a:r>
              <a:rPr lang="en-US" baseline="0" dirty="0" smtClean="0"/>
              <a:t> by the California Farm Water Coalition (www.farmwater.org)</a:t>
            </a:r>
            <a:endParaRPr lang="en-US" dirty="0" smtClean="0"/>
          </a:p>
          <a:p>
            <a:pPr defTabSz="914132">
              <a:defRPr/>
            </a:pPr>
            <a:r>
              <a:rPr lang="en-US" dirty="0" smtClean="0"/>
              <a:t>… </a:t>
            </a:r>
            <a:r>
              <a:rPr lang="en-US" dirty="0"/>
              <a:t>the cause 228 Delta Smelt</a:t>
            </a:r>
          </a:p>
          <a:p>
            <a:pPr defTabSz="914132">
              <a:defRPr/>
            </a:pPr>
            <a:r>
              <a:rPr lang="en-US" dirty="0"/>
              <a:t>Supply for 4.2 million </a:t>
            </a:r>
            <a:r>
              <a:rPr lang="en-US" dirty="0" smtClean="0"/>
              <a:t>homes</a:t>
            </a:r>
          </a:p>
          <a:p>
            <a:pPr defTabSz="914132">
              <a:defRPr/>
            </a:pPr>
            <a:r>
              <a:rPr lang="en-US" dirty="0" smtClean="0"/>
              <a:t>Non-Irrigated Acreage due to Water Cuts</a:t>
            </a:r>
          </a:p>
          <a:p>
            <a:pPr defTabSz="914132">
              <a:buFont typeface="Arial" pitchFamily="34" charset="0"/>
              <a:buChar char="•"/>
              <a:defRPr/>
            </a:pPr>
            <a:r>
              <a:rPr lang="en-US" dirty="0" smtClean="0"/>
              <a:t>  260,000 acres = 406 square miles (i.e.</a:t>
            </a:r>
            <a:r>
              <a:rPr lang="en-US" baseline="0" dirty="0" smtClean="0"/>
              <a:t> an area of </a:t>
            </a:r>
            <a:r>
              <a:rPr lang="en-US" dirty="0" smtClean="0"/>
              <a:t>20 mi.</a:t>
            </a:r>
            <a:r>
              <a:rPr lang="en-US" baseline="0" dirty="0" smtClean="0"/>
              <a:t> x 20 mi.)</a:t>
            </a:r>
          </a:p>
          <a:p>
            <a:pPr defTabSz="914132">
              <a:buFont typeface="Arial" pitchFamily="34" charset="0"/>
              <a:buChar char="•"/>
              <a:defRPr/>
            </a:pPr>
            <a:r>
              <a:rPr lang="en-US" baseline="0" dirty="0" smtClean="0"/>
              <a:t>  8x the size of San Francisco</a:t>
            </a:r>
            <a:endParaRPr lang="en-US" dirty="0" smtClean="0"/>
          </a:p>
          <a:p>
            <a:pPr lvl="1">
              <a:lnSpc>
                <a:spcPct val="90000"/>
              </a:lnSpc>
              <a:spcBef>
                <a:spcPts val="0"/>
              </a:spcBef>
              <a:buFontTx/>
              <a:buChar char="•"/>
            </a:pPr>
            <a:r>
              <a:rPr lang="en-US" dirty="0"/>
              <a:t>  Washington DC = 68 sq. mi. (8 mi x 8 mi. square)</a:t>
            </a:r>
          </a:p>
          <a:p>
            <a:pPr lvl="1">
              <a:lnSpc>
                <a:spcPct val="90000"/>
              </a:lnSpc>
              <a:spcBef>
                <a:spcPts val="0"/>
              </a:spcBef>
              <a:buFontTx/>
              <a:buChar char="•"/>
            </a:pPr>
            <a:r>
              <a:rPr lang="en-US" dirty="0"/>
              <a:t>  Las Vegas =        113 sq mi. (11 mi x 11 mi. square)</a:t>
            </a:r>
          </a:p>
          <a:p>
            <a:pPr lvl="1">
              <a:lnSpc>
                <a:spcPct val="90000"/>
              </a:lnSpc>
              <a:spcBef>
                <a:spcPts val="0"/>
              </a:spcBef>
              <a:buFontTx/>
              <a:buChar char="•"/>
            </a:pPr>
            <a:r>
              <a:rPr lang="en-US" dirty="0"/>
              <a:t>  Sacramento =       97 sq mi. (10 mi x 10 mi. square)</a:t>
            </a:r>
          </a:p>
          <a:p>
            <a:pPr defTabSz="914132">
              <a:defRPr/>
            </a:pPr>
            <a:endParaRPr lang="en-US" dirty="0"/>
          </a:p>
          <a:p>
            <a:pPr lvl="1" eaLnBrk="0" hangingPunct="0">
              <a:lnSpc>
                <a:spcPct val="90000"/>
              </a:lnSpc>
              <a:defRPr/>
            </a:pPr>
            <a:r>
              <a:rPr lang="en-US" sz="1000" b="1" u="sng" dirty="0"/>
              <a:t>Agency	Population		AF/YR</a:t>
            </a:r>
          </a:p>
          <a:p>
            <a:pPr lvl="1" eaLnBrk="0" hangingPunct="0">
              <a:lnSpc>
                <a:spcPct val="90000"/>
              </a:lnSpc>
              <a:defRPr/>
            </a:pPr>
            <a:r>
              <a:rPr lang="en-US" sz="1000" dirty="0"/>
              <a:t>Sacramento (City)	 450,000 	 	 145,600 </a:t>
            </a:r>
          </a:p>
          <a:p>
            <a:pPr lvl="1" eaLnBrk="0" hangingPunct="0">
              <a:lnSpc>
                <a:spcPct val="90000"/>
              </a:lnSpc>
              <a:defRPr/>
            </a:pPr>
            <a:r>
              <a:rPr lang="en-US" sz="1000" dirty="0"/>
              <a:t>Contra Costa WD	 550,000 	 	 115,360 </a:t>
            </a:r>
          </a:p>
          <a:p>
            <a:pPr lvl="1" eaLnBrk="0" hangingPunct="0">
              <a:lnSpc>
                <a:spcPct val="90000"/>
              </a:lnSpc>
              <a:defRPr/>
            </a:pPr>
            <a:r>
              <a:rPr lang="en-US" sz="1000" dirty="0"/>
              <a:t>Alameda County	 330,000 	 	 56,000 </a:t>
            </a:r>
          </a:p>
          <a:p>
            <a:pPr lvl="1" eaLnBrk="0" hangingPunct="0">
              <a:lnSpc>
                <a:spcPct val="90000"/>
              </a:lnSpc>
              <a:defRPr/>
            </a:pPr>
            <a:r>
              <a:rPr lang="en-US" sz="1000" dirty="0"/>
              <a:t>Zone 7	 200,000 		      -   </a:t>
            </a:r>
          </a:p>
          <a:p>
            <a:pPr lvl="1" eaLnBrk="0" hangingPunct="0">
              <a:lnSpc>
                <a:spcPct val="90000"/>
              </a:lnSpc>
              <a:defRPr/>
            </a:pPr>
            <a:r>
              <a:rPr lang="en-US" sz="1000" dirty="0"/>
              <a:t>East Bay MUD	1,300,000 	 	 212,800 </a:t>
            </a:r>
          </a:p>
          <a:p>
            <a:pPr lvl="1" eaLnBrk="0" hangingPunct="0">
              <a:lnSpc>
                <a:spcPct val="90000"/>
              </a:lnSpc>
              <a:defRPr/>
            </a:pPr>
            <a:r>
              <a:rPr lang="en-US" sz="1000" dirty="0"/>
              <a:t>Santa Clara VWD	1,800,000 		 430,080 </a:t>
            </a:r>
          </a:p>
          <a:p>
            <a:pPr lvl="1" eaLnBrk="0" hangingPunct="0">
              <a:lnSpc>
                <a:spcPct val="90000"/>
              </a:lnSpc>
              <a:defRPr/>
            </a:pPr>
            <a:r>
              <a:rPr lang="en-US" sz="1000" dirty="0"/>
              <a:t>Los Angeles 	4,000,000	 	 693,728 </a:t>
            </a:r>
          </a:p>
          <a:p>
            <a:pPr lvl="1" eaLnBrk="0" hangingPunct="0">
              <a:lnSpc>
                <a:spcPct val="90000"/>
              </a:lnSpc>
              <a:defRPr/>
            </a:pPr>
            <a:r>
              <a:rPr lang="en-US" sz="1000" dirty="0"/>
              <a:t>San Francisco	 770,000 		 302,400 </a:t>
            </a:r>
          </a:p>
          <a:p>
            <a:pPr lvl="1" eaLnBrk="0" hangingPunct="0">
              <a:lnSpc>
                <a:spcPct val="90000"/>
              </a:lnSpc>
              <a:defRPr/>
            </a:pPr>
            <a:r>
              <a:rPr lang="en-US" sz="1000" dirty="0"/>
              <a:t>MWDOC	1,440,000 	 	 358,400 </a:t>
            </a:r>
          </a:p>
          <a:p>
            <a:pPr lvl="1" eaLnBrk="0" hangingPunct="0">
              <a:lnSpc>
                <a:spcPct val="90000"/>
              </a:lnSpc>
              <a:defRPr/>
            </a:pPr>
            <a:r>
              <a:rPr lang="en-US" sz="1000" u="sng" dirty="0"/>
              <a:t>San Diego (City)	1,300,000 	 	 235,200 </a:t>
            </a:r>
          </a:p>
          <a:p>
            <a:pPr lvl="1" eaLnBrk="0" hangingPunct="0">
              <a:lnSpc>
                <a:spcPct val="90000"/>
              </a:lnSpc>
              <a:defRPr/>
            </a:pPr>
            <a:r>
              <a:rPr lang="en-US" sz="1000" b="1" dirty="0"/>
              <a:t>Sub -- Bay Area</a:t>
            </a:r>
            <a:r>
              <a:rPr lang="en-US" sz="1000" dirty="0"/>
              <a:t>	4,180,000 	 	 814,240 </a:t>
            </a:r>
          </a:p>
          <a:p>
            <a:pPr lvl="1" eaLnBrk="0" hangingPunct="0">
              <a:lnSpc>
                <a:spcPct val="90000"/>
              </a:lnSpc>
              <a:defRPr/>
            </a:pPr>
            <a:r>
              <a:rPr lang="en-US" sz="1000" b="1" dirty="0"/>
              <a:t>Sub -- So Cal</a:t>
            </a:r>
            <a:r>
              <a:rPr lang="en-US" sz="1000" dirty="0"/>
              <a:t>	7,510,000 	 	 1,589,728 </a:t>
            </a:r>
          </a:p>
          <a:p>
            <a:pPr lvl="1" eaLnBrk="0" hangingPunct="0">
              <a:lnSpc>
                <a:spcPct val="90000"/>
              </a:lnSpc>
              <a:defRPr/>
            </a:pPr>
            <a:r>
              <a:rPr lang="en-US" sz="1000" b="1" dirty="0"/>
              <a:t>TOTAL</a:t>
            </a:r>
            <a:r>
              <a:rPr lang="en-US" sz="1000" dirty="0"/>
              <a:t> 	12,140,000 	 	 2,549,568 </a:t>
            </a:r>
          </a:p>
          <a:p>
            <a:pPr lvl="1" eaLnBrk="0" hangingPunct="0">
              <a:lnSpc>
                <a:spcPct val="90000"/>
              </a:lnSpc>
              <a:defRPr/>
            </a:pPr>
            <a:endParaRPr lang="en-US" sz="1000" dirty="0"/>
          </a:p>
          <a:p>
            <a:pPr lvl="1" eaLnBrk="0" hangingPunct="0">
              <a:lnSpc>
                <a:spcPct val="90000"/>
              </a:lnSpc>
              <a:defRPr/>
            </a:pPr>
            <a:endParaRPr lang="en-US" sz="1000" dirty="0"/>
          </a:p>
          <a:p>
            <a:pPr>
              <a:lnSpc>
                <a:spcPct val="90000"/>
              </a:lnSpc>
            </a:pPr>
            <a:endParaRPr lang="en-US" sz="1000" dirty="0">
              <a:ea typeface="ＭＳ Ｐゴシック" pitchFamily="34" charset="-128"/>
            </a:endParaRPr>
          </a:p>
          <a:p>
            <a:pPr defTabSz="914132">
              <a:defRPr/>
            </a:pPr>
            <a:endParaRPr lang="en-US" dirty="0"/>
          </a:p>
        </p:txBody>
      </p:sp>
      <p:sp>
        <p:nvSpPr>
          <p:cNvPr id="4" name="Slide Number Placeholder 3"/>
          <p:cNvSpPr>
            <a:spLocks noGrp="1"/>
          </p:cNvSpPr>
          <p:nvPr>
            <p:ph type="sldNum" sz="quarter" idx="5"/>
          </p:nvPr>
        </p:nvSpPr>
        <p:spPr/>
        <p:txBody>
          <a:bodyPr/>
          <a:lstStyle/>
          <a:p>
            <a:pPr>
              <a:defRPr/>
            </a:pPr>
            <a:fld id="{154921B2-DEA0-4A4A-9127-FC0F872E0FBC}" type="slidenum">
              <a:rPr lang="en-US" smtClean="0"/>
              <a:pPr>
                <a:defRPr/>
              </a:pPr>
              <a:t>16</a:t>
            </a:fld>
            <a:endParaRPr lang="en-US" dirty="0"/>
          </a:p>
        </p:txBody>
      </p:sp>
    </p:spTree>
    <p:extLst>
      <p:ext uri="{BB962C8B-B14F-4D97-AF65-F5344CB8AC3E}">
        <p14:creationId xmlns:p14="http://schemas.microsoft.com/office/powerpoint/2010/main" val="308642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Regulatory cutbacks significantly lowers water supply</a:t>
            </a:r>
          </a:p>
          <a:p>
            <a:r>
              <a:rPr lang="en-US" dirty="0" smtClean="0"/>
              <a:t>Increased pressure on storage reserves</a:t>
            </a:r>
          </a:p>
          <a:p>
            <a:pPr lvl="1"/>
            <a:r>
              <a:rPr lang="en-US" dirty="0" smtClean="0"/>
              <a:t>Large withdrawals anticipated for 2009</a:t>
            </a:r>
          </a:p>
          <a:p>
            <a:pPr lvl="1"/>
            <a:r>
              <a:rPr lang="en-US" dirty="0" smtClean="0"/>
              <a:t>Additional need for maintaining reserves for 2010</a:t>
            </a:r>
          </a:p>
          <a:p>
            <a:r>
              <a:rPr lang="en-US" dirty="0" smtClean="0"/>
              <a:t>Likelihood of rationing in 2009</a:t>
            </a:r>
          </a:p>
          <a:p>
            <a:pPr lvl="1"/>
            <a:r>
              <a:rPr lang="en-US" dirty="0" smtClean="0"/>
              <a:t>&gt; 50% chance</a:t>
            </a:r>
          </a:p>
          <a:p>
            <a:pPr lvl="1"/>
            <a:r>
              <a:rPr lang="en-US" dirty="0" smtClean="0"/>
              <a:t>Chances increase with ongoing dry conditions</a:t>
            </a:r>
          </a:p>
          <a:p>
            <a:r>
              <a:rPr lang="en-US" dirty="0" smtClean="0"/>
              <a:t>Does not factor additional fisheries impacts</a:t>
            </a:r>
          </a:p>
        </p:txBody>
      </p:sp>
      <p:sp>
        <p:nvSpPr>
          <p:cNvPr id="4" name="Footer Placeholder 3"/>
          <p:cNvSpPr>
            <a:spLocks noGrp="1"/>
          </p:cNvSpPr>
          <p:nvPr>
            <p:ph type="ftr" sz="quarter" idx="4"/>
          </p:nvPr>
        </p:nvSpPr>
        <p:spPr/>
        <p:txBody>
          <a:bodyPr/>
          <a:lstStyle/>
          <a:p>
            <a:pPr>
              <a:defRPr/>
            </a:pPr>
            <a:r>
              <a:rPr lang="en-US" smtClean="0"/>
              <a:t>Office of the Chief Financial Officer</a:t>
            </a:r>
            <a:endParaRPr lang="en-US"/>
          </a:p>
        </p:txBody>
      </p:sp>
      <p:sp>
        <p:nvSpPr>
          <p:cNvPr id="5" name="Slide Number Placeholder 4"/>
          <p:cNvSpPr>
            <a:spLocks noGrp="1"/>
          </p:cNvSpPr>
          <p:nvPr>
            <p:ph type="sldNum" sz="quarter" idx="5"/>
          </p:nvPr>
        </p:nvSpPr>
        <p:spPr/>
        <p:txBody>
          <a:bodyPr/>
          <a:lstStyle/>
          <a:p>
            <a:pPr>
              <a:defRPr/>
            </a:pPr>
            <a:fld id="{6118BB2F-CD9E-4548-836E-8B186EB5DF9D}"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
        <p:nvSpPr>
          <p:cNvPr id="87044" name="Slide Number Placeholder 3"/>
          <p:cNvSpPr>
            <a:spLocks noGrp="1"/>
          </p:cNvSpPr>
          <p:nvPr>
            <p:ph type="sldNum" sz="quarter" idx="5"/>
          </p:nvPr>
        </p:nvSpPr>
        <p:spPr/>
        <p:txBody>
          <a:bodyPr/>
          <a:lstStyle/>
          <a:p>
            <a:pPr defTabSz="1041409">
              <a:defRPr/>
            </a:pPr>
            <a:fld id="{22DA41B2-4AB2-4A00-B89E-33EA884FE46B}" type="slidenum">
              <a:rPr lang="en-US" smtClean="0"/>
              <a:pPr defTabSz="1041409">
                <a:defRPr/>
              </a:pPr>
              <a:t>18</a:t>
            </a:fld>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1015506">
              <a:defRPr/>
            </a:pPr>
            <a:fld id="{FA3EF647-365B-468E-9565-0964568EBCDE}" type="slidenum">
              <a:rPr lang="en-US" smtClean="0"/>
              <a:pPr defTabSz="1015506">
                <a:defRPr/>
              </a:pPr>
              <a:t>19</a:t>
            </a:fld>
            <a:endParaRPr lang="en-US" dirty="0" smtClean="0"/>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Notes Placeholder 2"/>
          <p:cNvSpPr>
            <a:spLocks noGrp="1"/>
          </p:cNvSpPr>
          <p:nvPr>
            <p:ph type="body" idx="3"/>
          </p:nvPr>
        </p:nvSpPr>
        <p:spPr bwMode="auto">
          <a:xfrm>
            <a:off x="228600" y="3475040"/>
            <a:ext cx="9144000" cy="3535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spcAft>
                <a:spcPts val="300"/>
              </a:spcAft>
            </a:pPr>
            <a:r>
              <a:rPr lang="en-US" sz="800" b="1" u="sng"/>
              <a:t>Seismic Vulnerability &amp; Emergency Response Efforts</a:t>
            </a:r>
            <a:endParaRPr lang="en-US" sz="800"/>
          </a:p>
          <a:p>
            <a:pPr>
              <a:lnSpc>
                <a:spcPct val="90000"/>
              </a:lnSpc>
              <a:spcBef>
                <a:spcPct val="0"/>
              </a:spcBef>
              <a:spcAft>
                <a:spcPts val="300"/>
              </a:spcAft>
            </a:pPr>
            <a:r>
              <a:rPr lang="en-US" sz="800" dirty="0"/>
              <a:t>This information is from the State Department of Water Resources reports entitled Delta Risk Management Strategy Report (</a:t>
            </a:r>
            <a:r>
              <a:rPr lang="en-US" sz="800" u="sng" dirty="0">
                <a:hlinkClick r:id="rId3"/>
              </a:rPr>
              <a:t>http://www.water.ca.gov/floodmgmt/dsmo/sab/drmsp/phase1_information.cfm</a:t>
            </a:r>
            <a:r>
              <a:rPr lang="en-US" sz="800" dirty="0"/>
              <a:t>) and Delta Seismic Risk Report (</a:t>
            </a:r>
            <a:r>
              <a:rPr lang="en-US" sz="800" u="sng" dirty="0">
                <a:hlinkClick r:id="rId4"/>
              </a:rPr>
              <a:t>http://www.water.ca.gov/floodmgmt/dsmo/sab/drmsp/docs/Delta_Seismic_Risk_Report.pdf</a:t>
            </a:r>
            <a:r>
              <a:rPr lang="en-US" sz="800" dirty="0"/>
              <a:t>).  These reports were prepared by DWR’s consultants including Jack Benjamin and Associates, Resource Management Associates, URS Corporation, and Economic Insights.  Other information on seismic vulnerability is from the Public Policy Institute of California in their reports entitled “Envisioning Futures for the Sacramento-San Joaquin Delta” (</a:t>
            </a:r>
            <a:r>
              <a:rPr lang="en-US" sz="800" u="sng" dirty="0">
                <a:hlinkClick r:id="rId5"/>
              </a:rPr>
              <a:t>http://www.ppic.org/main/publication.asp?i=671</a:t>
            </a:r>
            <a:r>
              <a:rPr lang="en-US" sz="800" dirty="0"/>
              <a:t>) and “California Water Myths” (</a:t>
            </a:r>
            <a:r>
              <a:rPr lang="en-US" sz="800" u="sng" dirty="0">
                <a:hlinkClick r:id="rId6"/>
              </a:rPr>
              <a:t>http://www.ppic.org/main/publication.asp?i=890</a:t>
            </a:r>
            <a:r>
              <a:rPr lang="en-US" sz="800" dirty="0"/>
              <a:t>).  </a:t>
            </a:r>
          </a:p>
          <a:p>
            <a:pPr>
              <a:lnSpc>
                <a:spcPct val="90000"/>
              </a:lnSpc>
              <a:spcBef>
                <a:spcPct val="0"/>
              </a:spcBef>
              <a:spcAft>
                <a:spcPts val="300"/>
              </a:spcAft>
            </a:pPr>
            <a:r>
              <a:rPr lang="en-US" sz="800" dirty="0"/>
              <a:t>Additional information on the freshwater pathway emergency response approach was developed by the Metropolitan Water District in cooperation with the Department of Water Resources, the State Water Contractors, and the Central Valley Water Project Contractors.</a:t>
            </a:r>
          </a:p>
          <a:p>
            <a:pPr>
              <a:lnSpc>
                <a:spcPct val="90000"/>
              </a:lnSpc>
              <a:spcBef>
                <a:spcPct val="0"/>
              </a:spcBef>
              <a:spcAft>
                <a:spcPts val="300"/>
              </a:spcAft>
            </a:pPr>
            <a:r>
              <a:rPr lang="en-US" sz="800" dirty="0"/>
              <a:t>__________________________________________</a:t>
            </a:r>
          </a:p>
          <a:p>
            <a:pPr>
              <a:lnSpc>
                <a:spcPct val="90000"/>
              </a:lnSpc>
              <a:spcBef>
                <a:spcPct val="0"/>
              </a:spcBef>
              <a:spcAft>
                <a:spcPts val="300"/>
              </a:spcAft>
            </a:pPr>
            <a:r>
              <a:rPr lang="en-US" sz="800" b="1" u="sng" dirty="0"/>
              <a:t>Background</a:t>
            </a:r>
            <a:r>
              <a:rPr lang="en-US" sz="800" dirty="0"/>
              <a:t>:  DWR and USGS have identified a significant seismic risk to Delta life, property and services from nearby faults.  Reports have articulated an unacceptable risk of wide spread liquefaction which could flood more than 30 islands that are currently well below sea level.  As a result of quickly filling this large void, salt water from the San Francisco Bay will likely rush into the central and south Delta in a scene not too unlike the tsunami in northern Japan. While most subsided islands are sparsely populated, there could be significant loss of life on a few islands such as Bethel and Sherman Islands.  In addition, this in-rush of salt water is likely to render major Delta water supplies unusable as a freshwater source for many years.</a:t>
            </a:r>
          </a:p>
          <a:p>
            <a:pPr>
              <a:lnSpc>
                <a:spcPct val="90000"/>
              </a:lnSpc>
              <a:spcBef>
                <a:spcPct val="0"/>
              </a:spcBef>
              <a:spcAft>
                <a:spcPts val="300"/>
              </a:spcAft>
            </a:pPr>
            <a:r>
              <a:rPr lang="en-US" sz="800" dirty="0"/>
              <a:t>The south Delta is a significant component of the state’s water infrastructure, servicing two-thirds of California’s residents, which includes the Bay Area, Central Valley and Southern California.  The Delta provides irrigation for 45% of the fruits and vegetables produced in the nation, as well as providing habitat for 500 species.   Submerging many Delta islands would disrupt critical goods movement as well as natural gas and power transmission lines which traverse the Delta. In short, the Delta supports nearly half of California’s $1.6 trillion economy.  </a:t>
            </a:r>
          </a:p>
          <a:p>
            <a:pPr>
              <a:lnSpc>
                <a:spcPct val="90000"/>
              </a:lnSpc>
              <a:spcBef>
                <a:spcPct val="0"/>
              </a:spcBef>
              <a:spcAft>
                <a:spcPts val="300"/>
              </a:spcAft>
            </a:pPr>
            <a:r>
              <a:rPr lang="en-US" sz="800" b="1" u="sng" dirty="0"/>
              <a:t>Emergency Response</a:t>
            </a:r>
            <a:r>
              <a:rPr lang="en-US" sz="800" dirty="0"/>
              <a:t>:  In an approach to help insulate the Delta water supplies from such catastrophic events, State Water Contractor agencies have worked together with DWR and USACE staff to explore all options to preserve Delta water conveyance. Through extensive modeling and study, an emergency freshwater “Pathway” plan was formulated, which could be implemented following catastrophic multi-island failures from severe earthquake or flood events.  The plan, which includes the use of existing Middle River levees, incorporates the ability to be implemented within a reasonable time-frame using cost-effective means; ensuring applicability under a full range of hydrologic and seismic conditions; minimizing reservoir releases as a means to neutralize salinity intrusion; and applying reasonable response priorities benefiting life and property.</a:t>
            </a:r>
          </a:p>
          <a:p>
            <a:pPr>
              <a:lnSpc>
                <a:spcPct val="90000"/>
              </a:lnSpc>
              <a:spcBef>
                <a:spcPct val="0"/>
              </a:spcBef>
              <a:spcAft>
                <a:spcPts val="300"/>
              </a:spcAft>
            </a:pPr>
            <a:r>
              <a:rPr lang="en-US" sz="800" dirty="0"/>
              <a:t> Feasibility analyses indicate that pre-positioning of materials and equipment is a prudent way to reduce the time needed to restore critical water supplies, since many of the severe economic consequences of a Delta disaster are related to the duration of an outage.  Therefore, in 2007, DWR stockpiled initial rock materials for emergency operations which would be supplemented from outside sources during emergency flood fight operations.  Advance placement of additional emergency material stockpiles are in planning and implementation stages.  In addition, MWD has performed geotechnical stability  analyses of pathway levee and encouraged measures to reduce levee slumping and levee breach repair time along the freshwater Pathway. While the emergency preparedness plan cannot, nor was it designed to, provide a long-term solution for the Delta, it is nonetheless necessary to ensure that California is able to preserve an important portion of statewide water supplies following a catastrophic seismic event.</a:t>
            </a:r>
          </a:p>
          <a:p>
            <a:pPr>
              <a:lnSpc>
                <a:spcPct val="90000"/>
              </a:lnSpc>
              <a:spcBef>
                <a:spcPct val="0"/>
              </a:spcBef>
              <a:spcAft>
                <a:spcPts val="300"/>
              </a:spcAft>
            </a:pPr>
            <a:r>
              <a:rPr lang="en-US" sz="800" dirty="0"/>
              <a:t> </a:t>
            </a:r>
            <a:r>
              <a:rPr lang="en-US" sz="800" b="1" u="sng" dirty="0"/>
              <a:t>Research</a:t>
            </a:r>
            <a:r>
              <a:rPr lang="en-US" sz="800" dirty="0"/>
              <a:t>:  DWR has installed 4 deep seismographic arrays in the Delta and Suisun Marsh.  Each array has a deep seismograph installed at about 300-500 feet, another one installed beneath the peaty organic soils beneath the levee, another one installed above the peaty organic soil beneath the levee, and another one installed on the levee crown.  DWR also has strong motion instruments at Clifton Court </a:t>
            </a:r>
            <a:r>
              <a:rPr lang="en-US" sz="800" dirty="0" err="1"/>
              <a:t>Forebay</a:t>
            </a:r>
            <a:r>
              <a:rPr lang="en-US" sz="800" dirty="0"/>
              <a:t> in the Delta, and at the Harvey O. Banks Delta Pumping Plant.  In addition, DWR has sponsored research at U C Davis into the dynamic properties of organic soils and their abilities to amplify ground motions.  This research indicates that the peaty organic soils appear to amplify low ground motions as was also found for San Francisco Bay mud.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ea typeface="MS PGothic" pitchFamily="34" charset="-128"/>
              </a:rPr>
              <a:t>First, some background on Metropolitan. </a:t>
            </a:r>
          </a:p>
          <a:p>
            <a:pPr>
              <a:spcBef>
                <a:spcPct val="0"/>
              </a:spcBef>
            </a:pPr>
            <a:endParaRPr lang="en-US" smtClean="0">
              <a:ea typeface="MS PGothic" pitchFamily="34" charset="-128"/>
            </a:endParaRPr>
          </a:p>
          <a:p>
            <a:pPr>
              <a:spcBef>
                <a:spcPct val="0"/>
              </a:spcBef>
            </a:pPr>
            <a:r>
              <a:rPr lang="en-US" smtClean="0">
                <a:ea typeface="MS PGothic" pitchFamily="34" charset="-128"/>
              </a:rPr>
              <a:t>We are the importer of surface water supplies from the Colorado River and Northern California for a six-county service area in Southern California that serves 19 million people. </a:t>
            </a:r>
          </a:p>
          <a:p>
            <a:pPr>
              <a:spcBef>
                <a:spcPct val="0"/>
              </a:spcBef>
            </a:pPr>
            <a:endParaRPr lang="en-US" smtClean="0">
              <a:ea typeface="MS PGothic" pitchFamily="34" charset="-128"/>
            </a:endParaRPr>
          </a:p>
          <a:p>
            <a:pPr>
              <a:spcBef>
                <a:spcPct val="0"/>
              </a:spcBef>
            </a:pPr>
            <a:r>
              <a:rPr lang="en-US" smtClean="0">
                <a:ea typeface="MS PGothic" pitchFamily="34" charset="-128"/>
              </a:rPr>
              <a:t>We don’t serve individual customers directly, but we do supply water to local water agencies that deliver </a:t>
            </a:r>
            <a:r>
              <a:rPr lang="en-US" i="1" smtClean="0">
                <a:ea typeface="MS PGothic" pitchFamily="34" charset="-128"/>
              </a:rPr>
              <a:t>water </a:t>
            </a:r>
            <a:r>
              <a:rPr lang="en-US" smtClean="0">
                <a:ea typeface="MS PGothic" pitchFamily="34" charset="-128"/>
              </a:rPr>
              <a:t>to your homes and businesses.</a:t>
            </a:r>
          </a:p>
          <a:p>
            <a:pPr>
              <a:spcBef>
                <a:spcPct val="0"/>
              </a:spcBef>
            </a:pPr>
            <a:endParaRPr lang="en-US" smtClean="0">
              <a:ea typeface="MS PGothic" pitchFamily="34" charset="-128"/>
            </a:endParaRPr>
          </a:p>
          <a:p>
            <a:pPr>
              <a:spcBef>
                <a:spcPct val="0"/>
              </a:spcBef>
            </a:pPr>
            <a:r>
              <a:rPr lang="en-US" smtClean="0">
                <a:ea typeface="MS PGothic" pitchFamily="34" charset="-128"/>
              </a:rPr>
              <a:t>And ,that water helps sustain an  $1 trillion economy.</a:t>
            </a:r>
          </a:p>
          <a:p>
            <a:pPr>
              <a:spcBef>
                <a:spcPct val="0"/>
              </a:spcBef>
            </a:pPr>
            <a:endParaRPr lang="en-US" smtClean="0">
              <a:ea typeface="MS PGothic" pitchFamily="34" charset="-128"/>
            </a:endParaRPr>
          </a:p>
          <a:p>
            <a:pPr>
              <a:spcBef>
                <a:spcPct val="0"/>
              </a:spcBef>
            </a:pPr>
            <a:endParaRPr lang="en-US" smtClean="0">
              <a:solidFill>
                <a:srgbClr val="FF0000"/>
              </a:solidFill>
              <a:ea typeface="MS PGothic" pitchFamily="34" charset="-128"/>
            </a:endParaRPr>
          </a:p>
          <a:p>
            <a:pPr>
              <a:spcBef>
                <a:spcPct val="0"/>
              </a:spcBef>
            </a:pPr>
            <a:endParaRPr lang="en-US" smtClean="0">
              <a:solidFill>
                <a:srgbClr val="FF0000"/>
              </a:solidFill>
              <a:ea typeface="MS PGothic" pitchFamily="34" charset="-128"/>
            </a:endParaRPr>
          </a:p>
          <a:p>
            <a:pPr>
              <a:spcBef>
                <a:spcPct val="0"/>
              </a:spcBef>
            </a:pPr>
            <a:endParaRPr lang="en-US" smtClean="0">
              <a:solidFill>
                <a:srgbClr val="FF0000"/>
              </a:solidFill>
              <a:latin typeface="Arial" pitchFamily="34" charset="0"/>
              <a:ea typeface="MS PGothic" pitchFamily="34" charset="-128"/>
            </a:endParaRPr>
          </a:p>
        </p:txBody>
      </p:sp>
      <p:sp>
        <p:nvSpPr>
          <p:cNvPr id="58372" name="Slide Number Placeholder 3"/>
          <p:cNvSpPr txBox="1">
            <a:spLocks noGrp="1"/>
          </p:cNvSpPr>
          <p:nvPr/>
        </p:nvSpPr>
        <p:spPr bwMode="auto">
          <a:xfrm>
            <a:off x="5440366" y="6950077"/>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6887" tIns="48441" rIns="96887" bIns="48441" anchor="b"/>
          <a:lstStyle>
            <a:lvl1pPr defTabSz="960438" eaLnBrk="0" hangingPunct="0">
              <a:defRPr>
                <a:solidFill>
                  <a:schemeClr val="tx1"/>
                </a:solidFill>
                <a:latin typeface="Arial" pitchFamily="34" charset="0"/>
                <a:cs typeface="Arial" pitchFamily="34" charset="0"/>
              </a:defRPr>
            </a:lvl1pPr>
            <a:lvl2pPr marL="742950" indent="-285750" defTabSz="960438" eaLnBrk="0" hangingPunct="0">
              <a:defRPr>
                <a:solidFill>
                  <a:schemeClr val="tx1"/>
                </a:solidFill>
                <a:latin typeface="Arial" pitchFamily="34" charset="0"/>
                <a:cs typeface="Arial" pitchFamily="34" charset="0"/>
              </a:defRPr>
            </a:lvl2pPr>
            <a:lvl3pPr marL="1143000" indent="-228600" defTabSz="960438" eaLnBrk="0" hangingPunct="0">
              <a:defRPr>
                <a:solidFill>
                  <a:schemeClr val="tx1"/>
                </a:solidFill>
                <a:latin typeface="Arial" pitchFamily="34" charset="0"/>
                <a:cs typeface="Arial" pitchFamily="34" charset="0"/>
              </a:defRPr>
            </a:lvl3pPr>
            <a:lvl4pPr marL="1600200" indent="-228600" defTabSz="960438" eaLnBrk="0" hangingPunct="0">
              <a:defRPr>
                <a:solidFill>
                  <a:schemeClr val="tx1"/>
                </a:solidFill>
                <a:latin typeface="Arial" pitchFamily="34" charset="0"/>
                <a:cs typeface="Arial" pitchFamily="34" charset="0"/>
              </a:defRPr>
            </a:lvl4pPr>
            <a:lvl5pPr marL="2057400" indent="-228600" defTabSz="960438" eaLnBrk="0" hangingPunct="0">
              <a:defRPr>
                <a:solidFill>
                  <a:schemeClr val="tx1"/>
                </a:solidFill>
                <a:latin typeface="Arial" pitchFamily="34" charset="0"/>
                <a:cs typeface="Arial" pitchFamily="34" charset="0"/>
              </a:defRPr>
            </a:lvl5pPr>
            <a:lvl6pPr marL="2514600" indent="-228600" defTabSz="9604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04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04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043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D2D47BCF-A000-4C20-AE7F-77FA1287EC0A}" type="slidenum">
              <a:rPr lang="en-US" sz="1300">
                <a:solidFill>
                  <a:srgbClr val="000000"/>
                </a:solidFill>
                <a:latin typeface="Times New Roman" pitchFamily="18" charset="0"/>
              </a:rPr>
              <a:pPr algn="r" eaLnBrk="1" hangingPunct="1"/>
              <a:t>2</a:t>
            </a:fld>
            <a:endParaRPr lang="en-US" sz="1300">
              <a:solidFill>
                <a:srgbClr val="000000"/>
              </a:solidFill>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5440366" y="6950077"/>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6974" tIns="48487" rIns="96974" bIns="48487" anchor="b"/>
          <a:lstStyle>
            <a:lvl1pPr defTabSz="958850" eaLnBrk="0" hangingPunct="0">
              <a:defRPr>
                <a:solidFill>
                  <a:schemeClr val="tx1"/>
                </a:solidFill>
                <a:latin typeface="Arial" pitchFamily="34" charset="0"/>
                <a:cs typeface="Arial" pitchFamily="34" charset="0"/>
              </a:defRPr>
            </a:lvl1pPr>
            <a:lvl2pPr marL="742950" indent="-285750" defTabSz="958850" eaLnBrk="0" hangingPunct="0">
              <a:defRPr>
                <a:solidFill>
                  <a:schemeClr val="tx1"/>
                </a:solidFill>
                <a:latin typeface="Arial" pitchFamily="34" charset="0"/>
                <a:cs typeface="Arial" pitchFamily="34" charset="0"/>
              </a:defRPr>
            </a:lvl2pPr>
            <a:lvl3pPr marL="1143000" indent="-228600" defTabSz="958850" eaLnBrk="0" hangingPunct="0">
              <a:defRPr>
                <a:solidFill>
                  <a:schemeClr val="tx1"/>
                </a:solidFill>
                <a:latin typeface="Arial" pitchFamily="34" charset="0"/>
                <a:cs typeface="Arial" pitchFamily="34" charset="0"/>
              </a:defRPr>
            </a:lvl3pPr>
            <a:lvl4pPr marL="1600200" indent="-228600" defTabSz="958850" eaLnBrk="0" hangingPunct="0">
              <a:defRPr>
                <a:solidFill>
                  <a:schemeClr val="tx1"/>
                </a:solidFill>
                <a:latin typeface="Arial" pitchFamily="34" charset="0"/>
                <a:cs typeface="Arial" pitchFamily="34" charset="0"/>
              </a:defRPr>
            </a:lvl4pPr>
            <a:lvl5pPr marL="2057400" indent="-228600" defTabSz="958850" eaLnBrk="0" hangingPunct="0">
              <a:defRPr>
                <a:solidFill>
                  <a:schemeClr val="tx1"/>
                </a:solidFill>
                <a:latin typeface="Arial" pitchFamily="34" charset="0"/>
                <a:cs typeface="Arial" pitchFamily="34" charset="0"/>
              </a:defRPr>
            </a:lvl5pPr>
            <a:lvl6pPr marL="2514600" indent="-228600" defTabSz="95885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5885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5885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5885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A835360-52EE-437E-BDA3-510A05199535}" type="slidenum">
              <a:rPr lang="en-US" sz="1100">
                <a:latin typeface="Times New Roman" pitchFamily="18" charset="0"/>
              </a:rPr>
              <a:pPr algn="r" eaLnBrk="1" hangingPunct="1"/>
              <a:t>20</a:t>
            </a:fld>
            <a:endParaRPr lang="en-US" sz="1100">
              <a:latin typeface="Times New Roman" pitchFamily="18" charset="0"/>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Slide Number Placeholder 3"/>
          <p:cNvSpPr>
            <a:spLocks noGrp="1"/>
          </p:cNvSpPr>
          <p:nvPr>
            <p:ph type="sldNum" sz="quarter" idx="5"/>
          </p:nvPr>
        </p:nvSpPr>
        <p:spPr/>
        <p:txBody>
          <a:bodyPr/>
          <a:lstStyle/>
          <a:p>
            <a:pPr defTabSz="932356">
              <a:defRPr/>
            </a:pPr>
            <a:fld id="{102567EB-C376-47E2-8807-D0449CD1C89D}" type="slidenum">
              <a:rPr lang="en-US" smtClean="0"/>
              <a:pPr defTabSz="932356">
                <a:defRPr/>
              </a:pPr>
              <a:t>21</a:t>
            </a:fld>
            <a:endParaRPr lang="en-US" dirty="0" smtClean="0"/>
          </a:p>
        </p:txBody>
      </p:sp>
      <p:sp>
        <p:nvSpPr>
          <p:cNvPr id="76804" name="Notes Placeholder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Slide Number Placeholder 3"/>
          <p:cNvSpPr>
            <a:spLocks noGrp="1"/>
          </p:cNvSpPr>
          <p:nvPr>
            <p:ph type="sldNum" sz="quarter" idx="5"/>
          </p:nvPr>
        </p:nvSpPr>
        <p:spPr/>
        <p:txBody>
          <a:bodyPr/>
          <a:lstStyle/>
          <a:p>
            <a:pPr defTabSz="932356">
              <a:defRPr/>
            </a:pPr>
            <a:fld id="{8DE6622B-090A-4CAE-B91B-E61DCA8264BA}" type="slidenum">
              <a:rPr lang="en-US" smtClean="0"/>
              <a:pPr defTabSz="932356">
                <a:defRPr/>
              </a:pPr>
              <a:t>22</a:t>
            </a:fld>
            <a:endParaRPr lang="en-US" dirty="0" smtClean="0"/>
          </a:p>
        </p:txBody>
      </p:sp>
      <p:sp>
        <p:nvSpPr>
          <p:cNvPr id="77828" name="Notes Placeholder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Slide Number Placeholder 3"/>
          <p:cNvSpPr>
            <a:spLocks noGrp="1"/>
          </p:cNvSpPr>
          <p:nvPr>
            <p:ph type="sldNum" sz="quarter" idx="5"/>
          </p:nvPr>
        </p:nvSpPr>
        <p:spPr/>
        <p:txBody>
          <a:bodyPr/>
          <a:lstStyle/>
          <a:p>
            <a:pPr defTabSz="932356">
              <a:defRPr/>
            </a:pPr>
            <a:fld id="{B3A953D2-D30F-409C-923D-6FEB485F5DBB}" type="slidenum">
              <a:rPr lang="en-US" smtClean="0"/>
              <a:pPr defTabSz="932356">
                <a:defRPr/>
              </a:pPr>
              <a:t>23</a:t>
            </a:fld>
            <a:endParaRPr lang="en-US" dirty="0" smtClean="0"/>
          </a:p>
        </p:txBody>
      </p:sp>
      <p:sp>
        <p:nvSpPr>
          <p:cNvPr id="78852" name="Notes Placeholder 2"/>
          <p:cNvSpPr>
            <a:spLocks noGrp="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0A2EA5-399D-4D75-ADCE-44E7DB71F8B5}" type="slidenum">
              <a:rPr lang="en-US"/>
              <a:pPr>
                <a:defRPr/>
              </a:pPr>
              <a:t>24</a:t>
            </a:fld>
            <a:endParaRPr lang="en-US"/>
          </a:p>
        </p:txBody>
      </p:sp>
      <p:sp>
        <p:nvSpPr>
          <p:cNvPr id="80899" name="Rectangle 2"/>
          <p:cNvSpPr>
            <a:spLocks noGrp="1" noRot="1" noChangeAspect="1" noChangeArrowheads="1" noTextEdit="1"/>
          </p:cNvSpPr>
          <p:nvPr>
            <p:ph type="sldImg"/>
          </p:nvPr>
        </p:nvSpPr>
        <p:spPr bwMode="auto">
          <a:xfrm>
            <a:off x="2987675" y="546100"/>
            <a:ext cx="3627438" cy="2722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1282701" y="3451225"/>
            <a:ext cx="7035800" cy="3328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Autofit/>
          </a:bodyPr>
          <a:lstStyle/>
          <a:p>
            <a:pPr marL="365086" indent="-365086" defTabSz="839696">
              <a:lnSpc>
                <a:spcPct val="90000"/>
              </a:lnSpc>
              <a:spcBef>
                <a:spcPct val="0"/>
              </a:spcBef>
              <a:buBlip>
                <a:blip r:embed="rId3"/>
              </a:buBlip>
              <a:defRPr/>
            </a:pPr>
            <a:r>
              <a:rPr lang="en-US" sz="1100" dirty="0"/>
              <a:t>Supports co-equal goals of “Delta Vision”</a:t>
            </a:r>
          </a:p>
          <a:p>
            <a:pPr marL="841157" lvl="1" indent="-365086" defTabSz="839696">
              <a:lnSpc>
                <a:spcPct val="90000"/>
              </a:lnSpc>
              <a:spcBef>
                <a:spcPct val="0"/>
              </a:spcBef>
              <a:buBlip>
                <a:blip r:embed="rId4"/>
              </a:buBlip>
              <a:defRPr/>
            </a:pPr>
            <a:r>
              <a:rPr lang="en-US" sz="1100" dirty="0"/>
              <a:t>Delta ecosystem restoration</a:t>
            </a:r>
          </a:p>
          <a:p>
            <a:pPr marL="841157" lvl="1" indent="-365086" defTabSz="839696">
              <a:lnSpc>
                <a:spcPct val="90000"/>
              </a:lnSpc>
              <a:spcBef>
                <a:spcPct val="0"/>
              </a:spcBef>
              <a:buBlip>
                <a:blip r:embed="rId4"/>
              </a:buBlip>
              <a:defRPr/>
            </a:pPr>
            <a:r>
              <a:rPr lang="en-US" sz="1100" dirty="0"/>
              <a:t>Water supply reliability</a:t>
            </a:r>
          </a:p>
          <a:p>
            <a:pPr marL="365086" indent="-365086" defTabSz="839696">
              <a:lnSpc>
                <a:spcPct val="90000"/>
              </a:lnSpc>
              <a:spcBef>
                <a:spcPct val="0"/>
              </a:spcBef>
              <a:buBlip>
                <a:blip r:embed="rId3"/>
              </a:buBlip>
              <a:defRPr/>
            </a:pPr>
            <a:r>
              <a:rPr lang="en-US" sz="1100" dirty="0"/>
              <a:t>Ecosystem Improvement</a:t>
            </a:r>
          </a:p>
          <a:p>
            <a:pPr marL="841157" lvl="1" indent="-365086" defTabSz="839696">
              <a:lnSpc>
                <a:spcPct val="90000"/>
              </a:lnSpc>
              <a:buBlip>
                <a:blip r:embed="rId4"/>
              </a:buBlip>
              <a:defRPr/>
            </a:pPr>
            <a:r>
              <a:rPr lang="en-US" sz="1100" dirty="0"/>
              <a:t>Comprehensive multi-species/ecosystem approach to endangered species protection</a:t>
            </a:r>
          </a:p>
          <a:p>
            <a:pPr marL="841157" lvl="1" indent="-365086" defTabSz="839696">
              <a:lnSpc>
                <a:spcPct val="90000"/>
              </a:lnSpc>
              <a:buBlip>
                <a:blip r:embed="rId4"/>
              </a:buBlip>
              <a:defRPr/>
            </a:pPr>
            <a:r>
              <a:rPr lang="en-US" sz="1100" dirty="0"/>
              <a:t>Habitat &amp; flow improvements</a:t>
            </a:r>
          </a:p>
          <a:p>
            <a:pPr marL="365086" indent="-365086" defTabSz="839696">
              <a:lnSpc>
                <a:spcPct val="90000"/>
              </a:lnSpc>
              <a:spcBef>
                <a:spcPct val="0"/>
              </a:spcBef>
              <a:buBlip>
                <a:blip r:embed="rId3"/>
              </a:buBlip>
              <a:defRPr/>
            </a:pPr>
            <a:r>
              <a:rPr lang="en-US" sz="1100" dirty="0"/>
              <a:t>Conveyance Improvements</a:t>
            </a:r>
          </a:p>
          <a:p>
            <a:pPr marL="841157" lvl="1" indent="-365086" defTabSz="839696">
              <a:lnSpc>
                <a:spcPct val="90000"/>
              </a:lnSpc>
              <a:spcBef>
                <a:spcPct val="0"/>
              </a:spcBef>
              <a:buBlip>
                <a:blip r:embed="rId4"/>
              </a:buBlip>
              <a:defRPr/>
            </a:pPr>
            <a:r>
              <a:rPr lang="en-US" sz="1100" dirty="0"/>
              <a:t>Dual-intake approach</a:t>
            </a:r>
          </a:p>
          <a:p>
            <a:pPr marL="365086" indent="-365086" defTabSz="839696">
              <a:lnSpc>
                <a:spcPct val="90000"/>
              </a:lnSpc>
              <a:buBlip>
                <a:blip r:embed="rId3"/>
              </a:buBlip>
              <a:defRPr/>
            </a:pPr>
            <a:r>
              <a:rPr lang="en-US" sz="1100" dirty="0"/>
              <a:t>Other Stressors Control</a:t>
            </a:r>
          </a:p>
          <a:p>
            <a:pPr marL="841157" lvl="1" indent="-365086" defTabSz="839696">
              <a:lnSpc>
                <a:spcPct val="90000"/>
              </a:lnSpc>
              <a:buBlip>
                <a:blip r:embed="rId4"/>
              </a:buBlip>
              <a:defRPr/>
            </a:pPr>
            <a:r>
              <a:rPr lang="en-US" sz="1100" dirty="0"/>
              <a:t>Invasive species, toxics, unscreened diversions</a:t>
            </a:r>
          </a:p>
          <a:p>
            <a:pPr marL="171400" indent="-171400">
              <a:spcBef>
                <a:spcPts val="0"/>
              </a:spcBef>
              <a:spcAft>
                <a:spcPts val="600"/>
              </a:spcAft>
              <a:buFont typeface="Arial" pitchFamily="34" charset="0"/>
              <a:buChar char="•"/>
              <a:defRPr/>
            </a:pPr>
            <a:r>
              <a:rPr lang="en-US" sz="1100" dirty="0"/>
              <a:t>Regulatory assurances</a:t>
            </a:r>
          </a:p>
          <a:p>
            <a:pPr marL="799865" lvl="1" indent="-342799">
              <a:spcBef>
                <a:spcPts val="0"/>
              </a:spcBef>
              <a:spcAft>
                <a:spcPts val="600"/>
              </a:spcAft>
              <a:buFont typeface="Arial" pitchFamily="34" charset="0"/>
              <a:buChar char="•"/>
              <a:defRPr/>
            </a:pPr>
            <a:r>
              <a:rPr lang="en-US" sz="1100" dirty="0"/>
              <a:t>Long-term operations permit</a:t>
            </a:r>
          </a:p>
          <a:p>
            <a:pPr marL="799865" lvl="1" indent="-342799">
              <a:spcBef>
                <a:spcPts val="0"/>
              </a:spcBef>
              <a:spcAft>
                <a:spcPts val="600"/>
              </a:spcAft>
              <a:buFont typeface="Arial" pitchFamily="34" charset="0"/>
              <a:buChar char="•"/>
              <a:defRPr/>
            </a:pPr>
            <a:r>
              <a:rPr lang="en-US" sz="1100" dirty="0"/>
              <a:t>Coverage for existing &amp; future listed species</a:t>
            </a:r>
          </a:p>
          <a:p>
            <a:pPr marL="799865" lvl="1" indent="-342799">
              <a:spcBef>
                <a:spcPts val="0"/>
              </a:spcBef>
              <a:spcAft>
                <a:spcPts val="600"/>
              </a:spcAft>
              <a:buFont typeface="Arial" pitchFamily="34" charset="0"/>
              <a:buChar char="•"/>
              <a:defRPr/>
            </a:pPr>
            <a:r>
              <a:rPr lang="en-US" sz="1100" dirty="0"/>
              <a:t>Future regulatory obligation defined upfront</a:t>
            </a:r>
          </a:p>
          <a:p>
            <a:pPr marL="799865" lvl="1" indent="-342799">
              <a:spcBef>
                <a:spcPts val="0"/>
              </a:spcBef>
              <a:spcAft>
                <a:spcPts val="600"/>
              </a:spcAft>
              <a:buFont typeface="Arial" pitchFamily="34" charset="0"/>
              <a:buChar char="•"/>
              <a:defRPr/>
            </a:pPr>
            <a:endParaRPr lang="en-US" sz="1100" dirty="0"/>
          </a:p>
          <a:p>
            <a:pPr marL="0" lvl="1" defTabSz="839696">
              <a:lnSpc>
                <a:spcPct val="90000"/>
              </a:lnSpc>
              <a:defRPr/>
            </a:pPr>
            <a:r>
              <a:rPr lang="en-US" sz="1100" dirty="0"/>
              <a:t>Here is the main website for information related to development of a long-term solution in the Delta (</a:t>
            </a:r>
            <a:r>
              <a:rPr lang="en-US" sz="1100" u="sng" dirty="0">
                <a:hlinkClick r:id="rId5"/>
              </a:rPr>
              <a:t>http://baydeltaconservationplan.com/Home.aspx</a:t>
            </a:r>
            <a:r>
              <a:rPr lang="en-US" sz="1100" dirty="0"/>
              <a:t>).  The BDCP Working Draft, dated November 18, 2010, is a good (but long) document detailing elements of the plan.  Due to the size of the document, it can be downloaded from the following link (</a:t>
            </a:r>
            <a:r>
              <a:rPr lang="en-US" sz="1100" u="sng" dirty="0">
                <a:hlinkClick r:id="rId6"/>
              </a:rPr>
              <a:t>http://baydeltaconservationplan.com/BDCPPlanningProcess/DocumentsAndDrafts.aspx</a:t>
            </a:r>
            <a:r>
              <a:rPr lang="en-US" sz="1100" dirty="0"/>
              <a:t>).  </a:t>
            </a:r>
          </a:p>
          <a:p>
            <a:pPr marL="841157" lvl="1" indent="-365086" defTabSz="839696">
              <a:lnSpc>
                <a:spcPct val="90000"/>
              </a:lnSpc>
              <a:buBlip>
                <a:blip r:embed="rId4"/>
              </a:buBlip>
              <a:defRPr/>
            </a:pPr>
            <a:endParaRPr lang="en-US" sz="1100" dirty="0"/>
          </a:p>
          <a:p>
            <a:pPr>
              <a:defRPr/>
            </a:pPr>
            <a:endParaRPr lang="en-US" sz="1100" dirty="0"/>
          </a:p>
        </p:txBody>
      </p:sp>
      <p:sp>
        <p:nvSpPr>
          <p:cNvPr id="4" name="Slide Number Placeholder 3"/>
          <p:cNvSpPr>
            <a:spLocks noGrp="1"/>
          </p:cNvSpPr>
          <p:nvPr>
            <p:ph type="sldNum" sz="quarter" idx="5"/>
          </p:nvPr>
        </p:nvSpPr>
        <p:spPr/>
        <p:txBody>
          <a:bodyPr/>
          <a:lstStyle/>
          <a:p>
            <a:pPr>
              <a:defRPr/>
            </a:pPr>
            <a:fld id="{4111665C-032F-4109-AD18-67F8C976ED44}"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3B334C-01A1-4DE1-9CB9-921D71920D5C}" type="slidenum">
              <a:rPr lang="en-US" smtClean="0"/>
              <a:pPr>
                <a:defRPr/>
              </a:pPr>
              <a:t>26</a:t>
            </a:fld>
            <a:endParaRPr lang="en-US"/>
          </a:p>
        </p:txBody>
      </p:sp>
    </p:spTree>
    <p:extLst>
      <p:ext uri="{BB962C8B-B14F-4D97-AF65-F5344CB8AC3E}">
        <p14:creationId xmlns:p14="http://schemas.microsoft.com/office/powerpoint/2010/main" val="1383940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txBox="1">
            <a:spLocks noGrp="1" noChangeArrowheads="1"/>
          </p:cNvSpPr>
          <p:nvPr/>
        </p:nvSpPr>
        <p:spPr bwMode="auto">
          <a:xfrm>
            <a:off x="5440367" y="6951666"/>
            <a:ext cx="41608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100488" tIns="50248" rIns="100488" bIns="50248" anchor="b"/>
          <a:lstStyle>
            <a:lvl1pPr defTabSz="990600" eaLnBrk="0" hangingPunct="0">
              <a:defRPr>
                <a:solidFill>
                  <a:schemeClr val="tx1"/>
                </a:solidFill>
                <a:latin typeface="Arial" pitchFamily="34" charset="0"/>
                <a:cs typeface="Arial" pitchFamily="34" charset="0"/>
              </a:defRPr>
            </a:lvl1pPr>
            <a:lvl2pPr marL="742950" indent="-285750" defTabSz="990600" eaLnBrk="0" hangingPunct="0">
              <a:defRPr>
                <a:solidFill>
                  <a:schemeClr val="tx1"/>
                </a:solidFill>
                <a:latin typeface="Arial" pitchFamily="34" charset="0"/>
                <a:cs typeface="Arial" pitchFamily="34" charset="0"/>
              </a:defRPr>
            </a:lvl2pPr>
            <a:lvl3pPr marL="1143000" indent="-228600" defTabSz="990600" eaLnBrk="0" hangingPunct="0">
              <a:defRPr>
                <a:solidFill>
                  <a:schemeClr val="tx1"/>
                </a:solidFill>
                <a:latin typeface="Arial" pitchFamily="34" charset="0"/>
                <a:cs typeface="Arial" pitchFamily="34" charset="0"/>
              </a:defRPr>
            </a:lvl3pPr>
            <a:lvl4pPr marL="1600200" indent="-228600" defTabSz="990600" eaLnBrk="0" hangingPunct="0">
              <a:defRPr>
                <a:solidFill>
                  <a:schemeClr val="tx1"/>
                </a:solidFill>
                <a:latin typeface="Arial" pitchFamily="34" charset="0"/>
                <a:cs typeface="Arial" pitchFamily="34" charset="0"/>
              </a:defRPr>
            </a:lvl4pPr>
            <a:lvl5pPr marL="2057400" indent="-228600" defTabSz="990600" eaLnBrk="0" hangingPunct="0">
              <a:defRPr>
                <a:solidFill>
                  <a:schemeClr val="tx1"/>
                </a:solidFill>
                <a:latin typeface="Arial" pitchFamily="34" charset="0"/>
                <a:cs typeface="Arial" pitchFamily="34" charset="0"/>
              </a:defRPr>
            </a:lvl5pPr>
            <a:lvl6pPr marL="2514600" indent="-228600" defTabSz="990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90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90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90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61AEDBC-C12C-492D-A317-287515B6EB90}" type="slidenum">
              <a:rPr lang="en-US" sz="1300">
                <a:latin typeface="Times New Roman" pitchFamily="18" charset="0"/>
              </a:rPr>
              <a:pPr algn="r" eaLnBrk="1" hangingPunct="1"/>
              <a:t>27</a:t>
            </a:fld>
            <a:endParaRPr lang="en-US" sz="1300" dirty="0">
              <a:latin typeface="Times New Roman" pitchFamily="18"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3000" dirty="0"/>
              <a:t> </a:t>
            </a:r>
            <a:r>
              <a:rPr lang="en-US" dirty="0" smtClean="0"/>
              <a:t>Here is the main website for information related to development of a long-term solution in the Delta (</a:t>
            </a:r>
            <a:r>
              <a:rPr lang="en-US" u="sng" dirty="0" smtClean="0">
                <a:hlinkClick r:id="rId3"/>
              </a:rPr>
              <a:t>http://baydeltaconservationplan.com/Home.aspx</a:t>
            </a:r>
            <a:r>
              <a:rPr lang="en-US" dirty="0" smtClean="0"/>
              <a:t>).  The BDCP Working Draft, dated November 18, 2010, is a good (but long) document detailing elements of the plan.  Due to the size of the document, it can be downloaded from the following link (</a:t>
            </a:r>
            <a:r>
              <a:rPr lang="en-US" u="sng" dirty="0" smtClean="0">
                <a:hlinkClick r:id="rId4"/>
              </a:rPr>
              <a:t>http://baydeltaconservationplan.com/BDCPPlanningProcess/DocumentsAndDrafts.aspx</a:t>
            </a:r>
            <a:r>
              <a:rPr lang="en-US" dirty="0" smtClean="0"/>
              <a:t>).  </a:t>
            </a:r>
          </a:p>
          <a:p>
            <a:endParaRPr lang="en-US" sz="3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2932867-9086-450E-905A-1B2D7F14E7FB}" type="slidenum">
              <a:rPr lang="en-US" smtClean="0"/>
              <a:pPr>
                <a:defRPr/>
              </a:pPr>
              <a:t>28</a:t>
            </a:fld>
            <a:endParaRPr lang="en-US" dirty="0"/>
          </a:p>
        </p:txBody>
      </p:sp>
      <p:sp>
        <p:nvSpPr>
          <p:cNvPr id="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nSpc>
                <a:spcPct val="90000"/>
              </a:lnSpc>
              <a:spcBef>
                <a:spcPts val="0"/>
              </a:spcBef>
            </a:pPr>
            <a:r>
              <a:rPr lang="en-US" sz="1100" dirty="0"/>
              <a:t>Public funding 2010 bond (SB 1) has $1.5 </a:t>
            </a:r>
            <a:r>
              <a:rPr lang="en-US" sz="1100" dirty="0" err="1"/>
              <a:t>bilion</a:t>
            </a:r>
            <a:r>
              <a:rPr lang="en-US" sz="1100" dirty="0"/>
              <a:t>; Prop 1e has money for river channel margin</a:t>
            </a:r>
          </a:p>
          <a:p>
            <a:pPr>
              <a:lnSpc>
                <a:spcPct val="90000"/>
              </a:lnSpc>
              <a:spcBef>
                <a:spcPts val="0"/>
              </a:spcBef>
            </a:pPr>
            <a:r>
              <a:rPr lang="en-US" sz="1100" b="1" u="sng" dirty="0"/>
              <a:t>Restoration Target: </a:t>
            </a:r>
            <a:r>
              <a:rPr lang="en-US" sz="1100" b="1" u="sng" dirty="0" smtClean="0"/>
              <a:t>145,000 </a:t>
            </a:r>
            <a:r>
              <a:rPr lang="en-US" sz="1100" b="1" u="sng" dirty="0"/>
              <a:t>acres = </a:t>
            </a:r>
            <a:r>
              <a:rPr lang="en-US" sz="1100" b="1" u="sng" dirty="0" smtClean="0"/>
              <a:t>227 </a:t>
            </a:r>
            <a:r>
              <a:rPr lang="en-US" sz="1100" b="1" u="sng" dirty="0"/>
              <a:t>square miles (or approx. </a:t>
            </a:r>
            <a:r>
              <a:rPr lang="en-US" sz="1100" b="1" u="sng" dirty="0" smtClean="0"/>
              <a:t>15 miles </a:t>
            </a:r>
            <a:r>
              <a:rPr lang="en-US" sz="1100" b="1" u="sng" dirty="0"/>
              <a:t>by </a:t>
            </a:r>
            <a:r>
              <a:rPr lang="en-US" sz="1100" b="1" u="sng" dirty="0" smtClean="0"/>
              <a:t>15 </a:t>
            </a:r>
            <a:r>
              <a:rPr lang="en-US" sz="1100" b="1" u="sng" dirty="0"/>
              <a:t>miles square)</a:t>
            </a:r>
          </a:p>
          <a:p>
            <a:pPr>
              <a:lnSpc>
                <a:spcPct val="90000"/>
              </a:lnSpc>
              <a:spcBef>
                <a:spcPts val="0"/>
              </a:spcBef>
              <a:buFontTx/>
              <a:buChar char="•"/>
            </a:pPr>
            <a:r>
              <a:rPr lang="en-US" sz="1100" dirty="0"/>
              <a:t>  Washington DC = 68 sq. mi. (8 mi x 8 mi. square)</a:t>
            </a:r>
          </a:p>
          <a:p>
            <a:pPr>
              <a:lnSpc>
                <a:spcPct val="90000"/>
              </a:lnSpc>
              <a:spcBef>
                <a:spcPts val="0"/>
              </a:spcBef>
              <a:buFontTx/>
              <a:buChar char="•"/>
            </a:pPr>
            <a:r>
              <a:rPr lang="en-US" sz="1100" dirty="0"/>
              <a:t>  Las Vegas =        113 sq mi. (11 mi x 11 mi. square)</a:t>
            </a:r>
          </a:p>
          <a:p>
            <a:pPr>
              <a:lnSpc>
                <a:spcPct val="90000"/>
              </a:lnSpc>
              <a:spcBef>
                <a:spcPts val="0"/>
              </a:spcBef>
              <a:buFontTx/>
              <a:buChar char="•"/>
            </a:pPr>
            <a:r>
              <a:rPr lang="en-US" sz="1100" dirty="0"/>
              <a:t>  Sacramento =       97 sq mi. (10 mi x 10 mi. square</a:t>
            </a:r>
            <a:r>
              <a:rPr lang="en-US" sz="1100" dirty="0" smtClean="0"/>
              <a:t>)</a:t>
            </a:r>
          </a:p>
          <a:p>
            <a:pPr>
              <a:lnSpc>
                <a:spcPct val="90000"/>
              </a:lnSpc>
              <a:spcBef>
                <a:spcPts val="0"/>
              </a:spcBef>
              <a:buFontTx/>
              <a:buChar char="•"/>
            </a:pPr>
            <a:r>
              <a:rPr lang="en-US" sz="1100" dirty="0" smtClean="0"/>
              <a:t>  Los Angeles =      469 sq. mi.	</a:t>
            </a:r>
          </a:p>
          <a:p>
            <a:pPr>
              <a:lnSpc>
                <a:spcPct val="90000"/>
              </a:lnSpc>
              <a:spcBef>
                <a:spcPts val="0"/>
              </a:spcBef>
              <a:buFontTx/>
              <a:buChar char="•"/>
            </a:pPr>
            <a:r>
              <a:rPr lang="en-US" sz="1100" dirty="0" smtClean="0"/>
              <a:t>  San Diego =  </a:t>
            </a:r>
          </a:p>
          <a:p>
            <a:pPr>
              <a:lnSpc>
                <a:spcPct val="90000"/>
              </a:lnSpc>
              <a:spcBef>
                <a:spcPts val="0"/>
              </a:spcBef>
              <a:buFontTx/>
              <a:buChar char="•"/>
            </a:pPr>
            <a:r>
              <a:rPr lang="en-US" sz="1100" dirty="0" smtClean="0"/>
              <a:t>  Long Beach =        50 sq. mi.</a:t>
            </a:r>
          </a:p>
          <a:p>
            <a:pPr>
              <a:lnSpc>
                <a:spcPct val="90000"/>
              </a:lnSpc>
              <a:spcBef>
                <a:spcPts val="0"/>
              </a:spcBef>
              <a:buFontTx/>
              <a:buChar char="•"/>
            </a:pPr>
            <a:r>
              <a:rPr lang="en-US" sz="1100" dirty="0" smtClean="0"/>
              <a:t>  Glendale =            30</a:t>
            </a:r>
            <a:r>
              <a:rPr lang="en-US" sz="1100" baseline="0" dirty="0" smtClean="0"/>
              <a:t> sq. mi</a:t>
            </a:r>
          </a:p>
          <a:p>
            <a:pPr>
              <a:lnSpc>
                <a:spcPct val="90000"/>
              </a:lnSpc>
              <a:spcBef>
                <a:spcPts val="0"/>
              </a:spcBef>
              <a:buFontTx/>
              <a:buChar char="•"/>
            </a:pPr>
            <a:r>
              <a:rPr lang="en-US" sz="1100" baseline="0" dirty="0" smtClean="0"/>
              <a:t>  Pomona =              23 sq. mi.</a:t>
            </a:r>
          </a:p>
          <a:p>
            <a:pPr marL="0" marR="0" indent="0" algn="l" defTabSz="914400" rtl="0" eaLnBrk="0" fontAlgn="base" latinLnBrk="0" hangingPunct="0">
              <a:lnSpc>
                <a:spcPct val="90000"/>
              </a:lnSpc>
              <a:spcBef>
                <a:spcPts val="0"/>
              </a:spcBef>
              <a:spcAft>
                <a:spcPct val="0"/>
              </a:spcAft>
              <a:buClrTx/>
              <a:buSzTx/>
              <a:buFontTx/>
              <a:buChar char="•"/>
              <a:tabLst/>
              <a:defRPr/>
            </a:pPr>
            <a:r>
              <a:rPr lang="en-US" sz="1200" kern="1200" dirty="0" smtClean="0">
                <a:solidFill>
                  <a:schemeClr val="tx1"/>
                </a:solidFill>
                <a:latin typeface="+mn-lt"/>
                <a:ea typeface="+mn-ea"/>
                <a:cs typeface="+mn-cs"/>
              </a:rPr>
              <a:t>  Santa Clarita</a:t>
            </a:r>
          </a:p>
          <a:p>
            <a:pPr>
              <a:lnSpc>
                <a:spcPct val="90000"/>
              </a:lnSpc>
              <a:spcBef>
                <a:spcPts val="0"/>
              </a:spcBef>
              <a:buFontTx/>
              <a:buChar char="•"/>
            </a:pPr>
            <a:endParaRPr lang="en-US" sz="1100" dirty="0" smtClean="0"/>
          </a:p>
          <a:p>
            <a:pPr>
              <a:lnSpc>
                <a:spcPct val="90000"/>
              </a:lnSpc>
              <a:spcBef>
                <a:spcPts val="0"/>
              </a:spcBef>
              <a:buFontTx/>
              <a:buChar char="•"/>
            </a:pPr>
            <a:r>
              <a:rPr lang="en-US" sz="1100" dirty="0" smtClean="0"/>
              <a:t>  Manhattan (NY) = 23 </a:t>
            </a:r>
            <a:r>
              <a:rPr lang="en-US" sz="1100" dirty="0" err="1" smtClean="0"/>
              <a:t>sq</a:t>
            </a:r>
            <a:r>
              <a:rPr lang="en-US" sz="1100" dirty="0" smtClean="0"/>
              <a:t> mi. </a:t>
            </a:r>
            <a:endParaRPr lang="en-US" sz="1100" dirty="0"/>
          </a:p>
          <a:p>
            <a:pPr>
              <a:lnSpc>
                <a:spcPct val="90000"/>
              </a:lnSpc>
              <a:spcBef>
                <a:spcPts val="0"/>
              </a:spcBef>
            </a:pPr>
            <a:r>
              <a:rPr lang="en-US" sz="1100" b="1" u="sng" dirty="0"/>
              <a:t>Restoration Targets	Yr 10	Yr 15	Yr 40</a:t>
            </a:r>
          </a:p>
          <a:p>
            <a:pPr marL="0" lvl="1">
              <a:lnSpc>
                <a:spcPct val="90000"/>
              </a:lnSpc>
              <a:spcBef>
                <a:spcPts val="0"/>
              </a:spcBef>
              <a:buFontTx/>
              <a:buChar char="•"/>
            </a:pPr>
            <a:r>
              <a:rPr lang="en-US" sz="1100" dirty="0"/>
              <a:t> Tidal Marsh		14,000	25,000	65,000 acres</a:t>
            </a:r>
          </a:p>
          <a:p>
            <a:pPr marL="0" lvl="1">
              <a:lnSpc>
                <a:spcPct val="90000"/>
              </a:lnSpc>
              <a:spcBef>
                <a:spcPts val="0"/>
              </a:spcBef>
              <a:buFontTx/>
              <a:buChar char="•"/>
            </a:pPr>
            <a:r>
              <a:rPr lang="en-US" sz="1100" dirty="0"/>
              <a:t> Seasonal Floodplain 	0	1,000	10,000 acres</a:t>
            </a:r>
          </a:p>
          <a:p>
            <a:pPr marL="0" lvl="1">
              <a:lnSpc>
                <a:spcPct val="90000"/>
              </a:lnSpc>
              <a:spcBef>
                <a:spcPts val="0"/>
              </a:spcBef>
              <a:buFontTx/>
              <a:buChar char="•"/>
            </a:pPr>
            <a:r>
              <a:rPr lang="en-US" sz="1100" dirty="0"/>
              <a:t> </a:t>
            </a:r>
            <a:r>
              <a:rPr lang="en-US" sz="1100" u="sng" dirty="0"/>
              <a:t>Riparian Habitat	1,300	2,300	5,000 acres</a:t>
            </a:r>
          </a:p>
          <a:p>
            <a:pPr marL="0" lvl="1">
              <a:lnSpc>
                <a:spcPct val="90000"/>
              </a:lnSpc>
              <a:spcBef>
                <a:spcPts val="0"/>
              </a:spcBef>
              <a:buFontTx/>
              <a:buChar char="•"/>
            </a:pPr>
            <a:r>
              <a:rPr lang="en-US" sz="1100" b="1" dirty="0"/>
              <a:t>TOTAL		15,300	28,300	80,000</a:t>
            </a:r>
          </a:p>
          <a:p>
            <a:pPr>
              <a:lnSpc>
                <a:spcPct val="90000"/>
              </a:lnSpc>
              <a:spcBef>
                <a:spcPts val="0"/>
              </a:spcBef>
            </a:pPr>
            <a:endParaRPr lang="en-US" sz="1100" b="1" dirty="0"/>
          </a:p>
          <a:p>
            <a:pPr>
              <a:lnSpc>
                <a:spcPct val="90000"/>
              </a:lnSpc>
              <a:spcBef>
                <a:spcPts val="0"/>
              </a:spcBef>
            </a:pPr>
            <a:r>
              <a:rPr lang="en-US" sz="1100" b="1" dirty="0"/>
              <a:t>Preservation Targets:  41,340 acres (22,202 ac within 10 years)</a:t>
            </a:r>
          </a:p>
          <a:p>
            <a:pPr>
              <a:lnSpc>
                <a:spcPct val="90000"/>
              </a:lnSpc>
              <a:spcBef>
                <a:spcPts val="0"/>
              </a:spcBef>
            </a:pPr>
            <a:r>
              <a:rPr lang="en-US" sz="1100" dirty="0"/>
              <a:t>Info from the BDCP Working Draft, Nov 18, 2010 (</a:t>
            </a:r>
            <a:r>
              <a:rPr lang="en-US" sz="1100" u="sng" dirty="0">
                <a:hlinkClick r:id="rId3"/>
              </a:rPr>
              <a:t>http://baydeltaconservationplan.com/BDCPPlanningProcess/DocumentsAndDrafts.aspx</a:t>
            </a:r>
            <a:r>
              <a:rPr lang="en-US" sz="1100" dirty="0"/>
              <a:t>).  </a:t>
            </a:r>
          </a:p>
          <a:p>
            <a:pPr>
              <a:lnSpc>
                <a:spcPct val="90000"/>
              </a:lnSpc>
              <a:spcBef>
                <a:spcPts val="0"/>
              </a:spcBef>
            </a:pPr>
            <a:endParaRPr lang="en-US" sz="1100" dirty="0"/>
          </a:p>
          <a:p>
            <a:pPr eaLnBrk="1" fontAlgn="ctr" hangingPunct="1">
              <a:lnSpc>
                <a:spcPct val="90000"/>
              </a:lnSpc>
              <a:spcBef>
                <a:spcPts val="0"/>
              </a:spcBef>
              <a:tabLst>
                <a:tab pos="2871563" algn="r"/>
              </a:tabLst>
            </a:pPr>
            <a:r>
              <a:rPr lang="en-US" sz="1100" b="1" u="sng" dirty="0">
                <a:effectLst>
                  <a:outerShdw blurRad="50800" dist="38100" algn="tr" rotWithShape="0">
                    <a:prstClr val="black">
                      <a:alpha val="40000"/>
                    </a:prstClr>
                  </a:outerShdw>
                </a:effectLst>
              </a:rPr>
              <a:t>Restoration &amp; Preservation	Targets</a:t>
            </a:r>
            <a:endParaRPr lang="en-US" sz="1100" u="sng" dirty="0"/>
          </a:p>
          <a:p>
            <a:pPr eaLnBrk="1" fontAlgn="ctr" hangingPunct="1">
              <a:lnSpc>
                <a:spcPct val="90000"/>
              </a:lnSpc>
              <a:spcBef>
                <a:spcPts val="0"/>
              </a:spcBef>
              <a:tabLst>
                <a:tab pos="2871563" algn="r"/>
              </a:tabLst>
            </a:pPr>
            <a:r>
              <a:rPr lang="en-US" sz="1100" dirty="0"/>
              <a:t>Tidal Marsh	65,000 ac</a:t>
            </a:r>
          </a:p>
          <a:p>
            <a:pPr eaLnBrk="1" fontAlgn="ctr" hangingPunct="1">
              <a:lnSpc>
                <a:spcPct val="90000"/>
              </a:lnSpc>
              <a:spcBef>
                <a:spcPts val="0"/>
              </a:spcBef>
              <a:tabLst>
                <a:tab pos="2871563" algn="r"/>
              </a:tabLst>
            </a:pPr>
            <a:r>
              <a:rPr lang="en-US" sz="1100" dirty="0"/>
              <a:t>Seasonal Floodplain	10,000 ac</a:t>
            </a:r>
          </a:p>
          <a:p>
            <a:pPr eaLnBrk="1" fontAlgn="ctr" hangingPunct="1">
              <a:lnSpc>
                <a:spcPct val="90000"/>
              </a:lnSpc>
              <a:spcBef>
                <a:spcPts val="0"/>
              </a:spcBef>
              <a:tabLst>
                <a:tab pos="2871563" algn="r"/>
              </a:tabLst>
            </a:pPr>
            <a:r>
              <a:rPr lang="en-US" sz="1100" dirty="0"/>
              <a:t>Riparian Habitat	5,000 ac</a:t>
            </a:r>
          </a:p>
          <a:p>
            <a:pPr eaLnBrk="1" fontAlgn="ctr" hangingPunct="1">
              <a:lnSpc>
                <a:spcPct val="90000"/>
              </a:lnSpc>
              <a:spcBef>
                <a:spcPts val="0"/>
              </a:spcBef>
              <a:tabLst>
                <a:tab pos="2871563" algn="r"/>
              </a:tabLst>
            </a:pPr>
            <a:r>
              <a:rPr lang="en-US" sz="1100" dirty="0"/>
              <a:t>River Channel Margin	20 mi</a:t>
            </a:r>
          </a:p>
          <a:p>
            <a:pPr eaLnBrk="1" fontAlgn="ctr" hangingPunct="1">
              <a:lnSpc>
                <a:spcPct val="90000"/>
              </a:lnSpc>
              <a:spcBef>
                <a:spcPts val="0"/>
              </a:spcBef>
              <a:tabLst>
                <a:tab pos="2871563" algn="r"/>
              </a:tabLst>
            </a:pPr>
            <a:r>
              <a:rPr lang="en-US" sz="1100" dirty="0"/>
              <a:t>Grassland	10,000 ac</a:t>
            </a:r>
          </a:p>
          <a:p>
            <a:pPr eaLnBrk="1" fontAlgn="ctr" hangingPunct="1">
              <a:lnSpc>
                <a:spcPct val="90000"/>
              </a:lnSpc>
              <a:spcBef>
                <a:spcPts val="0"/>
              </a:spcBef>
              <a:tabLst>
                <a:tab pos="2871563" algn="r"/>
              </a:tabLst>
            </a:pPr>
            <a:r>
              <a:rPr lang="en-US" sz="1100" dirty="0"/>
              <a:t>Wetlands &amp; Vernal Pools	1,300 ac</a:t>
            </a:r>
          </a:p>
          <a:p>
            <a:pPr eaLnBrk="1" fontAlgn="ctr" hangingPunct="1">
              <a:lnSpc>
                <a:spcPct val="90000"/>
              </a:lnSpc>
              <a:spcBef>
                <a:spcPts val="0"/>
              </a:spcBef>
              <a:tabLst>
                <a:tab pos="2871563" algn="r"/>
              </a:tabLst>
            </a:pPr>
            <a:r>
              <a:rPr lang="en-US" sz="1100" u="sng" dirty="0"/>
              <a:t>Agricultural Habitat	16,620 - 32,640 ac</a:t>
            </a:r>
          </a:p>
          <a:p>
            <a:pPr eaLnBrk="1" fontAlgn="ctr" hangingPunct="1">
              <a:lnSpc>
                <a:spcPct val="90000"/>
              </a:lnSpc>
              <a:spcBef>
                <a:spcPts val="0"/>
              </a:spcBef>
              <a:tabLst>
                <a:tab pos="2871563" algn="r"/>
              </a:tabLst>
            </a:pPr>
            <a:r>
              <a:rPr lang="en-US" sz="1100" b="1" dirty="0"/>
              <a:t>TOTAL Acres	108,000 - 124,000</a:t>
            </a:r>
          </a:p>
          <a:p>
            <a:pPr>
              <a:lnSpc>
                <a:spcPct val="90000"/>
              </a:lnSpc>
              <a:spcBef>
                <a:spcPts val="0"/>
              </a:spcBef>
            </a:pPr>
            <a:endParaRPr lang="en-US" sz="1100" dirty="0"/>
          </a:p>
          <a:p>
            <a:pPr>
              <a:lnSpc>
                <a:spcPct val="90000"/>
              </a:lnSpc>
              <a:spcBef>
                <a:spcPts val="0"/>
              </a:spcBef>
            </a:pPr>
            <a:endParaRPr lang="en-US" sz="1100" dirty="0"/>
          </a:p>
          <a:p>
            <a:pPr>
              <a:lnSpc>
                <a:spcPct val="90000"/>
              </a:lnSpc>
              <a:spcBef>
                <a:spcPts val="0"/>
              </a:spcBef>
            </a:pPr>
            <a:endParaRPr lang="en-US" sz="1100" dirty="0"/>
          </a:p>
          <a:p>
            <a:pPr>
              <a:lnSpc>
                <a:spcPct val="90000"/>
              </a:lnSpc>
              <a:spcBef>
                <a:spcPts val="0"/>
              </a:spcBef>
              <a:buFontTx/>
              <a:buChar char="•"/>
            </a:pPr>
            <a:endParaRPr lang="en-US" sz="1100" b="1"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2932867-9086-450E-905A-1B2D7F14E7FB}" type="slidenum">
              <a:rPr lang="en-US" smtClean="0"/>
              <a:pPr>
                <a:defRPr/>
              </a:pPr>
              <a:t>29</a:t>
            </a:fld>
            <a:endParaRPr lang="en-US" dirty="0"/>
          </a:p>
        </p:txBody>
      </p:sp>
      <p:sp>
        <p:nvSpPr>
          <p:cNvPr id="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lnSpc>
                <a:spcPct val="90000"/>
              </a:lnSpc>
              <a:spcBef>
                <a:spcPts val="0"/>
              </a:spcBef>
            </a:pPr>
            <a:r>
              <a:rPr lang="en-US" sz="1100" b="1" u="sng" dirty="0" smtClean="0"/>
              <a:t>Restoration </a:t>
            </a:r>
            <a:r>
              <a:rPr lang="en-US" sz="1100" b="1" u="sng" dirty="0"/>
              <a:t>Target: </a:t>
            </a:r>
            <a:r>
              <a:rPr lang="en-US" sz="1100" b="1" u="sng" dirty="0" smtClean="0"/>
              <a:t>145,000 </a:t>
            </a:r>
            <a:r>
              <a:rPr lang="en-US" sz="1100" b="1" u="sng" dirty="0"/>
              <a:t>acres = </a:t>
            </a:r>
            <a:r>
              <a:rPr lang="en-US" sz="1100" b="1" u="sng" dirty="0" smtClean="0"/>
              <a:t>227 </a:t>
            </a:r>
            <a:r>
              <a:rPr lang="en-US" sz="1100" b="1" u="sng" dirty="0"/>
              <a:t>square miles (or approx. </a:t>
            </a:r>
            <a:r>
              <a:rPr lang="en-US" sz="1100" b="1" u="sng" dirty="0" smtClean="0"/>
              <a:t>15 miles </a:t>
            </a:r>
            <a:r>
              <a:rPr lang="en-US" sz="1100" b="1" u="sng" dirty="0"/>
              <a:t>by </a:t>
            </a:r>
            <a:r>
              <a:rPr lang="en-US" sz="1100" b="1" u="sng" dirty="0" smtClean="0"/>
              <a:t>15 </a:t>
            </a:r>
            <a:r>
              <a:rPr lang="en-US" sz="1100" b="1" u="sng" dirty="0"/>
              <a:t>miles square)</a:t>
            </a:r>
          </a:p>
          <a:p>
            <a:pPr>
              <a:lnSpc>
                <a:spcPct val="90000"/>
              </a:lnSpc>
              <a:spcBef>
                <a:spcPts val="0"/>
              </a:spcBef>
              <a:buFontTx/>
              <a:buChar char="•"/>
            </a:pPr>
            <a:r>
              <a:rPr lang="en-US" sz="1100" dirty="0"/>
              <a:t>  Washington DC = 68 sq. mi. (8 mi x 8 mi. square)</a:t>
            </a:r>
          </a:p>
          <a:p>
            <a:pPr>
              <a:lnSpc>
                <a:spcPct val="90000"/>
              </a:lnSpc>
              <a:spcBef>
                <a:spcPts val="0"/>
              </a:spcBef>
              <a:buFontTx/>
              <a:buChar char="•"/>
            </a:pPr>
            <a:r>
              <a:rPr lang="en-US" sz="1100" dirty="0"/>
              <a:t>  Las Vegas =        113 sq mi. (11 mi x 11 mi. square)</a:t>
            </a:r>
          </a:p>
          <a:p>
            <a:pPr>
              <a:lnSpc>
                <a:spcPct val="90000"/>
              </a:lnSpc>
              <a:spcBef>
                <a:spcPts val="0"/>
              </a:spcBef>
              <a:buFontTx/>
              <a:buChar char="•"/>
            </a:pPr>
            <a:r>
              <a:rPr lang="en-US" sz="1100" dirty="0"/>
              <a:t>  Sacramento =       97 sq mi. (10 mi x 10 mi. square</a:t>
            </a:r>
            <a:r>
              <a:rPr lang="en-US" sz="1100" dirty="0" smtClean="0"/>
              <a:t>)</a:t>
            </a:r>
          </a:p>
          <a:p>
            <a:pPr>
              <a:lnSpc>
                <a:spcPct val="90000"/>
              </a:lnSpc>
              <a:spcBef>
                <a:spcPts val="0"/>
              </a:spcBef>
              <a:buFontTx/>
              <a:buChar char="•"/>
            </a:pPr>
            <a:r>
              <a:rPr lang="en-US" sz="1100" dirty="0" smtClean="0"/>
              <a:t>  Los Angeles =      469 sq. mi.	</a:t>
            </a:r>
          </a:p>
          <a:p>
            <a:pPr>
              <a:lnSpc>
                <a:spcPct val="90000"/>
              </a:lnSpc>
              <a:spcBef>
                <a:spcPts val="0"/>
              </a:spcBef>
              <a:buFontTx/>
              <a:buChar char="•"/>
            </a:pPr>
            <a:r>
              <a:rPr lang="en-US" sz="1100" dirty="0" smtClean="0"/>
              <a:t>  San Diego =  </a:t>
            </a:r>
            <a:r>
              <a:rPr lang="en-US" sz="1100" dirty="0" smtClean="0"/>
              <a:t>       372 sq. mi.</a:t>
            </a:r>
            <a:endParaRPr lang="en-US" sz="1100" dirty="0" smtClean="0"/>
          </a:p>
          <a:p>
            <a:pPr>
              <a:lnSpc>
                <a:spcPct val="90000"/>
              </a:lnSpc>
              <a:spcBef>
                <a:spcPts val="0"/>
              </a:spcBef>
              <a:buFontTx/>
              <a:buChar char="•"/>
            </a:pPr>
            <a:r>
              <a:rPr lang="en-US" sz="1100" dirty="0" smtClean="0"/>
              <a:t>  Long Beach =        50 sq. mi.</a:t>
            </a:r>
          </a:p>
          <a:p>
            <a:pPr>
              <a:lnSpc>
                <a:spcPct val="90000"/>
              </a:lnSpc>
              <a:spcBef>
                <a:spcPts val="0"/>
              </a:spcBef>
              <a:buFontTx/>
              <a:buChar char="•"/>
            </a:pPr>
            <a:r>
              <a:rPr lang="en-US" sz="1100" dirty="0" smtClean="0"/>
              <a:t>  Glendale =            30</a:t>
            </a:r>
            <a:r>
              <a:rPr lang="en-US" sz="1100" baseline="0" dirty="0" smtClean="0"/>
              <a:t> sq. mi</a:t>
            </a:r>
          </a:p>
          <a:p>
            <a:pPr>
              <a:lnSpc>
                <a:spcPct val="90000"/>
              </a:lnSpc>
              <a:spcBef>
                <a:spcPts val="0"/>
              </a:spcBef>
              <a:buFontTx/>
              <a:buChar char="•"/>
            </a:pPr>
            <a:r>
              <a:rPr lang="en-US" sz="1100" baseline="0" dirty="0" smtClean="0"/>
              <a:t>  Pomona =              23 sq. mi.</a:t>
            </a:r>
          </a:p>
          <a:p>
            <a:pPr marL="0" marR="0" indent="0" algn="l" defTabSz="914400" rtl="0" eaLnBrk="0" fontAlgn="base" latinLnBrk="0" hangingPunct="0">
              <a:lnSpc>
                <a:spcPct val="90000"/>
              </a:lnSpc>
              <a:spcBef>
                <a:spcPts val="0"/>
              </a:spcBef>
              <a:spcAft>
                <a:spcPct val="0"/>
              </a:spcAft>
              <a:buClrTx/>
              <a:buSzTx/>
              <a:buFontTx/>
              <a:buChar char="•"/>
              <a:tabLst/>
              <a:defRPr/>
            </a:pPr>
            <a:r>
              <a:rPr lang="en-US" sz="1100" dirty="0" smtClean="0"/>
              <a:t>  Manhattan </a:t>
            </a:r>
            <a:r>
              <a:rPr lang="en-US" sz="1100" dirty="0" smtClean="0"/>
              <a:t>(NY) = 23 </a:t>
            </a:r>
            <a:r>
              <a:rPr lang="en-US" sz="1100" dirty="0" err="1" smtClean="0"/>
              <a:t>sq</a:t>
            </a:r>
            <a:r>
              <a:rPr lang="en-US" sz="1100" dirty="0" smtClean="0"/>
              <a:t> mi. </a:t>
            </a:r>
            <a:endParaRPr lang="en-US" sz="1100" dirty="0"/>
          </a:p>
          <a:p>
            <a:pPr>
              <a:lnSpc>
                <a:spcPct val="90000"/>
              </a:lnSpc>
              <a:spcBef>
                <a:spcPts val="0"/>
              </a:spcBef>
            </a:pPr>
            <a:endParaRPr lang="en-US" sz="1100" b="1" dirty="0"/>
          </a:p>
          <a:p>
            <a:pPr marL="0" marR="0" indent="0" algn="l" defTabSz="914400" rtl="0" eaLnBrk="0" fontAlgn="base" latinLnBrk="0" hangingPunct="0">
              <a:lnSpc>
                <a:spcPct val="90000"/>
              </a:lnSpc>
              <a:spcBef>
                <a:spcPts val="0"/>
              </a:spcBef>
              <a:spcAft>
                <a:spcPct val="0"/>
              </a:spcAft>
              <a:buClrTx/>
              <a:buSzTx/>
              <a:buFontTx/>
              <a:buNone/>
              <a:tabLst/>
              <a:defRPr/>
            </a:pPr>
            <a:r>
              <a:rPr lang="en-US" sz="1100" dirty="0" smtClean="0"/>
              <a:t>Public funding 2010 bond (SB 1) has $1.5 </a:t>
            </a:r>
            <a:r>
              <a:rPr lang="en-US" sz="1100" dirty="0" err="1" smtClean="0"/>
              <a:t>bilion</a:t>
            </a:r>
            <a:r>
              <a:rPr lang="en-US" sz="1100" dirty="0" smtClean="0"/>
              <a:t>; Prop 1e has money for river channel margin</a:t>
            </a:r>
          </a:p>
          <a:p>
            <a:pPr>
              <a:lnSpc>
                <a:spcPct val="90000"/>
              </a:lnSpc>
              <a:spcBef>
                <a:spcPts val="0"/>
              </a:spcBef>
              <a:buFontTx/>
              <a:buChar char="•"/>
            </a:pPr>
            <a:endParaRPr lang="en-US" sz="1100" b="1"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ea typeface="MS PGothic" pitchFamily="34" charset="-128"/>
              </a:rPr>
              <a:t>First, some background on Metropolitan. </a:t>
            </a:r>
          </a:p>
          <a:p>
            <a:pPr>
              <a:spcBef>
                <a:spcPct val="0"/>
              </a:spcBef>
            </a:pPr>
            <a:endParaRPr lang="en-US" smtClean="0">
              <a:ea typeface="MS PGothic" pitchFamily="34" charset="-128"/>
            </a:endParaRPr>
          </a:p>
          <a:p>
            <a:pPr>
              <a:spcBef>
                <a:spcPct val="0"/>
              </a:spcBef>
            </a:pPr>
            <a:r>
              <a:rPr lang="en-US" smtClean="0">
                <a:ea typeface="MS PGothic" pitchFamily="34" charset="-128"/>
              </a:rPr>
              <a:t>We are the importer of surface water supplies from the Colorado River and Northern California for a six-county service area in Southern California that serves 19 million people. </a:t>
            </a:r>
          </a:p>
          <a:p>
            <a:pPr>
              <a:spcBef>
                <a:spcPct val="0"/>
              </a:spcBef>
            </a:pPr>
            <a:endParaRPr lang="en-US" smtClean="0">
              <a:ea typeface="MS PGothic" pitchFamily="34" charset="-128"/>
            </a:endParaRPr>
          </a:p>
          <a:p>
            <a:pPr>
              <a:spcBef>
                <a:spcPct val="0"/>
              </a:spcBef>
            </a:pPr>
            <a:r>
              <a:rPr lang="en-US" smtClean="0">
                <a:ea typeface="MS PGothic" pitchFamily="34" charset="-128"/>
              </a:rPr>
              <a:t>We don’t serve individual customers directly, but we do supply water to local water agencies that deliver </a:t>
            </a:r>
            <a:r>
              <a:rPr lang="en-US" i="1" smtClean="0">
                <a:ea typeface="MS PGothic" pitchFamily="34" charset="-128"/>
              </a:rPr>
              <a:t>water </a:t>
            </a:r>
            <a:r>
              <a:rPr lang="en-US" smtClean="0">
                <a:ea typeface="MS PGothic" pitchFamily="34" charset="-128"/>
              </a:rPr>
              <a:t>to your homes and businesses.</a:t>
            </a:r>
          </a:p>
          <a:p>
            <a:pPr>
              <a:spcBef>
                <a:spcPct val="0"/>
              </a:spcBef>
            </a:pPr>
            <a:endParaRPr lang="en-US" smtClean="0">
              <a:ea typeface="MS PGothic" pitchFamily="34" charset="-128"/>
            </a:endParaRPr>
          </a:p>
          <a:p>
            <a:pPr>
              <a:spcBef>
                <a:spcPct val="0"/>
              </a:spcBef>
            </a:pPr>
            <a:r>
              <a:rPr lang="en-US" smtClean="0">
                <a:ea typeface="MS PGothic" pitchFamily="34" charset="-128"/>
              </a:rPr>
              <a:t>And ,that water helps sustain an  $1 trillion economy.</a:t>
            </a:r>
          </a:p>
          <a:p>
            <a:pPr>
              <a:spcBef>
                <a:spcPct val="0"/>
              </a:spcBef>
            </a:pPr>
            <a:endParaRPr lang="en-US" smtClean="0">
              <a:ea typeface="MS PGothic" pitchFamily="34" charset="-128"/>
            </a:endParaRPr>
          </a:p>
          <a:p>
            <a:pPr>
              <a:spcBef>
                <a:spcPct val="0"/>
              </a:spcBef>
            </a:pPr>
            <a:endParaRPr lang="en-US" smtClean="0">
              <a:solidFill>
                <a:srgbClr val="FF0000"/>
              </a:solidFill>
              <a:ea typeface="MS PGothic" pitchFamily="34" charset="-128"/>
            </a:endParaRPr>
          </a:p>
          <a:p>
            <a:pPr>
              <a:spcBef>
                <a:spcPct val="0"/>
              </a:spcBef>
            </a:pPr>
            <a:endParaRPr lang="en-US" smtClean="0">
              <a:solidFill>
                <a:srgbClr val="FF0000"/>
              </a:solidFill>
              <a:ea typeface="MS PGothic" pitchFamily="34" charset="-128"/>
            </a:endParaRPr>
          </a:p>
          <a:p>
            <a:pPr>
              <a:spcBef>
                <a:spcPct val="0"/>
              </a:spcBef>
            </a:pPr>
            <a:endParaRPr lang="en-US" smtClean="0">
              <a:solidFill>
                <a:srgbClr val="FF0000"/>
              </a:solidFill>
              <a:latin typeface="Arial" pitchFamily="34" charset="0"/>
              <a:ea typeface="MS PGothic" pitchFamily="34" charset="-128"/>
            </a:endParaRPr>
          </a:p>
        </p:txBody>
      </p:sp>
      <p:sp>
        <p:nvSpPr>
          <p:cNvPr id="58372" name="Slide Number Placeholder 3"/>
          <p:cNvSpPr txBox="1">
            <a:spLocks noGrp="1"/>
          </p:cNvSpPr>
          <p:nvPr/>
        </p:nvSpPr>
        <p:spPr bwMode="auto">
          <a:xfrm>
            <a:off x="5440366" y="6950077"/>
            <a:ext cx="41608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6887" tIns="48441" rIns="96887" bIns="48441" anchor="b"/>
          <a:lstStyle>
            <a:lvl1pPr defTabSz="960438" eaLnBrk="0" hangingPunct="0">
              <a:defRPr>
                <a:solidFill>
                  <a:schemeClr val="tx1"/>
                </a:solidFill>
                <a:latin typeface="Arial" pitchFamily="34" charset="0"/>
                <a:cs typeface="Arial" pitchFamily="34" charset="0"/>
              </a:defRPr>
            </a:lvl1pPr>
            <a:lvl2pPr marL="742950" indent="-285750" defTabSz="960438" eaLnBrk="0" hangingPunct="0">
              <a:defRPr>
                <a:solidFill>
                  <a:schemeClr val="tx1"/>
                </a:solidFill>
                <a:latin typeface="Arial" pitchFamily="34" charset="0"/>
                <a:cs typeface="Arial" pitchFamily="34" charset="0"/>
              </a:defRPr>
            </a:lvl2pPr>
            <a:lvl3pPr marL="1143000" indent="-228600" defTabSz="960438" eaLnBrk="0" hangingPunct="0">
              <a:defRPr>
                <a:solidFill>
                  <a:schemeClr val="tx1"/>
                </a:solidFill>
                <a:latin typeface="Arial" pitchFamily="34" charset="0"/>
                <a:cs typeface="Arial" pitchFamily="34" charset="0"/>
              </a:defRPr>
            </a:lvl3pPr>
            <a:lvl4pPr marL="1600200" indent="-228600" defTabSz="960438" eaLnBrk="0" hangingPunct="0">
              <a:defRPr>
                <a:solidFill>
                  <a:schemeClr val="tx1"/>
                </a:solidFill>
                <a:latin typeface="Arial" pitchFamily="34" charset="0"/>
                <a:cs typeface="Arial" pitchFamily="34" charset="0"/>
              </a:defRPr>
            </a:lvl4pPr>
            <a:lvl5pPr marL="2057400" indent="-228600" defTabSz="960438" eaLnBrk="0" hangingPunct="0">
              <a:defRPr>
                <a:solidFill>
                  <a:schemeClr val="tx1"/>
                </a:solidFill>
                <a:latin typeface="Arial" pitchFamily="34" charset="0"/>
                <a:cs typeface="Arial" pitchFamily="34" charset="0"/>
              </a:defRPr>
            </a:lvl5pPr>
            <a:lvl6pPr marL="2514600" indent="-228600" defTabSz="96043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043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043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043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D2D47BCF-A000-4C20-AE7F-77FA1287EC0A}" type="slidenum">
              <a:rPr lang="en-US" sz="1300">
                <a:solidFill>
                  <a:srgbClr val="000000"/>
                </a:solidFill>
                <a:latin typeface="Times New Roman" pitchFamily="18" charset="0"/>
              </a:rPr>
              <a:pPr algn="r" eaLnBrk="1" hangingPunct="1"/>
              <a:t>3</a:t>
            </a:fld>
            <a:endParaRPr lang="en-US" sz="1300">
              <a:solidFill>
                <a:srgbClr val="000000"/>
              </a:solidFill>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5440368" y="6948491"/>
            <a:ext cx="4160837" cy="36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type="none" w="sm" len="sm"/>
                <a:tailEnd type="none" w="sm" len="sm"/>
              </a14:hiddenLine>
            </a:ext>
          </a:extLst>
        </p:spPr>
        <p:txBody>
          <a:bodyPr lIns="95083" tIns="47546" rIns="95083" bIns="47546" anchor="b"/>
          <a:lstStyle>
            <a:lvl1pPr defTabSz="925513" eaLnBrk="0" hangingPunct="0">
              <a:defRPr>
                <a:solidFill>
                  <a:schemeClr val="tx1"/>
                </a:solidFill>
                <a:latin typeface="Arial" pitchFamily="34" charset="0"/>
                <a:cs typeface="Arial" pitchFamily="34" charset="0"/>
              </a:defRPr>
            </a:lvl1pPr>
            <a:lvl2pPr marL="742950" indent="-285750" defTabSz="925513" eaLnBrk="0" hangingPunct="0">
              <a:defRPr>
                <a:solidFill>
                  <a:schemeClr val="tx1"/>
                </a:solidFill>
                <a:latin typeface="Arial" pitchFamily="34" charset="0"/>
                <a:cs typeface="Arial" pitchFamily="34" charset="0"/>
              </a:defRPr>
            </a:lvl2pPr>
            <a:lvl3pPr marL="1143000" indent="-228600" defTabSz="925513" eaLnBrk="0" hangingPunct="0">
              <a:defRPr>
                <a:solidFill>
                  <a:schemeClr val="tx1"/>
                </a:solidFill>
                <a:latin typeface="Arial" pitchFamily="34" charset="0"/>
                <a:cs typeface="Arial" pitchFamily="34" charset="0"/>
              </a:defRPr>
            </a:lvl3pPr>
            <a:lvl4pPr marL="1600200" indent="-228600" defTabSz="925513" eaLnBrk="0" hangingPunct="0">
              <a:defRPr>
                <a:solidFill>
                  <a:schemeClr val="tx1"/>
                </a:solidFill>
                <a:latin typeface="Arial" pitchFamily="34" charset="0"/>
                <a:cs typeface="Arial" pitchFamily="34" charset="0"/>
              </a:defRPr>
            </a:lvl4pPr>
            <a:lvl5pPr marL="2057400" indent="-228600" defTabSz="925513" eaLnBrk="0" hangingPunct="0">
              <a:defRPr>
                <a:solidFill>
                  <a:schemeClr val="tx1"/>
                </a:solidFill>
                <a:latin typeface="Arial" pitchFamily="34" charset="0"/>
                <a:cs typeface="Arial" pitchFamily="34" charset="0"/>
              </a:defRPr>
            </a:lvl5pPr>
            <a:lvl6pPr marL="2514600" indent="-228600" defTabSz="92551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2551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2551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25513" eaLnBrk="0" fontAlgn="base" hangingPunct="0">
              <a:spcBef>
                <a:spcPct val="0"/>
              </a:spcBef>
              <a:spcAft>
                <a:spcPct val="0"/>
              </a:spcAft>
              <a:defRPr>
                <a:solidFill>
                  <a:schemeClr val="tx1"/>
                </a:solidFill>
                <a:latin typeface="Arial" pitchFamily="34" charset="0"/>
                <a:cs typeface="Arial" pitchFamily="34" charset="0"/>
              </a:defRPr>
            </a:lvl9pPr>
          </a:lstStyle>
          <a:p>
            <a:pPr algn="r"/>
            <a:fld id="{447E518B-E406-4FE5-809E-4CCAB2F899A7}" type="slidenum">
              <a:rPr lang="en-US" sz="1000">
                <a:latin typeface="Times New Roman" pitchFamily="18" charset="0"/>
              </a:rPr>
              <a:pPr algn="r"/>
              <a:t>30</a:t>
            </a:fld>
            <a:endParaRPr lang="en-US" sz="1000">
              <a:latin typeface="Times New Roman"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Notes Placeholder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r>
              <a:rPr lang="en-US" dirty="0"/>
              <a:t>Other Environmental Stressors (not listed)</a:t>
            </a:r>
          </a:p>
          <a:p>
            <a:pPr lvl="1" algn="l">
              <a:buFont typeface="Arial" pitchFamily="34" charset="0"/>
              <a:buChar char="•"/>
            </a:pPr>
            <a:r>
              <a:rPr lang="en-US" dirty="0"/>
              <a:t> Ocean Conditions</a:t>
            </a:r>
          </a:p>
          <a:p>
            <a:pPr lvl="1" algn="l">
              <a:buFont typeface="Arial" pitchFamily="34" charset="0"/>
              <a:buChar char="•"/>
            </a:pPr>
            <a:r>
              <a:rPr lang="en-US" dirty="0"/>
              <a:t> Food Web (Nitrogen </a:t>
            </a:r>
            <a:r>
              <a:rPr lang="en-US" dirty="0" err="1"/>
              <a:t>vs</a:t>
            </a:r>
            <a:r>
              <a:rPr lang="en-US" dirty="0"/>
              <a:t> Phosphorous)</a:t>
            </a:r>
          </a:p>
          <a:p>
            <a:pPr lvl="1" algn="l">
              <a:buFont typeface="Arial" pitchFamily="34" charset="0"/>
              <a:buChar char="•"/>
            </a:pPr>
            <a:r>
              <a:rPr lang="en-US" dirty="0"/>
              <a:t> Unscreened </a:t>
            </a:r>
            <a:r>
              <a:rPr lang="en-US" dirty="0" err="1"/>
              <a:t>diversionsw</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2932867-9086-450E-905A-1B2D7F14E7FB}" type="slidenum">
              <a:rPr lang="en-US" smtClean="0"/>
              <a:pPr>
                <a:defRPr/>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pPr/>
              <a:t>32</a:t>
            </a:fld>
            <a:endParaRPr lang="en-US"/>
          </a:p>
        </p:txBody>
      </p:sp>
    </p:spTree>
    <p:extLst>
      <p:ext uri="{BB962C8B-B14F-4D97-AF65-F5344CB8AC3E}">
        <p14:creationId xmlns:p14="http://schemas.microsoft.com/office/powerpoint/2010/main" val="2886999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AE2988-BC30-45CA-A967-C2226C709C41}" type="slidenum">
              <a:rPr lang="en-US" smtClean="0"/>
              <a:pPr/>
              <a:t>33</a:t>
            </a:fld>
            <a:endParaRPr lang="en-US"/>
          </a:p>
        </p:txBody>
      </p:sp>
    </p:spTree>
    <p:extLst>
      <p:ext uri="{BB962C8B-B14F-4D97-AF65-F5344CB8AC3E}">
        <p14:creationId xmlns:p14="http://schemas.microsoft.com/office/powerpoint/2010/main" val="2886999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42932867-9086-450E-905A-1B2D7F14E7FB}" type="slidenum">
              <a:rPr lang="en-US" smtClean="0"/>
              <a:pPr>
                <a:defRPr/>
              </a:pPr>
              <a:t>34</a:t>
            </a:fld>
            <a:endParaRPr lang="en-US" dirty="0"/>
          </a:p>
        </p:txBody>
      </p:sp>
      <p:sp>
        <p:nvSpPr>
          <p:cNvPr id="6" name="Notes Placeholder 5"/>
          <p:cNvSpPr>
            <a:spLocks noGrp="1"/>
          </p:cNvSpPr>
          <p:nvPr>
            <p:ph type="body" sz="quarter" idx="11"/>
          </p:nvPr>
        </p:nvSpPr>
        <p:spPr/>
        <p:txBody>
          <a:bodyPr>
            <a:normAutofit fontScale="92500" lnSpcReduction="20000"/>
          </a:bodyPr>
          <a:lstStyle/>
          <a:p>
            <a:r>
              <a:rPr lang="en-US" dirty="0" smtClean="0">
                <a:solidFill>
                  <a:srgbClr val="FF0000"/>
                </a:solidFill>
              </a:rPr>
              <a:t>BDCP</a:t>
            </a:r>
            <a:r>
              <a:rPr lang="en-US" baseline="0" dirty="0" smtClean="0">
                <a:solidFill>
                  <a:srgbClr val="FF0000"/>
                </a:solidFill>
              </a:rPr>
              <a:t> ADMIN DRAFT </a:t>
            </a:r>
            <a:r>
              <a:rPr lang="en-US" dirty="0" smtClean="0">
                <a:solidFill>
                  <a:srgbClr val="FF0000"/>
                </a:solidFill>
              </a:rPr>
              <a:t>PAGE 8-14  </a:t>
            </a:r>
            <a:r>
              <a:rPr lang="en-US" dirty="0" smtClean="0"/>
              <a:t/>
            </a:r>
            <a:br>
              <a:rPr lang="en-US" dirty="0" smtClean="0"/>
            </a:br>
            <a:r>
              <a:rPr lang="en-US" b="1" dirty="0"/>
              <a:t>Table 8‐7. Cost 1 Estimate for Water Facility Construction </a:t>
            </a:r>
            <a:br>
              <a:rPr lang="en-US" b="1" dirty="0"/>
            </a:br>
            <a:r>
              <a:rPr lang="en-US" i="1" dirty="0"/>
              <a:t>Capital 				$14.50b</a:t>
            </a:r>
          </a:p>
          <a:p>
            <a:r>
              <a:rPr lang="en-US" i="1" dirty="0"/>
              <a:t>O&amp;M 	 			$1.456b</a:t>
            </a:r>
          </a:p>
          <a:p>
            <a:endParaRPr lang="en-US" i="1" dirty="0"/>
          </a:p>
          <a:p>
            <a:endParaRPr lang="en-US" i="1" dirty="0"/>
          </a:p>
          <a:p>
            <a:r>
              <a:rPr lang="en-US" dirty="0"/>
              <a:t>BDCP ADMIN DRAFT PAGE 8-69 </a:t>
            </a:r>
            <a:r>
              <a:rPr lang="en-US" i="1" dirty="0"/>
              <a:t/>
            </a:r>
            <a:br>
              <a:rPr lang="en-US" i="1" dirty="0"/>
            </a:br>
            <a:r>
              <a:rPr lang="en-US" b="1" dirty="0"/>
              <a:t>Table 8‐37. Undiscounted Capital Costs by Plan Implementation Phase and Element</a:t>
            </a:r>
          </a:p>
          <a:p>
            <a:r>
              <a:rPr lang="en-US" i="1" dirty="0"/>
              <a:t>CM1				$14.509</a:t>
            </a:r>
          </a:p>
          <a:p>
            <a:r>
              <a:rPr lang="en-US" i="1" dirty="0"/>
              <a:t>CM 2-22 				$5.084b</a:t>
            </a:r>
          </a:p>
          <a:p>
            <a:r>
              <a:rPr lang="en-US" i="1" dirty="0"/>
              <a:t>Changed Circumstances and 		$0.3199 </a:t>
            </a:r>
            <a:br>
              <a:rPr lang="en-US" i="1" dirty="0"/>
            </a:br>
            <a:r>
              <a:rPr lang="en-US" i="1" dirty="0"/>
              <a:t>EIR/EIS migration measures not counted elsewhere)</a:t>
            </a:r>
          </a:p>
          <a:p>
            <a:endParaRPr lang="en-US" i="1" dirty="0"/>
          </a:p>
          <a:p>
            <a:r>
              <a:rPr lang="en-US" dirty="0" smtClean="0"/>
              <a:t>BDCP</a:t>
            </a:r>
            <a:r>
              <a:rPr lang="en-US" baseline="0" dirty="0" smtClean="0"/>
              <a:t> ADMIN DRAFT </a:t>
            </a:r>
            <a:r>
              <a:rPr lang="en-US" dirty="0" smtClean="0"/>
              <a:t>PAGE 8-70</a:t>
            </a:r>
          </a:p>
          <a:p>
            <a:r>
              <a:rPr lang="en-US" b="1" dirty="0"/>
              <a:t>Table 8‐38. Undiscounted O&amp;M 1 Costs by Plan Implementation Phase and Element </a:t>
            </a:r>
            <a:br>
              <a:rPr lang="en-US" b="1" dirty="0"/>
            </a:br>
            <a:r>
              <a:rPr lang="en-US" i="1" dirty="0"/>
              <a:t>Conveyance CM 1			$1.456 0b</a:t>
            </a:r>
          </a:p>
          <a:p>
            <a:r>
              <a:rPr lang="en-US" i="1" dirty="0"/>
              <a:t>CM 2-22 only those elements with O&amp;M costs	$2.0683 b</a:t>
            </a:r>
          </a:p>
          <a:p>
            <a:r>
              <a:rPr lang="en-US" i="1" dirty="0"/>
              <a:t>Administration, monitoring and research		$1.2497 b </a:t>
            </a:r>
          </a:p>
          <a:p>
            <a:endParaRPr lang="en-US" b="0" i="1" dirty="0" smtClean="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73388" y="547688"/>
            <a:ext cx="3657600" cy="2743200"/>
          </a:xfrm>
          <a:noFill/>
          <a:ln>
            <a:solidFill>
              <a:srgbClr val="000000"/>
            </a:solidFill>
            <a:miter lim="800000"/>
            <a:headEnd/>
            <a:tailEnd/>
          </a:ln>
        </p:spPr>
      </p:sp>
      <p:sp>
        <p:nvSpPr>
          <p:cNvPr id="3" name="Notes Placeholder 2"/>
          <p:cNvSpPr>
            <a:spLocks noGrp="1"/>
          </p:cNvSpPr>
          <p:nvPr>
            <p:ph type="body" idx="1"/>
          </p:nvPr>
        </p:nvSpPr>
        <p:spPr>
          <a:xfrm>
            <a:off x="457453" y="3475400"/>
            <a:ext cx="8763389" cy="3291510"/>
          </a:xfrm>
        </p:spPr>
        <p:txBody>
          <a:bodyPr>
            <a:noAutofit/>
          </a:bodyPr>
          <a:lstStyle/>
          <a:p>
            <a:pPr>
              <a:lnSpc>
                <a:spcPct val="85000"/>
              </a:lnSpc>
              <a:tabLst>
                <a:tab pos="1764449" algn="l"/>
                <a:tab pos="3307799" algn="l"/>
                <a:tab pos="4286931" algn="l"/>
                <a:tab pos="5429729" algn="l"/>
                <a:tab pos="6312671" algn="l"/>
              </a:tabLst>
            </a:pPr>
            <a:endParaRPr lang="en-US" sz="800" dirty="0"/>
          </a:p>
        </p:txBody>
      </p:sp>
      <p:sp>
        <p:nvSpPr>
          <p:cNvPr id="4" name="Slide Number Placeholder 3"/>
          <p:cNvSpPr>
            <a:spLocks noGrp="1"/>
          </p:cNvSpPr>
          <p:nvPr>
            <p:ph type="sldNum" sz="quarter" idx="5"/>
          </p:nvPr>
        </p:nvSpPr>
        <p:spPr/>
        <p:txBody>
          <a:bodyPr/>
          <a:lstStyle/>
          <a:p>
            <a:pPr>
              <a:defRPr/>
            </a:pPr>
            <a:fld id="{C5198D5D-1D30-478B-B6E1-5B6FC98A1B2A}"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3B334C-01A1-4DE1-9CB9-921D71920D5C}" type="slidenum">
              <a:rPr lang="en-US" smtClean="0"/>
              <a:pPr>
                <a:defRPr/>
              </a:pPr>
              <a:t>36</a:t>
            </a:fld>
            <a:endParaRPr lang="en-US"/>
          </a:p>
        </p:txBody>
      </p:sp>
    </p:spTree>
    <p:extLst>
      <p:ext uri="{BB962C8B-B14F-4D97-AF65-F5344CB8AC3E}">
        <p14:creationId xmlns:p14="http://schemas.microsoft.com/office/powerpoint/2010/main" val="3902437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457200" y="3475040"/>
            <a:ext cx="8763000" cy="3292475"/>
          </a:xfrm>
        </p:spPr>
        <p:txBody>
          <a:bodyPr>
            <a:normAutofit fontScale="92500" lnSpcReduction="10000"/>
          </a:bodyPr>
          <a:lstStyle/>
          <a:p>
            <a:pPr>
              <a:lnSpc>
                <a:spcPct val="90000"/>
              </a:lnSpc>
              <a:spcBef>
                <a:spcPts val="0"/>
              </a:spcBef>
              <a:tabLst>
                <a:tab pos="1948281" algn="l"/>
                <a:tab pos="3653024" algn="l"/>
                <a:tab pos="4735767" algn="l"/>
                <a:tab pos="5997873" algn="l"/>
                <a:tab pos="6973656" algn="l"/>
              </a:tabLst>
              <a:defRPr/>
            </a:pPr>
            <a:endParaRPr lang="en-US" dirty="0" smtClean="0"/>
          </a:p>
          <a:p>
            <a:pPr>
              <a:lnSpc>
                <a:spcPct val="90000"/>
              </a:lnSpc>
              <a:spcBef>
                <a:spcPts val="0"/>
              </a:spcBef>
              <a:defRPr/>
            </a:pPr>
            <a:r>
              <a:rPr lang="en-US" b="1" u="sng" dirty="0" smtClean="0"/>
              <a:t>Project</a:t>
            </a:r>
            <a:r>
              <a:rPr lang="en-US" u="sng" dirty="0" smtClean="0"/>
              <a:t> 	</a:t>
            </a:r>
            <a:r>
              <a:rPr lang="en-US" b="1" u="sng" dirty="0" smtClean="0"/>
              <a:t>Cost /AF</a:t>
            </a:r>
            <a:r>
              <a:rPr lang="en-US" u="sng" dirty="0" smtClean="0"/>
              <a:t>         </a:t>
            </a:r>
            <a:r>
              <a:rPr lang="en-US" b="1" u="sng" dirty="0" smtClean="0"/>
              <a:t>Capital Cost/AF	    Cost Share</a:t>
            </a:r>
            <a:r>
              <a:rPr lang="en-US" u="sng" dirty="0" smtClean="0"/>
              <a:t> 	              </a:t>
            </a:r>
            <a:r>
              <a:rPr lang="en-US" b="1" u="sng" dirty="0" smtClean="0"/>
              <a:t>Total Cost  	     Deliveries</a:t>
            </a:r>
            <a:r>
              <a:rPr lang="en-US" u="sng" dirty="0" smtClean="0"/>
              <a:t> 	    </a:t>
            </a:r>
            <a:r>
              <a:rPr lang="en-US" b="1" u="sng" dirty="0" smtClean="0"/>
              <a:t>Population Served</a:t>
            </a:r>
            <a:r>
              <a:rPr lang="en-US" u="sng" dirty="0" smtClean="0"/>
              <a:t> </a:t>
            </a:r>
            <a:endParaRPr lang="en-US" dirty="0" smtClean="0"/>
          </a:p>
          <a:p>
            <a:pPr>
              <a:lnSpc>
                <a:spcPct val="90000"/>
              </a:lnSpc>
              <a:spcBef>
                <a:spcPts val="0"/>
              </a:spcBef>
              <a:defRPr/>
            </a:pPr>
            <a:r>
              <a:rPr lang="en-US" dirty="0" smtClean="0"/>
              <a:t>San Francisco    $ ___ /AF 	$ 18,400 /AF	$ 4,600,000,000          $ 4,600,000,000	    250,000 AF/Yr            2,400,000 </a:t>
            </a:r>
          </a:p>
          <a:p>
            <a:pPr>
              <a:lnSpc>
                <a:spcPct val="90000"/>
              </a:lnSpc>
              <a:spcBef>
                <a:spcPts val="0"/>
              </a:spcBef>
              <a:defRPr/>
            </a:pPr>
            <a:r>
              <a:rPr lang="en-US" dirty="0" smtClean="0"/>
              <a:t>East Bay 	$ ___/AF       	$ 26,606 /AF	    $ 439,000,000             $ 900,000,000	      16,500 AF/Yr            1,400,000 </a:t>
            </a:r>
          </a:p>
          <a:p>
            <a:pPr>
              <a:lnSpc>
                <a:spcPct val="90000"/>
              </a:lnSpc>
              <a:spcBef>
                <a:spcPts val="0"/>
              </a:spcBef>
              <a:defRPr/>
            </a:pPr>
            <a:r>
              <a:rPr lang="en-US" dirty="0" smtClean="0"/>
              <a:t>Delta - MWD 	$ ___/AF    	  $ 2,190 /AF	$ 3,422,650,000        $ 12,700,000,000	1,562,000 AF/Yr          19,000,000 </a:t>
            </a:r>
          </a:p>
          <a:p>
            <a:pPr>
              <a:lnSpc>
                <a:spcPct val="90000"/>
              </a:lnSpc>
              <a:spcBef>
                <a:spcPts val="0"/>
              </a:spcBef>
              <a:tabLst>
                <a:tab pos="1948281" algn="l"/>
                <a:tab pos="3653024" algn="l"/>
                <a:tab pos="4735767" algn="l"/>
                <a:tab pos="5997873" algn="l"/>
                <a:tab pos="6973656" algn="l"/>
              </a:tabLst>
              <a:defRPr/>
            </a:pPr>
            <a:endParaRPr lang="en-US" b="1" u="sng" dirty="0" smtClean="0"/>
          </a:p>
          <a:p>
            <a:pPr>
              <a:lnSpc>
                <a:spcPct val="90000"/>
              </a:lnSpc>
              <a:spcBef>
                <a:spcPts val="0"/>
              </a:spcBef>
              <a:tabLst>
                <a:tab pos="1948281" algn="l"/>
                <a:tab pos="3653024" algn="l"/>
                <a:tab pos="4735767" algn="l"/>
                <a:tab pos="5997873" algn="l"/>
                <a:tab pos="6973656" algn="l"/>
              </a:tabLst>
              <a:defRPr/>
            </a:pPr>
            <a:r>
              <a:rPr lang="en-US" b="1" u="sng" dirty="0" smtClean="0"/>
              <a:t>EBMUD</a:t>
            </a:r>
          </a:p>
          <a:p>
            <a:pPr>
              <a:lnSpc>
                <a:spcPct val="90000"/>
              </a:lnSpc>
              <a:spcBef>
                <a:spcPts val="0"/>
              </a:spcBef>
              <a:defRPr/>
            </a:pPr>
            <a:r>
              <a:rPr lang="en-US" dirty="0" smtClean="0"/>
              <a:t>*Annual delivery from this project is unknown and based on hydrology: However, EBMUD has stated an expected need for Freeport in only three out of every 10 years and has a contract limiting withdrawals to no more than 165,000 over a three-year period. That extrapolates to an average delivery of 16,500 a year. </a:t>
            </a:r>
          </a:p>
          <a:p>
            <a:pPr>
              <a:lnSpc>
                <a:spcPct val="90000"/>
              </a:lnSpc>
              <a:spcBef>
                <a:spcPts val="0"/>
              </a:spcBef>
              <a:defRPr/>
            </a:pPr>
            <a:r>
              <a:rPr lang="en-US" dirty="0" smtClean="0"/>
              <a:t>(EBMUD source of estimating need for Freeport water three out of every 10 years</a:t>
            </a:r>
          </a:p>
          <a:p>
            <a:pPr>
              <a:lnSpc>
                <a:spcPct val="90000"/>
              </a:lnSpc>
              <a:spcBef>
                <a:spcPts val="0"/>
              </a:spcBef>
              <a:defRPr/>
            </a:pPr>
            <a:r>
              <a:rPr lang="en-US" u="sng" dirty="0" smtClean="0">
                <a:hlinkClick r:id="rId3" invalidUrl="ftp://ftpdpla.water.ca.gov/users/prop50/10018_RWA/Project 01 - Freeport Regional Water Project-FRWA/07. Freeport FINAL BROCHURE 10 19 05.pdf"/>
              </a:rPr>
              <a:t>ftp://ftpdpla.water.ca.gov/users/prop50/10018_RWA/Project%2001%20-%20Freeport%20Regional%20Water%20Project-FRWA/07.%20Freeport%20FINAL%20BROCHURE%2010%2019%2005.pdf</a:t>
            </a:r>
            <a:endParaRPr lang="en-US" dirty="0" smtClean="0"/>
          </a:p>
          <a:p>
            <a:pPr>
              <a:lnSpc>
                <a:spcPct val="90000"/>
              </a:lnSpc>
              <a:spcBef>
                <a:spcPts val="0"/>
              </a:spcBef>
              <a:defRPr/>
            </a:pPr>
            <a:r>
              <a:rPr lang="en-US" dirty="0" smtClean="0"/>
              <a:t>EBMUD’s contract with Bureau limits Freeport withdrawals to no more than 165,000 over a three-year period. Some details in new draft UWMP.</a:t>
            </a:r>
          </a:p>
          <a:p>
            <a:pPr>
              <a:lnSpc>
                <a:spcPct val="90000"/>
              </a:lnSpc>
              <a:spcBef>
                <a:spcPts val="0"/>
              </a:spcBef>
              <a:defRPr/>
            </a:pPr>
            <a:r>
              <a:rPr lang="en-US" u="sng" dirty="0" smtClean="0">
                <a:hlinkClick r:id="rId4"/>
              </a:rPr>
              <a:t>http://www.ebmud.com/sites/default/files/pdfs/UWMP-2010-Revised-draft-web.pdf</a:t>
            </a:r>
            <a:r>
              <a:rPr lang="en-US" dirty="0" smtClean="0"/>
              <a:t>)</a:t>
            </a:r>
          </a:p>
          <a:p>
            <a:pPr>
              <a:lnSpc>
                <a:spcPct val="90000"/>
              </a:lnSpc>
              <a:spcBef>
                <a:spcPts val="0"/>
              </a:spcBef>
              <a:defRPr/>
            </a:pPr>
            <a:r>
              <a:rPr lang="en-US" dirty="0" smtClean="0"/>
              <a:t>Official cost for EBMUD is $439 million ( this includes treatment, it appears)</a:t>
            </a:r>
          </a:p>
          <a:p>
            <a:pPr>
              <a:lnSpc>
                <a:spcPct val="90000"/>
              </a:lnSpc>
              <a:spcBef>
                <a:spcPts val="0"/>
              </a:spcBef>
              <a:defRPr/>
            </a:pPr>
            <a:r>
              <a:rPr lang="en-US" u="sng" dirty="0" smtClean="0">
                <a:hlinkClick r:id="rId5"/>
              </a:rPr>
              <a:t>http://www.msa.saccounty.net/scwa/news/20020214%20Sac%20&amp;%20East%20Bay%20Partnership.pdf</a:t>
            </a:r>
            <a:endParaRPr lang="en-US" u="sng" dirty="0" smtClean="0"/>
          </a:p>
          <a:p>
            <a:pPr>
              <a:lnSpc>
                <a:spcPct val="90000"/>
              </a:lnSpc>
              <a:spcBef>
                <a:spcPts val="0"/>
              </a:spcBef>
              <a:defRPr/>
            </a:pPr>
            <a:endParaRPr lang="en-US" u="sng" dirty="0" smtClean="0"/>
          </a:p>
          <a:p>
            <a:pPr>
              <a:lnSpc>
                <a:spcPct val="90000"/>
              </a:lnSpc>
              <a:spcBef>
                <a:spcPts val="0"/>
              </a:spcBef>
              <a:defRPr/>
            </a:pPr>
            <a:r>
              <a:rPr lang="en-US" u="sng" dirty="0" smtClean="0"/>
              <a:t>SFPUC</a:t>
            </a:r>
          </a:p>
          <a:p>
            <a:pPr>
              <a:spcBef>
                <a:spcPts val="0"/>
              </a:spcBef>
              <a:defRPr/>
            </a:pPr>
            <a:r>
              <a:rPr lang="en-US" dirty="0" smtClean="0"/>
              <a:t>Source materials: Annual deliveries: Approx 250,000 a/f (</a:t>
            </a:r>
            <a:r>
              <a:rPr lang="en-US" u="sng" dirty="0" smtClean="0">
                <a:hlinkClick r:id="rId6"/>
              </a:rPr>
              <a:t>http://www.bayeconfor.org/pdf/hetchhetchyfinal2.pdf</a:t>
            </a:r>
            <a:r>
              <a:rPr lang="en-US" u="sng" dirty="0" smtClean="0"/>
              <a:t>)</a:t>
            </a:r>
            <a:endParaRPr lang="en-US" dirty="0" smtClean="0"/>
          </a:p>
          <a:p>
            <a:pPr>
              <a:spcBef>
                <a:spcPts val="0"/>
              </a:spcBef>
              <a:defRPr/>
            </a:pPr>
            <a:r>
              <a:rPr lang="en-US" dirty="0" smtClean="0"/>
              <a:t>Upgrade Cost: Approx $4.6 billion (no information on costs could be found on SFPUC web site)</a:t>
            </a:r>
          </a:p>
          <a:p>
            <a:pPr>
              <a:spcBef>
                <a:spcPts val="0"/>
              </a:spcBef>
              <a:defRPr/>
            </a:pPr>
            <a:r>
              <a:rPr lang="en-US" u="sng" dirty="0" smtClean="0">
                <a:hlinkClick r:id="rId7"/>
              </a:rPr>
              <a:t>http://www.bizjournals.com/sanfrancisco/stories/2010/07/26/focus1.html</a:t>
            </a:r>
            <a:endParaRPr lang="en-US" dirty="0" smtClean="0"/>
          </a:p>
          <a:p>
            <a:pPr>
              <a:lnSpc>
                <a:spcPct val="90000"/>
              </a:lnSpc>
              <a:spcBef>
                <a:spcPts val="0"/>
              </a:spcBef>
              <a:defRPr/>
            </a:pPr>
            <a:endParaRPr lang="en-US" dirty="0" smtClean="0"/>
          </a:p>
          <a:p>
            <a:pPr>
              <a:lnSpc>
                <a:spcPct val="90000"/>
              </a:lnSpc>
              <a:spcBef>
                <a:spcPts val="0"/>
              </a:spcBef>
              <a:tabLst>
                <a:tab pos="1948281" algn="l"/>
                <a:tab pos="3653024" algn="l"/>
                <a:tab pos="4735767" algn="l"/>
                <a:tab pos="5997873" algn="l"/>
                <a:tab pos="6973656" algn="l"/>
              </a:tabLst>
              <a:defRPr/>
            </a:pPr>
            <a:endParaRPr lang="en-US" dirty="0" smtClean="0"/>
          </a:p>
          <a:p>
            <a:pPr>
              <a:tabLst>
                <a:tab pos="1986359" algn="l"/>
                <a:tab pos="3723817" algn="l"/>
                <a:tab pos="4826091" algn="l"/>
                <a:tab pos="6112617" algn="l"/>
                <a:tab pos="7106607" algn="l"/>
              </a:tabLst>
              <a:defRPr/>
            </a:pPr>
            <a:endParaRPr lang="en-US" dirty="0" smtClean="0"/>
          </a:p>
          <a:p>
            <a:pPr>
              <a:tabLst>
                <a:tab pos="1986359" algn="l"/>
                <a:tab pos="3723817" algn="l"/>
                <a:tab pos="4826091" algn="l"/>
                <a:tab pos="6112617" algn="l"/>
                <a:tab pos="7106607" algn="l"/>
              </a:tabLst>
              <a:defRPr/>
            </a:pPr>
            <a:endParaRPr lang="en-US" dirty="0"/>
          </a:p>
        </p:txBody>
      </p:sp>
      <p:sp>
        <p:nvSpPr>
          <p:cNvPr id="4" name="Slide Number Placeholder 3"/>
          <p:cNvSpPr>
            <a:spLocks noGrp="1"/>
          </p:cNvSpPr>
          <p:nvPr>
            <p:ph type="sldNum" sz="quarter" idx="5"/>
          </p:nvPr>
        </p:nvSpPr>
        <p:spPr/>
        <p:txBody>
          <a:bodyPr/>
          <a:lstStyle/>
          <a:p>
            <a:pPr>
              <a:defRPr/>
            </a:pPr>
            <a:fld id="{A4A17784-8B67-45B2-92BB-1AA9BF9C211A}"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eaLnBrk="1" fontAlgn="ctr" latinLnBrk="0" hangingPunct="1"/>
            <a:r>
              <a:rPr lang="en-US" b="1" u="sng" dirty="0"/>
              <a:t>Supply			Salt (TDS mg/l)		Salt (</a:t>
            </a:r>
            <a:r>
              <a:rPr lang="en-US" b="1" u="sng" dirty="0" err="1"/>
              <a:t>Lbs</a:t>
            </a:r>
            <a:r>
              <a:rPr lang="en-US" b="1" u="sng" dirty="0"/>
              <a:t> / acre </a:t>
            </a:r>
            <a:r>
              <a:rPr lang="en-US" b="1" u="sng" dirty="0" err="1"/>
              <a:t>ft</a:t>
            </a:r>
            <a:r>
              <a:rPr lang="en-US" b="1" u="sng" dirty="0"/>
              <a:t>)</a:t>
            </a:r>
            <a:endParaRPr lang="en-US" u="sng" dirty="0"/>
          </a:p>
          <a:p>
            <a:pPr rtl="0" eaLnBrk="1" fontAlgn="ctr" latinLnBrk="0" hangingPunct="1"/>
            <a:r>
              <a:rPr lang="en-US" b="1" dirty="0"/>
              <a:t>Colorado River		</a:t>
            </a:r>
            <a:r>
              <a:rPr lang="en-US" dirty="0"/>
              <a:t>~ 500 to 700 mg/l		1,360 to 1,900 </a:t>
            </a:r>
            <a:r>
              <a:rPr lang="en-US" dirty="0" err="1"/>
              <a:t>lbs</a:t>
            </a:r>
            <a:r>
              <a:rPr lang="en-US" dirty="0"/>
              <a:t>/</a:t>
            </a:r>
            <a:r>
              <a:rPr lang="en-US" dirty="0" err="1"/>
              <a:t>af</a:t>
            </a:r>
            <a:endParaRPr lang="en-US" dirty="0"/>
          </a:p>
          <a:p>
            <a:pPr rtl="0" eaLnBrk="1" fontAlgn="ctr" latinLnBrk="0" hangingPunct="1"/>
            <a:r>
              <a:rPr lang="en-US" b="1" dirty="0"/>
              <a:t>Bay Delta (</a:t>
            </a:r>
            <a:r>
              <a:rPr lang="en-US" b="1" i="1" dirty="0"/>
              <a:t>current</a:t>
            </a:r>
            <a:r>
              <a:rPr lang="en-US" b="1" dirty="0"/>
              <a:t>)		</a:t>
            </a:r>
            <a:r>
              <a:rPr lang="en-US" dirty="0"/>
              <a:t>~ 300 mg/l			700 </a:t>
            </a:r>
            <a:r>
              <a:rPr lang="en-US" dirty="0" err="1"/>
              <a:t>lbs</a:t>
            </a:r>
            <a:r>
              <a:rPr lang="en-US" dirty="0"/>
              <a:t>/</a:t>
            </a:r>
            <a:r>
              <a:rPr lang="en-US" dirty="0" err="1"/>
              <a:t>af</a:t>
            </a:r>
            <a:endParaRPr lang="en-US" dirty="0"/>
          </a:p>
          <a:p>
            <a:pPr rtl="0" eaLnBrk="1" fontAlgn="ctr" latinLnBrk="0" hangingPunct="1"/>
            <a:r>
              <a:rPr lang="en-US" b="1" dirty="0"/>
              <a:t>Bay Delta (</a:t>
            </a:r>
            <a:r>
              <a:rPr lang="en-US" b="1" i="1" dirty="0"/>
              <a:t>new conveyance</a:t>
            </a:r>
            <a:r>
              <a:rPr lang="en-US" b="1" dirty="0"/>
              <a:t>)	</a:t>
            </a:r>
            <a:r>
              <a:rPr lang="en-US" dirty="0"/>
              <a:t>~ 200 mg/l			470 </a:t>
            </a:r>
            <a:r>
              <a:rPr lang="en-US" dirty="0" err="1"/>
              <a:t>lbs</a:t>
            </a:r>
            <a:r>
              <a:rPr lang="en-US" dirty="0"/>
              <a:t>/</a:t>
            </a:r>
            <a:r>
              <a:rPr lang="en-US" dirty="0" err="1"/>
              <a:t>af</a:t>
            </a:r>
            <a:endParaRPr lang="en-US" dirty="0"/>
          </a:p>
          <a:p>
            <a:endParaRPr lang="en-US" b="1" dirty="0" smtClean="0"/>
          </a:p>
          <a:p>
            <a:r>
              <a:rPr lang="en-US" b="1" dirty="0" smtClean="0"/>
              <a:t>Objectives</a:t>
            </a:r>
          </a:p>
          <a:p>
            <a:pPr marL="177819" indent="-177819">
              <a:buFont typeface="Arial" pitchFamily="34" charset="0"/>
              <a:buChar char="•"/>
            </a:pPr>
            <a:r>
              <a:rPr lang="en-US" b="0" dirty="0" smtClean="0"/>
              <a:t>Improve export quality to meet Public Health standards &amp; reduce treatment costs</a:t>
            </a:r>
          </a:p>
          <a:p>
            <a:pPr marL="177819" indent="-177819">
              <a:buFont typeface="Arial" pitchFamily="34" charset="0"/>
              <a:buChar char="•"/>
            </a:pPr>
            <a:r>
              <a:rPr lang="en-US" b="0" dirty="0" smtClean="0"/>
              <a:t>Support actions to minimize salinity imports </a:t>
            </a:r>
          </a:p>
          <a:p>
            <a:pPr marL="177819" indent="-177819">
              <a:buFont typeface="Arial" pitchFamily="34" charset="0"/>
              <a:buChar char="•"/>
            </a:pPr>
            <a:r>
              <a:rPr lang="en-US" b="0" dirty="0" smtClean="0"/>
              <a:t>Meet 500 mg/l blending goal</a:t>
            </a:r>
          </a:p>
          <a:p>
            <a:pPr marL="177819" indent="-177819">
              <a:buFont typeface="Arial" pitchFamily="34" charset="0"/>
              <a:buChar char="•"/>
            </a:pPr>
            <a:r>
              <a:rPr lang="en-US" b="0" dirty="0" smtClean="0"/>
              <a:t>Some Basin Plans have low TDS objectives that could restrict extended recharge of high salinity Colorado River water *</a:t>
            </a:r>
          </a:p>
          <a:p>
            <a:endParaRPr lang="en-US" b="1" dirty="0" smtClean="0"/>
          </a:p>
          <a:p>
            <a:r>
              <a:rPr lang="en-US" b="1" dirty="0" smtClean="0"/>
              <a:t>Salinity Management Policy (Board Policy March 1999)</a:t>
            </a:r>
          </a:p>
          <a:p>
            <a:pPr marL="171792" indent="-171792">
              <a:buFont typeface="Arial" pitchFamily="34" charset="0"/>
              <a:buChar char="•"/>
            </a:pPr>
            <a:r>
              <a:rPr lang="en-US" dirty="0" smtClean="0"/>
              <a:t>Protect imported quality and seek salinity reductions </a:t>
            </a:r>
          </a:p>
          <a:p>
            <a:pPr marL="171792" indent="-171792">
              <a:buFont typeface="Arial" pitchFamily="34" charset="0"/>
              <a:buChar char="•"/>
            </a:pPr>
            <a:r>
              <a:rPr lang="en-US" dirty="0" smtClean="0"/>
              <a:t>Establish total dissolved solids objective of &lt; 500 (mg/L)</a:t>
            </a:r>
          </a:p>
          <a:p>
            <a:pPr marL="171792" indent="-171792">
              <a:buFont typeface="Arial" pitchFamily="34" charset="0"/>
              <a:buChar char="•"/>
            </a:pPr>
            <a:r>
              <a:rPr lang="en-US" dirty="0" smtClean="0"/>
              <a:t>Optimize the long-term use of Colorado River water in conjunction with State Water Project supplies</a:t>
            </a:r>
          </a:p>
          <a:p>
            <a:pPr marL="171792" indent="-171792">
              <a:buFont typeface="Arial" pitchFamily="34" charset="0"/>
              <a:buChar char="•"/>
            </a:pPr>
            <a:r>
              <a:rPr lang="en-US" dirty="0" smtClean="0"/>
              <a:t>Make the Salinity Management Action Plan the primary strategy to carry out this policy</a:t>
            </a:r>
          </a:p>
          <a:p>
            <a:pPr marL="171792" indent="-171792">
              <a:buFont typeface="Arial" pitchFamily="34" charset="0"/>
              <a:buChar char="•"/>
            </a:pPr>
            <a:r>
              <a:rPr lang="en-US" dirty="0" smtClean="0"/>
              <a:t>Support actions to minimize salinity imports to enhance groundwater and recycled water programs</a:t>
            </a:r>
          </a:p>
          <a:p>
            <a:pPr marL="171792" indent="-171792">
              <a:buFont typeface="Arial" pitchFamily="34" charset="0"/>
              <a:buChar char="•"/>
            </a:pPr>
            <a:r>
              <a:rPr lang="en-US" dirty="0" smtClean="0"/>
              <a:t>Regional Board Basin Plans have TDS water quality objectives for groundwater.  Raymond and Main San Gabriel Basins objectives are at 450 mg/L TDS, the eastern portions of San Fernando Basin range from 400 to 600 mg/L.  Some parts of Chino Basin have TDS objectives in the 200-300 mg/L range.  Central Basin is higher at 700 mg/L.  Orange Co Basin is 580 mg/L.</a:t>
            </a:r>
          </a:p>
          <a:p>
            <a:pPr marL="171792" indent="-171792">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18714D65-6DD0-4203-9E04-D039ADCDB3D0}" type="slidenum">
              <a:rPr lang="en-US" smtClean="0"/>
              <a:pPr/>
              <a:t>38</a:t>
            </a:fld>
            <a:endParaRPr lang="en-US" dirty="0"/>
          </a:p>
        </p:txBody>
      </p:sp>
    </p:spTree>
    <p:extLst>
      <p:ext uri="{BB962C8B-B14F-4D97-AF65-F5344CB8AC3E}">
        <p14:creationId xmlns:p14="http://schemas.microsoft.com/office/powerpoint/2010/main" val="3687800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867"/>
              </a:spcAft>
            </a:pPr>
            <a:r>
              <a:rPr lang="en-US" dirty="0" smtClean="0"/>
              <a:t>Status Quo</a:t>
            </a:r>
          </a:p>
          <a:p>
            <a:pPr lvl="1">
              <a:spcBef>
                <a:spcPts val="0"/>
              </a:spcBef>
              <a:spcAft>
                <a:spcPts val="1867"/>
              </a:spcAft>
            </a:pPr>
            <a:r>
              <a:rPr lang="en-US" dirty="0" smtClean="0">
                <a:solidFill>
                  <a:srgbClr val="D8B25C"/>
                </a:solidFill>
                <a:effectLst/>
              </a:rPr>
              <a:t>Ecosystem decline</a:t>
            </a:r>
          </a:p>
          <a:p>
            <a:pPr lvl="1">
              <a:spcBef>
                <a:spcPts val="0"/>
              </a:spcBef>
              <a:spcAft>
                <a:spcPts val="1867"/>
              </a:spcAft>
            </a:pPr>
            <a:r>
              <a:rPr lang="en-US" dirty="0" smtClean="0">
                <a:solidFill>
                  <a:srgbClr val="D8B25C"/>
                </a:solidFill>
                <a:effectLst/>
              </a:rPr>
              <a:t>Pumping restrictions (supply reduced 30%)</a:t>
            </a:r>
          </a:p>
          <a:p>
            <a:pPr>
              <a:spcBef>
                <a:spcPts val="0"/>
              </a:spcBef>
              <a:spcAft>
                <a:spcPts val="1867"/>
              </a:spcAft>
            </a:pPr>
            <a:r>
              <a:rPr lang="en-US" dirty="0" smtClean="0"/>
              <a:t>Major Levee Failure</a:t>
            </a:r>
          </a:p>
          <a:p>
            <a:pPr lvl="1">
              <a:spcBef>
                <a:spcPts val="0"/>
              </a:spcBef>
              <a:spcAft>
                <a:spcPts val="1867"/>
              </a:spcAft>
            </a:pPr>
            <a:r>
              <a:rPr lang="en-US" dirty="0" smtClean="0">
                <a:solidFill>
                  <a:srgbClr val="D8B25C"/>
                </a:solidFill>
                <a:effectLst/>
              </a:rPr>
              <a:t>Up to three-year disruption of water deliveries</a:t>
            </a:r>
          </a:p>
          <a:p>
            <a:pPr lvl="1">
              <a:spcBef>
                <a:spcPts val="0"/>
              </a:spcBef>
              <a:spcAft>
                <a:spcPts val="1867"/>
              </a:spcAft>
            </a:pPr>
            <a:r>
              <a:rPr lang="en-US" dirty="0" smtClean="0">
                <a:solidFill>
                  <a:srgbClr val="D8B25C"/>
                </a:solidFill>
                <a:effectLst/>
              </a:rPr>
              <a:t>$40 billion estimated impact to California’s  economy</a:t>
            </a:r>
          </a:p>
          <a:p>
            <a:endParaRPr lang="en-US" dirty="0"/>
          </a:p>
        </p:txBody>
      </p:sp>
      <p:sp>
        <p:nvSpPr>
          <p:cNvPr id="4" name="Slide Number Placeholder 3"/>
          <p:cNvSpPr>
            <a:spLocks noGrp="1"/>
          </p:cNvSpPr>
          <p:nvPr>
            <p:ph type="sldNum" sz="quarter" idx="10"/>
          </p:nvPr>
        </p:nvSpPr>
        <p:spPr/>
        <p:txBody>
          <a:bodyPr/>
          <a:lstStyle/>
          <a:p>
            <a:pPr>
              <a:defRPr/>
            </a:pPr>
            <a:fld id="{42932867-9086-450E-905A-1B2D7F14E7FB}" type="slidenum">
              <a:rPr lang="en-US" smtClean="0">
                <a:solidFill>
                  <a:prstClr val="black"/>
                </a:solidFill>
              </a:rPr>
              <a:pPr>
                <a:defRPr/>
              </a:pPr>
              <a:t>39</a:t>
            </a:fld>
            <a:endParaRPr lang="en-US" dirty="0">
              <a:solidFill>
                <a:prstClr val="black"/>
              </a:solidFill>
            </a:endParaRPr>
          </a:p>
        </p:txBody>
      </p:sp>
    </p:spTree>
    <p:extLst>
      <p:ext uri="{BB962C8B-B14F-4D97-AF65-F5344CB8AC3E}">
        <p14:creationId xmlns:p14="http://schemas.microsoft.com/office/powerpoint/2010/main" val="103619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E276870-8531-4163-9871-88D4D9FCC029}"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932867-9086-450E-905A-1B2D7F14E7FB}"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1036198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75D3674-8D77-4C9D-9A12-CEC93C9C06B1}" type="slidenum">
              <a:rPr lang="en-US">
                <a:solidFill>
                  <a:prstClr val="black"/>
                </a:solidFill>
              </a:rPr>
              <a:pPr>
                <a:defRPr/>
              </a:pPr>
              <a:t>41</a:t>
            </a:fld>
            <a:endParaRPr lang="en-US" dirty="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l">
              <a:spcBef>
                <a:spcPts val="0"/>
              </a:spcBef>
              <a:buNone/>
            </a:pPr>
            <a:r>
              <a:rPr lang="en-US" sz="1050" b="1" i="1" dirty="0" smtClean="0">
                <a:solidFill>
                  <a:schemeClr val="accent1">
                    <a:lumMod val="50000"/>
                  </a:schemeClr>
                </a:solidFill>
              </a:rPr>
              <a:t>You can be part of the solution by </a:t>
            </a:r>
          </a:p>
          <a:p>
            <a:pPr algn="l">
              <a:spcBef>
                <a:spcPts val="0"/>
              </a:spcBef>
              <a:buNone/>
            </a:pPr>
            <a:endParaRPr lang="en-US" sz="1050" b="1" i="1" dirty="0" smtClean="0">
              <a:solidFill>
                <a:schemeClr val="accent1">
                  <a:lumMod val="50000"/>
                </a:schemeClr>
              </a:solidFill>
            </a:endParaRPr>
          </a:p>
          <a:p>
            <a:pPr algn="l">
              <a:spcBef>
                <a:spcPts val="0"/>
              </a:spcBef>
              <a:buNone/>
            </a:pPr>
            <a:r>
              <a:rPr lang="en-US" sz="1050" b="1" i="1" dirty="0" smtClean="0">
                <a:solidFill>
                  <a:schemeClr val="accent1">
                    <a:lumMod val="50000"/>
                  </a:schemeClr>
                </a:solidFill>
              </a:rPr>
              <a:t>Being Informed ...</a:t>
            </a:r>
          </a:p>
          <a:p>
            <a:pPr algn="l">
              <a:spcBef>
                <a:spcPts val="0"/>
              </a:spcBef>
              <a:buNone/>
            </a:pPr>
            <a:r>
              <a:rPr lang="en-US" sz="1050" b="1" i="1" dirty="0" smtClean="0">
                <a:solidFill>
                  <a:schemeClr val="accent1">
                    <a:lumMod val="50000"/>
                  </a:schemeClr>
                </a:solidFill>
              </a:rPr>
              <a:t>Knowing the Facts ...</a:t>
            </a:r>
          </a:p>
          <a:p>
            <a:pPr algn="l">
              <a:spcBef>
                <a:spcPts val="0"/>
              </a:spcBef>
              <a:buNone/>
            </a:pPr>
            <a:r>
              <a:rPr lang="en-US" sz="1050" b="1" i="1" dirty="0" smtClean="0">
                <a:solidFill>
                  <a:schemeClr val="accent1">
                    <a:lumMod val="50000"/>
                  </a:schemeClr>
                </a:solidFill>
              </a:rPr>
              <a:t>Getting Involved ...</a:t>
            </a:r>
          </a:p>
          <a:p>
            <a:pPr algn="l">
              <a:spcBef>
                <a:spcPts val="0"/>
              </a:spcBef>
              <a:buNone/>
            </a:pPr>
            <a:endParaRPr lang="en-US" sz="1050" b="1" i="1" dirty="0" smtClean="0">
              <a:solidFill>
                <a:schemeClr val="accent1">
                  <a:lumMod val="50000"/>
                </a:schemeClr>
              </a:solidFill>
            </a:endParaRPr>
          </a:p>
          <a:p>
            <a:pPr algn="l">
              <a:spcBef>
                <a:spcPts val="0"/>
              </a:spcBef>
              <a:buNone/>
            </a:pPr>
            <a:r>
              <a:rPr lang="en-US" sz="1050" b="1" i="1" dirty="0" smtClean="0">
                <a:solidFill>
                  <a:schemeClr val="accent1">
                    <a:lumMod val="50000"/>
                  </a:schemeClr>
                </a:solidFill>
              </a:rPr>
              <a:t>The Future of the state and one of the largest economies in the world depends on It.</a:t>
            </a:r>
          </a:p>
          <a:p>
            <a:pPr>
              <a:spcBef>
                <a:spcPts val="0"/>
              </a:spcBef>
            </a:pPr>
            <a:r>
              <a:rPr lang="en-US" sz="1050" b="1" dirty="0"/>
              <a:t>Distribute BDCP informational materials to your membership</a:t>
            </a:r>
          </a:p>
          <a:p>
            <a:pPr lvl="1">
              <a:spcBef>
                <a:spcPts val="0"/>
              </a:spcBef>
            </a:pPr>
            <a:r>
              <a:rPr lang="en-US" sz="1050" dirty="0"/>
              <a:t>Latest News: </a:t>
            </a:r>
            <a:r>
              <a:rPr lang="en-US" sz="1050" dirty="0">
                <a:hlinkClick r:id="rId3"/>
              </a:rPr>
              <a:t>http://baydeltaconservationplan.com/News/News.aspx</a:t>
            </a:r>
            <a:endParaRPr lang="en-US" sz="1050" dirty="0"/>
          </a:p>
          <a:p>
            <a:pPr lvl="1">
              <a:spcBef>
                <a:spcPts val="0"/>
              </a:spcBef>
            </a:pPr>
            <a:r>
              <a:rPr lang="en-US" sz="1050" dirty="0"/>
              <a:t>Background Fact Sheet: </a:t>
            </a:r>
            <a:r>
              <a:rPr lang="en-US" sz="1050" dirty="0">
                <a:hlinkClick r:id="rId4"/>
              </a:rPr>
              <a:t>http://baydeltaconservationplan.com/Libraries/Dynamic_Document_Library/BDCP_Overview_Brochure_3-14-13.sflb.ashx</a:t>
            </a:r>
            <a:r>
              <a:rPr lang="en-US" sz="1050" dirty="0"/>
              <a:t> </a:t>
            </a:r>
          </a:p>
          <a:p>
            <a:pPr>
              <a:spcBef>
                <a:spcPts val="0"/>
              </a:spcBef>
            </a:pPr>
            <a:r>
              <a:rPr lang="en-US" sz="1050" b="1" dirty="0"/>
              <a:t>Host a briefing for your leadership and/or members on BDCP</a:t>
            </a:r>
          </a:p>
          <a:p>
            <a:pPr lvl="1">
              <a:spcBef>
                <a:spcPts val="0"/>
              </a:spcBef>
            </a:pPr>
            <a:r>
              <a:rPr lang="en-US" sz="1050" dirty="0"/>
              <a:t>Contacts to request a speaker on BDCP for your group</a:t>
            </a:r>
          </a:p>
          <a:p>
            <a:pPr lvl="2">
              <a:spcBef>
                <a:spcPts val="0"/>
              </a:spcBef>
            </a:pPr>
            <a:r>
              <a:rPr lang="en-US" sz="1050" dirty="0"/>
              <a:t> Ann Newton:  	818-760-2121 at Southern California Water Committee </a:t>
            </a:r>
          </a:p>
          <a:p>
            <a:pPr lvl="2">
              <a:spcBef>
                <a:spcPts val="0"/>
              </a:spcBef>
            </a:pPr>
            <a:r>
              <a:rPr lang="en-US" sz="1050" dirty="0"/>
              <a:t> Nathan </a:t>
            </a:r>
            <a:r>
              <a:rPr lang="en-US" sz="1050" dirty="0" err="1"/>
              <a:t>Purkiss</a:t>
            </a:r>
            <a:r>
              <a:rPr lang="en-US" sz="1050" dirty="0"/>
              <a:t>: 	213-217-6323 at Metropolitan Water District</a:t>
            </a:r>
          </a:p>
          <a:p>
            <a:pPr>
              <a:spcBef>
                <a:spcPts val="0"/>
              </a:spcBef>
            </a:pPr>
            <a:r>
              <a:rPr lang="en-US" sz="1050" b="1" dirty="0"/>
              <a:t>Publish a newsletter article in your organization’s newsletter</a:t>
            </a:r>
          </a:p>
          <a:p>
            <a:pPr>
              <a:spcBef>
                <a:spcPts val="0"/>
              </a:spcBef>
            </a:pPr>
            <a:r>
              <a:rPr lang="en-US" sz="1050" b="1" dirty="0"/>
              <a:t>Post BDCP video on website, social media platforms</a:t>
            </a:r>
          </a:p>
          <a:p>
            <a:pPr lvl="1">
              <a:spcBef>
                <a:spcPts val="0"/>
              </a:spcBef>
            </a:pPr>
            <a:r>
              <a:rPr lang="en-US" sz="1050" dirty="0">
                <a:hlinkClick r:id="rId5"/>
              </a:rPr>
              <a:t>http://www.youtube.com/watch?v=LkEzTuxVCyA</a:t>
            </a:r>
            <a:endParaRPr lang="en-US" sz="1050" dirty="0"/>
          </a:p>
          <a:p>
            <a:pPr>
              <a:spcBef>
                <a:spcPts val="0"/>
              </a:spcBef>
            </a:pPr>
            <a:r>
              <a:rPr lang="en-US" sz="1050" b="1" dirty="0"/>
              <a:t>Submit letters to the editor, op-eds to local news outlets</a:t>
            </a:r>
            <a:r>
              <a:rPr lang="en-US" sz="1050" dirty="0"/>
              <a:t/>
            </a:r>
            <a:br>
              <a:rPr lang="en-US" sz="1050" dirty="0"/>
            </a:br>
            <a:endParaRPr lang="en-US" sz="1050" dirty="0"/>
          </a:p>
          <a:p>
            <a:pPr algn="l">
              <a:spcBef>
                <a:spcPts val="0"/>
              </a:spcBef>
              <a:buNone/>
            </a:pPr>
            <a:endParaRPr lang="en-US" sz="1050" b="1" dirty="0" smtClean="0">
              <a:solidFill>
                <a:schemeClr val="accent1">
                  <a:lumMod val="50000"/>
                </a:schemeClr>
              </a:solidFill>
            </a:endParaRPr>
          </a:p>
          <a:p>
            <a:pPr algn="l">
              <a:spcBef>
                <a:spcPts val="0"/>
              </a:spcBef>
            </a:pPr>
            <a:endParaRPr lang="en-US" sz="1050" dirty="0"/>
          </a:p>
        </p:txBody>
      </p:sp>
      <p:sp>
        <p:nvSpPr>
          <p:cNvPr id="4" name="Slide Number Placeholder 3"/>
          <p:cNvSpPr>
            <a:spLocks noGrp="1"/>
          </p:cNvSpPr>
          <p:nvPr>
            <p:ph type="sldNum" sz="quarter" idx="10"/>
          </p:nvPr>
        </p:nvSpPr>
        <p:spPr/>
        <p:txBody>
          <a:bodyPr/>
          <a:lstStyle/>
          <a:p>
            <a:pPr>
              <a:defRPr/>
            </a:pPr>
            <a:fld id="{575D3674-8D77-4C9D-9A12-CEC93C9C06B1}" type="slidenum">
              <a:rPr lang="en-US">
                <a:solidFill>
                  <a:prstClr val="black"/>
                </a:solidFill>
              </a:rPr>
              <a:pPr>
                <a:defRPr/>
              </a:pPr>
              <a:t>42</a:t>
            </a:fld>
            <a:endParaRPr lang="en-US" dirty="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E3441BD0-2BE2-4DEF-802B-948D16E02A59}" type="slidenum">
              <a:rPr lang="en-US" smtClean="0"/>
              <a:pPr>
                <a:defRPr/>
              </a:pPr>
              <a:t>43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81F8DBB-A2DA-46F4-8D25-BD85F8E6569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81F8DBB-A2DA-46F4-8D25-BD85F8E6569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CCD1C2A4-AD65-41A0-9382-5DEE5C99289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Southern California has been the leader in a diversified portfolio approach for over 20 years</a:t>
            </a:r>
          </a:p>
          <a:p>
            <a:pPr lvl="1"/>
            <a:r>
              <a:rPr lang="en-US" dirty="0" smtClean="0"/>
              <a:t>1.4 million ac-ft. from water use efficiency projects</a:t>
            </a:r>
          </a:p>
          <a:p>
            <a:pPr lvl="1"/>
            <a:r>
              <a:rPr lang="en-US" dirty="0" smtClean="0"/>
              <a:t>Additional 1.0 million ac-ft. planned to meet yr. 2030 needs</a:t>
            </a:r>
          </a:p>
          <a:p>
            <a:pPr lvl="1"/>
            <a:r>
              <a:rPr lang="en-US" dirty="0" smtClean="0"/>
              <a:t>Foundational action funding for continued reduced reliance on imports</a:t>
            </a:r>
          </a:p>
          <a:p>
            <a:r>
              <a:rPr lang="en-US" dirty="0" smtClean="0"/>
              <a:t>Increased local storage by 14X  to manage “big gulp/little sip”</a:t>
            </a:r>
          </a:p>
          <a:p>
            <a:r>
              <a:rPr lang="en-US" dirty="0" smtClean="0"/>
              <a:t>Stable imported supplies are needed for reliability</a:t>
            </a:r>
          </a:p>
          <a:p>
            <a:endParaRPr lang="en-US" dirty="0"/>
          </a:p>
        </p:txBody>
      </p:sp>
      <p:sp>
        <p:nvSpPr>
          <p:cNvPr id="4" name="Slide Number Placeholder 3"/>
          <p:cNvSpPr>
            <a:spLocks noGrp="1"/>
          </p:cNvSpPr>
          <p:nvPr>
            <p:ph type="sldNum" sz="quarter" idx="10"/>
          </p:nvPr>
        </p:nvSpPr>
        <p:spPr/>
        <p:txBody>
          <a:bodyPr/>
          <a:lstStyle/>
          <a:p>
            <a:pPr>
              <a:defRPr/>
            </a:pPr>
            <a:fld id="{423B334C-01A1-4DE1-9CB9-921D71920D5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08669F-FA47-4BD6-AF63-FA33BC68A4D6}" type="slidenum">
              <a:rPr lang="en-US">
                <a:latin typeface="Times New Roman" pitchFamily="18" charset="0"/>
              </a:rPr>
              <a:pPr fontAlgn="base">
                <a:spcBef>
                  <a:spcPct val="0"/>
                </a:spcBef>
                <a:spcAft>
                  <a:spcPct val="0"/>
                </a:spcAft>
                <a:defRPr/>
              </a:pPr>
              <a:t>9</a:t>
            </a:fld>
            <a:endParaRPr lang="en-US" dirty="0">
              <a:latin typeface="Times New Roman" pitchFamily="18" charset="0"/>
            </a:endParaRPr>
          </a:p>
        </p:txBody>
      </p:sp>
      <p:sp>
        <p:nvSpPr>
          <p:cNvPr id="84995" name="Rectangle 2"/>
          <p:cNvSpPr>
            <a:spLocks noGrp="1" noRot="1" noChangeAspect="1" noChangeArrowheads="1" noTextEdit="1"/>
          </p:cNvSpPr>
          <p:nvPr>
            <p:ph type="sldImg"/>
          </p:nvPr>
        </p:nvSpPr>
        <p:spPr bwMode="auto">
          <a:xfrm>
            <a:off x="2970213" y="550863"/>
            <a:ext cx="3660775" cy="2746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es Placeholder 4"/>
          <p:cNvSpPr>
            <a:spLocks noGrp="1"/>
          </p:cNvSpPr>
          <p:nvPr>
            <p:ph type="body" sz="quarter" idx="10"/>
          </p:nvPr>
        </p:nvSpPr>
        <p:spPr/>
        <p:txBody>
          <a:bodyPr>
            <a:normAutofit/>
          </a:bodyPr>
          <a:lstStyle/>
          <a:p>
            <a:r>
              <a:rPr lang="en-US" b="1" u="sng" dirty="0" smtClean="0"/>
              <a:t>Water Portfolio 		2015	2035</a:t>
            </a:r>
          </a:p>
          <a:p>
            <a:pPr marL="171450" indent="-171450">
              <a:buFont typeface="Arial" pitchFamily="34" charset="0"/>
              <a:buChar char="•"/>
            </a:pPr>
            <a:r>
              <a:rPr lang="en-US" dirty="0" smtClean="0"/>
              <a:t>Water Use Efficiency		1.6 </a:t>
            </a:r>
            <a:r>
              <a:rPr lang="en-US" dirty="0" err="1" smtClean="0"/>
              <a:t>maf</a:t>
            </a:r>
            <a:r>
              <a:rPr lang="en-US" dirty="0" smtClean="0"/>
              <a:t>/</a:t>
            </a:r>
            <a:r>
              <a:rPr lang="en-US" dirty="0" err="1" smtClean="0"/>
              <a:t>yr</a:t>
            </a:r>
            <a:r>
              <a:rPr lang="en-US" dirty="0" smtClean="0"/>
              <a:t>	2.2 </a:t>
            </a:r>
            <a:r>
              <a:rPr lang="en-US" dirty="0" err="1" smtClean="0"/>
              <a:t>maf</a:t>
            </a:r>
            <a:r>
              <a:rPr lang="en-US" dirty="0" smtClean="0"/>
              <a:t>/</a:t>
            </a:r>
            <a:r>
              <a:rPr lang="en-US" dirty="0" err="1" smtClean="0"/>
              <a:t>yr</a:t>
            </a:r>
            <a:endParaRPr lang="en-US" dirty="0" smtClean="0"/>
          </a:p>
          <a:p>
            <a:pPr marL="171450" indent="-171450">
              <a:buFont typeface="Arial" pitchFamily="34" charset="0"/>
              <a:buChar char="•"/>
            </a:pPr>
            <a:r>
              <a:rPr lang="en-US" dirty="0" smtClean="0"/>
              <a:t>Local Supplies (</a:t>
            </a:r>
            <a:r>
              <a:rPr lang="en-US" dirty="0" err="1" smtClean="0"/>
              <a:t>Grdwtr</a:t>
            </a:r>
            <a:r>
              <a:rPr lang="en-US" dirty="0" smtClean="0"/>
              <a:t>/LA </a:t>
            </a:r>
            <a:r>
              <a:rPr lang="en-US" dirty="0" err="1" smtClean="0"/>
              <a:t>Aqued</a:t>
            </a:r>
            <a:r>
              <a:rPr lang="en-US" dirty="0" smtClean="0"/>
              <a:t>)	2.1 </a:t>
            </a:r>
            <a:r>
              <a:rPr lang="en-US" dirty="0" err="1" smtClean="0"/>
              <a:t>maf</a:t>
            </a:r>
            <a:r>
              <a:rPr lang="en-US" dirty="0" smtClean="0"/>
              <a:t>/</a:t>
            </a:r>
            <a:r>
              <a:rPr lang="en-US" dirty="0" err="1" smtClean="0"/>
              <a:t>yr</a:t>
            </a:r>
            <a:r>
              <a:rPr lang="en-US" dirty="0" smtClean="0"/>
              <a:t>	2.1</a:t>
            </a:r>
            <a:r>
              <a:rPr lang="en-US" baseline="0" dirty="0" smtClean="0"/>
              <a:t> </a:t>
            </a:r>
            <a:r>
              <a:rPr lang="en-US" baseline="0" dirty="0" err="1" smtClean="0"/>
              <a:t>maf</a:t>
            </a:r>
            <a:r>
              <a:rPr lang="en-US" baseline="0" dirty="0" smtClean="0"/>
              <a:t>/</a:t>
            </a:r>
            <a:r>
              <a:rPr lang="en-US" baseline="0" dirty="0" err="1" smtClean="0"/>
              <a:t>yr</a:t>
            </a:r>
            <a:endParaRPr lang="en-US" baseline="0" dirty="0" smtClean="0"/>
          </a:p>
          <a:p>
            <a:pPr marL="171450" indent="-171450">
              <a:buFont typeface="Arial" pitchFamily="34" charset="0"/>
              <a:buChar char="•"/>
            </a:pPr>
            <a:r>
              <a:rPr lang="en-US" u="sng" baseline="0" dirty="0" smtClean="0"/>
              <a:t>Imported			1.8 </a:t>
            </a:r>
            <a:r>
              <a:rPr lang="en-US" u="sng" baseline="0" dirty="0" err="1" smtClean="0"/>
              <a:t>maf</a:t>
            </a:r>
            <a:r>
              <a:rPr lang="en-US" u="sng" baseline="0" dirty="0" smtClean="0"/>
              <a:t>/</a:t>
            </a:r>
            <a:r>
              <a:rPr lang="en-US" u="sng" baseline="0" dirty="0" err="1" smtClean="0"/>
              <a:t>yr</a:t>
            </a:r>
            <a:r>
              <a:rPr lang="en-US" u="sng" baseline="0" dirty="0" smtClean="0"/>
              <a:t>	1.6 </a:t>
            </a:r>
            <a:r>
              <a:rPr lang="en-US" u="sng" baseline="0" dirty="0" err="1" smtClean="0"/>
              <a:t>maf</a:t>
            </a:r>
            <a:r>
              <a:rPr lang="en-US" u="sng" baseline="0" dirty="0" smtClean="0"/>
              <a:t>/</a:t>
            </a:r>
            <a:r>
              <a:rPr lang="en-US" u="sng" baseline="0" dirty="0" err="1" smtClean="0"/>
              <a:t>yr</a:t>
            </a:r>
            <a:endParaRPr lang="en-US" u="sng" baseline="0" dirty="0" smtClean="0"/>
          </a:p>
          <a:p>
            <a:pPr marL="171450" indent="-171450">
              <a:buFont typeface="Arial" pitchFamily="34" charset="0"/>
              <a:buChar char="•"/>
            </a:pPr>
            <a:r>
              <a:rPr lang="en-US" baseline="0" dirty="0" smtClean="0"/>
              <a:t>TOTAL			5.6 </a:t>
            </a:r>
            <a:r>
              <a:rPr lang="en-US" baseline="0" dirty="0" err="1" smtClean="0"/>
              <a:t>maf</a:t>
            </a:r>
            <a:r>
              <a:rPr lang="en-US" baseline="0" dirty="0" smtClean="0"/>
              <a:t>/</a:t>
            </a:r>
            <a:r>
              <a:rPr lang="en-US" baseline="0" dirty="0" err="1" smtClean="0"/>
              <a:t>yr</a:t>
            </a:r>
            <a:r>
              <a:rPr lang="en-US" baseline="0" dirty="0" smtClean="0"/>
              <a:t>	5.8 </a:t>
            </a:r>
            <a:r>
              <a:rPr lang="en-US" baseline="0" dirty="0" err="1" smtClean="0"/>
              <a:t>maf</a:t>
            </a:r>
            <a:r>
              <a:rPr lang="en-US" baseline="0" dirty="0" smtClean="0"/>
              <a:t>/</a:t>
            </a:r>
            <a:r>
              <a:rPr lang="en-US" baseline="0" dirty="0" err="1" smtClean="0"/>
              <a:t>yr</a:t>
            </a:r>
            <a:endParaRPr lang="en-US" baseline="0" dirty="0" smtClean="0"/>
          </a:p>
          <a:p>
            <a:pPr marL="171450" indent="-171450">
              <a:buFont typeface="Arial" pitchFamily="34" charset="0"/>
              <a:buChar cha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99692381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33400" y="1752600"/>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E09210F3-69AF-471D-9C79-F470DD6E570C}" type="slidenum">
              <a:rPr lang="en-US"/>
              <a:pPr>
                <a:defRPr/>
              </a:pPr>
              <a:t>‹#›</a:t>
            </a:fld>
            <a:endParaRPr lang="en-US" dirty="0"/>
          </a:p>
        </p:txBody>
      </p:sp>
    </p:spTree>
    <p:extLst>
      <p:ext uri="{BB962C8B-B14F-4D97-AF65-F5344CB8AC3E}">
        <p14:creationId xmlns:p14="http://schemas.microsoft.com/office/powerpoint/2010/main" val="7086965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extLst>
      <p:ext uri="{BB962C8B-B14F-4D97-AF65-F5344CB8AC3E}">
        <p14:creationId xmlns:p14="http://schemas.microsoft.com/office/powerpoint/2010/main" val="37085778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0E33F3C5-7181-4245-B73E-7A8975F6095A}" type="slidenum">
              <a:rPr lang="en-US"/>
              <a:pPr>
                <a:defRPr/>
              </a:pPr>
              <a:t>‹#›</a:t>
            </a:fld>
            <a:endParaRPr lang="en-US" dirty="0"/>
          </a:p>
        </p:txBody>
      </p:sp>
    </p:spTree>
    <p:extLst>
      <p:ext uri="{BB962C8B-B14F-4D97-AF65-F5344CB8AC3E}">
        <p14:creationId xmlns:p14="http://schemas.microsoft.com/office/powerpoint/2010/main" val="29968239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00487D57-B790-4528-8FA0-9AB8F1DC4CD6}" type="slidenum">
              <a:rPr lang="en-US"/>
              <a:pPr>
                <a:defRPr/>
              </a:pPr>
              <a:t>‹#›</a:t>
            </a:fld>
            <a:endParaRPr lang="en-US"/>
          </a:p>
        </p:txBody>
      </p:sp>
    </p:spTree>
    <p:extLst>
      <p:ext uri="{BB962C8B-B14F-4D97-AF65-F5344CB8AC3E}">
        <p14:creationId xmlns:p14="http://schemas.microsoft.com/office/powerpoint/2010/main" val="101374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657600" y="6248400"/>
            <a:ext cx="2286000" cy="381000"/>
          </a:xfrm>
          <a:prstGeom prst="rect">
            <a:avLst/>
          </a:prstGeom>
          <a:noFill/>
        </p:spPr>
        <p:txBody>
          <a:bodyPr wrap="square" rtlCol="0">
            <a:spAutoFit/>
          </a:bodyPr>
          <a:lstStyle/>
          <a:p>
            <a:pPr algn="ctr"/>
            <a:r>
              <a:rPr lang="en-US" dirty="0" smtClean="0"/>
              <a:t>Item 2a</a:t>
            </a:r>
            <a:endParaRPr lang="en-US" dirty="0"/>
          </a:p>
        </p:txBody>
      </p:sp>
      <p:sp>
        <p:nvSpPr>
          <p:cNvPr id="5" name="TextBox 4"/>
          <p:cNvSpPr txBox="1"/>
          <p:nvPr userDrawn="1"/>
        </p:nvSpPr>
        <p:spPr>
          <a:xfrm>
            <a:off x="304800" y="6260068"/>
            <a:ext cx="3733800" cy="369332"/>
          </a:xfrm>
          <a:prstGeom prst="rect">
            <a:avLst/>
          </a:prstGeom>
          <a:noFill/>
        </p:spPr>
        <p:txBody>
          <a:bodyPr wrap="square" rtlCol="0">
            <a:spAutoFit/>
          </a:bodyPr>
          <a:lstStyle/>
          <a:p>
            <a:r>
              <a:rPr lang="en-US" dirty="0" err="1" smtClean="0"/>
              <a:t>WP&amp;S</a:t>
            </a:r>
            <a:r>
              <a:rPr lang="en-US" dirty="0" smtClean="0"/>
              <a:t> Committee </a:t>
            </a:r>
            <a:endParaRPr lang="en-US" dirty="0"/>
          </a:p>
        </p:txBody>
      </p:sp>
      <p:sp>
        <p:nvSpPr>
          <p:cNvPr id="6" name="TextBox 5"/>
          <p:cNvSpPr txBox="1"/>
          <p:nvPr userDrawn="1"/>
        </p:nvSpPr>
        <p:spPr>
          <a:xfrm>
            <a:off x="6629400" y="6248400"/>
            <a:ext cx="2286000" cy="381000"/>
          </a:xfrm>
          <a:prstGeom prst="rect">
            <a:avLst/>
          </a:prstGeom>
          <a:noFill/>
        </p:spPr>
        <p:txBody>
          <a:bodyPr wrap="square" rtlCol="0">
            <a:spAutoFit/>
          </a:bodyPr>
          <a:lstStyle/>
          <a:p>
            <a:r>
              <a:rPr lang="en-US" dirty="0" smtClean="0"/>
              <a:t>December 2011</a:t>
            </a:r>
            <a:endParaRPr lang="en-US" dirty="0"/>
          </a:p>
        </p:txBody>
      </p:sp>
    </p:spTree>
    <p:extLst>
      <p:ext uri="{BB962C8B-B14F-4D97-AF65-F5344CB8AC3E}">
        <p14:creationId xmlns:p14="http://schemas.microsoft.com/office/powerpoint/2010/main" val="45734700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3657600" y="6248400"/>
            <a:ext cx="2286000" cy="381000"/>
          </a:xfrm>
          <a:prstGeom prst="rect">
            <a:avLst/>
          </a:prstGeom>
          <a:noFill/>
        </p:spPr>
        <p:txBody>
          <a:bodyPr wrap="square" rtlCol="0">
            <a:spAutoFit/>
          </a:bodyPr>
          <a:lstStyle/>
          <a:p>
            <a:pPr algn="ctr"/>
            <a:r>
              <a:rPr lang="en-US" dirty="0" smtClean="0"/>
              <a:t>Item 2a</a:t>
            </a:r>
            <a:endParaRPr lang="en-US" dirty="0"/>
          </a:p>
        </p:txBody>
      </p:sp>
      <p:sp>
        <p:nvSpPr>
          <p:cNvPr id="5" name="TextBox 4"/>
          <p:cNvSpPr txBox="1"/>
          <p:nvPr userDrawn="1"/>
        </p:nvSpPr>
        <p:spPr>
          <a:xfrm>
            <a:off x="304800" y="6260068"/>
            <a:ext cx="3733800" cy="369332"/>
          </a:xfrm>
          <a:prstGeom prst="rect">
            <a:avLst/>
          </a:prstGeom>
          <a:noFill/>
        </p:spPr>
        <p:txBody>
          <a:bodyPr wrap="square" rtlCol="0">
            <a:spAutoFit/>
          </a:bodyPr>
          <a:lstStyle/>
          <a:p>
            <a:r>
              <a:rPr lang="en-US" dirty="0" err="1" smtClean="0"/>
              <a:t>WP&amp;S</a:t>
            </a:r>
            <a:r>
              <a:rPr lang="en-US" dirty="0" smtClean="0"/>
              <a:t> Committee </a:t>
            </a:r>
            <a:endParaRPr lang="en-US" dirty="0"/>
          </a:p>
        </p:txBody>
      </p:sp>
      <p:sp>
        <p:nvSpPr>
          <p:cNvPr id="6" name="TextBox 5"/>
          <p:cNvSpPr txBox="1"/>
          <p:nvPr userDrawn="1"/>
        </p:nvSpPr>
        <p:spPr>
          <a:xfrm>
            <a:off x="6629400" y="6248400"/>
            <a:ext cx="2286000" cy="381000"/>
          </a:xfrm>
          <a:prstGeom prst="rect">
            <a:avLst/>
          </a:prstGeom>
          <a:noFill/>
        </p:spPr>
        <p:txBody>
          <a:bodyPr wrap="square" rtlCol="0">
            <a:spAutoFit/>
          </a:bodyPr>
          <a:lstStyle/>
          <a:p>
            <a:r>
              <a:rPr lang="en-US" dirty="0" smtClean="0"/>
              <a:t>December 2011</a:t>
            </a:r>
            <a:endParaRPr lang="en-US" dirty="0"/>
          </a:p>
        </p:txBody>
      </p:sp>
    </p:spTree>
    <p:extLst>
      <p:ext uri="{BB962C8B-B14F-4D97-AF65-F5344CB8AC3E}">
        <p14:creationId xmlns:p14="http://schemas.microsoft.com/office/powerpoint/2010/main" val="242926547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Box 4"/>
          <p:cNvSpPr txBox="1"/>
          <p:nvPr userDrawn="1"/>
        </p:nvSpPr>
        <p:spPr>
          <a:xfrm>
            <a:off x="304800" y="6260068"/>
            <a:ext cx="3733800" cy="369332"/>
          </a:xfrm>
          <a:prstGeom prst="rect">
            <a:avLst/>
          </a:prstGeom>
          <a:noFill/>
        </p:spPr>
        <p:txBody>
          <a:bodyPr wrap="square" rtlCol="0">
            <a:spAutoFit/>
          </a:bodyPr>
          <a:lstStyle/>
          <a:p>
            <a:r>
              <a:rPr lang="en-US" dirty="0" err="1" smtClean="0"/>
              <a:t>WP&amp;S</a:t>
            </a:r>
            <a:r>
              <a:rPr lang="en-US" dirty="0" smtClean="0"/>
              <a:t> Committee </a:t>
            </a:r>
            <a:endParaRPr lang="en-US" dirty="0"/>
          </a:p>
        </p:txBody>
      </p:sp>
      <p:sp>
        <p:nvSpPr>
          <p:cNvPr id="6" name="TextBox 5"/>
          <p:cNvSpPr txBox="1"/>
          <p:nvPr userDrawn="1"/>
        </p:nvSpPr>
        <p:spPr>
          <a:xfrm>
            <a:off x="3657600" y="6248400"/>
            <a:ext cx="2286000" cy="381000"/>
          </a:xfrm>
          <a:prstGeom prst="rect">
            <a:avLst/>
          </a:prstGeom>
          <a:noFill/>
        </p:spPr>
        <p:txBody>
          <a:bodyPr wrap="square" rtlCol="0">
            <a:spAutoFit/>
          </a:bodyPr>
          <a:lstStyle/>
          <a:p>
            <a:pPr algn="ctr"/>
            <a:r>
              <a:rPr lang="en-US" dirty="0" smtClean="0"/>
              <a:t>Item 2a </a:t>
            </a:r>
            <a:endParaRPr lang="en-US" dirty="0"/>
          </a:p>
        </p:txBody>
      </p:sp>
      <p:sp>
        <p:nvSpPr>
          <p:cNvPr id="7" name="TextBox 6"/>
          <p:cNvSpPr txBox="1"/>
          <p:nvPr userDrawn="1"/>
        </p:nvSpPr>
        <p:spPr>
          <a:xfrm>
            <a:off x="6705600" y="6248400"/>
            <a:ext cx="2286000" cy="381000"/>
          </a:xfrm>
          <a:prstGeom prst="rect">
            <a:avLst/>
          </a:prstGeom>
          <a:noFill/>
        </p:spPr>
        <p:txBody>
          <a:bodyPr wrap="square" rtlCol="0">
            <a:spAutoFit/>
          </a:bodyPr>
          <a:lstStyle/>
          <a:p>
            <a:r>
              <a:rPr lang="en-US" dirty="0" smtClean="0"/>
              <a:t>December 2011</a:t>
            </a:r>
            <a:endParaRPr lang="en-US" dirty="0"/>
          </a:p>
        </p:txBody>
      </p:sp>
    </p:spTree>
    <p:extLst>
      <p:ext uri="{BB962C8B-B14F-4D97-AF65-F5344CB8AC3E}">
        <p14:creationId xmlns:p14="http://schemas.microsoft.com/office/powerpoint/2010/main" val="386487960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533400" y="17526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p:txBody>
          <a:bodyPr/>
          <a:lstStyle>
            <a:lvl1pPr>
              <a:defRPr/>
            </a:lvl1pPr>
          </a:lstStyle>
          <a:p>
            <a:pPr>
              <a:defRPr/>
            </a:pPr>
            <a:fld id="{18BE8E00-746B-41C4-9BCE-DF3ECC77A91F}" type="slidenum">
              <a:rPr lang="en-US"/>
              <a:pPr>
                <a:defRPr/>
              </a:pPr>
              <a:t>‹#›</a:t>
            </a:fld>
            <a:endParaRPr lang="en-US" dirty="0"/>
          </a:p>
        </p:txBody>
      </p:sp>
    </p:spTree>
    <p:extLst>
      <p:ext uri="{BB962C8B-B14F-4D97-AF65-F5344CB8AC3E}">
        <p14:creationId xmlns:p14="http://schemas.microsoft.com/office/powerpoint/2010/main" val="51196918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77510826-C924-4B29-8DE6-9990862412D9}" type="slidenum">
              <a:rPr lang="en-US"/>
              <a:pPr>
                <a:defRPr/>
              </a:pPr>
              <a:t>‹#›</a:t>
            </a:fld>
            <a:endParaRPr lang="en-US" dirty="0"/>
          </a:p>
        </p:txBody>
      </p:sp>
    </p:spTree>
    <p:extLst>
      <p:ext uri="{BB962C8B-B14F-4D97-AF65-F5344CB8AC3E}">
        <p14:creationId xmlns:p14="http://schemas.microsoft.com/office/powerpoint/2010/main" val="33868602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09600"/>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33400" y="1828800"/>
            <a:ext cx="8229600" cy="1809726"/>
          </a:xfrm>
        </p:spPr>
        <p:txBody>
          <a:bodyPr/>
          <a:lstStyle>
            <a:lvl1pPr>
              <a:lnSpc>
                <a:spcPct val="90000"/>
              </a:lnSpc>
              <a:defRPr sz="2800">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sz="2400">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sz="2000">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sz="2000">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sz="2000">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a:ln/>
        </p:spPr>
        <p:txBody>
          <a:bodyPr/>
          <a:lstStyle>
            <a:lvl1pPr>
              <a:defRPr/>
            </a:lvl1pPr>
          </a:lstStyle>
          <a:p>
            <a:pPr>
              <a:defRPr/>
            </a:pPr>
            <a:fld id="{DFFE638D-A137-4C06-89FA-A81A646C8033}" type="slidenum">
              <a:rPr lang="en-US"/>
              <a:pPr>
                <a:defRPr/>
              </a:pPr>
              <a:t>‹#›</a:t>
            </a:fld>
            <a:endParaRPr lang="en-US" dirty="0"/>
          </a:p>
        </p:txBody>
      </p:sp>
    </p:spTree>
    <p:extLst>
      <p:ext uri="{BB962C8B-B14F-4D97-AF65-F5344CB8AC3E}">
        <p14:creationId xmlns:p14="http://schemas.microsoft.com/office/powerpoint/2010/main" val="247051436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33400" y="1752600"/>
            <a:ext cx="8382000" cy="2080570"/>
          </a:xfrm>
        </p:spPr>
        <p:txBody>
          <a:bodyPr/>
          <a:lstStyle>
            <a:lvl1pPr>
              <a:lnSpc>
                <a:spcPct val="90000"/>
              </a:lnSpc>
              <a:defRPr/>
            </a:lvl1pPr>
            <a:lvl2pPr>
              <a:lnSpc>
                <a:spcPct val="90000"/>
              </a:lnSpc>
              <a:defRPr sz="2400"/>
            </a:lvl2pPr>
            <a:lvl3pPr>
              <a:lnSpc>
                <a:spcPct val="90000"/>
              </a:lnSpc>
              <a:defRPr sz="2400"/>
            </a:lvl3pPr>
            <a:lvl4pPr>
              <a:lnSpc>
                <a:spcPct val="90000"/>
              </a:lnSpc>
              <a:defRPr sz="2400"/>
            </a:lvl4pPr>
            <a:lvl5pPr>
              <a:lnSpc>
                <a:spcPct val="90000"/>
              </a:lnSpc>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0"/>
          </p:nvPr>
        </p:nvSpPr>
        <p:spPr>
          <a:ln/>
        </p:spPr>
        <p:txBody>
          <a:bodyPr/>
          <a:lstStyle>
            <a:lvl1pPr>
              <a:defRPr/>
            </a:lvl1pPr>
          </a:lstStyle>
          <a:p>
            <a:pPr>
              <a:defRPr/>
            </a:pPr>
            <a:fld id="{B85647AE-C94D-417D-88F1-3513C67FAE37}" type="slidenum">
              <a:rPr lang="en-US"/>
              <a:pPr>
                <a:defRPr/>
              </a:pPr>
              <a:t>‹#›</a:t>
            </a:fld>
            <a:endParaRPr lang="en-US" dirty="0"/>
          </a:p>
        </p:txBody>
      </p:sp>
    </p:spTree>
    <p:extLst>
      <p:ext uri="{BB962C8B-B14F-4D97-AF65-F5344CB8AC3E}">
        <p14:creationId xmlns:p14="http://schemas.microsoft.com/office/powerpoint/2010/main" val="9726681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533400" y="1752600"/>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00600" y="1752600"/>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p:ph type="sldNum" sz="quarter" idx="10"/>
          </p:nvPr>
        </p:nvSpPr>
        <p:spPr>
          <a:ln/>
        </p:spPr>
        <p:txBody>
          <a:bodyPr/>
          <a:lstStyle>
            <a:lvl1pPr>
              <a:defRPr/>
            </a:lvl1pPr>
          </a:lstStyle>
          <a:p>
            <a:pPr>
              <a:defRPr/>
            </a:pPr>
            <a:fld id="{AABB5A3F-B12A-46A7-A8DE-D321D2732DDA}" type="slidenum">
              <a:rPr lang="en-US"/>
              <a:pPr>
                <a:defRPr/>
              </a:pPr>
              <a:t>‹#›</a:t>
            </a:fld>
            <a:endParaRPr lang="en-US" dirty="0"/>
          </a:p>
        </p:txBody>
      </p:sp>
    </p:spTree>
    <p:extLst>
      <p:ext uri="{BB962C8B-B14F-4D97-AF65-F5344CB8AC3E}">
        <p14:creationId xmlns:p14="http://schemas.microsoft.com/office/powerpoint/2010/main" val="34231036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33401" y="1752600"/>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515922"/>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8381" y="1757802"/>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7426" y="2521124"/>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p:ph type="sldNum" sz="quarter" idx="10"/>
          </p:nvPr>
        </p:nvSpPr>
        <p:spPr>
          <a:ln/>
        </p:spPr>
        <p:txBody>
          <a:bodyPr/>
          <a:lstStyle>
            <a:lvl1pPr>
              <a:defRPr/>
            </a:lvl1pPr>
          </a:lstStyle>
          <a:p>
            <a:pPr>
              <a:defRPr/>
            </a:pPr>
            <a:fld id="{672A6F19-52D8-4725-A7F0-3E06361783CA}" type="slidenum">
              <a:rPr lang="en-US"/>
              <a:pPr>
                <a:defRPr/>
              </a:pPr>
              <a:t>‹#›</a:t>
            </a:fld>
            <a:endParaRPr lang="en-US" dirty="0"/>
          </a:p>
        </p:txBody>
      </p:sp>
    </p:spTree>
    <p:extLst>
      <p:ext uri="{BB962C8B-B14F-4D97-AF65-F5344CB8AC3E}">
        <p14:creationId xmlns:p14="http://schemas.microsoft.com/office/powerpoint/2010/main" val="41838896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77838"/>
            <a:ext cx="82296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p:ph type="sldNum" sz="quarter" idx="10"/>
          </p:nvPr>
        </p:nvSpPr>
        <p:spPr>
          <a:ln/>
        </p:spPr>
        <p:txBody>
          <a:bodyPr/>
          <a:lstStyle>
            <a:lvl1pPr>
              <a:defRPr/>
            </a:lvl1pPr>
          </a:lstStyle>
          <a:p>
            <a:pPr>
              <a:defRPr/>
            </a:pPr>
            <a:fld id="{F5886BFC-2EC4-4EA9-B4F2-B4DFE55A9D77}" type="slidenum">
              <a:rPr lang="en-US"/>
              <a:pPr>
                <a:defRPr/>
              </a:pPr>
              <a:t>‹#›</a:t>
            </a:fld>
            <a:endParaRPr lang="en-US" dirty="0"/>
          </a:p>
        </p:txBody>
      </p:sp>
    </p:spTree>
    <p:extLst>
      <p:ext uri="{BB962C8B-B14F-4D97-AF65-F5344CB8AC3E}">
        <p14:creationId xmlns:p14="http://schemas.microsoft.com/office/powerpoint/2010/main" val="35229527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E3E035B2-31CA-4FE1-A0CD-FFC8645D40A9}" type="slidenum">
              <a:rPr lang="en-US"/>
              <a:pPr>
                <a:defRPr/>
              </a:pPr>
              <a:t>‹#›</a:t>
            </a:fld>
            <a:endParaRPr lang="en-US" dirty="0"/>
          </a:p>
        </p:txBody>
      </p:sp>
    </p:spTree>
    <p:extLst>
      <p:ext uri="{BB962C8B-B14F-4D97-AF65-F5344CB8AC3E}">
        <p14:creationId xmlns:p14="http://schemas.microsoft.com/office/powerpoint/2010/main" val="10826479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DDB82098-BF9E-4D24-AB98-789E904E78F1}" type="slidenum">
              <a:rPr lang="en-US"/>
              <a:pPr>
                <a:defRPr/>
              </a:pPr>
              <a:t>‹#›</a:t>
            </a:fld>
            <a:endParaRPr lang="en-US" dirty="0"/>
          </a:p>
        </p:txBody>
      </p:sp>
    </p:spTree>
    <p:extLst>
      <p:ext uri="{BB962C8B-B14F-4D97-AF65-F5344CB8AC3E}">
        <p14:creationId xmlns:p14="http://schemas.microsoft.com/office/powerpoint/2010/main" val="31267783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invGray">
      <p:bgPr>
        <a:blipFill dpi="0" rotWithShape="1">
          <a:blip r:embed="rId18"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81000"/>
            <a:ext cx="9144000" cy="5539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14339" name="Text Placeholder 2"/>
          <p:cNvSpPr>
            <a:spLocks noGrp="1"/>
          </p:cNvSpPr>
          <p:nvPr>
            <p:ph type="body" idx="1"/>
          </p:nvPr>
        </p:nvSpPr>
        <p:spPr bwMode="auto">
          <a:xfrm>
            <a:off x="533400" y="2133600"/>
            <a:ext cx="8382000" cy="201285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BBA9B105-9178-4E6D-B642-72CDD6D56A8A}"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932"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3" r:id="rId10"/>
    <p:sldLayoutId id="2147483934" r:id="rId11"/>
    <p:sldLayoutId id="2147483930" r:id="rId12"/>
    <p:sldLayoutId id="2147483935" r:id="rId13"/>
    <p:sldLayoutId id="2147483939" r:id="rId14"/>
    <p:sldLayoutId id="2147483940" r:id="rId15"/>
    <p:sldLayoutId id="2147483941" r:id="rId16"/>
  </p:sldLayoutIdLst>
  <p:transition>
    <p:fade/>
  </p:transition>
  <p:hf hdr="0" ftr="0" dt="0"/>
  <p:txStyles>
    <p:titleStyle>
      <a:lvl1pPr algn="ctr" defTabSz="912813" rtl="0" eaLnBrk="0" fontAlgn="base" hangingPunct="0">
        <a:lnSpc>
          <a:spcPct val="90000"/>
        </a:lnSpc>
        <a:spcBef>
          <a:spcPct val="0"/>
        </a:spcBef>
        <a:spcAft>
          <a:spcPct val="0"/>
        </a:spcAft>
        <a:defRPr lang="en-US" sz="40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9"/>
        </a:buBlip>
        <a:defRPr lang="en-US" sz="2800" kern="1200" dirty="0">
          <a:solidFill>
            <a:schemeClr val="tx1"/>
          </a:solidFill>
          <a:effectLst>
            <a:outerShdw blurRad="38100" dist="38100" dir="2700000" algn="tl">
              <a:srgbClr val="000000">
                <a:alpha val="43137"/>
              </a:srgbClr>
            </a:outerShdw>
          </a:effectLst>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20"/>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20"/>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20"/>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20"/>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pic>
        <p:nvPicPr>
          <p:cNvPr id="2050" name="Picture 3" descr="white rectangle.png"/>
          <p:cNvPicPr>
            <a:picLocks noChangeAspect="1"/>
          </p:cNvPicPr>
          <p:nvPr/>
        </p:nvPicPr>
        <p:blipFill>
          <a:blip r:embed="rId4" cstate="print">
            <a:extLst>
              <a:ext uri="{28A0092B-C50C-407E-A947-70E740481C1C}">
                <a14:useLocalDpi xmlns:a14="http://schemas.microsoft.com/office/drawing/2010/main" val="0"/>
              </a:ext>
            </a:extLst>
          </a:blip>
          <a:srcRect b="10452"/>
          <a:stretch>
            <a:fillRect/>
          </a:stretch>
        </p:blipFill>
        <p:spPr bwMode="auto">
          <a:xfrm>
            <a:off x="0" y="1300163"/>
            <a:ext cx="91440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33400" y="477838"/>
            <a:ext cx="8229600" cy="609600"/>
          </a:xfrm>
          <a:prstGeom prst="rect">
            <a:avLst/>
          </a:prstGeom>
          <a:effectLst>
            <a:outerShdw blurRad="50800" dist="38100" dir="2700000" algn="tl" rotWithShape="0">
              <a:prstClr val="black"/>
            </a:outerShdw>
          </a:effectLst>
        </p:spPr>
        <p:txBody>
          <a:bodyPr vert="horz" wrap="square" lIns="0" tIns="0" rIns="0" bIns="0" rtlCol="0" anchor="t">
            <a:spAutoFit/>
          </a:bodyPr>
          <a:lstStyle/>
          <a:p>
            <a:r>
              <a:rPr lang="en-US" dirty="0" smtClean="0"/>
              <a:t>Click to edit Master title style</a:t>
            </a:r>
            <a:endParaRPr lang="en-US" dirty="0"/>
          </a:p>
        </p:txBody>
      </p:sp>
      <p:sp>
        <p:nvSpPr>
          <p:cNvPr id="2052" name="Text Placeholder 2"/>
          <p:cNvSpPr>
            <a:spLocks noGrp="1"/>
          </p:cNvSpPr>
          <p:nvPr>
            <p:ph type="body" idx="1"/>
          </p:nvPr>
        </p:nvSpPr>
        <p:spPr bwMode="auto">
          <a:xfrm>
            <a:off x="533400" y="1752600"/>
            <a:ext cx="80406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0"/>
          <p:cNvSpPr>
            <a:spLocks noGrp="1"/>
          </p:cNvSpPr>
          <p:nvPr>
            <p:ph type="sldNum" sz="quarter" idx="4"/>
          </p:nvPr>
        </p:nvSpPr>
        <p:spPr>
          <a:xfrm>
            <a:off x="8458200" y="6427788"/>
            <a:ext cx="685800" cy="365125"/>
          </a:xfrm>
          <a:prstGeom prst="rect">
            <a:avLst/>
          </a:prstGeom>
          <a:ln/>
        </p:spPr>
        <p:txBody>
          <a:bodyPr/>
          <a:lstStyle>
            <a:lvl1pPr algn="ctr">
              <a:defRPr>
                <a:latin typeface="Arial" charset="0"/>
                <a:cs typeface="Arial" charset="0"/>
              </a:defRPr>
            </a:lvl1pPr>
          </a:lstStyle>
          <a:p>
            <a:pPr>
              <a:defRPr/>
            </a:pPr>
            <a:fld id="{954F7B0F-BFE4-4C3F-BE06-E4CF446F328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31" r:id="rId1"/>
  </p:sldLayoutIdLst>
  <p:transition>
    <p:fade/>
  </p:transition>
  <p:hf hdr="0" ftr="0" dt="0"/>
  <p:txStyles>
    <p:title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3.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18.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oleObject" Target="../embeddings/Microsoft_Excel_97-2003_Worksheet1.xls"/><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2.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3.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54.png"/><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3.gif"/><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image" Target="../media/image63.gif"/><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51.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7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7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chart" Target="../charts/char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fws.gov/sacramento/images/delta_smelt_in_hand2_USFWS_Peter_Johnsen_2008.JPG" TargetMode="External"/><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www.fws.gov/sacramento/images/delta_smelt_in_hand1_USFWS_Peter_Johnsen_2008.JPG"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5.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D:\3 (2).jpg"/>
          <p:cNvPicPr>
            <a:picLocks noChangeAspect="1" noChangeArrowheads="1"/>
          </p:cNvPicPr>
          <p:nvPr/>
        </p:nvPicPr>
        <p:blipFill>
          <a:blip r:embed="rId3" cstate="print"/>
          <a:srcRect/>
          <a:stretch>
            <a:fillRect/>
          </a:stretch>
        </p:blipFill>
        <p:spPr bwMode="auto">
          <a:xfrm>
            <a:off x="0" y="0"/>
            <a:ext cx="9144000" cy="6858001"/>
          </a:xfrm>
          <a:prstGeom prst="rect">
            <a:avLst/>
          </a:prstGeom>
          <a:noFill/>
        </p:spPr>
      </p:pic>
      <p:sp>
        <p:nvSpPr>
          <p:cNvPr id="2" name="Blue Sky Shade" hidden="1"/>
          <p:cNvSpPr/>
          <p:nvPr/>
        </p:nvSpPr>
        <p:spPr bwMode="auto">
          <a:xfrm>
            <a:off x="0" y="0"/>
            <a:ext cx="9144000" cy="762000"/>
          </a:xfrm>
          <a:prstGeom prst="rect">
            <a:avLst/>
          </a:prstGeom>
          <a:gradFill flip="none" rotWithShape="1">
            <a:gsLst>
              <a:gs pos="14000">
                <a:srgbClr val="00518E"/>
              </a:gs>
              <a:gs pos="42000">
                <a:srgbClr val="0070C0">
                  <a:alpha val="73000"/>
                </a:srgbClr>
              </a:gs>
              <a:gs pos="100000">
                <a:schemeClr val="bg1">
                  <a:alpha val="0"/>
                </a:schemeClr>
              </a:gs>
            </a:gsLst>
            <a:lin ang="5400000" scaled="1"/>
            <a:tileRect/>
          </a:gra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6" name="It's About Reliability" hidden="1"/>
          <p:cNvPicPr>
            <a:picLocks noChangeAspect="1" noChangeArrowheads="1"/>
          </p:cNvPicPr>
          <p:nvPr/>
        </p:nvPicPr>
        <p:blipFill>
          <a:blip r:embed="rId4" cstate="print"/>
          <a:srcRect/>
          <a:stretch>
            <a:fillRect/>
          </a:stretch>
        </p:blipFill>
        <p:spPr bwMode="auto">
          <a:xfrm>
            <a:off x="7620000" y="381000"/>
            <a:ext cx="1178198" cy="1118038"/>
          </a:xfrm>
          <a:prstGeom prst="rect">
            <a:avLst/>
          </a:prstGeom>
          <a:noFill/>
          <a:ln w="9525">
            <a:noFill/>
            <a:miter lim="800000"/>
            <a:headEnd/>
            <a:tailEnd/>
          </a:ln>
        </p:spPr>
      </p:pic>
      <p:pic>
        <p:nvPicPr>
          <p:cNvPr id="6146" name="Water Cutout 2" descr="C:\Users\u06454\Desktop\Water Cov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4" y="28460"/>
            <a:ext cx="9144000"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8" name="Border" descr="S:\Bay-Delta\Neudeck\Majors Celebration\Signature Pic Card\Osti Border1.gif"/>
          <p:cNvPicPr>
            <a:picLocks noChangeAspect="1" noChangeArrowheads="1"/>
          </p:cNvPicPr>
          <p:nvPr/>
        </p:nvPicPr>
        <p:blipFill>
          <a:blip r:embed="rId6" cstate="print"/>
          <a:srcRect/>
          <a:stretch>
            <a:fillRect/>
          </a:stretch>
        </p:blipFill>
        <p:spPr bwMode="auto">
          <a:xfrm>
            <a:off x="-9144" y="-42672"/>
            <a:ext cx="9153144" cy="6900672"/>
          </a:xfrm>
          <a:prstGeom prst="rect">
            <a:avLst/>
          </a:prstGeom>
          <a:noFill/>
        </p:spPr>
      </p:pic>
      <p:sp>
        <p:nvSpPr>
          <p:cNvPr id="12" name="Title 1"/>
          <p:cNvSpPr txBox="1">
            <a:spLocks/>
          </p:cNvSpPr>
          <p:nvPr/>
        </p:nvSpPr>
        <p:spPr bwMode="ltGray">
          <a:xfrm>
            <a:off x="770003" y="5029200"/>
            <a:ext cx="7658380" cy="1371600"/>
          </a:xfrm>
          <a:prstGeom prst="rect">
            <a:avLst/>
          </a:prstGeom>
          <a:effectLst>
            <a:outerShdw blurRad="50800" dist="38100" dir="2700000" algn="tl" rotWithShape="0">
              <a:prstClr val="black"/>
            </a:outerShdw>
          </a:effectLst>
        </p:spPr>
        <p:txBody>
          <a:bodyPr/>
          <a:lstStyle/>
          <a:p>
            <a:pPr defTabSz="914363" fontAlgn="auto">
              <a:spcAft>
                <a:spcPts val="0"/>
              </a:spcAft>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 . . </a:t>
            </a:r>
          </a:p>
          <a:p>
            <a:pPr algn="r" defTabSz="914363" fontAlgn="auto">
              <a:spcAft>
                <a:spcPts val="0"/>
              </a:spcAft>
              <a:defRPr/>
            </a:pPr>
            <a:r>
              <a:rPr lang="en-US" sz="4400" b="1" i="1" spc="-150" dirty="0" smtClean="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Shaping a Sustainable Future</a:t>
            </a:r>
            <a:endParaRPr lang="en-US" sz="4400" b="1" i="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endParaRPr>
          </a:p>
        </p:txBody>
      </p:sp>
    </p:spTree>
    <p:extLst>
      <p:ext uri="{BB962C8B-B14F-4D97-AF65-F5344CB8AC3E}">
        <p14:creationId xmlns:p14="http://schemas.microsoft.com/office/powerpoint/2010/main" val="170477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Water Pic3.JPG"/>
          <p:cNvPicPr>
            <a:picLocks noChangeAspect="1"/>
          </p:cNvPicPr>
          <p:nvPr/>
        </p:nvPicPr>
        <p:blipFill>
          <a:blip r:embed="rId3" cstate="print">
            <a:duotone>
              <a:prstClr val="black"/>
              <a:schemeClr val="accent6">
                <a:tint val="45000"/>
                <a:satMod val="400000"/>
              </a:schemeClr>
            </a:duotone>
          </a:blip>
          <a:srcRect/>
          <a:stretch>
            <a:fillRect/>
          </a:stretch>
        </p:blipFill>
        <p:spPr bwMode="ltGray">
          <a:xfrm>
            <a:off x="0" y="0"/>
            <a:ext cx="9144000" cy="6856413"/>
          </a:xfrm>
          <a:prstGeom prst="rect">
            <a:avLst/>
          </a:prstGeom>
          <a:noFill/>
          <a:ln w="9525">
            <a:noFill/>
            <a:miter lim="800000"/>
            <a:headEnd/>
            <a:tailEnd/>
          </a:ln>
        </p:spPr>
      </p:pic>
      <p:sp>
        <p:nvSpPr>
          <p:cNvPr id="40962" name="Slide Number Placeholder 1"/>
          <p:cNvSpPr>
            <a:spLocks noGrp="1"/>
          </p:cNvSpPr>
          <p:nvPr>
            <p:ph type="sldNum" sz="quarter" idx="10"/>
          </p:nvPr>
        </p:nvSpPr>
        <p:spPr bwMode="auto">
          <a:noFill/>
          <a:ln>
            <a:miter lim="800000"/>
            <a:headEnd/>
            <a:tailEnd/>
          </a:ln>
        </p:spPr>
        <p:txBody>
          <a:bodyPr/>
          <a:lstStyle/>
          <a:p>
            <a:fld id="{79326177-075B-4422-A4A1-095F71A30BD4}" type="slidenum">
              <a:rPr lang="en-US" smtClean="0">
                <a:latin typeface="Arial" pitchFamily="34" charset="0"/>
                <a:cs typeface="Arial" pitchFamily="34" charset="0"/>
              </a:rPr>
              <a:pPr/>
              <a:t>10</a:t>
            </a:fld>
            <a:endParaRPr lang="en-US" dirty="0" smtClean="0">
              <a:latin typeface="Arial" pitchFamily="34" charset="0"/>
              <a:cs typeface="Arial" pitchFamily="34" charset="0"/>
            </a:endParaRPr>
          </a:p>
        </p:txBody>
      </p:sp>
      <p:sp>
        <p:nvSpPr>
          <p:cNvPr id="6" name="Rectangle 2"/>
          <p:cNvSpPr>
            <a:spLocks noGrp="1" noChangeArrowheads="1"/>
          </p:cNvSpPr>
          <p:nvPr>
            <p:ph type="title" idx="4294967295"/>
          </p:nvPr>
        </p:nvSpPr>
        <p:spPr bwMode="invGray">
          <a:xfrm>
            <a:off x="0" y="395204"/>
            <a:ext cx="9144000" cy="1052596"/>
          </a:xfrm>
        </p:spPr>
        <p:txBody>
          <a:bodyPr/>
          <a:lstStyle/>
          <a:p>
            <a:pPr algn="ctr">
              <a:defRPr/>
            </a:pPr>
            <a:r>
              <a:rPr sz="4400" b="1" dirty="0" smtClean="0">
                <a:effectLst>
                  <a:outerShdw blurRad="50800" dist="50800" dir="2700000" algn="tl" rotWithShape="0">
                    <a:prstClr val="black"/>
                  </a:outerShdw>
                </a:effectLst>
              </a:rPr>
              <a:t>Meeting Future Demand Increases </a:t>
            </a:r>
            <a:br>
              <a:rPr sz="4400" b="1" dirty="0" smtClean="0">
                <a:effectLst>
                  <a:outerShdw blurRad="50800" dist="50800" dir="2700000" algn="tl" rotWithShape="0">
                    <a:prstClr val="black"/>
                  </a:outerShdw>
                </a:effectLst>
              </a:rPr>
            </a:br>
            <a:r>
              <a:rPr sz="3200" dirty="0" smtClean="0">
                <a:solidFill>
                  <a:schemeClr val="tx1"/>
                </a:solidFill>
                <a:effectLst>
                  <a:outerShdw blurRad="38100" dist="38100" dir="2700000" algn="tl">
                    <a:srgbClr val="000000"/>
                  </a:outerShdw>
                </a:effectLst>
              </a:rPr>
              <a:t>Through “Local” Resources</a:t>
            </a:r>
            <a:endParaRPr sz="3600" dirty="0" smtClean="0">
              <a:solidFill>
                <a:schemeClr val="tx1"/>
              </a:solidFill>
              <a:effectLst>
                <a:outerShdw blurRad="38100" dist="38100" dir="2700000" algn="tl">
                  <a:srgbClr val="000000"/>
                </a:outerShdw>
              </a:effectLst>
            </a:endParaRPr>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099475371"/>
              </p:ext>
            </p:extLst>
          </p:nvPr>
        </p:nvGraphicFramePr>
        <p:xfrm>
          <a:off x="0" y="1371600"/>
          <a:ext cx="9144000" cy="51054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bwMode="invGray">
          <a:xfrm>
            <a:off x="0" y="1676400"/>
            <a:ext cx="5029200" cy="800219"/>
          </a:xfrm>
          <a:prstGeom prst="rect">
            <a:avLst/>
          </a:prstGeom>
          <a:noFill/>
        </p:spPr>
        <p:txBody>
          <a:bodyPr wrap="square">
            <a:spAutoFit/>
          </a:bodyPr>
          <a:lstStyle/>
          <a:p>
            <a:pPr algn="ctr">
              <a:defRPr/>
            </a:pPr>
            <a:r>
              <a:rPr lang="en-US" sz="2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t>Current Savings =  &gt; 1.2 </a:t>
            </a:r>
            <a:r>
              <a:rPr lang="en-US" sz="26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t>billion gal/day </a:t>
            </a:r>
            <a:r>
              <a:rPr lang="en-US" sz="2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t/>
            </a:r>
            <a:br>
              <a:rPr lang="en-US" sz="2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br>
            <a:r>
              <a:rPr lang="en-US" sz="2000" b="1" dirty="0" smtClean="0">
                <a:effectLst>
                  <a:outerShdw blurRad="50800" dist="76200" dir="2700000" algn="tl" rotWithShape="0">
                    <a:prstClr val="black">
                      <a:alpha val="99000"/>
                    </a:prstClr>
                  </a:outerShdw>
                </a:effectLst>
                <a:latin typeface="+mn-lt"/>
              </a:rPr>
              <a:t>(1.4 million acre-ft for ~ 8 million people/yr)</a:t>
            </a:r>
            <a:endParaRPr lang="en-US" sz="2800" b="1" dirty="0">
              <a:effectLst>
                <a:outerShdw blurRad="50800" dist="76200" dir="2700000" algn="tl" rotWithShape="0">
                  <a:prstClr val="black">
                    <a:alpha val="99000"/>
                  </a:prstClr>
                </a:outerShdw>
              </a:effectLst>
              <a:latin typeface="+mn-lt"/>
            </a:endParaRPr>
          </a:p>
        </p:txBody>
      </p:sp>
      <p:sp>
        <p:nvSpPr>
          <p:cNvPr id="11" name="TextBox 10"/>
          <p:cNvSpPr txBox="1"/>
          <p:nvPr/>
        </p:nvSpPr>
        <p:spPr>
          <a:xfrm>
            <a:off x="4173466" y="3657600"/>
            <a:ext cx="633507" cy="1015663"/>
          </a:xfrm>
          <a:prstGeom prst="rect">
            <a:avLst/>
          </a:prstGeom>
          <a:noFill/>
          <a:effectLst>
            <a:outerShdw blurRad="50800" dist="50800" dir="5400000" algn="ctr" rotWithShape="0">
              <a:schemeClr val="bg1"/>
            </a:outerShdw>
          </a:effectLst>
        </p:spPr>
        <p:txBody>
          <a:bodyPr wrap="none">
            <a:spAutoFit/>
          </a:bodyPr>
          <a:lstStyle/>
          <a:p>
            <a:pPr>
              <a:defRPr/>
            </a:pPr>
            <a:r>
              <a:rPr lang="en-US" sz="6000" dirty="0">
                <a:effectLst>
                  <a:glow rad="228600">
                    <a:schemeClr val="accent4">
                      <a:satMod val="175000"/>
                      <a:alpha val="40000"/>
                    </a:schemeClr>
                  </a:glow>
                  <a:outerShdw blurRad="38100" dist="38100" dir="2700000" algn="tl">
                    <a:srgbClr val="000000">
                      <a:alpha val="43137"/>
                    </a:srgbClr>
                  </a:outerShdw>
                </a:effectLst>
              </a:rPr>
              <a:t>=</a:t>
            </a:r>
          </a:p>
        </p:txBody>
      </p:sp>
      <p:sp>
        <p:nvSpPr>
          <p:cNvPr id="13" name="TextBox 12"/>
          <p:cNvSpPr txBox="1"/>
          <p:nvPr/>
        </p:nvSpPr>
        <p:spPr bwMode="invGray">
          <a:xfrm>
            <a:off x="2438400" y="6550223"/>
            <a:ext cx="4267200" cy="307777"/>
          </a:xfrm>
          <a:prstGeom prst="rect">
            <a:avLst/>
          </a:prstGeom>
          <a:noFill/>
        </p:spPr>
        <p:txBody>
          <a:bodyPr wrap="square">
            <a:spAutoFit/>
          </a:bodyPr>
          <a:lstStyle/>
          <a:p>
            <a:pPr algn="ctr">
              <a:defRPr/>
            </a:pPr>
            <a:r>
              <a:rPr lang="en-US" sz="1400" b="1" i="1" dirty="0" smtClean="0">
                <a:effectLst>
                  <a:outerShdw blurRad="50800" dist="76200" dir="2700000" algn="tl" rotWithShape="0">
                    <a:prstClr val="black">
                      <a:alpha val="99000"/>
                    </a:prstClr>
                  </a:outerShdw>
                </a:effectLst>
                <a:latin typeface="+mn-lt"/>
              </a:rPr>
              <a:t>1 </a:t>
            </a:r>
            <a:r>
              <a:rPr lang="en-US" sz="1400" b="1" i="1" dirty="0">
                <a:effectLst>
                  <a:outerShdw blurRad="50800" dist="76200" dir="2700000" algn="tl" rotWithShape="0">
                    <a:prstClr val="black">
                      <a:alpha val="99000"/>
                    </a:prstClr>
                  </a:outerShdw>
                </a:effectLst>
                <a:latin typeface="+mn-lt"/>
              </a:rPr>
              <a:t>billion gal/day </a:t>
            </a:r>
            <a:r>
              <a:rPr lang="en-US" sz="1400" b="1" i="1" dirty="0" smtClean="0">
                <a:effectLst>
                  <a:outerShdw blurRad="50800" dist="76200" dir="2700000" algn="tl" rotWithShape="0">
                    <a:prstClr val="black">
                      <a:alpha val="99000"/>
                    </a:prstClr>
                  </a:outerShdw>
                </a:effectLst>
                <a:latin typeface="+mn-lt"/>
              </a:rPr>
              <a:t>= 1.1 million AF/yr</a:t>
            </a:r>
            <a:endParaRPr lang="en-US" sz="1400" b="1" i="1" dirty="0">
              <a:effectLst>
                <a:outerShdw blurRad="50800" dist="76200" dir="2700000" algn="tl" rotWithShape="0">
                  <a:prstClr val="black">
                    <a:alpha val="99000"/>
                  </a:prstClr>
                </a:outerShdw>
              </a:effectLst>
              <a:latin typeface="+mn-lt"/>
            </a:endParaRPr>
          </a:p>
        </p:txBody>
      </p:sp>
    </p:spTree>
    <p:extLst>
      <p:ext uri="{BB962C8B-B14F-4D97-AF65-F5344CB8AC3E}">
        <p14:creationId xmlns:p14="http://schemas.microsoft.com/office/powerpoint/2010/main" val="2450607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7" dur="1000"/>
                                        <p:tgtEl>
                                          <p:spTgt spid="1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down)">
                                      <p:cBhvr>
                                        <p:cTn id="12" dur="1000"/>
                                        <p:tgtEl>
                                          <p:spTgt spid="10">
                                            <p:graphicEl>
                                              <a:chart seriesIdx="-4" categoryIdx="0" bldStep="category"/>
                                            </p:graphic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down)">
                                      <p:cBhvr>
                                        <p:cTn id="26" dur="1000"/>
                                        <p:tgtEl>
                                          <p:spTgt spid="10">
                                            <p:graphicEl>
                                              <a:chart seriesIdx="-4" categoryIdx="1" bldStep="category"/>
                                            </p:graphic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Base Map Topo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488" y="533400"/>
            <a:ext cx="5556250"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50" name="Freeform 18"/>
          <p:cNvSpPr>
            <a:spLocks/>
          </p:cNvSpPr>
          <p:nvPr/>
        </p:nvSpPr>
        <p:spPr bwMode="auto">
          <a:xfrm>
            <a:off x="2600325" y="5502275"/>
            <a:ext cx="1450975" cy="1249363"/>
          </a:xfrm>
          <a:custGeom>
            <a:avLst/>
            <a:gdLst/>
            <a:ahLst/>
            <a:cxnLst>
              <a:cxn ang="0">
                <a:pos x="276" y="221"/>
              </a:cxn>
              <a:cxn ang="0">
                <a:pos x="292" y="313"/>
              </a:cxn>
              <a:cxn ang="0">
                <a:pos x="398" y="319"/>
              </a:cxn>
              <a:cxn ang="0">
                <a:pos x="556" y="439"/>
              </a:cxn>
              <a:cxn ang="0">
                <a:pos x="674" y="589"/>
              </a:cxn>
              <a:cxn ang="0">
                <a:pos x="696" y="679"/>
              </a:cxn>
              <a:cxn ang="0">
                <a:pos x="730" y="717"/>
              </a:cxn>
              <a:cxn ang="0">
                <a:pos x="736" y="763"/>
              </a:cxn>
              <a:cxn ang="0">
                <a:pos x="897" y="748"/>
              </a:cxn>
              <a:cxn ang="0">
                <a:pos x="914" y="685"/>
              </a:cxn>
              <a:cxn ang="0">
                <a:pos x="866" y="643"/>
              </a:cxn>
              <a:cxn ang="0">
                <a:pos x="806" y="623"/>
              </a:cxn>
              <a:cxn ang="0">
                <a:pos x="846" y="571"/>
              </a:cxn>
              <a:cxn ang="0">
                <a:pos x="796" y="469"/>
              </a:cxn>
              <a:cxn ang="0">
                <a:pos x="812" y="414"/>
              </a:cxn>
              <a:cxn ang="0">
                <a:pos x="754" y="388"/>
              </a:cxn>
              <a:cxn ang="0">
                <a:pos x="765" y="348"/>
              </a:cxn>
              <a:cxn ang="0">
                <a:pos x="812" y="326"/>
              </a:cxn>
              <a:cxn ang="0">
                <a:pos x="847" y="298"/>
              </a:cxn>
              <a:cxn ang="0">
                <a:pos x="858" y="259"/>
              </a:cxn>
              <a:cxn ang="0">
                <a:pos x="771" y="177"/>
              </a:cxn>
              <a:cxn ang="0">
                <a:pos x="710" y="179"/>
              </a:cxn>
              <a:cxn ang="0">
                <a:pos x="657" y="134"/>
              </a:cxn>
              <a:cxn ang="0">
                <a:pos x="600" y="140"/>
              </a:cxn>
              <a:cxn ang="0">
                <a:pos x="550" y="140"/>
              </a:cxn>
              <a:cxn ang="0">
                <a:pos x="502" y="116"/>
              </a:cxn>
              <a:cxn ang="0">
                <a:pos x="461" y="108"/>
              </a:cxn>
              <a:cxn ang="0">
                <a:pos x="441" y="56"/>
              </a:cxn>
              <a:cxn ang="0">
                <a:pos x="387" y="8"/>
              </a:cxn>
              <a:cxn ang="0">
                <a:pos x="352" y="6"/>
              </a:cxn>
              <a:cxn ang="0">
                <a:pos x="304" y="13"/>
              </a:cxn>
              <a:cxn ang="0">
                <a:pos x="231" y="26"/>
              </a:cxn>
              <a:cxn ang="0">
                <a:pos x="174" y="15"/>
              </a:cxn>
              <a:cxn ang="0">
                <a:pos x="124" y="10"/>
              </a:cxn>
              <a:cxn ang="0">
                <a:pos x="58" y="51"/>
              </a:cxn>
              <a:cxn ang="0">
                <a:pos x="18" y="106"/>
              </a:cxn>
              <a:cxn ang="0">
                <a:pos x="0" y="137"/>
              </a:cxn>
              <a:cxn ang="0">
                <a:pos x="54" y="179"/>
              </a:cxn>
              <a:cxn ang="0">
                <a:pos x="148" y="203"/>
              </a:cxn>
              <a:cxn ang="0">
                <a:pos x="276" y="221"/>
              </a:cxn>
            </a:cxnLst>
            <a:rect l="0" t="0" r="r" b="b"/>
            <a:pathLst>
              <a:path w="914" h="763">
                <a:moveTo>
                  <a:pt x="276" y="221"/>
                </a:moveTo>
                <a:cubicBezTo>
                  <a:pt x="308" y="241"/>
                  <a:pt x="257" y="296"/>
                  <a:pt x="292" y="313"/>
                </a:cubicBezTo>
                <a:cubicBezTo>
                  <a:pt x="327" y="330"/>
                  <a:pt x="355" y="296"/>
                  <a:pt x="398" y="319"/>
                </a:cubicBezTo>
                <a:cubicBezTo>
                  <a:pt x="444" y="340"/>
                  <a:pt x="511" y="394"/>
                  <a:pt x="556" y="439"/>
                </a:cubicBezTo>
                <a:cubicBezTo>
                  <a:pt x="601" y="484"/>
                  <a:pt x="654" y="548"/>
                  <a:pt x="674" y="589"/>
                </a:cubicBezTo>
                <a:cubicBezTo>
                  <a:pt x="701" y="627"/>
                  <a:pt x="698" y="639"/>
                  <a:pt x="696" y="679"/>
                </a:cubicBezTo>
                <a:cubicBezTo>
                  <a:pt x="694" y="719"/>
                  <a:pt x="727" y="701"/>
                  <a:pt x="730" y="717"/>
                </a:cubicBezTo>
                <a:cubicBezTo>
                  <a:pt x="740" y="745"/>
                  <a:pt x="709" y="757"/>
                  <a:pt x="736" y="763"/>
                </a:cubicBezTo>
                <a:lnTo>
                  <a:pt x="897" y="748"/>
                </a:lnTo>
                <a:cubicBezTo>
                  <a:pt x="897" y="748"/>
                  <a:pt x="914" y="685"/>
                  <a:pt x="914" y="685"/>
                </a:cubicBezTo>
                <a:cubicBezTo>
                  <a:pt x="914" y="685"/>
                  <a:pt x="884" y="653"/>
                  <a:pt x="866" y="643"/>
                </a:cubicBezTo>
                <a:cubicBezTo>
                  <a:pt x="848" y="633"/>
                  <a:pt x="809" y="635"/>
                  <a:pt x="806" y="623"/>
                </a:cubicBezTo>
                <a:cubicBezTo>
                  <a:pt x="803" y="611"/>
                  <a:pt x="848" y="597"/>
                  <a:pt x="846" y="571"/>
                </a:cubicBezTo>
                <a:cubicBezTo>
                  <a:pt x="844" y="545"/>
                  <a:pt x="802" y="495"/>
                  <a:pt x="796" y="469"/>
                </a:cubicBezTo>
                <a:cubicBezTo>
                  <a:pt x="790" y="443"/>
                  <a:pt x="819" y="427"/>
                  <a:pt x="812" y="414"/>
                </a:cubicBezTo>
                <a:cubicBezTo>
                  <a:pt x="805" y="401"/>
                  <a:pt x="762" y="399"/>
                  <a:pt x="754" y="388"/>
                </a:cubicBezTo>
                <a:cubicBezTo>
                  <a:pt x="746" y="377"/>
                  <a:pt x="755" y="358"/>
                  <a:pt x="765" y="348"/>
                </a:cubicBezTo>
                <a:cubicBezTo>
                  <a:pt x="775" y="338"/>
                  <a:pt x="798" y="334"/>
                  <a:pt x="812" y="326"/>
                </a:cubicBezTo>
                <a:cubicBezTo>
                  <a:pt x="826" y="318"/>
                  <a:pt x="839" y="309"/>
                  <a:pt x="847" y="298"/>
                </a:cubicBezTo>
                <a:cubicBezTo>
                  <a:pt x="855" y="287"/>
                  <a:pt x="871" y="279"/>
                  <a:pt x="858" y="259"/>
                </a:cubicBezTo>
                <a:cubicBezTo>
                  <a:pt x="845" y="239"/>
                  <a:pt x="796" y="190"/>
                  <a:pt x="771" y="177"/>
                </a:cubicBezTo>
                <a:cubicBezTo>
                  <a:pt x="746" y="164"/>
                  <a:pt x="729" y="186"/>
                  <a:pt x="710" y="179"/>
                </a:cubicBezTo>
                <a:cubicBezTo>
                  <a:pt x="691" y="172"/>
                  <a:pt x="675" y="140"/>
                  <a:pt x="657" y="134"/>
                </a:cubicBezTo>
                <a:cubicBezTo>
                  <a:pt x="639" y="128"/>
                  <a:pt x="618" y="139"/>
                  <a:pt x="600" y="140"/>
                </a:cubicBezTo>
                <a:cubicBezTo>
                  <a:pt x="582" y="141"/>
                  <a:pt x="566" y="144"/>
                  <a:pt x="550" y="140"/>
                </a:cubicBezTo>
                <a:cubicBezTo>
                  <a:pt x="534" y="136"/>
                  <a:pt x="517" y="121"/>
                  <a:pt x="502" y="116"/>
                </a:cubicBezTo>
                <a:cubicBezTo>
                  <a:pt x="487" y="111"/>
                  <a:pt x="471" y="118"/>
                  <a:pt x="461" y="108"/>
                </a:cubicBezTo>
                <a:cubicBezTo>
                  <a:pt x="451" y="98"/>
                  <a:pt x="453" y="73"/>
                  <a:pt x="441" y="56"/>
                </a:cubicBezTo>
                <a:cubicBezTo>
                  <a:pt x="429" y="39"/>
                  <a:pt x="402" y="16"/>
                  <a:pt x="387" y="8"/>
                </a:cubicBezTo>
                <a:cubicBezTo>
                  <a:pt x="372" y="0"/>
                  <a:pt x="366" y="5"/>
                  <a:pt x="352" y="6"/>
                </a:cubicBezTo>
                <a:cubicBezTo>
                  <a:pt x="338" y="7"/>
                  <a:pt x="324" y="10"/>
                  <a:pt x="304" y="13"/>
                </a:cubicBezTo>
                <a:cubicBezTo>
                  <a:pt x="284" y="16"/>
                  <a:pt x="253" y="26"/>
                  <a:pt x="231" y="26"/>
                </a:cubicBezTo>
                <a:cubicBezTo>
                  <a:pt x="209" y="26"/>
                  <a:pt x="192" y="18"/>
                  <a:pt x="174" y="15"/>
                </a:cubicBezTo>
                <a:cubicBezTo>
                  <a:pt x="156" y="12"/>
                  <a:pt x="143" y="4"/>
                  <a:pt x="124" y="10"/>
                </a:cubicBezTo>
                <a:cubicBezTo>
                  <a:pt x="105" y="16"/>
                  <a:pt x="76" y="35"/>
                  <a:pt x="58" y="51"/>
                </a:cubicBezTo>
                <a:cubicBezTo>
                  <a:pt x="40" y="67"/>
                  <a:pt x="28" y="92"/>
                  <a:pt x="18" y="106"/>
                </a:cubicBezTo>
                <a:lnTo>
                  <a:pt x="0" y="137"/>
                </a:lnTo>
                <a:cubicBezTo>
                  <a:pt x="6" y="149"/>
                  <a:pt x="34" y="169"/>
                  <a:pt x="54" y="179"/>
                </a:cubicBezTo>
                <a:cubicBezTo>
                  <a:pt x="74" y="189"/>
                  <a:pt x="134" y="200"/>
                  <a:pt x="148" y="203"/>
                </a:cubicBezTo>
                <a:cubicBezTo>
                  <a:pt x="183" y="210"/>
                  <a:pt x="244" y="201"/>
                  <a:pt x="276" y="221"/>
                </a:cubicBezTo>
                <a:close/>
              </a:path>
            </a:pathLst>
          </a:custGeom>
          <a:solidFill>
            <a:srgbClr val="FFFF00">
              <a:alpha val="50000"/>
            </a:srgbClr>
          </a:solidFill>
          <a:ln w="12700" cap="rnd" cmpd="sng">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nvGrpSpPr>
          <p:cNvPr id="18437" name="Group 4"/>
          <p:cNvGrpSpPr>
            <a:grpSpLocks/>
          </p:cNvGrpSpPr>
          <p:nvPr/>
        </p:nvGrpSpPr>
        <p:grpSpPr bwMode="auto">
          <a:xfrm>
            <a:off x="204788" y="1193800"/>
            <a:ext cx="2224087" cy="2952750"/>
            <a:chOff x="345" y="468"/>
            <a:chExt cx="1401" cy="1860"/>
          </a:xfrm>
        </p:grpSpPr>
        <p:sp>
          <p:nvSpPr>
            <p:cNvPr id="325637"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8"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9"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0"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1"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nvGrpSpPr>
          <p:cNvPr id="18487" name="Group 24"/>
          <p:cNvGrpSpPr>
            <a:grpSpLocks/>
          </p:cNvGrpSpPr>
          <p:nvPr/>
        </p:nvGrpSpPr>
        <p:grpSpPr bwMode="auto">
          <a:xfrm>
            <a:off x="2819400" y="3619500"/>
            <a:ext cx="438150" cy="2016125"/>
            <a:chOff x="1944" y="1996"/>
            <a:chExt cx="276" cy="1270"/>
          </a:xfrm>
        </p:grpSpPr>
        <p:sp>
          <p:nvSpPr>
            <p:cNvPr id="325657" name="Freeform 25"/>
            <p:cNvSpPr>
              <a:spLocks/>
            </p:cNvSpPr>
            <p:nvPr/>
          </p:nvSpPr>
          <p:spPr bwMode="auto">
            <a:xfrm>
              <a:off x="1944" y="1996"/>
              <a:ext cx="276" cy="1268"/>
            </a:xfrm>
            <a:custGeom>
              <a:avLst/>
              <a:gdLst/>
              <a:ahLst/>
              <a:cxnLst>
                <a:cxn ang="0">
                  <a:pos x="0" y="0"/>
                </a:cxn>
                <a:cxn ang="0">
                  <a:pos x="28" y="8"/>
                </a:cxn>
                <a:cxn ang="0">
                  <a:pos x="64" y="68"/>
                </a:cxn>
                <a:cxn ang="0">
                  <a:pos x="88" y="80"/>
                </a:cxn>
                <a:cxn ang="0">
                  <a:pos x="112" y="96"/>
                </a:cxn>
                <a:cxn ang="0">
                  <a:pos x="136" y="180"/>
                </a:cxn>
                <a:cxn ang="0">
                  <a:pos x="152" y="216"/>
                </a:cxn>
                <a:cxn ang="0">
                  <a:pos x="156" y="292"/>
                </a:cxn>
                <a:cxn ang="0">
                  <a:pos x="200" y="392"/>
                </a:cxn>
                <a:cxn ang="0">
                  <a:pos x="216" y="428"/>
                </a:cxn>
                <a:cxn ang="0">
                  <a:pos x="232" y="508"/>
                </a:cxn>
                <a:cxn ang="0">
                  <a:pos x="244" y="532"/>
                </a:cxn>
                <a:cxn ang="0">
                  <a:pos x="252" y="556"/>
                </a:cxn>
                <a:cxn ang="0">
                  <a:pos x="272" y="692"/>
                </a:cxn>
                <a:cxn ang="0">
                  <a:pos x="260" y="792"/>
                </a:cxn>
                <a:cxn ang="0">
                  <a:pos x="244" y="828"/>
                </a:cxn>
                <a:cxn ang="0">
                  <a:pos x="236" y="880"/>
                </a:cxn>
                <a:cxn ang="0">
                  <a:pos x="228" y="936"/>
                </a:cxn>
                <a:cxn ang="0">
                  <a:pos x="196" y="968"/>
                </a:cxn>
                <a:cxn ang="0">
                  <a:pos x="152" y="1040"/>
                </a:cxn>
                <a:cxn ang="0">
                  <a:pos x="104" y="1068"/>
                </a:cxn>
                <a:cxn ang="0">
                  <a:pos x="92" y="1076"/>
                </a:cxn>
                <a:cxn ang="0">
                  <a:pos x="124" y="1148"/>
                </a:cxn>
                <a:cxn ang="0">
                  <a:pos x="108" y="1184"/>
                </a:cxn>
                <a:cxn ang="0">
                  <a:pos x="124" y="1268"/>
                </a:cxn>
              </a:cxnLst>
              <a:rect l="0" t="0" r="r" b="b"/>
              <a:pathLst>
                <a:path w="276" h="1268">
                  <a:moveTo>
                    <a:pt x="0" y="0"/>
                  </a:moveTo>
                  <a:cubicBezTo>
                    <a:pt x="0" y="0"/>
                    <a:pt x="26" y="6"/>
                    <a:pt x="28" y="8"/>
                  </a:cubicBezTo>
                  <a:cubicBezTo>
                    <a:pt x="47" y="27"/>
                    <a:pt x="44" y="51"/>
                    <a:pt x="64" y="68"/>
                  </a:cubicBezTo>
                  <a:cubicBezTo>
                    <a:pt x="85" y="86"/>
                    <a:pt x="66" y="68"/>
                    <a:pt x="88" y="80"/>
                  </a:cubicBezTo>
                  <a:cubicBezTo>
                    <a:pt x="96" y="85"/>
                    <a:pt x="112" y="96"/>
                    <a:pt x="112" y="96"/>
                  </a:cubicBezTo>
                  <a:cubicBezTo>
                    <a:pt x="121" y="122"/>
                    <a:pt x="121" y="158"/>
                    <a:pt x="136" y="180"/>
                  </a:cubicBezTo>
                  <a:cubicBezTo>
                    <a:pt x="143" y="191"/>
                    <a:pt x="152" y="216"/>
                    <a:pt x="152" y="216"/>
                  </a:cubicBezTo>
                  <a:cubicBezTo>
                    <a:pt x="153" y="241"/>
                    <a:pt x="154" y="267"/>
                    <a:pt x="156" y="292"/>
                  </a:cubicBezTo>
                  <a:cubicBezTo>
                    <a:pt x="159" y="331"/>
                    <a:pt x="185" y="358"/>
                    <a:pt x="200" y="392"/>
                  </a:cubicBezTo>
                  <a:cubicBezTo>
                    <a:pt x="219" y="435"/>
                    <a:pt x="198" y="401"/>
                    <a:pt x="216" y="428"/>
                  </a:cubicBezTo>
                  <a:cubicBezTo>
                    <a:pt x="223" y="455"/>
                    <a:pt x="227" y="481"/>
                    <a:pt x="232" y="508"/>
                  </a:cubicBezTo>
                  <a:cubicBezTo>
                    <a:pt x="236" y="528"/>
                    <a:pt x="235" y="513"/>
                    <a:pt x="244" y="532"/>
                  </a:cubicBezTo>
                  <a:cubicBezTo>
                    <a:pt x="247" y="540"/>
                    <a:pt x="252" y="556"/>
                    <a:pt x="252" y="556"/>
                  </a:cubicBezTo>
                  <a:cubicBezTo>
                    <a:pt x="246" y="603"/>
                    <a:pt x="261" y="646"/>
                    <a:pt x="272" y="692"/>
                  </a:cubicBezTo>
                  <a:cubicBezTo>
                    <a:pt x="268" y="776"/>
                    <a:pt x="276" y="744"/>
                    <a:pt x="260" y="792"/>
                  </a:cubicBezTo>
                  <a:cubicBezTo>
                    <a:pt x="256" y="804"/>
                    <a:pt x="244" y="828"/>
                    <a:pt x="244" y="828"/>
                  </a:cubicBezTo>
                  <a:cubicBezTo>
                    <a:pt x="251" y="848"/>
                    <a:pt x="247" y="863"/>
                    <a:pt x="236" y="880"/>
                  </a:cubicBezTo>
                  <a:cubicBezTo>
                    <a:pt x="234" y="899"/>
                    <a:pt x="240" y="921"/>
                    <a:pt x="228" y="936"/>
                  </a:cubicBezTo>
                  <a:cubicBezTo>
                    <a:pt x="218" y="948"/>
                    <a:pt x="204" y="953"/>
                    <a:pt x="196" y="968"/>
                  </a:cubicBezTo>
                  <a:cubicBezTo>
                    <a:pt x="187" y="986"/>
                    <a:pt x="170" y="1028"/>
                    <a:pt x="152" y="1040"/>
                  </a:cubicBezTo>
                  <a:cubicBezTo>
                    <a:pt x="136" y="1051"/>
                    <a:pt x="121" y="1057"/>
                    <a:pt x="104" y="1068"/>
                  </a:cubicBezTo>
                  <a:cubicBezTo>
                    <a:pt x="100" y="1071"/>
                    <a:pt x="92" y="1076"/>
                    <a:pt x="92" y="1076"/>
                  </a:cubicBezTo>
                  <a:cubicBezTo>
                    <a:pt x="73" y="1104"/>
                    <a:pt x="115" y="1120"/>
                    <a:pt x="124" y="1148"/>
                  </a:cubicBezTo>
                  <a:cubicBezTo>
                    <a:pt x="114" y="1177"/>
                    <a:pt x="121" y="1165"/>
                    <a:pt x="108" y="1184"/>
                  </a:cubicBezTo>
                  <a:cubicBezTo>
                    <a:pt x="110" y="1216"/>
                    <a:pt x="102" y="1246"/>
                    <a:pt x="124" y="1268"/>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58" name="Freeform 26"/>
            <p:cNvSpPr>
              <a:spLocks/>
            </p:cNvSpPr>
            <p:nvPr/>
          </p:nvSpPr>
          <p:spPr bwMode="auto">
            <a:xfrm>
              <a:off x="1944" y="1998"/>
              <a:ext cx="276" cy="1268"/>
            </a:xfrm>
            <a:custGeom>
              <a:avLst/>
              <a:gdLst/>
              <a:ahLst/>
              <a:cxnLst>
                <a:cxn ang="0">
                  <a:pos x="0" y="0"/>
                </a:cxn>
                <a:cxn ang="0">
                  <a:pos x="28" y="8"/>
                </a:cxn>
                <a:cxn ang="0">
                  <a:pos x="64" y="68"/>
                </a:cxn>
                <a:cxn ang="0">
                  <a:pos x="88" y="80"/>
                </a:cxn>
                <a:cxn ang="0">
                  <a:pos x="112" y="96"/>
                </a:cxn>
                <a:cxn ang="0">
                  <a:pos x="136" y="180"/>
                </a:cxn>
                <a:cxn ang="0">
                  <a:pos x="152" y="216"/>
                </a:cxn>
                <a:cxn ang="0">
                  <a:pos x="156" y="292"/>
                </a:cxn>
                <a:cxn ang="0">
                  <a:pos x="200" y="392"/>
                </a:cxn>
                <a:cxn ang="0">
                  <a:pos x="216" y="428"/>
                </a:cxn>
                <a:cxn ang="0">
                  <a:pos x="232" y="508"/>
                </a:cxn>
                <a:cxn ang="0">
                  <a:pos x="244" y="532"/>
                </a:cxn>
                <a:cxn ang="0">
                  <a:pos x="252" y="556"/>
                </a:cxn>
                <a:cxn ang="0">
                  <a:pos x="272" y="692"/>
                </a:cxn>
                <a:cxn ang="0">
                  <a:pos x="260" y="792"/>
                </a:cxn>
                <a:cxn ang="0">
                  <a:pos x="244" y="828"/>
                </a:cxn>
                <a:cxn ang="0">
                  <a:pos x="236" y="880"/>
                </a:cxn>
                <a:cxn ang="0">
                  <a:pos x="228" y="936"/>
                </a:cxn>
                <a:cxn ang="0">
                  <a:pos x="196" y="968"/>
                </a:cxn>
                <a:cxn ang="0">
                  <a:pos x="152" y="1040"/>
                </a:cxn>
                <a:cxn ang="0">
                  <a:pos x="104" y="1068"/>
                </a:cxn>
                <a:cxn ang="0">
                  <a:pos x="92" y="1076"/>
                </a:cxn>
                <a:cxn ang="0">
                  <a:pos x="124" y="1148"/>
                </a:cxn>
                <a:cxn ang="0">
                  <a:pos x="108" y="1184"/>
                </a:cxn>
                <a:cxn ang="0">
                  <a:pos x="124" y="1268"/>
                </a:cxn>
              </a:cxnLst>
              <a:rect l="0" t="0" r="r" b="b"/>
              <a:pathLst>
                <a:path w="276" h="1268">
                  <a:moveTo>
                    <a:pt x="0" y="0"/>
                  </a:moveTo>
                  <a:cubicBezTo>
                    <a:pt x="0" y="0"/>
                    <a:pt x="26" y="6"/>
                    <a:pt x="28" y="8"/>
                  </a:cubicBezTo>
                  <a:cubicBezTo>
                    <a:pt x="47" y="27"/>
                    <a:pt x="44" y="51"/>
                    <a:pt x="64" y="68"/>
                  </a:cubicBezTo>
                  <a:cubicBezTo>
                    <a:pt x="85" y="86"/>
                    <a:pt x="66" y="68"/>
                    <a:pt x="88" y="80"/>
                  </a:cubicBezTo>
                  <a:cubicBezTo>
                    <a:pt x="96" y="85"/>
                    <a:pt x="112" y="96"/>
                    <a:pt x="112" y="96"/>
                  </a:cubicBezTo>
                  <a:cubicBezTo>
                    <a:pt x="121" y="122"/>
                    <a:pt x="121" y="158"/>
                    <a:pt x="136" y="180"/>
                  </a:cubicBezTo>
                  <a:cubicBezTo>
                    <a:pt x="143" y="191"/>
                    <a:pt x="152" y="216"/>
                    <a:pt x="152" y="216"/>
                  </a:cubicBezTo>
                  <a:cubicBezTo>
                    <a:pt x="153" y="241"/>
                    <a:pt x="154" y="267"/>
                    <a:pt x="156" y="292"/>
                  </a:cubicBezTo>
                  <a:cubicBezTo>
                    <a:pt x="159" y="331"/>
                    <a:pt x="185" y="358"/>
                    <a:pt x="200" y="392"/>
                  </a:cubicBezTo>
                  <a:cubicBezTo>
                    <a:pt x="219" y="435"/>
                    <a:pt x="198" y="401"/>
                    <a:pt x="216" y="428"/>
                  </a:cubicBezTo>
                  <a:cubicBezTo>
                    <a:pt x="223" y="455"/>
                    <a:pt x="227" y="481"/>
                    <a:pt x="232" y="508"/>
                  </a:cubicBezTo>
                  <a:cubicBezTo>
                    <a:pt x="236" y="528"/>
                    <a:pt x="235" y="513"/>
                    <a:pt x="244" y="532"/>
                  </a:cubicBezTo>
                  <a:cubicBezTo>
                    <a:pt x="247" y="540"/>
                    <a:pt x="252" y="556"/>
                    <a:pt x="252" y="556"/>
                  </a:cubicBezTo>
                  <a:cubicBezTo>
                    <a:pt x="246" y="603"/>
                    <a:pt x="261" y="646"/>
                    <a:pt x="272" y="692"/>
                  </a:cubicBezTo>
                  <a:cubicBezTo>
                    <a:pt x="268" y="776"/>
                    <a:pt x="276" y="744"/>
                    <a:pt x="260" y="792"/>
                  </a:cubicBezTo>
                  <a:cubicBezTo>
                    <a:pt x="256" y="804"/>
                    <a:pt x="244" y="828"/>
                    <a:pt x="244" y="828"/>
                  </a:cubicBezTo>
                  <a:cubicBezTo>
                    <a:pt x="251" y="848"/>
                    <a:pt x="247" y="863"/>
                    <a:pt x="236" y="880"/>
                  </a:cubicBezTo>
                  <a:cubicBezTo>
                    <a:pt x="234" y="899"/>
                    <a:pt x="240" y="921"/>
                    <a:pt x="228" y="936"/>
                  </a:cubicBezTo>
                  <a:cubicBezTo>
                    <a:pt x="218" y="948"/>
                    <a:pt x="204" y="953"/>
                    <a:pt x="196" y="968"/>
                  </a:cubicBezTo>
                  <a:cubicBezTo>
                    <a:pt x="187" y="986"/>
                    <a:pt x="170" y="1028"/>
                    <a:pt x="152" y="1040"/>
                  </a:cubicBezTo>
                  <a:cubicBezTo>
                    <a:pt x="136" y="1051"/>
                    <a:pt x="121" y="1057"/>
                    <a:pt x="104" y="1068"/>
                  </a:cubicBezTo>
                  <a:cubicBezTo>
                    <a:pt x="100" y="1071"/>
                    <a:pt x="92" y="1076"/>
                    <a:pt x="92" y="1076"/>
                  </a:cubicBezTo>
                  <a:cubicBezTo>
                    <a:pt x="73" y="1104"/>
                    <a:pt x="115" y="1120"/>
                    <a:pt x="124" y="1148"/>
                  </a:cubicBezTo>
                  <a:cubicBezTo>
                    <a:pt x="114" y="1177"/>
                    <a:pt x="121" y="1165"/>
                    <a:pt x="108" y="1184"/>
                  </a:cubicBezTo>
                  <a:cubicBezTo>
                    <a:pt x="110" y="1216"/>
                    <a:pt x="102" y="1246"/>
                    <a:pt x="124" y="1268"/>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grpSp>
        <p:nvGrpSpPr>
          <p:cNvPr id="18477" name="Group 49"/>
          <p:cNvGrpSpPr>
            <a:grpSpLocks/>
          </p:cNvGrpSpPr>
          <p:nvPr/>
        </p:nvGrpSpPr>
        <p:grpSpPr bwMode="auto">
          <a:xfrm>
            <a:off x="3562349" y="5524500"/>
            <a:ext cx="1619250" cy="1098550"/>
            <a:chOff x="2412" y="3384"/>
            <a:chExt cx="1020" cy="692"/>
          </a:xfrm>
        </p:grpSpPr>
        <p:grpSp>
          <p:nvGrpSpPr>
            <p:cNvPr id="18479" name="Group 50"/>
            <p:cNvGrpSpPr>
              <a:grpSpLocks/>
            </p:cNvGrpSpPr>
            <p:nvPr/>
          </p:nvGrpSpPr>
          <p:grpSpPr bwMode="auto">
            <a:xfrm>
              <a:off x="2416" y="3384"/>
              <a:ext cx="1016" cy="692"/>
              <a:chOff x="6232" y="3196"/>
              <a:chExt cx="1016" cy="692"/>
            </a:xfrm>
          </p:grpSpPr>
          <p:sp>
            <p:nvSpPr>
              <p:cNvPr id="325683" name="Freeform 51"/>
              <p:cNvSpPr>
                <a:spLocks/>
              </p:cNvSpPr>
              <p:nvPr/>
            </p:nvSpPr>
            <p:spPr bwMode="auto">
              <a:xfrm>
                <a:off x="6232" y="3196"/>
                <a:ext cx="1016" cy="270"/>
              </a:xfrm>
              <a:custGeom>
                <a:avLst/>
                <a:gdLst/>
                <a:ahLst/>
                <a:cxnLst>
                  <a:cxn ang="0">
                    <a:pos x="1016" y="0"/>
                  </a:cxn>
                  <a:cxn ang="0">
                    <a:pos x="980" y="16"/>
                  </a:cxn>
                  <a:cxn ang="0">
                    <a:pos x="944" y="40"/>
                  </a:cxn>
                  <a:cxn ang="0">
                    <a:pos x="876" y="52"/>
                  </a:cxn>
                  <a:cxn ang="0">
                    <a:pos x="800" y="96"/>
                  </a:cxn>
                  <a:cxn ang="0">
                    <a:pos x="780" y="92"/>
                  </a:cxn>
                  <a:cxn ang="0">
                    <a:pos x="756" y="100"/>
                  </a:cxn>
                  <a:cxn ang="0">
                    <a:pos x="684" y="84"/>
                  </a:cxn>
                  <a:cxn ang="0">
                    <a:pos x="664" y="120"/>
                  </a:cxn>
                  <a:cxn ang="0">
                    <a:pos x="612" y="188"/>
                  </a:cxn>
                  <a:cxn ang="0">
                    <a:pos x="588" y="236"/>
                  </a:cxn>
                  <a:cxn ang="0">
                    <a:pos x="564" y="252"/>
                  </a:cxn>
                  <a:cxn ang="0">
                    <a:pos x="540" y="260"/>
                  </a:cxn>
                  <a:cxn ang="0">
                    <a:pos x="452" y="252"/>
                  </a:cxn>
                  <a:cxn ang="0">
                    <a:pos x="304" y="160"/>
                  </a:cxn>
                  <a:cxn ang="0">
                    <a:pos x="208" y="184"/>
                  </a:cxn>
                  <a:cxn ang="0">
                    <a:pos x="128" y="228"/>
                  </a:cxn>
                  <a:cxn ang="0">
                    <a:pos x="0" y="228"/>
                  </a:cxn>
                </a:cxnLst>
                <a:rect l="0" t="0" r="r" b="b"/>
                <a:pathLst>
                  <a:path w="1016" h="270">
                    <a:moveTo>
                      <a:pt x="1016" y="0"/>
                    </a:moveTo>
                    <a:cubicBezTo>
                      <a:pt x="997" y="13"/>
                      <a:pt x="1009" y="6"/>
                      <a:pt x="980" y="16"/>
                    </a:cubicBezTo>
                    <a:cubicBezTo>
                      <a:pt x="980" y="16"/>
                      <a:pt x="950" y="36"/>
                      <a:pt x="944" y="40"/>
                    </a:cubicBezTo>
                    <a:cubicBezTo>
                      <a:pt x="928" y="51"/>
                      <a:pt x="890" y="51"/>
                      <a:pt x="876" y="52"/>
                    </a:cubicBezTo>
                    <a:cubicBezTo>
                      <a:pt x="849" y="70"/>
                      <a:pt x="832" y="88"/>
                      <a:pt x="800" y="96"/>
                    </a:cubicBezTo>
                    <a:cubicBezTo>
                      <a:pt x="793" y="95"/>
                      <a:pt x="787" y="91"/>
                      <a:pt x="780" y="92"/>
                    </a:cubicBezTo>
                    <a:cubicBezTo>
                      <a:pt x="772" y="93"/>
                      <a:pt x="756" y="100"/>
                      <a:pt x="756" y="100"/>
                    </a:cubicBezTo>
                    <a:cubicBezTo>
                      <a:pt x="732" y="96"/>
                      <a:pt x="708" y="90"/>
                      <a:pt x="684" y="84"/>
                    </a:cubicBezTo>
                    <a:cubicBezTo>
                      <a:pt x="666" y="112"/>
                      <a:pt x="671" y="99"/>
                      <a:pt x="664" y="120"/>
                    </a:cubicBezTo>
                    <a:cubicBezTo>
                      <a:pt x="658" y="171"/>
                      <a:pt x="663" y="179"/>
                      <a:pt x="612" y="188"/>
                    </a:cubicBezTo>
                    <a:cubicBezTo>
                      <a:pt x="602" y="203"/>
                      <a:pt x="602" y="224"/>
                      <a:pt x="588" y="236"/>
                    </a:cubicBezTo>
                    <a:cubicBezTo>
                      <a:pt x="581" y="242"/>
                      <a:pt x="573" y="249"/>
                      <a:pt x="564" y="252"/>
                    </a:cubicBezTo>
                    <a:cubicBezTo>
                      <a:pt x="556" y="255"/>
                      <a:pt x="540" y="260"/>
                      <a:pt x="540" y="260"/>
                    </a:cubicBezTo>
                    <a:cubicBezTo>
                      <a:pt x="511" y="258"/>
                      <a:pt x="475" y="270"/>
                      <a:pt x="452" y="252"/>
                    </a:cubicBezTo>
                    <a:cubicBezTo>
                      <a:pt x="403" y="214"/>
                      <a:pt x="364" y="180"/>
                      <a:pt x="304" y="160"/>
                    </a:cubicBezTo>
                    <a:cubicBezTo>
                      <a:pt x="268" y="164"/>
                      <a:pt x="243" y="179"/>
                      <a:pt x="208" y="184"/>
                    </a:cubicBezTo>
                    <a:cubicBezTo>
                      <a:pt x="182" y="202"/>
                      <a:pt x="159" y="222"/>
                      <a:pt x="128" y="228"/>
                    </a:cubicBezTo>
                    <a:cubicBezTo>
                      <a:pt x="5" y="224"/>
                      <a:pt x="52" y="228"/>
                      <a:pt x="0" y="228"/>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4" name="Freeform 52"/>
              <p:cNvSpPr>
                <a:spLocks/>
              </p:cNvSpPr>
              <p:nvPr/>
            </p:nvSpPr>
            <p:spPr bwMode="auto">
              <a:xfrm>
                <a:off x="6320" y="3436"/>
                <a:ext cx="104" cy="356"/>
              </a:xfrm>
              <a:custGeom>
                <a:avLst/>
                <a:gdLst/>
                <a:ahLst/>
                <a:cxnLst>
                  <a:cxn ang="0">
                    <a:pos x="40" y="0"/>
                  </a:cxn>
                  <a:cxn ang="0">
                    <a:pos x="12" y="48"/>
                  </a:cxn>
                  <a:cxn ang="0">
                    <a:pos x="4" y="72"/>
                  </a:cxn>
                  <a:cxn ang="0">
                    <a:pos x="0" y="148"/>
                  </a:cxn>
                  <a:cxn ang="0">
                    <a:pos x="16" y="248"/>
                  </a:cxn>
                  <a:cxn ang="0">
                    <a:pos x="32" y="272"/>
                  </a:cxn>
                  <a:cxn ang="0">
                    <a:pos x="52" y="320"/>
                  </a:cxn>
                  <a:cxn ang="0">
                    <a:pos x="84" y="340"/>
                  </a:cxn>
                  <a:cxn ang="0">
                    <a:pos x="104" y="356"/>
                  </a:cxn>
                </a:cxnLst>
                <a:rect l="0" t="0" r="r" b="b"/>
                <a:pathLst>
                  <a:path w="104" h="356">
                    <a:moveTo>
                      <a:pt x="40" y="0"/>
                    </a:moveTo>
                    <a:cubicBezTo>
                      <a:pt x="30" y="16"/>
                      <a:pt x="20" y="31"/>
                      <a:pt x="12" y="48"/>
                    </a:cubicBezTo>
                    <a:cubicBezTo>
                      <a:pt x="9" y="56"/>
                      <a:pt x="4" y="72"/>
                      <a:pt x="4" y="72"/>
                    </a:cubicBezTo>
                    <a:cubicBezTo>
                      <a:pt x="12" y="97"/>
                      <a:pt x="6" y="123"/>
                      <a:pt x="0" y="148"/>
                    </a:cubicBezTo>
                    <a:cubicBezTo>
                      <a:pt x="3" y="188"/>
                      <a:pt x="4" y="212"/>
                      <a:pt x="16" y="248"/>
                    </a:cubicBezTo>
                    <a:cubicBezTo>
                      <a:pt x="19" y="257"/>
                      <a:pt x="29" y="263"/>
                      <a:pt x="32" y="272"/>
                    </a:cubicBezTo>
                    <a:cubicBezTo>
                      <a:pt x="38" y="289"/>
                      <a:pt x="46" y="302"/>
                      <a:pt x="52" y="320"/>
                    </a:cubicBezTo>
                    <a:cubicBezTo>
                      <a:pt x="54" y="325"/>
                      <a:pt x="75" y="336"/>
                      <a:pt x="84" y="340"/>
                    </a:cubicBezTo>
                    <a:lnTo>
                      <a:pt x="104" y="356"/>
                    </a:ln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5" name="Freeform 53"/>
              <p:cNvSpPr>
                <a:spLocks/>
              </p:cNvSpPr>
              <p:nvPr/>
            </p:nvSpPr>
            <p:spPr bwMode="auto">
              <a:xfrm>
                <a:off x="6292" y="3436"/>
                <a:ext cx="92" cy="452"/>
              </a:xfrm>
              <a:custGeom>
                <a:avLst/>
                <a:gdLst/>
                <a:ahLst/>
                <a:cxnLst>
                  <a:cxn ang="0">
                    <a:pos x="60" y="0"/>
                  </a:cxn>
                  <a:cxn ang="0">
                    <a:pos x="0" y="76"/>
                  </a:cxn>
                  <a:cxn ang="0">
                    <a:pos x="4" y="240"/>
                  </a:cxn>
                  <a:cxn ang="0">
                    <a:pos x="56" y="376"/>
                  </a:cxn>
                  <a:cxn ang="0">
                    <a:pos x="84" y="436"/>
                  </a:cxn>
                  <a:cxn ang="0">
                    <a:pos x="92" y="452"/>
                  </a:cxn>
                </a:cxnLst>
                <a:rect l="0" t="0" r="r" b="b"/>
                <a:pathLst>
                  <a:path w="92" h="452">
                    <a:moveTo>
                      <a:pt x="60" y="0"/>
                    </a:moveTo>
                    <a:cubicBezTo>
                      <a:pt x="36" y="24"/>
                      <a:pt x="11" y="44"/>
                      <a:pt x="0" y="76"/>
                    </a:cubicBezTo>
                    <a:cubicBezTo>
                      <a:pt x="1" y="131"/>
                      <a:pt x="2" y="185"/>
                      <a:pt x="4" y="240"/>
                    </a:cubicBezTo>
                    <a:cubicBezTo>
                      <a:pt x="6" y="289"/>
                      <a:pt x="37" y="333"/>
                      <a:pt x="56" y="376"/>
                    </a:cubicBezTo>
                    <a:cubicBezTo>
                      <a:pt x="65" y="397"/>
                      <a:pt x="65" y="423"/>
                      <a:pt x="84" y="436"/>
                    </a:cubicBezTo>
                    <a:cubicBezTo>
                      <a:pt x="89" y="450"/>
                      <a:pt x="85" y="445"/>
                      <a:pt x="92" y="452"/>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grpSp>
          <p:nvGrpSpPr>
            <p:cNvPr id="18480" name="Group 54"/>
            <p:cNvGrpSpPr>
              <a:grpSpLocks/>
            </p:cNvGrpSpPr>
            <p:nvPr/>
          </p:nvGrpSpPr>
          <p:grpSpPr bwMode="auto">
            <a:xfrm>
              <a:off x="2412" y="3384"/>
              <a:ext cx="1016" cy="692"/>
              <a:chOff x="6232" y="3196"/>
              <a:chExt cx="1016" cy="692"/>
            </a:xfrm>
          </p:grpSpPr>
          <p:sp>
            <p:nvSpPr>
              <p:cNvPr id="325687" name="Freeform 55"/>
              <p:cNvSpPr>
                <a:spLocks/>
              </p:cNvSpPr>
              <p:nvPr/>
            </p:nvSpPr>
            <p:spPr bwMode="auto">
              <a:xfrm>
                <a:off x="6232" y="3196"/>
                <a:ext cx="1016" cy="270"/>
              </a:xfrm>
              <a:custGeom>
                <a:avLst/>
                <a:gdLst/>
                <a:ahLst/>
                <a:cxnLst>
                  <a:cxn ang="0">
                    <a:pos x="1016" y="0"/>
                  </a:cxn>
                  <a:cxn ang="0">
                    <a:pos x="980" y="16"/>
                  </a:cxn>
                  <a:cxn ang="0">
                    <a:pos x="944" y="40"/>
                  </a:cxn>
                  <a:cxn ang="0">
                    <a:pos x="876" y="52"/>
                  </a:cxn>
                  <a:cxn ang="0">
                    <a:pos x="800" y="96"/>
                  </a:cxn>
                  <a:cxn ang="0">
                    <a:pos x="780" y="92"/>
                  </a:cxn>
                  <a:cxn ang="0">
                    <a:pos x="756" y="100"/>
                  </a:cxn>
                  <a:cxn ang="0">
                    <a:pos x="684" y="84"/>
                  </a:cxn>
                  <a:cxn ang="0">
                    <a:pos x="664" y="120"/>
                  </a:cxn>
                  <a:cxn ang="0">
                    <a:pos x="612" y="188"/>
                  </a:cxn>
                  <a:cxn ang="0">
                    <a:pos x="588" y="236"/>
                  </a:cxn>
                  <a:cxn ang="0">
                    <a:pos x="564" y="252"/>
                  </a:cxn>
                  <a:cxn ang="0">
                    <a:pos x="540" y="260"/>
                  </a:cxn>
                  <a:cxn ang="0">
                    <a:pos x="452" y="252"/>
                  </a:cxn>
                  <a:cxn ang="0">
                    <a:pos x="304" y="160"/>
                  </a:cxn>
                  <a:cxn ang="0">
                    <a:pos x="208" y="184"/>
                  </a:cxn>
                  <a:cxn ang="0">
                    <a:pos x="128" y="228"/>
                  </a:cxn>
                  <a:cxn ang="0">
                    <a:pos x="0" y="228"/>
                  </a:cxn>
                </a:cxnLst>
                <a:rect l="0" t="0" r="r" b="b"/>
                <a:pathLst>
                  <a:path w="1016" h="270">
                    <a:moveTo>
                      <a:pt x="1016" y="0"/>
                    </a:moveTo>
                    <a:cubicBezTo>
                      <a:pt x="997" y="13"/>
                      <a:pt x="1009" y="6"/>
                      <a:pt x="980" y="16"/>
                    </a:cubicBezTo>
                    <a:cubicBezTo>
                      <a:pt x="980" y="16"/>
                      <a:pt x="950" y="36"/>
                      <a:pt x="944" y="40"/>
                    </a:cubicBezTo>
                    <a:cubicBezTo>
                      <a:pt x="928" y="51"/>
                      <a:pt x="890" y="51"/>
                      <a:pt x="876" y="52"/>
                    </a:cubicBezTo>
                    <a:cubicBezTo>
                      <a:pt x="849" y="70"/>
                      <a:pt x="832" y="88"/>
                      <a:pt x="800" y="96"/>
                    </a:cubicBezTo>
                    <a:cubicBezTo>
                      <a:pt x="793" y="95"/>
                      <a:pt x="787" y="91"/>
                      <a:pt x="780" y="92"/>
                    </a:cubicBezTo>
                    <a:cubicBezTo>
                      <a:pt x="772" y="93"/>
                      <a:pt x="756" y="100"/>
                      <a:pt x="756" y="100"/>
                    </a:cubicBezTo>
                    <a:cubicBezTo>
                      <a:pt x="732" y="96"/>
                      <a:pt x="708" y="90"/>
                      <a:pt x="684" y="84"/>
                    </a:cubicBezTo>
                    <a:cubicBezTo>
                      <a:pt x="666" y="112"/>
                      <a:pt x="671" y="99"/>
                      <a:pt x="664" y="120"/>
                    </a:cubicBezTo>
                    <a:cubicBezTo>
                      <a:pt x="658" y="171"/>
                      <a:pt x="663" y="179"/>
                      <a:pt x="612" y="188"/>
                    </a:cubicBezTo>
                    <a:cubicBezTo>
                      <a:pt x="602" y="203"/>
                      <a:pt x="602" y="224"/>
                      <a:pt x="588" y="236"/>
                    </a:cubicBezTo>
                    <a:cubicBezTo>
                      <a:pt x="581" y="242"/>
                      <a:pt x="573" y="249"/>
                      <a:pt x="564" y="252"/>
                    </a:cubicBezTo>
                    <a:cubicBezTo>
                      <a:pt x="556" y="255"/>
                      <a:pt x="540" y="260"/>
                      <a:pt x="540" y="260"/>
                    </a:cubicBezTo>
                    <a:cubicBezTo>
                      <a:pt x="511" y="258"/>
                      <a:pt x="475" y="270"/>
                      <a:pt x="452" y="252"/>
                    </a:cubicBezTo>
                    <a:cubicBezTo>
                      <a:pt x="403" y="214"/>
                      <a:pt x="364" y="180"/>
                      <a:pt x="304" y="160"/>
                    </a:cubicBezTo>
                    <a:cubicBezTo>
                      <a:pt x="268" y="164"/>
                      <a:pt x="243" y="179"/>
                      <a:pt x="208" y="184"/>
                    </a:cubicBezTo>
                    <a:cubicBezTo>
                      <a:pt x="182" y="202"/>
                      <a:pt x="159" y="222"/>
                      <a:pt x="128" y="228"/>
                    </a:cubicBezTo>
                    <a:cubicBezTo>
                      <a:pt x="5" y="224"/>
                      <a:pt x="52" y="228"/>
                      <a:pt x="0" y="228"/>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8" name="Freeform 56"/>
              <p:cNvSpPr>
                <a:spLocks/>
              </p:cNvSpPr>
              <p:nvPr/>
            </p:nvSpPr>
            <p:spPr bwMode="auto">
              <a:xfrm>
                <a:off x="6320" y="3436"/>
                <a:ext cx="104" cy="356"/>
              </a:xfrm>
              <a:custGeom>
                <a:avLst/>
                <a:gdLst/>
                <a:ahLst/>
                <a:cxnLst>
                  <a:cxn ang="0">
                    <a:pos x="40" y="0"/>
                  </a:cxn>
                  <a:cxn ang="0">
                    <a:pos x="12" y="48"/>
                  </a:cxn>
                  <a:cxn ang="0">
                    <a:pos x="4" y="72"/>
                  </a:cxn>
                  <a:cxn ang="0">
                    <a:pos x="0" y="148"/>
                  </a:cxn>
                  <a:cxn ang="0">
                    <a:pos x="16" y="248"/>
                  </a:cxn>
                  <a:cxn ang="0">
                    <a:pos x="32" y="272"/>
                  </a:cxn>
                  <a:cxn ang="0">
                    <a:pos x="52" y="320"/>
                  </a:cxn>
                  <a:cxn ang="0">
                    <a:pos x="84" y="340"/>
                  </a:cxn>
                  <a:cxn ang="0">
                    <a:pos x="104" y="356"/>
                  </a:cxn>
                </a:cxnLst>
                <a:rect l="0" t="0" r="r" b="b"/>
                <a:pathLst>
                  <a:path w="104" h="356">
                    <a:moveTo>
                      <a:pt x="40" y="0"/>
                    </a:moveTo>
                    <a:cubicBezTo>
                      <a:pt x="30" y="16"/>
                      <a:pt x="20" y="31"/>
                      <a:pt x="12" y="48"/>
                    </a:cubicBezTo>
                    <a:cubicBezTo>
                      <a:pt x="9" y="56"/>
                      <a:pt x="4" y="72"/>
                      <a:pt x="4" y="72"/>
                    </a:cubicBezTo>
                    <a:cubicBezTo>
                      <a:pt x="12" y="97"/>
                      <a:pt x="6" y="123"/>
                      <a:pt x="0" y="148"/>
                    </a:cubicBezTo>
                    <a:cubicBezTo>
                      <a:pt x="3" y="188"/>
                      <a:pt x="4" y="212"/>
                      <a:pt x="16" y="248"/>
                    </a:cubicBezTo>
                    <a:cubicBezTo>
                      <a:pt x="19" y="257"/>
                      <a:pt x="29" y="263"/>
                      <a:pt x="32" y="272"/>
                    </a:cubicBezTo>
                    <a:cubicBezTo>
                      <a:pt x="38" y="289"/>
                      <a:pt x="46" y="302"/>
                      <a:pt x="52" y="320"/>
                    </a:cubicBezTo>
                    <a:cubicBezTo>
                      <a:pt x="54" y="325"/>
                      <a:pt x="75" y="336"/>
                      <a:pt x="84" y="340"/>
                    </a:cubicBezTo>
                    <a:lnTo>
                      <a:pt x="104" y="356"/>
                    </a:ln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9" name="Freeform 57"/>
              <p:cNvSpPr>
                <a:spLocks/>
              </p:cNvSpPr>
              <p:nvPr/>
            </p:nvSpPr>
            <p:spPr bwMode="auto">
              <a:xfrm>
                <a:off x="6292" y="3436"/>
                <a:ext cx="92" cy="452"/>
              </a:xfrm>
              <a:custGeom>
                <a:avLst/>
                <a:gdLst/>
                <a:ahLst/>
                <a:cxnLst>
                  <a:cxn ang="0">
                    <a:pos x="60" y="0"/>
                  </a:cxn>
                  <a:cxn ang="0">
                    <a:pos x="0" y="76"/>
                  </a:cxn>
                  <a:cxn ang="0">
                    <a:pos x="4" y="240"/>
                  </a:cxn>
                  <a:cxn ang="0">
                    <a:pos x="56" y="376"/>
                  </a:cxn>
                  <a:cxn ang="0">
                    <a:pos x="84" y="436"/>
                  </a:cxn>
                  <a:cxn ang="0">
                    <a:pos x="92" y="452"/>
                  </a:cxn>
                </a:cxnLst>
                <a:rect l="0" t="0" r="r" b="b"/>
                <a:pathLst>
                  <a:path w="92" h="452">
                    <a:moveTo>
                      <a:pt x="60" y="0"/>
                    </a:moveTo>
                    <a:cubicBezTo>
                      <a:pt x="36" y="24"/>
                      <a:pt x="11" y="44"/>
                      <a:pt x="0" y="76"/>
                    </a:cubicBezTo>
                    <a:cubicBezTo>
                      <a:pt x="1" y="131"/>
                      <a:pt x="2" y="185"/>
                      <a:pt x="4" y="240"/>
                    </a:cubicBezTo>
                    <a:cubicBezTo>
                      <a:pt x="6" y="289"/>
                      <a:pt x="37" y="333"/>
                      <a:pt x="56" y="376"/>
                    </a:cubicBezTo>
                    <a:cubicBezTo>
                      <a:pt x="65" y="397"/>
                      <a:pt x="65" y="423"/>
                      <a:pt x="84" y="436"/>
                    </a:cubicBezTo>
                    <a:cubicBezTo>
                      <a:pt x="89" y="450"/>
                      <a:pt x="85" y="445"/>
                      <a:pt x="92" y="452"/>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grpSp>
      <p:grpSp>
        <p:nvGrpSpPr>
          <p:cNvPr id="10" name="Group 103"/>
          <p:cNvGrpSpPr>
            <a:grpSpLocks/>
          </p:cNvGrpSpPr>
          <p:nvPr/>
        </p:nvGrpSpPr>
        <p:grpSpPr bwMode="auto">
          <a:xfrm>
            <a:off x="1028701" y="2255838"/>
            <a:ext cx="2641601" cy="3587750"/>
            <a:chOff x="816" y="1325"/>
            <a:chExt cx="1664" cy="2260"/>
          </a:xfrm>
        </p:grpSpPr>
        <p:grpSp>
          <p:nvGrpSpPr>
            <p:cNvPr id="18464" name="Group 105"/>
            <p:cNvGrpSpPr>
              <a:grpSpLocks/>
            </p:cNvGrpSpPr>
            <p:nvPr/>
          </p:nvGrpSpPr>
          <p:grpSpPr bwMode="auto">
            <a:xfrm>
              <a:off x="816" y="1872"/>
              <a:ext cx="1632" cy="1668"/>
              <a:chOff x="876" y="1716"/>
              <a:chExt cx="1632" cy="1668"/>
            </a:xfrm>
          </p:grpSpPr>
          <p:sp>
            <p:nvSpPr>
              <p:cNvPr id="325738" name="Freeform 106"/>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39" name="Freeform 107"/>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0" name="Freeform 108"/>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1" name="Freeform 109"/>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2" name="Freeform 110"/>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nvGrpSpPr>
              <p:cNvPr id="18471" name="Group 111"/>
              <p:cNvGrpSpPr>
                <a:grpSpLocks/>
              </p:cNvGrpSpPr>
              <p:nvPr/>
            </p:nvGrpSpPr>
            <p:grpSpPr bwMode="auto">
              <a:xfrm>
                <a:off x="876" y="1716"/>
                <a:ext cx="1632" cy="1668"/>
                <a:chOff x="876" y="1716"/>
                <a:chExt cx="1632" cy="1668"/>
              </a:xfrm>
            </p:grpSpPr>
            <p:sp>
              <p:nvSpPr>
                <p:cNvPr id="325744" name="Freeform 112"/>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5" name="Freeform 113"/>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6" name="Freeform 114"/>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7" name="Freeform 115"/>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8" name="Freeform 116"/>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grpSp>
          <p:nvGrpSpPr>
            <p:cNvPr id="18459" name="Group 118"/>
            <p:cNvGrpSpPr>
              <a:grpSpLocks/>
            </p:cNvGrpSpPr>
            <p:nvPr/>
          </p:nvGrpSpPr>
          <p:grpSpPr bwMode="auto">
            <a:xfrm>
              <a:off x="992" y="1325"/>
              <a:ext cx="1488" cy="2260"/>
              <a:chOff x="1152" y="1161"/>
              <a:chExt cx="1488" cy="2260"/>
            </a:xfrm>
          </p:grpSpPr>
          <p:sp>
            <p:nvSpPr>
              <p:cNvPr id="325751" name="Oval 119"/>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2" name="Oval 120"/>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3" name="Oval 121"/>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4" name="Oval 122"/>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sp>
        <p:nvSpPr>
          <p:cNvPr id="65" name="Slide Number Placeholder 3"/>
          <p:cNvSpPr>
            <a:spLocks noGrp="1"/>
          </p:cNvSpPr>
          <p:nvPr>
            <p:ph type="sldNum" sz="quarter" idx="10"/>
          </p:nvPr>
        </p:nvSpPr>
        <p:spPr/>
        <p:txBody>
          <a:bodyPr/>
          <a:lstStyle/>
          <a:p>
            <a:pPr>
              <a:defRPr/>
            </a:pPr>
            <a:fld id="{009C6B27-3AEF-4DA4-9956-AE64F5DD3B00}" type="slidenum">
              <a:rPr lang="en-US" smtClean="0"/>
              <a:pPr>
                <a:defRPr/>
              </a:pPr>
              <a:t>11</a:t>
            </a:fld>
            <a:endParaRPr lang="en-US" dirty="0"/>
          </a:p>
        </p:txBody>
      </p:sp>
      <p:sp>
        <p:nvSpPr>
          <p:cNvPr id="69" name="Title 1"/>
          <p:cNvSpPr txBox="1">
            <a:spLocks/>
          </p:cNvSpPr>
          <p:nvPr/>
        </p:nvSpPr>
        <p:spPr bwMode="invGray">
          <a:xfrm>
            <a:off x="0" y="2362200"/>
            <a:ext cx="2590800" cy="527837"/>
          </a:xfrm>
          <a:prstGeom prst="rect">
            <a:avLst/>
          </a:prstGeom>
          <a:noFill/>
          <a:ln w="9525">
            <a:noFill/>
            <a:miter lim="800000"/>
            <a:headEnd/>
            <a:tailEnd/>
          </a:ln>
          <a:effectLst>
            <a:outerShdw blurRad="63500" dist="38100" dir="2700000" algn="tl" rotWithShape="0">
              <a:srgbClr val="000000">
                <a:alpha val="74997"/>
              </a:srgbClr>
            </a:outerShdw>
          </a:effectLst>
        </p:spPr>
        <p:txBody>
          <a:bodyPr lIns="0" tIns="0" rIns="0" bIns="0">
            <a:spAutoFit/>
          </a:bodyPr>
          <a:lstStyle/>
          <a:p>
            <a:pPr algn="ctr" defTabSz="912813" eaLnBrk="0" hangingPunct="0">
              <a:lnSpc>
                <a:spcPct val="85000"/>
              </a:lnSpc>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rPr>
              <a:t>Bay-Delta</a:t>
            </a:r>
          </a:p>
        </p:txBody>
      </p:sp>
      <p:sp>
        <p:nvSpPr>
          <p:cNvPr id="70" name="Oval 69"/>
          <p:cNvSpPr/>
          <p:nvPr/>
        </p:nvSpPr>
        <p:spPr bwMode="ltGray">
          <a:xfrm>
            <a:off x="1066800" y="3048000"/>
            <a:ext cx="762000" cy="533400"/>
          </a:xfrm>
          <a:prstGeom prst="ellipse">
            <a:avLst/>
          </a:prstGeom>
          <a:noFill/>
          <a:ln w="76200">
            <a:solidFill>
              <a:srgbClr val="FFFF00"/>
            </a:solidFill>
          </a:ln>
          <a:effectLst>
            <a:glow rad="101600">
              <a:schemeClr val="bg1">
                <a:alpha val="60000"/>
              </a:schemeClr>
            </a:glo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2" name="Title 1"/>
          <p:cNvSpPr txBox="1">
            <a:spLocks/>
          </p:cNvSpPr>
          <p:nvPr/>
        </p:nvSpPr>
        <p:spPr bwMode="invGray">
          <a:xfrm>
            <a:off x="5257800" y="5334000"/>
            <a:ext cx="3581400" cy="945965"/>
          </a:xfrm>
          <a:prstGeom prst="rect">
            <a:avLst/>
          </a:prstGeom>
          <a:noFill/>
          <a:ln w="9525">
            <a:noFill/>
            <a:miter lim="800000"/>
            <a:headEnd/>
            <a:tailEnd/>
          </a:ln>
          <a:effectLst>
            <a:outerShdw blurRad="63500" dist="38100" dir="2700000" algn="tl" rotWithShape="0">
              <a:srgbClr val="000000">
                <a:alpha val="74997"/>
              </a:srgbClr>
            </a:outerShdw>
          </a:effectLst>
        </p:spPr>
        <p:txBody>
          <a:bodyPr lIns="0" tIns="0" rIns="0" bIns="0">
            <a:spAutoFit/>
          </a:bodyPr>
          <a:lstStyle/>
          <a:p>
            <a:pPr algn="ctr" defTabSz="912813" eaLnBrk="0" hangingPunct="0">
              <a:lnSpc>
                <a:spcPct val="85000"/>
              </a:lnSpc>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rPr>
              <a:t>… the Hub of California’s Water</a:t>
            </a:r>
          </a:p>
        </p:txBody>
      </p:sp>
      <p:grpSp>
        <p:nvGrpSpPr>
          <p:cNvPr id="73" name="Group 96"/>
          <p:cNvGrpSpPr>
            <a:grpSpLocks/>
          </p:cNvGrpSpPr>
          <p:nvPr/>
        </p:nvGrpSpPr>
        <p:grpSpPr bwMode="auto">
          <a:xfrm>
            <a:off x="4262438" y="6096000"/>
            <a:ext cx="766762" cy="520700"/>
            <a:chOff x="4110037" y="5880100"/>
            <a:chExt cx="927100" cy="666750"/>
          </a:xfrm>
        </p:grpSpPr>
        <p:sp>
          <p:nvSpPr>
            <p:cNvPr id="74" name="Freeform 73"/>
            <p:cNvSpPr>
              <a:spLocks/>
            </p:cNvSpPr>
            <p:nvPr/>
          </p:nvSpPr>
          <p:spPr bwMode="auto">
            <a:xfrm>
              <a:off x="4426748" y="6457408"/>
              <a:ext cx="401168" cy="89442"/>
            </a:xfrm>
            <a:custGeom>
              <a:avLst/>
              <a:gdLst/>
              <a:ahLst/>
              <a:cxnLst>
                <a:cxn ang="0">
                  <a:pos x="252" y="0"/>
                </a:cxn>
                <a:cxn ang="0">
                  <a:pos x="212" y="36"/>
                </a:cxn>
                <a:cxn ang="0">
                  <a:pos x="132" y="32"/>
                </a:cxn>
                <a:cxn ang="0">
                  <a:pos x="0" y="56"/>
                </a:cxn>
              </a:cxnLst>
              <a:rect l="0" t="0" r="r" b="b"/>
              <a:pathLst>
                <a:path w="252" h="56">
                  <a:moveTo>
                    <a:pt x="252" y="0"/>
                  </a:moveTo>
                  <a:cubicBezTo>
                    <a:pt x="237" y="22"/>
                    <a:pt x="236" y="28"/>
                    <a:pt x="212" y="36"/>
                  </a:cubicBezTo>
                  <a:cubicBezTo>
                    <a:pt x="184" y="27"/>
                    <a:pt x="161" y="29"/>
                    <a:pt x="132" y="32"/>
                  </a:cubicBezTo>
                  <a:cubicBezTo>
                    <a:pt x="67" y="54"/>
                    <a:pt x="86" y="56"/>
                    <a:pt x="0" y="56"/>
                  </a:cubicBezTo>
                </a:path>
              </a:pathLst>
            </a:custGeom>
            <a:noFill/>
            <a:ln w="57150" cap="flat" cmpd="sng">
              <a:solidFill>
                <a:srgbClr val="8989E1"/>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77" name="Freeform 95"/>
            <p:cNvSpPr>
              <a:spLocks/>
            </p:cNvSpPr>
            <p:nvPr/>
          </p:nvSpPr>
          <p:spPr bwMode="auto">
            <a:xfrm>
              <a:off x="4110037" y="5880100"/>
              <a:ext cx="927100" cy="607800"/>
            </a:xfrm>
            <a:custGeom>
              <a:avLst/>
              <a:gdLst/>
              <a:ahLst/>
              <a:cxnLst>
                <a:cxn ang="0">
                  <a:pos x="584" y="296"/>
                </a:cxn>
                <a:cxn ang="0">
                  <a:pos x="548" y="320"/>
                </a:cxn>
                <a:cxn ang="0">
                  <a:pos x="524" y="344"/>
                </a:cxn>
                <a:cxn ang="0">
                  <a:pos x="452" y="364"/>
                </a:cxn>
                <a:cxn ang="0">
                  <a:pos x="416" y="344"/>
                </a:cxn>
                <a:cxn ang="0">
                  <a:pos x="380" y="308"/>
                </a:cxn>
                <a:cxn ang="0">
                  <a:pos x="340" y="260"/>
                </a:cxn>
                <a:cxn ang="0">
                  <a:pos x="264" y="152"/>
                </a:cxn>
                <a:cxn ang="0">
                  <a:pos x="204" y="100"/>
                </a:cxn>
                <a:cxn ang="0">
                  <a:pos x="156" y="64"/>
                </a:cxn>
                <a:cxn ang="0">
                  <a:pos x="28" y="0"/>
                </a:cxn>
                <a:cxn ang="0">
                  <a:pos x="8" y="32"/>
                </a:cxn>
                <a:cxn ang="0">
                  <a:pos x="0" y="44"/>
                </a:cxn>
                <a:cxn ang="0">
                  <a:pos x="20" y="28"/>
                </a:cxn>
              </a:cxnLst>
              <a:rect l="0" t="0" r="r" b="b"/>
              <a:pathLst>
                <a:path w="584" h="383">
                  <a:moveTo>
                    <a:pt x="584" y="296"/>
                  </a:moveTo>
                  <a:cubicBezTo>
                    <a:pt x="572" y="304"/>
                    <a:pt x="558" y="310"/>
                    <a:pt x="548" y="320"/>
                  </a:cubicBezTo>
                  <a:cubicBezTo>
                    <a:pt x="540" y="328"/>
                    <a:pt x="524" y="344"/>
                    <a:pt x="524" y="344"/>
                  </a:cubicBezTo>
                  <a:cubicBezTo>
                    <a:pt x="511" y="383"/>
                    <a:pt x="506" y="368"/>
                    <a:pt x="452" y="364"/>
                  </a:cubicBezTo>
                  <a:cubicBezTo>
                    <a:pt x="437" y="359"/>
                    <a:pt x="431" y="349"/>
                    <a:pt x="416" y="344"/>
                  </a:cubicBezTo>
                  <a:cubicBezTo>
                    <a:pt x="405" y="329"/>
                    <a:pt x="392" y="322"/>
                    <a:pt x="380" y="308"/>
                  </a:cubicBezTo>
                  <a:cubicBezTo>
                    <a:pt x="366" y="292"/>
                    <a:pt x="357" y="272"/>
                    <a:pt x="340" y="260"/>
                  </a:cubicBezTo>
                  <a:cubicBezTo>
                    <a:pt x="315" y="223"/>
                    <a:pt x="289" y="189"/>
                    <a:pt x="264" y="152"/>
                  </a:cubicBezTo>
                  <a:cubicBezTo>
                    <a:pt x="250" y="131"/>
                    <a:pt x="223" y="116"/>
                    <a:pt x="204" y="100"/>
                  </a:cubicBezTo>
                  <a:cubicBezTo>
                    <a:pt x="190" y="88"/>
                    <a:pt x="174" y="70"/>
                    <a:pt x="156" y="64"/>
                  </a:cubicBezTo>
                  <a:cubicBezTo>
                    <a:pt x="111" y="49"/>
                    <a:pt x="66" y="29"/>
                    <a:pt x="28" y="0"/>
                  </a:cubicBezTo>
                  <a:cubicBezTo>
                    <a:pt x="9" y="13"/>
                    <a:pt x="18" y="3"/>
                    <a:pt x="8" y="32"/>
                  </a:cubicBezTo>
                  <a:cubicBezTo>
                    <a:pt x="6" y="37"/>
                    <a:pt x="0" y="44"/>
                    <a:pt x="0" y="44"/>
                  </a:cubicBezTo>
                  <a:lnTo>
                    <a:pt x="20" y="28"/>
                  </a:ln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0" name="Freeform 96"/>
            <p:cNvSpPr>
              <a:spLocks/>
            </p:cNvSpPr>
            <p:nvPr/>
          </p:nvSpPr>
          <p:spPr bwMode="auto">
            <a:xfrm>
              <a:off x="4434426" y="6457408"/>
              <a:ext cx="399248" cy="89442"/>
            </a:xfrm>
            <a:custGeom>
              <a:avLst/>
              <a:gdLst/>
              <a:ahLst/>
              <a:cxnLst>
                <a:cxn ang="0">
                  <a:pos x="252" y="0"/>
                </a:cxn>
                <a:cxn ang="0">
                  <a:pos x="212" y="36"/>
                </a:cxn>
                <a:cxn ang="0">
                  <a:pos x="132" y="32"/>
                </a:cxn>
                <a:cxn ang="0">
                  <a:pos x="0" y="56"/>
                </a:cxn>
              </a:cxnLst>
              <a:rect l="0" t="0" r="r" b="b"/>
              <a:pathLst>
                <a:path w="252" h="56">
                  <a:moveTo>
                    <a:pt x="252" y="0"/>
                  </a:moveTo>
                  <a:cubicBezTo>
                    <a:pt x="237" y="22"/>
                    <a:pt x="236" y="28"/>
                    <a:pt x="212" y="36"/>
                  </a:cubicBezTo>
                  <a:cubicBezTo>
                    <a:pt x="184" y="27"/>
                    <a:pt x="161" y="29"/>
                    <a:pt x="132" y="32"/>
                  </a:cubicBezTo>
                  <a:cubicBezTo>
                    <a:pt x="67" y="54"/>
                    <a:pt x="86" y="56"/>
                    <a:pt x="0" y="56"/>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grpSp>
      <p:sp>
        <p:nvSpPr>
          <p:cNvPr id="81" name="Oval 67"/>
          <p:cNvSpPr>
            <a:spLocks noChangeArrowheads="1"/>
          </p:cNvSpPr>
          <p:nvPr/>
        </p:nvSpPr>
        <p:spPr bwMode="auto">
          <a:xfrm>
            <a:off x="1703388" y="2889250"/>
            <a:ext cx="122237" cy="122238"/>
          </a:xfrm>
          <a:prstGeom prst="ellipse">
            <a:avLst/>
          </a:prstGeom>
          <a:solidFill>
            <a:srgbClr val="3333CC"/>
          </a:solidFill>
          <a:ln w="12700">
            <a:solidFill>
              <a:srgbClr val="8989E1"/>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4" name="Oval 81"/>
          <p:cNvSpPr>
            <a:spLocks noChangeArrowheads="1"/>
          </p:cNvSpPr>
          <p:nvPr/>
        </p:nvSpPr>
        <p:spPr bwMode="auto">
          <a:xfrm>
            <a:off x="1049338" y="1517650"/>
            <a:ext cx="196850" cy="196850"/>
          </a:xfrm>
          <a:prstGeom prst="ellipse">
            <a:avLst/>
          </a:prstGeom>
          <a:solidFill>
            <a:srgbClr val="3333CC"/>
          </a:solidFill>
          <a:ln w="12700">
            <a:solidFill>
              <a:srgbClr val="8989E1"/>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5" name="Freeform 86"/>
          <p:cNvSpPr>
            <a:spLocks/>
          </p:cNvSpPr>
          <p:nvPr/>
        </p:nvSpPr>
        <p:spPr bwMode="auto">
          <a:xfrm>
            <a:off x="915988" y="1651000"/>
            <a:ext cx="152400" cy="95250"/>
          </a:xfrm>
          <a:custGeom>
            <a:avLst/>
            <a:gdLst/>
            <a:ahLst/>
            <a:cxnLst>
              <a:cxn ang="0">
                <a:pos x="0" y="0"/>
              </a:cxn>
              <a:cxn ang="0">
                <a:pos x="52" y="52"/>
              </a:cxn>
              <a:cxn ang="0">
                <a:pos x="76" y="60"/>
              </a:cxn>
              <a:cxn ang="0">
                <a:pos x="96" y="56"/>
              </a:cxn>
            </a:cxnLst>
            <a:rect l="0" t="0" r="r" b="b"/>
            <a:pathLst>
              <a:path w="96" h="60">
                <a:moveTo>
                  <a:pt x="0" y="0"/>
                </a:moveTo>
                <a:cubicBezTo>
                  <a:pt x="6" y="19"/>
                  <a:pt x="31" y="45"/>
                  <a:pt x="52" y="52"/>
                </a:cubicBezTo>
                <a:cubicBezTo>
                  <a:pt x="60" y="55"/>
                  <a:pt x="76" y="60"/>
                  <a:pt x="76" y="60"/>
                </a:cubicBezTo>
                <a:cubicBezTo>
                  <a:pt x="83" y="59"/>
                  <a:pt x="96" y="56"/>
                  <a:pt x="96" y="56"/>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6" name="Freeform 87"/>
          <p:cNvSpPr>
            <a:spLocks/>
          </p:cNvSpPr>
          <p:nvPr/>
        </p:nvSpPr>
        <p:spPr bwMode="auto">
          <a:xfrm>
            <a:off x="1135691" y="2142166"/>
            <a:ext cx="180975" cy="825500"/>
          </a:xfrm>
          <a:custGeom>
            <a:avLst/>
            <a:gdLst/>
            <a:ahLst/>
            <a:cxnLst>
              <a:cxn ang="0">
                <a:pos x="34" y="0"/>
              </a:cxn>
              <a:cxn ang="0">
                <a:pos x="66" y="32"/>
              </a:cxn>
              <a:cxn ang="0">
                <a:pos x="74" y="56"/>
              </a:cxn>
              <a:cxn ang="0">
                <a:pos x="70" y="88"/>
              </a:cxn>
              <a:cxn ang="0">
                <a:pos x="54" y="112"/>
              </a:cxn>
              <a:cxn ang="0">
                <a:pos x="26" y="232"/>
              </a:cxn>
              <a:cxn ang="0">
                <a:pos x="66" y="420"/>
              </a:cxn>
              <a:cxn ang="0">
                <a:pos x="74" y="432"/>
              </a:cxn>
              <a:cxn ang="0">
                <a:pos x="86" y="436"/>
              </a:cxn>
              <a:cxn ang="0">
                <a:pos x="114" y="520"/>
              </a:cxn>
            </a:cxnLst>
            <a:rect l="0" t="0" r="r" b="b"/>
            <a:pathLst>
              <a:path w="114" h="520">
                <a:moveTo>
                  <a:pt x="34" y="0"/>
                </a:moveTo>
                <a:cubicBezTo>
                  <a:pt x="44" y="10"/>
                  <a:pt x="60" y="18"/>
                  <a:pt x="66" y="32"/>
                </a:cubicBezTo>
                <a:cubicBezTo>
                  <a:pt x="69" y="40"/>
                  <a:pt x="74" y="56"/>
                  <a:pt x="74" y="56"/>
                </a:cubicBezTo>
                <a:cubicBezTo>
                  <a:pt x="73" y="67"/>
                  <a:pt x="74" y="78"/>
                  <a:pt x="70" y="88"/>
                </a:cubicBezTo>
                <a:cubicBezTo>
                  <a:pt x="67" y="97"/>
                  <a:pt x="54" y="112"/>
                  <a:pt x="54" y="112"/>
                </a:cubicBezTo>
                <a:cubicBezTo>
                  <a:pt x="61" y="155"/>
                  <a:pt x="50" y="196"/>
                  <a:pt x="26" y="232"/>
                </a:cubicBezTo>
                <a:cubicBezTo>
                  <a:pt x="23" y="308"/>
                  <a:pt x="0" y="376"/>
                  <a:pt x="66" y="420"/>
                </a:cubicBezTo>
                <a:cubicBezTo>
                  <a:pt x="69" y="424"/>
                  <a:pt x="70" y="429"/>
                  <a:pt x="74" y="432"/>
                </a:cubicBezTo>
                <a:cubicBezTo>
                  <a:pt x="77" y="435"/>
                  <a:pt x="83" y="433"/>
                  <a:pt x="86" y="436"/>
                </a:cubicBezTo>
                <a:cubicBezTo>
                  <a:pt x="113" y="463"/>
                  <a:pt x="114" y="484"/>
                  <a:pt x="114" y="52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7" name="Freeform 92"/>
          <p:cNvSpPr>
            <a:spLocks/>
          </p:cNvSpPr>
          <p:nvPr/>
        </p:nvSpPr>
        <p:spPr bwMode="auto">
          <a:xfrm>
            <a:off x="1512888" y="3448050"/>
            <a:ext cx="666750" cy="768350"/>
          </a:xfrm>
          <a:custGeom>
            <a:avLst/>
            <a:gdLst/>
            <a:ahLst/>
            <a:cxnLst>
              <a:cxn ang="0">
                <a:pos x="0" y="0"/>
              </a:cxn>
              <a:cxn ang="0">
                <a:pos x="124" y="128"/>
              </a:cxn>
              <a:cxn ang="0">
                <a:pos x="168" y="172"/>
              </a:cxn>
              <a:cxn ang="0">
                <a:pos x="176" y="196"/>
              </a:cxn>
              <a:cxn ang="0">
                <a:pos x="180" y="208"/>
              </a:cxn>
              <a:cxn ang="0">
                <a:pos x="160" y="328"/>
              </a:cxn>
              <a:cxn ang="0">
                <a:pos x="280" y="404"/>
              </a:cxn>
              <a:cxn ang="0">
                <a:pos x="332" y="420"/>
              </a:cxn>
              <a:cxn ang="0">
                <a:pos x="368" y="440"/>
              </a:cxn>
              <a:cxn ang="0">
                <a:pos x="404" y="468"/>
              </a:cxn>
              <a:cxn ang="0">
                <a:pos x="420" y="484"/>
              </a:cxn>
              <a:cxn ang="0">
                <a:pos x="408" y="456"/>
              </a:cxn>
            </a:cxnLst>
            <a:rect l="0" t="0" r="r" b="b"/>
            <a:pathLst>
              <a:path w="420" h="484">
                <a:moveTo>
                  <a:pt x="0" y="0"/>
                </a:moveTo>
                <a:cubicBezTo>
                  <a:pt x="24" y="73"/>
                  <a:pt x="64" y="88"/>
                  <a:pt x="124" y="128"/>
                </a:cubicBezTo>
                <a:cubicBezTo>
                  <a:pt x="138" y="138"/>
                  <a:pt x="161" y="156"/>
                  <a:pt x="168" y="172"/>
                </a:cubicBezTo>
                <a:cubicBezTo>
                  <a:pt x="171" y="180"/>
                  <a:pt x="173" y="188"/>
                  <a:pt x="176" y="196"/>
                </a:cubicBezTo>
                <a:cubicBezTo>
                  <a:pt x="177" y="200"/>
                  <a:pt x="180" y="208"/>
                  <a:pt x="180" y="208"/>
                </a:cubicBezTo>
                <a:cubicBezTo>
                  <a:pt x="182" y="239"/>
                  <a:pt x="202" y="314"/>
                  <a:pt x="160" y="328"/>
                </a:cubicBezTo>
                <a:cubicBezTo>
                  <a:pt x="202" y="342"/>
                  <a:pt x="243" y="379"/>
                  <a:pt x="280" y="404"/>
                </a:cubicBezTo>
                <a:cubicBezTo>
                  <a:pt x="295" y="414"/>
                  <a:pt x="316" y="411"/>
                  <a:pt x="332" y="420"/>
                </a:cubicBezTo>
                <a:cubicBezTo>
                  <a:pt x="373" y="443"/>
                  <a:pt x="341" y="431"/>
                  <a:pt x="368" y="440"/>
                </a:cubicBezTo>
                <a:cubicBezTo>
                  <a:pt x="379" y="451"/>
                  <a:pt x="404" y="468"/>
                  <a:pt x="404" y="468"/>
                </a:cubicBezTo>
                <a:cubicBezTo>
                  <a:pt x="414" y="482"/>
                  <a:pt x="408" y="478"/>
                  <a:pt x="420" y="484"/>
                </a:cubicBezTo>
                <a:lnTo>
                  <a:pt x="408" y="456"/>
                </a:ln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8" name="Freeform 93"/>
          <p:cNvSpPr>
            <a:spLocks/>
          </p:cNvSpPr>
          <p:nvPr/>
        </p:nvSpPr>
        <p:spPr bwMode="auto">
          <a:xfrm>
            <a:off x="2044700" y="4362450"/>
            <a:ext cx="88900" cy="196850"/>
          </a:xfrm>
          <a:custGeom>
            <a:avLst/>
            <a:gdLst/>
            <a:ahLst/>
            <a:cxnLst>
              <a:cxn ang="0">
                <a:pos x="16" y="0"/>
              </a:cxn>
              <a:cxn ang="0">
                <a:pos x="20" y="104"/>
              </a:cxn>
              <a:cxn ang="0">
                <a:pos x="44" y="120"/>
              </a:cxn>
              <a:cxn ang="0">
                <a:pos x="56" y="124"/>
              </a:cxn>
            </a:cxnLst>
            <a:rect l="0" t="0" r="r" b="b"/>
            <a:pathLst>
              <a:path w="56" h="124">
                <a:moveTo>
                  <a:pt x="16" y="0"/>
                </a:moveTo>
                <a:cubicBezTo>
                  <a:pt x="13" y="27"/>
                  <a:pt x="0" y="84"/>
                  <a:pt x="20" y="104"/>
                </a:cubicBezTo>
                <a:cubicBezTo>
                  <a:pt x="27" y="111"/>
                  <a:pt x="36" y="115"/>
                  <a:pt x="44" y="120"/>
                </a:cubicBezTo>
                <a:cubicBezTo>
                  <a:pt x="48" y="122"/>
                  <a:pt x="56" y="124"/>
                  <a:pt x="56" y="124"/>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89" name="Freeform 94"/>
          <p:cNvSpPr>
            <a:spLocks/>
          </p:cNvSpPr>
          <p:nvPr/>
        </p:nvSpPr>
        <p:spPr bwMode="auto">
          <a:xfrm>
            <a:off x="2211388" y="3911600"/>
            <a:ext cx="476250" cy="1047750"/>
          </a:xfrm>
          <a:custGeom>
            <a:avLst/>
            <a:gdLst/>
            <a:ahLst/>
            <a:cxnLst>
              <a:cxn ang="0">
                <a:pos x="0" y="0"/>
              </a:cxn>
              <a:cxn ang="0">
                <a:pos x="132" y="76"/>
              </a:cxn>
              <a:cxn ang="0">
                <a:pos x="164" y="144"/>
              </a:cxn>
              <a:cxn ang="0">
                <a:pos x="232" y="212"/>
              </a:cxn>
              <a:cxn ang="0">
                <a:pos x="256" y="236"/>
              </a:cxn>
              <a:cxn ang="0">
                <a:pos x="296" y="352"/>
              </a:cxn>
              <a:cxn ang="0">
                <a:pos x="272" y="448"/>
              </a:cxn>
              <a:cxn ang="0">
                <a:pos x="260" y="488"/>
              </a:cxn>
              <a:cxn ang="0">
                <a:pos x="252" y="512"/>
              </a:cxn>
              <a:cxn ang="0">
                <a:pos x="284" y="616"/>
              </a:cxn>
              <a:cxn ang="0">
                <a:pos x="300" y="660"/>
              </a:cxn>
            </a:cxnLst>
            <a:rect l="0" t="0" r="r" b="b"/>
            <a:pathLst>
              <a:path w="300" h="660">
                <a:moveTo>
                  <a:pt x="0" y="0"/>
                </a:moveTo>
                <a:cubicBezTo>
                  <a:pt x="31" y="47"/>
                  <a:pt x="81" y="63"/>
                  <a:pt x="132" y="76"/>
                </a:cubicBezTo>
                <a:cubicBezTo>
                  <a:pt x="122" y="107"/>
                  <a:pt x="139" y="128"/>
                  <a:pt x="164" y="144"/>
                </a:cubicBezTo>
                <a:cubicBezTo>
                  <a:pt x="182" y="171"/>
                  <a:pt x="209" y="189"/>
                  <a:pt x="232" y="212"/>
                </a:cubicBezTo>
                <a:cubicBezTo>
                  <a:pt x="240" y="220"/>
                  <a:pt x="256" y="236"/>
                  <a:pt x="256" y="236"/>
                </a:cubicBezTo>
                <a:cubicBezTo>
                  <a:pt x="269" y="275"/>
                  <a:pt x="283" y="313"/>
                  <a:pt x="296" y="352"/>
                </a:cubicBezTo>
                <a:cubicBezTo>
                  <a:pt x="288" y="384"/>
                  <a:pt x="282" y="416"/>
                  <a:pt x="272" y="448"/>
                </a:cubicBezTo>
                <a:cubicBezTo>
                  <a:pt x="268" y="461"/>
                  <a:pt x="264" y="475"/>
                  <a:pt x="260" y="488"/>
                </a:cubicBezTo>
                <a:cubicBezTo>
                  <a:pt x="258" y="496"/>
                  <a:pt x="252" y="512"/>
                  <a:pt x="252" y="512"/>
                </a:cubicBezTo>
                <a:cubicBezTo>
                  <a:pt x="255" y="549"/>
                  <a:pt x="250" y="593"/>
                  <a:pt x="284" y="616"/>
                </a:cubicBezTo>
                <a:cubicBezTo>
                  <a:pt x="289" y="632"/>
                  <a:pt x="300" y="643"/>
                  <a:pt x="300" y="660"/>
                </a:cubicBezTo>
              </a:path>
            </a:pathLst>
          </a:custGeom>
          <a:noFill/>
          <a:ln w="25400" cap="flat" cmpd="sng">
            <a:solidFill>
              <a:srgbClr val="3333CC"/>
            </a:solidFill>
            <a:prstDash val="solid"/>
            <a:round/>
            <a:headEnd type="none" w="sm" len="sm"/>
            <a:tailEnd type="none" w="sm" len="sm"/>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0" name="Oval 82"/>
          <p:cNvSpPr>
            <a:spLocks noChangeArrowheads="1"/>
          </p:cNvSpPr>
          <p:nvPr/>
        </p:nvSpPr>
        <p:spPr bwMode="auto">
          <a:xfrm>
            <a:off x="852488" y="1593850"/>
            <a:ext cx="133350" cy="133350"/>
          </a:xfrm>
          <a:prstGeom prst="ellipse">
            <a:avLst/>
          </a:prstGeom>
          <a:solidFill>
            <a:srgbClr val="3333CC"/>
          </a:solidFill>
          <a:ln w="12700">
            <a:solidFill>
              <a:srgbClr val="8989E1"/>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91" name="Oval 83"/>
          <p:cNvSpPr>
            <a:spLocks noChangeArrowheads="1"/>
          </p:cNvSpPr>
          <p:nvPr/>
        </p:nvSpPr>
        <p:spPr bwMode="auto">
          <a:xfrm>
            <a:off x="2435556" y="3896833"/>
            <a:ext cx="122237" cy="122237"/>
          </a:xfrm>
          <a:prstGeom prst="ellipse">
            <a:avLst/>
          </a:prstGeom>
          <a:solidFill>
            <a:srgbClr val="3333CC"/>
          </a:solidFill>
          <a:ln w="12700">
            <a:solidFill>
              <a:srgbClr val="8989E1"/>
            </a:solidFill>
            <a:round/>
            <a:headEnd/>
            <a:tailEnd/>
          </a:ln>
          <a:effectLst/>
        </p:spPr>
        <p:txBody>
          <a:bodyPr wrap="none" anchor="ctr"/>
          <a:lstStyle/>
          <a:p>
            <a:pP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84533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3" presetClass="entr" presetSubtype="32"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ppt_w</p:attrName>
                                        </p:attrNameLst>
                                      </p:cBhvr>
                                      <p:tavLst>
                                        <p:tav tm="0">
                                          <p:val>
                                            <p:strVal val="4*#ppt_w"/>
                                          </p:val>
                                        </p:tav>
                                        <p:tav tm="100000">
                                          <p:val>
                                            <p:strVal val="#ppt_w"/>
                                          </p:val>
                                        </p:tav>
                                      </p:tavLst>
                                    </p:anim>
                                    <p:anim calcmode="lin" valueType="num">
                                      <p:cBhvr>
                                        <p:cTn id="12" dur="500" fill="hold"/>
                                        <p:tgtEl>
                                          <p:spTgt spid="7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Base Map Topo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533400"/>
            <a:ext cx="5556250"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6" name="Group 78"/>
          <p:cNvGrpSpPr>
            <a:grpSpLocks/>
          </p:cNvGrpSpPr>
          <p:nvPr/>
        </p:nvGrpSpPr>
        <p:grpSpPr bwMode="auto">
          <a:xfrm>
            <a:off x="1905000" y="5502275"/>
            <a:ext cx="2146300" cy="1249363"/>
            <a:chOff x="1905000" y="5453063"/>
            <a:chExt cx="2146300" cy="1211263"/>
          </a:xfrm>
        </p:grpSpPr>
        <p:sp>
          <p:nvSpPr>
            <p:cNvPr id="325650" name="Freeform 18"/>
            <p:cNvSpPr>
              <a:spLocks/>
            </p:cNvSpPr>
            <p:nvPr/>
          </p:nvSpPr>
          <p:spPr bwMode="auto">
            <a:xfrm>
              <a:off x="2600325" y="5453063"/>
              <a:ext cx="1450975" cy="1211263"/>
            </a:xfrm>
            <a:custGeom>
              <a:avLst/>
              <a:gdLst/>
              <a:ahLst/>
              <a:cxnLst>
                <a:cxn ang="0">
                  <a:pos x="276" y="221"/>
                </a:cxn>
                <a:cxn ang="0">
                  <a:pos x="292" y="313"/>
                </a:cxn>
                <a:cxn ang="0">
                  <a:pos x="398" y="319"/>
                </a:cxn>
                <a:cxn ang="0">
                  <a:pos x="556" y="439"/>
                </a:cxn>
                <a:cxn ang="0">
                  <a:pos x="674" y="589"/>
                </a:cxn>
                <a:cxn ang="0">
                  <a:pos x="696" y="679"/>
                </a:cxn>
                <a:cxn ang="0">
                  <a:pos x="730" y="717"/>
                </a:cxn>
                <a:cxn ang="0">
                  <a:pos x="736" y="763"/>
                </a:cxn>
                <a:cxn ang="0">
                  <a:pos x="897" y="748"/>
                </a:cxn>
                <a:cxn ang="0">
                  <a:pos x="914" y="685"/>
                </a:cxn>
                <a:cxn ang="0">
                  <a:pos x="866" y="643"/>
                </a:cxn>
                <a:cxn ang="0">
                  <a:pos x="806" y="623"/>
                </a:cxn>
                <a:cxn ang="0">
                  <a:pos x="846" y="571"/>
                </a:cxn>
                <a:cxn ang="0">
                  <a:pos x="796" y="469"/>
                </a:cxn>
                <a:cxn ang="0">
                  <a:pos x="812" y="414"/>
                </a:cxn>
                <a:cxn ang="0">
                  <a:pos x="754" y="388"/>
                </a:cxn>
                <a:cxn ang="0">
                  <a:pos x="765" y="348"/>
                </a:cxn>
                <a:cxn ang="0">
                  <a:pos x="812" y="326"/>
                </a:cxn>
                <a:cxn ang="0">
                  <a:pos x="847" y="298"/>
                </a:cxn>
                <a:cxn ang="0">
                  <a:pos x="858" y="259"/>
                </a:cxn>
                <a:cxn ang="0">
                  <a:pos x="771" y="177"/>
                </a:cxn>
                <a:cxn ang="0">
                  <a:pos x="710" y="179"/>
                </a:cxn>
                <a:cxn ang="0">
                  <a:pos x="657" y="134"/>
                </a:cxn>
                <a:cxn ang="0">
                  <a:pos x="600" y="140"/>
                </a:cxn>
                <a:cxn ang="0">
                  <a:pos x="550" y="140"/>
                </a:cxn>
                <a:cxn ang="0">
                  <a:pos x="502" y="116"/>
                </a:cxn>
                <a:cxn ang="0">
                  <a:pos x="461" y="108"/>
                </a:cxn>
                <a:cxn ang="0">
                  <a:pos x="441" y="56"/>
                </a:cxn>
                <a:cxn ang="0">
                  <a:pos x="387" y="8"/>
                </a:cxn>
                <a:cxn ang="0">
                  <a:pos x="352" y="6"/>
                </a:cxn>
                <a:cxn ang="0">
                  <a:pos x="304" y="13"/>
                </a:cxn>
                <a:cxn ang="0">
                  <a:pos x="231" y="26"/>
                </a:cxn>
                <a:cxn ang="0">
                  <a:pos x="174" y="15"/>
                </a:cxn>
                <a:cxn ang="0">
                  <a:pos x="124" y="10"/>
                </a:cxn>
                <a:cxn ang="0">
                  <a:pos x="58" y="51"/>
                </a:cxn>
                <a:cxn ang="0">
                  <a:pos x="18" y="106"/>
                </a:cxn>
                <a:cxn ang="0">
                  <a:pos x="0" y="137"/>
                </a:cxn>
                <a:cxn ang="0">
                  <a:pos x="54" y="179"/>
                </a:cxn>
                <a:cxn ang="0">
                  <a:pos x="148" y="203"/>
                </a:cxn>
                <a:cxn ang="0">
                  <a:pos x="276" y="221"/>
                </a:cxn>
              </a:cxnLst>
              <a:rect l="0" t="0" r="r" b="b"/>
              <a:pathLst>
                <a:path w="914" h="763">
                  <a:moveTo>
                    <a:pt x="276" y="221"/>
                  </a:moveTo>
                  <a:cubicBezTo>
                    <a:pt x="308" y="241"/>
                    <a:pt x="257" y="296"/>
                    <a:pt x="292" y="313"/>
                  </a:cubicBezTo>
                  <a:cubicBezTo>
                    <a:pt x="327" y="330"/>
                    <a:pt x="355" y="296"/>
                    <a:pt x="398" y="319"/>
                  </a:cubicBezTo>
                  <a:cubicBezTo>
                    <a:pt x="444" y="340"/>
                    <a:pt x="511" y="394"/>
                    <a:pt x="556" y="439"/>
                  </a:cubicBezTo>
                  <a:cubicBezTo>
                    <a:pt x="601" y="484"/>
                    <a:pt x="654" y="548"/>
                    <a:pt x="674" y="589"/>
                  </a:cubicBezTo>
                  <a:cubicBezTo>
                    <a:pt x="701" y="627"/>
                    <a:pt x="698" y="639"/>
                    <a:pt x="696" y="679"/>
                  </a:cubicBezTo>
                  <a:cubicBezTo>
                    <a:pt x="694" y="719"/>
                    <a:pt x="727" y="701"/>
                    <a:pt x="730" y="717"/>
                  </a:cubicBezTo>
                  <a:cubicBezTo>
                    <a:pt x="740" y="745"/>
                    <a:pt x="709" y="757"/>
                    <a:pt x="736" y="763"/>
                  </a:cubicBezTo>
                  <a:lnTo>
                    <a:pt x="897" y="748"/>
                  </a:lnTo>
                  <a:cubicBezTo>
                    <a:pt x="897" y="748"/>
                    <a:pt x="914" y="685"/>
                    <a:pt x="914" y="685"/>
                  </a:cubicBezTo>
                  <a:cubicBezTo>
                    <a:pt x="914" y="685"/>
                    <a:pt x="884" y="653"/>
                    <a:pt x="866" y="643"/>
                  </a:cubicBezTo>
                  <a:cubicBezTo>
                    <a:pt x="848" y="633"/>
                    <a:pt x="809" y="635"/>
                    <a:pt x="806" y="623"/>
                  </a:cubicBezTo>
                  <a:cubicBezTo>
                    <a:pt x="803" y="611"/>
                    <a:pt x="848" y="597"/>
                    <a:pt x="846" y="571"/>
                  </a:cubicBezTo>
                  <a:cubicBezTo>
                    <a:pt x="844" y="545"/>
                    <a:pt x="802" y="495"/>
                    <a:pt x="796" y="469"/>
                  </a:cubicBezTo>
                  <a:cubicBezTo>
                    <a:pt x="790" y="443"/>
                    <a:pt x="819" y="427"/>
                    <a:pt x="812" y="414"/>
                  </a:cubicBezTo>
                  <a:cubicBezTo>
                    <a:pt x="805" y="401"/>
                    <a:pt x="762" y="399"/>
                    <a:pt x="754" y="388"/>
                  </a:cubicBezTo>
                  <a:cubicBezTo>
                    <a:pt x="746" y="377"/>
                    <a:pt x="755" y="358"/>
                    <a:pt x="765" y="348"/>
                  </a:cubicBezTo>
                  <a:cubicBezTo>
                    <a:pt x="775" y="338"/>
                    <a:pt x="798" y="334"/>
                    <a:pt x="812" y="326"/>
                  </a:cubicBezTo>
                  <a:cubicBezTo>
                    <a:pt x="826" y="318"/>
                    <a:pt x="839" y="309"/>
                    <a:pt x="847" y="298"/>
                  </a:cubicBezTo>
                  <a:cubicBezTo>
                    <a:pt x="855" y="287"/>
                    <a:pt x="871" y="279"/>
                    <a:pt x="858" y="259"/>
                  </a:cubicBezTo>
                  <a:cubicBezTo>
                    <a:pt x="845" y="239"/>
                    <a:pt x="796" y="190"/>
                    <a:pt x="771" y="177"/>
                  </a:cubicBezTo>
                  <a:cubicBezTo>
                    <a:pt x="746" y="164"/>
                    <a:pt x="729" y="186"/>
                    <a:pt x="710" y="179"/>
                  </a:cubicBezTo>
                  <a:cubicBezTo>
                    <a:pt x="691" y="172"/>
                    <a:pt x="675" y="140"/>
                    <a:pt x="657" y="134"/>
                  </a:cubicBezTo>
                  <a:cubicBezTo>
                    <a:pt x="639" y="128"/>
                    <a:pt x="618" y="139"/>
                    <a:pt x="600" y="140"/>
                  </a:cubicBezTo>
                  <a:cubicBezTo>
                    <a:pt x="582" y="141"/>
                    <a:pt x="566" y="144"/>
                    <a:pt x="550" y="140"/>
                  </a:cubicBezTo>
                  <a:cubicBezTo>
                    <a:pt x="534" y="136"/>
                    <a:pt x="517" y="121"/>
                    <a:pt x="502" y="116"/>
                  </a:cubicBezTo>
                  <a:cubicBezTo>
                    <a:pt x="487" y="111"/>
                    <a:pt x="471" y="118"/>
                    <a:pt x="461" y="108"/>
                  </a:cubicBezTo>
                  <a:cubicBezTo>
                    <a:pt x="451" y="98"/>
                    <a:pt x="453" y="73"/>
                    <a:pt x="441" y="56"/>
                  </a:cubicBezTo>
                  <a:cubicBezTo>
                    <a:pt x="429" y="39"/>
                    <a:pt x="402" y="16"/>
                    <a:pt x="387" y="8"/>
                  </a:cubicBezTo>
                  <a:cubicBezTo>
                    <a:pt x="372" y="0"/>
                    <a:pt x="366" y="5"/>
                    <a:pt x="352" y="6"/>
                  </a:cubicBezTo>
                  <a:cubicBezTo>
                    <a:pt x="338" y="7"/>
                    <a:pt x="324" y="10"/>
                    <a:pt x="304" y="13"/>
                  </a:cubicBezTo>
                  <a:cubicBezTo>
                    <a:pt x="284" y="16"/>
                    <a:pt x="253" y="26"/>
                    <a:pt x="231" y="26"/>
                  </a:cubicBezTo>
                  <a:cubicBezTo>
                    <a:pt x="209" y="26"/>
                    <a:pt x="192" y="18"/>
                    <a:pt x="174" y="15"/>
                  </a:cubicBezTo>
                  <a:cubicBezTo>
                    <a:pt x="156" y="12"/>
                    <a:pt x="143" y="4"/>
                    <a:pt x="124" y="10"/>
                  </a:cubicBezTo>
                  <a:cubicBezTo>
                    <a:pt x="105" y="16"/>
                    <a:pt x="76" y="35"/>
                    <a:pt x="58" y="51"/>
                  </a:cubicBezTo>
                  <a:cubicBezTo>
                    <a:pt x="40" y="67"/>
                    <a:pt x="28" y="92"/>
                    <a:pt x="18" y="106"/>
                  </a:cubicBezTo>
                  <a:lnTo>
                    <a:pt x="0" y="137"/>
                  </a:lnTo>
                  <a:cubicBezTo>
                    <a:pt x="6" y="149"/>
                    <a:pt x="34" y="169"/>
                    <a:pt x="54" y="179"/>
                  </a:cubicBezTo>
                  <a:cubicBezTo>
                    <a:pt x="74" y="189"/>
                    <a:pt x="134" y="200"/>
                    <a:pt x="148" y="203"/>
                  </a:cubicBezTo>
                  <a:cubicBezTo>
                    <a:pt x="183" y="210"/>
                    <a:pt x="244" y="201"/>
                    <a:pt x="276" y="221"/>
                  </a:cubicBezTo>
                  <a:close/>
                </a:path>
              </a:pathLst>
            </a:custGeom>
            <a:solidFill>
              <a:srgbClr val="FFFF00">
                <a:alpha val="50000"/>
              </a:srgbClr>
            </a:solidFill>
            <a:ln w="12700" cap="rnd" cmpd="sng">
              <a:solidFill>
                <a:schemeClr val="tx1"/>
              </a:solidFill>
              <a:prstDash val="solid"/>
              <a:round/>
              <a:headEnd type="none" w="sm" len="sm"/>
              <a:tailEnd type="none" w="sm" len="sm"/>
            </a:ln>
            <a:effectLst/>
          </p:spPr>
          <p:txBody>
            <a:bodyP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76" name="Rectangle 27"/>
            <p:cNvSpPr>
              <a:spLocks noChangeArrowheads="1"/>
            </p:cNvSpPr>
            <p:nvPr/>
          </p:nvSpPr>
          <p:spPr bwMode="auto">
            <a:xfrm>
              <a:off x="1905000" y="5944033"/>
              <a:ext cx="1552575" cy="341678"/>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defRPr/>
              </a:pPr>
              <a:r>
                <a:rPr lang="en-US" dirty="0">
                  <a:solidFill>
                    <a:srgbClr val="FFFF66"/>
                  </a:solidFill>
                  <a:effectLst>
                    <a:outerShdw blurRad="38100" dist="38100" dir="2700000" algn="tl">
                      <a:srgbClr val="000000"/>
                    </a:outerShdw>
                  </a:effectLst>
                  <a:cs typeface="+mn-cs"/>
                </a:rPr>
                <a:t>Local</a:t>
              </a:r>
            </a:p>
          </p:txBody>
        </p:sp>
      </p:grpSp>
      <p:grpSp>
        <p:nvGrpSpPr>
          <p:cNvPr id="18437" name="Group 4"/>
          <p:cNvGrpSpPr>
            <a:grpSpLocks/>
          </p:cNvGrpSpPr>
          <p:nvPr/>
        </p:nvGrpSpPr>
        <p:grpSpPr bwMode="auto">
          <a:xfrm>
            <a:off x="204788" y="1193800"/>
            <a:ext cx="2224087" cy="2952750"/>
            <a:chOff x="345" y="468"/>
            <a:chExt cx="1401" cy="1860"/>
          </a:xfrm>
        </p:grpSpPr>
        <p:sp>
          <p:nvSpPr>
            <p:cNvPr id="325637"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8"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9"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0"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1"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nvGrpSpPr>
          <p:cNvPr id="18438" name="Group 23"/>
          <p:cNvGrpSpPr>
            <a:grpSpLocks/>
          </p:cNvGrpSpPr>
          <p:nvPr/>
        </p:nvGrpSpPr>
        <p:grpSpPr bwMode="auto">
          <a:xfrm>
            <a:off x="2819400" y="3619500"/>
            <a:ext cx="1933575" cy="2016125"/>
            <a:chOff x="1776" y="2184"/>
            <a:chExt cx="1218" cy="1270"/>
          </a:xfrm>
        </p:grpSpPr>
        <p:grpSp>
          <p:nvGrpSpPr>
            <p:cNvPr id="18487" name="Group 24"/>
            <p:cNvGrpSpPr>
              <a:grpSpLocks/>
            </p:cNvGrpSpPr>
            <p:nvPr/>
          </p:nvGrpSpPr>
          <p:grpSpPr bwMode="auto">
            <a:xfrm>
              <a:off x="1776" y="2184"/>
              <a:ext cx="276" cy="1270"/>
              <a:chOff x="1944" y="1996"/>
              <a:chExt cx="276" cy="1270"/>
            </a:xfrm>
          </p:grpSpPr>
          <p:sp>
            <p:nvSpPr>
              <p:cNvPr id="325657" name="Freeform 25"/>
              <p:cNvSpPr>
                <a:spLocks/>
              </p:cNvSpPr>
              <p:nvPr/>
            </p:nvSpPr>
            <p:spPr bwMode="auto">
              <a:xfrm>
                <a:off x="1944" y="1996"/>
                <a:ext cx="276" cy="1268"/>
              </a:xfrm>
              <a:custGeom>
                <a:avLst/>
                <a:gdLst/>
                <a:ahLst/>
                <a:cxnLst>
                  <a:cxn ang="0">
                    <a:pos x="0" y="0"/>
                  </a:cxn>
                  <a:cxn ang="0">
                    <a:pos x="28" y="8"/>
                  </a:cxn>
                  <a:cxn ang="0">
                    <a:pos x="64" y="68"/>
                  </a:cxn>
                  <a:cxn ang="0">
                    <a:pos x="88" y="80"/>
                  </a:cxn>
                  <a:cxn ang="0">
                    <a:pos x="112" y="96"/>
                  </a:cxn>
                  <a:cxn ang="0">
                    <a:pos x="136" y="180"/>
                  </a:cxn>
                  <a:cxn ang="0">
                    <a:pos x="152" y="216"/>
                  </a:cxn>
                  <a:cxn ang="0">
                    <a:pos x="156" y="292"/>
                  </a:cxn>
                  <a:cxn ang="0">
                    <a:pos x="200" y="392"/>
                  </a:cxn>
                  <a:cxn ang="0">
                    <a:pos x="216" y="428"/>
                  </a:cxn>
                  <a:cxn ang="0">
                    <a:pos x="232" y="508"/>
                  </a:cxn>
                  <a:cxn ang="0">
                    <a:pos x="244" y="532"/>
                  </a:cxn>
                  <a:cxn ang="0">
                    <a:pos x="252" y="556"/>
                  </a:cxn>
                  <a:cxn ang="0">
                    <a:pos x="272" y="692"/>
                  </a:cxn>
                  <a:cxn ang="0">
                    <a:pos x="260" y="792"/>
                  </a:cxn>
                  <a:cxn ang="0">
                    <a:pos x="244" y="828"/>
                  </a:cxn>
                  <a:cxn ang="0">
                    <a:pos x="236" y="880"/>
                  </a:cxn>
                  <a:cxn ang="0">
                    <a:pos x="228" y="936"/>
                  </a:cxn>
                  <a:cxn ang="0">
                    <a:pos x="196" y="968"/>
                  </a:cxn>
                  <a:cxn ang="0">
                    <a:pos x="152" y="1040"/>
                  </a:cxn>
                  <a:cxn ang="0">
                    <a:pos x="104" y="1068"/>
                  </a:cxn>
                  <a:cxn ang="0">
                    <a:pos x="92" y="1076"/>
                  </a:cxn>
                  <a:cxn ang="0">
                    <a:pos x="124" y="1148"/>
                  </a:cxn>
                  <a:cxn ang="0">
                    <a:pos x="108" y="1184"/>
                  </a:cxn>
                  <a:cxn ang="0">
                    <a:pos x="124" y="1268"/>
                  </a:cxn>
                </a:cxnLst>
                <a:rect l="0" t="0" r="r" b="b"/>
                <a:pathLst>
                  <a:path w="276" h="1268">
                    <a:moveTo>
                      <a:pt x="0" y="0"/>
                    </a:moveTo>
                    <a:cubicBezTo>
                      <a:pt x="0" y="0"/>
                      <a:pt x="26" y="6"/>
                      <a:pt x="28" y="8"/>
                    </a:cubicBezTo>
                    <a:cubicBezTo>
                      <a:pt x="47" y="27"/>
                      <a:pt x="44" y="51"/>
                      <a:pt x="64" y="68"/>
                    </a:cubicBezTo>
                    <a:cubicBezTo>
                      <a:pt x="85" y="86"/>
                      <a:pt x="66" y="68"/>
                      <a:pt x="88" y="80"/>
                    </a:cubicBezTo>
                    <a:cubicBezTo>
                      <a:pt x="96" y="85"/>
                      <a:pt x="112" y="96"/>
                      <a:pt x="112" y="96"/>
                    </a:cubicBezTo>
                    <a:cubicBezTo>
                      <a:pt x="121" y="122"/>
                      <a:pt x="121" y="158"/>
                      <a:pt x="136" y="180"/>
                    </a:cubicBezTo>
                    <a:cubicBezTo>
                      <a:pt x="143" y="191"/>
                      <a:pt x="152" y="216"/>
                      <a:pt x="152" y="216"/>
                    </a:cubicBezTo>
                    <a:cubicBezTo>
                      <a:pt x="153" y="241"/>
                      <a:pt x="154" y="267"/>
                      <a:pt x="156" y="292"/>
                    </a:cubicBezTo>
                    <a:cubicBezTo>
                      <a:pt x="159" y="331"/>
                      <a:pt x="185" y="358"/>
                      <a:pt x="200" y="392"/>
                    </a:cubicBezTo>
                    <a:cubicBezTo>
                      <a:pt x="219" y="435"/>
                      <a:pt x="198" y="401"/>
                      <a:pt x="216" y="428"/>
                    </a:cubicBezTo>
                    <a:cubicBezTo>
                      <a:pt x="223" y="455"/>
                      <a:pt x="227" y="481"/>
                      <a:pt x="232" y="508"/>
                    </a:cubicBezTo>
                    <a:cubicBezTo>
                      <a:pt x="236" y="528"/>
                      <a:pt x="235" y="513"/>
                      <a:pt x="244" y="532"/>
                    </a:cubicBezTo>
                    <a:cubicBezTo>
                      <a:pt x="247" y="540"/>
                      <a:pt x="252" y="556"/>
                      <a:pt x="252" y="556"/>
                    </a:cubicBezTo>
                    <a:cubicBezTo>
                      <a:pt x="246" y="603"/>
                      <a:pt x="261" y="646"/>
                      <a:pt x="272" y="692"/>
                    </a:cubicBezTo>
                    <a:cubicBezTo>
                      <a:pt x="268" y="776"/>
                      <a:pt x="276" y="744"/>
                      <a:pt x="260" y="792"/>
                    </a:cubicBezTo>
                    <a:cubicBezTo>
                      <a:pt x="256" y="804"/>
                      <a:pt x="244" y="828"/>
                      <a:pt x="244" y="828"/>
                    </a:cubicBezTo>
                    <a:cubicBezTo>
                      <a:pt x="251" y="848"/>
                      <a:pt x="247" y="863"/>
                      <a:pt x="236" y="880"/>
                    </a:cubicBezTo>
                    <a:cubicBezTo>
                      <a:pt x="234" y="899"/>
                      <a:pt x="240" y="921"/>
                      <a:pt x="228" y="936"/>
                    </a:cubicBezTo>
                    <a:cubicBezTo>
                      <a:pt x="218" y="948"/>
                      <a:pt x="204" y="953"/>
                      <a:pt x="196" y="968"/>
                    </a:cubicBezTo>
                    <a:cubicBezTo>
                      <a:pt x="187" y="986"/>
                      <a:pt x="170" y="1028"/>
                      <a:pt x="152" y="1040"/>
                    </a:cubicBezTo>
                    <a:cubicBezTo>
                      <a:pt x="136" y="1051"/>
                      <a:pt x="121" y="1057"/>
                      <a:pt x="104" y="1068"/>
                    </a:cubicBezTo>
                    <a:cubicBezTo>
                      <a:pt x="100" y="1071"/>
                      <a:pt x="92" y="1076"/>
                      <a:pt x="92" y="1076"/>
                    </a:cubicBezTo>
                    <a:cubicBezTo>
                      <a:pt x="73" y="1104"/>
                      <a:pt x="115" y="1120"/>
                      <a:pt x="124" y="1148"/>
                    </a:cubicBezTo>
                    <a:cubicBezTo>
                      <a:pt x="114" y="1177"/>
                      <a:pt x="121" y="1165"/>
                      <a:pt x="108" y="1184"/>
                    </a:cubicBezTo>
                    <a:cubicBezTo>
                      <a:pt x="110" y="1216"/>
                      <a:pt x="102" y="1246"/>
                      <a:pt x="124" y="1268"/>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58" name="Freeform 26"/>
              <p:cNvSpPr>
                <a:spLocks/>
              </p:cNvSpPr>
              <p:nvPr/>
            </p:nvSpPr>
            <p:spPr bwMode="auto">
              <a:xfrm>
                <a:off x="1944" y="1998"/>
                <a:ext cx="276" cy="1268"/>
              </a:xfrm>
              <a:custGeom>
                <a:avLst/>
                <a:gdLst/>
                <a:ahLst/>
                <a:cxnLst>
                  <a:cxn ang="0">
                    <a:pos x="0" y="0"/>
                  </a:cxn>
                  <a:cxn ang="0">
                    <a:pos x="28" y="8"/>
                  </a:cxn>
                  <a:cxn ang="0">
                    <a:pos x="64" y="68"/>
                  </a:cxn>
                  <a:cxn ang="0">
                    <a:pos x="88" y="80"/>
                  </a:cxn>
                  <a:cxn ang="0">
                    <a:pos x="112" y="96"/>
                  </a:cxn>
                  <a:cxn ang="0">
                    <a:pos x="136" y="180"/>
                  </a:cxn>
                  <a:cxn ang="0">
                    <a:pos x="152" y="216"/>
                  </a:cxn>
                  <a:cxn ang="0">
                    <a:pos x="156" y="292"/>
                  </a:cxn>
                  <a:cxn ang="0">
                    <a:pos x="200" y="392"/>
                  </a:cxn>
                  <a:cxn ang="0">
                    <a:pos x="216" y="428"/>
                  </a:cxn>
                  <a:cxn ang="0">
                    <a:pos x="232" y="508"/>
                  </a:cxn>
                  <a:cxn ang="0">
                    <a:pos x="244" y="532"/>
                  </a:cxn>
                  <a:cxn ang="0">
                    <a:pos x="252" y="556"/>
                  </a:cxn>
                  <a:cxn ang="0">
                    <a:pos x="272" y="692"/>
                  </a:cxn>
                  <a:cxn ang="0">
                    <a:pos x="260" y="792"/>
                  </a:cxn>
                  <a:cxn ang="0">
                    <a:pos x="244" y="828"/>
                  </a:cxn>
                  <a:cxn ang="0">
                    <a:pos x="236" y="880"/>
                  </a:cxn>
                  <a:cxn ang="0">
                    <a:pos x="228" y="936"/>
                  </a:cxn>
                  <a:cxn ang="0">
                    <a:pos x="196" y="968"/>
                  </a:cxn>
                  <a:cxn ang="0">
                    <a:pos x="152" y="1040"/>
                  </a:cxn>
                  <a:cxn ang="0">
                    <a:pos x="104" y="1068"/>
                  </a:cxn>
                  <a:cxn ang="0">
                    <a:pos x="92" y="1076"/>
                  </a:cxn>
                  <a:cxn ang="0">
                    <a:pos x="124" y="1148"/>
                  </a:cxn>
                  <a:cxn ang="0">
                    <a:pos x="108" y="1184"/>
                  </a:cxn>
                  <a:cxn ang="0">
                    <a:pos x="124" y="1268"/>
                  </a:cxn>
                </a:cxnLst>
                <a:rect l="0" t="0" r="r" b="b"/>
                <a:pathLst>
                  <a:path w="276" h="1268">
                    <a:moveTo>
                      <a:pt x="0" y="0"/>
                    </a:moveTo>
                    <a:cubicBezTo>
                      <a:pt x="0" y="0"/>
                      <a:pt x="26" y="6"/>
                      <a:pt x="28" y="8"/>
                    </a:cubicBezTo>
                    <a:cubicBezTo>
                      <a:pt x="47" y="27"/>
                      <a:pt x="44" y="51"/>
                      <a:pt x="64" y="68"/>
                    </a:cubicBezTo>
                    <a:cubicBezTo>
                      <a:pt x="85" y="86"/>
                      <a:pt x="66" y="68"/>
                      <a:pt x="88" y="80"/>
                    </a:cubicBezTo>
                    <a:cubicBezTo>
                      <a:pt x="96" y="85"/>
                      <a:pt x="112" y="96"/>
                      <a:pt x="112" y="96"/>
                    </a:cubicBezTo>
                    <a:cubicBezTo>
                      <a:pt x="121" y="122"/>
                      <a:pt x="121" y="158"/>
                      <a:pt x="136" y="180"/>
                    </a:cubicBezTo>
                    <a:cubicBezTo>
                      <a:pt x="143" y="191"/>
                      <a:pt x="152" y="216"/>
                      <a:pt x="152" y="216"/>
                    </a:cubicBezTo>
                    <a:cubicBezTo>
                      <a:pt x="153" y="241"/>
                      <a:pt x="154" y="267"/>
                      <a:pt x="156" y="292"/>
                    </a:cubicBezTo>
                    <a:cubicBezTo>
                      <a:pt x="159" y="331"/>
                      <a:pt x="185" y="358"/>
                      <a:pt x="200" y="392"/>
                    </a:cubicBezTo>
                    <a:cubicBezTo>
                      <a:pt x="219" y="435"/>
                      <a:pt x="198" y="401"/>
                      <a:pt x="216" y="428"/>
                    </a:cubicBezTo>
                    <a:cubicBezTo>
                      <a:pt x="223" y="455"/>
                      <a:pt x="227" y="481"/>
                      <a:pt x="232" y="508"/>
                    </a:cubicBezTo>
                    <a:cubicBezTo>
                      <a:pt x="236" y="528"/>
                      <a:pt x="235" y="513"/>
                      <a:pt x="244" y="532"/>
                    </a:cubicBezTo>
                    <a:cubicBezTo>
                      <a:pt x="247" y="540"/>
                      <a:pt x="252" y="556"/>
                      <a:pt x="252" y="556"/>
                    </a:cubicBezTo>
                    <a:cubicBezTo>
                      <a:pt x="246" y="603"/>
                      <a:pt x="261" y="646"/>
                      <a:pt x="272" y="692"/>
                    </a:cubicBezTo>
                    <a:cubicBezTo>
                      <a:pt x="268" y="776"/>
                      <a:pt x="276" y="744"/>
                      <a:pt x="260" y="792"/>
                    </a:cubicBezTo>
                    <a:cubicBezTo>
                      <a:pt x="256" y="804"/>
                      <a:pt x="244" y="828"/>
                      <a:pt x="244" y="828"/>
                    </a:cubicBezTo>
                    <a:cubicBezTo>
                      <a:pt x="251" y="848"/>
                      <a:pt x="247" y="863"/>
                      <a:pt x="236" y="880"/>
                    </a:cubicBezTo>
                    <a:cubicBezTo>
                      <a:pt x="234" y="899"/>
                      <a:pt x="240" y="921"/>
                      <a:pt x="228" y="936"/>
                    </a:cubicBezTo>
                    <a:cubicBezTo>
                      <a:pt x="218" y="948"/>
                      <a:pt x="204" y="953"/>
                      <a:pt x="196" y="968"/>
                    </a:cubicBezTo>
                    <a:cubicBezTo>
                      <a:pt x="187" y="986"/>
                      <a:pt x="170" y="1028"/>
                      <a:pt x="152" y="1040"/>
                    </a:cubicBezTo>
                    <a:cubicBezTo>
                      <a:pt x="136" y="1051"/>
                      <a:pt x="121" y="1057"/>
                      <a:pt x="104" y="1068"/>
                    </a:cubicBezTo>
                    <a:cubicBezTo>
                      <a:pt x="100" y="1071"/>
                      <a:pt x="92" y="1076"/>
                      <a:pt x="92" y="1076"/>
                    </a:cubicBezTo>
                    <a:cubicBezTo>
                      <a:pt x="73" y="1104"/>
                      <a:pt x="115" y="1120"/>
                      <a:pt x="124" y="1148"/>
                    </a:cubicBezTo>
                    <a:cubicBezTo>
                      <a:pt x="114" y="1177"/>
                      <a:pt x="121" y="1165"/>
                      <a:pt x="108" y="1184"/>
                    </a:cubicBezTo>
                    <a:cubicBezTo>
                      <a:pt x="110" y="1216"/>
                      <a:pt x="102" y="1246"/>
                      <a:pt x="124" y="1268"/>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sp>
          <p:nvSpPr>
            <p:cNvPr id="325659" name="Rectangle 27"/>
            <p:cNvSpPr>
              <a:spLocks noChangeArrowheads="1"/>
            </p:cNvSpPr>
            <p:nvPr/>
          </p:nvSpPr>
          <p:spPr bwMode="auto">
            <a:xfrm>
              <a:off x="2016" y="2496"/>
              <a:ext cx="978" cy="372"/>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defRPr/>
              </a:pPr>
              <a:r>
                <a:rPr lang="en-US" b="1" dirty="0">
                  <a:solidFill>
                    <a:srgbClr val="FFFF66"/>
                  </a:solidFill>
                  <a:effectLst>
                    <a:outerShdw blurRad="38100" dist="38100" dir="2700000" algn="tl">
                      <a:srgbClr val="000000"/>
                    </a:outerShdw>
                  </a:effectLst>
                  <a:cs typeface="+mn-cs"/>
                </a:rPr>
                <a:t>Los Angeles Aqueduct</a:t>
              </a:r>
            </a:p>
          </p:txBody>
        </p:sp>
      </p:grpSp>
      <p:grpSp>
        <p:nvGrpSpPr>
          <p:cNvPr id="18439" name="Group 48"/>
          <p:cNvGrpSpPr>
            <a:grpSpLocks/>
          </p:cNvGrpSpPr>
          <p:nvPr/>
        </p:nvGrpSpPr>
        <p:grpSpPr bwMode="auto">
          <a:xfrm>
            <a:off x="3562350" y="5181600"/>
            <a:ext cx="2236788" cy="1441450"/>
            <a:chOff x="2412" y="3168"/>
            <a:chExt cx="1409" cy="908"/>
          </a:xfrm>
        </p:grpSpPr>
        <p:grpSp>
          <p:nvGrpSpPr>
            <p:cNvPr id="18477" name="Group 49"/>
            <p:cNvGrpSpPr>
              <a:grpSpLocks/>
            </p:cNvGrpSpPr>
            <p:nvPr/>
          </p:nvGrpSpPr>
          <p:grpSpPr bwMode="auto">
            <a:xfrm>
              <a:off x="2412" y="3384"/>
              <a:ext cx="1020" cy="692"/>
              <a:chOff x="2412" y="3384"/>
              <a:chExt cx="1020" cy="692"/>
            </a:xfrm>
          </p:grpSpPr>
          <p:grpSp>
            <p:nvGrpSpPr>
              <p:cNvPr id="18479" name="Group 50"/>
              <p:cNvGrpSpPr>
                <a:grpSpLocks/>
              </p:cNvGrpSpPr>
              <p:nvPr/>
            </p:nvGrpSpPr>
            <p:grpSpPr bwMode="auto">
              <a:xfrm>
                <a:off x="2416" y="3384"/>
                <a:ext cx="1016" cy="692"/>
                <a:chOff x="6232" y="3196"/>
                <a:chExt cx="1016" cy="692"/>
              </a:xfrm>
            </p:grpSpPr>
            <p:sp>
              <p:nvSpPr>
                <p:cNvPr id="325683" name="Freeform 51"/>
                <p:cNvSpPr>
                  <a:spLocks/>
                </p:cNvSpPr>
                <p:nvPr/>
              </p:nvSpPr>
              <p:spPr bwMode="auto">
                <a:xfrm>
                  <a:off x="6232" y="3196"/>
                  <a:ext cx="1016" cy="270"/>
                </a:xfrm>
                <a:custGeom>
                  <a:avLst/>
                  <a:gdLst/>
                  <a:ahLst/>
                  <a:cxnLst>
                    <a:cxn ang="0">
                      <a:pos x="1016" y="0"/>
                    </a:cxn>
                    <a:cxn ang="0">
                      <a:pos x="980" y="16"/>
                    </a:cxn>
                    <a:cxn ang="0">
                      <a:pos x="944" y="40"/>
                    </a:cxn>
                    <a:cxn ang="0">
                      <a:pos x="876" y="52"/>
                    </a:cxn>
                    <a:cxn ang="0">
                      <a:pos x="800" y="96"/>
                    </a:cxn>
                    <a:cxn ang="0">
                      <a:pos x="780" y="92"/>
                    </a:cxn>
                    <a:cxn ang="0">
                      <a:pos x="756" y="100"/>
                    </a:cxn>
                    <a:cxn ang="0">
                      <a:pos x="684" y="84"/>
                    </a:cxn>
                    <a:cxn ang="0">
                      <a:pos x="664" y="120"/>
                    </a:cxn>
                    <a:cxn ang="0">
                      <a:pos x="612" y="188"/>
                    </a:cxn>
                    <a:cxn ang="0">
                      <a:pos x="588" y="236"/>
                    </a:cxn>
                    <a:cxn ang="0">
                      <a:pos x="564" y="252"/>
                    </a:cxn>
                    <a:cxn ang="0">
                      <a:pos x="540" y="260"/>
                    </a:cxn>
                    <a:cxn ang="0">
                      <a:pos x="452" y="252"/>
                    </a:cxn>
                    <a:cxn ang="0">
                      <a:pos x="304" y="160"/>
                    </a:cxn>
                    <a:cxn ang="0">
                      <a:pos x="208" y="184"/>
                    </a:cxn>
                    <a:cxn ang="0">
                      <a:pos x="128" y="228"/>
                    </a:cxn>
                    <a:cxn ang="0">
                      <a:pos x="0" y="228"/>
                    </a:cxn>
                  </a:cxnLst>
                  <a:rect l="0" t="0" r="r" b="b"/>
                  <a:pathLst>
                    <a:path w="1016" h="270">
                      <a:moveTo>
                        <a:pt x="1016" y="0"/>
                      </a:moveTo>
                      <a:cubicBezTo>
                        <a:pt x="997" y="13"/>
                        <a:pt x="1009" y="6"/>
                        <a:pt x="980" y="16"/>
                      </a:cubicBezTo>
                      <a:cubicBezTo>
                        <a:pt x="980" y="16"/>
                        <a:pt x="950" y="36"/>
                        <a:pt x="944" y="40"/>
                      </a:cubicBezTo>
                      <a:cubicBezTo>
                        <a:pt x="928" y="51"/>
                        <a:pt x="890" y="51"/>
                        <a:pt x="876" y="52"/>
                      </a:cubicBezTo>
                      <a:cubicBezTo>
                        <a:pt x="849" y="70"/>
                        <a:pt x="832" y="88"/>
                        <a:pt x="800" y="96"/>
                      </a:cubicBezTo>
                      <a:cubicBezTo>
                        <a:pt x="793" y="95"/>
                        <a:pt x="787" y="91"/>
                        <a:pt x="780" y="92"/>
                      </a:cubicBezTo>
                      <a:cubicBezTo>
                        <a:pt x="772" y="93"/>
                        <a:pt x="756" y="100"/>
                        <a:pt x="756" y="100"/>
                      </a:cubicBezTo>
                      <a:cubicBezTo>
                        <a:pt x="732" y="96"/>
                        <a:pt x="708" y="90"/>
                        <a:pt x="684" y="84"/>
                      </a:cubicBezTo>
                      <a:cubicBezTo>
                        <a:pt x="666" y="112"/>
                        <a:pt x="671" y="99"/>
                        <a:pt x="664" y="120"/>
                      </a:cubicBezTo>
                      <a:cubicBezTo>
                        <a:pt x="658" y="171"/>
                        <a:pt x="663" y="179"/>
                        <a:pt x="612" y="188"/>
                      </a:cubicBezTo>
                      <a:cubicBezTo>
                        <a:pt x="602" y="203"/>
                        <a:pt x="602" y="224"/>
                        <a:pt x="588" y="236"/>
                      </a:cubicBezTo>
                      <a:cubicBezTo>
                        <a:pt x="581" y="242"/>
                        <a:pt x="573" y="249"/>
                        <a:pt x="564" y="252"/>
                      </a:cubicBezTo>
                      <a:cubicBezTo>
                        <a:pt x="556" y="255"/>
                        <a:pt x="540" y="260"/>
                        <a:pt x="540" y="260"/>
                      </a:cubicBezTo>
                      <a:cubicBezTo>
                        <a:pt x="511" y="258"/>
                        <a:pt x="475" y="270"/>
                        <a:pt x="452" y="252"/>
                      </a:cubicBezTo>
                      <a:cubicBezTo>
                        <a:pt x="403" y="214"/>
                        <a:pt x="364" y="180"/>
                        <a:pt x="304" y="160"/>
                      </a:cubicBezTo>
                      <a:cubicBezTo>
                        <a:pt x="268" y="164"/>
                        <a:pt x="243" y="179"/>
                        <a:pt x="208" y="184"/>
                      </a:cubicBezTo>
                      <a:cubicBezTo>
                        <a:pt x="182" y="202"/>
                        <a:pt x="159" y="222"/>
                        <a:pt x="128" y="228"/>
                      </a:cubicBezTo>
                      <a:cubicBezTo>
                        <a:pt x="5" y="224"/>
                        <a:pt x="52" y="228"/>
                        <a:pt x="0" y="228"/>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4" name="Freeform 52"/>
                <p:cNvSpPr>
                  <a:spLocks/>
                </p:cNvSpPr>
                <p:nvPr/>
              </p:nvSpPr>
              <p:spPr bwMode="auto">
                <a:xfrm>
                  <a:off x="6320" y="3436"/>
                  <a:ext cx="104" cy="356"/>
                </a:xfrm>
                <a:custGeom>
                  <a:avLst/>
                  <a:gdLst/>
                  <a:ahLst/>
                  <a:cxnLst>
                    <a:cxn ang="0">
                      <a:pos x="40" y="0"/>
                    </a:cxn>
                    <a:cxn ang="0">
                      <a:pos x="12" y="48"/>
                    </a:cxn>
                    <a:cxn ang="0">
                      <a:pos x="4" y="72"/>
                    </a:cxn>
                    <a:cxn ang="0">
                      <a:pos x="0" y="148"/>
                    </a:cxn>
                    <a:cxn ang="0">
                      <a:pos x="16" y="248"/>
                    </a:cxn>
                    <a:cxn ang="0">
                      <a:pos x="32" y="272"/>
                    </a:cxn>
                    <a:cxn ang="0">
                      <a:pos x="52" y="320"/>
                    </a:cxn>
                    <a:cxn ang="0">
                      <a:pos x="84" y="340"/>
                    </a:cxn>
                    <a:cxn ang="0">
                      <a:pos x="104" y="356"/>
                    </a:cxn>
                  </a:cxnLst>
                  <a:rect l="0" t="0" r="r" b="b"/>
                  <a:pathLst>
                    <a:path w="104" h="356">
                      <a:moveTo>
                        <a:pt x="40" y="0"/>
                      </a:moveTo>
                      <a:cubicBezTo>
                        <a:pt x="30" y="16"/>
                        <a:pt x="20" y="31"/>
                        <a:pt x="12" y="48"/>
                      </a:cubicBezTo>
                      <a:cubicBezTo>
                        <a:pt x="9" y="56"/>
                        <a:pt x="4" y="72"/>
                        <a:pt x="4" y="72"/>
                      </a:cubicBezTo>
                      <a:cubicBezTo>
                        <a:pt x="12" y="97"/>
                        <a:pt x="6" y="123"/>
                        <a:pt x="0" y="148"/>
                      </a:cubicBezTo>
                      <a:cubicBezTo>
                        <a:pt x="3" y="188"/>
                        <a:pt x="4" y="212"/>
                        <a:pt x="16" y="248"/>
                      </a:cubicBezTo>
                      <a:cubicBezTo>
                        <a:pt x="19" y="257"/>
                        <a:pt x="29" y="263"/>
                        <a:pt x="32" y="272"/>
                      </a:cubicBezTo>
                      <a:cubicBezTo>
                        <a:pt x="38" y="289"/>
                        <a:pt x="46" y="302"/>
                        <a:pt x="52" y="320"/>
                      </a:cubicBezTo>
                      <a:cubicBezTo>
                        <a:pt x="54" y="325"/>
                        <a:pt x="75" y="336"/>
                        <a:pt x="84" y="340"/>
                      </a:cubicBezTo>
                      <a:lnTo>
                        <a:pt x="104" y="356"/>
                      </a:ln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5" name="Freeform 53"/>
                <p:cNvSpPr>
                  <a:spLocks/>
                </p:cNvSpPr>
                <p:nvPr/>
              </p:nvSpPr>
              <p:spPr bwMode="auto">
                <a:xfrm>
                  <a:off x="6292" y="3436"/>
                  <a:ext cx="92" cy="452"/>
                </a:xfrm>
                <a:custGeom>
                  <a:avLst/>
                  <a:gdLst/>
                  <a:ahLst/>
                  <a:cxnLst>
                    <a:cxn ang="0">
                      <a:pos x="60" y="0"/>
                    </a:cxn>
                    <a:cxn ang="0">
                      <a:pos x="0" y="76"/>
                    </a:cxn>
                    <a:cxn ang="0">
                      <a:pos x="4" y="240"/>
                    </a:cxn>
                    <a:cxn ang="0">
                      <a:pos x="56" y="376"/>
                    </a:cxn>
                    <a:cxn ang="0">
                      <a:pos x="84" y="436"/>
                    </a:cxn>
                    <a:cxn ang="0">
                      <a:pos x="92" y="452"/>
                    </a:cxn>
                  </a:cxnLst>
                  <a:rect l="0" t="0" r="r" b="b"/>
                  <a:pathLst>
                    <a:path w="92" h="452">
                      <a:moveTo>
                        <a:pt x="60" y="0"/>
                      </a:moveTo>
                      <a:cubicBezTo>
                        <a:pt x="36" y="24"/>
                        <a:pt x="11" y="44"/>
                        <a:pt x="0" y="76"/>
                      </a:cubicBezTo>
                      <a:cubicBezTo>
                        <a:pt x="1" y="131"/>
                        <a:pt x="2" y="185"/>
                        <a:pt x="4" y="240"/>
                      </a:cubicBezTo>
                      <a:cubicBezTo>
                        <a:pt x="6" y="289"/>
                        <a:pt x="37" y="333"/>
                        <a:pt x="56" y="376"/>
                      </a:cubicBezTo>
                      <a:cubicBezTo>
                        <a:pt x="65" y="397"/>
                        <a:pt x="65" y="423"/>
                        <a:pt x="84" y="436"/>
                      </a:cubicBezTo>
                      <a:cubicBezTo>
                        <a:pt x="89" y="450"/>
                        <a:pt x="85" y="445"/>
                        <a:pt x="92" y="452"/>
                      </a:cubicBezTo>
                    </a:path>
                  </a:pathLst>
                </a:custGeom>
                <a:noFill/>
                <a:ln w="57150" cap="flat" cmpd="sng">
                  <a:solidFill>
                    <a:srgbClr val="FFA589"/>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grpSp>
            <p:nvGrpSpPr>
              <p:cNvPr id="18480" name="Group 54"/>
              <p:cNvGrpSpPr>
                <a:grpSpLocks/>
              </p:cNvGrpSpPr>
              <p:nvPr/>
            </p:nvGrpSpPr>
            <p:grpSpPr bwMode="auto">
              <a:xfrm>
                <a:off x="2412" y="3384"/>
                <a:ext cx="1016" cy="692"/>
                <a:chOff x="6232" y="3196"/>
                <a:chExt cx="1016" cy="692"/>
              </a:xfrm>
            </p:grpSpPr>
            <p:sp>
              <p:nvSpPr>
                <p:cNvPr id="325687" name="Freeform 55"/>
                <p:cNvSpPr>
                  <a:spLocks/>
                </p:cNvSpPr>
                <p:nvPr/>
              </p:nvSpPr>
              <p:spPr bwMode="auto">
                <a:xfrm>
                  <a:off x="6232" y="3196"/>
                  <a:ext cx="1016" cy="270"/>
                </a:xfrm>
                <a:custGeom>
                  <a:avLst/>
                  <a:gdLst/>
                  <a:ahLst/>
                  <a:cxnLst>
                    <a:cxn ang="0">
                      <a:pos x="1016" y="0"/>
                    </a:cxn>
                    <a:cxn ang="0">
                      <a:pos x="980" y="16"/>
                    </a:cxn>
                    <a:cxn ang="0">
                      <a:pos x="944" y="40"/>
                    </a:cxn>
                    <a:cxn ang="0">
                      <a:pos x="876" y="52"/>
                    </a:cxn>
                    <a:cxn ang="0">
                      <a:pos x="800" y="96"/>
                    </a:cxn>
                    <a:cxn ang="0">
                      <a:pos x="780" y="92"/>
                    </a:cxn>
                    <a:cxn ang="0">
                      <a:pos x="756" y="100"/>
                    </a:cxn>
                    <a:cxn ang="0">
                      <a:pos x="684" y="84"/>
                    </a:cxn>
                    <a:cxn ang="0">
                      <a:pos x="664" y="120"/>
                    </a:cxn>
                    <a:cxn ang="0">
                      <a:pos x="612" y="188"/>
                    </a:cxn>
                    <a:cxn ang="0">
                      <a:pos x="588" y="236"/>
                    </a:cxn>
                    <a:cxn ang="0">
                      <a:pos x="564" y="252"/>
                    </a:cxn>
                    <a:cxn ang="0">
                      <a:pos x="540" y="260"/>
                    </a:cxn>
                    <a:cxn ang="0">
                      <a:pos x="452" y="252"/>
                    </a:cxn>
                    <a:cxn ang="0">
                      <a:pos x="304" y="160"/>
                    </a:cxn>
                    <a:cxn ang="0">
                      <a:pos x="208" y="184"/>
                    </a:cxn>
                    <a:cxn ang="0">
                      <a:pos x="128" y="228"/>
                    </a:cxn>
                    <a:cxn ang="0">
                      <a:pos x="0" y="228"/>
                    </a:cxn>
                  </a:cxnLst>
                  <a:rect l="0" t="0" r="r" b="b"/>
                  <a:pathLst>
                    <a:path w="1016" h="270">
                      <a:moveTo>
                        <a:pt x="1016" y="0"/>
                      </a:moveTo>
                      <a:cubicBezTo>
                        <a:pt x="997" y="13"/>
                        <a:pt x="1009" y="6"/>
                        <a:pt x="980" y="16"/>
                      </a:cubicBezTo>
                      <a:cubicBezTo>
                        <a:pt x="980" y="16"/>
                        <a:pt x="950" y="36"/>
                        <a:pt x="944" y="40"/>
                      </a:cubicBezTo>
                      <a:cubicBezTo>
                        <a:pt x="928" y="51"/>
                        <a:pt x="890" y="51"/>
                        <a:pt x="876" y="52"/>
                      </a:cubicBezTo>
                      <a:cubicBezTo>
                        <a:pt x="849" y="70"/>
                        <a:pt x="832" y="88"/>
                        <a:pt x="800" y="96"/>
                      </a:cubicBezTo>
                      <a:cubicBezTo>
                        <a:pt x="793" y="95"/>
                        <a:pt x="787" y="91"/>
                        <a:pt x="780" y="92"/>
                      </a:cubicBezTo>
                      <a:cubicBezTo>
                        <a:pt x="772" y="93"/>
                        <a:pt x="756" y="100"/>
                        <a:pt x="756" y="100"/>
                      </a:cubicBezTo>
                      <a:cubicBezTo>
                        <a:pt x="732" y="96"/>
                        <a:pt x="708" y="90"/>
                        <a:pt x="684" y="84"/>
                      </a:cubicBezTo>
                      <a:cubicBezTo>
                        <a:pt x="666" y="112"/>
                        <a:pt x="671" y="99"/>
                        <a:pt x="664" y="120"/>
                      </a:cubicBezTo>
                      <a:cubicBezTo>
                        <a:pt x="658" y="171"/>
                        <a:pt x="663" y="179"/>
                        <a:pt x="612" y="188"/>
                      </a:cubicBezTo>
                      <a:cubicBezTo>
                        <a:pt x="602" y="203"/>
                        <a:pt x="602" y="224"/>
                        <a:pt x="588" y="236"/>
                      </a:cubicBezTo>
                      <a:cubicBezTo>
                        <a:pt x="581" y="242"/>
                        <a:pt x="573" y="249"/>
                        <a:pt x="564" y="252"/>
                      </a:cubicBezTo>
                      <a:cubicBezTo>
                        <a:pt x="556" y="255"/>
                        <a:pt x="540" y="260"/>
                        <a:pt x="540" y="260"/>
                      </a:cubicBezTo>
                      <a:cubicBezTo>
                        <a:pt x="511" y="258"/>
                        <a:pt x="475" y="270"/>
                        <a:pt x="452" y="252"/>
                      </a:cubicBezTo>
                      <a:cubicBezTo>
                        <a:pt x="403" y="214"/>
                        <a:pt x="364" y="180"/>
                        <a:pt x="304" y="160"/>
                      </a:cubicBezTo>
                      <a:cubicBezTo>
                        <a:pt x="268" y="164"/>
                        <a:pt x="243" y="179"/>
                        <a:pt x="208" y="184"/>
                      </a:cubicBezTo>
                      <a:cubicBezTo>
                        <a:pt x="182" y="202"/>
                        <a:pt x="159" y="222"/>
                        <a:pt x="128" y="228"/>
                      </a:cubicBezTo>
                      <a:cubicBezTo>
                        <a:pt x="5" y="224"/>
                        <a:pt x="52" y="228"/>
                        <a:pt x="0" y="228"/>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8" name="Freeform 56"/>
                <p:cNvSpPr>
                  <a:spLocks/>
                </p:cNvSpPr>
                <p:nvPr/>
              </p:nvSpPr>
              <p:spPr bwMode="auto">
                <a:xfrm>
                  <a:off x="6320" y="3436"/>
                  <a:ext cx="104" cy="356"/>
                </a:xfrm>
                <a:custGeom>
                  <a:avLst/>
                  <a:gdLst/>
                  <a:ahLst/>
                  <a:cxnLst>
                    <a:cxn ang="0">
                      <a:pos x="40" y="0"/>
                    </a:cxn>
                    <a:cxn ang="0">
                      <a:pos x="12" y="48"/>
                    </a:cxn>
                    <a:cxn ang="0">
                      <a:pos x="4" y="72"/>
                    </a:cxn>
                    <a:cxn ang="0">
                      <a:pos x="0" y="148"/>
                    </a:cxn>
                    <a:cxn ang="0">
                      <a:pos x="16" y="248"/>
                    </a:cxn>
                    <a:cxn ang="0">
                      <a:pos x="32" y="272"/>
                    </a:cxn>
                    <a:cxn ang="0">
                      <a:pos x="52" y="320"/>
                    </a:cxn>
                    <a:cxn ang="0">
                      <a:pos x="84" y="340"/>
                    </a:cxn>
                    <a:cxn ang="0">
                      <a:pos x="104" y="356"/>
                    </a:cxn>
                  </a:cxnLst>
                  <a:rect l="0" t="0" r="r" b="b"/>
                  <a:pathLst>
                    <a:path w="104" h="356">
                      <a:moveTo>
                        <a:pt x="40" y="0"/>
                      </a:moveTo>
                      <a:cubicBezTo>
                        <a:pt x="30" y="16"/>
                        <a:pt x="20" y="31"/>
                        <a:pt x="12" y="48"/>
                      </a:cubicBezTo>
                      <a:cubicBezTo>
                        <a:pt x="9" y="56"/>
                        <a:pt x="4" y="72"/>
                        <a:pt x="4" y="72"/>
                      </a:cubicBezTo>
                      <a:cubicBezTo>
                        <a:pt x="12" y="97"/>
                        <a:pt x="6" y="123"/>
                        <a:pt x="0" y="148"/>
                      </a:cubicBezTo>
                      <a:cubicBezTo>
                        <a:pt x="3" y="188"/>
                        <a:pt x="4" y="212"/>
                        <a:pt x="16" y="248"/>
                      </a:cubicBezTo>
                      <a:cubicBezTo>
                        <a:pt x="19" y="257"/>
                        <a:pt x="29" y="263"/>
                        <a:pt x="32" y="272"/>
                      </a:cubicBezTo>
                      <a:cubicBezTo>
                        <a:pt x="38" y="289"/>
                        <a:pt x="46" y="302"/>
                        <a:pt x="52" y="320"/>
                      </a:cubicBezTo>
                      <a:cubicBezTo>
                        <a:pt x="54" y="325"/>
                        <a:pt x="75" y="336"/>
                        <a:pt x="84" y="340"/>
                      </a:cubicBezTo>
                      <a:lnTo>
                        <a:pt x="104" y="356"/>
                      </a:ln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sp>
              <p:nvSpPr>
                <p:cNvPr id="325689" name="Freeform 57"/>
                <p:cNvSpPr>
                  <a:spLocks/>
                </p:cNvSpPr>
                <p:nvPr/>
              </p:nvSpPr>
              <p:spPr bwMode="auto">
                <a:xfrm>
                  <a:off x="6292" y="3436"/>
                  <a:ext cx="92" cy="452"/>
                </a:xfrm>
                <a:custGeom>
                  <a:avLst/>
                  <a:gdLst/>
                  <a:ahLst/>
                  <a:cxnLst>
                    <a:cxn ang="0">
                      <a:pos x="60" y="0"/>
                    </a:cxn>
                    <a:cxn ang="0">
                      <a:pos x="0" y="76"/>
                    </a:cxn>
                    <a:cxn ang="0">
                      <a:pos x="4" y="240"/>
                    </a:cxn>
                    <a:cxn ang="0">
                      <a:pos x="56" y="376"/>
                    </a:cxn>
                    <a:cxn ang="0">
                      <a:pos x="84" y="436"/>
                    </a:cxn>
                    <a:cxn ang="0">
                      <a:pos x="92" y="452"/>
                    </a:cxn>
                  </a:cxnLst>
                  <a:rect l="0" t="0" r="r" b="b"/>
                  <a:pathLst>
                    <a:path w="92" h="452">
                      <a:moveTo>
                        <a:pt x="60" y="0"/>
                      </a:moveTo>
                      <a:cubicBezTo>
                        <a:pt x="36" y="24"/>
                        <a:pt x="11" y="44"/>
                        <a:pt x="0" y="76"/>
                      </a:cubicBezTo>
                      <a:cubicBezTo>
                        <a:pt x="1" y="131"/>
                        <a:pt x="2" y="185"/>
                        <a:pt x="4" y="240"/>
                      </a:cubicBezTo>
                      <a:cubicBezTo>
                        <a:pt x="6" y="289"/>
                        <a:pt x="37" y="333"/>
                        <a:pt x="56" y="376"/>
                      </a:cubicBezTo>
                      <a:cubicBezTo>
                        <a:pt x="65" y="397"/>
                        <a:pt x="65" y="423"/>
                        <a:pt x="84" y="436"/>
                      </a:cubicBezTo>
                      <a:cubicBezTo>
                        <a:pt x="89" y="450"/>
                        <a:pt x="85" y="445"/>
                        <a:pt x="92" y="452"/>
                      </a:cubicBezTo>
                    </a:path>
                  </a:pathLst>
                </a:custGeom>
                <a:noFill/>
                <a:ln w="25400" cap="flat" cmpd="sng">
                  <a:solidFill>
                    <a:srgbClr val="CC3300"/>
                  </a:solidFill>
                  <a:prstDash val="solid"/>
                  <a:round/>
                  <a:headEnd type="none" w="sm" len="sm"/>
                  <a:tailEnd type="none" w="sm" len="sm"/>
                </a:ln>
                <a:effectLst/>
              </p:spPr>
              <p:txBody>
                <a:bodyPr wrap="none" anchor="ctr"/>
                <a:lstStyle/>
                <a:p>
                  <a:pPr fontAlgn="auto">
                    <a:spcBef>
                      <a:spcPts val="0"/>
                    </a:spcBef>
                    <a:spcAft>
                      <a:spcPts val="0"/>
                    </a:spcAft>
                    <a:defRPr/>
                  </a:pPr>
                  <a:endParaRPr lang="en-US" sz="2000" dirty="0">
                    <a:effectLst>
                      <a:outerShdw blurRad="38100" dist="38100" dir="2700000" algn="tl">
                        <a:srgbClr val="000000">
                          <a:alpha val="43137"/>
                        </a:srgbClr>
                      </a:outerShdw>
                    </a:effectLst>
                    <a:cs typeface="+mn-cs"/>
                  </a:endParaRPr>
                </a:p>
              </p:txBody>
            </p:sp>
          </p:grpSp>
        </p:grpSp>
        <p:sp>
          <p:nvSpPr>
            <p:cNvPr id="325690" name="Rectangle 58"/>
            <p:cNvSpPr>
              <a:spLocks noChangeArrowheads="1"/>
            </p:cNvSpPr>
            <p:nvPr/>
          </p:nvSpPr>
          <p:spPr bwMode="auto">
            <a:xfrm>
              <a:off x="2616" y="3168"/>
              <a:ext cx="1205" cy="372"/>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defRPr/>
              </a:pPr>
              <a:r>
                <a:rPr lang="en-US" b="1" dirty="0">
                  <a:solidFill>
                    <a:srgbClr val="FFFF66"/>
                  </a:solidFill>
                  <a:effectLst>
                    <a:outerShdw blurRad="38100" dist="38100" dir="2700000" algn="tl">
                      <a:srgbClr val="000000"/>
                    </a:outerShdw>
                  </a:effectLst>
                  <a:cs typeface="+mn-cs"/>
                </a:rPr>
                <a:t>Colorado River Aqueduct</a:t>
              </a:r>
            </a:p>
          </p:txBody>
        </p:sp>
      </p:grpSp>
      <p:grpSp>
        <p:nvGrpSpPr>
          <p:cNvPr id="10" name="Group 103"/>
          <p:cNvGrpSpPr>
            <a:grpSpLocks/>
          </p:cNvGrpSpPr>
          <p:nvPr/>
        </p:nvGrpSpPr>
        <p:grpSpPr bwMode="auto">
          <a:xfrm>
            <a:off x="171451" y="2255838"/>
            <a:ext cx="3498851" cy="3587750"/>
            <a:chOff x="276" y="1325"/>
            <a:chExt cx="2204" cy="2260"/>
          </a:xfrm>
        </p:grpSpPr>
        <p:grpSp>
          <p:nvGrpSpPr>
            <p:cNvPr id="18458" name="Group 104"/>
            <p:cNvGrpSpPr>
              <a:grpSpLocks/>
            </p:cNvGrpSpPr>
            <p:nvPr/>
          </p:nvGrpSpPr>
          <p:grpSpPr bwMode="auto">
            <a:xfrm>
              <a:off x="276" y="1872"/>
              <a:ext cx="2172" cy="1668"/>
              <a:chOff x="276" y="1872"/>
              <a:chExt cx="2172" cy="1668"/>
            </a:xfrm>
          </p:grpSpPr>
          <p:grpSp>
            <p:nvGrpSpPr>
              <p:cNvPr id="18464" name="Group 105"/>
              <p:cNvGrpSpPr>
                <a:grpSpLocks/>
              </p:cNvGrpSpPr>
              <p:nvPr/>
            </p:nvGrpSpPr>
            <p:grpSpPr bwMode="auto">
              <a:xfrm>
                <a:off x="816" y="1872"/>
                <a:ext cx="1632" cy="1668"/>
                <a:chOff x="876" y="1716"/>
                <a:chExt cx="1632" cy="1668"/>
              </a:xfrm>
            </p:grpSpPr>
            <p:sp>
              <p:nvSpPr>
                <p:cNvPr id="325738" name="Freeform 106"/>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39" name="Freeform 107"/>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0" name="Freeform 108"/>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1" name="Freeform 109"/>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2" name="Freeform 110"/>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nvGrpSpPr>
                <p:cNvPr id="18471" name="Group 111"/>
                <p:cNvGrpSpPr>
                  <a:grpSpLocks/>
                </p:cNvGrpSpPr>
                <p:nvPr/>
              </p:nvGrpSpPr>
              <p:grpSpPr bwMode="auto">
                <a:xfrm>
                  <a:off x="876" y="1716"/>
                  <a:ext cx="1632" cy="1668"/>
                  <a:chOff x="876" y="1716"/>
                  <a:chExt cx="1632" cy="1668"/>
                </a:xfrm>
              </p:grpSpPr>
              <p:sp>
                <p:nvSpPr>
                  <p:cNvPr id="325744" name="Freeform 112"/>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5" name="Freeform 113"/>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6" name="Freeform 114"/>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7" name="Freeform 115"/>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8" name="Freeform 116"/>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sp>
            <p:nvSpPr>
              <p:cNvPr id="325749" name="Rectangle 117"/>
              <p:cNvSpPr>
                <a:spLocks noChangeArrowheads="1"/>
              </p:cNvSpPr>
              <p:nvPr/>
            </p:nvSpPr>
            <p:spPr bwMode="auto">
              <a:xfrm>
                <a:off x="276" y="2746"/>
                <a:ext cx="850" cy="529"/>
              </a:xfrm>
              <a:prstGeom prst="rect">
                <a:avLst/>
              </a:prstGeom>
              <a:noFill/>
              <a:ln w="9525">
                <a:noFill/>
                <a:miter lim="800000"/>
                <a:headEnd/>
                <a:tailEnd/>
              </a:ln>
              <a:effectLst/>
            </p:spPr>
            <p:txBody>
              <a:bodyPr wrap="square">
                <a:spAutoFit/>
              </a:bodyPr>
              <a:lstStyle/>
              <a:p>
                <a:pPr fontAlgn="auto">
                  <a:lnSpc>
                    <a:spcPct val="90000"/>
                  </a:lnSpc>
                  <a:spcBef>
                    <a:spcPts val="0"/>
                  </a:spcBef>
                  <a:spcAft>
                    <a:spcPts val="0"/>
                  </a:spcAft>
                  <a:defRPr/>
                </a:pPr>
                <a:r>
                  <a:rPr lang="en-US" b="1" dirty="0">
                    <a:solidFill>
                      <a:srgbClr val="FFFF66"/>
                    </a:solidFill>
                    <a:effectLst>
                      <a:outerShdw blurRad="38100" dist="38100" dir="2700000" algn="tl">
                        <a:srgbClr val="000000"/>
                      </a:outerShdw>
                    </a:effectLst>
                    <a:cs typeface="+mn-cs"/>
                  </a:rPr>
                  <a:t>State Water Project</a:t>
                </a:r>
              </a:p>
            </p:txBody>
          </p:sp>
        </p:grpSp>
        <p:grpSp>
          <p:nvGrpSpPr>
            <p:cNvPr id="18459" name="Group 118"/>
            <p:cNvGrpSpPr>
              <a:grpSpLocks/>
            </p:cNvGrpSpPr>
            <p:nvPr/>
          </p:nvGrpSpPr>
          <p:grpSpPr bwMode="auto">
            <a:xfrm>
              <a:off x="992" y="1325"/>
              <a:ext cx="1488" cy="2260"/>
              <a:chOff x="1152" y="1161"/>
              <a:chExt cx="1488" cy="2260"/>
            </a:xfrm>
          </p:grpSpPr>
          <p:sp>
            <p:nvSpPr>
              <p:cNvPr id="325751" name="Oval 119"/>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2" name="Oval 120"/>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3" name="Oval 121"/>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4" name="Oval 122"/>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sp>
        <p:nvSpPr>
          <p:cNvPr id="59" name="Title 1"/>
          <p:cNvSpPr txBox="1">
            <a:spLocks/>
          </p:cNvSpPr>
          <p:nvPr/>
        </p:nvSpPr>
        <p:spPr bwMode="auto">
          <a:xfrm>
            <a:off x="2209800" y="381000"/>
            <a:ext cx="6934200" cy="1107996"/>
          </a:xfrm>
          <a:prstGeom prst="rect">
            <a:avLst/>
          </a:prstGeom>
          <a:noFill/>
          <a:ln w="9525">
            <a:noFill/>
            <a:miter lim="800000"/>
            <a:headEnd/>
            <a:tailEnd/>
          </a:ln>
          <a:effectLst>
            <a:outerShdw blurRad="63500" dist="38100" dir="2700000" algn="tl" rotWithShape="0">
              <a:srgbClr val="000000">
                <a:alpha val="74997"/>
              </a:srgbClr>
            </a:outerShdw>
          </a:effectLst>
        </p:spPr>
        <p:txBody>
          <a:bodyPr lIns="0" tIns="0" rIns="0" bIns="0">
            <a:spAutoFit/>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rPr>
              <a:t>The Bay-Delta</a:t>
            </a:r>
          </a:p>
          <a:p>
            <a:pPr algn="ctr" defTabSz="912813" eaLnBrk="0" hangingPunct="0">
              <a:lnSpc>
                <a:spcPct val="90000"/>
              </a:lnSpc>
              <a:defRPr/>
            </a:pPr>
            <a:r>
              <a:rPr lang="en-US" sz="3600" b="1" spc="-150" dirty="0">
                <a:ln w="3175">
                  <a:noFill/>
                </a:ln>
                <a:effectLst>
                  <a:outerShdw blurRad="38100" dist="38100" dir="2700000" algn="tl">
                    <a:srgbClr val="000000">
                      <a:alpha val="43137"/>
                    </a:srgbClr>
                  </a:outerShdw>
                </a:effectLst>
                <a:latin typeface="+mj-lt"/>
              </a:rPr>
              <a:t>Hub of California’s Water</a:t>
            </a:r>
          </a:p>
        </p:txBody>
      </p:sp>
      <p:sp>
        <p:nvSpPr>
          <p:cNvPr id="60" name="Oval 11"/>
          <p:cNvSpPr>
            <a:spLocks noChangeArrowheads="1"/>
          </p:cNvSpPr>
          <p:nvPr/>
        </p:nvSpPr>
        <p:spPr bwMode="auto">
          <a:xfrm>
            <a:off x="838200" y="3124200"/>
            <a:ext cx="685800" cy="609600"/>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1" name="Oval 9"/>
          <p:cNvSpPr>
            <a:spLocks noChangeArrowheads="1"/>
          </p:cNvSpPr>
          <p:nvPr/>
        </p:nvSpPr>
        <p:spPr bwMode="auto">
          <a:xfrm rot="2753235">
            <a:off x="1420019" y="3993357"/>
            <a:ext cx="1652587" cy="641350"/>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dirty="0">
              <a:effectLst>
                <a:outerShdw blurRad="38100" dist="38100" dir="2700000" algn="tl">
                  <a:srgbClr val="000000">
                    <a:alpha val="43137"/>
                  </a:srgbClr>
                </a:outerShdw>
              </a:effectLst>
            </a:endParaRPr>
          </a:p>
        </p:txBody>
      </p:sp>
      <p:sp>
        <p:nvSpPr>
          <p:cNvPr id="62" name="Oval 10"/>
          <p:cNvSpPr>
            <a:spLocks noChangeArrowheads="1"/>
          </p:cNvSpPr>
          <p:nvPr/>
        </p:nvSpPr>
        <p:spPr bwMode="auto">
          <a:xfrm rot="1529321">
            <a:off x="2308225" y="5432425"/>
            <a:ext cx="1828800" cy="741363"/>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grpSp>
        <p:nvGrpSpPr>
          <p:cNvPr id="15" name="Group 23"/>
          <p:cNvGrpSpPr>
            <a:grpSpLocks/>
          </p:cNvGrpSpPr>
          <p:nvPr/>
        </p:nvGrpSpPr>
        <p:grpSpPr bwMode="auto">
          <a:xfrm>
            <a:off x="1676400" y="2286000"/>
            <a:ext cx="2895600" cy="484188"/>
            <a:chOff x="2057400" y="2743200"/>
            <a:chExt cx="2895600" cy="484188"/>
          </a:xfrm>
        </p:grpSpPr>
        <p:sp>
          <p:nvSpPr>
            <p:cNvPr id="66" name="AutoShape 14"/>
            <p:cNvSpPr>
              <a:spLocks noChangeArrowheads="1"/>
            </p:cNvSpPr>
            <p:nvPr/>
          </p:nvSpPr>
          <p:spPr bwMode="auto">
            <a:xfrm>
              <a:off x="2057400" y="2743200"/>
              <a:ext cx="28956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dirty="0">
                <a:effectLst>
                  <a:outerShdw blurRad="38100" dist="38100" dir="2700000" algn="tl">
                    <a:srgbClr val="000000">
                      <a:alpha val="43137"/>
                    </a:srgbClr>
                  </a:outerShdw>
                </a:effectLst>
              </a:endParaRPr>
            </a:p>
          </p:txBody>
        </p:sp>
        <p:sp>
          <p:nvSpPr>
            <p:cNvPr id="67" name="Text Box 15"/>
            <p:cNvSpPr txBox="1">
              <a:spLocks noChangeArrowheads="1"/>
            </p:cNvSpPr>
            <p:nvPr/>
          </p:nvSpPr>
          <p:spPr bwMode="ltGray">
            <a:xfrm>
              <a:off x="2103275" y="2747963"/>
              <a:ext cx="2803851"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buFont typeface="Wingdings" pitchFamily="2" charset="2"/>
                <a:buNone/>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Bay Area – 33%</a:t>
              </a:r>
            </a:p>
          </p:txBody>
        </p:sp>
      </p:grpSp>
      <p:grpSp>
        <p:nvGrpSpPr>
          <p:cNvPr id="16" name="Group 24"/>
          <p:cNvGrpSpPr>
            <a:grpSpLocks/>
          </p:cNvGrpSpPr>
          <p:nvPr/>
        </p:nvGrpSpPr>
        <p:grpSpPr bwMode="auto">
          <a:xfrm>
            <a:off x="2971800" y="3505200"/>
            <a:ext cx="4267200" cy="484188"/>
            <a:chOff x="3048000" y="4114800"/>
            <a:chExt cx="4267200" cy="484188"/>
          </a:xfrm>
        </p:grpSpPr>
        <p:sp>
          <p:nvSpPr>
            <p:cNvPr id="71" name="AutoShape 17"/>
            <p:cNvSpPr>
              <a:spLocks noChangeArrowheads="1"/>
            </p:cNvSpPr>
            <p:nvPr/>
          </p:nvSpPr>
          <p:spPr bwMode="auto">
            <a:xfrm>
              <a:off x="3048000" y="4114800"/>
              <a:ext cx="42672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dirty="0">
                <a:effectLst>
                  <a:outerShdw blurRad="38100" dist="38100" dir="2700000" algn="tl">
                    <a:srgbClr val="000000">
                      <a:alpha val="43137"/>
                    </a:srgbClr>
                  </a:outerShdw>
                </a:effectLst>
              </a:endParaRPr>
            </a:p>
          </p:txBody>
        </p:sp>
        <p:sp>
          <p:nvSpPr>
            <p:cNvPr id="75" name="Text Box 18"/>
            <p:cNvSpPr txBox="1">
              <a:spLocks noChangeArrowheads="1"/>
            </p:cNvSpPr>
            <p:nvPr/>
          </p:nvSpPr>
          <p:spPr bwMode="ltGray">
            <a:xfrm>
              <a:off x="3115605" y="4119563"/>
              <a:ext cx="4130639"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Central Valley – 23 to 90%</a:t>
              </a:r>
            </a:p>
          </p:txBody>
        </p:sp>
      </p:grpSp>
      <p:grpSp>
        <p:nvGrpSpPr>
          <p:cNvPr id="17" name="Group 26"/>
          <p:cNvGrpSpPr>
            <a:grpSpLocks/>
          </p:cNvGrpSpPr>
          <p:nvPr/>
        </p:nvGrpSpPr>
        <p:grpSpPr bwMode="auto">
          <a:xfrm>
            <a:off x="5334000" y="4800600"/>
            <a:ext cx="3333750" cy="484188"/>
            <a:chOff x="4210050" y="5486400"/>
            <a:chExt cx="3333750" cy="484188"/>
          </a:xfrm>
        </p:grpSpPr>
        <p:sp>
          <p:nvSpPr>
            <p:cNvPr id="78" name="AutoShape 26"/>
            <p:cNvSpPr>
              <a:spLocks noChangeArrowheads="1"/>
            </p:cNvSpPr>
            <p:nvPr/>
          </p:nvSpPr>
          <p:spPr bwMode="auto">
            <a:xfrm>
              <a:off x="4210050" y="5486400"/>
              <a:ext cx="333375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dirty="0">
                <a:effectLst>
                  <a:outerShdw blurRad="38100" dist="38100" dir="2700000" algn="tl">
                    <a:srgbClr val="000000">
                      <a:alpha val="43137"/>
                    </a:srgbClr>
                  </a:outerShdw>
                </a:effectLst>
              </a:endParaRPr>
            </a:p>
          </p:txBody>
        </p:sp>
        <p:sp>
          <p:nvSpPr>
            <p:cNvPr id="79" name="Text Box 27"/>
            <p:cNvSpPr txBox="1">
              <a:spLocks noChangeArrowheads="1"/>
            </p:cNvSpPr>
            <p:nvPr/>
          </p:nvSpPr>
          <p:spPr bwMode="ltGray">
            <a:xfrm>
              <a:off x="4262866" y="5491163"/>
              <a:ext cx="3229174"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Southern Cal – 30%</a:t>
              </a:r>
            </a:p>
          </p:txBody>
        </p:sp>
      </p:grpSp>
      <p:grpSp>
        <p:nvGrpSpPr>
          <p:cNvPr id="18" name="Group 28"/>
          <p:cNvGrpSpPr>
            <a:grpSpLocks/>
          </p:cNvGrpSpPr>
          <p:nvPr/>
        </p:nvGrpSpPr>
        <p:grpSpPr bwMode="auto">
          <a:xfrm>
            <a:off x="5486400" y="2012950"/>
            <a:ext cx="3429000" cy="958850"/>
            <a:chOff x="6096000" y="2641636"/>
            <a:chExt cx="3048000" cy="711829"/>
          </a:xfrm>
        </p:grpSpPr>
        <p:sp>
          <p:nvSpPr>
            <p:cNvPr id="82" name="AutoShape 29"/>
            <p:cNvSpPr>
              <a:spLocks noChangeArrowheads="1"/>
            </p:cNvSpPr>
            <p:nvPr/>
          </p:nvSpPr>
          <p:spPr bwMode="auto">
            <a:xfrm>
              <a:off x="6096000" y="2641636"/>
              <a:ext cx="3048000" cy="711829"/>
            </a:xfrm>
            <a:prstGeom prst="roundRect">
              <a:avLst>
                <a:gd name="adj" fmla="val 50000"/>
              </a:avLst>
            </a:prstGeom>
            <a:solidFill>
              <a:srgbClr val="111111">
                <a:alpha val="50195"/>
              </a:srgbClr>
            </a:solidFill>
            <a:ln w="28575">
              <a:solidFill>
                <a:schemeClr val="tx1"/>
              </a:solidFill>
              <a:round/>
              <a:headEnd/>
              <a:tailEnd/>
            </a:ln>
          </p:spPr>
          <p:txBody>
            <a:bodyPr wrap="none" tIns="137160" bIns="137160" anchor="ctr" anchorCtr="1"/>
            <a:lstStyle/>
            <a:p>
              <a:pPr>
                <a:defRPr/>
              </a:pPr>
              <a:endParaRPr lang="en-US" sz="2000" dirty="0">
                <a:effectLst>
                  <a:outerShdw blurRad="38100" dist="38100" dir="2700000" algn="tl">
                    <a:srgbClr val="000000"/>
                  </a:outerShdw>
                </a:effectLst>
              </a:endParaRPr>
            </a:p>
          </p:txBody>
        </p:sp>
        <p:sp>
          <p:nvSpPr>
            <p:cNvPr id="83" name="Text Box 30"/>
            <p:cNvSpPr txBox="1">
              <a:spLocks noChangeArrowheads="1"/>
            </p:cNvSpPr>
            <p:nvPr/>
          </p:nvSpPr>
          <p:spPr bwMode="ltGray">
            <a:xfrm>
              <a:off x="6163733" y="2689436"/>
              <a:ext cx="2952750" cy="637811"/>
            </a:xfrm>
            <a:prstGeom prst="rect">
              <a:avLst/>
            </a:prstGeom>
            <a:noFill/>
            <a:ln w="9525">
              <a:noFill/>
              <a:miter lim="800000"/>
              <a:headEnd/>
              <a:tailEnd/>
            </a:ln>
            <a:effectLst>
              <a:outerShdw dist="50800" dir="5400000" algn="ctr" rotWithShape="0">
                <a:schemeClr val="bg1"/>
              </a:outerShdw>
            </a:effectLst>
          </p:spPr>
          <p:txBody>
            <a:bodyPr tIns="137160" bIns="137160" anchor="ctr" anchorCtr="1">
              <a:spAutoFit/>
            </a:bodyPr>
            <a:lstStyle/>
            <a:p>
              <a:pPr algn="ct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Some regions up to 100% dependent</a:t>
              </a:r>
            </a:p>
          </p:txBody>
        </p:sp>
      </p:grpSp>
      <p:sp>
        <p:nvSpPr>
          <p:cNvPr id="65" name="Slide Number Placeholder 3"/>
          <p:cNvSpPr>
            <a:spLocks noGrp="1"/>
          </p:cNvSpPr>
          <p:nvPr>
            <p:ph type="sldNum" sz="quarter" idx="10"/>
          </p:nvPr>
        </p:nvSpPr>
        <p:spPr/>
        <p:txBody>
          <a:bodyPr/>
          <a:lstStyle/>
          <a:p>
            <a:pPr>
              <a:defRPr/>
            </a:pPr>
            <a:fld id="{009C6B27-3AEF-4DA4-9956-AE64F5DD3B00}" type="slidenum">
              <a:rPr lang="en-US" smtClean="0"/>
              <a:pPr>
                <a:defRPr/>
              </a:pPr>
              <a:t>12</a:t>
            </a:fld>
            <a:endParaRPr lang="en-US" dirty="0"/>
          </a:p>
        </p:txBody>
      </p:sp>
      <p:sp>
        <p:nvSpPr>
          <p:cNvPr id="68" name="Oval 9"/>
          <p:cNvSpPr>
            <a:spLocks noChangeArrowheads="1"/>
          </p:cNvSpPr>
          <p:nvPr/>
        </p:nvSpPr>
        <p:spPr bwMode="auto">
          <a:xfrm rot="2753235">
            <a:off x="873342" y="4549285"/>
            <a:ext cx="1280160" cy="427531"/>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939992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1000" fill="hold"/>
                                        <p:tgtEl>
                                          <p:spTgt spid="60"/>
                                        </p:tgtEl>
                                        <p:attrNameLst>
                                          <p:attrName>ppt_w</p:attrName>
                                        </p:attrNameLst>
                                      </p:cBhvr>
                                      <p:tavLst>
                                        <p:tav tm="0">
                                          <p:val>
                                            <p:strVal val="4/3*#ppt_w"/>
                                          </p:val>
                                        </p:tav>
                                        <p:tav tm="100000">
                                          <p:val>
                                            <p:strVal val="#ppt_w"/>
                                          </p:val>
                                        </p:tav>
                                      </p:tavLst>
                                    </p:anim>
                                    <p:anim calcmode="lin" valueType="num">
                                      <p:cBhvr>
                                        <p:cTn id="8" dur="1000" fill="hold"/>
                                        <p:tgtEl>
                                          <p:spTgt spid="60"/>
                                        </p:tgtEl>
                                        <p:attrNameLst>
                                          <p:attrName>ppt_h</p:attrName>
                                        </p:attrNameLst>
                                      </p:cBhvr>
                                      <p:tavLst>
                                        <p:tav tm="0">
                                          <p:val>
                                            <p:strVal val="4/3*#ppt_h"/>
                                          </p:val>
                                        </p:tav>
                                        <p:tav tm="100000">
                                          <p:val>
                                            <p:strVal val="#ppt_h"/>
                                          </p:val>
                                        </p:tav>
                                      </p:tavLst>
                                    </p:anim>
                                  </p:childTnLst>
                                </p:cTn>
                              </p:par>
                            </p:childTnLst>
                          </p:cTn>
                        </p:par>
                        <p:par>
                          <p:cTn id="9" fill="hold" nodeType="afterGroup">
                            <p:stCondLst>
                              <p:cond delay="1000"/>
                            </p:stCondLst>
                            <p:childTnLst>
                              <p:par>
                                <p:cTn id="10" presetID="23" presetClass="entr" presetSubtype="288"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strVal val="4/3*#ppt_w"/>
                                          </p:val>
                                        </p:tav>
                                        <p:tav tm="100000">
                                          <p:val>
                                            <p:strVal val="#ppt_w"/>
                                          </p:val>
                                        </p:tav>
                                      </p:tavLst>
                                    </p:anim>
                                    <p:anim calcmode="lin" valueType="num">
                                      <p:cBhvr>
                                        <p:cTn id="13" dur="1000" fill="hold"/>
                                        <p:tgtEl>
                                          <p:spTgt spid="61"/>
                                        </p:tgtEl>
                                        <p:attrNameLst>
                                          <p:attrName>ppt_h</p:attrName>
                                        </p:attrNameLst>
                                      </p:cBhvr>
                                      <p:tavLst>
                                        <p:tav tm="0">
                                          <p:val>
                                            <p:strVal val="4/3*#ppt_h"/>
                                          </p:val>
                                        </p:tav>
                                        <p:tav tm="100000">
                                          <p:val>
                                            <p:strVal val="#ppt_h"/>
                                          </p:val>
                                        </p:tav>
                                      </p:tavLst>
                                    </p:anim>
                                  </p:childTnLst>
                                </p:cTn>
                              </p:par>
                            </p:childTnLst>
                          </p:cTn>
                        </p:par>
                        <p:par>
                          <p:cTn id="14" fill="hold">
                            <p:stCondLst>
                              <p:cond delay="2000"/>
                            </p:stCondLst>
                            <p:childTnLst>
                              <p:par>
                                <p:cTn id="15" presetID="23" presetClass="entr" presetSubtype="288" fill="hold" grpId="0"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1000" fill="hold"/>
                                        <p:tgtEl>
                                          <p:spTgt spid="68"/>
                                        </p:tgtEl>
                                        <p:attrNameLst>
                                          <p:attrName>ppt_w</p:attrName>
                                        </p:attrNameLst>
                                      </p:cBhvr>
                                      <p:tavLst>
                                        <p:tav tm="0">
                                          <p:val>
                                            <p:strVal val="4/3*#ppt_w"/>
                                          </p:val>
                                        </p:tav>
                                        <p:tav tm="100000">
                                          <p:val>
                                            <p:strVal val="#ppt_w"/>
                                          </p:val>
                                        </p:tav>
                                      </p:tavLst>
                                    </p:anim>
                                    <p:anim calcmode="lin" valueType="num">
                                      <p:cBhvr>
                                        <p:cTn id="18" dur="1000" fill="hold"/>
                                        <p:tgtEl>
                                          <p:spTgt spid="68"/>
                                        </p:tgtEl>
                                        <p:attrNameLst>
                                          <p:attrName>ppt_h</p:attrName>
                                        </p:attrNameLst>
                                      </p:cBhvr>
                                      <p:tavLst>
                                        <p:tav tm="0">
                                          <p:val>
                                            <p:strVal val="4/3*#ppt_h"/>
                                          </p:val>
                                        </p:tav>
                                        <p:tav tm="100000">
                                          <p:val>
                                            <p:strVal val="#ppt_h"/>
                                          </p:val>
                                        </p:tav>
                                      </p:tavLst>
                                    </p:anim>
                                  </p:childTnLst>
                                </p:cTn>
                              </p:par>
                            </p:childTnLst>
                          </p:cTn>
                        </p:par>
                        <p:par>
                          <p:cTn id="19" fill="hold" nodeType="afterGroup">
                            <p:stCondLst>
                              <p:cond delay="3000"/>
                            </p:stCondLst>
                            <p:childTnLst>
                              <p:par>
                                <p:cTn id="20" presetID="23" presetClass="entr" presetSubtype="16" fill="hold" grpId="0" nodeType="after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1000" fill="hold"/>
                                        <p:tgtEl>
                                          <p:spTgt spid="62"/>
                                        </p:tgtEl>
                                        <p:attrNameLst>
                                          <p:attrName>ppt_w</p:attrName>
                                        </p:attrNameLst>
                                      </p:cBhvr>
                                      <p:tavLst>
                                        <p:tav tm="0">
                                          <p:val>
                                            <p:fltVal val="0"/>
                                          </p:val>
                                        </p:tav>
                                        <p:tav tm="100000">
                                          <p:val>
                                            <p:strVal val="#ppt_w"/>
                                          </p:val>
                                        </p:tav>
                                      </p:tavLst>
                                    </p:anim>
                                    <p:anim calcmode="lin" valueType="num">
                                      <p:cBhvr>
                                        <p:cTn id="23" dur="1000" fill="hold"/>
                                        <p:tgtEl>
                                          <p:spTgt spid="62"/>
                                        </p:tgtEl>
                                        <p:attrNameLst>
                                          <p:attrName>ppt_h</p:attrName>
                                        </p:attrNameLst>
                                      </p:cBhvr>
                                      <p:tavLst>
                                        <p:tav tm="0">
                                          <p:val>
                                            <p:fltVal val="0"/>
                                          </p:val>
                                        </p:tav>
                                        <p:tav tm="100000">
                                          <p:val>
                                            <p:strVal val="#ppt_h"/>
                                          </p:val>
                                        </p:tav>
                                      </p:tavLst>
                                    </p:anim>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par>
                          <p:cTn id="33" fill="hold" nodeType="afterGroup">
                            <p:stCondLst>
                              <p:cond delay="40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autoUpdateAnimBg="0"/>
      <p:bldP spid="61" grpId="0" animBg="1" autoUpdateAnimBg="0"/>
      <p:bldP spid="62" grpId="0" animBg="1" autoUpdateAnimBg="0"/>
      <p:bldP spid="6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30250" y="1905000"/>
            <a:ext cx="7681913" cy="1524000"/>
          </a:xfrm>
        </p:spPr>
        <p:txBody>
          <a:bodyPr/>
          <a:lstStyle/>
          <a:p>
            <a:pPr eaLnBrk="1" hangingPunct="1">
              <a:defRPr/>
            </a:pPr>
            <a:endParaRPr smtClean="0"/>
          </a:p>
        </p:txBody>
      </p:sp>
      <p:sp>
        <p:nvSpPr>
          <p:cNvPr id="3" name="Subtitle 2"/>
          <p:cNvSpPr>
            <a:spLocks noGrp="1"/>
          </p:cNvSpPr>
          <p:nvPr>
            <p:ph type="subTitle" idx="1"/>
          </p:nvPr>
        </p:nvSpPr>
        <p:spPr>
          <a:xfrm>
            <a:off x="730250" y="4344988"/>
            <a:ext cx="7681913" cy="461962"/>
          </a:xfrm>
        </p:spPr>
        <p:txBody>
          <a:bodyPr rtlCol="0">
            <a:normAutofit/>
          </a:bodyPr>
          <a:lstStyle/>
          <a:p>
            <a:pPr eaLnBrk="1" fontAlgn="auto" hangingPunct="1">
              <a:spcAft>
                <a:spcPts val="0"/>
              </a:spcAft>
              <a:buFont typeface="Arial" pitchFamily="34" charset="0"/>
              <a:buNone/>
              <a:defRPr/>
            </a:pPr>
            <a:endParaRPr dirty="0" smtClean="0"/>
          </a:p>
        </p:txBody>
      </p:sp>
      <p:pic>
        <p:nvPicPr>
          <p:cNvPr id="19460" name="Picture 3" descr="fruit1.jpg"/>
          <p:cNvPicPr>
            <a:picLocks noChangeAspect="1"/>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bwMode="auto">
          <a:xfrm>
            <a:off x="0" y="0"/>
            <a:ext cx="9144000" cy="6858000"/>
          </a:xfrm>
          <a:prstGeom prst="rect">
            <a:avLst/>
          </a:prstGeom>
          <a:gradFill flip="none" rotWithShape="1">
            <a:gsLst>
              <a:gs pos="0">
                <a:schemeClr val="bg1"/>
              </a:gs>
              <a:gs pos="24000">
                <a:schemeClr val="bg1">
                  <a:alpha val="14000"/>
                </a:schemeClr>
              </a:gs>
            </a:gsLst>
            <a:lin ang="10800000" scaled="1"/>
            <a:tileRect/>
          </a:gradFill>
          <a:ln w="19050" cap="flat" cmpd="sng" algn="ctr">
            <a:no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latin typeface="Arial" charset="0"/>
            </a:endParaRPr>
          </a:p>
        </p:txBody>
      </p:sp>
      <p:pic>
        <p:nvPicPr>
          <p:cNvPr id="19462"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59875"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218461" y="133139"/>
            <a:ext cx="2824844" cy="6740307"/>
          </a:xfrm>
          <a:prstGeom prst="rect">
            <a:avLst/>
          </a:prstGeom>
          <a:solidFill>
            <a:srgbClr val="000000">
              <a:alpha val="23922"/>
            </a:srgbClr>
          </a:solidFill>
          <a:effectLst>
            <a:softEdge rad="317500"/>
          </a:effectLst>
        </p:spPr>
        <p:txBody>
          <a:bodyPr>
            <a:spAutoFit/>
          </a:bodyPr>
          <a:lstStyle/>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Cantaloupe: 	54 %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Asparagus: 	55 %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Honeydew: 	73 %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Peaches: 	76 %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Lettuce: 	78 %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Dates: 	82 %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Avocados: 	84 %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Garlic: 	86 %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Grapes: 	88 %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Lemons: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Carrots: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Strawberries: 	90 %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Broccoli: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Celery: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Nectarines: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Plums: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Tomatoes: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Apricots: 	95 %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Pistachios: 	96 %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Kiwi: 	97 %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Figs: 	98 %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Walnuts: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Almond: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Olives: 	100 %</a:t>
            </a:r>
          </a:p>
        </p:txBody>
      </p:sp>
      <p:sp>
        <p:nvSpPr>
          <p:cNvPr id="5" name="TextBox 4"/>
          <p:cNvSpPr txBox="1"/>
          <p:nvPr/>
        </p:nvSpPr>
        <p:spPr bwMode="ltGray">
          <a:xfrm>
            <a:off x="152400" y="3538716"/>
            <a:ext cx="5940880" cy="1144929"/>
          </a:xfrm>
          <a:prstGeom prst="rect">
            <a:avLst/>
          </a:prstGeom>
          <a:noFill/>
          <a:effectLst>
            <a:glow rad="228600">
              <a:schemeClr val="accent1">
                <a:satMod val="175000"/>
                <a:alpha val="40000"/>
              </a:schemeClr>
            </a:glow>
            <a:softEdge rad="127000"/>
          </a:effectLst>
        </p:spPr>
        <p:txBody>
          <a:bodyPr>
            <a:spAutoFit/>
          </a:bodyPr>
          <a:lstStyle/>
          <a:p>
            <a:pPr algn="ctr" fontAlgn="auto">
              <a:lnSpc>
                <a:spcPct val="95000"/>
              </a:lnSpc>
              <a:spcBef>
                <a:spcPts val="0"/>
              </a:spcBef>
              <a:spcAft>
                <a:spcPts val="0"/>
              </a:spcAft>
              <a:defRPr/>
            </a:pPr>
            <a:r>
              <a:rPr lang="en-US" sz="3600" b="1" spc="-150" dirty="0">
                <a:ln w="3175">
                  <a:noFill/>
                </a:ln>
                <a:effectLst>
                  <a:outerShdw blurRad="50800" dist="50800" dir="2700000" algn="tl" rotWithShape="0">
                    <a:prstClr val="black"/>
                  </a:outerShdw>
                </a:effectLst>
                <a:latin typeface="+mj-lt"/>
                <a:cs typeface="Arial" charset="0"/>
              </a:rPr>
              <a:t>&gt; 50% of US vegetables, fruits &amp; nuts are California grown</a:t>
            </a:r>
          </a:p>
        </p:txBody>
      </p:sp>
      <p:sp>
        <p:nvSpPr>
          <p:cNvPr id="9" name="Title 1"/>
          <p:cNvSpPr txBox="1">
            <a:spLocks/>
          </p:cNvSpPr>
          <p:nvPr/>
        </p:nvSpPr>
        <p:spPr bwMode="ltGray">
          <a:xfrm>
            <a:off x="0" y="1905000"/>
            <a:ext cx="6400800" cy="1676400"/>
          </a:xfrm>
          <a:prstGeom prst="rect">
            <a:avLst/>
          </a:prstGeom>
          <a:noFill/>
          <a:ln w="9525">
            <a:noFill/>
            <a:miter lim="800000"/>
            <a:headEnd/>
            <a:tailEnd/>
          </a:ln>
          <a:effectLst>
            <a:outerShdw dist="50800" dir="5400000" algn="ctr" rotWithShape="0">
              <a:schemeClr val="bg1"/>
            </a:outerShdw>
          </a:effectLst>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rPr>
              <a:t>California – </a:t>
            </a:r>
          </a:p>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rPr>
              <a:t>America’s Fruit Basket</a:t>
            </a:r>
            <a:endParaRPr lang="en-US" sz="4400" b="1" spc="-150" dirty="0">
              <a:ln w="3175">
                <a:noFill/>
              </a:ln>
              <a:gradFill flip="none" rotWithShape="1">
                <a:gsLst>
                  <a:gs pos="0">
                    <a:srgbClr val="FFFFB9"/>
                  </a:gs>
                  <a:gs pos="36000">
                    <a:srgbClr val="FFFF99"/>
                  </a:gs>
                  <a:gs pos="86000">
                    <a:srgbClr val="F6AE1E"/>
                  </a:gs>
                </a:gsLst>
                <a:lin ang="5400000" scaled="0"/>
                <a:tileRect/>
              </a:gradFill>
              <a:latin typeface="+mj-lt"/>
            </a:endParaRPr>
          </a:p>
        </p:txBody>
      </p:sp>
    </p:spTree>
    <p:extLst>
      <p:ext uri="{BB962C8B-B14F-4D97-AF65-F5344CB8AC3E}">
        <p14:creationId xmlns:p14="http://schemas.microsoft.com/office/powerpoint/2010/main" val="40563370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47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59"/>
          <p:cNvPicPr>
            <a:picLocks noChangeAspect="1" noChangeArrowheads="1"/>
          </p:cNvPicPr>
          <p:nvPr/>
        </p:nvPicPr>
        <p:blipFill>
          <a:blip r:embed="rId4" cstate="print">
            <a:lum/>
          </a:blip>
          <a:srcRect/>
          <a:stretch>
            <a:fillRect/>
          </a:stretch>
        </p:blipFill>
        <p:spPr bwMode="ltGray">
          <a:xfrm>
            <a:off x="1" y="0"/>
            <a:ext cx="9143999" cy="6858000"/>
          </a:xfrm>
          <a:prstGeom prst="rect">
            <a:avLst/>
          </a:prstGeom>
          <a:noFill/>
          <a:ln w="19050">
            <a:noFill/>
            <a:miter lim="800000"/>
            <a:headEnd/>
            <a:tailEnd/>
          </a:ln>
          <a:effectLst>
            <a:glow rad="228600">
              <a:schemeClr val="bg1">
                <a:alpha val="40000"/>
              </a:schemeClr>
            </a:glow>
          </a:effectLst>
        </p:spPr>
      </p:pic>
      <p:pic>
        <p:nvPicPr>
          <p:cNvPr id="21508" name="Picture 2" descr="Base Map Topo 2"/>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533400"/>
            <a:ext cx="5556250" cy="655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4"/>
          <p:cNvGrpSpPr>
            <a:grpSpLocks/>
          </p:cNvGrpSpPr>
          <p:nvPr/>
        </p:nvGrpSpPr>
        <p:grpSpPr bwMode="auto">
          <a:xfrm>
            <a:off x="204788" y="1193800"/>
            <a:ext cx="2224087" cy="2952750"/>
            <a:chOff x="345" y="468"/>
            <a:chExt cx="1401" cy="1860"/>
          </a:xfrm>
        </p:grpSpPr>
        <p:sp>
          <p:nvSpPr>
            <p:cNvPr id="325637"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8"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39"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0"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641"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nvGrpSpPr>
          <p:cNvPr id="10" name="Group 103"/>
          <p:cNvGrpSpPr>
            <a:grpSpLocks/>
          </p:cNvGrpSpPr>
          <p:nvPr/>
        </p:nvGrpSpPr>
        <p:grpSpPr bwMode="auto">
          <a:xfrm>
            <a:off x="1028700" y="2255838"/>
            <a:ext cx="2641600" cy="3587750"/>
            <a:chOff x="816" y="1325"/>
            <a:chExt cx="1664" cy="2260"/>
          </a:xfrm>
        </p:grpSpPr>
        <p:grpSp>
          <p:nvGrpSpPr>
            <p:cNvPr id="21520" name="Group 105"/>
            <p:cNvGrpSpPr>
              <a:grpSpLocks/>
            </p:cNvGrpSpPr>
            <p:nvPr/>
          </p:nvGrpSpPr>
          <p:grpSpPr bwMode="auto">
            <a:xfrm>
              <a:off x="816" y="1872"/>
              <a:ext cx="1632" cy="1668"/>
              <a:chOff x="876" y="1716"/>
              <a:chExt cx="1632" cy="1668"/>
            </a:xfrm>
          </p:grpSpPr>
          <p:sp>
            <p:nvSpPr>
              <p:cNvPr id="325738" name="Freeform 106"/>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39" name="Freeform 107"/>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0" name="Freeform 108"/>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1" name="Freeform 109"/>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2" name="Freeform 110"/>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nvGrpSpPr>
              <p:cNvPr id="21531" name="Group 111"/>
              <p:cNvGrpSpPr>
                <a:grpSpLocks/>
              </p:cNvGrpSpPr>
              <p:nvPr/>
            </p:nvGrpSpPr>
            <p:grpSpPr bwMode="auto">
              <a:xfrm>
                <a:off x="876" y="1716"/>
                <a:ext cx="1632" cy="1668"/>
                <a:chOff x="876" y="1716"/>
                <a:chExt cx="1632" cy="1668"/>
              </a:xfrm>
            </p:grpSpPr>
            <p:sp>
              <p:nvSpPr>
                <p:cNvPr id="325744" name="Freeform 112"/>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5" name="Freeform 113"/>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6" name="Freeform 114"/>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7" name="Freeform 115"/>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48" name="Freeform 116"/>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grpSp>
          <p:nvGrpSpPr>
            <p:cNvPr id="21521" name="Group 118"/>
            <p:cNvGrpSpPr>
              <a:grpSpLocks/>
            </p:cNvGrpSpPr>
            <p:nvPr/>
          </p:nvGrpSpPr>
          <p:grpSpPr bwMode="auto">
            <a:xfrm>
              <a:off x="992" y="1325"/>
              <a:ext cx="1488" cy="2260"/>
              <a:chOff x="1152" y="1161"/>
              <a:chExt cx="1488" cy="2260"/>
            </a:xfrm>
          </p:grpSpPr>
          <p:sp>
            <p:nvSpPr>
              <p:cNvPr id="325751" name="Oval 119"/>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2" name="Oval 120"/>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3" name="Oval 121"/>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sp>
            <p:nvSpPr>
              <p:cNvPr id="325754" name="Oval 122"/>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cs typeface="+mn-cs"/>
                </a:endParaRPr>
              </a:p>
            </p:txBody>
          </p:sp>
        </p:grpSp>
      </p:grpSp>
      <p:sp>
        <p:nvSpPr>
          <p:cNvPr id="59" name="Title 1"/>
          <p:cNvSpPr txBox="1">
            <a:spLocks/>
          </p:cNvSpPr>
          <p:nvPr/>
        </p:nvSpPr>
        <p:spPr bwMode="invGray">
          <a:xfrm>
            <a:off x="2209800" y="720804"/>
            <a:ext cx="6934200" cy="1107996"/>
          </a:xfrm>
          <a:prstGeom prst="rect">
            <a:avLst/>
          </a:prstGeom>
          <a:noFill/>
          <a:ln w="9525">
            <a:noFill/>
            <a:miter lim="800000"/>
            <a:headEnd/>
            <a:tailEnd/>
          </a:ln>
          <a:effectLst>
            <a:outerShdw blurRad="63500" dist="38100" dir="2700000" algn="tl" rotWithShape="0">
              <a:srgbClr val="000000">
                <a:alpha val="74997"/>
              </a:srgbClr>
            </a:outerShdw>
          </a:effectLst>
        </p:spPr>
        <p:txBody>
          <a:bodyPr lIns="0" tIns="0" rIns="0" bIns="0">
            <a:spAutoFit/>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rPr>
              <a:t>Impacts of Regulation</a:t>
            </a:r>
          </a:p>
          <a:p>
            <a:pPr algn="ctr" defTabSz="912813" eaLnBrk="0" hangingPunct="0">
              <a:lnSpc>
                <a:spcPct val="90000"/>
              </a:lnSpc>
              <a:defRPr/>
            </a:pPr>
            <a:r>
              <a:rPr lang="en-US" sz="3600" b="1" spc="-150" dirty="0">
                <a:ln w="3175">
                  <a:noFill/>
                </a:ln>
                <a:effectLst>
                  <a:outerShdw blurRad="38100" dist="38100" dir="2700000" algn="tl">
                    <a:srgbClr val="000000">
                      <a:alpha val="43137"/>
                    </a:srgbClr>
                  </a:outerShdw>
                </a:effectLst>
                <a:latin typeface="+mj-lt"/>
              </a:rPr>
              <a:t>On California’s Water Supply</a:t>
            </a:r>
          </a:p>
        </p:txBody>
      </p:sp>
      <p:sp>
        <p:nvSpPr>
          <p:cNvPr id="60" name="Oval 11"/>
          <p:cNvSpPr>
            <a:spLocks noChangeArrowheads="1"/>
          </p:cNvSpPr>
          <p:nvPr/>
        </p:nvSpPr>
        <p:spPr bwMode="auto">
          <a:xfrm>
            <a:off x="838200" y="3124200"/>
            <a:ext cx="685800" cy="609600"/>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sp>
        <p:nvSpPr>
          <p:cNvPr id="61" name="Oval 9"/>
          <p:cNvSpPr>
            <a:spLocks noChangeArrowheads="1"/>
          </p:cNvSpPr>
          <p:nvPr/>
        </p:nvSpPr>
        <p:spPr bwMode="auto">
          <a:xfrm rot="2753235">
            <a:off x="1420019" y="3993357"/>
            <a:ext cx="1652587" cy="641350"/>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dirty="0">
              <a:effectLst>
                <a:outerShdw blurRad="38100" dist="38100" dir="2700000" algn="tl">
                  <a:srgbClr val="000000">
                    <a:alpha val="43137"/>
                  </a:srgbClr>
                </a:outerShdw>
              </a:effectLst>
            </a:endParaRPr>
          </a:p>
        </p:txBody>
      </p:sp>
      <p:sp>
        <p:nvSpPr>
          <p:cNvPr id="62" name="Oval 10"/>
          <p:cNvSpPr>
            <a:spLocks noChangeArrowheads="1"/>
          </p:cNvSpPr>
          <p:nvPr/>
        </p:nvSpPr>
        <p:spPr bwMode="auto">
          <a:xfrm rot="1529321">
            <a:off x="2308225" y="5432425"/>
            <a:ext cx="1828800" cy="741363"/>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grpSp>
        <p:nvGrpSpPr>
          <p:cNvPr id="18" name="Group 28"/>
          <p:cNvGrpSpPr>
            <a:grpSpLocks/>
          </p:cNvGrpSpPr>
          <p:nvPr/>
        </p:nvGrpSpPr>
        <p:grpSpPr bwMode="auto">
          <a:xfrm>
            <a:off x="3108325" y="2133600"/>
            <a:ext cx="5807075" cy="1547813"/>
            <a:chOff x="6096000" y="2433699"/>
            <a:chExt cx="3048000" cy="1149288"/>
          </a:xfrm>
        </p:grpSpPr>
        <p:sp>
          <p:nvSpPr>
            <p:cNvPr id="82" name="AutoShape 29"/>
            <p:cNvSpPr>
              <a:spLocks noChangeArrowheads="1"/>
            </p:cNvSpPr>
            <p:nvPr/>
          </p:nvSpPr>
          <p:spPr bwMode="auto">
            <a:xfrm>
              <a:off x="6096000" y="2641160"/>
              <a:ext cx="3048000" cy="711969"/>
            </a:xfrm>
            <a:prstGeom prst="roundRect">
              <a:avLst>
                <a:gd name="adj" fmla="val 50000"/>
              </a:avLst>
            </a:prstGeom>
            <a:solidFill>
              <a:srgbClr val="111111">
                <a:alpha val="50195"/>
              </a:srgbClr>
            </a:solidFill>
            <a:ln w="28575">
              <a:solidFill>
                <a:schemeClr val="tx1"/>
              </a:solidFill>
              <a:round/>
              <a:headEnd/>
              <a:tailEnd/>
            </a:ln>
          </p:spPr>
          <p:txBody>
            <a:bodyPr wrap="none" tIns="137160" bIns="137160" anchor="ctr" anchorCtr="1"/>
            <a:lstStyle/>
            <a:p>
              <a:pPr>
                <a:defRPr/>
              </a:pPr>
              <a:endParaRPr lang="en-US" sz="2000" dirty="0">
                <a:effectLst>
                  <a:outerShdw blurRad="38100" dist="38100" dir="2700000" algn="tl">
                    <a:srgbClr val="000000"/>
                  </a:outerShdw>
                </a:effectLst>
              </a:endParaRPr>
            </a:p>
          </p:txBody>
        </p:sp>
        <p:sp>
          <p:nvSpPr>
            <p:cNvPr id="83" name="Text Box 30"/>
            <p:cNvSpPr txBox="1">
              <a:spLocks noChangeArrowheads="1"/>
            </p:cNvSpPr>
            <p:nvPr/>
          </p:nvSpPr>
          <p:spPr bwMode="ltGray">
            <a:xfrm>
              <a:off x="6163733" y="2433699"/>
              <a:ext cx="2952750" cy="1149288"/>
            </a:xfrm>
            <a:prstGeom prst="rect">
              <a:avLst/>
            </a:prstGeom>
            <a:noFill/>
            <a:ln w="9525">
              <a:noFill/>
              <a:miter lim="800000"/>
              <a:headEnd/>
              <a:tailEnd/>
            </a:ln>
            <a:effectLst>
              <a:outerShdw dist="50800" dir="5400000" algn="ctr" rotWithShape="0">
                <a:schemeClr val="bg1"/>
              </a:outerShdw>
            </a:effectLst>
          </p:spPr>
          <p:txBody>
            <a:bodyPr tIns="137160" bIns="137160" anchor="ctr" anchorCtr="1">
              <a:spAutoFit/>
            </a:bodyPr>
            <a:lstStyle/>
            <a:p>
              <a:pPr algn="ct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Up to 25-30% cutbacks</a:t>
              </a:r>
            </a:p>
            <a:p>
              <a:pPr algn="ct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rPr>
                <a:t>7 out of 10 years in drought conditions</a:t>
              </a:r>
            </a:p>
          </p:txBody>
        </p:sp>
      </p:grpSp>
      <p:sp>
        <p:nvSpPr>
          <p:cNvPr id="65" name="Slide Number Placeholder 3"/>
          <p:cNvSpPr>
            <a:spLocks noGrp="1"/>
          </p:cNvSpPr>
          <p:nvPr>
            <p:ph type="sldNum" sz="quarter" idx="10"/>
          </p:nvPr>
        </p:nvSpPr>
        <p:spPr/>
        <p:txBody>
          <a:bodyPr/>
          <a:lstStyle/>
          <a:p>
            <a:pPr>
              <a:defRPr/>
            </a:pPr>
            <a:fld id="{1C12D13E-883E-4884-A5FA-78CEE751A869}" type="slidenum">
              <a:rPr lang="en-US" smtClean="0"/>
              <a:pPr>
                <a:defRPr/>
              </a:pPr>
              <a:t>14</a:t>
            </a:fld>
            <a:endParaRPr lang="en-US" dirty="0"/>
          </a:p>
        </p:txBody>
      </p:sp>
      <p:sp>
        <p:nvSpPr>
          <p:cNvPr id="68" name="Oval 10"/>
          <p:cNvSpPr>
            <a:spLocks noChangeArrowheads="1"/>
          </p:cNvSpPr>
          <p:nvPr/>
        </p:nvSpPr>
        <p:spPr bwMode="auto">
          <a:xfrm rot="3250483">
            <a:off x="607219" y="4591844"/>
            <a:ext cx="1828800" cy="455612"/>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8936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rotWithShape="1">
          <a:blip r:embed="rId3" cstate="print">
            <a:duotone>
              <a:prstClr val="black"/>
              <a:srgbClr val="996633">
                <a:tint val="45000"/>
                <a:satMod val="400000"/>
              </a:srgbClr>
            </a:duotone>
            <a:extLst>
              <a:ext uri="{BEBA8EAE-BF5A-486C-A8C5-ECC9F3942E4B}">
                <a14:imgProps xmlns:a14="http://schemas.microsoft.com/office/drawing/2010/main">
                  <a14:imgLayer r:embed="rId4">
                    <a14:imgEffect>
                      <a14:artisticMarker/>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12962" r="12386"/>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7"/>
          <p:cNvSpPr txBox="1">
            <a:spLocks/>
          </p:cNvSpPr>
          <p:nvPr/>
        </p:nvSpPr>
        <p:spPr bwMode="ltGray">
          <a:xfrm>
            <a:off x="228600" y="304800"/>
            <a:ext cx="8458200" cy="1295400"/>
          </a:xfrm>
          <a:prstGeom prst="rect">
            <a:avLst/>
          </a:prstGeom>
          <a:effectLst>
            <a:glow rad="101600">
              <a:schemeClr val="bg1">
                <a:alpha val="60000"/>
              </a:schemeClr>
            </a:glow>
            <a:outerShdw blurRad="50800" dist="50800" dir="5400000" algn="ctr" rotWithShape="0">
              <a:schemeClr val="bg1"/>
            </a:outerShdw>
          </a:effectLst>
        </p:spPr>
        <p:txBody>
          <a:bodyPr/>
          <a:lstStyle/>
          <a:p>
            <a:pP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California Water Farm Coalition</a:t>
            </a:r>
          </a:p>
          <a:p>
            <a:pP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Impacts of Water Cuts …</a:t>
            </a:r>
            <a:endParaRPr lang="en-US" sz="3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pic>
        <p:nvPicPr>
          <p:cNvPr id="6146" name="Picture 2" descr="C:\Users\u06454\Local Settings\Temp\photo (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333"/>
          <a:stretch/>
        </p:blipFill>
        <p:spPr bwMode="auto">
          <a:xfrm>
            <a:off x="1192695" y="2489616"/>
            <a:ext cx="6758608"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7569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6146"/>
                                        </p:tgtEl>
                                      </p:cBhvr>
                                    </p:animEffect>
                                    <p:anim calcmode="lin" valueType="num">
                                      <p:cBhvr>
                                        <p:cTn id="19" dur="1000"/>
                                        <p:tgtEl>
                                          <p:spTgt spid="6146"/>
                                        </p:tgtEl>
                                        <p:attrNameLst>
                                          <p:attrName>ppt_x</p:attrName>
                                        </p:attrNameLst>
                                      </p:cBhvr>
                                      <p:tavLst>
                                        <p:tav tm="0">
                                          <p:val>
                                            <p:strVal val="ppt_x"/>
                                          </p:val>
                                        </p:tav>
                                        <p:tav tm="100000">
                                          <p:val>
                                            <p:strVal val="ppt_x"/>
                                          </p:val>
                                        </p:tav>
                                      </p:tavLst>
                                    </p:anim>
                                    <p:anim calcmode="lin" valueType="num">
                                      <p:cBhvr>
                                        <p:cTn id="20" dur="1000"/>
                                        <p:tgtEl>
                                          <p:spTgt spid="6146"/>
                                        </p:tgtEl>
                                        <p:attrNameLst>
                                          <p:attrName>ppt_y</p:attrName>
                                        </p:attrNameLst>
                                      </p:cBhvr>
                                      <p:tavLst>
                                        <p:tav tm="0">
                                          <p:val>
                                            <p:strVal val="ppt_y"/>
                                          </p:val>
                                        </p:tav>
                                        <p:tav tm="100000">
                                          <p:val>
                                            <p:strVal val="ppt_y+.1"/>
                                          </p:val>
                                        </p:tav>
                                      </p:tavLst>
                                    </p:anim>
                                    <p:set>
                                      <p:cBhvr>
                                        <p:cTn id="21"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p:cNvPicPr>
            <a:picLocks noChangeAspect="1" noChangeArrowheads="1"/>
          </p:cNvPicPr>
          <p:nvPr/>
        </p:nvPicPr>
        <p:blipFill rotWithShape="1">
          <a:blip r:embed="rId3" cstate="print">
            <a:duotone>
              <a:prstClr val="black"/>
              <a:srgbClr val="996633">
                <a:tint val="45000"/>
                <a:satMod val="400000"/>
              </a:srgbClr>
            </a:duotone>
            <a:extLst>
              <a:ext uri="{BEBA8EAE-BF5A-486C-A8C5-ECC9F3942E4B}">
                <a14:imgProps xmlns:a14="http://schemas.microsoft.com/office/drawing/2010/main">
                  <a14:imgLayer r:embed="rId4">
                    <a14:imgEffect>
                      <a14:artisticMarker/>
                    </a14:imgEffect>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12962" r="12386"/>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7"/>
          <p:cNvSpPr txBox="1">
            <a:spLocks/>
          </p:cNvSpPr>
          <p:nvPr/>
        </p:nvSpPr>
        <p:spPr bwMode="ltGray">
          <a:xfrm>
            <a:off x="228600" y="304800"/>
            <a:ext cx="8458200" cy="1295400"/>
          </a:xfrm>
          <a:prstGeom prst="rect">
            <a:avLst/>
          </a:prstGeom>
          <a:effectLst>
            <a:glow rad="101600">
              <a:schemeClr val="bg1">
                <a:alpha val="60000"/>
              </a:schemeClr>
            </a:glow>
            <a:outerShdw blurRad="50800" dist="50800" dir="5400000" algn="ctr" rotWithShape="0">
              <a:schemeClr val="bg1"/>
            </a:outerShdw>
          </a:effectLst>
        </p:spPr>
        <p:txBody>
          <a:bodyPr/>
          <a:lstStyle/>
          <a:p>
            <a:pP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California Water Farm Coalition</a:t>
            </a:r>
          </a:p>
          <a:p>
            <a:pP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Impacts of Water Cuts …</a:t>
            </a:r>
            <a:endParaRPr lang="en-US" sz="36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
        <p:nvSpPr>
          <p:cNvPr id="8" name="Title 7"/>
          <p:cNvSpPr txBox="1">
            <a:spLocks/>
          </p:cNvSpPr>
          <p:nvPr/>
        </p:nvSpPr>
        <p:spPr bwMode="ltGray">
          <a:xfrm>
            <a:off x="304800" y="2303155"/>
            <a:ext cx="850392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r" defTabSz="912813" eaLnBrk="0" hangingPunct="0">
              <a:lnSpc>
                <a:spcPct val="90000"/>
              </a:lnSpc>
              <a:defRPr/>
            </a:pPr>
            <a:r>
              <a:rPr lang="en-US" sz="4000" b="1" spc="-150" dirty="0" smtClean="0">
                <a:ln w="3175">
                  <a:noFill/>
                </a:ln>
                <a:effectLst>
                  <a:outerShdw blurRad="50800" dist="38100" dir="2700000" algn="tl" rotWithShape="0">
                    <a:prstClr val="black">
                      <a:alpha val="40000"/>
                    </a:prstClr>
                  </a:outerShdw>
                </a:effectLst>
                <a:latin typeface="+mn-lt"/>
                <a:cs typeface="Arial" charset="0"/>
              </a:rPr>
              <a:t>728,000 acre-feet lost</a:t>
            </a:r>
          </a:p>
        </p:txBody>
      </p:sp>
      <p:sp>
        <p:nvSpPr>
          <p:cNvPr id="9" name="Title 7"/>
          <p:cNvSpPr txBox="1">
            <a:spLocks/>
          </p:cNvSpPr>
          <p:nvPr/>
        </p:nvSpPr>
        <p:spPr bwMode="ltGray">
          <a:xfrm>
            <a:off x="304800" y="2710057"/>
            <a:ext cx="8503920" cy="685800"/>
          </a:xfrm>
          <a:prstGeom prst="rect">
            <a:avLst/>
          </a:prstGeom>
          <a:effectLst>
            <a:glow rad="101600">
              <a:schemeClr val="bg1">
                <a:alpha val="60000"/>
              </a:schemeClr>
            </a:glow>
            <a:outerShdw blurRad="50800" dist="50800" dir="5400000" algn="ctr" rotWithShape="0">
              <a:schemeClr val="bg1"/>
            </a:outerShdw>
          </a:effectLst>
        </p:spPr>
        <p:txBody>
          <a:bodyPr/>
          <a:lstStyle/>
          <a:p>
            <a:pPr defTabSz="912813" eaLnBrk="0" hangingPunct="0">
              <a:lnSpc>
                <a:spcPct val="90000"/>
              </a:lnSpc>
              <a:defRPr/>
            </a:pPr>
            <a:r>
              <a:rPr lang="en-US" sz="4000" b="1" spc="-150" dirty="0" smtClean="0">
                <a:ln w="3175">
                  <a:noFill/>
                </a:ln>
                <a:effectLst>
                  <a:outerShdw blurRad="50800" dist="38100" dir="2700000" algn="tl" rotWithShape="0">
                    <a:prstClr val="black">
                      <a:alpha val="40000"/>
                    </a:prstClr>
                  </a:outerShdw>
                </a:effectLst>
                <a:latin typeface="+mn-lt"/>
                <a:cs typeface="Arial" charset="0"/>
              </a:rPr>
              <a:t>12,386  Ag Jobs Lost </a:t>
            </a:r>
          </a:p>
        </p:txBody>
      </p:sp>
      <p:sp>
        <p:nvSpPr>
          <p:cNvPr id="10" name="Title 7"/>
          <p:cNvSpPr txBox="1">
            <a:spLocks/>
          </p:cNvSpPr>
          <p:nvPr/>
        </p:nvSpPr>
        <p:spPr bwMode="ltGray">
          <a:xfrm>
            <a:off x="304800" y="5457826"/>
            <a:ext cx="850392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r" defTabSz="912813" eaLnBrk="0" hangingPunct="0">
              <a:lnSpc>
                <a:spcPct val="90000"/>
              </a:lnSpc>
              <a:defRPr/>
            </a:pPr>
            <a:r>
              <a:rPr lang="en-US" sz="4000" b="1" spc="-150" dirty="0" smtClean="0">
                <a:ln w="3175">
                  <a:noFill/>
                </a:ln>
                <a:effectLst>
                  <a:outerShdw blurRad="50800" dist="38100" dir="2700000" algn="tl" rotWithShape="0">
                    <a:prstClr val="black">
                      <a:alpha val="40000"/>
                    </a:prstClr>
                  </a:outerShdw>
                </a:effectLst>
                <a:latin typeface="+mn-lt"/>
                <a:cs typeface="Arial" charset="0"/>
              </a:rPr>
              <a:t>50% of annual supply for …</a:t>
            </a:r>
          </a:p>
        </p:txBody>
      </p:sp>
      <p:sp>
        <p:nvSpPr>
          <p:cNvPr id="11" name="Title 7"/>
          <p:cNvSpPr txBox="1">
            <a:spLocks/>
          </p:cNvSpPr>
          <p:nvPr/>
        </p:nvSpPr>
        <p:spPr bwMode="ltGray">
          <a:xfrm>
            <a:off x="304800" y="4383784"/>
            <a:ext cx="8503920" cy="685800"/>
          </a:xfrm>
          <a:prstGeom prst="rect">
            <a:avLst/>
          </a:prstGeom>
          <a:effectLst>
            <a:glow rad="101600">
              <a:schemeClr val="bg1">
                <a:alpha val="60000"/>
              </a:schemeClr>
            </a:glow>
            <a:outerShdw blurRad="50800" dist="50800" dir="5400000" algn="ctr" rotWithShape="0">
              <a:schemeClr val="bg1"/>
            </a:outerShdw>
          </a:effectLst>
        </p:spPr>
        <p:txBody>
          <a:bodyPr/>
          <a:lstStyle/>
          <a:p>
            <a:pPr defTabSz="912813" eaLnBrk="0" hangingPunct="0">
              <a:lnSpc>
                <a:spcPct val="90000"/>
              </a:lnSpc>
              <a:defRPr/>
            </a:pPr>
            <a:r>
              <a:rPr lang="en-US" sz="4000" b="1" spc="-150" dirty="0" smtClean="0">
                <a:ln w="3175">
                  <a:noFill/>
                </a:ln>
                <a:effectLst>
                  <a:outerShdw blurRad="50800" dist="38100" dir="2700000" algn="tl" rotWithShape="0">
                    <a:prstClr val="black">
                      <a:alpha val="40000"/>
                    </a:prstClr>
                  </a:outerShdw>
                </a:effectLst>
                <a:latin typeface="+mn-lt"/>
                <a:cs typeface="Arial" charset="0"/>
              </a:rPr>
              <a:t>260,000 acres non-irrigated  (</a:t>
            </a:r>
            <a:r>
              <a:rPr lang="en-US" sz="3600" b="1" spc="-150" dirty="0" smtClean="0">
                <a:ln w="3175">
                  <a:noFill/>
                </a:ln>
                <a:effectLst>
                  <a:outerShdw blurRad="50800" dist="38100" dir="2700000" algn="tl" rotWithShape="0">
                    <a:prstClr val="black">
                      <a:alpha val="40000"/>
                    </a:prstClr>
                  </a:outerShdw>
                </a:effectLst>
                <a:latin typeface="+mn-lt"/>
                <a:cs typeface="Arial" charset="0"/>
              </a:rPr>
              <a:t>26x26 mi</a:t>
            </a:r>
            <a:r>
              <a:rPr lang="en-US" sz="3600" b="1" spc="-150" baseline="30000" dirty="0" smtClean="0">
                <a:ln w="3175">
                  <a:noFill/>
                </a:ln>
                <a:effectLst>
                  <a:outerShdw blurRad="50800" dist="38100" dir="2700000" algn="tl" rotWithShape="0">
                    <a:prstClr val="black">
                      <a:alpha val="40000"/>
                    </a:prstClr>
                  </a:outerShdw>
                </a:effectLst>
                <a:latin typeface="+mn-lt"/>
                <a:cs typeface="Arial" charset="0"/>
              </a:rPr>
              <a:t>2</a:t>
            </a:r>
            <a:r>
              <a:rPr lang="en-US" sz="4000" b="1" spc="-150" dirty="0" smtClean="0">
                <a:ln w="3175">
                  <a:noFill/>
                </a:ln>
                <a:effectLst>
                  <a:outerShdw blurRad="50800" dist="38100" dir="2700000" algn="tl" rotWithShape="0">
                    <a:prstClr val="black">
                      <a:alpha val="40000"/>
                    </a:prstClr>
                  </a:outerShdw>
                </a:effectLst>
                <a:latin typeface="+mn-lt"/>
                <a:cs typeface="Arial" charset="0"/>
              </a:rPr>
              <a:t>)</a:t>
            </a:r>
          </a:p>
        </p:txBody>
      </p:sp>
      <p:sp>
        <p:nvSpPr>
          <p:cNvPr id="12" name="Title 7"/>
          <p:cNvSpPr txBox="1">
            <a:spLocks/>
          </p:cNvSpPr>
          <p:nvPr/>
        </p:nvSpPr>
        <p:spPr bwMode="ltGray">
          <a:xfrm>
            <a:off x="869097" y="6019800"/>
            <a:ext cx="237744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ctr" defTabSz="912813" eaLnBrk="0" hangingPunct="0">
              <a:lnSpc>
                <a:spcPct val="90000"/>
              </a:lnSpc>
              <a:defRPr/>
            </a:pPr>
            <a:r>
              <a:rPr lang="en-US" sz="3000" b="1" spc="-150" dirty="0" smtClean="0">
                <a:ln w="3175">
                  <a:noFill/>
                </a:ln>
                <a:effectLst>
                  <a:outerShdw blurRad="50800" dist="38100" dir="2700000" algn="tl" rotWithShape="0">
                    <a:prstClr val="black">
                      <a:alpha val="40000"/>
                    </a:prstClr>
                  </a:outerShdw>
                </a:effectLst>
                <a:latin typeface="+mj-lt"/>
                <a:cs typeface="Arial" charset="0"/>
              </a:rPr>
              <a:t>Sacramento </a:t>
            </a:r>
          </a:p>
        </p:txBody>
      </p:sp>
      <p:sp>
        <p:nvSpPr>
          <p:cNvPr id="13" name="Title 7"/>
          <p:cNvSpPr txBox="1">
            <a:spLocks/>
          </p:cNvSpPr>
          <p:nvPr/>
        </p:nvSpPr>
        <p:spPr bwMode="ltGray">
          <a:xfrm>
            <a:off x="2815632" y="6019800"/>
            <a:ext cx="237744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ctr" defTabSz="912813" eaLnBrk="0" hangingPunct="0">
              <a:lnSpc>
                <a:spcPct val="90000"/>
              </a:lnSpc>
              <a:defRPr/>
            </a:pPr>
            <a:r>
              <a:rPr lang="en-US" sz="3000" b="1" spc="-150" dirty="0" smtClean="0">
                <a:ln w="3175">
                  <a:noFill/>
                </a:ln>
                <a:effectLst>
                  <a:outerShdw blurRad="50800" dist="38100" dir="2700000" algn="tl" rotWithShape="0">
                    <a:prstClr val="black">
                      <a:alpha val="40000"/>
                    </a:prstClr>
                  </a:outerShdw>
                </a:effectLst>
                <a:latin typeface="+mj-lt"/>
                <a:cs typeface="Arial" charset="0"/>
              </a:rPr>
              <a:t>+ San Francisco</a:t>
            </a:r>
          </a:p>
        </p:txBody>
      </p:sp>
      <p:sp>
        <p:nvSpPr>
          <p:cNvPr id="14" name="Title 7"/>
          <p:cNvSpPr txBox="1">
            <a:spLocks/>
          </p:cNvSpPr>
          <p:nvPr/>
        </p:nvSpPr>
        <p:spPr bwMode="ltGray">
          <a:xfrm>
            <a:off x="4854084" y="6019800"/>
            <a:ext cx="237744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ctr" defTabSz="912813" eaLnBrk="0" hangingPunct="0">
              <a:lnSpc>
                <a:spcPct val="90000"/>
              </a:lnSpc>
              <a:defRPr/>
            </a:pPr>
            <a:r>
              <a:rPr lang="en-US" sz="3000" b="1" spc="-150" dirty="0" smtClean="0">
                <a:ln w="3175">
                  <a:noFill/>
                </a:ln>
                <a:effectLst>
                  <a:outerShdw blurRad="50800" dist="38100" dir="2700000" algn="tl" rotWithShape="0">
                    <a:prstClr val="black">
                      <a:alpha val="40000"/>
                    </a:prstClr>
                  </a:outerShdw>
                </a:effectLst>
                <a:latin typeface="+mj-lt"/>
                <a:cs typeface="Arial" charset="0"/>
              </a:rPr>
              <a:t>+ Los Angeles</a:t>
            </a:r>
          </a:p>
        </p:txBody>
      </p:sp>
      <p:sp>
        <p:nvSpPr>
          <p:cNvPr id="15" name="Title 7"/>
          <p:cNvSpPr txBox="1">
            <a:spLocks/>
          </p:cNvSpPr>
          <p:nvPr/>
        </p:nvSpPr>
        <p:spPr bwMode="ltGray">
          <a:xfrm>
            <a:off x="6690360" y="6019800"/>
            <a:ext cx="237744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ctr" defTabSz="912813" eaLnBrk="0" hangingPunct="0">
              <a:lnSpc>
                <a:spcPct val="90000"/>
              </a:lnSpc>
              <a:defRPr/>
            </a:pPr>
            <a:r>
              <a:rPr lang="en-US" sz="3000" b="1" spc="-150" dirty="0" smtClean="0">
                <a:ln w="3175">
                  <a:noFill/>
                </a:ln>
                <a:effectLst>
                  <a:outerShdw blurRad="50800" dist="38100" dir="2700000" algn="tl" rotWithShape="0">
                    <a:prstClr val="black">
                      <a:alpha val="40000"/>
                    </a:prstClr>
                  </a:outerShdw>
                </a:effectLst>
                <a:latin typeface="+mj-lt"/>
                <a:cs typeface="Arial" charset="0"/>
              </a:rPr>
              <a:t>+ San Diego</a:t>
            </a:r>
          </a:p>
        </p:txBody>
      </p:sp>
      <p:sp>
        <p:nvSpPr>
          <p:cNvPr id="16" name="Title 7"/>
          <p:cNvSpPr txBox="1">
            <a:spLocks/>
          </p:cNvSpPr>
          <p:nvPr/>
        </p:nvSpPr>
        <p:spPr bwMode="ltGray">
          <a:xfrm>
            <a:off x="304800" y="3581400"/>
            <a:ext cx="8503920" cy="685800"/>
          </a:xfrm>
          <a:prstGeom prst="rect">
            <a:avLst/>
          </a:prstGeom>
          <a:effectLst>
            <a:glow rad="101600">
              <a:schemeClr val="bg1">
                <a:alpha val="60000"/>
              </a:schemeClr>
            </a:glow>
            <a:outerShdw blurRad="50800" dist="50800" dir="5400000" algn="ctr" rotWithShape="0">
              <a:schemeClr val="bg1"/>
            </a:outerShdw>
          </a:effectLst>
        </p:spPr>
        <p:txBody>
          <a:bodyPr/>
          <a:lstStyle/>
          <a:p>
            <a:pPr algn="r" defTabSz="912813" eaLnBrk="0" hangingPunct="0">
              <a:lnSpc>
                <a:spcPct val="90000"/>
              </a:lnSpc>
              <a:defRPr/>
            </a:pPr>
            <a:r>
              <a:rPr lang="en-US" sz="4000" b="1" spc="-150" dirty="0" smtClean="0">
                <a:ln w="3175">
                  <a:noFill/>
                </a:ln>
                <a:effectLst>
                  <a:outerShdw blurRad="50800" dist="38100" dir="2700000" algn="tl" rotWithShape="0">
                    <a:prstClr val="black">
                      <a:alpha val="40000"/>
                    </a:prstClr>
                  </a:outerShdw>
                </a:effectLst>
                <a:latin typeface="+mn-lt"/>
                <a:cs typeface="Arial" charset="0"/>
              </a:rPr>
              <a:t>Annual food supply for 726,000 people</a:t>
            </a:r>
          </a:p>
        </p:txBody>
      </p:sp>
    </p:spTree>
    <p:extLst>
      <p:ext uri="{BB962C8B-B14F-4D97-AF65-F5344CB8AC3E}">
        <p14:creationId xmlns:p14="http://schemas.microsoft.com/office/powerpoint/2010/main" val="236706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xit" presetSubtype="0" fill="hold" grpId="1" nodeType="clickEffect">
                                  <p:stCondLst>
                                    <p:cond delay="0"/>
                                  </p:stCondLst>
                                  <p:childTnLst>
                                    <p:anim calcmode="lin" valueType="num">
                                      <p:cBhvr>
                                        <p:cTn id="13" dur="2500"/>
                                        <p:tgtEl>
                                          <p:spTgt spid="8"/>
                                        </p:tgtEl>
                                        <p:attrNameLst>
                                          <p:attrName>ppt_w</p:attrName>
                                        </p:attrNameLst>
                                      </p:cBhvr>
                                      <p:tavLst>
                                        <p:tav tm="0">
                                          <p:val>
                                            <p:strVal val="ppt_w"/>
                                          </p:val>
                                        </p:tav>
                                        <p:tav tm="100000">
                                          <p:val>
                                            <p:strVal val="ppt_w*0.70"/>
                                          </p:val>
                                        </p:tav>
                                      </p:tavLst>
                                    </p:anim>
                                    <p:anim calcmode="lin" valueType="num">
                                      <p:cBhvr>
                                        <p:cTn id="14" dur="2500"/>
                                        <p:tgtEl>
                                          <p:spTgt spid="8"/>
                                        </p:tgtEl>
                                        <p:attrNameLst>
                                          <p:attrName>ppt_h</p:attrName>
                                        </p:attrNameLst>
                                      </p:cBhvr>
                                      <p:tavLst>
                                        <p:tav tm="0">
                                          <p:val>
                                            <p:strVal val="ppt_h"/>
                                          </p:val>
                                        </p:tav>
                                        <p:tav tm="100000">
                                          <p:val>
                                            <p:strVal val="ppt_h"/>
                                          </p:val>
                                        </p:tav>
                                      </p:tavLst>
                                    </p:anim>
                                    <p:animEffect transition="out" filter="fade">
                                      <p:cBhvr>
                                        <p:cTn id="15" dur="2500"/>
                                        <p:tgtEl>
                                          <p:spTgt spid="8"/>
                                        </p:tgtEl>
                                      </p:cBhvr>
                                    </p:animEffect>
                                    <p:set>
                                      <p:cBhvr>
                                        <p:cTn id="16" dur="1" fill="hold">
                                          <p:stCondLst>
                                            <p:cond delay="2499"/>
                                          </p:stCondLst>
                                        </p:cTn>
                                        <p:tgtEl>
                                          <p:spTgt spid="8"/>
                                        </p:tgtEl>
                                        <p:attrNameLst>
                                          <p:attrName>style.visibility</p:attrName>
                                        </p:attrNameLst>
                                      </p:cBhvr>
                                      <p:to>
                                        <p:strVal val="hidden"/>
                                      </p:to>
                                    </p:set>
                                  </p:childTnLst>
                                </p:cTn>
                              </p:par>
                              <p:par>
                                <p:cTn id="17" presetID="55" presetClass="entr" presetSubtype="0" fill="hold" grpId="0" nodeType="withEffect">
                                  <p:stCondLst>
                                    <p:cond delay="1000"/>
                                  </p:stCondLst>
                                  <p:childTnLst>
                                    <p:set>
                                      <p:cBhvr>
                                        <p:cTn id="18" dur="1" fill="hold">
                                          <p:stCondLst>
                                            <p:cond delay="0"/>
                                          </p:stCondLst>
                                        </p:cTn>
                                        <p:tgtEl>
                                          <p:spTgt spid="9"/>
                                        </p:tgtEl>
                                        <p:attrNameLst>
                                          <p:attrName>style.visibility</p:attrName>
                                        </p:attrNameLst>
                                      </p:cBhvr>
                                      <p:to>
                                        <p:strVal val="visible"/>
                                      </p:to>
                                    </p:set>
                                    <p:anim calcmode="lin" valueType="num">
                                      <p:cBhvr>
                                        <p:cTn id="19" dur="2000" fill="hold"/>
                                        <p:tgtEl>
                                          <p:spTgt spid="9"/>
                                        </p:tgtEl>
                                        <p:attrNameLst>
                                          <p:attrName>ppt_w</p:attrName>
                                        </p:attrNameLst>
                                      </p:cBhvr>
                                      <p:tavLst>
                                        <p:tav tm="0">
                                          <p:val>
                                            <p:strVal val="#ppt_w*0.70"/>
                                          </p:val>
                                        </p:tav>
                                        <p:tav tm="100000">
                                          <p:val>
                                            <p:strVal val="#ppt_w"/>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animEffect transition="in" filter="fade">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xit" presetSubtype="0" fill="hold" grpId="1" nodeType="clickEffect">
                                  <p:stCondLst>
                                    <p:cond delay="0"/>
                                  </p:stCondLst>
                                  <p:childTnLst>
                                    <p:anim calcmode="lin" valueType="num">
                                      <p:cBhvr>
                                        <p:cTn id="25" dur="2500"/>
                                        <p:tgtEl>
                                          <p:spTgt spid="9"/>
                                        </p:tgtEl>
                                        <p:attrNameLst>
                                          <p:attrName>ppt_w</p:attrName>
                                        </p:attrNameLst>
                                      </p:cBhvr>
                                      <p:tavLst>
                                        <p:tav tm="0">
                                          <p:val>
                                            <p:strVal val="ppt_w"/>
                                          </p:val>
                                        </p:tav>
                                        <p:tav tm="100000">
                                          <p:val>
                                            <p:strVal val="ppt_w*0.70"/>
                                          </p:val>
                                        </p:tav>
                                      </p:tavLst>
                                    </p:anim>
                                    <p:anim calcmode="lin" valueType="num">
                                      <p:cBhvr>
                                        <p:cTn id="26" dur="2500"/>
                                        <p:tgtEl>
                                          <p:spTgt spid="9"/>
                                        </p:tgtEl>
                                        <p:attrNameLst>
                                          <p:attrName>ppt_h</p:attrName>
                                        </p:attrNameLst>
                                      </p:cBhvr>
                                      <p:tavLst>
                                        <p:tav tm="0">
                                          <p:val>
                                            <p:strVal val="ppt_h"/>
                                          </p:val>
                                        </p:tav>
                                        <p:tav tm="100000">
                                          <p:val>
                                            <p:strVal val="ppt_h"/>
                                          </p:val>
                                        </p:tav>
                                      </p:tavLst>
                                    </p:anim>
                                    <p:animEffect transition="out" filter="fade">
                                      <p:cBhvr>
                                        <p:cTn id="27" dur="2500"/>
                                        <p:tgtEl>
                                          <p:spTgt spid="9"/>
                                        </p:tgtEl>
                                      </p:cBhvr>
                                    </p:animEffect>
                                    <p:set>
                                      <p:cBhvr>
                                        <p:cTn id="28" dur="1" fill="hold">
                                          <p:stCondLst>
                                            <p:cond delay="2499"/>
                                          </p:stCondLst>
                                        </p:cTn>
                                        <p:tgtEl>
                                          <p:spTgt spid="9"/>
                                        </p:tgtEl>
                                        <p:attrNameLst>
                                          <p:attrName>style.visibility</p:attrName>
                                        </p:attrNameLst>
                                      </p:cBhvr>
                                      <p:to>
                                        <p:strVal val="hidden"/>
                                      </p:to>
                                    </p:set>
                                  </p:childTnLst>
                                </p:cTn>
                              </p:par>
                              <p:par>
                                <p:cTn id="29" presetID="55"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2000" fill="hold"/>
                                        <p:tgtEl>
                                          <p:spTgt spid="16"/>
                                        </p:tgtEl>
                                        <p:attrNameLst>
                                          <p:attrName>ppt_w</p:attrName>
                                        </p:attrNameLst>
                                      </p:cBhvr>
                                      <p:tavLst>
                                        <p:tav tm="0">
                                          <p:val>
                                            <p:strVal val="#ppt_w*0.70"/>
                                          </p:val>
                                        </p:tav>
                                        <p:tav tm="100000">
                                          <p:val>
                                            <p:strVal val="#ppt_w"/>
                                          </p:val>
                                        </p:tav>
                                      </p:tavLst>
                                    </p:anim>
                                    <p:anim calcmode="lin" valueType="num">
                                      <p:cBhvr>
                                        <p:cTn id="32" dur="2000" fill="hold"/>
                                        <p:tgtEl>
                                          <p:spTgt spid="16"/>
                                        </p:tgtEl>
                                        <p:attrNameLst>
                                          <p:attrName>ppt_h</p:attrName>
                                        </p:attrNameLst>
                                      </p:cBhvr>
                                      <p:tavLst>
                                        <p:tav tm="0">
                                          <p:val>
                                            <p:strVal val="#ppt_h"/>
                                          </p:val>
                                        </p:tav>
                                        <p:tav tm="100000">
                                          <p:val>
                                            <p:strVal val="#ppt_h"/>
                                          </p:val>
                                        </p:tav>
                                      </p:tavLst>
                                    </p:anim>
                                    <p:animEffect transition="in" filter="fade">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grpId="1" nodeType="clickEffect">
                                  <p:stCondLst>
                                    <p:cond delay="0"/>
                                  </p:stCondLst>
                                  <p:childTnLst>
                                    <p:anim calcmode="lin" valueType="num">
                                      <p:cBhvr>
                                        <p:cTn id="37" dur="2500"/>
                                        <p:tgtEl>
                                          <p:spTgt spid="16"/>
                                        </p:tgtEl>
                                        <p:attrNameLst>
                                          <p:attrName>ppt_w</p:attrName>
                                        </p:attrNameLst>
                                      </p:cBhvr>
                                      <p:tavLst>
                                        <p:tav tm="0">
                                          <p:val>
                                            <p:strVal val="ppt_w"/>
                                          </p:val>
                                        </p:tav>
                                        <p:tav tm="100000">
                                          <p:val>
                                            <p:strVal val="ppt_w*0.70"/>
                                          </p:val>
                                        </p:tav>
                                      </p:tavLst>
                                    </p:anim>
                                    <p:anim calcmode="lin" valueType="num">
                                      <p:cBhvr>
                                        <p:cTn id="38" dur="2500"/>
                                        <p:tgtEl>
                                          <p:spTgt spid="16"/>
                                        </p:tgtEl>
                                        <p:attrNameLst>
                                          <p:attrName>ppt_h</p:attrName>
                                        </p:attrNameLst>
                                      </p:cBhvr>
                                      <p:tavLst>
                                        <p:tav tm="0">
                                          <p:val>
                                            <p:strVal val="ppt_h"/>
                                          </p:val>
                                        </p:tav>
                                        <p:tav tm="100000">
                                          <p:val>
                                            <p:strVal val="ppt_h"/>
                                          </p:val>
                                        </p:tav>
                                      </p:tavLst>
                                    </p:anim>
                                    <p:animEffect transition="out" filter="fade">
                                      <p:cBhvr>
                                        <p:cTn id="39" dur="2500"/>
                                        <p:tgtEl>
                                          <p:spTgt spid="16"/>
                                        </p:tgtEl>
                                      </p:cBhvr>
                                    </p:animEffect>
                                    <p:set>
                                      <p:cBhvr>
                                        <p:cTn id="40" dur="1" fill="hold">
                                          <p:stCondLst>
                                            <p:cond delay="2499"/>
                                          </p:stCondLst>
                                        </p:cTn>
                                        <p:tgtEl>
                                          <p:spTgt spid="16"/>
                                        </p:tgtEl>
                                        <p:attrNameLst>
                                          <p:attrName>style.visibility</p:attrName>
                                        </p:attrNameLst>
                                      </p:cBhvr>
                                      <p:to>
                                        <p:strVal val="hidden"/>
                                      </p:to>
                                    </p:set>
                                  </p:childTnLst>
                                </p:cTn>
                              </p:par>
                              <p:par>
                                <p:cTn id="41" presetID="55" presetClass="entr" presetSubtype="0" fill="hold" grpId="0" nodeType="withEffect">
                                  <p:stCondLst>
                                    <p:cond delay="1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000" fill="hold"/>
                                        <p:tgtEl>
                                          <p:spTgt spid="11"/>
                                        </p:tgtEl>
                                        <p:attrNameLst>
                                          <p:attrName>ppt_w</p:attrName>
                                        </p:attrNameLst>
                                      </p:cBhvr>
                                      <p:tavLst>
                                        <p:tav tm="0">
                                          <p:val>
                                            <p:strVal val="#ppt_w*0.70"/>
                                          </p:val>
                                        </p:tav>
                                        <p:tav tm="100000">
                                          <p:val>
                                            <p:strVal val="#ppt_w"/>
                                          </p:val>
                                        </p:tav>
                                      </p:tavLst>
                                    </p:anim>
                                    <p:anim calcmode="lin" valueType="num">
                                      <p:cBhvr>
                                        <p:cTn id="44" dur="2000" fill="hold"/>
                                        <p:tgtEl>
                                          <p:spTgt spid="11"/>
                                        </p:tgtEl>
                                        <p:attrNameLst>
                                          <p:attrName>ppt_h</p:attrName>
                                        </p:attrNameLst>
                                      </p:cBhvr>
                                      <p:tavLst>
                                        <p:tav tm="0">
                                          <p:val>
                                            <p:strVal val="#ppt_h"/>
                                          </p:val>
                                        </p:tav>
                                        <p:tav tm="100000">
                                          <p:val>
                                            <p:strVal val="#ppt_h"/>
                                          </p:val>
                                        </p:tav>
                                      </p:tavLst>
                                    </p:anim>
                                    <p:animEffect transition="in" filter="fade">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grpId="1" nodeType="clickEffect">
                                  <p:stCondLst>
                                    <p:cond delay="0"/>
                                  </p:stCondLst>
                                  <p:childTnLst>
                                    <p:anim calcmode="lin" valueType="num">
                                      <p:cBhvr>
                                        <p:cTn id="49" dur="2500"/>
                                        <p:tgtEl>
                                          <p:spTgt spid="11"/>
                                        </p:tgtEl>
                                        <p:attrNameLst>
                                          <p:attrName>ppt_w</p:attrName>
                                        </p:attrNameLst>
                                      </p:cBhvr>
                                      <p:tavLst>
                                        <p:tav tm="0">
                                          <p:val>
                                            <p:strVal val="ppt_w"/>
                                          </p:val>
                                        </p:tav>
                                        <p:tav tm="100000">
                                          <p:val>
                                            <p:strVal val="ppt_w*0.70"/>
                                          </p:val>
                                        </p:tav>
                                      </p:tavLst>
                                    </p:anim>
                                    <p:anim calcmode="lin" valueType="num">
                                      <p:cBhvr>
                                        <p:cTn id="50" dur="2500"/>
                                        <p:tgtEl>
                                          <p:spTgt spid="11"/>
                                        </p:tgtEl>
                                        <p:attrNameLst>
                                          <p:attrName>ppt_h</p:attrName>
                                        </p:attrNameLst>
                                      </p:cBhvr>
                                      <p:tavLst>
                                        <p:tav tm="0">
                                          <p:val>
                                            <p:strVal val="ppt_h"/>
                                          </p:val>
                                        </p:tav>
                                        <p:tav tm="100000">
                                          <p:val>
                                            <p:strVal val="ppt_h"/>
                                          </p:val>
                                        </p:tav>
                                      </p:tavLst>
                                    </p:anim>
                                    <p:animEffect transition="out" filter="fade">
                                      <p:cBhvr>
                                        <p:cTn id="51" dur="2500"/>
                                        <p:tgtEl>
                                          <p:spTgt spid="11"/>
                                        </p:tgtEl>
                                      </p:cBhvr>
                                    </p:animEffect>
                                    <p:set>
                                      <p:cBhvr>
                                        <p:cTn id="52" dur="1" fill="hold">
                                          <p:stCondLst>
                                            <p:cond delay="2499"/>
                                          </p:stCondLst>
                                        </p:cTn>
                                        <p:tgtEl>
                                          <p:spTgt spid="11"/>
                                        </p:tgtEl>
                                        <p:attrNameLst>
                                          <p:attrName>style.visibility</p:attrName>
                                        </p:attrNameLst>
                                      </p:cBhvr>
                                      <p:to>
                                        <p:strVal val="hidden"/>
                                      </p:to>
                                    </p:set>
                                  </p:childTnLst>
                                </p:cTn>
                              </p:par>
                              <p:par>
                                <p:cTn id="53" presetID="55" presetClass="entr" presetSubtype="0" fill="hold" grpId="0" nodeType="withEffect">
                                  <p:stCondLst>
                                    <p:cond delay="1000"/>
                                  </p:stCondLst>
                                  <p:childTnLst>
                                    <p:set>
                                      <p:cBhvr>
                                        <p:cTn id="54" dur="1" fill="hold">
                                          <p:stCondLst>
                                            <p:cond delay="0"/>
                                          </p:stCondLst>
                                        </p:cTn>
                                        <p:tgtEl>
                                          <p:spTgt spid="10"/>
                                        </p:tgtEl>
                                        <p:attrNameLst>
                                          <p:attrName>style.visibility</p:attrName>
                                        </p:attrNameLst>
                                      </p:cBhvr>
                                      <p:to>
                                        <p:strVal val="visible"/>
                                      </p:to>
                                    </p:set>
                                    <p:anim calcmode="lin" valueType="num">
                                      <p:cBhvr>
                                        <p:cTn id="55" dur="2000" fill="hold"/>
                                        <p:tgtEl>
                                          <p:spTgt spid="10"/>
                                        </p:tgtEl>
                                        <p:attrNameLst>
                                          <p:attrName>ppt_w</p:attrName>
                                        </p:attrNameLst>
                                      </p:cBhvr>
                                      <p:tavLst>
                                        <p:tav tm="0">
                                          <p:val>
                                            <p:strVal val="#ppt_w*0.70"/>
                                          </p:val>
                                        </p:tav>
                                        <p:tav tm="100000">
                                          <p:val>
                                            <p:strVal val="#ppt_w"/>
                                          </p:val>
                                        </p:tav>
                                      </p:tavLst>
                                    </p:anim>
                                    <p:anim calcmode="lin" valueType="num">
                                      <p:cBhvr>
                                        <p:cTn id="56" dur="2000" fill="hold"/>
                                        <p:tgtEl>
                                          <p:spTgt spid="10"/>
                                        </p:tgtEl>
                                        <p:attrNameLst>
                                          <p:attrName>ppt_h</p:attrName>
                                        </p:attrNameLst>
                                      </p:cBhvr>
                                      <p:tavLst>
                                        <p:tav tm="0">
                                          <p:val>
                                            <p:strVal val="#ppt_h"/>
                                          </p:val>
                                        </p:tav>
                                        <p:tav tm="100000">
                                          <p:val>
                                            <p:strVal val="#ppt_h"/>
                                          </p:val>
                                        </p:tav>
                                      </p:tavLst>
                                    </p:anim>
                                    <p:animEffect transition="in" filter="fade">
                                      <p:cBhvr>
                                        <p:cTn id="57" dur="2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2000" fill="hold"/>
                                        <p:tgtEl>
                                          <p:spTgt spid="12"/>
                                        </p:tgtEl>
                                        <p:attrNameLst>
                                          <p:attrName>ppt_w</p:attrName>
                                        </p:attrNameLst>
                                      </p:cBhvr>
                                      <p:tavLst>
                                        <p:tav tm="0">
                                          <p:val>
                                            <p:strVal val="#ppt_w*0.70"/>
                                          </p:val>
                                        </p:tav>
                                        <p:tav tm="100000">
                                          <p:val>
                                            <p:strVal val="#ppt_w"/>
                                          </p:val>
                                        </p:tav>
                                      </p:tavLst>
                                    </p:anim>
                                    <p:anim calcmode="lin" valueType="num">
                                      <p:cBhvr>
                                        <p:cTn id="63" dur="2000" fill="hold"/>
                                        <p:tgtEl>
                                          <p:spTgt spid="12"/>
                                        </p:tgtEl>
                                        <p:attrNameLst>
                                          <p:attrName>ppt_h</p:attrName>
                                        </p:attrNameLst>
                                      </p:cBhvr>
                                      <p:tavLst>
                                        <p:tav tm="0">
                                          <p:val>
                                            <p:strVal val="#ppt_h"/>
                                          </p:val>
                                        </p:tav>
                                        <p:tav tm="100000">
                                          <p:val>
                                            <p:strVal val="#ppt_h"/>
                                          </p:val>
                                        </p:tav>
                                      </p:tavLst>
                                    </p:anim>
                                    <p:animEffect transition="in" filter="fade">
                                      <p:cBhvr>
                                        <p:cTn id="64" dur="2000"/>
                                        <p:tgtEl>
                                          <p:spTgt spid="12"/>
                                        </p:tgtEl>
                                      </p:cBhvr>
                                    </p:animEffect>
                                  </p:childTnLst>
                                </p:cTn>
                              </p:par>
                              <p:par>
                                <p:cTn id="65" presetID="55" presetClass="entr" presetSubtype="0" fill="hold" grpId="0" nodeType="withEffect">
                                  <p:stCondLst>
                                    <p:cond delay="1000"/>
                                  </p:stCondLst>
                                  <p:childTnLst>
                                    <p:set>
                                      <p:cBhvr>
                                        <p:cTn id="66" dur="1" fill="hold">
                                          <p:stCondLst>
                                            <p:cond delay="0"/>
                                          </p:stCondLst>
                                        </p:cTn>
                                        <p:tgtEl>
                                          <p:spTgt spid="13"/>
                                        </p:tgtEl>
                                        <p:attrNameLst>
                                          <p:attrName>style.visibility</p:attrName>
                                        </p:attrNameLst>
                                      </p:cBhvr>
                                      <p:to>
                                        <p:strVal val="visible"/>
                                      </p:to>
                                    </p:set>
                                    <p:anim calcmode="lin" valueType="num">
                                      <p:cBhvr>
                                        <p:cTn id="67" dur="2000" fill="hold"/>
                                        <p:tgtEl>
                                          <p:spTgt spid="13"/>
                                        </p:tgtEl>
                                        <p:attrNameLst>
                                          <p:attrName>ppt_w</p:attrName>
                                        </p:attrNameLst>
                                      </p:cBhvr>
                                      <p:tavLst>
                                        <p:tav tm="0">
                                          <p:val>
                                            <p:strVal val="#ppt_w*0.70"/>
                                          </p:val>
                                        </p:tav>
                                        <p:tav tm="100000">
                                          <p:val>
                                            <p:strVal val="#ppt_w"/>
                                          </p:val>
                                        </p:tav>
                                      </p:tavLst>
                                    </p:anim>
                                    <p:anim calcmode="lin" valueType="num">
                                      <p:cBhvr>
                                        <p:cTn id="68" dur="2000" fill="hold"/>
                                        <p:tgtEl>
                                          <p:spTgt spid="13"/>
                                        </p:tgtEl>
                                        <p:attrNameLst>
                                          <p:attrName>ppt_h</p:attrName>
                                        </p:attrNameLst>
                                      </p:cBhvr>
                                      <p:tavLst>
                                        <p:tav tm="0">
                                          <p:val>
                                            <p:strVal val="#ppt_h"/>
                                          </p:val>
                                        </p:tav>
                                        <p:tav tm="100000">
                                          <p:val>
                                            <p:strVal val="#ppt_h"/>
                                          </p:val>
                                        </p:tav>
                                      </p:tavLst>
                                    </p:anim>
                                    <p:animEffect transition="in" filter="fade">
                                      <p:cBhvr>
                                        <p:cTn id="69" dur="2000"/>
                                        <p:tgtEl>
                                          <p:spTgt spid="13"/>
                                        </p:tgtEl>
                                      </p:cBhvr>
                                    </p:animEffect>
                                  </p:childTnLst>
                                </p:cTn>
                              </p:par>
                              <p:par>
                                <p:cTn id="70" presetID="55" presetClass="entr" presetSubtype="0" fill="hold" grpId="0" nodeType="withEffect">
                                  <p:stCondLst>
                                    <p:cond delay="1500"/>
                                  </p:stCondLst>
                                  <p:childTnLst>
                                    <p:set>
                                      <p:cBhvr>
                                        <p:cTn id="71" dur="1" fill="hold">
                                          <p:stCondLst>
                                            <p:cond delay="0"/>
                                          </p:stCondLst>
                                        </p:cTn>
                                        <p:tgtEl>
                                          <p:spTgt spid="14"/>
                                        </p:tgtEl>
                                        <p:attrNameLst>
                                          <p:attrName>style.visibility</p:attrName>
                                        </p:attrNameLst>
                                      </p:cBhvr>
                                      <p:to>
                                        <p:strVal val="visible"/>
                                      </p:to>
                                    </p:set>
                                    <p:anim calcmode="lin" valueType="num">
                                      <p:cBhvr>
                                        <p:cTn id="72" dur="2000" fill="hold"/>
                                        <p:tgtEl>
                                          <p:spTgt spid="14"/>
                                        </p:tgtEl>
                                        <p:attrNameLst>
                                          <p:attrName>ppt_w</p:attrName>
                                        </p:attrNameLst>
                                      </p:cBhvr>
                                      <p:tavLst>
                                        <p:tav tm="0">
                                          <p:val>
                                            <p:strVal val="#ppt_w*0.70"/>
                                          </p:val>
                                        </p:tav>
                                        <p:tav tm="100000">
                                          <p:val>
                                            <p:strVal val="#ppt_w"/>
                                          </p:val>
                                        </p:tav>
                                      </p:tavLst>
                                    </p:anim>
                                    <p:anim calcmode="lin" valueType="num">
                                      <p:cBhvr>
                                        <p:cTn id="73" dur="2000" fill="hold"/>
                                        <p:tgtEl>
                                          <p:spTgt spid="14"/>
                                        </p:tgtEl>
                                        <p:attrNameLst>
                                          <p:attrName>ppt_h</p:attrName>
                                        </p:attrNameLst>
                                      </p:cBhvr>
                                      <p:tavLst>
                                        <p:tav tm="0">
                                          <p:val>
                                            <p:strVal val="#ppt_h"/>
                                          </p:val>
                                        </p:tav>
                                        <p:tav tm="100000">
                                          <p:val>
                                            <p:strVal val="#ppt_h"/>
                                          </p:val>
                                        </p:tav>
                                      </p:tavLst>
                                    </p:anim>
                                    <p:animEffect transition="in" filter="fade">
                                      <p:cBhvr>
                                        <p:cTn id="74" dur="2000"/>
                                        <p:tgtEl>
                                          <p:spTgt spid="14"/>
                                        </p:tgtEl>
                                      </p:cBhvr>
                                    </p:animEffect>
                                  </p:childTnLst>
                                </p:cTn>
                              </p:par>
                              <p:par>
                                <p:cTn id="75" presetID="55" presetClass="entr" presetSubtype="0" fill="hold" grpId="0" nodeType="withEffect">
                                  <p:stCondLst>
                                    <p:cond delay="225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000" fill="hold"/>
                                        <p:tgtEl>
                                          <p:spTgt spid="15"/>
                                        </p:tgtEl>
                                        <p:attrNameLst>
                                          <p:attrName>ppt_w</p:attrName>
                                        </p:attrNameLst>
                                      </p:cBhvr>
                                      <p:tavLst>
                                        <p:tav tm="0">
                                          <p:val>
                                            <p:strVal val="#ppt_w*0.70"/>
                                          </p:val>
                                        </p:tav>
                                        <p:tav tm="100000">
                                          <p:val>
                                            <p:strVal val="#ppt_w"/>
                                          </p:val>
                                        </p:tav>
                                      </p:tavLst>
                                    </p:anim>
                                    <p:anim calcmode="lin" valueType="num">
                                      <p:cBhvr>
                                        <p:cTn id="78" dur="2000" fill="hold"/>
                                        <p:tgtEl>
                                          <p:spTgt spid="15"/>
                                        </p:tgtEl>
                                        <p:attrNameLst>
                                          <p:attrName>ppt_h</p:attrName>
                                        </p:attrNameLst>
                                      </p:cBhvr>
                                      <p:tavLst>
                                        <p:tav tm="0">
                                          <p:val>
                                            <p:strVal val="#ppt_h"/>
                                          </p:val>
                                        </p:tav>
                                        <p:tav tm="100000">
                                          <p:val>
                                            <p:strVal val="#ppt_h"/>
                                          </p:val>
                                        </p:tav>
                                      </p:tavLst>
                                    </p:anim>
                                    <p:animEffect transition="in" filter="fade">
                                      <p:cBhvr>
                                        <p:cTn id="79" dur="20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55" presetClass="exit" presetSubtype="0" fill="hold" grpId="1" nodeType="clickEffect">
                                  <p:stCondLst>
                                    <p:cond delay="0"/>
                                  </p:stCondLst>
                                  <p:childTnLst>
                                    <p:anim calcmode="lin" valueType="num">
                                      <p:cBhvr>
                                        <p:cTn id="83" dur="2500"/>
                                        <p:tgtEl>
                                          <p:spTgt spid="10"/>
                                        </p:tgtEl>
                                        <p:attrNameLst>
                                          <p:attrName>ppt_w</p:attrName>
                                        </p:attrNameLst>
                                      </p:cBhvr>
                                      <p:tavLst>
                                        <p:tav tm="0">
                                          <p:val>
                                            <p:strVal val="ppt_w"/>
                                          </p:val>
                                        </p:tav>
                                        <p:tav tm="100000">
                                          <p:val>
                                            <p:strVal val="ppt_w*0.70"/>
                                          </p:val>
                                        </p:tav>
                                      </p:tavLst>
                                    </p:anim>
                                    <p:anim calcmode="lin" valueType="num">
                                      <p:cBhvr>
                                        <p:cTn id="84" dur="2500"/>
                                        <p:tgtEl>
                                          <p:spTgt spid="10"/>
                                        </p:tgtEl>
                                        <p:attrNameLst>
                                          <p:attrName>ppt_h</p:attrName>
                                        </p:attrNameLst>
                                      </p:cBhvr>
                                      <p:tavLst>
                                        <p:tav tm="0">
                                          <p:val>
                                            <p:strVal val="ppt_h"/>
                                          </p:val>
                                        </p:tav>
                                        <p:tav tm="100000">
                                          <p:val>
                                            <p:strVal val="ppt_h"/>
                                          </p:val>
                                        </p:tav>
                                      </p:tavLst>
                                    </p:anim>
                                    <p:animEffect transition="out" filter="fade">
                                      <p:cBhvr>
                                        <p:cTn id="85" dur="2500"/>
                                        <p:tgtEl>
                                          <p:spTgt spid="10"/>
                                        </p:tgtEl>
                                      </p:cBhvr>
                                    </p:animEffect>
                                    <p:set>
                                      <p:cBhvr>
                                        <p:cTn id="86" dur="1" fill="hold">
                                          <p:stCondLst>
                                            <p:cond delay="2499"/>
                                          </p:stCondLst>
                                        </p:cTn>
                                        <p:tgtEl>
                                          <p:spTgt spid="10"/>
                                        </p:tgtEl>
                                        <p:attrNameLst>
                                          <p:attrName>style.visibility</p:attrName>
                                        </p:attrNameLst>
                                      </p:cBhvr>
                                      <p:to>
                                        <p:strVal val="hidden"/>
                                      </p:to>
                                    </p:set>
                                  </p:childTnLst>
                                </p:cTn>
                              </p:par>
                              <p:par>
                                <p:cTn id="87" presetID="55" presetClass="exit" presetSubtype="0" fill="hold" grpId="1" nodeType="withEffect">
                                  <p:stCondLst>
                                    <p:cond delay="0"/>
                                  </p:stCondLst>
                                  <p:childTnLst>
                                    <p:anim calcmode="lin" valueType="num">
                                      <p:cBhvr>
                                        <p:cTn id="88" dur="2500"/>
                                        <p:tgtEl>
                                          <p:spTgt spid="12"/>
                                        </p:tgtEl>
                                        <p:attrNameLst>
                                          <p:attrName>ppt_w</p:attrName>
                                        </p:attrNameLst>
                                      </p:cBhvr>
                                      <p:tavLst>
                                        <p:tav tm="0">
                                          <p:val>
                                            <p:strVal val="ppt_w"/>
                                          </p:val>
                                        </p:tav>
                                        <p:tav tm="100000">
                                          <p:val>
                                            <p:strVal val="ppt_w*0.70"/>
                                          </p:val>
                                        </p:tav>
                                      </p:tavLst>
                                    </p:anim>
                                    <p:anim calcmode="lin" valueType="num">
                                      <p:cBhvr>
                                        <p:cTn id="89" dur="2500"/>
                                        <p:tgtEl>
                                          <p:spTgt spid="12"/>
                                        </p:tgtEl>
                                        <p:attrNameLst>
                                          <p:attrName>ppt_h</p:attrName>
                                        </p:attrNameLst>
                                      </p:cBhvr>
                                      <p:tavLst>
                                        <p:tav tm="0">
                                          <p:val>
                                            <p:strVal val="ppt_h"/>
                                          </p:val>
                                        </p:tav>
                                        <p:tav tm="100000">
                                          <p:val>
                                            <p:strVal val="ppt_h"/>
                                          </p:val>
                                        </p:tav>
                                      </p:tavLst>
                                    </p:anim>
                                    <p:animEffect transition="out" filter="fade">
                                      <p:cBhvr>
                                        <p:cTn id="90" dur="2500"/>
                                        <p:tgtEl>
                                          <p:spTgt spid="12"/>
                                        </p:tgtEl>
                                      </p:cBhvr>
                                    </p:animEffect>
                                    <p:set>
                                      <p:cBhvr>
                                        <p:cTn id="91" dur="1" fill="hold">
                                          <p:stCondLst>
                                            <p:cond delay="2499"/>
                                          </p:stCondLst>
                                        </p:cTn>
                                        <p:tgtEl>
                                          <p:spTgt spid="12"/>
                                        </p:tgtEl>
                                        <p:attrNameLst>
                                          <p:attrName>style.visibility</p:attrName>
                                        </p:attrNameLst>
                                      </p:cBhvr>
                                      <p:to>
                                        <p:strVal val="hidden"/>
                                      </p:to>
                                    </p:set>
                                  </p:childTnLst>
                                </p:cTn>
                              </p:par>
                              <p:par>
                                <p:cTn id="92" presetID="55" presetClass="exit" presetSubtype="0" fill="hold" grpId="1" nodeType="withEffect">
                                  <p:stCondLst>
                                    <p:cond delay="0"/>
                                  </p:stCondLst>
                                  <p:childTnLst>
                                    <p:anim calcmode="lin" valueType="num">
                                      <p:cBhvr>
                                        <p:cTn id="93" dur="2500"/>
                                        <p:tgtEl>
                                          <p:spTgt spid="13"/>
                                        </p:tgtEl>
                                        <p:attrNameLst>
                                          <p:attrName>ppt_w</p:attrName>
                                        </p:attrNameLst>
                                      </p:cBhvr>
                                      <p:tavLst>
                                        <p:tav tm="0">
                                          <p:val>
                                            <p:strVal val="ppt_w"/>
                                          </p:val>
                                        </p:tav>
                                        <p:tav tm="100000">
                                          <p:val>
                                            <p:strVal val="ppt_w*0.70"/>
                                          </p:val>
                                        </p:tav>
                                      </p:tavLst>
                                    </p:anim>
                                    <p:anim calcmode="lin" valueType="num">
                                      <p:cBhvr>
                                        <p:cTn id="94" dur="2500"/>
                                        <p:tgtEl>
                                          <p:spTgt spid="13"/>
                                        </p:tgtEl>
                                        <p:attrNameLst>
                                          <p:attrName>ppt_h</p:attrName>
                                        </p:attrNameLst>
                                      </p:cBhvr>
                                      <p:tavLst>
                                        <p:tav tm="0">
                                          <p:val>
                                            <p:strVal val="ppt_h"/>
                                          </p:val>
                                        </p:tav>
                                        <p:tav tm="100000">
                                          <p:val>
                                            <p:strVal val="ppt_h"/>
                                          </p:val>
                                        </p:tav>
                                      </p:tavLst>
                                    </p:anim>
                                    <p:animEffect transition="out" filter="fade">
                                      <p:cBhvr>
                                        <p:cTn id="95" dur="2500"/>
                                        <p:tgtEl>
                                          <p:spTgt spid="13"/>
                                        </p:tgtEl>
                                      </p:cBhvr>
                                    </p:animEffect>
                                    <p:set>
                                      <p:cBhvr>
                                        <p:cTn id="96" dur="1" fill="hold">
                                          <p:stCondLst>
                                            <p:cond delay="2499"/>
                                          </p:stCondLst>
                                        </p:cTn>
                                        <p:tgtEl>
                                          <p:spTgt spid="13"/>
                                        </p:tgtEl>
                                        <p:attrNameLst>
                                          <p:attrName>style.visibility</p:attrName>
                                        </p:attrNameLst>
                                      </p:cBhvr>
                                      <p:to>
                                        <p:strVal val="hidden"/>
                                      </p:to>
                                    </p:set>
                                  </p:childTnLst>
                                </p:cTn>
                              </p:par>
                              <p:par>
                                <p:cTn id="97" presetID="55" presetClass="exit" presetSubtype="0" fill="hold" grpId="1" nodeType="withEffect">
                                  <p:stCondLst>
                                    <p:cond delay="0"/>
                                  </p:stCondLst>
                                  <p:childTnLst>
                                    <p:anim calcmode="lin" valueType="num">
                                      <p:cBhvr>
                                        <p:cTn id="98" dur="2500"/>
                                        <p:tgtEl>
                                          <p:spTgt spid="14"/>
                                        </p:tgtEl>
                                        <p:attrNameLst>
                                          <p:attrName>ppt_w</p:attrName>
                                        </p:attrNameLst>
                                      </p:cBhvr>
                                      <p:tavLst>
                                        <p:tav tm="0">
                                          <p:val>
                                            <p:strVal val="ppt_w"/>
                                          </p:val>
                                        </p:tav>
                                        <p:tav tm="100000">
                                          <p:val>
                                            <p:strVal val="ppt_w*0.70"/>
                                          </p:val>
                                        </p:tav>
                                      </p:tavLst>
                                    </p:anim>
                                    <p:anim calcmode="lin" valueType="num">
                                      <p:cBhvr>
                                        <p:cTn id="99" dur="2500"/>
                                        <p:tgtEl>
                                          <p:spTgt spid="14"/>
                                        </p:tgtEl>
                                        <p:attrNameLst>
                                          <p:attrName>ppt_h</p:attrName>
                                        </p:attrNameLst>
                                      </p:cBhvr>
                                      <p:tavLst>
                                        <p:tav tm="0">
                                          <p:val>
                                            <p:strVal val="ppt_h"/>
                                          </p:val>
                                        </p:tav>
                                        <p:tav tm="100000">
                                          <p:val>
                                            <p:strVal val="ppt_h"/>
                                          </p:val>
                                        </p:tav>
                                      </p:tavLst>
                                    </p:anim>
                                    <p:animEffect transition="out" filter="fade">
                                      <p:cBhvr>
                                        <p:cTn id="100" dur="2500"/>
                                        <p:tgtEl>
                                          <p:spTgt spid="14"/>
                                        </p:tgtEl>
                                      </p:cBhvr>
                                    </p:animEffect>
                                    <p:set>
                                      <p:cBhvr>
                                        <p:cTn id="101" dur="1" fill="hold">
                                          <p:stCondLst>
                                            <p:cond delay="2499"/>
                                          </p:stCondLst>
                                        </p:cTn>
                                        <p:tgtEl>
                                          <p:spTgt spid="14"/>
                                        </p:tgtEl>
                                        <p:attrNameLst>
                                          <p:attrName>style.visibility</p:attrName>
                                        </p:attrNameLst>
                                      </p:cBhvr>
                                      <p:to>
                                        <p:strVal val="hidden"/>
                                      </p:to>
                                    </p:set>
                                  </p:childTnLst>
                                </p:cTn>
                              </p:par>
                              <p:par>
                                <p:cTn id="102" presetID="55" presetClass="exit" presetSubtype="0" fill="hold" grpId="1" nodeType="withEffect">
                                  <p:stCondLst>
                                    <p:cond delay="0"/>
                                  </p:stCondLst>
                                  <p:childTnLst>
                                    <p:anim calcmode="lin" valueType="num">
                                      <p:cBhvr>
                                        <p:cTn id="103" dur="2500"/>
                                        <p:tgtEl>
                                          <p:spTgt spid="15"/>
                                        </p:tgtEl>
                                        <p:attrNameLst>
                                          <p:attrName>ppt_w</p:attrName>
                                        </p:attrNameLst>
                                      </p:cBhvr>
                                      <p:tavLst>
                                        <p:tav tm="0">
                                          <p:val>
                                            <p:strVal val="ppt_w"/>
                                          </p:val>
                                        </p:tav>
                                        <p:tav tm="100000">
                                          <p:val>
                                            <p:strVal val="ppt_w*0.70"/>
                                          </p:val>
                                        </p:tav>
                                      </p:tavLst>
                                    </p:anim>
                                    <p:anim calcmode="lin" valueType="num">
                                      <p:cBhvr>
                                        <p:cTn id="104" dur="2500"/>
                                        <p:tgtEl>
                                          <p:spTgt spid="15"/>
                                        </p:tgtEl>
                                        <p:attrNameLst>
                                          <p:attrName>ppt_h</p:attrName>
                                        </p:attrNameLst>
                                      </p:cBhvr>
                                      <p:tavLst>
                                        <p:tav tm="0">
                                          <p:val>
                                            <p:strVal val="ppt_h"/>
                                          </p:val>
                                        </p:tav>
                                        <p:tav tm="100000">
                                          <p:val>
                                            <p:strVal val="ppt_h"/>
                                          </p:val>
                                        </p:tav>
                                      </p:tavLst>
                                    </p:anim>
                                    <p:animEffect transition="out" filter="fade">
                                      <p:cBhvr>
                                        <p:cTn id="105" dur="2500"/>
                                        <p:tgtEl>
                                          <p:spTgt spid="15"/>
                                        </p:tgtEl>
                                      </p:cBhvr>
                                    </p:animEffect>
                                    <p:set>
                                      <p:cBhvr>
                                        <p:cTn id="106" dur="1" fill="hold">
                                          <p:stCondLst>
                                            <p:cond delay="2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descr="Slide37"/>
          <p:cNvSpPr>
            <a:spLocks noGrp="1" noChangeAspect="1" noChangeArrowheads="1"/>
          </p:cNvSpPr>
          <p:nvPr isPhoto="1"/>
        </p:nvSpPr>
        <p:spPr bwMode="ltGray">
          <a:xfrm>
            <a:off x="0" y="0"/>
            <a:ext cx="9144000" cy="6858000"/>
          </a:xfrm>
          <a:prstGeom prst="rect">
            <a:avLst/>
          </a:prstGeom>
          <a:blipFill dpi="0" rotWithShape="1">
            <a:blip r:embed="rId3" cstate="print"/>
            <a:srcRect/>
            <a:stretch>
              <a:fillRect/>
            </a:stretch>
          </a:blipFill>
          <a:ln w="9525">
            <a:noFill/>
            <a:miter lim="800000"/>
            <a:headEnd/>
            <a:tailEnd/>
          </a:ln>
        </p:spPr>
        <p:txBody>
          <a:bodyPr/>
          <a:lstStyle/>
          <a:p>
            <a:endParaRPr lang="en-US"/>
          </a:p>
        </p:txBody>
      </p:sp>
      <p:sp>
        <p:nvSpPr>
          <p:cNvPr id="4" name="Title 3"/>
          <p:cNvSpPr>
            <a:spLocks noGrp="1"/>
          </p:cNvSpPr>
          <p:nvPr>
            <p:ph type="title"/>
          </p:nvPr>
        </p:nvSpPr>
        <p:spPr bwMode="gray">
          <a:xfrm>
            <a:off x="228600" y="4495800"/>
            <a:ext cx="8686800" cy="1329595"/>
          </a:xfrm>
        </p:spPr>
        <p:txBody>
          <a:bodyPr/>
          <a:lstStyle/>
          <a:p>
            <a:pPr>
              <a:defRPr/>
            </a:pPr>
            <a:r>
              <a:rPr sz="4800" dirty="0">
                <a:effectLst>
                  <a:glow rad="139700">
                    <a:schemeClr val="bg2">
                      <a:alpha val="40000"/>
                    </a:schemeClr>
                  </a:glow>
                  <a:outerShdw blurRad="60007" dist="310007" dir="7680000" sy="30000" kx="1300200" algn="ctr" rotWithShape="0">
                    <a:prstClr val="black">
                      <a:alpha val="62000"/>
                    </a:prstClr>
                  </a:outerShdw>
                </a:effectLst>
              </a:rPr>
              <a:t>Bottom Line</a:t>
            </a:r>
            <a:r>
              <a:rPr sz="4800" dirty="0" smtClean="0"/>
              <a:t/>
            </a:r>
            <a:br>
              <a:rPr sz="4800" dirty="0" smtClean="0"/>
            </a:br>
            <a:endParaRPr sz="4800" dirty="0"/>
          </a:p>
        </p:txBody>
      </p:sp>
      <p:sp>
        <p:nvSpPr>
          <p:cNvPr id="5" name="Title 1"/>
          <p:cNvSpPr txBox="1">
            <a:spLocks/>
          </p:cNvSpPr>
          <p:nvPr/>
        </p:nvSpPr>
        <p:spPr bwMode="gray">
          <a:xfrm>
            <a:off x="990600" y="5257800"/>
            <a:ext cx="7391400" cy="1143000"/>
          </a:xfrm>
          <a:prstGeom prst="rect">
            <a:avLst/>
          </a:prstGeom>
          <a:effectLst>
            <a:glow rad="101600">
              <a:schemeClr val="accent3">
                <a:satMod val="175000"/>
                <a:alpha val="40000"/>
              </a:schemeClr>
            </a:glow>
            <a:outerShdw blurRad="50800" dist="50800" dir="5400000" algn="ctr" rotWithShape="0">
              <a:schemeClr val="bg1"/>
            </a:outerShdw>
          </a:effectLst>
        </p:spPr>
        <p:txBody>
          <a:bodyPr/>
          <a:lstStyle/>
          <a:p>
            <a:pPr algn="ctr" defTabSz="914363" fontAlgn="auto">
              <a:spcAft>
                <a:spcPts val="1200"/>
              </a:spcAft>
              <a:buSzPct val="130000"/>
              <a:defRPr/>
            </a:pPr>
            <a:r>
              <a:rPr lang="en-US" sz="3200" b="1" i="1" spc="-150" dirty="0" smtClean="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Regulations will continue to impose supply restrictions during normal and dry years</a:t>
            </a:r>
            <a:endParaRPr lang="en-US" sz="3200" b="1" i="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endParaRPr>
          </a:p>
        </p:txBody>
      </p:sp>
      <p:sp>
        <p:nvSpPr>
          <p:cNvPr id="6" name="Slide Number Placeholder 3"/>
          <p:cNvSpPr>
            <a:spLocks noGrp="1"/>
          </p:cNvSpPr>
          <p:nvPr>
            <p:ph type="sldNum" sz="quarter" idx="10"/>
          </p:nvPr>
        </p:nvSpPr>
        <p:spPr/>
        <p:txBody>
          <a:bodyPr/>
          <a:lstStyle/>
          <a:p>
            <a:pPr>
              <a:defRPr/>
            </a:pPr>
            <a:fld id="{8EF5E97A-D39B-4CC0-B512-58FD926830F3}" type="slidenum">
              <a:rPr lang="en-US"/>
              <a:pPr>
                <a:defRPr/>
              </a:pPr>
              <a:t>17</a:t>
            </a:fld>
            <a:endParaRPr lang="en-US" dirty="0"/>
          </a:p>
        </p:txBody>
      </p:sp>
    </p:spTree>
    <p:extLst>
      <p:ext uri="{BB962C8B-B14F-4D97-AF65-F5344CB8AC3E}">
        <p14:creationId xmlns:p14="http://schemas.microsoft.com/office/powerpoint/2010/main" val="2616628502"/>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Content Placeholder 4"/>
          <p:cNvGraphicFramePr>
            <a:graphicFrameLocks/>
          </p:cNvGraphicFramePr>
          <p:nvPr/>
        </p:nvGraphicFramePr>
        <p:xfrm>
          <a:off x="-50800" y="939800"/>
          <a:ext cx="4826000" cy="2997200"/>
        </p:xfrm>
        <a:graphic>
          <a:graphicData uri="http://schemas.openxmlformats.org/presentationml/2006/ole">
            <mc:AlternateContent xmlns:mc="http://schemas.openxmlformats.org/markup-compatibility/2006">
              <mc:Choice xmlns:v="urn:schemas-microsoft-com:vml" Requires="v">
                <p:oleObj spid="_x0000_s1121" name="Worksheet" r:id="rId4" imgW="4822354" imgH="2999492" progId="Excel.Sheet.8">
                  <p:embed/>
                </p:oleObj>
              </mc:Choice>
              <mc:Fallback>
                <p:oleObj name="Worksheet" r:id="rId4" imgW="4822354" imgH="2999492" progId="Excel.Sheet.8">
                  <p:embed/>
                  <p:pic>
                    <p:nvPicPr>
                      <p:cNvPr id="0" name="Picture 6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939800"/>
                        <a:ext cx="4826000" cy="299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7395" name="Rectangle 3"/>
          <p:cNvSpPr>
            <a:spLocks noGrp="1" noChangeArrowheads="1"/>
          </p:cNvSpPr>
          <p:nvPr>
            <p:ph type="title"/>
          </p:nvPr>
        </p:nvSpPr>
        <p:spPr bwMode="invGray">
          <a:xfrm>
            <a:off x="0" y="304800"/>
            <a:ext cx="9144000" cy="762000"/>
          </a:xfrm>
        </p:spPr>
        <p:txBody>
          <a:bodyPr/>
          <a:lstStyle/>
          <a:p>
            <a:pPr>
              <a:spcAft>
                <a:spcPct val="25000"/>
              </a:spcAft>
              <a:defRPr/>
            </a:pPr>
            <a:r>
              <a:rPr smtClean="0"/>
              <a:t>Key Delta Risks</a:t>
            </a:r>
            <a:endParaRPr smtClean="0">
              <a:solidFill>
                <a:srgbClr val="FF6600"/>
              </a:solidFill>
            </a:endParaRPr>
          </a:p>
        </p:txBody>
      </p:sp>
      <p:pic>
        <p:nvPicPr>
          <p:cNvPr id="2560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700" y="4038600"/>
            <a:ext cx="36353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7398" name="Text Box 6"/>
          <p:cNvSpPr txBox="1">
            <a:spLocks noChangeArrowheads="1"/>
          </p:cNvSpPr>
          <p:nvPr/>
        </p:nvSpPr>
        <p:spPr bwMode="gray">
          <a:xfrm>
            <a:off x="1008030" y="5461337"/>
            <a:ext cx="2268570" cy="1015663"/>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algn="r" eaLnBrk="0" hangingPunct="0">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n-lt"/>
                <a:cs typeface="Arial" charset="0"/>
              </a:rPr>
              <a:t>Seismic Risk</a:t>
            </a:r>
            <a:b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n-lt"/>
                <a:cs typeface="Arial" charset="0"/>
              </a:rPr>
            </a:br>
            <a:r>
              <a:rPr lang="en-US" sz="2400" b="1" dirty="0">
                <a:effectLst>
                  <a:outerShdw blurRad="38100" dist="38100" dir="2700000" algn="tl">
                    <a:srgbClr val="000000"/>
                  </a:outerShdw>
                </a:effectLst>
                <a:latin typeface="+mn-lt"/>
                <a:cs typeface="+mn-cs"/>
              </a:rPr>
              <a:t>Bay Area Faults</a:t>
            </a:r>
          </a:p>
        </p:txBody>
      </p:sp>
      <p:sp>
        <p:nvSpPr>
          <p:cNvPr id="1467401" name="Text Box 9"/>
          <p:cNvSpPr txBox="1">
            <a:spLocks noChangeArrowheads="1"/>
          </p:cNvSpPr>
          <p:nvPr/>
        </p:nvSpPr>
        <p:spPr bwMode="ltGray">
          <a:xfrm>
            <a:off x="1066800" y="1447800"/>
            <a:ext cx="3313113" cy="984885"/>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n-lt"/>
                <a:cs typeface="Arial" charset="0"/>
              </a:rPr>
              <a:t>Fishery Declines  </a:t>
            </a:r>
            <a:r>
              <a:rPr lang="en-US" sz="2200" b="1" dirty="0">
                <a:effectLst>
                  <a:outerShdw blurRad="38100" dist="38100" dir="2700000" algn="tl">
                    <a:srgbClr val="000000"/>
                  </a:outerShdw>
                </a:effectLst>
                <a:latin typeface="+mn-lt"/>
                <a:cs typeface="+mn-cs"/>
              </a:rPr>
              <a:t>Delta smelt </a:t>
            </a:r>
          </a:p>
        </p:txBody>
      </p:sp>
      <p:sp>
        <p:nvSpPr>
          <p:cNvPr id="15" name="Slide Number Placeholder 14"/>
          <p:cNvSpPr>
            <a:spLocks noGrp="1"/>
          </p:cNvSpPr>
          <p:nvPr>
            <p:ph type="sldNum" sz="quarter" idx="10"/>
          </p:nvPr>
        </p:nvSpPr>
        <p:spPr/>
        <p:txBody>
          <a:bodyPr/>
          <a:lstStyle/>
          <a:p>
            <a:pPr>
              <a:defRPr/>
            </a:pPr>
            <a:fld id="{59E155B2-10E4-40E3-8763-9691C32AF5BD}" type="slidenum">
              <a:rPr lang="en-US" smtClean="0"/>
              <a:pPr>
                <a:defRPr/>
              </a:pPr>
              <a:t>18</a:t>
            </a:fld>
            <a:endParaRPr lang="en-US" dirty="0"/>
          </a:p>
        </p:txBody>
      </p:sp>
      <p:pic>
        <p:nvPicPr>
          <p:cNvPr id="25608" name="Picture 2" descr="img00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3638" y="1371600"/>
            <a:ext cx="35814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descr="Slide18"/>
          <p:cNvSpPr>
            <a:spLocks noGrp="1" noChangeAspect="1" noChangeArrowheads="1"/>
          </p:cNvSpPr>
          <p:nvPr isPhoto="1"/>
        </p:nvSpPr>
        <p:spPr bwMode="auto">
          <a:xfrm>
            <a:off x="4953000" y="4071938"/>
            <a:ext cx="3556000" cy="2425700"/>
          </a:xfrm>
          <a:prstGeom prst="rect">
            <a:avLst/>
          </a:prstGeom>
          <a:blipFill dpi="0" rotWithShape="1">
            <a:blip r:embed="rId8" cstate="print"/>
            <a:srcRect/>
            <a:stretch>
              <a:fillRect/>
            </a:stretch>
          </a:blipFill>
          <a:ln w="9525">
            <a:solidFill>
              <a:schemeClr val="tx1"/>
            </a:solidFill>
            <a:miter lim="800000"/>
            <a:headEnd/>
            <a:tailEnd/>
          </a:ln>
          <a:effectLst>
            <a:outerShdw blurRad="50800" dist="38100" dir="2700000" algn="tl" rotWithShape="0">
              <a:prstClr val="black">
                <a:alpha val="40000"/>
              </a:prstClr>
            </a:outerShdw>
          </a:effectLst>
        </p:spPr>
        <p:txBody>
          <a:bodyPr anchor="b"/>
          <a:lstStyle/>
          <a:p>
            <a:pPr algn="ctr" eaLnBrk="0" hangingPunct="0">
              <a:defRPr/>
            </a:pPr>
            <a:r>
              <a:rPr lang="en-US" dirty="0">
                <a:solidFill>
                  <a:srgbClr val="FFFF00"/>
                </a:solidFill>
                <a:effectLst>
                  <a:outerShdw blurRad="38100" dist="38100" dir="2700000" algn="tl">
                    <a:srgbClr val="000000"/>
                  </a:outerShdw>
                </a:effectLst>
                <a:latin typeface="Arial" charset="0"/>
              </a:rPr>
              <a:t>       </a:t>
            </a:r>
            <a:endPar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
        <p:nvSpPr>
          <p:cNvPr id="17" name="Text Box 9"/>
          <p:cNvSpPr txBox="1">
            <a:spLocks noChangeArrowheads="1"/>
          </p:cNvSpPr>
          <p:nvPr/>
        </p:nvSpPr>
        <p:spPr bwMode="invGray">
          <a:xfrm>
            <a:off x="5257800" y="4191000"/>
            <a:ext cx="2901075" cy="646331"/>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Sea Level Rise</a:t>
            </a:r>
            <a:endPar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
        <p:nvSpPr>
          <p:cNvPr id="12" name="Text Box 9"/>
          <p:cNvSpPr txBox="1">
            <a:spLocks noChangeArrowheads="1"/>
          </p:cNvSpPr>
          <p:nvPr/>
        </p:nvSpPr>
        <p:spPr bwMode="invGray">
          <a:xfrm>
            <a:off x="5486400" y="1981200"/>
            <a:ext cx="2901075" cy="646331"/>
          </a:xfrm>
          <a:prstGeom prst="rect">
            <a:avLst/>
          </a:prstGeom>
          <a:noFill/>
          <a:ln w="9525">
            <a:noFill/>
            <a:miter lim="800000"/>
            <a:headEnd/>
            <a:tailEnd/>
          </a:ln>
          <a:effectLst>
            <a:outerShdw dist="35921" dir="2700000" algn="ctr" rotWithShape="0">
              <a:schemeClr val="bg1"/>
            </a:outerShdw>
          </a:effectLst>
        </p:spPr>
        <p:txBody>
          <a:bodyPr>
            <a:spAutoFit/>
          </a:bodyPr>
          <a:lstStyle/>
          <a:p>
            <a:pPr algn="r">
              <a:spcBef>
                <a:spcPct val="50000"/>
              </a:spcBef>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Subsidence</a:t>
            </a:r>
            <a:endPar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sp>
        <p:nvSpPr>
          <p:cNvPr id="19" name="Right Arrow 18"/>
          <p:cNvSpPr/>
          <p:nvPr/>
        </p:nvSpPr>
        <p:spPr bwMode="ltGray">
          <a:xfrm rot="3224321">
            <a:off x="3789850" y="2792823"/>
            <a:ext cx="640080" cy="274320"/>
          </a:xfrm>
          <a:prstGeom prst="rightArrow">
            <a:avLst>
              <a:gd name="adj1" fmla="val 55267"/>
              <a:gd name="adj2" fmla="val 53292"/>
            </a:avLst>
          </a:prstGeom>
          <a:solidFill>
            <a:srgbClr val="C00000"/>
          </a:solidFill>
          <a:ln w="19050" cap="flat" cmpd="sng" algn="ctr">
            <a:solidFill>
              <a:srgbClr val="003300"/>
            </a:solidFill>
            <a:prstDash val="solid"/>
            <a:round/>
            <a:headEnd type="none" w="med" len="med"/>
            <a:tailEnd type="none" w="med" len="med"/>
          </a:ln>
          <a:effectLst>
            <a:glow rad="228600">
              <a:schemeClr val="accent4">
                <a:satMod val="175000"/>
                <a:alpha val="40000"/>
              </a:schemeClr>
            </a:glow>
          </a:effectLst>
        </p:spPr>
        <p:txBody>
          <a:bodyPr anchor="ctr" anchorCtr="1"/>
          <a:lstStyle/>
          <a:p>
            <a:pPr>
              <a:defRPr/>
            </a:pPr>
            <a:endParaRPr lang="en-US" dirty="0">
              <a:effectLst>
                <a:outerShdw blurRad="38100" dist="38100" dir="2700000" algn="tl">
                  <a:srgbClr val="000000">
                    <a:alpha val="43137"/>
                  </a:srgbClr>
                </a:outerShdw>
              </a:effectLst>
            </a:endParaRPr>
          </a:p>
        </p:txBody>
      </p:sp>
      <p:pic>
        <p:nvPicPr>
          <p:cNvPr id="25615" name="Picture 17" descr="S:\Bay-Delta\Presentations &amp; Photos\Photos\FishPics\DeltaSmelt-285.jpg"/>
          <p:cNvPicPr>
            <a:picLocks noChangeAspect="1" noChangeArrowheads="1"/>
          </p:cNvPicPr>
          <p:nvPr/>
        </p:nvPicPr>
        <p:blipFill>
          <a:blip r:embed="rId9" cstate="print">
            <a:clrChange>
              <a:clrFrom>
                <a:srgbClr val="09093C"/>
              </a:clrFrom>
              <a:clrTo>
                <a:srgbClr val="09093C">
                  <a:alpha val="0"/>
                </a:srgbClr>
              </a:clrTo>
            </a:clrChange>
            <a:extLst>
              <a:ext uri="{28A0092B-C50C-407E-A947-70E740481C1C}">
                <a14:useLocalDpi xmlns:a14="http://schemas.microsoft.com/office/drawing/2010/main" val="0"/>
              </a:ext>
            </a:extLst>
          </a:blip>
          <a:srcRect/>
          <a:stretch>
            <a:fillRect/>
          </a:stretch>
        </p:blipFill>
        <p:spPr bwMode="auto">
          <a:xfrm rot="20724202" flipH="1">
            <a:off x="1203325" y="2181225"/>
            <a:ext cx="16764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35156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Text Box 1026"/>
          <p:cNvSpPr txBox="1">
            <a:spLocks noChangeArrowheads="1"/>
          </p:cNvSpPr>
          <p:nvPr/>
        </p:nvSpPr>
        <p:spPr bwMode="invGray">
          <a:xfrm>
            <a:off x="3175" y="152400"/>
            <a:ext cx="9140825" cy="595313"/>
          </a:xfrm>
          <a:prstGeom prst="rect">
            <a:avLst/>
          </a:prstGeom>
          <a:noFill/>
          <a:ln w="9525" algn="ctr">
            <a:noFill/>
            <a:miter lim="800000"/>
            <a:headEnd/>
            <a:tailEnd/>
          </a:ln>
          <a:effectLst>
            <a:outerShdw dist="45791" dir="2021404" algn="ctr" rotWithShape="0">
              <a:srgbClr val="000000"/>
            </a:outerShdw>
          </a:effectLst>
        </p:spPr>
        <p:txBody>
          <a:bodyPr anchor="ct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Seismic Vulnerability</a:t>
            </a:r>
          </a:p>
        </p:txBody>
      </p:sp>
      <p:pic>
        <p:nvPicPr>
          <p:cNvPr id="27651" name="Picture 1030" descr="D:\Documents and Settings\u06454\My Documents\My Pictures\Delta Fault Ma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36513" y="762000"/>
            <a:ext cx="9180513" cy="60960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5111" name="Rectangle 1031"/>
          <p:cNvSpPr>
            <a:spLocks noChangeArrowheads="1"/>
          </p:cNvSpPr>
          <p:nvPr/>
        </p:nvSpPr>
        <p:spPr bwMode="gray">
          <a:xfrm rot="2176530">
            <a:off x="727075" y="1639888"/>
            <a:ext cx="174466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Andreas</a:t>
            </a:r>
          </a:p>
        </p:txBody>
      </p:sp>
      <p:sp>
        <p:nvSpPr>
          <p:cNvPr id="815112" name="Rectangle 1032"/>
          <p:cNvSpPr>
            <a:spLocks noChangeArrowheads="1"/>
          </p:cNvSpPr>
          <p:nvPr/>
        </p:nvSpPr>
        <p:spPr bwMode="gray">
          <a:xfrm rot="2338558">
            <a:off x="4370388" y="2597150"/>
            <a:ext cx="1252537"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Hayward</a:t>
            </a:r>
          </a:p>
        </p:txBody>
      </p:sp>
      <p:sp>
        <p:nvSpPr>
          <p:cNvPr id="815113" name="Freeform 1033"/>
          <p:cNvSpPr>
            <a:spLocks/>
          </p:cNvSpPr>
          <p:nvPr/>
        </p:nvSpPr>
        <p:spPr bwMode="gray">
          <a:xfrm>
            <a:off x="3652838" y="2109788"/>
            <a:ext cx="3746500" cy="2805112"/>
          </a:xfrm>
          <a:custGeom>
            <a:avLst/>
            <a:gdLst/>
            <a:ahLst/>
            <a:cxnLst>
              <a:cxn ang="0">
                <a:pos x="0" y="0"/>
              </a:cxn>
              <a:cxn ang="0">
                <a:pos x="186" y="90"/>
              </a:cxn>
              <a:cxn ang="0">
                <a:pos x="318" y="192"/>
              </a:cxn>
              <a:cxn ang="0">
                <a:pos x="390" y="258"/>
              </a:cxn>
              <a:cxn ang="0">
                <a:pos x="588" y="432"/>
              </a:cxn>
              <a:cxn ang="0">
                <a:pos x="834" y="642"/>
              </a:cxn>
              <a:cxn ang="0">
                <a:pos x="1110" y="834"/>
              </a:cxn>
              <a:cxn ang="0">
                <a:pos x="1350" y="1050"/>
              </a:cxn>
              <a:cxn ang="0">
                <a:pos x="1506" y="1122"/>
              </a:cxn>
              <a:cxn ang="0">
                <a:pos x="1662" y="1242"/>
              </a:cxn>
              <a:cxn ang="0">
                <a:pos x="1848" y="1398"/>
              </a:cxn>
            </a:cxnLst>
            <a:rect l="0" t="0" r="r" b="b"/>
            <a:pathLst>
              <a:path w="1848" h="1398">
                <a:moveTo>
                  <a:pt x="0" y="0"/>
                </a:moveTo>
                <a:cubicBezTo>
                  <a:pt x="66" y="29"/>
                  <a:pt x="133" y="58"/>
                  <a:pt x="186" y="90"/>
                </a:cubicBezTo>
                <a:cubicBezTo>
                  <a:pt x="239" y="122"/>
                  <a:pt x="284" y="164"/>
                  <a:pt x="318" y="192"/>
                </a:cubicBezTo>
                <a:cubicBezTo>
                  <a:pt x="352" y="220"/>
                  <a:pt x="345" y="218"/>
                  <a:pt x="390" y="258"/>
                </a:cubicBezTo>
                <a:cubicBezTo>
                  <a:pt x="435" y="298"/>
                  <a:pt x="514" y="368"/>
                  <a:pt x="588" y="432"/>
                </a:cubicBezTo>
                <a:cubicBezTo>
                  <a:pt x="662" y="496"/>
                  <a:pt x="747" y="575"/>
                  <a:pt x="834" y="642"/>
                </a:cubicBezTo>
                <a:cubicBezTo>
                  <a:pt x="921" y="709"/>
                  <a:pt x="1024" y="766"/>
                  <a:pt x="1110" y="834"/>
                </a:cubicBezTo>
                <a:cubicBezTo>
                  <a:pt x="1196" y="902"/>
                  <a:pt x="1284" y="1002"/>
                  <a:pt x="1350" y="1050"/>
                </a:cubicBezTo>
                <a:cubicBezTo>
                  <a:pt x="1416" y="1098"/>
                  <a:pt x="1454" y="1090"/>
                  <a:pt x="1506" y="1122"/>
                </a:cubicBezTo>
                <a:cubicBezTo>
                  <a:pt x="1558" y="1154"/>
                  <a:pt x="1605" y="1196"/>
                  <a:pt x="1662" y="1242"/>
                </a:cubicBezTo>
                <a:cubicBezTo>
                  <a:pt x="1719" y="1288"/>
                  <a:pt x="1783" y="1343"/>
                  <a:pt x="1848" y="13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4" name="Freeform 1034"/>
          <p:cNvSpPr>
            <a:spLocks/>
          </p:cNvSpPr>
          <p:nvPr/>
        </p:nvSpPr>
        <p:spPr bwMode="gray">
          <a:xfrm>
            <a:off x="52388" y="954088"/>
            <a:ext cx="9074150" cy="5529262"/>
          </a:xfrm>
          <a:custGeom>
            <a:avLst/>
            <a:gdLst/>
            <a:ahLst/>
            <a:cxnLst>
              <a:cxn ang="0">
                <a:pos x="0" y="0"/>
              </a:cxn>
              <a:cxn ang="0">
                <a:pos x="474" y="372"/>
              </a:cxn>
              <a:cxn ang="0">
                <a:pos x="1038" y="780"/>
              </a:cxn>
              <a:cxn ang="0">
                <a:pos x="1206" y="930"/>
              </a:cxn>
              <a:cxn ang="0">
                <a:pos x="1386" y="1110"/>
              </a:cxn>
              <a:cxn ang="0">
                <a:pos x="1518" y="1224"/>
              </a:cxn>
              <a:cxn ang="0">
                <a:pos x="1836" y="1470"/>
              </a:cxn>
              <a:cxn ang="0">
                <a:pos x="2118" y="1638"/>
              </a:cxn>
              <a:cxn ang="0">
                <a:pos x="2478" y="1854"/>
              </a:cxn>
              <a:cxn ang="0">
                <a:pos x="2892" y="1974"/>
              </a:cxn>
              <a:cxn ang="0">
                <a:pos x="3186" y="2034"/>
              </a:cxn>
              <a:cxn ang="0">
                <a:pos x="3432" y="2082"/>
              </a:cxn>
              <a:cxn ang="0">
                <a:pos x="3648" y="2136"/>
              </a:cxn>
              <a:cxn ang="0">
                <a:pos x="4026" y="2226"/>
              </a:cxn>
              <a:cxn ang="0">
                <a:pos x="4224" y="2442"/>
              </a:cxn>
              <a:cxn ang="0">
                <a:pos x="4428" y="2706"/>
              </a:cxn>
              <a:cxn ang="0">
                <a:pos x="4476" y="2736"/>
              </a:cxn>
            </a:cxnLst>
            <a:rect l="0" t="0" r="r" b="b"/>
            <a:pathLst>
              <a:path w="4476" h="2755">
                <a:moveTo>
                  <a:pt x="0" y="0"/>
                </a:moveTo>
                <a:cubicBezTo>
                  <a:pt x="150" y="121"/>
                  <a:pt x="301" y="242"/>
                  <a:pt x="474" y="372"/>
                </a:cubicBezTo>
                <a:cubicBezTo>
                  <a:pt x="647" y="502"/>
                  <a:pt x="916" y="687"/>
                  <a:pt x="1038" y="780"/>
                </a:cubicBezTo>
                <a:cubicBezTo>
                  <a:pt x="1160" y="873"/>
                  <a:pt x="1148" y="875"/>
                  <a:pt x="1206" y="930"/>
                </a:cubicBezTo>
                <a:cubicBezTo>
                  <a:pt x="1264" y="985"/>
                  <a:pt x="1334" y="1061"/>
                  <a:pt x="1386" y="1110"/>
                </a:cubicBezTo>
                <a:cubicBezTo>
                  <a:pt x="1438" y="1159"/>
                  <a:pt x="1443" y="1164"/>
                  <a:pt x="1518" y="1224"/>
                </a:cubicBezTo>
                <a:cubicBezTo>
                  <a:pt x="1593" y="1284"/>
                  <a:pt x="1736" y="1401"/>
                  <a:pt x="1836" y="1470"/>
                </a:cubicBezTo>
                <a:cubicBezTo>
                  <a:pt x="1936" y="1539"/>
                  <a:pt x="2011" y="1574"/>
                  <a:pt x="2118" y="1638"/>
                </a:cubicBezTo>
                <a:cubicBezTo>
                  <a:pt x="2225" y="1702"/>
                  <a:pt x="2349" y="1798"/>
                  <a:pt x="2478" y="1854"/>
                </a:cubicBezTo>
                <a:cubicBezTo>
                  <a:pt x="2607" y="1910"/>
                  <a:pt x="2774" y="1944"/>
                  <a:pt x="2892" y="1974"/>
                </a:cubicBezTo>
                <a:cubicBezTo>
                  <a:pt x="3010" y="2004"/>
                  <a:pt x="3096" y="2016"/>
                  <a:pt x="3186" y="2034"/>
                </a:cubicBezTo>
                <a:cubicBezTo>
                  <a:pt x="3276" y="2052"/>
                  <a:pt x="3355" y="2065"/>
                  <a:pt x="3432" y="2082"/>
                </a:cubicBezTo>
                <a:cubicBezTo>
                  <a:pt x="3509" y="2099"/>
                  <a:pt x="3549" y="2112"/>
                  <a:pt x="3648" y="2136"/>
                </a:cubicBezTo>
                <a:cubicBezTo>
                  <a:pt x="3747" y="2160"/>
                  <a:pt x="3930" y="2175"/>
                  <a:pt x="4026" y="2226"/>
                </a:cubicBezTo>
                <a:cubicBezTo>
                  <a:pt x="4122" y="2277"/>
                  <a:pt x="4157" y="2362"/>
                  <a:pt x="4224" y="2442"/>
                </a:cubicBezTo>
                <a:cubicBezTo>
                  <a:pt x="4291" y="2522"/>
                  <a:pt x="4386" y="2657"/>
                  <a:pt x="4428" y="2706"/>
                </a:cubicBezTo>
                <a:cubicBezTo>
                  <a:pt x="4470" y="2755"/>
                  <a:pt x="4473" y="2745"/>
                  <a:pt x="4476" y="273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5" name="Freeform 1035"/>
          <p:cNvSpPr>
            <a:spLocks/>
          </p:cNvSpPr>
          <p:nvPr/>
        </p:nvSpPr>
        <p:spPr bwMode="gray">
          <a:xfrm>
            <a:off x="2095500" y="2687638"/>
            <a:ext cx="3052763" cy="4033837"/>
          </a:xfrm>
          <a:custGeom>
            <a:avLst/>
            <a:gdLst/>
            <a:ahLst/>
            <a:cxnLst>
              <a:cxn ang="0">
                <a:pos x="0" y="0"/>
              </a:cxn>
              <a:cxn ang="0">
                <a:pos x="168" y="120"/>
              </a:cxn>
              <a:cxn ang="0">
                <a:pos x="228" y="264"/>
              </a:cxn>
              <a:cxn ang="0">
                <a:pos x="300" y="456"/>
              </a:cxn>
              <a:cxn ang="0">
                <a:pos x="408" y="630"/>
              </a:cxn>
              <a:cxn ang="0">
                <a:pos x="612" y="828"/>
              </a:cxn>
              <a:cxn ang="0">
                <a:pos x="768" y="948"/>
              </a:cxn>
              <a:cxn ang="0">
                <a:pos x="834" y="1140"/>
              </a:cxn>
              <a:cxn ang="0">
                <a:pos x="954" y="1308"/>
              </a:cxn>
              <a:cxn ang="0">
                <a:pos x="1038" y="1452"/>
              </a:cxn>
              <a:cxn ang="0">
                <a:pos x="1200" y="1644"/>
              </a:cxn>
              <a:cxn ang="0">
                <a:pos x="1338" y="1788"/>
              </a:cxn>
              <a:cxn ang="0">
                <a:pos x="1434" y="1908"/>
              </a:cxn>
              <a:cxn ang="0">
                <a:pos x="1506" y="2010"/>
              </a:cxn>
            </a:cxnLst>
            <a:rect l="0" t="0" r="r" b="b"/>
            <a:pathLst>
              <a:path w="1506" h="2010">
                <a:moveTo>
                  <a:pt x="0" y="0"/>
                </a:moveTo>
                <a:cubicBezTo>
                  <a:pt x="65" y="38"/>
                  <a:pt x="130" y="76"/>
                  <a:pt x="168" y="120"/>
                </a:cubicBezTo>
                <a:cubicBezTo>
                  <a:pt x="206" y="164"/>
                  <a:pt x="206" y="208"/>
                  <a:pt x="228" y="264"/>
                </a:cubicBezTo>
                <a:cubicBezTo>
                  <a:pt x="250" y="320"/>
                  <a:pt x="270" y="395"/>
                  <a:pt x="300" y="456"/>
                </a:cubicBezTo>
                <a:cubicBezTo>
                  <a:pt x="330" y="517"/>
                  <a:pt x="356" y="568"/>
                  <a:pt x="408" y="630"/>
                </a:cubicBezTo>
                <a:cubicBezTo>
                  <a:pt x="460" y="692"/>
                  <a:pt x="552" y="775"/>
                  <a:pt x="612" y="828"/>
                </a:cubicBezTo>
                <a:cubicBezTo>
                  <a:pt x="672" y="881"/>
                  <a:pt x="731" y="896"/>
                  <a:pt x="768" y="948"/>
                </a:cubicBezTo>
                <a:cubicBezTo>
                  <a:pt x="805" y="1000"/>
                  <a:pt x="803" y="1080"/>
                  <a:pt x="834" y="1140"/>
                </a:cubicBezTo>
                <a:cubicBezTo>
                  <a:pt x="865" y="1200"/>
                  <a:pt x="920" y="1256"/>
                  <a:pt x="954" y="1308"/>
                </a:cubicBezTo>
                <a:cubicBezTo>
                  <a:pt x="988" y="1360"/>
                  <a:pt x="997" y="1396"/>
                  <a:pt x="1038" y="1452"/>
                </a:cubicBezTo>
                <a:cubicBezTo>
                  <a:pt x="1079" y="1508"/>
                  <a:pt x="1150" y="1588"/>
                  <a:pt x="1200" y="1644"/>
                </a:cubicBezTo>
                <a:cubicBezTo>
                  <a:pt x="1250" y="1700"/>
                  <a:pt x="1299" y="1744"/>
                  <a:pt x="1338" y="1788"/>
                </a:cubicBezTo>
                <a:cubicBezTo>
                  <a:pt x="1377" y="1832"/>
                  <a:pt x="1406" y="1871"/>
                  <a:pt x="1434" y="1908"/>
                </a:cubicBezTo>
                <a:cubicBezTo>
                  <a:pt x="1462" y="1945"/>
                  <a:pt x="1484" y="1977"/>
                  <a:pt x="1506" y="2010"/>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6" name="Freeform 1036"/>
          <p:cNvSpPr>
            <a:spLocks/>
          </p:cNvSpPr>
          <p:nvPr/>
        </p:nvSpPr>
        <p:spPr bwMode="gray">
          <a:xfrm>
            <a:off x="6084888" y="954088"/>
            <a:ext cx="620712" cy="915987"/>
          </a:xfrm>
          <a:custGeom>
            <a:avLst/>
            <a:gdLst/>
            <a:ahLst/>
            <a:cxnLst>
              <a:cxn ang="0">
                <a:pos x="0" y="0"/>
              </a:cxn>
              <a:cxn ang="0">
                <a:pos x="102" y="96"/>
              </a:cxn>
              <a:cxn ang="0">
                <a:pos x="114" y="192"/>
              </a:cxn>
              <a:cxn ang="0">
                <a:pos x="144" y="318"/>
              </a:cxn>
              <a:cxn ang="0">
                <a:pos x="198" y="366"/>
              </a:cxn>
              <a:cxn ang="0">
                <a:pos x="306" y="456"/>
              </a:cxn>
            </a:cxnLst>
            <a:rect l="0" t="0" r="r" b="b"/>
            <a:pathLst>
              <a:path w="306" h="456">
                <a:moveTo>
                  <a:pt x="0" y="0"/>
                </a:moveTo>
                <a:cubicBezTo>
                  <a:pt x="41" y="32"/>
                  <a:pt x="83" y="64"/>
                  <a:pt x="102" y="96"/>
                </a:cubicBezTo>
                <a:cubicBezTo>
                  <a:pt x="121" y="128"/>
                  <a:pt x="107" y="155"/>
                  <a:pt x="114" y="192"/>
                </a:cubicBezTo>
                <a:cubicBezTo>
                  <a:pt x="121" y="229"/>
                  <a:pt x="130" y="289"/>
                  <a:pt x="144" y="318"/>
                </a:cubicBezTo>
                <a:cubicBezTo>
                  <a:pt x="158" y="347"/>
                  <a:pt x="171" y="343"/>
                  <a:pt x="198" y="366"/>
                </a:cubicBezTo>
                <a:cubicBezTo>
                  <a:pt x="225" y="389"/>
                  <a:pt x="291" y="445"/>
                  <a:pt x="306" y="45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7" name="Freeform 1037"/>
          <p:cNvSpPr>
            <a:spLocks/>
          </p:cNvSpPr>
          <p:nvPr/>
        </p:nvSpPr>
        <p:spPr bwMode="gray">
          <a:xfrm>
            <a:off x="6084888" y="2206625"/>
            <a:ext cx="2408237" cy="1900238"/>
          </a:xfrm>
          <a:custGeom>
            <a:avLst/>
            <a:gdLst/>
            <a:ahLst/>
            <a:cxnLst>
              <a:cxn ang="0">
                <a:pos x="0" y="0"/>
              </a:cxn>
              <a:cxn ang="0">
                <a:pos x="216" y="96"/>
              </a:cxn>
              <a:cxn ang="0">
                <a:pos x="270" y="144"/>
              </a:cxn>
              <a:cxn ang="0">
                <a:pos x="402" y="210"/>
              </a:cxn>
              <a:cxn ang="0">
                <a:pos x="492" y="288"/>
              </a:cxn>
              <a:cxn ang="0">
                <a:pos x="558" y="360"/>
              </a:cxn>
              <a:cxn ang="0">
                <a:pos x="642" y="456"/>
              </a:cxn>
              <a:cxn ang="0">
                <a:pos x="756" y="534"/>
              </a:cxn>
              <a:cxn ang="0">
                <a:pos x="840" y="594"/>
              </a:cxn>
              <a:cxn ang="0">
                <a:pos x="1020" y="678"/>
              </a:cxn>
              <a:cxn ang="0">
                <a:pos x="1068" y="738"/>
              </a:cxn>
              <a:cxn ang="0">
                <a:pos x="1152" y="852"/>
              </a:cxn>
              <a:cxn ang="0">
                <a:pos x="1188" y="948"/>
              </a:cxn>
            </a:cxnLst>
            <a:rect l="0" t="0" r="r" b="b"/>
            <a:pathLst>
              <a:path w="1188" h="948">
                <a:moveTo>
                  <a:pt x="0" y="0"/>
                </a:moveTo>
                <a:cubicBezTo>
                  <a:pt x="85" y="36"/>
                  <a:pt x="171" y="72"/>
                  <a:pt x="216" y="96"/>
                </a:cubicBezTo>
                <a:cubicBezTo>
                  <a:pt x="261" y="120"/>
                  <a:pt x="239" y="125"/>
                  <a:pt x="270" y="144"/>
                </a:cubicBezTo>
                <a:cubicBezTo>
                  <a:pt x="301" y="163"/>
                  <a:pt x="365" y="186"/>
                  <a:pt x="402" y="210"/>
                </a:cubicBezTo>
                <a:cubicBezTo>
                  <a:pt x="439" y="234"/>
                  <a:pt x="466" y="263"/>
                  <a:pt x="492" y="288"/>
                </a:cubicBezTo>
                <a:cubicBezTo>
                  <a:pt x="518" y="313"/>
                  <a:pt x="533" y="332"/>
                  <a:pt x="558" y="360"/>
                </a:cubicBezTo>
                <a:cubicBezTo>
                  <a:pt x="583" y="388"/>
                  <a:pt x="609" y="427"/>
                  <a:pt x="642" y="456"/>
                </a:cubicBezTo>
                <a:cubicBezTo>
                  <a:pt x="675" y="485"/>
                  <a:pt x="723" y="511"/>
                  <a:pt x="756" y="534"/>
                </a:cubicBezTo>
                <a:cubicBezTo>
                  <a:pt x="789" y="557"/>
                  <a:pt x="796" y="570"/>
                  <a:pt x="840" y="594"/>
                </a:cubicBezTo>
                <a:cubicBezTo>
                  <a:pt x="884" y="618"/>
                  <a:pt x="982" y="654"/>
                  <a:pt x="1020" y="678"/>
                </a:cubicBezTo>
                <a:cubicBezTo>
                  <a:pt x="1058" y="702"/>
                  <a:pt x="1046" y="709"/>
                  <a:pt x="1068" y="738"/>
                </a:cubicBezTo>
                <a:cubicBezTo>
                  <a:pt x="1090" y="767"/>
                  <a:pt x="1132" y="817"/>
                  <a:pt x="1152" y="852"/>
                </a:cubicBezTo>
                <a:cubicBezTo>
                  <a:pt x="1172" y="887"/>
                  <a:pt x="1180" y="930"/>
                  <a:pt x="1188" y="948"/>
                </a:cubicBezTo>
              </a:path>
            </a:pathLst>
          </a:custGeom>
          <a:noFill/>
          <a:ln w="28575"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8" name="Freeform 1038"/>
          <p:cNvSpPr>
            <a:spLocks/>
          </p:cNvSpPr>
          <p:nvPr/>
        </p:nvSpPr>
        <p:spPr bwMode="gray">
          <a:xfrm>
            <a:off x="2581275" y="858838"/>
            <a:ext cx="804863" cy="700087"/>
          </a:xfrm>
          <a:custGeom>
            <a:avLst/>
            <a:gdLst/>
            <a:ahLst/>
            <a:cxnLst>
              <a:cxn ang="0">
                <a:pos x="0" y="0"/>
              </a:cxn>
              <a:cxn ang="0">
                <a:pos x="156" y="138"/>
              </a:cxn>
              <a:cxn ang="0">
                <a:pos x="240" y="210"/>
              </a:cxn>
              <a:cxn ang="0">
                <a:pos x="294" y="228"/>
              </a:cxn>
              <a:cxn ang="0">
                <a:pos x="330" y="288"/>
              </a:cxn>
              <a:cxn ang="0">
                <a:pos x="396" y="348"/>
              </a:cxn>
            </a:cxnLst>
            <a:rect l="0" t="0" r="r" b="b"/>
            <a:pathLst>
              <a:path w="396" h="348">
                <a:moveTo>
                  <a:pt x="0" y="0"/>
                </a:moveTo>
                <a:cubicBezTo>
                  <a:pt x="58" y="51"/>
                  <a:pt x="116" y="103"/>
                  <a:pt x="156" y="138"/>
                </a:cubicBezTo>
                <a:cubicBezTo>
                  <a:pt x="196" y="173"/>
                  <a:pt x="217" y="195"/>
                  <a:pt x="240" y="210"/>
                </a:cubicBezTo>
                <a:cubicBezTo>
                  <a:pt x="263" y="225"/>
                  <a:pt x="279" y="215"/>
                  <a:pt x="294" y="228"/>
                </a:cubicBezTo>
                <a:cubicBezTo>
                  <a:pt x="309" y="241"/>
                  <a:pt x="313" y="268"/>
                  <a:pt x="330" y="288"/>
                </a:cubicBezTo>
                <a:cubicBezTo>
                  <a:pt x="347" y="308"/>
                  <a:pt x="382" y="334"/>
                  <a:pt x="396" y="348"/>
                </a:cubicBezTo>
              </a:path>
            </a:pathLst>
          </a:custGeom>
          <a:noFill/>
          <a:ln w="5715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9" name="Freeform 1039"/>
          <p:cNvSpPr>
            <a:spLocks/>
          </p:cNvSpPr>
          <p:nvPr/>
        </p:nvSpPr>
        <p:spPr bwMode="gray">
          <a:xfrm>
            <a:off x="5988050" y="3073400"/>
            <a:ext cx="2057400" cy="2203450"/>
          </a:xfrm>
          <a:custGeom>
            <a:avLst/>
            <a:gdLst/>
            <a:ahLst/>
            <a:cxnLst>
              <a:cxn ang="0">
                <a:pos x="0" y="0"/>
              </a:cxn>
              <a:cxn ang="0">
                <a:pos x="114" y="132"/>
              </a:cxn>
              <a:cxn ang="0">
                <a:pos x="246" y="252"/>
              </a:cxn>
              <a:cxn ang="0">
                <a:pos x="330" y="402"/>
              </a:cxn>
              <a:cxn ang="0">
                <a:pos x="450" y="504"/>
              </a:cxn>
              <a:cxn ang="0">
                <a:pos x="534" y="612"/>
              </a:cxn>
              <a:cxn ang="0">
                <a:pos x="666" y="696"/>
              </a:cxn>
              <a:cxn ang="0">
                <a:pos x="780" y="804"/>
              </a:cxn>
              <a:cxn ang="0">
                <a:pos x="840" y="906"/>
              </a:cxn>
              <a:cxn ang="0">
                <a:pos x="900" y="1008"/>
              </a:cxn>
              <a:cxn ang="0">
                <a:pos x="972" y="1062"/>
              </a:cxn>
              <a:cxn ang="0">
                <a:pos x="1014" y="1098"/>
              </a:cxn>
            </a:cxnLst>
            <a:rect l="0" t="0" r="r" b="b"/>
            <a:pathLst>
              <a:path w="1014" h="1098">
                <a:moveTo>
                  <a:pt x="0" y="0"/>
                </a:moveTo>
                <a:cubicBezTo>
                  <a:pt x="36" y="45"/>
                  <a:pt x="73" y="90"/>
                  <a:pt x="114" y="132"/>
                </a:cubicBezTo>
                <a:cubicBezTo>
                  <a:pt x="155" y="174"/>
                  <a:pt x="210" y="207"/>
                  <a:pt x="246" y="252"/>
                </a:cubicBezTo>
                <a:cubicBezTo>
                  <a:pt x="282" y="297"/>
                  <a:pt x="296" y="360"/>
                  <a:pt x="330" y="402"/>
                </a:cubicBezTo>
                <a:cubicBezTo>
                  <a:pt x="364" y="444"/>
                  <a:pt x="416" y="469"/>
                  <a:pt x="450" y="504"/>
                </a:cubicBezTo>
                <a:cubicBezTo>
                  <a:pt x="484" y="539"/>
                  <a:pt x="498" y="580"/>
                  <a:pt x="534" y="612"/>
                </a:cubicBezTo>
                <a:cubicBezTo>
                  <a:pt x="570" y="644"/>
                  <a:pt x="625" y="664"/>
                  <a:pt x="666" y="696"/>
                </a:cubicBezTo>
                <a:cubicBezTo>
                  <a:pt x="707" y="728"/>
                  <a:pt x="751" y="769"/>
                  <a:pt x="780" y="804"/>
                </a:cubicBezTo>
                <a:cubicBezTo>
                  <a:pt x="809" y="839"/>
                  <a:pt x="820" y="872"/>
                  <a:pt x="840" y="906"/>
                </a:cubicBezTo>
                <a:cubicBezTo>
                  <a:pt x="860" y="940"/>
                  <a:pt x="878" y="982"/>
                  <a:pt x="900" y="1008"/>
                </a:cubicBezTo>
                <a:cubicBezTo>
                  <a:pt x="922" y="1034"/>
                  <a:pt x="953" y="1047"/>
                  <a:pt x="972" y="1062"/>
                </a:cubicBezTo>
                <a:cubicBezTo>
                  <a:pt x="991" y="1077"/>
                  <a:pt x="1002" y="1087"/>
                  <a:pt x="1014" y="10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0" name="Freeform 1040"/>
          <p:cNvSpPr>
            <a:spLocks/>
          </p:cNvSpPr>
          <p:nvPr/>
        </p:nvSpPr>
        <p:spPr bwMode="gray">
          <a:xfrm>
            <a:off x="4819650" y="954088"/>
            <a:ext cx="827088" cy="1360487"/>
          </a:xfrm>
          <a:custGeom>
            <a:avLst/>
            <a:gdLst/>
            <a:ahLst/>
            <a:cxnLst>
              <a:cxn ang="0">
                <a:pos x="0" y="0"/>
              </a:cxn>
              <a:cxn ang="0">
                <a:pos x="48" y="132"/>
              </a:cxn>
              <a:cxn ang="0">
                <a:pos x="132" y="264"/>
              </a:cxn>
              <a:cxn ang="0">
                <a:pos x="180" y="396"/>
              </a:cxn>
              <a:cxn ang="0">
                <a:pos x="258" y="540"/>
              </a:cxn>
              <a:cxn ang="0">
                <a:pos x="354" y="618"/>
              </a:cxn>
              <a:cxn ang="0">
                <a:pos x="408" y="678"/>
              </a:cxn>
            </a:cxnLst>
            <a:rect l="0" t="0" r="r" b="b"/>
            <a:pathLst>
              <a:path w="408" h="678">
                <a:moveTo>
                  <a:pt x="0" y="0"/>
                </a:moveTo>
                <a:cubicBezTo>
                  <a:pt x="13" y="44"/>
                  <a:pt x="26" y="88"/>
                  <a:pt x="48" y="132"/>
                </a:cubicBezTo>
                <a:cubicBezTo>
                  <a:pt x="70" y="176"/>
                  <a:pt x="110" y="220"/>
                  <a:pt x="132" y="264"/>
                </a:cubicBezTo>
                <a:cubicBezTo>
                  <a:pt x="154" y="308"/>
                  <a:pt x="159" y="350"/>
                  <a:pt x="180" y="396"/>
                </a:cubicBezTo>
                <a:cubicBezTo>
                  <a:pt x="201" y="442"/>
                  <a:pt x="229" y="503"/>
                  <a:pt x="258" y="540"/>
                </a:cubicBezTo>
                <a:cubicBezTo>
                  <a:pt x="287" y="577"/>
                  <a:pt x="329" y="595"/>
                  <a:pt x="354" y="618"/>
                </a:cubicBezTo>
                <a:cubicBezTo>
                  <a:pt x="379" y="641"/>
                  <a:pt x="393" y="659"/>
                  <a:pt x="408" y="67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1" name="Freeform 1041"/>
          <p:cNvSpPr>
            <a:spLocks/>
          </p:cNvSpPr>
          <p:nvPr/>
        </p:nvSpPr>
        <p:spPr bwMode="gray">
          <a:xfrm>
            <a:off x="4041775" y="1050925"/>
            <a:ext cx="412750" cy="506413"/>
          </a:xfrm>
          <a:custGeom>
            <a:avLst/>
            <a:gdLst/>
            <a:ahLst/>
            <a:cxnLst>
              <a:cxn ang="0">
                <a:pos x="0" y="0"/>
              </a:cxn>
              <a:cxn ang="0">
                <a:pos x="96" y="126"/>
              </a:cxn>
              <a:cxn ang="0">
                <a:pos x="138" y="174"/>
              </a:cxn>
              <a:cxn ang="0">
                <a:pos x="180" y="222"/>
              </a:cxn>
              <a:cxn ang="0">
                <a:pos x="204" y="252"/>
              </a:cxn>
            </a:cxnLst>
            <a:rect l="0" t="0" r="r" b="b"/>
            <a:pathLst>
              <a:path w="204" h="252">
                <a:moveTo>
                  <a:pt x="0" y="0"/>
                </a:moveTo>
                <a:cubicBezTo>
                  <a:pt x="36" y="48"/>
                  <a:pt x="73" y="97"/>
                  <a:pt x="96" y="126"/>
                </a:cubicBezTo>
                <a:cubicBezTo>
                  <a:pt x="119" y="155"/>
                  <a:pt x="124" y="158"/>
                  <a:pt x="138" y="174"/>
                </a:cubicBezTo>
                <a:cubicBezTo>
                  <a:pt x="152" y="190"/>
                  <a:pt x="169" y="209"/>
                  <a:pt x="180" y="222"/>
                </a:cubicBezTo>
                <a:cubicBezTo>
                  <a:pt x="191" y="235"/>
                  <a:pt x="197" y="243"/>
                  <a:pt x="204" y="252"/>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2" name="Rectangle 1042"/>
          <p:cNvSpPr>
            <a:spLocks noChangeArrowheads="1"/>
          </p:cNvSpPr>
          <p:nvPr/>
        </p:nvSpPr>
        <p:spPr bwMode="gray">
          <a:xfrm rot="2472620">
            <a:off x="6796088" y="4167188"/>
            <a:ext cx="1397000" cy="40005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Calaveras</a:t>
            </a:r>
          </a:p>
        </p:txBody>
      </p:sp>
      <p:sp>
        <p:nvSpPr>
          <p:cNvPr id="815123" name="Rectangle 1043"/>
          <p:cNvSpPr>
            <a:spLocks noChangeArrowheads="1"/>
          </p:cNvSpPr>
          <p:nvPr/>
        </p:nvSpPr>
        <p:spPr bwMode="gray">
          <a:xfrm rot="2472620">
            <a:off x="6654800" y="2633663"/>
            <a:ext cx="142081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Greenville</a:t>
            </a:r>
          </a:p>
        </p:txBody>
      </p:sp>
      <p:sp>
        <p:nvSpPr>
          <p:cNvPr id="815124" name="Rectangle 1044"/>
          <p:cNvSpPr>
            <a:spLocks noChangeArrowheads="1"/>
          </p:cNvSpPr>
          <p:nvPr/>
        </p:nvSpPr>
        <p:spPr bwMode="gray">
          <a:xfrm rot="2472620">
            <a:off x="6103938" y="1247775"/>
            <a:ext cx="1376362"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err="1">
                <a:solidFill>
                  <a:srgbClr val="FFFF66"/>
                </a:solidFill>
                <a:effectLst>
                  <a:outerShdw blurRad="38100" dist="38100" dir="2700000" algn="tl">
                    <a:srgbClr val="000000"/>
                  </a:outerShdw>
                </a:effectLst>
              </a:rPr>
              <a:t>Vaca</a:t>
            </a:r>
            <a:r>
              <a:rPr lang="en-US" b="1" dirty="0">
                <a:solidFill>
                  <a:srgbClr val="FFFF66"/>
                </a:solidFill>
                <a:effectLst>
                  <a:outerShdw blurRad="38100" dist="38100" dir="2700000" algn="tl">
                    <a:srgbClr val="000000"/>
                  </a:outerShdw>
                </a:effectLst>
              </a:rPr>
              <a:t>-Kirby</a:t>
            </a:r>
          </a:p>
        </p:txBody>
      </p:sp>
      <p:sp>
        <p:nvSpPr>
          <p:cNvPr id="31" name="Rectangle 1032"/>
          <p:cNvSpPr>
            <a:spLocks noChangeArrowheads="1"/>
          </p:cNvSpPr>
          <p:nvPr/>
        </p:nvSpPr>
        <p:spPr bwMode="gray">
          <a:xfrm rot="2338558">
            <a:off x="2211388" y="1279525"/>
            <a:ext cx="1570037" cy="36988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Rodgers </a:t>
            </a:r>
            <a:r>
              <a:rPr lang="en-US" b="1" dirty="0" err="1">
                <a:solidFill>
                  <a:srgbClr val="FFFF66"/>
                </a:solidFill>
                <a:effectLst>
                  <a:outerShdw blurRad="38100" dist="38100" dir="2700000" algn="tl">
                    <a:srgbClr val="000000"/>
                  </a:outerShdw>
                </a:effectLst>
              </a:rPr>
              <a:t>Crk</a:t>
            </a:r>
            <a:endParaRPr lang="en-US" b="1" dirty="0">
              <a:solidFill>
                <a:srgbClr val="FFFF66"/>
              </a:solidFill>
              <a:effectLst>
                <a:outerShdw blurRad="38100" dist="38100" dir="2700000" algn="tl">
                  <a:srgbClr val="000000"/>
                </a:outerShdw>
              </a:effectLst>
            </a:endParaRPr>
          </a:p>
        </p:txBody>
      </p:sp>
      <p:sp>
        <p:nvSpPr>
          <p:cNvPr id="37" name="Rectangle 1032"/>
          <p:cNvSpPr>
            <a:spLocks noChangeArrowheads="1"/>
          </p:cNvSpPr>
          <p:nvPr/>
        </p:nvSpPr>
        <p:spPr bwMode="gray">
          <a:xfrm rot="2338558">
            <a:off x="5051425" y="1154113"/>
            <a:ext cx="1133475" cy="368300"/>
          </a:xfrm>
          <a:prstGeom prst="rect">
            <a:avLst/>
          </a:prstGeom>
          <a:noFill/>
          <a:ln w="76200">
            <a:noFill/>
            <a:miter lim="800000"/>
            <a:headEnd/>
            <a:tailEnd/>
          </a:ln>
          <a:effectLst>
            <a:outerShdw dist="35921"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Concord</a:t>
            </a:r>
          </a:p>
        </p:txBody>
      </p:sp>
      <p:sp>
        <p:nvSpPr>
          <p:cNvPr id="39" name="Rectangle 1031"/>
          <p:cNvSpPr>
            <a:spLocks noChangeArrowheads="1"/>
          </p:cNvSpPr>
          <p:nvPr/>
        </p:nvSpPr>
        <p:spPr bwMode="gray">
          <a:xfrm>
            <a:off x="181348" y="5298141"/>
            <a:ext cx="4208463" cy="830997"/>
          </a:xfrm>
          <a:prstGeom prst="rect">
            <a:avLst/>
          </a:prstGeom>
          <a:noFill/>
          <a:ln w="76200">
            <a:noFill/>
            <a:miter lim="800000"/>
            <a:headEnd/>
            <a:tailEnd/>
          </a:ln>
          <a:effectLst>
            <a:outerShdw dist="50800" dir="2700000" algn="ctr" rotWithShape="0">
              <a:schemeClr val="bg1"/>
            </a:outerShdw>
          </a:effectLst>
        </p:spPr>
        <p:txBody>
          <a:bodyPr>
            <a:spAutoFit/>
          </a:bodyPr>
          <a:lstStyle/>
          <a:p>
            <a:pPr>
              <a:spcBef>
                <a:spcPct val="50000"/>
              </a:spcBef>
              <a:defRPr/>
            </a:pP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63% probability of &gt; 6.5</a:t>
            </a:r>
            <a:b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magnitude earthquake by 2032</a:t>
            </a:r>
          </a:p>
        </p:txBody>
      </p:sp>
      <p:sp>
        <p:nvSpPr>
          <p:cNvPr id="40" name="Rectangle 1044"/>
          <p:cNvSpPr>
            <a:spLocks noChangeArrowheads="1"/>
          </p:cNvSpPr>
          <p:nvPr/>
        </p:nvSpPr>
        <p:spPr bwMode="gray">
          <a:xfrm rot="2472620">
            <a:off x="7426325" y="1325563"/>
            <a:ext cx="10572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Midland</a:t>
            </a:r>
          </a:p>
        </p:txBody>
      </p:sp>
      <p:sp>
        <p:nvSpPr>
          <p:cNvPr id="42" name="Rectangle 1044"/>
          <p:cNvSpPr>
            <a:spLocks noChangeArrowheads="1"/>
          </p:cNvSpPr>
          <p:nvPr/>
        </p:nvSpPr>
        <p:spPr bwMode="gray">
          <a:xfrm rot="2472620">
            <a:off x="7219950" y="2228850"/>
            <a:ext cx="10445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Antioch</a:t>
            </a:r>
          </a:p>
        </p:txBody>
      </p:sp>
      <p:sp>
        <p:nvSpPr>
          <p:cNvPr id="815125" name="Freeform 1045"/>
          <p:cNvSpPr>
            <a:spLocks/>
          </p:cNvSpPr>
          <p:nvPr/>
        </p:nvSpPr>
        <p:spPr bwMode="gray">
          <a:xfrm>
            <a:off x="6437313" y="5962650"/>
            <a:ext cx="1909762" cy="784225"/>
          </a:xfrm>
          <a:custGeom>
            <a:avLst/>
            <a:gdLst/>
            <a:ahLst/>
            <a:cxnLst>
              <a:cxn ang="0">
                <a:pos x="0" y="0"/>
              </a:cxn>
              <a:cxn ang="0">
                <a:pos x="204" y="72"/>
              </a:cxn>
              <a:cxn ang="0">
                <a:pos x="306" y="120"/>
              </a:cxn>
              <a:cxn ang="0">
                <a:pos x="366" y="156"/>
              </a:cxn>
              <a:cxn ang="0">
                <a:pos x="456" y="204"/>
              </a:cxn>
              <a:cxn ang="0">
                <a:pos x="510" y="258"/>
              </a:cxn>
              <a:cxn ang="0">
                <a:pos x="582" y="300"/>
              </a:cxn>
              <a:cxn ang="0">
                <a:pos x="726" y="348"/>
              </a:cxn>
              <a:cxn ang="0">
                <a:pos x="888" y="384"/>
              </a:cxn>
              <a:cxn ang="0">
                <a:pos x="948" y="390"/>
              </a:cxn>
            </a:cxnLst>
            <a:rect l="0" t="0" r="r" b="b"/>
            <a:pathLst>
              <a:path w="948" h="391">
                <a:moveTo>
                  <a:pt x="0" y="0"/>
                </a:moveTo>
                <a:cubicBezTo>
                  <a:pt x="76" y="26"/>
                  <a:pt x="153" y="52"/>
                  <a:pt x="204" y="72"/>
                </a:cubicBezTo>
                <a:cubicBezTo>
                  <a:pt x="255" y="92"/>
                  <a:pt x="279" y="106"/>
                  <a:pt x="306" y="120"/>
                </a:cubicBezTo>
                <a:cubicBezTo>
                  <a:pt x="333" y="134"/>
                  <a:pt x="341" y="142"/>
                  <a:pt x="366" y="156"/>
                </a:cubicBezTo>
                <a:cubicBezTo>
                  <a:pt x="391" y="170"/>
                  <a:pt x="432" y="187"/>
                  <a:pt x="456" y="204"/>
                </a:cubicBezTo>
                <a:cubicBezTo>
                  <a:pt x="480" y="221"/>
                  <a:pt x="489" y="242"/>
                  <a:pt x="510" y="258"/>
                </a:cubicBezTo>
                <a:cubicBezTo>
                  <a:pt x="531" y="274"/>
                  <a:pt x="546" y="285"/>
                  <a:pt x="582" y="300"/>
                </a:cubicBezTo>
                <a:cubicBezTo>
                  <a:pt x="618" y="315"/>
                  <a:pt x="675" y="334"/>
                  <a:pt x="726" y="348"/>
                </a:cubicBezTo>
                <a:cubicBezTo>
                  <a:pt x="777" y="362"/>
                  <a:pt x="851" y="377"/>
                  <a:pt x="888" y="384"/>
                </a:cubicBezTo>
                <a:cubicBezTo>
                  <a:pt x="925" y="391"/>
                  <a:pt x="936" y="390"/>
                  <a:pt x="948" y="390"/>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6" name="Freeform 1046"/>
          <p:cNvSpPr>
            <a:spLocks/>
          </p:cNvSpPr>
          <p:nvPr/>
        </p:nvSpPr>
        <p:spPr bwMode="gray">
          <a:xfrm>
            <a:off x="6727825" y="5578475"/>
            <a:ext cx="1703388" cy="1106488"/>
          </a:xfrm>
          <a:custGeom>
            <a:avLst/>
            <a:gdLst/>
            <a:ahLst/>
            <a:cxnLst>
              <a:cxn ang="0">
                <a:pos x="0" y="0"/>
              </a:cxn>
              <a:cxn ang="0">
                <a:pos x="108" y="138"/>
              </a:cxn>
              <a:cxn ang="0">
                <a:pos x="210" y="180"/>
              </a:cxn>
              <a:cxn ang="0">
                <a:pos x="318" y="252"/>
              </a:cxn>
              <a:cxn ang="0">
                <a:pos x="438" y="330"/>
              </a:cxn>
              <a:cxn ang="0">
                <a:pos x="558" y="396"/>
              </a:cxn>
              <a:cxn ang="0">
                <a:pos x="708" y="468"/>
              </a:cxn>
              <a:cxn ang="0">
                <a:pos x="774" y="516"/>
              </a:cxn>
              <a:cxn ang="0">
                <a:pos x="846" y="552"/>
              </a:cxn>
            </a:cxnLst>
            <a:rect l="0" t="0" r="r" b="b"/>
            <a:pathLst>
              <a:path w="846" h="552">
                <a:moveTo>
                  <a:pt x="0" y="0"/>
                </a:moveTo>
                <a:cubicBezTo>
                  <a:pt x="36" y="54"/>
                  <a:pt x="73" y="108"/>
                  <a:pt x="108" y="138"/>
                </a:cubicBezTo>
                <a:cubicBezTo>
                  <a:pt x="143" y="168"/>
                  <a:pt x="175" y="161"/>
                  <a:pt x="210" y="180"/>
                </a:cubicBezTo>
                <a:cubicBezTo>
                  <a:pt x="245" y="199"/>
                  <a:pt x="280" y="227"/>
                  <a:pt x="318" y="252"/>
                </a:cubicBezTo>
                <a:cubicBezTo>
                  <a:pt x="356" y="277"/>
                  <a:pt x="398" y="306"/>
                  <a:pt x="438" y="330"/>
                </a:cubicBezTo>
                <a:cubicBezTo>
                  <a:pt x="478" y="354"/>
                  <a:pt x="513" y="373"/>
                  <a:pt x="558" y="396"/>
                </a:cubicBezTo>
                <a:cubicBezTo>
                  <a:pt x="603" y="419"/>
                  <a:pt x="672" y="448"/>
                  <a:pt x="708" y="468"/>
                </a:cubicBezTo>
                <a:cubicBezTo>
                  <a:pt x="744" y="488"/>
                  <a:pt x="751" y="502"/>
                  <a:pt x="774" y="516"/>
                </a:cubicBezTo>
                <a:cubicBezTo>
                  <a:pt x="797" y="530"/>
                  <a:pt x="821" y="541"/>
                  <a:pt x="846" y="552"/>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7" name="Freeform 1047"/>
          <p:cNvSpPr>
            <a:spLocks/>
          </p:cNvSpPr>
          <p:nvPr/>
        </p:nvSpPr>
        <p:spPr bwMode="gray">
          <a:xfrm>
            <a:off x="7210425" y="5673725"/>
            <a:ext cx="1643063" cy="915988"/>
          </a:xfrm>
          <a:custGeom>
            <a:avLst/>
            <a:gdLst/>
            <a:ahLst/>
            <a:cxnLst>
              <a:cxn ang="0">
                <a:pos x="0" y="0"/>
              </a:cxn>
              <a:cxn ang="0">
                <a:pos x="162" y="150"/>
              </a:cxn>
              <a:cxn ang="0">
                <a:pos x="282" y="198"/>
              </a:cxn>
              <a:cxn ang="0">
                <a:pos x="432" y="270"/>
              </a:cxn>
              <a:cxn ang="0">
                <a:pos x="492" y="282"/>
              </a:cxn>
              <a:cxn ang="0">
                <a:pos x="624" y="330"/>
              </a:cxn>
              <a:cxn ang="0">
                <a:pos x="678" y="360"/>
              </a:cxn>
              <a:cxn ang="0">
                <a:pos x="816" y="456"/>
              </a:cxn>
            </a:cxnLst>
            <a:rect l="0" t="0" r="r" b="b"/>
            <a:pathLst>
              <a:path w="816" h="456">
                <a:moveTo>
                  <a:pt x="0" y="0"/>
                </a:moveTo>
                <a:cubicBezTo>
                  <a:pt x="57" y="58"/>
                  <a:pt x="115" y="117"/>
                  <a:pt x="162" y="150"/>
                </a:cubicBezTo>
                <a:cubicBezTo>
                  <a:pt x="209" y="183"/>
                  <a:pt x="237" y="178"/>
                  <a:pt x="282" y="198"/>
                </a:cubicBezTo>
                <a:cubicBezTo>
                  <a:pt x="327" y="218"/>
                  <a:pt x="397" y="256"/>
                  <a:pt x="432" y="270"/>
                </a:cubicBezTo>
                <a:cubicBezTo>
                  <a:pt x="467" y="284"/>
                  <a:pt x="460" y="272"/>
                  <a:pt x="492" y="282"/>
                </a:cubicBezTo>
                <a:cubicBezTo>
                  <a:pt x="524" y="292"/>
                  <a:pt x="593" y="317"/>
                  <a:pt x="624" y="330"/>
                </a:cubicBezTo>
                <a:cubicBezTo>
                  <a:pt x="655" y="343"/>
                  <a:pt x="646" y="339"/>
                  <a:pt x="678" y="360"/>
                </a:cubicBezTo>
                <a:cubicBezTo>
                  <a:pt x="710" y="381"/>
                  <a:pt x="763" y="418"/>
                  <a:pt x="816" y="456"/>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8" name="Text Box 1048"/>
          <p:cNvSpPr txBox="1">
            <a:spLocks noChangeArrowheads="1"/>
          </p:cNvSpPr>
          <p:nvPr/>
        </p:nvSpPr>
        <p:spPr bwMode="gray">
          <a:xfrm>
            <a:off x="11113" y="6324600"/>
            <a:ext cx="9132887" cy="5334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nchorCtr="1"/>
          <a:lstStyle/>
          <a:p>
            <a:pPr algn="ctr">
              <a:lnSpc>
                <a:spcPct val="90000"/>
              </a:lnSpc>
              <a:spcBef>
                <a:spcPct val="50000"/>
              </a:spcBef>
              <a:buClr>
                <a:srgbClr val="FFFF00"/>
              </a:buClr>
              <a:buSzPct val="85000"/>
              <a:buFont typeface="Wingdings" pitchFamily="2" charset="2"/>
              <a:buNone/>
              <a:defRPr/>
            </a:pPr>
            <a:r>
              <a:rPr lang="en-US" sz="2800" b="1" dirty="0">
                <a:latin typeface="Arial" pitchFamily="34" charset="0"/>
              </a:rPr>
              <a:t>Bay-Delta Region Major Faults </a:t>
            </a:r>
          </a:p>
        </p:txBody>
      </p:sp>
      <p:sp>
        <p:nvSpPr>
          <p:cNvPr id="815129" name="Rectangle 1049"/>
          <p:cNvSpPr>
            <a:spLocks noChangeArrowheads="1"/>
          </p:cNvSpPr>
          <p:nvPr/>
        </p:nvSpPr>
        <p:spPr bwMode="gray">
          <a:xfrm rot="2975846">
            <a:off x="1635919" y="3566319"/>
            <a:ext cx="1809750"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Gregorio</a:t>
            </a:r>
          </a:p>
        </p:txBody>
      </p:sp>
      <p:sp>
        <p:nvSpPr>
          <p:cNvPr id="815130" name="Freeform 1050"/>
          <p:cNvSpPr>
            <a:spLocks/>
          </p:cNvSpPr>
          <p:nvPr/>
        </p:nvSpPr>
        <p:spPr bwMode="gray">
          <a:xfrm>
            <a:off x="7305675" y="1044575"/>
            <a:ext cx="863600" cy="1677988"/>
          </a:xfrm>
          <a:custGeom>
            <a:avLst/>
            <a:gdLst>
              <a:gd name="connsiteX0" fmla="*/ 341 w 341"/>
              <a:gd name="connsiteY0" fmla="*/ 816 h 816"/>
              <a:gd name="connsiteX1" fmla="*/ 293 w 341"/>
              <a:gd name="connsiteY1" fmla="*/ 624 h 816"/>
              <a:gd name="connsiteX2" fmla="*/ 197 w 341"/>
              <a:gd name="connsiteY2" fmla="*/ 432 h 816"/>
              <a:gd name="connsiteX3" fmla="*/ 149 w 341"/>
              <a:gd name="connsiteY3" fmla="*/ 240 h 816"/>
              <a:gd name="connsiteX4" fmla="*/ 149 w 341"/>
              <a:gd name="connsiteY4" fmla="*/ 96 h 816"/>
              <a:gd name="connsiteX5" fmla="*/ 8 w 341"/>
              <a:gd name="connsiteY5" fmla="*/ 97 h 816"/>
              <a:gd name="connsiteX6" fmla="*/ 101 w 341"/>
              <a:gd name="connsiteY6" fmla="*/ 0 h 816"/>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05 w 510"/>
              <a:gd name="connsiteY4" fmla="*/ 400 h 945"/>
              <a:gd name="connsiteX5" fmla="*/ 258 w 510"/>
              <a:gd name="connsiteY5" fmla="*/ 286 h 945"/>
              <a:gd name="connsiteX6" fmla="*/ 177 w 510"/>
              <a:gd name="connsiteY6" fmla="*/ 226 h 945"/>
              <a:gd name="connsiteX7" fmla="*/ 76 w 510"/>
              <a:gd name="connsiteY7" fmla="*/ 126 h 945"/>
              <a:gd name="connsiteX8" fmla="*/ 0 w 510"/>
              <a:gd name="connsiteY8"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 h="945">
                <a:moveTo>
                  <a:pt x="510" y="945"/>
                </a:moveTo>
                <a:lnTo>
                  <a:pt x="462" y="753"/>
                </a:lnTo>
                <a:cubicBezTo>
                  <a:pt x="462" y="753"/>
                  <a:pt x="390" y="625"/>
                  <a:pt x="366" y="561"/>
                </a:cubicBezTo>
                <a:cubicBezTo>
                  <a:pt x="342" y="497"/>
                  <a:pt x="336" y="415"/>
                  <a:pt x="318" y="369"/>
                </a:cubicBezTo>
                <a:cubicBezTo>
                  <a:pt x="300" y="323"/>
                  <a:pt x="281" y="310"/>
                  <a:pt x="258" y="286"/>
                </a:cubicBezTo>
                <a:cubicBezTo>
                  <a:pt x="237" y="257"/>
                  <a:pt x="217" y="243"/>
                  <a:pt x="177" y="226"/>
                </a:cubicBezTo>
                <a:cubicBezTo>
                  <a:pt x="137" y="210"/>
                  <a:pt x="105" y="164"/>
                  <a:pt x="76" y="126"/>
                </a:cubicBezTo>
                <a:cubicBezTo>
                  <a:pt x="47" y="88"/>
                  <a:pt x="28" y="35"/>
                  <a:pt x="0" y="0"/>
                </a:cubicBezTo>
              </a:path>
            </a:pathLst>
          </a:custGeom>
          <a:noFill/>
          <a:ln w="57150" cap="flat" cmpd="sng">
            <a:solidFill>
              <a:srgbClr val="FF0000"/>
            </a:solidFill>
            <a:prstDash val="sysDot"/>
            <a:round/>
            <a:headEnd/>
            <a:tailEnd/>
          </a:ln>
          <a:effectLst>
            <a:outerShdw blurRad="50800" dist="50800" dir="5400000" algn="ctr" rotWithShape="0">
              <a:schemeClr val="bg1"/>
            </a:outerShdw>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41" name="Freeform 1036"/>
          <p:cNvSpPr>
            <a:spLocks/>
          </p:cNvSpPr>
          <p:nvPr/>
        </p:nvSpPr>
        <p:spPr bwMode="gray">
          <a:xfrm>
            <a:off x="7161213" y="2139950"/>
            <a:ext cx="546100" cy="450850"/>
          </a:xfrm>
          <a:custGeom>
            <a:avLst/>
            <a:gdLst>
              <a:gd name="connsiteX0" fmla="*/ 0 w 306"/>
              <a:gd name="connsiteY0" fmla="*/ 0 h 456"/>
              <a:gd name="connsiteX1" fmla="*/ 102 w 306"/>
              <a:gd name="connsiteY1" fmla="*/ 96 h 456"/>
              <a:gd name="connsiteX2" fmla="*/ 144 w 306"/>
              <a:gd name="connsiteY2" fmla="*/ 318 h 456"/>
              <a:gd name="connsiteX3" fmla="*/ 198 w 306"/>
              <a:gd name="connsiteY3" fmla="*/ 366 h 456"/>
              <a:gd name="connsiteX4" fmla="*/ 306 w 306"/>
              <a:gd name="connsiteY4" fmla="*/ 456 h 456"/>
              <a:gd name="connsiteX0" fmla="*/ 0 w 306"/>
              <a:gd name="connsiteY0" fmla="*/ 0 h 456"/>
              <a:gd name="connsiteX1" fmla="*/ 144 w 306"/>
              <a:gd name="connsiteY1" fmla="*/ 318 h 456"/>
              <a:gd name="connsiteX2" fmla="*/ 198 w 306"/>
              <a:gd name="connsiteY2" fmla="*/ 366 h 456"/>
              <a:gd name="connsiteX3" fmla="*/ 306 w 306"/>
              <a:gd name="connsiteY3" fmla="*/ 456 h 456"/>
              <a:gd name="connsiteX0" fmla="*/ 0 w 306"/>
              <a:gd name="connsiteY0" fmla="*/ 0 h 456"/>
              <a:gd name="connsiteX1" fmla="*/ 37 w 306"/>
              <a:gd name="connsiteY1" fmla="*/ 231 h 456"/>
              <a:gd name="connsiteX2" fmla="*/ 144 w 306"/>
              <a:gd name="connsiteY2" fmla="*/ 318 h 456"/>
              <a:gd name="connsiteX3" fmla="*/ 198 w 306"/>
              <a:gd name="connsiteY3" fmla="*/ 366 h 456"/>
              <a:gd name="connsiteX4" fmla="*/ 306 w 306"/>
              <a:gd name="connsiteY4" fmla="*/ 456 h 456"/>
              <a:gd name="connsiteX0" fmla="*/ 0 w 269"/>
              <a:gd name="connsiteY0" fmla="*/ 0 h 225"/>
              <a:gd name="connsiteX1" fmla="*/ 107 w 269"/>
              <a:gd name="connsiteY1" fmla="*/ 87 h 225"/>
              <a:gd name="connsiteX2" fmla="*/ 161 w 269"/>
              <a:gd name="connsiteY2" fmla="*/ 135 h 225"/>
              <a:gd name="connsiteX3" fmla="*/ 269 w 269"/>
              <a:gd name="connsiteY3" fmla="*/ 225 h 225"/>
            </a:gdLst>
            <a:ahLst/>
            <a:cxnLst>
              <a:cxn ang="0">
                <a:pos x="connsiteX0" y="connsiteY0"/>
              </a:cxn>
              <a:cxn ang="0">
                <a:pos x="connsiteX1" y="connsiteY1"/>
              </a:cxn>
              <a:cxn ang="0">
                <a:pos x="connsiteX2" y="connsiteY2"/>
              </a:cxn>
              <a:cxn ang="0">
                <a:pos x="connsiteX3" y="connsiteY3"/>
              </a:cxn>
            </a:cxnLst>
            <a:rect l="l" t="t" r="r" b="b"/>
            <a:pathLst>
              <a:path w="269" h="225">
                <a:moveTo>
                  <a:pt x="0" y="0"/>
                </a:moveTo>
                <a:cubicBezTo>
                  <a:pt x="24" y="53"/>
                  <a:pt x="74" y="30"/>
                  <a:pt x="107" y="87"/>
                </a:cubicBezTo>
                <a:cubicBezTo>
                  <a:pt x="141" y="145"/>
                  <a:pt x="134" y="112"/>
                  <a:pt x="161" y="135"/>
                </a:cubicBezTo>
                <a:cubicBezTo>
                  <a:pt x="188" y="158"/>
                  <a:pt x="254" y="214"/>
                  <a:pt x="269" y="225"/>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44" name="Slide Number Placeholder 43"/>
          <p:cNvSpPr>
            <a:spLocks noGrp="1"/>
          </p:cNvSpPr>
          <p:nvPr>
            <p:ph type="sldNum" sz="quarter" idx="10"/>
          </p:nvPr>
        </p:nvSpPr>
        <p:spPr/>
        <p:txBody>
          <a:bodyPr/>
          <a:lstStyle/>
          <a:p>
            <a:pPr>
              <a:defRPr/>
            </a:pPr>
            <a:fld id="{CF80F1D8-C3B7-4859-AE40-819746F032CE}" type="slidenum">
              <a:rPr lang="en-US"/>
              <a:pPr>
                <a:defRPr/>
              </a:pPr>
              <a:t>19</a:t>
            </a:fld>
            <a:endParaRPr lang="en-US" dirty="0"/>
          </a:p>
        </p:txBody>
      </p:sp>
    </p:spTree>
    <p:extLst>
      <p:ext uri="{BB962C8B-B14F-4D97-AF65-F5344CB8AC3E}">
        <p14:creationId xmlns:p14="http://schemas.microsoft.com/office/powerpoint/2010/main" val="4047687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endCondLst>
                                    <p:cond evt="onNext" delay="0">
                                      <p:tgtEl>
                                        <p:sldTgt/>
                                      </p:tgtEl>
                                    </p:cond>
                                  </p:endCondLst>
                                  <p:iterate type="lt">
                                    <p:tmPct val="10000"/>
                                  </p:iterate>
                                  <p:childTnLst>
                                    <p:animScale>
                                      <p:cBhvr>
                                        <p:cTn id="6" dur="250" autoRev="1" fill="hold">
                                          <p:stCondLst>
                                            <p:cond delay="0"/>
                                          </p:stCondLst>
                                        </p:cTn>
                                        <p:tgtEl>
                                          <p:spTgt spid="39"/>
                                        </p:tgtEl>
                                      </p:cBhvr>
                                      <p:to x="80000" y="100000"/>
                                    </p:animScale>
                                    <p:anim by="(#ppt_w*0.10)" calcmode="lin" valueType="num">
                                      <p:cBhvr>
                                        <p:cTn id="7" dur="250" autoRev="1" fill="hold">
                                          <p:stCondLst>
                                            <p:cond delay="0"/>
                                          </p:stCondLst>
                                        </p:cTn>
                                        <p:tgtEl>
                                          <p:spTgt spid="39"/>
                                        </p:tgtEl>
                                        <p:attrNameLst>
                                          <p:attrName>ppt_x</p:attrName>
                                        </p:attrNameLst>
                                      </p:cBhvr>
                                    </p:anim>
                                    <p:anim by="(-#ppt_w*0.10)" calcmode="lin" valueType="num">
                                      <p:cBhvr>
                                        <p:cTn id="8" dur="250" autoRev="1" fill="hold">
                                          <p:stCondLst>
                                            <p:cond delay="0"/>
                                          </p:stCondLst>
                                        </p:cTn>
                                        <p:tgtEl>
                                          <p:spTgt spid="39"/>
                                        </p:tgtEl>
                                        <p:attrNameLst>
                                          <p:attrName>ppt_y</p:attrName>
                                        </p:attrNameLst>
                                      </p:cBhvr>
                                    </p:anim>
                                    <p:animRot by="-480000">
                                      <p:cBhvr>
                                        <p:cTn id="9" dur="250" autoRev="1" fill="hold">
                                          <p:stCondLst>
                                            <p:cond delay="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ChangeArrowheads="1"/>
          </p:cNvSpPr>
          <p:nvPr/>
        </p:nvSpPr>
        <p:spPr bwMode="invGray">
          <a:xfrm>
            <a:off x="2667000" y="609600"/>
            <a:ext cx="6477000" cy="1162050"/>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n-lt"/>
                <a:cs typeface="Arial" charset="0"/>
              </a:rPr>
              <a:t>Metropolitan Water District</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n-lt"/>
                <a:cs typeface="Arial" charset="0"/>
              </a:rPr>
            </a:b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n-lt"/>
                <a:cs typeface="Arial" charset="0"/>
              </a:rPr>
              <a:t>of Southern California</a:t>
            </a:r>
          </a:p>
        </p:txBody>
      </p:sp>
      <p:sp>
        <p:nvSpPr>
          <p:cNvPr id="838661" name="Rectangle 5"/>
          <p:cNvSpPr>
            <a:spLocks noChangeArrowheads="1"/>
          </p:cNvSpPr>
          <p:nvPr/>
        </p:nvSpPr>
        <p:spPr bwMode="invGray">
          <a:xfrm>
            <a:off x="2632075" y="2133600"/>
            <a:ext cx="6781800" cy="304800"/>
          </a:xfrm>
          <a:prstGeom prst="rect">
            <a:avLst/>
          </a:prstGeom>
          <a:noFill/>
          <a:ln w="9525">
            <a:noFill/>
            <a:miter lim="800000"/>
            <a:headEnd/>
            <a:tailEnd/>
          </a:ln>
        </p:spPr>
        <p:txBody>
          <a:bodyPr lIns="92075" tIns="46038" rIns="92075" bIns="46038" anchor="ctr"/>
          <a:lstStyle/>
          <a:p>
            <a:pPr marL="342900" indent="-342900">
              <a:lnSpc>
                <a:spcPct val="150000"/>
              </a:lnSpc>
              <a:spcBef>
                <a:spcPct val="20000"/>
              </a:spcBef>
              <a:buClr>
                <a:srgbClr val="FFFF00"/>
              </a:buClr>
              <a:buSzPct val="75000"/>
              <a:buFontTx/>
              <a:buBlip>
                <a:blip r:embed="rId3"/>
              </a:buBlip>
              <a:defRPr/>
            </a:pPr>
            <a:r>
              <a:rPr lang="en-US" sz="2800" dirty="0">
                <a:solidFill>
                  <a:prstClr val="white"/>
                </a:solidFill>
                <a:effectLst>
                  <a:outerShdw blurRad="38100" dist="38100" dir="2700000" algn="tl">
                    <a:srgbClr val="000000"/>
                  </a:outerShdw>
                </a:effectLst>
                <a:latin typeface="+mn-lt"/>
                <a:cs typeface="Arial" charset="0"/>
              </a:rPr>
              <a:t>Regional water wholesaler</a:t>
            </a:r>
          </a:p>
        </p:txBody>
      </p:sp>
      <p:sp>
        <p:nvSpPr>
          <p:cNvPr id="838663" name="Rectangle 7"/>
          <p:cNvSpPr>
            <a:spLocks noChangeArrowheads="1"/>
          </p:cNvSpPr>
          <p:nvPr/>
        </p:nvSpPr>
        <p:spPr bwMode="invGray">
          <a:xfrm>
            <a:off x="4378325" y="3733800"/>
            <a:ext cx="4664075" cy="457200"/>
          </a:xfrm>
          <a:prstGeom prst="rect">
            <a:avLst/>
          </a:prstGeom>
          <a:noFill/>
          <a:ln w="9525">
            <a:noFill/>
            <a:miter lim="800000"/>
            <a:headEnd/>
            <a:tailEnd/>
          </a:ln>
          <a:effectLst/>
        </p:spPr>
        <p:txBody>
          <a:bodyPr lIns="92075" tIns="46038" rIns="92075" bIns="46038"/>
          <a:lstStyle/>
          <a:p>
            <a:pPr marL="342900" indent="-342900">
              <a:lnSpc>
                <a:spcPct val="120000"/>
              </a:lnSpc>
              <a:spcBef>
                <a:spcPct val="20000"/>
              </a:spcBef>
              <a:buClr>
                <a:srgbClr val="FFFF00"/>
              </a:buClr>
              <a:buSzPct val="75000"/>
              <a:buFontTx/>
              <a:buBlip>
                <a:blip r:embed="rId3"/>
              </a:buBlip>
              <a:defRPr/>
            </a:pPr>
            <a:r>
              <a:rPr lang="en-US" sz="2800" dirty="0">
                <a:solidFill>
                  <a:prstClr val="white"/>
                </a:solidFill>
                <a:effectLst>
                  <a:outerShdw blurRad="38100" dist="38100" dir="2700000" algn="tl">
                    <a:srgbClr val="000000"/>
                  </a:outerShdw>
                </a:effectLst>
                <a:latin typeface="+mn-lt"/>
                <a:cs typeface="Arial" charset="0"/>
              </a:rPr>
              <a:t>$1 trillion regional economy </a:t>
            </a:r>
          </a:p>
        </p:txBody>
      </p:sp>
      <p:sp>
        <p:nvSpPr>
          <p:cNvPr id="838664" name="Rectangle 8"/>
          <p:cNvSpPr>
            <a:spLocks noChangeArrowheads="1"/>
          </p:cNvSpPr>
          <p:nvPr/>
        </p:nvSpPr>
        <p:spPr bwMode="invGray">
          <a:xfrm>
            <a:off x="3805238" y="3168650"/>
            <a:ext cx="5029200" cy="533400"/>
          </a:xfrm>
          <a:prstGeom prst="rect">
            <a:avLst/>
          </a:prstGeom>
          <a:noFill/>
          <a:ln w="9525">
            <a:noFill/>
            <a:miter lim="800000"/>
            <a:headEnd/>
            <a:tailEnd/>
          </a:ln>
          <a:effectLst/>
        </p:spPr>
        <p:txBody>
          <a:bodyPr lIns="92075" tIns="46038" rIns="92075" bIns="46038" anchor="ctr"/>
          <a:lstStyle/>
          <a:p>
            <a:pPr marL="342900" indent="-342900">
              <a:lnSpc>
                <a:spcPct val="150000"/>
              </a:lnSpc>
              <a:spcBef>
                <a:spcPct val="20000"/>
              </a:spcBef>
              <a:buClr>
                <a:srgbClr val="FFFF00"/>
              </a:buClr>
              <a:buSzPct val="75000"/>
              <a:buFontTx/>
              <a:buBlip>
                <a:blip r:embed="rId3"/>
              </a:buBlip>
              <a:defRPr/>
            </a:pPr>
            <a:r>
              <a:rPr lang="en-US" sz="2800" dirty="0">
                <a:solidFill>
                  <a:prstClr val="white"/>
                </a:solidFill>
                <a:effectLst>
                  <a:outerShdw blurRad="38100" dist="38100" dir="2700000" algn="tl">
                    <a:srgbClr val="000000"/>
                  </a:outerShdw>
                </a:effectLst>
                <a:latin typeface="+mn-lt"/>
                <a:cs typeface="Arial" charset="0"/>
              </a:rPr>
              <a:t>Growth:  170,000 people/yr. </a:t>
            </a:r>
          </a:p>
        </p:txBody>
      </p:sp>
      <p:sp>
        <p:nvSpPr>
          <p:cNvPr id="838665" name="Rectangle 9"/>
          <p:cNvSpPr>
            <a:spLocks noChangeArrowheads="1"/>
          </p:cNvSpPr>
          <p:nvPr/>
        </p:nvSpPr>
        <p:spPr bwMode="invGray">
          <a:xfrm>
            <a:off x="5181600" y="4495800"/>
            <a:ext cx="4114800" cy="990600"/>
          </a:xfrm>
          <a:prstGeom prst="rect">
            <a:avLst/>
          </a:prstGeom>
          <a:noFill/>
          <a:ln w="9525">
            <a:noFill/>
            <a:miter lim="800000"/>
            <a:headEnd/>
            <a:tailEnd/>
          </a:ln>
          <a:effectLst/>
        </p:spPr>
        <p:txBody>
          <a:bodyPr lIns="92075" tIns="46038" rIns="92075" bIns="46038"/>
          <a:lstStyle/>
          <a:p>
            <a:pPr marL="342900" indent="-342900">
              <a:lnSpc>
                <a:spcPct val="90000"/>
              </a:lnSpc>
              <a:spcBef>
                <a:spcPts val="0"/>
              </a:spcBef>
              <a:buClr>
                <a:srgbClr val="FFFF00"/>
              </a:buClr>
              <a:buSzPct val="75000"/>
              <a:buFontTx/>
              <a:buBlip>
                <a:blip r:embed="rId3"/>
              </a:buBlip>
              <a:defRPr/>
            </a:pPr>
            <a:r>
              <a:rPr lang="en-US" sz="2800" dirty="0">
                <a:solidFill>
                  <a:prstClr val="white"/>
                </a:solidFill>
                <a:effectLst>
                  <a:outerShdw blurRad="38100" dist="38100" dir="2700000" algn="tl">
                    <a:srgbClr val="000000"/>
                  </a:outerShdw>
                </a:effectLst>
                <a:latin typeface="+mn-lt"/>
                <a:cs typeface="Arial" charset="0"/>
              </a:rPr>
              <a:t>50%+ of region’s supply </a:t>
            </a:r>
            <a:br>
              <a:rPr lang="en-US" sz="2800" dirty="0">
                <a:solidFill>
                  <a:prstClr val="white"/>
                </a:solidFill>
                <a:effectLst>
                  <a:outerShdw blurRad="38100" dist="38100" dir="2700000" algn="tl">
                    <a:srgbClr val="000000"/>
                  </a:outerShdw>
                </a:effectLst>
                <a:latin typeface="+mn-lt"/>
                <a:cs typeface="Arial" charset="0"/>
              </a:rPr>
            </a:br>
            <a:r>
              <a:rPr lang="en-US" sz="2800" dirty="0">
                <a:solidFill>
                  <a:prstClr val="white"/>
                </a:solidFill>
                <a:effectLst>
                  <a:outerShdw blurRad="38100" dist="38100" dir="2700000" algn="tl">
                    <a:srgbClr val="000000"/>
                  </a:outerShdw>
                </a:effectLst>
                <a:latin typeface="+mn-lt"/>
                <a:cs typeface="Arial" charset="0"/>
              </a:rPr>
              <a:t>(4 </a:t>
            </a:r>
            <a:r>
              <a:rPr lang="en-US" sz="2800">
                <a:solidFill>
                  <a:prstClr val="white"/>
                </a:solidFill>
                <a:effectLst>
                  <a:outerShdw blurRad="38100" dist="38100" dir="2700000" algn="tl">
                    <a:srgbClr val="000000"/>
                  </a:outerShdw>
                </a:effectLst>
                <a:latin typeface="+mn-lt"/>
                <a:cs typeface="Arial" charset="0"/>
              </a:rPr>
              <a:t>million acre-ft/yr)</a:t>
            </a:r>
            <a:endParaRPr lang="en-US" sz="2800" dirty="0">
              <a:solidFill>
                <a:prstClr val="white"/>
              </a:solidFill>
              <a:effectLst>
                <a:outerShdw blurRad="38100" dist="38100" dir="2700000" algn="tl">
                  <a:srgbClr val="000000"/>
                </a:outerShdw>
              </a:effectLst>
              <a:latin typeface="+mn-lt"/>
              <a:cs typeface="Arial" charset="0"/>
            </a:endParaRPr>
          </a:p>
        </p:txBody>
      </p:sp>
      <p:pic>
        <p:nvPicPr>
          <p:cNvPr id="9" name="Picture 2" descr="Base Map Topo 2"/>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158750" y="298450"/>
            <a:ext cx="5556250" cy="6559550"/>
          </a:xfrm>
          <a:prstGeom prst="rect">
            <a:avLst/>
          </a:prstGeom>
          <a:noFill/>
          <a:ln w="9525">
            <a:noFill/>
            <a:miter lim="800000"/>
            <a:headEnd/>
            <a:tailEnd/>
          </a:ln>
          <a:effectLst>
            <a:glow rad="228600">
              <a:schemeClr val="accent4">
                <a:satMod val="175000"/>
                <a:alpha val="40000"/>
              </a:schemeClr>
            </a:glow>
          </a:effectLst>
        </p:spPr>
      </p:pic>
      <p:pic>
        <p:nvPicPr>
          <p:cNvPr id="10248" name="Picture 9" descr="MWD Service Area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6013" y="5222875"/>
            <a:ext cx="18669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5"/>
          <p:cNvSpPr>
            <a:spLocks noChangeArrowheads="1"/>
          </p:cNvSpPr>
          <p:nvPr/>
        </p:nvSpPr>
        <p:spPr bwMode="invGray">
          <a:xfrm>
            <a:off x="3124200" y="2635250"/>
            <a:ext cx="5761038" cy="457200"/>
          </a:xfrm>
          <a:prstGeom prst="rect">
            <a:avLst/>
          </a:prstGeom>
          <a:noFill/>
          <a:ln w="9525">
            <a:noFill/>
            <a:miter lim="800000"/>
            <a:headEnd/>
            <a:tailEnd/>
          </a:ln>
        </p:spPr>
        <p:txBody>
          <a:bodyPr lIns="92075" tIns="46038" rIns="92075" bIns="46038" anchor="ctr"/>
          <a:lstStyle/>
          <a:p>
            <a:pPr marL="342900" indent="-342900">
              <a:lnSpc>
                <a:spcPct val="150000"/>
              </a:lnSpc>
              <a:spcBef>
                <a:spcPct val="20000"/>
              </a:spcBef>
              <a:buClr>
                <a:srgbClr val="FFFF00"/>
              </a:buClr>
              <a:buSzPct val="75000"/>
              <a:buFontTx/>
              <a:buBlip>
                <a:blip r:embed="rId3"/>
              </a:buBlip>
              <a:defRPr/>
            </a:pPr>
            <a:r>
              <a:rPr lang="en-US" sz="2800" dirty="0">
                <a:solidFill>
                  <a:prstClr val="white"/>
                </a:solidFill>
                <a:effectLst>
                  <a:outerShdw blurRad="38100" dist="38100" dir="2700000" algn="tl">
                    <a:srgbClr val="000000"/>
                  </a:outerShdw>
                </a:effectLst>
                <a:latin typeface="+mn-lt"/>
                <a:cs typeface="Arial" charset="0"/>
              </a:rPr>
              <a:t>Serves 6 counties, 19 million people</a:t>
            </a:r>
          </a:p>
        </p:txBody>
      </p:sp>
      <p:sp>
        <p:nvSpPr>
          <p:cNvPr id="10250" name="Slide Number Placeholder 3"/>
          <p:cNvSpPr txBox="1">
            <a:spLocks/>
          </p:cNvSpPr>
          <p:nvPr/>
        </p:nvSpPr>
        <p:spPr bwMode="auto">
          <a:xfrm>
            <a:off x="8458200" y="6427788"/>
            <a:ext cx="685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DB197F9C-E21B-4421-B8CC-34D1EDD184C5}" type="slidenum">
              <a:rPr lang="en-US"/>
              <a:pPr algn="ctr" eaLnBrk="1" hangingPunct="1"/>
              <a:t>2</a:t>
            </a:fld>
            <a:endParaRPr lang="en-US"/>
          </a:p>
        </p:txBody>
      </p:sp>
    </p:spTree>
    <p:extLst>
      <p:ext uri="{BB962C8B-B14F-4D97-AF65-F5344CB8AC3E}">
        <p14:creationId xmlns:p14="http://schemas.microsoft.com/office/powerpoint/2010/main" val="112656089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38661">
                                            <p:txEl>
                                              <p:pRg st="0" end="0"/>
                                            </p:txEl>
                                          </p:spTgt>
                                        </p:tgtEl>
                                        <p:attrNameLst>
                                          <p:attrName>style.visibility</p:attrName>
                                        </p:attrNameLst>
                                      </p:cBhvr>
                                      <p:to>
                                        <p:strVal val="visible"/>
                                      </p:to>
                                    </p:set>
                                    <p:animEffect transition="in" filter="fade">
                                      <p:cBhvr>
                                        <p:cTn id="7" dur="500"/>
                                        <p:tgtEl>
                                          <p:spTgt spid="838661">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38664">
                                            <p:txEl>
                                              <p:pRg st="0" end="0"/>
                                            </p:txEl>
                                          </p:spTgt>
                                        </p:tgtEl>
                                        <p:attrNameLst>
                                          <p:attrName>style.visibility</p:attrName>
                                        </p:attrNameLst>
                                      </p:cBhvr>
                                      <p:to>
                                        <p:strVal val="visible"/>
                                      </p:to>
                                    </p:set>
                                    <p:animEffect transition="in" filter="fade">
                                      <p:cBhvr>
                                        <p:cTn id="15" dur="500"/>
                                        <p:tgtEl>
                                          <p:spTgt spid="838664">
                                            <p:txEl>
                                              <p:pRg st="0" end="0"/>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38663">
                                            <p:txEl>
                                              <p:pRg st="0" end="0"/>
                                            </p:txEl>
                                          </p:spTgt>
                                        </p:tgtEl>
                                        <p:attrNameLst>
                                          <p:attrName>style.visibility</p:attrName>
                                        </p:attrNameLst>
                                      </p:cBhvr>
                                      <p:to>
                                        <p:strVal val="visible"/>
                                      </p:to>
                                    </p:set>
                                    <p:animEffect transition="in" filter="fade">
                                      <p:cBhvr>
                                        <p:cTn id="19" dur="500"/>
                                        <p:tgtEl>
                                          <p:spTgt spid="838663">
                                            <p:txEl>
                                              <p:pRg st="0" end="0"/>
                                            </p:txEl>
                                          </p:spTgt>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38665">
                                            <p:txEl>
                                              <p:pRg st="0" end="0"/>
                                            </p:txEl>
                                          </p:spTgt>
                                        </p:tgtEl>
                                        <p:attrNameLst>
                                          <p:attrName>style.visibility</p:attrName>
                                        </p:attrNameLst>
                                      </p:cBhvr>
                                      <p:to>
                                        <p:strVal val="visible"/>
                                      </p:to>
                                    </p:set>
                                    <p:animEffect transition="in" filter="fade">
                                      <p:cBhvr>
                                        <p:cTn id="23" dur="500"/>
                                        <p:tgtEl>
                                          <p:spTgt spid="8386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661" grpId="0" build="p" autoUpdateAnimBg="0" advAuto="0"/>
      <p:bldP spid="838663" grpId="0" build="p" autoUpdateAnimBg="0" advAuto="0"/>
      <p:bldP spid="838664" grpId="0" build="p" autoUpdateAnimBg="0" advAuto="0"/>
      <p:bldP spid="838665" grpId="0" build="p" autoUpdateAnimBg="0" advAuto="0"/>
      <p:bldP spid="12" grpId="0" build="p" autoUpdateAnimBg="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14"/>
          <p:cNvGrpSpPr>
            <a:grpSpLocks/>
          </p:cNvGrpSpPr>
          <p:nvPr/>
        </p:nvGrpSpPr>
        <p:grpSpPr bwMode="auto">
          <a:xfrm>
            <a:off x="-44450" y="1176338"/>
            <a:ext cx="9178925" cy="5681662"/>
            <a:chOff x="-34506" y="1176338"/>
            <a:chExt cx="9178506" cy="5681662"/>
          </a:xfrm>
        </p:grpSpPr>
        <p:pic>
          <p:nvPicPr>
            <p:cNvPr id="28788"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1176338"/>
              <a:ext cx="91440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endParaRPr>
            </a:p>
          </p:txBody>
        </p:sp>
      </p:grpSp>
      <p:grpSp>
        <p:nvGrpSpPr>
          <p:cNvPr id="28675" name="Group 27"/>
          <p:cNvGrpSpPr>
            <a:grpSpLocks/>
          </p:cNvGrpSpPr>
          <p:nvPr/>
        </p:nvGrpSpPr>
        <p:grpSpPr bwMode="auto">
          <a:xfrm>
            <a:off x="1295400" y="5867400"/>
            <a:ext cx="2992438" cy="841375"/>
            <a:chOff x="1295400" y="5867400"/>
            <a:chExt cx="2992438" cy="841143"/>
          </a:xfrm>
        </p:grpSpPr>
        <p:sp>
          <p:nvSpPr>
            <p:cNvPr id="127" name="Text Box 16"/>
            <p:cNvSpPr txBox="1">
              <a:spLocks noChangeArrowheads="1"/>
            </p:cNvSpPr>
            <p:nvPr/>
          </p:nvSpPr>
          <p:spPr bwMode="invGray">
            <a:xfrm>
              <a:off x="1295400" y="5867400"/>
              <a:ext cx="2209800" cy="461836"/>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0" fontAlgn="auto" hangingPunct="0">
                <a:spcBef>
                  <a:spcPct val="50000"/>
                </a:spcBef>
                <a:spcAft>
                  <a:spcPts val="0"/>
                </a:spcAft>
                <a:defRPr/>
              </a:pPr>
              <a:r>
                <a:rPr lang="en-US" sz="2400" b="1" dirty="0">
                  <a:effectLst>
                    <a:glow rad="101600">
                      <a:schemeClr val="accent4">
                        <a:satMod val="175000"/>
                        <a:alpha val="40000"/>
                      </a:schemeClr>
                    </a:glow>
                    <a:outerShdw dist="88900" algn="tl" rotWithShape="0">
                      <a:prstClr val="black"/>
                    </a:outerShdw>
                  </a:effectLst>
                  <a:latin typeface="+mn-lt"/>
                  <a:cs typeface="+mn-cs"/>
                </a:rPr>
                <a:t>SWP Pumps</a:t>
              </a:r>
            </a:p>
          </p:txBody>
        </p:sp>
        <p:sp>
          <p:nvSpPr>
            <p:cNvPr id="137" name="Text Box 16"/>
            <p:cNvSpPr txBox="1">
              <a:spLocks noChangeArrowheads="1"/>
            </p:cNvSpPr>
            <p:nvPr/>
          </p:nvSpPr>
          <p:spPr bwMode="invGray">
            <a:xfrm>
              <a:off x="2078038" y="6246708"/>
              <a:ext cx="2209800" cy="46183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fontAlgn="auto" hangingPunct="0">
                <a:spcBef>
                  <a:spcPct val="50000"/>
                </a:spcBef>
                <a:spcAft>
                  <a:spcPts val="0"/>
                </a:spcAft>
                <a:defRPr/>
              </a:pPr>
              <a:r>
                <a:rPr lang="en-US" sz="2400" b="1" dirty="0">
                  <a:effectLst>
                    <a:glow rad="101600">
                      <a:schemeClr val="accent4">
                        <a:satMod val="175000"/>
                        <a:alpha val="40000"/>
                      </a:schemeClr>
                    </a:glow>
                    <a:outerShdw dist="88900" algn="tl" rotWithShape="0">
                      <a:prstClr val="black"/>
                    </a:outerShdw>
                  </a:effectLst>
                  <a:latin typeface="+mn-lt"/>
                  <a:cs typeface="+mn-cs"/>
                </a:rPr>
                <a:t>CVP Pumps</a:t>
              </a:r>
            </a:p>
          </p:txBody>
        </p:sp>
        <p:sp>
          <p:nvSpPr>
            <p:cNvPr id="147" name="Oval 17"/>
            <p:cNvSpPr>
              <a:spLocks noChangeArrowheads="1"/>
            </p:cNvSpPr>
            <p:nvPr/>
          </p:nvSpPr>
          <p:spPr bwMode="invGray">
            <a:xfrm>
              <a:off x="3606800" y="5975320"/>
              <a:ext cx="182563" cy="18251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148" name="Oval 17"/>
            <p:cNvSpPr>
              <a:spLocks noChangeArrowheads="1"/>
            </p:cNvSpPr>
            <p:nvPr/>
          </p:nvSpPr>
          <p:spPr bwMode="invGray">
            <a:xfrm>
              <a:off x="4038600" y="6172116"/>
              <a:ext cx="182563" cy="18251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153" name="Text Box 6"/>
          <p:cNvSpPr txBox="1">
            <a:spLocks noChangeArrowheads="1"/>
          </p:cNvSpPr>
          <p:nvPr/>
        </p:nvSpPr>
        <p:spPr bwMode="invGray">
          <a:xfrm>
            <a:off x="2896850" y="2696980"/>
            <a:ext cx="1905000" cy="368300"/>
          </a:xfrm>
          <a:prstGeom prst="rect">
            <a:avLst/>
          </a:prstGeom>
          <a:noFill/>
          <a:ln w="9525">
            <a:noFill/>
            <a:miter lim="800000"/>
            <a:headEnd type="none" w="sm" len="sm"/>
            <a:tailEnd type="none" w="sm" len="sm"/>
          </a:ln>
          <a:effectLst>
            <a:outerShdw dist="28398" dir="1593903"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effectLst>
                  <a:glow rad="101600">
                    <a:schemeClr val="accent4">
                      <a:satMod val="175000"/>
                      <a:alpha val="40000"/>
                    </a:schemeClr>
                  </a:glow>
                </a:effectLst>
                <a:latin typeface="+mn-lt"/>
                <a:cs typeface="+mn-cs"/>
              </a:rPr>
              <a:t>Sac River</a:t>
            </a:r>
          </a:p>
        </p:txBody>
      </p:sp>
      <p:sp>
        <p:nvSpPr>
          <p:cNvPr id="154"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effectLst>
                  <a:glow rad="101600">
                    <a:schemeClr val="accent4">
                      <a:satMod val="175000"/>
                      <a:alpha val="40000"/>
                    </a:schemeClr>
                  </a:glow>
                  <a:outerShdw dist="88900" algn="tl" rotWithShape="0">
                    <a:prstClr val="black"/>
                  </a:outerShdw>
                </a:effectLst>
                <a:latin typeface="+mn-lt"/>
                <a:cs typeface="+mn-cs"/>
              </a:rPr>
              <a:t>Stockton</a:t>
            </a:r>
          </a:p>
        </p:txBody>
      </p:sp>
      <p:sp>
        <p:nvSpPr>
          <p:cNvPr id="155"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effectLst>
                  <a:glow rad="101600">
                    <a:schemeClr val="accent4">
                      <a:satMod val="175000"/>
                      <a:alpha val="40000"/>
                    </a:schemeClr>
                  </a:glow>
                  <a:outerShdw dist="88900" algn="tl" rotWithShape="0">
                    <a:prstClr val="black"/>
                  </a:outerShdw>
                </a:effectLst>
                <a:latin typeface="+mn-lt"/>
                <a:cs typeface="+mn-cs"/>
              </a:rPr>
              <a:t>Sacramento</a:t>
            </a:r>
          </a:p>
        </p:txBody>
      </p:sp>
      <p:grpSp>
        <p:nvGrpSpPr>
          <p:cNvPr id="28679" name="Group 155"/>
          <p:cNvGrpSpPr>
            <a:grpSpLocks/>
          </p:cNvGrpSpPr>
          <p:nvPr/>
        </p:nvGrpSpPr>
        <p:grpSpPr bwMode="auto">
          <a:xfrm>
            <a:off x="2590800" y="1739900"/>
            <a:ext cx="2795588" cy="2616200"/>
            <a:chOff x="2590800" y="1739900"/>
            <a:chExt cx="2795588" cy="2616200"/>
          </a:xfrm>
        </p:grpSpPr>
        <p:sp>
          <p:nvSpPr>
            <p:cNvPr id="28782" name="Freeform 47"/>
            <p:cNvSpPr>
              <a:spLocks/>
            </p:cNvSpPr>
            <p:nvPr/>
          </p:nvSpPr>
          <p:spPr bwMode="invGray">
            <a:xfrm>
              <a:off x="2590800" y="1739900"/>
              <a:ext cx="2795588" cy="2616200"/>
            </a:xfrm>
            <a:custGeom>
              <a:avLst/>
              <a:gdLst>
                <a:gd name="T0" fmla="*/ 76200 w 1761"/>
                <a:gd name="T1" fmla="*/ 2603500 h 1648"/>
                <a:gd name="T2" fmla="*/ 482600 w 1761"/>
                <a:gd name="T3" fmla="*/ 2501900 h 1648"/>
                <a:gd name="T4" fmla="*/ 895350 w 1761"/>
                <a:gd name="T5" fmla="*/ 2355850 h 1648"/>
                <a:gd name="T6" fmla="*/ 1187450 w 1761"/>
                <a:gd name="T7" fmla="*/ 2222500 h 1648"/>
                <a:gd name="T8" fmla="*/ 1619250 w 1761"/>
                <a:gd name="T9" fmla="*/ 2279650 h 1648"/>
                <a:gd name="T10" fmla="*/ 2000250 w 1761"/>
                <a:gd name="T11" fmla="*/ 2216150 h 1648"/>
                <a:gd name="T12" fmla="*/ 2273300 w 1761"/>
                <a:gd name="T13" fmla="*/ 2127250 h 1648"/>
                <a:gd name="T14" fmla="*/ 2279650 w 1761"/>
                <a:gd name="T15" fmla="*/ 2025650 h 1648"/>
                <a:gd name="T16" fmla="*/ 2724150 w 1761"/>
                <a:gd name="T17" fmla="*/ 2025650 h 1648"/>
                <a:gd name="T18" fmla="*/ 2362200 w 1761"/>
                <a:gd name="T19" fmla="*/ 1911350 h 1648"/>
                <a:gd name="T20" fmla="*/ 2139950 w 1761"/>
                <a:gd name="T21" fmla="*/ 1803400 h 1648"/>
                <a:gd name="T22" fmla="*/ 2482850 w 1761"/>
                <a:gd name="T23" fmla="*/ 1746250 h 1648"/>
                <a:gd name="T24" fmla="*/ 2635250 w 1761"/>
                <a:gd name="T25" fmla="*/ 1727200 h 1648"/>
                <a:gd name="T26" fmla="*/ 2705100 w 1761"/>
                <a:gd name="T27" fmla="*/ 1644650 h 1648"/>
                <a:gd name="T28" fmla="*/ 2565400 w 1761"/>
                <a:gd name="T29" fmla="*/ 1555750 h 1648"/>
                <a:gd name="T30" fmla="*/ 2794000 w 1761"/>
                <a:gd name="T31" fmla="*/ 1511300 h 1648"/>
                <a:gd name="T32" fmla="*/ 2635250 w 1761"/>
                <a:gd name="T33" fmla="*/ 1466850 h 1648"/>
                <a:gd name="T34" fmla="*/ 2425700 w 1761"/>
                <a:gd name="T35" fmla="*/ 1454150 h 1648"/>
                <a:gd name="T36" fmla="*/ 2489200 w 1761"/>
                <a:gd name="T37" fmla="*/ 1365250 h 1648"/>
                <a:gd name="T38" fmla="*/ 2724150 w 1761"/>
                <a:gd name="T39" fmla="*/ 1339850 h 1648"/>
                <a:gd name="T40" fmla="*/ 2743200 w 1761"/>
                <a:gd name="T41" fmla="*/ 1250950 h 1648"/>
                <a:gd name="T42" fmla="*/ 2476500 w 1761"/>
                <a:gd name="T43" fmla="*/ 1257300 h 1648"/>
                <a:gd name="T44" fmla="*/ 2381250 w 1761"/>
                <a:gd name="T45" fmla="*/ 1187450 h 1648"/>
                <a:gd name="T46" fmla="*/ 2133600 w 1761"/>
                <a:gd name="T47" fmla="*/ 1162050 h 1648"/>
                <a:gd name="T48" fmla="*/ 1917700 w 1761"/>
                <a:gd name="T49" fmla="*/ 1117600 h 1648"/>
                <a:gd name="T50" fmla="*/ 1962150 w 1761"/>
                <a:gd name="T51" fmla="*/ 1035050 h 1648"/>
                <a:gd name="T52" fmla="*/ 1854200 w 1761"/>
                <a:gd name="T53" fmla="*/ 1022350 h 1648"/>
                <a:gd name="T54" fmla="*/ 1720850 w 1761"/>
                <a:gd name="T55" fmla="*/ 1028700 h 1648"/>
                <a:gd name="T56" fmla="*/ 1562100 w 1761"/>
                <a:gd name="T57" fmla="*/ 990600 h 1648"/>
                <a:gd name="T58" fmla="*/ 1320800 w 1761"/>
                <a:gd name="T59" fmla="*/ 933450 h 1648"/>
                <a:gd name="T60" fmla="*/ 1193800 w 1761"/>
                <a:gd name="T61" fmla="*/ 901700 h 1648"/>
                <a:gd name="T62" fmla="*/ 1022350 w 1761"/>
                <a:gd name="T63" fmla="*/ 927100 h 1648"/>
                <a:gd name="T64" fmla="*/ 698500 w 1761"/>
                <a:gd name="T65" fmla="*/ 914400 h 1648"/>
                <a:gd name="T66" fmla="*/ 469900 w 1761"/>
                <a:gd name="T67" fmla="*/ 863600 h 1648"/>
                <a:gd name="T68" fmla="*/ 552450 w 1761"/>
                <a:gd name="T69" fmla="*/ 781050 h 1648"/>
                <a:gd name="T70" fmla="*/ 368300 w 1761"/>
                <a:gd name="T71" fmla="*/ 749300 h 1648"/>
                <a:gd name="T72" fmla="*/ 222250 w 1761"/>
                <a:gd name="T73" fmla="*/ 635000 h 1648"/>
                <a:gd name="T74" fmla="*/ 419100 w 1761"/>
                <a:gd name="T75" fmla="*/ 501650 h 1648"/>
                <a:gd name="T76" fmla="*/ 571500 w 1761"/>
                <a:gd name="T77" fmla="*/ 457200 h 1648"/>
                <a:gd name="T78" fmla="*/ 736600 w 1761"/>
                <a:gd name="T79" fmla="*/ 406400 h 1648"/>
                <a:gd name="T80" fmla="*/ 882650 w 1761"/>
                <a:gd name="T81" fmla="*/ 330200 h 1648"/>
                <a:gd name="T82" fmla="*/ 850900 w 1761"/>
                <a:gd name="T83" fmla="*/ 234950 h 1648"/>
                <a:gd name="T84" fmla="*/ 819150 w 1761"/>
                <a:gd name="T85" fmla="*/ 146050 h 1648"/>
                <a:gd name="T86" fmla="*/ 781050 w 1761"/>
                <a:gd name="T87" fmla="*/ 95250 h 1648"/>
                <a:gd name="T88" fmla="*/ 711200 w 1761"/>
                <a:gd name="T89" fmla="*/ 57150 h 1648"/>
                <a:gd name="T90" fmla="*/ 609600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sp>
          <p:nvSpPr>
            <p:cNvPr id="28783" name="Freeform 48"/>
            <p:cNvSpPr>
              <a:spLocks/>
            </p:cNvSpPr>
            <p:nvPr/>
          </p:nvSpPr>
          <p:spPr bwMode="invGray">
            <a:xfrm>
              <a:off x="4527550" y="2044700"/>
              <a:ext cx="730250" cy="723900"/>
            </a:xfrm>
            <a:custGeom>
              <a:avLst/>
              <a:gdLst>
                <a:gd name="T0" fmla="*/ 13277 w 440"/>
                <a:gd name="T1" fmla="*/ 723900 h 440"/>
                <a:gd name="T2" fmla="*/ 13277 w 440"/>
                <a:gd name="T3" fmla="*/ 644929 h 440"/>
                <a:gd name="T4" fmla="*/ 92941 w 440"/>
                <a:gd name="T5" fmla="*/ 565958 h 440"/>
                <a:gd name="T6" fmla="*/ 172605 w 440"/>
                <a:gd name="T7" fmla="*/ 565958 h 440"/>
                <a:gd name="T8" fmla="*/ 331932 w 440"/>
                <a:gd name="T9" fmla="*/ 565958 h 440"/>
                <a:gd name="T10" fmla="*/ 411595 w 440"/>
                <a:gd name="T11" fmla="*/ 486987 h 440"/>
                <a:gd name="T12" fmla="*/ 331932 w 440"/>
                <a:gd name="T13" fmla="*/ 486987 h 440"/>
                <a:gd name="T14" fmla="*/ 252268 w 440"/>
                <a:gd name="T15" fmla="*/ 408016 h 440"/>
                <a:gd name="T16" fmla="*/ 331932 w 440"/>
                <a:gd name="T17" fmla="*/ 329045 h 440"/>
                <a:gd name="T18" fmla="*/ 331932 w 440"/>
                <a:gd name="T19" fmla="*/ 250075 h 440"/>
                <a:gd name="T20" fmla="*/ 252268 w 440"/>
                <a:gd name="T21" fmla="*/ 171104 h 440"/>
                <a:gd name="T22" fmla="*/ 172605 w 440"/>
                <a:gd name="T23" fmla="*/ 171104 h 440"/>
                <a:gd name="T24" fmla="*/ 92941 w 440"/>
                <a:gd name="T25" fmla="*/ 92133 h 440"/>
                <a:gd name="T26" fmla="*/ 172605 w 440"/>
                <a:gd name="T27" fmla="*/ 92133 h 440"/>
                <a:gd name="T28" fmla="*/ 331932 w 440"/>
                <a:gd name="T29" fmla="*/ 92133 h 440"/>
                <a:gd name="T30" fmla="*/ 491259 w 440"/>
                <a:gd name="T31" fmla="*/ 92133 h 440"/>
                <a:gd name="T32" fmla="*/ 570923 w 440"/>
                <a:gd name="T33" fmla="*/ 13162 h 440"/>
                <a:gd name="T34" fmla="*/ 650586 w 440"/>
                <a:gd name="T35" fmla="*/ 13162 h 440"/>
                <a:gd name="T36" fmla="*/ 730250 w 440"/>
                <a:gd name="T37" fmla="*/ 13162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grpSp>
      <p:sp>
        <p:nvSpPr>
          <p:cNvPr id="28680" name="Freeform 51"/>
          <p:cNvSpPr>
            <a:spLocks/>
          </p:cNvSpPr>
          <p:nvPr/>
        </p:nvSpPr>
        <p:spPr bwMode="invGray">
          <a:xfrm>
            <a:off x="2603500" y="4287838"/>
            <a:ext cx="6500813" cy="2311400"/>
          </a:xfrm>
          <a:custGeom>
            <a:avLst/>
            <a:gdLst>
              <a:gd name="T0" fmla="*/ 6500813 w 4095"/>
              <a:gd name="T1" fmla="*/ 2311400 h 1456"/>
              <a:gd name="T2" fmla="*/ 6480175 w 4095"/>
              <a:gd name="T3" fmla="*/ 2252663 h 1456"/>
              <a:gd name="T4" fmla="*/ 6421438 w 4095"/>
              <a:gd name="T5" fmla="*/ 2212975 h 1456"/>
              <a:gd name="T6" fmla="*/ 6361113 w 4095"/>
              <a:gd name="T7" fmla="*/ 2152650 h 1456"/>
              <a:gd name="T8" fmla="*/ 6262688 w 4095"/>
              <a:gd name="T9" fmla="*/ 2133600 h 1456"/>
              <a:gd name="T10" fmla="*/ 6043613 w 4095"/>
              <a:gd name="T11" fmla="*/ 2012950 h 1456"/>
              <a:gd name="T12" fmla="*/ 5983288 w 4095"/>
              <a:gd name="T13" fmla="*/ 1854200 h 1456"/>
              <a:gd name="T14" fmla="*/ 5805488 w 4095"/>
              <a:gd name="T15" fmla="*/ 1595438 h 1456"/>
              <a:gd name="T16" fmla="*/ 5765800 w 4095"/>
              <a:gd name="T17" fmla="*/ 1536700 h 1456"/>
              <a:gd name="T18" fmla="*/ 5705475 w 4095"/>
              <a:gd name="T19" fmla="*/ 1516063 h 1456"/>
              <a:gd name="T20" fmla="*/ 5686425 w 4095"/>
              <a:gd name="T21" fmla="*/ 1397000 h 1456"/>
              <a:gd name="T22" fmla="*/ 5626100 w 4095"/>
              <a:gd name="T23" fmla="*/ 1377950 h 1456"/>
              <a:gd name="T24" fmla="*/ 5446713 w 4095"/>
              <a:gd name="T25" fmla="*/ 1357313 h 1456"/>
              <a:gd name="T26" fmla="*/ 5446713 w 4095"/>
              <a:gd name="T27" fmla="*/ 1119188 h 1456"/>
              <a:gd name="T28" fmla="*/ 5189538 w 4095"/>
              <a:gd name="T29" fmla="*/ 960438 h 1456"/>
              <a:gd name="T30" fmla="*/ 4949825 w 4095"/>
              <a:gd name="T31" fmla="*/ 841375 h 1456"/>
              <a:gd name="T32" fmla="*/ 4751388 w 4095"/>
              <a:gd name="T33" fmla="*/ 762000 h 1456"/>
              <a:gd name="T34" fmla="*/ 4711700 w 4095"/>
              <a:gd name="T35" fmla="*/ 720725 h 1456"/>
              <a:gd name="T36" fmla="*/ 4433888 w 4095"/>
              <a:gd name="T37" fmla="*/ 681038 h 1456"/>
              <a:gd name="T38" fmla="*/ 4314825 w 4095"/>
              <a:gd name="T39" fmla="*/ 641350 h 1456"/>
              <a:gd name="T40" fmla="*/ 4114800 w 4095"/>
              <a:gd name="T41" fmla="*/ 482600 h 1456"/>
              <a:gd name="T42" fmla="*/ 3498850 w 4095"/>
              <a:gd name="T43" fmla="*/ 463550 h 1456"/>
              <a:gd name="T44" fmla="*/ 3400425 w 4095"/>
              <a:gd name="T45" fmla="*/ 384175 h 1456"/>
              <a:gd name="T46" fmla="*/ 3200400 w 4095"/>
              <a:gd name="T47" fmla="*/ 323850 h 1456"/>
              <a:gd name="T48" fmla="*/ 3141663 w 4095"/>
              <a:gd name="T49" fmla="*/ 284163 h 1456"/>
              <a:gd name="T50" fmla="*/ 2624138 w 4095"/>
              <a:gd name="T51" fmla="*/ 244475 h 1456"/>
              <a:gd name="T52" fmla="*/ 2246313 w 4095"/>
              <a:gd name="T53" fmla="*/ 184150 h 1456"/>
              <a:gd name="T54" fmla="*/ 2147888 w 4095"/>
              <a:gd name="T55" fmla="*/ 104775 h 1456"/>
              <a:gd name="T56" fmla="*/ 1968500 w 4095"/>
              <a:gd name="T57" fmla="*/ 6350 h 1456"/>
              <a:gd name="T58" fmla="*/ 855663 w 4095"/>
              <a:gd name="T59" fmla="*/ 25400 h 1456"/>
              <a:gd name="T60" fmla="*/ 815975 w 4095"/>
              <a:gd name="T61" fmla="*/ 85725 h 1456"/>
              <a:gd name="T62" fmla="*/ 417513 w 4095"/>
              <a:gd name="T63" fmla="*/ 244475 h 1456"/>
              <a:gd name="T64" fmla="*/ 239713 w 4095"/>
              <a:gd name="T65" fmla="*/ 263525 h 1456"/>
              <a:gd name="T66" fmla="*/ 0 w 4095"/>
              <a:gd name="T67" fmla="*/ 323850 h 14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defRPr/>
            </a:pPr>
            <a:fld id="{E4AF3E3A-DB38-4317-AADB-D0043BC83C9F}" type="slidenum">
              <a:rPr lang="en-US" sz="2000">
                <a:effectLst>
                  <a:outerShdw blurRad="38100" dist="38100" dir="2700000" algn="tl">
                    <a:srgbClr val="000000">
                      <a:alpha val="43137"/>
                    </a:srgbClr>
                  </a:outerShdw>
                </a:effectLst>
              </a:rPr>
              <a:pPr>
                <a:defRPr/>
              </a:pPr>
              <a:t>20</a:t>
            </a:fld>
            <a:endParaRPr lang="en-US" sz="2000" dirty="0">
              <a:effectLst>
                <a:outerShdw blurRad="38100" dist="38100" dir="2700000" algn="tl">
                  <a:srgbClr val="000000">
                    <a:alpha val="43137"/>
                  </a:srgbClr>
                </a:outerShdw>
              </a:effectLst>
            </a:endParaRPr>
          </a:p>
        </p:txBody>
      </p:sp>
      <p:sp>
        <p:nvSpPr>
          <p:cNvPr id="31" name="Text Box 24"/>
          <p:cNvSpPr txBox="1">
            <a:spLocks noChangeArrowheads="1"/>
          </p:cNvSpPr>
          <p:nvPr/>
        </p:nvSpPr>
        <p:spPr bwMode="invGray">
          <a:xfrm>
            <a:off x="76200" y="344488"/>
            <a:ext cx="89916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Seismic Vulnerability</a:t>
            </a:r>
          </a:p>
        </p:txBody>
      </p:sp>
      <p:sp>
        <p:nvSpPr>
          <p:cNvPr id="28683" name="Freeform 39"/>
          <p:cNvSpPr>
            <a:spLocks/>
          </p:cNvSpPr>
          <p:nvPr/>
        </p:nvSpPr>
        <p:spPr bwMode="gray">
          <a:xfrm>
            <a:off x="3998913" y="5546725"/>
            <a:ext cx="457200" cy="76200"/>
          </a:xfrm>
          <a:custGeom>
            <a:avLst/>
            <a:gdLst>
              <a:gd name="T0" fmla="*/ 0 w 288"/>
              <a:gd name="T1" fmla="*/ 2147483647 h 48"/>
              <a:gd name="T2" fmla="*/ 2147483647 w 288"/>
              <a:gd name="T3" fmla="*/ 2147483647 h 48"/>
              <a:gd name="T4" fmla="*/ 2147483647 w 288"/>
              <a:gd name="T5" fmla="*/ 2147483647 h 48"/>
              <a:gd name="T6" fmla="*/ 2147483647 w 288"/>
              <a:gd name="T7" fmla="*/ 2147483647 h 48"/>
              <a:gd name="T8" fmla="*/ 2147483647 w 288"/>
              <a:gd name="T9" fmla="*/ 2147483647 h 48"/>
              <a:gd name="T10" fmla="*/ 2147483647 w 288"/>
              <a:gd name="T11" fmla="*/ 0 h 48"/>
              <a:gd name="T12" fmla="*/ 0 60000 65536"/>
              <a:gd name="T13" fmla="*/ 0 60000 65536"/>
              <a:gd name="T14" fmla="*/ 0 60000 65536"/>
              <a:gd name="T15" fmla="*/ 0 60000 65536"/>
              <a:gd name="T16" fmla="*/ 0 60000 65536"/>
              <a:gd name="T17" fmla="*/ 0 60000 65536"/>
              <a:gd name="T18" fmla="*/ 0 w 288"/>
              <a:gd name="T19" fmla="*/ 0 h 48"/>
              <a:gd name="T20" fmla="*/ 288 w 28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8" h="48">
                <a:moveTo>
                  <a:pt x="0" y="48"/>
                </a:moveTo>
                <a:lnTo>
                  <a:pt x="96" y="48"/>
                </a:lnTo>
                <a:lnTo>
                  <a:pt x="144" y="48"/>
                </a:lnTo>
                <a:lnTo>
                  <a:pt x="192" y="48"/>
                </a:lnTo>
                <a:lnTo>
                  <a:pt x="288" y="48"/>
                </a:lnTo>
                <a:lnTo>
                  <a:pt x="28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rot="10800000" vert="eaVert" wrap="none">
            <a:spAutoFit/>
          </a:bodyPr>
          <a:lstStyle/>
          <a:p>
            <a:endParaRPr lang="en-US"/>
          </a:p>
        </p:txBody>
      </p:sp>
      <p:grpSp>
        <p:nvGrpSpPr>
          <p:cNvPr id="5" name="Group 102"/>
          <p:cNvGrpSpPr>
            <a:grpSpLocks/>
          </p:cNvGrpSpPr>
          <p:nvPr/>
        </p:nvGrpSpPr>
        <p:grpSpPr bwMode="auto">
          <a:xfrm>
            <a:off x="2112963" y="3757613"/>
            <a:ext cx="4011612" cy="1568450"/>
            <a:chOff x="2113680" y="3758037"/>
            <a:chExt cx="4010790" cy="1567611"/>
          </a:xfrm>
        </p:grpSpPr>
        <p:sp>
          <p:nvSpPr>
            <p:cNvPr id="28765" name="Freeform 83"/>
            <p:cNvSpPr>
              <a:spLocks noChangeArrowheads="1"/>
            </p:cNvSpPr>
            <p:nvPr/>
          </p:nvSpPr>
          <p:spPr bwMode="auto">
            <a:xfrm>
              <a:off x="2113680" y="4215284"/>
              <a:ext cx="1337929" cy="351692"/>
            </a:xfrm>
            <a:custGeom>
              <a:avLst/>
              <a:gdLst>
                <a:gd name="T0" fmla="*/ 1337929 w 1337929"/>
                <a:gd name="T1" fmla="*/ 0 h 351692"/>
                <a:gd name="T2" fmla="*/ 1267590 w 1337929"/>
                <a:gd name="T3" fmla="*/ 15072 h 351692"/>
                <a:gd name="T4" fmla="*/ 1227397 w 1337929"/>
                <a:gd name="T5" fmla="*/ 35169 h 351692"/>
                <a:gd name="T6" fmla="*/ 1187204 w 1337929"/>
                <a:gd name="T7" fmla="*/ 35169 h 351692"/>
                <a:gd name="T8" fmla="*/ 1157058 w 1337929"/>
                <a:gd name="T9" fmla="*/ 35169 h 351692"/>
                <a:gd name="T10" fmla="*/ 1116865 w 1337929"/>
                <a:gd name="T11" fmla="*/ 45217 h 351692"/>
                <a:gd name="T12" fmla="*/ 1086720 w 1337929"/>
                <a:gd name="T13" fmla="*/ 80386 h 351692"/>
                <a:gd name="T14" fmla="*/ 1009238 w 1337929"/>
                <a:gd name="T15" fmla="*/ 118721 h 351692"/>
                <a:gd name="T16" fmla="*/ 860632 w 1337929"/>
                <a:gd name="T17" fmla="*/ 135652 h 351692"/>
                <a:gd name="T18" fmla="*/ 699858 w 1337929"/>
                <a:gd name="T19" fmla="*/ 113959 h 351692"/>
                <a:gd name="T20" fmla="*/ 599375 w 1337929"/>
                <a:gd name="T21" fmla="*/ 135652 h 351692"/>
                <a:gd name="T22" fmla="*/ 544109 w 1337929"/>
                <a:gd name="T23" fmla="*/ 175846 h 351692"/>
                <a:gd name="T24" fmla="*/ 338118 w 1337929"/>
                <a:gd name="T25" fmla="*/ 165797 h 351692"/>
                <a:gd name="T26" fmla="*/ 217538 w 1337929"/>
                <a:gd name="T27" fmla="*/ 185894 h 351692"/>
                <a:gd name="T28" fmla="*/ 41691 w 1337929"/>
                <a:gd name="T29" fmla="*/ 261257 h 351692"/>
                <a:gd name="T30" fmla="*/ 1498 w 1337929"/>
                <a:gd name="T31" fmla="*/ 276329 h 351692"/>
                <a:gd name="T32" fmla="*/ 1498 w 1337929"/>
                <a:gd name="T33" fmla="*/ 301450 h 351692"/>
                <a:gd name="T34" fmla="*/ 26619 w 1337929"/>
                <a:gd name="T35" fmla="*/ 311498 h 351692"/>
                <a:gd name="T36" fmla="*/ 81885 w 1337929"/>
                <a:gd name="T37" fmla="*/ 321547 h 351692"/>
                <a:gd name="T38" fmla="*/ 142175 w 1337929"/>
                <a:gd name="T39" fmla="*/ 351168 h 351692"/>
                <a:gd name="T40" fmla="*/ 247683 w 1337929"/>
                <a:gd name="T41" fmla="*/ 351692 h 351692"/>
                <a:gd name="T42" fmla="*/ 448650 w 1337929"/>
                <a:gd name="T43" fmla="*/ 351692 h 351692"/>
                <a:gd name="T44" fmla="*/ 604399 w 1337929"/>
                <a:gd name="T45" fmla="*/ 331595 h 351692"/>
                <a:gd name="T46" fmla="*/ 699858 w 1337929"/>
                <a:gd name="T47" fmla="*/ 301450 h 351692"/>
                <a:gd name="T48" fmla="*/ 795318 w 1337929"/>
                <a:gd name="T49" fmla="*/ 286378 h 351692"/>
                <a:gd name="T50" fmla="*/ 1016382 w 1337929"/>
                <a:gd name="T51" fmla="*/ 281353 h 351692"/>
                <a:gd name="T52" fmla="*/ 1131938 w 1337929"/>
                <a:gd name="T53" fmla="*/ 251208 h 351692"/>
                <a:gd name="T54" fmla="*/ 1217349 w 1337929"/>
                <a:gd name="T55" fmla="*/ 226087 h 351692"/>
                <a:gd name="T56" fmla="*/ 1282663 w 1337929"/>
                <a:gd name="T57" fmla="*/ 205991 h 351692"/>
                <a:gd name="T58" fmla="*/ 1282663 w 1337929"/>
                <a:gd name="T59" fmla="*/ 135652 h 351692"/>
                <a:gd name="T60" fmla="*/ 1292711 w 1337929"/>
                <a:gd name="T61" fmla="*/ 70338 h 351692"/>
                <a:gd name="T62" fmla="*/ 1337929 w 1337929"/>
                <a:gd name="T63" fmla="*/ 0 h 3516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37929"/>
                <a:gd name="T97" fmla="*/ 0 h 351692"/>
                <a:gd name="T98" fmla="*/ 1337929 w 1337929"/>
                <a:gd name="T99" fmla="*/ 351692 h 3516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37929" h="351692">
                  <a:moveTo>
                    <a:pt x="1337929" y="0"/>
                  </a:moveTo>
                  <a:lnTo>
                    <a:pt x="1267590" y="15072"/>
                  </a:lnTo>
                  <a:cubicBezTo>
                    <a:pt x="1230967" y="36000"/>
                    <a:pt x="1245923" y="35169"/>
                    <a:pt x="1227397" y="35169"/>
                  </a:cubicBezTo>
                  <a:lnTo>
                    <a:pt x="1187204" y="35169"/>
                  </a:lnTo>
                  <a:lnTo>
                    <a:pt x="1157058" y="35169"/>
                  </a:lnTo>
                  <a:lnTo>
                    <a:pt x="1116865" y="45217"/>
                  </a:lnTo>
                  <a:lnTo>
                    <a:pt x="1086720" y="80386"/>
                  </a:lnTo>
                  <a:cubicBezTo>
                    <a:pt x="1027737" y="134008"/>
                    <a:pt x="1039682" y="83002"/>
                    <a:pt x="1009238" y="118721"/>
                  </a:cubicBezTo>
                  <a:lnTo>
                    <a:pt x="860632" y="135652"/>
                  </a:lnTo>
                  <a:lnTo>
                    <a:pt x="699858" y="113959"/>
                  </a:lnTo>
                  <a:lnTo>
                    <a:pt x="599375" y="135652"/>
                  </a:lnTo>
                  <a:lnTo>
                    <a:pt x="544109" y="175846"/>
                  </a:lnTo>
                  <a:lnTo>
                    <a:pt x="338118" y="165797"/>
                  </a:lnTo>
                  <a:lnTo>
                    <a:pt x="217538" y="185894"/>
                  </a:lnTo>
                  <a:cubicBezTo>
                    <a:pt x="45184" y="261933"/>
                    <a:pt x="108952" y="261257"/>
                    <a:pt x="41691" y="261257"/>
                  </a:cubicBezTo>
                  <a:cubicBezTo>
                    <a:pt x="0" y="282102"/>
                    <a:pt x="1498" y="296332"/>
                    <a:pt x="1498" y="276329"/>
                  </a:cubicBezTo>
                  <a:lnTo>
                    <a:pt x="1498" y="301450"/>
                  </a:lnTo>
                  <a:lnTo>
                    <a:pt x="26619" y="311498"/>
                  </a:lnTo>
                  <a:lnTo>
                    <a:pt x="81885" y="321547"/>
                  </a:lnTo>
                  <a:lnTo>
                    <a:pt x="142175" y="351168"/>
                  </a:lnTo>
                  <a:lnTo>
                    <a:pt x="247683" y="351692"/>
                  </a:lnTo>
                  <a:lnTo>
                    <a:pt x="448650" y="351692"/>
                  </a:lnTo>
                  <a:lnTo>
                    <a:pt x="604399" y="331595"/>
                  </a:lnTo>
                  <a:lnTo>
                    <a:pt x="699858" y="301450"/>
                  </a:lnTo>
                  <a:lnTo>
                    <a:pt x="795318" y="286378"/>
                  </a:lnTo>
                  <a:lnTo>
                    <a:pt x="1016382" y="281353"/>
                  </a:lnTo>
                  <a:lnTo>
                    <a:pt x="1131938" y="251208"/>
                  </a:lnTo>
                  <a:lnTo>
                    <a:pt x="1217349" y="226087"/>
                  </a:lnTo>
                  <a:lnTo>
                    <a:pt x="1282663" y="205991"/>
                  </a:lnTo>
                  <a:lnTo>
                    <a:pt x="1282663" y="135652"/>
                  </a:lnTo>
                  <a:lnTo>
                    <a:pt x="1292711" y="70338"/>
                  </a:lnTo>
                  <a:lnTo>
                    <a:pt x="1337929" y="0"/>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66" name="Freeform 84"/>
            <p:cNvSpPr>
              <a:spLocks noChangeArrowheads="1"/>
            </p:cNvSpPr>
            <p:nvPr/>
          </p:nvSpPr>
          <p:spPr bwMode="auto">
            <a:xfrm>
              <a:off x="3421464" y="4170066"/>
              <a:ext cx="798844" cy="162532"/>
            </a:xfrm>
            <a:custGeom>
              <a:avLst/>
              <a:gdLst>
                <a:gd name="T0" fmla="*/ 798844 w 798844"/>
                <a:gd name="T1" fmla="*/ 85411 h 162532"/>
                <a:gd name="T2" fmla="*/ 758650 w 798844"/>
                <a:gd name="T3" fmla="*/ 35169 h 162532"/>
                <a:gd name="T4" fmla="*/ 577780 w 798844"/>
                <a:gd name="T5" fmla="*/ 40193 h 162532"/>
                <a:gd name="T6" fmla="*/ 447151 w 798844"/>
                <a:gd name="T7" fmla="*/ 30145 h 162532"/>
                <a:gd name="T8" fmla="*/ 326571 w 798844"/>
                <a:gd name="T9" fmla="*/ 15072 h 162532"/>
                <a:gd name="T10" fmla="*/ 236136 w 798844"/>
                <a:gd name="T11" fmla="*/ 0 h 162532"/>
                <a:gd name="T12" fmla="*/ 175846 w 798844"/>
                <a:gd name="T13" fmla="*/ 0 h 162532"/>
                <a:gd name="T14" fmla="*/ 80387 w 798844"/>
                <a:gd name="T15" fmla="*/ 30145 h 162532"/>
                <a:gd name="T16" fmla="*/ 75362 w 798844"/>
                <a:gd name="T17" fmla="*/ 45218 h 162532"/>
                <a:gd name="T18" fmla="*/ 20096 w 798844"/>
                <a:gd name="T19" fmla="*/ 75363 h 162532"/>
                <a:gd name="T20" fmla="*/ 0 w 798844"/>
                <a:gd name="T21" fmla="*/ 150725 h 162532"/>
                <a:gd name="T22" fmla="*/ 50241 w 798844"/>
                <a:gd name="T23" fmla="*/ 135653 h 162532"/>
                <a:gd name="T24" fmla="*/ 115556 w 798844"/>
                <a:gd name="T25" fmla="*/ 120580 h 162532"/>
                <a:gd name="T26" fmla="*/ 190918 w 798844"/>
                <a:gd name="T27" fmla="*/ 110532 h 162532"/>
                <a:gd name="T28" fmla="*/ 331595 w 798844"/>
                <a:gd name="T29" fmla="*/ 130629 h 162532"/>
                <a:gd name="T30" fmla="*/ 396910 w 798844"/>
                <a:gd name="T31" fmla="*/ 130629 h 162532"/>
                <a:gd name="T32" fmla="*/ 492369 w 798844"/>
                <a:gd name="T33" fmla="*/ 145701 h 162532"/>
                <a:gd name="T34" fmla="*/ 562707 w 798844"/>
                <a:gd name="T35" fmla="*/ 145701 h 162532"/>
                <a:gd name="T36" fmla="*/ 587828 w 798844"/>
                <a:gd name="T37" fmla="*/ 105508 h 162532"/>
                <a:gd name="T38" fmla="*/ 653143 w 798844"/>
                <a:gd name="T39" fmla="*/ 100483 h 162532"/>
                <a:gd name="T40" fmla="*/ 738554 w 798844"/>
                <a:gd name="T41" fmla="*/ 85411 h 162532"/>
                <a:gd name="T42" fmla="*/ 798844 w 798844"/>
                <a:gd name="T43" fmla="*/ 85411 h 1625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8844"/>
                <a:gd name="T67" fmla="*/ 0 h 162532"/>
                <a:gd name="T68" fmla="*/ 798844 w 798844"/>
                <a:gd name="T69" fmla="*/ 162532 h 1625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8844" h="162532">
                  <a:moveTo>
                    <a:pt x="798844" y="85411"/>
                  </a:moveTo>
                  <a:lnTo>
                    <a:pt x="758650" y="35169"/>
                  </a:lnTo>
                  <a:lnTo>
                    <a:pt x="577780" y="40193"/>
                  </a:lnTo>
                  <a:lnTo>
                    <a:pt x="447151" y="30145"/>
                  </a:lnTo>
                  <a:lnTo>
                    <a:pt x="326571" y="15072"/>
                  </a:lnTo>
                  <a:lnTo>
                    <a:pt x="236136" y="0"/>
                  </a:lnTo>
                  <a:lnTo>
                    <a:pt x="175846" y="0"/>
                  </a:lnTo>
                  <a:cubicBezTo>
                    <a:pt x="144026" y="10048"/>
                    <a:pt x="110816" y="16452"/>
                    <a:pt x="80387" y="30145"/>
                  </a:cubicBezTo>
                  <a:cubicBezTo>
                    <a:pt x="75557" y="32318"/>
                    <a:pt x="75362" y="45218"/>
                    <a:pt x="75362" y="45218"/>
                  </a:cubicBezTo>
                  <a:lnTo>
                    <a:pt x="20096" y="75363"/>
                  </a:lnTo>
                  <a:lnTo>
                    <a:pt x="0" y="150725"/>
                  </a:lnTo>
                  <a:cubicBezTo>
                    <a:pt x="53574" y="145368"/>
                    <a:pt x="50241" y="162532"/>
                    <a:pt x="50241" y="135653"/>
                  </a:cubicBezTo>
                  <a:lnTo>
                    <a:pt x="115556" y="120580"/>
                  </a:lnTo>
                  <a:lnTo>
                    <a:pt x="190918" y="110532"/>
                  </a:lnTo>
                  <a:lnTo>
                    <a:pt x="331595" y="130629"/>
                  </a:lnTo>
                  <a:lnTo>
                    <a:pt x="396910" y="130629"/>
                  </a:lnTo>
                  <a:lnTo>
                    <a:pt x="492369" y="145701"/>
                  </a:lnTo>
                  <a:lnTo>
                    <a:pt x="562707" y="145701"/>
                  </a:lnTo>
                  <a:lnTo>
                    <a:pt x="587828" y="105508"/>
                  </a:lnTo>
                  <a:lnTo>
                    <a:pt x="653143" y="100483"/>
                  </a:lnTo>
                  <a:lnTo>
                    <a:pt x="738554" y="85411"/>
                  </a:lnTo>
                  <a:lnTo>
                    <a:pt x="798844" y="85411"/>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67" name="Freeform 85"/>
            <p:cNvSpPr>
              <a:spLocks noChangeArrowheads="1"/>
            </p:cNvSpPr>
            <p:nvPr/>
          </p:nvSpPr>
          <p:spPr bwMode="auto">
            <a:xfrm>
              <a:off x="3451609" y="4295670"/>
              <a:ext cx="371789" cy="165798"/>
            </a:xfrm>
            <a:custGeom>
              <a:avLst/>
              <a:gdLst>
                <a:gd name="T0" fmla="*/ 296426 w 371789"/>
                <a:gd name="T1" fmla="*/ 165798 h 165798"/>
                <a:gd name="T2" fmla="*/ 185894 w 371789"/>
                <a:gd name="T3" fmla="*/ 165798 h 165798"/>
                <a:gd name="T4" fmla="*/ 80387 w 371789"/>
                <a:gd name="T5" fmla="*/ 155750 h 165798"/>
                <a:gd name="T6" fmla="*/ 0 w 371789"/>
                <a:gd name="T7" fmla="*/ 145701 h 165798"/>
                <a:gd name="T8" fmla="*/ 10048 w 371789"/>
                <a:gd name="T9" fmla="*/ 110532 h 165798"/>
                <a:gd name="T10" fmla="*/ 40193 w 371789"/>
                <a:gd name="T11" fmla="*/ 95460 h 165798"/>
                <a:gd name="T12" fmla="*/ 35169 w 371789"/>
                <a:gd name="T13" fmla="*/ 30145 h 165798"/>
                <a:gd name="T14" fmla="*/ 65314 w 371789"/>
                <a:gd name="T15" fmla="*/ 10049 h 165798"/>
                <a:gd name="T16" fmla="*/ 140677 w 371789"/>
                <a:gd name="T17" fmla="*/ 0 h 165798"/>
                <a:gd name="T18" fmla="*/ 211015 w 371789"/>
                <a:gd name="T19" fmla="*/ 5025 h 165798"/>
                <a:gd name="T20" fmla="*/ 311499 w 371789"/>
                <a:gd name="T21" fmla="*/ 30145 h 165798"/>
                <a:gd name="T22" fmla="*/ 366765 w 371789"/>
                <a:gd name="T23" fmla="*/ 45218 h 165798"/>
                <a:gd name="T24" fmla="*/ 371789 w 371789"/>
                <a:gd name="T25" fmla="*/ 55266 h 165798"/>
                <a:gd name="T26" fmla="*/ 326571 w 371789"/>
                <a:gd name="T27" fmla="*/ 120581 h 165798"/>
                <a:gd name="T28" fmla="*/ 296426 w 371789"/>
                <a:gd name="T29" fmla="*/ 165798 h 1657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1789"/>
                <a:gd name="T46" fmla="*/ 0 h 165798"/>
                <a:gd name="T47" fmla="*/ 371789 w 371789"/>
                <a:gd name="T48" fmla="*/ 165798 h 1657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1789" h="165798">
                  <a:moveTo>
                    <a:pt x="296426" y="165798"/>
                  </a:moveTo>
                  <a:lnTo>
                    <a:pt x="185894" y="165798"/>
                  </a:lnTo>
                  <a:cubicBezTo>
                    <a:pt x="83745" y="155583"/>
                    <a:pt x="119072" y="155750"/>
                    <a:pt x="80387" y="155750"/>
                  </a:cubicBezTo>
                  <a:lnTo>
                    <a:pt x="0" y="145701"/>
                  </a:lnTo>
                  <a:lnTo>
                    <a:pt x="10048" y="110532"/>
                  </a:lnTo>
                  <a:lnTo>
                    <a:pt x="40193" y="95460"/>
                  </a:lnTo>
                  <a:cubicBezTo>
                    <a:pt x="35030" y="33501"/>
                    <a:pt x="35169" y="55336"/>
                    <a:pt x="35169" y="30145"/>
                  </a:cubicBezTo>
                  <a:lnTo>
                    <a:pt x="65314" y="10049"/>
                  </a:lnTo>
                  <a:lnTo>
                    <a:pt x="140677" y="0"/>
                  </a:lnTo>
                  <a:lnTo>
                    <a:pt x="211015" y="5025"/>
                  </a:lnTo>
                  <a:lnTo>
                    <a:pt x="311499" y="30145"/>
                  </a:lnTo>
                  <a:lnTo>
                    <a:pt x="366765" y="45218"/>
                  </a:lnTo>
                  <a:lnTo>
                    <a:pt x="371789" y="55266"/>
                  </a:lnTo>
                  <a:lnTo>
                    <a:pt x="326571" y="120581"/>
                  </a:lnTo>
                  <a:lnTo>
                    <a:pt x="296426" y="165798"/>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68" name="Freeform 86"/>
            <p:cNvSpPr>
              <a:spLocks noChangeArrowheads="1"/>
            </p:cNvSpPr>
            <p:nvPr/>
          </p:nvSpPr>
          <p:spPr bwMode="auto">
            <a:xfrm>
              <a:off x="3295859" y="3758037"/>
              <a:ext cx="1808704" cy="532609"/>
            </a:xfrm>
            <a:custGeom>
              <a:avLst/>
              <a:gdLst>
                <a:gd name="T0" fmla="*/ 1416818 w 1808704"/>
                <a:gd name="T1" fmla="*/ 527585 h 532609"/>
                <a:gd name="T2" fmla="*/ 1286189 w 1808704"/>
                <a:gd name="T3" fmla="*/ 532609 h 532609"/>
                <a:gd name="T4" fmla="*/ 1095271 w 1808704"/>
                <a:gd name="T5" fmla="*/ 502464 h 532609"/>
                <a:gd name="T6" fmla="*/ 939521 w 1808704"/>
                <a:gd name="T7" fmla="*/ 487392 h 532609"/>
                <a:gd name="T8" fmla="*/ 919425 w 1808704"/>
                <a:gd name="T9" fmla="*/ 467295 h 532609"/>
                <a:gd name="T10" fmla="*/ 854110 w 1808704"/>
                <a:gd name="T11" fmla="*/ 447198 h 532609"/>
                <a:gd name="T12" fmla="*/ 668216 w 1808704"/>
                <a:gd name="T13" fmla="*/ 452222 h 532609"/>
                <a:gd name="T14" fmla="*/ 507442 w 1808704"/>
                <a:gd name="T15" fmla="*/ 437150 h 532609"/>
                <a:gd name="T16" fmla="*/ 326572 w 1808704"/>
                <a:gd name="T17" fmla="*/ 407005 h 532609"/>
                <a:gd name="T18" fmla="*/ 276330 w 1808704"/>
                <a:gd name="T19" fmla="*/ 412029 h 532609"/>
                <a:gd name="T20" fmla="*/ 211016 w 1808704"/>
                <a:gd name="T21" fmla="*/ 427101 h 532609"/>
                <a:gd name="T22" fmla="*/ 165798 w 1808704"/>
                <a:gd name="T23" fmla="*/ 462271 h 532609"/>
                <a:gd name="T24" fmla="*/ 125605 w 1808704"/>
                <a:gd name="T25" fmla="*/ 452222 h 532609"/>
                <a:gd name="T26" fmla="*/ 55266 w 1808704"/>
                <a:gd name="T27" fmla="*/ 482367 h 532609"/>
                <a:gd name="T28" fmla="*/ 25121 w 1808704"/>
                <a:gd name="T29" fmla="*/ 482367 h 532609"/>
                <a:gd name="T30" fmla="*/ 0 w 1808704"/>
                <a:gd name="T31" fmla="*/ 457247 h 532609"/>
                <a:gd name="T32" fmla="*/ 95460 w 1808704"/>
                <a:gd name="T33" fmla="*/ 407005 h 532609"/>
                <a:gd name="T34" fmla="*/ 195943 w 1808704"/>
                <a:gd name="T35" fmla="*/ 386908 h 532609"/>
                <a:gd name="T36" fmla="*/ 266282 w 1808704"/>
                <a:gd name="T37" fmla="*/ 316570 h 532609"/>
                <a:gd name="T38" fmla="*/ 351693 w 1808704"/>
                <a:gd name="T39" fmla="*/ 286425 h 532609"/>
                <a:gd name="T40" fmla="*/ 401934 w 1808704"/>
                <a:gd name="T41" fmla="*/ 256279 h 532609"/>
                <a:gd name="T42" fmla="*/ 477297 w 1808704"/>
                <a:gd name="T43" fmla="*/ 236183 h 532609"/>
                <a:gd name="T44" fmla="*/ 532563 w 1808704"/>
                <a:gd name="T45" fmla="*/ 241207 h 532609"/>
                <a:gd name="T46" fmla="*/ 602901 w 1808704"/>
                <a:gd name="T47" fmla="*/ 246231 h 532609"/>
                <a:gd name="T48" fmla="*/ 708409 w 1808704"/>
                <a:gd name="T49" fmla="*/ 241207 h 532609"/>
                <a:gd name="T50" fmla="*/ 768699 w 1808704"/>
                <a:gd name="T51" fmla="*/ 261304 h 532609"/>
                <a:gd name="T52" fmla="*/ 869183 w 1808704"/>
                <a:gd name="T53" fmla="*/ 266328 h 532609"/>
                <a:gd name="T54" fmla="*/ 949570 w 1808704"/>
                <a:gd name="T55" fmla="*/ 276376 h 532609"/>
                <a:gd name="T56" fmla="*/ 1024932 w 1808704"/>
                <a:gd name="T57" fmla="*/ 271352 h 532609"/>
                <a:gd name="T58" fmla="*/ 1115367 w 1808704"/>
                <a:gd name="T59" fmla="*/ 266328 h 532609"/>
                <a:gd name="T60" fmla="*/ 1185706 w 1808704"/>
                <a:gd name="T61" fmla="*/ 251255 h 532609"/>
                <a:gd name="T62" fmla="*/ 1261068 w 1808704"/>
                <a:gd name="T63" fmla="*/ 226134 h 532609"/>
                <a:gd name="T64" fmla="*/ 1331407 w 1808704"/>
                <a:gd name="T65" fmla="*/ 201014 h 532609"/>
                <a:gd name="T66" fmla="*/ 1441939 w 1808704"/>
                <a:gd name="T67" fmla="*/ 180917 h 532609"/>
                <a:gd name="T68" fmla="*/ 1547446 w 1808704"/>
                <a:gd name="T69" fmla="*/ 165844 h 532609"/>
                <a:gd name="T70" fmla="*/ 1582616 w 1808704"/>
                <a:gd name="T71" fmla="*/ 160820 h 532609"/>
                <a:gd name="T72" fmla="*/ 1612761 w 1808704"/>
                <a:gd name="T73" fmla="*/ 105554 h 532609"/>
                <a:gd name="T74" fmla="*/ 1637882 w 1808704"/>
                <a:gd name="T75" fmla="*/ 70385 h 532609"/>
                <a:gd name="T76" fmla="*/ 1602712 w 1808704"/>
                <a:gd name="T77" fmla="*/ 25167 h 532609"/>
                <a:gd name="T78" fmla="*/ 1693148 w 1808704"/>
                <a:gd name="T79" fmla="*/ 35216 h 532609"/>
                <a:gd name="T80" fmla="*/ 1703196 w 1808704"/>
                <a:gd name="T81" fmla="*/ 90482 h 532609"/>
                <a:gd name="T82" fmla="*/ 1758462 w 1808704"/>
                <a:gd name="T83" fmla="*/ 110578 h 532609"/>
                <a:gd name="T84" fmla="*/ 1808704 w 1808704"/>
                <a:gd name="T85" fmla="*/ 110578 h 532609"/>
                <a:gd name="T86" fmla="*/ 1753438 w 1808704"/>
                <a:gd name="T87" fmla="*/ 150772 h 532609"/>
                <a:gd name="T88" fmla="*/ 1592664 w 1808704"/>
                <a:gd name="T89" fmla="*/ 195989 h 532609"/>
                <a:gd name="T90" fmla="*/ 1462036 w 1808704"/>
                <a:gd name="T91" fmla="*/ 226134 h 532609"/>
                <a:gd name="T92" fmla="*/ 1371600 w 1808704"/>
                <a:gd name="T93" fmla="*/ 236183 h 532609"/>
                <a:gd name="T94" fmla="*/ 1306286 w 1808704"/>
                <a:gd name="T95" fmla="*/ 296473 h 532609"/>
                <a:gd name="T96" fmla="*/ 1200778 w 1808704"/>
                <a:gd name="T97" fmla="*/ 336666 h 532609"/>
                <a:gd name="T98" fmla="*/ 1115367 w 1808704"/>
                <a:gd name="T99" fmla="*/ 341690 h 532609"/>
                <a:gd name="T100" fmla="*/ 1175657 w 1808704"/>
                <a:gd name="T101" fmla="*/ 386908 h 532609"/>
                <a:gd name="T102" fmla="*/ 1256044 w 1808704"/>
                <a:gd name="T103" fmla="*/ 381884 h 532609"/>
                <a:gd name="T104" fmla="*/ 1331407 w 1808704"/>
                <a:gd name="T105" fmla="*/ 412029 h 532609"/>
                <a:gd name="T106" fmla="*/ 1245996 w 1808704"/>
                <a:gd name="T107" fmla="*/ 452222 h 532609"/>
                <a:gd name="T108" fmla="*/ 1256044 w 1808704"/>
                <a:gd name="T109" fmla="*/ 482367 h 532609"/>
                <a:gd name="T110" fmla="*/ 1326383 w 1808704"/>
                <a:gd name="T111" fmla="*/ 487392 h 532609"/>
                <a:gd name="T112" fmla="*/ 1416818 w 1808704"/>
                <a:gd name="T113" fmla="*/ 527585 h 5326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808704"/>
                <a:gd name="T172" fmla="*/ 0 h 532609"/>
                <a:gd name="T173" fmla="*/ 1808704 w 1808704"/>
                <a:gd name="T174" fmla="*/ 532609 h 5326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808704" h="532609">
                  <a:moveTo>
                    <a:pt x="1416818" y="527585"/>
                  </a:moveTo>
                  <a:lnTo>
                    <a:pt x="1286189" y="532609"/>
                  </a:lnTo>
                  <a:lnTo>
                    <a:pt x="1095271" y="502464"/>
                  </a:lnTo>
                  <a:lnTo>
                    <a:pt x="939521" y="487392"/>
                  </a:lnTo>
                  <a:lnTo>
                    <a:pt x="919425" y="467295"/>
                  </a:lnTo>
                  <a:lnTo>
                    <a:pt x="854110" y="447198"/>
                  </a:lnTo>
                  <a:lnTo>
                    <a:pt x="668216" y="452222"/>
                  </a:lnTo>
                  <a:lnTo>
                    <a:pt x="507442" y="437150"/>
                  </a:lnTo>
                  <a:lnTo>
                    <a:pt x="326572" y="407005"/>
                  </a:lnTo>
                  <a:lnTo>
                    <a:pt x="276330" y="412029"/>
                  </a:lnTo>
                  <a:cubicBezTo>
                    <a:pt x="214415" y="427507"/>
                    <a:pt x="236755" y="427101"/>
                    <a:pt x="211016" y="427101"/>
                  </a:cubicBezTo>
                  <a:lnTo>
                    <a:pt x="165798" y="462271"/>
                  </a:lnTo>
                  <a:lnTo>
                    <a:pt x="125605" y="452222"/>
                  </a:lnTo>
                  <a:cubicBezTo>
                    <a:pt x="58769" y="483069"/>
                    <a:pt x="84269" y="482367"/>
                    <a:pt x="55266" y="482367"/>
                  </a:cubicBezTo>
                  <a:cubicBezTo>
                    <a:pt x="27822" y="487857"/>
                    <a:pt x="36183" y="493431"/>
                    <a:pt x="25121" y="482367"/>
                  </a:cubicBezTo>
                  <a:lnTo>
                    <a:pt x="0" y="457247"/>
                  </a:lnTo>
                  <a:lnTo>
                    <a:pt x="95460" y="407005"/>
                  </a:lnTo>
                  <a:lnTo>
                    <a:pt x="195943" y="386908"/>
                  </a:lnTo>
                  <a:lnTo>
                    <a:pt x="266282" y="316570"/>
                  </a:lnTo>
                  <a:lnTo>
                    <a:pt x="351693" y="286425"/>
                  </a:lnTo>
                  <a:lnTo>
                    <a:pt x="401934" y="256279"/>
                  </a:lnTo>
                  <a:lnTo>
                    <a:pt x="477297" y="236183"/>
                  </a:lnTo>
                  <a:lnTo>
                    <a:pt x="532563" y="241207"/>
                  </a:lnTo>
                  <a:lnTo>
                    <a:pt x="602901" y="246231"/>
                  </a:lnTo>
                  <a:lnTo>
                    <a:pt x="708409" y="241207"/>
                  </a:lnTo>
                  <a:lnTo>
                    <a:pt x="768699" y="261304"/>
                  </a:lnTo>
                  <a:lnTo>
                    <a:pt x="869183" y="266328"/>
                  </a:lnTo>
                  <a:lnTo>
                    <a:pt x="949570" y="276376"/>
                  </a:lnTo>
                  <a:cubicBezTo>
                    <a:pt x="1028274" y="281623"/>
                    <a:pt x="1024932" y="306576"/>
                    <a:pt x="1024932" y="271352"/>
                  </a:cubicBezTo>
                  <a:lnTo>
                    <a:pt x="1115367" y="266328"/>
                  </a:lnTo>
                  <a:cubicBezTo>
                    <a:pt x="1187364" y="256042"/>
                    <a:pt x="1185706" y="279963"/>
                    <a:pt x="1185706" y="251255"/>
                  </a:cubicBezTo>
                  <a:cubicBezTo>
                    <a:pt x="1264353" y="235526"/>
                    <a:pt x="1261068" y="261801"/>
                    <a:pt x="1261068" y="226134"/>
                  </a:cubicBezTo>
                  <a:cubicBezTo>
                    <a:pt x="1333017" y="205578"/>
                    <a:pt x="1331407" y="230422"/>
                    <a:pt x="1331407" y="201014"/>
                  </a:cubicBezTo>
                  <a:lnTo>
                    <a:pt x="1441939" y="180917"/>
                  </a:lnTo>
                  <a:lnTo>
                    <a:pt x="1547446" y="165844"/>
                  </a:lnTo>
                  <a:lnTo>
                    <a:pt x="1582616" y="160820"/>
                  </a:lnTo>
                  <a:lnTo>
                    <a:pt x="1612761" y="105554"/>
                  </a:lnTo>
                  <a:lnTo>
                    <a:pt x="1637882" y="70385"/>
                  </a:lnTo>
                  <a:cubicBezTo>
                    <a:pt x="1601609" y="28931"/>
                    <a:pt x="1602712" y="47995"/>
                    <a:pt x="1602712" y="25167"/>
                  </a:cubicBezTo>
                  <a:cubicBezTo>
                    <a:pt x="1694820" y="30285"/>
                    <a:pt x="1693148" y="0"/>
                    <a:pt x="1693148" y="35216"/>
                  </a:cubicBezTo>
                  <a:cubicBezTo>
                    <a:pt x="1708901" y="87726"/>
                    <a:pt x="1720584" y="73094"/>
                    <a:pt x="1703196" y="90482"/>
                  </a:cubicBezTo>
                  <a:cubicBezTo>
                    <a:pt x="1759987" y="116296"/>
                    <a:pt x="1758462" y="135839"/>
                    <a:pt x="1758462" y="110578"/>
                  </a:cubicBezTo>
                  <a:lnTo>
                    <a:pt x="1808704" y="110578"/>
                  </a:lnTo>
                  <a:lnTo>
                    <a:pt x="1753438" y="150772"/>
                  </a:lnTo>
                  <a:lnTo>
                    <a:pt x="1592664" y="195989"/>
                  </a:lnTo>
                  <a:lnTo>
                    <a:pt x="1462036" y="226134"/>
                  </a:lnTo>
                  <a:lnTo>
                    <a:pt x="1371600" y="236183"/>
                  </a:lnTo>
                  <a:lnTo>
                    <a:pt x="1306286" y="296473"/>
                  </a:lnTo>
                  <a:lnTo>
                    <a:pt x="1200778" y="336666"/>
                  </a:lnTo>
                  <a:lnTo>
                    <a:pt x="1115367" y="341690"/>
                  </a:lnTo>
                  <a:lnTo>
                    <a:pt x="1175657" y="386908"/>
                  </a:lnTo>
                  <a:cubicBezTo>
                    <a:pt x="1259387" y="392141"/>
                    <a:pt x="1256044" y="418780"/>
                    <a:pt x="1256044" y="381884"/>
                  </a:cubicBezTo>
                  <a:cubicBezTo>
                    <a:pt x="1332925" y="417761"/>
                    <a:pt x="1331407" y="444775"/>
                    <a:pt x="1331407" y="412029"/>
                  </a:cubicBezTo>
                  <a:lnTo>
                    <a:pt x="1245996" y="452222"/>
                  </a:lnTo>
                  <a:lnTo>
                    <a:pt x="1256044" y="482367"/>
                  </a:lnTo>
                  <a:cubicBezTo>
                    <a:pt x="1328041" y="492653"/>
                    <a:pt x="1326383" y="516100"/>
                    <a:pt x="1326383" y="487392"/>
                  </a:cubicBezTo>
                  <a:lnTo>
                    <a:pt x="1416818" y="527585"/>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69" name="Freeform 87"/>
            <p:cNvSpPr>
              <a:spLocks noChangeArrowheads="1"/>
            </p:cNvSpPr>
            <p:nvPr/>
          </p:nvSpPr>
          <p:spPr bwMode="auto">
            <a:xfrm>
              <a:off x="2837265" y="4451420"/>
              <a:ext cx="876438" cy="236988"/>
            </a:xfrm>
            <a:custGeom>
              <a:avLst/>
              <a:gdLst>
                <a:gd name="T0" fmla="*/ 825359 w 876438"/>
                <a:gd name="T1" fmla="*/ 226088 h 236988"/>
                <a:gd name="T2" fmla="*/ 448546 w 876438"/>
                <a:gd name="T3" fmla="*/ 231112 h 236988"/>
                <a:gd name="T4" fmla="*/ 428449 w 876438"/>
                <a:gd name="T5" fmla="*/ 200967 h 236988"/>
                <a:gd name="T6" fmla="*/ 373183 w 876438"/>
                <a:gd name="T7" fmla="*/ 150725 h 236988"/>
                <a:gd name="T8" fmla="*/ 257627 w 876438"/>
                <a:gd name="T9" fmla="*/ 145701 h 236988"/>
                <a:gd name="T10" fmla="*/ 167192 w 876438"/>
                <a:gd name="T11" fmla="*/ 170822 h 236988"/>
                <a:gd name="T12" fmla="*/ 31539 w 876438"/>
                <a:gd name="T13" fmla="*/ 155749 h 236988"/>
                <a:gd name="T14" fmla="*/ 1394 w 876438"/>
                <a:gd name="T15" fmla="*/ 130628 h 236988"/>
                <a:gd name="T16" fmla="*/ 31539 w 876438"/>
                <a:gd name="T17" fmla="*/ 110532 h 236988"/>
                <a:gd name="T18" fmla="*/ 232506 w 876438"/>
                <a:gd name="T19" fmla="*/ 80387 h 236988"/>
                <a:gd name="T20" fmla="*/ 307869 w 876438"/>
                <a:gd name="T21" fmla="*/ 75362 h 236988"/>
                <a:gd name="T22" fmla="*/ 408353 w 876438"/>
                <a:gd name="T23" fmla="*/ 50242 h 236988"/>
                <a:gd name="T24" fmla="*/ 513860 w 876438"/>
                <a:gd name="T25" fmla="*/ 15072 h 236988"/>
                <a:gd name="T26" fmla="*/ 594247 w 876438"/>
                <a:gd name="T27" fmla="*/ 0 h 236988"/>
                <a:gd name="T28" fmla="*/ 765069 w 876438"/>
                <a:gd name="T29" fmla="*/ 15072 h 236988"/>
                <a:gd name="T30" fmla="*/ 825359 w 876438"/>
                <a:gd name="T31" fmla="*/ 45217 h 236988"/>
                <a:gd name="T32" fmla="*/ 760045 w 876438"/>
                <a:gd name="T33" fmla="*/ 70338 h 236988"/>
                <a:gd name="T34" fmla="*/ 634440 w 876438"/>
                <a:gd name="T35" fmla="*/ 90435 h 236988"/>
                <a:gd name="T36" fmla="*/ 564102 w 876438"/>
                <a:gd name="T37" fmla="*/ 90435 h 236988"/>
                <a:gd name="T38" fmla="*/ 569126 w 876438"/>
                <a:gd name="T39" fmla="*/ 130628 h 236988"/>
                <a:gd name="T40" fmla="*/ 704779 w 876438"/>
                <a:gd name="T41" fmla="*/ 150725 h 236988"/>
                <a:gd name="T42" fmla="*/ 755021 w 876438"/>
                <a:gd name="T43" fmla="*/ 170822 h 236988"/>
                <a:gd name="T44" fmla="*/ 825359 w 876438"/>
                <a:gd name="T45" fmla="*/ 226088 h 2369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6438"/>
                <a:gd name="T70" fmla="*/ 0 h 236988"/>
                <a:gd name="T71" fmla="*/ 876438 w 876438"/>
                <a:gd name="T72" fmla="*/ 236988 h 2369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6438" h="236988">
                  <a:moveTo>
                    <a:pt x="825359" y="226088"/>
                  </a:moveTo>
                  <a:cubicBezTo>
                    <a:pt x="774280" y="236136"/>
                    <a:pt x="574150" y="229437"/>
                    <a:pt x="448546" y="231112"/>
                  </a:cubicBezTo>
                  <a:cubicBezTo>
                    <a:pt x="427403" y="204683"/>
                    <a:pt x="428449" y="216715"/>
                    <a:pt x="428449" y="200967"/>
                  </a:cubicBezTo>
                  <a:lnTo>
                    <a:pt x="373183" y="150725"/>
                  </a:lnTo>
                  <a:lnTo>
                    <a:pt x="257627" y="145701"/>
                  </a:lnTo>
                  <a:lnTo>
                    <a:pt x="167192" y="170822"/>
                  </a:lnTo>
                  <a:cubicBezTo>
                    <a:pt x="44993" y="154883"/>
                    <a:pt x="90481" y="155749"/>
                    <a:pt x="31539" y="155749"/>
                  </a:cubicBezTo>
                  <a:cubicBezTo>
                    <a:pt x="0" y="134724"/>
                    <a:pt x="1394" y="147729"/>
                    <a:pt x="1394" y="130628"/>
                  </a:cubicBezTo>
                  <a:lnTo>
                    <a:pt x="31539" y="110532"/>
                  </a:lnTo>
                  <a:cubicBezTo>
                    <a:pt x="234168" y="85203"/>
                    <a:pt x="232506" y="152921"/>
                    <a:pt x="232506" y="80387"/>
                  </a:cubicBezTo>
                  <a:lnTo>
                    <a:pt x="307869" y="75362"/>
                  </a:lnTo>
                  <a:cubicBezTo>
                    <a:pt x="409957" y="44736"/>
                    <a:pt x="329772" y="72161"/>
                    <a:pt x="408353" y="50242"/>
                  </a:cubicBezTo>
                  <a:cubicBezTo>
                    <a:pt x="455428" y="24232"/>
                    <a:pt x="478691" y="26795"/>
                    <a:pt x="513860" y="15072"/>
                  </a:cubicBezTo>
                  <a:lnTo>
                    <a:pt x="594247" y="0"/>
                  </a:lnTo>
                  <a:cubicBezTo>
                    <a:pt x="766732" y="20292"/>
                    <a:pt x="686488" y="15517"/>
                    <a:pt x="765069" y="15072"/>
                  </a:cubicBezTo>
                  <a:lnTo>
                    <a:pt x="825359" y="45217"/>
                  </a:lnTo>
                  <a:cubicBezTo>
                    <a:pt x="763523" y="70982"/>
                    <a:pt x="786840" y="70338"/>
                    <a:pt x="760045" y="70338"/>
                  </a:cubicBezTo>
                  <a:cubicBezTo>
                    <a:pt x="637813" y="90710"/>
                    <a:pt x="680213" y="90435"/>
                    <a:pt x="634440" y="90435"/>
                  </a:cubicBezTo>
                  <a:lnTo>
                    <a:pt x="564102" y="90435"/>
                  </a:lnTo>
                  <a:lnTo>
                    <a:pt x="569126" y="130628"/>
                  </a:lnTo>
                  <a:cubicBezTo>
                    <a:pt x="698038" y="151254"/>
                    <a:pt x="652330" y="150725"/>
                    <a:pt x="704779" y="150725"/>
                  </a:cubicBezTo>
                  <a:lnTo>
                    <a:pt x="755021" y="170822"/>
                  </a:lnTo>
                  <a:cubicBezTo>
                    <a:pt x="866995" y="236988"/>
                    <a:pt x="876438" y="216040"/>
                    <a:pt x="825359" y="226088"/>
                  </a:cubicBez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0" name="Freeform 88"/>
            <p:cNvSpPr>
              <a:spLocks noChangeArrowheads="1"/>
            </p:cNvSpPr>
            <p:nvPr/>
          </p:nvSpPr>
          <p:spPr bwMode="auto">
            <a:xfrm>
              <a:off x="3772884" y="4275054"/>
              <a:ext cx="864430" cy="246479"/>
            </a:xfrm>
            <a:custGeom>
              <a:avLst/>
              <a:gdLst>
                <a:gd name="T0" fmla="*/ 864430 w 864430"/>
                <a:gd name="T1" fmla="*/ 111051 h 246479"/>
                <a:gd name="T2" fmla="*/ 844334 w 864430"/>
                <a:gd name="T3" fmla="*/ 106027 h 246479"/>
                <a:gd name="T4" fmla="*/ 834285 w 864430"/>
                <a:gd name="T5" fmla="*/ 95979 h 246479"/>
                <a:gd name="T6" fmla="*/ 819213 w 864430"/>
                <a:gd name="T7" fmla="*/ 85931 h 246479"/>
                <a:gd name="T8" fmla="*/ 814189 w 864430"/>
                <a:gd name="T9" fmla="*/ 70858 h 246479"/>
                <a:gd name="T10" fmla="*/ 713705 w 864430"/>
                <a:gd name="T11" fmla="*/ 45737 h 246479"/>
                <a:gd name="T12" fmla="*/ 670529 w 864430"/>
                <a:gd name="T13" fmla="*/ 39771 h 246479"/>
                <a:gd name="T14" fmla="*/ 643367 w 864430"/>
                <a:gd name="T15" fmla="*/ 30665 h 246479"/>
                <a:gd name="T16" fmla="*/ 628294 w 864430"/>
                <a:gd name="T17" fmla="*/ 25641 h 246479"/>
                <a:gd name="T18" fmla="*/ 552931 w 864430"/>
                <a:gd name="T19" fmla="*/ 15592 h 246479"/>
                <a:gd name="T20" fmla="*/ 537859 w 864430"/>
                <a:gd name="T21" fmla="*/ 5544 h 246479"/>
                <a:gd name="T22" fmla="*/ 367037 w 864430"/>
                <a:gd name="T23" fmla="*/ 20616 h 246479"/>
                <a:gd name="T24" fmla="*/ 331868 w 864430"/>
                <a:gd name="T25" fmla="*/ 30665 h 246479"/>
                <a:gd name="T26" fmla="*/ 316795 w 864430"/>
                <a:gd name="T27" fmla="*/ 40713 h 246479"/>
                <a:gd name="T28" fmla="*/ 306747 w 864430"/>
                <a:gd name="T29" fmla="*/ 55786 h 246479"/>
                <a:gd name="T30" fmla="*/ 241432 w 864430"/>
                <a:gd name="T31" fmla="*/ 70858 h 246479"/>
                <a:gd name="T32" fmla="*/ 226360 w 864430"/>
                <a:gd name="T33" fmla="*/ 75882 h 246479"/>
                <a:gd name="T34" fmla="*/ 182372 w 864430"/>
                <a:gd name="T35" fmla="*/ 73109 h 246479"/>
                <a:gd name="T36" fmla="*/ 85683 w 864430"/>
                <a:gd name="T37" fmla="*/ 75882 h 246479"/>
                <a:gd name="T38" fmla="*/ 30417 w 864430"/>
                <a:gd name="T39" fmla="*/ 80906 h 246479"/>
                <a:gd name="T40" fmla="*/ 20369 w 864430"/>
                <a:gd name="T41" fmla="*/ 111051 h 246479"/>
                <a:gd name="T42" fmla="*/ 10320 w 864430"/>
                <a:gd name="T43" fmla="*/ 126124 h 246479"/>
                <a:gd name="T44" fmla="*/ 5296 w 864430"/>
                <a:gd name="T45" fmla="*/ 191438 h 246479"/>
                <a:gd name="T46" fmla="*/ 130901 w 864430"/>
                <a:gd name="T47" fmla="*/ 196462 h 246479"/>
                <a:gd name="T48" fmla="*/ 201239 w 864430"/>
                <a:gd name="T49" fmla="*/ 216559 h 246479"/>
                <a:gd name="T50" fmla="*/ 321819 w 864430"/>
                <a:gd name="T51" fmla="*/ 166317 h 246479"/>
                <a:gd name="T52" fmla="*/ 372061 w 864430"/>
                <a:gd name="T53" fmla="*/ 196462 h 246479"/>
                <a:gd name="T54" fmla="*/ 467520 w 864430"/>
                <a:gd name="T55" fmla="*/ 186414 h 246479"/>
                <a:gd name="T56" fmla="*/ 638342 w 864430"/>
                <a:gd name="T57" fmla="*/ 176366 h 246479"/>
                <a:gd name="T58" fmla="*/ 733802 w 864430"/>
                <a:gd name="T59" fmla="*/ 171342 h 246479"/>
                <a:gd name="T60" fmla="*/ 768971 w 864430"/>
                <a:gd name="T61" fmla="*/ 166317 h 246479"/>
                <a:gd name="T62" fmla="*/ 784043 w 864430"/>
                <a:gd name="T63" fmla="*/ 136172 h 246479"/>
                <a:gd name="T64" fmla="*/ 864430 w 864430"/>
                <a:gd name="T65" fmla="*/ 111051 h 2464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4430"/>
                <a:gd name="T100" fmla="*/ 0 h 246479"/>
                <a:gd name="T101" fmla="*/ 864430 w 864430"/>
                <a:gd name="T102" fmla="*/ 246479 h 2464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4430" h="246479">
                  <a:moveTo>
                    <a:pt x="864430" y="111051"/>
                  </a:moveTo>
                  <a:cubicBezTo>
                    <a:pt x="857731" y="109376"/>
                    <a:pt x="850510" y="109115"/>
                    <a:pt x="844334" y="106027"/>
                  </a:cubicBezTo>
                  <a:cubicBezTo>
                    <a:pt x="840097" y="103909"/>
                    <a:pt x="837984" y="98938"/>
                    <a:pt x="834285" y="95979"/>
                  </a:cubicBezTo>
                  <a:cubicBezTo>
                    <a:pt x="829570" y="92207"/>
                    <a:pt x="824237" y="89280"/>
                    <a:pt x="819213" y="85931"/>
                  </a:cubicBezTo>
                  <a:cubicBezTo>
                    <a:pt x="817538" y="80907"/>
                    <a:pt x="815338" y="76028"/>
                    <a:pt x="814189" y="70858"/>
                  </a:cubicBezTo>
                  <a:cubicBezTo>
                    <a:pt x="800544" y="9461"/>
                    <a:pt x="829910" y="39621"/>
                    <a:pt x="713705" y="45737"/>
                  </a:cubicBezTo>
                  <a:cubicBezTo>
                    <a:pt x="689762" y="40556"/>
                    <a:pt x="682252" y="42283"/>
                    <a:pt x="670529" y="39771"/>
                  </a:cubicBezTo>
                  <a:cubicBezTo>
                    <a:pt x="658806" y="37259"/>
                    <a:pt x="650406" y="33020"/>
                    <a:pt x="643367" y="30665"/>
                  </a:cubicBezTo>
                  <a:lnTo>
                    <a:pt x="628294" y="25641"/>
                  </a:lnTo>
                  <a:cubicBezTo>
                    <a:pt x="613221" y="23129"/>
                    <a:pt x="568003" y="18941"/>
                    <a:pt x="552931" y="15592"/>
                  </a:cubicBezTo>
                  <a:cubicBezTo>
                    <a:pt x="548661" y="11322"/>
                    <a:pt x="542883" y="8893"/>
                    <a:pt x="537859" y="5544"/>
                  </a:cubicBezTo>
                  <a:cubicBezTo>
                    <a:pt x="393448" y="11098"/>
                    <a:pt x="449499" y="0"/>
                    <a:pt x="367037" y="20616"/>
                  </a:cubicBezTo>
                  <a:cubicBezTo>
                    <a:pt x="360602" y="22225"/>
                    <a:pt x="339073" y="27062"/>
                    <a:pt x="331868" y="30665"/>
                  </a:cubicBezTo>
                  <a:cubicBezTo>
                    <a:pt x="326467" y="33365"/>
                    <a:pt x="321819" y="37364"/>
                    <a:pt x="316795" y="40713"/>
                  </a:cubicBezTo>
                  <a:cubicBezTo>
                    <a:pt x="313446" y="45737"/>
                    <a:pt x="311017" y="51516"/>
                    <a:pt x="306747" y="55786"/>
                  </a:cubicBezTo>
                  <a:cubicBezTo>
                    <a:pt x="288440" y="74093"/>
                    <a:pt x="267661" y="68235"/>
                    <a:pt x="241432" y="70858"/>
                  </a:cubicBezTo>
                  <a:cubicBezTo>
                    <a:pt x="236408" y="72533"/>
                    <a:pt x="231228" y="73796"/>
                    <a:pt x="226360" y="75882"/>
                  </a:cubicBezTo>
                  <a:cubicBezTo>
                    <a:pt x="216517" y="76257"/>
                    <a:pt x="205818" y="73109"/>
                    <a:pt x="182372" y="73109"/>
                  </a:cubicBezTo>
                  <a:cubicBezTo>
                    <a:pt x="158926" y="73109"/>
                    <a:pt x="111009" y="74583"/>
                    <a:pt x="85683" y="75882"/>
                  </a:cubicBezTo>
                  <a:lnTo>
                    <a:pt x="30417" y="80906"/>
                  </a:lnTo>
                  <a:cubicBezTo>
                    <a:pt x="21091" y="85928"/>
                    <a:pt x="26244" y="102238"/>
                    <a:pt x="20369" y="111051"/>
                  </a:cubicBezTo>
                  <a:lnTo>
                    <a:pt x="10320" y="126124"/>
                  </a:lnTo>
                  <a:cubicBezTo>
                    <a:pt x="0" y="157085"/>
                    <a:pt x="5296" y="135901"/>
                    <a:pt x="5296" y="191438"/>
                  </a:cubicBezTo>
                  <a:cubicBezTo>
                    <a:pt x="124199" y="196607"/>
                    <a:pt x="82297" y="196462"/>
                    <a:pt x="130901" y="196462"/>
                  </a:cubicBezTo>
                  <a:cubicBezTo>
                    <a:pt x="202816" y="222146"/>
                    <a:pt x="201239" y="246479"/>
                    <a:pt x="201239" y="216559"/>
                  </a:cubicBezTo>
                  <a:lnTo>
                    <a:pt x="321819" y="166317"/>
                  </a:lnTo>
                  <a:lnTo>
                    <a:pt x="372061" y="196462"/>
                  </a:lnTo>
                  <a:cubicBezTo>
                    <a:pt x="469192" y="191350"/>
                    <a:pt x="467520" y="223302"/>
                    <a:pt x="467520" y="186414"/>
                  </a:cubicBezTo>
                  <a:lnTo>
                    <a:pt x="638342" y="176366"/>
                  </a:lnTo>
                  <a:lnTo>
                    <a:pt x="733802" y="171342"/>
                  </a:lnTo>
                  <a:lnTo>
                    <a:pt x="768971" y="166317"/>
                  </a:lnTo>
                  <a:lnTo>
                    <a:pt x="784043" y="136172"/>
                  </a:lnTo>
                  <a:lnTo>
                    <a:pt x="864430" y="111051"/>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1" name="Freeform 89"/>
            <p:cNvSpPr>
              <a:spLocks noChangeArrowheads="1"/>
            </p:cNvSpPr>
            <p:nvPr/>
          </p:nvSpPr>
          <p:spPr bwMode="auto">
            <a:xfrm>
              <a:off x="4557214" y="4160018"/>
              <a:ext cx="1019621" cy="251208"/>
            </a:xfrm>
            <a:custGeom>
              <a:avLst/>
              <a:gdLst>
                <a:gd name="T0" fmla="*/ 888993 w 1019621"/>
                <a:gd name="T1" fmla="*/ 251208 h 251208"/>
                <a:gd name="T2" fmla="*/ 868896 w 1019621"/>
                <a:gd name="T3" fmla="*/ 200967 h 251208"/>
                <a:gd name="T4" fmla="*/ 909089 w 1019621"/>
                <a:gd name="T5" fmla="*/ 175846 h 251208"/>
                <a:gd name="T6" fmla="*/ 969379 w 1019621"/>
                <a:gd name="T7" fmla="*/ 175846 h 251208"/>
                <a:gd name="T8" fmla="*/ 979428 w 1019621"/>
                <a:gd name="T9" fmla="*/ 145701 h 251208"/>
                <a:gd name="T10" fmla="*/ 1019621 w 1019621"/>
                <a:gd name="T11" fmla="*/ 125604 h 251208"/>
                <a:gd name="T12" fmla="*/ 954307 w 1019621"/>
                <a:gd name="T13" fmla="*/ 115556 h 251208"/>
                <a:gd name="T14" fmla="*/ 909089 w 1019621"/>
                <a:gd name="T15" fmla="*/ 100483 h 251208"/>
                <a:gd name="T16" fmla="*/ 934210 w 1019621"/>
                <a:gd name="T17" fmla="*/ 80386 h 251208"/>
                <a:gd name="T18" fmla="*/ 863872 w 1019621"/>
                <a:gd name="T19" fmla="*/ 75362 h 251208"/>
                <a:gd name="T20" fmla="*/ 793533 w 1019621"/>
                <a:gd name="T21" fmla="*/ 60290 h 251208"/>
                <a:gd name="T22" fmla="*/ 708122 w 1019621"/>
                <a:gd name="T23" fmla="*/ 45217 h 251208"/>
                <a:gd name="T24" fmla="*/ 577494 w 1019621"/>
                <a:gd name="T25" fmla="*/ 60290 h 251208"/>
                <a:gd name="T26" fmla="*/ 411696 w 1019621"/>
                <a:gd name="T27" fmla="*/ 65314 h 251208"/>
                <a:gd name="T28" fmla="*/ 276043 w 1019621"/>
                <a:gd name="T29" fmla="*/ 65314 h 251208"/>
                <a:gd name="T30" fmla="*/ 245898 w 1019621"/>
                <a:gd name="T31" fmla="*/ 25120 h 251208"/>
                <a:gd name="T32" fmla="*/ 185608 w 1019621"/>
                <a:gd name="T33" fmla="*/ 0 h 251208"/>
                <a:gd name="T34" fmla="*/ 90149 w 1019621"/>
                <a:gd name="T35" fmla="*/ 15072 h 251208"/>
                <a:gd name="T36" fmla="*/ 4738 w 1019621"/>
                <a:gd name="T37" fmla="*/ 60290 h 251208"/>
                <a:gd name="T38" fmla="*/ 29859 w 1019621"/>
                <a:gd name="T39" fmla="*/ 85411 h 251208"/>
                <a:gd name="T40" fmla="*/ 115270 w 1019621"/>
                <a:gd name="T41" fmla="*/ 95459 h 251208"/>
                <a:gd name="T42" fmla="*/ 225801 w 1019621"/>
                <a:gd name="T43" fmla="*/ 115556 h 251208"/>
                <a:gd name="T44" fmla="*/ 225801 w 1019621"/>
                <a:gd name="T45" fmla="*/ 115556 h 251208"/>
                <a:gd name="T46" fmla="*/ 125318 w 1019621"/>
                <a:gd name="T47" fmla="*/ 145701 h 251208"/>
                <a:gd name="T48" fmla="*/ 160487 w 1019621"/>
                <a:gd name="T49" fmla="*/ 205991 h 251208"/>
                <a:gd name="T50" fmla="*/ 220777 w 1019621"/>
                <a:gd name="T51" fmla="*/ 170822 h 251208"/>
                <a:gd name="T52" fmla="*/ 291116 w 1019621"/>
                <a:gd name="T53" fmla="*/ 200967 h 251208"/>
                <a:gd name="T54" fmla="*/ 366478 w 1019621"/>
                <a:gd name="T55" fmla="*/ 195942 h 251208"/>
                <a:gd name="T56" fmla="*/ 426768 w 1019621"/>
                <a:gd name="T57" fmla="*/ 185894 h 251208"/>
                <a:gd name="T58" fmla="*/ 451889 w 1019621"/>
                <a:gd name="T59" fmla="*/ 190918 h 251208"/>
                <a:gd name="T60" fmla="*/ 542324 w 1019621"/>
                <a:gd name="T61" fmla="*/ 185894 h 251208"/>
                <a:gd name="T62" fmla="*/ 587542 w 1019621"/>
                <a:gd name="T63" fmla="*/ 180870 h 251208"/>
                <a:gd name="T64" fmla="*/ 652856 w 1019621"/>
                <a:gd name="T65" fmla="*/ 180870 h 251208"/>
                <a:gd name="T66" fmla="*/ 748316 w 1019621"/>
                <a:gd name="T67" fmla="*/ 200967 h 251208"/>
                <a:gd name="T68" fmla="*/ 798557 w 1019621"/>
                <a:gd name="T69" fmla="*/ 231112 h 251208"/>
                <a:gd name="T70" fmla="*/ 888993 w 1019621"/>
                <a:gd name="T71" fmla="*/ 251208 h 2512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9621"/>
                <a:gd name="T109" fmla="*/ 0 h 251208"/>
                <a:gd name="T110" fmla="*/ 1019621 w 1019621"/>
                <a:gd name="T111" fmla="*/ 251208 h 25120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9621" h="251208">
                  <a:moveTo>
                    <a:pt x="888993" y="251208"/>
                  </a:moveTo>
                  <a:lnTo>
                    <a:pt x="868896" y="200967"/>
                  </a:lnTo>
                  <a:lnTo>
                    <a:pt x="909089" y="175846"/>
                  </a:lnTo>
                  <a:lnTo>
                    <a:pt x="969379" y="175846"/>
                  </a:lnTo>
                  <a:cubicBezTo>
                    <a:pt x="974869" y="148403"/>
                    <a:pt x="968366" y="156763"/>
                    <a:pt x="979428" y="145701"/>
                  </a:cubicBezTo>
                  <a:lnTo>
                    <a:pt x="1019621" y="125604"/>
                  </a:lnTo>
                  <a:lnTo>
                    <a:pt x="954307" y="115556"/>
                  </a:lnTo>
                  <a:lnTo>
                    <a:pt x="909089" y="100483"/>
                  </a:lnTo>
                  <a:lnTo>
                    <a:pt x="934210" y="80386"/>
                  </a:lnTo>
                  <a:lnTo>
                    <a:pt x="863872" y="75362"/>
                  </a:lnTo>
                  <a:lnTo>
                    <a:pt x="793533" y="60290"/>
                  </a:lnTo>
                  <a:lnTo>
                    <a:pt x="708122" y="45217"/>
                  </a:lnTo>
                  <a:lnTo>
                    <a:pt x="577494" y="60290"/>
                  </a:lnTo>
                  <a:lnTo>
                    <a:pt x="411696" y="65314"/>
                  </a:lnTo>
                  <a:lnTo>
                    <a:pt x="276043" y="65314"/>
                  </a:lnTo>
                  <a:lnTo>
                    <a:pt x="245898" y="25120"/>
                  </a:lnTo>
                  <a:lnTo>
                    <a:pt x="185608" y="0"/>
                  </a:lnTo>
                  <a:lnTo>
                    <a:pt x="90149" y="15072"/>
                  </a:lnTo>
                  <a:cubicBezTo>
                    <a:pt x="0" y="46889"/>
                    <a:pt x="4738" y="15025"/>
                    <a:pt x="4738" y="60290"/>
                  </a:cubicBezTo>
                  <a:cubicBezTo>
                    <a:pt x="25880" y="86719"/>
                    <a:pt x="14111" y="85411"/>
                    <a:pt x="29859" y="85411"/>
                  </a:cubicBezTo>
                  <a:lnTo>
                    <a:pt x="115270" y="95459"/>
                  </a:lnTo>
                  <a:lnTo>
                    <a:pt x="225801" y="115556"/>
                  </a:lnTo>
                  <a:cubicBezTo>
                    <a:pt x="123693" y="141083"/>
                    <a:pt x="125318" y="106152"/>
                    <a:pt x="125318" y="145701"/>
                  </a:cubicBezTo>
                  <a:lnTo>
                    <a:pt x="160487" y="205991"/>
                  </a:lnTo>
                  <a:cubicBezTo>
                    <a:pt x="222275" y="175097"/>
                    <a:pt x="220777" y="198315"/>
                    <a:pt x="220777" y="170822"/>
                  </a:cubicBezTo>
                  <a:lnTo>
                    <a:pt x="291116" y="200967"/>
                  </a:lnTo>
                  <a:lnTo>
                    <a:pt x="366478" y="195942"/>
                  </a:lnTo>
                  <a:lnTo>
                    <a:pt x="426768" y="185894"/>
                  </a:lnTo>
                  <a:lnTo>
                    <a:pt x="451889" y="190918"/>
                  </a:lnTo>
                  <a:lnTo>
                    <a:pt x="542324" y="185894"/>
                  </a:lnTo>
                  <a:lnTo>
                    <a:pt x="587542" y="180870"/>
                  </a:lnTo>
                  <a:lnTo>
                    <a:pt x="652856" y="180870"/>
                  </a:lnTo>
                  <a:lnTo>
                    <a:pt x="748316" y="200967"/>
                  </a:lnTo>
                  <a:lnTo>
                    <a:pt x="798557" y="231112"/>
                  </a:lnTo>
                  <a:lnTo>
                    <a:pt x="888993" y="251208"/>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2" name="Freeform 90"/>
            <p:cNvSpPr>
              <a:spLocks noChangeArrowheads="1"/>
            </p:cNvSpPr>
            <p:nvPr/>
          </p:nvSpPr>
          <p:spPr bwMode="auto">
            <a:xfrm>
              <a:off x="4694151" y="4322352"/>
              <a:ext cx="777176" cy="223019"/>
            </a:xfrm>
            <a:custGeom>
              <a:avLst/>
              <a:gdLst>
                <a:gd name="T0" fmla="*/ 777176 w 777176"/>
                <a:gd name="T1" fmla="*/ 194382 h 223019"/>
                <a:gd name="T2" fmla="*/ 772152 w 777176"/>
                <a:gd name="T3" fmla="*/ 113995 h 223019"/>
                <a:gd name="T4" fmla="*/ 701814 w 777176"/>
                <a:gd name="T5" fmla="*/ 78826 h 223019"/>
                <a:gd name="T6" fmla="*/ 606354 w 777176"/>
                <a:gd name="T7" fmla="*/ 53705 h 223019"/>
                <a:gd name="T8" fmla="*/ 530992 w 777176"/>
                <a:gd name="T9" fmla="*/ 23560 h 223019"/>
                <a:gd name="T10" fmla="*/ 405387 w 777176"/>
                <a:gd name="T11" fmla="*/ 28584 h 223019"/>
                <a:gd name="T12" fmla="*/ 325001 w 777176"/>
                <a:gd name="T13" fmla="*/ 58729 h 223019"/>
                <a:gd name="T14" fmla="*/ 244614 w 777176"/>
                <a:gd name="T15" fmla="*/ 23560 h 223019"/>
                <a:gd name="T16" fmla="*/ 154179 w 777176"/>
                <a:gd name="T17" fmla="*/ 33608 h 223019"/>
                <a:gd name="T18" fmla="*/ 103937 w 777176"/>
                <a:gd name="T19" fmla="*/ 33608 h 223019"/>
                <a:gd name="T20" fmla="*/ 58719 w 777176"/>
                <a:gd name="T21" fmla="*/ 28584 h 223019"/>
                <a:gd name="T22" fmla="*/ 18526 w 777176"/>
                <a:gd name="T23" fmla="*/ 58729 h 223019"/>
                <a:gd name="T24" fmla="*/ 169251 w 777176"/>
                <a:gd name="T25" fmla="*/ 88874 h 223019"/>
                <a:gd name="T26" fmla="*/ 189348 w 777176"/>
                <a:gd name="T27" fmla="*/ 124044 h 223019"/>
                <a:gd name="T28" fmla="*/ 164227 w 777176"/>
                <a:gd name="T29" fmla="*/ 144140 h 223019"/>
                <a:gd name="T30" fmla="*/ 199396 w 777176"/>
                <a:gd name="T31" fmla="*/ 149164 h 223019"/>
                <a:gd name="T32" fmla="*/ 259686 w 777176"/>
                <a:gd name="T33" fmla="*/ 129068 h 223019"/>
                <a:gd name="T34" fmla="*/ 350122 w 777176"/>
                <a:gd name="T35" fmla="*/ 108971 h 223019"/>
                <a:gd name="T36" fmla="*/ 415436 w 777176"/>
                <a:gd name="T37" fmla="*/ 108971 h 223019"/>
                <a:gd name="T38" fmla="*/ 440557 w 777176"/>
                <a:gd name="T39" fmla="*/ 134092 h 223019"/>
                <a:gd name="T40" fmla="*/ 440557 w 777176"/>
                <a:gd name="T41" fmla="*/ 169261 h 223019"/>
                <a:gd name="T42" fmla="*/ 505871 w 777176"/>
                <a:gd name="T43" fmla="*/ 179310 h 223019"/>
                <a:gd name="T44" fmla="*/ 606354 w 777176"/>
                <a:gd name="T45" fmla="*/ 184334 h 223019"/>
                <a:gd name="T46" fmla="*/ 691765 w 777176"/>
                <a:gd name="T47" fmla="*/ 184334 h 223019"/>
                <a:gd name="T48" fmla="*/ 777176 w 777176"/>
                <a:gd name="T49" fmla="*/ 194382 h 2230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7176"/>
                <a:gd name="T76" fmla="*/ 0 h 223019"/>
                <a:gd name="T77" fmla="*/ 777176 w 777176"/>
                <a:gd name="T78" fmla="*/ 223019 h 2230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7176" h="223019">
                  <a:moveTo>
                    <a:pt x="777176" y="194382"/>
                  </a:moveTo>
                  <a:lnTo>
                    <a:pt x="772152" y="113995"/>
                  </a:lnTo>
                  <a:lnTo>
                    <a:pt x="701814" y="78826"/>
                  </a:lnTo>
                  <a:lnTo>
                    <a:pt x="606354" y="53705"/>
                  </a:lnTo>
                  <a:cubicBezTo>
                    <a:pt x="533898" y="17477"/>
                    <a:pt x="554552" y="0"/>
                    <a:pt x="530992" y="23560"/>
                  </a:cubicBezTo>
                  <a:lnTo>
                    <a:pt x="405387" y="28584"/>
                  </a:lnTo>
                  <a:lnTo>
                    <a:pt x="325001" y="58729"/>
                  </a:lnTo>
                  <a:lnTo>
                    <a:pt x="244614" y="23560"/>
                  </a:lnTo>
                  <a:lnTo>
                    <a:pt x="154179" y="33608"/>
                  </a:lnTo>
                  <a:lnTo>
                    <a:pt x="103937" y="33608"/>
                  </a:lnTo>
                  <a:lnTo>
                    <a:pt x="58719" y="28584"/>
                  </a:lnTo>
                  <a:cubicBezTo>
                    <a:pt x="11633" y="65207"/>
                    <a:pt x="0" y="77255"/>
                    <a:pt x="18526" y="58729"/>
                  </a:cubicBezTo>
                  <a:lnTo>
                    <a:pt x="169251" y="88874"/>
                  </a:lnTo>
                  <a:lnTo>
                    <a:pt x="189348" y="124044"/>
                  </a:lnTo>
                  <a:cubicBezTo>
                    <a:pt x="151271" y="145802"/>
                    <a:pt x="140677" y="144140"/>
                    <a:pt x="164227" y="144140"/>
                  </a:cubicBezTo>
                  <a:cubicBezTo>
                    <a:pt x="196024" y="149439"/>
                    <a:pt x="184185" y="149164"/>
                    <a:pt x="199396" y="149164"/>
                  </a:cubicBezTo>
                  <a:cubicBezTo>
                    <a:pt x="261311" y="133686"/>
                    <a:pt x="259686" y="154807"/>
                    <a:pt x="259686" y="129068"/>
                  </a:cubicBezTo>
                  <a:cubicBezTo>
                    <a:pt x="346727" y="108587"/>
                    <a:pt x="315849" y="108971"/>
                    <a:pt x="350122" y="108971"/>
                  </a:cubicBezTo>
                  <a:cubicBezTo>
                    <a:pt x="417106" y="114123"/>
                    <a:pt x="415436" y="135831"/>
                    <a:pt x="415436" y="108971"/>
                  </a:cubicBezTo>
                  <a:lnTo>
                    <a:pt x="440557" y="134092"/>
                  </a:lnTo>
                  <a:lnTo>
                    <a:pt x="440557" y="169261"/>
                  </a:lnTo>
                  <a:cubicBezTo>
                    <a:pt x="502499" y="179585"/>
                    <a:pt x="480473" y="179310"/>
                    <a:pt x="505871" y="179310"/>
                  </a:cubicBezTo>
                  <a:cubicBezTo>
                    <a:pt x="608020" y="189525"/>
                    <a:pt x="606354" y="223019"/>
                    <a:pt x="606354" y="184334"/>
                  </a:cubicBezTo>
                  <a:lnTo>
                    <a:pt x="691765" y="184334"/>
                  </a:lnTo>
                  <a:lnTo>
                    <a:pt x="777176" y="194382"/>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3" name="Freeform 91"/>
            <p:cNvSpPr>
              <a:spLocks noChangeArrowheads="1"/>
            </p:cNvSpPr>
            <p:nvPr/>
          </p:nvSpPr>
          <p:spPr bwMode="auto">
            <a:xfrm>
              <a:off x="3401367" y="4495277"/>
              <a:ext cx="763675" cy="297787"/>
            </a:xfrm>
            <a:custGeom>
              <a:avLst/>
              <a:gdLst>
                <a:gd name="T0" fmla="*/ 763675 w 763675"/>
                <a:gd name="T1" fmla="*/ 167158 h 297787"/>
                <a:gd name="T2" fmla="*/ 713433 w 763675"/>
                <a:gd name="T3" fmla="*/ 96820 h 297787"/>
                <a:gd name="T4" fmla="*/ 628022 w 763675"/>
                <a:gd name="T5" fmla="*/ 81747 h 297787"/>
                <a:gd name="T6" fmla="*/ 557684 w 763675"/>
                <a:gd name="T7" fmla="*/ 51602 h 297787"/>
                <a:gd name="T8" fmla="*/ 462224 w 763675"/>
                <a:gd name="T9" fmla="*/ 11409 h 297787"/>
                <a:gd name="T10" fmla="*/ 341644 w 763675"/>
                <a:gd name="T11" fmla="*/ 26481 h 297787"/>
                <a:gd name="T12" fmla="*/ 301451 w 763675"/>
                <a:gd name="T13" fmla="*/ 21457 h 297787"/>
                <a:gd name="T14" fmla="*/ 246185 w 763675"/>
                <a:gd name="T15" fmla="*/ 1360 h 297787"/>
                <a:gd name="T16" fmla="*/ 195943 w 763675"/>
                <a:gd name="T17" fmla="*/ 26481 h 297787"/>
                <a:gd name="T18" fmla="*/ 80387 w 763675"/>
                <a:gd name="T19" fmla="*/ 46578 h 297787"/>
                <a:gd name="T20" fmla="*/ 5024 w 763675"/>
                <a:gd name="T21" fmla="*/ 41554 h 297787"/>
                <a:gd name="T22" fmla="*/ 0 w 763675"/>
                <a:gd name="T23" fmla="*/ 86771 h 297787"/>
                <a:gd name="T24" fmla="*/ 105508 w 763675"/>
                <a:gd name="T25" fmla="*/ 101844 h 297787"/>
                <a:gd name="T26" fmla="*/ 211015 w 763675"/>
                <a:gd name="T27" fmla="*/ 142037 h 297787"/>
                <a:gd name="T28" fmla="*/ 296426 w 763675"/>
                <a:gd name="T29" fmla="*/ 182231 h 297787"/>
                <a:gd name="T30" fmla="*/ 386862 w 763675"/>
                <a:gd name="T31" fmla="*/ 197303 h 297787"/>
                <a:gd name="T32" fmla="*/ 472273 w 763675"/>
                <a:gd name="T33" fmla="*/ 207352 h 297787"/>
                <a:gd name="T34" fmla="*/ 527538 w 763675"/>
                <a:gd name="T35" fmla="*/ 237497 h 297787"/>
                <a:gd name="T36" fmla="*/ 542611 w 763675"/>
                <a:gd name="T37" fmla="*/ 297787 h 297787"/>
                <a:gd name="T38" fmla="*/ 587829 w 763675"/>
                <a:gd name="T39" fmla="*/ 217400 h 297787"/>
                <a:gd name="T40" fmla="*/ 643095 w 763675"/>
                <a:gd name="T41" fmla="*/ 197303 h 297787"/>
                <a:gd name="T42" fmla="*/ 763675 w 763675"/>
                <a:gd name="T43" fmla="*/ 167158 h 2977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3675"/>
                <a:gd name="T67" fmla="*/ 0 h 297787"/>
                <a:gd name="T68" fmla="*/ 763675 w 763675"/>
                <a:gd name="T69" fmla="*/ 297787 h 2977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3675" h="297787">
                  <a:moveTo>
                    <a:pt x="763675" y="167158"/>
                  </a:moveTo>
                  <a:lnTo>
                    <a:pt x="713433" y="96820"/>
                  </a:lnTo>
                  <a:lnTo>
                    <a:pt x="628022" y="81747"/>
                  </a:lnTo>
                  <a:lnTo>
                    <a:pt x="557684" y="51602"/>
                  </a:lnTo>
                  <a:lnTo>
                    <a:pt x="462224" y="11409"/>
                  </a:lnTo>
                  <a:lnTo>
                    <a:pt x="341644" y="26481"/>
                  </a:lnTo>
                  <a:lnTo>
                    <a:pt x="301451" y="21457"/>
                  </a:lnTo>
                  <a:cubicBezTo>
                    <a:pt x="253172" y="0"/>
                    <a:pt x="272727" y="1360"/>
                    <a:pt x="246185" y="1360"/>
                  </a:cubicBezTo>
                  <a:lnTo>
                    <a:pt x="195943" y="26481"/>
                  </a:lnTo>
                  <a:lnTo>
                    <a:pt x="80387" y="46578"/>
                  </a:lnTo>
                  <a:lnTo>
                    <a:pt x="5024" y="41554"/>
                  </a:lnTo>
                  <a:lnTo>
                    <a:pt x="0" y="86771"/>
                  </a:lnTo>
                  <a:cubicBezTo>
                    <a:pt x="99124" y="107640"/>
                    <a:pt x="66374" y="121409"/>
                    <a:pt x="105508" y="101844"/>
                  </a:cubicBezTo>
                  <a:lnTo>
                    <a:pt x="211015" y="142037"/>
                  </a:lnTo>
                  <a:lnTo>
                    <a:pt x="296426" y="182231"/>
                  </a:lnTo>
                  <a:lnTo>
                    <a:pt x="386862" y="197303"/>
                  </a:lnTo>
                  <a:lnTo>
                    <a:pt x="472273" y="207352"/>
                  </a:lnTo>
                  <a:lnTo>
                    <a:pt x="527538" y="237497"/>
                  </a:lnTo>
                  <a:lnTo>
                    <a:pt x="542611" y="297787"/>
                  </a:lnTo>
                  <a:lnTo>
                    <a:pt x="587829" y="217400"/>
                  </a:lnTo>
                  <a:cubicBezTo>
                    <a:pt x="639625" y="196681"/>
                    <a:pt x="620033" y="197303"/>
                    <a:pt x="643095" y="197303"/>
                  </a:cubicBezTo>
                  <a:lnTo>
                    <a:pt x="763675" y="167158"/>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4" name="Freeform 92"/>
            <p:cNvSpPr>
              <a:spLocks noChangeArrowheads="1"/>
            </p:cNvSpPr>
            <p:nvPr/>
          </p:nvSpPr>
          <p:spPr bwMode="auto">
            <a:xfrm>
              <a:off x="3064747" y="4656270"/>
              <a:ext cx="872494" cy="290772"/>
            </a:xfrm>
            <a:custGeom>
              <a:avLst/>
              <a:gdLst>
                <a:gd name="T0" fmla="*/ 859134 w 872494"/>
                <a:gd name="T1" fmla="*/ 217181 h 290772"/>
                <a:gd name="T2" fmla="*/ 859134 w 872494"/>
                <a:gd name="T3" fmla="*/ 126745 h 290772"/>
                <a:gd name="T4" fmla="*/ 849086 w 872494"/>
                <a:gd name="T5" fmla="*/ 76504 h 290772"/>
                <a:gd name="T6" fmla="*/ 773723 w 872494"/>
                <a:gd name="T7" fmla="*/ 41334 h 290772"/>
                <a:gd name="T8" fmla="*/ 643095 w 872494"/>
                <a:gd name="T9" fmla="*/ 26262 h 290772"/>
                <a:gd name="T10" fmla="*/ 517490 w 872494"/>
                <a:gd name="T11" fmla="*/ 21238 h 290772"/>
                <a:gd name="T12" fmla="*/ 316523 w 872494"/>
                <a:gd name="T13" fmla="*/ 31286 h 290772"/>
                <a:gd name="T14" fmla="*/ 216040 w 872494"/>
                <a:gd name="T15" fmla="*/ 36310 h 290772"/>
                <a:gd name="T16" fmla="*/ 130629 w 872494"/>
                <a:gd name="T17" fmla="*/ 6165 h 290772"/>
                <a:gd name="T18" fmla="*/ 40194 w 872494"/>
                <a:gd name="T19" fmla="*/ 36310 h 290772"/>
                <a:gd name="T20" fmla="*/ 0 w 872494"/>
                <a:gd name="T21" fmla="*/ 86552 h 290772"/>
                <a:gd name="T22" fmla="*/ 105508 w 872494"/>
                <a:gd name="T23" fmla="*/ 96600 h 290772"/>
                <a:gd name="T24" fmla="*/ 180871 w 872494"/>
                <a:gd name="T25" fmla="*/ 91576 h 290772"/>
                <a:gd name="T26" fmla="*/ 286378 w 872494"/>
                <a:gd name="T27" fmla="*/ 111673 h 290772"/>
                <a:gd name="T28" fmla="*/ 296427 w 872494"/>
                <a:gd name="T29" fmla="*/ 96600 h 290772"/>
                <a:gd name="T30" fmla="*/ 306475 w 872494"/>
                <a:gd name="T31" fmla="*/ 91576 h 290772"/>
                <a:gd name="T32" fmla="*/ 427055 w 872494"/>
                <a:gd name="T33" fmla="*/ 141818 h 290772"/>
                <a:gd name="T34" fmla="*/ 532563 w 872494"/>
                <a:gd name="T35" fmla="*/ 187035 h 290772"/>
                <a:gd name="T36" fmla="*/ 648119 w 872494"/>
                <a:gd name="T37" fmla="*/ 242301 h 290772"/>
                <a:gd name="T38" fmla="*/ 693337 w 872494"/>
                <a:gd name="T39" fmla="*/ 227229 h 290772"/>
                <a:gd name="T40" fmla="*/ 803868 w 872494"/>
                <a:gd name="T41" fmla="*/ 227229 h 290772"/>
                <a:gd name="T42" fmla="*/ 859134 w 872494"/>
                <a:gd name="T43" fmla="*/ 217181 h 2907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2494"/>
                <a:gd name="T67" fmla="*/ 0 h 290772"/>
                <a:gd name="T68" fmla="*/ 872494 w 872494"/>
                <a:gd name="T69" fmla="*/ 290772 h 2907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2494" h="290772">
                  <a:moveTo>
                    <a:pt x="859134" y="217181"/>
                  </a:moveTo>
                  <a:lnTo>
                    <a:pt x="859134" y="126745"/>
                  </a:lnTo>
                  <a:lnTo>
                    <a:pt x="849086" y="76504"/>
                  </a:lnTo>
                  <a:lnTo>
                    <a:pt x="773723" y="41334"/>
                  </a:lnTo>
                  <a:lnTo>
                    <a:pt x="643095" y="26262"/>
                  </a:lnTo>
                  <a:lnTo>
                    <a:pt x="517490" y="21238"/>
                  </a:lnTo>
                  <a:lnTo>
                    <a:pt x="316523" y="31286"/>
                  </a:lnTo>
                  <a:lnTo>
                    <a:pt x="216040" y="36310"/>
                  </a:lnTo>
                  <a:lnTo>
                    <a:pt x="130629" y="6165"/>
                  </a:lnTo>
                  <a:cubicBezTo>
                    <a:pt x="38580" y="31734"/>
                    <a:pt x="40194" y="0"/>
                    <a:pt x="40194" y="36310"/>
                  </a:cubicBezTo>
                  <a:lnTo>
                    <a:pt x="0" y="86552"/>
                  </a:lnTo>
                  <a:lnTo>
                    <a:pt x="105508" y="96600"/>
                  </a:lnTo>
                  <a:lnTo>
                    <a:pt x="180871" y="91576"/>
                  </a:lnTo>
                  <a:cubicBezTo>
                    <a:pt x="216040" y="98275"/>
                    <a:pt x="250610" y="110118"/>
                    <a:pt x="286378" y="111673"/>
                  </a:cubicBezTo>
                  <a:cubicBezTo>
                    <a:pt x="292411" y="111935"/>
                    <a:pt x="292157" y="100870"/>
                    <a:pt x="296427" y="96600"/>
                  </a:cubicBezTo>
                  <a:cubicBezTo>
                    <a:pt x="299075" y="93952"/>
                    <a:pt x="303126" y="93251"/>
                    <a:pt x="306475" y="91576"/>
                  </a:cubicBezTo>
                  <a:lnTo>
                    <a:pt x="427055" y="141818"/>
                  </a:lnTo>
                  <a:lnTo>
                    <a:pt x="532563" y="187035"/>
                  </a:lnTo>
                  <a:cubicBezTo>
                    <a:pt x="649604" y="248101"/>
                    <a:pt x="648119" y="290772"/>
                    <a:pt x="648119" y="242301"/>
                  </a:cubicBezTo>
                  <a:lnTo>
                    <a:pt x="693337" y="227229"/>
                  </a:lnTo>
                  <a:lnTo>
                    <a:pt x="803868" y="227229"/>
                  </a:lnTo>
                  <a:cubicBezTo>
                    <a:pt x="872494" y="216672"/>
                    <a:pt x="869183" y="239209"/>
                    <a:pt x="859134" y="217181"/>
                  </a:cubicBez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5" name="Freeform 93"/>
            <p:cNvSpPr>
              <a:spLocks noChangeArrowheads="1"/>
            </p:cNvSpPr>
            <p:nvPr/>
          </p:nvSpPr>
          <p:spPr bwMode="auto">
            <a:xfrm>
              <a:off x="3892498" y="4597121"/>
              <a:ext cx="614187" cy="326571"/>
            </a:xfrm>
            <a:custGeom>
              <a:avLst/>
              <a:gdLst>
                <a:gd name="T0" fmla="*/ 558921 w 614187"/>
                <a:gd name="T1" fmla="*/ 326571 h 326571"/>
                <a:gd name="T2" fmla="*/ 558921 w 614187"/>
                <a:gd name="T3" fmla="*/ 326571 h 326571"/>
                <a:gd name="T4" fmla="*/ 558921 w 614187"/>
                <a:gd name="T5" fmla="*/ 251209 h 326571"/>
                <a:gd name="T6" fmla="*/ 614187 w 614187"/>
                <a:gd name="T7" fmla="*/ 140677 h 326571"/>
                <a:gd name="T8" fmla="*/ 589066 w 614187"/>
                <a:gd name="T9" fmla="*/ 25121 h 326571"/>
                <a:gd name="T10" fmla="*/ 573993 w 614187"/>
                <a:gd name="T11" fmla="*/ 0 h 326571"/>
                <a:gd name="T12" fmla="*/ 272543 w 614187"/>
                <a:gd name="T13" fmla="*/ 70338 h 326571"/>
                <a:gd name="T14" fmla="*/ 91672 w 614187"/>
                <a:gd name="T15" fmla="*/ 125604 h 326571"/>
                <a:gd name="T16" fmla="*/ 51479 w 614187"/>
                <a:gd name="T17" fmla="*/ 190919 h 326571"/>
                <a:gd name="T18" fmla="*/ 51479 w 614187"/>
                <a:gd name="T19" fmla="*/ 261257 h 326571"/>
                <a:gd name="T20" fmla="*/ 56503 w 614187"/>
                <a:gd name="T21" fmla="*/ 291402 h 326571"/>
                <a:gd name="T22" fmla="*/ 388099 w 614187"/>
                <a:gd name="T23" fmla="*/ 306475 h 326571"/>
                <a:gd name="T24" fmla="*/ 428292 w 614187"/>
                <a:gd name="T25" fmla="*/ 326571 h 326571"/>
                <a:gd name="T26" fmla="*/ 558921 w 614187"/>
                <a:gd name="T27" fmla="*/ 326571 h 3265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4187"/>
                <a:gd name="T43" fmla="*/ 0 h 326571"/>
                <a:gd name="T44" fmla="*/ 614187 w 614187"/>
                <a:gd name="T45" fmla="*/ 326571 h 3265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4187" h="326571">
                  <a:moveTo>
                    <a:pt x="558921" y="326571"/>
                  </a:moveTo>
                  <a:lnTo>
                    <a:pt x="558921" y="326571"/>
                  </a:lnTo>
                  <a:lnTo>
                    <a:pt x="558921" y="251209"/>
                  </a:lnTo>
                  <a:lnTo>
                    <a:pt x="614187" y="140677"/>
                  </a:lnTo>
                  <a:lnTo>
                    <a:pt x="589066" y="25121"/>
                  </a:lnTo>
                  <a:lnTo>
                    <a:pt x="573993" y="0"/>
                  </a:lnTo>
                  <a:lnTo>
                    <a:pt x="272543" y="70338"/>
                  </a:lnTo>
                  <a:cubicBezTo>
                    <a:pt x="90058" y="121028"/>
                    <a:pt x="91672" y="58007"/>
                    <a:pt x="91672" y="125604"/>
                  </a:cubicBezTo>
                  <a:lnTo>
                    <a:pt x="51479" y="190919"/>
                  </a:lnTo>
                  <a:lnTo>
                    <a:pt x="51479" y="261257"/>
                  </a:lnTo>
                  <a:cubicBezTo>
                    <a:pt x="52316" y="278004"/>
                    <a:pt x="0" y="287977"/>
                    <a:pt x="56503" y="291402"/>
                  </a:cubicBezTo>
                  <a:cubicBezTo>
                    <a:pt x="166946" y="298096"/>
                    <a:pt x="255796" y="316637"/>
                    <a:pt x="388099" y="306475"/>
                  </a:cubicBezTo>
                  <a:lnTo>
                    <a:pt x="428292" y="326571"/>
                  </a:lnTo>
                  <a:lnTo>
                    <a:pt x="558921" y="326571"/>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6" name="Freeform 94"/>
            <p:cNvSpPr>
              <a:spLocks noChangeArrowheads="1"/>
            </p:cNvSpPr>
            <p:nvPr/>
          </p:nvSpPr>
          <p:spPr bwMode="auto">
            <a:xfrm>
              <a:off x="4530754" y="4379727"/>
              <a:ext cx="781131" cy="388216"/>
            </a:xfrm>
            <a:custGeom>
              <a:avLst/>
              <a:gdLst>
                <a:gd name="T0" fmla="*/ 754679 w 781131"/>
                <a:gd name="T1" fmla="*/ 373143 h 388216"/>
                <a:gd name="T2" fmla="*/ 719510 w 781131"/>
                <a:gd name="T3" fmla="*/ 342998 h 388216"/>
                <a:gd name="T4" fmla="*/ 704437 w 781131"/>
                <a:gd name="T5" fmla="*/ 317877 h 388216"/>
                <a:gd name="T6" fmla="*/ 684341 w 781131"/>
                <a:gd name="T7" fmla="*/ 272660 h 388216"/>
                <a:gd name="T8" fmla="*/ 624050 w 781131"/>
                <a:gd name="T9" fmla="*/ 252563 h 388216"/>
                <a:gd name="T10" fmla="*/ 603954 w 781131"/>
                <a:gd name="T11" fmla="*/ 202321 h 388216"/>
                <a:gd name="T12" fmla="*/ 583857 w 781131"/>
                <a:gd name="T13" fmla="*/ 162128 h 388216"/>
                <a:gd name="T14" fmla="*/ 538639 w 781131"/>
                <a:gd name="T15" fmla="*/ 137007 h 388216"/>
                <a:gd name="T16" fmla="*/ 508494 w 781131"/>
                <a:gd name="T17" fmla="*/ 96814 h 388216"/>
                <a:gd name="T18" fmla="*/ 523567 w 781131"/>
                <a:gd name="T19" fmla="*/ 76717 h 388216"/>
                <a:gd name="T20" fmla="*/ 478349 w 781131"/>
                <a:gd name="T21" fmla="*/ 86765 h 388216"/>
                <a:gd name="T22" fmla="*/ 413035 w 781131"/>
                <a:gd name="T23" fmla="*/ 96814 h 388216"/>
                <a:gd name="T24" fmla="*/ 377866 w 781131"/>
                <a:gd name="T25" fmla="*/ 101838 h 388216"/>
                <a:gd name="T26" fmla="*/ 262310 w 781131"/>
                <a:gd name="T27" fmla="*/ 81741 h 388216"/>
                <a:gd name="T28" fmla="*/ 232165 w 781131"/>
                <a:gd name="T29" fmla="*/ 46572 h 388216"/>
                <a:gd name="T30" fmla="*/ 161826 w 781131"/>
                <a:gd name="T31" fmla="*/ 16427 h 388216"/>
                <a:gd name="T32" fmla="*/ 61343 w 781131"/>
                <a:gd name="T33" fmla="*/ 26475 h 388216"/>
                <a:gd name="T34" fmla="*/ 46270 w 781131"/>
                <a:gd name="T35" fmla="*/ 51596 h 388216"/>
                <a:gd name="T36" fmla="*/ 26173 w 781131"/>
                <a:gd name="T37" fmla="*/ 86765 h 388216"/>
                <a:gd name="T38" fmla="*/ 6077 w 781131"/>
                <a:gd name="T39" fmla="*/ 116910 h 388216"/>
                <a:gd name="T40" fmla="*/ 71391 w 781131"/>
                <a:gd name="T41" fmla="*/ 162128 h 388216"/>
                <a:gd name="T42" fmla="*/ 106560 w 781131"/>
                <a:gd name="T43" fmla="*/ 182225 h 388216"/>
                <a:gd name="T44" fmla="*/ 136705 w 781131"/>
                <a:gd name="T45" fmla="*/ 227442 h 388216"/>
                <a:gd name="T46" fmla="*/ 176899 w 781131"/>
                <a:gd name="T47" fmla="*/ 217394 h 388216"/>
                <a:gd name="T48" fmla="*/ 202020 w 781131"/>
                <a:gd name="T49" fmla="*/ 237491 h 388216"/>
                <a:gd name="T50" fmla="*/ 222116 w 781131"/>
                <a:gd name="T51" fmla="*/ 267636 h 388216"/>
                <a:gd name="T52" fmla="*/ 277382 w 781131"/>
                <a:gd name="T53" fmla="*/ 287732 h 388216"/>
                <a:gd name="T54" fmla="*/ 322600 w 781131"/>
                <a:gd name="T55" fmla="*/ 312853 h 388216"/>
                <a:gd name="T56" fmla="*/ 342697 w 781131"/>
                <a:gd name="T57" fmla="*/ 342998 h 388216"/>
                <a:gd name="T58" fmla="*/ 463277 w 781131"/>
                <a:gd name="T59" fmla="*/ 353047 h 388216"/>
                <a:gd name="T60" fmla="*/ 603954 w 781131"/>
                <a:gd name="T61" fmla="*/ 363095 h 388216"/>
                <a:gd name="T62" fmla="*/ 729558 w 781131"/>
                <a:gd name="T63" fmla="*/ 378168 h 388216"/>
                <a:gd name="T64" fmla="*/ 769751 w 781131"/>
                <a:gd name="T65" fmla="*/ 383192 h 3882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81131"/>
                <a:gd name="T100" fmla="*/ 0 h 388216"/>
                <a:gd name="T101" fmla="*/ 781131 w 781131"/>
                <a:gd name="T102" fmla="*/ 388216 h 3882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81131" h="388216">
                  <a:moveTo>
                    <a:pt x="769751" y="383192"/>
                  </a:moveTo>
                  <a:cubicBezTo>
                    <a:pt x="768914" y="380680"/>
                    <a:pt x="758949" y="377413"/>
                    <a:pt x="754679" y="373143"/>
                  </a:cubicBezTo>
                  <a:cubicBezTo>
                    <a:pt x="744410" y="362874"/>
                    <a:pt x="747012" y="355480"/>
                    <a:pt x="734582" y="348022"/>
                  </a:cubicBezTo>
                  <a:cubicBezTo>
                    <a:pt x="730041" y="345297"/>
                    <a:pt x="724534" y="344673"/>
                    <a:pt x="719510" y="342998"/>
                  </a:cubicBezTo>
                  <a:cubicBezTo>
                    <a:pt x="717835" y="337974"/>
                    <a:pt x="717211" y="332467"/>
                    <a:pt x="714486" y="327926"/>
                  </a:cubicBezTo>
                  <a:cubicBezTo>
                    <a:pt x="712049" y="323864"/>
                    <a:pt x="705798" y="322414"/>
                    <a:pt x="704437" y="317877"/>
                  </a:cubicBezTo>
                  <a:cubicBezTo>
                    <a:pt x="700557" y="304945"/>
                    <a:pt x="704897" y="290022"/>
                    <a:pt x="699413" y="277684"/>
                  </a:cubicBezTo>
                  <a:cubicBezTo>
                    <a:pt x="697262" y="272845"/>
                    <a:pt x="689584" y="273409"/>
                    <a:pt x="684341" y="272660"/>
                  </a:cubicBezTo>
                  <a:cubicBezTo>
                    <a:pt x="666029" y="270044"/>
                    <a:pt x="647497" y="269311"/>
                    <a:pt x="629075" y="267636"/>
                  </a:cubicBezTo>
                  <a:cubicBezTo>
                    <a:pt x="627400" y="262612"/>
                    <a:pt x="625089" y="257756"/>
                    <a:pt x="624050" y="252563"/>
                  </a:cubicBezTo>
                  <a:cubicBezTo>
                    <a:pt x="621727" y="240951"/>
                    <a:pt x="623424" y="228389"/>
                    <a:pt x="619026" y="217394"/>
                  </a:cubicBezTo>
                  <a:cubicBezTo>
                    <a:pt x="616387" y="210797"/>
                    <a:pt x="608978" y="207345"/>
                    <a:pt x="603954" y="202321"/>
                  </a:cubicBezTo>
                  <a:cubicBezTo>
                    <a:pt x="589723" y="159627"/>
                    <a:pt x="609571" y="211682"/>
                    <a:pt x="588881" y="177200"/>
                  </a:cubicBezTo>
                  <a:cubicBezTo>
                    <a:pt x="586156" y="172659"/>
                    <a:pt x="587992" y="165436"/>
                    <a:pt x="583857" y="162128"/>
                  </a:cubicBezTo>
                  <a:cubicBezTo>
                    <a:pt x="578465" y="157814"/>
                    <a:pt x="570459" y="158779"/>
                    <a:pt x="563760" y="157104"/>
                  </a:cubicBezTo>
                  <a:cubicBezTo>
                    <a:pt x="524596" y="117936"/>
                    <a:pt x="589327" y="181359"/>
                    <a:pt x="538639" y="137007"/>
                  </a:cubicBezTo>
                  <a:cubicBezTo>
                    <a:pt x="529727" y="129209"/>
                    <a:pt x="513519" y="111886"/>
                    <a:pt x="513519" y="111886"/>
                  </a:cubicBezTo>
                  <a:cubicBezTo>
                    <a:pt x="511844" y="106862"/>
                    <a:pt x="506527" y="101731"/>
                    <a:pt x="508494" y="96814"/>
                  </a:cubicBezTo>
                  <a:cubicBezTo>
                    <a:pt x="513040" y="85449"/>
                    <a:pt x="538639" y="87946"/>
                    <a:pt x="538639" y="71693"/>
                  </a:cubicBezTo>
                  <a:cubicBezTo>
                    <a:pt x="538639" y="66397"/>
                    <a:pt x="528659" y="75262"/>
                    <a:pt x="523567" y="76717"/>
                  </a:cubicBezTo>
                  <a:cubicBezTo>
                    <a:pt x="516928" y="78614"/>
                    <a:pt x="510211" y="80243"/>
                    <a:pt x="503470" y="81741"/>
                  </a:cubicBezTo>
                  <a:cubicBezTo>
                    <a:pt x="495134" y="83593"/>
                    <a:pt x="486685" y="84913"/>
                    <a:pt x="478349" y="86765"/>
                  </a:cubicBezTo>
                  <a:cubicBezTo>
                    <a:pt x="471609" y="88263"/>
                    <a:pt x="465078" y="90739"/>
                    <a:pt x="458253" y="91789"/>
                  </a:cubicBezTo>
                  <a:cubicBezTo>
                    <a:pt x="443264" y="94095"/>
                    <a:pt x="428108" y="95139"/>
                    <a:pt x="413035" y="96814"/>
                  </a:cubicBezTo>
                  <a:cubicBezTo>
                    <a:pt x="408011" y="100163"/>
                    <a:pt x="403940" y="106008"/>
                    <a:pt x="397962" y="106862"/>
                  </a:cubicBezTo>
                  <a:cubicBezTo>
                    <a:pt x="391127" y="107838"/>
                    <a:pt x="384749" y="102389"/>
                    <a:pt x="377866" y="101838"/>
                  </a:cubicBezTo>
                  <a:cubicBezTo>
                    <a:pt x="342769" y="99030"/>
                    <a:pt x="307527" y="98489"/>
                    <a:pt x="272358" y="96814"/>
                  </a:cubicBezTo>
                  <a:cubicBezTo>
                    <a:pt x="269009" y="91790"/>
                    <a:pt x="265010" y="87142"/>
                    <a:pt x="262310" y="81741"/>
                  </a:cubicBezTo>
                  <a:cubicBezTo>
                    <a:pt x="259942" y="77004"/>
                    <a:pt x="260011" y="71210"/>
                    <a:pt x="257286" y="66669"/>
                  </a:cubicBezTo>
                  <a:cubicBezTo>
                    <a:pt x="252513" y="58714"/>
                    <a:pt x="239012" y="51136"/>
                    <a:pt x="232165" y="46572"/>
                  </a:cubicBezTo>
                  <a:cubicBezTo>
                    <a:pt x="230490" y="41548"/>
                    <a:pt x="230886" y="35244"/>
                    <a:pt x="227141" y="31499"/>
                  </a:cubicBezTo>
                  <a:cubicBezTo>
                    <a:pt x="212415" y="16773"/>
                    <a:pt x="176146" y="18018"/>
                    <a:pt x="161826" y="16427"/>
                  </a:cubicBezTo>
                  <a:cubicBezTo>
                    <a:pt x="112550" y="0"/>
                    <a:pt x="142236" y="5498"/>
                    <a:pt x="71391" y="11403"/>
                  </a:cubicBezTo>
                  <a:cubicBezTo>
                    <a:pt x="68042" y="16427"/>
                    <a:pt x="64043" y="21074"/>
                    <a:pt x="61343" y="26475"/>
                  </a:cubicBezTo>
                  <a:cubicBezTo>
                    <a:pt x="58975" y="31212"/>
                    <a:pt x="59044" y="37007"/>
                    <a:pt x="56319" y="41548"/>
                  </a:cubicBezTo>
                  <a:cubicBezTo>
                    <a:pt x="53882" y="45610"/>
                    <a:pt x="49620" y="48247"/>
                    <a:pt x="46270" y="51596"/>
                  </a:cubicBezTo>
                  <a:cubicBezTo>
                    <a:pt x="42921" y="58295"/>
                    <a:pt x="39938" y="65190"/>
                    <a:pt x="36222" y="71693"/>
                  </a:cubicBezTo>
                  <a:cubicBezTo>
                    <a:pt x="33226" y="76936"/>
                    <a:pt x="28873" y="81364"/>
                    <a:pt x="26173" y="86765"/>
                  </a:cubicBezTo>
                  <a:cubicBezTo>
                    <a:pt x="23804" y="91502"/>
                    <a:pt x="24087" y="97431"/>
                    <a:pt x="21149" y="101838"/>
                  </a:cubicBezTo>
                  <a:cubicBezTo>
                    <a:pt x="17208" y="107750"/>
                    <a:pt x="11101" y="111886"/>
                    <a:pt x="6077" y="116910"/>
                  </a:cubicBezTo>
                  <a:cubicBezTo>
                    <a:pt x="7752" y="130308"/>
                    <a:pt x="0" y="149418"/>
                    <a:pt x="11101" y="157104"/>
                  </a:cubicBezTo>
                  <a:cubicBezTo>
                    <a:pt x="27682" y="168583"/>
                    <a:pt x="51363" y="159772"/>
                    <a:pt x="71391" y="162128"/>
                  </a:cubicBezTo>
                  <a:cubicBezTo>
                    <a:pt x="79872" y="163126"/>
                    <a:pt x="88138" y="165477"/>
                    <a:pt x="96512" y="167152"/>
                  </a:cubicBezTo>
                  <a:cubicBezTo>
                    <a:pt x="99861" y="172176"/>
                    <a:pt x="104971" y="176399"/>
                    <a:pt x="106560" y="182225"/>
                  </a:cubicBezTo>
                  <a:cubicBezTo>
                    <a:pt x="110112" y="195251"/>
                    <a:pt x="104094" y="211184"/>
                    <a:pt x="111584" y="222418"/>
                  </a:cubicBezTo>
                  <a:cubicBezTo>
                    <a:pt x="116321" y="229523"/>
                    <a:pt x="128331" y="225767"/>
                    <a:pt x="136705" y="227442"/>
                  </a:cubicBezTo>
                  <a:cubicBezTo>
                    <a:pt x="145079" y="225767"/>
                    <a:pt x="153541" y="224489"/>
                    <a:pt x="161826" y="222418"/>
                  </a:cubicBezTo>
                  <a:cubicBezTo>
                    <a:pt x="166964" y="221134"/>
                    <a:pt x="171603" y="217394"/>
                    <a:pt x="176899" y="217394"/>
                  </a:cubicBezTo>
                  <a:cubicBezTo>
                    <a:pt x="183804" y="217394"/>
                    <a:pt x="190296" y="220743"/>
                    <a:pt x="196995" y="222418"/>
                  </a:cubicBezTo>
                  <a:cubicBezTo>
                    <a:pt x="198670" y="227442"/>
                    <a:pt x="200735" y="232353"/>
                    <a:pt x="202020" y="237491"/>
                  </a:cubicBezTo>
                  <a:cubicBezTo>
                    <a:pt x="204091" y="245775"/>
                    <a:pt x="202307" y="255506"/>
                    <a:pt x="207044" y="262611"/>
                  </a:cubicBezTo>
                  <a:cubicBezTo>
                    <a:pt x="209982" y="267017"/>
                    <a:pt x="216978" y="266351"/>
                    <a:pt x="222116" y="267636"/>
                  </a:cubicBezTo>
                  <a:lnTo>
                    <a:pt x="262310" y="277684"/>
                  </a:lnTo>
                  <a:cubicBezTo>
                    <a:pt x="267334" y="281033"/>
                    <a:pt x="272667" y="283960"/>
                    <a:pt x="277382" y="287732"/>
                  </a:cubicBezTo>
                  <a:cubicBezTo>
                    <a:pt x="289848" y="297705"/>
                    <a:pt x="285851" y="300693"/>
                    <a:pt x="302503" y="307829"/>
                  </a:cubicBezTo>
                  <a:cubicBezTo>
                    <a:pt x="308850" y="310549"/>
                    <a:pt x="315961" y="310956"/>
                    <a:pt x="322600" y="312853"/>
                  </a:cubicBezTo>
                  <a:cubicBezTo>
                    <a:pt x="327692" y="314308"/>
                    <a:pt x="332648" y="316202"/>
                    <a:pt x="337672" y="317877"/>
                  </a:cubicBezTo>
                  <a:cubicBezTo>
                    <a:pt x="339347" y="326251"/>
                    <a:pt x="336659" y="336960"/>
                    <a:pt x="342697" y="342998"/>
                  </a:cubicBezTo>
                  <a:cubicBezTo>
                    <a:pt x="348735" y="349036"/>
                    <a:pt x="359307" y="347313"/>
                    <a:pt x="367817" y="348022"/>
                  </a:cubicBezTo>
                  <a:cubicBezTo>
                    <a:pt x="399571" y="350668"/>
                    <a:pt x="431457" y="351372"/>
                    <a:pt x="463277" y="353047"/>
                  </a:cubicBezTo>
                  <a:cubicBezTo>
                    <a:pt x="512772" y="336545"/>
                    <a:pt x="447832" y="353203"/>
                    <a:pt x="488398" y="358071"/>
                  </a:cubicBezTo>
                  <a:cubicBezTo>
                    <a:pt x="526678" y="362665"/>
                    <a:pt x="565435" y="361420"/>
                    <a:pt x="603954" y="363095"/>
                  </a:cubicBezTo>
                  <a:cubicBezTo>
                    <a:pt x="639123" y="374818"/>
                    <a:pt x="624051" y="376492"/>
                    <a:pt x="649171" y="368119"/>
                  </a:cubicBezTo>
                  <a:cubicBezTo>
                    <a:pt x="692862" y="382682"/>
                    <a:pt x="626379" y="361876"/>
                    <a:pt x="729558" y="378168"/>
                  </a:cubicBezTo>
                  <a:cubicBezTo>
                    <a:pt x="740020" y="379820"/>
                    <a:pt x="759703" y="388216"/>
                    <a:pt x="759703" y="388216"/>
                  </a:cubicBezTo>
                  <a:cubicBezTo>
                    <a:pt x="781131" y="381074"/>
                    <a:pt x="770588" y="385704"/>
                    <a:pt x="769751" y="383192"/>
                  </a:cubicBez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7" name="Freeform 96"/>
            <p:cNvSpPr>
              <a:spLocks noChangeArrowheads="1"/>
            </p:cNvSpPr>
            <p:nvPr/>
          </p:nvSpPr>
          <p:spPr bwMode="auto">
            <a:xfrm>
              <a:off x="5193382" y="4511710"/>
              <a:ext cx="931088" cy="437103"/>
            </a:xfrm>
            <a:custGeom>
              <a:avLst/>
              <a:gdLst>
                <a:gd name="T0" fmla="*/ 614565 w 931088"/>
                <a:gd name="T1" fmla="*/ 437103 h 437103"/>
                <a:gd name="T2" fmla="*/ 619589 w 931088"/>
                <a:gd name="T3" fmla="*/ 371789 h 437103"/>
                <a:gd name="T4" fmla="*/ 820556 w 931088"/>
                <a:gd name="T5" fmla="*/ 336620 h 437103"/>
                <a:gd name="T6" fmla="*/ 931088 w 931088"/>
                <a:gd name="T7" fmla="*/ 336620 h 437103"/>
                <a:gd name="T8" fmla="*/ 916016 w 931088"/>
                <a:gd name="T9" fmla="*/ 296426 h 437103"/>
                <a:gd name="T10" fmla="*/ 805484 w 931088"/>
                <a:gd name="T11" fmla="*/ 276330 h 437103"/>
                <a:gd name="T12" fmla="*/ 770315 w 931088"/>
                <a:gd name="T13" fmla="*/ 246185 h 437103"/>
                <a:gd name="T14" fmla="*/ 780363 w 931088"/>
                <a:gd name="T15" fmla="*/ 236136 h 437103"/>
                <a:gd name="T16" fmla="*/ 815532 w 931088"/>
                <a:gd name="T17" fmla="*/ 211015 h 437103"/>
                <a:gd name="T18" fmla="*/ 725097 w 931088"/>
                <a:gd name="T19" fmla="*/ 175846 h 437103"/>
                <a:gd name="T20" fmla="*/ 639686 w 931088"/>
                <a:gd name="T21" fmla="*/ 135653 h 437103"/>
                <a:gd name="T22" fmla="*/ 549251 w 931088"/>
                <a:gd name="T23" fmla="*/ 155749 h 437103"/>
                <a:gd name="T24" fmla="*/ 418622 w 931088"/>
                <a:gd name="T25" fmla="*/ 125604 h 437103"/>
                <a:gd name="T26" fmla="*/ 333211 w 931088"/>
                <a:gd name="T27" fmla="*/ 95459 h 437103"/>
                <a:gd name="T28" fmla="*/ 237752 w 931088"/>
                <a:gd name="T29" fmla="*/ 65314 h 437103"/>
                <a:gd name="T30" fmla="*/ 227704 w 931088"/>
                <a:gd name="T31" fmla="*/ 30145 h 437103"/>
                <a:gd name="T32" fmla="*/ 182486 w 931088"/>
                <a:gd name="T33" fmla="*/ 0 h 437103"/>
                <a:gd name="T34" fmla="*/ 112148 w 931088"/>
                <a:gd name="T35" fmla="*/ 10048 h 437103"/>
                <a:gd name="T36" fmla="*/ 1616 w 931088"/>
                <a:gd name="T37" fmla="*/ 45217 h 437103"/>
                <a:gd name="T38" fmla="*/ 46833 w 931088"/>
                <a:gd name="T39" fmla="*/ 100483 h 437103"/>
                <a:gd name="T40" fmla="*/ 46833 w 931088"/>
                <a:gd name="T41" fmla="*/ 135653 h 437103"/>
                <a:gd name="T42" fmla="*/ 92051 w 931088"/>
                <a:gd name="T43" fmla="*/ 145701 h 437103"/>
                <a:gd name="T44" fmla="*/ 97075 w 931088"/>
                <a:gd name="T45" fmla="*/ 205991 h 437103"/>
                <a:gd name="T46" fmla="*/ 117172 w 931088"/>
                <a:gd name="T47" fmla="*/ 221064 h 437103"/>
                <a:gd name="T48" fmla="*/ 197559 w 931088"/>
                <a:gd name="T49" fmla="*/ 276330 h 437103"/>
                <a:gd name="T50" fmla="*/ 167414 w 931088"/>
                <a:gd name="T51" fmla="*/ 321547 h 437103"/>
                <a:gd name="T52" fmla="*/ 92051 w 931088"/>
                <a:gd name="T53" fmla="*/ 346668 h 437103"/>
                <a:gd name="T54" fmla="*/ 117172 w 931088"/>
                <a:gd name="T55" fmla="*/ 386861 h 437103"/>
                <a:gd name="T56" fmla="*/ 152341 w 931088"/>
                <a:gd name="T57" fmla="*/ 432079 h 437103"/>
                <a:gd name="T58" fmla="*/ 614565 w 931088"/>
                <a:gd name="T59" fmla="*/ 437103 h 4371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31088"/>
                <a:gd name="T91" fmla="*/ 0 h 437103"/>
                <a:gd name="T92" fmla="*/ 931088 w 931088"/>
                <a:gd name="T93" fmla="*/ 437103 h 4371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31088" h="437103">
                  <a:moveTo>
                    <a:pt x="614565" y="437103"/>
                  </a:moveTo>
                  <a:lnTo>
                    <a:pt x="619589" y="371789"/>
                  </a:lnTo>
                  <a:lnTo>
                    <a:pt x="820556" y="336620"/>
                  </a:lnTo>
                  <a:lnTo>
                    <a:pt x="931088" y="336620"/>
                  </a:lnTo>
                  <a:lnTo>
                    <a:pt x="916016" y="296426"/>
                  </a:lnTo>
                  <a:lnTo>
                    <a:pt x="805484" y="276330"/>
                  </a:lnTo>
                  <a:cubicBezTo>
                    <a:pt x="793761" y="266282"/>
                    <a:pt x="778498" y="259278"/>
                    <a:pt x="770315" y="246185"/>
                  </a:cubicBezTo>
                  <a:cubicBezTo>
                    <a:pt x="767804" y="242168"/>
                    <a:pt x="780363" y="236136"/>
                    <a:pt x="780363" y="236136"/>
                  </a:cubicBezTo>
                  <a:cubicBezTo>
                    <a:pt x="816803" y="204901"/>
                    <a:pt x="815532" y="190551"/>
                    <a:pt x="815532" y="211015"/>
                  </a:cubicBezTo>
                  <a:cubicBezTo>
                    <a:pt x="728572" y="175208"/>
                    <a:pt x="760910" y="175846"/>
                    <a:pt x="725097" y="175846"/>
                  </a:cubicBezTo>
                  <a:lnTo>
                    <a:pt x="639686" y="135653"/>
                  </a:lnTo>
                  <a:lnTo>
                    <a:pt x="549251" y="155749"/>
                  </a:lnTo>
                  <a:cubicBezTo>
                    <a:pt x="416977" y="130312"/>
                    <a:pt x="418622" y="174969"/>
                    <a:pt x="418622" y="125604"/>
                  </a:cubicBezTo>
                  <a:lnTo>
                    <a:pt x="333211" y="95459"/>
                  </a:lnTo>
                  <a:lnTo>
                    <a:pt x="237752" y="65314"/>
                  </a:lnTo>
                  <a:cubicBezTo>
                    <a:pt x="232491" y="28487"/>
                    <a:pt x="244570" y="30145"/>
                    <a:pt x="227704" y="30145"/>
                  </a:cubicBezTo>
                  <a:lnTo>
                    <a:pt x="182486" y="0"/>
                  </a:lnTo>
                  <a:lnTo>
                    <a:pt x="112148" y="10048"/>
                  </a:lnTo>
                  <a:cubicBezTo>
                    <a:pt x="0" y="40634"/>
                    <a:pt x="1616" y="2003"/>
                    <a:pt x="1616" y="45217"/>
                  </a:cubicBezTo>
                  <a:lnTo>
                    <a:pt x="46833" y="100483"/>
                  </a:lnTo>
                  <a:lnTo>
                    <a:pt x="46833" y="135653"/>
                  </a:lnTo>
                  <a:cubicBezTo>
                    <a:pt x="88652" y="146107"/>
                    <a:pt x="73217" y="145701"/>
                    <a:pt x="92051" y="145701"/>
                  </a:cubicBezTo>
                  <a:cubicBezTo>
                    <a:pt x="97408" y="199276"/>
                    <a:pt x="97075" y="179112"/>
                    <a:pt x="97075" y="205991"/>
                  </a:cubicBezTo>
                  <a:lnTo>
                    <a:pt x="117172" y="221064"/>
                  </a:lnTo>
                  <a:cubicBezTo>
                    <a:pt x="198899" y="282359"/>
                    <a:pt x="197559" y="314849"/>
                    <a:pt x="197559" y="276330"/>
                  </a:cubicBezTo>
                  <a:lnTo>
                    <a:pt x="167414" y="321547"/>
                  </a:lnTo>
                  <a:cubicBezTo>
                    <a:pt x="98973" y="347870"/>
                    <a:pt x="125425" y="346668"/>
                    <a:pt x="92051" y="346668"/>
                  </a:cubicBezTo>
                  <a:lnTo>
                    <a:pt x="117172" y="386861"/>
                  </a:lnTo>
                  <a:lnTo>
                    <a:pt x="152341" y="432079"/>
                  </a:lnTo>
                  <a:lnTo>
                    <a:pt x="614565" y="437103"/>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8" name="Freeform 97"/>
            <p:cNvSpPr>
              <a:spLocks noChangeArrowheads="1"/>
            </p:cNvSpPr>
            <p:nvPr/>
          </p:nvSpPr>
          <p:spPr bwMode="auto">
            <a:xfrm>
              <a:off x="4481565" y="4689538"/>
              <a:ext cx="698360" cy="430097"/>
            </a:xfrm>
            <a:custGeom>
              <a:avLst/>
              <a:gdLst>
                <a:gd name="T0" fmla="*/ 572756 w 698360"/>
                <a:gd name="T1" fmla="*/ 430097 h 430097"/>
                <a:gd name="T2" fmla="*/ 537587 w 698360"/>
                <a:gd name="T3" fmla="*/ 384880 h 430097"/>
                <a:gd name="T4" fmla="*/ 557683 w 698360"/>
                <a:gd name="T5" fmla="*/ 374831 h 430097"/>
                <a:gd name="T6" fmla="*/ 622998 w 698360"/>
                <a:gd name="T7" fmla="*/ 344686 h 430097"/>
                <a:gd name="T8" fmla="*/ 587828 w 698360"/>
                <a:gd name="T9" fmla="*/ 304493 h 430097"/>
                <a:gd name="T10" fmla="*/ 577780 w 698360"/>
                <a:gd name="T11" fmla="*/ 294444 h 430097"/>
                <a:gd name="T12" fmla="*/ 552659 w 698360"/>
                <a:gd name="T13" fmla="*/ 274348 h 430097"/>
                <a:gd name="T14" fmla="*/ 512466 w 698360"/>
                <a:gd name="T15" fmla="*/ 239178 h 430097"/>
                <a:gd name="T16" fmla="*/ 562708 w 698360"/>
                <a:gd name="T17" fmla="*/ 224106 h 430097"/>
                <a:gd name="T18" fmla="*/ 562708 w 698360"/>
                <a:gd name="T19" fmla="*/ 193961 h 430097"/>
                <a:gd name="T20" fmla="*/ 582804 w 698360"/>
                <a:gd name="T21" fmla="*/ 153767 h 430097"/>
                <a:gd name="T22" fmla="*/ 617973 w 698360"/>
                <a:gd name="T23" fmla="*/ 143719 h 430097"/>
                <a:gd name="T24" fmla="*/ 628022 w 698360"/>
                <a:gd name="T25" fmla="*/ 128647 h 430097"/>
                <a:gd name="T26" fmla="*/ 628022 w 698360"/>
                <a:gd name="T27" fmla="*/ 128647 h 430097"/>
                <a:gd name="T28" fmla="*/ 698360 w 698360"/>
                <a:gd name="T29" fmla="*/ 73381 h 430097"/>
                <a:gd name="T30" fmla="*/ 698360 w 698360"/>
                <a:gd name="T31" fmla="*/ 48260 h 430097"/>
                <a:gd name="T32" fmla="*/ 537587 w 698360"/>
                <a:gd name="T33" fmla="*/ 38211 h 430097"/>
                <a:gd name="T34" fmla="*/ 427055 w 698360"/>
                <a:gd name="T35" fmla="*/ 38211 h 430097"/>
                <a:gd name="T36" fmla="*/ 371789 w 698360"/>
                <a:gd name="T37" fmla="*/ 33187 h 430097"/>
                <a:gd name="T38" fmla="*/ 336620 w 698360"/>
                <a:gd name="T39" fmla="*/ 3042 h 430097"/>
                <a:gd name="T40" fmla="*/ 256233 w 698360"/>
                <a:gd name="T41" fmla="*/ 23139 h 430097"/>
                <a:gd name="T42" fmla="*/ 261257 w 698360"/>
                <a:gd name="T43" fmla="*/ 63332 h 430097"/>
                <a:gd name="T44" fmla="*/ 200967 w 698360"/>
                <a:gd name="T45" fmla="*/ 73381 h 430097"/>
                <a:gd name="T46" fmla="*/ 110532 w 698360"/>
                <a:gd name="T47" fmla="*/ 98502 h 430097"/>
                <a:gd name="T48" fmla="*/ 60290 w 698360"/>
                <a:gd name="T49" fmla="*/ 118598 h 430097"/>
                <a:gd name="T50" fmla="*/ 0 w 698360"/>
                <a:gd name="T51" fmla="*/ 133671 h 430097"/>
                <a:gd name="T52" fmla="*/ 0 w 698360"/>
                <a:gd name="T53" fmla="*/ 168840 h 430097"/>
                <a:gd name="T54" fmla="*/ 60290 w 698360"/>
                <a:gd name="T55" fmla="*/ 183913 h 430097"/>
                <a:gd name="T56" fmla="*/ 85411 w 698360"/>
                <a:gd name="T57" fmla="*/ 209033 h 430097"/>
                <a:gd name="T58" fmla="*/ 50242 w 698360"/>
                <a:gd name="T59" fmla="*/ 259275 h 430097"/>
                <a:gd name="T60" fmla="*/ 55266 w 698360"/>
                <a:gd name="T61" fmla="*/ 284396 h 430097"/>
                <a:gd name="T62" fmla="*/ 160773 w 698360"/>
                <a:gd name="T63" fmla="*/ 319565 h 430097"/>
                <a:gd name="T64" fmla="*/ 175846 w 698360"/>
                <a:gd name="T65" fmla="*/ 359759 h 430097"/>
                <a:gd name="T66" fmla="*/ 100483 w 698360"/>
                <a:gd name="T67" fmla="*/ 369807 h 430097"/>
                <a:gd name="T68" fmla="*/ 90435 w 698360"/>
                <a:gd name="T69" fmla="*/ 404976 h 430097"/>
                <a:gd name="T70" fmla="*/ 135653 w 698360"/>
                <a:gd name="T71" fmla="*/ 420049 h 430097"/>
                <a:gd name="T72" fmla="*/ 190919 w 698360"/>
                <a:gd name="T73" fmla="*/ 420049 h 430097"/>
                <a:gd name="T74" fmla="*/ 190919 w 698360"/>
                <a:gd name="T75" fmla="*/ 420049 h 430097"/>
                <a:gd name="T76" fmla="*/ 572756 w 698360"/>
                <a:gd name="T77" fmla="*/ 430097 h 4300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98360"/>
                <a:gd name="T118" fmla="*/ 0 h 430097"/>
                <a:gd name="T119" fmla="*/ 698360 w 698360"/>
                <a:gd name="T120" fmla="*/ 430097 h 4300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98360" h="430097">
                  <a:moveTo>
                    <a:pt x="572756" y="430097"/>
                  </a:moveTo>
                  <a:cubicBezTo>
                    <a:pt x="561033" y="415025"/>
                    <a:pt x="542611" y="403302"/>
                    <a:pt x="537587" y="384880"/>
                  </a:cubicBezTo>
                  <a:cubicBezTo>
                    <a:pt x="535616" y="377654"/>
                    <a:pt x="557683" y="374831"/>
                    <a:pt x="557683" y="374831"/>
                  </a:cubicBezTo>
                  <a:cubicBezTo>
                    <a:pt x="636599" y="348526"/>
                    <a:pt x="656730" y="361552"/>
                    <a:pt x="622998" y="344686"/>
                  </a:cubicBezTo>
                  <a:cubicBezTo>
                    <a:pt x="611275" y="331288"/>
                    <a:pt x="599737" y="317726"/>
                    <a:pt x="587828" y="304493"/>
                  </a:cubicBezTo>
                  <a:cubicBezTo>
                    <a:pt x="584659" y="300972"/>
                    <a:pt x="577780" y="294444"/>
                    <a:pt x="577780" y="294444"/>
                  </a:cubicBezTo>
                  <a:cubicBezTo>
                    <a:pt x="556203" y="267475"/>
                    <a:pt x="565266" y="261741"/>
                    <a:pt x="552659" y="274348"/>
                  </a:cubicBezTo>
                  <a:cubicBezTo>
                    <a:pt x="509626" y="247452"/>
                    <a:pt x="512466" y="265026"/>
                    <a:pt x="512466" y="239178"/>
                  </a:cubicBezTo>
                  <a:cubicBezTo>
                    <a:pt x="555795" y="222930"/>
                    <a:pt x="538350" y="224106"/>
                    <a:pt x="562708" y="224106"/>
                  </a:cubicBezTo>
                  <a:lnTo>
                    <a:pt x="562708" y="193961"/>
                  </a:lnTo>
                  <a:cubicBezTo>
                    <a:pt x="578368" y="152199"/>
                    <a:pt x="563471" y="153767"/>
                    <a:pt x="582804" y="153767"/>
                  </a:cubicBezTo>
                  <a:lnTo>
                    <a:pt x="617973" y="143719"/>
                  </a:lnTo>
                  <a:lnTo>
                    <a:pt x="628022" y="128647"/>
                  </a:lnTo>
                  <a:lnTo>
                    <a:pt x="698360" y="73381"/>
                  </a:lnTo>
                  <a:lnTo>
                    <a:pt x="698360" y="48260"/>
                  </a:lnTo>
                  <a:lnTo>
                    <a:pt x="537587" y="38211"/>
                  </a:lnTo>
                  <a:lnTo>
                    <a:pt x="427055" y="38211"/>
                  </a:lnTo>
                  <a:lnTo>
                    <a:pt x="371789" y="33187"/>
                  </a:lnTo>
                  <a:cubicBezTo>
                    <a:pt x="344524" y="469"/>
                    <a:pt x="359748" y="3042"/>
                    <a:pt x="336620" y="3042"/>
                  </a:cubicBezTo>
                  <a:cubicBezTo>
                    <a:pt x="258935" y="18579"/>
                    <a:pt x="279372" y="0"/>
                    <a:pt x="256233" y="23139"/>
                  </a:cubicBezTo>
                  <a:lnTo>
                    <a:pt x="261257" y="63332"/>
                  </a:lnTo>
                  <a:cubicBezTo>
                    <a:pt x="203632" y="68571"/>
                    <a:pt x="219071" y="55277"/>
                    <a:pt x="200967" y="73381"/>
                  </a:cubicBezTo>
                  <a:lnTo>
                    <a:pt x="110532" y="98502"/>
                  </a:lnTo>
                  <a:cubicBezTo>
                    <a:pt x="63784" y="119278"/>
                    <a:pt x="81808" y="118598"/>
                    <a:pt x="60290" y="118598"/>
                  </a:cubicBezTo>
                  <a:lnTo>
                    <a:pt x="0" y="133671"/>
                  </a:lnTo>
                  <a:lnTo>
                    <a:pt x="0" y="168840"/>
                  </a:lnTo>
                  <a:cubicBezTo>
                    <a:pt x="61942" y="179163"/>
                    <a:pt x="60290" y="158514"/>
                    <a:pt x="60290" y="183913"/>
                  </a:cubicBezTo>
                  <a:cubicBezTo>
                    <a:pt x="86719" y="205055"/>
                    <a:pt x="85411" y="193286"/>
                    <a:pt x="85411" y="209033"/>
                  </a:cubicBezTo>
                  <a:cubicBezTo>
                    <a:pt x="49214" y="255573"/>
                    <a:pt x="50242" y="235156"/>
                    <a:pt x="50242" y="259275"/>
                  </a:cubicBezTo>
                  <a:lnTo>
                    <a:pt x="55266" y="284396"/>
                  </a:lnTo>
                  <a:lnTo>
                    <a:pt x="160773" y="319565"/>
                  </a:lnTo>
                  <a:cubicBezTo>
                    <a:pt x="182045" y="356791"/>
                    <a:pt x="190418" y="345187"/>
                    <a:pt x="175846" y="359759"/>
                  </a:cubicBezTo>
                  <a:lnTo>
                    <a:pt x="100483" y="369807"/>
                  </a:lnTo>
                  <a:lnTo>
                    <a:pt x="90435" y="404976"/>
                  </a:lnTo>
                  <a:cubicBezTo>
                    <a:pt x="128683" y="421369"/>
                    <a:pt x="112850" y="420049"/>
                    <a:pt x="135653" y="420049"/>
                  </a:cubicBezTo>
                  <a:lnTo>
                    <a:pt x="190919" y="420049"/>
                  </a:lnTo>
                  <a:lnTo>
                    <a:pt x="572756" y="430097"/>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79" name="Freeform 98"/>
            <p:cNvSpPr>
              <a:spLocks noChangeArrowheads="1"/>
            </p:cNvSpPr>
            <p:nvPr/>
          </p:nvSpPr>
          <p:spPr bwMode="auto">
            <a:xfrm>
              <a:off x="4004268" y="4862973"/>
              <a:ext cx="698361" cy="462675"/>
            </a:xfrm>
            <a:custGeom>
              <a:avLst/>
              <a:gdLst>
                <a:gd name="T0" fmla="*/ 286378 w 698361"/>
                <a:gd name="T1" fmla="*/ 50671 h 462675"/>
                <a:gd name="T2" fmla="*/ 241161 w 698361"/>
                <a:gd name="T3" fmla="*/ 90864 h 462675"/>
                <a:gd name="T4" fmla="*/ 120580 w 698361"/>
                <a:gd name="T5" fmla="*/ 121009 h 462675"/>
                <a:gd name="T6" fmla="*/ 115556 w 698361"/>
                <a:gd name="T7" fmla="*/ 156179 h 462675"/>
                <a:gd name="T8" fmla="*/ 10048 w 698361"/>
                <a:gd name="T9" fmla="*/ 186324 h 462675"/>
                <a:gd name="T10" fmla="*/ 0 w 698361"/>
                <a:gd name="T11" fmla="*/ 251638 h 462675"/>
                <a:gd name="T12" fmla="*/ 15073 w 698361"/>
                <a:gd name="T13" fmla="*/ 372218 h 462675"/>
                <a:gd name="T14" fmla="*/ 15073 w 698361"/>
                <a:gd name="T15" fmla="*/ 392315 h 462675"/>
                <a:gd name="T16" fmla="*/ 211016 w 698361"/>
                <a:gd name="T17" fmla="*/ 392315 h 462675"/>
                <a:gd name="T18" fmla="*/ 266281 w 698361"/>
                <a:gd name="T19" fmla="*/ 372218 h 462675"/>
                <a:gd name="T20" fmla="*/ 361741 w 698361"/>
                <a:gd name="T21" fmla="*/ 407387 h 462675"/>
                <a:gd name="T22" fmla="*/ 427055 w 698361"/>
                <a:gd name="T23" fmla="*/ 407387 h 462675"/>
                <a:gd name="T24" fmla="*/ 477297 w 698361"/>
                <a:gd name="T25" fmla="*/ 417436 h 462675"/>
                <a:gd name="T26" fmla="*/ 532563 w 698361"/>
                <a:gd name="T27" fmla="*/ 422460 h 462675"/>
                <a:gd name="T28" fmla="*/ 577780 w 698361"/>
                <a:gd name="T29" fmla="*/ 417436 h 462675"/>
                <a:gd name="T30" fmla="*/ 582805 w 698361"/>
                <a:gd name="T31" fmla="*/ 397339 h 462675"/>
                <a:gd name="T32" fmla="*/ 698361 w 698361"/>
                <a:gd name="T33" fmla="*/ 377242 h 462675"/>
                <a:gd name="T34" fmla="*/ 683288 w 698361"/>
                <a:gd name="T35" fmla="*/ 327001 h 462675"/>
                <a:gd name="T36" fmla="*/ 658167 w 698361"/>
                <a:gd name="T37" fmla="*/ 276759 h 462675"/>
                <a:gd name="T38" fmla="*/ 602901 w 698361"/>
                <a:gd name="T39" fmla="*/ 241590 h 462675"/>
                <a:gd name="T40" fmla="*/ 577780 w 698361"/>
                <a:gd name="T41" fmla="*/ 196372 h 462675"/>
                <a:gd name="T42" fmla="*/ 653143 w 698361"/>
                <a:gd name="T43" fmla="*/ 196372 h 462675"/>
                <a:gd name="T44" fmla="*/ 668216 w 698361"/>
                <a:gd name="T45" fmla="*/ 186324 h 462675"/>
                <a:gd name="T46" fmla="*/ 663191 w 698361"/>
                <a:gd name="T47" fmla="*/ 161203 h 462675"/>
                <a:gd name="T48" fmla="*/ 622998 w 698361"/>
                <a:gd name="T49" fmla="*/ 126034 h 462675"/>
                <a:gd name="T50" fmla="*/ 557684 w 698361"/>
                <a:gd name="T51" fmla="*/ 100913 h 462675"/>
                <a:gd name="T52" fmla="*/ 527539 w 698361"/>
                <a:gd name="T53" fmla="*/ 90864 h 462675"/>
                <a:gd name="T54" fmla="*/ 537587 w 698361"/>
                <a:gd name="T55" fmla="*/ 40623 h 462675"/>
                <a:gd name="T56" fmla="*/ 517490 w 698361"/>
                <a:gd name="T57" fmla="*/ 10478 h 462675"/>
                <a:gd name="T58" fmla="*/ 452176 w 698361"/>
                <a:gd name="T59" fmla="*/ 15502 h 462675"/>
                <a:gd name="T60" fmla="*/ 447152 w 698361"/>
                <a:gd name="T61" fmla="*/ 65743 h 462675"/>
                <a:gd name="T62" fmla="*/ 371789 w 698361"/>
                <a:gd name="T63" fmla="*/ 60719 h 462675"/>
                <a:gd name="T64" fmla="*/ 286378 w 698361"/>
                <a:gd name="T65" fmla="*/ 50671 h 4626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98361"/>
                <a:gd name="T100" fmla="*/ 0 h 462675"/>
                <a:gd name="T101" fmla="*/ 698361 w 698361"/>
                <a:gd name="T102" fmla="*/ 462675 h 4626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98361" h="462675">
                  <a:moveTo>
                    <a:pt x="286378" y="50671"/>
                  </a:moveTo>
                  <a:cubicBezTo>
                    <a:pt x="249003" y="93385"/>
                    <a:pt x="269011" y="90864"/>
                    <a:pt x="241161" y="90864"/>
                  </a:cubicBezTo>
                  <a:cubicBezTo>
                    <a:pt x="123290" y="116488"/>
                    <a:pt x="153481" y="88115"/>
                    <a:pt x="120580" y="121009"/>
                  </a:cubicBezTo>
                  <a:lnTo>
                    <a:pt x="115556" y="156179"/>
                  </a:lnTo>
                  <a:lnTo>
                    <a:pt x="10048" y="186324"/>
                  </a:lnTo>
                  <a:lnTo>
                    <a:pt x="0" y="251638"/>
                  </a:lnTo>
                  <a:cubicBezTo>
                    <a:pt x="15273" y="378905"/>
                    <a:pt x="15073" y="419410"/>
                    <a:pt x="15073" y="372218"/>
                  </a:cubicBezTo>
                  <a:lnTo>
                    <a:pt x="15073" y="392315"/>
                  </a:lnTo>
                  <a:cubicBezTo>
                    <a:pt x="212690" y="397382"/>
                    <a:pt x="211016" y="462675"/>
                    <a:pt x="211016" y="392315"/>
                  </a:cubicBezTo>
                  <a:cubicBezTo>
                    <a:pt x="262812" y="371596"/>
                    <a:pt x="243220" y="372218"/>
                    <a:pt x="266281" y="372218"/>
                  </a:cubicBezTo>
                  <a:lnTo>
                    <a:pt x="361741" y="407387"/>
                  </a:lnTo>
                  <a:lnTo>
                    <a:pt x="427055" y="407387"/>
                  </a:lnTo>
                  <a:cubicBezTo>
                    <a:pt x="478963" y="412579"/>
                    <a:pt x="477297" y="395581"/>
                    <a:pt x="477297" y="417436"/>
                  </a:cubicBezTo>
                  <a:lnTo>
                    <a:pt x="532563" y="422460"/>
                  </a:lnTo>
                  <a:cubicBezTo>
                    <a:pt x="584472" y="417269"/>
                    <a:pt x="599636" y="417436"/>
                    <a:pt x="577780" y="417436"/>
                  </a:cubicBezTo>
                  <a:lnTo>
                    <a:pt x="582805" y="397339"/>
                  </a:lnTo>
                  <a:lnTo>
                    <a:pt x="698361" y="377242"/>
                  </a:lnTo>
                  <a:lnTo>
                    <a:pt x="683288" y="327001"/>
                  </a:lnTo>
                  <a:lnTo>
                    <a:pt x="658167" y="276759"/>
                  </a:lnTo>
                  <a:lnTo>
                    <a:pt x="602901" y="241590"/>
                  </a:lnTo>
                  <a:cubicBezTo>
                    <a:pt x="571335" y="199501"/>
                    <a:pt x="560914" y="213238"/>
                    <a:pt x="577780" y="196372"/>
                  </a:cubicBezTo>
                  <a:lnTo>
                    <a:pt x="653143" y="196372"/>
                  </a:lnTo>
                  <a:cubicBezTo>
                    <a:pt x="658167" y="193023"/>
                    <a:pt x="666557" y="192130"/>
                    <a:pt x="668216" y="186324"/>
                  </a:cubicBezTo>
                  <a:cubicBezTo>
                    <a:pt x="670562" y="178113"/>
                    <a:pt x="663191" y="161203"/>
                    <a:pt x="663191" y="161203"/>
                  </a:cubicBezTo>
                  <a:cubicBezTo>
                    <a:pt x="630866" y="123491"/>
                    <a:pt x="648486" y="126034"/>
                    <a:pt x="622998" y="126034"/>
                  </a:cubicBezTo>
                  <a:cubicBezTo>
                    <a:pt x="556083" y="105444"/>
                    <a:pt x="557684" y="128716"/>
                    <a:pt x="557684" y="100913"/>
                  </a:cubicBezTo>
                  <a:lnTo>
                    <a:pt x="527539" y="90864"/>
                  </a:lnTo>
                  <a:lnTo>
                    <a:pt x="537587" y="40623"/>
                  </a:lnTo>
                  <a:cubicBezTo>
                    <a:pt x="526510" y="1852"/>
                    <a:pt x="538444" y="0"/>
                    <a:pt x="517490" y="10478"/>
                  </a:cubicBezTo>
                  <a:cubicBezTo>
                    <a:pt x="455531" y="15641"/>
                    <a:pt x="477366" y="15502"/>
                    <a:pt x="452176" y="15502"/>
                  </a:cubicBezTo>
                  <a:lnTo>
                    <a:pt x="447152" y="65743"/>
                  </a:lnTo>
                  <a:lnTo>
                    <a:pt x="371789" y="60719"/>
                  </a:lnTo>
                  <a:lnTo>
                    <a:pt x="286378" y="50671"/>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80" name="Freeform 100"/>
            <p:cNvSpPr>
              <a:spLocks noChangeArrowheads="1"/>
            </p:cNvSpPr>
            <p:nvPr/>
          </p:nvSpPr>
          <p:spPr bwMode="auto">
            <a:xfrm>
              <a:off x="4622242" y="5109587"/>
              <a:ext cx="658167" cy="211015"/>
            </a:xfrm>
            <a:custGeom>
              <a:avLst/>
              <a:gdLst>
                <a:gd name="T0" fmla="*/ 5024 w 658167"/>
                <a:gd name="T1" fmla="*/ 200967 h 211015"/>
                <a:gd name="T2" fmla="*/ 648118 w 658167"/>
                <a:gd name="T3" fmla="*/ 211015 h 211015"/>
                <a:gd name="T4" fmla="*/ 658167 w 658167"/>
                <a:gd name="T5" fmla="*/ 175846 h 211015"/>
                <a:gd name="T6" fmla="*/ 602901 w 658167"/>
                <a:gd name="T7" fmla="*/ 160773 h 211015"/>
                <a:gd name="T8" fmla="*/ 552659 w 658167"/>
                <a:gd name="T9" fmla="*/ 145701 h 211015"/>
                <a:gd name="T10" fmla="*/ 512466 w 658167"/>
                <a:gd name="T11" fmla="*/ 110532 h 211015"/>
                <a:gd name="T12" fmla="*/ 492369 w 658167"/>
                <a:gd name="T13" fmla="*/ 75362 h 211015"/>
                <a:gd name="T14" fmla="*/ 452176 w 658167"/>
                <a:gd name="T15" fmla="*/ 60290 h 211015"/>
                <a:gd name="T16" fmla="*/ 442127 w 658167"/>
                <a:gd name="T17" fmla="*/ 50242 h 211015"/>
                <a:gd name="T18" fmla="*/ 411982 w 658167"/>
                <a:gd name="T19" fmla="*/ 5024 h 211015"/>
                <a:gd name="T20" fmla="*/ 381837 w 658167"/>
                <a:gd name="T21" fmla="*/ 15072 h 211015"/>
                <a:gd name="T22" fmla="*/ 0 w 658167"/>
                <a:gd name="T23" fmla="*/ 0 h 211015"/>
                <a:gd name="T24" fmla="*/ 60290 w 658167"/>
                <a:gd name="T25" fmla="*/ 25121 h 211015"/>
                <a:gd name="T26" fmla="*/ 75362 w 658167"/>
                <a:gd name="T27" fmla="*/ 55266 h 211015"/>
                <a:gd name="T28" fmla="*/ 100483 w 658167"/>
                <a:gd name="T29" fmla="*/ 80387 h 211015"/>
                <a:gd name="T30" fmla="*/ 80387 w 658167"/>
                <a:gd name="T31" fmla="*/ 105508 h 211015"/>
                <a:gd name="T32" fmla="*/ 125604 w 658167"/>
                <a:gd name="T33" fmla="*/ 145701 h 211015"/>
                <a:gd name="T34" fmla="*/ 35169 w 658167"/>
                <a:gd name="T35" fmla="*/ 145701 h 211015"/>
                <a:gd name="T36" fmla="*/ 5024 w 658167"/>
                <a:gd name="T37" fmla="*/ 200967 h 2110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58167"/>
                <a:gd name="T58" fmla="*/ 0 h 211015"/>
                <a:gd name="T59" fmla="*/ 658167 w 658167"/>
                <a:gd name="T60" fmla="*/ 211015 h 2110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58167" h="211015">
                  <a:moveTo>
                    <a:pt x="5024" y="200967"/>
                  </a:moveTo>
                  <a:lnTo>
                    <a:pt x="648118" y="211015"/>
                  </a:lnTo>
                  <a:lnTo>
                    <a:pt x="658167" y="175846"/>
                  </a:lnTo>
                  <a:cubicBezTo>
                    <a:pt x="620532" y="157028"/>
                    <a:pt x="639256" y="160773"/>
                    <a:pt x="602901" y="160773"/>
                  </a:cubicBezTo>
                  <a:cubicBezTo>
                    <a:pt x="558007" y="155162"/>
                    <a:pt x="572255" y="165297"/>
                    <a:pt x="552659" y="145701"/>
                  </a:cubicBezTo>
                  <a:lnTo>
                    <a:pt x="512466" y="110532"/>
                  </a:lnTo>
                  <a:cubicBezTo>
                    <a:pt x="506731" y="70388"/>
                    <a:pt x="519284" y="75362"/>
                    <a:pt x="492369" y="75362"/>
                  </a:cubicBezTo>
                  <a:cubicBezTo>
                    <a:pt x="478971" y="70338"/>
                    <a:pt x="464974" y="66689"/>
                    <a:pt x="452176" y="60290"/>
                  </a:cubicBezTo>
                  <a:cubicBezTo>
                    <a:pt x="447939" y="58172"/>
                    <a:pt x="442127" y="50242"/>
                    <a:pt x="442127" y="50242"/>
                  </a:cubicBezTo>
                  <a:lnTo>
                    <a:pt x="411982" y="5024"/>
                  </a:lnTo>
                  <a:lnTo>
                    <a:pt x="381837" y="15072"/>
                  </a:lnTo>
                  <a:lnTo>
                    <a:pt x="0" y="0"/>
                  </a:lnTo>
                  <a:cubicBezTo>
                    <a:pt x="56791" y="25814"/>
                    <a:pt x="35030" y="25121"/>
                    <a:pt x="60290" y="25121"/>
                  </a:cubicBezTo>
                  <a:cubicBezTo>
                    <a:pt x="65865" y="58570"/>
                    <a:pt x="55127" y="55266"/>
                    <a:pt x="75362" y="55266"/>
                  </a:cubicBezTo>
                  <a:lnTo>
                    <a:pt x="100483" y="80387"/>
                  </a:lnTo>
                  <a:lnTo>
                    <a:pt x="80387" y="105508"/>
                  </a:lnTo>
                  <a:lnTo>
                    <a:pt x="125604" y="145701"/>
                  </a:lnTo>
                  <a:lnTo>
                    <a:pt x="35169" y="145701"/>
                  </a:lnTo>
                  <a:lnTo>
                    <a:pt x="5024" y="200967"/>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sp>
          <p:nvSpPr>
            <p:cNvPr id="28781" name="Freeform 101"/>
            <p:cNvSpPr>
              <a:spLocks noChangeArrowheads="1"/>
            </p:cNvSpPr>
            <p:nvPr/>
          </p:nvSpPr>
          <p:spPr bwMode="auto">
            <a:xfrm>
              <a:off x="4475588" y="4531807"/>
              <a:ext cx="332548" cy="239787"/>
            </a:xfrm>
            <a:custGeom>
              <a:avLst/>
              <a:gdLst>
                <a:gd name="T0" fmla="*/ 46170 w 332548"/>
                <a:gd name="T1" fmla="*/ 0 h 239787"/>
                <a:gd name="T2" fmla="*/ 46170 w 332548"/>
                <a:gd name="T3" fmla="*/ 0 h 239787"/>
                <a:gd name="T4" fmla="*/ 953 w 332548"/>
                <a:gd name="T5" fmla="*/ 70338 h 239787"/>
                <a:gd name="T6" fmla="*/ 16025 w 332548"/>
                <a:gd name="T7" fmla="*/ 110531 h 239787"/>
                <a:gd name="T8" fmla="*/ 16025 w 332548"/>
                <a:gd name="T9" fmla="*/ 180870 h 239787"/>
                <a:gd name="T10" fmla="*/ 76315 w 332548"/>
                <a:gd name="T11" fmla="*/ 211015 h 239787"/>
                <a:gd name="T12" fmla="*/ 131581 w 332548"/>
                <a:gd name="T13" fmla="*/ 216039 h 239787"/>
                <a:gd name="T14" fmla="*/ 201920 w 332548"/>
                <a:gd name="T15" fmla="*/ 211015 h 239787"/>
                <a:gd name="T16" fmla="*/ 242113 w 332548"/>
                <a:gd name="T17" fmla="*/ 195942 h 239787"/>
                <a:gd name="T18" fmla="*/ 282307 w 332548"/>
                <a:gd name="T19" fmla="*/ 165797 h 239787"/>
                <a:gd name="T20" fmla="*/ 302403 w 332548"/>
                <a:gd name="T21" fmla="*/ 160773 h 239787"/>
                <a:gd name="T22" fmla="*/ 332548 w 332548"/>
                <a:gd name="T23" fmla="*/ 155749 h 239787"/>
                <a:gd name="T24" fmla="*/ 237089 w 332548"/>
                <a:gd name="T25" fmla="*/ 75362 h 239787"/>
                <a:gd name="T26" fmla="*/ 232065 w 332548"/>
                <a:gd name="T27" fmla="*/ 45217 h 239787"/>
                <a:gd name="T28" fmla="*/ 216992 w 332548"/>
                <a:gd name="T29" fmla="*/ 60290 h 239787"/>
                <a:gd name="T30" fmla="*/ 191871 w 332548"/>
                <a:gd name="T31" fmla="*/ 70338 h 239787"/>
                <a:gd name="T32" fmla="*/ 151678 w 332548"/>
                <a:gd name="T33" fmla="*/ 60290 h 239787"/>
                <a:gd name="T34" fmla="*/ 141630 w 332548"/>
                <a:gd name="T35" fmla="*/ 5024 h 239787"/>
                <a:gd name="T36" fmla="*/ 46170 w 332548"/>
                <a:gd name="T37" fmla="*/ 0 h 2397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2548"/>
                <a:gd name="T58" fmla="*/ 0 h 239787"/>
                <a:gd name="T59" fmla="*/ 332548 w 332548"/>
                <a:gd name="T60" fmla="*/ 239787 h 2397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2548" h="239787">
                  <a:moveTo>
                    <a:pt x="46170" y="0"/>
                  </a:moveTo>
                  <a:lnTo>
                    <a:pt x="46170" y="0"/>
                  </a:lnTo>
                  <a:cubicBezTo>
                    <a:pt x="0" y="66691"/>
                    <a:pt x="953" y="38834"/>
                    <a:pt x="953" y="70338"/>
                  </a:cubicBezTo>
                  <a:lnTo>
                    <a:pt x="16025" y="110531"/>
                  </a:lnTo>
                  <a:lnTo>
                    <a:pt x="16025" y="180870"/>
                  </a:lnTo>
                  <a:cubicBezTo>
                    <a:pt x="53275" y="218120"/>
                    <a:pt x="31960" y="211015"/>
                    <a:pt x="76315" y="211015"/>
                  </a:cubicBezTo>
                  <a:cubicBezTo>
                    <a:pt x="133229" y="221363"/>
                    <a:pt x="131581" y="239787"/>
                    <a:pt x="131581" y="216039"/>
                  </a:cubicBezTo>
                  <a:lnTo>
                    <a:pt x="201920" y="211015"/>
                  </a:lnTo>
                  <a:lnTo>
                    <a:pt x="242113" y="195942"/>
                  </a:lnTo>
                  <a:cubicBezTo>
                    <a:pt x="255511" y="185894"/>
                    <a:pt x="267841" y="174235"/>
                    <a:pt x="282307" y="165797"/>
                  </a:cubicBezTo>
                  <a:cubicBezTo>
                    <a:pt x="288271" y="162318"/>
                    <a:pt x="302403" y="160773"/>
                    <a:pt x="302403" y="160773"/>
                  </a:cubicBezTo>
                  <a:lnTo>
                    <a:pt x="332548" y="155749"/>
                  </a:lnTo>
                  <a:lnTo>
                    <a:pt x="237089" y="75362"/>
                  </a:lnTo>
                  <a:cubicBezTo>
                    <a:pt x="235414" y="65314"/>
                    <a:pt x="240215" y="51329"/>
                    <a:pt x="232065" y="45217"/>
                  </a:cubicBezTo>
                  <a:cubicBezTo>
                    <a:pt x="226381" y="40954"/>
                    <a:pt x="222774" y="56160"/>
                    <a:pt x="216992" y="60290"/>
                  </a:cubicBezTo>
                  <a:cubicBezTo>
                    <a:pt x="201876" y="71087"/>
                    <a:pt x="202936" y="70338"/>
                    <a:pt x="191871" y="70338"/>
                  </a:cubicBezTo>
                  <a:cubicBezTo>
                    <a:pt x="150016" y="65106"/>
                    <a:pt x="151678" y="78816"/>
                    <a:pt x="151678" y="60290"/>
                  </a:cubicBezTo>
                  <a:cubicBezTo>
                    <a:pt x="146502" y="3356"/>
                    <a:pt x="165152" y="5024"/>
                    <a:pt x="141630" y="5024"/>
                  </a:cubicBezTo>
                  <a:lnTo>
                    <a:pt x="46170" y="0"/>
                  </a:lnTo>
                  <a:close/>
                </a:path>
              </a:pathLst>
            </a:custGeom>
            <a:gradFill rotWithShape="0">
              <a:gsLst>
                <a:gs pos="0">
                  <a:srgbClr val="000047"/>
                </a:gs>
                <a:gs pos="100000">
                  <a:srgbClr val="000099"/>
                </a:gs>
              </a:gsLst>
              <a:path path="rect">
                <a:fillToRect l="50000" t="50000" r="50000" b="50000"/>
              </a:path>
            </a:gradFill>
            <a:ln w="3175">
              <a:solidFill>
                <a:srgbClr val="00CC99"/>
              </a:solidFill>
              <a:round/>
              <a:headEnd/>
              <a:tailEnd/>
            </a:ln>
          </p:spPr>
          <p:txBody>
            <a:bodyPr/>
            <a:lstStyle/>
            <a:p>
              <a:endParaRPr lang="en-US"/>
            </a:p>
          </p:txBody>
        </p:sp>
      </p:grpSp>
      <p:grpSp>
        <p:nvGrpSpPr>
          <p:cNvPr id="6" name="Group 103"/>
          <p:cNvGrpSpPr>
            <a:grpSpLocks/>
          </p:cNvGrpSpPr>
          <p:nvPr/>
        </p:nvGrpSpPr>
        <p:grpSpPr bwMode="auto">
          <a:xfrm>
            <a:off x="2076450" y="4067175"/>
            <a:ext cx="3359150" cy="1082675"/>
            <a:chOff x="2076567" y="4066793"/>
            <a:chExt cx="3359345" cy="1082712"/>
          </a:xfrm>
        </p:grpSpPr>
        <p:sp>
          <p:nvSpPr>
            <p:cNvPr id="28738" name="Oval 70"/>
            <p:cNvSpPr>
              <a:spLocks noChangeAspect="1" noChangeArrowheads="1"/>
            </p:cNvSpPr>
            <p:nvPr/>
          </p:nvSpPr>
          <p:spPr bwMode="blackWhite">
            <a:xfrm>
              <a:off x="3246623" y="4579574"/>
              <a:ext cx="153996"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39" name="Oval 71"/>
            <p:cNvSpPr>
              <a:spLocks noChangeAspect="1" noChangeArrowheads="1"/>
            </p:cNvSpPr>
            <p:nvPr/>
          </p:nvSpPr>
          <p:spPr bwMode="blackWhite">
            <a:xfrm>
              <a:off x="2076567" y="4447806"/>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0" name="Oval 72"/>
            <p:cNvSpPr>
              <a:spLocks noChangeAspect="1" noChangeArrowheads="1"/>
            </p:cNvSpPr>
            <p:nvPr/>
          </p:nvSpPr>
          <p:spPr bwMode="blackWhite">
            <a:xfrm>
              <a:off x="4488120" y="4236662"/>
              <a:ext cx="153996"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1" name="Oval 73"/>
            <p:cNvSpPr>
              <a:spLocks noChangeAspect="1" noChangeArrowheads="1"/>
            </p:cNvSpPr>
            <p:nvPr/>
          </p:nvSpPr>
          <p:spPr bwMode="blackWhite">
            <a:xfrm>
              <a:off x="4646879" y="4066793"/>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2" name="Oval 74"/>
            <p:cNvSpPr>
              <a:spLocks noChangeAspect="1" noChangeArrowheads="1"/>
            </p:cNvSpPr>
            <p:nvPr/>
          </p:nvSpPr>
          <p:spPr bwMode="blackWhite">
            <a:xfrm>
              <a:off x="4191240" y="4190622"/>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3" name="Oval 75"/>
            <p:cNvSpPr>
              <a:spLocks noChangeAspect="1" noChangeArrowheads="1"/>
            </p:cNvSpPr>
            <p:nvPr/>
          </p:nvSpPr>
          <p:spPr bwMode="blackWhite">
            <a:xfrm>
              <a:off x="3670510" y="4136645"/>
              <a:ext cx="153997"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4" name="Oval 76"/>
            <p:cNvSpPr>
              <a:spLocks noChangeAspect="1" noChangeArrowheads="1"/>
            </p:cNvSpPr>
            <p:nvPr/>
          </p:nvSpPr>
          <p:spPr bwMode="blackWhite">
            <a:xfrm>
              <a:off x="3848320" y="4322390"/>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5" name="Oval 77"/>
            <p:cNvSpPr>
              <a:spLocks noChangeAspect="1" noChangeArrowheads="1"/>
            </p:cNvSpPr>
            <p:nvPr/>
          </p:nvSpPr>
          <p:spPr bwMode="blackWhite">
            <a:xfrm>
              <a:off x="3548265" y="4371603"/>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6" name="Oval 78"/>
            <p:cNvSpPr>
              <a:spLocks noChangeAspect="1" noChangeArrowheads="1"/>
            </p:cNvSpPr>
            <p:nvPr/>
          </p:nvSpPr>
          <p:spPr bwMode="blackWhite">
            <a:xfrm>
              <a:off x="3157718" y="4381129"/>
              <a:ext cx="155584"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7" name="Oval 79"/>
            <p:cNvSpPr>
              <a:spLocks noChangeAspect="1" noChangeArrowheads="1"/>
            </p:cNvSpPr>
            <p:nvPr/>
          </p:nvSpPr>
          <p:spPr bwMode="blackWhite">
            <a:xfrm>
              <a:off x="3338703" y="4276350"/>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8" name="Oval 80"/>
            <p:cNvSpPr>
              <a:spLocks noChangeAspect="1" noChangeArrowheads="1"/>
            </p:cNvSpPr>
            <p:nvPr/>
          </p:nvSpPr>
          <p:spPr bwMode="blackWhite">
            <a:xfrm>
              <a:off x="2951331" y="4430343"/>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49" name="Oval 81"/>
            <p:cNvSpPr>
              <a:spLocks noChangeAspect="1" noChangeArrowheads="1"/>
            </p:cNvSpPr>
            <p:nvPr/>
          </p:nvSpPr>
          <p:spPr bwMode="blackWhite">
            <a:xfrm>
              <a:off x="2694141" y="4425580"/>
              <a:ext cx="155584"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0" name="Oval 82"/>
            <p:cNvSpPr>
              <a:spLocks noChangeAspect="1" noChangeArrowheads="1"/>
            </p:cNvSpPr>
            <p:nvPr/>
          </p:nvSpPr>
          <p:spPr bwMode="blackWhite">
            <a:xfrm>
              <a:off x="2489341" y="4468445"/>
              <a:ext cx="153997"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1" name="Oval 83"/>
            <p:cNvSpPr>
              <a:spLocks noChangeAspect="1" noChangeArrowheads="1"/>
            </p:cNvSpPr>
            <p:nvPr/>
          </p:nvSpPr>
          <p:spPr bwMode="blackWhite">
            <a:xfrm>
              <a:off x="2259141" y="4454156"/>
              <a:ext cx="155584"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2" name="Oval 84"/>
            <p:cNvSpPr>
              <a:spLocks noChangeAspect="1" noChangeArrowheads="1"/>
            </p:cNvSpPr>
            <p:nvPr/>
          </p:nvSpPr>
          <p:spPr bwMode="blackWhite">
            <a:xfrm>
              <a:off x="4877080" y="4266825"/>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3" name="Oval 85"/>
            <p:cNvSpPr>
              <a:spLocks noChangeAspect="1" noChangeArrowheads="1"/>
            </p:cNvSpPr>
            <p:nvPr/>
          </p:nvSpPr>
          <p:spPr bwMode="blackWhite">
            <a:xfrm>
              <a:off x="5181897" y="4266825"/>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4" name="Oval 86"/>
            <p:cNvSpPr>
              <a:spLocks noChangeAspect="1" noChangeArrowheads="1"/>
            </p:cNvSpPr>
            <p:nvPr/>
          </p:nvSpPr>
          <p:spPr bwMode="blackWhite">
            <a:xfrm>
              <a:off x="5181897" y="4495433"/>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5" name="Oval 87"/>
            <p:cNvSpPr>
              <a:spLocks noChangeAspect="1" noChangeArrowheads="1"/>
            </p:cNvSpPr>
            <p:nvPr/>
          </p:nvSpPr>
          <p:spPr bwMode="blackWhite">
            <a:xfrm>
              <a:off x="4178539" y="4598624"/>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6" name="Oval 88"/>
            <p:cNvSpPr>
              <a:spLocks noChangeAspect="1" noChangeArrowheads="1"/>
            </p:cNvSpPr>
            <p:nvPr/>
          </p:nvSpPr>
          <p:spPr bwMode="blackWhite">
            <a:xfrm>
              <a:off x="4419853" y="4495433"/>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7" name="Oval 89"/>
            <p:cNvSpPr>
              <a:spLocks noChangeAspect="1" noChangeArrowheads="1"/>
            </p:cNvSpPr>
            <p:nvPr/>
          </p:nvSpPr>
          <p:spPr bwMode="blackWhite">
            <a:xfrm>
              <a:off x="4527809" y="4690702"/>
              <a:ext cx="153997"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8" name="Oval 90"/>
            <p:cNvSpPr>
              <a:spLocks noChangeAspect="1" noChangeArrowheads="1"/>
            </p:cNvSpPr>
            <p:nvPr/>
          </p:nvSpPr>
          <p:spPr bwMode="blackWhite">
            <a:xfrm>
              <a:off x="4191240" y="4343027"/>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59" name="Oval 91"/>
            <p:cNvSpPr>
              <a:spLocks noChangeAspect="1" noChangeArrowheads="1"/>
            </p:cNvSpPr>
            <p:nvPr/>
          </p:nvSpPr>
          <p:spPr bwMode="blackWhite">
            <a:xfrm>
              <a:off x="3899123" y="4620850"/>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60" name="Oval 92"/>
            <p:cNvSpPr>
              <a:spLocks noChangeAspect="1" noChangeArrowheads="1"/>
            </p:cNvSpPr>
            <p:nvPr/>
          </p:nvSpPr>
          <p:spPr bwMode="blackWhite">
            <a:xfrm>
              <a:off x="3576842" y="4579574"/>
              <a:ext cx="155584"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61" name="Oval 93"/>
            <p:cNvSpPr>
              <a:spLocks noChangeAspect="1" noChangeArrowheads="1"/>
            </p:cNvSpPr>
            <p:nvPr/>
          </p:nvSpPr>
          <p:spPr bwMode="blackWhite">
            <a:xfrm>
              <a:off x="4877080" y="4647838"/>
              <a:ext cx="155584" cy="153993"/>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62" name="Oval 94"/>
            <p:cNvSpPr>
              <a:spLocks noChangeAspect="1" noChangeArrowheads="1"/>
            </p:cNvSpPr>
            <p:nvPr/>
          </p:nvSpPr>
          <p:spPr bwMode="blackWhite">
            <a:xfrm>
              <a:off x="5280328" y="4736741"/>
              <a:ext cx="155584" cy="152405"/>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63" name="Oval 95"/>
            <p:cNvSpPr>
              <a:spLocks noChangeAspect="1" noChangeArrowheads="1"/>
            </p:cNvSpPr>
            <p:nvPr/>
          </p:nvSpPr>
          <p:spPr bwMode="blackWhite">
            <a:xfrm>
              <a:off x="4565911" y="4947886"/>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sp>
          <p:nvSpPr>
            <p:cNvPr id="28764" name="Oval 96"/>
            <p:cNvSpPr>
              <a:spLocks noChangeAspect="1" noChangeArrowheads="1"/>
            </p:cNvSpPr>
            <p:nvPr/>
          </p:nvSpPr>
          <p:spPr bwMode="blackWhite">
            <a:xfrm>
              <a:off x="4972335" y="4995513"/>
              <a:ext cx="155584" cy="153992"/>
            </a:xfrm>
            <a:prstGeom prst="ellipse">
              <a:avLst/>
            </a:prstGeom>
            <a:gradFill rotWithShape="0">
              <a:gsLst>
                <a:gs pos="0">
                  <a:srgbClr val="872200"/>
                </a:gs>
                <a:gs pos="100000">
                  <a:srgbClr val="CC3300"/>
                </a:gs>
              </a:gsLst>
              <a:lin ang="5400000" scaled="1"/>
            </a:gradFill>
            <a:ln>
              <a:noFill/>
            </a:ln>
            <a:effectLst>
              <a:outerShdw dist="35921" dir="27000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grpSp>
      <p:sp>
        <p:nvSpPr>
          <p:cNvPr id="105" name="Freeform 3"/>
          <p:cNvSpPr>
            <a:spLocks/>
          </p:cNvSpPr>
          <p:nvPr/>
        </p:nvSpPr>
        <p:spPr bwMode="auto">
          <a:xfrm>
            <a:off x="977900" y="2770187"/>
            <a:ext cx="657225" cy="1360488"/>
          </a:xfrm>
          <a:custGeom>
            <a:avLst/>
            <a:gdLst>
              <a:gd name="connsiteX0" fmla="*/ 0 w 1668"/>
              <a:gd name="connsiteY0" fmla="*/ 0 h 2456"/>
              <a:gd name="connsiteX1" fmla="*/ 60 w 1668"/>
              <a:gd name="connsiteY1" fmla="*/ 284 h 2456"/>
              <a:gd name="connsiteX2" fmla="*/ 156 w 1668"/>
              <a:gd name="connsiteY2" fmla="*/ 488 h 2456"/>
              <a:gd name="connsiteX3" fmla="*/ 318 w 1668"/>
              <a:gd name="connsiteY3" fmla="*/ 587 h 2456"/>
              <a:gd name="connsiteX4" fmla="*/ 330 w 1668"/>
              <a:gd name="connsiteY4" fmla="*/ 683 h 2456"/>
              <a:gd name="connsiteX5" fmla="*/ 360 w 1668"/>
              <a:gd name="connsiteY5" fmla="*/ 809 h 2456"/>
              <a:gd name="connsiteX6" fmla="*/ 414 w 1668"/>
              <a:gd name="connsiteY6" fmla="*/ 857 h 2456"/>
              <a:gd name="connsiteX7" fmla="*/ 1668 w 1668"/>
              <a:gd name="connsiteY7" fmla="*/ 2456 h 2456"/>
              <a:gd name="connsiteX0" fmla="*/ 0 w 1668"/>
              <a:gd name="connsiteY0" fmla="*/ 0 h 2456"/>
              <a:gd name="connsiteX1" fmla="*/ 60 w 1668"/>
              <a:gd name="connsiteY1" fmla="*/ 284 h 2456"/>
              <a:gd name="connsiteX2" fmla="*/ 156 w 1668"/>
              <a:gd name="connsiteY2" fmla="*/ 488 h 2456"/>
              <a:gd name="connsiteX3" fmla="*/ 318 w 1668"/>
              <a:gd name="connsiteY3" fmla="*/ 587 h 2456"/>
              <a:gd name="connsiteX4" fmla="*/ 330 w 1668"/>
              <a:gd name="connsiteY4" fmla="*/ 683 h 2456"/>
              <a:gd name="connsiteX5" fmla="*/ 360 w 1668"/>
              <a:gd name="connsiteY5" fmla="*/ 809 h 2456"/>
              <a:gd name="connsiteX6" fmla="*/ 414 w 1668"/>
              <a:gd name="connsiteY6" fmla="*/ 857 h 2456"/>
              <a:gd name="connsiteX7" fmla="*/ 1049 w 1668"/>
              <a:gd name="connsiteY7" fmla="*/ 1659 h 2456"/>
              <a:gd name="connsiteX8" fmla="*/ 1668 w 1668"/>
              <a:gd name="connsiteY8" fmla="*/ 2456 h 2456"/>
              <a:gd name="connsiteX0" fmla="*/ 0 w 1668"/>
              <a:gd name="connsiteY0" fmla="*/ 0 h 2456"/>
              <a:gd name="connsiteX1" fmla="*/ 60 w 1668"/>
              <a:gd name="connsiteY1" fmla="*/ 284 h 2456"/>
              <a:gd name="connsiteX2" fmla="*/ 156 w 1668"/>
              <a:gd name="connsiteY2" fmla="*/ 488 h 2456"/>
              <a:gd name="connsiteX3" fmla="*/ 318 w 1668"/>
              <a:gd name="connsiteY3" fmla="*/ 587 h 2456"/>
              <a:gd name="connsiteX4" fmla="*/ 330 w 1668"/>
              <a:gd name="connsiteY4" fmla="*/ 683 h 2456"/>
              <a:gd name="connsiteX5" fmla="*/ 360 w 1668"/>
              <a:gd name="connsiteY5" fmla="*/ 809 h 2456"/>
              <a:gd name="connsiteX6" fmla="*/ 414 w 1668"/>
              <a:gd name="connsiteY6" fmla="*/ 857 h 2456"/>
              <a:gd name="connsiteX7" fmla="*/ 1433 w 1668"/>
              <a:gd name="connsiteY7" fmla="*/ 1851 h 2456"/>
              <a:gd name="connsiteX8" fmla="*/ 1668 w 1668"/>
              <a:gd name="connsiteY8"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1433 w 1764"/>
              <a:gd name="connsiteY7" fmla="*/ 1851 h 2456"/>
              <a:gd name="connsiteX8" fmla="*/ 1764 w 1764"/>
              <a:gd name="connsiteY8"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951 w 1764"/>
              <a:gd name="connsiteY7" fmla="*/ 1358 h 2456"/>
              <a:gd name="connsiteX8" fmla="*/ 1433 w 1764"/>
              <a:gd name="connsiteY8" fmla="*/ 1851 h 2456"/>
              <a:gd name="connsiteX9" fmla="*/ 1764 w 1764"/>
              <a:gd name="connsiteY9"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951 w 1764"/>
              <a:gd name="connsiteY7" fmla="*/ 1358 h 2456"/>
              <a:gd name="connsiteX8" fmla="*/ 951 w 1764"/>
              <a:gd name="connsiteY8" fmla="*/ 1367 h 2456"/>
              <a:gd name="connsiteX9" fmla="*/ 1433 w 1764"/>
              <a:gd name="connsiteY9" fmla="*/ 1851 h 2456"/>
              <a:gd name="connsiteX10" fmla="*/ 1764 w 1764"/>
              <a:gd name="connsiteY10"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951 w 1764"/>
              <a:gd name="connsiteY7" fmla="*/ 1358 h 2456"/>
              <a:gd name="connsiteX8" fmla="*/ 951 w 1764"/>
              <a:gd name="connsiteY8" fmla="*/ 1367 h 2456"/>
              <a:gd name="connsiteX9" fmla="*/ 1433 w 1764"/>
              <a:gd name="connsiteY9" fmla="*/ 1851 h 2456"/>
              <a:gd name="connsiteX10" fmla="*/ 1764 w 1764"/>
              <a:gd name="connsiteY10"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951 w 1764"/>
              <a:gd name="connsiteY7" fmla="*/ 1358 h 2456"/>
              <a:gd name="connsiteX8" fmla="*/ 854 w 1764"/>
              <a:gd name="connsiteY8" fmla="*/ 1382 h 2456"/>
              <a:gd name="connsiteX9" fmla="*/ 1433 w 1764"/>
              <a:gd name="connsiteY9" fmla="*/ 1851 h 2456"/>
              <a:gd name="connsiteX10" fmla="*/ 1764 w 1764"/>
              <a:gd name="connsiteY10"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4 w 1764"/>
              <a:gd name="connsiteY7" fmla="*/ 1382 h 2456"/>
              <a:gd name="connsiteX8" fmla="*/ 1433 w 1764"/>
              <a:gd name="connsiteY8" fmla="*/ 1851 h 2456"/>
              <a:gd name="connsiteX9" fmla="*/ 1764 w 1764"/>
              <a:gd name="connsiteY9"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4 w 1764"/>
              <a:gd name="connsiteY7" fmla="*/ 1382 h 2456"/>
              <a:gd name="connsiteX8" fmla="*/ 1433 w 1764"/>
              <a:gd name="connsiteY8" fmla="*/ 1851 h 2456"/>
              <a:gd name="connsiteX9" fmla="*/ 1583 w 1764"/>
              <a:gd name="connsiteY9" fmla="*/ 1854 h 2456"/>
              <a:gd name="connsiteX10" fmla="*/ 1764 w 1764"/>
              <a:gd name="connsiteY10"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4 w 1764"/>
              <a:gd name="connsiteY7" fmla="*/ 1382 h 2456"/>
              <a:gd name="connsiteX8" fmla="*/ 1193 w 1764"/>
              <a:gd name="connsiteY8" fmla="*/ 1611 h 2456"/>
              <a:gd name="connsiteX9" fmla="*/ 1583 w 1764"/>
              <a:gd name="connsiteY9" fmla="*/ 1854 h 2456"/>
              <a:gd name="connsiteX10" fmla="*/ 1764 w 1764"/>
              <a:gd name="connsiteY10"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4 w 1764"/>
              <a:gd name="connsiteY7" fmla="*/ 1382 h 2456"/>
              <a:gd name="connsiteX8" fmla="*/ 1193 w 1764"/>
              <a:gd name="connsiteY8" fmla="*/ 1611 h 2456"/>
              <a:gd name="connsiteX9" fmla="*/ 1217 w 1764"/>
              <a:gd name="connsiteY9" fmla="*/ 1624 h 2456"/>
              <a:gd name="connsiteX10" fmla="*/ 1583 w 1764"/>
              <a:gd name="connsiteY10" fmla="*/ 1854 h 2456"/>
              <a:gd name="connsiteX11" fmla="*/ 1764 w 1764"/>
              <a:gd name="connsiteY11"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4 w 1764"/>
              <a:gd name="connsiteY7" fmla="*/ 1382 h 2456"/>
              <a:gd name="connsiteX8" fmla="*/ 1193 w 1764"/>
              <a:gd name="connsiteY8" fmla="*/ 1611 h 2456"/>
              <a:gd name="connsiteX9" fmla="*/ 1217 w 1764"/>
              <a:gd name="connsiteY9" fmla="*/ 1624 h 2456"/>
              <a:gd name="connsiteX10" fmla="*/ 1583 w 1764"/>
              <a:gd name="connsiteY10" fmla="*/ 1854 h 2456"/>
              <a:gd name="connsiteX11" fmla="*/ 1764 w 1764"/>
              <a:gd name="connsiteY11"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3 w 1764"/>
              <a:gd name="connsiteY7" fmla="*/ 1344 h 2456"/>
              <a:gd name="connsiteX8" fmla="*/ 1193 w 1764"/>
              <a:gd name="connsiteY8" fmla="*/ 1611 h 2456"/>
              <a:gd name="connsiteX9" fmla="*/ 1217 w 1764"/>
              <a:gd name="connsiteY9" fmla="*/ 1624 h 2456"/>
              <a:gd name="connsiteX10" fmla="*/ 1583 w 1764"/>
              <a:gd name="connsiteY10" fmla="*/ 1854 h 2456"/>
              <a:gd name="connsiteX11" fmla="*/ 1764 w 1764"/>
              <a:gd name="connsiteY11" fmla="*/ 2456 h 2456"/>
              <a:gd name="connsiteX0" fmla="*/ 0 w 1764"/>
              <a:gd name="connsiteY0" fmla="*/ 0 h 2456"/>
              <a:gd name="connsiteX1" fmla="*/ 60 w 1764"/>
              <a:gd name="connsiteY1" fmla="*/ 284 h 2456"/>
              <a:gd name="connsiteX2" fmla="*/ 156 w 1764"/>
              <a:gd name="connsiteY2" fmla="*/ 488 h 2456"/>
              <a:gd name="connsiteX3" fmla="*/ 318 w 1764"/>
              <a:gd name="connsiteY3" fmla="*/ 587 h 2456"/>
              <a:gd name="connsiteX4" fmla="*/ 330 w 1764"/>
              <a:gd name="connsiteY4" fmla="*/ 683 h 2456"/>
              <a:gd name="connsiteX5" fmla="*/ 360 w 1764"/>
              <a:gd name="connsiteY5" fmla="*/ 809 h 2456"/>
              <a:gd name="connsiteX6" fmla="*/ 414 w 1764"/>
              <a:gd name="connsiteY6" fmla="*/ 857 h 2456"/>
              <a:gd name="connsiteX7" fmla="*/ 853 w 1764"/>
              <a:gd name="connsiteY7" fmla="*/ 1344 h 2456"/>
              <a:gd name="connsiteX8" fmla="*/ 1193 w 1764"/>
              <a:gd name="connsiteY8" fmla="*/ 1611 h 2456"/>
              <a:gd name="connsiteX9" fmla="*/ 1217 w 1764"/>
              <a:gd name="connsiteY9" fmla="*/ 1624 h 2456"/>
              <a:gd name="connsiteX10" fmla="*/ 1764 w 1764"/>
              <a:gd name="connsiteY10" fmla="*/ 2456 h 2456"/>
              <a:gd name="connsiteX0" fmla="*/ 0 w 1254"/>
              <a:gd name="connsiteY0" fmla="*/ 0 h 1651"/>
              <a:gd name="connsiteX1" fmla="*/ 60 w 1254"/>
              <a:gd name="connsiteY1" fmla="*/ 284 h 1651"/>
              <a:gd name="connsiteX2" fmla="*/ 156 w 1254"/>
              <a:gd name="connsiteY2" fmla="*/ 488 h 1651"/>
              <a:gd name="connsiteX3" fmla="*/ 318 w 1254"/>
              <a:gd name="connsiteY3" fmla="*/ 587 h 1651"/>
              <a:gd name="connsiteX4" fmla="*/ 330 w 1254"/>
              <a:gd name="connsiteY4" fmla="*/ 683 h 1651"/>
              <a:gd name="connsiteX5" fmla="*/ 360 w 1254"/>
              <a:gd name="connsiteY5" fmla="*/ 809 h 1651"/>
              <a:gd name="connsiteX6" fmla="*/ 414 w 1254"/>
              <a:gd name="connsiteY6" fmla="*/ 857 h 1651"/>
              <a:gd name="connsiteX7" fmla="*/ 853 w 1254"/>
              <a:gd name="connsiteY7" fmla="*/ 1344 h 1651"/>
              <a:gd name="connsiteX8" fmla="*/ 1193 w 1254"/>
              <a:gd name="connsiteY8" fmla="*/ 1611 h 1651"/>
              <a:gd name="connsiteX9" fmla="*/ 1217 w 1254"/>
              <a:gd name="connsiteY9" fmla="*/ 1624 h 1651"/>
              <a:gd name="connsiteX0" fmla="*/ 0 w 1193"/>
              <a:gd name="connsiteY0" fmla="*/ 0 h 1611"/>
              <a:gd name="connsiteX1" fmla="*/ 60 w 1193"/>
              <a:gd name="connsiteY1" fmla="*/ 284 h 1611"/>
              <a:gd name="connsiteX2" fmla="*/ 156 w 1193"/>
              <a:gd name="connsiteY2" fmla="*/ 488 h 1611"/>
              <a:gd name="connsiteX3" fmla="*/ 318 w 1193"/>
              <a:gd name="connsiteY3" fmla="*/ 587 h 1611"/>
              <a:gd name="connsiteX4" fmla="*/ 330 w 1193"/>
              <a:gd name="connsiteY4" fmla="*/ 683 h 1611"/>
              <a:gd name="connsiteX5" fmla="*/ 360 w 1193"/>
              <a:gd name="connsiteY5" fmla="*/ 809 h 1611"/>
              <a:gd name="connsiteX6" fmla="*/ 414 w 1193"/>
              <a:gd name="connsiteY6" fmla="*/ 857 h 1611"/>
              <a:gd name="connsiteX7" fmla="*/ 853 w 1193"/>
              <a:gd name="connsiteY7" fmla="*/ 1344 h 1611"/>
              <a:gd name="connsiteX8" fmla="*/ 1193 w 1193"/>
              <a:gd name="connsiteY8" fmla="*/ 1611 h 1611"/>
              <a:gd name="connsiteX0" fmla="*/ 0 w 853"/>
              <a:gd name="connsiteY0" fmla="*/ 0 h 1344"/>
              <a:gd name="connsiteX1" fmla="*/ 60 w 853"/>
              <a:gd name="connsiteY1" fmla="*/ 284 h 1344"/>
              <a:gd name="connsiteX2" fmla="*/ 156 w 853"/>
              <a:gd name="connsiteY2" fmla="*/ 488 h 1344"/>
              <a:gd name="connsiteX3" fmla="*/ 318 w 853"/>
              <a:gd name="connsiteY3" fmla="*/ 587 h 1344"/>
              <a:gd name="connsiteX4" fmla="*/ 330 w 853"/>
              <a:gd name="connsiteY4" fmla="*/ 683 h 1344"/>
              <a:gd name="connsiteX5" fmla="*/ 360 w 853"/>
              <a:gd name="connsiteY5" fmla="*/ 809 h 1344"/>
              <a:gd name="connsiteX6" fmla="*/ 414 w 853"/>
              <a:gd name="connsiteY6" fmla="*/ 857 h 1344"/>
              <a:gd name="connsiteX7" fmla="*/ 853 w 853"/>
              <a:gd name="connsiteY7" fmla="*/ 1344 h 1344"/>
              <a:gd name="connsiteX0" fmla="*/ 0 w 414"/>
              <a:gd name="connsiteY0" fmla="*/ 0 h 857"/>
              <a:gd name="connsiteX1" fmla="*/ 60 w 414"/>
              <a:gd name="connsiteY1" fmla="*/ 284 h 857"/>
              <a:gd name="connsiteX2" fmla="*/ 156 w 414"/>
              <a:gd name="connsiteY2" fmla="*/ 488 h 857"/>
              <a:gd name="connsiteX3" fmla="*/ 318 w 414"/>
              <a:gd name="connsiteY3" fmla="*/ 587 h 857"/>
              <a:gd name="connsiteX4" fmla="*/ 330 w 414"/>
              <a:gd name="connsiteY4" fmla="*/ 683 h 857"/>
              <a:gd name="connsiteX5" fmla="*/ 360 w 414"/>
              <a:gd name="connsiteY5" fmla="*/ 809 h 857"/>
              <a:gd name="connsiteX6" fmla="*/ 414 w 414"/>
              <a:gd name="connsiteY6" fmla="*/ 857 h 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 h="857">
                <a:moveTo>
                  <a:pt x="0" y="0"/>
                </a:moveTo>
                <a:cubicBezTo>
                  <a:pt x="9" y="47"/>
                  <a:pt x="34" y="203"/>
                  <a:pt x="60" y="284"/>
                </a:cubicBezTo>
                <a:cubicBezTo>
                  <a:pt x="86" y="365"/>
                  <a:pt x="113" y="437"/>
                  <a:pt x="156" y="488"/>
                </a:cubicBezTo>
                <a:cubicBezTo>
                  <a:pt x="199" y="539"/>
                  <a:pt x="289" y="554"/>
                  <a:pt x="318" y="587"/>
                </a:cubicBezTo>
                <a:cubicBezTo>
                  <a:pt x="347" y="620"/>
                  <a:pt x="323" y="646"/>
                  <a:pt x="330" y="683"/>
                </a:cubicBezTo>
                <a:cubicBezTo>
                  <a:pt x="337" y="720"/>
                  <a:pt x="346" y="780"/>
                  <a:pt x="360" y="809"/>
                </a:cubicBezTo>
                <a:cubicBezTo>
                  <a:pt x="374" y="838"/>
                  <a:pt x="316" y="766"/>
                  <a:pt x="414" y="857"/>
                </a:cubicBezTo>
              </a:path>
            </a:pathLst>
          </a:custGeom>
          <a:noFill/>
          <a:ln w="38100" cap="flat" cmpd="sng">
            <a:solidFill>
              <a:srgbClr val="FF0000"/>
            </a:solidFill>
            <a:prstDash val="solid"/>
            <a:round/>
            <a:headEnd/>
            <a:tailEnd/>
          </a:ln>
          <a:effectLst>
            <a:glow rad="1016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p>
        </p:txBody>
      </p:sp>
      <p:sp>
        <p:nvSpPr>
          <p:cNvPr id="106" name="Rectangle 4"/>
          <p:cNvSpPr>
            <a:spLocks noChangeArrowheads="1"/>
          </p:cNvSpPr>
          <p:nvPr/>
        </p:nvSpPr>
        <p:spPr bwMode="invGray">
          <a:xfrm rot="3079974">
            <a:off x="774700" y="3186113"/>
            <a:ext cx="1511300" cy="40005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effectLst>
                  <a:outerShdw blurRad="38100" dist="38100" dir="2700000" algn="tl">
                    <a:srgbClr val="000000"/>
                  </a:outerShdw>
                </a:effectLst>
              </a:rPr>
              <a:t>Vaca-Kirby</a:t>
            </a:r>
          </a:p>
        </p:txBody>
      </p:sp>
      <p:grpSp>
        <p:nvGrpSpPr>
          <p:cNvPr id="7" name="Group 62"/>
          <p:cNvGrpSpPr>
            <a:grpSpLocks/>
          </p:cNvGrpSpPr>
          <p:nvPr/>
        </p:nvGrpSpPr>
        <p:grpSpPr bwMode="auto">
          <a:xfrm>
            <a:off x="2168525" y="4835525"/>
            <a:ext cx="571500" cy="571500"/>
            <a:chOff x="1164" y="1205"/>
            <a:chExt cx="360" cy="360"/>
          </a:xfrm>
        </p:grpSpPr>
        <p:sp>
          <p:nvSpPr>
            <p:cNvPr id="28733" name="Oval 63"/>
            <p:cNvSpPr>
              <a:spLocks noChangeArrowheads="1"/>
            </p:cNvSpPr>
            <p:nvPr/>
          </p:nvSpPr>
          <p:spPr bwMode="gray">
            <a:xfrm>
              <a:off x="1272" y="1313"/>
              <a:ext cx="143" cy="143"/>
            </a:xfrm>
            <a:prstGeom prst="ellipse">
              <a:avLst/>
            </a:prstGeom>
            <a:gradFill rotWithShape="0">
              <a:gsLst>
                <a:gs pos="0">
                  <a:srgbClr val="CC3300"/>
                </a:gs>
                <a:gs pos="100000">
                  <a:srgbClr val="872200"/>
                </a:gs>
              </a:gsLst>
              <a:path path="shape">
                <a:fillToRect l="50000" t="50000" r="50000" b="50000"/>
              </a:path>
            </a:gradFill>
            <a:ln>
              <a:noFill/>
            </a:ln>
            <a:effectLst>
              <a:outerShdw dist="12700" algn="ctr" rotWithShape="0">
                <a:schemeClr val="tx1"/>
              </a:outerShdw>
            </a:effectLst>
            <a:extLst>
              <a:ext uri="{91240B29-F687-4F45-9708-019B960494DF}">
                <a14:hiddenLine xmlns:a14="http://schemas.microsoft.com/office/drawing/2010/main" w="9525">
                  <a:solidFill>
                    <a:srgbClr val="000000"/>
                  </a:solidFill>
                  <a:round/>
                  <a:headEnd/>
                  <a:tailEnd/>
                </a14:hiddenLine>
              </a:ext>
            </a:extLst>
          </p:spPr>
          <p:txBody>
            <a:bodyPr rot="10800000" vert="eaVert" anchor="ctr">
              <a:spAutoFit/>
            </a:bodyPr>
            <a:lstStyle/>
            <a:p>
              <a:endParaRPr lang="en-US"/>
            </a:p>
          </p:txBody>
        </p:sp>
        <p:grpSp>
          <p:nvGrpSpPr>
            <p:cNvPr id="28734" name="Group 64"/>
            <p:cNvGrpSpPr>
              <a:grpSpLocks/>
            </p:cNvGrpSpPr>
            <p:nvPr/>
          </p:nvGrpSpPr>
          <p:grpSpPr bwMode="auto">
            <a:xfrm>
              <a:off x="1164" y="1205"/>
              <a:ext cx="360" cy="360"/>
              <a:chOff x="1008" y="912"/>
              <a:chExt cx="360" cy="360"/>
            </a:xfrm>
          </p:grpSpPr>
          <p:sp>
            <p:nvSpPr>
              <p:cNvPr id="28735" name="Oval 65"/>
              <p:cNvSpPr>
                <a:spLocks noChangeArrowheads="1"/>
              </p:cNvSpPr>
              <p:nvPr/>
            </p:nvSpPr>
            <p:spPr bwMode="gray">
              <a:xfrm>
                <a:off x="1080" y="984"/>
                <a:ext cx="215" cy="215"/>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36" name="Oval 66"/>
              <p:cNvSpPr>
                <a:spLocks noChangeArrowheads="1"/>
              </p:cNvSpPr>
              <p:nvPr/>
            </p:nvSpPr>
            <p:spPr bwMode="gray">
              <a:xfrm>
                <a:off x="1044" y="948"/>
                <a:ext cx="288" cy="28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37" name="Oval 67"/>
              <p:cNvSpPr>
                <a:spLocks noChangeArrowheads="1"/>
              </p:cNvSpPr>
              <p:nvPr/>
            </p:nvSpPr>
            <p:spPr bwMode="gray">
              <a:xfrm>
                <a:off x="1008" y="912"/>
                <a:ext cx="360" cy="36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grpSp>
      </p:grpSp>
      <p:sp>
        <p:nvSpPr>
          <p:cNvPr id="113" name="Rectangle 1044"/>
          <p:cNvSpPr>
            <a:spLocks noChangeArrowheads="1"/>
          </p:cNvSpPr>
          <p:nvPr/>
        </p:nvSpPr>
        <p:spPr bwMode="gray">
          <a:xfrm rot="2472620">
            <a:off x="2257425" y="3273425"/>
            <a:ext cx="1152525"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effectLst>
                  <a:outerShdw blurRad="38100" dist="38100" dir="2700000" algn="tl">
                    <a:srgbClr val="000000"/>
                  </a:outerShdw>
                </a:effectLst>
              </a:rPr>
              <a:t>Midland</a:t>
            </a:r>
          </a:p>
        </p:txBody>
      </p:sp>
      <p:sp>
        <p:nvSpPr>
          <p:cNvPr id="114" name="Rectangle 1044"/>
          <p:cNvSpPr>
            <a:spLocks noChangeArrowheads="1"/>
          </p:cNvSpPr>
          <p:nvPr/>
        </p:nvSpPr>
        <p:spPr bwMode="gray">
          <a:xfrm rot="2472620">
            <a:off x="1838325" y="5240338"/>
            <a:ext cx="1139825" cy="40005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effectLst>
                  <a:outerShdw blurRad="38100" dist="38100" dir="2700000" algn="tl">
                    <a:srgbClr val="000000"/>
                  </a:outerShdw>
                </a:effectLst>
              </a:rPr>
              <a:t>Antioch</a:t>
            </a:r>
          </a:p>
        </p:txBody>
      </p:sp>
      <p:sp>
        <p:nvSpPr>
          <p:cNvPr id="115" name="Freeform 1050"/>
          <p:cNvSpPr>
            <a:spLocks/>
          </p:cNvSpPr>
          <p:nvPr/>
        </p:nvSpPr>
        <p:spPr bwMode="gray">
          <a:xfrm>
            <a:off x="2724228" y="3007057"/>
            <a:ext cx="968918" cy="2646031"/>
          </a:xfrm>
          <a:custGeom>
            <a:avLst/>
            <a:gdLst>
              <a:gd name="connsiteX0" fmla="*/ 341 w 341"/>
              <a:gd name="connsiteY0" fmla="*/ 816 h 816"/>
              <a:gd name="connsiteX1" fmla="*/ 293 w 341"/>
              <a:gd name="connsiteY1" fmla="*/ 624 h 816"/>
              <a:gd name="connsiteX2" fmla="*/ 197 w 341"/>
              <a:gd name="connsiteY2" fmla="*/ 432 h 816"/>
              <a:gd name="connsiteX3" fmla="*/ 149 w 341"/>
              <a:gd name="connsiteY3" fmla="*/ 240 h 816"/>
              <a:gd name="connsiteX4" fmla="*/ 149 w 341"/>
              <a:gd name="connsiteY4" fmla="*/ 96 h 816"/>
              <a:gd name="connsiteX5" fmla="*/ 8 w 341"/>
              <a:gd name="connsiteY5" fmla="*/ 97 h 816"/>
              <a:gd name="connsiteX6" fmla="*/ 101 w 341"/>
              <a:gd name="connsiteY6" fmla="*/ 0 h 816"/>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05 w 510"/>
              <a:gd name="connsiteY4" fmla="*/ 400 h 945"/>
              <a:gd name="connsiteX5" fmla="*/ 258 w 510"/>
              <a:gd name="connsiteY5" fmla="*/ 286 h 945"/>
              <a:gd name="connsiteX6" fmla="*/ 177 w 510"/>
              <a:gd name="connsiteY6" fmla="*/ 226 h 945"/>
              <a:gd name="connsiteX7" fmla="*/ 76 w 510"/>
              <a:gd name="connsiteY7" fmla="*/ 126 h 945"/>
              <a:gd name="connsiteX8" fmla="*/ 0 w 510"/>
              <a:gd name="connsiteY8"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346 w 780"/>
              <a:gd name="connsiteY6" fmla="*/ 384 h 1203"/>
              <a:gd name="connsiteX7" fmla="*/ 0 w 780"/>
              <a:gd name="connsiteY7"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346 w 780"/>
              <a:gd name="connsiteY6" fmla="*/ 255 h 1203"/>
              <a:gd name="connsiteX7" fmla="*/ 0 w 780"/>
              <a:gd name="connsiteY7"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346 w 780"/>
              <a:gd name="connsiteY7" fmla="*/ 255 h 1203"/>
              <a:gd name="connsiteX8" fmla="*/ 0 w 780"/>
              <a:gd name="connsiteY8"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346 w 780"/>
              <a:gd name="connsiteY7" fmla="*/ 255 h 1203"/>
              <a:gd name="connsiteX8" fmla="*/ 0 w 780"/>
              <a:gd name="connsiteY8"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346 w 780"/>
              <a:gd name="connsiteY7" fmla="*/ 255 h 1203"/>
              <a:gd name="connsiteX8" fmla="*/ 0 w 780"/>
              <a:gd name="connsiteY8"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437 w 780"/>
              <a:gd name="connsiteY7" fmla="*/ 474 h 1203"/>
              <a:gd name="connsiteX8" fmla="*/ 346 w 780"/>
              <a:gd name="connsiteY8" fmla="*/ 255 h 1203"/>
              <a:gd name="connsiteX9" fmla="*/ 0 w 780"/>
              <a:gd name="connsiteY9"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437 w 780"/>
              <a:gd name="connsiteY7" fmla="*/ 474 h 1203"/>
              <a:gd name="connsiteX8" fmla="*/ 346 w 780"/>
              <a:gd name="connsiteY8" fmla="*/ 255 h 1203"/>
              <a:gd name="connsiteX9" fmla="*/ 0 w 780"/>
              <a:gd name="connsiteY9"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346 w 780"/>
              <a:gd name="connsiteY7" fmla="*/ 255 h 1203"/>
              <a:gd name="connsiteX8" fmla="*/ 0 w 780"/>
              <a:gd name="connsiteY8"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429 w 780"/>
              <a:gd name="connsiteY7" fmla="*/ 481 h 1203"/>
              <a:gd name="connsiteX8" fmla="*/ 346 w 780"/>
              <a:gd name="connsiteY8" fmla="*/ 255 h 1203"/>
              <a:gd name="connsiteX9" fmla="*/ 0 w 780"/>
              <a:gd name="connsiteY9"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444 w 780"/>
              <a:gd name="connsiteY6" fmla="*/ 481 h 1203"/>
              <a:gd name="connsiteX7" fmla="*/ 346 w 780"/>
              <a:gd name="connsiteY7" fmla="*/ 255 h 1203"/>
              <a:gd name="connsiteX8" fmla="*/ 0 w 780"/>
              <a:gd name="connsiteY8"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47 w 780"/>
              <a:gd name="connsiteY5" fmla="*/ 484 h 1203"/>
              <a:gd name="connsiteX6" fmla="*/ 346 w 780"/>
              <a:gd name="connsiteY6" fmla="*/ 255 h 1203"/>
              <a:gd name="connsiteX7" fmla="*/ 0 w 780"/>
              <a:gd name="connsiteY7" fmla="*/ 0 h 1203"/>
              <a:gd name="connsiteX0" fmla="*/ 780 w 780"/>
              <a:gd name="connsiteY0" fmla="*/ 1203 h 1203"/>
              <a:gd name="connsiteX1" fmla="*/ 732 w 780"/>
              <a:gd name="connsiteY1" fmla="*/ 1011 h 1203"/>
              <a:gd name="connsiteX2" fmla="*/ 636 w 780"/>
              <a:gd name="connsiteY2" fmla="*/ 819 h 1203"/>
              <a:gd name="connsiteX3" fmla="*/ 588 w 780"/>
              <a:gd name="connsiteY3" fmla="*/ 627 h 1203"/>
              <a:gd name="connsiteX4" fmla="*/ 528 w 780"/>
              <a:gd name="connsiteY4" fmla="*/ 544 h 1203"/>
              <a:gd name="connsiteX5" fmla="*/ 492 w 780"/>
              <a:gd name="connsiteY5" fmla="*/ 441 h 1203"/>
              <a:gd name="connsiteX6" fmla="*/ 346 w 780"/>
              <a:gd name="connsiteY6" fmla="*/ 255 h 1203"/>
              <a:gd name="connsiteX7" fmla="*/ 0 w 780"/>
              <a:gd name="connsiteY7" fmla="*/ 0 h 1203"/>
              <a:gd name="connsiteX0" fmla="*/ 735 w 735"/>
              <a:gd name="connsiteY0" fmla="*/ 1074 h 1074"/>
              <a:gd name="connsiteX1" fmla="*/ 687 w 735"/>
              <a:gd name="connsiteY1" fmla="*/ 882 h 1074"/>
              <a:gd name="connsiteX2" fmla="*/ 591 w 735"/>
              <a:gd name="connsiteY2" fmla="*/ 690 h 1074"/>
              <a:gd name="connsiteX3" fmla="*/ 543 w 735"/>
              <a:gd name="connsiteY3" fmla="*/ 498 h 1074"/>
              <a:gd name="connsiteX4" fmla="*/ 483 w 735"/>
              <a:gd name="connsiteY4" fmla="*/ 415 h 1074"/>
              <a:gd name="connsiteX5" fmla="*/ 447 w 735"/>
              <a:gd name="connsiteY5" fmla="*/ 312 h 1074"/>
              <a:gd name="connsiteX6" fmla="*/ 301 w 735"/>
              <a:gd name="connsiteY6" fmla="*/ 126 h 1074"/>
              <a:gd name="connsiteX7" fmla="*/ 0 w 735"/>
              <a:gd name="connsiteY7" fmla="*/ 0 h 1074"/>
              <a:gd name="connsiteX0" fmla="*/ 735 w 735"/>
              <a:gd name="connsiteY0" fmla="*/ 1074 h 1074"/>
              <a:gd name="connsiteX1" fmla="*/ 687 w 735"/>
              <a:gd name="connsiteY1" fmla="*/ 882 h 1074"/>
              <a:gd name="connsiteX2" fmla="*/ 591 w 735"/>
              <a:gd name="connsiteY2" fmla="*/ 690 h 1074"/>
              <a:gd name="connsiteX3" fmla="*/ 543 w 735"/>
              <a:gd name="connsiteY3" fmla="*/ 498 h 1074"/>
              <a:gd name="connsiteX4" fmla="*/ 483 w 735"/>
              <a:gd name="connsiteY4" fmla="*/ 415 h 1074"/>
              <a:gd name="connsiteX5" fmla="*/ 447 w 735"/>
              <a:gd name="connsiteY5" fmla="*/ 312 h 1074"/>
              <a:gd name="connsiteX6" fmla="*/ 301 w 735"/>
              <a:gd name="connsiteY6" fmla="*/ 126 h 1074"/>
              <a:gd name="connsiteX7" fmla="*/ 254 w 735"/>
              <a:gd name="connsiteY7" fmla="*/ 136 h 1074"/>
              <a:gd name="connsiteX8" fmla="*/ 0 w 735"/>
              <a:gd name="connsiteY8" fmla="*/ 0 h 1074"/>
              <a:gd name="connsiteX0" fmla="*/ 735 w 735"/>
              <a:gd name="connsiteY0" fmla="*/ 1074 h 1074"/>
              <a:gd name="connsiteX1" fmla="*/ 687 w 735"/>
              <a:gd name="connsiteY1" fmla="*/ 882 h 1074"/>
              <a:gd name="connsiteX2" fmla="*/ 591 w 735"/>
              <a:gd name="connsiteY2" fmla="*/ 690 h 1074"/>
              <a:gd name="connsiteX3" fmla="*/ 543 w 735"/>
              <a:gd name="connsiteY3" fmla="*/ 498 h 1074"/>
              <a:gd name="connsiteX4" fmla="*/ 483 w 735"/>
              <a:gd name="connsiteY4" fmla="*/ 415 h 1074"/>
              <a:gd name="connsiteX5" fmla="*/ 447 w 735"/>
              <a:gd name="connsiteY5" fmla="*/ 312 h 1074"/>
              <a:gd name="connsiteX6" fmla="*/ 313 w 735"/>
              <a:gd name="connsiteY6" fmla="*/ 185 h 1074"/>
              <a:gd name="connsiteX7" fmla="*/ 254 w 735"/>
              <a:gd name="connsiteY7" fmla="*/ 136 h 1074"/>
              <a:gd name="connsiteX8" fmla="*/ 0 w 735"/>
              <a:gd name="connsiteY8" fmla="*/ 0 h 1074"/>
              <a:gd name="connsiteX0" fmla="*/ 735 w 735"/>
              <a:gd name="connsiteY0" fmla="*/ 1074 h 1145"/>
              <a:gd name="connsiteX1" fmla="*/ 413 w 735"/>
              <a:gd name="connsiteY1" fmla="*/ 1138 h 1145"/>
              <a:gd name="connsiteX2" fmla="*/ 687 w 735"/>
              <a:gd name="connsiteY2" fmla="*/ 882 h 1145"/>
              <a:gd name="connsiteX3" fmla="*/ 591 w 735"/>
              <a:gd name="connsiteY3" fmla="*/ 690 h 1145"/>
              <a:gd name="connsiteX4" fmla="*/ 543 w 735"/>
              <a:gd name="connsiteY4" fmla="*/ 498 h 1145"/>
              <a:gd name="connsiteX5" fmla="*/ 483 w 735"/>
              <a:gd name="connsiteY5" fmla="*/ 415 h 1145"/>
              <a:gd name="connsiteX6" fmla="*/ 447 w 735"/>
              <a:gd name="connsiteY6" fmla="*/ 312 h 1145"/>
              <a:gd name="connsiteX7" fmla="*/ 313 w 735"/>
              <a:gd name="connsiteY7" fmla="*/ 185 h 1145"/>
              <a:gd name="connsiteX8" fmla="*/ 254 w 735"/>
              <a:gd name="connsiteY8" fmla="*/ 136 h 1145"/>
              <a:gd name="connsiteX9" fmla="*/ 0 w 735"/>
              <a:gd name="connsiteY9" fmla="*/ 0 h 1145"/>
              <a:gd name="connsiteX0" fmla="*/ 735 w 735"/>
              <a:gd name="connsiteY0" fmla="*/ 1074 h 1218"/>
              <a:gd name="connsiteX1" fmla="*/ 505 w 735"/>
              <a:gd name="connsiteY1" fmla="*/ 1207 h 1218"/>
              <a:gd name="connsiteX2" fmla="*/ 413 w 735"/>
              <a:gd name="connsiteY2" fmla="*/ 1138 h 1218"/>
              <a:gd name="connsiteX3" fmla="*/ 687 w 735"/>
              <a:gd name="connsiteY3" fmla="*/ 882 h 1218"/>
              <a:gd name="connsiteX4" fmla="*/ 591 w 735"/>
              <a:gd name="connsiteY4" fmla="*/ 690 h 1218"/>
              <a:gd name="connsiteX5" fmla="*/ 543 w 735"/>
              <a:gd name="connsiteY5" fmla="*/ 498 h 1218"/>
              <a:gd name="connsiteX6" fmla="*/ 483 w 735"/>
              <a:gd name="connsiteY6" fmla="*/ 415 h 1218"/>
              <a:gd name="connsiteX7" fmla="*/ 447 w 735"/>
              <a:gd name="connsiteY7" fmla="*/ 312 h 1218"/>
              <a:gd name="connsiteX8" fmla="*/ 313 w 735"/>
              <a:gd name="connsiteY8" fmla="*/ 185 h 1218"/>
              <a:gd name="connsiteX9" fmla="*/ 254 w 735"/>
              <a:gd name="connsiteY9" fmla="*/ 136 h 1218"/>
              <a:gd name="connsiteX10" fmla="*/ 0 w 735"/>
              <a:gd name="connsiteY10" fmla="*/ 0 h 1218"/>
              <a:gd name="connsiteX0" fmla="*/ 735 w 735"/>
              <a:gd name="connsiteY0" fmla="*/ 1074 h 1225"/>
              <a:gd name="connsiteX1" fmla="*/ 553 w 735"/>
              <a:gd name="connsiteY1" fmla="*/ 1203 h 1225"/>
              <a:gd name="connsiteX2" fmla="*/ 505 w 735"/>
              <a:gd name="connsiteY2" fmla="*/ 1207 h 1225"/>
              <a:gd name="connsiteX3" fmla="*/ 413 w 735"/>
              <a:gd name="connsiteY3" fmla="*/ 1138 h 1225"/>
              <a:gd name="connsiteX4" fmla="*/ 687 w 735"/>
              <a:gd name="connsiteY4" fmla="*/ 882 h 1225"/>
              <a:gd name="connsiteX5" fmla="*/ 591 w 735"/>
              <a:gd name="connsiteY5" fmla="*/ 690 h 1225"/>
              <a:gd name="connsiteX6" fmla="*/ 543 w 735"/>
              <a:gd name="connsiteY6" fmla="*/ 498 h 1225"/>
              <a:gd name="connsiteX7" fmla="*/ 483 w 735"/>
              <a:gd name="connsiteY7" fmla="*/ 415 h 1225"/>
              <a:gd name="connsiteX8" fmla="*/ 447 w 735"/>
              <a:gd name="connsiteY8" fmla="*/ 312 h 1225"/>
              <a:gd name="connsiteX9" fmla="*/ 313 w 735"/>
              <a:gd name="connsiteY9" fmla="*/ 185 h 1225"/>
              <a:gd name="connsiteX10" fmla="*/ 254 w 735"/>
              <a:gd name="connsiteY10" fmla="*/ 136 h 1225"/>
              <a:gd name="connsiteX11" fmla="*/ 0 w 735"/>
              <a:gd name="connsiteY11" fmla="*/ 0 h 1225"/>
              <a:gd name="connsiteX0" fmla="*/ 735 w 735"/>
              <a:gd name="connsiteY0" fmla="*/ 1074 h 1207"/>
              <a:gd name="connsiteX1" fmla="*/ 505 w 735"/>
              <a:gd name="connsiteY1" fmla="*/ 1207 h 1207"/>
              <a:gd name="connsiteX2" fmla="*/ 413 w 735"/>
              <a:gd name="connsiteY2" fmla="*/ 1138 h 1207"/>
              <a:gd name="connsiteX3" fmla="*/ 687 w 735"/>
              <a:gd name="connsiteY3" fmla="*/ 882 h 1207"/>
              <a:gd name="connsiteX4" fmla="*/ 591 w 735"/>
              <a:gd name="connsiteY4" fmla="*/ 690 h 1207"/>
              <a:gd name="connsiteX5" fmla="*/ 543 w 735"/>
              <a:gd name="connsiteY5" fmla="*/ 498 h 1207"/>
              <a:gd name="connsiteX6" fmla="*/ 483 w 735"/>
              <a:gd name="connsiteY6" fmla="*/ 415 h 1207"/>
              <a:gd name="connsiteX7" fmla="*/ 447 w 735"/>
              <a:gd name="connsiteY7" fmla="*/ 312 h 1207"/>
              <a:gd name="connsiteX8" fmla="*/ 313 w 735"/>
              <a:gd name="connsiteY8" fmla="*/ 185 h 1207"/>
              <a:gd name="connsiteX9" fmla="*/ 254 w 735"/>
              <a:gd name="connsiteY9" fmla="*/ 136 h 1207"/>
              <a:gd name="connsiteX10" fmla="*/ 0 w 735"/>
              <a:gd name="connsiteY10" fmla="*/ 0 h 1207"/>
              <a:gd name="connsiteX0" fmla="*/ 505 w 701"/>
              <a:gd name="connsiteY0" fmla="*/ 1207 h 1207"/>
              <a:gd name="connsiteX1" fmla="*/ 413 w 701"/>
              <a:gd name="connsiteY1" fmla="*/ 1138 h 1207"/>
              <a:gd name="connsiteX2" fmla="*/ 687 w 701"/>
              <a:gd name="connsiteY2" fmla="*/ 882 h 1207"/>
              <a:gd name="connsiteX3" fmla="*/ 591 w 701"/>
              <a:gd name="connsiteY3" fmla="*/ 690 h 1207"/>
              <a:gd name="connsiteX4" fmla="*/ 543 w 701"/>
              <a:gd name="connsiteY4" fmla="*/ 498 h 1207"/>
              <a:gd name="connsiteX5" fmla="*/ 483 w 701"/>
              <a:gd name="connsiteY5" fmla="*/ 415 h 1207"/>
              <a:gd name="connsiteX6" fmla="*/ 447 w 701"/>
              <a:gd name="connsiteY6" fmla="*/ 312 h 1207"/>
              <a:gd name="connsiteX7" fmla="*/ 313 w 701"/>
              <a:gd name="connsiteY7" fmla="*/ 185 h 1207"/>
              <a:gd name="connsiteX8" fmla="*/ 254 w 701"/>
              <a:gd name="connsiteY8" fmla="*/ 136 h 1207"/>
              <a:gd name="connsiteX9" fmla="*/ 0 w 701"/>
              <a:gd name="connsiteY9" fmla="*/ 0 h 1207"/>
              <a:gd name="connsiteX0" fmla="*/ 505 w 701"/>
              <a:gd name="connsiteY0" fmla="*/ 1207 h 1259"/>
              <a:gd name="connsiteX1" fmla="*/ 459 w 701"/>
              <a:gd name="connsiteY1" fmla="*/ 1247 h 1259"/>
              <a:gd name="connsiteX2" fmla="*/ 413 w 701"/>
              <a:gd name="connsiteY2" fmla="*/ 1138 h 1259"/>
              <a:gd name="connsiteX3" fmla="*/ 687 w 701"/>
              <a:gd name="connsiteY3" fmla="*/ 882 h 1259"/>
              <a:gd name="connsiteX4" fmla="*/ 591 w 701"/>
              <a:gd name="connsiteY4" fmla="*/ 690 h 1259"/>
              <a:gd name="connsiteX5" fmla="*/ 543 w 701"/>
              <a:gd name="connsiteY5" fmla="*/ 498 h 1259"/>
              <a:gd name="connsiteX6" fmla="*/ 483 w 701"/>
              <a:gd name="connsiteY6" fmla="*/ 415 h 1259"/>
              <a:gd name="connsiteX7" fmla="*/ 447 w 701"/>
              <a:gd name="connsiteY7" fmla="*/ 312 h 1259"/>
              <a:gd name="connsiteX8" fmla="*/ 313 w 701"/>
              <a:gd name="connsiteY8" fmla="*/ 185 h 1259"/>
              <a:gd name="connsiteX9" fmla="*/ 254 w 701"/>
              <a:gd name="connsiteY9" fmla="*/ 136 h 1259"/>
              <a:gd name="connsiteX10" fmla="*/ 0 w 701"/>
              <a:gd name="connsiteY10" fmla="*/ 0 h 1259"/>
              <a:gd name="connsiteX0" fmla="*/ 505 w 701"/>
              <a:gd name="connsiteY0" fmla="*/ 1207 h 1207"/>
              <a:gd name="connsiteX1" fmla="*/ 413 w 701"/>
              <a:gd name="connsiteY1" fmla="*/ 1138 h 1207"/>
              <a:gd name="connsiteX2" fmla="*/ 687 w 701"/>
              <a:gd name="connsiteY2" fmla="*/ 882 h 1207"/>
              <a:gd name="connsiteX3" fmla="*/ 591 w 701"/>
              <a:gd name="connsiteY3" fmla="*/ 690 h 1207"/>
              <a:gd name="connsiteX4" fmla="*/ 543 w 701"/>
              <a:gd name="connsiteY4" fmla="*/ 498 h 1207"/>
              <a:gd name="connsiteX5" fmla="*/ 483 w 701"/>
              <a:gd name="connsiteY5" fmla="*/ 415 h 1207"/>
              <a:gd name="connsiteX6" fmla="*/ 447 w 701"/>
              <a:gd name="connsiteY6" fmla="*/ 312 h 1207"/>
              <a:gd name="connsiteX7" fmla="*/ 313 w 701"/>
              <a:gd name="connsiteY7" fmla="*/ 185 h 1207"/>
              <a:gd name="connsiteX8" fmla="*/ 254 w 701"/>
              <a:gd name="connsiteY8" fmla="*/ 136 h 1207"/>
              <a:gd name="connsiteX9" fmla="*/ 0 w 701"/>
              <a:gd name="connsiteY9" fmla="*/ 0 h 1207"/>
              <a:gd name="connsiteX0" fmla="*/ 505 w 701"/>
              <a:gd name="connsiteY0" fmla="*/ 1207 h 1207"/>
              <a:gd name="connsiteX1" fmla="*/ 501 w 701"/>
              <a:gd name="connsiteY1" fmla="*/ 1159 h 1207"/>
              <a:gd name="connsiteX2" fmla="*/ 413 w 701"/>
              <a:gd name="connsiteY2" fmla="*/ 1138 h 1207"/>
              <a:gd name="connsiteX3" fmla="*/ 687 w 701"/>
              <a:gd name="connsiteY3" fmla="*/ 882 h 1207"/>
              <a:gd name="connsiteX4" fmla="*/ 591 w 701"/>
              <a:gd name="connsiteY4" fmla="*/ 690 h 1207"/>
              <a:gd name="connsiteX5" fmla="*/ 543 w 701"/>
              <a:gd name="connsiteY5" fmla="*/ 498 h 1207"/>
              <a:gd name="connsiteX6" fmla="*/ 483 w 701"/>
              <a:gd name="connsiteY6" fmla="*/ 415 h 1207"/>
              <a:gd name="connsiteX7" fmla="*/ 447 w 701"/>
              <a:gd name="connsiteY7" fmla="*/ 312 h 1207"/>
              <a:gd name="connsiteX8" fmla="*/ 313 w 701"/>
              <a:gd name="connsiteY8" fmla="*/ 185 h 1207"/>
              <a:gd name="connsiteX9" fmla="*/ 254 w 701"/>
              <a:gd name="connsiteY9" fmla="*/ 136 h 1207"/>
              <a:gd name="connsiteX10" fmla="*/ 0 w 701"/>
              <a:gd name="connsiteY10" fmla="*/ 0 h 1207"/>
              <a:gd name="connsiteX0" fmla="*/ 501 w 701"/>
              <a:gd name="connsiteY0" fmla="*/ 1159 h 1191"/>
              <a:gd name="connsiteX1" fmla="*/ 413 w 701"/>
              <a:gd name="connsiteY1" fmla="*/ 1138 h 1191"/>
              <a:gd name="connsiteX2" fmla="*/ 687 w 701"/>
              <a:gd name="connsiteY2" fmla="*/ 882 h 1191"/>
              <a:gd name="connsiteX3" fmla="*/ 591 w 701"/>
              <a:gd name="connsiteY3" fmla="*/ 690 h 1191"/>
              <a:gd name="connsiteX4" fmla="*/ 543 w 701"/>
              <a:gd name="connsiteY4" fmla="*/ 498 h 1191"/>
              <a:gd name="connsiteX5" fmla="*/ 483 w 701"/>
              <a:gd name="connsiteY5" fmla="*/ 415 h 1191"/>
              <a:gd name="connsiteX6" fmla="*/ 447 w 701"/>
              <a:gd name="connsiteY6" fmla="*/ 312 h 1191"/>
              <a:gd name="connsiteX7" fmla="*/ 313 w 701"/>
              <a:gd name="connsiteY7" fmla="*/ 185 h 1191"/>
              <a:gd name="connsiteX8" fmla="*/ 254 w 701"/>
              <a:gd name="connsiteY8" fmla="*/ 136 h 1191"/>
              <a:gd name="connsiteX9" fmla="*/ 0 w 701"/>
              <a:gd name="connsiteY9" fmla="*/ 0 h 1191"/>
              <a:gd name="connsiteX0" fmla="*/ 442 w 701"/>
              <a:gd name="connsiteY0" fmla="*/ 1214 h 1214"/>
              <a:gd name="connsiteX1" fmla="*/ 413 w 701"/>
              <a:gd name="connsiteY1" fmla="*/ 1138 h 1214"/>
              <a:gd name="connsiteX2" fmla="*/ 687 w 701"/>
              <a:gd name="connsiteY2" fmla="*/ 882 h 1214"/>
              <a:gd name="connsiteX3" fmla="*/ 591 w 701"/>
              <a:gd name="connsiteY3" fmla="*/ 690 h 1214"/>
              <a:gd name="connsiteX4" fmla="*/ 543 w 701"/>
              <a:gd name="connsiteY4" fmla="*/ 498 h 1214"/>
              <a:gd name="connsiteX5" fmla="*/ 483 w 701"/>
              <a:gd name="connsiteY5" fmla="*/ 415 h 1214"/>
              <a:gd name="connsiteX6" fmla="*/ 447 w 701"/>
              <a:gd name="connsiteY6" fmla="*/ 312 h 1214"/>
              <a:gd name="connsiteX7" fmla="*/ 313 w 701"/>
              <a:gd name="connsiteY7" fmla="*/ 185 h 1214"/>
              <a:gd name="connsiteX8" fmla="*/ 254 w 701"/>
              <a:gd name="connsiteY8" fmla="*/ 136 h 1214"/>
              <a:gd name="connsiteX9" fmla="*/ 0 w 701"/>
              <a:gd name="connsiteY9" fmla="*/ 0 h 1214"/>
              <a:gd name="connsiteX0" fmla="*/ 442 w 624"/>
              <a:gd name="connsiteY0" fmla="*/ 1214 h 1214"/>
              <a:gd name="connsiteX1" fmla="*/ 413 w 624"/>
              <a:gd name="connsiteY1" fmla="*/ 1138 h 1214"/>
              <a:gd name="connsiteX2" fmla="*/ 610 w 624"/>
              <a:gd name="connsiteY2" fmla="*/ 882 h 1214"/>
              <a:gd name="connsiteX3" fmla="*/ 591 w 624"/>
              <a:gd name="connsiteY3" fmla="*/ 690 h 1214"/>
              <a:gd name="connsiteX4" fmla="*/ 543 w 624"/>
              <a:gd name="connsiteY4" fmla="*/ 498 h 1214"/>
              <a:gd name="connsiteX5" fmla="*/ 483 w 624"/>
              <a:gd name="connsiteY5" fmla="*/ 415 h 1214"/>
              <a:gd name="connsiteX6" fmla="*/ 447 w 624"/>
              <a:gd name="connsiteY6" fmla="*/ 312 h 1214"/>
              <a:gd name="connsiteX7" fmla="*/ 313 w 624"/>
              <a:gd name="connsiteY7" fmla="*/ 185 h 1214"/>
              <a:gd name="connsiteX8" fmla="*/ 254 w 624"/>
              <a:gd name="connsiteY8" fmla="*/ 136 h 1214"/>
              <a:gd name="connsiteX9" fmla="*/ 0 w 624"/>
              <a:gd name="connsiteY9" fmla="*/ 0 h 1214"/>
              <a:gd name="connsiteX0" fmla="*/ 442 w 610"/>
              <a:gd name="connsiteY0" fmla="*/ 1214 h 1214"/>
              <a:gd name="connsiteX1" fmla="*/ 413 w 610"/>
              <a:gd name="connsiteY1" fmla="*/ 1138 h 1214"/>
              <a:gd name="connsiteX2" fmla="*/ 610 w 610"/>
              <a:gd name="connsiteY2" fmla="*/ 882 h 1214"/>
              <a:gd name="connsiteX3" fmla="*/ 591 w 610"/>
              <a:gd name="connsiteY3" fmla="*/ 690 h 1214"/>
              <a:gd name="connsiteX4" fmla="*/ 543 w 610"/>
              <a:gd name="connsiteY4" fmla="*/ 498 h 1214"/>
              <a:gd name="connsiteX5" fmla="*/ 483 w 610"/>
              <a:gd name="connsiteY5" fmla="*/ 415 h 1214"/>
              <a:gd name="connsiteX6" fmla="*/ 447 w 610"/>
              <a:gd name="connsiteY6" fmla="*/ 312 h 1214"/>
              <a:gd name="connsiteX7" fmla="*/ 313 w 610"/>
              <a:gd name="connsiteY7" fmla="*/ 185 h 1214"/>
              <a:gd name="connsiteX8" fmla="*/ 254 w 610"/>
              <a:gd name="connsiteY8" fmla="*/ 136 h 1214"/>
              <a:gd name="connsiteX9" fmla="*/ 0 w 610"/>
              <a:gd name="connsiteY9" fmla="*/ 0 h 1214"/>
              <a:gd name="connsiteX0" fmla="*/ 442 w 610"/>
              <a:gd name="connsiteY0" fmla="*/ 1214 h 1214"/>
              <a:gd name="connsiteX1" fmla="*/ 413 w 610"/>
              <a:gd name="connsiteY1" fmla="*/ 1138 h 1214"/>
              <a:gd name="connsiteX2" fmla="*/ 464 w 610"/>
              <a:gd name="connsiteY2" fmla="*/ 1142 h 1214"/>
              <a:gd name="connsiteX3" fmla="*/ 610 w 610"/>
              <a:gd name="connsiteY3" fmla="*/ 882 h 1214"/>
              <a:gd name="connsiteX4" fmla="*/ 591 w 610"/>
              <a:gd name="connsiteY4" fmla="*/ 690 h 1214"/>
              <a:gd name="connsiteX5" fmla="*/ 543 w 610"/>
              <a:gd name="connsiteY5" fmla="*/ 498 h 1214"/>
              <a:gd name="connsiteX6" fmla="*/ 483 w 610"/>
              <a:gd name="connsiteY6" fmla="*/ 415 h 1214"/>
              <a:gd name="connsiteX7" fmla="*/ 447 w 610"/>
              <a:gd name="connsiteY7" fmla="*/ 312 h 1214"/>
              <a:gd name="connsiteX8" fmla="*/ 313 w 610"/>
              <a:gd name="connsiteY8" fmla="*/ 185 h 1214"/>
              <a:gd name="connsiteX9" fmla="*/ 254 w 610"/>
              <a:gd name="connsiteY9" fmla="*/ 136 h 1214"/>
              <a:gd name="connsiteX10" fmla="*/ 0 w 610"/>
              <a:gd name="connsiteY10" fmla="*/ 0 h 1214"/>
              <a:gd name="connsiteX0" fmla="*/ 442 w 610"/>
              <a:gd name="connsiteY0" fmla="*/ 1214 h 1214"/>
              <a:gd name="connsiteX1" fmla="*/ 413 w 610"/>
              <a:gd name="connsiteY1" fmla="*/ 1138 h 1214"/>
              <a:gd name="connsiteX2" fmla="*/ 416 w 610"/>
              <a:gd name="connsiteY2" fmla="*/ 1140 h 1214"/>
              <a:gd name="connsiteX3" fmla="*/ 464 w 610"/>
              <a:gd name="connsiteY3" fmla="*/ 1142 h 1214"/>
              <a:gd name="connsiteX4" fmla="*/ 610 w 610"/>
              <a:gd name="connsiteY4" fmla="*/ 882 h 1214"/>
              <a:gd name="connsiteX5" fmla="*/ 591 w 610"/>
              <a:gd name="connsiteY5" fmla="*/ 690 h 1214"/>
              <a:gd name="connsiteX6" fmla="*/ 543 w 610"/>
              <a:gd name="connsiteY6" fmla="*/ 498 h 1214"/>
              <a:gd name="connsiteX7" fmla="*/ 483 w 610"/>
              <a:gd name="connsiteY7" fmla="*/ 415 h 1214"/>
              <a:gd name="connsiteX8" fmla="*/ 447 w 610"/>
              <a:gd name="connsiteY8" fmla="*/ 312 h 1214"/>
              <a:gd name="connsiteX9" fmla="*/ 313 w 610"/>
              <a:gd name="connsiteY9" fmla="*/ 185 h 1214"/>
              <a:gd name="connsiteX10" fmla="*/ 254 w 610"/>
              <a:gd name="connsiteY10" fmla="*/ 136 h 1214"/>
              <a:gd name="connsiteX11" fmla="*/ 0 w 610"/>
              <a:gd name="connsiteY11" fmla="*/ 0 h 1214"/>
              <a:gd name="connsiteX0" fmla="*/ 442 w 610"/>
              <a:gd name="connsiteY0" fmla="*/ 1214 h 1294"/>
              <a:gd name="connsiteX1" fmla="*/ 441 w 610"/>
              <a:gd name="connsiteY1" fmla="*/ 1281 h 1294"/>
              <a:gd name="connsiteX2" fmla="*/ 413 w 610"/>
              <a:gd name="connsiteY2" fmla="*/ 1138 h 1294"/>
              <a:gd name="connsiteX3" fmla="*/ 416 w 610"/>
              <a:gd name="connsiteY3" fmla="*/ 1140 h 1294"/>
              <a:gd name="connsiteX4" fmla="*/ 464 w 610"/>
              <a:gd name="connsiteY4" fmla="*/ 1142 h 1294"/>
              <a:gd name="connsiteX5" fmla="*/ 610 w 610"/>
              <a:gd name="connsiteY5" fmla="*/ 882 h 1294"/>
              <a:gd name="connsiteX6" fmla="*/ 591 w 610"/>
              <a:gd name="connsiteY6" fmla="*/ 690 h 1294"/>
              <a:gd name="connsiteX7" fmla="*/ 543 w 610"/>
              <a:gd name="connsiteY7" fmla="*/ 498 h 1294"/>
              <a:gd name="connsiteX8" fmla="*/ 483 w 610"/>
              <a:gd name="connsiteY8" fmla="*/ 415 h 1294"/>
              <a:gd name="connsiteX9" fmla="*/ 447 w 610"/>
              <a:gd name="connsiteY9" fmla="*/ 312 h 1294"/>
              <a:gd name="connsiteX10" fmla="*/ 313 w 610"/>
              <a:gd name="connsiteY10" fmla="*/ 185 h 1294"/>
              <a:gd name="connsiteX11" fmla="*/ 254 w 610"/>
              <a:gd name="connsiteY11" fmla="*/ 136 h 1294"/>
              <a:gd name="connsiteX12" fmla="*/ 0 w 610"/>
              <a:gd name="connsiteY12" fmla="*/ 0 h 1294"/>
              <a:gd name="connsiteX0" fmla="*/ 442 w 610"/>
              <a:gd name="connsiteY0" fmla="*/ 1214 h 1294"/>
              <a:gd name="connsiteX1" fmla="*/ 441 w 610"/>
              <a:gd name="connsiteY1" fmla="*/ 1281 h 1294"/>
              <a:gd name="connsiteX2" fmla="*/ 413 w 610"/>
              <a:gd name="connsiteY2" fmla="*/ 1138 h 1294"/>
              <a:gd name="connsiteX3" fmla="*/ 416 w 610"/>
              <a:gd name="connsiteY3" fmla="*/ 1140 h 1294"/>
              <a:gd name="connsiteX4" fmla="*/ 464 w 610"/>
              <a:gd name="connsiteY4" fmla="*/ 1142 h 1294"/>
              <a:gd name="connsiteX5" fmla="*/ 610 w 610"/>
              <a:gd name="connsiteY5" fmla="*/ 882 h 1294"/>
              <a:gd name="connsiteX6" fmla="*/ 591 w 610"/>
              <a:gd name="connsiteY6" fmla="*/ 690 h 1294"/>
              <a:gd name="connsiteX7" fmla="*/ 543 w 610"/>
              <a:gd name="connsiteY7" fmla="*/ 498 h 1294"/>
              <a:gd name="connsiteX8" fmla="*/ 483 w 610"/>
              <a:gd name="connsiteY8" fmla="*/ 415 h 1294"/>
              <a:gd name="connsiteX9" fmla="*/ 447 w 610"/>
              <a:gd name="connsiteY9" fmla="*/ 312 h 1294"/>
              <a:gd name="connsiteX10" fmla="*/ 313 w 610"/>
              <a:gd name="connsiteY10" fmla="*/ 185 h 1294"/>
              <a:gd name="connsiteX11" fmla="*/ 254 w 610"/>
              <a:gd name="connsiteY11" fmla="*/ 136 h 1294"/>
              <a:gd name="connsiteX12" fmla="*/ 0 w 610"/>
              <a:gd name="connsiteY12" fmla="*/ 0 h 1294"/>
              <a:gd name="connsiteX0" fmla="*/ 442 w 610"/>
              <a:gd name="connsiteY0" fmla="*/ 1214 h 1294"/>
              <a:gd name="connsiteX1" fmla="*/ 441 w 610"/>
              <a:gd name="connsiteY1" fmla="*/ 1281 h 1294"/>
              <a:gd name="connsiteX2" fmla="*/ 413 w 610"/>
              <a:gd name="connsiteY2" fmla="*/ 1138 h 1294"/>
              <a:gd name="connsiteX3" fmla="*/ 464 w 610"/>
              <a:gd name="connsiteY3" fmla="*/ 1142 h 1294"/>
              <a:gd name="connsiteX4" fmla="*/ 610 w 610"/>
              <a:gd name="connsiteY4" fmla="*/ 882 h 1294"/>
              <a:gd name="connsiteX5" fmla="*/ 591 w 610"/>
              <a:gd name="connsiteY5" fmla="*/ 690 h 1294"/>
              <a:gd name="connsiteX6" fmla="*/ 543 w 610"/>
              <a:gd name="connsiteY6" fmla="*/ 498 h 1294"/>
              <a:gd name="connsiteX7" fmla="*/ 483 w 610"/>
              <a:gd name="connsiteY7" fmla="*/ 415 h 1294"/>
              <a:gd name="connsiteX8" fmla="*/ 447 w 610"/>
              <a:gd name="connsiteY8" fmla="*/ 312 h 1294"/>
              <a:gd name="connsiteX9" fmla="*/ 313 w 610"/>
              <a:gd name="connsiteY9" fmla="*/ 185 h 1294"/>
              <a:gd name="connsiteX10" fmla="*/ 254 w 610"/>
              <a:gd name="connsiteY10" fmla="*/ 136 h 1294"/>
              <a:gd name="connsiteX11" fmla="*/ 0 w 610"/>
              <a:gd name="connsiteY11" fmla="*/ 0 h 1294"/>
              <a:gd name="connsiteX0" fmla="*/ 442 w 610"/>
              <a:gd name="connsiteY0" fmla="*/ 1214 h 1294"/>
              <a:gd name="connsiteX1" fmla="*/ 441 w 610"/>
              <a:gd name="connsiteY1" fmla="*/ 1281 h 1294"/>
              <a:gd name="connsiteX2" fmla="*/ 413 w 610"/>
              <a:gd name="connsiteY2" fmla="*/ 1138 h 1294"/>
              <a:gd name="connsiteX3" fmla="*/ 410 w 610"/>
              <a:gd name="connsiteY3" fmla="*/ 1137 h 1294"/>
              <a:gd name="connsiteX4" fmla="*/ 464 w 610"/>
              <a:gd name="connsiteY4" fmla="*/ 1142 h 1294"/>
              <a:gd name="connsiteX5" fmla="*/ 610 w 610"/>
              <a:gd name="connsiteY5" fmla="*/ 882 h 1294"/>
              <a:gd name="connsiteX6" fmla="*/ 591 w 610"/>
              <a:gd name="connsiteY6" fmla="*/ 690 h 1294"/>
              <a:gd name="connsiteX7" fmla="*/ 543 w 610"/>
              <a:gd name="connsiteY7" fmla="*/ 498 h 1294"/>
              <a:gd name="connsiteX8" fmla="*/ 483 w 610"/>
              <a:gd name="connsiteY8" fmla="*/ 415 h 1294"/>
              <a:gd name="connsiteX9" fmla="*/ 447 w 610"/>
              <a:gd name="connsiteY9" fmla="*/ 312 h 1294"/>
              <a:gd name="connsiteX10" fmla="*/ 313 w 610"/>
              <a:gd name="connsiteY10" fmla="*/ 185 h 1294"/>
              <a:gd name="connsiteX11" fmla="*/ 254 w 610"/>
              <a:gd name="connsiteY11" fmla="*/ 136 h 1294"/>
              <a:gd name="connsiteX12" fmla="*/ 0 w 610"/>
              <a:gd name="connsiteY12" fmla="*/ 0 h 1294"/>
              <a:gd name="connsiteX0" fmla="*/ 442 w 610"/>
              <a:gd name="connsiteY0" fmla="*/ 1214 h 1294"/>
              <a:gd name="connsiteX1" fmla="*/ 441 w 610"/>
              <a:gd name="connsiteY1" fmla="*/ 1281 h 1294"/>
              <a:gd name="connsiteX2" fmla="*/ 413 w 610"/>
              <a:gd name="connsiteY2" fmla="*/ 1138 h 1294"/>
              <a:gd name="connsiteX3" fmla="*/ 464 w 610"/>
              <a:gd name="connsiteY3" fmla="*/ 1142 h 1294"/>
              <a:gd name="connsiteX4" fmla="*/ 610 w 610"/>
              <a:gd name="connsiteY4" fmla="*/ 882 h 1294"/>
              <a:gd name="connsiteX5" fmla="*/ 591 w 610"/>
              <a:gd name="connsiteY5" fmla="*/ 690 h 1294"/>
              <a:gd name="connsiteX6" fmla="*/ 543 w 610"/>
              <a:gd name="connsiteY6" fmla="*/ 498 h 1294"/>
              <a:gd name="connsiteX7" fmla="*/ 483 w 610"/>
              <a:gd name="connsiteY7" fmla="*/ 415 h 1294"/>
              <a:gd name="connsiteX8" fmla="*/ 447 w 610"/>
              <a:gd name="connsiteY8" fmla="*/ 312 h 1294"/>
              <a:gd name="connsiteX9" fmla="*/ 313 w 610"/>
              <a:gd name="connsiteY9" fmla="*/ 185 h 1294"/>
              <a:gd name="connsiteX10" fmla="*/ 254 w 610"/>
              <a:gd name="connsiteY10" fmla="*/ 136 h 1294"/>
              <a:gd name="connsiteX11" fmla="*/ 0 w 610"/>
              <a:gd name="connsiteY11" fmla="*/ 0 h 1294"/>
              <a:gd name="connsiteX0" fmla="*/ 442 w 610"/>
              <a:gd name="connsiteY0" fmla="*/ 1214 h 1293"/>
              <a:gd name="connsiteX1" fmla="*/ 441 w 610"/>
              <a:gd name="connsiteY1" fmla="*/ 1281 h 1293"/>
              <a:gd name="connsiteX2" fmla="*/ 464 w 610"/>
              <a:gd name="connsiteY2" fmla="*/ 1142 h 1293"/>
              <a:gd name="connsiteX3" fmla="*/ 610 w 610"/>
              <a:gd name="connsiteY3" fmla="*/ 882 h 1293"/>
              <a:gd name="connsiteX4" fmla="*/ 591 w 610"/>
              <a:gd name="connsiteY4" fmla="*/ 690 h 1293"/>
              <a:gd name="connsiteX5" fmla="*/ 543 w 610"/>
              <a:gd name="connsiteY5" fmla="*/ 498 h 1293"/>
              <a:gd name="connsiteX6" fmla="*/ 483 w 610"/>
              <a:gd name="connsiteY6" fmla="*/ 415 h 1293"/>
              <a:gd name="connsiteX7" fmla="*/ 447 w 610"/>
              <a:gd name="connsiteY7" fmla="*/ 312 h 1293"/>
              <a:gd name="connsiteX8" fmla="*/ 313 w 610"/>
              <a:gd name="connsiteY8" fmla="*/ 185 h 1293"/>
              <a:gd name="connsiteX9" fmla="*/ 254 w 610"/>
              <a:gd name="connsiteY9" fmla="*/ 136 h 1293"/>
              <a:gd name="connsiteX10" fmla="*/ 0 w 610"/>
              <a:gd name="connsiteY10" fmla="*/ 0 h 1293"/>
              <a:gd name="connsiteX0" fmla="*/ 441 w 610"/>
              <a:gd name="connsiteY0" fmla="*/ 1281 h 1281"/>
              <a:gd name="connsiteX1" fmla="*/ 464 w 610"/>
              <a:gd name="connsiteY1" fmla="*/ 1142 h 1281"/>
              <a:gd name="connsiteX2" fmla="*/ 610 w 610"/>
              <a:gd name="connsiteY2" fmla="*/ 882 h 1281"/>
              <a:gd name="connsiteX3" fmla="*/ 591 w 610"/>
              <a:gd name="connsiteY3" fmla="*/ 690 h 1281"/>
              <a:gd name="connsiteX4" fmla="*/ 543 w 610"/>
              <a:gd name="connsiteY4" fmla="*/ 498 h 1281"/>
              <a:gd name="connsiteX5" fmla="*/ 483 w 610"/>
              <a:gd name="connsiteY5" fmla="*/ 415 h 1281"/>
              <a:gd name="connsiteX6" fmla="*/ 447 w 610"/>
              <a:gd name="connsiteY6" fmla="*/ 312 h 1281"/>
              <a:gd name="connsiteX7" fmla="*/ 313 w 610"/>
              <a:gd name="connsiteY7" fmla="*/ 185 h 1281"/>
              <a:gd name="connsiteX8" fmla="*/ 254 w 610"/>
              <a:gd name="connsiteY8" fmla="*/ 136 h 1281"/>
              <a:gd name="connsiteX9" fmla="*/ 0 w 610"/>
              <a:gd name="connsiteY9" fmla="*/ 0 h 1281"/>
              <a:gd name="connsiteX0" fmla="*/ 441 w 610"/>
              <a:gd name="connsiteY0" fmla="*/ 1281 h 1600"/>
              <a:gd name="connsiteX1" fmla="*/ 396 w 610"/>
              <a:gd name="connsiteY1" fmla="*/ 1577 h 1600"/>
              <a:gd name="connsiteX2" fmla="*/ 464 w 610"/>
              <a:gd name="connsiteY2" fmla="*/ 1142 h 1600"/>
              <a:gd name="connsiteX3" fmla="*/ 610 w 610"/>
              <a:gd name="connsiteY3" fmla="*/ 882 h 1600"/>
              <a:gd name="connsiteX4" fmla="*/ 591 w 610"/>
              <a:gd name="connsiteY4" fmla="*/ 690 h 1600"/>
              <a:gd name="connsiteX5" fmla="*/ 543 w 610"/>
              <a:gd name="connsiteY5" fmla="*/ 498 h 1600"/>
              <a:gd name="connsiteX6" fmla="*/ 483 w 610"/>
              <a:gd name="connsiteY6" fmla="*/ 415 h 1600"/>
              <a:gd name="connsiteX7" fmla="*/ 447 w 610"/>
              <a:gd name="connsiteY7" fmla="*/ 312 h 1600"/>
              <a:gd name="connsiteX8" fmla="*/ 313 w 610"/>
              <a:gd name="connsiteY8" fmla="*/ 185 h 1600"/>
              <a:gd name="connsiteX9" fmla="*/ 254 w 610"/>
              <a:gd name="connsiteY9" fmla="*/ 136 h 1600"/>
              <a:gd name="connsiteX10" fmla="*/ 0 w 610"/>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591 w 721"/>
              <a:gd name="connsiteY4" fmla="*/ 690 h 1600"/>
              <a:gd name="connsiteX5" fmla="*/ 543 w 721"/>
              <a:gd name="connsiteY5" fmla="*/ 498 h 1600"/>
              <a:gd name="connsiteX6" fmla="*/ 483 w 721"/>
              <a:gd name="connsiteY6" fmla="*/ 415 h 1600"/>
              <a:gd name="connsiteX7" fmla="*/ 447 w 721"/>
              <a:gd name="connsiteY7" fmla="*/ 312 h 1600"/>
              <a:gd name="connsiteX8" fmla="*/ 313 w 721"/>
              <a:gd name="connsiteY8" fmla="*/ 185 h 1600"/>
              <a:gd name="connsiteX9" fmla="*/ 254 w 721"/>
              <a:gd name="connsiteY9" fmla="*/ 136 h 1600"/>
              <a:gd name="connsiteX10" fmla="*/ 0 w 721"/>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591 w 721"/>
              <a:gd name="connsiteY4" fmla="*/ 690 h 1600"/>
              <a:gd name="connsiteX5" fmla="*/ 543 w 721"/>
              <a:gd name="connsiteY5" fmla="*/ 498 h 1600"/>
              <a:gd name="connsiteX6" fmla="*/ 483 w 721"/>
              <a:gd name="connsiteY6" fmla="*/ 415 h 1600"/>
              <a:gd name="connsiteX7" fmla="*/ 447 w 721"/>
              <a:gd name="connsiteY7" fmla="*/ 312 h 1600"/>
              <a:gd name="connsiteX8" fmla="*/ 313 w 721"/>
              <a:gd name="connsiteY8" fmla="*/ 185 h 1600"/>
              <a:gd name="connsiteX9" fmla="*/ 254 w 721"/>
              <a:gd name="connsiteY9" fmla="*/ 136 h 1600"/>
              <a:gd name="connsiteX10" fmla="*/ 0 w 721"/>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591 w 721"/>
              <a:gd name="connsiteY4" fmla="*/ 690 h 1600"/>
              <a:gd name="connsiteX5" fmla="*/ 543 w 721"/>
              <a:gd name="connsiteY5" fmla="*/ 498 h 1600"/>
              <a:gd name="connsiteX6" fmla="*/ 483 w 721"/>
              <a:gd name="connsiteY6" fmla="*/ 415 h 1600"/>
              <a:gd name="connsiteX7" fmla="*/ 447 w 721"/>
              <a:gd name="connsiteY7" fmla="*/ 312 h 1600"/>
              <a:gd name="connsiteX8" fmla="*/ 313 w 721"/>
              <a:gd name="connsiteY8" fmla="*/ 185 h 1600"/>
              <a:gd name="connsiteX9" fmla="*/ 254 w 721"/>
              <a:gd name="connsiteY9" fmla="*/ 136 h 1600"/>
              <a:gd name="connsiteX10" fmla="*/ 0 w 721"/>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591 w 721"/>
              <a:gd name="connsiteY4" fmla="*/ 690 h 1600"/>
              <a:gd name="connsiteX5" fmla="*/ 543 w 721"/>
              <a:gd name="connsiteY5" fmla="*/ 498 h 1600"/>
              <a:gd name="connsiteX6" fmla="*/ 483 w 721"/>
              <a:gd name="connsiteY6" fmla="*/ 415 h 1600"/>
              <a:gd name="connsiteX7" fmla="*/ 447 w 721"/>
              <a:gd name="connsiteY7" fmla="*/ 312 h 1600"/>
              <a:gd name="connsiteX8" fmla="*/ 313 w 721"/>
              <a:gd name="connsiteY8" fmla="*/ 185 h 1600"/>
              <a:gd name="connsiteX9" fmla="*/ 254 w 721"/>
              <a:gd name="connsiteY9" fmla="*/ 136 h 1600"/>
              <a:gd name="connsiteX10" fmla="*/ 0 w 721"/>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591 w 721"/>
              <a:gd name="connsiteY4" fmla="*/ 690 h 1600"/>
              <a:gd name="connsiteX5" fmla="*/ 543 w 721"/>
              <a:gd name="connsiteY5" fmla="*/ 498 h 1600"/>
              <a:gd name="connsiteX6" fmla="*/ 483 w 721"/>
              <a:gd name="connsiteY6" fmla="*/ 415 h 1600"/>
              <a:gd name="connsiteX7" fmla="*/ 447 w 721"/>
              <a:gd name="connsiteY7" fmla="*/ 312 h 1600"/>
              <a:gd name="connsiteX8" fmla="*/ 313 w 721"/>
              <a:gd name="connsiteY8" fmla="*/ 185 h 1600"/>
              <a:gd name="connsiteX9" fmla="*/ 254 w 721"/>
              <a:gd name="connsiteY9" fmla="*/ 136 h 1600"/>
              <a:gd name="connsiteX10" fmla="*/ 0 w 721"/>
              <a:gd name="connsiteY10" fmla="*/ 0 h 1600"/>
              <a:gd name="connsiteX0" fmla="*/ 441 w 721"/>
              <a:gd name="connsiteY0" fmla="*/ 1281 h 1600"/>
              <a:gd name="connsiteX1" fmla="*/ 396 w 721"/>
              <a:gd name="connsiteY1" fmla="*/ 1577 h 1600"/>
              <a:gd name="connsiteX2" fmla="*/ 689 w 721"/>
              <a:gd name="connsiteY2" fmla="*/ 1142 h 1600"/>
              <a:gd name="connsiteX3" fmla="*/ 610 w 721"/>
              <a:gd name="connsiteY3" fmla="*/ 882 h 1600"/>
              <a:gd name="connsiteX4" fmla="*/ 648 w 721"/>
              <a:gd name="connsiteY4" fmla="*/ 898 h 1600"/>
              <a:gd name="connsiteX5" fmla="*/ 591 w 721"/>
              <a:gd name="connsiteY5" fmla="*/ 690 h 1600"/>
              <a:gd name="connsiteX6" fmla="*/ 543 w 721"/>
              <a:gd name="connsiteY6" fmla="*/ 498 h 1600"/>
              <a:gd name="connsiteX7" fmla="*/ 483 w 721"/>
              <a:gd name="connsiteY7" fmla="*/ 415 h 1600"/>
              <a:gd name="connsiteX8" fmla="*/ 447 w 721"/>
              <a:gd name="connsiteY8" fmla="*/ 312 h 1600"/>
              <a:gd name="connsiteX9" fmla="*/ 313 w 721"/>
              <a:gd name="connsiteY9" fmla="*/ 185 h 1600"/>
              <a:gd name="connsiteX10" fmla="*/ 254 w 721"/>
              <a:gd name="connsiteY10" fmla="*/ 136 h 1600"/>
              <a:gd name="connsiteX11" fmla="*/ 0 w 721"/>
              <a:gd name="connsiteY11" fmla="*/ 0 h 1600"/>
              <a:gd name="connsiteX0" fmla="*/ 441 w 731"/>
              <a:gd name="connsiteY0" fmla="*/ 1281 h 1600"/>
              <a:gd name="connsiteX1" fmla="*/ 396 w 731"/>
              <a:gd name="connsiteY1" fmla="*/ 1577 h 1600"/>
              <a:gd name="connsiteX2" fmla="*/ 689 w 731"/>
              <a:gd name="connsiteY2" fmla="*/ 1142 h 1600"/>
              <a:gd name="connsiteX3" fmla="*/ 648 w 731"/>
              <a:gd name="connsiteY3" fmla="*/ 898 h 1600"/>
              <a:gd name="connsiteX4" fmla="*/ 591 w 731"/>
              <a:gd name="connsiteY4" fmla="*/ 690 h 1600"/>
              <a:gd name="connsiteX5" fmla="*/ 543 w 731"/>
              <a:gd name="connsiteY5" fmla="*/ 498 h 1600"/>
              <a:gd name="connsiteX6" fmla="*/ 483 w 731"/>
              <a:gd name="connsiteY6" fmla="*/ 415 h 1600"/>
              <a:gd name="connsiteX7" fmla="*/ 447 w 731"/>
              <a:gd name="connsiteY7" fmla="*/ 312 h 1600"/>
              <a:gd name="connsiteX8" fmla="*/ 313 w 731"/>
              <a:gd name="connsiteY8" fmla="*/ 185 h 1600"/>
              <a:gd name="connsiteX9" fmla="*/ 254 w 731"/>
              <a:gd name="connsiteY9" fmla="*/ 136 h 1600"/>
              <a:gd name="connsiteX10" fmla="*/ 0 w 731"/>
              <a:gd name="connsiteY10" fmla="*/ 0 h 1600"/>
              <a:gd name="connsiteX0" fmla="*/ 396 w 731"/>
              <a:gd name="connsiteY0" fmla="*/ 1577 h 1577"/>
              <a:gd name="connsiteX1" fmla="*/ 689 w 731"/>
              <a:gd name="connsiteY1" fmla="*/ 1142 h 1577"/>
              <a:gd name="connsiteX2" fmla="*/ 648 w 731"/>
              <a:gd name="connsiteY2" fmla="*/ 898 h 1577"/>
              <a:gd name="connsiteX3" fmla="*/ 591 w 731"/>
              <a:gd name="connsiteY3" fmla="*/ 690 h 1577"/>
              <a:gd name="connsiteX4" fmla="*/ 543 w 731"/>
              <a:gd name="connsiteY4" fmla="*/ 498 h 1577"/>
              <a:gd name="connsiteX5" fmla="*/ 483 w 731"/>
              <a:gd name="connsiteY5" fmla="*/ 415 h 1577"/>
              <a:gd name="connsiteX6" fmla="*/ 447 w 731"/>
              <a:gd name="connsiteY6" fmla="*/ 312 h 1577"/>
              <a:gd name="connsiteX7" fmla="*/ 313 w 731"/>
              <a:gd name="connsiteY7" fmla="*/ 185 h 1577"/>
              <a:gd name="connsiteX8" fmla="*/ 254 w 731"/>
              <a:gd name="connsiteY8" fmla="*/ 136 h 1577"/>
              <a:gd name="connsiteX9" fmla="*/ 0 w 731"/>
              <a:gd name="connsiteY9" fmla="*/ 0 h 1577"/>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83 w 731"/>
              <a:gd name="connsiteY5" fmla="*/ 415 h 1620"/>
              <a:gd name="connsiteX6" fmla="*/ 447 w 731"/>
              <a:gd name="connsiteY6" fmla="*/ 312 h 1620"/>
              <a:gd name="connsiteX7" fmla="*/ 313 w 731"/>
              <a:gd name="connsiteY7" fmla="*/ 185 h 1620"/>
              <a:gd name="connsiteX8" fmla="*/ 254 w 731"/>
              <a:gd name="connsiteY8" fmla="*/ 136 h 1620"/>
              <a:gd name="connsiteX9" fmla="*/ 0 w 731"/>
              <a:gd name="connsiteY9"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83 w 731"/>
              <a:gd name="connsiteY5" fmla="*/ 415 h 1620"/>
              <a:gd name="connsiteX6" fmla="*/ 447 w 731"/>
              <a:gd name="connsiteY6" fmla="*/ 312 h 1620"/>
              <a:gd name="connsiteX7" fmla="*/ 313 w 731"/>
              <a:gd name="connsiteY7" fmla="*/ 185 h 1620"/>
              <a:gd name="connsiteX8" fmla="*/ 254 w 731"/>
              <a:gd name="connsiteY8" fmla="*/ 136 h 1620"/>
              <a:gd name="connsiteX9" fmla="*/ 0 w 731"/>
              <a:gd name="connsiteY9"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83 w 731"/>
              <a:gd name="connsiteY5" fmla="*/ 415 h 1620"/>
              <a:gd name="connsiteX6" fmla="*/ 447 w 731"/>
              <a:gd name="connsiteY6" fmla="*/ 312 h 1620"/>
              <a:gd name="connsiteX7" fmla="*/ 405 w 731"/>
              <a:gd name="connsiteY7" fmla="*/ 273 h 1620"/>
              <a:gd name="connsiteX8" fmla="*/ 313 w 731"/>
              <a:gd name="connsiteY8" fmla="*/ 185 h 1620"/>
              <a:gd name="connsiteX9" fmla="*/ 254 w 731"/>
              <a:gd name="connsiteY9" fmla="*/ 136 h 1620"/>
              <a:gd name="connsiteX10" fmla="*/ 0 w 731"/>
              <a:gd name="connsiteY10"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83 w 731"/>
              <a:gd name="connsiteY5" fmla="*/ 415 h 1620"/>
              <a:gd name="connsiteX6" fmla="*/ 480 w 731"/>
              <a:gd name="connsiteY6" fmla="*/ 412 h 1620"/>
              <a:gd name="connsiteX7" fmla="*/ 447 w 731"/>
              <a:gd name="connsiteY7" fmla="*/ 312 h 1620"/>
              <a:gd name="connsiteX8" fmla="*/ 405 w 731"/>
              <a:gd name="connsiteY8" fmla="*/ 273 h 1620"/>
              <a:gd name="connsiteX9" fmla="*/ 313 w 731"/>
              <a:gd name="connsiteY9" fmla="*/ 185 h 1620"/>
              <a:gd name="connsiteX10" fmla="*/ 254 w 731"/>
              <a:gd name="connsiteY10" fmla="*/ 136 h 1620"/>
              <a:gd name="connsiteX11" fmla="*/ 0 w 731"/>
              <a:gd name="connsiteY11"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83 w 731"/>
              <a:gd name="connsiteY5" fmla="*/ 415 h 1620"/>
              <a:gd name="connsiteX6" fmla="*/ 447 w 731"/>
              <a:gd name="connsiteY6" fmla="*/ 312 h 1620"/>
              <a:gd name="connsiteX7" fmla="*/ 405 w 731"/>
              <a:gd name="connsiteY7" fmla="*/ 273 h 1620"/>
              <a:gd name="connsiteX8" fmla="*/ 313 w 731"/>
              <a:gd name="connsiteY8" fmla="*/ 185 h 1620"/>
              <a:gd name="connsiteX9" fmla="*/ 254 w 731"/>
              <a:gd name="connsiteY9" fmla="*/ 136 h 1620"/>
              <a:gd name="connsiteX10" fmla="*/ 0 w 731"/>
              <a:gd name="connsiteY10"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93 w 731"/>
              <a:gd name="connsiteY5" fmla="*/ 383 h 1620"/>
              <a:gd name="connsiteX6" fmla="*/ 447 w 731"/>
              <a:gd name="connsiteY6" fmla="*/ 312 h 1620"/>
              <a:gd name="connsiteX7" fmla="*/ 405 w 731"/>
              <a:gd name="connsiteY7" fmla="*/ 273 h 1620"/>
              <a:gd name="connsiteX8" fmla="*/ 313 w 731"/>
              <a:gd name="connsiteY8" fmla="*/ 185 h 1620"/>
              <a:gd name="connsiteX9" fmla="*/ 254 w 731"/>
              <a:gd name="connsiteY9" fmla="*/ 136 h 1620"/>
              <a:gd name="connsiteX10" fmla="*/ 0 w 731"/>
              <a:gd name="connsiteY10"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93 w 731"/>
              <a:gd name="connsiteY5" fmla="*/ 383 h 1620"/>
              <a:gd name="connsiteX6" fmla="*/ 447 w 731"/>
              <a:gd name="connsiteY6" fmla="*/ 312 h 1620"/>
              <a:gd name="connsiteX7" fmla="*/ 405 w 731"/>
              <a:gd name="connsiteY7" fmla="*/ 273 h 1620"/>
              <a:gd name="connsiteX8" fmla="*/ 313 w 731"/>
              <a:gd name="connsiteY8" fmla="*/ 185 h 1620"/>
              <a:gd name="connsiteX9" fmla="*/ 254 w 731"/>
              <a:gd name="connsiteY9" fmla="*/ 136 h 1620"/>
              <a:gd name="connsiteX10" fmla="*/ 0 w 731"/>
              <a:gd name="connsiteY10" fmla="*/ 0 h 1620"/>
              <a:gd name="connsiteX0" fmla="*/ 531 w 731"/>
              <a:gd name="connsiteY0" fmla="*/ 1620 h 1620"/>
              <a:gd name="connsiteX1" fmla="*/ 689 w 731"/>
              <a:gd name="connsiteY1" fmla="*/ 1142 h 1620"/>
              <a:gd name="connsiteX2" fmla="*/ 648 w 731"/>
              <a:gd name="connsiteY2" fmla="*/ 898 h 1620"/>
              <a:gd name="connsiteX3" fmla="*/ 591 w 731"/>
              <a:gd name="connsiteY3" fmla="*/ 690 h 1620"/>
              <a:gd name="connsiteX4" fmla="*/ 543 w 731"/>
              <a:gd name="connsiteY4" fmla="*/ 498 h 1620"/>
              <a:gd name="connsiteX5" fmla="*/ 493 w 731"/>
              <a:gd name="connsiteY5" fmla="*/ 383 h 1620"/>
              <a:gd name="connsiteX6" fmla="*/ 447 w 731"/>
              <a:gd name="connsiteY6" fmla="*/ 312 h 1620"/>
              <a:gd name="connsiteX7" fmla="*/ 405 w 731"/>
              <a:gd name="connsiteY7" fmla="*/ 273 h 1620"/>
              <a:gd name="connsiteX8" fmla="*/ 313 w 731"/>
              <a:gd name="connsiteY8" fmla="*/ 185 h 1620"/>
              <a:gd name="connsiteX9" fmla="*/ 0 w 731"/>
              <a:gd name="connsiteY9" fmla="*/ 0 h 1620"/>
              <a:gd name="connsiteX0" fmla="*/ 531 w 731"/>
              <a:gd name="connsiteY0" fmla="*/ 1491 h 1491"/>
              <a:gd name="connsiteX1" fmla="*/ 689 w 731"/>
              <a:gd name="connsiteY1" fmla="*/ 1013 h 1491"/>
              <a:gd name="connsiteX2" fmla="*/ 648 w 731"/>
              <a:gd name="connsiteY2" fmla="*/ 769 h 1491"/>
              <a:gd name="connsiteX3" fmla="*/ 591 w 731"/>
              <a:gd name="connsiteY3" fmla="*/ 561 h 1491"/>
              <a:gd name="connsiteX4" fmla="*/ 543 w 731"/>
              <a:gd name="connsiteY4" fmla="*/ 369 h 1491"/>
              <a:gd name="connsiteX5" fmla="*/ 493 w 731"/>
              <a:gd name="connsiteY5" fmla="*/ 254 h 1491"/>
              <a:gd name="connsiteX6" fmla="*/ 447 w 731"/>
              <a:gd name="connsiteY6" fmla="*/ 183 h 1491"/>
              <a:gd name="connsiteX7" fmla="*/ 405 w 731"/>
              <a:gd name="connsiteY7" fmla="*/ 144 h 1491"/>
              <a:gd name="connsiteX8" fmla="*/ 313 w 731"/>
              <a:gd name="connsiteY8" fmla="*/ 56 h 1491"/>
              <a:gd name="connsiteX9" fmla="*/ 0 w 731"/>
              <a:gd name="connsiteY9" fmla="*/ 0 h 1491"/>
              <a:gd name="connsiteX0" fmla="*/ 531 w 731"/>
              <a:gd name="connsiteY0" fmla="*/ 1491 h 1491"/>
              <a:gd name="connsiteX1" fmla="*/ 689 w 731"/>
              <a:gd name="connsiteY1" fmla="*/ 1013 h 1491"/>
              <a:gd name="connsiteX2" fmla="*/ 648 w 731"/>
              <a:gd name="connsiteY2" fmla="*/ 769 h 1491"/>
              <a:gd name="connsiteX3" fmla="*/ 591 w 731"/>
              <a:gd name="connsiteY3" fmla="*/ 561 h 1491"/>
              <a:gd name="connsiteX4" fmla="*/ 543 w 731"/>
              <a:gd name="connsiteY4" fmla="*/ 369 h 1491"/>
              <a:gd name="connsiteX5" fmla="*/ 493 w 731"/>
              <a:gd name="connsiteY5" fmla="*/ 254 h 1491"/>
              <a:gd name="connsiteX6" fmla="*/ 447 w 731"/>
              <a:gd name="connsiteY6" fmla="*/ 183 h 1491"/>
              <a:gd name="connsiteX7" fmla="*/ 405 w 731"/>
              <a:gd name="connsiteY7" fmla="*/ 144 h 1491"/>
              <a:gd name="connsiteX8" fmla="*/ 313 w 731"/>
              <a:gd name="connsiteY8" fmla="*/ 56 h 1491"/>
              <a:gd name="connsiteX9" fmla="*/ 0 w 731"/>
              <a:gd name="connsiteY9" fmla="*/ 0 h 1491"/>
              <a:gd name="connsiteX0" fmla="*/ 396 w 596"/>
              <a:gd name="connsiteY0" fmla="*/ 1491 h 1491"/>
              <a:gd name="connsiteX1" fmla="*/ 554 w 596"/>
              <a:gd name="connsiteY1" fmla="*/ 1013 h 1491"/>
              <a:gd name="connsiteX2" fmla="*/ 513 w 596"/>
              <a:gd name="connsiteY2" fmla="*/ 769 h 1491"/>
              <a:gd name="connsiteX3" fmla="*/ 456 w 596"/>
              <a:gd name="connsiteY3" fmla="*/ 561 h 1491"/>
              <a:gd name="connsiteX4" fmla="*/ 408 w 596"/>
              <a:gd name="connsiteY4" fmla="*/ 369 h 1491"/>
              <a:gd name="connsiteX5" fmla="*/ 358 w 596"/>
              <a:gd name="connsiteY5" fmla="*/ 254 h 1491"/>
              <a:gd name="connsiteX6" fmla="*/ 312 w 596"/>
              <a:gd name="connsiteY6" fmla="*/ 183 h 1491"/>
              <a:gd name="connsiteX7" fmla="*/ 270 w 596"/>
              <a:gd name="connsiteY7" fmla="*/ 144 h 1491"/>
              <a:gd name="connsiteX8" fmla="*/ 178 w 596"/>
              <a:gd name="connsiteY8" fmla="*/ 56 h 1491"/>
              <a:gd name="connsiteX9" fmla="*/ 0 w 596"/>
              <a:gd name="connsiteY9" fmla="*/ 0 h 1491"/>
              <a:gd name="connsiteX0" fmla="*/ 531 w 596"/>
              <a:gd name="connsiteY0" fmla="*/ 1491 h 1491"/>
              <a:gd name="connsiteX1" fmla="*/ 554 w 596"/>
              <a:gd name="connsiteY1" fmla="*/ 1013 h 1491"/>
              <a:gd name="connsiteX2" fmla="*/ 513 w 596"/>
              <a:gd name="connsiteY2" fmla="*/ 769 h 1491"/>
              <a:gd name="connsiteX3" fmla="*/ 456 w 596"/>
              <a:gd name="connsiteY3" fmla="*/ 561 h 1491"/>
              <a:gd name="connsiteX4" fmla="*/ 408 w 596"/>
              <a:gd name="connsiteY4" fmla="*/ 369 h 1491"/>
              <a:gd name="connsiteX5" fmla="*/ 358 w 596"/>
              <a:gd name="connsiteY5" fmla="*/ 254 h 1491"/>
              <a:gd name="connsiteX6" fmla="*/ 312 w 596"/>
              <a:gd name="connsiteY6" fmla="*/ 183 h 1491"/>
              <a:gd name="connsiteX7" fmla="*/ 270 w 596"/>
              <a:gd name="connsiteY7" fmla="*/ 144 h 1491"/>
              <a:gd name="connsiteX8" fmla="*/ 178 w 596"/>
              <a:gd name="connsiteY8" fmla="*/ 56 h 1491"/>
              <a:gd name="connsiteX9" fmla="*/ 0 w 596"/>
              <a:gd name="connsiteY9" fmla="*/ 0 h 1491"/>
              <a:gd name="connsiteX0" fmla="*/ 531 w 572"/>
              <a:gd name="connsiteY0" fmla="*/ 1491 h 1491"/>
              <a:gd name="connsiteX1" fmla="*/ 554 w 572"/>
              <a:gd name="connsiteY1" fmla="*/ 1013 h 1491"/>
              <a:gd name="connsiteX2" fmla="*/ 542 w 572"/>
              <a:gd name="connsiteY2" fmla="*/ 1009 h 1491"/>
              <a:gd name="connsiteX3" fmla="*/ 513 w 572"/>
              <a:gd name="connsiteY3" fmla="*/ 769 h 1491"/>
              <a:gd name="connsiteX4" fmla="*/ 456 w 572"/>
              <a:gd name="connsiteY4" fmla="*/ 561 h 1491"/>
              <a:gd name="connsiteX5" fmla="*/ 408 w 572"/>
              <a:gd name="connsiteY5" fmla="*/ 369 h 1491"/>
              <a:gd name="connsiteX6" fmla="*/ 358 w 572"/>
              <a:gd name="connsiteY6" fmla="*/ 254 h 1491"/>
              <a:gd name="connsiteX7" fmla="*/ 312 w 572"/>
              <a:gd name="connsiteY7" fmla="*/ 183 h 1491"/>
              <a:gd name="connsiteX8" fmla="*/ 270 w 572"/>
              <a:gd name="connsiteY8" fmla="*/ 144 h 1491"/>
              <a:gd name="connsiteX9" fmla="*/ 178 w 572"/>
              <a:gd name="connsiteY9" fmla="*/ 56 h 1491"/>
              <a:gd name="connsiteX10" fmla="*/ 0 w 572"/>
              <a:gd name="connsiteY10" fmla="*/ 0 h 1491"/>
              <a:gd name="connsiteX0" fmla="*/ 531 w 593"/>
              <a:gd name="connsiteY0" fmla="*/ 1491 h 1491"/>
              <a:gd name="connsiteX1" fmla="*/ 554 w 593"/>
              <a:gd name="connsiteY1" fmla="*/ 1013 h 1491"/>
              <a:gd name="connsiteX2" fmla="*/ 542 w 593"/>
              <a:gd name="connsiteY2" fmla="*/ 1009 h 1491"/>
              <a:gd name="connsiteX3" fmla="*/ 513 w 593"/>
              <a:gd name="connsiteY3" fmla="*/ 769 h 1491"/>
              <a:gd name="connsiteX4" fmla="*/ 456 w 593"/>
              <a:gd name="connsiteY4" fmla="*/ 561 h 1491"/>
              <a:gd name="connsiteX5" fmla="*/ 408 w 593"/>
              <a:gd name="connsiteY5" fmla="*/ 369 h 1491"/>
              <a:gd name="connsiteX6" fmla="*/ 358 w 593"/>
              <a:gd name="connsiteY6" fmla="*/ 254 h 1491"/>
              <a:gd name="connsiteX7" fmla="*/ 312 w 593"/>
              <a:gd name="connsiteY7" fmla="*/ 183 h 1491"/>
              <a:gd name="connsiteX8" fmla="*/ 270 w 593"/>
              <a:gd name="connsiteY8" fmla="*/ 144 h 1491"/>
              <a:gd name="connsiteX9" fmla="*/ 178 w 593"/>
              <a:gd name="connsiteY9" fmla="*/ 56 h 1491"/>
              <a:gd name="connsiteX10" fmla="*/ 0 w 593"/>
              <a:gd name="connsiteY10" fmla="*/ 0 h 1491"/>
              <a:gd name="connsiteX0" fmla="*/ 531 w 572"/>
              <a:gd name="connsiteY0" fmla="*/ 1491 h 1491"/>
              <a:gd name="connsiteX1" fmla="*/ 554 w 572"/>
              <a:gd name="connsiteY1" fmla="*/ 1013 h 1491"/>
              <a:gd name="connsiteX2" fmla="*/ 513 w 572"/>
              <a:gd name="connsiteY2" fmla="*/ 769 h 1491"/>
              <a:gd name="connsiteX3" fmla="*/ 456 w 572"/>
              <a:gd name="connsiteY3" fmla="*/ 561 h 1491"/>
              <a:gd name="connsiteX4" fmla="*/ 408 w 572"/>
              <a:gd name="connsiteY4" fmla="*/ 369 h 1491"/>
              <a:gd name="connsiteX5" fmla="*/ 358 w 572"/>
              <a:gd name="connsiteY5" fmla="*/ 254 h 1491"/>
              <a:gd name="connsiteX6" fmla="*/ 312 w 572"/>
              <a:gd name="connsiteY6" fmla="*/ 183 h 1491"/>
              <a:gd name="connsiteX7" fmla="*/ 270 w 572"/>
              <a:gd name="connsiteY7" fmla="*/ 144 h 1491"/>
              <a:gd name="connsiteX8" fmla="*/ 178 w 572"/>
              <a:gd name="connsiteY8" fmla="*/ 56 h 1491"/>
              <a:gd name="connsiteX9" fmla="*/ 0 w 572"/>
              <a:gd name="connsiteY9" fmla="*/ 0 h 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 h="1491">
                <a:moveTo>
                  <a:pt x="531" y="1491"/>
                </a:moveTo>
                <a:cubicBezTo>
                  <a:pt x="572" y="1468"/>
                  <a:pt x="526" y="1079"/>
                  <a:pt x="554" y="1013"/>
                </a:cubicBezTo>
                <a:cubicBezTo>
                  <a:pt x="551" y="893"/>
                  <a:pt x="529" y="844"/>
                  <a:pt x="513" y="769"/>
                </a:cubicBezTo>
                <a:cubicBezTo>
                  <a:pt x="510" y="737"/>
                  <a:pt x="474" y="628"/>
                  <a:pt x="456" y="561"/>
                </a:cubicBezTo>
                <a:cubicBezTo>
                  <a:pt x="439" y="494"/>
                  <a:pt x="424" y="420"/>
                  <a:pt x="408" y="369"/>
                </a:cubicBezTo>
                <a:cubicBezTo>
                  <a:pt x="392" y="318"/>
                  <a:pt x="374" y="285"/>
                  <a:pt x="358" y="254"/>
                </a:cubicBezTo>
                <a:cubicBezTo>
                  <a:pt x="342" y="223"/>
                  <a:pt x="327" y="201"/>
                  <a:pt x="312" y="183"/>
                </a:cubicBezTo>
                <a:cubicBezTo>
                  <a:pt x="297" y="165"/>
                  <a:pt x="292" y="165"/>
                  <a:pt x="270" y="144"/>
                </a:cubicBezTo>
                <a:cubicBezTo>
                  <a:pt x="248" y="123"/>
                  <a:pt x="210" y="85"/>
                  <a:pt x="178" y="56"/>
                </a:cubicBezTo>
                <a:cubicBezTo>
                  <a:pt x="111" y="11"/>
                  <a:pt x="65" y="39"/>
                  <a:pt x="0" y="0"/>
                </a:cubicBezTo>
              </a:path>
            </a:pathLst>
          </a:custGeom>
          <a:noFill/>
          <a:ln w="57150" cap="flat" cmpd="sng">
            <a:solidFill>
              <a:srgbClr val="FF0000"/>
            </a:solidFill>
            <a:prstDash val="sysDot"/>
            <a:round/>
            <a:headEnd/>
            <a:tailEnd/>
          </a:ln>
          <a:effectLst>
            <a:glow rad="101600">
              <a:schemeClr val="accent4">
                <a:satMod val="175000"/>
                <a:alpha val="40000"/>
              </a:schemeClr>
            </a:glow>
            <a:outerShdw blurRad="50800" dist="50800" dir="5400000" algn="ctr" rotWithShape="0">
              <a:schemeClr val="bg1"/>
            </a:outerShdw>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116" name="Freeform 1036"/>
          <p:cNvSpPr>
            <a:spLocks/>
          </p:cNvSpPr>
          <p:nvPr/>
        </p:nvSpPr>
        <p:spPr bwMode="gray">
          <a:xfrm>
            <a:off x="1817687" y="4729162"/>
            <a:ext cx="1458913" cy="1366838"/>
          </a:xfrm>
          <a:custGeom>
            <a:avLst/>
            <a:gdLst>
              <a:gd name="connsiteX0" fmla="*/ 0 w 306"/>
              <a:gd name="connsiteY0" fmla="*/ 0 h 456"/>
              <a:gd name="connsiteX1" fmla="*/ 102 w 306"/>
              <a:gd name="connsiteY1" fmla="*/ 96 h 456"/>
              <a:gd name="connsiteX2" fmla="*/ 144 w 306"/>
              <a:gd name="connsiteY2" fmla="*/ 318 h 456"/>
              <a:gd name="connsiteX3" fmla="*/ 198 w 306"/>
              <a:gd name="connsiteY3" fmla="*/ 366 h 456"/>
              <a:gd name="connsiteX4" fmla="*/ 306 w 306"/>
              <a:gd name="connsiteY4" fmla="*/ 456 h 456"/>
              <a:gd name="connsiteX0" fmla="*/ 0 w 306"/>
              <a:gd name="connsiteY0" fmla="*/ 0 h 456"/>
              <a:gd name="connsiteX1" fmla="*/ 144 w 306"/>
              <a:gd name="connsiteY1" fmla="*/ 318 h 456"/>
              <a:gd name="connsiteX2" fmla="*/ 198 w 306"/>
              <a:gd name="connsiteY2" fmla="*/ 366 h 456"/>
              <a:gd name="connsiteX3" fmla="*/ 306 w 306"/>
              <a:gd name="connsiteY3" fmla="*/ 456 h 456"/>
              <a:gd name="connsiteX0" fmla="*/ 0 w 306"/>
              <a:gd name="connsiteY0" fmla="*/ 0 h 456"/>
              <a:gd name="connsiteX1" fmla="*/ 37 w 306"/>
              <a:gd name="connsiteY1" fmla="*/ 231 h 456"/>
              <a:gd name="connsiteX2" fmla="*/ 144 w 306"/>
              <a:gd name="connsiteY2" fmla="*/ 318 h 456"/>
              <a:gd name="connsiteX3" fmla="*/ 198 w 306"/>
              <a:gd name="connsiteY3" fmla="*/ 366 h 456"/>
              <a:gd name="connsiteX4" fmla="*/ 306 w 306"/>
              <a:gd name="connsiteY4" fmla="*/ 456 h 456"/>
              <a:gd name="connsiteX0" fmla="*/ 0 w 269"/>
              <a:gd name="connsiteY0" fmla="*/ 0 h 225"/>
              <a:gd name="connsiteX1" fmla="*/ 107 w 269"/>
              <a:gd name="connsiteY1" fmla="*/ 87 h 225"/>
              <a:gd name="connsiteX2" fmla="*/ 161 w 269"/>
              <a:gd name="connsiteY2" fmla="*/ 135 h 225"/>
              <a:gd name="connsiteX3" fmla="*/ 269 w 269"/>
              <a:gd name="connsiteY3" fmla="*/ 225 h 225"/>
              <a:gd name="connsiteX0" fmla="*/ 0 w 720"/>
              <a:gd name="connsiteY0" fmla="*/ 0 h 605"/>
              <a:gd name="connsiteX1" fmla="*/ 107 w 720"/>
              <a:gd name="connsiteY1" fmla="*/ 87 h 605"/>
              <a:gd name="connsiteX2" fmla="*/ 161 w 720"/>
              <a:gd name="connsiteY2" fmla="*/ 135 h 605"/>
              <a:gd name="connsiteX3" fmla="*/ 720 w 720"/>
              <a:gd name="connsiteY3" fmla="*/ 605 h 605"/>
              <a:gd name="connsiteX0" fmla="*/ 0 w 720"/>
              <a:gd name="connsiteY0" fmla="*/ 0 h 605"/>
              <a:gd name="connsiteX1" fmla="*/ 107 w 720"/>
              <a:gd name="connsiteY1" fmla="*/ 87 h 605"/>
              <a:gd name="connsiteX2" fmla="*/ 161 w 720"/>
              <a:gd name="connsiteY2" fmla="*/ 135 h 605"/>
              <a:gd name="connsiteX3" fmla="*/ 461 w 720"/>
              <a:gd name="connsiteY3" fmla="*/ 330 h 605"/>
              <a:gd name="connsiteX4" fmla="*/ 720 w 720"/>
              <a:gd name="connsiteY4" fmla="*/ 605 h 605"/>
              <a:gd name="connsiteX0" fmla="*/ 0 w 720"/>
              <a:gd name="connsiteY0" fmla="*/ 0 h 681"/>
              <a:gd name="connsiteX1" fmla="*/ 107 w 720"/>
              <a:gd name="connsiteY1" fmla="*/ 87 h 681"/>
              <a:gd name="connsiteX2" fmla="*/ 161 w 720"/>
              <a:gd name="connsiteY2" fmla="*/ 135 h 681"/>
              <a:gd name="connsiteX3" fmla="*/ 461 w 720"/>
              <a:gd name="connsiteY3" fmla="*/ 330 h 681"/>
              <a:gd name="connsiteX4" fmla="*/ 720 w 720"/>
              <a:gd name="connsiteY4" fmla="*/ 681 h 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 h="681">
                <a:moveTo>
                  <a:pt x="0" y="0"/>
                </a:moveTo>
                <a:cubicBezTo>
                  <a:pt x="24" y="53"/>
                  <a:pt x="74" y="30"/>
                  <a:pt x="107" y="87"/>
                </a:cubicBezTo>
                <a:cubicBezTo>
                  <a:pt x="141" y="145"/>
                  <a:pt x="59" y="49"/>
                  <a:pt x="161" y="135"/>
                </a:cubicBezTo>
                <a:lnTo>
                  <a:pt x="461" y="330"/>
                </a:lnTo>
                <a:lnTo>
                  <a:pt x="720" y="681"/>
                </a:lnTo>
              </a:path>
            </a:pathLst>
          </a:custGeom>
          <a:noFill/>
          <a:ln w="38100" cap="flat" cmpd="sng">
            <a:solidFill>
              <a:srgbClr val="FF0000"/>
            </a:solidFill>
            <a:prstDash val="solid"/>
            <a:round/>
            <a:headEnd/>
            <a:tailEnd/>
          </a:ln>
          <a:effectLst>
            <a:glow rad="1016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grpSp>
        <p:nvGrpSpPr>
          <p:cNvPr id="9" name="Group 49"/>
          <p:cNvGrpSpPr>
            <a:grpSpLocks/>
          </p:cNvGrpSpPr>
          <p:nvPr/>
        </p:nvGrpSpPr>
        <p:grpSpPr bwMode="auto">
          <a:xfrm>
            <a:off x="-1143000" y="1600200"/>
            <a:ext cx="7239000" cy="7077075"/>
            <a:chOff x="-936" y="-843"/>
            <a:chExt cx="4560" cy="4458"/>
          </a:xfrm>
        </p:grpSpPr>
        <p:sp>
          <p:nvSpPr>
            <p:cNvPr id="28724" name="Oval 50"/>
            <p:cNvSpPr>
              <a:spLocks noChangeArrowheads="1"/>
            </p:cNvSpPr>
            <p:nvPr/>
          </p:nvSpPr>
          <p:spPr bwMode="auto">
            <a:xfrm>
              <a:off x="1056" y="1098"/>
              <a:ext cx="573" cy="573"/>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5" name="Oval 51"/>
            <p:cNvSpPr>
              <a:spLocks noChangeArrowheads="1"/>
            </p:cNvSpPr>
            <p:nvPr/>
          </p:nvSpPr>
          <p:spPr bwMode="auto">
            <a:xfrm>
              <a:off x="960" y="1002"/>
              <a:ext cx="768" cy="76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6" name="Oval 52"/>
            <p:cNvSpPr>
              <a:spLocks noChangeArrowheads="1"/>
            </p:cNvSpPr>
            <p:nvPr/>
          </p:nvSpPr>
          <p:spPr bwMode="auto">
            <a:xfrm>
              <a:off x="864" y="906"/>
              <a:ext cx="960" cy="96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7" name="Oval 53"/>
            <p:cNvSpPr>
              <a:spLocks noChangeArrowheads="1"/>
            </p:cNvSpPr>
            <p:nvPr/>
          </p:nvSpPr>
          <p:spPr bwMode="auto">
            <a:xfrm>
              <a:off x="696" y="752"/>
              <a:ext cx="1290" cy="12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8" name="Oval 54"/>
            <p:cNvSpPr>
              <a:spLocks noChangeArrowheads="1"/>
            </p:cNvSpPr>
            <p:nvPr/>
          </p:nvSpPr>
          <p:spPr bwMode="auto">
            <a:xfrm>
              <a:off x="480" y="541"/>
              <a:ext cx="1728" cy="169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9" name="Oval 55"/>
            <p:cNvSpPr>
              <a:spLocks noChangeArrowheads="1"/>
            </p:cNvSpPr>
            <p:nvPr/>
          </p:nvSpPr>
          <p:spPr bwMode="auto">
            <a:xfrm>
              <a:off x="264" y="330"/>
              <a:ext cx="2160" cy="211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30" name="Oval 56"/>
            <p:cNvSpPr>
              <a:spLocks noChangeArrowheads="1"/>
            </p:cNvSpPr>
            <p:nvPr/>
          </p:nvSpPr>
          <p:spPr bwMode="auto">
            <a:xfrm>
              <a:off x="-24" y="49"/>
              <a:ext cx="2723" cy="26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31" name="Oval 57"/>
            <p:cNvSpPr>
              <a:spLocks noChangeArrowheads="1"/>
            </p:cNvSpPr>
            <p:nvPr/>
          </p:nvSpPr>
          <p:spPr bwMode="auto">
            <a:xfrm>
              <a:off x="-480" y="-397"/>
              <a:ext cx="3648" cy="3566"/>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32" name="Oval 58"/>
            <p:cNvSpPr>
              <a:spLocks noChangeArrowheads="1"/>
            </p:cNvSpPr>
            <p:nvPr/>
          </p:nvSpPr>
          <p:spPr bwMode="auto">
            <a:xfrm>
              <a:off x="-936" y="-843"/>
              <a:ext cx="4560" cy="445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grpSp>
      <p:grpSp>
        <p:nvGrpSpPr>
          <p:cNvPr id="10" name="Group 49"/>
          <p:cNvGrpSpPr>
            <a:grpSpLocks/>
          </p:cNvGrpSpPr>
          <p:nvPr/>
        </p:nvGrpSpPr>
        <p:grpSpPr bwMode="auto">
          <a:xfrm>
            <a:off x="-1143000" y="1600200"/>
            <a:ext cx="7239000" cy="7077075"/>
            <a:chOff x="-936" y="-843"/>
            <a:chExt cx="4560" cy="4458"/>
          </a:xfrm>
        </p:grpSpPr>
        <p:sp>
          <p:nvSpPr>
            <p:cNvPr id="28715" name="Oval 50"/>
            <p:cNvSpPr>
              <a:spLocks noChangeArrowheads="1"/>
            </p:cNvSpPr>
            <p:nvPr/>
          </p:nvSpPr>
          <p:spPr bwMode="auto">
            <a:xfrm>
              <a:off x="1056" y="1098"/>
              <a:ext cx="573" cy="573"/>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6" name="Oval 51"/>
            <p:cNvSpPr>
              <a:spLocks noChangeArrowheads="1"/>
            </p:cNvSpPr>
            <p:nvPr/>
          </p:nvSpPr>
          <p:spPr bwMode="auto">
            <a:xfrm>
              <a:off x="960" y="1002"/>
              <a:ext cx="768" cy="76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7" name="Oval 52"/>
            <p:cNvSpPr>
              <a:spLocks noChangeArrowheads="1"/>
            </p:cNvSpPr>
            <p:nvPr/>
          </p:nvSpPr>
          <p:spPr bwMode="auto">
            <a:xfrm>
              <a:off x="864" y="906"/>
              <a:ext cx="960" cy="96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8" name="Oval 53"/>
            <p:cNvSpPr>
              <a:spLocks noChangeArrowheads="1"/>
            </p:cNvSpPr>
            <p:nvPr/>
          </p:nvSpPr>
          <p:spPr bwMode="auto">
            <a:xfrm>
              <a:off x="696" y="752"/>
              <a:ext cx="1290" cy="12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9" name="Oval 54"/>
            <p:cNvSpPr>
              <a:spLocks noChangeArrowheads="1"/>
            </p:cNvSpPr>
            <p:nvPr/>
          </p:nvSpPr>
          <p:spPr bwMode="auto">
            <a:xfrm>
              <a:off x="480" y="541"/>
              <a:ext cx="1728" cy="169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0" name="Oval 55"/>
            <p:cNvSpPr>
              <a:spLocks noChangeArrowheads="1"/>
            </p:cNvSpPr>
            <p:nvPr/>
          </p:nvSpPr>
          <p:spPr bwMode="auto">
            <a:xfrm>
              <a:off x="264" y="330"/>
              <a:ext cx="2160" cy="211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1" name="Oval 56"/>
            <p:cNvSpPr>
              <a:spLocks noChangeArrowheads="1"/>
            </p:cNvSpPr>
            <p:nvPr/>
          </p:nvSpPr>
          <p:spPr bwMode="auto">
            <a:xfrm>
              <a:off x="-24" y="49"/>
              <a:ext cx="2723" cy="26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2" name="Oval 57"/>
            <p:cNvSpPr>
              <a:spLocks noChangeArrowheads="1"/>
            </p:cNvSpPr>
            <p:nvPr/>
          </p:nvSpPr>
          <p:spPr bwMode="auto">
            <a:xfrm>
              <a:off x="-480" y="-397"/>
              <a:ext cx="3648" cy="3566"/>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23" name="Oval 58"/>
            <p:cNvSpPr>
              <a:spLocks noChangeArrowheads="1"/>
            </p:cNvSpPr>
            <p:nvPr/>
          </p:nvSpPr>
          <p:spPr bwMode="auto">
            <a:xfrm>
              <a:off x="-936" y="-843"/>
              <a:ext cx="4560" cy="445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grpSp>
      <p:grpSp>
        <p:nvGrpSpPr>
          <p:cNvPr id="11" name="Group 49"/>
          <p:cNvGrpSpPr>
            <a:grpSpLocks/>
          </p:cNvGrpSpPr>
          <p:nvPr/>
        </p:nvGrpSpPr>
        <p:grpSpPr bwMode="auto">
          <a:xfrm>
            <a:off x="-1143000" y="1600200"/>
            <a:ext cx="7239000" cy="7077075"/>
            <a:chOff x="-936" y="-843"/>
            <a:chExt cx="4560" cy="4458"/>
          </a:xfrm>
        </p:grpSpPr>
        <p:sp>
          <p:nvSpPr>
            <p:cNvPr id="28706" name="Oval 50"/>
            <p:cNvSpPr>
              <a:spLocks noChangeArrowheads="1"/>
            </p:cNvSpPr>
            <p:nvPr/>
          </p:nvSpPr>
          <p:spPr bwMode="auto">
            <a:xfrm>
              <a:off x="1056" y="1098"/>
              <a:ext cx="573" cy="573"/>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07" name="Oval 51"/>
            <p:cNvSpPr>
              <a:spLocks noChangeArrowheads="1"/>
            </p:cNvSpPr>
            <p:nvPr/>
          </p:nvSpPr>
          <p:spPr bwMode="auto">
            <a:xfrm>
              <a:off x="960" y="1002"/>
              <a:ext cx="768" cy="76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08" name="Oval 52"/>
            <p:cNvSpPr>
              <a:spLocks noChangeArrowheads="1"/>
            </p:cNvSpPr>
            <p:nvPr/>
          </p:nvSpPr>
          <p:spPr bwMode="auto">
            <a:xfrm>
              <a:off x="864" y="906"/>
              <a:ext cx="960" cy="96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09" name="Oval 53"/>
            <p:cNvSpPr>
              <a:spLocks noChangeArrowheads="1"/>
            </p:cNvSpPr>
            <p:nvPr/>
          </p:nvSpPr>
          <p:spPr bwMode="auto">
            <a:xfrm>
              <a:off x="696" y="752"/>
              <a:ext cx="1290" cy="12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0" name="Oval 54"/>
            <p:cNvSpPr>
              <a:spLocks noChangeArrowheads="1"/>
            </p:cNvSpPr>
            <p:nvPr/>
          </p:nvSpPr>
          <p:spPr bwMode="auto">
            <a:xfrm>
              <a:off x="480" y="541"/>
              <a:ext cx="1728" cy="1690"/>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1" name="Oval 55"/>
            <p:cNvSpPr>
              <a:spLocks noChangeArrowheads="1"/>
            </p:cNvSpPr>
            <p:nvPr/>
          </p:nvSpPr>
          <p:spPr bwMode="auto">
            <a:xfrm>
              <a:off x="264" y="330"/>
              <a:ext cx="2160" cy="211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2" name="Oval 56"/>
            <p:cNvSpPr>
              <a:spLocks noChangeArrowheads="1"/>
            </p:cNvSpPr>
            <p:nvPr/>
          </p:nvSpPr>
          <p:spPr bwMode="auto">
            <a:xfrm>
              <a:off x="-24" y="49"/>
              <a:ext cx="2723" cy="2662"/>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3" name="Oval 57"/>
            <p:cNvSpPr>
              <a:spLocks noChangeArrowheads="1"/>
            </p:cNvSpPr>
            <p:nvPr/>
          </p:nvSpPr>
          <p:spPr bwMode="auto">
            <a:xfrm>
              <a:off x="-480" y="-397"/>
              <a:ext cx="3648" cy="3566"/>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sp>
          <p:nvSpPr>
            <p:cNvPr id="28714" name="Oval 58"/>
            <p:cNvSpPr>
              <a:spLocks noChangeArrowheads="1"/>
            </p:cNvSpPr>
            <p:nvPr/>
          </p:nvSpPr>
          <p:spPr bwMode="auto">
            <a:xfrm>
              <a:off x="-936" y="-843"/>
              <a:ext cx="4560" cy="4458"/>
            </a:xfrm>
            <a:prstGeom prst="ellipse">
              <a:avLst/>
            </a:prstGeom>
            <a:noFill/>
            <a:ln w="28575">
              <a:solidFill>
                <a:srgbClr val="CC3300"/>
              </a:solidFill>
              <a:round/>
              <a:headEnd/>
              <a:tailEnd/>
            </a:ln>
            <a:effectLst>
              <a:outerShdw dist="12700" algn="ctr" rotWithShape="0">
                <a:schemeClr val="tx1"/>
              </a:outerShdw>
            </a:effectLst>
            <a:extLst>
              <a:ext uri="{909E8E84-426E-40DD-AFC4-6F175D3DCCD1}">
                <a14:hiddenFill xmlns:a14="http://schemas.microsoft.com/office/drawing/2010/main">
                  <a:solidFill>
                    <a:srgbClr val="FFFFFF"/>
                  </a:solidFill>
                </a14:hiddenFill>
              </a:ext>
            </a:extLst>
          </p:spPr>
          <p:txBody>
            <a:bodyPr rot="10800000" vert="eaVert" anchor="ctr">
              <a:spAutoFit/>
            </a:bodyPr>
            <a:lstStyle/>
            <a:p>
              <a:endParaRPr lang="en-US"/>
            </a:p>
          </p:txBody>
        </p:sp>
      </p:grpSp>
      <p:sp>
        <p:nvSpPr>
          <p:cNvPr id="152" name="Rectangle 151"/>
          <p:cNvSpPr/>
          <p:nvPr/>
        </p:nvSpPr>
        <p:spPr bwMode="auto">
          <a:xfrm>
            <a:off x="6189663" y="5541963"/>
            <a:ext cx="2909887" cy="1182687"/>
          </a:xfrm>
          <a:prstGeom prst="rect">
            <a:avLst/>
          </a:prstGeom>
          <a:solidFill>
            <a:srgbClr val="000000">
              <a:alpha val="50196"/>
            </a:srgbClr>
          </a:solidFill>
          <a:ln w="19050" cap="flat" cmpd="sng" algn="ctr">
            <a:solidFill>
              <a:schemeClr val="bg1"/>
            </a:solidFill>
            <a:prstDash val="solid"/>
            <a:round/>
            <a:headEnd type="none" w="med" len="med"/>
            <a:tailEnd type="none" w="med" len="med"/>
          </a:ln>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149" name="Rectangle 6"/>
          <p:cNvSpPr>
            <a:spLocks noChangeArrowheads="1"/>
          </p:cNvSpPr>
          <p:nvPr/>
        </p:nvSpPr>
        <p:spPr bwMode="gray">
          <a:xfrm>
            <a:off x="6240463" y="5964238"/>
            <a:ext cx="2686050" cy="384175"/>
          </a:xfrm>
          <a:prstGeom prst="rect">
            <a:avLst/>
          </a:prstGeom>
          <a:noFill/>
          <a:ln w="9525">
            <a:noFill/>
            <a:miter lim="800000"/>
            <a:headEnd/>
            <a:tailEnd/>
          </a:ln>
          <a:effectLst>
            <a:outerShdw dist="50800" dir="2700000" algn="ctr" rotWithShape="0">
              <a:schemeClr val="bg1"/>
            </a:outerShdw>
          </a:effectLst>
        </p:spPr>
        <p:txBody>
          <a:bodyPr wrap="none" lIns="45720" rIns="45720" anchor="ctr"/>
          <a:lstStyle/>
          <a:p>
            <a:pPr marL="468313" indent="-423863">
              <a:lnSpc>
                <a:spcPct val="90000"/>
              </a:lnSpc>
              <a:spcAft>
                <a:spcPct val="5000"/>
              </a:spcAft>
              <a:buClr>
                <a:srgbClr val="FFFF00"/>
              </a:buClr>
              <a:buFont typeface="Wingdings" pitchFamily="2" charset="2"/>
              <a:buChar char="n"/>
              <a:defRPr/>
            </a:pPr>
            <a:r>
              <a:rPr lang="en-US" sz="2400" b="1" dirty="0">
                <a:latin typeface="+mn-lt"/>
                <a:cs typeface="Times New Roman" pitchFamily="18" charset="0"/>
              </a:rPr>
              <a:t>50 levee breaks</a:t>
            </a:r>
          </a:p>
        </p:txBody>
      </p:sp>
      <p:sp>
        <p:nvSpPr>
          <p:cNvPr id="150" name="Rectangle 6"/>
          <p:cNvSpPr>
            <a:spLocks noChangeArrowheads="1"/>
          </p:cNvSpPr>
          <p:nvPr/>
        </p:nvSpPr>
        <p:spPr bwMode="gray">
          <a:xfrm>
            <a:off x="6240463" y="5619750"/>
            <a:ext cx="2686050" cy="385763"/>
          </a:xfrm>
          <a:prstGeom prst="rect">
            <a:avLst/>
          </a:prstGeom>
          <a:noFill/>
          <a:ln w="9525">
            <a:noFill/>
            <a:miter lim="800000"/>
            <a:headEnd/>
            <a:tailEnd/>
          </a:ln>
          <a:effectLst>
            <a:outerShdw dist="35921" dir="2700000" algn="ctr" rotWithShape="0">
              <a:schemeClr val="bg1"/>
            </a:outerShdw>
          </a:effectLst>
        </p:spPr>
        <p:txBody>
          <a:bodyPr wrap="none" lIns="45720" rIns="45720" anchor="ctr"/>
          <a:lstStyle/>
          <a:p>
            <a:pPr marL="468313" indent="-423863">
              <a:lnSpc>
                <a:spcPct val="90000"/>
              </a:lnSpc>
              <a:spcAft>
                <a:spcPct val="5000"/>
              </a:spcAft>
              <a:buClr>
                <a:srgbClr val="FFFF00"/>
              </a:buClr>
              <a:buFont typeface="Wingdings" pitchFamily="2" charset="2"/>
              <a:buChar char="n"/>
              <a:defRPr/>
            </a:pPr>
            <a:r>
              <a:rPr lang="en-US" sz="2400" b="1" dirty="0">
                <a:latin typeface="+mn-lt"/>
                <a:cs typeface="Times New Roman" pitchFamily="18" charset="0"/>
              </a:rPr>
              <a:t>6.5 earthquake</a:t>
            </a:r>
          </a:p>
        </p:txBody>
      </p:sp>
      <p:sp>
        <p:nvSpPr>
          <p:cNvPr id="151" name="Rectangle 6"/>
          <p:cNvSpPr>
            <a:spLocks noChangeArrowheads="1"/>
          </p:cNvSpPr>
          <p:nvPr/>
        </p:nvSpPr>
        <p:spPr bwMode="gray">
          <a:xfrm>
            <a:off x="6240463" y="6307138"/>
            <a:ext cx="2686050" cy="385762"/>
          </a:xfrm>
          <a:prstGeom prst="rect">
            <a:avLst/>
          </a:prstGeom>
          <a:noFill/>
          <a:ln w="9525">
            <a:noFill/>
            <a:miter lim="800000"/>
            <a:headEnd/>
            <a:tailEnd/>
          </a:ln>
          <a:effectLst>
            <a:outerShdw dist="50800" dir="2700000" algn="ctr" rotWithShape="0">
              <a:schemeClr val="bg1"/>
            </a:outerShdw>
          </a:effectLst>
        </p:spPr>
        <p:txBody>
          <a:bodyPr wrap="none" lIns="45720" rIns="45720" anchor="ctr"/>
          <a:lstStyle/>
          <a:p>
            <a:pPr marL="468313" indent="-423863">
              <a:lnSpc>
                <a:spcPct val="90000"/>
              </a:lnSpc>
              <a:spcAft>
                <a:spcPct val="5000"/>
              </a:spcAft>
              <a:buClr>
                <a:srgbClr val="FFFF00"/>
              </a:buClr>
              <a:buFont typeface="Wingdings" pitchFamily="2" charset="2"/>
              <a:buChar char="n"/>
              <a:defRPr/>
            </a:pPr>
            <a:r>
              <a:rPr lang="en-US" sz="2400" b="1" dirty="0">
                <a:latin typeface="+mn-lt"/>
                <a:cs typeface="Times New Roman" pitchFamily="18" charset="0"/>
              </a:rPr>
              <a:t>20 islands flooded</a:t>
            </a:r>
          </a:p>
        </p:txBody>
      </p:sp>
    </p:spTree>
    <p:extLst>
      <p:ext uri="{BB962C8B-B14F-4D97-AF65-F5344CB8AC3E}">
        <p14:creationId xmlns:p14="http://schemas.microsoft.com/office/powerpoint/2010/main" val="426487472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ppt_w"/>
                                          </p:val>
                                        </p:tav>
                                        <p:tav tm="100000">
                                          <p:val>
                                            <p:strVal val="#ppt_w"/>
                                          </p:val>
                                        </p:tav>
                                      </p:tavLst>
                                    </p:anim>
                                    <p:anim calcmode="lin" valueType="num">
                                      <p:cBhvr>
                                        <p:cTn id="8" dur="500" fill="hold"/>
                                        <p:tgtEl>
                                          <p:spTgt spid="7"/>
                                        </p:tgtEl>
                                        <p:attrNameLst>
                                          <p:attrName>ppt_h</p:attrName>
                                        </p:attrNameLst>
                                      </p:cBhvr>
                                      <p:tavLst>
                                        <p:tav tm="0">
                                          <p:val>
                                            <p:strVal val="4*#ppt_h"/>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0"/>
                                        </p:tgtEl>
                                        <p:attrNameLst>
                                          <p:attrName>style.visibility</p:attrName>
                                        </p:attrNameLst>
                                      </p:cBhvr>
                                      <p:to>
                                        <p:strVal val="visible"/>
                                      </p:to>
                                    </p:set>
                                    <p:anim calcmode="lin" valueType="num">
                                      <p:cBhvr>
                                        <p:cTn id="11" dur="500" fill="hold"/>
                                        <p:tgtEl>
                                          <p:spTgt spid="150"/>
                                        </p:tgtEl>
                                        <p:attrNameLst>
                                          <p:attrName>ppt_w</p:attrName>
                                        </p:attrNameLst>
                                      </p:cBhvr>
                                      <p:tavLst>
                                        <p:tav tm="0">
                                          <p:val>
                                            <p:fltVal val="0"/>
                                          </p:val>
                                        </p:tav>
                                        <p:tav tm="100000">
                                          <p:val>
                                            <p:strVal val="#ppt_w"/>
                                          </p:val>
                                        </p:tav>
                                      </p:tavLst>
                                    </p:anim>
                                    <p:anim calcmode="lin" valueType="num">
                                      <p:cBhvr>
                                        <p:cTn id="12" dur="500" fill="hold"/>
                                        <p:tgtEl>
                                          <p:spTgt spid="150"/>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52"/>
                                        </p:tgtEl>
                                        <p:attrNameLst>
                                          <p:attrName>style.visibility</p:attrName>
                                        </p:attrNameLst>
                                      </p:cBhvr>
                                      <p:to>
                                        <p:strVal val="visible"/>
                                      </p:to>
                                    </p:set>
                                    <p:animEffect transition="in" filter="fade">
                                      <p:cBhvr>
                                        <p:cTn id="15" dur="2000"/>
                                        <p:tgtEl>
                                          <p:spTgt spid="15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8"/>
                                            </p:cond>
                                          </p:stCondLst>
                                        </p:cTn>
                                        <p:tgtEl>
                                          <p:spTgt spid="9"/>
                                        </p:tgtEl>
                                        <p:attrNameLst>
                                          <p:attrName>style.visibility</p:attrName>
                                        </p:attrNameLst>
                                      </p:cBhvr>
                                      <p:to>
                                        <p:strVal val="hidden"/>
                                      </p:to>
                                    </p:set>
                                  </p:subTnLst>
                                </p:cTn>
                              </p:par>
                            </p:childTnLst>
                          </p:cTn>
                        </p:par>
                        <p:par>
                          <p:cTn id="22" fill="hold" nodeType="afterGroup">
                            <p:stCondLst>
                              <p:cond delay="500"/>
                            </p:stCondLst>
                            <p:childTnLst>
                              <p:par>
                                <p:cTn id="23" presetID="2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3"/>
                                            </p:cond>
                                          </p:stCondLst>
                                        </p:cTn>
                                        <p:tgtEl>
                                          <p:spTgt spid="10"/>
                                        </p:tgtEl>
                                        <p:attrNameLst>
                                          <p:attrName>style.visibility</p:attrName>
                                        </p:attrNameLst>
                                      </p:cBhvr>
                                      <p:to>
                                        <p:strVal val="hidden"/>
                                      </p:to>
                                    </p:set>
                                  </p:subTnLst>
                                </p:cTn>
                              </p:par>
                            </p:childTnLst>
                          </p:cTn>
                        </p:par>
                        <p:par>
                          <p:cTn id="27" fill="hold" nodeType="afterGroup">
                            <p:stCondLst>
                              <p:cond delay="1000"/>
                            </p:stCondLst>
                            <p:childTnLst>
                              <p:par>
                                <p:cTn id="28" presetID="2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28"/>
                                            </p:cond>
                                          </p:stCondLst>
                                        </p:cTn>
                                        <p:tgtEl>
                                          <p:spTgt spid="11"/>
                                        </p:tgtEl>
                                        <p:attrNameLst>
                                          <p:attrName>style.visibility</p:attrName>
                                        </p:attrNameLst>
                                      </p:cBhvr>
                                      <p:to>
                                        <p:strVal val="hidden"/>
                                      </p:to>
                                    </p:set>
                                  </p:subTnLst>
                                </p:cTn>
                              </p:par>
                            </p:childTnLst>
                          </p:cTn>
                        </p:par>
                        <p:par>
                          <p:cTn id="32" fill="hold" nodeType="afterGroup">
                            <p:stCondLst>
                              <p:cond delay="1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par>
                                <p:cTn id="36" presetID="23" presetClass="entr" presetSubtype="16" fill="hold" grpId="0" nodeType="withEffect">
                                  <p:stCondLst>
                                    <p:cond delay="0"/>
                                  </p:stCondLst>
                                  <p:childTnLst>
                                    <p:set>
                                      <p:cBhvr>
                                        <p:cTn id="37" dur="1" fill="hold">
                                          <p:stCondLst>
                                            <p:cond delay="0"/>
                                          </p:stCondLst>
                                        </p:cTn>
                                        <p:tgtEl>
                                          <p:spTgt spid="149"/>
                                        </p:tgtEl>
                                        <p:attrNameLst>
                                          <p:attrName>style.visibility</p:attrName>
                                        </p:attrNameLst>
                                      </p:cBhvr>
                                      <p:to>
                                        <p:strVal val="visible"/>
                                      </p:to>
                                    </p:set>
                                    <p:anim calcmode="lin" valueType="num">
                                      <p:cBhvr>
                                        <p:cTn id="38" dur="500" fill="hold"/>
                                        <p:tgtEl>
                                          <p:spTgt spid="149"/>
                                        </p:tgtEl>
                                        <p:attrNameLst>
                                          <p:attrName>ppt_w</p:attrName>
                                        </p:attrNameLst>
                                      </p:cBhvr>
                                      <p:tavLst>
                                        <p:tav tm="0">
                                          <p:val>
                                            <p:fltVal val="0"/>
                                          </p:val>
                                        </p:tav>
                                        <p:tav tm="100000">
                                          <p:val>
                                            <p:strVal val="#ppt_w"/>
                                          </p:val>
                                        </p:tav>
                                      </p:tavLst>
                                    </p:anim>
                                    <p:anim calcmode="lin" valueType="num">
                                      <p:cBhvr>
                                        <p:cTn id="39" dur="500" fill="hold"/>
                                        <p:tgtEl>
                                          <p:spTgt spid="149"/>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2000"/>
                                        <p:tgtEl>
                                          <p:spTgt spid="5"/>
                                        </p:tgtEl>
                                      </p:cBhvr>
                                    </p:animEffect>
                                  </p:childTnLst>
                                </p:cTn>
                              </p:par>
                              <p:par>
                                <p:cTn id="45" presetID="23" presetClass="entr" presetSubtype="16" fill="hold" grpId="0" nodeType="withEffect">
                                  <p:stCondLst>
                                    <p:cond delay="0"/>
                                  </p:stCondLst>
                                  <p:childTnLst>
                                    <p:set>
                                      <p:cBhvr>
                                        <p:cTn id="46" dur="1" fill="hold">
                                          <p:stCondLst>
                                            <p:cond delay="0"/>
                                          </p:stCondLst>
                                        </p:cTn>
                                        <p:tgtEl>
                                          <p:spTgt spid="151"/>
                                        </p:tgtEl>
                                        <p:attrNameLst>
                                          <p:attrName>style.visibility</p:attrName>
                                        </p:attrNameLst>
                                      </p:cBhvr>
                                      <p:to>
                                        <p:strVal val="visible"/>
                                      </p:to>
                                    </p:set>
                                    <p:anim calcmode="lin" valueType="num">
                                      <p:cBhvr>
                                        <p:cTn id="47" dur="500" fill="hold"/>
                                        <p:tgtEl>
                                          <p:spTgt spid="151"/>
                                        </p:tgtEl>
                                        <p:attrNameLst>
                                          <p:attrName>ppt_w</p:attrName>
                                        </p:attrNameLst>
                                      </p:cBhvr>
                                      <p:tavLst>
                                        <p:tav tm="0">
                                          <p:val>
                                            <p:fltVal val="0"/>
                                          </p:val>
                                        </p:tav>
                                        <p:tav tm="100000">
                                          <p:val>
                                            <p:strVal val="#ppt_w"/>
                                          </p:val>
                                        </p:tav>
                                      </p:tavLst>
                                    </p:anim>
                                    <p:anim calcmode="lin" valueType="num">
                                      <p:cBhvr>
                                        <p:cTn id="48" dur="500" fill="hold"/>
                                        <p:tgtEl>
                                          <p:spTgt spid="1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49" grpId="0"/>
      <p:bldP spid="150" grpId="0"/>
      <p:bldP spid="1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0"/>
          <a:ext cx="9144000" cy="6308725"/>
        </p:xfrm>
        <a:graphic>
          <a:graphicData uri="http://schemas.openxmlformats.org/presentationml/2006/ole">
            <mc:AlternateContent xmlns:mc="http://schemas.openxmlformats.org/markup-compatibility/2006">
              <mc:Choice xmlns:v="urn:schemas-microsoft-com:vml" Requires="v">
                <p:oleObj spid="_x0000_s3169" name="Photo Editor Photo" r:id="rId4" imgW="6857143" imgH="4629796" progId="">
                  <p:embed/>
                </p:oleObj>
              </mc:Choice>
              <mc:Fallback>
                <p:oleObj name="Photo Editor Photo" r:id="rId4" imgW="6857143" imgH="4629796"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308725"/>
                      </a:xfrm>
                      <a:prstGeom prst="rect">
                        <a:avLst/>
                      </a:prstGeom>
                      <a:noFill/>
                      <a:ln>
                        <a:noFill/>
                      </a:ln>
                      <a:effectLst/>
                      <a:extLst>
                        <a:ext uri="{909E8E84-426E-40DD-AFC4-6F175D3DCCD1}">
                          <a14:hiddenFill xmlns:a14="http://schemas.microsoft.com/office/drawing/2010/main">
                            <a:gradFill rotWithShape="0">
                              <a:gsLst>
                                <a:gs pos="0">
                                  <a:srgbClr val="000817"/>
                                </a:gs>
                                <a:gs pos="100000">
                                  <a:srgbClr val="003399"/>
                                </a:gs>
                              </a:gsLst>
                              <a:lin ang="5400000" scaled="1"/>
                            </a:gra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9"/>
          <p:cNvSpPr>
            <a:spLocks noChangeArrowheads="1"/>
          </p:cNvSpPr>
          <p:nvPr/>
        </p:nvSpPr>
        <p:spPr bwMode="gray">
          <a:xfrm>
            <a:off x="0" y="6329363"/>
            <a:ext cx="9144000" cy="549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257550" indent="3175">
              <a:spcBef>
                <a:spcPct val="25000"/>
              </a:spcBef>
              <a:buClr>
                <a:srgbClr val="FFFF00"/>
              </a:buClr>
              <a:buSzPct val="85000"/>
              <a:buFont typeface="Wingdings" pitchFamily="2" charset="2"/>
              <a:buNone/>
            </a:pPr>
            <a:r>
              <a:rPr lang="en-US" sz="2400" b="1"/>
              <a:t>Islands flood with fresh water</a:t>
            </a:r>
          </a:p>
        </p:txBody>
      </p:sp>
      <p:sp>
        <p:nvSpPr>
          <p:cNvPr id="1250306" name="Rectangle 2"/>
          <p:cNvSpPr>
            <a:spLocks noGrp="1" noChangeArrowheads="1"/>
          </p:cNvSpPr>
          <p:nvPr>
            <p:ph type="title"/>
          </p:nvPr>
        </p:nvSpPr>
        <p:spPr bwMode="invGray">
          <a:xfrm>
            <a:off x="0" y="76200"/>
            <a:ext cx="9144000" cy="1218795"/>
          </a:xfrm>
        </p:spPr>
        <p:txBody>
          <a:bodyPr/>
          <a:lstStyle/>
          <a:p>
            <a:pPr>
              <a:defRPr/>
            </a:pPr>
            <a:r>
              <a:rPr smtClean="0"/>
              <a:t>6.5 Magnitude Earthquake </a:t>
            </a:r>
            <a:br>
              <a:rPr smtClean="0"/>
            </a:br>
            <a:r>
              <a:rPr smtClean="0"/>
              <a:t>causing 20-island failure</a:t>
            </a:r>
          </a:p>
        </p:txBody>
      </p:sp>
      <p:sp>
        <p:nvSpPr>
          <p:cNvPr id="6" name="Slide Number Placeholder 5"/>
          <p:cNvSpPr>
            <a:spLocks noGrp="1"/>
          </p:cNvSpPr>
          <p:nvPr>
            <p:ph type="sldNum" sz="quarter" idx="10"/>
          </p:nvPr>
        </p:nvSpPr>
        <p:spPr/>
        <p:txBody>
          <a:bodyPr/>
          <a:lstStyle/>
          <a:p>
            <a:pPr>
              <a:defRPr/>
            </a:pPr>
            <a:fld id="{65FFF6F9-661C-45BF-B9A2-162061C1B70E}" type="slidenum">
              <a:rPr lang="en-US"/>
              <a:pPr>
                <a:defRPr/>
              </a:pPr>
              <a:t>21</a:t>
            </a:fld>
            <a:endParaRPr lang="en-US" dirty="0"/>
          </a:p>
        </p:txBody>
      </p:sp>
      <p:sp>
        <p:nvSpPr>
          <p:cNvPr id="7" name="Rectangle 9"/>
          <p:cNvSpPr>
            <a:spLocks noChangeArrowheads="1"/>
          </p:cNvSpPr>
          <p:nvPr/>
        </p:nvSpPr>
        <p:spPr bwMode="gray">
          <a:xfrm>
            <a:off x="0" y="6329363"/>
            <a:ext cx="36750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0 – 6 hours:</a:t>
            </a:r>
            <a:endParaRPr lang="en-US" sz="2400" b="1">
              <a:solidFill>
                <a:schemeClr val="bg1"/>
              </a:solidFill>
            </a:endParaRPr>
          </a:p>
        </p:txBody>
      </p:sp>
    </p:spTree>
    <p:extLst>
      <p:ext uri="{BB962C8B-B14F-4D97-AF65-F5344CB8AC3E}">
        <p14:creationId xmlns:p14="http://schemas.microsoft.com/office/powerpoint/2010/main" val="40320770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remove" grpId="0" nodeType="withEffect">
                                  <p:stCondLst>
                                    <p:cond delay="0"/>
                                  </p:stCondLst>
                                  <p:childTnLst>
                                    <p:animClr clrSpc="hsl" dir="cw">
                                      <p:cBhvr override="childStyle">
                                        <p:cTn id="6" dur="500" fill="hold"/>
                                        <p:tgtEl>
                                          <p:spTgt spid="7"/>
                                        </p:tgtEl>
                                        <p:attrNameLst>
                                          <p:attrName>style.color</p:attrName>
                                        </p:attrNameLst>
                                      </p:cBhvr>
                                      <p:by>
                                        <p:hsl h="10842353" s="0" l="0"/>
                                      </p:by>
                                    </p:animClr>
                                    <p:animClr clrSpc="hsl" dir="cw">
                                      <p:cBhvr>
                                        <p:cTn id="7" dur="500" fill="hold"/>
                                        <p:tgtEl>
                                          <p:spTgt spid="7"/>
                                        </p:tgtEl>
                                        <p:attrNameLst>
                                          <p:attrName>fillcolor</p:attrName>
                                        </p:attrNameLst>
                                      </p:cBhvr>
                                      <p:by>
                                        <p:hsl h="10842353" s="0" l="0"/>
                                      </p:by>
                                    </p:animClr>
                                    <p:animClr clrSpc="hsl" dir="cw">
                                      <p:cBhvr>
                                        <p:cTn id="8" dur="500" fill="hold"/>
                                        <p:tgtEl>
                                          <p:spTgt spid="7"/>
                                        </p:tgtEl>
                                        <p:attrNameLst>
                                          <p:attrName>stroke.color</p:attrName>
                                        </p:attrNameLst>
                                      </p:cBhvr>
                                      <p:by>
                                        <p:hsl h="10842353"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0"/>
          <a:ext cx="9144000" cy="6311900"/>
        </p:xfrm>
        <a:graphic>
          <a:graphicData uri="http://schemas.openxmlformats.org/presentationml/2006/ole">
            <mc:AlternateContent xmlns:mc="http://schemas.openxmlformats.org/markup-compatibility/2006">
              <mc:Choice xmlns:v="urn:schemas-microsoft-com:vml" Requires="v">
                <p:oleObj spid="_x0000_s4193" name="Photo Editor Photo" r:id="rId4" imgW="6857143" imgH="4629796" progId="">
                  <p:embed/>
                </p:oleObj>
              </mc:Choice>
              <mc:Fallback>
                <p:oleObj name="Photo Editor Photo" r:id="rId4" imgW="6857143" imgH="4629796"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311900"/>
                      </a:xfrm>
                      <a:prstGeom prst="rect">
                        <a:avLst/>
                      </a:prstGeom>
                      <a:noFill/>
                      <a:ln>
                        <a:noFill/>
                      </a:ln>
                      <a:effectLst/>
                      <a:extLst>
                        <a:ext uri="{909E8E84-426E-40DD-AFC4-6F175D3DCCD1}">
                          <a14:hiddenFill xmlns:a14="http://schemas.microsoft.com/office/drawing/2010/main">
                            <a:gradFill rotWithShape="0">
                              <a:gsLst>
                                <a:gs pos="0">
                                  <a:srgbClr val="000817"/>
                                </a:gs>
                                <a:gs pos="100000">
                                  <a:srgbClr val="003399"/>
                                </a:gs>
                              </a:gsLst>
                              <a:lin ang="5400000" scaled="1"/>
                            </a:gra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a:spLocks noGrp="1" noChangeArrowheads="1"/>
          </p:cNvSpPr>
          <p:nvPr>
            <p:ph type="title"/>
          </p:nvPr>
        </p:nvSpPr>
        <p:spPr bwMode="invGray">
          <a:xfrm>
            <a:off x="0" y="76200"/>
            <a:ext cx="9144000" cy="1218795"/>
          </a:xfrm>
        </p:spPr>
        <p:txBody>
          <a:bodyPr/>
          <a:lstStyle/>
          <a:p>
            <a:pPr>
              <a:defRPr/>
            </a:pPr>
            <a:r>
              <a:rPr smtClean="0"/>
              <a:t>6.5 Magnitude Earthquake </a:t>
            </a:r>
            <a:br>
              <a:rPr smtClean="0"/>
            </a:br>
            <a:r>
              <a:rPr smtClean="0"/>
              <a:t>causing 20-island failure</a:t>
            </a:r>
          </a:p>
        </p:txBody>
      </p:sp>
      <p:sp>
        <p:nvSpPr>
          <p:cNvPr id="4100" name="Rectangle 9"/>
          <p:cNvSpPr>
            <a:spLocks noChangeArrowheads="1"/>
          </p:cNvSpPr>
          <p:nvPr/>
        </p:nvSpPr>
        <p:spPr bwMode="gray">
          <a:xfrm>
            <a:off x="0" y="6329363"/>
            <a:ext cx="9144000" cy="549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257550" indent="3175">
              <a:spcBef>
                <a:spcPct val="25000"/>
              </a:spcBef>
              <a:buClr>
                <a:srgbClr val="FFFF00"/>
              </a:buClr>
              <a:buSzPct val="85000"/>
              <a:buFont typeface="Wingdings" pitchFamily="2" charset="2"/>
              <a:buNone/>
            </a:pPr>
            <a:r>
              <a:rPr lang="en-US" sz="2400" b="1"/>
              <a:t>Salt water intruding into Delta</a:t>
            </a:r>
          </a:p>
        </p:txBody>
      </p:sp>
      <p:sp>
        <p:nvSpPr>
          <p:cNvPr id="12" name="Rectangle 9"/>
          <p:cNvSpPr>
            <a:spLocks noChangeArrowheads="1"/>
          </p:cNvSpPr>
          <p:nvPr/>
        </p:nvSpPr>
        <p:spPr bwMode="gray">
          <a:xfrm>
            <a:off x="0" y="6329363"/>
            <a:ext cx="36750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12 – 24 hours:</a:t>
            </a:r>
            <a:endParaRPr lang="en-US" sz="2400" b="1">
              <a:solidFill>
                <a:schemeClr val="bg1"/>
              </a:solidFill>
            </a:endParaRPr>
          </a:p>
        </p:txBody>
      </p:sp>
      <p:sp>
        <p:nvSpPr>
          <p:cNvPr id="6" name="Slide Number Placeholder 5"/>
          <p:cNvSpPr>
            <a:spLocks noGrp="1"/>
          </p:cNvSpPr>
          <p:nvPr>
            <p:ph type="sldNum" sz="quarter" idx="10"/>
          </p:nvPr>
        </p:nvSpPr>
        <p:spPr/>
        <p:txBody>
          <a:bodyPr/>
          <a:lstStyle/>
          <a:p>
            <a:pPr>
              <a:defRPr/>
            </a:pPr>
            <a:fld id="{6AE98B38-A3F0-4E60-B2B4-42D64FEA02AD}" type="slidenum">
              <a:rPr lang="en-US"/>
              <a:pPr>
                <a:defRPr/>
              </a:pPr>
              <a:t>22</a:t>
            </a:fld>
            <a:endParaRPr lang="en-US" dirty="0"/>
          </a:p>
        </p:txBody>
      </p:sp>
    </p:spTree>
    <p:extLst>
      <p:ext uri="{BB962C8B-B14F-4D97-AF65-F5344CB8AC3E}">
        <p14:creationId xmlns:p14="http://schemas.microsoft.com/office/powerpoint/2010/main" val="25728188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remove" grpId="0" nodeType="withEffect">
                                  <p:stCondLst>
                                    <p:cond delay="0"/>
                                  </p:stCondLst>
                                  <p:childTnLst>
                                    <p:animClr clrSpc="hsl" dir="cw">
                                      <p:cBhvr override="childStyle">
                                        <p:cTn id="6" dur="500" fill="hold"/>
                                        <p:tgtEl>
                                          <p:spTgt spid="12"/>
                                        </p:tgtEl>
                                        <p:attrNameLst>
                                          <p:attrName>style.color</p:attrName>
                                        </p:attrNameLst>
                                      </p:cBhvr>
                                      <p:by>
                                        <p:hsl h="10842353" s="0" l="0"/>
                                      </p:by>
                                    </p:animClr>
                                    <p:animClr clrSpc="hsl" dir="cw">
                                      <p:cBhvr>
                                        <p:cTn id="7" dur="500" fill="hold"/>
                                        <p:tgtEl>
                                          <p:spTgt spid="12"/>
                                        </p:tgtEl>
                                        <p:attrNameLst>
                                          <p:attrName>fillcolor</p:attrName>
                                        </p:attrNameLst>
                                      </p:cBhvr>
                                      <p:by>
                                        <p:hsl h="10842353" s="0" l="0"/>
                                      </p:by>
                                    </p:animClr>
                                    <p:animClr clrSpc="hsl" dir="cw">
                                      <p:cBhvr>
                                        <p:cTn id="8" dur="500" fill="hold"/>
                                        <p:tgtEl>
                                          <p:spTgt spid="12"/>
                                        </p:tgtEl>
                                        <p:attrNameLst>
                                          <p:attrName>stroke.color</p:attrName>
                                        </p:attrNameLst>
                                      </p:cBhvr>
                                      <p:by>
                                        <p:hsl h="10842353" s="0" l="0"/>
                                      </p:by>
                                    </p:animClr>
                                    <p:set>
                                      <p:cBhvr>
                                        <p:cTn id="9"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308725"/>
        </p:xfrm>
        <a:graphic>
          <a:graphicData uri="http://schemas.openxmlformats.org/presentationml/2006/ole">
            <mc:AlternateContent xmlns:mc="http://schemas.openxmlformats.org/markup-compatibility/2006">
              <mc:Choice xmlns:v="urn:schemas-microsoft-com:vml" Requires="v">
                <p:oleObj spid="_x0000_s5217" name="Photo Editor Photo" r:id="rId4" imgW="6857143" imgH="4629796" progId="">
                  <p:embed/>
                </p:oleObj>
              </mc:Choice>
              <mc:Fallback>
                <p:oleObj name="Photo Editor Photo" r:id="rId4" imgW="6857143" imgH="4629796" progId="">
                  <p:embed/>
                  <p:pic>
                    <p:nvPicPr>
                      <p:cNvPr id="0" name="Picture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308725"/>
                      </a:xfrm>
                      <a:prstGeom prst="rect">
                        <a:avLst/>
                      </a:prstGeom>
                      <a:noFill/>
                      <a:ln>
                        <a:noFill/>
                      </a:ln>
                      <a:effectLst/>
                      <a:extLst>
                        <a:ext uri="{909E8E84-426E-40DD-AFC4-6F175D3DCCD1}">
                          <a14:hiddenFill xmlns:a14="http://schemas.microsoft.com/office/drawing/2010/main">
                            <a:gradFill rotWithShape="0">
                              <a:gsLst>
                                <a:gs pos="0">
                                  <a:srgbClr val="000817"/>
                                </a:gs>
                                <a:gs pos="100000">
                                  <a:srgbClr val="003399"/>
                                </a:gs>
                              </a:gsLst>
                              <a:lin ang="5400000" scaled="1"/>
                            </a:gra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2"/>
          <p:cNvSpPr>
            <a:spLocks noGrp="1" noChangeArrowheads="1"/>
          </p:cNvSpPr>
          <p:nvPr>
            <p:ph type="title"/>
          </p:nvPr>
        </p:nvSpPr>
        <p:spPr bwMode="invGray">
          <a:xfrm>
            <a:off x="0" y="76200"/>
            <a:ext cx="9144000" cy="1218795"/>
          </a:xfrm>
        </p:spPr>
        <p:txBody>
          <a:bodyPr/>
          <a:lstStyle/>
          <a:p>
            <a:pPr>
              <a:defRPr/>
            </a:pPr>
            <a:r>
              <a:rPr smtClean="0"/>
              <a:t>6.5 Magnitude Earthquake </a:t>
            </a:r>
            <a:br>
              <a:rPr smtClean="0"/>
            </a:br>
            <a:r>
              <a:rPr smtClean="0"/>
              <a:t>causing 20-island failure</a:t>
            </a:r>
          </a:p>
        </p:txBody>
      </p:sp>
      <p:sp>
        <p:nvSpPr>
          <p:cNvPr id="5124" name="Rectangle 9"/>
          <p:cNvSpPr>
            <a:spLocks noChangeArrowheads="1"/>
          </p:cNvSpPr>
          <p:nvPr/>
        </p:nvSpPr>
        <p:spPr bwMode="gray">
          <a:xfrm>
            <a:off x="0" y="6329363"/>
            <a:ext cx="9144000" cy="549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257550" indent="3175">
              <a:spcBef>
                <a:spcPct val="25000"/>
              </a:spcBef>
              <a:buClr>
                <a:srgbClr val="FFFF00"/>
              </a:buClr>
              <a:buSzPct val="85000"/>
              <a:buFont typeface="Wingdings" pitchFamily="2" charset="2"/>
              <a:buNone/>
            </a:pPr>
            <a:r>
              <a:rPr lang="en-US" sz="2400" b="1"/>
              <a:t>Salt water throughout Delta</a:t>
            </a:r>
          </a:p>
        </p:txBody>
      </p:sp>
      <p:sp>
        <p:nvSpPr>
          <p:cNvPr id="10" name="Rectangle 9"/>
          <p:cNvSpPr>
            <a:spLocks noChangeArrowheads="1"/>
          </p:cNvSpPr>
          <p:nvPr/>
        </p:nvSpPr>
        <p:spPr bwMode="gray">
          <a:xfrm>
            <a:off x="0" y="6329363"/>
            <a:ext cx="36750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 – 7 days:</a:t>
            </a:r>
            <a:endParaRPr lang="en-US" sz="2400" b="1">
              <a:solidFill>
                <a:schemeClr val="bg1"/>
              </a:solidFill>
            </a:endParaRPr>
          </a:p>
        </p:txBody>
      </p:sp>
      <p:sp>
        <p:nvSpPr>
          <p:cNvPr id="6" name="Slide Number Placeholder 5"/>
          <p:cNvSpPr>
            <a:spLocks noGrp="1"/>
          </p:cNvSpPr>
          <p:nvPr>
            <p:ph type="sldNum" sz="quarter" idx="10"/>
          </p:nvPr>
        </p:nvSpPr>
        <p:spPr/>
        <p:txBody>
          <a:bodyPr/>
          <a:lstStyle/>
          <a:p>
            <a:pPr>
              <a:defRPr/>
            </a:pPr>
            <a:fld id="{9DCDA16B-F72A-49CC-8AC4-0EC698029233}" type="slidenum">
              <a:rPr lang="en-US"/>
              <a:pPr>
                <a:defRPr/>
              </a:pPr>
              <a:t>23</a:t>
            </a:fld>
            <a:endParaRPr lang="en-US" dirty="0"/>
          </a:p>
        </p:txBody>
      </p:sp>
    </p:spTree>
    <p:extLst>
      <p:ext uri="{BB962C8B-B14F-4D97-AF65-F5344CB8AC3E}">
        <p14:creationId xmlns:p14="http://schemas.microsoft.com/office/powerpoint/2010/main" val="364908681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mph" presetSubtype="0" repeatCount="indefinite" fill="remove" grpId="0" nodeType="withEffect">
                                  <p:stCondLst>
                                    <p:cond delay="0"/>
                                  </p:stCondLst>
                                  <p:childTnLst>
                                    <p:animClr clrSpc="hsl" dir="cw">
                                      <p:cBhvr override="childStyle">
                                        <p:cTn id="6" dur="500" fill="hold"/>
                                        <p:tgtEl>
                                          <p:spTgt spid="10"/>
                                        </p:tgtEl>
                                        <p:attrNameLst>
                                          <p:attrName>style.color</p:attrName>
                                        </p:attrNameLst>
                                      </p:cBhvr>
                                      <p:by>
                                        <p:hsl h="10842353" s="0" l="0"/>
                                      </p:by>
                                    </p:animClr>
                                    <p:animClr clrSpc="hsl" dir="cw">
                                      <p:cBhvr>
                                        <p:cTn id="7" dur="500" fill="hold"/>
                                        <p:tgtEl>
                                          <p:spTgt spid="10"/>
                                        </p:tgtEl>
                                        <p:attrNameLst>
                                          <p:attrName>fillcolor</p:attrName>
                                        </p:attrNameLst>
                                      </p:cBhvr>
                                      <p:by>
                                        <p:hsl h="10842353" s="0" l="0"/>
                                      </p:by>
                                    </p:animClr>
                                    <p:animClr clrSpc="hsl" dir="cw">
                                      <p:cBhvr>
                                        <p:cTn id="8" dur="500" fill="hold"/>
                                        <p:tgtEl>
                                          <p:spTgt spid="10"/>
                                        </p:tgtEl>
                                        <p:attrNameLst>
                                          <p:attrName>stroke.color</p:attrName>
                                        </p:attrNameLst>
                                      </p:cBhvr>
                                      <p:by>
                                        <p:hsl h="10842353" s="0" l="0"/>
                                      </p:by>
                                    </p:animClr>
                                    <p:set>
                                      <p:cBhvr>
                                        <p:cTn id="9"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noChangeArrowheads="1"/>
          </p:cNvPicPr>
          <p:nvPr/>
        </p:nvPicPr>
        <p:blipFill>
          <a:blip r:embed="rId3" cstate="print">
            <a:lum bright="-10000"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 name="Picture 12" descr="C:\MyFiles\grafix\jpegs\Aqueduct-CrackedEarthBlend1.JPG"/>
          <p:cNvPicPr>
            <a:picLocks noChangeAspect="1" noChangeArrowheads="1"/>
          </p:cNvPicPr>
          <p:nvPr/>
        </p:nvPicPr>
        <p:blipFill>
          <a:blip r:embed="rId4" cstate="print">
            <a:lum bright="-10000" contrast="10000"/>
          </a:blip>
          <a:srcRect t="56896" b="-1411"/>
          <a:stretch>
            <a:fillRect/>
          </a:stretch>
        </p:blipFill>
        <p:spPr bwMode="auto">
          <a:xfrm>
            <a:off x="-57151" y="4572000"/>
            <a:ext cx="9281361" cy="2381250"/>
          </a:xfrm>
          <a:prstGeom prst="rect">
            <a:avLst/>
          </a:prstGeom>
          <a:noFill/>
          <a:ln w="25400">
            <a:noFill/>
            <a:miter lim="800000"/>
            <a:headEnd/>
            <a:tailEnd/>
          </a:ln>
          <a:effectLst>
            <a:softEdge rad="63500"/>
          </a:effectLst>
        </p:spPr>
      </p:pic>
      <p:sp>
        <p:nvSpPr>
          <p:cNvPr id="4" name="Rectangle 13"/>
          <p:cNvSpPr txBox="1">
            <a:spLocks noChangeArrowheads="1"/>
          </p:cNvSpPr>
          <p:nvPr/>
        </p:nvSpPr>
        <p:spPr bwMode="invGray">
          <a:xfrm>
            <a:off x="0" y="377688"/>
            <a:ext cx="9144000" cy="1374912"/>
          </a:xfrm>
          <a:prstGeom prst="rect">
            <a:avLst/>
          </a:prstGeom>
          <a:effectLst>
            <a:glow rad="101600">
              <a:schemeClr val="bg1">
                <a:alpha val="60000"/>
              </a:schemeClr>
            </a:glow>
          </a:effectLst>
        </p:spPr>
        <p:txBody>
          <a:bodyPr lIns="0" rIns="0"/>
          <a:lstStyle/>
          <a:p>
            <a:pPr algn="ctr"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6.5 Magnitude Earthquake</a:t>
            </a:r>
          </a:p>
          <a:p>
            <a:pPr algn="ctr" eaLnBrk="0" hangingPunct="0">
              <a:lnSpc>
                <a:spcPct val="90000"/>
              </a:lnSpc>
              <a:defRPr/>
            </a:pPr>
            <a:r>
              <a:rPr lang="en-US" sz="3600" b="1" spc="-150" dirty="0">
                <a:ln w="3175">
                  <a:noFill/>
                </a:ln>
                <a:effectLst>
                  <a:glow rad="101600">
                    <a:schemeClr val="bg1">
                      <a:alpha val="60000"/>
                    </a:schemeClr>
                  </a:glow>
                  <a:outerShdw blurRad="50800" dist="50800" dir="2700000" algn="tl" rotWithShape="0">
                    <a:prstClr val="black"/>
                  </a:outerShdw>
                </a:effectLst>
                <a:latin typeface="+mj-lt"/>
                <a:cs typeface="Arial" charset="0"/>
              </a:rPr>
              <a:t>Causing  an </a:t>
            </a:r>
            <a:r>
              <a:rPr lang="en-US" sz="3600" b="1" spc="-150" dirty="0" smtClean="0">
                <a:ln w="3175">
                  <a:noFill/>
                </a:ln>
                <a:effectLst>
                  <a:glow rad="101600">
                    <a:schemeClr val="bg1">
                      <a:alpha val="60000"/>
                    </a:schemeClr>
                  </a:glow>
                  <a:outerShdw blurRad="50800" dist="50800" dir="2700000" algn="tl" rotWithShape="0">
                    <a:prstClr val="black"/>
                  </a:outerShdw>
                </a:effectLst>
                <a:latin typeface="+mj-lt"/>
                <a:cs typeface="Arial" charset="0"/>
              </a:rPr>
              <a:t>estimated  1.5 to 3 year outage </a:t>
            </a:r>
            <a:endParaRPr lang="en-US" sz="2800" b="1" kern="0" dirty="0">
              <a:effectLst>
                <a:glow rad="101600">
                  <a:schemeClr val="bg1">
                    <a:alpha val="60000"/>
                  </a:schemeClr>
                </a:glow>
                <a:outerShdw blurRad="50800" dist="50800" dir="2700000" algn="tl" rotWithShape="0">
                  <a:prstClr val="black"/>
                </a:outerShdw>
              </a:effectLst>
              <a:latin typeface="+mj-lt"/>
              <a:ea typeface="+mj-ea"/>
              <a:cs typeface="+mj-cs"/>
            </a:endParaRPr>
          </a:p>
        </p:txBody>
      </p:sp>
    </p:spTree>
    <p:extLst>
      <p:ext uri="{BB962C8B-B14F-4D97-AF65-F5344CB8AC3E}">
        <p14:creationId xmlns:p14="http://schemas.microsoft.com/office/powerpoint/2010/main" val="31624112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sz="quarter" idx="1"/>
          </p:nvPr>
        </p:nvSpPr>
        <p:spPr>
          <a:xfrm>
            <a:off x="3048000" y="2667000"/>
            <a:ext cx="5846618" cy="2628412"/>
          </a:xfrm>
        </p:spPr>
        <p:txBody>
          <a:bodyPr/>
          <a:lstStyle/>
          <a:p>
            <a:pPr>
              <a:spcBef>
                <a:spcPts val="0"/>
              </a:spcBef>
              <a:spcAft>
                <a:spcPts val="4200"/>
              </a:spcAft>
              <a:defRPr/>
            </a:pPr>
            <a:r>
              <a:rPr dirty="0" smtClean="0"/>
              <a:t>Multi-species protection</a:t>
            </a:r>
          </a:p>
          <a:p>
            <a:pPr>
              <a:spcBef>
                <a:spcPts val="0"/>
              </a:spcBef>
              <a:spcAft>
                <a:spcPts val="4200"/>
              </a:spcAft>
              <a:defRPr/>
            </a:pPr>
            <a:r>
              <a:rPr lang="en-US" dirty="0" smtClean="0"/>
              <a:t>Upfront regulatory assurances</a:t>
            </a:r>
          </a:p>
          <a:p>
            <a:pPr>
              <a:spcBef>
                <a:spcPts val="0"/>
              </a:spcBef>
              <a:spcAft>
                <a:spcPts val="4200"/>
              </a:spcAft>
              <a:defRPr/>
            </a:pPr>
            <a:r>
              <a:rPr dirty="0" smtClean="0"/>
              <a:t>Habitat conservation, conveyance improvements, and stressors control</a:t>
            </a:r>
          </a:p>
        </p:txBody>
      </p:sp>
      <p:sp>
        <p:nvSpPr>
          <p:cNvPr id="5" name="Title 22"/>
          <p:cNvSpPr>
            <a:spLocks noGrp="1"/>
          </p:cNvSpPr>
          <p:nvPr>
            <p:ph type="title"/>
          </p:nvPr>
        </p:nvSpPr>
        <p:spPr>
          <a:xfrm>
            <a:off x="457200" y="477838"/>
            <a:ext cx="8305800" cy="1107996"/>
          </a:xfrm>
        </p:spPr>
        <p:txBody>
          <a:bodyPr/>
          <a:lstStyle/>
          <a:p>
            <a:pPr>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dirty="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Overview</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 name="Slide Number Placeholder 3"/>
          <p:cNvSpPr>
            <a:spLocks noGrp="1"/>
          </p:cNvSpPr>
          <p:nvPr>
            <p:ph type="sldNum" sz="quarter" idx="10"/>
          </p:nvPr>
        </p:nvSpPr>
        <p:spPr/>
        <p:txBody>
          <a:bodyPr/>
          <a:lstStyle/>
          <a:p>
            <a:pPr>
              <a:defRPr/>
            </a:pPr>
            <a:fld id="{7E02793D-FB77-46A8-B0DE-16E304848555}" type="slidenum">
              <a:rPr lang="en-US"/>
              <a:pPr>
                <a:defRPr/>
              </a:pPr>
              <a:t>25</a:t>
            </a:fld>
            <a:endParaRPr lang="en-US" dirty="0"/>
          </a:p>
        </p:txBody>
      </p:sp>
      <p:pic>
        <p:nvPicPr>
          <p:cNvPr id="10" name="Picture 2"/>
          <p:cNvPicPr>
            <a:picLocks noChangeArrowheads="1"/>
          </p:cNvPicPr>
          <p:nvPr/>
        </p:nvPicPr>
        <p:blipFill>
          <a:blip r:embed="rId3" cstate="print">
            <a:lum bright="-9000" contrast="15000"/>
          </a:blip>
          <a:srcRect/>
          <a:stretch>
            <a:fillRect/>
          </a:stretch>
        </p:blipFill>
        <p:spPr bwMode="auto">
          <a:xfrm>
            <a:off x="609600" y="2590800"/>
            <a:ext cx="2286000" cy="28956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47107" name="Content Placeholder 2"/>
          <p:cNvSpPr>
            <a:spLocks noGrp="1"/>
          </p:cNvSpPr>
          <p:nvPr>
            <p:ph sz="quarter" idx="1"/>
          </p:nvPr>
        </p:nvSpPr>
        <p:spPr>
          <a:xfrm>
            <a:off x="457200" y="2333625"/>
            <a:ext cx="4419600" cy="3870803"/>
          </a:xfrm>
        </p:spPr>
        <p:txBody>
          <a:bodyPr/>
          <a:lstStyle/>
          <a:p>
            <a:pPr>
              <a:lnSpc>
                <a:spcPct val="80000"/>
              </a:lnSpc>
              <a:spcBef>
                <a:spcPts val="200"/>
              </a:spcBef>
              <a:spcAft>
                <a:spcPts val="200"/>
              </a:spcAft>
              <a:defRPr/>
            </a:pPr>
            <a:r>
              <a:rPr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Fed &amp; State Agencies</a:t>
            </a:r>
          </a:p>
          <a:p>
            <a:pPr lvl="1">
              <a:lnSpc>
                <a:spcPct val="80000"/>
              </a:lnSpc>
              <a:spcBef>
                <a:spcPct val="0"/>
              </a:spcBef>
              <a:defRPr/>
            </a:pPr>
            <a:r>
              <a:rPr sz="2000" dirty="0" smtClean="0"/>
              <a:t>Cal Bay-Delta Authority</a:t>
            </a:r>
          </a:p>
          <a:p>
            <a:pPr lvl="1">
              <a:lnSpc>
                <a:spcPct val="80000"/>
              </a:lnSpc>
              <a:spcBef>
                <a:spcPct val="0"/>
              </a:spcBef>
              <a:defRPr/>
            </a:pPr>
            <a:r>
              <a:rPr sz="2000" dirty="0" smtClean="0"/>
              <a:t>The Resource Agency</a:t>
            </a:r>
          </a:p>
          <a:p>
            <a:pPr lvl="1">
              <a:lnSpc>
                <a:spcPct val="80000"/>
              </a:lnSpc>
              <a:spcBef>
                <a:spcPct val="0"/>
              </a:spcBef>
              <a:defRPr/>
            </a:pPr>
            <a:r>
              <a:rPr sz="2000" dirty="0" smtClean="0"/>
              <a:t>US Bureau of Reclamation</a:t>
            </a:r>
          </a:p>
          <a:p>
            <a:pPr lvl="1">
              <a:lnSpc>
                <a:spcPct val="80000"/>
              </a:lnSpc>
              <a:spcBef>
                <a:spcPct val="0"/>
              </a:spcBef>
              <a:defRPr/>
            </a:pPr>
            <a:r>
              <a:rPr sz="2000" dirty="0" smtClean="0"/>
              <a:t>Cal. Dept. of Water Resources</a:t>
            </a:r>
          </a:p>
          <a:p>
            <a:pPr lvl="1">
              <a:lnSpc>
                <a:spcPct val="80000"/>
              </a:lnSpc>
              <a:spcBef>
                <a:spcPct val="0"/>
              </a:spcBef>
              <a:defRPr/>
            </a:pPr>
            <a:r>
              <a:rPr sz="2000" dirty="0" smtClean="0"/>
              <a:t>State Water Res. Control Board</a:t>
            </a:r>
          </a:p>
          <a:p>
            <a:pPr lvl="1">
              <a:lnSpc>
                <a:spcPct val="80000"/>
              </a:lnSpc>
              <a:spcBef>
                <a:spcPct val="0"/>
              </a:spcBef>
              <a:defRPr/>
            </a:pPr>
            <a:r>
              <a:rPr sz="2000" dirty="0" smtClean="0"/>
              <a:t>US Corps of Engineers</a:t>
            </a:r>
          </a:p>
          <a:p>
            <a:pPr>
              <a:lnSpc>
                <a:spcPct val="80000"/>
              </a:lnSpc>
              <a:spcBef>
                <a:spcPts val="200"/>
              </a:spcBef>
              <a:spcAft>
                <a:spcPts val="200"/>
              </a:spcAft>
              <a:defRPr/>
            </a:pPr>
            <a:r>
              <a:rPr lang="en-US"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Fish Agencies</a:t>
            </a:r>
          </a:p>
          <a:p>
            <a:pPr lvl="1">
              <a:lnSpc>
                <a:spcPct val="80000"/>
              </a:lnSpc>
              <a:spcBef>
                <a:spcPct val="0"/>
              </a:spcBef>
              <a:defRPr/>
            </a:pPr>
            <a:r>
              <a:rPr sz="2000" dirty="0" smtClean="0"/>
              <a:t>Cal Dept. of Fish &amp; Game</a:t>
            </a:r>
          </a:p>
          <a:p>
            <a:pPr lvl="1">
              <a:lnSpc>
                <a:spcPct val="80000"/>
              </a:lnSpc>
              <a:spcBef>
                <a:spcPct val="0"/>
              </a:spcBef>
              <a:defRPr/>
            </a:pPr>
            <a:r>
              <a:rPr sz="2000" dirty="0" smtClean="0"/>
              <a:t>US Fish &amp; Wildlife Service</a:t>
            </a:r>
          </a:p>
          <a:p>
            <a:pPr lvl="1">
              <a:lnSpc>
                <a:spcPct val="80000"/>
              </a:lnSpc>
              <a:spcBef>
                <a:spcPct val="0"/>
              </a:spcBef>
              <a:defRPr/>
            </a:pPr>
            <a:r>
              <a:rPr sz="2000" dirty="0" smtClean="0"/>
              <a:t>National Marine Fisheries Service</a:t>
            </a:r>
          </a:p>
          <a:p>
            <a:pPr>
              <a:lnSpc>
                <a:spcPct val="80000"/>
              </a:lnSpc>
              <a:spcBef>
                <a:spcPts val="200"/>
              </a:spcBef>
              <a:spcAft>
                <a:spcPts val="200"/>
              </a:spcAft>
              <a:defRPr/>
            </a:pPr>
            <a:r>
              <a:rPr lang="en-US"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Other Organizations</a:t>
            </a:r>
          </a:p>
          <a:p>
            <a:pPr lvl="1">
              <a:lnSpc>
                <a:spcPct val="80000"/>
              </a:lnSpc>
              <a:spcBef>
                <a:spcPct val="0"/>
              </a:spcBef>
              <a:defRPr/>
            </a:pPr>
            <a:r>
              <a:rPr sz="2000" dirty="0" smtClean="0"/>
              <a:t>Cal Farm Bureau Federation</a:t>
            </a:r>
          </a:p>
          <a:p>
            <a:pPr lvl="1">
              <a:lnSpc>
                <a:spcPct val="80000"/>
              </a:lnSpc>
              <a:spcBef>
                <a:spcPct val="0"/>
              </a:spcBef>
              <a:defRPr/>
            </a:pPr>
            <a:r>
              <a:rPr sz="2000" dirty="0" smtClean="0"/>
              <a:t>Mirant Delta</a:t>
            </a:r>
          </a:p>
        </p:txBody>
      </p:sp>
      <p:sp>
        <p:nvSpPr>
          <p:cNvPr id="5" name="Title 22"/>
          <p:cNvSpPr>
            <a:spLocks noGrp="1"/>
          </p:cNvSpPr>
          <p:nvPr>
            <p:ph type="title"/>
          </p:nvPr>
        </p:nvSpPr>
        <p:spPr>
          <a:xfrm>
            <a:off x="1066800" y="477838"/>
            <a:ext cx="7696200" cy="1052596"/>
          </a:xfrm>
        </p:spPr>
        <p:txBody>
          <a:bodyPr/>
          <a:lstStyle/>
          <a:p>
            <a:pPr>
              <a:tabLst>
                <a:tab pos="3148013" algn="l"/>
              </a:tabLst>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200" dirty="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Steering Committee</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 name="Content Placeholder 2"/>
          <p:cNvSpPr txBox="1">
            <a:spLocks/>
          </p:cNvSpPr>
          <p:nvPr/>
        </p:nvSpPr>
        <p:spPr bwMode="auto">
          <a:xfrm>
            <a:off x="4648200" y="2333625"/>
            <a:ext cx="4100513" cy="4213461"/>
          </a:xfrm>
          <a:prstGeom prst="rect">
            <a:avLst/>
          </a:prstGeom>
          <a:noFill/>
          <a:ln w="9525">
            <a:noFill/>
            <a:miter lim="800000"/>
            <a:headEnd/>
            <a:tailEnd/>
          </a:ln>
        </p:spPr>
        <p:txBody>
          <a:bodyPr lIns="0" tIns="0" rIns="0" bIns="0">
            <a:spAutoFit/>
          </a:bodyPr>
          <a:lstStyle/>
          <a:p>
            <a:pPr marL="396875" indent="-396875" defTabSz="912813" eaLnBrk="0" hangingPunct="0">
              <a:lnSpc>
                <a:spcPct val="80000"/>
              </a:lnSpc>
              <a:spcBef>
                <a:spcPts val="200"/>
              </a:spcBef>
              <a:spcAft>
                <a:spcPts val="200"/>
              </a:spcAft>
              <a:buBlip>
                <a:blip r:embed="rId4"/>
              </a:buBlip>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Water Agencies</a:t>
            </a:r>
          </a:p>
          <a:p>
            <a:pPr marL="914400" lvl="1" indent="-396875" defTabSz="912813" eaLnBrk="0" hangingPunct="0">
              <a:lnSpc>
                <a:spcPct val="80000"/>
              </a:lnSpc>
              <a:spcBef>
                <a:spcPts val="0"/>
              </a:spcBef>
              <a:buFontTx/>
              <a:buBlip>
                <a:blip r:embed="rId5"/>
              </a:buBlip>
              <a:defRPr/>
            </a:pPr>
            <a:r>
              <a:rPr lang="en-US" sz="2000" dirty="0">
                <a:latin typeface="+mn-lt"/>
                <a:cs typeface="+mn-cs"/>
              </a:rPr>
              <a:t>Contra Costa Water District</a:t>
            </a:r>
          </a:p>
          <a:p>
            <a:pPr marL="914400" lvl="1" indent="-396875" defTabSz="912813" eaLnBrk="0" hangingPunct="0">
              <a:lnSpc>
                <a:spcPct val="80000"/>
              </a:lnSpc>
              <a:spcBef>
                <a:spcPts val="0"/>
              </a:spcBef>
              <a:buFontTx/>
              <a:buBlip>
                <a:blip r:embed="rId5"/>
              </a:buBlip>
              <a:defRPr/>
            </a:pPr>
            <a:r>
              <a:rPr lang="en-US" sz="2000" dirty="0">
                <a:latin typeface="+mn-lt"/>
                <a:cs typeface="+mn-cs"/>
              </a:rPr>
              <a:t>Kern County Water Agency</a:t>
            </a:r>
          </a:p>
          <a:p>
            <a:pPr marL="914400" lvl="1" indent="-396875" defTabSz="912813" eaLnBrk="0" hangingPunct="0">
              <a:lnSpc>
                <a:spcPct val="80000"/>
              </a:lnSpc>
              <a:spcBef>
                <a:spcPts val="0"/>
              </a:spcBef>
              <a:buFontTx/>
              <a:buBlip>
                <a:blip r:embed="rId5"/>
              </a:buBlip>
              <a:defRPr/>
            </a:pPr>
            <a:r>
              <a:rPr lang="en-US" sz="2000" dirty="0">
                <a:latin typeface="+mn-lt"/>
                <a:cs typeface="+mn-cs"/>
              </a:rPr>
              <a:t>Metropolitan Water District</a:t>
            </a:r>
          </a:p>
          <a:p>
            <a:pPr marL="914400" lvl="1" indent="-396875" defTabSz="912813" eaLnBrk="0" hangingPunct="0">
              <a:lnSpc>
                <a:spcPct val="80000"/>
              </a:lnSpc>
              <a:spcBef>
                <a:spcPts val="0"/>
              </a:spcBef>
              <a:buFontTx/>
              <a:buBlip>
                <a:blip r:embed="rId5"/>
              </a:buBlip>
              <a:defRPr/>
            </a:pPr>
            <a:r>
              <a:rPr lang="en-US" sz="2000" dirty="0">
                <a:latin typeface="+mn-lt"/>
                <a:cs typeface="+mn-cs"/>
              </a:rPr>
              <a:t>North Delta Water Agency</a:t>
            </a:r>
          </a:p>
          <a:p>
            <a:pPr marL="914400" lvl="1" indent="-396875" defTabSz="912813" eaLnBrk="0" hangingPunct="0">
              <a:lnSpc>
                <a:spcPct val="80000"/>
              </a:lnSpc>
              <a:spcBef>
                <a:spcPts val="0"/>
              </a:spcBef>
              <a:buFontTx/>
              <a:buBlip>
                <a:blip r:embed="rId5"/>
              </a:buBlip>
              <a:defRPr/>
            </a:pPr>
            <a:r>
              <a:rPr lang="en-US" sz="2000" dirty="0">
                <a:latin typeface="+mn-lt"/>
                <a:cs typeface="+mn-cs"/>
              </a:rPr>
              <a:t>San Luis &amp; Delta Mendota WA</a:t>
            </a:r>
          </a:p>
          <a:p>
            <a:pPr marL="914400" lvl="1" indent="-396875" defTabSz="912813" eaLnBrk="0" hangingPunct="0">
              <a:lnSpc>
                <a:spcPct val="80000"/>
              </a:lnSpc>
              <a:spcBef>
                <a:spcPts val="0"/>
              </a:spcBef>
              <a:buFontTx/>
              <a:buBlip>
                <a:blip r:embed="rId5"/>
              </a:buBlip>
              <a:defRPr/>
            </a:pPr>
            <a:r>
              <a:rPr lang="en-US" sz="2000" dirty="0">
                <a:latin typeface="+mn-lt"/>
                <a:cs typeface="+mn-cs"/>
              </a:rPr>
              <a:t>Santa Clara Valley Water Dist.</a:t>
            </a:r>
          </a:p>
          <a:p>
            <a:pPr marL="914400" lvl="1" indent="-396875" defTabSz="912813" eaLnBrk="0" hangingPunct="0">
              <a:lnSpc>
                <a:spcPct val="80000"/>
              </a:lnSpc>
              <a:spcBef>
                <a:spcPts val="0"/>
              </a:spcBef>
              <a:buFontTx/>
              <a:buBlip>
                <a:blip r:embed="rId5"/>
              </a:buBlip>
              <a:defRPr/>
            </a:pPr>
            <a:r>
              <a:rPr lang="en-US" sz="2000" dirty="0">
                <a:latin typeface="+mn-lt"/>
                <a:cs typeface="+mn-cs"/>
              </a:rPr>
              <a:t>Westlands Water District</a:t>
            </a:r>
          </a:p>
          <a:p>
            <a:pPr marL="914400" lvl="1" indent="-396875" defTabSz="912813" eaLnBrk="0" hangingPunct="0">
              <a:lnSpc>
                <a:spcPct val="80000"/>
              </a:lnSpc>
              <a:spcBef>
                <a:spcPts val="0"/>
              </a:spcBef>
              <a:buFontTx/>
              <a:buBlip>
                <a:blip r:embed="rId5"/>
              </a:buBlip>
              <a:defRPr/>
            </a:pPr>
            <a:r>
              <a:rPr lang="en-US" sz="2000" dirty="0">
                <a:latin typeface="+mn-lt"/>
                <a:cs typeface="+mn-cs"/>
              </a:rPr>
              <a:t>Zone 7 Water Agency</a:t>
            </a:r>
          </a:p>
          <a:p>
            <a:pPr marL="396875" indent="-396875" defTabSz="912813" eaLnBrk="0" hangingPunct="0">
              <a:lnSpc>
                <a:spcPct val="80000"/>
              </a:lnSpc>
              <a:spcBef>
                <a:spcPts val="200"/>
              </a:spcBef>
              <a:spcAft>
                <a:spcPts val="200"/>
              </a:spcAft>
              <a:buBlip>
                <a:blip r:embed="rId4"/>
              </a:buBlip>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Environmental Org.</a:t>
            </a:r>
          </a:p>
          <a:p>
            <a:pPr marL="914400" lvl="1" indent="-396875" defTabSz="912813" eaLnBrk="0" hangingPunct="0">
              <a:lnSpc>
                <a:spcPct val="80000"/>
              </a:lnSpc>
              <a:spcBef>
                <a:spcPts val="0"/>
              </a:spcBef>
              <a:buFontTx/>
              <a:buBlip>
                <a:blip r:embed="rId5"/>
              </a:buBlip>
              <a:defRPr/>
            </a:pPr>
            <a:r>
              <a:rPr lang="en-US" sz="2000" dirty="0">
                <a:latin typeface="+mn-lt"/>
                <a:cs typeface="+mn-cs"/>
              </a:rPr>
              <a:t>American Rivers</a:t>
            </a:r>
          </a:p>
          <a:p>
            <a:pPr marL="914400" lvl="1" indent="-396875" defTabSz="912813" eaLnBrk="0" hangingPunct="0">
              <a:lnSpc>
                <a:spcPct val="80000"/>
              </a:lnSpc>
              <a:spcBef>
                <a:spcPts val="0"/>
              </a:spcBef>
              <a:buFontTx/>
              <a:buBlip>
                <a:blip r:embed="rId5"/>
              </a:buBlip>
              <a:defRPr/>
            </a:pPr>
            <a:r>
              <a:rPr lang="en-US" sz="2000" dirty="0">
                <a:latin typeface="+mn-lt"/>
                <a:cs typeface="+mn-cs"/>
              </a:rPr>
              <a:t>Defenders of Wildlife</a:t>
            </a:r>
          </a:p>
          <a:p>
            <a:pPr marL="914400" lvl="1" indent="-396875" defTabSz="912813" eaLnBrk="0" hangingPunct="0">
              <a:lnSpc>
                <a:spcPct val="80000"/>
              </a:lnSpc>
              <a:spcBef>
                <a:spcPts val="0"/>
              </a:spcBef>
              <a:buFontTx/>
              <a:buBlip>
                <a:blip r:embed="rId5"/>
              </a:buBlip>
              <a:defRPr/>
            </a:pPr>
            <a:r>
              <a:rPr lang="en-US" sz="2000" dirty="0">
                <a:latin typeface="+mn-lt"/>
                <a:cs typeface="+mn-cs"/>
              </a:rPr>
              <a:t>Environmental Defense</a:t>
            </a:r>
          </a:p>
          <a:p>
            <a:pPr marL="914400" lvl="1" indent="-396875" defTabSz="912813" eaLnBrk="0" hangingPunct="0">
              <a:lnSpc>
                <a:spcPct val="80000"/>
              </a:lnSpc>
              <a:spcBef>
                <a:spcPts val="0"/>
              </a:spcBef>
              <a:buFontTx/>
              <a:buBlip>
                <a:blip r:embed="rId5"/>
              </a:buBlip>
              <a:defRPr/>
            </a:pPr>
            <a:r>
              <a:rPr lang="en-US" sz="2000" dirty="0">
                <a:latin typeface="+mn-lt"/>
                <a:cs typeface="+mn-cs"/>
              </a:rPr>
              <a:t>Natural Heritage Institute</a:t>
            </a:r>
          </a:p>
          <a:p>
            <a:pPr marL="914400" lvl="1" indent="-396875" defTabSz="912813" eaLnBrk="0" hangingPunct="0">
              <a:lnSpc>
                <a:spcPct val="80000"/>
              </a:lnSpc>
              <a:spcBef>
                <a:spcPts val="0"/>
              </a:spcBef>
              <a:buFontTx/>
              <a:buBlip>
                <a:blip r:embed="rId5"/>
              </a:buBlip>
              <a:defRPr/>
            </a:pPr>
            <a:r>
              <a:rPr lang="en-US" sz="2000" dirty="0">
                <a:latin typeface="+mn-lt"/>
                <a:cs typeface="+mn-cs"/>
              </a:rPr>
              <a:t>The Bay Institute</a:t>
            </a:r>
          </a:p>
          <a:p>
            <a:pPr marL="914400" lvl="1" indent="-396875" defTabSz="912813" eaLnBrk="0" hangingPunct="0">
              <a:lnSpc>
                <a:spcPct val="80000"/>
              </a:lnSpc>
              <a:spcBef>
                <a:spcPts val="0"/>
              </a:spcBef>
              <a:buFontTx/>
              <a:buBlip>
                <a:blip r:embed="rId5"/>
              </a:buBlip>
              <a:defRPr/>
            </a:pPr>
            <a:r>
              <a:rPr lang="en-US" sz="2000" dirty="0">
                <a:latin typeface="+mn-lt"/>
                <a:cs typeface="+mn-cs"/>
              </a:rPr>
              <a:t>The Nature Conservancy</a:t>
            </a:r>
          </a:p>
        </p:txBody>
      </p:sp>
      <p:sp>
        <p:nvSpPr>
          <p:cNvPr id="10" name="Slide Number Placeholder 3"/>
          <p:cNvSpPr>
            <a:spLocks noGrp="1"/>
          </p:cNvSpPr>
          <p:nvPr>
            <p:ph type="sldNum" sz="quarter" idx="10"/>
          </p:nvPr>
        </p:nvSpPr>
        <p:spPr/>
        <p:txBody>
          <a:bodyPr/>
          <a:lstStyle/>
          <a:p>
            <a:pPr>
              <a:defRPr/>
            </a:pPr>
            <a:fld id="{6CC53D3A-CBA9-441A-B8A1-F61A989E706E}" type="slidenum">
              <a:rPr lang="en-US"/>
              <a:pPr>
                <a:defRPr/>
              </a:pPr>
              <a:t>26</a:t>
            </a:fld>
            <a:endParaRPr 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dirty="0"/>
          </a:p>
        </p:txBody>
      </p:sp>
      <p:pic>
        <p:nvPicPr>
          <p:cNvPr id="56" name="Picture 3"/>
          <p:cNvPicPr>
            <a:picLocks noChangeArrowheads="1"/>
          </p:cNvPicPr>
          <p:nvPr/>
        </p:nvPicPr>
        <p:blipFill>
          <a:blip r:embed="rId3"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4"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46102" name="Slide Number Placeholder 32"/>
          <p:cNvSpPr txBox="1">
            <a:spLocks noGrp="1"/>
          </p:cNvSpPr>
          <p:nvPr/>
        </p:nvSpPr>
        <p:spPr bwMode="auto">
          <a:xfrm>
            <a:off x="8458200" y="6492875"/>
            <a:ext cx="685800" cy="365125"/>
          </a:xfrm>
          <a:prstGeom prst="rect">
            <a:avLst/>
          </a:prstGeom>
          <a:noFill/>
          <a:ln>
            <a:miter lim="800000"/>
            <a:headEnd/>
            <a:tailEnd/>
          </a:ln>
        </p:spPr>
        <p:txBody>
          <a:bodyPr/>
          <a:lstStyle/>
          <a:p>
            <a:pPr algn="ctr">
              <a:defRPr/>
            </a:pPr>
            <a:fld id="{E33413DC-CD34-4353-A23B-DED72AF95523}" type="slidenum">
              <a:rPr lang="en-US">
                <a:effectLst>
                  <a:outerShdw blurRad="38100" dist="38100" dir="2700000" algn="tl">
                    <a:srgbClr val="000000">
                      <a:alpha val="43137"/>
                    </a:srgbClr>
                  </a:outerShdw>
                </a:effectLst>
                <a:latin typeface="+mn-lt"/>
                <a:cs typeface="Arial" charset="0"/>
              </a:rPr>
              <a:pPr algn="ctr">
                <a:defRPr/>
              </a:pPr>
              <a:t>27</a:t>
            </a:fld>
            <a:endParaRPr lang="en-US" dirty="0">
              <a:effectLst>
                <a:outerShdw blurRad="38100" dist="38100" dir="2700000" algn="tl">
                  <a:srgbClr val="000000">
                    <a:alpha val="43137"/>
                  </a:srgbClr>
                </a:outerShdw>
              </a:effectLst>
              <a:latin typeface="+mn-lt"/>
              <a:cs typeface="Arial" charset="0"/>
            </a:endParaRPr>
          </a:p>
        </p:txBody>
      </p:sp>
      <p:grpSp>
        <p:nvGrpSpPr>
          <p:cNvPr id="3" name="Group 55"/>
          <p:cNvGrpSpPr>
            <a:grpSpLocks/>
          </p:cNvGrpSpPr>
          <p:nvPr/>
        </p:nvGrpSpPr>
        <p:grpSpPr bwMode="auto">
          <a:xfrm>
            <a:off x="4275138" y="3759200"/>
            <a:ext cx="1368425" cy="2127250"/>
            <a:chOff x="4275138" y="3759200"/>
            <a:chExt cx="1368426" cy="2127250"/>
          </a:xfrm>
        </p:grpSpPr>
        <p:sp>
          <p:nvSpPr>
            <p:cNvPr id="41071" name="Freeform 43"/>
            <p:cNvSpPr>
              <a:spLocks/>
            </p:cNvSpPr>
            <p:nvPr/>
          </p:nvSpPr>
          <p:spPr bwMode="invGray">
            <a:xfrm>
              <a:off x="4489450" y="3803650"/>
              <a:ext cx="1154114" cy="2082800"/>
            </a:xfrm>
            <a:custGeom>
              <a:avLst/>
              <a:gdLst>
                <a:gd name="T0" fmla="*/ 965201 w 727"/>
                <a:gd name="T1" fmla="*/ 0 h 1312"/>
                <a:gd name="T2" fmla="*/ 990601 w 727"/>
                <a:gd name="T3" fmla="*/ 50800 h 1312"/>
                <a:gd name="T4" fmla="*/ 946151 w 727"/>
                <a:gd name="T5" fmla="*/ 57150 h 1312"/>
                <a:gd name="T6" fmla="*/ 1085851 w 727"/>
                <a:gd name="T7" fmla="*/ 88900 h 1312"/>
                <a:gd name="T8" fmla="*/ 1143001 w 727"/>
                <a:gd name="T9" fmla="*/ 127000 h 1312"/>
                <a:gd name="T10" fmla="*/ 996951 w 727"/>
                <a:gd name="T11" fmla="*/ 184150 h 1312"/>
                <a:gd name="T12" fmla="*/ 984251 w 727"/>
                <a:gd name="T13" fmla="*/ 203200 h 1312"/>
                <a:gd name="T14" fmla="*/ 996951 w 727"/>
                <a:gd name="T15" fmla="*/ 241300 h 1312"/>
                <a:gd name="T16" fmla="*/ 908051 w 727"/>
                <a:gd name="T17" fmla="*/ 266700 h 1312"/>
                <a:gd name="T18" fmla="*/ 869951 w 727"/>
                <a:gd name="T19" fmla="*/ 285750 h 1312"/>
                <a:gd name="T20" fmla="*/ 889001 w 727"/>
                <a:gd name="T21" fmla="*/ 330200 h 1312"/>
                <a:gd name="T22" fmla="*/ 958851 w 727"/>
                <a:gd name="T23" fmla="*/ 381000 h 1312"/>
                <a:gd name="T24" fmla="*/ 933451 w 727"/>
                <a:gd name="T25" fmla="*/ 444500 h 1312"/>
                <a:gd name="T26" fmla="*/ 1009651 w 727"/>
                <a:gd name="T27" fmla="*/ 469900 h 1312"/>
                <a:gd name="T28" fmla="*/ 965201 w 727"/>
                <a:gd name="T29" fmla="*/ 520700 h 1312"/>
                <a:gd name="T30" fmla="*/ 946151 w 727"/>
                <a:gd name="T31" fmla="*/ 539750 h 1312"/>
                <a:gd name="T32" fmla="*/ 933451 w 727"/>
                <a:gd name="T33" fmla="*/ 577850 h 1312"/>
                <a:gd name="T34" fmla="*/ 927101 w 727"/>
                <a:gd name="T35" fmla="*/ 717550 h 1312"/>
                <a:gd name="T36" fmla="*/ 844551 w 727"/>
                <a:gd name="T37" fmla="*/ 711200 h 1312"/>
                <a:gd name="T38" fmla="*/ 698501 w 727"/>
                <a:gd name="T39" fmla="*/ 717550 h 1312"/>
                <a:gd name="T40" fmla="*/ 673101 w 727"/>
                <a:gd name="T41" fmla="*/ 831850 h 1312"/>
                <a:gd name="T42" fmla="*/ 717551 w 727"/>
                <a:gd name="T43" fmla="*/ 838200 h 1312"/>
                <a:gd name="T44" fmla="*/ 723901 w 727"/>
                <a:gd name="T45" fmla="*/ 895350 h 1312"/>
                <a:gd name="T46" fmla="*/ 812801 w 727"/>
                <a:gd name="T47" fmla="*/ 952500 h 1312"/>
                <a:gd name="T48" fmla="*/ 685801 w 727"/>
                <a:gd name="T49" fmla="*/ 977900 h 1312"/>
                <a:gd name="T50" fmla="*/ 647701 w 727"/>
                <a:gd name="T51" fmla="*/ 990600 h 1312"/>
                <a:gd name="T52" fmla="*/ 635001 w 727"/>
                <a:gd name="T53" fmla="*/ 1035050 h 1312"/>
                <a:gd name="T54" fmla="*/ 577851 w 727"/>
                <a:gd name="T55" fmla="*/ 1047750 h 1312"/>
                <a:gd name="T56" fmla="*/ 539751 w 727"/>
                <a:gd name="T57" fmla="*/ 1123950 h 1312"/>
                <a:gd name="T58" fmla="*/ 546101 w 727"/>
                <a:gd name="T59" fmla="*/ 1174750 h 1312"/>
                <a:gd name="T60" fmla="*/ 558801 w 727"/>
                <a:gd name="T61" fmla="*/ 1193800 h 1312"/>
                <a:gd name="T62" fmla="*/ 539751 w 727"/>
                <a:gd name="T63" fmla="*/ 1231900 h 1312"/>
                <a:gd name="T64" fmla="*/ 527051 w 727"/>
                <a:gd name="T65" fmla="*/ 1270000 h 1312"/>
                <a:gd name="T66" fmla="*/ 565151 w 727"/>
                <a:gd name="T67" fmla="*/ 1327150 h 1312"/>
                <a:gd name="T68" fmla="*/ 571501 w 727"/>
                <a:gd name="T69" fmla="*/ 1346200 h 1312"/>
                <a:gd name="T70" fmla="*/ 590551 w 727"/>
                <a:gd name="T71" fmla="*/ 1365250 h 1312"/>
                <a:gd name="T72" fmla="*/ 546101 w 727"/>
                <a:gd name="T73" fmla="*/ 1409700 h 1312"/>
                <a:gd name="T74" fmla="*/ 641351 w 727"/>
                <a:gd name="T75" fmla="*/ 1435100 h 1312"/>
                <a:gd name="T76" fmla="*/ 730251 w 727"/>
                <a:gd name="T77" fmla="*/ 1473200 h 1312"/>
                <a:gd name="T78" fmla="*/ 882651 w 727"/>
                <a:gd name="T79" fmla="*/ 1555750 h 1312"/>
                <a:gd name="T80" fmla="*/ 1073151 w 727"/>
                <a:gd name="T81" fmla="*/ 1619250 h 1312"/>
                <a:gd name="T82" fmla="*/ 1123951 w 727"/>
                <a:gd name="T83" fmla="*/ 1663700 h 1312"/>
                <a:gd name="T84" fmla="*/ 1073151 w 727"/>
                <a:gd name="T85" fmla="*/ 1708150 h 1312"/>
                <a:gd name="T86" fmla="*/ 933451 w 727"/>
                <a:gd name="T87" fmla="*/ 1752600 h 1312"/>
                <a:gd name="T88" fmla="*/ 755651 w 727"/>
                <a:gd name="T89" fmla="*/ 1835150 h 1312"/>
                <a:gd name="T90" fmla="*/ 552451 w 727"/>
                <a:gd name="T91" fmla="*/ 1841500 h 1312"/>
                <a:gd name="T92" fmla="*/ 444501 w 727"/>
                <a:gd name="T93" fmla="*/ 1860550 h 1312"/>
                <a:gd name="T94" fmla="*/ 57150 w 727"/>
                <a:gd name="T95" fmla="*/ 1930400 h 1312"/>
                <a:gd name="T96" fmla="*/ 31750 w 727"/>
                <a:gd name="T97" fmla="*/ 2025650 h 1312"/>
                <a:gd name="T98" fmla="*/ 6350 w 727"/>
                <a:gd name="T99" fmla="*/ 2063750 h 1312"/>
                <a:gd name="T100" fmla="*/ 0 w 727"/>
                <a:gd name="T101" fmla="*/ 2082800 h 13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sp>
          <p:nvSpPr>
            <p:cNvPr id="41072" name="Freeform 42"/>
            <p:cNvSpPr>
              <a:spLocks/>
            </p:cNvSpPr>
            <p:nvPr/>
          </p:nvSpPr>
          <p:spPr bwMode="invGray">
            <a:xfrm>
              <a:off x="4275138" y="3759200"/>
              <a:ext cx="1155701" cy="2076450"/>
            </a:xfrm>
            <a:custGeom>
              <a:avLst/>
              <a:gdLst>
                <a:gd name="T0" fmla="*/ 1046163 w 728"/>
                <a:gd name="T1" fmla="*/ 0 h 1308"/>
                <a:gd name="T2" fmla="*/ 1147763 w 728"/>
                <a:gd name="T3" fmla="*/ 12700 h 1308"/>
                <a:gd name="T4" fmla="*/ 1141413 w 728"/>
                <a:gd name="T5" fmla="*/ 38100 h 1308"/>
                <a:gd name="T6" fmla="*/ 1103313 w 728"/>
                <a:gd name="T7" fmla="*/ 50800 h 1308"/>
                <a:gd name="T8" fmla="*/ 1084263 w 728"/>
                <a:gd name="T9" fmla="*/ 69850 h 1308"/>
                <a:gd name="T10" fmla="*/ 1058863 w 728"/>
                <a:gd name="T11" fmla="*/ 76200 h 1308"/>
                <a:gd name="T12" fmla="*/ 1096963 w 728"/>
                <a:gd name="T13" fmla="*/ 95250 h 1308"/>
                <a:gd name="T14" fmla="*/ 893763 w 728"/>
                <a:gd name="T15" fmla="*/ 158750 h 1308"/>
                <a:gd name="T16" fmla="*/ 893763 w 728"/>
                <a:gd name="T17" fmla="*/ 203200 h 1308"/>
                <a:gd name="T18" fmla="*/ 874713 w 728"/>
                <a:gd name="T19" fmla="*/ 266700 h 1308"/>
                <a:gd name="T20" fmla="*/ 836613 w 728"/>
                <a:gd name="T21" fmla="*/ 273050 h 1308"/>
                <a:gd name="T22" fmla="*/ 798513 w 728"/>
                <a:gd name="T23" fmla="*/ 298450 h 1308"/>
                <a:gd name="T24" fmla="*/ 779463 w 728"/>
                <a:gd name="T25" fmla="*/ 311150 h 1308"/>
                <a:gd name="T26" fmla="*/ 773113 w 728"/>
                <a:gd name="T27" fmla="*/ 330200 h 1308"/>
                <a:gd name="T28" fmla="*/ 544513 w 728"/>
                <a:gd name="T29" fmla="*/ 349250 h 1308"/>
                <a:gd name="T30" fmla="*/ 271463 w 728"/>
                <a:gd name="T31" fmla="*/ 412750 h 1308"/>
                <a:gd name="T32" fmla="*/ 252413 w 728"/>
                <a:gd name="T33" fmla="*/ 463550 h 1308"/>
                <a:gd name="T34" fmla="*/ 366713 w 728"/>
                <a:gd name="T35" fmla="*/ 469900 h 1308"/>
                <a:gd name="T36" fmla="*/ 404813 w 728"/>
                <a:gd name="T37" fmla="*/ 482600 h 1308"/>
                <a:gd name="T38" fmla="*/ 417513 w 728"/>
                <a:gd name="T39" fmla="*/ 520700 h 1308"/>
                <a:gd name="T40" fmla="*/ 423863 w 728"/>
                <a:gd name="T41" fmla="*/ 539750 h 1308"/>
                <a:gd name="T42" fmla="*/ 366713 w 728"/>
                <a:gd name="T43" fmla="*/ 565150 h 1308"/>
                <a:gd name="T44" fmla="*/ 334963 w 728"/>
                <a:gd name="T45" fmla="*/ 635000 h 1308"/>
                <a:gd name="T46" fmla="*/ 246063 w 728"/>
                <a:gd name="T47" fmla="*/ 673100 h 1308"/>
                <a:gd name="T48" fmla="*/ 207963 w 728"/>
                <a:gd name="T49" fmla="*/ 723900 h 1308"/>
                <a:gd name="T50" fmla="*/ 176213 w 728"/>
                <a:gd name="T51" fmla="*/ 844550 h 1308"/>
                <a:gd name="T52" fmla="*/ 195263 w 728"/>
                <a:gd name="T53" fmla="*/ 1035050 h 1308"/>
                <a:gd name="T54" fmla="*/ 157163 w 728"/>
                <a:gd name="T55" fmla="*/ 1085850 h 1308"/>
                <a:gd name="T56" fmla="*/ 246063 w 728"/>
                <a:gd name="T57" fmla="*/ 1123950 h 1308"/>
                <a:gd name="T58" fmla="*/ 227013 w 728"/>
                <a:gd name="T59" fmla="*/ 1200150 h 1308"/>
                <a:gd name="T60" fmla="*/ 246063 w 728"/>
                <a:gd name="T61" fmla="*/ 1206500 h 1308"/>
                <a:gd name="T62" fmla="*/ 315913 w 728"/>
                <a:gd name="T63" fmla="*/ 1231900 h 1308"/>
                <a:gd name="T64" fmla="*/ 214313 w 728"/>
                <a:gd name="T65" fmla="*/ 1263650 h 1308"/>
                <a:gd name="T66" fmla="*/ 309563 w 728"/>
                <a:gd name="T67" fmla="*/ 1301750 h 1308"/>
                <a:gd name="T68" fmla="*/ 271463 w 728"/>
                <a:gd name="T69" fmla="*/ 1352550 h 1308"/>
                <a:gd name="T70" fmla="*/ 347663 w 728"/>
                <a:gd name="T71" fmla="*/ 1384300 h 1308"/>
                <a:gd name="T72" fmla="*/ 354013 w 728"/>
                <a:gd name="T73" fmla="*/ 1403350 h 1308"/>
                <a:gd name="T74" fmla="*/ 373063 w 728"/>
                <a:gd name="T75" fmla="*/ 1416050 h 1308"/>
                <a:gd name="T76" fmla="*/ 385763 w 728"/>
                <a:gd name="T77" fmla="*/ 1479550 h 1308"/>
                <a:gd name="T78" fmla="*/ 303213 w 728"/>
                <a:gd name="T79" fmla="*/ 1517650 h 1308"/>
                <a:gd name="T80" fmla="*/ 315913 w 728"/>
                <a:gd name="T81" fmla="*/ 1574800 h 1308"/>
                <a:gd name="T82" fmla="*/ 176213 w 728"/>
                <a:gd name="T83" fmla="*/ 1612900 h 1308"/>
                <a:gd name="T84" fmla="*/ 233363 w 728"/>
                <a:gd name="T85" fmla="*/ 1651000 h 1308"/>
                <a:gd name="T86" fmla="*/ 144463 w 728"/>
                <a:gd name="T87" fmla="*/ 1720850 h 1308"/>
                <a:gd name="T88" fmla="*/ 106363 w 728"/>
                <a:gd name="T89" fmla="*/ 1733550 h 1308"/>
                <a:gd name="T90" fmla="*/ 87313 w 728"/>
                <a:gd name="T91" fmla="*/ 1771650 h 1308"/>
                <a:gd name="T92" fmla="*/ 30163 w 728"/>
                <a:gd name="T93" fmla="*/ 1822450 h 1308"/>
                <a:gd name="T94" fmla="*/ 4763 w 728"/>
                <a:gd name="T95" fmla="*/ 1860550 h 1308"/>
                <a:gd name="T96" fmla="*/ 23813 w 728"/>
                <a:gd name="T97" fmla="*/ 1873250 h 1308"/>
                <a:gd name="T98" fmla="*/ 61913 w 728"/>
                <a:gd name="T99" fmla="*/ 1885950 h 1308"/>
                <a:gd name="T100" fmla="*/ 188913 w 728"/>
                <a:gd name="T101" fmla="*/ 1943100 h 1308"/>
                <a:gd name="T102" fmla="*/ 176213 w 728"/>
                <a:gd name="T103" fmla="*/ 2076450 h 13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sp>
          <p:nvSpPr>
            <p:cNvPr id="41073" name="Freeform 44"/>
            <p:cNvSpPr>
              <a:spLocks/>
            </p:cNvSpPr>
            <p:nvPr/>
          </p:nvSpPr>
          <p:spPr bwMode="invGray">
            <a:xfrm>
              <a:off x="4456113" y="3797300"/>
              <a:ext cx="788988" cy="412750"/>
            </a:xfrm>
            <a:custGeom>
              <a:avLst/>
              <a:gdLst>
                <a:gd name="T0" fmla="*/ 788988 w 497"/>
                <a:gd name="T1" fmla="*/ 0 h 260"/>
                <a:gd name="T2" fmla="*/ 623888 w 497"/>
                <a:gd name="T3" fmla="*/ 38100 h 260"/>
                <a:gd name="T4" fmla="*/ 407988 w 497"/>
                <a:gd name="T5" fmla="*/ 127000 h 260"/>
                <a:gd name="T6" fmla="*/ 312738 w 497"/>
                <a:gd name="T7" fmla="*/ 146050 h 260"/>
                <a:gd name="T8" fmla="*/ 274638 w 497"/>
                <a:gd name="T9" fmla="*/ 158750 h 260"/>
                <a:gd name="T10" fmla="*/ 242888 w 497"/>
                <a:gd name="T11" fmla="*/ 165100 h 260"/>
                <a:gd name="T12" fmla="*/ 204788 w 497"/>
                <a:gd name="T13" fmla="*/ 177800 h 260"/>
                <a:gd name="T14" fmla="*/ 128588 w 497"/>
                <a:gd name="T15" fmla="*/ 234950 h 260"/>
                <a:gd name="T16" fmla="*/ 39688 w 497"/>
                <a:gd name="T17" fmla="*/ 247650 h 260"/>
                <a:gd name="T18" fmla="*/ 33338 w 497"/>
                <a:gd name="T19" fmla="*/ 285750 h 260"/>
                <a:gd name="T20" fmla="*/ 20638 w 497"/>
                <a:gd name="T21" fmla="*/ 311150 h 260"/>
                <a:gd name="T22" fmla="*/ 39688 w 497"/>
                <a:gd name="T23" fmla="*/ 349250 h 260"/>
                <a:gd name="T24" fmla="*/ 71438 w 497"/>
                <a:gd name="T25" fmla="*/ 412750 h 2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grpSp>
      <p:sp>
        <p:nvSpPr>
          <p:cNvPr id="40970" name="Freeform 51"/>
          <p:cNvSpPr>
            <a:spLocks/>
          </p:cNvSpPr>
          <p:nvPr/>
        </p:nvSpPr>
        <p:spPr bwMode="ltGray">
          <a:xfrm>
            <a:off x="2603500" y="4287838"/>
            <a:ext cx="6500813" cy="2311400"/>
          </a:xfrm>
          <a:custGeom>
            <a:avLst/>
            <a:gdLst>
              <a:gd name="T0" fmla="*/ 6500813 w 4095"/>
              <a:gd name="T1" fmla="*/ 2311400 h 1456"/>
              <a:gd name="T2" fmla="*/ 6480175 w 4095"/>
              <a:gd name="T3" fmla="*/ 2252663 h 1456"/>
              <a:gd name="T4" fmla="*/ 6421438 w 4095"/>
              <a:gd name="T5" fmla="*/ 2212975 h 1456"/>
              <a:gd name="T6" fmla="*/ 6361113 w 4095"/>
              <a:gd name="T7" fmla="*/ 2152650 h 1456"/>
              <a:gd name="T8" fmla="*/ 6262688 w 4095"/>
              <a:gd name="T9" fmla="*/ 2133600 h 1456"/>
              <a:gd name="T10" fmla="*/ 6043613 w 4095"/>
              <a:gd name="T11" fmla="*/ 2012950 h 1456"/>
              <a:gd name="T12" fmla="*/ 5983288 w 4095"/>
              <a:gd name="T13" fmla="*/ 1854200 h 1456"/>
              <a:gd name="T14" fmla="*/ 5805488 w 4095"/>
              <a:gd name="T15" fmla="*/ 1595438 h 1456"/>
              <a:gd name="T16" fmla="*/ 5765800 w 4095"/>
              <a:gd name="T17" fmla="*/ 1536700 h 1456"/>
              <a:gd name="T18" fmla="*/ 5705475 w 4095"/>
              <a:gd name="T19" fmla="*/ 1516063 h 1456"/>
              <a:gd name="T20" fmla="*/ 5686425 w 4095"/>
              <a:gd name="T21" fmla="*/ 1397000 h 1456"/>
              <a:gd name="T22" fmla="*/ 5626100 w 4095"/>
              <a:gd name="T23" fmla="*/ 1377950 h 1456"/>
              <a:gd name="T24" fmla="*/ 5446713 w 4095"/>
              <a:gd name="T25" fmla="*/ 1357313 h 1456"/>
              <a:gd name="T26" fmla="*/ 5446713 w 4095"/>
              <a:gd name="T27" fmla="*/ 1119188 h 1456"/>
              <a:gd name="T28" fmla="*/ 5189538 w 4095"/>
              <a:gd name="T29" fmla="*/ 960438 h 1456"/>
              <a:gd name="T30" fmla="*/ 4949825 w 4095"/>
              <a:gd name="T31" fmla="*/ 841375 h 1456"/>
              <a:gd name="T32" fmla="*/ 4751388 w 4095"/>
              <a:gd name="T33" fmla="*/ 762000 h 1456"/>
              <a:gd name="T34" fmla="*/ 4711700 w 4095"/>
              <a:gd name="T35" fmla="*/ 720725 h 1456"/>
              <a:gd name="T36" fmla="*/ 4433888 w 4095"/>
              <a:gd name="T37" fmla="*/ 681038 h 1456"/>
              <a:gd name="T38" fmla="*/ 4314825 w 4095"/>
              <a:gd name="T39" fmla="*/ 641350 h 1456"/>
              <a:gd name="T40" fmla="*/ 4114800 w 4095"/>
              <a:gd name="T41" fmla="*/ 482600 h 1456"/>
              <a:gd name="T42" fmla="*/ 3498850 w 4095"/>
              <a:gd name="T43" fmla="*/ 463550 h 1456"/>
              <a:gd name="T44" fmla="*/ 3400425 w 4095"/>
              <a:gd name="T45" fmla="*/ 384175 h 1456"/>
              <a:gd name="T46" fmla="*/ 3200400 w 4095"/>
              <a:gd name="T47" fmla="*/ 323850 h 1456"/>
              <a:gd name="T48" fmla="*/ 3141663 w 4095"/>
              <a:gd name="T49" fmla="*/ 284163 h 1456"/>
              <a:gd name="T50" fmla="*/ 2624138 w 4095"/>
              <a:gd name="T51" fmla="*/ 244475 h 1456"/>
              <a:gd name="T52" fmla="*/ 2246313 w 4095"/>
              <a:gd name="T53" fmla="*/ 184150 h 1456"/>
              <a:gd name="T54" fmla="*/ 2147888 w 4095"/>
              <a:gd name="T55" fmla="*/ 104775 h 1456"/>
              <a:gd name="T56" fmla="*/ 1968500 w 4095"/>
              <a:gd name="T57" fmla="*/ 6350 h 1456"/>
              <a:gd name="T58" fmla="*/ 855663 w 4095"/>
              <a:gd name="T59" fmla="*/ 25400 h 1456"/>
              <a:gd name="T60" fmla="*/ 815975 w 4095"/>
              <a:gd name="T61" fmla="*/ 85725 h 1456"/>
              <a:gd name="T62" fmla="*/ 417513 w 4095"/>
              <a:gd name="T63" fmla="*/ 244475 h 1456"/>
              <a:gd name="T64" fmla="*/ 239713 w 4095"/>
              <a:gd name="T65" fmla="*/ 263525 h 1456"/>
              <a:gd name="T66" fmla="*/ 0 w 4095"/>
              <a:gd name="T67" fmla="*/ 323850 h 14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grpSp>
        <p:nvGrpSpPr>
          <p:cNvPr id="4" name="Group 54"/>
          <p:cNvGrpSpPr>
            <a:grpSpLocks/>
          </p:cNvGrpSpPr>
          <p:nvPr/>
        </p:nvGrpSpPr>
        <p:grpSpPr bwMode="auto">
          <a:xfrm>
            <a:off x="2590800" y="1739900"/>
            <a:ext cx="2795588" cy="2616200"/>
            <a:chOff x="2590800" y="1739900"/>
            <a:chExt cx="2795588" cy="2616200"/>
          </a:xfrm>
        </p:grpSpPr>
        <p:sp>
          <p:nvSpPr>
            <p:cNvPr id="41069" name="Freeform 47"/>
            <p:cNvSpPr>
              <a:spLocks/>
            </p:cNvSpPr>
            <p:nvPr/>
          </p:nvSpPr>
          <p:spPr bwMode="ltGray">
            <a:xfrm>
              <a:off x="2590800" y="1739900"/>
              <a:ext cx="2795588" cy="2616200"/>
            </a:xfrm>
            <a:custGeom>
              <a:avLst/>
              <a:gdLst>
                <a:gd name="T0" fmla="*/ 76200 w 1761"/>
                <a:gd name="T1" fmla="*/ 2603500 h 1648"/>
                <a:gd name="T2" fmla="*/ 482600 w 1761"/>
                <a:gd name="T3" fmla="*/ 2501900 h 1648"/>
                <a:gd name="T4" fmla="*/ 895350 w 1761"/>
                <a:gd name="T5" fmla="*/ 2355850 h 1648"/>
                <a:gd name="T6" fmla="*/ 1187450 w 1761"/>
                <a:gd name="T7" fmla="*/ 2222500 h 1648"/>
                <a:gd name="T8" fmla="*/ 1619250 w 1761"/>
                <a:gd name="T9" fmla="*/ 2279650 h 1648"/>
                <a:gd name="T10" fmla="*/ 2000250 w 1761"/>
                <a:gd name="T11" fmla="*/ 2216150 h 1648"/>
                <a:gd name="T12" fmla="*/ 2273300 w 1761"/>
                <a:gd name="T13" fmla="*/ 2127250 h 1648"/>
                <a:gd name="T14" fmla="*/ 2279650 w 1761"/>
                <a:gd name="T15" fmla="*/ 2025650 h 1648"/>
                <a:gd name="T16" fmla="*/ 2724150 w 1761"/>
                <a:gd name="T17" fmla="*/ 2025650 h 1648"/>
                <a:gd name="T18" fmla="*/ 2362200 w 1761"/>
                <a:gd name="T19" fmla="*/ 1911350 h 1648"/>
                <a:gd name="T20" fmla="*/ 2139950 w 1761"/>
                <a:gd name="T21" fmla="*/ 1803400 h 1648"/>
                <a:gd name="T22" fmla="*/ 2482850 w 1761"/>
                <a:gd name="T23" fmla="*/ 1746250 h 1648"/>
                <a:gd name="T24" fmla="*/ 2635250 w 1761"/>
                <a:gd name="T25" fmla="*/ 1727200 h 1648"/>
                <a:gd name="T26" fmla="*/ 2705100 w 1761"/>
                <a:gd name="T27" fmla="*/ 1644650 h 1648"/>
                <a:gd name="T28" fmla="*/ 2565400 w 1761"/>
                <a:gd name="T29" fmla="*/ 1555750 h 1648"/>
                <a:gd name="T30" fmla="*/ 2794000 w 1761"/>
                <a:gd name="T31" fmla="*/ 1511300 h 1648"/>
                <a:gd name="T32" fmla="*/ 2635250 w 1761"/>
                <a:gd name="T33" fmla="*/ 1466850 h 1648"/>
                <a:gd name="T34" fmla="*/ 2425700 w 1761"/>
                <a:gd name="T35" fmla="*/ 1454150 h 1648"/>
                <a:gd name="T36" fmla="*/ 2489200 w 1761"/>
                <a:gd name="T37" fmla="*/ 1365250 h 1648"/>
                <a:gd name="T38" fmla="*/ 2724150 w 1761"/>
                <a:gd name="T39" fmla="*/ 1339850 h 1648"/>
                <a:gd name="T40" fmla="*/ 2743200 w 1761"/>
                <a:gd name="T41" fmla="*/ 1250950 h 1648"/>
                <a:gd name="T42" fmla="*/ 2476500 w 1761"/>
                <a:gd name="T43" fmla="*/ 1257300 h 1648"/>
                <a:gd name="T44" fmla="*/ 2381250 w 1761"/>
                <a:gd name="T45" fmla="*/ 1187450 h 1648"/>
                <a:gd name="T46" fmla="*/ 2133600 w 1761"/>
                <a:gd name="T47" fmla="*/ 1162050 h 1648"/>
                <a:gd name="T48" fmla="*/ 1917700 w 1761"/>
                <a:gd name="T49" fmla="*/ 1117600 h 1648"/>
                <a:gd name="T50" fmla="*/ 1962150 w 1761"/>
                <a:gd name="T51" fmla="*/ 1035050 h 1648"/>
                <a:gd name="T52" fmla="*/ 1854200 w 1761"/>
                <a:gd name="T53" fmla="*/ 1022350 h 1648"/>
                <a:gd name="T54" fmla="*/ 1720850 w 1761"/>
                <a:gd name="T55" fmla="*/ 1028700 h 1648"/>
                <a:gd name="T56" fmla="*/ 1562100 w 1761"/>
                <a:gd name="T57" fmla="*/ 990600 h 1648"/>
                <a:gd name="T58" fmla="*/ 1320800 w 1761"/>
                <a:gd name="T59" fmla="*/ 933450 h 1648"/>
                <a:gd name="T60" fmla="*/ 1193800 w 1761"/>
                <a:gd name="T61" fmla="*/ 901700 h 1648"/>
                <a:gd name="T62" fmla="*/ 1022350 w 1761"/>
                <a:gd name="T63" fmla="*/ 927100 h 1648"/>
                <a:gd name="T64" fmla="*/ 698500 w 1761"/>
                <a:gd name="T65" fmla="*/ 914400 h 1648"/>
                <a:gd name="T66" fmla="*/ 469900 w 1761"/>
                <a:gd name="T67" fmla="*/ 863600 h 1648"/>
                <a:gd name="T68" fmla="*/ 552450 w 1761"/>
                <a:gd name="T69" fmla="*/ 781050 h 1648"/>
                <a:gd name="T70" fmla="*/ 368300 w 1761"/>
                <a:gd name="T71" fmla="*/ 749300 h 1648"/>
                <a:gd name="T72" fmla="*/ 222250 w 1761"/>
                <a:gd name="T73" fmla="*/ 635000 h 1648"/>
                <a:gd name="T74" fmla="*/ 419100 w 1761"/>
                <a:gd name="T75" fmla="*/ 501650 h 1648"/>
                <a:gd name="T76" fmla="*/ 571500 w 1761"/>
                <a:gd name="T77" fmla="*/ 457200 h 1648"/>
                <a:gd name="T78" fmla="*/ 736600 w 1761"/>
                <a:gd name="T79" fmla="*/ 406400 h 1648"/>
                <a:gd name="T80" fmla="*/ 882650 w 1761"/>
                <a:gd name="T81" fmla="*/ 330200 h 1648"/>
                <a:gd name="T82" fmla="*/ 850900 w 1761"/>
                <a:gd name="T83" fmla="*/ 234950 h 1648"/>
                <a:gd name="T84" fmla="*/ 819150 w 1761"/>
                <a:gd name="T85" fmla="*/ 146050 h 1648"/>
                <a:gd name="T86" fmla="*/ 781050 w 1761"/>
                <a:gd name="T87" fmla="*/ 95250 h 1648"/>
                <a:gd name="T88" fmla="*/ 711200 w 1761"/>
                <a:gd name="T89" fmla="*/ 57150 h 1648"/>
                <a:gd name="T90" fmla="*/ 609600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sp>
          <p:nvSpPr>
            <p:cNvPr id="41070" name="Freeform 48"/>
            <p:cNvSpPr>
              <a:spLocks/>
            </p:cNvSpPr>
            <p:nvPr/>
          </p:nvSpPr>
          <p:spPr bwMode="ltGray">
            <a:xfrm>
              <a:off x="4527550" y="2044700"/>
              <a:ext cx="730250" cy="723900"/>
            </a:xfrm>
            <a:custGeom>
              <a:avLst/>
              <a:gdLst>
                <a:gd name="T0" fmla="*/ 13277 w 440"/>
                <a:gd name="T1" fmla="*/ 723900 h 440"/>
                <a:gd name="T2" fmla="*/ 13277 w 440"/>
                <a:gd name="T3" fmla="*/ 644929 h 440"/>
                <a:gd name="T4" fmla="*/ 92941 w 440"/>
                <a:gd name="T5" fmla="*/ 565958 h 440"/>
                <a:gd name="T6" fmla="*/ 172605 w 440"/>
                <a:gd name="T7" fmla="*/ 565958 h 440"/>
                <a:gd name="T8" fmla="*/ 331932 w 440"/>
                <a:gd name="T9" fmla="*/ 565958 h 440"/>
                <a:gd name="T10" fmla="*/ 411595 w 440"/>
                <a:gd name="T11" fmla="*/ 486987 h 440"/>
                <a:gd name="T12" fmla="*/ 331932 w 440"/>
                <a:gd name="T13" fmla="*/ 486987 h 440"/>
                <a:gd name="T14" fmla="*/ 252268 w 440"/>
                <a:gd name="T15" fmla="*/ 408016 h 440"/>
                <a:gd name="T16" fmla="*/ 331932 w 440"/>
                <a:gd name="T17" fmla="*/ 329045 h 440"/>
                <a:gd name="T18" fmla="*/ 331932 w 440"/>
                <a:gd name="T19" fmla="*/ 250075 h 440"/>
                <a:gd name="T20" fmla="*/ 252268 w 440"/>
                <a:gd name="T21" fmla="*/ 171104 h 440"/>
                <a:gd name="T22" fmla="*/ 172605 w 440"/>
                <a:gd name="T23" fmla="*/ 171104 h 440"/>
                <a:gd name="T24" fmla="*/ 92941 w 440"/>
                <a:gd name="T25" fmla="*/ 92133 h 440"/>
                <a:gd name="T26" fmla="*/ 172605 w 440"/>
                <a:gd name="T27" fmla="*/ 92133 h 440"/>
                <a:gd name="T28" fmla="*/ 331932 w 440"/>
                <a:gd name="T29" fmla="*/ 92133 h 440"/>
                <a:gd name="T30" fmla="*/ 491259 w 440"/>
                <a:gd name="T31" fmla="*/ 92133 h 440"/>
                <a:gd name="T32" fmla="*/ 570923 w 440"/>
                <a:gd name="T33" fmla="*/ 13162 h 440"/>
                <a:gd name="T34" fmla="*/ 650586 w 440"/>
                <a:gd name="T35" fmla="*/ 13162 h 440"/>
                <a:gd name="T36" fmla="*/ 730250 w 440"/>
                <a:gd name="T37" fmla="*/ 13162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n-US"/>
            </a:p>
          </p:txBody>
        </p:sp>
      </p:grpSp>
      <p:sp>
        <p:nvSpPr>
          <p:cNvPr id="48"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9"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52"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3"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37"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Conveyance </a:t>
            </a:r>
            <a:r>
              <a:rPr lang="en-US" sz="3200" b="1" dirty="0" smtClean="0">
                <a:latin typeface="+mj-lt"/>
                <a:ea typeface="+mj-ea"/>
                <a:cs typeface="+mj-cs"/>
              </a:rPr>
              <a:t>Options</a:t>
            </a:r>
            <a:endParaRPr lang="en-US" sz="3200" b="1" dirty="0">
              <a:latin typeface="+mj-lt"/>
              <a:ea typeface="+mj-ea"/>
              <a:cs typeface="+mj-cs"/>
            </a:endParaRPr>
          </a:p>
        </p:txBody>
      </p:sp>
      <p:sp>
        <p:nvSpPr>
          <p:cNvPr id="31" name="Isosceles Triangle 30"/>
          <p:cNvSpPr/>
          <p:nvPr/>
        </p:nvSpPr>
        <p:spPr bwMode="invGray">
          <a:xfrm>
            <a:off x="6400800" y="4572000"/>
            <a:ext cx="137160" cy="137160"/>
          </a:xfrm>
          <a:prstGeom prst="triangle">
            <a:avLst/>
          </a:prstGeom>
          <a:solidFill>
            <a:srgbClr val="FFFF00"/>
          </a:solidFill>
          <a:ln w="28575"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nvGrpSpPr>
          <p:cNvPr id="5" name="Group 56"/>
          <p:cNvGrpSpPr>
            <a:grpSpLocks/>
          </p:cNvGrpSpPr>
          <p:nvPr/>
        </p:nvGrpSpPr>
        <p:grpSpPr bwMode="auto">
          <a:xfrm>
            <a:off x="3857625" y="6029325"/>
            <a:ext cx="568325" cy="160338"/>
            <a:chOff x="3857625" y="6028940"/>
            <a:chExt cx="568190" cy="160693"/>
          </a:xfrm>
        </p:grpSpPr>
        <p:sp>
          <p:nvSpPr>
            <p:cNvPr id="58" name="Freeform 9"/>
            <p:cNvSpPr>
              <a:spLocks/>
            </p:cNvSpPr>
            <p:nvPr/>
          </p:nvSpPr>
          <p:spPr bwMode="auto">
            <a:xfrm>
              <a:off x="3857625" y="6028940"/>
              <a:ext cx="471490" cy="4076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Lst>
              <a:ahLst/>
              <a:cxnLst>
                <a:cxn ang="0">
                  <a:pos x="connsiteX0" y="connsiteY0"/>
                </a:cxn>
                <a:cxn ang="0">
                  <a:pos x="connsiteX1" y="connsiteY1"/>
                </a:cxn>
              </a:cxnLst>
              <a:rect l="l" t="t" r="r" b="b"/>
              <a:pathLst>
                <a:path w="297" h="25">
                  <a:moveTo>
                    <a:pt x="297" y="0"/>
                  </a:moveTo>
                  <a:lnTo>
                    <a:pt x="0" y="25"/>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59" name="Freeform 9"/>
            <p:cNvSpPr>
              <a:spLocks/>
            </p:cNvSpPr>
            <p:nvPr/>
          </p:nvSpPr>
          <p:spPr bwMode="auto">
            <a:xfrm>
              <a:off x="4209914" y="6101576"/>
              <a:ext cx="215901" cy="8805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249 w 249"/>
                <a:gd name="connsiteY0" fmla="*/ 0 h 89"/>
                <a:gd name="connsiteX1" fmla="*/ 0 w 249"/>
                <a:gd name="connsiteY1" fmla="*/ 89 h 89"/>
                <a:gd name="connsiteX0" fmla="*/ 87 w 87"/>
                <a:gd name="connsiteY0" fmla="*/ 0 h 54"/>
                <a:gd name="connsiteX1" fmla="*/ 0 w 87"/>
                <a:gd name="connsiteY1" fmla="*/ 54 h 54"/>
                <a:gd name="connsiteX0" fmla="*/ 136 w 136"/>
                <a:gd name="connsiteY0" fmla="*/ 0 h 54"/>
                <a:gd name="connsiteX1" fmla="*/ 0 w 136"/>
                <a:gd name="connsiteY1" fmla="*/ 54 h 54"/>
              </a:gdLst>
              <a:ahLst/>
              <a:cxnLst>
                <a:cxn ang="0">
                  <a:pos x="connsiteX0" y="connsiteY0"/>
                </a:cxn>
                <a:cxn ang="0">
                  <a:pos x="connsiteX1" y="connsiteY1"/>
                </a:cxn>
              </a:cxnLst>
              <a:rect l="l" t="t" r="r" b="b"/>
              <a:pathLst>
                <a:path w="136" h="54">
                  <a:moveTo>
                    <a:pt x="136" y="0"/>
                  </a:moveTo>
                  <a:lnTo>
                    <a:pt x="0" y="54"/>
                  </a:lnTo>
                </a:path>
              </a:pathLst>
            </a:custGeom>
            <a:noFill/>
            <a:ln w="19050" cap="flat" cmpd="sng">
              <a:solidFill>
                <a:srgbClr val="92D050"/>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81" name="Rectangle 80"/>
          <p:cNvSpPr/>
          <p:nvPr/>
        </p:nvSpPr>
        <p:spPr bwMode="auto">
          <a:xfrm rot="19772601">
            <a:off x="6573452" y="4784556"/>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2" name="Rectangle 81"/>
          <p:cNvSpPr/>
          <p:nvPr/>
        </p:nvSpPr>
        <p:spPr bwMode="auto">
          <a:xfrm rot="3950170">
            <a:off x="5814223" y="5470152"/>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5" name="Rectangle 54"/>
          <p:cNvSpPr/>
          <p:nvPr/>
        </p:nvSpPr>
        <p:spPr bwMode="auto">
          <a:xfrm rot="19772601">
            <a:off x="6286791" y="4474453"/>
            <a:ext cx="76200" cy="152400"/>
          </a:xfrm>
          <a:prstGeom prst="rect">
            <a:avLst/>
          </a:prstGeom>
          <a:solidFill>
            <a:srgbClr val="FFC000"/>
          </a:solidFill>
          <a:ln>
            <a:headEnd type="none" w="med" len="med"/>
            <a:tailEnd type="none" w="med" len="med"/>
          </a:ln>
          <a:effectLst>
            <a:glow rad="101600">
              <a:schemeClr val="bg1">
                <a:alpha val="60000"/>
              </a:schemeClr>
            </a:glow>
            <a:outerShdw blurRad="63500" dist="38100" dir="5400000" rotWithShape="0">
              <a:srgbClr val="000000">
                <a:alpha val="45000"/>
              </a:srgb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57" name="TextBox 56"/>
          <p:cNvSpPr txBox="1"/>
          <p:nvPr/>
        </p:nvSpPr>
        <p:spPr>
          <a:xfrm>
            <a:off x="5867400" y="6511792"/>
            <a:ext cx="2590800" cy="307777"/>
          </a:xfrm>
          <a:prstGeom prst="rect">
            <a:avLst/>
          </a:prstGeom>
          <a:noFill/>
        </p:spPr>
        <p:txBody>
          <a:bodyPr>
            <a:spAutoFit/>
          </a:bodyPr>
          <a:lstStyle/>
          <a:p>
            <a:pPr algn="ctr">
              <a:defRPr/>
            </a:pPr>
            <a:r>
              <a:rPr lang="en-US" sz="1400" b="1" i="1" dirty="0">
                <a:solidFill>
                  <a:srgbClr val="FFC000"/>
                </a:solidFill>
                <a:effectLst>
                  <a:glow rad="101600">
                    <a:schemeClr val="bg1">
                      <a:alpha val="60000"/>
                    </a:schemeClr>
                  </a:glow>
                </a:effectLst>
                <a:latin typeface="+mn-lt"/>
              </a:rPr>
              <a:t>Preliminary Subject to Revision</a:t>
            </a:r>
          </a:p>
        </p:txBody>
      </p:sp>
      <p:sp>
        <p:nvSpPr>
          <p:cNvPr id="66" name="Text Box 6"/>
          <p:cNvSpPr txBox="1">
            <a:spLocks noChangeArrowheads="1"/>
          </p:cNvSpPr>
          <p:nvPr/>
        </p:nvSpPr>
        <p:spPr bwMode="invGray">
          <a:xfrm rot="2299389">
            <a:off x="6919913" y="55800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ct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SJ River</a:t>
            </a:r>
          </a:p>
        </p:txBody>
      </p:sp>
      <p:sp>
        <p:nvSpPr>
          <p:cNvPr id="92" name="Isosceles Triangle 91"/>
          <p:cNvSpPr/>
          <p:nvPr/>
        </p:nvSpPr>
        <p:spPr bwMode="invGray">
          <a:xfrm>
            <a:off x="3791845" y="3748790"/>
            <a:ext cx="137096" cy="137134"/>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nvGrpSpPr>
          <p:cNvPr id="2" name="Group 14"/>
          <p:cNvGrpSpPr>
            <a:grpSpLocks/>
          </p:cNvGrpSpPr>
          <p:nvPr/>
        </p:nvGrpSpPr>
        <p:grpSpPr bwMode="auto">
          <a:xfrm>
            <a:off x="-34925" y="1176338"/>
            <a:ext cx="9178925" cy="5681662"/>
            <a:chOff x="-34506" y="1176338"/>
            <a:chExt cx="9178506" cy="5681662"/>
          </a:xfrm>
          <a:effectLst>
            <a:outerShdw blurRad="25400" dist="12700" dir="2700000" algn="tl" rotWithShape="0">
              <a:prstClr val="black"/>
            </a:outerShdw>
          </a:effectLst>
        </p:grpSpPr>
        <p:pic>
          <p:nvPicPr>
            <p:cNvPr id="1130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4" cstate="print"/>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grpSp>
        <p:nvGrpSpPr>
          <p:cNvPr id="17" name="Group 16"/>
          <p:cNvGrpSpPr/>
          <p:nvPr/>
        </p:nvGrpSpPr>
        <p:grpSpPr>
          <a:xfrm>
            <a:off x="3665538" y="3310191"/>
            <a:ext cx="1561470" cy="2909635"/>
            <a:chOff x="3665538" y="3310191"/>
            <a:chExt cx="1561470" cy="2909635"/>
          </a:xfrm>
        </p:grpSpPr>
        <p:sp>
          <p:nvSpPr>
            <p:cNvPr id="73" name="Freeform 9"/>
            <p:cNvSpPr>
              <a:spLocks/>
            </p:cNvSpPr>
            <p:nvPr/>
          </p:nvSpPr>
          <p:spPr bwMode="auto">
            <a:xfrm>
              <a:off x="3859120" y="3367470"/>
              <a:ext cx="706106" cy="44748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 name="connsiteX0" fmla="*/ 897 w 897"/>
                <a:gd name="connsiteY0" fmla="*/ 162 h 491"/>
                <a:gd name="connsiteX1" fmla="*/ 653 w 897"/>
                <a:gd name="connsiteY1" fmla="*/ 5 h 491"/>
                <a:gd name="connsiteX2" fmla="*/ 545 w 897"/>
                <a:gd name="connsiteY2" fmla="*/ 166 h 491"/>
                <a:gd name="connsiteX3" fmla="*/ 238 w 897"/>
                <a:gd name="connsiteY3" fmla="*/ 308 h 491"/>
                <a:gd name="connsiteX4" fmla="*/ 0 w 897"/>
                <a:gd name="connsiteY4" fmla="*/ 491 h 49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72 h 401"/>
                <a:gd name="connsiteX1" fmla="*/ 683 w 897"/>
                <a:gd name="connsiteY1" fmla="*/ 70 h 401"/>
                <a:gd name="connsiteX2" fmla="*/ 545 w 897"/>
                <a:gd name="connsiteY2" fmla="*/ 76 h 401"/>
                <a:gd name="connsiteX3" fmla="*/ 238 w 897"/>
                <a:gd name="connsiteY3" fmla="*/ 218 h 401"/>
                <a:gd name="connsiteX4" fmla="*/ 0 w 897"/>
                <a:gd name="connsiteY4" fmla="*/ 401 h 401"/>
                <a:gd name="connsiteX0" fmla="*/ 897 w 897"/>
                <a:gd name="connsiteY0" fmla="*/ 21 h 350"/>
                <a:gd name="connsiteX1" fmla="*/ 683 w 897"/>
                <a:gd name="connsiteY1" fmla="*/ 19 h 350"/>
                <a:gd name="connsiteX2" fmla="*/ 725 w 897"/>
                <a:gd name="connsiteY2" fmla="*/ 19 h 350"/>
                <a:gd name="connsiteX3" fmla="*/ 545 w 897"/>
                <a:gd name="connsiteY3" fmla="*/ 25 h 350"/>
                <a:gd name="connsiteX4" fmla="*/ 238 w 897"/>
                <a:gd name="connsiteY4" fmla="*/ 167 h 350"/>
                <a:gd name="connsiteX5" fmla="*/ 0 w 897"/>
                <a:gd name="connsiteY5" fmla="*/ 350 h 350"/>
                <a:gd name="connsiteX0" fmla="*/ 897 w 897"/>
                <a:gd name="connsiteY0" fmla="*/ 7 h 336"/>
                <a:gd name="connsiteX1" fmla="*/ 683 w 897"/>
                <a:gd name="connsiteY1" fmla="*/ 5 h 336"/>
                <a:gd name="connsiteX2" fmla="*/ 725 w 897"/>
                <a:gd name="connsiteY2" fmla="*/ 5 h 336"/>
                <a:gd name="connsiteX3" fmla="*/ 545 w 897"/>
                <a:gd name="connsiteY3" fmla="*/ 11 h 336"/>
                <a:gd name="connsiteX4" fmla="*/ 238 w 897"/>
                <a:gd name="connsiteY4" fmla="*/ 153 h 336"/>
                <a:gd name="connsiteX5" fmla="*/ 0 w 897"/>
                <a:gd name="connsiteY5" fmla="*/ 336 h 336"/>
                <a:gd name="connsiteX0" fmla="*/ 897 w 897"/>
                <a:gd name="connsiteY0" fmla="*/ 7 h 336"/>
                <a:gd name="connsiteX1" fmla="*/ 683 w 897"/>
                <a:gd name="connsiteY1" fmla="*/ 5 h 336"/>
                <a:gd name="connsiteX2" fmla="*/ 725 w 897"/>
                <a:gd name="connsiteY2" fmla="*/ 5 h 336"/>
                <a:gd name="connsiteX3" fmla="*/ 545 w 897"/>
                <a:gd name="connsiteY3" fmla="*/ 11 h 336"/>
                <a:gd name="connsiteX4" fmla="*/ 238 w 897"/>
                <a:gd name="connsiteY4" fmla="*/ 153 h 336"/>
                <a:gd name="connsiteX5" fmla="*/ 0 w 897"/>
                <a:gd name="connsiteY5" fmla="*/ 336 h 336"/>
                <a:gd name="connsiteX0" fmla="*/ 720 w 834"/>
                <a:gd name="connsiteY0" fmla="*/ 5 h 410"/>
                <a:gd name="connsiteX1" fmla="*/ 683 w 834"/>
                <a:gd name="connsiteY1" fmla="*/ 79 h 410"/>
                <a:gd name="connsiteX2" fmla="*/ 725 w 834"/>
                <a:gd name="connsiteY2" fmla="*/ 79 h 410"/>
                <a:gd name="connsiteX3" fmla="*/ 545 w 834"/>
                <a:gd name="connsiteY3" fmla="*/ 85 h 410"/>
                <a:gd name="connsiteX4" fmla="*/ 238 w 834"/>
                <a:gd name="connsiteY4" fmla="*/ 227 h 410"/>
                <a:gd name="connsiteX5" fmla="*/ 0 w 834"/>
                <a:gd name="connsiteY5" fmla="*/ 410 h 410"/>
                <a:gd name="connsiteX0" fmla="*/ 720 w 834"/>
                <a:gd name="connsiteY0" fmla="*/ 5 h 410"/>
                <a:gd name="connsiteX1" fmla="*/ 683 w 834"/>
                <a:gd name="connsiteY1" fmla="*/ 79 h 410"/>
                <a:gd name="connsiteX2" fmla="*/ 545 w 834"/>
                <a:gd name="connsiteY2" fmla="*/ 85 h 410"/>
                <a:gd name="connsiteX3" fmla="*/ 238 w 834"/>
                <a:gd name="connsiteY3" fmla="*/ 227 h 410"/>
                <a:gd name="connsiteX4" fmla="*/ 0 w 834"/>
                <a:gd name="connsiteY4" fmla="*/ 410 h 410"/>
                <a:gd name="connsiteX0" fmla="*/ 720 w 720"/>
                <a:gd name="connsiteY0" fmla="*/ 0 h 405"/>
                <a:gd name="connsiteX1" fmla="*/ 545 w 720"/>
                <a:gd name="connsiteY1" fmla="*/ 80 h 405"/>
                <a:gd name="connsiteX2" fmla="*/ 238 w 720"/>
                <a:gd name="connsiteY2" fmla="*/ 222 h 405"/>
                <a:gd name="connsiteX3" fmla="*/ 0 w 720"/>
                <a:gd name="connsiteY3" fmla="*/ 405 h 405"/>
                <a:gd name="connsiteX0" fmla="*/ 720 w 720"/>
                <a:gd name="connsiteY0" fmla="*/ 0 h 405"/>
                <a:gd name="connsiteX1" fmla="*/ 620 w 720"/>
                <a:gd name="connsiteY1" fmla="*/ 38 h 405"/>
                <a:gd name="connsiteX2" fmla="*/ 238 w 720"/>
                <a:gd name="connsiteY2" fmla="*/ 222 h 405"/>
                <a:gd name="connsiteX3" fmla="*/ 0 w 720"/>
                <a:gd name="connsiteY3" fmla="*/ 405 h 405"/>
                <a:gd name="connsiteX0" fmla="*/ 620 w 620"/>
                <a:gd name="connsiteY0" fmla="*/ 0 h 367"/>
                <a:gd name="connsiteX1" fmla="*/ 238 w 620"/>
                <a:gd name="connsiteY1" fmla="*/ 184 h 367"/>
                <a:gd name="connsiteX2" fmla="*/ 0 w 620"/>
                <a:gd name="connsiteY2" fmla="*/ 367 h 367"/>
                <a:gd name="connsiteX0" fmla="*/ 349 w 349"/>
                <a:gd name="connsiteY0" fmla="*/ 0 h 234"/>
                <a:gd name="connsiteX1" fmla="*/ 238 w 349"/>
                <a:gd name="connsiteY1" fmla="*/ 51 h 234"/>
                <a:gd name="connsiteX2" fmla="*/ 0 w 349"/>
                <a:gd name="connsiteY2" fmla="*/ 234 h 234"/>
                <a:gd name="connsiteX0" fmla="*/ 445 w 445"/>
                <a:gd name="connsiteY0" fmla="*/ 0 h 282"/>
                <a:gd name="connsiteX1" fmla="*/ 238 w 445"/>
                <a:gd name="connsiteY1" fmla="*/ 99 h 282"/>
                <a:gd name="connsiteX2" fmla="*/ 0 w 445"/>
                <a:gd name="connsiteY2" fmla="*/ 282 h 282"/>
              </a:gdLst>
              <a:ahLst/>
              <a:cxnLst>
                <a:cxn ang="0">
                  <a:pos x="connsiteX0" y="connsiteY0"/>
                </a:cxn>
                <a:cxn ang="0">
                  <a:pos x="connsiteX1" y="connsiteY1"/>
                </a:cxn>
                <a:cxn ang="0">
                  <a:pos x="connsiteX2" y="connsiteY2"/>
                </a:cxn>
              </a:cxnLst>
              <a:rect l="l" t="t" r="r" b="b"/>
              <a:pathLst>
                <a:path w="445" h="282">
                  <a:moveTo>
                    <a:pt x="445" y="0"/>
                  </a:moveTo>
                  <a:cubicBezTo>
                    <a:pt x="365" y="37"/>
                    <a:pt x="312" y="52"/>
                    <a:pt x="238" y="99"/>
                  </a:cubicBezTo>
                  <a:cubicBezTo>
                    <a:pt x="164" y="146"/>
                    <a:pt x="52" y="242"/>
                    <a:pt x="0" y="282"/>
                  </a:cubicBezTo>
                </a:path>
              </a:pathLst>
            </a:custGeom>
            <a:noFill/>
            <a:ln w="28575" cap="flat" cmpd="sng">
              <a:solidFill>
                <a:srgbClr val="FF66FF"/>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a:latin typeface="Arial" charset="0"/>
                <a:cs typeface="Arial" charset="0"/>
              </a:endParaRPr>
            </a:p>
          </p:txBody>
        </p:sp>
        <p:grpSp>
          <p:nvGrpSpPr>
            <p:cNvPr id="7" name="Group 69"/>
            <p:cNvGrpSpPr>
              <a:grpSpLocks/>
            </p:cNvGrpSpPr>
            <p:nvPr/>
          </p:nvGrpSpPr>
          <p:grpSpPr bwMode="auto">
            <a:xfrm>
              <a:off x="3714447" y="5836688"/>
              <a:ext cx="347363" cy="383138"/>
              <a:chOff x="3714470" y="5837339"/>
              <a:chExt cx="347526" cy="383212"/>
            </a:xfrm>
          </p:grpSpPr>
          <p:sp>
            <p:nvSpPr>
              <p:cNvPr id="76" name="Freeform 9"/>
              <p:cNvSpPr>
                <a:spLocks/>
              </p:cNvSpPr>
              <p:nvPr/>
            </p:nvSpPr>
            <p:spPr bwMode="auto">
              <a:xfrm>
                <a:off x="3714470" y="5849498"/>
                <a:ext cx="96838" cy="189159"/>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74 w 74"/>
                  <a:gd name="connsiteY0" fmla="*/ 0 h 168"/>
                  <a:gd name="connsiteX1" fmla="*/ 0 w 74"/>
                  <a:gd name="connsiteY1" fmla="*/ 168 h 168"/>
                  <a:gd name="connsiteX0" fmla="*/ 61 w 61"/>
                  <a:gd name="connsiteY0" fmla="*/ 0 h 116"/>
                  <a:gd name="connsiteX1" fmla="*/ 0 w 61"/>
                  <a:gd name="connsiteY1" fmla="*/ 116 h 116"/>
                </a:gdLst>
                <a:ahLst/>
                <a:cxnLst>
                  <a:cxn ang="0">
                    <a:pos x="connsiteX0" y="connsiteY0"/>
                  </a:cxn>
                  <a:cxn ang="0">
                    <a:pos x="connsiteX1" y="connsiteY1"/>
                  </a:cxn>
                </a:cxnLst>
                <a:rect l="l" t="t" r="r" b="b"/>
                <a:pathLst>
                  <a:path w="61" h="116">
                    <a:moveTo>
                      <a:pt x="61" y="0"/>
                    </a:moveTo>
                    <a:cubicBezTo>
                      <a:pt x="36" y="56"/>
                      <a:pt x="25" y="60"/>
                      <a:pt x="0" y="116"/>
                    </a:cubicBezTo>
                  </a:path>
                </a:pathLst>
              </a:custGeom>
              <a:noFill/>
              <a:ln w="19050" cap="flat" cmpd="sng">
                <a:solidFill>
                  <a:srgbClr val="FF66FF"/>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80" name="Freeform 9"/>
              <p:cNvSpPr>
                <a:spLocks/>
              </p:cNvSpPr>
              <p:nvPr/>
            </p:nvSpPr>
            <p:spPr bwMode="auto">
              <a:xfrm>
                <a:off x="3898483" y="5837339"/>
                <a:ext cx="163513" cy="383212"/>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79"/>
                  <a:gd name="connsiteX1" fmla="*/ 0 w 423"/>
                  <a:gd name="connsiteY1" fmla="*/ 1479 h 1479"/>
                  <a:gd name="connsiteX0" fmla="*/ 327 w 327"/>
                  <a:gd name="connsiteY0" fmla="*/ 0 h 165"/>
                  <a:gd name="connsiteX1" fmla="*/ 0 w 327"/>
                  <a:gd name="connsiteY1" fmla="*/ 165 h 165"/>
                  <a:gd name="connsiteX0" fmla="*/ 297 w 297"/>
                  <a:gd name="connsiteY0" fmla="*/ 0 h 25"/>
                  <a:gd name="connsiteX1" fmla="*/ 0 w 297"/>
                  <a:gd name="connsiteY1" fmla="*/ 25 h 25"/>
                  <a:gd name="connsiteX0" fmla="*/ 249 w 249"/>
                  <a:gd name="connsiteY0" fmla="*/ 0 h 89"/>
                  <a:gd name="connsiteX1" fmla="*/ 0 w 249"/>
                  <a:gd name="connsiteY1" fmla="*/ 89 h 89"/>
                  <a:gd name="connsiteX0" fmla="*/ 87 w 87"/>
                  <a:gd name="connsiteY0" fmla="*/ 0 h 54"/>
                  <a:gd name="connsiteX1" fmla="*/ 0 w 87"/>
                  <a:gd name="connsiteY1" fmla="*/ 54 h 54"/>
                  <a:gd name="connsiteX0" fmla="*/ 136 w 136"/>
                  <a:gd name="connsiteY0" fmla="*/ 0 h 54"/>
                  <a:gd name="connsiteX1" fmla="*/ 0 w 136"/>
                  <a:gd name="connsiteY1" fmla="*/ 54 h 54"/>
                  <a:gd name="connsiteX0" fmla="*/ 0 w 99"/>
                  <a:gd name="connsiteY0" fmla="*/ 0 h 192"/>
                  <a:gd name="connsiteX1" fmla="*/ 99 w 99"/>
                  <a:gd name="connsiteY1" fmla="*/ 192 h 192"/>
                  <a:gd name="connsiteX0" fmla="*/ 4 w 103"/>
                  <a:gd name="connsiteY0" fmla="*/ 0 h 192"/>
                  <a:gd name="connsiteX1" fmla="*/ 103 w 103"/>
                  <a:gd name="connsiteY1" fmla="*/ 192 h 192"/>
                  <a:gd name="connsiteX0" fmla="*/ 19 w 103"/>
                  <a:gd name="connsiteY0" fmla="*/ 0 h 235"/>
                  <a:gd name="connsiteX1" fmla="*/ 103 w 103"/>
                  <a:gd name="connsiteY1" fmla="*/ 235 h 235"/>
                </a:gdLst>
                <a:ahLst/>
                <a:cxnLst>
                  <a:cxn ang="0">
                    <a:pos x="connsiteX0" y="connsiteY0"/>
                  </a:cxn>
                  <a:cxn ang="0">
                    <a:pos x="connsiteX1" y="connsiteY1"/>
                  </a:cxn>
                </a:cxnLst>
                <a:rect l="l" t="t" r="r" b="b"/>
                <a:pathLst>
                  <a:path w="103" h="235">
                    <a:moveTo>
                      <a:pt x="19" y="0"/>
                    </a:moveTo>
                    <a:cubicBezTo>
                      <a:pt x="52" y="64"/>
                      <a:pt x="0" y="226"/>
                      <a:pt x="103" y="235"/>
                    </a:cubicBezTo>
                  </a:path>
                </a:pathLst>
              </a:custGeom>
              <a:noFill/>
              <a:ln w="19050" cap="flat" cmpd="sng">
                <a:solidFill>
                  <a:srgbClr val="FF66FF"/>
                </a:solidFill>
                <a:prstDash val="sysDash"/>
                <a:round/>
                <a:headEnd type="none" w="med" len="med"/>
                <a:tailEnd type="none" w="med" len="med"/>
              </a:ln>
              <a:effectLst>
                <a:glow rad="63500">
                  <a:schemeClr val="bg1">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grpSp>
          <p:nvGrpSpPr>
            <p:cNvPr id="12" name="Group 11"/>
            <p:cNvGrpSpPr/>
            <p:nvPr/>
          </p:nvGrpSpPr>
          <p:grpSpPr>
            <a:xfrm>
              <a:off x="4600575" y="3310191"/>
              <a:ext cx="626433" cy="191201"/>
              <a:chOff x="4600575" y="3310191"/>
              <a:chExt cx="626433" cy="191201"/>
            </a:xfrm>
          </p:grpSpPr>
          <p:cxnSp>
            <p:nvCxnSpPr>
              <p:cNvPr id="84" name="Straight Connector 83"/>
              <p:cNvCxnSpPr>
                <a:stCxn id="71" idx="2"/>
              </p:cNvCxnSpPr>
              <p:nvPr/>
            </p:nvCxnSpPr>
            <p:spPr bwMode="auto">
              <a:xfrm flipH="1">
                <a:off x="4611289" y="3310191"/>
                <a:ext cx="615719" cy="39274"/>
              </a:xfrm>
              <a:prstGeom prst="line">
                <a:avLst/>
              </a:pr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cxnSp>
          <p:cxnSp>
            <p:nvCxnSpPr>
              <p:cNvPr id="85" name="Straight Connector 84"/>
              <p:cNvCxnSpPr/>
              <p:nvPr/>
            </p:nvCxnSpPr>
            <p:spPr bwMode="auto">
              <a:xfrm rot="10800000">
                <a:off x="4615372" y="3362636"/>
                <a:ext cx="593725" cy="26987"/>
              </a:xfrm>
              <a:prstGeom prst="line">
                <a:avLst/>
              </a:pr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cxnSp>
          <p:cxnSp>
            <p:nvCxnSpPr>
              <p:cNvPr id="86" name="Straight Connector 85"/>
              <p:cNvCxnSpPr/>
              <p:nvPr/>
            </p:nvCxnSpPr>
            <p:spPr bwMode="auto">
              <a:xfrm rot="10800000">
                <a:off x="4627565" y="3370265"/>
                <a:ext cx="518237" cy="84818"/>
              </a:xfrm>
              <a:prstGeom prst="line">
                <a:avLst/>
              </a:pr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cxnSp>
          <p:cxnSp>
            <p:nvCxnSpPr>
              <p:cNvPr id="87" name="Straight Connector 86"/>
              <p:cNvCxnSpPr/>
              <p:nvPr/>
            </p:nvCxnSpPr>
            <p:spPr bwMode="auto">
              <a:xfrm rot="10800000">
                <a:off x="4621213" y="3376616"/>
                <a:ext cx="361960" cy="96879"/>
              </a:xfrm>
              <a:prstGeom prst="line">
                <a:avLst/>
              </a:pr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cxnSp>
          <p:cxnSp>
            <p:nvCxnSpPr>
              <p:cNvPr id="88" name="Straight Connector 87"/>
              <p:cNvCxnSpPr/>
              <p:nvPr/>
            </p:nvCxnSpPr>
            <p:spPr bwMode="auto">
              <a:xfrm rot="10800000">
                <a:off x="4600575" y="3365503"/>
                <a:ext cx="238128" cy="135889"/>
              </a:xfrm>
              <a:prstGeom prst="line">
                <a:avLst/>
              </a:pr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cxnSp>
        </p:grpSp>
        <p:grpSp>
          <p:nvGrpSpPr>
            <p:cNvPr id="8" name="Group 70"/>
            <p:cNvGrpSpPr>
              <a:grpSpLocks/>
            </p:cNvGrpSpPr>
            <p:nvPr/>
          </p:nvGrpSpPr>
          <p:grpSpPr bwMode="auto">
            <a:xfrm>
              <a:off x="3695684" y="3843517"/>
              <a:ext cx="190412" cy="958442"/>
              <a:chOff x="3695698" y="3843785"/>
              <a:chExt cx="190502" cy="958626"/>
            </a:xfrm>
          </p:grpSpPr>
          <p:sp>
            <p:nvSpPr>
              <p:cNvPr id="90" name="Freeform 9"/>
              <p:cNvSpPr>
                <a:spLocks/>
              </p:cNvSpPr>
              <p:nvPr/>
            </p:nvSpPr>
            <p:spPr bwMode="auto">
              <a:xfrm>
                <a:off x="3695698" y="3843785"/>
                <a:ext cx="161927" cy="95862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02 w 102"/>
                  <a:gd name="connsiteY0" fmla="*/ 0 h 604"/>
                  <a:gd name="connsiteX1" fmla="*/ 0 w 102"/>
                  <a:gd name="connsiteY1" fmla="*/ 604 h 604"/>
                  <a:gd name="connsiteX0" fmla="*/ 102 w 102"/>
                  <a:gd name="connsiteY0" fmla="*/ 0 h 604"/>
                  <a:gd name="connsiteX1" fmla="*/ 0 w 102"/>
                  <a:gd name="connsiteY1" fmla="*/ 604 h 604"/>
                </a:gdLst>
                <a:ahLst/>
                <a:cxnLst>
                  <a:cxn ang="0">
                    <a:pos x="connsiteX0" y="connsiteY0"/>
                  </a:cxn>
                  <a:cxn ang="0">
                    <a:pos x="connsiteX1" y="connsiteY1"/>
                  </a:cxn>
                </a:cxnLst>
                <a:rect l="l" t="t" r="r" b="b"/>
                <a:pathLst>
                  <a:path w="102" h="604">
                    <a:moveTo>
                      <a:pt x="102" y="0"/>
                    </a:moveTo>
                    <a:cubicBezTo>
                      <a:pt x="56" y="250"/>
                      <a:pt x="17" y="504"/>
                      <a:pt x="0" y="604"/>
                    </a:cubicBezTo>
                  </a:path>
                </a:pathLst>
              </a:custGeom>
              <a:noFill/>
              <a:ln w="19050" cap="flat" cmpd="sng">
                <a:solidFill>
                  <a:srgbClr val="FF66FF"/>
                </a:solidFill>
                <a:prstDash val="sysDash"/>
                <a:round/>
                <a:headEnd type="none" w="med" len="med"/>
                <a:tailEnd type="none" w="med" len="med"/>
              </a:ln>
              <a:effectLst>
                <a:glow rad="635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91" name="Freeform 9"/>
              <p:cNvSpPr>
                <a:spLocks/>
              </p:cNvSpPr>
              <p:nvPr/>
            </p:nvSpPr>
            <p:spPr bwMode="auto">
              <a:xfrm>
                <a:off x="3724273" y="3843785"/>
                <a:ext cx="161927" cy="958626"/>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32 w 132"/>
                  <a:gd name="connsiteY0" fmla="*/ 0 h 580"/>
                  <a:gd name="connsiteX1" fmla="*/ 0 w 132"/>
                  <a:gd name="connsiteY1" fmla="*/ 580 h 580"/>
                  <a:gd name="connsiteX0" fmla="*/ 102 w 102"/>
                  <a:gd name="connsiteY0" fmla="*/ 0 h 604"/>
                  <a:gd name="connsiteX1" fmla="*/ 0 w 102"/>
                  <a:gd name="connsiteY1" fmla="*/ 604 h 604"/>
                  <a:gd name="connsiteX0" fmla="*/ 102 w 102"/>
                  <a:gd name="connsiteY0" fmla="*/ 0 h 604"/>
                  <a:gd name="connsiteX1" fmla="*/ 0 w 102"/>
                  <a:gd name="connsiteY1" fmla="*/ 604 h 604"/>
                </a:gdLst>
                <a:ahLst/>
                <a:cxnLst>
                  <a:cxn ang="0">
                    <a:pos x="connsiteX0" y="connsiteY0"/>
                  </a:cxn>
                  <a:cxn ang="0">
                    <a:pos x="connsiteX1" y="connsiteY1"/>
                  </a:cxn>
                </a:cxnLst>
                <a:rect l="l" t="t" r="r" b="b"/>
                <a:pathLst>
                  <a:path w="102" h="604">
                    <a:moveTo>
                      <a:pt x="102" y="0"/>
                    </a:moveTo>
                    <a:cubicBezTo>
                      <a:pt x="56" y="250"/>
                      <a:pt x="17" y="504"/>
                      <a:pt x="0" y="604"/>
                    </a:cubicBezTo>
                  </a:path>
                </a:pathLst>
              </a:custGeom>
              <a:noFill/>
              <a:ln w="19050" cap="flat" cmpd="sng">
                <a:solidFill>
                  <a:srgbClr val="FF66FF"/>
                </a:solidFill>
                <a:prstDash val="sysDash"/>
                <a:round/>
                <a:headEnd type="none" w="med" len="med"/>
                <a:tailEnd type="none" w="med" len="med"/>
              </a:ln>
              <a:effectLst>
                <a:glow rad="635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93" name="Freeform 9"/>
            <p:cNvSpPr>
              <a:spLocks/>
            </p:cNvSpPr>
            <p:nvPr/>
          </p:nvSpPr>
          <p:spPr bwMode="auto">
            <a:xfrm>
              <a:off x="3665538" y="4809895"/>
              <a:ext cx="134875" cy="95368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 name="connsiteX0" fmla="*/ 0 w 528"/>
                <a:gd name="connsiteY0" fmla="*/ 0 h 637"/>
                <a:gd name="connsiteX1" fmla="*/ 233 w 528"/>
                <a:gd name="connsiteY1" fmla="*/ 169 h 637"/>
                <a:gd name="connsiteX2" fmla="*/ 191 w 528"/>
                <a:gd name="connsiteY2" fmla="*/ 486 h 637"/>
                <a:gd name="connsiteX3" fmla="*/ 528 w 528"/>
                <a:gd name="connsiteY3" fmla="*/ 513 h 637"/>
                <a:gd name="connsiteX4" fmla="*/ 276 w 528"/>
                <a:gd name="connsiteY4" fmla="*/ 637 h 637"/>
                <a:gd name="connsiteX0" fmla="*/ 0 w 584"/>
                <a:gd name="connsiteY0" fmla="*/ 0 h 637"/>
                <a:gd name="connsiteX1" fmla="*/ 233 w 584"/>
                <a:gd name="connsiteY1" fmla="*/ 169 h 637"/>
                <a:gd name="connsiteX2" fmla="*/ 191 w 584"/>
                <a:gd name="connsiteY2" fmla="*/ 486 h 637"/>
                <a:gd name="connsiteX3" fmla="*/ 528 w 584"/>
                <a:gd name="connsiteY3" fmla="*/ 513 h 637"/>
                <a:gd name="connsiteX4" fmla="*/ 236 w 584"/>
                <a:gd name="connsiteY4" fmla="*/ 552 h 637"/>
                <a:gd name="connsiteX5" fmla="*/ 276 w 584"/>
                <a:gd name="connsiteY5" fmla="*/ 637 h 637"/>
                <a:gd name="connsiteX0" fmla="*/ 0 w 542"/>
                <a:gd name="connsiteY0" fmla="*/ 0 h 637"/>
                <a:gd name="connsiteX1" fmla="*/ 233 w 542"/>
                <a:gd name="connsiteY1" fmla="*/ 169 h 637"/>
                <a:gd name="connsiteX2" fmla="*/ 191 w 542"/>
                <a:gd name="connsiteY2" fmla="*/ 486 h 637"/>
                <a:gd name="connsiteX3" fmla="*/ 528 w 542"/>
                <a:gd name="connsiteY3" fmla="*/ 513 h 637"/>
                <a:gd name="connsiteX4" fmla="*/ 276 w 542"/>
                <a:gd name="connsiteY4" fmla="*/ 637 h 637"/>
                <a:gd name="connsiteX0" fmla="*/ 0 w 276"/>
                <a:gd name="connsiteY0" fmla="*/ 0 h 637"/>
                <a:gd name="connsiteX1" fmla="*/ 233 w 276"/>
                <a:gd name="connsiteY1" fmla="*/ 169 h 637"/>
                <a:gd name="connsiteX2" fmla="*/ 191 w 276"/>
                <a:gd name="connsiteY2" fmla="*/ 486 h 637"/>
                <a:gd name="connsiteX3" fmla="*/ 276 w 276"/>
                <a:gd name="connsiteY3" fmla="*/ 637 h 637"/>
                <a:gd name="connsiteX0" fmla="*/ 63 w 141"/>
                <a:gd name="connsiteY0" fmla="*/ 0 h 565"/>
                <a:gd name="connsiteX1" fmla="*/ 98 w 141"/>
                <a:gd name="connsiteY1" fmla="*/ 97 h 565"/>
                <a:gd name="connsiteX2" fmla="*/ 56 w 141"/>
                <a:gd name="connsiteY2" fmla="*/ 414 h 565"/>
                <a:gd name="connsiteX3" fmla="*/ 141 w 141"/>
                <a:gd name="connsiteY3" fmla="*/ 565 h 565"/>
                <a:gd name="connsiteX0" fmla="*/ 63 w 141"/>
                <a:gd name="connsiteY0" fmla="*/ 0 h 565"/>
                <a:gd name="connsiteX1" fmla="*/ 98 w 141"/>
                <a:gd name="connsiteY1" fmla="*/ 97 h 565"/>
                <a:gd name="connsiteX2" fmla="*/ 56 w 141"/>
                <a:gd name="connsiteY2" fmla="*/ 414 h 565"/>
                <a:gd name="connsiteX3" fmla="*/ 141 w 141"/>
                <a:gd name="connsiteY3" fmla="*/ 565 h 565"/>
                <a:gd name="connsiteX0" fmla="*/ 7 w 85"/>
                <a:gd name="connsiteY0" fmla="*/ 0 h 565"/>
                <a:gd name="connsiteX1" fmla="*/ 42 w 85"/>
                <a:gd name="connsiteY1" fmla="*/ 97 h 565"/>
                <a:gd name="connsiteX2" fmla="*/ 0 w 85"/>
                <a:gd name="connsiteY2" fmla="*/ 414 h 565"/>
                <a:gd name="connsiteX3" fmla="*/ 85 w 85"/>
                <a:gd name="connsiteY3" fmla="*/ 565 h 565"/>
                <a:gd name="connsiteX0" fmla="*/ 34 w 85"/>
                <a:gd name="connsiteY0" fmla="*/ 0 h 601"/>
                <a:gd name="connsiteX1" fmla="*/ 42 w 85"/>
                <a:gd name="connsiteY1" fmla="*/ 133 h 601"/>
                <a:gd name="connsiteX2" fmla="*/ 0 w 85"/>
                <a:gd name="connsiteY2" fmla="*/ 450 h 601"/>
                <a:gd name="connsiteX3" fmla="*/ 85 w 85"/>
                <a:gd name="connsiteY3" fmla="*/ 601 h 601"/>
                <a:gd name="connsiteX0" fmla="*/ 34 w 85"/>
                <a:gd name="connsiteY0" fmla="*/ 0 h 601"/>
                <a:gd name="connsiteX1" fmla="*/ 42 w 85"/>
                <a:gd name="connsiteY1" fmla="*/ 133 h 601"/>
                <a:gd name="connsiteX2" fmla="*/ 0 w 85"/>
                <a:gd name="connsiteY2" fmla="*/ 450 h 601"/>
                <a:gd name="connsiteX3" fmla="*/ 85 w 85"/>
                <a:gd name="connsiteY3" fmla="*/ 601 h 601"/>
              </a:gdLst>
              <a:ahLst/>
              <a:cxnLst>
                <a:cxn ang="0">
                  <a:pos x="connsiteX0" y="connsiteY0"/>
                </a:cxn>
                <a:cxn ang="0">
                  <a:pos x="connsiteX1" y="connsiteY1"/>
                </a:cxn>
                <a:cxn ang="0">
                  <a:pos x="connsiteX2" y="connsiteY2"/>
                </a:cxn>
                <a:cxn ang="0">
                  <a:pos x="connsiteX3" y="connsiteY3"/>
                </a:cxn>
              </a:cxnLst>
              <a:rect l="l" t="t" r="r" b="b"/>
              <a:pathLst>
                <a:path w="85" h="601">
                  <a:moveTo>
                    <a:pt x="34" y="0"/>
                  </a:moveTo>
                  <a:cubicBezTo>
                    <a:pt x="37" y="44"/>
                    <a:pt x="39" y="89"/>
                    <a:pt x="42" y="133"/>
                  </a:cubicBezTo>
                  <a:cubicBezTo>
                    <a:pt x="32" y="292"/>
                    <a:pt x="22" y="276"/>
                    <a:pt x="0" y="450"/>
                  </a:cubicBezTo>
                  <a:cubicBezTo>
                    <a:pt x="7" y="528"/>
                    <a:pt x="67" y="570"/>
                    <a:pt x="85" y="601"/>
                  </a:cubicBezTo>
                </a:path>
              </a:pathLst>
            </a:custGeom>
            <a:noFill/>
            <a:ln w="28575" cap="flat" cmpd="sng">
              <a:solidFill>
                <a:srgbClr val="FF66FF"/>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94" name="Parallelogram 93"/>
            <p:cNvSpPr>
              <a:spLocks noChangeAspect="1"/>
            </p:cNvSpPr>
            <p:nvPr/>
          </p:nvSpPr>
          <p:spPr bwMode="auto">
            <a:xfrm>
              <a:off x="3688069" y="5757228"/>
              <a:ext cx="350355" cy="118192"/>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
        <p:nvSpPr>
          <p:cNvPr id="50"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1"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75" name="TextBox 74"/>
          <p:cNvSpPr txBox="1"/>
          <p:nvPr/>
        </p:nvSpPr>
        <p:spPr>
          <a:xfrm>
            <a:off x="2207405" y="3420979"/>
            <a:ext cx="1280160" cy="401812"/>
          </a:xfrm>
          <a:prstGeom prst="roundRect">
            <a:avLst/>
          </a:prstGeom>
          <a:solidFill>
            <a:srgbClr val="996633">
              <a:alpha val="74902"/>
            </a:srgbClr>
          </a:solidFill>
        </p:spPr>
        <p:style>
          <a:lnRef idx="0">
            <a:schemeClr val="accent1"/>
          </a:lnRef>
          <a:fillRef idx="3">
            <a:schemeClr val="accent1"/>
          </a:fillRef>
          <a:effectRef idx="3">
            <a:schemeClr val="accent1"/>
          </a:effectRef>
          <a:fontRef idx="minor">
            <a:schemeClr val="lt1"/>
          </a:fontRef>
        </p:style>
        <p:txBody>
          <a:bodyPr wrap="square" lIns="27432" tIns="27432" rIns="27432" bIns="27432" rtlCol="0">
            <a:spAutoFit/>
          </a:bodyPr>
          <a:lstStyle/>
          <a:p>
            <a:pPr algn="ctr"/>
            <a:r>
              <a:rPr lang="en-US" sz="2000" b="1" dirty="0" smtClean="0"/>
              <a:t>West Canal</a:t>
            </a:r>
            <a:endParaRPr lang="en-US" sz="2000" b="1" dirty="0"/>
          </a:p>
        </p:txBody>
      </p:sp>
      <p:sp>
        <p:nvSpPr>
          <p:cNvPr id="77" name="TextBox 76"/>
          <p:cNvSpPr txBox="1"/>
          <p:nvPr/>
        </p:nvSpPr>
        <p:spPr>
          <a:xfrm>
            <a:off x="5992534" y="3673610"/>
            <a:ext cx="1280160" cy="401812"/>
          </a:xfrm>
          <a:prstGeom prst="roundRect">
            <a:avLst/>
          </a:prstGeom>
          <a:solidFill>
            <a:srgbClr val="996633">
              <a:alpha val="74902"/>
            </a:srgbClr>
          </a:solidFill>
        </p:spPr>
        <p:style>
          <a:lnRef idx="0">
            <a:schemeClr val="accent5"/>
          </a:lnRef>
          <a:fillRef idx="3">
            <a:schemeClr val="accent5"/>
          </a:fillRef>
          <a:effectRef idx="3">
            <a:schemeClr val="accent5"/>
          </a:effectRef>
          <a:fontRef idx="minor">
            <a:schemeClr val="lt1"/>
          </a:fontRef>
        </p:style>
        <p:txBody>
          <a:bodyPr wrap="square" lIns="27432" tIns="27432" rIns="27432" bIns="27432" rtlCol="0">
            <a:spAutoFit/>
          </a:bodyPr>
          <a:lstStyle/>
          <a:p>
            <a:pPr algn="ctr"/>
            <a:r>
              <a:rPr lang="en-US" sz="2000" b="1" dirty="0" smtClean="0"/>
              <a:t>East Canal</a:t>
            </a:r>
            <a:endParaRPr lang="en-US" sz="2000" b="1" dirty="0"/>
          </a:p>
        </p:txBody>
      </p:sp>
      <p:sp>
        <p:nvSpPr>
          <p:cNvPr id="78" name="TextBox 77"/>
          <p:cNvSpPr txBox="1"/>
          <p:nvPr/>
        </p:nvSpPr>
        <p:spPr>
          <a:xfrm>
            <a:off x="3856788" y="4533901"/>
            <a:ext cx="996084" cy="401812"/>
          </a:xfrm>
          <a:prstGeom prst="roundRect">
            <a:avLst/>
          </a:prstGeom>
          <a:solidFill>
            <a:srgbClr val="996633">
              <a:alpha val="74902"/>
            </a:srgbClr>
          </a:solidFill>
        </p:spPr>
        <p:style>
          <a:lnRef idx="0">
            <a:schemeClr val="accent1"/>
          </a:lnRef>
          <a:fillRef idx="3">
            <a:schemeClr val="accent1"/>
          </a:fillRef>
          <a:effectRef idx="3">
            <a:schemeClr val="accent1"/>
          </a:effectRef>
          <a:fontRef idx="minor">
            <a:schemeClr val="lt1"/>
          </a:fontRef>
        </p:style>
        <p:txBody>
          <a:bodyPr wrap="square" lIns="27432" tIns="27432" rIns="27432" bIns="27432" rtlCol="0">
            <a:spAutoFit/>
          </a:bodyPr>
          <a:lstStyle/>
          <a:p>
            <a:pPr algn="ctr"/>
            <a:r>
              <a:rPr lang="en-US" sz="2000" b="1" dirty="0" smtClean="0"/>
              <a:t>Tunnels</a:t>
            </a:r>
            <a:endParaRPr lang="en-US" sz="2000" b="1" dirty="0"/>
          </a:p>
        </p:txBody>
      </p:sp>
      <p:grpSp>
        <p:nvGrpSpPr>
          <p:cNvPr id="13" name="Group 12"/>
          <p:cNvGrpSpPr/>
          <p:nvPr/>
        </p:nvGrpSpPr>
        <p:grpSpPr>
          <a:xfrm>
            <a:off x="5201608" y="3369722"/>
            <a:ext cx="187325" cy="180975"/>
            <a:chOff x="5201608" y="3369722"/>
            <a:chExt cx="187325" cy="180975"/>
          </a:xfrm>
        </p:grpSpPr>
        <p:sp>
          <p:nvSpPr>
            <p:cNvPr id="101" name="Freeform 9"/>
            <p:cNvSpPr>
              <a:spLocks/>
            </p:cNvSpPr>
            <p:nvPr/>
          </p:nvSpPr>
          <p:spPr bwMode="auto">
            <a:xfrm>
              <a:off x="5271458" y="3403060"/>
              <a:ext cx="117475" cy="14763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 name="connsiteX0" fmla="*/ 52 w 74"/>
                <a:gd name="connsiteY0" fmla="*/ 91 h 91"/>
                <a:gd name="connsiteX1" fmla="*/ 0 w 74"/>
                <a:gd name="connsiteY1" fmla="*/ 11 h 91"/>
                <a:gd name="connsiteX0" fmla="*/ 8 w 74"/>
                <a:gd name="connsiteY0" fmla="*/ 91 h 91"/>
                <a:gd name="connsiteX1" fmla="*/ 0 w 74"/>
                <a:gd name="connsiteY1" fmla="*/ 11 h 91"/>
              </a:gdLst>
              <a:ahLst/>
              <a:cxnLst>
                <a:cxn ang="0">
                  <a:pos x="connsiteX0" y="connsiteY0"/>
                </a:cxn>
                <a:cxn ang="0">
                  <a:pos x="connsiteX1" y="connsiteY1"/>
                </a:cxn>
              </a:cxnLst>
              <a:rect l="l" t="t" r="r" b="b"/>
              <a:pathLst>
                <a:path w="74" h="91">
                  <a:moveTo>
                    <a:pt x="8" y="91"/>
                  </a:moveTo>
                  <a:cubicBezTo>
                    <a:pt x="10" y="76"/>
                    <a:pt x="74" y="0"/>
                    <a:pt x="0" y="11"/>
                  </a:cubicBezTo>
                </a:path>
              </a:pathLst>
            </a:cu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68" name="Oval 17"/>
            <p:cNvSpPr>
              <a:spLocks noChangeArrowheads="1"/>
            </p:cNvSpPr>
            <p:nvPr/>
          </p:nvSpPr>
          <p:spPr bwMode="invGray">
            <a:xfrm>
              <a:off x="5201608" y="3369722"/>
              <a:ext cx="92075" cy="90488"/>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grpSp>
        <p:nvGrpSpPr>
          <p:cNvPr id="16" name="Group 15"/>
          <p:cNvGrpSpPr/>
          <p:nvPr/>
        </p:nvGrpSpPr>
        <p:grpSpPr>
          <a:xfrm>
            <a:off x="4802193" y="3473862"/>
            <a:ext cx="382746" cy="130398"/>
            <a:chOff x="4802193" y="3473862"/>
            <a:chExt cx="382746" cy="130398"/>
          </a:xfrm>
        </p:grpSpPr>
        <p:sp>
          <p:nvSpPr>
            <p:cNvPr id="99" name="Freeform 9"/>
            <p:cNvSpPr>
              <a:spLocks/>
            </p:cNvSpPr>
            <p:nvPr/>
          </p:nvSpPr>
          <p:spPr bwMode="auto">
            <a:xfrm>
              <a:off x="4855228" y="3557587"/>
              <a:ext cx="329711" cy="4667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9229 w 9229"/>
                <a:gd name="connsiteY0" fmla="*/ 29000 h 29000"/>
                <a:gd name="connsiteX1" fmla="*/ 0 w 9229"/>
                <a:gd name="connsiteY1" fmla="*/ 0 h 29000"/>
              </a:gdLst>
              <a:ahLst/>
              <a:cxnLst>
                <a:cxn ang="0">
                  <a:pos x="connsiteX0" y="connsiteY0"/>
                </a:cxn>
                <a:cxn ang="0">
                  <a:pos x="connsiteX1" y="connsiteY1"/>
                </a:cxn>
              </a:cxnLst>
              <a:rect l="l" t="t" r="r" b="b"/>
              <a:pathLst>
                <a:path w="9229" h="29000">
                  <a:moveTo>
                    <a:pt x="9229" y="29000"/>
                  </a:moveTo>
                  <a:lnTo>
                    <a:pt x="0" y="0"/>
                  </a:lnTo>
                </a:path>
              </a:pathLst>
            </a:cu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txBody>
            <a:bodyPr rot="10800000" vert="eaVert" wrap="square">
              <a:spAutoFit/>
            </a:bodyPr>
            <a:lstStyle/>
            <a:p>
              <a:pPr>
                <a:defRPr/>
              </a:pPr>
              <a:endParaRPr lang="en-US">
                <a:latin typeface="Arial" charset="0"/>
                <a:cs typeface="Arial" charset="0"/>
              </a:endParaRPr>
            </a:p>
          </p:txBody>
        </p:sp>
        <p:sp>
          <p:nvSpPr>
            <p:cNvPr id="69" name="Oval 17"/>
            <p:cNvSpPr>
              <a:spLocks noChangeArrowheads="1"/>
            </p:cNvSpPr>
            <p:nvPr/>
          </p:nvSpPr>
          <p:spPr bwMode="invGray">
            <a:xfrm>
              <a:off x="4802193" y="3473862"/>
              <a:ext cx="90488" cy="92075"/>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grpSp>
        <p:nvGrpSpPr>
          <p:cNvPr id="15" name="Group 14"/>
          <p:cNvGrpSpPr/>
          <p:nvPr/>
        </p:nvGrpSpPr>
        <p:grpSpPr>
          <a:xfrm>
            <a:off x="4975548" y="3460527"/>
            <a:ext cx="209391" cy="129188"/>
            <a:chOff x="4975548" y="3460527"/>
            <a:chExt cx="209391" cy="129188"/>
          </a:xfrm>
        </p:grpSpPr>
        <p:sp>
          <p:nvSpPr>
            <p:cNvPr id="102" name="Freeform 9"/>
            <p:cNvSpPr>
              <a:spLocks/>
            </p:cNvSpPr>
            <p:nvPr/>
          </p:nvSpPr>
          <p:spPr bwMode="auto">
            <a:xfrm>
              <a:off x="5051107" y="3539268"/>
              <a:ext cx="133832" cy="50447"/>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 name="connsiteX0" fmla="*/ 5301 w 5301"/>
                <a:gd name="connsiteY0" fmla="*/ 8909 h 8909"/>
                <a:gd name="connsiteX1" fmla="*/ 0 w 5301"/>
                <a:gd name="connsiteY1" fmla="*/ 0 h 8909"/>
              </a:gdLst>
              <a:ahLst/>
              <a:cxnLst>
                <a:cxn ang="0">
                  <a:pos x="connsiteX0" y="connsiteY0"/>
                </a:cxn>
                <a:cxn ang="0">
                  <a:pos x="connsiteX1" y="connsiteY1"/>
                </a:cxn>
              </a:cxnLst>
              <a:rect l="l" t="t" r="r" b="b"/>
              <a:pathLst>
                <a:path w="5301" h="8909">
                  <a:moveTo>
                    <a:pt x="5301" y="8909"/>
                  </a:moveTo>
                  <a:lnTo>
                    <a:pt x="0" y="0"/>
                  </a:lnTo>
                </a:path>
              </a:pathLst>
            </a:cu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txBody>
            <a:bodyPr rot="10800000" vert="eaVert" wrap="square">
              <a:spAutoFit/>
            </a:bodyPr>
            <a:lstStyle/>
            <a:p>
              <a:pPr>
                <a:defRPr/>
              </a:pPr>
              <a:endParaRPr lang="en-US">
                <a:latin typeface="Arial" charset="0"/>
                <a:cs typeface="Arial" charset="0"/>
              </a:endParaRPr>
            </a:p>
          </p:txBody>
        </p:sp>
        <p:sp>
          <p:nvSpPr>
            <p:cNvPr id="70" name="Oval 17"/>
            <p:cNvSpPr>
              <a:spLocks noChangeArrowheads="1"/>
            </p:cNvSpPr>
            <p:nvPr/>
          </p:nvSpPr>
          <p:spPr bwMode="invGray">
            <a:xfrm>
              <a:off x="4975548" y="3460527"/>
              <a:ext cx="92075" cy="92075"/>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grpSp>
        <p:nvGrpSpPr>
          <p:cNvPr id="10" name="Group 9"/>
          <p:cNvGrpSpPr/>
          <p:nvPr/>
        </p:nvGrpSpPr>
        <p:grpSpPr>
          <a:xfrm>
            <a:off x="5227008" y="3264947"/>
            <a:ext cx="193675" cy="306388"/>
            <a:chOff x="5227008" y="3264947"/>
            <a:chExt cx="193675" cy="306388"/>
          </a:xfrm>
        </p:grpSpPr>
        <p:sp>
          <p:nvSpPr>
            <p:cNvPr id="100" name="Freeform 9"/>
            <p:cNvSpPr>
              <a:spLocks/>
            </p:cNvSpPr>
            <p:nvPr/>
          </p:nvSpPr>
          <p:spPr bwMode="auto">
            <a:xfrm>
              <a:off x="5303208" y="3306222"/>
              <a:ext cx="117475" cy="26511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22 w 222"/>
                <a:gd name="connsiteY0" fmla="*/ 0 h 91"/>
                <a:gd name="connsiteX1" fmla="*/ 102 w 222"/>
                <a:gd name="connsiteY1" fmla="*/ 83 h 91"/>
                <a:gd name="connsiteX2" fmla="*/ 0 w 222"/>
                <a:gd name="connsiteY2" fmla="*/ 32 h 91"/>
                <a:gd name="connsiteX0" fmla="*/ 16 w 103"/>
                <a:gd name="connsiteY0" fmla="*/ 146 h 147"/>
                <a:gd name="connsiteX1" fmla="*/ 102 w 103"/>
                <a:gd name="connsiteY1" fmla="*/ 62 h 147"/>
                <a:gd name="connsiteX2" fmla="*/ 0 w 103"/>
                <a:gd name="connsiteY2" fmla="*/ 11 h 147"/>
                <a:gd name="connsiteX0" fmla="*/ 16 w 172"/>
                <a:gd name="connsiteY0" fmla="*/ 146 h 147"/>
                <a:gd name="connsiteX1" fmla="*/ 102 w 172"/>
                <a:gd name="connsiteY1" fmla="*/ 62 h 147"/>
                <a:gd name="connsiteX2" fmla="*/ 0 w 172"/>
                <a:gd name="connsiteY2" fmla="*/ 11 h 147"/>
                <a:gd name="connsiteX0" fmla="*/ 16 w 172"/>
                <a:gd name="connsiteY0" fmla="*/ 146 h 147"/>
                <a:gd name="connsiteX1" fmla="*/ 102 w 172"/>
                <a:gd name="connsiteY1" fmla="*/ 62 h 147"/>
                <a:gd name="connsiteX2" fmla="*/ 0 w 172"/>
                <a:gd name="connsiteY2" fmla="*/ 11 h 147"/>
                <a:gd name="connsiteX0" fmla="*/ 16 w 102"/>
                <a:gd name="connsiteY0" fmla="*/ 146 h 147"/>
                <a:gd name="connsiteX1" fmla="*/ 102 w 102"/>
                <a:gd name="connsiteY1" fmla="*/ 62 h 147"/>
                <a:gd name="connsiteX2" fmla="*/ 0 w 102"/>
                <a:gd name="connsiteY2" fmla="*/ 11 h 147"/>
                <a:gd name="connsiteX0" fmla="*/ 16 w 102"/>
                <a:gd name="connsiteY0" fmla="*/ 146 h 147"/>
                <a:gd name="connsiteX1" fmla="*/ 102 w 102"/>
                <a:gd name="connsiteY1" fmla="*/ 62 h 147"/>
                <a:gd name="connsiteX2" fmla="*/ 0 w 102"/>
                <a:gd name="connsiteY2" fmla="*/ 11 h 147"/>
                <a:gd name="connsiteX0" fmla="*/ 16 w 104"/>
                <a:gd name="connsiteY0" fmla="*/ 146 h 147"/>
                <a:gd name="connsiteX1" fmla="*/ 102 w 104"/>
                <a:gd name="connsiteY1" fmla="*/ 62 h 147"/>
                <a:gd name="connsiteX2" fmla="*/ 0 w 104"/>
                <a:gd name="connsiteY2" fmla="*/ 11 h 147"/>
                <a:gd name="connsiteX0" fmla="*/ 16 w 74"/>
                <a:gd name="connsiteY0" fmla="*/ 146 h 163"/>
                <a:gd name="connsiteX1" fmla="*/ 52 w 74"/>
                <a:gd name="connsiteY1" fmla="*/ 91 h 163"/>
                <a:gd name="connsiteX2" fmla="*/ 0 w 74"/>
                <a:gd name="connsiteY2" fmla="*/ 11 h 163"/>
              </a:gdLst>
              <a:ahLst/>
              <a:cxnLst>
                <a:cxn ang="0">
                  <a:pos x="connsiteX0" y="connsiteY0"/>
                </a:cxn>
                <a:cxn ang="0">
                  <a:pos x="connsiteX1" y="connsiteY1"/>
                </a:cxn>
                <a:cxn ang="0">
                  <a:pos x="connsiteX2" y="connsiteY2"/>
                </a:cxn>
              </a:cxnLst>
              <a:rect l="l" t="t" r="r" b="b"/>
              <a:pathLst>
                <a:path w="74" h="163">
                  <a:moveTo>
                    <a:pt x="16" y="146"/>
                  </a:moveTo>
                  <a:cubicBezTo>
                    <a:pt x="15" y="147"/>
                    <a:pt x="17" y="163"/>
                    <a:pt x="52" y="91"/>
                  </a:cubicBezTo>
                  <a:cubicBezTo>
                    <a:pt x="54" y="76"/>
                    <a:pt x="74" y="0"/>
                    <a:pt x="0" y="11"/>
                  </a:cubicBezTo>
                </a:path>
              </a:pathLst>
            </a:cu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txBody>
            <a:bodyPr rot="10800000" vert="eaVert" wrap="none">
              <a:spAutoFit/>
            </a:bodyPr>
            <a:lstStyle/>
            <a:p>
              <a:pPr>
                <a:defRPr/>
              </a:pPr>
              <a:endParaRPr lang="en-US">
                <a:latin typeface="Arial" charset="0"/>
                <a:cs typeface="Arial" charset="0"/>
              </a:endParaRPr>
            </a:p>
          </p:txBody>
        </p:sp>
        <p:sp>
          <p:nvSpPr>
            <p:cNvPr id="71" name="Oval 17"/>
            <p:cNvSpPr>
              <a:spLocks noChangeArrowheads="1"/>
            </p:cNvSpPr>
            <p:nvPr/>
          </p:nvSpPr>
          <p:spPr bwMode="invGray">
            <a:xfrm>
              <a:off x="5227008" y="3264947"/>
              <a:ext cx="92075" cy="90488"/>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grpSp>
        <p:nvGrpSpPr>
          <p:cNvPr id="14" name="Group 13"/>
          <p:cNvGrpSpPr/>
          <p:nvPr/>
        </p:nvGrpSpPr>
        <p:grpSpPr>
          <a:xfrm>
            <a:off x="5139696" y="3450685"/>
            <a:ext cx="111125" cy="141288"/>
            <a:chOff x="5139696" y="3450685"/>
            <a:chExt cx="111125" cy="141288"/>
          </a:xfrm>
        </p:grpSpPr>
        <p:sp>
          <p:nvSpPr>
            <p:cNvPr id="103" name="Freeform 9"/>
            <p:cNvSpPr>
              <a:spLocks/>
            </p:cNvSpPr>
            <p:nvPr/>
          </p:nvSpPr>
          <p:spPr bwMode="auto">
            <a:xfrm>
              <a:off x="5171447" y="3496723"/>
              <a:ext cx="79374" cy="9525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08 w 508"/>
                <a:gd name="connsiteY0" fmla="*/ 0 h 1491"/>
                <a:gd name="connsiteX1" fmla="*/ 0 w 508"/>
                <a:gd name="connsiteY1" fmla="*/ 1491 h 1491"/>
                <a:gd name="connsiteX0" fmla="*/ 385 w 385"/>
                <a:gd name="connsiteY0" fmla="*/ 97 h 97"/>
                <a:gd name="connsiteX1" fmla="*/ 0 w 385"/>
                <a:gd name="connsiteY1" fmla="*/ 0 h 97"/>
                <a:gd name="connsiteX0" fmla="*/ 385 w 385"/>
                <a:gd name="connsiteY0" fmla="*/ 129 h 129"/>
                <a:gd name="connsiteX1" fmla="*/ 222 w 385"/>
                <a:gd name="connsiteY1" fmla="*/ 0 h 129"/>
                <a:gd name="connsiteX2" fmla="*/ 0 w 385"/>
                <a:gd name="connsiteY2" fmla="*/ 32 h 129"/>
                <a:gd name="connsiteX0" fmla="*/ 222 w 222"/>
                <a:gd name="connsiteY0" fmla="*/ 0 h 32"/>
                <a:gd name="connsiteX1" fmla="*/ 0 w 222"/>
                <a:gd name="connsiteY1" fmla="*/ 32 h 32"/>
                <a:gd name="connsiteX0" fmla="*/ 218 w 218"/>
                <a:gd name="connsiteY0" fmla="*/ 0 h 15"/>
                <a:gd name="connsiteX1" fmla="*/ 0 w 218"/>
                <a:gd name="connsiteY1" fmla="*/ 15 h 15"/>
                <a:gd name="connsiteX0" fmla="*/ 161 w 161"/>
                <a:gd name="connsiteY0" fmla="*/ 28 h 28"/>
                <a:gd name="connsiteX1" fmla="*/ 0 w 161"/>
                <a:gd name="connsiteY1" fmla="*/ 0 h 28"/>
                <a:gd name="connsiteX0" fmla="*/ 143 w 143"/>
                <a:gd name="connsiteY0" fmla="*/ 43 h 43"/>
                <a:gd name="connsiteX1" fmla="*/ 0 w 143"/>
                <a:gd name="connsiteY1" fmla="*/ 0 h 43"/>
                <a:gd name="connsiteX0" fmla="*/ 86 w 86"/>
                <a:gd name="connsiteY0" fmla="*/ 56 h 56"/>
                <a:gd name="connsiteX1" fmla="*/ 0 w 86"/>
                <a:gd name="connsiteY1" fmla="*/ 0 h 56"/>
              </a:gdLst>
              <a:ahLst/>
              <a:cxnLst>
                <a:cxn ang="0">
                  <a:pos x="connsiteX0" y="connsiteY0"/>
                </a:cxn>
                <a:cxn ang="0">
                  <a:pos x="connsiteX1" y="connsiteY1"/>
                </a:cxn>
              </a:cxnLst>
              <a:rect l="l" t="t" r="r" b="b"/>
              <a:pathLst>
                <a:path w="86" h="56">
                  <a:moveTo>
                    <a:pt x="86" y="56"/>
                  </a:moveTo>
                  <a:lnTo>
                    <a:pt x="0" y="0"/>
                  </a:lnTo>
                </a:path>
              </a:pathLst>
            </a:custGeom>
            <a:noFill/>
            <a:ln w="19050" cap="flat" cmpd="sng">
              <a:solidFill>
                <a:srgbClr val="FF66FF"/>
              </a:solidFill>
              <a:prstDash val="sysDash"/>
              <a:round/>
              <a:headEnd type="none" w="med" len="med"/>
              <a:tailEnd type="none" w="med" len="med"/>
            </a:ln>
            <a:effectLst>
              <a:outerShdw blurRad="25400" dist="12700" dir="2700000" algn="tl" rotWithShape="0">
                <a:prstClr val="black"/>
              </a:outerShdw>
            </a:effectLst>
          </p:spPr>
          <p:txBody>
            <a:bodyPr rot="10800000" vert="eaVert" wrap="square">
              <a:spAutoFit/>
            </a:bodyPr>
            <a:lstStyle/>
            <a:p>
              <a:pPr>
                <a:defRPr/>
              </a:pPr>
              <a:endParaRPr lang="en-US">
                <a:latin typeface="Arial" charset="0"/>
                <a:cs typeface="Arial" charset="0"/>
              </a:endParaRPr>
            </a:p>
          </p:txBody>
        </p:sp>
        <p:sp>
          <p:nvSpPr>
            <p:cNvPr id="72" name="Oval 17"/>
            <p:cNvSpPr>
              <a:spLocks noChangeArrowheads="1"/>
            </p:cNvSpPr>
            <p:nvPr/>
          </p:nvSpPr>
          <p:spPr bwMode="invGray">
            <a:xfrm>
              <a:off x="5139696" y="3450685"/>
              <a:ext cx="90487" cy="92075"/>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grpSp>
        <p:nvGrpSpPr>
          <p:cNvPr id="6" name="Group 5"/>
          <p:cNvGrpSpPr/>
          <p:nvPr/>
        </p:nvGrpSpPr>
        <p:grpSpPr>
          <a:xfrm>
            <a:off x="4185249" y="3543995"/>
            <a:ext cx="2482251" cy="2596322"/>
            <a:chOff x="4185249" y="3543995"/>
            <a:chExt cx="2482251" cy="2596322"/>
          </a:xfrm>
        </p:grpSpPr>
        <p:sp>
          <p:nvSpPr>
            <p:cNvPr id="27" name="Freeform 9"/>
            <p:cNvSpPr>
              <a:spLocks/>
            </p:cNvSpPr>
            <p:nvPr/>
          </p:nvSpPr>
          <p:spPr bwMode="invGray">
            <a:xfrm>
              <a:off x="4451757" y="3646006"/>
              <a:ext cx="2215743" cy="2438895"/>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913 w 1564"/>
                <a:gd name="connsiteY2" fmla="*/ 193 h 1670"/>
                <a:gd name="connsiteX3" fmla="*/ 1012 w 1564"/>
                <a:gd name="connsiteY3" fmla="*/ 288 h 1670"/>
                <a:gd name="connsiteX4" fmla="*/ 1060 w 1564"/>
                <a:gd name="connsiteY4" fmla="*/ 384 h 1670"/>
                <a:gd name="connsiteX5" fmla="*/ 1252 w 1564"/>
                <a:gd name="connsiteY5" fmla="*/ 528 h 1670"/>
                <a:gd name="connsiteX6" fmla="*/ 1348 w 1564"/>
                <a:gd name="connsiteY6" fmla="*/ 672 h 1670"/>
                <a:gd name="connsiteX7" fmla="*/ 1540 w 1564"/>
                <a:gd name="connsiteY7" fmla="*/ 864 h 1670"/>
                <a:gd name="connsiteX8" fmla="*/ 1492 w 1564"/>
                <a:gd name="connsiteY8" fmla="*/ 1104 h 1670"/>
                <a:gd name="connsiteX9" fmla="*/ 1252 w 1564"/>
                <a:gd name="connsiteY9" fmla="*/ 1200 h 1670"/>
                <a:gd name="connsiteX10" fmla="*/ 212 w 1564"/>
                <a:gd name="connsiteY10" fmla="*/ 1443 h 1670"/>
                <a:gd name="connsiteX11" fmla="*/ 278 w 1564"/>
                <a:gd name="connsiteY11" fmla="*/ 1600 h 1670"/>
                <a:gd name="connsiteX12" fmla="*/ 0 w 1564"/>
                <a:gd name="connsiteY12" fmla="*/ 1670 h 1670"/>
                <a:gd name="connsiteX0" fmla="*/ 772 w 1564"/>
                <a:gd name="connsiteY0" fmla="*/ 0 h 1670"/>
                <a:gd name="connsiteX1" fmla="*/ 811 w 1564"/>
                <a:gd name="connsiteY1" fmla="*/ 137 h 1670"/>
                <a:gd name="connsiteX2" fmla="*/ 913 w 1564"/>
                <a:gd name="connsiteY2" fmla="*/ 193 h 1670"/>
                <a:gd name="connsiteX3" fmla="*/ 1012 w 1564"/>
                <a:gd name="connsiteY3" fmla="*/ 288 h 1670"/>
                <a:gd name="connsiteX4" fmla="*/ 1060 w 1564"/>
                <a:gd name="connsiteY4" fmla="*/ 384 h 1670"/>
                <a:gd name="connsiteX5" fmla="*/ 1252 w 1564"/>
                <a:gd name="connsiteY5" fmla="*/ 528 h 1670"/>
                <a:gd name="connsiteX6" fmla="*/ 1348 w 1564"/>
                <a:gd name="connsiteY6" fmla="*/ 672 h 1670"/>
                <a:gd name="connsiteX7" fmla="*/ 1540 w 1564"/>
                <a:gd name="connsiteY7" fmla="*/ 864 h 1670"/>
                <a:gd name="connsiteX8" fmla="*/ 1492 w 1564"/>
                <a:gd name="connsiteY8" fmla="*/ 1104 h 1670"/>
                <a:gd name="connsiteX9" fmla="*/ 1252 w 1564"/>
                <a:gd name="connsiteY9" fmla="*/ 1200 h 1670"/>
                <a:gd name="connsiteX10" fmla="*/ 212 w 1564"/>
                <a:gd name="connsiteY10" fmla="*/ 1443 h 1670"/>
                <a:gd name="connsiteX11" fmla="*/ 278 w 1564"/>
                <a:gd name="connsiteY11" fmla="*/ 1600 h 1670"/>
                <a:gd name="connsiteX12" fmla="*/ 0 w 1564"/>
                <a:gd name="connsiteY12" fmla="*/ 1670 h 1670"/>
                <a:gd name="connsiteX0" fmla="*/ 716 w 1564"/>
                <a:gd name="connsiteY0" fmla="*/ 0 h 1603"/>
                <a:gd name="connsiteX1" fmla="*/ 811 w 1564"/>
                <a:gd name="connsiteY1" fmla="*/ 70 h 1603"/>
                <a:gd name="connsiteX2" fmla="*/ 913 w 1564"/>
                <a:gd name="connsiteY2" fmla="*/ 126 h 1603"/>
                <a:gd name="connsiteX3" fmla="*/ 1012 w 1564"/>
                <a:gd name="connsiteY3" fmla="*/ 221 h 1603"/>
                <a:gd name="connsiteX4" fmla="*/ 1060 w 1564"/>
                <a:gd name="connsiteY4" fmla="*/ 317 h 1603"/>
                <a:gd name="connsiteX5" fmla="*/ 1252 w 1564"/>
                <a:gd name="connsiteY5" fmla="*/ 461 h 1603"/>
                <a:gd name="connsiteX6" fmla="*/ 1348 w 1564"/>
                <a:gd name="connsiteY6" fmla="*/ 605 h 1603"/>
                <a:gd name="connsiteX7" fmla="*/ 1540 w 1564"/>
                <a:gd name="connsiteY7" fmla="*/ 797 h 1603"/>
                <a:gd name="connsiteX8" fmla="*/ 1492 w 1564"/>
                <a:gd name="connsiteY8" fmla="*/ 1037 h 1603"/>
                <a:gd name="connsiteX9" fmla="*/ 1252 w 1564"/>
                <a:gd name="connsiteY9" fmla="*/ 1133 h 1603"/>
                <a:gd name="connsiteX10" fmla="*/ 212 w 1564"/>
                <a:gd name="connsiteY10" fmla="*/ 1376 h 1603"/>
                <a:gd name="connsiteX11" fmla="*/ 278 w 1564"/>
                <a:gd name="connsiteY11" fmla="*/ 1533 h 1603"/>
                <a:gd name="connsiteX12" fmla="*/ 0 w 1564"/>
                <a:gd name="connsiteY12" fmla="*/ 1603 h 1603"/>
                <a:gd name="connsiteX0" fmla="*/ 716 w 1564"/>
                <a:gd name="connsiteY0" fmla="*/ 0 h 1603"/>
                <a:gd name="connsiteX1" fmla="*/ 811 w 1564"/>
                <a:gd name="connsiteY1" fmla="*/ 70 h 1603"/>
                <a:gd name="connsiteX2" fmla="*/ 913 w 1564"/>
                <a:gd name="connsiteY2" fmla="*/ 126 h 1603"/>
                <a:gd name="connsiteX3" fmla="*/ 1012 w 1564"/>
                <a:gd name="connsiteY3" fmla="*/ 221 h 1603"/>
                <a:gd name="connsiteX4" fmla="*/ 1060 w 1564"/>
                <a:gd name="connsiteY4" fmla="*/ 317 h 1603"/>
                <a:gd name="connsiteX5" fmla="*/ 1252 w 1564"/>
                <a:gd name="connsiteY5" fmla="*/ 461 h 1603"/>
                <a:gd name="connsiteX6" fmla="*/ 1348 w 1564"/>
                <a:gd name="connsiteY6" fmla="*/ 605 h 1603"/>
                <a:gd name="connsiteX7" fmla="*/ 1540 w 1564"/>
                <a:gd name="connsiteY7" fmla="*/ 797 h 1603"/>
                <a:gd name="connsiteX8" fmla="*/ 1492 w 1564"/>
                <a:gd name="connsiteY8" fmla="*/ 1037 h 1603"/>
                <a:gd name="connsiteX9" fmla="*/ 1252 w 1564"/>
                <a:gd name="connsiteY9" fmla="*/ 1133 h 1603"/>
                <a:gd name="connsiteX10" fmla="*/ 212 w 1564"/>
                <a:gd name="connsiteY10" fmla="*/ 1376 h 1603"/>
                <a:gd name="connsiteX11" fmla="*/ 278 w 1564"/>
                <a:gd name="connsiteY11" fmla="*/ 1533 h 1603"/>
                <a:gd name="connsiteX12" fmla="*/ 0 w 1564"/>
                <a:gd name="connsiteY12" fmla="*/ 1603 h 1603"/>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09 w 1564"/>
                <a:gd name="connsiteY0" fmla="*/ 42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765 w 1564"/>
                <a:gd name="connsiteY0" fmla="*/ 16 h 1581"/>
                <a:gd name="connsiteX1" fmla="*/ 811 w 1564"/>
                <a:gd name="connsiteY1" fmla="*/ 48 h 1581"/>
                <a:gd name="connsiteX2" fmla="*/ 913 w 1564"/>
                <a:gd name="connsiteY2" fmla="*/ 104 h 1581"/>
                <a:gd name="connsiteX3" fmla="*/ 1012 w 1564"/>
                <a:gd name="connsiteY3" fmla="*/ 199 h 1581"/>
                <a:gd name="connsiteX4" fmla="*/ 1060 w 1564"/>
                <a:gd name="connsiteY4" fmla="*/ 295 h 1581"/>
                <a:gd name="connsiteX5" fmla="*/ 1252 w 1564"/>
                <a:gd name="connsiteY5" fmla="*/ 439 h 1581"/>
                <a:gd name="connsiteX6" fmla="*/ 1348 w 1564"/>
                <a:gd name="connsiteY6" fmla="*/ 583 h 1581"/>
                <a:gd name="connsiteX7" fmla="*/ 1540 w 1564"/>
                <a:gd name="connsiteY7" fmla="*/ 775 h 1581"/>
                <a:gd name="connsiteX8" fmla="*/ 1492 w 1564"/>
                <a:gd name="connsiteY8" fmla="*/ 1015 h 1581"/>
                <a:gd name="connsiteX9" fmla="*/ 1252 w 1564"/>
                <a:gd name="connsiteY9" fmla="*/ 1111 h 1581"/>
                <a:gd name="connsiteX10" fmla="*/ 212 w 1564"/>
                <a:gd name="connsiteY10" fmla="*/ 1354 h 1581"/>
                <a:gd name="connsiteX11" fmla="*/ 278 w 1564"/>
                <a:gd name="connsiteY11" fmla="*/ 1511 h 1581"/>
                <a:gd name="connsiteX12" fmla="*/ 0 w 1564"/>
                <a:gd name="connsiteY12" fmla="*/ 1581 h 1581"/>
                <a:gd name="connsiteX0" fmla="*/ 597 w 1396"/>
                <a:gd name="connsiteY0" fmla="*/ 16 h 1539"/>
                <a:gd name="connsiteX1" fmla="*/ 643 w 1396"/>
                <a:gd name="connsiteY1" fmla="*/ 48 h 1539"/>
                <a:gd name="connsiteX2" fmla="*/ 745 w 1396"/>
                <a:gd name="connsiteY2" fmla="*/ 104 h 1539"/>
                <a:gd name="connsiteX3" fmla="*/ 844 w 1396"/>
                <a:gd name="connsiteY3" fmla="*/ 199 h 1539"/>
                <a:gd name="connsiteX4" fmla="*/ 892 w 1396"/>
                <a:gd name="connsiteY4" fmla="*/ 295 h 1539"/>
                <a:gd name="connsiteX5" fmla="*/ 1084 w 1396"/>
                <a:gd name="connsiteY5" fmla="*/ 439 h 1539"/>
                <a:gd name="connsiteX6" fmla="*/ 1180 w 1396"/>
                <a:gd name="connsiteY6" fmla="*/ 583 h 1539"/>
                <a:gd name="connsiteX7" fmla="*/ 1372 w 1396"/>
                <a:gd name="connsiteY7" fmla="*/ 775 h 1539"/>
                <a:gd name="connsiteX8" fmla="*/ 1324 w 1396"/>
                <a:gd name="connsiteY8" fmla="*/ 1015 h 1539"/>
                <a:gd name="connsiteX9" fmla="*/ 1084 w 1396"/>
                <a:gd name="connsiteY9" fmla="*/ 1111 h 1539"/>
                <a:gd name="connsiteX10" fmla="*/ 44 w 1396"/>
                <a:gd name="connsiteY10" fmla="*/ 1354 h 1539"/>
                <a:gd name="connsiteX11" fmla="*/ 110 w 1396"/>
                <a:gd name="connsiteY11" fmla="*/ 1511 h 1539"/>
                <a:gd name="connsiteX12" fmla="*/ 0 w 1396"/>
                <a:gd name="connsiteY12" fmla="*/ 1525 h 1539"/>
                <a:gd name="connsiteX0" fmla="*/ 597 w 1396"/>
                <a:gd name="connsiteY0" fmla="*/ 16 h 1531"/>
                <a:gd name="connsiteX1" fmla="*/ 643 w 1396"/>
                <a:gd name="connsiteY1" fmla="*/ 48 h 1531"/>
                <a:gd name="connsiteX2" fmla="*/ 745 w 1396"/>
                <a:gd name="connsiteY2" fmla="*/ 104 h 1531"/>
                <a:gd name="connsiteX3" fmla="*/ 844 w 1396"/>
                <a:gd name="connsiteY3" fmla="*/ 199 h 1531"/>
                <a:gd name="connsiteX4" fmla="*/ 892 w 1396"/>
                <a:gd name="connsiteY4" fmla="*/ 295 h 1531"/>
                <a:gd name="connsiteX5" fmla="*/ 1084 w 1396"/>
                <a:gd name="connsiteY5" fmla="*/ 439 h 1531"/>
                <a:gd name="connsiteX6" fmla="*/ 1180 w 1396"/>
                <a:gd name="connsiteY6" fmla="*/ 583 h 1531"/>
                <a:gd name="connsiteX7" fmla="*/ 1372 w 1396"/>
                <a:gd name="connsiteY7" fmla="*/ 775 h 1531"/>
                <a:gd name="connsiteX8" fmla="*/ 1324 w 1396"/>
                <a:gd name="connsiteY8" fmla="*/ 1015 h 1531"/>
                <a:gd name="connsiteX9" fmla="*/ 1084 w 1396"/>
                <a:gd name="connsiteY9" fmla="*/ 1111 h 1531"/>
                <a:gd name="connsiteX10" fmla="*/ 298 w 1396"/>
                <a:gd name="connsiteY10" fmla="*/ 1406 h 1531"/>
                <a:gd name="connsiteX11" fmla="*/ 110 w 1396"/>
                <a:gd name="connsiteY11" fmla="*/ 1511 h 1531"/>
                <a:gd name="connsiteX12" fmla="*/ 0 w 1396"/>
                <a:gd name="connsiteY12" fmla="*/ 1525 h 1531"/>
                <a:gd name="connsiteX0" fmla="*/ 597 w 1396"/>
                <a:gd name="connsiteY0" fmla="*/ 16 h 1536"/>
                <a:gd name="connsiteX1" fmla="*/ 643 w 1396"/>
                <a:gd name="connsiteY1" fmla="*/ 48 h 1536"/>
                <a:gd name="connsiteX2" fmla="*/ 745 w 1396"/>
                <a:gd name="connsiteY2" fmla="*/ 104 h 1536"/>
                <a:gd name="connsiteX3" fmla="*/ 844 w 1396"/>
                <a:gd name="connsiteY3" fmla="*/ 199 h 1536"/>
                <a:gd name="connsiteX4" fmla="*/ 892 w 1396"/>
                <a:gd name="connsiteY4" fmla="*/ 295 h 1536"/>
                <a:gd name="connsiteX5" fmla="*/ 1084 w 1396"/>
                <a:gd name="connsiteY5" fmla="*/ 439 h 1536"/>
                <a:gd name="connsiteX6" fmla="*/ 1180 w 1396"/>
                <a:gd name="connsiteY6" fmla="*/ 583 h 1536"/>
                <a:gd name="connsiteX7" fmla="*/ 1372 w 1396"/>
                <a:gd name="connsiteY7" fmla="*/ 775 h 1536"/>
                <a:gd name="connsiteX8" fmla="*/ 1324 w 1396"/>
                <a:gd name="connsiteY8" fmla="*/ 1015 h 1536"/>
                <a:gd name="connsiteX9" fmla="*/ 1084 w 1396"/>
                <a:gd name="connsiteY9" fmla="*/ 1111 h 1536"/>
                <a:gd name="connsiteX10" fmla="*/ 298 w 1396"/>
                <a:gd name="connsiteY10" fmla="*/ 1406 h 1536"/>
                <a:gd name="connsiteX11" fmla="*/ 450 w 1396"/>
                <a:gd name="connsiteY11" fmla="*/ 1372 h 1536"/>
                <a:gd name="connsiteX12" fmla="*/ 110 w 1396"/>
                <a:gd name="connsiteY12" fmla="*/ 1511 h 1536"/>
                <a:gd name="connsiteX13" fmla="*/ 0 w 1396"/>
                <a:gd name="connsiteY13" fmla="*/ 1525 h 1536"/>
                <a:gd name="connsiteX0" fmla="*/ 597 w 1396"/>
                <a:gd name="connsiteY0" fmla="*/ 16 h 1536"/>
                <a:gd name="connsiteX1" fmla="*/ 643 w 1396"/>
                <a:gd name="connsiteY1" fmla="*/ 48 h 1536"/>
                <a:gd name="connsiteX2" fmla="*/ 745 w 1396"/>
                <a:gd name="connsiteY2" fmla="*/ 104 h 1536"/>
                <a:gd name="connsiteX3" fmla="*/ 844 w 1396"/>
                <a:gd name="connsiteY3" fmla="*/ 199 h 1536"/>
                <a:gd name="connsiteX4" fmla="*/ 892 w 1396"/>
                <a:gd name="connsiteY4" fmla="*/ 295 h 1536"/>
                <a:gd name="connsiteX5" fmla="*/ 1084 w 1396"/>
                <a:gd name="connsiteY5" fmla="*/ 439 h 1536"/>
                <a:gd name="connsiteX6" fmla="*/ 1180 w 1396"/>
                <a:gd name="connsiteY6" fmla="*/ 583 h 1536"/>
                <a:gd name="connsiteX7" fmla="*/ 1372 w 1396"/>
                <a:gd name="connsiteY7" fmla="*/ 775 h 1536"/>
                <a:gd name="connsiteX8" fmla="*/ 1324 w 1396"/>
                <a:gd name="connsiteY8" fmla="*/ 1015 h 1536"/>
                <a:gd name="connsiteX9" fmla="*/ 1084 w 1396"/>
                <a:gd name="connsiteY9" fmla="*/ 1111 h 1536"/>
                <a:gd name="connsiteX10" fmla="*/ 450 w 1396"/>
                <a:gd name="connsiteY10" fmla="*/ 1372 h 1536"/>
                <a:gd name="connsiteX11" fmla="*/ 110 w 1396"/>
                <a:gd name="connsiteY11" fmla="*/ 1511 h 1536"/>
                <a:gd name="connsiteX12" fmla="*/ 0 w 1396"/>
                <a:gd name="connsiteY12" fmla="*/ 1525 h 1536"/>
                <a:gd name="connsiteX0" fmla="*/ 4277 w 10000"/>
                <a:gd name="connsiteY0" fmla="*/ 108 h 10004"/>
                <a:gd name="connsiteX1" fmla="*/ 4224 w 10000"/>
                <a:gd name="connsiteY1" fmla="*/ 35 h 10004"/>
                <a:gd name="connsiteX2" fmla="*/ 4606 w 10000"/>
                <a:gd name="connsiteY2" fmla="*/ 317 h 10004"/>
                <a:gd name="connsiteX3" fmla="*/ 5337 w 10000"/>
                <a:gd name="connsiteY3" fmla="*/ 681 h 10004"/>
                <a:gd name="connsiteX4" fmla="*/ 6046 w 10000"/>
                <a:gd name="connsiteY4" fmla="*/ 1300 h 10004"/>
                <a:gd name="connsiteX5" fmla="*/ 6390 w 10000"/>
                <a:gd name="connsiteY5" fmla="*/ 1925 h 10004"/>
                <a:gd name="connsiteX6" fmla="*/ 7765 w 10000"/>
                <a:gd name="connsiteY6" fmla="*/ 2862 h 10004"/>
                <a:gd name="connsiteX7" fmla="*/ 8453 w 10000"/>
                <a:gd name="connsiteY7" fmla="*/ 3800 h 10004"/>
                <a:gd name="connsiteX8" fmla="*/ 9828 w 10000"/>
                <a:gd name="connsiteY8" fmla="*/ 5050 h 10004"/>
                <a:gd name="connsiteX9" fmla="*/ 9484 w 10000"/>
                <a:gd name="connsiteY9" fmla="*/ 6612 h 10004"/>
                <a:gd name="connsiteX10" fmla="*/ 7765 w 10000"/>
                <a:gd name="connsiteY10" fmla="*/ 7237 h 10004"/>
                <a:gd name="connsiteX11" fmla="*/ 3223 w 10000"/>
                <a:gd name="connsiteY11" fmla="*/ 8936 h 10004"/>
                <a:gd name="connsiteX12" fmla="*/ 788 w 10000"/>
                <a:gd name="connsiteY12" fmla="*/ 9841 h 10004"/>
                <a:gd name="connsiteX13" fmla="*/ 0 w 10000"/>
                <a:gd name="connsiteY13" fmla="*/ 9932 h 1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0" h="10004">
                  <a:moveTo>
                    <a:pt x="4277" y="108"/>
                  </a:moveTo>
                  <a:cubicBezTo>
                    <a:pt x="4278" y="111"/>
                    <a:pt x="4169" y="0"/>
                    <a:pt x="4224" y="35"/>
                  </a:cubicBezTo>
                  <a:cubicBezTo>
                    <a:pt x="4279" y="70"/>
                    <a:pt x="4430" y="224"/>
                    <a:pt x="4606" y="317"/>
                  </a:cubicBezTo>
                  <a:cubicBezTo>
                    <a:pt x="4835" y="421"/>
                    <a:pt x="5100" y="518"/>
                    <a:pt x="5337" y="681"/>
                  </a:cubicBezTo>
                  <a:cubicBezTo>
                    <a:pt x="5580" y="844"/>
                    <a:pt x="5931" y="994"/>
                    <a:pt x="6046" y="1300"/>
                  </a:cubicBezTo>
                  <a:cubicBezTo>
                    <a:pt x="6160" y="1612"/>
                    <a:pt x="6103" y="1664"/>
                    <a:pt x="6390" y="1925"/>
                  </a:cubicBezTo>
                  <a:cubicBezTo>
                    <a:pt x="6676" y="2185"/>
                    <a:pt x="7421" y="2550"/>
                    <a:pt x="7765" y="2862"/>
                  </a:cubicBezTo>
                  <a:cubicBezTo>
                    <a:pt x="8109" y="3175"/>
                    <a:pt x="8109" y="3435"/>
                    <a:pt x="8453" y="3800"/>
                  </a:cubicBezTo>
                  <a:cubicBezTo>
                    <a:pt x="8797" y="4164"/>
                    <a:pt x="9656" y="4581"/>
                    <a:pt x="9828" y="5050"/>
                  </a:cubicBezTo>
                  <a:cubicBezTo>
                    <a:pt x="10000" y="5518"/>
                    <a:pt x="9828" y="6247"/>
                    <a:pt x="9484" y="6612"/>
                  </a:cubicBezTo>
                  <a:cubicBezTo>
                    <a:pt x="9140" y="6977"/>
                    <a:pt x="8990" y="6814"/>
                    <a:pt x="7765" y="7237"/>
                  </a:cubicBezTo>
                  <a:lnTo>
                    <a:pt x="3223" y="8936"/>
                  </a:lnTo>
                  <a:cubicBezTo>
                    <a:pt x="3001" y="9047"/>
                    <a:pt x="1325" y="9678"/>
                    <a:pt x="788" y="9841"/>
                  </a:cubicBezTo>
                  <a:cubicBezTo>
                    <a:pt x="251" y="10004"/>
                    <a:pt x="158" y="9789"/>
                    <a:pt x="0" y="9932"/>
                  </a:cubicBezTo>
                </a:path>
              </a:pathLst>
            </a:custGeom>
            <a:noFill/>
            <a:ln w="28575" cap="flat" cmpd="sng">
              <a:solidFill>
                <a:srgbClr val="FF66FF"/>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60" name="Parallelogram 59"/>
            <p:cNvSpPr>
              <a:spLocks noChangeAspect="1"/>
            </p:cNvSpPr>
            <p:nvPr/>
          </p:nvSpPr>
          <p:spPr bwMode="auto">
            <a:xfrm>
              <a:off x="4185249" y="6022102"/>
              <a:ext cx="350520" cy="118215"/>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5" name="Isosceles Triangle 104"/>
            <p:cNvSpPr/>
            <p:nvPr/>
          </p:nvSpPr>
          <p:spPr bwMode="invGray">
            <a:xfrm>
              <a:off x="5319083" y="3568957"/>
              <a:ext cx="100584" cy="100584"/>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sp>
          <p:nvSpPr>
            <p:cNvPr id="104" name="Parallelogram 103"/>
            <p:cNvSpPr>
              <a:spLocks/>
            </p:cNvSpPr>
            <p:nvPr/>
          </p:nvSpPr>
          <p:spPr bwMode="auto">
            <a:xfrm>
              <a:off x="5204460" y="3543995"/>
              <a:ext cx="91440" cy="91440"/>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grpSp>
        <p:nvGrpSpPr>
          <p:cNvPr id="9" name="Group 8"/>
          <p:cNvGrpSpPr/>
          <p:nvPr/>
        </p:nvGrpSpPr>
        <p:grpSpPr>
          <a:xfrm>
            <a:off x="4186325" y="3646006"/>
            <a:ext cx="1063855" cy="2492009"/>
            <a:chOff x="4186325" y="3646006"/>
            <a:chExt cx="1063855" cy="2492009"/>
          </a:xfrm>
        </p:grpSpPr>
        <p:grpSp>
          <p:nvGrpSpPr>
            <p:cNvPr id="19" name="Group 18"/>
            <p:cNvGrpSpPr/>
            <p:nvPr/>
          </p:nvGrpSpPr>
          <p:grpSpPr>
            <a:xfrm>
              <a:off x="4478338" y="3646006"/>
              <a:ext cx="771842" cy="2419832"/>
              <a:chOff x="4478338" y="3646006"/>
              <a:chExt cx="771842" cy="2419832"/>
            </a:xfrm>
          </p:grpSpPr>
          <p:sp>
            <p:nvSpPr>
              <p:cNvPr id="97" name="Freeform 9"/>
              <p:cNvSpPr>
                <a:spLocks/>
              </p:cNvSpPr>
              <p:nvPr/>
            </p:nvSpPr>
            <p:spPr bwMode="auto">
              <a:xfrm>
                <a:off x="4478338" y="3649040"/>
                <a:ext cx="730759" cy="238084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73 w 573"/>
                  <a:gd name="connsiteY0" fmla="*/ 0 h 1428"/>
                  <a:gd name="connsiteX1" fmla="*/ 73 w 573"/>
                  <a:gd name="connsiteY1" fmla="*/ 1398 h 1428"/>
                  <a:gd name="connsiteX2" fmla="*/ 0 w 573"/>
                  <a:gd name="connsiteY2" fmla="*/ 1428 h 1428"/>
                  <a:gd name="connsiteX0" fmla="*/ 7948 w 7948"/>
                  <a:gd name="connsiteY0" fmla="*/ 0 h 10147"/>
                  <a:gd name="connsiteX1" fmla="*/ 1274 w 7948"/>
                  <a:gd name="connsiteY1" fmla="*/ 9937 h 10147"/>
                  <a:gd name="connsiteX2" fmla="*/ 0 w 7948"/>
                  <a:gd name="connsiteY2" fmla="*/ 10147 h 10147"/>
                  <a:gd name="connsiteX0" fmla="*/ 10105 w 10105"/>
                  <a:gd name="connsiteY0" fmla="*/ 0 h 10081"/>
                  <a:gd name="connsiteX1" fmla="*/ 1603 w 10105"/>
                  <a:gd name="connsiteY1" fmla="*/ 9874 h 10081"/>
                  <a:gd name="connsiteX2" fmla="*/ 0 w 10105"/>
                  <a:gd name="connsiteY2" fmla="*/ 10081 h 10081"/>
                </a:gdLst>
                <a:ahLst/>
                <a:cxnLst>
                  <a:cxn ang="0">
                    <a:pos x="connsiteX0" y="connsiteY0"/>
                  </a:cxn>
                  <a:cxn ang="0">
                    <a:pos x="connsiteX1" y="connsiteY1"/>
                  </a:cxn>
                  <a:cxn ang="0">
                    <a:pos x="connsiteX2" y="connsiteY2"/>
                  </a:cxn>
                </a:cxnLst>
                <a:rect l="l" t="t" r="r" b="b"/>
                <a:pathLst>
                  <a:path w="10105" h="10081">
                    <a:moveTo>
                      <a:pt x="10105" y="0"/>
                    </a:moveTo>
                    <a:cubicBezTo>
                      <a:pt x="7119" y="3243"/>
                      <a:pt x="2063" y="9488"/>
                      <a:pt x="1603" y="9874"/>
                    </a:cubicBezTo>
                    <a:cubicBezTo>
                      <a:pt x="1252" y="10033"/>
                      <a:pt x="922" y="10019"/>
                      <a:pt x="0" y="10081"/>
                    </a:cubicBezTo>
                  </a:path>
                </a:pathLst>
              </a:custGeom>
              <a:noFill/>
              <a:ln w="19050" cap="flat" cmpd="sng">
                <a:solidFill>
                  <a:srgbClr val="FF66FF"/>
                </a:solidFill>
                <a:prstDash val="sysDash"/>
                <a:round/>
                <a:headEnd type="none" w="med" len="med"/>
                <a:tailEnd type="none" w="med" len="med"/>
              </a:ln>
              <a:effectLst>
                <a:glow rad="63500">
                  <a:schemeClr val="bg1">
                    <a:lumMod val="75000"/>
                    <a:lumOff val="2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98" name="Freeform 9"/>
              <p:cNvSpPr>
                <a:spLocks/>
              </p:cNvSpPr>
              <p:nvPr/>
            </p:nvSpPr>
            <p:spPr bwMode="auto">
              <a:xfrm>
                <a:off x="4513293" y="3646006"/>
                <a:ext cx="736887" cy="2419832"/>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 name="connsiteX0" fmla="*/ 423 w 423"/>
                  <a:gd name="connsiteY0" fmla="*/ 0 h 1461"/>
                  <a:gd name="connsiteX1" fmla="*/ 0 w 423"/>
                  <a:gd name="connsiteY1" fmla="*/ 1461 h 1461"/>
                  <a:gd name="connsiteX0" fmla="*/ 423 w 423"/>
                  <a:gd name="connsiteY0" fmla="*/ 0 h 1461"/>
                  <a:gd name="connsiteX1" fmla="*/ 14 w 423"/>
                  <a:gd name="connsiteY1" fmla="*/ 1409 h 1461"/>
                  <a:gd name="connsiteX2" fmla="*/ 0 w 423"/>
                  <a:gd name="connsiteY2" fmla="*/ 1461 h 1461"/>
                  <a:gd name="connsiteX0" fmla="*/ 471 w 471"/>
                  <a:gd name="connsiteY0" fmla="*/ 0 h 1461"/>
                  <a:gd name="connsiteX1" fmla="*/ 62 w 471"/>
                  <a:gd name="connsiteY1" fmla="*/ 1409 h 1461"/>
                  <a:gd name="connsiteX2" fmla="*/ 0 w 471"/>
                  <a:gd name="connsiteY2" fmla="*/ 1461 h 1461"/>
                  <a:gd name="connsiteX0" fmla="*/ 471 w 471"/>
                  <a:gd name="connsiteY0" fmla="*/ 0 h 1461"/>
                  <a:gd name="connsiteX1" fmla="*/ 62 w 471"/>
                  <a:gd name="connsiteY1" fmla="*/ 1409 h 1461"/>
                  <a:gd name="connsiteX2" fmla="*/ 0 w 471"/>
                  <a:gd name="connsiteY2" fmla="*/ 1461 h 1461"/>
                  <a:gd name="connsiteX0" fmla="*/ 785 w 785"/>
                  <a:gd name="connsiteY0" fmla="*/ 0 h 1461"/>
                  <a:gd name="connsiteX1" fmla="*/ 376 w 785"/>
                  <a:gd name="connsiteY1" fmla="*/ 1409 h 1461"/>
                  <a:gd name="connsiteX2" fmla="*/ 314 w 785"/>
                  <a:gd name="connsiteY2" fmla="*/ 1461 h 1461"/>
                  <a:gd name="connsiteX0" fmla="*/ 785 w 785"/>
                  <a:gd name="connsiteY0" fmla="*/ 0 h 1879"/>
                  <a:gd name="connsiteX1" fmla="*/ 376 w 785"/>
                  <a:gd name="connsiteY1" fmla="*/ 1409 h 1879"/>
                  <a:gd name="connsiteX2" fmla="*/ 314 w 785"/>
                  <a:gd name="connsiteY2" fmla="*/ 1461 h 1879"/>
                  <a:gd name="connsiteX0" fmla="*/ 546 w 546"/>
                  <a:gd name="connsiteY0" fmla="*/ 0 h 1879"/>
                  <a:gd name="connsiteX1" fmla="*/ 137 w 546"/>
                  <a:gd name="connsiteY1" fmla="*/ 1409 h 1879"/>
                  <a:gd name="connsiteX2" fmla="*/ 75 w 546"/>
                  <a:gd name="connsiteY2" fmla="*/ 1461 h 1879"/>
                  <a:gd name="connsiteX0" fmla="*/ 501 w 501"/>
                  <a:gd name="connsiteY0" fmla="*/ 0 h 1466"/>
                  <a:gd name="connsiteX1" fmla="*/ 92 w 501"/>
                  <a:gd name="connsiteY1" fmla="*/ 1409 h 1466"/>
                  <a:gd name="connsiteX2" fmla="*/ 30 w 501"/>
                  <a:gd name="connsiteY2" fmla="*/ 1461 h 1466"/>
                  <a:gd name="connsiteX0" fmla="*/ 501 w 501"/>
                  <a:gd name="connsiteY0" fmla="*/ 0 h 1508"/>
                  <a:gd name="connsiteX1" fmla="*/ 92 w 501"/>
                  <a:gd name="connsiteY1" fmla="*/ 1409 h 1508"/>
                  <a:gd name="connsiteX2" fmla="*/ 30 w 501"/>
                  <a:gd name="connsiteY2" fmla="*/ 1461 h 1508"/>
                  <a:gd name="connsiteX0" fmla="*/ 501 w 501"/>
                  <a:gd name="connsiteY0" fmla="*/ 0 h 1508"/>
                  <a:gd name="connsiteX1" fmla="*/ 92 w 501"/>
                  <a:gd name="connsiteY1" fmla="*/ 1409 h 1508"/>
                  <a:gd name="connsiteX2" fmla="*/ 30 w 501"/>
                  <a:gd name="connsiteY2" fmla="*/ 1461 h 1508"/>
                  <a:gd name="connsiteX0" fmla="*/ 501 w 501"/>
                  <a:gd name="connsiteY0" fmla="*/ 0 h 1589"/>
                  <a:gd name="connsiteX1" fmla="*/ 92 w 501"/>
                  <a:gd name="connsiteY1" fmla="*/ 1409 h 1589"/>
                  <a:gd name="connsiteX2" fmla="*/ 30 w 501"/>
                  <a:gd name="connsiteY2" fmla="*/ 1461 h 1589"/>
                  <a:gd name="connsiteX0" fmla="*/ 471 w 471"/>
                  <a:gd name="connsiteY0" fmla="*/ 0 h 1589"/>
                  <a:gd name="connsiteX1" fmla="*/ 62 w 471"/>
                  <a:gd name="connsiteY1" fmla="*/ 1409 h 1589"/>
                  <a:gd name="connsiteX2" fmla="*/ 0 w 471"/>
                  <a:gd name="connsiteY2" fmla="*/ 1461 h 1589"/>
                  <a:gd name="connsiteX0" fmla="*/ 471 w 471"/>
                  <a:gd name="connsiteY0" fmla="*/ 0 h 1482"/>
                  <a:gd name="connsiteX1" fmla="*/ 62 w 471"/>
                  <a:gd name="connsiteY1" fmla="*/ 1409 h 1482"/>
                  <a:gd name="connsiteX2" fmla="*/ 0 w 471"/>
                  <a:gd name="connsiteY2" fmla="*/ 1461 h 1482"/>
                  <a:gd name="connsiteX0" fmla="*/ 471 w 471"/>
                  <a:gd name="connsiteY0" fmla="*/ 0 h 1473"/>
                  <a:gd name="connsiteX1" fmla="*/ 62 w 471"/>
                  <a:gd name="connsiteY1" fmla="*/ 1409 h 1473"/>
                  <a:gd name="connsiteX2" fmla="*/ 0 w 471"/>
                  <a:gd name="connsiteY2" fmla="*/ 1461 h 1473"/>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468 w 468"/>
                  <a:gd name="connsiteY0" fmla="*/ 0 h 1475"/>
                  <a:gd name="connsiteX1" fmla="*/ 59 w 468"/>
                  <a:gd name="connsiteY1" fmla="*/ 1409 h 1475"/>
                  <a:gd name="connsiteX2" fmla="*/ 0 w 468"/>
                  <a:gd name="connsiteY2" fmla="*/ 1475 h 1475"/>
                  <a:gd name="connsiteX0" fmla="*/ 508 w 508"/>
                  <a:gd name="connsiteY0" fmla="*/ 0 h 1491"/>
                  <a:gd name="connsiteX1" fmla="*/ 99 w 508"/>
                  <a:gd name="connsiteY1" fmla="*/ 1409 h 1491"/>
                  <a:gd name="connsiteX2" fmla="*/ 0 w 508"/>
                  <a:gd name="connsiteY2" fmla="*/ 1491 h 1491"/>
                  <a:gd name="connsiteX0" fmla="*/ 508 w 508"/>
                  <a:gd name="connsiteY0" fmla="*/ 0 h 1525"/>
                  <a:gd name="connsiteX1" fmla="*/ 73 w 508"/>
                  <a:gd name="connsiteY1" fmla="*/ 1461 h 1525"/>
                  <a:gd name="connsiteX2" fmla="*/ 0 w 508"/>
                  <a:gd name="connsiteY2" fmla="*/ 1491 h 1525"/>
                  <a:gd name="connsiteX0" fmla="*/ 508 w 508"/>
                  <a:gd name="connsiteY0" fmla="*/ 0 h 1491"/>
                  <a:gd name="connsiteX1" fmla="*/ 73 w 508"/>
                  <a:gd name="connsiteY1" fmla="*/ 1461 h 1491"/>
                  <a:gd name="connsiteX2" fmla="*/ 0 w 508"/>
                  <a:gd name="connsiteY2" fmla="*/ 1491 h 1491"/>
                  <a:gd name="connsiteX0" fmla="*/ 508 w 508"/>
                  <a:gd name="connsiteY0" fmla="*/ 0 h 1493"/>
                  <a:gd name="connsiteX1" fmla="*/ 73 w 508"/>
                  <a:gd name="connsiteY1" fmla="*/ 1461 h 1493"/>
                  <a:gd name="connsiteX2" fmla="*/ 0 w 508"/>
                  <a:gd name="connsiteY2" fmla="*/ 1491 h 1493"/>
                  <a:gd name="connsiteX0" fmla="*/ 508 w 508"/>
                  <a:gd name="connsiteY0" fmla="*/ 0 h 1491"/>
                  <a:gd name="connsiteX1" fmla="*/ 73 w 508"/>
                  <a:gd name="connsiteY1" fmla="*/ 1461 h 1491"/>
                  <a:gd name="connsiteX2" fmla="*/ 0 w 508"/>
                  <a:gd name="connsiteY2" fmla="*/ 1491 h 1491"/>
                  <a:gd name="connsiteX0" fmla="*/ 578 w 578"/>
                  <a:gd name="connsiteY0" fmla="*/ 0 h 1453"/>
                  <a:gd name="connsiteX1" fmla="*/ 73 w 578"/>
                  <a:gd name="connsiteY1" fmla="*/ 1423 h 1453"/>
                  <a:gd name="connsiteX2" fmla="*/ 0 w 578"/>
                  <a:gd name="connsiteY2" fmla="*/ 1453 h 1453"/>
                  <a:gd name="connsiteX0" fmla="*/ 8189 w 8189"/>
                  <a:gd name="connsiteY0" fmla="*/ 0 h 10399"/>
                  <a:gd name="connsiteX1" fmla="*/ 1263 w 8189"/>
                  <a:gd name="connsiteY1" fmla="*/ 10193 h 10399"/>
                  <a:gd name="connsiteX2" fmla="*/ 0 w 8189"/>
                  <a:gd name="connsiteY2" fmla="*/ 10399 h 10399"/>
                </a:gdLst>
                <a:ahLst/>
                <a:cxnLst>
                  <a:cxn ang="0">
                    <a:pos x="connsiteX0" y="connsiteY0"/>
                  </a:cxn>
                  <a:cxn ang="0">
                    <a:pos x="connsiteX1" y="connsiteY1"/>
                  </a:cxn>
                  <a:cxn ang="0">
                    <a:pos x="connsiteX2" y="connsiteY2"/>
                  </a:cxn>
                </a:cxnLst>
                <a:rect l="l" t="t" r="r" b="b"/>
                <a:pathLst>
                  <a:path w="8189" h="10399">
                    <a:moveTo>
                      <a:pt x="8189" y="0"/>
                    </a:moveTo>
                    <a:cubicBezTo>
                      <a:pt x="5836" y="3235"/>
                      <a:pt x="1626" y="9807"/>
                      <a:pt x="1263" y="10193"/>
                    </a:cubicBezTo>
                    <a:cubicBezTo>
                      <a:pt x="986" y="10351"/>
                      <a:pt x="727" y="10337"/>
                      <a:pt x="0" y="10399"/>
                    </a:cubicBezTo>
                  </a:path>
                </a:pathLst>
              </a:custGeom>
              <a:noFill/>
              <a:ln w="19050" cap="flat" cmpd="sng">
                <a:solidFill>
                  <a:srgbClr val="FF66FF"/>
                </a:solidFill>
                <a:prstDash val="sysDash"/>
                <a:round/>
                <a:headEnd type="none" w="med" len="med"/>
                <a:tailEnd type="none" w="med" len="med"/>
              </a:ln>
              <a:effectLst>
                <a:glow rad="63500">
                  <a:schemeClr val="bg1">
                    <a:lumMod val="75000"/>
                    <a:lumOff val="25000"/>
                    <a:alpha val="40000"/>
                  </a:schemeClr>
                </a:glow>
              </a:effectLst>
            </p:spPr>
            <p:txBody>
              <a:bodyPr rot="10800000" vert="eaVert" wrap="square">
                <a:spAutoFit/>
              </a:bodyPr>
              <a:lstStyle/>
              <a:p>
                <a:pPr>
                  <a:defRPr/>
                </a:pPr>
                <a:endParaRPr lang="en-US">
                  <a:latin typeface="Arial" charset="0"/>
                  <a:cs typeface="Arial" charset="0"/>
                </a:endParaRPr>
              </a:p>
            </p:txBody>
          </p:sp>
        </p:grpSp>
        <p:sp>
          <p:nvSpPr>
            <p:cNvPr id="79" name="Parallelogram 78"/>
            <p:cNvSpPr>
              <a:spLocks noChangeAspect="1"/>
            </p:cNvSpPr>
            <p:nvPr/>
          </p:nvSpPr>
          <p:spPr bwMode="auto">
            <a:xfrm>
              <a:off x="4186325" y="6019800"/>
              <a:ext cx="350520" cy="118215"/>
            </a:xfrm>
            <a:prstGeom prst="parallelogram">
              <a:avLst/>
            </a:prstGeom>
            <a:solidFill>
              <a:srgbClr val="0070C0"/>
            </a:solidFill>
            <a:ln w="19050">
              <a:solidFill>
                <a:srgbClr val="92D05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Tree>
    <p:extLst>
      <p:ext uri="{BB962C8B-B14F-4D97-AF65-F5344CB8AC3E}">
        <p14:creationId xmlns:p14="http://schemas.microsoft.com/office/powerpoint/2010/main" val="1045951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par>
                                <p:cTn id="14" presetID="2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500"/>
                                        <p:tgtEl>
                                          <p:spTgt spid="6"/>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1500"/>
                                        <p:tgtEl>
                                          <p:spTgt spid="17"/>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1500"/>
                                        <p:tgtEl>
                                          <p:spTgt spid="9"/>
                                        </p:tgtEl>
                                      </p:cBhvr>
                                    </p:animEffect>
                                  </p:childTnLst>
                                </p:cTn>
                              </p:par>
                              <p:par>
                                <p:cTn id="45" presetID="10" presetClass="entr" presetSubtype="0" fill="hold" grpId="0" nodeType="withEffect">
                                  <p:stCondLst>
                                    <p:cond delay="50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500"/>
                                        <p:tgtEl>
                                          <p:spTgt spid="7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75"/>
                                        </p:tgtEl>
                                      </p:cBhvr>
                                    </p:animEffect>
                                    <p:set>
                                      <p:cBhvr>
                                        <p:cTn id="61" dur="1" fill="hold">
                                          <p:stCondLst>
                                            <p:cond delay="499"/>
                                          </p:stCondLst>
                                        </p:cTn>
                                        <p:tgtEl>
                                          <p:spTgt spid="7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7"/>
                                        </p:tgtEl>
                                      </p:cBhvr>
                                    </p:animEffect>
                                    <p:set>
                                      <p:cBhvr>
                                        <p:cTn id="67"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75" grpId="0" animBg="1"/>
      <p:bldP spid="75" grpId="1" animBg="1"/>
      <p:bldP spid="77" grpId="0" animBg="1"/>
      <p:bldP spid="77" grpId="1" animBg="1"/>
      <p:bldP spid="7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00542" y="1981200"/>
            <a:ext cx="4038600" cy="1637371"/>
          </a:xfrm>
        </p:spPr>
        <p:txBody>
          <a:bodyPr/>
          <a:lstStyle/>
          <a:p>
            <a:pPr>
              <a:spcBef>
                <a:spcPts val="0"/>
              </a:spcBef>
              <a:spcAft>
                <a:spcPts val="2400"/>
              </a:spcAft>
            </a:pPr>
            <a:r>
              <a:rPr lang="en-US" sz="2400" dirty="0" smtClean="0">
                <a:effectLst/>
              </a:rPr>
              <a:t>Biological goals/objectives for 57 species </a:t>
            </a:r>
          </a:p>
          <a:p>
            <a:pPr>
              <a:spcBef>
                <a:spcPts val="0"/>
              </a:spcBef>
              <a:spcAft>
                <a:spcPts val="2400"/>
              </a:spcAft>
            </a:pPr>
            <a:r>
              <a:rPr lang="en-US" sz="2400" dirty="0" smtClean="0">
                <a:effectLst/>
              </a:rPr>
              <a:t>Accelerated habitat restoration</a:t>
            </a:r>
          </a:p>
        </p:txBody>
      </p:sp>
      <p:sp>
        <p:nvSpPr>
          <p:cNvPr id="4" name="Slide Number Placeholder 3"/>
          <p:cNvSpPr>
            <a:spLocks noGrp="1"/>
          </p:cNvSpPr>
          <p:nvPr>
            <p:ph type="sldNum" sz="quarter" idx="10"/>
          </p:nvPr>
        </p:nvSpPr>
        <p:spPr/>
        <p:txBody>
          <a:bodyPr/>
          <a:lstStyle/>
          <a:p>
            <a:fld id="{7A37C76E-89DA-4ED5-A436-13A1ABC61839}" type="slidenum">
              <a:rPr lang="en-US" smtClean="0"/>
              <a:pPr/>
              <a:t>28</a:t>
            </a:fld>
            <a:endParaRPr lang="en-US" dirty="0"/>
          </a:p>
        </p:txBody>
      </p:sp>
      <p:pic>
        <p:nvPicPr>
          <p:cNvPr id="10" name="Picture 9" descr="Delta-4-03-2009-300x225.jpg"/>
          <p:cNvPicPr preferRelativeResize="0">
            <a:picLocks/>
          </p:cNvPicPr>
          <p:nvPr/>
        </p:nvPicPr>
        <p:blipFill>
          <a:blip r:embed="rId3" cstate="print"/>
          <a:stretch>
            <a:fillRect/>
          </a:stretch>
        </p:blipFill>
        <p:spPr>
          <a:xfrm>
            <a:off x="61341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Smelt Adult 2 DWR pic.jpg"/>
          <p:cNvPicPr preferRelativeResize="0">
            <a:picLocks/>
          </p:cNvPicPr>
          <p:nvPr/>
        </p:nvPicPr>
        <p:blipFill>
          <a:blip r:embed="rId4" cstate="print"/>
          <a:stretch>
            <a:fillRect/>
          </a:stretch>
        </p:blipFill>
        <p:spPr>
          <a:xfrm>
            <a:off x="74676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Chinook_Salmon.jpg"/>
          <p:cNvPicPr preferRelativeResize="0">
            <a:picLocks/>
          </p:cNvPicPr>
          <p:nvPr/>
        </p:nvPicPr>
        <p:blipFill>
          <a:blip r:embed="rId5" cstate="print"/>
          <a:stretch>
            <a:fillRect/>
          </a:stretch>
        </p:blipFill>
        <p:spPr>
          <a:xfrm>
            <a:off x="48006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itle 1"/>
          <p:cNvSpPr txBox="1">
            <a:spLocks/>
          </p:cNvSpPr>
          <p:nvPr/>
        </p:nvSpPr>
        <p:spPr>
          <a:xfrm>
            <a:off x="1143000" y="457200"/>
            <a:ext cx="7609490" cy="553998"/>
          </a:xfrm>
          <a:prstGeom prst="rect">
            <a:avLst/>
          </a:prstGeom>
        </p:spPr>
        <p:txBody>
          <a:bodyPr wrap="square" lIns="0" tIns="0" rIns="0" bIns="0">
            <a:spAutoFit/>
          </a:bodyPr>
          <a:lstStyle/>
          <a:p>
            <a:pPr algn="r" defTabSz="912813" eaLnBrk="0" hangingPunct="0">
              <a:lnSpc>
                <a:spcPct val="90000"/>
              </a:lnSpc>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Ecosystem Restoration </a:t>
            </a: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&amp; Preservation</a:t>
            </a:r>
            <a:endPar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pic>
        <p:nvPicPr>
          <p:cNvPr id="15" name="Picture 3"/>
          <p:cNvPicPr>
            <a:picLocks noChangeArrowheads="1"/>
          </p:cNvPicPr>
          <p:nvPr/>
        </p:nvPicPr>
        <p:blipFill>
          <a:blip r:embed="rId6"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3"/>
          <p:cNvPicPr>
            <a:picLocks noChangeAspect="1" noChangeArrowheads="1"/>
          </p:cNvPicPr>
          <p:nvPr/>
        </p:nvPicPr>
        <p:blipFill>
          <a:blip r:embed="rId7" cstate="print"/>
          <a:srcRect/>
          <a:stretch>
            <a:fillRect/>
          </a:stretch>
        </p:blipFill>
        <p:spPr bwMode="auto">
          <a:xfrm>
            <a:off x="228600" y="3705225"/>
            <a:ext cx="4382485" cy="2847975"/>
          </a:xfrm>
          <a:prstGeom prst="rect">
            <a:avLst/>
          </a:prstGeom>
          <a:ln>
            <a:noFill/>
          </a:ln>
          <a:effectLst>
            <a:outerShdw blurRad="292100" dist="139700" dir="2700000" algn="tl" rotWithShape="0">
              <a:srgbClr val="333333">
                <a:alpha val="65000"/>
              </a:srgbClr>
            </a:outerShdw>
          </a:effectLst>
        </p:spPr>
      </p:pic>
      <p:graphicFrame>
        <p:nvGraphicFramePr>
          <p:cNvPr id="11" name="Content Placeholder 7"/>
          <p:cNvGraphicFramePr>
            <a:graphicFrameLocks/>
          </p:cNvGraphicFramePr>
          <p:nvPr>
            <p:extLst>
              <p:ext uri="{D42A27DB-BD31-4B8C-83A1-F6EECF244321}">
                <p14:modId xmlns:p14="http://schemas.microsoft.com/office/powerpoint/2010/main" val="1325050849"/>
              </p:ext>
            </p:extLst>
          </p:nvPr>
        </p:nvGraphicFramePr>
        <p:xfrm>
          <a:off x="4698351" y="1447800"/>
          <a:ext cx="4369449" cy="4303173"/>
        </p:xfrm>
        <a:graphic>
          <a:graphicData uri="http://schemas.openxmlformats.org/drawingml/2006/table">
            <a:tbl>
              <a:tblPr firstRow="1" bandRow="1">
                <a:tableStyleId>{EB9631B5-78F2-41C9-869B-9F39066F8104}</a:tableStyleId>
              </a:tblPr>
              <a:tblGrid>
                <a:gridCol w="2057400"/>
                <a:gridCol w="2312049"/>
              </a:tblGrid>
              <a:tr h="829282">
                <a:tc>
                  <a:txBody>
                    <a:bodyPr/>
                    <a:lstStyle/>
                    <a:p>
                      <a:pPr algn="ctr"/>
                      <a:r>
                        <a:rPr lang="en-US" sz="2000" dirty="0" smtClean="0">
                          <a:effectLst>
                            <a:outerShdw blurRad="50800" dist="38100" dir="2700000" algn="tl" rotWithShape="0">
                              <a:prstClr val="black">
                                <a:alpha val="40000"/>
                              </a:prstClr>
                            </a:outerShdw>
                          </a:effectLst>
                        </a:rPr>
                        <a:t>Restoration &amp; Preservation</a:t>
                      </a:r>
                      <a:endParaRPr lang="en-US" sz="2000" dirty="0">
                        <a:effectLst>
                          <a:outerShdw blurRad="50800" dist="38100" dir="2700000" algn="tl" rotWithShape="0">
                            <a:prstClr val="black">
                              <a:alpha val="40000"/>
                            </a:prstClr>
                          </a:outerShdw>
                        </a:effectLst>
                      </a:endParaRPr>
                    </a:p>
                  </a:txBody>
                  <a:tcPr anchor="ctr"/>
                </a:tc>
                <a:tc>
                  <a:txBody>
                    <a:bodyPr/>
                    <a:lstStyle/>
                    <a:p>
                      <a:pPr marL="0" algn="ctr" defTabSz="914363" rtl="0" eaLnBrk="1" latinLnBrk="0" hangingPunct="1"/>
                      <a:r>
                        <a:rPr lang="en-US" sz="2000" kern="1200" dirty="0" smtClean="0">
                          <a:effectLst>
                            <a:outerShdw blurRad="50800" dist="38100" dir="2700000" algn="tl" rotWithShape="0">
                              <a:prstClr val="black">
                                <a:alpha val="40000"/>
                              </a:prstClr>
                            </a:outerShdw>
                          </a:effectLst>
                        </a:rPr>
                        <a:t>Targets</a:t>
                      </a:r>
                      <a:endParaRPr lang="en-US" sz="2000" b="1" kern="1200" dirty="0" smtClean="0">
                        <a:solidFill>
                          <a:schemeClr val="lt1"/>
                        </a:solidFill>
                        <a:effectLst>
                          <a:outerShdw blurRad="50800" dist="38100" dir="2700000" algn="tl" rotWithShape="0">
                            <a:prstClr val="black">
                              <a:alpha val="40000"/>
                            </a:prstClr>
                          </a:outerShdw>
                        </a:effectLst>
                        <a:latin typeface="+mn-lt"/>
                        <a:ea typeface="+mn-ea"/>
                        <a:cs typeface="+mn-cs"/>
                      </a:endParaRPr>
                    </a:p>
                  </a:txBody>
                  <a:tcPr anchor="ctr"/>
                </a:tc>
              </a:tr>
              <a:tr h="263832">
                <a:tc>
                  <a:txBody>
                    <a:bodyPr/>
                    <a:lstStyle/>
                    <a:p>
                      <a:pPr algn="l">
                        <a:lnSpc>
                          <a:spcPct val="90000"/>
                        </a:lnSpc>
                      </a:pPr>
                      <a:r>
                        <a:rPr lang="en-US" sz="1800" dirty="0" smtClean="0"/>
                        <a:t>New Floodplain</a:t>
                      </a:r>
                      <a:endParaRPr lang="en-US" sz="1800" dirty="0"/>
                    </a:p>
                  </a:txBody>
                  <a:tcPr anchor="ctr"/>
                </a:tc>
                <a:tc>
                  <a:txBody>
                    <a:bodyPr/>
                    <a:lstStyle/>
                    <a:p>
                      <a:pPr marL="0" algn="r" defTabSz="914363" rtl="0" eaLnBrk="1" latinLnBrk="0" hangingPunct="1">
                        <a:lnSpc>
                          <a:spcPct val="90000"/>
                        </a:lnSpc>
                      </a:pPr>
                      <a:r>
                        <a:rPr lang="en-US" sz="1800" kern="1200" dirty="0" smtClean="0"/>
                        <a:t>10,000 acres</a:t>
                      </a:r>
                      <a:endParaRPr lang="en-US" sz="1800" b="0" kern="1200" dirty="0" smtClean="0">
                        <a:solidFill>
                          <a:schemeClr val="dk1"/>
                        </a:solidFill>
                        <a:latin typeface="+mn-lt"/>
                        <a:ea typeface="+mn-ea"/>
                        <a:cs typeface="+mn-cs"/>
                      </a:endParaRPr>
                    </a:p>
                  </a:txBody>
                  <a:tcPr anchor="ctr"/>
                </a:tc>
              </a:tr>
              <a:tr h="154104">
                <a:tc>
                  <a:txBody>
                    <a:bodyPr/>
                    <a:lstStyle/>
                    <a:p>
                      <a:pPr algn="l">
                        <a:lnSpc>
                          <a:spcPct val="90000"/>
                        </a:lnSpc>
                      </a:pPr>
                      <a:r>
                        <a:rPr lang="en-US" sz="1800" dirty="0" smtClean="0"/>
                        <a:t>Tidal Habitat</a:t>
                      </a:r>
                      <a:endParaRPr lang="en-US" sz="1800" dirty="0"/>
                    </a:p>
                  </a:txBody>
                  <a:tcPr anchor="ctr"/>
                </a:tc>
                <a:tc>
                  <a:txBody>
                    <a:bodyPr/>
                    <a:lstStyle/>
                    <a:p>
                      <a:pPr marL="0" algn="r" defTabSz="914363" rtl="0" eaLnBrk="1" latinLnBrk="0" hangingPunct="1">
                        <a:lnSpc>
                          <a:spcPct val="90000"/>
                        </a:lnSpc>
                      </a:pPr>
                      <a:r>
                        <a:rPr lang="en-US" sz="1800" kern="1200" dirty="0" smtClean="0"/>
                        <a:t>65,000 acres</a:t>
                      </a:r>
                      <a:endParaRPr lang="en-US" sz="1800" b="0" kern="1200" dirty="0" smtClean="0">
                        <a:solidFill>
                          <a:schemeClr val="dk1"/>
                        </a:solidFill>
                        <a:latin typeface="+mn-lt"/>
                        <a:ea typeface="+mn-ea"/>
                        <a:cs typeface="+mn-cs"/>
                      </a:endParaRPr>
                    </a:p>
                  </a:txBody>
                  <a:tcPr anchor="ctr"/>
                </a:tc>
              </a:tr>
              <a:tr h="120576">
                <a:tc>
                  <a:txBody>
                    <a:bodyPr/>
                    <a:lstStyle/>
                    <a:p>
                      <a:pPr algn="l">
                        <a:lnSpc>
                          <a:spcPct val="90000"/>
                        </a:lnSpc>
                      </a:pPr>
                      <a:r>
                        <a:rPr lang="en-US" sz="1800" dirty="0" smtClean="0"/>
                        <a:t>Channel Margin</a:t>
                      </a:r>
                      <a:endParaRPr lang="en-US" sz="1800" dirty="0"/>
                    </a:p>
                  </a:txBody>
                  <a:tcPr anchor="ctr"/>
                </a:tc>
                <a:tc>
                  <a:txBody>
                    <a:bodyPr/>
                    <a:lstStyle/>
                    <a:p>
                      <a:pPr marL="0" algn="r" defTabSz="914363" rtl="0" eaLnBrk="1" latinLnBrk="0" hangingPunct="1">
                        <a:lnSpc>
                          <a:spcPct val="90000"/>
                        </a:lnSpc>
                      </a:pPr>
                      <a:r>
                        <a:rPr lang="en-US" sz="1800" kern="1200" dirty="0" smtClean="0"/>
                        <a:t>20 levee miles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Riparian</a:t>
                      </a:r>
                      <a:endParaRPr lang="en-US" sz="1800" dirty="0"/>
                    </a:p>
                  </a:txBody>
                  <a:tcPr anchor="ctr"/>
                </a:tc>
                <a:tc>
                  <a:txBody>
                    <a:bodyPr/>
                    <a:lstStyle/>
                    <a:p>
                      <a:pPr marL="0" algn="r" defTabSz="914363" rtl="0" eaLnBrk="1" latinLnBrk="0" hangingPunct="1">
                        <a:lnSpc>
                          <a:spcPct val="90000"/>
                        </a:lnSpc>
                      </a:pPr>
                      <a:r>
                        <a:rPr lang="en-US" sz="1800" kern="1200" dirty="0" smtClean="0"/>
                        <a:t>5,000 acres</a:t>
                      </a:r>
                      <a:endParaRPr lang="en-US" sz="1800" b="0" kern="1200" dirty="0" smtClean="0">
                        <a:solidFill>
                          <a:schemeClr val="dk1"/>
                        </a:solidFill>
                        <a:latin typeface="+mn-lt"/>
                        <a:ea typeface="+mn-ea"/>
                        <a:cs typeface="+mn-cs"/>
                      </a:endParaRPr>
                    </a:p>
                  </a:txBody>
                  <a:tcPr anchor="ctr"/>
                </a:tc>
              </a:tr>
              <a:tr h="129720">
                <a:tc>
                  <a:txBody>
                    <a:bodyPr/>
                    <a:lstStyle/>
                    <a:p>
                      <a:pPr algn="l">
                        <a:lnSpc>
                          <a:spcPct val="90000"/>
                        </a:lnSpc>
                      </a:pPr>
                      <a:r>
                        <a:rPr lang="en-US" sz="1800" dirty="0" smtClean="0"/>
                        <a:t>Grassland</a:t>
                      </a:r>
                      <a:endParaRPr lang="en-US" sz="1800" dirty="0"/>
                    </a:p>
                  </a:txBody>
                  <a:tcPr anchor="ctr"/>
                </a:tc>
                <a:tc>
                  <a:txBody>
                    <a:bodyPr/>
                    <a:lstStyle/>
                    <a:p>
                      <a:pPr marL="0" algn="r" defTabSz="914363" rtl="0" eaLnBrk="1" latinLnBrk="0" hangingPunct="1">
                        <a:lnSpc>
                          <a:spcPct val="90000"/>
                        </a:lnSpc>
                      </a:pPr>
                      <a:r>
                        <a:rPr lang="en-US" sz="1800" kern="1200" dirty="0" smtClean="0"/>
                        <a:t>10,000 acres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Other Habitats</a:t>
                      </a:r>
                      <a:endParaRPr lang="en-US" sz="1800" dirty="0"/>
                    </a:p>
                  </a:txBody>
                  <a:tcPr anchor="ctr"/>
                </a:tc>
                <a:tc>
                  <a:txBody>
                    <a:bodyPr/>
                    <a:lstStyle/>
                    <a:p>
                      <a:pPr marL="0" algn="r" defTabSz="914363" rtl="0" eaLnBrk="1" latinLnBrk="0" hangingPunct="1">
                        <a:lnSpc>
                          <a:spcPct val="90000"/>
                        </a:lnSpc>
                      </a:pPr>
                      <a:r>
                        <a:rPr lang="en-US" sz="1800" kern="1200" dirty="0" smtClean="0"/>
                        <a:t>5,000 acres</a:t>
                      </a:r>
                      <a:endParaRPr lang="en-US" sz="1800" b="0" kern="1200" dirty="0" smtClean="0">
                        <a:solidFill>
                          <a:schemeClr val="dk1"/>
                        </a:solidFill>
                        <a:latin typeface="+mn-lt"/>
                        <a:ea typeface="+mn-ea"/>
                        <a:cs typeface="+mn-cs"/>
                      </a:endParaRPr>
                    </a:p>
                  </a:txBody>
                  <a:tcPr anchor="ctr"/>
                </a:tc>
              </a:tr>
              <a:tr h="138864">
                <a:tc>
                  <a:txBody>
                    <a:bodyPr/>
                    <a:lstStyle/>
                    <a:p>
                      <a:pPr algn="l">
                        <a:lnSpc>
                          <a:spcPct val="90000"/>
                        </a:lnSpc>
                      </a:pPr>
                      <a:r>
                        <a:rPr lang="en-US" sz="1800" dirty="0" smtClean="0"/>
                        <a:t>Managed</a:t>
                      </a:r>
                      <a:r>
                        <a:rPr lang="en-US" sz="1800" baseline="0" dirty="0" smtClean="0"/>
                        <a:t> Wetlands</a:t>
                      </a:r>
                      <a:endParaRPr lang="en-US" sz="1800" dirty="0"/>
                    </a:p>
                  </a:txBody>
                  <a:tcPr anchor="ctr"/>
                </a:tc>
                <a:tc>
                  <a:txBody>
                    <a:bodyPr/>
                    <a:lstStyle/>
                    <a:p>
                      <a:pPr marL="0" algn="r" defTabSz="914363" rtl="0" eaLnBrk="1" latinLnBrk="0" hangingPunct="1">
                        <a:lnSpc>
                          <a:spcPct val="90000"/>
                        </a:lnSpc>
                      </a:pPr>
                      <a:r>
                        <a:rPr lang="en-US" sz="1800" kern="1200" dirty="0" smtClean="0"/>
                        <a:t>6,500 acres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Cultivated Lands</a:t>
                      </a:r>
                      <a:endParaRPr lang="en-US" sz="1800" dirty="0"/>
                    </a:p>
                  </a:txBody>
                  <a:tcPr anchor="ctr"/>
                </a:tc>
                <a:tc>
                  <a:txBody>
                    <a:bodyPr/>
                    <a:lstStyle/>
                    <a:p>
                      <a:pPr marL="0" algn="r" defTabSz="914363" rtl="0" eaLnBrk="1" latinLnBrk="0" hangingPunct="1">
                        <a:lnSpc>
                          <a:spcPct val="90000"/>
                        </a:lnSpc>
                      </a:pPr>
                      <a:r>
                        <a:rPr lang="en-US" sz="1800" kern="1200" dirty="0" smtClean="0"/>
                        <a:t>~45,000 acres</a:t>
                      </a:r>
                      <a:endParaRPr lang="en-US" sz="1800" b="0" kern="1200" dirty="0" smtClean="0">
                        <a:solidFill>
                          <a:schemeClr val="dk1"/>
                        </a:solidFill>
                        <a:latin typeface="+mn-lt"/>
                        <a:ea typeface="+mn-ea"/>
                        <a:cs typeface="+mn-cs"/>
                      </a:endParaRPr>
                    </a:p>
                  </a:txBody>
                  <a:tcPr anchor="ctr"/>
                </a:tc>
              </a:tr>
              <a:tr h="148008">
                <a:tc gridSpan="2">
                  <a:txBody>
                    <a:bodyPr/>
                    <a:lstStyle/>
                    <a:p>
                      <a:pPr marL="0" marR="0" indent="0" algn="l" defTabSz="914363" rtl="0" eaLnBrk="1" fontAlgn="auto" latinLnBrk="0" hangingPunct="1">
                        <a:lnSpc>
                          <a:spcPct val="90000"/>
                        </a:lnSpc>
                        <a:spcBef>
                          <a:spcPts val="0"/>
                        </a:spcBef>
                        <a:spcAft>
                          <a:spcPts val="0"/>
                        </a:spcAft>
                        <a:buClrTx/>
                        <a:buSzTx/>
                        <a:buFontTx/>
                        <a:buNone/>
                        <a:tabLst/>
                        <a:defRPr/>
                      </a:pPr>
                      <a:r>
                        <a:rPr lang="en-US" sz="1800" dirty="0" smtClean="0"/>
                        <a:t>Enhanced</a:t>
                      </a:r>
                      <a:r>
                        <a:rPr lang="en-US" sz="1800" baseline="0" dirty="0" smtClean="0"/>
                        <a:t> Yolo Bypass floodplain habitat</a:t>
                      </a:r>
                    </a:p>
                  </a:txBody>
                  <a:tcPr anchor="ctr"/>
                </a:tc>
                <a:tc hMerge="1">
                  <a:txBody>
                    <a:bodyPr/>
                    <a:lstStyle/>
                    <a:p>
                      <a:pPr marL="0" algn="r" defTabSz="914363" rtl="0" eaLnBrk="1" latinLnBrk="0" hangingPunct="1"/>
                      <a:endParaRPr lang="en-US" sz="1800" b="0" kern="1200" dirty="0" smtClean="0">
                        <a:solidFill>
                          <a:schemeClr val="dk1"/>
                        </a:solidFill>
                        <a:latin typeface="+mn-lt"/>
                        <a:ea typeface="+mn-ea"/>
                        <a:cs typeface="+mn-cs"/>
                      </a:endParaRPr>
                    </a:p>
                  </a:txBody>
                  <a:tcPr anchor="ctr"/>
                </a:tc>
              </a:tr>
              <a:tr h="428939">
                <a:tc>
                  <a:txBody>
                    <a:bodyPr/>
                    <a:lstStyle/>
                    <a:p>
                      <a:pPr marL="0" algn="ctr" defTabSz="914363" rtl="0" eaLnBrk="1" latinLnBrk="0" hangingPunct="1">
                        <a:lnSpc>
                          <a:spcPct val="90000"/>
                        </a:lnSpc>
                      </a:pPr>
                      <a:r>
                        <a:rPr lang="en-US" sz="2000" b="1" kern="1200" dirty="0" smtClean="0"/>
                        <a:t>TOTAL</a:t>
                      </a:r>
                      <a:endParaRPr lang="en-US" sz="2000" b="1" kern="1200" dirty="0" smtClean="0">
                        <a:solidFill>
                          <a:schemeClr val="bg1"/>
                        </a:solidFill>
                        <a:latin typeface="+mn-lt"/>
                        <a:ea typeface="+mn-ea"/>
                        <a:cs typeface="+mn-cs"/>
                      </a:endParaRPr>
                    </a:p>
                  </a:txBody>
                  <a:tcPr anchor="ctr"/>
                </a:tc>
                <a:tc>
                  <a:txBody>
                    <a:bodyPr/>
                    <a:lstStyle/>
                    <a:p>
                      <a:pPr algn="r">
                        <a:lnSpc>
                          <a:spcPct val="90000"/>
                        </a:lnSpc>
                      </a:pPr>
                      <a:r>
                        <a:rPr lang="en-US" sz="2000" b="1" dirty="0" smtClean="0"/>
                        <a:t>Up to 145,000 acres</a:t>
                      </a:r>
                      <a:endParaRPr lang="en-US" sz="2000" b="1" dirty="0">
                        <a:solidFill>
                          <a:schemeClr val="bg1"/>
                        </a:solidFill>
                      </a:endParaRPr>
                    </a:p>
                  </a:txBody>
                  <a:tcPr anchor="ctr"/>
                </a:tc>
              </a:tr>
            </a:tbl>
          </a:graphicData>
        </a:graphic>
      </p:graphicFrame>
    </p:spTree>
    <p:extLst>
      <p:ext uri="{BB962C8B-B14F-4D97-AF65-F5344CB8AC3E}">
        <p14:creationId xmlns:p14="http://schemas.microsoft.com/office/powerpoint/2010/main" val="2295668587"/>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00542" y="1981200"/>
            <a:ext cx="4038600" cy="1637371"/>
          </a:xfrm>
        </p:spPr>
        <p:txBody>
          <a:bodyPr/>
          <a:lstStyle/>
          <a:p>
            <a:pPr>
              <a:spcBef>
                <a:spcPts val="0"/>
              </a:spcBef>
              <a:spcAft>
                <a:spcPts val="2400"/>
              </a:spcAft>
            </a:pPr>
            <a:r>
              <a:rPr lang="en-US" sz="2400" dirty="0" smtClean="0">
                <a:effectLst/>
              </a:rPr>
              <a:t>Biological goals/objectives for 57 species </a:t>
            </a:r>
          </a:p>
          <a:p>
            <a:pPr>
              <a:spcBef>
                <a:spcPts val="0"/>
              </a:spcBef>
              <a:spcAft>
                <a:spcPts val="2400"/>
              </a:spcAft>
            </a:pPr>
            <a:r>
              <a:rPr lang="en-US" sz="2400" dirty="0" smtClean="0">
                <a:effectLst/>
              </a:rPr>
              <a:t>Accelerated habitat restoration</a:t>
            </a:r>
          </a:p>
        </p:txBody>
      </p:sp>
      <p:sp>
        <p:nvSpPr>
          <p:cNvPr id="4" name="Slide Number Placeholder 3"/>
          <p:cNvSpPr>
            <a:spLocks noGrp="1"/>
          </p:cNvSpPr>
          <p:nvPr>
            <p:ph type="sldNum" sz="quarter" idx="10"/>
          </p:nvPr>
        </p:nvSpPr>
        <p:spPr/>
        <p:txBody>
          <a:bodyPr/>
          <a:lstStyle/>
          <a:p>
            <a:fld id="{7A37C76E-89DA-4ED5-A436-13A1ABC61839}" type="slidenum">
              <a:rPr lang="en-US" smtClean="0"/>
              <a:pPr/>
              <a:t>29</a:t>
            </a:fld>
            <a:endParaRPr lang="en-US" dirty="0"/>
          </a:p>
        </p:txBody>
      </p:sp>
      <p:pic>
        <p:nvPicPr>
          <p:cNvPr id="10" name="Picture 9" descr="Delta-4-03-2009-300x225.jpg"/>
          <p:cNvPicPr preferRelativeResize="0">
            <a:picLocks/>
          </p:cNvPicPr>
          <p:nvPr/>
        </p:nvPicPr>
        <p:blipFill>
          <a:blip r:embed="rId3" cstate="print"/>
          <a:stretch>
            <a:fillRect/>
          </a:stretch>
        </p:blipFill>
        <p:spPr>
          <a:xfrm>
            <a:off x="61341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Smelt Adult 2 DWR pic.jpg"/>
          <p:cNvPicPr preferRelativeResize="0">
            <a:picLocks/>
          </p:cNvPicPr>
          <p:nvPr/>
        </p:nvPicPr>
        <p:blipFill>
          <a:blip r:embed="rId4" cstate="print"/>
          <a:stretch>
            <a:fillRect/>
          </a:stretch>
        </p:blipFill>
        <p:spPr>
          <a:xfrm>
            <a:off x="74676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Chinook_Salmon.jpg"/>
          <p:cNvPicPr preferRelativeResize="0">
            <a:picLocks/>
          </p:cNvPicPr>
          <p:nvPr/>
        </p:nvPicPr>
        <p:blipFill>
          <a:blip r:embed="rId5" cstate="print"/>
          <a:stretch>
            <a:fillRect/>
          </a:stretch>
        </p:blipFill>
        <p:spPr>
          <a:xfrm>
            <a:off x="4800600" y="5943600"/>
            <a:ext cx="1005840" cy="731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itle 1"/>
          <p:cNvSpPr txBox="1">
            <a:spLocks/>
          </p:cNvSpPr>
          <p:nvPr/>
        </p:nvSpPr>
        <p:spPr>
          <a:xfrm>
            <a:off x="1143000" y="457200"/>
            <a:ext cx="7609490" cy="553998"/>
          </a:xfrm>
          <a:prstGeom prst="rect">
            <a:avLst/>
          </a:prstGeom>
        </p:spPr>
        <p:txBody>
          <a:bodyPr wrap="square" lIns="0" tIns="0" rIns="0" bIns="0">
            <a:spAutoFit/>
          </a:bodyPr>
          <a:lstStyle/>
          <a:p>
            <a:pPr algn="r" defTabSz="912813" eaLnBrk="0" hangingPunct="0">
              <a:lnSpc>
                <a:spcPct val="90000"/>
              </a:lnSpc>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Ecosystem Restoration </a:t>
            </a: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&amp; Preservation</a:t>
            </a:r>
            <a:endPar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p:txBody>
      </p:sp>
      <p:pic>
        <p:nvPicPr>
          <p:cNvPr id="15" name="Picture 3"/>
          <p:cNvPicPr>
            <a:picLocks noChangeArrowheads="1"/>
          </p:cNvPicPr>
          <p:nvPr/>
        </p:nvPicPr>
        <p:blipFill>
          <a:blip r:embed="rId6"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3"/>
          <p:cNvPicPr>
            <a:picLocks noChangeAspect="1" noChangeArrowheads="1"/>
          </p:cNvPicPr>
          <p:nvPr/>
        </p:nvPicPr>
        <p:blipFill>
          <a:blip r:embed="rId7" cstate="print"/>
          <a:srcRect/>
          <a:stretch>
            <a:fillRect/>
          </a:stretch>
        </p:blipFill>
        <p:spPr bwMode="auto">
          <a:xfrm>
            <a:off x="228600" y="3705225"/>
            <a:ext cx="4382485" cy="2847975"/>
          </a:xfrm>
          <a:prstGeom prst="rect">
            <a:avLst/>
          </a:prstGeom>
          <a:ln>
            <a:noFill/>
          </a:ln>
          <a:effectLst>
            <a:outerShdw blurRad="292100" dist="139700" dir="2700000" algn="tl" rotWithShape="0">
              <a:srgbClr val="333333">
                <a:alpha val="65000"/>
              </a:srgbClr>
            </a:outerShdw>
          </a:effectLst>
        </p:spPr>
      </p:pic>
      <p:graphicFrame>
        <p:nvGraphicFramePr>
          <p:cNvPr id="11" name="Content Placeholder 7"/>
          <p:cNvGraphicFramePr>
            <a:graphicFrameLocks/>
          </p:cNvGraphicFramePr>
          <p:nvPr>
            <p:extLst>
              <p:ext uri="{D42A27DB-BD31-4B8C-83A1-F6EECF244321}">
                <p14:modId xmlns:p14="http://schemas.microsoft.com/office/powerpoint/2010/main" val="1979221136"/>
              </p:ext>
            </p:extLst>
          </p:nvPr>
        </p:nvGraphicFramePr>
        <p:xfrm>
          <a:off x="4698351" y="1447800"/>
          <a:ext cx="4369449" cy="4303173"/>
        </p:xfrm>
        <a:graphic>
          <a:graphicData uri="http://schemas.openxmlformats.org/drawingml/2006/table">
            <a:tbl>
              <a:tblPr firstRow="1" bandRow="1">
                <a:tableStyleId>{EB9631B5-78F2-41C9-869B-9F39066F8104}</a:tableStyleId>
              </a:tblPr>
              <a:tblGrid>
                <a:gridCol w="2057400"/>
                <a:gridCol w="2312049"/>
              </a:tblGrid>
              <a:tr h="829282">
                <a:tc>
                  <a:txBody>
                    <a:bodyPr/>
                    <a:lstStyle/>
                    <a:p>
                      <a:pPr algn="ctr"/>
                      <a:r>
                        <a:rPr lang="en-US" sz="2000" dirty="0" smtClean="0">
                          <a:effectLst>
                            <a:outerShdw blurRad="50800" dist="38100" dir="2700000" algn="tl" rotWithShape="0">
                              <a:prstClr val="black">
                                <a:alpha val="40000"/>
                              </a:prstClr>
                            </a:outerShdw>
                          </a:effectLst>
                        </a:rPr>
                        <a:t>Restoration &amp; Preservation</a:t>
                      </a:r>
                      <a:endParaRPr lang="en-US" sz="2000" dirty="0">
                        <a:effectLst>
                          <a:outerShdw blurRad="50800" dist="38100" dir="2700000" algn="tl" rotWithShape="0">
                            <a:prstClr val="black">
                              <a:alpha val="40000"/>
                            </a:prstClr>
                          </a:outerShdw>
                        </a:effectLst>
                      </a:endParaRPr>
                    </a:p>
                  </a:txBody>
                  <a:tcPr anchor="ctr"/>
                </a:tc>
                <a:tc>
                  <a:txBody>
                    <a:bodyPr/>
                    <a:lstStyle/>
                    <a:p>
                      <a:pPr marL="0" algn="ctr" defTabSz="914363" rtl="0" eaLnBrk="1" latinLnBrk="0" hangingPunct="1"/>
                      <a:r>
                        <a:rPr lang="en-US" sz="2000" kern="1200" dirty="0" smtClean="0">
                          <a:effectLst>
                            <a:outerShdw blurRad="50800" dist="38100" dir="2700000" algn="tl" rotWithShape="0">
                              <a:prstClr val="black">
                                <a:alpha val="40000"/>
                              </a:prstClr>
                            </a:outerShdw>
                          </a:effectLst>
                        </a:rPr>
                        <a:t>Targets</a:t>
                      </a:r>
                      <a:endParaRPr lang="en-US" sz="2000" b="1" kern="1200" dirty="0" smtClean="0">
                        <a:solidFill>
                          <a:schemeClr val="lt1"/>
                        </a:solidFill>
                        <a:effectLst>
                          <a:outerShdw blurRad="50800" dist="38100" dir="2700000" algn="tl" rotWithShape="0">
                            <a:prstClr val="black">
                              <a:alpha val="40000"/>
                            </a:prstClr>
                          </a:outerShdw>
                        </a:effectLst>
                        <a:latin typeface="+mn-lt"/>
                        <a:ea typeface="+mn-ea"/>
                        <a:cs typeface="+mn-cs"/>
                      </a:endParaRPr>
                    </a:p>
                  </a:txBody>
                  <a:tcPr anchor="ctr"/>
                </a:tc>
              </a:tr>
              <a:tr h="263832">
                <a:tc>
                  <a:txBody>
                    <a:bodyPr/>
                    <a:lstStyle/>
                    <a:p>
                      <a:pPr algn="l">
                        <a:lnSpc>
                          <a:spcPct val="90000"/>
                        </a:lnSpc>
                      </a:pPr>
                      <a:r>
                        <a:rPr lang="en-US" sz="1800" dirty="0" smtClean="0"/>
                        <a:t>New Floodplain</a:t>
                      </a:r>
                      <a:endParaRPr lang="en-US" sz="1800" dirty="0"/>
                    </a:p>
                  </a:txBody>
                  <a:tcPr anchor="ctr"/>
                </a:tc>
                <a:tc>
                  <a:txBody>
                    <a:bodyPr/>
                    <a:lstStyle/>
                    <a:p>
                      <a:pPr marL="0" algn="r" defTabSz="914363" rtl="0" eaLnBrk="1" latinLnBrk="0" hangingPunct="1">
                        <a:lnSpc>
                          <a:spcPct val="90000"/>
                        </a:lnSpc>
                      </a:pPr>
                      <a:r>
                        <a:rPr lang="en-US" sz="1800" kern="1200" dirty="0" smtClean="0"/>
                        <a:t>10,000 acres</a:t>
                      </a:r>
                      <a:endParaRPr lang="en-US" sz="1800" b="0" kern="1200" dirty="0" smtClean="0">
                        <a:solidFill>
                          <a:schemeClr val="dk1"/>
                        </a:solidFill>
                        <a:latin typeface="+mn-lt"/>
                        <a:ea typeface="+mn-ea"/>
                        <a:cs typeface="+mn-cs"/>
                      </a:endParaRPr>
                    </a:p>
                  </a:txBody>
                  <a:tcPr anchor="ctr"/>
                </a:tc>
              </a:tr>
              <a:tr h="154104">
                <a:tc>
                  <a:txBody>
                    <a:bodyPr/>
                    <a:lstStyle/>
                    <a:p>
                      <a:pPr algn="l">
                        <a:lnSpc>
                          <a:spcPct val="90000"/>
                        </a:lnSpc>
                      </a:pPr>
                      <a:r>
                        <a:rPr lang="en-US" sz="1800" dirty="0" smtClean="0"/>
                        <a:t>Tidal Habitat</a:t>
                      </a:r>
                      <a:endParaRPr lang="en-US" sz="1800" dirty="0"/>
                    </a:p>
                  </a:txBody>
                  <a:tcPr anchor="ctr"/>
                </a:tc>
                <a:tc>
                  <a:txBody>
                    <a:bodyPr/>
                    <a:lstStyle/>
                    <a:p>
                      <a:pPr marL="0" algn="r" defTabSz="914363" rtl="0" eaLnBrk="1" latinLnBrk="0" hangingPunct="1">
                        <a:lnSpc>
                          <a:spcPct val="90000"/>
                        </a:lnSpc>
                      </a:pPr>
                      <a:r>
                        <a:rPr lang="en-US" sz="1800" kern="1200" dirty="0" smtClean="0"/>
                        <a:t>65,000 acres</a:t>
                      </a:r>
                      <a:endParaRPr lang="en-US" sz="1800" b="0" kern="1200" dirty="0" smtClean="0">
                        <a:solidFill>
                          <a:schemeClr val="dk1"/>
                        </a:solidFill>
                        <a:latin typeface="+mn-lt"/>
                        <a:ea typeface="+mn-ea"/>
                        <a:cs typeface="+mn-cs"/>
                      </a:endParaRPr>
                    </a:p>
                  </a:txBody>
                  <a:tcPr anchor="ctr"/>
                </a:tc>
              </a:tr>
              <a:tr h="120576">
                <a:tc>
                  <a:txBody>
                    <a:bodyPr/>
                    <a:lstStyle/>
                    <a:p>
                      <a:pPr algn="l">
                        <a:lnSpc>
                          <a:spcPct val="90000"/>
                        </a:lnSpc>
                      </a:pPr>
                      <a:r>
                        <a:rPr lang="en-US" sz="1800" dirty="0" smtClean="0"/>
                        <a:t>Channel Margin</a:t>
                      </a:r>
                      <a:endParaRPr lang="en-US" sz="1800" dirty="0"/>
                    </a:p>
                  </a:txBody>
                  <a:tcPr anchor="ctr"/>
                </a:tc>
                <a:tc>
                  <a:txBody>
                    <a:bodyPr/>
                    <a:lstStyle/>
                    <a:p>
                      <a:pPr marL="0" algn="r" defTabSz="914363" rtl="0" eaLnBrk="1" latinLnBrk="0" hangingPunct="1">
                        <a:lnSpc>
                          <a:spcPct val="90000"/>
                        </a:lnSpc>
                      </a:pPr>
                      <a:r>
                        <a:rPr lang="en-US" sz="1800" kern="1200" dirty="0" smtClean="0"/>
                        <a:t>20 levee miles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Riparian</a:t>
                      </a:r>
                      <a:endParaRPr lang="en-US" sz="1800" dirty="0"/>
                    </a:p>
                  </a:txBody>
                  <a:tcPr anchor="ctr"/>
                </a:tc>
                <a:tc>
                  <a:txBody>
                    <a:bodyPr/>
                    <a:lstStyle/>
                    <a:p>
                      <a:pPr marL="0" algn="r" defTabSz="914363" rtl="0" eaLnBrk="1" latinLnBrk="0" hangingPunct="1">
                        <a:lnSpc>
                          <a:spcPct val="90000"/>
                        </a:lnSpc>
                      </a:pPr>
                      <a:r>
                        <a:rPr lang="en-US" sz="1800" kern="1200" dirty="0" smtClean="0"/>
                        <a:t>5,000 acres</a:t>
                      </a:r>
                      <a:endParaRPr lang="en-US" sz="1800" b="0" kern="1200" dirty="0" smtClean="0">
                        <a:solidFill>
                          <a:schemeClr val="dk1"/>
                        </a:solidFill>
                        <a:latin typeface="+mn-lt"/>
                        <a:ea typeface="+mn-ea"/>
                        <a:cs typeface="+mn-cs"/>
                      </a:endParaRPr>
                    </a:p>
                  </a:txBody>
                  <a:tcPr anchor="ctr"/>
                </a:tc>
              </a:tr>
              <a:tr h="129720">
                <a:tc>
                  <a:txBody>
                    <a:bodyPr/>
                    <a:lstStyle/>
                    <a:p>
                      <a:pPr algn="l">
                        <a:lnSpc>
                          <a:spcPct val="90000"/>
                        </a:lnSpc>
                      </a:pPr>
                      <a:r>
                        <a:rPr lang="en-US" sz="1800" dirty="0" smtClean="0"/>
                        <a:t>Grassland</a:t>
                      </a:r>
                      <a:endParaRPr lang="en-US" sz="1800" dirty="0"/>
                    </a:p>
                  </a:txBody>
                  <a:tcPr anchor="ctr"/>
                </a:tc>
                <a:tc>
                  <a:txBody>
                    <a:bodyPr/>
                    <a:lstStyle/>
                    <a:p>
                      <a:pPr marL="0" algn="r" defTabSz="914363" rtl="0" eaLnBrk="1" latinLnBrk="0" hangingPunct="1">
                        <a:lnSpc>
                          <a:spcPct val="90000"/>
                        </a:lnSpc>
                      </a:pPr>
                      <a:r>
                        <a:rPr lang="en-US" sz="1800" kern="1200" dirty="0" smtClean="0"/>
                        <a:t>10,000 acres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Other Habitats</a:t>
                      </a:r>
                      <a:endParaRPr lang="en-US" sz="1800" dirty="0"/>
                    </a:p>
                  </a:txBody>
                  <a:tcPr anchor="ctr"/>
                </a:tc>
                <a:tc>
                  <a:txBody>
                    <a:bodyPr/>
                    <a:lstStyle/>
                    <a:p>
                      <a:pPr marL="0" algn="r" defTabSz="914363" rtl="0" eaLnBrk="1" latinLnBrk="0" hangingPunct="1">
                        <a:lnSpc>
                          <a:spcPct val="90000"/>
                        </a:lnSpc>
                      </a:pPr>
                      <a:r>
                        <a:rPr lang="en-US" sz="1800" kern="1200" dirty="0" smtClean="0"/>
                        <a:t>5,000 acres</a:t>
                      </a:r>
                      <a:endParaRPr lang="en-US" sz="1800" b="0" kern="1200" dirty="0" smtClean="0">
                        <a:solidFill>
                          <a:schemeClr val="dk1"/>
                        </a:solidFill>
                        <a:latin typeface="+mn-lt"/>
                        <a:ea typeface="+mn-ea"/>
                        <a:cs typeface="+mn-cs"/>
                      </a:endParaRPr>
                    </a:p>
                  </a:txBody>
                  <a:tcPr anchor="ctr"/>
                </a:tc>
              </a:tr>
              <a:tr h="138864">
                <a:tc>
                  <a:txBody>
                    <a:bodyPr/>
                    <a:lstStyle/>
                    <a:p>
                      <a:pPr algn="l">
                        <a:lnSpc>
                          <a:spcPct val="90000"/>
                        </a:lnSpc>
                      </a:pPr>
                      <a:r>
                        <a:rPr lang="en-US" sz="1800" dirty="0" smtClean="0"/>
                        <a:t>Managed</a:t>
                      </a:r>
                      <a:r>
                        <a:rPr lang="en-US" sz="1800" baseline="0" dirty="0" smtClean="0"/>
                        <a:t> Wetlands</a:t>
                      </a:r>
                      <a:endParaRPr lang="en-US" sz="1800" dirty="0"/>
                    </a:p>
                  </a:txBody>
                  <a:tcPr anchor="ctr"/>
                </a:tc>
                <a:tc>
                  <a:txBody>
                    <a:bodyPr/>
                    <a:lstStyle/>
                    <a:p>
                      <a:pPr marL="0" algn="r" defTabSz="914363" rtl="0" eaLnBrk="1" latinLnBrk="0" hangingPunct="1">
                        <a:lnSpc>
                          <a:spcPct val="90000"/>
                        </a:lnSpc>
                      </a:pPr>
                      <a:r>
                        <a:rPr lang="en-US" sz="1800" kern="1200" dirty="0" smtClean="0"/>
                        <a:t>6,500 acres</a:t>
                      </a:r>
                      <a:endParaRPr lang="en-US" sz="1800" b="0" kern="1200" dirty="0" smtClean="0">
                        <a:solidFill>
                          <a:schemeClr val="dk1"/>
                        </a:solidFill>
                        <a:latin typeface="+mn-lt"/>
                        <a:ea typeface="+mn-ea"/>
                        <a:cs typeface="+mn-cs"/>
                      </a:endParaRPr>
                    </a:p>
                  </a:txBody>
                  <a:tcPr anchor="ctr"/>
                </a:tc>
              </a:tr>
              <a:tr h="0">
                <a:tc>
                  <a:txBody>
                    <a:bodyPr/>
                    <a:lstStyle/>
                    <a:p>
                      <a:pPr algn="l">
                        <a:lnSpc>
                          <a:spcPct val="90000"/>
                        </a:lnSpc>
                      </a:pPr>
                      <a:r>
                        <a:rPr lang="en-US" sz="1800" dirty="0" smtClean="0"/>
                        <a:t>Cultivated Lands</a:t>
                      </a:r>
                      <a:endParaRPr lang="en-US" sz="1800" dirty="0"/>
                    </a:p>
                  </a:txBody>
                  <a:tcPr anchor="ctr"/>
                </a:tc>
                <a:tc>
                  <a:txBody>
                    <a:bodyPr/>
                    <a:lstStyle/>
                    <a:p>
                      <a:pPr marL="0" algn="r" defTabSz="914363" rtl="0" eaLnBrk="1" latinLnBrk="0" hangingPunct="1">
                        <a:lnSpc>
                          <a:spcPct val="90000"/>
                        </a:lnSpc>
                      </a:pPr>
                      <a:r>
                        <a:rPr lang="en-US" sz="1800" kern="1200" dirty="0" smtClean="0"/>
                        <a:t>~45,000 acres</a:t>
                      </a:r>
                      <a:endParaRPr lang="en-US" sz="1800" b="0" kern="1200" dirty="0" smtClean="0">
                        <a:solidFill>
                          <a:schemeClr val="dk1"/>
                        </a:solidFill>
                        <a:latin typeface="+mn-lt"/>
                        <a:ea typeface="+mn-ea"/>
                        <a:cs typeface="+mn-cs"/>
                      </a:endParaRPr>
                    </a:p>
                  </a:txBody>
                  <a:tcPr anchor="ctr"/>
                </a:tc>
              </a:tr>
              <a:tr h="148008">
                <a:tc gridSpan="2">
                  <a:txBody>
                    <a:bodyPr/>
                    <a:lstStyle/>
                    <a:p>
                      <a:pPr marL="0" marR="0" indent="0" algn="l" defTabSz="914363" rtl="0" eaLnBrk="1" fontAlgn="auto" latinLnBrk="0" hangingPunct="1">
                        <a:lnSpc>
                          <a:spcPct val="90000"/>
                        </a:lnSpc>
                        <a:spcBef>
                          <a:spcPts val="0"/>
                        </a:spcBef>
                        <a:spcAft>
                          <a:spcPts val="0"/>
                        </a:spcAft>
                        <a:buClrTx/>
                        <a:buSzTx/>
                        <a:buFontTx/>
                        <a:buNone/>
                        <a:tabLst/>
                        <a:defRPr/>
                      </a:pPr>
                      <a:r>
                        <a:rPr lang="en-US" sz="1800" dirty="0" smtClean="0"/>
                        <a:t>Enhanced</a:t>
                      </a:r>
                      <a:r>
                        <a:rPr lang="en-US" sz="1800" baseline="0" dirty="0" smtClean="0"/>
                        <a:t> Yolo Bypass floodplain habitat</a:t>
                      </a:r>
                    </a:p>
                  </a:txBody>
                  <a:tcPr anchor="ctr"/>
                </a:tc>
                <a:tc hMerge="1">
                  <a:txBody>
                    <a:bodyPr/>
                    <a:lstStyle/>
                    <a:p>
                      <a:pPr marL="0" algn="r" defTabSz="914363" rtl="0" eaLnBrk="1" latinLnBrk="0" hangingPunct="1"/>
                      <a:endParaRPr lang="en-US" sz="1800" b="0" kern="1200" dirty="0" smtClean="0">
                        <a:solidFill>
                          <a:schemeClr val="dk1"/>
                        </a:solidFill>
                        <a:latin typeface="+mn-lt"/>
                        <a:ea typeface="+mn-ea"/>
                        <a:cs typeface="+mn-cs"/>
                      </a:endParaRPr>
                    </a:p>
                  </a:txBody>
                  <a:tcPr anchor="ctr"/>
                </a:tc>
              </a:tr>
              <a:tr h="428939">
                <a:tc>
                  <a:txBody>
                    <a:bodyPr/>
                    <a:lstStyle/>
                    <a:p>
                      <a:pPr marL="0" algn="ctr" defTabSz="914363" rtl="0" eaLnBrk="1" latinLnBrk="0" hangingPunct="1">
                        <a:lnSpc>
                          <a:spcPct val="90000"/>
                        </a:lnSpc>
                      </a:pPr>
                      <a:r>
                        <a:rPr lang="en-US" sz="2000" b="1" kern="1200" dirty="0" smtClean="0"/>
                        <a:t>TOTAL</a:t>
                      </a:r>
                      <a:endParaRPr lang="en-US" sz="2000" b="1" kern="1200" dirty="0" smtClean="0">
                        <a:solidFill>
                          <a:schemeClr val="bg1"/>
                        </a:solidFill>
                        <a:latin typeface="+mn-lt"/>
                        <a:ea typeface="+mn-ea"/>
                        <a:cs typeface="+mn-cs"/>
                      </a:endParaRPr>
                    </a:p>
                  </a:txBody>
                  <a:tcPr anchor="ctr"/>
                </a:tc>
                <a:tc>
                  <a:txBody>
                    <a:bodyPr/>
                    <a:lstStyle/>
                    <a:p>
                      <a:pPr algn="r">
                        <a:lnSpc>
                          <a:spcPct val="90000"/>
                        </a:lnSpc>
                      </a:pPr>
                      <a:r>
                        <a:rPr lang="en-US" sz="2000" b="1" dirty="0" smtClean="0"/>
                        <a:t>Up to 145,000 acres</a:t>
                      </a:r>
                      <a:endParaRPr lang="en-US" sz="2000" b="1" dirty="0">
                        <a:solidFill>
                          <a:schemeClr val="bg1"/>
                        </a:solidFill>
                      </a:endParaRPr>
                    </a:p>
                  </a:txBody>
                  <a:tcPr anchor="ctr"/>
                </a:tc>
              </a:tr>
            </a:tbl>
          </a:graphicData>
        </a:graphic>
      </p:graphicFrame>
      <p:grpSp>
        <p:nvGrpSpPr>
          <p:cNvPr id="3" name="Group 2"/>
          <p:cNvGrpSpPr/>
          <p:nvPr/>
        </p:nvGrpSpPr>
        <p:grpSpPr>
          <a:xfrm>
            <a:off x="510214" y="1312898"/>
            <a:ext cx="8051926" cy="5122307"/>
            <a:chOff x="510214" y="1312898"/>
            <a:chExt cx="8051926" cy="5122307"/>
          </a:xfrm>
        </p:grpSpPr>
        <p:pic>
          <p:nvPicPr>
            <p:cNvPr id="71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704" y="1312898"/>
              <a:ext cx="7974436" cy="4752975"/>
            </a:xfrm>
            <a:prstGeom prst="round2DiagRect">
              <a:avLst>
                <a:gd name="adj1" fmla="val 16667"/>
                <a:gd name="adj2" fmla="val 0"/>
              </a:avLst>
            </a:prstGeom>
            <a:ln w="88900" cap="sq">
              <a:solidFill>
                <a:schemeClr val="bg1"/>
              </a:solidFill>
              <a:miter lim="800000"/>
            </a:ln>
            <a:effectLst>
              <a:glow rad="228600">
                <a:schemeClr val="accent5">
                  <a:satMod val="175000"/>
                  <a:alpha val="40000"/>
                </a:schemeClr>
              </a:glow>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10214" y="6065873"/>
              <a:ext cx="7315200" cy="369332"/>
            </a:xfrm>
            <a:prstGeom prst="rect">
              <a:avLst/>
            </a:prstGeom>
            <a:solidFill>
              <a:srgbClr val="000000"/>
            </a:solidFill>
          </p:spPr>
          <p:txBody>
            <a:bodyPr wrap="none" rtlCol="0">
              <a:noAutofit/>
            </a:bodyPr>
            <a:lstStyle/>
            <a:p>
              <a:pPr algn="ctr"/>
              <a:r>
                <a:rPr lang="en-US" sz="2000" b="1" dirty="0" smtClean="0">
                  <a:latin typeface="+mn-lt"/>
                </a:rPr>
                <a:t>Habitat </a:t>
              </a:r>
              <a:r>
                <a:rPr lang="en-US" sz="2000" b="1" dirty="0" smtClean="0">
                  <a:latin typeface="+mn-lt"/>
                </a:rPr>
                <a:t>Restoration </a:t>
              </a:r>
              <a:r>
                <a:rPr lang="en-US" sz="2000" b="1" dirty="0" smtClean="0">
                  <a:latin typeface="+mn-lt"/>
                </a:rPr>
                <a:t>Size Comparison = 145,000 acre or </a:t>
              </a:r>
              <a:r>
                <a:rPr lang="en-US" sz="2000" b="1" dirty="0" smtClean="0">
                  <a:latin typeface="+mn-lt"/>
                </a:rPr>
                <a:t>227 sq. miles</a:t>
              </a:r>
              <a:endParaRPr lang="en-US" sz="2000" b="1" dirty="0">
                <a:latin typeface="+mn-lt"/>
              </a:endParaRPr>
            </a:p>
          </p:txBody>
        </p:sp>
      </p:grpSp>
    </p:spTree>
    <p:extLst>
      <p:ext uri="{BB962C8B-B14F-4D97-AF65-F5344CB8AC3E}">
        <p14:creationId xmlns:p14="http://schemas.microsoft.com/office/powerpoint/2010/main" val="27210032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ontent Placeholder 4"/>
          <p:cNvSpPr txBox="1">
            <a:spLocks/>
          </p:cNvSpPr>
          <p:nvPr/>
        </p:nvSpPr>
        <p:spPr>
          <a:xfrm>
            <a:off x="3886200" y="2031117"/>
            <a:ext cx="5207000" cy="4293483"/>
          </a:xfrm>
          <a:prstGeom prst="rect">
            <a:avLst/>
          </a:prstGeom>
        </p:spPr>
        <p:txBody>
          <a:bodyPr/>
          <a:lstStyle>
            <a:lvl1pPr marL="396875" indent="-396875" algn="l" defTabSz="912813" rtl="0" eaLnBrk="0" fontAlgn="base" hangingPunct="0">
              <a:lnSpc>
                <a:spcPct val="90000"/>
              </a:lnSpc>
              <a:spcBef>
                <a:spcPct val="20000"/>
              </a:spcBef>
              <a:spcAft>
                <a:spcPct val="0"/>
              </a:spcAft>
              <a:buBlip>
                <a:blip r:embed="rId3"/>
              </a:buBlip>
              <a:defRPr lang="en-US" sz="2800" kern="1200" dirty="0">
                <a:solidFill>
                  <a:schemeClr val="tx1"/>
                </a:solidFill>
                <a:effectLst>
                  <a:outerShdw blurRad="38100" dist="38100" dir="2700000" algn="tl">
                    <a:srgbClr val="000000">
                      <a:alpha val="43137"/>
                    </a:srgbClr>
                  </a:outerShdw>
                </a:effectLst>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4"/>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4"/>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4"/>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4"/>
              </a:buBlip>
              <a:defRPr lang="en-US" sz="2400" kern="1200" dirty="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800"/>
              </a:spcAft>
            </a:pPr>
            <a:r>
              <a:rPr lang="en-US" sz="2600" dirty="0" smtClean="0"/>
              <a:t>25% – Colorado River</a:t>
            </a:r>
          </a:p>
          <a:p>
            <a:pPr>
              <a:spcBef>
                <a:spcPts val="0"/>
              </a:spcBef>
              <a:spcAft>
                <a:spcPts val="1800"/>
              </a:spcAft>
            </a:pPr>
            <a:r>
              <a:rPr lang="en-US" sz="2600" dirty="0" smtClean="0"/>
              <a:t>30% – State Water Project (Delta)</a:t>
            </a:r>
          </a:p>
          <a:p>
            <a:pPr>
              <a:spcBef>
                <a:spcPts val="0"/>
              </a:spcBef>
              <a:spcAft>
                <a:spcPts val="0"/>
              </a:spcAft>
            </a:pPr>
            <a:r>
              <a:rPr lang="en-US" sz="2600" dirty="0" smtClean="0"/>
              <a:t>45% – Local Supplies</a:t>
            </a:r>
          </a:p>
          <a:p>
            <a:pPr marL="1998663" lvl="1"/>
            <a:r>
              <a:rPr lang="en-US" dirty="0" smtClean="0"/>
              <a:t>Los Angeles Aqueduct</a:t>
            </a:r>
          </a:p>
          <a:p>
            <a:pPr marL="1998663" lvl="1"/>
            <a:r>
              <a:rPr lang="en-US" dirty="0" smtClean="0"/>
              <a:t>Conservation</a:t>
            </a:r>
          </a:p>
          <a:p>
            <a:pPr marL="1998663" lvl="1"/>
            <a:r>
              <a:rPr lang="en-US" dirty="0" smtClean="0"/>
              <a:t>Recycling</a:t>
            </a:r>
          </a:p>
          <a:p>
            <a:pPr marL="1998663" lvl="1"/>
            <a:r>
              <a:rPr lang="en-US" dirty="0" smtClean="0"/>
              <a:t>Groundwater</a:t>
            </a:r>
          </a:p>
          <a:p>
            <a:pPr marL="1998663" lvl="1"/>
            <a:r>
              <a:rPr lang="en-US" dirty="0" smtClean="0"/>
              <a:t>Desalination</a:t>
            </a:r>
          </a:p>
          <a:p>
            <a:pPr lvl="1"/>
            <a:endParaRPr lang="en-US" dirty="0" smtClean="0"/>
          </a:p>
        </p:txBody>
      </p:sp>
      <p:pic>
        <p:nvPicPr>
          <p:cNvPr id="9" name="Picture 2" descr="Base Map Topo 2"/>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158750" y="298450"/>
            <a:ext cx="5556250" cy="6559550"/>
          </a:xfrm>
          <a:prstGeom prst="rect">
            <a:avLst/>
          </a:prstGeom>
          <a:noFill/>
          <a:ln w="9525">
            <a:noFill/>
            <a:miter lim="800000"/>
            <a:headEnd/>
            <a:tailEnd/>
          </a:ln>
          <a:effectLst>
            <a:glow rad="228600">
              <a:schemeClr val="accent4">
                <a:satMod val="175000"/>
                <a:alpha val="40000"/>
              </a:schemeClr>
            </a:glow>
          </a:effectLst>
        </p:spPr>
      </p:pic>
      <p:pic>
        <p:nvPicPr>
          <p:cNvPr id="10248" name="Picture 9" descr="MWD Service Area1.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6013" y="5222875"/>
            <a:ext cx="18669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Slide Number Placeholder 3"/>
          <p:cNvSpPr txBox="1">
            <a:spLocks/>
          </p:cNvSpPr>
          <p:nvPr/>
        </p:nvSpPr>
        <p:spPr bwMode="auto">
          <a:xfrm>
            <a:off x="8458200" y="6427788"/>
            <a:ext cx="685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DB197F9C-E21B-4421-B8CC-34D1EDD184C5}" type="slidenum">
              <a:rPr lang="en-US"/>
              <a:pPr algn="ctr" eaLnBrk="1" hangingPunct="1"/>
              <a:t>3</a:t>
            </a:fld>
            <a:endParaRPr lang="en-US"/>
          </a:p>
        </p:txBody>
      </p:sp>
      <p:sp>
        <p:nvSpPr>
          <p:cNvPr id="13" name="Freeform 5"/>
          <p:cNvSpPr>
            <a:spLocks/>
          </p:cNvSpPr>
          <p:nvPr/>
        </p:nvSpPr>
        <p:spPr bwMode="ltGray">
          <a:xfrm>
            <a:off x="1028700" y="1477963"/>
            <a:ext cx="477837" cy="1633538"/>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4" name="Freeform 6"/>
          <p:cNvSpPr>
            <a:spLocks/>
          </p:cNvSpPr>
          <p:nvPr/>
        </p:nvSpPr>
        <p:spPr bwMode="auto">
          <a:xfrm>
            <a:off x="423863" y="958850"/>
            <a:ext cx="566737" cy="528638"/>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5" name="Freeform 7"/>
          <p:cNvSpPr>
            <a:spLocks/>
          </p:cNvSpPr>
          <p:nvPr/>
        </p:nvSpPr>
        <p:spPr bwMode="ltGray">
          <a:xfrm>
            <a:off x="1409700" y="2220913"/>
            <a:ext cx="100012" cy="471488"/>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6" name="Freeform 8"/>
          <p:cNvSpPr>
            <a:spLocks/>
          </p:cNvSpPr>
          <p:nvPr/>
        </p:nvSpPr>
        <p:spPr bwMode="ltGray">
          <a:xfrm>
            <a:off x="1476375" y="2701925"/>
            <a:ext cx="242887" cy="166688"/>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7" name="Freeform 9"/>
          <p:cNvSpPr>
            <a:spLocks/>
          </p:cNvSpPr>
          <p:nvPr/>
        </p:nvSpPr>
        <p:spPr bwMode="ltGray">
          <a:xfrm>
            <a:off x="1333500" y="3092450"/>
            <a:ext cx="1171575" cy="819150"/>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19" name="Freeform 25"/>
          <p:cNvSpPr>
            <a:spLocks/>
          </p:cNvSpPr>
          <p:nvPr/>
        </p:nvSpPr>
        <p:spPr bwMode="ltGray">
          <a:xfrm>
            <a:off x="2895600" y="3384550"/>
            <a:ext cx="545253" cy="2012950"/>
          </a:xfrm>
          <a:custGeom>
            <a:avLst/>
            <a:gdLst/>
            <a:ahLst/>
            <a:cxnLst>
              <a:cxn ang="0">
                <a:pos x="0" y="0"/>
              </a:cxn>
              <a:cxn ang="0">
                <a:pos x="28" y="8"/>
              </a:cxn>
              <a:cxn ang="0">
                <a:pos x="64" y="68"/>
              </a:cxn>
              <a:cxn ang="0">
                <a:pos x="88" y="80"/>
              </a:cxn>
              <a:cxn ang="0">
                <a:pos x="112" y="96"/>
              </a:cxn>
              <a:cxn ang="0">
                <a:pos x="136" y="180"/>
              </a:cxn>
              <a:cxn ang="0">
                <a:pos x="152" y="216"/>
              </a:cxn>
              <a:cxn ang="0">
                <a:pos x="156" y="292"/>
              </a:cxn>
              <a:cxn ang="0">
                <a:pos x="200" y="392"/>
              </a:cxn>
              <a:cxn ang="0">
                <a:pos x="216" y="428"/>
              </a:cxn>
              <a:cxn ang="0">
                <a:pos x="232" y="508"/>
              </a:cxn>
              <a:cxn ang="0">
                <a:pos x="244" y="532"/>
              </a:cxn>
              <a:cxn ang="0">
                <a:pos x="252" y="556"/>
              </a:cxn>
              <a:cxn ang="0">
                <a:pos x="272" y="692"/>
              </a:cxn>
              <a:cxn ang="0">
                <a:pos x="260" y="792"/>
              </a:cxn>
              <a:cxn ang="0">
                <a:pos x="244" y="828"/>
              </a:cxn>
              <a:cxn ang="0">
                <a:pos x="236" y="880"/>
              </a:cxn>
              <a:cxn ang="0">
                <a:pos x="228" y="936"/>
              </a:cxn>
              <a:cxn ang="0">
                <a:pos x="196" y="968"/>
              </a:cxn>
              <a:cxn ang="0">
                <a:pos x="152" y="1040"/>
              </a:cxn>
              <a:cxn ang="0">
                <a:pos x="104" y="1068"/>
              </a:cxn>
              <a:cxn ang="0">
                <a:pos x="92" y="1076"/>
              </a:cxn>
              <a:cxn ang="0">
                <a:pos x="124" y="1148"/>
              </a:cxn>
              <a:cxn ang="0">
                <a:pos x="108" y="1184"/>
              </a:cxn>
              <a:cxn ang="0">
                <a:pos x="124" y="1268"/>
              </a:cxn>
            </a:cxnLst>
            <a:rect l="0" t="0" r="r" b="b"/>
            <a:pathLst>
              <a:path w="276" h="1268">
                <a:moveTo>
                  <a:pt x="0" y="0"/>
                </a:moveTo>
                <a:cubicBezTo>
                  <a:pt x="0" y="0"/>
                  <a:pt x="26" y="6"/>
                  <a:pt x="28" y="8"/>
                </a:cubicBezTo>
                <a:cubicBezTo>
                  <a:pt x="47" y="27"/>
                  <a:pt x="44" y="51"/>
                  <a:pt x="64" y="68"/>
                </a:cubicBezTo>
                <a:cubicBezTo>
                  <a:pt x="85" y="86"/>
                  <a:pt x="66" y="68"/>
                  <a:pt x="88" y="80"/>
                </a:cubicBezTo>
                <a:cubicBezTo>
                  <a:pt x="96" y="85"/>
                  <a:pt x="112" y="96"/>
                  <a:pt x="112" y="96"/>
                </a:cubicBezTo>
                <a:cubicBezTo>
                  <a:pt x="121" y="122"/>
                  <a:pt x="121" y="158"/>
                  <a:pt x="136" y="180"/>
                </a:cubicBezTo>
                <a:cubicBezTo>
                  <a:pt x="143" y="191"/>
                  <a:pt x="152" y="216"/>
                  <a:pt x="152" y="216"/>
                </a:cubicBezTo>
                <a:cubicBezTo>
                  <a:pt x="153" y="241"/>
                  <a:pt x="154" y="267"/>
                  <a:pt x="156" y="292"/>
                </a:cubicBezTo>
                <a:cubicBezTo>
                  <a:pt x="159" y="331"/>
                  <a:pt x="185" y="358"/>
                  <a:pt x="200" y="392"/>
                </a:cubicBezTo>
                <a:cubicBezTo>
                  <a:pt x="219" y="435"/>
                  <a:pt x="198" y="401"/>
                  <a:pt x="216" y="428"/>
                </a:cubicBezTo>
                <a:cubicBezTo>
                  <a:pt x="223" y="455"/>
                  <a:pt x="227" y="481"/>
                  <a:pt x="232" y="508"/>
                </a:cubicBezTo>
                <a:cubicBezTo>
                  <a:pt x="236" y="528"/>
                  <a:pt x="235" y="513"/>
                  <a:pt x="244" y="532"/>
                </a:cubicBezTo>
                <a:cubicBezTo>
                  <a:pt x="247" y="540"/>
                  <a:pt x="252" y="556"/>
                  <a:pt x="252" y="556"/>
                </a:cubicBezTo>
                <a:cubicBezTo>
                  <a:pt x="246" y="603"/>
                  <a:pt x="261" y="646"/>
                  <a:pt x="272" y="692"/>
                </a:cubicBezTo>
                <a:cubicBezTo>
                  <a:pt x="268" y="776"/>
                  <a:pt x="276" y="744"/>
                  <a:pt x="260" y="792"/>
                </a:cubicBezTo>
                <a:cubicBezTo>
                  <a:pt x="256" y="804"/>
                  <a:pt x="244" y="828"/>
                  <a:pt x="244" y="828"/>
                </a:cubicBezTo>
                <a:cubicBezTo>
                  <a:pt x="251" y="848"/>
                  <a:pt x="247" y="863"/>
                  <a:pt x="236" y="880"/>
                </a:cubicBezTo>
                <a:cubicBezTo>
                  <a:pt x="234" y="899"/>
                  <a:pt x="240" y="921"/>
                  <a:pt x="228" y="936"/>
                </a:cubicBezTo>
                <a:cubicBezTo>
                  <a:pt x="218" y="948"/>
                  <a:pt x="204" y="953"/>
                  <a:pt x="196" y="968"/>
                </a:cubicBezTo>
                <a:cubicBezTo>
                  <a:pt x="187" y="986"/>
                  <a:pt x="170" y="1028"/>
                  <a:pt x="152" y="1040"/>
                </a:cubicBezTo>
                <a:cubicBezTo>
                  <a:pt x="136" y="1051"/>
                  <a:pt x="121" y="1057"/>
                  <a:pt x="104" y="1068"/>
                </a:cubicBezTo>
                <a:cubicBezTo>
                  <a:pt x="100" y="1071"/>
                  <a:pt x="92" y="1076"/>
                  <a:pt x="92" y="1076"/>
                </a:cubicBezTo>
                <a:cubicBezTo>
                  <a:pt x="73" y="1104"/>
                  <a:pt x="115" y="1120"/>
                  <a:pt x="124" y="1148"/>
                </a:cubicBezTo>
                <a:cubicBezTo>
                  <a:pt x="114" y="1177"/>
                  <a:pt x="121" y="1165"/>
                  <a:pt x="108" y="1184"/>
                </a:cubicBezTo>
                <a:cubicBezTo>
                  <a:pt x="110" y="1216"/>
                  <a:pt x="102" y="1246"/>
                  <a:pt x="124" y="1268"/>
                </a:cubicBez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grpSp>
        <p:nvGrpSpPr>
          <p:cNvPr id="3" name="Group 2"/>
          <p:cNvGrpSpPr/>
          <p:nvPr/>
        </p:nvGrpSpPr>
        <p:grpSpPr bwMode="ltGray">
          <a:xfrm>
            <a:off x="3644900" y="5289550"/>
            <a:ext cx="1612900" cy="1111250"/>
            <a:chOff x="3644900" y="5289550"/>
            <a:chExt cx="1612900" cy="1111250"/>
          </a:xfrm>
        </p:grpSpPr>
        <p:sp>
          <p:nvSpPr>
            <p:cNvPr id="27" name="Freeform 51"/>
            <p:cNvSpPr>
              <a:spLocks/>
            </p:cNvSpPr>
            <p:nvPr/>
          </p:nvSpPr>
          <p:spPr bwMode="ltGray">
            <a:xfrm>
              <a:off x="3644900" y="5289550"/>
              <a:ext cx="1612900" cy="428625"/>
            </a:xfrm>
            <a:custGeom>
              <a:avLst/>
              <a:gdLst/>
              <a:ahLst/>
              <a:cxnLst>
                <a:cxn ang="0">
                  <a:pos x="1016" y="0"/>
                </a:cxn>
                <a:cxn ang="0">
                  <a:pos x="980" y="16"/>
                </a:cxn>
                <a:cxn ang="0">
                  <a:pos x="944" y="40"/>
                </a:cxn>
                <a:cxn ang="0">
                  <a:pos x="876" y="52"/>
                </a:cxn>
                <a:cxn ang="0">
                  <a:pos x="800" y="96"/>
                </a:cxn>
                <a:cxn ang="0">
                  <a:pos x="780" y="92"/>
                </a:cxn>
                <a:cxn ang="0">
                  <a:pos x="756" y="100"/>
                </a:cxn>
                <a:cxn ang="0">
                  <a:pos x="684" y="84"/>
                </a:cxn>
                <a:cxn ang="0">
                  <a:pos x="664" y="120"/>
                </a:cxn>
                <a:cxn ang="0">
                  <a:pos x="612" y="188"/>
                </a:cxn>
                <a:cxn ang="0">
                  <a:pos x="588" y="236"/>
                </a:cxn>
                <a:cxn ang="0">
                  <a:pos x="564" y="252"/>
                </a:cxn>
                <a:cxn ang="0">
                  <a:pos x="540" y="260"/>
                </a:cxn>
                <a:cxn ang="0">
                  <a:pos x="452" y="252"/>
                </a:cxn>
                <a:cxn ang="0">
                  <a:pos x="304" y="160"/>
                </a:cxn>
                <a:cxn ang="0">
                  <a:pos x="208" y="184"/>
                </a:cxn>
                <a:cxn ang="0">
                  <a:pos x="128" y="228"/>
                </a:cxn>
                <a:cxn ang="0">
                  <a:pos x="0" y="228"/>
                </a:cxn>
              </a:cxnLst>
              <a:rect l="0" t="0" r="r" b="b"/>
              <a:pathLst>
                <a:path w="1016" h="270">
                  <a:moveTo>
                    <a:pt x="1016" y="0"/>
                  </a:moveTo>
                  <a:cubicBezTo>
                    <a:pt x="997" y="13"/>
                    <a:pt x="1009" y="6"/>
                    <a:pt x="980" y="16"/>
                  </a:cubicBezTo>
                  <a:cubicBezTo>
                    <a:pt x="980" y="16"/>
                    <a:pt x="950" y="36"/>
                    <a:pt x="944" y="40"/>
                  </a:cubicBezTo>
                  <a:cubicBezTo>
                    <a:pt x="928" y="51"/>
                    <a:pt x="890" y="51"/>
                    <a:pt x="876" y="52"/>
                  </a:cubicBezTo>
                  <a:cubicBezTo>
                    <a:pt x="849" y="70"/>
                    <a:pt x="832" y="88"/>
                    <a:pt x="800" y="96"/>
                  </a:cubicBezTo>
                  <a:cubicBezTo>
                    <a:pt x="793" y="95"/>
                    <a:pt x="787" y="91"/>
                    <a:pt x="780" y="92"/>
                  </a:cubicBezTo>
                  <a:cubicBezTo>
                    <a:pt x="772" y="93"/>
                    <a:pt x="756" y="100"/>
                    <a:pt x="756" y="100"/>
                  </a:cubicBezTo>
                  <a:cubicBezTo>
                    <a:pt x="732" y="96"/>
                    <a:pt x="708" y="90"/>
                    <a:pt x="684" y="84"/>
                  </a:cubicBezTo>
                  <a:cubicBezTo>
                    <a:pt x="666" y="112"/>
                    <a:pt x="671" y="99"/>
                    <a:pt x="664" y="120"/>
                  </a:cubicBezTo>
                  <a:cubicBezTo>
                    <a:pt x="658" y="171"/>
                    <a:pt x="663" y="179"/>
                    <a:pt x="612" y="188"/>
                  </a:cubicBezTo>
                  <a:cubicBezTo>
                    <a:pt x="602" y="203"/>
                    <a:pt x="602" y="224"/>
                    <a:pt x="588" y="236"/>
                  </a:cubicBezTo>
                  <a:cubicBezTo>
                    <a:pt x="581" y="242"/>
                    <a:pt x="573" y="249"/>
                    <a:pt x="564" y="252"/>
                  </a:cubicBezTo>
                  <a:cubicBezTo>
                    <a:pt x="556" y="255"/>
                    <a:pt x="540" y="260"/>
                    <a:pt x="540" y="260"/>
                  </a:cubicBezTo>
                  <a:cubicBezTo>
                    <a:pt x="511" y="258"/>
                    <a:pt x="475" y="270"/>
                    <a:pt x="452" y="252"/>
                  </a:cubicBezTo>
                  <a:cubicBezTo>
                    <a:pt x="403" y="214"/>
                    <a:pt x="364" y="180"/>
                    <a:pt x="304" y="160"/>
                  </a:cubicBezTo>
                  <a:cubicBezTo>
                    <a:pt x="268" y="164"/>
                    <a:pt x="243" y="179"/>
                    <a:pt x="208" y="184"/>
                  </a:cubicBezTo>
                  <a:cubicBezTo>
                    <a:pt x="182" y="202"/>
                    <a:pt x="159" y="222"/>
                    <a:pt x="128" y="228"/>
                  </a:cubicBezTo>
                  <a:cubicBezTo>
                    <a:pt x="5" y="224"/>
                    <a:pt x="52" y="228"/>
                    <a:pt x="0" y="228"/>
                  </a:cubicBez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grpSp>
          <p:nvGrpSpPr>
            <p:cNvPr id="2" name="Group 1"/>
            <p:cNvGrpSpPr/>
            <p:nvPr/>
          </p:nvGrpSpPr>
          <p:grpSpPr bwMode="ltGray">
            <a:xfrm>
              <a:off x="3706688" y="5676686"/>
              <a:ext cx="192212" cy="724114"/>
              <a:chOff x="3706688" y="5676686"/>
              <a:chExt cx="192212" cy="724114"/>
            </a:xfrm>
          </p:grpSpPr>
          <p:sp>
            <p:nvSpPr>
              <p:cNvPr id="28" name="Freeform 52"/>
              <p:cNvSpPr>
                <a:spLocks/>
              </p:cNvSpPr>
              <p:nvPr/>
            </p:nvSpPr>
            <p:spPr bwMode="ltGray">
              <a:xfrm>
                <a:off x="3733800" y="5676686"/>
                <a:ext cx="165100" cy="565150"/>
              </a:xfrm>
              <a:custGeom>
                <a:avLst/>
                <a:gdLst/>
                <a:ahLst/>
                <a:cxnLst>
                  <a:cxn ang="0">
                    <a:pos x="40" y="0"/>
                  </a:cxn>
                  <a:cxn ang="0">
                    <a:pos x="12" y="48"/>
                  </a:cxn>
                  <a:cxn ang="0">
                    <a:pos x="4" y="72"/>
                  </a:cxn>
                  <a:cxn ang="0">
                    <a:pos x="0" y="148"/>
                  </a:cxn>
                  <a:cxn ang="0">
                    <a:pos x="16" y="248"/>
                  </a:cxn>
                  <a:cxn ang="0">
                    <a:pos x="32" y="272"/>
                  </a:cxn>
                  <a:cxn ang="0">
                    <a:pos x="52" y="320"/>
                  </a:cxn>
                  <a:cxn ang="0">
                    <a:pos x="84" y="340"/>
                  </a:cxn>
                  <a:cxn ang="0">
                    <a:pos x="104" y="356"/>
                  </a:cxn>
                </a:cxnLst>
                <a:rect l="0" t="0" r="r" b="b"/>
                <a:pathLst>
                  <a:path w="104" h="356">
                    <a:moveTo>
                      <a:pt x="40" y="0"/>
                    </a:moveTo>
                    <a:cubicBezTo>
                      <a:pt x="30" y="16"/>
                      <a:pt x="20" y="31"/>
                      <a:pt x="12" y="48"/>
                    </a:cubicBezTo>
                    <a:cubicBezTo>
                      <a:pt x="9" y="56"/>
                      <a:pt x="4" y="72"/>
                      <a:pt x="4" y="72"/>
                    </a:cubicBezTo>
                    <a:cubicBezTo>
                      <a:pt x="12" y="97"/>
                      <a:pt x="6" y="123"/>
                      <a:pt x="0" y="148"/>
                    </a:cubicBezTo>
                    <a:cubicBezTo>
                      <a:pt x="3" y="188"/>
                      <a:pt x="4" y="212"/>
                      <a:pt x="16" y="248"/>
                    </a:cubicBezTo>
                    <a:cubicBezTo>
                      <a:pt x="19" y="257"/>
                      <a:pt x="29" y="263"/>
                      <a:pt x="32" y="272"/>
                    </a:cubicBezTo>
                    <a:cubicBezTo>
                      <a:pt x="38" y="289"/>
                      <a:pt x="46" y="302"/>
                      <a:pt x="52" y="320"/>
                    </a:cubicBezTo>
                    <a:cubicBezTo>
                      <a:pt x="54" y="325"/>
                      <a:pt x="75" y="336"/>
                      <a:pt x="84" y="340"/>
                    </a:cubicBezTo>
                    <a:lnTo>
                      <a:pt x="104" y="356"/>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sp>
            <p:nvSpPr>
              <p:cNvPr id="29" name="Freeform 53"/>
              <p:cNvSpPr>
                <a:spLocks/>
              </p:cNvSpPr>
              <p:nvPr/>
            </p:nvSpPr>
            <p:spPr bwMode="ltGray">
              <a:xfrm>
                <a:off x="3706688" y="5683250"/>
                <a:ext cx="146050" cy="717550"/>
              </a:xfrm>
              <a:custGeom>
                <a:avLst/>
                <a:gdLst/>
                <a:ahLst/>
                <a:cxnLst>
                  <a:cxn ang="0">
                    <a:pos x="60" y="0"/>
                  </a:cxn>
                  <a:cxn ang="0">
                    <a:pos x="0" y="76"/>
                  </a:cxn>
                  <a:cxn ang="0">
                    <a:pos x="4" y="240"/>
                  </a:cxn>
                  <a:cxn ang="0">
                    <a:pos x="56" y="376"/>
                  </a:cxn>
                  <a:cxn ang="0">
                    <a:pos x="84" y="436"/>
                  </a:cxn>
                  <a:cxn ang="0">
                    <a:pos x="92" y="452"/>
                  </a:cxn>
                </a:cxnLst>
                <a:rect l="0" t="0" r="r" b="b"/>
                <a:pathLst>
                  <a:path w="92" h="452">
                    <a:moveTo>
                      <a:pt x="60" y="0"/>
                    </a:moveTo>
                    <a:cubicBezTo>
                      <a:pt x="36" y="24"/>
                      <a:pt x="11" y="44"/>
                      <a:pt x="0" y="76"/>
                    </a:cubicBezTo>
                    <a:cubicBezTo>
                      <a:pt x="1" y="131"/>
                      <a:pt x="2" y="185"/>
                      <a:pt x="4" y="240"/>
                    </a:cubicBezTo>
                    <a:cubicBezTo>
                      <a:pt x="6" y="289"/>
                      <a:pt x="37" y="333"/>
                      <a:pt x="56" y="376"/>
                    </a:cubicBezTo>
                    <a:cubicBezTo>
                      <a:pt x="65" y="397"/>
                      <a:pt x="65" y="423"/>
                      <a:pt x="84" y="436"/>
                    </a:cubicBezTo>
                    <a:cubicBezTo>
                      <a:pt x="89" y="450"/>
                      <a:pt x="85" y="445"/>
                      <a:pt x="92" y="452"/>
                    </a:cubicBez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grpSp>
      </p:grpSp>
      <p:grpSp>
        <p:nvGrpSpPr>
          <p:cNvPr id="4" name="Group 3"/>
          <p:cNvGrpSpPr/>
          <p:nvPr/>
        </p:nvGrpSpPr>
        <p:grpSpPr bwMode="ltGray">
          <a:xfrm>
            <a:off x="1104900" y="2889251"/>
            <a:ext cx="1811338" cy="2127250"/>
            <a:chOff x="1104900" y="2889251"/>
            <a:chExt cx="1811338" cy="2127250"/>
          </a:xfrm>
        </p:grpSpPr>
        <p:sp>
          <p:nvSpPr>
            <p:cNvPr id="37" name="Freeform 106"/>
            <p:cNvSpPr>
              <a:spLocks/>
            </p:cNvSpPr>
            <p:nvPr/>
          </p:nvSpPr>
          <p:spPr bwMode="ltGray">
            <a:xfrm>
              <a:off x="1468438" y="3225801"/>
              <a:ext cx="1447800" cy="1790700"/>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sp>
          <p:nvSpPr>
            <p:cNvPr id="38" name="Freeform 107"/>
            <p:cNvSpPr>
              <a:spLocks/>
            </p:cNvSpPr>
            <p:nvPr/>
          </p:nvSpPr>
          <p:spPr bwMode="ltGray">
            <a:xfrm>
              <a:off x="1104900" y="2889251"/>
              <a:ext cx="309563" cy="90488"/>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sp>
          <p:nvSpPr>
            <p:cNvPr id="39" name="Freeform 108"/>
            <p:cNvSpPr>
              <a:spLocks/>
            </p:cNvSpPr>
            <p:nvPr/>
          </p:nvSpPr>
          <p:spPr bwMode="ltGray">
            <a:xfrm>
              <a:off x="1285875" y="3165476"/>
              <a:ext cx="200025" cy="295275"/>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sp>
          <p:nvSpPr>
            <p:cNvPr id="40" name="Freeform 109"/>
            <p:cNvSpPr>
              <a:spLocks/>
            </p:cNvSpPr>
            <p:nvPr/>
          </p:nvSpPr>
          <p:spPr bwMode="ltGray">
            <a:xfrm>
              <a:off x="1914525" y="4389439"/>
              <a:ext cx="381000" cy="614363"/>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grpSp>
      <p:sp>
        <p:nvSpPr>
          <p:cNvPr id="41" name="Freeform 110"/>
          <p:cNvSpPr>
            <a:spLocks/>
          </p:cNvSpPr>
          <p:nvPr/>
        </p:nvSpPr>
        <p:spPr bwMode="gray">
          <a:xfrm>
            <a:off x="2871788" y="5008564"/>
            <a:ext cx="819150" cy="485775"/>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28575" cap="flat" cmpd="sng">
            <a:solidFill>
              <a:srgbClr val="00FF00"/>
            </a:solidFill>
            <a:prstDash val="solid"/>
            <a:round/>
            <a:headEnd type="none" w="med" len="med"/>
            <a:tailEnd type="none" w="med" len="med"/>
          </a:ln>
          <a:effectLst>
            <a:glow rad="101600">
              <a:schemeClr val="accent4">
                <a:satMod val="175000"/>
                <a:alpha val="40000"/>
              </a:schemeClr>
            </a:glow>
            <a:outerShdw blurRad="50800" dist="38100" dir="2700000" algn="tl" rotWithShape="0">
              <a:prstClr val="black"/>
            </a:outerShdw>
          </a:effectLst>
        </p:spPr>
        <p:txBody>
          <a:bodyPr wrap="none" anchor="ctr"/>
          <a:lstStyle/>
          <a:p>
            <a:pPr fontAlgn="auto">
              <a:spcBef>
                <a:spcPts val="0"/>
              </a:spcBef>
              <a:spcAft>
                <a:spcPts val="0"/>
              </a:spcAft>
            </a:pPr>
            <a:endParaRPr lang="en-US" dirty="0">
              <a:solidFill>
                <a:prstClr val="white"/>
              </a:solidFill>
              <a:effectLst>
                <a:outerShdw blurRad="38100" dist="38100" dir="2700000" algn="tl">
                  <a:srgbClr val="000000">
                    <a:alpha val="43137"/>
                  </a:srgbClr>
                </a:outerShdw>
              </a:effectLst>
            </a:endParaRPr>
          </a:p>
        </p:txBody>
      </p:sp>
      <p:sp>
        <p:nvSpPr>
          <p:cNvPr id="33" name="Oval 119"/>
          <p:cNvSpPr>
            <a:spLocks noChangeArrowheads="1"/>
          </p:cNvSpPr>
          <p:nvPr/>
        </p:nvSpPr>
        <p:spPr bwMode="ltGray">
          <a:xfrm>
            <a:off x="1384300" y="2020888"/>
            <a:ext cx="196850" cy="196850"/>
          </a:xfrm>
          <a:prstGeom prst="ellipse">
            <a:avLst/>
          </a:prstGeom>
          <a:solidFill>
            <a:srgbClr val="006600"/>
          </a:solidFill>
          <a:ln w="28575">
            <a:solidFill>
              <a:srgbClr val="66FF33"/>
            </a:solidFill>
            <a:round/>
            <a:headEnd/>
            <a:tailEnd/>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34" name="Oval 120"/>
          <p:cNvSpPr>
            <a:spLocks noChangeArrowheads="1"/>
          </p:cNvSpPr>
          <p:nvPr/>
        </p:nvSpPr>
        <p:spPr bwMode="ltGray">
          <a:xfrm>
            <a:off x="1511300" y="3606801"/>
            <a:ext cx="196850" cy="196850"/>
          </a:xfrm>
          <a:prstGeom prst="ellipse">
            <a:avLst/>
          </a:prstGeom>
          <a:solidFill>
            <a:srgbClr val="006600"/>
          </a:solidFill>
          <a:ln w="28575">
            <a:solidFill>
              <a:srgbClr val="66FF33"/>
            </a:solidFill>
            <a:round/>
            <a:headEnd/>
            <a:tailEnd/>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35" name="Oval 121"/>
          <p:cNvSpPr>
            <a:spLocks noChangeArrowheads="1"/>
          </p:cNvSpPr>
          <p:nvPr/>
        </p:nvSpPr>
        <p:spPr bwMode="ltGray">
          <a:xfrm>
            <a:off x="2898775" y="5154613"/>
            <a:ext cx="133350" cy="133350"/>
          </a:xfrm>
          <a:prstGeom prst="ellipse">
            <a:avLst/>
          </a:prstGeom>
          <a:solidFill>
            <a:srgbClr val="006600"/>
          </a:solidFill>
          <a:ln w="28575">
            <a:solidFill>
              <a:srgbClr val="66FF33"/>
            </a:solidFill>
            <a:round/>
            <a:headEnd/>
            <a:tailEnd/>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36" name="Oval 122"/>
          <p:cNvSpPr>
            <a:spLocks noChangeArrowheads="1"/>
          </p:cNvSpPr>
          <p:nvPr/>
        </p:nvSpPr>
        <p:spPr bwMode="ltGray">
          <a:xfrm>
            <a:off x="3624263" y="5486401"/>
            <a:ext cx="122238" cy="122238"/>
          </a:xfrm>
          <a:prstGeom prst="ellipse">
            <a:avLst/>
          </a:prstGeom>
          <a:solidFill>
            <a:srgbClr val="006600"/>
          </a:solidFill>
          <a:ln w="28575">
            <a:solidFill>
              <a:srgbClr val="66FF33"/>
            </a:solidFill>
            <a:round/>
            <a:headEnd/>
            <a:tailEnd/>
          </a:ln>
          <a:effectLst/>
        </p:spPr>
        <p:txBody>
          <a:bodyPr wrap="none" anchor="ctr"/>
          <a:lstStyle/>
          <a:p>
            <a:pPr fontAlgn="auto">
              <a:spcBef>
                <a:spcPts val="0"/>
              </a:spcBef>
              <a:spcAft>
                <a:spcPts val="0"/>
              </a:spcAft>
              <a:defRPr/>
            </a:pPr>
            <a:endParaRPr lang="en-US" dirty="0">
              <a:solidFill>
                <a:prstClr val="white"/>
              </a:solidFill>
              <a:effectLst>
                <a:outerShdw blurRad="38100" dist="38100" dir="2700000" algn="tl">
                  <a:srgbClr val="000000">
                    <a:alpha val="43137"/>
                  </a:srgbClr>
                </a:outerShdw>
              </a:effectLst>
            </a:endParaRPr>
          </a:p>
        </p:txBody>
      </p:sp>
      <p:sp>
        <p:nvSpPr>
          <p:cNvPr id="49" name="Title 1"/>
          <p:cNvSpPr txBox="1">
            <a:spLocks/>
          </p:cNvSpPr>
          <p:nvPr/>
        </p:nvSpPr>
        <p:spPr>
          <a:xfrm>
            <a:off x="2295525" y="347364"/>
            <a:ext cx="6681399" cy="1692613"/>
          </a:xfrm>
          <a:prstGeom prst="rect">
            <a:avLst/>
          </a:prstGeom>
        </p:spPr>
        <p:txBody>
          <a:bodyPr/>
          <a:lstStyle/>
          <a:p>
            <a:pPr lvl="0"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n-lt"/>
                <a:cs typeface="Arial" charset="0"/>
              </a:rPr>
              <a:t>Southern California’s Diverse Water Supplies</a:t>
            </a:r>
            <a:endPar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n-lt"/>
              <a:cs typeface="Arial" charset="0"/>
            </a:endParaRPr>
          </a:p>
        </p:txBody>
      </p:sp>
      <p:sp>
        <p:nvSpPr>
          <p:cNvPr id="50" name="Rectangle 6"/>
          <p:cNvSpPr>
            <a:spLocks noChangeArrowheads="1"/>
          </p:cNvSpPr>
          <p:nvPr/>
        </p:nvSpPr>
        <p:spPr bwMode="gray">
          <a:xfrm>
            <a:off x="2702862" y="3989087"/>
            <a:ext cx="1475981" cy="366767"/>
          </a:xfrm>
          <a:prstGeom prst="rect">
            <a:avLst/>
          </a:prstGeom>
          <a:noFill/>
          <a:ln w="9525">
            <a:noFill/>
            <a:miter lim="800000"/>
            <a:headEnd/>
            <a:tailEnd/>
          </a:ln>
          <a:effectLst>
            <a:outerShdw blurRad="50800" dist="38100" dir="2700000" algn="tl" rotWithShape="0">
              <a:prstClr val="black"/>
            </a:outerShdw>
          </a:effectLst>
        </p:spPr>
        <p:txBody>
          <a:bodyPr wrap="square" lIns="87312" tIns="44450" rIns="87312" bIns="44450">
            <a:spAutoFit/>
          </a:bodyPr>
          <a:lstStyle/>
          <a:p>
            <a:pPr algn="ctr" defTabSz="825500" rtl="0" eaLnBrk="0" hangingPunct="0">
              <a:defRPr/>
            </a:pPr>
            <a:r>
              <a:rPr lang="en-US" b="1" dirty="0">
                <a:latin typeface="Calibri"/>
                <a:cs typeface="+mn-cs"/>
              </a:rPr>
              <a:t>LA Aqueduct</a:t>
            </a:r>
          </a:p>
        </p:txBody>
      </p:sp>
      <p:sp>
        <p:nvSpPr>
          <p:cNvPr id="51" name="Rectangle 14"/>
          <p:cNvSpPr>
            <a:spLocks noChangeArrowheads="1"/>
          </p:cNvSpPr>
          <p:nvPr/>
        </p:nvSpPr>
        <p:spPr bwMode="gray">
          <a:xfrm>
            <a:off x="3763926" y="4874280"/>
            <a:ext cx="1889498" cy="560666"/>
          </a:xfrm>
          <a:prstGeom prst="rect">
            <a:avLst/>
          </a:prstGeom>
          <a:noFill/>
          <a:ln w="9525">
            <a:noFill/>
            <a:miter lim="800000"/>
            <a:headEnd/>
            <a:tailEnd/>
          </a:ln>
          <a:effectLst>
            <a:outerShdw blurRad="50800" dist="38100" dir="2700000" algn="tl" rotWithShape="0">
              <a:prstClr val="black"/>
            </a:outerShdw>
          </a:effectLst>
        </p:spPr>
        <p:txBody>
          <a:bodyPr wrap="square" lIns="87312" tIns="44450" rIns="87312" bIns="44450">
            <a:spAutoFit/>
          </a:bodyPr>
          <a:lstStyle/>
          <a:p>
            <a:pPr algn="ctr" defTabSz="825500" rtl="0" eaLnBrk="0" hangingPunct="0">
              <a:lnSpc>
                <a:spcPct val="85000"/>
              </a:lnSpc>
              <a:defRPr/>
            </a:pPr>
            <a:r>
              <a:rPr lang="en-US" b="1" kern="1200" dirty="0">
                <a:latin typeface="Calibri"/>
                <a:ea typeface="+mn-ea"/>
                <a:cs typeface="+mn-cs"/>
              </a:rPr>
              <a:t>Colorado River </a:t>
            </a:r>
            <a:r>
              <a:rPr lang="en-US" b="1" kern="1200" dirty="0" smtClean="0">
                <a:latin typeface="Calibri"/>
                <a:ea typeface="+mn-ea"/>
                <a:cs typeface="+mn-cs"/>
              </a:rPr>
              <a:t>Aqueduct</a:t>
            </a:r>
            <a:endParaRPr lang="en-US" b="1" kern="1200" dirty="0">
              <a:latin typeface="Calibri"/>
              <a:ea typeface="+mn-ea"/>
              <a:cs typeface="+mn-cs"/>
            </a:endParaRPr>
          </a:p>
        </p:txBody>
      </p:sp>
      <p:sp>
        <p:nvSpPr>
          <p:cNvPr id="53" name="Rectangle 14"/>
          <p:cNvSpPr>
            <a:spLocks noChangeArrowheads="1"/>
          </p:cNvSpPr>
          <p:nvPr/>
        </p:nvSpPr>
        <p:spPr bwMode="gray">
          <a:xfrm>
            <a:off x="685800" y="3962400"/>
            <a:ext cx="1493924" cy="560666"/>
          </a:xfrm>
          <a:prstGeom prst="rect">
            <a:avLst/>
          </a:prstGeom>
          <a:noFill/>
          <a:ln w="9525">
            <a:noFill/>
            <a:miter lim="800000"/>
            <a:headEnd/>
            <a:tailEnd/>
          </a:ln>
          <a:effectLst>
            <a:outerShdw blurRad="50800" dist="38100" dir="2700000" algn="tl" rotWithShape="0">
              <a:prstClr val="black"/>
            </a:outerShdw>
          </a:effectLst>
        </p:spPr>
        <p:txBody>
          <a:bodyPr wrap="square" lIns="87312" tIns="44450" rIns="87312" bIns="44450">
            <a:spAutoFit/>
          </a:bodyPr>
          <a:lstStyle/>
          <a:p>
            <a:pPr algn="ctr" defTabSz="825500" rtl="0" eaLnBrk="0" hangingPunct="0">
              <a:lnSpc>
                <a:spcPct val="85000"/>
              </a:lnSpc>
              <a:defRPr/>
            </a:pPr>
            <a:r>
              <a:rPr lang="en-US" b="1" kern="1200" dirty="0" smtClean="0">
                <a:latin typeface="Calibri"/>
                <a:ea typeface="+mn-ea"/>
                <a:cs typeface="+mn-cs"/>
              </a:rPr>
              <a:t>State Water Project</a:t>
            </a:r>
            <a:endParaRPr lang="en-US" b="1" kern="1200" dirty="0">
              <a:latin typeface="Calibri"/>
              <a:ea typeface="+mn-ea"/>
              <a:cs typeface="+mn-cs"/>
            </a:endParaRPr>
          </a:p>
        </p:txBody>
      </p:sp>
      <p:sp>
        <p:nvSpPr>
          <p:cNvPr id="54" name="Rectangle 14"/>
          <p:cNvSpPr>
            <a:spLocks noChangeArrowheads="1"/>
          </p:cNvSpPr>
          <p:nvPr/>
        </p:nvSpPr>
        <p:spPr bwMode="gray">
          <a:xfrm>
            <a:off x="1652151" y="5718175"/>
            <a:ext cx="1493924" cy="798167"/>
          </a:xfrm>
          <a:prstGeom prst="rect">
            <a:avLst/>
          </a:prstGeom>
          <a:noFill/>
          <a:ln w="9525">
            <a:noFill/>
            <a:miter lim="800000"/>
            <a:headEnd/>
            <a:tailEnd/>
          </a:ln>
          <a:effectLst>
            <a:outerShdw blurRad="50800" dist="38100" dir="2700000" algn="tl" rotWithShape="0">
              <a:prstClr val="black"/>
            </a:outerShdw>
          </a:effectLst>
        </p:spPr>
        <p:txBody>
          <a:bodyPr wrap="square" lIns="87312" tIns="44450" rIns="87312" bIns="44450">
            <a:spAutoFit/>
          </a:bodyPr>
          <a:lstStyle/>
          <a:p>
            <a:pPr algn="ctr" defTabSz="825500" rtl="0" eaLnBrk="0" hangingPunct="0">
              <a:lnSpc>
                <a:spcPct val="85000"/>
              </a:lnSpc>
              <a:defRPr/>
            </a:pPr>
            <a:r>
              <a:rPr lang="en-US" b="1" kern="1200" dirty="0" smtClean="0">
                <a:latin typeface="Calibri"/>
                <a:ea typeface="+mn-ea"/>
                <a:cs typeface="+mn-cs"/>
              </a:rPr>
              <a:t>Conservation, Recycling, Groundwater</a:t>
            </a:r>
            <a:endParaRPr lang="en-US" b="1" kern="1200" dirty="0">
              <a:latin typeface="Calibri"/>
              <a:ea typeface="+mn-ea"/>
              <a:cs typeface="+mn-cs"/>
            </a:endParaRPr>
          </a:p>
        </p:txBody>
      </p:sp>
    </p:spTree>
    <p:extLst>
      <p:ext uri="{BB962C8B-B14F-4D97-AF65-F5344CB8AC3E}">
        <p14:creationId xmlns:p14="http://schemas.microsoft.com/office/powerpoint/2010/main" val="256369607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14"/>
          <p:cNvGrpSpPr>
            <a:grpSpLocks/>
          </p:cNvGrpSpPr>
          <p:nvPr/>
        </p:nvGrpSpPr>
        <p:grpSpPr bwMode="auto">
          <a:xfrm>
            <a:off x="-34925" y="1176338"/>
            <a:ext cx="9178925" cy="5681662"/>
            <a:chOff x="-34506" y="1176338"/>
            <a:chExt cx="9178506" cy="5681662"/>
          </a:xfrm>
        </p:grpSpPr>
        <p:pic>
          <p:nvPicPr>
            <p:cNvPr id="4508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ltGray">
            <a:xfrm>
              <a:off x="0" y="1176338"/>
              <a:ext cx="914400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reeform 41"/>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fontAlgn="auto" hangingPunct="0">
                <a:spcBef>
                  <a:spcPts val="0"/>
                </a:spcBef>
                <a:spcAft>
                  <a:spcPts val="0"/>
                </a:spcAft>
                <a:defRPr/>
              </a:pPr>
              <a:endParaRPr lang="en-US" dirty="0">
                <a:effectLst>
                  <a:outerShdw blurRad="38100" dist="38100" dir="2700000" algn="tl">
                    <a:srgbClr val="000000">
                      <a:alpha val="43137"/>
                    </a:srgbClr>
                  </a:outerShdw>
                </a:effectLst>
                <a:latin typeface="+mn-lt"/>
                <a:cs typeface="+mn-cs"/>
              </a:endParaRPr>
            </a:p>
          </p:txBody>
        </p:sp>
      </p:grpSp>
      <p:grpSp>
        <p:nvGrpSpPr>
          <p:cNvPr id="45059" name="Group 32"/>
          <p:cNvGrpSpPr>
            <a:grpSpLocks/>
          </p:cNvGrpSpPr>
          <p:nvPr/>
        </p:nvGrpSpPr>
        <p:grpSpPr bwMode="auto">
          <a:xfrm>
            <a:off x="2590800" y="1739900"/>
            <a:ext cx="2795588" cy="2616200"/>
            <a:chOff x="2590800" y="1739900"/>
            <a:chExt cx="2795588" cy="2616200"/>
          </a:xfrm>
        </p:grpSpPr>
        <p:sp>
          <p:nvSpPr>
            <p:cNvPr id="45" name="Freeform 47"/>
            <p:cNvSpPr>
              <a:spLocks/>
            </p:cNvSpPr>
            <p:nvPr/>
          </p:nvSpPr>
          <p:spPr bwMode="ltGray">
            <a:xfrm>
              <a:off x="2590800" y="1739900"/>
              <a:ext cx="2795588" cy="2616200"/>
            </a:xfrm>
            <a:custGeom>
              <a:avLst/>
              <a:gdLst>
                <a:gd name="T0" fmla="*/ 76200 w 1761"/>
                <a:gd name="T1" fmla="*/ 2603500 h 1648"/>
                <a:gd name="T2" fmla="*/ 482600 w 1761"/>
                <a:gd name="T3" fmla="*/ 2501900 h 1648"/>
                <a:gd name="T4" fmla="*/ 895350 w 1761"/>
                <a:gd name="T5" fmla="*/ 2355850 h 1648"/>
                <a:gd name="T6" fmla="*/ 1187450 w 1761"/>
                <a:gd name="T7" fmla="*/ 2222500 h 1648"/>
                <a:gd name="T8" fmla="*/ 1619250 w 1761"/>
                <a:gd name="T9" fmla="*/ 2279650 h 1648"/>
                <a:gd name="T10" fmla="*/ 2000250 w 1761"/>
                <a:gd name="T11" fmla="*/ 2216150 h 1648"/>
                <a:gd name="T12" fmla="*/ 2273300 w 1761"/>
                <a:gd name="T13" fmla="*/ 2127250 h 1648"/>
                <a:gd name="T14" fmla="*/ 2279650 w 1761"/>
                <a:gd name="T15" fmla="*/ 2025650 h 1648"/>
                <a:gd name="T16" fmla="*/ 2724150 w 1761"/>
                <a:gd name="T17" fmla="*/ 2025650 h 1648"/>
                <a:gd name="T18" fmla="*/ 2362200 w 1761"/>
                <a:gd name="T19" fmla="*/ 1911350 h 1648"/>
                <a:gd name="T20" fmla="*/ 2139950 w 1761"/>
                <a:gd name="T21" fmla="*/ 1803400 h 1648"/>
                <a:gd name="T22" fmla="*/ 2482850 w 1761"/>
                <a:gd name="T23" fmla="*/ 1746250 h 1648"/>
                <a:gd name="T24" fmla="*/ 2635250 w 1761"/>
                <a:gd name="T25" fmla="*/ 1727200 h 1648"/>
                <a:gd name="T26" fmla="*/ 2705100 w 1761"/>
                <a:gd name="T27" fmla="*/ 1644650 h 1648"/>
                <a:gd name="T28" fmla="*/ 2565400 w 1761"/>
                <a:gd name="T29" fmla="*/ 1555750 h 1648"/>
                <a:gd name="T30" fmla="*/ 2794000 w 1761"/>
                <a:gd name="T31" fmla="*/ 1511300 h 1648"/>
                <a:gd name="T32" fmla="*/ 2635250 w 1761"/>
                <a:gd name="T33" fmla="*/ 1466850 h 1648"/>
                <a:gd name="T34" fmla="*/ 2425700 w 1761"/>
                <a:gd name="T35" fmla="*/ 1454150 h 1648"/>
                <a:gd name="T36" fmla="*/ 2489200 w 1761"/>
                <a:gd name="T37" fmla="*/ 1365250 h 1648"/>
                <a:gd name="T38" fmla="*/ 2724150 w 1761"/>
                <a:gd name="T39" fmla="*/ 1339850 h 1648"/>
                <a:gd name="T40" fmla="*/ 2743200 w 1761"/>
                <a:gd name="T41" fmla="*/ 1250950 h 1648"/>
                <a:gd name="T42" fmla="*/ 2476500 w 1761"/>
                <a:gd name="T43" fmla="*/ 1257300 h 1648"/>
                <a:gd name="T44" fmla="*/ 2381250 w 1761"/>
                <a:gd name="T45" fmla="*/ 1187450 h 1648"/>
                <a:gd name="T46" fmla="*/ 2133600 w 1761"/>
                <a:gd name="T47" fmla="*/ 1162050 h 1648"/>
                <a:gd name="T48" fmla="*/ 1917700 w 1761"/>
                <a:gd name="T49" fmla="*/ 1117600 h 1648"/>
                <a:gd name="T50" fmla="*/ 1962150 w 1761"/>
                <a:gd name="T51" fmla="*/ 1035050 h 1648"/>
                <a:gd name="T52" fmla="*/ 1854200 w 1761"/>
                <a:gd name="T53" fmla="*/ 1022350 h 1648"/>
                <a:gd name="T54" fmla="*/ 1720850 w 1761"/>
                <a:gd name="T55" fmla="*/ 1028700 h 1648"/>
                <a:gd name="T56" fmla="*/ 1562100 w 1761"/>
                <a:gd name="T57" fmla="*/ 990600 h 1648"/>
                <a:gd name="T58" fmla="*/ 1320800 w 1761"/>
                <a:gd name="T59" fmla="*/ 933450 h 1648"/>
                <a:gd name="T60" fmla="*/ 1193800 w 1761"/>
                <a:gd name="T61" fmla="*/ 901700 h 1648"/>
                <a:gd name="T62" fmla="*/ 1022350 w 1761"/>
                <a:gd name="T63" fmla="*/ 927100 h 1648"/>
                <a:gd name="T64" fmla="*/ 698500 w 1761"/>
                <a:gd name="T65" fmla="*/ 914400 h 1648"/>
                <a:gd name="T66" fmla="*/ 469900 w 1761"/>
                <a:gd name="T67" fmla="*/ 863600 h 1648"/>
                <a:gd name="T68" fmla="*/ 552450 w 1761"/>
                <a:gd name="T69" fmla="*/ 781050 h 1648"/>
                <a:gd name="T70" fmla="*/ 368300 w 1761"/>
                <a:gd name="T71" fmla="*/ 749300 h 1648"/>
                <a:gd name="T72" fmla="*/ 222250 w 1761"/>
                <a:gd name="T73" fmla="*/ 635000 h 1648"/>
                <a:gd name="T74" fmla="*/ 419100 w 1761"/>
                <a:gd name="T75" fmla="*/ 501650 h 1648"/>
                <a:gd name="T76" fmla="*/ 571500 w 1761"/>
                <a:gd name="T77" fmla="*/ 457200 h 1648"/>
                <a:gd name="T78" fmla="*/ 736600 w 1761"/>
                <a:gd name="T79" fmla="*/ 406400 h 1648"/>
                <a:gd name="T80" fmla="*/ 882650 w 1761"/>
                <a:gd name="T81" fmla="*/ 330200 h 1648"/>
                <a:gd name="T82" fmla="*/ 850900 w 1761"/>
                <a:gd name="T83" fmla="*/ 234950 h 1648"/>
                <a:gd name="T84" fmla="*/ 819150 w 1761"/>
                <a:gd name="T85" fmla="*/ 146050 h 1648"/>
                <a:gd name="T86" fmla="*/ 781050 w 1761"/>
                <a:gd name="T87" fmla="*/ 95250 h 1648"/>
                <a:gd name="T88" fmla="*/ 711200 w 1761"/>
                <a:gd name="T89" fmla="*/ 57150 h 1648"/>
                <a:gd name="T90" fmla="*/ 609600 w 1761"/>
                <a:gd name="T91" fmla="*/ 0 h 164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61"/>
                <a:gd name="T139" fmla="*/ 0 h 1648"/>
                <a:gd name="T140" fmla="*/ 1761 w 1761"/>
                <a:gd name="T141" fmla="*/ 1648 h 164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a:solidFill>
                <a:srgbClr val="3333FF"/>
              </a:solidFill>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dirty="0">
                <a:effectLst>
                  <a:outerShdw blurRad="50800" dist="50800" dir="5400000" algn="ctr" rotWithShape="0">
                    <a:schemeClr val="bg1"/>
                  </a:outerShdw>
                </a:effectLst>
                <a:latin typeface="+mn-lt"/>
                <a:cs typeface="+mn-cs"/>
              </a:endParaRPr>
            </a:p>
          </p:txBody>
        </p:sp>
        <p:sp>
          <p:nvSpPr>
            <p:cNvPr id="46" name="Freeform 48"/>
            <p:cNvSpPr>
              <a:spLocks/>
            </p:cNvSpPr>
            <p:nvPr/>
          </p:nvSpPr>
          <p:spPr bwMode="ltGray">
            <a:xfrm>
              <a:off x="4527550" y="2044700"/>
              <a:ext cx="730250" cy="723900"/>
            </a:xfrm>
            <a:custGeom>
              <a:avLst/>
              <a:gdLst>
                <a:gd name="T0" fmla="*/ 13277 w 440"/>
                <a:gd name="T1" fmla="*/ 723900 h 440"/>
                <a:gd name="T2" fmla="*/ 13277 w 440"/>
                <a:gd name="T3" fmla="*/ 644929 h 440"/>
                <a:gd name="T4" fmla="*/ 92941 w 440"/>
                <a:gd name="T5" fmla="*/ 565958 h 440"/>
                <a:gd name="T6" fmla="*/ 172605 w 440"/>
                <a:gd name="T7" fmla="*/ 565958 h 440"/>
                <a:gd name="T8" fmla="*/ 331932 w 440"/>
                <a:gd name="T9" fmla="*/ 565958 h 440"/>
                <a:gd name="T10" fmla="*/ 411595 w 440"/>
                <a:gd name="T11" fmla="*/ 486987 h 440"/>
                <a:gd name="T12" fmla="*/ 331932 w 440"/>
                <a:gd name="T13" fmla="*/ 486987 h 440"/>
                <a:gd name="T14" fmla="*/ 252268 w 440"/>
                <a:gd name="T15" fmla="*/ 408016 h 440"/>
                <a:gd name="T16" fmla="*/ 331932 w 440"/>
                <a:gd name="T17" fmla="*/ 329045 h 440"/>
                <a:gd name="T18" fmla="*/ 331932 w 440"/>
                <a:gd name="T19" fmla="*/ 250075 h 440"/>
                <a:gd name="T20" fmla="*/ 252268 w 440"/>
                <a:gd name="T21" fmla="*/ 171104 h 440"/>
                <a:gd name="T22" fmla="*/ 172605 w 440"/>
                <a:gd name="T23" fmla="*/ 171104 h 440"/>
                <a:gd name="T24" fmla="*/ 92941 w 440"/>
                <a:gd name="T25" fmla="*/ 92133 h 440"/>
                <a:gd name="T26" fmla="*/ 172605 w 440"/>
                <a:gd name="T27" fmla="*/ 92133 h 440"/>
                <a:gd name="T28" fmla="*/ 331932 w 440"/>
                <a:gd name="T29" fmla="*/ 92133 h 440"/>
                <a:gd name="T30" fmla="*/ 491259 w 440"/>
                <a:gd name="T31" fmla="*/ 92133 h 440"/>
                <a:gd name="T32" fmla="*/ 570923 w 440"/>
                <a:gd name="T33" fmla="*/ 13162 h 440"/>
                <a:gd name="T34" fmla="*/ 650586 w 440"/>
                <a:gd name="T35" fmla="*/ 13162 h 440"/>
                <a:gd name="T36" fmla="*/ 730250 w 440"/>
                <a:gd name="T37" fmla="*/ 13162 h 4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40"/>
                <a:gd name="T58" fmla="*/ 0 h 440"/>
                <a:gd name="T59" fmla="*/ 440 w 440"/>
                <a:gd name="T60" fmla="*/ 440 h 4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a:solidFill>
                <a:srgbClr val="3333FF"/>
              </a:solidFill>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dirty="0">
                <a:effectLst>
                  <a:outerShdw blurRad="50800" dist="50800" dir="5400000" algn="ctr" rotWithShape="0">
                    <a:schemeClr val="bg1"/>
                  </a:outerShdw>
                </a:effectLst>
                <a:latin typeface="+mn-lt"/>
                <a:cs typeface="+mn-cs"/>
              </a:endParaRPr>
            </a:p>
          </p:txBody>
        </p:sp>
      </p:grpSp>
      <p:sp>
        <p:nvSpPr>
          <p:cNvPr id="27654" name="Slide Number Placeholder 40"/>
          <p:cNvSpPr>
            <a:spLocks noGrp="1"/>
          </p:cNvSpPr>
          <p:nvPr>
            <p:ph type="sldNum" sz="quarter" idx="10"/>
          </p:nvPr>
        </p:nvSpPr>
        <p:spPr/>
        <p:txBody>
          <a:bodyPr/>
          <a:lstStyle/>
          <a:p>
            <a:pPr>
              <a:defRPr/>
            </a:pPr>
            <a:fld id="{623E4677-F306-4791-B684-205F955F40DE}" type="slidenum">
              <a:rPr lang="en-US" smtClean="0"/>
              <a:pPr>
                <a:defRPr/>
              </a:pPr>
              <a:t>30</a:t>
            </a:fld>
            <a:endParaRPr lang="en-US" dirty="0" smtClean="0"/>
          </a:p>
        </p:txBody>
      </p:sp>
      <p:sp>
        <p:nvSpPr>
          <p:cNvPr id="41"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44" name="Text Box 8" hidden="1"/>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47" name="Text Box 7" hidden="1"/>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4" name="Title 4"/>
          <p:cNvSpPr>
            <a:spLocks noGrp="1"/>
          </p:cNvSpPr>
          <p:nvPr>
            <p:ph type="title"/>
          </p:nvPr>
        </p:nvSpPr>
        <p:spPr bwMode="invGray">
          <a:xfrm>
            <a:off x="0" y="228600"/>
            <a:ext cx="8729663" cy="997196"/>
          </a:xfrm>
        </p:spPr>
        <p:txBody>
          <a:bodyPr/>
          <a:lstStyle/>
          <a:p>
            <a:pPr algn="r">
              <a:defRPr/>
            </a:pPr>
            <a:r>
              <a:rPr dirty="0" smtClean="0"/>
              <a:t>Reducing Environmental Stressors</a:t>
            </a:r>
            <a:br>
              <a:rPr dirty="0" smtClean="0"/>
            </a:br>
            <a:r>
              <a:rPr sz="3200" dirty="0" smtClean="0">
                <a:solidFill>
                  <a:schemeClr val="tx1"/>
                </a:solidFill>
              </a:rPr>
              <a:t> Toxic pollutants, Invasive Species, etc. </a:t>
            </a:r>
            <a:endParaRPr sz="3200" dirty="0">
              <a:solidFill>
                <a:schemeClr val="tx1"/>
              </a:solidFill>
            </a:endParaRPr>
          </a:p>
        </p:txBody>
      </p:sp>
      <p:grpSp>
        <p:nvGrpSpPr>
          <p:cNvPr id="36" name="Group 35"/>
          <p:cNvGrpSpPr/>
          <p:nvPr/>
        </p:nvGrpSpPr>
        <p:grpSpPr bwMode="gray">
          <a:xfrm>
            <a:off x="6324600" y="1447800"/>
            <a:ext cx="2308225" cy="1743075"/>
            <a:chOff x="6226175" y="1533525"/>
            <a:chExt cx="2308225" cy="1743075"/>
          </a:xfrm>
        </p:grpSpPr>
        <p:pic>
          <p:nvPicPr>
            <p:cNvPr id="27" name="Picture 2" descr="http://www.ashevillenow.com/outdoor-activities/fishing/images/striped_bass.jpg"/>
            <p:cNvPicPr>
              <a:picLocks noChangeAspect="1" noChangeArrowheads="1"/>
            </p:cNvPicPr>
            <p:nvPr/>
          </p:nvPicPr>
          <p:blipFill>
            <a:blip r:embed="rId4" cstate="print">
              <a:lum bright="-9000" contrast="15000"/>
            </a:blip>
            <a:srcRect/>
            <a:stretch>
              <a:fillRect/>
            </a:stretch>
          </p:blipFill>
          <p:spPr bwMode="gray">
            <a:xfrm>
              <a:off x="6226175" y="1533525"/>
              <a:ext cx="2308225" cy="1743075"/>
            </a:xfrm>
            <a:prstGeom prst="rect">
              <a:avLst/>
            </a:prstGeom>
            <a:ln>
              <a:noFill/>
            </a:ln>
            <a:effectLst>
              <a:glow rad="101600">
                <a:schemeClr val="accent4">
                  <a:satMod val="175000"/>
                  <a:alpha val="40000"/>
                </a:schemeClr>
              </a:glow>
            </a:effectLst>
            <a:scene3d>
              <a:camera prst="perspectiveContrastingLeftFacing">
                <a:rot lat="300000" lon="2400000" rev="0"/>
              </a:camera>
              <a:lightRig rig="threePt" dir="t">
                <a:rot lat="0" lon="0" rev="2700000"/>
              </a:lightRig>
            </a:scene3d>
            <a:sp3d>
              <a:bevelT w="63500" h="50800"/>
            </a:sp3d>
          </p:spPr>
        </p:pic>
        <p:sp>
          <p:nvSpPr>
            <p:cNvPr id="28" name="Title 4"/>
            <p:cNvSpPr txBox="1">
              <a:spLocks/>
            </p:cNvSpPr>
            <p:nvPr/>
          </p:nvSpPr>
          <p:spPr bwMode="gray">
            <a:xfrm>
              <a:off x="6530975" y="2676525"/>
              <a:ext cx="1752600" cy="598488"/>
            </a:xfrm>
            <a:prstGeom prst="rect">
              <a:avLst/>
            </a:prstGeom>
            <a:effectLst>
              <a:outerShdw blurRad="50800" dist="38100" dir="2700000" algn="tl" rotWithShape="0">
                <a:prstClr val="black"/>
              </a:outerShdw>
            </a:effectLst>
          </p:spPr>
          <p:txBody>
            <a:bodyPr lIns="0" tIns="0" rIns="0" bIns="0">
              <a:spAutoFit/>
            </a:bodyPr>
            <a:lstStyle/>
            <a:p>
              <a:pPr algn="r" defTabSz="912813" eaLnBrk="0" hangingPunct="0">
                <a:lnSpc>
                  <a:spcPct val="80000"/>
                </a:lnSpc>
                <a:defRPr/>
              </a:pPr>
              <a:r>
                <a:rPr lang="en-US" sz="2400" b="1" spc="-150" dirty="0">
                  <a:ln w="3175">
                    <a:noFill/>
                  </a:ln>
                  <a:effectLst>
                    <a:outerShdw blurRad="50800" dist="38100" dir="2700000" algn="tl" rotWithShape="0">
                      <a:prstClr val="black">
                        <a:alpha val="40000"/>
                      </a:prstClr>
                    </a:outerShdw>
                  </a:effectLst>
                  <a:latin typeface="+mj-lt"/>
                  <a:cs typeface="Arial" charset="0"/>
                </a:rPr>
                <a:t>Predator Control</a:t>
              </a:r>
            </a:p>
          </p:txBody>
        </p:sp>
      </p:grpSp>
      <p:grpSp>
        <p:nvGrpSpPr>
          <p:cNvPr id="51" name="Group 50"/>
          <p:cNvGrpSpPr/>
          <p:nvPr/>
        </p:nvGrpSpPr>
        <p:grpSpPr>
          <a:xfrm>
            <a:off x="1219200" y="4038600"/>
            <a:ext cx="2609850" cy="1752600"/>
            <a:chOff x="1004668" y="3764280"/>
            <a:chExt cx="2609850" cy="1752600"/>
          </a:xfrm>
        </p:grpSpPr>
        <p:pic>
          <p:nvPicPr>
            <p:cNvPr id="219138" name="Picture 2" descr="https://encrypted-tbn2.gstatic.com/images?q=tbn:ANd9GcQlW80P6LoN-VSvhrT8O3TW0XAmM6uCtmf7leRU7KwDqU14YVx9"/>
            <p:cNvPicPr>
              <a:picLocks noChangeAspect="1" noChangeArrowheads="1"/>
            </p:cNvPicPr>
            <p:nvPr/>
          </p:nvPicPr>
          <p:blipFill>
            <a:blip r:embed="rId5" cstate="print"/>
            <a:srcRect/>
            <a:stretch>
              <a:fillRect/>
            </a:stretch>
          </p:blipFill>
          <p:spPr bwMode="auto">
            <a:xfrm>
              <a:off x="1004668" y="3764280"/>
              <a:ext cx="2609850" cy="1752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4" name="Title 4"/>
            <p:cNvSpPr txBox="1">
              <a:spLocks/>
            </p:cNvSpPr>
            <p:nvPr/>
          </p:nvSpPr>
          <p:spPr bwMode="auto">
            <a:xfrm>
              <a:off x="1295400" y="5029200"/>
              <a:ext cx="1752600" cy="302840"/>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80000"/>
                </a:lnSpc>
                <a:defRPr/>
              </a:pPr>
              <a:r>
                <a:rPr lang="en-US" sz="2400" b="1" spc="-150" dirty="0" smtClean="0">
                  <a:ln w="3175">
                    <a:noFill/>
                  </a:ln>
                  <a:effectLst>
                    <a:outerShdw blurRad="50800" dist="38100" dir="2700000" algn="tl" rotWithShape="0">
                      <a:prstClr val="black">
                        <a:alpha val="40000"/>
                      </a:prstClr>
                    </a:outerShdw>
                  </a:effectLst>
                  <a:latin typeface="+mj-lt"/>
                  <a:cs typeface="Arial" charset="0"/>
                </a:rPr>
                <a:t>Illegal Poaching</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grpSp>
      <p:grpSp>
        <p:nvGrpSpPr>
          <p:cNvPr id="49" name="Group 48"/>
          <p:cNvGrpSpPr/>
          <p:nvPr/>
        </p:nvGrpSpPr>
        <p:grpSpPr>
          <a:xfrm>
            <a:off x="228600" y="1066800"/>
            <a:ext cx="2482850" cy="2767012"/>
            <a:chOff x="228600" y="1066800"/>
            <a:chExt cx="2482850" cy="2767012"/>
          </a:xfrm>
        </p:grpSpPr>
        <p:grpSp>
          <p:nvGrpSpPr>
            <p:cNvPr id="45067" name="Group 50"/>
            <p:cNvGrpSpPr>
              <a:grpSpLocks/>
            </p:cNvGrpSpPr>
            <p:nvPr/>
          </p:nvGrpSpPr>
          <p:grpSpPr bwMode="auto">
            <a:xfrm>
              <a:off x="228600" y="1066800"/>
              <a:ext cx="2482850" cy="2767012"/>
              <a:chOff x="457199" y="1319234"/>
              <a:chExt cx="2483327" cy="2767250"/>
            </a:xfrm>
          </p:grpSpPr>
          <p:pic>
            <p:nvPicPr>
              <p:cNvPr id="52" name="Picture 7"/>
              <p:cNvPicPr>
                <a:picLocks noChangeAspect="1" noChangeArrowheads="1"/>
              </p:cNvPicPr>
              <p:nvPr/>
            </p:nvPicPr>
            <p:blipFill>
              <a:blip r:embed="rId6" cstate="print">
                <a:lum bright="-9000" contrast="15000"/>
              </a:blip>
              <a:srcRect/>
              <a:stretch>
                <a:fillRect/>
              </a:stretch>
            </p:blipFill>
            <p:spPr bwMode="auto">
              <a:xfrm>
                <a:off x="457199" y="1319234"/>
                <a:ext cx="2483327" cy="2767250"/>
              </a:xfrm>
              <a:prstGeom prst="rect">
                <a:avLst/>
              </a:prstGeom>
              <a:ln>
                <a:noFill/>
              </a:ln>
              <a:effectLst>
                <a:glow rad="101600">
                  <a:schemeClr val="accent4">
                    <a:satMod val="175000"/>
                    <a:alpha val="40000"/>
                  </a:schemeClr>
                </a:glow>
              </a:effectLst>
              <a:scene3d>
                <a:camera prst="perspectiveContrastingLeftFacing">
                  <a:rot lat="300000" lon="19800000" rev="0"/>
                </a:camera>
                <a:lightRig rig="threePt" dir="t">
                  <a:rot lat="0" lon="0" rev="2700000"/>
                </a:lightRig>
              </a:scene3d>
              <a:sp3d>
                <a:bevelT w="63500" h="50800"/>
              </a:sp3d>
            </p:spPr>
          </p:pic>
          <p:sp>
            <p:nvSpPr>
              <p:cNvPr id="53" name="Title 4"/>
              <p:cNvSpPr txBox="1">
                <a:spLocks/>
              </p:cNvSpPr>
              <p:nvPr/>
            </p:nvSpPr>
            <p:spPr>
              <a:xfrm rot="21391909">
                <a:off x="922452" y="3036990"/>
                <a:ext cx="1371864" cy="304826"/>
              </a:xfrm>
              <a:prstGeom prst="rect">
                <a:avLst/>
              </a:prstGeom>
              <a:solidFill>
                <a:schemeClr val="tx1"/>
              </a:solidFill>
              <a:effectLst/>
            </p:spPr>
            <p:txBody>
              <a:bodyPr lIns="0" tIns="0" rIns="0" bIns="0">
                <a:spAutoFit/>
              </a:bodyPr>
              <a:lstStyle/>
              <a:p>
                <a:pPr algn="ctr" defTabSz="912813" eaLnBrk="0" hangingPunct="0">
                  <a:lnSpc>
                    <a:spcPct val="80000"/>
                  </a:lnSpc>
                  <a:defRPr/>
                </a:pPr>
                <a:r>
                  <a:rPr lang="en-US" sz="2400" b="1" spc="-150" dirty="0">
                    <a:ln w="3175">
                      <a:noFill/>
                    </a:ln>
                    <a:solidFill>
                      <a:schemeClr val="bg1"/>
                    </a:solidFill>
                    <a:latin typeface="+mj-lt"/>
                    <a:cs typeface="Arial" charset="0"/>
                  </a:rPr>
                  <a:t>Ammonia</a:t>
                </a:r>
              </a:p>
            </p:txBody>
          </p:sp>
        </p:grpSp>
        <p:sp>
          <p:nvSpPr>
            <p:cNvPr id="38" name="Title 4"/>
            <p:cNvSpPr txBox="1">
              <a:spLocks/>
            </p:cNvSpPr>
            <p:nvPr/>
          </p:nvSpPr>
          <p:spPr bwMode="auto">
            <a:xfrm>
              <a:off x="375140" y="1600200"/>
              <a:ext cx="1280160" cy="302840"/>
            </a:xfrm>
            <a:prstGeom prst="rect">
              <a:avLst/>
            </a:prstGeom>
            <a:solidFill>
              <a:srgbClr val="F2F2F2">
                <a:alpha val="80000"/>
              </a:srgbClr>
            </a:solidFill>
            <a:effectLst/>
          </p:spPr>
          <p:txBody>
            <a:bodyPr wrap="square" lIns="0" tIns="0" rIns="0" bIns="0">
              <a:spAutoFit/>
            </a:bodyPr>
            <a:lstStyle/>
            <a:p>
              <a:pPr algn="ctr" defTabSz="912813" eaLnBrk="0" hangingPunct="0">
                <a:lnSpc>
                  <a:spcPct val="80000"/>
                </a:lnSpc>
                <a:defRPr/>
              </a:pPr>
              <a:r>
                <a:rPr lang="en-US" sz="2400" b="1" spc="-150" dirty="0" smtClean="0">
                  <a:ln w="3175">
                    <a:noFill/>
                  </a:ln>
                  <a:solidFill>
                    <a:schemeClr val="bg1">
                      <a:lumMod val="85000"/>
                      <a:lumOff val="15000"/>
                    </a:schemeClr>
                  </a:solidFill>
                  <a:latin typeface="+mj-lt"/>
                  <a:cs typeface="Arial" charset="0"/>
                </a:rPr>
                <a:t>Pollutants</a:t>
              </a:r>
              <a:endParaRPr lang="en-US" sz="2400" b="1" spc="-150" dirty="0">
                <a:ln w="3175">
                  <a:noFill/>
                </a:ln>
                <a:solidFill>
                  <a:schemeClr val="bg1">
                    <a:lumMod val="85000"/>
                    <a:lumOff val="15000"/>
                  </a:schemeClr>
                </a:solidFill>
                <a:latin typeface="+mj-lt"/>
                <a:cs typeface="Arial" charset="0"/>
              </a:endParaRPr>
            </a:p>
          </p:txBody>
        </p:sp>
      </p:grpSp>
      <p:grpSp>
        <p:nvGrpSpPr>
          <p:cNvPr id="39" name="Group 28"/>
          <p:cNvGrpSpPr>
            <a:grpSpLocks/>
          </p:cNvGrpSpPr>
          <p:nvPr/>
        </p:nvGrpSpPr>
        <p:grpSpPr bwMode="gray">
          <a:xfrm>
            <a:off x="5486400" y="3429000"/>
            <a:ext cx="3429000" cy="1600200"/>
            <a:chOff x="5695950" y="3657600"/>
            <a:chExt cx="3143251" cy="1828800"/>
          </a:xfrm>
        </p:grpSpPr>
        <p:pic>
          <p:nvPicPr>
            <p:cNvPr id="40" name="Picture 2"/>
            <p:cNvPicPr>
              <a:picLocks noChangeAspect="1" noChangeArrowheads="1"/>
            </p:cNvPicPr>
            <p:nvPr/>
          </p:nvPicPr>
          <p:blipFill>
            <a:blip r:embed="rId7" cstate="print">
              <a:lum bright="-9000" contrast="15000"/>
            </a:blip>
            <a:srcRect/>
            <a:stretch>
              <a:fillRect/>
            </a:stretch>
          </p:blipFill>
          <p:spPr bwMode="gray">
            <a:xfrm>
              <a:off x="5695950" y="3657600"/>
              <a:ext cx="3143251" cy="1828800"/>
            </a:xfrm>
            <a:prstGeom prst="rect">
              <a:avLst/>
            </a:prstGeom>
            <a:ln>
              <a:noFill/>
            </a:ln>
            <a:effectLst>
              <a:glow rad="101600">
                <a:schemeClr val="accent4">
                  <a:satMod val="175000"/>
                  <a:alpha val="40000"/>
                </a:schemeClr>
              </a:glow>
            </a:effectLst>
            <a:scene3d>
              <a:camera prst="perspectiveContrastingLeftFacing">
                <a:rot lat="300000" lon="2400000" rev="0"/>
              </a:camera>
              <a:lightRig rig="threePt" dir="t">
                <a:rot lat="0" lon="0" rev="2700000"/>
              </a:lightRig>
            </a:scene3d>
            <a:sp3d>
              <a:bevelT w="63500" h="50800"/>
            </a:sp3d>
          </p:spPr>
        </p:pic>
        <p:sp>
          <p:nvSpPr>
            <p:cNvPr id="43" name="Title 4"/>
            <p:cNvSpPr txBox="1">
              <a:spLocks/>
            </p:cNvSpPr>
            <p:nvPr/>
          </p:nvSpPr>
          <p:spPr bwMode="gray">
            <a:xfrm>
              <a:off x="6187587" y="4616938"/>
              <a:ext cx="2303225" cy="619071"/>
            </a:xfrm>
            <a:prstGeom prst="rect">
              <a:avLst/>
            </a:prstGeom>
            <a:effectLst>
              <a:outerShdw blurRad="50800" dist="38100" dir="2700000" algn="tl" rotWithShape="0">
                <a:prstClr val="black"/>
              </a:outerShdw>
            </a:effectLst>
          </p:spPr>
          <p:txBody>
            <a:bodyPr wrap="square" lIns="0" tIns="0" rIns="0" bIns="0">
              <a:spAutoFit/>
            </a:bodyPr>
            <a:lstStyle/>
            <a:p>
              <a:pPr algn="ctr" defTabSz="912813" eaLnBrk="0" hangingPunct="0">
                <a:lnSpc>
                  <a:spcPct val="80000"/>
                </a:lnSpc>
                <a:defRPr/>
              </a:pPr>
              <a:r>
                <a:rPr lang="en-US" sz="2400" b="1" spc="-150" dirty="0" smtClean="0">
                  <a:ln w="3175">
                    <a:noFill/>
                  </a:ln>
                  <a:effectLst>
                    <a:outerShdw blurRad="50800" dist="38100" dir="2700000" algn="tl" rotWithShape="0">
                      <a:prstClr val="black">
                        <a:alpha val="40000"/>
                      </a:prstClr>
                    </a:outerShdw>
                  </a:effectLst>
                  <a:latin typeface="+mj-lt"/>
                  <a:cs typeface="Arial" charset="0"/>
                </a:rPr>
                <a:t>Invasive Species </a:t>
              </a:r>
            </a:p>
            <a:p>
              <a:pPr algn="ctr" defTabSz="912813" eaLnBrk="0" hangingPunct="0">
                <a:lnSpc>
                  <a:spcPct val="80000"/>
                </a:lnSpc>
                <a:defRPr/>
              </a:pPr>
              <a:r>
                <a:rPr lang="en-US" sz="2000" b="1" spc="-150" dirty="0" smtClean="0">
                  <a:ln w="3175">
                    <a:noFill/>
                  </a:ln>
                  <a:effectLst>
                    <a:outerShdw blurRad="50800" dist="38100" dir="2700000" algn="tl" rotWithShape="0">
                      <a:prstClr val="black">
                        <a:alpha val="40000"/>
                      </a:prstClr>
                    </a:outerShdw>
                  </a:effectLst>
                  <a:latin typeface="+mj-lt"/>
                  <a:cs typeface="Arial" charset="0"/>
                </a:rPr>
                <a:t>(Corbula  amurensis  </a:t>
              </a:r>
              <a:r>
                <a:rPr lang="en-US" sz="2000" b="1" spc="-150" dirty="0">
                  <a:ln w="3175">
                    <a:noFill/>
                  </a:ln>
                  <a:effectLst>
                    <a:outerShdw blurRad="50800" dist="38100" dir="2700000" algn="tl" rotWithShape="0">
                      <a:prstClr val="black">
                        <a:alpha val="40000"/>
                      </a:prstClr>
                    </a:outerShdw>
                  </a:effectLst>
                  <a:latin typeface="+mj-lt"/>
                  <a:cs typeface="Arial" charset="0"/>
                </a:rPr>
                <a:t>clam)</a:t>
              </a:r>
            </a:p>
          </p:txBody>
        </p:sp>
      </p:grpSp>
      <p:grpSp>
        <p:nvGrpSpPr>
          <p:cNvPr id="55" name="Group 54"/>
          <p:cNvGrpSpPr/>
          <p:nvPr/>
        </p:nvGrpSpPr>
        <p:grpSpPr bwMode="gray">
          <a:xfrm>
            <a:off x="3872552" y="5021240"/>
            <a:ext cx="2598026" cy="1674630"/>
            <a:chOff x="4191000" y="4953000"/>
            <a:chExt cx="2598026" cy="1674630"/>
          </a:xfrm>
        </p:grpSpPr>
        <p:pic>
          <p:nvPicPr>
            <p:cNvPr id="54" name="Picture 53" descr="L:\Media\Photos\FishPics\CNFH6-ColemanHatchery.jpg"/>
            <p:cNvPicPr>
              <a:picLocks noChangeAspect="1" noChangeArrowheads="1"/>
            </p:cNvPicPr>
            <p:nvPr/>
          </p:nvPicPr>
          <p:blipFill>
            <a:blip r:embed="rId8" cstate="print">
              <a:lum bright="10000" contrast="20000"/>
            </a:blip>
            <a:srcRect t="17309"/>
            <a:stretch>
              <a:fillRect/>
            </a:stretch>
          </p:blipFill>
          <p:spPr bwMode="gray">
            <a:xfrm>
              <a:off x="4191000" y="4953000"/>
              <a:ext cx="2598026" cy="1654851"/>
            </a:xfrm>
            <a:prstGeom prst="rect">
              <a:avLst/>
            </a:prstGeom>
            <a:ln>
              <a:noFill/>
            </a:ln>
            <a:effectLst>
              <a:outerShdw blurRad="292100" dist="139700" dir="2700000" algn="tl" rotWithShape="0">
                <a:srgbClr val="333333">
                  <a:alpha val="65000"/>
                </a:srgbClr>
              </a:outerShdw>
            </a:effectLst>
          </p:spPr>
        </p:pic>
        <p:sp>
          <p:nvSpPr>
            <p:cNvPr id="37" name="Title 4"/>
            <p:cNvSpPr txBox="1">
              <a:spLocks/>
            </p:cNvSpPr>
            <p:nvPr/>
          </p:nvSpPr>
          <p:spPr bwMode="gray">
            <a:xfrm>
              <a:off x="4276725" y="6029325"/>
              <a:ext cx="1182918" cy="598305"/>
            </a:xfrm>
            <a:prstGeom prst="rect">
              <a:avLst/>
            </a:prstGeom>
            <a:effectLst>
              <a:outerShdw blurRad="50800" dist="38100" dir="2700000" algn="tl" rotWithShape="0">
                <a:prstClr val="black"/>
              </a:outerShdw>
            </a:effectLst>
          </p:spPr>
          <p:txBody>
            <a:bodyPr wrap="square" lIns="0" tIns="0" rIns="0" bIns="0">
              <a:spAutoFit/>
            </a:bodyPr>
            <a:lstStyle/>
            <a:p>
              <a:pPr algn="r" defTabSz="912813" eaLnBrk="0" hangingPunct="0">
                <a:lnSpc>
                  <a:spcPct val="80000"/>
                </a:lnSpc>
                <a:defRPr/>
              </a:pPr>
              <a:r>
                <a:rPr lang="en-US" sz="2400" b="1" spc="-150" dirty="0" smtClean="0">
                  <a:ln w="3175">
                    <a:noFill/>
                  </a:ln>
                  <a:effectLst>
                    <a:outerShdw blurRad="50800" dist="38100" dir="2700000" algn="tl" rotWithShape="0">
                      <a:prstClr val="black">
                        <a:alpha val="40000"/>
                      </a:prstClr>
                    </a:outerShdw>
                  </a:effectLst>
                  <a:latin typeface="+mj-lt"/>
                  <a:cs typeface="Arial" charset="0"/>
                </a:rPr>
                <a:t>Hatchery Practices</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grpSp>
    </p:spTree>
    <p:extLst>
      <p:ext uri="{BB962C8B-B14F-4D97-AF65-F5344CB8AC3E}">
        <p14:creationId xmlns:p14="http://schemas.microsoft.com/office/powerpoint/2010/main" val="223791336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275771" y="381202"/>
            <a:ext cx="8639629" cy="1107996"/>
          </a:xfrm>
        </p:spPr>
        <p:txBody>
          <a:bodyPr/>
          <a:lstStyle/>
          <a:p>
            <a:pPr algn="ctr" defTabSz="912813" eaLnBrk="0" fontAlgn="base" hangingPunct="0">
              <a:spcAft>
                <a:spcPct val="0"/>
              </a:spcAft>
            </a:pPr>
            <a:r>
              <a:rPr lang="en-US" sz="4400" b="1" dirty="0" smtClean="0"/>
              <a:t>Bay Delta Joint </a:t>
            </a:r>
            <a:r>
              <a:rPr lang="en-US" sz="4400" b="1" dirty="0"/>
              <a:t>Recommendation</a:t>
            </a:r>
            <a:br>
              <a:rPr lang="en-US" sz="4400" b="1" dirty="0"/>
            </a:br>
            <a:r>
              <a:rPr lang="en-US" sz="3600" b="1" dirty="0">
                <a:solidFill>
                  <a:schemeClr val="tx1"/>
                </a:solidFill>
              </a:rPr>
              <a:t>Announced July </a:t>
            </a:r>
            <a:r>
              <a:rPr lang="en-US" sz="3600" b="1" dirty="0" smtClean="0">
                <a:solidFill>
                  <a:schemeClr val="tx1"/>
                </a:solidFill>
              </a:rPr>
              <a:t>25, </a:t>
            </a:r>
            <a:r>
              <a:rPr lang="en-US" sz="3600" b="1" dirty="0">
                <a:solidFill>
                  <a:schemeClr val="tx1"/>
                </a:solidFill>
              </a:rPr>
              <a:t>2012</a:t>
            </a:r>
            <a:endParaRPr lang="en-US" sz="4400" b="1" dirty="0">
              <a:solidFill>
                <a:schemeClr val="tx1"/>
              </a:solidFill>
            </a:endParaRPr>
          </a:p>
        </p:txBody>
      </p:sp>
      <p:sp>
        <p:nvSpPr>
          <p:cNvPr id="4" name="Slide Number Placeholder 3"/>
          <p:cNvSpPr>
            <a:spLocks noGrp="1"/>
          </p:cNvSpPr>
          <p:nvPr>
            <p:ph type="sldNum" sz="quarter" idx="4294967295"/>
          </p:nvPr>
        </p:nvSpPr>
        <p:spPr>
          <a:xfrm>
            <a:off x="8458200" y="6427788"/>
            <a:ext cx="685800" cy="365125"/>
          </a:xfrm>
          <a:prstGeom prst="rect">
            <a:avLst/>
          </a:prstGeom>
        </p:spPr>
        <p:txBody>
          <a:bodyPr/>
          <a:lstStyle/>
          <a:p>
            <a:pPr algn="ctr">
              <a:defRPr/>
            </a:pPr>
            <a:fld id="{7A37C76E-89DA-4ED5-A436-13A1ABC61839}" type="slidenum">
              <a:rPr lang="en-US" smtClean="0">
                <a:latin typeface="+mn-lt"/>
              </a:rPr>
              <a:pPr algn="ctr">
                <a:defRPr/>
              </a:pPr>
              <a:t>31</a:t>
            </a:fld>
            <a:endParaRPr lang="en-US" dirty="0">
              <a:latin typeface="+mn-lt"/>
            </a:endParaRPr>
          </a:p>
        </p:txBody>
      </p:sp>
      <p:pic>
        <p:nvPicPr>
          <p:cNvPr id="614402" name="Picture 2" descr="C:\Users\u07286\Local Settings\Temp\July 25 2012 Brown Laird Salazar.jpg"/>
          <p:cNvPicPr>
            <a:picLocks noChangeAspect="1" noChangeArrowheads="1"/>
          </p:cNvPicPr>
          <p:nvPr/>
        </p:nvPicPr>
        <p:blipFill>
          <a:blip r:embed="rId3" cstate="print"/>
          <a:srcRect/>
          <a:stretch>
            <a:fillRect/>
          </a:stretch>
        </p:blipFill>
        <p:spPr bwMode="auto">
          <a:xfrm>
            <a:off x="1456236" y="1901370"/>
            <a:ext cx="5800907" cy="3263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5257800"/>
            <a:ext cx="9144000" cy="1735860"/>
          </a:xfrm>
          <a:prstGeom prst="rect">
            <a:avLst/>
          </a:prstGeom>
          <a:noFill/>
        </p:spPr>
        <p:txBody>
          <a:bodyPr wrap="square" rtlCol="0">
            <a:spAutoFit/>
          </a:bodyPr>
          <a:lstStyle/>
          <a:p>
            <a:pPr algn="ctr"/>
            <a:r>
              <a:rPr lang="en-US" sz="2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Gov Brown &amp; Obama Admin Outline Path Forward for Bay Delta Conservation Plan</a:t>
            </a:r>
          </a:p>
          <a:p>
            <a:pPr algn="ctr">
              <a:lnSpc>
                <a:spcPct val="90000"/>
              </a:lnSpc>
            </a:pPr>
            <a:r>
              <a:rPr lang="en-US" i="1" dirty="0" smtClean="0">
                <a:latin typeface="+mn-lt"/>
              </a:rPr>
              <a:t>John Laird, California Secretary for Natural Resources</a:t>
            </a:r>
          </a:p>
          <a:p>
            <a:pPr algn="ctr">
              <a:lnSpc>
                <a:spcPct val="90000"/>
              </a:lnSpc>
            </a:pPr>
            <a:r>
              <a:rPr lang="en-US" i="1" dirty="0" smtClean="0">
                <a:latin typeface="+mn-lt"/>
              </a:rPr>
              <a:t>Jerry Brown, California Governor</a:t>
            </a:r>
          </a:p>
          <a:p>
            <a:pPr algn="ctr">
              <a:lnSpc>
                <a:spcPct val="90000"/>
              </a:lnSpc>
            </a:pPr>
            <a:r>
              <a:rPr lang="en-US" i="1" dirty="0" smtClean="0">
                <a:latin typeface="+mn-lt"/>
              </a:rPr>
              <a:t>Ken Salazar, United States Secretary of the Interior</a:t>
            </a:r>
          </a:p>
          <a:p>
            <a:pPr algn="ctr">
              <a:lnSpc>
                <a:spcPct val="90000"/>
              </a:lnSpc>
            </a:pPr>
            <a:r>
              <a:rPr lang="en-US" i="1" dirty="0" smtClean="0">
                <a:latin typeface="+mn-lt"/>
              </a:rPr>
              <a:t>Eric Schwaab, Assistant Administrator, NOAA Fisheries (not pictured)</a:t>
            </a:r>
          </a:p>
          <a:p>
            <a:pPr algn="ctr"/>
            <a:endParaRPr lang="en-US" dirty="0">
              <a:latin typeface="+mn-lt"/>
            </a:endParaRPr>
          </a:p>
        </p:txBody>
      </p:sp>
    </p:spTree>
    <p:extLst>
      <p:ext uri="{BB962C8B-B14F-4D97-AF65-F5344CB8AC3E}">
        <p14:creationId xmlns:p14="http://schemas.microsoft.com/office/powerpoint/2010/main" val="1242001164"/>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5940" y="6172200"/>
            <a:ext cx="9144000" cy="609600"/>
          </a:xfrm>
          <a:prstGeom prst="rect">
            <a:avLst/>
          </a:prstGeom>
        </p:spPr>
        <p:txBody>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en-US" sz="4000" b="1" spc="-15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“…big idea for a big state…”</a:t>
            </a:r>
            <a:endParaRPr kumimoji="0" lang="en-US" sz="40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cs typeface="Arial" charset="0"/>
            </a:endParaRPr>
          </a:p>
        </p:txBody>
      </p:sp>
      <p:sp>
        <p:nvSpPr>
          <p:cNvPr id="5" name="Title 1"/>
          <p:cNvSpPr txBox="1">
            <a:spLocks/>
          </p:cNvSpPr>
          <p:nvPr/>
        </p:nvSpPr>
        <p:spPr>
          <a:xfrm>
            <a:off x="0" y="152400"/>
            <a:ext cx="9144000" cy="762000"/>
          </a:xfrm>
          <a:prstGeom prst="rect">
            <a:avLst/>
          </a:prstGeom>
        </p:spPr>
        <p:txBody>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en-US" sz="4000" b="1" spc="-15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Bay-Delta Joint Recommendation</a:t>
            </a:r>
            <a:endParaRPr kumimoji="0" lang="en-US" sz="40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cs typeface="Arial" charset="0"/>
            </a:endParaRPr>
          </a:p>
        </p:txBody>
      </p:sp>
      <p:pic>
        <p:nvPicPr>
          <p:cNvPr id="2" name="01-Gov_HistClim__0m56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 y="914400"/>
            <a:ext cx="8839200" cy="5143500"/>
          </a:xfrm>
          <a:prstGeom prst="rect">
            <a:avLst/>
          </a:prstGeom>
        </p:spPr>
      </p:pic>
    </p:spTree>
    <p:extLst>
      <p:ext uri="{BB962C8B-B14F-4D97-AF65-F5344CB8AC3E}">
        <p14:creationId xmlns:p14="http://schemas.microsoft.com/office/powerpoint/2010/main" val="760026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621" y="6030073"/>
            <a:ext cx="9144000" cy="762000"/>
          </a:xfrm>
          <a:prstGeom prst="rect">
            <a:avLst/>
          </a:prstGeom>
        </p:spPr>
        <p:txBody>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en-US" sz="3600" b="1" i="1" spc="-15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analysis paralysis is not why I came back”</a:t>
            </a:r>
            <a:endParaRPr kumimoji="0" lang="en-US" sz="3600" b="1" i="1"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cs typeface="Arial" charset="0"/>
            </a:endParaRPr>
          </a:p>
        </p:txBody>
      </p:sp>
      <p:sp>
        <p:nvSpPr>
          <p:cNvPr id="4" name="Slide Number Placeholder 3"/>
          <p:cNvSpPr txBox="1">
            <a:spLocks/>
          </p:cNvSpPr>
          <p:nvPr/>
        </p:nvSpPr>
        <p:spPr>
          <a:xfrm>
            <a:off x="8458200" y="6427788"/>
            <a:ext cx="6858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fld id="{7A37C76E-89DA-4ED5-A436-13A1ABC61839}" type="slidenum">
              <a:rPr lang="en-US" smtClean="0">
                <a:latin typeface="+mn-lt"/>
              </a:rPr>
              <a:pPr algn="ctr">
                <a:defRPr/>
              </a:pPr>
              <a:t>33</a:t>
            </a:fld>
            <a:endParaRPr lang="en-US" dirty="0">
              <a:latin typeface="+mn-lt"/>
            </a:endParaRPr>
          </a:p>
        </p:txBody>
      </p:sp>
      <p:sp>
        <p:nvSpPr>
          <p:cNvPr id="8" name="Title 1"/>
          <p:cNvSpPr txBox="1">
            <a:spLocks/>
          </p:cNvSpPr>
          <p:nvPr/>
        </p:nvSpPr>
        <p:spPr>
          <a:xfrm>
            <a:off x="0" y="152400"/>
            <a:ext cx="9144000" cy="762000"/>
          </a:xfrm>
          <a:prstGeom prst="rect">
            <a:avLst/>
          </a:prstGeom>
        </p:spPr>
        <p:txBody>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lang="en-US" sz="4000" b="1" spc="-15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Bay-Delta Joint Recommendation</a:t>
            </a:r>
            <a:endParaRPr kumimoji="0" lang="en-US" sz="4000" b="1" i="0" u="none" strike="noStrike" kern="1200" cap="none" spc="-150" normalizeH="0" baseline="0" noProof="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cs typeface="Arial" charset="0"/>
            </a:endParaRPr>
          </a:p>
        </p:txBody>
      </p:sp>
      <p:pic>
        <p:nvPicPr>
          <p:cNvPr id="2" name="02-Gov_Paralysis_0m31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 y="781050"/>
            <a:ext cx="8839200" cy="5143500"/>
          </a:xfrm>
          <a:prstGeom prst="rect">
            <a:avLst/>
          </a:prstGeom>
        </p:spPr>
      </p:pic>
    </p:spTree>
    <p:extLst>
      <p:ext uri="{BB962C8B-B14F-4D97-AF65-F5344CB8AC3E}">
        <p14:creationId xmlns:p14="http://schemas.microsoft.com/office/powerpoint/2010/main" val="2241428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26720" y="4724400"/>
            <a:ext cx="8412480" cy="1447800"/>
          </a:xfrm>
        </p:spPr>
        <p:txBody>
          <a:bodyPr>
            <a:normAutofit/>
          </a:bodyPr>
          <a:lstStyle/>
          <a:p>
            <a:pPr marL="346075" indent="-346075">
              <a:spcBef>
                <a:spcPts val="600"/>
              </a:spcBef>
              <a:spcAft>
                <a:spcPts val="600"/>
              </a:spcAft>
            </a:pPr>
            <a:r>
              <a:rPr lang="en-US" sz="2400" dirty="0" smtClean="0"/>
              <a:t>Users pay for new conveyance facility &amp; mitigation</a:t>
            </a:r>
          </a:p>
          <a:p>
            <a:pPr marL="346075" indent="-346075">
              <a:spcBef>
                <a:spcPts val="600"/>
              </a:spcBef>
              <a:spcAft>
                <a:spcPts val="600"/>
              </a:spcAft>
            </a:pPr>
            <a:r>
              <a:rPr lang="en-US" sz="2400" dirty="0" smtClean="0"/>
              <a:t>Beneficiaries pay for habitat conservation &amp; state-wide benefits </a:t>
            </a:r>
          </a:p>
          <a:p>
            <a:pPr marL="346075" indent="-346075">
              <a:lnSpc>
                <a:spcPct val="85000"/>
              </a:lnSpc>
              <a:spcBef>
                <a:spcPts val="600"/>
              </a:spcBef>
              <a:spcAft>
                <a:spcPts val="600"/>
              </a:spcAft>
            </a:pPr>
            <a:r>
              <a:rPr lang="en-US" sz="2400" dirty="0" smtClean="0">
                <a:solidFill>
                  <a:srgbClr val="FFE697"/>
                </a:solidFill>
              </a:rPr>
              <a:t> </a:t>
            </a:r>
            <a:r>
              <a:rPr lang="en-US" sz="2400" dirty="0"/>
              <a:t>$5 - 6/month per </a:t>
            </a:r>
            <a:r>
              <a:rPr lang="en-US" sz="2400" dirty="0" smtClean="0"/>
              <a:t>household for Southern Californians</a:t>
            </a:r>
            <a:endParaRPr lang="en-US" sz="2400" dirty="0"/>
          </a:p>
          <a:p>
            <a:endParaRPr lang="en-US" dirty="0"/>
          </a:p>
        </p:txBody>
      </p:sp>
      <p:graphicFrame>
        <p:nvGraphicFramePr>
          <p:cNvPr id="7" name="Content Placeholder 11"/>
          <p:cNvGraphicFramePr>
            <a:graphicFrameLocks/>
          </p:cNvGraphicFramePr>
          <p:nvPr>
            <p:extLst>
              <p:ext uri="{D42A27DB-BD31-4B8C-83A1-F6EECF244321}">
                <p14:modId xmlns:p14="http://schemas.microsoft.com/office/powerpoint/2010/main" val="2651640359"/>
              </p:ext>
            </p:extLst>
          </p:nvPr>
        </p:nvGraphicFramePr>
        <p:xfrm>
          <a:off x="246434" y="1796512"/>
          <a:ext cx="8595361" cy="2699288"/>
        </p:xfrm>
        <a:graphic>
          <a:graphicData uri="http://schemas.openxmlformats.org/drawingml/2006/table">
            <a:tbl>
              <a:tblPr firstRow="1" bandRow="1">
                <a:tableStyleId>{91EBBBCC-DAD2-459C-BE2E-F6DE35CF9A28}</a:tableStyleId>
              </a:tblPr>
              <a:tblGrid>
                <a:gridCol w="2649166"/>
                <a:gridCol w="1865391"/>
                <a:gridCol w="1792209"/>
                <a:gridCol w="2288595"/>
              </a:tblGrid>
              <a:tr h="614766">
                <a:tc>
                  <a:txBody>
                    <a:bodyPr/>
                    <a:lstStyle/>
                    <a:p>
                      <a:pPr marL="0" marR="0" algn="ctr" defTabSz="914363" rtl="0" eaLnBrk="1" latinLnBrk="0" hangingPunct="1">
                        <a:spcBef>
                          <a:spcPts val="0"/>
                        </a:spcBef>
                        <a:spcAft>
                          <a:spcPts val="0"/>
                        </a:spcAft>
                      </a:pPr>
                      <a:r>
                        <a:rPr lang="en-US" sz="2600" kern="1200" dirty="0" smtClean="0">
                          <a:effectLst>
                            <a:outerShdw blurRad="38100" dist="38100" dir="2700000" algn="tl">
                              <a:srgbClr val="000000">
                                <a:alpha val="43137"/>
                              </a:srgbClr>
                            </a:outerShdw>
                          </a:effectLst>
                        </a:rPr>
                        <a:t>Improvements</a:t>
                      </a:r>
                      <a:endParaRPr lang="en-US" sz="2600" b="1" kern="1200" dirty="0">
                        <a:solidFill>
                          <a:schemeClr val="tx1"/>
                        </a:solidFill>
                        <a:effectLst>
                          <a:outerShdw blurRad="38100" dist="38100" dir="2700000" algn="tl">
                            <a:srgbClr val="000000">
                              <a:alpha val="43137"/>
                            </a:srgbClr>
                          </a:outerShdw>
                        </a:effectLst>
                        <a:latin typeface="+mn-lt"/>
                        <a:ea typeface="Times New Roman"/>
                        <a:cs typeface="+mn-cs"/>
                      </a:endParaRPr>
                    </a:p>
                  </a:txBody>
                  <a:tcPr anchor="ctr"/>
                </a:tc>
                <a:tc>
                  <a:txBody>
                    <a:bodyPr/>
                    <a:lstStyle/>
                    <a:p>
                      <a:pPr marL="0" marR="0" algn="ctr" defTabSz="914363" rtl="0" eaLnBrk="1" latinLnBrk="0" hangingPunct="1">
                        <a:spcBef>
                          <a:spcPts val="0"/>
                        </a:spcBef>
                        <a:spcAft>
                          <a:spcPts val="0"/>
                        </a:spcAft>
                      </a:pPr>
                      <a:r>
                        <a:rPr lang="en-US" sz="2600" kern="1200" dirty="0" smtClean="0">
                          <a:effectLst>
                            <a:outerShdw blurRad="38100" dist="38100" dir="2700000" algn="tl">
                              <a:srgbClr val="000000">
                                <a:alpha val="43137"/>
                              </a:srgbClr>
                            </a:outerShdw>
                          </a:effectLst>
                        </a:rPr>
                        <a:t>Capital</a:t>
                      </a:r>
                      <a:endParaRPr lang="en-US" sz="2600" b="1" kern="1200" dirty="0">
                        <a:solidFill>
                          <a:schemeClr val="tx1"/>
                        </a:solidFill>
                        <a:effectLst>
                          <a:outerShdw blurRad="38100" dist="38100" dir="2700000" algn="tl">
                            <a:srgbClr val="000000">
                              <a:alpha val="43137"/>
                            </a:srgbClr>
                          </a:outerShdw>
                        </a:effectLst>
                        <a:latin typeface="+mn-lt"/>
                        <a:ea typeface="Times New Roman"/>
                        <a:cs typeface="+mn-cs"/>
                      </a:endParaRPr>
                    </a:p>
                  </a:txBody>
                  <a:tcPr anchor="ctr"/>
                </a:tc>
                <a:tc>
                  <a:txBody>
                    <a:bodyPr/>
                    <a:lstStyle/>
                    <a:p>
                      <a:pPr marL="0" marR="0" algn="ctr" defTabSz="914363" rtl="0" eaLnBrk="1" latinLnBrk="0" hangingPunct="1">
                        <a:spcBef>
                          <a:spcPts val="0"/>
                        </a:spcBef>
                        <a:spcAft>
                          <a:spcPts val="0"/>
                        </a:spcAft>
                      </a:pPr>
                      <a:r>
                        <a:rPr lang="en-US" sz="2600" kern="1200" dirty="0" smtClean="0">
                          <a:effectLst>
                            <a:outerShdw blurRad="38100" dist="38100" dir="2700000" algn="tl">
                              <a:srgbClr val="000000">
                                <a:alpha val="43137"/>
                              </a:srgbClr>
                            </a:outerShdw>
                          </a:effectLst>
                        </a:rPr>
                        <a:t>O&amp;M </a:t>
                      </a:r>
                      <a:br>
                        <a:rPr lang="en-US" sz="2600" kern="1200" dirty="0" smtClean="0">
                          <a:effectLst>
                            <a:outerShdw blurRad="38100" dist="38100" dir="2700000" algn="tl">
                              <a:srgbClr val="000000">
                                <a:alpha val="43137"/>
                              </a:srgbClr>
                            </a:outerShdw>
                          </a:effectLst>
                        </a:rPr>
                      </a:br>
                      <a:r>
                        <a:rPr lang="en-US" sz="1800" kern="1200" dirty="0" smtClean="0">
                          <a:effectLst>
                            <a:outerShdw blurRad="38100" dist="38100" dir="2700000" algn="tl">
                              <a:srgbClr val="000000">
                                <a:alpha val="43137"/>
                              </a:srgbClr>
                            </a:outerShdw>
                          </a:effectLst>
                        </a:rPr>
                        <a:t>(Total 50 Years)</a:t>
                      </a:r>
                      <a:endParaRPr lang="en-US" sz="2600" b="1" kern="1200" dirty="0">
                        <a:solidFill>
                          <a:schemeClr val="tx1"/>
                        </a:solidFill>
                        <a:effectLst>
                          <a:outerShdw blurRad="38100" dist="38100" dir="2700000" algn="tl">
                            <a:srgbClr val="000000">
                              <a:alpha val="43137"/>
                            </a:srgbClr>
                          </a:outerShdw>
                        </a:effectLst>
                        <a:latin typeface="+mn-lt"/>
                        <a:ea typeface="Times New Roman"/>
                        <a:cs typeface="+mn-cs"/>
                      </a:endParaRPr>
                    </a:p>
                  </a:txBody>
                  <a:tcPr anchor="ctr"/>
                </a:tc>
                <a:tc>
                  <a:txBody>
                    <a:bodyPr/>
                    <a:lstStyle/>
                    <a:p>
                      <a:pPr marL="0" marR="0" algn="ctr" defTabSz="914363" rtl="0" eaLnBrk="1" latinLnBrk="0" hangingPunct="1">
                        <a:spcBef>
                          <a:spcPts val="0"/>
                        </a:spcBef>
                        <a:spcAft>
                          <a:spcPts val="0"/>
                        </a:spcAft>
                      </a:pPr>
                      <a:r>
                        <a:rPr lang="en-US" sz="2600" kern="1200" dirty="0" smtClean="0">
                          <a:effectLst>
                            <a:outerShdw blurRad="38100" dist="38100" dir="2700000" algn="tl">
                              <a:srgbClr val="000000">
                                <a:alpha val="43137"/>
                              </a:srgbClr>
                            </a:outerShdw>
                          </a:effectLst>
                        </a:rPr>
                        <a:t>Funding Source</a:t>
                      </a:r>
                      <a:endParaRPr lang="en-US" sz="2600" b="1" kern="1200" dirty="0">
                        <a:solidFill>
                          <a:schemeClr val="tx1"/>
                        </a:solidFill>
                        <a:effectLst>
                          <a:outerShdw blurRad="38100" dist="38100" dir="2700000" algn="tl">
                            <a:srgbClr val="000000">
                              <a:alpha val="43137"/>
                            </a:srgbClr>
                          </a:outerShdw>
                        </a:effectLst>
                        <a:latin typeface="+mn-lt"/>
                        <a:ea typeface="Times New Roman"/>
                        <a:cs typeface="+mn-cs"/>
                      </a:endParaRPr>
                    </a:p>
                  </a:txBody>
                  <a:tcPr anchor="ctr"/>
                </a:tc>
              </a:tr>
              <a:tr h="386166">
                <a:tc>
                  <a:txBody>
                    <a:bodyPr/>
                    <a:lstStyle/>
                    <a:p>
                      <a:r>
                        <a:rPr lang="en-US" sz="2000" dirty="0" smtClean="0"/>
                        <a:t>Conveyance</a:t>
                      </a:r>
                      <a:endParaRPr lang="en-US" sz="2000" dirty="0"/>
                    </a:p>
                  </a:txBody>
                  <a:tcPr anchor="ctr"/>
                </a:tc>
                <a:tc>
                  <a:txBody>
                    <a:bodyPr/>
                    <a:lstStyle/>
                    <a:p>
                      <a:pPr algn="r"/>
                      <a:r>
                        <a:rPr lang="en-US" sz="2000" dirty="0" smtClean="0"/>
                        <a:t>$14.5 billion</a:t>
                      </a:r>
                      <a:endParaRPr lang="en-US" sz="2000" dirty="0"/>
                    </a:p>
                  </a:txBody>
                  <a:tcPr anchor="ctr"/>
                </a:tc>
                <a:tc>
                  <a:txBody>
                    <a:bodyPr/>
                    <a:lstStyle/>
                    <a:p>
                      <a:pPr algn="r"/>
                      <a:r>
                        <a:rPr lang="en-US" sz="2000" dirty="0" smtClean="0"/>
                        <a:t>$1.5 billion</a:t>
                      </a:r>
                      <a:endParaRPr lang="en-US" sz="2000" dirty="0"/>
                    </a:p>
                  </a:txBody>
                  <a:tcPr anchor="ctr"/>
                </a:tc>
                <a:tc>
                  <a:txBody>
                    <a:bodyPr/>
                    <a:lstStyle/>
                    <a:p>
                      <a:pPr algn="ctr"/>
                      <a:r>
                        <a:rPr lang="en-US" sz="2000" dirty="0" smtClean="0"/>
                        <a:t>Water Contractors</a:t>
                      </a:r>
                      <a:endParaRPr lang="en-US" sz="2000" dirty="0"/>
                    </a:p>
                  </a:txBody>
                  <a:tcPr anchor="ctr"/>
                </a:tc>
              </a:tr>
              <a:tr h="599526">
                <a:tc>
                  <a:txBody>
                    <a:bodyPr/>
                    <a:lstStyle/>
                    <a:p>
                      <a:r>
                        <a:rPr lang="en-US" sz="2000" dirty="0" smtClean="0"/>
                        <a:t>Eco-Restoration &amp; Other Stressors</a:t>
                      </a:r>
                      <a:endParaRPr lang="en-US" sz="2000" dirty="0"/>
                    </a:p>
                  </a:txBody>
                  <a:tcPr anchor="ctr">
                    <a:lnB w="38100" cap="flat" cmpd="sng" algn="ctr">
                      <a:solidFill>
                        <a:schemeClr val="bg1"/>
                      </a:solidFill>
                      <a:prstDash val="solid"/>
                      <a:round/>
                      <a:headEnd type="none" w="med" len="med"/>
                      <a:tailEnd type="none" w="med" len="med"/>
                    </a:lnB>
                  </a:tcPr>
                </a:tc>
                <a:tc>
                  <a:txBody>
                    <a:bodyPr/>
                    <a:lstStyle/>
                    <a:p>
                      <a:pPr algn="r"/>
                      <a:r>
                        <a:rPr lang="en-US" sz="2000" dirty="0" smtClean="0"/>
                        <a:t>$5.2 billion</a:t>
                      </a:r>
                      <a:endParaRPr lang="en-US" sz="2000" dirty="0"/>
                    </a:p>
                  </a:txBody>
                  <a:tcPr anchor="ctr">
                    <a:lnB w="38100" cap="flat" cmpd="sng" algn="ctr">
                      <a:solidFill>
                        <a:schemeClr val="bg1"/>
                      </a:solidFill>
                      <a:prstDash val="solid"/>
                      <a:round/>
                      <a:headEnd type="none" w="med" len="med"/>
                      <a:tailEnd type="none" w="med" len="med"/>
                    </a:lnB>
                  </a:tcPr>
                </a:tc>
                <a:tc>
                  <a:txBody>
                    <a:bodyPr/>
                    <a:lstStyle/>
                    <a:p>
                      <a:pPr algn="r"/>
                      <a:r>
                        <a:rPr lang="en-US" sz="2000" dirty="0" smtClean="0"/>
                        <a:t>$3.3</a:t>
                      </a:r>
                      <a:r>
                        <a:rPr lang="en-US" sz="2000" baseline="0" dirty="0" smtClean="0"/>
                        <a:t> billion</a:t>
                      </a:r>
                      <a:endParaRPr lang="en-US" sz="2000" dirty="0"/>
                    </a:p>
                  </a:txBody>
                  <a:tcPr anchor="ctr">
                    <a:lnB w="38100" cap="flat" cmpd="sng" algn="ctr">
                      <a:solidFill>
                        <a:schemeClr val="bg1"/>
                      </a:solidFill>
                      <a:prstDash val="solid"/>
                      <a:round/>
                      <a:headEnd type="none" w="med" len="med"/>
                      <a:tailEnd type="none" w="med" len="med"/>
                    </a:lnB>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2000" dirty="0" smtClean="0"/>
                        <a:t>Fed/State/Water Contractors/Other</a:t>
                      </a:r>
                    </a:p>
                  </a:txBody>
                  <a:tcPr anchor="ctr">
                    <a:lnB w="38100" cap="flat" cmpd="sng" algn="ctr">
                      <a:solidFill>
                        <a:schemeClr val="bg1"/>
                      </a:solidFill>
                      <a:prstDash val="solid"/>
                      <a:round/>
                      <a:headEnd type="none" w="med" len="med"/>
                      <a:tailEnd type="none" w="med" len="med"/>
                    </a:lnB>
                  </a:tcPr>
                </a:tc>
              </a:tr>
              <a:tr h="431886">
                <a:tc>
                  <a:txBody>
                    <a:bodyPr/>
                    <a:lstStyle/>
                    <a:p>
                      <a:r>
                        <a:rPr lang="en-US" sz="2000" b="1" dirty="0" smtClean="0"/>
                        <a:t>TOTAL Capital/O&amp;M</a:t>
                      </a:r>
                      <a:endParaRPr lang="en-US" sz="2000" b="1" dirty="0">
                        <a:solidFill>
                          <a:schemeClr val="tx1"/>
                        </a:solidFill>
                      </a:endParaRPr>
                    </a:p>
                  </a:txBody>
                  <a:tcPr anchor="ctr">
                    <a:lnT w="38100" cap="flat" cmpd="sng" algn="ctr">
                      <a:solidFill>
                        <a:schemeClr val="bg1"/>
                      </a:solidFill>
                      <a:prstDash val="solid"/>
                      <a:round/>
                      <a:headEnd type="none" w="med" len="med"/>
                      <a:tailEnd type="none" w="med" len="med"/>
                    </a:lnT>
                  </a:tcPr>
                </a:tc>
                <a:tc>
                  <a:txBody>
                    <a:bodyPr/>
                    <a:lstStyle/>
                    <a:p>
                      <a:pPr algn="r"/>
                      <a:r>
                        <a:rPr lang="en-US" sz="2000" b="1" dirty="0" smtClean="0"/>
                        <a:t>$19.7 billion</a:t>
                      </a:r>
                      <a:endParaRPr lang="en-US" sz="2000" b="1" dirty="0">
                        <a:solidFill>
                          <a:schemeClr val="tx1"/>
                        </a:solidFill>
                      </a:endParaRPr>
                    </a:p>
                  </a:txBody>
                  <a:tcPr anchor="ctr">
                    <a:lnT w="38100" cap="flat" cmpd="sng" algn="ctr">
                      <a:solidFill>
                        <a:schemeClr val="bg1"/>
                      </a:solidFill>
                      <a:prstDash val="solid"/>
                      <a:round/>
                      <a:headEnd type="none" w="med" len="med"/>
                      <a:tailEnd type="none" w="med" len="med"/>
                    </a:lnT>
                  </a:tcPr>
                </a:tc>
                <a:tc>
                  <a:txBody>
                    <a:bodyPr/>
                    <a:lstStyle/>
                    <a:p>
                      <a:pPr algn="r"/>
                      <a:r>
                        <a:rPr lang="en-US" sz="2000" b="1" dirty="0" smtClean="0"/>
                        <a:t>$4.8 billion</a:t>
                      </a:r>
                      <a:endParaRPr lang="en-US" sz="2000" b="1" dirty="0">
                        <a:solidFill>
                          <a:schemeClr val="tx1"/>
                        </a:solidFill>
                      </a:endParaRPr>
                    </a:p>
                  </a:txBody>
                  <a:tcPr anchor="ctr">
                    <a:lnT w="38100" cap="flat" cmpd="sng" algn="ctr">
                      <a:solidFill>
                        <a:schemeClr val="bg1"/>
                      </a:solidFill>
                      <a:prstDash val="solid"/>
                      <a:round/>
                      <a:headEnd type="none" w="med" len="med"/>
                      <a:tailEnd type="none" w="med" len="med"/>
                    </a:lnT>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2000" b="1" dirty="0" smtClean="0">
                        <a:solidFill>
                          <a:schemeClr val="tx1"/>
                        </a:solidFill>
                      </a:endParaRPr>
                    </a:p>
                  </a:txBody>
                  <a:tcPr anchor="ctr">
                    <a:lnT w="38100" cap="flat" cmpd="sng" algn="ctr">
                      <a:solidFill>
                        <a:schemeClr val="bg1"/>
                      </a:solidFill>
                      <a:prstDash val="solid"/>
                      <a:round/>
                      <a:headEnd type="none" w="med" len="med"/>
                      <a:tailEnd type="none" w="med" len="med"/>
                    </a:lnT>
                  </a:tcPr>
                </a:tc>
              </a:tr>
              <a:tr h="408122">
                <a:tc>
                  <a:txBody>
                    <a:bodyPr/>
                    <a:lstStyle/>
                    <a:p>
                      <a:r>
                        <a:rPr lang="en-US" sz="2000" b="1" dirty="0" smtClean="0"/>
                        <a:t>TOTAL BDCP</a:t>
                      </a:r>
                      <a:endParaRPr lang="en-US" sz="2000" b="1" dirty="0">
                        <a:solidFill>
                          <a:schemeClr val="tx1"/>
                        </a:solidFill>
                      </a:endParaRPr>
                    </a:p>
                  </a:txBody>
                  <a:tcPr anchor="ctr"/>
                </a:tc>
                <a:tc gridSpan="2">
                  <a:txBody>
                    <a:bodyPr/>
                    <a:lstStyle/>
                    <a:p>
                      <a:pPr algn="ctr"/>
                      <a:r>
                        <a:rPr lang="en-US" sz="2000" b="1" dirty="0" smtClean="0"/>
                        <a:t>$24.5 billion</a:t>
                      </a:r>
                      <a:endParaRPr lang="en-US" sz="2000" b="1" dirty="0">
                        <a:solidFill>
                          <a:schemeClr val="tx1"/>
                        </a:solidFill>
                      </a:endParaRPr>
                    </a:p>
                  </a:txBody>
                  <a:tcPr anchor="ctr"/>
                </a:tc>
                <a:tc hMerge="1">
                  <a:txBody>
                    <a:bodyPr/>
                    <a:lstStyle/>
                    <a:p>
                      <a:pPr algn="r"/>
                      <a:endParaRPr lang="en-US" sz="2200" b="1" dirty="0">
                        <a:solidFill>
                          <a:schemeClr val="tx1"/>
                        </a:solidFill>
                      </a:endParaRPr>
                    </a:p>
                  </a:txBody>
                  <a:tcPr anchor="ctr">
                    <a:solidFill>
                      <a:schemeClr val="accent5">
                        <a:lumMod val="75000"/>
                        <a:alpha val="67059"/>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2000" b="1" dirty="0" smtClean="0">
                        <a:solidFill>
                          <a:schemeClr val="tx1"/>
                        </a:solidFill>
                      </a:endParaRPr>
                    </a:p>
                  </a:txBody>
                  <a:tcPr anchor="ctr"/>
                </a:tc>
              </a:tr>
            </a:tbl>
          </a:graphicData>
        </a:graphic>
      </p:graphicFrame>
      <p:sp>
        <p:nvSpPr>
          <p:cNvPr id="9" name="Slide Number Placeholder 3"/>
          <p:cNvSpPr txBox="1">
            <a:spLocks/>
          </p:cNvSpPr>
          <p:nvPr/>
        </p:nvSpPr>
        <p:spPr>
          <a:xfrm>
            <a:off x="8458200" y="6427788"/>
            <a:ext cx="6858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ctr">
              <a:defRPr/>
            </a:pPr>
            <a:fld id="{7A37C76E-89DA-4ED5-A436-13A1ABC61839}" type="slidenum">
              <a:rPr lang="en-US" smtClean="0">
                <a:latin typeface="+mn-lt"/>
              </a:rPr>
              <a:pPr algn="ctr">
                <a:defRPr/>
              </a:pPr>
              <a:t>34</a:t>
            </a:fld>
            <a:endParaRPr lang="en-US" dirty="0">
              <a:latin typeface="+mn-lt"/>
            </a:endParaRPr>
          </a:p>
        </p:txBody>
      </p:sp>
      <p:sp>
        <p:nvSpPr>
          <p:cNvPr id="8" name="TextBox 7"/>
          <p:cNvSpPr txBox="1"/>
          <p:nvPr/>
        </p:nvSpPr>
        <p:spPr>
          <a:xfrm>
            <a:off x="228600" y="6400800"/>
            <a:ext cx="7924800" cy="391517"/>
          </a:xfrm>
          <a:prstGeom prst="rect">
            <a:avLst/>
          </a:prstGeom>
          <a:noFill/>
        </p:spPr>
        <p:txBody>
          <a:bodyPr wrap="square" rtlCol="0">
            <a:spAutoFit/>
          </a:bodyPr>
          <a:lstStyle/>
          <a:p>
            <a:pPr>
              <a:lnSpc>
                <a:spcPct val="80000"/>
              </a:lnSpc>
            </a:pPr>
            <a:r>
              <a:rPr lang="en-US" sz="1200" i="1" dirty="0" smtClean="0">
                <a:solidFill>
                  <a:srgbClr val="FFC000"/>
                </a:solidFill>
                <a:latin typeface="+mn-lt"/>
              </a:rPr>
              <a:t>Metropolitan’s share is approximately 25 percent</a:t>
            </a:r>
          </a:p>
          <a:p>
            <a:pPr>
              <a:lnSpc>
                <a:spcPct val="80000"/>
              </a:lnSpc>
            </a:pPr>
            <a:r>
              <a:rPr lang="en-US" sz="1200" i="1" dirty="0" smtClean="0">
                <a:solidFill>
                  <a:srgbClr val="FFC000"/>
                </a:solidFill>
                <a:latin typeface="+mn-lt"/>
              </a:rPr>
              <a:t>Estimated costs from BDCP Administrative Draft Chapter 8 (May 2013) in undiscounted 2012 dollars.</a:t>
            </a:r>
          </a:p>
        </p:txBody>
      </p:sp>
      <p:sp>
        <p:nvSpPr>
          <p:cNvPr id="10" name="Title 22"/>
          <p:cNvSpPr txBox="1">
            <a:spLocks/>
          </p:cNvSpPr>
          <p:nvPr/>
        </p:nvSpPr>
        <p:spPr bwMode="invGray">
          <a:xfrm>
            <a:off x="1066800" y="533400"/>
            <a:ext cx="7696200" cy="11079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Bay-Delta Conservation Plan </a:t>
            </a:r>
            <a:br>
              <a:rPr lang="en-US" sz="44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br>
            <a:r>
              <a:rPr lang="en-US" sz="3600" b="1" spc="-150" dirty="0">
                <a:ln w="3175">
                  <a:noFill/>
                </a:ln>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Preliminary Cost Analysis</a:t>
            </a:r>
            <a:endParaRPr lang="en-US" sz="4400" b="1" spc="-150" dirty="0">
              <a:ln w="3175">
                <a:noFill/>
              </a:ln>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endParaRPr>
          </a:p>
        </p:txBody>
      </p:sp>
      <p:pic>
        <p:nvPicPr>
          <p:cNvPr id="11" name="Picture 2"/>
          <p:cNvPicPr>
            <a:picLocks noChangeArrowheads="1"/>
          </p:cNvPicPr>
          <p:nvPr/>
        </p:nvPicPr>
        <p:blipFill>
          <a:blip r:embed="rId3"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4895982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p:cNvSpPr txBox="1">
            <a:spLocks/>
          </p:cNvSpPr>
          <p:nvPr/>
        </p:nvSpPr>
        <p:spPr bwMode="invGray">
          <a:xfrm>
            <a:off x="513347" y="374404"/>
            <a:ext cx="8085221" cy="997196"/>
          </a:xfrm>
          <a:prstGeom prst="rect">
            <a:avLst/>
          </a:prstGeom>
        </p:spPr>
        <p:txBody>
          <a:bodyPr wrap="square" lIns="0" tIns="0" rIns="0" bIns="0">
            <a:spAutoFit/>
          </a:bodyPr>
          <a:lstStyle/>
          <a:p>
            <a:pPr defTabSz="914363" fontAlgn="auto">
              <a:lnSpc>
                <a:spcPct val="90000"/>
              </a:lnSpc>
              <a:spcAft>
                <a:spcPts val="0"/>
              </a:spcAft>
              <a:defRPr/>
            </a:pP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A Sustainable Future …</a:t>
            </a:r>
          </a:p>
          <a:p>
            <a:pPr algn="r" defTabSz="914363" fontAlgn="auto">
              <a:lnSpc>
                <a:spcPct val="90000"/>
              </a:lnSpc>
              <a:spcAft>
                <a:spcPts val="0"/>
              </a:spcAft>
              <a:defRPr/>
            </a:pPr>
            <a:r>
              <a:rPr lang="en-US" sz="3200" b="1" spc="-150" dirty="0" smtClean="0">
                <a:ln w="3175">
                  <a:noFill/>
                </a:ln>
                <a:effectLst>
                  <a:outerShdw blurRad="50800" dist="38100" dir="2700000" algn="tl" rotWithShape="0">
                    <a:prstClr val="black">
                      <a:alpha val="40000"/>
                    </a:prstClr>
                  </a:outerShdw>
                </a:effectLst>
                <a:latin typeface="+mj-lt"/>
                <a:cs typeface="Arial" charset="0"/>
              </a:rPr>
              <a:t>Commitment to Local &amp; Delta Improvements</a:t>
            </a:r>
          </a:p>
        </p:txBody>
      </p:sp>
      <p:sp>
        <p:nvSpPr>
          <p:cNvPr id="11" name="Slide Number Placeholder 3"/>
          <p:cNvSpPr txBox="1">
            <a:spLocks/>
          </p:cNvSpPr>
          <p:nvPr/>
        </p:nvSpPr>
        <p:spPr>
          <a:xfrm>
            <a:off x="8507895" y="6492875"/>
            <a:ext cx="685800" cy="365125"/>
          </a:xfrm>
          <a:prstGeom prst="rect">
            <a:avLst/>
          </a:prstGeom>
        </p:spPr>
        <p:txBody>
          <a:bodyPr/>
          <a:lstStyle/>
          <a:p>
            <a:pPr algn="ctr" fontAlgn="auto">
              <a:spcBef>
                <a:spcPts val="0"/>
              </a:spcBef>
              <a:spcAft>
                <a:spcPts val="0"/>
              </a:spcAft>
              <a:defRPr/>
            </a:pPr>
            <a:fld id="{A67B1D35-D7FB-40D3-83B5-CD7BD35F2E0C}" type="slidenum">
              <a:rPr lang="en-US" sz="1400" smtClean="0">
                <a:solidFill>
                  <a:prstClr val="white"/>
                </a:solidFill>
                <a:latin typeface="Arial" pitchFamily="34" charset="0"/>
                <a:cs typeface="Arial" pitchFamily="34" charset="0"/>
              </a:rPr>
              <a:pPr algn="ctr" fontAlgn="auto">
                <a:spcBef>
                  <a:spcPts val="0"/>
                </a:spcBef>
                <a:spcAft>
                  <a:spcPts val="0"/>
                </a:spcAft>
                <a:defRPr/>
              </a:pPr>
              <a:t>35</a:t>
            </a:fld>
            <a:endParaRPr lang="en-US" sz="1400" dirty="0">
              <a:solidFill>
                <a:prstClr val="white"/>
              </a:solidFill>
              <a:latin typeface="Arial" pitchFamily="34" charset="0"/>
              <a:cs typeface="Arial" pitchFamily="34" charset="0"/>
            </a:endParaRPr>
          </a:p>
        </p:txBody>
      </p:sp>
      <p:grpSp>
        <p:nvGrpSpPr>
          <p:cNvPr id="14" name="Group 13"/>
          <p:cNvGrpSpPr/>
          <p:nvPr/>
        </p:nvGrpSpPr>
        <p:grpSpPr>
          <a:xfrm>
            <a:off x="0" y="1524000"/>
            <a:ext cx="8723586" cy="4724400"/>
            <a:chOff x="70339" y="1594339"/>
            <a:chExt cx="8723586" cy="4953000"/>
          </a:xfrm>
        </p:grpSpPr>
        <p:graphicFrame>
          <p:nvGraphicFramePr>
            <p:cNvPr id="24" name="Chart 23"/>
            <p:cNvGraphicFramePr/>
            <p:nvPr/>
          </p:nvGraphicFramePr>
          <p:xfrm>
            <a:off x="70339" y="1594339"/>
            <a:ext cx="8723586"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Box 24"/>
            <p:cNvSpPr txBox="1"/>
            <p:nvPr/>
          </p:nvSpPr>
          <p:spPr bwMode="ltGray">
            <a:xfrm>
              <a:off x="1670539" y="2473097"/>
              <a:ext cx="1268104" cy="629204"/>
            </a:xfrm>
            <a:prstGeom prst="rect">
              <a:avLst/>
            </a:prstGeom>
            <a:noFill/>
            <a:ln w="9525">
              <a:noFill/>
              <a:miter lim="800000"/>
              <a:headEnd/>
              <a:tailEnd/>
            </a:ln>
          </p:spPr>
          <p:txBody>
            <a:bodyPr wrap="square" lIns="0" rIns="0" bIns="0" rtlCol="0">
              <a:spAutoFit/>
            </a:bodyPr>
            <a:lstStyle/>
            <a:p>
              <a:pPr algn="ctr" fontAlgn="auto">
                <a:lnSpc>
                  <a:spcPct val="90000"/>
                </a:lnSpc>
                <a:spcBef>
                  <a:spcPts val="0"/>
                </a:spcBef>
                <a:spcAft>
                  <a:spcPts val="0"/>
                </a:spcAft>
                <a:defRPr sz="2000" b="1" i="0" u="none" strike="noStrike" kern="1200" baseline="0">
                  <a:solidFill>
                    <a:prstClr val="white"/>
                  </a:solidFill>
                  <a:latin typeface="+mn-lt"/>
                  <a:ea typeface="+mn-ea"/>
                  <a:cs typeface="+mn-cs"/>
                </a:defRPr>
              </a:pPr>
              <a:r>
                <a:rPr lang="en-US" sz="2000" b="1" dirty="0" smtClean="0">
                  <a:solidFill>
                    <a:prstClr val="white"/>
                  </a:solidFill>
                  <a:latin typeface="Calibri"/>
                  <a:cs typeface="+mn-cs"/>
                </a:rPr>
                <a:t>$1,600 -</a:t>
              </a:r>
              <a:br>
                <a:rPr lang="en-US" sz="2000" b="1" dirty="0" smtClean="0">
                  <a:solidFill>
                    <a:prstClr val="white"/>
                  </a:solidFill>
                  <a:latin typeface="Calibri"/>
                  <a:cs typeface="+mn-cs"/>
                </a:rPr>
              </a:br>
              <a:r>
                <a:rPr lang="en-US" sz="2000" b="1" dirty="0" smtClean="0">
                  <a:solidFill>
                    <a:prstClr val="white"/>
                  </a:solidFill>
                  <a:latin typeface="Calibri"/>
                  <a:cs typeface="+mn-cs"/>
                </a:rPr>
                <a:t>3,500+/AF</a:t>
              </a:r>
              <a:endParaRPr lang="en-US" sz="2000" b="1" dirty="0">
                <a:solidFill>
                  <a:prstClr val="white"/>
                </a:solidFill>
                <a:latin typeface="Calibri"/>
                <a:cs typeface="+mn-cs"/>
              </a:endParaRPr>
            </a:p>
          </p:txBody>
        </p:sp>
        <p:sp>
          <p:nvSpPr>
            <p:cNvPr id="27" name="TextBox 26"/>
            <p:cNvSpPr txBox="1"/>
            <p:nvPr/>
          </p:nvSpPr>
          <p:spPr bwMode="ltGray">
            <a:xfrm>
              <a:off x="3423139" y="2872533"/>
              <a:ext cx="1268104" cy="629204"/>
            </a:xfrm>
            <a:prstGeom prst="rect">
              <a:avLst/>
            </a:prstGeom>
            <a:noFill/>
            <a:ln w="9525">
              <a:noFill/>
              <a:miter lim="800000"/>
              <a:headEnd/>
              <a:tailEnd/>
            </a:ln>
          </p:spPr>
          <p:txBody>
            <a:bodyPr wrap="square" lIns="0" rIns="0" bIns="0" rtlCol="0">
              <a:spAutoFit/>
            </a:bodyPr>
            <a:lstStyle/>
            <a:p>
              <a:pPr algn="ctr" fontAlgn="auto">
                <a:lnSpc>
                  <a:spcPct val="90000"/>
                </a:lnSpc>
                <a:spcBef>
                  <a:spcPts val="0"/>
                </a:spcBef>
                <a:spcAft>
                  <a:spcPts val="0"/>
                </a:spcAft>
                <a:defRPr sz="2000" b="1" i="0" u="none" strike="noStrike" kern="1200" baseline="0">
                  <a:solidFill>
                    <a:prstClr val="white"/>
                  </a:solidFill>
                  <a:latin typeface="+mn-lt"/>
                  <a:ea typeface="+mn-ea"/>
                  <a:cs typeface="+mn-cs"/>
                </a:defRPr>
              </a:pPr>
              <a:r>
                <a:rPr lang="en-US" sz="2000" b="1" dirty="0" smtClean="0">
                  <a:solidFill>
                    <a:prstClr val="white"/>
                  </a:solidFill>
                  <a:latin typeface="Calibri"/>
                  <a:cs typeface="+mn-cs"/>
                </a:rPr>
                <a:t>$600 -</a:t>
              </a:r>
              <a:br>
                <a:rPr lang="en-US" sz="2000" b="1" dirty="0" smtClean="0">
                  <a:solidFill>
                    <a:prstClr val="white"/>
                  </a:solidFill>
                  <a:latin typeface="Calibri"/>
                  <a:cs typeface="+mn-cs"/>
                </a:rPr>
              </a:br>
              <a:r>
                <a:rPr lang="en-US" sz="2000" b="1" dirty="0" smtClean="0">
                  <a:solidFill>
                    <a:prstClr val="white"/>
                  </a:solidFill>
                  <a:latin typeface="Calibri"/>
                  <a:cs typeface="+mn-cs"/>
                </a:rPr>
                <a:t>2,600/AF</a:t>
              </a:r>
              <a:endParaRPr lang="en-US" sz="2000" b="1" dirty="0">
                <a:solidFill>
                  <a:prstClr val="white"/>
                </a:solidFill>
                <a:latin typeface="Calibri"/>
                <a:cs typeface="+mn-cs"/>
              </a:endParaRPr>
            </a:p>
          </p:txBody>
        </p:sp>
        <p:sp>
          <p:nvSpPr>
            <p:cNvPr id="28" name="TextBox 27"/>
            <p:cNvSpPr txBox="1"/>
            <p:nvPr/>
          </p:nvSpPr>
          <p:spPr bwMode="ltGray">
            <a:xfrm>
              <a:off x="5136931" y="2000753"/>
              <a:ext cx="1268104" cy="629204"/>
            </a:xfrm>
            <a:prstGeom prst="rect">
              <a:avLst/>
            </a:prstGeom>
            <a:noFill/>
            <a:ln w="9525">
              <a:noFill/>
              <a:miter lim="800000"/>
              <a:headEnd/>
              <a:tailEnd/>
            </a:ln>
          </p:spPr>
          <p:txBody>
            <a:bodyPr wrap="square" lIns="0" rIns="0" bIns="0" rtlCol="0">
              <a:spAutoFit/>
            </a:bodyPr>
            <a:lstStyle/>
            <a:p>
              <a:pPr algn="ctr" fontAlgn="auto">
                <a:lnSpc>
                  <a:spcPct val="90000"/>
                </a:lnSpc>
                <a:spcBef>
                  <a:spcPts val="0"/>
                </a:spcBef>
                <a:spcAft>
                  <a:spcPts val="0"/>
                </a:spcAft>
                <a:defRPr sz="2000" b="1" i="0" u="none" strike="noStrike" kern="1200" baseline="0">
                  <a:solidFill>
                    <a:prstClr val="white"/>
                  </a:solidFill>
                  <a:latin typeface="+mn-lt"/>
                  <a:ea typeface="+mn-ea"/>
                  <a:cs typeface="+mn-cs"/>
                </a:defRPr>
              </a:pPr>
              <a:r>
                <a:rPr lang="en-US" sz="2000" b="1" dirty="0" smtClean="0">
                  <a:solidFill>
                    <a:prstClr val="white"/>
                  </a:solidFill>
                  <a:latin typeface="Calibri"/>
                  <a:cs typeface="+mn-cs"/>
                </a:rPr>
                <a:t>$700 -</a:t>
              </a:r>
              <a:br>
                <a:rPr lang="en-US" sz="2000" b="1" dirty="0" smtClean="0">
                  <a:solidFill>
                    <a:prstClr val="white"/>
                  </a:solidFill>
                  <a:latin typeface="Calibri"/>
                  <a:cs typeface="+mn-cs"/>
                </a:rPr>
              </a:br>
              <a:r>
                <a:rPr lang="en-US" sz="2000" b="1" dirty="0" smtClean="0">
                  <a:solidFill>
                    <a:prstClr val="white"/>
                  </a:solidFill>
                  <a:latin typeface="Calibri"/>
                  <a:cs typeface="+mn-cs"/>
                </a:rPr>
                <a:t>3,500+/AF</a:t>
              </a:r>
              <a:endParaRPr lang="en-US" sz="2000" b="1" dirty="0">
                <a:solidFill>
                  <a:prstClr val="white"/>
                </a:solidFill>
                <a:latin typeface="Calibri"/>
                <a:cs typeface="+mn-cs"/>
              </a:endParaRPr>
            </a:p>
          </p:txBody>
        </p:sp>
        <p:sp>
          <p:nvSpPr>
            <p:cNvPr id="29" name="TextBox 28"/>
            <p:cNvSpPr txBox="1"/>
            <p:nvPr/>
          </p:nvSpPr>
          <p:spPr bwMode="ltGray">
            <a:xfrm>
              <a:off x="6852139" y="3032307"/>
              <a:ext cx="1268104" cy="629204"/>
            </a:xfrm>
            <a:prstGeom prst="rect">
              <a:avLst/>
            </a:prstGeom>
            <a:noFill/>
            <a:ln w="9525">
              <a:noFill/>
              <a:miter lim="800000"/>
              <a:headEnd/>
              <a:tailEnd/>
            </a:ln>
          </p:spPr>
          <p:txBody>
            <a:bodyPr wrap="square" lIns="0" rIns="0" bIns="0" rtlCol="0">
              <a:spAutoFit/>
            </a:bodyPr>
            <a:lstStyle/>
            <a:p>
              <a:pPr algn="ctr" fontAlgn="auto">
                <a:lnSpc>
                  <a:spcPct val="90000"/>
                </a:lnSpc>
                <a:spcBef>
                  <a:spcPts val="0"/>
                </a:spcBef>
                <a:spcAft>
                  <a:spcPts val="0"/>
                </a:spcAft>
                <a:defRPr sz="2000" b="1" i="0" u="none" strike="noStrike" kern="1200" baseline="0">
                  <a:solidFill>
                    <a:prstClr val="white"/>
                  </a:solidFill>
                  <a:latin typeface="+mn-lt"/>
                  <a:ea typeface="+mn-ea"/>
                  <a:cs typeface="+mn-cs"/>
                </a:defRPr>
              </a:pPr>
              <a:r>
                <a:rPr lang="en-US" sz="2000" b="1" dirty="0" smtClean="0">
                  <a:solidFill>
                    <a:prstClr val="white"/>
                  </a:solidFill>
                  <a:latin typeface="Calibri"/>
                  <a:cs typeface="+mn-cs"/>
                </a:rPr>
                <a:t>$1,600 -</a:t>
              </a:r>
              <a:br>
                <a:rPr lang="en-US" sz="2000" b="1" dirty="0" smtClean="0">
                  <a:solidFill>
                    <a:prstClr val="white"/>
                  </a:solidFill>
                  <a:latin typeface="Calibri"/>
                  <a:cs typeface="+mn-cs"/>
                </a:rPr>
              </a:br>
              <a:r>
                <a:rPr lang="en-US" sz="2000" b="1" dirty="0" smtClean="0">
                  <a:solidFill>
                    <a:prstClr val="white"/>
                  </a:solidFill>
                  <a:latin typeface="Calibri"/>
                  <a:cs typeface="+mn-cs"/>
                </a:rPr>
                <a:t>2,300/AF</a:t>
              </a:r>
              <a:endParaRPr lang="en-US" sz="2000" b="1" dirty="0">
                <a:solidFill>
                  <a:prstClr val="white"/>
                </a:solidFill>
                <a:latin typeface="Calibri"/>
                <a:cs typeface="+mn-cs"/>
              </a:endParaRPr>
            </a:p>
          </p:txBody>
        </p:sp>
        <p:sp>
          <p:nvSpPr>
            <p:cNvPr id="13" name="Rectangle 12"/>
            <p:cNvSpPr/>
            <p:nvPr/>
          </p:nvSpPr>
          <p:spPr bwMode="auto">
            <a:xfrm>
              <a:off x="1594339" y="3727939"/>
              <a:ext cx="6574536" cy="317132"/>
            </a:xfrm>
            <a:prstGeom prst="rect">
              <a:avLst/>
            </a:prstGeom>
            <a:solidFill>
              <a:srgbClr val="B0DD7F">
                <a:alpha val="49804"/>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auto">
                <a:spcBef>
                  <a:spcPts val="0"/>
                </a:spcBef>
                <a:spcAft>
                  <a:spcPts val="0"/>
                </a:spcAft>
              </a:pPr>
              <a:r>
                <a:rPr lang="en-US" b="1" dirty="0" smtClean="0">
                  <a:solidFill>
                    <a:srgbClr val="FFFFFF"/>
                  </a:solidFill>
                  <a:effectLst>
                    <a:outerShdw blurRad="38100" dist="38100" dir="2700000" algn="tl">
                      <a:srgbClr val="000000">
                        <a:alpha val="43137"/>
                      </a:srgbClr>
                    </a:outerShdw>
                  </a:effectLst>
                </a:rPr>
                <a:t>Local Supply Avg. ~ $1,500/AF</a:t>
              </a:r>
            </a:p>
          </p:txBody>
        </p:sp>
      </p:grpSp>
      <p:sp>
        <p:nvSpPr>
          <p:cNvPr id="20" name="Rectangle 19"/>
          <p:cNvSpPr/>
          <p:nvPr/>
        </p:nvSpPr>
        <p:spPr bwMode="auto">
          <a:xfrm>
            <a:off x="1493726" y="4290235"/>
            <a:ext cx="6635091" cy="300345"/>
          </a:xfrm>
          <a:prstGeom prst="rect">
            <a:avLst/>
          </a:prstGeom>
          <a:solidFill>
            <a:srgbClr val="558BB8"/>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a:solidFill>
                  <a:srgbClr val="FFFFFF"/>
                </a:solidFill>
                <a:effectLst>
                  <a:outerShdw blurRad="38100" dist="38100" dir="2700000" algn="tl">
                    <a:srgbClr val="000000">
                      <a:alpha val="43137"/>
                    </a:srgbClr>
                  </a:outerShdw>
                </a:effectLst>
              </a:rPr>
              <a:t>Metropolitan’s Water Rate (Tier </a:t>
            </a:r>
            <a:r>
              <a:rPr lang="en-US" b="1" dirty="0" smtClean="0">
                <a:solidFill>
                  <a:srgbClr val="FFFFFF"/>
                </a:solidFill>
                <a:effectLst>
                  <a:outerShdw blurRad="38100" dist="38100" dir="2700000" algn="tl">
                    <a:srgbClr val="000000">
                      <a:alpha val="43137"/>
                    </a:srgbClr>
                  </a:outerShdw>
                </a:effectLst>
              </a:rPr>
              <a:t>1 - </a:t>
            </a:r>
            <a:r>
              <a:rPr lang="en-US" b="1" dirty="0">
                <a:solidFill>
                  <a:srgbClr val="FFFFFF"/>
                </a:solidFill>
                <a:effectLst>
                  <a:outerShdw blurRad="38100" dist="38100" dir="2700000" algn="tl">
                    <a:srgbClr val="000000">
                      <a:alpha val="43137"/>
                    </a:srgbClr>
                  </a:outerShdw>
                </a:effectLst>
              </a:rPr>
              <a:t>Treated) ~ $850/AF</a:t>
            </a:r>
          </a:p>
        </p:txBody>
      </p:sp>
      <p:sp>
        <p:nvSpPr>
          <p:cNvPr id="21" name="TextBox 20"/>
          <p:cNvSpPr txBox="1"/>
          <p:nvPr/>
        </p:nvSpPr>
        <p:spPr>
          <a:xfrm>
            <a:off x="120501" y="6410034"/>
            <a:ext cx="7086600" cy="387798"/>
          </a:xfrm>
          <a:prstGeom prst="rect">
            <a:avLst/>
          </a:prstGeom>
          <a:noFill/>
        </p:spPr>
        <p:txBody>
          <a:bodyPr wrap="square" rtlCol="0">
            <a:spAutoFit/>
          </a:bodyPr>
          <a:lstStyle/>
          <a:p>
            <a:pPr fontAlgn="base">
              <a:lnSpc>
                <a:spcPct val="80000"/>
              </a:lnSpc>
              <a:spcBef>
                <a:spcPct val="0"/>
              </a:spcBef>
              <a:spcAft>
                <a:spcPct val="0"/>
              </a:spcAft>
            </a:pPr>
            <a:r>
              <a:rPr lang="en-US" sz="1200" b="1" i="1" dirty="0">
                <a:solidFill>
                  <a:srgbClr val="FF9900"/>
                </a:solidFill>
                <a:latin typeface="+mn-lt"/>
              </a:rPr>
              <a:t>Ranges based on representative sample of existing and future projects within Metropolitan’s service area.</a:t>
            </a:r>
            <a:r>
              <a:rPr lang="en-US" sz="1200" b="1" i="1" dirty="0">
                <a:solidFill>
                  <a:srgbClr val="FF9900"/>
                </a:solidFill>
                <a:latin typeface="+mn-lt"/>
                <a:cs typeface="Arial" charset="0"/>
              </a:rPr>
              <a:t> </a:t>
            </a:r>
            <a:br>
              <a:rPr lang="en-US" sz="1200" b="1" i="1" dirty="0">
                <a:solidFill>
                  <a:srgbClr val="FF9900"/>
                </a:solidFill>
                <a:latin typeface="+mn-lt"/>
                <a:cs typeface="Arial" charset="0"/>
              </a:rPr>
            </a:br>
            <a:r>
              <a:rPr lang="en-US" sz="1200" b="1" i="1" dirty="0">
                <a:solidFill>
                  <a:srgbClr val="FF9900"/>
                </a:solidFill>
                <a:latin typeface="+mn-lt"/>
                <a:cs typeface="Arial" charset="0"/>
              </a:rPr>
              <a:t>Costs may vary for end-users due to </a:t>
            </a:r>
            <a:r>
              <a:rPr lang="en-US" sz="1200" b="1" i="1" dirty="0" smtClean="0">
                <a:solidFill>
                  <a:srgbClr val="FF9900"/>
                </a:solidFill>
                <a:latin typeface="+mn-lt"/>
                <a:cs typeface="Arial" charset="0"/>
              </a:rPr>
              <a:t>local retailer delivery costs.</a:t>
            </a:r>
            <a:endParaRPr lang="en-US" sz="1200" i="1" dirty="0">
              <a:solidFill>
                <a:srgbClr val="FF9900"/>
              </a:solidFill>
              <a:latin typeface="+mn-lt"/>
            </a:endParaRPr>
          </a:p>
        </p:txBody>
      </p:sp>
    </p:spTree>
    <p:extLst>
      <p:ext uri="{BB962C8B-B14F-4D97-AF65-F5344CB8AC3E}">
        <p14:creationId xmlns:p14="http://schemas.microsoft.com/office/powerpoint/2010/main" val="224727885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4"/>
          <p:cNvGraphicFramePr>
            <a:graphicFrameLocks/>
          </p:cNvGraphicFramePr>
          <p:nvPr>
            <p:extLst>
              <p:ext uri="{D42A27DB-BD31-4B8C-83A1-F6EECF244321}">
                <p14:modId xmlns:p14="http://schemas.microsoft.com/office/powerpoint/2010/main" val="475260337"/>
              </p:ext>
            </p:extLst>
          </p:nvPr>
        </p:nvGraphicFramePr>
        <p:xfrm>
          <a:off x="152400" y="1219200"/>
          <a:ext cx="4267200" cy="49117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p:cNvGraphicFramePr>
            <a:graphicFrameLocks noGrp="1"/>
          </p:cNvGraphicFramePr>
          <p:nvPr>
            <p:ph idx="1"/>
            <p:extLst>
              <p:ext uri="{D42A27DB-BD31-4B8C-83A1-F6EECF244321}">
                <p14:modId xmlns:p14="http://schemas.microsoft.com/office/powerpoint/2010/main" val="480048651"/>
              </p:ext>
            </p:extLst>
          </p:nvPr>
        </p:nvGraphicFramePr>
        <p:xfrm>
          <a:off x="4495800" y="1293261"/>
          <a:ext cx="4267200" cy="4911726"/>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3"/>
          <p:cNvSpPr>
            <a:spLocks noGrp="1"/>
          </p:cNvSpPr>
          <p:nvPr>
            <p:ph type="sldNum" sz="quarter" idx="10"/>
          </p:nvPr>
        </p:nvSpPr>
        <p:spPr/>
        <p:txBody>
          <a:bodyPr/>
          <a:lstStyle/>
          <a:p>
            <a:pPr>
              <a:defRPr/>
            </a:pPr>
            <a:fld id="{C0EB94D2-C09E-4D1C-9021-245F4B6DCC28}" type="slidenum">
              <a:rPr lang="en-US" smtClean="0"/>
              <a:pPr>
                <a:defRPr/>
              </a:pPr>
              <a:t>36</a:t>
            </a:fld>
            <a:endParaRPr lang="en-US" dirty="0"/>
          </a:p>
        </p:txBody>
      </p:sp>
      <p:sp>
        <p:nvSpPr>
          <p:cNvPr id="6" name="Title 4"/>
          <p:cNvSpPr>
            <a:spLocks noGrp="1"/>
          </p:cNvSpPr>
          <p:nvPr>
            <p:ph type="title"/>
          </p:nvPr>
        </p:nvSpPr>
        <p:spPr bwMode="invGray">
          <a:xfrm>
            <a:off x="0" y="477838"/>
            <a:ext cx="9144000" cy="941796"/>
          </a:xfrm>
        </p:spPr>
        <p:txBody>
          <a:bodyPr/>
          <a:lstStyle/>
          <a:p>
            <a:r>
              <a:rPr lang="en-US" dirty="0" smtClean="0"/>
              <a:t>MWD Water Supply Strategy</a:t>
            </a:r>
            <a:r>
              <a:rPr lang="en-US" sz="3200" dirty="0" smtClean="0"/>
              <a:t/>
            </a:r>
            <a:br>
              <a:rPr lang="en-US" sz="3200" dirty="0" smtClean="0"/>
            </a:br>
            <a:r>
              <a:rPr lang="en-US" sz="2800" dirty="0" smtClean="0">
                <a:solidFill>
                  <a:schemeClr val="tx1"/>
                </a:solidFill>
              </a:rPr>
              <a:t>“Average” Year Water Supply – 1990 vs. 2035</a:t>
            </a:r>
            <a:endParaRPr lang="en-US" dirty="0">
              <a:solidFill>
                <a:schemeClr val="tx1"/>
              </a:solidFill>
            </a:endParaRPr>
          </a:p>
        </p:txBody>
      </p:sp>
      <p:sp>
        <p:nvSpPr>
          <p:cNvPr id="8" name="Arc 7"/>
          <p:cNvSpPr/>
          <p:nvPr/>
        </p:nvSpPr>
        <p:spPr>
          <a:xfrm>
            <a:off x="4572000" y="2131461"/>
            <a:ext cx="4191000" cy="3124200"/>
          </a:xfrm>
          <a:prstGeom prst="arc">
            <a:avLst>
              <a:gd name="adj1" fmla="val 16200000"/>
              <a:gd name="adj2" fmla="val 8544712"/>
            </a:avLst>
          </a:prstGeom>
          <a:ln w="57150">
            <a:solidFill>
              <a:srgbClr val="FFFF00"/>
            </a:solidFill>
            <a:headEnd type="oval" w="med" len="med"/>
            <a:tailEnd type="oval" w="med" len="med"/>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itle 4"/>
          <p:cNvSpPr txBox="1">
            <a:spLocks/>
          </p:cNvSpPr>
          <p:nvPr/>
        </p:nvSpPr>
        <p:spPr bwMode="invGray">
          <a:xfrm>
            <a:off x="5421270" y="5544456"/>
            <a:ext cx="3081269" cy="443198"/>
          </a:xfrm>
          <a:prstGeom prst="rect">
            <a:avLst/>
          </a:prstGeom>
          <a:effectLst>
            <a:outerShdw blurRad="50800" dist="38100" dir="2700000" algn="tl" rotWithShape="0">
              <a:prstClr val="black"/>
            </a:outerShdw>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3200" dirty="0"/>
              <a:t>Yr. 2035 –  64% Local</a:t>
            </a:r>
          </a:p>
        </p:txBody>
      </p:sp>
      <p:sp>
        <p:nvSpPr>
          <p:cNvPr id="10" name="Title 4"/>
          <p:cNvSpPr txBox="1">
            <a:spLocks/>
          </p:cNvSpPr>
          <p:nvPr/>
        </p:nvSpPr>
        <p:spPr bwMode="invGray">
          <a:xfrm>
            <a:off x="4839279" y="3198877"/>
            <a:ext cx="1306759"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State WP (22%)</a:t>
            </a:r>
            <a:endParaRPr lang="en-US" sz="3200" dirty="0">
              <a:solidFill>
                <a:schemeClr val="tx1"/>
              </a:solidFill>
            </a:endParaRPr>
          </a:p>
        </p:txBody>
      </p:sp>
      <p:sp>
        <p:nvSpPr>
          <p:cNvPr id="11" name="Title 4"/>
          <p:cNvSpPr txBox="1">
            <a:spLocks/>
          </p:cNvSpPr>
          <p:nvPr/>
        </p:nvSpPr>
        <p:spPr bwMode="invGray">
          <a:xfrm>
            <a:off x="5655145" y="2490797"/>
            <a:ext cx="98178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Colorado (14%)</a:t>
            </a:r>
            <a:endParaRPr lang="en-US" sz="3200" dirty="0">
              <a:solidFill>
                <a:schemeClr val="tx1"/>
              </a:solidFill>
            </a:endParaRPr>
          </a:p>
        </p:txBody>
      </p:sp>
      <p:sp>
        <p:nvSpPr>
          <p:cNvPr id="12" name="Title 4"/>
          <p:cNvSpPr txBox="1">
            <a:spLocks/>
          </p:cNvSpPr>
          <p:nvPr/>
        </p:nvSpPr>
        <p:spPr bwMode="invGray">
          <a:xfrm>
            <a:off x="5972421" y="3970311"/>
            <a:ext cx="139015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Local Supply (31%)</a:t>
            </a:r>
            <a:endParaRPr lang="en-US" sz="3200" dirty="0">
              <a:solidFill>
                <a:schemeClr val="tx1"/>
              </a:solidFill>
            </a:endParaRPr>
          </a:p>
        </p:txBody>
      </p:sp>
      <p:sp>
        <p:nvSpPr>
          <p:cNvPr id="13" name="Title 4"/>
          <p:cNvSpPr txBox="1">
            <a:spLocks/>
          </p:cNvSpPr>
          <p:nvPr/>
        </p:nvSpPr>
        <p:spPr bwMode="invGray">
          <a:xfrm>
            <a:off x="6781800" y="2739359"/>
            <a:ext cx="1363663" cy="660181"/>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lnSpc>
                <a:spcPct val="70000"/>
              </a:lnSpc>
            </a:pPr>
            <a:r>
              <a:rPr lang="en-US" sz="2000" dirty="0" smtClean="0">
                <a:solidFill>
                  <a:schemeClr val="tx1"/>
                </a:solidFill>
                <a:effectLst>
                  <a:outerShdw blurRad="38100" dist="38100" dir="2700000" algn="tl" rotWithShape="0">
                    <a:srgbClr val="000000">
                      <a:alpha val="43137"/>
                    </a:srgbClr>
                  </a:outerShdw>
                </a:effectLst>
              </a:rPr>
              <a:t>Conservation  </a:t>
            </a:r>
            <a:r>
              <a:rPr lang="en-US" sz="2000" dirty="0">
                <a:solidFill>
                  <a:schemeClr val="tx1"/>
                </a:solidFill>
                <a:effectLst>
                  <a:outerShdw blurRad="38100" dist="38100" dir="2700000" algn="tl" rotWithShape="0">
                    <a:srgbClr val="000000">
                      <a:alpha val="43137"/>
                    </a:srgbClr>
                  </a:outerShdw>
                </a:effectLst>
              </a:rPr>
              <a:t>&amp;</a:t>
            </a:r>
            <a:r>
              <a:rPr lang="en-US" sz="2000" dirty="0" smtClean="0">
                <a:solidFill>
                  <a:schemeClr val="tx1"/>
                </a:solidFill>
                <a:effectLst>
                  <a:outerShdw blurRad="38100" dist="38100" dir="2700000" algn="tl" rotWithShape="0">
                    <a:srgbClr val="000000">
                      <a:alpha val="43137"/>
                    </a:srgbClr>
                  </a:outerShdw>
                </a:effectLst>
              </a:rPr>
              <a:t> Recycling</a:t>
            </a:r>
          </a:p>
          <a:p>
            <a:pPr>
              <a:lnSpc>
                <a:spcPct val="70000"/>
              </a:lnSpc>
            </a:pPr>
            <a:r>
              <a:rPr lang="en-US" sz="2000" dirty="0" smtClean="0">
                <a:solidFill>
                  <a:schemeClr val="tx1"/>
                </a:solidFill>
                <a:effectLst>
                  <a:outerShdw blurRad="38100" dist="38100" dir="2700000" algn="tl" rotWithShape="0">
                    <a:srgbClr val="000000">
                      <a:alpha val="43137"/>
                    </a:srgbClr>
                  </a:outerShdw>
                </a:effectLst>
              </a:rPr>
              <a:t>(33%)</a:t>
            </a:r>
            <a:endParaRPr lang="en-US" sz="3200" dirty="0">
              <a:solidFill>
                <a:schemeClr val="tx1"/>
              </a:solidFill>
              <a:effectLst>
                <a:outerShdw blurRad="38100" dist="38100" dir="2700000" algn="tl" rotWithShape="0">
                  <a:srgbClr val="000000">
                    <a:alpha val="43137"/>
                  </a:srgbClr>
                </a:outerShdw>
              </a:effectLst>
            </a:endParaRPr>
          </a:p>
        </p:txBody>
      </p:sp>
      <p:graphicFrame>
        <p:nvGraphicFramePr>
          <p:cNvPr id="29" name="Content Placeholder 4"/>
          <p:cNvGraphicFramePr>
            <a:graphicFrameLocks/>
          </p:cNvGraphicFramePr>
          <p:nvPr>
            <p:extLst>
              <p:ext uri="{D42A27DB-BD31-4B8C-83A1-F6EECF244321}">
                <p14:modId xmlns:p14="http://schemas.microsoft.com/office/powerpoint/2010/main" val="420005572"/>
              </p:ext>
            </p:extLst>
          </p:nvPr>
        </p:nvGraphicFramePr>
        <p:xfrm>
          <a:off x="152400" y="1290134"/>
          <a:ext cx="4267200" cy="4911726"/>
        </p:xfrm>
        <a:graphic>
          <a:graphicData uri="http://schemas.openxmlformats.org/drawingml/2006/chart">
            <c:chart xmlns:c="http://schemas.openxmlformats.org/drawingml/2006/chart" xmlns:r="http://schemas.openxmlformats.org/officeDocument/2006/relationships" r:id="rId5"/>
          </a:graphicData>
        </a:graphic>
      </p:graphicFrame>
      <p:sp>
        <p:nvSpPr>
          <p:cNvPr id="30" name="Arc 29"/>
          <p:cNvSpPr/>
          <p:nvPr/>
        </p:nvSpPr>
        <p:spPr>
          <a:xfrm>
            <a:off x="228600" y="2128334"/>
            <a:ext cx="4191000" cy="3124200"/>
          </a:xfrm>
          <a:prstGeom prst="arc">
            <a:avLst>
              <a:gd name="adj1" fmla="val 16200000"/>
              <a:gd name="adj2" fmla="val 2777706"/>
            </a:avLst>
          </a:prstGeom>
          <a:ln w="57150">
            <a:solidFill>
              <a:srgbClr val="FFFF00"/>
            </a:solidFill>
            <a:headEnd type="oval" w="med" len="med"/>
            <a:tailEnd type="oval" w="med" len="med"/>
          </a:ln>
          <a:effectLst>
            <a:glow rad="228600">
              <a:schemeClr val="accent1">
                <a:satMod val="175000"/>
                <a:alpha val="4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itle 4"/>
          <p:cNvSpPr txBox="1">
            <a:spLocks/>
          </p:cNvSpPr>
          <p:nvPr/>
        </p:nvSpPr>
        <p:spPr bwMode="invGray">
          <a:xfrm>
            <a:off x="762000" y="5544456"/>
            <a:ext cx="3081269" cy="443198"/>
          </a:xfrm>
          <a:prstGeom prst="rect">
            <a:avLst/>
          </a:prstGeom>
          <a:effectLst>
            <a:outerShdw blurRad="50800" dist="38100" dir="2700000" algn="tl" rotWithShape="0">
              <a:prstClr val="black"/>
            </a:outerShdw>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3200" dirty="0"/>
              <a:t>Yr. 1990 –  41% Local</a:t>
            </a:r>
          </a:p>
        </p:txBody>
      </p:sp>
      <p:sp>
        <p:nvSpPr>
          <p:cNvPr id="32" name="Title 4"/>
          <p:cNvSpPr txBox="1">
            <a:spLocks/>
          </p:cNvSpPr>
          <p:nvPr/>
        </p:nvSpPr>
        <p:spPr bwMode="invGray">
          <a:xfrm>
            <a:off x="1311745" y="3849735"/>
            <a:ext cx="1306759"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State WP (33%)</a:t>
            </a:r>
            <a:endParaRPr lang="en-US" sz="3200" dirty="0">
              <a:solidFill>
                <a:schemeClr val="tx1"/>
              </a:solidFill>
            </a:endParaRPr>
          </a:p>
        </p:txBody>
      </p:sp>
      <p:sp>
        <p:nvSpPr>
          <p:cNvPr id="33" name="Title 4"/>
          <p:cNvSpPr txBox="1">
            <a:spLocks/>
          </p:cNvSpPr>
          <p:nvPr/>
        </p:nvSpPr>
        <p:spPr bwMode="invGray">
          <a:xfrm>
            <a:off x="1043541" y="2718169"/>
            <a:ext cx="98178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Colorado (27%)</a:t>
            </a:r>
            <a:endParaRPr lang="en-US" sz="3200" dirty="0">
              <a:solidFill>
                <a:schemeClr val="tx1"/>
              </a:solidFill>
            </a:endParaRPr>
          </a:p>
        </p:txBody>
      </p:sp>
      <p:sp>
        <p:nvSpPr>
          <p:cNvPr id="34" name="Title 4"/>
          <p:cNvSpPr txBox="1">
            <a:spLocks/>
          </p:cNvSpPr>
          <p:nvPr/>
        </p:nvSpPr>
        <p:spPr bwMode="invGray">
          <a:xfrm>
            <a:off x="2765303" y="3154858"/>
            <a:ext cx="1390157" cy="553998"/>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r>
              <a:rPr lang="en-US" sz="2000" dirty="0" smtClean="0">
                <a:solidFill>
                  <a:schemeClr val="tx1"/>
                </a:solidFill>
              </a:rPr>
              <a:t>Local Supply (34%)</a:t>
            </a:r>
            <a:endParaRPr lang="en-US" sz="3200" dirty="0">
              <a:solidFill>
                <a:schemeClr val="tx1"/>
              </a:solidFill>
            </a:endParaRPr>
          </a:p>
        </p:txBody>
      </p:sp>
      <p:sp>
        <p:nvSpPr>
          <p:cNvPr id="35" name="Title 4"/>
          <p:cNvSpPr txBox="1">
            <a:spLocks/>
          </p:cNvSpPr>
          <p:nvPr/>
        </p:nvSpPr>
        <p:spPr bwMode="invGray">
          <a:xfrm>
            <a:off x="1884904" y="2323860"/>
            <a:ext cx="1363663" cy="660181"/>
          </a:xfrm>
          <a:prstGeom prst="rect">
            <a:avLst/>
          </a:prstGeom>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lnSpc>
                <a:spcPct val="70000"/>
              </a:lnSpc>
            </a:pPr>
            <a:r>
              <a:rPr lang="en-US" sz="2000" dirty="0" smtClean="0">
                <a:solidFill>
                  <a:schemeClr val="tx1"/>
                </a:solidFill>
                <a:effectLst>
                  <a:outerShdw blurRad="38100" dist="38100" dir="2700000" algn="tl" rotWithShape="0">
                    <a:srgbClr val="000000">
                      <a:alpha val="43137"/>
                    </a:srgbClr>
                  </a:outerShdw>
                </a:effectLst>
              </a:rPr>
              <a:t>Conservation  </a:t>
            </a:r>
            <a:r>
              <a:rPr lang="en-US" sz="2000" dirty="0">
                <a:solidFill>
                  <a:schemeClr val="tx1"/>
                </a:solidFill>
                <a:effectLst>
                  <a:outerShdw blurRad="38100" dist="38100" dir="2700000" algn="tl" rotWithShape="0">
                    <a:srgbClr val="000000">
                      <a:alpha val="43137"/>
                    </a:srgbClr>
                  </a:outerShdw>
                </a:effectLst>
              </a:rPr>
              <a:t>&amp;</a:t>
            </a:r>
            <a:r>
              <a:rPr lang="en-US" sz="2000" dirty="0" smtClean="0">
                <a:solidFill>
                  <a:schemeClr val="tx1"/>
                </a:solidFill>
                <a:effectLst>
                  <a:outerShdw blurRad="38100" dist="38100" dir="2700000" algn="tl" rotWithShape="0">
                    <a:srgbClr val="000000">
                      <a:alpha val="43137"/>
                    </a:srgbClr>
                  </a:outerShdw>
                </a:effectLst>
              </a:rPr>
              <a:t> Recycling</a:t>
            </a:r>
          </a:p>
          <a:p>
            <a:pPr>
              <a:lnSpc>
                <a:spcPct val="70000"/>
              </a:lnSpc>
            </a:pPr>
            <a:r>
              <a:rPr lang="en-US" sz="2000" dirty="0" smtClean="0">
                <a:solidFill>
                  <a:schemeClr val="tx1"/>
                </a:solidFill>
                <a:effectLst>
                  <a:outerShdw blurRad="38100" dist="38100" dir="2700000" algn="tl" rotWithShape="0">
                    <a:srgbClr val="000000">
                      <a:alpha val="43137"/>
                    </a:srgbClr>
                  </a:outerShdw>
                </a:effectLst>
              </a:rPr>
              <a:t>(</a:t>
            </a:r>
            <a:r>
              <a:rPr lang="en-US" sz="2000" dirty="0">
                <a:solidFill>
                  <a:schemeClr val="tx1"/>
                </a:solidFill>
                <a:effectLst>
                  <a:outerShdw blurRad="38100" dist="38100" dir="2700000" algn="tl" rotWithShape="0">
                    <a:srgbClr val="000000">
                      <a:alpha val="43137"/>
                    </a:srgbClr>
                  </a:outerShdw>
                </a:effectLst>
              </a:rPr>
              <a:t>7</a:t>
            </a:r>
            <a:r>
              <a:rPr lang="en-US" sz="2000" dirty="0" smtClean="0">
                <a:solidFill>
                  <a:schemeClr val="tx1"/>
                </a:solidFill>
                <a:effectLst>
                  <a:outerShdw blurRad="38100" dist="38100" dir="2700000" algn="tl" rotWithShape="0">
                    <a:srgbClr val="000000">
                      <a:alpha val="43137"/>
                    </a:srgbClr>
                  </a:outerShdw>
                </a:effectLst>
              </a:rPr>
              <a:t>%)</a:t>
            </a:r>
            <a:endParaRPr lang="en-US" sz="3200" dirty="0">
              <a:solidFill>
                <a:schemeClr val="tx1"/>
              </a:solidFill>
              <a:effectLst>
                <a:outerShdw blurRad="38100" dist="38100" dir="2700000" algn="tl" rotWithShape="0">
                  <a:srgbClr val="000000">
                    <a:alpha val="43137"/>
                  </a:srgbClr>
                </a:outerShdw>
              </a:effectLst>
            </a:endParaRPr>
          </a:p>
        </p:txBody>
      </p:sp>
      <p:sp>
        <p:nvSpPr>
          <p:cNvPr id="36" name="Rectangle 21"/>
          <p:cNvSpPr>
            <a:spLocks noChangeArrowheads="1"/>
          </p:cNvSpPr>
          <p:nvPr/>
        </p:nvSpPr>
        <p:spPr bwMode="auto">
          <a:xfrm>
            <a:off x="457200" y="5966409"/>
            <a:ext cx="3886200" cy="591573"/>
          </a:xfrm>
          <a:prstGeom prst="rect">
            <a:avLst/>
          </a:prstGeom>
          <a:noFill/>
          <a:ln w="9525">
            <a:noFill/>
            <a:miter lim="800000"/>
            <a:headEnd/>
            <a:tailEnd/>
          </a:ln>
          <a:effectLst/>
        </p:spPr>
        <p:txBody>
          <a:bodyPr wrap="square" lIns="92075" tIns="46038" rIns="92075" bIns="46038">
            <a:spAutoFit/>
          </a:bodyPr>
          <a:lstStyle/>
          <a:p>
            <a:pPr algn="ctr" eaLnBrk="0" hangingPunct="0">
              <a:lnSpc>
                <a:spcPct val="80000"/>
              </a:lnSpc>
              <a:defRPr/>
            </a:pPr>
            <a:r>
              <a:rPr lang="en-US" sz="2000" b="1" i="1" dirty="0" smtClean="0">
                <a:solidFill>
                  <a:prstClr val="white"/>
                </a:solidFill>
                <a:effectLst>
                  <a:outerShdw blurRad="38100" dist="38100" dir="2700000" algn="tl">
                    <a:srgbClr val="000000">
                      <a:alpha val="43137"/>
                    </a:srgbClr>
                  </a:outerShdw>
                </a:effectLst>
                <a:latin typeface="Calibri"/>
                <a:cs typeface="+mn-cs"/>
              </a:rPr>
              <a:t>Heavy </a:t>
            </a:r>
            <a:r>
              <a:rPr lang="en-US" sz="2000" b="1" i="1" dirty="0">
                <a:solidFill>
                  <a:prstClr val="white"/>
                </a:solidFill>
                <a:effectLst>
                  <a:outerShdw blurRad="38100" dist="38100" dir="2700000" algn="tl">
                    <a:srgbClr val="000000">
                      <a:alpha val="43137"/>
                    </a:srgbClr>
                  </a:outerShdw>
                </a:effectLst>
                <a:latin typeface="Calibri"/>
                <a:cs typeface="+mn-cs"/>
              </a:rPr>
              <a:t>dependence on </a:t>
            </a:r>
          </a:p>
          <a:p>
            <a:pPr algn="ctr" eaLnBrk="0" hangingPunct="0">
              <a:lnSpc>
                <a:spcPct val="80000"/>
              </a:lnSpc>
              <a:defRPr/>
            </a:pPr>
            <a:r>
              <a:rPr lang="en-US" sz="2000" b="1" i="1" dirty="0">
                <a:solidFill>
                  <a:prstClr val="white"/>
                </a:solidFill>
                <a:effectLst>
                  <a:outerShdw blurRad="38100" dist="38100" dir="2700000" algn="tl">
                    <a:srgbClr val="000000">
                      <a:alpha val="43137"/>
                    </a:srgbClr>
                  </a:outerShdw>
                </a:effectLst>
                <a:latin typeface="Calibri"/>
                <a:cs typeface="+mn-cs"/>
              </a:rPr>
              <a:t>imported </a:t>
            </a:r>
            <a:r>
              <a:rPr lang="en-US" sz="2000" b="1" i="1" dirty="0" smtClean="0">
                <a:solidFill>
                  <a:prstClr val="white"/>
                </a:solidFill>
                <a:effectLst>
                  <a:outerShdw blurRad="38100" dist="38100" dir="2700000" algn="tl">
                    <a:srgbClr val="000000">
                      <a:alpha val="43137"/>
                    </a:srgbClr>
                  </a:outerShdw>
                </a:effectLst>
                <a:latin typeface="Calibri"/>
                <a:cs typeface="+mn-cs"/>
              </a:rPr>
              <a:t>supplies</a:t>
            </a:r>
            <a:endParaRPr lang="en-US" sz="2000" b="1" i="1" dirty="0">
              <a:solidFill>
                <a:prstClr val="white"/>
              </a:solidFill>
              <a:effectLst>
                <a:outerShdw blurRad="38100" dist="38100" dir="2700000" algn="tl">
                  <a:srgbClr val="000000">
                    <a:alpha val="43137"/>
                  </a:srgbClr>
                </a:outerShdw>
              </a:effectLst>
              <a:latin typeface="Calibri"/>
              <a:cs typeface="+mn-cs"/>
            </a:endParaRPr>
          </a:p>
        </p:txBody>
      </p:sp>
      <p:sp>
        <p:nvSpPr>
          <p:cNvPr id="37" name="Rectangle 40"/>
          <p:cNvSpPr>
            <a:spLocks noChangeAspect="1" noChangeArrowheads="1"/>
          </p:cNvSpPr>
          <p:nvPr/>
        </p:nvSpPr>
        <p:spPr bwMode="auto">
          <a:xfrm>
            <a:off x="4894075" y="5966409"/>
            <a:ext cx="4021326" cy="591573"/>
          </a:xfrm>
          <a:prstGeom prst="rect">
            <a:avLst/>
          </a:prstGeom>
          <a:noFill/>
          <a:ln w="9525">
            <a:noFill/>
            <a:miter lim="800000"/>
            <a:headEnd/>
            <a:tailEnd/>
          </a:ln>
          <a:effectLst/>
        </p:spPr>
        <p:txBody>
          <a:bodyPr wrap="square" lIns="92075" tIns="46038" rIns="92075" bIns="46038">
            <a:spAutoFit/>
          </a:bodyPr>
          <a:lstStyle/>
          <a:p>
            <a:pPr algn="ctr" eaLnBrk="0" hangingPunct="0">
              <a:lnSpc>
                <a:spcPct val="80000"/>
              </a:lnSpc>
              <a:defRPr/>
            </a:pPr>
            <a:r>
              <a:rPr lang="en-US" sz="2000" b="1" i="1" dirty="0">
                <a:solidFill>
                  <a:prstClr val="white"/>
                </a:solidFill>
                <a:effectLst>
                  <a:outerShdw blurRad="38100" dist="38100" dir="2700000" algn="tl">
                    <a:srgbClr val="000000">
                      <a:alpha val="43137"/>
                    </a:srgbClr>
                  </a:outerShdw>
                </a:effectLst>
                <a:latin typeface="Calibri"/>
                <a:cs typeface="+mn-cs"/>
              </a:rPr>
              <a:t>Emphasis on </a:t>
            </a:r>
            <a:r>
              <a:rPr lang="en-US" sz="2000" b="1" i="1" dirty="0" smtClean="0">
                <a:solidFill>
                  <a:prstClr val="white"/>
                </a:solidFill>
                <a:effectLst>
                  <a:outerShdw blurRad="38100" dist="38100" dir="2700000" algn="tl">
                    <a:srgbClr val="000000">
                      <a:alpha val="43137"/>
                    </a:srgbClr>
                  </a:outerShdw>
                </a:effectLst>
                <a:latin typeface="Calibri"/>
                <a:cs typeface="+mn-cs"/>
              </a:rPr>
              <a:t>conservation</a:t>
            </a:r>
            <a:r>
              <a:rPr lang="en-US" sz="2000" b="1" i="1" dirty="0">
                <a:solidFill>
                  <a:prstClr val="white"/>
                </a:solidFill>
                <a:effectLst>
                  <a:outerShdw blurRad="38100" dist="38100" dir="2700000" algn="tl">
                    <a:srgbClr val="000000">
                      <a:alpha val="43137"/>
                    </a:srgbClr>
                  </a:outerShdw>
                </a:effectLst>
                <a:latin typeface="Calibri"/>
                <a:cs typeface="+mn-cs"/>
              </a:rPr>
              <a:t>, </a:t>
            </a:r>
            <a:r>
              <a:rPr lang="en-US" sz="2000" b="1" i="1" dirty="0" smtClean="0">
                <a:solidFill>
                  <a:prstClr val="white"/>
                </a:solidFill>
                <a:effectLst>
                  <a:outerShdw blurRad="38100" dist="38100" dir="2700000" algn="tl">
                    <a:srgbClr val="000000">
                      <a:alpha val="43137"/>
                    </a:srgbClr>
                  </a:outerShdw>
                </a:effectLst>
                <a:latin typeface="Calibri"/>
                <a:cs typeface="+mn-cs"/>
              </a:rPr>
              <a:t>recycling, &amp; local supplies </a:t>
            </a:r>
            <a:endParaRPr lang="en-US" sz="2000" b="1" i="1" dirty="0">
              <a:solidFill>
                <a:prstClr val="white"/>
              </a:solidFill>
              <a:effectLst>
                <a:outerShdw blurRad="38100" dist="38100" dir="2700000" algn="tl">
                  <a:srgbClr val="000000">
                    <a:alpha val="43137"/>
                  </a:srgbClr>
                </a:outerShdw>
              </a:effectLst>
              <a:latin typeface="Calibri"/>
              <a:cs typeface="+mn-cs"/>
            </a:endParaRPr>
          </a:p>
        </p:txBody>
      </p:sp>
    </p:spTree>
    <p:extLst>
      <p:ext uri="{BB962C8B-B14F-4D97-AF65-F5344CB8AC3E}">
        <p14:creationId xmlns:p14="http://schemas.microsoft.com/office/powerpoint/2010/main" val="272115904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p:cNvSpPr txBox="1">
            <a:spLocks/>
          </p:cNvSpPr>
          <p:nvPr/>
        </p:nvSpPr>
        <p:spPr>
          <a:xfrm>
            <a:off x="1676400" y="412530"/>
            <a:ext cx="7315200" cy="1107996"/>
          </a:xfrm>
          <a:prstGeom prst="rect">
            <a:avLst/>
          </a:prstGeom>
        </p:spPr>
        <p:txBody>
          <a:bodyPr lIns="0" tIns="0" rIns="0" bIns="0">
            <a:spAutoFit/>
          </a:bodyPr>
          <a:lstStyle/>
          <a:p>
            <a:pPr algn="ctr" defTabSz="914363" fontAlgn="auto">
              <a:lnSpc>
                <a:spcPct val="90000"/>
              </a:lnSpc>
              <a:spcAft>
                <a:spcPts val="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cs typeface="Arial" charset="0"/>
              </a:rPr>
              <a:t>What is the Per-Capita Cost </a:t>
            </a: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cs typeface="Arial" charset="0"/>
              </a:rPr>
              <a:t>of</a:t>
            </a:r>
          </a:p>
          <a:p>
            <a:pPr algn="ctr" defTabSz="914363" fontAlgn="auto">
              <a:lnSpc>
                <a:spcPct val="90000"/>
              </a:lnSpc>
              <a:spcAft>
                <a:spcPts val="0"/>
              </a:spcAft>
              <a:defRPr/>
            </a:pP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cs typeface="Arial" charset="0"/>
              </a:rPr>
              <a:t> </a:t>
            </a: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cs typeface="Arial" charset="0"/>
              </a:rPr>
              <a:t>Other Supply Improvement Projects?</a:t>
            </a:r>
          </a:p>
        </p:txBody>
      </p:sp>
      <p:sp>
        <p:nvSpPr>
          <p:cNvPr id="11" name="TextBox 10"/>
          <p:cNvSpPr txBox="1"/>
          <p:nvPr/>
        </p:nvSpPr>
        <p:spPr>
          <a:xfrm>
            <a:off x="15875" y="6511925"/>
            <a:ext cx="4337050" cy="307975"/>
          </a:xfrm>
          <a:prstGeom prst="rect">
            <a:avLst/>
          </a:prstGeom>
          <a:noFill/>
        </p:spPr>
        <p:txBody>
          <a:bodyPr wrap="none">
            <a:spAutoFit/>
          </a:bodyPr>
          <a:lstStyle/>
          <a:p>
            <a:pPr>
              <a:defRPr/>
            </a:pPr>
            <a:r>
              <a:rPr lang="en-US" sz="1400" i="1" dirty="0">
                <a:solidFill>
                  <a:srgbClr val="FFC000"/>
                </a:solidFill>
                <a:latin typeface="+mn-lt"/>
              </a:rPr>
              <a:t>* Per-Capita Cost = Total Capital Cost / Population Served</a:t>
            </a:r>
          </a:p>
        </p:txBody>
      </p:sp>
      <p:sp>
        <p:nvSpPr>
          <p:cNvPr id="49157" name="Slide Number Placeholder 3"/>
          <p:cNvSpPr txBox="1">
            <a:spLocks/>
          </p:cNvSpPr>
          <p:nvPr/>
        </p:nvSpPr>
        <p:spPr bwMode="auto">
          <a:xfrm>
            <a:off x="8458200" y="6427788"/>
            <a:ext cx="685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fld id="{19D935F9-B865-405B-83A5-9A31299AAC72}" type="slidenum">
              <a:rPr lang="en-US"/>
              <a:pPr algn="ctr" eaLnBrk="1" hangingPunct="1"/>
              <a:t>37</a:t>
            </a:fld>
            <a:endParaRPr lang="en-US"/>
          </a:p>
        </p:txBody>
      </p:sp>
      <p:pic>
        <p:nvPicPr>
          <p:cNvPr id="7" name="Picture 2" descr="http://www.parsons.com/SiteCollectionImages/content/p-sanfran-utilities-hetchhetchy.jpg"/>
          <p:cNvPicPr>
            <a:picLocks noChangeAspect="1" noChangeArrowheads="1"/>
          </p:cNvPicPr>
          <p:nvPr/>
        </p:nvPicPr>
        <p:blipFill>
          <a:blip r:embed="rId3" cstate="print"/>
          <a:srcRect/>
          <a:stretch>
            <a:fillRect/>
          </a:stretch>
        </p:blipFill>
        <p:spPr bwMode="auto">
          <a:xfrm>
            <a:off x="381000" y="381000"/>
            <a:ext cx="1185333" cy="106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Chart 1"/>
          <p:cNvGraphicFramePr/>
          <p:nvPr>
            <p:extLst>
              <p:ext uri="{D42A27DB-BD31-4B8C-83A1-F6EECF244321}">
                <p14:modId xmlns:p14="http://schemas.microsoft.com/office/powerpoint/2010/main" val="596887513"/>
              </p:ext>
            </p:extLst>
          </p:nvPr>
        </p:nvGraphicFramePr>
        <p:xfrm>
          <a:off x="152400" y="1396999"/>
          <a:ext cx="8839200" cy="5395913"/>
        </p:xfrm>
        <a:graphic>
          <a:graphicData uri="http://schemas.openxmlformats.org/drawingml/2006/chart">
            <c:chart xmlns:c="http://schemas.openxmlformats.org/drawingml/2006/chart" xmlns:r="http://schemas.openxmlformats.org/officeDocument/2006/relationships" r:id="rId4"/>
          </a:graphicData>
        </a:graphic>
      </p:graphicFrame>
      <p:sp>
        <p:nvSpPr>
          <p:cNvPr id="3" name="AutoShape 2" descr="data:image/jpeg;base64,/9j/4AAQSkZJRgABAQAAAQABAAD/2wCEAAkGBwgHBgkIBwgKCgkLDRYPDQwMDRsUFRAWIB0iIiAdHx8kKDQsJCYxJx8fLT0tMTU3Ojo6Iys/RD84QzQ5OjcBCgoKDQwNGg8PGjclHyU3Nzc3Nzc3Nzc3Nzc3Nzc3Nzc3Nzc3Nzc3Nzc3Nzc3Nzc3Nzc3Nzc3Nzc3Nzc3Nzc3N//AABEIAKAA1QMBIgACEQEDEQH/xAAbAAABBQEBAAAAAAAAAAAAAAAEAAECAwUGB//EAEMQAAIABAQCBggDBQcEAwAAAAECAAMEEQUSITETQQYiUWFxgRQyQpGhscHRByNSYnKy4fAVFjNDU5KiJDSC8SUms//EABkBAAIDAQAAAAAAAAAAAAAAAAABAgMEBf/EACgRAAIBAwQCAgICAwAAAAAAAAABAgMREgQTITFBUTLwImFxsQUkNP/aAAwDAQACEQMRAD8A6BFsMvIxF5I5ReJZ7otSUTHSRzmUSpUXcOLQmXfSKaiolyVJOZiBcIgzM3gBDuKw+S28WIqsgZSCp2IjmemeIYrRdHJ1XSZadsyJksGezG2+wOvfHK4X0+xDCcPWlqpUiY8sWlgk5wvYQNB5+6KZ14xlizTT00qkMonqb5JUszJrqiLqWbQCBcHxGmxWnedSurKkwqcrX8D5iPG8c6W4vi4eTUTlWS/sIo0HZHo3RKh4cuTUUi5ZppULqD1Zug0P07POKJapqpFW7NMdEnSnK/KOtyw3DidNNl1CZ5XaQQRYgg6g94MW8MnlGxNHOsUBAItlqVYERZwjF0pMpgbAomS8zXtaHSRfaNASgwuSIdZIU6CIZErAYpWO1oY08waZRaNNWUaMLRIqjbRHJkrGaizVBFhaJIHvcqRGmkgcjaJNLVV6wERzHiBpJDi5hGnUjQRNjY9WLqY3bUaGE7ofAMKO3W084dZfhBc1CNYGJIMLsfQ7yQ6WGhigSrbwQCx0EQIY62hWAdUCi94ontcWi8AkRTNsqm/lEbDvwZU5OtCiU03eFFiRG4BLU31iyZPlU5VWf8xvVQC7N4ARTKSpn5jNIpZYJFlOZyO87L8fKFTzZWdRhkkT2IOaaTZTtqX5+V/KJyqBGkvIpy1NQt78CWCLkWLEX7dh8YqZ5aU80UEgTTlJMwtZT/5e1Bb4fxnRqyaZx3yWsg1GmXn53g2okhaaZlA0SFdsbaXBxv4hU0wdFZzvUOZrT5Kgr1Ql3A0HnudY5joz+HlPislp9ZXVEtRbqylAJvruQY7X8R0y9Fn7qqn/AP1WCuhqXpp4XbOvyjLN/wCzGPhm6j/xzn5TOQxXoJg2F4DX1Zlz50yXId5U6ZOPUcDS4Ww352jpehak08kEnSkT6RpdJpP/ANRxcgbUc7+ExndC5qSqamznqmlRSw2Xa1+yI10o16dvZLTSlPTVb+joWktJzT5KknMeIn6xc/8AIfHbsg6Q0qdKWZL1VhcaQgLIerrdvmYofNTNxpSllZhxUH8Q7+7nG1nM74YYqDsPuiYVOYitZnEQNLa6nY9sSAY7wyJZYDYQ4DHbSGVlGhvE+KPYFz3xFjFwWbeLElZdyBFfEci14gQSbkmDkdwwOic7mKp87PtFBhtoSigyIkEwdTqAnfAitFnFssEkCZY7kE3igkX1MNqxvD5bbDzhdDuSF7aGwiRaWntXirI7eEWyqZR62sJtAiibUE6AaeEUtJmzBcCwjT4SL7IixQpFjaIOa8EsTBaknE6IT4Qo1nKhiIUGbHgjkZFFx7mufjWb/DFxLv8Au8/O8HU6qqSQAFGTYDwh5K2LeMPKGkr9z7RYrLohKTfZN1GdMvd/EIsqQRTTB+zEH0dfL5iLakn0eaB+kwOQkcj+LlUaXommSWrZ66SGudSBmfTs1QRwmC/iPX4TIeUtBInMxHWeYRtfkI7v8Wqc1XRimlHq56+UM3ZdXH1jiuhf4fDpBLedVVzSJa3IVEzMdSBv4RmqOO4vZ0dPGT08r/G/IJjX4g43i1BMw9hT09NPUrMEpTmYHle+0ehdA1Jq5yAAIbgrbQjKkYPSH8NcKwroxXYpKrayZUUssuofKFNjbUAfWOj/AA8sawvbRr2/2oPoYz1m9yDNWmcHQqY+jqVWZSAq4LU/Ws1/8PU7/s/KCSoyqW/ZtaD1VWve2z/OBjIWjlBwWaQGBK2uZevLtHdy5Rr3bdnK27gbyjTTi8q5kkXdLeqf1D6jzgkLmF1YEHYg6EQeslWYOlmUrcEHQwGaY0Izy1LU5brKv+XruO7tHKJKqhOk32MEtyEPl7oJEoEXXUdsIy+6J53KsbAwSEVMEZYfLBkKwLkMLJBYXwiQlA6mDIeIGJUTEm0EFAIjaDIEiKywN7RPKByENlJ2iXCeINkkRNl1sIZXHIaxLIB65v4RHiZdlELsLjvmy3OgilpsJ2ZjqdOyKGUnlBiDkOzgmFFZU32hQ7IMgCUureP2h5KaSv3PtE5Q6x8ftDyh1ZR/ZiG4iWA7y+uv9cxFtQh4EzT2TEZlwVI/rURbUX9Hm6+yYjmPDg5L8URbo3SE6f8AyEn5NEvw0CejOqEf4EskA+MC/i7VpTdGqHjKzI9fLuR7OVHbbyjk+hH4g4dgPG9NoKly8tVvICH1dtyN4z1E3VjNeDqUJRWlnB9s9I6cKq9AsZLGw9Hf+KMT8OJkp58tM3W6xt5COf6T/ijQ4lgFXhdDh1YsyqllDMqMgVQdb2DHWNf8O6lpeNzqZdZctwqi211OvwiFaXMbk9JB7NRfo9PRCG0It1uXfDFWNOQe0fOHRtdj7UNnbgN3EfSLs2c2yIMs2nqc0gFpbKS8u2xuLlftBEmbxZKTEOdS2hA7/hDFz6QL/oPzED5WUJMk2DE9ZfZbX4HvhZDLGHohdgDwC2qj/LvzA7L8uUEZgygrYi1wRzEDyqhZqsQGUgjMp3B0iPWpWZ5YLSC3WljdNtV7u6Gp2CSuFZRDZISTVdQyEFTse2JZhElVK8COSFk5xLMIWcQboYDZIbJE86w2dYW6GA2W22kRKE8zE867XhZ1hboYFTSr84iZUV4piEvDqGbVPKmTRLA/LlLd2ubWA5mB8KxhcSaepoqukeSVBSqlhWNxe4AJ0h7obYVwj2REy4vZx2xWziDdFtg7JrCiTML7QoNwMDBlVi3bXnDyqtLShmjj1xqXlJDsddbbQ/8AbklJaWLF1JB74W3IvvE7KbVp1etyMWz62XwJnPqmOCfHZsxWyIEdVOrXIPu5xfN6QrwW6rXIsb9v2hbUgvGxT+Ms41XRrDZcpczGtWwHP8qZHlWF4PiWKzcmHUcyewJvlsAPMkCO/wClWKLXSsKp1uQtZLObkfy2BI84j0NqhhdFxDqDMcG3ebxCU3C0TdSpKVKU/VzjcT6MY5hlIautw6ZKplsrTA6OBy1ysbR6L0ImCX0kq37JiH4GBOlmNrP6MV9OqeuD1ieWYGKcDq/RMUxOeQSEEo2B7Q0V6hSvFP7yi7SyUqc/vhnra1659/1fSF/aA4Da9n0jzqZ0wyOctPrc2u/h3RT/AHwqCuX0aXbn1z3RdsyObnE9QNeDUDX2T8xEJdcDLlajcj4x54nTFWmKzSHWym5DX5j7Qh0tlhFUIbhjubc4WywziegTatWAZSFmKBlcctt+0ROXiIzFJtlfMDp6raDb7R5w3S6yArYHs3+MU1PS4vKIAsSQSbX2MGzIecfJ6YangsXk2KkkvL7e8dh+cEpXSnUMG3+EeNv0sqXYhqidYXtra/jFSdLa+nmFszlzuC17wbMvYZx8o9q9KT9UP6UltTp2x4nO6ZYw1ys1MnaAQR46wK/SrGJq5XqjbsEPYl7IOcV4PcJ2J0ck2nVMqWeQd7X98UtjmHCWX9Op8gGpEwGPDVxyrDFmCOTvmWJtjk1teDKHmfvE9j9kdxHs395cJVnLV0vlyP2gf++WE6/mzdOfCOseRrjrKP8At5ZP7xiLY3UTSAkmUDsMoJ+sGyvYsz1HHOkdHW4TNFFiCSZvVCs66oSw1sdNIl0brZwxCsFTisuucy5ZLqqrbQ6WXTt98eQ1mIVE2Qyzz+WSAVAsDrziNDWzZAd6QiWpsSEAGtoi6fplqf43PfzVoBczF98UviVMvrVMpfFwI8P/ALdridZxbuOsSbGaom/VF+QTSFs/shkj2sYnSvqlRKI7Q4MNHiy4zPtrLlk9pEKFtfseSDF46rZUlFu08oUtZ7WzrJFzyJiSzUDHX4RJJq9W3Jj9Y34mZSITVqd0Eq1j2w/Cq8pLGTe3K8WNNGXY84tM0FTodoVgy6MXEknyxhjT2Up6XLtb91oKwkvMw9pVO68QTmJBPs6QJ0orVp6Cgcy7hahHPborRjYb0omUWcejK2Zs2+uttIx1oN1U/R1tLUitNOD7dzaxulqFwesmTCCAuvW7xBlD+ZU4sqFS7S5GUHmbNGFiHSla6hnUjUrJxl9YMDaOjwmUJVfXWt6ksbfpLj6RXqWso/fKLNDCSp1E/vDGbDKlm0WWD2hgIiMJq98strdrX+sawmHPqVvDcQ8Ntv6tG45BnLgtUSAZIDW5W7f3og2B12YMssWvbcfeNcO3EFjrY7eUMsx7L1mHWgAwnwavXeWbd2sDzMKqAeuGGv6THTcaZ+snQxLjvfU81+cAHJNhs8DU+ViIgkhlUqxGW+zLHWzXZxbTW+2kU+jpqHRmUcmmsfmYTQ0zlHRUOaXMGbsMDuQTYjhuORGn8o7H0GjN7UqXItofCAarDqJFu78ID9T3FvOFZokmnxY5hiy6sNDz5GIl0sLHfaNWYMOBtIDzHteyg2P0+EUGRKJ68mXLY7JqW/2j7RB1EuyyNBy6AgVte+Yd0WyySQyy3C9o0v4RrSMJqJmVlpeEBs042P8At3+UFjB6hms8w2PNNP5+8xHKUukSdOEPkzF4MxrXXLqLKzfSHHCWYwZtBbVOt3c4fF8JrKSSXmTM8gMFXrhfAW2gCVLmyZUxWC2zAHKwIB35QYPyG5C1kjWZJUnIXOYOuYH+vCEJ0grY5rDkDGjS00zEqCSs9eGss9UruYkvR6QDc1M0e6EoyfZW3FdGO0xWOozEaXhRvysHkS1tmR+9hr8DCiWBHJAAmDMdYdZoAvfnAQfnCzRrM6D2nDLvFgn6HWM7NeJhjbflEQXSM/pa5m4ZRqNTxQB/saOcpKGqq2cU0kzCgGYAgW98b+NXNNR35VKW9xjQ6PyuHh1a4t1pi6j90Rlrzxkl7OnpKWVOT9JnJ1NDV0yh59O8tRpc2Iv5GPRKD/vq09qKf+TxhY4zHB6oEkjf4iNmiNqutI/0gfifvGbV8OP3yjboJZwn98MNDjNvzhX/ACzGctQbjrDf6Q/pTcMx0DiGmwDMAb2IP0hIxVVFzYGwvAPpZDXJJsDFM7FZNOoMyYoFye2FdDSb6Na976jRTCYkHa+q7RzVR0hsWEiVm5AnSBpk7E61szTMkvfTqja/9eERc0i2NCUukdNVV9NTj86cianS9zGXUdI5AJFNKeYd7scojFWRTq1mmPUzWGiS9ifH+toO9Dq3lMElyqdGvoNWI7O47faKnVb+JpWlUVebsPOxDEZ2WZNnJTSjY7Zf5kRCmo3qyWkyp1Tr/iTbrL+OpjoKiVh8+vm1gplVppBCnUJZQLAbcoI468m8oFCcvkyDr0ofBXM6mwRtDVTyFH+VIGQeZ3MadNTU1KLU8lJd9yBqfOI8ZRytD8ZDpeLI04xM9SvOfbL7i25hweYYiKc6EfziqdNRV9Y3iZUZmP4dSvIaYeJxC3+o1vde0ZGHYerz+qW4YN7XjQxCY03S5t2RZhssAg98IkjeplCSlUZdotNudvfAqG41MTBt7UAiwhb8vfDxQxN/XPvhQAcdxTEw7H2T8ooDAaiJiYTppFpXYtzN+kiJBm7bRSXO3YYlxSFBOgtuYQJcIFxbMKaQ1jYVC6++NbCrf2ZUBdGJW/uA+kYOMVMvgpID/mZwwW3fGjS4lJp8On3ZD1h1cwudSIw6lOUote0drQNKjNP0/wChYyCMLqrn2fqI2qI/9XVX/wBD7RyGI4oJ1PMlyVBRxqY6ilmDiVNzoaUm/wD4r94r1jviW/42NlNffIJNqJMu2Z1uTbfeA52J5CZayDcWBLC1j5wLS0CtTq8+YiBj61/W52Hb5XgsGkpmUJLeeWN2dmOp7PHlFzrrxyZo6KXcuCkmvqXKZSoYbDb3xOVQpLcGqnWmbgDr3Hf5jnpBKpUzVCzmWRLbUrqGtfTTe/j2RfT09KiapxTe/wCYBp4Db33hLcn1wSk6FH5c/fRRTBmuaKjAtqxmWH8hBCUBmAem1LTWG2U2y9vy5Wghp23XLdgaJB1IGpETjQXcjPU10n+MFYeVTpKFpKpLU6kIBqYnw/2j5xXnHbDZwN298XpJdGKUnJ3bLChHte6GyNfeKxPYcwRC9IPYADDuRLCGGzEeMOGmgXEz7RW1QQu4MDvU2O5HhCGWzZ80bHXxgN6mc7dZ2XuhNNDHlfvhIb67whjqX9rKRBVJOdGI7fOB7xJGAOtxABpiqnKNFv5QhXOD10FvC0DJtdSD53hZgdNQfGAA2bVNJlSneWzLNW6290NGfNmTnCo7hlS+S67CFBckrGNmhywt60Zk6qm8HiLIdZZ0DkgXMCrNmNMW7PluL5ddPrDcxqmr8m1MrEk6E6j4wHPxR2XLKVlvziDUHFm/9IJplfqnKFN+4X2iwUVNL6s6a0x7C6rprrpbyiqVWPs0w003ayt/ILOo6trT5sqZlc2W6nreEFU2ENbO8xZbKcpR1g2fX1DLLl0z5hlsHflppfXQRXJmTJ8qYKqWnostSRMmWBlgHUgd57O2KJVKkl0baenoqXd/6AsRoJCU6TZE7NdzbvGkatKJ7T5kuY6GyA3Kk6WTS1+8e6MmTUyHq5UlFnKrkZGbQW0A0HhvHU4SE9LRgo1kMf8AjKiqs3GNmaNMoyn+P8AK0ymaDUTxNVb5ERbW5DXl8YmrrIBSUglA7lRqe++8ULM5XiedTuTGyNOK5Zx62pqTbXgtDi2hN4cP2kwOXttD57jWLjKXGYNrHyhxM7L2ilWEJnsdDCAIB1h+JbfWBRM1iebsJvAAQJgv4w0xrHeBHqWXQjNDcS6+tpAAS07J61rRUzZxdYoZ9OtEARfQ+V4Qwgb6Nr2ERaNfWGU90DrMYCx1HZD8UX0uIACDftv4mLZJNtbHxgEzG7jDpUAaAkeMAGjop6gse4w5vzNvGM9pxPb9IjxiTYj4wAaBPf7jCjPYi+8KARzaoA4EwNpsL/Lui2VVcCb+WVCWHs7HximdPVpQnka5gB4RWOFMyovrEix20ttGd3fZsUlF8GulbOzqUe2ZgLDTxJPPTme+LAiZJnGmZZjW6srrDn5DfvjKSYJU1M7HRbsO8be+D5U9WyrNAsx6swae+IqyLXWk0NUzeDTO1MBJcLbOp65H08ox7zJlUVys5bdGb1uevzjaq6dpkphJGYuPVPL+rRV0co5dUtdxh1uH1TzU3OvdsIslOCjkiFFTqSUGwaoqZxMp3pWlvJYMpO3h4R2GEvmqJBHOnPxVPtHFNUTZ6in0BAOcg7gR1+CMC9G3bTj+EfaKdX8bm3/G/NozMx7TE1aBy2pELiAc7RtXRxn2Ekjnb3xJXU6DlAoc33hFyP8A3DEF5uyGLjnA6zR+z5wi4YXB+EILF5t7J1hhMYG2nvgfN2WPjETM7z4DKYAsEtMtsfnEC/bt/XZApfXb3rb5GEJl/DshDsEo+ujfKHJtrFKwhuN9YBlnFYHnEuICLCKFdWGYG47YsuAbEkGFdBYltDiYRvcmImIlwPZhiLs9/WPxiJDDW1x4xSSjagkGFmYb6iGIkZpB2I84eKjMHMQ0Az//2Q=="/>
          <p:cNvSpPr>
            <a:spLocks noChangeAspect="1" noChangeArrowheads="1"/>
          </p:cNvSpPr>
          <p:nvPr/>
        </p:nvSpPr>
        <p:spPr bwMode="auto">
          <a:xfrm>
            <a:off x="0" y="-731838"/>
            <a:ext cx="20288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wgHBgkIBwgKCgkLDRYPDQwMDRsUFRAWIB0iIiAdHx8kKDQsJCYxJx8fLT0tMTU3Ojo6Iys/RD84QzQ5OjcBCgoKDQwNGg8PGjclHyU3Nzc3Nzc3Nzc3Nzc3Nzc3Nzc3Nzc3Nzc3Nzc3Nzc3Nzc3Nzc3Nzc3Nzc3Nzc3Nzc3N//AABEIAKAA1QMBIgACEQEDEQH/xAAbAAABBQEBAAAAAAAAAAAAAAAEAAECAwUGB//EAEMQAAIABAQCBggDBQcEAwAAAAECAAMEEQUSITETQQYiUWFxgRQyQpGhscHRByNSYnKy4fAVFjNDU5KiJDSC8SUms//EABkBAAIDAQAAAAAAAAAAAAAAAAABAgMEBf/EACgRAAIBAwQCAgICAwAAAAAAAAABAgMREgQTITFBUTLwImFxsQUkNP/aAAwDAQACEQMRAD8A6BFsMvIxF5I5ReJZ7otSUTHSRzmUSpUXcOLQmXfSKaiolyVJOZiBcIgzM3gBDuKw+S28WIqsgZSCp2IjmemeIYrRdHJ1XSZadsyJksGezG2+wOvfHK4X0+xDCcPWlqpUiY8sWlgk5wvYQNB5+6KZ14xlizTT00qkMonqb5JUszJrqiLqWbQCBcHxGmxWnedSurKkwqcrX8D5iPG8c6W4vi4eTUTlWS/sIo0HZHo3RKh4cuTUUi5ZppULqD1Zug0P07POKJapqpFW7NMdEnSnK/KOtyw3DidNNl1CZ5XaQQRYgg6g94MW8MnlGxNHOsUBAItlqVYERZwjF0pMpgbAomS8zXtaHSRfaNASgwuSIdZIU6CIZErAYpWO1oY08waZRaNNWUaMLRIqjbRHJkrGaizVBFhaJIHvcqRGmkgcjaJNLVV6wERzHiBpJDi5hGnUjQRNjY9WLqY3bUaGE7ofAMKO3W084dZfhBc1CNYGJIMLsfQ7yQ6WGhigSrbwQCx0EQIY62hWAdUCi94ontcWi8AkRTNsqm/lEbDvwZU5OtCiU03eFFiRG4BLU31iyZPlU5VWf8xvVQC7N4ARTKSpn5jNIpZYJFlOZyO87L8fKFTzZWdRhkkT2IOaaTZTtqX5+V/KJyqBGkvIpy1NQt78CWCLkWLEX7dh8YqZ5aU80UEgTTlJMwtZT/5e1Bb4fxnRqyaZx3yWsg1GmXn53g2okhaaZlA0SFdsbaXBxv4hU0wdFZzvUOZrT5Kgr1Ql3A0HnudY5joz+HlPislp9ZXVEtRbqylAJvruQY7X8R0y9Fn7qqn/AP1WCuhqXpp4XbOvyjLN/wCzGPhm6j/xzn5TOQxXoJg2F4DX1Zlz50yXId5U6ZOPUcDS4Ww352jpehak08kEnSkT6RpdJpP/ANRxcgbUc7+ExndC5qSqamznqmlRSw2Xa1+yI10o16dvZLTSlPTVb+joWktJzT5KknMeIn6xc/8AIfHbsg6Q0qdKWZL1VhcaQgLIerrdvmYofNTNxpSllZhxUH8Q7+7nG1nM74YYqDsPuiYVOYitZnEQNLa6nY9sSAY7wyJZYDYQ4DHbSGVlGhvE+KPYFz3xFjFwWbeLElZdyBFfEci14gQSbkmDkdwwOic7mKp87PtFBhtoSigyIkEwdTqAnfAitFnFssEkCZY7kE3igkX1MNqxvD5bbDzhdDuSF7aGwiRaWntXirI7eEWyqZR62sJtAiibUE6AaeEUtJmzBcCwjT4SL7IixQpFjaIOa8EsTBaknE6IT4Qo1nKhiIUGbHgjkZFFx7mufjWb/DFxLv8Au8/O8HU6qqSQAFGTYDwh5K2LeMPKGkr9z7RYrLohKTfZN1GdMvd/EIsqQRTTB+zEH0dfL5iLakn0eaB+kwOQkcj+LlUaXommSWrZ66SGudSBmfTs1QRwmC/iPX4TIeUtBInMxHWeYRtfkI7v8Wqc1XRimlHq56+UM3ZdXH1jiuhf4fDpBLedVVzSJa3IVEzMdSBv4RmqOO4vZ0dPGT08r/G/IJjX4g43i1BMw9hT09NPUrMEpTmYHle+0ehdA1Jq5yAAIbgrbQjKkYPSH8NcKwroxXYpKrayZUUssuofKFNjbUAfWOj/AA8sawvbRr2/2oPoYz1m9yDNWmcHQqY+jqVWZSAq4LU/Ws1/8PU7/s/KCSoyqW/ZtaD1VWve2z/OBjIWjlBwWaQGBK2uZevLtHdy5Rr3bdnK27gbyjTTi8q5kkXdLeqf1D6jzgkLmF1YEHYg6EQeslWYOlmUrcEHQwGaY0Izy1LU5brKv+XruO7tHKJKqhOk32MEtyEPl7oJEoEXXUdsIy+6J53KsbAwSEVMEZYfLBkKwLkMLJBYXwiQlA6mDIeIGJUTEm0EFAIjaDIEiKywN7RPKByENlJ2iXCeINkkRNl1sIZXHIaxLIB65v4RHiZdlELsLjvmy3OgilpsJ2ZjqdOyKGUnlBiDkOzgmFFZU32hQ7IMgCUureP2h5KaSv3PtE5Q6x8ftDyh1ZR/ZiG4iWA7y+uv9cxFtQh4EzT2TEZlwVI/rURbUX9Hm6+yYjmPDg5L8URbo3SE6f8AyEn5NEvw0CejOqEf4EskA+MC/i7VpTdGqHjKzI9fLuR7OVHbbyjk+hH4g4dgPG9NoKly8tVvICH1dtyN4z1E3VjNeDqUJRWlnB9s9I6cKq9AsZLGw9Hf+KMT8OJkp58tM3W6xt5COf6T/ijQ4lgFXhdDh1YsyqllDMqMgVQdb2DHWNf8O6lpeNzqZdZctwqi211OvwiFaXMbk9JB7NRfo9PRCG0It1uXfDFWNOQe0fOHRtdj7UNnbgN3EfSLs2c2yIMs2nqc0gFpbKS8u2xuLlftBEmbxZKTEOdS2hA7/hDFz6QL/oPzED5WUJMk2DE9ZfZbX4HvhZDLGHohdgDwC2qj/LvzA7L8uUEZgygrYi1wRzEDyqhZqsQGUgjMp3B0iPWpWZ5YLSC3WljdNtV7u6Gp2CSuFZRDZISTVdQyEFTse2JZhElVK8COSFk5xLMIWcQboYDZIbJE86w2dYW6GA2W22kRKE8zE867XhZ1hboYFTSr84iZUV4piEvDqGbVPKmTRLA/LlLd2ubWA5mB8KxhcSaepoqukeSVBSqlhWNxe4AJ0h7obYVwj2REy4vZx2xWziDdFtg7JrCiTML7QoNwMDBlVi3bXnDyqtLShmjj1xqXlJDsddbbQ/8AbklJaWLF1JB74W3IvvE7KbVp1etyMWz62XwJnPqmOCfHZsxWyIEdVOrXIPu5xfN6QrwW6rXIsb9v2hbUgvGxT+Ms41XRrDZcpczGtWwHP8qZHlWF4PiWKzcmHUcyewJvlsAPMkCO/wClWKLXSsKp1uQtZLObkfy2BI84j0NqhhdFxDqDMcG3ebxCU3C0TdSpKVKU/VzjcT6MY5hlIautw6ZKplsrTA6OBy1ysbR6L0ImCX0kq37JiH4GBOlmNrP6MV9OqeuD1ieWYGKcDq/RMUxOeQSEEo2B7Q0V6hSvFP7yi7SyUqc/vhnra1659/1fSF/aA4Da9n0jzqZ0wyOctPrc2u/h3RT/AHwqCuX0aXbn1z3RdsyObnE9QNeDUDX2T8xEJdcDLlajcj4x54nTFWmKzSHWym5DX5j7Qh0tlhFUIbhjubc4WywziegTatWAZSFmKBlcctt+0ROXiIzFJtlfMDp6raDb7R5w3S6yArYHs3+MU1PS4vKIAsSQSbX2MGzIecfJ6YangsXk2KkkvL7e8dh+cEpXSnUMG3+EeNv0sqXYhqidYXtra/jFSdLa+nmFszlzuC17wbMvYZx8o9q9KT9UP6UltTp2x4nO6ZYw1ys1MnaAQR46wK/SrGJq5XqjbsEPYl7IOcV4PcJ2J0ck2nVMqWeQd7X98UtjmHCWX9Op8gGpEwGPDVxyrDFmCOTvmWJtjk1teDKHmfvE9j9kdxHs395cJVnLV0vlyP2gf++WE6/mzdOfCOseRrjrKP8At5ZP7xiLY3UTSAkmUDsMoJ+sGyvYsz1HHOkdHW4TNFFiCSZvVCs66oSw1sdNIl0brZwxCsFTisuucy5ZLqqrbQ6WXTt98eQ1mIVE2Qyzz+WSAVAsDrziNDWzZAd6QiWpsSEAGtoi6fplqf43PfzVoBczF98UviVMvrVMpfFwI8P/ALdridZxbuOsSbGaom/VF+QTSFs/shkj2sYnSvqlRKI7Q4MNHiy4zPtrLlk9pEKFtfseSDF46rZUlFu08oUtZ7WzrJFzyJiSzUDHX4RJJq9W3Jj9Y34mZSITVqd0Eq1j2w/Cq8pLGTe3K8WNNGXY84tM0FTodoVgy6MXEknyxhjT2Up6XLtb91oKwkvMw9pVO68QTmJBPs6QJ0orVp6Cgcy7hahHPborRjYb0omUWcejK2Zs2+uttIx1oN1U/R1tLUitNOD7dzaxulqFwesmTCCAuvW7xBlD+ZU4sqFS7S5GUHmbNGFiHSla6hnUjUrJxl9YMDaOjwmUJVfXWt6ksbfpLj6RXqWso/fKLNDCSp1E/vDGbDKlm0WWD2hgIiMJq98strdrX+sawmHPqVvDcQ8Ntv6tG45BnLgtUSAZIDW5W7f3og2B12YMssWvbcfeNcO3EFjrY7eUMsx7L1mHWgAwnwavXeWbd2sDzMKqAeuGGv6THTcaZ+snQxLjvfU81+cAHJNhs8DU+ViIgkhlUqxGW+zLHWzXZxbTW+2kU+jpqHRmUcmmsfmYTQ0zlHRUOaXMGbsMDuQTYjhuORGn8o7H0GjN7UqXItofCAarDqJFu78ID9T3FvOFZokmnxY5hiy6sNDz5GIl0sLHfaNWYMOBtIDzHteyg2P0+EUGRKJ68mXLY7JqW/2j7RB1EuyyNBy6AgVte+Yd0WyySQyy3C9o0v4RrSMJqJmVlpeEBs042P8At3+UFjB6hms8w2PNNP5+8xHKUukSdOEPkzF4MxrXXLqLKzfSHHCWYwZtBbVOt3c4fF8JrKSSXmTM8gMFXrhfAW2gCVLmyZUxWC2zAHKwIB35QYPyG5C1kjWZJUnIXOYOuYH+vCEJ0grY5rDkDGjS00zEqCSs9eGss9UruYkvR6QDc1M0e6EoyfZW3FdGO0xWOozEaXhRvysHkS1tmR+9hr8DCiWBHJAAmDMdYdZoAvfnAQfnCzRrM6D2nDLvFgn6HWM7NeJhjbflEQXSM/pa5m4ZRqNTxQB/saOcpKGqq2cU0kzCgGYAgW98b+NXNNR35VKW9xjQ6PyuHh1a4t1pi6j90Rlrzxkl7OnpKWVOT9JnJ1NDV0yh59O8tRpc2Iv5GPRKD/vq09qKf+TxhY4zHB6oEkjf4iNmiNqutI/0gfifvGbV8OP3yjboJZwn98MNDjNvzhX/ACzGctQbjrDf6Q/pTcMx0DiGmwDMAb2IP0hIxVVFzYGwvAPpZDXJJsDFM7FZNOoMyYoFye2FdDSb6Na976jRTCYkHa+q7RzVR0hsWEiVm5AnSBpk7E61szTMkvfTqja/9eERc0i2NCUukdNVV9NTj86cianS9zGXUdI5AJFNKeYd7scojFWRTq1mmPUzWGiS9ifH+toO9Dq3lMElyqdGvoNWI7O47faKnVb+JpWlUVebsPOxDEZ2WZNnJTSjY7Zf5kRCmo3qyWkyp1Tr/iTbrL+OpjoKiVh8+vm1gplVppBCnUJZQLAbcoI468m8oFCcvkyDr0ofBXM6mwRtDVTyFH+VIGQeZ3MadNTU1KLU8lJd9yBqfOI8ZRytD8ZDpeLI04xM9SvOfbL7i25hweYYiKc6EfziqdNRV9Y3iZUZmP4dSvIaYeJxC3+o1vde0ZGHYerz+qW4YN7XjQxCY03S5t2RZhssAg98IkjeplCSlUZdotNudvfAqG41MTBt7UAiwhb8vfDxQxN/XPvhQAcdxTEw7H2T8ooDAaiJiYTppFpXYtzN+kiJBm7bRSXO3YYlxSFBOgtuYQJcIFxbMKaQ1jYVC6++NbCrf2ZUBdGJW/uA+kYOMVMvgpID/mZwwW3fGjS4lJp8On3ZD1h1cwudSIw6lOUote0drQNKjNP0/wChYyCMLqrn2fqI2qI/9XVX/wBD7RyGI4oJ1PMlyVBRxqY6ilmDiVNzoaUm/wD4r94r1jviW/42NlNffIJNqJMu2Z1uTbfeA52J5CZayDcWBLC1j5wLS0CtTq8+YiBj61/W52Hb5XgsGkpmUJLeeWN2dmOp7PHlFzrrxyZo6KXcuCkmvqXKZSoYbDb3xOVQpLcGqnWmbgDr3Hf5jnpBKpUzVCzmWRLbUrqGtfTTe/j2RfT09KiapxTe/wCYBp4Db33hLcn1wSk6FH5c/fRRTBmuaKjAtqxmWH8hBCUBmAem1LTWG2U2y9vy5Wghp23XLdgaJB1IGpETjQXcjPU10n+MFYeVTpKFpKpLU6kIBqYnw/2j5xXnHbDZwN298XpJdGKUnJ3bLChHte6GyNfeKxPYcwRC9IPYADDuRLCGGzEeMOGmgXEz7RW1QQu4MDvU2O5HhCGWzZ80bHXxgN6mc7dZ2XuhNNDHlfvhIb67whjqX9rKRBVJOdGI7fOB7xJGAOtxABpiqnKNFv5QhXOD10FvC0DJtdSD53hZgdNQfGAA2bVNJlSneWzLNW6290NGfNmTnCo7hlS+S67CFBckrGNmhywt60Zk6qm8HiLIdZZ0DkgXMCrNmNMW7PluL5ddPrDcxqmr8m1MrEk6E6j4wHPxR2XLKVlvziDUHFm/9IJplfqnKFN+4X2iwUVNL6s6a0x7C6rprrpbyiqVWPs0w003ayt/ILOo6trT5sqZlc2W6nreEFU2ENbO8xZbKcpR1g2fX1DLLl0z5hlsHflppfXQRXJmTJ8qYKqWnostSRMmWBlgHUgd57O2KJVKkl0baenoqXd/6AsRoJCU6TZE7NdzbvGkatKJ7T5kuY6GyA3Kk6WTS1+8e6MmTUyHq5UlFnKrkZGbQW0A0HhvHU4SE9LRgo1kMf8AjKiqs3GNmaNMoyn+P8AK0ymaDUTxNVb5ERbW5DXl8YmrrIBSUglA7lRqe++8ULM5XiedTuTGyNOK5Zx62pqTbXgtDi2hN4cP2kwOXttD57jWLjKXGYNrHyhxM7L2ilWEJnsdDCAIB1h+JbfWBRM1iebsJvAAQJgv4w0xrHeBHqWXQjNDcS6+tpAAS07J61rRUzZxdYoZ9OtEARfQ+V4Qwgb6Nr2ERaNfWGU90DrMYCx1HZD8UX0uIACDftv4mLZJNtbHxgEzG7jDpUAaAkeMAGjop6gse4w5vzNvGM9pxPb9IjxiTYj4wAaBPf7jCjPYi+8KARzaoA4EwNpsL/Lui2VVcCb+WVCWHs7HximdPVpQnka5gB4RWOFMyovrEix20ttGd3fZsUlF8GulbOzqUe2ZgLDTxJPPTme+LAiZJnGmZZjW6srrDn5DfvjKSYJU1M7HRbsO8be+D5U9WyrNAsx6swae+IqyLXWk0NUzeDTO1MBJcLbOp65H08ox7zJlUVys5bdGb1uevzjaq6dpkphJGYuPVPL+rRV0co5dUtdxh1uH1TzU3OvdsIslOCjkiFFTqSUGwaoqZxMp3pWlvJYMpO3h4R2GEvmqJBHOnPxVPtHFNUTZ6in0BAOcg7gR1+CMC9G3bTj+EfaKdX8bm3/G/NozMx7TE1aBy2pELiAc7RtXRxn2Ekjnb3xJXU6DlAoc33hFyP8A3DEF5uyGLjnA6zR+z5wi4YXB+EILF5t7J1hhMYG2nvgfN2WPjETM7z4DKYAsEtMtsfnEC/bt/XZApfXb3rb5GEJl/DshDsEo+ujfKHJtrFKwhuN9YBlnFYHnEuICLCKFdWGYG47YsuAbEkGFdBYltDiYRvcmImIlwPZhiLs9/WPxiJDDW1x4xSSjagkGFmYb6iGIkZpB2I84eKjMHMQ0Az//2Q=="/>
          <p:cNvSpPr>
            <a:spLocks noChangeAspect="1" noChangeArrowheads="1"/>
          </p:cNvSpPr>
          <p:nvPr/>
        </p:nvSpPr>
        <p:spPr bwMode="auto">
          <a:xfrm>
            <a:off x="152400" y="-579438"/>
            <a:ext cx="2028825"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http://t1.gstatic.com/images?q=tbn:ANd9GcQj-68ueiSxunWh-cIIyFCv7y_xnVBspmyIj5qEcH_XH3MWY7tn"/>
          <p:cNvPicPr>
            <a:picLocks noChangeAspect="1" noChangeArrowheads="1"/>
          </p:cNvPicPr>
          <p:nvPr/>
        </p:nvPicPr>
        <p:blipFill rotWithShape="1">
          <a:blip r:embed="rId5">
            <a:extLst>
              <a:ext uri="{28A0092B-C50C-407E-A947-70E740481C1C}">
                <a14:useLocalDpi xmlns:a14="http://schemas.microsoft.com/office/drawing/2010/main" val="0"/>
              </a:ext>
            </a:extLst>
          </a:blip>
          <a:srcRect l="-1" r="35379"/>
          <a:stretch/>
        </p:blipFill>
        <p:spPr bwMode="auto">
          <a:xfrm>
            <a:off x="1957137" y="2190750"/>
            <a:ext cx="1776663" cy="3589365"/>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152" name="Picture 8" descr="http://eastbayeda.org/living_in_the_east_bay/ProfileImages%20jpg/East%20Bay%20Highland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6343" y="5209310"/>
            <a:ext cx="1733467" cy="572698"/>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154" name="Picture 10" descr="http://localbusinessdirectorygotoguide.info/wp-content/uploads/2013/02/Los-angeles-1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0850" y="5444490"/>
            <a:ext cx="1725930" cy="34197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ln>
            <a:headEnd type="none" w="med" len="med"/>
            <a:tailEnd type="none" w="med" len="med"/>
          </a:ln>
        </p:spPr>
      </p:pic>
      <p:sp>
        <p:nvSpPr>
          <p:cNvPr id="2" name="Title 1"/>
          <p:cNvSpPr>
            <a:spLocks noGrp="1"/>
          </p:cNvSpPr>
          <p:nvPr>
            <p:ph type="title"/>
          </p:nvPr>
        </p:nvSpPr>
        <p:spPr bwMode="invGray">
          <a:xfrm>
            <a:off x="457199" y="3671602"/>
            <a:ext cx="4495801" cy="443198"/>
          </a:xfrm>
        </p:spPr>
        <p:txBody>
          <a:bodyPr/>
          <a:lstStyle/>
          <a:p>
            <a:pPr algn="ctr"/>
            <a:r>
              <a:rPr lang="en-US" sz="3200" b="1" dirty="0" smtClean="0"/>
              <a:t>Groundwater Benefits</a:t>
            </a:r>
            <a:endParaRPr lang="en-US" sz="3200" b="1" dirty="0"/>
          </a:p>
        </p:txBody>
      </p:sp>
      <p:sp>
        <p:nvSpPr>
          <p:cNvPr id="3" name="Content Placeholder 2"/>
          <p:cNvSpPr>
            <a:spLocks noGrp="1"/>
          </p:cNvSpPr>
          <p:nvPr>
            <p:ph idx="1"/>
          </p:nvPr>
        </p:nvSpPr>
        <p:spPr>
          <a:xfrm>
            <a:off x="152400" y="4267504"/>
            <a:ext cx="5486401" cy="914096"/>
          </a:xfrm>
        </p:spPr>
        <p:txBody>
          <a:bodyPr/>
          <a:lstStyle/>
          <a:p>
            <a:pPr marL="0" indent="0" algn="ctr">
              <a:spcBef>
                <a:spcPts val="0"/>
              </a:spcBef>
              <a:spcAft>
                <a:spcPts val="600"/>
              </a:spcAft>
              <a:buNone/>
            </a:pPr>
            <a:r>
              <a:rPr lang="en-US" sz="2200" dirty="0" smtClean="0"/>
              <a:t>State Water Project provides high quality </a:t>
            </a:r>
            <a:r>
              <a:rPr lang="en-US" sz="2200" dirty="0"/>
              <a:t>water essential for blending with other sources and </a:t>
            </a:r>
            <a:r>
              <a:rPr lang="en-US" sz="2200" dirty="0" smtClean="0"/>
              <a:t>developing </a:t>
            </a:r>
            <a:r>
              <a:rPr lang="en-US" sz="2200" dirty="0"/>
              <a:t>local resource </a:t>
            </a:r>
            <a:r>
              <a:rPr lang="en-US" sz="2200" dirty="0" smtClean="0"/>
              <a:t>programs</a:t>
            </a:r>
          </a:p>
        </p:txBody>
      </p:sp>
      <p:grpSp>
        <p:nvGrpSpPr>
          <p:cNvPr id="9" name="Group 41"/>
          <p:cNvGrpSpPr/>
          <p:nvPr/>
        </p:nvGrpSpPr>
        <p:grpSpPr bwMode="gray">
          <a:xfrm>
            <a:off x="3830217" y="1802290"/>
            <a:ext cx="1448789" cy="1134094"/>
            <a:chOff x="3830217" y="1786388"/>
            <a:chExt cx="1448789" cy="1134094"/>
          </a:xfrm>
        </p:grpSpPr>
        <p:sp>
          <p:nvSpPr>
            <p:cNvPr id="6" name="Freeform 5"/>
            <p:cNvSpPr/>
            <p:nvPr/>
          </p:nvSpPr>
          <p:spPr bwMode="gray">
            <a:xfrm>
              <a:off x="3830217" y="1786388"/>
              <a:ext cx="1448789" cy="1134094"/>
            </a:xfrm>
            <a:custGeom>
              <a:avLst/>
              <a:gdLst>
                <a:gd name="connsiteX0" fmla="*/ 0 w 1448789"/>
                <a:gd name="connsiteY0" fmla="*/ 641268 h 1134094"/>
                <a:gd name="connsiteX1" fmla="*/ 89065 w 1448789"/>
                <a:gd name="connsiteY1" fmla="*/ 700645 h 1134094"/>
                <a:gd name="connsiteX2" fmla="*/ 290945 w 1448789"/>
                <a:gd name="connsiteY2" fmla="*/ 914400 h 1134094"/>
                <a:gd name="connsiteX3" fmla="*/ 427511 w 1448789"/>
                <a:gd name="connsiteY3" fmla="*/ 1033154 h 1134094"/>
                <a:gd name="connsiteX4" fmla="*/ 540327 w 1448789"/>
                <a:gd name="connsiteY4" fmla="*/ 1134094 h 1134094"/>
                <a:gd name="connsiteX5" fmla="*/ 575953 w 1448789"/>
                <a:gd name="connsiteY5" fmla="*/ 1056904 h 1134094"/>
                <a:gd name="connsiteX6" fmla="*/ 665018 w 1448789"/>
                <a:gd name="connsiteY6" fmla="*/ 938151 h 1134094"/>
                <a:gd name="connsiteX7" fmla="*/ 783771 w 1448789"/>
                <a:gd name="connsiteY7" fmla="*/ 807522 h 1134094"/>
                <a:gd name="connsiteX8" fmla="*/ 860961 w 1448789"/>
                <a:gd name="connsiteY8" fmla="*/ 712520 h 1134094"/>
                <a:gd name="connsiteX9" fmla="*/ 967839 w 1448789"/>
                <a:gd name="connsiteY9" fmla="*/ 653143 h 1134094"/>
                <a:gd name="connsiteX10" fmla="*/ 991589 w 1448789"/>
                <a:gd name="connsiteY10" fmla="*/ 641268 h 1134094"/>
                <a:gd name="connsiteX11" fmla="*/ 991589 w 1448789"/>
                <a:gd name="connsiteY11" fmla="*/ 617517 h 1134094"/>
                <a:gd name="connsiteX12" fmla="*/ 991589 w 1448789"/>
                <a:gd name="connsiteY12" fmla="*/ 575954 h 1134094"/>
                <a:gd name="connsiteX13" fmla="*/ 973776 w 1448789"/>
                <a:gd name="connsiteY13" fmla="*/ 570016 h 1134094"/>
                <a:gd name="connsiteX14" fmla="*/ 950026 w 1448789"/>
                <a:gd name="connsiteY14" fmla="*/ 540328 h 1134094"/>
                <a:gd name="connsiteX15" fmla="*/ 973776 w 1448789"/>
                <a:gd name="connsiteY15" fmla="*/ 510639 h 1134094"/>
                <a:gd name="connsiteX16" fmla="*/ 973776 w 1448789"/>
                <a:gd name="connsiteY16" fmla="*/ 486889 h 1134094"/>
                <a:gd name="connsiteX17" fmla="*/ 961901 w 1448789"/>
                <a:gd name="connsiteY17" fmla="*/ 445325 h 1134094"/>
                <a:gd name="connsiteX18" fmla="*/ 979714 w 1448789"/>
                <a:gd name="connsiteY18" fmla="*/ 415637 h 1134094"/>
                <a:gd name="connsiteX19" fmla="*/ 1027215 w 1448789"/>
                <a:gd name="connsiteY19" fmla="*/ 421574 h 1134094"/>
                <a:gd name="connsiteX20" fmla="*/ 1021278 w 1448789"/>
                <a:gd name="connsiteY20" fmla="*/ 385948 h 1134094"/>
                <a:gd name="connsiteX21" fmla="*/ 961901 w 1448789"/>
                <a:gd name="connsiteY21" fmla="*/ 391886 h 1134094"/>
                <a:gd name="connsiteX22" fmla="*/ 961901 w 1448789"/>
                <a:gd name="connsiteY22" fmla="*/ 362198 h 1134094"/>
                <a:gd name="connsiteX23" fmla="*/ 932213 w 1448789"/>
                <a:gd name="connsiteY23" fmla="*/ 385948 h 1134094"/>
                <a:gd name="connsiteX24" fmla="*/ 890649 w 1448789"/>
                <a:gd name="connsiteY24" fmla="*/ 356260 h 1134094"/>
                <a:gd name="connsiteX25" fmla="*/ 849085 w 1448789"/>
                <a:gd name="connsiteY25" fmla="*/ 308759 h 1134094"/>
                <a:gd name="connsiteX26" fmla="*/ 926275 w 1448789"/>
                <a:gd name="connsiteY26" fmla="*/ 296883 h 1134094"/>
                <a:gd name="connsiteX27" fmla="*/ 944088 w 1448789"/>
                <a:gd name="connsiteY27" fmla="*/ 285008 h 1134094"/>
                <a:gd name="connsiteX28" fmla="*/ 1015340 w 1448789"/>
                <a:gd name="connsiteY28" fmla="*/ 285008 h 1134094"/>
                <a:gd name="connsiteX29" fmla="*/ 1039091 w 1448789"/>
                <a:gd name="connsiteY29" fmla="*/ 296883 h 1134094"/>
                <a:gd name="connsiteX30" fmla="*/ 1039091 w 1448789"/>
                <a:gd name="connsiteY30" fmla="*/ 261257 h 1134094"/>
                <a:gd name="connsiteX31" fmla="*/ 1062841 w 1448789"/>
                <a:gd name="connsiteY31" fmla="*/ 249382 h 1134094"/>
                <a:gd name="connsiteX32" fmla="*/ 1074717 w 1448789"/>
                <a:gd name="connsiteY32" fmla="*/ 225632 h 1134094"/>
                <a:gd name="connsiteX33" fmla="*/ 1122218 w 1448789"/>
                <a:gd name="connsiteY33" fmla="*/ 231569 h 1134094"/>
                <a:gd name="connsiteX34" fmla="*/ 1145969 w 1448789"/>
                <a:gd name="connsiteY34" fmla="*/ 249382 h 1134094"/>
                <a:gd name="connsiteX35" fmla="*/ 1145969 w 1448789"/>
                <a:gd name="connsiteY35" fmla="*/ 219694 h 1134094"/>
                <a:gd name="connsiteX36" fmla="*/ 1223158 w 1448789"/>
                <a:gd name="connsiteY36" fmla="*/ 231569 h 1134094"/>
                <a:gd name="connsiteX37" fmla="*/ 1252847 w 1448789"/>
                <a:gd name="connsiteY37" fmla="*/ 207819 h 1134094"/>
                <a:gd name="connsiteX38" fmla="*/ 1318161 w 1448789"/>
                <a:gd name="connsiteY38" fmla="*/ 225632 h 1134094"/>
                <a:gd name="connsiteX39" fmla="*/ 1371600 w 1448789"/>
                <a:gd name="connsiteY39" fmla="*/ 207819 h 1134094"/>
                <a:gd name="connsiteX40" fmla="*/ 1425039 w 1448789"/>
                <a:gd name="connsiteY40" fmla="*/ 195943 h 1134094"/>
                <a:gd name="connsiteX41" fmla="*/ 1448789 w 1448789"/>
                <a:gd name="connsiteY41" fmla="*/ 166255 h 1134094"/>
                <a:gd name="connsiteX42" fmla="*/ 1442852 w 1448789"/>
                <a:gd name="connsiteY42" fmla="*/ 154380 h 1134094"/>
                <a:gd name="connsiteX43" fmla="*/ 1442852 w 1448789"/>
                <a:gd name="connsiteY43" fmla="*/ 154380 h 1134094"/>
                <a:gd name="connsiteX44" fmla="*/ 1353787 w 1448789"/>
                <a:gd name="connsiteY44" fmla="*/ 166255 h 1134094"/>
                <a:gd name="connsiteX45" fmla="*/ 1335974 w 1448789"/>
                <a:gd name="connsiteY45" fmla="*/ 184068 h 1134094"/>
                <a:gd name="connsiteX46" fmla="*/ 1341911 w 1448789"/>
                <a:gd name="connsiteY46" fmla="*/ 201881 h 1134094"/>
                <a:gd name="connsiteX47" fmla="*/ 1294410 w 1448789"/>
                <a:gd name="connsiteY47" fmla="*/ 190006 h 1134094"/>
                <a:gd name="connsiteX48" fmla="*/ 1240971 w 1448789"/>
                <a:gd name="connsiteY48" fmla="*/ 190006 h 1134094"/>
                <a:gd name="connsiteX49" fmla="*/ 1187532 w 1448789"/>
                <a:gd name="connsiteY49" fmla="*/ 195943 h 1134094"/>
                <a:gd name="connsiteX50" fmla="*/ 1157844 w 1448789"/>
                <a:gd name="connsiteY50" fmla="*/ 172193 h 1134094"/>
                <a:gd name="connsiteX51" fmla="*/ 1128156 w 1448789"/>
                <a:gd name="connsiteY51" fmla="*/ 184068 h 1134094"/>
                <a:gd name="connsiteX52" fmla="*/ 1086592 w 1448789"/>
                <a:gd name="connsiteY52" fmla="*/ 178130 h 1134094"/>
                <a:gd name="connsiteX53" fmla="*/ 1033153 w 1448789"/>
                <a:gd name="connsiteY53" fmla="*/ 231569 h 1134094"/>
                <a:gd name="connsiteX54" fmla="*/ 991589 w 1448789"/>
                <a:gd name="connsiteY54" fmla="*/ 231569 h 1134094"/>
                <a:gd name="connsiteX55" fmla="*/ 1015340 w 1448789"/>
                <a:gd name="connsiteY55" fmla="*/ 166255 h 1134094"/>
                <a:gd name="connsiteX56" fmla="*/ 1056904 w 1448789"/>
                <a:gd name="connsiteY56" fmla="*/ 130629 h 1134094"/>
                <a:gd name="connsiteX57" fmla="*/ 1033153 w 1448789"/>
                <a:gd name="connsiteY57" fmla="*/ 106878 h 1134094"/>
                <a:gd name="connsiteX58" fmla="*/ 973776 w 1448789"/>
                <a:gd name="connsiteY58" fmla="*/ 118754 h 1134094"/>
                <a:gd name="connsiteX59" fmla="*/ 878774 w 1448789"/>
                <a:gd name="connsiteY59" fmla="*/ 77190 h 1134094"/>
                <a:gd name="connsiteX60" fmla="*/ 860961 w 1448789"/>
                <a:gd name="connsiteY60" fmla="*/ 41564 h 1134094"/>
                <a:gd name="connsiteX61" fmla="*/ 920337 w 1448789"/>
                <a:gd name="connsiteY61" fmla="*/ 29689 h 1134094"/>
                <a:gd name="connsiteX62" fmla="*/ 813460 w 1448789"/>
                <a:gd name="connsiteY62" fmla="*/ 0 h 1134094"/>
                <a:gd name="connsiteX63" fmla="*/ 641267 w 1448789"/>
                <a:gd name="connsiteY63" fmla="*/ 154380 h 1134094"/>
                <a:gd name="connsiteX64" fmla="*/ 540327 w 1448789"/>
                <a:gd name="connsiteY64" fmla="*/ 89065 h 1134094"/>
                <a:gd name="connsiteX65" fmla="*/ 504701 w 1448789"/>
                <a:gd name="connsiteY65" fmla="*/ 100941 h 1134094"/>
                <a:gd name="connsiteX66" fmla="*/ 504701 w 1448789"/>
                <a:gd name="connsiteY66" fmla="*/ 100941 h 1134094"/>
                <a:gd name="connsiteX67" fmla="*/ 451262 w 1448789"/>
                <a:gd name="connsiteY67" fmla="*/ 77190 h 1134094"/>
                <a:gd name="connsiteX68" fmla="*/ 433449 w 1448789"/>
                <a:gd name="connsiteY68" fmla="*/ 112816 h 1134094"/>
                <a:gd name="connsiteX69" fmla="*/ 403761 w 1448789"/>
                <a:gd name="connsiteY69" fmla="*/ 118754 h 1134094"/>
                <a:gd name="connsiteX70" fmla="*/ 385948 w 1448789"/>
                <a:gd name="connsiteY70" fmla="*/ 118754 h 1134094"/>
                <a:gd name="connsiteX71" fmla="*/ 385948 w 1448789"/>
                <a:gd name="connsiteY71" fmla="*/ 130629 h 1134094"/>
                <a:gd name="connsiteX72" fmla="*/ 362197 w 1448789"/>
                <a:gd name="connsiteY72" fmla="*/ 136567 h 1134094"/>
                <a:gd name="connsiteX73" fmla="*/ 362197 w 1448789"/>
                <a:gd name="connsiteY73" fmla="*/ 160317 h 1134094"/>
                <a:gd name="connsiteX74" fmla="*/ 332509 w 1448789"/>
                <a:gd name="connsiteY74" fmla="*/ 160317 h 1134094"/>
                <a:gd name="connsiteX75" fmla="*/ 332509 w 1448789"/>
                <a:gd name="connsiteY75" fmla="*/ 184068 h 1134094"/>
                <a:gd name="connsiteX76" fmla="*/ 267195 w 1448789"/>
                <a:gd name="connsiteY76" fmla="*/ 195943 h 1134094"/>
                <a:gd name="connsiteX77" fmla="*/ 285008 w 1448789"/>
                <a:gd name="connsiteY77" fmla="*/ 207819 h 1134094"/>
                <a:gd name="connsiteX78" fmla="*/ 190005 w 1448789"/>
                <a:gd name="connsiteY78" fmla="*/ 302821 h 1134094"/>
                <a:gd name="connsiteX79" fmla="*/ 178130 w 1448789"/>
                <a:gd name="connsiteY79" fmla="*/ 350322 h 1134094"/>
                <a:gd name="connsiteX80" fmla="*/ 178130 w 1448789"/>
                <a:gd name="connsiteY80" fmla="*/ 374073 h 1134094"/>
                <a:gd name="connsiteX81" fmla="*/ 112815 w 1448789"/>
                <a:gd name="connsiteY81" fmla="*/ 427512 h 1134094"/>
                <a:gd name="connsiteX82" fmla="*/ 71252 w 1448789"/>
                <a:gd name="connsiteY82" fmla="*/ 516577 h 1134094"/>
                <a:gd name="connsiteX83" fmla="*/ 77189 w 1448789"/>
                <a:gd name="connsiteY83" fmla="*/ 587829 h 1134094"/>
                <a:gd name="connsiteX84" fmla="*/ 0 w 1448789"/>
                <a:gd name="connsiteY84" fmla="*/ 641268 h 113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448789" h="1134094">
                  <a:moveTo>
                    <a:pt x="0" y="641268"/>
                  </a:moveTo>
                  <a:lnTo>
                    <a:pt x="89065" y="700645"/>
                  </a:lnTo>
                  <a:lnTo>
                    <a:pt x="290945" y="914400"/>
                  </a:lnTo>
                  <a:lnTo>
                    <a:pt x="427511" y="1033154"/>
                  </a:lnTo>
                  <a:lnTo>
                    <a:pt x="540327" y="1134094"/>
                  </a:lnTo>
                  <a:lnTo>
                    <a:pt x="575953" y="1056904"/>
                  </a:lnTo>
                  <a:lnTo>
                    <a:pt x="665018" y="938151"/>
                  </a:lnTo>
                  <a:lnTo>
                    <a:pt x="783771" y="807522"/>
                  </a:lnTo>
                  <a:lnTo>
                    <a:pt x="860961" y="712520"/>
                  </a:lnTo>
                  <a:lnTo>
                    <a:pt x="967839" y="653143"/>
                  </a:lnTo>
                  <a:lnTo>
                    <a:pt x="991589" y="641268"/>
                  </a:lnTo>
                  <a:lnTo>
                    <a:pt x="991589" y="617517"/>
                  </a:lnTo>
                  <a:lnTo>
                    <a:pt x="991589" y="575954"/>
                  </a:lnTo>
                  <a:lnTo>
                    <a:pt x="973776" y="570016"/>
                  </a:lnTo>
                  <a:lnTo>
                    <a:pt x="950026" y="540328"/>
                  </a:lnTo>
                  <a:lnTo>
                    <a:pt x="973776" y="510639"/>
                  </a:lnTo>
                  <a:lnTo>
                    <a:pt x="973776" y="486889"/>
                  </a:lnTo>
                  <a:lnTo>
                    <a:pt x="961901" y="445325"/>
                  </a:lnTo>
                  <a:lnTo>
                    <a:pt x="979714" y="415637"/>
                  </a:lnTo>
                  <a:lnTo>
                    <a:pt x="1027215" y="421574"/>
                  </a:lnTo>
                  <a:lnTo>
                    <a:pt x="1021278" y="385948"/>
                  </a:lnTo>
                  <a:lnTo>
                    <a:pt x="961901" y="391886"/>
                  </a:lnTo>
                  <a:lnTo>
                    <a:pt x="961901" y="362198"/>
                  </a:lnTo>
                  <a:lnTo>
                    <a:pt x="932213" y="385948"/>
                  </a:lnTo>
                  <a:lnTo>
                    <a:pt x="890649" y="356260"/>
                  </a:lnTo>
                  <a:lnTo>
                    <a:pt x="849085" y="308759"/>
                  </a:lnTo>
                  <a:lnTo>
                    <a:pt x="926275" y="296883"/>
                  </a:lnTo>
                  <a:lnTo>
                    <a:pt x="944088" y="285008"/>
                  </a:lnTo>
                  <a:lnTo>
                    <a:pt x="1015340" y="285008"/>
                  </a:lnTo>
                  <a:lnTo>
                    <a:pt x="1039091" y="296883"/>
                  </a:lnTo>
                  <a:lnTo>
                    <a:pt x="1039091" y="261257"/>
                  </a:lnTo>
                  <a:lnTo>
                    <a:pt x="1062841" y="249382"/>
                  </a:lnTo>
                  <a:lnTo>
                    <a:pt x="1074717" y="225632"/>
                  </a:lnTo>
                  <a:lnTo>
                    <a:pt x="1122218" y="231569"/>
                  </a:lnTo>
                  <a:lnTo>
                    <a:pt x="1145969" y="249382"/>
                  </a:lnTo>
                  <a:lnTo>
                    <a:pt x="1145969" y="219694"/>
                  </a:lnTo>
                  <a:lnTo>
                    <a:pt x="1223158" y="231569"/>
                  </a:lnTo>
                  <a:lnTo>
                    <a:pt x="1252847" y="207819"/>
                  </a:lnTo>
                  <a:lnTo>
                    <a:pt x="1318161" y="225632"/>
                  </a:lnTo>
                  <a:lnTo>
                    <a:pt x="1371600" y="207819"/>
                  </a:lnTo>
                  <a:lnTo>
                    <a:pt x="1425039" y="195943"/>
                  </a:lnTo>
                  <a:lnTo>
                    <a:pt x="1448789" y="166255"/>
                  </a:lnTo>
                  <a:lnTo>
                    <a:pt x="1442852" y="154380"/>
                  </a:lnTo>
                  <a:lnTo>
                    <a:pt x="1442852" y="154380"/>
                  </a:lnTo>
                  <a:lnTo>
                    <a:pt x="1353787" y="166255"/>
                  </a:lnTo>
                  <a:lnTo>
                    <a:pt x="1335974" y="184068"/>
                  </a:lnTo>
                  <a:lnTo>
                    <a:pt x="1341911" y="201881"/>
                  </a:lnTo>
                  <a:lnTo>
                    <a:pt x="1294410" y="190006"/>
                  </a:lnTo>
                  <a:lnTo>
                    <a:pt x="1240971" y="190006"/>
                  </a:lnTo>
                  <a:lnTo>
                    <a:pt x="1187532" y="195943"/>
                  </a:lnTo>
                  <a:lnTo>
                    <a:pt x="1157844" y="172193"/>
                  </a:lnTo>
                  <a:lnTo>
                    <a:pt x="1128156" y="184068"/>
                  </a:lnTo>
                  <a:lnTo>
                    <a:pt x="1086592" y="178130"/>
                  </a:lnTo>
                  <a:lnTo>
                    <a:pt x="1033153" y="231569"/>
                  </a:lnTo>
                  <a:lnTo>
                    <a:pt x="991589" y="231569"/>
                  </a:lnTo>
                  <a:lnTo>
                    <a:pt x="1015340" y="166255"/>
                  </a:lnTo>
                  <a:lnTo>
                    <a:pt x="1056904" y="130629"/>
                  </a:lnTo>
                  <a:lnTo>
                    <a:pt x="1033153" y="106878"/>
                  </a:lnTo>
                  <a:lnTo>
                    <a:pt x="973776" y="118754"/>
                  </a:lnTo>
                  <a:lnTo>
                    <a:pt x="878774" y="77190"/>
                  </a:lnTo>
                  <a:lnTo>
                    <a:pt x="860961" y="41564"/>
                  </a:lnTo>
                  <a:lnTo>
                    <a:pt x="920337" y="29689"/>
                  </a:lnTo>
                  <a:lnTo>
                    <a:pt x="813460" y="0"/>
                  </a:lnTo>
                  <a:lnTo>
                    <a:pt x="641267" y="154380"/>
                  </a:lnTo>
                  <a:lnTo>
                    <a:pt x="540327" y="89065"/>
                  </a:lnTo>
                  <a:lnTo>
                    <a:pt x="504701" y="100941"/>
                  </a:lnTo>
                  <a:lnTo>
                    <a:pt x="504701" y="100941"/>
                  </a:lnTo>
                  <a:lnTo>
                    <a:pt x="451262" y="77190"/>
                  </a:lnTo>
                  <a:lnTo>
                    <a:pt x="433449" y="112816"/>
                  </a:lnTo>
                  <a:lnTo>
                    <a:pt x="403761" y="118754"/>
                  </a:lnTo>
                  <a:lnTo>
                    <a:pt x="385948" y="118754"/>
                  </a:lnTo>
                  <a:lnTo>
                    <a:pt x="385948" y="130629"/>
                  </a:lnTo>
                  <a:lnTo>
                    <a:pt x="362197" y="136567"/>
                  </a:lnTo>
                  <a:lnTo>
                    <a:pt x="362197" y="160317"/>
                  </a:lnTo>
                  <a:lnTo>
                    <a:pt x="332509" y="160317"/>
                  </a:lnTo>
                  <a:lnTo>
                    <a:pt x="332509" y="184068"/>
                  </a:lnTo>
                  <a:lnTo>
                    <a:pt x="267195" y="195943"/>
                  </a:lnTo>
                  <a:lnTo>
                    <a:pt x="285008" y="207819"/>
                  </a:lnTo>
                  <a:lnTo>
                    <a:pt x="190005" y="302821"/>
                  </a:lnTo>
                  <a:lnTo>
                    <a:pt x="178130" y="350322"/>
                  </a:lnTo>
                  <a:lnTo>
                    <a:pt x="178130" y="374073"/>
                  </a:lnTo>
                  <a:lnTo>
                    <a:pt x="112815" y="427512"/>
                  </a:lnTo>
                  <a:lnTo>
                    <a:pt x="71252" y="516577"/>
                  </a:lnTo>
                  <a:lnTo>
                    <a:pt x="77189" y="587829"/>
                  </a:lnTo>
                  <a:lnTo>
                    <a:pt x="0" y="641268"/>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1200" dirty="0" smtClean="0">
                <a:solidFill>
                  <a:srgbClr val="FFFFFF"/>
                </a:solidFill>
                <a:effectLst>
                  <a:outerShdw blurRad="38100" dist="63500" dir="2700000" algn="tl">
                    <a:srgbClr val="000000"/>
                  </a:outerShdw>
                </a:effectLst>
                <a:latin typeface="Segoe" pitchFamily="34" charset="0"/>
              </a:endParaRPr>
            </a:p>
          </p:txBody>
        </p:sp>
        <p:sp>
          <p:nvSpPr>
            <p:cNvPr id="8" name="TextBox 7"/>
            <p:cNvSpPr txBox="1"/>
            <p:nvPr/>
          </p:nvSpPr>
          <p:spPr bwMode="gray">
            <a:xfrm>
              <a:off x="3942648" y="2095147"/>
              <a:ext cx="811441" cy="523220"/>
            </a:xfrm>
            <a:prstGeom prst="rect">
              <a:avLst/>
            </a:prstGeom>
            <a:noFill/>
          </p:spPr>
          <p:txBody>
            <a:bodyPr wrap="none" rtlCol="0">
              <a:spAutoFit/>
            </a:bodyPr>
            <a:lstStyle/>
            <a:p>
              <a:pPr algn="ctr"/>
              <a:r>
                <a:rPr lang="en-US" sz="1400" b="1" dirty="0" smtClean="0">
                  <a:effectLst>
                    <a:outerShdw blurRad="38100" dist="63500" dir="2700000" algn="tl">
                      <a:srgbClr val="000000"/>
                    </a:outerShdw>
                  </a:effectLst>
                </a:rPr>
                <a:t>Orange</a:t>
              </a:r>
            </a:p>
            <a:p>
              <a:pPr algn="ctr"/>
              <a:r>
                <a:rPr lang="en-US" sz="1400" b="1" dirty="0" smtClean="0">
                  <a:effectLst>
                    <a:outerShdw blurRad="38100" dist="63500" dir="2700000" algn="tl">
                      <a:srgbClr val="000000"/>
                    </a:outerShdw>
                  </a:effectLst>
                </a:rPr>
                <a:t>County</a:t>
              </a:r>
              <a:endParaRPr lang="en-US" sz="1400" b="1" dirty="0">
                <a:effectLst>
                  <a:outerShdw blurRad="38100" dist="63500" dir="2700000" algn="tl">
                    <a:srgbClr val="000000"/>
                  </a:outerShdw>
                </a:effectLst>
              </a:endParaRPr>
            </a:p>
          </p:txBody>
        </p:sp>
      </p:grpSp>
      <p:grpSp>
        <p:nvGrpSpPr>
          <p:cNvPr id="10" name="Group 40"/>
          <p:cNvGrpSpPr/>
          <p:nvPr/>
        </p:nvGrpSpPr>
        <p:grpSpPr bwMode="gray">
          <a:xfrm>
            <a:off x="3644559" y="960537"/>
            <a:ext cx="1317517" cy="658571"/>
            <a:chOff x="3644559" y="954927"/>
            <a:chExt cx="1317517" cy="658571"/>
          </a:xfrm>
        </p:grpSpPr>
        <p:sp>
          <p:nvSpPr>
            <p:cNvPr id="12" name="Freeform 11"/>
            <p:cNvSpPr/>
            <p:nvPr/>
          </p:nvSpPr>
          <p:spPr bwMode="gray">
            <a:xfrm>
              <a:off x="3720924" y="954927"/>
              <a:ext cx="1241152" cy="658571"/>
            </a:xfrm>
            <a:custGeom>
              <a:avLst/>
              <a:gdLst>
                <a:gd name="connsiteX0" fmla="*/ 425538 w 1241152"/>
                <a:gd name="connsiteY0" fmla="*/ 43061 h 658571"/>
                <a:gd name="connsiteX1" fmla="*/ 341950 w 1241152"/>
                <a:gd name="connsiteY1" fmla="*/ 93720 h 658571"/>
                <a:gd name="connsiteX2" fmla="*/ 243165 w 1241152"/>
                <a:gd name="connsiteY2" fmla="*/ 131715 h 658571"/>
                <a:gd name="connsiteX3" fmla="*/ 164643 w 1241152"/>
                <a:gd name="connsiteY3" fmla="*/ 162110 h 658571"/>
                <a:gd name="connsiteX4" fmla="*/ 106385 w 1241152"/>
                <a:gd name="connsiteY4" fmla="*/ 172242 h 658571"/>
                <a:gd name="connsiteX5" fmla="*/ 55725 w 1241152"/>
                <a:gd name="connsiteY5" fmla="*/ 162110 h 658571"/>
                <a:gd name="connsiteX6" fmla="*/ 37995 w 1241152"/>
                <a:gd name="connsiteY6" fmla="*/ 174775 h 658571"/>
                <a:gd name="connsiteX7" fmla="*/ 43060 w 1241152"/>
                <a:gd name="connsiteY7" fmla="*/ 187440 h 658571"/>
                <a:gd name="connsiteX8" fmla="*/ 43060 w 1241152"/>
                <a:gd name="connsiteY8" fmla="*/ 215302 h 658571"/>
                <a:gd name="connsiteX9" fmla="*/ 22797 w 1241152"/>
                <a:gd name="connsiteY9" fmla="*/ 235566 h 658571"/>
                <a:gd name="connsiteX10" fmla="*/ 20264 w 1241152"/>
                <a:gd name="connsiteY10" fmla="*/ 253297 h 658571"/>
                <a:gd name="connsiteX11" fmla="*/ 0 w 1241152"/>
                <a:gd name="connsiteY11" fmla="*/ 265962 h 658571"/>
                <a:gd name="connsiteX12" fmla="*/ 0 w 1241152"/>
                <a:gd name="connsiteY12" fmla="*/ 303956 h 658571"/>
                <a:gd name="connsiteX13" fmla="*/ 15198 w 1241152"/>
                <a:gd name="connsiteY13" fmla="*/ 291291 h 658571"/>
                <a:gd name="connsiteX14" fmla="*/ 22797 w 1241152"/>
                <a:gd name="connsiteY14" fmla="*/ 314088 h 658571"/>
                <a:gd name="connsiteX15" fmla="*/ 20264 w 1241152"/>
                <a:gd name="connsiteY15" fmla="*/ 331819 h 658571"/>
                <a:gd name="connsiteX16" fmla="*/ 20264 w 1241152"/>
                <a:gd name="connsiteY16" fmla="*/ 349549 h 658571"/>
                <a:gd name="connsiteX17" fmla="*/ 43060 w 1241152"/>
                <a:gd name="connsiteY17" fmla="*/ 344484 h 658571"/>
                <a:gd name="connsiteX18" fmla="*/ 63324 w 1241152"/>
                <a:gd name="connsiteY18" fmla="*/ 349549 h 658571"/>
                <a:gd name="connsiteX19" fmla="*/ 73456 w 1241152"/>
                <a:gd name="connsiteY19" fmla="*/ 367280 h 658571"/>
                <a:gd name="connsiteX20" fmla="*/ 91187 w 1241152"/>
                <a:gd name="connsiteY20" fmla="*/ 354615 h 658571"/>
                <a:gd name="connsiteX21" fmla="*/ 103852 w 1241152"/>
                <a:gd name="connsiteY21" fmla="*/ 367280 h 658571"/>
                <a:gd name="connsiteX22" fmla="*/ 103852 w 1241152"/>
                <a:gd name="connsiteY22" fmla="*/ 379945 h 658571"/>
                <a:gd name="connsiteX23" fmla="*/ 139313 w 1241152"/>
                <a:gd name="connsiteY23" fmla="*/ 362214 h 658571"/>
                <a:gd name="connsiteX24" fmla="*/ 184906 w 1241152"/>
                <a:gd name="connsiteY24" fmla="*/ 369813 h 658571"/>
                <a:gd name="connsiteX25" fmla="*/ 192505 w 1241152"/>
                <a:gd name="connsiteY25" fmla="*/ 390077 h 658571"/>
                <a:gd name="connsiteX26" fmla="*/ 164643 w 1241152"/>
                <a:gd name="connsiteY26" fmla="*/ 402742 h 658571"/>
                <a:gd name="connsiteX27" fmla="*/ 187439 w 1241152"/>
                <a:gd name="connsiteY27" fmla="*/ 417939 h 658571"/>
                <a:gd name="connsiteX28" fmla="*/ 200104 w 1241152"/>
                <a:gd name="connsiteY28" fmla="*/ 455934 h 658571"/>
                <a:gd name="connsiteX29" fmla="*/ 243165 w 1241152"/>
                <a:gd name="connsiteY29" fmla="*/ 443269 h 658571"/>
                <a:gd name="connsiteX30" fmla="*/ 278626 w 1241152"/>
                <a:gd name="connsiteY30" fmla="*/ 445802 h 658571"/>
                <a:gd name="connsiteX31" fmla="*/ 283692 w 1241152"/>
                <a:gd name="connsiteY31" fmla="*/ 471132 h 658571"/>
                <a:gd name="connsiteX32" fmla="*/ 278626 w 1241152"/>
                <a:gd name="connsiteY32" fmla="*/ 491395 h 658571"/>
                <a:gd name="connsiteX33" fmla="*/ 260895 w 1241152"/>
                <a:gd name="connsiteY33" fmla="*/ 501527 h 658571"/>
                <a:gd name="connsiteX34" fmla="*/ 319154 w 1241152"/>
                <a:gd name="connsiteY34" fmla="*/ 501527 h 658571"/>
                <a:gd name="connsiteX35" fmla="*/ 334351 w 1241152"/>
                <a:gd name="connsiteY35" fmla="*/ 524324 h 658571"/>
                <a:gd name="connsiteX36" fmla="*/ 331818 w 1241152"/>
                <a:gd name="connsiteY36" fmla="*/ 536989 h 658571"/>
                <a:gd name="connsiteX37" fmla="*/ 377412 w 1241152"/>
                <a:gd name="connsiteY37" fmla="*/ 531923 h 658571"/>
                <a:gd name="connsiteX38" fmla="*/ 369813 w 1241152"/>
                <a:gd name="connsiteY38" fmla="*/ 509126 h 658571"/>
                <a:gd name="connsiteX39" fmla="*/ 402741 w 1241152"/>
                <a:gd name="connsiteY39" fmla="*/ 481264 h 658571"/>
                <a:gd name="connsiteX40" fmla="*/ 433137 w 1241152"/>
                <a:gd name="connsiteY40" fmla="*/ 476198 h 658571"/>
                <a:gd name="connsiteX41" fmla="*/ 509126 w 1241152"/>
                <a:gd name="connsiteY41" fmla="*/ 481264 h 658571"/>
                <a:gd name="connsiteX42" fmla="*/ 524324 w 1241152"/>
                <a:gd name="connsiteY42" fmla="*/ 498994 h 658571"/>
                <a:gd name="connsiteX43" fmla="*/ 519258 w 1241152"/>
                <a:gd name="connsiteY43" fmla="*/ 526857 h 658571"/>
                <a:gd name="connsiteX44" fmla="*/ 504060 w 1241152"/>
                <a:gd name="connsiteY44" fmla="*/ 554720 h 658571"/>
                <a:gd name="connsiteX45" fmla="*/ 521791 w 1241152"/>
                <a:gd name="connsiteY45" fmla="*/ 569917 h 658571"/>
                <a:gd name="connsiteX46" fmla="*/ 554719 w 1241152"/>
                <a:gd name="connsiteY46" fmla="*/ 577516 h 658571"/>
                <a:gd name="connsiteX47" fmla="*/ 567384 w 1241152"/>
                <a:gd name="connsiteY47" fmla="*/ 590181 h 658571"/>
                <a:gd name="connsiteX48" fmla="*/ 549653 w 1241152"/>
                <a:gd name="connsiteY48" fmla="*/ 612978 h 658571"/>
                <a:gd name="connsiteX49" fmla="*/ 521791 w 1241152"/>
                <a:gd name="connsiteY49" fmla="*/ 615511 h 658571"/>
                <a:gd name="connsiteX50" fmla="*/ 529390 w 1241152"/>
                <a:gd name="connsiteY50" fmla="*/ 630708 h 658571"/>
                <a:gd name="connsiteX51" fmla="*/ 562318 w 1241152"/>
                <a:gd name="connsiteY51" fmla="*/ 658571 h 658571"/>
                <a:gd name="connsiteX52" fmla="*/ 559785 w 1241152"/>
                <a:gd name="connsiteY52" fmla="*/ 628175 h 658571"/>
                <a:gd name="connsiteX53" fmla="*/ 572450 w 1241152"/>
                <a:gd name="connsiteY53" fmla="*/ 612978 h 658571"/>
                <a:gd name="connsiteX54" fmla="*/ 602846 w 1241152"/>
                <a:gd name="connsiteY54" fmla="*/ 595247 h 658571"/>
                <a:gd name="connsiteX55" fmla="*/ 650972 w 1241152"/>
                <a:gd name="connsiteY55" fmla="*/ 542055 h 658571"/>
                <a:gd name="connsiteX56" fmla="*/ 625642 w 1241152"/>
                <a:gd name="connsiteY56" fmla="*/ 498994 h 658571"/>
                <a:gd name="connsiteX57" fmla="*/ 628175 w 1241152"/>
                <a:gd name="connsiteY57" fmla="*/ 486330 h 658571"/>
                <a:gd name="connsiteX58" fmla="*/ 653505 w 1241152"/>
                <a:gd name="connsiteY58" fmla="*/ 476198 h 658571"/>
                <a:gd name="connsiteX59" fmla="*/ 714296 w 1241152"/>
                <a:gd name="connsiteY59" fmla="*/ 498994 h 658571"/>
                <a:gd name="connsiteX60" fmla="*/ 737093 w 1241152"/>
                <a:gd name="connsiteY60" fmla="*/ 491395 h 658571"/>
                <a:gd name="connsiteX61" fmla="*/ 696565 w 1241152"/>
                <a:gd name="connsiteY61" fmla="*/ 448335 h 658571"/>
                <a:gd name="connsiteX62" fmla="*/ 716829 w 1241152"/>
                <a:gd name="connsiteY62" fmla="*/ 417939 h 658571"/>
                <a:gd name="connsiteX63" fmla="*/ 747224 w 1241152"/>
                <a:gd name="connsiteY63" fmla="*/ 407808 h 658571"/>
                <a:gd name="connsiteX64" fmla="*/ 759889 w 1241152"/>
                <a:gd name="connsiteY64" fmla="*/ 417939 h 658571"/>
                <a:gd name="connsiteX65" fmla="*/ 780153 w 1241152"/>
                <a:gd name="connsiteY65" fmla="*/ 387544 h 658571"/>
                <a:gd name="connsiteX66" fmla="*/ 802950 w 1241152"/>
                <a:gd name="connsiteY66" fmla="*/ 395143 h 658571"/>
                <a:gd name="connsiteX67" fmla="*/ 835878 w 1241152"/>
                <a:gd name="connsiteY67" fmla="*/ 367280 h 658571"/>
                <a:gd name="connsiteX68" fmla="*/ 846010 w 1241152"/>
                <a:gd name="connsiteY68" fmla="*/ 372346 h 658571"/>
                <a:gd name="connsiteX69" fmla="*/ 894136 w 1241152"/>
                <a:gd name="connsiteY69" fmla="*/ 347016 h 658571"/>
                <a:gd name="connsiteX70" fmla="*/ 889070 w 1241152"/>
                <a:gd name="connsiteY70" fmla="*/ 329286 h 658571"/>
                <a:gd name="connsiteX71" fmla="*/ 916933 w 1241152"/>
                <a:gd name="connsiteY71" fmla="*/ 326753 h 658571"/>
                <a:gd name="connsiteX72" fmla="*/ 906801 w 1241152"/>
                <a:gd name="connsiteY72" fmla="*/ 303956 h 658571"/>
                <a:gd name="connsiteX73" fmla="*/ 921999 w 1241152"/>
                <a:gd name="connsiteY73" fmla="*/ 288758 h 658571"/>
                <a:gd name="connsiteX74" fmla="*/ 959993 w 1241152"/>
                <a:gd name="connsiteY74" fmla="*/ 301423 h 658571"/>
                <a:gd name="connsiteX75" fmla="*/ 977724 w 1241152"/>
                <a:gd name="connsiteY75" fmla="*/ 278626 h 658571"/>
                <a:gd name="connsiteX76" fmla="*/ 985323 w 1241152"/>
                <a:gd name="connsiteY76" fmla="*/ 260896 h 658571"/>
                <a:gd name="connsiteX77" fmla="*/ 1028383 w 1241152"/>
                <a:gd name="connsiteY77" fmla="*/ 245698 h 658571"/>
                <a:gd name="connsiteX78" fmla="*/ 1046114 w 1241152"/>
                <a:gd name="connsiteY78" fmla="*/ 240632 h 658571"/>
                <a:gd name="connsiteX79" fmla="*/ 1079043 w 1241152"/>
                <a:gd name="connsiteY79" fmla="*/ 233033 h 658571"/>
                <a:gd name="connsiteX80" fmla="*/ 1086642 w 1241152"/>
                <a:gd name="connsiteY80" fmla="*/ 235566 h 658571"/>
                <a:gd name="connsiteX81" fmla="*/ 1124636 w 1241152"/>
                <a:gd name="connsiteY81" fmla="*/ 195039 h 658571"/>
                <a:gd name="connsiteX82" fmla="*/ 1152499 w 1241152"/>
                <a:gd name="connsiteY82" fmla="*/ 192506 h 658571"/>
                <a:gd name="connsiteX83" fmla="*/ 1177828 w 1241152"/>
                <a:gd name="connsiteY83" fmla="*/ 164643 h 658571"/>
                <a:gd name="connsiteX84" fmla="*/ 1157565 w 1241152"/>
                <a:gd name="connsiteY84" fmla="*/ 146912 h 658571"/>
                <a:gd name="connsiteX85" fmla="*/ 1144900 w 1241152"/>
                <a:gd name="connsiteY85" fmla="*/ 134248 h 658571"/>
                <a:gd name="connsiteX86" fmla="*/ 1167696 w 1241152"/>
                <a:gd name="connsiteY86" fmla="*/ 96253 h 658571"/>
                <a:gd name="connsiteX87" fmla="*/ 1210757 w 1241152"/>
                <a:gd name="connsiteY87" fmla="*/ 93720 h 658571"/>
                <a:gd name="connsiteX88" fmla="*/ 1225955 w 1241152"/>
                <a:gd name="connsiteY88" fmla="*/ 98786 h 658571"/>
                <a:gd name="connsiteX89" fmla="*/ 1241152 w 1241152"/>
                <a:gd name="connsiteY89" fmla="*/ 68390 h 658571"/>
                <a:gd name="connsiteX90" fmla="*/ 1238619 w 1241152"/>
                <a:gd name="connsiteY90" fmla="*/ 43061 h 658571"/>
                <a:gd name="connsiteX91" fmla="*/ 1220889 w 1241152"/>
                <a:gd name="connsiteY91" fmla="*/ 58259 h 658571"/>
                <a:gd name="connsiteX92" fmla="*/ 1195559 w 1241152"/>
                <a:gd name="connsiteY92" fmla="*/ 63325 h 658571"/>
                <a:gd name="connsiteX93" fmla="*/ 1172762 w 1241152"/>
                <a:gd name="connsiteY93" fmla="*/ 83588 h 658571"/>
                <a:gd name="connsiteX94" fmla="*/ 1142367 w 1241152"/>
                <a:gd name="connsiteY94" fmla="*/ 91187 h 658571"/>
                <a:gd name="connsiteX95" fmla="*/ 1117037 w 1241152"/>
                <a:gd name="connsiteY95" fmla="*/ 113984 h 658571"/>
                <a:gd name="connsiteX96" fmla="*/ 1086642 w 1241152"/>
                <a:gd name="connsiteY96" fmla="*/ 139313 h 658571"/>
                <a:gd name="connsiteX97" fmla="*/ 1051180 w 1241152"/>
                <a:gd name="connsiteY97" fmla="*/ 149445 h 658571"/>
                <a:gd name="connsiteX98" fmla="*/ 1025851 w 1241152"/>
                <a:gd name="connsiteY98" fmla="*/ 157044 h 658571"/>
                <a:gd name="connsiteX99" fmla="*/ 1003054 w 1241152"/>
                <a:gd name="connsiteY99" fmla="*/ 169709 h 658571"/>
                <a:gd name="connsiteX100" fmla="*/ 957460 w 1241152"/>
                <a:gd name="connsiteY100" fmla="*/ 179841 h 658571"/>
                <a:gd name="connsiteX101" fmla="*/ 901735 w 1241152"/>
                <a:gd name="connsiteY101" fmla="*/ 189973 h 658571"/>
                <a:gd name="connsiteX102" fmla="*/ 873873 w 1241152"/>
                <a:gd name="connsiteY102" fmla="*/ 172242 h 658571"/>
                <a:gd name="connsiteX103" fmla="*/ 894136 w 1241152"/>
                <a:gd name="connsiteY103" fmla="*/ 146912 h 658571"/>
                <a:gd name="connsiteX104" fmla="*/ 924532 w 1241152"/>
                <a:gd name="connsiteY104" fmla="*/ 134248 h 658571"/>
                <a:gd name="connsiteX105" fmla="*/ 965059 w 1241152"/>
                <a:gd name="connsiteY105" fmla="*/ 134248 h 658571"/>
                <a:gd name="connsiteX106" fmla="*/ 1000521 w 1241152"/>
                <a:gd name="connsiteY106" fmla="*/ 139313 h 658571"/>
                <a:gd name="connsiteX107" fmla="*/ 1020785 w 1241152"/>
                <a:gd name="connsiteY107" fmla="*/ 116517 h 658571"/>
                <a:gd name="connsiteX108" fmla="*/ 992922 w 1241152"/>
                <a:gd name="connsiteY108" fmla="*/ 108918 h 658571"/>
                <a:gd name="connsiteX109" fmla="*/ 957460 w 1241152"/>
                <a:gd name="connsiteY109" fmla="*/ 96253 h 658571"/>
                <a:gd name="connsiteX110" fmla="*/ 959993 w 1241152"/>
                <a:gd name="connsiteY110" fmla="*/ 53193 h 658571"/>
                <a:gd name="connsiteX111" fmla="*/ 929598 w 1241152"/>
                <a:gd name="connsiteY111" fmla="*/ 63325 h 658571"/>
                <a:gd name="connsiteX112" fmla="*/ 906801 w 1241152"/>
                <a:gd name="connsiteY112" fmla="*/ 60792 h 658571"/>
                <a:gd name="connsiteX113" fmla="*/ 876406 w 1241152"/>
                <a:gd name="connsiteY113" fmla="*/ 78522 h 658571"/>
                <a:gd name="connsiteX114" fmla="*/ 851076 w 1241152"/>
                <a:gd name="connsiteY114" fmla="*/ 63325 h 658571"/>
                <a:gd name="connsiteX115" fmla="*/ 820680 w 1241152"/>
                <a:gd name="connsiteY115" fmla="*/ 75989 h 658571"/>
                <a:gd name="connsiteX116" fmla="*/ 828279 w 1241152"/>
                <a:gd name="connsiteY116" fmla="*/ 93720 h 658571"/>
                <a:gd name="connsiteX117" fmla="*/ 808016 w 1241152"/>
                <a:gd name="connsiteY117" fmla="*/ 111451 h 658571"/>
                <a:gd name="connsiteX118" fmla="*/ 777620 w 1241152"/>
                <a:gd name="connsiteY118" fmla="*/ 103852 h 658571"/>
                <a:gd name="connsiteX119" fmla="*/ 777620 w 1241152"/>
                <a:gd name="connsiteY119" fmla="*/ 78522 h 658571"/>
                <a:gd name="connsiteX120" fmla="*/ 787752 w 1241152"/>
                <a:gd name="connsiteY120" fmla="*/ 68390 h 658571"/>
                <a:gd name="connsiteX121" fmla="*/ 759889 w 1241152"/>
                <a:gd name="connsiteY121" fmla="*/ 68390 h 658571"/>
                <a:gd name="connsiteX122" fmla="*/ 749757 w 1241152"/>
                <a:gd name="connsiteY122" fmla="*/ 50660 h 658571"/>
                <a:gd name="connsiteX123" fmla="*/ 752290 w 1241152"/>
                <a:gd name="connsiteY123" fmla="*/ 32929 h 658571"/>
                <a:gd name="connsiteX124" fmla="*/ 775087 w 1241152"/>
                <a:gd name="connsiteY124" fmla="*/ 12665 h 658571"/>
                <a:gd name="connsiteX125" fmla="*/ 729494 w 1241152"/>
                <a:gd name="connsiteY125" fmla="*/ 20264 h 658571"/>
                <a:gd name="connsiteX126" fmla="*/ 683900 w 1241152"/>
                <a:gd name="connsiteY126" fmla="*/ 48127 h 658571"/>
                <a:gd name="connsiteX127" fmla="*/ 661104 w 1241152"/>
                <a:gd name="connsiteY127" fmla="*/ 55726 h 658571"/>
                <a:gd name="connsiteX128" fmla="*/ 610444 w 1241152"/>
                <a:gd name="connsiteY128" fmla="*/ 40528 h 658571"/>
                <a:gd name="connsiteX129" fmla="*/ 554719 w 1241152"/>
                <a:gd name="connsiteY129" fmla="*/ 32929 h 658571"/>
                <a:gd name="connsiteX130" fmla="*/ 519258 w 1241152"/>
                <a:gd name="connsiteY130" fmla="*/ 15198 h 658571"/>
                <a:gd name="connsiteX131" fmla="*/ 511659 w 1241152"/>
                <a:gd name="connsiteY131" fmla="*/ 0 h 658571"/>
                <a:gd name="connsiteX132" fmla="*/ 486329 w 1241152"/>
                <a:gd name="connsiteY132" fmla="*/ 17731 h 658571"/>
                <a:gd name="connsiteX133" fmla="*/ 425538 w 1241152"/>
                <a:gd name="connsiteY133" fmla="*/ 43061 h 658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241152" h="658571">
                  <a:moveTo>
                    <a:pt x="425538" y="43061"/>
                  </a:moveTo>
                  <a:lnTo>
                    <a:pt x="341950" y="93720"/>
                  </a:lnTo>
                  <a:lnTo>
                    <a:pt x="243165" y="131715"/>
                  </a:lnTo>
                  <a:lnTo>
                    <a:pt x="164643" y="162110"/>
                  </a:lnTo>
                  <a:lnTo>
                    <a:pt x="106385" y="172242"/>
                  </a:lnTo>
                  <a:lnTo>
                    <a:pt x="55725" y="162110"/>
                  </a:lnTo>
                  <a:lnTo>
                    <a:pt x="37995" y="174775"/>
                  </a:lnTo>
                  <a:lnTo>
                    <a:pt x="43060" y="187440"/>
                  </a:lnTo>
                  <a:lnTo>
                    <a:pt x="43060" y="215302"/>
                  </a:lnTo>
                  <a:lnTo>
                    <a:pt x="22797" y="235566"/>
                  </a:lnTo>
                  <a:lnTo>
                    <a:pt x="20264" y="253297"/>
                  </a:lnTo>
                  <a:lnTo>
                    <a:pt x="0" y="265962"/>
                  </a:lnTo>
                  <a:lnTo>
                    <a:pt x="0" y="303956"/>
                  </a:lnTo>
                  <a:lnTo>
                    <a:pt x="15198" y="291291"/>
                  </a:lnTo>
                  <a:lnTo>
                    <a:pt x="22797" y="314088"/>
                  </a:lnTo>
                  <a:lnTo>
                    <a:pt x="20264" y="331819"/>
                  </a:lnTo>
                  <a:lnTo>
                    <a:pt x="20264" y="349549"/>
                  </a:lnTo>
                  <a:lnTo>
                    <a:pt x="43060" y="344484"/>
                  </a:lnTo>
                  <a:lnTo>
                    <a:pt x="63324" y="349549"/>
                  </a:lnTo>
                  <a:lnTo>
                    <a:pt x="73456" y="367280"/>
                  </a:lnTo>
                  <a:lnTo>
                    <a:pt x="91187" y="354615"/>
                  </a:lnTo>
                  <a:lnTo>
                    <a:pt x="103852" y="367280"/>
                  </a:lnTo>
                  <a:lnTo>
                    <a:pt x="103852" y="379945"/>
                  </a:lnTo>
                  <a:lnTo>
                    <a:pt x="139313" y="362214"/>
                  </a:lnTo>
                  <a:lnTo>
                    <a:pt x="184906" y="369813"/>
                  </a:lnTo>
                  <a:lnTo>
                    <a:pt x="192505" y="390077"/>
                  </a:lnTo>
                  <a:lnTo>
                    <a:pt x="164643" y="402742"/>
                  </a:lnTo>
                  <a:lnTo>
                    <a:pt x="187439" y="417939"/>
                  </a:lnTo>
                  <a:lnTo>
                    <a:pt x="200104" y="455934"/>
                  </a:lnTo>
                  <a:lnTo>
                    <a:pt x="243165" y="443269"/>
                  </a:lnTo>
                  <a:lnTo>
                    <a:pt x="278626" y="445802"/>
                  </a:lnTo>
                  <a:lnTo>
                    <a:pt x="283692" y="471132"/>
                  </a:lnTo>
                  <a:lnTo>
                    <a:pt x="278626" y="491395"/>
                  </a:lnTo>
                  <a:lnTo>
                    <a:pt x="260895" y="501527"/>
                  </a:lnTo>
                  <a:lnTo>
                    <a:pt x="319154" y="501527"/>
                  </a:lnTo>
                  <a:lnTo>
                    <a:pt x="334351" y="524324"/>
                  </a:lnTo>
                  <a:lnTo>
                    <a:pt x="331818" y="536989"/>
                  </a:lnTo>
                  <a:lnTo>
                    <a:pt x="377412" y="531923"/>
                  </a:lnTo>
                  <a:lnTo>
                    <a:pt x="369813" y="509126"/>
                  </a:lnTo>
                  <a:lnTo>
                    <a:pt x="402741" y="481264"/>
                  </a:lnTo>
                  <a:lnTo>
                    <a:pt x="433137" y="476198"/>
                  </a:lnTo>
                  <a:lnTo>
                    <a:pt x="509126" y="481264"/>
                  </a:lnTo>
                  <a:lnTo>
                    <a:pt x="524324" y="498994"/>
                  </a:lnTo>
                  <a:lnTo>
                    <a:pt x="519258" y="526857"/>
                  </a:lnTo>
                  <a:lnTo>
                    <a:pt x="504060" y="554720"/>
                  </a:lnTo>
                  <a:lnTo>
                    <a:pt x="521791" y="569917"/>
                  </a:lnTo>
                  <a:lnTo>
                    <a:pt x="554719" y="577516"/>
                  </a:lnTo>
                  <a:lnTo>
                    <a:pt x="567384" y="590181"/>
                  </a:lnTo>
                  <a:lnTo>
                    <a:pt x="549653" y="612978"/>
                  </a:lnTo>
                  <a:lnTo>
                    <a:pt x="521791" y="615511"/>
                  </a:lnTo>
                  <a:lnTo>
                    <a:pt x="529390" y="630708"/>
                  </a:lnTo>
                  <a:lnTo>
                    <a:pt x="562318" y="658571"/>
                  </a:lnTo>
                  <a:lnTo>
                    <a:pt x="559785" y="628175"/>
                  </a:lnTo>
                  <a:lnTo>
                    <a:pt x="572450" y="612978"/>
                  </a:lnTo>
                  <a:lnTo>
                    <a:pt x="602846" y="595247"/>
                  </a:lnTo>
                  <a:lnTo>
                    <a:pt x="650972" y="542055"/>
                  </a:lnTo>
                  <a:lnTo>
                    <a:pt x="625642" y="498994"/>
                  </a:lnTo>
                  <a:lnTo>
                    <a:pt x="628175" y="486330"/>
                  </a:lnTo>
                  <a:lnTo>
                    <a:pt x="653505" y="476198"/>
                  </a:lnTo>
                  <a:lnTo>
                    <a:pt x="714296" y="498994"/>
                  </a:lnTo>
                  <a:lnTo>
                    <a:pt x="737093" y="491395"/>
                  </a:lnTo>
                  <a:lnTo>
                    <a:pt x="696565" y="448335"/>
                  </a:lnTo>
                  <a:lnTo>
                    <a:pt x="716829" y="417939"/>
                  </a:lnTo>
                  <a:lnTo>
                    <a:pt x="747224" y="407808"/>
                  </a:lnTo>
                  <a:lnTo>
                    <a:pt x="759889" y="417939"/>
                  </a:lnTo>
                  <a:lnTo>
                    <a:pt x="780153" y="387544"/>
                  </a:lnTo>
                  <a:lnTo>
                    <a:pt x="802950" y="395143"/>
                  </a:lnTo>
                  <a:lnTo>
                    <a:pt x="835878" y="367280"/>
                  </a:lnTo>
                  <a:lnTo>
                    <a:pt x="846010" y="372346"/>
                  </a:lnTo>
                  <a:lnTo>
                    <a:pt x="894136" y="347016"/>
                  </a:lnTo>
                  <a:lnTo>
                    <a:pt x="889070" y="329286"/>
                  </a:lnTo>
                  <a:lnTo>
                    <a:pt x="916933" y="326753"/>
                  </a:lnTo>
                  <a:lnTo>
                    <a:pt x="906801" y="303956"/>
                  </a:lnTo>
                  <a:lnTo>
                    <a:pt x="921999" y="288758"/>
                  </a:lnTo>
                  <a:lnTo>
                    <a:pt x="959993" y="301423"/>
                  </a:lnTo>
                  <a:lnTo>
                    <a:pt x="977724" y="278626"/>
                  </a:lnTo>
                  <a:lnTo>
                    <a:pt x="985323" y="260896"/>
                  </a:lnTo>
                  <a:lnTo>
                    <a:pt x="1028383" y="245698"/>
                  </a:lnTo>
                  <a:lnTo>
                    <a:pt x="1046114" y="240632"/>
                  </a:lnTo>
                  <a:lnTo>
                    <a:pt x="1079043" y="233033"/>
                  </a:lnTo>
                  <a:lnTo>
                    <a:pt x="1086642" y="235566"/>
                  </a:lnTo>
                  <a:lnTo>
                    <a:pt x="1124636" y="195039"/>
                  </a:lnTo>
                  <a:lnTo>
                    <a:pt x="1152499" y="192506"/>
                  </a:lnTo>
                  <a:lnTo>
                    <a:pt x="1177828" y="164643"/>
                  </a:lnTo>
                  <a:lnTo>
                    <a:pt x="1157565" y="146912"/>
                  </a:lnTo>
                  <a:lnTo>
                    <a:pt x="1144900" y="134248"/>
                  </a:lnTo>
                  <a:lnTo>
                    <a:pt x="1167696" y="96253"/>
                  </a:lnTo>
                  <a:lnTo>
                    <a:pt x="1210757" y="93720"/>
                  </a:lnTo>
                  <a:lnTo>
                    <a:pt x="1225955" y="98786"/>
                  </a:lnTo>
                  <a:lnTo>
                    <a:pt x="1241152" y="68390"/>
                  </a:lnTo>
                  <a:lnTo>
                    <a:pt x="1238619" y="43061"/>
                  </a:lnTo>
                  <a:lnTo>
                    <a:pt x="1220889" y="58259"/>
                  </a:lnTo>
                  <a:lnTo>
                    <a:pt x="1195559" y="63325"/>
                  </a:lnTo>
                  <a:lnTo>
                    <a:pt x="1172762" y="83588"/>
                  </a:lnTo>
                  <a:lnTo>
                    <a:pt x="1142367" y="91187"/>
                  </a:lnTo>
                  <a:lnTo>
                    <a:pt x="1117037" y="113984"/>
                  </a:lnTo>
                  <a:lnTo>
                    <a:pt x="1086642" y="139313"/>
                  </a:lnTo>
                  <a:lnTo>
                    <a:pt x="1051180" y="149445"/>
                  </a:lnTo>
                  <a:lnTo>
                    <a:pt x="1025851" y="157044"/>
                  </a:lnTo>
                  <a:lnTo>
                    <a:pt x="1003054" y="169709"/>
                  </a:lnTo>
                  <a:lnTo>
                    <a:pt x="957460" y="179841"/>
                  </a:lnTo>
                  <a:lnTo>
                    <a:pt x="901735" y="189973"/>
                  </a:lnTo>
                  <a:lnTo>
                    <a:pt x="873873" y="172242"/>
                  </a:lnTo>
                  <a:lnTo>
                    <a:pt x="894136" y="146912"/>
                  </a:lnTo>
                  <a:lnTo>
                    <a:pt x="924532" y="134248"/>
                  </a:lnTo>
                  <a:lnTo>
                    <a:pt x="965059" y="134248"/>
                  </a:lnTo>
                  <a:lnTo>
                    <a:pt x="1000521" y="139313"/>
                  </a:lnTo>
                  <a:lnTo>
                    <a:pt x="1020785" y="116517"/>
                  </a:lnTo>
                  <a:lnTo>
                    <a:pt x="992922" y="108918"/>
                  </a:lnTo>
                  <a:lnTo>
                    <a:pt x="957460" y="96253"/>
                  </a:lnTo>
                  <a:lnTo>
                    <a:pt x="959993" y="53193"/>
                  </a:lnTo>
                  <a:lnTo>
                    <a:pt x="929598" y="63325"/>
                  </a:lnTo>
                  <a:lnTo>
                    <a:pt x="906801" y="60792"/>
                  </a:lnTo>
                  <a:lnTo>
                    <a:pt x="876406" y="78522"/>
                  </a:lnTo>
                  <a:lnTo>
                    <a:pt x="851076" y="63325"/>
                  </a:lnTo>
                  <a:lnTo>
                    <a:pt x="820680" y="75989"/>
                  </a:lnTo>
                  <a:lnTo>
                    <a:pt x="828279" y="93720"/>
                  </a:lnTo>
                  <a:lnTo>
                    <a:pt x="808016" y="111451"/>
                  </a:lnTo>
                  <a:lnTo>
                    <a:pt x="777620" y="103852"/>
                  </a:lnTo>
                  <a:lnTo>
                    <a:pt x="777620" y="78522"/>
                  </a:lnTo>
                  <a:lnTo>
                    <a:pt x="787752" y="68390"/>
                  </a:lnTo>
                  <a:lnTo>
                    <a:pt x="759889" y="68390"/>
                  </a:lnTo>
                  <a:lnTo>
                    <a:pt x="749757" y="50660"/>
                  </a:lnTo>
                  <a:lnTo>
                    <a:pt x="752290" y="32929"/>
                  </a:lnTo>
                  <a:lnTo>
                    <a:pt x="775087" y="12665"/>
                  </a:lnTo>
                  <a:lnTo>
                    <a:pt x="729494" y="20264"/>
                  </a:lnTo>
                  <a:lnTo>
                    <a:pt x="683900" y="48127"/>
                  </a:lnTo>
                  <a:lnTo>
                    <a:pt x="661104" y="55726"/>
                  </a:lnTo>
                  <a:lnTo>
                    <a:pt x="610444" y="40528"/>
                  </a:lnTo>
                  <a:lnTo>
                    <a:pt x="554719" y="32929"/>
                  </a:lnTo>
                  <a:lnTo>
                    <a:pt x="519258" y="15198"/>
                  </a:lnTo>
                  <a:lnTo>
                    <a:pt x="511659" y="0"/>
                  </a:lnTo>
                  <a:lnTo>
                    <a:pt x="486329" y="17731"/>
                  </a:lnTo>
                  <a:lnTo>
                    <a:pt x="425538" y="43061"/>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21" name="TextBox 20"/>
            <p:cNvSpPr txBox="1"/>
            <p:nvPr/>
          </p:nvSpPr>
          <p:spPr bwMode="gray">
            <a:xfrm>
              <a:off x="3644559" y="977872"/>
              <a:ext cx="1180131" cy="458587"/>
            </a:xfrm>
            <a:prstGeom prst="rect">
              <a:avLst/>
            </a:prstGeom>
            <a:noFill/>
          </p:spPr>
          <p:txBody>
            <a:bodyPr wrap="none" rtlCol="0">
              <a:spAutoFit/>
            </a:bodyPr>
            <a:lstStyle/>
            <a:p>
              <a:pPr algn="ctr">
                <a:lnSpc>
                  <a:spcPct val="85000"/>
                </a:lnSpc>
              </a:pPr>
              <a:r>
                <a:rPr lang="en-US" sz="1400" b="1" dirty="0" smtClean="0">
                  <a:effectLst>
                    <a:outerShdw blurRad="38100" dist="63500" dir="2700000" algn="tl">
                      <a:srgbClr val="000000"/>
                    </a:outerShdw>
                  </a:effectLst>
                </a:rPr>
                <a:t>Main</a:t>
              </a:r>
            </a:p>
            <a:p>
              <a:pPr algn="ctr">
                <a:lnSpc>
                  <a:spcPct val="85000"/>
                </a:lnSpc>
              </a:pPr>
              <a:r>
                <a:rPr lang="en-US" sz="1400" b="1" dirty="0" smtClean="0">
                  <a:effectLst>
                    <a:outerShdw blurRad="38100" dist="63500" dir="2700000" algn="tl">
                      <a:srgbClr val="000000"/>
                    </a:outerShdw>
                  </a:effectLst>
                </a:rPr>
                <a:t>San Gabriel</a:t>
              </a:r>
              <a:endParaRPr lang="en-US" sz="1400" b="1" dirty="0">
                <a:effectLst>
                  <a:outerShdw blurRad="38100" dist="63500" dir="2700000" algn="tl">
                    <a:srgbClr val="000000"/>
                  </a:outerShdw>
                </a:effectLst>
              </a:endParaRPr>
            </a:p>
          </p:txBody>
        </p:sp>
      </p:grpSp>
      <p:grpSp>
        <p:nvGrpSpPr>
          <p:cNvPr id="11" name="Group 39"/>
          <p:cNvGrpSpPr/>
          <p:nvPr/>
        </p:nvGrpSpPr>
        <p:grpSpPr bwMode="gray">
          <a:xfrm>
            <a:off x="3474341" y="715003"/>
            <a:ext cx="1000595" cy="391902"/>
            <a:chOff x="3474341" y="715003"/>
            <a:chExt cx="1000595" cy="391902"/>
          </a:xfrm>
        </p:grpSpPr>
        <p:sp>
          <p:nvSpPr>
            <p:cNvPr id="13" name="Freeform 12"/>
            <p:cNvSpPr/>
            <p:nvPr/>
          </p:nvSpPr>
          <p:spPr bwMode="gray">
            <a:xfrm>
              <a:off x="3586677" y="732027"/>
              <a:ext cx="572450" cy="374878"/>
            </a:xfrm>
            <a:custGeom>
              <a:avLst/>
              <a:gdLst>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0340 w 572450"/>
                <a:gd name="connsiteY6" fmla="*/ 177307 h 374878"/>
                <a:gd name="connsiteX7" fmla="*/ 400208 w 572450"/>
                <a:gd name="connsiteY7" fmla="*/ 164642 h 374878"/>
                <a:gd name="connsiteX8" fmla="*/ 369813 w 572450"/>
                <a:gd name="connsiteY8" fmla="*/ 172241 h 374878"/>
                <a:gd name="connsiteX9" fmla="*/ 316621 w 572450"/>
                <a:gd name="connsiteY9" fmla="*/ 129181 h 374878"/>
                <a:gd name="connsiteX10" fmla="*/ 263428 w 572450"/>
                <a:gd name="connsiteY10" fmla="*/ 93719 h 374878"/>
                <a:gd name="connsiteX11" fmla="*/ 222901 w 572450"/>
                <a:gd name="connsiteY11" fmla="*/ 75989 h 374878"/>
                <a:gd name="connsiteX12" fmla="*/ 197571 w 572450"/>
                <a:gd name="connsiteY12" fmla="*/ 73456 h 374878"/>
                <a:gd name="connsiteX13" fmla="*/ 182373 w 572450"/>
                <a:gd name="connsiteY13" fmla="*/ 70923 h 374878"/>
                <a:gd name="connsiteX14" fmla="*/ 164643 w 572450"/>
                <a:gd name="connsiteY14" fmla="*/ 50659 h 374878"/>
                <a:gd name="connsiteX15" fmla="*/ 136780 w 572450"/>
                <a:gd name="connsiteY15" fmla="*/ 50659 h 374878"/>
                <a:gd name="connsiteX16" fmla="*/ 129181 w 572450"/>
                <a:gd name="connsiteY16" fmla="*/ 65857 h 374878"/>
                <a:gd name="connsiteX17" fmla="*/ 103852 w 572450"/>
                <a:gd name="connsiteY17" fmla="*/ 58258 h 374878"/>
                <a:gd name="connsiteX18" fmla="*/ 70923 w 572450"/>
                <a:gd name="connsiteY18" fmla="*/ 53192 h 374878"/>
                <a:gd name="connsiteX19" fmla="*/ 63324 w 572450"/>
                <a:gd name="connsiteY19" fmla="*/ 32928 h 374878"/>
                <a:gd name="connsiteX20" fmla="*/ 65857 w 572450"/>
                <a:gd name="connsiteY20" fmla="*/ 12664 h 374878"/>
                <a:gd name="connsiteX21" fmla="*/ 40527 w 572450"/>
                <a:gd name="connsiteY21" fmla="*/ 17730 h 374878"/>
                <a:gd name="connsiteX22" fmla="*/ 22797 w 572450"/>
                <a:gd name="connsiteY22" fmla="*/ 10131 h 374878"/>
                <a:gd name="connsiteX23" fmla="*/ 10132 w 572450"/>
                <a:gd name="connsiteY23" fmla="*/ 0 h 374878"/>
                <a:gd name="connsiteX24" fmla="*/ 0 w 572450"/>
                <a:gd name="connsiteY24" fmla="*/ 27862 h 374878"/>
                <a:gd name="connsiteX25" fmla="*/ 15198 w 572450"/>
                <a:gd name="connsiteY25" fmla="*/ 50659 h 374878"/>
                <a:gd name="connsiteX26" fmla="*/ 15198 w 572450"/>
                <a:gd name="connsiteY26" fmla="*/ 68390 h 374878"/>
                <a:gd name="connsiteX27" fmla="*/ 20264 w 572450"/>
                <a:gd name="connsiteY27" fmla="*/ 81054 h 374878"/>
                <a:gd name="connsiteX28" fmla="*/ 45593 w 572450"/>
                <a:gd name="connsiteY28" fmla="*/ 86120 h 374878"/>
                <a:gd name="connsiteX29" fmla="*/ 70923 w 572450"/>
                <a:gd name="connsiteY29" fmla="*/ 106384 h 374878"/>
                <a:gd name="connsiteX30" fmla="*/ 96253 w 572450"/>
                <a:gd name="connsiteY30" fmla="*/ 113983 h 374878"/>
                <a:gd name="connsiteX31" fmla="*/ 121582 w 572450"/>
                <a:gd name="connsiteY31" fmla="*/ 136780 h 374878"/>
                <a:gd name="connsiteX32" fmla="*/ 134247 w 572450"/>
                <a:gd name="connsiteY32" fmla="*/ 162109 h 374878"/>
                <a:gd name="connsiteX33" fmla="*/ 129181 w 572450"/>
                <a:gd name="connsiteY33" fmla="*/ 189972 h 374878"/>
                <a:gd name="connsiteX34" fmla="*/ 121582 w 572450"/>
                <a:gd name="connsiteY34" fmla="*/ 207703 h 374878"/>
                <a:gd name="connsiteX35" fmla="*/ 139313 w 572450"/>
                <a:gd name="connsiteY35" fmla="*/ 240631 h 374878"/>
                <a:gd name="connsiteX36" fmla="*/ 154511 w 572450"/>
                <a:gd name="connsiteY36" fmla="*/ 281159 h 374878"/>
                <a:gd name="connsiteX37" fmla="*/ 157044 w 572450"/>
                <a:gd name="connsiteY37" fmla="*/ 314087 h 374878"/>
                <a:gd name="connsiteX38" fmla="*/ 157044 w 572450"/>
                <a:gd name="connsiteY38" fmla="*/ 339417 h 374878"/>
                <a:gd name="connsiteX39" fmla="*/ 157044 w 572450"/>
                <a:gd name="connsiteY39" fmla="*/ 352082 h 374878"/>
                <a:gd name="connsiteX40" fmla="*/ 149445 w 572450"/>
                <a:gd name="connsiteY40" fmla="*/ 374878 h 374878"/>
                <a:gd name="connsiteX41" fmla="*/ 217835 w 572450"/>
                <a:gd name="connsiteY41" fmla="*/ 372345 h 374878"/>
                <a:gd name="connsiteX42" fmla="*/ 288758 w 572450"/>
                <a:gd name="connsiteY42" fmla="*/ 364746 h 374878"/>
                <a:gd name="connsiteX43" fmla="*/ 357148 w 572450"/>
                <a:gd name="connsiteY43" fmla="*/ 344483 h 374878"/>
                <a:gd name="connsiteX44" fmla="*/ 430604 w 572450"/>
                <a:gd name="connsiteY44" fmla="*/ 316620 h 374878"/>
                <a:gd name="connsiteX45" fmla="*/ 491395 w 572450"/>
                <a:gd name="connsiteY45" fmla="*/ 288757 h 374878"/>
                <a:gd name="connsiteX46" fmla="*/ 544587 w 572450"/>
                <a:gd name="connsiteY46" fmla="*/ 253296 h 374878"/>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0340 w 572450"/>
                <a:gd name="connsiteY6" fmla="*/ 177307 h 374878"/>
                <a:gd name="connsiteX7" fmla="*/ 400208 w 572450"/>
                <a:gd name="connsiteY7" fmla="*/ 164642 h 374878"/>
                <a:gd name="connsiteX8" fmla="*/ 369813 w 572450"/>
                <a:gd name="connsiteY8" fmla="*/ 172241 h 374878"/>
                <a:gd name="connsiteX9" fmla="*/ 326752 w 572450"/>
                <a:gd name="connsiteY9" fmla="*/ 124115 h 374878"/>
                <a:gd name="connsiteX10" fmla="*/ 263428 w 572450"/>
                <a:gd name="connsiteY10" fmla="*/ 93719 h 374878"/>
                <a:gd name="connsiteX11" fmla="*/ 222901 w 572450"/>
                <a:gd name="connsiteY11" fmla="*/ 75989 h 374878"/>
                <a:gd name="connsiteX12" fmla="*/ 197571 w 572450"/>
                <a:gd name="connsiteY12" fmla="*/ 73456 h 374878"/>
                <a:gd name="connsiteX13" fmla="*/ 182373 w 572450"/>
                <a:gd name="connsiteY13" fmla="*/ 70923 h 374878"/>
                <a:gd name="connsiteX14" fmla="*/ 164643 w 572450"/>
                <a:gd name="connsiteY14" fmla="*/ 50659 h 374878"/>
                <a:gd name="connsiteX15" fmla="*/ 136780 w 572450"/>
                <a:gd name="connsiteY15" fmla="*/ 50659 h 374878"/>
                <a:gd name="connsiteX16" fmla="*/ 129181 w 572450"/>
                <a:gd name="connsiteY16" fmla="*/ 65857 h 374878"/>
                <a:gd name="connsiteX17" fmla="*/ 103852 w 572450"/>
                <a:gd name="connsiteY17" fmla="*/ 58258 h 374878"/>
                <a:gd name="connsiteX18" fmla="*/ 70923 w 572450"/>
                <a:gd name="connsiteY18" fmla="*/ 53192 h 374878"/>
                <a:gd name="connsiteX19" fmla="*/ 63324 w 572450"/>
                <a:gd name="connsiteY19" fmla="*/ 32928 h 374878"/>
                <a:gd name="connsiteX20" fmla="*/ 65857 w 572450"/>
                <a:gd name="connsiteY20" fmla="*/ 12664 h 374878"/>
                <a:gd name="connsiteX21" fmla="*/ 40527 w 572450"/>
                <a:gd name="connsiteY21" fmla="*/ 17730 h 374878"/>
                <a:gd name="connsiteX22" fmla="*/ 22797 w 572450"/>
                <a:gd name="connsiteY22" fmla="*/ 10131 h 374878"/>
                <a:gd name="connsiteX23" fmla="*/ 10132 w 572450"/>
                <a:gd name="connsiteY23" fmla="*/ 0 h 374878"/>
                <a:gd name="connsiteX24" fmla="*/ 0 w 572450"/>
                <a:gd name="connsiteY24" fmla="*/ 27862 h 374878"/>
                <a:gd name="connsiteX25" fmla="*/ 15198 w 572450"/>
                <a:gd name="connsiteY25" fmla="*/ 50659 h 374878"/>
                <a:gd name="connsiteX26" fmla="*/ 15198 w 572450"/>
                <a:gd name="connsiteY26" fmla="*/ 68390 h 374878"/>
                <a:gd name="connsiteX27" fmla="*/ 20264 w 572450"/>
                <a:gd name="connsiteY27" fmla="*/ 81054 h 374878"/>
                <a:gd name="connsiteX28" fmla="*/ 45593 w 572450"/>
                <a:gd name="connsiteY28" fmla="*/ 86120 h 374878"/>
                <a:gd name="connsiteX29" fmla="*/ 70923 w 572450"/>
                <a:gd name="connsiteY29" fmla="*/ 106384 h 374878"/>
                <a:gd name="connsiteX30" fmla="*/ 96253 w 572450"/>
                <a:gd name="connsiteY30" fmla="*/ 113983 h 374878"/>
                <a:gd name="connsiteX31" fmla="*/ 121582 w 572450"/>
                <a:gd name="connsiteY31" fmla="*/ 136780 h 374878"/>
                <a:gd name="connsiteX32" fmla="*/ 134247 w 572450"/>
                <a:gd name="connsiteY32" fmla="*/ 162109 h 374878"/>
                <a:gd name="connsiteX33" fmla="*/ 129181 w 572450"/>
                <a:gd name="connsiteY33" fmla="*/ 189972 h 374878"/>
                <a:gd name="connsiteX34" fmla="*/ 121582 w 572450"/>
                <a:gd name="connsiteY34" fmla="*/ 207703 h 374878"/>
                <a:gd name="connsiteX35" fmla="*/ 139313 w 572450"/>
                <a:gd name="connsiteY35" fmla="*/ 240631 h 374878"/>
                <a:gd name="connsiteX36" fmla="*/ 154511 w 572450"/>
                <a:gd name="connsiteY36" fmla="*/ 281159 h 374878"/>
                <a:gd name="connsiteX37" fmla="*/ 157044 w 572450"/>
                <a:gd name="connsiteY37" fmla="*/ 314087 h 374878"/>
                <a:gd name="connsiteX38" fmla="*/ 157044 w 572450"/>
                <a:gd name="connsiteY38" fmla="*/ 339417 h 374878"/>
                <a:gd name="connsiteX39" fmla="*/ 157044 w 572450"/>
                <a:gd name="connsiteY39" fmla="*/ 352082 h 374878"/>
                <a:gd name="connsiteX40" fmla="*/ 149445 w 572450"/>
                <a:gd name="connsiteY40" fmla="*/ 374878 h 374878"/>
                <a:gd name="connsiteX41" fmla="*/ 217835 w 572450"/>
                <a:gd name="connsiteY41" fmla="*/ 372345 h 374878"/>
                <a:gd name="connsiteX42" fmla="*/ 288758 w 572450"/>
                <a:gd name="connsiteY42" fmla="*/ 364746 h 374878"/>
                <a:gd name="connsiteX43" fmla="*/ 357148 w 572450"/>
                <a:gd name="connsiteY43" fmla="*/ 344483 h 374878"/>
                <a:gd name="connsiteX44" fmla="*/ 430604 w 572450"/>
                <a:gd name="connsiteY44" fmla="*/ 316620 h 374878"/>
                <a:gd name="connsiteX45" fmla="*/ 491395 w 572450"/>
                <a:gd name="connsiteY45" fmla="*/ 288757 h 374878"/>
                <a:gd name="connsiteX46" fmla="*/ 544587 w 572450"/>
                <a:gd name="connsiteY46" fmla="*/ 253296 h 374878"/>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0340 w 572450"/>
                <a:gd name="connsiteY6" fmla="*/ 177307 h 374878"/>
                <a:gd name="connsiteX7" fmla="*/ 400208 w 572450"/>
                <a:gd name="connsiteY7" fmla="*/ 164642 h 374878"/>
                <a:gd name="connsiteX8" fmla="*/ 369813 w 572450"/>
                <a:gd name="connsiteY8" fmla="*/ 172241 h 374878"/>
                <a:gd name="connsiteX9" fmla="*/ 326752 w 572450"/>
                <a:gd name="connsiteY9" fmla="*/ 124115 h 374878"/>
                <a:gd name="connsiteX10" fmla="*/ 271027 w 572450"/>
                <a:gd name="connsiteY10" fmla="*/ 86121 h 374878"/>
                <a:gd name="connsiteX11" fmla="*/ 222901 w 572450"/>
                <a:gd name="connsiteY11" fmla="*/ 75989 h 374878"/>
                <a:gd name="connsiteX12" fmla="*/ 197571 w 572450"/>
                <a:gd name="connsiteY12" fmla="*/ 73456 h 374878"/>
                <a:gd name="connsiteX13" fmla="*/ 182373 w 572450"/>
                <a:gd name="connsiteY13" fmla="*/ 70923 h 374878"/>
                <a:gd name="connsiteX14" fmla="*/ 164643 w 572450"/>
                <a:gd name="connsiteY14" fmla="*/ 50659 h 374878"/>
                <a:gd name="connsiteX15" fmla="*/ 136780 w 572450"/>
                <a:gd name="connsiteY15" fmla="*/ 50659 h 374878"/>
                <a:gd name="connsiteX16" fmla="*/ 129181 w 572450"/>
                <a:gd name="connsiteY16" fmla="*/ 65857 h 374878"/>
                <a:gd name="connsiteX17" fmla="*/ 103852 w 572450"/>
                <a:gd name="connsiteY17" fmla="*/ 58258 h 374878"/>
                <a:gd name="connsiteX18" fmla="*/ 70923 w 572450"/>
                <a:gd name="connsiteY18" fmla="*/ 53192 h 374878"/>
                <a:gd name="connsiteX19" fmla="*/ 63324 w 572450"/>
                <a:gd name="connsiteY19" fmla="*/ 32928 h 374878"/>
                <a:gd name="connsiteX20" fmla="*/ 65857 w 572450"/>
                <a:gd name="connsiteY20" fmla="*/ 12664 h 374878"/>
                <a:gd name="connsiteX21" fmla="*/ 40527 w 572450"/>
                <a:gd name="connsiteY21" fmla="*/ 17730 h 374878"/>
                <a:gd name="connsiteX22" fmla="*/ 22797 w 572450"/>
                <a:gd name="connsiteY22" fmla="*/ 10131 h 374878"/>
                <a:gd name="connsiteX23" fmla="*/ 10132 w 572450"/>
                <a:gd name="connsiteY23" fmla="*/ 0 h 374878"/>
                <a:gd name="connsiteX24" fmla="*/ 0 w 572450"/>
                <a:gd name="connsiteY24" fmla="*/ 27862 h 374878"/>
                <a:gd name="connsiteX25" fmla="*/ 15198 w 572450"/>
                <a:gd name="connsiteY25" fmla="*/ 50659 h 374878"/>
                <a:gd name="connsiteX26" fmla="*/ 15198 w 572450"/>
                <a:gd name="connsiteY26" fmla="*/ 68390 h 374878"/>
                <a:gd name="connsiteX27" fmla="*/ 20264 w 572450"/>
                <a:gd name="connsiteY27" fmla="*/ 81054 h 374878"/>
                <a:gd name="connsiteX28" fmla="*/ 45593 w 572450"/>
                <a:gd name="connsiteY28" fmla="*/ 86120 h 374878"/>
                <a:gd name="connsiteX29" fmla="*/ 70923 w 572450"/>
                <a:gd name="connsiteY29" fmla="*/ 106384 h 374878"/>
                <a:gd name="connsiteX30" fmla="*/ 96253 w 572450"/>
                <a:gd name="connsiteY30" fmla="*/ 113983 h 374878"/>
                <a:gd name="connsiteX31" fmla="*/ 121582 w 572450"/>
                <a:gd name="connsiteY31" fmla="*/ 136780 h 374878"/>
                <a:gd name="connsiteX32" fmla="*/ 134247 w 572450"/>
                <a:gd name="connsiteY32" fmla="*/ 162109 h 374878"/>
                <a:gd name="connsiteX33" fmla="*/ 129181 w 572450"/>
                <a:gd name="connsiteY33" fmla="*/ 189972 h 374878"/>
                <a:gd name="connsiteX34" fmla="*/ 121582 w 572450"/>
                <a:gd name="connsiteY34" fmla="*/ 207703 h 374878"/>
                <a:gd name="connsiteX35" fmla="*/ 139313 w 572450"/>
                <a:gd name="connsiteY35" fmla="*/ 240631 h 374878"/>
                <a:gd name="connsiteX36" fmla="*/ 154511 w 572450"/>
                <a:gd name="connsiteY36" fmla="*/ 281159 h 374878"/>
                <a:gd name="connsiteX37" fmla="*/ 157044 w 572450"/>
                <a:gd name="connsiteY37" fmla="*/ 314087 h 374878"/>
                <a:gd name="connsiteX38" fmla="*/ 157044 w 572450"/>
                <a:gd name="connsiteY38" fmla="*/ 339417 h 374878"/>
                <a:gd name="connsiteX39" fmla="*/ 157044 w 572450"/>
                <a:gd name="connsiteY39" fmla="*/ 352082 h 374878"/>
                <a:gd name="connsiteX40" fmla="*/ 149445 w 572450"/>
                <a:gd name="connsiteY40" fmla="*/ 374878 h 374878"/>
                <a:gd name="connsiteX41" fmla="*/ 217835 w 572450"/>
                <a:gd name="connsiteY41" fmla="*/ 372345 h 374878"/>
                <a:gd name="connsiteX42" fmla="*/ 288758 w 572450"/>
                <a:gd name="connsiteY42" fmla="*/ 364746 h 374878"/>
                <a:gd name="connsiteX43" fmla="*/ 357148 w 572450"/>
                <a:gd name="connsiteY43" fmla="*/ 344483 h 374878"/>
                <a:gd name="connsiteX44" fmla="*/ 430604 w 572450"/>
                <a:gd name="connsiteY44" fmla="*/ 316620 h 374878"/>
                <a:gd name="connsiteX45" fmla="*/ 491395 w 572450"/>
                <a:gd name="connsiteY45" fmla="*/ 288757 h 374878"/>
                <a:gd name="connsiteX46" fmla="*/ 544587 w 572450"/>
                <a:gd name="connsiteY46" fmla="*/ 253296 h 374878"/>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7939 w 572450"/>
                <a:gd name="connsiteY6" fmla="*/ 172241 h 374878"/>
                <a:gd name="connsiteX7" fmla="*/ 400208 w 572450"/>
                <a:gd name="connsiteY7" fmla="*/ 164642 h 374878"/>
                <a:gd name="connsiteX8" fmla="*/ 369813 w 572450"/>
                <a:gd name="connsiteY8" fmla="*/ 172241 h 374878"/>
                <a:gd name="connsiteX9" fmla="*/ 326752 w 572450"/>
                <a:gd name="connsiteY9" fmla="*/ 124115 h 374878"/>
                <a:gd name="connsiteX10" fmla="*/ 271027 w 572450"/>
                <a:gd name="connsiteY10" fmla="*/ 86121 h 374878"/>
                <a:gd name="connsiteX11" fmla="*/ 222901 w 572450"/>
                <a:gd name="connsiteY11" fmla="*/ 75989 h 374878"/>
                <a:gd name="connsiteX12" fmla="*/ 197571 w 572450"/>
                <a:gd name="connsiteY12" fmla="*/ 73456 h 374878"/>
                <a:gd name="connsiteX13" fmla="*/ 182373 w 572450"/>
                <a:gd name="connsiteY13" fmla="*/ 70923 h 374878"/>
                <a:gd name="connsiteX14" fmla="*/ 164643 w 572450"/>
                <a:gd name="connsiteY14" fmla="*/ 50659 h 374878"/>
                <a:gd name="connsiteX15" fmla="*/ 136780 w 572450"/>
                <a:gd name="connsiteY15" fmla="*/ 50659 h 374878"/>
                <a:gd name="connsiteX16" fmla="*/ 129181 w 572450"/>
                <a:gd name="connsiteY16" fmla="*/ 65857 h 374878"/>
                <a:gd name="connsiteX17" fmla="*/ 103852 w 572450"/>
                <a:gd name="connsiteY17" fmla="*/ 58258 h 374878"/>
                <a:gd name="connsiteX18" fmla="*/ 70923 w 572450"/>
                <a:gd name="connsiteY18" fmla="*/ 53192 h 374878"/>
                <a:gd name="connsiteX19" fmla="*/ 63324 w 572450"/>
                <a:gd name="connsiteY19" fmla="*/ 32928 h 374878"/>
                <a:gd name="connsiteX20" fmla="*/ 65857 w 572450"/>
                <a:gd name="connsiteY20" fmla="*/ 12664 h 374878"/>
                <a:gd name="connsiteX21" fmla="*/ 40527 w 572450"/>
                <a:gd name="connsiteY21" fmla="*/ 17730 h 374878"/>
                <a:gd name="connsiteX22" fmla="*/ 22797 w 572450"/>
                <a:gd name="connsiteY22" fmla="*/ 10131 h 374878"/>
                <a:gd name="connsiteX23" fmla="*/ 10132 w 572450"/>
                <a:gd name="connsiteY23" fmla="*/ 0 h 374878"/>
                <a:gd name="connsiteX24" fmla="*/ 0 w 572450"/>
                <a:gd name="connsiteY24" fmla="*/ 27862 h 374878"/>
                <a:gd name="connsiteX25" fmla="*/ 15198 w 572450"/>
                <a:gd name="connsiteY25" fmla="*/ 50659 h 374878"/>
                <a:gd name="connsiteX26" fmla="*/ 15198 w 572450"/>
                <a:gd name="connsiteY26" fmla="*/ 68390 h 374878"/>
                <a:gd name="connsiteX27" fmla="*/ 20264 w 572450"/>
                <a:gd name="connsiteY27" fmla="*/ 81054 h 374878"/>
                <a:gd name="connsiteX28" fmla="*/ 45593 w 572450"/>
                <a:gd name="connsiteY28" fmla="*/ 86120 h 374878"/>
                <a:gd name="connsiteX29" fmla="*/ 70923 w 572450"/>
                <a:gd name="connsiteY29" fmla="*/ 106384 h 374878"/>
                <a:gd name="connsiteX30" fmla="*/ 96253 w 572450"/>
                <a:gd name="connsiteY30" fmla="*/ 113983 h 374878"/>
                <a:gd name="connsiteX31" fmla="*/ 121582 w 572450"/>
                <a:gd name="connsiteY31" fmla="*/ 136780 h 374878"/>
                <a:gd name="connsiteX32" fmla="*/ 134247 w 572450"/>
                <a:gd name="connsiteY32" fmla="*/ 162109 h 374878"/>
                <a:gd name="connsiteX33" fmla="*/ 129181 w 572450"/>
                <a:gd name="connsiteY33" fmla="*/ 189972 h 374878"/>
                <a:gd name="connsiteX34" fmla="*/ 121582 w 572450"/>
                <a:gd name="connsiteY34" fmla="*/ 207703 h 374878"/>
                <a:gd name="connsiteX35" fmla="*/ 139313 w 572450"/>
                <a:gd name="connsiteY35" fmla="*/ 240631 h 374878"/>
                <a:gd name="connsiteX36" fmla="*/ 154511 w 572450"/>
                <a:gd name="connsiteY36" fmla="*/ 281159 h 374878"/>
                <a:gd name="connsiteX37" fmla="*/ 157044 w 572450"/>
                <a:gd name="connsiteY37" fmla="*/ 314087 h 374878"/>
                <a:gd name="connsiteX38" fmla="*/ 157044 w 572450"/>
                <a:gd name="connsiteY38" fmla="*/ 339417 h 374878"/>
                <a:gd name="connsiteX39" fmla="*/ 157044 w 572450"/>
                <a:gd name="connsiteY39" fmla="*/ 352082 h 374878"/>
                <a:gd name="connsiteX40" fmla="*/ 149445 w 572450"/>
                <a:gd name="connsiteY40" fmla="*/ 374878 h 374878"/>
                <a:gd name="connsiteX41" fmla="*/ 217835 w 572450"/>
                <a:gd name="connsiteY41" fmla="*/ 372345 h 374878"/>
                <a:gd name="connsiteX42" fmla="*/ 288758 w 572450"/>
                <a:gd name="connsiteY42" fmla="*/ 364746 h 374878"/>
                <a:gd name="connsiteX43" fmla="*/ 357148 w 572450"/>
                <a:gd name="connsiteY43" fmla="*/ 344483 h 374878"/>
                <a:gd name="connsiteX44" fmla="*/ 430604 w 572450"/>
                <a:gd name="connsiteY44" fmla="*/ 316620 h 374878"/>
                <a:gd name="connsiteX45" fmla="*/ 491395 w 572450"/>
                <a:gd name="connsiteY45" fmla="*/ 288757 h 374878"/>
                <a:gd name="connsiteX46" fmla="*/ 544587 w 572450"/>
                <a:gd name="connsiteY46" fmla="*/ 253296 h 374878"/>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7939 w 572450"/>
                <a:gd name="connsiteY6" fmla="*/ 172241 h 374878"/>
                <a:gd name="connsiteX7" fmla="*/ 400208 w 572450"/>
                <a:gd name="connsiteY7" fmla="*/ 164642 h 374878"/>
                <a:gd name="connsiteX8" fmla="*/ 369813 w 572450"/>
                <a:gd name="connsiteY8" fmla="*/ 172241 h 374878"/>
                <a:gd name="connsiteX9" fmla="*/ 326752 w 572450"/>
                <a:gd name="connsiteY9" fmla="*/ 124115 h 374878"/>
                <a:gd name="connsiteX10" fmla="*/ 271027 w 572450"/>
                <a:gd name="connsiteY10" fmla="*/ 86121 h 374878"/>
                <a:gd name="connsiteX11" fmla="*/ 222901 w 572450"/>
                <a:gd name="connsiteY11" fmla="*/ 75989 h 374878"/>
                <a:gd name="connsiteX12" fmla="*/ 207703 w 572450"/>
                <a:gd name="connsiteY12" fmla="*/ 60791 h 374878"/>
                <a:gd name="connsiteX13" fmla="*/ 182373 w 572450"/>
                <a:gd name="connsiteY13" fmla="*/ 70923 h 374878"/>
                <a:gd name="connsiteX14" fmla="*/ 164643 w 572450"/>
                <a:gd name="connsiteY14" fmla="*/ 50659 h 374878"/>
                <a:gd name="connsiteX15" fmla="*/ 136780 w 572450"/>
                <a:gd name="connsiteY15" fmla="*/ 50659 h 374878"/>
                <a:gd name="connsiteX16" fmla="*/ 129181 w 572450"/>
                <a:gd name="connsiteY16" fmla="*/ 65857 h 374878"/>
                <a:gd name="connsiteX17" fmla="*/ 103852 w 572450"/>
                <a:gd name="connsiteY17" fmla="*/ 58258 h 374878"/>
                <a:gd name="connsiteX18" fmla="*/ 70923 w 572450"/>
                <a:gd name="connsiteY18" fmla="*/ 53192 h 374878"/>
                <a:gd name="connsiteX19" fmla="*/ 63324 w 572450"/>
                <a:gd name="connsiteY19" fmla="*/ 32928 h 374878"/>
                <a:gd name="connsiteX20" fmla="*/ 65857 w 572450"/>
                <a:gd name="connsiteY20" fmla="*/ 12664 h 374878"/>
                <a:gd name="connsiteX21" fmla="*/ 40527 w 572450"/>
                <a:gd name="connsiteY21" fmla="*/ 17730 h 374878"/>
                <a:gd name="connsiteX22" fmla="*/ 22797 w 572450"/>
                <a:gd name="connsiteY22" fmla="*/ 10131 h 374878"/>
                <a:gd name="connsiteX23" fmla="*/ 10132 w 572450"/>
                <a:gd name="connsiteY23" fmla="*/ 0 h 374878"/>
                <a:gd name="connsiteX24" fmla="*/ 0 w 572450"/>
                <a:gd name="connsiteY24" fmla="*/ 27862 h 374878"/>
                <a:gd name="connsiteX25" fmla="*/ 15198 w 572450"/>
                <a:gd name="connsiteY25" fmla="*/ 50659 h 374878"/>
                <a:gd name="connsiteX26" fmla="*/ 15198 w 572450"/>
                <a:gd name="connsiteY26" fmla="*/ 68390 h 374878"/>
                <a:gd name="connsiteX27" fmla="*/ 20264 w 572450"/>
                <a:gd name="connsiteY27" fmla="*/ 81054 h 374878"/>
                <a:gd name="connsiteX28" fmla="*/ 45593 w 572450"/>
                <a:gd name="connsiteY28" fmla="*/ 86120 h 374878"/>
                <a:gd name="connsiteX29" fmla="*/ 70923 w 572450"/>
                <a:gd name="connsiteY29" fmla="*/ 106384 h 374878"/>
                <a:gd name="connsiteX30" fmla="*/ 96253 w 572450"/>
                <a:gd name="connsiteY30" fmla="*/ 113983 h 374878"/>
                <a:gd name="connsiteX31" fmla="*/ 121582 w 572450"/>
                <a:gd name="connsiteY31" fmla="*/ 136780 h 374878"/>
                <a:gd name="connsiteX32" fmla="*/ 134247 w 572450"/>
                <a:gd name="connsiteY32" fmla="*/ 162109 h 374878"/>
                <a:gd name="connsiteX33" fmla="*/ 129181 w 572450"/>
                <a:gd name="connsiteY33" fmla="*/ 189972 h 374878"/>
                <a:gd name="connsiteX34" fmla="*/ 121582 w 572450"/>
                <a:gd name="connsiteY34" fmla="*/ 207703 h 374878"/>
                <a:gd name="connsiteX35" fmla="*/ 139313 w 572450"/>
                <a:gd name="connsiteY35" fmla="*/ 240631 h 374878"/>
                <a:gd name="connsiteX36" fmla="*/ 154511 w 572450"/>
                <a:gd name="connsiteY36" fmla="*/ 281159 h 374878"/>
                <a:gd name="connsiteX37" fmla="*/ 157044 w 572450"/>
                <a:gd name="connsiteY37" fmla="*/ 314087 h 374878"/>
                <a:gd name="connsiteX38" fmla="*/ 157044 w 572450"/>
                <a:gd name="connsiteY38" fmla="*/ 339417 h 374878"/>
                <a:gd name="connsiteX39" fmla="*/ 157044 w 572450"/>
                <a:gd name="connsiteY39" fmla="*/ 352082 h 374878"/>
                <a:gd name="connsiteX40" fmla="*/ 149445 w 572450"/>
                <a:gd name="connsiteY40" fmla="*/ 374878 h 374878"/>
                <a:gd name="connsiteX41" fmla="*/ 217835 w 572450"/>
                <a:gd name="connsiteY41" fmla="*/ 372345 h 374878"/>
                <a:gd name="connsiteX42" fmla="*/ 288758 w 572450"/>
                <a:gd name="connsiteY42" fmla="*/ 364746 h 374878"/>
                <a:gd name="connsiteX43" fmla="*/ 357148 w 572450"/>
                <a:gd name="connsiteY43" fmla="*/ 344483 h 374878"/>
                <a:gd name="connsiteX44" fmla="*/ 430604 w 572450"/>
                <a:gd name="connsiteY44" fmla="*/ 316620 h 374878"/>
                <a:gd name="connsiteX45" fmla="*/ 491395 w 572450"/>
                <a:gd name="connsiteY45" fmla="*/ 288757 h 374878"/>
                <a:gd name="connsiteX46" fmla="*/ 544587 w 572450"/>
                <a:gd name="connsiteY46" fmla="*/ 253296 h 374878"/>
                <a:gd name="connsiteX0" fmla="*/ 544587 w 572450"/>
                <a:gd name="connsiteY0" fmla="*/ 253296 h 374878"/>
                <a:gd name="connsiteX1" fmla="*/ 572450 w 572450"/>
                <a:gd name="connsiteY1" fmla="*/ 195038 h 374878"/>
                <a:gd name="connsiteX2" fmla="*/ 529389 w 572450"/>
                <a:gd name="connsiteY2" fmla="*/ 202637 h 374878"/>
                <a:gd name="connsiteX3" fmla="*/ 501527 w 572450"/>
                <a:gd name="connsiteY3" fmla="*/ 205170 h 374878"/>
                <a:gd name="connsiteX4" fmla="*/ 483796 w 572450"/>
                <a:gd name="connsiteY4" fmla="*/ 207703 h 374878"/>
                <a:gd name="connsiteX5" fmla="*/ 453401 w 572450"/>
                <a:gd name="connsiteY5" fmla="*/ 192505 h 374878"/>
                <a:gd name="connsiteX6" fmla="*/ 417939 w 572450"/>
                <a:gd name="connsiteY6" fmla="*/ 172241 h 374878"/>
                <a:gd name="connsiteX7" fmla="*/ 400208 w 572450"/>
                <a:gd name="connsiteY7" fmla="*/ 164642 h 374878"/>
                <a:gd name="connsiteX8" fmla="*/ 369813 w 572450"/>
                <a:gd name="connsiteY8" fmla="*/ 172241 h 374878"/>
                <a:gd name="connsiteX9" fmla="*/ 326752 w 572450"/>
                <a:gd name="connsiteY9" fmla="*/ 124115 h 374878"/>
                <a:gd name="connsiteX10" fmla="*/ 271027 w 572450"/>
                <a:gd name="connsiteY10" fmla="*/ 86121 h 374878"/>
                <a:gd name="connsiteX11" fmla="*/ 235566 w 572450"/>
                <a:gd name="connsiteY11" fmla="*/ 68390 h 374878"/>
                <a:gd name="connsiteX12" fmla="*/ 222901 w 572450"/>
                <a:gd name="connsiteY12" fmla="*/ 75989 h 374878"/>
                <a:gd name="connsiteX13" fmla="*/ 207703 w 572450"/>
                <a:gd name="connsiteY13" fmla="*/ 60791 h 374878"/>
                <a:gd name="connsiteX14" fmla="*/ 182373 w 572450"/>
                <a:gd name="connsiteY14" fmla="*/ 70923 h 374878"/>
                <a:gd name="connsiteX15" fmla="*/ 164643 w 572450"/>
                <a:gd name="connsiteY15" fmla="*/ 50659 h 374878"/>
                <a:gd name="connsiteX16" fmla="*/ 136780 w 572450"/>
                <a:gd name="connsiteY16" fmla="*/ 50659 h 374878"/>
                <a:gd name="connsiteX17" fmla="*/ 129181 w 572450"/>
                <a:gd name="connsiteY17" fmla="*/ 65857 h 374878"/>
                <a:gd name="connsiteX18" fmla="*/ 103852 w 572450"/>
                <a:gd name="connsiteY18" fmla="*/ 58258 h 374878"/>
                <a:gd name="connsiteX19" fmla="*/ 70923 w 572450"/>
                <a:gd name="connsiteY19" fmla="*/ 53192 h 374878"/>
                <a:gd name="connsiteX20" fmla="*/ 63324 w 572450"/>
                <a:gd name="connsiteY20" fmla="*/ 32928 h 374878"/>
                <a:gd name="connsiteX21" fmla="*/ 65857 w 572450"/>
                <a:gd name="connsiteY21" fmla="*/ 12664 h 374878"/>
                <a:gd name="connsiteX22" fmla="*/ 40527 w 572450"/>
                <a:gd name="connsiteY22" fmla="*/ 17730 h 374878"/>
                <a:gd name="connsiteX23" fmla="*/ 22797 w 572450"/>
                <a:gd name="connsiteY23" fmla="*/ 10131 h 374878"/>
                <a:gd name="connsiteX24" fmla="*/ 10132 w 572450"/>
                <a:gd name="connsiteY24" fmla="*/ 0 h 374878"/>
                <a:gd name="connsiteX25" fmla="*/ 0 w 572450"/>
                <a:gd name="connsiteY25" fmla="*/ 27862 h 374878"/>
                <a:gd name="connsiteX26" fmla="*/ 15198 w 572450"/>
                <a:gd name="connsiteY26" fmla="*/ 50659 h 374878"/>
                <a:gd name="connsiteX27" fmla="*/ 15198 w 572450"/>
                <a:gd name="connsiteY27" fmla="*/ 68390 h 374878"/>
                <a:gd name="connsiteX28" fmla="*/ 20264 w 572450"/>
                <a:gd name="connsiteY28" fmla="*/ 81054 h 374878"/>
                <a:gd name="connsiteX29" fmla="*/ 45593 w 572450"/>
                <a:gd name="connsiteY29" fmla="*/ 86120 h 374878"/>
                <a:gd name="connsiteX30" fmla="*/ 70923 w 572450"/>
                <a:gd name="connsiteY30" fmla="*/ 106384 h 374878"/>
                <a:gd name="connsiteX31" fmla="*/ 96253 w 572450"/>
                <a:gd name="connsiteY31" fmla="*/ 113983 h 374878"/>
                <a:gd name="connsiteX32" fmla="*/ 121582 w 572450"/>
                <a:gd name="connsiteY32" fmla="*/ 136780 h 374878"/>
                <a:gd name="connsiteX33" fmla="*/ 134247 w 572450"/>
                <a:gd name="connsiteY33" fmla="*/ 162109 h 374878"/>
                <a:gd name="connsiteX34" fmla="*/ 129181 w 572450"/>
                <a:gd name="connsiteY34" fmla="*/ 189972 h 374878"/>
                <a:gd name="connsiteX35" fmla="*/ 121582 w 572450"/>
                <a:gd name="connsiteY35" fmla="*/ 207703 h 374878"/>
                <a:gd name="connsiteX36" fmla="*/ 139313 w 572450"/>
                <a:gd name="connsiteY36" fmla="*/ 240631 h 374878"/>
                <a:gd name="connsiteX37" fmla="*/ 154511 w 572450"/>
                <a:gd name="connsiteY37" fmla="*/ 281159 h 374878"/>
                <a:gd name="connsiteX38" fmla="*/ 157044 w 572450"/>
                <a:gd name="connsiteY38" fmla="*/ 314087 h 374878"/>
                <a:gd name="connsiteX39" fmla="*/ 157044 w 572450"/>
                <a:gd name="connsiteY39" fmla="*/ 339417 h 374878"/>
                <a:gd name="connsiteX40" fmla="*/ 157044 w 572450"/>
                <a:gd name="connsiteY40" fmla="*/ 352082 h 374878"/>
                <a:gd name="connsiteX41" fmla="*/ 149445 w 572450"/>
                <a:gd name="connsiteY41" fmla="*/ 374878 h 374878"/>
                <a:gd name="connsiteX42" fmla="*/ 217835 w 572450"/>
                <a:gd name="connsiteY42" fmla="*/ 372345 h 374878"/>
                <a:gd name="connsiteX43" fmla="*/ 288758 w 572450"/>
                <a:gd name="connsiteY43" fmla="*/ 364746 h 374878"/>
                <a:gd name="connsiteX44" fmla="*/ 357148 w 572450"/>
                <a:gd name="connsiteY44" fmla="*/ 344483 h 374878"/>
                <a:gd name="connsiteX45" fmla="*/ 430604 w 572450"/>
                <a:gd name="connsiteY45" fmla="*/ 316620 h 374878"/>
                <a:gd name="connsiteX46" fmla="*/ 491395 w 572450"/>
                <a:gd name="connsiteY46" fmla="*/ 288757 h 374878"/>
                <a:gd name="connsiteX47" fmla="*/ 544587 w 572450"/>
                <a:gd name="connsiteY47" fmla="*/ 253296 h 37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2450" h="374878">
                  <a:moveTo>
                    <a:pt x="544587" y="253296"/>
                  </a:moveTo>
                  <a:lnTo>
                    <a:pt x="572450" y="195038"/>
                  </a:lnTo>
                  <a:lnTo>
                    <a:pt x="529389" y="202637"/>
                  </a:lnTo>
                  <a:lnTo>
                    <a:pt x="501527" y="205170"/>
                  </a:lnTo>
                  <a:lnTo>
                    <a:pt x="483796" y="207703"/>
                  </a:lnTo>
                  <a:lnTo>
                    <a:pt x="453401" y="192505"/>
                  </a:lnTo>
                  <a:lnTo>
                    <a:pt x="417939" y="172241"/>
                  </a:lnTo>
                  <a:lnTo>
                    <a:pt x="400208" y="164642"/>
                  </a:lnTo>
                  <a:lnTo>
                    <a:pt x="369813" y="172241"/>
                  </a:lnTo>
                  <a:lnTo>
                    <a:pt x="326752" y="124115"/>
                  </a:lnTo>
                  <a:lnTo>
                    <a:pt x="271027" y="86121"/>
                  </a:lnTo>
                  <a:cubicBezTo>
                    <a:pt x="257518" y="82744"/>
                    <a:pt x="249075" y="71767"/>
                    <a:pt x="235566" y="68390"/>
                  </a:cubicBezTo>
                  <a:lnTo>
                    <a:pt x="222901" y="75989"/>
                  </a:lnTo>
                  <a:lnTo>
                    <a:pt x="207703" y="60791"/>
                  </a:lnTo>
                  <a:lnTo>
                    <a:pt x="182373" y="70923"/>
                  </a:lnTo>
                  <a:lnTo>
                    <a:pt x="164643" y="50659"/>
                  </a:lnTo>
                  <a:lnTo>
                    <a:pt x="136780" y="50659"/>
                  </a:lnTo>
                  <a:lnTo>
                    <a:pt x="129181" y="65857"/>
                  </a:lnTo>
                  <a:lnTo>
                    <a:pt x="103852" y="58258"/>
                  </a:lnTo>
                  <a:lnTo>
                    <a:pt x="70923" y="53192"/>
                  </a:lnTo>
                  <a:lnTo>
                    <a:pt x="63324" y="32928"/>
                  </a:lnTo>
                  <a:lnTo>
                    <a:pt x="65857" y="12664"/>
                  </a:lnTo>
                  <a:lnTo>
                    <a:pt x="40527" y="17730"/>
                  </a:lnTo>
                  <a:lnTo>
                    <a:pt x="22797" y="10131"/>
                  </a:lnTo>
                  <a:lnTo>
                    <a:pt x="10132" y="0"/>
                  </a:lnTo>
                  <a:lnTo>
                    <a:pt x="0" y="27862"/>
                  </a:lnTo>
                  <a:lnTo>
                    <a:pt x="15198" y="50659"/>
                  </a:lnTo>
                  <a:lnTo>
                    <a:pt x="15198" y="68390"/>
                  </a:lnTo>
                  <a:lnTo>
                    <a:pt x="20264" y="81054"/>
                  </a:lnTo>
                  <a:lnTo>
                    <a:pt x="45593" y="86120"/>
                  </a:lnTo>
                  <a:lnTo>
                    <a:pt x="70923" y="106384"/>
                  </a:lnTo>
                  <a:lnTo>
                    <a:pt x="96253" y="113983"/>
                  </a:lnTo>
                  <a:lnTo>
                    <a:pt x="121582" y="136780"/>
                  </a:lnTo>
                  <a:lnTo>
                    <a:pt x="134247" y="162109"/>
                  </a:lnTo>
                  <a:lnTo>
                    <a:pt x="129181" y="189972"/>
                  </a:lnTo>
                  <a:lnTo>
                    <a:pt x="121582" y="207703"/>
                  </a:lnTo>
                  <a:lnTo>
                    <a:pt x="139313" y="240631"/>
                  </a:lnTo>
                  <a:lnTo>
                    <a:pt x="154511" y="281159"/>
                  </a:lnTo>
                  <a:lnTo>
                    <a:pt x="157044" y="314087"/>
                  </a:lnTo>
                  <a:lnTo>
                    <a:pt x="157044" y="339417"/>
                  </a:lnTo>
                  <a:lnTo>
                    <a:pt x="157044" y="352082"/>
                  </a:lnTo>
                  <a:lnTo>
                    <a:pt x="149445" y="374878"/>
                  </a:lnTo>
                  <a:lnTo>
                    <a:pt x="217835" y="372345"/>
                  </a:lnTo>
                  <a:lnTo>
                    <a:pt x="288758" y="364746"/>
                  </a:lnTo>
                  <a:lnTo>
                    <a:pt x="357148" y="344483"/>
                  </a:lnTo>
                  <a:lnTo>
                    <a:pt x="430604" y="316620"/>
                  </a:lnTo>
                  <a:lnTo>
                    <a:pt x="491395" y="288757"/>
                  </a:lnTo>
                  <a:lnTo>
                    <a:pt x="544587" y="253296"/>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23" name="TextBox 22"/>
            <p:cNvSpPr txBox="1"/>
            <p:nvPr/>
          </p:nvSpPr>
          <p:spPr bwMode="gray">
            <a:xfrm>
              <a:off x="3474341" y="715003"/>
              <a:ext cx="1000595" cy="307777"/>
            </a:xfrm>
            <a:prstGeom prst="rect">
              <a:avLst/>
            </a:prstGeom>
            <a:noFill/>
          </p:spPr>
          <p:txBody>
            <a:bodyPr wrap="none" rtlCol="0">
              <a:spAutoFit/>
            </a:bodyPr>
            <a:lstStyle/>
            <a:p>
              <a:pPr algn="ctr"/>
              <a:r>
                <a:rPr lang="en-US" sz="1400" b="1" dirty="0" smtClean="0">
                  <a:effectLst>
                    <a:outerShdw blurRad="38100" dist="63500" dir="2700000" algn="tl">
                      <a:srgbClr val="000000"/>
                    </a:outerShdw>
                  </a:effectLst>
                </a:rPr>
                <a:t>Raymond</a:t>
              </a:r>
              <a:endParaRPr lang="en-US" sz="1400" b="1" dirty="0">
                <a:effectLst>
                  <a:outerShdw blurRad="38100" dist="63500" dir="2700000" algn="tl">
                    <a:srgbClr val="000000"/>
                  </a:outerShdw>
                </a:effectLst>
              </a:endParaRPr>
            </a:p>
          </p:txBody>
        </p:sp>
      </p:grpSp>
      <p:grpSp>
        <p:nvGrpSpPr>
          <p:cNvPr id="14" name="Group 84"/>
          <p:cNvGrpSpPr/>
          <p:nvPr/>
        </p:nvGrpSpPr>
        <p:grpSpPr bwMode="gray">
          <a:xfrm>
            <a:off x="4865914" y="965200"/>
            <a:ext cx="1168400" cy="961571"/>
            <a:chOff x="4865914" y="965200"/>
            <a:chExt cx="1168400" cy="961571"/>
          </a:xfrm>
        </p:grpSpPr>
        <p:sp>
          <p:nvSpPr>
            <p:cNvPr id="4" name="Freeform 3"/>
            <p:cNvSpPr/>
            <p:nvPr/>
          </p:nvSpPr>
          <p:spPr bwMode="gray">
            <a:xfrm>
              <a:off x="4865914" y="965200"/>
              <a:ext cx="1168400" cy="961571"/>
            </a:xfrm>
            <a:custGeom>
              <a:avLst/>
              <a:gdLst>
                <a:gd name="connsiteX0" fmla="*/ 838200 w 1168400"/>
                <a:gd name="connsiteY0" fmla="*/ 0 h 961571"/>
                <a:gd name="connsiteX1" fmla="*/ 468086 w 1168400"/>
                <a:gd name="connsiteY1" fmla="*/ 221343 h 961571"/>
                <a:gd name="connsiteX2" fmla="*/ 446315 w 1168400"/>
                <a:gd name="connsiteY2" fmla="*/ 221343 h 961571"/>
                <a:gd name="connsiteX3" fmla="*/ 428172 w 1168400"/>
                <a:gd name="connsiteY3" fmla="*/ 206829 h 961571"/>
                <a:gd name="connsiteX4" fmla="*/ 373743 w 1168400"/>
                <a:gd name="connsiteY4" fmla="*/ 61686 h 961571"/>
                <a:gd name="connsiteX5" fmla="*/ 359229 w 1168400"/>
                <a:gd name="connsiteY5" fmla="*/ 47171 h 961571"/>
                <a:gd name="connsiteX6" fmla="*/ 293915 w 1168400"/>
                <a:gd name="connsiteY6" fmla="*/ 123371 h 961571"/>
                <a:gd name="connsiteX7" fmla="*/ 293915 w 1168400"/>
                <a:gd name="connsiteY7" fmla="*/ 148771 h 961571"/>
                <a:gd name="connsiteX8" fmla="*/ 235857 w 1168400"/>
                <a:gd name="connsiteY8" fmla="*/ 224971 h 961571"/>
                <a:gd name="connsiteX9" fmla="*/ 141515 w 1168400"/>
                <a:gd name="connsiteY9" fmla="*/ 304800 h 961571"/>
                <a:gd name="connsiteX10" fmla="*/ 65315 w 1168400"/>
                <a:gd name="connsiteY10" fmla="*/ 337457 h 961571"/>
                <a:gd name="connsiteX11" fmla="*/ 39915 w 1168400"/>
                <a:gd name="connsiteY11" fmla="*/ 348343 h 961571"/>
                <a:gd name="connsiteX12" fmla="*/ 29029 w 1168400"/>
                <a:gd name="connsiteY12" fmla="*/ 431800 h 961571"/>
                <a:gd name="connsiteX13" fmla="*/ 25400 w 1168400"/>
                <a:gd name="connsiteY13" fmla="*/ 435429 h 961571"/>
                <a:gd name="connsiteX14" fmla="*/ 36286 w 1168400"/>
                <a:gd name="connsiteY14" fmla="*/ 468086 h 961571"/>
                <a:gd name="connsiteX15" fmla="*/ 54429 w 1168400"/>
                <a:gd name="connsiteY15" fmla="*/ 471714 h 961571"/>
                <a:gd name="connsiteX16" fmla="*/ 21772 w 1168400"/>
                <a:gd name="connsiteY16" fmla="*/ 504371 h 961571"/>
                <a:gd name="connsiteX17" fmla="*/ 18143 w 1168400"/>
                <a:gd name="connsiteY17" fmla="*/ 486229 h 961571"/>
                <a:gd name="connsiteX18" fmla="*/ 0 w 1168400"/>
                <a:gd name="connsiteY18" fmla="*/ 478971 h 961571"/>
                <a:gd name="connsiteX19" fmla="*/ 0 w 1168400"/>
                <a:gd name="connsiteY19" fmla="*/ 478971 h 961571"/>
                <a:gd name="connsiteX20" fmla="*/ 18143 w 1168400"/>
                <a:gd name="connsiteY20" fmla="*/ 500743 h 961571"/>
                <a:gd name="connsiteX21" fmla="*/ 54429 w 1168400"/>
                <a:gd name="connsiteY21" fmla="*/ 500743 h 961571"/>
                <a:gd name="connsiteX22" fmla="*/ 65315 w 1168400"/>
                <a:gd name="connsiteY22" fmla="*/ 526143 h 961571"/>
                <a:gd name="connsiteX23" fmla="*/ 97972 w 1168400"/>
                <a:gd name="connsiteY23" fmla="*/ 522514 h 961571"/>
                <a:gd name="connsiteX24" fmla="*/ 123372 w 1168400"/>
                <a:gd name="connsiteY24" fmla="*/ 540657 h 961571"/>
                <a:gd name="connsiteX25" fmla="*/ 134257 w 1168400"/>
                <a:gd name="connsiteY25" fmla="*/ 576943 h 961571"/>
                <a:gd name="connsiteX26" fmla="*/ 123372 w 1168400"/>
                <a:gd name="connsiteY26" fmla="*/ 584200 h 961571"/>
                <a:gd name="connsiteX27" fmla="*/ 123372 w 1168400"/>
                <a:gd name="connsiteY27" fmla="*/ 605971 h 961571"/>
                <a:gd name="connsiteX28" fmla="*/ 90715 w 1168400"/>
                <a:gd name="connsiteY28" fmla="*/ 613229 h 961571"/>
                <a:gd name="connsiteX29" fmla="*/ 123372 w 1168400"/>
                <a:gd name="connsiteY29" fmla="*/ 642257 h 961571"/>
                <a:gd name="connsiteX30" fmla="*/ 152400 w 1168400"/>
                <a:gd name="connsiteY30" fmla="*/ 642257 h 961571"/>
                <a:gd name="connsiteX31" fmla="*/ 166915 w 1168400"/>
                <a:gd name="connsiteY31" fmla="*/ 660400 h 961571"/>
                <a:gd name="connsiteX32" fmla="*/ 170543 w 1168400"/>
                <a:gd name="connsiteY32" fmla="*/ 682171 h 961571"/>
                <a:gd name="connsiteX33" fmla="*/ 170543 w 1168400"/>
                <a:gd name="connsiteY33" fmla="*/ 682171 h 961571"/>
                <a:gd name="connsiteX34" fmla="*/ 159657 w 1168400"/>
                <a:gd name="connsiteY34" fmla="*/ 711200 h 961571"/>
                <a:gd name="connsiteX35" fmla="*/ 203200 w 1168400"/>
                <a:gd name="connsiteY35" fmla="*/ 718457 h 961571"/>
                <a:gd name="connsiteX36" fmla="*/ 228600 w 1168400"/>
                <a:gd name="connsiteY36" fmla="*/ 722086 h 961571"/>
                <a:gd name="connsiteX37" fmla="*/ 254000 w 1168400"/>
                <a:gd name="connsiteY37" fmla="*/ 747486 h 961571"/>
                <a:gd name="connsiteX38" fmla="*/ 268515 w 1168400"/>
                <a:gd name="connsiteY38" fmla="*/ 743857 h 961571"/>
                <a:gd name="connsiteX39" fmla="*/ 275772 w 1168400"/>
                <a:gd name="connsiteY39" fmla="*/ 772886 h 961571"/>
                <a:gd name="connsiteX40" fmla="*/ 330200 w 1168400"/>
                <a:gd name="connsiteY40" fmla="*/ 823686 h 961571"/>
                <a:gd name="connsiteX41" fmla="*/ 319315 w 1168400"/>
                <a:gd name="connsiteY41" fmla="*/ 838200 h 961571"/>
                <a:gd name="connsiteX42" fmla="*/ 359229 w 1168400"/>
                <a:gd name="connsiteY42" fmla="*/ 899886 h 961571"/>
                <a:gd name="connsiteX43" fmla="*/ 370115 w 1168400"/>
                <a:gd name="connsiteY43" fmla="*/ 957943 h 961571"/>
                <a:gd name="connsiteX44" fmla="*/ 384629 w 1168400"/>
                <a:gd name="connsiteY44" fmla="*/ 961571 h 961571"/>
                <a:gd name="connsiteX45" fmla="*/ 406400 w 1168400"/>
                <a:gd name="connsiteY45" fmla="*/ 947057 h 961571"/>
                <a:gd name="connsiteX46" fmla="*/ 460829 w 1168400"/>
                <a:gd name="connsiteY46" fmla="*/ 921657 h 961571"/>
                <a:gd name="connsiteX47" fmla="*/ 508000 w 1168400"/>
                <a:gd name="connsiteY47" fmla="*/ 885371 h 961571"/>
                <a:gd name="connsiteX48" fmla="*/ 500743 w 1168400"/>
                <a:gd name="connsiteY48" fmla="*/ 859971 h 961571"/>
                <a:gd name="connsiteX49" fmla="*/ 562429 w 1168400"/>
                <a:gd name="connsiteY49" fmla="*/ 827314 h 961571"/>
                <a:gd name="connsiteX50" fmla="*/ 602343 w 1168400"/>
                <a:gd name="connsiteY50" fmla="*/ 805543 h 961571"/>
                <a:gd name="connsiteX51" fmla="*/ 635000 w 1168400"/>
                <a:gd name="connsiteY51" fmla="*/ 794657 h 961571"/>
                <a:gd name="connsiteX52" fmla="*/ 631372 w 1168400"/>
                <a:gd name="connsiteY52" fmla="*/ 834571 h 961571"/>
                <a:gd name="connsiteX53" fmla="*/ 627743 w 1168400"/>
                <a:gd name="connsiteY53" fmla="*/ 863600 h 961571"/>
                <a:gd name="connsiteX54" fmla="*/ 627743 w 1168400"/>
                <a:gd name="connsiteY54" fmla="*/ 889000 h 961571"/>
                <a:gd name="connsiteX55" fmla="*/ 656772 w 1168400"/>
                <a:gd name="connsiteY55" fmla="*/ 878114 h 961571"/>
                <a:gd name="connsiteX56" fmla="*/ 671286 w 1168400"/>
                <a:gd name="connsiteY56" fmla="*/ 870857 h 961571"/>
                <a:gd name="connsiteX57" fmla="*/ 696686 w 1168400"/>
                <a:gd name="connsiteY57" fmla="*/ 867229 h 961571"/>
                <a:gd name="connsiteX58" fmla="*/ 711200 w 1168400"/>
                <a:gd name="connsiteY58" fmla="*/ 845457 h 961571"/>
                <a:gd name="connsiteX59" fmla="*/ 722086 w 1168400"/>
                <a:gd name="connsiteY59" fmla="*/ 816429 h 961571"/>
                <a:gd name="connsiteX60" fmla="*/ 703943 w 1168400"/>
                <a:gd name="connsiteY60" fmla="*/ 794657 h 961571"/>
                <a:gd name="connsiteX61" fmla="*/ 703943 w 1168400"/>
                <a:gd name="connsiteY61" fmla="*/ 780143 h 961571"/>
                <a:gd name="connsiteX62" fmla="*/ 736600 w 1168400"/>
                <a:gd name="connsiteY62" fmla="*/ 736600 h 961571"/>
                <a:gd name="connsiteX63" fmla="*/ 776515 w 1168400"/>
                <a:gd name="connsiteY63" fmla="*/ 751114 h 961571"/>
                <a:gd name="connsiteX64" fmla="*/ 798286 w 1168400"/>
                <a:gd name="connsiteY64" fmla="*/ 758371 h 961571"/>
                <a:gd name="connsiteX65" fmla="*/ 812800 w 1168400"/>
                <a:gd name="connsiteY65" fmla="*/ 747486 h 961571"/>
                <a:gd name="connsiteX66" fmla="*/ 823686 w 1168400"/>
                <a:gd name="connsiteY66" fmla="*/ 765629 h 961571"/>
                <a:gd name="connsiteX67" fmla="*/ 845457 w 1168400"/>
                <a:gd name="connsiteY67" fmla="*/ 747486 h 961571"/>
                <a:gd name="connsiteX68" fmla="*/ 841829 w 1168400"/>
                <a:gd name="connsiteY68" fmla="*/ 732971 h 961571"/>
                <a:gd name="connsiteX69" fmla="*/ 903515 w 1168400"/>
                <a:gd name="connsiteY69" fmla="*/ 740229 h 961571"/>
                <a:gd name="connsiteX70" fmla="*/ 943429 w 1168400"/>
                <a:gd name="connsiteY70" fmla="*/ 729343 h 961571"/>
                <a:gd name="connsiteX71" fmla="*/ 954315 w 1168400"/>
                <a:gd name="connsiteY71" fmla="*/ 740229 h 961571"/>
                <a:gd name="connsiteX72" fmla="*/ 957943 w 1168400"/>
                <a:gd name="connsiteY72" fmla="*/ 714829 h 961571"/>
                <a:gd name="connsiteX73" fmla="*/ 986972 w 1168400"/>
                <a:gd name="connsiteY73" fmla="*/ 714829 h 961571"/>
                <a:gd name="connsiteX74" fmla="*/ 986972 w 1168400"/>
                <a:gd name="connsiteY74" fmla="*/ 674914 h 961571"/>
                <a:gd name="connsiteX75" fmla="*/ 947057 w 1168400"/>
                <a:gd name="connsiteY75" fmla="*/ 682171 h 961571"/>
                <a:gd name="connsiteX76" fmla="*/ 939800 w 1168400"/>
                <a:gd name="connsiteY76" fmla="*/ 664029 h 961571"/>
                <a:gd name="connsiteX77" fmla="*/ 957943 w 1168400"/>
                <a:gd name="connsiteY77" fmla="*/ 627743 h 961571"/>
                <a:gd name="connsiteX78" fmla="*/ 928915 w 1168400"/>
                <a:gd name="connsiteY78" fmla="*/ 635000 h 961571"/>
                <a:gd name="connsiteX79" fmla="*/ 910772 w 1168400"/>
                <a:gd name="connsiteY79" fmla="*/ 678543 h 961571"/>
                <a:gd name="connsiteX80" fmla="*/ 885372 w 1168400"/>
                <a:gd name="connsiteY80" fmla="*/ 678543 h 961571"/>
                <a:gd name="connsiteX81" fmla="*/ 874486 w 1168400"/>
                <a:gd name="connsiteY81" fmla="*/ 667657 h 961571"/>
                <a:gd name="connsiteX82" fmla="*/ 892629 w 1168400"/>
                <a:gd name="connsiteY82" fmla="*/ 645886 h 961571"/>
                <a:gd name="connsiteX83" fmla="*/ 907143 w 1168400"/>
                <a:gd name="connsiteY83" fmla="*/ 616857 h 961571"/>
                <a:gd name="connsiteX84" fmla="*/ 943429 w 1168400"/>
                <a:gd name="connsiteY84" fmla="*/ 605971 h 961571"/>
                <a:gd name="connsiteX85" fmla="*/ 972457 w 1168400"/>
                <a:gd name="connsiteY85" fmla="*/ 587829 h 961571"/>
                <a:gd name="connsiteX86" fmla="*/ 994229 w 1168400"/>
                <a:gd name="connsiteY86" fmla="*/ 566057 h 961571"/>
                <a:gd name="connsiteX87" fmla="*/ 1005115 w 1168400"/>
                <a:gd name="connsiteY87" fmla="*/ 533400 h 961571"/>
                <a:gd name="connsiteX88" fmla="*/ 1005115 w 1168400"/>
                <a:gd name="connsiteY88" fmla="*/ 533400 h 961571"/>
                <a:gd name="connsiteX89" fmla="*/ 976086 w 1168400"/>
                <a:gd name="connsiteY89" fmla="*/ 544286 h 961571"/>
                <a:gd name="connsiteX90" fmla="*/ 976086 w 1168400"/>
                <a:gd name="connsiteY90" fmla="*/ 544286 h 961571"/>
                <a:gd name="connsiteX91" fmla="*/ 943429 w 1168400"/>
                <a:gd name="connsiteY91" fmla="*/ 558800 h 961571"/>
                <a:gd name="connsiteX92" fmla="*/ 921657 w 1168400"/>
                <a:gd name="connsiteY92" fmla="*/ 558800 h 961571"/>
                <a:gd name="connsiteX93" fmla="*/ 918029 w 1168400"/>
                <a:gd name="connsiteY93" fmla="*/ 522514 h 961571"/>
                <a:gd name="connsiteX94" fmla="*/ 903515 w 1168400"/>
                <a:gd name="connsiteY94" fmla="*/ 537029 h 961571"/>
                <a:gd name="connsiteX95" fmla="*/ 878115 w 1168400"/>
                <a:gd name="connsiteY95" fmla="*/ 551543 h 961571"/>
                <a:gd name="connsiteX96" fmla="*/ 863600 w 1168400"/>
                <a:gd name="connsiteY96" fmla="*/ 540657 h 961571"/>
                <a:gd name="connsiteX97" fmla="*/ 838200 w 1168400"/>
                <a:gd name="connsiteY97" fmla="*/ 522514 h 961571"/>
                <a:gd name="connsiteX98" fmla="*/ 816429 w 1168400"/>
                <a:gd name="connsiteY98" fmla="*/ 511629 h 961571"/>
                <a:gd name="connsiteX99" fmla="*/ 798286 w 1168400"/>
                <a:gd name="connsiteY99" fmla="*/ 537029 h 961571"/>
                <a:gd name="connsiteX100" fmla="*/ 798286 w 1168400"/>
                <a:gd name="connsiteY100" fmla="*/ 537029 h 961571"/>
                <a:gd name="connsiteX101" fmla="*/ 765629 w 1168400"/>
                <a:gd name="connsiteY101" fmla="*/ 515257 h 961571"/>
                <a:gd name="connsiteX102" fmla="*/ 801915 w 1168400"/>
                <a:gd name="connsiteY102" fmla="*/ 475343 h 961571"/>
                <a:gd name="connsiteX103" fmla="*/ 830943 w 1168400"/>
                <a:gd name="connsiteY103" fmla="*/ 475343 h 961571"/>
                <a:gd name="connsiteX104" fmla="*/ 863600 w 1168400"/>
                <a:gd name="connsiteY104" fmla="*/ 478971 h 961571"/>
                <a:gd name="connsiteX105" fmla="*/ 856343 w 1168400"/>
                <a:gd name="connsiteY105" fmla="*/ 442686 h 961571"/>
                <a:gd name="connsiteX106" fmla="*/ 874486 w 1168400"/>
                <a:gd name="connsiteY106" fmla="*/ 431800 h 961571"/>
                <a:gd name="connsiteX107" fmla="*/ 907143 w 1168400"/>
                <a:gd name="connsiteY107" fmla="*/ 486229 h 961571"/>
                <a:gd name="connsiteX108" fmla="*/ 918029 w 1168400"/>
                <a:gd name="connsiteY108" fmla="*/ 442686 h 961571"/>
                <a:gd name="connsiteX109" fmla="*/ 965200 w 1168400"/>
                <a:gd name="connsiteY109" fmla="*/ 435429 h 961571"/>
                <a:gd name="connsiteX110" fmla="*/ 997857 w 1168400"/>
                <a:gd name="connsiteY110" fmla="*/ 446314 h 961571"/>
                <a:gd name="connsiteX111" fmla="*/ 1030515 w 1168400"/>
                <a:gd name="connsiteY111" fmla="*/ 435429 h 961571"/>
                <a:gd name="connsiteX112" fmla="*/ 1030515 w 1168400"/>
                <a:gd name="connsiteY112" fmla="*/ 435429 h 961571"/>
                <a:gd name="connsiteX113" fmla="*/ 1048657 w 1168400"/>
                <a:gd name="connsiteY113" fmla="*/ 435429 h 961571"/>
                <a:gd name="connsiteX114" fmla="*/ 1121229 w 1168400"/>
                <a:gd name="connsiteY114" fmla="*/ 333829 h 961571"/>
                <a:gd name="connsiteX115" fmla="*/ 1168400 w 1168400"/>
                <a:gd name="connsiteY115" fmla="*/ 272143 h 961571"/>
                <a:gd name="connsiteX116" fmla="*/ 838200 w 1168400"/>
                <a:gd name="connsiteY116" fmla="*/ 0 h 96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68400" h="961571">
                  <a:moveTo>
                    <a:pt x="838200" y="0"/>
                  </a:moveTo>
                  <a:lnTo>
                    <a:pt x="468086" y="221343"/>
                  </a:lnTo>
                  <a:lnTo>
                    <a:pt x="446315" y="221343"/>
                  </a:lnTo>
                  <a:lnTo>
                    <a:pt x="428172" y="206829"/>
                  </a:lnTo>
                  <a:lnTo>
                    <a:pt x="373743" y="61686"/>
                  </a:lnTo>
                  <a:lnTo>
                    <a:pt x="359229" y="47171"/>
                  </a:lnTo>
                  <a:lnTo>
                    <a:pt x="293915" y="123371"/>
                  </a:lnTo>
                  <a:lnTo>
                    <a:pt x="293915" y="148771"/>
                  </a:lnTo>
                  <a:lnTo>
                    <a:pt x="235857" y="224971"/>
                  </a:lnTo>
                  <a:lnTo>
                    <a:pt x="141515" y="304800"/>
                  </a:lnTo>
                  <a:lnTo>
                    <a:pt x="65315" y="337457"/>
                  </a:lnTo>
                  <a:lnTo>
                    <a:pt x="39915" y="348343"/>
                  </a:lnTo>
                  <a:lnTo>
                    <a:pt x="29029" y="431800"/>
                  </a:lnTo>
                  <a:lnTo>
                    <a:pt x="25400" y="435429"/>
                  </a:lnTo>
                  <a:lnTo>
                    <a:pt x="36286" y="468086"/>
                  </a:lnTo>
                  <a:lnTo>
                    <a:pt x="54429" y="471714"/>
                  </a:lnTo>
                  <a:lnTo>
                    <a:pt x="21772" y="504371"/>
                  </a:lnTo>
                  <a:lnTo>
                    <a:pt x="18143" y="486229"/>
                  </a:lnTo>
                  <a:lnTo>
                    <a:pt x="0" y="478971"/>
                  </a:lnTo>
                  <a:lnTo>
                    <a:pt x="0" y="478971"/>
                  </a:lnTo>
                  <a:lnTo>
                    <a:pt x="18143" y="500743"/>
                  </a:lnTo>
                  <a:lnTo>
                    <a:pt x="54429" y="500743"/>
                  </a:lnTo>
                  <a:lnTo>
                    <a:pt x="65315" y="526143"/>
                  </a:lnTo>
                  <a:lnTo>
                    <a:pt x="97972" y="522514"/>
                  </a:lnTo>
                  <a:lnTo>
                    <a:pt x="123372" y="540657"/>
                  </a:lnTo>
                  <a:lnTo>
                    <a:pt x="134257" y="576943"/>
                  </a:lnTo>
                  <a:lnTo>
                    <a:pt x="123372" y="584200"/>
                  </a:lnTo>
                  <a:lnTo>
                    <a:pt x="123372" y="605971"/>
                  </a:lnTo>
                  <a:lnTo>
                    <a:pt x="90715" y="613229"/>
                  </a:lnTo>
                  <a:lnTo>
                    <a:pt x="123372" y="642257"/>
                  </a:lnTo>
                  <a:lnTo>
                    <a:pt x="152400" y="642257"/>
                  </a:lnTo>
                  <a:lnTo>
                    <a:pt x="166915" y="660400"/>
                  </a:lnTo>
                  <a:lnTo>
                    <a:pt x="170543" y="682171"/>
                  </a:lnTo>
                  <a:lnTo>
                    <a:pt x="170543" y="682171"/>
                  </a:lnTo>
                  <a:lnTo>
                    <a:pt x="159657" y="711200"/>
                  </a:lnTo>
                  <a:lnTo>
                    <a:pt x="203200" y="718457"/>
                  </a:lnTo>
                  <a:lnTo>
                    <a:pt x="228600" y="722086"/>
                  </a:lnTo>
                  <a:lnTo>
                    <a:pt x="254000" y="747486"/>
                  </a:lnTo>
                  <a:lnTo>
                    <a:pt x="268515" y="743857"/>
                  </a:lnTo>
                  <a:lnTo>
                    <a:pt x="275772" y="772886"/>
                  </a:lnTo>
                  <a:lnTo>
                    <a:pt x="330200" y="823686"/>
                  </a:lnTo>
                  <a:lnTo>
                    <a:pt x="319315" y="838200"/>
                  </a:lnTo>
                  <a:lnTo>
                    <a:pt x="359229" y="899886"/>
                  </a:lnTo>
                  <a:lnTo>
                    <a:pt x="370115" y="957943"/>
                  </a:lnTo>
                  <a:lnTo>
                    <a:pt x="384629" y="961571"/>
                  </a:lnTo>
                  <a:lnTo>
                    <a:pt x="406400" y="947057"/>
                  </a:lnTo>
                  <a:lnTo>
                    <a:pt x="460829" y="921657"/>
                  </a:lnTo>
                  <a:lnTo>
                    <a:pt x="508000" y="885371"/>
                  </a:lnTo>
                  <a:lnTo>
                    <a:pt x="500743" y="859971"/>
                  </a:lnTo>
                  <a:lnTo>
                    <a:pt x="562429" y="827314"/>
                  </a:lnTo>
                  <a:lnTo>
                    <a:pt x="602343" y="805543"/>
                  </a:lnTo>
                  <a:lnTo>
                    <a:pt x="635000" y="794657"/>
                  </a:lnTo>
                  <a:lnTo>
                    <a:pt x="631372" y="834571"/>
                  </a:lnTo>
                  <a:lnTo>
                    <a:pt x="627743" y="863600"/>
                  </a:lnTo>
                  <a:lnTo>
                    <a:pt x="627743" y="889000"/>
                  </a:lnTo>
                  <a:lnTo>
                    <a:pt x="656772" y="878114"/>
                  </a:lnTo>
                  <a:lnTo>
                    <a:pt x="671286" y="870857"/>
                  </a:lnTo>
                  <a:lnTo>
                    <a:pt x="696686" y="867229"/>
                  </a:lnTo>
                  <a:lnTo>
                    <a:pt x="711200" y="845457"/>
                  </a:lnTo>
                  <a:lnTo>
                    <a:pt x="722086" y="816429"/>
                  </a:lnTo>
                  <a:lnTo>
                    <a:pt x="703943" y="794657"/>
                  </a:lnTo>
                  <a:lnTo>
                    <a:pt x="703943" y="780143"/>
                  </a:lnTo>
                  <a:lnTo>
                    <a:pt x="736600" y="736600"/>
                  </a:lnTo>
                  <a:lnTo>
                    <a:pt x="776515" y="751114"/>
                  </a:lnTo>
                  <a:lnTo>
                    <a:pt x="798286" y="758371"/>
                  </a:lnTo>
                  <a:lnTo>
                    <a:pt x="812800" y="747486"/>
                  </a:lnTo>
                  <a:lnTo>
                    <a:pt x="823686" y="765629"/>
                  </a:lnTo>
                  <a:lnTo>
                    <a:pt x="845457" y="747486"/>
                  </a:lnTo>
                  <a:lnTo>
                    <a:pt x="841829" y="732971"/>
                  </a:lnTo>
                  <a:lnTo>
                    <a:pt x="903515" y="740229"/>
                  </a:lnTo>
                  <a:lnTo>
                    <a:pt x="943429" y="729343"/>
                  </a:lnTo>
                  <a:lnTo>
                    <a:pt x="954315" y="740229"/>
                  </a:lnTo>
                  <a:lnTo>
                    <a:pt x="957943" y="714829"/>
                  </a:lnTo>
                  <a:lnTo>
                    <a:pt x="986972" y="714829"/>
                  </a:lnTo>
                  <a:lnTo>
                    <a:pt x="986972" y="674914"/>
                  </a:lnTo>
                  <a:lnTo>
                    <a:pt x="947057" y="682171"/>
                  </a:lnTo>
                  <a:lnTo>
                    <a:pt x="939800" y="664029"/>
                  </a:lnTo>
                  <a:lnTo>
                    <a:pt x="957943" y="627743"/>
                  </a:lnTo>
                  <a:lnTo>
                    <a:pt x="928915" y="635000"/>
                  </a:lnTo>
                  <a:lnTo>
                    <a:pt x="910772" y="678543"/>
                  </a:lnTo>
                  <a:lnTo>
                    <a:pt x="885372" y="678543"/>
                  </a:lnTo>
                  <a:lnTo>
                    <a:pt x="874486" y="667657"/>
                  </a:lnTo>
                  <a:lnTo>
                    <a:pt x="892629" y="645886"/>
                  </a:lnTo>
                  <a:lnTo>
                    <a:pt x="907143" y="616857"/>
                  </a:lnTo>
                  <a:lnTo>
                    <a:pt x="943429" y="605971"/>
                  </a:lnTo>
                  <a:lnTo>
                    <a:pt x="972457" y="587829"/>
                  </a:lnTo>
                  <a:lnTo>
                    <a:pt x="994229" y="566057"/>
                  </a:lnTo>
                  <a:lnTo>
                    <a:pt x="1005115" y="533400"/>
                  </a:lnTo>
                  <a:lnTo>
                    <a:pt x="1005115" y="533400"/>
                  </a:lnTo>
                  <a:lnTo>
                    <a:pt x="976086" y="544286"/>
                  </a:lnTo>
                  <a:lnTo>
                    <a:pt x="976086" y="544286"/>
                  </a:lnTo>
                  <a:lnTo>
                    <a:pt x="943429" y="558800"/>
                  </a:lnTo>
                  <a:lnTo>
                    <a:pt x="921657" y="558800"/>
                  </a:lnTo>
                  <a:lnTo>
                    <a:pt x="918029" y="522514"/>
                  </a:lnTo>
                  <a:lnTo>
                    <a:pt x="903515" y="537029"/>
                  </a:lnTo>
                  <a:lnTo>
                    <a:pt x="878115" y="551543"/>
                  </a:lnTo>
                  <a:lnTo>
                    <a:pt x="863600" y="540657"/>
                  </a:lnTo>
                  <a:lnTo>
                    <a:pt x="838200" y="522514"/>
                  </a:lnTo>
                  <a:lnTo>
                    <a:pt x="816429" y="511629"/>
                  </a:lnTo>
                  <a:lnTo>
                    <a:pt x="798286" y="537029"/>
                  </a:lnTo>
                  <a:lnTo>
                    <a:pt x="798286" y="537029"/>
                  </a:lnTo>
                  <a:lnTo>
                    <a:pt x="765629" y="515257"/>
                  </a:lnTo>
                  <a:lnTo>
                    <a:pt x="801915" y="475343"/>
                  </a:lnTo>
                  <a:lnTo>
                    <a:pt x="830943" y="475343"/>
                  </a:lnTo>
                  <a:lnTo>
                    <a:pt x="863600" y="478971"/>
                  </a:lnTo>
                  <a:lnTo>
                    <a:pt x="856343" y="442686"/>
                  </a:lnTo>
                  <a:lnTo>
                    <a:pt x="874486" y="431800"/>
                  </a:lnTo>
                  <a:lnTo>
                    <a:pt x="907143" y="486229"/>
                  </a:lnTo>
                  <a:lnTo>
                    <a:pt x="918029" y="442686"/>
                  </a:lnTo>
                  <a:lnTo>
                    <a:pt x="965200" y="435429"/>
                  </a:lnTo>
                  <a:lnTo>
                    <a:pt x="997857" y="446314"/>
                  </a:lnTo>
                  <a:lnTo>
                    <a:pt x="1030515" y="435429"/>
                  </a:lnTo>
                  <a:lnTo>
                    <a:pt x="1030515" y="435429"/>
                  </a:lnTo>
                  <a:lnTo>
                    <a:pt x="1048657" y="435429"/>
                  </a:lnTo>
                  <a:lnTo>
                    <a:pt x="1121229" y="333829"/>
                  </a:lnTo>
                  <a:lnTo>
                    <a:pt x="1168400" y="272143"/>
                  </a:lnTo>
                  <a:lnTo>
                    <a:pt x="838200" y="0"/>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20" name="TextBox 19"/>
            <p:cNvSpPr txBox="1"/>
            <p:nvPr/>
          </p:nvSpPr>
          <p:spPr bwMode="gray">
            <a:xfrm>
              <a:off x="5104506" y="1219200"/>
              <a:ext cx="691216" cy="307777"/>
            </a:xfrm>
            <a:prstGeom prst="rect">
              <a:avLst/>
            </a:prstGeom>
            <a:noFill/>
          </p:spPr>
          <p:txBody>
            <a:bodyPr wrap="none" rtlCol="0">
              <a:spAutoFit/>
            </a:bodyPr>
            <a:lstStyle/>
            <a:p>
              <a:pPr algn="ctr"/>
              <a:r>
                <a:rPr lang="en-US" sz="1400" b="1" dirty="0" smtClean="0">
                  <a:effectLst>
                    <a:outerShdw blurRad="38100" dist="63500" dir="2700000" algn="tl">
                      <a:srgbClr val="000000"/>
                    </a:outerShdw>
                  </a:effectLst>
                </a:rPr>
                <a:t>Chino</a:t>
              </a:r>
              <a:endParaRPr lang="en-US" sz="1400" b="1" dirty="0">
                <a:effectLst>
                  <a:outerShdw blurRad="38100" dist="63500" dir="2700000" algn="tl">
                    <a:srgbClr val="000000"/>
                  </a:outerShdw>
                </a:effectLst>
              </a:endParaRPr>
            </a:p>
          </p:txBody>
        </p:sp>
      </p:grpSp>
      <p:grpSp>
        <p:nvGrpSpPr>
          <p:cNvPr id="17" name="Group 47"/>
          <p:cNvGrpSpPr/>
          <p:nvPr/>
        </p:nvGrpSpPr>
        <p:grpSpPr bwMode="gray">
          <a:xfrm>
            <a:off x="6111531" y="1597814"/>
            <a:ext cx="1586197" cy="1078812"/>
            <a:chOff x="6111531" y="1597814"/>
            <a:chExt cx="1586197" cy="1078812"/>
          </a:xfrm>
        </p:grpSpPr>
        <p:grpSp>
          <p:nvGrpSpPr>
            <p:cNvPr id="18" name="Group 46"/>
            <p:cNvGrpSpPr/>
            <p:nvPr/>
          </p:nvGrpSpPr>
          <p:grpSpPr bwMode="gray">
            <a:xfrm>
              <a:off x="6298641" y="1597814"/>
              <a:ext cx="1399087" cy="1078812"/>
              <a:chOff x="6298641" y="1597814"/>
              <a:chExt cx="1399087" cy="1078812"/>
            </a:xfrm>
          </p:grpSpPr>
          <p:sp>
            <p:nvSpPr>
              <p:cNvPr id="31" name="Freeform 30"/>
              <p:cNvSpPr/>
              <p:nvPr/>
            </p:nvSpPr>
            <p:spPr bwMode="gray">
              <a:xfrm>
                <a:off x="6298641" y="1597814"/>
                <a:ext cx="406959" cy="718457"/>
              </a:xfrm>
              <a:custGeom>
                <a:avLst/>
                <a:gdLst>
                  <a:gd name="connsiteX0" fmla="*/ 406959 w 406959"/>
                  <a:gd name="connsiteY0" fmla="*/ 281354 h 718457"/>
                  <a:gd name="connsiteX1" fmla="*/ 296427 w 406959"/>
                  <a:gd name="connsiteY1" fmla="*/ 135653 h 718457"/>
                  <a:gd name="connsiteX2" fmla="*/ 276330 w 406959"/>
                  <a:gd name="connsiteY2" fmla="*/ 160774 h 718457"/>
                  <a:gd name="connsiteX3" fmla="*/ 261258 w 406959"/>
                  <a:gd name="connsiteY3" fmla="*/ 160774 h 718457"/>
                  <a:gd name="connsiteX4" fmla="*/ 261258 w 406959"/>
                  <a:gd name="connsiteY4" fmla="*/ 185895 h 718457"/>
                  <a:gd name="connsiteX5" fmla="*/ 226088 w 406959"/>
                  <a:gd name="connsiteY5" fmla="*/ 165798 h 718457"/>
                  <a:gd name="connsiteX6" fmla="*/ 216040 w 406959"/>
                  <a:gd name="connsiteY6" fmla="*/ 140677 h 718457"/>
                  <a:gd name="connsiteX7" fmla="*/ 180871 w 406959"/>
                  <a:gd name="connsiteY7" fmla="*/ 115556 h 718457"/>
                  <a:gd name="connsiteX8" fmla="*/ 160774 w 406959"/>
                  <a:gd name="connsiteY8" fmla="*/ 100484 h 718457"/>
                  <a:gd name="connsiteX9" fmla="*/ 150726 w 406959"/>
                  <a:gd name="connsiteY9" fmla="*/ 60290 h 718457"/>
                  <a:gd name="connsiteX10" fmla="*/ 140677 w 406959"/>
                  <a:gd name="connsiteY10" fmla="*/ 45218 h 718457"/>
                  <a:gd name="connsiteX11" fmla="*/ 135653 w 406959"/>
                  <a:gd name="connsiteY11" fmla="*/ 70339 h 718457"/>
                  <a:gd name="connsiteX12" fmla="*/ 80387 w 406959"/>
                  <a:gd name="connsiteY12" fmla="*/ 50242 h 718457"/>
                  <a:gd name="connsiteX13" fmla="*/ 30146 w 406959"/>
                  <a:gd name="connsiteY13" fmla="*/ 0 h 718457"/>
                  <a:gd name="connsiteX14" fmla="*/ 10049 w 406959"/>
                  <a:gd name="connsiteY14" fmla="*/ 15073 h 718457"/>
                  <a:gd name="connsiteX15" fmla="*/ 35170 w 406959"/>
                  <a:gd name="connsiteY15" fmla="*/ 30145 h 718457"/>
                  <a:gd name="connsiteX16" fmla="*/ 35170 w 406959"/>
                  <a:gd name="connsiteY16" fmla="*/ 70339 h 718457"/>
                  <a:gd name="connsiteX17" fmla="*/ 65315 w 406959"/>
                  <a:gd name="connsiteY17" fmla="*/ 105508 h 718457"/>
                  <a:gd name="connsiteX18" fmla="*/ 65315 w 406959"/>
                  <a:gd name="connsiteY18" fmla="*/ 130629 h 718457"/>
                  <a:gd name="connsiteX19" fmla="*/ 45218 w 406959"/>
                  <a:gd name="connsiteY19" fmla="*/ 150725 h 718457"/>
                  <a:gd name="connsiteX20" fmla="*/ 55266 w 406959"/>
                  <a:gd name="connsiteY20" fmla="*/ 190919 h 718457"/>
                  <a:gd name="connsiteX21" fmla="*/ 0 w 406959"/>
                  <a:gd name="connsiteY21" fmla="*/ 321547 h 718457"/>
                  <a:gd name="connsiteX22" fmla="*/ 0 w 406959"/>
                  <a:gd name="connsiteY22" fmla="*/ 386862 h 718457"/>
                  <a:gd name="connsiteX23" fmla="*/ 35170 w 406959"/>
                  <a:gd name="connsiteY23" fmla="*/ 442128 h 718457"/>
                  <a:gd name="connsiteX24" fmla="*/ 50242 w 406959"/>
                  <a:gd name="connsiteY24" fmla="*/ 552659 h 718457"/>
                  <a:gd name="connsiteX25" fmla="*/ 70339 w 406959"/>
                  <a:gd name="connsiteY25" fmla="*/ 562708 h 718457"/>
                  <a:gd name="connsiteX26" fmla="*/ 125605 w 406959"/>
                  <a:gd name="connsiteY26" fmla="*/ 708409 h 718457"/>
                  <a:gd name="connsiteX27" fmla="*/ 150726 w 406959"/>
                  <a:gd name="connsiteY27" fmla="*/ 718457 h 718457"/>
                  <a:gd name="connsiteX28" fmla="*/ 281354 w 406959"/>
                  <a:gd name="connsiteY28" fmla="*/ 693336 h 718457"/>
                  <a:gd name="connsiteX29" fmla="*/ 286379 w 406959"/>
                  <a:gd name="connsiteY29" fmla="*/ 643095 h 718457"/>
                  <a:gd name="connsiteX30" fmla="*/ 261258 w 406959"/>
                  <a:gd name="connsiteY30" fmla="*/ 633046 h 718457"/>
                  <a:gd name="connsiteX31" fmla="*/ 251209 w 406959"/>
                  <a:gd name="connsiteY31" fmla="*/ 597877 h 718457"/>
                  <a:gd name="connsiteX32" fmla="*/ 266282 w 406959"/>
                  <a:gd name="connsiteY32" fmla="*/ 577780 h 718457"/>
                  <a:gd name="connsiteX33" fmla="*/ 291403 w 406959"/>
                  <a:gd name="connsiteY33" fmla="*/ 577780 h 718457"/>
                  <a:gd name="connsiteX34" fmla="*/ 271306 w 406959"/>
                  <a:gd name="connsiteY34" fmla="*/ 527539 h 718457"/>
                  <a:gd name="connsiteX35" fmla="*/ 256233 w 406959"/>
                  <a:gd name="connsiteY35" fmla="*/ 517490 h 718457"/>
                  <a:gd name="connsiteX36" fmla="*/ 241161 w 406959"/>
                  <a:gd name="connsiteY36" fmla="*/ 472273 h 718457"/>
                  <a:gd name="connsiteX37" fmla="*/ 211016 w 406959"/>
                  <a:gd name="connsiteY37" fmla="*/ 437103 h 718457"/>
                  <a:gd name="connsiteX38" fmla="*/ 231113 w 406959"/>
                  <a:gd name="connsiteY38" fmla="*/ 381837 h 718457"/>
                  <a:gd name="connsiteX39" fmla="*/ 236137 w 406959"/>
                  <a:gd name="connsiteY39" fmla="*/ 356717 h 718457"/>
                  <a:gd name="connsiteX40" fmla="*/ 291403 w 406959"/>
                  <a:gd name="connsiteY40" fmla="*/ 341644 h 718457"/>
                  <a:gd name="connsiteX41" fmla="*/ 406959 w 406959"/>
                  <a:gd name="connsiteY41" fmla="*/ 281354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06959" h="718457">
                    <a:moveTo>
                      <a:pt x="406959" y="281354"/>
                    </a:moveTo>
                    <a:lnTo>
                      <a:pt x="296427" y="135653"/>
                    </a:lnTo>
                    <a:lnTo>
                      <a:pt x="276330" y="160774"/>
                    </a:lnTo>
                    <a:lnTo>
                      <a:pt x="261258" y="160774"/>
                    </a:lnTo>
                    <a:lnTo>
                      <a:pt x="261258" y="185895"/>
                    </a:lnTo>
                    <a:lnTo>
                      <a:pt x="226088" y="165798"/>
                    </a:lnTo>
                    <a:lnTo>
                      <a:pt x="216040" y="140677"/>
                    </a:lnTo>
                    <a:lnTo>
                      <a:pt x="180871" y="115556"/>
                    </a:lnTo>
                    <a:lnTo>
                      <a:pt x="160774" y="100484"/>
                    </a:lnTo>
                    <a:lnTo>
                      <a:pt x="150726" y="60290"/>
                    </a:lnTo>
                    <a:lnTo>
                      <a:pt x="140677" y="45218"/>
                    </a:lnTo>
                    <a:lnTo>
                      <a:pt x="135653" y="70339"/>
                    </a:lnTo>
                    <a:lnTo>
                      <a:pt x="80387" y="50242"/>
                    </a:lnTo>
                    <a:lnTo>
                      <a:pt x="30146" y="0"/>
                    </a:lnTo>
                    <a:lnTo>
                      <a:pt x="10049" y="15073"/>
                    </a:lnTo>
                    <a:lnTo>
                      <a:pt x="35170" y="30145"/>
                    </a:lnTo>
                    <a:lnTo>
                      <a:pt x="35170" y="70339"/>
                    </a:lnTo>
                    <a:lnTo>
                      <a:pt x="65315" y="105508"/>
                    </a:lnTo>
                    <a:lnTo>
                      <a:pt x="65315" y="130629"/>
                    </a:lnTo>
                    <a:lnTo>
                      <a:pt x="45218" y="150725"/>
                    </a:lnTo>
                    <a:lnTo>
                      <a:pt x="55266" y="190919"/>
                    </a:lnTo>
                    <a:lnTo>
                      <a:pt x="0" y="321547"/>
                    </a:lnTo>
                    <a:lnTo>
                      <a:pt x="0" y="386862"/>
                    </a:lnTo>
                    <a:lnTo>
                      <a:pt x="35170" y="442128"/>
                    </a:lnTo>
                    <a:lnTo>
                      <a:pt x="50242" y="552659"/>
                    </a:lnTo>
                    <a:lnTo>
                      <a:pt x="70339" y="562708"/>
                    </a:lnTo>
                    <a:lnTo>
                      <a:pt x="125605" y="708409"/>
                    </a:lnTo>
                    <a:lnTo>
                      <a:pt x="150726" y="718457"/>
                    </a:lnTo>
                    <a:lnTo>
                      <a:pt x="281354" y="693336"/>
                    </a:lnTo>
                    <a:lnTo>
                      <a:pt x="286379" y="643095"/>
                    </a:lnTo>
                    <a:lnTo>
                      <a:pt x="261258" y="633046"/>
                    </a:lnTo>
                    <a:lnTo>
                      <a:pt x="251209" y="597877"/>
                    </a:lnTo>
                    <a:lnTo>
                      <a:pt x="266282" y="577780"/>
                    </a:lnTo>
                    <a:lnTo>
                      <a:pt x="291403" y="577780"/>
                    </a:lnTo>
                    <a:lnTo>
                      <a:pt x="271306" y="527539"/>
                    </a:lnTo>
                    <a:lnTo>
                      <a:pt x="256233" y="517490"/>
                    </a:lnTo>
                    <a:lnTo>
                      <a:pt x="241161" y="472273"/>
                    </a:lnTo>
                    <a:lnTo>
                      <a:pt x="211016" y="437103"/>
                    </a:lnTo>
                    <a:lnTo>
                      <a:pt x="231113" y="381837"/>
                    </a:lnTo>
                    <a:lnTo>
                      <a:pt x="236137" y="356717"/>
                    </a:lnTo>
                    <a:lnTo>
                      <a:pt x="291403" y="341644"/>
                    </a:lnTo>
                    <a:lnTo>
                      <a:pt x="406959" y="281354"/>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32" name="Freeform 31"/>
              <p:cNvSpPr/>
              <p:nvPr/>
            </p:nvSpPr>
            <p:spPr bwMode="gray">
              <a:xfrm>
                <a:off x="6588537" y="1689339"/>
                <a:ext cx="401934" cy="432079"/>
              </a:xfrm>
              <a:custGeom>
                <a:avLst/>
                <a:gdLst>
                  <a:gd name="connsiteX0" fmla="*/ 0 w 401934"/>
                  <a:gd name="connsiteY0" fmla="*/ 35169 h 432079"/>
                  <a:gd name="connsiteX1" fmla="*/ 45217 w 401934"/>
                  <a:gd name="connsiteY1" fmla="*/ 0 h 432079"/>
                  <a:gd name="connsiteX2" fmla="*/ 296426 w 401934"/>
                  <a:gd name="connsiteY2" fmla="*/ 226088 h 432079"/>
                  <a:gd name="connsiteX3" fmla="*/ 296426 w 401934"/>
                  <a:gd name="connsiteY3" fmla="*/ 271305 h 432079"/>
                  <a:gd name="connsiteX4" fmla="*/ 331595 w 401934"/>
                  <a:gd name="connsiteY4" fmla="*/ 301450 h 432079"/>
                  <a:gd name="connsiteX5" fmla="*/ 401934 w 401934"/>
                  <a:gd name="connsiteY5" fmla="*/ 361741 h 432079"/>
                  <a:gd name="connsiteX6" fmla="*/ 326571 w 401934"/>
                  <a:gd name="connsiteY6" fmla="*/ 406958 h 432079"/>
                  <a:gd name="connsiteX7" fmla="*/ 331595 w 401934"/>
                  <a:gd name="connsiteY7" fmla="*/ 432079 h 432079"/>
                  <a:gd name="connsiteX8" fmla="*/ 241160 w 401934"/>
                  <a:gd name="connsiteY8" fmla="*/ 361741 h 432079"/>
                  <a:gd name="connsiteX9" fmla="*/ 205991 w 401934"/>
                  <a:gd name="connsiteY9" fmla="*/ 341644 h 432079"/>
                  <a:gd name="connsiteX10" fmla="*/ 205991 w 401934"/>
                  <a:gd name="connsiteY10" fmla="*/ 321547 h 432079"/>
                  <a:gd name="connsiteX11" fmla="*/ 180870 w 401934"/>
                  <a:gd name="connsiteY11" fmla="*/ 321547 h 432079"/>
                  <a:gd name="connsiteX12" fmla="*/ 155749 w 401934"/>
                  <a:gd name="connsiteY12" fmla="*/ 296426 h 432079"/>
                  <a:gd name="connsiteX13" fmla="*/ 160773 w 401934"/>
                  <a:gd name="connsiteY13" fmla="*/ 216039 h 432079"/>
                  <a:gd name="connsiteX14" fmla="*/ 0 w 401934"/>
                  <a:gd name="connsiteY14" fmla="*/ 35169 h 432079"/>
                  <a:gd name="connsiteX0" fmla="*/ 0 w 401934"/>
                  <a:gd name="connsiteY0" fmla="*/ 35169 h 432079"/>
                  <a:gd name="connsiteX1" fmla="*/ 45217 w 401934"/>
                  <a:gd name="connsiteY1" fmla="*/ 0 h 432079"/>
                  <a:gd name="connsiteX2" fmla="*/ 296426 w 401934"/>
                  <a:gd name="connsiteY2" fmla="*/ 226088 h 432079"/>
                  <a:gd name="connsiteX3" fmla="*/ 296426 w 401934"/>
                  <a:gd name="connsiteY3" fmla="*/ 271305 h 432079"/>
                  <a:gd name="connsiteX4" fmla="*/ 339456 w 401934"/>
                  <a:gd name="connsiteY4" fmla="*/ 288350 h 432079"/>
                  <a:gd name="connsiteX5" fmla="*/ 401934 w 401934"/>
                  <a:gd name="connsiteY5" fmla="*/ 361741 h 432079"/>
                  <a:gd name="connsiteX6" fmla="*/ 326571 w 401934"/>
                  <a:gd name="connsiteY6" fmla="*/ 406958 h 432079"/>
                  <a:gd name="connsiteX7" fmla="*/ 331595 w 401934"/>
                  <a:gd name="connsiteY7" fmla="*/ 432079 h 432079"/>
                  <a:gd name="connsiteX8" fmla="*/ 241160 w 401934"/>
                  <a:gd name="connsiteY8" fmla="*/ 361741 h 432079"/>
                  <a:gd name="connsiteX9" fmla="*/ 205991 w 401934"/>
                  <a:gd name="connsiteY9" fmla="*/ 341644 h 432079"/>
                  <a:gd name="connsiteX10" fmla="*/ 205991 w 401934"/>
                  <a:gd name="connsiteY10" fmla="*/ 321547 h 432079"/>
                  <a:gd name="connsiteX11" fmla="*/ 180870 w 401934"/>
                  <a:gd name="connsiteY11" fmla="*/ 321547 h 432079"/>
                  <a:gd name="connsiteX12" fmla="*/ 155749 w 401934"/>
                  <a:gd name="connsiteY12" fmla="*/ 296426 h 432079"/>
                  <a:gd name="connsiteX13" fmla="*/ 160773 w 401934"/>
                  <a:gd name="connsiteY13" fmla="*/ 216039 h 432079"/>
                  <a:gd name="connsiteX14" fmla="*/ 0 w 401934"/>
                  <a:gd name="connsiteY14" fmla="*/ 35169 h 43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1934" h="432079">
                    <a:moveTo>
                      <a:pt x="0" y="35169"/>
                    </a:moveTo>
                    <a:lnTo>
                      <a:pt x="45217" y="0"/>
                    </a:lnTo>
                    <a:lnTo>
                      <a:pt x="296426" y="226088"/>
                    </a:lnTo>
                    <a:lnTo>
                      <a:pt x="296426" y="271305"/>
                    </a:lnTo>
                    <a:lnTo>
                      <a:pt x="339456" y="288350"/>
                    </a:lnTo>
                    <a:lnTo>
                      <a:pt x="401934" y="361741"/>
                    </a:lnTo>
                    <a:lnTo>
                      <a:pt x="326571" y="406958"/>
                    </a:lnTo>
                    <a:lnTo>
                      <a:pt x="331595" y="432079"/>
                    </a:lnTo>
                    <a:lnTo>
                      <a:pt x="241160" y="361741"/>
                    </a:lnTo>
                    <a:lnTo>
                      <a:pt x="205991" y="341644"/>
                    </a:lnTo>
                    <a:lnTo>
                      <a:pt x="205991" y="321547"/>
                    </a:lnTo>
                    <a:lnTo>
                      <a:pt x="180870" y="321547"/>
                    </a:lnTo>
                    <a:lnTo>
                      <a:pt x="155749" y="296426"/>
                    </a:lnTo>
                    <a:lnTo>
                      <a:pt x="160773" y="216039"/>
                    </a:lnTo>
                    <a:lnTo>
                      <a:pt x="0" y="35169"/>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33" name="Freeform 32"/>
              <p:cNvSpPr/>
              <p:nvPr/>
            </p:nvSpPr>
            <p:spPr bwMode="gray">
              <a:xfrm>
                <a:off x="6933363" y="2054887"/>
                <a:ext cx="649201" cy="621739"/>
              </a:xfrm>
              <a:custGeom>
                <a:avLst/>
                <a:gdLst>
                  <a:gd name="connsiteX0" fmla="*/ 55266 w 628022"/>
                  <a:gd name="connsiteY0" fmla="*/ 0 h 633046"/>
                  <a:gd name="connsiteX1" fmla="*/ 0 w 628022"/>
                  <a:gd name="connsiteY1" fmla="*/ 45217 h 633046"/>
                  <a:gd name="connsiteX2" fmla="*/ 0 w 628022"/>
                  <a:gd name="connsiteY2" fmla="*/ 75363 h 633046"/>
                  <a:gd name="connsiteX3" fmla="*/ 105507 w 628022"/>
                  <a:gd name="connsiteY3" fmla="*/ 140677 h 633046"/>
                  <a:gd name="connsiteX4" fmla="*/ 140677 w 628022"/>
                  <a:gd name="connsiteY4" fmla="*/ 231112 h 633046"/>
                  <a:gd name="connsiteX5" fmla="*/ 170822 w 628022"/>
                  <a:gd name="connsiteY5" fmla="*/ 236136 h 633046"/>
                  <a:gd name="connsiteX6" fmla="*/ 226088 w 628022"/>
                  <a:gd name="connsiteY6" fmla="*/ 311499 h 633046"/>
                  <a:gd name="connsiteX7" fmla="*/ 417006 w 628022"/>
                  <a:gd name="connsiteY7" fmla="*/ 487345 h 633046"/>
                  <a:gd name="connsiteX8" fmla="*/ 582804 w 628022"/>
                  <a:gd name="connsiteY8" fmla="*/ 572756 h 633046"/>
                  <a:gd name="connsiteX9" fmla="*/ 628022 w 628022"/>
                  <a:gd name="connsiteY9" fmla="*/ 633046 h 633046"/>
                  <a:gd name="connsiteX10" fmla="*/ 628022 w 628022"/>
                  <a:gd name="connsiteY10" fmla="*/ 633046 h 633046"/>
                  <a:gd name="connsiteX11" fmla="*/ 537586 w 628022"/>
                  <a:gd name="connsiteY11" fmla="*/ 517490 h 633046"/>
                  <a:gd name="connsiteX12" fmla="*/ 522514 w 628022"/>
                  <a:gd name="connsiteY12" fmla="*/ 467248 h 633046"/>
                  <a:gd name="connsiteX13" fmla="*/ 457200 w 628022"/>
                  <a:gd name="connsiteY13" fmla="*/ 411982 h 633046"/>
                  <a:gd name="connsiteX14" fmla="*/ 437103 w 628022"/>
                  <a:gd name="connsiteY14" fmla="*/ 316523 h 633046"/>
                  <a:gd name="connsiteX15" fmla="*/ 386861 w 628022"/>
                  <a:gd name="connsiteY15" fmla="*/ 256233 h 633046"/>
                  <a:gd name="connsiteX16" fmla="*/ 306474 w 628022"/>
                  <a:gd name="connsiteY16" fmla="*/ 170822 h 633046"/>
                  <a:gd name="connsiteX17" fmla="*/ 190918 w 628022"/>
                  <a:gd name="connsiteY17" fmla="*/ 85411 h 633046"/>
                  <a:gd name="connsiteX18" fmla="*/ 130628 w 628022"/>
                  <a:gd name="connsiteY18" fmla="*/ 15072 h 633046"/>
                  <a:gd name="connsiteX19" fmla="*/ 55266 w 628022"/>
                  <a:gd name="connsiteY19" fmla="*/ 0 h 633046"/>
                  <a:gd name="connsiteX0" fmla="*/ 55266 w 628022"/>
                  <a:gd name="connsiteY0" fmla="*/ 0 h 633046"/>
                  <a:gd name="connsiteX1" fmla="*/ 0 w 628022"/>
                  <a:gd name="connsiteY1" fmla="*/ 45217 h 633046"/>
                  <a:gd name="connsiteX2" fmla="*/ 0 w 628022"/>
                  <a:gd name="connsiteY2" fmla="*/ 75363 h 633046"/>
                  <a:gd name="connsiteX3" fmla="*/ 105507 w 628022"/>
                  <a:gd name="connsiteY3" fmla="*/ 140677 h 633046"/>
                  <a:gd name="connsiteX4" fmla="*/ 140677 w 628022"/>
                  <a:gd name="connsiteY4" fmla="*/ 231112 h 633046"/>
                  <a:gd name="connsiteX5" fmla="*/ 170822 w 628022"/>
                  <a:gd name="connsiteY5" fmla="*/ 236136 h 633046"/>
                  <a:gd name="connsiteX6" fmla="*/ 226088 w 628022"/>
                  <a:gd name="connsiteY6" fmla="*/ 311499 h 633046"/>
                  <a:gd name="connsiteX7" fmla="*/ 417006 w 628022"/>
                  <a:gd name="connsiteY7" fmla="*/ 487345 h 633046"/>
                  <a:gd name="connsiteX8" fmla="*/ 577564 w 628022"/>
                  <a:gd name="connsiteY8" fmla="*/ 585856 h 633046"/>
                  <a:gd name="connsiteX9" fmla="*/ 628022 w 628022"/>
                  <a:gd name="connsiteY9" fmla="*/ 633046 h 633046"/>
                  <a:gd name="connsiteX10" fmla="*/ 628022 w 628022"/>
                  <a:gd name="connsiteY10" fmla="*/ 633046 h 633046"/>
                  <a:gd name="connsiteX11" fmla="*/ 537586 w 628022"/>
                  <a:gd name="connsiteY11" fmla="*/ 517490 h 633046"/>
                  <a:gd name="connsiteX12" fmla="*/ 522514 w 628022"/>
                  <a:gd name="connsiteY12" fmla="*/ 467248 h 633046"/>
                  <a:gd name="connsiteX13" fmla="*/ 457200 w 628022"/>
                  <a:gd name="connsiteY13" fmla="*/ 411982 h 633046"/>
                  <a:gd name="connsiteX14" fmla="*/ 437103 w 628022"/>
                  <a:gd name="connsiteY14" fmla="*/ 316523 h 633046"/>
                  <a:gd name="connsiteX15" fmla="*/ 386861 w 628022"/>
                  <a:gd name="connsiteY15" fmla="*/ 256233 h 633046"/>
                  <a:gd name="connsiteX16" fmla="*/ 306474 w 628022"/>
                  <a:gd name="connsiteY16" fmla="*/ 170822 h 633046"/>
                  <a:gd name="connsiteX17" fmla="*/ 190918 w 628022"/>
                  <a:gd name="connsiteY17" fmla="*/ 85411 h 633046"/>
                  <a:gd name="connsiteX18" fmla="*/ 130628 w 628022"/>
                  <a:gd name="connsiteY18" fmla="*/ 15072 h 633046"/>
                  <a:gd name="connsiteX19" fmla="*/ 55266 w 628022"/>
                  <a:gd name="connsiteY19" fmla="*/ 0 h 633046"/>
                  <a:gd name="connsiteX0" fmla="*/ 55266 w 628022"/>
                  <a:gd name="connsiteY0" fmla="*/ 0 h 633046"/>
                  <a:gd name="connsiteX1" fmla="*/ 0 w 628022"/>
                  <a:gd name="connsiteY1" fmla="*/ 45217 h 633046"/>
                  <a:gd name="connsiteX2" fmla="*/ 0 w 628022"/>
                  <a:gd name="connsiteY2" fmla="*/ 75363 h 633046"/>
                  <a:gd name="connsiteX3" fmla="*/ 105507 w 628022"/>
                  <a:gd name="connsiteY3" fmla="*/ 140677 h 633046"/>
                  <a:gd name="connsiteX4" fmla="*/ 140677 w 628022"/>
                  <a:gd name="connsiteY4" fmla="*/ 231112 h 633046"/>
                  <a:gd name="connsiteX5" fmla="*/ 170822 w 628022"/>
                  <a:gd name="connsiteY5" fmla="*/ 236136 h 633046"/>
                  <a:gd name="connsiteX6" fmla="*/ 226088 w 628022"/>
                  <a:gd name="connsiteY6" fmla="*/ 311499 h 633046"/>
                  <a:gd name="connsiteX7" fmla="*/ 417006 w 628022"/>
                  <a:gd name="connsiteY7" fmla="*/ 487345 h 633046"/>
                  <a:gd name="connsiteX8" fmla="*/ 606385 w 628022"/>
                  <a:gd name="connsiteY8" fmla="*/ 575376 h 633046"/>
                  <a:gd name="connsiteX9" fmla="*/ 628022 w 628022"/>
                  <a:gd name="connsiteY9" fmla="*/ 633046 h 633046"/>
                  <a:gd name="connsiteX10" fmla="*/ 628022 w 628022"/>
                  <a:gd name="connsiteY10" fmla="*/ 633046 h 633046"/>
                  <a:gd name="connsiteX11" fmla="*/ 537586 w 628022"/>
                  <a:gd name="connsiteY11" fmla="*/ 517490 h 633046"/>
                  <a:gd name="connsiteX12" fmla="*/ 522514 w 628022"/>
                  <a:gd name="connsiteY12" fmla="*/ 467248 h 633046"/>
                  <a:gd name="connsiteX13" fmla="*/ 457200 w 628022"/>
                  <a:gd name="connsiteY13" fmla="*/ 411982 h 633046"/>
                  <a:gd name="connsiteX14" fmla="*/ 437103 w 628022"/>
                  <a:gd name="connsiteY14" fmla="*/ 316523 h 633046"/>
                  <a:gd name="connsiteX15" fmla="*/ 386861 w 628022"/>
                  <a:gd name="connsiteY15" fmla="*/ 256233 h 633046"/>
                  <a:gd name="connsiteX16" fmla="*/ 306474 w 628022"/>
                  <a:gd name="connsiteY16" fmla="*/ 170822 h 633046"/>
                  <a:gd name="connsiteX17" fmla="*/ 190918 w 628022"/>
                  <a:gd name="connsiteY17" fmla="*/ 85411 h 633046"/>
                  <a:gd name="connsiteX18" fmla="*/ 130628 w 628022"/>
                  <a:gd name="connsiteY18" fmla="*/ 15072 h 633046"/>
                  <a:gd name="connsiteX19" fmla="*/ 55266 w 628022"/>
                  <a:gd name="connsiteY19" fmla="*/ 0 h 633046"/>
                  <a:gd name="connsiteX0" fmla="*/ 55266 w 628022"/>
                  <a:gd name="connsiteY0" fmla="*/ 0 h 633046"/>
                  <a:gd name="connsiteX1" fmla="*/ 0 w 628022"/>
                  <a:gd name="connsiteY1" fmla="*/ 45217 h 633046"/>
                  <a:gd name="connsiteX2" fmla="*/ 0 w 628022"/>
                  <a:gd name="connsiteY2" fmla="*/ 75363 h 633046"/>
                  <a:gd name="connsiteX3" fmla="*/ 105507 w 628022"/>
                  <a:gd name="connsiteY3" fmla="*/ 140677 h 633046"/>
                  <a:gd name="connsiteX4" fmla="*/ 140677 w 628022"/>
                  <a:gd name="connsiteY4" fmla="*/ 231112 h 633046"/>
                  <a:gd name="connsiteX5" fmla="*/ 170822 w 628022"/>
                  <a:gd name="connsiteY5" fmla="*/ 236136 h 633046"/>
                  <a:gd name="connsiteX6" fmla="*/ 226088 w 628022"/>
                  <a:gd name="connsiteY6" fmla="*/ 311499 h 633046"/>
                  <a:gd name="connsiteX7" fmla="*/ 417006 w 628022"/>
                  <a:gd name="connsiteY7" fmla="*/ 487345 h 633046"/>
                  <a:gd name="connsiteX8" fmla="*/ 577564 w 628022"/>
                  <a:gd name="connsiteY8" fmla="*/ 577996 h 633046"/>
                  <a:gd name="connsiteX9" fmla="*/ 628022 w 628022"/>
                  <a:gd name="connsiteY9" fmla="*/ 633046 h 633046"/>
                  <a:gd name="connsiteX10" fmla="*/ 628022 w 628022"/>
                  <a:gd name="connsiteY10" fmla="*/ 633046 h 633046"/>
                  <a:gd name="connsiteX11" fmla="*/ 537586 w 628022"/>
                  <a:gd name="connsiteY11" fmla="*/ 517490 h 633046"/>
                  <a:gd name="connsiteX12" fmla="*/ 522514 w 628022"/>
                  <a:gd name="connsiteY12" fmla="*/ 467248 h 633046"/>
                  <a:gd name="connsiteX13" fmla="*/ 457200 w 628022"/>
                  <a:gd name="connsiteY13" fmla="*/ 411982 h 633046"/>
                  <a:gd name="connsiteX14" fmla="*/ 437103 w 628022"/>
                  <a:gd name="connsiteY14" fmla="*/ 316523 h 633046"/>
                  <a:gd name="connsiteX15" fmla="*/ 386861 w 628022"/>
                  <a:gd name="connsiteY15" fmla="*/ 256233 h 633046"/>
                  <a:gd name="connsiteX16" fmla="*/ 306474 w 628022"/>
                  <a:gd name="connsiteY16" fmla="*/ 170822 h 633046"/>
                  <a:gd name="connsiteX17" fmla="*/ 190918 w 628022"/>
                  <a:gd name="connsiteY17" fmla="*/ 85411 h 633046"/>
                  <a:gd name="connsiteX18" fmla="*/ 130628 w 628022"/>
                  <a:gd name="connsiteY18" fmla="*/ 15072 h 633046"/>
                  <a:gd name="connsiteX19" fmla="*/ 55266 w 628022"/>
                  <a:gd name="connsiteY19" fmla="*/ 0 h 633046"/>
                  <a:gd name="connsiteX0" fmla="*/ 55266 w 643743"/>
                  <a:gd name="connsiteY0" fmla="*/ 0 h 633580"/>
                  <a:gd name="connsiteX1" fmla="*/ 0 w 643743"/>
                  <a:gd name="connsiteY1" fmla="*/ 45217 h 633580"/>
                  <a:gd name="connsiteX2" fmla="*/ 0 w 643743"/>
                  <a:gd name="connsiteY2" fmla="*/ 75363 h 633580"/>
                  <a:gd name="connsiteX3" fmla="*/ 105507 w 643743"/>
                  <a:gd name="connsiteY3" fmla="*/ 140677 h 633580"/>
                  <a:gd name="connsiteX4" fmla="*/ 140677 w 643743"/>
                  <a:gd name="connsiteY4" fmla="*/ 231112 h 633580"/>
                  <a:gd name="connsiteX5" fmla="*/ 170822 w 643743"/>
                  <a:gd name="connsiteY5" fmla="*/ 236136 h 633580"/>
                  <a:gd name="connsiteX6" fmla="*/ 226088 w 643743"/>
                  <a:gd name="connsiteY6" fmla="*/ 311499 h 633580"/>
                  <a:gd name="connsiteX7" fmla="*/ 417006 w 643743"/>
                  <a:gd name="connsiteY7" fmla="*/ 487345 h 633580"/>
                  <a:gd name="connsiteX8" fmla="*/ 577564 w 643743"/>
                  <a:gd name="connsiteY8" fmla="*/ 577996 h 633580"/>
                  <a:gd name="connsiteX9" fmla="*/ 628022 w 643743"/>
                  <a:gd name="connsiteY9" fmla="*/ 633046 h 633580"/>
                  <a:gd name="connsiteX10" fmla="*/ 643743 w 643743"/>
                  <a:gd name="connsiteY10" fmla="*/ 604225 h 633580"/>
                  <a:gd name="connsiteX11" fmla="*/ 537586 w 643743"/>
                  <a:gd name="connsiteY11" fmla="*/ 517490 h 633580"/>
                  <a:gd name="connsiteX12" fmla="*/ 522514 w 643743"/>
                  <a:gd name="connsiteY12" fmla="*/ 467248 h 633580"/>
                  <a:gd name="connsiteX13" fmla="*/ 457200 w 643743"/>
                  <a:gd name="connsiteY13" fmla="*/ 411982 h 633580"/>
                  <a:gd name="connsiteX14" fmla="*/ 437103 w 643743"/>
                  <a:gd name="connsiteY14" fmla="*/ 316523 h 633580"/>
                  <a:gd name="connsiteX15" fmla="*/ 386861 w 643743"/>
                  <a:gd name="connsiteY15" fmla="*/ 256233 h 633580"/>
                  <a:gd name="connsiteX16" fmla="*/ 306474 w 643743"/>
                  <a:gd name="connsiteY16" fmla="*/ 170822 h 633580"/>
                  <a:gd name="connsiteX17" fmla="*/ 190918 w 643743"/>
                  <a:gd name="connsiteY17" fmla="*/ 85411 h 633580"/>
                  <a:gd name="connsiteX18" fmla="*/ 130628 w 643743"/>
                  <a:gd name="connsiteY18" fmla="*/ 15072 h 633580"/>
                  <a:gd name="connsiteX19" fmla="*/ 55266 w 643743"/>
                  <a:gd name="connsiteY19" fmla="*/ 0 h 633580"/>
                  <a:gd name="connsiteX0" fmla="*/ 55266 w 649201"/>
                  <a:gd name="connsiteY0" fmla="*/ 0 h 621739"/>
                  <a:gd name="connsiteX1" fmla="*/ 0 w 649201"/>
                  <a:gd name="connsiteY1" fmla="*/ 45217 h 621739"/>
                  <a:gd name="connsiteX2" fmla="*/ 0 w 649201"/>
                  <a:gd name="connsiteY2" fmla="*/ 75363 h 621739"/>
                  <a:gd name="connsiteX3" fmla="*/ 105507 w 649201"/>
                  <a:gd name="connsiteY3" fmla="*/ 140677 h 621739"/>
                  <a:gd name="connsiteX4" fmla="*/ 140677 w 649201"/>
                  <a:gd name="connsiteY4" fmla="*/ 231112 h 621739"/>
                  <a:gd name="connsiteX5" fmla="*/ 170822 w 649201"/>
                  <a:gd name="connsiteY5" fmla="*/ 236136 h 621739"/>
                  <a:gd name="connsiteX6" fmla="*/ 226088 w 649201"/>
                  <a:gd name="connsiteY6" fmla="*/ 311499 h 621739"/>
                  <a:gd name="connsiteX7" fmla="*/ 417006 w 649201"/>
                  <a:gd name="connsiteY7" fmla="*/ 487345 h 621739"/>
                  <a:gd name="connsiteX8" fmla="*/ 577564 w 649201"/>
                  <a:gd name="connsiteY8" fmla="*/ 577996 h 621739"/>
                  <a:gd name="connsiteX9" fmla="*/ 628022 w 649201"/>
                  <a:gd name="connsiteY9" fmla="*/ 619945 h 621739"/>
                  <a:gd name="connsiteX10" fmla="*/ 643743 w 649201"/>
                  <a:gd name="connsiteY10" fmla="*/ 604225 h 621739"/>
                  <a:gd name="connsiteX11" fmla="*/ 537586 w 649201"/>
                  <a:gd name="connsiteY11" fmla="*/ 517490 h 621739"/>
                  <a:gd name="connsiteX12" fmla="*/ 522514 w 649201"/>
                  <a:gd name="connsiteY12" fmla="*/ 467248 h 621739"/>
                  <a:gd name="connsiteX13" fmla="*/ 457200 w 649201"/>
                  <a:gd name="connsiteY13" fmla="*/ 411982 h 621739"/>
                  <a:gd name="connsiteX14" fmla="*/ 437103 w 649201"/>
                  <a:gd name="connsiteY14" fmla="*/ 316523 h 621739"/>
                  <a:gd name="connsiteX15" fmla="*/ 386861 w 649201"/>
                  <a:gd name="connsiteY15" fmla="*/ 256233 h 621739"/>
                  <a:gd name="connsiteX16" fmla="*/ 306474 w 649201"/>
                  <a:gd name="connsiteY16" fmla="*/ 170822 h 621739"/>
                  <a:gd name="connsiteX17" fmla="*/ 190918 w 649201"/>
                  <a:gd name="connsiteY17" fmla="*/ 85411 h 621739"/>
                  <a:gd name="connsiteX18" fmla="*/ 130628 w 649201"/>
                  <a:gd name="connsiteY18" fmla="*/ 15072 h 621739"/>
                  <a:gd name="connsiteX19" fmla="*/ 55266 w 649201"/>
                  <a:gd name="connsiteY19" fmla="*/ 0 h 62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9201" h="621739">
                    <a:moveTo>
                      <a:pt x="55266" y="0"/>
                    </a:moveTo>
                    <a:lnTo>
                      <a:pt x="0" y="45217"/>
                    </a:lnTo>
                    <a:lnTo>
                      <a:pt x="0" y="75363"/>
                    </a:lnTo>
                    <a:lnTo>
                      <a:pt x="105507" y="140677"/>
                    </a:lnTo>
                    <a:lnTo>
                      <a:pt x="140677" y="231112"/>
                    </a:lnTo>
                    <a:lnTo>
                      <a:pt x="170822" y="236136"/>
                    </a:lnTo>
                    <a:lnTo>
                      <a:pt x="226088" y="311499"/>
                    </a:lnTo>
                    <a:lnTo>
                      <a:pt x="417006" y="487345"/>
                    </a:lnTo>
                    <a:lnTo>
                      <a:pt x="577564" y="577996"/>
                    </a:lnTo>
                    <a:cubicBezTo>
                      <a:pt x="594383" y="596346"/>
                      <a:pt x="616992" y="615574"/>
                      <a:pt x="628022" y="619945"/>
                    </a:cubicBezTo>
                    <a:cubicBezTo>
                      <a:pt x="639052" y="624316"/>
                      <a:pt x="658816" y="621301"/>
                      <a:pt x="643743" y="604225"/>
                    </a:cubicBezTo>
                    <a:cubicBezTo>
                      <a:pt x="628670" y="587149"/>
                      <a:pt x="572972" y="546402"/>
                      <a:pt x="537586" y="517490"/>
                    </a:cubicBezTo>
                    <a:lnTo>
                      <a:pt x="522514" y="467248"/>
                    </a:lnTo>
                    <a:lnTo>
                      <a:pt x="457200" y="411982"/>
                    </a:lnTo>
                    <a:lnTo>
                      <a:pt x="437103" y="316523"/>
                    </a:lnTo>
                    <a:lnTo>
                      <a:pt x="386861" y="256233"/>
                    </a:lnTo>
                    <a:lnTo>
                      <a:pt x="306474" y="170822"/>
                    </a:lnTo>
                    <a:lnTo>
                      <a:pt x="190918" y="85411"/>
                    </a:lnTo>
                    <a:lnTo>
                      <a:pt x="130628" y="15072"/>
                    </a:lnTo>
                    <a:lnTo>
                      <a:pt x="55266" y="0"/>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37" name="Freeform 36"/>
              <p:cNvSpPr/>
              <p:nvPr/>
            </p:nvSpPr>
            <p:spPr bwMode="gray">
              <a:xfrm>
                <a:off x="7380701" y="2300410"/>
                <a:ext cx="317027" cy="277726"/>
              </a:xfrm>
              <a:custGeom>
                <a:avLst/>
                <a:gdLst>
                  <a:gd name="connsiteX0" fmla="*/ 317027 w 317027"/>
                  <a:gd name="connsiteY0" fmla="*/ 277726 h 277726"/>
                  <a:gd name="connsiteX1" fmla="*/ 264626 w 317027"/>
                  <a:gd name="connsiteY1" fmla="*/ 209605 h 277726"/>
                  <a:gd name="connsiteX2" fmla="*/ 170304 w 317027"/>
                  <a:gd name="connsiteY2" fmla="*/ 183404 h 277726"/>
                  <a:gd name="connsiteX3" fmla="*/ 102183 w 317027"/>
                  <a:gd name="connsiteY3" fmla="*/ 138863 h 277726"/>
                  <a:gd name="connsiteX4" fmla="*/ 125763 w 317027"/>
                  <a:gd name="connsiteY4" fmla="*/ 125763 h 277726"/>
                  <a:gd name="connsiteX5" fmla="*/ 49782 w 317027"/>
                  <a:gd name="connsiteY5" fmla="*/ 102183 h 277726"/>
                  <a:gd name="connsiteX6" fmla="*/ 36681 w 317027"/>
                  <a:gd name="connsiteY6" fmla="*/ 81222 h 277726"/>
                  <a:gd name="connsiteX7" fmla="*/ 73362 w 317027"/>
                  <a:gd name="connsiteY7" fmla="*/ 55022 h 277726"/>
                  <a:gd name="connsiteX8" fmla="*/ 96943 w 317027"/>
                  <a:gd name="connsiteY8" fmla="*/ 28821 h 277726"/>
                  <a:gd name="connsiteX9" fmla="*/ 102183 w 317027"/>
                  <a:gd name="connsiteY9" fmla="*/ 15721 h 277726"/>
                  <a:gd name="connsiteX10" fmla="*/ 83842 w 317027"/>
                  <a:gd name="connsiteY10" fmla="*/ 0 h 277726"/>
                  <a:gd name="connsiteX11" fmla="*/ 60262 w 317027"/>
                  <a:gd name="connsiteY11" fmla="*/ 31441 h 277726"/>
                  <a:gd name="connsiteX12" fmla="*/ 28821 w 317027"/>
                  <a:gd name="connsiteY12" fmla="*/ 5240 h 277726"/>
                  <a:gd name="connsiteX13" fmla="*/ 34061 w 317027"/>
                  <a:gd name="connsiteY13" fmla="*/ 39301 h 277726"/>
                  <a:gd name="connsiteX14" fmla="*/ 0 w 317027"/>
                  <a:gd name="connsiteY14" fmla="*/ 73362 h 277726"/>
                  <a:gd name="connsiteX15" fmla="*/ 20961 w 317027"/>
                  <a:gd name="connsiteY15" fmla="*/ 170304 h 277726"/>
                  <a:gd name="connsiteX16" fmla="*/ 73362 w 317027"/>
                  <a:gd name="connsiteY16" fmla="*/ 214845 h 277726"/>
                  <a:gd name="connsiteX17" fmla="*/ 75982 w 317027"/>
                  <a:gd name="connsiteY17" fmla="*/ 188644 h 277726"/>
                  <a:gd name="connsiteX18" fmla="*/ 138863 w 317027"/>
                  <a:gd name="connsiteY18" fmla="*/ 225325 h 277726"/>
                  <a:gd name="connsiteX19" fmla="*/ 191265 w 317027"/>
                  <a:gd name="connsiteY19" fmla="*/ 220085 h 277726"/>
                  <a:gd name="connsiteX20" fmla="*/ 256766 w 317027"/>
                  <a:gd name="connsiteY20" fmla="*/ 230565 h 277726"/>
                  <a:gd name="connsiteX21" fmla="*/ 317027 w 317027"/>
                  <a:gd name="connsiteY21" fmla="*/ 277726 h 27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7027" h="277726">
                    <a:moveTo>
                      <a:pt x="317027" y="277726"/>
                    </a:moveTo>
                    <a:lnTo>
                      <a:pt x="264626" y="209605"/>
                    </a:lnTo>
                    <a:lnTo>
                      <a:pt x="170304" y="183404"/>
                    </a:lnTo>
                    <a:lnTo>
                      <a:pt x="102183" y="138863"/>
                    </a:lnTo>
                    <a:lnTo>
                      <a:pt x="125763" y="125763"/>
                    </a:lnTo>
                    <a:lnTo>
                      <a:pt x="49782" y="102183"/>
                    </a:lnTo>
                    <a:lnTo>
                      <a:pt x="36681" y="81222"/>
                    </a:lnTo>
                    <a:lnTo>
                      <a:pt x="73362" y="55022"/>
                    </a:lnTo>
                    <a:lnTo>
                      <a:pt x="96943" y="28821"/>
                    </a:lnTo>
                    <a:lnTo>
                      <a:pt x="102183" y="15721"/>
                    </a:lnTo>
                    <a:lnTo>
                      <a:pt x="83842" y="0"/>
                    </a:lnTo>
                    <a:lnTo>
                      <a:pt x="60262" y="31441"/>
                    </a:lnTo>
                    <a:lnTo>
                      <a:pt x="28821" y="5240"/>
                    </a:lnTo>
                    <a:lnTo>
                      <a:pt x="34061" y="39301"/>
                    </a:lnTo>
                    <a:lnTo>
                      <a:pt x="0" y="73362"/>
                    </a:lnTo>
                    <a:lnTo>
                      <a:pt x="20961" y="170304"/>
                    </a:lnTo>
                    <a:lnTo>
                      <a:pt x="73362" y="214845"/>
                    </a:lnTo>
                    <a:lnTo>
                      <a:pt x="75982" y="188644"/>
                    </a:lnTo>
                    <a:lnTo>
                      <a:pt x="138863" y="225325"/>
                    </a:lnTo>
                    <a:lnTo>
                      <a:pt x="191265" y="220085"/>
                    </a:lnTo>
                    <a:lnTo>
                      <a:pt x="256766" y="230565"/>
                    </a:lnTo>
                    <a:lnTo>
                      <a:pt x="317027" y="277726"/>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38" name="Freeform 37"/>
              <p:cNvSpPr/>
              <p:nvPr/>
            </p:nvSpPr>
            <p:spPr bwMode="gray">
              <a:xfrm>
                <a:off x="6620885" y="2025304"/>
                <a:ext cx="296066" cy="290827"/>
              </a:xfrm>
              <a:custGeom>
                <a:avLst/>
                <a:gdLst>
                  <a:gd name="connsiteX0" fmla="*/ 296066 w 296066"/>
                  <a:gd name="connsiteY0" fmla="*/ 133623 h 290827"/>
                  <a:gd name="connsiteX1" fmla="*/ 246285 w 296066"/>
                  <a:gd name="connsiteY1" fmla="*/ 146724 h 290827"/>
                  <a:gd name="connsiteX2" fmla="*/ 259385 w 296066"/>
                  <a:gd name="connsiteY2" fmla="*/ 178164 h 290827"/>
                  <a:gd name="connsiteX3" fmla="*/ 235805 w 296066"/>
                  <a:gd name="connsiteY3" fmla="*/ 191264 h 290827"/>
                  <a:gd name="connsiteX4" fmla="*/ 220085 w 296066"/>
                  <a:gd name="connsiteY4" fmla="*/ 186024 h 290827"/>
                  <a:gd name="connsiteX5" fmla="*/ 199124 w 296066"/>
                  <a:gd name="connsiteY5" fmla="*/ 206985 h 290827"/>
                  <a:gd name="connsiteX6" fmla="*/ 230565 w 296066"/>
                  <a:gd name="connsiteY6" fmla="*/ 238426 h 290827"/>
                  <a:gd name="connsiteX7" fmla="*/ 212224 w 296066"/>
                  <a:gd name="connsiteY7" fmla="*/ 259386 h 290827"/>
                  <a:gd name="connsiteX8" fmla="*/ 199124 w 296066"/>
                  <a:gd name="connsiteY8" fmla="*/ 238426 h 290827"/>
                  <a:gd name="connsiteX9" fmla="*/ 159823 w 296066"/>
                  <a:gd name="connsiteY9" fmla="*/ 275106 h 290827"/>
                  <a:gd name="connsiteX10" fmla="*/ 91702 w 296066"/>
                  <a:gd name="connsiteY10" fmla="*/ 269866 h 290827"/>
                  <a:gd name="connsiteX11" fmla="*/ 83842 w 296066"/>
                  <a:gd name="connsiteY11" fmla="*/ 285587 h 290827"/>
                  <a:gd name="connsiteX12" fmla="*/ 47161 w 296066"/>
                  <a:gd name="connsiteY12" fmla="*/ 290827 h 290827"/>
                  <a:gd name="connsiteX13" fmla="*/ 13100 w 296066"/>
                  <a:gd name="connsiteY13" fmla="*/ 238426 h 290827"/>
                  <a:gd name="connsiteX14" fmla="*/ 18340 w 296066"/>
                  <a:gd name="connsiteY14" fmla="*/ 212225 h 290827"/>
                  <a:gd name="connsiteX15" fmla="*/ 0 w 296066"/>
                  <a:gd name="connsiteY15" fmla="*/ 172924 h 290827"/>
                  <a:gd name="connsiteX16" fmla="*/ 49781 w 296066"/>
                  <a:gd name="connsiteY16" fmla="*/ 120523 h 290827"/>
                  <a:gd name="connsiteX17" fmla="*/ 96942 w 296066"/>
                  <a:gd name="connsiteY17" fmla="*/ 65502 h 290827"/>
                  <a:gd name="connsiteX18" fmla="*/ 99562 w 296066"/>
                  <a:gd name="connsiteY18" fmla="*/ 26201 h 290827"/>
                  <a:gd name="connsiteX19" fmla="*/ 144103 w 296066"/>
                  <a:gd name="connsiteY19" fmla="*/ 0 h 290827"/>
                  <a:gd name="connsiteX20" fmla="*/ 151963 w 296066"/>
                  <a:gd name="connsiteY20" fmla="*/ 23581 h 290827"/>
                  <a:gd name="connsiteX21" fmla="*/ 144103 w 296066"/>
                  <a:gd name="connsiteY21" fmla="*/ 75982 h 290827"/>
                  <a:gd name="connsiteX22" fmla="*/ 170304 w 296066"/>
                  <a:gd name="connsiteY22" fmla="*/ 65502 h 290827"/>
                  <a:gd name="connsiteX23" fmla="*/ 193884 w 296066"/>
                  <a:gd name="connsiteY23" fmla="*/ 31441 h 290827"/>
                  <a:gd name="connsiteX24" fmla="*/ 296066 w 296066"/>
                  <a:gd name="connsiteY24" fmla="*/ 133623 h 290827"/>
                  <a:gd name="connsiteX0" fmla="*/ 296066 w 296066"/>
                  <a:gd name="connsiteY0" fmla="*/ 133623 h 290827"/>
                  <a:gd name="connsiteX1" fmla="*/ 246285 w 296066"/>
                  <a:gd name="connsiteY1" fmla="*/ 146724 h 290827"/>
                  <a:gd name="connsiteX2" fmla="*/ 259385 w 296066"/>
                  <a:gd name="connsiteY2" fmla="*/ 178164 h 290827"/>
                  <a:gd name="connsiteX3" fmla="*/ 235805 w 296066"/>
                  <a:gd name="connsiteY3" fmla="*/ 191264 h 290827"/>
                  <a:gd name="connsiteX4" fmla="*/ 220085 w 296066"/>
                  <a:gd name="connsiteY4" fmla="*/ 186024 h 290827"/>
                  <a:gd name="connsiteX5" fmla="*/ 199124 w 296066"/>
                  <a:gd name="connsiteY5" fmla="*/ 206985 h 290827"/>
                  <a:gd name="connsiteX6" fmla="*/ 230565 w 296066"/>
                  <a:gd name="connsiteY6" fmla="*/ 238426 h 290827"/>
                  <a:gd name="connsiteX7" fmla="*/ 212224 w 296066"/>
                  <a:gd name="connsiteY7" fmla="*/ 259386 h 290827"/>
                  <a:gd name="connsiteX8" fmla="*/ 199124 w 296066"/>
                  <a:gd name="connsiteY8" fmla="*/ 238426 h 290827"/>
                  <a:gd name="connsiteX9" fmla="*/ 159823 w 296066"/>
                  <a:gd name="connsiteY9" fmla="*/ 275106 h 290827"/>
                  <a:gd name="connsiteX10" fmla="*/ 91702 w 296066"/>
                  <a:gd name="connsiteY10" fmla="*/ 269866 h 290827"/>
                  <a:gd name="connsiteX11" fmla="*/ 83842 w 296066"/>
                  <a:gd name="connsiteY11" fmla="*/ 285587 h 290827"/>
                  <a:gd name="connsiteX12" fmla="*/ 47161 w 296066"/>
                  <a:gd name="connsiteY12" fmla="*/ 290827 h 290827"/>
                  <a:gd name="connsiteX13" fmla="*/ 13100 w 296066"/>
                  <a:gd name="connsiteY13" fmla="*/ 238426 h 290827"/>
                  <a:gd name="connsiteX14" fmla="*/ 18340 w 296066"/>
                  <a:gd name="connsiteY14" fmla="*/ 212225 h 290827"/>
                  <a:gd name="connsiteX15" fmla="*/ 0 w 296066"/>
                  <a:gd name="connsiteY15" fmla="*/ 172924 h 290827"/>
                  <a:gd name="connsiteX16" fmla="*/ 49781 w 296066"/>
                  <a:gd name="connsiteY16" fmla="*/ 120523 h 290827"/>
                  <a:gd name="connsiteX17" fmla="*/ 96942 w 296066"/>
                  <a:gd name="connsiteY17" fmla="*/ 65502 h 290827"/>
                  <a:gd name="connsiteX18" fmla="*/ 99562 w 296066"/>
                  <a:gd name="connsiteY18" fmla="*/ 26201 h 290827"/>
                  <a:gd name="connsiteX19" fmla="*/ 144103 w 296066"/>
                  <a:gd name="connsiteY19" fmla="*/ 0 h 290827"/>
                  <a:gd name="connsiteX20" fmla="*/ 151963 w 296066"/>
                  <a:gd name="connsiteY20" fmla="*/ 23581 h 290827"/>
                  <a:gd name="connsiteX21" fmla="*/ 144103 w 296066"/>
                  <a:gd name="connsiteY21" fmla="*/ 75982 h 290827"/>
                  <a:gd name="connsiteX22" fmla="*/ 170304 w 296066"/>
                  <a:gd name="connsiteY22" fmla="*/ 65502 h 290827"/>
                  <a:gd name="connsiteX23" fmla="*/ 193884 w 296066"/>
                  <a:gd name="connsiteY23" fmla="*/ 31441 h 290827"/>
                  <a:gd name="connsiteX24" fmla="*/ 293446 w 296066"/>
                  <a:gd name="connsiteY24" fmla="*/ 102183 h 290827"/>
                  <a:gd name="connsiteX25" fmla="*/ 296066 w 296066"/>
                  <a:gd name="connsiteY25" fmla="*/ 133623 h 290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066" h="290827">
                    <a:moveTo>
                      <a:pt x="296066" y="133623"/>
                    </a:moveTo>
                    <a:lnTo>
                      <a:pt x="246285" y="146724"/>
                    </a:lnTo>
                    <a:lnTo>
                      <a:pt x="259385" y="178164"/>
                    </a:lnTo>
                    <a:lnTo>
                      <a:pt x="235805" y="191264"/>
                    </a:lnTo>
                    <a:lnTo>
                      <a:pt x="220085" y="186024"/>
                    </a:lnTo>
                    <a:lnTo>
                      <a:pt x="199124" y="206985"/>
                    </a:lnTo>
                    <a:lnTo>
                      <a:pt x="230565" y="238426"/>
                    </a:lnTo>
                    <a:lnTo>
                      <a:pt x="212224" y="259386"/>
                    </a:lnTo>
                    <a:lnTo>
                      <a:pt x="199124" y="238426"/>
                    </a:lnTo>
                    <a:lnTo>
                      <a:pt x="159823" y="275106"/>
                    </a:lnTo>
                    <a:lnTo>
                      <a:pt x="91702" y="269866"/>
                    </a:lnTo>
                    <a:lnTo>
                      <a:pt x="83842" y="285587"/>
                    </a:lnTo>
                    <a:lnTo>
                      <a:pt x="47161" y="290827"/>
                    </a:lnTo>
                    <a:lnTo>
                      <a:pt x="13100" y="238426"/>
                    </a:lnTo>
                    <a:lnTo>
                      <a:pt x="18340" y="212225"/>
                    </a:lnTo>
                    <a:lnTo>
                      <a:pt x="0" y="172924"/>
                    </a:lnTo>
                    <a:lnTo>
                      <a:pt x="49781" y="120523"/>
                    </a:lnTo>
                    <a:lnTo>
                      <a:pt x="96942" y="65502"/>
                    </a:lnTo>
                    <a:lnTo>
                      <a:pt x="99562" y="26201"/>
                    </a:lnTo>
                    <a:lnTo>
                      <a:pt x="144103" y="0"/>
                    </a:lnTo>
                    <a:lnTo>
                      <a:pt x="151963" y="23581"/>
                    </a:lnTo>
                    <a:lnTo>
                      <a:pt x="144103" y="75982"/>
                    </a:lnTo>
                    <a:lnTo>
                      <a:pt x="170304" y="65502"/>
                    </a:lnTo>
                    <a:lnTo>
                      <a:pt x="193884" y="31441"/>
                    </a:lnTo>
                    <a:cubicBezTo>
                      <a:pt x="218338" y="54148"/>
                      <a:pt x="268992" y="79476"/>
                      <a:pt x="293446" y="102183"/>
                    </a:cubicBezTo>
                    <a:lnTo>
                      <a:pt x="296066" y="133623"/>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a:sp3d contourW="1000"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grpSp>
        <p:sp>
          <p:nvSpPr>
            <p:cNvPr id="46" name="TextBox 45"/>
            <p:cNvSpPr txBox="1"/>
            <p:nvPr/>
          </p:nvSpPr>
          <p:spPr bwMode="gray">
            <a:xfrm>
              <a:off x="6111531" y="1813641"/>
              <a:ext cx="1188146" cy="307777"/>
            </a:xfrm>
            <a:prstGeom prst="rect">
              <a:avLst/>
            </a:prstGeom>
            <a:noFill/>
          </p:spPr>
          <p:txBody>
            <a:bodyPr wrap="none" rtlCol="0">
              <a:spAutoFit/>
            </a:bodyPr>
            <a:lstStyle/>
            <a:p>
              <a:pPr algn="ctr"/>
              <a:r>
                <a:rPr lang="en-US" sz="1400" b="1" dirty="0" smtClean="0">
                  <a:effectLst>
                    <a:outerShdw blurRad="38100" dist="63500" dir="2700000" algn="tl">
                      <a:srgbClr val="000000"/>
                    </a:outerShdw>
                  </a:effectLst>
                </a:rPr>
                <a:t>San Jacinto</a:t>
              </a:r>
              <a:endParaRPr lang="en-US" sz="1400" b="1" dirty="0">
                <a:effectLst>
                  <a:outerShdw blurRad="38100" dist="63500" dir="2700000" algn="tl">
                    <a:srgbClr val="000000"/>
                  </a:outerShdw>
                </a:effectLst>
              </a:endParaRPr>
            </a:p>
          </p:txBody>
        </p:sp>
      </p:grpSp>
      <p:sp>
        <p:nvSpPr>
          <p:cNvPr id="34" name="Slide Number Placeholder 2"/>
          <p:cNvSpPr txBox="1">
            <a:spLocks/>
          </p:cNvSpPr>
          <p:nvPr/>
        </p:nvSpPr>
        <p:spPr>
          <a:xfrm>
            <a:off x="8534400" y="6500769"/>
            <a:ext cx="609600" cy="281031"/>
          </a:xfrm>
          <a:prstGeom prst="rect">
            <a:avLst/>
          </a:prstGeom>
        </p:spPr>
        <p:txBody>
          <a:bodyPr/>
          <a:lstStyle/>
          <a:p>
            <a:pPr algn="ctr" fontAlgn="base">
              <a:spcBef>
                <a:spcPct val="0"/>
              </a:spcBef>
              <a:spcAft>
                <a:spcPct val="0"/>
              </a:spcAft>
              <a:defRPr/>
            </a:pPr>
            <a:fld id="{C60DA7DF-59B3-4AAB-AF35-62DB844E63F6}" type="slidenum">
              <a:rPr lang="en-US" sz="1400">
                <a:solidFill>
                  <a:schemeClr val="bg1"/>
                </a:solidFill>
                <a:effectLst>
                  <a:outerShdw blurRad="38100" dist="38100" dir="2700000" algn="tl">
                    <a:srgbClr val="000000">
                      <a:alpha val="43137"/>
                    </a:srgbClr>
                  </a:outerShdw>
                </a:effectLst>
                <a:latin typeface="Arial" pitchFamily="34" charset="0"/>
                <a:cs typeface="Arial" pitchFamily="34" charset="0"/>
              </a:rPr>
              <a:pPr algn="ctr" fontAlgn="base">
                <a:spcBef>
                  <a:spcPct val="0"/>
                </a:spcBef>
                <a:spcAft>
                  <a:spcPct val="0"/>
                </a:spcAft>
                <a:defRPr/>
              </a:pPr>
              <a:t>38</a:t>
            </a:fld>
            <a:endParaRPr lang="en-US" sz="14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19" name="Group 82"/>
          <p:cNvGrpSpPr/>
          <p:nvPr/>
        </p:nvGrpSpPr>
        <p:grpSpPr bwMode="gray">
          <a:xfrm>
            <a:off x="900992" y="289501"/>
            <a:ext cx="1069525" cy="307154"/>
            <a:chOff x="900992" y="289501"/>
            <a:chExt cx="1069525" cy="307154"/>
          </a:xfrm>
        </p:grpSpPr>
        <p:sp>
          <p:nvSpPr>
            <p:cNvPr id="39" name="Freeform 38"/>
            <p:cNvSpPr/>
            <p:nvPr/>
          </p:nvSpPr>
          <p:spPr bwMode="gray">
            <a:xfrm>
              <a:off x="1263920" y="289501"/>
              <a:ext cx="413068" cy="307154"/>
            </a:xfrm>
            <a:custGeom>
              <a:avLst/>
              <a:gdLst>
                <a:gd name="connsiteX0" fmla="*/ 91793 w 413068"/>
                <a:gd name="connsiteY0" fmla="*/ 77671 h 307154"/>
                <a:gd name="connsiteX1" fmla="*/ 52957 w 413068"/>
                <a:gd name="connsiteY1" fmla="*/ 254196 h 307154"/>
                <a:gd name="connsiteX2" fmla="*/ 0 w 413068"/>
                <a:gd name="connsiteY2" fmla="*/ 307154 h 307154"/>
                <a:gd name="connsiteX3" fmla="*/ 95323 w 413068"/>
                <a:gd name="connsiteY3" fmla="*/ 282440 h 307154"/>
                <a:gd name="connsiteX4" fmla="*/ 127098 w 413068"/>
                <a:gd name="connsiteY4" fmla="*/ 293032 h 307154"/>
                <a:gd name="connsiteX5" fmla="*/ 134159 w 413068"/>
                <a:gd name="connsiteY5" fmla="*/ 268318 h 307154"/>
                <a:gd name="connsiteX6" fmla="*/ 194177 w 413068"/>
                <a:gd name="connsiteY6" fmla="*/ 247135 h 307154"/>
                <a:gd name="connsiteX7" fmla="*/ 395416 w 413068"/>
                <a:gd name="connsiteY7" fmla="*/ 102385 h 307154"/>
                <a:gd name="connsiteX8" fmla="*/ 413068 w 413068"/>
                <a:gd name="connsiteY8" fmla="*/ 38836 h 307154"/>
                <a:gd name="connsiteX9" fmla="*/ 395416 w 413068"/>
                <a:gd name="connsiteY9" fmla="*/ 38836 h 307154"/>
                <a:gd name="connsiteX10" fmla="*/ 374233 w 413068"/>
                <a:gd name="connsiteY10" fmla="*/ 63549 h 307154"/>
                <a:gd name="connsiteX11" fmla="*/ 384824 w 413068"/>
                <a:gd name="connsiteY11" fmla="*/ 7061 h 307154"/>
                <a:gd name="connsiteX12" fmla="*/ 374233 w 413068"/>
                <a:gd name="connsiteY12" fmla="*/ 0 h 307154"/>
                <a:gd name="connsiteX13" fmla="*/ 310684 w 413068"/>
                <a:gd name="connsiteY13" fmla="*/ 28244 h 307154"/>
                <a:gd name="connsiteX14" fmla="*/ 218891 w 413068"/>
                <a:gd name="connsiteY14" fmla="*/ 45897 h 307154"/>
                <a:gd name="connsiteX15" fmla="*/ 155342 w 413068"/>
                <a:gd name="connsiteY15" fmla="*/ 52958 h 307154"/>
                <a:gd name="connsiteX16" fmla="*/ 91793 w 413068"/>
                <a:gd name="connsiteY16" fmla="*/ 77671 h 30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3068" h="307154">
                  <a:moveTo>
                    <a:pt x="91793" y="77671"/>
                  </a:moveTo>
                  <a:lnTo>
                    <a:pt x="52957" y="254196"/>
                  </a:lnTo>
                  <a:lnTo>
                    <a:pt x="0" y="307154"/>
                  </a:lnTo>
                  <a:lnTo>
                    <a:pt x="95323" y="282440"/>
                  </a:lnTo>
                  <a:lnTo>
                    <a:pt x="127098" y="293032"/>
                  </a:lnTo>
                  <a:lnTo>
                    <a:pt x="134159" y="268318"/>
                  </a:lnTo>
                  <a:lnTo>
                    <a:pt x="194177" y="247135"/>
                  </a:lnTo>
                  <a:lnTo>
                    <a:pt x="395416" y="102385"/>
                  </a:lnTo>
                  <a:lnTo>
                    <a:pt x="413068" y="38836"/>
                  </a:lnTo>
                  <a:lnTo>
                    <a:pt x="395416" y="38836"/>
                  </a:lnTo>
                  <a:lnTo>
                    <a:pt x="374233" y="63549"/>
                  </a:lnTo>
                  <a:lnTo>
                    <a:pt x="384824" y="7061"/>
                  </a:lnTo>
                  <a:lnTo>
                    <a:pt x="374233" y="0"/>
                  </a:lnTo>
                  <a:lnTo>
                    <a:pt x="310684" y="28244"/>
                  </a:lnTo>
                  <a:lnTo>
                    <a:pt x="218891" y="45897"/>
                  </a:lnTo>
                  <a:lnTo>
                    <a:pt x="155342" y="52958"/>
                  </a:lnTo>
                  <a:lnTo>
                    <a:pt x="91793" y="77671"/>
                  </a:lnTo>
                  <a:close/>
                </a:path>
              </a:pathLst>
            </a:custGeom>
            <a:ln>
              <a:headEnd type="none" w="med" len="med"/>
              <a:tailEnd type="none" w="med" len="med"/>
            </a:ln>
            <a:scene3d>
              <a:camera prst="orthographicFront" fov="0">
                <a:rot lat="0" lon="0" rev="0"/>
              </a:camera>
              <a:lightRig rig="glow" dir="t">
                <a:rot lat="0" lon="0" rev="6360000"/>
              </a:lightRig>
            </a:scene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35" name="TextBox 34"/>
            <p:cNvSpPr txBox="1"/>
            <p:nvPr/>
          </p:nvSpPr>
          <p:spPr bwMode="gray">
            <a:xfrm>
              <a:off x="900992" y="304800"/>
              <a:ext cx="1069525" cy="275460"/>
            </a:xfrm>
            <a:prstGeom prst="rect">
              <a:avLst/>
            </a:prstGeom>
            <a:noFill/>
          </p:spPr>
          <p:txBody>
            <a:bodyPr wrap="none" rtlCol="0">
              <a:spAutoFit/>
            </a:bodyPr>
            <a:lstStyle/>
            <a:p>
              <a:pPr algn="ctr">
                <a:lnSpc>
                  <a:spcPct val="85000"/>
                </a:lnSpc>
              </a:pPr>
              <a:r>
                <a:rPr lang="en-US" sz="1400" b="1" dirty="0" smtClean="0">
                  <a:effectLst>
                    <a:outerShdw blurRad="38100" dist="63500" dir="2700000" algn="tl">
                      <a:srgbClr val="000000"/>
                    </a:outerShdw>
                  </a:effectLst>
                </a:rPr>
                <a:t>Las </a:t>
              </a:r>
              <a:r>
                <a:rPr lang="en-US" sz="1400" b="1" dirty="0" err="1" smtClean="0">
                  <a:effectLst>
                    <a:outerShdw blurRad="38100" dist="63500" dir="2700000" algn="tl">
                      <a:srgbClr val="000000"/>
                    </a:outerShdw>
                  </a:effectLst>
                </a:rPr>
                <a:t>Posas</a:t>
              </a:r>
              <a:endParaRPr lang="en-US" sz="1400" b="1" dirty="0">
                <a:effectLst>
                  <a:outerShdw blurRad="38100" dist="63500" dir="2700000" algn="tl">
                    <a:srgbClr val="000000"/>
                  </a:outerShdw>
                </a:effectLst>
              </a:endParaRPr>
            </a:p>
          </p:txBody>
        </p:sp>
      </p:grpSp>
      <p:grpSp>
        <p:nvGrpSpPr>
          <p:cNvPr id="24" name="Group 83"/>
          <p:cNvGrpSpPr/>
          <p:nvPr/>
        </p:nvGrpSpPr>
        <p:grpSpPr bwMode="gray">
          <a:xfrm>
            <a:off x="5232400" y="838200"/>
            <a:ext cx="1332290" cy="341086"/>
            <a:chOff x="5232400" y="838200"/>
            <a:chExt cx="1332290" cy="341086"/>
          </a:xfrm>
        </p:grpSpPr>
        <p:sp>
          <p:nvSpPr>
            <p:cNvPr id="7" name="Freeform 6"/>
            <p:cNvSpPr/>
            <p:nvPr/>
          </p:nvSpPr>
          <p:spPr bwMode="gray">
            <a:xfrm>
              <a:off x="5232400" y="910771"/>
              <a:ext cx="453571" cy="268515"/>
            </a:xfrm>
            <a:custGeom>
              <a:avLst/>
              <a:gdLst>
                <a:gd name="connsiteX0" fmla="*/ 0 w 453571"/>
                <a:gd name="connsiteY0" fmla="*/ 72572 h 268515"/>
                <a:gd name="connsiteX1" fmla="*/ 43543 w 453571"/>
                <a:gd name="connsiteY1" fmla="*/ 181429 h 268515"/>
                <a:gd name="connsiteX2" fmla="*/ 68943 w 453571"/>
                <a:gd name="connsiteY2" fmla="*/ 250372 h 268515"/>
                <a:gd name="connsiteX3" fmla="*/ 79829 w 453571"/>
                <a:gd name="connsiteY3" fmla="*/ 268515 h 268515"/>
                <a:gd name="connsiteX4" fmla="*/ 97971 w 453571"/>
                <a:gd name="connsiteY4" fmla="*/ 264886 h 268515"/>
                <a:gd name="connsiteX5" fmla="*/ 391886 w 453571"/>
                <a:gd name="connsiteY5" fmla="*/ 87086 h 268515"/>
                <a:gd name="connsiteX6" fmla="*/ 453571 w 453571"/>
                <a:gd name="connsiteY6" fmla="*/ 58058 h 268515"/>
                <a:gd name="connsiteX7" fmla="*/ 449943 w 453571"/>
                <a:gd name="connsiteY7" fmla="*/ 39915 h 268515"/>
                <a:gd name="connsiteX8" fmla="*/ 435429 w 453571"/>
                <a:gd name="connsiteY8" fmla="*/ 25400 h 268515"/>
                <a:gd name="connsiteX9" fmla="*/ 410029 w 453571"/>
                <a:gd name="connsiteY9" fmla="*/ 43543 h 268515"/>
                <a:gd name="connsiteX10" fmla="*/ 381000 w 453571"/>
                <a:gd name="connsiteY10" fmla="*/ 43543 h 268515"/>
                <a:gd name="connsiteX11" fmla="*/ 370114 w 453571"/>
                <a:gd name="connsiteY11" fmla="*/ 47172 h 268515"/>
                <a:gd name="connsiteX12" fmla="*/ 330200 w 453571"/>
                <a:gd name="connsiteY12" fmla="*/ 0 h 268515"/>
                <a:gd name="connsiteX13" fmla="*/ 319314 w 453571"/>
                <a:gd name="connsiteY13" fmla="*/ 32658 h 268515"/>
                <a:gd name="connsiteX14" fmla="*/ 283029 w 453571"/>
                <a:gd name="connsiteY14" fmla="*/ 43543 h 268515"/>
                <a:gd name="connsiteX15" fmla="*/ 254000 w 453571"/>
                <a:gd name="connsiteY15" fmla="*/ 39915 h 268515"/>
                <a:gd name="connsiteX16" fmla="*/ 254000 w 453571"/>
                <a:gd name="connsiteY16" fmla="*/ 39915 h 268515"/>
                <a:gd name="connsiteX17" fmla="*/ 254000 w 453571"/>
                <a:gd name="connsiteY17" fmla="*/ 39915 h 268515"/>
                <a:gd name="connsiteX18" fmla="*/ 206829 w 453571"/>
                <a:gd name="connsiteY18" fmla="*/ 43543 h 268515"/>
                <a:gd name="connsiteX19" fmla="*/ 206829 w 453571"/>
                <a:gd name="connsiteY19" fmla="*/ 65315 h 268515"/>
                <a:gd name="connsiteX20" fmla="*/ 206829 w 453571"/>
                <a:gd name="connsiteY20" fmla="*/ 65315 h 268515"/>
                <a:gd name="connsiteX21" fmla="*/ 170543 w 453571"/>
                <a:gd name="connsiteY21" fmla="*/ 54429 h 268515"/>
                <a:gd name="connsiteX22" fmla="*/ 156029 w 453571"/>
                <a:gd name="connsiteY22" fmla="*/ 68943 h 268515"/>
                <a:gd name="connsiteX23" fmla="*/ 123371 w 453571"/>
                <a:gd name="connsiteY23" fmla="*/ 72572 h 268515"/>
                <a:gd name="connsiteX24" fmla="*/ 97971 w 453571"/>
                <a:gd name="connsiteY24" fmla="*/ 58058 h 268515"/>
                <a:gd name="connsiteX25" fmla="*/ 83457 w 453571"/>
                <a:gd name="connsiteY25" fmla="*/ 58058 h 268515"/>
                <a:gd name="connsiteX26" fmla="*/ 54429 w 453571"/>
                <a:gd name="connsiteY26" fmla="*/ 47172 h 268515"/>
                <a:gd name="connsiteX27" fmla="*/ 0 w 453571"/>
                <a:gd name="connsiteY27" fmla="*/ 72572 h 26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53571" h="268515">
                  <a:moveTo>
                    <a:pt x="0" y="72572"/>
                  </a:moveTo>
                  <a:lnTo>
                    <a:pt x="43543" y="181429"/>
                  </a:lnTo>
                  <a:lnTo>
                    <a:pt x="68943" y="250372"/>
                  </a:lnTo>
                  <a:lnTo>
                    <a:pt x="79829" y="268515"/>
                  </a:lnTo>
                  <a:lnTo>
                    <a:pt x="97971" y="264886"/>
                  </a:lnTo>
                  <a:lnTo>
                    <a:pt x="391886" y="87086"/>
                  </a:lnTo>
                  <a:lnTo>
                    <a:pt x="453571" y="58058"/>
                  </a:lnTo>
                  <a:lnTo>
                    <a:pt x="449943" y="39915"/>
                  </a:lnTo>
                  <a:lnTo>
                    <a:pt x="435429" y="25400"/>
                  </a:lnTo>
                  <a:lnTo>
                    <a:pt x="410029" y="43543"/>
                  </a:lnTo>
                  <a:lnTo>
                    <a:pt x="381000" y="43543"/>
                  </a:lnTo>
                  <a:lnTo>
                    <a:pt x="370114" y="47172"/>
                  </a:lnTo>
                  <a:lnTo>
                    <a:pt x="330200" y="0"/>
                  </a:lnTo>
                  <a:lnTo>
                    <a:pt x="319314" y="32658"/>
                  </a:lnTo>
                  <a:lnTo>
                    <a:pt x="283029" y="43543"/>
                  </a:lnTo>
                  <a:lnTo>
                    <a:pt x="254000" y="39915"/>
                  </a:lnTo>
                  <a:lnTo>
                    <a:pt x="254000" y="39915"/>
                  </a:lnTo>
                  <a:lnTo>
                    <a:pt x="254000" y="39915"/>
                  </a:lnTo>
                  <a:lnTo>
                    <a:pt x="206829" y="43543"/>
                  </a:lnTo>
                  <a:lnTo>
                    <a:pt x="206829" y="65315"/>
                  </a:lnTo>
                  <a:lnTo>
                    <a:pt x="206829" y="65315"/>
                  </a:lnTo>
                  <a:lnTo>
                    <a:pt x="170543" y="54429"/>
                  </a:lnTo>
                  <a:lnTo>
                    <a:pt x="156029" y="68943"/>
                  </a:lnTo>
                  <a:lnTo>
                    <a:pt x="123371" y="72572"/>
                  </a:lnTo>
                  <a:lnTo>
                    <a:pt x="97971" y="58058"/>
                  </a:lnTo>
                  <a:lnTo>
                    <a:pt x="83457" y="58058"/>
                  </a:lnTo>
                  <a:lnTo>
                    <a:pt x="54429" y="47172"/>
                  </a:lnTo>
                  <a:lnTo>
                    <a:pt x="0" y="72572"/>
                  </a:lnTo>
                  <a:close/>
                </a:path>
              </a:pathLst>
            </a:custGeom>
            <a:solidFill>
              <a:schemeClr val="accent3">
                <a:lumMod val="75000"/>
              </a:schemeClr>
            </a:solidFill>
            <a:ln>
              <a:headEnd type="none" w="med" len="med"/>
              <a:tailEnd type="none" w="med" len="med"/>
            </a:ln>
            <a:scene3d>
              <a:camera prst="orthographicFront" fov="0">
                <a:rot lat="0" lon="0" rev="0"/>
              </a:camera>
              <a:lightRig rig="glow" dir="t">
                <a:rot lat="0" lon="0" rev="6360000"/>
              </a:lightRig>
            </a:scene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48" name="TextBox 47"/>
            <p:cNvSpPr txBox="1"/>
            <p:nvPr/>
          </p:nvSpPr>
          <p:spPr bwMode="gray">
            <a:xfrm>
              <a:off x="5246700" y="838200"/>
              <a:ext cx="1317990" cy="275460"/>
            </a:xfrm>
            <a:prstGeom prst="rect">
              <a:avLst/>
            </a:prstGeom>
            <a:noFill/>
          </p:spPr>
          <p:txBody>
            <a:bodyPr wrap="none" rtlCol="0">
              <a:spAutoFit/>
            </a:bodyPr>
            <a:lstStyle/>
            <a:p>
              <a:pPr algn="ctr">
                <a:lnSpc>
                  <a:spcPct val="85000"/>
                </a:lnSpc>
              </a:pPr>
              <a:r>
                <a:rPr lang="en-US" sz="1400" b="1" dirty="0" err="1" smtClean="0">
                  <a:effectLst>
                    <a:outerShdw blurRad="38100" dist="63500" dir="2700000" algn="tl">
                      <a:srgbClr val="000000"/>
                    </a:outerShdw>
                  </a:effectLst>
                </a:rPr>
                <a:t>Cuchamonga</a:t>
              </a:r>
              <a:endParaRPr lang="en-US" sz="1400" b="1" dirty="0">
                <a:effectLst>
                  <a:outerShdw blurRad="38100" dist="63500" dir="2700000" algn="tl">
                    <a:srgbClr val="000000"/>
                  </a:outerShdw>
                </a:effectLst>
              </a:endParaRPr>
            </a:p>
          </p:txBody>
        </p:sp>
      </p:grpSp>
      <p:grpSp>
        <p:nvGrpSpPr>
          <p:cNvPr id="25" name="Group 57"/>
          <p:cNvGrpSpPr/>
          <p:nvPr/>
        </p:nvGrpSpPr>
        <p:grpSpPr bwMode="gray">
          <a:xfrm>
            <a:off x="7467600" y="3969623"/>
            <a:ext cx="1244892" cy="527564"/>
            <a:chOff x="7467600" y="3969623"/>
            <a:chExt cx="1244892" cy="527564"/>
          </a:xfrm>
        </p:grpSpPr>
        <p:sp>
          <p:nvSpPr>
            <p:cNvPr id="57" name="Freeform 56"/>
            <p:cNvSpPr/>
            <p:nvPr/>
          </p:nvSpPr>
          <p:spPr bwMode="gray">
            <a:xfrm>
              <a:off x="7748565" y="3969623"/>
              <a:ext cx="585043" cy="472368"/>
            </a:xfrm>
            <a:custGeom>
              <a:avLst/>
              <a:gdLst>
                <a:gd name="connsiteX0" fmla="*/ 212349 w 585043"/>
                <a:gd name="connsiteY0" fmla="*/ 472368 h 472368"/>
                <a:gd name="connsiteX1" fmla="*/ 190680 w 585043"/>
                <a:gd name="connsiteY1" fmla="*/ 398695 h 472368"/>
                <a:gd name="connsiteX2" fmla="*/ 216682 w 585043"/>
                <a:gd name="connsiteY2" fmla="*/ 385695 h 472368"/>
                <a:gd name="connsiteX3" fmla="*/ 238351 w 585043"/>
                <a:gd name="connsiteY3" fmla="*/ 381361 h 472368"/>
                <a:gd name="connsiteX4" fmla="*/ 260019 w 585043"/>
                <a:gd name="connsiteY4" fmla="*/ 359693 h 472368"/>
                <a:gd name="connsiteX5" fmla="*/ 238351 w 585043"/>
                <a:gd name="connsiteY5" fmla="*/ 316356 h 472368"/>
                <a:gd name="connsiteX6" fmla="*/ 312023 w 585043"/>
                <a:gd name="connsiteY6" fmla="*/ 299022 h 472368"/>
                <a:gd name="connsiteX7" fmla="*/ 433365 w 585043"/>
                <a:gd name="connsiteY7" fmla="*/ 368360 h 472368"/>
                <a:gd name="connsiteX8" fmla="*/ 463700 w 585043"/>
                <a:gd name="connsiteY8" fmla="*/ 364026 h 472368"/>
                <a:gd name="connsiteX9" fmla="*/ 502703 w 585043"/>
                <a:gd name="connsiteY9" fmla="*/ 377027 h 472368"/>
                <a:gd name="connsiteX10" fmla="*/ 524371 w 585043"/>
                <a:gd name="connsiteY10" fmla="*/ 398695 h 472368"/>
                <a:gd name="connsiteX11" fmla="*/ 515704 w 585043"/>
                <a:gd name="connsiteY11" fmla="*/ 424697 h 472368"/>
                <a:gd name="connsiteX12" fmla="*/ 541706 w 585043"/>
                <a:gd name="connsiteY12" fmla="*/ 403029 h 472368"/>
                <a:gd name="connsiteX13" fmla="*/ 580709 w 585043"/>
                <a:gd name="connsiteY13" fmla="*/ 403029 h 472368"/>
                <a:gd name="connsiteX14" fmla="*/ 585043 w 585043"/>
                <a:gd name="connsiteY14" fmla="*/ 385695 h 472368"/>
                <a:gd name="connsiteX15" fmla="*/ 520038 w 585043"/>
                <a:gd name="connsiteY15" fmla="*/ 368360 h 472368"/>
                <a:gd name="connsiteX16" fmla="*/ 489702 w 585043"/>
                <a:gd name="connsiteY16" fmla="*/ 342358 h 472368"/>
                <a:gd name="connsiteX17" fmla="*/ 528705 w 585043"/>
                <a:gd name="connsiteY17" fmla="*/ 312022 h 472368"/>
                <a:gd name="connsiteX18" fmla="*/ 515704 w 585043"/>
                <a:gd name="connsiteY18" fmla="*/ 307689 h 472368"/>
                <a:gd name="connsiteX19" fmla="*/ 481035 w 585043"/>
                <a:gd name="connsiteY19" fmla="*/ 333691 h 472368"/>
                <a:gd name="connsiteX20" fmla="*/ 459367 w 585043"/>
                <a:gd name="connsiteY20" fmla="*/ 307689 h 472368"/>
                <a:gd name="connsiteX21" fmla="*/ 450699 w 585043"/>
                <a:gd name="connsiteY21" fmla="*/ 281687 h 472368"/>
                <a:gd name="connsiteX22" fmla="*/ 355359 w 585043"/>
                <a:gd name="connsiteY22" fmla="*/ 290354 h 472368"/>
                <a:gd name="connsiteX23" fmla="*/ 338025 w 585043"/>
                <a:gd name="connsiteY23" fmla="*/ 260019 h 472368"/>
                <a:gd name="connsiteX24" fmla="*/ 381361 w 585043"/>
                <a:gd name="connsiteY24" fmla="*/ 212349 h 472368"/>
                <a:gd name="connsiteX25" fmla="*/ 416030 w 585043"/>
                <a:gd name="connsiteY25" fmla="*/ 199348 h 472368"/>
                <a:gd name="connsiteX26" fmla="*/ 437699 w 585043"/>
                <a:gd name="connsiteY26" fmla="*/ 169012 h 472368"/>
                <a:gd name="connsiteX27" fmla="*/ 416030 w 585043"/>
                <a:gd name="connsiteY27" fmla="*/ 156011 h 472368"/>
                <a:gd name="connsiteX28" fmla="*/ 377027 w 585043"/>
                <a:gd name="connsiteY28" fmla="*/ 164678 h 472368"/>
                <a:gd name="connsiteX29" fmla="*/ 385695 w 585043"/>
                <a:gd name="connsiteY29" fmla="*/ 130009 h 472368"/>
                <a:gd name="connsiteX30" fmla="*/ 333691 w 585043"/>
                <a:gd name="connsiteY30" fmla="*/ 169012 h 472368"/>
                <a:gd name="connsiteX31" fmla="*/ 320690 w 585043"/>
                <a:gd name="connsiteY31" fmla="*/ 125676 h 472368"/>
                <a:gd name="connsiteX32" fmla="*/ 364026 w 585043"/>
                <a:gd name="connsiteY32" fmla="*/ 95340 h 472368"/>
                <a:gd name="connsiteX33" fmla="*/ 333691 w 585043"/>
                <a:gd name="connsiteY33" fmla="*/ 86673 h 472368"/>
                <a:gd name="connsiteX34" fmla="*/ 277353 w 585043"/>
                <a:gd name="connsiteY34" fmla="*/ 0 h 472368"/>
                <a:gd name="connsiteX35" fmla="*/ 251352 w 585043"/>
                <a:gd name="connsiteY35" fmla="*/ 47670 h 472368"/>
                <a:gd name="connsiteX36" fmla="*/ 221016 w 585043"/>
                <a:gd name="connsiteY36" fmla="*/ 30335 h 472368"/>
                <a:gd name="connsiteX37" fmla="*/ 242684 w 585043"/>
                <a:gd name="connsiteY37" fmla="*/ 95340 h 472368"/>
                <a:gd name="connsiteX38" fmla="*/ 203681 w 585043"/>
                <a:gd name="connsiteY38" fmla="*/ 104007 h 472368"/>
                <a:gd name="connsiteX39" fmla="*/ 156011 w 585043"/>
                <a:gd name="connsiteY39" fmla="*/ 138677 h 472368"/>
                <a:gd name="connsiteX40" fmla="*/ 82339 w 585043"/>
                <a:gd name="connsiteY40" fmla="*/ 117008 h 472368"/>
                <a:gd name="connsiteX41" fmla="*/ 21668 w 585043"/>
                <a:gd name="connsiteY41" fmla="*/ 95340 h 472368"/>
                <a:gd name="connsiteX42" fmla="*/ 0 w 585043"/>
                <a:gd name="connsiteY42" fmla="*/ 117008 h 472368"/>
                <a:gd name="connsiteX43" fmla="*/ 17335 w 585043"/>
                <a:gd name="connsiteY43" fmla="*/ 134343 h 472368"/>
                <a:gd name="connsiteX44" fmla="*/ 69338 w 585043"/>
                <a:gd name="connsiteY44" fmla="*/ 160345 h 472368"/>
                <a:gd name="connsiteX45" fmla="*/ 99674 w 585043"/>
                <a:gd name="connsiteY45" fmla="*/ 221016 h 472368"/>
                <a:gd name="connsiteX46" fmla="*/ 82339 w 585043"/>
                <a:gd name="connsiteY46" fmla="*/ 242684 h 472368"/>
                <a:gd name="connsiteX47" fmla="*/ 73672 w 585043"/>
                <a:gd name="connsiteY47" fmla="*/ 281687 h 472368"/>
                <a:gd name="connsiteX48" fmla="*/ 65005 w 585043"/>
                <a:gd name="connsiteY48" fmla="*/ 316356 h 472368"/>
                <a:gd name="connsiteX49" fmla="*/ 65005 w 585043"/>
                <a:gd name="connsiteY49" fmla="*/ 359693 h 472368"/>
                <a:gd name="connsiteX50" fmla="*/ 108341 w 585043"/>
                <a:gd name="connsiteY50" fmla="*/ 403029 h 472368"/>
                <a:gd name="connsiteX51" fmla="*/ 212349 w 585043"/>
                <a:gd name="connsiteY51" fmla="*/ 472368 h 47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5043" h="472368">
                  <a:moveTo>
                    <a:pt x="212349" y="472368"/>
                  </a:moveTo>
                  <a:lnTo>
                    <a:pt x="190680" y="398695"/>
                  </a:lnTo>
                  <a:lnTo>
                    <a:pt x="216682" y="385695"/>
                  </a:lnTo>
                  <a:lnTo>
                    <a:pt x="238351" y="381361"/>
                  </a:lnTo>
                  <a:lnTo>
                    <a:pt x="260019" y="359693"/>
                  </a:lnTo>
                  <a:lnTo>
                    <a:pt x="238351" y="316356"/>
                  </a:lnTo>
                  <a:lnTo>
                    <a:pt x="312023" y="299022"/>
                  </a:lnTo>
                  <a:lnTo>
                    <a:pt x="433365" y="368360"/>
                  </a:lnTo>
                  <a:lnTo>
                    <a:pt x="463700" y="364026"/>
                  </a:lnTo>
                  <a:lnTo>
                    <a:pt x="502703" y="377027"/>
                  </a:lnTo>
                  <a:lnTo>
                    <a:pt x="524371" y="398695"/>
                  </a:lnTo>
                  <a:lnTo>
                    <a:pt x="515704" y="424697"/>
                  </a:lnTo>
                  <a:lnTo>
                    <a:pt x="541706" y="403029"/>
                  </a:lnTo>
                  <a:lnTo>
                    <a:pt x="580709" y="403029"/>
                  </a:lnTo>
                  <a:lnTo>
                    <a:pt x="585043" y="385695"/>
                  </a:lnTo>
                  <a:lnTo>
                    <a:pt x="520038" y="368360"/>
                  </a:lnTo>
                  <a:lnTo>
                    <a:pt x="489702" y="342358"/>
                  </a:lnTo>
                  <a:lnTo>
                    <a:pt x="528705" y="312022"/>
                  </a:lnTo>
                  <a:lnTo>
                    <a:pt x="515704" y="307689"/>
                  </a:lnTo>
                  <a:lnTo>
                    <a:pt x="481035" y="333691"/>
                  </a:lnTo>
                  <a:lnTo>
                    <a:pt x="459367" y="307689"/>
                  </a:lnTo>
                  <a:lnTo>
                    <a:pt x="450699" y="281687"/>
                  </a:lnTo>
                  <a:lnTo>
                    <a:pt x="355359" y="290354"/>
                  </a:lnTo>
                  <a:lnTo>
                    <a:pt x="338025" y="260019"/>
                  </a:lnTo>
                  <a:lnTo>
                    <a:pt x="381361" y="212349"/>
                  </a:lnTo>
                  <a:lnTo>
                    <a:pt x="416030" y="199348"/>
                  </a:lnTo>
                  <a:lnTo>
                    <a:pt x="437699" y="169012"/>
                  </a:lnTo>
                  <a:lnTo>
                    <a:pt x="416030" y="156011"/>
                  </a:lnTo>
                  <a:lnTo>
                    <a:pt x="377027" y="164678"/>
                  </a:lnTo>
                  <a:lnTo>
                    <a:pt x="385695" y="130009"/>
                  </a:lnTo>
                  <a:lnTo>
                    <a:pt x="333691" y="169012"/>
                  </a:lnTo>
                  <a:lnTo>
                    <a:pt x="320690" y="125676"/>
                  </a:lnTo>
                  <a:lnTo>
                    <a:pt x="364026" y="95340"/>
                  </a:lnTo>
                  <a:lnTo>
                    <a:pt x="333691" y="86673"/>
                  </a:lnTo>
                  <a:lnTo>
                    <a:pt x="277353" y="0"/>
                  </a:lnTo>
                  <a:lnTo>
                    <a:pt x="251352" y="47670"/>
                  </a:lnTo>
                  <a:lnTo>
                    <a:pt x="221016" y="30335"/>
                  </a:lnTo>
                  <a:lnTo>
                    <a:pt x="242684" y="95340"/>
                  </a:lnTo>
                  <a:lnTo>
                    <a:pt x="203681" y="104007"/>
                  </a:lnTo>
                  <a:lnTo>
                    <a:pt x="156011" y="138677"/>
                  </a:lnTo>
                  <a:lnTo>
                    <a:pt x="82339" y="117008"/>
                  </a:lnTo>
                  <a:lnTo>
                    <a:pt x="21668" y="95340"/>
                  </a:lnTo>
                  <a:lnTo>
                    <a:pt x="0" y="117008"/>
                  </a:lnTo>
                  <a:lnTo>
                    <a:pt x="17335" y="134343"/>
                  </a:lnTo>
                  <a:lnTo>
                    <a:pt x="69338" y="160345"/>
                  </a:lnTo>
                  <a:lnTo>
                    <a:pt x="99674" y="221016"/>
                  </a:lnTo>
                  <a:lnTo>
                    <a:pt x="82339" y="242684"/>
                  </a:lnTo>
                  <a:lnTo>
                    <a:pt x="73672" y="281687"/>
                  </a:lnTo>
                  <a:lnTo>
                    <a:pt x="65005" y="316356"/>
                  </a:lnTo>
                  <a:lnTo>
                    <a:pt x="65005" y="359693"/>
                  </a:lnTo>
                  <a:lnTo>
                    <a:pt x="108341" y="403029"/>
                  </a:lnTo>
                  <a:lnTo>
                    <a:pt x="212349" y="472368"/>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55" name="TextBox 54"/>
            <p:cNvSpPr txBox="1"/>
            <p:nvPr/>
          </p:nvSpPr>
          <p:spPr bwMode="gray">
            <a:xfrm>
              <a:off x="7467600" y="4038600"/>
              <a:ext cx="1244892" cy="458587"/>
            </a:xfrm>
            <a:prstGeom prst="rect">
              <a:avLst/>
            </a:prstGeom>
            <a:noFill/>
          </p:spPr>
          <p:txBody>
            <a:bodyPr wrap="square" rtlCol="0">
              <a:spAutoFit/>
            </a:bodyPr>
            <a:lstStyle/>
            <a:p>
              <a:pPr algn="ctr">
                <a:lnSpc>
                  <a:spcPct val="85000"/>
                </a:lnSpc>
              </a:pPr>
              <a:r>
                <a:rPr lang="en-US" sz="1400" b="1" dirty="0" smtClean="0">
                  <a:effectLst>
                    <a:outerShdw blurRad="38100" dist="63500" dir="2700000" algn="tl">
                      <a:srgbClr val="000000"/>
                    </a:outerShdw>
                  </a:effectLst>
                </a:rPr>
                <a:t>Warner Valley</a:t>
              </a:r>
              <a:endParaRPr lang="en-US" sz="1400" b="1" dirty="0">
                <a:effectLst>
                  <a:outerShdw blurRad="38100" dist="63500" dir="2700000" algn="tl">
                    <a:srgbClr val="000000"/>
                  </a:outerShdw>
                </a:effectLst>
              </a:endParaRPr>
            </a:p>
          </p:txBody>
        </p:sp>
      </p:grpSp>
      <p:grpSp>
        <p:nvGrpSpPr>
          <p:cNvPr id="26" name="Group 59"/>
          <p:cNvGrpSpPr/>
          <p:nvPr/>
        </p:nvGrpSpPr>
        <p:grpSpPr bwMode="gray">
          <a:xfrm>
            <a:off x="5707343" y="2618360"/>
            <a:ext cx="891591" cy="358857"/>
            <a:chOff x="5707343" y="2618360"/>
            <a:chExt cx="891591" cy="358857"/>
          </a:xfrm>
        </p:grpSpPr>
        <p:sp>
          <p:nvSpPr>
            <p:cNvPr id="59" name="Freeform 58"/>
            <p:cNvSpPr/>
            <p:nvPr/>
          </p:nvSpPr>
          <p:spPr bwMode="gray">
            <a:xfrm>
              <a:off x="5906764" y="2634859"/>
              <a:ext cx="459367" cy="342358"/>
            </a:xfrm>
            <a:custGeom>
              <a:avLst/>
              <a:gdLst>
                <a:gd name="connsiteX0" fmla="*/ 329357 w 459367"/>
                <a:gd name="connsiteY0" fmla="*/ 342358 h 342358"/>
                <a:gd name="connsiteX1" fmla="*/ 459367 w 459367"/>
                <a:gd name="connsiteY1" fmla="*/ 242684 h 342358"/>
                <a:gd name="connsiteX2" fmla="*/ 442032 w 459367"/>
                <a:gd name="connsiteY2" fmla="*/ 225350 h 342358"/>
                <a:gd name="connsiteX3" fmla="*/ 407363 w 459367"/>
                <a:gd name="connsiteY3" fmla="*/ 238350 h 342358"/>
                <a:gd name="connsiteX4" fmla="*/ 368360 w 459367"/>
                <a:gd name="connsiteY4" fmla="*/ 203681 h 342358"/>
                <a:gd name="connsiteX5" fmla="*/ 355359 w 459367"/>
                <a:gd name="connsiteY5" fmla="*/ 151677 h 342358"/>
                <a:gd name="connsiteX6" fmla="*/ 346692 w 459367"/>
                <a:gd name="connsiteY6" fmla="*/ 143010 h 342358"/>
                <a:gd name="connsiteX7" fmla="*/ 333691 w 459367"/>
                <a:gd name="connsiteY7" fmla="*/ 117008 h 342358"/>
                <a:gd name="connsiteX8" fmla="*/ 316356 w 459367"/>
                <a:gd name="connsiteY8" fmla="*/ 138677 h 342358"/>
                <a:gd name="connsiteX9" fmla="*/ 273020 w 459367"/>
                <a:gd name="connsiteY9" fmla="*/ 130009 h 342358"/>
                <a:gd name="connsiteX10" fmla="*/ 260019 w 459367"/>
                <a:gd name="connsiteY10" fmla="*/ 143010 h 342358"/>
                <a:gd name="connsiteX11" fmla="*/ 260019 w 459367"/>
                <a:gd name="connsiteY11" fmla="*/ 143010 h 342358"/>
                <a:gd name="connsiteX12" fmla="*/ 273020 w 459367"/>
                <a:gd name="connsiteY12" fmla="*/ 104007 h 342358"/>
                <a:gd name="connsiteX13" fmla="*/ 251352 w 459367"/>
                <a:gd name="connsiteY13" fmla="*/ 78005 h 342358"/>
                <a:gd name="connsiteX14" fmla="*/ 234017 w 459367"/>
                <a:gd name="connsiteY14" fmla="*/ 112675 h 342358"/>
                <a:gd name="connsiteX15" fmla="*/ 156011 w 459367"/>
                <a:gd name="connsiteY15" fmla="*/ 78005 h 342358"/>
                <a:gd name="connsiteX16" fmla="*/ 86673 w 459367"/>
                <a:gd name="connsiteY16" fmla="*/ 13001 h 342358"/>
                <a:gd name="connsiteX17" fmla="*/ 78006 w 459367"/>
                <a:gd name="connsiteY17" fmla="*/ 30335 h 342358"/>
                <a:gd name="connsiteX18" fmla="*/ 60671 w 459367"/>
                <a:gd name="connsiteY18" fmla="*/ 0 h 342358"/>
                <a:gd name="connsiteX19" fmla="*/ 30336 w 459367"/>
                <a:gd name="connsiteY19" fmla="*/ 4333 h 342358"/>
                <a:gd name="connsiteX20" fmla="*/ 47670 w 459367"/>
                <a:gd name="connsiteY20" fmla="*/ 43336 h 342358"/>
                <a:gd name="connsiteX21" fmla="*/ 34669 w 459367"/>
                <a:gd name="connsiteY21" fmla="*/ 60671 h 342358"/>
                <a:gd name="connsiteX22" fmla="*/ 43336 w 459367"/>
                <a:gd name="connsiteY22" fmla="*/ 73672 h 342358"/>
                <a:gd name="connsiteX23" fmla="*/ 0 w 459367"/>
                <a:gd name="connsiteY23" fmla="*/ 82339 h 342358"/>
                <a:gd name="connsiteX24" fmla="*/ 43336 w 459367"/>
                <a:gd name="connsiteY24" fmla="*/ 112675 h 342358"/>
                <a:gd name="connsiteX25" fmla="*/ 69338 w 459367"/>
                <a:gd name="connsiteY25" fmla="*/ 160345 h 342358"/>
                <a:gd name="connsiteX26" fmla="*/ 91007 w 459367"/>
                <a:gd name="connsiteY26" fmla="*/ 190680 h 342358"/>
                <a:gd name="connsiteX27" fmla="*/ 108341 w 459367"/>
                <a:gd name="connsiteY27" fmla="*/ 164678 h 342358"/>
                <a:gd name="connsiteX28" fmla="*/ 138677 w 459367"/>
                <a:gd name="connsiteY28" fmla="*/ 186347 h 342358"/>
                <a:gd name="connsiteX29" fmla="*/ 125676 w 459367"/>
                <a:gd name="connsiteY29" fmla="*/ 208015 h 342358"/>
                <a:gd name="connsiteX30" fmla="*/ 156011 w 459367"/>
                <a:gd name="connsiteY30" fmla="*/ 199348 h 342358"/>
                <a:gd name="connsiteX31" fmla="*/ 164679 w 459367"/>
                <a:gd name="connsiteY31" fmla="*/ 238350 h 342358"/>
                <a:gd name="connsiteX32" fmla="*/ 190681 w 459367"/>
                <a:gd name="connsiteY32" fmla="*/ 229683 h 342358"/>
                <a:gd name="connsiteX33" fmla="*/ 199348 w 459367"/>
                <a:gd name="connsiteY33" fmla="*/ 251351 h 342358"/>
                <a:gd name="connsiteX34" fmla="*/ 216682 w 459367"/>
                <a:gd name="connsiteY34" fmla="*/ 251351 h 342358"/>
                <a:gd name="connsiteX35" fmla="*/ 234017 w 459367"/>
                <a:gd name="connsiteY35" fmla="*/ 277353 h 342358"/>
                <a:gd name="connsiteX36" fmla="*/ 255685 w 459367"/>
                <a:gd name="connsiteY36" fmla="*/ 268686 h 342358"/>
                <a:gd name="connsiteX37" fmla="*/ 251352 w 459367"/>
                <a:gd name="connsiteY37" fmla="*/ 312023 h 342358"/>
                <a:gd name="connsiteX38" fmla="*/ 329357 w 459367"/>
                <a:gd name="connsiteY38" fmla="*/ 342358 h 3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59367" h="342358">
                  <a:moveTo>
                    <a:pt x="329357" y="342358"/>
                  </a:moveTo>
                  <a:lnTo>
                    <a:pt x="459367" y="242684"/>
                  </a:lnTo>
                  <a:lnTo>
                    <a:pt x="442032" y="225350"/>
                  </a:lnTo>
                  <a:lnTo>
                    <a:pt x="407363" y="238350"/>
                  </a:lnTo>
                  <a:lnTo>
                    <a:pt x="368360" y="203681"/>
                  </a:lnTo>
                  <a:lnTo>
                    <a:pt x="355359" y="151677"/>
                  </a:lnTo>
                  <a:lnTo>
                    <a:pt x="346692" y="143010"/>
                  </a:lnTo>
                  <a:lnTo>
                    <a:pt x="333691" y="117008"/>
                  </a:lnTo>
                  <a:lnTo>
                    <a:pt x="316356" y="138677"/>
                  </a:lnTo>
                  <a:lnTo>
                    <a:pt x="273020" y="130009"/>
                  </a:lnTo>
                  <a:lnTo>
                    <a:pt x="260019" y="143010"/>
                  </a:lnTo>
                  <a:lnTo>
                    <a:pt x="260019" y="143010"/>
                  </a:lnTo>
                  <a:lnTo>
                    <a:pt x="273020" y="104007"/>
                  </a:lnTo>
                  <a:lnTo>
                    <a:pt x="251352" y="78005"/>
                  </a:lnTo>
                  <a:lnTo>
                    <a:pt x="234017" y="112675"/>
                  </a:lnTo>
                  <a:lnTo>
                    <a:pt x="156011" y="78005"/>
                  </a:lnTo>
                  <a:lnTo>
                    <a:pt x="86673" y="13001"/>
                  </a:lnTo>
                  <a:lnTo>
                    <a:pt x="78006" y="30335"/>
                  </a:lnTo>
                  <a:lnTo>
                    <a:pt x="60671" y="0"/>
                  </a:lnTo>
                  <a:lnTo>
                    <a:pt x="30336" y="4333"/>
                  </a:lnTo>
                  <a:lnTo>
                    <a:pt x="47670" y="43336"/>
                  </a:lnTo>
                  <a:lnTo>
                    <a:pt x="34669" y="60671"/>
                  </a:lnTo>
                  <a:lnTo>
                    <a:pt x="43336" y="73672"/>
                  </a:lnTo>
                  <a:lnTo>
                    <a:pt x="0" y="82339"/>
                  </a:lnTo>
                  <a:lnTo>
                    <a:pt x="43336" y="112675"/>
                  </a:lnTo>
                  <a:lnTo>
                    <a:pt x="69338" y="160345"/>
                  </a:lnTo>
                  <a:lnTo>
                    <a:pt x="91007" y="190680"/>
                  </a:lnTo>
                  <a:lnTo>
                    <a:pt x="108341" y="164678"/>
                  </a:lnTo>
                  <a:lnTo>
                    <a:pt x="138677" y="186347"/>
                  </a:lnTo>
                  <a:lnTo>
                    <a:pt x="125676" y="208015"/>
                  </a:lnTo>
                  <a:lnTo>
                    <a:pt x="156011" y="199348"/>
                  </a:lnTo>
                  <a:lnTo>
                    <a:pt x="164679" y="238350"/>
                  </a:lnTo>
                  <a:lnTo>
                    <a:pt x="190681" y="229683"/>
                  </a:lnTo>
                  <a:lnTo>
                    <a:pt x="199348" y="251351"/>
                  </a:lnTo>
                  <a:lnTo>
                    <a:pt x="216682" y="251351"/>
                  </a:lnTo>
                  <a:lnTo>
                    <a:pt x="234017" y="277353"/>
                  </a:lnTo>
                  <a:lnTo>
                    <a:pt x="255685" y="268686"/>
                  </a:lnTo>
                  <a:lnTo>
                    <a:pt x="251352" y="312023"/>
                  </a:lnTo>
                  <a:lnTo>
                    <a:pt x="329357" y="342358"/>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49" name="TextBox 48"/>
            <p:cNvSpPr txBox="1"/>
            <p:nvPr/>
          </p:nvSpPr>
          <p:spPr bwMode="gray">
            <a:xfrm>
              <a:off x="5707343" y="2618360"/>
              <a:ext cx="891591" cy="275460"/>
            </a:xfrm>
            <a:prstGeom prst="rect">
              <a:avLst/>
            </a:prstGeom>
            <a:noFill/>
          </p:spPr>
          <p:txBody>
            <a:bodyPr wrap="none" rtlCol="0">
              <a:spAutoFit/>
            </a:bodyPr>
            <a:lstStyle/>
            <a:p>
              <a:pPr algn="ctr">
                <a:lnSpc>
                  <a:spcPct val="85000"/>
                </a:lnSpc>
              </a:pPr>
              <a:r>
                <a:rPr lang="en-US" sz="1400" b="1" dirty="0" smtClean="0">
                  <a:effectLst>
                    <a:outerShdw blurRad="38100" dist="63500" dir="2700000" algn="tl">
                      <a:srgbClr val="000000"/>
                    </a:outerShdw>
                  </a:effectLst>
                </a:rPr>
                <a:t>Elsinore</a:t>
              </a:r>
              <a:endParaRPr lang="en-US" sz="1400" b="1" dirty="0">
                <a:effectLst>
                  <a:outerShdw blurRad="38100" dist="63500" dir="2700000" algn="tl">
                    <a:srgbClr val="000000"/>
                  </a:outerShdw>
                </a:effectLst>
              </a:endParaRPr>
            </a:p>
          </p:txBody>
        </p:sp>
      </p:grpSp>
      <p:grpSp>
        <p:nvGrpSpPr>
          <p:cNvPr id="27" name="Group 61"/>
          <p:cNvGrpSpPr/>
          <p:nvPr/>
        </p:nvGrpSpPr>
        <p:grpSpPr bwMode="gray">
          <a:xfrm>
            <a:off x="4943272" y="2696184"/>
            <a:ext cx="888709" cy="641714"/>
            <a:chOff x="4943272" y="2696184"/>
            <a:chExt cx="888709" cy="641714"/>
          </a:xfrm>
        </p:grpSpPr>
        <p:sp>
          <p:nvSpPr>
            <p:cNvPr id="61" name="Upper San Juan 60"/>
            <p:cNvSpPr/>
            <p:nvPr/>
          </p:nvSpPr>
          <p:spPr bwMode="gray">
            <a:xfrm>
              <a:off x="5394325" y="3006725"/>
              <a:ext cx="168275" cy="298450"/>
            </a:xfrm>
            <a:custGeom>
              <a:avLst/>
              <a:gdLst>
                <a:gd name="connsiteX0" fmla="*/ 0 w 168275"/>
                <a:gd name="connsiteY0" fmla="*/ 241300 h 298450"/>
                <a:gd name="connsiteX1" fmla="*/ 12700 w 168275"/>
                <a:gd name="connsiteY1" fmla="*/ 298450 h 298450"/>
                <a:gd name="connsiteX2" fmla="*/ 50800 w 168275"/>
                <a:gd name="connsiteY2" fmla="*/ 279400 h 298450"/>
                <a:gd name="connsiteX3" fmla="*/ 66675 w 168275"/>
                <a:gd name="connsiteY3" fmla="*/ 260350 h 298450"/>
                <a:gd name="connsiteX4" fmla="*/ 85725 w 168275"/>
                <a:gd name="connsiteY4" fmla="*/ 244475 h 298450"/>
                <a:gd name="connsiteX5" fmla="*/ 92075 w 168275"/>
                <a:gd name="connsiteY5" fmla="*/ 228600 h 298450"/>
                <a:gd name="connsiteX6" fmla="*/ 111125 w 168275"/>
                <a:gd name="connsiteY6" fmla="*/ 219075 h 298450"/>
                <a:gd name="connsiteX7" fmla="*/ 114300 w 168275"/>
                <a:gd name="connsiteY7" fmla="*/ 190500 h 298450"/>
                <a:gd name="connsiteX8" fmla="*/ 114300 w 168275"/>
                <a:gd name="connsiteY8" fmla="*/ 161925 h 298450"/>
                <a:gd name="connsiteX9" fmla="*/ 111125 w 168275"/>
                <a:gd name="connsiteY9" fmla="*/ 130175 h 298450"/>
                <a:gd name="connsiteX10" fmla="*/ 114300 w 168275"/>
                <a:gd name="connsiteY10" fmla="*/ 95250 h 298450"/>
                <a:gd name="connsiteX11" fmla="*/ 114300 w 168275"/>
                <a:gd name="connsiteY11" fmla="*/ 95250 h 298450"/>
                <a:gd name="connsiteX12" fmla="*/ 168275 w 168275"/>
                <a:gd name="connsiteY12" fmla="*/ 50800 h 298450"/>
                <a:gd name="connsiteX13" fmla="*/ 149225 w 168275"/>
                <a:gd name="connsiteY13" fmla="*/ 41275 h 298450"/>
                <a:gd name="connsiteX14" fmla="*/ 117475 w 168275"/>
                <a:gd name="connsiteY14" fmla="*/ 63500 h 298450"/>
                <a:gd name="connsiteX15" fmla="*/ 95250 w 168275"/>
                <a:gd name="connsiteY15" fmla="*/ 85725 h 298450"/>
                <a:gd name="connsiteX16" fmla="*/ 92075 w 168275"/>
                <a:gd name="connsiteY16" fmla="*/ 136525 h 298450"/>
                <a:gd name="connsiteX17" fmla="*/ 85725 w 168275"/>
                <a:gd name="connsiteY17" fmla="*/ 149225 h 298450"/>
                <a:gd name="connsiteX18" fmla="*/ 69850 w 168275"/>
                <a:gd name="connsiteY18" fmla="*/ 130175 h 298450"/>
                <a:gd name="connsiteX19" fmla="*/ 73025 w 168275"/>
                <a:gd name="connsiteY19" fmla="*/ 92075 h 298450"/>
                <a:gd name="connsiteX20" fmla="*/ 66675 w 168275"/>
                <a:gd name="connsiteY20" fmla="*/ 47625 h 298450"/>
                <a:gd name="connsiteX21" fmla="*/ 85725 w 168275"/>
                <a:gd name="connsiteY21" fmla="*/ 0 h 298450"/>
                <a:gd name="connsiteX22" fmla="*/ 53975 w 168275"/>
                <a:gd name="connsiteY22" fmla="*/ 0 h 298450"/>
                <a:gd name="connsiteX23" fmla="*/ 47625 w 168275"/>
                <a:gd name="connsiteY23" fmla="*/ 76200 h 298450"/>
                <a:gd name="connsiteX24" fmla="*/ 47625 w 168275"/>
                <a:gd name="connsiteY24" fmla="*/ 107950 h 298450"/>
                <a:gd name="connsiteX25" fmla="*/ 53975 w 168275"/>
                <a:gd name="connsiteY25" fmla="*/ 168275 h 298450"/>
                <a:gd name="connsiteX26" fmla="*/ 73025 w 168275"/>
                <a:gd name="connsiteY26" fmla="*/ 193675 h 298450"/>
                <a:gd name="connsiteX27" fmla="*/ 79375 w 168275"/>
                <a:gd name="connsiteY27" fmla="*/ 209550 h 298450"/>
                <a:gd name="connsiteX28" fmla="*/ 60325 w 168275"/>
                <a:gd name="connsiteY28" fmla="*/ 222250 h 298450"/>
                <a:gd name="connsiteX29" fmla="*/ 44450 w 168275"/>
                <a:gd name="connsiteY29" fmla="*/ 209550 h 298450"/>
                <a:gd name="connsiteX30" fmla="*/ 0 w 168275"/>
                <a:gd name="connsiteY30" fmla="*/ 241300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8275" h="298450">
                  <a:moveTo>
                    <a:pt x="0" y="241300"/>
                  </a:moveTo>
                  <a:lnTo>
                    <a:pt x="12700" y="298450"/>
                  </a:lnTo>
                  <a:lnTo>
                    <a:pt x="50800" y="279400"/>
                  </a:lnTo>
                  <a:lnTo>
                    <a:pt x="66675" y="260350"/>
                  </a:lnTo>
                  <a:lnTo>
                    <a:pt x="85725" y="244475"/>
                  </a:lnTo>
                  <a:lnTo>
                    <a:pt x="92075" y="228600"/>
                  </a:lnTo>
                  <a:lnTo>
                    <a:pt x="111125" y="219075"/>
                  </a:lnTo>
                  <a:lnTo>
                    <a:pt x="114300" y="190500"/>
                  </a:lnTo>
                  <a:lnTo>
                    <a:pt x="114300" y="161925"/>
                  </a:lnTo>
                  <a:lnTo>
                    <a:pt x="111125" y="130175"/>
                  </a:lnTo>
                  <a:lnTo>
                    <a:pt x="114300" y="95250"/>
                  </a:lnTo>
                  <a:lnTo>
                    <a:pt x="114300" y="95250"/>
                  </a:lnTo>
                  <a:lnTo>
                    <a:pt x="168275" y="50800"/>
                  </a:lnTo>
                  <a:lnTo>
                    <a:pt x="149225" y="41275"/>
                  </a:lnTo>
                  <a:lnTo>
                    <a:pt x="117475" y="63500"/>
                  </a:lnTo>
                  <a:lnTo>
                    <a:pt x="95250" y="85725"/>
                  </a:lnTo>
                  <a:lnTo>
                    <a:pt x="92075" y="136525"/>
                  </a:lnTo>
                  <a:lnTo>
                    <a:pt x="85725" y="149225"/>
                  </a:lnTo>
                  <a:lnTo>
                    <a:pt x="69850" y="130175"/>
                  </a:lnTo>
                  <a:lnTo>
                    <a:pt x="73025" y="92075"/>
                  </a:lnTo>
                  <a:lnTo>
                    <a:pt x="66675" y="47625"/>
                  </a:lnTo>
                  <a:lnTo>
                    <a:pt x="85725" y="0"/>
                  </a:lnTo>
                  <a:lnTo>
                    <a:pt x="53975" y="0"/>
                  </a:lnTo>
                  <a:lnTo>
                    <a:pt x="47625" y="76200"/>
                  </a:lnTo>
                  <a:lnTo>
                    <a:pt x="47625" y="107950"/>
                  </a:lnTo>
                  <a:lnTo>
                    <a:pt x="53975" y="168275"/>
                  </a:lnTo>
                  <a:lnTo>
                    <a:pt x="73025" y="193675"/>
                  </a:lnTo>
                  <a:lnTo>
                    <a:pt x="79375" y="209550"/>
                  </a:lnTo>
                  <a:lnTo>
                    <a:pt x="60325" y="222250"/>
                  </a:lnTo>
                  <a:lnTo>
                    <a:pt x="44450" y="209550"/>
                  </a:lnTo>
                  <a:lnTo>
                    <a:pt x="0" y="241300"/>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51" name="Upper San Juan"/>
            <p:cNvSpPr txBox="1"/>
            <p:nvPr/>
          </p:nvSpPr>
          <p:spPr bwMode="gray">
            <a:xfrm>
              <a:off x="4943272" y="2696184"/>
              <a:ext cx="888709" cy="641714"/>
            </a:xfrm>
            <a:prstGeom prst="rect">
              <a:avLst/>
            </a:prstGeom>
            <a:noFill/>
          </p:spPr>
          <p:txBody>
            <a:bodyPr wrap="square" rtlCol="0">
              <a:spAutoFit/>
            </a:bodyPr>
            <a:lstStyle/>
            <a:p>
              <a:pPr algn="ctr">
                <a:lnSpc>
                  <a:spcPct val="85000"/>
                </a:lnSpc>
              </a:pPr>
              <a:r>
                <a:rPr lang="en-US" sz="1400" b="1" dirty="0" smtClean="0">
                  <a:effectLst>
                    <a:outerShdw blurRad="38100" dist="63500" dir="2700000" algn="tl">
                      <a:srgbClr val="000000"/>
                    </a:outerShdw>
                  </a:effectLst>
                </a:rPr>
                <a:t>Upper San Juan</a:t>
              </a:r>
              <a:endParaRPr lang="en-US" sz="1400" b="1" dirty="0">
                <a:effectLst>
                  <a:outerShdw blurRad="38100" dist="63500" dir="2700000" algn="tl">
                    <a:srgbClr val="000000"/>
                  </a:outerShdw>
                </a:effectLst>
              </a:endParaRPr>
            </a:p>
          </p:txBody>
        </p:sp>
      </p:grpSp>
      <p:grpSp>
        <p:nvGrpSpPr>
          <p:cNvPr id="28" name="Group 68"/>
          <p:cNvGrpSpPr/>
          <p:nvPr/>
        </p:nvGrpSpPr>
        <p:grpSpPr bwMode="gray">
          <a:xfrm>
            <a:off x="5079708" y="3291840"/>
            <a:ext cx="1244892" cy="641714"/>
            <a:chOff x="5079708" y="3291840"/>
            <a:chExt cx="1244892" cy="641714"/>
          </a:xfrm>
        </p:grpSpPr>
        <p:grpSp>
          <p:nvGrpSpPr>
            <p:cNvPr id="29" name="San Mateo &amp; San Onofre"/>
            <p:cNvGrpSpPr/>
            <p:nvPr/>
          </p:nvGrpSpPr>
          <p:grpSpPr bwMode="gray">
            <a:xfrm>
              <a:off x="5362575" y="3502819"/>
              <a:ext cx="279400" cy="310356"/>
              <a:chOff x="5362575" y="3502819"/>
              <a:chExt cx="279400" cy="310356"/>
            </a:xfrm>
          </p:grpSpPr>
          <p:sp>
            <p:nvSpPr>
              <p:cNvPr id="63" name="Freeform 62"/>
              <p:cNvSpPr/>
              <p:nvPr/>
            </p:nvSpPr>
            <p:spPr bwMode="gray">
              <a:xfrm>
                <a:off x="5416550" y="3698875"/>
                <a:ext cx="225425" cy="114300"/>
              </a:xfrm>
              <a:custGeom>
                <a:avLst/>
                <a:gdLst>
                  <a:gd name="connsiteX0" fmla="*/ 0 w 225425"/>
                  <a:gd name="connsiteY0" fmla="*/ 66675 h 114300"/>
                  <a:gd name="connsiteX1" fmla="*/ 50800 w 225425"/>
                  <a:gd name="connsiteY1" fmla="*/ 114300 h 114300"/>
                  <a:gd name="connsiteX2" fmla="*/ 76200 w 225425"/>
                  <a:gd name="connsiteY2" fmla="*/ 85725 h 114300"/>
                  <a:gd name="connsiteX3" fmla="*/ 73025 w 225425"/>
                  <a:gd name="connsiteY3" fmla="*/ 63500 h 114300"/>
                  <a:gd name="connsiteX4" fmla="*/ 111125 w 225425"/>
                  <a:gd name="connsiteY4" fmla="*/ 41275 h 114300"/>
                  <a:gd name="connsiteX5" fmla="*/ 146050 w 225425"/>
                  <a:gd name="connsiteY5" fmla="*/ 38100 h 114300"/>
                  <a:gd name="connsiteX6" fmla="*/ 158750 w 225425"/>
                  <a:gd name="connsiteY6" fmla="*/ 28575 h 114300"/>
                  <a:gd name="connsiteX7" fmla="*/ 215900 w 225425"/>
                  <a:gd name="connsiteY7" fmla="*/ 57150 h 114300"/>
                  <a:gd name="connsiteX8" fmla="*/ 225425 w 225425"/>
                  <a:gd name="connsiteY8" fmla="*/ 63500 h 114300"/>
                  <a:gd name="connsiteX9" fmla="*/ 225425 w 225425"/>
                  <a:gd name="connsiteY9" fmla="*/ 63500 h 114300"/>
                  <a:gd name="connsiteX10" fmla="*/ 209550 w 225425"/>
                  <a:gd name="connsiteY10" fmla="*/ 34925 h 114300"/>
                  <a:gd name="connsiteX11" fmla="*/ 222250 w 225425"/>
                  <a:gd name="connsiteY11" fmla="*/ 0 h 114300"/>
                  <a:gd name="connsiteX12" fmla="*/ 190500 w 225425"/>
                  <a:gd name="connsiteY12" fmla="*/ 15875 h 114300"/>
                  <a:gd name="connsiteX13" fmla="*/ 146050 w 225425"/>
                  <a:gd name="connsiteY13" fmla="*/ 9525 h 114300"/>
                  <a:gd name="connsiteX14" fmla="*/ 114300 w 225425"/>
                  <a:gd name="connsiteY14" fmla="*/ 15875 h 114300"/>
                  <a:gd name="connsiteX15" fmla="*/ 79375 w 225425"/>
                  <a:gd name="connsiteY15" fmla="*/ 41275 h 114300"/>
                  <a:gd name="connsiteX16" fmla="*/ 0 w 225425"/>
                  <a:gd name="connsiteY16" fmla="*/ 6667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25" h="114300">
                    <a:moveTo>
                      <a:pt x="0" y="66675"/>
                    </a:moveTo>
                    <a:lnTo>
                      <a:pt x="50800" y="114300"/>
                    </a:lnTo>
                    <a:lnTo>
                      <a:pt x="76200" y="85725"/>
                    </a:lnTo>
                    <a:lnTo>
                      <a:pt x="73025" y="63500"/>
                    </a:lnTo>
                    <a:lnTo>
                      <a:pt x="111125" y="41275"/>
                    </a:lnTo>
                    <a:lnTo>
                      <a:pt x="146050" y="38100"/>
                    </a:lnTo>
                    <a:lnTo>
                      <a:pt x="158750" y="28575"/>
                    </a:lnTo>
                    <a:lnTo>
                      <a:pt x="215900" y="57150"/>
                    </a:lnTo>
                    <a:lnTo>
                      <a:pt x="225425" y="63500"/>
                    </a:lnTo>
                    <a:lnTo>
                      <a:pt x="225425" y="63500"/>
                    </a:lnTo>
                    <a:lnTo>
                      <a:pt x="209550" y="34925"/>
                    </a:lnTo>
                    <a:lnTo>
                      <a:pt x="222250" y="0"/>
                    </a:lnTo>
                    <a:lnTo>
                      <a:pt x="190500" y="15875"/>
                    </a:lnTo>
                    <a:lnTo>
                      <a:pt x="146050" y="9525"/>
                    </a:lnTo>
                    <a:lnTo>
                      <a:pt x="114300" y="15875"/>
                    </a:lnTo>
                    <a:lnTo>
                      <a:pt x="79375" y="41275"/>
                    </a:lnTo>
                    <a:lnTo>
                      <a:pt x="0" y="66675"/>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67" name="Freeform 66"/>
              <p:cNvSpPr/>
              <p:nvPr/>
            </p:nvSpPr>
            <p:spPr bwMode="gray">
              <a:xfrm>
                <a:off x="5362575" y="3502819"/>
                <a:ext cx="276225" cy="254793"/>
              </a:xfrm>
              <a:custGeom>
                <a:avLst/>
                <a:gdLst>
                  <a:gd name="connsiteX0" fmla="*/ 0 w 276225"/>
                  <a:gd name="connsiteY0" fmla="*/ 245269 h 245269"/>
                  <a:gd name="connsiteX1" fmla="*/ 59531 w 276225"/>
                  <a:gd name="connsiteY1" fmla="*/ 128587 h 245269"/>
                  <a:gd name="connsiteX2" fmla="*/ 64294 w 276225"/>
                  <a:gd name="connsiteY2" fmla="*/ 83344 h 245269"/>
                  <a:gd name="connsiteX3" fmla="*/ 66675 w 276225"/>
                  <a:gd name="connsiteY3" fmla="*/ 16669 h 245269"/>
                  <a:gd name="connsiteX4" fmla="*/ 85725 w 276225"/>
                  <a:gd name="connsiteY4" fmla="*/ 16669 h 245269"/>
                  <a:gd name="connsiteX5" fmla="*/ 78581 w 276225"/>
                  <a:gd name="connsiteY5" fmla="*/ 76200 h 245269"/>
                  <a:gd name="connsiteX6" fmla="*/ 83344 w 276225"/>
                  <a:gd name="connsiteY6" fmla="*/ 109537 h 245269"/>
                  <a:gd name="connsiteX7" fmla="*/ 130969 w 276225"/>
                  <a:gd name="connsiteY7" fmla="*/ 119062 h 245269"/>
                  <a:gd name="connsiteX8" fmla="*/ 169069 w 276225"/>
                  <a:gd name="connsiteY8" fmla="*/ 114300 h 245269"/>
                  <a:gd name="connsiteX9" fmla="*/ 192881 w 276225"/>
                  <a:gd name="connsiteY9" fmla="*/ 104775 h 245269"/>
                  <a:gd name="connsiteX10" fmla="*/ 235744 w 276225"/>
                  <a:gd name="connsiteY10" fmla="*/ 42862 h 245269"/>
                  <a:gd name="connsiteX11" fmla="*/ 276225 w 276225"/>
                  <a:gd name="connsiteY11" fmla="*/ 0 h 245269"/>
                  <a:gd name="connsiteX12" fmla="*/ 276225 w 276225"/>
                  <a:gd name="connsiteY12" fmla="*/ 30956 h 245269"/>
                  <a:gd name="connsiteX13" fmla="*/ 242888 w 276225"/>
                  <a:gd name="connsiteY13" fmla="*/ 61912 h 245269"/>
                  <a:gd name="connsiteX14" fmla="*/ 219075 w 276225"/>
                  <a:gd name="connsiteY14" fmla="*/ 100012 h 245269"/>
                  <a:gd name="connsiteX15" fmla="*/ 190500 w 276225"/>
                  <a:gd name="connsiteY15" fmla="*/ 130969 h 245269"/>
                  <a:gd name="connsiteX16" fmla="*/ 145256 w 276225"/>
                  <a:gd name="connsiteY16" fmla="*/ 142875 h 245269"/>
                  <a:gd name="connsiteX17" fmla="*/ 109538 w 276225"/>
                  <a:gd name="connsiteY17" fmla="*/ 142875 h 245269"/>
                  <a:gd name="connsiteX18" fmla="*/ 76200 w 276225"/>
                  <a:gd name="connsiteY18" fmla="*/ 140494 h 245269"/>
                  <a:gd name="connsiteX19" fmla="*/ 73819 w 276225"/>
                  <a:gd name="connsiteY19" fmla="*/ 188119 h 245269"/>
                  <a:gd name="connsiteX20" fmla="*/ 0 w 276225"/>
                  <a:gd name="connsiteY20" fmla="*/ 245269 h 245269"/>
                  <a:gd name="connsiteX0" fmla="*/ 0 w 276225"/>
                  <a:gd name="connsiteY0" fmla="*/ 245269 h 245269"/>
                  <a:gd name="connsiteX1" fmla="*/ 59531 w 276225"/>
                  <a:gd name="connsiteY1" fmla="*/ 128587 h 245269"/>
                  <a:gd name="connsiteX2" fmla="*/ 64294 w 276225"/>
                  <a:gd name="connsiteY2" fmla="*/ 83344 h 245269"/>
                  <a:gd name="connsiteX3" fmla="*/ 66675 w 276225"/>
                  <a:gd name="connsiteY3" fmla="*/ 16669 h 245269"/>
                  <a:gd name="connsiteX4" fmla="*/ 85725 w 276225"/>
                  <a:gd name="connsiteY4" fmla="*/ 16669 h 245269"/>
                  <a:gd name="connsiteX5" fmla="*/ 78581 w 276225"/>
                  <a:gd name="connsiteY5" fmla="*/ 76200 h 245269"/>
                  <a:gd name="connsiteX6" fmla="*/ 83344 w 276225"/>
                  <a:gd name="connsiteY6" fmla="*/ 109537 h 245269"/>
                  <a:gd name="connsiteX7" fmla="*/ 130969 w 276225"/>
                  <a:gd name="connsiteY7" fmla="*/ 119062 h 245269"/>
                  <a:gd name="connsiteX8" fmla="*/ 169069 w 276225"/>
                  <a:gd name="connsiteY8" fmla="*/ 114300 h 245269"/>
                  <a:gd name="connsiteX9" fmla="*/ 192881 w 276225"/>
                  <a:gd name="connsiteY9" fmla="*/ 104775 h 245269"/>
                  <a:gd name="connsiteX10" fmla="*/ 235744 w 276225"/>
                  <a:gd name="connsiteY10" fmla="*/ 42862 h 245269"/>
                  <a:gd name="connsiteX11" fmla="*/ 276225 w 276225"/>
                  <a:gd name="connsiteY11" fmla="*/ 0 h 245269"/>
                  <a:gd name="connsiteX12" fmla="*/ 276225 w 276225"/>
                  <a:gd name="connsiteY12" fmla="*/ 30956 h 245269"/>
                  <a:gd name="connsiteX13" fmla="*/ 242888 w 276225"/>
                  <a:gd name="connsiteY13" fmla="*/ 61912 h 245269"/>
                  <a:gd name="connsiteX14" fmla="*/ 219075 w 276225"/>
                  <a:gd name="connsiteY14" fmla="*/ 100012 h 245269"/>
                  <a:gd name="connsiteX15" fmla="*/ 190500 w 276225"/>
                  <a:gd name="connsiteY15" fmla="*/ 130969 h 245269"/>
                  <a:gd name="connsiteX16" fmla="*/ 145256 w 276225"/>
                  <a:gd name="connsiteY16" fmla="*/ 142875 h 245269"/>
                  <a:gd name="connsiteX17" fmla="*/ 109538 w 276225"/>
                  <a:gd name="connsiteY17" fmla="*/ 142875 h 245269"/>
                  <a:gd name="connsiteX18" fmla="*/ 76200 w 276225"/>
                  <a:gd name="connsiteY18" fmla="*/ 140494 h 245269"/>
                  <a:gd name="connsiteX19" fmla="*/ 73819 w 276225"/>
                  <a:gd name="connsiteY19" fmla="*/ 188119 h 245269"/>
                  <a:gd name="connsiteX20" fmla="*/ 47625 w 276225"/>
                  <a:gd name="connsiteY20" fmla="*/ 230981 h 245269"/>
                  <a:gd name="connsiteX21" fmla="*/ 0 w 276225"/>
                  <a:gd name="connsiteY21" fmla="*/ 245269 h 245269"/>
                  <a:gd name="connsiteX0" fmla="*/ 0 w 276225"/>
                  <a:gd name="connsiteY0" fmla="*/ 245269 h 254793"/>
                  <a:gd name="connsiteX1" fmla="*/ 59531 w 276225"/>
                  <a:gd name="connsiteY1" fmla="*/ 128587 h 254793"/>
                  <a:gd name="connsiteX2" fmla="*/ 64294 w 276225"/>
                  <a:gd name="connsiteY2" fmla="*/ 83344 h 254793"/>
                  <a:gd name="connsiteX3" fmla="*/ 66675 w 276225"/>
                  <a:gd name="connsiteY3" fmla="*/ 16669 h 254793"/>
                  <a:gd name="connsiteX4" fmla="*/ 85725 w 276225"/>
                  <a:gd name="connsiteY4" fmla="*/ 16669 h 254793"/>
                  <a:gd name="connsiteX5" fmla="*/ 78581 w 276225"/>
                  <a:gd name="connsiteY5" fmla="*/ 76200 h 254793"/>
                  <a:gd name="connsiteX6" fmla="*/ 83344 w 276225"/>
                  <a:gd name="connsiteY6" fmla="*/ 109537 h 254793"/>
                  <a:gd name="connsiteX7" fmla="*/ 130969 w 276225"/>
                  <a:gd name="connsiteY7" fmla="*/ 119062 h 254793"/>
                  <a:gd name="connsiteX8" fmla="*/ 169069 w 276225"/>
                  <a:gd name="connsiteY8" fmla="*/ 114300 h 254793"/>
                  <a:gd name="connsiteX9" fmla="*/ 192881 w 276225"/>
                  <a:gd name="connsiteY9" fmla="*/ 104775 h 254793"/>
                  <a:gd name="connsiteX10" fmla="*/ 235744 w 276225"/>
                  <a:gd name="connsiteY10" fmla="*/ 42862 h 254793"/>
                  <a:gd name="connsiteX11" fmla="*/ 276225 w 276225"/>
                  <a:gd name="connsiteY11" fmla="*/ 0 h 254793"/>
                  <a:gd name="connsiteX12" fmla="*/ 276225 w 276225"/>
                  <a:gd name="connsiteY12" fmla="*/ 30956 h 254793"/>
                  <a:gd name="connsiteX13" fmla="*/ 242888 w 276225"/>
                  <a:gd name="connsiteY13" fmla="*/ 61912 h 254793"/>
                  <a:gd name="connsiteX14" fmla="*/ 219075 w 276225"/>
                  <a:gd name="connsiteY14" fmla="*/ 100012 h 254793"/>
                  <a:gd name="connsiteX15" fmla="*/ 190500 w 276225"/>
                  <a:gd name="connsiteY15" fmla="*/ 130969 h 254793"/>
                  <a:gd name="connsiteX16" fmla="*/ 145256 w 276225"/>
                  <a:gd name="connsiteY16" fmla="*/ 142875 h 254793"/>
                  <a:gd name="connsiteX17" fmla="*/ 109538 w 276225"/>
                  <a:gd name="connsiteY17" fmla="*/ 142875 h 254793"/>
                  <a:gd name="connsiteX18" fmla="*/ 76200 w 276225"/>
                  <a:gd name="connsiteY18" fmla="*/ 140494 h 254793"/>
                  <a:gd name="connsiteX19" fmla="*/ 73819 w 276225"/>
                  <a:gd name="connsiteY19" fmla="*/ 188119 h 254793"/>
                  <a:gd name="connsiteX20" fmla="*/ 30956 w 276225"/>
                  <a:gd name="connsiteY20" fmla="*/ 254793 h 254793"/>
                  <a:gd name="connsiteX21" fmla="*/ 0 w 276225"/>
                  <a:gd name="connsiteY21" fmla="*/ 245269 h 254793"/>
                  <a:gd name="connsiteX0" fmla="*/ 0 w 276225"/>
                  <a:gd name="connsiteY0" fmla="*/ 245269 h 254793"/>
                  <a:gd name="connsiteX1" fmla="*/ 59531 w 276225"/>
                  <a:gd name="connsiteY1" fmla="*/ 128587 h 254793"/>
                  <a:gd name="connsiteX2" fmla="*/ 64294 w 276225"/>
                  <a:gd name="connsiteY2" fmla="*/ 83344 h 254793"/>
                  <a:gd name="connsiteX3" fmla="*/ 66675 w 276225"/>
                  <a:gd name="connsiteY3" fmla="*/ 16669 h 254793"/>
                  <a:gd name="connsiteX4" fmla="*/ 85725 w 276225"/>
                  <a:gd name="connsiteY4" fmla="*/ 16669 h 254793"/>
                  <a:gd name="connsiteX5" fmla="*/ 78581 w 276225"/>
                  <a:gd name="connsiteY5" fmla="*/ 76200 h 254793"/>
                  <a:gd name="connsiteX6" fmla="*/ 83344 w 276225"/>
                  <a:gd name="connsiteY6" fmla="*/ 109537 h 254793"/>
                  <a:gd name="connsiteX7" fmla="*/ 130969 w 276225"/>
                  <a:gd name="connsiteY7" fmla="*/ 119062 h 254793"/>
                  <a:gd name="connsiteX8" fmla="*/ 169069 w 276225"/>
                  <a:gd name="connsiteY8" fmla="*/ 114300 h 254793"/>
                  <a:gd name="connsiteX9" fmla="*/ 192881 w 276225"/>
                  <a:gd name="connsiteY9" fmla="*/ 104775 h 254793"/>
                  <a:gd name="connsiteX10" fmla="*/ 235744 w 276225"/>
                  <a:gd name="connsiteY10" fmla="*/ 42862 h 254793"/>
                  <a:gd name="connsiteX11" fmla="*/ 276225 w 276225"/>
                  <a:gd name="connsiteY11" fmla="*/ 0 h 254793"/>
                  <a:gd name="connsiteX12" fmla="*/ 276225 w 276225"/>
                  <a:gd name="connsiteY12" fmla="*/ 30956 h 254793"/>
                  <a:gd name="connsiteX13" fmla="*/ 242888 w 276225"/>
                  <a:gd name="connsiteY13" fmla="*/ 61912 h 254793"/>
                  <a:gd name="connsiteX14" fmla="*/ 219075 w 276225"/>
                  <a:gd name="connsiteY14" fmla="*/ 100012 h 254793"/>
                  <a:gd name="connsiteX15" fmla="*/ 190500 w 276225"/>
                  <a:gd name="connsiteY15" fmla="*/ 130969 h 254793"/>
                  <a:gd name="connsiteX16" fmla="*/ 145256 w 276225"/>
                  <a:gd name="connsiteY16" fmla="*/ 142875 h 254793"/>
                  <a:gd name="connsiteX17" fmla="*/ 109538 w 276225"/>
                  <a:gd name="connsiteY17" fmla="*/ 142875 h 254793"/>
                  <a:gd name="connsiteX18" fmla="*/ 76200 w 276225"/>
                  <a:gd name="connsiteY18" fmla="*/ 140494 h 254793"/>
                  <a:gd name="connsiteX19" fmla="*/ 66675 w 276225"/>
                  <a:gd name="connsiteY19" fmla="*/ 188119 h 254793"/>
                  <a:gd name="connsiteX20" fmla="*/ 30956 w 276225"/>
                  <a:gd name="connsiteY20" fmla="*/ 254793 h 254793"/>
                  <a:gd name="connsiteX21" fmla="*/ 0 w 276225"/>
                  <a:gd name="connsiteY21" fmla="*/ 245269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6225" h="254793">
                    <a:moveTo>
                      <a:pt x="0" y="245269"/>
                    </a:moveTo>
                    <a:lnTo>
                      <a:pt x="59531" y="128587"/>
                    </a:lnTo>
                    <a:lnTo>
                      <a:pt x="64294" y="83344"/>
                    </a:lnTo>
                    <a:cubicBezTo>
                      <a:pt x="65088" y="61119"/>
                      <a:pt x="65881" y="38894"/>
                      <a:pt x="66675" y="16669"/>
                    </a:cubicBezTo>
                    <a:lnTo>
                      <a:pt x="85725" y="16669"/>
                    </a:lnTo>
                    <a:lnTo>
                      <a:pt x="78581" y="76200"/>
                    </a:lnTo>
                    <a:lnTo>
                      <a:pt x="83344" y="109537"/>
                    </a:lnTo>
                    <a:lnTo>
                      <a:pt x="130969" y="119062"/>
                    </a:lnTo>
                    <a:lnTo>
                      <a:pt x="169069" y="114300"/>
                    </a:lnTo>
                    <a:lnTo>
                      <a:pt x="192881" y="104775"/>
                    </a:lnTo>
                    <a:lnTo>
                      <a:pt x="235744" y="42862"/>
                    </a:lnTo>
                    <a:lnTo>
                      <a:pt x="276225" y="0"/>
                    </a:lnTo>
                    <a:lnTo>
                      <a:pt x="276225" y="30956"/>
                    </a:lnTo>
                    <a:lnTo>
                      <a:pt x="242888" y="61912"/>
                    </a:lnTo>
                    <a:lnTo>
                      <a:pt x="219075" y="100012"/>
                    </a:lnTo>
                    <a:lnTo>
                      <a:pt x="190500" y="130969"/>
                    </a:lnTo>
                    <a:lnTo>
                      <a:pt x="145256" y="142875"/>
                    </a:lnTo>
                    <a:lnTo>
                      <a:pt x="109538" y="142875"/>
                    </a:lnTo>
                    <a:lnTo>
                      <a:pt x="76200" y="140494"/>
                    </a:lnTo>
                    <a:lnTo>
                      <a:pt x="66675" y="188119"/>
                    </a:lnTo>
                    <a:lnTo>
                      <a:pt x="30956" y="254793"/>
                    </a:lnTo>
                    <a:lnTo>
                      <a:pt x="0" y="245269"/>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grpSp>
        <p:sp>
          <p:nvSpPr>
            <p:cNvPr id="53" name="San Mateo &amp; San Onofre"/>
            <p:cNvSpPr txBox="1"/>
            <p:nvPr/>
          </p:nvSpPr>
          <p:spPr bwMode="gray">
            <a:xfrm>
              <a:off x="5079708" y="3291840"/>
              <a:ext cx="1244892" cy="641714"/>
            </a:xfrm>
            <a:prstGeom prst="rect">
              <a:avLst/>
            </a:prstGeom>
            <a:noFill/>
          </p:spPr>
          <p:txBody>
            <a:bodyPr wrap="square" rtlCol="0">
              <a:spAutoFit/>
            </a:bodyPr>
            <a:lstStyle/>
            <a:p>
              <a:pPr algn="ctr">
                <a:lnSpc>
                  <a:spcPct val="85000"/>
                </a:lnSpc>
              </a:pPr>
              <a:r>
                <a:rPr lang="en-US" sz="1400" b="1" dirty="0" smtClean="0">
                  <a:effectLst>
                    <a:outerShdw blurRad="38100" dist="63500" dir="2700000" algn="tl">
                      <a:srgbClr val="000000"/>
                    </a:outerShdw>
                  </a:effectLst>
                </a:rPr>
                <a:t>San Mateo &amp; San </a:t>
              </a:r>
              <a:r>
                <a:rPr lang="en-US" sz="1400" b="1" dirty="0" err="1" smtClean="0">
                  <a:effectLst>
                    <a:outerShdw blurRad="38100" dist="63500" dir="2700000" algn="tl">
                      <a:srgbClr val="000000"/>
                    </a:outerShdw>
                  </a:effectLst>
                </a:rPr>
                <a:t>Onofre</a:t>
              </a:r>
              <a:endParaRPr lang="en-US" sz="1400" b="1" dirty="0">
                <a:effectLst>
                  <a:outerShdw blurRad="38100" dist="63500" dir="2700000" algn="tl">
                    <a:srgbClr val="000000"/>
                  </a:outerShdw>
                </a:effectLst>
              </a:endParaRPr>
            </a:p>
          </p:txBody>
        </p:sp>
      </p:grpSp>
      <p:sp>
        <p:nvSpPr>
          <p:cNvPr id="71" name="Freeform 70"/>
          <p:cNvSpPr/>
          <p:nvPr/>
        </p:nvSpPr>
        <p:spPr bwMode="auto">
          <a:xfrm>
            <a:off x="4810069" y="1168701"/>
            <a:ext cx="37874" cy="32463"/>
          </a:xfrm>
          <a:custGeom>
            <a:avLst/>
            <a:gdLst>
              <a:gd name="connsiteX0" fmla="*/ 37874 w 37874"/>
              <a:gd name="connsiteY0" fmla="*/ 0 h 32463"/>
              <a:gd name="connsiteX1" fmla="*/ 0 w 37874"/>
              <a:gd name="connsiteY1" fmla="*/ 32463 h 32463"/>
              <a:gd name="connsiteX2" fmla="*/ 37874 w 37874"/>
              <a:gd name="connsiteY2" fmla="*/ 0 h 32463"/>
            </a:gdLst>
            <a:ahLst/>
            <a:cxnLst>
              <a:cxn ang="0">
                <a:pos x="connsiteX0" y="connsiteY0"/>
              </a:cxn>
              <a:cxn ang="0">
                <a:pos x="connsiteX1" y="connsiteY1"/>
              </a:cxn>
              <a:cxn ang="0">
                <a:pos x="connsiteX2" y="connsiteY2"/>
              </a:cxn>
            </a:cxnLst>
            <a:rect l="l" t="t" r="r" b="b"/>
            <a:pathLst>
              <a:path w="37874" h="32463">
                <a:moveTo>
                  <a:pt x="37874" y="0"/>
                </a:moveTo>
                <a:lnTo>
                  <a:pt x="0" y="32463"/>
                </a:lnTo>
                <a:lnTo>
                  <a:pt x="37874" y="0"/>
                </a:lnTo>
                <a:close/>
              </a:path>
            </a:pathLst>
          </a:cu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grpSp>
        <p:nvGrpSpPr>
          <p:cNvPr id="30" name="Group 81"/>
          <p:cNvGrpSpPr/>
          <p:nvPr/>
        </p:nvGrpSpPr>
        <p:grpSpPr bwMode="gray">
          <a:xfrm>
            <a:off x="4626428" y="760613"/>
            <a:ext cx="762000" cy="534787"/>
            <a:chOff x="4626428" y="760613"/>
            <a:chExt cx="762000" cy="534787"/>
          </a:xfrm>
        </p:grpSpPr>
        <p:grpSp>
          <p:nvGrpSpPr>
            <p:cNvPr id="36" name="Group 80"/>
            <p:cNvGrpSpPr/>
            <p:nvPr/>
          </p:nvGrpSpPr>
          <p:grpSpPr bwMode="gray">
            <a:xfrm>
              <a:off x="4804658" y="921544"/>
              <a:ext cx="422186" cy="373856"/>
              <a:chOff x="4804658" y="921544"/>
              <a:chExt cx="422186" cy="373856"/>
            </a:xfrm>
          </p:grpSpPr>
          <p:sp>
            <p:nvSpPr>
              <p:cNvPr id="73" name="Freeform 72"/>
              <p:cNvSpPr/>
              <p:nvPr/>
            </p:nvSpPr>
            <p:spPr bwMode="gray">
              <a:xfrm>
                <a:off x="4804658" y="1149763"/>
                <a:ext cx="135266" cy="62223"/>
              </a:xfrm>
              <a:custGeom>
                <a:avLst/>
                <a:gdLst>
                  <a:gd name="connsiteX0" fmla="*/ 135266 w 135266"/>
                  <a:gd name="connsiteY0" fmla="*/ 0 h 62223"/>
                  <a:gd name="connsiteX1" fmla="*/ 64928 w 135266"/>
                  <a:gd name="connsiteY1" fmla="*/ 54107 h 62223"/>
                  <a:gd name="connsiteX2" fmla="*/ 0 w 135266"/>
                  <a:gd name="connsiteY2" fmla="*/ 62223 h 62223"/>
                  <a:gd name="connsiteX3" fmla="*/ 40580 w 135266"/>
                  <a:gd name="connsiteY3" fmla="*/ 13527 h 62223"/>
                  <a:gd name="connsiteX4" fmla="*/ 135266 w 135266"/>
                  <a:gd name="connsiteY4" fmla="*/ 0 h 6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66" h="62223">
                    <a:moveTo>
                      <a:pt x="135266" y="0"/>
                    </a:moveTo>
                    <a:lnTo>
                      <a:pt x="64928" y="54107"/>
                    </a:lnTo>
                    <a:lnTo>
                      <a:pt x="0" y="62223"/>
                    </a:lnTo>
                    <a:lnTo>
                      <a:pt x="40580" y="13527"/>
                    </a:lnTo>
                    <a:lnTo>
                      <a:pt x="135266" y="0"/>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76" name="Freeform 75"/>
              <p:cNvSpPr/>
              <p:nvPr/>
            </p:nvSpPr>
            <p:spPr bwMode="gray">
              <a:xfrm>
                <a:off x="4912519" y="1100138"/>
                <a:ext cx="71437" cy="38100"/>
              </a:xfrm>
              <a:custGeom>
                <a:avLst/>
                <a:gdLst>
                  <a:gd name="connsiteX0" fmla="*/ 66675 w 66675"/>
                  <a:gd name="connsiteY0" fmla="*/ 35718 h 38100"/>
                  <a:gd name="connsiteX1" fmla="*/ 0 w 66675"/>
                  <a:gd name="connsiteY1" fmla="*/ 38100 h 38100"/>
                  <a:gd name="connsiteX2" fmla="*/ 23812 w 66675"/>
                  <a:gd name="connsiteY2" fmla="*/ 0 h 38100"/>
                  <a:gd name="connsiteX3" fmla="*/ 66675 w 66675"/>
                  <a:gd name="connsiteY3" fmla="*/ 35718 h 38100"/>
                  <a:gd name="connsiteX0" fmla="*/ 66675 w 116681"/>
                  <a:gd name="connsiteY0" fmla="*/ 69056 h 71438"/>
                  <a:gd name="connsiteX1" fmla="*/ 0 w 116681"/>
                  <a:gd name="connsiteY1" fmla="*/ 71438 h 71438"/>
                  <a:gd name="connsiteX2" fmla="*/ 23812 w 116681"/>
                  <a:gd name="connsiteY2" fmla="*/ 33338 h 71438"/>
                  <a:gd name="connsiteX3" fmla="*/ 116681 w 116681"/>
                  <a:gd name="connsiteY3" fmla="*/ 0 h 71438"/>
                  <a:gd name="connsiteX4" fmla="*/ 66675 w 116681"/>
                  <a:gd name="connsiteY4" fmla="*/ 69056 h 71438"/>
                  <a:gd name="connsiteX0" fmla="*/ 66675 w 71437"/>
                  <a:gd name="connsiteY0" fmla="*/ 35718 h 38100"/>
                  <a:gd name="connsiteX1" fmla="*/ 0 w 71437"/>
                  <a:gd name="connsiteY1" fmla="*/ 38100 h 38100"/>
                  <a:gd name="connsiteX2" fmla="*/ 23812 w 71437"/>
                  <a:gd name="connsiteY2" fmla="*/ 0 h 38100"/>
                  <a:gd name="connsiteX3" fmla="*/ 71437 w 71437"/>
                  <a:gd name="connsiteY3" fmla="*/ 7143 h 38100"/>
                  <a:gd name="connsiteX4" fmla="*/ 66675 w 71437"/>
                  <a:gd name="connsiteY4" fmla="*/ 35718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37" h="38100">
                    <a:moveTo>
                      <a:pt x="66675" y="35718"/>
                    </a:moveTo>
                    <a:lnTo>
                      <a:pt x="0" y="38100"/>
                    </a:lnTo>
                    <a:lnTo>
                      <a:pt x="23812" y="0"/>
                    </a:lnTo>
                    <a:lnTo>
                      <a:pt x="71437" y="7143"/>
                    </a:lnTo>
                    <a:lnTo>
                      <a:pt x="66675" y="35718"/>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77" name="Freeform 76"/>
              <p:cNvSpPr/>
              <p:nvPr/>
            </p:nvSpPr>
            <p:spPr bwMode="gray">
              <a:xfrm>
                <a:off x="4807744" y="1138238"/>
                <a:ext cx="288131" cy="157162"/>
              </a:xfrm>
              <a:custGeom>
                <a:avLst/>
                <a:gdLst>
                  <a:gd name="connsiteX0" fmla="*/ 114300 w 288131"/>
                  <a:gd name="connsiteY0" fmla="*/ 157162 h 157162"/>
                  <a:gd name="connsiteX1" fmla="*/ 185737 w 288131"/>
                  <a:gd name="connsiteY1" fmla="*/ 126206 h 157162"/>
                  <a:gd name="connsiteX2" fmla="*/ 247650 w 288131"/>
                  <a:gd name="connsiteY2" fmla="*/ 85725 h 157162"/>
                  <a:gd name="connsiteX3" fmla="*/ 276225 w 288131"/>
                  <a:gd name="connsiteY3" fmla="*/ 47625 h 157162"/>
                  <a:gd name="connsiteX4" fmla="*/ 288131 w 288131"/>
                  <a:gd name="connsiteY4" fmla="*/ 0 h 157162"/>
                  <a:gd name="connsiteX5" fmla="*/ 192881 w 288131"/>
                  <a:gd name="connsiteY5" fmla="*/ 2381 h 157162"/>
                  <a:gd name="connsiteX6" fmla="*/ 126206 w 288131"/>
                  <a:gd name="connsiteY6" fmla="*/ 7143 h 157162"/>
                  <a:gd name="connsiteX7" fmla="*/ 73819 w 288131"/>
                  <a:gd name="connsiteY7" fmla="*/ 64293 h 157162"/>
                  <a:gd name="connsiteX8" fmla="*/ 0 w 288131"/>
                  <a:gd name="connsiteY8" fmla="*/ 76200 h 157162"/>
                  <a:gd name="connsiteX9" fmla="*/ 0 w 288131"/>
                  <a:gd name="connsiteY9" fmla="*/ 95250 h 157162"/>
                  <a:gd name="connsiteX10" fmla="*/ 42862 w 288131"/>
                  <a:gd name="connsiteY10" fmla="*/ 114300 h 157162"/>
                  <a:gd name="connsiteX11" fmla="*/ 114300 w 288131"/>
                  <a:gd name="connsiteY11" fmla="*/ 15716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131" h="157162">
                    <a:moveTo>
                      <a:pt x="114300" y="157162"/>
                    </a:moveTo>
                    <a:lnTo>
                      <a:pt x="185737" y="126206"/>
                    </a:lnTo>
                    <a:lnTo>
                      <a:pt x="247650" y="85725"/>
                    </a:lnTo>
                    <a:lnTo>
                      <a:pt x="276225" y="47625"/>
                    </a:lnTo>
                    <a:lnTo>
                      <a:pt x="288131" y="0"/>
                    </a:lnTo>
                    <a:lnTo>
                      <a:pt x="192881" y="2381"/>
                    </a:lnTo>
                    <a:lnTo>
                      <a:pt x="126206" y="7143"/>
                    </a:lnTo>
                    <a:lnTo>
                      <a:pt x="73819" y="64293"/>
                    </a:lnTo>
                    <a:lnTo>
                      <a:pt x="0" y="76200"/>
                    </a:lnTo>
                    <a:lnTo>
                      <a:pt x="0" y="95250"/>
                    </a:lnTo>
                    <a:lnTo>
                      <a:pt x="42862" y="114300"/>
                    </a:lnTo>
                    <a:lnTo>
                      <a:pt x="114300" y="157162"/>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78" name="Freeform 77"/>
              <p:cNvSpPr/>
              <p:nvPr/>
            </p:nvSpPr>
            <p:spPr bwMode="gray">
              <a:xfrm>
                <a:off x="4986338" y="1097756"/>
                <a:ext cx="95250" cy="40482"/>
              </a:xfrm>
              <a:custGeom>
                <a:avLst/>
                <a:gdLst>
                  <a:gd name="connsiteX0" fmla="*/ 47625 w 95250"/>
                  <a:gd name="connsiteY0" fmla="*/ 0 h 40482"/>
                  <a:gd name="connsiteX1" fmla="*/ 95250 w 95250"/>
                  <a:gd name="connsiteY1" fmla="*/ 26194 h 40482"/>
                  <a:gd name="connsiteX2" fmla="*/ 83343 w 95250"/>
                  <a:gd name="connsiteY2" fmla="*/ 38100 h 40482"/>
                  <a:gd name="connsiteX3" fmla="*/ 0 w 95250"/>
                  <a:gd name="connsiteY3" fmla="*/ 40482 h 40482"/>
                  <a:gd name="connsiteX4" fmla="*/ 47625 w 95250"/>
                  <a:gd name="connsiteY4" fmla="*/ 0 h 40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40482">
                    <a:moveTo>
                      <a:pt x="47625" y="0"/>
                    </a:moveTo>
                    <a:lnTo>
                      <a:pt x="95250" y="26194"/>
                    </a:lnTo>
                    <a:lnTo>
                      <a:pt x="83343" y="38100"/>
                    </a:lnTo>
                    <a:lnTo>
                      <a:pt x="0" y="40482"/>
                    </a:lnTo>
                    <a:lnTo>
                      <a:pt x="47625" y="0"/>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79" name="Freeform 78"/>
              <p:cNvSpPr/>
              <p:nvPr/>
            </p:nvSpPr>
            <p:spPr bwMode="gray">
              <a:xfrm>
                <a:off x="5031581" y="983456"/>
                <a:ext cx="195263" cy="202407"/>
              </a:xfrm>
              <a:custGeom>
                <a:avLst/>
                <a:gdLst>
                  <a:gd name="connsiteX0" fmla="*/ 123825 w 195263"/>
                  <a:gd name="connsiteY0" fmla="*/ 130969 h 202407"/>
                  <a:gd name="connsiteX1" fmla="*/ 64294 w 195263"/>
                  <a:gd name="connsiteY1" fmla="*/ 202407 h 202407"/>
                  <a:gd name="connsiteX2" fmla="*/ 69057 w 195263"/>
                  <a:gd name="connsiteY2" fmla="*/ 152400 h 202407"/>
                  <a:gd name="connsiteX3" fmla="*/ 50007 w 195263"/>
                  <a:gd name="connsiteY3" fmla="*/ 152400 h 202407"/>
                  <a:gd name="connsiteX4" fmla="*/ 57150 w 195263"/>
                  <a:gd name="connsiteY4" fmla="*/ 130969 h 202407"/>
                  <a:gd name="connsiteX5" fmla="*/ 0 w 195263"/>
                  <a:gd name="connsiteY5" fmla="*/ 109538 h 202407"/>
                  <a:gd name="connsiteX6" fmla="*/ 111919 w 195263"/>
                  <a:gd name="connsiteY6" fmla="*/ 38100 h 202407"/>
                  <a:gd name="connsiteX7" fmla="*/ 152400 w 195263"/>
                  <a:gd name="connsiteY7" fmla="*/ 0 h 202407"/>
                  <a:gd name="connsiteX8" fmla="*/ 195263 w 195263"/>
                  <a:gd name="connsiteY8" fmla="*/ 0 h 202407"/>
                  <a:gd name="connsiteX9" fmla="*/ 190500 w 195263"/>
                  <a:gd name="connsiteY9" fmla="*/ 30957 h 202407"/>
                  <a:gd name="connsiteX10" fmla="*/ 123825 w 195263"/>
                  <a:gd name="connsiteY10" fmla="*/ 130969 h 20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263" h="202407">
                    <a:moveTo>
                      <a:pt x="123825" y="130969"/>
                    </a:moveTo>
                    <a:lnTo>
                      <a:pt x="64294" y="202407"/>
                    </a:lnTo>
                    <a:lnTo>
                      <a:pt x="69057" y="152400"/>
                    </a:lnTo>
                    <a:lnTo>
                      <a:pt x="50007" y="152400"/>
                    </a:lnTo>
                    <a:lnTo>
                      <a:pt x="57150" y="130969"/>
                    </a:lnTo>
                    <a:lnTo>
                      <a:pt x="0" y="109538"/>
                    </a:lnTo>
                    <a:lnTo>
                      <a:pt x="111919" y="38100"/>
                    </a:lnTo>
                    <a:lnTo>
                      <a:pt x="152400" y="0"/>
                    </a:lnTo>
                    <a:lnTo>
                      <a:pt x="195263" y="0"/>
                    </a:lnTo>
                    <a:lnTo>
                      <a:pt x="190500" y="30957"/>
                    </a:lnTo>
                    <a:lnTo>
                      <a:pt x="123825" y="130969"/>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80" name="Freeform 79"/>
              <p:cNvSpPr/>
              <p:nvPr/>
            </p:nvSpPr>
            <p:spPr bwMode="gray">
              <a:xfrm>
                <a:off x="4962525" y="921544"/>
                <a:ext cx="219075" cy="209550"/>
              </a:xfrm>
              <a:custGeom>
                <a:avLst/>
                <a:gdLst>
                  <a:gd name="connsiteX0" fmla="*/ 185738 w 185738"/>
                  <a:gd name="connsiteY0" fmla="*/ 0 h 192881"/>
                  <a:gd name="connsiteX1" fmla="*/ 164306 w 185738"/>
                  <a:gd name="connsiteY1" fmla="*/ 69056 h 192881"/>
                  <a:gd name="connsiteX2" fmla="*/ 140494 w 185738"/>
                  <a:gd name="connsiteY2" fmla="*/ 76200 h 192881"/>
                  <a:gd name="connsiteX3" fmla="*/ 114300 w 185738"/>
                  <a:gd name="connsiteY3" fmla="*/ 104775 h 192881"/>
                  <a:gd name="connsiteX4" fmla="*/ 102394 w 185738"/>
                  <a:gd name="connsiteY4" fmla="*/ 88106 h 192881"/>
                  <a:gd name="connsiteX5" fmla="*/ 69056 w 185738"/>
                  <a:gd name="connsiteY5" fmla="*/ 119062 h 192881"/>
                  <a:gd name="connsiteX6" fmla="*/ 76200 w 185738"/>
                  <a:gd name="connsiteY6" fmla="*/ 135731 h 192881"/>
                  <a:gd name="connsiteX7" fmla="*/ 40481 w 185738"/>
                  <a:gd name="connsiteY7" fmla="*/ 152400 h 192881"/>
                  <a:gd name="connsiteX8" fmla="*/ 11906 w 185738"/>
                  <a:gd name="connsiteY8" fmla="*/ 142875 h 192881"/>
                  <a:gd name="connsiteX9" fmla="*/ 0 w 185738"/>
                  <a:gd name="connsiteY9" fmla="*/ 123825 h 192881"/>
                  <a:gd name="connsiteX10" fmla="*/ 2381 w 185738"/>
                  <a:gd name="connsiteY10" fmla="*/ 159543 h 192881"/>
                  <a:gd name="connsiteX11" fmla="*/ 28575 w 185738"/>
                  <a:gd name="connsiteY11" fmla="*/ 176212 h 192881"/>
                  <a:gd name="connsiteX12" fmla="*/ 30956 w 185738"/>
                  <a:gd name="connsiteY12" fmla="*/ 192881 h 192881"/>
                  <a:gd name="connsiteX13" fmla="*/ 69056 w 185738"/>
                  <a:gd name="connsiteY13" fmla="*/ 154781 h 192881"/>
                  <a:gd name="connsiteX14" fmla="*/ 114300 w 185738"/>
                  <a:gd name="connsiteY14" fmla="*/ 119062 h 192881"/>
                  <a:gd name="connsiteX15" fmla="*/ 180975 w 185738"/>
                  <a:gd name="connsiteY15" fmla="*/ 80962 h 192881"/>
                  <a:gd name="connsiteX16" fmla="*/ 185738 w 185738"/>
                  <a:gd name="connsiteY16" fmla="*/ 0 h 192881"/>
                  <a:gd name="connsiteX0" fmla="*/ 185738 w 219075"/>
                  <a:gd name="connsiteY0" fmla="*/ 0 h 192881"/>
                  <a:gd name="connsiteX1" fmla="*/ 164306 w 219075"/>
                  <a:gd name="connsiteY1" fmla="*/ 69056 h 192881"/>
                  <a:gd name="connsiteX2" fmla="*/ 140494 w 219075"/>
                  <a:gd name="connsiteY2" fmla="*/ 76200 h 192881"/>
                  <a:gd name="connsiteX3" fmla="*/ 114300 w 219075"/>
                  <a:gd name="connsiteY3" fmla="*/ 104775 h 192881"/>
                  <a:gd name="connsiteX4" fmla="*/ 102394 w 219075"/>
                  <a:gd name="connsiteY4" fmla="*/ 88106 h 192881"/>
                  <a:gd name="connsiteX5" fmla="*/ 69056 w 219075"/>
                  <a:gd name="connsiteY5" fmla="*/ 119062 h 192881"/>
                  <a:gd name="connsiteX6" fmla="*/ 76200 w 219075"/>
                  <a:gd name="connsiteY6" fmla="*/ 135731 h 192881"/>
                  <a:gd name="connsiteX7" fmla="*/ 40481 w 219075"/>
                  <a:gd name="connsiteY7" fmla="*/ 152400 h 192881"/>
                  <a:gd name="connsiteX8" fmla="*/ 11906 w 219075"/>
                  <a:gd name="connsiteY8" fmla="*/ 142875 h 192881"/>
                  <a:gd name="connsiteX9" fmla="*/ 0 w 219075"/>
                  <a:gd name="connsiteY9" fmla="*/ 123825 h 192881"/>
                  <a:gd name="connsiteX10" fmla="*/ 2381 w 219075"/>
                  <a:gd name="connsiteY10" fmla="*/ 159543 h 192881"/>
                  <a:gd name="connsiteX11" fmla="*/ 28575 w 219075"/>
                  <a:gd name="connsiteY11" fmla="*/ 176212 h 192881"/>
                  <a:gd name="connsiteX12" fmla="*/ 30956 w 219075"/>
                  <a:gd name="connsiteY12" fmla="*/ 192881 h 192881"/>
                  <a:gd name="connsiteX13" fmla="*/ 69056 w 219075"/>
                  <a:gd name="connsiteY13" fmla="*/ 154781 h 192881"/>
                  <a:gd name="connsiteX14" fmla="*/ 114300 w 219075"/>
                  <a:gd name="connsiteY14" fmla="*/ 119062 h 192881"/>
                  <a:gd name="connsiteX15" fmla="*/ 180975 w 219075"/>
                  <a:gd name="connsiteY15" fmla="*/ 80962 h 192881"/>
                  <a:gd name="connsiteX16" fmla="*/ 219075 w 219075"/>
                  <a:gd name="connsiteY16" fmla="*/ 52387 h 192881"/>
                  <a:gd name="connsiteX17" fmla="*/ 185738 w 219075"/>
                  <a:gd name="connsiteY17" fmla="*/ 0 h 192881"/>
                  <a:gd name="connsiteX0" fmla="*/ 185738 w 219075"/>
                  <a:gd name="connsiteY0" fmla="*/ 16669 h 209550"/>
                  <a:gd name="connsiteX1" fmla="*/ 164306 w 219075"/>
                  <a:gd name="connsiteY1" fmla="*/ 85725 h 209550"/>
                  <a:gd name="connsiteX2" fmla="*/ 140494 w 219075"/>
                  <a:gd name="connsiteY2" fmla="*/ 92869 h 209550"/>
                  <a:gd name="connsiteX3" fmla="*/ 114300 w 219075"/>
                  <a:gd name="connsiteY3" fmla="*/ 121444 h 209550"/>
                  <a:gd name="connsiteX4" fmla="*/ 102394 w 219075"/>
                  <a:gd name="connsiteY4" fmla="*/ 104775 h 209550"/>
                  <a:gd name="connsiteX5" fmla="*/ 69056 w 219075"/>
                  <a:gd name="connsiteY5" fmla="*/ 135731 h 209550"/>
                  <a:gd name="connsiteX6" fmla="*/ 76200 w 219075"/>
                  <a:gd name="connsiteY6" fmla="*/ 152400 h 209550"/>
                  <a:gd name="connsiteX7" fmla="*/ 40481 w 219075"/>
                  <a:gd name="connsiteY7" fmla="*/ 169069 h 209550"/>
                  <a:gd name="connsiteX8" fmla="*/ 11906 w 219075"/>
                  <a:gd name="connsiteY8" fmla="*/ 159544 h 209550"/>
                  <a:gd name="connsiteX9" fmla="*/ 0 w 219075"/>
                  <a:gd name="connsiteY9" fmla="*/ 140494 h 209550"/>
                  <a:gd name="connsiteX10" fmla="*/ 2381 w 219075"/>
                  <a:gd name="connsiteY10" fmla="*/ 176212 h 209550"/>
                  <a:gd name="connsiteX11" fmla="*/ 28575 w 219075"/>
                  <a:gd name="connsiteY11" fmla="*/ 192881 h 209550"/>
                  <a:gd name="connsiteX12" fmla="*/ 30956 w 219075"/>
                  <a:gd name="connsiteY12" fmla="*/ 209550 h 209550"/>
                  <a:gd name="connsiteX13" fmla="*/ 69056 w 219075"/>
                  <a:gd name="connsiteY13" fmla="*/ 171450 h 209550"/>
                  <a:gd name="connsiteX14" fmla="*/ 114300 w 219075"/>
                  <a:gd name="connsiteY14" fmla="*/ 135731 h 209550"/>
                  <a:gd name="connsiteX15" fmla="*/ 180975 w 219075"/>
                  <a:gd name="connsiteY15" fmla="*/ 97631 h 209550"/>
                  <a:gd name="connsiteX16" fmla="*/ 219075 w 219075"/>
                  <a:gd name="connsiteY16" fmla="*/ 69056 h 209550"/>
                  <a:gd name="connsiteX17" fmla="*/ 185738 w 219075"/>
                  <a:gd name="connsiteY17" fmla="*/ 0 h 209550"/>
                  <a:gd name="connsiteX18" fmla="*/ 185738 w 219075"/>
                  <a:gd name="connsiteY18" fmla="*/ 16669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75" h="209550">
                    <a:moveTo>
                      <a:pt x="185738" y="16669"/>
                    </a:moveTo>
                    <a:lnTo>
                      <a:pt x="164306" y="85725"/>
                    </a:lnTo>
                    <a:lnTo>
                      <a:pt x="140494" y="92869"/>
                    </a:lnTo>
                    <a:lnTo>
                      <a:pt x="114300" y="121444"/>
                    </a:lnTo>
                    <a:lnTo>
                      <a:pt x="102394" y="104775"/>
                    </a:lnTo>
                    <a:lnTo>
                      <a:pt x="69056" y="135731"/>
                    </a:lnTo>
                    <a:lnTo>
                      <a:pt x="76200" y="152400"/>
                    </a:lnTo>
                    <a:lnTo>
                      <a:pt x="40481" y="169069"/>
                    </a:lnTo>
                    <a:lnTo>
                      <a:pt x="11906" y="159544"/>
                    </a:lnTo>
                    <a:lnTo>
                      <a:pt x="0" y="140494"/>
                    </a:lnTo>
                    <a:lnTo>
                      <a:pt x="2381" y="176212"/>
                    </a:lnTo>
                    <a:lnTo>
                      <a:pt x="28575" y="192881"/>
                    </a:lnTo>
                    <a:lnTo>
                      <a:pt x="30956" y="209550"/>
                    </a:lnTo>
                    <a:lnTo>
                      <a:pt x="69056" y="171450"/>
                    </a:lnTo>
                    <a:lnTo>
                      <a:pt x="114300" y="135731"/>
                    </a:lnTo>
                    <a:lnTo>
                      <a:pt x="180975" y="97631"/>
                    </a:lnTo>
                    <a:lnTo>
                      <a:pt x="219075" y="69056"/>
                    </a:lnTo>
                    <a:lnTo>
                      <a:pt x="185738" y="0"/>
                    </a:lnTo>
                    <a:lnTo>
                      <a:pt x="185738" y="16669"/>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grpSp>
        <p:sp>
          <p:nvSpPr>
            <p:cNvPr id="47" name="TextBox 46"/>
            <p:cNvSpPr txBox="1"/>
            <p:nvPr/>
          </p:nvSpPr>
          <p:spPr bwMode="gray">
            <a:xfrm>
              <a:off x="4626428" y="760613"/>
              <a:ext cx="762000" cy="432426"/>
            </a:xfrm>
            <a:prstGeom prst="rect">
              <a:avLst/>
            </a:prstGeom>
            <a:noFill/>
            <a:sp3d/>
          </p:spPr>
          <p:txBody>
            <a:bodyPr wrap="square" rtlCol="0">
              <a:spAutoFit/>
            </a:bodyPr>
            <a:lstStyle/>
            <a:p>
              <a:pPr algn="ctr">
                <a:lnSpc>
                  <a:spcPct val="85000"/>
                </a:lnSpc>
              </a:pPr>
              <a:r>
                <a:rPr lang="en-US" sz="1300" b="1" dirty="0" smtClean="0">
                  <a:effectLst>
                    <a:outerShdw blurRad="38100" dist="63500" dir="2700000" algn="tl">
                      <a:srgbClr val="000000"/>
                    </a:outerShdw>
                  </a:effectLst>
                </a:rPr>
                <a:t>Six Basins</a:t>
              </a:r>
              <a:endParaRPr lang="en-US" sz="1300" b="1" dirty="0">
                <a:effectLst>
                  <a:outerShdw blurRad="38100" dist="63500" dir="2700000" algn="tl">
                    <a:srgbClr val="000000"/>
                  </a:outerShdw>
                </a:effectLst>
              </a:endParaRPr>
            </a:p>
          </p:txBody>
        </p:sp>
      </p:grpSp>
      <p:grpSp>
        <p:nvGrpSpPr>
          <p:cNvPr id="40" name="Group 91"/>
          <p:cNvGrpSpPr/>
          <p:nvPr/>
        </p:nvGrpSpPr>
        <p:grpSpPr bwMode="gray">
          <a:xfrm>
            <a:off x="2590800" y="152400"/>
            <a:ext cx="695063" cy="316742"/>
            <a:chOff x="2590800" y="152400"/>
            <a:chExt cx="695063" cy="316742"/>
          </a:xfrm>
        </p:grpSpPr>
        <p:sp>
          <p:nvSpPr>
            <p:cNvPr id="16" name="Freeform 15"/>
            <p:cNvSpPr/>
            <p:nvPr/>
          </p:nvSpPr>
          <p:spPr bwMode="gray">
            <a:xfrm>
              <a:off x="2831854" y="355159"/>
              <a:ext cx="225434" cy="113983"/>
            </a:xfrm>
            <a:custGeom>
              <a:avLst/>
              <a:gdLst>
                <a:gd name="connsiteX0" fmla="*/ 192505 w 225434"/>
                <a:gd name="connsiteY0" fmla="*/ 86121 h 113983"/>
                <a:gd name="connsiteX1" fmla="*/ 225434 w 225434"/>
                <a:gd name="connsiteY1" fmla="*/ 32929 h 113983"/>
                <a:gd name="connsiteX2" fmla="*/ 210236 w 225434"/>
                <a:gd name="connsiteY2" fmla="*/ 25330 h 113983"/>
                <a:gd name="connsiteX3" fmla="*/ 220368 w 225434"/>
                <a:gd name="connsiteY3" fmla="*/ 2533 h 113983"/>
                <a:gd name="connsiteX4" fmla="*/ 177307 w 225434"/>
                <a:gd name="connsiteY4" fmla="*/ 2533 h 113983"/>
                <a:gd name="connsiteX5" fmla="*/ 134247 w 225434"/>
                <a:gd name="connsiteY5" fmla="*/ 0 h 113983"/>
                <a:gd name="connsiteX6" fmla="*/ 86121 w 225434"/>
                <a:gd name="connsiteY6" fmla="*/ 7599 h 113983"/>
                <a:gd name="connsiteX7" fmla="*/ 58258 w 225434"/>
                <a:gd name="connsiteY7" fmla="*/ 12665 h 113983"/>
                <a:gd name="connsiteX8" fmla="*/ 27862 w 225434"/>
                <a:gd name="connsiteY8" fmla="*/ 0 h 113983"/>
                <a:gd name="connsiteX9" fmla="*/ 0 w 225434"/>
                <a:gd name="connsiteY9" fmla="*/ 17731 h 113983"/>
                <a:gd name="connsiteX10" fmla="*/ 15198 w 225434"/>
                <a:gd name="connsiteY10" fmla="*/ 43060 h 113983"/>
                <a:gd name="connsiteX11" fmla="*/ 15198 w 225434"/>
                <a:gd name="connsiteY11" fmla="*/ 73456 h 113983"/>
                <a:gd name="connsiteX12" fmla="*/ 27862 w 225434"/>
                <a:gd name="connsiteY12" fmla="*/ 101319 h 113983"/>
                <a:gd name="connsiteX13" fmla="*/ 32928 w 225434"/>
                <a:gd name="connsiteY13" fmla="*/ 106385 h 113983"/>
                <a:gd name="connsiteX14" fmla="*/ 43060 w 225434"/>
                <a:gd name="connsiteY14" fmla="*/ 98786 h 113983"/>
                <a:gd name="connsiteX15" fmla="*/ 60791 w 225434"/>
                <a:gd name="connsiteY15" fmla="*/ 113983 h 113983"/>
                <a:gd name="connsiteX16" fmla="*/ 93719 w 225434"/>
                <a:gd name="connsiteY16" fmla="*/ 113983 h 113983"/>
                <a:gd name="connsiteX17" fmla="*/ 126648 w 225434"/>
                <a:gd name="connsiteY17" fmla="*/ 98786 h 113983"/>
                <a:gd name="connsiteX18" fmla="*/ 192505 w 225434"/>
                <a:gd name="connsiteY18" fmla="*/ 86121 h 11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5434" h="113983">
                  <a:moveTo>
                    <a:pt x="192505" y="86121"/>
                  </a:moveTo>
                  <a:lnTo>
                    <a:pt x="225434" y="32929"/>
                  </a:lnTo>
                  <a:lnTo>
                    <a:pt x="210236" y="25330"/>
                  </a:lnTo>
                  <a:lnTo>
                    <a:pt x="220368" y="2533"/>
                  </a:lnTo>
                  <a:lnTo>
                    <a:pt x="177307" y="2533"/>
                  </a:lnTo>
                  <a:lnTo>
                    <a:pt x="134247" y="0"/>
                  </a:lnTo>
                  <a:lnTo>
                    <a:pt x="86121" y="7599"/>
                  </a:lnTo>
                  <a:lnTo>
                    <a:pt x="58258" y="12665"/>
                  </a:lnTo>
                  <a:lnTo>
                    <a:pt x="27862" y="0"/>
                  </a:lnTo>
                  <a:lnTo>
                    <a:pt x="0" y="17731"/>
                  </a:lnTo>
                  <a:lnTo>
                    <a:pt x="15198" y="43060"/>
                  </a:lnTo>
                  <a:lnTo>
                    <a:pt x="15198" y="73456"/>
                  </a:lnTo>
                  <a:lnTo>
                    <a:pt x="27862" y="101319"/>
                  </a:lnTo>
                  <a:lnTo>
                    <a:pt x="32928" y="106385"/>
                  </a:lnTo>
                  <a:lnTo>
                    <a:pt x="43060" y="98786"/>
                  </a:lnTo>
                  <a:lnTo>
                    <a:pt x="60791" y="113983"/>
                  </a:lnTo>
                  <a:lnTo>
                    <a:pt x="93719" y="113983"/>
                  </a:lnTo>
                  <a:lnTo>
                    <a:pt x="126648" y="98786"/>
                  </a:lnTo>
                  <a:lnTo>
                    <a:pt x="192505" y="86121"/>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86" name="TextBox 85"/>
            <p:cNvSpPr txBox="1"/>
            <p:nvPr/>
          </p:nvSpPr>
          <p:spPr bwMode="gray">
            <a:xfrm>
              <a:off x="2590800" y="152400"/>
              <a:ext cx="695063" cy="277064"/>
            </a:xfrm>
            <a:prstGeom prst="rect">
              <a:avLst/>
            </a:prstGeom>
            <a:noFill/>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lnSpc>
                  <a:spcPct val="85000"/>
                </a:lnSpc>
              </a:pPr>
              <a:r>
                <a:rPr lang="en-US" sz="1400" b="1" dirty="0" smtClean="0">
                  <a:effectLst>
                    <a:outerShdw blurRad="38100" dist="63500" dir="2700000" algn="tl">
                      <a:srgbClr val="000000"/>
                    </a:outerShdw>
                  </a:effectLst>
                </a:rPr>
                <a:t>Sylmar</a:t>
              </a:r>
              <a:endParaRPr lang="en-US" sz="1400" b="1" dirty="0">
                <a:effectLst>
                  <a:outerShdw blurRad="38100" dist="63500" dir="2700000" algn="tl">
                    <a:srgbClr val="000000"/>
                  </a:outerShdw>
                </a:effectLst>
              </a:endParaRPr>
            </a:p>
          </p:txBody>
        </p:sp>
      </p:grpSp>
      <p:grpSp>
        <p:nvGrpSpPr>
          <p:cNvPr id="41" name="Group 87"/>
          <p:cNvGrpSpPr/>
          <p:nvPr/>
        </p:nvGrpSpPr>
        <p:grpSpPr bwMode="gray">
          <a:xfrm>
            <a:off x="3386292" y="484936"/>
            <a:ext cx="804708" cy="450272"/>
            <a:chOff x="3386292" y="484936"/>
            <a:chExt cx="804708" cy="450272"/>
          </a:xfrm>
        </p:grpSpPr>
        <p:sp>
          <p:nvSpPr>
            <p:cNvPr id="15" name="Freeform 14"/>
            <p:cNvSpPr/>
            <p:nvPr/>
          </p:nvSpPr>
          <p:spPr bwMode="gray">
            <a:xfrm>
              <a:off x="3427100" y="623653"/>
              <a:ext cx="151978" cy="311555"/>
            </a:xfrm>
            <a:custGeom>
              <a:avLst/>
              <a:gdLst>
                <a:gd name="connsiteX0" fmla="*/ 0 w 151978"/>
                <a:gd name="connsiteY0" fmla="*/ 0 h 311555"/>
                <a:gd name="connsiteX1" fmla="*/ 12665 w 151978"/>
                <a:gd name="connsiteY1" fmla="*/ 63324 h 311555"/>
                <a:gd name="connsiteX2" fmla="*/ 7599 w 151978"/>
                <a:gd name="connsiteY2" fmla="*/ 75989 h 311555"/>
                <a:gd name="connsiteX3" fmla="*/ 48127 w 151978"/>
                <a:gd name="connsiteY3" fmla="*/ 106385 h 311555"/>
                <a:gd name="connsiteX4" fmla="*/ 70923 w 151978"/>
                <a:gd name="connsiteY4" fmla="*/ 141846 h 311555"/>
                <a:gd name="connsiteX5" fmla="*/ 98786 w 151978"/>
                <a:gd name="connsiteY5" fmla="*/ 182374 h 311555"/>
                <a:gd name="connsiteX6" fmla="*/ 113984 w 151978"/>
                <a:gd name="connsiteY6" fmla="*/ 200104 h 311555"/>
                <a:gd name="connsiteX7" fmla="*/ 113984 w 151978"/>
                <a:gd name="connsiteY7" fmla="*/ 217835 h 311555"/>
                <a:gd name="connsiteX8" fmla="*/ 124116 w 151978"/>
                <a:gd name="connsiteY8" fmla="*/ 248231 h 311555"/>
                <a:gd name="connsiteX9" fmla="*/ 119050 w 151978"/>
                <a:gd name="connsiteY9" fmla="*/ 271027 h 311555"/>
                <a:gd name="connsiteX10" fmla="*/ 126648 w 151978"/>
                <a:gd name="connsiteY10" fmla="*/ 296357 h 311555"/>
                <a:gd name="connsiteX11" fmla="*/ 129181 w 151978"/>
                <a:gd name="connsiteY11" fmla="*/ 311555 h 311555"/>
                <a:gd name="connsiteX12" fmla="*/ 141846 w 151978"/>
                <a:gd name="connsiteY12" fmla="*/ 278626 h 311555"/>
                <a:gd name="connsiteX13" fmla="*/ 134247 w 151978"/>
                <a:gd name="connsiteY13" fmla="*/ 238099 h 311555"/>
                <a:gd name="connsiteX14" fmla="*/ 131714 w 151978"/>
                <a:gd name="connsiteY14" fmla="*/ 205170 h 311555"/>
                <a:gd name="connsiteX15" fmla="*/ 151978 w 151978"/>
                <a:gd name="connsiteY15" fmla="*/ 154511 h 311555"/>
                <a:gd name="connsiteX16" fmla="*/ 119050 w 151978"/>
                <a:gd name="connsiteY16" fmla="*/ 124115 h 311555"/>
                <a:gd name="connsiteX17" fmla="*/ 126648 w 151978"/>
                <a:gd name="connsiteY17" fmla="*/ 88654 h 311555"/>
                <a:gd name="connsiteX18" fmla="*/ 131714 w 151978"/>
                <a:gd name="connsiteY18" fmla="*/ 65857 h 311555"/>
                <a:gd name="connsiteX19" fmla="*/ 144379 w 151978"/>
                <a:gd name="connsiteY19" fmla="*/ 43061 h 311555"/>
                <a:gd name="connsiteX20" fmla="*/ 136780 w 151978"/>
                <a:gd name="connsiteY20" fmla="*/ 35462 h 311555"/>
                <a:gd name="connsiteX21" fmla="*/ 119050 w 151978"/>
                <a:gd name="connsiteY21" fmla="*/ 53192 h 311555"/>
                <a:gd name="connsiteX22" fmla="*/ 91187 w 151978"/>
                <a:gd name="connsiteY22" fmla="*/ 40528 h 311555"/>
                <a:gd name="connsiteX23" fmla="*/ 65857 w 151978"/>
                <a:gd name="connsiteY23" fmla="*/ 27863 h 311555"/>
                <a:gd name="connsiteX24" fmla="*/ 58258 w 151978"/>
                <a:gd name="connsiteY24" fmla="*/ 15198 h 311555"/>
                <a:gd name="connsiteX25" fmla="*/ 0 w 151978"/>
                <a:gd name="connsiteY25" fmla="*/ 0 h 311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978" h="311555">
                  <a:moveTo>
                    <a:pt x="0" y="0"/>
                  </a:moveTo>
                  <a:lnTo>
                    <a:pt x="12665" y="63324"/>
                  </a:lnTo>
                  <a:lnTo>
                    <a:pt x="7599" y="75989"/>
                  </a:lnTo>
                  <a:lnTo>
                    <a:pt x="48127" y="106385"/>
                  </a:lnTo>
                  <a:lnTo>
                    <a:pt x="70923" y="141846"/>
                  </a:lnTo>
                  <a:lnTo>
                    <a:pt x="98786" y="182374"/>
                  </a:lnTo>
                  <a:lnTo>
                    <a:pt x="113984" y="200104"/>
                  </a:lnTo>
                  <a:lnTo>
                    <a:pt x="113984" y="217835"/>
                  </a:lnTo>
                  <a:lnTo>
                    <a:pt x="124116" y="248231"/>
                  </a:lnTo>
                  <a:lnTo>
                    <a:pt x="119050" y="271027"/>
                  </a:lnTo>
                  <a:lnTo>
                    <a:pt x="126648" y="296357"/>
                  </a:lnTo>
                  <a:lnTo>
                    <a:pt x="129181" y="311555"/>
                  </a:lnTo>
                  <a:lnTo>
                    <a:pt x="141846" y="278626"/>
                  </a:lnTo>
                  <a:lnTo>
                    <a:pt x="134247" y="238099"/>
                  </a:lnTo>
                  <a:lnTo>
                    <a:pt x="131714" y="205170"/>
                  </a:lnTo>
                  <a:lnTo>
                    <a:pt x="151978" y="154511"/>
                  </a:lnTo>
                  <a:lnTo>
                    <a:pt x="119050" y="124115"/>
                  </a:lnTo>
                  <a:lnTo>
                    <a:pt x="126648" y="88654"/>
                  </a:lnTo>
                  <a:lnTo>
                    <a:pt x="131714" y="65857"/>
                  </a:lnTo>
                  <a:lnTo>
                    <a:pt x="144379" y="43061"/>
                  </a:lnTo>
                  <a:lnTo>
                    <a:pt x="136780" y="35462"/>
                  </a:lnTo>
                  <a:lnTo>
                    <a:pt x="119050" y="53192"/>
                  </a:lnTo>
                  <a:lnTo>
                    <a:pt x="91187" y="40528"/>
                  </a:lnTo>
                  <a:lnTo>
                    <a:pt x="65857" y="27863"/>
                  </a:lnTo>
                  <a:lnTo>
                    <a:pt x="58258" y="15198"/>
                  </a:lnTo>
                  <a:lnTo>
                    <a:pt x="0" y="0"/>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87" name="TextBox 86"/>
            <p:cNvSpPr txBox="1"/>
            <p:nvPr/>
          </p:nvSpPr>
          <p:spPr bwMode="gray">
            <a:xfrm>
              <a:off x="3386292" y="484936"/>
              <a:ext cx="804708" cy="277064"/>
            </a:xfrm>
            <a:prstGeom prst="rect">
              <a:avLst/>
            </a:prstGeom>
            <a:noFill/>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lnSpc>
                  <a:spcPct val="85000"/>
                </a:lnSpc>
              </a:pPr>
              <a:r>
                <a:rPr lang="en-US" sz="1400" b="1" dirty="0" err="1" smtClean="0">
                  <a:effectLst>
                    <a:outerShdw blurRad="38100" dist="63500" dir="2700000" algn="tl">
                      <a:srgbClr val="000000"/>
                    </a:outerShdw>
                  </a:effectLst>
                </a:rPr>
                <a:t>Verdugo</a:t>
              </a:r>
              <a:endParaRPr lang="en-US" sz="1400" b="1" dirty="0">
                <a:effectLst>
                  <a:outerShdw blurRad="38100" dist="63500" dir="2700000" algn="tl">
                    <a:srgbClr val="000000"/>
                  </a:outerShdw>
                </a:effectLst>
              </a:endParaRPr>
            </a:p>
          </p:txBody>
        </p:sp>
      </p:grpSp>
      <p:grpSp>
        <p:nvGrpSpPr>
          <p:cNvPr id="42" name="Group 90"/>
          <p:cNvGrpSpPr/>
          <p:nvPr/>
        </p:nvGrpSpPr>
        <p:grpSpPr bwMode="gray">
          <a:xfrm>
            <a:off x="2590800" y="420210"/>
            <a:ext cx="989860" cy="825623"/>
            <a:chOff x="2590800" y="420210"/>
            <a:chExt cx="989860" cy="825623"/>
          </a:xfrm>
        </p:grpSpPr>
        <p:sp>
          <p:nvSpPr>
            <p:cNvPr id="90" name="Freeform 89"/>
            <p:cNvSpPr/>
            <p:nvPr/>
          </p:nvSpPr>
          <p:spPr bwMode="gray">
            <a:xfrm>
              <a:off x="2852691" y="420210"/>
              <a:ext cx="727969" cy="825623"/>
            </a:xfrm>
            <a:custGeom>
              <a:avLst/>
              <a:gdLst>
                <a:gd name="connsiteX0" fmla="*/ 17756 w 727969"/>
                <a:gd name="connsiteY0" fmla="*/ 112450 h 825623"/>
                <a:gd name="connsiteX1" fmla="*/ 0 w 727969"/>
                <a:gd name="connsiteY1" fmla="*/ 574089 h 825623"/>
                <a:gd name="connsiteX2" fmla="*/ 26633 w 727969"/>
                <a:gd name="connsiteY2" fmla="*/ 574089 h 825623"/>
                <a:gd name="connsiteX3" fmla="*/ 41429 w 727969"/>
                <a:gd name="connsiteY3" fmla="*/ 580007 h 825623"/>
                <a:gd name="connsiteX4" fmla="*/ 56226 w 727969"/>
                <a:gd name="connsiteY4" fmla="*/ 574089 h 825623"/>
                <a:gd name="connsiteX5" fmla="*/ 79899 w 727969"/>
                <a:gd name="connsiteY5" fmla="*/ 594804 h 825623"/>
                <a:gd name="connsiteX6" fmla="*/ 91736 w 727969"/>
                <a:gd name="connsiteY6" fmla="*/ 580007 h 825623"/>
                <a:gd name="connsiteX7" fmla="*/ 130206 w 727969"/>
                <a:gd name="connsiteY7" fmla="*/ 594804 h 825623"/>
                <a:gd name="connsiteX8" fmla="*/ 142043 w 727969"/>
                <a:gd name="connsiteY8" fmla="*/ 609600 h 825623"/>
                <a:gd name="connsiteX9" fmla="*/ 142043 w 727969"/>
                <a:gd name="connsiteY9" fmla="*/ 609600 h 825623"/>
                <a:gd name="connsiteX10" fmla="*/ 142043 w 727969"/>
                <a:gd name="connsiteY10" fmla="*/ 609600 h 825623"/>
                <a:gd name="connsiteX11" fmla="*/ 174594 w 727969"/>
                <a:gd name="connsiteY11" fmla="*/ 582967 h 825623"/>
                <a:gd name="connsiteX12" fmla="*/ 221942 w 727969"/>
                <a:gd name="connsiteY12" fmla="*/ 636233 h 825623"/>
                <a:gd name="connsiteX13" fmla="*/ 230820 w 727969"/>
                <a:gd name="connsiteY13" fmla="*/ 612559 h 825623"/>
                <a:gd name="connsiteX14" fmla="*/ 221942 w 727969"/>
                <a:gd name="connsiteY14" fmla="*/ 594804 h 825623"/>
                <a:gd name="connsiteX15" fmla="*/ 257453 w 727969"/>
                <a:gd name="connsiteY15" fmla="*/ 612559 h 825623"/>
                <a:gd name="connsiteX16" fmla="*/ 275208 w 727969"/>
                <a:gd name="connsiteY16" fmla="*/ 603681 h 825623"/>
                <a:gd name="connsiteX17" fmla="*/ 301841 w 727969"/>
                <a:gd name="connsiteY17" fmla="*/ 621437 h 825623"/>
                <a:gd name="connsiteX18" fmla="*/ 331433 w 727969"/>
                <a:gd name="connsiteY18" fmla="*/ 594804 h 825623"/>
                <a:gd name="connsiteX19" fmla="*/ 343270 w 727969"/>
                <a:gd name="connsiteY19" fmla="*/ 603681 h 825623"/>
                <a:gd name="connsiteX20" fmla="*/ 408373 w 727969"/>
                <a:gd name="connsiteY20" fmla="*/ 574089 h 825623"/>
                <a:gd name="connsiteX21" fmla="*/ 458680 w 727969"/>
                <a:gd name="connsiteY21" fmla="*/ 553374 h 825623"/>
                <a:gd name="connsiteX22" fmla="*/ 523783 w 727969"/>
                <a:gd name="connsiteY22" fmla="*/ 550415 h 825623"/>
                <a:gd name="connsiteX23" fmla="*/ 538579 w 727969"/>
                <a:gd name="connsiteY23" fmla="*/ 582967 h 825623"/>
                <a:gd name="connsiteX24" fmla="*/ 508987 w 727969"/>
                <a:gd name="connsiteY24" fmla="*/ 580007 h 825623"/>
                <a:gd name="connsiteX25" fmla="*/ 532660 w 727969"/>
                <a:gd name="connsiteY25" fmla="*/ 624396 h 825623"/>
                <a:gd name="connsiteX26" fmla="*/ 562253 w 727969"/>
                <a:gd name="connsiteY26" fmla="*/ 639192 h 825623"/>
                <a:gd name="connsiteX27" fmla="*/ 565212 w 727969"/>
                <a:gd name="connsiteY27" fmla="*/ 680621 h 825623"/>
                <a:gd name="connsiteX28" fmla="*/ 588886 w 727969"/>
                <a:gd name="connsiteY28" fmla="*/ 713173 h 825623"/>
                <a:gd name="connsiteX29" fmla="*/ 633274 w 727969"/>
                <a:gd name="connsiteY29" fmla="*/ 739806 h 825623"/>
                <a:gd name="connsiteX30" fmla="*/ 671744 w 727969"/>
                <a:gd name="connsiteY30" fmla="*/ 798990 h 825623"/>
                <a:gd name="connsiteX31" fmla="*/ 704295 w 727969"/>
                <a:gd name="connsiteY31" fmla="*/ 825623 h 825623"/>
                <a:gd name="connsiteX32" fmla="*/ 727969 w 727969"/>
                <a:gd name="connsiteY32" fmla="*/ 801949 h 825623"/>
                <a:gd name="connsiteX33" fmla="*/ 719092 w 727969"/>
                <a:gd name="connsiteY33" fmla="*/ 772357 h 825623"/>
                <a:gd name="connsiteX34" fmla="*/ 683581 w 727969"/>
                <a:gd name="connsiteY34" fmla="*/ 748683 h 825623"/>
                <a:gd name="connsiteX35" fmla="*/ 674703 w 727969"/>
                <a:gd name="connsiteY35" fmla="*/ 727969 h 825623"/>
                <a:gd name="connsiteX36" fmla="*/ 686540 w 727969"/>
                <a:gd name="connsiteY36" fmla="*/ 686540 h 825623"/>
                <a:gd name="connsiteX37" fmla="*/ 665826 w 727969"/>
                <a:gd name="connsiteY37" fmla="*/ 686540 h 825623"/>
                <a:gd name="connsiteX38" fmla="*/ 651029 w 727969"/>
                <a:gd name="connsiteY38" fmla="*/ 674703 h 825623"/>
                <a:gd name="connsiteX39" fmla="*/ 633274 w 727969"/>
                <a:gd name="connsiteY39" fmla="*/ 671743 h 825623"/>
                <a:gd name="connsiteX40" fmla="*/ 627356 w 727969"/>
                <a:gd name="connsiteY40" fmla="*/ 648070 h 825623"/>
                <a:gd name="connsiteX41" fmla="*/ 656948 w 727969"/>
                <a:gd name="connsiteY41" fmla="*/ 633273 h 825623"/>
                <a:gd name="connsiteX42" fmla="*/ 686540 w 727969"/>
                <a:gd name="connsiteY42" fmla="*/ 612559 h 825623"/>
                <a:gd name="connsiteX43" fmla="*/ 713173 w 727969"/>
                <a:gd name="connsiteY43" fmla="*/ 600722 h 825623"/>
                <a:gd name="connsiteX44" fmla="*/ 725010 w 727969"/>
                <a:gd name="connsiteY44" fmla="*/ 591844 h 825623"/>
                <a:gd name="connsiteX45" fmla="*/ 701336 w 727969"/>
                <a:gd name="connsiteY45" fmla="*/ 574089 h 825623"/>
                <a:gd name="connsiteX46" fmla="*/ 680622 w 727969"/>
                <a:gd name="connsiteY46" fmla="*/ 550415 h 825623"/>
                <a:gd name="connsiteX47" fmla="*/ 686540 w 727969"/>
                <a:gd name="connsiteY47" fmla="*/ 517864 h 825623"/>
                <a:gd name="connsiteX48" fmla="*/ 651029 w 727969"/>
                <a:gd name="connsiteY48" fmla="*/ 520823 h 825623"/>
                <a:gd name="connsiteX49" fmla="*/ 606641 w 727969"/>
                <a:gd name="connsiteY49" fmla="*/ 497149 h 825623"/>
                <a:gd name="connsiteX50" fmla="*/ 562253 w 727969"/>
                <a:gd name="connsiteY50" fmla="*/ 464598 h 825623"/>
                <a:gd name="connsiteX51" fmla="*/ 526742 w 727969"/>
                <a:gd name="connsiteY51" fmla="*/ 432046 h 825623"/>
                <a:gd name="connsiteX52" fmla="*/ 494191 w 727969"/>
                <a:gd name="connsiteY52" fmla="*/ 411332 h 825623"/>
                <a:gd name="connsiteX53" fmla="*/ 482354 w 727969"/>
                <a:gd name="connsiteY53" fmla="*/ 378780 h 825623"/>
                <a:gd name="connsiteX54" fmla="*/ 473476 w 727969"/>
                <a:gd name="connsiteY54" fmla="*/ 402454 h 825623"/>
                <a:gd name="connsiteX55" fmla="*/ 443884 w 727969"/>
                <a:gd name="connsiteY55" fmla="*/ 387658 h 825623"/>
                <a:gd name="connsiteX56" fmla="*/ 405414 w 727969"/>
                <a:gd name="connsiteY56" fmla="*/ 358066 h 825623"/>
                <a:gd name="connsiteX57" fmla="*/ 390618 w 727969"/>
                <a:gd name="connsiteY57" fmla="*/ 352147 h 825623"/>
                <a:gd name="connsiteX58" fmla="*/ 343270 w 727969"/>
                <a:gd name="connsiteY58" fmla="*/ 337351 h 825623"/>
                <a:gd name="connsiteX59" fmla="*/ 346229 w 727969"/>
                <a:gd name="connsiteY59" fmla="*/ 310718 h 825623"/>
                <a:gd name="connsiteX60" fmla="*/ 322556 w 727969"/>
                <a:gd name="connsiteY60" fmla="*/ 292963 h 825623"/>
                <a:gd name="connsiteX61" fmla="*/ 366944 w 727969"/>
                <a:gd name="connsiteY61" fmla="*/ 269289 h 825623"/>
                <a:gd name="connsiteX62" fmla="*/ 304800 w 727969"/>
                <a:gd name="connsiteY62" fmla="*/ 257452 h 825623"/>
                <a:gd name="connsiteX63" fmla="*/ 292963 w 727969"/>
                <a:gd name="connsiteY63" fmla="*/ 236738 h 825623"/>
                <a:gd name="connsiteX64" fmla="*/ 355107 w 727969"/>
                <a:gd name="connsiteY64" fmla="*/ 221941 h 825623"/>
                <a:gd name="connsiteX65" fmla="*/ 372862 w 727969"/>
                <a:gd name="connsiteY65" fmla="*/ 198268 h 825623"/>
                <a:gd name="connsiteX66" fmla="*/ 313678 w 727969"/>
                <a:gd name="connsiteY66" fmla="*/ 210105 h 825623"/>
                <a:gd name="connsiteX67" fmla="*/ 290004 w 727969"/>
                <a:gd name="connsiteY67" fmla="*/ 204186 h 825623"/>
                <a:gd name="connsiteX68" fmla="*/ 290004 w 727969"/>
                <a:gd name="connsiteY68" fmla="*/ 174594 h 825623"/>
                <a:gd name="connsiteX69" fmla="*/ 287045 w 727969"/>
                <a:gd name="connsiteY69" fmla="*/ 153879 h 825623"/>
                <a:gd name="connsiteX70" fmla="*/ 328474 w 727969"/>
                <a:gd name="connsiteY70" fmla="*/ 156839 h 825623"/>
                <a:gd name="connsiteX71" fmla="*/ 372862 w 727969"/>
                <a:gd name="connsiteY71" fmla="*/ 159798 h 825623"/>
                <a:gd name="connsiteX72" fmla="*/ 402455 w 727969"/>
                <a:gd name="connsiteY72" fmla="*/ 165716 h 825623"/>
                <a:gd name="connsiteX73" fmla="*/ 432047 w 727969"/>
                <a:gd name="connsiteY73" fmla="*/ 156839 h 825623"/>
                <a:gd name="connsiteX74" fmla="*/ 429088 w 727969"/>
                <a:gd name="connsiteY74" fmla="*/ 180512 h 825623"/>
                <a:gd name="connsiteX75" fmla="*/ 435006 w 727969"/>
                <a:gd name="connsiteY75" fmla="*/ 198268 h 825623"/>
                <a:gd name="connsiteX76" fmla="*/ 479394 w 727969"/>
                <a:gd name="connsiteY76" fmla="*/ 207145 h 825623"/>
                <a:gd name="connsiteX77" fmla="*/ 506027 w 727969"/>
                <a:gd name="connsiteY77" fmla="*/ 204186 h 825623"/>
                <a:gd name="connsiteX78" fmla="*/ 532660 w 727969"/>
                <a:gd name="connsiteY78" fmla="*/ 227860 h 825623"/>
                <a:gd name="connsiteX79" fmla="*/ 571130 w 727969"/>
                <a:gd name="connsiteY79" fmla="*/ 233778 h 825623"/>
                <a:gd name="connsiteX80" fmla="*/ 565212 w 727969"/>
                <a:gd name="connsiteY80" fmla="*/ 198268 h 825623"/>
                <a:gd name="connsiteX81" fmla="*/ 565212 w 727969"/>
                <a:gd name="connsiteY81" fmla="*/ 198268 h 825623"/>
                <a:gd name="connsiteX82" fmla="*/ 529701 w 727969"/>
                <a:gd name="connsiteY82" fmla="*/ 171635 h 825623"/>
                <a:gd name="connsiteX83" fmla="*/ 526742 w 727969"/>
                <a:gd name="connsiteY83" fmla="*/ 150920 h 825623"/>
                <a:gd name="connsiteX84" fmla="*/ 500109 w 727969"/>
                <a:gd name="connsiteY84" fmla="*/ 150920 h 825623"/>
                <a:gd name="connsiteX85" fmla="*/ 488272 w 727969"/>
                <a:gd name="connsiteY85" fmla="*/ 130206 h 825623"/>
                <a:gd name="connsiteX86" fmla="*/ 547457 w 727969"/>
                <a:gd name="connsiteY86" fmla="*/ 97654 h 825623"/>
                <a:gd name="connsiteX87" fmla="*/ 529701 w 727969"/>
                <a:gd name="connsiteY87" fmla="*/ 71021 h 825623"/>
                <a:gd name="connsiteX88" fmla="*/ 470517 w 727969"/>
                <a:gd name="connsiteY88" fmla="*/ 118369 h 825623"/>
                <a:gd name="connsiteX89" fmla="*/ 443884 w 727969"/>
                <a:gd name="connsiteY89" fmla="*/ 136124 h 825623"/>
                <a:gd name="connsiteX90" fmla="*/ 399495 w 727969"/>
                <a:gd name="connsiteY90" fmla="*/ 139083 h 825623"/>
                <a:gd name="connsiteX91" fmla="*/ 292963 w 727969"/>
                <a:gd name="connsiteY91" fmla="*/ 109491 h 825623"/>
                <a:gd name="connsiteX92" fmla="*/ 307759 w 727969"/>
                <a:gd name="connsiteY92" fmla="*/ 91736 h 825623"/>
                <a:gd name="connsiteX93" fmla="*/ 322556 w 727969"/>
                <a:gd name="connsiteY93" fmla="*/ 68062 h 825623"/>
                <a:gd name="connsiteX94" fmla="*/ 355107 w 727969"/>
                <a:gd name="connsiteY94" fmla="*/ 56225 h 825623"/>
                <a:gd name="connsiteX95" fmla="*/ 372862 w 727969"/>
                <a:gd name="connsiteY95" fmla="*/ 32551 h 825623"/>
                <a:gd name="connsiteX96" fmla="*/ 369903 w 727969"/>
                <a:gd name="connsiteY96" fmla="*/ 0 h 825623"/>
                <a:gd name="connsiteX97" fmla="*/ 340311 w 727969"/>
                <a:gd name="connsiteY97" fmla="*/ 35510 h 825623"/>
                <a:gd name="connsiteX98" fmla="*/ 310719 w 727969"/>
                <a:gd name="connsiteY98" fmla="*/ 65103 h 825623"/>
                <a:gd name="connsiteX99" fmla="*/ 281126 w 727969"/>
                <a:gd name="connsiteY99" fmla="*/ 94695 h 825623"/>
                <a:gd name="connsiteX100" fmla="*/ 233779 w 727969"/>
                <a:gd name="connsiteY100" fmla="*/ 85817 h 825623"/>
                <a:gd name="connsiteX101" fmla="*/ 195309 w 727969"/>
                <a:gd name="connsiteY101" fmla="*/ 71021 h 825623"/>
                <a:gd name="connsiteX102" fmla="*/ 183472 w 727969"/>
                <a:gd name="connsiteY102" fmla="*/ 79899 h 825623"/>
                <a:gd name="connsiteX103" fmla="*/ 174594 w 727969"/>
                <a:gd name="connsiteY103" fmla="*/ 53266 h 825623"/>
                <a:gd name="connsiteX104" fmla="*/ 174594 w 727969"/>
                <a:gd name="connsiteY104" fmla="*/ 26633 h 825623"/>
                <a:gd name="connsiteX105" fmla="*/ 109492 w 727969"/>
                <a:gd name="connsiteY105" fmla="*/ 47347 h 825623"/>
                <a:gd name="connsiteX106" fmla="*/ 53266 w 727969"/>
                <a:gd name="connsiteY106" fmla="*/ 62143 h 825623"/>
                <a:gd name="connsiteX107" fmla="*/ 17756 w 727969"/>
                <a:gd name="connsiteY107" fmla="*/ 112450 h 825623"/>
                <a:gd name="connsiteX0" fmla="*/ 4439 w 727969"/>
                <a:gd name="connsiteY0" fmla="*/ 111710 h 825623"/>
                <a:gd name="connsiteX1" fmla="*/ 0 w 727969"/>
                <a:gd name="connsiteY1" fmla="*/ 574089 h 825623"/>
                <a:gd name="connsiteX2" fmla="*/ 26633 w 727969"/>
                <a:gd name="connsiteY2" fmla="*/ 574089 h 825623"/>
                <a:gd name="connsiteX3" fmla="*/ 41429 w 727969"/>
                <a:gd name="connsiteY3" fmla="*/ 580007 h 825623"/>
                <a:gd name="connsiteX4" fmla="*/ 56226 w 727969"/>
                <a:gd name="connsiteY4" fmla="*/ 574089 h 825623"/>
                <a:gd name="connsiteX5" fmla="*/ 79899 w 727969"/>
                <a:gd name="connsiteY5" fmla="*/ 594804 h 825623"/>
                <a:gd name="connsiteX6" fmla="*/ 91736 w 727969"/>
                <a:gd name="connsiteY6" fmla="*/ 580007 h 825623"/>
                <a:gd name="connsiteX7" fmla="*/ 130206 w 727969"/>
                <a:gd name="connsiteY7" fmla="*/ 594804 h 825623"/>
                <a:gd name="connsiteX8" fmla="*/ 142043 w 727969"/>
                <a:gd name="connsiteY8" fmla="*/ 609600 h 825623"/>
                <a:gd name="connsiteX9" fmla="*/ 142043 w 727969"/>
                <a:gd name="connsiteY9" fmla="*/ 609600 h 825623"/>
                <a:gd name="connsiteX10" fmla="*/ 142043 w 727969"/>
                <a:gd name="connsiteY10" fmla="*/ 609600 h 825623"/>
                <a:gd name="connsiteX11" fmla="*/ 174594 w 727969"/>
                <a:gd name="connsiteY11" fmla="*/ 582967 h 825623"/>
                <a:gd name="connsiteX12" fmla="*/ 221942 w 727969"/>
                <a:gd name="connsiteY12" fmla="*/ 636233 h 825623"/>
                <a:gd name="connsiteX13" fmla="*/ 230820 w 727969"/>
                <a:gd name="connsiteY13" fmla="*/ 612559 h 825623"/>
                <a:gd name="connsiteX14" fmla="*/ 221942 w 727969"/>
                <a:gd name="connsiteY14" fmla="*/ 594804 h 825623"/>
                <a:gd name="connsiteX15" fmla="*/ 257453 w 727969"/>
                <a:gd name="connsiteY15" fmla="*/ 612559 h 825623"/>
                <a:gd name="connsiteX16" fmla="*/ 275208 w 727969"/>
                <a:gd name="connsiteY16" fmla="*/ 603681 h 825623"/>
                <a:gd name="connsiteX17" fmla="*/ 301841 w 727969"/>
                <a:gd name="connsiteY17" fmla="*/ 621437 h 825623"/>
                <a:gd name="connsiteX18" fmla="*/ 331433 w 727969"/>
                <a:gd name="connsiteY18" fmla="*/ 594804 h 825623"/>
                <a:gd name="connsiteX19" fmla="*/ 343270 w 727969"/>
                <a:gd name="connsiteY19" fmla="*/ 603681 h 825623"/>
                <a:gd name="connsiteX20" fmla="*/ 408373 w 727969"/>
                <a:gd name="connsiteY20" fmla="*/ 574089 h 825623"/>
                <a:gd name="connsiteX21" fmla="*/ 458680 w 727969"/>
                <a:gd name="connsiteY21" fmla="*/ 553374 h 825623"/>
                <a:gd name="connsiteX22" fmla="*/ 523783 w 727969"/>
                <a:gd name="connsiteY22" fmla="*/ 550415 h 825623"/>
                <a:gd name="connsiteX23" fmla="*/ 538579 w 727969"/>
                <a:gd name="connsiteY23" fmla="*/ 582967 h 825623"/>
                <a:gd name="connsiteX24" fmla="*/ 508987 w 727969"/>
                <a:gd name="connsiteY24" fmla="*/ 580007 h 825623"/>
                <a:gd name="connsiteX25" fmla="*/ 532660 w 727969"/>
                <a:gd name="connsiteY25" fmla="*/ 624396 h 825623"/>
                <a:gd name="connsiteX26" fmla="*/ 562253 w 727969"/>
                <a:gd name="connsiteY26" fmla="*/ 639192 h 825623"/>
                <a:gd name="connsiteX27" fmla="*/ 565212 w 727969"/>
                <a:gd name="connsiteY27" fmla="*/ 680621 h 825623"/>
                <a:gd name="connsiteX28" fmla="*/ 588886 w 727969"/>
                <a:gd name="connsiteY28" fmla="*/ 713173 h 825623"/>
                <a:gd name="connsiteX29" fmla="*/ 633274 w 727969"/>
                <a:gd name="connsiteY29" fmla="*/ 739806 h 825623"/>
                <a:gd name="connsiteX30" fmla="*/ 671744 w 727969"/>
                <a:gd name="connsiteY30" fmla="*/ 798990 h 825623"/>
                <a:gd name="connsiteX31" fmla="*/ 704295 w 727969"/>
                <a:gd name="connsiteY31" fmla="*/ 825623 h 825623"/>
                <a:gd name="connsiteX32" fmla="*/ 727969 w 727969"/>
                <a:gd name="connsiteY32" fmla="*/ 801949 h 825623"/>
                <a:gd name="connsiteX33" fmla="*/ 719092 w 727969"/>
                <a:gd name="connsiteY33" fmla="*/ 772357 h 825623"/>
                <a:gd name="connsiteX34" fmla="*/ 683581 w 727969"/>
                <a:gd name="connsiteY34" fmla="*/ 748683 h 825623"/>
                <a:gd name="connsiteX35" fmla="*/ 674703 w 727969"/>
                <a:gd name="connsiteY35" fmla="*/ 727969 h 825623"/>
                <a:gd name="connsiteX36" fmla="*/ 686540 w 727969"/>
                <a:gd name="connsiteY36" fmla="*/ 686540 h 825623"/>
                <a:gd name="connsiteX37" fmla="*/ 665826 w 727969"/>
                <a:gd name="connsiteY37" fmla="*/ 686540 h 825623"/>
                <a:gd name="connsiteX38" fmla="*/ 651029 w 727969"/>
                <a:gd name="connsiteY38" fmla="*/ 674703 h 825623"/>
                <a:gd name="connsiteX39" fmla="*/ 633274 w 727969"/>
                <a:gd name="connsiteY39" fmla="*/ 671743 h 825623"/>
                <a:gd name="connsiteX40" fmla="*/ 627356 w 727969"/>
                <a:gd name="connsiteY40" fmla="*/ 648070 h 825623"/>
                <a:gd name="connsiteX41" fmla="*/ 656948 w 727969"/>
                <a:gd name="connsiteY41" fmla="*/ 633273 h 825623"/>
                <a:gd name="connsiteX42" fmla="*/ 686540 w 727969"/>
                <a:gd name="connsiteY42" fmla="*/ 612559 h 825623"/>
                <a:gd name="connsiteX43" fmla="*/ 713173 w 727969"/>
                <a:gd name="connsiteY43" fmla="*/ 600722 h 825623"/>
                <a:gd name="connsiteX44" fmla="*/ 725010 w 727969"/>
                <a:gd name="connsiteY44" fmla="*/ 591844 h 825623"/>
                <a:gd name="connsiteX45" fmla="*/ 701336 w 727969"/>
                <a:gd name="connsiteY45" fmla="*/ 574089 h 825623"/>
                <a:gd name="connsiteX46" fmla="*/ 680622 w 727969"/>
                <a:gd name="connsiteY46" fmla="*/ 550415 h 825623"/>
                <a:gd name="connsiteX47" fmla="*/ 686540 w 727969"/>
                <a:gd name="connsiteY47" fmla="*/ 517864 h 825623"/>
                <a:gd name="connsiteX48" fmla="*/ 651029 w 727969"/>
                <a:gd name="connsiteY48" fmla="*/ 520823 h 825623"/>
                <a:gd name="connsiteX49" fmla="*/ 606641 w 727969"/>
                <a:gd name="connsiteY49" fmla="*/ 497149 h 825623"/>
                <a:gd name="connsiteX50" fmla="*/ 562253 w 727969"/>
                <a:gd name="connsiteY50" fmla="*/ 464598 h 825623"/>
                <a:gd name="connsiteX51" fmla="*/ 526742 w 727969"/>
                <a:gd name="connsiteY51" fmla="*/ 432046 h 825623"/>
                <a:gd name="connsiteX52" fmla="*/ 494191 w 727969"/>
                <a:gd name="connsiteY52" fmla="*/ 411332 h 825623"/>
                <a:gd name="connsiteX53" fmla="*/ 482354 w 727969"/>
                <a:gd name="connsiteY53" fmla="*/ 378780 h 825623"/>
                <a:gd name="connsiteX54" fmla="*/ 473476 w 727969"/>
                <a:gd name="connsiteY54" fmla="*/ 402454 h 825623"/>
                <a:gd name="connsiteX55" fmla="*/ 443884 w 727969"/>
                <a:gd name="connsiteY55" fmla="*/ 387658 h 825623"/>
                <a:gd name="connsiteX56" fmla="*/ 405414 w 727969"/>
                <a:gd name="connsiteY56" fmla="*/ 358066 h 825623"/>
                <a:gd name="connsiteX57" fmla="*/ 390618 w 727969"/>
                <a:gd name="connsiteY57" fmla="*/ 352147 h 825623"/>
                <a:gd name="connsiteX58" fmla="*/ 343270 w 727969"/>
                <a:gd name="connsiteY58" fmla="*/ 337351 h 825623"/>
                <a:gd name="connsiteX59" fmla="*/ 346229 w 727969"/>
                <a:gd name="connsiteY59" fmla="*/ 310718 h 825623"/>
                <a:gd name="connsiteX60" fmla="*/ 322556 w 727969"/>
                <a:gd name="connsiteY60" fmla="*/ 292963 h 825623"/>
                <a:gd name="connsiteX61" fmla="*/ 366944 w 727969"/>
                <a:gd name="connsiteY61" fmla="*/ 269289 h 825623"/>
                <a:gd name="connsiteX62" fmla="*/ 304800 w 727969"/>
                <a:gd name="connsiteY62" fmla="*/ 257452 h 825623"/>
                <a:gd name="connsiteX63" fmla="*/ 292963 w 727969"/>
                <a:gd name="connsiteY63" fmla="*/ 236738 h 825623"/>
                <a:gd name="connsiteX64" fmla="*/ 355107 w 727969"/>
                <a:gd name="connsiteY64" fmla="*/ 221941 h 825623"/>
                <a:gd name="connsiteX65" fmla="*/ 372862 w 727969"/>
                <a:gd name="connsiteY65" fmla="*/ 198268 h 825623"/>
                <a:gd name="connsiteX66" fmla="*/ 313678 w 727969"/>
                <a:gd name="connsiteY66" fmla="*/ 210105 h 825623"/>
                <a:gd name="connsiteX67" fmla="*/ 290004 w 727969"/>
                <a:gd name="connsiteY67" fmla="*/ 204186 h 825623"/>
                <a:gd name="connsiteX68" fmla="*/ 290004 w 727969"/>
                <a:gd name="connsiteY68" fmla="*/ 174594 h 825623"/>
                <a:gd name="connsiteX69" fmla="*/ 287045 w 727969"/>
                <a:gd name="connsiteY69" fmla="*/ 153879 h 825623"/>
                <a:gd name="connsiteX70" fmla="*/ 328474 w 727969"/>
                <a:gd name="connsiteY70" fmla="*/ 156839 h 825623"/>
                <a:gd name="connsiteX71" fmla="*/ 372862 w 727969"/>
                <a:gd name="connsiteY71" fmla="*/ 159798 h 825623"/>
                <a:gd name="connsiteX72" fmla="*/ 402455 w 727969"/>
                <a:gd name="connsiteY72" fmla="*/ 165716 h 825623"/>
                <a:gd name="connsiteX73" fmla="*/ 432047 w 727969"/>
                <a:gd name="connsiteY73" fmla="*/ 156839 h 825623"/>
                <a:gd name="connsiteX74" fmla="*/ 429088 w 727969"/>
                <a:gd name="connsiteY74" fmla="*/ 180512 h 825623"/>
                <a:gd name="connsiteX75" fmla="*/ 435006 w 727969"/>
                <a:gd name="connsiteY75" fmla="*/ 198268 h 825623"/>
                <a:gd name="connsiteX76" fmla="*/ 479394 w 727969"/>
                <a:gd name="connsiteY76" fmla="*/ 207145 h 825623"/>
                <a:gd name="connsiteX77" fmla="*/ 506027 w 727969"/>
                <a:gd name="connsiteY77" fmla="*/ 204186 h 825623"/>
                <a:gd name="connsiteX78" fmla="*/ 532660 w 727969"/>
                <a:gd name="connsiteY78" fmla="*/ 227860 h 825623"/>
                <a:gd name="connsiteX79" fmla="*/ 571130 w 727969"/>
                <a:gd name="connsiteY79" fmla="*/ 233778 h 825623"/>
                <a:gd name="connsiteX80" fmla="*/ 565212 w 727969"/>
                <a:gd name="connsiteY80" fmla="*/ 198268 h 825623"/>
                <a:gd name="connsiteX81" fmla="*/ 565212 w 727969"/>
                <a:gd name="connsiteY81" fmla="*/ 198268 h 825623"/>
                <a:gd name="connsiteX82" fmla="*/ 529701 w 727969"/>
                <a:gd name="connsiteY82" fmla="*/ 171635 h 825623"/>
                <a:gd name="connsiteX83" fmla="*/ 526742 w 727969"/>
                <a:gd name="connsiteY83" fmla="*/ 150920 h 825623"/>
                <a:gd name="connsiteX84" fmla="*/ 500109 w 727969"/>
                <a:gd name="connsiteY84" fmla="*/ 150920 h 825623"/>
                <a:gd name="connsiteX85" fmla="*/ 488272 w 727969"/>
                <a:gd name="connsiteY85" fmla="*/ 130206 h 825623"/>
                <a:gd name="connsiteX86" fmla="*/ 547457 w 727969"/>
                <a:gd name="connsiteY86" fmla="*/ 97654 h 825623"/>
                <a:gd name="connsiteX87" fmla="*/ 529701 w 727969"/>
                <a:gd name="connsiteY87" fmla="*/ 71021 h 825623"/>
                <a:gd name="connsiteX88" fmla="*/ 470517 w 727969"/>
                <a:gd name="connsiteY88" fmla="*/ 118369 h 825623"/>
                <a:gd name="connsiteX89" fmla="*/ 443884 w 727969"/>
                <a:gd name="connsiteY89" fmla="*/ 136124 h 825623"/>
                <a:gd name="connsiteX90" fmla="*/ 399495 w 727969"/>
                <a:gd name="connsiteY90" fmla="*/ 139083 h 825623"/>
                <a:gd name="connsiteX91" fmla="*/ 292963 w 727969"/>
                <a:gd name="connsiteY91" fmla="*/ 109491 h 825623"/>
                <a:gd name="connsiteX92" fmla="*/ 307759 w 727969"/>
                <a:gd name="connsiteY92" fmla="*/ 91736 h 825623"/>
                <a:gd name="connsiteX93" fmla="*/ 322556 w 727969"/>
                <a:gd name="connsiteY93" fmla="*/ 68062 h 825623"/>
                <a:gd name="connsiteX94" fmla="*/ 355107 w 727969"/>
                <a:gd name="connsiteY94" fmla="*/ 56225 h 825623"/>
                <a:gd name="connsiteX95" fmla="*/ 372862 w 727969"/>
                <a:gd name="connsiteY95" fmla="*/ 32551 h 825623"/>
                <a:gd name="connsiteX96" fmla="*/ 369903 w 727969"/>
                <a:gd name="connsiteY96" fmla="*/ 0 h 825623"/>
                <a:gd name="connsiteX97" fmla="*/ 340311 w 727969"/>
                <a:gd name="connsiteY97" fmla="*/ 35510 h 825623"/>
                <a:gd name="connsiteX98" fmla="*/ 310719 w 727969"/>
                <a:gd name="connsiteY98" fmla="*/ 65103 h 825623"/>
                <a:gd name="connsiteX99" fmla="*/ 281126 w 727969"/>
                <a:gd name="connsiteY99" fmla="*/ 94695 h 825623"/>
                <a:gd name="connsiteX100" fmla="*/ 233779 w 727969"/>
                <a:gd name="connsiteY100" fmla="*/ 85817 h 825623"/>
                <a:gd name="connsiteX101" fmla="*/ 195309 w 727969"/>
                <a:gd name="connsiteY101" fmla="*/ 71021 h 825623"/>
                <a:gd name="connsiteX102" fmla="*/ 183472 w 727969"/>
                <a:gd name="connsiteY102" fmla="*/ 79899 h 825623"/>
                <a:gd name="connsiteX103" fmla="*/ 174594 w 727969"/>
                <a:gd name="connsiteY103" fmla="*/ 53266 h 825623"/>
                <a:gd name="connsiteX104" fmla="*/ 174594 w 727969"/>
                <a:gd name="connsiteY104" fmla="*/ 26633 h 825623"/>
                <a:gd name="connsiteX105" fmla="*/ 109492 w 727969"/>
                <a:gd name="connsiteY105" fmla="*/ 47347 h 825623"/>
                <a:gd name="connsiteX106" fmla="*/ 53266 w 727969"/>
                <a:gd name="connsiteY106" fmla="*/ 62143 h 825623"/>
                <a:gd name="connsiteX107" fmla="*/ 4439 w 727969"/>
                <a:gd name="connsiteY107" fmla="*/ 111710 h 825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27969" h="825623">
                  <a:moveTo>
                    <a:pt x="4439" y="111710"/>
                  </a:moveTo>
                  <a:cubicBezTo>
                    <a:pt x="2959" y="265836"/>
                    <a:pt x="1480" y="419963"/>
                    <a:pt x="0" y="574089"/>
                  </a:cubicBezTo>
                  <a:lnTo>
                    <a:pt x="26633" y="574089"/>
                  </a:lnTo>
                  <a:lnTo>
                    <a:pt x="41429" y="580007"/>
                  </a:lnTo>
                  <a:lnTo>
                    <a:pt x="56226" y="574089"/>
                  </a:lnTo>
                  <a:lnTo>
                    <a:pt x="79899" y="594804"/>
                  </a:lnTo>
                  <a:lnTo>
                    <a:pt x="91736" y="580007"/>
                  </a:lnTo>
                  <a:lnTo>
                    <a:pt x="130206" y="594804"/>
                  </a:lnTo>
                  <a:lnTo>
                    <a:pt x="142043" y="609600"/>
                  </a:lnTo>
                  <a:lnTo>
                    <a:pt x="142043" y="609600"/>
                  </a:lnTo>
                  <a:lnTo>
                    <a:pt x="142043" y="609600"/>
                  </a:lnTo>
                  <a:lnTo>
                    <a:pt x="174594" y="582967"/>
                  </a:lnTo>
                  <a:lnTo>
                    <a:pt x="221942" y="636233"/>
                  </a:lnTo>
                  <a:lnTo>
                    <a:pt x="230820" y="612559"/>
                  </a:lnTo>
                  <a:lnTo>
                    <a:pt x="221942" y="594804"/>
                  </a:lnTo>
                  <a:lnTo>
                    <a:pt x="257453" y="612559"/>
                  </a:lnTo>
                  <a:lnTo>
                    <a:pt x="275208" y="603681"/>
                  </a:lnTo>
                  <a:lnTo>
                    <a:pt x="301841" y="621437"/>
                  </a:lnTo>
                  <a:lnTo>
                    <a:pt x="331433" y="594804"/>
                  </a:lnTo>
                  <a:lnTo>
                    <a:pt x="343270" y="603681"/>
                  </a:lnTo>
                  <a:lnTo>
                    <a:pt x="408373" y="574089"/>
                  </a:lnTo>
                  <a:lnTo>
                    <a:pt x="458680" y="553374"/>
                  </a:lnTo>
                  <a:lnTo>
                    <a:pt x="523783" y="550415"/>
                  </a:lnTo>
                  <a:lnTo>
                    <a:pt x="538579" y="582967"/>
                  </a:lnTo>
                  <a:lnTo>
                    <a:pt x="508987" y="580007"/>
                  </a:lnTo>
                  <a:lnTo>
                    <a:pt x="532660" y="624396"/>
                  </a:lnTo>
                  <a:lnTo>
                    <a:pt x="562253" y="639192"/>
                  </a:lnTo>
                  <a:lnTo>
                    <a:pt x="565212" y="680621"/>
                  </a:lnTo>
                  <a:lnTo>
                    <a:pt x="588886" y="713173"/>
                  </a:lnTo>
                  <a:lnTo>
                    <a:pt x="633274" y="739806"/>
                  </a:lnTo>
                  <a:lnTo>
                    <a:pt x="671744" y="798990"/>
                  </a:lnTo>
                  <a:lnTo>
                    <a:pt x="704295" y="825623"/>
                  </a:lnTo>
                  <a:lnTo>
                    <a:pt x="727969" y="801949"/>
                  </a:lnTo>
                  <a:lnTo>
                    <a:pt x="719092" y="772357"/>
                  </a:lnTo>
                  <a:lnTo>
                    <a:pt x="683581" y="748683"/>
                  </a:lnTo>
                  <a:lnTo>
                    <a:pt x="674703" y="727969"/>
                  </a:lnTo>
                  <a:lnTo>
                    <a:pt x="686540" y="686540"/>
                  </a:lnTo>
                  <a:lnTo>
                    <a:pt x="665826" y="686540"/>
                  </a:lnTo>
                  <a:lnTo>
                    <a:pt x="651029" y="674703"/>
                  </a:lnTo>
                  <a:lnTo>
                    <a:pt x="633274" y="671743"/>
                  </a:lnTo>
                  <a:lnTo>
                    <a:pt x="627356" y="648070"/>
                  </a:lnTo>
                  <a:lnTo>
                    <a:pt x="656948" y="633273"/>
                  </a:lnTo>
                  <a:lnTo>
                    <a:pt x="686540" y="612559"/>
                  </a:lnTo>
                  <a:lnTo>
                    <a:pt x="713173" y="600722"/>
                  </a:lnTo>
                  <a:lnTo>
                    <a:pt x="725010" y="591844"/>
                  </a:lnTo>
                  <a:lnTo>
                    <a:pt x="701336" y="574089"/>
                  </a:lnTo>
                  <a:lnTo>
                    <a:pt x="680622" y="550415"/>
                  </a:lnTo>
                  <a:lnTo>
                    <a:pt x="686540" y="517864"/>
                  </a:lnTo>
                  <a:lnTo>
                    <a:pt x="651029" y="520823"/>
                  </a:lnTo>
                  <a:lnTo>
                    <a:pt x="606641" y="497149"/>
                  </a:lnTo>
                  <a:lnTo>
                    <a:pt x="562253" y="464598"/>
                  </a:lnTo>
                  <a:lnTo>
                    <a:pt x="526742" y="432046"/>
                  </a:lnTo>
                  <a:lnTo>
                    <a:pt x="494191" y="411332"/>
                  </a:lnTo>
                  <a:lnTo>
                    <a:pt x="482354" y="378780"/>
                  </a:lnTo>
                  <a:lnTo>
                    <a:pt x="473476" y="402454"/>
                  </a:lnTo>
                  <a:lnTo>
                    <a:pt x="443884" y="387658"/>
                  </a:lnTo>
                  <a:lnTo>
                    <a:pt x="405414" y="358066"/>
                  </a:lnTo>
                  <a:lnTo>
                    <a:pt x="390618" y="352147"/>
                  </a:lnTo>
                  <a:lnTo>
                    <a:pt x="343270" y="337351"/>
                  </a:lnTo>
                  <a:lnTo>
                    <a:pt x="346229" y="310718"/>
                  </a:lnTo>
                  <a:lnTo>
                    <a:pt x="322556" y="292963"/>
                  </a:lnTo>
                  <a:lnTo>
                    <a:pt x="366944" y="269289"/>
                  </a:lnTo>
                  <a:lnTo>
                    <a:pt x="304800" y="257452"/>
                  </a:lnTo>
                  <a:lnTo>
                    <a:pt x="292963" y="236738"/>
                  </a:lnTo>
                  <a:lnTo>
                    <a:pt x="355107" y="221941"/>
                  </a:lnTo>
                  <a:lnTo>
                    <a:pt x="372862" y="198268"/>
                  </a:lnTo>
                  <a:lnTo>
                    <a:pt x="313678" y="210105"/>
                  </a:lnTo>
                  <a:lnTo>
                    <a:pt x="290004" y="204186"/>
                  </a:lnTo>
                  <a:lnTo>
                    <a:pt x="290004" y="174594"/>
                  </a:lnTo>
                  <a:lnTo>
                    <a:pt x="287045" y="153879"/>
                  </a:lnTo>
                  <a:lnTo>
                    <a:pt x="328474" y="156839"/>
                  </a:lnTo>
                  <a:lnTo>
                    <a:pt x="372862" y="159798"/>
                  </a:lnTo>
                  <a:lnTo>
                    <a:pt x="402455" y="165716"/>
                  </a:lnTo>
                  <a:lnTo>
                    <a:pt x="432047" y="156839"/>
                  </a:lnTo>
                  <a:lnTo>
                    <a:pt x="429088" y="180512"/>
                  </a:lnTo>
                  <a:lnTo>
                    <a:pt x="435006" y="198268"/>
                  </a:lnTo>
                  <a:lnTo>
                    <a:pt x="479394" y="207145"/>
                  </a:lnTo>
                  <a:lnTo>
                    <a:pt x="506027" y="204186"/>
                  </a:lnTo>
                  <a:lnTo>
                    <a:pt x="532660" y="227860"/>
                  </a:lnTo>
                  <a:lnTo>
                    <a:pt x="571130" y="233778"/>
                  </a:lnTo>
                  <a:lnTo>
                    <a:pt x="565212" y="198268"/>
                  </a:lnTo>
                  <a:lnTo>
                    <a:pt x="565212" y="198268"/>
                  </a:lnTo>
                  <a:lnTo>
                    <a:pt x="529701" y="171635"/>
                  </a:lnTo>
                  <a:lnTo>
                    <a:pt x="526742" y="150920"/>
                  </a:lnTo>
                  <a:lnTo>
                    <a:pt x="500109" y="150920"/>
                  </a:lnTo>
                  <a:lnTo>
                    <a:pt x="488272" y="130206"/>
                  </a:lnTo>
                  <a:lnTo>
                    <a:pt x="547457" y="97654"/>
                  </a:lnTo>
                  <a:lnTo>
                    <a:pt x="529701" y="71021"/>
                  </a:lnTo>
                  <a:lnTo>
                    <a:pt x="470517" y="118369"/>
                  </a:lnTo>
                  <a:lnTo>
                    <a:pt x="443884" y="136124"/>
                  </a:lnTo>
                  <a:lnTo>
                    <a:pt x="399495" y="139083"/>
                  </a:lnTo>
                  <a:lnTo>
                    <a:pt x="292963" y="109491"/>
                  </a:lnTo>
                  <a:lnTo>
                    <a:pt x="307759" y="91736"/>
                  </a:lnTo>
                  <a:lnTo>
                    <a:pt x="322556" y="68062"/>
                  </a:lnTo>
                  <a:lnTo>
                    <a:pt x="355107" y="56225"/>
                  </a:lnTo>
                  <a:lnTo>
                    <a:pt x="372862" y="32551"/>
                  </a:lnTo>
                  <a:lnTo>
                    <a:pt x="369903" y="0"/>
                  </a:lnTo>
                  <a:lnTo>
                    <a:pt x="340311" y="35510"/>
                  </a:lnTo>
                  <a:lnTo>
                    <a:pt x="310719" y="65103"/>
                  </a:lnTo>
                  <a:lnTo>
                    <a:pt x="281126" y="94695"/>
                  </a:lnTo>
                  <a:lnTo>
                    <a:pt x="233779" y="85817"/>
                  </a:lnTo>
                  <a:lnTo>
                    <a:pt x="195309" y="71021"/>
                  </a:lnTo>
                  <a:lnTo>
                    <a:pt x="183472" y="79899"/>
                  </a:lnTo>
                  <a:lnTo>
                    <a:pt x="174594" y="53266"/>
                  </a:lnTo>
                  <a:lnTo>
                    <a:pt x="174594" y="26633"/>
                  </a:lnTo>
                  <a:lnTo>
                    <a:pt x="109492" y="47347"/>
                  </a:lnTo>
                  <a:lnTo>
                    <a:pt x="53266" y="62143"/>
                  </a:lnTo>
                  <a:lnTo>
                    <a:pt x="4439" y="111710"/>
                  </a:lnTo>
                  <a:close/>
                </a:path>
              </a:pathLst>
            </a:custGeom>
            <a:ln>
              <a:headEnd type="none" w="med" len="med"/>
              <a:tailEnd type="none" w="med" len="med"/>
            </a:ln>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63500" dir="2700000" algn="tl">
                    <a:srgbClr val="000000"/>
                  </a:outerShdw>
                </a:effectLst>
                <a:latin typeface="Segoe" pitchFamily="34" charset="0"/>
              </a:endParaRPr>
            </a:p>
          </p:txBody>
        </p:sp>
        <p:sp>
          <p:nvSpPr>
            <p:cNvPr id="22" name="TextBox 21"/>
            <p:cNvSpPr txBox="1"/>
            <p:nvPr/>
          </p:nvSpPr>
          <p:spPr bwMode="gray">
            <a:xfrm>
              <a:off x="2590800" y="533400"/>
              <a:ext cx="890565" cy="458587"/>
            </a:xfrm>
            <a:prstGeom prst="rect">
              <a:avLst/>
            </a:prstGeom>
            <a:noFill/>
            <a:scene3d>
              <a:camera prst="orthographicFront" fov="0">
                <a:rot lat="0" lon="0" rev="0"/>
              </a:camera>
              <a:lightRig rig="glow" dir="t">
                <a:rot lat="0" lon="0" rev="6360000"/>
              </a:lightRig>
            </a:scene3d>
            <a:sp3d contourW="1000" prstMaterial="flat">
              <a:contourClr>
                <a:schemeClr val="accent3">
                  <a:satMod val="300000"/>
                </a:schemeClr>
              </a:contourClr>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lnSpc>
                  <a:spcPct val="85000"/>
                </a:lnSpc>
              </a:pPr>
              <a:r>
                <a:rPr lang="en-US" sz="1400" b="1" dirty="0" smtClean="0">
                  <a:effectLst>
                    <a:outerShdw blurRad="38100" dist="63500" dir="2700000" algn="tl">
                      <a:srgbClr val="000000"/>
                    </a:outerShdw>
                  </a:effectLst>
                </a:rPr>
                <a:t>East San</a:t>
              </a:r>
            </a:p>
            <a:p>
              <a:pPr algn="ctr">
                <a:lnSpc>
                  <a:spcPct val="85000"/>
                </a:lnSpc>
              </a:pPr>
              <a:r>
                <a:rPr lang="en-US" sz="1400" b="1" dirty="0" smtClean="0">
                  <a:effectLst>
                    <a:outerShdw blurRad="38100" dist="63500" dir="2700000" algn="tl">
                      <a:srgbClr val="000000"/>
                    </a:outerShdw>
                  </a:effectLst>
                </a:rPr>
                <a:t>Fernando</a:t>
              </a:r>
              <a:endParaRPr lang="en-US" sz="1400" b="1" dirty="0">
                <a:effectLst>
                  <a:outerShdw blurRad="38100" dist="63500" dir="2700000" algn="tl">
                    <a:srgbClr val="000000"/>
                  </a:outerShdw>
                </a:effectLst>
              </a:endParaRPr>
            </a:p>
          </p:txBody>
        </p:sp>
      </p:grpSp>
    </p:spTree>
    <p:extLst>
      <p:ext uri="{BB962C8B-B14F-4D97-AF65-F5344CB8AC3E}">
        <p14:creationId xmlns:p14="http://schemas.microsoft.com/office/powerpoint/2010/main" val="3638263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20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0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2000"/>
                                        <p:tgtEl>
                                          <p:spTgt spid="41"/>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0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0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20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20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2000"/>
                                        <p:tgtEl>
                                          <p:spTgt spid="28"/>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933842255"/>
              </p:ext>
            </p:extLst>
          </p:nvPr>
        </p:nvGraphicFramePr>
        <p:xfrm>
          <a:off x="152400" y="2135945"/>
          <a:ext cx="7829843" cy="449345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txBox="1">
            <a:spLocks/>
          </p:cNvSpPr>
          <p:nvPr/>
        </p:nvSpPr>
        <p:spPr>
          <a:xfrm>
            <a:off x="838200" y="353604"/>
            <a:ext cx="8248850" cy="941796"/>
          </a:xfrm>
          <a:prstGeom prst="rect">
            <a:avLst/>
          </a:prstGeom>
        </p:spPr>
        <p:txBody>
          <a:bodyPr vert="horz" wrap="square" lIns="0" tIns="0" rIns="0" bIns="0" rtlCol="0" anchor="t">
            <a:spAutoFit/>
          </a:bodyPr>
          <a:lstStyle/>
          <a:p>
            <a:pPr algn="ctr" defTabSz="914363" fontAlgn="auto">
              <a:lnSpc>
                <a:spcPct val="90000"/>
              </a:lnSpc>
              <a:spcAft>
                <a:spcPts val="0"/>
              </a:spcAft>
              <a:defRPr/>
            </a:pP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cs typeface="Arial" charset="0"/>
              </a:rPr>
              <a:t>The Risk of Doing Nothing …</a:t>
            </a:r>
          </a:p>
          <a:p>
            <a:pPr algn="ctr" defTabSz="914363" fontAlgn="auto">
              <a:lnSpc>
                <a:spcPct val="90000"/>
              </a:lnSpc>
              <a:spcAft>
                <a:spcPts val="0"/>
              </a:spcAft>
              <a:defRPr/>
            </a:pPr>
            <a:r>
              <a:rPr lang="en-US" sz="2800" b="1" spc="-150" dirty="0" smtClean="0">
                <a:ln w="3175">
                  <a:noFill/>
                </a:ln>
                <a:solidFill>
                  <a:prstClr val="white"/>
                </a:solidFill>
                <a:effectLst>
                  <a:outerShdw blurRad="50800" dist="38100" dir="2700000" algn="tl" rotWithShape="0">
                    <a:prstClr val="black">
                      <a:alpha val="40000"/>
                    </a:prstClr>
                  </a:outerShdw>
                </a:effectLst>
                <a:latin typeface="Calibri"/>
                <a:cs typeface="Arial" charset="0"/>
              </a:rPr>
              <a:t>Continued Decline in Delta Water Supplies</a:t>
            </a:r>
          </a:p>
        </p:txBody>
      </p:sp>
      <p:grpSp>
        <p:nvGrpSpPr>
          <p:cNvPr id="2" name="Group 4"/>
          <p:cNvGrpSpPr/>
          <p:nvPr/>
        </p:nvGrpSpPr>
        <p:grpSpPr bwMode="gray">
          <a:xfrm>
            <a:off x="5824717" y="2493220"/>
            <a:ext cx="2222078" cy="681139"/>
            <a:chOff x="8001000" y="1309553"/>
            <a:chExt cx="2222078" cy="681139"/>
          </a:xfrm>
        </p:grpSpPr>
        <p:sp>
          <p:nvSpPr>
            <p:cNvPr id="8" name="Rounded Rectangle 7"/>
            <p:cNvSpPr/>
            <p:nvPr/>
          </p:nvSpPr>
          <p:spPr bwMode="gray">
            <a:xfrm>
              <a:off x="8028518" y="1704441"/>
              <a:ext cx="2194560" cy="286251"/>
            </a:xfrm>
            <a:prstGeom prst="roundRect">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b="1" dirty="0" smtClean="0">
                  <a:solidFill>
                    <a:srgbClr val="FFFFFF"/>
                  </a:solidFill>
                  <a:effectLst>
                    <a:outerShdw blurRad="38100" dist="38100" dir="2700000" algn="tl">
                      <a:srgbClr val="000000">
                        <a:alpha val="43137"/>
                      </a:srgbClr>
                    </a:outerShdw>
                  </a:effectLst>
                </a:rPr>
                <a:t>MWD share ~ 25%</a:t>
              </a:r>
            </a:p>
          </p:txBody>
        </p:sp>
        <p:sp>
          <p:nvSpPr>
            <p:cNvPr id="16" name="Rectangle 15"/>
            <p:cNvSpPr/>
            <p:nvPr/>
          </p:nvSpPr>
          <p:spPr bwMode="gray">
            <a:xfrm>
              <a:off x="8001000" y="1309553"/>
              <a:ext cx="274320" cy="274320"/>
            </a:xfrm>
            <a:prstGeom prst="rect">
              <a:avLst/>
            </a:prstGeom>
            <a:gradFill flip="none" rotWithShape="1">
              <a:gsLst>
                <a:gs pos="1000">
                  <a:srgbClr val="002148"/>
                </a:gs>
                <a:gs pos="44000">
                  <a:srgbClr val="558BB8"/>
                </a:gs>
                <a:gs pos="100000">
                  <a:srgbClr val="002148"/>
                </a:gs>
              </a:gsLst>
              <a:lin ang="0" scaled="1"/>
              <a:tileRect/>
            </a:gradFill>
            <a:ln>
              <a:noFill/>
              <a:headEnd type="none" w="med" len="med"/>
              <a:tailEnd type="none" w="med" len="med"/>
            </a:ln>
            <a:effectLst/>
            <a:scene3d>
              <a:camera prst="orthographicFront" fov="0">
                <a:rot lat="0" lon="0" rev="0"/>
              </a:camera>
              <a:lightRig rig="glow" dir="t">
                <a:rot lat="0" lon="0" rev="6360000"/>
              </a:lightRig>
            </a:scene3d>
            <a:sp3d contourW="1000" prstMaterial="flat">
              <a:bevel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 name="Title 5"/>
            <p:cNvSpPr txBox="1">
              <a:spLocks/>
            </p:cNvSpPr>
            <p:nvPr/>
          </p:nvSpPr>
          <p:spPr bwMode="gray">
            <a:xfrm>
              <a:off x="8301478" y="1323201"/>
              <a:ext cx="1828800" cy="276999"/>
            </a:xfrm>
            <a:prstGeom prst="rect">
              <a:avLst/>
            </a:prstGeom>
          </p:spPr>
          <p:txBody>
            <a:bodyPr vert="horz" wrap="square" lIns="0" tIns="0" rIns="0" bIns="0" rtlCol="0" anchor="t">
              <a:spAutoFit/>
            </a:bodyPr>
            <a:lstStyle/>
            <a:p>
              <a:pPr algn="ctr" defTabSz="914363" fontAlgn="auto">
                <a:lnSpc>
                  <a:spcPct val="90000"/>
                </a:lnSpc>
                <a:spcAft>
                  <a:spcPts val="0"/>
                </a:spcAft>
                <a:defRPr/>
              </a:pPr>
              <a:r>
                <a:rPr lang="en-US" sz="2000" b="1" spc="-150" dirty="0" smtClean="0">
                  <a:ln w="3175">
                    <a:noFill/>
                  </a:ln>
                  <a:solidFill>
                    <a:prstClr val="white"/>
                  </a:solidFill>
                  <a:effectLst>
                    <a:outerShdw blurRad="50800" dist="38100" dir="2700000" algn="tl" rotWithShape="0">
                      <a:prstClr val="black">
                        <a:alpha val="40000"/>
                      </a:prstClr>
                    </a:outerShdw>
                  </a:effectLst>
                  <a:latin typeface="Calibri"/>
                  <a:cs typeface="Arial" charset="0"/>
                </a:rPr>
                <a:t>South Delta Intake</a:t>
              </a:r>
              <a:endParaRPr lang="en-US" sz="3200" b="1" spc="-150" dirty="0" smtClean="0">
                <a:ln w="3175">
                  <a:noFill/>
                </a:ln>
                <a:solidFill>
                  <a:prstClr val="white"/>
                </a:solidFill>
                <a:effectLst>
                  <a:outerShdw blurRad="50800" dist="38100" dir="2700000" algn="tl" rotWithShape="0">
                    <a:prstClr val="black">
                      <a:alpha val="40000"/>
                    </a:prstClr>
                  </a:outerShdw>
                </a:effectLst>
                <a:latin typeface="Calibri"/>
                <a:cs typeface="Arial" charset="0"/>
              </a:endParaRPr>
            </a:p>
          </p:txBody>
        </p:sp>
      </p:grpSp>
      <p:sp>
        <p:nvSpPr>
          <p:cNvPr id="11" name="TextBox 10"/>
          <p:cNvSpPr txBox="1"/>
          <p:nvPr/>
        </p:nvSpPr>
        <p:spPr>
          <a:xfrm>
            <a:off x="7337135" y="4901041"/>
            <a:ext cx="1688830" cy="720197"/>
          </a:xfrm>
          <a:prstGeom prst="rect">
            <a:avLst/>
          </a:prstGeom>
          <a:noFill/>
        </p:spPr>
        <p:txBody>
          <a:bodyPr wrap="square" rtlCol="0">
            <a:spAutoFit/>
          </a:bodyPr>
          <a:lstStyle/>
          <a:p>
            <a:pPr algn="ctr">
              <a:lnSpc>
                <a:spcPct val="85000"/>
              </a:lnSpc>
            </a:pPr>
            <a:r>
              <a:rPr lang="en-US" sz="1600" i="1" dirty="0">
                <a:solidFill>
                  <a:srgbClr val="FFC000"/>
                </a:solidFill>
                <a:latin typeface="+mn-lt"/>
              </a:rPr>
              <a:t>M</a:t>
            </a:r>
            <a:r>
              <a:rPr lang="en-US" sz="1600" i="1" dirty="0" smtClean="0">
                <a:solidFill>
                  <a:srgbClr val="FFC000"/>
                </a:solidFill>
                <a:latin typeface="+mn-lt"/>
              </a:rPr>
              <a:t>inimal exports </a:t>
            </a:r>
            <a:r>
              <a:rPr lang="en-US" sz="1600" i="1" dirty="0">
                <a:solidFill>
                  <a:srgbClr val="FFC000"/>
                </a:solidFill>
                <a:latin typeface="+mn-lt"/>
              </a:rPr>
              <a:t>1.5 </a:t>
            </a:r>
            <a:r>
              <a:rPr lang="en-US" sz="1600" i="1" dirty="0" smtClean="0">
                <a:solidFill>
                  <a:srgbClr val="FFC000"/>
                </a:solidFill>
                <a:latin typeface="+mn-lt"/>
              </a:rPr>
              <a:t>to 3 years after earthquake</a:t>
            </a:r>
            <a:endParaRPr lang="en-US" sz="1600" i="1" dirty="0">
              <a:solidFill>
                <a:srgbClr val="FFC000"/>
              </a:solidFill>
              <a:latin typeface="+mn-lt"/>
            </a:endParaRPr>
          </a:p>
        </p:txBody>
      </p:sp>
      <p:pic>
        <p:nvPicPr>
          <p:cNvPr id="15" name="Picture 3"/>
          <p:cNvPicPr>
            <a:picLocks noChangeArrowheads="1"/>
          </p:cNvPicPr>
          <p:nvPr/>
        </p:nvPicPr>
        <p:blipFill>
          <a:blip r:embed="rId4"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4" name="Group 33"/>
          <p:cNvGrpSpPr/>
          <p:nvPr/>
        </p:nvGrpSpPr>
        <p:grpSpPr>
          <a:xfrm>
            <a:off x="4934243" y="4191000"/>
            <a:ext cx="813079" cy="457200"/>
            <a:chOff x="2286000" y="1600200"/>
            <a:chExt cx="852985" cy="316064"/>
          </a:xfrm>
        </p:grpSpPr>
        <p:cxnSp>
          <p:nvCxnSpPr>
            <p:cNvPr id="23" name="Straight Connector 22"/>
            <p:cNvCxnSpPr/>
            <p:nvPr/>
          </p:nvCxnSpPr>
          <p:spPr>
            <a:xfrm flipV="1">
              <a:off x="2287668"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453627"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619586"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785545"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2286000" y="1600200"/>
              <a:ext cx="167587" cy="1452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20"/>
            <p:cNvSpPr/>
            <p:nvPr/>
          </p:nvSpPr>
          <p:spPr bwMode="auto">
            <a:xfrm>
              <a:off x="2287629" y="1600200"/>
              <a:ext cx="851356" cy="316064"/>
            </a:xfrm>
            <a:prstGeom prst="rect">
              <a:avLst/>
            </a:prstGeom>
            <a:noFill/>
            <a:ln>
              <a:solidFill>
                <a:srgbClr val="00B0F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22" name="Straight Connector 21"/>
            <p:cNvCxnSpPr/>
            <p:nvPr/>
          </p:nvCxnSpPr>
          <p:spPr>
            <a:xfrm flipV="1">
              <a:off x="2958152" y="1752600"/>
              <a:ext cx="167587" cy="145218"/>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5" name="Group 34"/>
          <p:cNvGrpSpPr/>
          <p:nvPr/>
        </p:nvGrpSpPr>
        <p:grpSpPr>
          <a:xfrm>
            <a:off x="6522721" y="4929554"/>
            <a:ext cx="812242" cy="663172"/>
            <a:chOff x="2286000" y="1600200"/>
            <a:chExt cx="852985" cy="316064"/>
          </a:xfrm>
        </p:grpSpPr>
        <p:cxnSp>
          <p:nvCxnSpPr>
            <p:cNvPr id="36" name="Straight Connector 35"/>
            <p:cNvCxnSpPr/>
            <p:nvPr/>
          </p:nvCxnSpPr>
          <p:spPr>
            <a:xfrm flipV="1">
              <a:off x="2287668"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453627"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2619586"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2785545" y="1600200"/>
              <a:ext cx="331918" cy="29043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2286000" y="1600200"/>
              <a:ext cx="167587" cy="14521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1" name="Rectangle 40"/>
            <p:cNvSpPr/>
            <p:nvPr/>
          </p:nvSpPr>
          <p:spPr bwMode="auto">
            <a:xfrm>
              <a:off x="2287629" y="1600200"/>
              <a:ext cx="851356" cy="316064"/>
            </a:xfrm>
            <a:prstGeom prst="rect">
              <a:avLst/>
            </a:prstGeom>
            <a:noFill/>
            <a:ln>
              <a:solidFill>
                <a:srgbClr val="00B0F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cxnSp>
          <p:nvCxnSpPr>
            <p:cNvPr id="42" name="Straight Connector 41"/>
            <p:cNvCxnSpPr/>
            <p:nvPr/>
          </p:nvCxnSpPr>
          <p:spPr>
            <a:xfrm flipV="1">
              <a:off x="2958152" y="1752600"/>
              <a:ext cx="167587" cy="145218"/>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bwMode="gray">
          <a:xfrm flipH="1">
            <a:off x="6438701" y="5041876"/>
            <a:ext cx="1005840" cy="369332"/>
          </a:xfrm>
          <a:prstGeom prst="rect">
            <a:avLst/>
          </a:prstGeom>
          <a:noFill/>
        </p:spPr>
        <p:txBody>
          <a:bodyPr wrap="square" rtlCol="0">
            <a:spAutoFit/>
          </a:bodyPr>
          <a:lstStyle/>
          <a:p>
            <a:pPr algn="ctr"/>
            <a:r>
              <a:rPr lang="en-US" dirty="0" smtClean="0">
                <a:solidFill>
                  <a:prstClr val="white"/>
                </a:solidFill>
                <a:latin typeface="Calibri"/>
              </a:rPr>
              <a:t>1.0 - 1.5  </a:t>
            </a:r>
            <a:endParaRPr lang="en-US" dirty="0">
              <a:solidFill>
                <a:prstClr val="white"/>
              </a:solidFill>
              <a:latin typeface="Calibri"/>
            </a:endParaRPr>
          </a:p>
        </p:txBody>
      </p:sp>
      <p:sp>
        <p:nvSpPr>
          <p:cNvPr id="43" name="Slide Number Placeholder 3"/>
          <p:cNvSpPr>
            <a:spLocks noGrp="1"/>
          </p:cNvSpPr>
          <p:nvPr>
            <p:ph type="sldNum" sz="quarter" idx="10"/>
          </p:nvPr>
        </p:nvSpPr>
        <p:spPr>
          <a:xfrm>
            <a:off x="8458200" y="6427788"/>
            <a:ext cx="685800" cy="365125"/>
          </a:xfrm>
        </p:spPr>
        <p:txBody>
          <a:bodyPr/>
          <a:lstStyle/>
          <a:p>
            <a:pPr>
              <a:defRPr/>
            </a:pPr>
            <a:fld id="{C0EB94D2-C09E-4D1C-9021-245F4B6DCC28}" type="slidenum">
              <a:rPr lang="en-US" smtClean="0">
                <a:solidFill>
                  <a:prstClr val="white"/>
                </a:solidFill>
              </a:rPr>
              <a:pPr>
                <a:defRPr/>
              </a:pPr>
              <a:t>39</a:t>
            </a:fld>
            <a:endParaRPr lang="en-US" dirty="0">
              <a:solidFill>
                <a:prstClr val="white"/>
              </a:solidFill>
            </a:endParaRPr>
          </a:p>
        </p:txBody>
      </p:sp>
      <p:sp>
        <p:nvSpPr>
          <p:cNvPr id="3" name="TextBox 2"/>
          <p:cNvSpPr txBox="1"/>
          <p:nvPr/>
        </p:nvSpPr>
        <p:spPr>
          <a:xfrm>
            <a:off x="71898" y="6494111"/>
            <a:ext cx="7543800" cy="307777"/>
          </a:xfrm>
          <a:prstGeom prst="rect">
            <a:avLst/>
          </a:prstGeom>
          <a:noFill/>
        </p:spPr>
        <p:txBody>
          <a:bodyPr wrap="square" rtlCol="0">
            <a:spAutoFit/>
          </a:bodyPr>
          <a:lstStyle/>
          <a:p>
            <a:r>
              <a:rPr lang="en-US" sz="1400" b="1" i="1" spc="-150" dirty="0" smtClean="0">
                <a:ln w="3175">
                  <a:noFill/>
                </a:ln>
                <a:solidFill>
                  <a:srgbClr val="FFC000"/>
                </a:solidFill>
                <a:effectLst>
                  <a:outerShdw blurRad="50800" dist="38100" dir="2700000" algn="tl" rotWithShape="0">
                    <a:prstClr val="black">
                      <a:alpha val="40000"/>
                    </a:prstClr>
                  </a:outerShdw>
                </a:effectLst>
                <a:latin typeface="Calibri"/>
                <a:cs typeface="Arial" charset="0"/>
              </a:rPr>
              <a:t>SWP </a:t>
            </a:r>
            <a:r>
              <a:rPr lang="en-US" sz="1400" b="1" i="1" spc="-150" dirty="0">
                <a:ln w="3175">
                  <a:noFill/>
                </a:ln>
                <a:solidFill>
                  <a:srgbClr val="FFC000"/>
                </a:solidFill>
                <a:effectLst>
                  <a:outerShdw blurRad="50800" dist="38100" dir="2700000" algn="tl" rotWithShape="0">
                    <a:prstClr val="black">
                      <a:alpha val="40000"/>
                    </a:prstClr>
                  </a:outerShdw>
                </a:effectLst>
                <a:latin typeface="Calibri"/>
                <a:cs typeface="Arial" charset="0"/>
              </a:rPr>
              <a:t>&amp; CVP Water Supply Analysis in </a:t>
            </a:r>
            <a:r>
              <a:rPr lang="en-US" sz="1400" b="1" i="1" spc="-150" dirty="0" smtClean="0">
                <a:ln w="3175">
                  <a:noFill/>
                </a:ln>
                <a:solidFill>
                  <a:srgbClr val="FFC000"/>
                </a:solidFill>
                <a:effectLst>
                  <a:outerShdw blurRad="50800" dist="38100" dir="2700000" algn="tl" rotWithShape="0">
                    <a:prstClr val="black">
                      <a:alpha val="40000"/>
                    </a:prstClr>
                  </a:outerShdw>
                </a:effectLst>
                <a:latin typeface="Calibri"/>
                <a:cs typeface="Arial" charset="0"/>
              </a:rPr>
              <a:t>2025</a:t>
            </a:r>
            <a:endParaRPr lang="en-US" sz="1400" i="1" dirty="0">
              <a:solidFill>
                <a:srgbClr val="FFC000"/>
              </a:solidFill>
            </a:endParaRPr>
          </a:p>
        </p:txBody>
      </p:sp>
    </p:spTree>
    <p:extLst>
      <p:ext uri="{BB962C8B-B14F-4D97-AF65-F5344CB8AC3E}">
        <p14:creationId xmlns:p14="http://schemas.microsoft.com/office/powerpoint/2010/main" val="373373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Base Map Topo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127244" y="298450"/>
            <a:ext cx="5556250" cy="6559550"/>
          </a:xfrm>
          <a:prstGeom prst="rect">
            <a:avLst/>
          </a:prstGeom>
          <a:noFill/>
          <a:ln w="9525">
            <a:noFill/>
            <a:miter lim="800000"/>
            <a:headEnd/>
            <a:tailEnd/>
          </a:ln>
          <a:effectLst>
            <a:glow rad="228600">
              <a:schemeClr val="accent4">
                <a:satMod val="175000"/>
                <a:alpha val="40000"/>
              </a:schemeClr>
            </a:glow>
          </a:effectLst>
        </p:spPr>
      </p:pic>
      <p:pic>
        <p:nvPicPr>
          <p:cNvPr id="8" name="Picture 8"/>
          <p:cNvPicPr>
            <a:picLocks noChangeAspect="1" noChangeArrowheads="1"/>
          </p:cNvPicPr>
          <p:nvPr/>
        </p:nvPicPr>
        <p:blipFill>
          <a:blip r:embed="rId4" cstate="print"/>
          <a:srcRect/>
          <a:stretch>
            <a:fillRect/>
          </a:stretch>
        </p:blipFill>
        <p:spPr bwMode="auto">
          <a:xfrm>
            <a:off x="5569523" y="438395"/>
            <a:ext cx="2959331" cy="1390405"/>
          </a:xfrm>
          <a:prstGeom prst="rect">
            <a:avLst/>
          </a:prstGeom>
          <a:noFill/>
          <a:ln w="9525">
            <a:noFill/>
            <a:miter lim="800000"/>
            <a:headEnd/>
            <a:tailEnd/>
          </a:ln>
          <a:effectLst>
            <a:glow rad="228600">
              <a:schemeClr val="accent4">
                <a:satMod val="175000"/>
                <a:alpha val="40000"/>
              </a:schemeClr>
            </a:glow>
            <a:reflection blurRad="6350" stA="50000" endA="300" endPos="55500" dist="50800" dir="5400000" sy="-100000" algn="bl" rotWithShape="0"/>
          </a:effectLst>
        </p:spPr>
      </p:pic>
      <p:pic>
        <p:nvPicPr>
          <p:cNvPr id="10" name="Picture 7"/>
          <p:cNvPicPr>
            <a:picLocks noChangeAspect="1" noChangeArrowheads="1"/>
          </p:cNvPicPr>
          <p:nvPr/>
        </p:nvPicPr>
        <p:blipFill>
          <a:blip r:embed="rId5" cstate="print"/>
          <a:srcRect/>
          <a:stretch>
            <a:fillRect/>
          </a:stretch>
        </p:blipFill>
        <p:spPr bwMode="auto">
          <a:xfrm>
            <a:off x="253018" y="449546"/>
            <a:ext cx="3121949" cy="1455454"/>
          </a:xfrm>
          <a:prstGeom prst="rect">
            <a:avLst/>
          </a:prstGeom>
          <a:noFill/>
          <a:ln w="9525">
            <a:noFill/>
            <a:miter lim="800000"/>
            <a:headEnd/>
            <a:tailEnd/>
          </a:ln>
          <a:effectLst>
            <a:glow rad="228600">
              <a:schemeClr val="accent4">
                <a:satMod val="175000"/>
                <a:alpha val="40000"/>
              </a:schemeClr>
            </a:glow>
            <a:reflection blurRad="6350" stA="50000" endA="300" endPos="55500" dist="50800" dir="5400000" sy="-100000" algn="bl" rotWithShape="0"/>
          </a:effectLst>
        </p:spPr>
      </p:pic>
      <p:grpSp>
        <p:nvGrpSpPr>
          <p:cNvPr id="2" name="Group 17"/>
          <p:cNvGrpSpPr/>
          <p:nvPr/>
        </p:nvGrpSpPr>
        <p:grpSpPr>
          <a:xfrm>
            <a:off x="381000" y="3358092"/>
            <a:ext cx="3079005" cy="1671108"/>
            <a:chOff x="1492995" y="2194438"/>
            <a:chExt cx="3079005" cy="1671108"/>
          </a:xfrm>
          <a:effectLst>
            <a:glow rad="228600">
              <a:schemeClr val="accent4">
                <a:satMod val="175000"/>
                <a:alpha val="40000"/>
              </a:schemeClr>
            </a:glow>
            <a:reflection blurRad="6350" stA="50000" endA="300" endPos="55500" dist="50800" dir="5400000" sy="-100000" algn="bl" rotWithShape="0"/>
          </a:effectLst>
        </p:grpSpPr>
        <p:pic>
          <p:nvPicPr>
            <p:cNvPr id="16" name="Picture 6"/>
            <p:cNvPicPr>
              <a:picLocks noChangeAspect="1" noChangeArrowheads="1"/>
            </p:cNvPicPr>
            <p:nvPr/>
          </p:nvPicPr>
          <p:blipFill>
            <a:blip r:embed="rId6" cstate="print"/>
            <a:srcRect l="20893" t="41722"/>
            <a:stretch>
              <a:fillRect/>
            </a:stretch>
          </p:blipFill>
          <p:spPr bwMode="auto">
            <a:xfrm>
              <a:off x="1492995" y="2894560"/>
              <a:ext cx="2435716" cy="970986"/>
            </a:xfrm>
            <a:prstGeom prst="rect">
              <a:avLst/>
            </a:prstGeom>
            <a:noFill/>
            <a:ln w="9525">
              <a:noFill/>
              <a:miter lim="800000"/>
              <a:headEnd/>
              <a:tailEnd/>
            </a:ln>
            <a:effectLst/>
          </p:spPr>
        </p:pic>
        <p:pic>
          <p:nvPicPr>
            <p:cNvPr id="17" name="Picture 6"/>
            <p:cNvPicPr>
              <a:picLocks noChangeAspect="1" noChangeArrowheads="1"/>
            </p:cNvPicPr>
            <p:nvPr/>
          </p:nvPicPr>
          <p:blipFill>
            <a:blip r:embed="rId6" cstate="print"/>
            <a:srcRect b="58171"/>
            <a:stretch>
              <a:fillRect/>
            </a:stretch>
          </p:blipFill>
          <p:spPr bwMode="auto">
            <a:xfrm>
              <a:off x="1492995" y="2194438"/>
              <a:ext cx="3079005" cy="696925"/>
            </a:xfrm>
            <a:prstGeom prst="rect">
              <a:avLst/>
            </a:prstGeom>
            <a:noFill/>
            <a:ln w="9525">
              <a:noFill/>
              <a:miter lim="800000"/>
              <a:headEnd/>
              <a:tailEnd/>
            </a:ln>
            <a:effectLst/>
          </p:spPr>
        </p:pic>
      </p:grpSp>
      <p:sp>
        <p:nvSpPr>
          <p:cNvPr id="4" name="Slide Number Placeholder 3"/>
          <p:cNvSpPr>
            <a:spLocks noGrp="1"/>
          </p:cNvSpPr>
          <p:nvPr>
            <p:ph type="sldNum" sz="quarter" idx="10"/>
          </p:nvPr>
        </p:nvSpPr>
        <p:spPr/>
        <p:txBody>
          <a:bodyPr/>
          <a:lstStyle/>
          <a:p>
            <a:pPr>
              <a:defRPr/>
            </a:pPr>
            <a:fld id="{1D9E3A27-6C3A-404F-9EF2-F049FF082AE4}" type="slidenum">
              <a:rPr lang="en-US" smtClean="0"/>
              <a:pPr>
                <a:defRPr/>
              </a:pPr>
              <a:t>4</a:t>
            </a:fld>
            <a:endParaRPr lang="en-US" dirty="0"/>
          </a:p>
        </p:txBody>
      </p:sp>
      <p:grpSp>
        <p:nvGrpSpPr>
          <p:cNvPr id="3" name="Group 6"/>
          <p:cNvGrpSpPr>
            <a:grpSpLocks noChangeAspect="1"/>
          </p:cNvGrpSpPr>
          <p:nvPr/>
        </p:nvGrpSpPr>
        <p:grpSpPr>
          <a:xfrm>
            <a:off x="2078170" y="5112323"/>
            <a:ext cx="2909455" cy="1629295"/>
            <a:chOff x="357362" y="909638"/>
            <a:chExt cx="8229600" cy="3876598"/>
          </a:xfrm>
          <a:effectLst>
            <a:glow rad="228600">
              <a:schemeClr val="accent4">
                <a:satMod val="175000"/>
                <a:alpha val="40000"/>
              </a:schemeClr>
            </a:glow>
            <a:reflection blurRad="6350" stA="50000" endA="300" endPos="55500" dist="50800" dir="5400000" sy="-100000" algn="bl" rotWithShape="0"/>
          </a:effectLst>
        </p:grpSpPr>
        <p:pic>
          <p:nvPicPr>
            <p:cNvPr id="115714" name="Picture 2"/>
            <p:cNvPicPr>
              <a:picLocks noChangeAspect="1" noChangeArrowheads="1"/>
            </p:cNvPicPr>
            <p:nvPr/>
          </p:nvPicPr>
          <p:blipFill>
            <a:blip r:embed="rId7" cstate="print"/>
            <a:srcRect/>
            <a:stretch>
              <a:fillRect/>
            </a:stretch>
          </p:blipFill>
          <p:spPr bwMode="auto">
            <a:xfrm>
              <a:off x="357362" y="909638"/>
              <a:ext cx="8229600" cy="1370025"/>
            </a:xfrm>
            <a:prstGeom prst="rect">
              <a:avLst/>
            </a:prstGeom>
            <a:noFill/>
            <a:ln w="9525">
              <a:noFill/>
              <a:miter lim="800000"/>
              <a:headEnd/>
              <a:tailEnd/>
            </a:ln>
            <a:effectLst/>
          </p:spPr>
        </p:pic>
        <p:pic>
          <p:nvPicPr>
            <p:cNvPr id="115715" name="Picture 3"/>
            <p:cNvPicPr>
              <a:picLocks noChangeAspect="1" noChangeArrowheads="1"/>
            </p:cNvPicPr>
            <p:nvPr/>
          </p:nvPicPr>
          <p:blipFill>
            <a:blip r:embed="rId8" cstate="print"/>
            <a:srcRect/>
            <a:stretch>
              <a:fillRect/>
            </a:stretch>
          </p:blipFill>
          <p:spPr bwMode="auto">
            <a:xfrm>
              <a:off x="357362" y="2285741"/>
              <a:ext cx="8229600" cy="2500495"/>
            </a:xfrm>
            <a:prstGeom prst="rect">
              <a:avLst/>
            </a:prstGeom>
            <a:noFill/>
            <a:ln w="9525">
              <a:noFill/>
              <a:miter lim="800000"/>
              <a:headEnd/>
              <a:tailEnd/>
            </a:ln>
            <a:effectLst/>
          </p:spPr>
        </p:pic>
      </p:grpSp>
      <p:pic>
        <p:nvPicPr>
          <p:cNvPr id="9" name="Picture 2"/>
          <p:cNvPicPr>
            <a:picLocks noChangeAspect="1" noChangeArrowheads="1"/>
          </p:cNvPicPr>
          <p:nvPr/>
        </p:nvPicPr>
        <p:blipFill>
          <a:blip r:embed="rId9" cstate="print"/>
          <a:srcRect/>
          <a:stretch>
            <a:fillRect/>
          </a:stretch>
        </p:blipFill>
        <p:spPr bwMode="auto">
          <a:xfrm>
            <a:off x="3382069" y="1984424"/>
            <a:ext cx="2658167" cy="1263124"/>
          </a:xfrm>
          <a:prstGeom prst="rect">
            <a:avLst/>
          </a:prstGeom>
          <a:noFill/>
          <a:ln w="9525">
            <a:noFill/>
            <a:miter lim="800000"/>
            <a:headEnd/>
            <a:tailEnd/>
          </a:ln>
          <a:effectLst>
            <a:glow rad="228600">
              <a:schemeClr val="accent4">
                <a:satMod val="175000"/>
                <a:alpha val="40000"/>
              </a:schemeClr>
            </a:glow>
            <a:reflection blurRad="6350" stA="50000" endA="300" endPos="55500" dist="50800" dir="5400000" sy="-100000" algn="bl" rotWithShape="0"/>
          </a:effectLst>
        </p:spPr>
      </p:pic>
      <p:grpSp>
        <p:nvGrpSpPr>
          <p:cNvPr id="5" name="Group 13"/>
          <p:cNvGrpSpPr>
            <a:grpSpLocks noChangeAspect="1"/>
          </p:cNvGrpSpPr>
          <p:nvPr/>
        </p:nvGrpSpPr>
        <p:grpSpPr>
          <a:xfrm>
            <a:off x="6271607" y="3497654"/>
            <a:ext cx="2510443" cy="2006757"/>
            <a:chOff x="5060460" y="3507970"/>
            <a:chExt cx="3834158" cy="3064887"/>
          </a:xfrm>
          <a:effectLst>
            <a:glow rad="228600">
              <a:schemeClr val="accent4">
                <a:satMod val="175000"/>
                <a:alpha val="40000"/>
              </a:schemeClr>
            </a:glow>
            <a:reflection blurRad="6350" stA="50000" endA="300" endPos="55500" dist="50800" dir="5400000" sy="-100000" algn="bl" rotWithShape="0"/>
          </a:effectLst>
        </p:grpSpPr>
        <p:pic>
          <p:nvPicPr>
            <p:cNvPr id="12" name="Picture 4"/>
            <p:cNvPicPr>
              <a:picLocks noChangeAspect="1" noChangeArrowheads="1"/>
            </p:cNvPicPr>
            <p:nvPr/>
          </p:nvPicPr>
          <p:blipFill>
            <a:blip r:embed="rId10" cstate="print"/>
            <a:srcRect/>
            <a:stretch>
              <a:fillRect/>
            </a:stretch>
          </p:blipFill>
          <p:spPr bwMode="auto">
            <a:xfrm>
              <a:off x="5060460" y="3507970"/>
              <a:ext cx="3834158" cy="738810"/>
            </a:xfrm>
            <a:prstGeom prst="rect">
              <a:avLst/>
            </a:prstGeom>
            <a:noFill/>
            <a:ln w="9525">
              <a:noFill/>
              <a:miter lim="800000"/>
              <a:headEnd/>
              <a:tailEnd/>
            </a:ln>
            <a:effectLst/>
          </p:spPr>
        </p:pic>
        <p:pic>
          <p:nvPicPr>
            <p:cNvPr id="13" name="Picture 5"/>
            <p:cNvPicPr>
              <a:picLocks noChangeAspect="1" noChangeArrowheads="1"/>
            </p:cNvPicPr>
            <p:nvPr/>
          </p:nvPicPr>
          <p:blipFill>
            <a:blip r:embed="rId11" cstate="print"/>
            <a:srcRect/>
            <a:stretch>
              <a:fillRect/>
            </a:stretch>
          </p:blipFill>
          <p:spPr bwMode="auto">
            <a:xfrm>
              <a:off x="7076209" y="4236296"/>
              <a:ext cx="1818409" cy="2336561"/>
            </a:xfrm>
            <a:prstGeom prst="rect">
              <a:avLst/>
            </a:prstGeom>
            <a:noFill/>
            <a:ln w="9525">
              <a:noFill/>
              <a:miter lim="800000"/>
              <a:headEnd/>
              <a:tailEnd/>
            </a:ln>
            <a:effectLst/>
          </p:spPr>
        </p:pic>
      </p:grpSp>
      <p:grpSp>
        <p:nvGrpSpPr>
          <p:cNvPr id="6" name="Group 18"/>
          <p:cNvGrpSpPr/>
          <p:nvPr/>
        </p:nvGrpSpPr>
        <p:grpSpPr>
          <a:xfrm>
            <a:off x="4324531" y="4343891"/>
            <a:ext cx="2545690" cy="1180980"/>
            <a:chOff x="1409189" y="1054127"/>
            <a:chExt cx="2545690" cy="1180980"/>
          </a:xfrm>
          <a:effectLst>
            <a:glow rad="228600">
              <a:schemeClr val="accent4">
                <a:satMod val="175000"/>
                <a:alpha val="40000"/>
              </a:schemeClr>
            </a:glow>
            <a:reflection blurRad="6350" stA="50000" endA="300" endPos="55500" dist="50800" dir="5400000" sy="-100000" algn="bl" rotWithShape="0"/>
          </a:effectLst>
        </p:grpSpPr>
        <p:pic>
          <p:nvPicPr>
            <p:cNvPr id="20" name="Picture 3"/>
            <p:cNvPicPr>
              <a:picLocks noChangeAspect="1" noChangeArrowheads="1"/>
            </p:cNvPicPr>
            <p:nvPr/>
          </p:nvPicPr>
          <p:blipFill>
            <a:blip r:embed="rId12" cstate="print"/>
            <a:srcRect l="5090" t="61627" r="35386"/>
            <a:stretch>
              <a:fillRect/>
            </a:stretch>
          </p:blipFill>
          <p:spPr bwMode="auto">
            <a:xfrm>
              <a:off x="2232957" y="1591293"/>
              <a:ext cx="1721922" cy="643814"/>
            </a:xfrm>
            <a:prstGeom prst="rect">
              <a:avLst/>
            </a:prstGeom>
            <a:noFill/>
            <a:ln w="9525">
              <a:noFill/>
              <a:miter lim="800000"/>
              <a:headEnd/>
              <a:tailEnd/>
            </a:ln>
            <a:effectLst/>
          </p:spPr>
        </p:pic>
        <p:pic>
          <p:nvPicPr>
            <p:cNvPr id="21" name="Picture 3"/>
            <p:cNvPicPr>
              <a:picLocks noChangeAspect="1" noChangeArrowheads="1"/>
            </p:cNvPicPr>
            <p:nvPr/>
          </p:nvPicPr>
          <p:blipFill>
            <a:blip r:embed="rId12" cstate="print"/>
            <a:srcRect l="5517" r="6483" b="67275"/>
            <a:stretch>
              <a:fillRect/>
            </a:stretch>
          </p:blipFill>
          <p:spPr bwMode="auto">
            <a:xfrm>
              <a:off x="1409189" y="1054127"/>
              <a:ext cx="2545690" cy="549042"/>
            </a:xfrm>
            <a:prstGeom prst="rect">
              <a:avLst/>
            </a:prstGeom>
            <a:noFill/>
            <a:ln w="9525">
              <a:noFill/>
              <a:miter lim="800000"/>
              <a:headEnd/>
              <a:tailEnd/>
            </a:ln>
            <a:effectLst/>
          </p:spPr>
        </p:pic>
      </p:grpSp>
      <p:sp>
        <p:nvSpPr>
          <p:cNvPr id="19" name="Rectangle 18"/>
          <p:cNvSpPr/>
          <p:nvPr/>
        </p:nvSpPr>
        <p:spPr bwMode="auto">
          <a:xfrm>
            <a:off x="0" y="5791200"/>
            <a:ext cx="9144000" cy="685800"/>
          </a:xfrm>
          <a:prstGeom prst="rect">
            <a:avLst/>
          </a:prstGeom>
          <a:gradFill>
            <a:gsLst>
              <a:gs pos="0">
                <a:schemeClr val="accent4">
                  <a:shade val="15000"/>
                  <a:satMod val="180000"/>
                  <a:alpha val="60000"/>
                </a:schemeClr>
              </a:gs>
              <a:gs pos="50000">
                <a:schemeClr val="accent4">
                  <a:shade val="45000"/>
                  <a:satMod val="170000"/>
                  <a:alpha val="60000"/>
                </a:schemeClr>
              </a:gs>
              <a:gs pos="70000">
                <a:schemeClr val="accent4">
                  <a:tint val="99000"/>
                  <a:shade val="65000"/>
                  <a:satMod val="155000"/>
                  <a:alpha val="60000"/>
                </a:schemeClr>
              </a:gs>
              <a:gs pos="100000">
                <a:schemeClr val="accent4">
                  <a:tint val="95500"/>
                  <a:shade val="100000"/>
                  <a:satMod val="155000"/>
                  <a:alpha val="6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2" name="Title 6"/>
          <p:cNvSpPr txBox="1">
            <a:spLocks/>
          </p:cNvSpPr>
          <p:nvPr/>
        </p:nvSpPr>
        <p:spPr bwMode="gray">
          <a:xfrm>
            <a:off x="381000" y="5840514"/>
            <a:ext cx="8382000" cy="609398"/>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Newspaper Headlines – 2009</a:t>
            </a:r>
          </a:p>
        </p:txBody>
      </p:sp>
    </p:spTree>
    <p:extLst>
      <p:ext uri="{BB962C8B-B14F-4D97-AF65-F5344CB8AC3E}">
        <p14:creationId xmlns:p14="http://schemas.microsoft.com/office/powerpoint/2010/main" val="2109459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Effect transition="in" filter="fade">
                                      <p:cBhvr>
                                        <p:cTn id="29" dur="10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Effect transition="in" filter="fade">
                                      <p:cBhvr>
                                        <p:cTn id="34" dur="1000"/>
                                        <p:tgtEl>
                                          <p:spTgt spid="8"/>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fltVal val="0"/>
                                          </p:val>
                                        </p:tav>
                                        <p:tav tm="100000">
                                          <p:val>
                                            <p:strVal val="#ppt_w"/>
                                          </p:val>
                                        </p:tav>
                                      </p:tavLst>
                                    </p:anim>
                                    <p:anim calcmode="lin" valueType="num">
                                      <p:cBhvr>
                                        <p:cTn id="38" dur="1000" fill="hold"/>
                                        <p:tgtEl>
                                          <p:spTgt spid="5"/>
                                        </p:tgtEl>
                                        <p:attrNameLst>
                                          <p:attrName>ppt_h</p:attrName>
                                        </p:attrNameLst>
                                      </p:cBhvr>
                                      <p:tavLst>
                                        <p:tav tm="0">
                                          <p:val>
                                            <p:fltVal val="0"/>
                                          </p:val>
                                        </p:tav>
                                        <p:tav tm="100000">
                                          <p:val>
                                            <p:strVal val="#ppt_h"/>
                                          </p:val>
                                        </p:tav>
                                      </p:tavLst>
                                    </p:anim>
                                    <p:animEffect transition="in" filter="fade">
                                      <p:cBhvr>
                                        <p:cTn id="39" dur="10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53" presetClass="exit" presetSubtype="32" fill="hold" nodeType="withEffect">
                                  <p:stCondLst>
                                    <p:cond delay="0"/>
                                  </p:stCondLst>
                                  <p:childTnLst>
                                    <p:anim calcmode="lin" valueType="num">
                                      <p:cBhvr>
                                        <p:cTn id="48" dur="500"/>
                                        <p:tgtEl>
                                          <p:spTgt spid="2"/>
                                        </p:tgtEl>
                                        <p:attrNameLst>
                                          <p:attrName>ppt_w</p:attrName>
                                        </p:attrNameLst>
                                      </p:cBhvr>
                                      <p:tavLst>
                                        <p:tav tm="0">
                                          <p:val>
                                            <p:strVal val="ppt_w"/>
                                          </p:val>
                                        </p:tav>
                                        <p:tav tm="100000">
                                          <p:val>
                                            <p:fltVal val="0"/>
                                          </p:val>
                                        </p:tav>
                                      </p:tavLst>
                                    </p:anim>
                                    <p:anim calcmode="lin" valueType="num">
                                      <p:cBhvr>
                                        <p:cTn id="49" dur="500"/>
                                        <p:tgtEl>
                                          <p:spTgt spid="2"/>
                                        </p:tgtEl>
                                        <p:attrNameLst>
                                          <p:attrName>ppt_h</p:attrName>
                                        </p:attrNameLst>
                                      </p:cBhvr>
                                      <p:tavLst>
                                        <p:tav tm="0">
                                          <p:val>
                                            <p:strVal val="ppt_h"/>
                                          </p:val>
                                        </p:tav>
                                        <p:tav tm="100000">
                                          <p:val>
                                            <p:fltVal val="0"/>
                                          </p:val>
                                        </p:tav>
                                      </p:tavLst>
                                    </p:anim>
                                    <p:animEffect transition="out" filter="fade">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3"/>
                                        </p:tgtEl>
                                        <p:attrNameLst>
                                          <p:attrName>ppt_w</p:attrName>
                                        </p:attrNameLst>
                                      </p:cBhvr>
                                      <p:tavLst>
                                        <p:tav tm="0">
                                          <p:val>
                                            <p:strVal val="ppt_w"/>
                                          </p:val>
                                        </p:tav>
                                        <p:tav tm="100000">
                                          <p:val>
                                            <p:fltVal val="0"/>
                                          </p:val>
                                        </p:tav>
                                      </p:tavLst>
                                    </p:anim>
                                    <p:anim calcmode="lin" valueType="num">
                                      <p:cBhvr>
                                        <p:cTn id="54" dur="500"/>
                                        <p:tgtEl>
                                          <p:spTgt spid="3"/>
                                        </p:tgtEl>
                                        <p:attrNameLst>
                                          <p:attrName>ppt_h</p:attrName>
                                        </p:attrNameLst>
                                      </p:cBhvr>
                                      <p:tavLst>
                                        <p:tav tm="0">
                                          <p:val>
                                            <p:strVal val="ppt_h"/>
                                          </p:val>
                                        </p:tav>
                                        <p:tav tm="100000">
                                          <p:val>
                                            <p:fltVal val="0"/>
                                          </p:val>
                                        </p:tav>
                                      </p:tavLst>
                                    </p:anim>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6"/>
                                        </p:tgtEl>
                                        <p:attrNameLst>
                                          <p:attrName>ppt_w</p:attrName>
                                        </p:attrNameLst>
                                      </p:cBhvr>
                                      <p:tavLst>
                                        <p:tav tm="0">
                                          <p:val>
                                            <p:strVal val="ppt_w"/>
                                          </p:val>
                                        </p:tav>
                                        <p:tav tm="100000">
                                          <p:val>
                                            <p:fltVal val="0"/>
                                          </p:val>
                                        </p:tav>
                                      </p:tavLst>
                                    </p:anim>
                                    <p:anim calcmode="lin" valueType="num">
                                      <p:cBhvr>
                                        <p:cTn id="59" dur="500"/>
                                        <p:tgtEl>
                                          <p:spTgt spid="6"/>
                                        </p:tgtEl>
                                        <p:attrNameLst>
                                          <p:attrName>ppt_h</p:attrName>
                                        </p:attrNameLst>
                                      </p:cBhvr>
                                      <p:tavLst>
                                        <p:tav tm="0">
                                          <p:val>
                                            <p:strVal val="ppt_h"/>
                                          </p:val>
                                        </p:tav>
                                        <p:tav tm="100000">
                                          <p:val>
                                            <p:fltVal val="0"/>
                                          </p:val>
                                        </p:tav>
                                      </p:tavLst>
                                    </p:anim>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par>
                                <p:cTn id="62" presetID="53" presetClass="exit" presetSubtype="32" fill="hold" nodeType="withEffect">
                                  <p:stCondLst>
                                    <p:cond delay="0"/>
                                  </p:stCondLst>
                                  <p:childTnLst>
                                    <p:anim calcmode="lin" valueType="num">
                                      <p:cBhvr>
                                        <p:cTn id="63" dur="500"/>
                                        <p:tgtEl>
                                          <p:spTgt spid="9"/>
                                        </p:tgtEl>
                                        <p:attrNameLst>
                                          <p:attrName>ppt_w</p:attrName>
                                        </p:attrNameLst>
                                      </p:cBhvr>
                                      <p:tavLst>
                                        <p:tav tm="0">
                                          <p:val>
                                            <p:strVal val="ppt_w"/>
                                          </p:val>
                                        </p:tav>
                                        <p:tav tm="100000">
                                          <p:val>
                                            <p:fltVal val="0"/>
                                          </p:val>
                                        </p:tav>
                                      </p:tavLst>
                                    </p:anim>
                                    <p:anim calcmode="lin" valueType="num">
                                      <p:cBhvr>
                                        <p:cTn id="64" dur="500"/>
                                        <p:tgtEl>
                                          <p:spTgt spid="9"/>
                                        </p:tgtEl>
                                        <p:attrNameLst>
                                          <p:attrName>ppt_h</p:attrName>
                                        </p:attrNameLst>
                                      </p:cBhvr>
                                      <p:tavLst>
                                        <p:tav tm="0">
                                          <p:val>
                                            <p:strVal val="ppt_h"/>
                                          </p:val>
                                        </p:tav>
                                        <p:tav tm="100000">
                                          <p:val>
                                            <p:fltVal val="0"/>
                                          </p:val>
                                        </p:tav>
                                      </p:tavLst>
                                    </p:anim>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53" presetClass="exit" presetSubtype="32" fill="hold" nodeType="withEffect">
                                  <p:stCondLst>
                                    <p:cond delay="0"/>
                                  </p:stCondLst>
                                  <p:childTnLst>
                                    <p:anim calcmode="lin" valueType="num">
                                      <p:cBhvr>
                                        <p:cTn id="68" dur="500"/>
                                        <p:tgtEl>
                                          <p:spTgt spid="8"/>
                                        </p:tgtEl>
                                        <p:attrNameLst>
                                          <p:attrName>ppt_w</p:attrName>
                                        </p:attrNameLst>
                                      </p:cBhvr>
                                      <p:tavLst>
                                        <p:tav tm="0">
                                          <p:val>
                                            <p:strVal val="ppt_w"/>
                                          </p:val>
                                        </p:tav>
                                        <p:tav tm="100000">
                                          <p:val>
                                            <p:fltVal val="0"/>
                                          </p:val>
                                        </p:tav>
                                      </p:tavLst>
                                    </p:anim>
                                    <p:anim calcmode="lin" valueType="num">
                                      <p:cBhvr>
                                        <p:cTn id="69" dur="500"/>
                                        <p:tgtEl>
                                          <p:spTgt spid="8"/>
                                        </p:tgtEl>
                                        <p:attrNameLst>
                                          <p:attrName>ppt_h</p:attrName>
                                        </p:attrNameLst>
                                      </p:cBhvr>
                                      <p:tavLst>
                                        <p:tav tm="0">
                                          <p:val>
                                            <p:strVal val="ppt_h"/>
                                          </p:val>
                                        </p:tav>
                                        <p:tav tm="100000">
                                          <p:val>
                                            <p:fltVal val="0"/>
                                          </p:val>
                                        </p:tav>
                                      </p:tavLst>
                                    </p:anim>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5"/>
                                        </p:tgtEl>
                                        <p:attrNameLst>
                                          <p:attrName>ppt_w</p:attrName>
                                        </p:attrNameLst>
                                      </p:cBhvr>
                                      <p:tavLst>
                                        <p:tav tm="0">
                                          <p:val>
                                            <p:strVal val="ppt_w"/>
                                          </p:val>
                                        </p:tav>
                                        <p:tav tm="100000">
                                          <p:val>
                                            <p:fltVal val="0"/>
                                          </p:val>
                                        </p:tav>
                                      </p:tavLst>
                                    </p:anim>
                                    <p:anim calcmode="lin" valueType="num">
                                      <p:cBhvr>
                                        <p:cTn id="74" dur="500"/>
                                        <p:tgtEl>
                                          <p:spTgt spid="5"/>
                                        </p:tgtEl>
                                        <p:attrNameLst>
                                          <p:attrName>ppt_h</p:attrName>
                                        </p:attrNameLst>
                                      </p:cBhvr>
                                      <p:tavLst>
                                        <p:tav tm="0">
                                          <p:val>
                                            <p:strVal val="ppt_h"/>
                                          </p:val>
                                        </p:tav>
                                        <p:tav tm="100000">
                                          <p:val>
                                            <p:fltVal val="0"/>
                                          </p:val>
                                        </p:tav>
                                      </p:tavLst>
                                    </p:anim>
                                    <p:animEffect transition="out" filter="fade">
                                      <p:cBhvr>
                                        <p:cTn id="75" dur="500"/>
                                        <p:tgtEl>
                                          <p:spTgt spid="5"/>
                                        </p:tgtEl>
                                      </p:cBhvr>
                                    </p:animEffect>
                                    <p:set>
                                      <p:cBhvr>
                                        <p:cTn id="76" dur="1" fill="hold">
                                          <p:stCondLst>
                                            <p:cond delay="499"/>
                                          </p:stCondLst>
                                        </p:cTn>
                                        <p:tgtEl>
                                          <p:spTgt spid="5"/>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19"/>
                                        </p:tgtEl>
                                        <p:attrNameLst>
                                          <p:attrName>ppt_w</p:attrName>
                                        </p:attrNameLst>
                                      </p:cBhvr>
                                      <p:tavLst>
                                        <p:tav tm="0">
                                          <p:val>
                                            <p:strVal val="ppt_w"/>
                                          </p:val>
                                        </p:tav>
                                        <p:tav tm="100000">
                                          <p:val>
                                            <p:fltVal val="0"/>
                                          </p:val>
                                        </p:tav>
                                      </p:tavLst>
                                    </p:anim>
                                    <p:anim calcmode="lin" valueType="num">
                                      <p:cBhvr>
                                        <p:cTn id="84" dur="500"/>
                                        <p:tgtEl>
                                          <p:spTgt spid="19"/>
                                        </p:tgtEl>
                                        <p:attrNameLst>
                                          <p:attrName>ppt_h</p:attrName>
                                        </p:attrNameLst>
                                      </p:cBhvr>
                                      <p:tavLst>
                                        <p:tav tm="0">
                                          <p:val>
                                            <p:strVal val="ppt_h"/>
                                          </p:val>
                                        </p:tav>
                                        <p:tav tm="100000">
                                          <p:val>
                                            <p:fltVal val="0"/>
                                          </p:val>
                                        </p:tav>
                                      </p:tavLst>
                                    </p:anim>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894892584"/>
              </p:ext>
            </p:extLst>
          </p:nvPr>
        </p:nvGraphicFramePr>
        <p:xfrm>
          <a:off x="323557" y="2135945"/>
          <a:ext cx="7829843" cy="449345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5"/>
          <p:cNvSpPr txBox="1">
            <a:spLocks/>
          </p:cNvSpPr>
          <p:nvPr/>
        </p:nvSpPr>
        <p:spPr>
          <a:xfrm>
            <a:off x="838200" y="353604"/>
            <a:ext cx="8248850" cy="941796"/>
          </a:xfrm>
          <a:prstGeom prst="rect">
            <a:avLst/>
          </a:prstGeom>
        </p:spPr>
        <p:txBody>
          <a:bodyPr vert="horz" wrap="square" lIns="0" tIns="0" rIns="0" bIns="0" rtlCol="0" anchor="t">
            <a:spAutoFit/>
          </a:bodyPr>
          <a:lstStyle/>
          <a:p>
            <a:pPr algn="ctr" defTabSz="914363" fontAlgn="auto">
              <a:lnSpc>
                <a:spcPct val="90000"/>
              </a:lnSpc>
              <a:spcAft>
                <a:spcPts val="0"/>
              </a:spcAft>
              <a:defRPr/>
            </a:pPr>
            <a:r>
              <a:rPr lang="en-US" sz="40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Calibri"/>
                <a:cs typeface="Arial" charset="0"/>
              </a:rPr>
              <a:t>The Risk of Doing Nothing …</a:t>
            </a:r>
          </a:p>
          <a:p>
            <a:pPr algn="ctr" defTabSz="914363" fontAlgn="auto">
              <a:lnSpc>
                <a:spcPct val="90000"/>
              </a:lnSpc>
              <a:spcAft>
                <a:spcPts val="0"/>
              </a:spcAft>
              <a:defRPr/>
            </a:pPr>
            <a:r>
              <a:rPr lang="en-US" sz="2800" b="1" spc="-150" dirty="0" smtClean="0">
                <a:ln w="3175">
                  <a:noFill/>
                </a:ln>
                <a:solidFill>
                  <a:prstClr val="white"/>
                </a:solidFill>
                <a:effectLst>
                  <a:outerShdw blurRad="50800" dist="38100" dir="2700000" algn="tl" rotWithShape="0">
                    <a:prstClr val="black">
                      <a:alpha val="40000"/>
                    </a:prstClr>
                  </a:outerShdw>
                </a:effectLst>
                <a:latin typeface="Calibri"/>
                <a:cs typeface="Arial" charset="0"/>
              </a:rPr>
              <a:t>San Luis Reservoir will Rarely Fill</a:t>
            </a:r>
          </a:p>
        </p:txBody>
      </p:sp>
      <p:pic>
        <p:nvPicPr>
          <p:cNvPr id="15" name="Picture 3"/>
          <p:cNvPicPr>
            <a:picLocks noChangeArrowheads="1"/>
          </p:cNvPicPr>
          <p:nvPr/>
        </p:nvPicPr>
        <p:blipFill>
          <a:blip r:embed="rId4" cstate="print">
            <a:lum bright="-9000" contrast="15000"/>
          </a:blip>
          <a:srcRect/>
          <a:stretch>
            <a:fillRect/>
          </a:stretch>
        </p:blipFill>
        <p:spPr bwMode="auto">
          <a:xfrm>
            <a:off x="228600" y="304800"/>
            <a:ext cx="1097280" cy="109728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3" name="Slide Number Placeholder 3"/>
          <p:cNvSpPr>
            <a:spLocks noGrp="1"/>
          </p:cNvSpPr>
          <p:nvPr>
            <p:ph type="sldNum" sz="quarter" idx="10"/>
          </p:nvPr>
        </p:nvSpPr>
        <p:spPr>
          <a:xfrm>
            <a:off x="8458200" y="6427788"/>
            <a:ext cx="685800" cy="365125"/>
          </a:xfrm>
        </p:spPr>
        <p:txBody>
          <a:bodyPr/>
          <a:lstStyle/>
          <a:p>
            <a:pPr>
              <a:defRPr/>
            </a:pPr>
            <a:fld id="{C0EB94D2-C09E-4D1C-9021-245F4B6DCC28}" type="slidenum">
              <a:rPr lang="en-US" smtClean="0">
                <a:solidFill>
                  <a:prstClr val="white"/>
                </a:solidFill>
              </a:rPr>
              <a:pPr>
                <a:defRPr/>
              </a:pPr>
              <a:t>40</a:t>
            </a:fld>
            <a:endParaRPr lang="en-US" dirty="0">
              <a:solidFill>
                <a:prstClr val="white"/>
              </a:solidFill>
            </a:endParaRP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281752"/>
            <a:ext cx="2782887" cy="3244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0264" y="6537158"/>
            <a:ext cx="3238835" cy="307777"/>
          </a:xfrm>
          <a:prstGeom prst="rect">
            <a:avLst/>
          </a:prstGeom>
          <a:noFill/>
        </p:spPr>
        <p:txBody>
          <a:bodyPr wrap="none" rtlCol="0">
            <a:spAutoFit/>
          </a:bodyPr>
          <a:lstStyle/>
          <a:p>
            <a:r>
              <a:rPr lang="en-US" sz="1400" i="1" dirty="0" smtClean="0">
                <a:solidFill>
                  <a:srgbClr val="FFC000"/>
                </a:solidFill>
                <a:latin typeface="+mn-lt"/>
              </a:rPr>
              <a:t>NRDC = Natural Resource Defense Council</a:t>
            </a:r>
            <a:endParaRPr lang="en-US" sz="1400" i="1" dirty="0">
              <a:solidFill>
                <a:srgbClr val="FFC000"/>
              </a:solidFill>
              <a:latin typeface="+mn-lt"/>
            </a:endParaRPr>
          </a:p>
        </p:txBody>
      </p:sp>
    </p:spTree>
    <p:extLst>
      <p:ext uri="{BB962C8B-B14F-4D97-AF65-F5344CB8AC3E}">
        <p14:creationId xmlns:p14="http://schemas.microsoft.com/office/powerpoint/2010/main" val="103782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BDCP Project Schedule</a:t>
            </a:r>
            <a:endParaRPr lang="en-US" dirty="0"/>
          </a:p>
        </p:txBody>
      </p:sp>
      <p:sp>
        <p:nvSpPr>
          <p:cNvPr id="3" name="Text Placeholder 2"/>
          <p:cNvSpPr>
            <a:spLocks noGrp="1"/>
          </p:cNvSpPr>
          <p:nvPr>
            <p:ph type="body" sz="quarter" idx="10"/>
          </p:nvPr>
        </p:nvSpPr>
        <p:spPr>
          <a:xfrm>
            <a:off x="609600" y="2286000"/>
            <a:ext cx="8305800" cy="3167021"/>
          </a:xfrm>
        </p:spPr>
        <p:txBody>
          <a:bodyPr/>
          <a:lstStyle/>
          <a:p>
            <a:pPr>
              <a:spcBef>
                <a:spcPts val="0"/>
              </a:spcBef>
              <a:spcAft>
                <a:spcPts val="4200"/>
              </a:spcAft>
              <a:tabLst>
                <a:tab pos="5486400" algn="l"/>
              </a:tabLst>
            </a:pPr>
            <a:r>
              <a:rPr lang="en-US" dirty="0"/>
              <a:t>Draft BDCP </a:t>
            </a:r>
            <a:r>
              <a:rPr lang="en-US" dirty="0" smtClean="0"/>
              <a:t>&amp; EIR/EIS</a:t>
            </a:r>
            <a:r>
              <a:rPr lang="en-US" dirty="0"/>
              <a:t>		</a:t>
            </a:r>
            <a:r>
              <a:rPr lang="en-US" dirty="0" smtClean="0"/>
              <a:t>Oct </a:t>
            </a:r>
            <a:r>
              <a:rPr lang="en-US" dirty="0"/>
              <a:t>1, 2013</a:t>
            </a:r>
          </a:p>
          <a:p>
            <a:pPr>
              <a:spcBef>
                <a:spcPts val="0"/>
              </a:spcBef>
              <a:spcAft>
                <a:spcPts val="4200"/>
              </a:spcAft>
              <a:tabLst>
                <a:tab pos="5486400" algn="l"/>
              </a:tabLst>
            </a:pPr>
            <a:r>
              <a:rPr lang="en-US" dirty="0"/>
              <a:t>Final BDCP and ROD		Spring 2014</a:t>
            </a:r>
          </a:p>
          <a:p>
            <a:pPr>
              <a:spcBef>
                <a:spcPts val="0"/>
              </a:spcBef>
              <a:spcAft>
                <a:spcPts val="4200"/>
              </a:spcAft>
              <a:tabLst>
                <a:tab pos="5486400" algn="l"/>
              </a:tabLst>
            </a:pPr>
            <a:r>
              <a:rPr lang="en-US" dirty="0"/>
              <a:t>Habitat Restoration		2010-2050</a:t>
            </a:r>
          </a:p>
          <a:p>
            <a:pPr>
              <a:spcBef>
                <a:spcPts val="0"/>
              </a:spcBef>
              <a:spcAft>
                <a:spcPts val="4200"/>
              </a:spcAft>
              <a:tabLst>
                <a:tab pos="5486400" algn="l"/>
              </a:tabLst>
            </a:pPr>
            <a:r>
              <a:rPr lang="en-US" dirty="0"/>
              <a:t>Tunnel Construction		</a:t>
            </a:r>
            <a:r>
              <a:rPr lang="en-US" dirty="0" smtClean="0"/>
              <a:t>2016-2026</a:t>
            </a:r>
            <a:endParaRPr lang="en-US" dirty="0"/>
          </a:p>
        </p:txBody>
      </p:sp>
      <p:sp>
        <p:nvSpPr>
          <p:cNvPr id="5" name="Freeform 4"/>
          <p:cNvSpPr>
            <a:spLocks/>
          </p:cNvSpPr>
          <p:nvPr/>
        </p:nvSpPr>
        <p:spPr bwMode="auto">
          <a:xfrm flipH="1">
            <a:off x="457200" y="407988"/>
            <a:ext cx="8153400" cy="1725612"/>
          </a:xfrm>
          <a:custGeom>
            <a:avLst/>
            <a:gdLst>
              <a:gd name="T0" fmla="*/ 0 w 8153400"/>
              <a:gd name="T1" fmla="*/ 936897 h 1725023"/>
              <a:gd name="T2" fmla="*/ 8153400 w 8153400"/>
              <a:gd name="T3" fmla="*/ 960120 h 1725023"/>
              <a:gd name="T4" fmla="*/ 0 w 8153400"/>
              <a:gd name="T5" fmla="*/ 936897 h 1725023"/>
              <a:gd name="T6" fmla="*/ 0 60000 65536"/>
              <a:gd name="T7" fmla="*/ 0 60000 65536"/>
              <a:gd name="T8" fmla="*/ 0 60000 65536"/>
            </a:gdLst>
            <a:ahLst/>
            <a:cxnLst>
              <a:cxn ang="T6">
                <a:pos x="T0" y="T1"/>
              </a:cxn>
              <a:cxn ang="T7">
                <a:pos x="T2" y="T3"/>
              </a:cxn>
              <a:cxn ang="T8">
                <a:pos x="T4" y="T5"/>
              </a:cxn>
            </a:cxnLst>
            <a:rect l="0" t="0" r="r" b="b"/>
            <a:pathLst>
              <a:path w="8153400" h="1725023">
                <a:moveTo>
                  <a:pt x="0" y="936897"/>
                </a:moveTo>
                <a:cubicBezTo>
                  <a:pt x="3116218" y="204651"/>
                  <a:pt x="5675085" y="1725023"/>
                  <a:pt x="8153400" y="960120"/>
                </a:cubicBezTo>
                <a:cubicBezTo>
                  <a:pt x="5888447" y="1470298"/>
                  <a:pt x="2602412" y="0"/>
                  <a:pt x="0" y="936897"/>
                </a:cubicBezTo>
                <a:close/>
              </a:path>
            </a:pathLst>
          </a:custGeom>
          <a:solidFill>
            <a:schemeClr val="accent1"/>
          </a:solidFill>
          <a:ln w="9525" cap="flat" cmpd="sng">
            <a:noFill/>
            <a:prstDash val="solid"/>
            <a:round/>
            <a:headEnd/>
            <a:tailEnd/>
          </a:ln>
          <a:effectLst>
            <a:outerShdw dist="23000" dir="5400000" rotWithShape="0">
              <a:srgbClr val="000000">
                <a:alpha val="34999"/>
              </a:srgbClr>
            </a:outerShdw>
          </a:effectLst>
        </p:spPr>
        <p:txBody>
          <a:bodyPr anchor="ctr"/>
          <a:lstStyle/>
          <a:p>
            <a:endParaRPr lang="en-US" dirty="0"/>
          </a:p>
        </p:txBody>
      </p:sp>
    </p:spTree>
    <p:extLst>
      <p:ext uri="{BB962C8B-B14F-4D97-AF65-F5344CB8AC3E}">
        <p14:creationId xmlns:p14="http://schemas.microsoft.com/office/powerpoint/2010/main" val="169245156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bwMode="invGray">
          <a:xfrm>
            <a:off x="457200" y="385174"/>
            <a:ext cx="8229600" cy="605426"/>
          </a:xfrm>
        </p:spPr>
        <p:txBody>
          <a:bodyPr>
            <a:normAutofit/>
          </a:bodyPr>
          <a:lstStyle/>
          <a:p>
            <a:r>
              <a:rPr lang="en-US" dirty="0" smtClean="0"/>
              <a:t>What can you do?</a:t>
            </a:r>
            <a:endParaRPr lang="en-US" dirty="0"/>
          </a:p>
        </p:txBody>
      </p:sp>
      <p:sp>
        <p:nvSpPr>
          <p:cNvPr id="13" name="Content Placeholder 2"/>
          <p:cNvSpPr>
            <a:spLocks noGrp="1"/>
          </p:cNvSpPr>
          <p:nvPr>
            <p:ph idx="1"/>
          </p:nvPr>
        </p:nvSpPr>
        <p:spPr>
          <a:xfrm>
            <a:off x="304800" y="1943249"/>
            <a:ext cx="8686800" cy="3924151"/>
          </a:xfrm>
        </p:spPr>
        <p:txBody>
          <a:bodyPr/>
          <a:lstStyle/>
          <a:p>
            <a:pPr>
              <a:spcBef>
                <a:spcPts val="0"/>
              </a:spcBef>
              <a:spcAft>
                <a:spcPts val="1800"/>
              </a:spcAft>
            </a:pPr>
            <a:r>
              <a:rPr lang="en-US" dirty="0" smtClean="0"/>
              <a:t>Distribute informational materials</a:t>
            </a:r>
          </a:p>
          <a:p>
            <a:pPr>
              <a:spcBef>
                <a:spcPts val="0"/>
              </a:spcBef>
              <a:spcAft>
                <a:spcPts val="1800"/>
              </a:spcAft>
            </a:pPr>
            <a:r>
              <a:rPr lang="en-US" dirty="0"/>
              <a:t>Host a briefing</a:t>
            </a:r>
          </a:p>
          <a:p>
            <a:pPr lvl="1">
              <a:spcBef>
                <a:spcPts val="0"/>
              </a:spcBef>
              <a:spcAft>
                <a:spcPts val="0"/>
              </a:spcAft>
            </a:pPr>
            <a:r>
              <a:rPr lang="en-US" sz="2000" dirty="0" smtClean="0"/>
              <a:t>Contacts to request a speaker on BDCP for your group</a:t>
            </a:r>
            <a:br>
              <a:rPr lang="en-US" sz="2000" dirty="0" smtClean="0"/>
            </a:br>
            <a:r>
              <a:rPr lang="en-US" sz="2000" i="1" dirty="0" smtClean="0"/>
              <a:t>Ann Newton:  	818-760-2121 at Southern California Water Committee</a:t>
            </a:r>
            <a:br>
              <a:rPr lang="en-US" sz="2000" i="1" dirty="0" smtClean="0"/>
            </a:br>
            <a:r>
              <a:rPr lang="en-US" sz="2000" i="1" dirty="0" smtClean="0"/>
              <a:t>Nathan Purkiss: 	213-217-6323 at Metropolitan Water District</a:t>
            </a:r>
          </a:p>
          <a:p>
            <a:pPr>
              <a:spcBef>
                <a:spcPts val="1800"/>
              </a:spcBef>
              <a:spcAft>
                <a:spcPts val="1800"/>
              </a:spcAft>
            </a:pPr>
            <a:r>
              <a:rPr lang="en-US" dirty="0"/>
              <a:t>Publish a newsletter article </a:t>
            </a:r>
          </a:p>
          <a:p>
            <a:pPr>
              <a:spcBef>
                <a:spcPts val="0"/>
              </a:spcBef>
              <a:spcAft>
                <a:spcPts val="1800"/>
              </a:spcAft>
            </a:pPr>
            <a:r>
              <a:rPr lang="en-US" dirty="0"/>
              <a:t>Post BDCP video on website, social media platforms</a:t>
            </a:r>
          </a:p>
          <a:p>
            <a:pPr>
              <a:spcBef>
                <a:spcPts val="0"/>
              </a:spcBef>
              <a:spcAft>
                <a:spcPts val="1800"/>
              </a:spcAft>
            </a:pPr>
            <a:r>
              <a:rPr lang="en-US" dirty="0"/>
              <a:t>Submit letters to the editor, </a:t>
            </a:r>
            <a:r>
              <a:rPr lang="en-US" dirty="0" smtClean="0"/>
              <a:t>op-eds</a:t>
            </a:r>
            <a:endParaRPr lang="en-US" dirty="0"/>
          </a:p>
        </p:txBody>
      </p:sp>
      <p:sp>
        <p:nvSpPr>
          <p:cNvPr id="4" name="Freeform 3"/>
          <p:cNvSpPr>
            <a:spLocks/>
          </p:cNvSpPr>
          <p:nvPr/>
        </p:nvSpPr>
        <p:spPr bwMode="auto">
          <a:xfrm flipH="1">
            <a:off x="457200" y="407988"/>
            <a:ext cx="8153400" cy="1725612"/>
          </a:xfrm>
          <a:custGeom>
            <a:avLst/>
            <a:gdLst>
              <a:gd name="T0" fmla="*/ 0 w 8153400"/>
              <a:gd name="T1" fmla="*/ 936897 h 1725023"/>
              <a:gd name="T2" fmla="*/ 8153400 w 8153400"/>
              <a:gd name="T3" fmla="*/ 960120 h 1725023"/>
              <a:gd name="T4" fmla="*/ 0 w 8153400"/>
              <a:gd name="T5" fmla="*/ 936897 h 1725023"/>
              <a:gd name="T6" fmla="*/ 0 60000 65536"/>
              <a:gd name="T7" fmla="*/ 0 60000 65536"/>
              <a:gd name="T8" fmla="*/ 0 60000 65536"/>
            </a:gdLst>
            <a:ahLst/>
            <a:cxnLst>
              <a:cxn ang="T6">
                <a:pos x="T0" y="T1"/>
              </a:cxn>
              <a:cxn ang="T7">
                <a:pos x="T2" y="T3"/>
              </a:cxn>
              <a:cxn ang="T8">
                <a:pos x="T4" y="T5"/>
              </a:cxn>
            </a:cxnLst>
            <a:rect l="0" t="0" r="r" b="b"/>
            <a:pathLst>
              <a:path w="8153400" h="1725023">
                <a:moveTo>
                  <a:pt x="0" y="936897"/>
                </a:moveTo>
                <a:cubicBezTo>
                  <a:pt x="3116218" y="204651"/>
                  <a:pt x="5675085" y="1725023"/>
                  <a:pt x="8153400" y="960120"/>
                </a:cubicBezTo>
                <a:cubicBezTo>
                  <a:pt x="5888447" y="1470298"/>
                  <a:pt x="2602412" y="0"/>
                  <a:pt x="0" y="936897"/>
                </a:cubicBezTo>
                <a:close/>
              </a:path>
            </a:pathLst>
          </a:custGeom>
          <a:solidFill>
            <a:schemeClr val="accent1"/>
          </a:solidFill>
          <a:ln w="9525" cap="flat" cmpd="sng">
            <a:noFill/>
            <a:prstDash val="solid"/>
            <a:round/>
            <a:headEnd/>
            <a:tailEnd/>
          </a:ln>
          <a:effectLst>
            <a:outerShdw dist="23000" dir="5400000" rotWithShape="0">
              <a:srgbClr val="000000">
                <a:alpha val="34999"/>
              </a:srgbClr>
            </a:outerShdw>
          </a:effectLst>
        </p:spPr>
        <p:txBody>
          <a:bodyPr anchor="ctr"/>
          <a:lstStyle/>
          <a:p>
            <a:endParaRPr lang="en-US" dirty="0"/>
          </a:p>
        </p:txBody>
      </p:sp>
    </p:spTree>
    <p:extLst>
      <p:ext uri="{BB962C8B-B14F-4D97-AF65-F5344CB8AC3E}">
        <p14:creationId xmlns:p14="http://schemas.microsoft.com/office/powerpoint/2010/main" val="193154765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Documents and Settings\u06454\My Documents\Copy\Delta Map 30m rgb Master Revised 8x11.jpg"/>
          <p:cNvPicPr>
            <a:picLocks noChangeAspect="1" noChangeArrowheads="1"/>
          </p:cNvPicPr>
          <p:nvPr/>
        </p:nvPicPr>
        <p:blipFill>
          <a:blip r:embed="rId3" cstate="print">
            <a:lum bright="-20000" contrast="8000"/>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9747" name="Rectangle 3"/>
          <p:cNvSpPr>
            <a:spLocks noChangeArrowheads="1"/>
          </p:cNvSpPr>
          <p:nvPr/>
        </p:nvSpPr>
        <p:spPr bwMode="ltGray">
          <a:xfrm>
            <a:off x="514350" y="1028700"/>
            <a:ext cx="2762250" cy="8382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The Delta</a:t>
            </a:r>
            <a:endParaRPr lang="en-US" sz="4400" b="1" dirty="0">
              <a:solidFill>
                <a:srgbClr val="FFFF00"/>
              </a:solidFill>
              <a:effectLst>
                <a:outerShdw blurRad="38100" dist="38100" dir="2700000" algn="tl">
                  <a:srgbClr val="000000"/>
                </a:outerShdw>
              </a:effectLst>
              <a:latin typeface="Arial Black" pitchFamily="34" charset="0"/>
            </a:endParaRPr>
          </a:p>
        </p:txBody>
      </p:sp>
      <p:sp>
        <p:nvSpPr>
          <p:cNvPr id="6559748" name="Rectangle 4"/>
          <p:cNvSpPr>
            <a:spLocks noChangeArrowheads="1"/>
          </p:cNvSpPr>
          <p:nvPr/>
        </p:nvSpPr>
        <p:spPr bwMode="ltGray">
          <a:xfrm>
            <a:off x="5643563" y="1966913"/>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Sacramento</a:t>
            </a:r>
            <a:endParaRPr lang="en-US" sz="1400" dirty="0">
              <a:effectLst>
                <a:outerShdw blurRad="38100" dist="38100" dir="2700000" algn="tl">
                  <a:srgbClr val="000000"/>
                </a:outerShdw>
              </a:effectLst>
              <a:latin typeface="Arial Black" pitchFamily="34" charset="0"/>
            </a:endParaRPr>
          </a:p>
        </p:txBody>
      </p:sp>
      <p:sp>
        <p:nvSpPr>
          <p:cNvPr id="6559749" name="Rectangle 5"/>
          <p:cNvSpPr>
            <a:spLocks noChangeArrowheads="1"/>
          </p:cNvSpPr>
          <p:nvPr/>
        </p:nvSpPr>
        <p:spPr bwMode="ltGray">
          <a:xfrm>
            <a:off x="7010400" y="3810000"/>
            <a:ext cx="1246188"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Stockton</a:t>
            </a:r>
            <a:endParaRPr lang="en-US" sz="1400" dirty="0">
              <a:effectLst>
                <a:outerShdw blurRad="38100" dist="38100" dir="2700000" algn="tl">
                  <a:srgbClr val="000000"/>
                </a:outerShdw>
              </a:effectLst>
              <a:latin typeface="Arial Black" pitchFamily="34" charset="0"/>
            </a:endParaRPr>
          </a:p>
        </p:txBody>
      </p:sp>
      <p:sp>
        <p:nvSpPr>
          <p:cNvPr id="6559750" name="Rectangle 6"/>
          <p:cNvSpPr>
            <a:spLocks noChangeArrowheads="1"/>
          </p:cNvSpPr>
          <p:nvPr/>
        </p:nvSpPr>
        <p:spPr bwMode="ltGray">
          <a:xfrm>
            <a:off x="457200" y="2590800"/>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Suisun Bay</a:t>
            </a:r>
            <a:endParaRPr lang="en-US" sz="1400" dirty="0">
              <a:effectLst>
                <a:outerShdw blurRad="38100" dist="38100" dir="2700000" algn="tl">
                  <a:srgbClr val="000000"/>
                </a:outerShdw>
              </a:effectLst>
              <a:latin typeface="Arial Black" pitchFamily="34" charset="0"/>
            </a:endParaRPr>
          </a:p>
        </p:txBody>
      </p:sp>
      <p:sp>
        <p:nvSpPr>
          <p:cNvPr id="6559751" name="Rectangle 7"/>
          <p:cNvSpPr>
            <a:spLocks noChangeArrowheads="1"/>
          </p:cNvSpPr>
          <p:nvPr/>
        </p:nvSpPr>
        <p:spPr bwMode="ltGray">
          <a:xfrm>
            <a:off x="1676400" y="5486400"/>
            <a:ext cx="18288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400" dirty="0">
                <a:solidFill>
                  <a:schemeClr val="tx1">
                    <a:lumMod val="85000"/>
                  </a:schemeClr>
                </a:solidFill>
                <a:effectLst>
                  <a:outerShdw blurRad="38100" dist="38100" dir="2700000" algn="tl">
                    <a:srgbClr val="000000"/>
                  </a:outerShdw>
                </a:effectLst>
                <a:latin typeface="Arial Black" pitchFamily="34" charset="0"/>
              </a:rPr>
              <a:t>State &amp; Federal Pumping Plants</a:t>
            </a:r>
            <a:endParaRPr lang="en-US" sz="1200" dirty="0">
              <a:solidFill>
                <a:schemeClr val="tx1">
                  <a:lumMod val="85000"/>
                </a:schemeClr>
              </a:solidFill>
              <a:effectLst>
                <a:outerShdw blurRad="38100" dist="38100" dir="2700000" algn="tl">
                  <a:srgbClr val="000000"/>
                </a:outerShdw>
              </a:effectLst>
              <a:latin typeface="Arial Black" pitchFamily="34" charset="0"/>
            </a:endParaRPr>
          </a:p>
        </p:txBody>
      </p:sp>
      <p:sp>
        <p:nvSpPr>
          <p:cNvPr id="52232" name="Oval 8"/>
          <p:cNvSpPr>
            <a:spLocks noChangeAspect="1" noChangeArrowheads="1"/>
          </p:cNvSpPr>
          <p:nvPr/>
        </p:nvSpPr>
        <p:spPr bwMode="auto">
          <a:xfrm>
            <a:off x="3657600" y="56388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endParaRPr lang="en-US"/>
          </a:p>
        </p:txBody>
      </p:sp>
      <p:sp>
        <p:nvSpPr>
          <p:cNvPr id="52233" name="Oval 9"/>
          <p:cNvSpPr>
            <a:spLocks noChangeAspect="1" noChangeArrowheads="1"/>
          </p:cNvSpPr>
          <p:nvPr/>
        </p:nvSpPr>
        <p:spPr bwMode="auto">
          <a:xfrm>
            <a:off x="4095750" y="58674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endParaRPr lang="en-US"/>
          </a:p>
        </p:txBody>
      </p:sp>
      <p:grpSp>
        <p:nvGrpSpPr>
          <p:cNvPr id="3" name="Group 2"/>
          <p:cNvGrpSpPr/>
          <p:nvPr/>
        </p:nvGrpSpPr>
        <p:grpSpPr bwMode="ltGray">
          <a:xfrm>
            <a:off x="6247025" y="457200"/>
            <a:ext cx="2592175" cy="880241"/>
            <a:chOff x="6424613" y="5867400"/>
            <a:chExt cx="2592175" cy="880241"/>
          </a:xfrm>
        </p:grpSpPr>
        <p:sp>
          <p:nvSpPr>
            <p:cNvPr id="2" name="Rounded Rectangle 1"/>
            <p:cNvSpPr/>
            <p:nvPr/>
          </p:nvSpPr>
          <p:spPr bwMode="ltGray">
            <a:xfrm>
              <a:off x="6513921" y="5867401"/>
              <a:ext cx="2474585" cy="872764"/>
            </a:xfrm>
            <a:prstGeom prst="roundRect">
              <a:avLst/>
            </a:prstGeom>
            <a:solidFill>
              <a:srgbClr val="000000">
                <a:alpha val="40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0" name="Text Box 1039"/>
            <p:cNvSpPr txBox="1">
              <a:spLocks noChangeArrowheads="1"/>
            </p:cNvSpPr>
            <p:nvPr/>
          </p:nvSpPr>
          <p:spPr bwMode="ltGray">
            <a:xfrm>
              <a:off x="6424613" y="5867400"/>
              <a:ext cx="2592175" cy="880241"/>
            </a:xfrm>
            <a:prstGeom prst="rect">
              <a:avLst/>
            </a:prstGeom>
            <a:noFill/>
            <a:ln w="9525">
              <a:noFill/>
              <a:miter lim="800000"/>
              <a:headEnd/>
              <a:tailEnd/>
            </a:ln>
            <a:effectLst>
              <a:glow rad="101600">
                <a:schemeClr val="accent4">
                  <a:satMod val="175000"/>
                  <a:alpha val="40000"/>
                </a:schemeClr>
              </a:glow>
            </a:effectLst>
          </p:spPr>
          <p:txBody>
            <a:bodyPr wrap="square">
              <a:spAutoFit/>
            </a:bodyPr>
            <a:lstStyle/>
            <a:p>
              <a:pPr algn="r" defTabSz="914363" eaLnBrk="0" fontAlgn="auto" hangingPunct="0">
                <a:lnSpc>
                  <a:spcPct val="80000"/>
                </a:lnSpc>
                <a:spcAft>
                  <a:spcPts val="0"/>
                </a:spcAft>
                <a:defRPr/>
              </a:pPr>
              <a:r>
                <a:rPr lang="en-US" sz="26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Randall D. Neudeck</a:t>
              </a:r>
            </a:p>
            <a:p>
              <a:pPr algn="r" eaLnBrk="0" hangingPunct="0">
                <a:lnSpc>
                  <a:spcPct val="80000"/>
                </a:lnSpc>
                <a:spcBef>
                  <a:spcPts val="0"/>
                </a:spcBef>
                <a:defRPr/>
              </a:pPr>
              <a:r>
                <a:rPr lang="en-US" sz="2000" dirty="0">
                  <a:effectLst>
                    <a:outerShdw blurRad="38100" dist="38100" dir="2700000" algn="tl">
                      <a:srgbClr val="000000"/>
                    </a:outerShdw>
                  </a:effectLst>
                  <a:latin typeface="+mn-lt"/>
                  <a:cs typeface="+mn-cs"/>
                </a:rPr>
                <a:t>(</a:t>
              </a:r>
              <a:r>
                <a:rPr lang="en-US" dirty="0">
                  <a:effectLst>
                    <a:outerShdw blurRad="38100" dist="38100" dir="2700000" algn="tl">
                      <a:srgbClr val="000000"/>
                    </a:outerShdw>
                  </a:effectLst>
                  <a:latin typeface="+mn-lt"/>
                  <a:cs typeface="+mn-cs"/>
                </a:rPr>
                <a:t>213) </a:t>
              </a:r>
              <a:r>
                <a:rPr lang="en-US" dirty="0" smtClean="0">
                  <a:effectLst>
                    <a:outerShdw blurRad="38100" dist="38100" dir="2700000" algn="tl">
                      <a:srgbClr val="000000"/>
                    </a:outerShdw>
                  </a:effectLst>
                  <a:latin typeface="+mn-lt"/>
                  <a:cs typeface="+mn-cs"/>
                </a:rPr>
                <a:t>709-1303</a:t>
              </a:r>
              <a:endParaRPr lang="en-US" dirty="0">
                <a:effectLst>
                  <a:outerShdw blurRad="38100" dist="38100" dir="2700000" algn="tl">
                    <a:srgbClr val="000000"/>
                  </a:outerShdw>
                </a:effectLst>
                <a:latin typeface="+mn-lt"/>
                <a:cs typeface="+mn-cs"/>
              </a:endParaRPr>
            </a:p>
            <a:p>
              <a:pPr algn="r" eaLnBrk="0" hangingPunct="0">
                <a:lnSpc>
                  <a:spcPct val="80000"/>
                </a:lnSpc>
                <a:spcBef>
                  <a:spcPts val="0"/>
                </a:spcBef>
                <a:defRPr/>
              </a:pPr>
              <a:r>
                <a:rPr lang="en-US" dirty="0">
                  <a:effectLst>
                    <a:outerShdw blurRad="38100" dist="38100" dir="2700000" algn="tl">
                      <a:srgbClr val="000000"/>
                    </a:outerShdw>
                  </a:effectLst>
                  <a:latin typeface="+mn-lt"/>
                  <a:cs typeface="+mn-cs"/>
                </a:rPr>
                <a:t>rneudeck@mwdh2o.com</a:t>
              </a:r>
            </a:p>
          </p:txBody>
        </p:sp>
      </p:grpSp>
    </p:spTree>
    <p:extLst>
      <p:ext uri="{BB962C8B-B14F-4D97-AF65-F5344CB8AC3E}">
        <p14:creationId xmlns:p14="http://schemas.microsoft.com/office/powerpoint/2010/main" val="412089723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se Map Topo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127244" y="298450"/>
            <a:ext cx="5556250" cy="6559550"/>
          </a:xfrm>
          <a:prstGeom prst="rect">
            <a:avLst/>
          </a:prstGeom>
          <a:noFill/>
          <a:ln w="9525">
            <a:noFill/>
            <a:miter lim="800000"/>
            <a:headEnd/>
            <a:tailEnd/>
          </a:ln>
          <a:effectLst>
            <a:glow rad="228600">
              <a:schemeClr val="accent4">
                <a:satMod val="175000"/>
                <a:alpha val="40000"/>
              </a:schemeClr>
            </a:glow>
          </a:effectLst>
        </p:spPr>
      </p:pic>
      <p:pic>
        <p:nvPicPr>
          <p:cNvPr id="3075" name="Picture 3"/>
          <p:cNvPicPr>
            <a:picLocks noChangeAspect="1" noChangeArrowheads="1"/>
          </p:cNvPicPr>
          <p:nvPr/>
        </p:nvPicPr>
        <p:blipFill>
          <a:blip r:embed="rId4" cstate="print"/>
          <a:srcRect/>
          <a:stretch>
            <a:fillRect/>
          </a:stretch>
        </p:blipFill>
        <p:spPr bwMode="auto">
          <a:xfrm>
            <a:off x="762000" y="4419600"/>
            <a:ext cx="4981575" cy="1066800"/>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7" name="Picture 5"/>
          <p:cNvPicPr>
            <a:picLocks noChangeAspect="1" noChangeArrowheads="1"/>
          </p:cNvPicPr>
          <p:nvPr/>
        </p:nvPicPr>
        <p:blipFill>
          <a:blip r:embed="rId5" cstate="print"/>
          <a:srcRect/>
          <a:stretch>
            <a:fillRect/>
          </a:stretch>
        </p:blipFill>
        <p:spPr bwMode="auto">
          <a:xfrm>
            <a:off x="381000" y="2009775"/>
            <a:ext cx="5753100" cy="962025"/>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Slide Number Placeholder 3"/>
          <p:cNvSpPr>
            <a:spLocks noGrp="1"/>
          </p:cNvSpPr>
          <p:nvPr>
            <p:ph type="sldNum" sz="quarter" idx="10"/>
          </p:nvPr>
        </p:nvSpPr>
        <p:spPr/>
        <p:txBody>
          <a:bodyPr/>
          <a:lstStyle/>
          <a:p>
            <a:pPr>
              <a:defRPr/>
            </a:pPr>
            <a:fld id="{007923CD-FAFE-403A-85A4-C973338D31FE}" type="slidenum">
              <a:rPr lang="en-US" smtClean="0"/>
              <a:pPr>
                <a:defRPr/>
              </a:pPr>
              <a:t>5</a:t>
            </a:fld>
            <a:endParaRPr lang="en-US" dirty="0"/>
          </a:p>
        </p:txBody>
      </p:sp>
      <p:sp>
        <p:nvSpPr>
          <p:cNvPr id="14" name="Rectangle 13"/>
          <p:cNvSpPr/>
          <p:nvPr/>
        </p:nvSpPr>
        <p:spPr bwMode="auto">
          <a:xfrm>
            <a:off x="0" y="5791200"/>
            <a:ext cx="9144000" cy="685800"/>
          </a:xfrm>
          <a:prstGeom prst="rect">
            <a:avLst/>
          </a:prstGeom>
          <a:gradFill>
            <a:gsLst>
              <a:gs pos="0">
                <a:schemeClr val="accent4">
                  <a:shade val="15000"/>
                  <a:satMod val="180000"/>
                  <a:alpha val="60000"/>
                </a:schemeClr>
              </a:gs>
              <a:gs pos="50000">
                <a:schemeClr val="accent4">
                  <a:shade val="45000"/>
                  <a:satMod val="170000"/>
                  <a:alpha val="60000"/>
                </a:schemeClr>
              </a:gs>
              <a:gs pos="70000">
                <a:schemeClr val="accent4">
                  <a:tint val="99000"/>
                  <a:shade val="65000"/>
                  <a:satMod val="155000"/>
                  <a:alpha val="60000"/>
                </a:schemeClr>
              </a:gs>
              <a:gs pos="100000">
                <a:schemeClr val="accent4">
                  <a:tint val="95500"/>
                  <a:shade val="100000"/>
                  <a:satMod val="155000"/>
                  <a:alpha val="6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itle 6"/>
          <p:cNvSpPr>
            <a:spLocks noGrp="1"/>
          </p:cNvSpPr>
          <p:nvPr>
            <p:ph type="title"/>
          </p:nvPr>
        </p:nvSpPr>
        <p:spPr bwMode="gray">
          <a:xfrm>
            <a:off x="381000" y="5840514"/>
            <a:ext cx="8382000" cy="609398"/>
          </a:xfrm>
        </p:spPr>
        <p:txBody>
          <a:bodyPr/>
          <a:lstStyle/>
          <a:p>
            <a:pPr>
              <a:defRPr/>
            </a:pPr>
            <a:r>
              <a:rPr dirty="0" smtClean="0"/>
              <a:t>Newspaper Headlines – 2011</a:t>
            </a:r>
            <a:endParaRPr dirty="0"/>
          </a:p>
        </p:txBody>
      </p:sp>
      <p:pic>
        <p:nvPicPr>
          <p:cNvPr id="3076" name="Picture 4"/>
          <p:cNvPicPr>
            <a:picLocks noChangeAspect="1" noChangeArrowheads="1"/>
          </p:cNvPicPr>
          <p:nvPr/>
        </p:nvPicPr>
        <p:blipFill>
          <a:blip r:embed="rId6" cstate="print"/>
          <a:srcRect l="1773" r="9568" b="39683"/>
          <a:stretch>
            <a:fillRect/>
          </a:stretch>
        </p:blipFill>
        <p:spPr bwMode="auto">
          <a:xfrm>
            <a:off x="4419600" y="457200"/>
            <a:ext cx="3810000" cy="144780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3079" name="Picture 7"/>
          <p:cNvPicPr>
            <a:picLocks noChangeAspect="1" noChangeArrowheads="1"/>
          </p:cNvPicPr>
          <p:nvPr/>
        </p:nvPicPr>
        <p:blipFill>
          <a:blip r:embed="rId7" cstate="print"/>
          <a:srcRect/>
          <a:stretch>
            <a:fillRect/>
          </a:stretch>
        </p:blipFill>
        <p:spPr bwMode="auto">
          <a:xfrm>
            <a:off x="4179680" y="2971800"/>
            <a:ext cx="3973720" cy="1382713"/>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extLst>
      <p:ext uri="{BB962C8B-B14F-4D97-AF65-F5344CB8AC3E}">
        <p14:creationId xmlns:p14="http://schemas.microsoft.com/office/powerpoint/2010/main" val="1899921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p:cTn id="19" dur="1000" fill="hold"/>
                                        <p:tgtEl>
                                          <p:spTgt spid="3076"/>
                                        </p:tgtEl>
                                        <p:attrNameLst>
                                          <p:attrName>ppt_w</p:attrName>
                                        </p:attrNameLst>
                                      </p:cBhvr>
                                      <p:tavLst>
                                        <p:tav tm="0">
                                          <p:val>
                                            <p:fltVal val="0"/>
                                          </p:val>
                                        </p:tav>
                                        <p:tav tm="100000">
                                          <p:val>
                                            <p:strVal val="#ppt_w"/>
                                          </p:val>
                                        </p:tav>
                                      </p:tavLst>
                                    </p:anim>
                                    <p:anim calcmode="lin" valueType="num">
                                      <p:cBhvr>
                                        <p:cTn id="20" dur="1000" fill="hold"/>
                                        <p:tgtEl>
                                          <p:spTgt spid="3076"/>
                                        </p:tgtEl>
                                        <p:attrNameLst>
                                          <p:attrName>ppt_h</p:attrName>
                                        </p:attrNameLst>
                                      </p:cBhvr>
                                      <p:tavLst>
                                        <p:tav tm="0">
                                          <p:val>
                                            <p:fltVal val="0"/>
                                          </p:val>
                                        </p:tav>
                                        <p:tav tm="100000">
                                          <p:val>
                                            <p:strVal val="#ppt_h"/>
                                          </p:val>
                                        </p:tav>
                                      </p:tavLst>
                                    </p:anim>
                                    <p:animEffect transition="in" filter="fade">
                                      <p:cBhvr>
                                        <p:cTn id="21" dur="1000"/>
                                        <p:tgtEl>
                                          <p:spTgt spid="3076"/>
                                        </p:tgtEl>
                                      </p:cBhvr>
                                    </p:animEffect>
                                  </p:childTnLst>
                                </p:cTn>
                              </p:par>
                              <p:par>
                                <p:cTn id="22" presetID="53" presetClass="entr" presetSubtype="16" fill="hold" nodeType="with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p:cTn id="24" dur="1000" fill="hold"/>
                                        <p:tgtEl>
                                          <p:spTgt spid="3077"/>
                                        </p:tgtEl>
                                        <p:attrNameLst>
                                          <p:attrName>ppt_w</p:attrName>
                                        </p:attrNameLst>
                                      </p:cBhvr>
                                      <p:tavLst>
                                        <p:tav tm="0">
                                          <p:val>
                                            <p:fltVal val="0"/>
                                          </p:val>
                                        </p:tav>
                                        <p:tav tm="100000">
                                          <p:val>
                                            <p:strVal val="#ppt_w"/>
                                          </p:val>
                                        </p:tav>
                                      </p:tavLst>
                                    </p:anim>
                                    <p:anim calcmode="lin" valueType="num">
                                      <p:cBhvr>
                                        <p:cTn id="25" dur="1000" fill="hold"/>
                                        <p:tgtEl>
                                          <p:spTgt spid="3077"/>
                                        </p:tgtEl>
                                        <p:attrNameLst>
                                          <p:attrName>ppt_h</p:attrName>
                                        </p:attrNameLst>
                                      </p:cBhvr>
                                      <p:tavLst>
                                        <p:tav tm="0">
                                          <p:val>
                                            <p:fltVal val="0"/>
                                          </p:val>
                                        </p:tav>
                                        <p:tav tm="100000">
                                          <p:val>
                                            <p:strVal val="#ppt_h"/>
                                          </p:val>
                                        </p:tav>
                                      </p:tavLst>
                                    </p:anim>
                                    <p:animEffect transition="in" filter="fade">
                                      <p:cBhvr>
                                        <p:cTn id="26" dur="1000"/>
                                        <p:tgtEl>
                                          <p:spTgt spid="3077"/>
                                        </p:tgtEl>
                                      </p:cBhvr>
                                    </p:animEffect>
                                  </p:childTnLst>
                                </p:cTn>
                              </p:par>
                              <p:par>
                                <p:cTn id="27" presetID="53" presetClass="entr" presetSubtype="16" fill="hold" nodeType="withEffect">
                                  <p:stCondLst>
                                    <p:cond delay="0"/>
                                  </p:stCondLst>
                                  <p:childTnLst>
                                    <p:set>
                                      <p:cBhvr>
                                        <p:cTn id="28" dur="1" fill="hold">
                                          <p:stCondLst>
                                            <p:cond delay="0"/>
                                          </p:stCondLst>
                                        </p:cTn>
                                        <p:tgtEl>
                                          <p:spTgt spid="3079"/>
                                        </p:tgtEl>
                                        <p:attrNameLst>
                                          <p:attrName>style.visibility</p:attrName>
                                        </p:attrNameLst>
                                      </p:cBhvr>
                                      <p:to>
                                        <p:strVal val="visible"/>
                                      </p:to>
                                    </p:set>
                                    <p:anim calcmode="lin" valueType="num">
                                      <p:cBhvr>
                                        <p:cTn id="29" dur="1000" fill="hold"/>
                                        <p:tgtEl>
                                          <p:spTgt spid="3079"/>
                                        </p:tgtEl>
                                        <p:attrNameLst>
                                          <p:attrName>ppt_w</p:attrName>
                                        </p:attrNameLst>
                                      </p:cBhvr>
                                      <p:tavLst>
                                        <p:tav tm="0">
                                          <p:val>
                                            <p:fltVal val="0"/>
                                          </p:val>
                                        </p:tav>
                                        <p:tav tm="100000">
                                          <p:val>
                                            <p:strVal val="#ppt_w"/>
                                          </p:val>
                                        </p:tav>
                                      </p:tavLst>
                                    </p:anim>
                                    <p:anim calcmode="lin" valueType="num">
                                      <p:cBhvr>
                                        <p:cTn id="30" dur="1000" fill="hold"/>
                                        <p:tgtEl>
                                          <p:spTgt spid="3079"/>
                                        </p:tgtEl>
                                        <p:attrNameLst>
                                          <p:attrName>ppt_h</p:attrName>
                                        </p:attrNameLst>
                                      </p:cBhvr>
                                      <p:tavLst>
                                        <p:tav tm="0">
                                          <p:val>
                                            <p:fltVal val="0"/>
                                          </p:val>
                                        </p:tav>
                                        <p:tav tm="100000">
                                          <p:val>
                                            <p:strVal val="#ppt_h"/>
                                          </p:val>
                                        </p:tav>
                                      </p:tavLst>
                                    </p:anim>
                                    <p:animEffect transition="in" filter="fade">
                                      <p:cBhvr>
                                        <p:cTn id="31" dur="1000"/>
                                        <p:tgtEl>
                                          <p:spTgt spid="3079"/>
                                        </p:tgtEl>
                                      </p:cBhvr>
                                    </p:animEffect>
                                  </p:childTnLst>
                                </p:cTn>
                              </p:par>
                              <p:par>
                                <p:cTn id="32" presetID="53" presetClass="entr" presetSubtype="16" fill="hold" nodeType="withEffect">
                                  <p:stCondLst>
                                    <p:cond delay="0"/>
                                  </p:stCondLst>
                                  <p:childTnLst>
                                    <p:set>
                                      <p:cBhvr>
                                        <p:cTn id="33" dur="1" fill="hold">
                                          <p:stCondLst>
                                            <p:cond delay="0"/>
                                          </p:stCondLst>
                                        </p:cTn>
                                        <p:tgtEl>
                                          <p:spTgt spid="3075"/>
                                        </p:tgtEl>
                                        <p:attrNameLst>
                                          <p:attrName>style.visibility</p:attrName>
                                        </p:attrNameLst>
                                      </p:cBhvr>
                                      <p:to>
                                        <p:strVal val="visible"/>
                                      </p:to>
                                    </p:set>
                                    <p:anim calcmode="lin" valueType="num">
                                      <p:cBhvr>
                                        <p:cTn id="34" dur="1000" fill="hold"/>
                                        <p:tgtEl>
                                          <p:spTgt spid="3075"/>
                                        </p:tgtEl>
                                        <p:attrNameLst>
                                          <p:attrName>ppt_w</p:attrName>
                                        </p:attrNameLst>
                                      </p:cBhvr>
                                      <p:tavLst>
                                        <p:tav tm="0">
                                          <p:val>
                                            <p:fltVal val="0"/>
                                          </p:val>
                                        </p:tav>
                                        <p:tav tm="100000">
                                          <p:val>
                                            <p:strVal val="#ppt_w"/>
                                          </p:val>
                                        </p:tav>
                                      </p:tavLst>
                                    </p:anim>
                                    <p:anim calcmode="lin" valueType="num">
                                      <p:cBhvr>
                                        <p:cTn id="35" dur="1000" fill="hold"/>
                                        <p:tgtEl>
                                          <p:spTgt spid="3075"/>
                                        </p:tgtEl>
                                        <p:attrNameLst>
                                          <p:attrName>ppt_h</p:attrName>
                                        </p:attrNameLst>
                                      </p:cBhvr>
                                      <p:tavLst>
                                        <p:tav tm="0">
                                          <p:val>
                                            <p:fltVal val="0"/>
                                          </p:val>
                                        </p:tav>
                                        <p:tav tm="100000">
                                          <p:val>
                                            <p:strVal val="#ppt_h"/>
                                          </p:val>
                                        </p:tav>
                                      </p:tavLst>
                                    </p:anim>
                                    <p:animEffect transition="in" filter="fade">
                                      <p:cBhvr>
                                        <p:cTn id="36" dur="1000"/>
                                        <p:tgtEl>
                                          <p:spTgt spid="307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xit" presetSubtype="32" fill="hold" nodeType="clickEffect">
                                  <p:stCondLst>
                                    <p:cond delay="0"/>
                                  </p:stCondLst>
                                  <p:childTnLst>
                                    <p:anim calcmode="lin" valueType="num">
                                      <p:cBhvr>
                                        <p:cTn id="40" dur="500"/>
                                        <p:tgtEl>
                                          <p:spTgt spid="3076"/>
                                        </p:tgtEl>
                                        <p:attrNameLst>
                                          <p:attrName>ppt_w</p:attrName>
                                        </p:attrNameLst>
                                      </p:cBhvr>
                                      <p:tavLst>
                                        <p:tav tm="0">
                                          <p:val>
                                            <p:strVal val="ppt_w"/>
                                          </p:val>
                                        </p:tav>
                                        <p:tav tm="100000">
                                          <p:val>
                                            <p:fltVal val="0"/>
                                          </p:val>
                                        </p:tav>
                                      </p:tavLst>
                                    </p:anim>
                                    <p:anim calcmode="lin" valueType="num">
                                      <p:cBhvr>
                                        <p:cTn id="41" dur="500"/>
                                        <p:tgtEl>
                                          <p:spTgt spid="3076"/>
                                        </p:tgtEl>
                                        <p:attrNameLst>
                                          <p:attrName>ppt_h</p:attrName>
                                        </p:attrNameLst>
                                      </p:cBhvr>
                                      <p:tavLst>
                                        <p:tav tm="0">
                                          <p:val>
                                            <p:strVal val="ppt_h"/>
                                          </p:val>
                                        </p:tav>
                                        <p:tav tm="100000">
                                          <p:val>
                                            <p:fltVal val="0"/>
                                          </p:val>
                                        </p:tav>
                                      </p:tavLst>
                                    </p:anim>
                                    <p:animEffect transition="out" filter="fade">
                                      <p:cBhvr>
                                        <p:cTn id="42" dur="500"/>
                                        <p:tgtEl>
                                          <p:spTgt spid="3076"/>
                                        </p:tgtEl>
                                      </p:cBhvr>
                                    </p:animEffect>
                                    <p:set>
                                      <p:cBhvr>
                                        <p:cTn id="43" dur="1" fill="hold">
                                          <p:stCondLst>
                                            <p:cond delay="499"/>
                                          </p:stCondLst>
                                        </p:cTn>
                                        <p:tgtEl>
                                          <p:spTgt spid="3076"/>
                                        </p:tgtEl>
                                        <p:attrNameLst>
                                          <p:attrName>style.visibility</p:attrName>
                                        </p:attrNameLst>
                                      </p:cBhvr>
                                      <p:to>
                                        <p:strVal val="hidden"/>
                                      </p:to>
                                    </p:set>
                                  </p:childTnLst>
                                </p:cTn>
                              </p:par>
                              <p:par>
                                <p:cTn id="44" presetID="53" presetClass="exit" presetSubtype="32" fill="hold" nodeType="withEffect">
                                  <p:stCondLst>
                                    <p:cond delay="0"/>
                                  </p:stCondLst>
                                  <p:childTnLst>
                                    <p:anim calcmode="lin" valueType="num">
                                      <p:cBhvr>
                                        <p:cTn id="45" dur="500"/>
                                        <p:tgtEl>
                                          <p:spTgt spid="3077"/>
                                        </p:tgtEl>
                                        <p:attrNameLst>
                                          <p:attrName>ppt_w</p:attrName>
                                        </p:attrNameLst>
                                      </p:cBhvr>
                                      <p:tavLst>
                                        <p:tav tm="0">
                                          <p:val>
                                            <p:strVal val="ppt_w"/>
                                          </p:val>
                                        </p:tav>
                                        <p:tav tm="100000">
                                          <p:val>
                                            <p:fltVal val="0"/>
                                          </p:val>
                                        </p:tav>
                                      </p:tavLst>
                                    </p:anim>
                                    <p:anim calcmode="lin" valueType="num">
                                      <p:cBhvr>
                                        <p:cTn id="46" dur="500"/>
                                        <p:tgtEl>
                                          <p:spTgt spid="3077"/>
                                        </p:tgtEl>
                                        <p:attrNameLst>
                                          <p:attrName>ppt_h</p:attrName>
                                        </p:attrNameLst>
                                      </p:cBhvr>
                                      <p:tavLst>
                                        <p:tav tm="0">
                                          <p:val>
                                            <p:strVal val="ppt_h"/>
                                          </p:val>
                                        </p:tav>
                                        <p:tav tm="100000">
                                          <p:val>
                                            <p:fltVal val="0"/>
                                          </p:val>
                                        </p:tav>
                                      </p:tavLst>
                                    </p:anim>
                                    <p:animEffect transition="out" filter="fade">
                                      <p:cBhvr>
                                        <p:cTn id="47" dur="500"/>
                                        <p:tgtEl>
                                          <p:spTgt spid="3077"/>
                                        </p:tgtEl>
                                      </p:cBhvr>
                                    </p:animEffect>
                                    <p:set>
                                      <p:cBhvr>
                                        <p:cTn id="48" dur="1" fill="hold">
                                          <p:stCondLst>
                                            <p:cond delay="499"/>
                                          </p:stCondLst>
                                        </p:cTn>
                                        <p:tgtEl>
                                          <p:spTgt spid="3077"/>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3079"/>
                                        </p:tgtEl>
                                        <p:attrNameLst>
                                          <p:attrName>ppt_w</p:attrName>
                                        </p:attrNameLst>
                                      </p:cBhvr>
                                      <p:tavLst>
                                        <p:tav tm="0">
                                          <p:val>
                                            <p:strVal val="ppt_w"/>
                                          </p:val>
                                        </p:tav>
                                        <p:tav tm="100000">
                                          <p:val>
                                            <p:fltVal val="0"/>
                                          </p:val>
                                        </p:tav>
                                      </p:tavLst>
                                    </p:anim>
                                    <p:anim calcmode="lin" valueType="num">
                                      <p:cBhvr>
                                        <p:cTn id="51" dur="500"/>
                                        <p:tgtEl>
                                          <p:spTgt spid="3079"/>
                                        </p:tgtEl>
                                        <p:attrNameLst>
                                          <p:attrName>ppt_h</p:attrName>
                                        </p:attrNameLst>
                                      </p:cBhvr>
                                      <p:tavLst>
                                        <p:tav tm="0">
                                          <p:val>
                                            <p:strVal val="ppt_h"/>
                                          </p:val>
                                        </p:tav>
                                        <p:tav tm="100000">
                                          <p:val>
                                            <p:fltVal val="0"/>
                                          </p:val>
                                        </p:tav>
                                      </p:tavLst>
                                    </p:anim>
                                    <p:animEffect transition="out" filter="fade">
                                      <p:cBhvr>
                                        <p:cTn id="52" dur="500"/>
                                        <p:tgtEl>
                                          <p:spTgt spid="3079"/>
                                        </p:tgtEl>
                                      </p:cBhvr>
                                    </p:animEffect>
                                    <p:set>
                                      <p:cBhvr>
                                        <p:cTn id="53" dur="1" fill="hold">
                                          <p:stCondLst>
                                            <p:cond delay="499"/>
                                          </p:stCondLst>
                                        </p:cTn>
                                        <p:tgtEl>
                                          <p:spTgt spid="3079"/>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3075"/>
                                        </p:tgtEl>
                                        <p:attrNameLst>
                                          <p:attrName>ppt_w</p:attrName>
                                        </p:attrNameLst>
                                      </p:cBhvr>
                                      <p:tavLst>
                                        <p:tav tm="0">
                                          <p:val>
                                            <p:strVal val="ppt_w"/>
                                          </p:val>
                                        </p:tav>
                                        <p:tav tm="100000">
                                          <p:val>
                                            <p:fltVal val="0"/>
                                          </p:val>
                                        </p:tav>
                                      </p:tavLst>
                                    </p:anim>
                                    <p:anim calcmode="lin" valueType="num">
                                      <p:cBhvr>
                                        <p:cTn id="56" dur="500"/>
                                        <p:tgtEl>
                                          <p:spTgt spid="3075"/>
                                        </p:tgtEl>
                                        <p:attrNameLst>
                                          <p:attrName>ppt_h</p:attrName>
                                        </p:attrNameLst>
                                      </p:cBhvr>
                                      <p:tavLst>
                                        <p:tav tm="0">
                                          <p:val>
                                            <p:strVal val="ppt_h"/>
                                          </p:val>
                                        </p:tav>
                                        <p:tav tm="100000">
                                          <p:val>
                                            <p:fltVal val="0"/>
                                          </p:val>
                                        </p:tav>
                                      </p:tavLst>
                                    </p:anim>
                                    <p:animEffect transition="out" filter="fade">
                                      <p:cBhvr>
                                        <p:cTn id="57" dur="500"/>
                                        <p:tgtEl>
                                          <p:spTgt spid="3075"/>
                                        </p:tgtEl>
                                      </p:cBhvr>
                                    </p:animEffect>
                                    <p:set>
                                      <p:cBhvr>
                                        <p:cTn id="58" dur="1" fill="hold">
                                          <p:stCondLst>
                                            <p:cond delay="499"/>
                                          </p:stCondLst>
                                        </p:cTn>
                                        <p:tgtEl>
                                          <p:spTgt spid="3075"/>
                                        </p:tgtEl>
                                        <p:attrNameLst>
                                          <p:attrName>style.visibility</p:attrName>
                                        </p:attrNameLst>
                                      </p:cBhvr>
                                      <p:to>
                                        <p:strVal val="hidden"/>
                                      </p:to>
                                    </p:set>
                                  </p:childTnLst>
                                </p:cTn>
                              </p:par>
                              <p:par>
                                <p:cTn id="59" presetID="53" presetClass="exit" presetSubtype="32" fill="hold" grpId="1" nodeType="withEffect">
                                  <p:stCondLst>
                                    <p:cond delay="0"/>
                                  </p:stCondLst>
                                  <p:childTnLst>
                                    <p:anim calcmode="lin" valueType="num">
                                      <p:cBhvr>
                                        <p:cTn id="60" dur="500"/>
                                        <p:tgtEl>
                                          <p:spTgt spid="7"/>
                                        </p:tgtEl>
                                        <p:attrNameLst>
                                          <p:attrName>ppt_w</p:attrName>
                                        </p:attrNameLst>
                                      </p:cBhvr>
                                      <p:tavLst>
                                        <p:tav tm="0">
                                          <p:val>
                                            <p:strVal val="ppt_w"/>
                                          </p:val>
                                        </p:tav>
                                        <p:tav tm="100000">
                                          <p:val>
                                            <p:fltVal val="0"/>
                                          </p:val>
                                        </p:tav>
                                      </p:tavLst>
                                    </p:anim>
                                    <p:anim calcmode="lin" valueType="num">
                                      <p:cBhvr>
                                        <p:cTn id="61" dur="500"/>
                                        <p:tgtEl>
                                          <p:spTgt spid="7"/>
                                        </p:tgtEl>
                                        <p:attrNameLst>
                                          <p:attrName>ppt_h</p:attrName>
                                        </p:attrNameLst>
                                      </p:cBhvr>
                                      <p:tavLst>
                                        <p:tav tm="0">
                                          <p:val>
                                            <p:strVal val="ppt_h"/>
                                          </p:val>
                                        </p:tav>
                                        <p:tav tm="100000">
                                          <p:val>
                                            <p:fltVal val="0"/>
                                          </p:val>
                                        </p:tav>
                                      </p:tavLst>
                                    </p:anim>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4"/>
                                        </p:tgtEl>
                                        <p:attrNameLst>
                                          <p:attrName>ppt_w</p:attrName>
                                        </p:attrNameLst>
                                      </p:cBhvr>
                                      <p:tavLst>
                                        <p:tav tm="0">
                                          <p:val>
                                            <p:strVal val="ppt_w"/>
                                          </p:val>
                                        </p:tav>
                                        <p:tav tm="100000">
                                          <p:val>
                                            <p:fltVal val="0"/>
                                          </p:val>
                                        </p:tav>
                                      </p:tavLst>
                                    </p:anim>
                                    <p:anim calcmode="lin" valueType="num">
                                      <p:cBhvr>
                                        <p:cTn id="66" dur="500"/>
                                        <p:tgtEl>
                                          <p:spTgt spid="14"/>
                                        </p:tgtEl>
                                        <p:attrNameLst>
                                          <p:attrName>ppt_h</p:attrName>
                                        </p:attrNameLst>
                                      </p:cBhvr>
                                      <p:tavLst>
                                        <p:tav tm="0">
                                          <p:val>
                                            <p:strVal val="ppt_h"/>
                                          </p:val>
                                        </p:tav>
                                        <p:tav tm="100000">
                                          <p:val>
                                            <p:fltVal val="0"/>
                                          </p:val>
                                        </p:tav>
                                      </p:tavLst>
                                    </p:anim>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ase Map Topo 2"/>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127244" y="298450"/>
            <a:ext cx="5556250" cy="6559550"/>
          </a:xfrm>
          <a:prstGeom prst="rect">
            <a:avLst/>
          </a:prstGeom>
          <a:noFill/>
          <a:ln w="9525">
            <a:noFill/>
            <a:miter lim="800000"/>
            <a:headEnd/>
            <a:tailEnd/>
          </a:ln>
          <a:effectLst>
            <a:glow rad="228600">
              <a:schemeClr val="accent4">
                <a:satMod val="175000"/>
                <a:alpha val="40000"/>
              </a:schemeClr>
            </a:glow>
          </a:effectLst>
        </p:spPr>
      </p:pic>
      <p:sp>
        <p:nvSpPr>
          <p:cNvPr id="4" name="Slide Number Placeholder 3"/>
          <p:cNvSpPr>
            <a:spLocks noGrp="1"/>
          </p:cNvSpPr>
          <p:nvPr>
            <p:ph type="sldNum" sz="quarter" idx="10"/>
          </p:nvPr>
        </p:nvSpPr>
        <p:spPr/>
        <p:txBody>
          <a:bodyPr/>
          <a:lstStyle/>
          <a:p>
            <a:pPr>
              <a:defRPr/>
            </a:pPr>
            <a:fld id="{007923CD-FAFE-403A-85A4-C973338D31FE}" type="slidenum">
              <a:rPr lang="en-US" smtClean="0"/>
              <a:pPr>
                <a:defRPr/>
              </a:pPr>
              <a:t>6</a:t>
            </a:fld>
            <a:endParaRPr lang="en-US" dirty="0"/>
          </a:p>
        </p:txBody>
      </p:sp>
      <p:sp>
        <p:nvSpPr>
          <p:cNvPr id="14" name="Rectangle 13"/>
          <p:cNvSpPr/>
          <p:nvPr/>
        </p:nvSpPr>
        <p:spPr bwMode="gray">
          <a:xfrm>
            <a:off x="0" y="5791200"/>
            <a:ext cx="9144000" cy="685800"/>
          </a:xfrm>
          <a:prstGeom prst="rect">
            <a:avLst/>
          </a:prstGeom>
          <a:gradFill>
            <a:gsLst>
              <a:gs pos="0">
                <a:schemeClr val="accent4">
                  <a:shade val="15000"/>
                  <a:satMod val="180000"/>
                  <a:alpha val="60000"/>
                </a:schemeClr>
              </a:gs>
              <a:gs pos="50000">
                <a:schemeClr val="accent4">
                  <a:shade val="45000"/>
                  <a:satMod val="170000"/>
                  <a:alpha val="60000"/>
                </a:schemeClr>
              </a:gs>
              <a:gs pos="70000">
                <a:schemeClr val="accent4">
                  <a:tint val="99000"/>
                  <a:shade val="65000"/>
                  <a:satMod val="155000"/>
                  <a:alpha val="60000"/>
                </a:schemeClr>
              </a:gs>
              <a:gs pos="100000">
                <a:schemeClr val="accent4">
                  <a:tint val="95500"/>
                  <a:shade val="100000"/>
                  <a:satMod val="155000"/>
                  <a:alpha val="6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itle 6"/>
          <p:cNvSpPr>
            <a:spLocks noGrp="1"/>
          </p:cNvSpPr>
          <p:nvPr>
            <p:ph type="title"/>
          </p:nvPr>
        </p:nvSpPr>
        <p:spPr bwMode="gray">
          <a:xfrm>
            <a:off x="381000" y="5840514"/>
            <a:ext cx="8382000" cy="609398"/>
          </a:xfrm>
        </p:spPr>
        <p:txBody>
          <a:bodyPr/>
          <a:lstStyle/>
          <a:p>
            <a:pPr>
              <a:defRPr/>
            </a:pPr>
            <a:r>
              <a:rPr dirty="0" smtClean="0"/>
              <a:t>Newspaper Headlines – 2013</a:t>
            </a:r>
            <a:endParaRPr dirty="0"/>
          </a:p>
        </p:txBody>
      </p:sp>
      <p:pic>
        <p:nvPicPr>
          <p:cNvPr id="615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31262"/>
            <a:ext cx="3724275" cy="1704975"/>
          </a:xfrm>
          <a:prstGeom prst="rect">
            <a:avLst/>
          </a:prstGeom>
          <a:noFill/>
          <a:ln>
            <a:noFill/>
          </a:ln>
          <a:effectLst>
            <a:outerShdw dist="35921" dir="2700000" algn="ctr" rotWithShape="0">
              <a:schemeClr val="bg2"/>
            </a:outerShdw>
            <a:reflection blurRad="6350" stA="25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9"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723" y="2808850"/>
            <a:ext cx="3724275" cy="1162050"/>
          </a:xfrm>
          <a:prstGeom prst="rect">
            <a:avLst/>
          </a:prstGeom>
          <a:noFill/>
          <a:ln>
            <a:noFill/>
          </a:ln>
          <a:effectLst>
            <a:outerShdw dist="35921" dir="2700000" algn="ctr" rotWithShape="0">
              <a:schemeClr val="bg2"/>
            </a:outerShdw>
            <a:reflection blurRad="6350" stA="25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154" y="4364831"/>
            <a:ext cx="3719513" cy="1109663"/>
          </a:xfrm>
          <a:prstGeom prst="rect">
            <a:avLst/>
          </a:prstGeom>
          <a:noFill/>
          <a:ln>
            <a:noFill/>
          </a:ln>
          <a:effectLst>
            <a:outerShdw dist="35921" dir="2700000" algn="ctr" rotWithShape="0">
              <a:schemeClr val="bg2"/>
            </a:outerShdw>
            <a:reflection blurRad="6350" stA="25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1"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657600"/>
            <a:ext cx="3719513" cy="1414463"/>
          </a:xfrm>
          <a:prstGeom prst="rect">
            <a:avLst/>
          </a:prstGeom>
          <a:noFill/>
          <a:ln>
            <a:noFill/>
          </a:ln>
          <a:effectLst>
            <a:outerShdw dist="35921" dir="2700000" algn="ctr" rotWithShape="0">
              <a:schemeClr val="bg2"/>
            </a:outerShdw>
            <a:reflection blurRad="6350" stA="25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62"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7675" y="1380407"/>
            <a:ext cx="3724275" cy="1438275"/>
          </a:xfrm>
          <a:prstGeom prst="rect">
            <a:avLst/>
          </a:prstGeom>
          <a:noFill/>
          <a:ln>
            <a:noFill/>
          </a:ln>
          <a:effectLst>
            <a:outerShdw dist="35921" dir="2700000" algn="ctr" rotWithShape="0">
              <a:schemeClr val="bg2"/>
            </a:outerShdw>
            <a:reflection blurRad="6350" stA="25000" endPos="40000" dist="1016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229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158"/>
                                        </p:tgtEl>
                                        <p:attrNameLst>
                                          <p:attrName>style.visibility</p:attrName>
                                        </p:attrNameLst>
                                      </p:cBhvr>
                                      <p:to>
                                        <p:strVal val="visible"/>
                                      </p:to>
                                    </p:set>
                                    <p:anim calcmode="lin" valueType="num">
                                      <p:cBhvr>
                                        <p:cTn id="19" dur="1000" fill="hold"/>
                                        <p:tgtEl>
                                          <p:spTgt spid="6158"/>
                                        </p:tgtEl>
                                        <p:attrNameLst>
                                          <p:attrName>ppt_w</p:attrName>
                                        </p:attrNameLst>
                                      </p:cBhvr>
                                      <p:tavLst>
                                        <p:tav tm="0">
                                          <p:val>
                                            <p:fltVal val="0"/>
                                          </p:val>
                                        </p:tav>
                                        <p:tav tm="100000">
                                          <p:val>
                                            <p:strVal val="#ppt_w"/>
                                          </p:val>
                                        </p:tav>
                                      </p:tavLst>
                                    </p:anim>
                                    <p:anim calcmode="lin" valueType="num">
                                      <p:cBhvr>
                                        <p:cTn id="20" dur="1000" fill="hold"/>
                                        <p:tgtEl>
                                          <p:spTgt spid="6158"/>
                                        </p:tgtEl>
                                        <p:attrNameLst>
                                          <p:attrName>ppt_h</p:attrName>
                                        </p:attrNameLst>
                                      </p:cBhvr>
                                      <p:tavLst>
                                        <p:tav tm="0">
                                          <p:val>
                                            <p:fltVal val="0"/>
                                          </p:val>
                                        </p:tav>
                                        <p:tav tm="100000">
                                          <p:val>
                                            <p:strVal val="#ppt_h"/>
                                          </p:val>
                                        </p:tav>
                                      </p:tavLst>
                                    </p:anim>
                                    <p:animEffect transition="in" filter="fade">
                                      <p:cBhvr>
                                        <p:cTn id="21" dur="1000"/>
                                        <p:tgtEl>
                                          <p:spTgt spid="6158"/>
                                        </p:tgtEl>
                                      </p:cBhvr>
                                    </p:animEffect>
                                  </p:childTnLst>
                                </p:cTn>
                              </p:par>
                              <p:par>
                                <p:cTn id="22" presetID="53" presetClass="entr" presetSubtype="16" fill="hold" nodeType="withEffect">
                                  <p:stCondLst>
                                    <p:cond delay="0"/>
                                  </p:stCondLst>
                                  <p:childTnLst>
                                    <p:set>
                                      <p:cBhvr>
                                        <p:cTn id="23" dur="1" fill="hold">
                                          <p:stCondLst>
                                            <p:cond delay="0"/>
                                          </p:stCondLst>
                                        </p:cTn>
                                        <p:tgtEl>
                                          <p:spTgt spid="6159"/>
                                        </p:tgtEl>
                                        <p:attrNameLst>
                                          <p:attrName>style.visibility</p:attrName>
                                        </p:attrNameLst>
                                      </p:cBhvr>
                                      <p:to>
                                        <p:strVal val="visible"/>
                                      </p:to>
                                    </p:set>
                                    <p:anim calcmode="lin" valueType="num">
                                      <p:cBhvr>
                                        <p:cTn id="24" dur="1000" fill="hold"/>
                                        <p:tgtEl>
                                          <p:spTgt spid="6159"/>
                                        </p:tgtEl>
                                        <p:attrNameLst>
                                          <p:attrName>ppt_w</p:attrName>
                                        </p:attrNameLst>
                                      </p:cBhvr>
                                      <p:tavLst>
                                        <p:tav tm="0">
                                          <p:val>
                                            <p:fltVal val="0"/>
                                          </p:val>
                                        </p:tav>
                                        <p:tav tm="100000">
                                          <p:val>
                                            <p:strVal val="#ppt_w"/>
                                          </p:val>
                                        </p:tav>
                                      </p:tavLst>
                                    </p:anim>
                                    <p:anim calcmode="lin" valueType="num">
                                      <p:cBhvr>
                                        <p:cTn id="25" dur="1000" fill="hold"/>
                                        <p:tgtEl>
                                          <p:spTgt spid="6159"/>
                                        </p:tgtEl>
                                        <p:attrNameLst>
                                          <p:attrName>ppt_h</p:attrName>
                                        </p:attrNameLst>
                                      </p:cBhvr>
                                      <p:tavLst>
                                        <p:tav tm="0">
                                          <p:val>
                                            <p:fltVal val="0"/>
                                          </p:val>
                                        </p:tav>
                                        <p:tav tm="100000">
                                          <p:val>
                                            <p:strVal val="#ppt_h"/>
                                          </p:val>
                                        </p:tav>
                                      </p:tavLst>
                                    </p:anim>
                                    <p:animEffect transition="in" filter="fade">
                                      <p:cBhvr>
                                        <p:cTn id="26" dur="1000"/>
                                        <p:tgtEl>
                                          <p:spTgt spid="6159"/>
                                        </p:tgtEl>
                                      </p:cBhvr>
                                    </p:animEffect>
                                  </p:childTnLst>
                                </p:cTn>
                              </p:par>
                              <p:par>
                                <p:cTn id="27" presetID="53" presetClass="entr" presetSubtype="16" fill="hold" nodeType="withEffect">
                                  <p:stCondLst>
                                    <p:cond delay="0"/>
                                  </p:stCondLst>
                                  <p:childTnLst>
                                    <p:set>
                                      <p:cBhvr>
                                        <p:cTn id="28" dur="1" fill="hold">
                                          <p:stCondLst>
                                            <p:cond delay="0"/>
                                          </p:stCondLst>
                                        </p:cTn>
                                        <p:tgtEl>
                                          <p:spTgt spid="6162"/>
                                        </p:tgtEl>
                                        <p:attrNameLst>
                                          <p:attrName>style.visibility</p:attrName>
                                        </p:attrNameLst>
                                      </p:cBhvr>
                                      <p:to>
                                        <p:strVal val="visible"/>
                                      </p:to>
                                    </p:set>
                                    <p:anim calcmode="lin" valueType="num">
                                      <p:cBhvr>
                                        <p:cTn id="29" dur="1000" fill="hold"/>
                                        <p:tgtEl>
                                          <p:spTgt spid="6162"/>
                                        </p:tgtEl>
                                        <p:attrNameLst>
                                          <p:attrName>ppt_w</p:attrName>
                                        </p:attrNameLst>
                                      </p:cBhvr>
                                      <p:tavLst>
                                        <p:tav tm="0">
                                          <p:val>
                                            <p:fltVal val="0"/>
                                          </p:val>
                                        </p:tav>
                                        <p:tav tm="100000">
                                          <p:val>
                                            <p:strVal val="#ppt_w"/>
                                          </p:val>
                                        </p:tav>
                                      </p:tavLst>
                                    </p:anim>
                                    <p:anim calcmode="lin" valueType="num">
                                      <p:cBhvr>
                                        <p:cTn id="30" dur="1000" fill="hold"/>
                                        <p:tgtEl>
                                          <p:spTgt spid="6162"/>
                                        </p:tgtEl>
                                        <p:attrNameLst>
                                          <p:attrName>ppt_h</p:attrName>
                                        </p:attrNameLst>
                                      </p:cBhvr>
                                      <p:tavLst>
                                        <p:tav tm="0">
                                          <p:val>
                                            <p:fltVal val="0"/>
                                          </p:val>
                                        </p:tav>
                                        <p:tav tm="100000">
                                          <p:val>
                                            <p:strVal val="#ppt_h"/>
                                          </p:val>
                                        </p:tav>
                                      </p:tavLst>
                                    </p:anim>
                                    <p:animEffect transition="in" filter="fade">
                                      <p:cBhvr>
                                        <p:cTn id="31" dur="1000"/>
                                        <p:tgtEl>
                                          <p:spTgt spid="6162"/>
                                        </p:tgtEl>
                                      </p:cBhvr>
                                    </p:animEffect>
                                  </p:childTnLst>
                                </p:cTn>
                              </p:par>
                              <p:par>
                                <p:cTn id="32" presetID="53" presetClass="entr" presetSubtype="16" fill="hold" nodeType="withEffect">
                                  <p:stCondLst>
                                    <p:cond delay="0"/>
                                  </p:stCondLst>
                                  <p:childTnLst>
                                    <p:set>
                                      <p:cBhvr>
                                        <p:cTn id="33" dur="1" fill="hold">
                                          <p:stCondLst>
                                            <p:cond delay="0"/>
                                          </p:stCondLst>
                                        </p:cTn>
                                        <p:tgtEl>
                                          <p:spTgt spid="6161"/>
                                        </p:tgtEl>
                                        <p:attrNameLst>
                                          <p:attrName>style.visibility</p:attrName>
                                        </p:attrNameLst>
                                      </p:cBhvr>
                                      <p:to>
                                        <p:strVal val="visible"/>
                                      </p:to>
                                    </p:set>
                                    <p:anim calcmode="lin" valueType="num">
                                      <p:cBhvr>
                                        <p:cTn id="34" dur="1000" fill="hold"/>
                                        <p:tgtEl>
                                          <p:spTgt spid="6161"/>
                                        </p:tgtEl>
                                        <p:attrNameLst>
                                          <p:attrName>ppt_w</p:attrName>
                                        </p:attrNameLst>
                                      </p:cBhvr>
                                      <p:tavLst>
                                        <p:tav tm="0">
                                          <p:val>
                                            <p:fltVal val="0"/>
                                          </p:val>
                                        </p:tav>
                                        <p:tav tm="100000">
                                          <p:val>
                                            <p:strVal val="#ppt_w"/>
                                          </p:val>
                                        </p:tav>
                                      </p:tavLst>
                                    </p:anim>
                                    <p:anim calcmode="lin" valueType="num">
                                      <p:cBhvr>
                                        <p:cTn id="35" dur="1000" fill="hold"/>
                                        <p:tgtEl>
                                          <p:spTgt spid="6161"/>
                                        </p:tgtEl>
                                        <p:attrNameLst>
                                          <p:attrName>ppt_h</p:attrName>
                                        </p:attrNameLst>
                                      </p:cBhvr>
                                      <p:tavLst>
                                        <p:tav tm="0">
                                          <p:val>
                                            <p:fltVal val="0"/>
                                          </p:val>
                                        </p:tav>
                                        <p:tav tm="100000">
                                          <p:val>
                                            <p:strVal val="#ppt_h"/>
                                          </p:val>
                                        </p:tav>
                                      </p:tavLst>
                                    </p:anim>
                                    <p:animEffect transition="in" filter="fade">
                                      <p:cBhvr>
                                        <p:cTn id="36" dur="1000"/>
                                        <p:tgtEl>
                                          <p:spTgt spid="6161"/>
                                        </p:tgtEl>
                                      </p:cBhvr>
                                    </p:animEffect>
                                  </p:childTnLst>
                                </p:cTn>
                              </p:par>
                              <p:par>
                                <p:cTn id="37" presetID="53" presetClass="entr" presetSubtype="16" fill="hold" nodeType="withEffect">
                                  <p:stCondLst>
                                    <p:cond delay="0"/>
                                  </p:stCondLst>
                                  <p:childTnLst>
                                    <p:set>
                                      <p:cBhvr>
                                        <p:cTn id="38" dur="1" fill="hold">
                                          <p:stCondLst>
                                            <p:cond delay="0"/>
                                          </p:stCondLst>
                                        </p:cTn>
                                        <p:tgtEl>
                                          <p:spTgt spid="6160"/>
                                        </p:tgtEl>
                                        <p:attrNameLst>
                                          <p:attrName>style.visibility</p:attrName>
                                        </p:attrNameLst>
                                      </p:cBhvr>
                                      <p:to>
                                        <p:strVal val="visible"/>
                                      </p:to>
                                    </p:set>
                                    <p:anim calcmode="lin" valueType="num">
                                      <p:cBhvr>
                                        <p:cTn id="39" dur="1000" fill="hold"/>
                                        <p:tgtEl>
                                          <p:spTgt spid="6160"/>
                                        </p:tgtEl>
                                        <p:attrNameLst>
                                          <p:attrName>ppt_w</p:attrName>
                                        </p:attrNameLst>
                                      </p:cBhvr>
                                      <p:tavLst>
                                        <p:tav tm="0">
                                          <p:val>
                                            <p:fltVal val="0"/>
                                          </p:val>
                                        </p:tav>
                                        <p:tav tm="100000">
                                          <p:val>
                                            <p:strVal val="#ppt_w"/>
                                          </p:val>
                                        </p:tav>
                                      </p:tavLst>
                                    </p:anim>
                                    <p:anim calcmode="lin" valueType="num">
                                      <p:cBhvr>
                                        <p:cTn id="40" dur="1000" fill="hold"/>
                                        <p:tgtEl>
                                          <p:spTgt spid="6160"/>
                                        </p:tgtEl>
                                        <p:attrNameLst>
                                          <p:attrName>ppt_h</p:attrName>
                                        </p:attrNameLst>
                                      </p:cBhvr>
                                      <p:tavLst>
                                        <p:tav tm="0">
                                          <p:val>
                                            <p:fltVal val="0"/>
                                          </p:val>
                                        </p:tav>
                                        <p:tav tm="100000">
                                          <p:val>
                                            <p:strVal val="#ppt_h"/>
                                          </p:val>
                                        </p:tav>
                                      </p:tavLst>
                                    </p:anim>
                                    <p:animEffect transition="in" filter="fade">
                                      <p:cBhvr>
                                        <p:cTn id="41" dur="1000"/>
                                        <p:tgtEl>
                                          <p:spTgt spid="6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075B667-8C87-4676-AC15-8B6C329BA98A}" type="slidenum">
              <a:rPr lang="en-US" smtClean="0"/>
              <a:pPr>
                <a:defRPr/>
              </a:pPr>
              <a:t>7</a:t>
            </a:fld>
            <a:endParaRPr lang="en-US" dirty="0"/>
          </a:p>
        </p:txBody>
      </p:sp>
      <p:pic>
        <p:nvPicPr>
          <p:cNvPr id="16387" name="Picture 2" descr="Delta smelt photo by Peter Johnson, U.S. Fish and Wildlife Service, public domain">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3289300"/>
            <a:ext cx="18288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invGray">
          <a:xfrm>
            <a:off x="0" y="360363"/>
            <a:ext cx="9144000" cy="1239837"/>
          </a:xfrm>
          <a:prstGeom prst="rect">
            <a:avLst/>
          </a:prstGeom>
        </p:spPr>
        <p:txBody>
          <a:bodyPr/>
          <a:lstStyle/>
          <a:p>
            <a:pPr algn="ctr">
              <a:spcAft>
                <a:spcPct val="2500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the Cause of Statewide Water Problems?</a:t>
            </a:r>
            <a:r>
              <a:rPr lang="en-US" sz="3200" kern="0" dirty="0">
                <a:solidFill>
                  <a:srgbClr val="FFFF00"/>
                </a:solidFill>
                <a:effectLst>
                  <a:outerShdw blurRad="38100" dist="38100" dir="2700000" algn="tl">
                    <a:srgbClr val="000000"/>
                  </a:outerShdw>
                </a:effectLst>
                <a:ea typeface="+mj-ea"/>
                <a:cs typeface="+mj-cs"/>
              </a:rPr>
              <a:t/>
            </a:r>
            <a:br>
              <a:rPr lang="en-US" sz="3200" kern="0" dirty="0">
                <a:solidFill>
                  <a:srgbClr val="FFFF00"/>
                </a:solidFill>
                <a:effectLst>
                  <a:outerShdw blurRad="38100" dist="38100" dir="2700000" algn="tl">
                    <a:srgbClr val="000000"/>
                  </a:outerShdw>
                </a:effectLst>
                <a:ea typeface="+mj-ea"/>
                <a:cs typeface="+mj-cs"/>
              </a:rPr>
            </a:br>
            <a:r>
              <a:rPr lang="en-US" sz="3200" b="1" kern="0" dirty="0">
                <a:solidFill>
                  <a:schemeClr val="tx1">
                    <a:lumMod val="85000"/>
                  </a:schemeClr>
                </a:solidFill>
                <a:effectLst>
                  <a:outerShdw blurRad="38100" dist="38100" dir="2700000" algn="tl">
                    <a:srgbClr val="000000"/>
                  </a:outerShdw>
                </a:effectLst>
                <a:ea typeface="+mj-ea"/>
                <a:cs typeface="+mj-cs"/>
              </a:rPr>
              <a:t>Delta Smelt </a:t>
            </a:r>
          </a:p>
        </p:txBody>
      </p:sp>
      <p:pic>
        <p:nvPicPr>
          <p:cNvPr id="146437" name="Picture 5"/>
          <p:cNvPicPr>
            <a:picLocks noChangeAspect="1" noChangeArrowheads="1"/>
          </p:cNvPicPr>
          <p:nvPr/>
        </p:nvPicPr>
        <p:blipFill>
          <a:blip r:embed="rId5" cstate="print">
            <a:duotone>
              <a:prstClr val="black"/>
              <a:schemeClr val="tx2">
                <a:tint val="45000"/>
                <a:satMod val="400000"/>
              </a:schemeClr>
            </a:duotone>
          </a:blip>
          <a:srcRect l="10595" t="25487" r="26904" b="37720"/>
          <a:stretch>
            <a:fillRect/>
          </a:stretch>
        </p:blipFill>
        <p:spPr bwMode="auto">
          <a:xfrm>
            <a:off x="1600200" y="4953000"/>
            <a:ext cx="6096000" cy="1981200"/>
          </a:xfrm>
          <a:prstGeom prst="doubleWave">
            <a:avLst>
              <a:gd name="adj1" fmla="val 5813"/>
              <a:gd name="adj2" fmla="val -4000"/>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nvGrpSpPr>
          <p:cNvPr id="16390" name="Group 7"/>
          <p:cNvGrpSpPr>
            <a:grpSpLocks/>
          </p:cNvGrpSpPr>
          <p:nvPr/>
        </p:nvGrpSpPr>
        <p:grpSpPr bwMode="auto">
          <a:xfrm>
            <a:off x="2362200" y="1828800"/>
            <a:ext cx="4662488" cy="3200400"/>
            <a:chOff x="2362200" y="1828800"/>
            <a:chExt cx="4662160" cy="3200400"/>
          </a:xfrm>
        </p:grpSpPr>
        <p:pic>
          <p:nvPicPr>
            <p:cNvPr id="146436" name="Picture 4" descr="Delta smelt photo by Peter Johnson, U.S. Fish and Wildlife Service, public domain">
              <a:hlinkClick r:id="rId6"/>
            </p:cNvPr>
            <p:cNvPicPr>
              <a:picLocks noChangeAspect="1" noChangeArrowheads="1"/>
            </p:cNvPicPr>
            <p:nvPr/>
          </p:nvPicPr>
          <p:blipFill>
            <a:blip r:embed="rId7" cstate="print"/>
            <a:srcRect/>
            <a:stretch>
              <a:fillRect/>
            </a:stretch>
          </p:blipFill>
          <p:spPr bwMode="auto">
            <a:xfrm>
              <a:off x="2362200" y="1828800"/>
              <a:ext cx="4662160" cy="320040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5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7" name="Picture 2" descr="C:\Users\u06454\Pictures\DeltaSmelt.jpg"/>
            <p:cNvPicPr>
              <a:picLocks noChangeAspect="1" noChangeArrowheads="1"/>
            </p:cNvPicPr>
            <p:nvPr/>
          </p:nvPicPr>
          <p:blipFill>
            <a:blip r:embed="rId8" cstate="print"/>
            <a:stretch>
              <a:fillRect/>
            </a:stretch>
          </p:blipFill>
          <p:spPr bwMode="auto">
            <a:xfrm>
              <a:off x="3810000" y="2438400"/>
              <a:ext cx="2514600" cy="1827393"/>
            </a:xfrm>
            <a:prstGeom prst="rect">
              <a:avLst/>
            </a:prstGeom>
            <a:noFill/>
            <a:ln>
              <a:noFill/>
            </a:ln>
            <a:effectLst>
              <a:softEdge rad="127000"/>
            </a:effectLst>
          </p:spPr>
        </p:pic>
      </p:grpSp>
    </p:spTree>
    <p:extLst>
      <p:ext uri="{BB962C8B-B14F-4D97-AF65-F5344CB8AC3E}">
        <p14:creationId xmlns:p14="http://schemas.microsoft.com/office/powerpoint/2010/main" val="230579574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35334" y="1002674"/>
            <a:ext cx="6745464" cy="553998"/>
          </a:xfrm>
        </p:spPr>
        <p:txBody>
          <a:bodyPr/>
          <a:lstStyle/>
          <a:p>
            <a:r>
              <a:rPr lang="en-US" dirty="0" smtClean="0"/>
              <a:t>A Sustainable Future …</a:t>
            </a:r>
            <a:endParaRPr lang="en-US" dirty="0"/>
          </a:p>
        </p:txBody>
      </p:sp>
      <p:sp>
        <p:nvSpPr>
          <p:cNvPr id="2" name="Slide Number Placeholder 1"/>
          <p:cNvSpPr>
            <a:spLocks noGrp="1"/>
          </p:cNvSpPr>
          <p:nvPr>
            <p:ph type="sldNum" sz="quarter" idx="11"/>
          </p:nvPr>
        </p:nvSpPr>
        <p:spPr/>
        <p:txBody>
          <a:bodyPr/>
          <a:lstStyle/>
          <a:p>
            <a:pPr>
              <a:defRPr/>
            </a:pPr>
            <a:fld id="{E3E035B2-31CA-4FE1-A0CD-FFC8645D40A9}" type="slidenum">
              <a:rPr lang="en-US" smtClean="0"/>
              <a:pPr>
                <a:defRPr/>
              </a:pPr>
              <a:t>8</a:t>
            </a:fld>
            <a:endParaRPr lang="en-US" dirty="0"/>
          </a:p>
        </p:txBody>
      </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r="16207" b="6690"/>
          <a:stretch/>
        </p:blipFill>
        <p:spPr>
          <a:xfrm>
            <a:off x="4267201" y="0"/>
            <a:ext cx="4876800" cy="6858000"/>
          </a:xfrm>
          <a:prstGeom prst="rect">
            <a:avLst/>
          </a:prstGeom>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4267200"/>
            <a:ext cx="2805324" cy="32349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3"/>
          <p:cNvSpPr>
            <a:spLocks noGrp="1"/>
          </p:cNvSpPr>
          <p:nvPr>
            <p:ph type="body" sz="quarter" idx="10"/>
          </p:nvPr>
        </p:nvSpPr>
        <p:spPr>
          <a:xfrm>
            <a:off x="304800" y="2057400"/>
            <a:ext cx="8458200" cy="3459409"/>
          </a:xfrm>
        </p:spPr>
        <p:txBody>
          <a:bodyPr/>
          <a:lstStyle/>
          <a:p>
            <a:pPr>
              <a:spcBef>
                <a:spcPts val="0"/>
              </a:spcBef>
              <a:spcAft>
                <a:spcPts val="4200"/>
              </a:spcAft>
            </a:pPr>
            <a:r>
              <a:rPr lang="en-US" dirty="0" smtClean="0"/>
              <a:t>Diversified Portfolio Approach</a:t>
            </a:r>
            <a:br>
              <a:rPr lang="en-US" dirty="0" smtClean="0"/>
            </a:br>
            <a:r>
              <a:rPr lang="en-US" sz="2200" i="1" dirty="0">
                <a:solidFill>
                  <a:srgbClr val="D8B25C"/>
                </a:solidFill>
                <a:effectLst/>
              </a:rPr>
              <a:t>Southern California has been a leader in this strategy for over 20 </a:t>
            </a:r>
            <a:r>
              <a:rPr lang="en-US" sz="2200" i="1" dirty="0" smtClean="0">
                <a:solidFill>
                  <a:srgbClr val="D8B25C"/>
                </a:solidFill>
                <a:effectLst/>
              </a:rPr>
              <a:t>years</a:t>
            </a:r>
            <a:endParaRPr lang="en-US" sz="2200" i="1" dirty="0">
              <a:solidFill>
                <a:srgbClr val="D8B25C"/>
              </a:solidFill>
              <a:effectLst/>
            </a:endParaRPr>
          </a:p>
          <a:p>
            <a:pPr>
              <a:spcBef>
                <a:spcPts val="0"/>
              </a:spcBef>
              <a:spcAft>
                <a:spcPts val="4200"/>
              </a:spcAft>
            </a:pPr>
            <a:r>
              <a:rPr lang="en-US" dirty="0" smtClean="0"/>
              <a:t>Storage &amp; Local Project Improvements</a:t>
            </a:r>
            <a:br>
              <a:rPr lang="en-US" dirty="0" smtClean="0"/>
            </a:br>
            <a:r>
              <a:rPr lang="en-US" sz="2200" i="1" dirty="0">
                <a:solidFill>
                  <a:srgbClr val="D8B25C"/>
                </a:solidFill>
                <a:effectLst/>
              </a:rPr>
              <a:t>Local storage increased by 14X  to manage “big gulp/little sip</a:t>
            </a:r>
            <a:r>
              <a:rPr lang="en-US" sz="2200" i="1" dirty="0" smtClean="0">
                <a:solidFill>
                  <a:srgbClr val="D8B25C"/>
                </a:solidFill>
                <a:effectLst/>
              </a:rPr>
              <a:t>”</a:t>
            </a:r>
            <a:br>
              <a:rPr lang="en-US" sz="2200" i="1" dirty="0" smtClean="0">
                <a:solidFill>
                  <a:srgbClr val="D8B25C"/>
                </a:solidFill>
                <a:effectLst/>
              </a:rPr>
            </a:br>
            <a:r>
              <a:rPr lang="en-US" sz="2200" i="1" dirty="0" smtClean="0">
                <a:solidFill>
                  <a:srgbClr val="D8B25C"/>
                </a:solidFill>
                <a:effectLst/>
              </a:rPr>
              <a:t>1.0 million acre-feet of new conservation/recycling projects planned</a:t>
            </a:r>
            <a:endParaRPr lang="en-US" sz="2200" i="1" dirty="0">
              <a:solidFill>
                <a:srgbClr val="D8B25C"/>
              </a:solidFill>
              <a:effectLst/>
            </a:endParaRPr>
          </a:p>
          <a:p>
            <a:pPr>
              <a:spcBef>
                <a:spcPts val="0"/>
              </a:spcBef>
              <a:spcAft>
                <a:spcPts val="4200"/>
              </a:spcAft>
            </a:pPr>
            <a:r>
              <a:rPr lang="en-US" dirty="0" smtClean="0"/>
              <a:t>Stable &amp; Reliable Imported Supplies</a:t>
            </a:r>
            <a:br>
              <a:rPr lang="en-US" dirty="0" smtClean="0"/>
            </a:br>
            <a:r>
              <a:rPr lang="en-US" sz="2200" i="1" dirty="0">
                <a:solidFill>
                  <a:srgbClr val="D8B25C"/>
                </a:solidFill>
                <a:effectLst/>
              </a:rPr>
              <a:t>Implement Bay Delta Conservation Plan improvements</a:t>
            </a:r>
          </a:p>
        </p:txBody>
      </p:sp>
    </p:spTree>
    <p:extLst>
      <p:ext uri="{BB962C8B-B14F-4D97-AF65-F5344CB8AC3E}">
        <p14:creationId xmlns:p14="http://schemas.microsoft.com/office/powerpoint/2010/main" val="43567961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 name="Picture 2" descr="D:\Documents and Settings\U07136\My Documents\grafix\ev19568_California.A2002166.1850.250m2blue_perspective.jpg"/>
          <p:cNvPicPr>
            <a:picLocks noChangeAspect="1" noChangeArrowheads="1"/>
          </p:cNvPicPr>
          <p:nvPr/>
        </p:nvPicPr>
        <p:blipFill>
          <a:blip r:embed="rId3" cstate="print">
            <a:clrChange>
              <a:clrFrom>
                <a:srgbClr val="2E3091"/>
              </a:clrFrom>
              <a:clrTo>
                <a:srgbClr val="2E3091">
                  <a:alpha val="0"/>
                </a:srgbClr>
              </a:clrTo>
            </a:clrChange>
          </a:blip>
          <a:srcRect/>
          <a:stretch>
            <a:fillRect/>
          </a:stretch>
        </p:blipFill>
        <p:spPr bwMode="auto">
          <a:xfrm>
            <a:off x="0" y="-9525"/>
            <a:ext cx="9144000" cy="6877050"/>
          </a:xfrm>
          <a:prstGeom prst="rect">
            <a:avLst/>
          </a:prstGeom>
          <a:noFill/>
          <a:ln w="9525">
            <a:noFill/>
            <a:miter lim="800000"/>
            <a:headEnd/>
            <a:tailEnd/>
          </a:ln>
        </p:spPr>
      </p:pic>
      <p:grpSp>
        <p:nvGrpSpPr>
          <p:cNvPr id="22" name="Group 21"/>
          <p:cNvGrpSpPr/>
          <p:nvPr/>
        </p:nvGrpSpPr>
        <p:grpSpPr>
          <a:xfrm>
            <a:off x="2746031" y="3973088"/>
            <a:ext cx="3722023" cy="2859150"/>
            <a:chOff x="2746031" y="3973088"/>
            <a:chExt cx="3722023" cy="2859150"/>
          </a:xfrm>
        </p:grpSpPr>
        <p:sp>
          <p:nvSpPr>
            <p:cNvPr id="426" name="Freeform 6"/>
            <p:cNvSpPr>
              <a:spLocks/>
            </p:cNvSpPr>
            <p:nvPr/>
          </p:nvSpPr>
          <p:spPr bwMode="ltGray">
            <a:xfrm rot="21404476">
              <a:off x="3578192" y="3986780"/>
              <a:ext cx="701047" cy="1033159"/>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path>
              </a:pathLst>
            </a:custGeom>
            <a:solidFill>
              <a:srgbClr val="00B050"/>
            </a:solidFill>
            <a:ln w="9525">
              <a:noFill/>
              <a:round/>
              <a:headEnd/>
              <a:tailEnd/>
            </a:ln>
          </p:spPr>
          <p:txBody>
            <a:bodyPr/>
            <a:lstStyle/>
            <a:p>
              <a:pPr>
                <a:defRPr/>
              </a:pPr>
              <a:endParaRPr lang="en-US" dirty="0"/>
            </a:p>
          </p:txBody>
        </p:sp>
        <p:sp>
          <p:nvSpPr>
            <p:cNvPr id="521" name="Freeform 98"/>
            <p:cNvSpPr>
              <a:spLocks/>
            </p:cNvSpPr>
            <p:nvPr/>
          </p:nvSpPr>
          <p:spPr bwMode="ltGray">
            <a:xfrm rot="21404476">
              <a:off x="4219976" y="4902519"/>
              <a:ext cx="41875" cy="45485"/>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path>
              </a:pathLst>
            </a:custGeom>
            <a:solidFill>
              <a:srgbClr val="00B050"/>
            </a:solidFill>
            <a:ln w="9525">
              <a:noFill/>
              <a:round/>
              <a:headEnd/>
              <a:tailEnd/>
            </a:ln>
          </p:spPr>
          <p:txBody>
            <a:bodyPr/>
            <a:lstStyle/>
            <a:p>
              <a:pPr>
                <a:defRPr/>
              </a:pPr>
              <a:endParaRPr lang="en-US" dirty="0"/>
            </a:p>
          </p:txBody>
        </p:sp>
        <p:sp>
          <p:nvSpPr>
            <p:cNvPr id="522" name="Freeform 99"/>
            <p:cNvSpPr>
              <a:spLocks/>
            </p:cNvSpPr>
            <p:nvPr/>
          </p:nvSpPr>
          <p:spPr bwMode="ltGray">
            <a:xfrm rot="21404476">
              <a:off x="4173018" y="4906531"/>
              <a:ext cx="45485" cy="38987"/>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close/>
                </a:path>
              </a:pathLst>
            </a:custGeom>
            <a:solidFill>
              <a:srgbClr val="00B050"/>
            </a:solidFill>
            <a:ln w="9525">
              <a:noFill/>
              <a:round/>
              <a:headEnd/>
              <a:tailEnd/>
            </a:ln>
          </p:spPr>
          <p:txBody>
            <a:bodyPr/>
            <a:lstStyle/>
            <a:p>
              <a:pPr>
                <a:defRPr/>
              </a:pPr>
              <a:endParaRPr lang="en-US" dirty="0"/>
            </a:p>
          </p:txBody>
        </p:sp>
        <p:sp>
          <p:nvSpPr>
            <p:cNvPr id="524" name="Freeform 101"/>
            <p:cNvSpPr>
              <a:spLocks/>
            </p:cNvSpPr>
            <p:nvPr/>
          </p:nvSpPr>
          <p:spPr bwMode="ltGray">
            <a:xfrm rot="21404476">
              <a:off x="4357005" y="4893604"/>
              <a:ext cx="29601" cy="25269"/>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close/>
                </a:path>
              </a:pathLst>
            </a:custGeom>
            <a:solidFill>
              <a:srgbClr val="00B050"/>
            </a:solidFill>
            <a:ln w="9525">
              <a:noFill/>
              <a:round/>
              <a:headEnd/>
              <a:tailEnd/>
            </a:ln>
          </p:spPr>
          <p:txBody>
            <a:bodyPr/>
            <a:lstStyle/>
            <a:p>
              <a:pPr>
                <a:defRPr/>
              </a:pPr>
              <a:endParaRPr lang="en-US" dirty="0"/>
            </a:p>
          </p:txBody>
        </p:sp>
        <p:sp>
          <p:nvSpPr>
            <p:cNvPr id="526" name="Freeform 103"/>
            <p:cNvSpPr>
              <a:spLocks/>
            </p:cNvSpPr>
            <p:nvPr/>
          </p:nvSpPr>
          <p:spPr bwMode="ltGray">
            <a:xfrm rot="21404476">
              <a:off x="4143072" y="4913422"/>
              <a:ext cx="41875" cy="6570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close/>
                </a:path>
              </a:pathLst>
            </a:custGeom>
            <a:solidFill>
              <a:srgbClr val="00B050"/>
            </a:solidFill>
            <a:ln w="9525">
              <a:noFill/>
              <a:round/>
              <a:headEnd/>
              <a:tailEnd/>
            </a:ln>
          </p:spPr>
          <p:txBody>
            <a:bodyPr/>
            <a:lstStyle/>
            <a:p>
              <a:pPr>
                <a:defRPr/>
              </a:pPr>
              <a:endParaRPr lang="en-US" dirty="0"/>
            </a:p>
          </p:txBody>
        </p:sp>
        <p:sp>
          <p:nvSpPr>
            <p:cNvPr id="528" name="Freeform 105"/>
            <p:cNvSpPr>
              <a:spLocks/>
            </p:cNvSpPr>
            <p:nvPr/>
          </p:nvSpPr>
          <p:spPr bwMode="ltGray">
            <a:xfrm rot="21404476">
              <a:off x="4346566" y="4903718"/>
              <a:ext cx="25269" cy="19494"/>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close/>
                </a:path>
              </a:pathLst>
            </a:custGeom>
            <a:solidFill>
              <a:srgbClr val="00B050"/>
            </a:solidFill>
            <a:ln w="9525">
              <a:noFill/>
              <a:round/>
              <a:headEnd/>
              <a:tailEnd/>
            </a:ln>
          </p:spPr>
          <p:txBody>
            <a:bodyPr/>
            <a:lstStyle/>
            <a:p>
              <a:pPr>
                <a:defRPr/>
              </a:pPr>
              <a:endParaRPr lang="en-US" dirty="0"/>
            </a:p>
          </p:txBody>
        </p:sp>
        <p:sp>
          <p:nvSpPr>
            <p:cNvPr id="530" name="Freeform 107"/>
            <p:cNvSpPr>
              <a:spLocks/>
            </p:cNvSpPr>
            <p:nvPr/>
          </p:nvSpPr>
          <p:spPr bwMode="ltGray">
            <a:xfrm rot="21404476">
              <a:off x="4093397" y="4945129"/>
              <a:ext cx="16606" cy="10830"/>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close/>
                </a:path>
              </a:pathLst>
            </a:custGeom>
            <a:solidFill>
              <a:srgbClr val="00B050"/>
            </a:solidFill>
            <a:ln w="9525">
              <a:noFill/>
              <a:round/>
              <a:headEnd/>
              <a:tailEnd/>
            </a:ln>
          </p:spPr>
          <p:txBody>
            <a:bodyPr/>
            <a:lstStyle/>
            <a:p>
              <a:pPr>
                <a:defRPr/>
              </a:pPr>
              <a:endParaRPr lang="en-US" dirty="0"/>
            </a:p>
          </p:txBody>
        </p:sp>
        <p:sp>
          <p:nvSpPr>
            <p:cNvPr id="532" name="Freeform 109"/>
            <p:cNvSpPr>
              <a:spLocks/>
            </p:cNvSpPr>
            <p:nvPr/>
          </p:nvSpPr>
          <p:spPr bwMode="ltGray">
            <a:xfrm rot="21404476">
              <a:off x="4592366" y="4986632"/>
              <a:ext cx="521273" cy="497447"/>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close/>
                </a:path>
              </a:pathLst>
            </a:custGeom>
            <a:solidFill>
              <a:srgbClr val="00B050"/>
            </a:solidFill>
            <a:ln w="9525">
              <a:noFill/>
              <a:round/>
              <a:headEnd/>
              <a:tailEnd/>
            </a:ln>
          </p:spPr>
          <p:txBody>
            <a:bodyPr/>
            <a:lstStyle/>
            <a:p>
              <a:pPr>
                <a:defRPr/>
              </a:pPr>
              <a:endParaRPr lang="en-US" dirty="0"/>
            </a:p>
          </p:txBody>
        </p:sp>
        <p:sp>
          <p:nvSpPr>
            <p:cNvPr id="534" name="Freeform 111"/>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00B050"/>
            </a:solidFill>
            <a:ln w="9525">
              <a:noFill/>
              <a:round/>
              <a:headEnd/>
              <a:tailEnd/>
            </a:ln>
          </p:spPr>
          <p:txBody>
            <a:bodyPr/>
            <a:lstStyle/>
            <a:p>
              <a:pPr>
                <a:defRPr/>
              </a:pPr>
              <a:endParaRPr lang="en-US" dirty="0"/>
            </a:p>
          </p:txBody>
        </p:sp>
        <p:sp>
          <p:nvSpPr>
            <p:cNvPr id="536" name="Freeform 113"/>
            <p:cNvSpPr>
              <a:spLocks/>
            </p:cNvSpPr>
            <p:nvPr/>
          </p:nvSpPr>
          <p:spPr bwMode="ltGray">
            <a:xfrm rot="21404476">
              <a:off x="5656152" y="5696821"/>
              <a:ext cx="3610" cy="722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close/>
                </a:path>
              </a:pathLst>
            </a:custGeom>
            <a:solidFill>
              <a:srgbClr val="00B050"/>
            </a:solidFill>
            <a:ln w="9525">
              <a:noFill/>
              <a:round/>
              <a:headEnd/>
              <a:tailEnd/>
            </a:ln>
          </p:spPr>
          <p:txBody>
            <a:bodyPr/>
            <a:lstStyle/>
            <a:p>
              <a:pPr>
                <a:defRPr/>
              </a:pPr>
              <a:endParaRPr lang="en-US" dirty="0"/>
            </a:p>
          </p:txBody>
        </p:sp>
        <p:sp>
          <p:nvSpPr>
            <p:cNvPr id="538" name="Freeform 115"/>
            <p:cNvSpPr>
              <a:spLocks/>
            </p:cNvSpPr>
            <p:nvPr/>
          </p:nvSpPr>
          <p:spPr bwMode="ltGray">
            <a:xfrm rot="21404476">
              <a:off x="5137633" y="5244595"/>
              <a:ext cx="1221598" cy="1587643"/>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close/>
                </a:path>
              </a:pathLst>
            </a:custGeom>
            <a:solidFill>
              <a:srgbClr val="00B050"/>
            </a:solidFill>
            <a:ln w="9525">
              <a:noFill/>
              <a:round/>
              <a:headEnd/>
              <a:tailEnd/>
            </a:ln>
          </p:spPr>
          <p:txBody>
            <a:bodyPr/>
            <a:lstStyle/>
            <a:p>
              <a:pPr>
                <a:defRPr/>
              </a:pPr>
              <a:endParaRPr lang="en-US" dirty="0"/>
            </a:p>
          </p:txBody>
        </p:sp>
        <p:sp>
          <p:nvSpPr>
            <p:cNvPr id="540" name="Freeform 117"/>
            <p:cNvSpPr>
              <a:spLocks/>
            </p:cNvSpPr>
            <p:nvPr/>
          </p:nvSpPr>
          <p:spPr bwMode="ltGray">
            <a:xfrm rot="21404476">
              <a:off x="5388215" y="5384346"/>
              <a:ext cx="8664" cy="9386"/>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close/>
                </a:path>
              </a:pathLst>
            </a:custGeom>
            <a:solidFill>
              <a:srgbClr val="00B050"/>
            </a:solidFill>
            <a:ln w="9525">
              <a:noFill/>
              <a:round/>
              <a:headEnd/>
              <a:tailEnd/>
            </a:ln>
          </p:spPr>
          <p:txBody>
            <a:bodyPr/>
            <a:lstStyle/>
            <a:p>
              <a:pPr>
                <a:defRPr/>
              </a:pPr>
              <a:endParaRPr lang="en-US" dirty="0"/>
            </a:p>
          </p:txBody>
        </p:sp>
        <p:sp>
          <p:nvSpPr>
            <p:cNvPr id="542" name="Freeform 119"/>
            <p:cNvSpPr>
              <a:spLocks/>
            </p:cNvSpPr>
            <p:nvPr/>
          </p:nvSpPr>
          <p:spPr bwMode="ltGray">
            <a:xfrm rot="21404476">
              <a:off x="5458036" y="5399512"/>
              <a:ext cx="22382" cy="18050"/>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close/>
                </a:path>
              </a:pathLst>
            </a:custGeom>
            <a:solidFill>
              <a:srgbClr val="00B050"/>
            </a:solidFill>
            <a:ln w="9525">
              <a:noFill/>
              <a:round/>
              <a:headEnd/>
              <a:tailEnd/>
            </a:ln>
          </p:spPr>
          <p:txBody>
            <a:bodyPr/>
            <a:lstStyle/>
            <a:p>
              <a:pPr>
                <a:defRPr/>
              </a:pPr>
              <a:endParaRPr lang="en-US" dirty="0"/>
            </a:p>
          </p:txBody>
        </p:sp>
        <p:sp>
          <p:nvSpPr>
            <p:cNvPr id="544" name="Freeform 121"/>
            <p:cNvSpPr>
              <a:spLocks/>
            </p:cNvSpPr>
            <p:nvPr/>
          </p:nvSpPr>
          <p:spPr bwMode="ltGray">
            <a:xfrm rot="21404476">
              <a:off x="5585631" y="5688320"/>
              <a:ext cx="11552" cy="10830"/>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close/>
                </a:path>
              </a:pathLst>
            </a:custGeom>
            <a:solidFill>
              <a:srgbClr val="00B050"/>
            </a:solidFill>
            <a:ln w="9525">
              <a:noFill/>
              <a:round/>
              <a:headEnd/>
              <a:tailEnd/>
            </a:ln>
          </p:spPr>
          <p:txBody>
            <a:bodyPr/>
            <a:lstStyle/>
            <a:p>
              <a:pPr>
                <a:defRPr/>
              </a:pPr>
              <a:endParaRPr lang="en-US" dirty="0"/>
            </a:p>
          </p:txBody>
        </p:sp>
        <p:sp>
          <p:nvSpPr>
            <p:cNvPr id="546" name="Freeform 123"/>
            <p:cNvSpPr>
              <a:spLocks/>
            </p:cNvSpPr>
            <p:nvPr/>
          </p:nvSpPr>
          <p:spPr bwMode="ltGray">
            <a:xfrm rot="21404476">
              <a:off x="5778456" y="5988215"/>
              <a:ext cx="14440" cy="11552"/>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close/>
                </a:path>
              </a:pathLst>
            </a:custGeom>
            <a:solidFill>
              <a:srgbClr val="00B050"/>
            </a:solidFill>
            <a:ln w="9525">
              <a:noFill/>
              <a:round/>
              <a:headEnd/>
              <a:tailEnd/>
            </a:ln>
          </p:spPr>
          <p:txBody>
            <a:bodyPr/>
            <a:lstStyle/>
            <a:p>
              <a:pPr>
                <a:defRPr/>
              </a:pPr>
              <a:endParaRPr lang="en-US" dirty="0"/>
            </a:p>
          </p:txBody>
        </p:sp>
        <p:sp>
          <p:nvSpPr>
            <p:cNvPr id="548" name="Freeform 125"/>
            <p:cNvSpPr>
              <a:spLocks/>
            </p:cNvSpPr>
            <p:nvPr/>
          </p:nvSpPr>
          <p:spPr bwMode="ltGray">
            <a:xfrm rot="21404476">
              <a:off x="5793366" y="5907469"/>
              <a:ext cx="28157" cy="61369"/>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close/>
                </a:path>
              </a:pathLst>
            </a:custGeom>
            <a:solidFill>
              <a:srgbClr val="00B050"/>
            </a:solidFill>
            <a:ln w="9525">
              <a:noFill/>
              <a:round/>
              <a:headEnd/>
              <a:tailEnd/>
            </a:ln>
          </p:spPr>
          <p:txBody>
            <a:bodyPr/>
            <a:lstStyle/>
            <a:p>
              <a:pPr>
                <a:defRPr/>
              </a:pPr>
              <a:endParaRPr lang="en-US" dirty="0"/>
            </a:p>
          </p:txBody>
        </p:sp>
        <p:sp>
          <p:nvSpPr>
            <p:cNvPr id="550" name="Freeform 127"/>
            <p:cNvSpPr>
              <a:spLocks/>
            </p:cNvSpPr>
            <p:nvPr/>
          </p:nvSpPr>
          <p:spPr bwMode="ltGray">
            <a:xfrm rot="21404476">
              <a:off x="5657496" y="5847698"/>
              <a:ext cx="10108" cy="6498"/>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close/>
                </a:path>
              </a:pathLst>
            </a:custGeom>
            <a:solidFill>
              <a:srgbClr val="00B050"/>
            </a:solidFill>
            <a:ln w="9525">
              <a:noFill/>
              <a:round/>
              <a:headEnd/>
              <a:tailEnd/>
            </a:ln>
          </p:spPr>
          <p:txBody>
            <a:bodyPr/>
            <a:lstStyle/>
            <a:p>
              <a:pPr>
                <a:defRPr/>
              </a:pPr>
              <a:endParaRPr lang="en-US" dirty="0"/>
            </a:p>
          </p:txBody>
        </p:sp>
        <p:sp>
          <p:nvSpPr>
            <p:cNvPr id="552" name="Freeform 129"/>
            <p:cNvSpPr>
              <a:spLocks/>
            </p:cNvSpPr>
            <p:nvPr/>
          </p:nvSpPr>
          <p:spPr bwMode="ltGray">
            <a:xfrm rot="21404476">
              <a:off x="5643083" y="5862463"/>
              <a:ext cx="2888" cy="4332"/>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close/>
                </a:path>
              </a:pathLst>
            </a:custGeom>
            <a:solidFill>
              <a:srgbClr val="00B050"/>
            </a:solidFill>
            <a:ln w="9525">
              <a:noFill/>
              <a:round/>
              <a:headEnd/>
              <a:tailEnd/>
            </a:ln>
          </p:spPr>
          <p:txBody>
            <a:bodyPr/>
            <a:lstStyle/>
            <a:p>
              <a:pPr>
                <a:defRPr/>
              </a:pPr>
              <a:endParaRPr lang="en-US" dirty="0"/>
            </a:p>
          </p:txBody>
        </p:sp>
        <p:sp>
          <p:nvSpPr>
            <p:cNvPr id="556" name="Freeform 133"/>
            <p:cNvSpPr>
              <a:spLocks/>
            </p:cNvSpPr>
            <p:nvPr/>
          </p:nvSpPr>
          <p:spPr bwMode="ltGray">
            <a:xfrm rot="21404476">
              <a:off x="5711333" y="5920561"/>
              <a:ext cx="36099" cy="23825"/>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close/>
                </a:path>
              </a:pathLst>
            </a:custGeom>
            <a:solidFill>
              <a:srgbClr val="00B050"/>
            </a:solidFill>
            <a:ln w="9525">
              <a:noFill/>
              <a:round/>
              <a:headEnd/>
              <a:tailEnd/>
            </a:ln>
          </p:spPr>
          <p:txBody>
            <a:bodyPr/>
            <a:lstStyle/>
            <a:p>
              <a:pPr>
                <a:defRPr/>
              </a:pPr>
              <a:endParaRPr lang="en-US" dirty="0"/>
            </a:p>
          </p:txBody>
        </p:sp>
        <p:sp>
          <p:nvSpPr>
            <p:cNvPr id="558" name="Freeform 135"/>
            <p:cNvSpPr>
              <a:spLocks/>
            </p:cNvSpPr>
            <p:nvPr/>
          </p:nvSpPr>
          <p:spPr bwMode="ltGray">
            <a:xfrm rot="21404476">
              <a:off x="5648275" y="5929275"/>
              <a:ext cx="7942" cy="2166"/>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close/>
                </a:path>
              </a:pathLst>
            </a:custGeom>
            <a:solidFill>
              <a:srgbClr val="00B050"/>
            </a:solidFill>
            <a:ln w="9525">
              <a:noFill/>
              <a:round/>
              <a:headEnd/>
              <a:tailEnd/>
            </a:ln>
          </p:spPr>
          <p:txBody>
            <a:bodyPr/>
            <a:lstStyle/>
            <a:p>
              <a:pPr>
                <a:defRPr/>
              </a:pPr>
              <a:endParaRPr lang="en-US" dirty="0"/>
            </a:p>
          </p:txBody>
        </p:sp>
        <p:sp>
          <p:nvSpPr>
            <p:cNvPr id="560" name="Freeform 137"/>
            <p:cNvSpPr>
              <a:spLocks/>
            </p:cNvSpPr>
            <p:nvPr/>
          </p:nvSpPr>
          <p:spPr bwMode="ltGray">
            <a:xfrm rot="21404476">
              <a:off x="5544599" y="5947496"/>
              <a:ext cx="7220" cy="722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close/>
                </a:path>
              </a:pathLst>
            </a:custGeom>
            <a:solidFill>
              <a:srgbClr val="00B050"/>
            </a:solidFill>
            <a:ln w="9525">
              <a:noFill/>
              <a:round/>
              <a:headEnd/>
              <a:tailEnd/>
            </a:ln>
          </p:spPr>
          <p:txBody>
            <a:bodyPr/>
            <a:lstStyle/>
            <a:p>
              <a:pPr>
                <a:defRPr/>
              </a:pPr>
              <a:endParaRPr lang="en-US" dirty="0"/>
            </a:p>
          </p:txBody>
        </p:sp>
        <p:sp>
          <p:nvSpPr>
            <p:cNvPr id="562" name="Freeform 139"/>
            <p:cNvSpPr>
              <a:spLocks/>
            </p:cNvSpPr>
            <p:nvPr/>
          </p:nvSpPr>
          <p:spPr bwMode="ltGray">
            <a:xfrm rot="21404476">
              <a:off x="5716824" y="5989073"/>
              <a:ext cx="5776" cy="4332"/>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close/>
                </a:path>
              </a:pathLst>
            </a:custGeom>
            <a:solidFill>
              <a:srgbClr val="00B050"/>
            </a:solidFill>
            <a:ln w="9525">
              <a:noFill/>
              <a:round/>
              <a:headEnd/>
              <a:tailEnd/>
            </a:ln>
          </p:spPr>
          <p:txBody>
            <a:bodyPr/>
            <a:lstStyle/>
            <a:p>
              <a:pPr>
                <a:defRPr/>
              </a:pPr>
              <a:endParaRPr lang="en-US" dirty="0"/>
            </a:p>
          </p:txBody>
        </p:sp>
        <p:sp>
          <p:nvSpPr>
            <p:cNvPr id="566" name="Freeform 143"/>
            <p:cNvSpPr>
              <a:spLocks/>
            </p:cNvSpPr>
            <p:nvPr/>
          </p:nvSpPr>
          <p:spPr bwMode="ltGray">
            <a:xfrm rot="21404476">
              <a:off x="5799239" y="5958231"/>
              <a:ext cx="11552" cy="64979"/>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close/>
                </a:path>
              </a:pathLst>
            </a:custGeom>
            <a:solidFill>
              <a:srgbClr val="00B050"/>
            </a:solidFill>
            <a:ln w="9525">
              <a:noFill/>
              <a:round/>
              <a:headEnd/>
              <a:tailEnd/>
            </a:ln>
          </p:spPr>
          <p:txBody>
            <a:bodyPr/>
            <a:lstStyle/>
            <a:p>
              <a:pPr>
                <a:defRPr/>
              </a:pPr>
              <a:endParaRPr lang="en-US" dirty="0"/>
            </a:p>
          </p:txBody>
        </p:sp>
        <p:sp>
          <p:nvSpPr>
            <p:cNvPr id="568" name="Freeform 145"/>
            <p:cNvSpPr>
              <a:spLocks/>
            </p:cNvSpPr>
            <p:nvPr/>
          </p:nvSpPr>
          <p:spPr bwMode="ltGray">
            <a:xfrm rot="21404476">
              <a:off x="5855286" y="6124886"/>
              <a:ext cx="13718" cy="23825"/>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close/>
                </a:path>
              </a:pathLst>
            </a:custGeom>
            <a:solidFill>
              <a:srgbClr val="00B050"/>
            </a:solidFill>
            <a:ln w="9525">
              <a:noFill/>
              <a:round/>
              <a:headEnd/>
              <a:tailEnd/>
            </a:ln>
          </p:spPr>
          <p:txBody>
            <a:bodyPr/>
            <a:lstStyle/>
            <a:p>
              <a:pPr>
                <a:defRPr/>
              </a:pPr>
              <a:endParaRPr lang="en-US" dirty="0"/>
            </a:p>
          </p:txBody>
        </p:sp>
        <p:sp>
          <p:nvSpPr>
            <p:cNvPr id="570" name="Freeform 147"/>
            <p:cNvSpPr>
              <a:spLocks/>
            </p:cNvSpPr>
            <p:nvPr/>
          </p:nvSpPr>
          <p:spPr bwMode="ltGray">
            <a:xfrm rot="21404476">
              <a:off x="5864911" y="6166118"/>
              <a:ext cx="19494" cy="25269"/>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close/>
                </a:path>
              </a:pathLst>
            </a:custGeom>
            <a:solidFill>
              <a:srgbClr val="00B050"/>
            </a:solidFill>
            <a:ln w="9525">
              <a:noFill/>
              <a:round/>
              <a:headEnd/>
              <a:tailEnd/>
            </a:ln>
          </p:spPr>
          <p:txBody>
            <a:bodyPr/>
            <a:lstStyle/>
            <a:p>
              <a:pPr>
                <a:defRPr/>
              </a:pPr>
              <a:endParaRPr lang="en-US" dirty="0"/>
            </a:p>
          </p:txBody>
        </p:sp>
        <p:sp>
          <p:nvSpPr>
            <p:cNvPr id="572" name="Freeform 149"/>
            <p:cNvSpPr>
              <a:spLocks/>
            </p:cNvSpPr>
            <p:nvPr/>
          </p:nvSpPr>
          <p:spPr bwMode="ltGray">
            <a:xfrm rot="21404476">
              <a:off x="5817742" y="6234762"/>
              <a:ext cx="13718" cy="9386"/>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close/>
                </a:path>
              </a:pathLst>
            </a:custGeom>
            <a:solidFill>
              <a:srgbClr val="00B050"/>
            </a:solidFill>
            <a:ln w="9525">
              <a:noFill/>
              <a:round/>
              <a:headEnd/>
              <a:tailEnd/>
            </a:ln>
          </p:spPr>
          <p:txBody>
            <a:bodyPr/>
            <a:lstStyle/>
            <a:p>
              <a:pPr>
                <a:defRPr/>
              </a:pPr>
              <a:endParaRPr lang="en-US" dirty="0"/>
            </a:p>
          </p:txBody>
        </p:sp>
        <p:sp>
          <p:nvSpPr>
            <p:cNvPr id="574" name="Freeform 151"/>
            <p:cNvSpPr>
              <a:spLocks/>
            </p:cNvSpPr>
            <p:nvPr/>
          </p:nvSpPr>
          <p:spPr bwMode="ltGray">
            <a:xfrm rot="21404476">
              <a:off x="5847536" y="6542431"/>
              <a:ext cx="18772" cy="8664"/>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close/>
                </a:path>
              </a:pathLst>
            </a:custGeom>
            <a:solidFill>
              <a:srgbClr val="00B050"/>
            </a:solidFill>
            <a:ln w="9525">
              <a:noFill/>
              <a:round/>
              <a:headEnd/>
              <a:tailEnd/>
            </a:ln>
          </p:spPr>
          <p:txBody>
            <a:bodyPr/>
            <a:lstStyle/>
            <a:p>
              <a:pPr>
                <a:defRPr/>
              </a:pPr>
              <a:endParaRPr lang="en-US" dirty="0"/>
            </a:p>
          </p:txBody>
        </p:sp>
        <p:sp>
          <p:nvSpPr>
            <p:cNvPr id="576" name="Freeform 153"/>
            <p:cNvSpPr>
              <a:spLocks/>
            </p:cNvSpPr>
            <p:nvPr/>
          </p:nvSpPr>
          <p:spPr bwMode="ltGray">
            <a:xfrm rot="21404476">
              <a:off x="5384039" y="5070901"/>
              <a:ext cx="28879" cy="31767"/>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close/>
                </a:path>
              </a:pathLst>
            </a:custGeom>
            <a:solidFill>
              <a:srgbClr val="00B050"/>
            </a:solidFill>
            <a:ln w="9525">
              <a:noFill/>
              <a:round/>
              <a:headEnd/>
              <a:tailEnd/>
            </a:ln>
          </p:spPr>
          <p:txBody>
            <a:bodyPr/>
            <a:lstStyle/>
            <a:p>
              <a:pPr>
                <a:defRPr/>
              </a:pPr>
              <a:endParaRPr lang="en-US" dirty="0"/>
            </a:p>
          </p:txBody>
        </p:sp>
        <p:sp>
          <p:nvSpPr>
            <p:cNvPr id="578" name="Freeform 155"/>
            <p:cNvSpPr>
              <a:spLocks noEditPoints="1"/>
            </p:cNvSpPr>
            <p:nvPr/>
          </p:nvSpPr>
          <p:spPr bwMode="ltGray">
            <a:xfrm rot="21404476">
              <a:off x="4958371" y="4400359"/>
              <a:ext cx="735702" cy="981176"/>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close/>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close/>
                  <a:moveTo>
                    <a:pt x="871" y="1011"/>
                  </a:moveTo>
                  <a:lnTo>
                    <a:pt x="873" y="1015"/>
                  </a:lnTo>
                  <a:lnTo>
                    <a:pt x="875" y="1013"/>
                  </a:lnTo>
                  <a:lnTo>
                    <a:pt x="873" y="1009"/>
                  </a:lnTo>
                  <a:lnTo>
                    <a:pt x="871" y="1011"/>
                  </a:lnTo>
                  <a:close/>
                  <a:moveTo>
                    <a:pt x="867" y="1056"/>
                  </a:moveTo>
                  <a:lnTo>
                    <a:pt x="869" y="1058"/>
                  </a:lnTo>
                  <a:lnTo>
                    <a:pt x="875" y="1052"/>
                  </a:lnTo>
                  <a:lnTo>
                    <a:pt x="873" y="1050"/>
                  </a:lnTo>
                  <a:lnTo>
                    <a:pt x="867" y="1056"/>
                  </a:lnTo>
                  <a:close/>
                </a:path>
              </a:pathLst>
            </a:custGeom>
            <a:solidFill>
              <a:srgbClr val="00B050"/>
            </a:solidFill>
            <a:ln w="9525">
              <a:noFill/>
              <a:round/>
              <a:headEnd/>
              <a:tailEnd/>
            </a:ln>
          </p:spPr>
          <p:txBody>
            <a:bodyPr/>
            <a:lstStyle/>
            <a:p>
              <a:pPr>
                <a:defRPr/>
              </a:pPr>
              <a:endParaRPr lang="en-US" dirty="0"/>
            </a:p>
          </p:txBody>
        </p:sp>
        <p:sp>
          <p:nvSpPr>
            <p:cNvPr id="580" name="Freeform 157"/>
            <p:cNvSpPr>
              <a:spLocks noEditPoints="1"/>
            </p:cNvSpPr>
            <p:nvPr/>
          </p:nvSpPr>
          <p:spPr bwMode="ltGray">
            <a:xfrm rot="21404476">
              <a:off x="5444029" y="4445551"/>
              <a:ext cx="663504" cy="882265"/>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close/>
                  <a:moveTo>
                    <a:pt x="235" y="819"/>
                  </a:moveTo>
                  <a:lnTo>
                    <a:pt x="235" y="823"/>
                  </a:lnTo>
                  <a:lnTo>
                    <a:pt x="235" y="825"/>
                  </a:lnTo>
                  <a:lnTo>
                    <a:pt x="255" y="828"/>
                  </a:lnTo>
                  <a:lnTo>
                    <a:pt x="255" y="830"/>
                  </a:lnTo>
                  <a:lnTo>
                    <a:pt x="261" y="830"/>
                  </a:lnTo>
                  <a:lnTo>
                    <a:pt x="261" y="819"/>
                  </a:lnTo>
                  <a:lnTo>
                    <a:pt x="255" y="819"/>
                  </a:lnTo>
                  <a:lnTo>
                    <a:pt x="237" y="819"/>
                  </a:lnTo>
                  <a:lnTo>
                    <a:pt x="235" y="819"/>
                  </a:lnTo>
                  <a:close/>
                  <a:moveTo>
                    <a:pt x="305" y="882"/>
                  </a:moveTo>
                  <a:lnTo>
                    <a:pt x="305" y="890"/>
                  </a:lnTo>
                  <a:lnTo>
                    <a:pt x="309" y="890"/>
                  </a:lnTo>
                  <a:lnTo>
                    <a:pt x="309" y="882"/>
                  </a:lnTo>
                  <a:lnTo>
                    <a:pt x="305" y="882"/>
                  </a:lnTo>
                  <a:close/>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close/>
                </a:path>
              </a:pathLst>
            </a:custGeom>
            <a:solidFill>
              <a:srgbClr val="00B050"/>
            </a:solidFill>
            <a:ln w="9525">
              <a:noFill/>
              <a:round/>
              <a:headEnd/>
              <a:tailEnd/>
            </a:ln>
          </p:spPr>
          <p:txBody>
            <a:bodyPr/>
            <a:lstStyle/>
            <a:p>
              <a:pPr>
                <a:defRPr/>
              </a:pPr>
              <a:endParaRPr lang="en-US" dirty="0"/>
            </a:p>
          </p:txBody>
        </p:sp>
        <p:sp>
          <p:nvSpPr>
            <p:cNvPr id="582" name="Freeform 159"/>
            <p:cNvSpPr>
              <a:spLocks/>
            </p:cNvSpPr>
            <p:nvPr/>
          </p:nvSpPr>
          <p:spPr bwMode="ltGray">
            <a:xfrm rot="21404476">
              <a:off x="6406685" y="5005990"/>
              <a:ext cx="61369" cy="62813"/>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close/>
                </a:path>
              </a:pathLst>
            </a:custGeom>
            <a:solidFill>
              <a:srgbClr val="00B050"/>
            </a:solidFill>
            <a:ln w="9525">
              <a:noFill/>
              <a:round/>
              <a:headEnd/>
              <a:tailEnd/>
            </a:ln>
          </p:spPr>
          <p:txBody>
            <a:bodyPr/>
            <a:lstStyle/>
            <a:p>
              <a:pPr>
                <a:defRPr/>
              </a:pPr>
              <a:endParaRPr lang="en-US" dirty="0"/>
            </a:p>
          </p:txBody>
        </p:sp>
        <p:sp>
          <p:nvSpPr>
            <p:cNvPr id="584" name="Freeform 161"/>
            <p:cNvSpPr>
              <a:spLocks/>
            </p:cNvSpPr>
            <p:nvPr/>
          </p:nvSpPr>
          <p:spPr bwMode="ltGray">
            <a:xfrm rot="21404476">
              <a:off x="2958724" y="3973088"/>
              <a:ext cx="652674" cy="487339"/>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close/>
                </a:path>
              </a:pathLst>
            </a:custGeom>
            <a:solidFill>
              <a:srgbClr val="00B050"/>
            </a:solidFill>
            <a:ln w="9525">
              <a:noFill/>
              <a:round/>
              <a:headEnd/>
              <a:tailEnd/>
            </a:ln>
          </p:spPr>
          <p:txBody>
            <a:bodyPr/>
            <a:lstStyle/>
            <a:p>
              <a:pPr>
                <a:defRPr/>
              </a:pPr>
              <a:endParaRPr lang="en-US" dirty="0"/>
            </a:p>
          </p:txBody>
        </p:sp>
        <p:sp>
          <p:nvSpPr>
            <p:cNvPr id="586" name="Freeform 163"/>
            <p:cNvSpPr>
              <a:spLocks/>
            </p:cNvSpPr>
            <p:nvPr/>
          </p:nvSpPr>
          <p:spPr bwMode="ltGray">
            <a:xfrm rot="21404476">
              <a:off x="2903800" y="4159102"/>
              <a:ext cx="6498" cy="7942"/>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close/>
                </a:path>
              </a:pathLst>
            </a:custGeom>
            <a:solidFill>
              <a:srgbClr val="00B050"/>
            </a:solidFill>
            <a:ln w="9525">
              <a:noFill/>
              <a:round/>
              <a:headEnd/>
              <a:tailEnd/>
            </a:ln>
          </p:spPr>
          <p:txBody>
            <a:bodyPr/>
            <a:lstStyle/>
            <a:p>
              <a:pPr>
                <a:defRPr/>
              </a:pPr>
              <a:endParaRPr lang="en-US" dirty="0"/>
            </a:p>
          </p:txBody>
        </p:sp>
        <p:sp>
          <p:nvSpPr>
            <p:cNvPr id="588" name="Freeform 165"/>
            <p:cNvSpPr>
              <a:spLocks/>
            </p:cNvSpPr>
            <p:nvPr/>
          </p:nvSpPr>
          <p:spPr bwMode="ltGray">
            <a:xfrm rot="21404476">
              <a:off x="2912034" y="4172469"/>
              <a:ext cx="54871" cy="40431"/>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close/>
                </a:path>
              </a:pathLst>
            </a:custGeom>
            <a:solidFill>
              <a:srgbClr val="00B050"/>
            </a:solidFill>
            <a:ln w="9525">
              <a:noFill/>
              <a:round/>
              <a:headEnd/>
              <a:tailEnd/>
            </a:ln>
          </p:spPr>
          <p:txBody>
            <a:bodyPr/>
            <a:lstStyle/>
            <a:p>
              <a:pPr>
                <a:defRPr/>
              </a:pPr>
              <a:endParaRPr lang="en-US" dirty="0"/>
            </a:p>
          </p:txBody>
        </p:sp>
        <p:sp>
          <p:nvSpPr>
            <p:cNvPr id="590" name="Freeform 167"/>
            <p:cNvSpPr>
              <a:spLocks/>
            </p:cNvSpPr>
            <p:nvPr/>
          </p:nvSpPr>
          <p:spPr bwMode="ltGray">
            <a:xfrm rot="21404476">
              <a:off x="2746031" y="4210068"/>
              <a:ext cx="31767" cy="53427"/>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close/>
                </a:path>
              </a:pathLst>
            </a:custGeom>
            <a:solidFill>
              <a:srgbClr val="00B050"/>
            </a:solidFill>
            <a:ln w="9525">
              <a:noFill/>
              <a:round/>
              <a:headEnd/>
              <a:tailEnd/>
            </a:ln>
          </p:spPr>
          <p:txBody>
            <a:bodyPr/>
            <a:lstStyle/>
            <a:p>
              <a:pPr>
                <a:defRPr/>
              </a:pPr>
              <a:endParaRPr lang="en-US" dirty="0"/>
            </a:p>
          </p:txBody>
        </p:sp>
        <p:sp>
          <p:nvSpPr>
            <p:cNvPr id="594" name="Freeform 171"/>
            <p:cNvSpPr>
              <a:spLocks noEditPoints="1"/>
            </p:cNvSpPr>
            <p:nvPr/>
          </p:nvSpPr>
          <p:spPr bwMode="ltGray">
            <a:xfrm rot="21404476">
              <a:off x="2774464" y="4184351"/>
              <a:ext cx="249085" cy="259192"/>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close/>
                  <a:moveTo>
                    <a:pt x="117" y="33"/>
                  </a:moveTo>
                  <a:lnTo>
                    <a:pt x="117" y="41"/>
                  </a:lnTo>
                  <a:lnTo>
                    <a:pt x="127" y="41"/>
                  </a:lnTo>
                  <a:lnTo>
                    <a:pt x="127" y="37"/>
                  </a:lnTo>
                  <a:lnTo>
                    <a:pt x="121" y="37"/>
                  </a:lnTo>
                  <a:lnTo>
                    <a:pt x="121" y="33"/>
                  </a:lnTo>
                  <a:lnTo>
                    <a:pt x="117" y="33"/>
                  </a:lnTo>
                  <a:close/>
                  <a:moveTo>
                    <a:pt x="148" y="43"/>
                  </a:moveTo>
                  <a:lnTo>
                    <a:pt x="146" y="47"/>
                  </a:lnTo>
                  <a:lnTo>
                    <a:pt x="139" y="47"/>
                  </a:lnTo>
                  <a:lnTo>
                    <a:pt x="139" y="53"/>
                  </a:lnTo>
                  <a:lnTo>
                    <a:pt x="152" y="53"/>
                  </a:lnTo>
                  <a:lnTo>
                    <a:pt x="152" y="47"/>
                  </a:lnTo>
                  <a:lnTo>
                    <a:pt x="148" y="43"/>
                  </a:lnTo>
                  <a:close/>
                  <a:moveTo>
                    <a:pt x="198" y="53"/>
                  </a:moveTo>
                  <a:lnTo>
                    <a:pt x="198" y="54"/>
                  </a:lnTo>
                  <a:lnTo>
                    <a:pt x="202" y="54"/>
                  </a:lnTo>
                  <a:lnTo>
                    <a:pt x="202" y="53"/>
                  </a:lnTo>
                  <a:lnTo>
                    <a:pt x="198" y="53"/>
                  </a:lnTo>
                  <a:close/>
                  <a:moveTo>
                    <a:pt x="148" y="62"/>
                  </a:moveTo>
                  <a:lnTo>
                    <a:pt x="158" y="62"/>
                  </a:lnTo>
                  <a:lnTo>
                    <a:pt x="158" y="58"/>
                  </a:lnTo>
                  <a:lnTo>
                    <a:pt x="148" y="58"/>
                  </a:lnTo>
                  <a:lnTo>
                    <a:pt x="148" y="62"/>
                  </a:lnTo>
                  <a:close/>
                  <a:moveTo>
                    <a:pt x="54" y="107"/>
                  </a:moveTo>
                  <a:lnTo>
                    <a:pt x="54" y="110"/>
                  </a:lnTo>
                  <a:lnTo>
                    <a:pt x="56" y="110"/>
                  </a:lnTo>
                  <a:lnTo>
                    <a:pt x="56" y="107"/>
                  </a:lnTo>
                  <a:lnTo>
                    <a:pt x="54" y="107"/>
                  </a:lnTo>
                  <a:close/>
                  <a:moveTo>
                    <a:pt x="69" y="112"/>
                  </a:moveTo>
                  <a:lnTo>
                    <a:pt x="69" y="107"/>
                  </a:lnTo>
                  <a:lnTo>
                    <a:pt x="59" y="107"/>
                  </a:lnTo>
                  <a:lnTo>
                    <a:pt x="59" y="110"/>
                  </a:lnTo>
                  <a:lnTo>
                    <a:pt x="65" y="110"/>
                  </a:lnTo>
                  <a:lnTo>
                    <a:pt x="65" y="114"/>
                  </a:lnTo>
                  <a:lnTo>
                    <a:pt x="65" y="120"/>
                  </a:lnTo>
                  <a:lnTo>
                    <a:pt x="75" y="120"/>
                  </a:lnTo>
                  <a:lnTo>
                    <a:pt x="75" y="112"/>
                  </a:lnTo>
                  <a:lnTo>
                    <a:pt x="69" y="112"/>
                  </a:lnTo>
                  <a:close/>
                  <a:moveTo>
                    <a:pt x="85" y="112"/>
                  </a:moveTo>
                  <a:lnTo>
                    <a:pt x="85" y="110"/>
                  </a:lnTo>
                  <a:lnTo>
                    <a:pt x="81" y="110"/>
                  </a:lnTo>
                  <a:lnTo>
                    <a:pt x="81" y="112"/>
                  </a:lnTo>
                  <a:lnTo>
                    <a:pt x="85" y="112"/>
                  </a:lnTo>
                  <a:close/>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close/>
                  <a:moveTo>
                    <a:pt x="160" y="161"/>
                  </a:moveTo>
                  <a:lnTo>
                    <a:pt x="160" y="168"/>
                  </a:lnTo>
                  <a:lnTo>
                    <a:pt x="169" y="168"/>
                  </a:lnTo>
                  <a:lnTo>
                    <a:pt x="166" y="161"/>
                  </a:lnTo>
                  <a:lnTo>
                    <a:pt x="160" y="161"/>
                  </a:lnTo>
                  <a:close/>
                  <a:moveTo>
                    <a:pt x="135" y="168"/>
                  </a:moveTo>
                  <a:lnTo>
                    <a:pt x="135" y="180"/>
                  </a:lnTo>
                  <a:lnTo>
                    <a:pt x="142" y="180"/>
                  </a:lnTo>
                  <a:lnTo>
                    <a:pt x="141" y="168"/>
                  </a:lnTo>
                  <a:lnTo>
                    <a:pt x="135" y="168"/>
                  </a:lnTo>
                  <a:close/>
                  <a:moveTo>
                    <a:pt x="137" y="205"/>
                  </a:moveTo>
                  <a:lnTo>
                    <a:pt x="133" y="211"/>
                  </a:lnTo>
                  <a:lnTo>
                    <a:pt x="137" y="211"/>
                  </a:lnTo>
                  <a:lnTo>
                    <a:pt x="139" y="205"/>
                  </a:lnTo>
                  <a:lnTo>
                    <a:pt x="137" y="205"/>
                  </a:lnTo>
                  <a:close/>
                  <a:moveTo>
                    <a:pt x="139" y="211"/>
                  </a:moveTo>
                  <a:lnTo>
                    <a:pt x="137" y="220"/>
                  </a:lnTo>
                  <a:lnTo>
                    <a:pt x="142" y="220"/>
                  </a:lnTo>
                  <a:lnTo>
                    <a:pt x="146" y="220"/>
                  </a:lnTo>
                  <a:lnTo>
                    <a:pt x="144" y="211"/>
                  </a:lnTo>
                  <a:lnTo>
                    <a:pt x="139" y="211"/>
                  </a:lnTo>
                  <a:close/>
                  <a:moveTo>
                    <a:pt x="139" y="220"/>
                  </a:moveTo>
                  <a:lnTo>
                    <a:pt x="137" y="220"/>
                  </a:lnTo>
                  <a:lnTo>
                    <a:pt x="137" y="224"/>
                  </a:lnTo>
                  <a:lnTo>
                    <a:pt x="139" y="224"/>
                  </a:lnTo>
                  <a:lnTo>
                    <a:pt x="142" y="224"/>
                  </a:lnTo>
                  <a:lnTo>
                    <a:pt x="142" y="220"/>
                  </a:lnTo>
                  <a:lnTo>
                    <a:pt x="139" y="220"/>
                  </a:lnTo>
                  <a:close/>
                  <a:moveTo>
                    <a:pt x="139" y="70"/>
                  </a:moveTo>
                  <a:lnTo>
                    <a:pt x="139" y="68"/>
                  </a:lnTo>
                  <a:lnTo>
                    <a:pt x="144" y="68"/>
                  </a:lnTo>
                  <a:lnTo>
                    <a:pt x="144" y="66"/>
                  </a:lnTo>
                  <a:lnTo>
                    <a:pt x="141" y="66"/>
                  </a:lnTo>
                  <a:lnTo>
                    <a:pt x="137" y="66"/>
                  </a:lnTo>
                  <a:lnTo>
                    <a:pt x="137" y="70"/>
                  </a:lnTo>
                  <a:lnTo>
                    <a:pt x="139" y="70"/>
                  </a:lnTo>
                  <a:close/>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close/>
                  <a:moveTo>
                    <a:pt x="168" y="87"/>
                  </a:moveTo>
                  <a:lnTo>
                    <a:pt x="168" y="93"/>
                  </a:lnTo>
                  <a:lnTo>
                    <a:pt x="181" y="93"/>
                  </a:lnTo>
                  <a:lnTo>
                    <a:pt x="181" y="80"/>
                  </a:lnTo>
                  <a:lnTo>
                    <a:pt x="173" y="80"/>
                  </a:lnTo>
                  <a:lnTo>
                    <a:pt x="168" y="81"/>
                  </a:lnTo>
                  <a:lnTo>
                    <a:pt x="168" y="87"/>
                  </a:lnTo>
                  <a:close/>
                  <a:moveTo>
                    <a:pt x="142" y="70"/>
                  </a:moveTo>
                  <a:lnTo>
                    <a:pt x="142" y="76"/>
                  </a:lnTo>
                  <a:lnTo>
                    <a:pt x="152" y="76"/>
                  </a:lnTo>
                  <a:lnTo>
                    <a:pt x="152" y="72"/>
                  </a:lnTo>
                  <a:lnTo>
                    <a:pt x="148" y="72"/>
                  </a:lnTo>
                  <a:lnTo>
                    <a:pt x="148" y="70"/>
                  </a:lnTo>
                  <a:lnTo>
                    <a:pt x="142" y="70"/>
                  </a:lnTo>
                  <a:close/>
                </a:path>
              </a:pathLst>
            </a:custGeom>
            <a:solidFill>
              <a:srgbClr val="00B050"/>
            </a:solidFill>
            <a:ln w="9525">
              <a:noFill/>
              <a:round/>
              <a:headEnd/>
              <a:tailEnd/>
            </a:ln>
          </p:spPr>
          <p:txBody>
            <a:bodyPr/>
            <a:lstStyle/>
            <a:p>
              <a:pPr>
                <a:defRPr/>
              </a:pPr>
              <a:endParaRPr lang="en-US" dirty="0"/>
            </a:p>
          </p:txBody>
        </p:sp>
        <p:sp>
          <p:nvSpPr>
            <p:cNvPr id="596" name="Freeform 173"/>
            <p:cNvSpPr>
              <a:spLocks/>
            </p:cNvSpPr>
            <p:nvPr/>
          </p:nvSpPr>
          <p:spPr bwMode="ltGray">
            <a:xfrm rot="21404476">
              <a:off x="4558319" y="4780799"/>
              <a:ext cx="7220" cy="7220"/>
            </a:xfrm>
            <a:custGeom>
              <a:avLst/>
              <a:gdLst>
                <a:gd name="T0" fmla="*/ 6 w 10"/>
                <a:gd name="T1" fmla="*/ 4 h 10"/>
                <a:gd name="T2" fmla="*/ 10 w 10"/>
                <a:gd name="T3" fmla="*/ 4 h 10"/>
                <a:gd name="T4" fmla="*/ 10 w 10"/>
                <a:gd name="T5" fmla="*/ 0 h 10"/>
                <a:gd name="T6" fmla="*/ 0 w 10"/>
                <a:gd name="T7" fmla="*/ 0 h 10"/>
                <a:gd name="T8" fmla="*/ 0 w 10"/>
                <a:gd name="T9" fmla="*/ 8 h 10"/>
                <a:gd name="T10" fmla="*/ 4 w 10"/>
                <a:gd name="T11" fmla="*/ 8 h 10"/>
                <a:gd name="T12" fmla="*/ 4 w 10"/>
                <a:gd name="T13" fmla="*/ 10 h 10"/>
                <a:gd name="T14" fmla="*/ 6 w 10"/>
                <a:gd name="T15" fmla="*/ 10 h 10"/>
                <a:gd name="T16" fmla="*/ 6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6" y="4"/>
                  </a:moveTo>
                  <a:lnTo>
                    <a:pt x="10" y="4"/>
                  </a:lnTo>
                  <a:lnTo>
                    <a:pt x="10" y="0"/>
                  </a:lnTo>
                  <a:lnTo>
                    <a:pt x="0" y="0"/>
                  </a:lnTo>
                  <a:lnTo>
                    <a:pt x="0" y="8"/>
                  </a:lnTo>
                  <a:lnTo>
                    <a:pt x="4" y="8"/>
                  </a:lnTo>
                  <a:lnTo>
                    <a:pt x="4" y="10"/>
                  </a:lnTo>
                  <a:lnTo>
                    <a:pt x="6" y="10"/>
                  </a:lnTo>
                  <a:lnTo>
                    <a:pt x="6" y="4"/>
                  </a:lnTo>
                  <a:close/>
                </a:path>
              </a:pathLst>
            </a:custGeom>
            <a:solidFill>
              <a:srgbClr val="00B050"/>
            </a:solidFill>
            <a:ln w="9525">
              <a:noFill/>
              <a:round/>
              <a:headEnd/>
              <a:tailEnd/>
            </a:ln>
          </p:spPr>
          <p:txBody>
            <a:bodyPr/>
            <a:lstStyle/>
            <a:p>
              <a:pPr>
                <a:defRPr/>
              </a:pPr>
              <a:endParaRPr lang="en-US" dirty="0"/>
            </a:p>
          </p:txBody>
        </p:sp>
        <p:sp>
          <p:nvSpPr>
            <p:cNvPr id="598" name="Freeform 175"/>
            <p:cNvSpPr>
              <a:spLocks/>
            </p:cNvSpPr>
            <p:nvPr/>
          </p:nvSpPr>
          <p:spPr bwMode="ltGray">
            <a:xfrm rot="21404476">
              <a:off x="4853520" y="4772543"/>
              <a:ext cx="11552" cy="3610"/>
            </a:xfrm>
            <a:custGeom>
              <a:avLst/>
              <a:gdLst>
                <a:gd name="T0" fmla="*/ 14 w 16"/>
                <a:gd name="T1" fmla="*/ 5 h 5"/>
                <a:gd name="T2" fmla="*/ 16 w 16"/>
                <a:gd name="T3" fmla="*/ 3 h 5"/>
                <a:gd name="T4" fmla="*/ 10 w 16"/>
                <a:gd name="T5" fmla="*/ 0 h 5"/>
                <a:gd name="T6" fmla="*/ 0 w 16"/>
                <a:gd name="T7" fmla="*/ 0 h 5"/>
                <a:gd name="T8" fmla="*/ 6 w 16"/>
                <a:gd name="T9" fmla="*/ 5 h 5"/>
                <a:gd name="T10" fmla="*/ 14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14" y="5"/>
                  </a:moveTo>
                  <a:lnTo>
                    <a:pt x="16" y="3"/>
                  </a:lnTo>
                  <a:lnTo>
                    <a:pt x="10" y="0"/>
                  </a:lnTo>
                  <a:lnTo>
                    <a:pt x="0" y="0"/>
                  </a:lnTo>
                  <a:lnTo>
                    <a:pt x="6" y="5"/>
                  </a:lnTo>
                  <a:lnTo>
                    <a:pt x="14" y="5"/>
                  </a:lnTo>
                  <a:close/>
                </a:path>
              </a:pathLst>
            </a:custGeom>
            <a:solidFill>
              <a:srgbClr val="00B050"/>
            </a:solidFill>
            <a:ln w="9525">
              <a:noFill/>
              <a:round/>
              <a:headEnd/>
              <a:tailEnd/>
            </a:ln>
          </p:spPr>
          <p:txBody>
            <a:bodyPr/>
            <a:lstStyle/>
            <a:p>
              <a:pPr>
                <a:defRPr/>
              </a:pPr>
              <a:endParaRPr lang="en-US" dirty="0"/>
            </a:p>
          </p:txBody>
        </p:sp>
        <p:sp>
          <p:nvSpPr>
            <p:cNvPr id="600" name="Freeform 177"/>
            <p:cNvSpPr>
              <a:spLocks noEditPoints="1"/>
            </p:cNvSpPr>
            <p:nvPr/>
          </p:nvSpPr>
          <p:spPr bwMode="ltGray">
            <a:xfrm rot="21404476">
              <a:off x="4592366" y="4986632"/>
              <a:ext cx="521273" cy="497447"/>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2 w 722"/>
                <a:gd name="T43" fmla="*/ 147 h 689"/>
                <a:gd name="T44" fmla="*/ 170 w 722"/>
                <a:gd name="T45" fmla="*/ 15 h 689"/>
                <a:gd name="T46" fmla="*/ 201 w 722"/>
                <a:gd name="T47" fmla="*/ 56 h 689"/>
                <a:gd name="T48" fmla="*/ 180 w 722"/>
                <a:gd name="T49" fmla="*/ 50 h 689"/>
                <a:gd name="T50" fmla="*/ 176 w 722"/>
                <a:gd name="T51" fmla="*/ 50 h 689"/>
                <a:gd name="T52" fmla="*/ 176 w 722"/>
                <a:gd name="T53" fmla="*/ 60 h 689"/>
                <a:gd name="T54" fmla="*/ 180 w 722"/>
                <a:gd name="T55" fmla="*/ 125 h 689"/>
                <a:gd name="T56" fmla="*/ 213 w 722"/>
                <a:gd name="T57" fmla="*/ 149 h 689"/>
                <a:gd name="T58" fmla="*/ 217 w 722"/>
                <a:gd name="T59" fmla="*/ 162 h 689"/>
                <a:gd name="T60" fmla="*/ 213 w 722"/>
                <a:gd name="T61" fmla="*/ 168 h 689"/>
                <a:gd name="T62" fmla="*/ 222 w 722"/>
                <a:gd name="T63" fmla="*/ 183 h 689"/>
                <a:gd name="T64" fmla="*/ 219 w 722"/>
                <a:gd name="T65" fmla="*/ 195 h 689"/>
                <a:gd name="T66" fmla="*/ 213 w 722"/>
                <a:gd name="T67" fmla="*/ 193 h 689"/>
                <a:gd name="T68" fmla="*/ 203 w 722"/>
                <a:gd name="T69" fmla="*/ 193 h 689"/>
                <a:gd name="T70" fmla="*/ 217 w 722"/>
                <a:gd name="T71" fmla="*/ 204 h 689"/>
                <a:gd name="T72" fmla="*/ 319 w 722"/>
                <a:gd name="T73" fmla="*/ 303 h 689"/>
                <a:gd name="T74" fmla="*/ 371 w 722"/>
                <a:gd name="T75" fmla="*/ 274 h 689"/>
                <a:gd name="T76" fmla="*/ 371 w 722"/>
                <a:gd name="T77" fmla="*/ 260 h 689"/>
                <a:gd name="T78" fmla="*/ 373 w 722"/>
                <a:gd name="T79" fmla="*/ 251 h 689"/>
                <a:gd name="T80" fmla="*/ 398 w 722"/>
                <a:gd name="T81" fmla="*/ 378 h 689"/>
                <a:gd name="T82" fmla="*/ 429 w 722"/>
                <a:gd name="T83" fmla="*/ 405 h 689"/>
                <a:gd name="T84" fmla="*/ 452 w 722"/>
                <a:gd name="T85" fmla="*/ 440 h 689"/>
                <a:gd name="T86" fmla="*/ 452 w 722"/>
                <a:gd name="T87" fmla="*/ 450 h 689"/>
                <a:gd name="T88" fmla="*/ 452 w 722"/>
                <a:gd name="T89" fmla="*/ 455 h 689"/>
                <a:gd name="T90" fmla="*/ 462 w 722"/>
                <a:gd name="T91" fmla="*/ 455 h 689"/>
                <a:gd name="T92" fmla="*/ 468 w 722"/>
                <a:gd name="T93" fmla="*/ 457 h 689"/>
                <a:gd name="T94" fmla="*/ 481 w 722"/>
                <a:gd name="T95" fmla="*/ 461 h 689"/>
                <a:gd name="T96" fmla="*/ 487 w 722"/>
                <a:gd name="T97" fmla="*/ 463 h 689"/>
                <a:gd name="T98" fmla="*/ 512 w 722"/>
                <a:gd name="T99" fmla="*/ 473 h 689"/>
                <a:gd name="T100" fmla="*/ 518 w 722"/>
                <a:gd name="T101" fmla="*/ 488 h 689"/>
                <a:gd name="T102" fmla="*/ 522 w 722"/>
                <a:gd name="T103" fmla="*/ 494 h 689"/>
                <a:gd name="T104" fmla="*/ 522 w 722"/>
                <a:gd name="T105" fmla="*/ 504 h 689"/>
                <a:gd name="T106" fmla="*/ 537 w 722"/>
                <a:gd name="T107" fmla="*/ 504 h 689"/>
                <a:gd name="T108" fmla="*/ 547 w 722"/>
                <a:gd name="T109" fmla="*/ 510 h 689"/>
                <a:gd name="T110" fmla="*/ 587 w 722"/>
                <a:gd name="T111" fmla="*/ 508 h 689"/>
                <a:gd name="T112" fmla="*/ 599 w 722"/>
                <a:gd name="T113" fmla="*/ 484 h 689"/>
                <a:gd name="T114" fmla="*/ 618 w 722"/>
                <a:gd name="T115" fmla="*/ 481 h 689"/>
                <a:gd name="T116" fmla="*/ 637 w 722"/>
                <a:gd name="T117" fmla="*/ 481 h 689"/>
                <a:gd name="T118" fmla="*/ 655 w 722"/>
                <a:gd name="T119" fmla="*/ 479 h 689"/>
                <a:gd name="T120" fmla="*/ 682 w 722"/>
                <a:gd name="T121" fmla="*/ 531 h 689"/>
                <a:gd name="T122" fmla="*/ 699 w 722"/>
                <a:gd name="T123" fmla="*/ 656 h 689"/>
                <a:gd name="T124" fmla="*/ 690 w 722"/>
                <a:gd name="T125" fmla="*/ 687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lnTo>
                    <a:pt x="2" y="147"/>
                  </a:lnTo>
                  <a:close/>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176" y="0"/>
                  </a:lnTo>
                  <a:close/>
                </a:path>
              </a:pathLst>
            </a:custGeom>
            <a:solidFill>
              <a:srgbClr val="00B050"/>
            </a:solidFill>
            <a:ln w="9525">
              <a:noFill/>
              <a:round/>
              <a:headEnd/>
              <a:tailEnd/>
            </a:ln>
          </p:spPr>
          <p:txBody>
            <a:bodyPr/>
            <a:lstStyle/>
            <a:p>
              <a:pPr>
                <a:defRPr/>
              </a:pPr>
              <a:endParaRPr lang="en-US" dirty="0"/>
            </a:p>
          </p:txBody>
        </p:sp>
        <p:sp>
          <p:nvSpPr>
            <p:cNvPr id="602" name="Freeform 179"/>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00B050"/>
            </a:solidFill>
            <a:ln w="9525">
              <a:noFill/>
              <a:round/>
              <a:headEnd/>
              <a:tailEnd/>
            </a:ln>
          </p:spPr>
          <p:txBody>
            <a:bodyPr/>
            <a:lstStyle/>
            <a:p>
              <a:pPr>
                <a:defRPr/>
              </a:pPr>
              <a:endParaRPr lang="en-US" dirty="0"/>
            </a:p>
          </p:txBody>
        </p:sp>
        <p:sp>
          <p:nvSpPr>
            <p:cNvPr id="316" name="Freeform 186"/>
            <p:cNvSpPr>
              <a:spLocks/>
            </p:cNvSpPr>
            <p:nvPr/>
          </p:nvSpPr>
          <p:spPr bwMode="auto">
            <a:xfrm rot="21438287">
              <a:off x="6252830" y="6538094"/>
              <a:ext cx="47651" cy="53427"/>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17" name="Freeform 187"/>
            <p:cNvSpPr>
              <a:spLocks/>
            </p:cNvSpPr>
            <p:nvPr/>
          </p:nvSpPr>
          <p:spPr bwMode="auto">
            <a:xfrm rot="21438287">
              <a:off x="6252830" y="6538094"/>
              <a:ext cx="47651" cy="53427"/>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319" name="Freeform 189"/>
            <p:cNvSpPr>
              <a:spLocks/>
            </p:cNvSpPr>
            <p:nvPr/>
          </p:nvSpPr>
          <p:spPr bwMode="auto">
            <a:xfrm rot="21438287">
              <a:off x="6302253" y="6041208"/>
              <a:ext cx="27435" cy="40431"/>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path>
              </a:pathLst>
            </a:custGeom>
            <a:solidFill>
              <a:schemeClr val="bg2">
                <a:alpha val="50195"/>
              </a:scheme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endParaRPr lang="en-US" dirty="0"/>
            </a:p>
          </p:txBody>
        </p:sp>
        <p:sp>
          <p:nvSpPr>
            <p:cNvPr id="321" name="Freeform 191"/>
            <p:cNvSpPr>
              <a:spLocks/>
            </p:cNvSpPr>
            <p:nvPr/>
          </p:nvSpPr>
          <p:spPr bwMode="auto">
            <a:xfrm rot="21438287">
              <a:off x="5390503" y="5069728"/>
              <a:ext cx="31767" cy="32490"/>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0 w 36"/>
                <a:gd name="T19" fmla="*/ 2147483647 h 38"/>
                <a:gd name="T20" fmla="*/ 0 w 36"/>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8"/>
                <a:gd name="T35" fmla="*/ 36 w 3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23" name="Freeform 193"/>
            <p:cNvSpPr>
              <a:spLocks/>
            </p:cNvSpPr>
            <p:nvPr/>
          </p:nvSpPr>
          <p:spPr bwMode="auto">
            <a:xfrm rot="21438287">
              <a:off x="5626800" y="5192846"/>
              <a:ext cx="9386" cy="9386"/>
            </a:xfrm>
            <a:custGeom>
              <a:avLst/>
              <a:gdLst>
                <a:gd name="T0" fmla="*/ 0 w 11"/>
                <a:gd name="T1" fmla="*/ 2147483647 h 11"/>
                <a:gd name="T2" fmla="*/ 2147483647 w 11"/>
                <a:gd name="T3" fmla="*/ 0 h 11"/>
                <a:gd name="T4" fmla="*/ 2147483647 w 11"/>
                <a:gd name="T5" fmla="*/ 2147483647 h 11"/>
                <a:gd name="T6" fmla="*/ 2147483647 w 11"/>
                <a:gd name="T7" fmla="*/ 2147483647 h 11"/>
                <a:gd name="T8" fmla="*/ 0 w 11"/>
                <a:gd name="T9" fmla="*/ 2147483647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5"/>
                  </a:moveTo>
                  <a:lnTo>
                    <a:pt x="4" y="0"/>
                  </a:lnTo>
                  <a:lnTo>
                    <a:pt x="11" y="7"/>
                  </a:lnTo>
                  <a:lnTo>
                    <a:pt x="6" y="11"/>
                  </a:lnTo>
                  <a:lnTo>
                    <a:pt x="0" y="5"/>
                  </a:lnTo>
                  <a:close/>
                </a:path>
              </a:pathLst>
            </a:custGeom>
            <a:solidFill>
              <a:schemeClr val="bg2">
                <a:alpha val="50195"/>
              </a:schemeClr>
            </a:solidFill>
            <a:ln w="3175">
              <a:solidFill>
                <a:srgbClr val="000000"/>
              </a:solidFill>
              <a:miter lim="800000"/>
              <a:headEnd/>
              <a:tailEnd/>
            </a:ln>
          </p:spPr>
          <p:txBody>
            <a:bodyPr/>
            <a:lstStyle/>
            <a:p>
              <a:endParaRPr lang="en-US" dirty="0"/>
            </a:p>
          </p:txBody>
        </p:sp>
        <p:sp>
          <p:nvSpPr>
            <p:cNvPr id="325" name="Freeform 195"/>
            <p:cNvSpPr>
              <a:spLocks/>
            </p:cNvSpPr>
            <p:nvPr/>
          </p:nvSpPr>
          <p:spPr bwMode="auto">
            <a:xfrm rot="21438287">
              <a:off x="5681947" y="5317120"/>
              <a:ext cx="56315" cy="45485"/>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361" name="Freeform 253"/>
            <p:cNvSpPr>
              <a:spLocks/>
            </p:cNvSpPr>
            <p:nvPr/>
          </p:nvSpPr>
          <p:spPr bwMode="auto">
            <a:xfrm rot="21438287">
              <a:off x="5681947" y="5317120"/>
              <a:ext cx="56315" cy="45485"/>
            </a:xfrm>
            <a:custGeom>
              <a:avLst/>
              <a:gdLst>
                <a:gd name="T0" fmla="*/ 531550 w 65"/>
                <a:gd name="T1" fmla="*/ 0 h 54"/>
                <a:gd name="T2" fmla="*/ 563726 w 65"/>
                <a:gd name="T3" fmla="*/ 10889 h 54"/>
                <a:gd name="T4" fmla="*/ 637640 w 65"/>
                <a:gd name="T5" fmla="*/ 32034 h 54"/>
                <a:gd name="T6" fmla="*/ 688360 w 65"/>
                <a:gd name="T7" fmla="*/ 23535 h 54"/>
                <a:gd name="T8" fmla="*/ 715475 w 65"/>
                <a:gd name="T9" fmla="*/ 10889 h 54"/>
                <a:gd name="T10" fmla="*/ 715475 w 65"/>
                <a:gd name="T11" fmla="*/ 64751 h 54"/>
                <a:gd name="T12" fmla="*/ 596230 w 65"/>
                <a:gd name="T13" fmla="*/ 57996 h 54"/>
                <a:gd name="T14" fmla="*/ 596230 w 65"/>
                <a:gd name="T15" fmla="*/ 92943 h 54"/>
                <a:gd name="T16" fmla="*/ 506064 w 65"/>
                <a:gd name="T17" fmla="*/ 92943 h 54"/>
                <a:gd name="T18" fmla="*/ 506064 w 65"/>
                <a:gd name="T19" fmla="*/ 136229 h 54"/>
                <a:gd name="T20" fmla="*/ 496858 w 65"/>
                <a:gd name="T21" fmla="*/ 136229 h 54"/>
                <a:gd name="T22" fmla="*/ 416784 w 65"/>
                <a:gd name="T23" fmla="*/ 136229 h 54"/>
                <a:gd name="T24" fmla="*/ 391477 w 65"/>
                <a:gd name="T25" fmla="*/ 136229 h 54"/>
                <a:gd name="T26" fmla="*/ 148346 w 65"/>
                <a:gd name="T27" fmla="*/ 136229 h 54"/>
                <a:gd name="T28" fmla="*/ 0 w 65"/>
                <a:gd name="T29" fmla="*/ 139953 h 54"/>
                <a:gd name="T30" fmla="*/ 0 w 65"/>
                <a:gd name="T31" fmla="*/ 100087 h 54"/>
                <a:gd name="T32" fmla="*/ 219342 w 65"/>
                <a:gd name="T33" fmla="*/ 105756 h 54"/>
                <a:gd name="T34" fmla="*/ 219342 w 65"/>
                <a:gd name="T35" fmla="*/ 64751 h 54"/>
                <a:gd name="T36" fmla="*/ 506064 w 65"/>
                <a:gd name="T37" fmla="*/ 57996 h 54"/>
                <a:gd name="T38" fmla="*/ 531550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362" name="Freeform 254"/>
            <p:cNvSpPr>
              <a:spLocks/>
            </p:cNvSpPr>
            <p:nvPr/>
          </p:nvSpPr>
          <p:spPr bwMode="auto">
            <a:xfrm rot="21438287">
              <a:off x="5681947" y="5317120"/>
              <a:ext cx="56315" cy="45485"/>
            </a:xfrm>
            <a:custGeom>
              <a:avLst/>
              <a:gdLst>
                <a:gd name="T0" fmla="*/ 531550 w 65"/>
                <a:gd name="T1" fmla="*/ 0 h 54"/>
                <a:gd name="T2" fmla="*/ 563726 w 65"/>
                <a:gd name="T3" fmla="*/ 10889 h 54"/>
                <a:gd name="T4" fmla="*/ 637640 w 65"/>
                <a:gd name="T5" fmla="*/ 32034 h 54"/>
                <a:gd name="T6" fmla="*/ 688360 w 65"/>
                <a:gd name="T7" fmla="*/ 23535 h 54"/>
                <a:gd name="T8" fmla="*/ 715475 w 65"/>
                <a:gd name="T9" fmla="*/ 10889 h 54"/>
                <a:gd name="T10" fmla="*/ 715475 w 65"/>
                <a:gd name="T11" fmla="*/ 64751 h 54"/>
                <a:gd name="T12" fmla="*/ 596230 w 65"/>
                <a:gd name="T13" fmla="*/ 57996 h 54"/>
                <a:gd name="T14" fmla="*/ 596230 w 65"/>
                <a:gd name="T15" fmla="*/ 92943 h 54"/>
                <a:gd name="T16" fmla="*/ 506064 w 65"/>
                <a:gd name="T17" fmla="*/ 92943 h 54"/>
                <a:gd name="T18" fmla="*/ 506064 w 65"/>
                <a:gd name="T19" fmla="*/ 136229 h 54"/>
                <a:gd name="T20" fmla="*/ 496858 w 65"/>
                <a:gd name="T21" fmla="*/ 136229 h 54"/>
                <a:gd name="T22" fmla="*/ 416784 w 65"/>
                <a:gd name="T23" fmla="*/ 136229 h 54"/>
                <a:gd name="T24" fmla="*/ 391477 w 65"/>
                <a:gd name="T25" fmla="*/ 136229 h 54"/>
                <a:gd name="T26" fmla="*/ 148346 w 65"/>
                <a:gd name="T27" fmla="*/ 136229 h 54"/>
                <a:gd name="T28" fmla="*/ 0 w 65"/>
                <a:gd name="T29" fmla="*/ 139953 h 54"/>
                <a:gd name="T30" fmla="*/ 0 w 65"/>
                <a:gd name="T31" fmla="*/ 100087 h 54"/>
                <a:gd name="T32" fmla="*/ 219342 w 65"/>
                <a:gd name="T33" fmla="*/ 105756 h 54"/>
                <a:gd name="T34" fmla="*/ 219342 w 65"/>
                <a:gd name="T35" fmla="*/ 64751 h 54"/>
                <a:gd name="T36" fmla="*/ 506064 w 65"/>
                <a:gd name="T37" fmla="*/ 57996 h 54"/>
                <a:gd name="T38" fmla="*/ 531550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719" name="Freeform 5"/>
            <p:cNvSpPr>
              <a:spLocks/>
            </p:cNvSpPr>
            <p:nvPr/>
          </p:nvSpPr>
          <p:spPr bwMode="ltGray">
            <a:xfrm rot="21404476">
              <a:off x="3578192" y="3986780"/>
              <a:ext cx="701047" cy="1033159"/>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close/>
                </a:path>
              </a:pathLst>
            </a:custGeom>
            <a:solidFill>
              <a:srgbClr val="003399"/>
            </a:solidFill>
            <a:ln w="9525">
              <a:noFill/>
              <a:round/>
              <a:headEnd/>
              <a:tailEnd/>
            </a:ln>
          </p:spPr>
          <p:txBody>
            <a:bodyPr/>
            <a:lstStyle/>
            <a:p>
              <a:pPr>
                <a:defRPr/>
              </a:pPr>
              <a:endParaRPr lang="en-US" dirty="0"/>
            </a:p>
          </p:txBody>
        </p:sp>
        <p:sp>
          <p:nvSpPr>
            <p:cNvPr id="720" name="Freeform 6"/>
            <p:cNvSpPr>
              <a:spLocks/>
            </p:cNvSpPr>
            <p:nvPr/>
          </p:nvSpPr>
          <p:spPr bwMode="ltGray">
            <a:xfrm rot="21404476">
              <a:off x="3578192" y="3986780"/>
              <a:ext cx="701047" cy="1033159"/>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path>
              </a:pathLst>
            </a:custGeom>
            <a:solidFill>
              <a:srgbClr val="003399"/>
            </a:solidFill>
            <a:ln w="9525">
              <a:noFill/>
              <a:round/>
              <a:headEnd/>
              <a:tailEnd/>
            </a:ln>
          </p:spPr>
          <p:txBody>
            <a:bodyPr/>
            <a:lstStyle/>
            <a:p>
              <a:pPr>
                <a:defRPr/>
              </a:pPr>
              <a:endParaRPr lang="en-US" dirty="0"/>
            </a:p>
          </p:txBody>
        </p:sp>
        <p:sp>
          <p:nvSpPr>
            <p:cNvPr id="721" name="Freeform 7"/>
            <p:cNvSpPr>
              <a:spLocks/>
            </p:cNvSpPr>
            <p:nvPr/>
          </p:nvSpPr>
          <p:spPr bwMode="ltGray">
            <a:xfrm rot="21404476">
              <a:off x="3983894" y="4299481"/>
              <a:ext cx="28157" cy="20938"/>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close/>
                </a:path>
              </a:pathLst>
            </a:custGeom>
            <a:solidFill>
              <a:srgbClr val="003399"/>
            </a:solidFill>
            <a:ln w="9525">
              <a:noFill/>
              <a:round/>
              <a:headEnd/>
              <a:tailEnd/>
            </a:ln>
          </p:spPr>
          <p:txBody>
            <a:bodyPr/>
            <a:lstStyle/>
            <a:p>
              <a:pPr>
                <a:defRPr/>
              </a:pPr>
              <a:endParaRPr lang="en-US" dirty="0"/>
            </a:p>
          </p:txBody>
        </p:sp>
        <p:sp>
          <p:nvSpPr>
            <p:cNvPr id="722" name="Freeform 8"/>
            <p:cNvSpPr>
              <a:spLocks/>
            </p:cNvSpPr>
            <p:nvPr/>
          </p:nvSpPr>
          <p:spPr bwMode="ltGray">
            <a:xfrm rot="21404476">
              <a:off x="3983894" y="4299481"/>
              <a:ext cx="28157" cy="20938"/>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path>
              </a:pathLst>
            </a:custGeom>
            <a:solidFill>
              <a:srgbClr val="003399"/>
            </a:solidFill>
            <a:ln w="9525">
              <a:noFill/>
              <a:round/>
              <a:headEnd/>
              <a:tailEnd/>
            </a:ln>
          </p:spPr>
          <p:txBody>
            <a:bodyPr/>
            <a:lstStyle/>
            <a:p>
              <a:pPr>
                <a:defRPr/>
              </a:pPr>
              <a:endParaRPr lang="en-US" dirty="0"/>
            </a:p>
          </p:txBody>
        </p:sp>
        <p:sp>
          <p:nvSpPr>
            <p:cNvPr id="723" name="Freeform 9"/>
            <p:cNvSpPr>
              <a:spLocks/>
            </p:cNvSpPr>
            <p:nvPr/>
          </p:nvSpPr>
          <p:spPr bwMode="ltGray">
            <a:xfrm rot="21404476">
              <a:off x="3598502" y="4061606"/>
              <a:ext cx="62813" cy="90970"/>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close/>
                </a:path>
              </a:pathLst>
            </a:custGeom>
            <a:solidFill>
              <a:srgbClr val="003399"/>
            </a:solidFill>
            <a:ln w="9525">
              <a:noFill/>
              <a:round/>
              <a:headEnd/>
              <a:tailEnd/>
            </a:ln>
          </p:spPr>
          <p:txBody>
            <a:bodyPr/>
            <a:lstStyle/>
            <a:p>
              <a:pPr>
                <a:defRPr/>
              </a:pPr>
              <a:endParaRPr lang="en-US" dirty="0"/>
            </a:p>
          </p:txBody>
        </p:sp>
        <p:sp>
          <p:nvSpPr>
            <p:cNvPr id="724" name="Freeform 10"/>
            <p:cNvSpPr>
              <a:spLocks/>
            </p:cNvSpPr>
            <p:nvPr/>
          </p:nvSpPr>
          <p:spPr bwMode="ltGray">
            <a:xfrm rot="21404476">
              <a:off x="3598502" y="4061606"/>
              <a:ext cx="62813" cy="90970"/>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path>
              </a:pathLst>
            </a:custGeom>
            <a:solidFill>
              <a:srgbClr val="003399"/>
            </a:solidFill>
            <a:ln w="9525">
              <a:noFill/>
              <a:round/>
              <a:headEnd/>
              <a:tailEnd/>
            </a:ln>
          </p:spPr>
          <p:txBody>
            <a:bodyPr/>
            <a:lstStyle/>
            <a:p>
              <a:pPr>
                <a:defRPr/>
              </a:pPr>
              <a:endParaRPr lang="en-US" dirty="0"/>
            </a:p>
          </p:txBody>
        </p:sp>
        <p:sp>
          <p:nvSpPr>
            <p:cNvPr id="725" name="Freeform 11"/>
            <p:cNvSpPr>
              <a:spLocks noEditPoints="1"/>
            </p:cNvSpPr>
            <p:nvPr/>
          </p:nvSpPr>
          <p:spPr bwMode="ltGray">
            <a:xfrm rot="21404476">
              <a:off x="4054993" y="4089040"/>
              <a:ext cx="171832" cy="242587"/>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close/>
                  <a:moveTo>
                    <a:pt x="80" y="73"/>
                  </a:moveTo>
                  <a:lnTo>
                    <a:pt x="80" y="77"/>
                  </a:lnTo>
                  <a:lnTo>
                    <a:pt x="80" y="79"/>
                  </a:lnTo>
                  <a:lnTo>
                    <a:pt x="81" y="75"/>
                  </a:lnTo>
                  <a:lnTo>
                    <a:pt x="80" y="77"/>
                  </a:lnTo>
                  <a:lnTo>
                    <a:pt x="80" y="73"/>
                  </a:lnTo>
                  <a:close/>
                </a:path>
              </a:pathLst>
            </a:custGeom>
            <a:solidFill>
              <a:srgbClr val="003399"/>
            </a:solidFill>
            <a:ln w="9525">
              <a:noFill/>
              <a:round/>
              <a:headEnd/>
              <a:tailEnd/>
            </a:ln>
          </p:spPr>
          <p:txBody>
            <a:bodyPr/>
            <a:lstStyle/>
            <a:p>
              <a:pPr>
                <a:defRPr/>
              </a:pPr>
              <a:endParaRPr lang="en-US" dirty="0"/>
            </a:p>
          </p:txBody>
        </p:sp>
        <p:sp>
          <p:nvSpPr>
            <p:cNvPr id="726" name="Freeform 12"/>
            <p:cNvSpPr>
              <a:spLocks noEditPoints="1"/>
            </p:cNvSpPr>
            <p:nvPr/>
          </p:nvSpPr>
          <p:spPr bwMode="ltGray">
            <a:xfrm rot="21404476">
              <a:off x="4054993" y="4089040"/>
              <a:ext cx="171832" cy="242587"/>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moveTo>
                    <a:pt x="80" y="73"/>
                  </a:moveTo>
                  <a:lnTo>
                    <a:pt x="80" y="77"/>
                  </a:lnTo>
                  <a:lnTo>
                    <a:pt x="80" y="79"/>
                  </a:lnTo>
                  <a:lnTo>
                    <a:pt x="81" y="75"/>
                  </a:lnTo>
                  <a:lnTo>
                    <a:pt x="80" y="77"/>
                  </a:lnTo>
                  <a:lnTo>
                    <a:pt x="80" y="73"/>
                  </a:lnTo>
                </a:path>
              </a:pathLst>
            </a:custGeom>
            <a:solidFill>
              <a:srgbClr val="003399"/>
            </a:solidFill>
            <a:ln w="9525">
              <a:noFill/>
              <a:round/>
              <a:headEnd/>
              <a:tailEnd/>
            </a:ln>
          </p:spPr>
          <p:txBody>
            <a:bodyPr/>
            <a:lstStyle/>
            <a:p>
              <a:pPr>
                <a:defRPr/>
              </a:pPr>
              <a:endParaRPr lang="en-US" dirty="0"/>
            </a:p>
          </p:txBody>
        </p:sp>
        <p:sp>
          <p:nvSpPr>
            <p:cNvPr id="727" name="Freeform 13"/>
            <p:cNvSpPr>
              <a:spLocks/>
            </p:cNvSpPr>
            <p:nvPr/>
          </p:nvSpPr>
          <p:spPr bwMode="ltGray">
            <a:xfrm rot="21404476">
              <a:off x="4132320" y="4110833"/>
              <a:ext cx="111908" cy="122737"/>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close/>
                </a:path>
              </a:pathLst>
            </a:custGeom>
            <a:solidFill>
              <a:srgbClr val="003399"/>
            </a:solidFill>
            <a:ln w="9525">
              <a:noFill/>
              <a:round/>
              <a:headEnd/>
              <a:tailEnd/>
            </a:ln>
          </p:spPr>
          <p:txBody>
            <a:bodyPr/>
            <a:lstStyle/>
            <a:p>
              <a:pPr>
                <a:defRPr/>
              </a:pPr>
              <a:endParaRPr lang="en-US" dirty="0"/>
            </a:p>
          </p:txBody>
        </p:sp>
        <p:sp>
          <p:nvSpPr>
            <p:cNvPr id="728" name="Freeform 14"/>
            <p:cNvSpPr>
              <a:spLocks/>
            </p:cNvSpPr>
            <p:nvPr/>
          </p:nvSpPr>
          <p:spPr bwMode="ltGray">
            <a:xfrm rot="21404476">
              <a:off x="4132320" y="4110833"/>
              <a:ext cx="111908" cy="122737"/>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path>
              </a:pathLst>
            </a:custGeom>
            <a:solidFill>
              <a:srgbClr val="003399"/>
            </a:solidFill>
            <a:ln w="9525">
              <a:noFill/>
              <a:round/>
              <a:headEnd/>
              <a:tailEnd/>
            </a:ln>
          </p:spPr>
          <p:txBody>
            <a:bodyPr/>
            <a:lstStyle/>
            <a:p>
              <a:pPr>
                <a:defRPr/>
              </a:pPr>
              <a:endParaRPr lang="en-US" dirty="0"/>
            </a:p>
          </p:txBody>
        </p:sp>
        <p:sp>
          <p:nvSpPr>
            <p:cNvPr id="729" name="Freeform 15"/>
            <p:cNvSpPr>
              <a:spLocks/>
            </p:cNvSpPr>
            <p:nvPr/>
          </p:nvSpPr>
          <p:spPr bwMode="ltGray">
            <a:xfrm rot="21404476">
              <a:off x="4204996" y="4106287"/>
              <a:ext cx="179774" cy="218761"/>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close/>
                </a:path>
              </a:pathLst>
            </a:custGeom>
            <a:solidFill>
              <a:srgbClr val="003399"/>
            </a:solidFill>
            <a:ln w="9525">
              <a:noFill/>
              <a:round/>
              <a:headEnd/>
              <a:tailEnd/>
            </a:ln>
          </p:spPr>
          <p:txBody>
            <a:bodyPr/>
            <a:lstStyle/>
            <a:p>
              <a:pPr>
                <a:defRPr/>
              </a:pPr>
              <a:endParaRPr lang="en-US" dirty="0"/>
            </a:p>
          </p:txBody>
        </p:sp>
        <p:sp>
          <p:nvSpPr>
            <p:cNvPr id="730" name="Freeform 16"/>
            <p:cNvSpPr>
              <a:spLocks/>
            </p:cNvSpPr>
            <p:nvPr/>
          </p:nvSpPr>
          <p:spPr bwMode="ltGray">
            <a:xfrm rot="21404476">
              <a:off x="4204996" y="4106287"/>
              <a:ext cx="179774" cy="218761"/>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path>
              </a:pathLst>
            </a:custGeom>
            <a:solidFill>
              <a:srgbClr val="003399"/>
            </a:solidFill>
            <a:ln w="9525">
              <a:noFill/>
              <a:round/>
              <a:headEnd/>
              <a:tailEnd/>
            </a:ln>
          </p:spPr>
          <p:txBody>
            <a:bodyPr/>
            <a:lstStyle/>
            <a:p>
              <a:pPr>
                <a:defRPr/>
              </a:pPr>
              <a:endParaRPr lang="en-US" dirty="0"/>
            </a:p>
          </p:txBody>
        </p:sp>
        <p:sp>
          <p:nvSpPr>
            <p:cNvPr id="731" name="Freeform 17"/>
            <p:cNvSpPr>
              <a:spLocks/>
            </p:cNvSpPr>
            <p:nvPr/>
          </p:nvSpPr>
          <p:spPr bwMode="ltGray">
            <a:xfrm rot="21404476">
              <a:off x="3559714" y="4162419"/>
              <a:ext cx="52705" cy="5126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close/>
                </a:path>
              </a:pathLst>
            </a:custGeom>
            <a:solidFill>
              <a:srgbClr val="003399"/>
            </a:solidFill>
            <a:ln w="9525">
              <a:noFill/>
              <a:round/>
              <a:headEnd/>
              <a:tailEnd/>
            </a:ln>
          </p:spPr>
          <p:txBody>
            <a:bodyPr/>
            <a:lstStyle/>
            <a:p>
              <a:pPr>
                <a:defRPr/>
              </a:pPr>
              <a:endParaRPr lang="en-US" dirty="0"/>
            </a:p>
          </p:txBody>
        </p:sp>
        <p:sp>
          <p:nvSpPr>
            <p:cNvPr id="732" name="Freeform 18"/>
            <p:cNvSpPr>
              <a:spLocks/>
            </p:cNvSpPr>
            <p:nvPr/>
          </p:nvSpPr>
          <p:spPr bwMode="ltGray">
            <a:xfrm rot="21404476">
              <a:off x="3559714" y="4162419"/>
              <a:ext cx="52705" cy="5126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path>
              </a:pathLst>
            </a:custGeom>
            <a:solidFill>
              <a:srgbClr val="003399"/>
            </a:solidFill>
            <a:ln w="9525">
              <a:noFill/>
              <a:round/>
              <a:headEnd/>
              <a:tailEnd/>
            </a:ln>
          </p:spPr>
          <p:txBody>
            <a:bodyPr/>
            <a:lstStyle/>
            <a:p>
              <a:pPr>
                <a:defRPr/>
              </a:pPr>
              <a:endParaRPr lang="en-US" dirty="0"/>
            </a:p>
          </p:txBody>
        </p:sp>
        <p:sp>
          <p:nvSpPr>
            <p:cNvPr id="733" name="Freeform 19"/>
            <p:cNvSpPr>
              <a:spLocks/>
            </p:cNvSpPr>
            <p:nvPr/>
          </p:nvSpPr>
          <p:spPr bwMode="ltGray">
            <a:xfrm rot="21404476">
              <a:off x="3970199" y="4168914"/>
              <a:ext cx="123459" cy="128513"/>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close/>
                </a:path>
              </a:pathLst>
            </a:custGeom>
            <a:solidFill>
              <a:srgbClr val="003399"/>
            </a:solidFill>
            <a:ln w="9525">
              <a:noFill/>
              <a:round/>
              <a:headEnd/>
              <a:tailEnd/>
            </a:ln>
          </p:spPr>
          <p:txBody>
            <a:bodyPr/>
            <a:lstStyle/>
            <a:p>
              <a:pPr>
                <a:defRPr/>
              </a:pPr>
              <a:endParaRPr lang="en-US" dirty="0"/>
            </a:p>
          </p:txBody>
        </p:sp>
        <p:sp>
          <p:nvSpPr>
            <p:cNvPr id="734" name="Freeform 20"/>
            <p:cNvSpPr>
              <a:spLocks/>
            </p:cNvSpPr>
            <p:nvPr/>
          </p:nvSpPr>
          <p:spPr bwMode="ltGray">
            <a:xfrm rot="21404476">
              <a:off x="3970199" y="4168914"/>
              <a:ext cx="123459" cy="128513"/>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path>
              </a:pathLst>
            </a:custGeom>
            <a:solidFill>
              <a:srgbClr val="003399"/>
            </a:solidFill>
            <a:ln w="9525">
              <a:noFill/>
              <a:round/>
              <a:headEnd/>
              <a:tailEnd/>
            </a:ln>
          </p:spPr>
          <p:txBody>
            <a:bodyPr/>
            <a:lstStyle/>
            <a:p>
              <a:pPr>
                <a:defRPr/>
              </a:pPr>
              <a:endParaRPr lang="en-US" dirty="0"/>
            </a:p>
          </p:txBody>
        </p:sp>
        <p:sp>
          <p:nvSpPr>
            <p:cNvPr id="735" name="Freeform 21"/>
            <p:cNvSpPr>
              <a:spLocks/>
            </p:cNvSpPr>
            <p:nvPr/>
          </p:nvSpPr>
          <p:spPr bwMode="ltGray">
            <a:xfrm rot="21404476">
              <a:off x="3197585" y="4225944"/>
              <a:ext cx="457016" cy="274354"/>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close/>
                </a:path>
              </a:pathLst>
            </a:custGeom>
            <a:solidFill>
              <a:srgbClr val="003399"/>
            </a:solidFill>
            <a:ln w="9525">
              <a:noFill/>
              <a:round/>
              <a:headEnd/>
              <a:tailEnd/>
            </a:ln>
          </p:spPr>
          <p:txBody>
            <a:bodyPr/>
            <a:lstStyle/>
            <a:p>
              <a:pPr>
                <a:defRPr/>
              </a:pPr>
              <a:endParaRPr lang="en-US" dirty="0"/>
            </a:p>
          </p:txBody>
        </p:sp>
        <p:sp>
          <p:nvSpPr>
            <p:cNvPr id="736" name="Freeform 22"/>
            <p:cNvSpPr>
              <a:spLocks/>
            </p:cNvSpPr>
            <p:nvPr/>
          </p:nvSpPr>
          <p:spPr bwMode="ltGray">
            <a:xfrm rot="21404476">
              <a:off x="3197585" y="4225944"/>
              <a:ext cx="457016" cy="274354"/>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path>
              </a:pathLst>
            </a:custGeom>
            <a:solidFill>
              <a:srgbClr val="003399"/>
            </a:solidFill>
            <a:ln w="9525">
              <a:noFill/>
              <a:round/>
              <a:headEnd/>
              <a:tailEnd/>
            </a:ln>
          </p:spPr>
          <p:txBody>
            <a:bodyPr/>
            <a:lstStyle/>
            <a:p>
              <a:pPr>
                <a:defRPr/>
              </a:pPr>
              <a:endParaRPr lang="en-US" dirty="0"/>
            </a:p>
          </p:txBody>
        </p:sp>
        <p:sp>
          <p:nvSpPr>
            <p:cNvPr id="737" name="Freeform 23"/>
            <p:cNvSpPr>
              <a:spLocks/>
            </p:cNvSpPr>
            <p:nvPr/>
          </p:nvSpPr>
          <p:spPr bwMode="ltGray">
            <a:xfrm rot="21404476">
              <a:off x="4238976" y="4164869"/>
              <a:ext cx="107576" cy="77974"/>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close/>
                </a:path>
              </a:pathLst>
            </a:custGeom>
            <a:solidFill>
              <a:srgbClr val="003399"/>
            </a:solidFill>
            <a:ln w="9525">
              <a:noFill/>
              <a:round/>
              <a:headEnd/>
              <a:tailEnd/>
            </a:ln>
          </p:spPr>
          <p:txBody>
            <a:bodyPr/>
            <a:lstStyle/>
            <a:p>
              <a:pPr>
                <a:defRPr/>
              </a:pPr>
              <a:endParaRPr lang="en-US" dirty="0"/>
            </a:p>
          </p:txBody>
        </p:sp>
        <p:sp>
          <p:nvSpPr>
            <p:cNvPr id="738" name="Freeform 24"/>
            <p:cNvSpPr>
              <a:spLocks/>
            </p:cNvSpPr>
            <p:nvPr/>
          </p:nvSpPr>
          <p:spPr bwMode="ltGray">
            <a:xfrm rot="21404476">
              <a:off x="4238976" y="4164869"/>
              <a:ext cx="107576" cy="77974"/>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path>
              </a:pathLst>
            </a:custGeom>
            <a:solidFill>
              <a:srgbClr val="003399"/>
            </a:solidFill>
            <a:ln w="9525">
              <a:noFill/>
              <a:round/>
              <a:headEnd/>
              <a:tailEnd/>
            </a:ln>
          </p:spPr>
          <p:txBody>
            <a:bodyPr/>
            <a:lstStyle/>
            <a:p>
              <a:pPr>
                <a:defRPr/>
              </a:pPr>
              <a:endParaRPr lang="en-US" dirty="0"/>
            </a:p>
          </p:txBody>
        </p:sp>
        <p:sp>
          <p:nvSpPr>
            <p:cNvPr id="739" name="Freeform 25"/>
            <p:cNvSpPr>
              <a:spLocks/>
            </p:cNvSpPr>
            <p:nvPr/>
          </p:nvSpPr>
          <p:spPr bwMode="ltGray">
            <a:xfrm rot="21404476">
              <a:off x="4318681" y="4187930"/>
              <a:ext cx="340055" cy="360992"/>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close/>
                </a:path>
              </a:pathLst>
            </a:custGeom>
            <a:solidFill>
              <a:srgbClr val="003399"/>
            </a:solidFill>
            <a:ln w="9525">
              <a:noFill/>
              <a:round/>
              <a:headEnd/>
              <a:tailEnd/>
            </a:ln>
          </p:spPr>
          <p:txBody>
            <a:bodyPr/>
            <a:lstStyle/>
            <a:p>
              <a:pPr>
                <a:defRPr/>
              </a:pPr>
              <a:endParaRPr lang="en-US" dirty="0"/>
            </a:p>
          </p:txBody>
        </p:sp>
        <p:sp>
          <p:nvSpPr>
            <p:cNvPr id="740" name="Freeform 26"/>
            <p:cNvSpPr>
              <a:spLocks/>
            </p:cNvSpPr>
            <p:nvPr/>
          </p:nvSpPr>
          <p:spPr bwMode="ltGray">
            <a:xfrm rot="21404476">
              <a:off x="4318681" y="4187930"/>
              <a:ext cx="340055" cy="360992"/>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path>
              </a:pathLst>
            </a:custGeom>
            <a:solidFill>
              <a:srgbClr val="003399"/>
            </a:solidFill>
            <a:ln w="9525">
              <a:noFill/>
              <a:round/>
              <a:headEnd/>
              <a:tailEnd/>
            </a:ln>
          </p:spPr>
          <p:txBody>
            <a:bodyPr/>
            <a:lstStyle/>
            <a:p>
              <a:pPr>
                <a:defRPr/>
              </a:pPr>
              <a:endParaRPr lang="en-US" dirty="0"/>
            </a:p>
          </p:txBody>
        </p:sp>
        <p:sp>
          <p:nvSpPr>
            <p:cNvPr id="741" name="Freeform 27"/>
            <p:cNvSpPr>
              <a:spLocks/>
            </p:cNvSpPr>
            <p:nvPr/>
          </p:nvSpPr>
          <p:spPr bwMode="ltGray">
            <a:xfrm rot="21404476">
              <a:off x="4337854" y="4202864"/>
              <a:ext cx="47651" cy="47651"/>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close/>
                </a:path>
              </a:pathLst>
            </a:custGeom>
            <a:solidFill>
              <a:srgbClr val="003399"/>
            </a:solidFill>
            <a:ln w="9525">
              <a:noFill/>
              <a:round/>
              <a:headEnd/>
              <a:tailEnd/>
            </a:ln>
          </p:spPr>
          <p:txBody>
            <a:bodyPr/>
            <a:lstStyle/>
            <a:p>
              <a:pPr>
                <a:defRPr/>
              </a:pPr>
              <a:endParaRPr lang="en-US" dirty="0"/>
            </a:p>
          </p:txBody>
        </p:sp>
        <p:sp>
          <p:nvSpPr>
            <p:cNvPr id="742" name="Freeform 28"/>
            <p:cNvSpPr>
              <a:spLocks/>
            </p:cNvSpPr>
            <p:nvPr/>
          </p:nvSpPr>
          <p:spPr bwMode="ltGray">
            <a:xfrm rot="21404476">
              <a:off x="4337854" y="4202864"/>
              <a:ext cx="47651" cy="47651"/>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path>
              </a:pathLst>
            </a:custGeom>
            <a:solidFill>
              <a:srgbClr val="003399"/>
            </a:solidFill>
            <a:ln w="9525">
              <a:noFill/>
              <a:round/>
              <a:headEnd/>
              <a:tailEnd/>
            </a:ln>
          </p:spPr>
          <p:txBody>
            <a:bodyPr/>
            <a:lstStyle/>
            <a:p>
              <a:pPr>
                <a:defRPr/>
              </a:pPr>
              <a:endParaRPr lang="en-US" dirty="0"/>
            </a:p>
          </p:txBody>
        </p:sp>
        <p:sp>
          <p:nvSpPr>
            <p:cNvPr id="743" name="Freeform 29"/>
            <p:cNvSpPr>
              <a:spLocks/>
            </p:cNvSpPr>
            <p:nvPr/>
          </p:nvSpPr>
          <p:spPr bwMode="ltGray">
            <a:xfrm rot="21404476">
              <a:off x="4757819" y="4180924"/>
              <a:ext cx="550152" cy="502501"/>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close/>
                </a:path>
              </a:pathLst>
            </a:custGeom>
            <a:solidFill>
              <a:srgbClr val="003399"/>
            </a:solidFill>
            <a:ln w="9525">
              <a:noFill/>
              <a:round/>
              <a:headEnd/>
              <a:tailEnd/>
            </a:ln>
          </p:spPr>
          <p:txBody>
            <a:bodyPr/>
            <a:lstStyle/>
            <a:p>
              <a:pPr>
                <a:defRPr/>
              </a:pPr>
              <a:endParaRPr lang="en-US" dirty="0"/>
            </a:p>
          </p:txBody>
        </p:sp>
        <p:sp>
          <p:nvSpPr>
            <p:cNvPr id="744" name="Freeform 30"/>
            <p:cNvSpPr>
              <a:spLocks/>
            </p:cNvSpPr>
            <p:nvPr/>
          </p:nvSpPr>
          <p:spPr bwMode="ltGray">
            <a:xfrm rot="21404476">
              <a:off x="4757819" y="4180924"/>
              <a:ext cx="550152" cy="502501"/>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path>
              </a:pathLst>
            </a:custGeom>
            <a:solidFill>
              <a:srgbClr val="003399"/>
            </a:solidFill>
            <a:ln w="9525">
              <a:noFill/>
              <a:round/>
              <a:headEnd/>
              <a:tailEnd/>
            </a:ln>
          </p:spPr>
          <p:txBody>
            <a:bodyPr/>
            <a:lstStyle/>
            <a:p>
              <a:pPr>
                <a:defRPr/>
              </a:pPr>
              <a:endParaRPr lang="en-US" dirty="0"/>
            </a:p>
          </p:txBody>
        </p:sp>
        <p:sp>
          <p:nvSpPr>
            <p:cNvPr id="745" name="Freeform 31"/>
            <p:cNvSpPr>
              <a:spLocks/>
            </p:cNvSpPr>
            <p:nvPr/>
          </p:nvSpPr>
          <p:spPr bwMode="ltGray">
            <a:xfrm rot="21404476">
              <a:off x="4551945" y="4220810"/>
              <a:ext cx="369656" cy="35954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close/>
                </a:path>
              </a:pathLst>
            </a:custGeom>
            <a:solidFill>
              <a:srgbClr val="003399"/>
            </a:solidFill>
            <a:ln w="9525">
              <a:noFill/>
              <a:round/>
              <a:headEnd/>
              <a:tailEnd/>
            </a:ln>
          </p:spPr>
          <p:txBody>
            <a:bodyPr/>
            <a:lstStyle/>
            <a:p>
              <a:pPr>
                <a:defRPr/>
              </a:pPr>
              <a:endParaRPr lang="en-US" dirty="0"/>
            </a:p>
          </p:txBody>
        </p:sp>
        <p:sp>
          <p:nvSpPr>
            <p:cNvPr id="746" name="Freeform 32"/>
            <p:cNvSpPr>
              <a:spLocks/>
            </p:cNvSpPr>
            <p:nvPr/>
          </p:nvSpPr>
          <p:spPr bwMode="ltGray">
            <a:xfrm rot="21404476">
              <a:off x="4551945" y="4220810"/>
              <a:ext cx="369656" cy="35954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path>
              </a:pathLst>
            </a:custGeom>
            <a:solidFill>
              <a:srgbClr val="003399"/>
            </a:solidFill>
            <a:ln w="9525">
              <a:noFill/>
              <a:round/>
              <a:headEnd/>
              <a:tailEnd/>
            </a:ln>
          </p:spPr>
          <p:txBody>
            <a:bodyPr/>
            <a:lstStyle/>
            <a:p>
              <a:pPr>
                <a:defRPr/>
              </a:pPr>
              <a:endParaRPr lang="en-US" dirty="0"/>
            </a:p>
          </p:txBody>
        </p:sp>
        <p:sp>
          <p:nvSpPr>
            <p:cNvPr id="747" name="Freeform 33"/>
            <p:cNvSpPr>
              <a:spLocks/>
            </p:cNvSpPr>
            <p:nvPr/>
          </p:nvSpPr>
          <p:spPr bwMode="ltGray">
            <a:xfrm rot="21404476">
              <a:off x="3194924" y="4326279"/>
              <a:ext cx="518385" cy="232479"/>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close/>
                </a:path>
              </a:pathLst>
            </a:custGeom>
            <a:solidFill>
              <a:srgbClr val="003399"/>
            </a:solidFill>
            <a:ln w="9525">
              <a:noFill/>
              <a:round/>
              <a:headEnd/>
              <a:tailEnd/>
            </a:ln>
          </p:spPr>
          <p:txBody>
            <a:bodyPr/>
            <a:lstStyle/>
            <a:p>
              <a:pPr>
                <a:defRPr/>
              </a:pPr>
              <a:endParaRPr lang="en-US" dirty="0"/>
            </a:p>
          </p:txBody>
        </p:sp>
        <p:sp>
          <p:nvSpPr>
            <p:cNvPr id="748" name="Freeform 34"/>
            <p:cNvSpPr>
              <a:spLocks/>
            </p:cNvSpPr>
            <p:nvPr/>
          </p:nvSpPr>
          <p:spPr bwMode="ltGray">
            <a:xfrm rot="21404476">
              <a:off x="3194924" y="4326279"/>
              <a:ext cx="518385" cy="232479"/>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path>
              </a:pathLst>
            </a:custGeom>
            <a:solidFill>
              <a:srgbClr val="003399"/>
            </a:solidFill>
            <a:ln w="9525">
              <a:noFill/>
              <a:round/>
              <a:headEnd/>
              <a:tailEnd/>
            </a:ln>
          </p:spPr>
          <p:txBody>
            <a:bodyPr/>
            <a:lstStyle/>
            <a:p>
              <a:pPr>
                <a:defRPr/>
              </a:pPr>
              <a:endParaRPr lang="en-US" dirty="0"/>
            </a:p>
          </p:txBody>
        </p:sp>
        <p:sp>
          <p:nvSpPr>
            <p:cNvPr id="749" name="Freeform 35"/>
            <p:cNvSpPr>
              <a:spLocks/>
            </p:cNvSpPr>
            <p:nvPr/>
          </p:nvSpPr>
          <p:spPr bwMode="ltGray">
            <a:xfrm rot="21404476">
              <a:off x="4285875" y="4290419"/>
              <a:ext cx="73642" cy="52705"/>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close/>
                </a:path>
              </a:pathLst>
            </a:custGeom>
            <a:solidFill>
              <a:srgbClr val="003399"/>
            </a:solidFill>
            <a:ln w="9525">
              <a:noFill/>
              <a:round/>
              <a:headEnd/>
              <a:tailEnd/>
            </a:ln>
          </p:spPr>
          <p:txBody>
            <a:bodyPr/>
            <a:lstStyle/>
            <a:p>
              <a:pPr>
                <a:defRPr/>
              </a:pPr>
              <a:endParaRPr lang="en-US" dirty="0"/>
            </a:p>
          </p:txBody>
        </p:sp>
        <p:sp>
          <p:nvSpPr>
            <p:cNvPr id="750" name="Freeform 36"/>
            <p:cNvSpPr>
              <a:spLocks/>
            </p:cNvSpPr>
            <p:nvPr/>
          </p:nvSpPr>
          <p:spPr bwMode="ltGray">
            <a:xfrm rot="21404476">
              <a:off x="4285875" y="4290419"/>
              <a:ext cx="73642" cy="52705"/>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path>
              </a:pathLst>
            </a:custGeom>
            <a:solidFill>
              <a:srgbClr val="003399"/>
            </a:solidFill>
            <a:ln w="9525">
              <a:noFill/>
              <a:round/>
              <a:headEnd/>
              <a:tailEnd/>
            </a:ln>
          </p:spPr>
          <p:txBody>
            <a:bodyPr/>
            <a:lstStyle/>
            <a:p>
              <a:pPr>
                <a:defRPr/>
              </a:pPr>
              <a:endParaRPr lang="en-US" dirty="0"/>
            </a:p>
          </p:txBody>
        </p:sp>
        <p:sp>
          <p:nvSpPr>
            <p:cNvPr id="751" name="Freeform 37"/>
            <p:cNvSpPr>
              <a:spLocks/>
            </p:cNvSpPr>
            <p:nvPr/>
          </p:nvSpPr>
          <p:spPr bwMode="ltGray">
            <a:xfrm rot="21404476">
              <a:off x="4238473" y="4313028"/>
              <a:ext cx="59925" cy="44763"/>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close/>
                </a:path>
              </a:pathLst>
            </a:custGeom>
            <a:solidFill>
              <a:srgbClr val="003399"/>
            </a:solidFill>
            <a:ln w="9525">
              <a:noFill/>
              <a:round/>
              <a:headEnd/>
              <a:tailEnd/>
            </a:ln>
          </p:spPr>
          <p:txBody>
            <a:bodyPr/>
            <a:lstStyle/>
            <a:p>
              <a:pPr>
                <a:defRPr/>
              </a:pPr>
              <a:endParaRPr lang="en-US" dirty="0"/>
            </a:p>
          </p:txBody>
        </p:sp>
        <p:sp>
          <p:nvSpPr>
            <p:cNvPr id="752" name="Freeform 38"/>
            <p:cNvSpPr>
              <a:spLocks/>
            </p:cNvSpPr>
            <p:nvPr/>
          </p:nvSpPr>
          <p:spPr bwMode="ltGray">
            <a:xfrm rot="21404476">
              <a:off x="4238473" y="4313028"/>
              <a:ext cx="59925" cy="44763"/>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path>
              </a:pathLst>
            </a:custGeom>
            <a:solidFill>
              <a:srgbClr val="003399"/>
            </a:solidFill>
            <a:ln w="9525">
              <a:noFill/>
              <a:round/>
              <a:headEnd/>
              <a:tailEnd/>
            </a:ln>
          </p:spPr>
          <p:txBody>
            <a:bodyPr/>
            <a:lstStyle/>
            <a:p>
              <a:pPr>
                <a:defRPr/>
              </a:pPr>
              <a:endParaRPr lang="en-US" dirty="0"/>
            </a:p>
          </p:txBody>
        </p:sp>
        <p:sp>
          <p:nvSpPr>
            <p:cNvPr id="753" name="Freeform 39"/>
            <p:cNvSpPr>
              <a:spLocks/>
            </p:cNvSpPr>
            <p:nvPr/>
          </p:nvSpPr>
          <p:spPr bwMode="ltGray">
            <a:xfrm rot="21404476">
              <a:off x="3911180" y="4341722"/>
              <a:ext cx="10830" cy="24547"/>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close/>
                </a:path>
              </a:pathLst>
            </a:custGeom>
            <a:solidFill>
              <a:srgbClr val="003399"/>
            </a:solidFill>
            <a:ln w="9525">
              <a:noFill/>
              <a:round/>
              <a:headEnd/>
              <a:tailEnd/>
            </a:ln>
          </p:spPr>
          <p:txBody>
            <a:bodyPr/>
            <a:lstStyle/>
            <a:p>
              <a:pPr>
                <a:defRPr/>
              </a:pPr>
              <a:endParaRPr lang="en-US" dirty="0"/>
            </a:p>
          </p:txBody>
        </p:sp>
        <p:sp>
          <p:nvSpPr>
            <p:cNvPr id="754" name="Freeform 40"/>
            <p:cNvSpPr>
              <a:spLocks/>
            </p:cNvSpPr>
            <p:nvPr/>
          </p:nvSpPr>
          <p:spPr bwMode="ltGray">
            <a:xfrm rot="21404476">
              <a:off x="3911180" y="4341722"/>
              <a:ext cx="10830" cy="24547"/>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path>
              </a:pathLst>
            </a:custGeom>
            <a:solidFill>
              <a:srgbClr val="003399"/>
            </a:solidFill>
            <a:ln w="9525">
              <a:noFill/>
              <a:round/>
              <a:headEnd/>
              <a:tailEnd/>
            </a:ln>
          </p:spPr>
          <p:txBody>
            <a:bodyPr/>
            <a:lstStyle/>
            <a:p>
              <a:pPr>
                <a:defRPr/>
              </a:pPr>
              <a:endParaRPr lang="en-US" dirty="0"/>
            </a:p>
          </p:txBody>
        </p:sp>
        <p:sp>
          <p:nvSpPr>
            <p:cNvPr id="755" name="Freeform 41"/>
            <p:cNvSpPr>
              <a:spLocks/>
            </p:cNvSpPr>
            <p:nvPr/>
          </p:nvSpPr>
          <p:spPr bwMode="ltGray">
            <a:xfrm rot="21404476">
              <a:off x="3933689" y="4350768"/>
              <a:ext cx="80862" cy="584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close/>
                </a:path>
              </a:pathLst>
            </a:custGeom>
            <a:solidFill>
              <a:srgbClr val="003399"/>
            </a:solidFill>
            <a:ln w="9525">
              <a:noFill/>
              <a:round/>
              <a:headEnd/>
              <a:tailEnd/>
            </a:ln>
          </p:spPr>
          <p:txBody>
            <a:bodyPr/>
            <a:lstStyle/>
            <a:p>
              <a:pPr>
                <a:defRPr/>
              </a:pPr>
              <a:endParaRPr lang="en-US" dirty="0"/>
            </a:p>
          </p:txBody>
        </p:sp>
        <p:sp>
          <p:nvSpPr>
            <p:cNvPr id="756" name="Freeform 42"/>
            <p:cNvSpPr>
              <a:spLocks/>
            </p:cNvSpPr>
            <p:nvPr/>
          </p:nvSpPr>
          <p:spPr bwMode="ltGray">
            <a:xfrm rot="21404476">
              <a:off x="3933689" y="4350768"/>
              <a:ext cx="80862" cy="584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path>
              </a:pathLst>
            </a:custGeom>
            <a:solidFill>
              <a:srgbClr val="003399"/>
            </a:solidFill>
            <a:ln w="9525">
              <a:noFill/>
              <a:round/>
              <a:headEnd/>
              <a:tailEnd/>
            </a:ln>
          </p:spPr>
          <p:txBody>
            <a:bodyPr/>
            <a:lstStyle/>
            <a:p>
              <a:pPr>
                <a:defRPr/>
              </a:pPr>
              <a:endParaRPr lang="en-US" dirty="0"/>
            </a:p>
          </p:txBody>
        </p:sp>
        <p:sp>
          <p:nvSpPr>
            <p:cNvPr id="757" name="Freeform 43"/>
            <p:cNvSpPr>
              <a:spLocks/>
            </p:cNvSpPr>
            <p:nvPr/>
          </p:nvSpPr>
          <p:spPr bwMode="ltGray">
            <a:xfrm rot="21404476">
              <a:off x="3902116" y="4372268"/>
              <a:ext cx="75086" cy="75086"/>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close/>
                </a:path>
              </a:pathLst>
            </a:custGeom>
            <a:solidFill>
              <a:srgbClr val="003399"/>
            </a:solidFill>
            <a:ln w="9525">
              <a:noFill/>
              <a:round/>
              <a:headEnd/>
              <a:tailEnd/>
            </a:ln>
          </p:spPr>
          <p:txBody>
            <a:bodyPr/>
            <a:lstStyle/>
            <a:p>
              <a:pPr>
                <a:defRPr/>
              </a:pPr>
              <a:endParaRPr lang="en-US" dirty="0"/>
            </a:p>
          </p:txBody>
        </p:sp>
        <p:sp>
          <p:nvSpPr>
            <p:cNvPr id="758" name="Freeform 44"/>
            <p:cNvSpPr>
              <a:spLocks/>
            </p:cNvSpPr>
            <p:nvPr/>
          </p:nvSpPr>
          <p:spPr bwMode="ltGray">
            <a:xfrm rot="21404476">
              <a:off x="3902116" y="4372268"/>
              <a:ext cx="75086" cy="75086"/>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path>
              </a:pathLst>
            </a:custGeom>
            <a:solidFill>
              <a:srgbClr val="003399"/>
            </a:solidFill>
            <a:ln w="9525">
              <a:noFill/>
              <a:round/>
              <a:headEnd/>
              <a:tailEnd/>
            </a:ln>
          </p:spPr>
          <p:txBody>
            <a:bodyPr/>
            <a:lstStyle/>
            <a:p>
              <a:pPr>
                <a:defRPr/>
              </a:pPr>
              <a:endParaRPr lang="en-US" dirty="0"/>
            </a:p>
          </p:txBody>
        </p:sp>
        <p:sp>
          <p:nvSpPr>
            <p:cNvPr id="759" name="Freeform 45"/>
            <p:cNvSpPr>
              <a:spLocks/>
            </p:cNvSpPr>
            <p:nvPr/>
          </p:nvSpPr>
          <p:spPr bwMode="ltGray">
            <a:xfrm rot="21404476">
              <a:off x="3845630" y="4429393"/>
              <a:ext cx="34655" cy="35377"/>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close/>
                </a:path>
              </a:pathLst>
            </a:custGeom>
            <a:solidFill>
              <a:srgbClr val="003399"/>
            </a:solidFill>
            <a:ln w="9525">
              <a:noFill/>
              <a:round/>
              <a:headEnd/>
              <a:tailEnd/>
            </a:ln>
          </p:spPr>
          <p:txBody>
            <a:bodyPr/>
            <a:lstStyle/>
            <a:p>
              <a:pPr>
                <a:defRPr/>
              </a:pPr>
              <a:endParaRPr lang="en-US" dirty="0"/>
            </a:p>
          </p:txBody>
        </p:sp>
        <p:sp>
          <p:nvSpPr>
            <p:cNvPr id="760" name="Freeform 46"/>
            <p:cNvSpPr>
              <a:spLocks/>
            </p:cNvSpPr>
            <p:nvPr/>
          </p:nvSpPr>
          <p:spPr bwMode="ltGray">
            <a:xfrm rot="21404476">
              <a:off x="3845630" y="4429393"/>
              <a:ext cx="34655" cy="35377"/>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path>
              </a:pathLst>
            </a:custGeom>
            <a:solidFill>
              <a:srgbClr val="003399"/>
            </a:solidFill>
            <a:ln w="9525">
              <a:noFill/>
              <a:round/>
              <a:headEnd/>
              <a:tailEnd/>
            </a:ln>
          </p:spPr>
          <p:txBody>
            <a:bodyPr/>
            <a:lstStyle/>
            <a:p>
              <a:pPr>
                <a:defRPr/>
              </a:pPr>
              <a:endParaRPr lang="en-US" dirty="0"/>
            </a:p>
          </p:txBody>
        </p:sp>
        <p:sp>
          <p:nvSpPr>
            <p:cNvPr id="761" name="Freeform 47"/>
            <p:cNvSpPr>
              <a:spLocks noEditPoints="1"/>
            </p:cNvSpPr>
            <p:nvPr/>
          </p:nvSpPr>
          <p:spPr bwMode="ltGray">
            <a:xfrm rot="21404476">
              <a:off x="4110433" y="4411432"/>
              <a:ext cx="501779" cy="392759"/>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close/>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close/>
                </a:path>
              </a:pathLst>
            </a:custGeom>
            <a:solidFill>
              <a:srgbClr val="003399"/>
            </a:solidFill>
            <a:ln w="9525">
              <a:noFill/>
              <a:round/>
              <a:headEnd/>
              <a:tailEnd/>
            </a:ln>
          </p:spPr>
          <p:txBody>
            <a:bodyPr/>
            <a:lstStyle/>
            <a:p>
              <a:pPr>
                <a:defRPr/>
              </a:pPr>
              <a:endParaRPr lang="en-US" dirty="0"/>
            </a:p>
          </p:txBody>
        </p:sp>
        <p:sp>
          <p:nvSpPr>
            <p:cNvPr id="762" name="Freeform 48"/>
            <p:cNvSpPr>
              <a:spLocks noEditPoints="1"/>
            </p:cNvSpPr>
            <p:nvPr/>
          </p:nvSpPr>
          <p:spPr bwMode="ltGray">
            <a:xfrm rot="21404476">
              <a:off x="4110433" y="4411432"/>
              <a:ext cx="501779" cy="392759"/>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path>
              </a:pathLst>
            </a:custGeom>
            <a:solidFill>
              <a:srgbClr val="003399"/>
            </a:solidFill>
            <a:ln w="9525">
              <a:noFill/>
              <a:round/>
              <a:headEnd/>
              <a:tailEnd/>
            </a:ln>
          </p:spPr>
          <p:txBody>
            <a:bodyPr/>
            <a:lstStyle/>
            <a:p>
              <a:pPr>
                <a:defRPr/>
              </a:pPr>
              <a:endParaRPr lang="en-US" dirty="0"/>
            </a:p>
          </p:txBody>
        </p:sp>
        <p:sp>
          <p:nvSpPr>
            <p:cNvPr id="763" name="Freeform 49"/>
            <p:cNvSpPr>
              <a:spLocks/>
            </p:cNvSpPr>
            <p:nvPr/>
          </p:nvSpPr>
          <p:spPr bwMode="ltGray">
            <a:xfrm rot="21404476">
              <a:off x="3784647" y="4460730"/>
              <a:ext cx="98912" cy="89526"/>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close/>
                </a:path>
              </a:pathLst>
            </a:custGeom>
            <a:solidFill>
              <a:srgbClr val="003399"/>
            </a:solidFill>
            <a:ln w="9525">
              <a:noFill/>
              <a:round/>
              <a:headEnd/>
              <a:tailEnd/>
            </a:ln>
          </p:spPr>
          <p:txBody>
            <a:bodyPr/>
            <a:lstStyle/>
            <a:p>
              <a:pPr>
                <a:defRPr/>
              </a:pPr>
              <a:endParaRPr lang="en-US" dirty="0"/>
            </a:p>
          </p:txBody>
        </p:sp>
        <p:sp>
          <p:nvSpPr>
            <p:cNvPr id="764" name="Freeform 50"/>
            <p:cNvSpPr>
              <a:spLocks/>
            </p:cNvSpPr>
            <p:nvPr/>
          </p:nvSpPr>
          <p:spPr bwMode="ltGray">
            <a:xfrm rot="21404476">
              <a:off x="3784647" y="4460730"/>
              <a:ext cx="98912" cy="89526"/>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path>
              </a:pathLst>
            </a:custGeom>
            <a:solidFill>
              <a:srgbClr val="003399"/>
            </a:solidFill>
            <a:ln w="9525">
              <a:noFill/>
              <a:round/>
              <a:headEnd/>
              <a:tailEnd/>
            </a:ln>
          </p:spPr>
          <p:txBody>
            <a:bodyPr/>
            <a:lstStyle/>
            <a:p>
              <a:pPr>
                <a:defRPr/>
              </a:pPr>
              <a:endParaRPr lang="en-US" dirty="0"/>
            </a:p>
          </p:txBody>
        </p:sp>
        <p:sp>
          <p:nvSpPr>
            <p:cNvPr id="765" name="Freeform 51"/>
            <p:cNvSpPr>
              <a:spLocks/>
            </p:cNvSpPr>
            <p:nvPr/>
          </p:nvSpPr>
          <p:spPr bwMode="ltGray">
            <a:xfrm rot="21404476">
              <a:off x="3857518" y="4478087"/>
              <a:ext cx="182662" cy="122737"/>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close/>
                </a:path>
              </a:pathLst>
            </a:custGeom>
            <a:solidFill>
              <a:srgbClr val="003399"/>
            </a:solidFill>
            <a:ln w="9525">
              <a:noFill/>
              <a:round/>
              <a:headEnd/>
              <a:tailEnd/>
            </a:ln>
          </p:spPr>
          <p:txBody>
            <a:bodyPr/>
            <a:lstStyle/>
            <a:p>
              <a:pPr>
                <a:defRPr/>
              </a:pPr>
              <a:endParaRPr lang="en-US" dirty="0"/>
            </a:p>
          </p:txBody>
        </p:sp>
        <p:sp>
          <p:nvSpPr>
            <p:cNvPr id="766" name="Freeform 52"/>
            <p:cNvSpPr>
              <a:spLocks/>
            </p:cNvSpPr>
            <p:nvPr/>
          </p:nvSpPr>
          <p:spPr bwMode="ltGray">
            <a:xfrm rot="21404476">
              <a:off x="3857518" y="4478087"/>
              <a:ext cx="182662" cy="122737"/>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path>
              </a:pathLst>
            </a:custGeom>
            <a:solidFill>
              <a:srgbClr val="003399"/>
            </a:solidFill>
            <a:ln w="9525">
              <a:noFill/>
              <a:round/>
              <a:headEnd/>
              <a:tailEnd/>
            </a:ln>
          </p:spPr>
          <p:txBody>
            <a:bodyPr/>
            <a:lstStyle/>
            <a:p>
              <a:pPr>
                <a:defRPr/>
              </a:pPr>
              <a:endParaRPr lang="en-US" dirty="0"/>
            </a:p>
          </p:txBody>
        </p:sp>
        <p:sp>
          <p:nvSpPr>
            <p:cNvPr id="767" name="Freeform 53"/>
            <p:cNvSpPr>
              <a:spLocks/>
            </p:cNvSpPr>
            <p:nvPr/>
          </p:nvSpPr>
          <p:spPr bwMode="ltGray">
            <a:xfrm rot="21404476">
              <a:off x="3914340" y="4562250"/>
              <a:ext cx="190604" cy="273632"/>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close/>
                </a:path>
              </a:pathLst>
            </a:custGeom>
            <a:solidFill>
              <a:srgbClr val="003399"/>
            </a:solidFill>
            <a:ln w="9525">
              <a:noFill/>
              <a:round/>
              <a:headEnd/>
              <a:tailEnd/>
            </a:ln>
          </p:spPr>
          <p:txBody>
            <a:bodyPr/>
            <a:lstStyle/>
            <a:p>
              <a:pPr>
                <a:defRPr/>
              </a:pPr>
              <a:endParaRPr lang="en-US" dirty="0"/>
            </a:p>
          </p:txBody>
        </p:sp>
        <p:sp>
          <p:nvSpPr>
            <p:cNvPr id="768" name="Freeform 54"/>
            <p:cNvSpPr>
              <a:spLocks/>
            </p:cNvSpPr>
            <p:nvPr/>
          </p:nvSpPr>
          <p:spPr bwMode="ltGray">
            <a:xfrm rot="21404476">
              <a:off x="3914340" y="4562250"/>
              <a:ext cx="190604" cy="273632"/>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path>
              </a:pathLst>
            </a:custGeom>
            <a:solidFill>
              <a:srgbClr val="003399"/>
            </a:solidFill>
            <a:ln w="9525">
              <a:noFill/>
              <a:round/>
              <a:headEnd/>
              <a:tailEnd/>
            </a:ln>
          </p:spPr>
          <p:txBody>
            <a:bodyPr/>
            <a:lstStyle/>
            <a:p>
              <a:pPr>
                <a:defRPr/>
              </a:pPr>
              <a:endParaRPr lang="en-US" dirty="0"/>
            </a:p>
          </p:txBody>
        </p:sp>
        <p:sp>
          <p:nvSpPr>
            <p:cNvPr id="769" name="Freeform 55"/>
            <p:cNvSpPr>
              <a:spLocks/>
            </p:cNvSpPr>
            <p:nvPr/>
          </p:nvSpPr>
          <p:spPr bwMode="ltGray">
            <a:xfrm rot="21404476">
              <a:off x="4531916" y="4578330"/>
              <a:ext cx="419473" cy="158837"/>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close/>
                </a:path>
              </a:pathLst>
            </a:custGeom>
            <a:solidFill>
              <a:srgbClr val="003399"/>
            </a:solidFill>
            <a:ln w="9525">
              <a:noFill/>
              <a:round/>
              <a:headEnd/>
              <a:tailEnd/>
            </a:ln>
          </p:spPr>
          <p:txBody>
            <a:bodyPr/>
            <a:lstStyle/>
            <a:p>
              <a:pPr>
                <a:defRPr/>
              </a:pPr>
              <a:endParaRPr lang="en-US" dirty="0"/>
            </a:p>
          </p:txBody>
        </p:sp>
        <p:sp>
          <p:nvSpPr>
            <p:cNvPr id="770" name="Freeform 56"/>
            <p:cNvSpPr>
              <a:spLocks/>
            </p:cNvSpPr>
            <p:nvPr/>
          </p:nvSpPr>
          <p:spPr bwMode="ltGray">
            <a:xfrm rot="21404476">
              <a:off x="4531916" y="4578330"/>
              <a:ext cx="419473" cy="158837"/>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path>
              </a:pathLst>
            </a:custGeom>
            <a:solidFill>
              <a:srgbClr val="003399"/>
            </a:solidFill>
            <a:ln w="9525">
              <a:noFill/>
              <a:round/>
              <a:headEnd/>
              <a:tailEnd/>
            </a:ln>
          </p:spPr>
          <p:txBody>
            <a:bodyPr/>
            <a:lstStyle/>
            <a:p>
              <a:pPr>
                <a:defRPr/>
              </a:pPr>
              <a:endParaRPr lang="en-US" dirty="0"/>
            </a:p>
          </p:txBody>
        </p:sp>
        <p:sp>
          <p:nvSpPr>
            <p:cNvPr id="771" name="Freeform 57"/>
            <p:cNvSpPr>
              <a:spLocks noEditPoints="1"/>
            </p:cNvSpPr>
            <p:nvPr/>
          </p:nvSpPr>
          <p:spPr bwMode="ltGray">
            <a:xfrm rot="21404476">
              <a:off x="4143878" y="4649905"/>
              <a:ext cx="101800" cy="85916"/>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close/>
                  <a:moveTo>
                    <a:pt x="91" y="32"/>
                  </a:moveTo>
                  <a:lnTo>
                    <a:pt x="91" y="42"/>
                  </a:lnTo>
                  <a:lnTo>
                    <a:pt x="97" y="42"/>
                  </a:lnTo>
                  <a:lnTo>
                    <a:pt x="97" y="32"/>
                  </a:lnTo>
                  <a:lnTo>
                    <a:pt x="91" y="32"/>
                  </a:lnTo>
                  <a:close/>
                  <a:moveTo>
                    <a:pt x="106" y="42"/>
                  </a:moveTo>
                  <a:lnTo>
                    <a:pt x="106" y="48"/>
                  </a:lnTo>
                  <a:lnTo>
                    <a:pt x="112" y="48"/>
                  </a:lnTo>
                  <a:lnTo>
                    <a:pt x="112" y="42"/>
                  </a:lnTo>
                  <a:lnTo>
                    <a:pt x="106" y="42"/>
                  </a:lnTo>
                  <a:close/>
                  <a:moveTo>
                    <a:pt x="29" y="44"/>
                  </a:moveTo>
                  <a:lnTo>
                    <a:pt x="29" y="52"/>
                  </a:lnTo>
                  <a:lnTo>
                    <a:pt x="39" y="52"/>
                  </a:lnTo>
                  <a:lnTo>
                    <a:pt x="39" y="42"/>
                  </a:lnTo>
                  <a:lnTo>
                    <a:pt x="29" y="44"/>
                  </a:lnTo>
                  <a:close/>
                  <a:moveTo>
                    <a:pt x="20" y="67"/>
                  </a:moveTo>
                  <a:lnTo>
                    <a:pt x="20" y="71"/>
                  </a:lnTo>
                  <a:lnTo>
                    <a:pt x="29" y="71"/>
                  </a:lnTo>
                  <a:lnTo>
                    <a:pt x="29" y="67"/>
                  </a:lnTo>
                  <a:lnTo>
                    <a:pt x="29" y="65"/>
                  </a:lnTo>
                  <a:lnTo>
                    <a:pt x="29" y="61"/>
                  </a:lnTo>
                  <a:lnTo>
                    <a:pt x="39" y="61"/>
                  </a:lnTo>
                  <a:lnTo>
                    <a:pt x="39" y="57"/>
                  </a:lnTo>
                  <a:lnTo>
                    <a:pt x="20" y="59"/>
                  </a:lnTo>
                  <a:lnTo>
                    <a:pt x="20" y="67"/>
                  </a:lnTo>
                  <a:close/>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close/>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close/>
                </a:path>
              </a:pathLst>
            </a:custGeom>
            <a:solidFill>
              <a:srgbClr val="003399"/>
            </a:solidFill>
            <a:ln w="9525">
              <a:noFill/>
              <a:round/>
              <a:headEnd/>
              <a:tailEnd/>
            </a:ln>
          </p:spPr>
          <p:txBody>
            <a:bodyPr/>
            <a:lstStyle/>
            <a:p>
              <a:pPr>
                <a:defRPr/>
              </a:pPr>
              <a:endParaRPr lang="en-US" dirty="0"/>
            </a:p>
          </p:txBody>
        </p:sp>
        <p:sp>
          <p:nvSpPr>
            <p:cNvPr id="772" name="Freeform 58"/>
            <p:cNvSpPr>
              <a:spLocks noEditPoints="1"/>
            </p:cNvSpPr>
            <p:nvPr/>
          </p:nvSpPr>
          <p:spPr bwMode="ltGray">
            <a:xfrm rot="21404476">
              <a:off x="4143878" y="4649905"/>
              <a:ext cx="101800" cy="85916"/>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moveTo>
                    <a:pt x="91" y="32"/>
                  </a:moveTo>
                  <a:lnTo>
                    <a:pt x="91" y="42"/>
                  </a:lnTo>
                  <a:lnTo>
                    <a:pt x="97" y="42"/>
                  </a:lnTo>
                  <a:lnTo>
                    <a:pt x="97" y="32"/>
                  </a:lnTo>
                  <a:lnTo>
                    <a:pt x="91" y="32"/>
                  </a:lnTo>
                  <a:moveTo>
                    <a:pt x="106" y="42"/>
                  </a:moveTo>
                  <a:lnTo>
                    <a:pt x="106" y="48"/>
                  </a:lnTo>
                  <a:lnTo>
                    <a:pt x="112" y="48"/>
                  </a:lnTo>
                  <a:lnTo>
                    <a:pt x="112" y="42"/>
                  </a:lnTo>
                  <a:lnTo>
                    <a:pt x="106" y="42"/>
                  </a:lnTo>
                  <a:moveTo>
                    <a:pt x="29" y="44"/>
                  </a:moveTo>
                  <a:lnTo>
                    <a:pt x="29" y="52"/>
                  </a:lnTo>
                  <a:lnTo>
                    <a:pt x="39" y="52"/>
                  </a:lnTo>
                  <a:lnTo>
                    <a:pt x="39" y="42"/>
                  </a:lnTo>
                  <a:lnTo>
                    <a:pt x="29" y="44"/>
                  </a:lnTo>
                  <a:moveTo>
                    <a:pt x="20" y="67"/>
                  </a:moveTo>
                  <a:lnTo>
                    <a:pt x="20" y="71"/>
                  </a:lnTo>
                  <a:lnTo>
                    <a:pt x="29" y="71"/>
                  </a:lnTo>
                  <a:lnTo>
                    <a:pt x="29" y="67"/>
                  </a:lnTo>
                  <a:lnTo>
                    <a:pt x="29" y="65"/>
                  </a:lnTo>
                  <a:lnTo>
                    <a:pt x="29" y="61"/>
                  </a:lnTo>
                  <a:lnTo>
                    <a:pt x="39" y="61"/>
                  </a:lnTo>
                  <a:lnTo>
                    <a:pt x="39" y="57"/>
                  </a:lnTo>
                  <a:lnTo>
                    <a:pt x="20" y="59"/>
                  </a:lnTo>
                  <a:lnTo>
                    <a:pt x="20" y="67"/>
                  </a:lnTo>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path>
              </a:pathLst>
            </a:custGeom>
            <a:solidFill>
              <a:srgbClr val="003399"/>
            </a:solidFill>
            <a:ln w="9525">
              <a:noFill/>
              <a:round/>
              <a:headEnd/>
              <a:tailEnd/>
            </a:ln>
          </p:spPr>
          <p:txBody>
            <a:bodyPr/>
            <a:lstStyle/>
            <a:p>
              <a:pPr>
                <a:defRPr/>
              </a:pPr>
              <a:endParaRPr lang="en-US" dirty="0"/>
            </a:p>
          </p:txBody>
        </p:sp>
        <p:sp>
          <p:nvSpPr>
            <p:cNvPr id="773" name="Freeform 59"/>
            <p:cNvSpPr>
              <a:spLocks/>
            </p:cNvSpPr>
            <p:nvPr/>
          </p:nvSpPr>
          <p:spPr bwMode="ltGray">
            <a:xfrm rot="21404476">
              <a:off x="4520048" y="4623748"/>
              <a:ext cx="167500" cy="115517"/>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close/>
                </a:path>
              </a:pathLst>
            </a:custGeom>
            <a:solidFill>
              <a:srgbClr val="003399"/>
            </a:solidFill>
            <a:ln w="9525">
              <a:noFill/>
              <a:round/>
              <a:headEnd/>
              <a:tailEnd/>
            </a:ln>
          </p:spPr>
          <p:txBody>
            <a:bodyPr/>
            <a:lstStyle/>
            <a:p>
              <a:pPr>
                <a:defRPr/>
              </a:pPr>
              <a:endParaRPr lang="en-US" dirty="0"/>
            </a:p>
          </p:txBody>
        </p:sp>
        <p:sp>
          <p:nvSpPr>
            <p:cNvPr id="774" name="Freeform 60"/>
            <p:cNvSpPr>
              <a:spLocks/>
            </p:cNvSpPr>
            <p:nvPr/>
          </p:nvSpPr>
          <p:spPr bwMode="ltGray">
            <a:xfrm rot="21404476">
              <a:off x="4520048" y="4623748"/>
              <a:ext cx="167500" cy="115517"/>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path>
              </a:pathLst>
            </a:custGeom>
            <a:solidFill>
              <a:srgbClr val="003399"/>
            </a:solidFill>
            <a:ln w="9525">
              <a:noFill/>
              <a:round/>
              <a:headEnd/>
              <a:tailEnd/>
            </a:ln>
          </p:spPr>
          <p:txBody>
            <a:bodyPr/>
            <a:lstStyle/>
            <a:p>
              <a:pPr>
                <a:defRPr/>
              </a:pPr>
              <a:endParaRPr lang="en-US" dirty="0"/>
            </a:p>
          </p:txBody>
        </p:sp>
        <p:sp>
          <p:nvSpPr>
            <p:cNvPr id="777" name="Freeform 63"/>
            <p:cNvSpPr>
              <a:spLocks noEditPoints="1"/>
            </p:cNvSpPr>
            <p:nvPr/>
          </p:nvSpPr>
          <p:spPr bwMode="ltGray">
            <a:xfrm rot="21404476">
              <a:off x="4227400" y="4673644"/>
              <a:ext cx="13718" cy="28157"/>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close/>
                  <a:moveTo>
                    <a:pt x="14" y="12"/>
                  </a:moveTo>
                  <a:lnTo>
                    <a:pt x="14" y="14"/>
                  </a:lnTo>
                  <a:lnTo>
                    <a:pt x="14" y="18"/>
                  </a:lnTo>
                  <a:lnTo>
                    <a:pt x="14" y="12"/>
                  </a:lnTo>
                  <a:close/>
                </a:path>
              </a:pathLst>
            </a:custGeom>
            <a:solidFill>
              <a:srgbClr val="003399"/>
            </a:solidFill>
            <a:ln w="9525">
              <a:noFill/>
              <a:round/>
              <a:headEnd/>
              <a:tailEnd/>
            </a:ln>
          </p:spPr>
          <p:txBody>
            <a:bodyPr/>
            <a:lstStyle/>
            <a:p>
              <a:pPr>
                <a:defRPr/>
              </a:pPr>
              <a:endParaRPr lang="en-US" dirty="0"/>
            </a:p>
          </p:txBody>
        </p:sp>
        <p:sp>
          <p:nvSpPr>
            <p:cNvPr id="778" name="Freeform 64"/>
            <p:cNvSpPr>
              <a:spLocks noEditPoints="1"/>
            </p:cNvSpPr>
            <p:nvPr/>
          </p:nvSpPr>
          <p:spPr bwMode="ltGray">
            <a:xfrm rot="21404476">
              <a:off x="4227400" y="4673644"/>
              <a:ext cx="13718" cy="28157"/>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moveTo>
                    <a:pt x="14" y="12"/>
                  </a:moveTo>
                  <a:lnTo>
                    <a:pt x="14" y="14"/>
                  </a:lnTo>
                  <a:lnTo>
                    <a:pt x="14" y="18"/>
                  </a:lnTo>
                  <a:lnTo>
                    <a:pt x="14" y="12"/>
                  </a:lnTo>
                </a:path>
              </a:pathLst>
            </a:custGeom>
            <a:solidFill>
              <a:srgbClr val="003399"/>
            </a:solidFill>
            <a:ln w="9525">
              <a:noFill/>
              <a:round/>
              <a:headEnd/>
              <a:tailEnd/>
            </a:ln>
          </p:spPr>
          <p:txBody>
            <a:bodyPr/>
            <a:lstStyle/>
            <a:p>
              <a:pPr>
                <a:defRPr/>
              </a:pPr>
              <a:endParaRPr lang="en-US" dirty="0"/>
            </a:p>
          </p:txBody>
        </p:sp>
        <p:sp>
          <p:nvSpPr>
            <p:cNvPr id="781" name="Freeform 67"/>
            <p:cNvSpPr>
              <a:spLocks/>
            </p:cNvSpPr>
            <p:nvPr/>
          </p:nvSpPr>
          <p:spPr bwMode="ltGray">
            <a:xfrm rot="21404476">
              <a:off x="4164345" y="4681741"/>
              <a:ext cx="7220" cy="722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close/>
                </a:path>
              </a:pathLst>
            </a:custGeom>
            <a:solidFill>
              <a:srgbClr val="003399"/>
            </a:solidFill>
            <a:ln w="9525">
              <a:noFill/>
              <a:round/>
              <a:headEnd/>
              <a:tailEnd/>
            </a:ln>
          </p:spPr>
          <p:txBody>
            <a:bodyPr/>
            <a:lstStyle/>
            <a:p>
              <a:pPr>
                <a:defRPr/>
              </a:pPr>
              <a:endParaRPr lang="en-US" dirty="0"/>
            </a:p>
          </p:txBody>
        </p:sp>
        <p:sp>
          <p:nvSpPr>
            <p:cNvPr id="782" name="Freeform 68"/>
            <p:cNvSpPr>
              <a:spLocks/>
            </p:cNvSpPr>
            <p:nvPr/>
          </p:nvSpPr>
          <p:spPr bwMode="ltGray">
            <a:xfrm rot="21404476">
              <a:off x="4164345" y="4681741"/>
              <a:ext cx="7220" cy="722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path>
              </a:pathLst>
            </a:custGeom>
            <a:solidFill>
              <a:srgbClr val="003399"/>
            </a:solidFill>
            <a:ln w="9525">
              <a:noFill/>
              <a:round/>
              <a:headEnd/>
              <a:tailEnd/>
            </a:ln>
          </p:spPr>
          <p:txBody>
            <a:bodyPr/>
            <a:lstStyle/>
            <a:p>
              <a:pPr>
                <a:defRPr/>
              </a:pPr>
              <a:endParaRPr lang="en-US" dirty="0"/>
            </a:p>
          </p:txBody>
        </p:sp>
        <p:sp>
          <p:nvSpPr>
            <p:cNvPr id="783" name="Freeform 69"/>
            <p:cNvSpPr>
              <a:spLocks/>
            </p:cNvSpPr>
            <p:nvPr/>
          </p:nvSpPr>
          <p:spPr bwMode="ltGray">
            <a:xfrm rot="21404476">
              <a:off x="4519105" y="4662784"/>
              <a:ext cx="14440" cy="8664"/>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close/>
                </a:path>
              </a:pathLst>
            </a:custGeom>
            <a:solidFill>
              <a:srgbClr val="003399"/>
            </a:solidFill>
            <a:ln w="9525">
              <a:noFill/>
              <a:round/>
              <a:headEnd/>
              <a:tailEnd/>
            </a:ln>
          </p:spPr>
          <p:txBody>
            <a:bodyPr/>
            <a:lstStyle/>
            <a:p>
              <a:pPr>
                <a:defRPr/>
              </a:pPr>
              <a:endParaRPr lang="en-US" dirty="0"/>
            </a:p>
          </p:txBody>
        </p:sp>
        <p:sp>
          <p:nvSpPr>
            <p:cNvPr id="784" name="Freeform 70"/>
            <p:cNvSpPr>
              <a:spLocks/>
            </p:cNvSpPr>
            <p:nvPr/>
          </p:nvSpPr>
          <p:spPr bwMode="ltGray">
            <a:xfrm rot="21404476">
              <a:off x="4519105" y="4662784"/>
              <a:ext cx="14440" cy="8664"/>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path>
              </a:pathLst>
            </a:custGeom>
            <a:solidFill>
              <a:srgbClr val="003399"/>
            </a:solidFill>
            <a:ln w="9525">
              <a:noFill/>
              <a:round/>
              <a:headEnd/>
              <a:tailEnd/>
            </a:ln>
          </p:spPr>
          <p:txBody>
            <a:bodyPr/>
            <a:lstStyle/>
            <a:p>
              <a:pPr>
                <a:defRPr/>
              </a:pPr>
              <a:endParaRPr lang="en-US" dirty="0"/>
            </a:p>
          </p:txBody>
        </p:sp>
        <p:sp>
          <p:nvSpPr>
            <p:cNvPr id="785" name="Freeform 71"/>
            <p:cNvSpPr>
              <a:spLocks/>
            </p:cNvSpPr>
            <p:nvPr/>
          </p:nvSpPr>
          <p:spPr bwMode="ltGray">
            <a:xfrm rot="21404476">
              <a:off x="4158550" y="4692736"/>
              <a:ext cx="13718" cy="10108"/>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close/>
                </a:path>
              </a:pathLst>
            </a:custGeom>
            <a:solidFill>
              <a:srgbClr val="003399"/>
            </a:solidFill>
            <a:ln w="9525">
              <a:noFill/>
              <a:round/>
              <a:headEnd/>
              <a:tailEnd/>
            </a:ln>
          </p:spPr>
          <p:txBody>
            <a:bodyPr/>
            <a:lstStyle/>
            <a:p>
              <a:pPr>
                <a:defRPr/>
              </a:pPr>
              <a:endParaRPr lang="en-US" dirty="0"/>
            </a:p>
          </p:txBody>
        </p:sp>
        <p:sp>
          <p:nvSpPr>
            <p:cNvPr id="786" name="Freeform 72"/>
            <p:cNvSpPr>
              <a:spLocks/>
            </p:cNvSpPr>
            <p:nvPr/>
          </p:nvSpPr>
          <p:spPr bwMode="ltGray">
            <a:xfrm rot="21404476">
              <a:off x="4158550" y="4692736"/>
              <a:ext cx="13718" cy="10108"/>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path>
              </a:pathLst>
            </a:custGeom>
            <a:solidFill>
              <a:srgbClr val="003399"/>
            </a:solidFill>
            <a:ln w="9525">
              <a:noFill/>
              <a:round/>
              <a:headEnd/>
              <a:tailEnd/>
            </a:ln>
          </p:spPr>
          <p:txBody>
            <a:bodyPr/>
            <a:lstStyle/>
            <a:p>
              <a:pPr>
                <a:defRPr/>
              </a:pPr>
              <a:endParaRPr lang="en-US" dirty="0"/>
            </a:p>
          </p:txBody>
        </p:sp>
        <p:sp>
          <p:nvSpPr>
            <p:cNvPr id="787" name="Freeform 73"/>
            <p:cNvSpPr>
              <a:spLocks/>
            </p:cNvSpPr>
            <p:nvPr/>
          </p:nvSpPr>
          <p:spPr bwMode="ltGray">
            <a:xfrm rot="21404476">
              <a:off x="4248781" y="4689231"/>
              <a:ext cx="7220" cy="11552"/>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close/>
                </a:path>
              </a:pathLst>
            </a:custGeom>
            <a:solidFill>
              <a:srgbClr val="003399"/>
            </a:solidFill>
            <a:ln w="9525">
              <a:noFill/>
              <a:round/>
              <a:headEnd/>
              <a:tailEnd/>
            </a:ln>
          </p:spPr>
          <p:txBody>
            <a:bodyPr/>
            <a:lstStyle/>
            <a:p>
              <a:pPr>
                <a:defRPr/>
              </a:pPr>
              <a:endParaRPr lang="en-US" dirty="0"/>
            </a:p>
          </p:txBody>
        </p:sp>
        <p:sp>
          <p:nvSpPr>
            <p:cNvPr id="788" name="Freeform 74"/>
            <p:cNvSpPr>
              <a:spLocks/>
            </p:cNvSpPr>
            <p:nvPr/>
          </p:nvSpPr>
          <p:spPr bwMode="ltGray">
            <a:xfrm rot="21404476">
              <a:off x="4248781" y="4689231"/>
              <a:ext cx="7220" cy="11552"/>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path>
              </a:pathLst>
            </a:custGeom>
            <a:solidFill>
              <a:srgbClr val="003399"/>
            </a:solidFill>
            <a:ln w="9525">
              <a:noFill/>
              <a:round/>
              <a:headEnd/>
              <a:tailEnd/>
            </a:ln>
          </p:spPr>
          <p:txBody>
            <a:bodyPr/>
            <a:lstStyle/>
            <a:p>
              <a:pPr>
                <a:defRPr/>
              </a:pPr>
              <a:endParaRPr lang="en-US" dirty="0"/>
            </a:p>
          </p:txBody>
        </p:sp>
        <p:sp>
          <p:nvSpPr>
            <p:cNvPr id="789" name="Freeform 75"/>
            <p:cNvSpPr>
              <a:spLocks/>
            </p:cNvSpPr>
            <p:nvPr/>
          </p:nvSpPr>
          <p:spPr bwMode="ltGray">
            <a:xfrm rot="21404476">
              <a:off x="4096095" y="4698748"/>
              <a:ext cx="135011" cy="163168"/>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close/>
                </a:path>
              </a:pathLst>
            </a:custGeom>
            <a:solidFill>
              <a:srgbClr val="003399"/>
            </a:solidFill>
            <a:ln w="9525">
              <a:noFill/>
              <a:round/>
              <a:headEnd/>
              <a:tailEnd/>
            </a:ln>
          </p:spPr>
          <p:txBody>
            <a:bodyPr/>
            <a:lstStyle/>
            <a:p>
              <a:pPr>
                <a:defRPr/>
              </a:pPr>
              <a:endParaRPr lang="en-US" dirty="0"/>
            </a:p>
          </p:txBody>
        </p:sp>
        <p:sp>
          <p:nvSpPr>
            <p:cNvPr id="790" name="Freeform 76"/>
            <p:cNvSpPr>
              <a:spLocks/>
            </p:cNvSpPr>
            <p:nvPr/>
          </p:nvSpPr>
          <p:spPr bwMode="ltGray">
            <a:xfrm rot="21404476">
              <a:off x="4096095" y="4698748"/>
              <a:ext cx="135011" cy="163168"/>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path>
              </a:pathLst>
            </a:custGeom>
            <a:solidFill>
              <a:srgbClr val="003399"/>
            </a:solidFill>
            <a:ln w="9525">
              <a:noFill/>
              <a:round/>
              <a:headEnd/>
              <a:tailEnd/>
            </a:ln>
          </p:spPr>
          <p:txBody>
            <a:bodyPr/>
            <a:lstStyle/>
            <a:p>
              <a:pPr>
                <a:defRPr/>
              </a:pPr>
              <a:endParaRPr lang="en-US" dirty="0"/>
            </a:p>
          </p:txBody>
        </p:sp>
        <p:sp>
          <p:nvSpPr>
            <p:cNvPr id="791" name="Freeform 77"/>
            <p:cNvSpPr>
              <a:spLocks noEditPoints="1"/>
            </p:cNvSpPr>
            <p:nvPr/>
          </p:nvSpPr>
          <p:spPr bwMode="ltGray">
            <a:xfrm rot="21404476">
              <a:off x="4359845" y="4659825"/>
              <a:ext cx="838224" cy="721984"/>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close/>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close/>
                </a:path>
              </a:pathLst>
            </a:custGeom>
            <a:solidFill>
              <a:srgbClr val="003399"/>
            </a:solidFill>
            <a:ln w="9525">
              <a:noFill/>
              <a:round/>
              <a:headEnd/>
              <a:tailEnd/>
            </a:ln>
          </p:spPr>
          <p:txBody>
            <a:bodyPr/>
            <a:lstStyle/>
            <a:p>
              <a:pPr>
                <a:defRPr/>
              </a:pPr>
              <a:endParaRPr lang="en-US" dirty="0"/>
            </a:p>
          </p:txBody>
        </p:sp>
        <p:sp>
          <p:nvSpPr>
            <p:cNvPr id="792" name="Freeform 78"/>
            <p:cNvSpPr>
              <a:spLocks noEditPoints="1"/>
            </p:cNvSpPr>
            <p:nvPr/>
          </p:nvSpPr>
          <p:spPr bwMode="ltGray">
            <a:xfrm rot="21404476">
              <a:off x="4359845" y="4659825"/>
              <a:ext cx="838224" cy="721984"/>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path>
              </a:pathLst>
            </a:custGeom>
            <a:solidFill>
              <a:srgbClr val="003399"/>
            </a:solidFill>
            <a:ln w="9525">
              <a:noFill/>
              <a:round/>
              <a:headEnd/>
              <a:tailEnd/>
            </a:ln>
          </p:spPr>
          <p:txBody>
            <a:bodyPr/>
            <a:lstStyle/>
            <a:p>
              <a:pPr>
                <a:defRPr/>
              </a:pPr>
              <a:endParaRPr lang="en-US" dirty="0"/>
            </a:p>
          </p:txBody>
        </p:sp>
        <p:sp>
          <p:nvSpPr>
            <p:cNvPr id="793" name="Freeform 79"/>
            <p:cNvSpPr>
              <a:spLocks/>
            </p:cNvSpPr>
            <p:nvPr/>
          </p:nvSpPr>
          <p:spPr bwMode="ltGray">
            <a:xfrm rot="21404476">
              <a:off x="3970088" y="4716589"/>
              <a:ext cx="116239" cy="172554"/>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close/>
                </a:path>
              </a:pathLst>
            </a:custGeom>
            <a:solidFill>
              <a:srgbClr val="003399"/>
            </a:solidFill>
            <a:ln w="9525">
              <a:noFill/>
              <a:round/>
              <a:headEnd/>
              <a:tailEnd/>
            </a:ln>
          </p:spPr>
          <p:txBody>
            <a:bodyPr/>
            <a:lstStyle/>
            <a:p>
              <a:pPr>
                <a:defRPr/>
              </a:pPr>
              <a:endParaRPr lang="en-US" dirty="0"/>
            </a:p>
          </p:txBody>
        </p:sp>
        <p:sp>
          <p:nvSpPr>
            <p:cNvPr id="794" name="Freeform 80"/>
            <p:cNvSpPr>
              <a:spLocks/>
            </p:cNvSpPr>
            <p:nvPr/>
          </p:nvSpPr>
          <p:spPr bwMode="ltGray">
            <a:xfrm rot="21404476">
              <a:off x="3970088" y="4716589"/>
              <a:ext cx="116239" cy="172554"/>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path>
              </a:pathLst>
            </a:custGeom>
            <a:solidFill>
              <a:srgbClr val="003399"/>
            </a:solidFill>
            <a:ln w="9525">
              <a:noFill/>
              <a:round/>
              <a:headEnd/>
              <a:tailEnd/>
            </a:ln>
          </p:spPr>
          <p:txBody>
            <a:bodyPr/>
            <a:lstStyle/>
            <a:p>
              <a:pPr>
                <a:defRPr/>
              </a:pPr>
              <a:endParaRPr lang="en-US" dirty="0"/>
            </a:p>
          </p:txBody>
        </p:sp>
        <p:sp>
          <p:nvSpPr>
            <p:cNvPr id="795" name="Freeform 81"/>
            <p:cNvSpPr>
              <a:spLocks/>
            </p:cNvSpPr>
            <p:nvPr/>
          </p:nvSpPr>
          <p:spPr bwMode="ltGray">
            <a:xfrm rot="21404476">
              <a:off x="4220620" y="4702220"/>
              <a:ext cx="13718" cy="12274"/>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close/>
                </a:path>
              </a:pathLst>
            </a:custGeom>
            <a:solidFill>
              <a:srgbClr val="003399"/>
            </a:solidFill>
            <a:ln w="9525">
              <a:noFill/>
              <a:round/>
              <a:headEnd/>
              <a:tailEnd/>
            </a:ln>
          </p:spPr>
          <p:txBody>
            <a:bodyPr/>
            <a:lstStyle/>
            <a:p>
              <a:pPr>
                <a:defRPr/>
              </a:pPr>
              <a:endParaRPr lang="en-US" dirty="0"/>
            </a:p>
          </p:txBody>
        </p:sp>
        <p:sp>
          <p:nvSpPr>
            <p:cNvPr id="796" name="Freeform 82"/>
            <p:cNvSpPr>
              <a:spLocks/>
            </p:cNvSpPr>
            <p:nvPr/>
          </p:nvSpPr>
          <p:spPr bwMode="ltGray">
            <a:xfrm rot="21404476">
              <a:off x="4220620" y="4702220"/>
              <a:ext cx="13718" cy="12274"/>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path>
              </a:pathLst>
            </a:custGeom>
            <a:solidFill>
              <a:srgbClr val="003399"/>
            </a:solidFill>
            <a:ln w="9525">
              <a:noFill/>
              <a:round/>
              <a:headEnd/>
              <a:tailEnd/>
            </a:ln>
          </p:spPr>
          <p:txBody>
            <a:bodyPr/>
            <a:lstStyle/>
            <a:p>
              <a:pPr>
                <a:defRPr/>
              </a:pPr>
              <a:endParaRPr lang="en-US" dirty="0"/>
            </a:p>
          </p:txBody>
        </p:sp>
        <p:sp>
          <p:nvSpPr>
            <p:cNvPr id="797" name="Freeform 83"/>
            <p:cNvSpPr>
              <a:spLocks noEditPoints="1"/>
            </p:cNvSpPr>
            <p:nvPr/>
          </p:nvSpPr>
          <p:spPr bwMode="ltGray">
            <a:xfrm rot="21404476">
              <a:off x="4173513" y="4702737"/>
              <a:ext cx="248363" cy="229591"/>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close/>
                  <a:moveTo>
                    <a:pt x="147" y="133"/>
                  </a:moveTo>
                  <a:lnTo>
                    <a:pt x="147" y="148"/>
                  </a:lnTo>
                  <a:lnTo>
                    <a:pt x="155" y="148"/>
                  </a:lnTo>
                  <a:lnTo>
                    <a:pt x="155" y="142"/>
                  </a:lnTo>
                  <a:lnTo>
                    <a:pt x="155" y="133"/>
                  </a:lnTo>
                  <a:lnTo>
                    <a:pt x="147" y="133"/>
                  </a:lnTo>
                  <a:close/>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close/>
                </a:path>
              </a:pathLst>
            </a:custGeom>
            <a:solidFill>
              <a:srgbClr val="003399"/>
            </a:solidFill>
            <a:ln w="9525">
              <a:noFill/>
              <a:round/>
              <a:headEnd/>
              <a:tailEnd/>
            </a:ln>
          </p:spPr>
          <p:txBody>
            <a:bodyPr/>
            <a:lstStyle/>
            <a:p>
              <a:pPr>
                <a:defRPr/>
              </a:pPr>
              <a:endParaRPr lang="en-US" dirty="0"/>
            </a:p>
          </p:txBody>
        </p:sp>
        <p:sp>
          <p:nvSpPr>
            <p:cNvPr id="798" name="Freeform 84"/>
            <p:cNvSpPr>
              <a:spLocks noEditPoints="1"/>
            </p:cNvSpPr>
            <p:nvPr/>
          </p:nvSpPr>
          <p:spPr bwMode="ltGray">
            <a:xfrm rot="21404476">
              <a:off x="4173513" y="4702737"/>
              <a:ext cx="248363" cy="229591"/>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moveTo>
                    <a:pt x="147" y="133"/>
                  </a:moveTo>
                  <a:lnTo>
                    <a:pt x="147" y="148"/>
                  </a:lnTo>
                  <a:lnTo>
                    <a:pt x="155" y="148"/>
                  </a:lnTo>
                  <a:lnTo>
                    <a:pt x="155" y="142"/>
                  </a:lnTo>
                  <a:lnTo>
                    <a:pt x="155" y="133"/>
                  </a:lnTo>
                  <a:lnTo>
                    <a:pt x="147" y="133"/>
                  </a:lnTo>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path>
              </a:pathLst>
            </a:custGeom>
            <a:solidFill>
              <a:srgbClr val="003399"/>
            </a:solidFill>
            <a:ln w="9525">
              <a:noFill/>
              <a:round/>
              <a:headEnd/>
              <a:tailEnd/>
            </a:ln>
          </p:spPr>
          <p:txBody>
            <a:bodyPr/>
            <a:lstStyle/>
            <a:p>
              <a:pPr>
                <a:defRPr/>
              </a:pPr>
              <a:endParaRPr lang="en-US" dirty="0"/>
            </a:p>
          </p:txBody>
        </p:sp>
        <p:sp>
          <p:nvSpPr>
            <p:cNvPr id="799" name="Freeform 85"/>
            <p:cNvSpPr>
              <a:spLocks/>
            </p:cNvSpPr>
            <p:nvPr/>
          </p:nvSpPr>
          <p:spPr bwMode="ltGray">
            <a:xfrm rot="21404476">
              <a:off x="4483825" y="4690925"/>
              <a:ext cx="472178" cy="148007"/>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close/>
                </a:path>
              </a:pathLst>
            </a:custGeom>
            <a:solidFill>
              <a:srgbClr val="003399"/>
            </a:solidFill>
            <a:ln w="9525">
              <a:noFill/>
              <a:round/>
              <a:headEnd/>
              <a:tailEnd/>
            </a:ln>
          </p:spPr>
          <p:txBody>
            <a:bodyPr/>
            <a:lstStyle/>
            <a:p>
              <a:pPr>
                <a:defRPr/>
              </a:pPr>
              <a:endParaRPr lang="en-US" dirty="0"/>
            </a:p>
          </p:txBody>
        </p:sp>
        <p:sp>
          <p:nvSpPr>
            <p:cNvPr id="800" name="Freeform 86"/>
            <p:cNvSpPr>
              <a:spLocks/>
            </p:cNvSpPr>
            <p:nvPr/>
          </p:nvSpPr>
          <p:spPr bwMode="ltGray">
            <a:xfrm rot="21404476">
              <a:off x="4483825" y="4690925"/>
              <a:ext cx="472178" cy="148007"/>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path>
              </a:pathLst>
            </a:custGeom>
            <a:solidFill>
              <a:srgbClr val="003399"/>
            </a:solidFill>
            <a:ln w="9525">
              <a:noFill/>
              <a:round/>
              <a:headEnd/>
              <a:tailEnd/>
            </a:ln>
          </p:spPr>
          <p:txBody>
            <a:bodyPr/>
            <a:lstStyle/>
            <a:p>
              <a:pPr>
                <a:defRPr/>
              </a:pPr>
              <a:endParaRPr lang="en-US" dirty="0"/>
            </a:p>
          </p:txBody>
        </p:sp>
        <p:sp>
          <p:nvSpPr>
            <p:cNvPr id="801" name="Freeform 87"/>
            <p:cNvSpPr>
              <a:spLocks/>
            </p:cNvSpPr>
            <p:nvPr/>
          </p:nvSpPr>
          <p:spPr bwMode="ltGray">
            <a:xfrm rot="21404476">
              <a:off x="4095317" y="4759483"/>
              <a:ext cx="5776" cy="18050"/>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close/>
                </a:path>
              </a:pathLst>
            </a:custGeom>
            <a:solidFill>
              <a:srgbClr val="003399"/>
            </a:solidFill>
            <a:ln w="9525">
              <a:noFill/>
              <a:round/>
              <a:headEnd/>
              <a:tailEnd/>
            </a:ln>
          </p:spPr>
          <p:txBody>
            <a:bodyPr/>
            <a:lstStyle/>
            <a:p>
              <a:pPr>
                <a:defRPr/>
              </a:pPr>
              <a:endParaRPr lang="en-US" dirty="0"/>
            </a:p>
          </p:txBody>
        </p:sp>
        <p:sp>
          <p:nvSpPr>
            <p:cNvPr id="802" name="Freeform 88"/>
            <p:cNvSpPr>
              <a:spLocks/>
            </p:cNvSpPr>
            <p:nvPr/>
          </p:nvSpPr>
          <p:spPr bwMode="ltGray">
            <a:xfrm rot="21404476">
              <a:off x="4095317" y="4759483"/>
              <a:ext cx="5776" cy="18050"/>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path>
              </a:pathLst>
            </a:custGeom>
            <a:solidFill>
              <a:srgbClr val="003399"/>
            </a:solidFill>
            <a:ln w="9525">
              <a:noFill/>
              <a:round/>
              <a:headEnd/>
              <a:tailEnd/>
            </a:ln>
          </p:spPr>
          <p:txBody>
            <a:bodyPr/>
            <a:lstStyle/>
            <a:p>
              <a:pPr>
                <a:defRPr/>
              </a:pPr>
              <a:endParaRPr lang="en-US" dirty="0"/>
            </a:p>
          </p:txBody>
        </p:sp>
        <p:sp>
          <p:nvSpPr>
            <p:cNvPr id="803" name="Freeform 89"/>
            <p:cNvSpPr>
              <a:spLocks/>
            </p:cNvSpPr>
            <p:nvPr/>
          </p:nvSpPr>
          <p:spPr bwMode="ltGray">
            <a:xfrm rot="21404476">
              <a:off x="4278910" y="4799645"/>
              <a:ext cx="5776" cy="10830"/>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close/>
                </a:path>
              </a:pathLst>
            </a:custGeom>
            <a:solidFill>
              <a:srgbClr val="003399"/>
            </a:solidFill>
            <a:ln w="9525">
              <a:noFill/>
              <a:round/>
              <a:headEnd/>
              <a:tailEnd/>
            </a:ln>
          </p:spPr>
          <p:txBody>
            <a:bodyPr/>
            <a:lstStyle/>
            <a:p>
              <a:pPr>
                <a:defRPr/>
              </a:pPr>
              <a:endParaRPr lang="en-US" dirty="0"/>
            </a:p>
          </p:txBody>
        </p:sp>
        <p:sp>
          <p:nvSpPr>
            <p:cNvPr id="804" name="Freeform 90"/>
            <p:cNvSpPr>
              <a:spLocks/>
            </p:cNvSpPr>
            <p:nvPr/>
          </p:nvSpPr>
          <p:spPr bwMode="ltGray">
            <a:xfrm rot="21404476">
              <a:off x="4278910" y="4799645"/>
              <a:ext cx="5776" cy="10830"/>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path>
              </a:pathLst>
            </a:custGeom>
            <a:solidFill>
              <a:srgbClr val="003399"/>
            </a:solidFill>
            <a:ln w="9525">
              <a:noFill/>
              <a:round/>
              <a:headEnd/>
              <a:tailEnd/>
            </a:ln>
          </p:spPr>
          <p:txBody>
            <a:bodyPr/>
            <a:lstStyle/>
            <a:p>
              <a:pPr>
                <a:defRPr/>
              </a:pPr>
              <a:endParaRPr lang="en-US" dirty="0"/>
            </a:p>
          </p:txBody>
        </p:sp>
        <p:sp>
          <p:nvSpPr>
            <p:cNvPr id="805" name="Freeform 91"/>
            <p:cNvSpPr>
              <a:spLocks/>
            </p:cNvSpPr>
            <p:nvPr/>
          </p:nvSpPr>
          <p:spPr bwMode="ltGray">
            <a:xfrm rot="21404476">
              <a:off x="4256915" y="4813475"/>
              <a:ext cx="47651" cy="47651"/>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close/>
                </a:path>
              </a:pathLst>
            </a:custGeom>
            <a:solidFill>
              <a:srgbClr val="003399"/>
            </a:solidFill>
            <a:ln w="9525">
              <a:noFill/>
              <a:round/>
              <a:headEnd/>
              <a:tailEnd/>
            </a:ln>
          </p:spPr>
          <p:txBody>
            <a:bodyPr/>
            <a:lstStyle/>
            <a:p>
              <a:pPr>
                <a:defRPr/>
              </a:pPr>
              <a:endParaRPr lang="en-US" dirty="0"/>
            </a:p>
          </p:txBody>
        </p:sp>
        <p:sp>
          <p:nvSpPr>
            <p:cNvPr id="806" name="Freeform 92"/>
            <p:cNvSpPr>
              <a:spLocks/>
            </p:cNvSpPr>
            <p:nvPr/>
          </p:nvSpPr>
          <p:spPr bwMode="ltGray">
            <a:xfrm rot="21404476">
              <a:off x="4256915" y="4813475"/>
              <a:ext cx="47651" cy="47651"/>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path>
              </a:pathLst>
            </a:custGeom>
            <a:solidFill>
              <a:srgbClr val="003399"/>
            </a:solidFill>
            <a:ln w="9525">
              <a:noFill/>
              <a:round/>
              <a:headEnd/>
              <a:tailEnd/>
            </a:ln>
          </p:spPr>
          <p:txBody>
            <a:bodyPr/>
            <a:lstStyle/>
            <a:p>
              <a:pPr>
                <a:defRPr/>
              </a:pPr>
              <a:endParaRPr lang="en-US" dirty="0"/>
            </a:p>
          </p:txBody>
        </p:sp>
        <p:sp>
          <p:nvSpPr>
            <p:cNvPr id="807" name="Freeform 93"/>
            <p:cNvSpPr>
              <a:spLocks/>
            </p:cNvSpPr>
            <p:nvPr/>
          </p:nvSpPr>
          <p:spPr bwMode="ltGray">
            <a:xfrm rot="21404476">
              <a:off x="3928600" y="4848181"/>
              <a:ext cx="173998" cy="152339"/>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close/>
                </a:path>
              </a:pathLst>
            </a:custGeom>
            <a:solidFill>
              <a:srgbClr val="003399"/>
            </a:solidFill>
            <a:ln w="9525">
              <a:noFill/>
              <a:round/>
              <a:headEnd/>
              <a:tailEnd/>
            </a:ln>
          </p:spPr>
          <p:txBody>
            <a:bodyPr/>
            <a:lstStyle/>
            <a:p>
              <a:pPr>
                <a:defRPr/>
              </a:pPr>
              <a:endParaRPr lang="en-US" dirty="0"/>
            </a:p>
          </p:txBody>
        </p:sp>
        <p:sp>
          <p:nvSpPr>
            <p:cNvPr id="808" name="Freeform 94"/>
            <p:cNvSpPr>
              <a:spLocks/>
            </p:cNvSpPr>
            <p:nvPr/>
          </p:nvSpPr>
          <p:spPr bwMode="ltGray">
            <a:xfrm rot="21404476">
              <a:off x="3928600" y="4848181"/>
              <a:ext cx="173998" cy="152339"/>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path>
              </a:pathLst>
            </a:custGeom>
            <a:solidFill>
              <a:srgbClr val="003399"/>
            </a:solidFill>
            <a:ln w="9525">
              <a:noFill/>
              <a:round/>
              <a:headEnd/>
              <a:tailEnd/>
            </a:ln>
          </p:spPr>
          <p:txBody>
            <a:bodyPr/>
            <a:lstStyle/>
            <a:p>
              <a:pPr>
                <a:defRPr/>
              </a:pPr>
              <a:endParaRPr lang="en-US" dirty="0"/>
            </a:p>
          </p:txBody>
        </p:sp>
        <p:sp>
          <p:nvSpPr>
            <p:cNvPr id="809" name="Freeform 95"/>
            <p:cNvSpPr>
              <a:spLocks/>
            </p:cNvSpPr>
            <p:nvPr/>
          </p:nvSpPr>
          <p:spPr bwMode="ltGray">
            <a:xfrm rot="21404476">
              <a:off x="4593819" y="4846997"/>
              <a:ext cx="155227" cy="152339"/>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close/>
                </a:path>
              </a:pathLst>
            </a:custGeom>
            <a:solidFill>
              <a:srgbClr val="003399"/>
            </a:solidFill>
            <a:ln w="9525">
              <a:noFill/>
              <a:round/>
              <a:headEnd/>
              <a:tailEnd/>
            </a:ln>
          </p:spPr>
          <p:txBody>
            <a:bodyPr/>
            <a:lstStyle/>
            <a:p>
              <a:pPr>
                <a:defRPr/>
              </a:pPr>
              <a:endParaRPr lang="en-US" dirty="0"/>
            </a:p>
          </p:txBody>
        </p:sp>
        <p:sp>
          <p:nvSpPr>
            <p:cNvPr id="810" name="Freeform 96"/>
            <p:cNvSpPr>
              <a:spLocks/>
            </p:cNvSpPr>
            <p:nvPr/>
          </p:nvSpPr>
          <p:spPr bwMode="ltGray">
            <a:xfrm rot="21404476">
              <a:off x="4593819" y="4846997"/>
              <a:ext cx="155227" cy="152339"/>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path>
              </a:pathLst>
            </a:custGeom>
            <a:solidFill>
              <a:srgbClr val="003399"/>
            </a:solidFill>
            <a:ln w="9525">
              <a:noFill/>
              <a:round/>
              <a:headEnd/>
              <a:tailEnd/>
            </a:ln>
          </p:spPr>
          <p:txBody>
            <a:bodyPr/>
            <a:lstStyle/>
            <a:p>
              <a:pPr>
                <a:defRPr/>
              </a:pPr>
              <a:endParaRPr lang="en-US" dirty="0"/>
            </a:p>
          </p:txBody>
        </p:sp>
        <p:sp>
          <p:nvSpPr>
            <p:cNvPr id="811" name="Freeform 97"/>
            <p:cNvSpPr>
              <a:spLocks/>
            </p:cNvSpPr>
            <p:nvPr/>
          </p:nvSpPr>
          <p:spPr bwMode="ltGray">
            <a:xfrm rot="21404476">
              <a:off x="4219976" y="4902519"/>
              <a:ext cx="41875" cy="45485"/>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close/>
                </a:path>
              </a:pathLst>
            </a:custGeom>
            <a:solidFill>
              <a:srgbClr val="003399"/>
            </a:solidFill>
            <a:ln w="9525">
              <a:noFill/>
              <a:round/>
              <a:headEnd/>
              <a:tailEnd/>
            </a:ln>
          </p:spPr>
          <p:txBody>
            <a:bodyPr/>
            <a:lstStyle/>
            <a:p>
              <a:pPr>
                <a:defRPr/>
              </a:pPr>
              <a:endParaRPr lang="en-US" dirty="0"/>
            </a:p>
          </p:txBody>
        </p:sp>
        <p:sp>
          <p:nvSpPr>
            <p:cNvPr id="812" name="Freeform 98"/>
            <p:cNvSpPr>
              <a:spLocks/>
            </p:cNvSpPr>
            <p:nvPr/>
          </p:nvSpPr>
          <p:spPr bwMode="ltGray">
            <a:xfrm rot="21404476">
              <a:off x="4219976" y="4902519"/>
              <a:ext cx="41875" cy="45485"/>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path>
              </a:pathLst>
            </a:custGeom>
            <a:solidFill>
              <a:srgbClr val="003399"/>
            </a:solidFill>
            <a:ln w="9525">
              <a:noFill/>
              <a:round/>
              <a:headEnd/>
              <a:tailEnd/>
            </a:ln>
          </p:spPr>
          <p:txBody>
            <a:bodyPr/>
            <a:lstStyle/>
            <a:p>
              <a:pPr>
                <a:defRPr/>
              </a:pPr>
              <a:endParaRPr lang="en-US" dirty="0"/>
            </a:p>
          </p:txBody>
        </p:sp>
        <p:sp>
          <p:nvSpPr>
            <p:cNvPr id="813" name="Freeform 99"/>
            <p:cNvSpPr>
              <a:spLocks/>
            </p:cNvSpPr>
            <p:nvPr/>
          </p:nvSpPr>
          <p:spPr bwMode="ltGray">
            <a:xfrm rot="21404476">
              <a:off x="4173018" y="4906531"/>
              <a:ext cx="45485" cy="38987"/>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close/>
                </a:path>
              </a:pathLst>
            </a:custGeom>
            <a:solidFill>
              <a:srgbClr val="003399"/>
            </a:solidFill>
            <a:ln w="9525">
              <a:noFill/>
              <a:round/>
              <a:headEnd/>
              <a:tailEnd/>
            </a:ln>
          </p:spPr>
          <p:txBody>
            <a:bodyPr/>
            <a:lstStyle/>
            <a:p>
              <a:pPr>
                <a:defRPr/>
              </a:pPr>
              <a:endParaRPr lang="en-US" dirty="0"/>
            </a:p>
          </p:txBody>
        </p:sp>
        <p:sp>
          <p:nvSpPr>
            <p:cNvPr id="814" name="Freeform 100"/>
            <p:cNvSpPr>
              <a:spLocks/>
            </p:cNvSpPr>
            <p:nvPr/>
          </p:nvSpPr>
          <p:spPr bwMode="ltGray">
            <a:xfrm rot="21404476">
              <a:off x="4173018" y="4906531"/>
              <a:ext cx="45485" cy="38987"/>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path>
              </a:pathLst>
            </a:custGeom>
            <a:solidFill>
              <a:srgbClr val="003399"/>
            </a:solidFill>
            <a:ln w="9525">
              <a:noFill/>
              <a:round/>
              <a:headEnd/>
              <a:tailEnd/>
            </a:ln>
          </p:spPr>
          <p:txBody>
            <a:bodyPr/>
            <a:lstStyle/>
            <a:p>
              <a:pPr>
                <a:defRPr/>
              </a:pPr>
              <a:endParaRPr lang="en-US" dirty="0"/>
            </a:p>
          </p:txBody>
        </p:sp>
        <p:sp>
          <p:nvSpPr>
            <p:cNvPr id="815" name="Freeform 101"/>
            <p:cNvSpPr>
              <a:spLocks/>
            </p:cNvSpPr>
            <p:nvPr/>
          </p:nvSpPr>
          <p:spPr bwMode="ltGray">
            <a:xfrm rot="21404476">
              <a:off x="4357005" y="4893604"/>
              <a:ext cx="29601" cy="25269"/>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close/>
                </a:path>
              </a:pathLst>
            </a:custGeom>
            <a:solidFill>
              <a:srgbClr val="003399"/>
            </a:solidFill>
            <a:ln w="9525">
              <a:noFill/>
              <a:round/>
              <a:headEnd/>
              <a:tailEnd/>
            </a:ln>
          </p:spPr>
          <p:txBody>
            <a:bodyPr/>
            <a:lstStyle/>
            <a:p>
              <a:pPr>
                <a:defRPr/>
              </a:pPr>
              <a:endParaRPr lang="en-US" dirty="0"/>
            </a:p>
          </p:txBody>
        </p:sp>
        <p:sp>
          <p:nvSpPr>
            <p:cNvPr id="816" name="Freeform 102"/>
            <p:cNvSpPr>
              <a:spLocks/>
            </p:cNvSpPr>
            <p:nvPr/>
          </p:nvSpPr>
          <p:spPr bwMode="ltGray">
            <a:xfrm rot="21404476">
              <a:off x="4357005" y="4893604"/>
              <a:ext cx="29601" cy="25269"/>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path>
              </a:pathLst>
            </a:custGeom>
            <a:solidFill>
              <a:srgbClr val="003399"/>
            </a:solidFill>
            <a:ln w="9525">
              <a:noFill/>
              <a:round/>
              <a:headEnd/>
              <a:tailEnd/>
            </a:ln>
          </p:spPr>
          <p:txBody>
            <a:bodyPr/>
            <a:lstStyle/>
            <a:p>
              <a:pPr>
                <a:defRPr/>
              </a:pPr>
              <a:endParaRPr lang="en-US" dirty="0"/>
            </a:p>
          </p:txBody>
        </p:sp>
        <p:sp>
          <p:nvSpPr>
            <p:cNvPr id="817" name="Freeform 103"/>
            <p:cNvSpPr>
              <a:spLocks/>
            </p:cNvSpPr>
            <p:nvPr/>
          </p:nvSpPr>
          <p:spPr bwMode="ltGray">
            <a:xfrm rot="21404476">
              <a:off x="4143072" y="4913422"/>
              <a:ext cx="41875" cy="6570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close/>
                </a:path>
              </a:pathLst>
            </a:custGeom>
            <a:solidFill>
              <a:srgbClr val="003399"/>
            </a:solidFill>
            <a:ln w="9525">
              <a:noFill/>
              <a:round/>
              <a:headEnd/>
              <a:tailEnd/>
            </a:ln>
          </p:spPr>
          <p:txBody>
            <a:bodyPr/>
            <a:lstStyle/>
            <a:p>
              <a:pPr>
                <a:defRPr/>
              </a:pPr>
              <a:endParaRPr lang="en-US" dirty="0"/>
            </a:p>
          </p:txBody>
        </p:sp>
        <p:sp>
          <p:nvSpPr>
            <p:cNvPr id="818" name="Freeform 104"/>
            <p:cNvSpPr>
              <a:spLocks/>
            </p:cNvSpPr>
            <p:nvPr/>
          </p:nvSpPr>
          <p:spPr bwMode="ltGray">
            <a:xfrm rot="21404476">
              <a:off x="4143072" y="4913422"/>
              <a:ext cx="41875" cy="6570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path>
              </a:pathLst>
            </a:custGeom>
            <a:solidFill>
              <a:srgbClr val="003399"/>
            </a:solidFill>
            <a:ln w="9525">
              <a:noFill/>
              <a:round/>
              <a:headEnd/>
              <a:tailEnd/>
            </a:ln>
          </p:spPr>
          <p:txBody>
            <a:bodyPr/>
            <a:lstStyle/>
            <a:p>
              <a:pPr>
                <a:defRPr/>
              </a:pPr>
              <a:endParaRPr lang="en-US" dirty="0"/>
            </a:p>
          </p:txBody>
        </p:sp>
        <p:sp>
          <p:nvSpPr>
            <p:cNvPr id="819" name="Freeform 105"/>
            <p:cNvSpPr>
              <a:spLocks/>
            </p:cNvSpPr>
            <p:nvPr/>
          </p:nvSpPr>
          <p:spPr bwMode="ltGray">
            <a:xfrm rot="21404476">
              <a:off x="4346566" y="4903718"/>
              <a:ext cx="25269" cy="19494"/>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close/>
                </a:path>
              </a:pathLst>
            </a:custGeom>
            <a:solidFill>
              <a:srgbClr val="003399"/>
            </a:solidFill>
            <a:ln w="9525">
              <a:noFill/>
              <a:round/>
              <a:headEnd/>
              <a:tailEnd/>
            </a:ln>
          </p:spPr>
          <p:txBody>
            <a:bodyPr/>
            <a:lstStyle/>
            <a:p>
              <a:pPr>
                <a:defRPr/>
              </a:pPr>
              <a:endParaRPr lang="en-US" dirty="0"/>
            </a:p>
          </p:txBody>
        </p:sp>
        <p:sp>
          <p:nvSpPr>
            <p:cNvPr id="820" name="Freeform 106"/>
            <p:cNvSpPr>
              <a:spLocks/>
            </p:cNvSpPr>
            <p:nvPr/>
          </p:nvSpPr>
          <p:spPr bwMode="ltGray">
            <a:xfrm rot="21404476">
              <a:off x="4346566" y="4903718"/>
              <a:ext cx="25269" cy="19494"/>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path>
              </a:pathLst>
            </a:custGeom>
            <a:solidFill>
              <a:srgbClr val="003399"/>
            </a:solidFill>
            <a:ln w="9525">
              <a:noFill/>
              <a:round/>
              <a:headEnd/>
              <a:tailEnd/>
            </a:ln>
          </p:spPr>
          <p:txBody>
            <a:bodyPr/>
            <a:lstStyle/>
            <a:p>
              <a:pPr>
                <a:defRPr/>
              </a:pPr>
              <a:endParaRPr lang="en-US" dirty="0"/>
            </a:p>
          </p:txBody>
        </p:sp>
        <p:sp>
          <p:nvSpPr>
            <p:cNvPr id="821" name="Freeform 107"/>
            <p:cNvSpPr>
              <a:spLocks/>
            </p:cNvSpPr>
            <p:nvPr/>
          </p:nvSpPr>
          <p:spPr bwMode="ltGray">
            <a:xfrm rot="21404476">
              <a:off x="4093397" y="4945129"/>
              <a:ext cx="16606" cy="10830"/>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close/>
                </a:path>
              </a:pathLst>
            </a:custGeom>
            <a:solidFill>
              <a:srgbClr val="003399"/>
            </a:solidFill>
            <a:ln w="9525">
              <a:noFill/>
              <a:round/>
              <a:headEnd/>
              <a:tailEnd/>
            </a:ln>
          </p:spPr>
          <p:txBody>
            <a:bodyPr/>
            <a:lstStyle/>
            <a:p>
              <a:pPr>
                <a:defRPr/>
              </a:pPr>
              <a:endParaRPr lang="en-US" dirty="0"/>
            </a:p>
          </p:txBody>
        </p:sp>
        <p:sp>
          <p:nvSpPr>
            <p:cNvPr id="822" name="Freeform 108"/>
            <p:cNvSpPr>
              <a:spLocks/>
            </p:cNvSpPr>
            <p:nvPr/>
          </p:nvSpPr>
          <p:spPr bwMode="ltGray">
            <a:xfrm rot="21404476">
              <a:off x="4093397" y="4945129"/>
              <a:ext cx="16606" cy="10830"/>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path>
              </a:pathLst>
            </a:custGeom>
            <a:solidFill>
              <a:srgbClr val="003399"/>
            </a:solidFill>
            <a:ln w="9525">
              <a:noFill/>
              <a:round/>
              <a:headEnd/>
              <a:tailEnd/>
            </a:ln>
          </p:spPr>
          <p:txBody>
            <a:bodyPr/>
            <a:lstStyle/>
            <a:p>
              <a:pPr>
                <a:defRPr/>
              </a:pPr>
              <a:endParaRPr lang="en-US" dirty="0"/>
            </a:p>
          </p:txBody>
        </p:sp>
        <p:sp>
          <p:nvSpPr>
            <p:cNvPr id="823" name="Freeform 109"/>
            <p:cNvSpPr>
              <a:spLocks/>
            </p:cNvSpPr>
            <p:nvPr/>
          </p:nvSpPr>
          <p:spPr bwMode="ltGray">
            <a:xfrm rot="21404476">
              <a:off x="4592366" y="4986632"/>
              <a:ext cx="521273" cy="497447"/>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close/>
                </a:path>
              </a:pathLst>
            </a:custGeom>
            <a:solidFill>
              <a:srgbClr val="003399"/>
            </a:solidFill>
            <a:ln w="9525">
              <a:noFill/>
              <a:round/>
              <a:headEnd/>
              <a:tailEnd/>
            </a:ln>
          </p:spPr>
          <p:txBody>
            <a:bodyPr/>
            <a:lstStyle/>
            <a:p>
              <a:pPr>
                <a:defRPr/>
              </a:pPr>
              <a:endParaRPr lang="en-US" dirty="0"/>
            </a:p>
          </p:txBody>
        </p:sp>
        <p:sp>
          <p:nvSpPr>
            <p:cNvPr id="824" name="Freeform 110"/>
            <p:cNvSpPr>
              <a:spLocks/>
            </p:cNvSpPr>
            <p:nvPr/>
          </p:nvSpPr>
          <p:spPr bwMode="ltGray">
            <a:xfrm rot="21404476">
              <a:off x="4592366" y="4986632"/>
              <a:ext cx="521273" cy="497447"/>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path>
              </a:pathLst>
            </a:custGeom>
            <a:solidFill>
              <a:srgbClr val="003399"/>
            </a:solidFill>
            <a:ln w="9525">
              <a:noFill/>
              <a:round/>
              <a:headEnd/>
              <a:tailEnd/>
            </a:ln>
          </p:spPr>
          <p:txBody>
            <a:bodyPr/>
            <a:lstStyle/>
            <a:p>
              <a:pPr>
                <a:defRPr/>
              </a:pPr>
              <a:endParaRPr lang="en-US" dirty="0"/>
            </a:p>
          </p:txBody>
        </p:sp>
        <p:sp>
          <p:nvSpPr>
            <p:cNvPr id="825" name="Freeform 111"/>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003399"/>
            </a:solidFill>
            <a:ln w="9525">
              <a:noFill/>
              <a:round/>
              <a:headEnd/>
              <a:tailEnd/>
            </a:ln>
          </p:spPr>
          <p:txBody>
            <a:bodyPr/>
            <a:lstStyle/>
            <a:p>
              <a:pPr>
                <a:defRPr/>
              </a:pPr>
              <a:endParaRPr lang="en-US" dirty="0"/>
            </a:p>
          </p:txBody>
        </p:sp>
        <p:sp>
          <p:nvSpPr>
            <p:cNvPr id="826" name="Freeform 112"/>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solidFill>
              <a:srgbClr val="003399"/>
            </a:solidFill>
            <a:ln w="9525">
              <a:noFill/>
              <a:round/>
              <a:headEnd/>
              <a:tailEnd/>
            </a:ln>
          </p:spPr>
          <p:txBody>
            <a:bodyPr/>
            <a:lstStyle/>
            <a:p>
              <a:pPr>
                <a:defRPr/>
              </a:pPr>
              <a:endParaRPr lang="en-US" dirty="0"/>
            </a:p>
          </p:txBody>
        </p:sp>
        <p:sp>
          <p:nvSpPr>
            <p:cNvPr id="827" name="Freeform 113"/>
            <p:cNvSpPr>
              <a:spLocks/>
            </p:cNvSpPr>
            <p:nvPr/>
          </p:nvSpPr>
          <p:spPr bwMode="ltGray">
            <a:xfrm rot="21404476">
              <a:off x="5656152" y="5696821"/>
              <a:ext cx="3610" cy="722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close/>
                </a:path>
              </a:pathLst>
            </a:custGeom>
            <a:solidFill>
              <a:srgbClr val="003399"/>
            </a:solidFill>
            <a:ln w="9525">
              <a:noFill/>
              <a:round/>
              <a:headEnd/>
              <a:tailEnd/>
            </a:ln>
          </p:spPr>
          <p:txBody>
            <a:bodyPr/>
            <a:lstStyle/>
            <a:p>
              <a:pPr>
                <a:defRPr/>
              </a:pPr>
              <a:endParaRPr lang="en-US" dirty="0"/>
            </a:p>
          </p:txBody>
        </p:sp>
        <p:sp>
          <p:nvSpPr>
            <p:cNvPr id="828" name="Freeform 114"/>
            <p:cNvSpPr>
              <a:spLocks/>
            </p:cNvSpPr>
            <p:nvPr/>
          </p:nvSpPr>
          <p:spPr bwMode="ltGray">
            <a:xfrm rot="21404476">
              <a:off x="5656152" y="5696821"/>
              <a:ext cx="3610" cy="722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path>
              </a:pathLst>
            </a:custGeom>
            <a:solidFill>
              <a:srgbClr val="003399"/>
            </a:solidFill>
            <a:ln w="9525">
              <a:noFill/>
              <a:round/>
              <a:headEnd/>
              <a:tailEnd/>
            </a:ln>
          </p:spPr>
          <p:txBody>
            <a:bodyPr/>
            <a:lstStyle/>
            <a:p>
              <a:pPr>
                <a:defRPr/>
              </a:pPr>
              <a:endParaRPr lang="en-US" dirty="0"/>
            </a:p>
          </p:txBody>
        </p:sp>
        <p:sp>
          <p:nvSpPr>
            <p:cNvPr id="829" name="Freeform 115"/>
            <p:cNvSpPr>
              <a:spLocks/>
            </p:cNvSpPr>
            <p:nvPr/>
          </p:nvSpPr>
          <p:spPr bwMode="ltGray">
            <a:xfrm rot="21404476">
              <a:off x="5137633" y="5244595"/>
              <a:ext cx="1221598" cy="1587643"/>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close/>
                </a:path>
              </a:pathLst>
            </a:custGeom>
            <a:solidFill>
              <a:srgbClr val="003399"/>
            </a:solidFill>
            <a:ln w="9525">
              <a:noFill/>
              <a:round/>
              <a:headEnd/>
              <a:tailEnd/>
            </a:ln>
          </p:spPr>
          <p:txBody>
            <a:bodyPr/>
            <a:lstStyle/>
            <a:p>
              <a:pPr>
                <a:defRPr/>
              </a:pPr>
              <a:endParaRPr lang="en-US" dirty="0"/>
            </a:p>
          </p:txBody>
        </p:sp>
        <p:sp>
          <p:nvSpPr>
            <p:cNvPr id="830" name="Freeform 116"/>
            <p:cNvSpPr>
              <a:spLocks/>
            </p:cNvSpPr>
            <p:nvPr/>
          </p:nvSpPr>
          <p:spPr bwMode="ltGray">
            <a:xfrm rot="21404476">
              <a:off x="5137633" y="5244595"/>
              <a:ext cx="1221598" cy="1587643"/>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path>
              </a:pathLst>
            </a:custGeom>
            <a:solidFill>
              <a:srgbClr val="003399"/>
            </a:solidFill>
            <a:ln w="9525">
              <a:noFill/>
              <a:round/>
              <a:headEnd/>
              <a:tailEnd/>
            </a:ln>
          </p:spPr>
          <p:txBody>
            <a:bodyPr/>
            <a:lstStyle/>
            <a:p>
              <a:pPr>
                <a:defRPr/>
              </a:pPr>
              <a:endParaRPr lang="en-US" dirty="0"/>
            </a:p>
          </p:txBody>
        </p:sp>
        <p:sp>
          <p:nvSpPr>
            <p:cNvPr id="831" name="Freeform 117"/>
            <p:cNvSpPr>
              <a:spLocks/>
            </p:cNvSpPr>
            <p:nvPr/>
          </p:nvSpPr>
          <p:spPr bwMode="ltGray">
            <a:xfrm rot="21404476">
              <a:off x="5388215" y="5384346"/>
              <a:ext cx="8664" cy="9386"/>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close/>
                </a:path>
              </a:pathLst>
            </a:custGeom>
            <a:solidFill>
              <a:srgbClr val="003399"/>
            </a:solidFill>
            <a:ln w="9525">
              <a:noFill/>
              <a:round/>
              <a:headEnd/>
              <a:tailEnd/>
            </a:ln>
          </p:spPr>
          <p:txBody>
            <a:bodyPr/>
            <a:lstStyle/>
            <a:p>
              <a:pPr>
                <a:defRPr/>
              </a:pPr>
              <a:endParaRPr lang="en-US" dirty="0"/>
            </a:p>
          </p:txBody>
        </p:sp>
        <p:sp>
          <p:nvSpPr>
            <p:cNvPr id="832" name="Freeform 118"/>
            <p:cNvSpPr>
              <a:spLocks/>
            </p:cNvSpPr>
            <p:nvPr/>
          </p:nvSpPr>
          <p:spPr bwMode="ltGray">
            <a:xfrm rot="21404476">
              <a:off x="5388215" y="5384346"/>
              <a:ext cx="8664" cy="9386"/>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path>
              </a:pathLst>
            </a:custGeom>
            <a:solidFill>
              <a:srgbClr val="003399"/>
            </a:solidFill>
            <a:ln w="9525">
              <a:noFill/>
              <a:round/>
              <a:headEnd/>
              <a:tailEnd/>
            </a:ln>
          </p:spPr>
          <p:txBody>
            <a:bodyPr/>
            <a:lstStyle/>
            <a:p>
              <a:pPr>
                <a:defRPr/>
              </a:pPr>
              <a:endParaRPr lang="en-US" dirty="0"/>
            </a:p>
          </p:txBody>
        </p:sp>
        <p:sp>
          <p:nvSpPr>
            <p:cNvPr id="833" name="Freeform 119"/>
            <p:cNvSpPr>
              <a:spLocks/>
            </p:cNvSpPr>
            <p:nvPr/>
          </p:nvSpPr>
          <p:spPr bwMode="ltGray">
            <a:xfrm rot="21404476">
              <a:off x="5458036" y="5399512"/>
              <a:ext cx="22382" cy="18050"/>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close/>
                </a:path>
              </a:pathLst>
            </a:custGeom>
            <a:solidFill>
              <a:srgbClr val="003399"/>
            </a:solidFill>
            <a:ln w="9525">
              <a:noFill/>
              <a:round/>
              <a:headEnd/>
              <a:tailEnd/>
            </a:ln>
          </p:spPr>
          <p:txBody>
            <a:bodyPr/>
            <a:lstStyle/>
            <a:p>
              <a:pPr>
                <a:defRPr/>
              </a:pPr>
              <a:endParaRPr lang="en-US" dirty="0"/>
            </a:p>
          </p:txBody>
        </p:sp>
        <p:sp>
          <p:nvSpPr>
            <p:cNvPr id="834" name="Freeform 120"/>
            <p:cNvSpPr>
              <a:spLocks/>
            </p:cNvSpPr>
            <p:nvPr/>
          </p:nvSpPr>
          <p:spPr bwMode="ltGray">
            <a:xfrm rot="21404476">
              <a:off x="5458036" y="5399512"/>
              <a:ext cx="22382" cy="18050"/>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path>
              </a:pathLst>
            </a:custGeom>
            <a:solidFill>
              <a:srgbClr val="003399"/>
            </a:solidFill>
            <a:ln w="9525">
              <a:noFill/>
              <a:round/>
              <a:headEnd/>
              <a:tailEnd/>
            </a:ln>
          </p:spPr>
          <p:txBody>
            <a:bodyPr/>
            <a:lstStyle/>
            <a:p>
              <a:pPr>
                <a:defRPr/>
              </a:pPr>
              <a:endParaRPr lang="en-US" dirty="0"/>
            </a:p>
          </p:txBody>
        </p:sp>
        <p:sp>
          <p:nvSpPr>
            <p:cNvPr id="835" name="Freeform 121"/>
            <p:cNvSpPr>
              <a:spLocks/>
            </p:cNvSpPr>
            <p:nvPr/>
          </p:nvSpPr>
          <p:spPr bwMode="ltGray">
            <a:xfrm rot="21404476">
              <a:off x="5585631" y="5688320"/>
              <a:ext cx="11552" cy="10830"/>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close/>
                </a:path>
              </a:pathLst>
            </a:custGeom>
            <a:solidFill>
              <a:srgbClr val="003399"/>
            </a:solidFill>
            <a:ln w="9525">
              <a:noFill/>
              <a:round/>
              <a:headEnd/>
              <a:tailEnd/>
            </a:ln>
          </p:spPr>
          <p:txBody>
            <a:bodyPr/>
            <a:lstStyle/>
            <a:p>
              <a:pPr>
                <a:defRPr/>
              </a:pPr>
              <a:endParaRPr lang="en-US" dirty="0"/>
            </a:p>
          </p:txBody>
        </p:sp>
        <p:sp>
          <p:nvSpPr>
            <p:cNvPr id="836" name="Freeform 122"/>
            <p:cNvSpPr>
              <a:spLocks/>
            </p:cNvSpPr>
            <p:nvPr/>
          </p:nvSpPr>
          <p:spPr bwMode="ltGray">
            <a:xfrm rot="21404476">
              <a:off x="5585631" y="5688320"/>
              <a:ext cx="11552" cy="10830"/>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path>
              </a:pathLst>
            </a:custGeom>
            <a:solidFill>
              <a:srgbClr val="003399"/>
            </a:solidFill>
            <a:ln w="9525">
              <a:noFill/>
              <a:round/>
              <a:headEnd/>
              <a:tailEnd/>
            </a:ln>
          </p:spPr>
          <p:txBody>
            <a:bodyPr/>
            <a:lstStyle/>
            <a:p>
              <a:pPr>
                <a:defRPr/>
              </a:pPr>
              <a:endParaRPr lang="en-US" dirty="0"/>
            </a:p>
          </p:txBody>
        </p:sp>
        <p:sp>
          <p:nvSpPr>
            <p:cNvPr id="837" name="Freeform 123"/>
            <p:cNvSpPr>
              <a:spLocks/>
            </p:cNvSpPr>
            <p:nvPr/>
          </p:nvSpPr>
          <p:spPr bwMode="ltGray">
            <a:xfrm rot="21404476">
              <a:off x="5778456" y="5988215"/>
              <a:ext cx="14440" cy="11552"/>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close/>
                </a:path>
              </a:pathLst>
            </a:custGeom>
            <a:solidFill>
              <a:srgbClr val="003399"/>
            </a:solidFill>
            <a:ln w="9525">
              <a:noFill/>
              <a:round/>
              <a:headEnd/>
              <a:tailEnd/>
            </a:ln>
          </p:spPr>
          <p:txBody>
            <a:bodyPr/>
            <a:lstStyle/>
            <a:p>
              <a:pPr>
                <a:defRPr/>
              </a:pPr>
              <a:endParaRPr lang="en-US" dirty="0"/>
            </a:p>
          </p:txBody>
        </p:sp>
        <p:sp>
          <p:nvSpPr>
            <p:cNvPr id="838" name="Freeform 124"/>
            <p:cNvSpPr>
              <a:spLocks/>
            </p:cNvSpPr>
            <p:nvPr/>
          </p:nvSpPr>
          <p:spPr bwMode="ltGray">
            <a:xfrm rot="21404476">
              <a:off x="5778456" y="5988215"/>
              <a:ext cx="14440" cy="11552"/>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path>
              </a:pathLst>
            </a:custGeom>
            <a:solidFill>
              <a:srgbClr val="003399"/>
            </a:solidFill>
            <a:ln w="9525">
              <a:noFill/>
              <a:round/>
              <a:headEnd/>
              <a:tailEnd/>
            </a:ln>
          </p:spPr>
          <p:txBody>
            <a:bodyPr/>
            <a:lstStyle/>
            <a:p>
              <a:pPr>
                <a:defRPr/>
              </a:pPr>
              <a:endParaRPr lang="en-US" dirty="0"/>
            </a:p>
          </p:txBody>
        </p:sp>
        <p:sp>
          <p:nvSpPr>
            <p:cNvPr id="839" name="Freeform 125"/>
            <p:cNvSpPr>
              <a:spLocks/>
            </p:cNvSpPr>
            <p:nvPr/>
          </p:nvSpPr>
          <p:spPr bwMode="ltGray">
            <a:xfrm rot="21404476">
              <a:off x="5793366" y="5907469"/>
              <a:ext cx="28157" cy="61369"/>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close/>
                </a:path>
              </a:pathLst>
            </a:custGeom>
            <a:solidFill>
              <a:srgbClr val="003399"/>
            </a:solidFill>
            <a:ln w="9525">
              <a:noFill/>
              <a:round/>
              <a:headEnd/>
              <a:tailEnd/>
            </a:ln>
          </p:spPr>
          <p:txBody>
            <a:bodyPr/>
            <a:lstStyle/>
            <a:p>
              <a:pPr>
                <a:defRPr/>
              </a:pPr>
              <a:endParaRPr lang="en-US" dirty="0"/>
            </a:p>
          </p:txBody>
        </p:sp>
        <p:sp>
          <p:nvSpPr>
            <p:cNvPr id="840" name="Freeform 126"/>
            <p:cNvSpPr>
              <a:spLocks/>
            </p:cNvSpPr>
            <p:nvPr/>
          </p:nvSpPr>
          <p:spPr bwMode="ltGray">
            <a:xfrm rot="21404476">
              <a:off x="5793366" y="5907469"/>
              <a:ext cx="28157" cy="61369"/>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path>
              </a:pathLst>
            </a:custGeom>
            <a:solidFill>
              <a:srgbClr val="003399"/>
            </a:solidFill>
            <a:ln w="9525">
              <a:noFill/>
              <a:round/>
              <a:headEnd/>
              <a:tailEnd/>
            </a:ln>
          </p:spPr>
          <p:txBody>
            <a:bodyPr/>
            <a:lstStyle/>
            <a:p>
              <a:pPr>
                <a:defRPr/>
              </a:pPr>
              <a:endParaRPr lang="en-US" dirty="0"/>
            </a:p>
          </p:txBody>
        </p:sp>
        <p:sp>
          <p:nvSpPr>
            <p:cNvPr id="841" name="Freeform 127"/>
            <p:cNvSpPr>
              <a:spLocks/>
            </p:cNvSpPr>
            <p:nvPr/>
          </p:nvSpPr>
          <p:spPr bwMode="ltGray">
            <a:xfrm rot="21404476">
              <a:off x="5657496" y="5847698"/>
              <a:ext cx="10108" cy="6498"/>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close/>
                </a:path>
              </a:pathLst>
            </a:custGeom>
            <a:solidFill>
              <a:srgbClr val="003399"/>
            </a:solidFill>
            <a:ln w="9525">
              <a:noFill/>
              <a:round/>
              <a:headEnd/>
              <a:tailEnd/>
            </a:ln>
          </p:spPr>
          <p:txBody>
            <a:bodyPr/>
            <a:lstStyle/>
            <a:p>
              <a:pPr>
                <a:defRPr/>
              </a:pPr>
              <a:endParaRPr lang="en-US" dirty="0"/>
            </a:p>
          </p:txBody>
        </p:sp>
        <p:sp>
          <p:nvSpPr>
            <p:cNvPr id="842" name="Freeform 128"/>
            <p:cNvSpPr>
              <a:spLocks/>
            </p:cNvSpPr>
            <p:nvPr/>
          </p:nvSpPr>
          <p:spPr bwMode="ltGray">
            <a:xfrm rot="21404476">
              <a:off x="5657496" y="5847698"/>
              <a:ext cx="10108" cy="6498"/>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path>
              </a:pathLst>
            </a:custGeom>
            <a:solidFill>
              <a:srgbClr val="003399"/>
            </a:solidFill>
            <a:ln w="9525">
              <a:noFill/>
              <a:round/>
              <a:headEnd/>
              <a:tailEnd/>
            </a:ln>
          </p:spPr>
          <p:txBody>
            <a:bodyPr/>
            <a:lstStyle/>
            <a:p>
              <a:pPr>
                <a:defRPr/>
              </a:pPr>
              <a:endParaRPr lang="en-US" dirty="0"/>
            </a:p>
          </p:txBody>
        </p:sp>
        <p:sp>
          <p:nvSpPr>
            <p:cNvPr id="843" name="Freeform 129"/>
            <p:cNvSpPr>
              <a:spLocks/>
            </p:cNvSpPr>
            <p:nvPr/>
          </p:nvSpPr>
          <p:spPr bwMode="ltGray">
            <a:xfrm rot="21404476">
              <a:off x="5643083" y="5862463"/>
              <a:ext cx="2888" cy="4332"/>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close/>
                </a:path>
              </a:pathLst>
            </a:custGeom>
            <a:solidFill>
              <a:srgbClr val="003399"/>
            </a:solidFill>
            <a:ln w="9525">
              <a:noFill/>
              <a:round/>
              <a:headEnd/>
              <a:tailEnd/>
            </a:ln>
          </p:spPr>
          <p:txBody>
            <a:bodyPr/>
            <a:lstStyle/>
            <a:p>
              <a:pPr>
                <a:defRPr/>
              </a:pPr>
              <a:endParaRPr lang="en-US" dirty="0"/>
            </a:p>
          </p:txBody>
        </p:sp>
        <p:sp>
          <p:nvSpPr>
            <p:cNvPr id="844" name="Freeform 130"/>
            <p:cNvSpPr>
              <a:spLocks/>
            </p:cNvSpPr>
            <p:nvPr/>
          </p:nvSpPr>
          <p:spPr bwMode="ltGray">
            <a:xfrm rot="21404476">
              <a:off x="5643083" y="5862463"/>
              <a:ext cx="2888" cy="4332"/>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path>
              </a:pathLst>
            </a:custGeom>
            <a:solidFill>
              <a:srgbClr val="003399"/>
            </a:solidFill>
            <a:ln w="9525">
              <a:noFill/>
              <a:round/>
              <a:headEnd/>
              <a:tailEnd/>
            </a:ln>
          </p:spPr>
          <p:txBody>
            <a:bodyPr/>
            <a:lstStyle/>
            <a:p>
              <a:pPr>
                <a:defRPr/>
              </a:pPr>
              <a:endParaRPr lang="en-US" dirty="0"/>
            </a:p>
          </p:txBody>
        </p:sp>
        <p:sp>
          <p:nvSpPr>
            <p:cNvPr id="847" name="Freeform 133"/>
            <p:cNvSpPr>
              <a:spLocks/>
            </p:cNvSpPr>
            <p:nvPr/>
          </p:nvSpPr>
          <p:spPr bwMode="ltGray">
            <a:xfrm rot="21404476">
              <a:off x="5711333" y="5920561"/>
              <a:ext cx="36099" cy="23825"/>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close/>
                </a:path>
              </a:pathLst>
            </a:custGeom>
            <a:solidFill>
              <a:srgbClr val="003399"/>
            </a:solidFill>
            <a:ln w="9525">
              <a:noFill/>
              <a:round/>
              <a:headEnd/>
              <a:tailEnd/>
            </a:ln>
          </p:spPr>
          <p:txBody>
            <a:bodyPr/>
            <a:lstStyle/>
            <a:p>
              <a:pPr>
                <a:defRPr/>
              </a:pPr>
              <a:endParaRPr lang="en-US" dirty="0"/>
            </a:p>
          </p:txBody>
        </p:sp>
        <p:sp>
          <p:nvSpPr>
            <p:cNvPr id="848" name="Freeform 134"/>
            <p:cNvSpPr>
              <a:spLocks/>
            </p:cNvSpPr>
            <p:nvPr/>
          </p:nvSpPr>
          <p:spPr bwMode="ltGray">
            <a:xfrm rot="21404476">
              <a:off x="5711333" y="5920561"/>
              <a:ext cx="36099" cy="23825"/>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path>
              </a:pathLst>
            </a:custGeom>
            <a:solidFill>
              <a:srgbClr val="003399"/>
            </a:solidFill>
            <a:ln w="9525">
              <a:noFill/>
              <a:round/>
              <a:headEnd/>
              <a:tailEnd/>
            </a:ln>
          </p:spPr>
          <p:txBody>
            <a:bodyPr/>
            <a:lstStyle/>
            <a:p>
              <a:pPr>
                <a:defRPr/>
              </a:pPr>
              <a:endParaRPr lang="en-US" dirty="0"/>
            </a:p>
          </p:txBody>
        </p:sp>
        <p:sp>
          <p:nvSpPr>
            <p:cNvPr id="849" name="Freeform 135"/>
            <p:cNvSpPr>
              <a:spLocks/>
            </p:cNvSpPr>
            <p:nvPr/>
          </p:nvSpPr>
          <p:spPr bwMode="ltGray">
            <a:xfrm rot="21404476">
              <a:off x="5648275" y="5929275"/>
              <a:ext cx="7942" cy="2166"/>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close/>
                </a:path>
              </a:pathLst>
            </a:custGeom>
            <a:solidFill>
              <a:srgbClr val="003399"/>
            </a:solidFill>
            <a:ln w="9525">
              <a:noFill/>
              <a:round/>
              <a:headEnd/>
              <a:tailEnd/>
            </a:ln>
          </p:spPr>
          <p:txBody>
            <a:bodyPr/>
            <a:lstStyle/>
            <a:p>
              <a:pPr>
                <a:defRPr/>
              </a:pPr>
              <a:endParaRPr lang="en-US" dirty="0"/>
            </a:p>
          </p:txBody>
        </p:sp>
        <p:sp>
          <p:nvSpPr>
            <p:cNvPr id="850" name="Freeform 136"/>
            <p:cNvSpPr>
              <a:spLocks/>
            </p:cNvSpPr>
            <p:nvPr/>
          </p:nvSpPr>
          <p:spPr bwMode="ltGray">
            <a:xfrm rot="21404476">
              <a:off x="5648275" y="5929275"/>
              <a:ext cx="7942" cy="2166"/>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path>
              </a:pathLst>
            </a:custGeom>
            <a:solidFill>
              <a:srgbClr val="003399"/>
            </a:solidFill>
            <a:ln w="9525">
              <a:noFill/>
              <a:round/>
              <a:headEnd/>
              <a:tailEnd/>
            </a:ln>
          </p:spPr>
          <p:txBody>
            <a:bodyPr/>
            <a:lstStyle/>
            <a:p>
              <a:pPr>
                <a:defRPr/>
              </a:pPr>
              <a:endParaRPr lang="en-US" dirty="0"/>
            </a:p>
          </p:txBody>
        </p:sp>
        <p:sp>
          <p:nvSpPr>
            <p:cNvPr id="851" name="Freeform 137"/>
            <p:cNvSpPr>
              <a:spLocks/>
            </p:cNvSpPr>
            <p:nvPr/>
          </p:nvSpPr>
          <p:spPr bwMode="ltGray">
            <a:xfrm rot="21404476">
              <a:off x="5544599" y="5947496"/>
              <a:ext cx="7220" cy="722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close/>
                </a:path>
              </a:pathLst>
            </a:custGeom>
            <a:solidFill>
              <a:srgbClr val="003399"/>
            </a:solidFill>
            <a:ln w="9525">
              <a:noFill/>
              <a:round/>
              <a:headEnd/>
              <a:tailEnd/>
            </a:ln>
          </p:spPr>
          <p:txBody>
            <a:bodyPr/>
            <a:lstStyle/>
            <a:p>
              <a:pPr>
                <a:defRPr/>
              </a:pPr>
              <a:endParaRPr lang="en-US" dirty="0"/>
            </a:p>
          </p:txBody>
        </p:sp>
        <p:sp>
          <p:nvSpPr>
            <p:cNvPr id="852" name="Freeform 138"/>
            <p:cNvSpPr>
              <a:spLocks/>
            </p:cNvSpPr>
            <p:nvPr/>
          </p:nvSpPr>
          <p:spPr bwMode="ltGray">
            <a:xfrm rot="21404476">
              <a:off x="5544599" y="5947496"/>
              <a:ext cx="7220" cy="722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path>
              </a:pathLst>
            </a:custGeom>
            <a:solidFill>
              <a:srgbClr val="003399"/>
            </a:solidFill>
            <a:ln w="9525">
              <a:noFill/>
              <a:round/>
              <a:headEnd/>
              <a:tailEnd/>
            </a:ln>
          </p:spPr>
          <p:txBody>
            <a:bodyPr/>
            <a:lstStyle/>
            <a:p>
              <a:pPr>
                <a:defRPr/>
              </a:pPr>
              <a:endParaRPr lang="en-US" dirty="0"/>
            </a:p>
          </p:txBody>
        </p:sp>
        <p:sp>
          <p:nvSpPr>
            <p:cNvPr id="853" name="Freeform 139"/>
            <p:cNvSpPr>
              <a:spLocks/>
            </p:cNvSpPr>
            <p:nvPr/>
          </p:nvSpPr>
          <p:spPr bwMode="ltGray">
            <a:xfrm rot="21404476">
              <a:off x="5716824" y="5989073"/>
              <a:ext cx="5776" cy="4332"/>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close/>
                </a:path>
              </a:pathLst>
            </a:custGeom>
            <a:solidFill>
              <a:srgbClr val="003399"/>
            </a:solidFill>
            <a:ln w="9525">
              <a:noFill/>
              <a:round/>
              <a:headEnd/>
              <a:tailEnd/>
            </a:ln>
          </p:spPr>
          <p:txBody>
            <a:bodyPr/>
            <a:lstStyle/>
            <a:p>
              <a:pPr>
                <a:defRPr/>
              </a:pPr>
              <a:endParaRPr lang="en-US" dirty="0"/>
            </a:p>
          </p:txBody>
        </p:sp>
        <p:sp>
          <p:nvSpPr>
            <p:cNvPr id="854" name="Freeform 140"/>
            <p:cNvSpPr>
              <a:spLocks/>
            </p:cNvSpPr>
            <p:nvPr/>
          </p:nvSpPr>
          <p:spPr bwMode="ltGray">
            <a:xfrm rot="21404476">
              <a:off x="5716824" y="5989073"/>
              <a:ext cx="5776" cy="4332"/>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path>
              </a:pathLst>
            </a:custGeom>
            <a:solidFill>
              <a:srgbClr val="003399"/>
            </a:solidFill>
            <a:ln w="9525">
              <a:noFill/>
              <a:round/>
              <a:headEnd/>
              <a:tailEnd/>
            </a:ln>
          </p:spPr>
          <p:txBody>
            <a:bodyPr/>
            <a:lstStyle/>
            <a:p>
              <a:pPr>
                <a:defRPr/>
              </a:pPr>
              <a:endParaRPr lang="en-US" dirty="0"/>
            </a:p>
          </p:txBody>
        </p:sp>
        <p:sp>
          <p:nvSpPr>
            <p:cNvPr id="857" name="Freeform 143"/>
            <p:cNvSpPr>
              <a:spLocks/>
            </p:cNvSpPr>
            <p:nvPr/>
          </p:nvSpPr>
          <p:spPr bwMode="ltGray">
            <a:xfrm rot="21404476">
              <a:off x="5799239" y="5958231"/>
              <a:ext cx="11552" cy="64979"/>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close/>
                </a:path>
              </a:pathLst>
            </a:custGeom>
            <a:solidFill>
              <a:srgbClr val="003399"/>
            </a:solidFill>
            <a:ln w="9525">
              <a:noFill/>
              <a:round/>
              <a:headEnd/>
              <a:tailEnd/>
            </a:ln>
          </p:spPr>
          <p:txBody>
            <a:bodyPr/>
            <a:lstStyle/>
            <a:p>
              <a:pPr>
                <a:defRPr/>
              </a:pPr>
              <a:endParaRPr lang="en-US" dirty="0"/>
            </a:p>
          </p:txBody>
        </p:sp>
        <p:sp>
          <p:nvSpPr>
            <p:cNvPr id="858" name="Freeform 144"/>
            <p:cNvSpPr>
              <a:spLocks/>
            </p:cNvSpPr>
            <p:nvPr/>
          </p:nvSpPr>
          <p:spPr bwMode="ltGray">
            <a:xfrm rot="21404476">
              <a:off x="5799239" y="5958231"/>
              <a:ext cx="11552" cy="64979"/>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path>
              </a:pathLst>
            </a:custGeom>
            <a:solidFill>
              <a:srgbClr val="003399"/>
            </a:solidFill>
            <a:ln w="9525">
              <a:noFill/>
              <a:round/>
              <a:headEnd/>
              <a:tailEnd/>
            </a:ln>
          </p:spPr>
          <p:txBody>
            <a:bodyPr/>
            <a:lstStyle/>
            <a:p>
              <a:pPr>
                <a:defRPr/>
              </a:pPr>
              <a:endParaRPr lang="en-US" dirty="0"/>
            </a:p>
          </p:txBody>
        </p:sp>
        <p:sp>
          <p:nvSpPr>
            <p:cNvPr id="859" name="Freeform 145"/>
            <p:cNvSpPr>
              <a:spLocks/>
            </p:cNvSpPr>
            <p:nvPr/>
          </p:nvSpPr>
          <p:spPr bwMode="ltGray">
            <a:xfrm rot="21404476">
              <a:off x="5855286" y="6124886"/>
              <a:ext cx="13718" cy="23825"/>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close/>
                </a:path>
              </a:pathLst>
            </a:custGeom>
            <a:solidFill>
              <a:srgbClr val="003399"/>
            </a:solidFill>
            <a:ln w="9525">
              <a:noFill/>
              <a:round/>
              <a:headEnd/>
              <a:tailEnd/>
            </a:ln>
          </p:spPr>
          <p:txBody>
            <a:bodyPr/>
            <a:lstStyle/>
            <a:p>
              <a:pPr>
                <a:defRPr/>
              </a:pPr>
              <a:endParaRPr lang="en-US" dirty="0"/>
            </a:p>
          </p:txBody>
        </p:sp>
        <p:sp>
          <p:nvSpPr>
            <p:cNvPr id="860" name="Freeform 146"/>
            <p:cNvSpPr>
              <a:spLocks/>
            </p:cNvSpPr>
            <p:nvPr/>
          </p:nvSpPr>
          <p:spPr bwMode="ltGray">
            <a:xfrm rot="21404476">
              <a:off x="5855286" y="6124886"/>
              <a:ext cx="13718" cy="23825"/>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path>
              </a:pathLst>
            </a:custGeom>
            <a:solidFill>
              <a:srgbClr val="003399"/>
            </a:solidFill>
            <a:ln w="9525">
              <a:noFill/>
              <a:round/>
              <a:headEnd/>
              <a:tailEnd/>
            </a:ln>
          </p:spPr>
          <p:txBody>
            <a:bodyPr/>
            <a:lstStyle/>
            <a:p>
              <a:pPr>
                <a:defRPr/>
              </a:pPr>
              <a:endParaRPr lang="en-US" dirty="0"/>
            </a:p>
          </p:txBody>
        </p:sp>
        <p:sp>
          <p:nvSpPr>
            <p:cNvPr id="861" name="Freeform 147"/>
            <p:cNvSpPr>
              <a:spLocks/>
            </p:cNvSpPr>
            <p:nvPr/>
          </p:nvSpPr>
          <p:spPr bwMode="ltGray">
            <a:xfrm rot="21404476">
              <a:off x="5864911" y="6166118"/>
              <a:ext cx="19494" cy="25269"/>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close/>
                </a:path>
              </a:pathLst>
            </a:custGeom>
            <a:solidFill>
              <a:srgbClr val="003399"/>
            </a:solidFill>
            <a:ln w="9525">
              <a:noFill/>
              <a:round/>
              <a:headEnd/>
              <a:tailEnd/>
            </a:ln>
          </p:spPr>
          <p:txBody>
            <a:bodyPr/>
            <a:lstStyle/>
            <a:p>
              <a:pPr>
                <a:defRPr/>
              </a:pPr>
              <a:endParaRPr lang="en-US" dirty="0"/>
            </a:p>
          </p:txBody>
        </p:sp>
        <p:sp>
          <p:nvSpPr>
            <p:cNvPr id="862" name="Freeform 148"/>
            <p:cNvSpPr>
              <a:spLocks/>
            </p:cNvSpPr>
            <p:nvPr/>
          </p:nvSpPr>
          <p:spPr bwMode="ltGray">
            <a:xfrm rot="21404476">
              <a:off x="5864911" y="6166118"/>
              <a:ext cx="19494" cy="25269"/>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path>
              </a:pathLst>
            </a:custGeom>
            <a:solidFill>
              <a:srgbClr val="003399"/>
            </a:solidFill>
            <a:ln w="9525">
              <a:noFill/>
              <a:round/>
              <a:headEnd/>
              <a:tailEnd/>
            </a:ln>
          </p:spPr>
          <p:txBody>
            <a:bodyPr/>
            <a:lstStyle/>
            <a:p>
              <a:pPr>
                <a:defRPr/>
              </a:pPr>
              <a:endParaRPr lang="en-US" dirty="0"/>
            </a:p>
          </p:txBody>
        </p:sp>
        <p:sp>
          <p:nvSpPr>
            <p:cNvPr id="863" name="Freeform 149"/>
            <p:cNvSpPr>
              <a:spLocks/>
            </p:cNvSpPr>
            <p:nvPr/>
          </p:nvSpPr>
          <p:spPr bwMode="ltGray">
            <a:xfrm rot="21404476">
              <a:off x="5817742" y="6234762"/>
              <a:ext cx="13718" cy="9386"/>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close/>
                </a:path>
              </a:pathLst>
            </a:custGeom>
            <a:solidFill>
              <a:srgbClr val="003399"/>
            </a:solidFill>
            <a:ln w="9525">
              <a:noFill/>
              <a:round/>
              <a:headEnd/>
              <a:tailEnd/>
            </a:ln>
          </p:spPr>
          <p:txBody>
            <a:bodyPr/>
            <a:lstStyle/>
            <a:p>
              <a:pPr>
                <a:defRPr/>
              </a:pPr>
              <a:endParaRPr lang="en-US" dirty="0"/>
            </a:p>
          </p:txBody>
        </p:sp>
        <p:sp>
          <p:nvSpPr>
            <p:cNvPr id="864" name="Freeform 150"/>
            <p:cNvSpPr>
              <a:spLocks/>
            </p:cNvSpPr>
            <p:nvPr/>
          </p:nvSpPr>
          <p:spPr bwMode="ltGray">
            <a:xfrm rot="21404476">
              <a:off x="5817742" y="6234762"/>
              <a:ext cx="13718" cy="9386"/>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path>
              </a:pathLst>
            </a:custGeom>
            <a:solidFill>
              <a:srgbClr val="003399"/>
            </a:solidFill>
            <a:ln w="9525">
              <a:noFill/>
              <a:round/>
              <a:headEnd/>
              <a:tailEnd/>
            </a:ln>
          </p:spPr>
          <p:txBody>
            <a:bodyPr/>
            <a:lstStyle/>
            <a:p>
              <a:pPr>
                <a:defRPr/>
              </a:pPr>
              <a:endParaRPr lang="en-US" dirty="0"/>
            </a:p>
          </p:txBody>
        </p:sp>
        <p:sp>
          <p:nvSpPr>
            <p:cNvPr id="865" name="Freeform 151"/>
            <p:cNvSpPr>
              <a:spLocks/>
            </p:cNvSpPr>
            <p:nvPr/>
          </p:nvSpPr>
          <p:spPr bwMode="ltGray">
            <a:xfrm rot="21404476">
              <a:off x="5847536" y="6542431"/>
              <a:ext cx="18772" cy="8664"/>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close/>
                </a:path>
              </a:pathLst>
            </a:custGeom>
            <a:solidFill>
              <a:srgbClr val="003399"/>
            </a:solidFill>
            <a:ln w="9525">
              <a:noFill/>
              <a:round/>
              <a:headEnd/>
              <a:tailEnd/>
            </a:ln>
          </p:spPr>
          <p:txBody>
            <a:bodyPr/>
            <a:lstStyle/>
            <a:p>
              <a:pPr>
                <a:defRPr/>
              </a:pPr>
              <a:endParaRPr lang="en-US" dirty="0"/>
            </a:p>
          </p:txBody>
        </p:sp>
        <p:sp>
          <p:nvSpPr>
            <p:cNvPr id="866" name="Freeform 152"/>
            <p:cNvSpPr>
              <a:spLocks/>
            </p:cNvSpPr>
            <p:nvPr/>
          </p:nvSpPr>
          <p:spPr bwMode="ltGray">
            <a:xfrm rot="21404476">
              <a:off x="5847536" y="6542431"/>
              <a:ext cx="18772" cy="8664"/>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path>
              </a:pathLst>
            </a:custGeom>
            <a:solidFill>
              <a:srgbClr val="003399"/>
            </a:solidFill>
            <a:ln w="9525">
              <a:noFill/>
              <a:round/>
              <a:headEnd/>
              <a:tailEnd/>
            </a:ln>
          </p:spPr>
          <p:txBody>
            <a:bodyPr/>
            <a:lstStyle/>
            <a:p>
              <a:pPr>
                <a:defRPr/>
              </a:pPr>
              <a:endParaRPr lang="en-US" dirty="0"/>
            </a:p>
          </p:txBody>
        </p:sp>
        <p:sp>
          <p:nvSpPr>
            <p:cNvPr id="867" name="Freeform 153"/>
            <p:cNvSpPr>
              <a:spLocks/>
            </p:cNvSpPr>
            <p:nvPr/>
          </p:nvSpPr>
          <p:spPr bwMode="ltGray">
            <a:xfrm rot="21404476">
              <a:off x="5384039" y="5070901"/>
              <a:ext cx="28879" cy="31767"/>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close/>
                </a:path>
              </a:pathLst>
            </a:custGeom>
            <a:solidFill>
              <a:srgbClr val="003399"/>
            </a:solidFill>
            <a:ln w="9525">
              <a:noFill/>
              <a:round/>
              <a:headEnd/>
              <a:tailEnd/>
            </a:ln>
          </p:spPr>
          <p:txBody>
            <a:bodyPr/>
            <a:lstStyle/>
            <a:p>
              <a:pPr>
                <a:defRPr/>
              </a:pPr>
              <a:endParaRPr lang="en-US" dirty="0"/>
            </a:p>
          </p:txBody>
        </p:sp>
        <p:sp>
          <p:nvSpPr>
            <p:cNvPr id="868" name="Freeform 154"/>
            <p:cNvSpPr>
              <a:spLocks/>
            </p:cNvSpPr>
            <p:nvPr/>
          </p:nvSpPr>
          <p:spPr bwMode="ltGray">
            <a:xfrm rot="21404476">
              <a:off x="5384039" y="5070901"/>
              <a:ext cx="28879" cy="31767"/>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path>
              </a:pathLst>
            </a:custGeom>
            <a:solidFill>
              <a:srgbClr val="003399"/>
            </a:solidFill>
            <a:ln w="9525">
              <a:noFill/>
              <a:round/>
              <a:headEnd/>
              <a:tailEnd/>
            </a:ln>
          </p:spPr>
          <p:txBody>
            <a:bodyPr/>
            <a:lstStyle/>
            <a:p>
              <a:pPr>
                <a:defRPr/>
              </a:pPr>
              <a:endParaRPr lang="en-US" dirty="0"/>
            </a:p>
          </p:txBody>
        </p:sp>
        <p:sp>
          <p:nvSpPr>
            <p:cNvPr id="869" name="Freeform 155"/>
            <p:cNvSpPr>
              <a:spLocks noEditPoints="1"/>
            </p:cNvSpPr>
            <p:nvPr/>
          </p:nvSpPr>
          <p:spPr bwMode="ltGray">
            <a:xfrm rot="21404476">
              <a:off x="4958371" y="4400359"/>
              <a:ext cx="735702" cy="981176"/>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close/>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close/>
                  <a:moveTo>
                    <a:pt x="871" y="1011"/>
                  </a:moveTo>
                  <a:lnTo>
                    <a:pt x="873" y="1015"/>
                  </a:lnTo>
                  <a:lnTo>
                    <a:pt x="875" y="1013"/>
                  </a:lnTo>
                  <a:lnTo>
                    <a:pt x="873" y="1009"/>
                  </a:lnTo>
                  <a:lnTo>
                    <a:pt x="871" y="1011"/>
                  </a:lnTo>
                  <a:close/>
                  <a:moveTo>
                    <a:pt x="867" y="1056"/>
                  </a:moveTo>
                  <a:lnTo>
                    <a:pt x="869" y="1058"/>
                  </a:lnTo>
                  <a:lnTo>
                    <a:pt x="875" y="1052"/>
                  </a:lnTo>
                  <a:lnTo>
                    <a:pt x="873" y="1050"/>
                  </a:lnTo>
                  <a:lnTo>
                    <a:pt x="867" y="1056"/>
                  </a:lnTo>
                  <a:close/>
                </a:path>
              </a:pathLst>
            </a:custGeom>
            <a:solidFill>
              <a:srgbClr val="003399"/>
            </a:solidFill>
            <a:ln w="9525">
              <a:noFill/>
              <a:round/>
              <a:headEnd/>
              <a:tailEnd/>
            </a:ln>
          </p:spPr>
          <p:txBody>
            <a:bodyPr/>
            <a:lstStyle/>
            <a:p>
              <a:pPr>
                <a:defRPr/>
              </a:pPr>
              <a:endParaRPr lang="en-US" dirty="0"/>
            </a:p>
          </p:txBody>
        </p:sp>
        <p:sp>
          <p:nvSpPr>
            <p:cNvPr id="870" name="Freeform 156"/>
            <p:cNvSpPr>
              <a:spLocks noEditPoints="1"/>
            </p:cNvSpPr>
            <p:nvPr/>
          </p:nvSpPr>
          <p:spPr bwMode="ltGray">
            <a:xfrm rot="21404476">
              <a:off x="4958371" y="4400359"/>
              <a:ext cx="735702" cy="981176"/>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moveTo>
                    <a:pt x="871" y="1011"/>
                  </a:moveTo>
                  <a:lnTo>
                    <a:pt x="873" y="1015"/>
                  </a:lnTo>
                  <a:lnTo>
                    <a:pt x="875" y="1013"/>
                  </a:lnTo>
                  <a:lnTo>
                    <a:pt x="873" y="1009"/>
                  </a:lnTo>
                  <a:lnTo>
                    <a:pt x="871" y="1011"/>
                  </a:lnTo>
                  <a:moveTo>
                    <a:pt x="867" y="1056"/>
                  </a:moveTo>
                  <a:lnTo>
                    <a:pt x="869" y="1058"/>
                  </a:lnTo>
                  <a:lnTo>
                    <a:pt x="875" y="1052"/>
                  </a:lnTo>
                  <a:lnTo>
                    <a:pt x="873" y="1050"/>
                  </a:lnTo>
                  <a:lnTo>
                    <a:pt x="867" y="1056"/>
                  </a:lnTo>
                </a:path>
              </a:pathLst>
            </a:custGeom>
            <a:solidFill>
              <a:srgbClr val="003399"/>
            </a:solidFill>
            <a:ln w="9525">
              <a:noFill/>
              <a:round/>
              <a:headEnd/>
              <a:tailEnd/>
            </a:ln>
          </p:spPr>
          <p:txBody>
            <a:bodyPr/>
            <a:lstStyle/>
            <a:p>
              <a:pPr>
                <a:defRPr/>
              </a:pPr>
              <a:endParaRPr lang="en-US" dirty="0"/>
            </a:p>
          </p:txBody>
        </p:sp>
        <p:sp>
          <p:nvSpPr>
            <p:cNvPr id="871" name="Freeform 157"/>
            <p:cNvSpPr>
              <a:spLocks noEditPoints="1"/>
            </p:cNvSpPr>
            <p:nvPr/>
          </p:nvSpPr>
          <p:spPr bwMode="ltGray">
            <a:xfrm rot="21404476">
              <a:off x="5444029" y="4445551"/>
              <a:ext cx="663504" cy="882265"/>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close/>
                  <a:moveTo>
                    <a:pt x="235" y="819"/>
                  </a:moveTo>
                  <a:lnTo>
                    <a:pt x="235" y="823"/>
                  </a:lnTo>
                  <a:lnTo>
                    <a:pt x="235" y="825"/>
                  </a:lnTo>
                  <a:lnTo>
                    <a:pt x="255" y="828"/>
                  </a:lnTo>
                  <a:lnTo>
                    <a:pt x="255" y="830"/>
                  </a:lnTo>
                  <a:lnTo>
                    <a:pt x="261" y="830"/>
                  </a:lnTo>
                  <a:lnTo>
                    <a:pt x="261" y="819"/>
                  </a:lnTo>
                  <a:lnTo>
                    <a:pt x="255" y="819"/>
                  </a:lnTo>
                  <a:lnTo>
                    <a:pt x="237" y="819"/>
                  </a:lnTo>
                  <a:lnTo>
                    <a:pt x="235" y="819"/>
                  </a:lnTo>
                  <a:close/>
                  <a:moveTo>
                    <a:pt x="305" y="882"/>
                  </a:moveTo>
                  <a:lnTo>
                    <a:pt x="305" y="890"/>
                  </a:lnTo>
                  <a:lnTo>
                    <a:pt x="309" y="890"/>
                  </a:lnTo>
                  <a:lnTo>
                    <a:pt x="309" y="882"/>
                  </a:lnTo>
                  <a:lnTo>
                    <a:pt x="305" y="882"/>
                  </a:lnTo>
                  <a:close/>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close/>
                </a:path>
              </a:pathLst>
            </a:custGeom>
            <a:solidFill>
              <a:srgbClr val="003399"/>
            </a:solidFill>
            <a:ln w="9525">
              <a:noFill/>
              <a:round/>
              <a:headEnd/>
              <a:tailEnd/>
            </a:ln>
          </p:spPr>
          <p:txBody>
            <a:bodyPr/>
            <a:lstStyle/>
            <a:p>
              <a:pPr>
                <a:defRPr/>
              </a:pPr>
              <a:endParaRPr lang="en-US" dirty="0"/>
            </a:p>
          </p:txBody>
        </p:sp>
        <p:sp>
          <p:nvSpPr>
            <p:cNvPr id="872" name="Freeform 158"/>
            <p:cNvSpPr>
              <a:spLocks noEditPoints="1"/>
            </p:cNvSpPr>
            <p:nvPr/>
          </p:nvSpPr>
          <p:spPr bwMode="ltGray">
            <a:xfrm rot="21404476">
              <a:off x="5444029" y="4445551"/>
              <a:ext cx="663504" cy="882265"/>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moveTo>
                    <a:pt x="235" y="819"/>
                  </a:moveTo>
                  <a:lnTo>
                    <a:pt x="235" y="823"/>
                  </a:lnTo>
                  <a:lnTo>
                    <a:pt x="235" y="825"/>
                  </a:lnTo>
                  <a:lnTo>
                    <a:pt x="255" y="828"/>
                  </a:lnTo>
                  <a:lnTo>
                    <a:pt x="255" y="830"/>
                  </a:lnTo>
                  <a:lnTo>
                    <a:pt x="261" y="830"/>
                  </a:lnTo>
                  <a:lnTo>
                    <a:pt x="261" y="819"/>
                  </a:lnTo>
                  <a:lnTo>
                    <a:pt x="255" y="819"/>
                  </a:lnTo>
                  <a:lnTo>
                    <a:pt x="237" y="819"/>
                  </a:lnTo>
                  <a:lnTo>
                    <a:pt x="235" y="819"/>
                  </a:lnTo>
                  <a:moveTo>
                    <a:pt x="305" y="882"/>
                  </a:moveTo>
                  <a:lnTo>
                    <a:pt x="305" y="890"/>
                  </a:lnTo>
                  <a:lnTo>
                    <a:pt x="309" y="890"/>
                  </a:lnTo>
                  <a:lnTo>
                    <a:pt x="309" y="882"/>
                  </a:lnTo>
                  <a:lnTo>
                    <a:pt x="305" y="882"/>
                  </a:lnTo>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path>
              </a:pathLst>
            </a:custGeom>
            <a:solidFill>
              <a:srgbClr val="003399"/>
            </a:solidFill>
            <a:ln w="9525">
              <a:noFill/>
              <a:round/>
              <a:headEnd/>
              <a:tailEnd/>
            </a:ln>
          </p:spPr>
          <p:txBody>
            <a:bodyPr/>
            <a:lstStyle/>
            <a:p>
              <a:pPr>
                <a:defRPr/>
              </a:pPr>
              <a:endParaRPr lang="en-US" dirty="0"/>
            </a:p>
          </p:txBody>
        </p:sp>
        <p:sp>
          <p:nvSpPr>
            <p:cNvPr id="873" name="Freeform 159"/>
            <p:cNvSpPr>
              <a:spLocks/>
            </p:cNvSpPr>
            <p:nvPr/>
          </p:nvSpPr>
          <p:spPr bwMode="ltGray">
            <a:xfrm rot="21404476">
              <a:off x="6406685" y="5005990"/>
              <a:ext cx="61369" cy="62813"/>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close/>
                </a:path>
              </a:pathLst>
            </a:custGeom>
            <a:solidFill>
              <a:srgbClr val="003399"/>
            </a:solidFill>
            <a:ln w="9525">
              <a:noFill/>
              <a:round/>
              <a:headEnd/>
              <a:tailEnd/>
            </a:ln>
          </p:spPr>
          <p:txBody>
            <a:bodyPr/>
            <a:lstStyle/>
            <a:p>
              <a:pPr>
                <a:defRPr/>
              </a:pPr>
              <a:endParaRPr lang="en-US" dirty="0"/>
            </a:p>
          </p:txBody>
        </p:sp>
        <p:sp>
          <p:nvSpPr>
            <p:cNvPr id="874" name="Freeform 160"/>
            <p:cNvSpPr>
              <a:spLocks/>
            </p:cNvSpPr>
            <p:nvPr/>
          </p:nvSpPr>
          <p:spPr bwMode="ltGray">
            <a:xfrm rot="21404476">
              <a:off x="6406685" y="5005990"/>
              <a:ext cx="61369" cy="62813"/>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path>
              </a:pathLst>
            </a:custGeom>
            <a:solidFill>
              <a:srgbClr val="003399"/>
            </a:solidFill>
            <a:ln w="9525">
              <a:noFill/>
              <a:round/>
              <a:headEnd/>
              <a:tailEnd/>
            </a:ln>
          </p:spPr>
          <p:txBody>
            <a:bodyPr/>
            <a:lstStyle/>
            <a:p>
              <a:pPr>
                <a:defRPr/>
              </a:pPr>
              <a:endParaRPr lang="en-US" dirty="0"/>
            </a:p>
          </p:txBody>
        </p:sp>
        <p:sp>
          <p:nvSpPr>
            <p:cNvPr id="875" name="Freeform 161"/>
            <p:cNvSpPr>
              <a:spLocks/>
            </p:cNvSpPr>
            <p:nvPr/>
          </p:nvSpPr>
          <p:spPr bwMode="ltGray">
            <a:xfrm rot="21404476">
              <a:off x="2958724" y="3973088"/>
              <a:ext cx="652674" cy="487339"/>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close/>
                </a:path>
              </a:pathLst>
            </a:custGeom>
            <a:solidFill>
              <a:srgbClr val="003399"/>
            </a:solidFill>
            <a:ln w="9525">
              <a:noFill/>
              <a:round/>
              <a:headEnd/>
              <a:tailEnd/>
            </a:ln>
          </p:spPr>
          <p:txBody>
            <a:bodyPr/>
            <a:lstStyle/>
            <a:p>
              <a:pPr>
                <a:defRPr/>
              </a:pPr>
              <a:endParaRPr lang="en-US" dirty="0"/>
            </a:p>
          </p:txBody>
        </p:sp>
        <p:sp>
          <p:nvSpPr>
            <p:cNvPr id="876" name="Freeform 162"/>
            <p:cNvSpPr>
              <a:spLocks/>
            </p:cNvSpPr>
            <p:nvPr/>
          </p:nvSpPr>
          <p:spPr bwMode="ltGray">
            <a:xfrm rot="21404476">
              <a:off x="2958724" y="3973088"/>
              <a:ext cx="652674" cy="487339"/>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path>
              </a:pathLst>
            </a:custGeom>
            <a:solidFill>
              <a:srgbClr val="003399"/>
            </a:solidFill>
            <a:ln w="9525">
              <a:noFill/>
              <a:round/>
              <a:headEnd/>
              <a:tailEnd/>
            </a:ln>
          </p:spPr>
          <p:txBody>
            <a:bodyPr/>
            <a:lstStyle/>
            <a:p>
              <a:pPr>
                <a:defRPr/>
              </a:pPr>
              <a:endParaRPr lang="en-US" dirty="0"/>
            </a:p>
          </p:txBody>
        </p:sp>
        <p:sp>
          <p:nvSpPr>
            <p:cNvPr id="877" name="Freeform 163"/>
            <p:cNvSpPr>
              <a:spLocks/>
            </p:cNvSpPr>
            <p:nvPr/>
          </p:nvSpPr>
          <p:spPr bwMode="ltGray">
            <a:xfrm rot="21404476">
              <a:off x="2903800" y="4159102"/>
              <a:ext cx="6498" cy="7942"/>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close/>
                </a:path>
              </a:pathLst>
            </a:custGeom>
            <a:solidFill>
              <a:srgbClr val="003399"/>
            </a:solidFill>
            <a:ln w="9525">
              <a:noFill/>
              <a:round/>
              <a:headEnd/>
              <a:tailEnd/>
            </a:ln>
          </p:spPr>
          <p:txBody>
            <a:bodyPr/>
            <a:lstStyle/>
            <a:p>
              <a:pPr>
                <a:defRPr/>
              </a:pPr>
              <a:endParaRPr lang="en-US" dirty="0"/>
            </a:p>
          </p:txBody>
        </p:sp>
        <p:sp>
          <p:nvSpPr>
            <p:cNvPr id="878" name="Freeform 164"/>
            <p:cNvSpPr>
              <a:spLocks/>
            </p:cNvSpPr>
            <p:nvPr/>
          </p:nvSpPr>
          <p:spPr bwMode="ltGray">
            <a:xfrm rot="21404476">
              <a:off x="2903800" y="4159102"/>
              <a:ext cx="6498" cy="7942"/>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path>
              </a:pathLst>
            </a:custGeom>
            <a:solidFill>
              <a:srgbClr val="003399"/>
            </a:solidFill>
            <a:ln w="9525">
              <a:noFill/>
              <a:round/>
              <a:headEnd/>
              <a:tailEnd/>
            </a:ln>
          </p:spPr>
          <p:txBody>
            <a:bodyPr/>
            <a:lstStyle/>
            <a:p>
              <a:pPr>
                <a:defRPr/>
              </a:pPr>
              <a:endParaRPr lang="en-US" dirty="0"/>
            </a:p>
          </p:txBody>
        </p:sp>
        <p:sp>
          <p:nvSpPr>
            <p:cNvPr id="879" name="Freeform 165"/>
            <p:cNvSpPr>
              <a:spLocks/>
            </p:cNvSpPr>
            <p:nvPr/>
          </p:nvSpPr>
          <p:spPr bwMode="ltGray">
            <a:xfrm rot="21404476">
              <a:off x="2912034" y="4172469"/>
              <a:ext cx="54871" cy="40431"/>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close/>
                </a:path>
              </a:pathLst>
            </a:custGeom>
            <a:solidFill>
              <a:srgbClr val="003399"/>
            </a:solidFill>
            <a:ln w="9525">
              <a:noFill/>
              <a:round/>
              <a:headEnd/>
              <a:tailEnd/>
            </a:ln>
          </p:spPr>
          <p:txBody>
            <a:bodyPr/>
            <a:lstStyle/>
            <a:p>
              <a:pPr>
                <a:defRPr/>
              </a:pPr>
              <a:endParaRPr lang="en-US" dirty="0"/>
            </a:p>
          </p:txBody>
        </p:sp>
        <p:sp>
          <p:nvSpPr>
            <p:cNvPr id="880" name="Freeform 166"/>
            <p:cNvSpPr>
              <a:spLocks/>
            </p:cNvSpPr>
            <p:nvPr/>
          </p:nvSpPr>
          <p:spPr bwMode="ltGray">
            <a:xfrm rot="21404476">
              <a:off x="2912034" y="4172469"/>
              <a:ext cx="54871" cy="40431"/>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path>
              </a:pathLst>
            </a:custGeom>
            <a:solidFill>
              <a:srgbClr val="003399"/>
            </a:solidFill>
            <a:ln w="9525">
              <a:noFill/>
              <a:round/>
              <a:headEnd/>
              <a:tailEnd/>
            </a:ln>
          </p:spPr>
          <p:txBody>
            <a:bodyPr/>
            <a:lstStyle/>
            <a:p>
              <a:pPr>
                <a:defRPr/>
              </a:pPr>
              <a:endParaRPr lang="en-US" dirty="0"/>
            </a:p>
          </p:txBody>
        </p:sp>
        <p:sp>
          <p:nvSpPr>
            <p:cNvPr id="881" name="Freeform 167"/>
            <p:cNvSpPr>
              <a:spLocks/>
            </p:cNvSpPr>
            <p:nvPr/>
          </p:nvSpPr>
          <p:spPr bwMode="ltGray">
            <a:xfrm rot="21404476">
              <a:off x="2746031" y="4210068"/>
              <a:ext cx="31767" cy="53427"/>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close/>
                </a:path>
              </a:pathLst>
            </a:custGeom>
            <a:solidFill>
              <a:srgbClr val="003399"/>
            </a:solidFill>
            <a:ln w="9525">
              <a:noFill/>
              <a:round/>
              <a:headEnd/>
              <a:tailEnd/>
            </a:ln>
          </p:spPr>
          <p:txBody>
            <a:bodyPr/>
            <a:lstStyle/>
            <a:p>
              <a:pPr>
                <a:defRPr/>
              </a:pPr>
              <a:endParaRPr lang="en-US" dirty="0"/>
            </a:p>
          </p:txBody>
        </p:sp>
        <p:sp>
          <p:nvSpPr>
            <p:cNvPr id="882" name="Freeform 168"/>
            <p:cNvSpPr>
              <a:spLocks/>
            </p:cNvSpPr>
            <p:nvPr/>
          </p:nvSpPr>
          <p:spPr bwMode="ltGray">
            <a:xfrm rot="21404476">
              <a:off x="2746031" y="4210068"/>
              <a:ext cx="31767" cy="53427"/>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path>
              </a:pathLst>
            </a:custGeom>
            <a:solidFill>
              <a:srgbClr val="003399"/>
            </a:solidFill>
            <a:ln w="9525">
              <a:noFill/>
              <a:round/>
              <a:headEnd/>
              <a:tailEnd/>
            </a:ln>
          </p:spPr>
          <p:txBody>
            <a:bodyPr/>
            <a:lstStyle/>
            <a:p>
              <a:pPr>
                <a:defRPr/>
              </a:pPr>
              <a:endParaRPr lang="en-US" dirty="0"/>
            </a:p>
          </p:txBody>
        </p:sp>
        <p:sp>
          <p:nvSpPr>
            <p:cNvPr id="884" name="Freeform 170"/>
            <p:cNvSpPr>
              <a:spLocks/>
            </p:cNvSpPr>
            <p:nvPr/>
          </p:nvSpPr>
          <p:spPr bwMode="ltGray">
            <a:xfrm rot="21404476">
              <a:off x="3005251" y="4248085"/>
              <a:ext cx="5776" cy="15162"/>
            </a:xfrm>
            <a:custGeom>
              <a:avLst/>
              <a:gdLst>
                <a:gd name="T0" fmla="*/ 8 w 8"/>
                <a:gd name="T1" fmla="*/ 0 h 21"/>
                <a:gd name="T2" fmla="*/ 8 w 8"/>
                <a:gd name="T3" fmla="*/ 21 h 21"/>
                <a:gd name="T4" fmla="*/ 2 w 8"/>
                <a:gd name="T5" fmla="*/ 21 h 21"/>
                <a:gd name="T6" fmla="*/ 0 w 8"/>
                <a:gd name="T7" fmla="*/ 0 h 21"/>
                <a:gd name="T8" fmla="*/ 8 w 8"/>
                <a:gd name="T9" fmla="*/ 0 h 21"/>
                <a:gd name="T10" fmla="*/ 0 60000 65536"/>
                <a:gd name="T11" fmla="*/ 0 60000 65536"/>
                <a:gd name="T12" fmla="*/ 0 60000 65536"/>
                <a:gd name="T13" fmla="*/ 0 60000 65536"/>
                <a:gd name="T14" fmla="*/ 0 60000 65536"/>
                <a:gd name="T15" fmla="*/ 0 w 8"/>
                <a:gd name="T16" fmla="*/ 0 h 21"/>
                <a:gd name="T17" fmla="*/ 8 w 8"/>
                <a:gd name="T18" fmla="*/ 21 h 21"/>
              </a:gdLst>
              <a:ahLst/>
              <a:cxnLst>
                <a:cxn ang="T10">
                  <a:pos x="T0" y="T1"/>
                </a:cxn>
                <a:cxn ang="T11">
                  <a:pos x="T2" y="T3"/>
                </a:cxn>
                <a:cxn ang="T12">
                  <a:pos x="T4" y="T5"/>
                </a:cxn>
                <a:cxn ang="T13">
                  <a:pos x="T6" y="T7"/>
                </a:cxn>
                <a:cxn ang="T14">
                  <a:pos x="T8" y="T9"/>
                </a:cxn>
              </a:cxnLst>
              <a:rect l="T15" t="T16" r="T17" b="T18"/>
              <a:pathLst>
                <a:path w="8" h="21">
                  <a:moveTo>
                    <a:pt x="8" y="0"/>
                  </a:moveTo>
                  <a:lnTo>
                    <a:pt x="8" y="21"/>
                  </a:lnTo>
                  <a:lnTo>
                    <a:pt x="2" y="21"/>
                  </a:lnTo>
                  <a:lnTo>
                    <a:pt x="0" y="0"/>
                  </a:lnTo>
                  <a:lnTo>
                    <a:pt x="8" y="0"/>
                  </a:lnTo>
                  <a:close/>
                </a:path>
              </a:pathLst>
            </a:custGeom>
            <a:solidFill>
              <a:srgbClr val="003399"/>
            </a:solidFill>
            <a:ln w="9525">
              <a:noFill/>
              <a:round/>
              <a:headEnd/>
              <a:tailEnd/>
            </a:ln>
          </p:spPr>
          <p:txBody>
            <a:bodyPr/>
            <a:lstStyle/>
            <a:p>
              <a:pPr>
                <a:defRPr/>
              </a:pPr>
              <a:endParaRPr lang="en-US" dirty="0"/>
            </a:p>
          </p:txBody>
        </p:sp>
        <p:sp>
          <p:nvSpPr>
            <p:cNvPr id="885" name="Freeform 171"/>
            <p:cNvSpPr>
              <a:spLocks noEditPoints="1"/>
            </p:cNvSpPr>
            <p:nvPr/>
          </p:nvSpPr>
          <p:spPr bwMode="ltGray">
            <a:xfrm rot="21404476">
              <a:off x="2774464" y="4184351"/>
              <a:ext cx="249085" cy="259192"/>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close/>
                  <a:moveTo>
                    <a:pt x="117" y="33"/>
                  </a:moveTo>
                  <a:lnTo>
                    <a:pt x="117" y="41"/>
                  </a:lnTo>
                  <a:lnTo>
                    <a:pt x="127" y="41"/>
                  </a:lnTo>
                  <a:lnTo>
                    <a:pt x="127" y="37"/>
                  </a:lnTo>
                  <a:lnTo>
                    <a:pt x="121" y="37"/>
                  </a:lnTo>
                  <a:lnTo>
                    <a:pt x="121" y="33"/>
                  </a:lnTo>
                  <a:lnTo>
                    <a:pt x="117" y="33"/>
                  </a:lnTo>
                  <a:close/>
                  <a:moveTo>
                    <a:pt x="148" y="43"/>
                  </a:moveTo>
                  <a:lnTo>
                    <a:pt x="146" y="47"/>
                  </a:lnTo>
                  <a:lnTo>
                    <a:pt x="139" y="47"/>
                  </a:lnTo>
                  <a:lnTo>
                    <a:pt x="139" y="53"/>
                  </a:lnTo>
                  <a:lnTo>
                    <a:pt x="152" y="53"/>
                  </a:lnTo>
                  <a:lnTo>
                    <a:pt x="152" y="47"/>
                  </a:lnTo>
                  <a:lnTo>
                    <a:pt x="148" y="43"/>
                  </a:lnTo>
                  <a:close/>
                  <a:moveTo>
                    <a:pt x="198" y="53"/>
                  </a:moveTo>
                  <a:lnTo>
                    <a:pt x="198" y="54"/>
                  </a:lnTo>
                  <a:lnTo>
                    <a:pt x="202" y="54"/>
                  </a:lnTo>
                  <a:lnTo>
                    <a:pt x="202" y="53"/>
                  </a:lnTo>
                  <a:lnTo>
                    <a:pt x="198" y="53"/>
                  </a:lnTo>
                  <a:close/>
                  <a:moveTo>
                    <a:pt x="148" y="62"/>
                  </a:moveTo>
                  <a:lnTo>
                    <a:pt x="158" y="62"/>
                  </a:lnTo>
                  <a:lnTo>
                    <a:pt x="158" y="58"/>
                  </a:lnTo>
                  <a:lnTo>
                    <a:pt x="148" y="58"/>
                  </a:lnTo>
                  <a:lnTo>
                    <a:pt x="148" y="62"/>
                  </a:lnTo>
                  <a:close/>
                  <a:moveTo>
                    <a:pt x="54" y="107"/>
                  </a:moveTo>
                  <a:lnTo>
                    <a:pt x="54" y="110"/>
                  </a:lnTo>
                  <a:lnTo>
                    <a:pt x="56" y="110"/>
                  </a:lnTo>
                  <a:lnTo>
                    <a:pt x="56" y="107"/>
                  </a:lnTo>
                  <a:lnTo>
                    <a:pt x="54" y="107"/>
                  </a:lnTo>
                  <a:close/>
                  <a:moveTo>
                    <a:pt x="69" y="112"/>
                  </a:moveTo>
                  <a:lnTo>
                    <a:pt x="69" y="107"/>
                  </a:lnTo>
                  <a:lnTo>
                    <a:pt x="59" y="107"/>
                  </a:lnTo>
                  <a:lnTo>
                    <a:pt x="59" y="110"/>
                  </a:lnTo>
                  <a:lnTo>
                    <a:pt x="65" y="110"/>
                  </a:lnTo>
                  <a:lnTo>
                    <a:pt x="65" y="114"/>
                  </a:lnTo>
                  <a:lnTo>
                    <a:pt x="65" y="120"/>
                  </a:lnTo>
                  <a:lnTo>
                    <a:pt x="75" y="120"/>
                  </a:lnTo>
                  <a:lnTo>
                    <a:pt x="75" y="112"/>
                  </a:lnTo>
                  <a:lnTo>
                    <a:pt x="69" y="112"/>
                  </a:lnTo>
                  <a:close/>
                  <a:moveTo>
                    <a:pt x="85" y="112"/>
                  </a:moveTo>
                  <a:lnTo>
                    <a:pt x="85" y="110"/>
                  </a:lnTo>
                  <a:lnTo>
                    <a:pt x="81" y="110"/>
                  </a:lnTo>
                  <a:lnTo>
                    <a:pt x="81" y="112"/>
                  </a:lnTo>
                  <a:lnTo>
                    <a:pt x="85" y="112"/>
                  </a:lnTo>
                  <a:close/>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close/>
                  <a:moveTo>
                    <a:pt x="160" y="161"/>
                  </a:moveTo>
                  <a:lnTo>
                    <a:pt x="160" y="168"/>
                  </a:lnTo>
                  <a:lnTo>
                    <a:pt x="169" y="168"/>
                  </a:lnTo>
                  <a:lnTo>
                    <a:pt x="166" y="161"/>
                  </a:lnTo>
                  <a:lnTo>
                    <a:pt x="160" y="161"/>
                  </a:lnTo>
                  <a:close/>
                  <a:moveTo>
                    <a:pt x="135" y="168"/>
                  </a:moveTo>
                  <a:lnTo>
                    <a:pt x="135" y="180"/>
                  </a:lnTo>
                  <a:lnTo>
                    <a:pt x="142" y="180"/>
                  </a:lnTo>
                  <a:lnTo>
                    <a:pt x="141" y="168"/>
                  </a:lnTo>
                  <a:lnTo>
                    <a:pt x="135" y="168"/>
                  </a:lnTo>
                  <a:close/>
                  <a:moveTo>
                    <a:pt x="137" y="205"/>
                  </a:moveTo>
                  <a:lnTo>
                    <a:pt x="133" y="211"/>
                  </a:lnTo>
                  <a:lnTo>
                    <a:pt x="137" y="211"/>
                  </a:lnTo>
                  <a:lnTo>
                    <a:pt x="139" y="205"/>
                  </a:lnTo>
                  <a:lnTo>
                    <a:pt x="137" y="205"/>
                  </a:lnTo>
                  <a:close/>
                  <a:moveTo>
                    <a:pt x="139" y="211"/>
                  </a:moveTo>
                  <a:lnTo>
                    <a:pt x="137" y="220"/>
                  </a:lnTo>
                  <a:lnTo>
                    <a:pt x="142" y="220"/>
                  </a:lnTo>
                  <a:lnTo>
                    <a:pt x="146" y="220"/>
                  </a:lnTo>
                  <a:lnTo>
                    <a:pt x="144" y="211"/>
                  </a:lnTo>
                  <a:lnTo>
                    <a:pt x="139" y="211"/>
                  </a:lnTo>
                  <a:close/>
                  <a:moveTo>
                    <a:pt x="139" y="220"/>
                  </a:moveTo>
                  <a:lnTo>
                    <a:pt x="137" y="220"/>
                  </a:lnTo>
                  <a:lnTo>
                    <a:pt x="137" y="224"/>
                  </a:lnTo>
                  <a:lnTo>
                    <a:pt x="139" y="224"/>
                  </a:lnTo>
                  <a:lnTo>
                    <a:pt x="142" y="224"/>
                  </a:lnTo>
                  <a:lnTo>
                    <a:pt x="142" y="220"/>
                  </a:lnTo>
                  <a:lnTo>
                    <a:pt x="139" y="220"/>
                  </a:lnTo>
                  <a:close/>
                  <a:moveTo>
                    <a:pt x="139" y="70"/>
                  </a:moveTo>
                  <a:lnTo>
                    <a:pt x="139" y="68"/>
                  </a:lnTo>
                  <a:lnTo>
                    <a:pt x="144" y="68"/>
                  </a:lnTo>
                  <a:lnTo>
                    <a:pt x="144" y="66"/>
                  </a:lnTo>
                  <a:lnTo>
                    <a:pt x="141" y="66"/>
                  </a:lnTo>
                  <a:lnTo>
                    <a:pt x="137" y="66"/>
                  </a:lnTo>
                  <a:lnTo>
                    <a:pt x="137" y="70"/>
                  </a:lnTo>
                  <a:lnTo>
                    <a:pt x="139" y="70"/>
                  </a:lnTo>
                  <a:close/>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close/>
                  <a:moveTo>
                    <a:pt x="168" y="87"/>
                  </a:moveTo>
                  <a:lnTo>
                    <a:pt x="168" y="93"/>
                  </a:lnTo>
                  <a:lnTo>
                    <a:pt x="181" y="93"/>
                  </a:lnTo>
                  <a:lnTo>
                    <a:pt x="181" y="80"/>
                  </a:lnTo>
                  <a:lnTo>
                    <a:pt x="173" y="80"/>
                  </a:lnTo>
                  <a:lnTo>
                    <a:pt x="168" y="81"/>
                  </a:lnTo>
                  <a:lnTo>
                    <a:pt x="168" y="87"/>
                  </a:lnTo>
                  <a:close/>
                  <a:moveTo>
                    <a:pt x="142" y="70"/>
                  </a:moveTo>
                  <a:lnTo>
                    <a:pt x="142" y="76"/>
                  </a:lnTo>
                  <a:lnTo>
                    <a:pt x="152" y="76"/>
                  </a:lnTo>
                  <a:lnTo>
                    <a:pt x="152" y="72"/>
                  </a:lnTo>
                  <a:lnTo>
                    <a:pt x="148" y="72"/>
                  </a:lnTo>
                  <a:lnTo>
                    <a:pt x="148" y="70"/>
                  </a:lnTo>
                  <a:lnTo>
                    <a:pt x="142" y="70"/>
                  </a:lnTo>
                  <a:close/>
                </a:path>
              </a:pathLst>
            </a:custGeom>
            <a:solidFill>
              <a:srgbClr val="003399"/>
            </a:solidFill>
            <a:ln w="9525">
              <a:noFill/>
              <a:round/>
              <a:headEnd/>
              <a:tailEnd/>
            </a:ln>
          </p:spPr>
          <p:txBody>
            <a:bodyPr/>
            <a:lstStyle/>
            <a:p>
              <a:pPr>
                <a:defRPr/>
              </a:pPr>
              <a:endParaRPr lang="en-US" dirty="0"/>
            </a:p>
          </p:txBody>
        </p:sp>
        <p:sp>
          <p:nvSpPr>
            <p:cNvPr id="886" name="Freeform 172"/>
            <p:cNvSpPr>
              <a:spLocks noEditPoints="1"/>
            </p:cNvSpPr>
            <p:nvPr/>
          </p:nvSpPr>
          <p:spPr bwMode="ltGray">
            <a:xfrm rot="21404476">
              <a:off x="2774464" y="4184351"/>
              <a:ext cx="249085" cy="259192"/>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moveTo>
                    <a:pt x="117" y="33"/>
                  </a:moveTo>
                  <a:lnTo>
                    <a:pt x="117" y="41"/>
                  </a:lnTo>
                  <a:lnTo>
                    <a:pt x="127" y="41"/>
                  </a:lnTo>
                  <a:lnTo>
                    <a:pt x="127" y="37"/>
                  </a:lnTo>
                  <a:lnTo>
                    <a:pt x="121" y="37"/>
                  </a:lnTo>
                  <a:lnTo>
                    <a:pt x="121" y="33"/>
                  </a:lnTo>
                  <a:lnTo>
                    <a:pt x="117" y="33"/>
                  </a:lnTo>
                  <a:moveTo>
                    <a:pt x="148" y="43"/>
                  </a:moveTo>
                  <a:lnTo>
                    <a:pt x="146" y="47"/>
                  </a:lnTo>
                  <a:lnTo>
                    <a:pt x="139" y="47"/>
                  </a:lnTo>
                  <a:lnTo>
                    <a:pt x="139" y="53"/>
                  </a:lnTo>
                  <a:lnTo>
                    <a:pt x="152" y="53"/>
                  </a:lnTo>
                  <a:lnTo>
                    <a:pt x="152" y="47"/>
                  </a:lnTo>
                  <a:lnTo>
                    <a:pt x="148" y="43"/>
                  </a:lnTo>
                  <a:moveTo>
                    <a:pt x="198" y="53"/>
                  </a:moveTo>
                  <a:lnTo>
                    <a:pt x="198" y="54"/>
                  </a:lnTo>
                  <a:lnTo>
                    <a:pt x="202" y="54"/>
                  </a:lnTo>
                  <a:lnTo>
                    <a:pt x="202" y="53"/>
                  </a:lnTo>
                  <a:lnTo>
                    <a:pt x="198" y="53"/>
                  </a:lnTo>
                  <a:moveTo>
                    <a:pt x="148" y="62"/>
                  </a:moveTo>
                  <a:lnTo>
                    <a:pt x="158" y="62"/>
                  </a:lnTo>
                  <a:lnTo>
                    <a:pt x="158" y="58"/>
                  </a:lnTo>
                  <a:lnTo>
                    <a:pt x="148" y="58"/>
                  </a:lnTo>
                  <a:lnTo>
                    <a:pt x="148" y="62"/>
                  </a:lnTo>
                  <a:moveTo>
                    <a:pt x="54" y="107"/>
                  </a:moveTo>
                  <a:lnTo>
                    <a:pt x="54" y="110"/>
                  </a:lnTo>
                  <a:lnTo>
                    <a:pt x="56" y="110"/>
                  </a:lnTo>
                  <a:lnTo>
                    <a:pt x="56" y="107"/>
                  </a:lnTo>
                  <a:lnTo>
                    <a:pt x="54" y="107"/>
                  </a:lnTo>
                  <a:moveTo>
                    <a:pt x="69" y="112"/>
                  </a:moveTo>
                  <a:lnTo>
                    <a:pt x="69" y="107"/>
                  </a:lnTo>
                  <a:lnTo>
                    <a:pt x="59" y="107"/>
                  </a:lnTo>
                  <a:lnTo>
                    <a:pt x="59" y="110"/>
                  </a:lnTo>
                  <a:lnTo>
                    <a:pt x="65" y="110"/>
                  </a:lnTo>
                  <a:lnTo>
                    <a:pt x="65" y="114"/>
                  </a:lnTo>
                  <a:lnTo>
                    <a:pt x="65" y="120"/>
                  </a:lnTo>
                  <a:lnTo>
                    <a:pt x="75" y="120"/>
                  </a:lnTo>
                  <a:lnTo>
                    <a:pt x="75" y="112"/>
                  </a:lnTo>
                  <a:lnTo>
                    <a:pt x="69" y="112"/>
                  </a:lnTo>
                  <a:moveTo>
                    <a:pt x="85" y="112"/>
                  </a:moveTo>
                  <a:lnTo>
                    <a:pt x="85" y="110"/>
                  </a:lnTo>
                  <a:lnTo>
                    <a:pt x="81" y="110"/>
                  </a:lnTo>
                  <a:lnTo>
                    <a:pt x="81" y="112"/>
                  </a:lnTo>
                  <a:lnTo>
                    <a:pt x="85" y="112"/>
                  </a:lnTo>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moveTo>
                    <a:pt x="160" y="161"/>
                  </a:moveTo>
                  <a:lnTo>
                    <a:pt x="160" y="168"/>
                  </a:lnTo>
                  <a:lnTo>
                    <a:pt x="169" y="168"/>
                  </a:lnTo>
                  <a:lnTo>
                    <a:pt x="166" y="161"/>
                  </a:lnTo>
                  <a:lnTo>
                    <a:pt x="160" y="161"/>
                  </a:lnTo>
                  <a:moveTo>
                    <a:pt x="135" y="168"/>
                  </a:moveTo>
                  <a:lnTo>
                    <a:pt x="135" y="180"/>
                  </a:lnTo>
                  <a:lnTo>
                    <a:pt x="142" y="180"/>
                  </a:lnTo>
                  <a:lnTo>
                    <a:pt x="141" y="168"/>
                  </a:lnTo>
                  <a:lnTo>
                    <a:pt x="135" y="168"/>
                  </a:lnTo>
                  <a:moveTo>
                    <a:pt x="137" y="205"/>
                  </a:moveTo>
                  <a:lnTo>
                    <a:pt x="133" y="211"/>
                  </a:lnTo>
                  <a:lnTo>
                    <a:pt x="137" y="211"/>
                  </a:lnTo>
                  <a:lnTo>
                    <a:pt x="139" y="205"/>
                  </a:lnTo>
                  <a:lnTo>
                    <a:pt x="137" y="205"/>
                  </a:lnTo>
                  <a:moveTo>
                    <a:pt x="139" y="211"/>
                  </a:moveTo>
                  <a:lnTo>
                    <a:pt x="137" y="220"/>
                  </a:lnTo>
                  <a:lnTo>
                    <a:pt x="142" y="220"/>
                  </a:lnTo>
                  <a:lnTo>
                    <a:pt x="146" y="220"/>
                  </a:lnTo>
                  <a:lnTo>
                    <a:pt x="144" y="211"/>
                  </a:lnTo>
                  <a:lnTo>
                    <a:pt x="139" y="211"/>
                  </a:lnTo>
                  <a:moveTo>
                    <a:pt x="139" y="220"/>
                  </a:moveTo>
                  <a:lnTo>
                    <a:pt x="137" y="220"/>
                  </a:lnTo>
                  <a:lnTo>
                    <a:pt x="137" y="224"/>
                  </a:lnTo>
                  <a:lnTo>
                    <a:pt x="139" y="224"/>
                  </a:lnTo>
                  <a:lnTo>
                    <a:pt x="142" y="224"/>
                  </a:lnTo>
                  <a:lnTo>
                    <a:pt x="142" y="220"/>
                  </a:lnTo>
                  <a:lnTo>
                    <a:pt x="139" y="220"/>
                  </a:lnTo>
                  <a:moveTo>
                    <a:pt x="139" y="70"/>
                  </a:moveTo>
                  <a:lnTo>
                    <a:pt x="139" y="68"/>
                  </a:lnTo>
                  <a:lnTo>
                    <a:pt x="144" y="68"/>
                  </a:lnTo>
                  <a:lnTo>
                    <a:pt x="144" y="66"/>
                  </a:lnTo>
                  <a:lnTo>
                    <a:pt x="141" y="66"/>
                  </a:lnTo>
                  <a:lnTo>
                    <a:pt x="137" y="66"/>
                  </a:lnTo>
                  <a:lnTo>
                    <a:pt x="137" y="70"/>
                  </a:lnTo>
                  <a:lnTo>
                    <a:pt x="139" y="70"/>
                  </a:lnTo>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moveTo>
                    <a:pt x="168" y="87"/>
                  </a:moveTo>
                  <a:lnTo>
                    <a:pt x="168" y="93"/>
                  </a:lnTo>
                  <a:lnTo>
                    <a:pt x="181" y="93"/>
                  </a:lnTo>
                  <a:lnTo>
                    <a:pt x="181" y="80"/>
                  </a:lnTo>
                  <a:lnTo>
                    <a:pt x="173" y="80"/>
                  </a:lnTo>
                  <a:lnTo>
                    <a:pt x="168" y="81"/>
                  </a:lnTo>
                  <a:lnTo>
                    <a:pt x="168" y="87"/>
                  </a:lnTo>
                  <a:moveTo>
                    <a:pt x="142" y="70"/>
                  </a:moveTo>
                  <a:lnTo>
                    <a:pt x="142" y="76"/>
                  </a:lnTo>
                  <a:lnTo>
                    <a:pt x="152" y="76"/>
                  </a:lnTo>
                  <a:lnTo>
                    <a:pt x="152" y="72"/>
                  </a:lnTo>
                  <a:lnTo>
                    <a:pt x="148" y="72"/>
                  </a:lnTo>
                  <a:lnTo>
                    <a:pt x="148" y="70"/>
                  </a:lnTo>
                  <a:lnTo>
                    <a:pt x="142" y="70"/>
                  </a:lnTo>
                </a:path>
              </a:pathLst>
            </a:custGeom>
            <a:solidFill>
              <a:srgbClr val="003399"/>
            </a:solidFill>
            <a:ln w="9525">
              <a:noFill/>
              <a:round/>
              <a:headEnd/>
              <a:tailEnd/>
            </a:ln>
          </p:spPr>
          <p:txBody>
            <a:bodyPr/>
            <a:lstStyle/>
            <a:p>
              <a:pPr>
                <a:defRPr/>
              </a:pPr>
              <a:endParaRPr lang="en-US" dirty="0"/>
            </a:p>
          </p:txBody>
        </p:sp>
        <p:sp>
          <p:nvSpPr>
            <p:cNvPr id="887" name="Freeform 173"/>
            <p:cNvSpPr>
              <a:spLocks/>
            </p:cNvSpPr>
            <p:nvPr/>
          </p:nvSpPr>
          <p:spPr bwMode="ltGray">
            <a:xfrm rot="21404476">
              <a:off x="4558319" y="4780799"/>
              <a:ext cx="7220" cy="7220"/>
            </a:xfrm>
            <a:custGeom>
              <a:avLst/>
              <a:gdLst>
                <a:gd name="T0" fmla="*/ 6 w 10"/>
                <a:gd name="T1" fmla="*/ 4 h 10"/>
                <a:gd name="T2" fmla="*/ 10 w 10"/>
                <a:gd name="T3" fmla="*/ 4 h 10"/>
                <a:gd name="T4" fmla="*/ 10 w 10"/>
                <a:gd name="T5" fmla="*/ 0 h 10"/>
                <a:gd name="T6" fmla="*/ 0 w 10"/>
                <a:gd name="T7" fmla="*/ 0 h 10"/>
                <a:gd name="T8" fmla="*/ 0 w 10"/>
                <a:gd name="T9" fmla="*/ 8 h 10"/>
                <a:gd name="T10" fmla="*/ 4 w 10"/>
                <a:gd name="T11" fmla="*/ 8 h 10"/>
                <a:gd name="T12" fmla="*/ 4 w 10"/>
                <a:gd name="T13" fmla="*/ 10 h 10"/>
                <a:gd name="T14" fmla="*/ 6 w 10"/>
                <a:gd name="T15" fmla="*/ 10 h 10"/>
                <a:gd name="T16" fmla="*/ 6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6" y="4"/>
                  </a:moveTo>
                  <a:lnTo>
                    <a:pt x="10" y="4"/>
                  </a:lnTo>
                  <a:lnTo>
                    <a:pt x="10" y="0"/>
                  </a:lnTo>
                  <a:lnTo>
                    <a:pt x="0" y="0"/>
                  </a:lnTo>
                  <a:lnTo>
                    <a:pt x="0" y="8"/>
                  </a:lnTo>
                  <a:lnTo>
                    <a:pt x="4" y="8"/>
                  </a:lnTo>
                  <a:lnTo>
                    <a:pt x="4" y="10"/>
                  </a:lnTo>
                  <a:lnTo>
                    <a:pt x="6" y="10"/>
                  </a:lnTo>
                  <a:lnTo>
                    <a:pt x="6" y="4"/>
                  </a:lnTo>
                  <a:close/>
                </a:path>
              </a:pathLst>
            </a:custGeom>
            <a:solidFill>
              <a:srgbClr val="003399"/>
            </a:solidFill>
            <a:ln w="9525">
              <a:noFill/>
              <a:round/>
              <a:headEnd/>
              <a:tailEnd/>
            </a:ln>
          </p:spPr>
          <p:txBody>
            <a:bodyPr/>
            <a:lstStyle/>
            <a:p>
              <a:pPr>
                <a:defRPr/>
              </a:pPr>
              <a:endParaRPr lang="en-US" dirty="0"/>
            </a:p>
          </p:txBody>
        </p:sp>
        <p:sp>
          <p:nvSpPr>
            <p:cNvPr id="888" name="Freeform 174"/>
            <p:cNvSpPr>
              <a:spLocks/>
            </p:cNvSpPr>
            <p:nvPr/>
          </p:nvSpPr>
          <p:spPr bwMode="ltGray">
            <a:xfrm rot="21404476">
              <a:off x="4783057" y="4755869"/>
              <a:ext cx="1444" cy="722"/>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solidFill>
              <a:srgbClr val="003399"/>
            </a:solidFill>
            <a:ln w="9525">
              <a:noFill/>
              <a:round/>
              <a:headEnd/>
              <a:tailEnd/>
            </a:ln>
          </p:spPr>
          <p:txBody>
            <a:bodyPr/>
            <a:lstStyle/>
            <a:p>
              <a:pPr>
                <a:defRPr/>
              </a:pPr>
              <a:endParaRPr lang="en-US" dirty="0"/>
            </a:p>
          </p:txBody>
        </p:sp>
        <p:sp>
          <p:nvSpPr>
            <p:cNvPr id="889" name="Freeform 175"/>
            <p:cNvSpPr>
              <a:spLocks/>
            </p:cNvSpPr>
            <p:nvPr/>
          </p:nvSpPr>
          <p:spPr bwMode="ltGray">
            <a:xfrm rot="21404476">
              <a:off x="4853520" y="4772543"/>
              <a:ext cx="11552" cy="3610"/>
            </a:xfrm>
            <a:custGeom>
              <a:avLst/>
              <a:gdLst>
                <a:gd name="T0" fmla="*/ 14 w 16"/>
                <a:gd name="T1" fmla="*/ 5 h 5"/>
                <a:gd name="T2" fmla="*/ 16 w 16"/>
                <a:gd name="T3" fmla="*/ 3 h 5"/>
                <a:gd name="T4" fmla="*/ 10 w 16"/>
                <a:gd name="T5" fmla="*/ 0 h 5"/>
                <a:gd name="T6" fmla="*/ 0 w 16"/>
                <a:gd name="T7" fmla="*/ 0 h 5"/>
                <a:gd name="T8" fmla="*/ 6 w 16"/>
                <a:gd name="T9" fmla="*/ 5 h 5"/>
                <a:gd name="T10" fmla="*/ 14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14" y="5"/>
                  </a:moveTo>
                  <a:lnTo>
                    <a:pt x="16" y="3"/>
                  </a:lnTo>
                  <a:lnTo>
                    <a:pt x="10" y="0"/>
                  </a:lnTo>
                  <a:lnTo>
                    <a:pt x="0" y="0"/>
                  </a:lnTo>
                  <a:lnTo>
                    <a:pt x="6" y="5"/>
                  </a:lnTo>
                  <a:lnTo>
                    <a:pt x="14" y="5"/>
                  </a:lnTo>
                  <a:close/>
                </a:path>
              </a:pathLst>
            </a:custGeom>
            <a:solidFill>
              <a:srgbClr val="003399"/>
            </a:solidFill>
            <a:ln w="9525">
              <a:noFill/>
              <a:round/>
              <a:headEnd/>
              <a:tailEnd/>
            </a:ln>
          </p:spPr>
          <p:txBody>
            <a:bodyPr/>
            <a:lstStyle/>
            <a:p>
              <a:pPr>
                <a:defRPr/>
              </a:pPr>
              <a:endParaRPr lang="en-US" dirty="0"/>
            </a:p>
          </p:txBody>
        </p:sp>
        <p:sp>
          <p:nvSpPr>
            <p:cNvPr id="890" name="Freeform 176"/>
            <p:cNvSpPr>
              <a:spLocks noEditPoints="1"/>
            </p:cNvSpPr>
            <p:nvPr/>
          </p:nvSpPr>
          <p:spPr bwMode="ltGray">
            <a:xfrm rot="21404476">
              <a:off x="4362862" y="4659739"/>
              <a:ext cx="838224" cy="828116"/>
            </a:xfrm>
            <a:custGeom>
              <a:avLst/>
              <a:gdLst>
                <a:gd name="T0" fmla="*/ 1076 w 1161"/>
                <a:gd name="T1" fmla="*/ 591 h 1147"/>
                <a:gd name="T2" fmla="*/ 1076 w 1161"/>
                <a:gd name="T3" fmla="*/ 539 h 1147"/>
                <a:gd name="T4" fmla="*/ 1002 w 1161"/>
                <a:gd name="T5" fmla="*/ 456 h 1147"/>
                <a:gd name="T6" fmla="*/ 1004 w 1161"/>
                <a:gd name="T7" fmla="*/ 356 h 1147"/>
                <a:gd name="T8" fmla="*/ 937 w 1161"/>
                <a:gd name="T9" fmla="*/ 276 h 1147"/>
                <a:gd name="T10" fmla="*/ 796 w 1161"/>
                <a:gd name="T11" fmla="*/ 247 h 1147"/>
                <a:gd name="T12" fmla="*/ 674 w 1161"/>
                <a:gd name="T13" fmla="*/ 155 h 1147"/>
                <a:gd name="T14" fmla="*/ 647 w 1161"/>
                <a:gd name="T15" fmla="*/ 145 h 1147"/>
                <a:gd name="T16" fmla="*/ 599 w 1161"/>
                <a:gd name="T17" fmla="*/ 128 h 1147"/>
                <a:gd name="T18" fmla="*/ 562 w 1161"/>
                <a:gd name="T19" fmla="*/ 134 h 1147"/>
                <a:gd name="T20" fmla="*/ 543 w 1161"/>
                <a:gd name="T21" fmla="*/ 122 h 1147"/>
                <a:gd name="T22" fmla="*/ 491 w 1161"/>
                <a:gd name="T23" fmla="*/ 126 h 1147"/>
                <a:gd name="T24" fmla="*/ 458 w 1161"/>
                <a:gd name="T25" fmla="*/ 211 h 1147"/>
                <a:gd name="T26" fmla="*/ 419 w 1161"/>
                <a:gd name="T27" fmla="*/ 234 h 1147"/>
                <a:gd name="T28" fmla="*/ 361 w 1161"/>
                <a:gd name="T29" fmla="*/ 224 h 1147"/>
                <a:gd name="T30" fmla="*/ 304 w 1161"/>
                <a:gd name="T31" fmla="*/ 182 h 1147"/>
                <a:gd name="T32" fmla="*/ 284 w 1161"/>
                <a:gd name="T33" fmla="*/ 170 h 1147"/>
                <a:gd name="T34" fmla="*/ 232 w 1161"/>
                <a:gd name="T35" fmla="*/ 180 h 1147"/>
                <a:gd name="T36" fmla="*/ 197 w 1161"/>
                <a:gd name="T37" fmla="*/ 174 h 1147"/>
                <a:gd name="T38" fmla="*/ 197 w 1161"/>
                <a:gd name="T39" fmla="*/ 157 h 1147"/>
                <a:gd name="T40" fmla="*/ 253 w 1161"/>
                <a:gd name="T41" fmla="*/ 134 h 1147"/>
                <a:gd name="T42" fmla="*/ 261 w 1161"/>
                <a:gd name="T43" fmla="*/ 72 h 1147"/>
                <a:gd name="T44" fmla="*/ 244 w 1161"/>
                <a:gd name="T45" fmla="*/ 0 h 1147"/>
                <a:gd name="T46" fmla="*/ 221 w 1161"/>
                <a:gd name="T47" fmla="*/ 16 h 1147"/>
                <a:gd name="T48" fmla="*/ 201 w 1161"/>
                <a:gd name="T49" fmla="*/ 51 h 1147"/>
                <a:gd name="T50" fmla="*/ 166 w 1161"/>
                <a:gd name="T51" fmla="*/ 66 h 1147"/>
                <a:gd name="T52" fmla="*/ 136 w 1161"/>
                <a:gd name="T53" fmla="*/ 83 h 1147"/>
                <a:gd name="T54" fmla="*/ 112 w 1161"/>
                <a:gd name="T55" fmla="*/ 114 h 1147"/>
                <a:gd name="T56" fmla="*/ 103 w 1161"/>
                <a:gd name="T57" fmla="*/ 166 h 1147"/>
                <a:gd name="T58" fmla="*/ 60 w 1161"/>
                <a:gd name="T59" fmla="*/ 220 h 1147"/>
                <a:gd name="T60" fmla="*/ 43 w 1161"/>
                <a:gd name="T61" fmla="*/ 282 h 1147"/>
                <a:gd name="T62" fmla="*/ 41 w 1161"/>
                <a:gd name="T63" fmla="*/ 317 h 1147"/>
                <a:gd name="T64" fmla="*/ 22 w 1161"/>
                <a:gd name="T65" fmla="*/ 356 h 1147"/>
                <a:gd name="T66" fmla="*/ 64 w 1161"/>
                <a:gd name="T67" fmla="*/ 383 h 1147"/>
                <a:gd name="T68" fmla="*/ 109 w 1161"/>
                <a:gd name="T69" fmla="*/ 425 h 1147"/>
                <a:gd name="T70" fmla="*/ 201 w 1161"/>
                <a:gd name="T71" fmla="*/ 525 h 1147"/>
                <a:gd name="T72" fmla="*/ 228 w 1161"/>
                <a:gd name="T73" fmla="*/ 552 h 1147"/>
                <a:gd name="T74" fmla="*/ 311 w 1161"/>
                <a:gd name="T75" fmla="*/ 607 h 1147"/>
                <a:gd name="T76" fmla="*/ 369 w 1161"/>
                <a:gd name="T77" fmla="*/ 657 h 1147"/>
                <a:gd name="T78" fmla="*/ 450 w 1161"/>
                <a:gd name="T79" fmla="*/ 682 h 1147"/>
                <a:gd name="T80" fmla="*/ 516 w 1161"/>
                <a:gd name="T81" fmla="*/ 718 h 1147"/>
                <a:gd name="T82" fmla="*/ 564 w 1161"/>
                <a:gd name="T83" fmla="*/ 759 h 1147"/>
                <a:gd name="T84" fmla="*/ 593 w 1161"/>
                <a:gd name="T85" fmla="*/ 780 h 1147"/>
                <a:gd name="T86" fmla="*/ 628 w 1161"/>
                <a:gd name="T87" fmla="*/ 798 h 1147"/>
                <a:gd name="T88" fmla="*/ 655 w 1161"/>
                <a:gd name="T89" fmla="*/ 825 h 1147"/>
                <a:gd name="T90" fmla="*/ 682 w 1161"/>
                <a:gd name="T91" fmla="*/ 859 h 1147"/>
                <a:gd name="T92" fmla="*/ 717 w 1161"/>
                <a:gd name="T93" fmla="*/ 898 h 1147"/>
                <a:gd name="T94" fmla="*/ 742 w 1161"/>
                <a:gd name="T95" fmla="*/ 929 h 1147"/>
                <a:gd name="T96" fmla="*/ 771 w 1161"/>
                <a:gd name="T97" fmla="*/ 985 h 1147"/>
                <a:gd name="T98" fmla="*/ 840 w 1161"/>
                <a:gd name="T99" fmla="*/ 987 h 1147"/>
                <a:gd name="T100" fmla="*/ 900 w 1161"/>
                <a:gd name="T101" fmla="*/ 1029 h 1147"/>
                <a:gd name="T102" fmla="*/ 954 w 1161"/>
                <a:gd name="T103" fmla="*/ 1083 h 1147"/>
                <a:gd name="T104" fmla="*/ 985 w 1161"/>
                <a:gd name="T105" fmla="*/ 1124 h 1147"/>
                <a:gd name="T106" fmla="*/ 1072 w 1161"/>
                <a:gd name="T107" fmla="*/ 1000 h 1147"/>
                <a:gd name="T108" fmla="*/ 394 w 1161"/>
                <a:gd name="T109" fmla="*/ 307 h 1147"/>
                <a:gd name="T110" fmla="*/ 431 w 1161"/>
                <a:gd name="T111" fmla="*/ 273 h 1147"/>
                <a:gd name="T112" fmla="*/ 464 w 1161"/>
                <a:gd name="T113" fmla="*/ 263 h 1147"/>
                <a:gd name="T114" fmla="*/ 527 w 1161"/>
                <a:gd name="T115" fmla="*/ 269 h 1147"/>
                <a:gd name="T116" fmla="*/ 537 w 1161"/>
                <a:gd name="T117" fmla="*/ 336 h 1147"/>
                <a:gd name="T118" fmla="*/ 541 w 1161"/>
                <a:gd name="T119" fmla="*/ 367 h 1147"/>
                <a:gd name="T120" fmla="*/ 358 w 1161"/>
                <a:gd name="T121" fmla="*/ 439 h 1147"/>
                <a:gd name="T122" fmla="*/ 385 w 1161"/>
                <a:gd name="T123" fmla="*/ 377 h 1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1"/>
                <a:gd name="T187" fmla="*/ 0 h 1147"/>
                <a:gd name="T188" fmla="*/ 1161 w 1161"/>
                <a:gd name="T189" fmla="*/ 1147 h 1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1" h="1147">
                  <a:moveTo>
                    <a:pt x="1161" y="927"/>
                  </a:moveTo>
                  <a:lnTo>
                    <a:pt x="1159" y="881"/>
                  </a:lnTo>
                  <a:lnTo>
                    <a:pt x="1159" y="879"/>
                  </a:lnTo>
                  <a:lnTo>
                    <a:pt x="1159" y="871"/>
                  </a:lnTo>
                  <a:lnTo>
                    <a:pt x="1159" y="848"/>
                  </a:lnTo>
                  <a:lnTo>
                    <a:pt x="1159" y="817"/>
                  </a:lnTo>
                  <a:lnTo>
                    <a:pt x="1157" y="676"/>
                  </a:lnTo>
                  <a:lnTo>
                    <a:pt x="1099" y="632"/>
                  </a:lnTo>
                  <a:lnTo>
                    <a:pt x="1099" y="616"/>
                  </a:lnTo>
                  <a:lnTo>
                    <a:pt x="1083" y="616"/>
                  </a:lnTo>
                  <a:lnTo>
                    <a:pt x="1083" y="610"/>
                  </a:lnTo>
                  <a:lnTo>
                    <a:pt x="1078" y="610"/>
                  </a:lnTo>
                  <a:lnTo>
                    <a:pt x="1076" y="601"/>
                  </a:lnTo>
                  <a:lnTo>
                    <a:pt x="1076" y="591"/>
                  </a:lnTo>
                  <a:lnTo>
                    <a:pt x="1076" y="581"/>
                  </a:lnTo>
                  <a:lnTo>
                    <a:pt x="1080" y="572"/>
                  </a:lnTo>
                  <a:lnTo>
                    <a:pt x="1081" y="572"/>
                  </a:lnTo>
                  <a:lnTo>
                    <a:pt x="1085" y="572"/>
                  </a:lnTo>
                  <a:lnTo>
                    <a:pt x="1085" y="566"/>
                  </a:lnTo>
                  <a:lnTo>
                    <a:pt x="1080" y="566"/>
                  </a:lnTo>
                  <a:lnTo>
                    <a:pt x="1070" y="566"/>
                  </a:lnTo>
                  <a:lnTo>
                    <a:pt x="1070" y="556"/>
                  </a:lnTo>
                  <a:lnTo>
                    <a:pt x="1070" y="551"/>
                  </a:lnTo>
                  <a:lnTo>
                    <a:pt x="1076" y="551"/>
                  </a:lnTo>
                  <a:lnTo>
                    <a:pt x="1080" y="551"/>
                  </a:lnTo>
                  <a:lnTo>
                    <a:pt x="1080" y="545"/>
                  </a:lnTo>
                  <a:lnTo>
                    <a:pt x="1080" y="539"/>
                  </a:lnTo>
                  <a:lnTo>
                    <a:pt x="1076" y="539"/>
                  </a:lnTo>
                  <a:lnTo>
                    <a:pt x="1076" y="529"/>
                  </a:lnTo>
                  <a:lnTo>
                    <a:pt x="1070" y="529"/>
                  </a:lnTo>
                  <a:lnTo>
                    <a:pt x="1070" y="525"/>
                  </a:lnTo>
                  <a:lnTo>
                    <a:pt x="1068" y="514"/>
                  </a:lnTo>
                  <a:lnTo>
                    <a:pt x="1068" y="504"/>
                  </a:lnTo>
                  <a:lnTo>
                    <a:pt x="1062" y="504"/>
                  </a:lnTo>
                  <a:lnTo>
                    <a:pt x="1052" y="504"/>
                  </a:lnTo>
                  <a:lnTo>
                    <a:pt x="1052" y="489"/>
                  </a:lnTo>
                  <a:lnTo>
                    <a:pt x="1052" y="473"/>
                  </a:lnTo>
                  <a:lnTo>
                    <a:pt x="1047" y="473"/>
                  </a:lnTo>
                  <a:lnTo>
                    <a:pt x="1033" y="473"/>
                  </a:lnTo>
                  <a:lnTo>
                    <a:pt x="1002" y="475"/>
                  </a:lnTo>
                  <a:lnTo>
                    <a:pt x="1002" y="466"/>
                  </a:lnTo>
                  <a:lnTo>
                    <a:pt x="1002" y="456"/>
                  </a:lnTo>
                  <a:lnTo>
                    <a:pt x="998" y="456"/>
                  </a:lnTo>
                  <a:lnTo>
                    <a:pt x="971" y="456"/>
                  </a:lnTo>
                  <a:lnTo>
                    <a:pt x="971" y="446"/>
                  </a:lnTo>
                  <a:lnTo>
                    <a:pt x="971" y="439"/>
                  </a:lnTo>
                  <a:lnTo>
                    <a:pt x="969" y="419"/>
                  </a:lnTo>
                  <a:lnTo>
                    <a:pt x="969" y="404"/>
                  </a:lnTo>
                  <a:lnTo>
                    <a:pt x="969" y="390"/>
                  </a:lnTo>
                  <a:lnTo>
                    <a:pt x="969" y="375"/>
                  </a:lnTo>
                  <a:lnTo>
                    <a:pt x="969" y="367"/>
                  </a:lnTo>
                  <a:lnTo>
                    <a:pt x="969" y="357"/>
                  </a:lnTo>
                  <a:lnTo>
                    <a:pt x="971" y="357"/>
                  </a:lnTo>
                  <a:lnTo>
                    <a:pt x="981" y="357"/>
                  </a:lnTo>
                  <a:lnTo>
                    <a:pt x="991" y="357"/>
                  </a:lnTo>
                  <a:lnTo>
                    <a:pt x="1004" y="356"/>
                  </a:lnTo>
                  <a:lnTo>
                    <a:pt x="1004" y="348"/>
                  </a:lnTo>
                  <a:lnTo>
                    <a:pt x="1002" y="340"/>
                  </a:lnTo>
                  <a:lnTo>
                    <a:pt x="1016" y="340"/>
                  </a:lnTo>
                  <a:lnTo>
                    <a:pt x="1035" y="340"/>
                  </a:lnTo>
                  <a:lnTo>
                    <a:pt x="1035" y="330"/>
                  </a:lnTo>
                  <a:lnTo>
                    <a:pt x="1035" y="329"/>
                  </a:lnTo>
                  <a:lnTo>
                    <a:pt x="937" y="330"/>
                  </a:lnTo>
                  <a:lnTo>
                    <a:pt x="937" y="323"/>
                  </a:lnTo>
                  <a:lnTo>
                    <a:pt x="937" y="317"/>
                  </a:lnTo>
                  <a:lnTo>
                    <a:pt x="937" y="311"/>
                  </a:lnTo>
                  <a:lnTo>
                    <a:pt x="937" y="307"/>
                  </a:lnTo>
                  <a:lnTo>
                    <a:pt x="937" y="292"/>
                  </a:lnTo>
                  <a:lnTo>
                    <a:pt x="937" y="282"/>
                  </a:lnTo>
                  <a:lnTo>
                    <a:pt x="937" y="276"/>
                  </a:lnTo>
                  <a:lnTo>
                    <a:pt x="941" y="276"/>
                  </a:lnTo>
                  <a:lnTo>
                    <a:pt x="939" y="259"/>
                  </a:lnTo>
                  <a:lnTo>
                    <a:pt x="939" y="224"/>
                  </a:lnTo>
                  <a:lnTo>
                    <a:pt x="939" y="193"/>
                  </a:lnTo>
                  <a:lnTo>
                    <a:pt x="941" y="180"/>
                  </a:lnTo>
                  <a:lnTo>
                    <a:pt x="935" y="180"/>
                  </a:lnTo>
                  <a:lnTo>
                    <a:pt x="865" y="182"/>
                  </a:lnTo>
                  <a:lnTo>
                    <a:pt x="865" y="178"/>
                  </a:lnTo>
                  <a:lnTo>
                    <a:pt x="850" y="180"/>
                  </a:lnTo>
                  <a:lnTo>
                    <a:pt x="854" y="219"/>
                  </a:lnTo>
                  <a:lnTo>
                    <a:pt x="856" y="257"/>
                  </a:lnTo>
                  <a:lnTo>
                    <a:pt x="832" y="238"/>
                  </a:lnTo>
                  <a:lnTo>
                    <a:pt x="811" y="263"/>
                  </a:lnTo>
                  <a:lnTo>
                    <a:pt x="796" y="247"/>
                  </a:lnTo>
                  <a:lnTo>
                    <a:pt x="776" y="234"/>
                  </a:lnTo>
                  <a:lnTo>
                    <a:pt x="761" y="220"/>
                  </a:lnTo>
                  <a:lnTo>
                    <a:pt x="746" y="209"/>
                  </a:lnTo>
                  <a:lnTo>
                    <a:pt x="728" y="193"/>
                  </a:lnTo>
                  <a:lnTo>
                    <a:pt x="713" y="182"/>
                  </a:lnTo>
                  <a:lnTo>
                    <a:pt x="701" y="170"/>
                  </a:lnTo>
                  <a:lnTo>
                    <a:pt x="703" y="163"/>
                  </a:lnTo>
                  <a:lnTo>
                    <a:pt x="707" y="161"/>
                  </a:lnTo>
                  <a:lnTo>
                    <a:pt x="699" y="161"/>
                  </a:lnTo>
                  <a:lnTo>
                    <a:pt x="697" y="157"/>
                  </a:lnTo>
                  <a:lnTo>
                    <a:pt x="678" y="155"/>
                  </a:lnTo>
                  <a:lnTo>
                    <a:pt x="674" y="157"/>
                  </a:lnTo>
                  <a:lnTo>
                    <a:pt x="672" y="155"/>
                  </a:lnTo>
                  <a:lnTo>
                    <a:pt x="674" y="155"/>
                  </a:lnTo>
                  <a:lnTo>
                    <a:pt x="674" y="151"/>
                  </a:lnTo>
                  <a:lnTo>
                    <a:pt x="674" y="149"/>
                  </a:lnTo>
                  <a:lnTo>
                    <a:pt x="678" y="147"/>
                  </a:lnTo>
                  <a:lnTo>
                    <a:pt x="674" y="141"/>
                  </a:lnTo>
                  <a:lnTo>
                    <a:pt x="672" y="139"/>
                  </a:lnTo>
                  <a:lnTo>
                    <a:pt x="668" y="141"/>
                  </a:lnTo>
                  <a:lnTo>
                    <a:pt x="666" y="145"/>
                  </a:lnTo>
                  <a:lnTo>
                    <a:pt x="663" y="145"/>
                  </a:lnTo>
                  <a:lnTo>
                    <a:pt x="663" y="141"/>
                  </a:lnTo>
                  <a:lnTo>
                    <a:pt x="659" y="145"/>
                  </a:lnTo>
                  <a:lnTo>
                    <a:pt x="653" y="145"/>
                  </a:lnTo>
                  <a:lnTo>
                    <a:pt x="649" y="149"/>
                  </a:lnTo>
                  <a:lnTo>
                    <a:pt x="647" y="149"/>
                  </a:lnTo>
                  <a:lnTo>
                    <a:pt x="647" y="145"/>
                  </a:lnTo>
                  <a:lnTo>
                    <a:pt x="643" y="145"/>
                  </a:lnTo>
                  <a:lnTo>
                    <a:pt x="643" y="143"/>
                  </a:lnTo>
                  <a:lnTo>
                    <a:pt x="641" y="143"/>
                  </a:lnTo>
                  <a:lnTo>
                    <a:pt x="634" y="143"/>
                  </a:lnTo>
                  <a:lnTo>
                    <a:pt x="634" y="139"/>
                  </a:lnTo>
                  <a:lnTo>
                    <a:pt x="628" y="139"/>
                  </a:lnTo>
                  <a:lnTo>
                    <a:pt x="624" y="137"/>
                  </a:lnTo>
                  <a:lnTo>
                    <a:pt x="618" y="137"/>
                  </a:lnTo>
                  <a:lnTo>
                    <a:pt x="612" y="137"/>
                  </a:lnTo>
                  <a:lnTo>
                    <a:pt x="607" y="134"/>
                  </a:lnTo>
                  <a:lnTo>
                    <a:pt x="603" y="134"/>
                  </a:lnTo>
                  <a:lnTo>
                    <a:pt x="603" y="132"/>
                  </a:lnTo>
                  <a:lnTo>
                    <a:pt x="599" y="132"/>
                  </a:lnTo>
                  <a:lnTo>
                    <a:pt x="599" y="128"/>
                  </a:lnTo>
                  <a:lnTo>
                    <a:pt x="593" y="132"/>
                  </a:lnTo>
                  <a:lnTo>
                    <a:pt x="593" y="128"/>
                  </a:lnTo>
                  <a:lnTo>
                    <a:pt x="591" y="128"/>
                  </a:lnTo>
                  <a:lnTo>
                    <a:pt x="591" y="132"/>
                  </a:lnTo>
                  <a:lnTo>
                    <a:pt x="587" y="132"/>
                  </a:lnTo>
                  <a:lnTo>
                    <a:pt x="583" y="132"/>
                  </a:lnTo>
                  <a:lnTo>
                    <a:pt x="583" y="134"/>
                  </a:lnTo>
                  <a:lnTo>
                    <a:pt x="581" y="132"/>
                  </a:lnTo>
                  <a:lnTo>
                    <a:pt x="578" y="134"/>
                  </a:lnTo>
                  <a:lnTo>
                    <a:pt x="578" y="132"/>
                  </a:lnTo>
                  <a:lnTo>
                    <a:pt x="574" y="132"/>
                  </a:lnTo>
                  <a:lnTo>
                    <a:pt x="572" y="132"/>
                  </a:lnTo>
                  <a:lnTo>
                    <a:pt x="562" y="132"/>
                  </a:lnTo>
                  <a:lnTo>
                    <a:pt x="562" y="134"/>
                  </a:lnTo>
                  <a:lnTo>
                    <a:pt x="562" y="137"/>
                  </a:lnTo>
                  <a:lnTo>
                    <a:pt x="562" y="141"/>
                  </a:lnTo>
                  <a:lnTo>
                    <a:pt x="558" y="141"/>
                  </a:lnTo>
                  <a:lnTo>
                    <a:pt x="556" y="141"/>
                  </a:lnTo>
                  <a:lnTo>
                    <a:pt x="556" y="137"/>
                  </a:lnTo>
                  <a:lnTo>
                    <a:pt x="553" y="137"/>
                  </a:lnTo>
                  <a:lnTo>
                    <a:pt x="553" y="135"/>
                  </a:lnTo>
                  <a:lnTo>
                    <a:pt x="551" y="135"/>
                  </a:lnTo>
                  <a:lnTo>
                    <a:pt x="551" y="132"/>
                  </a:lnTo>
                  <a:lnTo>
                    <a:pt x="547" y="132"/>
                  </a:lnTo>
                  <a:lnTo>
                    <a:pt x="543" y="128"/>
                  </a:lnTo>
                  <a:lnTo>
                    <a:pt x="541" y="128"/>
                  </a:lnTo>
                  <a:lnTo>
                    <a:pt x="541" y="126"/>
                  </a:lnTo>
                  <a:lnTo>
                    <a:pt x="543" y="122"/>
                  </a:lnTo>
                  <a:lnTo>
                    <a:pt x="543" y="120"/>
                  </a:lnTo>
                  <a:lnTo>
                    <a:pt x="541" y="120"/>
                  </a:lnTo>
                  <a:lnTo>
                    <a:pt x="537" y="120"/>
                  </a:lnTo>
                  <a:lnTo>
                    <a:pt x="533" y="110"/>
                  </a:lnTo>
                  <a:lnTo>
                    <a:pt x="518" y="110"/>
                  </a:lnTo>
                  <a:lnTo>
                    <a:pt x="508" y="114"/>
                  </a:lnTo>
                  <a:lnTo>
                    <a:pt x="508" y="110"/>
                  </a:lnTo>
                  <a:lnTo>
                    <a:pt x="502" y="110"/>
                  </a:lnTo>
                  <a:lnTo>
                    <a:pt x="498" y="114"/>
                  </a:lnTo>
                  <a:lnTo>
                    <a:pt x="493" y="116"/>
                  </a:lnTo>
                  <a:lnTo>
                    <a:pt x="493" y="120"/>
                  </a:lnTo>
                  <a:lnTo>
                    <a:pt x="491" y="120"/>
                  </a:lnTo>
                  <a:lnTo>
                    <a:pt x="493" y="124"/>
                  </a:lnTo>
                  <a:lnTo>
                    <a:pt x="491" y="126"/>
                  </a:lnTo>
                  <a:lnTo>
                    <a:pt x="487" y="130"/>
                  </a:lnTo>
                  <a:lnTo>
                    <a:pt x="485" y="134"/>
                  </a:lnTo>
                  <a:lnTo>
                    <a:pt x="485" y="135"/>
                  </a:lnTo>
                  <a:lnTo>
                    <a:pt x="481" y="139"/>
                  </a:lnTo>
                  <a:lnTo>
                    <a:pt x="477" y="149"/>
                  </a:lnTo>
                  <a:lnTo>
                    <a:pt x="475" y="164"/>
                  </a:lnTo>
                  <a:lnTo>
                    <a:pt x="471" y="176"/>
                  </a:lnTo>
                  <a:lnTo>
                    <a:pt x="470" y="182"/>
                  </a:lnTo>
                  <a:lnTo>
                    <a:pt x="470" y="186"/>
                  </a:lnTo>
                  <a:lnTo>
                    <a:pt x="464" y="195"/>
                  </a:lnTo>
                  <a:lnTo>
                    <a:pt x="460" y="201"/>
                  </a:lnTo>
                  <a:lnTo>
                    <a:pt x="458" y="201"/>
                  </a:lnTo>
                  <a:lnTo>
                    <a:pt x="454" y="211"/>
                  </a:lnTo>
                  <a:lnTo>
                    <a:pt x="458" y="211"/>
                  </a:lnTo>
                  <a:lnTo>
                    <a:pt x="452" y="226"/>
                  </a:lnTo>
                  <a:lnTo>
                    <a:pt x="452" y="232"/>
                  </a:lnTo>
                  <a:lnTo>
                    <a:pt x="439" y="232"/>
                  </a:lnTo>
                  <a:lnTo>
                    <a:pt x="439" y="230"/>
                  </a:lnTo>
                  <a:lnTo>
                    <a:pt x="437" y="230"/>
                  </a:lnTo>
                  <a:lnTo>
                    <a:pt x="435" y="226"/>
                  </a:lnTo>
                  <a:lnTo>
                    <a:pt x="423" y="226"/>
                  </a:lnTo>
                  <a:lnTo>
                    <a:pt x="433" y="236"/>
                  </a:lnTo>
                  <a:lnTo>
                    <a:pt x="429" y="236"/>
                  </a:lnTo>
                  <a:lnTo>
                    <a:pt x="427" y="236"/>
                  </a:lnTo>
                  <a:lnTo>
                    <a:pt x="427" y="240"/>
                  </a:lnTo>
                  <a:lnTo>
                    <a:pt x="423" y="240"/>
                  </a:lnTo>
                  <a:lnTo>
                    <a:pt x="421" y="240"/>
                  </a:lnTo>
                  <a:lnTo>
                    <a:pt x="419" y="234"/>
                  </a:lnTo>
                  <a:lnTo>
                    <a:pt x="408" y="234"/>
                  </a:lnTo>
                  <a:lnTo>
                    <a:pt x="402" y="234"/>
                  </a:lnTo>
                  <a:lnTo>
                    <a:pt x="402" y="236"/>
                  </a:lnTo>
                  <a:lnTo>
                    <a:pt x="396" y="236"/>
                  </a:lnTo>
                  <a:lnTo>
                    <a:pt x="396" y="244"/>
                  </a:lnTo>
                  <a:lnTo>
                    <a:pt x="387" y="244"/>
                  </a:lnTo>
                  <a:lnTo>
                    <a:pt x="387" y="234"/>
                  </a:lnTo>
                  <a:lnTo>
                    <a:pt x="383" y="234"/>
                  </a:lnTo>
                  <a:lnTo>
                    <a:pt x="383" y="230"/>
                  </a:lnTo>
                  <a:lnTo>
                    <a:pt x="383" y="224"/>
                  </a:lnTo>
                  <a:lnTo>
                    <a:pt x="369" y="224"/>
                  </a:lnTo>
                  <a:lnTo>
                    <a:pt x="369" y="219"/>
                  </a:lnTo>
                  <a:lnTo>
                    <a:pt x="361" y="219"/>
                  </a:lnTo>
                  <a:lnTo>
                    <a:pt x="361" y="224"/>
                  </a:lnTo>
                  <a:lnTo>
                    <a:pt x="352" y="224"/>
                  </a:lnTo>
                  <a:lnTo>
                    <a:pt x="352" y="232"/>
                  </a:lnTo>
                  <a:lnTo>
                    <a:pt x="348" y="232"/>
                  </a:lnTo>
                  <a:lnTo>
                    <a:pt x="348" y="234"/>
                  </a:lnTo>
                  <a:lnTo>
                    <a:pt x="336" y="234"/>
                  </a:lnTo>
                  <a:lnTo>
                    <a:pt x="336" y="219"/>
                  </a:lnTo>
                  <a:lnTo>
                    <a:pt x="344" y="219"/>
                  </a:lnTo>
                  <a:lnTo>
                    <a:pt x="344" y="217"/>
                  </a:lnTo>
                  <a:lnTo>
                    <a:pt x="336" y="217"/>
                  </a:lnTo>
                  <a:lnTo>
                    <a:pt x="336" y="209"/>
                  </a:lnTo>
                  <a:lnTo>
                    <a:pt x="296" y="211"/>
                  </a:lnTo>
                  <a:lnTo>
                    <a:pt x="294" y="201"/>
                  </a:lnTo>
                  <a:lnTo>
                    <a:pt x="302" y="201"/>
                  </a:lnTo>
                  <a:lnTo>
                    <a:pt x="304" y="182"/>
                  </a:lnTo>
                  <a:lnTo>
                    <a:pt x="300" y="182"/>
                  </a:lnTo>
                  <a:lnTo>
                    <a:pt x="300" y="176"/>
                  </a:lnTo>
                  <a:lnTo>
                    <a:pt x="294" y="176"/>
                  </a:lnTo>
                  <a:lnTo>
                    <a:pt x="294" y="170"/>
                  </a:lnTo>
                  <a:lnTo>
                    <a:pt x="304" y="166"/>
                  </a:lnTo>
                  <a:lnTo>
                    <a:pt x="300" y="166"/>
                  </a:lnTo>
                  <a:lnTo>
                    <a:pt x="300" y="164"/>
                  </a:lnTo>
                  <a:lnTo>
                    <a:pt x="298" y="164"/>
                  </a:lnTo>
                  <a:lnTo>
                    <a:pt x="298" y="161"/>
                  </a:lnTo>
                  <a:lnTo>
                    <a:pt x="294" y="161"/>
                  </a:lnTo>
                  <a:lnTo>
                    <a:pt x="290" y="161"/>
                  </a:lnTo>
                  <a:lnTo>
                    <a:pt x="290" y="155"/>
                  </a:lnTo>
                  <a:lnTo>
                    <a:pt x="284" y="155"/>
                  </a:lnTo>
                  <a:lnTo>
                    <a:pt x="284" y="170"/>
                  </a:lnTo>
                  <a:lnTo>
                    <a:pt x="288" y="170"/>
                  </a:lnTo>
                  <a:lnTo>
                    <a:pt x="288" y="174"/>
                  </a:lnTo>
                  <a:lnTo>
                    <a:pt x="288" y="176"/>
                  </a:lnTo>
                  <a:lnTo>
                    <a:pt x="284" y="176"/>
                  </a:lnTo>
                  <a:lnTo>
                    <a:pt x="284" y="191"/>
                  </a:lnTo>
                  <a:lnTo>
                    <a:pt x="278" y="191"/>
                  </a:lnTo>
                  <a:lnTo>
                    <a:pt x="273" y="191"/>
                  </a:lnTo>
                  <a:lnTo>
                    <a:pt x="269" y="191"/>
                  </a:lnTo>
                  <a:lnTo>
                    <a:pt x="267" y="191"/>
                  </a:lnTo>
                  <a:lnTo>
                    <a:pt x="263" y="193"/>
                  </a:lnTo>
                  <a:lnTo>
                    <a:pt x="263" y="186"/>
                  </a:lnTo>
                  <a:lnTo>
                    <a:pt x="269" y="186"/>
                  </a:lnTo>
                  <a:lnTo>
                    <a:pt x="269" y="180"/>
                  </a:lnTo>
                  <a:lnTo>
                    <a:pt x="232" y="180"/>
                  </a:lnTo>
                  <a:lnTo>
                    <a:pt x="232" y="184"/>
                  </a:lnTo>
                  <a:lnTo>
                    <a:pt x="228" y="184"/>
                  </a:lnTo>
                  <a:lnTo>
                    <a:pt x="228" y="188"/>
                  </a:lnTo>
                  <a:lnTo>
                    <a:pt x="222" y="188"/>
                  </a:lnTo>
                  <a:lnTo>
                    <a:pt x="213" y="188"/>
                  </a:lnTo>
                  <a:lnTo>
                    <a:pt x="219" y="190"/>
                  </a:lnTo>
                  <a:lnTo>
                    <a:pt x="207" y="190"/>
                  </a:lnTo>
                  <a:lnTo>
                    <a:pt x="207" y="193"/>
                  </a:lnTo>
                  <a:lnTo>
                    <a:pt x="203" y="193"/>
                  </a:lnTo>
                  <a:lnTo>
                    <a:pt x="201" y="193"/>
                  </a:lnTo>
                  <a:lnTo>
                    <a:pt x="192" y="193"/>
                  </a:lnTo>
                  <a:lnTo>
                    <a:pt x="192" y="178"/>
                  </a:lnTo>
                  <a:lnTo>
                    <a:pt x="197" y="178"/>
                  </a:lnTo>
                  <a:lnTo>
                    <a:pt x="197" y="174"/>
                  </a:lnTo>
                  <a:lnTo>
                    <a:pt x="194" y="172"/>
                  </a:lnTo>
                  <a:lnTo>
                    <a:pt x="201" y="168"/>
                  </a:lnTo>
                  <a:lnTo>
                    <a:pt x="203" y="168"/>
                  </a:lnTo>
                  <a:lnTo>
                    <a:pt x="203" y="166"/>
                  </a:lnTo>
                  <a:lnTo>
                    <a:pt x="201" y="166"/>
                  </a:lnTo>
                  <a:lnTo>
                    <a:pt x="197" y="166"/>
                  </a:lnTo>
                  <a:lnTo>
                    <a:pt x="197" y="163"/>
                  </a:lnTo>
                  <a:lnTo>
                    <a:pt x="194" y="163"/>
                  </a:lnTo>
                  <a:lnTo>
                    <a:pt x="194" y="166"/>
                  </a:lnTo>
                  <a:lnTo>
                    <a:pt x="192" y="166"/>
                  </a:lnTo>
                  <a:lnTo>
                    <a:pt x="192" y="163"/>
                  </a:lnTo>
                  <a:lnTo>
                    <a:pt x="194" y="163"/>
                  </a:lnTo>
                  <a:lnTo>
                    <a:pt x="194" y="157"/>
                  </a:lnTo>
                  <a:lnTo>
                    <a:pt x="197" y="157"/>
                  </a:lnTo>
                  <a:lnTo>
                    <a:pt x="197" y="153"/>
                  </a:lnTo>
                  <a:lnTo>
                    <a:pt x="199" y="153"/>
                  </a:lnTo>
                  <a:lnTo>
                    <a:pt x="199" y="151"/>
                  </a:lnTo>
                  <a:lnTo>
                    <a:pt x="203" y="151"/>
                  </a:lnTo>
                  <a:lnTo>
                    <a:pt x="203" y="143"/>
                  </a:lnTo>
                  <a:lnTo>
                    <a:pt x="209" y="143"/>
                  </a:lnTo>
                  <a:lnTo>
                    <a:pt x="209" y="141"/>
                  </a:lnTo>
                  <a:lnTo>
                    <a:pt x="213" y="141"/>
                  </a:lnTo>
                  <a:lnTo>
                    <a:pt x="219" y="141"/>
                  </a:lnTo>
                  <a:lnTo>
                    <a:pt x="222" y="137"/>
                  </a:lnTo>
                  <a:lnTo>
                    <a:pt x="248" y="137"/>
                  </a:lnTo>
                  <a:lnTo>
                    <a:pt x="249" y="137"/>
                  </a:lnTo>
                  <a:lnTo>
                    <a:pt x="249" y="134"/>
                  </a:lnTo>
                  <a:lnTo>
                    <a:pt x="253" y="134"/>
                  </a:lnTo>
                  <a:lnTo>
                    <a:pt x="253" y="128"/>
                  </a:lnTo>
                  <a:lnTo>
                    <a:pt x="263" y="128"/>
                  </a:lnTo>
                  <a:lnTo>
                    <a:pt x="261" y="114"/>
                  </a:lnTo>
                  <a:lnTo>
                    <a:pt x="265" y="114"/>
                  </a:lnTo>
                  <a:lnTo>
                    <a:pt x="265" y="112"/>
                  </a:lnTo>
                  <a:lnTo>
                    <a:pt x="261" y="112"/>
                  </a:lnTo>
                  <a:lnTo>
                    <a:pt x="261" y="97"/>
                  </a:lnTo>
                  <a:lnTo>
                    <a:pt x="251" y="97"/>
                  </a:lnTo>
                  <a:lnTo>
                    <a:pt x="251" y="87"/>
                  </a:lnTo>
                  <a:lnTo>
                    <a:pt x="259" y="87"/>
                  </a:lnTo>
                  <a:lnTo>
                    <a:pt x="251" y="83"/>
                  </a:lnTo>
                  <a:lnTo>
                    <a:pt x="271" y="83"/>
                  </a:lnTo>
                  <a:lnTo>
                    <a:pt x="271" y="72"/>
                  </a:lnTo>
                  <a:lnTo>
                    <a:pt x="261" y="72"/>
                  </a:lnTo>
                  <a:lnTo>
                    <a:pt x="261" y="81"/>
                  </a:lnTo>
                  <a:lnTo>
                    <a:pt x="251" y="81"/>
                  </a:lnTo>
                  <a:lnTo>
                    <a:pt x="251" y="68"/>
                  </a:lnTo>
                  <a:lnTo>
                    <a:pt x="257" y="68"/>
                  </a:lnTo>
                  <a:lnTo>
                    <a:pt x="257" y="58"/>
                  </a:lnTo>
                  <a:lnTo>
                    <a:pt x="251" y="58"/>
                  </a:lnTo>
                  <a:lnTo>
                    <a:pt x="251" y="47"/>
                  </a:lnTo>
                  <a:lnTo>
                    <a:pt x="257" y="47"/>
                  </a:lnTo>
                  <a:lnTo>
                    <a:pt x="271" y="51"/>
                  </a:lnTo>
                  <a:lnTo>
                    <a:pt x="271" y="47"/>
                  </a:lnTo>
                  <a:lnTo>
                    <a:pt x="269" y="0"/>
                  </a:lnTo>
                  <a:lnTo>
                    <a:pt x="251" y="0"/>
                  </a:lnTo>
                  <a:lnTo>
                    <a:pt x="248" y="0"/>
                  </a:lnTo>
                  <a:lnTo>
                    <a:pt x="244" y="0"/>
                  </a:lnTo>
                  <a:lnTo>
                    <a:pt x="238" y="0"/>
                  </a:lnTo>
                  <a:lnTo>
                    <a:pt x="234" y="0"/>
                  </a:lnTo>
                  <a:lnTo>
                    <a:pt x="234" y="4"/>
                  </a:lnTo>
                  <a:lnTo>
                    <a:pt x="236" y="6"/>
                  </a:lnTo>
                  <a:lnTo>
                    <a:pt x="236" y="10"/>
                  </a:lnTo>
                  <a:lnTo>
                    <a:pt x="236" y="14"/>
                  </a:lnTo>
                  <a:lnTo>
                    <a:pt x="236" y="16"/>
                  </a:lnTo>
                  <a:lnTo>
                    <a:pt x="236" y="20"/>
                  </a:lnTo>
                  <a:lnTo>
                    <a:pt x="232" y="20"/>
                  </a:lnTo>
                  <a:lnTo>
                    <a:pt x="228" y="20"/>
                  </a:lnTo>
                  <a:lnTo>
                    <a:pt x="226" y="20"/>
                  </a:lnTo>
                  <a:lnTo>
                    <a:pt x="226" y="16"/>
                  </a:lnTo>
                  <a:lnTo>
                    <a:pt x="222" y="16"/>
                  </a:lnTo>
                  <a:lnTo>
                    <a:pt x="221" y="16"/>
                  </a:lnTo>
                  <a:lnTo>
                    <a:pt x="221" y="20"/>
                  </a:lnTo>
                  <a:lnTo>
                    <a:pt x="221" y="22"/>
                  </a:lnTo>
                  <a:lnTo>
                    <a:pt x="221" y="25"/>
                  </a:lnTo>
                  <a:lnTo>
                    <a:pt x="221" y="29"/>
                  </a:lnTo>
                  <a:lnTo>
                    <a:pt x="221" y="35"/>
                  </a:lnTo>
                  <a:lnTo>
                    <a:pt x="217" y="35"/>
                  </a:lnTo>
                  <a:lnTo>
                    <a:pt x="211" y="35"/>
                  </a:lnTo>
                  <a:lnTo>
                    <a:pt x="207" y="35"/>
                  </a:lnTo>
                  <a:lnTo>
                    <a:pt x="205" y="35"/>
                  </a:lnTo>
                  <a:lnTo>
                    <a:pt x="201" y="35"/>
                  </a:lnTo>
                  <a:lnTo>
                    <a:pt x="201" y="41"/>
                  </a:lnTo>
                  <a:lnTo>
                    <a:pt x="201" y="45"/>
                  </a:lnTo>
                  <a:lnTo>
                    <a:pt x="201" y="49"/>
                  </a:lnTo>
                  <a:lnTo>
                    <a:pt x="201" y="51"/>
                  </a:lnTo>
                  <a:lnTo>
                    <a:pt x="195" y="51"/>
                  </a:lnTo>
                  <a:lnTo>
                    <a:pt x="192" y="51"/>
                  </a:lnTo>
                  <a:lnTo>
                    <a:pt x="190" y="51"/>
                  </a:lnTo>
                  <a:lnTo>
                    <a:pt x="186" y="51"/>
                  </a:lnTo>
                  <a:lnTo>
                    <a:pt x="182" y="51"/>
                  </a:lnTo>
                  <a:lnTo>
                    <a:pt x="180" y="51"/>
                  </a:lnTo>
                  <a:lnTo>
                    <a:pt x="176" y="51"/>
                  </a:lnTo>
                  <a:lnTo>
                    <a:pt x="174" y="51"/>
                  </a:lnTo>
                  <a:lnTo>
                    <a:pt x="170" y="51"/>
                  </a:lnTo>
                  <a:lnTo>
                    <a:pt x="170" y="54"/>
                  </a:lnTo>
                  <a:lnTo>
                    <a:pt x="170" y="58"/>
                  </a:lnTo>
                  <a:lnTo>
                    <a:pt x="170" y="60"/>
                  </a:lnTo>
                  <a:lnTo>
                    <a:pt x="170" y="66"/>
                  </a:lnTo>
                  <a:lnTo>
                    <a:pt x="166" y="66"/>
                  </a:lnTo>
                  <a:lnTo>
                    <a:pt x="161" y="68"/>
                  </a:lnTo>
                  <a:lnTo>
                    <a:pt x="159" y="68"/>
                  </a:lnTo>
                  <a:lnTo>
                    <a:pt x="155" y="68"/>
                  </a:lnTo>
                  <a:lnTo>
                    <a:pt x="151" y="68"/>
                  </a:lnTo>
                  <a:lnTo>
                    <a:pt x="151" y="70"/>
                  </a:lnTo>
                  <a:lnTo>
                    <a:pt x="151" y="74"/>
                  </a:lnTo>
                  <a:lnTo>
                    <a:pt x="151" y="76"/>
                  </a:lnTo>
                  <a:lnTo>
                    <a:pt x="145" y="76"/>
                  </a:lnTo>
                  <a:lnTo>
                    <a:pt x="145" y="83"/>
                  </a:lnTo>
                  <a:lnTo>
                    <a:pt x="145" y="85"/>
                  </a:lnTo>
                  <a:lnTo>
                    <a:pt x="143" y="85"/>
                  </a:lnTo>
                  <a:lnTo>
                    <a:pt x="143" y="83"/>
                  </a:lnTo>
                  <a:lnTo>
                    <a:pt x="139" y="83"/>
                  </a:lnTo>
                  <a:lnTo>
                    <a:pt x="136" y="83"/>
                  </a:lnTo>
                  <a:lnTo>
                    <a:pt x="136" y="85"/>
                  </a:lnTo>
                  <a:lnTo>
                    <a:pt x="136" y="89"/>
                  </a:lnTo>
                  <a:lnTo>
                    <a:pt x="138" y="95"/>
                  </a:lnTo>
                  <a:lnTo>
                    <a:pt x="130" y="95"/>
                  </a:lnTo>
                  <a:lnTo>
                    <a:pt x="128" y="95"/>
                  </a:lnTo>
                  <a:lnTo>
                    <a:pt x="128" y="99"/>
                  </a:lnTo>
                  <a:lnTo>
                    <a:pt x="128" y="105"/>
                  </a:lnTo>
                  <a:lnTo>
                    <a:pt x="122" y="105"/>
                  </a:lnTo>
                  <a:lnTo>
                    <a:pt x="122" y="108"/>
                  </a:lnTo>
                  <a:lnTo>
                    <a:pt x="122" y="110"/>
                  </a:lnTo>
                  <a:lnTo>
                    <a:pt x="118" y="110"/>
                  </a:lnTo>
                  <a:lnTo>
                    <a:pt x="114" y="110"/>
                  </a:lnTo>
                  <a:lnTo>
                    <a:pt x="112" y="110"/>
                  </a:lnTo>
                  <a:lnTo>
                    <a:pt x="112" y="114"/>
                  </a:lnTo>
                  <a:lnTo>
                    <a:pt x="112" y="118"/>
                  </a:lnTo>
                  <a:lnTo>
                    <a:pt x="112" y="130"/>
                  </a:lnTo>
                  <a:lnTo>
                    <a:pt x="112" y="135"/>
                  </a:lnTo>
                  <a:lnTo>
                    <a:pt x="112" y="139"/>
                  </a:lnTo>
                  <a:lnTo>
                    <a:pt x="109" y="143"/>
                  </a:lnTo>
                  <a:lnTo>
                    <a:pt x="107" y="143"/>
                  </a:lnTo>
                  <a:lnTo>
                    <a:pt x="107" y="145"/>
                  </a:lnTo>
                  <a:lnTo>
                    <a:pt x="103" y="145"/>
                  </a:lnTo>
                  <a:lnTo>
                    <a:pt x="103" y="149"/>
                  </a:lnTo>
                  <a:lnTo>
                    <a:pt x="103" y="155"/>
                  </a:lnTo>
                  <a:lnTo>
                    <a:pt x="103" y="159"/>
                  </a:lnTo>
                  <a:lnTo>
                    <a:pt x="103" y="161"/>
                  </a:lnTo>
                  <a:lnTo>
                    <a:pt x="103" y="164"/>
                  </a:lnTo>
                  <a:lnTo>
                    <a:pt x="103" y="166"/>
                  </a:lnTo>
                  <a:lnTo>
                    <a:pt x="103" y="170"/>
                  </a:lnTo>
                  <a:lnTo>
                    <a:pt x="103" y="174"/>
                  </a:lnTo>
                  <a:lnTo>
                    <a:pt x="95" y="176"/>
                  </a:lnTo>
                  <a:lnTo>
                    <a:pt x="91" y="180"/>
                  </a:lnTo>
                  <a:lnTo>
                    <a:pt x="87" y="184"/>
                  </a:lnTo>
                  <a:lnTo>
                    <a:pt x="85" y="184"/>
                  </a:lnTo>
                  <a:lnTo>
                    <a:pt x="85" y="186"/>
                  </a:lnTo>
                  <a:lnTo>
                    <a:pt x="82" y="190"/>
                  </a:lnTo>
                  <a:lnTo>
                    <a:pt x="80" y="190"/>
                  </a:lnTo>
                  <a:lnTo>
                    <a:pt x="80" y="193"/>
                  </a:lnTo>
                  <a:lnTo>
                    <a:pt x="76" y="195"/>
                  </a:lnTo>
                  <a:lnTo>
                    <a:pt x="70" y="201"/>
                  </a:lnTo>
                  <a:lnTo>
                    <a:pt x="64" y="211"/>
                  </a:lnTo>
                  <a:lnTo>
                    <a:pt x="60" y="220"/>
                  </a:lnTo>
                  <a:lnTo>
                    <a:pt x="60" y="224"/>
                  </a:lnTo>
                  <a:lnTo>
                    <a:pt x="58" y="226"/>
                  </a:lnTo>
                  <a:lnTo>
                    <a:pt x="58" y="230"/>
                  </a:lnTo>
                  <a:lnTo>
                    <a:pt x="49" y="246"/>
                  </a:lnTo>
                  <a:lnTo>
                    <a:pt x="49" y="249"/>
                  </a:lnTo>
                  <a:lnTo>
                    <a:pt x="45" y="249"/>
                  </a:lnTo>
                  <a:lnTo>
                    <a:pt x="43" y="255"/>
                  </a:lnTo>
                  <a:lnTo>
                    <a:pt x="39" y="267"/>
                  </a:lnTo>
                  <a:lnTo>
                    <a:pt x="37" y="271"/>
                  </a:lnTo>
                  <a:lnTo>
                    <a:pt x="37" y="274"/>
                  </a:lnTo>
                  <a:lnTo>
                    <a:pt x="39" y="274"/>
                  </a:lnTo>
                  <a:lnTo>
                    <a:pt x="39" y="276"/>
                  </a:lnTo>
                  <a:lnTo>
                    <a:pt x="43" y="280"/>
                  </a:lnTo>
                  <a:lnTo>
                    <a:pt x="43" y="282"/>
                  </a:lnTo>
                  <a:lnTo>
                    <a:pt x="47" y="282"/>
                  </a:lnTo>
                  <a:lnTo>
                    <a:pt x="47" y="286"/>
                  </a:lnTo>
                  <a:lnTo>
                    <a:pt x="47" y="290"/>
                  </a:lnTo>
                  <a:lnTo>
                    <a:pt x="47" y="292"/>
                  </a:lnTo>
                  <a:lnTo>
                    <a:pt x="49" y="292"/>
                  </a:lnTo>
                  <a:lnTo>
                    <a:pt x="49" y="296"/>
                  </a:lnTo>
                  <a:lnTo>
                    <a:pt x="49" y="298"/>
                  </a:lnTo>
                  <a:lnTo>
                    <a:pt x="49" y="302"/>
                  </a:lnTo>
                  <a:lnTo>
                    <a:pt x="49" y="305"/>
                  </a:lnTo>
                  <a:lnTo>
                    <a:pt x="51" y="307"/>
                  </a:lnTo>
                  <a:lnTo>
                    <a:pt x="51" y="311"/>
                  </a:lnTo>
                  <a:lnTo>
                    <a:pt x="47" y="311"/>
                  </a:lnTo>
                  <a:lnTo>
                    <a:pt x="47" y="315"/>
                  </a:lnTo>
                  <a:lnTo>
                    <a:pt x="41" y="317"/>
                  </a:lnTo>
                  <a:lnTo>
                    <a:pt x="37" y="317"/>
                  </a:lnTo>
                  <a:lnTo>
                    <a:pt x="26" y="327"/>
                  </a:lnTo>
                  <a:lnTo>
                    <a:pt x="22" y="327"/>
                  </a:lnTo>
                  <a:lnTo>
                    <a:pt x="20" y="330"/>
                  </a:lnTo>
                  <a:lnTo>
                    <a:pt x="12" y="332"/>
                  </a:lnTo>
                  <a:lnTo>
                    <a:pt x="6" y="340"/>
                  </a:lnTo>
                  <a:lnTo>
                    <a:pt x="0" y="346"/>
                  </a:lnTo>
                  <a:lnTo>
                    <a:pt x="6" y="350"/>
                  </a:lnTo>
                  <a:lnTo>
                    <a:pt x="4" y="352"/>
                  </a:lnTo>
                  <a:lnTo>
                    <a:pt x="10" y="352"/>
                  </a:lnTo>
                  <a:lnTo>
                    <a:pt x="14" y="352"/>
                  </a:lnTo>
                  <a:lnTo>
                    <a:pt x="20" y="352"/>
                  </a:lnTo>
                  <a:lnTo>
                    <a:pt x="20" y="356"/>
                  </a:lnTo>
                  <a:lnTo>
                    <a:pt x="22" y="356"/>
                  </a:lnTo>
                  <a:lnTo>
                    <a:pt x="22" y="357"/>
                  </a:lnTo>
                  <a:lnTo>
                    <a:pt x="26" y="357"/>
                  </a:lnTo>
                  <a:lnTo>
                    <a:pt x="29" y="361"/>
                  </a:lnTo>
                  <a:lnTo>
                    <a:pt x="31" y="363"/>
                  </a:lnTo>
                  <a:lnTo>
                    <a:pt x="35" y="363"/>
                  </a:lnTo>
                  <a:lnTo>
                    <a:pt x="41" y="367"/>
                  </a:lnTo>
                  <a:lnTo>
                    <a:pt x="41" y="363"/>
                  </a:lnTo>
                  <a:lnTo>
                    <a:pt x="45" y="367"/>
                  </a:lnTo>
                  <a:lnTo>
                    <a:pt x="47" y="367"/>
                  </a:lnTo>
                  <a:lnTo>
                    <a:pt x="51" y="369"/>
                  </a:lnTo>
                  <a:lnTo>
                    <a:pt x="55" y="373"/>
                  </a:lnTo>
                  <a:lnTo>
                    <a:pt x="56" y="377"/>
                  </a:lnTo>
                  <a:lnTo>
                    <a:pt x="60" y="379"/>
                  </a:lnTo>
                  <a:lnTo>
                    <a:pt x="64" y="383"/>
                  </a:lnTo>
                  <a:lnTo>
                    <a:pt x="66" y="385"/>
                  </a:lnTo>
                  <a:lnTo>
                    <a:pt x="66" y="388"/>
                  </a:lnTo>
                  <a:lnTo>
                    <a:pt x="70" y="388"/>
                  </a:lnTo>
                  <a:lnTo>
                    <a:pt x="74" y="390"/>
                  </a:lnTo>
                  <a:lnTo>
                    <a:pt x="74" y="394"/>
                  </a:lnTo>
                  <a:lnTo>
                    <a:pt x="76" y="394"/>
                  </a:lnTo>
                  <a:lnTo>
                    <a:pt x="85" y="404"/>
                  </a:lnTo>
                  <a:lnTo>
                    <a:pt x="85" y="406"/>
                  </a:lnTo>
                  <a:lnTo>
                    <a:pt x="89" y="406"/>
                  </a:lnTo>
                  <a:lnTo>
                    <a:pt x="89" y="410"/>
                  </a:lnTo>
                  <a:lnTo>
                    <a:pt x="91" y="410"/>
                  </a:lnTo>
                  <a:lnTo>
                    <a:pt x="99" y="415"/>
                  </a:lnTo>
                  <a:lnTo>
                    <a:pt x="101" y="419"/>
                  </a:lnTo>
                  <a:lnTo>
                    <a:pt x="109" y="425"/>
                  </a:lnTo>
                  <a:lnTo>
                    <a:pt x="110" y="427"/>
                  </a:lnTo>
                  <a:lnTo>
                    <a:pt x="114" y="431"/>
                  </a:lnTo>
                  <a:lnTo>
                    <a:pt x="120" y="437"/>
                  </a:lnTo>
                  <a:lnTo>
                    <a:pt x="124" y="442"/>
                  </a:lnTo>
                  <a:lnTo>
                    <a:pt x="128" y="446"/>
                  </a:lnTo>
                  <a:lnTo>
                    <a:pt x="130" y="448"/>
                  </a:lnTo>
                  <a:lnTo>
                    <a:pt x="130" y="452"/>
                  </a:lnTo>
                  <a:lnTo>
                    <a:pt x="134" y="452"/>
                  </a:lnTo>
                  <a:lnTo>
                    <a:pt x="168" y="498"/>
                  </a:lnTo>
                  <a:lnTo>
                    <a:pt x="172" y="498"/>
                  </a:lnTo>
                  <a:lnTo>
                    <a:pt x="192" y="516"/>
                  </a:lnTo>
                  <a:lnTo>
                    <a:pt x="194" y="520"/>
                  </a:lnTo>
                  <a:lnTo>
                    <a:pt x="197" y="522"/>
                  </a:lnTo>
                  <a:lnTo>
                    <a:pt x="201" y="525"/>
                  </a:lnTo>
                  <a:lnTo>
                    <a:pt x="203" y="529"/>
                  </a:lnTo>
                  <a:lnTo>
                    <a:pt x="207" y="529"/>
                  </a:lnTo>
                  <a:lnTo>
                    <a:pt x="207" y="531"/>
                  </a:lnTo>
                  <a:lnTo>
                    <a:pt x="213" y="535"/>
                  </a:lnTo>
                  <a:lnTo>
                    <a:pt x="213" y="537"/>
                  </a:lnTo>
                  <a:lnTo>
                    <a:pt x="217" y="537"/>
                  </a:lnTo>
                  <a:lnTo>
                    <a:pt x="217" y="541"/>
                  </a:lnTo>
                  <a:lnTo>
                    <a:pt x="219" y="541"/>
                  </a:lnTo>
                  <a:lnTo>
                    <a:pt x="219" y="545"/>
                  </a:lnTo>
                  <a:lnTo>
                    <a:pt x="222" y="543"/>
                  </a:lnTo>
                  <a:lnTo>
                    <a:pt x="222" y="547"/>
                  </a:lnTo>
                  <a:lnTo>
                    <a:pt x="226" y="551"/>
                  </a:lnTo>
                  <a:lnTo>
                    <a:pt x="228" y="551"/>
                  </a:lnTo>
                  <a:lnTo>
                    <a:pt x="228" y="552"/>
                  </a:lnTo>
                  <a:lnTo>
                    <a:pt x="232" y="552"/>
                  </a:lnTo>
                  <a:lnTo>
                    <a:pt x="236" y="556"/>
                  </a:lnTo>
                  <a:lnTo>
                    <a:pt x="238" y="556"/>
                  </a:lnTo>
                  <a:lnTo>
                    <a:pt x="242" y="558"/>
                  </a:lnTo>
                  <a:lnTo>
                    <a:pt x="246" y="562"/>
                  </a:lnTo>
                  <a:lnTo>
                    <a:pt x="248" y="566"/>
                  </a:lnTo>
                  <a:lnTo>
                    <a:pt x="280" y="585"/>
                  </a:lnTo>
                  <a:lnTo>
                    <a:pt x="290" y="593"/>
                  </a:lnTo>
                  <a:lnTo>
                    <a:pt x="290" y="595"/>
                  </a:lnTo>
                  <a:lnTo>
                    <a:pt x="292" y="595"/>
                  </a:lnTo>
                  <a:lnTo>
                    <a:pt x="298" y="599"/>
                  </a:lnTo>
                  <a:lnTo>
                    <a:pt x="305" y="605"/>
                  </a:lnTo>
                  <a:lnTo>
                    <a:pt x="307" y="605"/>
                  </a:lnTo>
                  <a:lnTo>
                    <a:pt x="311" y="607"/>
                  </a:lnTo>
                  <a:lnTo>
                    <a:pt x="315" y="607"/>
                  </a:lnTo>
                  <a:lnTo>
                    <a:pt x="317" y="610"/>
                  </a:lnTo>
                  <a:lnTo>
                    <a:pt x="325" y="614"/>
                  </a:lnTo>
                  <a:lnTo>
                    <a:pt x="327" y="616"/>
                  </a:lnTo>
                  <a:lnTo>
                    <a:pt x="331" y="620"/>
                  </a:lnTo>
                  <a:lnTo>
                    <a:pt x="332" y="620"/>
                  </a:lnTo>
                  <a:lnTo>
                    <a:pt x="332" y="622"/>
                  </a:lnTo>
                  <a:lnTo>
                    <a:pt x="336" y="622"/>
                  </a:lnTo>
                  <a:lnTo>
                    <a:pt x="340" y="626"/>
                  </a:lnTo>
                  <a:lnTo>
                    <a:pt x="350" y="637"/>
                  </a:lnTo>
                  <a:lnTo>
                    <a:pt x="352" y="643"/>
                  </a:lnTo>
                  <a:lnTo>
                    <a:pt x="356" y="647"/>
                  </a:lnTo>
                  <a:lnTo>
                    <a:pt x="361" y="657"/>
                  </a:lnTo>
                  <a:lnTo>
                    <a:pt x="369" y="657"/>
                  </a:lnTo>
                  <a:lnTo>
                    <a:pt x="371" y="657"/>
                  </a:lnTo>
                  <a:lnTo>
                    <a:pt x="375" y="659"/>
                  </a:lnTo>
                  <a:lnTo>
                    <a:pt x="377" y="659"/>
                  </a:lnTo>
                  <a:lnTo>
                    <a:pt x="381" y="659"/>
                  </a:lnTo>
                  <a:lnTo>
                    <a:pt x="390" y="662"/>
                  </a:lnTo>
                  <a:lnTo>
                    <a:pt x="394" y="664"/>
                  </a:lnTo>
                  <a:lnTo>
                    <a:pt x="400" y="664"/>
                  </a:lnTo>
                  <a:lnTo>
                    <a:pt x="402" y="664"/>
                  </a:lnTo>
                  <a:lnTo>
                    <a:pt x="410" y="668"/>
                  </a:lnTo>
                  <a:lnTo>
                    <a:pt x="412" y="668"/>
                  </a:lnTo>
                  <a:lnTo>
                    <a:pt x="415" y="668"/>
                  </a:lnTo>
                  <a:lnTo>
                    <a:pt x="431" y="676"/>
                  </a:lnTo>
                  <a:lnTo>
                    <a:pt x="444" y="682"/>
                  </a:lnTo>
                  <a:lnTo>
                    <a:pt x="450" y="682"/>
                  </a:lnTo>
                  <a:lnTo>
                    <a:pt x="456" y="686"/>
                  </a:lnTo>
                  <a:lnTo>
                    <a:pt x="460" y="686"/>
                  </a:lnTo>
                  <a:lnTo>
                    <a:pt x="462" y="686"/>
                  </a:lnTo>
                  <a:lnTo>
                    <a:pt x="470" y="686"/>
                  </a:lnTo>
                  <a:lnTo>
                    <a:pt x="475" y="691"/>
                  </a:lnTo>
                  <a:lnTo>
                    <a:pt x="481" y="697"/>
                  </a:lnTo>
                  <a:lnTo>
                    <a:pt x="485" y="701"/>
                  </a:lnTo>
                  <a:lnTo>
                    <a:pt x="485" y="703"/>
                  </a:lnTo>
                  <a:lnTo>
                    <a:pt x="487" y="703"/>
                  </a:lnTo>
                  <a:lnTo>
                    <a:pt x="491" y="707"/>
                  </a:lnTo>
                  <a:lnTo>
                    <a:pt x="495" y="707"/>
                  </a:lnTo>
                  <a:lnTo>
                    <a:pt x="497" y="707"/>
                  </a:lnTo>
                  <a:lnTo>
                    <a:pt x="514" y="718"/>
                  </a:lnTo>
                  <a:lnTo>
                    <a:pt x="516" y="718"/>
                  </a:lnTo>
                  <a:lnTo>
                    <a:pt x="520" y="722"/>
                  </a:lnTo>
                  <a:lnTo>
                    <a:pt x="522" y="722"/>
                  </a:lnTo>
                  <a:lnTo>
                    <a:pt x="522" y="724"/>
                  </a:lnTo>
                  <a:lnTo>
                    <a:pt x="526" y="724"/>
                  </a:lnTo>
                  <a:lnTo>
                    <a:pt x="529" y="728"/>
                  </a:lnTo>
                  <a:lnTo>
                    <a:pt x="539" y="740"/>
                  </a:lnTo>
                  <a:lnTo>
                    <a:pt x="541" y="740"/>
                  </a:lnTo>
                  <a:lnTo>
                    <a:pt x="541" y="744"/>
                  </a:lnTo>
                  <a:lnTo>
                    <a:pt x="541" y="746"/>
                  </a:lnTo>
                  <a:lnTo>
                    <a:pt x="545" y="746"/>
                  </a:lnTo>
                  <a:lnTo>
                    <a:pt x="551" y="749"/>
                  </a:lnTo>
                  <a:lnTo>
                    <a:pt x="554" y="749"/>
                  </a:lnTo>
                  <a:lnTo>
                    <a:pt x="560" y="755"/>
                  </a:lnTo>
                  <a:lnTo>
                    <a:pt x="564" y="759"/>
                  </a:lnTo>
                  <a:lnTo>
                    <a:pt x="566" y="761"/>
                  </a:lnTo>
                  <a:lnTo>
                    <a:pt x="568" y="765"/>
                  </a:lnTo>
                  <a:lnTo>
                    <a:pt x="570" y="765"/>
                  </a:lnTo>
                  <a:lnTo>
                    <a:pt x="568" y="767"/>
                  </a:lnTo>
                  <a:lnTo>
                    <a:pt x="570" y="771"/>
                  </a:lnTo>
                  <a:lnTo>
                    <a:pt x="574" y="773"/>
                  </a:lnTo>
                  <a:lnTo>
                    <a:pt x="576" y="773"/>
                  </a:lnTo>
                  <a:lnTo>
                    <a:pt x="576" y="776"/>
                  </a:lnTo>
                  <a:lnTo>
                    <a:pt x="580" y="780"/>
                  </a:lnTo>
                  <a:lnTo>
                    <a:pt x="580" y="776"/>
                  </a:lnTo>
                  <a:lnTo>
                    <a:pt x="583" y="776"/>
                  </a:lnTo>
                  <a:lnTo>
                    <a:pt x="589" y="776"/>
                  </a:lnTo>
                  <a:lnTo>
                    <a:pt x="589" y="780"/>
                  </a:lnTo>
                  <a:lnTo>
                    <a:pt x="593" y="780"/>
                  </a:lnTo>
                  <a:lnTo>
                    <a:pt x="593" y="782"/>
                  </a:lnTo>
                  <a:lnTo>
                    <a:pt x="593" y="786"/>
                  </a:lnTo>
                  <a:lnTo>
                    <a:pt x="595" y="786"/>
                  </a:lnTo>
                  <a:lnTo>
                    <a:pt x="595" y="788"/>
                  </a:lnTo>
                  <a:lnTo>
                    <a:pt x="599" y="788"/>
                  </a:lnTo>
                  <a:lnTo>
                    <a:pt x="605" y="788"/>
                  </a:lnTo>
                  <a:lnTo>
                    <a:pt x="605" y="792"/>
                  </a:lnTo>
                  <a:lnTo>
                    <a:pt x="605" y="794"/>
                  </a:lnTo>
                  <a:lnTo>
                    <a:pt x="609" y="792"/>
                  </a:lnTo>
                  <a:lnTo>
                    <a:pt x="610" y="792"/>
                  </a:lnTo>
                  <a:lnTo>
                    <a:pt x="614" y="792"/>
                  </a:lnTo>
                  <a:lnTo>
                    <a:pt x="618" y="794"/>
                  </a:lnTo>
                  <a:lnTo>
                    <a:pt x="624" y="798"/>
                  </a:lnTo>
                  <a:lnTo>
                    <a:pt x="628" y="798"/>
                  </a:lnTo>
                  <a:lnTo>
                    <a:pt x="630" y="798"/>
                  </a:lnTo>
                  <a:lnTo>
                    <a:pt x="634" y="798"/>
                  </a:lnTo>
                  <a:lnTo>
                    <a:pt x="634" y="800"/>
                  </a:lnTo>
                  <a:lnTo>
                    <a:pt x="636" y="800"/>
                  </a:lnTo>
                  <a:lnTo>
                    <a:pt x="636" y="803"/>
                  </a:lnTo>
                  <a:lnTo>
                    <a:pt x="639" y="807"/>
                  </a:lnTo>
                  <a:lnTo>
                    <a:pt x="643" y="809"/>
                  </a:lnTo>
                  <a:lnTo>
                    <a:pt x="643" y="813"/>
                  </a:lnTo>
                  <a:lnTo>
                    <a:pt x="645" y="813"/>
                  </a:lnTo>
                  <a:lnTo>
                    <a:pt x="645" y="815"/>
                  </a:lnTo>
                  <a:lnTo>
                    <a:pt x="649" y="819"/>
                  </a:lnTo>
                  <a:lnTo>
                    <a:pt x="649" y="823"/>
                  </a:lnTo>
                  <a:lnTo>
                    <a:pt x="653" y="825"/>
                  </a:lnTo>
                  <a:lnTo>
                    <a:pt x="655" y="825"/>
                  </a:lnTo>
                  <a:lnTo>
                    <a:pt x="655" y="829"/>
                  </a:lnTo>
                  <a:lnTo>
                    <a:pt x="659" y="829"/>
                  </a:lnTo>
                  <a:lnTo>
                    <a:pt x="659" y="830"/>
                  </a:lnTo>
                  <a:lnTo>
                    <a:pt x="663" y="834"/>
                  </a:lnTo>
                  <a:lnTo>
                    <a:pt x="664" y="836"/>
                  </a:lnTo>
                  <a:lnTo>
                    <a:pt x="668" y="836"/>
                  </a:lnTo>
                  <a:lnTo>
                    <a:pt x="668" y="840"/>
                  </a:lnTo>
                  <a:lnTo>
                    <a:pt x="672" y="844"/>
                  </a:lnTo>
                  <a:lnTo>
                    <a:pt x="672" y="846"/>
                  </a:lnTo>
                  <a:lnTo>
                    <a:pt x="674" y="850"/>
                  </a:lnTo>
                  <a:lnTo>
                    <a:pt x="678" y="850"/>
                  </a:lnTo>
                  <a:lnTo>
                    <a:pt x="678" y="852"/>
                  </a:lnTo>
                  <a:lnTo>
                    <a:pt x="678" y="856"/>
                  </a:lnTo>
                  <a:lnTo>
                    <a:pt x="682" y="859"/>
                  </a:lnTo>
                  <a:lnTo>
                    <a:pt x="682" y="861"/>
                  </a:lnTo>
                  <a:lnTo>
                    <a:pt x="684" y="861"/>
                  </a:lnTo>
                  <a:lnTo>
                    <a:pt x="688" y="865"/>
                  </a:lnTo>
                  <a:lnTo>
                    <a:pt x="692" y="865"/>
                  </a:lnTo>
                  <a:lnTo>
                    <a:pt x="693" y="867"/>
                  </a:lnTo>
                  <a:lnTo>
                    <a:pt x="697" y="871"/>
                  </a:lnTo>
                  <a:lnTo>
                    <a:pt x="703" y="881"/>
                  </a:lnTo>
                  <a:lnTo>
                    <a:pt x="703" y="883"/>
                  </a:lnTo>
                  <a:lnTo>
                    <a:pt x="707" y="886"/>
                  </a:lnTo>
                  <a:lnTo>
                    <a:pt x="707" y="888"/>
                  </a:lnTo>
                  <a:lnTo>
                    <a:pt x="711" y="892"/>
                  </a:lnTo>
                  <a:lnTo>
                    <a:pt x="713" y="896"/>
                  </a:lnTo>
                  <a:lnTo>
                    <a:pt x="713" y="898"/>
                  </a:lnTo>
                  <a:lnTo>
                    <a:pt x="717" y="898"/>
                  </a:lnTo>
                  <a:lnTo>
                    <a:pt x="719" y="902"/>
                  </a:lnTo>
                  <a:lnTo>
                    <a:pt x="719" y="904"/>
                  </a:lnTo>
                  <a:lnTo>
                    <a:pt x="722" y="904"/>
                  </a:lnTo>
                  <a:lnTo>
                    <a:pt x="722" y="908"/>
                  </a:lnTo>
                  <a:lnTo>
                    <a:pt x="722" y="917"/>
                  </a:lnTo>
                  <a:lnTo>
                    <a:pt x="726" y="917"/>
                  </a:lnTo>
                  <a:lnTo>
                    <a:pt x="726" y="919"/>
                  </a:lnTo>
                  <a:lnTo>
                    <a:pt x="728" y="919"/>
                  </a:lnTo>
                  <a:lnTo>
                    <a:pt x="732" y="919"/>
                  </a:lnTo>
                  <a:lnTo>
                    <a:pt x="732" y="923"/>
                  </a:lnTo>
                  <a:lnTo>
                    <a:pt x="732" y="925"/>
                  </a:lnTo>
                  <a:lnTo>
                    <a:pt x="732" y="929"/>
                  </a:lnTo>
                  <a:lnTo>
                    <a:pt x="736" y="929"/>
                  </a:lnTo>
                  <a:lnTo>
                    <a:pt x="742" y="929"/>
                  </a:lnTo>
                  <a:lnTo>
                    <a:pt x="742" y="933"/>
                  </a:lnTo>
                  <a:lnTo>
                    <a:pt x="746" y="933"/>
                  </a:lnTo>
                  <a:lnTo>
                    <a:pt x="747" y="935"/>
                  </a:lnTo>
                  <a:lnTo>
                    <a:pt x="755" y="950"/>
                  </a:lnTo>
                  <a:lnTo>
                    <a:pt x="755" y="954"/>
                  </a:lnTo>
                  <a:lnTo>
                    <a:pt x="757" y="954"/>
                  </a:lnTo>
                  <a:lnTo>
                    <a:pt x="757" y="956"/>
                  </a:lnTo>
                  <a:lnTo>
                    <a:pt x="761" y="960"/>
                  </a:lnTo>
                  <a:lnTo>
                    <a:pt x="765" y="966"/>
                  </a:lnTo>
                  <a:lnTo>
                    <a:pt x="767" y="971"/>
                  </a:lnTo>
                  <a:lnTo>
                    <a:pt x="767" y="975"/>
                  </a:lnTo>
                  <a:lnTo>
                    <a:pt x="767" y="977"/>
                  </a:lnTo>
                  <a:lnTo>
                    <a:pt x="767" y="985"/>
                  </a:lnTo>
                  <a:lnTo>
                    <a:pt x="771" y="985"/>
                  </a:lnTo>
                  <a:lnTo>
                    <a:pt x="780" y="985"/>
                  </a:lnTo>
                  <a:lnTo>
                    <a:pt x="784" y="983"/>
                  </a:lnTo>
                  <a:lnTo>
                    <a:pt x="790" y="983"/>
                  </a:lnTo>
                  <a:lnTo>
                    <a:pt x="809" y="989"/>
                  </a:lnTo>
                  <a:lnTo>
                    <a:pt x="811" y="989"/>
                  </a:lnTo>
                  <a:lnTo>
                    <a:pt x="815" y="987"/>
                  </a:lnTo>
                  <a:lnTo>
                    <a:pt x="817" y="983"/>
                  </a:lnTo>
                  <a:lnTo>
                    <a:pt x="817" y="981"/>
                  </a:lnTo>
                  <a:lnTo>
                    <a:pt x="825" y="981"/>
                  </a:lnTo>
                  <a:lnTo>
                    <a:pt x="831" y="979"/>
                  </a:lnTo>
                  <a:lnTo>
                    <a:pt x="832" y="979"/>
                  </a:lnTo>
                  <a:lnTo>
                    <a:pt x="836" y="983"/>
                  </a:lnTo>
                  <a:lnTo>
                    <a:pt x="840" y="983"/>
                  </a:lnTo>
                  <a:lnTo>
                    <a:pt x="840" y="987"/>
                  </a:lnTo>
                  <a:lnTo>
                    <a:pt x="842" y="987"/>
                  </a:lnTo>
                  <a:lnTo>
                    <a:pt x="846" y="989"/>
                  </a:lnTo>
                  <a:lnTo>
                    <a:pt x="850" y="989"/>
                  </a:lnTo>
                  <a:lnTo>
                    <a:pt x="852" y="993"/>
                  </a:lnTo>
                  <a:lnTo>
                    <a:pt x="859" y="998"/>
                  </a:lnTo>
                  <a:lnTo>
                    <a:pt x="861" y="1000"/>
                  </a:lnTo>
                  <a:lnTo>
                    <a:pt x="867" y="1000"/>
                  </a:lnTo>
                  <a:lnTo>
                    <a:pt x="867" y="1004"/>
                  </a:lnTo>
                  <a:lnTo>
                    <a:pt x="871" y="1004"/>
                  </a:lnTo>
                  <a:lnTo>
                    <a:pt x="875" y="1008"/>
                  </a:lnTo>
                  <a:lnTo>
                    <a:pt x="877" y="1010"/>
                  </a:lnTo>
                  <a:lnTo>
                    <a:pt x="881" y="1010"/>
                  </a:lnTo>
                  <a:lnTo>
                    <a:pt x="885" y="1014"/>
                  </a:lnTo>
                  <a:lnTo>
                    <a:pt x="900" y="1029"/>
                  </a:lnTo>
                  <a:lnTo>
                    <a:pt x="902" y="1029"/>
                  </a:lnTo>
                  <a:lnTo>
                    <a:pt x="906" y="1031"/>
                  </a:lnTo>
                  <a:lnTo>
                    <a:pt x="910" y="1031"/>
                  </a:lnTo>
                  <a:lnTo>
                    <a:pt x="912" y="1035"/>
                  </a:lnTo>
                  <a:lnTo>
                    <a:pt x="912" y="1037"/>
                  </a:lnTo>
                  <a:lnTo>
                    <a:pt x="915" y="1037"/>
                  </a:lnTo>
                  <a:lnTo>
                    <a:pt x="915" y="1041"/>
                  </a:lnTo>
                  <a:lnTo>
                    <a:pt x="919" y="1041"/>
                  </a:lnTo>
                  <a:lnTo>
                    <a:pt x="921" y="1047"/>
                  </a:lnTo>
                  <a:lnTo>
                    <a:pt x="925" y="1047"/>
                  </a:lnTo>
                  <a:lnTo>
                    <a:pt x="925" y="1051"/>
                  </a:lnTo>
                  <a:lnTo>
                    <a:pt x="929" y="1051"/>
                  </a:lnTo>
                  <a:lnTo>
                    <a:pt x="950" y="1074"/>
                  </a:lnTo>
                  <a:lnTo>
                    <a:pt x="954" y="1083"/>
                  </a:lnTo>
                  <a:lnTo>
                    <a:pt x="956" y="1083"/>
                  </a:lnTo>
                  <a:lnTo>
                    <a:pt x="958" y="1087"/>
                  </a:lnTo>
                  <a:lnTo>
                    <a:pt x="960" y="1087"/>
                  </a:lnTo>
                  <a:lnTo>
                    <a:pt x="960" y="1089"/>
                  </a:lnTo>
                  <a:lnTo>
                    <a:pt x="964" y="1093"/>
                  </a:lnTo>
                  <a:lnTo>
                    <a:pt x="966" y="1095"/>
                  </a:lnTo>
                  <a:lnTo>
                    <a:pt x="969" y="1099"/>
                  </a:lnTo>
                  <a:lnTo>
                    <a:pt x="969" y="1103"/>
                  </a:lnTo>
                  <a:lnTo>
                    <a:pt x="973" y="1105"/>
                  </a:lnTo>
                  <a:lnTo>
                    <a:pt x="975" y="1108"/>
                  </a:lnTo>
                  <a:lnTo>
                    <a:pt x="975" y="1110"/>
                  </a:lnTo>
                  <a:lnTo>
                    <a:pt x="979" y="1114"/>
                  </a:lnTo>
                  <a:lnTo>
                    <a:pt x="983" y="1120"/>
                  </a:lnTo>
                  <a:lnTo>
                    <a:pt x="985" y="1124"/>
                  </a:lnTo>
                  <a:lnTo>
                    <a:pt x="985" y="1126"/>
                  </a:lnTo>
                  <a:lnTo>
                    <a:pt x="989" y="1130"/>
                  </a:lnTo>
                  <a:lnTo>
                    <a:pt x="989" y="1132"/>
                  </a:lnTo>
                  <a:lnTo>
                    <a:pt x="997" y="1147"/>
                  </a:lnTo>
                  <a:lnTo>
                    <a:pt x="995" y="1145"/>
                  </a:lnTo>
                  <a:lnTo>
                    <a:pt x="998" y="1139"/>
                  </a:lnTo>
                  <a:lnTo>
                    <a:pt x="1002" y="1126"/>
                  </a:lnTo>
                  <a:lnTo>
                    <a:pt x="1004" y="1114"/>
                  </a:lnTo>
                  <a:lnTo>
                    <a:pt x="1008" y="1095"/>
                  </a:lnTo>
                  <a:lnTo>
                    <a:pt x="1027" y="998"/>
                  </a:lnTo>
                  <a:lnTo>
                    <a:pt x="1039" y="998"/>
                  </a:lnTo>
                  <a:lnTo>
                    <a:pt x="1039" y="995"/>
                  </a:lnTo>
                  <a:lnTo>
                    <a:pt x="1072" y="995"/>
                  </a:lnTo>
                  <a:lnTo>
                    <a:pt x="1072" y="1000"/>
                  </a:lnTo>
                  <a:lnTo>
                    <a:pt x="1105" y="995"/>
                  </a:lnTo>
                  <a:lnTo>
                    <a:pt x="1151" y="966"/>
                  </a:lnTo>
                  <a:lnTo>
                    <a:pt x="1161" y="958"/>
                  </a:lnTo>
                  <a:lnTo>
                    <a:pt x="1161" y="927"/>
                  </a:lnTo>
                  <a:close/>
                  <a:moveTo>
                    <a:pt x="334" y="340"/>
                  </a:moveTo>
                  <a:lnTo>
                    <a:pt x="334" y="330"/>
                  </a:lnTo>
                  <a:lnTo>
                    <a:pt x="334" y="325"/>
                  </a:lnTo>
                  <a:lnTo>
                    <a:pt x="344" y="325"/>
                  </a:lnTo>
                  <a:lnTo>
                    <a:pt x="344" y="309"/>
                  </a:lnTo>
                  <a:lnTo>
                    <a:pt x="354" y="309"/>
                  </a:lnTo>
                  <a:lnTo>
                    <a:pt x="354" y="311"/>
                  </a:lnTo>
                  <a:lnTo>
                    <a:pt x="356" y="311"/>
                  </a:lnTo>
                  <a:lnTo>
                    <a:pt x="356" y="309"/>
                  </a:lnTo>
                  <a:lnTo>
                    <a:pt x="394" y="307"/>
                  </a:lnTo>
                  <a:lnTo>
                    <a:pt x="394" y="317"/>
                  </a:lnTo>
                  <a:lnTo>
                    <a:pt x="390" y="317"/>
                  </a:lnTo>
                  <a:lnTo>
                    <a:pt x="400" y="323"/>
                  </a:lnTo>
                  <a:lnTo>
                    <a:pt x="400" y="300"/>
                  </a:lnTo>
                  <a:lnTo>
                    <a:pt x="410" y="298"/>
                  </a:lnTo>
                  <a:lnTo>
                    <a:pt x="408" y="280"/>
                  </a:lnTo>
                  <a:lnTo>
                    <a:pt x="412" y="280"/>
                  </a:lnTo>
                  <a:lnTo>
                    <a:pt x="412" y="276"/>
                  </a:lnTo>
                  <a:lnTo>
                    <a:pt x="415" y="276"/>
                  </a:lnTo>
                  <a:lnTo>
                    <a:pt x="417" y="276"/>
                  </a:lnTo>
                  <a:lnTo>
                    <a:pt x="417" y="286"/>
                  </a:lnTo>
                  <a:lnTo>
                    <a:pt x="425" y="286"/>
                  </a:lnTo>
                  <a:lnTo>
                    <a:pt x="423" y="273"/>
                  </a:lnTo>
                  <a:lnTo>
                    <a:pt x="431" y="273"/>
                  </a:lnTo>
                  <a:lnTo>
                    <a:pt x="437" y="276"/>
                  </a:lnTo>
                  <a:lnTo>
                    <a:pt x="443" y="263"/>
                  </a:lnTo>
                  <a:lnTo>
                    <a:pt x="443" y="261"/>
                  </a:lnTo>
                  <a:lnTo>
                    <a:pt x="443" y="257"/>
                  </a:lnTo>
                  <a:lnTo>
                    <a:pt x="446" y="257"/>
                  </a:lnTo>
                  <a:lnTo>
                    <a:pt x="446" y="255"/>
                  </a:lnTo>
                  <a:lnTo>
                    <a:pt x="448" y="251"/>
                  </a:lnTo>
                  <a:lnTo>
                    <a:pt x="448" y="255"/>
                  </a:lnTo>
                  <a:lnTo>
                    <a:pt x="452" y="257"/>
                  </a:lnTo>
                  <a:lnTo>
                    <a:pt x="454" y="257"/>
                  </a:lnTo>
                  <a:lnTo>
                    <a:pt x="456" y="261"/>
                  </a:lnTo>
                  <a:lnTo>
                    <a:pt x="458" y="263"/>
                  </a:lnTo>
                  <a:lnTo>
                    <a:pt x="462" y="263"/>
                  </a:lnTo>
                  <a:lnTo>
                    <a:pt x="464" y="263"/>
                  </a:lnTo>
                  <a:lnTo>
                    <a:pt x="468" y="267"/>
                  </a:lnTo>
                  <a:lnTo>
                    <a:pt x="471" y="267"/>
                  </a:lnTo>
                  <a:lnTo>
                    <a:pt x="477" y="267"/>
                  </a:lnTo>
                  <a:lnTo>
                    <a:pt x="477" y="273"/>
                  </a:lnTo>
                  <a:lnTo>
                    <a:pt x="489" y="273"/>
                  </a:lnTo>
                  <a:lnTo>
                    <a:pt x="493" y="273"/>
                  </a:lnTo>
                  <a:lnTo>
                    <a:pt x="497" y="269"/>
                  </a:lnTo>
                  <a:lnTo>
                    <a:pt x="502" y="273"/>
                  </a:lnTo>
                  <a:lnTo>
                    <a:pt x="506" y="273"/>
                  </a:lnTo>
                  <a:lnTo>
                    <a:pt x="508" y="273"/>
                  </a:lnTo>
                  <a:lnTo>
                    <a:pt x="512" y="273"/>
                  </a:lnTo>
                  <a:lnTo>
                    <a:pt x="514" y="273"/>
                  </a:lnTo>
                  <a:lnTo>
                    <a:pt x="522" y="269"/>
                  </a:lnTo>
                  <a:lnTo>
                    <a:pt x="527" y="269"/>
                  </a:lnTo>
                  <a:lnTo>
                    <a:pt x="527" y="273"/>
                  </a:lnTo>
                  <a:lnTo>
                    <a:pt x="537" y="271"/>
                  </a:lnTo>
                  <a:lnTo>
                    <a:pt x="529" y="273"/>
                  </a:lnTo>
                  <a:lnTo>
                    <a:pt x="531" y="278"/>
                  </a:lnTo>
                  <a:lnTo>
                    <a:pt x="547" y="278"/>
                  </a:lnTo>
                  <a:lnTo>
                    <a:pt x="547" y="284"/>
                  </a:lnTo>
                  <a:lnTo>
                    <a:pt x="547" y="309"/>
                  </a:lnTo>
                  <a:lnTo>
                    <a:pt x="547" y="311"/>
                  </a:lnTo>
                  <a:lnTo>
                    <a:pt x="543" y="315"/>
                  </a:lnTo>
                  <a:lnTo>
                    <a:pt x="543" y="321"/>
                  </a:lnTo>
                  <a:lnTo>
                    <a:pt x="543" y="330"/>
                  </a:lnTo>
                  <a:lnTo>
                    <a:pt x="545" y="336"/>
                  </a:lnTo>
                  <a:lnTo>
                    <a:pt x="541" y="336"/>
                  </a:lnTo>
                  <a:lnTo>
                    <a:pt x="537" y="336"/>
                  </a:lnTo>
                  <a:lnTo>
                    <a:pt x="537" y="340"/>
                  </a:lnTo>
                  <a:lnTo>
                    <a:pt x="541" y="340"/>
                  </a:lnTo>
                  <a:lnTo>
                    <a:pt x="541" y="342"/>
                  </a:lnTo>
                  <a:lnTo>
                    <a:pt x="535" y="342"/>
                  </a:lnTo>
                  <a:lnTo>
                    <a:pt x="531" y="342"/>
                  </a:lnTo>
                  <a:lnTo>
                    <a:pt x="531" y="346"/>
                  </a:lnTo>
                  <a:lnTo>
                    <a:pt x="529" y="346"/>
                  </a:lnTo>
                  <a:lnTo>
                    <a:pt x="522" y="346"/>
                  </a:lnTo>
                  <a:lnTo>
                    <a:pt x="522" y="356"/>
                  </a:lnTo>
                  <a:lnTo>
                    <a:pt x="526" y="356"/>
                  </a:lnTo>
                  <a:lnTo>
                    <a:pt x="526" y="359"/>
                  </a:lnTo>
                  <a:lnTo>
                    <a:pt x="522" y="359"/>
                  </a:lnTo>
                  <a:lnTo>
                    <a:pt x="522" y="365"/>
                  </a:lnTo>
                  <a:lnTo>
                    <a:pt x="541" y="367"/>
                  </a:lnTo>
                  <a:lnTo>
                    <a:pt x="541" y="381"/>
                  </a:lnTo>
                  <a:lnTo>
                    <a:pt x="539" y="381"/>
                  </a:lnTo>
                  <a:lnTo>
                    <a:pt x="539" y="383"/>
                  </a:lnTo>
                  <a:lnTo>
                    <a:pt x="541" y="383"/>
                  </a:lnTo>
                  <a:lnTo>
                    <a:pt x="481" y="458"/>
                  </a:lnTo>
                  <a:lnTo>
                    <a:pt x="473" y="462"/>
                  </a:lnTo>
                  <a:lnTo>
                    <a:pt x="473" y="456"/>
                  </a:lnTo>
                  <a:lnTo>
                    <a:pt x="431" y="456"/>
                  </a:lnTo>
                  <a:lnTo>
                    <a:pt x="431" y="450"/>
                  </a:lnTo>
                  <a:lnTo>
                    <a:pt x="398" y="450"/>
                  </a:lnTo>
                  <a:lnTo>
                    <a:pt x="400" y="454"/>
                  </a:lnTo>
                  <a:lnTo>
                    <a:pt x="377" y="454"/>
                  </a:lnTo>
                  <a:lnTo>
                    <a:pt x="377" y="439"/>
                  </a:lnTo>
                  <a:lnTo>
                    <a:pt x="358" y="439"/>
                  </a:lnTo>
                  <a:lnTo>
                    <a:pt x="361" y="437"/>
                  </a:lnTo>
                  <a:lnTo>
                    <a:pt x="363" y="429"/>
                  </a:lnTo>
                  <a:lnTo>
                    <a:pt x="367" y="423"/>
                  </a:lnTo>
                  <a:lnTo>
                    <a:pt x="371" y="417"/>
                  </a:lnTo>
                  <a:lnTo>
                    <a:pt x="373" y="412"/>
                  </a:lnTo>
                  <a:lnTo>
                    <a:pt x="377" y="408"/>
                  </a:lnTo>
                  <a:lnTo>
                    <a:pt x="379" y="404"/>
                  </a:lnTo>
                  <a:lnTo>
                    <a:pt x="379" y="398"/>
                  </a:lnTo>
                  <a:lnTo>
                    <a:pt x="383" y="396"/>
                  </a:lnTo>
                  <a:lnTo>
                    <a:pt x="383" y="392"/>
                  </a:lnTo>
                  <a:lnTo>
                    <a:pt x="385" y="386"/>
                  </a:lnTo>
                  <a:lnTo>
                    <a:pt x="385" y="383"/>
                  </a:lnTo>
                  <a:lnTo>
                    <a:pt x="388" y="379"/>
                  </a:lnTo>
                  <a:lnTo>
                    <a:pt x="385" y="377"/>
                  </a:lnTo>
                  <a:lnTo>
                    <a:pt x="385" y="367"/>
                  </a:lnTo>
                  <a:lnTo>
                    <a:pt x="369" y="367"/>
                  </a:lnTo>
                  <a:lnTo>
                    <a:pt x="369" y="373"/>
                  </a:lnTo>
                  <a:lnTo>
                    <a:pt x="344" y="375"/>
                  </a:lnTo>
                  <a:lnTo>
                    <a:pt x="344" y="371"/>
                  </a:lnTo>
                  <a:lnTo>
                    <a:pt x="344" y="367"/>
                  </a:lnTo>
                  <a:lnTo>
                    <a:pt x="334" y="367"/>
                  </a:lnTo>
                  <a:lnTo>
                    <a:pt x="334" y="359"/>
                  </a:lnTo>
                  <a:lnTo>
                    <a:pt x="332" y="359"/>
                  </a:lnTo>
                  <a:lnTo>
                    <a:pt x="332" y="350"/>
                  </a:lnTo>
                  <a:lnTo>
                    <a:pt x="334" y="350"/>
                  </a:lnTo>
                  <a:lnTo>
                    <a:pt x="334" y="340"/>
                  </a:lnTo>
                  <a:close/>
                </a:path>
              </a:pathLst>
            </a:custGeom>
            <a:solidFill>
              <a:srgbClr val="003399"/>
            </a:solidFill>
            <a:ln w="9525">
              <a:noFill/>
              <a:round/>
              <a:headEnd/>
              <a:tailEnd/>
            </a:ln>
          </p:spPr>
          <p:txBody>
            <a:bodyPr/>
            <a:lstStyle/>
            <a:p>
              <a:pPr>
                <a:defRPr/>
              </a:pPr>
              <a:endParaRPr lang="en-US" dirty="0"/>
            </a:p>
          </p:txBody>
        </p:sp>
        <p:sp>
          <p:nvSpPr>
            <p:cNvPr id="891" name="Freeform 177"/>
            <p:cNvSpPr>
              <a:spLocks noEditPoints="1"/>
            </p:cNvSpPr>
            <p:nvPr/>
          </p:nvSpPr>
          <p:spPr bwMode="ltGray">
            <a:xfrm rot="21404476">
              <a:off x="4592366" y="4986632"/>
              <a:ext cx="521273" cy="497447"/>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2 w 722"/>
                <a:gd name="T43" fmla="*/ 147 h 689"/>
                <a:gd name="T44" fmla="*/ 170 w 722"/>
                <a:gd name="T45" fmla="*/ 15 h 689"/>
                <a:gd name="T46" fmla="*/ 201 w 722"/>
                <a:gd name="T47" fmla="*/ 56 h 689"/>
                <a:gd name="T48" fmla="*/ 180 w 722"/>
                <a:gd name="T49" fmla="*/ 50 h 689"/>
                <a:gd name="T50" fmla="*/ 176 w 722"/>
                <a:gd name="T51" fmla="*/ 50 h 689"/>
                <a:gd name="T52" fmla="*/ 176 w 722"/>
                <a:gd name="T53" fmla="*/ 60 h 689"/>
                <a:gd name="T54" fmla="*/ 180 w 722"/>
                <a:gd name="T55" fmla="*/ 125 h 689"/>
                <a:gd name="T56" fmla="*/ 213 w 722"/>
                <a:gd name="T57" fmla="*/ 149 h 689"/>
                <a:gd name="T58" fmla="*/ 217 w 722"/>
                <a:gd name="T59" fmla="*/ 162 h 689"/>
                <a:gd name="T60" fmla="*/ 213 w 722"/>
                <a:gd name="T61" fmla="*/ 168 h 689"/>
                <a:gd name="T62" fmla="*/ 222 w 722"/>
                <a:gd name="T63" fmla="*/ 183 h 689"/>
                <a:gd name="T64" fmla="*/ 219 w 722"/>
                <a:gd name="T65" fmla="*/ 195 h 689"/>
                <a:gd name="T66" fmla="*/ 213 w 722"/>
                <a:gd name="T67" fmla="*/ 193 h 689"/>
                <a:gd name="T68" fmla="*/ 203 w 722"/>
                <a:gd name="T69" fmla="*/ 193 h 689"/>
                <a:gd name="T70" fmla="*/ 217 w 722"/>
                <a:gd name="T71" fmla="*/ 204 h 689"/>
                <a:gd name="T72" fmla="*/ 319 w 722"/>
                <a:gd name="T73" fmla="*/ 303 h 689"/>
                <a:gd name="T74" fmla="*/ 371 w 722"/>
                <a:gd name="T75" fmla="*/ 274 h 689"/>
                <a:gd name="T76" fmla="*/ 371 w 722"/>
                <a:gd name="T77" fmla="*/ 260 h 689"/>
                <a:gd name="T78" fmla="*/ 373 w 722"/>
                <a:gd name="T79" fmla="*/ 251 h 689"/>
                <a:gd name="T80" fmla="*/ 398 w 722"/>
                <a:gd name="T81" fmla="*/ 378 h 689"/>
                <a:gd name="T82" fmla="*/ 429 w 722"/>
                <a:gd name="T83" fmla="*/ 405 h 689"/>
                <a:gd name="T84" fmla="*/ 452 w 722"/>
                <a:gd name="T85" fmla="*/ 440 h 689"/>
                <a:gd name="T86" fmla="*/ 452 w 722"/>
                <a:gd name="T87" fmla="*/ 450 h 689"/>
                <a:gd name="T88" fmla="*/ 452 w 722"/>
                <a:gd name="T89" fmla="*/ 455 h 689"/>
                <a:gd name="T90" fmla="*/ 462 w 722"/>
                <a:gd name="T91" fmla="*/ 455 h 689"/>
                <a:gd name="T92" fmla="*/ 468 w 722"/>
                <a:gd name="T93" fmla="*/ 457 h 689"/>
                <a:gd name="T94" fmla="*/ 481 w 722"/>
                <a:gd name="T95" fmla="*/ 461 h 689"/>
                <a:gd name="T96" fmla="*/ 487 w 722"/>
                <a:gd name="T97" fmla="*/ 463 h 689"/>
                <a:gd name="T98" fmla="*/ 512 w 722"/>
                <a:gd name="T99" fmla="*/ 473 h 689"/>
                <a:gd name="T100" fmla="*/ 518 w 722"/>
                <a:gd name="T101" fmla="*/ 488 h 689"/>
                <a:gd name="T102" fmla="*/ 522 w 722"/>
                <a:gd name="T103" fmla="*/ 494 h 689"/>
                <a:gd name="T104" fmla="*/ 522 w 722"/>
                <a:gd name="T105" fmla="*/ 504 h 689"/>
                <a:gd name="T106" fmla="*/ 537 w 722"/>
                <a:gd name="T107" fmla="*/ 504 h 689"/>
                <a:gd name="T108" fmla="*/ 547 w 722"/>
                <a:gd name="T109" fmla="*/ 510 h 689"/>
                <a:gd name="T110" fmla="*/ 587 w 722"/>
                <a:gd name="T111" fmla="*/ 508 h 689"/>
                <a:gd name="T112" fmla="*/ 599 w 722"/>
                <a:gd name="T113" fmla="*/ 484 h 689"/>
                <a:gd name="T114" fmla="*/ 618 w 722"/>
                <a:gd name="T115" fmla="*/ 481 h 689"/>
                <a:gd name="T116" fmla="*/ 637 w 722"/>
                <a:gd name="T117" fmla="*/ 481 h 689"/>
                <a:gd name="T118" fmla="*/ 655 w 722"/>
                <a:gd name="T119" fmla="*/ 479 h 689"/>
                <a:gd name="T120" fmla="*/ 682 w 722"/>
                <a:gd name="T121" fmla="*/ 531 h 689"/>
                <a:gd name="T122" fmla="*/ 699 w 722"/>
                <a:gd name="T123" fmla="*/ 656 h 689"/>
                <a:gd name="T124" fmla="*/ 690 w 722"/>
                <a:gd name="T125" fmla="*/ 687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lnTo>
                    <a:pt x="2" y="147"/>
                  </a:lnTo>
                  <a:close/>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176" y="0"/>
                  </a:lnTo>
                  <a:close/>
                </a:path>
              </a:pathLst>
            </a:custGeom>
            <a:solidFill>
              <a:srgbClr val="003399"/>
            </a:solidFill>
            <a:ln w="9525">
              <a:noFill/>
              <a:round/>
              <a:headEnd/>
              <a:tailEnd/>
            </a:ln>
          </p:spPr>
          <p:txBody>
            <a:bodyPr/>
            <a:lstStyle/>
            <a:p>
              <a:pPr>
                <a:defRPr/>
              </a:pPr>
              <a:endParaRPr lang="en-US" dirty="0"/>
            </a:p>
          </p:txBody>
        </p:sp>
        <p:sp>
          <p:nvSpPr>
            <p:cNvPr id="892" name="Freeform 178"/>
            <p:cNvSpPr>
              <a:spLocks noEditPoints="1"/>
            </p:cNvSpPr>
            <p:nvPr/>
          </p:nvSpPr>
          <p:spPr bwMode="ltGray">
            <a:xfrm rot="21404476">
              <a:off x="4592366" y="4986632"/>
              <a:ext cx="521273" cy="497447"/>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176 w 722"/>
                <a:gd name="T43" fmla="*/ 0 h 689"/>
                <a:gd name="T44" fmla="*/ 182 w 722"/>
                <a:gd name="T45" fmla="*/ 29 h 689"/>
                <a:gd name="T46" fmla="*/ 199 w 722"/>
                <a:gd name="T47" fmla="*/ 62 h 689"/>
                <a:gd name="T48" fmla="*/ 180 w 722"/>
                <a:gd name="T49" fmla="*/ 46 h 689"/>
                <a:gd name="T50" fmla="*/ 176 w 722"/>
                <a:gd name="T51" fmla="*/ 54 h 689"/>
                <a:gd name="T52" fmla="*/ 184 w 722"/>
                <a:gd name="T53" fmla="*/ 96 h 689"/>
                <a:gd name="T54" fmla="*/ 209 w 722"/>
                <a:gd name="T55" fmla="*/ 147 h 689"/>
                <a:gd name="T56" fmla="*/ 213 w 722"/>
                <a:gd name="T57" fmla="*/ 154 h 689"/>
                <a:gd name="T58" fmla="*/ 217 w 722"/>
                <a:gd name="T59" fmla="*/ 164 h 689"/>
                <a:gd name="T60" fmla="*/ 217 w 722"/>
                <a:gd name="T61" fmla="*/ 168 h 689"/>
                <a:gd name="T62" fmla="*/ 226 w 722"/>
                <a:gd name="T63" fmla="*/ 195 h 689"/>
                <a:gd name="T64" fmla="*/ 217 w 722"/>
                <a:gd name="T65" fmla="*/ 195 h 689"/>
                <a:gd name="T66" fmla="*/ 211 w 722"/>
                <a:gd name="T67" fmla="*/ 193 h 689"/>
                <a:gd name="T68" fmla="*/ 203 w 722"/>
                <a:gd name="T69" fmla="*/ 195 h 689"/>
                <a:gd name="T70" fmla="*/ 207 w 722"/>
                <a:gd name="T71" fmla="*/ 218 h 689"/>
                <a:gd name="T72" fmla="*/ 336 w 722"/>
                <a:gd name="T73" fmla="*/ 316 h 689"/>
                <a:gd name="T74" fmla="*/ 371 w 722"/>
                <a:gd name="T75" fmla="*/ 270 h 689"/>
                <a:gd name="T76" fmla="*/ 373 w 722"/>
                <a:gd name="T77" fmla="*/ 259 h 689"/>
                <a:gd name="T78" fmla="*/ 396 w 722"/>
                <a:gd name="T79" fmla="*/ 251 h 689"/>
                <a:gd name="T80" fmla="*/ 414 w 722"/>
                <a:gd name="T81" fmla="*/ 378 h 689"/>
                <a:gd name="T82" fmla="*/ 429 w 722"/>
                <a:gd name="T83" fmla="*/ 436 h 689"/>
                <a:gd name="T84" fmla="*/ 452 w 722"/>
                <a:gd name="T85" fmla="*/ 442 h 689"/>
                <a:gd name="T86" fmla="*/ 456 w 722"/>
                <a:gd name="T87" fmla="*/ 452 h 689"/>
                <a:gd name="T88" fmla="*/ 452 w 722"/>
                <a:gd name="T89" fmla="*/ 457 h 689"/>
                <a:gd name="T90" fmla="*/ 464 w 722"/>
                <a:gd name="T91" fmla="*/ 455 h 689"/>
                <a:gd name="T92" fmla="*/ 471 w 722"/>
                <a:gd name="T93" fmla="*/ 461 h 689"/>
                <a:gd name="T94" fmla="*/ 481 w 722"/>
                <a:gd name="T95" fmla="*/ 455 h 689"/>
                <a:gd name="T96" fmla="*/ 497 w 722"/>
                <a:gd name="T97" fmla="*/ 463 h 689"/>
                <a:gd name="T98" fmla="*/ 512 w 722"/>
                <a:gd name="T99" fmla="*/ 488 h 689"/>
                <a:gd name="T100" fmla="*/ 518 w 722"/>
                <a:gd name="T101" fmla="*/ 490 h 689"/>
                <a:gd name="T102" fmla="*/ 522 w 722"/>
                <a:gd name="T103" fmla="*/ 498 h 689"/>
                <a:gd name="T104" fmla="*/ 522 w 722"/>
                <a:gd name="T105" fmla="*/ 506 h 689"/>
                <a:gd name="T106" fmla="*/ 541 w 722"/>
                <a:gd name="T107" fmla="*/ 510 h 689"/>
                <a:gd name="T108" fmla="*/ 553 w 722"/>
                <a:gd name="T109" fmla="*/ 510 h 689"/>
                <a:gd name="T110" fmla="*/ 591 w 722"/>
                <a:gd name="T111" fmla="*/ 511 h 689"/>
                <a:gd name="T112" fmla="*/ 609 w 722"/>
                <a:gd name="T113" fmla="*/ 477 h 689"/>
                <a:gd name="T114" fmla="*/ 618 w 722"/>
                <a:gd name="T115" fmla="*/ 482 h 689"/>
                <a:gd name="T116" fmla="*/ 643 w 722"/>
                <a:gd name="T117" fmla="*/ 481 h 689"/>
                <a:gd name="T118" fmla="*/ 659 w 722"/>
                <a:gd name="T119" fmla="*/ 482 h 689"/>
                <a:gd name="T120" fmla="*/ 722 w 722"/>
                <a:gd name="T121" fmla="*/ 540 h 689"/>
                <a:gd name="T122" fmla="*/ 697 w 722"/>
                <a:gd name="T123" fmla="*/ 668 h 689"/>
                <a:gd name="T124" fmla="*/ 692 w 722"/>
                <a:gd name="T125" fmla="*/ 689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path>
              </a:pathLst>
            </a:custGeom>
            <a:solidFill>
              <a:srgbClr val="003399"/>
            </a:solidFill>
            <a:ln w="9525">
              <a:noFill/>
              <a:round/>
              <a:headEnd/>
              <a:tailEnd/>
            </a:ln>
          </p:spPr>
          <p:txBody>
            <a:bodyPr/>
            <a:lstStyle/>
            <a:p>
              <a:pPr>
                <a:defRPr/>
              </a:pPr>
              <a:endParaRPr lang="en-US" dirty="0"/>
            </a:p>
          </p:txBody>
        </p:sp>
        <p:sp>
          <p:nvSpPr>
            <p:cNvPr id="893" name="Freeform 179"/>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solidFill>
              <a:srgbClr val="003399"/>
            </a:solidFill>
            <a:ln w="9525">
              <a:noFill/>
              <a:round/>
              <a:headEnd/>
              <a:tailEnd/>
            </a:ln>
          </p:spPr>
          <p:txBody>
            <a:bodyPr/>
            <a:lstStyle/>
            <a:p>
              <a:pPr>
                <a:defRPr/>
              </a:pPr>
              <a:endParaRPr lang="en-US" dirty="0"/>
            </a:p>
          </p:txBody>
        </p:sp>
        <p:sp>
          <p:nvSpPr>
            <p:cNvPr id="894" name="Freeform 180"/>
            <p:cNvSpPr>
              <a:spLocks/>
            </p:cNvSpPr>
            <p:nvPr/>
          </p:nvSpPr>
          <p:spPr bwMode="ltGray">
            <a:xfrm rot="21404476">
              <a:off x="4856445" y="5120785"/>
              <a:ext cx="18050" cy="44763"/>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solidFill>
              <a:srgbClr val="003399"/>
            </a:solidFill>
            <a:ln w="9525">
              <a:noFill/>
              <a:round/>
              <a:headEnd/>
              <a:tailEnd/>
            </a:ln>
          </p:spPr>
          <p:txBody>
            <a:bodyPr/>
            <a:lstStyle/>
            <a:p>
              <a:pPr>
                <a:defRPr/>
              </a:pPr>
              <a:endParaRPr lang="en-US" dirty="0"/>
            </a:p>
          </p:txBody>
        </p:sp>
        <p:sp>
          <p:nvSpPr>
            <p:cNvPr id="610" name="Freeform 186"/>
            <p:cNvSpPr>
              <a:spLocks/>
            </p:cNvSpPr>
            <p:nvPr/>
          </p:nvSpPr>
          <p:spPr bwMode="auto">
            <a:xfrm rot="21438287">
              <a:off x="6252830" y="6538094"/>
              <a:ext cx="47651" cy="53427"/>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1" name="Freeform 187"/>
            <p:cNvSpPr>
              <a:spLocks/>
            </p:cNvSpPr>
            <p:nvPr/>
          </p:nvSpPr>
          <p:spPr bwMode="auto">
            <a:xfrm rot="21438287">
              <a:off x="6252830" y="6538094"/>
              <a:ext cx="47651" cy="53427"/>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612" name="Freeform 188"/>
            <p:cNvSpPr>
              <a:spLocks/>
            </p:cNvSpPr>
            <p:nvPr/>
          </p:nvSpPr>
          <p:spPr bwMode="auto">
            <a:xfrm rot="21438287">
              <a:off x="6302253" y="6041208"/>
              <a:ext cx="27435" cy="40431"/>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3" name="Freeform 189"/>
            <p:cNvSpPr>
              <a:spLocks/>
            </p:cNvSpPr>
            <p:nvPr/>
          </p:nvSpPr>
          <p:spPr bwMode="auto">
            <a:xfrm rot="21438287">
              <a:off x="6302253" y="6041208"/>
              <a:ext cx="27435" cy="40431"/>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path>
              </a:pathLst>
            </a:custGeom>
            <a:solidFill>
              <a:schemeClr val="bg2">
                <a:alpha val="50195"/>
              </a:schemeClr>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p>
              <a:endParaRPr lang="en-US" dirty="0"/>
            </a:p>
          </p:txBody>
        </p:sp>
        <p:sp>
          <p:nvSpPr>
            <p:cNvPr id="614" name="Freeform 190"/>
            <p:cNvSpPr>
              <a:spLocks/>
            </p:cNvSpPr>
            <p:nvPr/>
          </p:nvSpPr>
          <p:spPr bwMode="auto">
            <a:xfrm rot="21438287">
              <a:off x="5650201" y="6503449"/>
              <a:ext cx="241865" cy="311897"/>
            </a:xfrm>
            <a:custGeom>
              <a:avLst/>
              <a:gdLst>
                <a:gd name="T0" fmla="*/ 2147483647 w 97"/>
                <a:gd name="T1" fmla="*/ 2147483647 h 140"/>
                <a:gd name="T2" fmla="*/ 2147483647 w 97"/>
                <a:gd name="T3" fmla="*/ 2147483647 h 140"/>
                <a:gd name="T4" fmla="*/ 2147483647 w 97"/>
                <a:gd name="T5" fmla="*/ 2147483647 h 140"/>
                <a:gd name="T6" fmla="*/ 2147483647 w 97"/>
                <a:gd name="T7" fmla="*/ 2147483647 h 140"/>
                <a:gd name="T8" fmla="*/ 2147483647 w 97"/>
                <a:gd name="T9" fmla="*/ 2147483647 h 140"/>
                <a:gd name="T10" fmla="*/ 2147483647 w 97"/>
                <a:gd name="T11" fmla="*/ 2147483647 h 140"/>
                <a:gd name="T12" fmla="*/ 2147483647 w 97"/>
                <a:gd name="T13" fmla="*/ 2147483647 h 140"/>
                <a:gd name="T14" fmla="*/ 2147483647 w 97"/>
                <a:gd name="T15" fmla="*/ 2147483647 h 140"/>
                <a:gd name="T16" fmla="*/ 2147483647 w 97"/>
                <a:gd name="T17" fmla="*/ 2147483647 h 140"/>
                <a:gd name="T18" fmla="*/ 2147483647 w 97"/>
                <a:gd name="T19" fmla="*/ 2147483647 h 140"/>
                <a:gd name="T20" fmla="*/ 2147483647 w 97"/>
                <a:gd name="T21" fmla="*/ 2147483647 h 140"/>
                <a:gd name="T22" fmla="*/ 2147483647 w 97"/>
                <a:gd name="T23" fmla="*/ 2147483647 h 140"/>
                <a:gd name="T24" fmla="*/ 2147483647 w 97"/>
                <a:gd name="T25" fmla="*/ 2147483647 h 140"/>
                <a:gd name="T26" fmla="*/ 2147483647 w 97"/>
                <a:gd name="T27" fmla="*/ 2147483647 h 140"/>
                <a:gd name="T28" fmla="*/ 2147483647 w 97"/>
                <a:gd name="T29" fmla="*/ 0 h 140"/>
                <a:gd name="T30" fmla="*/ 2147483647 w 97"/>
                <a:gd name="T31" fmla="*/ 2147483647 h 140"/>
                <a:gd name="T32" fmla="*/ 2147483647 w 97"/>
                <a:gd name="T33" fmla="*/ 2147483647 h 140"/>
                <a:gd name="T34" fmla="*/ 2147483647 w 97"/>
                <a:gd name="T35" fmla="*/ 2147483647 h 140"/>
                <a:gd name="T36" fmla="*/ 2147483647 w 97"/>
                <a:gd name="T37" fmla="*/ 2147483647 h 140"/>
                <a:gd name="T38" fmla="*/ 2147483647 w 97"/>
                <a:gd name="T39" fmla="*/ 2147483647 h 140"/>
                <a:gd name="T40" fmla="*/ 2147483647 w 97"/>
                <a:gd name="T41" fmla="*/ 2147483647 h 140"/>
                <a:gd name="T42" fmla="*/ 2147483647 w 97"/>
                <a:gd name="T43" fmla="*/ 2147483647 h 140"/>
                <a:gd name="T44" fmla="*/ 2147483647 w 97"/>
                <a:gd name="T45" fmla="*/ 2147483647 h 140"/>
                <a:gd name="T46" fmla="*/ 2147483647 w 97"/>
                <a:gd name="T47" fmla="*/ 2147483647 h 140"/>
                <a:gd name="T48" fmla="*/ 2147483647 w 97"/>
                <a:gd name="T49" fmla="*/ 2147483647 h 140"/>
                <a:gd name="T50" fmla="*/ 2147483647 w 97"/>
                <a:gd name="T51" fmla="*/ 2147483647 h 140"/>
                <a:gd name="T52" fmla="*/ 2147483647 w 97"/>
                <a:gd name="T53" fmla="*/ 2147483647 h 140"/>
                <a:gd name="T54" fmla="*/ 2147483647 w 97"/>
                <a:gd name="T55" fmla="*/ 2147483647 h 140"/>
                <a:gd name="T56" fmla="*/ 2147483647 w 97"/>
                <a:gd name="T57" fmla="*/ 2147483647 h 140"/>
                <a:gd name="T58" fmla="*/ 2147483647 w 97"/>
                <a:gd name="T59" fmla="*/ 2147483647 h 140"/>
                <a:gd name="T60" fmla="*/ 2147483647 w 97"/>
                <a:gd name="T61" fmla="*/ 2147483647 h 140"/>
                <a:gd name="T62" fmla="*/ 2147483647 w 97"/>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40"/>
                <a:gd name="T98" fmla="*/ 97 w 9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40">
                  <a:moveTo>
                    <a:pt x="80" y="136"/>
                  </a:moveTo>
                  <a:cubicBezTo>
                    <a:pt x="79" y="136"/>
                    <a:pt x="78" y="134"/>
                    <a:pt x="77" y="131"/>
                  </a:cubicBezTo>
                  <a:cubicBezTo>
                    <a:pt x="76" y="128"/>
                    <a:pt x="76" y="131"/>
                    <a:pt x="76" y="131"/>
                  </a:cubicBezTo>
                  <a:cubicBezTo>
                    <a:pt x="76" y="131"/>
                    <a:pt x="77" y="132"/>
                    <a:pt x="77" y="133"/>
                  </a:cubicBezTo>
                  <a:cubicBezTo>
                    <a:pt x="77" y="135"/>
                    <a:pt x="77" y="139"/>
                    <a:pt x="77" y="139"/>
                  </a:cubicBezTo>
                  <a:cubicBezTo>
                    <a:pt x="77" y="139"/>
                    <a:pt x="77" y="140"/>
                    <a:pt x="76" y="137"/>
                  </a:cubicBezTo>
                  <a:cubicBezTo>
                    <a:pt x="76" y="134"/>
                    <a:pt x="74" y="131"/>
                    <a:pt x="74" y="129"/>
                  </a:cubicBezTo>
                  <a:cubicBezTo>
                    <a:pt x="74" y="127"/>
                    <a:pt x="73" y="116"/>
                    <a:pt x="73" y="113"/>
                  </a:cubicBezTo>
                  <a:cubicBezTo>
                    <a:pt x="73" y="110"/>
                    <a:pt x="72" y="109"/>
                    <a:pt x="73" y="107"/>
                  </a:cubicBezTo>
                  <a:cubicBezTo>
                    <a:pt x="73" y="105"/>
                    <a:pt x="73" y="101"/>
                    <a:pt x="73" y="98"/>
                  </a:cubicBezTo>
                  <a:cubicBezTo>
                    <a:pt x="73" y="95"/>
                    <a:pt x="71" y="92"/>
                    <a:pt x="71" y="89"/>
                  </a:cubicBezTo>
                  <a:cubicBezTo>
                    <a:pt x="70" y="86"/>
                    <a:pt x="70" y="83"/>
                    <a:pt x="70" y="81"/>
                  </a:cubicBezTo>
                  <a:cubicBezTo>
                    <a:pt x="70" y="80"/>
                    <a:pt x="70" y="79"/>
                    <a:pt x="69" y="78"/>
                  </a:cubicBezTo>
                  <a:cubicBezTo>
                    <a:pt x="69" y="77"/>
                    <a:pt x="68" y="77"/>
                    <a:pt x="68" y="76"/>
                  </a:cubicBezTo>
                  <a:cubicBezTo>
                    <a:pt x="67" y="74"/>
                    <a:pt x="67" y="75"/>
                    <a:pt x="63" y="71"/>
                  </a:cubicBezTo>
                  <a:cubicBezTo>
                    <a:pt x="59" y="67"/>
                    <a:pt x="60" y="66"/>
                    <a:pt x="59" y="63"/>
                  </a:cubicBezTo>
                  <a:cubicBezTo>
                    <a:pt x="59" y="60"/>
                    <a:pt x="56" y="58"/>
                    <a:pt x="55" y="56"/>
                  </a:cubicBezTo>
                  <a:cubicBezTo>
                    <a:pt x="54" y="53"/>
                    <a:pt x="54" y="55"/>
                    <a:pt x="53" y="52"/>
                  </a:cubicBezTo>
                  <a:cubicBezTo>
                    <a:pt x="53" y="50"/>
                    <a:pt x="51" y="50"/>
                    <a:pt x="49" y="46"/>
                  </a:cubicBezTo>
                  <a:cubicBezTo>
                    <a:pt x="47" y="43"/>
                    <a:pt x="49" y="44"/>
                    <a:pt x="47" y="43"/>
                  </a:cubicBezTo>
                  <a:cubicBezTo>
                    <a:pt x="45" y="42"/>
                    <a:pt x="45" y="43"/>
                    <a:pt x="44" y="39"/>
                  </a:cubicBezTo>
                  <a:cubicBezTo>
                    <a:pt x="43" y="36"/>
                    <a:pt x="43" y="36"/>
                    <a:pt x="40" y="34"/>
                  </a:cubicBezTo>
                  <a:cubicBezTo>
                    <a:pt x="38" y="32"/>
                    <a:pt x="38" y="32"/>
                    <a:pt x="35" y="29"/>
                  </a:cubicBezTo>
                  <a:cubicBezTo>
                    <a:pt x="32" y="25"/>
                    <a:pt x="32" y="26"/>
                    <a:pt x="30" y="24"/>
                  </a:cubicBezTo>
                  <a:cubicBezTo>
                    <a:pt x="27" y="22"/>
                    <a:pt x="22" y="22"/>
                    <a:pt x="16" y="22"/>
                  </a:cubicBezTo>
                  <a:cubicBezTo>
                    <a:pt x="11" y="21"/>
                    <a:pt x="9" y="23"/>
                    <a:pt x="6" y="25"/>
                  </a:cubicBezTo>
                  <a:cubicBezTo>
                    <a:pt x="3" y="27"/>
                    <a:pt x="2" y="25"/>
                    <a:pt x="2" y="24"/>
                  </a:cubicBezTo>
                  <a:cubicBezTo>
                    <a:pt x="2" y="24"/>
                    <a:pt x="0" y="25"/>
                    <a:pt x="1" y="15"/>
                  </a:cubicBezTo>
                  <a:cubicBezTo>
                    <a:pt x="2" y="4"/>
                    <a:pt x="7" y="3"/>
                    <a:pt x="10" y="2"/>
                  </a:cubicBezTo>
                  <a:cubicBezTo>
                    <a:pt x="12" y="0"/>
                    <a:pt x="19" y="0"/>
                    <a:pt x="21" y="0"/>
                  </a:cubicBezTo>
                  <a:cubicBezTo>
                    <a:pt x="23" y="0"/>
                    <a:pt x="25" y="1"/>
                    <a:pt x="28" y="1"/>
                  </a:cubicBezTo>
                  <a:cubicBezTo>
                    <a:pt x="32" y="0"/>
                    <a:pt x="30" y="2"/>
                    <a:pt x="27" y="4"/>
                  </a:cubicBezTo>
                  <a:cubicBezTo>
                    <a:pt x="25" y="5"/>
                    <a:pt x="28" y="7"/>
                    <a:pt x="29" y="7"/>
                  </a:cubicBezTo>
                  <a:cubicBezTo>
                    <a:pt x="30" y="7"/>
                    <a:pt x="33" y="9"/>
                    <a:pt x="34" y="10"/>
                  </a:cubicBezTo>
                  <a:cubicBezTo>
                    <a:pt x="35" y="10"/>
                    <a:pt x="35" y="12"/>
                    <a:pt x="39" y="12"/>
                  </a:cubicBezTo>
                  <a:cubicBezTo>
                    <a:pt x="43" y="11"/>
                    <a:pt x="45" y="15"/>
                    <a:pt x="46" y="16"/>
                  </a:cubicBezTo>
                  <a:cubicBezTo>
                    <a:pt x="48" y="18"/>
                    <a:pt x="47" y="19"/>
                    <a:pt x="45" y="20"/>
                  </a:cubicBezTo>
                  <a:cubicBezTo>
                    <a:pt x="43" y="20"/>
                    <a:pt x="43" y="23"/>
                    <a:pt x="44" y="23"/>
                  </a:cubicBezTo>
                  <a:cubicBezTo>
                    <a:pt x="45" y="24"/>
                    <a:pt x="45" y="28"/>
                    <a:pt x="45" y="28"/>
                  </a:cubicBezTo>
                  <a:cubicBezTo>
                    <a:pt x="44" y="30"/>
                    <a:pt x="44" y="29"/>
                    <a:pt x="41" y="27"/>
                  </a:cubicBezTo>
                  <a:cubicBezTo>
                    <a:pt x="37" y="26"/>
                    <a:pt x="40" y="29"/>
                    <a:pt x="40" y="29"/>
                  </a:cubicBezTo>
                  <a:cubicBezTo>
                    <a:pt x="43" y="32"/>
                    <a:pt x="43" y="32"/>
                    <a:pt x="43" y="32"/>
                  </a:cubicBezTo>
                  <a:cubicBezTo>
                    <a:pt x="44" y="34"/>
                    <a:pt x="46" y="32"/>
                    <a:pt x="46" y="32"/>
                  </a:cubicBezTo>
                  <a:cubicBezTo>
                    <a:pt x="46" y="32"/>
                    <a:pt x="48" y="30"/>
                    <a:pt x="51" y="29"/>
                  </a:cubicBezTo>
                  <a:cubicBezTo>
                    <a:pt x="54" y="28"/>
                    <a:pt x="53" y="31"/>
                    <a:pt x="53" y="31"/>
                  </a:cubicBezTo>
                  <a:cubicBezTo>
                    <a:pt x="53" y="31"/>
                    <a:pt x="53" y="32"/>
                    <a:pt x="50" y="34"/>
                  </a:cubicBezTo>
                  <a:cubicBezTo>
                    <a:pt x="48" y="35"/>
                    <a:pt x="50" y="38"/>
                    <a:pt x="50" y="38"/>
                  </a:cubicBezTo>
                  <a:cubicBezTo>
                    <a:pt x="50" y="38"/>
                    <a:pt x="52" y="40"/>
                    <a:pt x="53" y="41"/>
                  </a:cubicBezTo>
                  <a:cubicBezTo>
                    <a:pt x="54" y="42"/>
                    <a:pt x="58" y="51"/>
                    <a:pt x="59" y="51"/>
                  </a:cubicBezTo>
                  <a:cubicBezTo>
                    <a:pt x="59" y="52"/>
                    <a:pt x="59" y="54"/>
                    <a:pt x="61" y="54"/>
                  </a:cubicBezTo>
                  <a:cubicBezTo>
                    <a:pt x="63" y="53"/>
                    <a:pt x="64" y="55"/>
                    <a:pt x="64" y="56"/>
                  </a:cubicBezTo>
                  <a:cubicBezTo>
                    <a:pt x="64" y="57"/>
                    <a:pt x="67" y="60"/>
                    <a:pt x="68" y="61"/>
                  </a:cubicBezTo>
                  <a:cubicBezTo>
                    <a:pt x="69" y="62"/>
                    <a:pt x="68" y="63"/>
                    <a:pt x="67" y="63"/>
                  </a:cubicBezTo>
                  <a:cubicBezTo>
                    <a:pt x="67" y="64"/>
                    <a:pt x="67" y="65"/>
                    <a:pt x="67" y="66"/>
                  </a:cubicBezTo>
                  <a:cubicBezTo>
                    <a:pt x="68" y="66"/>
                    <a:pt x="68" y="67"/>
                    <a:pt x="68" y="69"/>
                  </a:cubicBezTo>
                  <a:cubicBezTo>
                    <a:pt x="68" y="72"/>
                    <a:pt x="72" y="71"/>
                    <a:pt x="73" y="70"/>
                  </a:cubicBezTo>
                  <a:cubicBezTo>
                    <a:pt x="75" y="70"/>
                    <a:pt x="77" y="72"/>
                    <a:pt x="74" y="73"/>
                  </a:cubicBezTo>
                  <a:cubicBezTo>
                    <a:pt x="71" y="74"/>
                    <a:pt x="75" y="78"/>
                    <a:pt x="76" y="79"/>
                  </a:cubicBezTo>
                  <a:cubicBezTo>
                    <a:pt x="76" y="80"/>
                    <a:pt x="77" y="81"/>
                    <a:pt x="76" y="81"/>
                  </a:cubicBezTo>
                  <a:cubicBezTo>
                    <a:pt x="75" y="81"/>
                    <a:pt x="75" y="85"/>
                    <a:pt x="75" y="88"/>
                  </a:cubicBezTo>
                  <a:cubicBezTo>
                    <a:pt x="75" y="91"/>
                    <a:pt x="79" y="93"/>
                    <a:pt x="81" y="94"/>
                  </a:cubicBezTo>
                  <a:cubicBezTo>
                    <a:pt x="83" y="95"/>
                    <a:pt x="84" y="97"/>
                    <a:pt x="84" y="98"/>
                  </a:cubicBezTo>
                  <a:cubicBezTo>
                    <a:pt x="94" y="110"/>
                    <a:pt x="94" y="110"/>
                    <a:pt x="94" y="110"/>
                  </a:cubicBezTo>
                  <a:cubicBezTo>
                    <a:pt x="97" y="137"/>
                    <a:pt x="97" y="137"/>
                    <a:pt x="97" y="137"/>
                  </a:cubicBezTo>
                  <a:lnTo>
                    <a:pt x="80" y="136"/>
                  </a:lnTo>
                  <a:close/>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615" name="Freeform 191"/>
            <p:cNvSpPr>
              <a:spLocks/>
            </p:cNvSpPr>
            <p:nvPr/>
          </p:nvSpPr>
          <p:spPr bwMode="auto">
            <a:xfrm rot="21438287">
              <a:off x="5390503" y="5069728"/>
              <a:ext cx="31767" cy="32490"/>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0 w 36"/>
                <a:gd name="T19" fmla="*/ 2147483647 h 38"/>
                <a:gd name="T20" fmla="*/ 0 w 36"/>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8"/>
                <a:gd name="T35" fmla="*/ 36 w 3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6" name="Freeform 192"/>
            <p:cNvSpPr>
              <a:spLocks/>
            </p:cNvSpPr>
            <p:nvPr/>
          </p:nvSpPr>
          <p:spPr bwMode="auto">
            <a:xfrm rot="21438287">
              <a:off x="5390503" y="5069728"/>
              <a:ext cx="31767" cy="32490"/>
            </a:xfrm>
            <a:custGeom>
              <a:avLst/>
              <a:gdLst>
                <a:gd name="T0" fmla="*/ 0 w 36"/>
                <a:gd name="T1" fmla="*/ 2147483647 h 38"/>
                <a:gd name="T2" fmla="*/ 2147483647 w 36"/>
                <a:gd name="T3" fmla="*/ 0 h 38"/>
                <a:gd name="T4" fmla="*/ 2147483647 w 36"/>
                <a:gd name="T5" fmla="*/ 2147483647 h 38"/>
                <a:gd name="T6" fmla="*/ 2147483647 w 36"/>
                <a:gd name="T7" fmla="*/ 2147483647 h 38"/>
                <a:gd name="T8" fmla="*/ 2147483647 w 36"/>
                <a:gd name="T9" fmla="*/ 2147483647 h 38"/>
                <a:gd name="T10" fmla="*/ 2147483647 w 36"/>
                <a:gd name="T11" fmla="*/ 2147483647 h 38"/>
                <a:gd name="T12" fmla="*/ 2147483647 w 36"/>
                <a:gd name="T13" fmla="*/ 2147483647 h 38"/>
                <a:gd name="T14" fmla="*/ 2147483647 w 36"/>
                <a:gd name="T15" fmla="*/ 2147483647 h 38"/>
                <a:gd name="T16" fmla="*/ 2147483647 w 36"/>
                <a:gd name="T17" fmla="*/ 2147483647 h 38"/>
                <a:gd name="T18" fmla="*/ 0 w 36"/>
                <a:gd name="T19" fmla="*/ 2147483647 h 38"/>
                <a:gd name="T20" fmla="*/ 0 w 36"/>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
                <a:gd name="T34" fmla="*/ 0 h 38"/>
                <a:gd name="T35" fmla="*/ 36 w 36"/>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617" name="Freeform 193"/>
            <p:cNvSpPr>
              <a:spLocks/>
            </p:cNvSpPr>
            <p:nvPr/>
          </p:nvSpPr>
          <p:spPr bwMode="auto">
            <a:xfrm rot="21438287">
              <a:off x="5626800" y="5192846"/>
              <a:ext cx="9386" cy="9386"/>
            </a:xfrm>
            <a:custGeom>
              <a:avLst/>
              <a:gdLst>
                <a:gd name="T0" fmla="*/ 0 w 11"/>
                <a:gd name="T1" fmla="*/ 2147483647 h 11"/>
                <a:gd name="T2" fmla="*/ 2147483647 w 11"/>
                <a:gd name="T3" fmla="*/ 0 h 11"/>
                <a:gd name="T4" fmla="*/ 2147483647 w 11"/>
                <a:gd name="T5" fmla="*/ 2147483647 h 11"/>
                <a:gd name="T6" fmla="*/ 2147483647 w 11"/>
                <a:gd name="T7" fmla="*/ 2147483647 h 11"/>
                <a:gd name="T8" fmla="*/ 0 w 11"/>
                <a:gd name="T9" fmla="*/ 2147483647 h 11"/>
                <a:gd name="T10" fmla="*/ 0 60000 65536"/>
                <a:gd name="T11" fmla="*/ 0 60000 65536"/>
                <a:gd name="T12" fmla="*/ 0 60000 65536"/>
                <a:gd name="T13" fmla="*/ 0 60000 65536"/>
                <a:gd name="T14" fmla="*/ 0 60000 65536"/>
                <a:gd name="T15" fmla="*/ 0 w 11"/>
                <a:gd name="T16" fmla="*/ 0 h 11"/>
                <a:gd name="T17" fmla="*/ 11 w 11"/>
                <a:gd name="T18" fmla="*/ 11 h 11"/>
              </a:gdLst>
              <a:ahLst/>
              <a:cxnLst>
                <a:cxn ang="T10">
                  <a:pos x="T0" y="T1"/>
                </a:cxn>
                <a:cxn ang="T11">
                  <a:pos x="T2" y="T3"/>
                </a:cxn>
                <a:cxn ang="T12">
                  <a:pos x="T4" y="T5"/>
                </a:cxn>
                <a:cxn ang="T13">
                  <a:pos x="T6" y="T7"/>
                </a:cxn>
                <a:cxn ang="T14">
                  <a:pos x="T8" y="T9"/>
                </a:cxn>
              </a:cxnLst>
              <a:rect l="T15" t="T16" r="T17" b="T18"/>
              <a:pathLst>
                <a:path w="11" h="11">
                  <a:moveTo>
                    <a:pt x="0" y="5"/>
                  </a:moveTo>
                  <a:lnTo>
                    <a:pt x="4" y="0"/>
                  </a:lnTo>
                  <a:lnTo>
                    <a:pt x="11" y="7"/>
                  </a:lnTo>
                  <a:lnTo>
                    <a:pt x="6" y="11"/>
                  </a:lnTo>
                  <a:lnTo>
                    <a:pt x="0" y="5"/>
                  </a:lnTo>
                  <a:close/>
                </a:path>
              </a:pathLst>
            </a:custGeom>
            <a:solidFill>
              <a:schemeClr val="bg2">
                <a:alpha val="50195"/>
              </a:schemeClr>
            </a:solidFill>
            <a:ln w="3175">
              <a:solidFill>
                <a:srgbClr val="000000"/>
              </a:solidFill>
              <a:miter lim="800000"/>
              <a:headEnd/>
              <a:tailEnd/>
            </a:ln>
          </p:spPr>
          <p:txBody>
            <a:bodyPr/>
            <a:lstStyle/>
            <a:p>
              <a:endParaRPr lang="en-US" dirty="0"/>
            </a:p>
          </p:txBody>
        </p:sp>
        <p:sp>
          <p:nvSpPr>
            <p:cNvPr id="618" name="Freeform 194"/>
            <p:cNvSpPr>
              <a:spLocks/>
            </p:cNvSpPr>
            <p:nvPr/>
          </p:nvSpPr>
          <p:spPr bwMode="auto">
            <a:xfrm rot="21438287">
              <a:off x="5681947" y="5317120"/>
              <a:ext cx="56315" cy="45485"/>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19" name="Freeform 195"/>
            <p:cNvSpPr>
              <a:spLocks/>
            </p:cNvSpPr>
            <p:nvPr/>
          </p:nvSpPr>
          <p:spPr bwMode="auto">
            <a:xfrm rot="21438287">
              <a:off x="5681947" y="5317120"/>
              <a:ext cx="56315" cy="45485"/>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sp>
          <p:nvSpPr>
            <p:cNvPr id="655" name="Freeform 253"/>
            <p:cNvSpPr>
              <a:spLocks/>
            </p:cNvSpPr>
            <p:nvPr/>
          </p:nvSpPr>
          <p:spPr bwMode="auto">
            <a:xfrm rot="21438287">
              <a:off x="5681947" y="5317120"/>
              <a:ext cx="56315" cy="45485"/>
            </a:xfrm>
            <a:custGeom>
              <a:avLst/>
              <a:gdLst>
                <a:gd name="T0" fmla="*/ 531550 w 65"/>
                <a:gd name="T1" fmla="*/ 0 h 54"/>
                <a:gd name="T2" fmla="*/ 563726 w 65"/>
                <a:gd name="T3" fmla="*/ 10889 h 54"/>
                <a:gd name="T4" fmla="*/ 637640 w 65"/>
                <a:gd name="T5" fmla="*/ 32034 h 54"/>
                <a:gd name="T6" fmla="*/ 688360 w 65"/>
                <a:gd name="T7" fmla="*/ 23535 h 54"/>
                <a:gd name="T8" fmla="*/ 715475 w 65"/>
                <a:gd name="T9" fmla="*/ 10889 h 54"/>
                <a:gd name="T10" fmla="*/ 715475 w 65"/>
                <a:gd name="T11" fmla="*/ 64751 h 54"/>
                <a:gd name="T12" fmla="*/ 596230 w 65"/>
                <a:gd name="T13" fmla="*/ 57996 h 54"/>
                <a:gd name="T14" fmla="*/ 596230 w 65"/>
                <a:gd name="T15" fmla="*/ 92943 h 54"/>
                <a:gd name="T16" fmla="*/ 506064 w 65"/>
                <a:gd name="T17" fmla="*/ 92943 h 54"/>
                <a:gd name="T18" fmla="*/ 506064 w 65"/>
                <a:gd name="T19" fmla="*/ 136229 h 54"/>
                <a:gd name="T20" fmla="*/ 496858 w 65"/>
                <a:gd name="T21" fmla="*/ 136229 h 54"/>
                <a:gd name="T22" fmla="*/ 416784 w 65"/>
                <a:gd name="T23" fmla="*/ 136229 h 54"/>
                <a:gd name="T24" fmla="*/ 391477 w 65"/>
                <a:gd name="T25" fmla="*/ 136229 h 54"/>
                <a:gd name="T26" fmla="*/ 148346 w 65"/>
                <a:gd name="T27" fmla="*/ 136229 h 54"/>
                <a:gd name="T28" fmla="*/ 0 w 65"/>
                <a:gd name="T29" fmla="*/ 139953 h 54"/>
                <a:gd name="T30" fmla="*/ 0 w 65"/>
                <a:gd name="T31" fmla="*/ 100087 h 54"/>
                <a:gd name="T32" fmla="*/ 219342 w 65"/>
                <a:gd name="T33" fmla="*/ 105756 h 54"/>
                <a:gd name="T34" fmla="*/ 219342 w 65"/>
                <a:gd name="T35" fmla="*/ 64751 h 54"/>
                <a:gd name="T36" fmla="*/ 506064 w 65"/>
                <a:gd name="T37" fmla="*/ 57996 h 54"/>
                <a:gd name="T38" fmla="*/ 531550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656" name="Freeform 254"/>
            <p:cNvSpPr>
              <a:spLocks/>
            </p:cNvSpPr>
            <p:nvPr/>
          </p:nvSpPr>
          <p:spPr bwMode="auto">
            <a:xfrm rot="21438287">
              <a:off x="5681947" y="5317120"/>
              <a:ext cx="56315" cy="45485"/>
            </a:xfrm>
            <a:custGeom>
              <a:avLst/>
              <a:gdLst>
                <a:gd name="T0" fmla="*/ 531550 w 65"/>
                <a:gd name="T1" fmla="*/ 0 h 54"/>
                <a:gd name="T2" fmla="*/ 563726 w 65"/>
                <a:gd name="T3" fmla="*/ 10889 h 54"/>
                <a:gd name="T4" fmla="*/ 637640 w 65"/>
                <a:gd name="T5" fmla="*/ 32034 h 54"/>
                <a:gd name="T6" fmla="*/ 688360 w 65"/>
                <a:gd name="T7" fmla="*/ 23535 h 54"/>
                <a:gd name="T8" fmla="*/ 715475 w 65"/>
                <a:gd name="T9" fmla="*/ 10889 h 54"/>
                <a:gd name="T10" fmla="*/ 715475 w 65"/>
                <a:gd name="T11" fmla="*/ 64751 h 54"/>
                <a:gd name="T12" fmla="*/ 596230 w 65"/>
                <a:gd name="T13" fmla="*/ 57996 h 54"/>
                <a:gd name="T14" fmla="*/ 596230 w 65"/>
                <a:gd name="T15" fmla="*/ 92943 h 54"/>
                <a:gd name="T16" fmla="*/ 506064 w 65"/>
                <a:gd name="T17" fmla="*/ 92943 h 54"/>
                <a:gd name="T18" fmla="*/ 506064 w 65"/>
                <a:gd name="T19" fmla="*/ 136229 h 54"/>
                <a:gd name="T20" fmla="*/ 496858 w 65"/>
                <a:gd name="T21" fmla="*/ 136229 h 54"/>
                <a:gd name="T22" fmla="*/ 416784 w 65"/>
                <a:gd name="T23" fmla="*/ 136229 h 54"/>
                <a:gd name="T24" fmla="*/ 391477 w 65"/>
                <a:gd name="T25" fmla="*/ 136229 h 54"/>
                <a:gd name="T26" fmla="*/ 148346 w 65"/>
                <a:gd name="T27" fmla="*/ 136229 h 54"/>
                <a:gd name="T28" fmla="*/ 0 w 65"/>
                <a:gd name="T29" fmla="*/ 139953 h 54"/>
                <a:gd name="T30" fmla="*/ 0 w 65"/>
                <a:gd name="T31" fmla="*/ 100087 h 54"/>
                <a:gd name="T32" fmla="*/ 219342 w 65"/>
                <a:gd name="T33" fmla="*/ 105756 h 54"/>
                <a:gd name="T34" fmla="*/ 219342 w 65"/>
                <a:gd name="T35" fmla="*/ 64751 h 54"/>
                <a:gd name="T36" fmla="*/ 506064 w 65"/>
                <a:gd name="T37" fmla="*/ 57996 h 54"/>
                <a:gd name="T38" fmla="*/ 531550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endParaRPr lang="en-US" dirty="0"/>
            </a:p>
          </p:txBody>
        </p:sp>
      </p:grpSp>
      <p:grpSp>
        <p:nvGrpSpPr>
          <p:cNvPr id="21" name="Group 20"/>
          <p:cNvGrpSpPr/>
          <p:nvPr/>
        </p:nvGrpSpPr>
        <p:grpSpPr>
          <a:xfrm>
            <a:off x="2815500" y="4067426"/>
            <a:ext cx="3110576" cy="2774869"/>
            <a:chOff x="2815500" y="4067426"/>
            <a:chExt cx="3110576" cy="2774869"/>
          </a:xfrm>
        </p:grpSpPr>
        <p:sp>
          <p:nvSpPr>
            <p:cNvPr id="718" name="Rectangle 4"/>
            <p:cNvSpPr>
              <a:spLocks noChangeAspect="1" noChangeArrowheads="1"/>
            </p:cNvSpPr>
            <p:nvPr/>
          </p:nvSpPr>
          <p:spPr bwMode="ltGray">
            <a:xfrm rot="21404476">
              <a:off x="4359362" y="4275417"/>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775" name="Rectangle 61"/>
            <p:cNvSpPr>
              <a:spLocks noChangeAspect="1" noChangeArrowheads="1"/>
            </p:cNvSpPr>
            <p:nvPr/>
          </p:nvSpPr>
          <p:spPr bwMode="ltGray">
            <a:xfrm rot="21404476">
              <a:off x="4210446" y="4670062"/>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776" name="Rectangle 62"/>
            <p:cNvSpPr>
              <a:spLocks noChangeAspect="1" noChangeArrowheads="1"/>
            </p:cNvSpPr>
            <p:nvPr/>
          </p:nvSpPr>
          <p:spPr bwMode="ltGray">
            <a:xfrm rot="21404476">
              <a:off x="4210446" y="4670062"/>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779" name="Rectangle 65"/>
            <p:cNvSpPr>
              <a:spLocks noChangeAspect="1" noChangeArrowheads="1"/>
            </p:cNvSpPr>
            <p:nvPr/>
          </p:nvSpPr>
          <p:spPr bwMode="ltGray">
            <a:xfrm rot="21404476">
              <a:off x="4221669" y="467665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780" name="Rectangle 66"/>
            <p:cNvSpPr>
              <a:spLocks noChangeAspect="1" noChangeArrowheads="1"/>
            </p:cNvSpPr>
            <p:nvPr/>
          </p:nvSpPr>
          <p:spPr bwMode="ltGray">
            <a:xfrm rot="21404476">
              <a:off x="4221669" y="467665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845" name="Rectangle 131"/>
            <p:cNvSpPr>
              <a:spLocks noChangeAspect="1" noChangeArrowheads="1"/>
            </p:cNvSpPr>
            <p:nvPr/>
          </p:nvSpPr>
          <p:spPr bwMode="ltGray">
            <a:xfrm rot="21404476">
              <a:off x="5771740" y="5864040"/>
              <a:ext cx="73152" cy="73152"/>
            </a:xfrm>
            <a:prstGeom prst="rect">
              <a:avLst/>
            </a:prstGeom>
            <a:solidFill>
              <a:srgbClr val="003399"/>
            </a:solidFill>
            <a:ln w="9525">
              <a:noFill/>
              <a:miter lim="800000"/>
              <a:headEnd/>
              <a:tailEnd/>
            </a:ln>
          </p:spPr>
          <p:txBody>
            <a:bodyPr/>
            <a:lstStyle/>
            <a:p>
              <a:pPr>
                <a:defRPr/>
              </a:pPr>
              <a:endParaRPr lang="en-US" dirty="0">
                <a:latin typeface="Calibri" pitchFamily="34" charset="0"/>
              </a:endParaRPr>
            </a:p>
          </p:txBody>
        </p:sp>
        <p:sp>
          <p:nvSpPr>
            <p:cNvPr id="846" name="Rectangle 132"/>
            <p:cNvSpPr>
              <a:spLocks noChangeAspect="1" noChangeArrowheads="1"/>
            </p:cNvSpPr>
            <p:nvPr/>
          </p:nvSpPr>
          <p:spPr bwMode="ltGray">
            <a:xfrm rot="21404476">
              <a:off x="5771740" y="586404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856" name="Rectangle 142"/>
            <p:cNvSpPr>
              <a:spLocks noChangeAspect="1" noChangeArrowheads="1"/>
            </p:cNvSpPr>
            <p:nvPr/>
          </p:nvSpPr>
          <p:spPr bwMode="ltGray">
            <a:xfrm rot="21404476">
              <a:off x="5711453" y="599908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554" name="Rectangle 131"/>
            <p:cNvSpPr>
              <a:spLocks noChangeAspect="1" noChangeArrowheads="1"/>
            </p:cNvSpPr>
            <p:nvPr/>
          </p:nvSpPr>
          <p:spPr bwMode="ltGray">
            <a:xfrm rot="21404476">
              <a:off x="5771740" y="586404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564" name="Rectangle 141"/>
            <p:cNvSpPr>
              <a:spLocks noChangeAspect="1" noChangeArrowheads="1"/>
            </p:cNvSpPr>
            <p:nvPr/>
          </p:nvSpPr>
          <p:spPr bwMode="ltGray">
            <a:xfrm rot="21404476">
              <a:off x="5711453" y="599908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592" name="Rectangle 169"/>
            <p:cNvSpPr>
              <a:spLocks noChangeAspect="1" noChangeArrowheads="1"/>
            </p:cNvSpPr>
            <p:nvPr/>
          </p:nvSpPr>
          <p:spPr bwMode="ltGray">
            <a:xfrm rot="21404476">
              <a:off x="2815500" y="425123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04" name="Rectangle 181"/>
            <p:cNvSpPr>
              <a:spLocks noChangeAspect="1" noChangeArrowheads="1"/>
            </p:cNvSpPr>
            <p:nvPr/>
          </p:nvSpPr>
          <p:spPr bwMode="ltGray">
            <a:xfrm rot="21404476">
              <a:off x="4757333" y="4368464"/>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896" name="Rectangle 182"/>
            <p:cNvSpPr>
              <a:spLocks noChangeAspect="1" noChangeArrowheads="1"/>
            </p:cNvSpPr>
            <p:nvPr/>
          </p:nvSpPr>
          <p:spPr bwMode="ltGray">
            <a:xfrm rot="21404476">
              <a:off x="4829399" y="4237086"/>
              <a:ext cx="73152" cy="73152"/>
            </a:xfrm>
            <a:prstGeom prst="rect">
              <a:avLst/>
            </a:prstGeom>
            <a:solidFill>
              <a:srgbClr val="003399"/>
            </a:solidFill>
            <a:ln w="9525">
              <a:noFill/>
              <a:miter lim="800000"/>
              <a:headEnd/>
              <a:tailEnd/>
            </a:ln>
          </p:spPr>
          <p:txBody>
            <a:bodyPr/>
            <a:lstStyle/>
            <a:p>
              <a:pPr>
                <a:defRPr/>
              </a:pPr>
              <a:endParaRPr lang="en-US" dirty="0">
                <a:latin typeface="Calibri" pitchFamily="34" charset="0"/>
              </a:endParaRPr>
            </a:p>
          </p:txBody>
        </p:sp>
        <p:sp>
          <p:nvSpPr>
            <p:cNvPr id="606" name="Rectangle 183"/>
            <p:cNvSpPr>
              <a:spLocks noChangeAspect="1" noChangeArrowheads="1"/>
            </p:cNvSpPr>
            <p:nvPr/>
          </p:nvSpPr>
          <p:spPr bwMode="ltGray">
            <a:xfrm rot="21404476">
              <a:off x="4244906" y="4538654"/>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898" name="Rectangle 184"/>
            <p:cNvSpPr>
              <a:spLocks noChangeAspect="1" noChangeArrowheads="1"/>
            </p:cNvSpPr>
            <p:nvPr/>
          </p:nvSpPr>
          <p:spPr bwMode="ltGray">
            <a:xfrm rot="21404476">
              <a:off x="4246260" y="4562441"/>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3" name="Rectangle 265"/>
            <p:cNvSpPr>
              <a:spLocks noChangeAspect="1" noChangeArrowheads="1"/>
            </p:cNvSpPr>
            <p:nvPr/>
          </p:nvSpPr>
          <p:spPr bwMode="auto">
            <a:xfrm rot="21404476">
              <a:off x="3316570" y="432611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4" name="Rectangle 266"/>
            <p:cNvSpPr>
              <a:spLocks noChangeAspect="1" noChangeArrowheads="1"/>
            </p:cNvSpPr>
            <p:nvPr/>
          </p:nvSpPr>
          <p:spPr bwMode="auto">
            <a:xfrm rot="21404476">
              <a:off x="3741774" y="447835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5" name="Rectangle 267"/>
            <p:cNvSpPr>
              <a:spLocks noChangeAspect="1" noChangeArrowheads="1"/>
            </p:cNvSpPr>
            <p:nvPr/>
          </p:nvSpPr>
          <p:spPr bwMode="auto">
            <a:xfrm rot="21404476">
              <a:off x="3803149" y="4464011"/>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6" name="Rectangle 268"/>
            <p:cNvSpPr>
              <a:spLocks noChangeAspect="1" noChangeArrowheads="1"/>
            </p:cNvSpPr>
            <p:nvPr/>
          </p:nvSpPr>
          <p:spPr bwMode="auto">
            <a:xfrm rot="21404476">
              <a:off x="4003301" y="4194448"/>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7" name="Rectangle 269"/>
            <p:cNvSpPr>
              <a:spLocks noChangeAspect="1" noChangeArrowheads="1"/>
            </p:cNvSpPr>
            <p:nvPr/>
          </p:nvSpPr>
          <p:spPr bwMode="auto">
            <a:xfrm rot="21404476">
              <a:off x="4194802" y="412858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8" name="Rectangle 271"/>
            <p:cNvSpPr>
              <a:spLocks noChangeAspect="1" noChangeArrowheads="1"/>
            </p:cNvSpPr>
            <p:nvPr/>
          </p:nvSpPr>
          <p:spPr bwMode="auto">
            <a:xfrm rot="21404476">
              <a:off x="4867099" y="4391139"/>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9" name="Rectangle 272"/>
            <p:cNvSpPr>
              <a:spLocks noChangeAspect="1" noChangeArrowheads="1"/>
            </p:cNvSpPr>
            <p:nvPr/>
          </p:nvSpPr>
          <p:spPr bwMode="auto">
            <a:xfrm rot="21404476">
              <a:off x="5148173" y="4488671"/>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0" name="Rectangle 273"/>
            <p:cNvSpPr>
              <a:spLocks noChangeAspect="1" noChangeArrowheads="1"/>
            </p:cNvSpPr>
            <p:nvPr/>
          </p:nvSpPr>
          <p:spPr bwMode="auto">
            <a:xfrm rot="21404476">
              <a:off x="5445118" y="4826832"/>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1" name="Rectangle 274"/>
            <p:cNvSpPr>
              <a:spLocks noChangeAspect="1" noChangeArrowheads="1"/>
            </p:cNvSpPr>
            <p:nvPr/>
          </p:nvSpPr>
          <p:spPr bwMode="auto">
            <a:xfrm rot="21404476">
              <a:off x="4725807" y="4856217"/>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2" name="Rectangle 275"/>
            <p:cNvSpPr>
              <a:spLocks noChangeAspect="1" noChangeArrowheads="1"/>
            </p:cNvSpPr>
            <p:nvPr/>
          </p:nvSpPr>
          <p:spPr bwMode="auto">
            <a:xfrm rot="21404476">
              <a:off x="4668567" y="4993982"/>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3" name="Rectangle 276"/>
            <p:cNvSpPr>
              <a:spLocks noChangeAspect="1" noChangeArrowheads="1"/>
            </p:cNvSpPr>
            <p:nvPr/>
          </p:nvSpPr>
          <p:spPr bwMode="auto">
            <a:xfrm rot="21404476">
              <a:off x="4717092" y="5071489"/>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4" name="Rectangle 277"/>
            <p:cNvSpPr>
              <a:spLocks noChangeAspect="1" noChangeArrowheads="1"/>
            </p:cNvSpPr>
            <p:nvPr/>
          </p:nvSpPr>
          <p:spPr bwMode="auto">
            <a:xfrm rot="21404476">
              <a:off x="4573855" y="508326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5" name="Rectangle 278"/>
            <p:cNvSpPr>
              <a:spLocks noChangeAspect="1" noChangeArrowheads="1"/>
            </p:cNvSpPr>
            <p:nvPr/>
          </p:nvSpPr>
          <p:spPr bwMode="auto">
            <a:xfrm rot="21404476">
              <a:off x="4156198" y="488575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6" name="Rectangle 279"/>
            <p:cNvSpPr>
              <a:spLocks noChangeAspect="1" noChangeArrowheads="1"/>
            </p:cNvSpPr>
            <p:nvPr/>
          </p:nvSpPr>
          <p:spPr bwMode="auto">
            <a:xfrm rot="21404476">
              <a:off x="3924428" y="467622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7" name="Rectangle 281"/>
            <p:cNvSpPr>
              <a:spLocks noChangeAspect="1" noChangeArrowheads="1"/>
            </p:cNvSpPr>
            <p:nvPr/>
          </p:nvSpPr>
          <p:spPr bwMode="auto">
            <a:xfrm rot="21404476">
              <a:off x="3884460" y="4647401"/>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8" name="Rectangle 282"/>
            <p:cNvSpPr>
              <a:spLocks noChangeAspect="1" noChangeArrowheads="1"/>
            </p:cNvSpPr>
            <p:nvPr/>
          </p:nvSpPr>
          <p:spPr bwMode="auto">
            <a:xfrm rot="21404476">
              <a:off x="4968436" y="533270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49" name="Rectangle 283"/>
            <p:cNvSpPr>
              <a:spLocks noChangeAspect="1" noChangeArrowheads="1"/>
            </p:cNvSpPr>
            <p:nvPr/>
          </p:nvSpPr>
          <p:spPr bwMode="auto">
            <a:xfrm rot="21404476">
              <a:off x="4985430" y="5313654"/>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50" name="Rectangle 284"/>
            <p:cNvSpPr>
              <a:spLocks noChangeAspect="1" noChangeArrowheads="1"/>
            </p:cNvSpPr>
            <p:nvPr/>
          </p:nvSpPr>
          <p:spPr bwMode="auto">
            <a:xfrm rot="21404476">
              <a:off x="5408334" y="5742992"/>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51" name="Rectangle 285"/>
            <p:cNvSpPr>
              <a:spLocks noChangeAspect="1" noChangeArrowheads="1"/>
            </p:cNvSpPr>
            <p:nvPr/>
          </p:nvSpPr>
          <p:spPr bwMode="auto">
            <a:xfrm rot="21404476">
              <a:off x="5425328" y="572394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52" name="Rectangle 286"/>
            <p:cNvSpPr>
              <a:spLocks noChangeAspect="1" noChangeArrowheads="1"/>
            </p:cNvSpPr>
            <p:nvPr/>
          </p:nvSpPr>
          <p:spPr bwMode="auto">
            <a:xfrm rot="21404476">
              <a:off x="5852924" y="6769143"/>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1" name="Rectangle 288"/>
            <p:cNvSpPr>
              <a:spLocks noChangeAspect="1" noChangeArrowheads="1"/>
            </p:cNvSpPr>
            <p:nvPr/>
          </p:nvSpPr>
          <p:spPr bwMode="auto">
            <a:xfrm rot="21404476">
              <a:off x="3414653" y="406742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632" name="Rectangle 289"/>
            <p:cNvSpPr>
              <a:spLocks noChangeAspect="1" noChangeArrowheads="1"/>
            </p:cNvSpPr>
            <p:nvPr/>
          </p:nvSpPr>
          <p:spPr bwMode="auto">
            <a:xfrm rot="21404476">
              <a:off x="4814381" y="4265420"/>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sp>
          <p:nvSpPr>
            <p:cNvPr id="343" name="Rectangle 269"/>
            <p:cNvSpPr>
              <a:spLocks noChangeAspect="1" noChangeArrowheads="1"/>
            </p:cNvSpPr>
            <p:nvPr/>
          </p:nvSpPr>
          <p:spPr bwMode="auto">
            <a:xfrm rot="21404476">
              <a:off x="4194802" y="4128586"/>
              <a:ext cx="73152" cy="73152"/>
            </a:xfrm>
            <a:prstGeom prst="rect">
              <a:avLst/>
            </a:prstGeom>
            <a:solidFill>
              <a:srgbClr val="0099FF"/>
            </a:solidFill>
            <a:ln w="9525">
              <a:solidFill>
                <a:schemeClr val="tx1"/>
              </a:solidFill>
              <a:miter lim="800000"/>
              <a:headEnd/>
              <a:tailEnd/>
            </a:ln>
          </p:spPr>
          <p:txBody>
            <a:bodyPr wrap="none" anchor="ctr"/>
            <a:lstStyle/>
            <a:p>
              <a:endParaRPr lang="en-US" dirty="0">
                <a:latin typeface="Calibri" pitchFamily="34" charset="0"/>
              </a:endParaRPr>
            </a:p>
          </p:txBody>
        </p:sp>
      </p:grpSp>
      <p:grpSp>
        <p:nvGrpSpPr>
          <p:cNvPr id="19" name="Group 18"/>
          <p:cNvGrpSpPr/>
          <p:nvPr/>
        </p:nvGrpSpPr>
        <p:grpSpPr>
          <a:xfrm>
            <a:off x="3768288" y="4599849"/>
            <a:ext cx="1219408" cy="844116"/>
            <a:chOff x="3768288" y="4599849"/>
            <a:chExt cx="1219408" cy="844116"/>
          </a:xfrm>
        </p:grpSpPr>
        <p:sp>
          <p:nvSpPr>
            <p:cNvPr id="626" name="5-Point Star 625"/>
            <p:cNvSpPr>
              <a:spLocks noChangeAspect="1"/>
            </p:cNvSpPr>
            <p:nvPr/>
          </p:nvSpPr>
          <p:spPr bwMode="auto">
            <a:xfrm rot="21404476">
              <a:off x="4813034" y="5269303"/>
              <a:ext cx="174662" cy="174662"/>
            </a:xfrm>
            <a:prstGeom prst="star5">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27" name="5-Point Star 626"/>
            <p:cNvSpPr>
              <a:spLocks noChangeAspect="1"/>
            </p:cNvSpPr>
            <p:nvPr/>
          </p:nvSpPr>
          <p:spPr bwMode="auto">
            <a:xfrm rot="21404476">
              <a:off x="4201208" y="4887602"/>
              <a:ext cx="174662" cy="174662"/>
            </a:xfrm>
            <a:prstGeom prst="star5">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28" name="5-Point Star 627"/>
            <p:cNvSpPr>
              <a:spLocks noChangeAspect="1"/>
            </p:cNvSpPr>
            <p:nvPr/>
          </p:nvSpPr>
          <p:spPr bwMode="auto">
            <a:xfrm rot="21404476">
              <a:off x="3768288" y="4599849"/>
              <a:ext cx="174662" cy="174662"/>
            </a:xfrm>
            <a:prstGeom prst="star5">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grpSp>
        <p:nvGrpSpPr>
          <p:cNvPr id="18" name="Group 17"/>
          <p:cNvGrpSpPr/>
          <p:nvPr/>
        </p:nvGrpSpPr>
        <p:grpSpPr>
          <a:xfrm>
            <a:off x="3336513" y="4137281"/>
            <a:ext cx="2880273" cy="2662949"/>
            <a:chOff x="3336513" y="4137281"/>
            <a:chExt cx="2880273" cy="2662949"/>
          </a:xfrm>
        </p:grpSpPr>
        <p:sp>
          <p:nvSpPr>
            <p:cNvPr id="657" name="Oval 255"/>
            <p:cNvSpPr>
              <a:spLocks noChangeAspect="1" noChangeArrowheads="1"/>
            </p:cNvSpPr>
            <p:nvPr/>
          </p:nvSpPr>
          <p:spPr bwMode="auto">
            <a:xfrm rot="21404476">
              <a:off x="5748363" y="476762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58" name="Oval 256"/>
            <p:cNvSpPr>
              <a:spLocks noChangeAspect="1" noChangeArrowheads="1"/>
            </p:cNvSpPr>
            <p:nvPr/>
          </p:nvSpPr>
          <p:spPr bwMode="auto">
            <a:xfrm rot="21404476">
              <a:off x="3336513" y="4384275"/>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330" name="Oval 257"/>
            <p:cNvSpPr>
              <a:spLocks noChangeAspect="1" noChangeArrowheads="1"/>
            </p:cNvSpPr>
            <p:nvPr/>
          </p:nvSpPr>
          <p:spPr bwMode="auto">
            <a:xfrm rot="21404476">
              <a:off x="4016678" y="413728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59" name="Oval 257"/>
            <p:cNvSpPr>
              <a:spLocks noChangeAspect="1" noChangeArrowheads="1"/>
            </p:cNvSpPr>
            <p:nvPr/>
          </p:nvSpPr>
          <p:spPr bwMode="auto">
            <a:xfrm rot="21404476">
              <a:off x="4662077" y="449899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0" name="Oval 258"/>
            <p:cNvSpPr>
              <a:spLocks noChangeAspect="1" noChangeArrowheads="1"/>
            </p:cNvSpPr>
            <p:nvPr/>
          </p:nvSpPr>
          <p:spPr bwMode="auto">
            <a:xfrm rot="21404476">
              <a:off x="4381344" y="444555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1" name="Oval 259"/>
            <p:cNvSpPr>
              <a:spLocks noChangeAspect="1" noChangeArrowheads="1"/>
            </p:cNvSpPr>
            <p:nvPr/>
          </p:nvSpPr>
          <p:spPr bwMode="auto">
            <a:xfrm rot="21404476">
              <a:off x="5009956" y="512206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2" name="Oval 260"/>
            <p:cNvSpPr>
              <a:spLocks noChangeAspect="1" noChangeArrowheads="1"/>
            </p:cNvSpPr>
            <p:nvPr/>
          </p:nvSpPr>
          <p:spPr bwMode="auto">
            <a:xfrm rot="21404476">
              <a:off x="3843681" y="414713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3" name="Oval 261"/>
            <p:cNvSpPr>
              <a:spLocks noChangeAspect="1" noChangeArrowheads="1"/>
            </p:cNvSpPr>
            <p:nvPr/>
          </p:nvSpPr>
          <p:spPr bwMode="auto">
            <a:xfrm rot="21404476">
              <a:off x="3816962" y="428749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4" name="Oval 262"/>
            <p:cNvSpPr>
              <a:spLocks noChangeAspect="1" noChangeArrowheads="1"/>
            </p:cNvSpPr>
            <p:nvPr/>
          </p:nvSpPr>
          <p:spPr bwMode="auto">
            <a:xfrm rot="21404476">
              <a:off x="4801335" y="511586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22" name="Oval 257"/>
            <p:cNvSpPr>
              <a:spLocks noChangeAspect="1" noChangeArrowheads="1"/>
            </p:cNvSpPr>
            <p:nvPr/>
          </p:nvSpPr>
          <p:spPr bwMode="auto">
            <a:xfrm rot="21404476">
              <a:off x="4659163" y="444781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23" name="Oval 257"/>
            <p:cNvSpPr>
              <a:spLocks noChangeAspect="1" noChangeArrowheads="1"/>
            </p:cNvSpPr>
            <p:nvPr/>
          </p:nvSpPr>
          <p:spPr bwMode="auto">
            <a:xfrm rot="21404476">
              <a:off x="4626534" y="448438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5" name="Oval 198"/>
            <p:cNvSpPr>
              <a:spLocks noChangeAspect="1" noChangeArrowheads="1"/>
            </p:cNvSpPr>
            <p:nvPr/>
          </p:nvSpPr>
          <p:spPr bwMode="auto">
            <a:xfrm rot="21404476">
              <a:off x="3395658" y="420373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6" name="Oval 199"/>
            <p:cNvSpPr>
              <a:spLocks noChangeAspect="1" noChangeArrowheads="1"/>
            </p:cNvSpPr>
            <p:nvPr/>
          </p:nvSpPr>
          <p:spPr bwMode="auto">
            <a:xfrm rot="21404476">
              <a:off x="3432461" y="420236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7" name="Oval 200"/>
            <p:cNvSpPr>
              <a:spLocks noChangeAspect="1" noChangeArrowheads="1"/>
            </p:cNvSpPr>
            <p:nvPr/>
          </p:nvSpPr>
          <p:spPr bwMode="auto">
            <a:xfrm rot="21404476">
              <a:off x="3495936" y="428841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8" name="Oval 201"/>
            <p:cNvSpPr>
              <a:spLocks noChangeAspect="1" noChangeArrowheads="1"/>
            </p:cNvSpPr>
            <p:nvPr/>
          </p:nvSpPr>
          <p:spPr bwMode="auto">
            <a:xfrm rot="21404476">
              <a:off x="3541389" y="428655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69" name="Oval 202"/>
            <p:cNvSpPr>
              <a:spLocks noChangeAspect="1" noChangeArrowheads="1"/>
            </p:cNvSpPr>
            <p:nvPr/>
          </p:nvSpPr>
          <p:spPr bwMode="auto">
            <a:xfrm rot="21404476">
              <a:off x="3780069" y="433804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0" name="Oval 203"/>
            <p:cNvSpPr>
              <a:spLocks noChangeAspect="1" noChangeArrowheads="1"/>
            </p:cNvSpPr>
            <p:nvPr/>
          </p:nvSpPr>
          <p:spPr bwMode="auto">
            <a:xfrm rot="21404476">
              <a:off x="4020183" y="432582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1" name="Oval 204"/>
            <p:cNvSpPr>
              <a:spLocks noChangeAspect="1" noChangeArrowheads="1"/>
            </p:cNvSpPr>
            <p:nvPr/>
          </p:nvSpPr>
          <p:spPr bwMode="auto">
            <a:xfrm rot="21404476">
              <a:off x="3984027" y="418614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2" name="Oval 205"/>
            <p:cNvSpPr>
              <a:spLocks noChangeAspect="1" noChangeArrowheads="1"/>
            </p:cNvSpPr>
            <p:nvPr/>
          </p:nvSpPr>
          <p:spPr bwMode="auto">
            <a:xfrm rot="21404476">
              <a:off x="4086547" y="418319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3" name="Oval 206"/>
            <p:cNvSpPr>
              <a:spLocks noChangeAspect="1" noChangeArrowheads="1"/>
            </p:cNvSpPr>
            <p:nvPr/>
          </p:nvSpPr>
          <p:spPr bwMode="auto">
            <a:xfrm rot="21404476">
              <a:off x="4068056" y="4252230"/>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4" name="Oval 207"/>
            <p:cNvSpPr>
              <a:spLocks noChangeAspect="1" noChangeArrowheads="1"/>
            </p:cNvSpPr>
            <p:nvPr/>
          </p:nvSpPr>
          <p:spPr bwMode="auto">
            <a:xfrm rot="21404476">
              <a:off x="4116203" y="428492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5" name="Oval 208"/>
            <p:cNvSpPr>
              <a:spLocks noChangeAspect="1" noChangeArrowheads="1"/>
            </p:cNvSpPr>
            <p:nvPr/>
          </p:nvSpPr>
          <p:spPr bwMode="auto">
            <a:xfrm rot="21404476">
              <a:off x="5678302" y="466747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6" name="Oval 209"/>
            <p:cNvSpPr>
              <a:spLocks noChangeAspect="1" noChangeArrowheads="1"/>
            </p:cNvSpPr>
            <p:nvPr/>
          </p:nvSpPr>
          <p:spPr bwMode="auto">
            <a:xfrm rot="21404476">
              <a:off x="5736689" y="466415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7" name="Oval 210"/>
            <p:cNvSpPr>
              <a:spLocks noChangeAspect="1" noChangeArrowheads="1"/>
            </p:cNvSpPr>
            <p:nvPr/>
          </p:nvSpPr>
          <p:spPr bwMode="auto">
            <a:xfrm rot="21404476">
              <a:off x="4836101" y="4507160"/>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8" name="Oval 211"/>
            <p:cNvSpPr>
              <a:spLocks noChangeAspect="1" noChangeArrowheads="1"/>
            </p:cNvSpPr>
            <p:nvPr/>
          </p:nvSpPr>
          <p:spPr bwMode="auto">
            <a:xfrm rot="21404476">
              <a:off x="4743424" y="441625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79" name="Oval 212"/>
            <p:cNvSpPr>
              <a:spLocks noChangeAspect="1" noChangeArrowheads="1"/>
            </p:cNvSpPr>
            <p:nvPr/>
          </p:nvSpPr>
          <p:spPr bwMode="auto">
            <a:xfrm rot="21404476">
              <a:off x="4388919" y="456588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0" name="Oval 213"/>
            <p:cNvSpPr>
              <a:spLocks noChangeAspect="1" noChangeArrowheads="1"/>
            </p:cNvSpPr>
            <p:nvPr/>
          </p:nvSpPr>
          <p:spPr bwMode="auto">
            <a:xfrm rot="21404476">
              <a:off x="4376053" y="4644720"/>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1" name="Oval 214"/>
            <p:cNvSpPr>
              <a:spLocks noChangeAspect="1" noChangeArrowheads="1"/>
            </p:cNvSpPr>
            <p:nvPr/>
          </p:nvSpPr>
          <p:spPr bwMode="auto">
            <a:xfrm rot="21404476">
              <a:off x="4339213" y="4709010"/>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2" name="Oval 215"/>
            <p:cNvSpPr>
              <a:spLocks noChangeAspect="1" noChangeArrowheads="1"/>
            </p:cNvSpPr>
            <p:nvPr/>
          </p:nvSpPr>
          <p:spPr bwMode="auto">
            <a:xfrm rot="21404476">
              <a:off x="4301229" y="466416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3" name="Oval 216"/>
            <p:cNvSpPr>
              <a:spLocks noChangeAspect="1" noChangeArrowheads="1"/>
            </p:cNvSpPr>
            <p:nvPr/>
          </p:nvSpPr>
          <p:spPr bwMode="auto">
            <a:xfrm rot="21404476">
              <a:off x="4184402" y="483497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4" name="Oval 217"/>
            <p:cNvSpPr>
              <a:spLocks noChangeAspect="1" noChangeArrowheads="1"/>
            </p:cNvSpPr>
            <p:nvPr/>
          </p:nvSpPr>
          <p:spPr bwMode="auto">
            <a:xfrm rot="21404476">
              <a:off x="4219723" y="483296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5" name="Oval 218"/>
            <p:cNvSpPr>
              <a:spLocks noChangeAspect="1" noChangeArrowheads="1"/>
            </p:cNvSpPr>
            <p:nvPr/>
          </p:nvSpPr>
          <p:spPr bwMode="auto">
            <a:xfrm rot="21404476">
              <a:off x="4260745" y="484219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6" name="Oval 219"/>
            <p:cNvSpPr>
              <a:spLocks noChangeAspect="1" noChangeArrowheads="1"/>
            </p:cNvSpPr>
            <p:nvPr/>
          </p:nvSpPr>
          <p:spPr bwMode="auto">
            <a:xfrm rot="21404476">
              <a:off x="4189912" y="488094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7" name="Oval 220"/>
            <p:cNvSpPr>
              <a:spLocks noChangeAspect="1" noChangeArrowheads="1"/>
            </p:cNvSpPr>
            <p:nvPr/>
          </p:nvSpPr>
          <p:spPr bwMode="auto">
            <a:xfrm rot="21404476">
              <a:off x="3946418" y="470678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8" name="Oval 221"/>
            <p:cNvSpPr>
              <a:spLocks noChangeAspect="1" noChangeArrowheads="1"/>
            </p:cNvSpPr>
            <p:nvPr/>
          </p:nvSpPr>
          <p:spPr bwMode="auto">
            <a:xfrm rot="21404476">
              <a:off x="3794080" y="4507915"/>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89" name="Oval 222"/>
            <p:cNvSpPr>
              <a:spLocks noChangeAspect="1" noChangeArrowheads="1"/>
            </p:cNvSpPr>
            <p:nvPr/>
          </p:nvSpPr>
          <p:spPr bwMode="auto">
            <a:xfrm rot="21404476">
              <a:off x="4492317" y="490855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0" name="Oval 223"/>
            <p:cNvSpPr>
              <a:spLocks noChangeAspect="1" noChangeArrowheads="1"/>
            </p:cNvSpPr>
            <p:nvPr/>
          </p:nvSpPr>
          <p:spPr bwMode="auto">
            <a:xfrm rot="21404476">
              <a:off x="4625565" y="500076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1" name="Oval 224"/>
            <p:cNvSpPr>
              <a:spLocks noChangeAspect="1" noChangeArrowheads="1"/>
            </p:cNvSpPr>
            <p:nvPr/>
          </p:nvSpPr>
          <p:spPr bwMode="auto">
            <a:xfrm rot="21404476">
              <a:off x="4499363" y="499421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2" name="Oval 225"/>
            <p:cNvSpPr>
              <a:spLocks noChangeAspect="1" noChangeArrowheads="1"/>
            </p:cNvSpPr>
            <p:nvPr/>
          </p:nvSpPr>
          <p:spPr bwMode="auto">
            <a:xfrm rot="21404476">
              <a:off x="4830218" y="517858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3" name="Oval 226"/>
            <p:cNvSpPr>
              <a:spLocks noChangeAspect="1" noChangeArrowheads="1"/>
            </p:cNvSpPr>
            <p:nvPr/>
          </p:nvSpPr>
          <p:spPr bwMode="auto">
            <a:xfrm rot="21404476">
              <a:off x="4943686" y="521550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4" name="Oval 228"/>
            <p:cNvSpPr>
              <a:spLocks noChangeAspect="1" noChangeArrowheads="1"/>
            </p:cNvSpPr>
            <p:nvPr/>
          </p:nvSpPr>
          <p:spPr bwMode="auto">
            <a:xfrm rot="21404476">
              <a:off x="4998327" y="519721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5" name="Oval 229"/>
            <p:cNvSpPr>
              <a:spLocks noChangeAspect="1" noChangeArrowheads="1"/>
            </p:cNvSpPr>
            <p:nvPr/>
          </p:nvSpPr>
          <p:spPr bwMode="auto">
            <a:xfrm rot="21404476">
              <a:off x="5002079" y="5161565"/>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6" name="Oval 230"/>
            <p:cNvSpPr>
              <a:spLocks noChangeAspect="1" noChangeArrowheads="1"/>
            </p:cNvSpPr>
            <p:nvPr/>
          </p:nvSpPr>
          <p:spPr bwMode="auto">
            <a:xfrm rot="21404476">
              <a:off x="5133294" y="514179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7" name="Oval 231"/>
            <p:cNvSpPr>
              <a:spLocks noChangeAspect="1" noChangeArrowheads="1"/>
            </p:cNvSpPr>
            <p:nvPr/>
          </p:nvSpPr>
          <p:spPr bwMode="auto">
            <a:xfrm rot="21404476">
              <a:off x="5026795" y="5366979"/>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8" name="Oval 232"/>
            <p:cNvSpPr>
              <a:spLocks noChangeAspect="1" noChangeArrowheads="1"/>
            </p:cNvSpPr>
            <p:nvPr/>
          </p:nvSpPr>
          <p:spPr bwMode="auto">
            <a:xfrm rot="21404476">
              <a:off x="5074815" y="5397510"/>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99" name="Oval 233"/>
            <p:cNvSpPr>
              <a:spLocks noChangeAspect="1" noChangeArrowheads="1"/>
            </p:cNvSpPr>
            <p:nvPr/>
          </p:nvSpPr>
          <p:spPr bwMode="auto">
            <a:xfrm rot="21404476">
              <a:off x="5716602" y="520042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0" name="Oval 234"/>
            <p:cNvSpPr>
              <a:spLocks noChangeAspect="1" noChangeArrowheads="1"/>
            </p:cNvSpPr>
            <p:nvPr/>
          </p:nvSpPr>
          <p:spPr bwMode="auto">
            <a:xfrm rot="21404476">
              <a:off x="5605838" y="541428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1" name="Oval 235"/>
            <p:cNvSpPr>
              <a:spLocks noChangeAspect="1" noChangeArrowheads="1"/>
            </p:cNvSpPr>
            <p:nvPr/>
          </p:nvSpPr>
          <p:spPr bwMode="auto">
            <a:xfrm rot="21404476">
              <a:off x="5872812" y="579753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2" name="Oval 236"/>
            <p:cNvSpPr>
              <a:spLocks noChangeAspect="1" noChangeArrowheads="1"/>
            </p:cNvSpPr>
            <p:nvPr/>
          </p:nvSpPr>
          <p:spPr bwMode="auto">
            <a:xfrm rot="21404476">
              <a:off x="5874697" y="583069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3" name="Oval 237"/>
            <p:cNvSpPr>
              <a:spLocks noChangeAspect="1" noChangeArrowheads="1"/>
            </p:cNvSpPr>
            <p:nvPr/>
          </p:nvSpPr>
          <p:spPr bwMode="auto">
            <a:xfrm rot="21404476">
              <a:off x="5881231" y="5919993"/>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4" name="Oval 238"/>
            <p:cNvSpPr>
              <a:spLocks noChangeAspect="1" noChangeArrowheads="1"/>
            </p:cNvSpPr>
            <p:nvPr/>
          </p:nvSpPr>
          <p:spPr bwMode="auto">
            <a:xfrm rot="21404476">
              <a:off x="6143634" y="598170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5" name="Oval 239"/>
            <p:cNvSpPr>
              <a:spLocks noChangeAspect="1" noChangeArrowheads="1"/>
            </p:cNvSpPr>
            <p:nvPr/>
          </p:nvSpPr>
          <p:spPr bwMode="auto">
            <a:xfrm rot="21404476">
              <a:off x="5415315" y="554806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6" name="Oval 240"/>
            <p:cNvSpPr>
              <a:spLocks noChangeAspect="1" noChangeArrowheads="1"/>
            </p:cNvSpPr>
            <p:nvPr/>
          </p:nvSpPr>
          <p:spPr bwMode="auto">
            <a:xfrm rot="21404476">
              <a:off x="5594990" y="570632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7" name="Oval 241"/>
            <p:cNvSpPr>
              <a:spLocks noChangeAspect="1" noChangeArrowheads="1"/>
            </p:cNvSpPr>
            <p:nvPr/>
          </p:nvSpPr>
          <p:spPr bwMode="auto">
            <a:xfrm rot="21404476">
              <a:off x="5494347" y="5094485"/>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8" name="Oval 242"/>
            <p:cNvSpPr>
              <a:spLocks noChangeAspect="1" noChangeArrowheads="1"/>
            </p:cNvSpPr>
            <p:nvPr/>
          </p:nvSpPr>
          <p:spPr bwMode="auto">
            <a:xfrm rot="21404476">
              <a:off x="5603667" y="5960385"/>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09" name="Oval 243"/>
            <p:cNvSpPr>
              <a:spLocks noChangeAspect="1" noChangeArrowheads="1"/>
            </p:cNvSpPr>
            <p:nvPr/>
          </p:nvSpPr>
          <p:spPr bwMode="auto">
            <a:xfrm rot="21404476">
              <a:off x="5626369" y="604153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0" name="Oval 244"/>
            <p:cNvSpPr>
              <a:spLocks noChangeAspect="1" noChangeArrowheads="1"/>
            </p:cNvSpPr>
            <p:nvPr/>
          </p:nvSpPr>
          <p:spPr bwMode="auto">
            <a:xfrm rot="21404476">
              <a:off x="5652096" y="602343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1" name="Oval 245"/>
            <p:cNvSpPr>
              <a:spLocks noChangeAspect="1" noChangeArrowheads="1"/>
            </p:cNvSpPr>
            <p:nvPr/>
          </p:nvSpPr>
          <p:spPr bwMode="auto">
            <a:xfrm rot="21404476">
              <a:off x="5717051" y="6021182"/>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2" name="Oval 246"/>
            <p:cNvSpPr>
              <a:spLocks noChangeAspect="1" noChangeArrowheads="1"/>
            </p:cNvSpPr>
            <p:nvPr/>
          </p:nvSpPr>
          <p:spPr bwMode="auto">
            <a:xfrm rot="21404476">
              <a:off x="6120393" y="603075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3" name="Oval 247"/>
            <p:cNvSpPr>
              <a:spLocks noChangeAspect="1" noChangeArrowheads="1"/>
            </p:cNvSpPr>
            <p:nvPr/>
          </p:nvSpPr>
          <p:spPr bwMode="auto">
            <a:xfrm rot="21404476">
              <a:off x="5743490" y="634581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4" name="Oval 248"/>
            <p:cNvSpPr>
              <a:spLocks noChangeAspect="1" noChangeArrowheads="1"/>
            </p:cNvSpPr>
            <p:nvPr/>
          </p:nvSpPr>
          <p:spPr bwMode="auto">
            <a:xfrm rot="21404476">
              <a:off x="5920788" y="6348016"/>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5" name="Oval 249"/>
            <p:cNvSpPr>
              <a:spLocks noChangeAspect="1" noChangeArrowheads="1"/>
            </p:cNvSpPr>
            <p:nvPr/>
          </p:nvSpPr>
          <p:spPr bwMode="auto">
            <a:xfrm rot="21404476">
              <a:off x="5918506" y="6727078"/>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6" name="Oval 250"/>
            <p:cNvSpPr>
              <a:spLocks noChangeAspect="1" noChangeArrowheads="1"/>
            </p:cNvSpPr>
            <p:nvPr/>
          </p:nvSpPr>
          <p:spPr bwMode="auto">
            <a:xfrm rot="21404476">
              <a:off x="5955350" y="6726427"/>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717" name="Oval 251"/>
            <p:cNvSpPr>
              <a:spLocks noChangeAspect="1" noChangeArrowheads="1"/>
            </p:cNvSpPr>
            <p:nvPr/>
          </p:nvSpPr>
          <p:spPr bwMode="auto">
            <a:xfrm rot="21404476">
              <a:off x="5664611" y="6154334"/>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sp>
          <p:nvSpPr>
            <p:cNvPr id="624" name="Oval 257"/>
            <p:cNvSpPr>
              <a:spLocks noChangeAspect="1" noChangeArrowheads="1"/>
            </p:cNvSpPr>
            <p:nvPr/>
          </p:nvSpPr>
          <p:spPr bwMode="auto">
            <a:xfrm rot="21404476">
              <a:off x="4016678" y="4137281"/>
              <a:ext cx="73152" cy="73152"/>
            </a:xfrm>
            <a:prstGeom prst="ellipse">
              <a:avLst/>
            </a:prstGeom>
            <a:solidFill>
              <a:srgbClr val="FF00FF"/>
            </a:solidFill>
            <a:ln w="9525">
              <a:solidFill>
                <a:schemeClr val="tx1"/>
              </a:solidFill>
              <a:round/>
              <a:headEnd/>
              <a:tailEnd/>
            </a:ln>
          </p:spPr>
          <p:txBody>
            <a:bodyPr wrap="none" anchor="ctr"/>
            <a:lstStyle/>
            <a:p>
              <a:endParaRPr lang="en-US" dirty="0">
                <a:latin typeface="Calibri" pitchFamily="34" charset="0"/>
              </a:endParaRPr>
            </a:p>
          </p:txBody>
        </p:sp>
      </p:grpSp>
      <p:sp>
        <p:nvSpPr>
          <p:cNvPr id="900" name="Rectangle 4"/>
          <p:cNvSpPr txBox="1">
            <a:spLocks noChangeArrowheads="1"/>
          </p:cNvSpPr>
          <p:nvPr/>
        </p:nvSpPr>
        <p:spPr bwMode="invGray">
          <a:xfrm>
            <a:off x="2754979" y="533400"/>
            <a:ext cx="6303296" cy="586196"/>
          </a:xfrm>
          <a:prstGeom prst="rect">
            <a:avLst/>
          </a:prstGeom>
        </p:spPr>
        <p:txBody>
          <a:bodyPr/>
          <a:lstStyle>
            <a:lvl1pPr algn="ctr" defTabSz="912813" rtl="0" eaLnBrk="0" fontAlgn="base" hangingPunct="0">
              <a:lnSpc>
                <a:spcPct val="90000"/>
              </a:lnSpc>
              <a:spcBef>
                <a:spcPct val="0"/>
              </a:spcBef>
              <a:spcAft>
                <a:spcPct val="0"/>
              </a:spcAft>
              <a:defRPr lang="en-US" sz="40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defRPr/>
            </a:pPr>
            <a:r>
              <a:rPr lang="en-US" sz="3600" dirty="0" smtClean="0"/>
              <a:t>Regional Investment Portfolio</a:t>
            </a:r>
          </a:p>
          <a:p>
            <a:pPr>
              <a:defRPr/>
            </a:pPr>
            <a:r>
              <a:rPr lang="en-US" sz="2800" dirty="0" smtClean="0">
                <a:solidFill>
                  <a:schemeClr val="tx1"/>
                </a:solidFill>
              </a:rPr>
              <a:t>Existing</a:t>
            </a:r>
            <a:endParaRPr lang="en-US" sz="3200" dirty="0" smtClean="0">
              <a:solidFill>
                <a:schemeClr val="tx1"/>
              </a:solidFill>
            </a:endParaRPr>
          </a:p>
        </p:txBody>
      </p:sp>
      <p:sp>
        <p:nvSpPr>
          <p:cNvPr id="901" name="Rectangle 4"/>
          <p:cNvSpPr txBox="1">
            <a:spLocks noChangeArrowheads="1"/>
          </p:cNvSpPr>
          <p:nvPr/>
        </p:nvSpPr>
        <p:spPr bwMode="invGray">
          <a:xfrm>
            <a:off x="145823" y="4419600"/>
            <a:ext cx="1149577" cy="443198"/>
          </a:xfrm>
          <a:prstGeom prst="rect">
            <a:avLst/>
          </a:prstGeom>
          <a:effectLst>
            <a:outerShdw blurRad="50800" dist="38100" dir="2700000" algn="tl" rotWithShape="0">
              <a:prstClr val="black"/>
            </a:outerShdw>
          </a:effectLst>
        </p:spPr>
        <p:txBody>
          <a:bodyPr vert="horz" wrap="square" lIns="0" tIns="0" rIns="0" bIns="0" rtlCol="0" anchor="t">
            <a:spAutoFit/>
          </a:bodyPr>
          <a:lstStyle>
            <a:lvl1pPr algn="ctr" defTabSz="912813" rtl="0" eaLnBrk="0" fontAlgn="base" hangingPunct="0">
              <a:lnSpc>
                <a:spcPct val="90000"/>
              </a:lnSpc>
              <a:spcBef>
                <a:spcPct val="0"/>
              </a:spcBef>
              <a:spcAft>
                <a:spcPct val="0"/>
              </a:spcAft>
              <a:defRPr lang="en-US" sz="40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a:lstStyle>
          <a:p>
            <a:pPr algn="l">
              <a:defRPr/>
            </a:pPr>
            <a:r>
              <a:rPr lang="en-US" sz="3200" dirty="0" smtClean="0"/>
              <a:t>Local</a:t>
            </a:r>
          </a:p>
        </p:txBody>
      </p:sp>
      <p:graphicFrame>
        <p:nvGraphicFramePr>
          <p:cNvPr id="902" name="Table 901"/>
          <p:cNvGraphicFramePr>
            <a:graphicFrameLocks noGrp="1"/>
          </p:cNvGraphicFramePr>
          <p:nvPr>
            <p:extLst>
              <p:ext uri="{D42A27DB-BD31-4B8C-83A1-F6EECF244321}">
                <p14:modId xmlns:p14="http://schemas.microsoft.com/office/powerpoint/2010/main" val="1104796958"/>
              </p:ext>
            </p:extLst>
          </p:nvPr>
        </p:nvGraphicFramePr>
        <p:xfrm>
          <a:off x="70341" y="4924858"/>
          <a:ext cx="4370229" cy="1785388"/>
        </p:xfrm>
        <a:graphic>
          <a:graphicData uri="http://schemas.openxmlformats.org/drawingml/2006/table">
            <a:tbl>
              <a:tblPr firstRow="1" bandRow="1">
                <a:tableStyleId>{68D230F3-CF80-4859-8CE7-A43EE81993B5}</a:tableStyleId>
              </a:tblPr>
              <a:tblGrid>
                <a:gridCol w="4370229"/>
              </a:tblGrid>
              <a:tr h="446347">
                <a:tc>
                  <a:txBody>
                    <a:bodyPr/>
                    <a:lstStyle/>
                    <a:p>
                      <a:pPr>
                        <a:lnSpc>
                          <a:spcPct val="90000"/>
                        </a:lnSpc>
                      </a:pPr>
                      <a:endParaRPr lang="en-US" dirty="0"/>
                    </a:p>
                  </a:txBody>
                  <a:tcPr>
                    <a:lnL>
                      <a:noFill/>
                    </a:lnL>
                    <a:lnR>
                      <a:noFill/>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r>
              <a:tr h="446347">
                <a:tc>
                  <a:txBody>
                    <a:bodyPr/>
                    <a:lstStyle/>
                    <a:p>
                      <a:pPr>
                        <a:lnSpc>
                          <a:spcPct val="90000"/>
                        </a:lnSpc>
                      </a:pPr>
                      <a:endParaRPr lang="en-US" dirty="0"/>
                    </a:p>
                  </a:txBody>
                  <a:tcPr>
                    <a:lnL>
                      <a:noFill/>
                    </a:lnL>
                    <a:lnR>
                      <a:noFill/>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446347">
                <a:tc>
                  <a:txBody>
                    <a:bodyPr/>
                    <a:lstStyle/>
                    <a:p>
                      <a:pPr>
                        <a:lnSpc>
                          <a:spcPct val="90000"/>
                        </a:lnSpc>
                      </a:pPr>
                      <a:endParaRPr lang="en-US" dirty="0"/>
                    </a:p>
                  </a:txBody>
                  <a:tcPr>
                    <a:lnL>
                      <a:noFill/>
                    </a:lnL>
                    <a:lnR>
                      <a:noFill/>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tcPr>
                </a:tc>
              </a:tr>
              <a:tr h="446347">
                <a:tc>
                  <a:txBody>
                    <a:bodyPr/>
                    <a:lstStyle/>
                    <a:p>
                      <a:pPr>
                        <a:lnSpc>
                          <a:spcPct val="90000"/>
                        </a:lnSpc>
                      </a:pPr>
                      <a:endParaRPr lang="en-US" dirty="0"/>
                    </a:p>
                  </a:txBody>
                  <a:tcPr>
                    <a:lnL>
                      <a:noFill/>
                    </a:lnL>
                    <a:lnR>
                      <a:noFill/>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904" name="Rectangle 2185"/>
          <p:cNvSpPr>
            <a:spLocks noChangeArrowheads="1"/>
          </p:cNvSpPr>
          <p:nvPr/>
        </p:nvSpPr>
        <p:spPr bwMode="invGray">
          <a:xfrm>
            <a:off x="552816" y="4960007"/>
            <a:ext cx="3749040" cy="365125"/>
          </a:xfrm>
          <a:prstGeom prst="rect">
            <a:avLst/>
          </a:prstGeom>
          <a:noFill/>
          <a:ln w="9525">
            <a:noFill/>
            <a:miter lim="800000"/>
            <a:headEnd/>
            <a:tailEnd/>
          </a:ln>
          <a:effectLst/>
        </p:spPr>
        <p:txBody>
          <a:bodyPr wrap="none" lIns="92075" tIns="46038" rIns="45720" bIns="46038"/>
          <a:lstStyle/>
          <a:p>
            <a:pPr>
              <a:lnSpc>
                <a:spcPct val="90000"/>
              </a:lnSpc>
              <a:spcAft>
                <a:spcPct val="30000"/>
              </a:spcAft>
              <a:buClr>
                <a:srgbClr val="FFFF00"/>
              </a:buClr>
              <a:buSzPct val="111000"/>
              <a:tabLst>
                <a:tab pos="3425825" algn="r"/>
              </a:tabLst>
              <a:defRPr/>
            </a:pPr>
            <a:r>
              <a:rPr lang="en-US" sz="2200" dirty="0">
                <a:effectLst>
                  <a:outerShdw blurRad="60007" dist="310007" dir="7680000" sy="30000" kx="1300200" algn="ctr" rotWithShape="0">
                    <a:prstClr val="black">
                      <a:alpha val="80000"/>
                    </a:prstClr>
                  </a:outerShdw>
                </a:effectLst>
                <a:latin typeface="+mn-lt"/>
                <a:cs typeface="Arial" charset="0"/>
              </a:rPr>
              <a:t>Conservation: </a:t>
            </a:r>
            <a:r>
              <a:rPr lang="en-US" sz="2200" dirty="0" smtClean="0">
                <a:effectLst>
                  <a:outerShdw blurRad="60007" dist="310007" dir="7680000" sy="30000" kx="1300200" algn="ctr" rotWithShape="0">
                    <a:prstClr val="black">
                      <a:alpha val="80000"/>
                    </a:prstClr>
                  </a:outerShdw>
                </a:effectLst>
                <a:latin typeface="+mn-lt"/>
                <a:cs typeface="Arial" charset="0"/>
              </a:rPr>
              <a:t>	</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900,000 af/yr</a:t>
            </a:r>
            <a:endParaRPr lang="en-US" sz="22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905" name="Oval 321"/>
          <p:cNvSpPr>
            <a:spLocks noChangeArrowheads="1"/>
          </p:cNvSpPr>
          <p:nvPr/>
        </p:nvSpPr>
        <p:spPr bwMode="auto">
          <a:xfrm>
            <a:off x="196874" y="5456146"/>
            <a:ext cx="274199" cy="266700"/>
          </a:xfrm>
          <a:prstGeom prst="ellipse">
            <a:avLst/>
          </a:prstGeom>
          <a:solidFill>
            <a:srgbClr val="FF3399"/>
          </a:solidFill>
          <a:ln w="9525">
            <a:solidFill>
              <a:schemeClr val="tx1"/>
            </a:solidFill>
            <a:round/>
            <a:headEnd/>
            <a:tailEnd/>
          </a:ln>
          <a:effectLst>
            <a:outerShdw blurRad="63500" sx="102000" sy="102000" algn="ctr" rotWithShape="0">
              <a:prstClr val="black">
                <a:alpha val="40000"/>
              </a:prstClr>
            </a:outerShdw>
          </a:effectLst>
        </p:spPr>
        <p:txBody>
          <a:bodyPr wrap="none" anchor="ctr"/>
          <a:lstStyle/>
          <a:p>
            <a:pPr>
              <a:defRPr/>
            </a:pPr>
            <a:endParaRPr lang="en-US" sz="2200" dirty="0">
              <a:solidFill>
                <a:srgbClr val="FFFFFF"/>
              </a:solidFill>
              <a:latin typeface="Calibri" pitchFamily="34" charset="0"/>
            </a:endParaRPr>
          </a:p>
        </p:txBody>
      </p:sp>
      <p:sp>
        <p:nvSpPr>
          <p:cNvPr id="906" name="Rectangle 2185"/>
          <p:cNvSpPr>
            <a:spLocks noChangeArrowheads="1"/>
          </p:cNvSpPr>
          <p:nvPr/>
        </p:nvSpPr>
        <p:spPr bwMode="invGray">
          <a:xfrm>
            <a:off x="552125" y="5402071"/>
            <a:ext cx="3749040" cy="365125"/>
          </a:xfrm>
          <a:prstGeom prst="rect">
            <a:avLst/>
          </a:prstGeom>
          <a:noFill/>
          <a:ln w="9525">
            <a:noFill/>
            <a:miter lim="800000"/>
            <a:headEnd/>
            <a:tailEnd/>
          </a:ln>
          <a:effectLst/>
        </p:spPr>
        <p:txBody>
          <a:bodyPr wrap="none" lIns="92075" tIns="46038" rIns="45720" bIns="46038"/>
          <a:lstStyle/>
          <a:p>
            <a:pPr>
              <a:lnSpc>
                <a:spcPct val="90000"/>
              </a:lnSpc>
              <a:spcAft>
                <a:spcPct val="30000"/>
              </a:spcAft>
              <a:buClr>
                <a:srgbClr val="FFFF00"/>
              </a:buClr>
              <a:buSzPct val="111000"/>
              <a:tabLst>
                <a:tab pos="3425825" algn="r"/>
              </a:tabLst>
              <a:defRPr/>
            </a:pPr>
            <a:r>
              <a:rPr lang="en-US" sz="2200" dirty="0" smtClean="0">
                <a:effectLst>
                  <a:outerShdw blurRad="60007" dist="310007" dir="7680000" sy="30000" kx="1300200" algn="ctr" rotWithShape="0">
                    <a:prstClr val="black">
                      <a:alpha val="80000"/>
                    </a:prstClr>
                  </a:outerShdw>
                </a:effectLst>
                <a:latin typeface="+mn-lt"/>
                <a:cs typeface="Arial" charset="0"/>
              </a:rPr>
              <a:t>Recycling:  	</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335,000 af/yr</a:t>
            </a:r>
            <a:endParaRPr lang="en-US" sz="22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907" name="Rectangle 906"/>
          <p:cNvSpPr/>
          <p:nvPr/>
        </p:nvSpPr>
        <p:spPr bwMode="auto">
          <a:xfrm>
            <a:off x="240203" y="5913829"/>
            <a:ext cx="198416" cy="228600"/>
          </a:xfrm>
          <a:prstGeom prst="rect">
            <a:avLst/>
          </a:prstGeom>
          <a:solidFill>
            <a:srgbClr val="00FFFF"/>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200" dirty="0">
              <a:solidFill>
                <a:srgbClr val="FFFFFF"/>
              </a:solidFill>
              <a:effectLst>
                <a:outerShdw blurRad="38100" dist="38100" dir="2700000" algn="tl">
                  <a:srgbClr val="000000">
                    <a:alpha val="43137"/>
                  </a:srgbClr>
                </a:outerShdw>
              </a:effectLst>
              <a:latin typeface="Segoe" pitchFamily="34" charset="0"/>
            </a:endParaRPr>
          </a:p>
        </p:txBody>
      </p:sp>
      <p:sp>
        <p:nvSpPr>
          <p:cNvPr id="908" name="Rectangle 2185"/>
          <p:cNvSpPr>
            <a:spLocks noChangeArrowheads="1"/>
          </p:cNvSpPr>
          <p:nvPr/>
        </p:nvSpPr>
        <p:spPr bwMode="invGray">
          <a:xfrm>
            <a:off x="557847" y="5851819"/>
            <a:ext cx="3749040" cy="365125"/>
          </a:xfrm>
          <a:prstGeom prst="rect">
            <a:avLst/>
          </a:prstGeom>
          <a:noFill/>
          <a:ln w="9525">
            <a:noFill/>
            <a:miter lim="800000"/>
            <a:headEnd/>
            <a:tailEnd/>
          </a:ln>
          <a:effectLst/>
        </p:spPr>
        <p:txBody>
          <a:bodyPr wrap="none" lIns="92075" tIns="46038" rIns="45720" bIns="46038"/>
          <a:lstStyle/>
          <a:p>
            <a:pPr>
              <a:lnSpc>
                <a:spcPct val="90000"/>
              </a:lnSpc>
              <a:spcAft>
                <a:spcPct val="30000"/>
              </a:spcAft>
              <a:buClr>
                <a:srgbClr val="FFFF00"/>
              </a:buClr>
              <a:buSzPct val="111000"/>
              <a:tabLst>
                <a:tab pos="3425825" algn="r"/>
              </a:tabLst>
              <a:defRPr/>
            </a:pPr>
            <a:r>
              <a:rPr lang="en-US" sz="2200" dirty="0" err="1" smtClean="0">
                <a:effectLst>
                  <a:outerShdw blurRad="60007" dist="310007" dir="7680000" sy="30000" kx="1300200" algn="ctr" rotWithShape="0">
                    <a:prstClr val="black">
                      <a:alpha val="80000"/>
                    </a:prstClr>
                  </a:outerShdw>
                </a:effectLst>
                <a:latin typeface="+mn-lt"/>
                <a:cs typeface="Arial" charset="0"/>
              </a:rPr>
              <a:t>Groundwtr</a:t>
            </a:r>
            <a:r>
              <a:rPr lang="en-US" sz="2200" dirty="0" smtClean="0">
                <a:effectLst>
                  <a:outerShdw blurRad="60007" dist="310007" dir="7680000" sy="30000" kx="1300200" algn="ctr" rotWithShape="0">
                    <a:prstClr val="black">
                      <a:alpha val="80000"/>
                    </a:prstClr>
                  </a:outerShdw>
                </a:effectLst>
                <a:latin typeface="+mn-lt"/>
                <a:cs typeface="Arial" charset="0"/>
              </a:rPr>
              <a:t> Recovery: </a:t>
            </a:r>
            <a:r>
              <a:rPr lang="en-US" sz="2200" dirty="0" smtClean="0">
                <a:effectLst>
                  <a:outerShdw blurRad="60007" dist="310007" dir="7680000" sy="30000" kx="1300200" algn="ctr" rotWithShape="0">
                    <a:prstClr val="black">
                      <a:alpha val="80000"/>
                    </a:prstClr>
                  </a:outerShdw>
                </a:effectLst>
                <a:cs typeface="Arial" charset="0"/>
              </a:rPr>
              <a:t>	</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111,000 </a:t>
            </a:r>
            <a:r>
              <a:rPr lang="en-US" sz="2200" dirty="0" err="1" smtClean="0">
                <a:solidFill>
                  <a:srgbClr val="FFFF00"/>
                </a:solidFill>
                <a:effectLst>
                  <a:outerShdw blurRad="60007" dist="310007" dir="7680000" sy="30000" kx="1300200" algn="ctr" rotWithShape="0">
                    <a:prstClr val="black">
                      <a:alpha val="80000"/>
                    </a:prstClr>
                  </a:outerShdw>
                </a:effectLst>
                <a:latin typeface="+mn-lt"/>
                <a:cs typeface="Arial" charset="0"/>
              </a:rPr>
              <a:t>af</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a:t>
            </a:r>
            <a:r>
              <a:rPr lang="en-US" sz="2200" dirty="0" err="1" smtClean="0">
                <a:solidFill>
                  <a:srgbClr val="FFFF00"/>
                </a:solidFill>
                <a:effectLst>
                  <a:outerShdw blurRad="60007" dist="310007" dir="7680000" sy="30000" kx="1300200" algn="ctr" rotWithShape="0">
                    <a:prstClr val="black">
                      <a:alpha val="80000"/>
                    </a:prstClr>
                  </a:outerShdw>
                </a:effectLst>
                <a:latin typeface="+mn-lt"/>
                <a:cs typeface="Arial" charset="0"/>
              </a:rPr>
              <a:t>yr</a:t>
            </a:r>
            <a:endParaRPr lang="en-US" sz="22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909" name="5-Point Star 908"/>
          <p:cNvSpPr/>
          <p:nvPr/>
        </p:nvSpPr>
        <p:spPr bwMode="auto">
          <a:xfrm>
            <a:off x="125903" y="6265098"/>
            <a:ext cx="396831" cy="393330"/>
          </a:xfrm>
          <a:prstGeom prst="star5">
            <a:avLst/>
          </a:prstGeom>
          <a:solidFill>
            <a:srgbClr val="92D05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200" dirty="0">
              <a:solidFill>
                <a:srgbClr val="FFFFFF"/>
              </a:solidFill>
              <a:effectLst>
                <a:outerShdw blurRad="38100" dist="38100" dir="2700000" algn="tl">
                  <a:srgbClr val="000000">
                    <a:alpha val="43137"/>
                  </a:srgbClr>
                </a:outerShdw>
              </a:effectLst>
              <a:latin typeface="Segoe" pitchFamily="34" charset="0"/>
            </a:endParaRPr>
          </a:p>
        </p:txBody>
      </p:sp>
      <p:sp>
        <p:nvSpPr>
          <p:cNvPr id="910" name="Rectangle 2185"/>
          <p:cNvSpPr>
            <a:spLocks noChangeArrowheads="1"/>
          </p:cNvSpPr>
          <p:nvPr/>
        </p:nvSpPr>
        <p:spPr bwMode="invGray">
          <a:xfrm>
            <a:off x="542754" y="6324600"/>
            <a:ext cx="3749040" cy="365125"/>
          </a:xfrm>
          <a:prstGeom prst="rect">
            <a:avLst/>
          </a:prstGeom>
          <a:noFill/>
          <a:ln w="9525">
            <a:noFill/>
            <a:miter lim="800000"/>
            <a:headEnd/>
            <a:tailEnd/>
          </a:ln>
          <a:effectLst/>
        </p:spPr>
        <p:txBody>
          <a:bodyPr wrap="none" lIns="92075" tIns="46038" rIns="45720" bIns="46038"/>
          <a:lstStyle/>
          <a:p>
            <a:pPr>
              <a:lnSpc>
                <a:spcPct val="90000"/>
              </a:lnSpc>
              <a:spcAft>
                <a:spcPct val="30000"/>
              </a:spcAft>
              <a:buClr>
                <a:srgbClr val="FFFF00"/>
              </a:buClr>
              <a:buSzPct val="111000"/>
              <a:tabLst>
                <a:tab pos="3425825" algn="r"/>
              </a:tabLst>
              <a:defRPr/>
            </a:pPr>
            <a:r>
              <a:rPr lang="en-US" sz="2200" dirty="0" smtClean="0">
                <a:effectLst>
                  <a:outerShdw blurRad="60007" dist="310007" dir="7680000" sy="30000" kx="1300200" algn="ctr" rotWithShape="0">
                    <a:prstClr val="black">
                      <a:alpha val="80000"/>
                    </a:prstClr>
                  </a:outerShdw>
                </a:effectLst>
                <a:latin typeface="+mn-lt"/>
                <a:cs typeface="Arial" charset="0"/>
              </a:rPr>
              <a:t>Seawater:  	  </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46,000 </a:t>
            </a:r>
            <a:r>
              <a:rPr lang="en-US" sz="2200" dirty="0" err="1" smtClean="0">
                <a:solidFill>
                  <a:srgbClr val="FFFF00"/>
                </a:solidFill>
                <a:effectLst>
                  <a:outerShdw blurRad="60007" dist="310007" dir="7680000" sy="30000" kx="1300200" algn="ctr" rotWithShape="0">
                    <a:prstClr val="black">
                      <a:alpha val="80000"/>
                    </a:prstClr>
                  </a:outerShdw>
                </a:effectLst>
                <a:latin typeface="+mn-lt"/>
                <a:cs typeface="Arial" charset="0"/>
              </a:rPr>
              <a:t>af</a:t>
            </a:r>
            <a:r>
              <a:rPr lang="en-US" sz="2200" dirty="0" smtClean="0">
                <a:solidFill>
                  <a:srgbClr val="FFFF00"/>
                </a:solidFill>
                <a:effectLst>
                  <a:outerShdw blurRad="60007" dist="310007" dir="7680000" sy="30000" kx="1300200" algn="ctr" rotWithShape="0">
                    <a:prstClr val="black">
                      <a:alpha val="80000"/>
                    </a:prstClr>
                  </a:outerShdw>
                </a:effectLst>
                <a:latin typeface="+mn-lt"/>
                <a:cs typeface="Arial" charset="0"/>
              </a:rPr>
              <a:t>/</a:t>
            </a:r>
            <a:r>
              <a:rPr lang="en-US" sz="2200" dirty="0" err="1" smtClean="0">
                <a:solidFill>
                  <a:srgbClr val="FFFF00"/>
                </a:solidFill>
                <a:effectLst>
                  <a:outerShdw blurRad="60007" dist="310007" dir="7680000" sy="30000" kx="1300200" algn="ctr" rotWithShape="0">
                    <a:prstClr val="black">
                      <a:alpha val="80000"/>
                    </a:prstClr>
                  </a:outerShdw>
                </a:effectLst>
                <a:latin typeface="+mn-lt"/>
                <a:cs typeface="Arial" charset="0"/>
              </a:rPr>
              <a:t>yr</a:t>
            </a:r>
            <a:endParaRPr lang="en-US" sz="22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grpSp>
        <p:nvGrpSpPr>
          <p:cNvPr id="949" name="Group 56"/>
          <p:cNvGrpSpPr>
            <a:grpSpLocks/>
          </p:cNvGrpSpPr>
          <p:nvPr/>
        </p:nvGrpSpPr>
        <p:grpSpPr bwMode="invGray">
          <a:xfrm>
            <a:off x="2667000" y="2722563"/>
            <a:ext cx="6553200" cy="3760788"/>
            <a:chOff x="1680" y="1571"/>
            <a:chExt cx="4128" cy="2369"/>
          </a:xfrm>
          <a:effectLst>
            <a:outerShdw blurRad="50800" dist="38100" dir="2700000" algn="tl" rotWithShape="0">
              <a:prstClr val="black">
                <a:alpha val="40000"/>
              </a:prstClr>
            </a:outerShdw>
          </a:effectLst>
        </p:grpSpPr>
        <p:grpSp>
          <p:nvGrpSpPr>
            <p:cNvPr id="950" name="Group 57"/>
            <p:cNvGrpSpPr>
              <a:grpSpLocks/>
            </p:cNvGrpSpPr>
            <p:nvPr/>
          </p:nvGrpSpPr>
          <p:grpSpPr bwMode="invGray">
            <a:xfrm>
              <a:off x="1680" y="1571"/>
              <a:ext cx="4128" cy="2369"/>
              <a:chOff x="1680" y="1571"/>
              <a:chExt cx="4128" cy="2369"/>
            </a:xfrm>
          </p:grpSpPr>
          <p:grpSp>
            <p:nvGrpSpPr>
              <p:cNvPr id="954" name="Group 58"/>
              <p:cNvGrpSpPr>
                <a:grpSpLocks/>
              </p:cNvGrpSpPr>
              <p:nvPr/>
            </p:nvGrpSpPr>
            <p:grpSpPr bwMode="invGray">
              <a:xfrm>
                <a:off x="1912" y="1825"/>
                <a:ext cx="1023" cy="248"/>
                <a:chOff x="1912" y="1825"/>
                <a:chExt cx="1023" cy="248"/>
              </a:xfrm>
            </p:grpSpPr>
            <p:sp>
              <p:nvSpPr>
                <p:cNvPr id="979" name="Oval 59"/>
                <p:cNvSpPr>
                  <a:spLocks noChangeArrowheads="1"/>
                </p:cNvSpPr>
                <p:nvPr/>
              </p:nvSpPr>
              <p:spPr bwMode="invGray">
                <a:xfrm>
                  <a:off x="1912" y="1959"/>
                  <a:ext cx="116" cy="11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80" name="Text Box 60"/>
                <p:cNvSpPr txBox="1">
                  <a:spLocks noChangeArrowheads="1"/>
                </p:cNvSpPr>
                <p:nvPr/>
              </p:nvSpPr>
              <p:spPr bwMode="invGray">
                <a:xfrm>
                  <a:off x="2186" y="1825"/>
                  <a:ext cx="749" cy="215"/>
                </a:xfrm>
                <a:prstGeom prst="rect">
                  <a:avLst/>
                </a:prstGeom>
                <a:noFill/>
                <a:ln w="12699">
                  <a:noFill/>
                  <a:miter lim="800000"/>
                  <a:headEnd type="none" w="sm" len="sm"/>
                  <a:tailEnd type="none" w="sm" len="sm"/>
                </a:ln>
                <a:effectLst/>
              </p:spPr>
              <p:txBody>
                <a:bodyPr wrap="none">
                  <a:spAutoFit/>
                </a:bodyPr>
                <a:lstStyle/>
                <a:p>
                  <a:pPr algn="ct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Kern </a:t>
                  </a:r>
                  <a:r>
                    <a:rPr lang="en-US" b="1" dirty="0" smtClean="0">
                      <a:solidFill>
                        <a:srgbClr val="00FFFF"/>
                      </a:solidFill>
                      <a:effectLst>
                        <a:outerShdw blurRad="50800" dist="38100" dir="2700000" algn="tl" rotWithShape="0">
                          <a:prstClr val="black"/>
                        </a:outerShdw>
                      </a:effectLst>
                      <a:latin typeface="+mn-lt"/>
                      <a:cs typeface="Arial" charset="0"/>
                    </a:rPr>
                    <a:t>Delta</a:t>
                  </a:r>
                  <a:endParaRPr lang="en-US" b="1" dirty="0">
                    <a:solidFill>
                      <a:srgbClr val="00FFFF"/>
                    </a:solidFill>
                    <a:effectLst>
                      <a:outerShdw blurRad="50800" dist="38100" dir="2700000" algn="tl" rotWithShape="0">
                        <a:prstClr val="black"/>
                      </a:outerShdw>
                    </a:effectLst>
                    <a:latin typeface="+mn-lt"/>
                    <a:cs typeface="Arial" charset="0"/>
                  </a:endParaRPr>
                </a:p>
              </p:txBody>
            </p:sp>
          </p:grpSp>
          <p:grpSp>
            <p:nvGrpSpPr>
              <p:cNvPr id="955" name="Group 61"/>
              <p:cNvGrpSpPr>
                <a:grpSpLocks/>
              </p:cNvGrpSpPr>
              <p:nvPr/>
            </p:nvGrpSpPr>
            <p:grpSpPr bwMode="invGray">
              <a:xfrm>
                <a:off x="1680" y="1571"/>
                <a:ext cx="796" cy="313"/>
                <a:chOff x="1680" y="1571"/>
                <a:chExt cx="796" cy="313"/>
              </a:xfrm>
            </p:grpSpPr>
            <p:sp>
              <p:nvSpPr>
                <p:cNvPr id="977" name="Oval 62"/>
                <p:cNvSpPr>
                  <a:spLocks noChangeArrowheads="1"/>
                </p:cNvSpPr>
                <p:nvPr/>
              </p:nvSpPr>
              <p:spPr bwMode="invGray">
                <a:xfrm>
                  <a:off x="1725" y="1780"/>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78" name="Text Box 63"/>
                <p:cNvSpPr txBox="1">
                  <a:spLocks noChangeArrowheads="1"/>
                </p:cNvSpPr>
                <p:nvPr/>
              </p:nvSpPr>
              <p:spPr bwMode="invGray">
                <a:xfrm>
                  <a:off x="1680" y="1571"/>
                  <a:ext cx="796" cy="215"/>
                </a:xfrm>
                <a:prstGeom prst="rect">
                  <a:avLst/>
                </a:prstGeom>
                <a:noFill/>
                <a:ln w="12699">
                  <a:noFill/>
                  <a:miter lim="800000"/>
                  <a:headEnd type="none" w="sm" len="sm"/>
                  <a:tailEnd type="none" w="sm" len="sm"/>
                </a:ln>
                <a:effectLst/>
              </p:spPr>
              <p:txBody>
                <a:bodyPr wrap="none">
                  <a:spAutoFit/>
                </a:bodyPr>
                <a:lstStyle/>
                <a:p>
                  <a:pPr>
                    <a:lnSpc>
                      <a:spcPct val="90000"/>
                    </a:lnSpc>
                    <a:defRPr/>
                  </a:pPr>
                  <a:r>
                    <a:rPr lang="en-US" b="1" dirty="0" err="1">
                      <a:solidFill>
                        <a:srgbClr val="00FFFF"/>
                      </a:solidFill>
                      <a:effectLst>
                        <a:outerShdw blurRad="50800" dist="38100" dir="2700000" algn="tl" rotWithShape="0">
                          <a:prstClr val="black"/>
                        </a:outerShdw>
                      </a:effectLst>
                      <a:latin typeface="+mn-lt"/>
                      <a:cs typeface="Arial" charset="0"/>
                    </a:rPr>
                    <a:t>Semitropic</a:t>
                  </a:r>
                  <a:r>
                    <a:rPr lang="en-US" b="1" dirty="0">
                      <a:solidFill>
                        <a:srgbClr val="00FFFF"/>
                      </a:solidFill>
                      <a:effectLst>
                        <a:outerShdw blurRad="50800" dist="38100" dir="2700000" algn="tl" rotWithShape="0">
                          <a:prstClr val="black"/>
                        </a:outerShdw>
                      </a:effectLst>
                      <a:latin typeface="+mn-lt"/>
                      <a:cs typeface="Arial" charset="0"/>
                    </a:rPr>
                    <a:t> </a:t>
                  </a:r>
                </a:p>
              </p:txBody>
            </p:sp>
          </p:grpSp>
          <p:grpSp>
            <p:nvGrpSpPr>
              <p:cNvPr id="956" name="Group 64"/>
              <p:cNvGrpSpPr>
                <a:grpSpLocks/>
              </p:cNvGrpSpPr>
              <p:nvPr/>
            </p:nvGrpSpPr>
            <p:grpSpPr bwMode="invGray">
              <a:xfrm>
                <a:off x="3833" y="2809"/>
                <a:ext cx="1114" cy="215"/>
                <a:chOff x="3833" y="2809"/>
                <a:chExt cx="1114" cy="215"/>
              </a:xfrm>
            </p:grpSpPr>
            <p:sp>
              <p:nvSpPr>
                <p:cNvPr id="975" name="Oval 65"/>
                <p:cNvSpPr>
                  <a:spLocks noChangeArrowheads="1"/>
                </p:cNvSpPr>
                <p:nvPr/>
              </p:nvSpPr>
              <p:spPr bwMode="invGray">
                <a:xfrm>
                  <a:off x="3833" y="2876"/>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76" name="Text Box 66"/>
                <p:cNvSpPr txBox="1">
                  <a:spLocks noChangeArrowheads="1"/>
                </p:cNvSpPr>
                <p:nvPr/>
              </p:nvSpPr>
              <p:spPr bwMode="invGray">
                <a:xfrm>
                  <a:off x="3936" y="2809"/>
                  <a:ext cx="1011" cy="215"/>
                </a:xfrm>
                <a:prstGeom prst="rect">
                  <a:avLst/>
                </a:prstGeom>
                <a:noFill/>
                <a:ln w="12699">
                  <a:noFill/>
                  <a:miter lim="800000"/>
                  <a:headEnd type="none" w="sm" len="sm"/>
                  <a:tailEnd type="none" w="sm" len="sm"/>
                </a:ln>
                <a:effectLst/>
              </p:spPr>
              <p:txBody>
                <a:bodyPr wrap="square">
                  <a:spAutoFit/>
                </a:bodyPr>
                <a:lstStyle/>
                <a:p>
                  <a:pP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Hayfield Basin</a:t>
                  </a:r>
                </a:p>
              </p:txBody>
            </p:sp>
          </p:grpSp>
          <p:grpSp>
            <p:nvGrpSpPr>
              <p:cNvPr id="957" name="Group 67"/>
              <p:cNvGrpSpPr>
                <a:grpSpLocks/>
              </p:cNvGrpSpPr>
              <p:nvPr/>
            </p:nvGrpSpPr>
            <p:grpSpPr bwMode="invGray">
              <a:xfrm>
                <a:off x="3784" y="3116"/>
                <a:ext cx="1296" cy="302"/>
                <a:chOff x="3784" y="3116"/>
                <a:chExt cx="1296" cy="302"/>
              </a:xfrm>
            </p:grpSpPr>
            <p:sp>
              <p:nvSpPr>
                <p:cNvPr id="973" name="Oval 68"/>
                <p:cNvSpPr>
                  <a:spLocks noChangeArrowheads="1"/>
                </p:cNvSpPr>
                <p:nvPr/>
              </p:nvSpPr>
              <p:spPr bwMode="invGray">
                <a:xfrm>
                  <a:off x="4121" y="3116"/>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74" name="Text Box 69"/>
                <p:cNvSpPr txBox="1">
                  <a:spLocks noChangeArrowheads="1"/>
                </p:cNvSpPr>
                <p:nvPr/>
              </p:nvSpPr>
              <p:spPr bwMode="invGray">
                <a:xfrm>
                  <a:off x="3784" y="3203"/>
                  <a:ext cx="1296" cy="215"/>
                </a:xfrm>
                <a:prstGeom prst="rect">
                  <a:avLst/>
                </a:prstGeom>
                <a:noFill/>
                <a:ln w="12699">
                  <a:noFill/>
                  <a:miter lim="800000"/>
                  <a:headEnd type="none" w="sm" len="sm"/>
                  <a:tailEnd type="none" w="sm" len="sm"/>
                </a:ln>
                <a:effectLst/>
              </p:spPr>
              <p:txBody>
                <a:bodyPr>
                  <a:spAutoFit/>
                </a:bodyPr>
                <a:lstStyle/>
                <a:p>
                  <a:pPr algn="ct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Coachella </a:t>
                  </a:r>
                  <a:r>
                    <a:rPr lang="en-US" b="1" dirty="0" smtClean="0">
                      <a:solidFill>
                        <a:srgbClr val="00FFFF"/>
                      </a:solidFill>
                      <a:effectLst>
                        <a:outerShdw blurRad="50800" dist="38100" dir="2700000" algn="tl" rotWithShape="0">
                          <a:prstClr val="black"/>
                        </a:outerShdw>
                      </a:effectLst>
                      <a:latin typeface="+mn-lt"/>
                      <a:cs typeface="Arial" charset="0"/>
                    </a:rPr>
                    <a:t>Valley</a:t>
                  </a:r>
                  <a:endParaRPr lang="en-US" b="1" dirty="0">
                    <a:solidFill>
                      <a:srgbClr val="00FFFF"/>
                    </a:solidFill>
                    <a:effectLst>
                      <a:outerShdw blurRad="50800" dist="38100" dir="2700000" algn="tl" rotWithShape="0">
                        <a:prstClr val="black"/>
                      </a:outerShdw>
                    </a:effectLst>
                    <a:latin typeface="+mn-lt"/>
                    <a:cs typeface="Arial" charset="0"/>
                  </a:endParaRPr>
                </a:p>
              </p:txBody>
            </p:sp>
          </p:grpSp>
          <p:grpSp>
            <p:nvGrpSpPr>
              <p:cNvPr id="958" name="Group 70"/>
              <p:cNvGrpSpPr>
                <a:grpSpLocks/>
              </p:cNvGrpSpPr>
              <p:nvPr/>
            </p:nvGrpSpPr>
            <p:grpSpPr bwMode="invGray">
              <a:xfrm>
                <a:off x="4202" y="3662"/>
                <a:ext cx="745" cy="278"/>
                <a:chOff x="4202" y="3662"/>
                <a:chExt cx="745" cy="278"/>
              </a:xfrm>
            </p:grpSpPr>
            <p:sp>
              <p:nvSpPr>
                <p:cNvPr id="971" name="Oval 71"/>
                <p:cNvSpPr>
                  <a:spLocks noChangeArrowheads="1"/>
                </p:cNvSpPr>
                <p:nvPr/>
              </p:nvSpPr>
              <p:spPr bwMode="invGray">
                <a:xfrm>
                  <a:off x="4841" y="3836"/>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72" name="Text Box 72"/>
                <p:cNvSpPr txBox="1">
                  <a:spLocks noChangeArrowheads="1"/>
                </p:cNvSpPr>
                <p:nvPr/>
              </p:nvSpPr>
              <p:spPr bwMode="invGray">
                <a:xfrm>
                  <a:off x="4202" y="3662"/>
                  <a:ext cx="714" cy="215"/>
                </a:xfrm>
                <a:prstGeom prst="rect">
                  <a:avLst/>
                </a:prstGeom>
                <a:noFill/>
                <a:ln w="12699">
                  <a:noFill/>
                  <a:miter lim="800000"/>
                  <a:headEnd type="none" w="sm" len="sm"/>
                  <a:tailEnd type="none" w="sm" len="sm"/>
                </a:ln>
                <a:effectLst/>
              </p:spPr>
              <p:txBody>
                <a:bodyPr wrap="square">
                  <a:spAutoFit/>
                </a:bodyPr>
                <a:lstStyle/>
                <a:p>
                  <a:pPr>
                    <a:lnSpc>
                      <a:spcPct val="90000"/>
                    </a:lnSpc>
                    <a:defRPr/>
                  </a:pPr>
                  <a:r>
                    <a:rPr lang="en-US" b="1" dirty="0" smtClean="0">
                      <a:solidFill>
                        <a:srgbClr val="00FFFF"/>
                      </a:solidFill>
                      <a:effectLst>
                        <a:outerShdw blurRad="50800" dist="38100" dir="2700000" algn="tl" rotWithShape="0">
                          <a:prstClr val="black"/>
                        </a:outerShdw>
                      </a:effectLst>
                      <a:latin typeface="+mn-lt"/>
                      <a:cs typeface="Arial" charset="0"/>
                    </a:rPr>
                    <a:t>Imperial</a:t>
                  </a:r>
                  <a:endParaRPr lang="en-US" b="1" dirty="0">
                    <a:solidFill>
                      <a:srgbClr val="00FFFF"/>
                    </a:solidFill>
                    <a:effectLst>
                      <a:outerShdw blurRad="50800" dist="38100" dir="2700000" algn="tl" rotWithShape="0">
                        <a:prstClr val="black"/>
                      </a:outerShdw>
                    </a:effectLst>
                    <a:latin typeface="+mn-lt"/>
                    <a:cs typeface="Arial" charset="0"/>
                  </a:endParaRPr>
                </a:p>
              </p:txBody>
            </p:sp>
          </p:grpSp>
          <p:grpSp>
            <p:nvGrpSpPr>
              <p:cNvPr id="959" name="Group 73"/>
              <p:cNvGrpSpPr>
                <a:grpSpLocks/>
              </p:cNvGrpSpPr>
              <p:nvPr/>
            </p:nvGrpSpPr>
            <p:grpSpPr bwMode="invGray">
              <a:xfrm>
                <a:off x="4856" y="3236"/>
                <a:ext cx="904" cy="347"/>
                <a:chOff x="4856" y="3236"/>
                <a:chExt cx="904" cy="347"/>
              </a:xfrm>
            </p:grpSpPr>
            <p:sp>
              <p:nvSpPr>
                <p:cNvPr id="969" name="Oval 74"/>
                <p:cNvSpPr>
                  <a:spLocks noChangeArrowheads="1"/>
                </p:cNvSpPr>
                <p:nvPr/>
              </p:nvSpPr>
              <p:spPr bwMode="invGray">
                <a:xfrm>
                  <a:off x="5177" y="3236"/>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70" name="Text Box 75"/>
                <p:cNvSpPr txBox="1">
                  <a:spLocks noChangeArrowheads="1"/>
                </p:cNvSpPr>
                <p:nvPr/>
              </p:nvSpPr>
              <p:spPr bwMode="invGray">
                <a:xfrm>
                  <a:off x="4856" y="3368"/>
                  <a:ext cx="904" cy="215"/>
                </a:xfrm>
                <a:prstGeom prst="rect">
                  <a:avLst/>
                </a:prstGeom>
                <a:noFill/>
                <a:ln w="12699">
                  <a:noFill/>
                  <a:miter lim="800000"/>
                  <a:headEnd type="none" w="sm" len="sm"/>
                  <a:tailEnd type="none" w="sm" len="sm"/>
                </a:ln>
                <a:effectLst/>
              </p:spPr>
              <p:txBody>
                <a:bodyPr>
                  <a:spAutoFit/>
                </a:bodyPr>
                <a:lstStyle/>
                <a:p>
                  <a:pPr algn="ct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Palo </a:t>
                  </a:r>
                  <a:r>
                    <a:rPr lang="en-US" b="1" dirty="0" smtClean="0">
                      <a:solidFill>
                        <a:srgbClr val="00FFFF"/>
                      </a:solidFill>
                      <a:effectLst>
                        <a:outerShdw blurRad="50800" dist="38100" dir="2700000" algn="tl" rotWithShape="0">
                          <a:prstClr val="black"/>
                        </a:outerShdw>
                      </a:effectLst>
                      <a:latin typeface="+mn-lt"/>
                      <a:cs typeface="Arial" charset="0"/>
                    </a:rPr>
                    <a:t>Verde</a:t>
                  </a:r>
                  <a:endParaRPr lang="en-US" b="1" dirty="0">
                    <a:solidFill>
                      <a:srgbClr val="00FFFF"/>
                    </a:solidFill>
                    <a:effectLst>
                      <a:outerShdw blurRad="50800" dist="38100" dir="2700000" algn="tl" rotWithShape="0">
                        <a:prstClr val="black"/>
                      </a:outerShdw>
                    </a:effectLst>
                    <a:latin typeface="+mn-lt"/>
                    <a:cs typeface="Arial" charset="0"/>
                  </a:endParaRPr>
                </a:p>
              </p:txBody>
            </p:sp>
          </p:grpSp>
          <p:grpSp>
            <p:nvGrpSpPr>
              <p:cNvPr id="960" name="Group 76"/>
              <p:cNvGrpSpPr>
                <a:grpSpLocks/>
              </p:cNvGrpSpPr>
              <p:nvPr/>
            </p:nvGrpSpPr>
            <p:grpSpPr bwMode="invGray">
              <a:xfrm>
                <a:off x="4616" y="2606"/>
                <a:ext cx="1192" cy="374"/>
                <a:chOff x="4616" y="2606"/>
                <a:chExt cx="1192" cy="374"/>
              </a:xfrm>
            </p:grpSpPr>
            <p:sp>
              <p:nvSpPr>
                <p:cNvPr id="967" name="Oval 77"/>
                <p:cNvSpPr>
                  <a:spLocks noChangeArrowheads="1"/>
                </p:cNvSpPr>
                <p:nvPr/>
              </p:nvSpPr>
              <p:spPr bwMode="invGray">
                <a:xfrm>
                  <a:off x="5513" y="2876"/>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68" name="Text Box 78"/>
                <p:cNvSpPr txBox="1">
                  <a:spLocks noChangeArrowheads="1"/>
                </p:cNvSpPr>
                <p:nvPr/>
              </p:nvSpPr>
              <p:spPr bwMode="invGray">
                <a:xfrm>
                  <a:off x="4616" y="2606"/>
                  <a:ext cx="1192" cy="215"/>
                </a:xfrm>
                <a:prstGeom prst="rect">
                  <a:avLst/>
                </a:prstGeom>
                <a:noFill/>
                <a:ln w="12699">
                  <a:noFill/>
                  <a:miter lim="800000"/>
                  <a:headEnd type="none" w="sm" len="sm"/>
                  <a:tailEnd type="none" w="sm" len="sm"/>
                </a:ln>
                <a:effectLst/>
              </p:spPr>
              <p:txBody>
                <a:bodyPr>
                  <a:spAutoFit/>
                </a:bodyPr>
                <a:lstStyle/>
                <a:p>
                  <a:pPr algn="ct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Arizona Banking</a:t>
                  </a:r>
                </a:p>
              </p:txBody>
            </p:sp>
          </p:grpSp>
          <p:grpSp>
            <p:nvGrpSpPr>
              <p:cNvPr id="961" name="Group 79"/>
              <p:cNvGrpSpPr>
                <a:grpSpLocks/>
              </p:cNvGrpSpPr>
              <p:nvPr/>
            </p:nvGrpSpPr>
            <p:grpSpPr bwMode="invGray">
              <a:xfrm>
                <a:off x="2105" y="2068"/>
                <a:ext cx="982" cy="257"/>
                <a:chOff x="2105" y="2068"/>
                <a:chExt cx="982" cy="257"/>
              </a:xfrm>
            </p:grpSpPr>
            <p:sp>
              <p:nvSpPr>
                <p:cNvPr id="965" name="Oval 80"/>
                <p:cNvSpPr>
                  <a:spLocks noChangeArrowheads="1"/>
                </p:cNvSpPr>
                <p:nvPr/>
              </p:nvSpPr>
              <p:spPr bwMode="invGray">
                <a:xfrm>
                  <a:off x="2105" y="2068"/>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66" name="Text Box 81"/>
                <p:cNvSpPr txBox="1">
                  <a:spLocks noChangeArrowheads="1"/>
                </p:cNvSpPr>
                <p:nvPr/>
              </p:nvSpPr>
              <p:spPr bwMode="invGray">
                <a:xfrm>
                  <a:off x="2176" y="2110"/>
                  <a:ext cx="911" cy="215"/>
                </a:xfrm>
                <a:prstGeom prst="rect">
                  <a:avLst/>
                </a:prstGeom>
                <a:noFill/>
                <a:ln w="12699">
                  <a:noFill/>
                  <a:miter lim="800000"/>
                  <a:headEnd type="none" w="sm" len="sm"/>
                  <a:tailEnd type="none" w="sm" len="sm"/>
                </a:ln>
                <a:effectLst/>
              </p:spPr>
              <p:txBody>
                <a:bodyPr wrap="none">
                  <a:spAutoFit/>
                </a:bodyPr>
                <a:lstStyle/>
                <a:p>
                  <a:pP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Arvin-Edison </a:t>
                  </a:r>
                </a:p>
              </p:txBody>
            </p:sp>
          </p:grpSp>
          <p:grpSp>
            <p:nvGrpSpPr>
              <p:cNvPr id="962" name="Group 82"/>
              <p:cNvGrpSpPr>
                <a:grpSpLocks/>
              </p:cNvGrpSpPr>
              <p:nvPr/>
            </p:nvGrpSpPr>
            <p:grpSpPr bwMode="invGray">
              <a:xfrm>
                <a:off x="3168" y="2521"/>
                <a:ext cx="1968" cy="463"/>
                <a:chOff x="3168" y="2521"/>
                <a:chExt cx="1968" cy="463"/>
              </a:xfrm>
            </p:grpSpPr>
            <p:sp>
              <p:nvSpPr>
                <p:cNvPr id="963" name="Oval 83"/>
                <p:cNvSpPr>
                  <a:spLocks noChangeArrowheads="1"/>
                </p:cNvSpPr>
                <p:nvPr/>
              </p:nvSpPr>
              <p:spPr bwMode="invGray">
                <a:xfrm>
                  <a:off x="3545" y="2880"/>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64" name="Text Box 84"/>
                <p:cNvSpPr txBox="1">
                  <a:spLocks noChangeArrowheads="1"/>
                </p:cNvSpPr>
                <p:nvPr/>
              </p:nvSpPr>
              <p:spPr bwMode="invGray">
                <a:xfrm>
                  <a:off x="3168" y="2521"/>
                  <a:ext cx="1968" cy="215"/>
                </a:xfrm>
                <a:prstGeom prst="rect">
                  <a:avLst/>
                </a:prstGeom>
                <a:noFill/>
                <a:ln w="12699">
                  <a:noFill/>
                  <a:miter lim="800000"/>
                  <a:headEnd type="none" w="sm" len="sm"/>
                  <a:tailEnd type="none" w="sm" len="sm"/>
                </a:ln>
                <a:effectLst/>
              </p:spPr>
              <p:txBody>
                <a:bodyPr>
                  <a:spAutoFit/>
                </a:bodyPr>
                <a:lstStyle/>
                <a:p>
                  <a:pP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San Bernardino </a:t>
                  </a:r>
                  <a:r>
                    <a:rPr lang="en-US" b="1" dirty="0" smtClean="0">
                      <a:solidFill>
                        <a:srgbClr val="00FFFF"/>
                      </a:solidFill>
                      <a:effectLst>
                        <a:outerShdw blurRad="50800" dist="38100" dir="2700000" algn="tl" rotWithShape="0">
                          <a:prstClr val="black"/>
                        </a:outerShdw>
                      </a:effectLst>
                      <a:latin typeface="+mn-lt"/>
                      <a:cs typeface="Arial" charset="0"/>
                    </a:rPr>
                    <a:t>Valley</a:t>
                  </a:r>
                  <a:endParaRPr lang="en-US" b="1" dirty="0">
                    <a:solidFill>
                      <a:srgbClr val="00FFFF"/>
                    </a:solidFill>
                    <a:effectLst>
                      <a:outerShdw blurRad="50800" dist="38100" dir="2700000" algn="tl" rotWithShape="0">
                        <a:prstClr val="black"/>
                      </a:outerShdw>
                    </a:effectLst>
                    <a:latin typeface="+mn-lt"/>
                    <a:cs typeface="Arial" charset="0"/>
                  </a:endParaRPr>
                </a:p>
              </p:txBody>
            </p:sp>
          </p:grpSp>
        </p:grpSp>
        <p:grpSp>
          <p:nvGrpSpPr>
            <p:cNvPr id="951" name="Group 85" hidden="1"/>
            <p:cNvGrpSpPr>
              <a:grpSpLocks/>
            </p:cNvGrpSpPr>
            <p:nvPr/>
          </p:nvGrpSpPr>
          <p:grpSpPr bwMode="invGray">
            <a:xfrm>
              <a:off x="3264" y="2270"/>
              <a:ext cx="964" cy="215"/>
              <a:chOff x="3264" y="2270"/>
              <a:chExt cx="964" cy="215"/>
            </a:xfrm>
          </p:grpSpPr>
          <p:sp>
            <p:nvSpPr>
              <p:cNvPr id="952" name="Oval 86"/>
              <p:cNvSpPr>
                <a:spLocks noChangeArrowheads="1"/>
              </p:cNvSpPr>
              <p:nvPr/>
            </p:nvSpPr>
            <p:spPr bwMode="invGray">
              <a:xfrm>
                <a:off x="3264" y="2302"/>
                <a:ext cx="106" cy="104"/>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53" name="Text Box 87"/>
              <p:cNvSpPr txBox="1">
                <a:spLocks noChangeArrowheads="1"/>
              </p:cNvSpPr>
              <p:nvPr/>
            </p:nvSpPr>
            <p:spPr bwMode="invGray">
              <a:xfrm>
                <a:off x="3340" y="2270"/>
                <a:ext cx="888" cy="215"/>
              </a:xfrm>
              <a:prstGeom prst="rect">
                <a:avLst/>
              </a:prstGeom>
              <a:noFill/>
              <a:ln w="12699">
                <a:noFill/>
                <a:miter lim="800000"/>
                <a:headEnd type="none" w="sm" len="sm"/>
                <a:tailEnd type="none" w="sm" len="sm"/>
              </a:ln>
              <a:effectLst/>
            </p:spPr>
            <p:txBody>
              <a:bodyPr wrap="none">
                <a:spAutoFit/>
              </a:bodyPr>
              <a:lstStyle/>
              <a:p>
                <a:pPr>
                  <a:lnSpc>
                    <a:spcPct val="90000"/>
                  </a:lnSpc>
                  <a:defRPr/>
                </a:pPr>
                <a:r>
                  <a:rPr lang="en-US" b="1" dirty="0">
                    <a:solidFill>
                      <a:srgbClr val="00FFFF"/>
                    </a:solidFill>
                    <a:effectLst>
                      <a:outerShdw blurRad="50800" dist="38100" dir="2700000" algn="tl" rotWithShape="0">
                        <a:prstClr val="black"/>
                      </a:outerShdw>
                    </a:effectLst>
                    <a:latin typeface="+mn-lt"/>
                    <a:cs typeface="Arial" charset="0"/>
                  </a:rPr>
                  <a:t>Mojave W.A.</a:t>
                </a:r>
              </a:p>
            </p:txBody>
          </p:sp>
        </p:grpSp>
      </p:grpSp>
      <p:sp>
        <p:nvSpPr>
          <p:cNvPr id="981" name="Oval 62"/>
          <p:cNvSpPr>
            <a:spLocks noChangeArrowheads="1"/>
          </p:cNvSpPr>
          <p:nvPr/>
        </p:nvSpPr>
        <p:spPr bwMode="invGray">
          <a:xfrm>
            <a:off x="5757269" y="2240280"/>
            <a:ext cx="274320" cy="274320"/>
          </a:xfrm>
          <a:prstGeom prst="ellipse">
            <a:avLst/>
          </a:prstGeom>
          <a:solidFill>
            <a:schemeClr val="bg1">
              <a:alpha val="50195"/>
            </a:schemeClr>
          </a:solidFill>
          <a:ln w="38100">
            <a:solidFill>
              <a:schemeClr val="tx1"/>
            </a:solidFill>
            <a:round/>
            <a:headEnd/>
            <a:tailEnd/>
          </a:ln>
        </p:spPr>
        <p:txBody>
          <a:bodyPr wrap="none" anchor="ctr"/>
          <a:lstStyle/>
          <a:p>
            <a:pPr>
              <a:defRPr/>
            </a:pPr>
            <a:endParaRPr lang="en-US" b="1">
              <a:solidFill>
                <a:srgbClr val="00FFFF"/>
              </a:solidFill>
              <a:effectLst>
                <a:outerShdw blurRad="50800" dist="38100" dir="2700000" algn="tl" rotWithShape="0">
                  <a:prstClr val="black"/>
                </a:outerShdw>
              </a:effectLst>
              <a:latin typeface="+mn-lt"/>
            </a:endParaRPr>
          </a:p>
        </p:txBody>
      </p:sp>
      <p:sp>
        <p:nvSpPr>
          <p:cNvPr id="982" name="Rectangle 2185"/>
          <p:cNvSpPr>
            <a:spLocks noChangeArrowheads="1"/>
          </p:cNvSpPr>
          <p:nvPr/>
        </p:nvSpPr>
        <p:spPr bwMode="invGray">
          <a:xfrm>
            <a:off x="6172200" y="2238508"/>
            <a:ext cx="2743200" cy="274324"/>
          </a:xfrm>
          <a:prstGeom prst="rect">
            <a:avLst/>
          </a:prstGeom>
          <a:noFill/>
          <a:ln w="9525">
            <a:noFill/>
            <a:miter lim="800000"/>
            <a:headEnd/>
            <a:tailEnd/>
          </a:ln>
          <a:effectLst/>
        </p:spPr>
        <p:txBody>
          <a:bodyPr wrap="none" lIns="92075" tIns="46038" rIns="92075" bIns="46038"/>
          <a:lstStyle/>
          <a:p>
            <a:pPr>
              <a:lnSpc>
                <a:spcPct val="90000"/>
              </a:lnSpc>
              <a:spcAft>
                <a:spcPct val="30000"/>
              </a:spcAft>
              <a:buClr>
                <a:srgbClr val="FFFF00"/>
              </a:buClr>
              <a:buSzPct val="111000"/>
              <a:tabLst>
                <a:tab pos="3309938" algn="r"/>
              </a:tabLst>
              <a:defRPr/>
            </a:pPr>
            <a:r>
              <a:rPr lang="en-US" sz="2200" dirty="0" smtClean="0">
                <a:effectLst>
                  <a:outerShdw blurRad="60007" dist="310007" dir="7680000" sy="30000" kx="1300200" algn="ctr" rotWithShape="0">
                    <a:prstClr val="black">
                      <a:alpha val="80000"/>
                    </a:prstClr>
                  </a:outerShdw>
                </a:effectLst>
                <a:latin typeface="+mn-lt"/>
                <a:cs typeface="Arial" charset="0"/>
              </a:rPr>
              <a:t>Groundwater Banking </a:t>
            </a:r>
            <a:endParaRPr lang="en-US" sz="22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23" name="Diamond 22"/>
          <p:cNvSpPr>
            <a:spLocks noChangeAspect="1"/>
          </p:cNvSpPr>
          <p:nvPr/>
        </p:nvSpPr>
        <p:spPr bwMode="auto">
          <a:xfrm>
            <a:off x="196753" y="5022026"/>
            <a:ext cx="274320" cy="277000"/>
          </a:xfrm>
          <a:prstGeom prst="diamond">
            <a:avLst/>
          </a:prstGeom>
          <a:solidFill>
            <a:srgbClr val="003399"/>
          </a:solidFill>
          <a:ln w="38100">
            <a:solidFill>
              <a:schemeClr val="tx1">
                <a:lumMod val="9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endParaRPr lang="en-US" sz="22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7216317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2"/>
                                        </p:tgtEl>
                                        <p:attrNameLst>
                                          <p:attrName>style.visibility</p:attrName>
                                        </p:attrNameLst>
                                      </p:cBhvr>
                                      <p:to>
                                        <p:strVal val="visible"/>
                                      </p:to>
                                    </p:set>
                                    <p:animEffect transition="in" filter="fade">
                                      <p:cBhvr>
                                        <p:cTn id="7" dur="500"/>
                                        <p:tgtEl>
                                          <p:spTgt spid="9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01"/>
                                        </p:tgtEl>
                                        <p:attrNameLst>
                                          <p:attrName>style.visibility</p:attrName>
                                        </p:attrNameLst>
                                      </p:cBhvr>
                                      <p:to>
                                        <p:strVal val="visible"/>
                                      </p:to>
                                    </p:set>
                                    <p:animEffect transition="in" filter="fade">
                                      <p:cBhvr>
                                        <p:cTn id="10" dur="500"/>
                                        <p:tgtEl>
                                          <p:spTgt spid="9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04"/>
                                        </p:tgtEl>
                                        <p:attrNameLst>
                                          <p:attrName>style.visibility</p:attrName>
                                        </p:attrNameLst>
                                      </p:cBhvr>
                                      <p:to>
                                        <p:strVal val="visible"/>
                                      </p:to>
                                    </p:set>
                                    <p:animEffect transition="in" filter="fade">
                                      <p:cBhvr>
                                        <p:cTn id="16" dur="1000"/>
                                        <p:tgtEl>
                                          <p:spTgt spid="904"/>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05"/>
                                        </p:tgtEl>
                                        <p:attrNameLst>
                                          <p:attrName>style.visibility</p:attrName>
                                        </p:attrNameLst>
                                      </p:cBhvr>
                                      <p:to>
                                        <p:strVal val="visible"/>
                                      </p:to>
                                    </p:set>
                                    <p:animEffect transition="in" filter="fade">
                                      <p:cBhvr>
                                        <p:cTn id="24" dur="500"/>
                                        <p:tgtEl>
                                          <p:spTgt spid="90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06"/>
                                        </p:tgtEl>
                                        <p:attrNameLst>
                                          <p:attrName>style.visibility</p:attrName>
                                        </p:attrNameLst>
                                      </p:cBhvr>
                                      <p:to>
                                        <p:strVal val="visible"/>
                                      </p:to>
                                    </p:set>
                                    <p:animEffect transition="in" filter="fade">
                                      <p:cBhvr>
                                        <p:cTn id="27" dur="500"/>
                                        <p:tgtEl>
                                          <p:spTgt spid="906"/>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07"/>
                                        </p:tgtEl>
                                        <p:attrNameLst>
                                          <p:attrName>style.visibility</p:attrName>
                                        </p:attrNameLst>
                                      </p:cBhvr>
                                      <p:to>
                                        <p:strVal val="visible"/>
                                      </p:to>
                                    </p:set>
                                    <p:animEffect transition="in" filter="fade">
                                      <p:cBhvr>
                                        <p:cTn id="35" dur="500"/>
                                        <p:tgtEl>
                                          <p:spTgt spid="90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08"/>
                                        </p:tgtEl>
                                        <p:attrNameLst>
                                          <p:attrName>style.visibility</p:attrName>
                                        </p:attrNameLst>
                                      </p:cBhvr>
                                      <p:to>
                                        <p:strVal val="visible"/>
                                      </p:to>
                                    </p:set>
                                    <p:animEffect transition="in" filter="fade">
                                      <p:cBhvr>
                                        <p:cTn id="38" dur="500"/>
                                        <p:tgtEl>
                                          <p:spTgt spid="908"/>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09"/>
                                        </p:tgtEl>
                                        <p:attrNameLst>
                                          <p:attrName>style.visibility</p:attrName>
                                        </p:attrNameLst>
                                      </p:cBhvr>
                                      <p:to>
                                        <p:strVal val="visible"/>
                                      </p:to>
                                    </p:set>
                                    <p:animEffect transition="in" filter="fade">
                                      <p:cBhvr>
                                        <p:cTn id="46" dur="500"/>
                                        <p:tgtEl>
                                          <p:spTgt spid="90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10"/>
                                        </p:tgtEl>
                                        <p:attrNameLst>
                                          <p:attrName>style.visibility</p:attrName>
                                        </p:attrNameLst>
                                      </p:cBhvr>
                                      <p:to>
                                        <p:strVal val="visible"/>
                                      </p:to>
                                    </p:set>
                                    <p:animEffect transition="in" filter="fade">
                                      <p:cBhvr>
                                        <p:cTn id="49" dur="500"/>
                                        <p:tgtEl>
                                          <p:spTgt spid="910"/>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81"/>
                                        </p:tgtEl>
                                        <p:attrNameLst>
                                          <p:attrName>style.visibility</p:attrName>
                                        </p:attrNameLst>
                                      </p:cBhvr>
                                      <p:to>
                                        <p:strVal val="visible"/>
                                      </p:to>
                                    </p:set>
                                    <p:animEffect transition="in" filter="fade">
                                      <p:cBhvr>
                                        <p:cTn id="57" dur="500"/>
                                        <p:tgtEl>
                                          <p:spTgt spid="98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82"/>
                                        </p:tgtEl>
                                        <p:attrNameLst>
                                          <p:attrName>style.visibility</p:attrName>
                                        </p:attrNameLst>
                                      </p:cBhvr>
                                      <p:to>
                                        <p:strVal val="visible"/>
                                      </p:to>
                                    </p:set>
                                    <p:animEffect transition="in" filter="fade">
                                      <p:cBhvr>
                                        <p:cTn id="60" dur="500"/>
                                        <p:tgtEl>
                                          <p:spTgt spid="982"/>
                                        </p:tgtEl>
                                      </p:cBhvr>
                                    </p:animEffect>
                                  </p:childTnLst>
                                </p:cTn>
                              </p:par>
                              <p:par>
                                <p:cTn id="61" presetID="10" presetClass="entr" presetSubtype="0" fill="hold" nodeType="withEffect">
                                  <p:stCondLst>
                                    <p:cond delay="0"/>
                                  </p:stCondLst>
                                  <p:childTnLst>
                                    <p:set>
                                      <p:cBhvr>
                                        <p:cTn id="62" dur="1" fill="hold">
                                          <p:stCondLst>
                                            <p:cond delay="0"/>
                                          </p:stCondLst>
                                        </p:cTn>
                                        <p:tgtEl>
                                          <p:spTgt spid="949"/>
                                        </p:tgtEl>
                                        <p:attrNameLst>
                                          <p:attrName>style.visibility</p:attrName>
                                        </p:attrNameLst>
                                      </p:cBhvr>
                                      <p:to>
                                        <p:strVal val="visible"/>
                                      </p:to>
                                    </p:set>
                                    <p:animEffect transition="in" filter="fade">
                                      <p:cBhvr>
                                        <p:cTn id="63" dur="500"/>
                                        <p:tgtEl>
                                          <p:spTgt spid="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 grpId="0"/>
      <p:bldP spid="904" grpId="0"/>
      <p:bldP spid="905" grpId="0" animBg="1"/>
      <p:bldP spid="906" grpId="0"/>
      <p:bldP spid="907" grpId="0" animBg="1"/>
      <p:bldP spid="908" grpId="0"/>
      <p:bldP spid="909" grpId="0" animBg="1"/>
      <p:bldP spid="910" grpId="0"/>
      <p:bldP spid="981" grpId="0" animBg="1"/>
      <p:bldP spid="982" grpId="0"/>
      <p:bldP spid="23" grpId="0" animBg="1"/>
    </p:bldLst>
  </p:timing>
</p:sld>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Sample presentation slides(10)</Template>
  <TotalTime>19663</TotalTime>
  <Words>3176</Words>
  <Application>Microsoft Office PowerPoint</Application>
  <PresentationFormat>On-screen Show (4:3)</PresentationFormat>
  <Paragraphs>765</Paragraphs>
  <Slides>43</Slides>
  <Notes>43</Notes>
  <HiddenSlides>0</HiddenSlides>
  <MMClips>2</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43</vt:i4>
      </vt:variant>
    </vt:vector>
  </HeadingPairs>
  <TitlesOfParts>
    <vt:vector size="55" baseType="lpstr">
      <vt:lpstr>Arial</vt:lpstr>
      <vt:lpstr>MS PGothic</vt:lpstr>
      <vt:lpstr>Wingdings</vt:lpstr>
      <vt:lpstr>Arial Black</vt:lpstr>
      <vt:lpstr>Segoe</vt:lpstr>
      <vt:lpstr>Courier New</vt:lpstr>
      <vt:lpstr>Times New Roman</vt:lpstr>
      <vt:lpstr>Calibri</vt:lpstr>
      <vt:lpstr>Sample presentation slides(10)</vt:lpstr>
      <vt:lpstr>White with Courier font for code slides</vt:lpstr>
      <vt:lpstr>Worksheet</vt:lpstr>
      <vt:lpstr>Photo Editor Photo</vt:lpstr>
      <vt:lpstr>PowerPoint Presentation</vt:lpstr>
      <vt:lpstr>PowerPoint Presentation</vt:lpstr>
      <vt:lpstr>PowerPoint Presentation</vt:lpstr>
      <vt:lpstr>PowerPoint Presentation</vt:lpstr>
      <vt:lpstr>Newspaper Headlines – 2011</vt:lpstr>
      <vt:lpstr>Newspaper Headlines – 2013</vt:lpstr>
      <vt:lpstr>PowerPoint Presentation</vt:lpstr>
      <vt:lpstr>A Sustainable Future …</vt:lpstr>
      <vt:lpstr>PowerPoint Presentation</vt:lpstr>
      <vt:lpstr>Meeting Future Demand Increases  Through “Local” Resources</vt:lpstr>
      <vt:lpstr>PowerPoint Presentation</vt:lpstr>
      <vt:lpstr>PowerPoint Presentation</vt:lpstr>
      <vt:lpstr>PowerPoint Presentation</vt:lpstr>
      <vt:lpstr>PowerPoint Presentation</vt:lpstr>
      <vt:lpstr>PowerPoint Presentation</vt:lpstr>
      <vt:lpstr>PowerPoint Presentation</vt:lpstr>
      <vt:lpstr>Bottom Line </vt:lpstr>
      <vt:lpstr>Key Delta Risks</vt:lpstr>
      <vt:lpstr>PowerPoint Presentation</vt:lpstr>
      <vt:lpstr>PowerPoint Presentation</vt:lpstr>
      <vt:lpstr>6.5 Magnitude Earthquake  causing 20-island failure</vt:lpstr>
      <vt:lpstr>6.5 Magnitude Earthquake  causing 20-island failure</vt:lpstr>
      <vt:lpstr>6.5 Magnitude Earthquake  causing 20-island failure</vt:lpstr>
      <vt:lpstr>PowerPoint Presentation</vt:lpstr>
      <vt:lpstr>Bay-Delta Conservation Plan Overview</vt:lpstr>
      <vt:lpstr>Bay-Delta Conservation Plan Steering Committee</vt:lpstr>
      <vt:lpstr>PowerPoint Presentation</vt:lpstr>
      <vt:lpstr>PowerPoint Presentation</vt:lpstr>
      <vt:lpstr>PowerPoint Presentation</vt:lpstr>
      <vt:lpstr>Reducing Environmental Stressors  Toxic pollutants, Invasive Species, etc. </vt:lpstr>
      <vt:lpstr>Bay Delta Joint Recommendation Announced July 25, 2012</vt:lpstr>
      <vt:lpstr>PowerPoint Presentation</vt:lpstr>
      <vt:lpstr>PowerPoint Presentation</vt:lpstr>
      <vt:lpstr>PowerPoint Presentation</vt:lpstr>
      <vt:lpstr>PowerPoint Presentation</vt:lpstr>
      <vt:lpstr>MWD Water Supply Strategy “Average” Year Water Supply – 1990 vs. 2035</vt:lpstr>
      <vt:lpstr>PowerPoint Presentation</vt:lpstr>
      <vt:lpstr>Groundwater Benefits</vt:lpstr>
      <vt:lpstr>PowerPoint Presentation</vt:lpstr>
      <vt:lpstr>PowerPoint Presentation</vt:lpstr>
      <vt:lpstr>BDCP Project Schedule</vt:lpstr>
      <vt:lpstr>What can you do?</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Neudeck,Randall D</dc:creator>
  <cp:lastModifiedBy>Neudeck,Randall D</cp:lastModifiedBy>
  <cp:revision>834</cp:revision>
  <cp:lastPrinted>2013-07-12T00:47:28Z</cp:lastPrinted>
  <dcterms:created xsi:type="dcterms:W3CDTF">2009-04-22T21:04:16Z</dcterms:created>
  <dcterms:modified xsi:type="dcterms:W3CDTF">2013-08-05T22:08:13Z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TC102867561033</vt:lpwstr>
  </property>
</Properties>
</file>