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0" r:id="rId2"/>
    <p:sldId id="257" r:id="rId3"/>
    <p:sldId id="258" r:id="rId4"/>
    <p:sldId id="259" r:id="rId5"/>
    <p:sldId id="261" r:id="rId6"/>
    <p:sldId id="265" r:id="rId7"/>
    <p:sldId id="262" r:id="rId8"/>
    <p:sldId id="264"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7" d="100"/>
          <a:sy n="87"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681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855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828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9356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277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649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389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9126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00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374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7744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180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953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8561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78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902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319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7/31/2019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222261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3884-D220-4BFE-9F7B-BFE46232FDB3}"/>
              </a:ext>
            </a:extLst>
          </p:cNvPr>
          <p:cNvSpPr>
            <a:spLocks noGrp="1"/>
          </p:cNvSpPr>
          <p:nvPr>
            <p:ph type="title"/>
          </p:nvPr>
        </p:nvSpPr>
        <p:spPr/>
        <p:txBody>
          <a:bodyPr>
            <a:normAutofit/>
          </a:bodyPr>
          <a:lstStyle/>
          <a:p>
            <a:r>
              <a:rPr lang="en-US" dirty="0"/>
              <a:t>What is CSAMP?</a:t>
            </a:r>
          </a:p>
        </p:txBody>
      </p:sp>
      <p:sp>
        <p:nvSpPr>
          <p:cNvPr id="3" name="Content Placeholder 2">
            <a:extLst>
              <a:ext uri="{FF2B5EF4-FFF2-40B4-BE49-F238E27FC236}">
                <a16:creationId xmlns:a16="http://schemas.microsoft.com/office/drawing/2014/main" id="{58250D51-F516-411B-8238-088605A2F4E0}"/>
              </a:ext>
            </a:extLst>
          </p:cNvPr>
          <p:cNvSpPr>
            <a:spLocks noGrp="1"/>
          </p:cNvSpPr>
          <p:nvPr>
            <p:ph idx="1"/>
          </p:nvPr>
        </p:nvSpPr>
        <p:spPr/>
        <p:txBody>
          <a:bodyPr/>
          <a:lstStyle/>
          <a:p>
            <a:r>
              <a:rPr lang="en-US" dirty="0"/>
              <a:t>Collaborative Science and Adaptive Management Program </a:t>
            </a:r>
          </a:p>
          <a:p>
            <a:r>
              <a:rPr lang="en-US" dirty="0"/>
              <a:t>A collaboration of:</a:t>
            </a:r>
          </a:p>
          <a:p>
            <a:pPr lvl="1"/>
            <a:r>
              <a:rPr lang="en-US" dirty="0"/>
              <a:t>state and federal resource agencies; </a:t>
            </a:r>
          </a:p>
          <a:p>
            <a:pPr lvl="1"/>
            <a:r>
              <a:rPr lang="en-US" dirty="0"/>
              <a:t>public water agencies; and </a:t>
            </a:r>
          </a:p>
          <a:p>
            <a:pPr lvl="1"/>
            <a:r>
              <a:rPr lang="en-US" dirty="0"/>
              <a:t>non-governmental organizations </a:t>
            </a:r>
          </a:p>
          <a:p>
            <a:pPr marL="457200" lvl="1" indent="0">
              <a:buNone/>
            </a:pPr>
            <a:r>
              <a:rPr lang="en-US" dirty="0"/>
              <a:t>focused on science and adaptive management associated with water project operations and species recovery in the Delta</a:t>
            </a:r>
          </a:p>
        </p:txBody>
      </p:sp>
      <p:pic>
        <p:nvPicPr>
          <p:cNvPr id="4" name="Picture 3">
            <a:extLst>
              <a:ext uri="{FF2B5EF4-FFF2-40B4-BE49-F238E27FC236}">
                <a16:creationId xmlns:a16="http://schemas.microsoft.com/office/drawing/2014/main" id="{94FBA8C1-0B46-4557-935E-B19E5005AF80}"/>
              </a:ext>
            </a:extLst>
          </p:cNvPr>
          <p:cNvPicPr>
            <a:picLocks noChangeAspect="1"/>
          </p:cNvPicPr>
          <p:nvPr/>
        </p:nvPicPr>
        <p:blipFill>
          <a:blip r:embed="rId2"/>
          <a:stretch>
            <a:fillRect/>
          </a:stretch>
        </p:blipFill>
        <p:spPr>
          <a:xfrm>
            <a:off x="8783754" y="4579344"/>
            <a:ext cx="3408246" cy="2278656"/>
          </a:xfrm>
          <a:prstGeom prst="rect">
            <a:avLst/>
          </a:prstGeom>
        </p:spPr>
      </p:pic>
    </p:spTree>
    <p:extLst>
      <p:ext uri="{BB962C8B-B14F-4D97-AF65-F5344CB8AC3E}">
        <p14:creationId xmlns:p14="http://schemas.microsoft.com/office/powerpoint/2010/main" val="307167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BBF5-D5E7-42D9-B4B1-04FBB804BE4F}"/>
              </a:ext>
            </a:extLst>
          </p:cNvPr>
          <p:cNvSpPr>
            <a:spLocks noGrp="1"/>
          </p:cNvSpPr>
          <p:nvPr>
            <p:ph type="title"/>
          </p:nvPr>
        </p:nvSpPr>
        <p:spPr/>
        <p:txBody>
          <a:bodyPr/>
          <a:lstStyle/>
          <a:p>
            <a:r>
              <a:rPr lang="en-US" dirty="0"/>
              <a:t>Expenditures by Entity (2016-2018)</a:t>
            </a:r>
          </a:p>
        </p:txBody>
      </p:sp>
      <p:graphicFrame>
        <p:nvGraphicFramePr>
          <p:cNvPr id="7" name="Table 6">
            <a:extLst>
              <a:ext uri="{FF2B5EF4-FFF2-40B4-BE49-F238E27FC236}">
                <a16:creationId xmlns:a16="http://schemas.microsoft.com/office/drawing/2014/main" id="{33F5B26C-5B98-4F15-95CE-8BEBBC69C9A2}"/>
              </a:ext>
            </a:extLst>
          </p:cNvPr>
          <p:cNvGraphicFramePr>
            <a:graphicFrameLocks noGrp="1"/>
          </p:cNvGraphicFramePr>
          <p:nvPr>
            <p:extLst>
              <p:ext uri="{D42A27DB-BD31-4B8C-83A1-F6EECF244321}">
                <p14:modId xmlns:p14="http://schemas.microsoft.com/office/powerpoint/2010/main" val="4126536796"/>
              </p:ext>
            </p:extLst>
          </p:nvPr>
        </p:nvGraphicFramePr>
        <p:xfrm>
          <a:off x="3432522" y="1690688"/>
          <a:ext cx="4620126" cy="3769884"/>
        </p:xfrm>
        <a:graphic>
          <a:graphicData uri="http://schemas.openxmlformats.org/drawingml/2006/table">
            <a:tbl>
              <a:tblPr firstRow="1" firstCol="1" bandRow="1">
                <a:tableStyleId>{5C22544A-7EE6-4342-B048-85BDC9FD1C3A}</a:tableStyleId>
              </a:tblPr>
              <a:tblGrid>
                <a:gridCol w="2740753">
                  <a:extLst>
                    <a:ext uri="{9D8B030D-6E8A-4147-A177-3AD203B41FA5}">
                      <a16:colId xmlns:a16="http://schemas.microsoft.com/office/drawing/2014/main" val="3714126707"/>
                    </a:ext>
                  </a:extLst>
                </a:gridCol>
                <a:gridCol w="1879373">
                  <a:extLst>
                    <a:ext uri="{9D8B030D-6E8A-4147-A177-3AD203B41FA5}">
                      <a16:colId xmlns:a16="http://schemas.microsoft.com/office/drawing/2014/main" val="2065699922"/>
                    </a:ext>
                  </a:extLst>
                </a:gridCol>
              </a:tblGrid>
              <a:tr h="418876">
                <a:tc>
                  <a:txBody>
                    <a:bodyPr/>
                    <a:lstStyle/>
                    <a:p>
                      <a:pPr marL="0" marR="0" algn="ctr">
                        <a:spcBef>
                          <a:spcPts val="0"/>
                        </a:spcBef>
                        <a:spcAft>
                          <a:spcPts val="0"/>
                        </a:spcAft>
                      </a:pPr>
                      <a:r>
                        <a:rPr lang="en-US" sz="2400">
                          <a:effectLst/>
                        </a:rPr>
                        <a:t>Entity</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Amount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009958"/>
                  </a:ext>
                </a:extLst>
              </a:tr>
              <a:tr h="418876">
                <a:tc>
                  <a:txBody>
                    <a:bodyPr/>
                    <a:lstStyle/>
                    <a:p>
                      <a:pPr marL="226695" marR="0">
                        <a:spcBef>
                          <a:spcPts val="0"/>
                        </a:spcBef>
                        <a:spcAft>
                          <a:spcPts val="0"/>
                        </a:spcAft>
                      </a:pPr>
                      <a:r>
                        <a:rPr lang="en-US" sz="2400">
                          <a:effectLst/>
                        </a:rPr>
                        <a:t>NMFS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167,800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5867162"/>
                  </a:ext>
                </a:extLst>
              </a:tr>
              <a:tr h="418876">
                <a:tc>
                  <a:txBody>
                    <a:bodyPr/>
                    <a:lstStyle/>
                    <a:p>
                      <a:pPr marL="226695" marR="0">
                        <a:spcBef>
                          <a:spcPts val="0"/>
                        </a:spcBef>
                        <a:spcAft>
                          <a:spcPts val="0"/>
                        </a:spcAft>
                      </a:pPr>
                      <a:r>
                        <a:rPr lang="en-US" sz="2400">
                          <a:effectLst/>
                        </a:rPr>
                        <a:t>FWS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64,700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064426"/>
                  </a:ext>
                </a:extLst>
              </a:tr>
              <a:tr h="418876">
                <a:tc>
                  <a:txBody>
                    <a:bodyPr/>
                    <a:lstStyle/>
                    <a:p>
                      <a:pPr marL="226695" marR="0">
                        <a:spcBef>
                          <a:spcPts val="0"/>
                        </a:spcBef>
                        <a:spcAft>
                          <a:spcPts val="0"/>
                        </a:spcAft>
                      </a:pPr>
                      <a:r>
                        <a:rPr lang="en-US" sz="2400" dirty="0">
                          <a:effectLst/>
                        </a:rPr>
                        <a:t>USBR</a:t>
                      </a:r>
                      <a:r>
                        <a:rPr lang="en-US" sz="2400" baseline="30000" dirty="0">
                          <a:effectLst/>
                        </a:rPr>
                        <a:t>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1,205,700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1429816"/>
                  </a:ext>
                </a:extLst>
              </a:tr>
              <a:tr h="418876">
                <a:tc>
                  <a:txBody>
                    <a:bodyPr/>
                    <a:lstStyle/>
                    <a:p>
                      <a:pPr marL="226695" marR="0">
                        <a:spcBef>
                          <a:spcPts val="0"/>
                        </a:spcBef>
                        <a:spcAft>
                          <a:spcPts val="0"/>
                        </a:spcAft>
                      </a:pPr>
                      <a:r>
                        <a:rPr lang="en-US" sz="2400" dirty="0">
                          <a:effectLst/>
                        </a:rPr>
                        <a:t>CDFW</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125,000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9516627"/>
                  </a:ext>
                </a:extLst>
              </a:tr>
              <a:tr h="418876">
                <a:tc>
                  <a:txBody>
                    <a:bodyPr/>
                    <a:lstStyle/>
                    <a:p>
                      <a:pPr marL="226695" marR="0">
                        <a:spcBef>
                          <a:spcPts val="0"/>
                        </a:spcBef>
                        <a:spcAft>
                          <a:spcPts val="0"/>
                        </a:spcAft>
                      </a:pPr>
                      <a:r>
                        <a:rPr lang="en-US" sz="2400">
                          <a:effectLst/>
                        </a:rPr>
                        <a:t>DSP</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141,600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0107100"/>
                  </a:ext>
                </a:extLst>
              </a:tr>
              <a:tr h="418876">
                <a:tc>
                  <a:txBody>
                    <a:bodyPr/>
                    <a:lstStyle/>
                    <a:p>
                      <a:pPr marL="226695" marR="0">
                        <a:spcBef>
                          <a:spcPts val="0"/>
                        </a:spcBef>
                        <a:spcAft>
                          <a:spcPts val="0"/>
                        </a:spcAft>
                      </a:pPr>
                      <a:r>
                        <a:rPr lang="en-US" sz="2400" dirty="0">
                          <a:effectLst/>
                        </a:rPr>
                        <a:t>DWR</a:t>
                      </a:r>
                      <a:r>
                        <a:rPr lang="en-US" sz="2400" baseline="30000" dirty="0">
                          <a:effectLst/>
                        </a:rPr>
                        <a:t>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1,771,500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9070112"/>
                  </a:ext>
                </a:extLst>
              </a:tr>
              <a:tr h="418876">
                <a:tc>
                  <a:txBody>
                    <a:bodyPr/>
                    <a:lstStyle/>
                    <a:p>
                      <a:pPr marL="226695" marR="0">
                        <a:spcBef>
                          <a:spcPts val="0"/>
                        </a:spcBef>
                        <a:spcAft>
                          <a:spcPts val="0"/>
                        </a:spcAft>
                      </a:pPr>
                      <a:r>
                        <a:rPr lang="en-US" sz="2400" dirty="0">
                          <a:effectLst/>
                        </a:rPr>
                        <a:t>PWA</a:t>
                      </a:r>
                      <a:r>
                        <a:rPr lang="en-US" sz="2400" baseline="30000" dirty="0">
                          <a:effectLst/>
                        </a:rPr>
                        <a:t>2</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dirty="0">
                          <a:effectLst/>
                        </a:rPr>
                        <a:t>837,700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4350245"/>
                  </a:ext>
                </a:extLst>
              </a:tr>
              <a:tr h="418876">
                <a:tc>
                  <a:txBody>
                    <a:bodyPr/>
                    <a:lstStyle/>
                    <a:p>
                      <a:pPr marL="226695" marR="0" algn="r">
                        <a:spcBef>
                          <a:spcPts val="0"/>
                        </a:spcBef>
                        <a:spcAft>
                          <a:spcPts val="0"/>
                        </a:spcAft>
                      </a:pPr>
                      <a:r>
                        <a:rPr lang="en-US" sz="2400" dirty="0">
                          <a:effectLst/>
                        </a:rPr>
                        <a:t>Total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400" b="1" dirty="0">
                          <a:effectLst/>
                        </a:rPr>
                        <a:t>4,314,000</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8930585"/>
                  </a:ext>
                </a:extLst>
              </a:tr>
            </a:tbl>
          </a:graphicData>
        </a:graphic>
      </p:graphicFrame>
      <p:sp>
        <p:nvSpPr>
          <p:cNvPr id="8" name="Rectangle 4">
            <a:extLst>
              <a:ext uri="{FF2B5EF4-FFF2-40B4-BE49-F238E27FC236}">
                <a16:creationId xmlns:a16="http://schemas.microsoft.com/office/drawing/2014/main" id="{F35D6852-E327-4A67-80FB-649503E29CB0}"/>
              </a:ext>
            </a:extLst>
          </p:cNvPr>
          <p:cNvSpPr>
            <a:spLocks noChangeArrowheads="1"/>
          </p:cNvSpPr>
          <p:nvPr/>
        </p:nvSpPr>
        <p:spPr bwMode="auto">
          <a:xfrm>
            <a:off x="4551363" y="2763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F88A3713-7F6F-4482-818E-BFE3CE45BB79}"/>
              </a:ext>
            </a:extLst>
          </p:cNvPr>
          <p:cNvSpPr>
            <a:spLocks noChangeArrowheads="1"/>
          </p:cNvSpPr>
          <p:nvPr/>
        </p:nvSpPr>
        <p:spPr bwMode="auto">
          <a:xfrm>
            <a:off x="572921" y="5992632"/>
            <a:ext cx="1051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3000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t>
            </a:r>
            <a:r>
              <a:rPr kumimoji="0" lang="en-US" altLang="en-US" sz="1600" b="0" i="0" u="none" strike="noStrike" cap="none" normalizeH="0" baseline="3000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1]</a:t>
            </a:r>
            <a:r>
              <a:rPr kumimoji="0" lang="en-US" altLang="en-US" sz="1600" b="0" i="0" u="none" strike="noStrike" cap="none" normalizeH="0" baseline="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portion of the expenditures contributed by federal and state agencies is money collected from public water agencies. </a:t>
            </a:r>
            <a:endParaRPr kumimoji="0" lang="en-US" altLang="en-US" sz="16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30000" bmk="">
                <a:ln>
                  <a:noFill/>
                </a:ln>
                <a:solidFill>
                  <a:schemeClr val="tx1"/>
                </a:solidFill>
                <a:effectLst/>
                <a:latin typeface="Calibri" panose="020F0502020204030204" pitchFamily="34" charset="0"/>
                <a:ea typeface="Cambria" panose="02040503050406030204" pitchFamily="18" charset="0"/>
                <a:cs typeface="Times New Roman" panose="02020603050405020304" pitchFamily="18" charset="0"/>
                <a:hlinkClick r:id="rId3"/>
              </a:rPr>
              <a:t>[2]</a:t>
            </a:r>
            <a:r>
              <a:rPr kumimoji="0" lang="en-US" altLang="en-US" sz="1600" b="0" i="0" u="none" strike="noStrike" cap="none" normalizeH="0" baseline="0">
                <a:ln>
                  <a:noFill/>
                </a:ln>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 CCWD, MWD, SFCWA, SLDMWA, SWC</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26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E1E2-E6C2-4D74-9AA0-AEAB6F4D3ACC}"/>
              </a:ext>
            </a:extLst>
          </p:cNvPr>
          <p:cNvSpPr>
            <a:spLocks noGrp="1"/>
          </p:cNvSpPr>
          <p:nvPr>
            <p:ph type="title"/>
          </p:nvPr>
        </p:nvSpPr>
        <p:spPr/>
        <p:txBody>
          <a:bodyPr/>
          <a:lstStyle/>
          <a:p>
            <a:r>
              <a:rPr lang="en-US" dirty="0"/>
              <a:t>2019 Budget and Commitments</a:t>
            </a:r>
          </a:p>
        </p:txBody>
      </p:sp>
      <p:graphicFrame>
        <p:nvGraphicFramePr>
          <p:cNvPr id="3" name="Table 2">
            <a:extLst>
              <a:ext uri="{FF2B5EF4-FFF2-40B4-BE49-F238E27FC236}">
                <a16:creationId xmlns:a16="http://schemas.microsoft.com/office/drawing/2014/main" id="{6DEA4139-9011-43B3-97F3-126C0991DE20}"/>
              </a:ext>
            </a:extLst>
          </p:cNvPr>
          <p:cNvGraphicFramePr>
            <a:graphicFrameLocks noGrp="1"/>
          </p:cNvGraphicFramePr>
          <p:nvPr>
            <p:extLst>
              <p:ext uri="{D42A27DB-BD31-4B8C-83A1-F6EECF244321}">
                <p14:modId xmlns:p14="http://schemas.microsoft.com/office/powerpoint/2010/main" val="2759991268"/>
              </p:ext>
            </p:extLst>
          </p:nvPr>
        </p:nvGraphicFramePr>
        <p:xfrm>
          <a:off x="1056241" y="1992507"/>
          <a:ext cx="10079517" cy="3986345"/>
        </p:xfrm>
        <a:graphic>
          <a:graphicData uri="http://schemas.openxmlformats.org/drawingml/2006/table">
            <a:tbl>
              <a:tblPr>
                <a:tableStyleId>{5C22544A-7EE6-4342-B048-85BDC9FD1C3A}</a:tableStyleId>
              </a:tblPr>
              <a:tblGrid>
                <a:gridCol w="1398224">
                  <a:extLst>
                    <a:ext uri="{9D8B030D-6E8A-4147-A177-3AD203B41FA5}">
                      <a16:colId xmlns:a16="http://schemas.microsoft.com/office/drawing/2014/main" val="3547406020"/>
                    </a:ext>
                  </a:extLst>
                </a:gridCol>
                <a:gridCol w="1145754">
                  <a:extLst>
                    <a:ext uri="{9D8B030D-6E8A-4147-A177-3AD203B41FA5}">
                      <a16:colId xmlns:a16="http://schemas.microsoft.com/office/drawing/2014/main" val="2911432374"/>
                    </a:ext>
                  </a:extLst>
                </a:gridCol>
                <a:gridCol w="1156771">
                  <a:extLst>
                    <a:ext uri="{9D8B030D-6E8A-4147-A177-3AD203B41FA5}">
                      <a16:colId xmlns:a16="http://schemas.microsoft.com/office/drawing/2014/main" val="1337391677"/>
                    </a:ext>
                  </a:extLst>
                </a:gridCol>
                <a:gridCol w="980502">
                  <a:extLst>
                    <a:ext uri="{9D8B030D-6E8A-4147-A177-3AD203B41FA5}">
                      <a16:colId xmlns:a16="http://schemas.microsoft.com/office/drawing/2014/main" val="262147100"/>
                    </a:ext>
                  </a:extLst>
                </a:gridCol>
                <a:gridCol w="925416">
                  <a:extLst>
                    <a:ext uri="{9D8B030D-6E8A-4147-A177-3AD203B41FA5}">
                      <a16:colId xmlns:a16="http://schemas.microsoft.com/office/drawing/2014/main" val="1309836781"/>
                    </a:ext>
                  </a:extLst>
                </a:gridCol>
                <a:gridCol w="908695">
                  <a:extLst>
                    <a:ext uri="{9D8B030D-6E8A-4147-A177-3AD203B41FA5}">
                      <a16:colId xmlns:a16="http://schemas.microsoft.com/office/drawing/2014/main" val="253901921"/>
                    </a:ext>
                  </a:extLst>
                </a:gridCol>
                <a:gridCol w="908316">
                  <a:extLst>
                    <a:ext uri="{9D8B030D-6E8A-4147-A177-3AD203B41FA5}">
                      <a16:colId xmlns:a16="http://schemas.microsoft.com/office/drawing/2014/main" val="653637095"/>
                    </a:ext>
                  </a:extLst>
                </a:gridCol>
                <a:gridCol w="878698">
                  <a:extLst>
                    <a:ext uri="{9D8B030D-6E8A-4147-A177-3AD203B41FA5}">
                      <a16:colId xmlns:a16="http://schemas.microsoft.com/office/drawing/2014/main" val="4022962387"/>
                    </a:ext>
                  </a:extLst>
                </a:gridCol>
                <a:gridCol w="908316">
                  <a:extLst>
                    <a:ext uri="{9D8B030D-6E8A-4147-A177-3AD203B41FA5}">
                      <a16:colId xmlns:a16="http://schemas.microsoft.com/office/drawing/2014/main" val="261497967"/>
                    </a:ext>
                  </a:extLst>
                </a:gridCol>
                <a:gridCol w="868825">
                  <a:extLst>
                    <a:ext uri="{9D8B030D-6E8A-4147-A177-3AD203B41FA5}">
                      <a16:colId xmlns:a16="http://schemas.microsoft.com/office/drawing/2014/main" val="1416036574"/>
                    </a:ext>
                  </a:extLst>
                </a:gridCol>
              </a:tblGrid>
              <a:tr h="632677">
                <a:tc>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gridSpan="3">
                  <a:txBody>
                    <a:bodyPr/>
                    <a:lstStyle/>
                    <a:p>
                      <a:pPr algn="ctr" fontAlgn="b"/>
                      <a:r>
                        <a:rPr lang="en-US" sz="1800" b="1" i="0" u="none" strike="noStrike" dirty="0">
                          <a:solidFill>
                            <a:schemeClr val="tx1"/>
                          </a:solidFill>
                          <a:effectLst/>
                          <a:latin typeface="Calibri" panose="020F0502020204030204" pitchFamily="34" charset="0"/>
                        </a:rPr>
                        <a:t>2019 Budget</a:t>
                      </a:r>
                    </a:p>
                  </a:txBody>
                  <a:tcPr marL="0" marR="0" marT="0" marB="0" anchor="b">
                    <a:solidFill>
                      <a:schemeClr val="tx2">
                        <a:lumMod val="75000"/>
                      </a:schemeClr>
                    </a:solidFill>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gridSpan="6">
                  <a:txBody>
                    <a:bodyPr/>
                    <a:lstStyle/>
                    <a:p>
                      <a:pPr algn="ctr" fontAlgn="b"/>
                      <a:r>
                        <a:rPr lang="en-US" sz="1800" b="1" i="0" u="none" strike="noStrike" dirty="0">
                          <a:solidFill>
                            <a:schemeClr val="tx1"/>
                          </a:solidFill>
                          <a:effectLst/>
                          <a:latin typeface="Calibri" panose="020F0502020204030204" pitchFamily="34" charset="0"/>
                        </a:rPr>
                        <a:t>2019 Commitments</a:t>
                      </a:r>
                    </a:p>
                  </a:txBody>
                  <a:tcPr marL="0" marR="0" marT="0" marB="0" anchor="b">
                    <a:solidFill>
                      <a:schemeClr val="tx2">
                        <a:lumMod val="75000"/>
                      </a:schemeClr>
                    </a:solidFill>
                  </a:tcPr>
                </a:tc>
                <a:tc hMerge="1">
                  <a:txBody>
                    <a:bodyPr/>
                    <a:lstStyle/>
                    <a:p>
                      <a:endParaRPr lang="en-US"/>
                    </a:p>
                  </a:txBody>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hMerge="1">
                  <a:txBody>
                    <a:bodyPr/>
                    <a:lstStyle/>
                    <a:p>
                      <a:pPr algn="ctr" fontAlgn="b"/>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extLst>
                  <a:ext uri="{0D108BD9-81ED-4DB2-BD59-A6C34878D82A}">
                    <a16:rowId xmlns:a16="http://schemas.microsoft.com/office/drawing/2014/main" val="1516852673"/>
                  </a:ext>
                </a:extLst>
              </a:tr>
              <a:tr h="632677">
                <a:tc>
                  <a:txBody>
                    <a:bodyPr/>
                    <a:lstStyle/>
                    <a:p>
                      <a:pPr algn="ctr" fontAlgn="b"/>
                      <a:r>
                        <a:rPr lang="en-US" sz="1800" b="1" u="none" strike="noStrike" dirty="0">
                          <a:solidFill>
                            <a:schemeClr val="tx1"/>
                          </a:solidFill>
                          <a:effectLst/>
                        </a:rPr>
                        <a:t>Activity</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Budget</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Committed</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Shortfall</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SWC</a:t>
                      </a:r>
                    </a:p>
                  </a:txBody>
                  <a:tcPr marL="0" marR="0" marT="0" marB="0" anchor="b">
                    <a:solidFill>
                      <a:schemeClr val="tx2">
                        <a:lumMod val="75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CCWD</a:t>
                      </a: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DWR</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USBR</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NMFS</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ctr" fontAlgn="b"/>
                      <a:r>
                        <a:rPr lang="en-US" sz="1800" b="1" u="none" strike="noStrike" dirty="0">
                          <a:solidFill>
                            <a:schemeClr val="tx1"/>
                          </a:solidFill>
                          <a:effectLst/>
                        </a:rPr>
                        <a:t>DSP</a:t>
                      </a:r>
                      <a:endParaRPr lang="en-US" sz="1800" b="1"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extLst>
                  <a:ext uri="{0D108BD9-81ED-4DB2-BD59-A6C34878D82A}">
                    <a16:rowId xmlns:a16="http://schemas.microsoft.com/office/drawing/2014/main" val="2177376989"/>
                  </a:ext>
                </a:extLst>
              </a:tr>
              <a:tr h="632677">
                <a:tc>
                  <a:txBody>
                    <a:bodyPr/>
                    <a:lstStyle/>
                    <a:p>
                      <a:pPr marL="109538" lvl="0" indent="0" algn="l" fontAlgn="b"/>
                      <a:r>
                        <a:rPr lang="en-US" sz="1800" u="none" strike="noStrike" dirty="0">
                          <a:solidFill>
                            <a:schemeClr val="tx1"/>
                          </a:solidFill>
                          <a:effectLst/>
                        </a:rPr>
                        <a:t>Management and Facilitation </a:t>
                      </a:r>
                      <a:endParaRPr lang="en-US" sz="1800" b="0"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r" fontAlgn="b"/>
                      <a:r>
                        <a:rPr lang="en-US" sz="2000" u="none" strike="noStrike" dirty="0">
                          <a:effectLst/>
                        </a:rPr>
                        <a:t>420,000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295,000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125,000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125,000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80,000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90,000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7889967"/>
                  </a:ext>
                </a:extLst>
              </a:tr>
              <a:tr h="632677">
                <a:tc>
                  <a:txBody>
                    <a:bodyPr/>
                    <a:lstStyle/>
                    <a:p>
                      <a:pPr marL="109538" lvl="0" indent="0" algn="l" fontAlgn="b"/>
                      <a:r>
                        <a:rPr lang="en-US" sz="1800" u="none" strike="noStrike" dirty="0">
                          <a:solidFill>
                            <a:schemeClr val="tx1"/>
                          </a:solidFill>
                          <a:effectLst/>
                        </a:rPr>
                        <a:t>Sponsored Participants</a:t>
                      </a:r>
                      <a:endParaRPr lang="en-US" sz="1800" b="0"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r" fontAlgn="b"/>
                      <a:r>
                        <a:rPr lang="en-US" sz="2000" u="none" strike="noStrike" dirty="0">
                          <a:effectLst/>
                        </a:rPr>
                        <a:t>200,000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r>
                        <a:rPr lang="en-US" sz="2000" u="none" strike="noStrike" dirty="0">
                          <a:effectLst/>
                        </a:rPr>
                        <a:t>200,000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r>
                        <a:rPr lang="en-US" sz="2000" u="none" strike="noStrike" dirty="0">
                          <a:effectLst/>
                        </a:rPr>
                        <a:t>170,000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r" fontAlgn="b"/>
                      <a:r>
                        <a:rPr lang="en-US" sz="2000" u="none" strike="noStrike" dirty="0">
                          <a:effectLst/>
                        </a:rPr>
                        <a:t>30,000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chemeClr val="tx2">
                        <a:lumMod val="40000"/>
                        <a:lumOff val="60000"/>
                      </a:schemeClr>
                    </a:solidFill>
                  </a:tcPr>
                </a:tc>
                <a:extLst>
                  <a:ext uri="{0D108BD9-81ED-4DB2-BD59-A6C34878D82A}">
                    <a16:rowId xmlns:a16="http://schemas.microsoft.com/office/drawing/2014/main" val="789767789"/>
                  </a:ext>
                </a:extLst>
              </a:tr>
              <a:tr h="632677">
                <a:tc>
                  <a:txBody>
                    <a:bodyPr/>
                    <a:lstStyle/>
                    <a:p>
                      <a:pPr marL="109538" lvl="0" indent="0" algn="l" fontAlgn="b"/>
                      <a:r>
                        <a:rPr lang="en-US" sz="1800" u="none" strike="noStrike" dirty="0">
                          <a:solidFill>
                            <a:schemeClr val="tx1"/>
                          </a:solidFill>
                          <a:effectLst/>
                        </a:rPr>
                        <a:t>Technical Studies </a:t>
                      </a:r>
                      <a:endParaRPr lang="en-US" sz="1800" b="0" i="0" u="none" strike="noStrike" dirty="0">
                        <a:solidFill>
                          <a:schemeClr val="tx1"/>
                        </a:solidFill>
                        <a:effectLst/>
                        <a:latin typeface="Calibri" panose="020F0502020204030204" pitchFamily="34" charset="0"/>
                      </a:endParaRPr>
                    </a:p>
                  </a:txBody>
                  <a:tcPr marL="0" marR="0" marT="0" marB="0" anchor="b">
                    <a:solidFill>
                      <a:schemeClr val="tx2">
                        <a:lumMod val="75000"/>
                      </a:schemeClr>
                    </a:solidFill>
                  </a:tcPr>
                </a:tc>
                <a:tc>
                  <a:txBody>
                    <a:bodyPr/>
                    <a:lstStyle/>
                    <a:p>
                      <a:pPr algn="r" fontAlgn="b"/>
                      <a:r>
                        <a:rPr lang="en-US" sz="2000" u="none" strike="noStrike" dirty="0">
                          <a:effectLst/>
                        </a:rPr>
                        <a:t>1,080,000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1,080,000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185,000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b="0" i="0" u="none" strike="noStrike" dirty="0">
                          <a:solidFill>
                            <a:srgbClr val="000000"/>
                          </a:solidFill>
                          <a:effectLst/>
                          <a:latin typeface="Corbel" panose="020B0503020204020204" pitchFamily="34" charset="0"/>
                        </a:rPr>
                        <a:t>20,000</a:t>
                      </a:r>
                    </a:p>
                  </a:txBody>
                  <a:tcPr marL="0" marR="0" marT="0" marB="0" anchor="b"/>
                </a:tc>
                <a:tc>
                  <a:txBody>
                    <a:bodyPr/>
                    <a:lstStyle/>
                    <a:p>
                      <a:pPr algn="r"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725,000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50,000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100,000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48914155"/>
                  </a:ext>
                </a:extLst>
              </a:tr>
              <a:tr h="632677">
                <a:tc>
                  <a:txBody>
                    <a:bodyPr/>
                    <a:lstStyle/>
                    <a:p>
                      <a:pPr marL="682625" indent="0" algn="l" fontAlgn="b"/>
                      <a:r>
                        <a:rPr lang="en-US" sz="2000" u="none" strike="noStrike" dirty="0">
                          <a:solidFill>
                            <a:schemeClr val="tx1"/>
                          </a:solidFill>
                          <a:effectLst/>
                        </a:rPr>
                        <a:t>Total</a:t>
                      </a:r>
                    </a:p>
                  </a:txBody>
                  <a:tcPr marL="0" marR="0" marT="0" marB="0" anchor="b">
                    <a:solidFill>
                      <a:schemeClr val="tx2">
                        <a:lumMod val="75000"/>
                      </a:schemeClr>
                    </a:solidFill>
                  </a:tcPr>
                </a:tc>
                <a:tc>
                  <a:txBody>
                    <a:bodyPr/>
                    <a:lstStyle/>
                    <a:p>
                      <a:pPr algn="r" fontAlgn="b"/>
                      <a:r>
                        <a:rPr lang="en-US" sz="2000" u="none" strike="noStrike" dirty="0">
                          <a:effectLst/>
                        </a:rPr>
                        <a:t>1,700,000</a:t>
                      </a:r>
                    </a:p>
                  </a:txBody>
                  <a:tcPr marL="0" marR="0" marT="0" marB="0" anchor="b">
                    <a:solidFill>
                      <a:schemeClr val="tx2">
                        <a:lumMod val="60000"/>
                        <a:lumOff val="40000"/>
                      </a:schemeClr>
                    </a:solidFill>
                  </a:tcPr>
                </a:tc>
                <a:tc>
                  <a:txBody>
                    <a:bodyPr/>
                    <a:lstStyle/>
                    <a:p>
                      <a:pPr algn="r" fontAlgn="b"/>
                      <a:r>
                        <a:rPr lang="en-US" sz="2000" u="none" strike="noStrike" dirty="0">
                          <a:effectLst/>
                        </a:rPr>
                        <a:t>1,575,000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algn="r" fontAlgn="b"/>
                      <a:r>
                        <a:rPr lang="en-US" sz="2000" u="none" strike="noStrike" dirty="0">
                          <a:effectLst/>
                        </a:rPr>
                        <a:t> 125,000 </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algn="r" fontAlgn="b"/>
                      <a:r>
                        <a:rPr lang="en-US" sz="2000" u="none" strike="noStrike" dirty="0">
                          <a:effectLst/>
                        </a:rPr>
                        <a:t>310,000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Corbel" panose="020B0503020204020204" pitchFamily="34" charset="0"/>
                      </a:endParaRPr>
                    </a:p>
                    <a:p>
                      <a:pPr marL="0" marR="0" lvl="0" indent="0" algn="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orbel" panose="020B0503020204020204" pitchFamily="34" charset="0"/>
                        </a:rPr>
                        <a:t>20,000</a:t>
                      </a:r>
                    </a:p>
                  </a:txBody>
                  <a:tcPr marL="0" marR="0" marT="0" marB="0" anchor="b">
                    <a:solidFill>
                      <a:schemeClr val="tx2">
                        <a:lumMod val="60000"/>
                        <a:lumOff val="40000"/>
                      </a:schemeClr>
                    </a:solidFill>
                  </a:tcPr>
                </a:tc>
                <a:tc>
                  <a:txBody>
                    <a:bodyPr/>
                    <a:lstStyle/>
                    <a:p>
                      <a:pPr algn="r" fontAlgn="b"/>
                      <a:r>
                        <a:rPr lang="en-US" sz="2000" u="none" strike="noStrike" dirty="0">
                          <a:effectLst/>
                        </a:rPr>
                        <a:t>250,000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algn="r" fontAlgn="b"/>
                      <a:r>
                        <a:rPr lang="en-US" sz="2000" u="none" strike="noStrike" dirty="0">
                          <a:effectLst/>
                        </a:rPr>
                        <a:t>815,000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algn="r" fontAlgn="b"/>
                      <a:r>
                        <a:rPr lang="en-US" sz="2000" u="none" strike="noStrike" dirty="0">
                          <a:effectLst/>
                        </a:rPr>
                        <a:t>80,000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tc>
                  <a:txBody>
                    <a:bodyPr/>
                    <a:lstStyle/>
                    <a:p>
                      <a:pPr algn="r" fontAlgn="b"/>
                      <a:r>
                        <a:rPr lang="en-US" sz="2000" u="none" strike="noStrike" dirty="0">
                          <a:effectLst/>
                        </a:rPr>
                        <a:t>100,000</a:t>
                      </a:r>
                      <a:endParaRPr lang="en-US" sz="2000" b="1" i="0" u="none" strike="noStrike" dirty="0">
                        <a:solidFill>
                          <a:srgbClr val="000000"/>
                        </a:solidFill>
                        <a:effectLst/>
                        <a:latin typeface="Calibri" panose="020F0502020204030204" pitchFamily="34" charset="0"/>
                      </a:endParaRPr>
                    </a:p>
                  </a:txBody>
                  <a:tcPr marL="0" marR="0" marT="0" marB="0" anchor="b">
                    <a:solidFill>
                      <a:schemeClr val="tx2">
                        <a:lumMod val="60000"/>
                        <a:lumOff val="40000"/>
                      </a:schemeClr>
                    </a:solidFill>
                  </a:tcPr>
                </a:tc>
                <a:extLst>
                  <a:ext uri="{0D108BD9-81ED-4DB2-BD59-A6C34878D82A}">
                    <a16:rowId xmlns:a16="http://schemas.microsoft.com/office/drawing/2014/main" val="1107659781"/>
                  </a:ext>
                </a:extLst>
              </a:tr>
            </a:tbl>
          </a:graphicData>
        </a:graphic>
      </p:graphicFrame>
    </p:spTree>
    <p:extLst>
      <p:ext uri="{BB962C8B-B14F-4D97-AF65-F5344CB8AC3E}">
        <p14:creationId xmlns:p14="http://schemas.microsoft.com/office/powerpoint/2010/main" val="259318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CSAMP</a:t>
            </a:r>
          </a:p>
        </p:txBody>
      </p:sp>
      <p:sp>
        <p:nvSpPr>
          <p:cNvPr id="3" name="Content Placeholder 2"/>
          <p:cNvSpPr>
            <a:spLocks noGrp="1"/>
          </p:cNvSpPr>
          <p:nvPr>
            <p:ph idx="1"/>
          </p:nvPr>
        </p:nvSpPr>
        <p:spPr/>
        <p:txBody>
          <a:bodyPr/>
          <a:lstStyle/>
          <a:p>
            <a:r>
              <a:rPr lang="en-US" dirty="0"/>
              <a:t>Outgrowth of </a:t>
            </a:r>
            <a:r>
              <a:rPr lang="en-US" dirty="0" err="1"/>
              <a:t>BiOp</a:t>
            </a:r>
            <a:r>
              <a:rPr lang="en-US" dirty="0"/>
              <a:t> Litigation</a:t>
            </a:r>
          </a:p>
          <a:p>
            <a:r>
              <a:rPr lang="en-US" dirty="0"/>
              <a:t>Initiated in April 2013 </a:t>
            </a:r>
          </a:p>
          <a:p>
            <a:r>
              <a:rPr lang="en-US" dirty="0"/>
              <a:t>In 2015, all parties agreed to continue the Program after final judgements were issued by the Ninth Circuit</a:t>
            </a:r>
          </a:p>
          <a:p>
            <a:r>
              <a:rPr lang="en-US" dirty="0"/>
              <a:t>In 2018, CSAMP was expanded to include additional NGOs, upstream and in-Delta PWAs </a:t>
            </a:r>
          </a:p>
        </p:txBody>
      </p:sp>
      <p:pic>
        <p:nvPicPr>
          <p:cNvPr id="4" name="Picture 3"/>
          <p:cNvPicPr>
            <a:picLocks noChangeAspect="1"/>
          </p:cNvPicPr>
          <p:nvPr/>
        </p:nvPicPr>
        <p:blipFill>
          <a:blip r:embed="rId2"/>
          <a:stretch>
            <a:fillRect/>
          </a:stretch>
        </p:blipFill>
        <p:spPr>
          <a:xfrm>
            <a:off x="7974767" y="4339716"/>
            <a:ext cx="4217233" cy="2449895"/>
          </a:xfrm>
          <a:prstGeom prst="rect">
            <a:avLst/>
          </a:prstGeom>
        </p:spPr>
      </p:pic>
    </p:spTree>
    <p:extLst>
      <p:ext uri="{BB962C8B-B14F-4D97-AF65-F5344CB8AC3E}">
        <p14:creationId xmlns:p14="http://schemas.microsoft.com/office/powerpoint/2010/main" val="286921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CSAMP Participants</a:t>
            </a:r>
          </a:p>
        </p:txBody>
      </p:sp>
      <p:sp>
        <p:nvSpPr>
          <p:cNvPr id="7" name="Rectangle 6"/>
          <p:cNvSpPr/>
          <p:nvPr/>
        </p:nvSpPr>
        <p:spPr>
          <a:xfrm>
            <a:off x="1334097" y="1794676"/>
            <a:ext cx="184731" cy="677108"/>
          </a:xfrm>
          <a:prstGeom prst="rect">
            <a:avLst/>
          </a:prstGeom>
        </p:spPr>
        <p:txBody>
          <a:bodyPr wrap="none">
            <a:spAutoFit/>
          </a:bodyPr>
          <a:lstStyle/>
          <a:p>
            <a:endParaRPr lang="en-US" dirty="0"/>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887287" y="1672497"/>
            <a:ext cx="5640564" cy="4754717"/>
          </a:xfrm>
        </p:spPr>
        <p:txBody>
          <a:bodyPr>
            <a:normAutofit fontScale="92500" lnSpcReduction="20000"/>
          </a:bodyPr>
          <a:lstStyle/>
          <a:p>
            <a:r>
              <a:rPr lang="en-US" sz="2600" dirty="0"/>
              <a:t>CA Department of Water Resources</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r>
              <a:rPr lang="en-US" sz="2600" dirty="0"/>
              <a:t>CA Department of Fish and Wildlife</a:t>
            </a:r>
          </a:p>
          <a:p>
            <a:r>
              <a:rPr lang="en-US" sz="2600" dirty="0"/>
              <a:t>CA State Water Resources Control Board</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r>
              <a:rPr lang="en-US" sz="2600" dirty="0"/>
              <a:t>Coalition for a Sustainable Delta</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r>
              <a:rPr lang="en-US" sz="2600" dirty="0"/>
              <a:t>Contra Costa Water District</a:t>
            </a:r>
          </a:p>
          <a:p>
            <a:r>
              <a:rPr lang="en-US" sz="2600" dirty="0"/>
              <a:t>Defenders of Wildlife</a:t>
            </a:r>
          </a:p>
          <a:p>
            <a:r>
              <a:rPr lang="en-US" sz="2600" dirty="0"/>
              <a:t>Friant Water Authority</a:t>
            </a:r>
          </a:p>
          <a:p>
            <a:r>
              <a:rPr lang="en-US" sz="2600" dirty="0"/>
              <a:t>Golden Gate Salmon Assoc. and Water4Fish</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r>
              <a:rPr lang="en-US" sz="2600" dirty="0"/>
              <a:t>Kern County Water Agency</a:t>
            </a:r>
          </a:p>
          <a:p>
            <a:r>
              <a:rPr lang="en-US" sz="2600" dirty="0"/>
              <a:t>Metropolitan Water District of Southern California</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r>
              <a:rPr lang="en-US" sz="2600" dirty="0"/>
              <a:t>National Marine Fisheries Service</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6" name="Content Placeholder 8">
            <a:extLst>
              <a:ext uri="{FF2B5EF4-FFF2-40B4-BE49-F238E27FC236}">
                <a16:creationId xmlns:a16="http://schemas.microsoft.com/office/drawing/2014/main" id="{54CB4332-2338-450D-99CA-5C607C62671F}"/>
              </a:ext>
            </a:extLst>
          </p:cNvPr>
          <p:cNvSpPr txBox="1">
            <a:spLocks/>
          </p:cNvSpPr>
          <p:nvPr/>
        </p:nvSpPr>
        <p:spPr>
          <a:xfrm>
            <a:off x="6527851" y="1638373"/>
            <a:ext cx="5640564" cy="4754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Natural Resources Defense Council</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Pacific Coast Federation of Fishermen's Associations</a:t>
            </a:r>
          </a:p>
          <a:p>
            <a:r>
              <a:rPr lang="en-US" sz="2400" dirty="0"/>
              <a:t>San Luis Delta Mendota Water Authority</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Santa Clara Valley Water Agency</a:t>
            </a:r>
          </a:p>
          <a:p>
            <a:r>
              <a:rPr lang="en-US" sz="2400" dirty="0"/>
              <a:t>The Bay Institute</a:t>
            </a:r>
          </a:p>
          <a:p>
            <a:r>
              <a:rPr lang="en-US" sz="2400" dirty="0"/>
              <a:t>The Nature Conservancy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U.S. Bureau of Reclamation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U.S. Fish and Wildlife Service</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err="1">
                <a:latin typeface="Calibri" panose="020F0502020204030204" pitchFamily="34" charset="0"/>
                <a:ea typeface="Times New Roman" panose="02020603050405020304" pitchFamily="18" charset="0"/>
                <a:cs typeface="Times New Roman" panose="02020603050405020304" pitchFamily="18" charset="0"/>
              </a:rPr>
              <a:t>Westlands</a:t>
            </a:r>
            <a:r>
              <a:rPr lang="en-US" sz="2400" dirty="0">
                <a:latin typeface="Calibri" panose="020F0502020204030204" pitchFamily="34" charset="0"/>
                <a:ea typeface="Times New Roman" panose="02020603050405020304" pitchFamily="18" charset="0"/>
                <a:cs typeface="Times New Roman" panose="02020603050405020304" pitchFamily="18" charset="0"/>
              </a:rPr>
              <a:t> Water District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4975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CSAMP Structure</a:t>
            </a:r>
          </a:p>
        </p:txBody>
      </p:sp>
      <p:pic>
        <p:nvPicPr>
          <p:cNvPr id="4" name="Content Placeholder 3"/>
          <p:cNvPicPr>
            <a:picLocks noGrp="1"/>
          </p:cNvPicPr>
          <p:nvPr>
            <p:ph idx="1"/>
          </p:nvPr>
        </p:nvPicPr>
        <p:blipFill>
          <a:blip r:embed="rId2"/>
          <a:stretch>
            <a:fillRect/>
          </a:stretch>
        </p:blipFill>
        <p:spPr>
          <a:xfrm>
            <a:off x="2352908" y="1817648"/>
            <a:ext cx="7683189" cy="4505093"/>
          </a:xfrm>
          <a:prstGeom prst="rect">
            <a:avLst/>
          </a:prstGeom>
        </p:spPr>
      </p:pic>
    </p:spTree>
    <p:extLst>
      <p:ext uri="{BB962C8B-B14F-4D97-AF65-F5344CB8AC3E}">
        <p14:creationId xmlns:p14="http://schemas.microsoft.com/office/powerpoint/2010/main" val="163885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a:t>
            </a:r>
          </a:p>
        </p:txBody>
      </p:sp>
      <p:sp>
        <p:nvSpPr>
          <p:cNvPr id="3" name="Content Placeholder 2"/>
          <p:cNvSpPr>
            <a:spLocks noGrp="1"/>
          </p:cNvSpPr>
          <p:nvPr>
            <p:ph idx="1"/>
          </p:nvPr>
        </p:nvSpPr>
        <p:spPr>
          <a:xfrm>
            <a:off x="1026192" y="1684212"/>
            <a:ext cx="10233800" cy="2590258"/>
          </a:xfrm>
        </p:spPr>
        <p:txBody>
          <a:bodyPr/>
          <a:lstStyle/>
          <a:p>
            <a:pPr marL="0" indent="0">
              <a:buNone/>
            </a:pPr>
            <a:r>
              <a:rPr lang="en-US" dirty="0"/>
              <a:t>Work with a sense of urgency to collaboratively evaluate current hypotheses and management actions associated with protection and restoration of species of concern, current and future federal and state regulatory authorizations for the SWP and CVP, and other local and state management actions, to improve performance from both biological and water supply perspectives.</a:t>
            </a:r>
          </a:p>
        </p:txBody>
      </p:sp>
      <p:pic>
        <p:nvPicPr>
          <p:cNvPr id="4" name="Picture 3"/>
          <p:cNvPicPr>
            <a:picLocks noChangeAspect="1"/>
          </p:cNvPicPr>
          <p:nvPr/>
        </p:nvPicPr>
        <p:blipFill>
          <a:blip r:embed="rId2"/>
          <a:stretch>
            <a:fillRect/>
          </a:stretch>
        </p:blipFill>
        <p:spPr>
          <a:xfrm>
            <a:off x="226371" y="4415883"/>
            <a:ext cx="3839348" cy="2278656"/>
          </a:xfrm>
          <a:prstGeom prst="rect">
            <a:avLst/>
          </a:prstGeom>
        </p:spPr>
      </p:pic>
      <p:pic>
        <p:nvPicPr>
          <p:cNvPr id="5" name="Picture 4"/>
          <p:cNvPicPr>
            <a:picLocks noChangeAspect="1"/>
          </p:cNvPicPr>
          <p:nvPr/>
        </p:nvPicPr>
        <p:blipFill>
          <a:blip r:embed="rId3"/>
          <a:stretch>
            <a:fillRect/>
          </a:stretch>
        </p:blipFill>
        <p:spPr>
          <a:xfrm>
            <a:off x="7783551" y="4415883"/>
            <a:ext cx="4196576" cy="2278656"/>
          </a:xfrm>
          <a:prstGeom prst="rect">
            <a:avLst/>
          </a:prstGeom>
        </p:spPr>
      </p:pic>
      <p:pic>
        <p:nvPicPr>
          <p:cNvPr id="7" name="Picture 6"/>
          <p:cNvPicPr>
            <a:picLocks noChangeAspect="1"/>
          </p:cNvPicPr>
          <p:nvPr/>
        </p:nvPicPr>
        <p:blipFill>
          <a:blip r:embed="rId4"/>
          <a:stretch>
            <a:fillRect/>
          </a:stretch>
        </p:blipFill>
        <p:spPr>
          <a:xfrm>
            <a:off x="4220512" y="4415883"/>
            <a:ext cx="3408246" cy="2278656"/>
          </a:xfrm>
          <a:prstGeom prst="rect">
            <a:avLst/>
          </a:prstGeom>
        </p:spPr>
      </p:pic>
    </p:spTree>
    <p:extLst>
      <p:ext uri="{BB962C8B-B14F-4D97-AF65-F5344CB8AC3E}">
        <p14:creationId xmlns:p14="http://schemas.microsoft.com/office/powerpoint/2010/main" val="233666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D1F5-6F28-4F64-A4ED-AB5509E7B71A}"/>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3A6E0150-EED3-4C78-9B3E-D21597FE48AE}"/>
              </a:ext>
            </a:extLst>
          </p:cNvPr>
          <p:cNvSpPr>
            <a:spLocks noGrp="1"/>
          </p:cNvSpPr>
          <p:nvPr>
            <p:ph idx="1"/>
          </p:nvPr>
        </p:nvSpPr>
        <p:spPr/>
        <p:txBody>
          <a:bodyPr>
            <a:normAutofit/>
          </a:bodyPr>
          <a:lstStyle/>
          <a:p>
            <a:pPr marL="514350" lvl="0" indent="-514350">
              <a:buFont typeface="+mj-lt"/>
              <a:buAutoNum type="arabicPeriod"/>
            </a:pPr>
            <a:r>
              <a:rPr lang="en-US" i="1" dirty="0"/>
              <a:t>Provide a </a:t>
            </a:r>
            <a:r>
              <a:rPr lang="en-US" b="1" i="1" u="sng" dirty="0"/>
              <a:t>FORUM</a:t>
            </a:r>
            <a:r>
              <a:rPr lang="en-US" i="1" dirty="0"/>
              <a:t> for communication among the agencies, NGOs and PWAs;</a:t>
            </a:r>
            <a:endParaRPr lang="en-US" dirty="0"/>
          </a:p>
          <a:p>
            <a:pPr marL="514350" lvl="0" indent="-514350">
              <a:buFont typeface="+mj-lt"/>
              <a:buAutoNum type="arabicPeriod"/>
            </a:pPr>
            <a:r>
              <a:rPr lang="en-US" i="1" dirty="0"/>
              <a:t>Act as a </a:t>
            </a:r>
            <a:r>
              <a:rPr lang="en-US" b="1" i="1" u="sng" dirty="0"/>
              <a:t>CATALYST</a:t>
            </a:r>
            <a:r>
              <a:rPr lang="en-US" i="1" dirty="0"/>
              <a:t> to address the most contentious and urgent management relevant science issues; and</a:t>
            </a:r>
            <a:endParaRPr lang="en-US" dirty="0"/>
          </a:p>
          <a:p>
            <a:pPr marL="514350" lvl="0" indent="-514350">
              <a:buFont typeface="+mj-lt"/>
              <a:buAutoNum type="arabicPeriod"/>
            </a:pPr>
            <a:r>
              <a:rPr lang="en-US" b="1" i="1" u="sng" dirty="0"/>
              <a:t>COMPILE AND DISSEMINATE INFORMATION</a:t>
            </a:r>
            <a:r>
              <a:rPr lang="en-US" i="1" dirty="0"/>
              <a:t> for decision makers on contentious and urgent science issues in a timely fashion.</a:t>
            </a:r>
            <a:endParaRPr lang="en-US" dirty="0"/>
          </a:p>
        </p:txBody>
      </p:sp>
    </p:spTree>
    <p:extLst>
      <p:ext uri="{BB962C8B-B14F-4D97-AF65-F5344CB8AC3E}">
        <p14:creationId xmlns:p14="http://schemas.microsoft.com/office/powerpoint/2010/main" val="368110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CSAMP Priorities (2019-2020)</a:t>
            </a:r>
          </a:p>
        </p:txBody>
      </p:sp>
      <p:sp>
        <p:nvSpPr>
          <p:cNvPr id="5" name="Content Placeholder 4">
            <a:extLst>
              <a:ext uri="{FF2B5EF4-FFF2-40B4-BE49-F238E27FC236}">
                <a16:creationId xmlns:a16="http://schemas.microsoft.com/office/drawing/2014/main" id="{A683AEAC-A39D-43DF-A778-3607E881C80D}"/>
              </a:ext>
            </a:extLst>
          </p:cNvPr>
          <p:cNvSpPr>
            <a:spLocks noGrp="1"/>
          </p:cNvSpPr>
          <p:nvPr>
            <p:ph idx="1"/>
          </p:nvPr>
        </p:nvSpPr>
        <p:spPr>
          <a:xfrm>
            <a:off x="1120000" y="1616744"/>
            <a:ext cx="10233800" cy="5120940"/>
          </a:xfrm>
        </p:spPr>
        <p:txBody>
          <a:bodyPr>
            <a:noAutofit/>
          </a:bodyPr>
          <a:lstStyle/>
          <a:p>
            <a:pPr marL="457200" indent="-457200">
              <a:buFont typeface="+mj-lt"/>
              <a:buAutoNum type="arabicPeriod"/>
            </a:pPr>
            <a:r>
              <a:rPr lang="en-US" dirty="0"/>
              <a:t>Complete current CAMT investigations and communicate findings</a:t>
            </a:r>
          </a:p>
          <a:p>
            <a:pPr marL="457200" indent="-457200">
              <a:buFont typeface="+mj-lt"/>
              <a:buAutoNum type="arabicPeriod"/>
            </a:pPr>
            <a:r>
              <a:rPr lang="en-US" dirty="0"/>
              <a:t>Support implementation of resiliency strategies for Delta Smelt and Sacramento Valley salmonids</a:t>
            </a:r>
          </a:p>
          <a:p>
            <a:pPr marL="457200" indent="-457200">
              <a:buFont typeface="+mj-lt"/>
              <a:buAutoNum type="arabicPeriod"/>
            </a:pPr>
            <a:r>
              <a:rPr lang="en-US" dirty="0"/>
              <a:t>Support additional near-term, no regrets salmon actions</a:t>
            </a:r>
          </a:p>
          <a:p>
            <a:pPr marL="457200" indent="-457200">
              <a:buFont typeface="+mj-lt"/>
              <a:buAutoNum type="arabicPeriod"/>
            </a:pPr>
            <a:r>
              <a:rPr lang="en-US" dirty="0"/>
              <a:t>Improve coordination of salmonid research in the delta and support development of an integrated central valley science plan for salmonids</a:t>
            </a:r>
          </a:p>
          <a:p>
            <a:pPr marL="457200" indent="-457200">
              <a:buFont typeface="+mj-lt"/>
              <a:buAutoNum type="arabicPeriod"/>
            </a:pPr>
            <a:r>
              <a:rPr lang="en-US" dirty="0"/>
              <a:t>Initiate conversation regarding oversight, guidance, and feedback on monitoring schemes targeting the delta's natural resources</a:t>
            </a:r>
          </a:p>
          <a:p>
            <a:pPr marL="457200" indent="-457200">
              <a:buFont typeface="+mj-lt"/>
              <a:buAutoNum type="arabicPeriod"/>
            </a:pPr>
            <a:r>
              <a:rPr lang="en-US" dirty="0"/>
              <a:t>Advance decision support tools</a:t>
            </a:r>
          </a:p>
        </p:txBody>
      </p:sp>
    </p:spTree>
    <p:extLst>
      <p:ext uri="{BB962C8B-B14F-4D97-AF65-F5344CB8AC3E}">
        <p14:creationId xmlns:p14="http://schemas.microsoft.com/office/powerpoint/2010/main" val="298386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D237-E385-4DC4-BE26-1A631AE0A468}"/>
              </a:ext>
            </a:extLst>
          </p:cNvPr>
          <p:cNvSpPr>
            <a:spLocks noGrp="1"/>
          </p:cNvSpPr>
          <p:nvPr>
            <p:ph type="title"/>
          </p:nvPr>
        </p:nvSpPr>
        <p:spPr/>
        <p:txBody>
          <a:bodyPr>
            <a:normAutofit/>
          </a:bodyPr>
          <a:lstStyle/>
          <a:p>
            <a:r>
              <a:rPr lang="en-US" dirty="0"/>
              <a:t>CSAMP Technical Studies</a:t>
            </a:r>
          </a:p>
        </p:txBody>
      </p:sp>
      <p:sp>
        <p:nvSpPr>
          <p:cNvPr id="3" name="Content Placeholder 2">
            <a:extLst>
              <a:ext uri="{FF2B5EF4-FFF2-40B4-BE49-F238E27FC236}">
                <a16:creationId xmlns:a16="http://schemas.microsoft.com/office/drawing/2014/main" id="{D457D822-ACE7-4A0B-996F-0CAB57EFD6DD}"/>
              </a:ext>
            </a:extLst>
          </p:cNvPr>
          <p:cNvSpPr>
            <a:spLocks noGrp="1"/>
          </p:cNvSpPr>
          <p:nvPr>
            <p:ph idx="1"/>
          </p:nvPr>
        </p:nvSpPr>
        <p:spPr/>
        <p:txBody>
          <a:bodyPr>
            <a:normAutofit fontScale="85000" lnSpcReduction="20000"/>
          </a:bodyPr>
          <a:lstStyle/>
          <a:p>
            <a:pPr marL="0" indent="0">
              <a:buNone/>
            </a:pPr>
            <a:r>
              <a:rPr lang="en-US" b="1" u="sng" dirty="0"/>
              <a:t>Completed</a:t>
            </a:r>
          </a:p>
          <a:p>
            <a:r>
              <a:rPr lang="en-US" dirty="0"/>
              <a:t>Effects of Water Project Operations on Salmon Behavior and Survival</a:t>
            </a:r>
          </a:p>
          <a:p>
            <a:r>
              <a:rPr lang="en-US" dirty="0"/>
              <a:t>Review of Delta Smelt Survey Data</a:t>
            </a:r>
          </a:p>
          <a:p>
            <a:pPr marL="0" indent="0">
              <a:buNone/>
            </a:pPr>
            <a:r>
              <a:rPr lang="en-US" b="1" u="sng" dirty="0"/>
              <a:t>Ongoing</a:t>
            </a:r>
          </a:p>
          <a:p>
            <a:r>
              <a:rPr lang="en-US" dirty="0"/>
              <a:t>Delta Smelt Entrainment Studies</a:t>
            </a:r>
          </a:p>
          <a:p>
            <a:r>
              <a:rPr lang="en-US" dirty="0"/>
              <a:t>Fall Outflow Studies</a:t>
            </a:r>
          </a:p>
          <a:p>
            <a:r>
              <a:rPr lang="en-US" dirty="0"/>
              <a:t>Delta Salmon Rearing Habitat Study</a:t>
            </a:r>
          </a:p>
          <a:p>
            <a:r>
              <a:rPr lang="en-US" dirty="0"/>
              <a:t>Delta Smelt Science Plan Implementation</a:t>
            </a:r>
          </a:p>
          <a:p>
            <a:pPr marL="0" indent="0">
              <a:buNone/>
            </a:pPr>
            <a:r>
              <a:rPr lang="en-US" b="1" u="sng" dirty="0"/>
              <a:t>Planned</a:t>
            </a:r>
          </a:p>
          <a:p>
            <a:r>
              <a:rPr lang="en-US" dirty="0"/>
              <a:t>Structured Decision Making for Delta Smelt</a:t>
            </a:r>
          </a:p>
          <a:p>
            <a:r>
              <a:rPr lang="en-US" dirty="0"/>
              <a:t>Coordinated Salmon Science Plan for the Delta</a:t>
            </a:r>
          </a:p>
          <a:p>
            <a:pPr marL="0" indent="0">
              <a:buNone/>
            </a:pPr>
            <a:endParaRPr lang="en-US" b="1" u="sng" dirty="0"/>
          </a:p>
          <a:p>
            <a:endParaRPr lang="en-US" dirty="0"/>
          </a:p>
        </p:txBody>
      </p:sp>
    </p:spTree>
    <p:extLst>
      <p:ext uri="{BB962C8B-B14F-4D97-AF65-F5344CB8AC3E}">
        <p14:creationId xmlns:p14="http://schemas.microsoft.com/office/powerpoint/2010/main" val="144181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CF25-4C91-4581-AF79-6EDD7F17DF34}"/>
              </a:ext>
            </a:extLst>
          </p:cNvPr>
          <p:cNvSpPr>
            <a:spLocks noGrp="1"/>
          </p:cNvSpPr>
          <p:nvPr>
            <p:ph type="title"/>
          </p:nvPr>
        </p:nvSpPr>
        <p:spPr/>
        <p:txBody>
          <a:bodyPr/>
          <a:lstStyle/>
          <a:p>
            <a:r>
              <a:rPr lang="en-US" dirty="0"/>
              <a:t>Capital Expenditures ($)</a:t>
            </a:r>
          </a:p>
        </p:txBody>
      </p:sp>
      <p:graphicFrame>
        <p:nvGraphicFramePr>
          <p:cNvPr id="3" name="Table 2">
            <a:extLst>
              <a:ext uri="{FF2B5EF4-FFF2-40B4-BE49-F238E27FC236}">
                <a16:creationId xmlns:a16="http://schemas.microsoft.com/office/drawing/2014/main" id="{C10CF98B-495F-4D7D-B795-7629A8212DFA}"/>
              </a:ext>
            </a:extLst>
          </p:cNvPr>
          <p:cNvGraphicFramePr>
            <a:graphicFrameLocks noGrp="1"/>
          </p:cNvGraphicFramePr>
          <p:nvPr>
            <p:extLst>
              <p:ext uri="{D42A27DB-BD31-4B8C-83A1-F6EECF244321}">
                <p14:modId xmlns:p14="http://schemas.microsoft.com/office/powerpoint/2010/main" val="713027763"/>
              </p:ext>
            </p:extLst>
          </p:nvPr>
        </p:nvGraphicFramePr>
        <p:xfrm>
          <a:off x="1299411" y="2165684"/>
          <a:ext cx="9593177" cy="3641558"/>
        </p:xfrm>
        <a:graphic>
          <a:graphicData uri="http://schemas.openxmlformats.org/drawingml/2006/table">
            <a:tbl>
              <a:tblPr firstRow="1" firstCol="1" bandRow="1">
                <a:tableStyleId>{5C22544A-7EE6-4342-B048-85BDC9FD1C3A}</a:tableStyleId>
              </a:tblPr>
              <a:tblGrid>
                <a:gridCol w="3044888">
                  <a:extLst>
                    <a:ext uri="{9D8B030D-6E8A-4147-A177-3AD203B41FA5}">
                      <a16:colId xmlns:a16="http://schemas.microsoft.com/office/drawing/2014/main" val="2940531810"/>
                    </a:ext>
                  </a:extLst>
                </a:gridCol>
                <a:gridCol w="1519105">
                  <a:extLst>
                    <a:ext uri="{9D8B030D-6E8A-4147-A177-3AD203B41FA5}">
                      <a16:colId xmlns:a16="http://schemas.microsoft.com/office/drawing/2014/main" val="119793377"/>
                    </a:ext>
                  </a:extLst>
                </a:gridCol>
                <a:gridCol w="1519105">
                  <a:extLst>
                    <a:ext uri="{9D8B030D-6E8A-4147-A177-3AD203B41FA5}">
                      <a16:colId xmlns:a16="http://schemas.microsoft.com/office/drawing/2014/main" val="238581468"/>
                    </a:ext>
                  </a:extLst>
                </a:gridCol>
                <a:gridCol w="1519105">
                  <a:extLst>
                    <a:ext uri="{9D8B030D-6E8A-4147-A177-3AD203B41FA5}">
                      <a16:colId xmlns:a16="http://schemas.microsoft.com/office/drawing/2014/main" val="3933437099"/>
                    </a:ext>
                  </a:extLst>
                </a:gridCol>
                <a:gridCol w="1990974">
                  <a:extLst>
                    <a:ext uri="{9D8B030D-6E8A-4147-A177-3AD203B41FA5}">
                      <a16:colId xmlns:a16="http://schemas.microsoft.com/office/drawing/2014/main" val="1180833276"/>
                    </a:ext>
                  </a:extLst>
                </a:gridCol>
              </a:tblGrid>
              <a:tr h="584898">
                <a:tc>
                  <a:txBody>
                    <a:bodyPr/>
                    <a:lstStyle/>
                    <a:p>
                      <a:pPr marL="51435" marR="0" algn="ctr">
                        <a:spcBef>
                          <a:spcPts val="0"/>
                        </a:spcBef>
                        <a:spcAft>
                          <a:spcPts val="0"/>
                        </a:spcAft>
                      </a:pPr>
                      <a:r>
                        <a:rPr lang="en-US" sz="2400" dirty="0">
                          <a:effectLst/>
                        </a:rPr>
                        <a:t>Activity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dirty="0">
                          <a:effectLst/>
                        </a:rPr>
                        <a:t>2016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400" dirty="0">
                          <a:effectLst/>
                        </a:rPr>
                        <a:t>2017</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400" dirty="0">
                          <a:effectLst/>
                        </a:rPr>
                        <a:t>2018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Total</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6386365"/>
                  </a:ext>
                </a:extLst>
              </a:tr>
              <a:tr h="875067">
                <a:tc>
                  <a:txBody>
                    <a:bodyPr/>
                    <a:lstStyle/>
                    <a:p>
                      <a:pPr marL="173990" marR="0">
                        <a:spcBef>
                          <a:spcPts val="0"/>
                        </a:spcBef>
                        <a:spcAft>
                          <a:spcPts val="0"/>
                        </a:spcAft>
                      </a:pPr>
                      <a:r>
                        <a:rPr lang="en-US" sz="2400">
                          <a:effectLst/>
                        </a:rPr>
                        <a:t>Management and Facilitation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392,700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425,800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357,900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 1,176,400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718556"/>
                  </a:ext>
                </a:extLst>
              </a:tr>
              <a:tr h="875067">
                <a:tc>
                  <a:txBody>
                    <a:bodyPr/>
                    <a:lstStyle/>
                    <a:p>
                      <a:pPr marL="173990" marR="0">
                        <a:spcBef>
                          <a:spcPts val="0"/>
                        </a:spcBef>
                        <a:spcAft>
                          <a:spcPts val="0"/>
                        </a:spcAft>
                      </a:pPr>
                      <a:r>
                        <a:rPr lang="en-US" sz="2400">
                          <a:effectLst/>
                        </a:rPr>
                        <a:t>Sponsored Participants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153,300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280,900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179,000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 613,200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063629"/>
                  </a:ext>
                </a:extLst>
              </a:tr>
              <a:tr h="653263">
                <a:tc>
                  <a:txBody>
                    <a:bodyPr/>
                    <a:lstStyle/>
                    <a:p>
                      <a:pPr marL="173990" marR="0">
                        <a:spcBef>
                          <a:spcPts val="0"/>
                        </a:spcBef>
                        <a:spcAft>
                          <a:spcPts val="0"/>
                        </a:spcAft>
                      </a:pPr>
                      <a:r>
                        <a:rPr lang="en-US" sz="2400">
                          <a:effectLst/>
                        </a:rPr>
                        <a:t>Technical Studies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1,240,900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780,300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503,200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 2,524,400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7602440"/>
                  </a:ext>
                </a:extLst>
              </a:tr>
              <a:tr h="653263">
                <a:tc>
                  <a:txBody>
                    <a:bodyPr/>
                    <a:lstStyle/>
                    <a:p>
                      <a:pPr marL="173990" marR="0" algn="r">
                        <a:lnSpc>
                          <a:spcPct val="150000"/>
                        </a:lnSpc>
                        <a:spcBef>
                          <a:spcPts val="0"/>
                        </a:spcBef>
                        <a:spcAft>
                          <a:spcPts val="0"/>
                        </a:spcAft>
                      </a:pPr>
                      <a:r>
                        <a:rPr lang="en-US" sz="2400" dirty="0">
                          <a:effectLst/>
                        </a:rPr>
                        <a:t>Total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1,786,900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1,487,000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1,040,100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dirty="0">
                          <a:effectLst/>
                        </a:rPr>
                        <a:t>4,314,000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4019946"/>
                  </a:ext>
                </a:extLst>
              </a:tr>
            </a:tbl>
          </a:graphicData>
        </a:graphic>
      </p:graphicFrame>
    </p:spTree>
    <p:extLst>
      <p:ext uri="{BB962C8B-B14F-4D97-AF65-F5344CB8AC3E}">
        <p14:creationId xmlns:p14="http://schemas.microsoft.com/office/powerpoint/2010/main" val="41797207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128</TotalTime>
  <Words>574</Words>
  <Application>Microsoft Office PowerPoint</Application>
  <PresentationFormat>Widescreen</PresentationFormat>
  <Paragraphs>155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What is CSAMP?</vt:lpstr>
      <vt:lpstr>Origins of CSAMP</vt:lpstr>
      <vt:lpstr>CSAMP Participants</vt:lpstr>
      <vt:lpstr>CSAMP Structure</vt:lpstr>
      <vt:lpstr>Mission Statement</vt:lpstr>
      <vt:lpstr>Approach</vt:lpstr>
      <vt:lpstr>CSAMP Priorities (2019-2020)</vt:lpstr>
      <vt:lpstr>CSAMP Technical Studies</vt:lpstr>
      <vt:lpstr>Capital Expenditures ($)</vt:lpstr>
      <vt:lpstr>Expenditures by Entity (2016-2018)</vt:lpstr>
      <vt:lpstr>2019 Budget and Commitments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CSAMP</dc:title>
  <dc:creator>Bruce</dc:creator>
  <cp:lastModifiedBy>Bruce</cp:lastModifiedBy>
  <cp:revision>20</cp:revision>
  <dcterms:created xsi:type="dcterms:W3CDTF">2019-02-15T15:04:38Z</dcterms:created>
  <dcterms:modified xsi:type="dcterms:W3CDTF">2019-07-31T17:29:38Z</dcterms:modified>
</cp:coreProperties>
</file>