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60" r:id="rId2"/>
    <p:sldId id="677" r:id="rId3"/>
    <p:sldId id="712" r:id="rId4"/>
    <p:sldId id="680" r:id="rId5"/>
    <p:sldId id="714" r:id="rId6"/>
    <p:sldId id="678" r:id="rId7"/>
    <p:sldId id="701" r:id="rId8"/>
    <p:sldId id="704" r:id="rId9"/>
    <p:sldId id="705" r:id="rId10"/>
    <p:sldId id="713" r:id="rId11"/>
    <p:sldId id="715" r:id="rId12"/>
    <p:sldId id="692" r:id="rId13"/>
    <p:sldId id="695" r:id="rId14"/>
    <p:sldId id="696" r:id="rId15"/>
    <p:sldId id="702" r:id="rId16"/>
    <p:sldId id="688" r:id="rId17"/>
    <p:sldId id="709" r:id="rId18"/>
    <p:sldId id="710" r:id="rId19"/>
    <p:sldId id="689" r:id="rId20"/>
    <p:sldId id="693" r:id="rId21"/>
    <p:sldId id="700" r:id="rId22"/>
    <p:sldId id="718" r:id="rId23"/>
    <p:sldId id="706" r:id="rId24"/>
    <p:sldId id="708" r:id="rId25"/>
    <p:sldId id="717" r:id="rId26"/>
    <p:sldId id="707" r:id="rId27"/>
    <p:sldId id="654" r:id="rId28"/>
  </p:sldIdLst>
  <p:sldSz cx="9144000" cy="6858000" type="letter"/>
  <p:notesSz cx="6858000" cy="9296400"/>
  <p:defaultTextStyle>
    <a:defPPr>
      <a:defRPr lang="en-US"/>
    </a:defPPr>
    <a:lvl1pPr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BD"/>
    <a:srgbClr val="FFFF66"/>
    <a:srgbClr val="01255F"/>
    <a:srgbClr val="FFFF00"/>
    <a:srgbClr val="FFFF99"/>
    <a:srgbClr val="00F400"/>
    <a:srgbClr val="FF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71" autoAdjust="0"/>
    <p:restoredTop sz="91259" autoAdjust="0"/>
  </p:normalViewPr>
  <p:slideViewPr>
    <p:cSldViewPr>
      <p:cViewPr varScale="1">
        <p:scale>
          <a:sx n="104" d="100"/>
          <a:sy n="104" d="100"/>
        </p:scale>
        <p:origin x="-198" y="-96"/>
      </p:cViewPr>
      <p:guideLst>
        <p:guide orient="horz"/>
        <p:guide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202" y="-324"/>
      </p:cViewPr>
      <p:guideLst>
        <p:guide orient="horz" pos="5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06555\AppData\Local\Microsoft\Windows\Temporary%20Internet%20Files\Content.Outlook\H4144GR3\Slide%20for%20Lis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36068388647709"/>
          <c:y val="1.397739135783329E-2"/>
          <c:w val="0.86896158248574895"/>
          <c:h val="0.8647332180357958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Sheet1!$B$2:$I$2</c:f>
              <c:numCache>
                <c:formatCode>General</c:formatCode>
                <c:ptCount val="8"/>
                <c:pt idx="0">
                  <c:v>22</c:v>
                </c:pt>
                <c:pt idx="1">
                  <c:v>45.5</c:v>
                </c:pt>
                <c:pt idx="2">
                  <c:v>54.8</c:v>
                </c:pt>
                <c:pt idx="3">
                  <c:v>66.099999999999994</c:v>
                </c:pt>
                <c:pt idx="4">
                  <c:v>76</c:v>
                </c:pt>
                <c:pt idx="5">
                  <c:v>82.9</c:v>
                </c:pt>
                <c:pt idx="6">
                  <c:v>93</c:v>
                </c:pt>
                <c:pt idx="7">
                  <c:v>102.7</c:v>
                </c:pt>
              </c:numCache>
            </c:numRef>
          </c:xVal>
          <c:yVal>
            <c:numRef>
              <c:f>Sheet1!$B$3:$I$3</c:f>
              <c:numCache>
                <c:formatCode>0</c:formatCode>
                <c:ptCount val="8"/>
                <c:pt idx="0">
                  <c:v>33464.612458480398</c:v>
                </c:pt>
                <c:pt idx="1">
                  <c:v>25833.5682181259</c:v>
                </c:pt>
                <c:pt idx="2">
                  <c:v>22044.653333333292</c:v>
                </c:pt>
                <c:pt idx="3">
                  <c:v>14415.426666666701</c:v>
                </c:pt>
                <c:pt idx="4">
                  <c:v>6735.1666666667816</c:v>
                </c:pt>
                <c:pt idx="5">
                  <c:v>2202.6666666666329</c:v>
                </c:pt>
                <c:pt idx="6">
                  <c:v>393.03</c:v>
                </c:pt>
                <c:pt idx="7">
                  <c:v>166.89000000000001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14784"/>
        <c:axId val="103715968"/>
      </c:scatterChart>
      <c:valAx>
        <c:axId val="94214784"/>
        <c:scaling>
          <c:orientation val="minMax"/>
          <c:max val="110"/>
          <c:min val="10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Distance from Golden Gate (km)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03715968"/>
        <c:crosses val="autoZero"/>
        <c:crossBetween val="midCat"/>
        <c:majorUnit val="10"/>
        <c:minorUnit val="1"/>
      </c:valAx>
      <c:valAx>
        <c:axId val="103715968"/>
        <c:scaling>
          <c:logBase val="10"/>
          <c:orientation val="minMax"/>
          <c:max val="40000"/>
          <c:min val="100"/>
        </c:scaling>
        <c:delete val="0"/>
        <c:axPos val="l"/>
        <c:majorGridlines>
          <c:spPr>
            <a:ln>
              <a:prstDash val="sysDot"/>
            </a:ln>
          </c:spPr>
        </c:majorGridlines>
        <c:min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Surface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Specific</a:t>
                </a:r>
                <a:r>
                  <a:rPr lang="en-US" sz="1400" baseline="0" dirty="0" smtClean="0">
                    <a:solidFill>
                      <a:schemeClr val="tx1"/>
                    </a:solidFill>
                  </a:rPr>
                  <a:t> Conductance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mS</a:t>
                </a:r>
                <a:r>
                  <a:rPr lang="en-US" sz="1400" dirty="0">
                    <a:solidFill>
                      <a:schemeClr val="tx1"/>
                    </a:solidFill>
                  </a:rPr>
                  <a:t>/cm)</a:t>
                </a:r>
              </a:p>
            </c:rich>
          </c:tx>
          <c:layout>
            <c:manualLayout>
              <c:xMode val="edge"/>
              <c:yMode val="edge"/>
              <c:x val="4.441460004415336E-2"/>
              <c:y val="0.175182843143715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4214784"/>
        <c:crosses val="autoZero"/>
        <c:crossBetween val="midCat"/>
        <c:majorUnit val="10"/>
        <c:dispUnits>
          <c:builtInUnit val="thousands"/>
        </c:dispUnits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>
          <a:off x="-236904" y="-442389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0.68224</cdr:x>
      <cdr:y>0.24465</cdr:y>
    </cdr:from>
    <cdr:to>
      <cdr:x>0.82243</cdr:x>
      <cdr:y>0.28233</cdr:y>
    </cdr:to>
    <cdr:sp macro="" textlink="">
      <cdr:nvSpPr>
        <cdr:cNvPr id="6" name="TextBox 34"/>
        <cdr:cNvSpPr txBox="1"/>
      </cdr:nvSpPr>
      <cdr:spPr>
        <a:xfrm xmlns:a="http://schemas.openxmlformats.org/drawingml/2006/main">
          <a:off x="5562576" y="1447818"/>
          <a:ext cx="1143024" cy="223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lnSpc>
              <a:spcPct val="65000"/>
            </a:lnSpc>
            <a:spcBef>
              <a:spcPct val="0"/>
            </a:spcBef>
            <a:spcAft>
              <a:spcPct val="30000"/>
            </a:spcAft>
            <a:defRPr sz="2200" b="1" kern="1200">
              <a:solidFill>
                <a:srgbClr val="FFFF00"/>
              </a:solidFill>
              <a:latin typeface="Arial" charset="0"/>
            </a:defRPr>
          </a:lvl1pPr>
          <a:lvl2pPr marL="457200" algn="ctr" rtl="0" fontAlgn="base">
            <a:lnSpc>
              <a:spcPct val="65000"/>
            </a:lnSpc>
            <a:spcBef>
              <a:spcPct val="0"/>
            </a:spcBef>
            <a:spcAft>
              <a:spcPct val="30000"/>
            </a:spcAft>
            <a:defRPr sz="2200" b="1" kern="1200">
              <a:solidFill>
                <a:srgbClr val="FFFF00"/>
              </a:solidFill>
              <a:latin typeface="Arial" charset="0"/>
            </a:defRPr>
          </a:lvl2pPr>
          <a:lvl3pPr marL="914400" algn="ctr" rtl="0" fontAlgn="base">
            <a:lnSpc>
              <a:spcPct val="65000"/>
            </a:lnSpc>
            <a:spcBef>
              <a:spcPct val="0"/>
            </a:spcBef>
            <a:spcAft>
              <a:spcPct val="30000"/>
            </a:spcAft>
            <a:defRPr sz="2200" b="1" kern="1200">
              <a:solidFill>
                <a:srgbClr val="FFFF00"/>
              </a:solidFill>
              <a:latin typeface="Arial" charset="0"/>
            </a:defRPr>
          </a:lvl3pPr>
          <a:lvl4pPr marL="1371600" algn="ctr" rtl="0" fontAlgn="base">
            <a:lnSpc>
              <a:spcPct val="65000"/>
            </a:lnSpc>
            <a:spcBef>
              <a:spcPct val="0"/>
            </a:spcBef>
            <a:spcAft>
              <a:spcPct val="30000"/>
            </a:spcAft>
            <a:defRPr sz="2200" b="1" kern="1200">
              <a:solidFill>
                <a:srgbClr val="FFFF00"/>
              </a:solidFill>
              <a:latin typeface="Arial" charset="0"/>
            </a:defRPr>
          </a:lvl4pPr>
          <a:lvl5pPr marL="1828800" algn="ctr" rtl="0" fontAlgn="base">
            <a:lnSpc>
              <a:spcPct val="65000"/>
            </a:lnSpc>
            <a:spcBef>
              <a:spcPct val="0"/>
            </a:spcBef>
            <a:spcAft>
              <a:spcPct val="30000"/>
            </a:spcAft>
            <a:defRPr sz="2200" b="1" kern="1200">
              <a:solidFill>
                <a:srgbClr val="FFFF00"/>
              </a:solidFill>
              <a:latin typeface="Arial" charset="0"/>
            </a:defRPr>
          </a:lvl5pPr>
          <a:lvl6pPr marL="2286000" algn="l" defTabSz="914400" rtl="0" eaLnBrk="1" latinLnBrk="0" hangingPunct="1">
            <a:defRPr sz="2200" b="1" kern="1200">
              <a:solidFill>
                <a:srgbClr val="FFFF00"/>
              </a:solidFill>
              <a:latin typeface="Arial" charset="0"/>
            </a:defRPr>
          </a:lvl6pPr>
          <a:lvl7pPr marL="2743200" algn="l" defTabSz="914400" rtl="0" eaLnBrk="1" latinLnBrk="0" hangingPunct="1">
            <a:defRPr sz="2200" b="1" kern="1200">
              <a:solidFill>
                <a:srgbClr val="FFFF00"/>
              </a:solidFill>
              <a:latin typeface="Arial" charset="0"/>
            </a:defRPr>
          </a:lvl7pPr>
          <a:lvl8pPr marL="3200400" algn="l" defTabSz="914400" rtl="0" eaLnBrk="1" latinLnBrk="0" hangingPunct="1">
            <a:defRPr sz="2200" b="1" kern="1200">
              <a:solidFill>
                <a:srgbClr val="FFFF00"/>
              </a:solidFill>
              <a:latin typeface="Arial" charset="0"/>
            </a:defRPr>
          </a:lvl8pPr>
          <a:lvl9pPr marL="3657600" algn="l" defTabSz="914400" rtl="0" eaLnBrk="1" latinLnBrk="0" hangingPunct="1">
            <a:defRPr sz="2200" b="1" kern="1200">
              <a:solidFill>
                <a:srgbClr val="FFFF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rgbClr val="000000"/>
              </a:solidFill>
              <a:latin typeface="Calibri" pitchFamily="34" charset="0"/>
            </a:rPr>
            <a:t>Mallard Island</a:t>
          </a:r>
          <a:endParaRPr lang="en-US" sz="1200" dirty="0">
            <a:solidFill>
              <a:srgbClr val="000000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algn="l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algn="r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algn="l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algn="r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8D50ED1-0FCC-47A7-AE22-151F568E7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56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algn="l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algn="r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algn="l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Delta Wetlands Project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algn="r" defTabSz="917461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Overview </a:t>
            </a:r>
            <a:fld id="{6C40FF44-893B-4B48-8827-0B2AB5F4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94" y="4414560"/>
            <a:ext cx="5027414" cy="41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5" rIns="91625" bIns="45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701675"/>
            <a:ext cx="46291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71406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342900" indent="-3429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1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0765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443" indent="-272863" algn="l" defTabSz="930765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1451" indent="-218290" algn="l" defTabSz="930765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8031" indent="-218290" algn="l" defTabSz="930765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4611" indent="-218290" algn="l" defTabSz="930765" eaLnBrk="0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1192" indent="-218290" defTabSz="930765" eaLnBrk="0" fontAlgn="base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6pPr>
            <a:lvl7pPr marL="2837772" indent="-218290" defTabSz="930765" eaLnBrk="0" fontAlgn="base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4352" indent="-218290" defTabSz="930765" eaLnBrk="0" fontAlgn="base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0932" indent="-218290" defTabSz="930765" eaLnBrk="0" fontAlgn="base" hangingPunct="0"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</a:pPr>
            <a:fld id="{EEADDE09-D345-4EA3-81B0-E4F19B350F32}" type="slidenum">
              <a:rPr lang="en-US" altLang="en-US" sz="1000">
                <a:latin typeface="Times New Roman" pitchFamily="18" charset="0"/>
              </a:rPr>
              <a:pPr algn="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US" altLang="en-US" sz="1000">
              <a:latin typeface="Times New Roman" pitchFamily="18" charset="0"/>
            </a:endParaRPr>
          </a:p>
        </p:txBody>
      </p:sp>
      <p:sp>
        <p:nvSpPr>
          <p:cNvPr id="27652" name="Notes Placeholder 2"/>
          <p:cNvSpPr>
            <a:spLocks noGrp="1"/>
          </p:cNvSpPr>
          <p:nvPr>
            <p:ph type="body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638300"/>
            <a:ext cx="8534400" cy="8413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996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763713"/>
            <a:ext cx="8534400" cy="42862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chemeClr val="tx2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4800" y="4564063"/>
            <a:ext cx="8534400" cy="8413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9966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defRPr sz="22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4800" y="4473575"/>
            <a:ext cx="8534400" cy="42863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chemeClr val="tx2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Aft>
                <a:spcPct val="0"/>
              </a:spcAft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CCA4137-3DC5-461C-8303-8DA04C8EB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500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71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6688"/>
            <a:ext cx="67056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5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23866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9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5220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65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3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80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431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2957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3383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66688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FFFF00"/>
        </a:buClr>
        <a:buSzPct val="75000"/>
        <a:buFont typeface="Wingdings" pitchFamily="2" charset="2"/>
        <a:buChar char="n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har char="–"/>
        <a:defRPr sz="2400" b="1">
          <a:solidFill>
            <a:srgbClr val="00CC99"/>
          </a:solidFill>
          <a:latin typeface="+mn-lt"/>
        </a:defRPr>
      </a:lvl2pPr>
      <a:lvl3pPr marL="1085850" indent="-228600" algn="l" rtl="0" eaLnBrk="0" fontAlgn="base" hangingPunct="0">
        <a:spcBef>
          <a:spcPct val="25000"/>
        </a:spcBef>
        <a:spcAft>
          <a:spcPct val="25000"/>
        </a:spcAft>
        <a:buChar char="•"/>
        <a:defRPr sz="2400" b="1">
          <a:solidFill>
            <a:srgbClr val="00CCFF"/>
          </a:solidFill>
          <a:latin typeface="+mn-lt"/>
        </a:defRPr>
      </a:lvl3pPr>
      <a:lvl4pPr marL="1428750" indent="-228600" algn="l" rtl="0" eaLnBrk="0" fontAlgn="base" hangingPunct="0">
        <a:spcBef>
          <a:spcPct val="25000"/>
        </a:spcBef>
        <a:spcAft>
          <a:spcPct val="25000"/>
        </a:spcAft>
        <a:buChar char="–"/>
        <a:defRPr sz="2400" b="1">
          <a:solidFill>
            <a:schemeClr val="bg1"/>
          </a:solidFill>
          <a:latin typeface="+mn-lt"/>
        </a:defRPr>
      </a:lvl4pPr>
      <a:lvl5pPr marL="1771650" indent="-228600" algn="l" rtl="0" eaLnBrk="0" fontAlgn="base" hangingPunct="0">
        <a:spcBef>
          <a:spcPct val="25000"/>
        </a:spcBef>
        <a:spcAft>
          <a:spcPct val="25000"/>
        </a:spcAft>
        <a:buChar char="»"/>
        <a:defRPr sz="2400" b="1">
          <a:solidFill>
            <a:schemeClr val="bg1"/>
          </a:solidFill>
          <a:latin typeface="+mn-lt"/>
        </a:defRPr>
      </a:lvl5pPr>
      <a:lvl6pPr marL="2228850" indent="-228600" algn="l" rtl="0" eaLnBrk="0" fontAlgn="base" hangingPunct="0">
        <a:spcBef>
          <a:spcPct val="25000"/>
        </a:spcBef>
        <a:spcAft>
          <a:spcPct val="25000"/>
        </a:spcAft>
        <a:buChar char="»"/>
        <a:defRPr sz="2400" b="1">
          <a:solidFill>
            <a:schemeClr val="bg1"/>
          </a:solidFill>
          <a:latin typeface="+mn-lt"/>
        </a:defRPr>
      </a:lvl6pPr>
      <a:lvl7pPr marL="2686050" indent="-228600" algn="l" rtl="0" eaLnBrk="0" fontAlgn="base" hangingPunct="0">
        <a:spcBef>
          <a:spcPct val="25000"/>
        </a:spcBef>
        <a:spcAft>
          <a:spcPct val="25000"/>
        </a:spcAft>
        <a:buChar char="»"/>
        <a:defRPr sz="2400" b="1">
          <a:solidFill>
            <a:schemeClr val="bg1"/>
          </a:solidFill>
          <a:latin typeface="+mn-lt"/>
        </a:defRPr>
      </a:lvl7pPr>
      <a:lvl8pPr marL="3143250" indent="-228600" algn="l" rtl="0" eaLnBrk="0" fontAlgn="base" hangingPunct="0">
        <a:spcBef>
          <a:spcPct val="25000"/>
        </a:spcBef>
        <a:spcAft>
          <a:spcPct val="25000"/>
        </a:spcAft>
        <a:buChar char="»"/>
        <a:defRPr sz="2400" b="1">
          <a:solidFill>
            <a:schemeClr val="bg1"/>
          </a:solidFill>
          <a:latin typeface="+mn-lt"/>
        </a:defRPr>
      </a:lvl8pPr>
      <a:lvl9pPr marL="3600450" indent="-228600" algn="l" rtl="0" eaLnBrk="0" fontAlgn="base" hangingPunct="0">
        <a:spcBef>
          <a:spcPct val="25000"/>
        </a:spcBef>
        <a:spcAft>
          <a:spcPct val="2500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6425" cy="1371600"/>
          </a:xfrm>
        </p:spPr>
        <p:txBody>
          <a:bodyPr/>
          <a:lstStyle/>
          <a:p>
            <a:r>
              <a:rPr lang="en-US" altLang="en-US" sz="4400" smtClean="0"/>
              <a:t>The Delta Salinity Gradient (DSG) Model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45720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</a:rPr>
              <a:t>Bay-Delta Science Conference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</a:rPr>
              <a:t>October 28, 2014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endParaRPr lang="en-US" sz="1400" kern="0" dirty="0">
              <a:solidFill>
                <a:schemeClr val="bg1"/>
              </a:solidFill>
              <a:latin typeface="+mn-lt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Paul Hutton, Ph.D., P.E.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</a:rPr>
              <a:t>Metropolitan Water District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1" descr="MWD Seal w-o backgrd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4724400"/>
            <a:ext cx="1905000" cy="18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350" y="30480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DSG Model Formulation (cont’d)</a:t>
            </a:r>
            <a:br>
              <a:rPr lang="en-US" altLang="en-US" dirty="0" smtClean="0"/>
            </a:br>
            <a:r>
              <a:rPr lang="en-US" altLang="en-US" sz="2400" dirty="0" smtClean="0">
                <a:solidFill>
                  <a:schemeClr val="bg1"/>
                </a:solidFill>
              </a:rPr>
              <a:t>X2 vs. Antecedent Outflow</a:t>
            </a:r>
            <a:endParaRPr lang="en-US" alt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71600"/>
            <a:ext cx="69373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5000" y="4724400"/>
                <a:ext cx="2667000" cy="10209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𝑮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β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24400"/>
                <a:ext cx="2667000" cy="10209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1600200"/>
                <a:ext cx="2895600" cy="540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𝑮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2895600" cy="5404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8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" y="301752"/>
            <a:ext cx="9144000" cy="1128712"/>
          </a:xfrm>
        </p:spPr>
        <p:txBody>
          <a:bodyPr/>
          <a:lstStyle/>
          <a:p>
            <a:r>
              <a:rPr lang="en-US" altLang="en-US" dirty="0" smtClean="0"/>
              <a:t>DSG Model Formulation (cont’d)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4" y="1371600"/>
            <a:ext cx="6943344" cy="5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24200" y="1981200"/>
                <a:ext cx="4495800" cy="1470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=Ŝ+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−Ŝ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𝒆𝒙𝒑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𝜹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Ŝ = ocean salinity ≈ 53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mS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/cm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Calibri"/>
                  </a:rPr>
                  <a:t>     δ,</a:t>
                </a:r>
                <a:r>
                  <a:rPr lang="el-GR" sz="18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Calibri"/>
                  </a:rPr>
                  <a:t>γ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Calibri"/>
                  </a:rPr>
                  <a:t> = fitting parameters</a:t>
                </a:r>
                <a:endParaRPr lang="en-US" sz="1800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981200"/>
                <a:ext cx="4495800" cy="1470339"/>
              </a:xfrm>
              <a:prstGeom prst="rect">
                <a:avLst/>
              </a:prstGeom>
              <a:blipFill rotWithShape="1">
                <a:blip r:embed="rId3"/>
                <a:stretch>
                  <a:fillRect t="-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32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DSG Model Formulation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4196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X = isohaline distance from Golden Gate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X2 = distance of 2 </a:t>
            </a:r>
            <a:r>
              <a:rPr lang="en-US" sz="2000" dirty="0" err="1"/>
              <a:t>ppt</a:t>
            </a:r>
            <a:r>
              <a:rPr lang="en-US" sz="2000" dirty="0"/>
              <a:t> bottom </a:t>
            </a:r>
            <a:r>
              <a:rPr lang="en-US" sz="2000" dirty="0" smtClean="0"/>
              <a:t>isohaline = f(G)</a:t>
            </a: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S = isohaline salinity (</a:t>
            </a:r>
            <a:r>
              <a:rPr lang="en-US" sz="2000" dirty="0" err="1"/>
              <a:t>mS</a:t>
            </a:r>
            <a:r>
              <a:rPr lang="en-US" sz="2000" dirty="0"/>
              <a:t>/cm)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err="1"/>
              <a:t>S</a:t>
            </a:r>
            <a:r>
              <a:rPr lang="en-US" sz="2000" baseline="-25000" dirty="0" err="1"/>
              <a:t>b</a:t>
            </a:r>
            <a:r>
              <a:rPr lang="en-US" sz="2000" dirty="0"/>
              <a:t> = </a:t>
            </a:r>
            <a:r>
              <a:rPr lang="en-US" sz="2000" dirty="0" smtClean="0"/>
              <a:t>upstream </a:t>
            </a:r>
            <a:r>
              <a:rPr lang="en-US" sz="2000" dirty="0" smtClean="0"/>
              <a:t>salinity </a:t>
            </a: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S</a:t>
            </a:r>
            <a:r>
              <a:rPr lang="en-US" sz="2000" baseline="-25000" dirty="0"/>
              <a:t>o</a:t>
            </a:r>
            <a:r>
              <a:rPr lang="en-US" sz="2000" dirty="0"/>
              <a:t> = </a:t>
            </a:r>
            <a:r>
              <a:rPr lang="en-US" sz="2000" dirty="0" smtClean="0"/>
              <a:t>downstream salinity </a:t>
            </a:r>
            <a:r>
              <a:rPr lang="en-US" sz="2000" dirty="0"/>
              <a:t>= f(X2)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cs typeface="Calibri"/>
              </a:rPr>
              <a:t>Φ</a:t>
            </a:r>
            <a:r>
              <a:rPr lang="en-US" sz="2000" baseline="-25000" dirty="0">
                <a:cs typeface="Calibri"/>
              </a:rPr>
              <a:t>2</a:t>
            </a:r>
            <a:r>
              <a:rPr lang="en-US" sz="2000" dirty="0">
                <a:cs typeface="Calibri"/>
              </a:rPr>
              <a:t> = fitting parameter</a:t>
            </a:r>
            <a:endParaRPr 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457200" y="2057400"/>
            <a:ext cx="4114800" cy="4114800"/>
          </a:xfrm>
          <a:blipFill rotWithShape="1">
            <a:blip r:embed="rId3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3733800"/>
            <a:ext cx="2743200" cy="1219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4" name="Down Arrow 2"/>
          <p:cNvSpPr>
            <a:spLocks noChangeArrowheads="1"/>
          </p:cNvSpPr>
          <p:nvPr/>
        </p:nvSpPr>
        <p:spPr bwMode="auto">
          <a:xfrm rot="-3045958">
            <a:off x="2155825" y="1622425"/>
            <a:ext cx="485775" cy="485775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FF0000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FF0000"/>
              </a:solidFill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28600" y="1209675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Normalized isohaline salinity</a:t>
            </a:r>
          </a:p>
        </p:txBody>
      </p:sp>
      <p:sp>
        <p:nvSpPr>
          <p:cNvPr id="12296" name="Down Arrow 7"/>
          <p:cNvSpPr>
            <a:spLocks noChangeArrowheads="1"/>
          </p:cNvSpPr>
          <p:nvPr/>
        </p:nvSpPr>
        <p:spPr bwMode="auto">
          <a:xfrm rot="-9614255">
            <a:off x="1901825" y="4684713"/>
            <a:ext cx="484188" cy="485775"/>
          </a:xfrm>
          <a:prstGeom prst="downArrow">
            <a:avLst>
              <a:gd name="adj1" fmla="val 50000"/>
              <a:gd name="adj2" fmla="val 50104"/>
            </a:avLst>
          </a:prstGeom>
          <a:solidFill>
            <a:srgbClr val="FF0000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FF0000"/>
              </a:solidFill>
            </a:endParaRP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81000" y="52578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Normalized index salinity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381000" y="2209800"/>
            <a:ext cx="533400" cy="312738"/>
          </a:xfrm>
          <a:prstGeom prst="rect">
            <a:avLst/>
          </a:prstGeom>
          <a:solidFill>
            <a:srgbClr val="0303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/>
      <p:bldP spid="12296" grpId="0" animBg="1"/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Calibration/Validation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524000"/>
            <a:ext cx="69437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 Calibration/Validation (cont’d)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527175"/>
            <a:ext cx="69437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invGray">
          <a:xfrm>
            <a:off x="304800" y="4724400"/>
            <a:ext cx="5181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Formulation/Calibration/Validation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invGray">
          <a:xfrm>
            <a:off x="304800" y="4191000"/>
            <a:ext cx="2133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invGray">
          <a:xfrm>
            <a:off x="304800" y="5257800"/>
            <a:ext cx="5181600" cy="762000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Perturbation Analysis &amp; Possible Next Steps</a:t>
            </a:r>
          </a:p>
        </p:txBody>
      </p:sp>
      <p:sp>
        <p:nvSpPr>
          <p:cNvPr id="17413" name="Title 2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470775" cy="1371600"/>
          </a:xfrm>
        </p:spPr>
        <p:txBody>
          <a:bodyPr/>
          <a:lstStyle/>
          <a:p>
            <a:r>
              <a:rPr lang="en-US" altLang="en-US" sz="4400" smtClean="0"/>
              <a:t>The Delta Salinity Gradient (DSG) Model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Perturbation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133600"/>
          <a:ext cx="6705597" cy="35433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2449"/>
                <a:gridCol w="655517"/>
                <a:gridCol w="511455"/>
                <a:gridCol w="624522"/>
                <a:gridCol w="624522"/>
                <a:gridCol w="624522"/>
                <a:gridCol w="624522"/>
                <a:gridCol w="624522"/>
                <a:gridCol w="624522"/>
                <a:gridCol w="624522"/>
                <a:gridCol w="624522"/>
              </a:tblGrid>
              <a:tr h="27427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X (km)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Difference with Baseline (%)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0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β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Φ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Φ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γ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δ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-10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+10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-10%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+10%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-10%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+10%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-10%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+10%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-10%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+10%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457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54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-0.4%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-27.8%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26.1%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55.4%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-47.9%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-36.7%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40.9%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64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-0.7%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-40.9%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-62.9%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-4.4%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-31.4%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32.1%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75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-58.2%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80.0%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185.1%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-77.0%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-2.8%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-20.8%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18.9%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-1.9%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-66.3%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113.2%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272.8%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-81.1%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-1.5%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-11.6%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10.1%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92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-2.8%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-64.2%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193.7%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526.6%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-69.9%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-1.1%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12.0%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-6.4%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895600" y="2514600"/>
            <a:ext cx="2438400" cy="3124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DSG Isohaline Position Estimates</a:t>
            </a:r>
            <a:br>
              <a:rPr lang="en-US" altLang="en-US" dirty="0" smtClean="0"/>
            </a:br>
            <a:r>
              <a:rPr lang="en-US" altLang="en-US" sz="2400" dirty="0" smtClean="0"/>
              <a:t>with Calculated X2: Water Year 2009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8934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8934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8934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2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DSG Isohaline Position Estimates</a:t>
            </a:r>
            <a:br>
              <a:rPr lang="en-US" altLang="en-US" dirty="0" smtClean="0"/>
            </a:br>
            <a:r>
              <a:rPr lang="en-US" altLang="en-US" sz="2400" dirty="0" smtClean="0"/>
              <a:t>with Interpolated X2: Water Year 2009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93353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8934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8934" cy="17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1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smtClean="0"/>
              <a:t>DSG Salinity Estimates</a:t>
            </a:r>
            <a:br>
              <a:rPr lang="en-US" altLang="en-US" smtClean="0"/>
            </a:br>
            <a:r>
              <a:rPr lang="en-US" altLang="en-US" sz="2400" smtClean="0"/>
              <a:t>with Calculated X2: Water Year 2009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1600"/>
            <a:ext cx="86931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200400"/>
            <a:ext cx="86899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029200"/>
            <a:ext cx="868838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invGray">
          <a:xfrm>
            <a:off x="304800" y="4724400"/>
            <a:ext cx="5181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Formulation/Calibration/Validation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invGray">
          <a:xfrm>
            <a:off x="304800" y="4191000"/>
            <a:ext cx="2133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invGray">
          <a:xfrm>
            <a:off x="304800" y="5257800"/>
            <a:ext cx="5181600" cy="762000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Perturbation Analysis &amp; Possible Next Steps</a:t>
            </a:r>
          </a:p>
        </p:txBody>
      </p:sp>
      <p:sp>
        <p:nvSpPr>
          <p:cNvPr id="4101" name="Title 2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470775" cy="1371600"/>
          </a:xfrm>
        </p:spPr>
        <p:txBody>
          <a:bodyPr/>
          <a:lstStyle/>
          <a:p>
            <a:r>
              <a:rPr lang="en-US" altLang="en-US" sz="4400" smtClean="0"/>
              <a:t>The Delta Salinity Gradient (DSG) Model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smtClean="0"/>
              <a:t>DSG Salinity Estimates</a:t>
            </a:r>
            <a:br>
              <a:rPr lang="en-US" altLang="en-US" smtClean="0"/>
            </a:br>
            <a:r>
              <a:rPr lang="en-US" altLang="en-US" sz="2400" smtClean="0"/>
              <a:t>with Interpolated X2: Water Year 2009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8388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8388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8388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Possible Next Steps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altLang="en-US" dirty="0"/>
              <a:t>Re-calibrate existing X2 formulation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Include pre-Project data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Piece-wise </a:t>
            </a:r>
            <a:r>
              <a:rPr lang="en-US" altLang="en-US" dirty="0" smtClean="0">
                <a:solidFill>
                  <a:schemeClr val="bg1"/>
                </a:solidFill>
              </a:rPr>
              <a:t>fit</a:t>
            </a:r>
            <a:endParaRPr lang="en-US" altLang="en-US" dirty="0" smtClean="0"/>
          </a:p>
          <a:p>
            <a:r>
              <a:rPr lang="en-US" altLang="en-US" dirty="0" smtClean="0"/>
              <a:t>Modify existing X2 formulation to increase degrees of freedom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Include a tidal term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Include a “QWEST” 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dirty="0" smtClean="0"/>
              <a:t>Possible X2 Re-calibration</a:t>
            </a:r>
            <a:br>
              <a:rPr lang="en-US" dirty="0" smtClean="0"/>
            </a:br>
            <a:r>
              <a:rPr lang="en-US" sz="2400" u="sng" dirty="0" smtClean="0">
                <a:solidFill>
                  <a:schemeClr val="bg1"/>
                </a:solidFill>
              </a:rPr>
              <a:t>Sacramento</a:t>
            </a:r>
            <a:r>
              <a:rPr lang="en-US" sz="2400" dirty="0" smtClean="0">
                <a:solidFill>
                  <a:schemeClr val="bg1"/>
                </a:solidFill>
              </a:rPr>
              <a:t> X2 vs. Antecedent Outflow 2000-09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4" y="1524000"/>
            <a:ext cx="6937248" cy="5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734312" cy="12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209800" y="4648200"/>
            <a:ext cx="457200" cy="533400"/>
          </a:xfrm>
          <a:prstGeom prst="rect">
            <a:avLst/>
          </a:prstGeom>
          <a:noFill/>
          <a:ln w="12699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7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dirty="0" smtClean="0"/>
              <a:t>Possible X2 Re-calibration</a:t>
            </a:r>
            <a:br>
              <a:rPr lang="en-US" dirty="0" smtClean="0"/>
            </a:br>
            <a:r>
              <a:rPr lang="en-US" sz="2400" u="sng" dirty="0" smtClean="0">
                <a:solidFill>
                  <a:schemeClr val="bg1"/>
                </a:solidFill>
              </a:rPr>
              <a:t>Sacramento</a:t>
            </a:r>
            <a:r>
              <a:rPr lang="en-US" sz="2400" dirty="0" smtClean="0">
                <a:solidFill>
                  <a:schemeClr val="bg1"/>
                </a:solidFill>
              </a:rPr>
              <a:t> X2 vs. Antecedent Outflow 1930-39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527048"/>
            <a:ext cx="6937248" cy="5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5338" y="1676400"/>
            <a:ext cx="2362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Over-estimates X2 under low flow conditions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 rot="2174890">
            <a:off x="3540170" y="2737118"/>
            <a:ext cx="484632" cy="720804"/>
          </a:xfrm>
          <a:prstGeom prst="downArrow">
            <a:avLst/>
          </a:prstGeom>
          <a:solidFill>
            <a:srgbClr val="FF0000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dirty="0" smtClean="0"/>
              <a:t>Possible X2 Re-calibration</a:t>
            </a:r>
            <a:br>
              <a:rPr lang="en-US" dirty="0" smtClean="0"/>
            </a:br>
            <a:r>
              <a:rPr lang="en-US" sz="2400" u="sng" dirty="0" smtClean="0">
                <a:solidFill>
                  <a:schemeClr val="bg1"/>
                </a:solidFill>
              </a:rPr>
              <a:t>San Joaquin</a:t>
            </a:r>
            <a:r>
              <a:rPr lang="en-US" sz="2400" dirty="0" smtClean="0">
                <a:solidFill>
                  <a:schemeClr val="bg1"/>
                </a:solidFill>
              </a:rPr>
              <a:t> X2 vs. Antecedent Outflow 2000-09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527048"/>
            <a:ext cx="6937248" cy="5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5152"/>
            <a:ext cx="1734312" cy="12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09800" y="4648200"/>
            <a:ext cx="457200" cy="533400"/>
          </a:xfrm>
          <a:prstGeom prst="rect">
            <a:avLst/>
          </a:prstGeom>
          <a:noFill/>
          <a:ln w="12699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4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dirty="0" smtClean="0"/>
              <a:t>Possible X2 Re-calibration</a:t>
            </a:r>
            <a:br>
              <a:rPr lang="en-US" dirty="0" smtClean="0"/>
            </a:br>
            <a:r>
              <a:rPr lang="en-US" sz="2400" u="sng" dirty="0" smtClean="0">
                <a:solidFill>
                  <a:schemeClr val="bg1"/>
                </a:solidFill>
              </a:rPr>
              <a:t>San Joaquin</a:t>
            </a:r>
            <a:r>
              <a:rPr lang="en-US" sz="2400" dirty="0" smtClean="0">
                <a:solidFill>
                  <a:schemeClr val="bg1"/>
                </a:solidFill>
              </a:rPr>
              <a:t> X2 vs. Antecedent Outflow 1930-39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527048"/>
            <a:ext cx="6937248" cy="5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5338" y="1676400"/>
            <a:ext cx="2362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Reasonable fit under low flow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 rot="2174890">
            <a:off x="3540170" y="2737118"/>
            <a:ext cx="484632" cy="720804"/>
          </a:xfrm>
          <a:prstGeom prst="downArrow">
            <a:avLst/>
          </a:prstGeom>
          <a:solidFill>
            <a:srgbClr val="FF0000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Possible Next Steps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Re-calibrate existing X2 formulation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Include pre-Project data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Piece-wise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fit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Modify existing X2 formulation to increase degrees of freedom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Include a tidal term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Include a “QWEST” term</a:t>
            </a:r>
          </a:p>
          <a:p>
            <a:r>
              <a:rPr lang="en-US" altLang="en-US" dirty="0" smtClean="0"/>
              <a:t>Explore use of artificial neural networks within DSG framework</a:t>
            </a:r>
          </a:p>
        </p:txBody>
      </p:sp>
    </p:spTree>
    <p:extLst>
      <p:ext uri="{BB962C8B-B14F-4D97-AF65-F5344CB8AC3E}">
        <p14:creationId xmlns:p14="http://schemas.microsoft.com/office/powerpoint/2010/main" val="158799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779" r="955" b="1779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4686" name="Text Box 1038"/>
          <p:cNvSpPr txBox="1">
            <a:spLocks noChangeArrowheads="1"/>
          </p:cNvSpPr>
          <p:nvPr/>
        </p:nvSpPr>
        <p:spPr bwMode="auto">
          <a:xfrm>
            <a:off x="228600" y="4648200"/>
            <a:ext cx="8686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363" eaLnBrk="0" fontAlgn="auto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spc="-15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Paul Hutton, Ph.D., P.E.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phutton@mwdh2o.com</a:t>
            </a:r>
          </a:p>
        </p:txBody>
      </p:sp>
      <p:pic>
        <p:nvPicPr>
          <p:cNvPr id="61444" name="Picture 21" descr="MWD Seal w-o backgrd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2350" y="2441726"/>
            <a:ext cx="1905000" cy="18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620000" cy="3962400"/>
          </a:xfrm>
        </p:spPr>
        <p:txBody>
          <a:bodyPr/>
          <a:lstStyle/>
          <a:p>
            <a:pPr algn="l"/>
            <a:r>
              <a:rPr lang="en-US" sz="4400" dirty="0" smtClean="0"/>
              <a:t>Definition of</a:t>
            </a:r>
            <a:br>
              <a:rPr lang="en-US" sz="4400" dirty="0" smtClean="0"/>
            </a:br>
            <a:r>
              <a:rPr lang="en-US" sz="4400" dirty="0" smtClean="0"/>
              <a:t>Low Salinity Zone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The “Low Salinity Zone” occurs at the inland edge of estuaries where average daily salinities range from 1 to 6 practical salinity units.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6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066800"/>
          </a:xfrm>
        </p:spPr>
        <p:txBody>
          <a:bodyPr/>
          <a:lstStyle/>
          <a:p>
            <a:pPr>
              <a:defRPr/>
            </a:pPr>
            <a:r>
              <a:rPr lang="en-US" sz="4400" spc="-5" dirty="0" smtClean="0">
                <a:latin typeface="Calibri"/>
                <a:cs typeface="Calibri"/>
              </a:rPr>
              <a:t>Predicting Spatial Extent of</a:t>
            </a:r>
            <a:r>
              <a:rPr lang="en-US" sz="4400" spc="-5" dirty="0">
                <a:latin typeface="Calibri"/>
                <a:cs typeface="Calibri"/>
              </a:rPr>
              <a:t> </a:t>
            </a:r>
            <a:r>
              <a:rPr lang="en-US" sz="4400" spc="-5" dirty="0" smtClean="0">
                <a:latin typeface="Calibri"/>
                <a:cs typeface="Calibri"/>
              </a:rPr>
              <a:t>the</a:t>
            </a:r>
            <a:br>
              <a:rPr lang="en-US" sz="4400" spc="-5" dirty="0" smtClean="0">
                <a:latin typeface="Calibri"/>
                <a:cs typeface="Calibri"/>
              </a:rPr>
            </a:br>
            <a:r>
              <a:rPr lang="en-US" sz="3200" spc="-5" dirty="0" smtClean="0">
                <a:latin typeface="Calibri"/>
                <a:cs typeface="Calibri"/>
              </a:rPr>
              <a:t>L</a:t>
            </a:r>
            <a:r>
              <a:rPr lang="en-US" sz="3200" spc="-20" dirty="0" smtClean="0">
                <a:latin typeface="Calibri"/>
                <a:cs typeface="Calibri"/>
              </a:rPr>
              <a:t>o</a:t>
            </a:r>
            <a:r>
              <a:rPr lang="en-US" sz="3200" spc="-30" dirty="0" smtClean="0">
                <a:latin typeface="Calibri"/>
                <a:cs typeface="Calibri"/>
              </a:rPr>
              <a:t>w</a:t>
            </a:r>
            <a:r>
              <a:rPr lang="en-US" sz="3200" spc="-5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Salini</a:t>
            </a:r>
            <a:r>
              <a:rPr lang="en-US" sz="3200" spc="-10" dirty="0" smtClean="0">
                <a:latin typeface="Calibri"/>
                <a:cs typeface="Calibri"/>
              </a:rPr>
              <a:t>t</a:t>
            </a:r>
            <a:r>
              <a:rPr lang="en-US" sz="3200" spc="-20" dirty="0" smtClean="0">
                <a:latin typeface="Calibri"/>
                <a:cs typeface="Calibri"/>
              </a:rPr>
              <a:t>y</a:t>
            </a:r>
            <a:r>
              <a:rPr lang="en-US" sz="3200" spc="-35" dirty="0" smtClean="0">
                <a:latin typeface="Calibri"/>
                <a:cs typeface="Calibri"/>
              </a:rPr>
              <a:t> </a:t>
            </a:r>
            <a:r>
              <a:rPr lang="en-US" sz="3200" spc="-55" dirty="0" smtClean="0">
                <a:latin typeface="Calibri"/>
                <a:cs typeface="Calibri"/>
              </a:rPr>
              <a:t>Z</a:t>
            </a:r>
            <a:r>
              <a:rPr lang="en-US" sz="3200" spc="-5" dirty="0" smtClean="0">
                <a:latin typeface="Calibri"/>
                <a:cs typeface="Calibri"/>
              </a:rPr>
              <a:t>o</a:t>
            </a:r>
            <a:r>
              <a:rPr lang="en-US" sz="3200" spc="5" dirty="0" smtClean="0">
                <a:latin typeface="Calibri"/>
                <a:cs typeface="Calibri"/>
              </a:rPr>
              <a:t>n</a:t>
            </a:r>
            <a:r>
              <a:rPr lang="en-US" sz="3200" spc="-20" dirty="0" smtClean="0">
                <a:latin typeface="Calibri"/>
                <a:cs typeface="Calibri"/>
              </a:rPr>
              <a:t>e</a:t>
            </a:r>
            <a:endParaRPr lang="en-US" sz="3200" dirty="0"/>
          </a:p>
        </p:txBody>
      </p:sp>
      <p:sp>
        <p:nvSpPr>
          <p:cNvPr id="5123" name="object 2"/>
          <p:cNvSpPr>
            <a:spLocks noChangeAspect="1"/>
          </p:cNvSpPr>
          <p:nvPr/>
        </p:nvSpPr>
        <p:spPr bwMode="auto">
          <a:xfrm>
            <a:off x="152400" y="1447800"/>
            <a:ext cx="8839200" cy="4619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en-US" sz="220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8849" y="6324600"/>
            <a:ext cx="28745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(from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</a:rPr>
              <a:t>MacWilliams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2014)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78"/>
            <a:ext cx="6858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640080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Unger (1994)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H="1">
            <a:off x="1905000" y="3810000"/>
            <a:ext cx="28956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3321410" y="3505200"/>
            <a:ext cx="772391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alibri" pitchFamily="34" charset="0"/>
              </a:rPr>
              <a:t>S = 6 </a:t>
            </a:r>
            <a:r>
              <a:rPr lang="en-US" altLang="en-US" sz="12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4814236" y="3810000"/>
            <a:ext cx="0" cy="6096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507564" y="4115794"/>
            <a:ext cx="923651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alibri" pitchFamily="34" charset="0"/>
              </a:rPr>
              <a:t>X/X2 ≈ 0.81</a:t>
            </a:r>
            <a:endParaRPr lang="en-US" alt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3638265" y="4106750"/>
            <a:ext cx="1005403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latin typeface="Calibri" pitchFamily="34" charset="0"/>
              </a:rPr>
              <a:t>X ≈ 0.81 * X2</a:t>
            </a:r>
            <a:endParaRPr lang="en-US" alt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34"/>
              <p:cNvSpPr txBox="1">
                <a:spLocks noChangeArrowheads="1"/>
              </p:cNvSpPr>
              <p:nvPr/>
            </p:nvSpPr>
            <p:spPr bwMode="auto">
              <a:xfrm>
                <a:off x="4140966" y="1752600"/>
                <a:ext cx="3326634" cy="452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5000"/>
                  </a:spcBef>
                  <a:spcAft>
                    <a:spcPct val="25000"/>
                  </a:spcAft>
                  <a:buClr>
                    <a:srgbClr val="FFFF00"/>
                  </a:buClr>
                  <a:buSzPct val="75000"/>
                  <a:buFont typeface="Wingdings" pitchFamily="2" charset="2"/>
                  <a:buChar char="n"/>
                  <a:defRPr sz="28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5000"/>
                  </a:spcBef>
                  <a:spcAft>
                    <a:spcPct val="25000"/>
                  </a:spcAft>
                  <a:buChar char="–"/>
                  <a:defRPr sz="2400" b="1">
                    <a:solidFill>
                      <a:srgbClr val="00CC99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5000"/>
                  </a:spcBef>
                  <a:spcAft>
                    <a:spcPct val="25000"/>
                  </a:spcAft>
                  <a:buChar char="•"/>
                  <a:defRPr sz="2400" b="1">
                    <a:solidFill>
                      <a:srgbClr val="00CCFF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5000"/>
                  </a:spcBef>
                  <a:spcAft>
                    <a:spcPct val="25000"/>
                  </a:spcAft>
                  <a:buChar char="–"/>
                  <a:defRPr sz="24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5000"/>
                  </a:spcBef>
                  <a:spcAft>
                    <a:spcPct val="25000"/>
                  </a:spcAft>
                  <a:buChar char="»"/>
                  <a:defRPr sz="24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har char="»"/>
                  <a:defRPr sz="24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har char="»"/>
                  <a:defRPr sz="24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har char="»"/>
                  <a:defRPr sz="24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har char="»"/>
                  <a:defRPr sz="24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303BD"/>
                        </a:solidFill>
                        <a:latin typeface="Cambria Math"/>
                      </a:rPr>
                      <m:t>𝑿</m:t>
                    </m:r>
                    <m:r>
                      <a:rPr lang="en-US" altLang="en-US" sz="1800" b="1" i="1" smtClean="0">
                        <a:solidFill>
                          <a:srgbClr val="0303BD"/>
                        </a:solidFill>
                        <a:latin typeface="Cambria Math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303BD"/>
                        </a:solidFill>
                        <a:latin typeface="Cambria Math"/>
                      </a:rPr>
                      <m:t>𝑿</m:t>
                    </m:r>
                    <m:r>
                      <a:rPr lang="en-US" altLang="en-US" sz="1800" b="1" i="1" smtClean="0">
                        <a:solidFill>
                          <a:srgbClr val="0303BD"/>
                        </a:solidFill>
                        <a:latin typeface="Cambria Math"/>
                      </a:rPr>
                      <m:t>𝟐</m:t>
                    </m:r>
                    <m:r>
                      <a:rPr lang="en-US" altLang="en-US" sz="1800" b="1" i="1" smtClean="0">
                        <a:solidFill>
                          <a:srgbClr val="0303BD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  <m:t>𝒍𝒏</m:t>
                        </m:r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303BD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rgbClr val="0303BD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𝟑𝟏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num>
                                  <m:den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𝟓𝟏𝟓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𝟔𝟕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en-US" sz="1800" b="1" i="1" smtClean="0">
                                        <a:solidFill>
                                          <a:srgbClr val="0303BD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en-US" sz="1800" b="1" i="1" smtClean="0">
                                    <a:solidFill>
                                      <a:srgbClr val="0303BD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1" i="1" smtClean="0">
                                    <a:solidFill>
                                      <a:srgbClr val="0303BD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1800" b="1" i="1" smtClean="0">
                                    <a:solidFill>
                                      <a:srgbClr val="0303BD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sup>
                        </m:sSup>
                        <m: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en-US" sz="1800" b="1" i="1" smtClean="0">
                            <a:solidFill>
                              <a:srgbClr val="0303BD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altLang="en-US" sz="1800" dirty="0" smtClean="0">
                    <a:solidFill>
                      <a:srgbClr val="0303BD"/>
                    </a:solidFill>
                    <a:latin typeface="Calibri" pitchFamily="34" charset="0"/>
                  </a:rPr>
                  <a:t> </a:t>
                </a:r>
                <a:endParaRPr lang="en-US" altLang="en-US" sz="1800" dirty="0">
                  <a:solidFill>
                    <a:srgbClr val="0303BD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0966" y="1752600"/>
                <a:ext cx="3326634" cy="452753"/>
              </a:xfrm>
              <a:prstGeom prst="rect">
                <a:avLst/>
              </a:prstGeom>
              <a:blipFill rotWithShape="1">
                <a:blip r:embed="rId3"/>
                <a:stretch>
                  <a:fillRect t="-202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372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05221"/>
              </p:ext>
            </p:extLst>
          </p:nvPr>
        </p:nvGraphicFramePr>
        <p:xfrm>
          <a:off x="457200" y="533400"/>
          <a:ext cx="8153400" cy="591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TextBox 34"/>
          <p:cNvSpPr txBox="1">
            <a:spLocks noChangeArrowheads="1"/>
          </p:cNvSpPr>
          <p:nvPr/>
        </p:nvSpPr>
        <p:spPr bwMode="auto">
          <a:xfrm>
            <a:off x="1600200" y="838200"/>
            <a:ext cx="11811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Point San Pablo</a:t>
            </a:r>
          </a:p>
        </p:txBody>
      </p:sp>
      <p:sp>
        <p:nvSpPr>
          <p:cNvPr id="7172" name="TextBox 35"/>
          <p:cNvSpPr txBox="1">
            <a:spLocks noChangeArrowheads="1"/>
          </p:cNvSpPr>
          <p:nvPr/>
        </p:nvSpPr>
        <p:spPr bwMode="auto">
          <a:xfrm>
            <a:off x="3690938" y="762000"/>
            <a:ext cx="8191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Carquinez</a:t>
            </a:r>
          </a:p>
        </p:txBody>
      </p:sp>
      <p:sp>
        <p:nvSpPr>
          <p:cNvPr id="7173" name="TextBox 36"/>
          <p:cNvSpPr txBox="1">
            <a:spLocks noChangeArrowheads="1"/>
          </p:cNvSpPr>
          <p:nvPr/>
        </p:nvSpPr>
        <p:spPr bwMode="auto">
          <a:xfrm>
            <a:off x="4495800" y="990600"/>
            <a:ext cx="7604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Martinez</a:t>
            </a:r>
          </a:p>
        </p:txBody>
      </p:sp>
      <p:sp>
        <p:nvSpPr>
          <p:cNvPr id="7174" name="TextBox 37"/>
          <p:cNvSpPr txBox="1">
            <a:spLocks noChangeArrowheads="1"/>
          </p:cNvSpPr>
          <p:nvPr/>
        </p:nvSpPr>
        <p:spPr bwMode="auto">
          <a:xfrm>
            <a:off x="5257800" y="1371600"/>
            <a:ext cx="987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Port Chicago</a:t>
            </a:r>
          </a:p>
        </p:txBody>
      </p:sp>
      <p:sp>
        <p:nvSpPr>
          <p:cNvPr id="7175" name="TextBox 38"/>
          <p:cNvSpPr txBox="1">
            <a:spLocks noChangeArrowheads="1"/>
          </p:cNvSpPr>
          <p:nvPr/>
        </p:nvSpPr>
        <p:spPr bwMode="auto">
          <a:xfrm>
            <a:off x="6477000" y="2971800"/>
            <a:ext cx="8715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Collinsville</a:t>
            </a:r>
          </a:p>
        </p:txBody>
      </p:sp>
      <p:sp>
        <p:nvSpPr>
          <p:cNvPr id="7176" name="TextBox 39"/>
          <p:cNvSpPr txBox="1">
            <a:spLocks noChangeArrowheads="1"/>
          </p:cNvSpPr>
          <p:nvPr/>
        </p:nvSpPr>
        <p:spPr bwMode="auto">
          <a:xfrm>
            <a:off x="7278688" y="4406900"/>
            <a:ext cx="801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Emmaton</a:t>
            </a:r>
          </a:p>
        </p:txBody>
      </p:sp>
      <p:sp>
        <p:nvSpPr>
          <p:cNvPr id="7177" name="TextBox 40"/>
          <p:cNvSpPr txBox="1">
            <a:spLocks noChangeArrowheads="1"/>
          </p:cNvSpPr>
          <p:nvPr/>
        </p:nvSpPr>
        <p:spPr bwMode="auto">
          <a:xfrm>
            <a:off x="7515225" y="5410200"/>
            <a:ext cx="7445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t>Rio Vista</a:t>
            </a:r>
          </a:p>
        </p:txBody>
      </p:sp>
      <p:cxnSp>
        <p:nvCxnSpPr>
          <p:cNvPr id="24" name="Straight Connector 8"/>
          <p:cNvCxnSpPr>
            <a:cxnSpLocks noChangeShapeType="1"/>
          </p:cNvCxnSpPr>
          <p:nvPr/>
        </p:nvCxnSpPr>
        <p:spPr bwMode="auto">
          <a:xfrm>
            <a:off x="1295400" y="2133600"/>
            <a:ext cx="4648200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9"/>
          <p:cNvCxnSpPr>
            <a:cxnSpLocks noChangeShapeType="1"/>
          </p:cNvCxnSpPr>
          <p:nvPr/>
        </p:nvCxnSpPr>
        <p:spPr bwMode="auto">
          <a:xfrm rot="16200000" flipH="1">
            <a:off x="4152900" y="3924300"/>
            <a:ext cx="3581400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0"/>
          <p:cNvCxnSpPr>
            <a:cxnSpLocks noChangeShapeType="1"/>
          </p:cNvCxnSpPr>
          <p:nvPr/>
        </p:nvCxnSpPr>
        <p:spPr bwMode="auto">
          <a:xfrm>
            <a:off x="1295400" y="2951163"/>
            <a:ext cx="510540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2"/>
          <p:cNvCxnSpPr>
            <a:cxnSpLocks noChangeShapeType="1"/>
          </p:cNvCxnSpPr>
          <p:nvPr/>
        </p:nvCxnSpPr>
        <p:spPr bwMode="auto">
          <a:xfrm rot="5400000">
            <a:off x="5029200" y="4343400"/>
            <a:ext cx="2743200" cy="0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1447800" y="2743200"/>
            <a:ext cx="9461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99FF"/>
                </a:solidFill>
                <a:latin typeface="Calibri" pitchFamily="34" charset="0"/>
              </a:rPr>
              <a:t>2.64 </a:t>
            </a:r>
            <a:r>
              <a:rPr lang="en-US" altLang="en-US" sz="1200" dirty="0" err="1">
                <a:solidFill>
                  <a:srgbClr val="0099FF"/>
                </a:solidFill>
                <a:latin typeface="Calibri" pitchFamily="34" charset="0"/>
              </a:rPr>
              <a:t>mS</a:t>
            </a:r>
            <a:r>
              <a:rPr lang="en-US" altLang="en-US" sz="1200" dirty="0">
                <a:solidFill>
                  <a:srgbClr val="0099FF"/>
                </a:solidFill>
                <a:latin typeface="Calibri" pitchFamily="34" charset="0"/>
              </a:rPr>
              <a:t>/cm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2895600" y="2743200"/>
            <a:ext cx="3476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99FF"/>
                </a:solidFill>
                <a:latin typeface="Calibri" pitchFamily="34" charset="0"/>
              </a:rPr>
              <a:t>X2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1447800" y="1524000"/>
            <a:ext cx="9461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10.0 </a:t>
            </a:r>
            <a:r>
              <a:rPr lang="en-US" altLang="en-US" sz="1200" dirty="0" err="1">
                <a:solidFill>
                  <a:srgbClr val="FF0000"/>
                </a:solidFill>
                <a:latin typeface="Calibri" pitchFamily="34" charset="0"/>
              </a:rPr>
              <a:t>mS</a:t>
            </a: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/cm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2562225" y="1524000"/>
            <a:ext cx="1014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6 </a:t>
            </a:r>
            <a:r>
              <a:rPr lang="en-US" altLang="en-US" sz="12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 surface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1447800" y="1905000"/>
            <a:ext cx="866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B050"/>
                </a:solidFill>
                <a:latin typeface="Calibri" pitchFamily="34" charset="0"/>
              </a:rPr>
              <a:t>6.8 </a:t>
            </a:r>
            <a:r>
              <a:rPr lang="en-US" altLang="en-US" sz="1200" dirty="0" err="1">
                <a:solidFill>
                  <a:srgbClr val="00B050"/>
                </a:solidFill>
                <a:latin typeface="Calibri" pitchFamily="34" charset="0"/>
              </a:rPr>
              <a:t>mS</a:t>
            </a:r>
            <a:r>
              <a:rPr lang="en-US" altLang="en-US" sz="1200" dirty="0">
                <a:solidFill>
                  <a:srgbClr val="00B050"/>
                </a:solidFill>
                <a:latin typeface="Calibri" pitchFamily="34" charset="0"/>
              </a:rPr>
              <a:t>/cm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562225" y="1905000"/>
            <a:ext cx="1014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B050"/>
                </a:solidFill>
                <a:latin typeface="Calibri" pitchFamily="34" charset="0"/>
              </a:rPr>
              <a:t>4 </a:t>
            </a:r>
            <a:r>
              <a:rPr lang="en-US" altLang="en-US" sz="1200" dirty="0" err="1">
                <a:solidFill>
                  <a:srgbClr val="00B050"/>
                </a:solidFill>
                <a:latin typeface="Calibri" pitchFamily="34" charset="0"/>
              </a:rPr>
              <a:t>ppt</a:t>
            </a:r>
            <a:r>
              <a:rPr lang="en-US" altLang="en-US" sz="1200" dirty="0">
                <a:solidFill>
                  <a:srgbClr val="00B050"/>
                </a:solidFill>
                <a:latin typeface="Calibri" pitchFamily="34" charset="0"/>
              </a:rPr>
              <a:t> surface</a:t>
            </a:r>
          </a:p>
        </p:txBody>
      </p:sp>
      <p:sp>
        <p:nvSpPr>
          <p:cNvPr id="7190" name="Rectangle 33"/>
          <p:cNvSpPr>
            <a:spLocks noChangeArrowheads="1"/>
          </p:cNvSpPr>
          <p:nvPr/>
        </p:nvSpPr>
        <p:spPr bwMode="auto">
          <a:xfrm>
            <a:off x="4445000" y="3262313"/>
            <a:ext cx="25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sz="220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5400000">
            <a:off x="5676900" y="4324350"/>
            <a:ext cx="695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B050"/>
                </a:solidFill>
                <a:latin typeface="Calibri" pitchFamily="34" charset="0"/>
              </a:rPr>
              <a:t>75.9 km</a:t>
            </a: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 rot="5400000">
            <a:off x="5357813" y="3333750"/>
            <a:ext cx="695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Calibri" pitchFamily="34" charset="0"/>
              </a:rPr>
              <a:t>70.9 km</a:t>
            </a:r>
          </a:p>
        </p:txBody>
      </p:sp>
      <p:sp>
        <p:nvSpPr>
          <p:cNvPr id="37" name="TextBox 34"/>
          <p:cNvSpPr txBox="1">
            <a:spLocks noChangeArrowheads="1"/>
          </p:cNvSpPr>
          <p:nvPr/>
        </p:nvSpPr>
        <p:spPr bwMode="auto">
          <a:xfrm rot="5400000">
            <a:off x="6123781" y="5161757"/>
            <a:ext cx="69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rgbClr val="00CC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5000"/>
              </a:spcBef>
              <a:spcAft>
                <a:spcPct val="25000"/>
              </a:spcAft>
              <a:buChar char="•"/>
              <a:defRPr sz="2400" b="1">
                <a:solidFill>
                  <a:srgbClr val="00CC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5000"/>
              </a:spcBef>
              <a:spcAft>
                <a:spcPct val="2500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har char="»"/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99FF"/>
                </a:solidFill>
                <a:latin typeface="Calibri" pitchFamily="34" charset="0"/>
              </a:rPr>
              <a:t>81.8 km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038600"/>
            <a:ext cx="29464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G Model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Denton (1994)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613400" y="1828800"/>
            <a:ext cx="0" cy="3886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1828800"/>
            <a:ext cx="431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invGray">
          <a:xfrm>
            <a:off x="304800" y="4724400"/>
            <a:ext cx="5181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Formulation/Calibration/Validation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invGray">
          <a:xfrm>
            <a:off x="304800" y="4191000"/>
            <a:ext cx="2133600" cy="411163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invGray">
          <a:xfrm>
            <a:off x="304800" y="5257800"/>
            <a:ext cx="5181600" cy="762000"/>
          </a:xfrm>
          <a:prstGeom prst="rect">
            <a:avLst/>
          </a:prstGeom>
          <a:solidFill>
            <a:srgbClr val="9966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Perturbation Analysis &amp; Possible Next Steps</a:t>
            </a:r>
          </a:p>
        </p:txBody>
      </p:sp>
      <p:sp>
        <p:nvSpPr>
          <p:cNvPr id="8197" name="Title 2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470775" cy="1371600"/>
          </a:xfrm>
        </p:spPr>
        <p:txBody>
          <a:bodyPr/>
          <a:lstStyle/>
          <a:p>
            <a:r>
              <a:rPr lang="en-US" altLang="en-US" sz="4400" smtClean="0"/>
              <a:t>The Delta Salinity Gradient (DSG) Model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smtClean="0"/>
              <a:t>DSG Model Formulation</a:t>
            </a:r>
            <a:br>
              <a:rPr lang="en-US" altLang="en-US" smtClean="0"/>
            </a:br>
            <a:r>
              <a:rPr lang="en-US" altLang="en-US" sz="2400" smtClean="0">
                <a:solidFill>
                  <a:schemeClr val="bg1"/>
                </a:solidFill>
              </a:rPr>
              <a:t>Advantages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</a:t>
            </a:r>
            <a:r>
              <a:rPr lang="en-US" altLang="en-US" dirty="0" smtClean="0"/>
              <a:t>peed and simplicity – spreadsheet application</a:t>
            </a:r>
          </a:p>
          <a:p>
            <a:r>
              <a:rPr lang="en-US" altLang="en-US" dirty="0" smtClean="0"/>
              <a:t>Parsimony – 5 fitting parameters</a:t>
            </a:r>
          </a:p>
          <a:p>
            <a:r>
              <a:rPr lang="en-US" altLang="en-US" dirty="0" smtClean="0"/>
              <a:t>Robustness – valid under extremely low outflow conditions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DSG Model Formulation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772400" cy="3962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The DSG model requires specification of </a:t>
            </a:r>
            <a:r>
              <a:rPr lang="en-US" altLang="en-US" dirty="0" smtClean="0"/>
              <a:t>Delta outflow &amp; five </a:t>
            </a:r>
            <a:r>
              <a:rPr lang="en-US" altLang="en-US" dirty="0" smtClean="0"/>
              <a:t>(5) model parameters:</a:t>
            </a: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β: calculate antecedent outflow as a function of Delta outflow</a:t>
            </a: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altLang="en-US" sz="2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Φ</a:t>
            </a:r>
            <a:r>
              <a:rPr lang="en-US" altLang="en-US" sz="2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calculate X2 as a function of antecedent outflow</a:t>
            </a: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 and </a:t>
            </a:r>
            <a:r>
              <a:rPr lang="el-GR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calculate S</a:t>
            </a:r>
            <a:r>
              <a:rPr lang="en-US" altLang="en-US" sz="2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as a function of X2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5076" y="1524000"/>
                <a:ext cx="6093848" cy="1092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𝑋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076" y="1524000"/>
                <a:ext cx="6093848" cy="1092928"/>
              </a:xfrm>
              <a:prstGeom prst="rect">
                <a:avLst/>
              </a:prstGeom>
              <a:blipFill rotWithShape="1">
                <a:blip r:embed="rId3"/>
                <a:stretch>
                  <a:fillRect t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330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theme/theme1.xml><?xml version="1.0" encoding="utf-8"?>
<a:theme xmlns:a="http://schemas.openxmlformats.org/drawingml/2006/main" name="dbllinec">
  <a:themeElements>
    <a:clrScheme name="">
      <a:dk1>
        <a:srgbClr val="000000"/>
      </a:dk1>
      <a:lt1>
        <a:srgbClr val="FFFFFF"/>
      </a:lt1>
      <a:dk2>
        <a:srgbClr val="006B61"/>
      </a:dk2>
      <a:lt2>
        <a:srgbClr val="00000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dbllin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65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65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bllinec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6B61"/>
    </a:dk2>
    <a:lt2>
      <a:srgbClr val="000000"/>
    </a:lt2>
    <a:accent1>
      <a:srgbClr val="FF00FF"/>
    </a:accent1>
    <a:accent2>
      <a:srgbClr val="00C0C0"/>
    </a:accent2>
    <a:accent3>
      <a:srgbClr val="FFFFFF"/>
    </a:accent3>
    <a:accent4>
      <a:srgbClr val="000000"/>
    </a:accent4>
    <a:accent5>
      <a:srgbClr val="FFAAFF"/>
    </a:accent5>
    <a:accent6>
      <a:srgbClr val="00AEAE"/>
    </a:accent6>
    <a:hlink>
      <a:srgbClr val="00C000"/>
    </a:hlink>
    <a:folHlink>
      <a:srgbClr val="800080"/>
    </a:folHlink>
  </a:clrScheme>
  <a:fontScheme name="dblline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C:\BaseApps\Office97\Templates\Presentation Designs\standardtemplate(revised).pot</Template>
  <TotalTime>1490500132</TotalTime>
  <Pages>5</Pages>
  <Words>709</Words>
  <Application>Microsoft Office PowerPoint</Application>
  <PresentationFormat>Letter Paper (8.5x11 in)</PresentationFormat>
  <Paragraphs>186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dbllinec</vt:lpstr>
      <vt:lpstr>The Delta Salinity Gradient (DSG) Model</vt:lpstr>
      <vt:lpstr>The Delta Salinity Gradient (DSG) Model</vt:lpstr>
      <vt:lpstr>Definition of Low Salinity Zone  The “Low Salinity Zone” occurs at the inland edge of estuaries where average daily salinities range from 1 to 6 practical salinity units.</vt:lpstr>
      <vt:lpstr>Predicting Spatial Extent of the Low Salinity Zone</vt:lpstr>
      <vt:lpstr>PowerPoint Presentation</vt:lpstr>
      <vt:lpstr>PowerPoint Presentation</vt:lpstr>
      <vt:lpstr>The Delta Salinity Gradient (DSG) Model</vt:lpstr>
      <vt:lpstr>DSG Model Formulation Advantages</vt:lpstr>
      <vt:lpstr>DSG Model Formulation</vt:lpstr>
      <vt:lpstr>DSG Model Formulation (cont’d) X2 vs. Antecedent Outflow</vt:lpstr>
      <vt:lpstr>DSG Model Formulation (cont’d) </vt:lpstr>
      <vt:lpstr>DSG Model Formulation (cont’d)</vt:lpstr>
      <vt:lpstr>Model Calibration/Validation</vt:lpstr>
      <vt:lpstr>Model Calibration/Validation (cont’d)</vt:lpstr>
      <vt:lpstr>The Delta Salinity Gradient (DSG) Model</vt:lpstr>
      <vt:lpstr>Perturbation Analysis</vt:lpstr>
      <vt:lpstr>DSG Isohaline Position Estimates with Calculated X2: Water Year 2009</vt:lpstr>
      <vt:lpstr>DSG Isohaline Position Estimates with Interpolated X2: Water Year 2009</vt:lpstr>
      <vt:lpstr>DSG Salinity Estimates with Calculated X2: Water Year 2009</vt:lpstr>
      <vt:lpstr>DSG Salinity Estimates with Interpolated X2: Water Year 2009</vt:lpstr>
      <vt:lpstr>Possible Next Steps</vt:lpstr>
      <vt:lpstr>Possible X2 Re-calibration Sacramento X2 vs. Antecedent Outflow 2000-09</vt:lpstr>
      <vt:lpstr>Possible X2 Re-calibration Sacramento X2 vs. Antecedent Outflow 1930-39</vt:lpstr>
      <vt:lpstr>Possible X2 Re-calibration San Joaquin X2 vs. Antecedent Outflow 2000-09</vt:lpstr>
      <vt:lpstr>Possible X2 Re-calibration San Joaquin X2 vs. Antecedent Outflow 1930-39</vt:lpstr>
      <vt:lpstr>Possible 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MWD Board of Directors Workshop on Bay Delta Issues</dc:title>
  <dc:subject>partial materials</dc:subject>
  <dc:creator>Chuching Wang</dc:creator>
  <cp:lastModifiedBy> Hutton, Paul H</cp:lastModifiedBy>
  <cp:revision>1633</cp:revision>
  <cp:lastPrinted>2014-10-13T14:47:34Z</cp:lastPrinted>
  <dcterms:created xsi:type="dcterms:W3CDTF">1999-06-21T14:52:08Z</dcterms:created>
  <dcterms:modified xsi:type="dcterms:W3CDTF">2014-10-27T21:51:44Z</dcterms:modified>
</cp:coreProperties>
</file>