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2"/>
  </p:notesMasterIdLst>
  <p:sldIdLst>
    <p:sldId id="257" r:id="rId2"/>
    <p:sldId id="256" r:id="rId3"/>
    <p:sldId id="258" r:id="rId4"/>
    <p:sldId id="266" r:id="rId5"/>
    <p:sldId id="259" r:id="rId6"/>
    <p:sldId id="260" r:id="rId7"/>
    <p:sldId id="298" r:id="rId8"/>
    <p:sldId id="261" r:id="rId9"/>
    <p:sldId id="262" r:id="rId10"/>
    <p:sldId id="307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99" r:id="rId28"/>
    <p:sldId id="300" r:id="rId29"/>
    <p:sldId id="282" r:id="rId30"/>
    <p:sldId id="283" r:id="rId31"/>
    <p:sldId id="284" r:id="rId32"/>
    <p:sldId id="301" r:id="rId33"/>
    <p:sldId id="285" r:id="rId34"/>
    <p:sldId id="286" r:id="rId35"/>
    <p:sldId id="287" r:id="rId36"/>
    <p:sldId id="288" r:id="rId37"/>
    <p:sldId id="302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303" r:id="rId46"/>
    <p:sldId id="304" r:id="rId47"/>
    <p:sldId id="305" r:id="rId48"/>
    <p:sldId id="306" r:id="rId49"/>
    <p:sldId id="296" r:id="rId50"/>
    <p:sldId id="297" r:id="rId51"/>
  </p:sldIdLst>
  <p:sldSz cx="10075863" cy="7562850"/>
  <p:notesSz cx="7772400" cy="10058400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6"/>
    <p:restoredTop sz="94679"/>
  </p:normalViewPr>
  <p:slideViewPr>
    <p:cSldViewPr>
      <p:cViewPr varScale="1">
        <p:scale>
          <a:sx n="196" d="100"/>
          <a:sy n="196" d="100"/>
        </p:scale>
        <p:origin x="3008" y="17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notesMaster" Target="notesMasters/notesMaster1.xml"/><Relationship Id="rId53" Type="http://schemas.openxmlformats.org/officeDocument/2006/relationships/presProps" Target="presProps.xml"/><Relationship Id="rId54" Type="http://schemas.openxmlformats.org/officeDocument/2006/relationships/viewProps" Target="viewProps.xml"/><Relationship Id="rId55" Type="http://schemas.openxmlformats.org/officeDocument/2006/relationships/theme" Target="theme/theme1.xml"/><Relationship Id="rId56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0" y="0"/>
            <a:ext cx="7772400" cy="100584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5" name="Rectangle 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1600" y="763588"/>
            <a:ext cx="5018088" cy="376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6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07125" cy="451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623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endParaRPr lang="en-US" altLang="en-US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623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endParaRPr lang="en-US" altLang="en-US"/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623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endParaRPr lang="en-US" alt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623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fld id="{E300A44B-A108-4490-B00C-A91EDCD7873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8C73ADE-A9EC-4746-98C3-A48FD53692A3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B32CC4-B199-4C77-90ED-549FC52CED40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4C77749-F607-4476-91C7-EDA5093EA8A0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583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83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90FC01E-AEBC-490A-B44F-219EC59B6634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593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93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C73B6DE-FC12-4856-B7EC-38B5BF8AA775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604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04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52C41E0-4311-4E6B-BC47-BF6C8C5BFBF4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614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CE0D560-CDE6-4653-B74B-136A43B72E57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624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24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7692FEE-E4E1-4B31-82E0-CE495CE55A12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634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34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0254C29-E80F-49E0-99DE-49600E54A1A9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645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45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CCFD167-B2D4-49A7-804C-022C9F79694D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655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55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E705A34-98BB-400F-BBB7-EBC99BF3E29A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2F08A3D-EB98-4A15-9463-42BC88F3A026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460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60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450850" indent="0">
              <a:spcAft>
                <a:spcPct val="0"/>
              </a:spcAft>
              <a:buClrTx/>
              <a:buFontTx/>
              <a:buNone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1200" dirty="0">
                <a:latin typeface="Helvetica;Arial" pitchFamily="32" charset="0"/>
                <a:cs typeface="Helvetica;Arial" pitchFamily="32" charset="0"/>
              </a:rPr>
              <a:t>Metropolitan Water District of Southern California purchased four islands and tracts that are strategically located in the center of the Delta</a:t>
            </a:r>
          </a:p>
          <a:p>
            <a:pPr marL="657225" indent="-212725"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1200" dirty="0">
                <a:latin typeface="Helvetica;Arial" pitchFamily="32" charset="0"/>
                <a:cs typeface="Helvetica;Arial" pitchFamily="32" charset="0"/>
              </a:rPr>
              <a:t>Bacon Island </a:t>
            </a:r>
          </a:p>
          <a:p>
            <a:pPr marL="657225" indent="-212725"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1200" dirty="0" err="1">
                <a:latin typeface="Helvetica;Arial" pitchFamily="32" charset="0"/>
                <a:cs typeface="Helvetica;Arial" pitchFamily="32" charset="0"/>
              </a:rPr>
              <a:t>Bouldin</a:t>
            </a:r>
            <a:r>
              <a:rPr lang="en-US" altLang="en-US" sz="1200" dirty="0">
                <a:latin typeface="Helvetica;Arial" pitchFamily="32" charset="0"/>
                <a:cs typeface="Helvetica;Arial" pitchFamily="32" charset="0"/>
              </a:rPr>
              <a:t> Island </a:t>
            </a:r>
          </a:p>
          <a:p>
            <a:pPr marL="657225" indent="-212725"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1200" dirty="0">
                <a:latin typeface="Helvetica;Arial" pitchFamily="32" charset="0"/>
                <a:cs typeface="Helvetica;Arial" pitchFamily="32" charset="0"/>
              </a:rPr>
              <a:t>Holland Tract  </a:t>
            </a:r>
          </a:p>
          <a:p>
            <a:pPr marL="657225" indent="-212725"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1200" dirty="0">
                <a:latin typeface="Helvetica;Arial" pitchFamily="32" charset="0"/>
                <a:cs typeface="Helvetica;Arial" pitchFamily="32" charset="0"/>
              </a:rPr>
              <a:t>Webb Tract </a:t>
            </a:r>
          </a:p>
          <a:p>
            <a:pPr marL="657225" indent="-212725">
              <a:spcAft>
                <a:spcPct val="0"/>
              </a:spcAft>
              <a:buSzPct val="45000"/>
              <a:buFont typeface="Wingdings" panose="05000000000000000000" pitchFamily="2" charset="2"/>
              <a:buChar char="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1200" dirty="0">
                <a:latin typeface="Helvetica;Arial" pitchFamily="32" charset="0"/>
                <a:cs typeface="Helvetica;Arial" pitchFamily="32" charset="0"/>
              </a:rPr>
              <a:t>Part of </a:t>
            </a:r>
            <a:r>
              <a:rPr lang="en-US" altLang="en-US" sz="1200" dirty="0" err="1">
                <a:latin typeface="Helvetica;Arial" pitchFamily="32" charset="0"/>
                <a:cs typeface="Helvetica;Arial" pitchFamily="32" charset="0"/>
              </a:rPr>
              <a:t>Chipps</a:t>
            </a:r>
            <a:r>
              <a:rPr lang="en-US" altLang="en-US" sz="1200" dirty="0">
                <a:latin typeface="Helvetica;Arial" pitchFamily="32" charset="0"/>
                <a:cs typeface="Helvetica;Arial" pitchFamily="32" charset="0"/>
              </a:rPr>
              <a:t> Island </a:t>
            </a:r>
          </a:p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C637B0A-5E38-4D34-B39A-1C76ED4B81A0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675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75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E15619D-40D6-431A-878A-7AF7CE6C801F}" type="slidenum">
              <a:rPr lang="en-US" altLang="en-US"/>
              <a:pPr/>
              <a:t>23</a:t>
            </a:fld>
            <a:endParaRPr lang="en-US" altLang="en-US"/>
          </a:p>
        </p:txBody>
      </p:sp>
      <p:sp>
        <p:nvSpPr>
          <p:cNvPr id="686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86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1670A4D-94A4-4F79-AAFB-03E423F505E5}" type="slidenum">
              <a:rPr lang="en-US" altLang="en-US"/>
              <a:pPr/>
              <a:t>24</a:t>
            </a:fld>
            <a:endParaRPr lang="en-US" altLang="en-US"/>
          </a:p>
        </p:txBody>
      </p:sp>
      <p:sp>
        <p:nvSpPr>
          <p:cNvPr id="696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57074CF-D5C2-498F-A58C-F53C98CB31BA}" type="slidenum">
              <a:rPr lang="en-US" altLang="en-US"/>
              <a:pPr/>
              <a:t>25</a:t>
            </a:fld>
            <a:endParaRPr lang="en-US" altLang="en-US"/>
          </a:p>
        </p:txBody>
      </p:sp>
      <p:sp>
        <p:nvSpPr>
          <p:cNvPr id="706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06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9FF84BD-A3CD-47FC-88CF-0FC2B91371C3}" type="slidenum">
              <a:rPr lang="en-US" altLang="en-US"/>
              <a:pPr/>
              <a:t>26</a:t>
            </a:fld>
            <a:endParaRPr lang="en-US" altLang="en-US"/>
          </a:p>
        </p:txBody>
      </p:sp>
      <p:sp>
        <p:nvSpPr>
          <p:cNvPr id="716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6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6C03E0F-3626-4372-9F45-0D0447A63A61}" type="slidenum">
              <a:rPr lang="en-US" altLang="en-US"/>
              <a:pPr/>
              <a:t>29</a:t>
            </a:fld>
            <a:endParaRPr lang="en-US" altLang="en-US"/>
          </a:p>
        </p:txBody>
      </p:sp>
      <p:sp>
        <p:nvSpPr>
          <p:cNvPr id="727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6C43DCF-397C-4277-ADD7-0D772E9D12BF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737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37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3A61DF7-1FE5-4419-AFE8-C82AD474126A}" type="slidenum">
              <a:rPr lang="en-US" altLang="en-US"/>
              <a:pPr/>
              <a:t>31</a:t>
            </a:fld>
            <a:endParaRPr lang="en-US" altLang="en-US"/>
          </a:p>
        </p:txBody>
      </p:sp>
      <p:sp>
        <p:nvSpPr>
          <p:cNvPr id="747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47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63E880-F5C9-4F6C-8A6B-11AE73B3C453}" type="slidenum">
              <a:rPr lang="en-US" altLang="en-US"/>
              <a:pPr/>
              <a:t>33</a:t>
            </a:fld>
            <a:endParaRPr lang="en-US" altLang="en-US"/>
          </a:p>
        </p:txBody>
      </p:sp>
      <p:sp>
        <p:nvSpPr>
          <p:cNvPr id="757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57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D11FDEA-0892-49E5-AFB1-153DC0EFC6F2}" type="slidenum">
              <a:rPr lang="en-US" altLang="en-US"/>
              <a:pPr/>
              <a:t>34</a:t>
            </a:fld>
            <a:endParaRPr lang="en-US" altLang="en-US"/>
          </a:p>
        </p:txBody>
      </p:sp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3991FE3-8C3D-493B-B90D-DEBF553C0BE4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481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81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E79518D-50E6-41AA-B40E-E6B48BAAE2D3}" type="slidenum">
              <a:rPr lang="en-US" altLang="en-US"/>
              <a:pPr/>
              <a:t>35</a:t>
            </a:fld>
            <a:endParaRPr lang="en-US" altLang="en-US"/>
          </a:p>
        </p:txBody>
      </p:sp>
      <p:sp>
        <p:nvSpPr>
          <p:cNvPr id="778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78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3C13042-1382-4143-BAD2-9034C740CA18}" type="slidenum">
              <a:rPr lang="en-US" altLang="en-US"/>
              <a:pPr/>
              <a:t>36</a:t>
            </a:fld>
            <a:endParaRPr lang="en-US" altLang="en-US"/>
          </a:p>
        </p:txBody>
      </p:sp>
      <p:sp>
        <p:nvSpPr>
          <p:cNvPr id="788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88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7ED1A3A-4417-42A4-B91F-EA139C0D3DA3}" type="slidenum">
              <a:rPr lang="en-US" altLang="en-US"/>
              <a:pPr/>
              <a:t>38</a:t>
            </a:fld>
            <a:endParaRPr lang="en-US" altLang="en-US"/>
          </a:p>
        </p:txBody>
      </p:sp>
      <p:sp>
        <p:nvSpPr>
          <p:cNvPr id="798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98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6EFE1F7-0116-47F2-8575-97C897086DE8}" type="slidenum">
              <a:rPr lang="en-US" altLang="en-US"/>
              <a:pPr/>
              <a:t>39</a:t>
            </a:fld>
            <a:endParaRPr lang="en-US" altLang="en-US"/>
          </a:p>
        </p:txBody>
      </p:sp>
      <p:sp>
        <p:nvSpPr>
          <p:cNvPr id="808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08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5D7D85-2659-4F07-B6C4-39FC8EB8E165}" type="slidenum">
              <a:rPr lang="en-US" altLang="en-US"/>
              <a:pPr/>
              <a:t>40</a:t>
            </a:fld>
            <a:endParaRPr lang="en-US" altLang="en-US"/>
          </a:p>
        </p:txBody>
      </p:sp>
      <p:sp>
        <p:nvSpPr>
          <p:cNvPr id="819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9FC0378-604F-49D4-8901-9907AE75028A}" type="slidenum">
              <a:rPr lang="en-US" altLang="en-US"/>
              <a:pPr/>
              <a:t>41</a:t>
            </a:fld>
            <a:endParaRPr lang="en-US" altLang="en-US"/>
          </a:p>
        </p:txBody>
      </p:sp>
      <p:sp>
        <p:nvSpPr>
          <p:cNvPr id="829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29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130E11D-5944-4468-9C24-D563AA619B48}" type="slidenum">
              <a:rPr lang="en-US" altLang="en-US"/>
              <a:pPr/>
              <a:t>42</a:t>
            </a:fld>
            <a:endParaRPr lang="en-US" altLang="en-US"/>
          </a:p>
        </p:txBody>
      </p:sp>
      <p:sp>
        <p:nvSpPr>
          <p:cNvPr id="839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39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AF6F722-19D9-402D-AD47-C526EB3C1754}" type="slidenum">
              <a:rPr lang="en-US" altLang="en-US"/>
              <a:pPr/>
              <a:t>43</a:t>
            </a:fld>
            <a:endParaRPr lang="en-US" altLang="en-US"/>
          </a:p>
        </p:txBody>
      </p:sp>
      <p:sp>
        <p:nvSpPr>
          <p:cNvPr id="849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49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4915BD8-113F-425E-8A31-1399B66FC5E1}" type="slidenum">
              <a:rPr lang="en-US" altLang="en-US"/>
              <a:pPr/>
              <a:t>44</a:t>
            </a:fld>
            <a:endParaRPr lang="en-US" altLang="en-US"/>
          </a:p>
        </p:txBody>
      </p:sp>
      <p:sp>
        <p:nvSpPr>
          <p:cNvPr id="860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4437" cy="37703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60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ABC851C-3AAC-4E51-8BDF-A854AE665239}" type="slidenum">
              <a:rPr lang="en-US" altLang="en-US"/>
              <a:pPr/>
              <a:t>49</a:t>
            </a:fld>
            <a:endParaRPr lang="en-US" altLang="en-US"/>
          </a:p>
        </p:txBody>
      </p:sp>
      <p:sp>
        <p:nvSpPr>
          <p:cNvPr id="870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9675" cy="37687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70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28DFE24-B6F8-4CFC-AF0A-6D3B2A72F412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563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63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69B8AF9-B9D9-494C-BEEC-AF3224378E65}" type="slidenum">
              <a:rPr lang="en-US" altLang="en-US"/>
              <a:pPr/>
              <a:t>50</a:t>
            </a:fld>
            <a:endParaRPr lang="en-US" altLang="en-US"/>
          </a:p>
        </p:txBody>
      </p:sp>
      <p:sp>
        <p:nvSpPr>
          <p:cNvPr id="880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80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CDEAEC1-5FE7-4478-A8D0-07917B312078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491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91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7FB37C8-EF9D-4D08-83EE-4D2FD14E5F37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501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01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923B1B2-537B-4FF1-85FA-2AF5B7B3E12C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512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4775" y="763588"/>
            <a:ext cx="5014913" cy="3763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12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DB75C3E-A7C5-44FB-8992-4E15E5F558DB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522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22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1666669-9A9E-4FD8-B6AC-1D31272A2EFA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73188" y="763588"/>
            <a:ext cx="5026025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77875" y="4776788"/>
            <a:ext cx="6210300" cy="45180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8888" y="1238250"/>
            <a:ext cx="7558087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8888" y="3971925"/>
            <a:ext cx="7558087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9D38CC5-5904-4183-9F4E-77525474E83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9995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464F4BB-2195-425D-A85D-302C9FD56B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3679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6150" y="301625"/>
            <a:ext cx="2263775" cy="6446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40512" cy="6446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CD1E5E3-8BDA-405B-9008-E3776C9801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97110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56687" cy="12509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503238" y="6888163"/>
            <a:ext cx="2336800" cy="509587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446463" y="6888163"/>
            <a:ext cx="3182937" cy="509587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7224713" y="6888163"/>
            <a:ext cx="2336800" cy="509587"/>
          </a:xfrm>
        </p:spPr>
        <p:txBody>
          <a:bodyPr/>
          <a:lstStyle>
            <a:lvl1pPr>
              <a:defRPr/>
            </a:lvl1pPr>
          </a:lstStyle>
          <a:p>
            <a:fld id="{77A2C188-7B53-4041-BB9F-6F7EDBD40E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3311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F79693A-9DA2-45CD-96D6-876A562920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2577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5950"/>
            <a:ext cx="8689975" cy="31448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60950"/>
            <a:ext cx="8689975" cy="16541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CC8B0B0-391F-4463-9D51-9F9E7824A4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8719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1350" cy="49799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6988" y="1768475"/>
            <a:ext cx="4452937" cy="49799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A0C0BE5-FD8D-4A1B-A99F-18582AB177B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7453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89975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4200"/>
            <a:ext cx="4262437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2250"/>
            <a:ext cx="4262437" cy="4064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0638" y="1854200"/>
            <a:ext cx="4283075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0638" y="2762250"/>
            <a:ext cx="4283075" cy="4064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44F8EB4-A4C4-4F2A-8176-5DF9702069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2941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B79B1B3-C9A6-4D9B-8E4E-785EA3EFB2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655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0B51B43-5D23-4F5E-8826-255BDD019D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2891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4825"/>
            <a:ext cx="3249612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3075" y="1089025"/>
            <a:ext cx="5100638" cy="53736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49612" cy="42037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65F383A-07E4-402A-9C03-B20EDA797B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4552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4825"/>
            <a:ext cx="3249612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3075" y="1089025"/>
            <a:ext cx="5100638" cy="53736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49612" cy="42037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44ED570-CB01-4AD7-A06E-620881DA35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748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56687" cy="125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56687" cy="497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8163"/>
            <a:ext cx="2336800" cy="50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6463" y="6888163"/>
            <a:ext cx="3182937" cy="50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4713" y="6888163"/>
            <a:ext cx="2336800" cy="50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</a:defRPr>
            </a:lvl1pPr>
          </a:lstStyle>
          <a:p>
            <a:fld id="{69073058-8DD5-45FC-ACB2-26A8E447820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4" Type="http://schemas.openxmlformats.org/officeDocument/2006/relationships/image" Target="../media/image15.jpg"/><Relationship Id="rId5" Type="http://schemas.openxmlformats.org/officeDocument/2006/relationships/image" Target="../media/image16.jpg"/><Relationship Id="rId6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9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0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3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4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7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8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0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2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3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4.jp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999331" y="2562225"/>
            <a:ext cx="8085931" cy="1371600"/>
          </a:xfrm>
          <a:solidFill>
            <a:schemeClr val="tx1">
              <a:alpha val="32000"/>
            </a:schemeClr>
          </a:solidFill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4800" smtClean="0">
                <a:solidFill>
                  <a:schemeClr val="bg1"/>
                </a:solidFill>
              </a:rPr>
              <a:t>Delta Islands Data Portal</a:t>
            </a:r>
            <a:endParaRPr lang="en-US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80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109538"/>
            <a:ext cx="9067800" cy="896937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Island Background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9067800" cy="4991100"/>
          </a:xfrm>
          <a:ln/>
        </p:spPr>
        <p:txBody>
          <a:bodyPr tIns="15840"/>
          <a:lstStyle/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 sz="1800">
                <a:cs typeface="Arial" panose="020B0604020202020204" pitchFamily="34" charset="0"/>
              </a:rPr>
              <a:t>Bacon and Bouldin Island on proposed Delta Tunnels route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 sz="1800">
                <a:cs typeface="Arial" panose="020B0604020202020204" pitchFamily="34" charset="0"/>
              </a:rPr>
              <a:t>Holland Island and Webb Tract  help inhibit the inland migration of salinity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 sz="1800">
                <a:cs typeface="Arial" panose="020B0604020202020204" pitchFamily="34" charset="0"/>
              </a:rPr>
              <a:t>Chipps Island could provide wildlife habitat with tidal wetland restoration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 sz="1800">
                <a:cs typeface="Arial" panose="020B0604020202020204" pitchFamily="34" charset="0"/>
              </a:rPr>
              <a:t>All of the islands contain numerous points of diversion and discharge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 sz="1800">
                <a:cs typeface="Arial" panose="020B0604020202020204" pitchFamily="34" charset="0"/>
              </a:rPr>
              <a:t>4 of 5 islands purchased by MWD, excluding Chipps Island, are primarily used for agricultural purposes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294063"/>
            <a:ext cx="6689725" cy="366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469628" y="657225"/>
            <a:ext cx="7302500" cy="1262062"/>
          </a:xfrm>
          <a:solidFill>
            <a:schemeClr val="tx1">
              <a:alpha val="56000"/>
            </a:schemeClr>
          </a:solidFill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b="1" dirty="0">
                <a:solidFill>
                  <a:schemeClr val="bg1"/>
                </a:solidFill>
              </a:rPr>
              <a:t>Water Supply Reliability and Emergency Planning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69627" y="3019425"/>
            <a:ext cx="7433468" cy="2828925"/>
          </a:xfrm>
          <a:solidFill>
            <a:schemeClr val="tx1">
              <a:alpha val="57000"/>
            </a:schemeClr>
          </a:solidFill>
          <a:ln/>
        </p:spPr>
        <p:txBody>
          <a:bodyPr/>
          <a:lstStyle/>
          <a:p>
            <a:pPr marL="423863" indent="-317500">
              <a:buClrTx/>
              <a:buSzPct val="45000"/>
              <a:buFontTx/>
              <a:buNone/>
              <a:tabLst>
                <a:tab pos="423863" algn="l"/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US" altLang="en-US" b="1" dirty="0">
                <a:solidFill>
                  <a:srgbClr val="EEEEEE"/>
                </a:solidFill>
              </a:rPr>
              <a:t>Issues include:</a:t>
            </a:r>
          </a:p>
          <a:p>
            <a:pPr marL="914400" lvl="1" indent="0">
              <a:tabLst>
                <a:tab pos="423863" algn="l"/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US" altLang="en-US" b="1" dirty="0">
                <a:solidFill>
                  <a:srgbClr val="EEEEEE"/>
                </a:solidFill>
              </a:rPr>
              <a:t>Levee Management and Maintenance</a:t>
            </a:r>
          </a:p>
          <a:p>
            <a:pPr marL="914400" lvl="1" indent="0">
              <a:tabLst>
                <a:tab pos="423863" algn="l"/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US" altLang="en-US" b="1" dirty="0">
                <a:solidFill>
                  <a:srgbClr val="EEEEEE"/>
                </a:solidFill>
              </a:rPr>
              <a:t>Emergency Freshwater</a:t>
            </a:r>
          </a:p>
          <a:p>
            <a:pPr marL="914400" lvl="1" indent="0">
              <a:tabLst>
                <a:tab pos="423863" algn="l"/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US" altLang="en-US" b="1" dirty="0">
                <a:solidFill>
                  <a:srgbClr val="EEEEEE"/>
                </a:solidFill>
              </a:rPr>
              <a:t>Salinity Management</a:t>
            </a:r>
          </a:p>
          <a:p>
            <a:pPr marL="914400" lvl="1" indent="0">
              <a:tabLst>
                <a:tab pos="423863" algn="l"/>
                <a:tab pos="536575" algn="l"/>
                <a:tab pos="993775" algn="l"/>
                <a:tab pos="1450975" algn="l"/>
                <a:tab pos="1908175" algn="l"/>
                <a:tab pos="2365375" algn="l"/>
                <a:tab pos="2822575" algn="l"/>
                <a:tab pos="3279775" algn="l"/>
                <a:tab pos="3736975" algn="l"/>
                <a:tab pos="4194175" algn="l"/>
                <a:tab pos="4651375" algn="l"/>
                <a:tab pos="5108575" algn="l"/>
                <a:tab pos="5565775" algn="l"/>
                <a:tab pos="6022975" algn="l"/>
                <a:tab pos="6480175" algn="l"/>
                <a:tab pos="6937375" algn="l"/>
                <a:tab pos="7394575" algn="l"/>
                <a:tab pos="7851775" algn="l"/>
                <a:tab pos="8308975" algn="l"/>
                <a:tab pos="8766175" algn="l"/>
                <a:tab pos="9223375" algn="l"/>
              </a:tabLst>
            </a:pPr>
            <a:r>
              <a:rPr lang="en-US" altLang="en-US" b="1" dirty="0">
                <a:solidFill>
                  <a:srgbClr val="EEEEEE"/>
                </a:solidFill>
              </a:rPr>
              <a:t>Emergency Management Planning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7800" cy="1262063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Levee Management and Maintenance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8475"/>
            <a:ext cx="9067800" cy="4991100"/>
          </a:xfrm>
          <a:ln/>
        </p:spPr>
        <p:txBody>
          <a:bodyPr/>
          <a:lstStyle/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Levees are integral to maintaining freshwater supplies in California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Levee function is a factor in flood management and planning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Levees are subject to regulations and standards for asset and flood protection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Maintenance is the responsibility of LMA or RD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FEMA HMP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USACE PL 84-99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2616596" y="428625"/>
            <a:ext cx="4839493" cy="12604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/>
              <a:t>Levee Monitoring</a:t>
            </a: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97397" y="2257425"/>
            <a:ext cx="7277893" cy="4059237"/>
          </a:xfrm>
          <a:ln/>
        </p:spPr>
        <p:txBody>
          <a:bodyPr/>
          <a:lstStyle/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dirty="0"/>
              <a:t>Key requirements for levee monitoring: 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dirty="0"/>
              <a:t>Daily visual </a:t>
            </a:r>
            <a:r>
              <a:rPr lang="en-US" altLang="en-US" dirty="0" err="1"/>
              <a:t>imspections</a:t>
            </a:r>
            <a:endParaRPr lang="en-US" altLang="en-US" dirty="0"/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dirty="0"/>
              <a:t>Profile surveys with CORS GPS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dirty="0"/>
              <a:t>Piezometer and inclinometer readings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dirty="0"/>
              <a:t>Terrestrial 3-D scanning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dirty="0"/>
              <a:t>Aerial LiDAR and photogrammetry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dirty="0"/>
              <a:t>GIS analyses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59862" cy="12541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Levees, Aqueducts, and Islands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63" y="1768475"/>
            <a:ext cx="7997825" cy="498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-166688"/>
            <a:ext cx="9066212" cy="1260476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USACE PL 84-99 Compliance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977900"/>
            <a:ext cx="9066212" cy="6208713"/>
          </a:xfrm>
          <a:ln/>
        </p:spPr>
        <p:txBody>
          <a:bodyPr/>
          <a:lstStyle/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000"/>
              <a:t>Levee Safety Program – provides eligibility for federal rehab assistance to levees if maintained to standards</a:t>
            </a:r>
          </a:p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000"/>
              <a:t>Under program: “eligible damage” restored to pre-event condition: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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000"/>
              <a:t>At no cost to federal system owners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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000"/>
              <a:t>At 20% of cost to non-federal system owners</a:t>
            </a:r>
          </a:p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000"/>
              <a:t>Regularly inspected by USACE</a:t>
            </a:r>
          </a:p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000"/>
              <a:t>Surveyed parameters include: 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Stability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Subsidence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Cracking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Vegetation growth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Erosion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Settlement and depressions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Animal control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Rip-rap condition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1600"/>
              <a:t>Elevation changes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7800" cy="1262063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FEMA HMP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8475"/>
            <a:ext cx="9067800" cy="4991100"/>
          </a:xfrm>
          <a:ln/>
        </p:spPr>
        <p:txBody>
          <a:bodyPr/>
          <a:lstStyle/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Hazard Mitigation Plans – reduce loss of life and property during disasters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Levee conditions are part of HMP's 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Must comply with HMP to qualify for certain funding from FEMA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Numerous sections of levees in Delta not in compliance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DWR maps of HMP compliance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7800" cy="1262063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Purpose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549275" y="1646238"/>
            <a:ext cx="9094788" cy="46386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12240" rIns="0" bIns="0" anchor="ctr"/>
          <a:lstStyle/>
          <a:p>
            <a:pPr marL="736600" indent="-285750">
              <a:lnSpc>
                <a:spcPct val="150000"/>
              </a:lnSpc>
              <a:spcAft>
                <a:spcPct val="0"/>
              </a:spcAft>
              <a:buClrTx/>
              <a:buFont typeface="Arial" panose="020B0604020202020204" pitchFamily="34" charset="0"/>
              <a:buChar char="•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2000" dirty="0">
                <a:solidFill>
                  <a:schemeClr val="tx1"/>
                </a:solidFill>
                <a:latin typeface="Helvetica;Arial" pitchFamily="32" charset="0"/>
                <a:cs typeface="Helvetica;Arial" pitchFamily="32" charset="0"/>
              </a:rPr>
              <a:t>Comprehensive data management platform for Delta islands and levees</a:t>
            </a:r>
          </a:p>
          <a:p>
            <a:pPr marL="736600" indent="-285750">
              <a:lnSpc>
                <a:spcPct val="150000"/>
              </a:lnSpc>
              <a:spcAft>
                <a:spcPct val="0"/>
              </a:spcAft>
              <a:buClrTx/>
              <a:buFont typeface="Arial" panose="020B0604020202020204" pitchFamily="34" charset="0"/>
              <a:buChar char="•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2000" dirty="0" smtClean="0">
                <a:solidFill>
                  <a:schemeClr val="tx1"/>
                </a:solidFill>
                <a:latin typeface="Helvetica;Arial" pitchFamily="32" charset="0"/>
                <a:cs typeface="Helvetica;Arial" pitchFamily="32" charset="0"/>
              </a:rPr>
              <a:t>Regulatory </a:t>
            </a:r>
            <a:r>
              <a:rPr lang="en-US" altLang="en-US" sz="2000" dirty="0">
                <a:solidFill>
                  <a:schemeClr val="tx1"/>
                </a:solidFill>
                <a:latin typeface="Helvetica;Arial" pitchFamily="32" charset="0"/>
                <a:cs typeface="Helvetica;Arial" pitchFamily="32" charset="0"/>
              </a:rPr>
              <a:t>compliance and </a:t>
            </a:r>
            <a:r>
              <a:rPr lang="en-US" altLang="en-US" sz="2000" dirty="0" smtClean="0">
                <a:solidFill>
                  <a:schemeClr val="tx1"/>
                </a:solidFill>
                <a:latin typeface="Helvetica;Arial" pitchFamily="32" charset="0"/>
                <a:cs typeface="Helvetica;Arial" pitchFamily="32" charset="0"/>
              </a:rPr>
              <a:t>reporting for island management</a:t>
            </a:r>
            <a:endParaRPr lang="en-US" altLang="en-US" sz="2000" dirty="0">
              <a:solidFill>
                <a:schemeClr val="tx1"/>
              </a:solidFill>
              <a:latin typeface="Helvetica;Arial" pitchFamily="32" charset="0"/>
              <a:cs typeface="Helvetica;Arial" pitchFamily="32" charset="0"/>
            </a:endParaRPr>
          </a:p>
          <a:p>
            <a:pPr marL="736600" indent="-285750">
              <a:lnSpc>
                <a:spcPct val="150000"/>
              </a:lnSpc>
              <a:spcAft>
                <a:spcPct val="0"/>
              </a:spcAft>
              <a:buClrTx/>
              <a:buFont typeface="Arial" panose="020B0604020202020204" pitchFamily="34" charset="0"/>
              <a:buChar char="•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2000" dirty="0" smtClean="0">
                <a:solidFill>
                  <a:schemeClr val="tx1"/>
                </a:solidFill>
                <a:latin typeface="Helvetica;Arial" pitchFamily="32" charset="0"/>
                <a:cs typeface="Helvetica;Arial" pitchFamily="32" charset="0"/>
              </a:rPr>
              <a:t>Cyber infrastructure to support portions of California </a:t>
            </a:r>
            <a:r>
              <a:rPr lang="en-US" altLang="en-US" sz="2000" dirty="0" err="1" smtClean="0">
                <a:solidFill>
                  <a:schemeClr val="tx1"/>
                </a:solidFill>
                <a:latin typeface="Helvetica;Arial" pitchFamily="32" charset="0"/>
                <a:cs typeface="Helvetica;Arial" pitchFamily="32" charset="0"/>
              </a:rPr>
              <a:t>WaterFix</a:t>
            </a:r>
            <a:endParaRPr lang="en-US" altLang="en-US" sz="2000" dirty="0">
              <a:solidFill>
                <a:schemeClr val="tx1"/>
              </a:solidFill>
              <a:latin typeface="Helvetica;Arial" pitchFamily="32" charset="0"/>
              <a:cs typeface="Helvetica;Arial" pitchFamily="32" charset="0"/>
            </a:endParaRPr>
          </a:p>
          <a:p>
            <a:pPr marL="736600" indent="-285750">
              <a:lnSpc>
                <a:spcPct val="150000"/>
              </a:lnSpc>
              <a:spcAft>
                <a:spcPct val="0"/>
              </a:spcAft>
              <a:buClrTx/>
              <a:buFont typeface="Arial" panose="020B0604020202020204" pitchFamily="34" charset="0"/>
              <a:buChar char="•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2000" dirty="0" smtClean="0">
                <a:solidFill>
                  <a:schemeClr val="tx1"/>
                </a:solidFill>
                <a:latin typeface="Helvetica;Arial" pitchFamily="32" charset="0"/>
                <a:cs typeface="Helvetica;Arial" pitchFamily="32" charset="0"/>
              </a:rPr>
              <a:t>Platform for demonstrating objectives for attaining the </a:t>
            </a:r>
            <a:r>
              <a:rPr lang="en-US" altLang="en-US" sz="2000" dirty="0">
                <a:solidFill>
                  <a:schemeClr val="tx1"/>
                </a:solidFill>
                <a:latin typeface="Helvetica;Arial" pitchFamily="32" charset="0"/>
                <a:cs typeface="Helvetica;Arial" pitchFamily="32" charset="0"/>
              </a:rPr>
              <a:t>state's co-equal </a:t>
            </a:r>
            <a:r>
              <a:rPr lang="en-US" altLang="en-US" sz="2000" dirty="0" smtClean="0">
                <a:solidFill>
                  <a:schemeClr val="tx1"/>
                </a:solidFill>
                <a:latin typeface="Helvetica;Arial" pitchFamily="32" charset="0"/>
                <a:cs typeface="Helvetica;Arial" pitchFamily="32" charset="0"/>
              </a:rPr>
              <a:t>goals</a:t>
            </a:r>
          </a:p>
          <a:p>
            <a:pPr marL="736600" indent="-285750">
              <a:lnSpc>
                <a:spcPct val="150000"/>
              </a:lnSpc>
              <a:spcAft>
                <a:spcPct val="0"/>
              </a:spcAft>
              <a:buClrTx/>
              <a:buFont typeface="Arial" panose="020B0604020202020204" pitchFamily="34" charset="0"/>
              <a:buChar char="•"/>
              <a:tabLst>
                <a:tab pos="450850" algn="l"/>
                <a:tab pos="563563" algn="l"/>
                <a:tab pos="1020763" algn="l"/>
                <a:tab pos="1477963" algn="l"/>
                <a:tab pos="1935163" algn="l"/>
                <a:tab pos="2392363" algn="l"/>
                <a:tab pos="2849563" algn="l"/>
                <a:tab pos="3306763" algn="l"/>
                <a:tab pos="3763963" algn="l"/>
                <a:tab pos="4221163" algn="l"/>
                <a:tab pos="4678363" algn="l"/>
                <a:tab pos="5135563" algn="l"/>
                <a:tab pos="5592763" algn="l"/>
                <a:tab pos="6049963" algn="l"/>
                <a:tab pos="6507163" algn="l"/>
                <a:tab pos="6964363" algn="l"/>
                <a:tab pos="7421563" algn="l"/>
                <a:tab pos="7878763" algn="l"/>
                <a:tab pos="8335963" algn="l"/>
                <a:tab pos="8793163" algn="l"/>
                <a:tab pos="9250363" algn="l"/>
              </a:tabLst>
            </a:pPr>
            <a:r>
              <a:rPr lang="en-US" altLang="en-US" sz="2000" dirty="0" smtClean="0">
                <a:solidFill>
                  <a:schemeClr val="tx1"/>
                </a:solidFill>
                <a:latin typeface="Helvetica;Arial" pitchFamily="32" charset="0"/>
                <a:cs typeface="Helvetica;Arial" pitchFamily="32" charset="0"/>
              </a:rPr>
              <a:t>Facilitate collaboration between land owners, consultants, reclamation districts</a:t>
            </a:r>
            <a:endParaRPr lang="en-US" altLang="en-US" sz="2000" dirty="0">
              <a:solidFill>
                <a:schemeClr val="tx1"/>
              </a:solidFill>
              <a:latin typeface="Helvetica;Arial" pitchFamily="32" charset="0"/>
              <a:cs typeface="Helvetica;Arial" pitchFamily="32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338" y="0"/>
            <a:ext cx="5759450" cy="756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413" y="0"/>
            <a:ext cx="5849937" cy="756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921" y="0"/>
            <a:ext cx="5844020" cy="7562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22" y="0"/>
            <a:ext cx="9787218" cy="75628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921" y="0"/>
            <a:ext cx="5844020" cy="75628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22" y="0"/>
            <a:ext cx="9787218" cy="756285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-166688"/>
            <a:ext cx="9066212" cy="1260476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3200"/>
              <a:t>Emergency Management Planning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182688"/>
            <a:ext cx="9066212" cy="5945187"/>
          </a:xfrm>
          <a:ln/>
        </p:spPr>
        <p:txBody>
          <a:bodyPr/>
          <a:lstStyle/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California has FEMA approved State Hazard Mitigation Plan</a:t>
            </a:r>
          </a:p>
          <a:p>
            <a:pPr marL="1476375" lvl="1" indent="-561975">
              <a:buFont typeface="Times New Roman" panose="02020603050405020304" pitchFamily="18" charset="0"/>
              <a:buChar char="–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Many local jurisdictions also have more specific FEMA approved HMPs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Hazard Mitigation Plans identify: 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Hazards and potential impacts on life and property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Actions to reduce losses from hazards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Coordinated process to respond and mitigate hazard impacts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Response relies on: 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Ability to communicate risk 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Identify immediate mitigation actions and relief efforts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endParaRPr lang="en-US" altLang="en-US" sz="2200" dirty="0"/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200" dirty="0"/>
              <a:t>Emergency Response Dashboard using OpenNRM tools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59862" cy="12541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3200"/>
              <a:t>FEMA HMP Status with Real Time Hydrology Conditions on BayDeltaLive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" y="1768475"/>
            <a:ext cx="8716963" cy="498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0150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9734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-166688"/>
            <a:ext cx="9066212" cy="1260476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Island Diversions and SB 88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046163"/>
            <a:ext cx="9066212" cy="5819775"/>
          </a:xfrm>
          <a:ln/>
        </p:spPr>
        <p:txBody>
          <a:bodyPr/>
          <a:lstStyle/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Water diversions made from adjacent rivers and sloughs onto islands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After use, water often discharged back into adjacent waterways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California Water code requires monitoring and reporting of diversions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Monitoring and reporting diversions asissts in ensuring proper allocation of State's water resources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endParaRPr lang="en-US" altLang="en-US" sz="2000"/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SB88 – Emergency Regulation for Measuring and Reporting the Diversion of Water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Signed by Governor Brown on June 24, 2015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Waterboard implemented law on January 19, 2016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Reporting requirements begin January 1, 2017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000"/>
              <a:t>Requires person/organization diverting 10 acre-feet or more per year  to meet specific measurement, accuracy, and reporting requirements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endParaRPr lang="en-US" altLang="en-US" sz="200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0153"/>
            <a:ext cx="10075863" cy="5982544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7" y="428625"/>
            <a:ext cx="9066212" cy="1260476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b="1" dirty="0"/>
              <a:t>SB88 Regulation Requirements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14103" y="2486025"/>
            <a:ext cx="6644481" cy="3733800"/>
          </a:xfrm>
          <a:solidFill>
            <a:schemeClr val="tx1">
              <a:alpha val="37000"/>
            </a:schemeClr>
          </a:solidFill>
          <a:ln/>
        </p:spPr>
        <p:txBody>
          <a:bodyPr/>
          <a:lstStyle/>
          <a:p>
            <a:pPr marL="9525" indent="0">
              <a:buClrTx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800" b="1" dirty="0">
                <a:solidFill>
                  <a:schemeClr val="bg1"/>
                </a:solidFill>
              </a:rPr>
              <a:t>Reporting includes: </a:t>
            </a:r>
          </a:p>
          <a:p>
            <a:pPr marL="617538">
              <a:buSzPct val="45000"/>
              <a:buFont typeface="Courier New" panose="02070309020205020404" pitchFamily="49" charset="0"/>
              <a:buChar char="o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Water right holder information</a:t>
            </a:r>
          </a:p>
          <a:p>
            <a:pPr marL="617538">
              <a:buSzPct val="45000"/>
              <a:buFont typeface="Courier New" panose="02070309020205020404" pitchFamily="49" charset="0"/>
              <a:buChar char="o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Geographic location </a:t>
            </a:r>
          </a:p>
          <a:p>
            <a:pPr marL="617538">
              <a:buSzPct val="45000"/>
              <a:buFont typeface="Courier New" panose="02070309020205020404" pitchFamily="49" charset="0"/>
              <a:buChar char="o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Monitoring frequency</a:t>
            </a:r>
          </a:p>
          <a:p>
            <a:pPr marL="617538">
              <a:buSzPct val="45000"/>
              <a:buFont typeface="Courier New" panose="02070309020205020404" pitchFamily="49" charset="0"/>
              <a:buChar char="o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Monthly diversion rates and amounts</a:t>
            </a:r>
          </a:p>
          <a:p>
            <a:pPr marL="617538">
              <a:buSzPct val="45000"/>
              <a:buFont typeface="Courier New" panose="02070309020205020404" pitchFamily="49" charset="0"/>
              <a:buChar char="o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Purposes of use</a:t>
            </a:r>
          </a:p>
          <a:p>
            <a:pPr marL="617538">
              <a:buSzPct val="45000"/>
              <a:buFont typeface="Courier New" panose="02070309020205020404" pitchFamily="49" charset="0"/>
              <a:buChar char="o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Water transfers or changes in information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endParaRPr lang="en-US" altLang="en-US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023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59862" cy="12541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800"/>
              <a:t>Levees, Ag Discharges, and Water Infrastructure Map as seen on Bay Delta Live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741488"/>
            <a:ext cx="8915400" cy="557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175"/>
            <a:ext cx="9066212" cy="12604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Environmental Management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120775"/>
            <a:ext cx="9004300" cy="6013450"/>
          </a:xfrm>
          <a:ln/>
        </p:spPr>
        <p:txBody>
          <a:bodyPr/>
          <a:lstStyle/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/>
              <a:t>Islands purchased by MWD are in critical areas: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/>
              <a:t>on Pacific Flyway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/>
              <a:t>In Delta smelt and Chinook salmon habitat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/>
              <a:t>Western islands act as salinity buffer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 err="1"/>
              <a:t>Chipps</a:t>
            </a:r>
            <a:r>
              <a:rPr lang="en-US" altLang="en-US" sz="2400" dirty="0"/>
              <a:t> island intended for tidal wetland restoration</a:t>
            </a:r>
          </a:p>
          <a:p>
            <a:pPr marL="1782763" lvl="2" indent="-438150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dirty="0"/>
              <a:t>Food and habitat for Delta Smelt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/>
              <a:t>Restoring native </a:t>
            </a:r>
            <a:r>
              <a:rPr lang="en-US" altLang="en-US" sz="2400" dirty="0" err="1"/>
              <a:t>tule</a:t>
            </a:r>
            <a:r>
              <a:rPr lang="en-US" altLang="en-US" sz="2400" dirty="0"/>
              <a:t> vegetation could help rebuild peat soils 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/>
              <a:t>Increase island elevations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Char char="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/>
              <a:t>Reduce carbon emissions from soil decay</a:t>
            </a:r>
          </a:p>
          <a:p>
            <a:pPr marL="1166813" lvl="1" indent="-492125">
              <a:buSzPct val="45000"/>
              <a:buFont typeface="Wingdings" panose="05000000000000000000" pitchFamily="2" charset="2"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endParaRPr lang="en-US" altLang="en-US" sz="2400" dirty="0"/>
          </a:p>
          <a:p>
            <a:pPr indent="-33972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/>
              <a:t>An OpenNRM island portal could be a resource and repository for natural resource management information.</a:t>
            </a:r>
          </a:p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endParaRPr lang="en-US" altLang="en-US" sz="24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6"/>
            <a:ext cx="9066212" cy="7366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3200" b="1" dirty="0">
                <a:solidFill>
                  <a:schemeClr val="bg1"/>
                </a:solidFill>
              </a:rPr>
              <a:t>Environmental Management Data Use Cases</a:t>
            </a: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99331" y="2486025"/>
            <a:ext cx="8318500" cy="3352800"/>
          </a:xfrm>
          <a:solidFill>
            <a:schemeClr val="tx1">
              <a:alpha val="56000"/>
            </a:schemeClr>
          </a:solidFill>
          <a:ln/>
        </p:spPr>
        <p:txBody>
          <a:bodyPr/>
          <a:lstStyle/>
          <a:p>
            <a:pPr indent="-333375">
              <a:buClrTx/>
              <a:buFontTx/>
              <a:buNone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b="1" dirty="0">
                <a:solidFill>
                  <a:schemeClr val="bg1"/>
                </a:solidFill>
              </a:rPr>
              <a:t>Key topics: </a:t>
            </a:r>
          </a:p>
          <a:p>
            <a:pPr marL="1257300" lvl="1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Restoration of wetlands</a:t>
            </a:r>
          </a:p>
          <a:p>
            <a:pPr marL="1257300" lvl="1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Fish population and entrainment monitoring</a:t>
            </a:r>
          </a:p>
          <a:p>
            <a:pPr marL="1257300" lvl="1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Water quality monitoring</a:t>
            </a:r>
          </a:p>
          <a:p>
            <a:pPr marL="1257300" lvl="1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Land and habitat conservation</a:t>
            </a:r>
          </a:p>
          <a:p>
            <a:pPr marL="1257300" lvl="1" indent="-342900"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</a:pPr>
            <a:r>
              <a:rPr lang="en-US" altLang="en-US" sz="2400" dirty="0">
                <a:solidFill>
                  <a:schemeClr val="bg1"/>
                </a:solidFill>
              </a:rPr>
              <a:t>Reducing carbon emissions from decaying island peat soils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3420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-93663"/>
            <a:ext cx="9059862" cy="1254126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3200"/>
              <a:t>Delta Smelt Monitoring Data on BayDeltaLive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" y="1003300"/>
            <a:ext cx="10075863" cy="620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59862" cy="12541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800"/>
              <a:t>Data Story Example for Water Infrastructure Effects on Fish Habitat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1646238"/>
            <a:ext cx="9039225" cy="580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638" y="3292475"/>
            <a:ext cx="4903787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122238"/>
            <a:ext cx="9059862" cy="12541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Connecting with Existing Research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277813" y="1352550"/>
            <a:ext cx="9050337" cy="614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- Delta  is a food limited and tidal wetland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- Research and monitoring conducted to identifying effective restoration practices and      locations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- Islands can be used for research or to supplement ongoing research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- Data can contribute to Delta studies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- The Arc Study (Peter Moyle and John 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   Durand) and other Cache and Susuin 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   studies can be used to inform 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   management of islands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- Other ongoing monitoring and research </a:t>
            </a:r>
          </a:p>
          <a:p>
            <a:pPr>
              <a:lnSpc>
                <a:spcPct val="150000"/>
              </a:lnSpc>
              <a:buClrTx/>
              <a:buFontTx/>
              <a:buNone/>
            </a:pPr>
            <a:r>
              <a:rPr lang="en-US" altLang="en-US"/>
              <a:t>   can be expanded to other Delta islands</a:t>
            </a:r>
          </a:p>
          <a:p>
            <a:pPr>
              <a:buClrTx/>
              <a:buFontTx/>
              <a:buNone/>
            </a:pPr>
            <a:endParaRPr lang="en-US" altLang="en-US"/>
          </a:p>
          <a:p>
            <a:pPr>
              <a:buClrTx/>
              <a:buFontTx/>
              <a:buNone/>
            </a:pPr>
            <a:endParaRPr lang="en-US" altLang="en-US"/>
          </a:p>
          <a:p>
            <a:pPr>
              <a:buClrTx/>
              <a:buFontTx/>
              <a:buNone/>
            </a:pPr>
            <a:endParaRPr lang="en-US" altLang="en-US"/>
          </a:p>
          <a:p>
            <a:pPr>
              <a:buClrTx/>
              <a:buFontTx/>
              <a:buNone/>
            </a:pPr>
            <a:endParaRPr lang="en-US" altLang="en-US"/>
          </a:p>
          <a:p>
            <a:pPr>
              <a:buClrTx/>
              <a:buFontTx/>
              <a:buNone/>
            </a:pPr>
            <a:endParaRPr lang="en-US" altLang="en-US"/>
          </a:p>
          <a:p>
            <a:pPr>
              <a:buClrTx/>
              <a:buFontTx/>
              <a:buNone/>
            </a:pPr>
            <a:endParaRPr lang="en-US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59862" cy="12541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2400"/>
              <a:t>Cache Collaborative and other Delta Research Areas 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1463675"/>
            <a:ext cx="9369425" cy="548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6212" cy="12604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The Solution</a:t>
            </a: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8475"/>
            <a:ext cx="9004300" cy="4989513"/>
          </a:xfrm>
          <a:ln/>
        </p:spPr>
        <p:txBody>
          <a:bodyPr/>
          <a:lstStyle/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800"/>
              <a:t>Bay Delta Live already used for environmental management and monitoring</a:t>
            </a:r>
          </a:p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800"/>
              <a:t>Delta Juvenile Fish Monitoring Program Dashboard</a:t>
            </a:r>
          </a:p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800"/>
              <a:t>CDEC Data Stream</a:t>
            </a:r>
          </a:p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800"/>
              <a:t>300+ GIS layers in Mapping Application</a:t>
            </a:r>
          </a:p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800"/>
              <a:t>Tools provide ability to turn data into understandable, usable information</a:t>
            </a:r>
          </a:p>
          <a:p>
            <a:pPr marL="550863" indent="-550863">
              <a:buSzPct val="45000"/>
              <a:buFont typeface="Wingdings" panose="05000000000000000000" pitchFamily="2" charset="2"/>
              <a:buChar char=""/>
              <a:tabLst>
                <a:tab pos="550863" algn="l"/>
                <a:tab pos="663575" algn="l"/>
                <a:tab pos="1120775" algn="l"/>
                <a:tab pos="1577975" algn="l"/>
                <a:tab pos="2035175" algn="l"/>
                <a:tab pos="2492375" algn="l"/>
                <a:tab pos="2949575" algn="l"/>
                <a:tab pos="3406775" algn="l"/>
                <a:tab pos="3863975" algn="l"/>
                <a:tab pos="4321175" algn="l"/>
                <a:tab pos="4778375" algn="l"/>
                <a:tab pos="5235575" algn="l"/>
                <a:tab pos="5692775" algn="l"/>
                <a:tab pos="6149975" algn="l"/>
                <a:tab pos="6607175" algn="l"/>
                <a:tab pos="7064375" algn="l"/>
                <a:tab pos="7521575" algn="l"/>
                <a:tab pos="7978775" algn="l"/>
                <a:tab pos="8435975" algn="l"/>
                <a:tab pos="8893175" algn="l"/>
                <a:tab pos="9350375" algn="l"/>
              </a:tabLst>
            </a:pPr>
            <a:r>
              <a:rPr lang="en-US" altLang="en-US" sz="2800"/>
              <a:t>Customizable enhancements to handle island management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6212" cy="12604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Tools and Capabilities</a:t>
            </a: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697038"/>
            <a:ext cx="9094787" cy="5468937"/>
          </a:xfrm>
          <a:ln/>
        </p:spPr>
        <p:txBody>
          <a:bodyPr/>
          <a:lstStyle/>
          <a:p>
            <a:pPr marL="665163" indent="-436563">
              <a:buSzPct val="45000"/>
              <a:buFont typeface="Wingdings" panose="05000000000000000000" pitchFamily="2" charset="2"/>
              <a:buChar char=""/>
              <a:tabLst>
                <a:tab pos="665163" algn="l"/>
                <a:tab pos="777875" algn="l"/>
                <a:tab pos="1235075" algn="l"/>
                <a:tab pos="1692275" algn="l"/>
                <a:tab pos="2149475" algn="l"/>
                <a:tab pos="2606675" algn="l"/>
                <a:tab pos="3063875" algn="l"/>
                <a:tab pos="3521075" algn="l"/>
                <a:tab pos="3978275" algn="l"/>
                <a:tab pos="4435475" algn="l"/>
                <a:tab pos="4892675" algn="l"/>
                <a:tab pos="5349875" algn="l"/>
                <a:tab pos="5807075" algn="l"/>
                <a:tab pos="6264275" algn="l"/>
                <a:tab pos="6721475" algn="l"/>
                <a:tab pos="7178675" algn="l"/>
                <a:tab pos="7635875" algn="l"/>
                <a:tab pos="8093075" algn="l"/>
                <a:tab pos="8550275" algn="l"/>
                <a:tab pos="9007475" algn="l"/>
                <a:tab pos="9464675" algn="l"/>
              </a:tabLst>
            </a:pPr>
            <a:r>
              <a:rPr lang="en-US" altLang="en-US" sz="2800" dirty="0">
                <a:cs typeface="Arial" panose="020B0604020202020204" pitchFamily="34" charset="0"/>
              </a:rPr>
              <a:t>GIS  Library, WMS, WFS, and WMST</a:t>
            </a:r>
          </a:p>
          <a:p>
            <a:pPr marL="665163" indent="-436563">
              <a:buSzPct val="45000"/>
              <a:buFont typeface="Wingdings" panose="05000000000000000000" pitchFamily="2" charset="2"/>
              <a:buChar char=""/>
              <a:tabLst>
                <a:tab pos="665163" algn="l"/>
                <a:tab pos="777875" algn="l"/>
                <a:tab pos="1235075" algn="l"/>
                <a:tab pos="1692275" algn="l"/>
                <a:tab pos="2149475" algn="l"/>
                <a:tab pos="2606675" algn="l"/>
                <a:tab pos="3063875" algn="l"/>
                <a:tab pos="3521075" algn="l"/>
                <a:tab pos="3978275" algn="l"/>
                <a:tab pos="4435475" algn="l"/>
                <a:tab pos="4892675" algn="l"/>
                <a:tab pos="5349875" algn="l"/>
                <a:tab pos="5807075" algn="l"/>
                <a:tab pos="6264275" algn="l"/>
                <a:tab pos="6721475" algn="l"/>
                <a:tab pos="7178675" algn="l"/>
                <a:tab pos="7635875" algn="l"/>
                <a:tab pos="8093075" algn="l"/>
                <a:tab pos="8550275" algn="l"/>
                <a:tab pos="9007475" algn="l"/>
                <a:tab pos="9464675" algn="l"/>
              </a:tabLst>
            </a:pPr>
            <a:r>
              <a:rPr lang="en-US" altLang="en-US" sz="2800" dirty="0">
                <a:cs typeface="Arial" panose="020B0604020202020204" pitchFamily="34" charset="0"/>
              </a:rPr>
              <a:t>Interactive Mapping Tools</a:t>
            </a:r>
          </a:p>
          <a:p>
            <a:pPr marL="665163" indent="-436563">
              <a:buSzPct val="45000"/>
              <a:buFont typeface="Wingdings" panose="05000000000000000000" pitchFamily="2" charset="2"/>
              <a:buChar char=""/>
              <a:tabLst>
                <a:tab pos="665163" algn="l"/>
                <a:tab pos="777875" algn="l"/>
                <a:tab pos="1235075" algn="l"/>
                <a:tab pos="1692275" algn="l"/>
                <a:tab pos="2149475" algn="l"/>
                <a:tab pos="2606675" algn="l"/>
                <a:tab pos="3063875" algn="l"/>
                <a:tab pos="3521075" algn="l"/>
                <a:tab pos="3978275" algn="l"/>
                <a:tab pos="4435475" algn="l"/>
                <a:tab pos="4892675" algn="l"/>
                <a:tab pos="5349875" algn="l"/>
                <a:tab pos="5807075" algn="l"/>
                <a:tab pos="6264275" algn="l"/>
                <a:tab pos="6721475" algn="l"/>
                <a:tab pos="7178675" algn="l"/>
                <a:tab pos="7635875" algn="l"/>
                <a:tab pos="8093075" algn="l"/>
                <a:tab pos="8550275" algn="l"/>
                <a:tab pos="9007475" algn="l"/>
                <a:tab pos="9464675" algn="l"/>
              </a:tabLst>
            </a:pPr>
            <a:r>
              <a:rPr lang="en-US" altLang="en-US" sz="2800" dirty="0">
                <a:cs typeface="Arial" panose="020B0604020202020204" pitchFamily="34" charset="0"/>
              </a:rPr>
              <a:t>Database and Data Management Services</a:t>
            </a:r>
          </a:p>
          <a:p>
            <a:pPr marL="665163" indent="-436563">
              <a:buSzPct val="45000"/>
              <a:buFont typeface="Wingdings" panose="05000000000000000000" pitchFamily="2" charset="2"/>
              <a:buChar char=""/>
              <a:tabLst>
                <a:tab pos="665163" algn="l"/>
                <a:tab pos="777875" algn="l"/>
                <a:tab pos="1235075" algn="l"/>
                <a:tab pos="1692275" algn="l"/>
                <a:tab pos="2149475" algn="l"/>
                <a:tab pos="2606675" algn="l"/>
                <a:tab pos="3063875" algn="l"/>
                <a:tab pos="3521075" algn="l"/>
                <a:tab pos="3978275" algn="l"/>
                <a:tab pos="4435475" algn="l"/>
                <a:tab pos="4892675" algn="l"/>
                <a:tab pos="5349875" algn="l"/>
                <a:tab pos="5807075" algn="l"/>
                <a:tab pos="6264275" algn="l"/>
                <a:tab pos="6721475" algn="l"/>
                <a:tab pos="7178675" algn="l"/>
                <a:tab pos="7635875" algn="l"/>
                <a:tab pos="8093075" algn="l"/>
                <a:tab pos="8550275" algn="l"/>
                <a:tab pos="9007475" algn="l"/>
                <a:tab pos="9464675" algn="l"/>
              </a:tabLst>
            </a:pPr>
            <a:r>
              <a:rPr lang="en-US" altLang="en-US" sz="2800" dirty="0">
                <a:cs typeface="Arial" panose="020B0604020202020204" pitchFamily="34" charset="0"/>
              </a:rPr>
              <a:t>Data Visualization, Analytics, Animations, and 3-D Mapping</a:t>
            </a:r>
          </a:p>
          <a:p>
            <a:pPr marL="665163" indent="-436563">
              <a:buSzPct val="45000"/>
              <a:buFont typeface="Wingdings" panose="05000000000000000000" pitchFamily="2" charset="2"/>
              <a:buChar char=""/>
              <a:tabLst>
                <a:tab pos="665163" algn="l"/>
                <a:tab pos="777875" algn="l"/>
                <a:tab pos="1235075" algn="l"/>
                <a:tab pos="1692275" algn="l"/>
                <a:tab pos="2149475" algn="l"/>
                <a:tab pos="2606675" algn="l"/>
                <a:tab pos="3063875" algn="l"/>
                <a:tab pos="3521075" algn="l"/>
                <a:tab pos="3978275" algn="l"/>
                <a:tab pos="4435475" algn="l"/>
                <a:tab pos="4892675" algn="l"/>
                <a:tab pos="5349875" algn="l"/>
                <a:tab pos="5807075" algn="l"/>
                <a:tab pos="6264275" algn="l"/>
                <a:tab pos="6721475" algn="l"/>
                <a:tab pos="7178675" algn="l"/>
                <a:tab pos="7635875" algn="l"/>
                <a:tab pos="8093075" algn="l"/>
                <a:tab pos="8550275" algn="l"/>
                <a:tab pos="9007475" algn="l"/>
                <a:tab pos="9464675" algn="l"/>
              </a:tabLst>
            </a:pPr>
            <a:r>
              <a:rPr lang="en-US" altLang="en-US" sz="2800" dirty="0">
                <a:cs typeface="Arial" panose="020B0604020202020204" pitchFamily="34" charset="0"/>
              </a:rPr>
              <a:t>Explore Data Real-time Data Streams and Web Services</a:t>
            </a:r>
          </a:p>
          <a:p>
            <a:pPr marL="665163" indent="-436563">
              <a:buSzPct val="45000"/>
              <a:buFont typeface="Wingdings" panose="05000000000000000000" pitchFamily="2" charset="2"/>
              <a:buChar char=""/>
              <a:tabLst>
                <a:tab pos="665163" algn="l"/>
                <a:tab pos="777875" algn="l"/>
                <a:tab pos="1235075" algn="l"/>
                <a:tab pos="1692275" algn="l"/>
                <a:tab pos="2149475" algn="l"/>
                <a:tab pos="2606675" algn="l"/>
                <a:tab pos="3063875" algn="l"/>
                <a:tab pos="3521075" algn="l"/>
                <a:tab pos="3978275" algn="l"/>
                <a:tab pos="4435475" algn="l"/>
                <a:tab pos="4892675" algn="l"/>
                <a:tab pos="5349875" algn="l"/>
                <a:tab pos="5807075" algn="l"/>
                <a:tab pos="6264275" algn="l"/>
                <a:tab pos="6721475" algn="l"/>
                <a:tab pos="7178675" algn="l"/>
                <a:tab pos="7635875" algn="l"/>
                <a:tab pos="8093075" algn="l"/>
                <a:tab pos="8550275" algn="l"/>
                <a:tab pos="9007475" algn="l"/>
                <a:tab pos="9464675" algn="l"/>
              </a:tabLst>
            </a:pPr>
            <a:r>
              <a:rPr lang="en-US" altLang="en-US" sz="2800" dirty="0">
                <a:cs typeface="Arial" panose="020B0604020202020204" pitchFamily="34" charset="0"/>
              </a:rPr>
              <a:t>Configurable Dashboards for index and threshold management</a:t>
            </a:r>
          </a:p>
          <a:p>
            <a:pPr marL="665163" indent="-436563">
              <a:buSzPct val="45000"/>
              <a:buFont typeface="Wingdings" panose="05000000000000000000" pitchFamily="2" charset="2"/>
              <a:buChar char=""/>
              <a:tabLst>
                <a:tab pos="665163" algn="l"/>
                <a:tab pos="777875" algn="l"/>
                <a:tab pos="1235075" algn="l"/>
                <a:tab pos="1692275" algn="l"/>
                <a:tab pos="2149475" algn="l"/>
                <a:tab pos="2606675" algn="l"/>
                <a:tab pos="3063875" algn="l"/>
                <a:tab pos="3521075" algn="l"/>
                <a:tab pos="3978275" algn="l"/>
                <a:tab pos="4435475" algn="l"/>
                <a:tab pos="4892675" algn="l"/>
                <a:tab pos="5349875" algn="l"/>
                <a:tab pos="5807075" algn="l"/>
                <a:tab pos="6264275" algn="l"/>
                <a:tab pos="6721475" algn="l"/>
                <a:tab pos="7178675" algn="l"/>
                <a:tab pos="7635875" algn="l"/>
                <a:tab pos="8093075" algn="l"/>
                <a:tab pos="8550275" algn="l"/>
                <a:tab pos="9007475" algn="l"/>
                <a:tab pos="9464675" algn="l"/>
              </a:tabLst>
            </a:pPr>
            <a:r>
              <a:rPr lang="en-US" altLang="en-US" sz="2800" dirty="0">
                <a:cs typeface="Arial" panose="020B0604020202020204" pitchFamily="34" charset="0"/>
              </a:rPr>
              <a:t>Catalogs for images, videos, documents, reports, and research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3254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67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3306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8227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-203200"/>
            <a:ext cx="9064625" cy="1258888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3200" dirty="0"/>
              <a:t>Levee Monitoring with OpenNRM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8475"/>
            <a:ext cx="9064625" cy="4987925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92238"/>
            <a:ext cx="10075863" cy="616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600075" y="700088"/>
            <a:ext cx="8958263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>
                <a:cs typeface="Arial" panose="020B0604020202020204" pitchFamily="34" charset="0"/>
              </a:rPr>
              <a:t>Below is an example of combining the mapping and graphing tools to visualize data similar to inclinometer and piezometer outputs.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-58738"/>
            <a:ext cx="9059862" cy="1254126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sz="3200"/>
              <a:t>California Water Fix Monitoring and Collaboration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9059863" cy="6013450"/>
          </a:xfrm>
          <a:ln/>
        </p:spPr>
        <p:txBody>
          <a:bodyPr/>
          <a:lstStyle/>
          <a:p>
            <a:pPr marL="557213" indent="-557213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California Water Fix requires substantial monitoring and reporting to minimize environmental impacts  </a:t>
            </a:r>
          </a:p>
          <a:p>
            <a:pPr marL="557213" indent="-557213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Data collected for island management can be integrated into reporting and mitigation for the Water Fix project </a:t>
            </a:r>
          </a:p>
          <a:p>
            <a:pPr marL="557213" indent="-557213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Monitoring and reporting mandated in the EIR for Water Fix integrated into OpenNRM  </a:t>
            </a:r>
          </a:p>
          <a:p>
            <a:pPr marL="557213" indent="-557213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Types of data collected will have crossover with existing research efforts and island management strategies</a:t>
            </a:r>
          </a:p>
          <a:p>
            <a:pPr marL="557213" indent="-557213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Monitoring topics for California Water Fix include: </a:t>
            </a:r>
          </a:p>
          <a:p>
            <a:pPr marL="1173163" lvl="1" indent="-498475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Flows management</a:t>
            </a:r>
          </a:p>
          <a:p>
            <a:pPr marL="1173163" lvl="1" indent="-498475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Turbidity</a:t>
            </a:r>
          </a:p>
          <a:p>
            <a:pPr marL="1173163" lvl="1" indent="-498475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Salinity</a:t>
            </a:r>
          </a:p>
          <a:p>
            <a:pPr marL="1173163" lvl="1" indent="-498475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pH</a:t>
            </a:r>
          </a:p>
          <a:p>
            <a:pPr marL="1173163" lvl="1" indent="-498475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Fish rescue and salvage</a:t>
            </a:r>
          </a:p>
          <a:p>
            <a:pPr marL="1173163" lvl="1" indent="-498475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Biological monitoring of listed and endangered species</a:t>
            </a:r>
          </a:p>
          <a:p>
            <a:pPr marL="1173163" lvl="1" indent="-498475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Storm water quality monitoring</a:t>
            </a:r>
          </a:p>
          <a:p>
            <a:pPr marL="1173163" lvl="1" indent="-498475">
              <a:buSzPct val="45000"/>
              <a:buFont typeface="Wingdings" panose="05000000000000000000" pitchFamily="2" charset="2"/>
              <a:buChar char=""/>
              <a:tabLst>
                <a:tab pos="557213" algn="l"/>
                <a:tab pos="669925" algn="l"/>
                <a:tab pos="1127125" algn="l"/>
                <a:tab pos="1584325" algn="l"/>
                <a:tab pos="2041525" algn="l"/>
                <a:tab pos="2498725" algn="l"/>
                <a:tab pos="2955925" algn="l"/>
                <a:tab pos="3413125" algn="l"/>
                <a:tab pos="3870325" algn="l"/>
                <a:tab pos="4327525" algn="l"/>
                <a:tab pos="4784725" algn="l"/>
                <a:tab pos="5241925" algn="l"/>
                <a:tab pos="5699125" algn="l"/>
                <a:tab pos="6156325" algn="l"/>
                <a:tab pos="6613525" algn="l"/>
                <a:tab pos="7070725" algn="l"/>
                <a:tab pos="7527925" algn="l"/>
                <a:tab pos="7985125" algn="l"/>
                <a:tab pos="8442325" algn="l"/>
                <a:tab pos="8899525" algn="l"/>
                <a:tab pos="9356725" algn="l"/>
              </a:tabLst>
            </a:pPr>
            <a:r>
              <a:rPr lang="en-US" altLang="en-US" sz="1800" dirty="0"/>
              <a:t>Compliance with all existing environmental standards and regulations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59862" cy="12541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Services and Implementation</a:t>
            </a:r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28650" y="1614488"/>
            <a:ext cx="9059863" cy="5715000"/>
          </a:xfrm>
          <a:ln/>
        </p:spPr>
        <p:txBody>
          <a:bodyPr/>
          <a:lstStyle/>
          <a:p>
            <a:pPr marL="677863" lvl="1" indent="-46037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/>
              <a:t>Data Aggregation and Inventory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Develop data management plan and data workflow, including data provenance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UX for user interaction with data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Content management schema and aggregation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Database set up and architecture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New instance of OpenNRM: set up management themed sub sections (catalogs, </a:t>
            </a:r>
            <a:r>
              <a:rPr lang="en-US" altLang="en-US" sz="1800" dirty="0" err="1">
                <a:cs typeface="Arial" panose="020B0604020202020204" pitchFamily="34" charset="0"/>
              </a:rPr>
              <a:t>gis</a:t>
            </a:r>
            <a:r>
              <a:rPr lang="en-US" altLang="en-US" sz="1800" dirty="0">
                <a:cs typeface="Arial" panose="020B0604020202020204" pitchFamily="34" charset="0"/>
              </a:rPr>
              <a:t>, data libraries, wikis)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Customize management admin for data contributors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Custom GIS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Databases and data interoperability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Reporting Dashboards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QA/QC, Debugging</a:t>
            </a:r>
          </a:p>
          <a:p>
            <a:pPr marL="671513" indent="-441325">
              <a:buSzPct val="45000"/>
              <a:buFont typeface="Wingdings" panose="05000000000000000000" pitchFamily="2" charset="2"/>
              <a:buChar char=""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r>
              <a:rPr lang="en-US" altLang="en-US" sz="1800" dirty="0">
                <a:cs typeface="Arial" panose="020B0604020202020204" pitchFamily="34" charset="0"/>
              </a:rPr>
              <a:t>Project Management  </a:t>
            </a:r>
          </a:p>
          <a:p>
            <a:pPr marL="558800" indent="-555625">
              <a:buClrTx/>
              <a:buSzPct val="45000"/>
              <a:buFontTx/>
              <a:buNone/>
              <a:tabLst>
                <a:tab pos="677863" algn="l"/>
                <a:tab pos="847725" algn="l"/>
                <a:tab pos="1304925" algn="l"/>
                <a:tab pos="1762125" algn="l"/>
                <a:tab pos="2219325" algn="l"/>
                <a:tab pos="2676525" algn="l"/>
                <a:tab pos="3133725" algn="l"/>
                <a:tab pos="3590925" algn="l"/>
                <a:tab pos="4048125" algn="l"/>
                <a:tab pos="4505325" algn="l"/>
                <a:tab pos="4962525" algn="l"/>
                <a:tab pos="5419725" algn="l"/>
                <a:tab pos="5876925" algn="l"/>
                <a:tab pos="6334125" algn="l"/>
                <a:tab pos="6791325" algn="l"/>
                <a:tab pos="7248525" algn="l"/>
                <a:tab pos="7705725" algn="l"/>
                <a:tab pos="8162925" algn="l"/>
                <a:tab pos="8620125" algn="l"/>
                <a:tab pos="9077325" algn="l"/>
                <a:tab pos="9534525" algn="l"/>
              </a:tabLst>
            </a:pPr>
            <a:endParaRPr lang="en-US" altLang="en-US" sz="180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7800" cy="1262063"/>
          </a:xfrm>
          <a:ln/>
        </p:spPr>
        <p:txBody>
          <a:bodyPr tIns="38880"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General Island Management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8475"/>
            <a:ext cx="9067800" cy="4991100"/>
          </a:xfrm>
          <a:ln/>
        </p:spPr>
        <p:txBody>
          <a:bodyPr/>
          <a:lstStyle/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Levees in poor shape due to subsidence 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Diversions and discharges to and from islands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Flood protection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Wildlife Habitat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Water Supply and Quality</a:t>
            </a:r>
          </a:p>
          <a:p>
            <a:pPr marL="422275" indent="-317500">
              <a:buSzPct val="45000"/>
              <a:buFont typeface="Wingdings" panose="05000000000000000000" pitchFamily="2" charset="2"/>
              <a:buChar char=""/>
              <a:tabLst>
                <a:tab pos="422275" algn="l"/>
                <a:tab pos="534988" algn="l"/>
                <a:tab pos="992188" algn="l"/>
                <a:tab pos="1449388" algn="l"/>
                <a:tab pos="1906588" algn="l"/>
                <a:tab pos="2363788" algn="l"/>
                <a:tab pos="2820988" algn="l"/>
                <a:tab pos="3278188" algn="l"/>
                <a:tab pos="3735388" algn="l"/>
                <a:tab pos="4192588" algn="l"/>
                <a:tab pos="4649788" algn="l"/>
                <a:tab pos="5106988" algn="l"/>
                <a:tab pos="5564188" algn="l"/>
                <a:tab pos="6021388" algn="l"/>
                <a:tab pos="6478588" algn="l"/>
                <a:tab pos="6935788" algn="l"/>
                <a:tab pos="7392988" algn="l"/>
                <a:tab pos="7850188" algn="l"/>
                <a:tab pos="8307388" algn="l"/>
                <a:tab pos="8764588" algn="l"/>
                <a:tab pos="9221788" algn="l"/>
              </a:tabLst>
            </a:pPr>
            <a:r>
              <a:rPr lang="en-US" altLang="en-US"/>
              <a:t>Emergency Management and Planning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6"/>
            <a:ext cx="10075863" cy="755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81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59862" cy="125412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/>
              <a:t>Sacramento River in the Delta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71600"/>
            <a:ext cx="8489950" cy="592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body"/>
          </p:nvPr>
        </p:nvSpPr>
        <p:spPr>
          <a:xfrm>
            <a:off x="960438" y="1046163"/>
            <a:ext cx="8180387" cy="4991100"/>
          </a:xfrm>
          <a:ln/>
        </p:spPr>
        <p:txBody>
          <a:bodyPr tIns="17640" anchor="t"/>
          <a:lstStyle/>
          <a:p>
            <a:pPr indent="338138">
              <a:spcAft>
                <a:spcPts val="1413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2800" b="1" dirty="0" smtClean="0">
                <a:cs typeface="Arial" panose="020B0604020202020204" pitchFamily="34" charset="0"/>
              </a:rPr>
              <a:t>Value to Customer </a:t>
            </a:r>
          </a:p>
          <a:p>
            <a:pPr indent="338138" algn="l">
              <a:spcAft>
                <a:spcPts val="1413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2000" dirty="0" smtClean="0">
                <a:cs typeface="Arial" panose="020B0604020202020204" pitchFamily="34" charset="0"/>
              </a:rPr>
              <a:t>Management</a:t>
            </a:r>
            <a:r>
              <a:rPr lang="en-US" altLang="en-US" sz="2000" dirty="0">
                <a:cs typeface="Arial" panose="020B0604020202020204" pitchFamily="34" charset="0"/>
              </a:rPr>
              <a:t>, monitoring and reporting topics include: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 dirty="0">
                <a:cs typeface="Arial" panose="020B0604020202020204" pitchFamily="34" charset="0"/>
              </a:rPr>
              <a:t>General Island Management 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 dirty="0">
                <a:cs typeface="Arial" panose="020B0604020202020204" pitchFamily="34" charset="0"/>
              </a:rPr>
              <a:t>Water Supply Reliability:  Levee Management and Maintenance, Emergency Freshwater, Salinity Management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 dirty="0" smtClean="0">
                <a:cs typeface="Arial" panose="020B0604020202020204" pitchFamily="34" charset="0"/>
              </a:rPr>
              <a:t>Emergency Management Planning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 dirty="0" smtClean="0">
                <a:cs typeface="Arial" panose="020B0604020202020204" pitchFamily="34" charset="0"/>
              </a:rPr>
              <a:t>Habitat </a:t>
            </a:r>
            <a:r>
              <a:rPr lang="en-US" altLang="en-US" sz="1600" dirty="0">
                <a:cs typeface="Arial" panose="020B0604020202020204" pitchFamily="34" charset="0"/>
              </a:rPr>
              <a:t>Restoration and Monitoring:  Tidal Wetlands, Food Production, Flyways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 dirty="0">
                <a:cs typeface="Arial" panose="020B0604020202020204" pitchFamily="34" charset="0"/>
              </a:rPr>
              <a:t>Monitoring Migration Pathways of Important Species:  Salmon and Delta Smelt 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 dirty="0">
                <a:cs typeface="Arial" panose="020B0604020202020204" pitchFamily="34" charset="0"/>
              </a:rPr>
              <a:t>Regulatory Compliance and Reporting:  </a:t>
            </a:r>
            <a:r>
              <a:rPr lang="en-US" altLang="en-US" sz="1600" dirty="0" smtClean="0">
                <a:cs typeface="Arial" panose="020B0604020202020204" pitchFamily="34" charset="0"/>
              </a:rPr>
              <a:t>Diversions (SB88), </a:t>
            </a:r>
            <a:r>
              <a:rPr lang="en-US" altLang="en-US" sz="1600" dirty="0">
                <a:cs typeface="Arial" panose="020B0604020202020204" pitchFamily="34" charset="0"/>
              </a:rPr>
              <a:t>Water Quality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 dirty="0">
                <a:cs typeface="Arial" panose="020B0604020202020204" pitchFamily="34" charset="0"/>
              </a:rPr>
              <a:t>Conservation 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 dirty="0">
                <a:cs typeface="Arial" panose="020B0604020202020204" pitchFamily="34" charset="0"/>
              </a:rPr>
              <a:t>Reducing Carbon Emissions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 dirty="0">
                <a:cs typeface="Arial" panose="020B0604020202020204" pitchFamily="34" charset="0"/>
              </a:rPr>
              <a:t>Improve Air Quality</a:t>
            </a:r>
          </a:p>
          <a:p>
            <a:pPr marL="879475" indent="-546100" algn="l">
              <a:spcAft>
                <a:spcPts val="1413"/>
              </a:spcAft>
              <a:buSzPct val="45000"/>
              <a:buFont typeface="Wingdings" panose="05000000000000000000" pitchFamily="2" charset="2"/>
              <a:buChar char=""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en-US" altLang="en-US" sz="1600" dirty="0">
                <a:cs typeface="Arial" panose="020B0604020202020204" pitchFamily="34" charset="0"/>
              </a:rPr>
              <a:t>California Water Fix</a:t>
            </a:r>
          </a:p>
          <a:p>
            <a:pPr marL="457200" indent="-217488" algn="l">
              <a:spcAft>
                <a:spcPts val="1413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en-US" altLang="en-US" sz="160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34645</TotalTime>
  <Words>1250</Words>
  <Application>Microsoft Macintosh PowerPoint</Application>
  <PresentationFormat>Custom</PresentationFormat>
  <Paragraphs>237</Paragraphs>
  <Slides>50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8" baseType="lpstr">
      <vt:lpstr>Arial Unicode MS</vt:lpstr>
      <vt:lpstr>Courier New</vt:lpstr>
      <vt:lpstr>Helvetica;Arial</vt:lpstr>
      <vt:lpstr>Microsoft YaHei</vt:lpstr>
      <vt:lpstr>Times New Roman</vt:lpstr>
      <vt:lpstr>Wingdings</vt:lpstr>
      <vt:lpstr>Arial</vt:lpstr>
      <vt:lpstr>Office Theme</vt:lpstr>
      <vt:lpstr>Delta Islands Data Portal</vt:lpstr>
      <vt:lpstr>Purpose</vt:lpstr>
      <vt:lpstr>PowerPoint Presentation</vt:lpstr>
      <vt:lpstr>PowerPoint Presentation</vt:lpstr>
      <vt:lpstr>California Water Fix Monitoring and Collaboration</vt:lpstr>
      <vt:lpstr>General Island Management</vt:lpstr>
      <vt:lpstr>PowerPoint Presentation</vt:lpstr>
      <vt:lpstr>Sacramento River in the Delta</vt:lpstr>
      <vt:lpstr>PowerPoint Presentation</vt:lpstr>
      <vt:lpstr>PowerPoint Presentation</vt:lpstr>
      <vt:lpstr>Island Background</vt:lpstr>
      <vt:lpstr>Water Supply Reliability and Emergency Planning</vt:lpstr>
      <vt:lpstr>Levee Management and Maintenance</vt:lpstr>
      <vt:lpstr>PowerPoint Presentation</vt:lpstr>
      <vt:lpstr>Levee Monitoring</vt:lpstr>
      <vt:lpstr>Levees, Aqueducts, and Islands</vt:lpstr>
      <vt:lpstr>PowerPoint Presentation</vt:lpstr>
      <vt:lpstr>USACE PL 84-99 Compliance</vt:lpstr>
      <vt:lpstr>FEMA HMP</vt:lpstr>
      <vt:lpstr>PowerPoint Presentation</vt:lpstr>
      <vt:lpstr>PowerPoint Presentation</vt:lpstr>
      <vt:lpstr>PowerPoint Presentation</vt:lpstr>
      <vt:lpstr>Emergency Management Planning</vt:lpstr>
      <vt:lpstr>FEMA HMP Status with Real Time Hydrology Conditions on BayDeltaLive</vt:lpstr>
      <vt:lpstr>PowerPoint Presentation</vt:lpstr>
      <vt:lpstr>PowerPoint Presentation</vt:lpstr>
      <vt:lpstr>PowerPoint Presentation</vt:lpstr>
      <vt:lpstr>PowerPoint Presentation</vt:lpstr>
      <vt:lpstr>Island Diversions and SB 88</vt:lpstr>
      <vt:lpstr>PowerPoint Presentation</vt:lpstr>
      <vt:lpstr>SB88 Regulation Requirements</vt:lpstr>
      <vt:lpstr>PowerPoint Presentation</vt:lpstr>
      <vt:lpstr>Levees, Ag Discharges, and Water Infrastructure Map as seen on Bay Delta Live</vt:lpstr>
      <vt:lpstr>Environmental Management</vt:lpstr>
      <vt:lpstr>PowerPoint Presentation</vt:lpstr>
      <vt:lpstr>Environmental Management Data Use Cases</vt:lpstr>
      <vt:lpstr>PowerPoint Presentation</vt:lpstr>
      <vt:lpstr>Delta Smelt Monitoring Data on BayDeltaLive</vt:lpstr>
      <vt:lpstr>Data Story Example for Water Infrastructure Effects on Fish Habitat</vt:lpstr>
      <vt:lpstr>Connecting with Existing Research</vt:lpstr>
      <vt:lpstr>Cache Collaborative and other Delta Research Areas </vt:lpstr>
      <vt:lpstr>The Solution</vt:lpstr>
      <vt:lpstr>Tools and Capabilities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Levee Monitoring with OpenNRM</vt:lpstr>
      <vt:lpstr>Services and Implementation</vt:lpstr>
    </vt:vector>
  </TitlesOfParts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Purpose</dc:title>
  <dc:creator>34 North </dc:creator>
  <cp:lastModifiedBy>Amye Osti</cp:lastModifiedBy>
  <cp:revision>13</cp:revision>
  <cp:lastPrinted>1601-01-01T00:00:00Z</cp:lastPrinted>
  <dcterms:created xsi:type="dcterms:W3CDTF">2017-02-14T21:46:20Z</dcterms:created>
  <dcterms:modified xsi:type="dcterms:W3CDTF">2017-03-20T23:26:47Z</dcterms:modified>
</cp:coreProperties>
</file>