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2"/>
  </p:notesMasterIdLst>
  <p:sldIdLst>
    <p:sldId id="257" r:id="rId2"/>
    <p:sldId id="256" r:id="rId3"/>
    <p:sldId id="258" r:id="rId4"/>
    <p:sldId id="266" r:id="rId5"/>
    <p:sldId id="259" r:id="rId6"/>
    <p:sldId id="260" r:id="rId7"/>
    <p:sldId id="298" r:id="rId8"/>
    <p:sldId id="261" r:id="rId9"/>
    <p:sldId id="262" r:id="rId10"/>
    <p:sldId id="307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9" r:id="rId28"/>
    <p:sldId id="300" r:id="rId29"/>
    <p:sldId id="282" r:id="rId30"/>
    <p:sldId id="283" r:id="rId31"/>
    <p:sldId id="284" r:id="rId32"/>
    <p:sldId id="301" r:id="rId33"/>
    <p:sldId id="285" r:id="rId34"/>
    <p:sldId id="286" r:id="rId35"/>
    <p:sldId id="287" r:id="rId36"/>
    <p:sldId id="288" r:id="rId37"/>
    <p:sldId id="302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303" r:id="rId46"/>
    <p:sldId id="304" r:id="rId47"/>
    <p:sldId id="305" r:id="rId48"/>
    <p:sldId id="306" r:id="rId49"/>
    <p:sldId id="296" r:id="rId50"/>
    <p:sldId id="297" r:id="rId51"/>
  </p:sldIdLst>
  <p:sldSz cx="10075863" cy="7562850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260" y="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18088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6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07125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fld id="{E300A44B-A108-4490-B00C-A91EDCD787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8C73ADE-A9EC-4746-98C3-A48FD53692A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B32CC4-B199-4C77-90ED-549FC52CED4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C77749-F607-4476-91C7-EDA5093EA8A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0FC01E-AEBC-490A-B44F-219EC59B6634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73B6DE-FC12-4856-B7EC-38B5BF8AA775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52C41E0-4311-4E6B-BC47-BF6C8C5BFBF4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CE0D560-CDE6-4653-B74B-136A43B72E57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624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7692FEE-E4E1-4B31-82E0-CE495CE55A12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634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0254C29-E80F-49E0-99DE-49600E54A1A9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FD167-B2D4-49A7-804C-022C9F79694D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705A34-98BB-400F-BBB7-EBC99BF3E29A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F08A3D-EB98-4A15-9463-42BC88F3A026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450850" indent="0">
              <a:spcAft>
                <a:spcPct val="0"/>
              </a:spcAft>
              <a:buClrTx/>
              <a:buFontTx/>
              <a:buNone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Metropolitan Water District of Southern California purchased four islands and tracts that are strategically located in the center of the Delta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Bacon Island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 err="1">
                <a:latin typeface="Helvetica;Arial" pitchFamily="32" charset="0"/>
                <a:cs typeface="Helvetica;Arial" pitchFamily="32" charset="0"/>
              </a:rPr>
              <a:t>Bouldin</a:t>
            </a: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 Island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Holland Tract 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Webb Tract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Part of </a:t>
            </a:r>
            <a:r>
              <a:rPr lang="en-US" altLang="en-US" sz="1200" dirty="0" err="1">
                <a:latin typeface="Helvetica;Arial" pitchFamily="32" charset="0"/>
                <a:cs typeface="Helvetica;Arial" pitchFamily="32" charset="0"/>
              </a:rPr>
              <a:t>Chipps</a:t>
            </a: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 Island 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C637B0A-5E38-4D34-B39A-1C76ED4B81A0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15619D-40D6-431A-878A-7AF7CE6C801F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1670A4D-94A4-4F79-AAFB-03E423F505E5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7074CF-D5C2-498F-A58C-F53C98CB31BA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FF84BD-A3CD-47FC-88CF-0FC2B91371C3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6C03E0F-3626-4372-9F45-0D0447A63A61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6C43DCF-397C-4277-ADD7-0D772E9D12BF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A61DF7-1FE5-4419-AFE8-C82AD474126A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63E880-F5C9-4F6C-8A6B-11AE73B3C453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757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D11FDEA-0892-49E5-AFB1-153DC0EFC6F2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991FE3-8C3D-493B-B90D-DEBF553C0BE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79518D-50E6-41AA-B40E-E6B48BAAE2D3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778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3C13042-1382-4143-BAD2-9034C740CA18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7ED1A3A-4417-42A4-B91F-EA139C0D3DA3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79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6EFE1F7-0116-47F2-8575-97C897086DE8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5D7D85-2659-4F07-B6C4-39FC8EB8E165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FC0378-604F-49D4-8901-9907AE75028A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130E11D-5944-4468-9C24-D563AA619B48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F6F722-19D9-402D-AD47-C526EB3C1754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915BD8-113F-425E-8A31-1399B66FC5E1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860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BC851C-3AAC-4E51-8BDF-A854AE665239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9675" cy="3768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8DFE24-B6F8-4CFC-AF0A-6D3B2A72F412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69B8AF9-B9D9-494C-BEEC-AF3224378E65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DEAEC1-5FE7-4478-A8D0-07917B312078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FB37C8-EF9D-4D08-83EE-4D2FD14E5F37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23B1B2-537B-4FF1-85FA-2AF5B7B3E12C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DB75C3E-A7C5-44FB-8992-4E15E5F558DB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1666669-9A9E-4FD8-B6AC-1D31272A2EFA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888" y="1238250"/>
            <a:ext cx="7558087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8888" y="3971925"/>
            <a:ext cx="7558087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9D38CC5-5904-4183-9F4E-77525474E8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995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464F4BB-2195-425D-A85D-302C9FD56B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67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301625"/>
            <a:ext cx="2263775" cy="6446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0512" cy="6446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CD1E5E3-8BDA-405B-9008-E3776C9801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9711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56687" cy="12509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503238" y="6888163"/>
            <a:ext cx="2336800" cy="509587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446463" y="6888163"/>
            <a:ext cx="3182937" cy="509587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4713" y="6888163"/>
            <a:ext cx="2336800" cy="509587"/>
          </a:xfrm>
        </p:spPr>
        <p:txBody>
          <a:bodyPr/>
          <a:lstStyle>
            <a:lvl1pPr>
              <a:defRPr/>
            </a:lvl1pPr>
          </a:lstStyle>
          <a:p>
            <a:fld id="{77A2C188-7B53-4041-BB9F-6F7EDBD40E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31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F79693A-9DA2-45CD-96D6-876A562920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257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5950"/>
            <a:ext cx="8689975" cy="31448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60950"/>
            <a:ext cx="8689975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CC8B0B0-391F-4463-9D51-9F9E7824A4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719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1350" cy="4979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768475"/>
            <a:ext cx="4452937" cy="4979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A0C0BE5-FD8D-4A1B-A99F-18582AB177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45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89975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4200"/>
            <a:ext cx="426243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2250"/>
            <a:ext cx="4262437" cy="40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0638" y="1854200"/>
            <a:ext cx="42830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0638" y="2762250"/>
            <a:ext cx="4283075" cy="40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4F8EB4-A4C4-4F2A-8176-5DF970206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294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B79B1B3-C9A6-4D9B-8E4E-785EA3EFB2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65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0B51B43-5D23-4F5E-8826-255BDD019D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89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4825"/>
            <a:ext cx="3249612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3075" y="1089025"/>
            <a:ext cx="5100638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49612" cy="42037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5F383A-07E4-402A-9C03-B20EDA797B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5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4825"/>
            <a:ext cx="3249612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3075" y="1089025"/>
            <a:ext cx="5100638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49612" cy="42037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44ED570-CB01-4AD7-A06E-620881DA35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48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56687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56687" cy="497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8163"/>
            <a:ext cx="2336800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6463" y="6888163"/>
            <a:ext cx="3182937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4713" y="6888163"/>
            <a:ext cx="2336800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69073058-8DD5-45FC-ACB2-26A8E44782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999331" y="2562225"/>
            <a:ext cx="8085931" cy="2667000"/>
          </a:xfrm>
          <a:solidFill>
            <a:schemeClr val="tx1">
              <a:alpha val="32000"/>
            </a:schemeClr>
          </a:solidFill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4800" dirty="0">
                <a:solidFill>
                  <a:schemeClr val="bg1"/>
                </a:solidFill>
              </a:rPr>
              <a:t>Using OpenNRM Data Portal Software for Delta Islands Management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00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09538"/>
            <a:ext cx="9067800" cy="896937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Island Background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9067800" cy="4991100"/>
          </a:xfrm>
          <a:ln/>
        </p:spPr>
        <p:txBody>
          <a:bodyPr tIns="15840"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Bacon and Bouldin Island on proposed Delta Tunnels route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Holland Island and Webb Tract  help inhibit the inland migration of salinity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Chipps Island could provide wildlife habitat with tidal wetland restoration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All of the islands contain numerous points of diversion and discharge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4 of 5 islands purchased by MWD, excluding Chipps Island, are primarily used for agricultural purposes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94063"/>
            <a:ext cx="6689725" cy="366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69628" y="657225"/>
            <a:ext cx="7302500" cy="1262062"/>
          </a:xfrm>
          <a:solidFill>
            <a:schemeClr val="tx1">
              <a:alpha val="56000"/>
            </a:schemeClr>
          </a:solidFill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b="1" dirty="0">
                <a:solidFill>
                  <a:schemeClr val="bg1"/>
                </a:solidFill>
              </a:rPr>
              <a:t>Water Supply Reliability and Emergency Planning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9627" y="3019425"/>
            <a:ext cx="7433468" cy="2828925"/>
          </a:xfrm>
          <a:solidFill>
            <a:schemeClr val="tx1">
              <a:alpha val="57000"/>
            </a:schemeClr>
          </a:solidFill>
          <a:ln/>
        </p:spPr>
        <p:txBody>
          <a:bodyPr/>
          <a:lstStyle/>
          <a:p>
            <a:pPr marL="423863" indent="-317500">
              <a:buClrTx/>
              <a:buSzPct val="45000"/>
              <a:buFontTx/>
              <a:buNone/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Issues include: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Levee Management and Maintenance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Emergency Freshwater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Salinity Management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Emergency Management Planning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Levee Management and Maintenance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are integral to maintaining freshwater supplies in California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 function is a factor in flood management and planning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are subject to regulations and standards for asset and flood protection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Maintenance is the responsibility of LMA or RD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FEMA HMP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USACE PL 84-99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2616596" y="428625"/>
            <a:ext cx="4839493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Levee Monitoring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97397" y="2257425"/>
            <a:ext cx="7277893" cy="4059237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Key requirements for levee monitoring: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Daily visual </a:t>
            </a:r>
            <a:r>
              <a:rPr lang="en-US" altLang="en-US" dirty="0" err="1"/>
              <a:t>imspections</a:t>
            </a:r>
            <a:endParaRPr lang="en-US" altLang="en-US" dirty="0"/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Profile surveys with CORS GPS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Piezometer and inclinometer readings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Terrestrial 3-D scanning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Aerial LiDAR and photogrammetry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GIS analyses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Levees, Aqueducts, and Islands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768475"/>
            <a:ext cx="7997825" cy="498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USACE PL 84-99 Compliance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977900"/>
            <a:ext cx="9066212" cy="6208713"/>
          </a:xfrm>
          <a:ln/>
        </p:spPr>
        <p:txBody>
          <a:bodyPr/>
          <a:lstStyle/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Levee Safety Program – provides eligibility for federal rehab assistance to levees if maintained to standards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Under program: “eligible damage” restored to pre-event condition: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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At no cost to federal system owners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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At 20% of cost to non-federal system owners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Regularly inspected by USACE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Surveyed parameters include: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Stability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Subsidence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Cracking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Vegetation growth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Erosion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Settlement and depressions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Animal control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Rip-rap condition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Elevation changes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FEMA HMP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Hazard Mitigation Plans – reduce loss of life and property during disasters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 conditions are part of HMP's 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Must comply with HMP to qualify for certain funding from FEMA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Numerous sections of levees in Delta not in compliance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DWR maps of HMP compliance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Purpose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49275" y="1646238"/>
            <a:ext cx="9094788" cy="4638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2240" rIns="0" bIns="0" anchor="ctr"/>
          <a:lstStyle/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Comprehensive data management platform for Delta islands and levees</a:t>
            </a: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MWD islands used as a </a:t>
            </a:r>
            <a:r>
              <a:rPr lang="en-US" alt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testing grounds</a:t>
            </a: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 for </a:t>
            </a:r>
            <a:r>
              <a:rPr lang="en-US" altLang="en-US" sz="2000" dirty="0" err="1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OpenNRM</a:t>
            </a:r>
            <a:endParaRPr lang="en-US" altLang="en-US" sz="2000" dirty="0">
              <a:solidFill>
                <a:schemeClr val="tx1"/>
              </a:solidFill>
              <a:latin typeface="Helvetica;Arial" pitchFamily="32" charset="0"/>
              <a:cs typeface="Helvetica;Arial" pitchFamily="32" charset="0"/>
            </a:endParaRP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Regulatory compliance and reporting</a:t>
            </a: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Investment in a crucial part of the Delta</a:t>
            </a: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Consistent with the state's co-equal goals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0"/>
            <a:ext cx="5759450" cy="756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0"/>
            <a:ext cx="5849937" cy="756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921" y="0"/>
            <a:ext cx="5844020" cy="7562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2" y="0"/>
            <a:ext cx="9787218" cy="7562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921" y="0"/>
            <a:ext cx="5844020" cy="7562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2" y="0"/>
            <a:ext cx="9787218" cy="75628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Emergency Management Planning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182688"/>
            <a:ext cx="9066212" cy="5945187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California has FEMA approved State Hazard Mitigation Plan</a:t>
            </a:r>
          </a:p>
          <a:p>
            <a:pPr marL="1476375" lvl="1" indent="-561975">
              <a:buFont typeface="Times New Roman" panose="02020603050405020304" pitchFamily="18" charset="0"/>
              <a:buChar char="–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Many local jurisdictions also have more specific FEMA approved HMPs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Hazard Mitigation Plans identify: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Hazards and potential impacts on life and property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Actions to reduce losses from hazards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Coordinated process to respond and mitigate hazard impacts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Response relies on: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Ability to communicate risk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Identify immediate mitigation actions and relief efforts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200" dirty="0"/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Emergency Response Dashboard using OpenNRM tools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FEMA HMP Status with Real Time Hydrology Conditions on BayDeltaLive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1768475"/>
            <a:ext cx="8716963" cy="498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150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734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Island Diversions and SB 88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046163"/>
            <a:ext cx="9066212" cy="5819775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Water diversions made from adjacent rivers and sloughs onto islands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After use, water often discharged back into adjacent waterways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California Water code requires monitoring and reporting of diversions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Monitoring and reporting diversions asissts in ensuring proper allocation of State's water resources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/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SB88 – Emergency Regulation for Measuring and Reporting the Diversion of Water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Signed by Governor Brown on June 24, 2015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Waterboard implemented law on January 19, 2016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Reporting requirements begin January 1, 2017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Requires person/organization diverting 10 acre-feet or more per year  to meet specific measurement, accuracy, and reporting requirements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0153"/>
            <a:ext cx="10075863" cy="598254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7" y="428625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b="1" dirty="0"/>
              <a:t>SB88 Regulation Requirements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103" y="2486025"/>
            <a:ext cx="6644481" cy="3733800"/>
          </a:xfrm>
          <a:solidFill>
            <a:schemeClr val="tx1">
              <a:alpha val="37000"/>
            </a:schemeClr>
          </a:solidFill>
          <a:ln/>
        </p:spPr>
        <p:txBody>
          <a:bodyPr/>
          <a:lstStyle/>
          <a:p>
            <a:pPr marL="9525" indent="0">
              <a:buClrTx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800" b="1" dirty="0">
                <a:solidFill>
                  <a:schemeClr val="bg1"/>
                </a:solidFill>
              </a:rPr>
              <a:t>Reporting includes: 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right holder information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Geographic location 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Monitoring frequency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Monthly diversion rates and amounts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Purposes of use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transfers or changes in information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023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800"/>
              <a:t>Levees, Ag Discharges, and Water Infrastructure Map as seen on Bay Delta Live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741488"/>
            <a:ext cx="8915400" cy="557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17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Environmental Management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120775"/>
            <a:ext cx="9004300" cy="6013450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Islands purchased by MWD are in critical areas: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on Pacific Flyway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In Delta smelt and Chinook salmon habitat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Western islands act as salinity buffer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 err="1"/>
              <a:t>Chipps</a:t>
            </a:r>
            <a:r>
              <a:rPr lang="en-US" altLang="en-US" sz="2400" dirty="0"/>
              <a:t> island intended for tidal wetland restoration</a:t>
            </a:r>
          </a:p>
          <a:p>
            <a:pPr marL="1782763" lvl="2" indent="-438150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Food and habitat for Delta Smelt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Restoring native </a:t>
            </a:r>
            <a:r>
              <a:rPr lang="en-US" altLang="en-US" sz="2400" dirty="0" err="1"/>
              <a:t>tule</a:t>
            </a:r>
            <a:r>
              <a:rPr lang="en-US" altLang="en-US" sz="2400" dirty="0"/>
              <a:t> vegetation could help rebuild peat soils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Increase island elevations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Reduce carbon emissions from soil decay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400" dirty="0"/>
          </a:p>
          <a:p>
            <a:pPr indent="-33972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An OpenNRM island portal could be a resource and repository for natural resource management information.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6"/>
            <a:ext cx="9066212" cy="736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b="1" dirty="0">
                <a:solidFill>
                  <a:schemeClr val="bg1"/>
                </a:solidFill>
              </a:rPr>
              <a:t>Environmental Management Data Use Cases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9331" y="2486025"/>
            <a:ext cx="8318500" cy="3352800"/>
          </a:xfrm>
          <a:solidFill>
            <a:schemeClr val="tx1">
              <a:alpha val="56000"/>
            </a:schemeClr>
          </a:solidFill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b="1" dirty="0">
                <a:solidFill>
                  <a:schemeClr val="bg1"/>
                </a:solidFill>
              </a:rPr>
              <a:t>Key topics: 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Restoration of wetlands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Fish population and entrainment monitoring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quality monitoring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Land and habitat conservation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Reducing carbon emissions from decaying island peat soils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42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93663"/>
            <a:ext cx="9059862" cy="125412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Delta Smelt Monitoring Data on BayDeltaLive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1003300"/>
            <a:ext cx="10075863" cy="620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800"/>
              <a:t>Data Story Example for Water Infrastructure Effects on Fish Habitat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646238"/>
            <a:ext cx="9039225" cy="58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3292475"/>
            <a:ext cx="4903787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122238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Connecting with Existing Research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77813" y="1352550"/>
            <a:ext cx="9050337" cy="614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Delta  is a food limited and tidal wetland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Research and monitoring conducted to identifying effective restoration practices and      locations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Islands can be used for research or to supplement ongoing research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Data can contribute to Delta studies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The Arc Study (Peter Moyle and John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Durand) and other Cache and Susuin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studies can be used to inform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management of islands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Other ongoing monitoring and research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can be expanded to other Delta islands</a:t>
            </a:r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400"/>
              <a:t>Cache Collaborative and other Delta Research Areas 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463675"/>
            <a:ext cx="9369425" cy="548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The Solution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04300" cy="4989513"/>
          </a:xfrm>
          <a:ln/>
        </p:spPr>
        <p:txBody>
          <a:bodyPr/>
          <a:lstStyle/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Bay Delta Live already used for environmental management and monitoring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Delta Juvenile Fish Monitoring Program Dashboard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CDEC Data Stream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300+ GIS layers in Mapping Application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Tools provide ability to turn data into understandable, usable information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Customizable enhancements to handle island management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Tools and Capabilities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697038"/>
            <a:ext cx="9094787" cy="5468937"/>
          </a:xfrm>
          <a:ln/>
        </p:spPr>
        <p:txBody>
          <a:bodyPr/>
          <a:lstStyle/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GIS  Library, WMS, WFS, and WMST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Interactive Mapping Tools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Database and Data Management Services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Data Visualization, Analytics, Animations, and 3-D Mapping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Explore Data Real-time Data Streams and Web Services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Configurable Dashboards for index and threshold management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>
                <a:cs typeface="Arial" panose="020B0604020202020204" pitchFamily="34" charset="0"/>
              </a:rPr>
              <a:t>Catalogs for images, videos, documents, reports, and research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254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7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30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227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203200"/>
            <a:ext cx="9064625" cy="12588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dirty="0"/>
              <a:t>Levee Monitoring with OpenNRM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4625" cy="49879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2238"/>
            <a:ext cx="10075863" cy="616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00075" y="700088"/>
            <a:ext cx="8958263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Below is an example of combining the mapping and graphing tools to visualize data similar to inclinometer and piezometer outputs.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58738"/>
            <a:ext cx="9059862" cy="125412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California Water Fix Monitoring and Collaboration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9059863" cy="6013450"/>
          </a:xfrm>
          <a:ln/>
        </p:spPr>
        <p:txBody>
          <a:bodyPr/>
          <a:lstStyle/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California Water Fix requires substantial monitoring and reporting to minimize environmental impacts 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Data collected for island management can be integrated into reporting and mitigation for the Water Fix project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Monitoring and reporting mandated in the EIR for Water Fix integrated into OpenNRM 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Types of data collected will have crossover with existing research efforts and island management strategies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Monitoring topics for California Water Fix include: 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Flows management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Turbidity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Salinity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pH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Fish rescue and salvage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Biological monitoring of listed and endangered species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Storm water quality monitoring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Compliance with all existing environmental standards and regulations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Services and Implementation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8650" y="1614488"/>
            <a:ext cx="9059863" cy="5715000"/>
          </a:xfrm>
          <a:ln/>
        </p:spPr>
        <p:txBody>
          <a:bodyPr/>
          <a:lstStyle/>
          <a:p>
            <a:pPr marL="677863" lvl="1" indent="-46037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/>
              <a:t>Data Aggregation and Inventory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Develop data management plan and data workflow, including data provenance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UX for user interaction with data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Content management schema and aggregation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Database set up and architecture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New instance of OpenNRM: set up management themed sub sections (catalogs, </a:t>
            </a:r>
            <a:r>
              <a:rPr lang="en-US" altLang="en-US" sz="1800" dirty="0" err="1">
                <a:cs typeface="Arial" panose="020B0604020202020204" pitchFamily="34" charset="0"/>
              </a:rPr>
              <a:t>gis</a:t>
            </a:r>
            <a:r>
              <a:rPr lang="en-US" altLang="en-US" sz="1800" dirty="0">
                <a:cs typeface="Arial" panose="020B0604020202020204" pitchFamily="34" charset="0"/>
              </a:rPr>
              <a:t>, data libraries, wikis)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Customize management admin for data contributors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Custom GIS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Databases and data interoperability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Reporting Dashboards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QA/QC, Debugging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Project Management  </a:t>
            </a:r>
          </a:p>
          <a:p>
            <a:pPr marL="558800" indent="-555625">
              <a:buClrTx/>
              <a:buSzPct val="45000"/>
              <a:buFontTx/>
              <a:buNone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endParaRPr lang="en-US" altLang="en-US" sz="1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General Island Management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in poor shape due to subsidence 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Diversions and discharges to and from islands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Flood protection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Wildlife Habitat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Water Supply and Quality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Emergency Management and Planning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17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Sacramento River in the Delta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8489950" cy="592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body"/>
          </p:nvPr>
        </p:nvSpPr>
        <p:spPr>
          <a:xfrm>
            <a:off x="960438" y="1046163"/>
            <a:ext cx="8180387" cy="4991100"/>
          </a:xfrm>
          <a:ln/>
        </p:spPr>
        <p:txBody>
          <a:bodyPr tIns="17640" anchor="t"/>
          <a:lstStyle/>
          <a:p>
            <a:pPr indent="338138" algn="l">
              <a:spcAft>
                <a:spcPts val="1413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200">
                <a:cs typeface="Arial" panose="020B0604020202020204" pitchFamily="34" charset="0"/>
              </a:rPr>
              <a:t> Management, monitoring and reporting topics include: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General Island Management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Water Supply Reliability:  Levee Management and Maintenance, Emergency Freshwater, Salinity Management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Habitat Restoration and Monitoring:  Tidal Wetlands, Food Production, Flyways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Monitoring Migration Pathways of Important Species:  Salmon and Delta Smelt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Regulatory Compliance and Reporting:  SB:88, Water Quality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Conservation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Reducing Carbon Emissions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Improve Air Quality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>
                <a:cs typeface="Arial" panose="020B0604020202020204" pitchFamily="34" charset="0"/>
              </a:rPr>
              <a:t>California Water Fix</a:t>
            </a:r>
          </a:p>
          <a:p>
            <a:pPr marL="457200" indent="-217488" algn="l">
              <a:spcAft>
                <a:spcPts val="1413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34556</TotalTime>
  <Words>1246</Words>
  <Application>Microsoft Office PowerPoint</Application>
  <PresentationFormat>Custom</PresentationFormat>
  <Paragraphs>235</Paragraphs>
  <Slides>50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 Unicode MS</vt:lpstr>
      <vt:lpstr>Microsoft YaHei</vt:lpstr>
      <vt:lpstr>Arial</vt:lpstr>
      <vt:lpstr>Courier New</vt:lpstr>
      <vt:lpstr>Helvetica;Arial</vt:lpstr>
      <vt:lpstr>Times New Roman</vt:lpstr>
      <vt:lpstr>Wingdings</vt:lpstr>
      <vt:lpstr>Office Theme</vt:lpstr>
      <vt:lpstr>Using OpenNRM Data Portal Software for Delta Islands Management</vt:lpstr>
      <vt:lpstr>Purpose</vt:lpstr>
      <vt:lpstr>PowerPoint Presentation</vt:lpstr>
      <vt:lpstr>PowerPoint Presentation</vt:lpstr>
      <vt:lpstr>California Water Fix Monitoring and Collaboration</vt:lpstr>
      <vt:lpstr>General Island Management</vt:lpstr>
      <vt:lpstr>PowerPoint Presentation</vt:lpstr>
      <vt:lpstr>Sacramento River in the Delta</vt:lpstr>
      <vt:lpstr>PowerPoint Presentation</vt:lpstr>
      <vt:lpstr>PowerPoint Presentation</vt:lpstr>
      <vt:lpstr>Island Background</vt:lpstr>
      <vt:lpstr>Water Supply Reliability and Emergency Planning</vt:lpstr>
      <vt:lpstr>Levee Management and Maintenance</vt:lpstr>
      <vt:lpstr>PowerPoint Presentation</vt:lpstr>
      <vt:lpstr>Levee Monitoring</vt:lpstr>
      <vt:lpstr>Levees, Aqueducts, and Islands</vt:lpstr>
      <vt:lpstr>PowerPoint Presentation</vt:lpstr>
      <vt:lpstr>USACE PL 84-99 Compliance</vt:lpstr>
      <vt:lpstr>FEMA HMP</vt:lpstr>
      <vt:lpstr>PowerPoint Presentation</vt:lpstr>
      <vt:lpstr>PowerPoint Presentation</vt:lpstr>
      <vt:lpstr>PowerPoint Presentation</vt:lpstr>
      <vt:lpstr>Emergency Management Planning</vt:lpstr>
      <vt:lpstr>FEMA HMP Status with Real Time Hydrology Conditions on BayDeltaLive</vt:lpstr>
      <vt:lpstr>PowerPoint Presentation</vt:lpstr>
      <vt:lpstr>PowerPoint Presentation</vt:lpstr>
      <vt:lpstr>PowerPoint Presentation</vt:lpstr>
      <vt:lpstr>PowerPoint Presentation</vt:lpstr>
      <vt:lpstr>Island Diversions and SB 88</vt:lpstr>
      <vt:lpstr>PowerPoint Presentation</vt:lpstr>
      <vt:lpstr>SB88 Regulation Requirements</vt:lpstr>
      <vt:lpstr>PowerPoint Presentation</vt:lpstr>
      <vt:lpstr>Levees, Ag Discharges, and Water Infrastructure Map as seen on Bay Delta Live</vt:lpstr>
      <vt:lpstr>Environmental Management</vt:lpstr>
      <vt:lpstr>PowerPoint Presentation</vt:lpstr>
      <vt:lpstr>Environmental Management Data Use Cases</vt:lpstr>
      <vt:lpstr>PowerPoint Presentation</vt:lpstr>
      <vt:lpstr>Delta Smelt Monitoring Data on BayDeltaLive</vt:lpstr>
      <vt:lpstr>Data Story Example for Water Infrastructure Effects on Fish Habitat</vt:lpstr>
      <vt:lpstr>Connecting with Existing Research</vt:lpstr>
      <vt:lpstr>Cache Collaborative and other Delta Research Areas </vt:lpstr>
      <vt:lpstr>The Solution</vt:lpstr>
      <vt:lpstr>Tools and Capabilities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Levee Monitoring with OpenNRM</vt:lpstr>
      <vt:lpstr>Services and Implementation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Purpose</dc:title>
  <dc:creator>34 North </dc:creator>
  <cp:lastModifiedBy>Nicole Lutkemuller</cp:lastModifiedBy>
  <cp:revision>9</cp:revision>
  <cp:lastPrinted>1601-01-01T00:00:00Z</cp:lastPrinted>
  <dcterms:created xsi:type="dcterms:W3CDTF">2017-02-14T21:46:20Z</dcterms:created>
  <dcterms:modified xsi:type="dcterms:W3CDTF">2017-03-20T21:48:20Z</dcterms:modified>
</cp:coreProperties>
</file>