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7010400" cy="92964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56" userDrawn="1">
          <p15:clr>
            <a:srgbClr val="A4A3A4"/>
          </p15:clr>
        </p15:guide>
        <p15:guide id="2" pos="5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341"/>
    <a:srgbClr val="94A3D4"/>
    <a:srgbClr val="BF5440"/>
    <a:srgbClr val="BDDBE9"/>
    <a:srgbClr val="C5DBF2"/>
    <a:srgbClr val="76AADA"/>
    <a:srgbClr val="92BCE4"/>
    <a:srgbClr val="A9CDE0"/>
    <a:srgbClr val="3289B4"/>
    <a:srgbClr val="5DA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33" d="100"/>
          <a:sy n="33" d="100"/>
        </p:scale>
        <p:origin x="2598" y="-750"/>
      </p:cViewPr>
      <p:guideLst>
        <p:guide orient="horz" pos="19656"/>
        <p:guide pos="5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ucera\Downloads\Sentinel2.VS.InSitu_FIXED%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4"/>
          <c:order val="0"/>
          <c:tx>
            <c:v>12 FNU</c:v>
          </c:tx>
          <c:spPr>
            <a:ln w="25400" cap="rnd">
              <a:solidFill>
                <a:schemeClr val="tx1">
                  <a:lumMod val="50000"/>
                  <a:lumOff val="50000"/>
                </a:schemeClr>
              </a:solidFill>
              <a:round/>
            </a:ln>
            <a:effectLst/>
          </c:spPr>
          <c:marker>
            <c:symbol val="none"/>
          </c:marker>
          <c:xVal>
            <c:numRef>
              <c:f>'[Sentinel2.VS.InSitu_FIXED (1).xlsx]Sheet1'!$F$1:$F$225</c:f>
              <c:numCache>
                <c:formatCode>General</c:formatCode>
                <c:ptCount val="2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numCache>
            </c:numRef>
          </c:xVal>
          <c:yVal>
            <c:numRef>
              <c:f>'[Sentinel2.VS.InSitu_FIXED (1).xlsx]Sheet1'!$J$1:$J$225</c:f>
              <c:numCache>
                <c:formatCode>General</c:formatCode>
                <c:ptCount val="225"/>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12</c:v>
                </c:pt>
                <c:pt idx="67">
                  <c:v>12</c:v>
                </c:pt>
                <c:pt idx="68">
                  <c:v>12</c:v>
                </c:pt>
                <c:pt idx="69">
                  <c:v>12</c:v>
                </c:pt>
                <c:pt idx="70">
                  <c:v>12</c:v>
                </c:pt>
                <c:pt idx="71">
                  <c:v>12</c:v>
                </c:pt>
                <c:pt idx="72">
                  <c:v>12</c:v>
                </c:pt>
                <c:pt idx="73">
                  <c:v>12</c:v>
                </c:pt>
                <c:pt idx="74">
                  <c:v>12</c:v>
                </c:pt>
                <c:pt idx="75">
                  <c:v>12</c:v>
                </c:pt>
                <c:pt idx="76">
                  <c:v>12</c:v>
                </c:pt>
                <c:pt idx="77">
                  <c:v>12</c:v>
                </c:pt>
                <c:pt idx="78">
                  <c:v>12</c:v>
                </c:pt>
                <c:pt idx="79">
                  <c:v>12</c:v>
                </c:pt>
                <c:pt idx="80">
                  <c:v>12</c:v>
                </c:pt>
                <c:pt idx="81">
                  <c:v>12</c:v>
                </c:pt>
                <c:pt idx="82">
                  <c:v>12</c:v>
                </c:pt>
                <c:pt idx="83">
                  <c:v>12</c:v>
                </c:pt>
                <c:pt idx="84">
                  <c:v>12</c:v>
                </c:pt>
                <c:pt idx="85">
                  <c:v>12</c:v>
                </c:pt>
                <c:pt idx="86">
                  <c:v>12</c:v>
                </c:pt>
                <c:pt idx="87">
                  <c:v>12</c:v>
                </c:pt>
                <c:pt idx="88">
                  <c:v>12</c:v>
                </c:pt>
                <c:pt idx="89">
                  <c:v>12</c:v>
                </c:pt>
                <c:pt idx="90">
                  <c:v>12</c:v>
                </c:pt>
                <c:pt idx="91">
                  <c:v>12</c:v>
                </c:pt>
                <c:pt idx="92">
                  <c:v>12</c:v>
                </c:pt>
                <c:pt idx="93">
                  <c:v>12</c:v>
                </c:pt>
                <c:pt idx="94">
                  <c:v>12</c:v>
                </c:pt>
                <c:pt idx="95">
                  <c:v>12</c:v>
                </c:pt>
                <c:pt idx="96">
                  <c:v>12</c:v>
                </c:pt>
                <c:pt idx="97">
                  <c:v>12</c:v>
                </c:pt>
                <c:pt idx="98">
                  <c:v>12</c:v>
                </c:pt>
                <c:pt idx="99">
                  <c:v>12</c:v>
                </c:pt>
                <c:pt idx="100">
                  <c:v>12</c:v>
                </c:pt>
                <c:pt idx="101">
                  <c:v>12</c:v>
                </c:pt>
                <c:pt idx="102">
                  <c:v>12</c:v>
                </c:pt>
                <c:pt idx="103">
                  <c:v>12</c:v>
                </c:pt>
                <c:pt idx="104">
                  <c:v>12</c:v>
                </c:pt>
                <c:pt idx="105">
                  <c:v>12</c:v>
                </c:pt>
                <c:pt idx="106">
                  <c:v>12</c:v>
                </c:pt>
                <c:pt idx="107">
                  <c:v>12</c:v>
                </c:pt>
                <c:pt idx="108">
                  <c:v>12</c:v>
                </c:pt>
                <c:pt idx="109">
                  <c:v>12</c:v>
                </c:pt>
                <c:pt idx="110">
                  <c:v>12</c:v>
                </c:pt>
                <c:pt idx="111">
                  <c:v>12</c:v>
                </c:pt>
                <c:pt idx="112">
                  <c:v>12</c:v>
                </c:pt>
                <c:pt idx="113">
                  <c:v>12</c:v>
                </c:pt>
                <c:pt idx="114">
                  <c:v>12</c:v>
                </c:pt>
                <c:pt idx="115">
                  <c:v>12</c:v>
                </c:pt>
                <c:pt idx="116">
                  <c:v>12</c:v>
                </c:pt>
                <c:pt idx="117">
                  <c:v>12</c:v>
                </c:pt>
                <c:pt idx="118">
                  <c:v>12</c:v>
                </c:pt>
                <c:pt idx="119">
                  <c:v>12</c:v>
                </c:pt>
                <c:pt idx="120">
                  <c:v>12</c:v>
                </c:pt>
                <c:pt idx="121">
                  <c:v>12</c:v>
                </c:pt>
                <c:pt idx="122">
                  <c:v>12</c:v>
                </c:pt>
                <c:pt idx="123">
                  <c:v>12</c:v>
                </c:pt>
                <c:pt idx="124">
                  <c:v>12</c:v>
                </c:pt>
                <c:pt idx="125">
                  <c:v>12</c:v>
                </c:pt>
                <c:pt idx="126">
                  <c:v>12</c:v>
                </c:pt>
                <c:pt idx="127">
                  <c:v>12</c:v>
                </c:pt>
                <c:pt idx="128">
                  <c:v>12</c:v>
                </c:pt>
                <c:pt idx="129">
                  <c:v>12</c:v>
                </c:pt>
                <c:pt idx="130">
                  <c:v>12</c:v>
                </c:pt>
                <c:pt idx="131">
                  <c:v>12</c:v>
                </c:pt>
                <c:pt idx="132">
                  <c:v>12</c:v>
                </c:pt>
                <c:pt idx="133">
                  <c:v>12</c:v>
                </c:pt>
                <c:pt idx="134">
                  <c:v>12</c:v>
                </c:pt>
                <c:pt idx="135">
                  <c:v>12</c:v>
                </c:pt>
                <c:pt idx="136">
                  <c:v>12</c:v>
                </c:pt>
                <c:pt idx="137">
                  <c:v>12</c:v>
                </c:pt>
                <c:pt idx="138">
                  <c:v>12</c:v>
                </c:pt>
                <c:pt idx="139">
                  <c:v>12</c:v>
                </c:pt>
                <c:pt idx="140">
                  <c:v>12</c:v>
                </c:pt>
                <c:pt idx="141">
                  <c:v>12</c:v>
                </c:pt>
                <c:pt idx="142">
                  <c:v>12</c:v>
                </c:pt>
                <c:pt idx="143">
                  <c:v>12</c:v>
                </c:pt>
                <c:pt idx="144">
                  <c:v>12</c:v>
                </c:pt>
                <c:pt idx="145">
                  <c:v>12</c:v>
                </c:pt>
                <c:pt idx="146">
                  <c:v>12</c:v>
                </c:pt>
                <c:pt idx="147">
                  <c:v>12</c:v>
                </c:pt>
                <c:pt idx="148">
                  <c:v>12</c:v>
                </c:pt>
                <c:pt idx="149">
                  <c:v>12</c:v>
                </c:pt>
                <c:pt idx="150">
                  <c:v>12</c:v>
                </c:pt>
                <c:pt idx="151">
                  <c:v>12</c:v>
                </c:pt>
                <c:pt idx="152">
                  <c:v>12</c:v>
                </c:pt>
                <c:pt idx="153">
                  <c:v>12</c:v>
                </c:pt>
                <c:pt idx="154">
                  <c:v>12</c:v>
                </c:pt>
                <c:pt idx="155">
                  <c:v>12</c:v>
                </c:pt>
                <c:pt idx="156">
                  <c:v>12</c:v>
                </c:pt>
                <c:pt idx="157">
                  <c:v>12</c:v>
                </c:pt>
                <c:pt idx="158">
                  <c:v>12</c:v>
                </c:pt>
                <c:pt idx="159">
                  <c:v>12</c:v>
                </c:pt>
                <c:pt idx="160">
                  <c:v>12</c:v>
                </c:pt>
                <c:pt idx="161">
                  <c:v>12</c:v>
                </c:pt>
                <c:pt idx="162">
                  <c:v>12</c:v>
                </c:pt>
                <c:pt idx="163">
                  <c:v>12</c:v>
                </c:pt>
                <c:pt idx="164">
                  <c:v>12</c:v>
                </c:pt>
                <c:pt idx="165">
                  <c:v>12</c:v>
                </c:pt>
                <c:pt idx="166">
                  <c:v>12</c:v>
                </c:pt>
                <c:pt idx="167">
                  <c:v>12</c:v>
                </c:pt>
                <c:pt idx="168">
                  <c:v>12</c:v>
                </c:pt>
                <c:pt idx="169">
                  <c:v>12</c:v>
                </c:pt>
                <c:pt idx="170">
                  <c:v>12</c:v>
                </c:pt>
                <c:pt idx="171">
                  <c:v>12</c:v>
                </c:pt>
                <c:pt idx="172">
                  <c:v>12</c:v>
                </c:pt>
                <c:pt idx="173">
                  <c:v>12</c:v>
                </c:pt>
                <c:pt idx="174">
                  <c:v>12</c:v>
                </c:pt>
                <c:pt idx="175">
                  <c:v>12</c:v>
                </c:pt>
                <c:pt idx="176">
                  <c:v>12</c:v>
                </c:pt>
                <c:pt idx="177">
                  <c:v>12</c:v>
                </c:pt>
                <c:pt idx="178">
                  <c:v>12</c:v>
                </c:pt>
                <c:pt idx="179">
                  <c:v>12</c:v>
                </c:pt>
                <c:pt idx="180">
                  <c:v>12</c:v>
                </c:pt>
                <c:pt idx="181">
                  <c:v>12</c:v>
                </c:pt>
                <c:pt idx="182">
                  <c:v>12</c:v>
                </c:pt>
                <c:pt idx="183">
                  <c:v>12</c:v>
                </c:pt>
                <c:pt idx="184">
                  <c:v>12</c:v>
                </c:pt>
                <c:pt idx="185">
                  <c:v>12</c:v>
                </c:pt>
                <c:pt idx="186">
                  <c:v>12</c:v>
                </c:pt>
                <c:pt idx="187">
                  <c:v>12</c:v>
                </c:pt>
                <c:pt idx="188">
                  <c:v>12</c:v>
                </c:pt>
                <c:pt idx="189">
                  <c:v>12</c:v>
                </c:pt>
                <c:pt idx="190">
                  <c:v>12</c:v>
                </c:pt>
                <c:pt idx="191">
                  <c:v>12</c:v>
                </c:pt>
                <c:pt idx="192">
                  <c:v>12</c:v>
                </c:pt>
                <c:pt idx="193">
                  <c:v>12</c:v>
                </c:pt>
                <c:pt idx="194">
                  <c:v>12</c:v>
                </c:pt>
                <c:pt idx="195">
                  <c:v>12</c:v>
                </c:pt>
                <c:pt idx="196">
                  <c:v>12</c:v>
                </c:pt>
                <c:pt idx="197">
                  <c:v>12</c:v>
                </c:pt>
                <c:pt idx="198">
                  <c:v>12</c:v>
                </c:pt>
                <c:pt idx="199">
                  <c:v>12</c:v>
                </c:pt>
                <c:pt idx="200">
                  <c:v>12</c:v>
                </c:pt>
                <c:pt idx="201">
                  <c:v>12</c:v>
                </c:pt>
                <c:pt idx="202">
                  <c:v>12</c:v>
                </c:pt>
                <c:pt idx="203">
                  <c:v>12</c:v>
                </c:pt>
                <c:pt idx="204">
                  <c:v>12</c:v>
                </c:pt>
                <c:pt idx="205">
                  <c:v>12</c:v>
                </c:pt>
                <c:pt idx="206">
                  <c:v>12</c:v>
                </c:pt>
                <c:pt idx="207">
                  <c:v>12</c:v>
                </c:pt>
                <c:pt idx="208">
                  <c:v>12</c:v>
                </c:pt>
                <c:pt idx="209">
                  <c:v>12</c:v>
                </c:pt>
                <c:pt idx="210">
                  <c:v>12</c:v>
                </c:pt>
                <c:pt idx="211">
                  <c:v>12</c:v>
                </c:pt>
                <c:pt idx="212">
                  <c:v>12</c:v>
                </c:pt>
                <c:pt idx="213">
                  <c:v>12</c:v>
                </c:pt>
                <c:pt idx="214">
                  <c:v>12</c:v>
                </c:pt>
                <c:pt idx="215">
                  <c:v>12</c:v>
                </c:pt>
                <c:pt idx="216">
                  <c:v>12</c:v>
                </c:pt>
                <c:pt idx="217">
                  <c:v>12</c:v>
                </c:pt>
                <c:pt idx="218">
                  <c:v>12</c:v>
                </c:pt>
                <c:pt idx="219">
                  <c:v>12</c:v>
                </c:pt>
                <c:pt idx="220">
                  <c:v>12</c:v>
                </c:pt>
                <c:pt idx="221">
                  <c:v>12</c:v>
                </c:pt>
                <c:pt idx="222">
                  <c:v>12</c:v>
                </c:pt>
                <c:pt idx="223">
                  <c:v>12</c:v>
                </c:pt>
              </c:numCache>
            </c:numRef>
          </c:yVal>
          <c:smooth val="0"/>
          <c:extLst>
            <c:ext xmlns:c16="http://schemas.microsoft.com/office/drawing/2014/chart" uri="{C3380CC4-5D6E-409C-BE32-E72D297353CC}">
              <c16:uniqueId val="{00000000-60F0-466C-91CC-35D80D4A42F7}"/>
            </c:ext>
          </c:extLst>
        </c:ser>
        <c:ser>
          <c:idx val="3"/>
          <c:order val="1"/>
          <c:tx>
            <c:v>1:1</c:v>
          </c:tx>
          <c:spPr>
            <a:ln w="12700" cap="rnd">
              <a:solidFill>
                <a:schemeClr val="bg2">
                  <a:lumMod val="75000"/>
                </a:schemeClr>
              </a:solidFill>
              <a:prstDash val="lgDash"/>
              <a:round/>
            </a:ln>
            <a:effectLst/>
          </c:spPr>
          <c:marker>
            <c:symbol val="none"/>
          </c:marker>
          <c:xVal>
            <c:numRef>
              <c:f>'[Sentinel2.VS.InSitu_FIXED (1).xlsx]Sheet1'!$F$1:$F$225</c:f>
              <c:numCache>
                <c:formatCode>General</c:formatCode>
                <c:ptCount val="2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numCache>
            </c:numRef>
          </c:xVal>
          <c:yVal>
            <c:numRef>
              <c:f>'[Sentinel2.VS.InSitu_FIXED (1).xlsx]Sheet1'!$G$1:$G$225</c:f>
              <c:numCache>
                <c:formatCode>General</c:formatCode>
                <c:ptCount val="2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numCache>
            </c:numRef>
          </c:yVal>
          <c:smooth val="0"/>
          <c:extLst>
            <c:ext xmlns:c16="http://schemas.microsoft.com/office/drawing/2014/chart" uri="{C3380CC4-5D6E-409C-BE32-E72D297353CC}">
              <c16:uniqueId val="{00000001-60F0-466C-91CC-35D80D4A42F7}"/>
            </c:ext>
          </c:extLst>
        </c:ser>
        <c:ser>
          <c:idx val="5"/>
          <c:order val="2"/>
          <c:tx>
            <c:v>1x12</c:v>
          </c:tx>
          <c:spPr>
            <a:ln w="25400" cap="rnd">
              <a:solidFill>
                <a:schemeClr val="tx1">
                  <a:lumMod val="50000"/>
                  <a:lumOff val="50000"/>
                </a:schemeClr>
              </a:solidFill>
              <a:round/>
            </a:ln>
            <a:effectLst/>
          </c:spPr>
          <c:marker>
            <c:symbol val="none"/>
          </c:marker>
          <c:xVal>
            <c:numRef>
              <c:f>'[Sentinel2.VS.InSitu_FIXED (1).xlsx]Sheet1'!$J$1:$J$225</c:f>
              <c:numCache>
                <c:formatCode>General</c:formatCode>
                <c:ptCount val="225"/>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12</c:v>
                </c:pt>
                <c:pt idx="67">
                  <c:v>12</c:v>
                </c:pt>
                <c:pt idx="68">
                  <c:v>12</c:v>
                </c:pt>
                <c:pt idx="69">
                  <c:v>12</c:v>
                </c:pt>
                <c:pt idx="70">
                  <c:v>12</c:v>
                </c:pt>
                <c:pt idx="71">
                  <c:v>12</c:v>
                </c:pt>
                <c:pt idx="72">
                  <c:v>12</c:v>
                </c:pt>
                <c:pt idx="73">
                  <c:v>12</c:v>
                </c:pt>
                <c:pt idx="74">
                  <c:v>12</c:v>
                </c:pt>
                <c:pt idx="75">
                  <c:v>12</c:v>
                </c:pt>
                <c:pt idx="76">
                  <c:v>12</c:v>
                </c:pt>
                <c:pt idx="77">
                  <c:v>12</c:v>
                </c:pt>
                <c:pt idx="78">
                  <c:v>12</c:v>
                </c:pt>
                <c:pt idx="79">
                  <c:v>12</c:v>
                </c:pt>
                <c:pt idx="80">
                  <c:v>12</c:v>
                </c:pt>
                <c:pt idx="81">
                  <c:v>12</c:v>
                </c:pt>
                <c:pt idx="82">
                  <c:v>12</c:v>
                </c:pt>
                <c:pt idx="83">
                  <c:v>12</c:v>
                </c:pt>
                <c:pt idx="84">
                  <c:v>12</c:v>
                </c:pt>
                <c:pt idx="85">
                  <c:v>12</c:v>
                </c:pt>
                <c:pt idx="86">
                  <c:v>12</c:v>
                </c:pt>
                <c:pt idx="87">
                  <c:v>12</c:v>
                </c:pt>
                <c:pt idx="88">
                  <c:v>12</c:v>
                </c:pt>
                <c:pt idx="89">
                  <c:v>12</c:v>
                </c:pt>
                <c:pt idx="90">
                  <c:v>12</c:v>
                </c:pt>
                <c:pt idx="91">
                  <c:v>12</c:v>
                </c:pt>
                <c:pt idx="92">
                  <c:v>12</c:v>
                </c:pt>
                <c:pt idx="93">
                  <c:v>12</c:v>
                </c:pt>
                <c:pt idx="94">
                  <c:v>12</c:v>
                </c:pt>
                <c:pt idx="95">
                  <c:v>12</c:v>
                </c:pt>
                <c:pt idx="96">
                  <c:v>12</c:v>
                </c:pt>
                <c:pt idx="97">
                  <c:v>12</c:v>
                </c:pt>
                <c:pt idx="98">
                  <c:v>12</c:v>
                </c:pt>
                <c:pt idx="99">
                  <c:v>12</c:v>
                </c:pt>
                <c:pt idx="100">
                  <c:v>12</c:v>
                </c:pt>
                <c:pt idx="101">
                  <c:v>12</c:v>
                </c:pt>
                <c:pt idx="102">
                  <c:v>12</c:v>
                </c:pt>
                <c:pt idx="103">
                  <c:v>12</c:v>
                </c:pt>
                <c:pt idx="104">
                  <c:v>12</c:v>
                </c:pt>
                <c:pt idx="105">
                  <c:v>12</c:v>
                </c:pt>
                <c:pt idx="106">
                  <c:v>12</c:v>
                </c:pt>
                <c:pt idx="107">
                  <c:v>12</c:v>
                </c:pt>
                <c:pt idx="108">
                  <c:v>12</c:v>
                </c:pt>
                <c:pt idx="109">
                  <c:v>12</c:v>
                </c:pt>
                <c:pt idx="110">
                  <c:v>12</c:v>
                </c:pt>
                <c:pt idx="111">
                  <c:v>12</c:v>
                </c:pt>
                <c:pt idx="112">
                  <c:v>12</c:v>
                </c:pt>
                <c:pt idx="113">
                  <c:v>12</c:v>
                </c:pt>
                <c:pt idx="114">
                  <c:v>12</c:v>
                </c:pt>
                <c:pt idx="115">
                  <c:v>12</c:v>
                </c:pt>
                <c:pt idx="116">
                  <c:v>12</c:v>
                </c:pt>
                <c:pt idx="117">
                  <c:v>12</c:v>
                </c:pt>
                <c:pt idx="118">
                  <c:v>12</c:v>
                </c:pt>
                <c:pt idx="119">
                  <c:v>12</c:v>
                </c:pt>
                <c:pt idx="120">
                  <c:v>12</c:v>
                </c:pt>
                <c:pt idx="121">
                  <c:v>12</c:v>
                </c:pt>
                <c:pt idx="122">
                  <c:v>12</c:v>
                </c:pt>
                <c:pt idx="123">
                  <c:v>12</c:v>
                </c:pt>
                <c:pt idx="124">
                  <c:v>12</c:v>
                </c:pt>
                <c:pt idx="125">
                  <c:v>12</c:v>
                </c:pt>
                <c:pt idx="126">
                  <c:v>12</c:v>
                </c:pt>
                <c:pt idx="127">
                  <c:v>12</c:v>
                </c:pt>
                <c:pt idx="128">
                  <c:v>12</c:v>
                </c:pt>
                <c:pt idx="129">
                  <c:v>12</c:v>
                </c:pt>
                <c:pt idx="130">
                  <c:v>12</c:v>
                </c:pt>
                <c:pt idx="131">
                  <c:v>12</c:v>
                </c:pt>
                <c:pt idx="132">
                  <c:v>12</c:v>
                </c:pt>
                <c:pt idx="133">
                  <c:v>12</c:v>
                </c:pt>
                <c:pt idx="134">
                  <c:v>12</c:v>
                </c:pt>
                <c:pt idx="135">
                  <c:v>12</c:v>
                </c:pt>
                <c:pt idx="136">
                  <c:v>12</c:v>
                </c:pt>
                <c:pt idx="137">
                  <c:v>12</c:v>
                </c:pt>
                <c:pt idx="138">
                  <c:v>12</c:v>
                </c:pt>
                <c:pt idx="139">
                  <c:v>12</c:v>
                </c:pt>
                <c:pt idx="140">
                  <c:v>12</c:v>
                </c:pt>
                <c:pt idx="141">
                  <c:v>12</c:v>
                </c:pt>
                <c:pt idx="142">
                  <c:v>12</c:v>
                </c:pt>
                <c:pt idx="143">
                  <c:v>12</c:v>
                </c:pt>
                <c:pt idx="144">
                  <c:v>12</c:v>
                </c:pt>
                <c:pt idx="145">
                  <c:v>12</c:v>
                </c:pt>
                <c:pt idx="146">
                  <c:v>12</c:v>
                </c:pt>
                <c:pt idx="147">
                  <c:v>12</c:v>
                </c:pt>
                <c:pt idx="148">
                  <c:v>12</c:v>
                </c:pt>
                <c:pt idx="149">
                  <c:v>12</c:v>
                </c:pt>
                <c:pt idx="150">
                  <c:v>12</c:v>
                </c:pt>
                <c:pt idx="151">
                  <c:v>12</c:v>
                </c:pt>
                <c:pt idx="152">
                  <c:v>12</c:v>
                </c:pt>
                <c:pt idx="153">
                  <c:v>12</c:v>
                </c:pt>
                <c:pt idx="154">
                  <c:v>12</c:v>
                </c:pt>
                <c:pt idx="155">
                  <c:v>12</c:v>
                </c:pt>
                <c:pt idx="156">
                  <c:v>12</c:v>
                </c:pt>
                <c:pt idx="157">
                  <c:v>12</c:v>
                </c:pt>
                <c:pt idx="158">
                  <c:v>12</c:v>
                </c:pt>
                <c:pt idx="159">
                  <c:v>12</c:v>
                </c:pt>
                <c:pt idx="160">
                  <c:v>12</c:v>
                </c:pt>
                <c:pt idx="161">
                  <c:v>12</c:v>
                </c:pt>
                <c:pt idx="162">
                  <c:v>12</c:v>
                </c:pt>
                <c:pt idx="163">
                  <c:v>12</c:v>
                </c:pt>
                <c:pt idx="164">
                  <c:v>12</c:v>
                </c:pt>
                <c:pt idx="165">
                  <c:v>12</c:v>
                </c:pt>
                <c:pt idx="166">
                  <c:v>12</c:v>
                </c:pt>
                <c:pt idx="167">
                  <c:v>12</c:v>
                </c:pt>
                <c:pt idx="168">
                  <c:v>12</c:v>
                </c:pt>
                <c:pt idx="169">
                  <c:v>12</c:v>
                </c:pt>
                <c:pt idx="170">
                  <c:v>12</c:v>
                </c:pt>
                <c:pt idx="171">
                  <c:v>12</c:v>
                </c:pt>
                <c:pt idx="172">
                  <c:v>12</c:v>
                </c:pt>
                <c:pt idx="173">
                  <c:v>12</c:v>
                </c:pt>
                <c:pt idx="174">
                  <c:v>12</c:v>
                </c:pt>
                <c:pt idx="175">
                  <c:v>12</c:v>
                </c:pt>
                <c:pt idx="176">
                  <c:v>12</c:v>
                </c:pt>
                <c:pt idx="177">
                  <c:v>12</c:v>
                </c:pt>
                <c:pt idx="178">
                  <c:v>12</c:v>
                </c:pt>
                <c:pt idx="179">
                  <c:v>12</c:v>
                </c:pt>
                <c:pt idx="180">
                  <c:v>12</c:v>
                </c:pt>
                <c:pt idx="181">
                  <c:v>12</c:v>
                </c:pt>
                <c:pt idx="182">
                  <c:v>12</c:v>
                </c:pt>
                <c:pt idx="183">
                  <c:v>12</c:v>
                </c:pt>
                <c:pt idx="184">
                  <c:v>12</c:v>
                </c:pt>
                <c:pt idx="185">
                  <c:v>12</c:v>
                </c:pt>
                <c:pt idx="186">
                  <c:v>12</c:v>
                </c:pt>
                <c:pt idx="187">
                  <c:v>12</c:v>
                </c:pt>
                <c:pt idx="188">
                  <c:v>12</c:v>
                </c:pt>
                <c:pt idx="189">
                  <c:v>12</c:v>
                </c:pt>
                <c:pt idx="190">
                  <c:v>12</c:v>
                </c:pt>
                <c:pt idx="191">
                  <c:v>12</c:v>
                </c:pt>
                <c:pt idx="192">
                  <c:v>12</c:v>
                </c:pt>
                <c:pt idx="193">
                  <c:v>12</c:v>
                </c:pt>
                <c:pt idx="194">
                  <c:v>12</c:v>
                </c:pt>
                <c:pt idx="195">
                  <c:v>12</c:v>
                </c:pt>
                <c:pt idx="196">
                  <c:v>12</c:v>
                </c:pt>
                <c:pt idx="197">
                  <c:v>12</c:v>
                </c:pt>
                <c:pt idx="198">
                  <c:v>12</c:v>
                </c:pt>
                <c:pt idx="199">
                  <c:v>12</c:v>
                </c:pt>
                <c:pt idx="200">
                  <c:v>12</c:v>
                </c:pt>
                <c:pt idx="201">
                  <c:v>12</c:v>
                </c:pt>
                <c:pt idx="202">
                  <c:v>12</c:v>
                </c:pt>
                <c:pt idx="203">
                  <c:v>12</c:v>
                </c:pt>
                <c:pt idx="204">
                  <c:v>12</c:v>
                </c:pt>
                <c:pt idx="205">
                  <c:v>12</c:v>
                </c:pt>
                <c:pt idx="206">
                  <c:v>12</c:v>
                </c:pt>
                <c:pt idx="207">
                  <c:v>12</c:v>
                </c:pt>
                <c:pt idx="208">
                  <c:v>12</c:v>
                </c:pt>
                <c:pt idx="209">
                  <c:v>12</c:v>
                </c:pt>
                <c:pt idx="210">
                  <c:v>12</c:v>
                </c:pt>
                <c:pt idx="211">
                  <c:v>12</c:v>
                </c:pt>
                <c:pt idx="212">
                  <c:v>12</c:v>
                </c:pt>
                <c:pt idx="213">
                  <c:v>12</c:v>
                </c:pt>
                <c:pt idx="214">
                  <c:v>12</c:v>
                </c:pt>
                <c:pt idx="215">
                  <c:v>12</c:v>
                </c:pt>
                <c:pt idx="216">
                  <c:v>12</c:v>
                </c:pt>
                <c:pt idx="217">
                  <c:v>12</c:v>
                </c:pt>
                <c:pt idx="218">
                  <c:v>12</c:v>
                </c:pt>
                <c:pt idx="219">
                  <c:v>12</c:v>
                </c:pt>
                <c:pt idx="220">
                  <c:v>12</c:v>
                </c:pt>
                <c:pt idx="221">
                  <c:v>12</c:v>
                </c:pt>
                <c:pt idx="222">
                  <c:v>12</c:v>
                </c:pt>
                <c:pt idx="223">
                  <c:v>12</c:v>
                </c:pt>
              </c:numCache>
            </c:numRef>
          </c:xVal>
          <c:yVal>
            <c:numRef>
              <c:f>'[Sentinel2.VS.InSitu_FIXED (1).xlsx]Sheet1'!$F$1:$F$225</c:f>
              <c:numCache>
                <c:formatCode>General</c:formatCode>
                <c:ptCount val="2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numCache>
            </c:numRef>
          </c:yVal>
          <c:smooth val="0"/>
          <c:extLst>
            <c:ext xmlns:c16="http://schemas.microsoft.com/office/drawing/2014/chart" uri="{C3380CC4-5D6E-409C-BE32-E72D297353CC}">
              <c16:uniqueId val="{00000002-60F0-466C-91CC-35D80D4A42F7}"/>
            </c:ext>
          </c:extLst>
        </c:ser>
        <c:ser>
          <c:idx val="0"/>
          <c:order val="3"/>
          <c:tx>
            <c:v>Landsat 8 vs. In Situ</c:v>
          </c:tx>
          <c:spPr>
            <a:ln w="19050" cap="rnd">
              <a:noFill/>
              <a:round/>
            </a:ln>
            <a:effectLst/>
          </c:spPr>
          <c:marker>
            <c:symbol val="circle"/>
            <c:size val="5"/>
            <c:spPr>
              <a:solidFill>
                <a:srgbClr val="BE5341"/>
              </a:solidFill>
              <a:ln w="9525">
                <a:noFill/>
              </a:ln>
              <a:effectLst/>
            </c:spPr>
          </c:marker>
          <c:trendline>
            <c:spPr>
              <a:ln w="19050" cap="rnd">
                <a:solidFill>
                  <a:schemeClr val="accent1"/>
                </a:solidFill>
                <a:prstDash val="sysDot"/>
              </a:ln>
              <a:effectLst/>
            </c:spPr>
            <c:trendlineType val="linear"/>
            <c:dispRSqr val="0"/>
            <c:dispEq val="0"/>
          </c:trendline>
          <c:trendline>
            <c:spPr>
              <a:ln w="19050" cap="rnd">
                <a:solidFill>
                  <a:srgbClr val="FF0000"/>
                </a:solidFill>
                <a:prstDash val="solid"/>
              </a:ln>
              <a:effectLst/>
            </c:spPr>
            <c:trendlineType val="linear"/>
            <c:forward val="100"/>
            <c:dispRSqr val="0"/>
            <c:dispEq val="0"/>
          </c:trendline>
          <c:xVal>
            <c:numRef>
              <c:f>'[Sentinel2.VS.InSitu_FIXED (1).xlsx]Sheet1'!$W$2:$W$454</c:f>
              <c:numCache>
                <c:formatCode>General</c:formatCode>
                <c:ptCount val="453"/>
                <c:pt idx="109">
                  <c:v>7.1</c:v>
                </c:pt>
                <c:pt idx="110">
                  <c:v>24</c:v>
                </c:pt>
                <c:pt idx="111">
                  <c:v>8.9</c:v>
                </c:pt>
                <c:pt idx="112">
                  <c:v>4.5</c:v>
                </c:pt>
                <c:pt idx="113">
                  <c:v>2.4</c:v>
                </c:pt>
                <c:pt idx="114">
                  <c:v>4.7</c:v>
                </c:pt>
                <c:pt idx="115">
                  <c:v>3.6</c:v>
                </c:pt>
                <c:pt idx="116">
                  <c:v>1.6</c:v>
                </c:pt>
                <c:pt idx="117">
                  <c:v>7.5</c:v>
                </c:pt>
                <c:pt idx="118">
                  <c:v>5.8</c:v>
                </c:pt>
                <c:pt idx="119">
                  <c:v>4.2</c:v>
                </c:pt>
                <c:pt idx="120">
                  <c:v>2.2999999999999998</c:v>
                </c:pt>
                <c:pt idx="121">
                  <c:v>4.5999999999999996</c:v>
                </c:pt>
                <c:pt idx="122">
                  <c:v>5</c:v>
                </c:pt>
                <c:pt idx="123">
                  <c:v>3.4</c:v>
                </c:pt>
                <c:pt idx="124">
                  <c:v>3.8</c:v>
                </c:pt>
                <c:pt idx="125">
                  <c:v>11.6</c:v>
                </c:pt>
                <c:pt idx="126">
                  <c:v>3.7</c:v>
                </c:pt>
                <c:pt idx="127">
                  <c:v>2</c:v>
                </c:pt>
                <c:pt idx="128">
                  <c:v>7</c:v>
                </c:pt>
                <c:pt idx="129">
                  <c:v>10.199999999999999</c:v>
                </c:pt>
                <c:pt idx="130">
                  <c:v>1.6</c:v>
                </c:pt>
                <c:pt idx="131">
                  <c:v>7.4</c:v>
                </c:pt>
                <c:pt idx="132">
                  <c:v>5.7</c:v>
                </c:pt>
                <c:pt idx="133">
                  <c:v>5.5</c:v>
                </c:pt>
                <c:pt idx="134">
                  <c:v>6.5</c:v>
                </c:pt>
                <c:pt idx="135">
                  <c:v>2.2999999999999998</c:v>
                </c:pt>
                <c:pt idx="136">
                  <c:v>2.2999999999999998</c:v>
                </c:pt>
                <c:pt idx="137">
                  <c:v>6.1</c:v>
                </c:pt>
                <c:pt idx="138">
                  <c:v>10.3</c:v>
                </c:pt>
                <c:pt idx="139">
                  <c:v>7.8</c:v>
                </c:pt>
                <c:pt idx="140">
                  <c:v>10.4</c:v>
                </c:pt>
                <c:pt idx="141">
                  <c:v>4.5</c:v>
                </c:pt>
                <c:pt idx="142">
                  <c:v>1.7</c:v>
                </c:pt>
                <c:pt idx="143">
                  <c:v>1.3</c:v>
                </c:pt>
                <c:pt idx="144">
                  <c:v>2.5</c:v>
                </c:pt>
                <c:pt idx="145">
                  <c:v>5.2</c:v>
                </c:pt>
                <c:pt idx="146">
                  <c:v>3.4</c:v>
                </c:pt>
                <c:pt idx="147">
                  <c:v>13.9</c:v>
                </c:pt>
                <c:pt idx="148">
                  <c:v>2.2999999999999998</c:v>
                </c:pt>
                <c:pt idx="149">
                  <c:v>3.3</c:v>
                </c:pt>
                <c:pt idx="150">
                  <c:v>11.1</c:v>
                </c:pt>
                <c:pt idx="151">
                  <c:v>4.8</c:v>
                </c:pt>
                <c:pt idx="152">
                  <c:v>14.5</c:v>
                </c:pt>
                <c:pt idx="153">
                  <c:v>5.8</c:v>
                </c:pt>
                <c:pt idx="154">
                  <c:v>7.2</c:v>
                </c:pt>
                <c:pt idx="155">
                  <c:v>2</c:v>
                </c:pt>
                <c:pt idx="156">
                  <c:v>2</c:v>
                </c:pt>
                <c:pt idx="157">
                  <c:v>2.9</c:v>
                </c:pt>
                <c:pt idx="158">
                  <c:v>1.8</c:v>
                </c:pt>
                <c:pt idx="159">
                  <c:v>8.6</c:v>
                </c:pt>
                <c:pt idx="160">
                  <c:v>81</c:v>
                </c:pt>
                <c:pt idx="161">
                  <c:v>67</c:v>
                </c:pt>
                <c:pt idx="162">
                  <c:v>45</c:v>
                </c:pt>
                <c:pt idx="163">
                  <c:v>35</c:v>
                </c:pt>
                <c:pt idx="164">
                  <c:v>32</c:v>
                </c:pt>
                <c:pt idx="165">
                  <c:v>38</c:v>
                </c:pt>
                <c:pt idx="166">
                  <c:v>38</c:v>
                </c:pt>
                <c:pt idx="167">
                  <c:v>36</c:v>
                </c:pt>
                <c:pt idx="168">
                  <c:v>10</c:v>
                </c:pt>
                <c:pt idx="169">
                  <c:v>12.5</c:v>
                </c:pt>
                <c:pt idx="170">
                  <c:v>11.7</c:v>
                </c:pt>
                <c:pt idx="171">
                  <c:v>10.7</c:v>
                </c:pt>
                <c:pt idx="172">
                  <c:v>5.2</c:v>
                </c:pt>
                <c:pt idx="173">
                  <c:v>3.7</c:v>
                </c:pt>
                <c:pt idx="174">
                  <c:v>5.4</c:v>
                </c:pt>
                <c:pt idx="175">
                  <c:v>2.4</c:v>
                </c:pt>
                <c:pt idx="176">
                  <c:v>13.8</c:v>
                </c:pt>
                <c:pt idx="177">
                  <c:v>14.8</c:v>
                </c:pt>
                <c:pt idx="178">
                  <c:v>4.7</c:v>
                </c:pt>
                <c:pt idx="179">
                  <c:v>2.1</c:v>
                </c:pt>
                <c:pt idx="180">
                  <c:v>3</c:v>
                </c:pt>
                <c:pt idx="181">
                  <c:v>5</c:v>
                </c:pt>
                <c:pt idx="182">
                  <c:v>6.6</c:v>
                </c:pt>
                <c:pt idx="183">
                  <c:v>12</c:v>
                </c:pt>
                <c:pt idx="184">
                  <c:v>17</c:v>
                </c:pt>
                <c:pt idx="185">
                  <c:v>8.6999999999999993</c:v>
                </c:pt>
                <c:pt idx="186">
                  <c:v>5.5</c:v>
                </c:pt>
                <c:pt idx="187">
                  <c:v>3.2</c:v>
                </c:pt>
                <c:pt idx="188">
                  <c:v>5.9</c:v>
                </c:pt>
                <c:pt idx="189">
                  <c:v>12</c:v>
                </c:pt>
                <c:pt idx="190">
                  <c:v>73</c:v>
                </c:pt>
                <c:pt idx="191">
                  <c:v>16</c:v>
                </c:pt>
                <c:pt idx="192">
                  <c:v>11</c:v>
                </c:pt>
                <c:pt idx="193">
                  <c:v>20</c:v>
                </c:pt>
                <c:pt idx="194">
                  <c:v>13</c:v>
                </c:pt>
                <c:pt idx="195">
                  <c:v>6.6</c:v>
                </c:pt>
                <c:pt idx="196">
                  <c:v>6.1</c:v>
                </c:pt>
                <c:pt idx="197">
                  <c:v>15</c:v>
                </c:pt>
                <c:pt idx="198">
                  <c:v>11</c:v>
                </c:pt>
                <c:pt idx="199">
                  <c:v>21</c:v>
                </c:pt>
                <c:pt idx="200">
                  <c:v>3.8</c:v>
                </c:pt>
                <c:pt idx="201">
                  <c:v>17</c:v>
                </c:pt>
                <c:pt idx="202">
                  <c:v>5</c:v>
                </c:pt>
                <c:pt idx="203">
                  <c:v>8.1999999999999993</c:v>
                </c:pt>
                <c:pt idx="204">
                  <c:v>8.3000000000000007</c:v>
                </c:pt>
                <c:pt idx="205">
                  <c:v>7.1</c:v>
                </c:pt>
                <c:pt idx="206">
                  <c:v>8.6999999999999993</c:v>
                </c:pt>
                <c:pt idx="207">
                  <c:v>14</c:v>
                </c:pt>
                <c:pt idx="208">
                  <c:v>11</c:v>
                </c:pt>
                <c:pt idx="209">
                  <c:v>5.3</c:v>
                </c:pt>
                <c:pt idx="210">
                  <c:v>3.4</c:v>
                </c:pt>
                <c:pt idx="211">
                  <c:v>5.5</c:v>
                </c:pt>
                <c:pt idx="212">
                  <c:v>30.9</c:v>
                </c:pt>
                <c:pt idx="213">
                  <c:v>8.6999999999999993</c:v>
                </c:pt>
                <c:pt idx="214">
                  <c:v>11.8</c:v>
                </c:pt>
                <c:pt idx="215">
                  <c:v>11.8</c:v>
                </c:pt>
                <c:pt idx="216">
                  <c:v>7.4</c:v>
                </c:pt>
                <c:pt idx="217">
                  <c:v>11.2</c:v>
                </c:pt>
                <c:pt idx="218">
                  <c:v>8.9</c:v>
                </c:pt>
                <c:pt idx="219">
                  <c:v>7.4</c:v>
                </c:pt>
                <c:pt idx="220">
                  <c:v>4</c:v>
                </c:pt>
                <c:pt idx="221">
                  <c:v>4.0999999999999996</c:v>
                </c:pt>
                <c:pt idx="222">
                  <c:v>6.4</c:v>
                </c:pt>
                <c:pt idx="223">
                  <c:v>5.2</c:v>
                </c:pt>
                <c:pt idx="224">
                  <c:v>1.9</c:v>
                </c:pt>
                <c:pt idx="225">
                  <c:v>2.5</c:v>
                </c:pt>
                <c:pt idx="226">
                  <c:v>23.3</c:v>
                </c:pt>
                <c:pt idx="227">
                  <c:v>26.5</c:v>
                </c:pt>
                <c:pt idx="228">
                  <c:v>8.9</c:v>
                </c:pt>
                <c:pt idx="229">
                  <c:v>11.9</c:v>
                </c:pt>
                <c:pt idx="230">
                  <c:v>7.2</c:v>
                </c:pt>
                <c:pt idx="231">
                  <c:v>8.5</c:v>
                </c:pt>
                <c:pt idx="232">
                  <c:v>5.6</c:v>
                </c:pt>
                <c:pt idx="233">
                  <c:v>5.3</c:v>
                </c:pt>
                <c:pt idx="234">
                  <c:v>15.5</c:v>
                </c:pt>
                <c:pt idx="235">
                  <c:v>7.2</c:v>
                </c:pt>
                <c:pt idx="236">
                  <c:v>9.3000000000000007</c:v>
                </c:pt>
                <c:pt idx="237">
                  <c:v>7.7</c:v>
                </c:pt>
                <c:pt idx="238">
                  <c:v>7.9</c:v>
                </c:pt>
                <c:pt idx="239">
                  <c:v>10.3</c:v>
                </c:pt>
                <c:pt idx="240">
                  <c:v>6.1</c:v>
                </c:pt>
                <c:pt idx="241">
                  <c:v>6.1</c:v>
                </c:pt>
                <c:pt idx="242">
                  <c:v>2.9</c:v>
                </c:pt>
                <c:pt idx="243">
                  <c:v>0.6</c:v>
                </c:pt>
                <c:pt idx="244">
                  <c:v>1.4</c:v>
                </c:pt>
                <c:pt idx="245">
                  <c:v>0.1</c:v>
                </c:pt>
                <c:pt idx="246">
                  <c:v>17.899999999999999</c:v>
                </c:pt>
                <c:pt idx="247">
                  <c:v>5.6</c:v>
                </c:pt>
                <c:pt idx="248">
                  <c:v>9.9</c:v>
                </c:pt>
                <c:pt idx="249">
                  <c:v>10.1</c:v>
                </c:pt>
                <c:pt idx="250">
                  <c:v>8.6999999999999993</c:v>
                </c:pt>
                <c:pt idx="251">
                  <c:v>15.8</c:v>
                </c:pt>
                <c:pt idx="252">
                  <c:v>6.8</c:v>
                </c:pt>
                <c:pt idx="253">
                  <c:v>7.1</c:v>
                </c:pt>
                <c:pt idx="254">
                  <c:v>6.4</c:v>
                </c:pt>
                <c:pt idx="255">
                  <c:v>16.2</c:v>
                </c:pt>
                <c:pt idx="256">
                  <c:v>11.5</c:v>
                </c:pt>
                <c:pt idx="257">
                  <c:v>9</c:v>
                </c:pt>
                <c:pt idx="258">
                  <c:v>12.6</c:v>
                </c:pt>
                <c:pt idx="259">
                  <c:v>8.4</c:v>
                </c:pt>
                <c:pt idx="260">
                  <c:v>5.5</c:v>
                </c:pt>
                <c:pt idx="261">
                  <c:v>5.6</c:v>
                </c:pt>
                <c:pt idx="262">
                  <c:v>8</c:v>
                </c:pt>
                <c:pt idx="263">
                  <c:v>9.3000000000000007</c:v>
                </c:pt>
                <c:pt idx="264">
                  <c:v>9.3000000000000007</c:v>
                </c:pt>
                <c:pt idx="265">
                  <c:v>71.2</c:v>
                </c:pt>
                <c:pt idx="266">
                  <c:v>25.6</c:v>
                </c:pt>
                <c:pt idx="267">
                  <c:v>7</c:v>
                </c:pt>
                <c:pt idx="268">
                  <c:v>14</c:v>
                </c:pt>
                <c:pt idx="269">
                  <c:v>15</c:v>
                </c:pt>
                <c:pt idx="270">
                  <c:v>16</c:v>
                </c:pt>
                <c:pt idx="271">
                  <c:v>21</c:v>
                </c:pt>
                <c:pt idx="272">
                  <c:v>26</c:v>
                </c:pt>
                <c:pt idx="273">
                  <c:v>21</c:v>
                </c:pt>
                <c:pt idx="274">
                  <c:v>12</c:v>
                </c:pt>
                <c:pt idx="275">
                  <c:v>18</c:v>
                </c:pt>
                <c:pt idx="276">
                  <c:v>30</c:v>
                </c:pt>
                <c:pt idx="277">
                  <c:v>51</c:v>
                </c:pt>
                <c:pt idx="278">
                  <c:v>39</c:v>
                </c:pt>
                <c:pt idx="279">
                  <c:v>19</c:v>
                </c:pt>
                <c:pt idx="280">
                  <c:v>23</c:v>
                </c:pt>
                <c:pt idx="281">
                  <c:v>11</c:v>
                </c:pt>
                <c:pt idx="282">
                  <c:v>14</c:v>
                </c:pt>
                <c:pt idx="283">
                  <c:v>21</c:v>
                </c:pt>
                <c:pt idx="284">
                  <c:v>15.3</c:v>
                </c:pt>
                <c:pt idx="285">
                  <c:v>16</c:v>
                </c:pt>
                <c:pt idx="286">
                  <c:v>43</c:v>
                </c:pt>
                <c:pt idx="287">
                  <c:v>29.7</c:v>
                </c:pt>
                <c:pt idx="288">
                  <c:v>9.6</c:v>
                </c:pt>
                <c:pt idx="289">
                  <c:v>15.4</c:v>
                </c:pt>
                <c:pt idx="290">
                  <c:v>5.2</c:v>
                </c:pt>
                <c:pt idx="291">
                  <c:v>1.5</c:v>
                </c:pt>
                <c:pt idx="292">
                  <c:v>3.2</c:v>
                </c:pt>
                <c:pt idx="293">
                  <c:v>87.4</c:v>
                </c:pt>
                <c:pt idx="294">
                  <c:v>29.8</c:v>
                </c:pt>
                <c:pt idx="295">
                  <c:v>11.6</c:v>
                </c:pt>
                <c:pt idx="296">
                  <c:v>17.2</c:v>
                </c:pt>
                <c:pt idx="297">
                  <c:v>15.4</c:v>
                </c:pt>
                <c:pt idx="298">
                  <c:v>5.6</c:v>
                </c:pt>
                <c:pt idx="299">
                  <c:v>1.9</c:v>
                </c:pt>
                <c:pt idx="300">
                  <c:v>2.2999999999999998</c:v>
                </c:pt>
                <c:pt idx="301">
                  <c:v>1.7</c:v>
                </c:pt>
                <c:pt idx="302">
                  <c:v>1.6</c:v>
                </c:pt>
                <c:pt idx="303">
                  <c:v>2.4</c:v>
                </c:pt>
                <c:pt idx="304">
                  <c:v>25.8</c:v>
                </c:pt>
                <c:pt idx="305">
                  <c:v>41.9</c:v>
                </c:pt>
                <c:pt idx="306">
                  <c:v>20.9</c:v>
                </c:pt>
                <c:pt idx="307">
                  <c:v>25.8</c:v>
                </c:pt>
                <c:pt idx="308">
                  <c:v>17</c:v>
                </c:pt>
                <c:pt idx="309">
                  <c:v>22</c:v>
                </c:pt>
                <c:pt idx="310">
                  <c:v>13.1</c:v>
                </c:pt>
                <c:pt idx="311">
                  <c:v>16.2</c:v>
                </c:pt>
                <c:pt idx="312">
                  <c:v>25.3</c:v>
                </c:pt>
                <c:pt idx="313">
                  <c:v>34.4</c:v>
                </c:pt>
                <c:pt idx="314">
                  <c:v>14</c:v>
                </c:pt>
                <c:pt idx="315">
                  <c:v>46.8</c:v>
                </c:pt>
                <c:pt idx="316">
                  <c:v>52.1</c:v>
                </c:pt>
                <c:pt idx="317">
                  <c:v>37.799999999999997</c:v>
                </c:pt>
                <c:pt idx="318">
                  <c:v>27.4</c:v>
                </c:pt>
                <c:pt idx="319">
                  <c:v>13.9</c:v>
                </c:pt>
                <c:pt idx="320">
                  <c:v>13.7</c:v>
                </c:pt>
                <c:pt idx="321">
                  <c:v>17.100000000000001</c:v>
                </c:pt>
                <c:pt idx="322">
                  <c:v>25.6</c:v>
                </c:pt>
                <c:pt idx="323">
                  <c:v>14.4</c:v>
                </c:pt>
                <c:pt idx="324">
                  <c:v>14.2</c:v>
                </c:pt>
                <c:pt idx="325">
                  <c:v>7.3</c:v>
                </c:pt>
                <c:pt idx="326">
                  <c:v>48.4</c:v>
                </c:pt>
                <c:pt idx="327">
                  <c:v>40.9</c:v>
                </c:pt>
                <c:pt idx="328">
                  <c:v>43.9</c:v>
                </c:pt>
                <c:pt idx="329">
                  <c:v>27.8</c:v>
                </c:pt>
                <c:pt idx="330">
                  <c:v>27</c:v>
                </c:pt>
                <c:pt idx="331">
                  <c:v>34.799999999999997</c:v>
                </c:pt>
                <c:pt idx="332">
                  <c:v>17</c:v>
                </c:pt>
                <c:pt idx="333">
                  <c:v>13.7</c:v>
                </c:pt>
                <c:pt idx="334">
                  <c:v>19.2</c:v>
                </c:pt>
                <c:pt idx="335">
                  <c:v>43.3</c:v>
                </c:pt>
                <c:pt idx="336">
                  <c:v>34.700000000000003</c:v>
                </c:pt>
                <c:pt idx="337">
                  <c:v>63</c:v>
                </c:pt>
                <c:pt idx="338">
                  <c:v>34.6</c:v>
                </c:pt>
                <c:pt idx="339">
                  <c:v>28.6</c:v>
                </c:pt>
                <c:pt idx="340">
                  <c:v>19.8</c:v>
                </c:pt>
                <c:pt idx="341">
                  <c:v>26.5</c:v>
                </c:pt>
                <c:pt idx="342">
                  <c:v>22.9</c:v>
                </c:pt>
                <c:pt idx="343">
                  <c:v>22.8</c:v>
                </c:pt>
                <c:pt idx="344">
                  <c:v>8.5</c:v>
                </c:pt>
                <c:pt idx="345">
                  <c:v>9.4</c:v>
                </c:pt>
                <c:pt idx="346">
                  <c:v>9.5</c:v>
                </c:pt>
                <c:pt idx="347">
                  <c:v>36.6</c:v>
                </c:pt>
                <c:pt idx="348">
                  <c:v>13.5</c:v>
                </c:pt>
                <c:pt idx="349">
                  <c:v>14.6</c:v>
                </c:pt>
                <c:pt idx="350">
                  <c:v>22.2</c:v>
                </c:pt>
                <c:pt idx="351">
                  <c:v>14</c:v>
                </c:pt>
                <c:pt idx="352">
                  <c:v>7.7</c:v>
                </c:pt>
                <c:pt idx="353">
                  <c:v>10.6</c:v>
                </c:pt>
                <c:pt idx="354">
                  <c:v>27.6</c:v>
                </c:pt>
                <c:pt idx="355">
                  <c:v>19.2</c:v>
                </c:pt>
                <c:pt idx="356">
                  <c:v>21.1</c:v>
                </c:pt>
                <c:pt idx="357">
                  <c:v>33.9</c:v>
                </c:pt>
                <c:pt idx="358">
                  <c:v>23.6</c:v>
                </c:pt>
                <c:pt idx="359">
                  <c:v>48.1</c:v>
                </c:pt>
                <c:pt idx="360">
                  <c:v>12.4</c:v>
                </c:pt>
                <c:pt idx="361">
                  <c:v>10.8</c:v>
                </c:pt>
                <c:pt idx="362">
                  <c:v>11</c:v>
                </c:pt>
                <c:pt idx="363">
                  <c:v>15.6</c:v>
                </c:pt>
                <c:pt idx="364">
                  <c:v>8.4</c:v>
                </c:pt>
                <c:pt idx="365">
                  <c:v>39.4</c:v>
                </c:pt>
                <c:pt idx="366">
                  <c:v>37.9</c:v>
                </c:pt>
                <c:pt idx="367">
                  <c:v>18.600000000000001</c:v>
                </c:pt>
                <c:pt idx="368">
                  <c:v>48.5</c:v>
                </c:pt>
                <c:pt idx="369">
                  <c:v>13.8</c:v>
                </c:pt>
                <c:pt idx="370">
                  <c:v>10.7</c:v>
                </c:pt>
                <c:pt idx="371">
                  <c:v>29.3</c:v>
                </c:pt>
                <c:pt idx="372">
                  <c:v>66.5</c:v>
                </c:pt>
                <c:pt idx="373">
                  <c:v>29.3</c:v>
                </c:pt>
                <c:pt idx="374">
                  <c:v>18.2</c:v>
                </c:pt>
                <c:pt idx="375">
                  <c:v>15.3</c:v>
                </c:pt>
                <c:pt idx="376">
                  <c:v>11.6</c:v>
                </c:pt>
                <c:pt idx="377">
                  <c:v>15.4</c:v>
                </c:pt>
                <c:pt idx="378">
                  <c:v>19.399999999999999</c:v>
                </c:pt>
                <c:pt idx="379">
                  <c:v>41.1</c:v>
                </c:pt>
                <c:pt idx="380">
                  <c:v>50.4</c:v>
                </c:pt>
                <c:pt idx="381">
                  <c:v>20</c:v>
                </c:pt>
                <c:pt idx="382">
                  <c:v>25</c:v>
                </c:pt>
                <c:pt idx="383">
                  <c:v>14.3</c:v>
                </c:pt>
                <c:pt idx="384">
                  <c:v>24.6</c:v>
                </c:pt>
                <c:pt idx="385">
                  <c:v>29.2</c:v>
                </c:pt>
                <c:pt idx="386">
                  <c:v>28.9</c:v>
                </c:pt>
                <c:pt idx="387">
                  <c:v>1.5</c:v>
                </c:pt>
                <c:pt idx="388">
                  <c:v>1.2</c:v>
                </c:pt>
                <c:pt idx="389">
                  <c:v>1.7</c:v>
                </c:pt>
                <c:pt idx="390">
                  <c:v>3.5</c:v>
                </c:pt>
                <c:pt idx="391">
                  <c:v>0.8</c:v>
                </c:pt>
                <c:pt idx="392">
                  <c:v>1.4</c:v>
                </c:pt>
                <c:pt idx="393">
                  <c:v>3.2</c:v>
                </c:pt>
                <c:pt idx="394">
                  <c:v>1.5</c:v>
                </c:pt>
                <c:pt idx="395">
                  <c:v>2.1</c:v>
                </c:pt>
                <c:pt idx="396">
                  <c:v>4.2</c:v>
                </c:pt>
                <c:pt idx="397">
                  <c:v>5.6</c:v>
                </c:pt>
                <c:pt idx="398">
                  <c:v>4.0999999999999996</c:v>
                </c:pt>
                <c:pt idx="399">
                  <c:v>93.7</c:v>
                </c:pt>
                <c:pt idx="400">
                  <c:v>3.1</c:v>
                </c:pt>
                <c:pt idx="401">
                  <c:v>6.2</c:v>
                </c:pt>
                <c:pt idx="402">
                  <c:v>5.6</c:v>
                </c:pt>
                <c:pt idx="403">
                  <c:v>6.1</c:v>
                </c:pt>
                <c:pt idx="404">
                  <c:v>5.6</c:v>
                </c:pt>
                <c:pt idx="405">
                  <c:v>3.6</c:v>
                </c:pt>
                <c:pt idx="406">
                  <c:v>12.4</c:v>
                </c:pt>
                <c:pt idx="407">
                  <c:v>11.2</c:v>
                </c:pt>
                <c:pt idx="408">
                  <c:v>2.5</c:v>
                </c:pt>
                <c:pt idx="409">
                  <c:v>2</c:v>
                </c:pt>
                <c:pt idx="410">
                  <c:v>1.7</c:v>
                </c:pt>
                <c:pt idx="411">
                  <c:v>20</c:v>
                </c:pt>
                <c:pt idx="412">
                  <c:v>3.5</c:v>
                </c:pt>
                <c:pt idx="413">
                  <c:v>9.1</c:v>
                </c:pt>
                <c:pt idx="414">
                  <c:v>4.9000000000000004</c:v>
                </c:pt>
                <c:pt idx="415">
                  <c:v>15</c:v>
                </c:pt>
                <c:pt idx="416">
                  <c:v>5.9</c:v>
                </c:pt>
                <c:pt idx="417">
                  <c:v>8</c:v>
                </c:pt>
                <c:pt idx="418">
                  <c:v>8</c:v>
                </c:pt>
                <c:pt idx="419">
                  <c:v>6.9</c:v>
                </c:pt>
                <c:pt idx="420">
                  <c:v>8</c:v>
                </c:pt>
                <c:pt idx="421">
                  <c:v>5.2</c:v>
                </c:pt>
                <c:pt idx="422">
                  <c:v>10</c:v>
                </c:pt>
                <c:pt idx="423">
                  <c:v>11</c:v>
                </c:pt>
                <c:pt idx="424">
                  <c:v>11.3</c:v>
                </c:pt>
                <c:pt idx="425">
                  <c:v>4.8449999999999998</c:v>
                </c:pt>
                <c:pt idx="426">
                  <c:v>9.7650000000000006</c:v>
                </c:pt>
                <c:pt idx="427">
                  <c:v>5.2350000000000003</c:v>
                </c:pt>
                <c:pt idx="428">
                  <c:v>3.355</c:v>
                </c:pt>
                <c:pt idx="429">
                  <c:v>6.125</c:v>
                </c:pt>
                <c:pt idx="430">
                  <c:v>7.77</c:v>
                </c:pt>
                <c:pt idx="431">
                  <c:v>7.56</c:v>
                </c:pt>
                <c:pt idx="432">
                  <c:v>9.32</c:v>
                </c:pt>
                <c:pt idx="433">
                  <c:v>6.4050000000000002</c:v>
                </c:pt>
                <c:pt idx="434">
                  <c:v>7.61</c:v>
                </c:pt>
                <c:pt idx="435">
                  <c:v>6.85</c:v>
                </c:pt>
                <c:pt idx="436">
                  <c:v>12.72</c:v>
                </c:pt>
                <c:pt idx="437">
                  <c:v>8.9550000000000001</c:v>
                </c:pt>
                <c:pt idx="438">
                  <c:v>9.15</c:v>
                </c:pt>
                <c:pt idx="439">
                  <c:v>8.4700000000000006</c:v>
                </c:pt>
                <c:pt idx="440">
                  <c:v>8.5150000000000006</c:v>
                </c:pt>
                <c:pt idx="441">
                  <c:v>5.1100000000000003</c:v>
                </c:pt>
                <c:pt idx="442">
                  <c:v>8.06</c:v>
                </c:pt>
                <c:pt idx="443">
                  <c:v>13.57</c:v>
                </c:pt>
                <c:pt idx="444">
                  <c:v>11.45</c:v>
                </c:pt>
                <c:pt idx="445">
                  <c:v>13.975</c:v>
                </c:pt>
                <c:pt idx="446">
                  <c:v>9.8699999999999992</c:v>
                </c:pt>
                <c:pt idx="447">
                  <c:v>7.7450000000000001</c:v>
                </c:pt>
                <c:pt idx="448">
                  <c:v>7.6849999999999996</c:v>
                </c:pt>
                <c:pt idx="449">
                  <c:v>16.145</c:v>
                </c:pt>
                <c:pt idx="450">
                  <c:v>15.225</c:v>
                </c:pt>
                <c:pt idx="451">
                  <c:v>21.715</c:v>
                </c:pt>
                <c:pt idx="452">
                  <c:v>18.82</c:v>
                </c:pt>
              </c:numCache>
            </c:numRef>
          </c:xVal>
          <c:yVal>
            <c:numRef>
              <c:f>'[Sentinel2.VS.InSitu_FIXED (1).xlsx]Sheet1'!$X$2:$X$454</c:f>
              <c:numCache>
                <c:formatCode>General</c:formatCode>
                <c:ptCount val="453"/>
                <c:pt idx="109">
                  <c:v>8.7695894239999994</c:v>
                </c:pt>
                <c:pt idx="110">
                  <c:v>9.9205627439999997</c:v>
                </c:pt>
                <c:pt idx="111">
                  <c:v>6.3194961550000004</c:v>
                </c:pt>
                <c:pt idx="112">
                  <c:v>3.6164538409999998</c:v>
                </c:pt>
                <c:pt idx="113">
                  <c:v>2.4396295549999998</c:v>
                </c:pt>
                <c:pt idx="114">
                  <c:v>2.729246378</c:v>
                </c:pt>
                <c:pt idx="115">
                  <c:v>3.877486706</c:v>
                </c:pt>
                <c:pt idx="116">
                  <c:v>1.381240249</c:v>
                </c:pt>
                <c:pt idx="117">
                  <c:v>4.1247389170000002</c:v>
                </c:pt>
                <c:pt idx="118">
                  <c:v>5.131363511</c:v>
                </c:pt>
                <c:pt idx="119">
                  <c:v>2.3599910140000002</c:v>
                </c:pt>
                <c:pt idx="120">
                  <c:v>1.782999073</c:v>
                </c:pt>
                <c:pt idx="121">
                  <c:v>1.399301608</c:v>
                </c:pt>
                <c:pt idx="122">
                  <c:v>2.2226583959999999</c:v>
                </c:pt>
                <c:pt idx="123">
                  <c:v>1.5896898100000001</c:v>
                </c:pt>
                <c:pt idx="124">
                  <c:v>1.661368489</c:v>
                </c:pt>
                <c:pt idx="125">
                  <c:v>6.9988862249999997</c:v>
                </c:pt>
                <c:pt idx="126">
                  <c:v>2.4127612909999998</c:v>
                </c:pt>
                <c:pt idx="127">
                  <c:v>1.35646551</c:v>
                </c:pt>
                <c:pt idx="128">
                  <c:v>5.3220894809999999</c:v>
                </c:pt>
                <c:pt idx="129">
                  <c:v>2.8951085509999999</c:v>
                </c:pt>
                <c:pt idx="130">
                  <c:v>3.8173586020000001</c:v>
                </c:pt>
                <c:pt idx="131">
                  <c:v>4.151815891</c:v>
                </c:pt>
                <c:pt idx="132">
                  <c:v>5.2121021750000001</c:v>
                </c:pt>
                <c:pt idx="133">
                  <c:v>4.3702576960000004</c:v>
                </c:pt>
                <c:pt idx="134">
                  <c:v>2.7248127019999999</c:v>
                </c:pt>
                <c:pt idx="135">
                  <c:v>1.897563398</c:v>
                </c:pt>
                <c:pt idx="136">
                  <c:v>1.9409266709999999</c:v>
                </c:pt>
                <c:pt idx="137">
                  <c:v>2.0719298720000001</c:v>
                </c:pt>
                <c:pt idx="138">
                  <c:v>6.8428556199999999</c:v>
                </c:pt>
                <c:pt idx="139">
                  <c:v>9.3826012609999996</c:v>
                </c:pt>
                <c:pt idx="140">
                  <c:v>9.0142860410000001</c:v>
                </c:pt>
                <c:pt idx="141">
                  <c:v>2.5833637710000001</c:v>
                </c:pt>
                <c:pt idx="142">
                  <c:v>4.5592942240000003</c:v>
                </c:pt>
                <c:pt idx="143">
                  <c:v>0.51795414100000003</c:v>
                </c:pt>
                <c:pt idx="144">
                  <c:v>1.32420969</c:v>
                </c:pt>
                <c:pt idx="145">
                  <c:v>4.0323244980000004</c:v>
                </c:pt>
                <c:pt idx="146">
                  <c:v>2.1109774109999999</c:v>
                </c:pt>
                <c:pt idx="147">
                  <c:v>3.528487444</c:v>
                </c:pt>
                <c:pt idx="148">
                  <c:v>1.686366166</c:v>
                </c:pt>
                <c:pt idx="149">
                  <c:v>4.5609650610000001</c:v>
                </c:pt>
                <c:pt idx="150">
                  <c:v>19.290865780000001</c:v>
                </c:pt>
                <c:pt idx="151">
                  <c:v>1.7924823160000001</c:v>
                </c:pt>
                <c:pt idx="152">
                  <c:v>2.8247825500000001</c:v>
                </c:pt>
                <c:pt idx="153">
                  <c:v>1.4244004690000001</c:v>
                </c:pt>
                <c:pt idx="154">
                  <c:v>3.529474258</c:v>
                </c:pt>
                <c:pt idx="155">
                  <c:v>5.3236937519999996</c:v>
                </c:pt>
                <c:pt idx="156">
                  <c:v>2.1377148629999998</c:v>
                </c:pt>
                <c:pt idx="157">
                  <c:v>0.86577718000000004</c:v>
                </c:pt>
                <c:pt idx="158">
                  <c:v>0.954706371</c:v>
                </c:pt>
                <c:pt idx="159">
                  <c:v>7.1181075429999998</c:v>
                </c:pt>
                <c:pt idx="160">
                  <c:v>75.588562010000004</c:v>
                </c:pt>
                <c:pt idx="161">
                  <c:v>15.830541609999999</c:v>
                </c:pt>
                <c:pt idx="162">
                  <c:v>18.44106197</c:v>
                </c:pt>
                <c:pt idx="163">
                  <c:v>13.06958485</c:v>
                </c:pt>
                <c:pt idx="164">
                  <c:v>13.45740294</c:v>
                </c:pt>
                <c:pt idx="165">
                  <c:v>36.462178039999998</c:v>
                </c:pt>
                <c:pt idx="166">
                  <c:v>15.494108199999999</c:v>
                </c:pt>
                <c:pt idx="167">
                  <c:v>17.334487599999999</c:v>
                </c:pt>
                <c:pt idx="168">
                  <c:v>7.88958168</c:v>
                </c:pt>
                <c:pt idx="169">
                  <c:v>11.8790133</c:v>
                </c:pt>
                <c:pt idx="170">
                  <c:v>9.4656033300000004</c:v>
                </c:pt>
                <c:pt idx="171">
                  <c:v>8.0670642739999998</c:v>
                </c:pt>
                <c:pt idx="172">
                  <c:v>8.6516822760000007</c:v>
                </c:pt>
                <c:pt idx="173">
                  <c:v>6.2556941210000003</c:v>
                </c:pt>
                <c:pt idx="174">
                  <c:v>9.0660924909999991</c:v>
                </c:pt>
                <c:pt idx="175">
                  <c:v>6.3754543010000004</c:v>
                </c:pt>
                <c:pt idx="176">
                  <c:v>15.87493621</c:v>
                </c:pt>
                <c:pt idx="177">
                  <c:v>9.8170451659999998</c:v>
                </c:pt>
                <c:pt idx="178">
                  <c:v>5.4549904659999999</c:v>
                </c:pt>
                <c:pt idx="179">
                  <c:v>3.262869067</c:v>
                </c:pt>
                <c:pt idx="180">
                  <c:v>4.1745094229999999</c:v>
                </c:pt>
                <c:pt idx="181">
                  <c:v>9.2813067440000001</c:v>
                </c:pt>
                <c:pt idx="182">
                  <c:v>11.6067518</c:v>
                </c:pt>
                <c:pt idx="183">
                  <c:v>10.18173992</c:v>
                </c:pt>
                <c:pt idx="184">
                  <c:v>11.406410940000001</c:v>
                </c:pt>
                <c:pt idx="185">
                  <c:v>9.4924409789999995</c:v>
                </c:pt>
                <c:pt idx="186">
                  <c:v>5.3725153450000001</c:v>
                </c:pt>
                <c:pt idx="187">
                  <c:v>4.2945996839999996</c:v>
                </c:pt>
                <c:pt idx="188">
                  <c:v>5.7973556750000004</c:v>
                </c:pt>
                <c:pt idx="189">
                  <c:v>10.360447130000001</c:v>
                </c:pt>
                <c:pt idx="190">
                  <c:v>41.36875714</c:v>
                </c:pt>
                <c:pt idx="191">
                  <c:v>6.9927545789999996</c:v>
                </c:pt>
                <c:pt idx="192">
                  <c:v>9.1572796499999995</c:v>
                </c:pt>
                <c:pt idx="193">
                  <c:v>11.39876967</c:v>
                </c:pt>
                <c:pt idx="194">
                  <c:v>11.495326779999999</c:v>
                </c:pt>
                <c:pt idx="195">
                  <c:v>6.7814811979999998</c:v>
                </c:pt>
                <c:pt idx="196">
                  <c:v>5.0606146599999997</c:v>
                </c:pt>
                <c:pt idx="197">
                  <c:v>8.1918225240000009</c:v>
                </c:pt>
                <c:pt idx="198">
                  <c:v>3.7319284079999999</c:v>
                </c:pt>
                <c:pt idx="199">
                  <c:v>8.1201356560000004</c:v>
                </c:pt>
                <c:pt idx="200">
                  <c:v>4.92226389</c:v>
                </c:pt>
                <c:pt idx="201">
                  <c:v>17.520252750000001</c:v>
                </c:pt>
                <c:pt idx="202">
                  <c:v>4.8990171819999997</c:v>
                </c:pt>
                <c:pt idx="203">
                  <c:v>5.9927463530000002</c:v>
                </c:pt>
                <c:pt idx="204">
                  <c:v>4.8374768599999998</c:v>
                </c:pt>
                <c:pt idx="205">
                  <c:v>6.3719770909999998</c:v>
                </c:pt>
                <c:pt idx="206">
                  <c:v>5.594998157</c:v>
                </c:pt>
                <c:pt idx="207">
                  <c:v>8.1715463699999997</c:v>
                </c:pt>
                <c:pt idx="208">
                  <c:v>6.8415221920000002</c:v>
                </c:pt>
                <c:pt idx="209">
                  <c:v>4.7518515539999999</c:v>
                </c:pt>
                <c:pt idx="210">
                  <c:v>3.1662213189999999</c:v>
                </c:pt>
                <c:pt idx="211">
                  <c:v>6.1778149730000003</c:v>
                </c:pt>
                <c:pt idx="212">
                  <c:v>27.852811209999999</c:v>
                </c:pt>
                <c:pt idx="213">
                  <c:v>6.2246910140000002</c:v>
                </c:pt>
                <c:pt idx="214">
                  <c:v>5.4428298269999997</c:v>
                </c:pt>
                <c:pt idx="215">
                  <c:v>6.5763611790000001</c:v>
                </c:pt>
                <c:pt idx="216">
                  <c:v>5.8215470309999997</c:v>
                </c:pt>
                <c:pt idx="217">
                  <c:v>9.2845090159999994</c:v>
                </c:pt>
                <c:pt idx="218">
                  <c:v>5.4901195999999999</c:v>
                </c:pt>
                <c:pt idx="219">
                  <c:v>4.5885093579999996</c:v>
                </c:pt>
                <c:pt idx="220">
                  <c:v>4.805065301</c:v>
                </c:pt>
                <c:pt idx="221">
                  <c:v>3.252717257</c:v>
                </c:pt>
                <c:pt idx="222">
                  <c:v>4.8346118669999996</c:v>
                </c:pt>
                <c:pt idx="223">
                  <c:v>2.867015812</c:v>
                </c:pt>
                <c:pt idx="224">
                  <c:v>2.3245758599999999</c:v>
                </c:pt>
                <c:pt idx="225">
                  <c:v>3.22847544</c:v>
                </c:pt>
                <c:pt idx="226">
                  <c:v>29.679496660000002</c:v>
                </c:pt>
                <c:pt idx="227">
                  <c:v>17.171551010000002</c:v>
                </c:pt>
                <c:pt idx="228">
                  <c:v>8.1335310459999999</c:v>
                </c:pt>
                <c:pt idx="229">
                  <c:v>10.418509009999999</c:v>
                </c:pt>
                <c:pt idx="230">
                  <c:v>5.212173473</c:v>
                </c:pt>
                <c:pt idx="231">
                  <c:v>7.566149062</c:v>
                </c:pt>
                <c:pt idx="232">
                  <c:v>4.454592055</c:v>
                </c:pt>
                <c:pt idx="233">
                  <c:v>5.6590741180000004</c:v>
                </c:pt>
                <c:pt idx="234">
                  <c:v>25.14891867</c:v>
                </c:pt>
                <c:pt idx="235">
                  <c:v>8.2635735570000008</c:v>
                </c:pt>
                <c:pt idx="236">
                  <c:v>6.1852672499999999</c:v>
                </c:pt>
                <c:pt idx="237">
                  <c:v>6.7279943940000004</c:v>
                </c:pt>
                <c:pt idx="238">
                  <c:v>5.8792075319999997</c:v>
                </c:pt>
                <c:pt idx="239">
                  <c:v>6.9021524149999998</c:v>
                </c:pt>
                <c:pt idx="240">
                  <c:v>5.2328508380000001</c:v>
                </c:pt>
                <c:pt idx="241">
                  <c:v>6.3822681809999997</c:v>
                </c:pt>
                <c:pt idx="242">
                  <c:v>4.4730506969999997</c:v>
                </c:pt>
                <c:pt idx="243">
                  <c:v>4.5174194969999997</c:v>
                </c:pt>
                <c:pt idx="244">
                  <c:v>2.5345984239999999</c:v>
                </c:pt>
                <c:pt idx="245">
                  <c:v>2.1108425560000001</c:v>
                </c:pt>
                <c:pt idx="246">
                  <c:v>25.355001479999999</c:v>
                </c:pt>
                <c:pt idx="247">
                  <c:v>7.7918345430000002</c:v>
                </c:pt>
                <c:pt idx="248">
                  <c:v>6.5601064649999996</c:v>
                </c:pt>
                <c:pt idx="249">
                  <c:v>11.153100329999999</c:v>
                </c:pt>
                <c:pt idx="250">
                  <c:v>7.2040024359999997</c:v>
                </c:pt>
                <c:pt idx="251">
                  <c:v>5.5894086600000001</c:v>
                </c:pt>
                <c:pt idx="252">
                  <c:v>4.4691899040000003</c:v>
                </c:pt>
                <c:pt idx="253">
                  <c:v>6.8393953080000003</c:v>
                </c:pt>
                <c:pt idx="254">
                  <c:v>4.9971332549999996</c:v>
                </c:pt>
                <c:pt idx="255">
                  <c:v>9.1450194549999999</c:v>
                </c:pt>
                <c:pt idx="256">
                  <c:v>12.208084660000001</c:v>
                </c:pt>
                <c:pt idx="257">
                  <c:v>6.3112476539999998</c:v>
                </c:pt>
                <c:pt idx="258">
                  <c:v>9.0538484920000002</c:v>
                </c:pt>
                <c:pt idx="259">
                  <c:v>8.2027187349999995</c:v>
                </c:pt>
                <c:pt idx="260">
                  <c:v>4.4043045039999997</c:v>
                </c:pt>
                <c:pt idx="261">
                  <c:v>4.1011287369999998</c:v>
                </c:pt>
                <c:pt idx="262">
                  <c:v>4.08779074</c:v>
                </c:pt>
                <c:pt idx="263">
                  <c:v>11.4293683</c:v>
                </c:pt>
                <c:pt idx="264">
                  <c:v>8.3380699709999995</c:v>
                </c:pt>
                <c:pt idx="265">
                  <c:v>91.599607219999996</c:v>
                </c:pt>
                <c:pt idx="266">
                  <c:v>25.706623329999999</c:v>
                </c:pt>
                <c:pt idx="267">
                  <c:v>4.5843819799999999</c:v>
                </c:pt>
                <c:pt idx="268">
                  <c:v>4.2838377249999997</c:v>
                </c:pt>
                <c:pt idx="269">
                  <c:v>11.87579393</c:v>
                </c:pt>
                <c:pt idx="270">
                  <c:v>7.7388305009999998</c:v>
                </c:pt>
                <c:pt idx="271">
                  <c:v>7.8356527009999999</c:v>
                </c:pt>
                <c:pt idx="272">
                  <c:v>11.09414052</c:v>
                </c:pt>
                <c:pt idx="273">
                  <c:v>14.45119148</c:v>
                </c:pt>
                <c:pt idx="274">
                  <c:v>11.42742758</c:v>
                </c:pt>
                <c:pt idx="275">
                  <c:v>15.56480054</c:v>
                </c:pt>
                <c:pt idx="276">
                  <c:v>35.675235749999999</c:v>
                </c:pt>
                <c:pt idx="277">
                  <c:v>17.22109807</c:v>
                </c:pt>
                <c:pt idx="278">
                  <c:v>18.000851650000001</c:v>
                </c:pt>
                <c:pt idx="279">
                  <c:v>10.92663784</c:v>
                </c:pt>
                <c:pt idx="280">
                  <c:v>11.2649498</c:v>
                </c:pt>
                <c:pt idx="281">
                  <c:v>8.1652425920000002</c:v>
                </c:pt>
                <c:pt idx="282">
                  <c:v>6.8102739330000004</c:v>
                </c:pt>
                <c:pt idx="283">
                  <c:v>5.5608954209999997</c:v>
                </c:pt>
                <c:pt idx="284">
                  <c:v>14.548306670000001</c:v>
                </c:pt>
                <c:pt idx="285">
                  <c:v>19.78920437</c:v>
                </c:pt>
                <c:pt idx="286">
                  <c:v>117.65911869999999</c:v>
                </c:pt>
                <c:pt idx="287">
                  <c:v>22.808702539999999</c:v>
                </c:pt>
                <c:pt idx="288">
                  <c:v>2.092022316</c:v>
                </c:pt>
                <c:pt idx="289">
                  <c:v>3.9461188649999999</c:v>
                </c:pt>
                <c:pt idx="290">
                  <c:v>2.2726665960000001</c:v>
                </c:pt>
                <c:pt idx="291">
                  <c:v>0.77643835500000002</c:v>
                </c:pt>
                <c:pt idx="292">
                  <c:v>3.2676281199999999</c:v>
                </c:pt>
                <c:pt idx="293">
                  <c:v>11.7502517</c:v>
                </c:pt>
                <c:pt idx="294">
                  <c:v>28.887230599999999</c:v>
                </c:pt>
                <c:pt idx="295">
                  <c:v>8.472867462</c:v>
                </c:pt>
                <c:pt idx="296">
                  <c:v>7.0159590950000004</c:v>
                </c:pt>
                <c:pt idx="297">
                  <c:v>6.2137443059999997</c:v>
                </c:pt>
                <c:pt idx="298">
                  <c:v>3.8527917989999998</c:v>
                </c:pt>
                <c:pt idx="299">
                  <c:v>1.5955249330000001</c:v>
                </c:pt>
                <c:pt idx="300">
                  <c:v>3.3496173599999999</c:v>
                </c:pt>
                <c:pt idx="301">
                  <c:v>1.456231082</c:v>
                </c:pt>
                <c:pt idx="302">
                  <c:v>2.013568722</c:v>
                </c:pt>
                <c:pt idx="303">
                  <c:v>3.2029608079999998</c:v>
                </c:pt>
                <c:pt idx="304">
                  <c:v>31.17212743</c:v>
                </c:pt>
                <c:pt idx="305">
                  <c:v>41.261473129999999</c:v>
                </c:pt>
                <c:pt idx="306">
                  <c:v>12.772672180000001</c:v>
                </c:pt>
                <c:pt idx="307">
                  <c:v>14.242107819999999</c:v>
                </c:pt>
                <c:pt idx="308">
                  <c:v>13.28477153</c:v>
                </c:pt>
                <c:pt idx="309">
                  <c:v>17.389179169999998</c:v>
                </c:pt>
                <c:pt idx="310">
                  <c:v>9.0542797749999995</c:v>
                </c:pt>
                <c:pt idx="311">
                  <c:v>11.75633863</c:v>
                </c:pt>
                <c:pt idx="312">
                  <c:v>19.81965774</c:v>
                </c:pt>
                <c:pt idx="313">
                  <c:v>28.438719989999999</c:v>
                </c:pt>
                <c:pt idx="314">
                  <c:v>10.3268381</c:v>
                </c:pt>
                <c:pt idx="315">
                  <c:v>34.818880059999998</c:v>
                </c:pt>
                <c:pt idx="316">
                  <c:v>25.640753360000001</c:v>
                </c:pt>
                <c:pt idx="317">
                  <c:v>18.907168469999998</c:v>
                </c:pt>
                <c:pt idx="318">
                  <c:v>15.70369339</c:v>
                </c:pt>
                <c:pt idx="319">
                  <c:v>8.8076390300000007</c:v>
                </c:pt>
                <c:pt idx="320">
                  <c:v>10.148239159999999</c:v>
                </c:pt>
                <c:pt idx="321">
                  <c:v>9.8244434839999997</c:v>
                </c:pt>
                <c:pt idx="322">
                  <c:v>14.75900977</c:v>
                </c:pt>
                <c:pt idx="323">
                  <c:v>9.6853569329999996</c:v>
                </c:pt>
                <c:pt idx="324">
                  <c:v>10.88361695</c:v>
                </c:pt>
                <c:pt idx="325">
                  <c:v>7.0949754020000002</c:v>
                </c:pt>
                <c:pt idx="326">
                  <c:v>44.449779620000001</c:v>
                </c:pt>
                <c:pt idx="327">
                  <c:v>31.232299650000002</c:v>
                </c:pt>
                <c:pt idx="328">
                  <c:v>24.718719480000001</c:v>
                </c:pt>
                <c:pt idx="329">
                  <c:v>13.026181530000001</c:v>
                </c:pt>
                <c:pt idx="330">
                  <c:v>18.4725152</c:v>
                </c:pt>
                <c:pt idx="331">
                  <c:v>9.2847084100000004</c:v>
                </c:pt>
                <c:pt idx="332">
                  <c:v>12.50318626</c:v>
                </c:pt>
                <c:pt idx="333">
                  <c:v>10.811551140000001</c:v>
                </c:pt>
                <c:pt idx="334">
                  <c:v>12.21024749</c:v>
                </c:pt>
                <c:pt idx="335">
                  <c:v>38.887026290000001</c:v>
                </c:pt>
                <c:pt idx="336">
                  <c:v>34.171560919999997</c:v>
                </c:pt>
                <c:pt idx="337">
                  <c:v>27.783133060000001</c:v>
                </c:pt>
                <c:pt idx="338">
                  <c:v>31.245793720000002</c:v>
                </c:pt>
                <c:pt idx="339">
                  <c:v>22.540811059999999</c:v>
                </c:pt>
                <c:pt idx="340">
                  <c:v>18.30473757</c:v>
                </c:pt>
                <c:pt idx="341">
                  <c:v>17.337780819999999</c:v>
                </c:pt>
                <c:pt idx="342">
                  <c:v>13.42693001</c:v>
                </c:pt>
                <c:pt idx="343">
                  <c:v>16.523286909999999</c:v>
                </c:pt>
                <c:pt idx="344">
                  <c:v>8.3220467960000004</c:v>
                </c:pt>
                <c:pt idx="345">
                  <c:v>10.11181376</c:v>
                </c:pt>
                <c:pt idx="346">
                  <c:v>8.6067293750000005</c:v>
                </c:pt>
                <c:pt idx="347">
                  <c:v>5.4192472919999997</c:v>
                </c:pt>
                <c:pt idx="348">
                  <c:v>11.14976096</c:v>
                </c:pt>
                <c:pt idx="349">
                  <c:v>10.81462844</c:v>
                </c:pt>
                <c:pt idx="350">
                  <c:v>17.488032780000001</c:v>
                </c:pt>
                <c:pt idx="351">
                  <c:v>11.36588712</c:v>
                </c:pt>
                <c:pt idx="352">
                  <c:v>10.403586819999999</c:v>
                </c:pt>
                <c:pt idx="353">
                  <c:v>9.5975888600000001</c:v>
                </c:pt>
                <c:pt idx="354">
                  <c:v>15.96016878</c:v>
                </c:pt>
                <c:pt idx="355">
                  <c:v>14.94017285</c:v>
                </c:pt>
                <c:pt idx="356">
                  <c:v>14.579706099999999</c:v>
                </c:pt>
                <c:pt idx="357">
                  <c:v>89.232614310000002</c:v>
                </c:pt>
                <c:pt idx="358">
                  <c:v>26.33856565</c:v>
                </c:pt>
                <c:pt idx="359">
                  <c:v>19.211554379999999</c:v>
                </c:pt>
                <c:pt idx="360">
                  <c:v>15.25188507</c:v>
                </c:pt>
                <c:pt idx="361">
                  <c:v>9.3006515780000001</c:v>
                </c:pt>
                <c:pt idx="362">
                  <c:v>10.48843596</c:v>
                </c:pt>
                <c:pt idx="363">
                  <c:v>13.214103700000001</c:v>
                </c:pt>
                <c:pt idx="364">
                  <c:v>8.7095750639999991</c:v>
                </c:pt>
                <c:pt idx="365">
                  <c:v>46.395703689999998</c:v>
                </c:pt>
                <c:pt idx="366">
                  <c:v>69.642816280000005</c:v>
                </c:pt>
                <c:pt idx="367">
                  <c:v>16.725681850000001</c:v>
                </c:pt>
                <c:pt idx="368">
                  <c:v>34.619165019999997</c:v>
                </c:pt>
                <c:pt idx="369">
                  <c:v>14.42225575</c:v>
                </c:pt>
                <c:pt idx="370">
                  <c:v>12.84138111</c:v>
                </c:pt>
                <c:pt idx="371">
                  <c:v>32.199565579999998</c:v>
                </c:pt>
                <c:pt idx="372">
                  <c:v>41.056306550000002</c:v>
                </c:pt>
                <c:pt idx="373">
                  <c:v>13.46181971</c:v>
                </c:pt>
                <c:pt idx="374">
                  <c:v>13.63762841</c:v>
                </c:pt>
                <c:pt idx="375">
                  <c:v>13.506732360000001</c:v>
                </c:pt>
                <c:pt idx="376">
                  <c:v>13.133478159999999</c:v>
                </c:pt>
                <c:pt idx="377">
                  <c:v>11.91602202</c:v>
                </c:pt>
                <c:pt idx="378">
                  <c:v>27.20251185</c:v>
                </c:pt>
                <c:pt idx="379">
                  <c:v>74.741507209999995</c:v>
                </c:pt>
                <c:pt idx="380">
                  <c:v>73.071832999999998</c:v>
                </c:pt>
                <c:pt idx="381">
                  <c:v>18.330573749999999</c:v>
                </c:pt>
                <c:pt idx="382">
                  <c:v>20.324951309999999</c:v>
                </c:pt>
                <c:pt idx="383">
                  <c:v>18.814055929999999</c:v>
                </c:pt>
                <c:pt idx="384">
                  <c:v>28.237503619999998</c:v>
                </c:pt>
                <c:pt idx="385">
                  <c:v>35.498451459999998</c:v>
                </c:pt>
                <c:pt idx="386">
                  <c:v>48.59016441</c:v>
                </c:pt>
                <c:pt idx="387">
                  <c:v>1.6669070319999999</c:v>
                </c:pt>
                <c:pt idx="388">
                  <c:v>1.6739935969999999</c:v>
                </c:pt>
                <c:pt idx="389">
                  <c:v>1.6966014700000001</c:v>
                </c:pt>
                <c:pt idx="390">
                  <c:v>2.0969418879999999</c:v>
                </c:pt>
                <c:pt idx="391">
                  <c:v>2.09804821</c:v>
                </c:pt>
                <c:pt idx="392">
                  <c:v>2.1832270619999998</c:v>
                </c:pt>
                <c:pt idx="393">
                  <c:v>2.2205805380000001</c:v>
                </c:pt>
                <c:pt idx="394">
                  <c:v>2.2584106070000001</c:v>
                </c:pt>
                <c:pt idx="395">
                  <c:v>2.4701256159999998</c:v>
                </c:pt>
                <c:pt idx="396">
                  <c:v>2.481203914</c:v>
                </c:pt>
                <c:pt idx="397">
                  <c:v>2.529556672</c:v>
                </c:pt>
                <c:pt idx="398">
                  <c:v>2.5755752919999999</c:v>
                </c:pt>
                <c:pt idx="399">
                  <c:v>2.6222890620000001</c:v>
                </c:pt>
                <c:pt idx="400">
                  <c:v>2.7931928460000002</c:v>
                </c:pt>
                <c:pt idx="401">
                  <c:v>3.6089166600000002</c:v>
                </c:pt>
                <c:pt idx="402">
                  <c:v>4.2075942360000003</c:v>
                </c:pt>
                <c:pt idx="403">
                  <c:v>4.4660807680000003</c:v>
                </c:pt>
                <c:pt idx="404">
                  <c:v>4.785786152</c:v>
                </c:pt>
                <c:pt idx="405">
                  <c:v>5.2541705370000003</c:v>
                </c:pt>
                <c:pt idx="406">
                  <c:v>6.3364656310000003</c:v>
                </c:pt>
                <c:pt idx="407">
                  <c:v>6.3638253210000002</c:v>
                </c:pt>
                <c:pt idx="408">
                  <c:v>6.7439496520000004</c:v>
                </c:pt>
                <c:pt idx="409">
                  <c:v>1.95557487</c:v>
                </c:pt>
                <c:pt idx="410">
                  <c:v>2.2779819969999999</c:v>
                </c:pt>
                <c:pt idx="411">
                  <c:v>2.4078500269999998</c:v>
                </c:pt>
                <c:pt idx="412">
                  <c:v>3.1325731280000002</c:v>
                </c:pt>
                <c:pt idx="413">
                  <c:v>3.2270600800000002</c:v>
                </c:pt>
                <c:pt idx="414">
                  <c:v>3.7983424659999998</c:v>
                </c:pt>
                <c:pt idx="415">
                  <c:v>4.0127027990000004</c:v>
                </c:pt>
                <c:pt idx="416">
                  <c:v>4.3025307660000003</c:v>
                </c:pt>
                <c:pt idx="417">
                  <c:v>4.5917439460000002</c:v>
                </c:pt>
                <c:pt idx="418">
                  <c:v>4.8309431079999996</c:v>
                </c:pt>
                <c:pt idx="419">
                  <c:v>5.1635243099999997</c:v>
                </c:pt>
                <c:pt idx="420">
                  <c:v>5.164719582</c:v>
                </c:pt>
                <c:pt idx="421">
                  <c:v>5.8151359559999998</c:v>
                </c:pt>
                <c:pt idx="422">
                  <c:v>5.9953618049999999</c:v>
                </c:pt>
                <c:pt idx="423">
                  <c:v>10.67451382</c:v>
                </c:pt>
                <c:pt idx="424">
                  <c:v>12.00446415</c:v>
                </c:pt>
                <c:pt idx="425">
                  <c:v>1.0565224470000001</c:v>
                </c:pt>
                <c:pt idx="426">
                  <c:v>1.693753302</c:v>
                </c:pt>
                <c:pt idx="427">
                  <c:v>2.3948658109999998</c:v>
                </c:pt>
                <c:pt idx="428">
                  <c:v>2.4703947820000001</c:v>
                </c:pt>
                <c:pt idx="429">
                  <c:v>2.8187578530000001</c:v>
                </c:pt>
                <c:pt idx="430">
                  <c:v>2.9307200720000002</c:v>
                </c:pt>
                <c:pt idx="431">
                  <c:v>2.9633028650000002</c:v>
                </c:pt>
                <c:pt idx="432">
                  <c:v>3.0266697329999999</c:v>
                </c:pt>
                <c:pt idx="433">
                  <c:v>3.0804636150000002</c:v>
                </c:pt>
                <c:pt idx="434">
                  <c:v>3.1267103820000002</c:v>
                </c:pt>
                <c:pt idx="435">
                  <c:v>3.2288072109999999</c:v>
                </c:pt>
                <c:pt idx="436">
                  <c:v>3.363013327</c:v>
                </c:pt>
                <c:pt idx="437">
                  <c:v>3.5307586190000002</c:v>
                </c:pt>
                <c:pt idx="438">
                  <c:v>3.5524854659999998</c:v>
                </c:pt>
                <c:pt idx="439">
                  <c:v>3.6356533249999998</c:v>
                </c:pt>
                <c:pt idx="440">
                  <c:v>3.672383688</c:v>
                </c:pt>
                <c:pt idx="441">
                  <c:v>3.8552482129999999</c:v>
                </c:pt>
                <c:pt idx="442">
                  <c:v>3.9522582690000001</c:v>
                </c:pt>
                <c:pt idx="443">
                  <c:v>3.9847331050000001</c:v>
                </c:pt>
                <c:pt idx="444">
                  <c:v>4.0073408620000004</c:v>
                </c:pt>
                <c:pt idx="445">
                  <c:v>4.0362107570000001</c:v>
                </c:pt>
                <c:pt idx="446">
                  <c:v>4.2138794739999996</c:v>
                </c:pt>
                <c:pt idx="447">
                  <c:v>4.5265355249999999</c:v>
                </c:pt>
                <c:pt idx="448">
                  <c:v>4.6532099450000004</c:v>
                </c:pt>
                <c:pt idx="449">
                  <c:v>7.2762742039999999</c:v>
                </c:pt>
                <c:pt idx="450">
                  <c:v>7.8684720989999999</c:v>
                </c:pt>
                <c:pt idx="451">
                  <c:v>7.8991844650000003</c:v>
                </c:pt>
                <c:pt idx="452">
                  <c:v>7.971842358</c:v>
                </c:pt>
              </c:numCache>
            </c:numRef>
          </c:yVal>
          <c:smooth val="0"/>
          <c:extLst>
            <c:ext xmlns:c16="http://schemas.microsoft.com/office/drawing/2014/chart" uri="{C3380CC4-5D6E-409C-BE32-E72D297353CC}">
              <c16:uniqueId val="{00000003-60F0-466C-91CC-35D80D4A42F7}"/>
            </c:ext>
          </c:extLst>
        </c:ser>
        <c:ser>
          <c:idx val="6"/>
          <c:order val="4"/>
          <c:tx>
            <c:v>Sentinel-2 vs. In Situ</c:v>
          </c:tx>
          <c:spPr>
            <a:ln w="25400" cap="rnd">
              <a:noFill/>
              <a:round/>
            </a:ln>
            <a:effectLst/>
          </c:spPr>
          <c:marker>
            <c:symbol val="circle"/>
            <c:size val="5"/>
            <c:spPr>
              <a:solidFill>
                <a:srgbClr val="94A3D4"/>
              </a:solidFill>
              <a:ln w="9525">
                <a:noFill/>
              </a:ln>
              <a:effectLst/>
            </c:spPr>
          </c:marker>
          <c:trendline>
            <c:spPr>
              <a:ln w="19050" cap="rnd">
                <a:solidFill>
                  <a:schemeClr val="accent1">
                    <a:lumMod val="75000"/>
                  </a:schemeClr>
                </a:solidFill>
                <a:prstDash val="solid"/>
              </a:ln>
              <a:effectLst/>
            </c:spPr>
            <c:trendlineType val="linear"/>
            <c:forward val="100"/>
            <c:dispRSqr val="0"/>
            <c:dispEq val="0"/>
          </c:trendline>
          <c:xVal>
            <c:numRef>
              <c:f>'[Sentinel2.VS.InSitu_FIXED (1).xlsx]Sheet1'!$B$2:$B$170</c:f>
              <c:numCache>
                <c:formatCode>General</c:formatCode>
                <c:ptCount val="169"/>
                <c:pt idx="47">
                  <c:v>11</c:v>
                </c:pt>
                <c:pt idx="48">
                  <c:v>16.5</c:v>
                </c:pt>
                <c:pt idx="49">
                  <c:v>14.4</c:v>
                </c:pt>
                <c:pt idx="50">
                  <c:v>41.1</c:v>
                </c:pt>
                <c:pt idx="51">
                  <c:v>11</c:v>
                </c:pt>
                <c:pt idx="52">
                  <c:v>10</c:v>
                </c:pt>
                <c:pt idx="53">
                  <c:v>23.6</c:v>
                </c:pt>
                <c:pt idx="54">
                  <c:v>15.1</c:v>
                </c:pt>
                <c:pt idx="55">
                  <c:v>61</c:v>
                </c:pt>
                <c:pt idx="56">
                  <c:v>45.3</c:v>
                </c:pt>
                <c:pt idx="57">
                  <c:v>36</c:v>
                </c:pt>
                <c:pt idx="58">
                  <c:v>23.9</c:v>
                </c:pt>
                <c:pt idx="59">
                  <c:v>12.6</c:v>
                </c:pt>
                <c:pt idx="60">
                  <c:v>56.4</c:v>
                </c:pt>
                <c:pt idx="61">
                  <c:v>44</c:v>
                </c:pt>
                <c:pt idx="62">
                  <c:v>32.700000000000003</c:v>
                </c:pt>
                <c:pt idx="63">
                  <c:v>43.8</c:v>
                </c:pt>
                <c:pt idx="64">
                  <c:v>13.3</c:v>
                </c:pt>
                <c:pt idx="65">
                  <c:v>30.5</c:v>
                </c:pt>
                <c:pt idx="66">
                  <c:v>15.7</c:v>
                </c:pt>
                <c:pt idx="67">
                  <c:v>9.1</c:v>
                </c:pt>
                <c:pt idx="68">
                  <c:v>9.4</c:v>
                </c:pt>
                <c:pt idx="69">
                  <c:v>11.5</c:v>
                </c:pt>
                <c:pt idx="70">
                  <c:v>21.3</c:v>
                </c:pt>
                <c:pt idx="71">
                  <c:v>20.100000000000001</c:v>
                </c:pt>
                <c:pt idx="72">
                  <c:v>15.5</c:v>
                </c:pt>
                <c:pt idx="73">
                  <c:v>32.9</c:v>
                </c:pt>
                <c:pt idx="74">
                  <c:v>58.3</c:v>
                </c:pt>
                <c:pt idx="75">
                  <c:v>30</c:v>
                </c:pt>
                <c:pt idx="76">
                  <c:v>26.2</c:v>
                </c:pt>
                <c:pt idx="77">
                  <c:v>27.8</c:v>
                </c:pt>
                <c:pt idx="78">
                  <c:v>50.6</c:v>
                </c:pt>
                <c:pt idx="79">
                  <c:v>25.8</c:v>
                </c:pt>
                <c:pt idx="80">
                  <c:v>46.8</c:v>
                </c:pt>
                <c:pt idx="81">
                  <c:v>18</c:v>
                </c:pt>
                <c:pt idx="82">
                  <c:v>7.9</c:v>
                </c:pt>
                <c:pt idx="83">
                  <c:v>13</c:v>
                </c:pt>
                <c:pt idx="84">
                  <c:v>9</c:v>
                </c:pt>
                <c:pt idx="85">
                  <c:v>32.200000000000003</c:v>
                </c:pt>
                <c:pt idx="86">
                  <c:v>11.9</c:v>
                </c:pt>
                <c:pt idx="87">
                  <c:v>7.3</c:v>
                </c:pt>
                <c:pt idx="88">
                  <c:v>9.1999999999999993</c:v>
                </c:pt>
                <c:pt idx="89">
                  <c:v>13.1</c:v>
                </c:pt>
                <c:pt idx="90">
                  <c:v>25.4</c:v>
                </c:pt>
                <c:pt idx="91">
                  <c:v>30.5</c:v>
                </c:pt>
                <c:pt idx="92">
                  <c:v>16.5</c:v>
                </c:pt>
                <c:pt idx="93">
                  <c:v>21.9</c:v>
                </c:pt>
                <c:pt idx="94">
                  <c:v>7.3</c:v>
                </c:pt>
                <c:pt idx="95">
                  <c:v>4.4000000000000004</c:v>
                </c:pt>
                <c:pt idx="96">
                  <c:v>2.7</c:v>
                </c:pt>
                <c:pt idx="97">
                  <c:v>2.6</c:v>
                </c:pt>
                <c:pt idx="98">
                  <c:v>4.3</c:v>
                </c:pt>
                <c:pt idx="99">
                  <c:v>7.8</c:v>
                </c:pt>
                <c:pt idx="100">
                  <c:v>7.6</c:v>
                </c:pt>
                <c:pt idx="101">
                  <c:v>15.6</c:v>
                </c:pt>
                <c:pt idx="102">
                  <c:v>5.8</c:v>
                </c:pt>
                <c:pt idx="103">
                  <c:v>7</c:v>
                </c:pt>
                <c:pt idx="104">
                  <c:v>3.1</c:v>
                </c:pt>
                <c:pt idx="105">
                  <c:v>3.8</c:v>
                </c:pt>
                <c:pt idx="106">
                  <c:v>3.6</c:v>
                </c:pt>
                <c:pt idx="107">
                  <c:v>4.5</c:v>
                </c:pt>
                <c:pt idx="108">
                  <c:v>8.4</c:v>
                </c:pt>
                <c:pt idx="109">
                  <c:v>10.199999999999999</c:v>
                </c:pt>
                <c:pt idx="110">
                  <c:v>10.199999999999999</c:v>
                </c:pt>
                <c:pt idx="111">
                  <c:v>18.2</c:v>
                </c:pt>
                <c:pt idx="112">
                  <c:v>43.1</c:v>
                </c:pt>
                <c:pt idx="113">
                  <c:v>16</c:v>
                </c:pt>
                <c:pt idx="114">
                  <c:v>9</c:v>
                </c:pt>
                <c:pt idx="115">
                  <c:v>7.4</c:v>
                </c:pt>
                <c:pt idx="116">
                  <c:v>6.1</c:v>
                </c:pt>
                <c:pt idx="117">
                  <c:v>5</c:v>
                </c:pt>
                <c:pt idx="118">
                  <c:v>5.4</c:v>
                </c:pt>
                <c:pt idx="119">
                  <c:v>2</c:v>
                </c:pt>
                <c:pt idx="120">
                  <c:v>48.8</c:v>
                </c:pt>
                <c:pt idx="121">
                  <c:v>8.8000000000000007</c:v>
                </c:pt>
                <c:pt idx="122">
                  <c:v>18.8</c:v>
                </c:pt>
                <c:pt idx="123">
                  <c:v>29.4</c:v>
                </c:pt>
                <c:pt idx="124">
                  <c:v>72.8</c:v>
                </c:pt>
                <c:pt idx="125">
                  <c:v>44.2</c:v>
                </c:pt>
                <c:pt idx="126">
                  <c:v>41.4</c:v>
                </c:pt>
                <c:pt idx="127">
                  <c:v>50.3</c:v>
                </c:pt>
                <c:pt idx="128">
                  <c:v>72.8</c:v>
                </c:pt>
                <c:pt idx="129">
                  <c:v>7.1</c:v>
                </c:pt>
                <c:pt idx="130">
                  <c:v>4.8</c:v>
                </c:pt>
                <c:pt idx="131">
                  <c:v>10</c:v>
                </c:pt>
                <c:pt idx="132">
                  <c:v>2.2999999999999998</c:v>
                </c:pt>
                <c:pt idx="133">
                  <c:v>1.6</c:v>
                </c:pt>
                <c:pt idx="134">
                  <c:v>46.4</c:v>
                </c:pt>
                <c:pt idx="135">
                  <c:v>9</c:v>
                </c:pt>
                <c:pt idx="136">
                  <c:v>6.5</c:v>
                </c:pt>
                <c:pt idx="137">
                  <c:v>6.1</c:v>
                </c:pt>
                <c:pt idx="138">
                  <c:v>8.4</c:v>
                </c:pt>
                <c:pt idx="139">
                  <c:v>2.4</c:v>
                </c:pt>
                <c:pt idx="140">
                  <c:v>4.7</c:v>
                </c:pt>
                <c:pt idx="141">
                  <c:v>6.8</c:v>
                </c:pt>
                <c:pt idx="142">
                  <c:v>10</c:v>
                </c:pt>
                <c:pt idx="143">
                  <c:v>19.2</c:v>
                </c:pt>
                <c:pt idx="144">
                  <c:v>20</c:v>
                </c:pt>
                <c:pt idx="145">
                  <c:v>12.8</c:v>
                </c:pt>
                <c:pt idx="146">
                  <c:v>25</c:v>
                </c:pt>
                <c:pt idx="147">
                  <c:v>16.170000000000002</c:v>
                </c:pt>
                <c:pt idx="148">
                  <c:v>10.27</c:v>
                </c:pt>
                <c:pt idx="149">
                  <c:v>12.12</c:v>
                </c:pt>
                <c:pt idx="150">
                  <c:v>10.38</c:v>
                </c:pt>
                <c:pt idx="151">
                  <c:v>6.84</c:v>
                </c:pt>
                <c:pt idx="152">
                  <c:v>11.05</c:v>
                </c:pt>
                <c:pt idx="153">
                  <c:v>11.28</c:v>
                </c:pt>
                <c:pt idx="154">
                  <c:v>16.27</c:v>
                </c:pt>
                <c:pt idx="155">
                  <c:v>6.88</c:v>
                </c:pt>
                <c:pt idx="156">
                  <c:v>8.1300000000000008</c:v>
                </c:pt>
                <c:pt idx="157">
                  <c:v>13.26</c:v>
                </c:pt>
                <c:pt idx="158">
                  <c:v>9.18</c:v>
                </c:pt>
                <c:pt idx="159">
                  <c:v>3.54</c:v>
                </c:pt>
                <c:pt idx="160">
                  <c:v>6.4</c:v>
                </c:pt>
                <c:pt idx="161">
                  <c:v>8.32</c:v>
                </c:pt>
                <c:pt idx="162">
                  <c:v>5.47</c:v>
                </c:pt>
                <c:pt idx="163">
                  <c:v>6.89</c:v>
                </c:pt>
                <c:pt idx="164">
                  <c:v>15.38</c:v>
                </c:pt>
                <c:pt idx="165">
                  <c:v>13.85</c:v>
                </c:pt>
                <c:pt idx="166">
                  <c:v>15.54</c:v>
                </c:pt>
                <c:pt idx="167">
                  <c:v>40.97</c:v>
                </c:pt>
              </c:numCache>
            </c:numRef>
          </c:xVal>
          <c:yVal>
            <c:numRef>
              <c:f>'[Sentinel2.VS.InSitu_FIXED (1).xlsx]Sheet1'!$C$2:$C$170</c:f>
              <c:numCache>
                <c:formatCode>General</c:formatCode>
                <c:ptCount val="169"/>
                <c:pt idx="47">
                  <c:v>8.7835089199999992</c:v>
                </c:pt>
                <c:pt idx="48">
                  <c:v>12.44227558</c:v>
                </c:pt>
                <c:pt idx="49">
                  <c:v>11.52834043</c:v>
                </c:pt>
                <c:pt idx="50">
                  <c:v>39.306437199999998</c:v>
                </c:pt>
                <c:pt idx="51">
                  <c:v>10.576353279999999</c:v>
                </c:pt>
                <c:pt idx="52">
                  <c:v>11.77668611</c:v>
                </c:pt>
                <c:pt idx="53">
                  <c:v>18.26209953</c:v>
                </c:pt>
                <c:pt idx="54">
                  <c:v>21.74801793</c:v>
                </c:pt>
                <c:pt idx="55">
                  <c:v>86.588723099999996</c:v>
                </c:pt>
                <c:pt idx="56">
                  <c:v>61.117245609999998</c:v>
                </c:pt>
                <c:pt idx="57">
                  <c:v>35.199066049999999</c:v>
                </c:pt>
                <c:pt idx="58">
                  <c:v>31.237483470000001</c:v>
                </c:pt>
                <c:pt idx="59">
                  <c:v>11.30105481</c:v>
                </c:pt>
                <c:pt idx="60">
                  <c:v>78.334650139999994</c:v>
                </c:pt>
                <c:pt idx="61">
                  <c:v>71.310100750000004</c:v>
                </c:pt>
                <c:pt idx="62">
                  <c:v>47.889958040000003</c:v>
                </c:pt>
                <c:pt idx="63">
                  <c:v>20.477529000000001</c:v>
                </c:pt>
                <c:pt idx="64">
                  <c:v>12.27143908</c:v>
                </c:pt>
                <c:pt idx="65">
                  <c:v>33.943086719999997</c:v>
                </c:pt>
                <c:pt idx="66">
                  <c:v>11.328877159999999</c:v>
                </c:pt>
                <c:pt idx="67">
                  <c:v>10.986022439999999</c:v>
                </c:pt>
                <c:pt idx="68">
                  <c:v>10.61995231</c:v>
                </c:pt>
                <c:pt idx="69">
                  <c:v>10.653356520000001</c:v>
                </c:pt>
                <c:pt idx="70">
                  <c:v>29.97932024</c:v>
                </c:pt>
                <c:pt idx="71">
                  <c:v>13.76852493</c:v>
                </c:pt>
                <c:pt idx="72">
                  <c:v>17.078169970000001</c:v>
                </c:pt>
                <c:pt idx="73">
                  <c:v>24.470708439999999</c:v>
                </c:pt>
                <c:pt idx="74">
                  <c:v>81.762190840000002</c:v>
                </c:pt>
                <c:pt idx="75">
                  <c:v>18.667319750000001</c:v>
                </c:pt>
                <c:pt idx="76">
                  <c:v>12.090527700000001</c:v>
                </c:pt>
                <c:pt idx="77">
                  <c:v>13.43940695</c:v>
                </c:pt>
                <c:pt idx="78">
                  <c:v>15.12644296</c:v>
                </c:pt>
                <c:pt idx="79">
                  <c:v>11.33207348</c:v>
                </c:pt>
                <c:pt idx="80">
                  <c:v>14.40045615</c:v>
                </c:pt>
                <c:pt idx="81">
                  <c:v>10.64601624</c:v>
                </c:pt>
                <c:pt idx="82">
                  <c:v>5.1514714860000002</c:v>
                </c:pt>
                <c:pt idx="83">
                  <c:v>1.351123018</c:v>
                </c:pt>
                <c:pt idx="84">
                  <c:v>8.9528397769999994</c:v>
                </c:pt>
                <c:pt idx="85">
                  <c:v>24.707633810000001</c:v>
                </c:pt>
                <c:pt idx="86">
                  <c:v>2.5746720120000002</c:v>
                </c:pt>
                <c:pt idx="87">
                  <c:v>7.1430066310000004</c:v>
                </c:pt>
                <c:pt idx="88">
                  <c:v>7.6006668470000003</c:v>
                </c:pt>
                <c:pt idx="89">
                  <c:v>10.235528070000001</c:v>
                </c:pt>
                <c:pt idx="90">
                  <c:v>27.065296249999999</c:v>
                </c:pt>
                <c:pt idx="91">
                  <c:v>8.3558046000000008</c:v>
                </c:pt>
                <c:pt idx="92">
                  <c:v>14.963975339999999</c:v>
                </c:pt>
                <c:pt idx="93">
                  <c:v>7.1708197370000004</c:v>
                </c:pt>
                <c:pt idx="94">
                  <c:v>3.6455747060000001</c:v>
                </c:pt>
                <c:pt idx="95">
                  <c:v>1.7658426840000001</c:v>
                </c:pt>
                <c:pt idx="96">
                  <c:v>1.4411201229999999</c:v>
                </c:pt>
                <c:pt idx="97">
                  <c:v>1.241117239</c:v>
                </c:pt>
                <c:pt idx="98">
                  <c:v>2.2941604779999998</c:v>
                </c:pt>
                <c:pt idx="99">
                  <c:v>3.0302067479999999</c:v>
                </c:pt>
                <c:pt idx="100">
                  <c:v>4.3737536190000004</c:v>
                </c:pt>
                <c:pt idx="101">
                  <c:v>9.9066526760000002</c:v>
                </c:pt>
                <c:pt idx="102">
                  <c:v>2.8413414380000002</c:v>
                </c:pt>
                <c:pt idx="103">
                  <c:v>3.325436056</c:v>
                </c:pt>
                <c:pt idx="104">
                  <c:v>0.77295628400000005</c:v>
                </c:pt>
                <c:pt idx="105">
                  <c:v>1.1285113440000001</c:v>
                </c:pt>
                <c:pt idx="106">
                  <c:v>0.35711944099999998</c:v>
                </c:pt>
                <c:pt idx="107">
                  <c:v>2.1747063170000001</c:v>
                </c:pt>
                <c:pt idx="108">
                  <c:v>3.9666571620000002</c:v>
                </c:pt>
                <c:pt idx="109">
                  <c:v>4.9003426750000001</c:v>
                </c:pt>
                <c:pt idx="110">
                  <c:v>10.04651541</c:v>
                </c:pt>
                <c:pt idx="111">
                  <c:v>7.8818093200000003</c:v>
                </c:pt>
                <c:pt idx="112">
                  <c:v>62.134770289999999</c:v>
                </c:pt>
                <c:pt idx="113">
                  <c:v>6.0363126649999996</c:v>
                </c:pt>
                <c:pt idx="114">
                  <c:v>5.99853098</c:v>
                </c:pt>
                <c:pt idx="115">
                  <c:v>4.5557131039999996</c:v>
                </c:pt>
                <c:pt idx="116">
                  <c:v>3.6501801679999999</c:v>
                </c:pt>
                <c:pt idx="117">
                  <c:v>3.1703543449999998</c:v>
                </c:pt>
                <c:pt idx="118">
                  <c:v>3.4938570109999998</c:v>
                </c:pt>
                <c:pt idx="119">
                  <c:v>2.0226461439999999</c:v>
                </c:pt>
                <c:pt idx="120">
                  <c:v>46.666299160000001</c:v>
                </c:pt>
                <c:pt idx="121">
                  <c:v>7.6114067109999999</c:v>
                </c:pt>
                <c:pt idx="122">
                  <c:v>9.9871600740000002</c:v>
                </c:pt>
                <c:pt idx="123">
                  <c:v>22.448704559999999</c:v>
                </c:pt>
                <c:pt idx="124">
                  <c:v>106.9801671</c:v>
                </c:pt>
                <c:pt idx="125">
                  <c:v>49.688980530000002</c:v>
                </c:pt>
                <c:pt idx="126">
                  <c:v>71.106626779999999</c:v>
                </c:pt>
                <c:pt idx="127">
                  <c:v>80.003975550000007</c:v>
                </c:pt>
                <c:pt idx="128">
                  <c:v>60.167084449999997</c:v>
                </c:pt>
                <c:pt idx="129">
                  <c:v>4.8570435789999999</c:v>
                </c:pt>
                <c:pt idx="130">
                  <c:v>5.9933731720000001</c:v>
                </c:pt>
                <c:pt idx="131">
                  <c:v>5.2433768580000004</c:v>
                </c:pt>
                <c:pt idx="132">
                  <c:v>3.4173904610000001</c:v>
                </c:pt>
                <c:pt idx="133">
                  <c:v>2.6038762219999998</c:v>
                </c:pt>
                <c:pt idx="134">
                  <c:v>61.66869088</c:v>
                </c:pt>
                <c:pt idx="135">
                  <c:v>2.48878193</c:v>
                </c:pt>
                <c:pt idx="136">
                  <c:v>1.9755367690000001</c:v>
                </c:pt>
                <c:pt idx="137">
                  <c:v>1.506690198</c:v>
                </c:pt>
                <c:pt idx="138">
                  <c:v>1.514513379</c:v>
                </c:pt>
                <c:pt idx="139">
                  <c:v>0.97758478800000004</c:v>
                </c:pt>
                <c:pt idx="140">
                  <c:v>2.1380437159999999</c:v>
                </c:pt>
                <c:pt idx="141">
                  <c:v>3.0681442880000001</c:v>
                </c:pt>
                <c:pt idx="142">
                  <c:v>3.7091575259999998</c:v>
                </c:pt>
                <c:pt idx="143">
                  <c:v>10.70535647</c:v>
                </c:pt>
                <c:pt idx="144">
                  <c:v>3.1445569999999999E-2</c:v>
                </c:pt>
                <c:pt idx="145">
                  <c:v>4.2182612419999996</c:v>
                </c:pt>
                <c:pt idx="146">
                  <c:v>7.035903394</c:v>
                </c:pt>
                <c:pt idx="147">
                  <c:v>5.7415016440000004</c:v>
                </c:pt>
                <c:pt idx="148">
                  <c:v>3.3398556469999998</c:v>
                </c:pt>
                <c:pt idx="149">
                  <c:v>3.4835427289999998</c:v>
                </c:pt>
                <c:pt idx="150">
                  <c:v>4.2713904600000001</c:v>
                </c:pt>
                <c:pt idx="151">
                  <c:v>2.4056206790000001</c:v>
                </c:pt>
                <c:pt idx="152">
                  <c:v>6.6733983989999999</c:v>
                </c:pt>
                <c:pt idx="153">
                  <c:v>3.746974722</c:v>
                </c:pt>
                <c:pt idx="154">
                  <c:v>4.94492054</c:v>
                </c:pt>
                <c:pt idx="155">
                  <c:v>3.4713941269999999</c:v>
                </c:pt>
                <c:pt idx="156">
                  <c:v>3.5571755949999999</c:v>
                </c:pt>
                <c:pt idx="157">
                  <c:v>4.3078111730000002</c:v>
                </c:pt>
                <c:pt idx="158">
                  <c:v>2.5151077700000002</c:v>
                </c:pt>
                <c:pt idx="159">
                  <c:v>1.670539006</c:v>
                </c:pt>
                <c:pt idx="160">
                  <c:v>2.0573936179999999</c:v>
                </c:pt>
                <c:pt idx="161">
                  <c:v>2.3875438189999998</c:v>
                </c:pt>
                <c:pt idx="162">
                  <c:v>2.7921538109999999</c:v>
                </c:pt>
                <c:pt idx="163">
                  <c:v>3.6743824049999998</c:v>
                </c:pt>
                <c:pt idx="164">
                  <c:v>6.3016856509999997</c:v>
                </c:pt>
                <c:pt idx="165">
                  <c:v>6.36782833</c:v>
                </c:pt>
                <c:pt idx="166">
                  <c:v>6.4084701109999997</c:v>
                </c:pt>
                <c:pt idx="167">
                  <c:v>14.133830550000001</c:v>
                </c:pt>
              </c:numCache>
            </c:numRef>
          </c:yVal>
          <c:smooth val="0"/>
          <c:extLst>
            <c:ext xmlns:c16="http://schemas.microsoft.com/office/drawing/2014/chart" uri="{C3380CC4-5D6E-409C-BE32-E72D297353CC}">
              <c16:uniqueId val="{00000004-60F0-466C-91CC-35D80D4A42F7}"/>
            </c:ext>
          </c:extLst>
        </c:ser>
        <c:dLbls>
          <c:showLegendKey val="0"/>
          <c:showVal val="0"/>
          <c:showCatName val="0"/>
          <c:showSerName val="0"/>
          <c:showPercent val="0"/>
          <c:showBubbleSize val="0"/>
        </c:dLbls>
        <c:axId val="161337464"/>
        <c:axId val="161337856"/>
      </c:scatterChart>
      <c:valAx>
        <c:axId val="161337464"/>
        <c:scaling>
          <c:orientation val="minMax"/>
          <c:max val="150"/>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aramond" charset="0"/>
                <a:ea typeface="Garamond" charset="0"/>
                <a:cs typeface="Garamond" charset="0"/>
              </a:defRPr>
            </a:pPr>
            <a:endParaRPr lang="en-US"/>
          </a:p>
        </c:txPr>
        <c:crossAx val="161337856"/>
        <c:crosses val="autoZero"/>
        <c:crossBetween val="midCat"/>
        <c:majorUnit val="25"/>
      </c:valAx>
      <c:valAx>
        <c:axId val="161337856"/>
        <c:scaling>
          <c:orientation val="minMax"/>
          <c:max val="150"/>
          <c:min val="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aramond" charset="0"/>
                <a:ea typeface="Garamond" charset="0"/>
                <a:cs typeface="Garamond" charset="0"/>
              </a:defRPr>
            </a:pPr>
            <a:endParaRPr lang="en-US"/>
          </a:p>
        </c:txPr>
        <c:crossAx val="161337464"/>
        <c:crosses val="autoZero"/>
        <c:crossBetween val="midCat"/>
        <c:majorUnit val="50"/>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Garamond" charset="0"/>
          <a:ea typeface="Garamond" charset="0"/>
          <a:cs typeface="Garamond"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76AADA"/>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76AADA"/>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576" userDrawn="1">
          <p15:clr>
            <a:srgbClr val="FBAE40"/>
          </p15:clr>
        </p15:guide>
        <p15:guide id="2" pos="15264" userDrawn="1">
          <p15:clr>
            <a:srgbClr val="FBAE40"/>
          </p15:clr>
        </p15:guide>
        <p15:guide id="3" pos="8640" userDrawn="1">
          <p15:clr>
            <a:srgbClr val="FBAE40"/>
          </p15:clr>
        </p15:guide>
        <p15:guide id="4" orient="horz" pos="2880" userDrawn="1">
          <p15:clr>
            <a:srgbClr val="FBAE40"/>
          </p15:clr>
        </p15:guide>
        <p15:guide id="5" orient="horz" pos="2592" userDrawn="1">
          <p15:clr>
            <a:srgbClr val="FBAE40"/>
          </p15:clr>
        </p15:guide>
        <p15:guide id="6" orient="horz" pos="227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chart" Target="../charts/chart1.xml"/><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6"/>
          <p:cNvSpPr txBox="1">
            <a:spLocks/>
          </p:cNvSpPr>
          <p:nvPr/>
        </p:nvSpPr>
        <p:spPr>
          <a:xfrm>
            <a:off x="9213804" y="31647887"/>
            <a:ext cx="14172590" cy="25408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b="1" dirty="0" smtClean="0">
                <a:solidFill>
                  <a:schemeClr val="tx1">
                    <a:lumMod val="75000"/>
                  </a:schemeClr>
                </a:solidFill>
              </a:rPr>
              <a:t>Dr. Christine Lee </a:t>
            </a:r>
            <a:r>
              <a:rPr lang="en-US" dirty="0" smtClean="0">
                <a:solidFill>
                  <a:schemeClr val="tx1">
                    <a:lumMod val="75000"/>
                  </a:schemeClr>
                </a:solidFill>
              </a:rPr>
              <a:t>(Jet Propulsion Laboratory, California Technical Institute)</a:t>
            </a:r>
          </a:p>
          <a:p>
            <a:pPr>
              <a:lnSpc>
                <a:spcPct val="100000"/>
              </a:lnSpc>
              <a:spcBef>
                <a:spcPts val="600"/>
              </a:spcBef>
            </a:pPr>
            <a:r>
              <a:rPr lang="en-US" b="1" dirty="0" smtClean="0">
                <a:solidFill>
                  <a:schemeClr val="tx1">
                    <a:lumMod val="75000"/>
                  </a:schemeClr>
                </a:solidFill>
              </a:rPr>
              <a:t>Dr. Michelle Gierach </a:t>
            </a:r>
            <a:r>
              <a:rPr lang="en-US" dirty="0" smtClean="0">
                <a:solidFill>
                  <a:schemeClr val="tx1">
                    <a:lumMod val="75000"/>
                  </a:schemeClr>
                </a:solidFill>
              </a:rPr>
              <a:t>(</a:t>
            </a:r>
            <a:r>
              <a:rPr lang="en-US" dirty="0">
                <a:solidFill>
                  <a:schemeClr val="tx1">
                    <a:lumMod val="75000"/>
                  </a:schemeClr>
                </a:solidFill>
              </a:rPr>
              <a:t>Jet Propulsion Laboratory, California Technical </a:t>
            </a:r>
            <a:r>
              <a:rPr lang="en-US" dirty="0" smtClean="0">
                <a:solidFill>
                  <a:schemeClr val="tx1">
                    <a:lumMod val="75000"/>
                  </a:schemeClr>
                </a:solidFill>
              </a:rPr>
              <a:t>Institute)</a:t>
            </a:r>
          </a:p>
          <a:p>
            <a:pPr>
              <a:lnSpc>
                <a:spcPct val="100000"/>
              </a:lnSpc>
              <a:spcBef>
                <a:spcPts val="600"/>
              </a:spcBef>
            </a:pPr>
            <a:r>
              <a:rPr lang="en-US" b="1" dirty="0" smtClean="0"/>
              <a:t>Dr</a:t>
            </a:r>
            <a:r>
              <a:rPr lang="en-US" b="1" dirty="0"/>
              <a:t>. Nick </a:t>
            </a:r>
            <a:r>
              <a:rPr lang="en-US" b="1" dirty="0" err="1"/>
              <a:t>Tufillaro</a:t>
            </a:r>
            <a:r>
              <a:rPr lang="en-US" b="1" dirty="0"/>
              <a:t> </a:t>
            </a:r>
            <a:r>
              <a:rPr lang="en-US" dirty="0"/>
              <a:t>(College of Earth, Ocean, and Atmospheric Sciences, Oregon State University) </a:t>
            </a:r>
          </a:p>
          <a:p>
            <a:pPr>
              <a:lnSpc>
                <a:spcPct val="100000"/>
              </a:lnSpc>
              <a:spcBef>
                <a:spcPts val="600"/>
              </a:spcBef>
            </a:pPr>
            <a:r>
              <a:rPr lang="en-US" b="1" dirty="0" smtClean="0">
                <a:solidFill>
                  <a:schemeClr val="tx1">
                    <a:lumMod val="75000"/>
                  </a:schemeClr>
                </a:solidFill>
              </a:rPr>
              <a:t>Ben Holt </a:t>
            </a:r>
            <a:r>
              <a:rPr lang="en-US" dirty="0">
                <a:solidFill>
                  <a:schemeClr val="tx1">
                    <a:lumMod val="75000"/>
                  </a:schemeClr>
                </a:solidFill>
              </a:rPr>
              <a:t>(Jet Propulsion Laboratory, California Technical </a:t>
            </a:r>
            <a:r>
              <a:rPr lang="en-US" dirty="0" smtClean="0">
                <a:solidFill>
                  <a:schemeClr val="tx1">
                    <a:lumMod val="75000"/>
                  </a:schemeClr>
                </a:solidFill>
              </a:rPr>
              <a:t>Institute)</a:t>
            </a:r>
          </a:p>
          <a:p>
            <a:pPr>
              <a:lnSpc>
                <a:spcPct val="100000"/>
              </a:lnSpc>
              <a:spcBef>
                <a:spcPts val="600"/>
              </a:spcBef>
            </a:pPr>
            <a:r>
              <a:rPr lang="en-US" dirty="0" smtClean="0">
                <a:solidFill>
                  <a:schemeClr val="tx1">
                    <a:lumMod val="75000"/>
                  </a:schemeClr>
                </a:solidFill>
              </a:rPr>
              <a:t>34 North</a:t>
            </a:r>
          </a:p>
        </p:txBody>
      </p:sp>
      <p:sp>
        <p:nvSpPr>
          <p:cNvPr id="12" name="Text Placeholder 16"/>
          <p:cNvSpPr txBox="1">
            <a:spLocks/>
          </p:cNvSpPr>
          <p:nvPr/>
        </p:nvSpPr>
        <p:spPr>
          <a:xfrm>
            <a:off x="1150222" y="25350888"/>
            <a:ext cx="2372000"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Landsat 8</a:t>
            </a:r>
          </a:p>
        </p:txBody>
      </p:sp>
      <p:sp>
        <p:nvSpPr>
          <p:cNvPr id="16" name="TextBox 15"/>
          <p:cNvSpPr txBox="1"/>
          <p:nvPr/>
        </p:nvSpPr>
        <p:spPr>
          <a:xfrm>
            <a:off x="914399" y="4399967"/>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Objectives</a:t>
            </a:r>
          </a:p>
        </p:txBody>
      </p:sp>
      <p:sp>
        <p:nvSpPr>
          <p:cNvPr id="18" name="TextBox 17"/>
          <p:cNvSpPr txBox="1"/>
          <p:nvPr/>
        </p:nvSpPr>
        <p:spPr>
          <a:xfrm>
            <a:off x="914399" y="8293629"/>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Study Area</a:t>
            </a:r>
          </a:p>
        </p:txBody>
      </p:sp>
      <p:sp>
        <p:nvSpPr>
          <p:cNvPr id="19" name="TextBox 18"/>
          <p:cNvSpPr txBox="1"/>
          <p:nvPr/>
        </p:nvSpPr>
        <p:spPr>
          <a:xfrm>
            <a:off x="857604" y="21243010"/>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Earth Observations</a:t>
            </a:r>
          </a:p>
        </p:txBody>
      </p:sp>
      <p:sp>
        <p:nvSpPr>
          <p:cNvPr id="21" name="TextBox 20"/>
          <p:cNvSpPr txBox="1"/>
          <p:nvPr/>
        </p:nvSpPr>
        <p:spPr>
          <a:xfrm>
            <a:off x="9156984" y="30661464"/>
            <a:ext cx="8939441"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Acknowledgements</a:t>
            </a:r>
          </a:p>
        </p:txBody>
      </p:sp>
      <p:sp>
        <p:nvSpPr>
          <p:cNvPr id="22" name="TextBox 21"/>
          <p:cNvSpPr txBox="1"/>
          <p:nvPr/>
        </p:nvSpPr>
        <p:spPr>
          <a:xfrm>
            <a:off x="857604" y="26622142"/>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Project Partner</a:t>
            </a:r>
          </a:p>
        </p:txBody>
      </p:sp>
      <p:sp>
        <p:nvSpPr>
          <p:cNvPr id="23" name="TextBox 22"/>
          <p:cNvSpPr txBox="1"/>
          <p:nvPr/>
        </p:nvSpPr>
        <p:spPr>
          <a:xfrm>
            <a:off x="871424" y="30635338"/>
            <a:ext cx="4542503"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Team Members</a:t>
            </a:r>
          </a:p>
        </p:txBody>
      </p:sp>
      <p:sp>
        <p:nvSpPr>
          <p:cNvPr id="31" name="Main Title"/>
          <p:cNvSpPr>
            <a:spLocks noGrp="1"/>
          </p:cNvSpPr>
          <p:nvPr>
            <p:ph type="body" sz="quarter" idx="10" hasCustomPrompt="1"/>
          </p:nvPr>
        </p:nvSpPr>
        <p:spPr>
          <a:xfrm rot="16200000">
            <a:off x="10099820" y="16895658"/>
            <a:ext cx="31562885"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1400" b="1" dirty="0" smtClean="0">
                <a:solidFill>
                  <a:srgbClr val="76AADA"/>
                </a:solidFill>
              </a:rPr>
              <a:t>San Francisco Bay-Delta </a:t>
            </a:r>
            <a:r>
              <a:rPr lang="en-US" sz="11400" dirty="0" smtClean="0">
                <a:solidFill>
                  <a:srgbClr val="76AADA"/>
                </a:solidFill>
              </a:rPr>
              <a:t>Water Resources</a:t>
            </a:r>
            <a:endParaRPr lang="en-US" sz="11400" dirty="0">
              <a:solidFill>
                <a:srgbClr val="76AADA"/>
              </a:solidFill>
            </a:endParaRPr>
          </a:p>
        </p:txBody>
      </p:sp>
      <p:sp>
        <p:nvSpPr>
          <p:cNvPr id="32"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solidFill>
                  <a:srgbClr val="76AADA"/>
                </a:solidFill>
              </a:rPr>
              <a:t>Utilizing NASA and ESA Earth Observations to Monitor Turbidity Distribution in the </a:t>
            </a:r>
            <a:endParaRPr lang="en-US" dirty="0" smtClean="0">
              <a:solidFill>
                <a:srgbClr val="76AADA"/>
              </a:solidFill>
            </a:endParaRPr>
          </a:p>
          <a:p>
            <a:pPr lvl="0"/>
            <a:r>
              <a:rPr lang="en-US" dirty="0" smtClean="0">
                <a:solidFill>
                  <a:srgbClr val="76AADA"/>
                </a:solidFill>
              </a:rPr>
              <a:t>San </a:t>
            </a:r>
            <a:r>
              <a:rPr lang="en-US" dirty="0">
                <a:solidFill>
                  <a:srgbClr val="76AADA"/>
                </a:solidFill>
              </a:rPr>
              <a:t>Francisco Bay-Delta</a:t>
            </a:r>
            <a:endParaRPr lang="en-US" dirty="0" smtClean="0">
              <a:solidFill>
                <a:srgbClr val="76AADA"/>
              </a:solidFill>
            </a:endParaRPr>
          </a:p>
        </p:txBody>
      </p:sp>
      <p:sp>
        <p:nvSpPr>
          <p:cNvPr id="39" name="Text Placeholder 16"/>
          <p:cNvSpPr txBox="1">
            <a:spLocks/>
          </p:cNvSpPr>
          <p:nvPr/>
        </p:nvSpPr>
        <p:spPr>
          <a:xfrm>
            <a:off x="9143998" y="27632563"/>
            <a:ext cx="13600029" cy="215812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6AADA"/>
              </a:buClr>
            </a:pPr>
            <a:r>
              <a:rPr lang="en-US" spc="20" dirty="0" smtClean="0">
                <a:solidFill>
                  <a:schemeClr val="tx1">
                    <a:lumMod val="75000"/>
                  </a:schemeClr>
                </a:solidFill>
              </a:rPr>
              <a:t>The limitations of </a:t>
            </a:r>
            <a:r>
              <a:rPr lang="en-US" i="1" spc="20" dirty="0" smtClean="0">
                <a:solidFill>
                  <a:schemeClr val="tx1">
                    <a:lumMod val="75000"/>
                  </a:schemeClr>
                </a:solidFill>
              </a:rPr>
              <a:t>in situ</a:t>
            </a:r>
            <a:r>
              <a:rPr lang="en-US" spc="20" dirty="0" smtClean="0">
                <a:solidFill>
                  <a:schemeClr val="tx1">
                    <a:lumMod val="75000"/>
                  </a:schemeClr>
                </a:solidFill>
              </a:rPr>
              <a:t> monitoring necessitates ancillary data sources. High spatial resolution satellite </a:t>
            </a:r>
            <a:r>
              <a:rPr lang="en-US" spc="20" dirty="0">
                <a:solidFill>
                  <a:schemeClr val="tx1">
                    <a:lumMod val="75000"/>
                  </a:schemeClr>
                </a:solidFill>
              </a:rPr>
              <a:t>data are a promising way to fill in the gaps between </a:t>
            </a:r>
            <a:r>
              <a:rPr lang="en-US" spc="20" dirty="0" smtClean="0">
                <a:solidFill>
                  <a:schemeClr val="tx1">
                    <a:lumMod val="75000"/>
                  </a:schemeClr>
                </a:solidFill>
              </a:rPr>
              <a:t>monitoring sites.</a:t>
            </a:r>
          </a:p>
          <a:p>
            <a:pPr marL="347663" indent="-347663">
              <a:buClr>
                <a:srgbClr val="76AADA"/>
              </a:buClr>
            </a:pPr>
            <a:r>
              <a:rPr lang="en-US" spc="20" dirty="0" smtClean="0">
                <a:solidFill>
                  <a:schemeClr val="tx1">
                    <a:lumMod val="75000"/>
                  </a:schemeClr>
                </a:solidFill>
              </a:rPr>
              <a:t>These data and other higher-resolution imagery can </a:t>
            </a:r>
            <a:r>
              <a:rPr lang="en-US" spc="20" dirty="0">
                <a:solidFill>
                  <a:schemeClr val="tx1">
                    <a:lumMod val="75000"/>
                  </a:schemeClr>
                </a:solidFill>
              </a:rPr>
              <a:t>be incorporated into models to predict turbidity movement and better track </a:t>
            </a:r>
            <a:r>
              <a:rPr lang="en-US" spc="20" dirty="0" smtClean="0">
                <a:solidFill>
                  <a:schemeClr val="tx1">
                    <a:lumMod val="75000"/>
                  </a:schemeClr>
                </a:solidFill>
              </a:rPr>
              <a:t>smelt while providing for adequate municipal water resource demand.</a:t>
            </a:r>
            <a:endParaRPr lang="en-US" spc="20" dirty="0">
              <a:solidFill>
                <a:schemeClr val="tx1">
                  <a:lumMod val="75000"/>
                </a:schemeClr>
              </a:solidFill>
            </a:endParaRPr>
          </a:p>
        </p:txBody>
      </p:sp>
      <p:sp>
        <p:nvSpPr>
          <p:cNvPr id="40" name="TextBox 39"/>
          <p:cNvSpPr txBox="1"/>
          <p:nvPr/>
        </p:nvSpPr>
        <p:spPr>
          <a:xfrm>
            <a:off x="9156984" y="26622142"/>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solidFill>
                  <a:srgbClr val="76AADA"/>
                </a:solidFill>
              </a:rPr>
              <a:t>NASA Jet Propulsion Laboratory – Summer 2017</a:t>
            </a:r>
          </a:p>
        </p:txBody>
      </p:sp>
      <p:sp>
        <p:nvSpPr>
          <p:cNvPr id="35" name="Text Placeholder 16"/>
          <p:cNvSpPr txBox="1">
            <a:spLocks/>
          </p:cNvSpPr>
          <p:nvPr/>
        </p:nvSpPr>
        <p:spPr>
          <a:xfrm>
            <a:off x="943897" y="5353995"/>
            <a:ext cx="7431778" cy="291185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76AADA"/>
              </a:buClr>
            </a:pPr>
            <a:r>
              <a:rPr lang="en-US" b="1" dirty="0" smtClean="0">
                <a:solidFill>
                  <a:srgbClr val="76AADA"/>
                </a:solidFill>
              </a:rPr>
              <a:t>Investigate</a:t>
            </a:r>
            <a:r>
              <a:rPr lang="en-US" dirty="0" smtClean="0">
                <a:solidFill>
                  <a:srgbClr val="76AADA"/>
                </a:solidFill>
              </a:rPr>
              <a:t> </a:t>
            </a:r>
            <a:r>
              <a:rPr lang="en-US" dirty="0" smtClean="0">
                <a:solidFill>
                  <a:schemeClr val="tx1">
                    <a:lumMod val="75000"/>
                  </a:schemeClr>
                </a:solidFill>
              </a:rPr>
              <a:t>the utility of remote sensing data for turbidity monitoring and resource management in the San Francisco Bay-Delta</a:t>
            </a:r>
            <a:endParaRPr lang="en-US" dirty="0">
              <a:solidFill>
                <a:schemeClr val="tx1">
                  <a:lumMod val="75000"/>
                </a:schemeClr>
              </a:solidFill>
            </a:endParaRPr>
          </a:p>
          <a:p>
            <a:pPr>
              <a:buClr>
                <a:srgbClr val="76AADA"/>
              </a:buClr>
            </a:pPr>
            <a:r>
              <a:rPr lang="en-US" b="1" dirty="0" smtClean="0">
                <a:solidFill>
                  <a:srgbClr val="76AADA"/>
                </a:solidFill>
              </a:rPr>
              <a:t>Generate</a:t>
            </a:r>
            <a:r>
              <a:rPr lang="en-US" dirty="0" smtClean="0">
                <a:solidFill>
                  <a:srgbClr val="76AADA"/>
                </a:solidFill>
              </a:rPr>
              <a:t> </a:t>
            </a:r>
            <a:r>
              <a:rPr lang="en-US" dirty="0" smtClean="0">
                <a:solidFill>
                  <a:schemeClr val="tx1">
                    <a:lumMod val="75000"/>
                  </a:schemeClr>
                </a:solidFill>
              </a:rPr>
              <a:t>time-series turbidity maps, validating remotely-sensed data with </a:t>
            </a:r>
            <a:r>
              <a:rPr lang="en-US" i="1" dirty="0" smtClean="0">
                <a:solidFill>
                  <a:schemeClr val="tx1">
                    <a:lumMod val="75000"/>
                  </a:schemeClr>
                </a:solidFill>
              </a:rPr>
              <a:t>in situ </a:t>
            </a:r>
            <a:r>
              <a:rPr lang="en-US" dirty="0" smtClean="0">
                <a:solidFill>
                  <a:schemeClr val="tx1">
                    <a:lumMod val="75000"/>
                  </a:schemeClr>
                </a:solidFill>
              </a:rPr>
              <a:t>monitoring stations</a:t>
            </a:r>
            <a:endParaRPr lang="en-US" dirty="0">
              <a:solidFill>
                <a:schemeClr val="tx1">
                  <a:lumMod val="75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425" y="22533994"/>
            <a:ext cx="2757772" cy="22539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0062" flipH="1">
            <a:off x="4069826" y="22563716"/>
            <a:ext cx="2785030" cy="2081691"/>
          </a:xfrm>
          <a:prstGeom prst="rect">
            <a:avLst/>
          </a:prstGeom>
        </p:spPr>
      </p:pic>
      <p:sp>
        <p:nvSpPr>
          <p:cNvPr id="46" name="Text Placeholder 16"/>
          <p:cNvSpPr txBox="1">
            <a:spLocks/>
          </p:cNvSpPr>
          <p:nvPr/>
        </p:nvSpPr>
        <p:spPr>
          <a:xfrm>
            <a:off x="4404686" y="25351826"/>
            <a:ext cx="2372000"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Sentinel-2</a:t>
            </a:r>
          </a:p>
        </p:txBody>
      </p:sp>
      <p:grpSp>
        <p:nvGrpSpPr>
          <p:cNvPr id="106" name="Group 105"/>
          <p:cNvGrpSpPr/>
          <p:nvPr/>
        </p:nvGrpSpPr>
        <p:grpSpPr>
          <a:xfrm>
            <a:off x="542929" y="31661063"/>
            <a:ext cx="8305124" cy="3584830"/>
            <a:chOff x="542929" y="31218608"/>
            <a:chExt cx="8305124" cy="3584830"/>
          </a:xfrm>
        </p:grpSpPr>
        <p:sp>
          <p:nvSpPr>
            <p:cNvPr id="122" name="Text Placeholder 16"/>
            <p:cNvSpPr txBox="1">
              <a:spLocks/>
            </p:cNvSpPr>
            <p:nvPr/>
          </p:nvSpPr>
          <p:spPr>
            <a:xfrm>
              <a:off x="542929" y="33555545"/>
              <a:ext cx="2872251" cy="11556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Kate Cavanaugh</a:t>
              </a:r>
            </a:p>
            <a:p>
              <a:pPr algn="ctr">
                <a:lnSpc>
                  <a:spcPct val="100000"/>
                </a:lnSpc>
                <a:spcBef>
                  <a:spcPts val="0"/>
                </a:spcBef>
              </a:pPr>
              <a:r>
                <a:rPr lang="en-US" dirty="0" smtClean="0">
                  <a:solidFill>
                    <a:schemeClr val="tx1">
                      <a:lumMod val="75000"/>
                    </a:schemeClr>
                  </a:solidFill>
                </a:rPr>
                <a:t>(Project Lead)</a:t>
              </a:r>
            </a:p>
          </p:txBody>
        </p:sp>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352" y="31218608"/>
              <a:ext cx="2057404" cy="2081788"/>
            </a:xfrm>
            <a:prstGeom prst="rect">
              <a:avLst/>
            </a:prstGeom>
          </p:spPr>
        </p:pic>
        <p:sp>
          <p:nvSpPr>
            <p:cNvPr id="123" name="Text Placeholder 16"/>
            <p:cNvSpPr txBox="1">
              <a:spLocks/>
            </p:cNvSpPr>
            <p:nvPr/>
          </p:nvSpPr>
          <p:spPr>
            <a:xfrm>
              <a:off x="3175361" y="3355554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Leah Kucera</a:t>
              </a:r>
            </a:p>
          </p:txBody>
        </p:sp>
        <p:pic>
          <p:nvPicPr>
            <p:cNvPr id="125" name="Picture 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2784" y="31218608"/>
              <a:ext cx="2057404" cy="2081788"/>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525" y="31435017"/>
              <a:ext cx="1645923" cy="1648971"/>
            </a:xfrm>
            <a:prstGeom prst="rect">
              <a:avLst/>
            </a:prstGeom>
          </p:spPr>
        </p:pic>
        <p:sp>
          <p:nvSpPr>
            <p:cNvPr id="124" name="Text Placeholder 16"/>
            <p:cNvSpPr txBox="1">
              <a:spLocks/>
            </p:cNvSpPr>
            <p:nvPr/>
          </p:nvSpPr>
          <p:spPr>
            <a:xfrm>
              <a:off x="5845893" y="3355554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Molly Spater</a:t>
              </a:r>
            </a:p>
          </p:txBody>
        </p:sp>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271" y="31218608"/>
              <a:ext cx="2057404" cy="2081788"/>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4012" y="31436541"/>
              <a:ext cx="1645923" cy="164592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6093" y="31436541"/>
              <a:ext cx="1645923" cy="1645923"/>
            </a:xfrm>
            <a:prstGeom prst="rect">
              <a:avLst/>
            </a:prstGeom>
          </p:spPr>
        </p:pic>
      </p:grpSp>
      <p:sp>
        <p:nvSpPr>
          <p:cNvPr id="76" name="TextBox 75"/>
          <p:cNvSpPr txBox="1"/>
          <p:nvPr/>
        </p:nvSpPr>
        <p:spPr>
          <a:xfrm>
            <a:off x="9156984" y="4399967"/>
            <a:ext cx="6519446"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Abstract</a:t>
            </a:r>
          </a:p>
        </p:txBody>
      </p:sp>
      <p:sp>
        <p:nvSpPr>
          <p:cNvPr id="83" name="Text Placeholder 16"/>
          <p:cNvSpPr txBox="1">
            <a:spLocks/>
          </p:cNvSpPr>
          <p:nvPr/>
        </p:nvSpPr>
        <p:spPr>
          <a:xfrm>
            <a:off x="857604" y="27632563"/>
            <a:ext cx="7518071" cy="21581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6AADA"/>
              </a:buClr>
              <a:buNone/>
            </a:pPr>
            <a:r>
              <a:rPr lang="en-US" dirty="0" smtClean="0"/>
              <a:t>Metropolitan Water District of Southern California (MWD): </a:t>
            </a:r>
          </a:p>
          <a:p>
            <a:pPr>
              <a:lnSpc>
                <a:spcPct val="100000"/>
              </a:lnSpc>
              <a:spcBef>
                <a:spcPts val="600"/>
              </a:spcBef>
            </a:pPr>
            <a:r>
              <a:rPr lang="en-US" dirty="0"/>
              <a:t>Dr. David Fullerton, Principal Resource Specialist</a:t>
            </a:r>
          </a:p>
          <a:p>
            <a:pPr>
              <a:lnSpc>
                <a:spcPct val="100000"/>
              </a:lnSpc>
              <a:spcBef>
                <a:spcPts val="600"/>
              </a:spcBef>
            </a:pPr>
            <a:r>
              <a:rPr lang="en-US" dirty="0"/>
              <a:t>Dr. Shawn Acuna, Environmental </a:t>
            </a:r>
            <a:r>
              <a:rPr lang="en-US" dirty="0" smtClean="0"/>
              <a:t>Scientist</a:t>
            </a:r>
          </a:p>
          <a:p>
            <a:pPr>
              <a:lnSpc>
                <a:spcPct val="100000"/>
              </a:lnSpc>
              <a:spcBef>
                <a:spcPts val="600"/>
              </a:spcBef>
            </a:pPr>
            <a:r>
              <a:rPr lang="en-US" dirty="0"/>
              <a:t>Russell Ryan, Sr. </a:t>
            </a:r>
            <a:r>
              <a:rPr lang="en-US" dirty="0" smtClean="0"/>
              <a:t>Engineer</a:t>
            </a:r>
            <a:endParaRPr lang="en-US" dirty="0">
              <a:solidFill>
                <a:schemeClr val="tx1">
                  <a:lumMod val="75000"/>
                </a:schemeClr>
              </a:solidFill>
            </a:endParaRPr>
          </a:p>
        </p:txBody>
      </p:sp>
      <p:sp>
        <p:nvSpPr>
          <p:cNvPr id="3" name="Rectangle 2"/>
          <p:cNvSpPr/>
          <p:nvPr/>
        </p:nvSpPr>
        <p:spPr>
          <a:xfrm>
            <a:off x="9296265" y="5236007"/>
            <a:ext cx="14935335" cy="4893647"/>
          </a:xfrm>
          <a:prstGeom prst="rect">
            <a:avLst/>
          </a:prstGeom>
        </p:spPr>
        <p:txBody>
          <a:bodyPr wrap="square">
            <a:spAutoFit/>
          </a:bodyPr>
          <a:lstStyle/>
          <a:p>
            <a:pPr algn="just"/>
            <a:r>
              <a:rPr lang="en-US" sz="2400" spc="-30" dirty="0">
                <a:solidFill>
                  <a:schemeClr val="tx1">
                    <a:lumMod val="75000"/>
                  </a:schemeClr>
                </a:solidFill>
              </a:rPr>
              <a:t>Water quality is a critical element of freshwater supply, particularly in times and areas of drought. Limited water resources can be further strained if water quality concerns are not effectively and efficiently addressed. While there are measures in place to protect human and environmental health from poor and risky water quality conditions, implementation of these measures is frequently reliant on physical water samples and fixed station data, both of which have gaps in spatial and temporal coverage of water quality conditions. This consideration is especially important in environments that are highly complex and heterogeneous, such as the San Francisco </a:t>
            </a:r>
            <a:r>
              <a:rPr lang="en-US" sz="2400" spc="-30" dirty="0" smtClean="0">
                <a:solidFill>
                  <a:schemeClr val="tx1">
                    <a:lumMod val="75000"/>
                  </a:schemeClr>
                </a:solidFill>
              </a:rPr>
              <a:t>Bay-Delta</a:t>
            </a:r>
            <a:r>
              <a:rPr lang="en-US" sz="2400" spc="-30" dirty="0">
                <a:solidFill>
                  <a:schemeClr val="tx1">
                    <a:lumMod val="75000"/>
                  </a:schemeClr>
                </a:solidFill>
              </a:rPr>
              <a:t>, as well as in budget-constrained areas or sites that are remote and are challenging to access. Remotely sensed information can help supplement existing data, supporting more informed water management practices and representing a wealth of information that has yet to be fully leveraged. In this project, we evaluated the application of remote sensing-derived turbidity from three Earth observing satellites in the San Francisco Bay-Delta and conducted comparisons with in situ turbidity data from USGS and CDEC water quality stations. The Semi-Empirical Single Band Turbidity Algorithm yielded a 1:1 relationship with in situ turbidity when calculated values were less than 15 to 20 FNU. This relationship did not extend to higher turbidity values, which yielded significantly lower slopes. Incorporating site-specific constants into the algorithm to correct for this deviation must be explored </a:t>
            </a:r>
            <a:r>
              <a:rPr lang="en-US" sz="2400" spc="-30" dirty="0" smtClean="0">
                <a:solidFill>
                  <a:schemeClr val="tx1">
                    <a:lumMod val="75000"/>
                  </a:schemeClr>
                </a:solidFill>
              </a:rPr>
              <a:t>further.</a:t>
            </a:r>
            <a:endParaRPr lang="en-US" sz="2400" spc="-30" dirty="0">
              <a:solidFill>
                <a:schemeClr val="tx1">
                  <a:lumMod val="75000"/>
                </a:schemeClr>
              </a:solidFill>
            </a:endParaRPr>
          </a:p>
        </p:txBody>
      </p:sp>
      <p:grpSp>
        <p:nvGrpSpPr>
          <p:cNvPr id="11" name="Group 10"/>
          <p:cNvGrpSpPr/>
          <p:nvPr/>
        </p:nvGrpSpPr>
        <p:grpSpPr>
          <a:xfrm>
            <a:off x="8807561" y="10768442"/>
            <a:ext cx="15087631" cy="5032258"/>
            <a:chOff x="9235670" y="11731583"/>
            <a:chExt cx="15087631" cy="5032258"/>
          </a:xfrm>
        </p:grpSpPr>
        <p:grpSp>
          <p:nvGrpSpPr>
            <p:cNvPr id="10" name="Group 9"/>
            <p:cNvGrpSpPr/>
            <p:nvPr/>
          </p:nvGrpSpPr>
          <p:grpSpPr>
            <a:xfrm>
              <a:off x="9235670" y="11731583"/>
              <a:ext cx="15087631" cy="5032258"/>
              <a:chOff x="9235670" y="11731583"/>
              <a:chExt cx="15087631" cy="5032258"/>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5670" y="11731583"/>
                <a:ext cx="15087631" cy="5032258"/>
              </a:xfrm>
              <a:prstGeom prst="rect">
                <a:avLst/>
              </a:prstGeom>
            </p:spPr>
          </p:pic>
          <p:sp>
            <p:nvSpPr>
              <p:cNvPr id="9" name="TextBox 8"/>
              <p:cNvSpPr txBox="1"/>
              <p:nvPr/>
            </p:nvSpPr>
            <p:spPr>
              <a:xfrm>
                <a:off x="9653963" y="12939009"/>
                <a:ext cx="1274790" cy="1246495"/>
              </a:xfrm>
              <a:prstGeom prst="rect">
                <a:avLst/>
              </a:prstGeom>
              <a:noFill/>
            </p:spPr>
            <p:txBody>
              <a:bodyPr wrap="square" rtlCol="0">
                <a:spAutoFit/>
              </a:bodyPr>
              <a:lstStyle/>
              <a:p>
                <a:pPr algn="r"/>
                <a:r>
                  <a:rPr lang="en-US" sz="2500" i="1" dirty="0" smtClean="0"/>
                  <a:t>In Situ </a:t>
                </a:r>
                <a:r>
                  <a:rPr lang="en-US" sz="2500" dirty="0" smtClean="0"/>
                  <a:t>Station Data</a:t>
                </a:r>
                <a:endParaRPr lang="en-US" sz="2500" dirty="0"/>
              </a:p>
            </p:txBody>
          </p:sp>
          <p:sp>
            <p:nvSpPr>
              <p:cNvPr id="47" name="TextBox 46"/>
              <p:cNvSpPr txBox="1"/>
              <p:nvPr/>
            </p:nvSpPr>
            <p:spPr>
              <a:xfrm>
                <a:off x="9653963" y="14765559"/>
                <a:ext cx="1274790" cy="861774"/>
              </a:xfrm>
              <a:prstGeom prst="rect">
                <a:avLst/>
              </a:prstGeom>
              <a:noFill/>
            </p:spPr>
            <p:txBody>
              <a:bodyPr wrap="square" rtlCol="0">
                <a:spAutoFit/>
              </a:bodyPr>
              <a:lstStyle/>
              <a:p>
                <a:pPr algn="r"/>
                <a:r>
                  <a:rPr lang="en-US" sz="2500" dirty="0" smtClean="0"/>
                  <a:t>Satellite Imagery </a:t>
                </a:r>
                <a:endParaRPr lang="en-US" sz="2500" dirty="0"/>
              </a:p>
            </p:txBody>
          </p:sp>
        </p:grpSp>
        <p:sp>
          <p:nvSpPr>
            <p:cNvPr id="48" name="TextBox 47"/>
            <p:cNvSpPr txBox="1"/>
            <p:nvPr/>
          </p:nvSpPr>
          <p:spPr>
            <a:xfrm>
              <a:off x="12592050" y="12942016"/>
              <a:ext cx="2057399" cy="1246495"/>
            </a:xfrm>
            <a:prstGeom prst="rect">
              <a:avLst/>
            </a:prstGeom>
            <a:noFill/>
          </p:spPr>
          <p:txBody>
            <a:bodyPr wrap="square" rtlCol="0">
              <a:spAutoFit/>
            </a:bodyPr>
            <a:lstStyle/>
            <a:p>
              <a:pPr algn="ctr"/>
              <a:r>
                <a:rPr lang="en-US" sz="2500" dirty="0" smtClean="0"/>
                <a:t>Data </a:t>
              </a:r>
            </a:p>
            <a:p>
              <a:pPr algn="ctr"/>
              <a:r>
                <a:rPr lang="en-US" sz="2500" dirty="0" smtClean="0"/>
                <a:t>pre-processing &amp; cleaning</a:t>
              </a:r>
              <a:endParaRPr lang="en-US" sz="2500" dirty="0"/>
            </a:p>
          </p:txBody>
        </p:sp>
        <p:sp>
          <p:nvSpPr>
            <p:cNvPr id="49" name="TextBox 48"/>
            <p:cNvSpPr txBox="1"/>
            <p:nvPr/>
          </p:nvSpPr>
          <p:spPr>
            <a:xfrm>
              <a:off x="12114272" y="14588933"/>
              <a:ext cx="2970318" cy="1631216"/>
            </a:xfrm>
            <a:prstGeom prst="rect">
              <a:avLst/>
            </a:prstGeom>
            <a:noFill/>
          </p:spPr>
          <p:txBody>
            <a:bodyPr wrap="square" rtlCol="0">
              <a:spAutoFit/>
            </a:bodyPr>
            <a:lstStyle/>
            <a:p>
              <a:pPr algn="ctr"/>
              <a:r>
                <a:rPr lang="en-US" sz="2500" spc="-50" dirty="0" smtClean="0"/>
                <a:t>ACOLITE (atmospheric corrections, applying turbidity algorithm)</a:t>
              </a:r>
              <a:endParaRPr lang="en-US" sz="2500" spc="-50" dirty="0"/>
            </a:p>
          </p:txBody>
        </p:sp>
        <p:sp>
          <p:nvSpPr>
            <p:cNvPr id="51" name="TextBox 50"/>
            <p:cNvSpPr txBox="1"/>
            <p:nvPr/>
          </p:nvSpPr>
          <p:spPr>
            <a:xfrm>
              <a:off x="16594887" y="13252641"/>
              <a:ext cx="1809692" cy="2015936"/>
            </a:xfrm>
            <a:prstGeom prst="rect">
              <a:avLst/>
            </a:prstGeom>
            <a:noFill/>
          </p:spPr>
          <p:txBody>
            <a:bodyPr wrap="square" rtlCol="0" anchor="ctr">
              <a:spAutoFit/>
            </a:bodyPr>
            <a:lstStyle/>
            <a:p>
              <a:pPr algn="ctr"/>
              <a:r>
                <a:rPr lang="en-US" sz="2500" spc="-50" dirty="0" smtClean="0"/>
                <a:t>Turbidity comparisons (time-series maps, plots &amp; correlations)</a:t>
              </a:r>
              <a:endParaRPr lang="en-US" sz="2500" spc="-50" dirty="0"/>
            </a:p>
          </p:txBody>
        </p:sp>
        <p:sp>
          <p:nvSpPr>
            <p:cNvPr id="52" name="TextBox 51"/>
            <p:cNvSpPr txBox="1"/>
            <p:nvPr/>
          </p:nvSpPr>
          <p:spPr>
            <a:xfrm>
              <a:off x="19768289" y="12703834"/>
              <a:ext cx="2057399" cy="477054"/>
            </a:xfrm>
            <a:prstGeom prst="rect">
              <a:avLst/>
            </a:prstGeom>
            <a:noFill/>
          </p:spPr>
          <p:txBody>
            <a:bodyPr wrap="square" rtlCol="0">
              <a:spAutoFit/>
            </a:bodyPr>
            <a:lstStyle/>
            <a:p>
              <a:pPr algn="ctr"/>
              <a:r>
                <a:rPr lang="en-US" sz="2500" dirty="0" smtClean="0"/>
                <a:t>NO</a:t>
              </a:r>
              <a:endParaRPr lang="en-US" sz="2500" dirty="0"/>
            </a:p>
          </p:txBody>
        </p:sp>
        <p:sp>
          <p:nvSpPr>
            <p:cNvPr id="53" name="TextBox 52"/>
            <p:cNvSpPr txBox="1"/>
            <p:nvPr/>
          </p:nvSpPr>
          <p:spPr>
            <a:xfrm>
              <a:off x="19741261" y="15501789"/>
              <a:ext cx="2057399" cy="477054"/>
            </a:xfrm>
            <a:prstGeom prst="rect">
              <a:avLst/>
            </a:prstGeom>
            <a:noFill/>
          </p:spPr>
          <p:txBody>
            <a:bodyPr wrap="square" rtlCol="0">
              <a:spAutoFit/>
            </a:bodyPr>
            <a:lstStyle/>
            <a:p>
              <a:pPr algn="ctr"/>
              <a:r>
                <a:rPr lang="en-US" sz="2500" dirty="0" smtClean="0"/>
                <a:t>YES</a:t>
              </a:r>
              <a:endParaRPr lang="en-US" sz="2500" dirty="0"/>
            </a:p>
          </p:txBody>
        </p:sp>
        <p:sp>
          <p:nvSpPr>
            <p:cNvPr id="55" name="TextBox 54"/>
            <p:cNvSpPr txBox="1"/>
            <p:nvPr/>
          </p:nvSpPr>
          <p:spPr>
            <a:xfrm>
              <a:off x="19754868" y="13716696"/>
              <a:ext cx="2057399" cy="1246495"/>
            </a:xfrm>
            <a:prstGeom prst="rect">
              <a:avLst/>
            </a:prstGeom>
            <a:noFill/>
          </p:spPr>
          <p:txBody>
            <a:bodyPr wrap="square" rtlCol="0">
              <a:spAutoFit/>
            </a:bodyPr>
            <a:lstStyle/>
            <a:p>
              <a:pPr algn="ctr"/>
              <a:r>
                <a:rPr lang="en-US" sz="2500" dirty="0" smtClean="0"/>
                <a:t>High correlations</a:t>
              </a:r>
            </a:p>
            <a:p>
              <a:pPr algn="ctr"/>
              <a:r>
                <a:rPr lang="en-US" sz="2500" dirty="0" smtClean="0"/>
                <a:t>?</a:t>
              </a:r>
              <a:endParaRPr lang="en-US" sz="2500" dirty="0"/>
            </a:p>
          </p:txBody>
        </p:sp>
        <p:sp>
          <p:nvSpPr>
            <p:cNvPr id="56" name="TextBox 55"/>
            <p:cNvSpPr txBox="1"/>
            <p:nvPr/>
          </p:nvSpPr>
          <p:spPr>
            <a:xfrm>
              <a:off x="21915047" y="12703834"/>
              <a:ext cx="2234869" cy="1246495"/>
            </a:xfrm>
            <a:prstGeom prst="rect">
              <a:avLst/>
            </a:prstGeom>
            <a:noFill/>
          </p:spPr>
          <p:txBody>
            <a:bodyPr wrap="square" rtlCol="0">
              <a:spAutoFit/>
            </a:bodyPr>
            <a:lstStyle/>
            <a:p>
              <a:pPr algn="r"/>
              <a:r>
                <a:rPr lang="en-US" sz="2500" dirty="0" smtClean="0"/>
                <a:t>Explore the use of additional satellite inputs</a:t>
              </a:r>
              <a:endParaRPr lang="en-US" sz="2500" dirty="0"/>
            </a:p>
          </p:txBody>
        </p:sp>
        <p:sp>
          <p:nvSpPr>
            <p:cNvPr id="57" name="TextBox 56"/>
            <p:cNvSpPr txBox="1"/>
            <p:nvPr/>
          </p:nvSpPr>
          <p:spPr>
            <a:xfrm>
              <a:off x="21915047" y="15080933"/>
              <a:ext cx="2057399" cy="861774"/>
            </a:xfrm>
            <a:prstGeom prst="rect">
              <a:avLst/>
            </a:prstGeom>
            <a:noFill/>
          </p:spPr>
          <p:txBody>
            <a:bodyPr wrap="square" rtlCol="0">
              <a:spAutoFit/>
            </a:bodyPr>
            <a:lstStyle/>
            <a:p>
              <a:pPr algn="r"/>
              <a:r>
                <a:rPr lang="en-US" sz="2500" dirty="0" smtClean="0"/>
                <a:t>Model validation</a:t>
              </a:r>
              <a:endParaRPr lang="en-US" sz="2500" dirty="0"/>
            </a:p>
          </p:txBody>
        </p:sp>
      </p:grpSp>
      <p:sp>
        <p:nvSpPr>
          <p:cNvPr id="17" name="TextBox 16"/>
          <p:cNvSpPr txBox="1"/>
          <p:nvPr/>
        </p:nvSpPr>
        <p:spPr>
          <a:xfrm>
            <a:off x="9156984" y="10484909"/>
            <a:ext cx="11407715"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Methodology</a:t>
            </a:r>
          </a:p>
        </p:txBody>
      </p:sp>
      <p:sp>
        <p:nvSpPr>
          <p:cNvPr id="5" name="TextBox 4"/>
          <p:cNvSpPr txBox="1"/>
          <p:nvPr/>
        </p:nvSpPr>
        <p:spPr>
          <a:xfrm>
            <a:off x="9156984" y="15656003"/>
            <a:ext cx="3240132"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Results</a:t>
            </a:r>
          </a:p>
        </p:txBody>
      </p:sp>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11653" t="8871" r="11459" b="8673"/>
          <a:stretch/>
        </p:blipFill>
        <p:spPr>
          <a:xfrm>
            <a:off x="928913" y="9573569"/>
            <a:ext cx="7449019" cy="10338124"/>
          </a:xfrm>
          <a:prstGeom prst="rect">
            <a:avLst/>
          </a:prstGeom>
        </p:spPr>
      </p:pic>
      <p:grpSp>
        <p:nvGrpSpPr>
          <p:cNvPr id="114" name="Group 113"/>
          <p:cNvGrpSpPr/>
          <p:nvPr/>
        </p:nvGrpSpPr>
        <p:grpSpPr>
          <a:xfrm>
            <a:off x="21247328" y="16649091"/>
            <a:ext cx="3628332" cy="1347289"/>
            <a:chOff x="21247328" y="15351230"/>
            <a:chExt cx="3628332" cy="1347289"/>
          </a:xfrm>
        </p:grpSpPr>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34471" y="15805069"/>
              <a:ext cx="504132" cy="798200"/>
            </a:xfrm>
            <a:prstGeom prst="rect">
              <a:avLst/>
            </a:prstGeom>
          </p:spPr>
        </p:pic>
        <p:sp>
          <p:nvSpPr>
            <p:cNvPr id="63" name="Text Placeholder 16"/>
            <p:cNvSpPr txBox="1">
              <a:spLocks/>
            </p:cNvSpPr>
            <p:nvPr/>
          </p:nvSpPr>
          <p:spPr>
            <a:xfrm>
              <a:off x="21247328" y="15351230"/>
              <a:ext cx="2982647"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b="1" dirty="0" smtClean="0">
                  <a:solidFill>
                    <a:schemeClr val="tx1">
                      <a:lumMod val="75000"/>
                    </a:schemeClr>
                  </a:solidFill>
                </a:rPr>
                <a:t>Turbidity (FNU)</a:t>
              </a:r>
              <a:endParaRPr lang="en-US" sz="1800" b="1" dirty="0">
                <a:solidFill>
                  <a:schemeClr val="tx1">
                    <a:lumMod val="75000"/>
                  </a:schemeClr>
                </a:solidFill>
              </a:endParaRPr>
            </a:p>
          </p:txBody>
        </p:sp>
        <p:sp>
          <p:nvSpPr>
            <p:cNvPr id="64" name="Text Placeholder 16"/>
            <p:cNvSpPr txBox="1">
              <a:spLocks/>
            </p:cNvSpPr>
            <p:nvPr/>
          </p:nvSpPr>
          <p:spPr>
            <a:xfrm>
              <a:off x="21893013" y="15775499"/>
              <a:ext cx="2982647"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a:solidFill>
                    <a:schemeClr val="tx1">
                      <a:lumMod val="75000"/>
                    </a:schemeClr>
                  </a:solidFill>
                </a:rPr>
                <a:t>High</a:t>
              </a:r>
              <a:r>
                <a:rPr lang="en-US" sz="1800" dirty="0" smtClean="0">
                  <a:solidFill>
                    <a:schemeClr val="tx1">
                      <a:lumMod val="75000"/>
                    </a:schemeClr>
                  </a:solidFill>
                </a:rPr>
                <a:t>  </a:t>
              </a:r>
              <a:r>
                <a:rPr lang="en-US" sz="1800" dirty="0">
                  <a:solidFill>
                    <a:schemeClr val="tx1">
                      <a:lumMod val="75000"/>
                    </a:schemeClr>
                  </a:solidFill>
                </a:rPr>
                <a:t>&gt; </a:t>
              </a:r>
              <a:r>
                <a:rPr lang="en-US" sz="1800" dirty="0" smtClean="0">
                  <a:solidFill>
                    <a:schemeClr val="tx1">
                      <a:lumMod val="75000"/>
                    </a:schemeClr>
                  </a:solidFill>
                </a:rPr>
                <a:t>15</a:t>
              </a:r>
              <a:endParaRPr lang="en-US" sz="1800" dirty="0">
                <a:solidFill>
                  <a:schemeClr val="tx1">
                    <a:lumMod val="75000"/>
                  </a:schemeClr>
                </a:solidFill>
              </a:endParaRPr>
            </a:p>
          </p:txBody>
        </p:sp>
        <p:sp>
          <p:nvSpPr>
            <p:cNvPr id="69" name="Text Placeholder 16"/>
            <p:cNvSpPr txBox="1">
              <a:spLocks/>
            </p:cNvSpPr>
            <p:nvPr/>
          </p:nvSpPr>
          <p:spPr>
            <a:xfrm>
              <a:off x="21893013" y="16333466"/>
              <a:ext cx="2982647"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a:solidFill>
                    <a:schemeClr val="tx1">
                      <a:lumMod val="75000"/>
                    </a:schemeClr>
                  </a:solidFill>
                </a:rPr>
                <a:t>Low</a:t>
              </a:r>
              <a:r>
                <a:rPr lang="en-US" sz="1800" dirty="0" smtClean="0">
                  <a:solidFill>
                    <a:schemeClr val="tx1">
                      <a:lumMod val="75000"/>
                    </a:schemeClr>
                  </a:solidFill>
                </a:rPr>
                <a:t>        </a:t>
              </a:r>
              <a:r>
                <a:rPr lang="en-US" sz="1800" dirty="0">
                  <a:solidFill>
                    <a:schemeClr val="tx1">
                      <a:lumMod val="75000"/>
                    </a:schemeClr>
                  </a:solidFill>
                </a:rPr>
                <a:t>0</a:t>
              </a:r>
            </a:p>
          </p:txBody>
        </p:sp>
      </p:grpSp>
      <p:grpSp>
        <p:nvGrpSpPr>
          <p:cNvPr id="111" name="Group 110"/>
          <p:cNvGrpSpPr/>
          <p:nvPr/>
        </p:nvGrpSpPr>
        <p:grpSpPr>
          <a:xfrm>
            <a:off x="986243" y="20299729"/>
            <a:ext cx="5593177" cy="365053"/>
            <a:chOff x="986243" y="19876003"/>
            <a:chExt cx="5593177" cy="365053"/>
          </a:xfrm>
        </p:grpSpPr>
        <p:cxnSp>
          <p:nvCxnSpPr>
            <p:cNvPr id="29" name="Straight Connector 28"/>
            <p:cNvCxnSpPr/>
            <p:nvPr/>
          </p:nvCxnSpPr>
          <p:spPr>
            <a:xfrm>
              <a:off x="986243" y="20106656"/>
              <a:ext cx="504132" cy="0"/>
            </a:xfrm>
            <a:prstGeom prst="line">
              <a:avLst/>
            </a:prstGeom>
          </p:spPr>
          <p:style>
            <a:lnRef idx="1">
              <a:schemeClr val="dk1"/>
            </a:lnRef>
            <a:fillRef idx="0">
              <a:schemeClr val="dk1"/>
            </a:fillRef>
            <a:effectRef idx="0">
              <a:schemeClr val="dk1"/>
            </a:effectRef>
            <a:fontRef idx="minor">
              <a:schemeClr val="tx1"/>
            </a:fontRef>
          </p:style>
        </p:cxnSp>
        <p:sp>
          <p:nvSpPr>
            <p:cNvPr id="70" name="Text Placeholder 16"/>
            <p:cNvSpPr txBox="1">
              <a:spLocks/>
            </p:cNvSpPr>
            <p:nvPr/>
          </p:nvSpPr>
          <p:spPr>
            <a:xfrm>
              <a:off x="1615524" y="19876003"/>
              <a:ext cx="4963896"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Overlapping Satellite Paths</a:t>
              </a:r>
            </a:p>
          </p:txBody>
        </p:sp>
      </p:grpSp>
      <p:grpSp>
        <p:nvGrpSpPr>
          <p:cNvPr id="112" name="Group 111"/>
          <p:cNvGrpSpPr/>
          <p:nvPr/>
        </p:nvGrpSpPr>
        <p:grpSpPr>
          <a:xfrm>
            <a:off x="15295313" y="16683472"/>
            <a:ext cx="5788501" cy="3265560"/>
            <a:chOff x="15295313" y="16270514"/>
            <a:chExt cx="5788501" cy="3265560"/>
          </a:xfrm>
        </p:grpSpPr>
        <p:pic>
          <p:nvPicPr>
            <p:cNvPr id="44" name="Picture 43"/>
            <p:cNvPicPr>
              <a:picLocks noChangeAspect="1"/>
            </p:cNvPicPr>
            <p:nvPr/>
          </p:nvPicPr>
          <p:blipFill rotWithShape="1">
            <a:blip r:embed="rId11">
              <a:extLst>
                <a:ext uri="{28A0092B-C50C-407E-A947-70E740481C1C}">
                  <a14:useLocalDpi xmlns:a14="http://schemas.microsoft.com/office/drawing/2010/main" val="0"/>
                </a:ext>
              </a:extLst>
            </a:blip>
            <a:srcRect t="14263" b="35248"/>
            <a:stretch/>
          </p:blipFill>
          <p:spPr>
            <a:xfrm>
              <a:off x="15295313" y="16270514"/>
              <a:ext cx="5788501" cy="3265560"/>
            </a:xfrm>
            <a:prstGeom prst="rect">
              <a:avLst/>
            </a:prstGeom>
          </p:spPr>
        </p:pic>
        <p:sp>
          <p:nvSpPr>
            <p:cNvPr id="58" name="TextBox 57"/>
            <p:cNvSpPr txBox="1"/>
            <p:nvPr/>
          </p:nvSpPr>
          <p:spPr>
            <a:xfrm>
              <a:off x="15318478" y="19062829"/>
              <a:ext cx="2148091" cy="461665"/>
            </a:xfrm>
            <a:prstGeom prst="rect">
              <a:avLst/>
            </a:prstGeom>
            <a:noFill/>
          </p:spPr>
          <p:txBody>
            <a:bodyPr wrap="square" rtlCol="0">
              <a:spAutoFit/>
            </a:bodyPr>
            <a:lstStyle/>
            <a:p>
              <a:r>
                <a:rPr lang="en-US" sz="2400" dirty="0" smtClean="0"/>
                <a:t>Landsat 8</a:t>
              </a:r>
              <a:endParaRPr lang="en-US" sz="2400" dirty="0"/>
            </a:p>
          </p:txBody>
        </p:sp>
      </p:grpSp>
      <p:grpSp>
        <p:nvGrpSpPr>
          <p:cNvPr id="113" name="Group 112"/>
          <p:cNvGrpSpPr/>
          <p:nvPr/>
        </p:nvGrpSpPr>
        <p:grpSpPr>
          <a:xfrm>
            <a:off x="9319969" y="16683472"/>
            <a:ext cx="5792780" cy="3265826"/>
            <a:chOff x="9319969" y="16270514"/>
            <a:chExt cx="5792780" cy="3265826"/>
          </a:xfrm>
        </p:grpSpPr>
        <p:pic>
          <p:nvPicPr>
            <p:cNvPr id="45" name="Picture 44"/>
            <p:cNvPicPr>
              <a:picLocks noChangeAspect="1"/>
            </p:cNvPicPr>
            <p:nvPr/>
          </p:nvPicPr>
          <p:blipFill rotWithShape="1">
            <a:blip r:embed="rId12">
              <a:extLst>
                <a:ext uri="{28A0092B-C50C-407E-A947-70E740481C1C}">
                  <a14:useLocalDpi xmlns:a14="http://schemas.microsoft.com/office/drawing/2010/main" val="0"/>
                </a:ext>
              </a:extLst>
            </a:blip>
            <a:srcRect t="14604" b="34694"/>
            <a:stretch/>
          </p:blipFill>
          <p:spPr>
            <a:xfrm>
              <a:off x="9324245" y="16270514"/>
              <a:ext cx="5788504" cy="3265560"/>
            </a:xfrm>
            <a:prstGeom prst="rect">
              <a:avLst/>
            </a:prstGeom>
          </p:spPr>
        </p:pic>
        <p:sp>
          <p:nvSpPr>
            <p:cNvPr id="89" name="TextBox 88"/>
            <p:cNvSpPr txBox="1"/>
            <p:nvPr/>
          </p:nvSpPr>
          <p:spPr>
            <a:xfrm>
              <a:off x="9319969" y="19074675"/>
              <a:ext cx="2051831" cy="461665"/>
            </a:xfrm>
            <a:prstGeom prst="rect">
              <a:avLst/>
            </a:prstGeom>
            <a:noFill/>
          </p:spPr>
          <p:txBody>
            <a:bodyPr wrap="square" rtlCol="0">
              <a:spAutoFit/>
            </a:bodyPr>
            <a:lstStyle/>
            <a:p>
              <a:r>
                <a:rPr lang="en-US" sz="2400" dirty="0" smtClean="0"/>
                <a:t>Sentinel-2</a:t>
              </a:r>
              <a:endParaRPr lang="en-US" sz="2400" dirty="0"/>
            </a:p>
          </p:txBody>
        </p:sp>
      </p:grpSp>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r="83798" b="7817"/>
          <a:stretch/>
        </p:blipFill>
        <p:spPr>
          <a:xfrm>
            <a:off x="9744647" y="21077853"/>
            <a:ext cx="351853" cy="362922"/>
          </a:xfrm>
          <a:prstGeom prst="rect">
            <a:avLst/>
          </a:prstGeom>
        </p:spPr>
      </p:pic>
      <p:pic>
        <p:nvPicPr>
          <p:cNvPr id="73" name="Picture 72"/>
          <p:cNvPicPr>
            <a:picLocks noChangeAspect="1"/>
          </p:cNvPicPr>
          <p:nvPr/>
        </p:nvPicPr>
        <p:blipFill rotWithShape="1">
          <a:blip r:embed="rId14">
            <a:extLst>
              <a:ext uri="{28A0092B-C50C-407E-A947-70E740481C1C}">
                <a14:useLocalDpi xmlns:a14="http://schemas.microsoft.com/office/drawing/2010/main" val="0"/>
              </a:ext>
            </a:extLst>
          </a:blip>
          <a:srcRect r="83310" b="13211"/>
          <a:stretch/>
        </p:blipFill>
        <p:spPr>
          <a:xfrm>
            <a:off x="9725597" y="20654406"/>
            <a:ext cx="351853" cy="319644"/>
          </a:xfrm>
          <a:prstGeom prst="rect">
            <a:avLst/>
          </a:prstGeom>
        </p:spPr>
      </p:pic>
      <p:pic>
        <p:nvPicPr>
          <p:cNvPr id="74" name="Picture 73"/>
          <p:cNvPicPr>
            <a:picLocks noChangeAspect="1"/>
          </p:cNvPicPr>
          <p:nvPr/>
        </p:nvPicPr>
        <p:blipFill rotWithShape="1">
          <a:blip r:embed="rId15">
            <a:extLst>
              <a:ext uri="{28A0092B-C50C-407E-A947-70E740481C1C}">
                <a14:useLocalDpi xmlns:a14="http://schemas.microsoft.com/office/drawing/2010/main" val="0"/>
              </a:ext>
            </a:extLst>
          </a:blip>
          <a:srcRect r="53326" b="4593"/>
          <a:stretch/>
        </p:blipFill>
        <p:spPr>
          <a:xfrm>
            <a:off x="9687497" y="21469550"/>
            <a:ext cx="409003" cy="399850"/>
          </a:xfrm>
          <a:prstGeom prst="rect">
            <a:avLst/>
          </a:prstGeom>
        </p:spPr>
      </p:pic>
      <p:pic>
        <p:nvPicPr>
          <p:cNvPr id="75" name="Picture 74"/>
          <p:cNvPicPr>
            <a:picLocks noChangeAspect="1"/>
          </p:cNvPicPr>
          <p:nvPr/>
        </p:nvPicPr>
        <p:blipFill rotWithShape="1">
          <a:blip r:embed="rId16">
            <a:extLst>
              <a:ext uri="{28A0092B-C50C-407E-A947-70E740481C1C}">
                <a14:useLocalDpi xmlns:a14="http://schemas.microsoft.com/office/drawing/2010/main" val="0"/>
              </a:ext>
            </a:extLst>
          </a:blip>
          <a:srcRect r="58376" b="-2579"/>
          <a:stretch/>
        </p:blipFill>
        <p:spPr>
          <a:xfrm>
            <a:off x="11963937" y="21423945"/>
            <a:ext cx="523338" cy="416879"/>
          </a:xfrm>
          <a:prstGeom prst="rect">
            <a:avLst/>
          </a:prstGeom>
        </p:spPr>
      </p:pic>
      <p:pic>
        <p:nvPicPr>
          <p:cNvPr id="77" name="Picture 76"/>
          <p:cNvPicPr>
            <a:picLocks noChangeAspect="1"/>
          </p:cNvPicPr>
          <p:nvPr/>
        </p:nvPicPr>
        <p:blipFill rotWithShape="1">
          <a:blip r:embed="rId17">
            <a:extLst>
              <a:ext uri="{28A0092B-C50C-407E-A947-70E740481C1C}">
                <a14:useLocalDpi xmlns:a14="http://schemas.microsoft.com/office/drawing/2010/main" val="0"/>
              </a:ext>
            </a:extLst>
          </a:blip>
          <a:srcRect r="84951" b="14640"/>
          <a:stretch/>
        </p:blipFill>
        <p:spPr>
          <a:xfrm>
            <a:off x="12078237" y="20644881"/>
            <a:ext cx="418563" cy="357744"/>
          </a:xfrm>
          <a:prstGeom prst="rect">
            <a:avLst/>
          </a:prstGeom>
        </p:spPr>
      </p:pic>
      <p:pic>
        <p:nvPicPr>
          <p:cNvPr id="78" name="Picture 77"/>
          <p:cNvPicPr>
            <a:picLocks noChangeAspect="1"/>
          </p:cNvPicPr>
          <p:nvPr/>
        </p:nvPicPr>
        <p:blipFill rotWithShape="1">
          <a:blip r:embed="rId18">
            <a:extLst>
              <a:ext uri="{28A0092B-C50C-407E-A947-70E740481C1C}">
                <a14:useLocalDpi xmlns:a14="http://schemas.microsoft.com/office/drawing/2010/main" val="0"/>
              </a:ext>
            </a:extLst>
          </a:blip>
          <a:srcRect r="85893" b="5087"/>
          <a:stretch/>
        </p:blipFill>
        <p:spPr>
          <a:xfrm>
            <a:off x="12078237" y="21045526"/>
            <a:ext cx="399513" cy="385724"/>
          </a:xfrm>
          <a:prstGeom prst="rect">
            <a:avLst/>
          </a:prstGeom>
        </p:spPr>
      </p:pic>
      <p:sp>
        <p:nvSpPr>
          <p:cNvPr id="94" name="Rectangle 93"/>
          <p:cNvSpPr/>
          <p:nvPr/>
        </p:nvSpPr>
        <p:spPr>
          <a:xfrm>
            <a:off x="9374359" y="20443362"/>
            <a:ext cx="6328329" cy="2492201"/>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 name="Table 102"/>
          <p:cNvGraphicFramePr>
            <a:graphicFrameLocks noGrp="1"/>
          </p:cNvGraphicFramePr>
          <p:nvPr>
            <p:extLst>
              <p:ext uri="{D42A27DB-BD31-4B8C-83A1-F6EECF244321}">
                <p14:modId xmlns:p14="http://schemas.microsoft.com/office/powerpoint/2010/main" val="3995575751"/>
              </p:ext>
            </p:extLst>
          </p:nvPr>
        </p:nvGraphicFramePr>
        <p:xfrm>
          <a:off x="9773089" y="21981341"/>
          <a:ext cx="5339660" cy="731520"/>
        </p:xfrm>
        <a:graphic>
          <a:graphicData uri="http://schemas.openxmlformats.org/drawingml/2006/table">
            <a:tbl>
              <a:tblPr bandRow="1">
                <a:effectLst/>
                <a:tableStyleId>{5C22544A-7EE6-4342-B048-85BDC9FD1C3A}</a:tableStyleId>
              </a:tblPr>
              <a:tblGrid>
                <a:gridCol w="1846720">
                  <a:extLst>
                    <a:ext uri="{9D8B030D-6E8A-4147-A177-3AD203B41FA5}">
                      <a16:colId xmlns:a16="http://schemas.microsoft.com/office/drawing/2014/main" val="20000"/>
                    </a:ext>
                  </a:extLst>
                </a:gridCol>
                <a:gridCol w="2123623">
                  <a:extLst>
                    <a:ext uri="{9D8B030D-6E8A-4147-A177-3AD203B41FA5}">
                      <a16:colId xmlns:a16="http://schemas.microsoft.com/office/drawing/2014/main" val="20001"/>
                    </a:ext>
                  </a:extLst>
                </a:gridCol>
                <a:gridCol w="1369317">
                  <a:extLst>
                    <a:ext uri="{9D8B030D-6E8A-4147-A177-3AD203B41FA5}">
                      <a16:colId xmlns:a16="http://schemas.microsoft.com/office/drawing/2014/main" val="20002"/>
                    </a:ext>
                  </a:extLst>
                </a:gridCol>
              </a:tblGrid>
              <a:tr h="344142">
                <a:tc>
                  <a:txBody>
                    <a:bodyPr/>
                    <a:lstStyle/>
                    <a:p>
                      <a:r>
                        <a:rPr lang="en-US" sz="1800" spc="-30" baseline="0" dirty="0" smtClean="0">
                          <a:latin typeface="+mn-lt"/>
                        </a:rPr>
                        <a:t> Sentinel-2</a:t>
                      </a:r>
                      <a:endParaRPr lang="en-US" sz="1800" spc="-30" baseline="0" dirty="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4A3D4">
                        <a:alpha val="74902"/>
                      </a:srgbClr>
                    </a:solidFill>
                  </a:tcPr>
                </a:tc>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y</a:t>
                      </a:r>
                      <a:r>
                        <a:rPr lang="en-US" sz="1800" kern="1200" baseline="0" dirty="0" smtClean="0">
                          <a:solidFill>
                            <a:schemeClr val="dk1"/>
                          </a:solidFill>
                          <a:latin typeface="+mn-lt"/>
                          <a:ea typeface="+mn-ea"/>
                          <a:cs typeface="+mn-cs"/>
                        </a:rPr>
                        <a:t> = 1.19x - 6.20</a:t>
                      </a:r>
                      <a:endParaRPr lang="en-US" sz="1800" kern="1200" baseline="30000" dirty="0" smtClean="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4A3D4">
                        <a:alpha val="25098"/>
                      </a:srgbClr>
                    </a:solidFill>
                  </a:tcPr>
                </a:tc>
                <a:tc>
                  <a:txBody>
                    <a:bodyPr/>
                    <a:lstStyle/>
                    <a:p>
                      <a:pPr algn="l"/>
                      <a:r>
                        <a:rPr lang="en-US" sz="1800" spc="-30" dirty="0" smtClean="0">
                          <a:latin typeface="+mn-lt"/>
                        </a:rPr>
                        <a:t> R</a:t>
                      </a:r>
                      <a:r>
                        <a:rPr lang="en-US" sz="1800" spc="-30" baseline="30000" dirty="0" smtClean="0">
                          <a:latin typeface="+mn-lt"/>
                        </a:rPr>
                        <a:t>2</a:t>
                      </a:r>
                      <a:r>
                        <a:rPr lang="en-US" sz="1800" spc="-30" dirty="0" smtClean="0">
                          <a:latin typeface="+mn-lt"/>
                        </a:rPr>
                        <a:t> = 0.77</a:t>
                      </a:r>
                      <a:endParaRPr lang="en-US" sz="1800" spc="-30" dirty="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A3D4">
                        <a:alpha val="25098"/>
                      </a:srgbClr>
                    </a:solidFill>
                  </a:tcPr>
                </a:tc>
                <a:extLst>
                  <a:ext uri="{0D108BD9-81ED-4DB2-BD59-A6C34878D82A}">
                    <a16:rowId xmlns:a16="http://schemas.microsoft.com/office/drawing/2014/main" val="10002"/>
                  </a:ext>
                </a:extLst>
              </a:tr>
              <a:tr h="344142">
                <a:tc>
                  <a:txBody>
                    <a:bodyPr/>
                    <a:lstStyle/>
                    <a:p>
                      <a:r>
                        <a:rPr lang="en-US" sz="1800" spc="-30" dirty="0" smtClean="0">
                          <a:latin typeface="+mn-lt"/>
                        </a:rPr>
                        <a:t> </a:t>
                      </a:r>
                      <a:r>
                        <a:rPr lang="en-US" sz="1800" spc="-30" baseline="0" dirty="0" smtClean="0">
                          <a:latin typeface="+mn-lt"/>
                        </a:rPr>
                        <a:t>Landsat 8 </a:t>
                      </a:r>
                      <a:endParaRPr lang="en-US" sz="1800" spc="-30" dirty="0" smtClean="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E5341">
                        <a:alpha val="74902"/>
                      </a:srgbClr>
                    </a:solidFill>
                  </a:tcPr>
                </a:tc>
                <a:tc>
                  <a:txBody>
                    <a:bodyPr/>
                    <a:lstStyle/>
                    <a:p>
                      <a:pPr algn="l"/>
                      <a:r>
                        <a:rPr lang="en-US" sz="1800" spc="-30" dirty="0" smtClean="0">
                          <a:latin typeface="+mn-lt"/>
                        </a:rPr>
                        <a:t> y = 0.66x + 1.49</a:t>
                      </a:r>
                      <a:endParaRPr lang="en-US" sz="1800" spc="-30" dirty="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E5341">
                        <a:alpha val="25098"/>
                      </a:srgbClr>
                    </a:solidFill>
                  </a:tcPr>
                </a:tc>
                <a:tc>
                  <a:txBody>
                    <a:bodyPr/>
                    <a:lstStyle/>
                    <a:p>
                      <a:pPr algn="l"/>
                      <a:r>
                        <a:rPr lang="en-US" sz="1800" spc="-30" dirty="0" smtClean="0">
                          <a:latin typeface="+mn-lt"/>
                        </a:rPr>
                        <a:t> R</a:t>
                      </a:r>
                      <a:r>
                        <a:rPr lang="en-US" sz="1800" spc="-30" baseline="30000" dirty="0" smtClean="0">
                          <a:latin typeface="+mn-lt"/>
                        </a:rPr>
                        <a:t>2 </a:t>
                      </a:r>
                      <a:r>
                        <a:rPr lang="en-US" sz="1800" spc="-30" baseline="0" dirty="0" smtClean="0">
                          <a:latin typeface="+mn-lt"/>
                        </a:rPr>
                        <a:t>= 0.47</a:t>
                      </a:r>
                      <a:endParaRPr lang="en-US" sz="1800" spc="-30" dirty="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5341">
                        <a:alpha val="25098"/>
                      </a:srgbClr>
                    </a:solidFill>
                  </a:tcPr>
                </a:tc>
                <a:extLst>
                  <a:ext uri="{0D108BD9-81ED-4DB2-BD59-A6C34878D82A}">
                    <a16:rowId xmlns:a16="http://schemas.microsoft.com/office/drawing/2014/main" val="10003"/>
                  </a:ext>
                </a:extLst>
              </a:tr>
            </a:tbl>
          </a:graphicData>
        </a:graphic>
      </p:graphicFrame>
      <p:sp>
        <p:nvSpPr>
          <p:cNvPr id="104" name="TextBox 103"/>
          <p:cNvSpPr txBox="1"/>
          <p:nvPr/>
        </p:nvSpPr>
        <p:spPr>
          <a:xfrm>
            <a:off x="16774410" y="20309039"/>
            <a:ext cx="6439517" cy="461665"/>
          </a:xfrm>
          <a:prstGeom prst="rect">
            <a:avLst/>
          </a:prstGeom>
          <a:solidFill>
            <a:schemeClr val="bg1"/>
          </a:solidFill>
        </p:spPr>
        <p:txBody>
          <a:bodyPr wrap="square" rtlCol="0">
            <a:spAutoFit/>
          </a:bodyPr>
          <a:lstStyle/>
          <a:p>
            <a:pPr algn="ctr"/>
            <a:r>
              <a:rPr lang="en-US" sz="2400" b="1" dirty="0" smtClean="0"/>
              <a:t>Satellite-Derived Turbidity vs. In Situ Values</a:t>
            </a:r>
            <a:endParaRPr lang="en-US" sz="2400" b="1" dirty="0"/>
          </a:p>
        </p:txBody>
      </p:sp>
      <p:graphicFrame>
        <p:nvGraphicFramePr>
          <p:cNvPr id="105" name="Chart 104"/>
          <p:cNvGraphicFramePr>
            <a:graphicFrameLocks/>
          </p:cNvGraphicFramePr>
          <p:nvPr>
            <p:extLst>
              <p:ext uri="{D42A27DB-BD31-4B8C-83A1-F6EECF244321}">
                <p14:modId xmlns:p14="http://schemas.microsoft.com/office/powerpoint/2010/main" val="425435195"/>
              </p:ext>
            </p:extLst>
          </p:nvPr>
        </p:nvGraphicFramePr>
        <p:xfrm>
          <a:off x="16403403" y="20997679"/>
          <a:ext cx="6810525" cy="5700027"/>
        </p:xfrm>
        <a:graphic>
          <a:graphicData uri="http://schemas.openxmlformats.org/drawingml/2006/chart">
            <c:chart xmlns:c="http://schemas.openxmlformats.org/drawingml/2006/chart" xmlns:r="http://schemas.openxmlformats.org/officeDocument/2006/relationships" r:id="rId19"/>
          </a:graphicData>
        </a:graphic>
      </p:graphicFrame>
      <p:sp>
        <p:nvSpPr>
          <p:cNvPr id="109" name="TextBox 108"/>
          <p:cNvSpPr txBox="1"/>
          <p:nvPr/>
        </p:nvSpPr>
        <p:spPr>
          <a:xfrm>
            <a:off x="9310265" y="23137431"/>
            <a:ext cx="6623237" cy="3046988"/>
          </a:xfrm>
          <a:prstGeom prst="rect">
            <a:avLst/>
          </a:prstGeom>
          <a:solidFill>
            <a:schemeClr val="bg1"/>
          </a:solidFill>
        </p:spPr>
        <p:txBody>
          <a:bodyPr wrap="square" rtlCol="0">
            <a:spAutoFit/>
          </a:bodyPr>
          <a:lstStyle/>
          <a:p>
            <a:r>
              <a:rPr lang="en-US" sz="2400" spc="-50" dirty="0" smtClean="0"/>
              <a:t>Turbidity derived from Sentinel-2 was more highly-correlated with </a:t>
            </a:r>
            <a:r>
              <a:rPr lang="en-US" sz="2400" i="1" spc="-50" dirty="0" smtClean="0"/>
              <a:t>in situ </a:t>
            </a:r>
            <a:r>
              <a:rPr lang="en-US" sz="2400" spc="-50" dirty="0" smtClean="0"/>
              <a:t>values, exhibiting a slope slightly over 1. Landsat 8, on the other hand, was less correlated, having a slope under 0.7.</a:t>
            </a:r>
          </a:p>
          <a:p>
            <a:endParaRPr lang="en-US" sz="2400" spc="-50" dirty="0"/>
          </a:p>
          <a:p>
            <a:r>
              <a:rPr lang="en-US" sz="2400" spc="-50" dirty="0" smtClean="0"/>
              <a:t>Sentinel-2 data were more accurate than Landsat 8 in the smaller tributaries of the Bay-Delta, as the satellite has a smaller spatial resolution.</a:t>
            </a:r>
            <a:endParaRPr lang="en-US" sz="2400" spc="-50" dirty="0"/>
          </a:p>
        </p:txBody>
      </p:sp>
      <p:sp>
        <p:nvSpPr>
          <p:cNvPr id="79" name="TextBox 78"/>
          <p:cNvSpPr txBox="1"/>
          <p:nvPr/>
        </p:nvSpPr>
        <p:spPr>
          <a:xfrm>
            <a:off x="10024866" y="20628347"/>
            <a:ext cx="2051831" cy="369332"/>
          </a:xfrm>
          <a:prstGeom prst="rect">
            <a:avLst/>
          </a:prstGeom>
          <a:noFill/>
        </p:spPr>
        <p:txBody>
          <a:bodyPr wrap="square" rtlCol="0">
            <a:spAutoFit/>
          </a:bodyPr>
          <a:lstStyle/>
          <a:p>
            <a:r>
              <a:rPr lang="en-US" sz="1800" dirty="0" smtClean="0"/>
              <a:t>Landsat 8 vs. </a:t>
            </a:r>
            <a:r>
              <a:rPr lang="en-US" sz="1800" i="1" dirty="0" smtClean="0"/>
              <a:t>in situ</a:t>
            </a:r>
            <a:endParaRPr lang="en-US" sz="1800" dirty="0"/>
          </a:p>
        </p:txBody>
      </p:sp>
      <p:sp>
        <p:nvSpPr>
          <p:cNvPr id="80" name="TextBox 79"/>
          <p:cNvSpPr txBox="1"/>
          <p:nvPr/>
        </p:nvSpPr>
        <p:spPr>
          <a:xfrm>
            <a:off x="10024866" y="21047227"/>
            <a:ext cx="2051831" cy="369332"/>
          </a:xfrm>
          <a:prstGeom prst="rect">
            <a:avLst/>
          </a:prstGeom>
          <a:noFill/>
        </p:spPr>
        <p:txBody>
          <a:bodyPr wrap="square" rtlCol="0">
            <a:spAutoFit/>
          </a:bodyPr>
          <a:lstStyle/>
          <a:p>
            <a:r>
              <a:rPr lang="en-US" sz="1800" dirty="0" smtClean="0"/>
              <a:t>Sentinel-2 vs. </a:t>
            </a:r>
            <a:r>
              <a:rPr lang="en-US" sz="1800" i="1" dirty="0" smtClean="0"/>
              <a:t>in situ</a:t>
            </a:r>
            <a:endParaRPr lang="en-US" sz="1800" dirty="0"/>
          </a:p>
        </p:txBody>
      </p:sp>
      <p:sp>
        <p:nvSpPr>
          <p:cNvPr id="81" name="TextBox 80"/>
          <p:cNvSpPr txBox="1"/>
          <p:nvPr/>
        </p:nvSpPr>
        <p:spPr>
          <a:xfrm>
            <a:off x="10024866" y="21466106"/>
            <a:ext cx="2051831" cy="369332"/>
          </a:xfrm>
          <a:prstGeom prst="rect">
            <a:avLst/>
          </a:prstGeom>
          <a:noFill/>
        </p:spPr>
        <p:txBody>
          <a:bodyPr wrap="square" rtlCol="0">
            <a:spAutoFit/>
          </a:bodyPr>
          <a:lstStyle/>
          <a:p>
            <a:r>
              <a:rPr lang="en-US" sz="1800" dirty="0" smtClean="0"/>
              <a:t>1:1</a:t>
            </a:r>
            <a:endParaRPr lang="en-US" sz="1800" dirty="0"/>
          </a:p>
        </p:txBody>
      </p:sp>
      <p:sp>
        <p:nvSpPr>
          <p:cNvPr id="85" name="TextBox 84"/>
          <p:cNvSpPr txBox="1"/>
          <p:nvPr/>
        </p:nvSpPr>
        <p:spPr>
          <a:xfrm>
            <a:off x="12536442" y="20632093"/>
            <a:ext cx="2937646" cy="369332"/>
          </a:xfrm>
          <a:prstGeom prst="rect">
            <a:avLst/>
          </a:prstGeom>
          <a:noFill/>
        </p:spPr>
        <p:txBody>
          <a:bodyPr wrap="square" rtlCol="0">
            <a:spAutoFit/>
          </a:bodyPr>
          <a:lstStyle/>
          <a:p>
            <a:r>
              <a:rPr lang="en-US" sz="1800" dirty="0" smtClean="0"/>
              <a:t>Linear (Landsat 8 vs. </a:t>
            </a:r>
            <a:r>
              <a:rPr lang="en-US" sz="1800" i="1" dirty="0" smtClean="0"/>
              <a:t>in situ</a:t>
            </a:r>
            <a:r>
              <a:rPr lang="en-US" sz="1800" dirty="0" smtClean="0"/>
              <a:t>)</a:t>
            </a:r>
            <a:endParaRPr lang="en-US" sz="1800" dirty="0"/>
          </a:p>
        </p:txBody>
      </p:sp>
      <p:sp>
        <p:nvSpPr>
          <p:cNvPr id="86" name="TextBox 85"/>
          <p:cNvSpPr txBox="1"/>
          <p:nvPr/>
        </p:nvSpPr>
        <p:spPr>
          <a:xfrm>
            <a:off x="12536442" y="21050973"/>
            <a:ext cx="2731415" cy="369332"/>
          </a:xfrm>
          <a:prstGeom prst="rect">
            <a:avLst/>
          </a:prstGeom>
          <a:noFill/>
        </p:spPr>
        <p:txBody>
          <a:bodyPr wrap="square" rtlCol="0">
            <a:spAutoFit/>
          </a:bodyPr>
          <a:lstStyle/>
          <a:p>
            <a:r>
              <a:rPr lang="en-US" sz="1800" dirty="0" smtClean="0"/>
              <a:t>Linear (Sentinel-2 vs. </a:t>
            </a:r>
            <a:r>
              <a:rPr lang="en-US" sz="1800" i="1" dirty="0" smtClean="0"/>
              <a:t>in situ</a:t>
            </a:r>
            <a:r>
              <a:rPr lang="en-US" sz="1800" dirty="0" smtClean="0"/>
              <a:t>)</a:t>
            </a:r>
            <a:endParaRPr lang="en-US" sz="1800" dirty="0"/>
          </a:p>
        </p:txBody>
      </p:sp>
      <p:sp>
        <p:nvSpPr>
          <p:cNvPr id="87" name="TextBox 86"/>
          <p:cNvSpPr txBox="1"/>
          <p:nvPr/>
        </p:nvSpPr>
        <p:spPr>
          <a:xfrm>
            <a:off x="12536442" y="21469852"/>
            <a:ext cx="3430271" cy="369332"/>
          </a:xfrm>
          <a:prstGeom prst="rect">
            <a:avLst/>
          </a:prstGeom>
          <a:noFill/>
        </p:spPr>
        <p:txBody>
          <a:bodyPr wrap="square" rtlCol="0">
            <a:spAutoFit/>
          </a:bodyPr>
          <a:lstStyle/>
          <a:p>
            <a:r>
              <a:rPr lang="en-US" sz="1800" spc="-50" dirty="0" smtClean="0"/>
              <a:t>Optimal Smelt Turbidity (12 </a:t>
            </a:r>
            <a:r>
              <a:rPr lang="en-US" sz="1050" spc="-50" dirty="0" smtClean="0"/>
              <a:t>FNU</a:t>
            </a:r>
            <a:r>
              <a:rPr lang="en-US" sz="1800" spc="-50" dirty="0" smtClean="0"/>
              <a:t>)</a:t>
            </a:r>
            <a:endParaRPr lang="en-US" sz="1800" spc="-50" dirty="0"/>
          </a:p>
        </p:txBody>
      </p:sp>
      <p:sp>
        <p:nvSpPr>
          <p:cNvPr id="88" name="TextBox 87"/>
          <p:cNvSpPr txBox="1"/>
          <p:nvPr/>
        </p:nvSpPr>
        <p:spPr>
          <a:xfrm>
            <a:off x="16837925" y="26750018"/>
            <a:ext cx="6376002" cy="369332"/>
          </a:xfrm>
          <a:prstGeom prst="rect">
            <a:avLst/>
          </a:prstGeom>
          <a:noFill/>
        </p:spPr>
        <p:txBody>
          <a:bodyPr wrap="square" rtlCol="0">
            <a:spAutoFit/>
          </a:bodyPr>
          <a:lstStyle/>
          <a:p>
            <a:pPr algn="ctr"/>
            <a:r>
              <a:rPr lang="en-US" sz="1800" i="1" dirty="0"/>
              <a:t>I</a:t>
            </a:r>
            <a:r>
              <a:rPr lang="en-US" sz="1800" i="1" dirty="0" smtClean="0"/>
              <a:t>n situ </a:t>
            </a:r>
            <a:r>
              <a:rPr lang="en-US" sz="1800" dirty="0" smtClean="0"/>
              <a:t>Turbidity (FNU)</a:t>
            </a:r>
            <a:endParaRPr lang="en-US" sz="1800" dirty="0"/>
          </a:p>
        </p:txBody>
      </p:sp>
      <p:sp>
        <p:nvSpPr>
          <p:cNvPr id="90" name="TextBox 89"/>
          <p:cNvSpPr txBox="1"/>
          <p:nvPr/>
        </p:nvSpPr>
        <p:spPr>
          <a:xfrm rot="16200000">
            <a:off x="13539781" y="23555910"/>
            <a:ext cx="5325448" cy="369332"/>
          </a:xfrm>
          <a:prstGeom prst="rect">
            <a:avLst/>
          </a:prstGeom>
          <a:noFill/>
        </p:spPr>
        <p:txBody>
          <a:bodyPr wrap="square" rtlCol="0">
            <a:spAutoFit/>
          </a:bodyPr>
          <a:lstStyle/>
          <a:p>
            <a:pPr algn="ctr"/>
            <a:r>
              <a:rPr lang="en-US" sz="1800" dirty="0" smtClean="0"/>
              <a:t>Satellite-Derived Turbidity (FNU)</a:t>
            </a:r>
            <a:endParaRPr lang="en-US" sz="1800" dirty="0"/>
          </a:p>
        </p:txBody>
      </p:sp>
      <p:sp>
        <p:nvSpPr>
          <p:cNvPr id="4" name="TextBox 3"/>
          <p:cNvSpPr txBox="1"/>
          <p:nvPr/>
        </p:nvSpPr>
        <p:spPr>
          <a:xfrm>
            <a:off x="5660034" y="9808946"/>
            <a:ext cx="2233304" cy="507831"/>
          </a:xfrm>
          <a:prstGeom prst="rect">
            <a:avLst/>
          </a:prstGeom>
          <a:noFill/>
        </p:spPr>
        <p:txBody>
          <a:bodyPr wrap="none" rtlCol="0">
            <a:spAutoFit/>
          </a:bodyPr>
          <a:lstStyle/>
          <a:p>
            <a:r>
              <a:rPr lang="en-US" sz="2700" dirty="0" smtClean="0">
                <a:solidFill>
                  <a:schemeClr val="bg1"/>
                </a:solidFill>
                <a:latin typeface="+mj-lt"/>
              </a:rPr>
              <a:t>CALIFORNIA</a:t>
            </a:r>
            <a:endParaRPr lang="en-US" sz="2700" dirty="0">
              <a:solidFill>
                <a:schemeClr val="bg1"/>
              </a:solidFill>
              <a:latin typeface="+mj-lt"/>
            </a:endParaRPr>
          </a:p>
        </p:txBody>
      </p:sp>
      <p:sp>
        <p:nvSpPr>
          <p:cNvPr id="84" name="TextBox 83"/>
          <p:cNvSpPr txBox="1"/>
          <p:nvPr/>
        </p:nvSpPr>
        <p:spPr>
          <a:xfrm>
            <a:off x="1490375" y="16476525"/>
            <a:ext cx="1559837" cy="646331"/>
          </a:xfrm>
          <a:prstGeom prst="rect">
            <a:avLst/>
          </a:prstGeom>
          <a:noFill/>
        </p:spPr>
        <p:txBody>
          <a:bodyPr wrap="square" rtlCol="0">
            <a:spAutoFit/>
          </a:bodyPr>
          <a:lstStyle/>
          <a:p>
            <a:r>
              <a:rPr lang="en-US" sz="1800" dirty="0" smtClean="0">
                <a:solidFill>
                  <a:schemeClr val="bg1">
                    <a:lumMod val="95000"/>
                  </a:schemeClr>
                </a:solidFill>
                <a:latin typeface="+mj-lt"/>
              </a:rPr>
              <a:t>Pacific Ocean</a:t>
            </a:r>
            <a:endParaRPr lang="en-US" sz="1800" dirty="0">
              <a:solidFill>
                <a:schemeClr val="bg1">
                  <a:lumMod val="95000"/>
                </a:schemeClr>
              </a:solidFill>
              <a:latin typeface="+mj-lt"/>
            </a:endParaRP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19428</TotalTime>
  <Words>681</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Kucera, Leah M (329B-Affiliate)</cp:lastModifiedBy>
  <cp:revision>148</cp:revision>
  <cp:lastPrinted>2017-07-21T01:19:01Z</cp:lastPrinted>
  <dcterms:created xsi:type="dcterms:W3CDTF">2017-06-02T16:06:25Z</dcterms:created>
  <dcterms:modified xsi:type="dcterms:W3CDTF">2017-08-03T22:29:00Z</dcterms:modified>
</cp:coreProperties>
</file>