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9"/>
  </p:notesMasterIdLst>
  <p:sldIdLst>
    <p:sldId id="256" r:id="rId2"/>
    <p:sldId id="257" r:id="rId3"/>
    <p:sldId id="258" r:id="rId4"/>
    <p:sldId id="259" r:id="rId5"/>
    <p:sldId id="269" r:id="rId6"/>
    <p:sldId id="260" r:id="rId7"/>
    <p:sldId id="261" r:id="rId8"/>
    <p:sldId id="268" r:id="rId9"/>
    <p:sldId id="262" r:id="rId10"/>
    <p:sldId id="263" r:id="rId11"/>
    <p:sldId id="264" r:id="rId12"/>
    <p:sldId id="272" r:id="rId13"/>
    <p:sldId id="267" r:id="rId14"/>
    <p:sldId id="270" r:id="rId15"/>
    <p:sldId id="265" r:id="rId16"/>
    <p:sldId id="271" r:id="rId17"/>
    <p:sldId id="266" r:id="rId18"/>
  </p:sldIdLst>
  <p:sldSz cx="9144000" cy="5143500" type="screen16x9"/>
  <p:notesSz cx="6858000" cy="9144000"/>
  <p:embeddedFontLst>
    <p:embeddedFont>
      <p:font typeface="Century Gothic" panose="020B0502020202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055"/>
    <a:srgbClr val="DC7409"/>
    <a:srgbClr val="566393"/>
    <a:srgbClr val="75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01" autoAdjust="0"/>
  </p:normalViewPr>
  <p:slideViewPr>
    <p:cSldViewPr snapToGrid="0">
      <p:cViewPr>
        <p:scale>
          <a:sx n="136" d="100"/>
          <a:sy n="136" d="100"/>
        </p:scale>
        <p:origin x="17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pater\Downloads\Landsat8.VS.InSitu_UPda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pater\Downloads\Landsat8.VS.InSitu_UPda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Landsat 8 Insitu</c:v>
          </c:tx>
          <c:spPr>
            <a:ln w="19050" cap="rnd">
              <a:noFill/>
              <a:round/>
            </a:ln>
            <a:effectLst/>
          </c:spPr>
          <c:marker>
            <c:symbol val="circle"/>
            <c:size val="3"/>
            <c:spPr>
              <a:solidFill>
                <a:schemeClr val="accent2">
                  <a:lumMod val="60000"/>
                  <a:lumOff val="40000"/>
                </a:schemeClr>
              </a:solidFill>
              <a:ln w="9525">
                <a:solidFill>
                  <a:schemeClr val="accent2">
                    <a:lumMod val="75000"/>
                  </a:schemeClr>
                </a:solidFill>
              </a:ln>
              <a:effectLst/>
            </c:spPr>
          </c:marker>
          <c:trendline>
            <c:spPr>
              <a:ln w="19050" cap="rnd">
                <a:solidFill>
                  <a:schemeClr val="accent2">
                    <a:lumMod val="60000"/>
                    <a:lumOff val="40000"/>
                  </a:schemeClr>
                </a:solidFill>
                <a:prstDash val="solid"/>
              </a:ln>
              <a:effectLst/>
            </c:spPr>
            <c:trendlineType val="linear"/>
            <c:forward val="10"/>
            <c:dispRSqr val="0"/>
            <c:dispEq val="0"/>
          </c:trendline>
          <c:xVal>
            <c:numRef>
              <c:f>Landsat_Sentinel!$B$2:$B$197</c:f>
              <c:numCache>
                <c:formatCode>General</c:formatCode>
                <c:ptCount val="196"/>
                <c:pt idx="0">
                  <c:v>7.1</c:v>
                </c:pt>
                <c:pt idx="1">
                  <c:v>24</c:v>
                </c:pt>
                <c:pt idx="2">
                  <c:v>8.9</c:v>
                </c:pt>
                <c:pt idx="3">
                  <c:v>4.5</c:v>
                </c:pt>
                <c:pt idx="4">
                  <c:v>2.4</c:v>
                </c:pt>
                <c:pt idx="5">
                  <c:v>4.7</c:v>
                </c:pt>
                <c:pt idx="6">
                  <c:v>3.6</c:v>
                </c:pt>
                <c:pt idx="7">
                  <c:v>1.6</c:v>
                </c:pt>
                <c:pt idx="8">
                  <c:v>7.5</c:v>
                </c:pt>
                <c:pt idx="9">
                  <c:v>5.8</c:v>
                </c:pt>
                <c:pt idx="10">
                  <c:v>4.2</c:v>
                </c:pt>
                <c:pt idx="11">
                  <c:v>2.2999999999999998</c:v>
                </c:pt>
                <c:pt idx="12">
                  <c:v>4.5999999999999996</c:v>
                </c:pt>
                <c:pt idx="13">
                  <c:v>5</c:v>
                </c:pt>
                <c:pt idx="14">
                  <c:v>3.4</c:v>
                </c:pt>
                <c:pt idx="15">
                  <c:v>3.8</c:v>
                </c:pt>
                <c:pt idx="16">
                  <c:v>11.6</c:v>
                </c:pt>
                <c:pt idx="17">
                  <c:v>3.7</c:v>
                </c:pt>
                <c:pt idx="18">
                  <c:v>2</c:v>
                </c:pt>
                <c:pt idx="19">
                  <c:v>7</c:v>
                </c:pt>
                <c:pt idx="20">
                  <c:v>10.199999999999999</c:v>
                </c:pt>
                <c:pt idx="21">
                  <c:v>1.6</c:v>
                </c:pt>
                <c:pt idx="22">
                  <c:v>7.4</c:v>
                </c:pt>
                <c:pt idx="23">
                  <c:v>5.7</c:v>
                </c:pt>
                <c:pt idx="24">
                  <c:v>5.5</c:v>
                </c:pt>
                <c:pt idx="25">
                  <c:v>6.5</c:v>
                </c:pt>
                <c:pt idx="26">
                  <c:v>2.2999999999999998</c:v>
                </c:pt>
                <c:pt idx="27">
                  <c:v>2.2999999999999998</c:v>
                </c:pt>
                <c:pt idx="28">
                  <c:v>6.1</c:v>
                </c:pt>
                <c:pt idx="29">
                  <c:v>10.3</c:v>
                </c:pt>
                <c:pt idx="30">
                  <c:v>7.8</c:v>
                </c:pt>
                <c:pt idx="31">
                  <c:v>10.4</c:v>
                </c:pt>
                <c:pt idx="32">
                  <c:v>4.5</c:v>
                </c:pt>
                <c:pt idx="33">
                  <c:v>1.7</c:v>
                </c:pt>
                <c:pt idx="34">
                  <c:v>1.3</c:v>
                </c:pt>
                <c:pt idx="35">
                  <c:v>2.5</c:v>
                </c:pt>
                <c:pt idx="36">
                  <c:v>5.2</c:v>
                </c:pt>
                <c:pt idx="37">
                  <c:v>3.4</c:v>
                </c:pt>
                <c:pt idx="38">
                  <c:v>13.9</c:v>
                </c:pt>
                <c:pt idx="39">
                  <c:v>2.2999999999999998</c:v>
                </c:pt>
                <c:pt idx="40">
                  <c:v>3.3</c:v>
                </c:pt>
                <c:pt idx="41">
                  <c:v>11.1</c:v>
                </c:pt>
                <c:pt idx="42">
                  <c:v>4.8</c:v>
                </c:pt>
                <c:pt idx="43">
                  <c:v>14.5</c:v>
                </c:pt>
                <c:pt idx="44">
                  <c:v>5.8</c:v>
                </c:pt>
                <c:pt idx="45">
                  <c:v>7.2</c:v>
                </c:pt>
                <c:pt idx="46">
                  <c:v>2</c:v>
                </c:pt>
                <c:pt idx="47">
                  <c:v>2</c:v>
                </c:pt>
                <c:pt idx="48">
                  <c:v>2.9</c:v>
                </c:pt>
                <c:pt idx="49">
                  <c:v>1.8</c:v>
                </c:pt>
                <c:pt idx="50">
                  <c:v>8.6</c:v>
                </c:pt>
                <c:pt idx="51">
                  <c:v>81</c:v>
                </c:pt>
                <c:pt idx="53">
                  <c:v>45</c:v>
                </c:pt>
                <c:pt idx="54">
                  <c:v>35</c:v>
                </c:pt>
                <c:pt idx="55">
                  <c:v>32</c:v>
                </c:pt>
                <c:pt idx="56">
                  <c:v>38</c:v>
                </c:pt>
                <c:pt idx="57">
                  <c:v>38</c:v>
                </c:pt>
                <c:pt idx="58">
                  <c:v>36</c:v>
                </c:pt>
                <c:pt idx="59">
                  <c:v>10</c:v>
                </c:pt>
                <c:pt idx="60">
                  <c:v>12.5</c:v>
                </c:pt>
                <c:pt idx="61">
                  <c:v>11.7</c:v>
                </c:pt>
                <c:pt idx="62">
                  <c:v>10.7</c:v>
                </c:pt>
                <c:pt idx="63">
                  <c:v>5.2</c:v>
                </c:pt>
                <c:pt idx="64">
                  <c:v>3.7</c:v>
                </c:pt>
                <c:pt idx="65">
                  <c:v>5.4</c:v>
                </c:pt>
                <c:pt idx="66">
                  <c:v>2.4</c:v>
                </c:pt>
                <c:pt idx="67">
                  <c:v>13.8</c:v>
                </c:pt>
                <c:pt idx="68">
                  <c:v>14.8</c:v>
                </c:pt>
                <c:pt idx="69">
                  <c:v>4.7</c:v>
                </c:pt>
                <c:pt idx="70">
                  <c:v>2.1</c:v>
                </c:pt>
                <c:pt idx="71">
                  <c:v>3</c:v>
                </c:pt>
                <c:pt idx="72">
                  <c:v>5</c:v>
                </c:pt>
                <c:pt idx="73">
                  <c:v>6.6</c:v>
                </c:pt>
                <c:pt idx="74">
                  <c:v>12</c:v>
                </c:pt>
                <c:pt idx="75">
                  <c:v>17</c:v>
                </c:pt>
                <c:pt idx="76">
                  <c:v>8.6999999999999993</c:v>
                </c:pt>
                <c:pt idx="77">
                  <c:v>5.5</c:v>
                </c:pt>
                <c:pt idx="78">
                  <c:v>3.2</c:v>
                </c:pt>
                <c:pt idx="79">
                  <c:v>5.9</c:v>
                </c:pt>
                <c:pt idx="80">
                  <c:v>12</c:v>
                </c:pt>
                <c:pt idx="81">
                  <c:v>73</c:v>
                </c:pt>
                <c:pt idx="82">
                  <c:v>16</c:v>
                </c:pt>
                <c:pt idx="83">
                  <c:v>11</c:v>
                </c:pt>
                <c:pt idx="84">
                  <c:v>20</c:v>
                </c:pt>
                <c:pt idx="85">
                  <c:v>13</c:v>
                </c:pt>
                <c:pt idx="86">
                  <c:v>6.6</c:v>
                </c:pt>
                <c:pt idx="87">
                  <c:v>6.1</c:v>
                </c:pt>
                <c:pt idx="88">
                  <c:v>15</c:v>
                </c:pt>
                <c:pt idx="89">
                  <c:v>11</c:v>
                </c:pt>
                <c:pt idx="90">
                  <c:v>21</c:v>
                </c:pt>
                <c:pt idx="91">
                  <c:v>3.8</c:v>
                </c:pt>
                <c:pt idx="92">
                  <c:v>17</c:v>
                </c:pt>
                <c:pt idx="93">
                  <c:v>5</c:v>
                </c:pt>
                <c:pt idx="94">
                  <c:v>8.1999999999999993</c:v>
                </c:pt>
                <c:pt idx="95">
                  <c:v>8.3000000000000007</c:v>
                </c:pt>
                <c:pt idx="96">
                  <c:v>7.1</c:v>
                </c:pt>
                <c:pt idx="97">
                  <c:v>8.6999999999999993</c:v>
                </c:pt>
                <c:pt idx="98">
                  <c:v>14</c:v>
                </c:pt>
                <c:pt idx="99">
                  <c:v>11</c:v>
                </c:pt>
                <c:pt idx="100">
                  <c:v>5.3</c:v>
                </c:pt>
                <c:pt idx="101">
                  <c:v>3.4</c:v>
                </c:pt>
                <c:pt idx="102">
                  <c:v>5.5</c:v>
                </c:pt>
                <c:pt idx="103">
                  <c:v>30.9</c:v>
                </c:pt>
                <c:pt idx="104">
                  <c:v>8.6999999999999993</c:v>
                </c:pt>
                <c:pt idx="105">
                  <c:v>11.8</c:v>
                </c:pt>
                <c:pt idx="106">
                  <c:v>11.8</c:v>
                </c:pt>
                <c:pt idx="107">
                  <c:v>7.4</c:v>
                </c:pt>
                <c:pt idx="108">
                  <c:v>11.2</c:v>
                </c:pt>
                <c:pt idx="109">
                  <c:v>8.9</c:v>
                </c:pt>
                <c:pt idx="110">
                  <c:v>7.4</c:v>
                </c:pt>
                <c:pt idx="111">
                  <c:v>4</c:v>
                </c:pt>
                <c:pt idx="112">
                  <c:v>4.0999999999999996</c:v>
                </c:pt>
                <c:pt idx="113">
                  <c:v>6.4</c:v>
                </c:pt>
                <c:pt idx="114">
                  <c:v>5.2</c:v>
                </c:pt>
                <c:pt idx="115">
                  <c:v>1.9</c:v>
                </c:pt>
                <c:pt idx="116">
                  <c:v>2.5</c:v>
                </c:pt>
                <c:pt idx="117">
                  <c:v>23.3</c:v>
                </c:pt>
                <c:pt idx="118">
                  <c:v>26.5</c:v>
                </c:pt>
                <c:pt idx="119">
                  <c:v>8.9</c:v>
                </c:pt>
                <c:pt idx="120">
                  <c:v>11.9</c:v>
                </c:pt>
                <c:pt idx="121">
                  <c:v>7.2</c:v>
                </c:pt>
                <c:pt idx="122">
                  <c:v>8.5</c:v>
                </c:pt>
                <c:pt idx="123">
                  <c:v>5.6</c:v>
                </c:pt>
                <c:pt idx="124">
                  <c:v>5.3</c:v>
                </c:pt>
                <c:pt idx="125">
                  <c:v>15.5</c:v>
                </c:pt>
                <c:pt idx="126">
                  <c:v>7.2</c:v>
                </c:pt>
                <c:pt idx="127">
                  <c:v>9.3000000000000007</c:v>
                </c:pt>
                <c:pt idx="128">
                  <c:v>7.7</c:v>
                </c:pt>
                <c:pt idx="129">
                  <c:v>7.9</c:v>
                </c:pt>
                <c:pt idx="130">
                  <c:v>10.3</c:v>
                </c:pt>
                <c:pt idx="131">
                  <c:v>6.1</c:v>
                </c:pt>
                <c:pt idx="132">
                  <c:v>6.1</c:v>
                </c:pt>
                <c:pt idx="133">
                  <c:v>2.9</c:v>
                </c:pt>
                <c:pt idx="134">
                  <c:v>0.6</c:v>
                </c:pt>
                <c:pt idx="135">
                  <c:v>1.4</c:v>
                </c:pt>
                <c:pt idx="136">
                  <c:v>0.1</c:v>
                </c:pt>
                <c:pt idx="137">
                  <c:v>17.899999999999999</c:v>
                </c:pt>
                <c:pt idx="138">
                  <c:v>5.6</c:v>
                </c:pt>
                <c:pt idx="139">
                  <c:v>9.9</c:v>
                </c:pt>
                <c:pt idx="140">
                  <c:v>10.1</c:v>
                </c:pt>
                <c:pt idx="141">
                  <c:v>8.6999999999999993</c:v>
                </c:pt>
                <c:pt idx="142">
                  <c:v>15.8</c:v>
                </c:pt>
                <c:pt idx="143">
                  <c:v>6.8</c:v>
                </c:pt>
                <c:pt idx="144">
                  <c:v>7.1</c:v>
                </c:pt>
                <c:pt idx="145">
                  <c:v>6.4</c:v>
                </c:pt>
                <c:pt idx="146">
                  <c:v>16.2</c:v>
                </c:pt>
                <c:pt idx="147">
                  <c:v>11.5</c:v>
                </c:pt>
                <c:pt idx="148">
                  <c:v>9</c:v>
                </c:pt>
                <c:pt idx="149">
                  <c:v>12.6</c:v>
                </c:pt>
                <c:pt idx="150">
                  <c:v>8.4</c:v>
                </c:pt>
                <c:pt idx="151">
                  <c:v>5.5</c:v>
                </c:pt>
                <c:pt idx="152">
                  <c:v>5.6</c:v>
                </c:pt>
                <c:pt idx="153">
                  <c:v>8</c:v>
                </c:pt>
                <c:pt idx="154">
                  <c:v>9.3000000000000007</c:v>
                </c:pt>
                <c:pt idx="155">
                  <c:v>9.3000000000000007</c:v>
                </c:pt>
                <c:pt idx="157">
                  <c:v>25.6</c:v>
                </c:pt>
                <c:pt idx="158">
                  <c:v>7</c:v>
                </c:pt>
                <c:pt idx="159">
                  <c:v>14</c:v>
                </c:pt>
                <c:pt idx="160">
                  <c:v>15</c:v>
                </c:pt>
                <c:pt idx="161">
                  <c:v>16</c:v>
                </c:pt>
                <c:pt idx="162">
                  <c:v>21</c:v>
                </c:pt>
                <c:pt idx="163">
                  <c:v>26</c:v>
                </c:pt>
                <c:pt idx="164">
                  <c:v>21</c:v>
                </c:pt>
                <c:pt idx="165">
                  <c:v>12</c:v>
                </c:pt>
                <c:pt idx="166">
                  <c:v>18</c:v>
                </c:pt>
                <c:pt idx="167">
                  <c:v>30</c:v>
                </c:pt>
                <c:pt idx="168">
                  <c:v>51</c:v>
                </c:pt>
                <c:pt idx="169">
                  <c:v>39</c:v>
                </c:pt>
                <c:pt idx="170">
                  <c:v>19</c:v>
                </c:pt>
                <c:pt idx="171">
                  <c:v>23</c:v>
                </c:pt>
                <c:pt idx="172">
                  <c:v>11</c:v>
                </c:pt>
                <c:pt idx="173">
                  <c:v>14</c:v>
                </c:pt>
                <c:pt idx="174">
                  <c:v>21</c:v>
                </c:pt>
                <c:pt idx="175">
                  <c:v>15.3</c:v>
                </c:pt>
                <c:pt idx="176">
                  <c:v>16</c:v>
                </c:pt>
                <c:pt idx="178">
                  <c:v>29.7</c:v>
                </c:pt>
                <c:pt idx="179">
                  <c:v>9.6</c:v>
                </c:pt>
                <c:pt idx="180">
                  <c:v>15.4</c:v>
                </c:pt>
                <c:pt idx="181">
                  <c:v>5.2</c:v>
                </c:pt>
                <c:pt idx="182">
                  <c:v>1.5</c:v>
                </c:pt>
                <c:pt idx="183">
                  <c:v>3.2</c:v>
                </c:pt>
                <c:pt idx="185">
                  <c:v>29.8</c:v>
                </c:pt>
                <c:pt idx="186">
                  <c:v>11.6</c:v>
                </c:pt>
                <c:pt idx="187">
                  <c:v>17.2</c:v>
                </c:pt>
                <c:pt idx="188">
                  <c:v>15.4</c:v>
                </c:pt>
                <c:pt idx="189">
                  <c:v>5.6</c:v>
                </c:pt>
                <c:pt idx="190">
                  <c:v>1.9</c:v>
                </c:pt>
                <c:pt idx="191">
                  <c:v>2.2999999999999998</c:v>
                </c:pt>
                <c:pt idx="192">
                  <c:v>1.7</c:v>
                </c:pt>
                <c:pt idx="193">
                  <c:v>1.6</c:v>
                </c:pt>
                <c:pt idx="194">
                  <c:v>2.4</c:v>
                </c:pt>
                <c:pt idx="195">
                  <c:v>25.8</c:v>
                </c:pt>
              </c:numCache>
            </c:numRef>
          </c:xVal>
          <c:yVal>
            <c:numRef>
              <c:f>Landsat_Sentinel!$C$2:$C$197</c:f>
              <c:numCache>
                <c:formatCode>General</c:formatCode>
                <c:ptCount val="196"/>
                <c:pt idx="0">
                  <c:v>8.7695894239999994</c:v>
                </c:pt>
                <c:pt idx="1">
                  <c:v>9.9205627439999997</c:v>
                </c:pt>
                <c:pt idx="2">
                  <c:v>6.3194961550000004</c:v>
                </c:pt>
                <c:pt idx="3">
                  <c:v>3.6164538409999998</c:v>
                </c:pt>
                <c:pt idx="4">
                  <c:v>2.4396295549999998</c:v>
                </c:pt>
                <c:pt idx="5">
                  <c:v>2.729246378</c:v>
                </c:pt>
                <c:pt idx="6">
                  <c:v>3.877486706</c:v>
                </c:pt>
                <c:pt idx="7">
                  <c:v>1.381240249</c:v>
                </c:pt>
                <c:pt idx="8">
                  <c:v>4.1247389170000002</c:v>
                </c:pt>
                <c:pt idx="9">
                  <c:v>5.131363511</c:v>
                </c:pt>
                <c:pt idx="10">
                  <c:v>2.3599910140000002</c:v>
                </c:pt>
                <c:pt idx="11">
                  <c:v>1.782999073</c:v>
                </c:pt>
                <c:pt idx="12">
                  <c:v>1.399301608</c:v>
                </c:pt>
                <c:pt idx="13">
                  <c:v>2.2226583959999999</c:v>
                </c:pt>
                <c:pt idx="14">
                  <c:v>1.5896898100000001</c:v>
                </c:pt>
                <c:pt idx="15">
                  <c:v>1.661368489</c:v>
                </c:pt>
                <c:pt idx="16">
                  <c:v>6.9988862249999997</c:v>
                </c:pt>
                <c:pt idx="17">
                  <c:v>2.4127612909999998</c:v>
                </c:pt>
                <c:pt idx="18">
                  <c:v>1.35646551</c:v>
                </c:pt>
                <c:pt idx="19">
                  <c:v>5.3220894809999999</c:v>
                </c:pt>
                <c:pt idx="20">
                  <c:v>2.8951085509999999</c:v>
                </c:pt>
                <c:pt idx="21">
                  <c:v>3.8173586020000001</c:v>
                </c:pt>
                <c:pt idx="22">
                  <c:v>4.151815891</c:v>
                </c:pt>
                <c:pt idx="23">
                  <c:v>5.2121021750000001</c:v>
                </c:pt>
                <c:pt idx="24">
                  <c:v>4.3702576960000004</c:v>
                </c:pt>
                <c:pt idx="25">
                  <c:v>2.7248127019999999</c:v>
                </c:pt>
                <c:pt idx="26">
                  <c:v>1.897563398</c:v>
                </c:pt>
                <c:pt idx="27">
                  <c:v>1.9409266709999999</c:v>
                </c:pt>
                <c:pt idx="28">
                  <c:v>2.0719298720000001</c:v>
                </c:pt>
                <c:pt idx="29">
                  <c:v>6.8428556199999999</c:v>
                </c:pt>
                <c:pt idx="30">
                  <c:v>9.3826012609999996</c:v>
                </c:pt>
                <c:pt idx="31">
                  <c:v>9.0142860410000001</c:v>
                </c:pt>
                <c:pt idx="32">
                  <c:v>2.5833637710000001</c:v>
                </c:pt>
                <c:pt idx="33">
                  <c:v>4.5592942240000003</c:v>
                </c:pt>
                <c:pt idx="34">
                  <c:v>0.51795414100000003</c:v>
                </c:pt>
                <c:pt idx="35">
                  <c:v>1.32420969</c:v>
                </c:pt>
                <c:pt idx="36">
                  <c:v>4.0323244980000004</c:v>
                </c:pt>
                <c:pt idx="37">
                  <c:v>2.1109774109999999</c:v>
                </c:pt>
                <c:pt idx="38">
                  <c:v>3.528487444</c:v>
                </c:pt>
                <c:pt idx="39">
                  <c:v>1.686366166</c:v>
                </c:pt>
                <c:pt idx="40">
                  <c:v>4.5609650610000001</c:v>
                </c:pt>
                <c:pt idx="41">
                  <c:v>19.290865780000001</c:v>
                </c:pt>
                <c:pt idx="42">
                  <c:v>1.7924823160000001</c:v>
                </c:pt>
                <c:pt idx="43">
                  <c:v>2.8247825500000001</c:v>
                </c:pt>
                <c:pt idx="44">
                  <c:v>1.4244004690000001</c:v>
                </c:pt>
                <c:pt idx="45">
                  <c:v>3.529474258</c:v>
                </c:pt>
                <c:pt idx="46">
                  <c:v>5.3236937519999996</c:v>
                </c:pt>
                <c:pt idx="47">
                  <c:v>2.1377148629999998</c:v>
                </c:pt>
                <c:pt idx="48">
                  <c:v>0.86577718000000004</c:v>
                </c:pt>
                <c:pt idx="49">
                  <c:v>0.954706371</c:v>
                </c:pt>
                <c:pt idx="50">
                  <c:v>7.1181075429999998</c:v>
                </c:pt>
                <c:pt idx="51">
                  <c:v>75.588562010000004</c:v>
                </c:pt>
                <c:pt idx="53">
                  <c:v>18.44106197</c:v>
                </c:pt>
                <c:pt idx="54">
                  <c:v>13.06958485</c:v>
                </c:pt>
                <c:pt idx="55">
                  <c:v>13.45740294</c:v>
                </c:pt>
                <c:pt idx="56">
                  <c:v>36.462178039999998</c:v>
                </c:pt>
                <c:pt idx="57">
                  <c:v>15.494108199999999</c:v>
                </c:pt>
                <c:pt idx="58">
                  <c:v>17.334487599999999</c:v>
                </c:pt>
                <c:pt idx="59">
                  <c:v>7.88958168</c:v>
                </c:pt>
                <c:pt idx="60">
                  <c:v>11.8790133</c:v>
                </c:pt>
                <c:pt idx="61">
                  <c:v>9.4656033300000004</c:v>
                </c:pt>
                <c:pt idx="62">
                  <c:v>8.0670642739999998</c:v>
                </c:pt>
                <c:pt idx="63">
                  <c:v>8.6516822760000007</c:v>
                </c:pt>
                <c:pt idx="64">
                  <c:v>6.2556941210000003</c:v>
                </c:pt>
                <c:pt idx="65">
                  <c:v>9.0660924909999991</c:v>
                </c:pt>
                <c:pt idx="66">
                  <c:v>6.3754543010000004</c:v>
                </c:pt>
                <c:pt idx="67">
                  <c:v>15.87493621</c:v>
                </c:pt>
                <c:pt idx="68">
                  <c:v>9.8170451659999998</c:v>
                </c:pt>
                <c:pt idx="69">
                  <c:v>5.4549904659999999</c:v>
                </c:pt>
                <c:pt idx="70">
                  <c:v>3.262869067</c:v>
                </c:pt>
                <c:pt idx="71">
                  <c:v>4.1745094229999999</c:v>
                </c:pt>
                <c:pt idx="72">
                  <c:v>9.2813067440000001</c:v>
                </c:pt>
                <c:pt idx="73">
                  <c:v>11.6067518</c:v>
                </c:pt>
                <c:pt idx="74">
                  <c:v>10.18173992</c:v>
                </c:pt>
                <c:pt idx="75">
                  <c:v>11.406410940000001</c:v>
                </c:pt>
                <c:pt idx="76">
                  <c:v>9.4924409789999995</c:v>
                </c:pt>
                <c:pt idx="77">
                  <c:v>5.3725153450000001</c:v>
                </c:pt>
                <c:pt idx="78">
                  <c:v>4.2945996839999996</c:v>
                </c:pt>
                <c:pt idx="79">
                  <c:v>5.7973556750000004</c:v>
                </c:pt>
                <c:pt idx="80">
                  <c:v>10.360447130000001</c:v>
                </c:pt>
                <c:pt idx="81">
                  <c:v>41.36875714</c:v>
                </c:pt>
                <c:pt idx="82">
                  <c:v>6.9927545789999996</c:v>
                </c:pt>
                <c:pt idx="83">
                  <c:v>9.1572796499999995</c:v>
                </c:pt>
                <c:pt idx="84">
                  <c:v>11.39876967</c:v>
                </c:pt>
                <c:pt idx="85">
                  <c:v>11.495326779999999</c:v>
                </c:pt>
                <c:pt idx="86">
                  <c:v>6.7814811979999998</c:v>
                </c:pt>
                <c:pt idx="87">
                  <c:v>5.0606146599999997</c:v>
                </c:pt>
                <c:pt idx="88">
                  <c:v>8.1918225240000009</c:v>
                </c:pt>
                <c:pt idx="89">
                  <c:v>3.7319284079999999</c:v>
                </c:pt>
                <c:pt idx="90">
                  <c:v>8.1201356560000004</c:v>
                </c:pt>
                <c:pt idx="91">
                  <c:v>4.92226389</c:v>
                </c:pt>
                <c:pt idx="92">
                  <c:v>17.520252750000001</c:v>
                </c:pt>
                <c:pt idx="93">
                  <c:v>4.8990171819999997</c:v>
                </c:pt>
                <c:pt idx="94">
                  <c:v>5.9927463530000002</c:v>
                </c:pt>
                <c:pt idx="95">
                  <c:v>4.8374768599999998</c:v>
                </c:pt>
                <c:pt idx="96">
                  <c:v>6.3719770909999998</c:v>
                </c:pt>
                <c:pt idx="97">
                  <c:v>5.594998157</c:v>
                </c:pt>
                <c:pt idx="98">
                  <c:v>8.1715463699999997</c:v>
                </c:pt>
                <c:pt idx="99">
                  <c:v>6.8415221920000002</c:v>
                </c:pt>
                <c:pt idx="100">
                  <c:v>4.7518515539999999</c:v>
                </c:pt>
                <c:pt idx="101">
                  <c:v>3.1662213189999999</c:v>
                </c:pt>
                <c:pt idx="102">
                  <c:v>6.1778149730000003</c:v>
                </c:pt>
                <c:pt idx="103">
                  <c:v>27.852811209999999</c:v>
                </c:pt>
                <c:pt idx="104">
                  <c:v>6.2246910140000002</c:v>
                </c:pt>
                <c:pt idx="105">
                  <c:v>5.4428298269999997</c:v>
                </c:pt>
                <c:pt idx="106">
                  <c:v>6.5763611790000001</c:v>
                </c:pt>
                <c:pt idx="107">
                  <c:v>5.8215470309999997</c:v>
                </c:pt>
                <c:pt idx="108">
                  <c:v>9.2845090159999994</c:v>
                </c:pt>
                <c:pt idx="109">
                  <c:v>5.4901195999999999</c:v>
                </c:pt>
                <c:pt idx="110">
                  <c:v>4.5885093579999996</c:v>
                </c:pt>
                <c:pt idx="111">
                  <c:v>4.805065301</c:v>
                </c:pt>
                <c:pt idx="112">
                  <c:v>3.252717257</c:v>
                </c:pt>
                <c:pt idx="113">
                  <c:v>4.8346118669999996</c:v>
                </c:pt>
                <c:pt idx="114">
                  <c:v>2.867015812</c:v>
                </c:pt>
                <c:pt idx="115">
                  <c:v>2.3245758599999999</c:v>
                </c:pt>
                <c:pt idx="116">
                  <c:v>3.22847544</c:v>
                </c:pt>
                <c:pt idx="117">
                  <c:v>29.679496660000002</c:v>
                </c:pt>
                <c:pt idx="118">
                  <c:v>17.171551010000002</c:v>
                </c:pt>
                <c:pt idx="119">
                  <c:v>8.1335310459999999</c:v>
                </c:pt>
                <c:pt idx="120">
                  <c:v>10.418509009999999</c:v>
                </c:pt>
                <c:pt idx="121">
                  <c:v>5.212173473</c:v>
                </c:pt>
                <c:pt idx="122">
                  <c:v>7.566149062</c:v>
                </c:pt>
                <c:pt idx="123">
                  <c:v>4.454592055</c:v>
                </c:pt>
                <c:pt idx="124">
                  <c:v>5.6590741180000004</c:v>
                </c:pt>
                <c:pt idx="125">
                  <c:v>25.14891867</c:v>
                </c:pt>
                <c:pt idx="126">
                  <c:v>8.2635735570000008</c:v>
                </c:pt>
                <c:pt idx="127">
                  <c:v>6.1852672499999999</c:v>
                </c:pt>
                <c:pt idx="128">
                  <c:v>6.7279943940000004</c:v>
                </c:pt>
                <c:pt idx="129">
                  <c:v>5.8792075319999997</c:v>
                </c:pt>
                <c:pt idx="130">
                  <c:v>6.9021524149999998</c:v>
                </c:pt>
                <c:pt idx="131">
                  <c:v>5.2328508380000001</c:v>
                </c:pt>
                <c:pt idx="132">
                  <c:v>6.3822681809999997</c:v>
                </c:pt>
                <c:pt idx="133">
                  <c:v>4.4730506969999997</c:v>
                </c:pt>
                <c:pt idx="134">
                  <c:v>4.5174194969999997</c:v>
                </c:pt>
                <c:pt idx="135">
                  <c:v>2.5345984239999999</c:v>
                </c:pt>
                <c:pt idx="136">
                  <c:v>2.1108425560000001</c:v>
                </c:pt>
                <c:pt idx="137">
                  <c:v>25.355001479999999</c:v>
                </c:pt>
                <c:pt idx="138">
                  <c:v>7.7918345430000002</c:v>
                </c:pt>
                <c:pt idx="139">
                  <c:v>6.5601064649999996</c:v>
                </c:pt>
                <c:pt idx="140">
                  <c:v>11.153100329999999</c:v>
                </c:pt>
                <c:pt idx="141">
                  <c:v>7.2040024359999997</c:v>
                </c:pt>
                <c:pt idx="142">
                  <c:v>5.5894086600000001</c:v>
                </c:pt>
                <c:pt idx="143">
                  <c:v>4.4691899040000003</c:v>
                </c:pt>
                <c:pt idx="144">
                  <c:v>6.8393953080000003</c:v>
                </c:pt>
                <c:pt idx="145">
                  <c:v>4.9971332549999996</c:v>
                </c:pt>
                <c:pt idx="146">
                  <c:v>9.1450194549999999</c:v>
                </c:pt>
                <c:pt idx="147">
                  <c:v>12.208084660000001</c:v>
                </c:pt>
                <c:pt idx="148">
                  <c:v>6.3112476539999998</c:v>
                </c:pt>
                <c:pt idx="149">
                  <c:v>9.0538484920000002</c:v>
                </c:pt>
                <c:pt idx="150">
                  <c:v>8.2027187349999995</c:v>
                </c:pt>
                <c:pt idx="151">
                  <c:v>4.4043045039999997</c:v>
                </c:pt>
                <c:pt idx="152">
                  <c:v>4.1011287369999998</c:v>
                </c:pt>
                <c:pt idx="153">
                  <c:v>4.08779074</c:v>
                </c:pt>
                <c:pt idx="154">
                  <c:v>11.4293683</c:v>
                </c:pt>
                <c:pt idx="155">
                  <c:v>8.3380699709999995</c:v>
                </c:pt>
                <c:pt idx="157">
                  <c:v>25.706623329999999</c:v>
                </c:pt>
                <c:pt idx="158">
                  <c:v>4.5843819799999999</c:v>
                </c:pt>
                <c:pt idx="159">
                  <c:v>4.2838377249999997</c:v>
                </c:pt>
                <c:pt idx="160">
                  <c:v>11.87579393</c:v>
                </c:pt>
                <c:pt idx="161">
                  <c:v>7.7388305009999998</c:v>
                </c:pt>
                <c:pt idx="162">
                  <c:v>7.8356527009999999</c:v>
                </c:pt>
                <c:pt idx="163">
                  <c:v>11.09414052</c:v>
                </c:pt>
                <c:pt idx="164">
                  <c:v>14.45119148</c:v>
                </c:pt>
                <c:pt idx="165">
                  <c:v>11.42742758</c:v>
                </c:pt>
                <c:pt idx="166">
                  <c:v>15.56480054</c:v>
                </c:pt>
                <c:pt idx="167">
                  <c:v>35.675235749999999</c:v>
                </c:pt>
                <c:pt idx="168">
                  <c:v>17.22109807</c:v>
                </c:pt>
                <c:pt idx="169">
                  <c:v>18.000851650000001</c:v>
                </c:pt>
                <c:pt idx="170">
                  <c:v>10.92663784</c:v>
                </c:pt>
                <c:pt idx="171">
                  <c:v>11.2649498</c:v>
                </c:pt>
                <c:pt idx="172">
                  <c:v>8.1652425920000002</c:v>
                </c:pt>
                <c:pt idx="173">
                  <c:v>6.8102739330000004</c:v>
                </c:pt>
                <c:pt idx="174">
                  <c:v>5.5608954209999997</c:v>
                </c:pt>
                <c:pt idx="175">
                  <c:v>14.548306670000001</c:v>
                </c:pt>
                <c:pt idx="176">
                  <c:v>19.78920437</c:v>
                </c:pt>
                <c:pt idx="178">
                  <c:v>22.808702539999999</c:v>
                </c:pt>
                <c:pt idx="179">
                  <c:v>2.092022316</c:v>
                </c:pt>
                <c:pt idx="180">
                  <c:v>3.9461188649999999</c:v>
                </c:pt>
                <c:pt idx="181">
                  <c:v>2.2726665960000001</c:v>
                </c:pt>
                <c:pt idx="182">
                  <c:v>0.77643835500000002</c:v>
                </c:pt>
                <c:pt idx="183">
                  <c:v>3.2676281199999999</c:v>
                </c:pt>
                <c:pt idx="185">
                  <c:v>28.887230599999999</c:v>
                </c:pt>
                <c:pt idx="186">
                  <c:v>8.472867462</c:v>
                </c:pt>
                <c:pt idx="187">
                  <c:v>7.0159590950000004</c:v>
                </c:pt>
                <c:pt idx="188">
                  <c:v>6.2137443059999997</c:v>
                </c:pt>
                <c:pt idx="189">
                  <c:v>3.8527917989999998</c:v>
                </c:pt>
                <c:pt idx="190">
                  <c:v>1.5955249330000001</c:v>
                </c:pt>
                <c:pt idx="191">
                  <c:v>3.3496173599999999</c:v>
                </c:pt>
                <c:pt idx="192">
                  <c:v>1.456231082</c:v>
                </c:pt>
                <c:pt idx="193">
                  <c:v>2.013568722</c:v>
                </c:pt>
                <c:pt idx="194">
                  <c:v>3.2029608079999998</c:v>
                </c:pt>
                <c:pt idx="195">
                  <c:v>31.17212743</c:v>
                </c:pt>
              </c:numCache>
            </c:numRef>
          </c:yVal>
          <c:smooth val="0"/>
          <c:extLst>
            <c:ext xmlns:c16="http://schemas.microsoft.com/office/drawing/2014/chart" uri="{C3380CC4-5D6E-409C-BE32-E72D297353CC}">
              <c16:uniqueId val="{00000000-C270-4540-92CC-180E841AAF39}"/>
            </c:ext>
          </c:extLst>
        </c:ser>
        <c:ser>
          <c:idx val="1"/>
          <c:order val="1"/>
          <c:tx>
            <c:v>Landsat 8 Outliers</c:v>
          </c:tx>
          <c:spPr>
            <a:ln w="25400" cap="rnd">
              <a:noFill/>
              <a:round/>
            </a:ln>
            <a:effectLst/>
          </c:spPr>
          <c:marker>
            <c:symbol val="triangle"/>
            <c:size val="5"/>
            <c:spPr>
              <a:solidFill>
                <a:schemeClr val="bg1"/>
              </a:solidFill>
              <a:ln w="9525">
                <a:solidFill>
                  <a:schemeClr val="accent2">
                    <a:lumMod val="75000"/>
                  </a:schemeClr>
                </a:solidFill>
              </a:ln>
              <a:effectLst/>
            </c:spPr>
          </c:marker>
          <c:xVal>
            <c:numRef>
              <c:f>Landsat_Sentinel!$B$201:$B$204</c:f>
              <c:numCache>
                <c:formatCode>General</c:formatCode>
                <c:ptCount val="4"/>
                <c:pt idx="0">
                  <c:v>43</c:v>
                </c:pt>
                <c:pt idx="1">
                  <c:v>87.4</c:v>
                </c:pt>
                <c:pt idx="2">
                  <c:v>71.2</c:v>
                </c:pt>
                <c:pt idx="3">
                  <c:v>67</c:v>
                </c:pt>
              </c:numCache>
            </c:numRef>
          </c:xVal>
          <c:yVal>
            <c:numRef>
              <c:f>Landsat_Sentinel!$C$201:$C$204</c:f>
              <c:numCache>
                <c:formatCode>General</c:formatCode>
                <c:ptCount val="4"/>
                <c:pt idx="0">
                  <c:v>117.65911869999999</c:v>
                </c:pt>
                <c:pt idx="1">
                  <c:v>11.7502517</c:v>
                </c:pt>
                <c:pt idx="2">
                  <c:v>91.599607219999996</c:v>
                </c:pt>
                <c:pt idx="3">
                  <c:v>15.830541609999999</c:v>
                </c:pt>
              </c:numCache>
            </c:numRef>
          </c:yVal>
          <c:smooth val="0"/>
          <c:extLst>
            <c:ext xmlns:c16="http://schemas.microsoft.com/office/drawing/2014/chart" uri="{C3380CC4-5D6E-409C-BE32-E72D297353CC}">
              <c16:uniqueId val="{00000001-C270-4540-92CC-180E841AAF39}"/>
            </c:ext>
          </c:extLst>
        </c:ser>
        <c:ser>
          <c:idx val="2"/>
          <c:order val="2"/>
          <c:tx>
            <c:v>Sentinel 2 Insitu</c:v>
          </c:tx>
          <c:spPr>
            <a:ln w="25400" cap="rnd">
              <a:noFill/>
              <a:round/>
            </a:ln>
            <a:effectLst/>
          </c:spPr>
          <c:marker>
            <c:symbol val="circle"/>
            <c:size val="3"/>
            <c:spPr>
              <a:solidFill>
                <a:schemeClr val="accent6">
                  <a:lumMod val="60000"/>
                  <a:lumOff val="40000"/>
                </a:schemeClr>
              </a:solidFill>
              <a:ln w="9525">
                <a:solidFill>
                  <a:schemeClr val="accent6">
                    <a:lumMod val="75000"/>
                  </a:schemeClr>
                </a:solidFill>
              </a:ln>
              <a:effectLst/>
            </c:spPr>
          </c:marker>
          <c:trendline>
            <c:spPr>
              <a:ln w="19050" cap="rnd">
                <a:solidFill>
                  <a:schemeClr val="accent6">
                    <a:lumMod val="60000"/>
                    <a:lumOff val="40000"/>
                  </a:schemeClr>
                </a:solidFill>
                <a:prstDash val="solid"/>
              </a:ln>
              <a:effectLst/>
            </c:spPr>
            <c:trendlineType val="linear"/>
            <c:forward val="10"/>
            <c:dispRSqr val="0"/>
            <c:dispEq val="0"/>
          </c:trendline>
          <c:xVal>
            <c:numRef>
              <c:f>Landsat_Sentinel!$H$3:$H$46</c:f>
              <c:numCache>
                <c:formatCode>General</c:formatCode>
                <c:ptCount val="44"/>
                <c:pt idx="0">
                  <c:v>16.5</c:v>
                </c:pt>
                <c:pt idx="2">
                  <c:v>7.3</c:v>
                </c:pt>
                <c:pt idx="3">
                  <c:v>4.4000000000000004</c:v>
                </c:pt>
                <c:pt idx="4">
                  <c:v>2.7</c:v>
                </c:pt>
                <c:pt idx="5">
                  <c:v>2.6</c:v>
                </c:pt>
                <c:pt idx="6">
                  <c:v>4.3</c:v>
                </c:pt>
                <c:pt idx="7">
                  <c:v>7.8</c:v>
                </c:pt>
                <c:pt idx="8">
                  <c:v>7.6</c:v>
                </c:pt>
                <c:pt idx="9">
                  <c:v>15.6</c:v>
                </c:pt>
                <c:pt idx="10">
                  <c:v>5.8</c:v>
                </c:pt>
                <c:pt idx="11">
                  <c:v>7</c:v>
                </c:pt>
                <c:pt idx="12">
                  <c:v>3.1</c:v>
                </c:pt>
                <c:pt idx="13">
                  <c:v>3.8</c:v>
                </c:pt>
                <c:pt idx="14">
                  <c:v>3.6</c:v>
                </c:pt>
                <c:pt idx="15">
                  <c:v>4.5</c:v>
                </c:pt>
                <c:pt idx="16">
                  <c:v>8.4</c:v>
                </c:pt>
                <c:pt idx="17">
                  <c:v>10.199999999999999</c:v>
                </c:pt>
                <c:pt idx="18">
                  <c:v>10.199999999999999</c:v>
                </c:pt>
                <c:pt idx="19">
                  <c:v>18.2</c:v>
                </c:pt>
                <c:pt idx="20">
                  <c:v>29.4</c:v>
                </c:pt>
                <c:pt idx="21">
                  <c:v>16</c:v>
                </c:pt>
                <c:pt idx="22">
                  <c:v>9</c:v>
                </c:pt>
                <c:pt idx="23">
                  <c:v>7.4</c:v>
                </c:pt>
                <c:pt idx="24">
                  <c:v>6.1</c:v>
                </c:pt>
                <c:pt idx="25">
                  <c:v>5</c:v>
                </c:pt>
                <c:pt idx="26">
                  <c:v>5.4</c:v>
                </c:pt>
                <c:pt idx="27">
                  <c:v>2</c:v>
                </c:pt>
                <c:pt idx="28">
                  <c:v>48.8</c:v>
                </c:pt>
                <c:pt idx="29">
                  <c:v>8.8000000000000007</c:v>
                </c:pt>
                <c:pt idx="30">
                  <c:v>18.8</c:v>
                </c:pt>
                <c:pt idx="31">
                  <c:v>44.2</c:v>
                </c:pt>
                <c:pt idx="32">
                  <c:v>72.8</c:v>
                </c:pt>
                <c:pt idx="33">
                  <c:v>21.9</c:v>
                </c:pt>
                <c:pt idx="34">
                  <c:v>30.5</c:v>
                </c:pt>
                <c:pt idx="35">
                  <c:v>41.4</c:v>
                </c:pt>
                <c:pt idx="36">
                  <c:v>50.3</c:v>
                </c:pt>
                <c:pt idx="37">
                  <c:v>7.1</c:v>
                </c:pt>
                <c:pt idx="38">
                  <c:v>4.8</c:v>
                </c:pt>
                <c:pt idx="39">
                  <c:v>10</c:v>
                </c:pt>
                <c:pt idx="40">
                  <c:v>2.2999999999999998</c:v>
                </c:pt>
                <c:pt idx="41">
                  <c:v>1.6</c:v>
                </c:pt>
                <c:pt idx="42">
                  <c:v>43.1</c:v>
                </c:pt>
                <c:pt idx="43">
                  <c:v>46.4</c:v>
                </c:pt>
              </c:numCache>
            </c:numRef>
          </c:xVal>
          <c:yVal>
            <c:numRef>
              <c:f>Landsat_Sentinel!$I$3:$I$46</c:f>
              <c:numCache>
                <c:formatCode>General</c:formatCode>
                <c:ptCount val="44"/>
                <c:pt idx="0">
                  <c:v>14.963975339999999</c:v>
                </c:pt>
                <c:pt idx="2">
                  <c:v>3.6455747060000001</c:v>
                </c:pt>
                <c:pt idx="3">
                  <c:v>1.7658426840000001</c:v>
                </c:pt>
                <c:pt idx="4">
                  <c:v>1.4411201229999999</c:v>
                </c:pt>
                <c:pt idx="5">
                  <c:v>1.241117239</c:v>
                </c:pt>
                <c:pt idx="6">
                  <c:v>2.2941604779999998</c:v>
                </c:pt>
                <c:pt idx="7">
                  <c:v>3.0302067479999999</c:v>
                </c:pt>
                <c:pt idx="8">
                  <c:v>4.3737536190000004</c:v>
                </c:pt>
                <c:pt idx="9">
                  <c:v>9.9066526760000002</c:v>
                </c:pt>
                <c:pt idx="10">
                  <c:v>2.8413414380000002</c:v>
                </c:pt>
                <c:pt idx="11">
                  <c:v>3.325436056</c:v>
                </c:pt>
                <c:pt idx="12">
                  <c:v>0.77295628400000005</c:v>
                </c:pt>
                <c:pt idx="13">
                  <c:v>1.1285113440000001</c:v>
                </c:pt>
                <c:pt idx="14">
                  <c:v>0.35711944099999998</c:v>
                </c:pt>
                <c:pt idx="15">
                  <c:v>2.1747063170000001</c:v>
                </c:pt>
                <c:pt idx="16">
                  <c:v>3.9666571620000002</c:v>
                </c:pt>
                <c:pt idx="17">
                  <c:v>4.9003426750000001</c:v>
                </c:pt>
                <c:pt idx="18">
                  <c:v>10.04651541</c:v>
                </c:pt>
                <c:pt idx="19">
                  <c:v>7.8818093200000003</c:v>
                </c:pt>
                <c:pt idx="20">
                  <c:v>22.448704559999999</c:v>
                </c:pt>
                <c:pt idx="21">
                  <c:v>6.0363126649999996</c:v>
                </c:pt>
                <c:pt idx="22">
                  <c:v>5.99853098</c:v>
                </c:pt>
                <c:pt idx="23">
                  <c:v>4.5557131039999996</c:v>
                </c:pt>
                <c:pt idx="24">
                  <c:v>3.6501801679999999</c:v>
                </c:pt>
                <c:pt idx="25">
                  <c:v>3.1703543449999998</c:v>
                </c:pt>
                <c:pt idx="26">
                  <c:v>3.4938570109999998</c:v>
                </c:pt>
                <c:pt idx="27">
                  <c:v>2.0226461439999999</c:v>
                </c:pt>
                <c:pt idx="28">
                  <c:v>46.666299160000001</c:v>
                </c:pt>
                <c:pt idx="29">
                  <c:v>7.6114067109999999</c:v>
                </c:pt>
                <c:pt idx="30">
                  <c:v>9.9871600740000002</c:v>
                </c:pt>
                <c:pt idx="31">
                  <c:v>49.688980530000002</c:v>
                </c:pt>
                <c:pt idx="32">
                  <c:v>60.167084449999997</c:v>
                </c:pt>
                <c:pt idx="33">
                  <c:v>7.1708197370000004</c:v>
                </c:pt>
                <c:pt idx="34">
                  <c:v>8.3558046000000008</c:v>
                </c:pt>
                <c:pt idx="35">
                  <c:v>71.106626779999999</c:v>
                </c:pt>
                <c:pt idx="36">
                  <c:v>80.003975550000007</c:v>
                </c:pt>
                <c:pt idx="37">
                  <c:v>4.8570435789999999</c:v>
                </c:pt>
                <c:pt idx="38">
                  <c:v>5.9933731720000001</c:v>
                </c:pt>
                <c:pt idx="39">
                  <c:v>5.2433768580000004</c:v>
                </c:pt>
                <c:pt idx="40">
                  <c:v>3.4173904610000001</c:v>
                </c:pt>
                <c:pt idx="41">
                  <c:v>2.6038762219999998</c:v>
                </c:pt>
                <c:pt idx="42">
                  <c:v>62.134770289999999</c:v>
                </c:pt>
                <c:pt idx="43">
                  <c:v>61.66869088</c:v>
                </c:pt>
              </c:numCache>
            </c:numRef>
          </c:yVal>
          <c:smooth val="0"/>
          <c:extLst>
            <c:ext xmlns:c16="http://schemas.microsoft.com/office/drawing/2014/chart" uri="{C3380CC4-5D6E-409C-BE32-E72D297353CC}">
              <c16:uniqueId val="{00000002-C270-4540-92CC-180E841AAF39}"/>
            </c:ext>
          </c:extLst>
        </c:ser>
        <c:ser>
          <c:idx val="3"/>
          <c:order val="3"/>
          <c:tx>
            <c:v>Sentinel 2 outlier</c:v>
          </c:tx>
          <c:spPr>
            <a:ln w="25400" cap="rnd">
              <a:noFill/>
              <a:round/>
            </a:ln>
            <a:effectLst/>
          </c:spPr>
          <c:marker>
            <c:symbol val="triangle"/>
            <c:size val="5"/>
            <c:spPr>
              <a:solidFill>
                <a:schemeClr val="bg1"/>
              </a:solidFill>
              <a:ln w="9525">
                <a:solidFill>
                  <a:schemeClr val="accent6">
                    <a:lumMod val="75000"/>
                  </a:schemeClr>
                </a:solidFill>
              </a:ln>
              <a:effectLst/>
            </c:spPr>
          </c:marker>
          <c:xVal>
            <c:numRef>
              <c:f>Landsat_Sentinel!$H$52</c:f>
              <c:numCache>
                <c:formatCode>General</c:formatCode>
                <c:ptCount val="1"/>
                <c:pt idx="0">
                  <c:v>72.8</c:v>
                </c:pt>
              </c:numCache>
            </c:numRef>
          </c:xVal>
          <c:yVal>
            <c:numRef>
              <c:f>Landsat_Sentinel!$I$52</c:f>
              <c:numCache>
                <c:formatCode>General</c:formatCode>
                <c:ptCount val="1"/>
                <c:pt idx="0">
                  <c:v>106.9801671</c:v>
                </c:pt>
              </c:numCache>
            </c:numRef>
          </c:yVal>
          <c:smooth val="0"/>
          <c:extLst>
            <c:ext xmlns:c16="http://schemas.microsoft.com/office/drawing/2014/chart" uri="{C3380CC4-5D6E-409C-BE32-E72D297353CC}">
              <c16:uniqueId val="{00000003-C270-4540-92CC-180E841AAF39}"/>
            </c:ext>
          </c:extLst>
        </c:ser>
        <c:ser>
          <c:idx val="4"/>
          <c:order val="4"/>
          <c:tx>
            <c:v>12</c:v>
          </c:tx>
          <c:spPr>
            <a:ln w="12700" cap="rnd">
              <a:solidFill>
                <a:schemeClr val="tx1"/>
              </a:solidFill>
              <a:round/>
            </a:ln>
            <a:effectLst/>
          </c:spPr>
          <c:marker>
            <c:symbol val="none"/>
          </c:marker>
          <c:xVal>
            <c:numRef>
              <c:f>Landsat_Sentinel!$F$2:$F$151</c:f>
              <c:numCache>
                <c:formatCode>General</c:formatCode>
                <c:ptCount val="150"/>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numCache>
            </c:numRef>
          </c:xVal>
          <c:yVal>
            <c:numRef>
              <c:f>Landsat_Sentinel!$L$1:$L$151</c:f>
              <c:numCache>
                <c:formatCode>General</c:formatCode>
                <c:ptCount val="151"/>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numCache>
            </c:numRef>
          </c:yVal>
          <c:smooth val="0"/>
          <c:extLst>
            <c:ext xmlns:c16="http://schemas.microsoft.com/office/drawing/2014/chart" uri="{C3380CC4-5D6E-409C-BE32-E72D297353CC}">
              <c16:uniqueId val="{00000004-C270-4540-92CC-180E841AAF39}"/>
            </c:ext>
          </c:extLst>
        </c:ser>
        <c:ser>
          <c:idx val="5"/>
          <c:order val="5"/>
          <c:tx>
            <c:v>12x1</c:v>
          </c:tx>
          <c:spPr>
            <a:ln w="12700" cap="rnd">
              <a:solidFill>
                <a:schemeClr val="tx1"/>
              </a:solidFill>
              <a:round/>
            </a:ln>
            <a:effectLst/>
          </c:spPr>
          <c:marker>
            <c:symbol val="none"/>
          </c:marker>
          <c:xVal>
            <c:numRef>
              <c:f>Landsat_Sentinel!$L$2:$L$102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Landsat_Sentinel!$F$2:$F$102</c:f>
              <c:numCache>
                <c:formatCode>General</c:formatCode>
                <c:ptCount val="101"/>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numCache>
            </c:numRef>
          </c:yVal>
          <c:smooth val="0"/>
          <c:extLst>
            <c:ext xmlns:c16="http://schemas.microsoft.com/office/drawing/2014/chart" uri="{C3380CC4-5D6E-409C-BE32-E72D297353CC}">
              <c16:uniqueId val="{00000005-C270-4540-92CC-180E841AAF39}"/>
            </c:ext>
          </c:extLst>
        </c:ser>
        <c:ser>
          <c:idx val="6"/>
          <c:order val="6"/>
          <c:tx>
            <c:v>1:01</c:v>
          </c:tx>
          <c:spPr>
            <a:ln w="19050" cap="rnd">
              <a:solidFill>
                <a:schemeClr val="tx2">
                  <a:lumMod val="50000"/>
                </a:schemeClr>
              </a:solidFill>
              <a:prstDash val="sysDash"/>
              <a:round/>
            </a:ln>
            <a:effectLst/>
          </c:spPr>
          <c:marker>
            <c:symbol val="none"/>
          </c:marker>
          <c:xVal>
            <c:numRef>
              <c:f>Landsat_Sentinel!$L$2:$L$100</c:f>
              <c:numCache>
                <c:formatCode>General</c:formatCode>
                <c:ptCount val="9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numCache>
            </c:numRef>
          </c:xVal>
          <c:yVal>
            <c:numRef>
              <c:f>Landsat_Sentinel!$L$1:$L$100</c:f>
              <c:numCache>
                <c:formatCode>General</c:formatCode>
                <c:ptCount val="100"/>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numCache>
            </c:numRef>
          </c:yVal>
          <c:smooth val="0"/>
          <c:extLst>
            <c:ext xmlns:c16="http://schemas.microsoft.com/office/drawing/2014/chart" uri="{C3380CC4-5D6E-409C-BE32-E72D297353CC}">
              <c16:uniqueId val="{00000006-C270-4540-92CC-180E841AAF39}"/>
            </c:ext>
          </c:extLst>
        </c:ser>
        <c:dLbls>
          <c:showLegendKey val="0"/>
          <c:showVal val="0"/>
          <c:showCatName val="0"/>
          <c:showSerName val="0"/>
          <c:showPercent val="0"/>
          <c:showBubbleSize val="0"/>
        </c:dLbls>
        <c:axId val="459348760"/>
        <c:axId val="459349416"/>
      </c:scatterChart>
      <c:valAx>
        <c:axId val="45934876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49416"/>
        <c:crosses val="autoZero"/>
        <c:crossBetween val="midCat"/>
        <c:majorUnit val="50"/>
      </c:valAx>
      <c:valAx>
        <c:axId val="459349416"/>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48760"/>
        <c:crosses val="autoZero"/>
        <c:crossBetween val="midCat"/>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Landsat 8 Insitu</c:v>
          </c:tx>
          <c:spPr>
            <a:ln w="19050" cap="rnd">
              <a:noFill/>
              <a:round/>
            </a:ln>
            <a:effectLst/>
          </c:spPr>
          <c:marker>
            <c:symbol val="circle"/>
            <c:size val="3"/>
            <c:spPr>
              <a:solidFill>
                <a:schemeClr val="accent2">
                  <a:lumMod val="60000"/>
                  <a:lumOff val="40000"/>
                </a:schemeClr>
              </a:solidFill>
              <a:ln w="9525">
                <a:solidFill>
                  <a:schemeClr val="accent2">
                    <a:lumMod val="75000"/>
                  </a:schemeClr>
                </a:solidFill>
              </a:ln>
              <a:effectLst/>
            </c:spPr>
          </c:marker>
          <c:trendline>
            <c:spPr>
              <a:ln w="19050" cap="rnd">
                <a:solidFill>
                  <a:schemeClr val="accent2">
                    <a:lumMod val="60000"/>
                    <a:lumOff val="40000"/>
                  </a:schemeClr>
                </a:solidFill>
                <a:prstDash val="solid"/>
              </a:ln>
              <a:effectLst/>
            </c:spPr>
            <c:trendlineType val="linear"/>
            <c:forward val="20"/>
            <c:dispRSqr val="0"/>
            <c:dispEq val="0"/>
          </c:trendline>
          <c:xVal>
            <c:numRef>
              <c:f>Landsat_Sentinel_Suisun!$B$1:$B$82</c:f>
              <c:numCache>
                <c:formatCode>General</c:formatCode>
                <c:ptCount val="82"/>
                <c:pt idx="0">
                  <c:v>41.9</c:v>
                </c:pt>
                <c:pt idx="1">
                  <c:v>20.9</c:v>
                </c:pt>
                <c:pt idx="2">
                  <c:v>25.8</c:v>
                </c:pt>
                <c:pt idx="3">
                  <c:v>17</c:v>
                </c:pt>
                <c:pt idx="4">
                  <c:v>22</c:v>
                </c:pt>
                <c:pt idx="5">
                  <c:v>13.1</c:v>
                </c:pt>
                <c:pt idx="6">
                  <c:v>16.2</c:v>
                </c:pt>
                <c:pt idx="7">
                  <c:v>25.3</c:v>
                </c:pt>
                <c:pt idx="8">
                  <c:v>34.4</c:v>
                </c:pt>
                <c:pt idx="9">
                  <c:v>14</c:v>
                </c:pt>
                <c:pt idx="10">
                  <c:v>46.8</c:v>
                </c:pt>
                <c:pt idx="11">
                  <c:v>52.1</c:v>
                </c:pt>
                <c:pt idx="12">
                  <c:v>37.799999999999997</c:v>
                </c:pt>
                <c:pt idx="13">
                  <c:v>27.4</c:v>
                </c:pt>
                <c:pt idx="14">
                  <c:v>13.9</c:v>
                </c:pt>
                <c:pt idx="15">
                  <c:v>13.7</c:v>
                </c:pt>
                <c:pt idx="16">
                  <c:v>17.100000000000001</c:v>
                </c:pt>
                <c:pt idx="17">
                  <c:v>25.6</c:v>
                </c:pt>
                <c:pt idx="18">
                  <c:v>14.4</c:v>
                </c:pt>
                <c:pt idx="19">
                  <c:v>14.2</c:v>
                </c:pt>
                <c:pt idx="20">
                  <c:v>7.3</c:v>
                </c:pt>
                <c:pt idx="21">
                  <c:v>48.4</c:v>
                </c:pt>
                <c:pt idx="22">
                  <c:v>40.9</c:v>
                </c:pt>
                <c:pt idx="23">
                  <c:v>43.9</c:v>
                </c:pt>
                <c:pt idx="24">
                  <c:v>27.8</c:v>
                </c:pt>
                <c:pt idx="25">
                  <c:v>27</c:v>
                </c:pt>
                <c:pt idx="26">
                  <c:v>34.799999999999997</c:v>
                </c:pt>
                <c:pt idx="27">
                  <c:v>17</c:v>
                </c:pt>
                <c:pt idx="28">
                  <c:v>13.7</c:v>
                </c:pt>
                <c:pt idx="29">
                  <c:v>19.2</c:v>
                </c:pt>
                <c:pt idx="30">
                  <c:v>43.3</c:v>
                </c:pt>
                <c:pt idx="31">
                  <c:v>34.700000000000003</c:v>
                </c:pt>
                <c:pt idx="32">
                  <c:v>63</c:v>
                </c:pt>
                <c:pt idx="33">
                  <c:v>34.6</c:v>
                </c:pt>
                <c:pt idx="34">
                  <c:v>28.6</c:v>
                </c:pt>
                <c:pt idx="35">
                  <c:v>19.8</c:v>
                </c:pt>
                <c:pt idx="36">
                  <c:v>26.5</c:v>
                </c:pt>
                <c:pt idx="37">
                  <c:v>22.9</c:v>
                </c:pt>
                <c:pt idx="38">
                  <c:v>22.8</c:v>
                </c:pt>
                <c:pt idx="39">
                  <c:v>8.5</c:v>
                </c:pt>
                <c:pt idx="40">
                  <c:v>9.4</c:v>
                </c:pt>
                <c:pt idx="41">
                  <c:v>9.5</c:v>
                </c:pt>
                <c:pt idx="42">
                  <c:v>36.6</c:v>
                </c:pt>
                <c:pt idx="43">
                  <c:v>13.5</c:v>
                </c:pt>
                <c:pt idx="44">
                  <c:v>14.6</c:v>
                </c:pt>
                <c:pt idx="45">
                  <c:v>22.2</c:v>
                </c:pt>
                <c:pt idx="46">
                  <c:v>14</c:v>
                </c:pt>
                <c:pt idx="47">
                  <c:v>7.7</c:v>
                </c:pt>
                <c:pt idx="48">
                  <c:v>10.6</c:v>
                </c:pt>
                <c:pt idx="49">
                  <c:v>27.6</c:v>
                </c:pt>
                <c:pt idx="50">
                  <c:v>19.2</c:v>
                </c:pt>
                <c:pt idx="51">
                  <c:v>21.1</c:v>
                </c:pt>
                <c:pt idx="53">
                  <c:v>23.6</c:v>
                </c:pt>
                <c:pt idx="54">
                  <c:v>48.1</c:v>
                </c:pt>
                <c:pt idx="55">
                  <c:v>12.4</c:v>
                </c:pt>
                <c:pt idx="56">
                  <c:v>10.8</c:v>
                </c:pt>
                <c:pt idx="57">
                  <c:v>11</c:v>
                </c:pt>
                <c:pt idx="58">
                  <c:v>15.6</c:v>
                </c:pt>
                <c:pt idx="59">
                  <c:v>8.4</c:v>
                </c:pt>
                <c:pt idx="60">
                  <c:v>39.4</c:v>
                </c:pt>
                <c:pt idx="62">
                  <c:v>18.600000000000001</c:v>
                </c:pt>
                <c:pt idx="63">
                  <c:v>48.5</c:v>
                </c:pt>
                <c:pt idx="64">
                  <c:v>13.8</c:v>
                </c:pt>
                <c:pt idx="65">
                  <c:v>10.7</c:v>
                </c:pt>
                <c:pt idx="66">
                  <c:v>29.3</c:v>
                </c:pt>
                <c:pt idx="67">
                  <c:v>66.5</c:v>
                </c:pt>
                <c:pt idx="68">
                  <c:v>29.3</c:v>
                </c:pt>
                <c:pt idx="69">
                  <c:v>18.2</c:v>
                </c:pt>
                <c:pt idx="70">
                  <c:v>15.3</c:v>
                </c:pt>
                <c:pt idx="71">
                  <c:v>11.6</c:v>
                </c:pt>
                <c:pt idx="72">
                  <c:v>15.4</c:v>
                </c:pt>
                <c:pt idx="73">
                  <c:v>19.399999999999999</c:v>
                </c:pt>
                <c:pt idx="76">
                  <c:v>20</c:v>
                </c:pt>
                <c:pt idx="77">
                  <c:v>25</c:v>
                </c:pt>
                <c:pt idx="78">
                  <c:v>14.3</c:v>
                </c:pt>
                <c:pt idx="79">
                  <c:v>24.6</c:v>
                </c:pt>
                <c:pt idx="80">
                  <c:v>29.2</c:v>
                </c:pt>
                <c:pt idx="81">
                  <c:v>28.9</c:v>
                </c:pt>
              </c:numCache>
            </c:numRef>
          </c:xVal>
          <c:yVal>
            <c:numRef>
              <c:f>Landsat_Sentinel_Suisun!$C$1:$C$82</c:f>
              <c:numCache>
                <c:formatCode>General</c:formatCode>
                <c:ptCount val="82"/>
                <c:pt idx="0">
                  <c:v>41.261473129999999</c:v>
                </c:pt>
                <c:pt idx="1">
                  <c:v>12.772672180000001</c:v>
                </c:pt>
                <c:pt idx="2">
                  <c:v>14.242107819999999</c:v>
                </c:pt>
                <c:pt idx="3">
                  <c:v>13.28477153</c:v>
                </c:pt>
                <c:pt idx="4">
                  <c:v>17.389179169999998</c:v>
                </c:pt>
                <c:pt idx="5">
                  <c:v>9.0542797749999995</c:v>
                </c:pt>
                <c:pt idx="6">
                  <c:v>11.75633863</c:v>
                </c:pt>
                <c:pt idx="7">
                  <c:v>19.81965774</c:v>
                </c:pt>
                <c:pt idx="8">
                  <c:v>28.438719989999999</c:v>
                </c:pt>
                <c:pt idx="9">
                  <c:v>10.3268381</c:v>
                </c:pt>
                <c:pt idx="10">
                  <c:v>34.818880059999998</c:v>
                </c:pt>
                <c:pt idx="11">
                  <c:v>25.640753360000001</c:v>
                </c:pt>
                <c:pt idx="12">
                  <c:v>18.907168469999998</c:v>
                </c:pt>
                <c:pt idx="13">
                  <c:v>15.70369339</c:v>
                </c:pt>
                <c:pt idx="14">
                  <c:v>8.8076390300000007</c:v>
                </c:pt>
                <c:pt idx="15">
                  <c:v>10.148239159999999</c:v>
                </c:pt>
                <c:pt idx="16">
                  <c:v>9.8244434839999997</c:v>
                </c:pt>
                <c:pt idx="17">
                  <c:v>14.75900977</c:v>
                </c:pt>
                <c:pt idx="18">
                  <c:v>9.6853569329999996</c:v>
                </c:pt>
                <c:pt idx="19">
                  <c:v>10.88361695</c:v>
                </c:pt>
                <c:pt idx="20">
                  <c:v>7.0949754020000002</c:v>
                </c:pt>
                <c:pt idx="21">
                  <c:v>44.449779620000001</c:v>
                </c:pt>
                <c:pt idx="22">
                  <c:v>31.232299650000002</c:v>
                </c:pt>
                <c:pt idx="23">
                  <c:v>24.718719480000001</c:v>
                </c:pt>
                <c:pt idx="24">
                  <c:v>13.026181530000001</c:v>
                </c:pt>
                <c:pt idx="25">
                  <c:v>18.4725152</c:v>
                </c:pt>
                <c:pt idx="26">
                  <c:v>9.2847084100000004</c:v>
                </c:pt>
                <c:pt idx="27">
                  <c:v>12.50318626</c:v>
                </c:pt>
                <c:pt idx="28">
                  <c:v>10.811551140000001</c:v>
                </c:pt>
                <c:pt idx="29">
                  <c:v>12.21024749</c:v>
                </c:pt>
                <c:pt idx="30">
                  <c:v>38.887026290000001</c:v>
                </c:pt>
                <c:pt idx="31">
                  <c:v>34.171560919999997</c:v>
                </c:pt>
                <c:pt idx="32">
                  <c:v>27.783133060000001</c:v>
                </c:pt>
                <c:pt idx="33">
                  <c:v>31.245793720000002</c:v>
                </c:pt>
                <c:pt idx="34">
                  <c:v>22.540811059999999</c:v>
                </c:pt>
                <c:pt idx="35">
                  <c:v>18.30473757</c:v>
                </c:pt>
                <c:pt idx="36">
                  <c:v>17.337780819999999</c:v>
                </c:pt>
                <c:pt idx="37">
                  <c:v>13.42693001</c:v>
                </c:pt>
                <c:pt idx="38">
                  <c:v>16.523286909999999</c:v>
                </c:pt>
                <c:pt idx="39">
                  <c:v>8.3220467960000004</c:v>
                </c:pt>
                <c:pt idx="40">
                  <c:v>10.11181376</c:v>
                </c:pt>
                <c:pt idx="41">
                  <c:v>8.6067293750000005</c:v>
                </c:pt>
                <c:pt idx="42">
                  <c:v>5.4192472919999997</c:v>
                </c:pt>
                <c:pt idx="43">
                  <c:v>11.14976096</c:v>
                </c:pt>
                <c:pt idx="44">
                  <c:v>10.81462844</c:v>
                </c:pt>
                <c:pt idx="45">
                  <c:v>17.488032780000001</c:v>
                </c:pt>
                <c:pt idx="46">
                  <c:v>11.36588712</c:v>
                </c:pt>
                <c:pt idx="47">
                  <c:v>10.403586819999999</c:v>
                </c:pt>
                <c:pt idx="48">
                  <c:v>9.5975888600000001</c:v>
                </c:pt>
                <c:pt idx="49">
                  <c:v>15.96016878</c:v>
                </c:pt>
                <c:pt idx="50">
                  <c:v>14.94017285</c:v>
                </c:pt>
                <c:pt idx="51">
                  <c:v>14.579706099999999</c:v>
                </c:pt>
                <c:pt idx="53">
                  <c:v>26.33856565</c:v>
                </c:pt>
                <c:pt idx="54">
                  <c:v>19.211554379999999</c:v>
                </c:pt>
                <c:pt idx="55">
                  <c:v>15.25188507</c:v>
                </c:pt>
                <c:pt idx="56">
                  <c:v>9.3006515780000001</c:v>
                </c:pt>
                <c:pt idx="57">
                  <c:v>10.48843596</c:v>
                </c:pt>
                <c:pt idx="58">
                  <c:v>13.214103700000001</c:v>
                </c:pt>
                <c:pt idx="59">
                  <c:v>8.7095750639999991</c:v>
                </c:pt>
                <c:pt idx="60">
                  <c:v>46.395703689999998</c:v>
                </c:pt>
                <c:pt idx="62">
                  <c:v>16.725681850000001</c:v>
                </c:pt>
                <c:pt idx="63">
                  <c:v>34.619165019999997</c:v>
                </c:pt>
                <c:pt idx="64">
                  <c:v>14.42225575</c:v>
                </c:pt>
                <c:pt idx="65">
                  <c:v>12.84138111</c:v>
                </c:pt>
                <c:pt idx="66">
                  <c:v>32.199565579999998</c:v>
                </c:pt>
                <c:pt idx="67">
                  <c:v>41.056306550000002</c:v>
                </c:pt>
                <c:pt idx="68">
                  <c:v>13.46181971</c:v>
                </c:pt>
                <c:pt idx="69">
                  <c:v>13.63762841</c:v>
                </c:pt>
                <c:pt idx="70">
                  <c:v>13.506732360000001</c:v>
                </c:pt>
                <c:pt idx="71">
                  <c:v>13.133478159999999</c:v>
                </c:pt>
                <c:pt idx="72">
                  <c:v>11.91602202</c:v>
                </c:pt>
                <c:pt idx="73">
                  <c:v>27.20251185</c:v>
                </c:pt>
                <c:pt idx="76">
                  <c:v>18.330573749999999</c:v>
                </c:pt>
                <c:pt idx="77">
                  <c:v>20.324951309999999</c:v>
                </c:pt>
                <c:pt idx="78">
                  <c:v>18.814055929999999</c:v>
                </c:pt>
                <c:pt idx="79">
                  <c:v>28.237503619999998</c:v>
                </c:pt>
                <c:pt idx="80">
                  <c:v>35.498451459999998</c:v>
                </c:pt>
                <c:pt idx="81">
                  <c:v>48.59016441</c:v>
                </c:pt>
              </c:numCache>
            </c:numRef>
          </c:yVal>
          <c:smooth val="0"/>
          <c:extLst>
            <c:ext xmlns:c16="http://schemas.microsoft.com/office/drawing/2014/chart" uri="{C3380CC4-5D6E-409C-BE32-E72D297353CC}">
              <c16:uniqueId val="{00000000-705E-45C9-A914-E3249911312F}"/>
            </c:ext>
          </c:extLst>
        </c:ser>
        <c:ser>
          <c:idx val="1"/>
          <c:order val="1"/>
          <c:tx>
            <c:v>Landsat 8 Outliers</c:v>
          </c:tx>
          <c:spPr>
            <a:ln w="25400" cap="rnd">
              <a:noFill/>
              <a:round/>
            </a:ln>
            <a:effectLst/>
          </c:spPr>
          <c:marker>
            <c:symbol val="triangle"/>
            <c:size val="5"/>
            <c:spPr>
              <a:solidFill>
                <a:schemeClr val="bg1"/>
              </a:solidFill>
              <a:ln w="9525">
                <a:solidFill>
                  <a:schemeClr val="accent2">
                    <a:lumMod val="75000"/>
                  </a:schemeClr>
                </a:solidFill>
              </a:ln>
              <a:effectLst/>
            </c:spPr>
          </c:marker>
          <c:xVal>
            <c:numRef>
              <c:f>Landsat_Sentinel_Suisun!$B$85:$B$88</c:f>
              <c:numCache>
                <c:formatCode>General</c:formatCode>
                <c:ptCount val="4"/>
                <c:pt idx="0">
                  <c:v>33.9</c:v>
                </c:pt>
                <c:pt idx="1">
                  <c:v>37.9</c:v>
                </c:pt>
                <c:pt idx="2">
                  <c:v>50.4</c:v>
                </c:pt>
                <c:pt idx="3">
                  <c:v>41.1</c:v>
                </c:pt>
              </c:numCache>
            </c:numRef>
          </c:xVal>
          <c:yVal>
            <c:numRef>
              <c:f>Landsat_Sentinel_Suisun!$C$85:$C$88</c:f>
              <c:numCache>
                <c:formatCode>General</c:formatCode>
                <c:ptCount val="4"/>
                <c:pt idx="0">
                  <c:v>89.232614310000002</c:v>
                </c:pt>
                <c:pt idx="1">
                  <c:v>69.642816280000005</c:v>
                </c:pt>
                <c:pt idx="2">
                  <c:v>73.071832999999998</c:v>
                </c:pt>
                <c:pt idx="3">
                  <c:v>74.741507209999995</c:v>
                </c:pt>
              </c:numCache>
            </c:numRef>
          </c:yVal>
          <c:smooth val="0"/>
          <c:extLst>
            <c:ext xmlns:c16="http://schemas.microsoft.com/office/drawing/2014/chart" uri="{C3380CC4-5D6E-409C-BE32-E72D297353CC}">
              <c16:uniqueId val="{00000001-705E-45C9-A914-E3249911312F}"/>
            </c:ext>
          </c:extLst>
        </c:ser>
        <c:ser>
          <c:idx val="2"/>
          <c:order val="2"/>
          <c:tx>
            <c:v>Sentinel 2 Insitu</c:v>
          </c:tx>
          <c:spPr>
            <a:ln w="25400" cap="rnd">
              <a:noFill/>
              <a:round/>
            </a:ln>
            <a:effectLst/>
          </c:spPr>
          <c:marker>
            <c:symbol val="circle"/>
            <c:size val="3"/>
            <c:spPr>
              <a:solidFill>
                <a:schemeClr val="accent6">
                  <a:lumMod val="60000"/>
                  <a:lumOff val="40000"/>
                </a:schemeClr>
              </a:solidFill>
              <a:ln w="9525">
                <a:solidFill>
                  <a:schemeClr val="accent6">
                    <a:lumMod val="75000"/>
                  </a:schemeClr>
                </a:solidFill>
              </a:ln>
              <a:effectLst/>
            </c:spPr>
          </c:marker>
          <c:trendline>
            <c:spPr>
              <a:ln w="19050" cap="rnd">
                <a:solidFill>
                  <a:schemeClr val="accent6">
                    <a:lumMod val="60000"/>
                    <a:lumOff val="40000"/>
                  </a:schemeClr>
                </a:solidFill>
                <a:prstDash val="solid"/>
              </a:ln>
              <a:effectLst/>
            </c:spPr>
            <c:trendlineType val="linear"/>
            <c:forward val="20"/>
            <c:dispRSqr val="0"/>
            <c:dispEq val="0"/>
          </c:trendline>
          <c:xVal>
            <c:numRef>
              <c:f>Landsat_Sentinel_Suisun!$J$2:$J$51</c:f>
              <c:numCache>
                <c:formatCode>General</c:formatCode>
                <c:ptCount val="50"/>
                <c:pt idx="0">
                  <c:v>11</c:v>
                </c:pt>
                <c:pt idx="1">
                  <c:v>16.5</c:v>
                </c:pt>
                <c:pt idx="2">
                  <c:v>14.4</c:v>
                </c:pt>
                <c:pt idx="3">
                  <c:v>41.1</c:v>
                </c:pt>
                <c:pt idx="4">
                  <c:v>11</c:v>
                </c:pt>
                <c:pt idx="5">
                  <c:v>10</c:v>
                </c:pt>
                <c:pt idx="6">
                  <c:v>23.6</c:v>
                </c:pt>
                <c:pt idx="7">
                  <c:v>15.1</c:v>
                </c:pt>
                <c:pt idx="10">
                  <c:v>36</c:v>
                </c:pt>
                <c:pt idx="11">
                  <c:v>23.9</c:v>
                </c:pt>
                <c:pt idx="12">
                  <c:v>12.6</c:v>
                </c:pt>
                <c:pt idx="15">
                  <c:v>32.700000000000003</c:v>
                </c:pt>
                <c:pt idx="17">
                  <c:v>13.3</c:v>
                </c:pt>
                <c:pt idx="18">
                  <c:v>30.5</c:v>
                </c:pt>
                <c:pt idx="19">
                  <c:v>15.7</c:v>
                </c:pt>
                <c:pt idx="20">
                  <c:v>9.1</c:v>
                </c:pt>
                <c:pt idx="21">
                  <c:v>9.4</c:v>
                </c:pt>
                <c:pt idx="22">
                  <c:v>11.5</c:v>
                </c:pt>
                <c:pt idx="23">
                  <c:v>21.3</c:v>
                </c:pt>
                <c:pt idx="24">
                  <c:v>20.100000000000001</c:v>
                </c:pt>
                <c:pt idx="25">
                  <c:v>15.5</c:v>
                </c:pt>
                <c:pt idx="26">
                  <c:v>32.9</c:v>
                </c:pt>
                <c:pt idx="28">
                  <c:v>30</c:v>
                </c:pt>
                <c:pt idx="29">
                  <c:v>26.2</c:v>
                </c:pt>
                <c:pt idx="30">
                  <c:v>27.8</c:v>
                </c:pt>
                <c:pt idx="32">
                  <c:v>25.8</c:v>
                </c:pt>
                <c:pt idx="34">
                  <c:v>18</c:v>
                </c:pt>
                <c:pt idx="35">
                  <c:v>7.9</c:v>
                </c:pt>
                <c:pt idx="36">
                  <c:v>13</c:v>
                </c:pt>
                <c:pt idx="37">
                  <c:v>9</c:v>
                </c:pt>
                <c:pt idx="38">
                  <c:v>32.200000000000003</c:v>
                </c:pt>
                <c:pt idx="39">
                  <c:v>11.9</c:v>
                </c:pt>
                <c:pt idx="40">
                  <c:v>7.3</c:v>
                </c:pt>
                <c:pt idx="41">
                  <c:v>9.1999999999999993</c:v>
                </c:pt>
                <c:pt idx="42">
                  <c:v>13.1</c:v>
                </c:pt>
                <c:pt idx="43">
                  <c:v>25.4</c:v>
                </c:pt>
                <c:pt idx="45">
                  <c:v>61</c:v>
                </c:pt>
                <c:pt idx="46">
                  <c:v>45.3</c:v>
                </c:pt>
                <c:pt idx="47">
                  <c:v>56.4</c:v>
                </c:pt>
                <c:pt idx="48">
                  <c:v>44</c:v>
                </c:pt>
                <c:pt idx="49">
                  <c:v>58.3</c:v>
                </c:pt>
              </c:numCache>
            </c:numRef>
          </c:xVal>
          <c:yVal>
            <c:numRef>
              <c:f>Landsat_Sentinel_Suisun!$K$2:$K$51</c:f>
              <c:numCache>
                <c:formatCode>General</c:formatCode>
                <c:ptCount val="50"/>
                <c:pt idx="0">
                  <c:v>8.7835089199999992</c:v>
                </c:pt>
                <c:pt idx="1">
                  <c:v>12.44227558</c:v>
                </c:pt>
                <c:pt idx="2">
                  <c:v>11.52834043</c:v>
                </c:pt>
                <c:pt idx="3">
                  <c:v>39.306437199999998</c:v>
                </c:pt>
                <c:pt idx="4">
                  <c:v>10.576353279999999</c:v>
                </c:pt>
                <c:pt idx="5">
                  <c:v>11.77668611</c:v>
                </c:pt>
                <c:pt idx="6">
                  <c:v>18.26209953</c:v>
                </c:pt>
                <c:pt idx="7">
                  <c:v>21.74801793</c:v>
                </c:pt>
                <c:pt idx="10">
                  <c:v>35.199066049999999</c:v>
                </c:pt>
                <c:pt idx="11">
                  <c:v>31.237483470000001</c:v>
                </c:pt>
                <c:pt idx="12">
                  <c:v>11.30105481</c:v>
                </c:pt>
                <c:pt idx="15">
                  <c:v>47.889958040000003</c:v>
                </c:pt>
                <c:pt idx="17">
                  <c:v>12.27143908</c:v>
                </c:pt>
                <c:pt idx="18">
                  <c:v>33.943086719999997</c:v>
                </c:pt>
                <c:pt idx="19">
                  <c:v>11.328877159999999</c:v>
                </c:pt>
                <c:pt idx="20">
                  <c:v>10.986022439999999</c:v>
                </c:pt>
                <c:pt idx="21">
                  <c:v>10.61995231</c:v>
                </c:pt>
                <c:pt idx="22">
                  <c:v>10.653356520000001</c:v>
                </c:pt>
                <c:pt idx="23">
                  <c:v>29.97932024</c:v>
                </c:pt>
                <c:pt idx="24">
                  <c:v>13.76852493</c:v>
                </c:pt>
                <c:pt idx="25">
                  <c:v>17.078169970000001</c:v>
                </c:pt>
                <c:pt idx="26">
                  <c:v>24.470708439999999</c:v>
                </c:pt>
                <c:pt idx="28">
                  <c:v>18.667319750000001</c:v>
                </c:pt>
                <c:pt idx="29">
                  <c:v>12.090527700000001</c:v>
                </c:pt>
                <c:pt idx="30">
                  <c:v>13.43940695</c:v>
                </c:pt>
                <c:pt idx="32">
                  <c:v>11.33207348</c:v>
                </c:pt>
                <c:pt idx="34">
                  <c:v>10.64601624</c:v>
                </c:pt>
                <c:pt idx="35">
                  <c:v>5.1514714860000002</c:v>
                </c:pt>
                <c:pt idx="36">
                  <c:v>1.351123018</c:v>
                </c:pt>
                <c:pt idx="37">
                  <c:v>8.9528397769999994</c:v>
                </c:pt>
                <c:pt idx="38">
                  <c:v>24.707633810000001</c:v>
                </c:pt>
                <c:pt idx="39">
                  <c:v>2.5746720120000002</c:v>
                </c:pt>
                <c:pt idx="40">
                  <c:v>7.1430066310000004</c:v>
                </c:pt>
                <c:pt idx="41">
                  <c:v>7.6006668470000003</c:v>
                </c:pt>
                <c:pt idx="42">
                  <c:v>10.235528070000001</c:v>
                </c:pt>
                <c:pt idx="43">
                  <c:v>27.065296249999999</c:v>
                </c:pt>
                <c:pt idx="45">
                  <c:v>86.588723099999996</c:v>
                </c:pt>
                <c:pt idx="46">
                  <c:v>61.117245609999998</c:v>
                </c:pt>
                <c:pt idx="47">
                  <c:v>78.334650139999994</c:v>
                </c:pt>
                <c:pt idx="48">
                  <c:v>71.310100750000004</c:v>
                </c:pt>
                <c:pt idx="49">
                  <c:v>81.762190840000002</c:v>
                </c:pt>
              </c:numCache>
            </c:numRef>
          </c:yVal>
          <c:smooth val="0"/>
          <c:extLst>
            <c:ext xmlns:c16="http://schemas.microsoft.com/office/drawing/2014/chart" uri="{C3380CC4-5D6E-409C-BE32-E72D297353CC}">
              <c16:uniqueId val="{00000002-705E-45C9-A914-E3249911312F}"/>
            </c:ext>
          </c:extLst>
        </c:ser>
        <c:ser>
          <c:idx val="3"/>
          <c:order val="3"/>
          <c:tx>
            <c:v>Sentinel 2 outlier</c:v>
          </c:tx>
          <c:spPr>
            <a:ln w="25400" cap="rnd">
              <a:noFill/>
              <a:round/>
            </a:ln>
            <a:effectLst/>
          </c:spPr>
          <c:marker>
            <c:symbol val="triangle"/>
            <c:size val="5"/>
            <c:spPr>
              <a:solidFill>
                <a:schemeClr val="bg1"/>
              </a:solidFill>
              <a:ln w="9525">
                <a:solidFill>
                  <a:schemeClr val="accent6">
                    <a:lumMod val="75000"/>
                  </a:schemeClr>
                </a:solidFill>
              </a:ln>
              <a:effectLst/>
            </c:spPr>
          </c:marker>
          <c:xVal>
            <c:numRef>
              <c:f>Landsat_Sentinel_Suisun!$J$55:$J$57</c:f>
              <c:numCache>
                <c:formatCode>General</c:formatCode>
                <c:ptCount val="3"/>
                <c:pt idx="0">
                  <c:v>43.8</c:v>
                </c:pt>
                <c:pt idx="1">
                  <c:v>46.8</c:v>
                </c:pt>
                <c:pt idx="2">
                  <c:v>50.6</c:v>
                </c:pt>
              </c:numCache>
            </c:numRef>
          </c:xVal>
          <c:yVal>
            <c:numRef>
              <c:f>Landsat_Sentinel_Suisun!$K$55:$K$57</c:f>
              <c:numCache>
                <c:formatCode>General</c:formatCode>
                <c:ptCount val="3"/>
                <c:pt idx="0">
                  <c:v>20.477529000000001</c:v>
                </c:pt>
                <c:pt idx="1">
                  <c:v>14.40045615</c:v>
                </c:pt>
                <c:pt idx="2">
                  <c:v>15.12644296</c:v>
                </c:pt>
              </c:numCache>
            </c:numRef>
          </c:yVal>
          <c:smooth val="0"/>
          <c:extLst>
            <c:ext xmlns:c16="http://schemas.microsoft.com/office/drawing/2014/chart" uri="{C3380CC4-5D6E-409C-BE32-E72D297353CC}">
              <c16:uniqueId val="{00000003-705E-45C9-A914-E3249911312F}"/>
            </c:ext>
          </c:extLst>
        </c:ser>
        <c:ser>
          <c:idx val="4"/>
          <c:order val="4"/>
          <c:tx>
            <c:v>12</c:v>
          </c:tx>
          <c:spPr>
            <a:ln w="12700" cap="rnd">
              <a:solidFill>
                <a:schemeClr val="tx1"/>
              </a:solidFill>
              <a:round/>
            </a:ln>
            <a:effectLst/>
          </c:spPr>
          <c:marker>
            <c:symbol val="none"/>
          </c:marker>
          <c:xVal>
            <c:numRef>
              <c:f>Landsat_Sentinel!$F$2:$F$151</c:f>
              <c:numCache>
                <c:formatCode>General</c:formatCode>
                <c:ptCount val="150"/>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numCache>
            </c:numRef>
          </c:xVal>
          <c:yVal>
            <c:numRef>
              <c:f>Landsat_Sentinel!$L$1:$L$151</c:f>
              <c:numCache>
                <c:formatCode>General</c:formatCode>
                <c:ptCount val="151"/>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numCache>
            </c:numRef>
          </c:yVal>
          <c:smooth val="0"/>
          <c:extLst>
            <c:ext xmlns:c16="http://schemas.microsoft.com/office/drawing/2014/chart" uri="{C3380CC4-5D6E-409C-BE32-E72D297353CC}">
              <c16:uniqueId val="{00000004-705E-45C9-A914-E3249911312F}"/>
            </c:ext>
          </c:extLst>
        </c:ser>
        <c:ser>
          <c:idx val="5"/>
          <c:order val="5"/>
          <c:tx>
            <c:v>12x1</c:v>
          </c:tx>
          <c:spPr>
            <a:ln w="12700" cap="rnd">
              <a:solidFill>
                <a:schemeClr val="tx1"/>
              </a:solidFill>
              <a:round/>
            </a:ln>
            <a:effectLst/>
          </c:spPr>
          <c:marker>
            <c:symbol val="none"/>
          </c:marker>
          <c:xVal>
            <c:numRef>
              <c:f>Landsat_Sentinel!$L$2:$L$102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Landsat_Sentinel!$F$2:$F$102</c:f>
              <c:numCache>
                <c:formatCode>General</c:formatCode>
                <c:ptCount val="101"/>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numCache>
            </c:numRef>
          </c:yVal>
          <c:smooth val="0"/>
          <c:extLst>
            <c:ext xmlns:c16="http://schemas.microsoft.com/office/drawing/2014/chart" uri="{C3380CC4-5D6E-409C-BE32-E72D297353CC}">
              <c16:uniqueId val="{00000005-705E-45C9-A914-E3249911312F}"/>
            </c:ext>
          </c:extLst>
        </c:ser>
        <c:ser>
          <c:idx val="6"/>
          <c:order val="6"/>
          <c:tx>
            <c:v>1:01</c:v>
          </c:tx>
          <c:spPr>
            <a:ln w="19050" cap="rnd">
              <a:solidFill>
                <a:schemeClr val="tx2">
                  <a:lumMod val="50000"/>
                </a:schemeClr>
              </a:solidFill>
              <a:prstDash val="sysDash"/>
              <a:round/>
            </a:ln>
            <a:effectLst/>
          </c:spPr>
          <c:marker>
            <c:symbol val="none"/>
          </c:marker>
          <c:xVal>
            <c:numRef>
              <c:f>Landsat_Sentinel!$L$2:$L$100</c:f>
              <c:numCache>
                <c:formatCode>General</c:formatCode>
                <c:ptCount val="9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numCache>
            </c:numRef>
          </c:xVal>
          <c:yVal>
            <c:numRef>
              <c:f>Landsat_Sentinel!$L$1:$L$100</c:f>
              <c:numCache>
                <c:formatCode>General</c:formatCode>
                <c:ptCount val="100"/>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numCache>
            </c:numRef>
          </c:yVal>
          <c:smooth val="0"/>
          <c:extLst>
            <c:ext xmlns:c16="http://schemas.microsoft.com/office/drawing/2014/chart" uri="{C3380CC4-5D6E-409C-BE32-E72D297353CC}">
              <c16:uniqueId val="{00000006-705E-45C9-A914-E3249911312F}"/>
            </c:ext>
          </c:extLst>
        </c:ser>
        <c:dLbls>
          <c:showLegendKey val="0"/>
          <c:showVal val="0"/>
          <c:showCatName val="0"/>
          <c:showSerName val="0"/>
          <c:showPercent val="0"/>
          <c:showBubbleSize val="0"/>
        </c:dLbls>
        <c:axId val="459348760"/>
        <c:axId val="459349416"/>
      </c:scatterChart>
      <c:valAx>
        <c:axId val="45934876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49416"/>
        <c:crosses val="autoZero"/>
        <c:crossBetween val="midCat"/>
        <c:majorUnit val="50"/>
      </c:valAx>
      <c:valAx>
        <c:axId val="459349416"/>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48760"/>
        <c:crosses val="autoZero"/>
        <c:crossBetween val="midCat"/>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 sz="1200" b="0" i="0" u="none" strike="noStrike" cap="none" dirty="0" smtClean="0">
                <a:solidFill>
                  <a:srgbClr val="FF0000"/>
                </a:solidFill>
                <a:latin typeface="Calibri"/>
                <a:ea typeface="Calibri"/>
                <a:cs typeface="Calibri"/>
                <a:sym typeface="Calibri"/>
              </a:rPr>
              <a:t>Hello! My name is Kate</a:t>
            </a:r>
            <a:r>
              <a:rPr lang="en" sz="1200" b="0" i="0" u="none" strike="noStrike" cap="none" baseline="0" dirty="0" smtClean="0">
                <a:solidFill>
                  <a:srgbClr val="FF0000"/>
                </a:solidFill>
                <a:latin typeface="Calibri"/>
                <a:ea typeface="Calibri"/>
                <a:cs typeface="Calibri"/>
                <a:sym typeface="Calibri"/>
              </a:rPr>
              <a:t> Cavanaugh and I’m the Project Lead on the SF Bay Delta Water Resources Team. I graduated from Gettysburg College last year with a degree in Environmental Science. Hi I’m Leah Kucera, I graduated from Washingtion University with a degree in Environmental Earth Science. Hi I’m Molly Spater I graduated from UCLA with a degree in Geography.</a:t>
            </a:r>
            <a:endParaRPr lang="en" sz="1200" b="0" i="0" u="none" strike="noStrike" cap="none" dirty="0">
              <a:solidFill>
                <a:srgbClr val="FF0000"/>
              </a:solidFill>
              <a:latin typeface="Calibri"/>
              <a:ea typeface="Calibri"/>
              <a:cs typeface="Calibri"/>
              <a:sym typeface="Calibri"/>
            </a:endParaRPr>
          </a:p>
        </p:txBody>
      </p:sp>
      <p:sp>
        <p:nvSpPr>
          <p:cNvPr id="127" name="Shape 12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dk1"/>
                </a:solidFill>
                <a:latin typeface="Calibri"/>
                <a:ea typeface="Calibri"/>
                <a:cs typeface="Calibri"/>
                <a:sym typeface="Calibri"/>
              </a:rPr>
              <a:t>To accomplish our project</a:t>
            </a:r>
            <a:r>
              <a:rPr lang="en-US" sz="1100" b="0" i="0" u="none" strike="noStrike" cap="none" baseline="0" dirty="0" smtClean="0">
                <a:solidFill>
                  <a:schemeClr val="dk1"/>
                </a:solidFill>
                <a:latin typeface="Calibri"/>
                <a:ea typeface="Calibri"/>
                <a:cs typeface="Calibri"/>
                <a:sym typeface="Calibri"/>
              </a:rPr>
              <a:t> objectives, we began first with preprocessing and cleaning our in situ data, meaning removal of bad data values and reorganizing the data into a workable format. We then took our raw downloaded satellite imagery and ran it through ACOLITE software. ACOLITE applies atmospheric corrections to the images to correct for any errors caused by clouds or aerosols for example, and then utilizes the T. </a:t>
            </a:r>
            <a:r>
              <a:rPr lang="en-US" sz="1100" b="0" i="0" u="none" strike="noStrike" cap="none" baseline="0" dirty="0" err="1" smtClean="0">
                <a:solidFill>
                  <a:schemeClr val="dk1"/>
                </a:solidFill>
                <a:latin typeface="Calibri"/>
                <a:ea typeface="Calibri"/>
                <a:cs typeface="Calibri"/>
                <a:sym typeface="Calibri"/>
              </a:rPr>
              <a:t>Dogliotti</a:t>
            </a:r>
            <a:r>
              <a:rPr lang="en-US" sz="1100" b="0" i="0" u="none" strike="noStrike" cap="none" baseline="0" dirty="0" smtClean="0">
                <a:solidFill>
                  <a:schemeClr val="dk1"/>
                </a:solidFill>
                <a:latin typeface="Calibri"/>
                <a:ea typeface="Calibri"/>
                <a:cs typeface="Calibri"/>
                <a:sym typeface="Calibri"/>
              </a:rPr>
              <a:t> algorithm to derive turbidity. Next, we generated time series maps as well as performed statistical analyses. If satellite derived turbidity was highly correlated with in situ data we deemed it acceptable for use in model validation. If not, we deemed in unacceptable and in need of further exploration. </a:t>
            </a:r>
            <a:endParaRPr lang="en-US" sz="11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dk1"/>
                </a:solidFill>
                <a:latin typeface="Calibri"/>
                <a:ea typeface="Calibri"/>
                <a:cs typeface="Calibri"/>
                <a:sym typeface="Calibri"/>
              </a:rPr>
              <a:t>Image Source: http://www.oeconline.org/safe-drinking-water/</a:t>
            </a:r>
          </a:p>
          <a:p>
            <a:pPr lvl="0" rt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aseline="0" dirty="0" smtClean="0"/>
              <a:t>Looking at the region as a whole, excluding the North and South Bay, both satellites had relatively strong relationships with in situ data, especially Sentinel 2 which has both a higher spatial and temporal resolution. The slope of near 1 in the relationship between Sentinel 2 and in situ data indicates an almost 1:1 relationship. In situ data within the bays is particularly sparse which could explain the poorer performance in these regions.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Results from our analysi</a:t>
            </a:r>
            <a:r>
              <a:rPr lang="en-US" baseline="0" dirty="0" smtClean="0"/>
              <a:t>s revealed regional differences in the strength of relationships between satellite and in situ data. For example, within the graphs displayed, Landsat 8 performed better in the Tributaries with an r2 of 0.71 than the Suisun Bay with an r2 of 0.83, while the opposite held true for Sentinel-2 which had an r2 of 0.86 in the Suisan Bay and an r2 of 0.83 in the Tributaries. </a:t>
            </a:r>
            <a:endParaRPr lang="en-US" dirty="0"/>
          </a:p>
        </p:txBody>
      </p:sp>
    </p:spTree>
    <p:extLst>
      <p:ext uri="{BB962C8B-B14F-4D97-AF65-F5344CB8AC3E}">
        <p14:creationId xmlns:p14="http://schemas.microsoft.com/office/powerpoint/2010/main" val="2290115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Focusing on the Clifton Court </a:t>
            </a:r>
            <a:r>
              <a:rPr lang="en-US" dirty="0" err="1" smtClean="0"/>
              <a:t>Forebay</a:t>
            </a:r>
            <a:r>
              <a:rPr lang="en-US" dirty="0" smtClean="0"/>
              <a:t>, which is the starting point of the California Aqueduct and location of 11 huge water pumps, our analysis reveals that Sentinel-2 yet again outperforms</a:t>
            </a:r>
            <a:r>
              <a:rPr lang="en-US" baseline="0" dirty="0" smtClean="0"/>
              <a:t> Landsat 8 in capturing turbidity patterns. This area is essential to both maintaining the stability of water flow to meet demand and a dangerous area for smelt populations due to the pumps. </a:t>
            </a:r>
          </a:p>
          <a:p>
            <a:pPr lvl="0">
              <a:spcBef>
                <a:spcPts val="0"/>
              </a:spcBef>
              <a:buNone/>
            </a:pPr>
            <a:endParaRPr lang="en-US" baseline="0" dirty="0" smtClean="0"/>
          </a:p>
          <a:p>
            <a:pPr lvl="0">
              <a:spcBef>
                <a:spcPts val="0"/>
              </a:spcBef>
              <a:buNone/>
            </a:pPr>
            <a:r>
              <a:rPr lang="en-US" baseline="0" dirty="0" smtClean="0"/>
              <a:t>Image Credit: https://www.kcet.org/redefine/single-tunnel-option-not-a-quick-fix-for-the-delta</a:t>
            </a:r>
            <a:endParaRPr dirty="0"/>
          </a:p>
        </p:txBody>
      </p:sp>
    </p:spTree>
    <p:extLst>
      <p:ext uri="{BB962C8B-B14F-4D97-AF65-F5344CB8AC3E}">
        <p14:creationId xmlns:p14="http://schemas.microsoft.com/office/powerpoint/2010/main" val="421897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a:t>
            </a:r>
            <a:r>
              <a:rPr lang="en-US" baseline="0" dirty="0" smtClean="0"/>
              <a:t> limitation to this research is the temporal coverage of satellite imagery. Turbidity varies on a daily timeframe and can change rapidly in flush events after storms. With a single overpass time every 10 for Sentinel and 16 for Landsat, high turbidity events can go undetected. The presence of clouds further limits available satellite data as well. Another limitation is that the turbidity algorithm we utilized is global rather than regional, meaning it is not tuned specifically to the environmental conditions of the region which might impact the accuracy of satellite derived turbidity values. A final limitation is that in situ monitoring stations are located on the shorelines of the bays and smaller channels. This means that turbidity values are not reflective of the central portions of water bodies in the Delta.</a:t>
            </a:r>
          </a:p>
          <a:p>
            <a:endParaRPr lang="en-US" baseline="0" dirty="0" smtClean="0"/>
          </a:p>
          <a:p>
            <a:r>
              <a:rPr lang="en-US" baseline="0" dirty="0" smtClean="0"/>
              <a:t>Image: https://mavensnotebook.com/wp-content/uploads/2015/03/Delta-smelt-sliderbox.jpg</a:t>
            </a:r>
            <a:endParaRPr lang="en-US" dirty="0"/>
          </a:p>
        </p:txBody>
      </p:sp>
    </p:spTree>
    <p:extLst>
      <p:ext uri="{BB962C8B-B14F-4D97-AF65-F5344CB8AC3E}">
        <p14:creationId xmlns:p14="http://schemas.microsoft.com/office/powerpoint/2010/main" val="405423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In conclusion, the accuracy</a:t>
            </a:r>
            <a:r>
              <a:rPr lang="en-US" baseline="0" dirty="0" smtClean="0"/>
              <a:t> of Sentinel-2 and Landsat 8 derived turbidity varies regionally throughout the Delta. However, the strength of correlations make it a promising way to fill in current data gaps caused by insufficient in situ monitoring sites. Incorporation of data from both satellites will increase the temporal coverage remote sensing technologies have to offer turbidity modelling within the bay to better track smelt while meeting water demands. </a:t>
            </a: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r>
              <a:rPr lang="en-US" dirty="0" smtClean="0"/>
              <a:t>Image: https://www.fws.gov/sfbaydelta/EndangeredSpecies/Species/Accounts/DeltaSmelt/Images/DeltaSmeltInHand-2UsfwsPeterJohnsenCropped.jpg</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Two future DEVELOP teams will</a:t>
            </a:r>
            <a:r>
              <a:rPr lang="en-US" baseline="0" dirty="0" smtClean="0"/>
              <a:t> continue the investigation into turbidity modelling in the Bay Delta. Part II will commence in the Fall of 2017 and evaluate the use of hyperspectral imagery.  Part III which will be in Spring of 2018 with compare the use of hyperspectral and multispectral imagery for monitoring water quality within the Bay Delta.</a:t>
            </a:r>
            <a:endParaRPr lang="en-US" dirty="0" smtClean="0"/>
          </a:p>
          <a:p>
            <a:endParaRPr lang="en-US" dirty="0" smtClean="0"/>
          </a:p>
          <a:p>
            <a:endParaRPr lang="en-US" dirty="0" smtClean="0"/>
          </a:p>
          <a:p>
            <a:r>
              <a:rPr lang="en-US" dirty="0" smtClean="0"/>
              <a:t>Image Credit: https://upload.wikimedia.org/wikipedia/commons/0/0c/GoldenGateBridge-001.jpg</a:t>
            </a:r>
            <a:endParaRPr lang="en-US" dirty="0"/>
          </a:p>
        </p:txBody>
      </p:sp>
    </p:spTree>
    <p:extLst>
      <p:ext uri="{BB962C8B-B14F-4D97-AF65-F5344CB8AC3E}">
        <p14:creationId xmlns:p14="http://schemas.microsoft.com/office/powerpoint/2010/main" val="187804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r>
              <a:rPr lang="en-US" dirty="0" smtClean="0"/>
              <a:t>We</a:t>
            </a:r>
            <a:r>
              <a:rPr lang="en-US" baseline="0" dirty="0" smtClean="0"/>
              <a:t> would like to thank several people for their support throughout the term. First, our partners at MWD, David Fullerton, Russ Ryan, and Sean Acuna. Also our partners </a:t>
            </a:r>
            <a:r>
              <a:rPr lang="en-US" baseline="0" dirty="0" err="1" smtClean="0"/>
              <a:t>Amye</a:t>
            </a:r>
            <a:r>
              <a:rPr lang="en-US" baseline="0" dirty="0" smtClean="0"/>
              <a:t> </a:t>
            </a:r>
            <a:r>
              <a:rPr lang="en-US" baseline="0" dirty="0" err="1" smtClean="0"/>
              <a:t>Osti</a:t>
            </a:r>
            <a:r>
              <a:rPr lang="en-US" baseline="0" dirty="0" smtClean="0"/>
              <a:t> and David </a:t>
            </a:r>
            <a:r>
              <a:rPr lang="en-US" baseline="0" dirty="0" err="1" smtClean="0"/>
              <a:t>Osti</a:t>
            </a:r>
            <a:r>
              <a:rPr lang="en-US" baseline="0" dirty="0" smtClean="0"/>
              <a:t> of 34 North and Michael McWilliams of Anchor QEA. We’d like to give a huge thank you to our science advisors Michelle </a:t>
            </a:r>
            <a:r>
              <a:rPr lang="en-US" baseline="0" dirty="0" err="1" smtClean="0"/>
              <a:t>Gierach</a:t>
            </a:r>
            <a:r>
              <a:rPr lang="en-US" baseline="0" dirty="0" smtClean="0"/>
              <a:t> and Christine Lee for their encouragement and support. Also to Ben Holt and the DEVELOP crew here that make all of this possible.</a:t>
            </a:r>
          </a:p>
          <a:p>
            <a:pPr lvl="0">
              <a:spcBef>
                <a:spcPts val="0"/>
              </a:spcBef>
              <a:buNone/>
            </a:pPr>
            <a:endParaRPr lang="en-US" baseline="0" dirty="0" smtClean="0"/>
          </a:p>
          <a:p>
            <a:pPr lvl="0">
              <a:spcBef>
                <a:spcPts val="0"/>
              </a:spcBef>
              <a:buNone/>
            </a:pPr>
            <a:r>
              <a:rPr lang="en-US" baseline="0" dirty="0" smtClean="0"/>
              <a:t>Thank you! </a:t>
            </a:r>
            <a:endParaRPr dirty="0"/>
          </a:p>
        </p:txBody>
      </p:sp>
      <p:sp>
        <p:nvSpPr>
          <p:cNvPr id="217" name="Shape 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dirty="0" smtClean="0">
                <a:solidFill>
                  <a:schemeClr val="dk1"/>
                </a:solidFill>
                <a:latin typeface="Calibri"/>
                <a:ea typeface="Calibri"/>
                <a:cs typeface="Calibri"/>
                <a:sym typeface="Calibri"/>
              </a:rPr>
              <a:t>To</a:t>
            </a:r>
            <a:r>
              <a:rPr lang="en-US" sz="1200" b="0" i="0" u="none" strike="noStrike" cap="none" baseline="0" dirty="0" smtClean="0">
                <a:solidFill>
                  <a:schemeClr val="dk1"/>
                </a:solidFill>
                <a:latin typeface="Calibri"/>
                <a:ea typeface="Calibri"/>
                <a:cs typeface="Calibri"/>
                <a:sym typeface="Calibri"/>
              </a:rPr>
              <a:t> give an overview of our presentation, we will start with the community concern that brought about the project. We will then discuss our project partners and objectives, followed by an overview of the study area and study period. We will then move into the methodology, results and limitations, and conclusion/ future work.</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2</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dirty="0" smtClean="0">
                <a:solidFill>
                  <a:schemeClr val="dk1"/>
                </a:solidFill>
                <a:latin typeface="Calibri"/>
                <a:ea typeface="Calibri"/>
                <a:cs typeface="Calibri"/>
                <a:sym typeface="Calibri"/>
              </a:rPr>
              <a:t>25</a:t>
            </a:r>
            <a:r>
              <a:rPr lang="en-US" sz="1200" b="0" i="0" u="none" strike="noStrike" cap="none" baseline="0" dirty="0" smtClean="0">
                <a:solidFill>
                  <a:schemeClr val="dk1"/>
                </a:solidFill>
                <a:latin typeface="Calibri"/>
                <a:ea typeface="Calibri"/>
                <a:cs typeface="Calibri"/>
                <a:sym typeface="Calibri"/>
              </a:rPr>
              <a:t> million Californians as well as 7000 square miles of agriculture depend on a steady supply of water exported from pumping stations in the south Bay Delta. Population growth and the recent drought is continuing to increase demand. 10 endangered species, including the Delta Smelt, a small fish that happens to smell like cucumbers that this project focus on, call the Delta home. The Delta Smelt’s population has been on the decline in recent decades, and is now on the brink of extinction.  Delta smelt prefer turbid waters as it is easier for them to feed and hide from predators. When the water export pumps are in operation during periods of high turbidity, smelt seeking to move towards favorable feeding and spawning areas can become disoriented by the disruptions to natural currents. This can lead to fish entrainment and mortality in the pumping mechanisms. Pumps must be shut off in fact if certain turbidity thresholds are met to protect the species. Considering the existence of the species all together is at risk, the questions is how can resource managers better meet demand for water while minimizing harm to the delta smelt?</a:t>
            </a:r>
            <a:endParaRPr sz="1200" b="0" i="0" u="none" strike="noStrike" cap="none" dirty="0">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We</a:t>
            </a:r>
            <a:r>
              <a:rPr lang="en-US" sz="1200" b="0" i="0" u="none" strike="noStrike" cap="none" baseline="0" dirty="0" smtClean="0">
                <a:solidFill>
                  <a:schemeClr val="dk1"/>
                </a:solidFill>
                <a:latin typeface="Calibri"/>
                <a:ea typeface="Calibri"/>
                <a:cs typeface="Calibri"/>
                <a:sym typeface="Calibri"/>
              </a:rPr>
              <a:t> partnered with the Metropolitan Water District of CA (MWD) for this project. MWD is the largest distributor of drinking water in the US, supplying 19 million people across southern CA counties. MWD focuses on providing municipal resources while minimizing damage to aquatic ecosystems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a:t>
            </a:r>
            <a:r>
              <a:rPr lang="en-US" sz="1200" b="0" i="0" u="none" strike="noStrike" cap="none" dirty="0" smtClean="0">
                <a:solidFill>
                  <a:schemeClr val="dk1"/>
                </a:solidFill>
                <a:latin typeface="Calibri"/>
                <a:ea typeface="Calibri"/>
                <a:cs typeface="Calibri"/>
                <a:sym typeface="Calibri"/>
              </a:rPr>
              <a:t>http://www.oeconline.org/safe-drinking-water/</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 received</a:t>
            </a:r>
            <a:r>
              <a:rPr lang="en-US" baseline="0" dirty="0" smtClean="0"/>
              <a:t> support from partners of MWD; 34 North, an Application and Software Development firm, and Anchor QEA, which focuses on planning, cleanup, development and restoration.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dk1"/>
                </a:solidFill>
                <a:latin typeface="Calibri"/>
                <a:ea typeface="Calibri"/>
                <a:cs typeface="Calibri"/>
                <a:sym typeface="Calibri"/>
              </a:rPr>
              <a:t>Image Source: http://www.oeconline.org/safe-drinking-water/</a:t>
            </a:r>
          </a:p>
          <a:p>
            <a:endParaRPr lang="en-US" dirty="0"/>
          </a:p>
        </p:txBody>
      </p:sp>
    </p:spTree>
    <p:extLst>
      <p:ext uri="{BB962C8B-B14F-4D97-AF65-F5344CB8AC3E}">
        <p14:creationId xmlns:p14="http://schemas.microsoft.com/office/powerpoint/2010/main" val="246956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dirty="0" smtClean="0">
                <a:solidFill>
                  <a:schemeClr val="dk1"/>
                </a:solidFill>
                <a:latin typeface="Calibri"/>
                <a:ea typeface="Calibri"/>
                <a:cs typeface="Calibri"/>
                <a:sym typeface="Calibri"/>
              </a:rPr>
              <a:t>Our</a:t>
            </a:r>
            <a:r>
              <a:rPr lang="en-US" sz="1200" b="0" i="0" u="none" strike="noStrike" cap="none" baseline="0" dirty="0" smtClean="0">
                <a:solidFill>
                  <a:schemeClr val="dk1"/>
                </a:solidFill>
                <a:latin typeface="Calibri"/>
                <a:ea typeface="Calibri"/>
                <a:cs typeface="Calibri"/>
                <a:sym typeface="Calibri"/>
              </a:rPr>
              <a:t> top objective was to support the development of MWD’s turbidity model by evaluating remotely sensed products that could be used in model validation. To do so we compared the capacity and accuracy of turbidity values derived from Landsat 8, Sentinel-2, Sentinel-3 with in situ data.  We explored what regions of the Bay Delta satellite data was highly correlated with in situ data so as to utilize satellite data where in situ data was lacking.</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dirty="0" smtClean="0">
                <a:solidFill>
                  <a:schemeClr val="dk1"/>
                </a:solidFill>
                <a:latin typeface="Calibri"/>
                <a:ea typeface="Calibri"/>
                <a:cs typeface="Calibri"/>
                <a:sym typeface="Calibri"/>
              </a:rPr>
              <a:t>The study</a:t>
            </a:r>
            <a:r>
              <a:rPr lang="en" sz="1200" b="0" i="0" u="none" strike="noStrike" cap="none" baseline="0" dirty="0" smtClean="0">
                <a:solidFill>
                  <a:schemeClr val="dk1"/>
                </a:solidFill>
                <a:latin typeface="Calibri"/>
                <a:ea typeface="Calibri"/>
                <a:cs typeface="Calibri"/>
                <a:sym typeface="Calibri"/>
              </a:rPr>
              <a:t> area of this project encompassed the Western portion of the Bay Delta Watershed, including the San Pablo Bay, Central Bay, South Bay, Suisun Bay, as well as the Tributaries of the Sacramento and San Joaquin Rivers.</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NOTE: For every image on the slide include an image source in the speaker notes (ex. URL; Name, Affiliation, etc</a:t>
            </a:r>
            <a:r>
              <a:rPr lang="en" sz="1200" b="0" i="0" u="none" strike="noStrike" cap="none"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lang="e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smtClean="0">
                <a:solidFill>
                  <a:schemeClr val="dk1"/>
                </a:solidFill>
                <a:latin typeface="Calibri"/>
                <a:ea typeface="Calibri"/>
                <a:cs typeface="Calibri"/>
                <a:sym typeface="Calibri"/>
              </a:rPr>
              <a:t>Landsat 8 April 2013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2 January 2016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3 december 2016 to present</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dirty="0" smtClean="0">
                <a:solidFill>
                  <a:schemeClr val="dk1"/>
                </a:solidFill>
                <a:latin typeface="Calibri"/>
                <a:ea typeface="Calibri"/>
                <a:cs typeface="Calibri"/>
                <a:sym typeface="Calibri"/>
              </a:rPr>
              <a:t>The Study Period was determined by available satellite data. Data</a:t>
            </a:r>
            <a:r>
              <a:rPr lang="en" sz="1200" b="0" i="0" u="none" strike="noStrike" cap="none" baseline="0" dirty="0" smtClean="0">
                <a:solidFill>
                  <a:schemeClr val="dk1"/>
                </a:solidFill>
                <a:latin typeface="Calibri"/>
                <a:ea typeface="Calibri"/>
                <a:cs typeface="Calibri"/>
                <a:sym typeface="Calibri"/>
              </a:rPr>
              <a:t> from Landsat 8 was collected from April 2013 to Present. Data from Sentinel-2 was collected from January 2016 to present. We wrote a methodology for processing Sentinel 3 as software to do so is still in development, but did not have time within the 10 weeks to go through the same analysis.</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smtClean="0">
                <a:solidFill>
                  <a:schemeClr val="dk1"/>
                </a:solidFill>
                <a:latin typeface="Calibri"/>
                <a:ea typeface="Calibri"/>
                <a:cs typeface="Calibri"/>
                <a:sym typeface="Calibri"/>
              </a:rPr>
              <a:t>Landsat 8 April 2013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2 January 2016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3 december 2016 to present</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Image Source: http://www.oeconline.org/safe-drinking-water/</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Image Source: </a:t>
            </a:r>
            <a:r>
              <a:rPr lang="en-US" sz="1200" b="0" i="0" u="none" strike="noStrike" cap="none" dirty="0" err="1" smtClean="0">
                <a:solidFill>
                  <a:schemeClr val="dk1"/>
                </a:solidFill>
                <a:latin typeface="Calibri"/>
                <a:ea typeface="Calibri"/>
                <a:cs typeface="Calibri"/>
                <a:sym typeface="Calibri"/>
              </a:rPr>
              <a:t>DEVELOPedia</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8</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17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Landsat</a:t>
            </a:r>
            <a:r>
              <a:rPr lang="en-US" baseline="0" dirty="0" smtClean="0"/>
              <a:t> 8 launched in early 2013 and has a temporal resolution of 16 days and spatial resolution of 30 m. Sentinel 2 launched in mid 2015 with a temporal resolution of 10 days with 10-20 m spatial resolution. Sentinel 3 launched in early 2016 with a 2-4 day orbit and 300 m spatial resolution</a:t>
            </a:r>
          </a:p>
          <a:p>
            <a:pPr lvl="0">
              <a:spcBef>
                <a:spcPts val="0"/>
              </a:spcBef>
              <a:buNone/>
            </a:pPr>
            <a:endParaRPr lang="en-US" baseline="0" dirty="0" smtClean="0"/>
          </a:p>
          <a:p>
            <a:pPr lvl="0">
              <a:spcBef>
                <a:spcPts val="0"/>
              </a:spcBef>
              <a:buNone/>
            </a:pPr>
            <a:r>
              <a:rPr lang="en-US" baseline="0" dirty="0" smtClean="0"/>
              <a:t>Image Credit:</a:t>
            </a:r>
          </a:p>
          <a:p>
            <a:pPr lvl="0">
              <a:spcBef>
                <a:spcPts val="0"/>
              </a:spcBef>
              <a:buNone/>
            </a:pPr>
            <a:r>
              <a:rPr lang="en-US" baseline="0" dirty="0" smtClean="0"/>
              <a:t>Landsat 8: https://www.nasa.gov/sites/default/files/578319main_20110809-ldcm-lrg.jpeg</a:t>
            </a:r>
          </a:p>
          <a:p>
            <a:pPr lvl="0">
              <a:spcBef>
                <a:spcPts val="0"/>
              </a:spcBef>
              <a:buNone/>
            </a:pPr>
            <a:r>
              <a:rPr lang="en-US" baseline="0" dirty="0" smtClean="0"/>
              <a:t>Sentinel 2: http://www.esa.int/var/esa/storage/images/esa_multimedia/images/2014/07/sentinel-2_brings_land_into_focus/14622582-1-eng-GB/Sentinel-2_brings_land_into_focus.jpg</a:t>
            </a:r>
          </a:p>
          <a:p>
            <a:pPr lvl="0">
              <a:spcBef>
                <a:spcPts val="0"/>
              </a:spcBef>
              <a:buNone/>
            </a:pPr>
            <a:r>
              <a:rPr lang="en-US" baseline="0" dirty="0" smtClean="0"/>
              <a:t>Sentinel 3: http://spaceflight101.com/copernicus/wp-content/uploads/sites/35/2016/02/Sentinel-3-4-1.jpg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2">
            <a:alphaModFix/>
          </a:blip>
          <a:srcRect/>
          <a:stretch/>
        </p:blipFill>
        <p:spPr>
          <a:xfrm>
            <a:off x="8215313" y="178593"/>
            <a:ext cx="652956" cy="556189"/>
          </a:xfrm>
          <a:prstGeom prst="rect">
            <a:avLst/>
          </a:prstGeom>
          <a:noFill/>
          <a:ln>
            <a:noFill/>
          </a:ln>
        </p:spPr>
      </p:pic>
      <p:sp>
        <p:nvSpPr>
          <p:cNvPr id="55" name="Shape 55"/>
          <p:cNvSpPr txBox="1"/>
          <p:nvPr/>
        </p:nvSpPr>
        <p:spPr>
          <a:xfrm>
            <a:off x="6708375" y="332184"/>
            <a:ext cx="1471612" cy="311623"/>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Space Administration</a:t>
            </a:r>
          </a:p>
        </p:txBody>
      </p:sp>
      <p:cxnSp>
        <p:nvCxnSpPr>
          <p:cNvPr id="56" name="Shape 56"/>
          <p:cNvCxnSpPr/>
          <p:nvPr/>
        </p:nvCxnSpPr>
        <p:spPr>
          <a:xfrm>
            <a:off x="8197650" y="228600"/>
            <a:ext cx="0" cy="462714"/>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9" name="Shape 59"/>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60" name="Shape 60"/>
          <p:cNvSpPr txBox="1">
            <a:spLocks noGrp="1"/>
          </p:cNvSpPr>
          <p:nvPr>
            <p:ph type="title"/>
          </p:nvPr>
        </p:nvSpPr>
        <p:spPr>
          <a:xfrm>
            <a:off x="750093" y="273842"/>
            <a:ext cx="7059957"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1" name="Shape 61"/>
          <p:cNvSpPr>
            <a:spLocks noGrp="1"/>
          </p:cNvSpPr>
          <p:nvPr>
            <p:ph type="pic" idx="2"/>
          </p:nvPr>
        </p:nvSpPr>
        <p:spPr>
          <a:xfrm>
            <a:off x="3887390" y="698623"/>
            <a:ext cx="5256609" cy="4410587"/>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1"/>
          </p:nvPr>
        </p:nvSpPr>
        <p:spPr>
          <a:xfrm>
            <a:off x="750093" y="698623"/>
            <a:ext cx="2807997" cy="4410587"/>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p:nvPr/>
        </p:nvSpPr>
        <p:spPr>
          <a:xfrm>
            <a:off x="0" y="5109210"/>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6" name="Shape 66"/>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67" name="Shape 67"/>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8" name="Shape 68"/>
          <p:cNvSpPr>
            <a:spLocks noGrp="1"/>
          </p:cNvSpPr>
          <p:nvPr>
            <p:ph type="pic" idx="2"/>
          </p:nvPr>
        </p:nvSpPr>
        <p:spPr>
          <a:xfrm>
            <a:off x="0" y="698623"/>
            <a:ext cx="5256609" cy="4410359"/>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txBox="1">
            <a:spLocks noGrp="1"/>
          </p:cNvSpPr>
          <p:nvPr>
            <p:ph type="body" idx="1"/>
          </p:nvPr>
        </p:nvSpPr>
        <p:spPr>
          <a:xfrm>
            <a:off x="5577048" y="698624"/>
            <a:ext cx="2847905" cy="441035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p:nvPr/>
        </p:nvSpPr>
        <p:spPr>
          <a:xfrm>
            <a:off x="0" y="5109096"/>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2">
            <a:alphaModFix/>
          </a:blip>
          <a:srcRect/>
          <a:stretch/>
        </p:blipFill>
        <p:spPr>
          <a:xfrm>
            <a:off x="0" y="2578163"/>
            <a:ext cx="9144000" cy="5143500"/>
          </a:xfrm>
          <a:prstGeom prst="rect">
            <a:avLst/>
          </a:prstGeom>
          <a:noFill/>
          <a:ln>
            <a:noFill/>
          </a:ln>
        </p:spPr>
      </p:pic>
      <p:pic>
        <p:nvPicPr>
          <p:cNvPr id="73" name="Shape 73"/>
          <p:cNvPicPr preferRelativeResize="0"/>
          <p:nvPr/>
        </p:nvPicPr>
        <p:blipFill rotWithShape="1">
          <a:blip r:embed="rId3">
            <a:alphaModFix/>
          </a:blip>
          <a:srcRect/>
          <a:stretch/>
        </p:blipFill>
        <p:spPr>
          <a:xfrm>
            <a:off x="8424752" y="2677947"/>
            <a:ext cx="286921" cy="286921"/>
          </a:xfrm>
          <a:prstGeom prst="rect">
            <a:avLst/>
          </a:prstGeom>
          <a:noFill/>
          <a:ln>
            <a:noFill/>
          </a:ln>
        </p:spPr>
      </p:pic>
      <p:sp>
        <p:nvSpPr>
          <p:cNvPr id="74" name="Shape 74"/>
          <p:cNvSpPr txBox="1">
            <a:spLocks noGrp="1"/>
          </p:cNvSpPr>
          <p:nvPr>
            <p:ph type="title"/>
          </p:nvPr>
        </p:nvSpPr>
        <p:spPr>
          <a:xfrm>
            <a:off x="750093" y="284559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5" name="Shape 75"/>
          <p:cNvSpPr>
            <a:spLocks noGrp="1"/>
          </p:cNvSpPr>
          <p:nvPr>
            <p:ph type="pic" idx="2"/>
          </p:nvPr>
        </p:nvSpPr>
        <p:spPr>
          <a:xfrm>
            <a:off x="0" y="34986"/>
            <a:ext cx="9144000" cy="2543178"/>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1"/>
          </p:nvPr>
        </p:nvSpPr>
        <p:spPr>
          <a:xfrm>
            <a:off x="750093" y="3324113"/>
            <a:ext cx="7674861" cy="1645919"/>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p:nvPr/>
        </p:nvSpPr>
        <p:spPr>
          <a:xfrm>
            <a:off x="0" y="0"/>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0" name="Shape 80"/>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81" name="Shape 81"/>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82" name="Shape 82"/>
          <p:cNvSpPr>
            <a:spLocks noGrp="1"/>
          </p:cNvSpPr>
          <p:nvPr>
            <p:ph type="pic" idx="2"/>
          </p:nvPr>
        </p:nvSpPr>
        <p:spPr>
          <a:xfrm>
            <a:off x="0" y="2592312"/>
            <a:ext cx="9144000" cy="2516202"/>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body" idx="1"/>
          </p:nvPr>
        </p:nvSpPr>
        <p:spPr>
          <a:xfrm>
            <a:off x="750093" y="745248"/>
            <a:ext cx="7674861" cy="1639539"/>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Key Points">
    <p:spTree>
      <p:nvGrpSpPr>
        <p:cNvPr id="1" name="Shape 85"/>
        <p:cNvGrpSpPr/>
        <p:nvPr/>
      </p:nvGrpSpPr>
      <p:grpSpPr>
        <a:xfrm>
          <a:off x="0" y="0"/>
          <a:ext cx="0" cy="0"/>
          <a:chOff x="0" y="0"/>
          <a:chExt cx="0" cy="0"/>
        </a:xfrm>
      </p:grpSpPr>
      <p:pic>
        <p:nvPicPr>
          <p:cNvPr id="86" name="Shape 8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7" name="Shape 87"/>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88" name="Shape 88"/>
          <p:cNvSpPr txBox="1">
            <a:spLocks noGrp="1"/>
          </p:cNvSpPr>
          <p:nvPr>
            <p:ph type="body" idx="1"/>
          </p:nvPr>
        </p:nvSpPr>
        <p:spPr>
          <a:xfrm>
            <a:off x="3624942" y="4271765"/>
            <a:ext cx="4800011" cy="83565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body" idx="2"/>
          </p:nvPr>
        </p:nvSpPr>
        <p:spPr>
          <a:xfrm>
            <a:off x="750093" y="874349"/>
            <a:ext cx="2545308" cy="782049"/>
          </a:xfrm>
          <a:prstGeom prst="rect">
            <a:avLst/>
          </a:prstGeom>
          <a:noFill/>
          <a:ln>
            <a:noFill/>
          </a:ln>
        </p:spPr>
        <p:txBody>
          <a:bodyPr lIns="68575" tIns="68575" rIns="68575" bIns="68575" anchor="b" anchorCtr="0"/>
          <a:lstStyle>
            <a:lvl1pPr marL="0" marR="0" lvl="0" indent="0" algn="r"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txBox="1">
            <a:spLocks noGrp="1"/>
          </p:cNvSpPr>
          <p:nvPr>
            <p:ph type="body" idx="3"/>
          </p:nvPr>
        </p:nvSpPr>
        <p:spPr>
          <a:xfrm>
            <a:off x="3624942" y="1353786"/>
            <a:ext cx="4800011" cy="84588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1" name="Shape 91"/>
          <p:cNvSpPr txBox="1">
            <a:spLocks noGrp="1"/>
          </p:cNvSpPr>
          <p:nvPr>
            <p:ph type="body" idx="4"/>
          </p:nvPr>
        </p:nvSpPr>
        <p:spPr>
          <a:xfrm>
            <a:off x="750093" y="3793935"/>
            <a:ext cx="2545308" cy="782049"/>
          </a:xfrm>
          <a:prstGeom prst="rect">
            <a:avLst/>
          </a:prstGeom>
          <a:noFill/>
          <a:ln>
            <a:noFill/>
          </a:ln>
        </p:spPr>
        <p:txBody>
          <a:bodyPr lIns="68575" tIns="68575" rIns="68575" bIns="68575" anchor="b" anchorCtr="0"/>
          <a:lstStyle>
            <a:lvl1pPr marL="0" marR="0" lvl="0" indent="0" algn="r"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2" name="Shape 92"/>
          <p:cNvSpPr txBox="1">
            <a:spLocks noGrp="1"/>
          </p:cNvSpPr>
          <p:nvPr>
            <p:ph type="body" idx="5"/>
          </p:nvPr>
        </p:nvSpPr>
        <p:spPr>
          <a:xfrm>
            <a:off x="750093" y="2297761"/>
            <a:ext cx="2545308" cy="782049"/>
          </a:xfrm>
          <a:prstGeom prst="rect">
            <a:avLst/>
          </a:prstGeom>
          <a:noFill/>
          <a:ln>
            <a:noFill/>
          </a:ln>
        </p:spPr>
        <p:txBody>
          <a:bodyPr lIns="68575" tIns="68575" rIns="68575" bIns="68575" anchor="b" anchorCtr="0"/>
          <a:lstStyle>
            <a:lvl1pPr marL="0" marR="0" lvl="0" indent="0" algn="r"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6"/>
          </p:nvPr>
        </p:nvSpPr>
        <p:spPr>
          <a:xfrm>
            <a:off x="3624942" y="2799214"/>
            <a:ext cx="4800011" cy="84588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95" name="Shape 95"/>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New Section">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8" name="Shape 98"/>
          <p:cNvPicPr preferRelativeResize="0"/>
          <p:nvPr/>
        </p:nvPicPr>
        <p:blipFill rotWithShape="1">
          <a:blip r:embed="rId3">
            <a:alphaModFix/>
          </a:blip>
          <a:srcRect/>
          <a:stretch/>
        </p:blipFill>
        <p:spPr>
          <a:xfrm>
            <a:off x="135648" y="481206"/>
            <a:ext cx="686471" cy="686471"/>
          </a:xfrm>
          <a:prstGeom prst="rect">
            <a:avLst/>
          </a:prstGeom>
          <a:noFill/>
          <a:ln>
            <a:noFill/>
          </a:ln>
        </p:spPr>
      </p:pic>
      <p:sp>
        <p:nvSpPr>
          <p:cNvPr id="99" name="Shape 99"/>
          <p:cNvSpPr txBox="1">
            <a:spLocks noGrp="1"/>
          </p:cNvSpPr>
          <p:nvPr>
            <p:ph type="title"/>
          </p:nvPr>
        </p:nvSpPr>
        <p:spPr>
          <a:xfrm>
            <a:off x="1718534" y="847164"/>
            <a:ext cx="5671968" cy="798755"/>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pic>
        <p:nvPicPr>
          <p:cNvPr id="100" name="Shape 100"/>
          <p:cNvPicPr preferRelativeResize="0"/>
          <p:nvPr/>
        </p:nvPicPr>
        <p:blipFill rotWithShape="1">
          <a:blip r:embed="rId4">
            <a:alphaModFix/>
          </a:blip>
          <a:srcRect/>
          <a:stretch/>
        </p:blipFill>
        <p:spPr>
          <a:xfrm>
            <a:off x="6510247" y="1966690"/>
            <a:ext cx="684014" cy="684014"/>
          </a:xfrm>
          <a:prstGeom prst="rect">
            <a:avLst/>
          </a:prstGeom>
          <a:noFill/>
          <a:ln>
            <a:noFill/>
          </a:ln>
        </p:spPr>
      </p:pic>
      <p:sp>
        <p:nvSpPr>
          <p:cNvPr id="101" name="Shape 101"/>
          <p:cNvSpPr txBox="1">
            <a:spLocks noGrp="1"/>
          </p:cNvSpPr>
          <p:nvPr>
            <p:ph type="body" idx="1"/>
          </p:nvPr>
        </p:nvSpPr>
        <p:spPr>
          <a:xfrm>
            <a:off x="1718534" y="1726601"/>
            <a:ext cx="5671968" cy="3041724"/>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102" name="Shape 102"/>
          <p:cNvSpPr/>
          <p:nvPr/>
        </p:nvSpPr>
        <p:spPr>
          <a:xfrm>
            <a:off x="0" y="5109504"/>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Key Points 2">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5" name="Shape 105"/>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106" name="Shape 106"/>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07" name="Shape 107"/>
          <p:cNvSpPr txBox="1">
            <a:spLocks noGrp="1"/>
          </p:cNvSpPr>
          <p:nvPr>
            <p:ph type="body" idx="1"/>
          </p:nvPr>
        </p:nvSpPr>
        <p:spPr>
          <a:xfrm>
            <a:off x="6196403" y="1787606"/>
            <a:ext cx="2221179" cy="3316297"/>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08" name="Shape 108"/>
          <p:cNvSpPr txBox="1">
            <a:spLocks noGrp="1"/>
          </p:cNvSpPr>
          <p:nvPr>
            <p:ph type="body" idx="2"/>
          </p:nvPr>
        </p:nvSpPr>
        <p:spPr>
          <a:xfrm>
            <a:off x="750094" y="826724"/>
            <a:ext cx="2219016" cy="782049"/>
          </a:xfrm>
          <a:prstGeom prst="rect">
            <a:avLst/>
          </a:prstGeom>
          <a:noFill/>
          <a:ln>
            <a:noFill/>
          </a:ln>
        </p:spPr>
        <p:txBody>
          <a:bodyPr lIns="68575" tIns="68575" rIns="68575" bIns="68575" anchor="b" anchorCtr="0"/>
          <a:lstStyle>
            <a:lvl1pPr marL="0" marR="0" lvl="0" indent="0" algn="l"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09" name="Shape 109"/>
          <p:cNvSpPr txBox="1">
            <a:spLocks noGrp="1"/>
          </p:cNvSpPr>
          <p:nvPr>
            <p:ph type="body" idx="3"/>
          </p:nvPr>
        </p:nvSpPr>
        <p:spPr>
          <a:xfrm>
            <a:off x="750093" y="1782496"/>
            <a:ext cx="2219016" cy="332140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0" name="Shape 110"/>
          <p:cNvSpPr txBox="1">
            <a:spLocks noGrp="1"/>
          </p:cNvSpPr>
          <p:nvPr>
            <p:ph type="body" idx="4"/>
          </p:nvPr>
        </p:nvSpPr>
        <p:spPr>
          <a:xfrm>
            <a:off x="6196403" y="823203"/>
            <a:ext cx="2221179" cy="782049"/>
          </a:xfrm>
          <a:prstGeom prst="rect">
            <a:avLst/>
          </a:prstGeom>
          <a:noFill/>
          <a:ln>
            <a:noFill/>
          </a:ln>
        </p:spPr>
        <p:txBody>
          <a:bodyPr lIns="68575" tIns="68575" rIns="68575" bIns="68575" anchor="b" anchorCtr="0"/>
          <a:lstStyle>
            <a:lvl1pPr marL="0" marR="0" lvl="0" indent="0" algn="l"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1" name="Shape 111"/>
          <p:cNvSpPr txBox="1">
            <a:spLocks noGrp="1"/>
          </p:cNvSpPr>
          <p:nvPr>
            <p:ph type="body" idx="5"/>
          </p:nvPr>
        </p:nvSpPr>
        <p:spPr>
          <a:xfrm>
            <a:off x="3372521" y="823203"/>
            <a:ext cx="2420471" cy="782049"/>
          </a:xfrm>
          <a:prstGeom prst="rect">
            <a:avLst/>
          </a:prstGeom>
          <a:noFill/>
          <a:ln>
            <a:noFill/>
          </a:ln>
        </p:spPr>
        <p:txBody>
          <a:bodyPr lIns="68575" tIns="68575" rIns="68575" bIns="68575" anchor="b" anchorCtr="0"/>
          <a:lstStyle>
            <a:lvl1pPr marL="0" marR="0" lvl="0" indent="0" algn="l"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body" idx="6"/>
          </p:nvPr>
        </p:nvSpPr>
        <p:spPr>
          <a:xfrm>
            <a:off x="3372521" y="1782496"/>
            <a:ext cx="2420471" cy="332140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6" name="Shape 116"/>
          <p:cNvSpPr txBox="1">
            <a:spLocks noGrp="1"/>
          </p:cNvSpPr>
          <p:nvPr>
            <p:ph type="title"/>
          </p:nvPr>
        </p:nvSpPr>
        <p:spPr>
          <a:xfrm>
            <a:off x="750093" y="273842"/>
            <a:ext cx="7059957"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17" name="Shape 117"/>
          <p:cNvSpPr/>
          <p:nvPr/>
        </p:nvSpPr>
        <p:spPr>
          <a:xfrm>
            <a:off x="8358187" y="66544"/>
            <a:ext cx="433173" cy="371605"/>
          </a:xfrm>
          <a:prstGeom prst="hexagon">
            <a:avLst>
              <a:gd name="adj" fmla="val 25000"/>
              <a:gd name="vf" fmla="val 115470"/>
            </a:avLst>
          </a:prstGeom>
          <a:solidFill>
            <a:schemeClr val="lt1"/>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8" name="Shape 118"/>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9" name="Shape 119"/>
          <p:cNvSpPr txBox="1">
            <a:spLocks noGrp="1"/>
          </p:cNvSpPr>
          <p:nvPr>
            <p:ph type="body" idx="1"/>
          </p:nvPr>
        </p:nvSpPr>
        <p:spPr>
          <a:xfrm>
            <a:off x="879437" y="1273041"/>
            <a:ext cx="7364190" cy="528066"/>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body" idx="2"/>
          </p:nvPr>
        </p:nvSpPr>
        <p:spPr>
          <a:xfrm>
            <a:off x="879436" y="2465956"/>
            <a:ext cx="7364190" cy="528066"/>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txBox="1">
            <a:spLocks noGrp="1"/>
          </p:cNvSpPr>
          <p:nvPr>
            <p:ph type="body" idx="3"/>
          </p:nvPr>
        </p:nvSpPr>
        <p:spPr>
          <a:xfrm>
            <a:off x="879437" y="3678616"/>
            <a:ext cx="7364189" cy="528066"/>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22" name="Shape 122"/>
          <p:cNvSpPr/>
          <p:nvPr/>
        </p:nvSpPr>
        <p:spPr>
          <a:xfrm>
            <a:off x="0" y="4815162"/>
            <a:ext cx="9144000" cy="323165"/>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 sz="6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500" i="1">
              <a:solidFill>
                <a:srgbClr val="757070"/>
              </a:solidFill>
              <a:latin typeface="Arial"/>
              <a:ea typeface="Arial"/>
              <a:cs typeface="Arial"/>
              <a:sym typeface="Arial"/>
            </a:endParaRPr>
          </a:p>
        </p:txBody>
      </p:sp>
      <p:pic>
        <p:nvPicPr>
          <p:cNvPr id="123" name="Shape 123"/>
          <p:cNvPicPr preferRelativeResize="0"/>
          <p:nvPr/>
        </p:nvPicPr>
        <p:blipFill rotWithShape="1">
          <a:blip r:embed="rId3">
            <a:alphaModFix/>
          </a:blip>
          <a:srcRect/>
          <a:stretch/>
        </p:blipFill>
        <p:spPr>
          <a:xfrm>
            <a:off x="8409077" y="85911"/>
            <a:ext cx="317181" cy="32096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entury Gothic"/>
              <a:buNone/>
              <a:defRPr sz="3300" b="0" i="0" u="none" strike="noStrike" cap="none">
                <a:solidFill>
                  <a:schemeClr val="dk1"/>
                </a:solidFill>
                <a:latin typeface="Century Gothic"/>
                <a:ea typeface="Century Gothic"/>
                <a:cs typeface="Century Gothic"/>
                <a:sym typeface="Century Gothic"/>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 name="Shape 52"/>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96" y="-4303376"/>
            <a:ext cx="8834707" cy="12402743"/>
          </a:xfrm>
          <a:prstGeom prst="rect">
            <a:avLst/>
          </a:prstGeom>
        </p:spPr>
      </p:pic>
      <p:pic>
        <p:nvPicPr>
          <p:cNvPr id="130" name="Shape 130"/>
          <p:cNvPicPr preferRelativeResize="0"/>
          <p:nvPr/>
        </p:nvPicPr>
        <p:blipFill rotWithShape="1">
          <a:blip r:embed="rId4">
            <a:alphaModFix/>
          </a:blip>
          <a:srcRect/>
          <a:stretch/>
        </p:blipFill>
        <p:spPr>
          <a:xfrm>
            <a:off x="-89954" y="0"/>
            <a:ext cx="9233953" cy="5143500"/>
          </a:xfrm>
          <a:prstGeom prst="rect">
            <a:avLst/>
          </a:prstGeom>
          <a:noFill/>
          <a:ln>
            <a:noFill/>
          </a:ln>
        </p:spPr>
      </p:pic>
      <p:pic>
        <p:nvPicPr>
          <p:cNvPr id="131" name="Shape 131"/>
          <p:cNvPicPr preferRelativeResize="0"/>
          <p:nvPr/>
        </p:nvPicPr>
        <p:blipFill rotWithShape="1">
          <a:blip r:embed="rId5">
            <a:alphaModFix/>
          </a:blip>
          <a:srcRect/>
          <a:stretch/>
        </p:blipFill>
        <p:spPr>
          <a:xfrm>
            <a:off x="8329188" y="4436427"/>
            <a:ext cx="528610" cy="528610"/>
          </a:xfrm>
          <a:prstGeom prst="rect">
            <a:avLst/>
          </a:prstGeom>
          <a:noFill/>
          <a:ln>
            <a:noFill/>
          </a:ln>
        </p:spPr>
      </p:pic>
      <p:sp>
        <p:nvSpPr>
          <p:cNvPr id="133" name="Shape 133"/>
          <p:cNvSpPr txBox="1"/>
          <p:nvPr/>
        </p:nvSpPr>
        <p:spPr>
          <a:xfrm>
            <a:off x="4203612" y="2359475"/>
            <a:ext cx="4235700" cy="7599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75AADB"/>
              </a:buClr>
              <a:buSzPct val="25000"/>
              <a:buFont typeface="Arial"/>
              <a:buNone/>
            </a:pPr>
            <a:r>
              <a:rPr lang="en" sz="1500">
                <a:solidFill>
                  <a:srgbClr val="75AADB"/>
                </a:solidFill>
                <a:latin typeface="Century Gothic"/>
                <a:ea typeface="Century Gothic"/>
                <a:cs typeface="Century Gothic"/>
                <a:sym typeface="Century Gothic"/>
              </a:rPr>
              <a:t>Utilizing NASA and ESA Earth Observations to Monitor Turbidity Distribution in the San Francisco Bay-Delta</a:t>
            </a:r>
          </a:p>
        </p:txBody>
      </p:sp>
      <p:sp>
        <p:nvSpPr>
          <p:cNvPr id="134" name="Shape 134"/>
          <p:cNvSpPr txBox="1"/>
          <p:nvPr/>
        </p:nvSpPr>
        <p:spPr>
          <a:xfrm>
            <a:off x="3915912" y="4576084"/>
            <a:ext cx="4221318" cy="623247"/>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200" b="1" dirty="0">
                <a:solidFill>
                  <a:schemeClr val="lt1"/>
                </a:solidFill>
                <a:latin typeface="Century Gothic"/>
                <a:ea typeface="Century Gothic"/>
                <a:cs typeface="Century Gothic"/>
                <a:sym typeface="Century Gothic"/>
              </a:rPr>
              <a:t>NASA Jet Propulsion Laboratory</a:t>
            </a:r>
          </a:p>
        </p:txBody>
      </p:sp>
      <p:sp>
        <p:nvSpPr>
          <p:cNvPr id="135" name="Shape 135"/>
          <p:cNvSpPr txBox="1"/>
          <p:nvPr/>
        </p:nvSpPr>
        <p:spPr>
          <a:xfrm>
            <a:off x="4486758" y="3558752"/>
            <a:ext cx="1585598" cy="207326"/>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Font typeface="Arial"/>
              <a:buNone/>
            </a:pPr>
            <a:r>
              <a:rPr lang="en" dirty="0">
                <a:solidFill>
                  <a:schemeClr val="tx2">
                    <a:lumMod val="50000"/>
                  </a:schemeClr>
                </a:solidFill>
                <a:latin typeface="Century Gothic"/>
                <a:ea typeface="Century Gothic"/>
                <a:cs typeface="Century Gothic"/>
                <a:sym typeface="Century Gothic"/>
              </a:rPr>
              <a:t>Leah Kucera</a:t>
            </a:r>
          </a:p>
        </p:txBody>
      </p:sp>
      <p:sp>
        <p:nvSpPr>
          <p:cNvPr id="136" name="Shape 136"/>
          <p:cNvSpPr txBox="1"/>
          <p:nvPr/>
        </p:nvSpPr>
        <p:spPr>
          <a:xfrm>
            <a:off x="4487552" y="3877739"/>
            <a:ext cx="1585598" cy="207326"/>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Font typeface="Arial"/>
              <a:buNone/>
            </a:pPr>
            <a:r>
              <a:rPr lang="en" dirty="0">
                <a:solidFill>
                  <a:schemeClr val="tx2">
                    <a:lumMod val="50000"/>
                  </a:schemeClr>
                </a:solidFill>
                <a:latin typeface="Century Gothic"/>
                <a:ea typeface="Century Gothic"/>
                <a:cs typeface="Century Gothic"/>
                <a:sym typeface="Century Gothic"/>
              </a:rPr>
              <a:t>Molly Spater</a:t>
            </a:r>
          </a:p>
        </p:txBody>
      </p:sp>
      <p:sp>
        <p:nvSpPr>
          <p:cNvPr id="137" name="Shape 137"/>
          <p:cNvSpPr txBox="1"/>
          <p:nvPr/>
        </p:nvSpPr>
        <p:spPr>
          <a:xfrm>
            <a:off x="3915912" y="4849446"/>
            <a:ext cx="4221318" cy="25391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200" i="1">
                <a:solidFill>
                  <a:schemeClr val="lt1"/>
                </a:solidFill>
                <a:latin typeface="Century Gothic"/>
                <a:ea typeface="Century Gothic"/>
                <a:cs typeface="Century Gothic"/>
                <a:sym typeface="Century Gothic"/>
              </a:rPr>
              <a:t>2017 Summer</a:t>
            </a:r>
          </a:p>
        </p:txBody>
      </p:sp>
      <p:sp>
        <p:nvSpPr>
          <p:cNvPr id="138" name="Shape 138"/>
          <p:cNvSpPr txBox="1"/>
          <p:nvPr/>
        </p:nvSpPr>
        <p:spPr>
          <a:xfrm>
            <a:off x="4482047" y="3256700"/>
            <a:ext cx="3423088" cy="2073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Font typeface="Arial"/>
              <a:buNone/>
            </a:pPr>
            <a:r>
              <a:rPr lang="en" dirty="0">
                <a:solidFill>
                  <a:schemeClr val="tx2">
                    <a:lumMod val="50000"/>
                  </a:schemeClr>
                </a:solidFill>
                <a:latin typeface="Century Gothic"/>
                <a:ea typeface="Century Gothic"/>
                <a:cs typeface="Century Gothic"/>
                <a:sym typeface="Century Gothic"/>
              </a:rPr>
              <a:t>Katherine </a:t>
            </a:r>
            <a:r>
              <a:rPr lang="en" dirty="0" smtClean="0">
                <a:solidFill>
                  <a:schemeClr val="tx2">
                    <a:lumMod val="50000"/>
                  </a:schemeClr>
                </a:solidFill>
                <a:latin typeface="Century Gothic"/>
                <a:ea typeface="Century Gothic"/>
                <a:cs typeface="Century Gothic"/>
                <a:sym typeface="Century Gothic"/>
              </a:rPr>
              <a:t>Cavanaugh (Project Lead)</a:t>
            </a:r>
            <a:endParaRPr lang="en" dirty="0">
              <a:solidFill>
                <a:schemeClr val="tx2">
                  <a:lumMod val="50000"/>
                </a:schemeClr>
              </a:solidFill>
              <a:latin typeface="Century Gothic"/>
              <a:ea typeface="Century Gothic"/>
              <a:cs typeface="Century Gothic"/>
              <a:sym typeface="Century Gothic"/>
            </a:endParaRPr>
          </a:p>
        </p:txBody>
      </p:sp>
      <p:sp>
        <p:nvSpPr>
          <p:cNvPr id="18" name="Rectangle 17"/>
          <p:cNvSpPr/>
          <p:nvPr/>
        </p:nvSpPr>
        <p:spPr>
          <a:xfrm>
            <a:off x="6360459" y="0"/>
            <a:ext cx="2783541" cy="149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Shape 54"/>
          <p:cNvPicPr preferRelativeResize="0"/>
          <p:nvPr/>
        </p:nvPicPr>
        <p:blipFill rotWithShape="1">
          <a:blip r:embed="rId6">
            <a:alphaModFix/>
          </a:blip>
          <a:srcRect/>
          <a:stretch/>
        </p:blipFill>
        <p:spPr>
          <a:xfrm>
            <a:off x="8215313" y="178593"/>
            <a:ext cx="652956" cy="556189"/>
          </a:xfrm>
          <a:prstGeom prst="rect">
            <a:avLst/>
          </a:prstGeom>
          <a:noFill/>
          <a:ln>
            <a:noFill/>
          </a:ln>
        </p:spPr>
      </p:pic>
      <p:sp>
        <p:nvSpPr>
          <p:cNvPr id="30" name="Shape 55"/>
          <p:cNvSpPr txBox="1"/>
          <p:nvPr/>
        </p:nvSpPr>
        <p:spPr>
          <a:xfrm>
            <a:off x="6708375" y="332184"/>
            <a:ext cx="1471612" cy="311623"/>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Space Administration</a:t>
            </a:r>
          </a:p>
        </p:txBody>
      </p:sp>
      <p:cxnSp>
        <p:nvCxnSpPr>
          <p:cNvPr id="31" name="Shape 56"/>
          <p:cNvCxnSpPr/>
          <p:nvPr/>
        </p:nvCxnSpPr>
        <p:spPr>
          <a:xfrm>
            <a:off x="8197650" y="228600"/>
            <a:ext cx="0" cy="462714"/>
          </a:xfrm>
          <a:prstGeom prst="straightConnector1">
            <a:avLst/>
          </a:prstGeom>
          <a:noFill/>
          <a:ln w="9525" cap="flat" cmpd="sng">
            <a:solidFill>
              <a:schemeClr val="dk1"/>
            </a:solidFill>
            <a:prstDash val="solid"/>
            <a:miter/>
            <a:headEnd type="none" w="med" len="med"/>
            <a:tailEnd type="none" w="med" len="med"/>
          </a:ln>
        </p:spPr>
      </p:cxnSp>
      <p:sp>
        <p:nvSpPr>
          <p:cNvPr id="132" name="Shape 132"/>
          <p:cNvSpPr txBox="1"/>
          <p:nvPr/>
        </p:nvSpPr>
        <p:spPr>
          <a:xfrm>
            <a:off x="4203562" y="842406"/>
            <a:ext cx="4235699" cy="10776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75AADB"/>
              </a:buClr>
              <a:buSzPct val="25000"/>
              <a:buFont typeface="Century Gothic"/>
              <a:buNone/>
            </a:pPr>
            <a:r>
              <a:rPr lang="en" sz="3600" b="1" dirty="0">
                <a:solidFill>
                  <a:srgbClr val="75AADB"/>
                </a:solidFill>
                <a:latin typeface="Century Gothic"/>
                <a:ea typeface="Century Gothic"/>
                <a:cs typeface="Century Gothic"/>
                <a:sym typeface="Century Gothic"/>
              </a:rPr>
              <a:t>San Francisco Bay Delta Water Resources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926727" y="262424"/>
            <a:ext cx="7674900" cy="359700"/>
          </a:xfrm>
          <a:prstGeom prst="rect">
            <a:avLst/>
          </a:prstGeom>
        </p:spPr>
        <p:txBody>
          <a:bodyPr lIns="68575" tIns="68575" rIns="68575" bIns="68575" anchor="ctr" anchorCtr="0">
            <a:noAutofit/>
          </a:bodyPr>
          <a:lstStyle/>
          <a:p>
            <a:pPr lvl="0" rtl="0">
              <a:spcBef>
                <a:spcPts val="0"/>
              </a:spcBef>
              <a:buNone/>
            </a:pPr>
            <a:r>
              <a:rPr lang="en" sz="4000" dirty="0" smtClean="0"/>
              <a:t>Methodology</a:t>
            </a:r>
            <a:endParaRPr lang="en" sz="4000" dirty="0"/>
          </a:p>
        </p:txBody>
      </p:sp>
      <p:pic>
        <p:nvPicPr>
          <p:cNvPr id="200" name="Shape 200" descr="methods_rough-01.png"/>
          <p:cNvPicPr preferRelativeResize="0"/>
          <p:nvPr/>
        </p:nvPicPr>
        <p:blipFill>
          <a:blip r:embed="rId3">
            <a:alphaModFix/>
          </a:blip>
          <a:stretch>
            <a:fillRect/>
          </a:stretch>
        </p:blipFill>
        <p:spPr>
          <a:xfrm>
            <a:off x="389924" y="1045896"/>
            <a:ext cx="7940272" cy="2647875"/>
          </a:xfrm>
          <a:prstGeom prst="rect">
            <a:avLst/>
          </a:prstGeom>
          <a:noFill/>
          <a:ln>
            <a:noFill/>
          </a:ln>
        </p:spPr>
      </p:pic>
      <p:cxnSp>
        <p:nvCxnSpPr>
          <p:cNvPr id="6" name="Straight Connector 5"/>
          <p:cNvCxnSpPr/>
          <p:nvPr/>
        </p:nvCxnSpPr>
        <p:spPr>
          <a:xfrm>
            <a:off x="885760" y="2316943"/>
            <a:ext cx="39102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1275" y="3052875"/>
            <a:ext cx="5755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4589366" y="2815544"/>
            <a:ext cx="174811" cy="672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6952507" y="1235516"/>
            <a:ext cx="1069041" cy="880782"/>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7275237" y="2822268"/>
            <a:ext cx="746311" cy="584948"/>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a:off x="6246536" y="1780123"/>
            <a:ext cx="2420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259984" y="3203270"/>
            <a:ext cx="2420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rotWithShape="1">
          <a:blip r:embed="rId4"/>
          <a:srcRect t="20277" b="47007"/>
          <a:stretch/>
        </p:blipFill>
        <p:spPr>
          <a:xfrm>
            <a:off x="-1297" y="3803241"/>
            <a:ext cx="9144000" cy="1994039"/>
          </a:xfrm>
          <a:prstGeom prst="rect">
            <a:avLst/>
          </a:prstGeom>
        </p:spPr>
      </p:pic>
      <p:sp>
        <p:nvSpPr>
          <p:cNvPr id="13" name="Rectangle 12"/>
          <p:cNvSpPr/>
          <p:nvPr/>
        </p:nvSpPr>
        <p:spPr>
          <a:xfrm>
            <a:off x="6353619" y="4876485"/>
            <a:ext cx="2818400"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Oregon Environmental Council</a:t>
            </a:r>
            <a:endParaRPr lang="en-US" sz="1100" dirty="0">
              <a:solidFill>
                <a:schemeClr val="tx1">
                  <a:lumMod val="95000"/>
                  <a:lumOff val="5000"/>
                </a:schemeClr>
              </a:solidFill>
              <a:latin typeface="Century Gothic" panose="020B0502020202020204" pitchFamily="34" charset="0"/>
            </a:endParaRPr>
          </a:p>
        </p:txBody>
      </p:sp>
      <p:cxnSp>
        <p:nvCxnSpPr>
          <p:cNvPr id="38" name="Straight Connector 37"/>
          <p:cNvCxnSpPr/>
          <p:nvPr/>
        </p:nvCxnSpPr>
        <p:spPr>
          <a:xfrm>
            <a:off x="2526563" y="2310064"/>
            <a:ext cx="39102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455544" y="3131856"/>
            <a:ext cx="5755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26727" y="2316943"/>
            <a:ext cx="35005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1275" y="3052875"/>
            <a:ext cx="5755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259984" y="3203270"/>
            <a:ext cx="2420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232595" y="1780123"/>
            <a:ext cx="2420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35802E-6 L 0.18108 -0.00124 " pathEditMode="relative" rAng="0" ptsTypes="AA">
                                      <p:cBhvr>
                                        <p:cTn id="6" dur="2000" fill="hold"/>
                                        <p:tgtEl>
                                          <p:spTgt spid="6"/>
                                        </p:tgtEl>
                                        <p:attrNameLst>
                                          <p:attrName>ppt_x</p:attrName>
                                          <p:attrName>ppt_y</p:attrName>
                                        </p:attrNameLst>
                                      </p:cBhvr>
                                      <p:rCtr x="9045" y="-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7 1.48148E-6 L 0.19115 0.01543 " pathEditMode="relative" rAng="0" ptsTypes="AA">
                                      <p:cBhvr>
                                        <p:cTn id="10" dur="2000" fill="hold"/>
                                        <p:tgtEl>
                                          <p:spTgt spid="11"/>
                                        </p:tgtEl>
                                        <p:attrNameLst>
                                          <p:attrName>ppt_x</p:attrName>
                                          <p:attrName>ppt_y</p:attrName>
                                        </p:attrNameLst>
                                      </p:cBhvr>
                                      <p:rCtr x="9549" y="77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05556E-6 -4.07407E-6 L 0.21389 0.0997 " pathEditMode="relative" rAng="0" ptsTypes="AA">
                                      <p:cBhvr>
                                        <p:cTn id="20" dur="2000" fill="hold"/>
                                        <p:tgtEl>
                                          <p:spTgt spid="38"/>
                                        </p:tgtEl>
                                        <p:attrNameLst>
                                          <p:attrName>ppt_x</p:attrName>
                                          <p:attrName>ppt_y</p:attrName>
                                        </p:attrNameLst>
                                      </p:cBhvr>
                                      <p:rCtr x="10694" y="4969"/>
                                    </p:animMotion>
                                  </p:childTnLst>
                                </p:cTn>
                              </p:par>
                              <p:par>
                                <p:cTn id="21" presetID="42" presetClass="path" presetSubtype="0" accel="50000" decel="50000" fill="hold" nodeType="withEffect">
                                  <p:stCondLst>
                                    <p:cond delay="0"/>
                                  </p:stCondLst>
                                  <p:childTnLst>
                                    <p:animMotion origin="layout" path="M 5.55112E-17 -6.17284E-7 L 0.21094 -0.03673 " pathEditMode="relative" rAng="0" ptsTypes="AA">
                                      <p:cBhvr>
                                        <p:cTn id="22" dur="2000" fill="hold"/>
                                        <p:tgtEl>
                                          <p:spTgt spid="39"/>
                                        </p:tgtEl>
                                        <p:attrNameLst>
                                          <p:attrName>ppt_x</p:attrName>
                                          <p:attrName>ppt_y</p:attrName>
                                        </p:attrNameLst>
                                      </p:cBhvr>
                                      <p:rCtr x="10538" y="-1852"/>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
                                        </p:tgtEl>
                                        <p:attrNameLst>
                                          <p:attrName>style.visibility</p:attrName>
                                        </p:attrNameLst>
                                      </p:cBhvr>
                                      <p:to>
                                        <p:strVal val="visible"/>
                                      </p:to>
                                    </p:set>
                                  </p:childTnLst>
                                </p:cTn>
                              </p:par>
                              <p:par>
                                <p:cTn id="27" presetID="42" presetClass="path" presetSubtype="0" accel="50000" decel="50000" fill="hold" nodeType="withEffect">
                                  <p:stCondLst>
                                    <p:cond delay="0"/>
                                  </p:stCondLst>
                                  <p:childTnLst>
                                    <p:animMotion origin="layout" path="M 1.66667E-6 1.85185E-6 L 0.18333 -0.04198 " pathEditMode="relative" rAng="0" ptsTypes="AA">
                                      <p:cBhvr>
                                        <p:cTn id="28" dur="2000" fill="hold"/>
                                        <p:tgtEl>
                                          <p:spTgt spid="204"/>
                                        </p:tgtEl>
                                        <p:attrNameLst>
                                          <p:attrName>ppt_x</p:attrName>
                                          <p:attrName>ppt_y</p:attrName>
                                        </p:attrNameLst>
                                      </p:cBhvr>
                                      <p:rCtr x="9167" y="-2099"/>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3.05556E-6 4.93827E-7 L 0.13802 0.01173 " pathEditMode="relative" rAng="0" ptsTypes="AA">
                                      <p:cBhvr>
                                        <p:cTn id="38" dur="2000" fill="hold"/>
                                        <p:tgtEl>
                                          <p:spTgt spid="74"/>
                                        </p:tgtEl>
                                        <p:attrNameLst>
                                          <p:attrName>ppt_x</p:attrName>
                                          <p:attrName>ppt_y</p:attrName>
                                        </p:attrNameLst>
                                      </p:cBhvr>
                                      <p:rCtr x="6892" y="586"/>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1.66667E-6 2.34568E-6 L 0.125 0.03302 " pathEditMode="relative" rAng="0" ptsTypes="AA">
                                      <p:cBhvr>
                                        <p:cTn id="46" dur="2000" fill="hold"/>
                                        <p:tgtEl>
                                          <p:spTgt spid="77"/>
                                        </p:tgtEl>
                                        <p:attrNameLst>
                                          <p:attrName>ppt_x</p:attrName>
                                          <p:attrName>ppt_y</p:attrName>
                                        </p:attrNameLst>
                                      </p:cBhvr>
                                      <p:rCtr x="6250" y="16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44" name="TextBox 43"/>
          <p:cNvSpPr txBox="1"/>
          <p:nvPr/>
        </p:nvSpPr>
        <p:spPr>
          <a:xfrm>
            <a:off x="213696" y="1371663"/>
            <a:ext cx="3099685" cy="2862322"/>
          </a:xfrm>
          <a:prstGeom prst="rect">
            <a:avLst/>
          </a:prstGeom>
          <a:noFill/>
        </p:spPr>
        <p:txBody>
          <a:bodyPr wrap="square" rtlCol="0">
            <a:spAutoFit/>
          </a:bodyPr>
          <a:lstStyle/>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Landsat 8 ~ In Situ:</a:t>
            </a:r>
            <a:endParaRPr lang="en-US" sz="1800" dirty="0" smtClean="0">
              <a:solidFill>
                <a:schemeClr val="tx2">
                  <a:lumMod val="50000"/>
                </a:schemeClr>
              </a:solidFill>
              <a:latin typeface="Century Gothic" panose="020B0502020202020204" pitchFamily="34" charset="0"/>
            </a:endParaRPr>
          </a:p>
          <a:p>
            <a:pPr lvl="8">
              <a:buClr>
                <a:schemeClr val="accent1"/>
              </a:buClr>
            </a:pP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smtClean="0">
                <a:solidFill>
                  <a:schemeClr val="tx2">
                    <a:lumMod val="50000"/>
                  </a:schemeClr>
                </a:solidFill>
                <a:latin typeface="Century Gothic" panose="020B0502020202020204" pitchFamily="34" charset="0"/>
              </a:rPr>
              <a:t>= 0.474</a:t>
            </a:r>
          </a:p>
          <a:p>
            <a:pPr lvl="7">
              <a:buClr>
                <a:schemeClr val="accent1"/>
              </a:buClr>
            </a:pPr>
            <a:r>
              <a:rPr lang="en-US" sz="1800" baseline="30000" dirty="0" smtClean="0">
                <a:solidFill>
                  <a:schemeClr val="tx2">
                    <a:lumMod val="50000"/>
                  </a:schemeClr>
                </a:solidFill>
                <a:latin typeface="Century Gothic" panose="020B0502020202020204" pitchFamily="34" charset="0"/>
              </a:rPr>
              <a:t>             y= 0.6604x + 1.4888</a:t>
            </a:r>
            <a:r>
              <a:rPr lang="en-US" sz="1800" baseline="30000" dirty="0" smtClean="0">
                <a:latin typeface="Century Gothic" panose="020B0502020202020204" pitchFamily="34" charset="0"/>
              </a:rPr>
              <a:t> </a:t>
            </a:r>
            <a:r>
              <a:rPr lang="en-US" sz="1800" dirty="0" smtClean="0">
                <a:latin typeface="Century Gothic" panose="020B0502020202020204" pitchFamily="34" charset="0"/>
              </a:rPr>
              <a:t> </a:t>
            </a:r>
          </a:p>
          <a:p>
            <a:pPr>
              <a:buClr>
                <a:schemeClr val="accent1"/>
              </a:buClr>
            </a:pPr>
            <a:endParaRPr lang="en-US" sz="1800" dirty="0" smtClean="0">
              <a:latin typeface="Century Gothic" panose="020B0502020202020204" pitchFamily="34" charset="0"/>
            </a:endParaRPr>
          </a:p>
          <a:p>
            <a:pPr>
              <a:buClr>
                <a:schemeClr val="accent1"/>
              </a:buClr>
            </a:pPr>
            <a:endParaRPr lang="en-US" sz="1800" dirty="0">
              <a:latin typeface="Century Gothic" panose="020B0502020202020204" pitchFamily="34" charset="0"/>
            </a:endParaRPr>
          </a:p>
          <a:p>
            <a:pPr marL="285750" indent="-285750">
              <a:buClr>
                <a:schemeClr val="accent1"/>
              </a:buClr>
              <a:buFont typeface="Century Gothic" panose="020B0502020202020204" pitchFamily="34" charset="0"/>
              <a:buChar char="►"/>
            </a:pPr>
            <a:endParaRPr lang="en-US" sz="1800" dirty="0">
              <a:latin typeface="Century Gothic" panose="020B0502020202020204" pitchFamily="34" charset="0"/>
            </a:endParaRPr>
          </a:p>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Sentinel-2 ~ In Situ:</a:t>
            </a:r>
            <a:endParaRPr lang="en-US" sz="1800" dirty="0">
              <a:solidFill>
                <a:schemeClr val="accent1"/>
              </a:solidFill>
              <a:latin typeface="Century Gothic" panose="020B0502020202020204" pitchFamily="34" charset="0"/>
            </a:endParaRPr>
          </a:p>
          <a:p>
            <a:pPr>
              <a:buClr>
                <a:schemeClr val="accent1"/>
              </a:buClr>
            </a:pP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0.767</a:t>
            </a:r>
            <a:endParaRPr lang="en-US" sz="1800" dirty="0">
              <a:solidFill>
                <a:schemeClr val="tx2">
                  <a:lumMod val="50000"/>
                </a:schemeClr>
              </a:solidFill>
              <a:latin typeface="Century Gothic" panose="020B0502020202020204" pitchFamily="34" charset="0"/>
            </a:endParaRPr>
          </a:p>
          <a:p>
            <a:pPr>
              <a:buClr>
                <a:schemeClr val="accent1"/>
              </a:buClr>
            </a:pPr>
            <a:r>
              <a:rPr lang="en-US" sz="1800" baseline="30000" dirty="0" smtClean="0">
                <a:solidFill>
                  <a:schemeClr val="tx2">
                    <a:lumMod val="50000"/>
                  </a:schemeClr>
                </a:solidFill>
                <a:latin typeface="Century Gothic" panose="020B0502020202020204" pitchFamily="34" charset="0"/>
              </a:rPr>
              <a:t>              y</a:t>
            </a:r>
            <a:r>
              <a:rPr lang="en-US" sz="1800" baseline="30000" dirty="0">
                <a:solidFill>
                  <a:schemeClr val="tx2">
                    <a:lumMod val="50000"/>
                  </a:schemeClr>
                </a:solidFill>
                <a:latin typeface="Century Gothic" panose="020B0502020202020204" pitchFamily="34" charset="0"/>
              </a:rPr>
              <a:t>= </a:t>
            </a:r>
            <a:r>
              <a:rPr lang="en-US" sz="1800" baseline="30000" dirty="0" smtClean="0">
                <a:solidFill>
                  <a:schemeClr val="tx2">
                    <a:lumMod val="50000"/>
                  </a:schemeClr>
                </a:solidFill>
                <a:latin typeface="Century Gothic" panose="020B0502020202020204" pitchFamily="34" charset="0"/>
              </a:rPr>
              <a:t>1.187x – 6.1963</a:t>
            </a:r>
            <a:r>
              <a:rPr lang="en-US" sz="1800" baseline="30000" dirty="0" smtClean="0">
                <a:latin typeface="Century Gothic" panose="020B0502020202020204" pitchFamily="34" charset="0"/>
              </a:rPr>
              <a:t> </a:t>
            </a:r>
            <a:r>
              <a:rPr lang="en-US" sz="1800" dirty="0" smtClean="0">
                <a:latin typeface="Century Gothic" panose="020B0502020202020204" pitchFamily="34" charset="0"/>
              </a:rPr>
              <a:t> </a:t>
            </a:r>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205" name="Shape 205"/>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a:spcBef>
                <a:spcPts val="0"/>
              </a:spcBef>
              <a:buNone/>
            </a:pPr>
            <a:r>
              <a:rPr lang="en" dirty="0" smtClean="0"/>
              <a:t>Results: Landsat 8 vs Sentinel-2</a:t>
            </a:r>
            <a:endParaRPr lang="en" dirty="0"/>
          </a:p>
        </p:txBody>
      </p:sp>
      <p:grpSp>
        <p:nvGrpSpPr>
          <p:cNvPr id="35" name="Group 34"/>
          <p:cNvGrpSpPr/>
          <p:nvPr/>
        </p:nvGrpSpPr>
        <p:grpSpPr>
          <a:xfrm>
            <a:off x="2835056" y="743970"/>
            <a:ext cx="6053057" cy="4110886"/>
            <a:chOff x="351124" y="565629"/>
            <a:chExt cx="6053057" cy="4110886"/>
          </a:xfrm>
        </p:grpSpPr>
        <p:grpSp>
          <p:nvGrpSpPr>
            <p:cNvPr id="32" name="Group 31"/>
            <p:cNvGrpSpPr/>
            <p:nvPr/>
          </p:nvGrpSpPr>
          <p:grpSpPr>
            <a:xfrm>
              <a:off x="351124" y="678210"/>
              <a:ext cx="6053057" cy="3998305"/>
              <a:chOff x="372043" y="658150"/>
              <a:chExt cx="6053057" cy="3998305"/>
            </a:xfrm>
          </p:grpSpPr>
          <p:sp>
            <p:nvSpPr>
              <p:cNvPr id="9" name="TextBox 8"/>
              <p:cNvSpPr txBox="1"/>
              <p:nvPr/>
            </p:nvSpPr>
            <p:spPr>
              <a:xfrm>
                <a:off x="2977257" y="4317901"/>
                <a:ext cx="1343638"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In Situ (FNU)</a:t>
                </a:r>
                <a:endParaRPr lang="en-US" sz="1600" dirty="0">
                  <a:solidFill>
                    <a:schemeClr val="tx2">
                      <a:lumMod val="50000"/>
                    </a:schemeClr>
                  </a:solidFill>
                  <a:latin typeface="Century Gothic" panose="020B0502020202020204" pitchFamily="34" charset="0"/>
                </a:endParaRPr>
              </a:p>
            </p:txBody>
          </p:sp>
          <p:grpSp>
            <p:nvGrpSpPr>
              <p:cNvPr id="28" name="Group 27"/>
              <p:cNvGrpSpPr/>
              <p:nvPr/>
            </p:nvGrpSpPr>
            <p:grpSpPr>
              <a:xfrm>
                <a:off x="372043" y="658150"/>
                <a:ext cx="6053057" cy="3793057"/>
                <a:chOff x="372043" y="658150"/>
                <a:chExt cx="6053057" cy="3793057"/>
              </a:xfrm>
            </p:grpSpPr>
            <p:pic>
              <p:nvPicPr>
                <p:cNvPr id="27" name="Picture 26"/>
                <p:cNvPicPr>
                  <a:picLocks noChangeAspect="1"/>
                </p:cNvPicPr>
                <p:nvPr/>
              </p:nvPicPr>
              <p:blipFill rotWithShape="1">
                <a:blip r:embed="rId3"/>
                <a:srcRect r="14689"/>
                <a:stretch/>
              </p:blipFill>
              <p:spPr>
                <a:xfrm>
                  <a:off x="563467" y="658150"/>
                  <a:ext cx="5631271" cy="3700536"/>
                </a:xfrm>
                <a:prstGeom prst="rect">
                  <a:avLst/>
                </a:prstGeom>
              </p:spPr>
            </p:pic>
            <p:sp>
              <p:nvSpPr>
                <p:cNvPr id="15" name="TextBox 14"/>
                <p:cNvSpPr txBox="1"/>
                <p:nvPr/>
              </p:nvSpPr>
              <p:spPr>
                <a:xfrm>
                  <a:off x="558631" y="4112653"/>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16" name="TextBox 15"/>
                <p:cNvSpPr txBox="1"/>
                <p:nvPr/>
              </p:nvSpPr>
              <p:spPr>
                <a:xfrm>
                  <a:off x="1504892" y="4110538"/>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50</a:t>
                  </a:r>
                  <a:endParaRPr lang="en-US" sz="1600" dirty="0">
                    <a:solidFill>
                      <a:schemeClr val="tx2">
                        <a:lumMod val="50000"/>
                      </a:schemeClr>
                    </a:solidFill>
                    <a:latin typeface="Century Gothic" panose="020B0502020202020204" pitchFamily="34" charset="0"/>
                  </a:endParaRPr>
                </a:p>
              </p:txBody>
            </p:sp>
            <p:sp>
              <p:nvSpPr>
                <p:cNvPr id="17" name="TextBox 16"/>
                <p:cNvSpPr txBox="1"/>
                <p:nvPr/>
              </p:nvSpPr>
              <p:spPr>
                <a:xfrm>
                  <a:off x="5898994" y="4078696"/>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300</a:t>
                  </a:r>
                  <a:endParaRPr lang="en-US" sz="1600" dirty="0">
                    <a:solidFill>
                      <a:schemeClr val="tx2">
                        <a:lumMod val="50000"/>
                      </a:schemeClr>
                    </a:solidFill>
                    <a:latin typeface="Century Gothic" panose="020B0502020202020204" pitchFamily="34" charset="0"/>
                  </a:endParaRPr>
                </a:p>
              </p:txBody>
            </p:sp>
            <p:sp>
              <p:nvSpPr>
                <p:cNvPr id="18" name="TextBox 17"/>
                <p:cNvSpPr txBox="1"/>
                <p:nvPr/>
              </p:nvSpPr>
              <p:spPr>
                <a:xfrm rot="16200000">
                  <a:off x="-205038" y="2053988"/>
                  <a:ext cx="149271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Satellite(FNU)</a:t>
                  </a:r>
                  <a:endParaRPr lang="en-US" sz="1600" dirty="0">
                    <a:solidFill>
                      <a:schemeClr val="tx2">
                        <a:lumMod val="50000"/>
                      </a:schemeClr>
                    </a:solidFill>
                    <a:latin typeface="Century Gothic" panose="020B0502020202020204" pitchFamily="34" charset="0"/>
                  </a:endParaRPr>
                </a:p>
              </p:txBody>
            </p:sp>
            <p:sp>
              <p:nvSpPr>
                <p:cNvPr id="19" name="TextBox 18"/>
                <p:cNvSpPr txBox="1"/>
                <p:nvPr/>
              </p:nvSpPr>
              <p:spPr>
                <a:xfrm rot="16200000">
                  <a:off x="454026" y="3129083"/>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50</a:t>
                  </a:r>
                  <a:endParaRPr lang="en-US" sz="1600" dirty="0">
                    <a:solidFill>
                      <a:schemeClr val="tx2">
                        <a:lumMod val="50000"/>
                      </a:schemeClr>
                    </a:solidFill>
                    <a:latin typeface="Century Gothic" panose="020B0502020202020204" pitchFamily="34" charset="0"/>
                  </a:endParaRPr>
                </a:p>
              </p:txBody>
            </p:sp>
          </p:grpSp>
        </p:grpSp>
        <p:sp>
          <p:nvSpPr>
            <p:cNvPr id="20" name="TextBox 19"/>
            <p:cNvSpPr txBox="1"/>
            <p:nvPr/>
          </p:nvSpPr>
          <p:spPr>
            <a:xfrm rot="16200000">
              <a:off x="397119" y="659405"/>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200</a:t>
              </a:r>
              <a:endParaRPr lang="en-US" sz="1600" dirty="0">
                <a:solidFill>
                  <a:schemeClr val="tx2">
                    <a:lumMod val="50000"/>
                  </a:schemeClr>
                </a:solidFill>
                <a:latin typeface="Century Gothic" panose="020B0502020202020204" pitchFamily="34" charset="0"/>
              </a:endParaRPr>
            </a:p>
          </p:txBody>
        </p:sp>
      </p:grpSp>
      <p:grpSp>
        <p:nvGrpSpPr>
          <p:cNvPr id="45" name="Group 44"/>
          <p:cNvGrpSpPr/>
          <p:nvPr/>
        </p:nvGrpSpPr>
        <p:grpSpPr>
          <a:xfrm>
            <a:off x="3144075" y="4742950"/>
            <a:ext cx="5906157" cy="361916"/>
            <a:chOff x="117540" y="4746938"/>
            <a:chExt cx="5906157" cy="361916"/>
          </a:xfrm>
        </p:grpSpPr>
        <p:sp>
          <p:nvSpPr>
            <p:cNvPr id="36" name="TextBox 35"/>
            <p:cNvSpPr txBox="1"/>
            <p:nvPr/>
          </p:nvSpPr>
          <p:spPr>
            <a:xfrm>
              <a:off x="3581093" y="4770300"/>
              <a:ext cx="85472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12 FNU</a:t>
              </a:r>
              <a:endParaRPr lang="en-US" sz="1600" dirty="0">
                <a:solidFill>
                  <a:schemeClr val="tx2">
                    <a:lumMod val="50000"/>
                  </a:schemeClr>
                </a:solidFill>
                <a:latin typeface="Century Gothic" panose="020B0502020202020204" pitchFamily="34" charset="0"/>
              </a:endParaRPr>
            </a:p>
          </p:txBody>
        </p:sp>
        <p:grpSp>
          <p:nvGrpSpPr>
            <p:cNvPr id="41" name="Group 40"/>
            <p:cNvGrpSpPr/>
            <p:nvPr/>
          </p:nvGrpSpPr>
          <p:grpSpPr>
            <a:xfrm>
              <a:off x="117540" y="4746938"/>
              <a:ext cx="1316814" cy="338554"/>
              <a:chOff x="72863" y="4746938"/>
              <a:chExt cx="1316814" cy="338554"/>
            </a:xfrm>
          </p:grpSpPr>
          <p:sp>
            <p:nvSpPr>
              <p:cNvPr id="33" name="TextBox 32"/>
              <p:cNvSpPr txBox="1"/>
              <p:nvPr/>
            </p:nvSpPr>
            <p:spPr>
              <a:xfrm>
                <a:off x="251224" y="4746938"/>
                <a:ext cx="1138453"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Sentinel-2</a:t>
                </a:r>
                <a:endParaRPr lang="en-US" sz="1600" dirty="0">
                  <a:solidFill>
                    <a:schemeClr val="tx2">
                      <a:lumMod val="50000"/>
                    </a:schemeClr>
                  </a:solidFill>
                  <a:latin typeface="Century Gothic" panose="020B0502020202020204" pitchFamily="34" charset="0"/>
                </a:endParaRPr>
              </a:p>
            </p:txBody>
          </p:sp>
          <p:sp>
            <p:nvSpPr>
              <p:cNvPr id="12" name="Oval 11"/>
              <p:cNvSpPr/>
              <p:nvPr/>
            </p:nvSpPr>
            <p:spPr>
              <a:xfrm>
                <a:off x="119308" y="4798052"/>
                <a:ext cx="126052" cy="126052"/>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2863" y="4990936"/>
                <a:ext cx="21894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728308" y="4754827"/>
              <a:ext cx="1328766" cy="338554"/>
              <a:chOff x="1651040" y="4754827"/>
              <a:chExt cx="1328766" cy="338554"/>
            </a:xfrm>
          </p:grpSpPr>
          <p:sp>
            <p:nvSpPr>
              <p:cNvPr id="34" name="TextBox 33"/>
              <p:cNvSpPr txBox="1"/>
              <p:nvPr/>
            </p:nvSpPr>
            <p:spPr>
              <a:xfrm>
                <a:off x="1836544" y="4754827"/>
                <a:ext cx="114326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Landsat 8</a:t>
                </a:r>
                <a:endParaRPr lang="en-US" sz="1600" dirty="0">
                  <a:solidFill>
                    <a:schemeClr val="tx2">
                      <a:lumMod val="50000"/>
                    </a:schemeClr>
                  </a:solidFill>
                  <a:latin typeface="Century Gothic" panose="020B0502020202020204" pitchFamily="34" charset="0"/>
                </a:endParaRPr>
              </a:p>
            </p:txBody>
          </p:sp>
          <p:sp>
            <p:nvSpPr>
              <p:cNvPr id="22" name="Oval 21"/>
              <p:cNvSpPr/>
              <p:nvPr/>
            </p:nvSpPr>
            <p:spPr>
              <a:xfrm>
                <a:off x="1704484" y="4801677"/>
                <a:ext cx="126052" cy="126052"/>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651040" y="4984497"/>
                <a:ext cx="218941"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4756324" y="4929093"/>
              <a:ext cx="240407" cy="0"/>
            </a:xfrm>
            <a:prstGeom prst="line">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80066" y="4939577"/>
              <a:ext cx="240407" cy="0"/>
            </a:xfrm>
            <a:prstGeom prst="line">
              <a:avLst/>
            </a:prstGeom>
            <a:ln w="38100">
              <a:solidFill>
                <a:schemeClr val="tx2">
                  <a:lumMod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989440" y="4746938"/>
              <a:ext cx="1034257"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1:1 Ratio</a:t>
              </a:r>
              <a:endParaRPr lang="en-US" sz="1600" dirty="0">
                <a:solidFill>
                  <a:schemeClr val="tx2">
                    <a:lumMod val="50000"/>
                  </a:schemeClr>
                </a:solidFill>
                <a:latin typeface="Century Gothic" panose="020B0502020202020204" pitchFamily="34" charset="0"/>
              </a:endParaRPr>
            </a:p>
          </p:txBody>
        </p:sp>
      </p:grpSp>
      <p:sp>
        <p:nvSpPr>
          <p:cNvPr id="2" name="TextBox 1"/>
          <p:cNvSpPr txBox="1"/>
          <p:nvPr/>
        </p:nvSpPr>
        <p:spPr>
          <a:xfrm>
            <a:off x="-38354" y="4765062"/>
            <a:ext cx="318709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 Without North and South Bay</a:t>
            </a:r>
            <a:endParaRPr lang="en-US" sz="1600" dirty="0">
              <a:solidFill>
                <a:schemeClr val="tx2">
                  <a:lumMod val="50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4">
                                            <p:txEl>
                                              <p:pRg st="1" end="1"/>
                                            </p:txEl>
                                          </p:spTgt>
                                        </p:tgtEl>
                                      </p:cBhvr>
                                    </p:animEffect>
                                    <p:animScale>
                                      <p:cBhvr>
                                        <p:cTn id="7" dur="250" autoRev="1" fill="hold"/>
                                        <p:tgtEl>
                                          <p:spTgt spid="44">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4">
                                            <p:txEl>
                                              <p:pRg st="7" end="7"/>
                                            </p:txEl>
                                          </p:spTgt>
                                        </p:tgtEl>
                                      </p:cBhvr>
                                    </p:animEffect>
                                    <p:animScale>
                                      <p:cBhvr>
                                        <p:cTn id="12" dur="250" autoRev="1" fill="hold"/>
                                        <p:tgtEl>
                                          <p:spTgt spid="44">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48126" y="1760635"/>
            <a:ext cx="9119691" cy="3102751"/>
            <a:chOff x="-36472" y="859947"/>
            <a:chExt cx="9119691" cy="3102751"/>
          </a:xfrm>
        </p:grpSpPr>
        <p:sp>
          <p:nvSpPr>
            <p:cNvPr id="46" name="TextBox 45"/>
            <p:cNvSpPr txBox="1"/>
            <p:nvPr/>
          </p:nvSpPr>
          <p:spPr>
            <a:xfrm>
              <a:off x="4643706" y="3600081"/>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48" name="TextBox 47"/>
            <p:cNvSpPr txBox="1"/>
            <p:nvPr/>
          </p:nvSpPr>
          <p:spPr>
            <a:xfrm>
              <a:off x="8557113" y="3600081"/>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10</a:t>
              </a:r>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49" name="TextBox 48"/>
            <p:cNvSpPr txBox="1"/>
            <p:nvPr/>
          </p:nvSpPr>
          <p:spPr>
            <a:xfrm rot="16200000">
              <a:off x="4336398" y="953723"/>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150</a:t>
              </a:r>
              <a:endParaRPr lang="en-US" sz="1600" dirty="0">
                <a:solidFill>
                  <a:schemeClr val="tx2">
                    <a:lumMod val="50000"/>
                  </a:schemeClr>
                </a:solidFill>
                <a:latin typeface="Century Gothic" panose="020B0502020202020204" pitchFamily="34" charset="0"/>
              </a:endParaRPr>
            </a:p>
          </p:txBody>
        </p:sp>
        <p:grpSp>
          <p:nvGrpSpPr>
            <p:cNvPr id="59" name="Group 58"/>
            <p:cNvGrpSpPr/>
            <p:nvPr/>
          </p:nvGrpSpPr>
          <p:grpSpPr>
            <a:xfrm>
              <a:off x="-36472" y="860197"/>
              <a:ext cx="4511598" cy="3102501"/>
              <a:chOff x="-36472" y="860197"/>
              <a:chExt cx="4511598" cy="3102501"/>
            </a:xfrm>
          </p:grpSpPr>
          <p:sp>
            <p:nvSpPr>
              <p:cNvPr id="39" name="TextBox 38"/>
              <p:cNvSpPr txBox="1"/>
              <p:nvPr/>
            </p:nvSpPr>
            <p:spPr>
              <a:xfrm>
                <a:off x="141250" y="3586676"/>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41" name="TextBox 40"/>
              <p:cNvSpPr txBox="1"/>
              <p:nvPr/>
            </p:nvSpPr>
            <p:spPr>
              <a:xfrm>
                <a:off x="3949020" y="3624144"/>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10</a:t>
                </a:r>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43" name="TextBox 42"/>
              <p:cNvSpPr txBox="1"/>
              <p:nvPr/>
            </p:nvSpPr>
            <p:spPr>
              <a:xfrm rot="16200000">
                <a:off x="-130248" y="953973"/>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150</a:t>
                </a:r>
                <a:endParaRPr lang="en-US" sz="1600" dirty="0">
                  <a:solidFill>
                    <a:schemeClr val="tx2">
                      <a:lumMod val="50000"/>
                    </a:schemeClr>
                  </a:solidFill>
                  <a:latin typeface="Century Gothic" panose="020B0502020202020204" pitchFamily="34" charset="0"/>
                </a:endParaRPr>
              </a:p>
            </p:txBody>
          </p:sp>
          <p:graphicFrame>
            <p:nvGraphicFramePr>
              <p:cNvPr id="56" name="Chart 55"/>
              <p:cNvGraphicFramePr>
                <a:graphicFrameLocks/>
              </p:cNvGraphicFramePr>
              <p:nvPr>
                <p:extLst>
                  <p:ext uri="{D42A27DB-BD31-4B8C-83A1-F6EECF244321}">
                    <p14:modId xmlns:p14="http://schemas.microsoft.com/office/powerpoint/2010/main" val="1895039984"/>
                  </p:ext>
                </p:extLst>
              </p:nvPr>
            </p:nvGraphicFramePr>
            <p:xfrm>
              <a:off x="237624" y="892809"/>
              <a:ext cx="4205540" cy="2804595"/>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57" name="Chart 56"/>
            <p:cNvGraphicFramePr>
              <a:graphicFrameLocks/>
            </p:cNvGraphicFramePr>
            <p:nvPr>
              <p:extLst>
                <p:ext uri="{D42A27DB-BD31-4B8C-83A1-F6EECF244321}">
                  <p14:modId xmlns:p14="http://schemas.microsoft.com/office/powerpoint/2010/main" val="878056599"/>
                </p:ext>
              </p:extLst>
            </p:nvPr>
          </p:nvGraphicFramePr>
          <p:xfrm>
            <a:off x="4675668" y="892809"/>
            <a:ext cx="4221152" cy="2817933"/>
          </p:xfrm>
          <a:graphic>
            <a:graphicData uri="http://schemas.openxmlformats.org/drawingml/2006/chart">
              <c:chart xmlns:c="http://schemas.openxmlformats.org/drawingml/2006/chart" xmlns:r="http://schemas.openxmlformats.org/officeDocument/2006/relationships" r:id="rId4"/>
            </a:graphicData>
          </a:graphic>
        </p:graphicFrame>
      </p:grpSp>
      <p:sp>
        <p:nvSpPr>
          <p:cNvPr id="37" name="TextBox 36"/>
          <p:cNvSpPr txBox="1"/>
          <p:nvPr/>
        </p:nvSpPr>
        <p:spPr>
          <a:xfrm>
            <a:off x="4972551" y="4781584"/>
            <a:ext cx="1670410" cy="307777"/>
          </a:xfrm>
          <a:prstGeom prst="rect">
            <a:avLst/>
          </a:prstGeom>
          <a:noFill/>
        </p:spPr>
        <p:txBody>
          <a:bodyPr wrap="square" rtlCol="0">
            <a:spAutoFit/>
          </a:bodyPr>
          <a:lstStyle/>
          <a:p>
            <a:r>
              <a:rPr lang="en-US" dirty="0" smtClean="0">
                <a:solidFill>
                  <a:schemeClr val="tx2">
                    <a:lumMod val="50000"/>
                  </a:schemeClr>
                </a:solidFill>
                <a:latin typeface="Century Gothic" panose="020B0502020202020204" pitchFamily="34" charset="0"/>
              </a:rPr>
              <a:t>L8</a:t>
            </a:r>
            <a:r>
              <a:rPr lang="en-US" dirty="0" smtClean="0">
                <a:solidFill>
                  <a:schemeClr val="tx2">
                    <a:lumMod val="50000"/>
                  </a:schemeClr>
                </a:solidFill>
                <a:latin typeface="Century Gothic" panose="020B0502020202020204" pitchFamily="34" charset="0"/>
              </a:rPr>
              <a:t> Outlier</a:t>
            </a:r>
            <a:endParaRPr lang="en-US" dirty="0">
              <a:solidFill>
                <a:schemeClr val="tx2">
                  <a:lumMod val="50000"/>
                </a:schemeClr>
              </a:solidFill>
              <a:latin typeface="Century Gothic" panose="020B0502020202020204" pitchFamily="34" charset="0"/>
            </a:endParaRPr>
          </a:p>
        </p:txBody>
      </p:sp>
      <p:sp>
        <p:nvSpPr>
          <p:cNvPr id="36" name="TextBox 35"/>
          <p:cNvSpPr txBox="1"/>
          <p:nvPr/>
        </p:nvSpPr>
        <p:spPr>
          <a:xfrm>
            <a:off x="3635279" y="4781584"/>
            <a:ext cx="1670410" cy="307777"/>
          </a:xfrm>
          <a:prstGeom prst="rect">
            <a:avLst/>
          </a:prstGeom>
          <a:noFill/>
        </p:spPr>
        <p:txBody>
          <a:bodyPr wrap="square" rtlCol="0">
            <a:spAutoFit/>
          </a:bodyPr>
          <a:lstStyle/>
          <a:p>
            <a:r>
              <a:rPr lang="en-US" dirty="0" smtClean="0">
                <a:solidFill>
                  <a:schemeClr val="tx2">
                    <a:lumMod val="50000"/>
                  </a:schemeClr>
                </a:solidFill>
                <a:latin typeface="Century Gothic" panose="020B0502020202020204" pitchFamily="34" charset="0"/>
              </a:rPr>
              <a:t>S2</a:t>
            </a:r>
            <a:r>
              <a:rPr lang="en-US" dirty="0">
                <a:solidFill>
                  <a:schemeClr val="tx2">
                    <a:lumMod val="50000"/>
                  </a:schemeClr>
                </a:solidFill>
                <a:latin typeface="Century Gothic" panose="020B0502020202020204" pitchFamily="34" charset="0"/>
              </a:rPr>
              <a:t> </a:t>
            </a:r>
            <a:r>
              <a:rPr lang="en-US" dirty="0" smtClean="0">
                <a:solidFill>
                  <a:schemeClr val="tx2">
                    <a:lumMod val="50000"/>
                  </a:schemeClr>
                </a:solidFill>
                <a:latin typeface="Century Gothic" panose="020B0502020202020204" pitchFamily="34" charset="0"/>
              </a:rPr>
              <a:t>Outlier</a:t>
            </a:r>
            <a:endParaRPr lang="en-US" dirty="0">
              <a:solidFill>
                <a:schemeClr val="tx2">
                  <a:lumMod val="50000"/>
                </a:schemeClr>
              </a:solidFill>
              <a:latin typeface="Century Gothic" panose="020B0502020202020204" pitchFamily="34" charset="0"/>
            </a:endParaRPr>
          </a:p>
        </p:txBody>
      </p:sp>
      <p:sp>
        <p:nvSpPr>
          <p:cNvPr id="7" name="Shape 205"/>
          <p:cNvSpPr txBox="1">
            <a:spLocks noGrp="1"/>
          </p:cNvSpPr>
          <p:nvPr>
            <p:ph type="title"/>
          </p:nvPr>
        </p:nvSpPr>
        <p:spPr>
          <a:xfrm>
            <a:off x="779087" y="280609"/>
            <a:ext cx="7674900" cy="359700"/>
          </a:xfrm>
          <a:prstGeom prst="rect">
            <a:avLst/>
          </a:prstGeom>
        </p:spPr>
        <p:txBody>
          <a:bodyPr lIns="68575" tIns="68575" rIns="68575" bIns="68575" anchor="ctr" anchorCtr="0">
            <a:noAutofit/>
          </a:bodyPr>
          <a:lstStyle/>
          <a:p>
            <a:pPr lvl="0">
              <a:spcBef>
                <a:spcPts val="0"/>
              </a:spcBef>
              <a:buNone/>
            </a:pPr>
            <a:r>
              <a:rPr lang="en" sz="3200" dirty="0" smtClean="0"/>
              <a:t>Results: Landsat 8 vs Sentinel-2</a:t>
            </a:r>
            <a:endParaRPr lang="en" sz="3200" dirty="0"/>
          </a:p>
        </p:txBody>
      </p:sp>
      <p:sp>
        <p:nvSpPr>
          <p:cNvPr id="22" name="TextBox 21"/>
          <p:cNvSpPr txBox="1"/>
          <p:nvPr/>
        </p:nvSpPr>
        <p:spPr>
          <a:xfrm>
            <a:off x="6373991" y="4781584"/>
            <a:ext cx="76976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12 FNU</a:t>
            </a:r>
            <a:endParaRPr lang="en-US" dirty="0">
              <a:solidFill>
                <a:schemeClr val="tx2">
                  <a:lumMod val="50000"/>
                </a:schemeClr>
              </a:solidFill>
              <a:latin typeface="Century Gothic" panose="020B0502020202020204" pitchFamily="34" charset="0"/>
            </a:endParaRPr>
          </a:p>
        </p:txBody>
      </p:sp>
      <p:grpSp>
        <p:nvGrpSpPr>
          <p:cNvPr id="23" name="Group 22"/>
          <p:cNvGrpSpPr/>
          <p:nvPr/>
        </p:nvGrpSpPr>
        <p:grpSpPr>
          <a:xfrm>
            <a:off x="606590" y="4781584"/>
            <a:ext cx="1194986" cy="307777"/>
            <a:chOff x="72863" y="4746938"/>
            <a:chExt cx="1194986" cy="307777"/>
          </a:xfrm>
        </p:grpSpPr>
        <p:sp>
          <p:nvSpPr>
            <p:cNvPr id="31" name="TextBox 30"/>
            <p:cNvSpPr txBox="1"/>
            <p:nvPr/>
          </p:nvSpPr>
          <p:spPr>
            <a:xfrm>
              <a:off x="251224" y="4746938"/>
              <a:ext cx="1016625"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Sentinel-2</a:t>
              </a:r>
              <a:endParaRPr lang="en-US" dirty="0">
                <a:solidFill>
                  <a:schemeClr val="tx2">
                    <a:lumMod val="50000"/>
                  </a:schemeClr>
                </a:solidFill>
                <a:latin typeface="Century Gothic" panose="020B0502020202020204" pitchFamily="34" charset="0"/>
              </a:endParaRPr>
            </a:p>
          </p:txBody>
        </p:sp>
        <p:sp>
          <p:nvSpPr>
            <p:cNvPr id="32" name="Oval 31"/>
            <p:cNvSpPr/>
            <p:nvPr/>
          </p:nvSpPr>
          <p:spPr>
            <a:xfrm>
              <a:off x="119308" y="4798052"/>
              <a:ext cx="126052" cy="126052"/>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3" name="Straight Connector 32"/>
            <p:cNvCxnSpPr/>
            <p:nvPr/>
          </p:nvCxnSpPr>
          <p:spPr>
            <a:xfrm>
              <a:off x="72863" y="4990936"/>
              <a:ext cx="21894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032328" y="4789473"/>
            <a:ext cx="1211747" cy="307777"/>
            <a:chOff x="1651040" y="4754827"/>
            <a:chExt cx="1211747" cy="307777"/>
          </a:xfrm>
        </p:grpSpPr>
        <p:sp>
          <p:nvSpPr>
            <p:cNvPr id="28" name="TextBox 27"/>
            <p:cNvSpPr txBox="1"/>
            <p:nvPr/>
          </p:nvSpPr>
          <p:spPr>
            <a:xfrm>
              <a:off x="1836544" y="4754827"/>
              <a:ext cx="102624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Landsat 8</a:t>
              </a:r>
              <a:endParaRPr lang="en-US" dirty="0">
                <a:solidFill>
                  <a:schemeClr val="tx2">
                    <a:lumMod val="50000"/>
                  </a:schemeClr>
                </a:solidFill>
                <a:latin typeface="Century Gothic" panose="020B0502020202020204" pitchFamily="34" charset="0"/>
              </a:endParaRPr>
            </a:p>
          </p:txBody>
        </p:sp>
        <p:sp>
          <p:nvSpPr>
            <p:cNvPr id="29" name="Oval 28"/>
            <p:cNvSpPr/>
            <p:nvPr/>
          </p:nvSpPr>
          <p:spPr>
            <a:xfrm>
              <a:off x="1704484" y="4801677"/>
              <a:ext cx="126052" cy="126052"/>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0" name="Straight Connector 29"/>
            <p:cNvCxnSpPr/>
            <p:nvPr/>
          </p:nvCxnSpPr>
          <p:spPr>
            <a:xfrm>
              <a:off x="1651040" y="4984497"/>
              <a:ext cx="218941"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7298762" y="4963739"/>
            <a:ext cx="240407" cy="0"/>
          </a:xfrm>
          <a:prstGeom prst="line">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72964" y="4950861"/>
            <a:ext cx="240407" cy="0"/>
          </a:xfrm>
          <a:prstGeom prst="line">
            <a:avLst/>
          </a:prstGeom>
          <a:ln w="38100">
            <a:solidFill>
              <a:schemeClr val="tx2">
                <a:lumMod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531878" y="4781584"/>
            <a:ext cx="928459"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1:1 Ratio</a:t>
            </a:r>
            <a:endParaRPr lang="en-US" dirty="0">
              <a:solidFill>
                <a:schemeClr val="tx2">
                  <a:lumMod val="50000"/>
                </a:schemeClr>
              </a:solidFill>
              <a:latin typeface="Century Gothic" panose="020B0502020202020204" pitchFamily="34" charset="0"/>
            </a:endParaRPr>
          </a:p>
        </p:txBody>
      </p:sp>
      <p:sp>
        <p:nvSpPr>
          <p:cNvPr id="34" name="Isosceles Triangle 33"/>
          <p:cNvSpPr/>
          <p:nvPr/>
        </p:nvSpPr>
        <p:spPr>
          <a:xfrm>
            <a:off x="3458860" y="4882384"/>
            <a:ext cx="160421" cy="129858"/>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4812130" y="4882384"/>
            <a:ext cx="160421" cy="129858"/>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24861" y="721737"/>
            <a:ext cx="1423788" cy="400110"/>
          </a:xfrm>
          <a:prstGeom prst="rect">
            <a:avLst/>
          </a:prstGeom>
          <a:noFill/>
        </p:spPr>
        <p:txBody>
          <a:bodyPr wrap="none" rtlCol="0">
            <a:spAutoFit/>
          </a:bodyPr>
          <a:lstStyle/>
          <a:p>
            <a:r>
              <a:rPr lang="en-US" sz="2000" b="1" dirty="0" smtClean="0">
                <a:solidFill>
                  <a:schemeClr val="tx2">
                    <a:lumMod val="50000"/>
                  </a:schemeClr>
                </a:solidFill>
                <a:latin typeface="Century Gothic" panose="020B0502020202020204" pitchFamily="34" charset="0"/>
              </a:rPr>
              <a:t>Tributaries</a:t>
            </a:r>
            <a:endParaRPr lang="en-US" sz="2000" b="1" dirty="0">
              <a:solidFill>
                <a:schemeClr val="tx2">
                  <a:lumMod val="50000"/>
                </a:schemeClr>
              </a:solidFill>
              <a:latin typeface="Century Gothic" panose="020B0502020202020204" pitchFamily="34" charset="0"/>
            </a:endParaRPr>
          </a:p>
        </p:txBody>
      </p:sp>
      <p:sp>
        <p:nvSpPr>
          <p:cNvPr id="51" name="TextBox 50"/>
          <p:cNvSpPr txBox="1"/>
          <p:nvPr/>
        </p:nvSpPr>
        <p:spPr>
          <a:xfrm>
            <a:off x="6076909" y="727841"/>
            <a:ext cx="1483098" cy="400110"/>
          </a:xfrm>
          <a:prstGeom prst="rect">
            <a:avLst/>
          </a:prstGeom>
          <a:noFill/>
        </p:spPr>
        <p:txBody>
          <a:bodyPr wrap="none" rtlCol="0">
            <a:spAutoFit/>
          </a:bodyPr>
          <a:lstStyle/>
          <a:p>
            <a:r>
              <a:rPr lang="en-US" sz="2000" b="1" dirty="0" smtClean="0">
                <a:solidFill>
                  <a:schemeClr val="tx2">
                    <a:lumMod val="50000"/>
                  </a:schemeClr>
                </a:solidFill>
                <a:latin typeface="Century Gothic" panose="020B0502020202020204" pitchFamily="34" charset="0"/>
              </a:rPr>
              <a:t>Suisun</a:t>
            </a:r>
            <a:r>
              <a:rPr lang="en-US" sz="2000" dirty="0" smtClean="0">
                <a:solidFill>
                  <a:schemeClr val="tx2">
                    <a:lumMod val="50000"/>
                  </a:schemeClr>
                </a:solidFill>
                <a:latin typeface="Century Gothic" panose="020B0502020202020204" pitchFamily="34" charset="0"/>
              </a:rPr>
              <a:t> </a:t>
            </a:r>
            <a:r>
              <a:rPr lang="en-US" sz="2000" b="1" dirty="0" smtClean="0">
                <a:solidFill>
                  <a:schemeClr val="tx2">
                    <a:lumMod val="50000"/>
                  </a:schemeClr>
                </a:solidFill>
                <a:latin typeface="Century Gothic" panose="020B0502020202020204" pitchFamily="34" charset="0"/>
              </a:rPr>
              <a:t>Bay</a:t>
            </a:r>
            <a:endParaRPr lang="en-US" sz="2000" b="1" dirty="0">
              <a:solidFill>
                <a:schemeClr val="tx2">
                  <a:lumMod val="50000"/>
                </a:schemeClr>
              </a:solidFill>
              <a:latin typeface="Century Gothic" panose="020B0502020202020204" pitchFamily="34" charset="0"/>
            </a:endParaRPr>
          </a:p>
        </p:txBody>
      </p:sp>
      <p:grpSp>
        <p:nvGrpSpPr>
          <p:cNvPr id="62" name="Group 61"/>
          <p:cNvGrpSpPr/>
          <p:nvPr/>
        </p:nvGrpSpPr>
        <p:grpSpPr>
          <a:xfrm>
            <a:off x="182497" y="1153946"/>
            <a:ext cx="9006098" cy="641010"/>
            <a:chOff x="182497" y="1062504"/>
            <a:chExt cx="9006098" cy="641010"/>
          </a:xfrm>
        </p:grpSpPr>
        <p:grpSp>
          <p:nvGrpSpPr>
            <p:cNvPr id="58" name="Group 57"/>
            <p:cNvGrpSpPr/>
            <p:nvPr/>
          </p:nvGrpSpPr>
          <p:grpSpPr>
            <a:xfrm>
              <a:off x="182497" y="1062504"/>
              <a:ext cx="4578497" cy="636595"/>
              <a:chOff x="233666" y="4029414"/>
              <a:chExt cx="4578497" cy="636595"/>
            </a:xfrm>
          </p:grpSpPr>
          <p:sp>
            <p:nvSpPr>
              <p:cNvPr id="52" name="TextBox 51"/>
              <p:cNvSpPr txBox="1"/>
              <p:nvPr/>
            </p:nvSpPr>
            <p:spPr>
              <a:xfrm>
                <a:off x="233666" y="4029414"/>
                <a:ext cx="4578497" cy="338554"/>
              </a:xfrm>
              <a:prstGeom prst="rect">
                <a:avLst/>
              </a:prstGeom>
              <a:noFill/>
            </p:spPr>
            <p:txBody>
              <a:bodyPr wrap="none" rtlCol="0">
                <a:spAutoFit/>
              </a:bodyPr>
              <a:lstStyle/>
              <a:p>
                <a:r>
                  <a:rPr lang="en-US" sz="1600" dirty="0" smtClean="0">
                    <a:solidFill>
                      <a:schemeClr val="accent1"/>
                    </a:solidFill>
                    <a:latin typeface="Century Gothic" panose="020B0502020202020204" pitchFamily="34" charset="0"/>
                  </a:rPr>
                  <a:t>Landsat 8:</a:t>
                </a:r>
                <a:r>
                  <a:rPr lang="en-US" sz="1600" dirty="0" smtClean="0">
                    <a:solidFill>
                      <a:schemeClr val="tx2">
                        <a:lumMod val="50000"/>
                      </a:schemeClr>
                    </a:solidFill>
                    <a:latin typeface="Century Gothic" panose="020B0502020202020204" pitchFamily="34" charset="0"/>
                  </a:rPr>
                  <a:t>   r</a:t>
                </a:r>
                <a:r>
                  <a:rPr lang="en-US" sz="1600" baseline="30000" dirty="0" smtClean="0">
                    <a:solidFill>
                      <a:schemeClr val="tx2">
                        <a:lumMod val="50000"/>
                      </a:schemeClr>
                    </a:solidFill>
                    <a:latin typeface="Century Gothic" panose="020B0502020202020204" pitchFamily="34" charset="0"/>
                  </a:rPr>
                  <a:t>2</a:t>
                </a:r>
                <a:r>
                  <a:rPr lang="en-US" sz="1600" dirty="0" smtClean="0">
                    <a:solidFill>
                      <a:schemeClr val="tx2">
                        <a:lumMod val="50000"/>
                      </a:schemeClr>
                    </a:solidFill>
                    <a:latin typeface="Century Gothic" panose="020B0502020202020204" pitchFamily="34" charset="0"/>
                  </a:rPr>
                  <a:t> = 0.71    y = 0.6359x + 1.1669     </a:t>
                </a:r>
                <a:endParaRPr lang="en-US" sz="1600" dirty="0">
                  <a:solidFill>
                    <a:schemeClr val="tx2">
                      <a:lumMod val="50000"/>
                    </a:schemeClr>
                  </a:solidFill>
                  <a:latin typeface="Century Gothic" panose="020B0502020202020204" pitchFamily="34" charset="0"/>
                </a:endParaRPr>
              </a:p>
            </p:txBody>
          </p:sp>
          <p:sp>
            <p:nvSpPr>
              <p:cNvPr id="53" name="TextBox 52"/>
              <p:cNvSpPr txBox="1"/>
              <p:nvPr/>
            </p:nvSpPr>
            <p:spPr>
              <a:xfrm>
                <a:off x="233666" y="4327455"/>
                <a:ext cx="4538422" cy="338554"/>
              </a:xfrm>
              <a:prstGeom prst="rect">
                <a:avLst/>
              </a:prstGeom>
              <a:noFill/>
            </p:spPr>
            <p:txBody>
              <a:bodyPr wrap="none" rtlCol="0">
                <a:spAutoFit/>
              </a:bodyPr>
              <a:lstStyle/>
              <a:p>
                <a:r>
                  <a:rPr lang="en-US" sz="1600" dirty="0" smtClean="0">
                    <a:solidFill>
                      <a:schemeClr val="accent1"/>
                    </a:solidFill>
                    <a:latin typeface="Century Gothic" panose="020B0502020202020204" pitchFamily="34" charset="0"/>
                  </a:rPr>
                  <a:t>Sentinel-</a:t>
                </a:r>
                <a:r>
                  <a:rPr lang="en-US" sz="1600" dirty="0" smtClean="0">
                    <a:solidFill>
                      <a:schemeClr val="accent1"/>
                    </a:solidFill>
                    <a:latin typeface="Century Gothic" panose="020B0502020202020204" pitchFamily="34" charset="0"/>
                  </a:rPr>
                  <a:t>2:   </a:t>
                </a:r>
                <a:r>
                  <a:rPr lang="en-US" sz="1600" dirty="0" smtClean="0">
                    <a:solidFill>
                      <a:schemeClr val="tx2">
                        <a:lumMod val="50000"/>
                      </a:schemeClr>
                    </a:solidFill>
                    <a:latin typeface="Century Gothic" panose="020B0502020202020204" pitchFamily="34" charset="0"/>
                  </a:rPr>
                  <a:t>r</a:t>
                </a:r>
                <a:r>
                  <a:rPr lang="en-US" sz="1600" baseline="30000" dirty="0" smtClean="0">
                    <a:solidFill>
                      <a:schemeClr val="tx2">
                        <a:lumMod val="50000"/>
                      </a:schemeClr>
                    </a:solidFill>
                    <a:latin typeface="Century Gothic" panose="020B0502020202020204" pitchFamily="34" charset="0"/>
                  </a:rPr>
                  <a:t>2</a:t>
                </a:r>
                <a:r>
                  <a:rPr lang="en-US" sz="1600" dirty="0" smtClean="0">
                    <a:solidFill>
                      <a:schemeClr val="tx2">
                        <a:lumMod val="50000"/>
                      </a:schemeClr>
                    </a:solidFill>
                    <a:latin typeface="Century Gothic" panose="020B0502020202020204" pitchFamily="34" charset="0"/>
                  </a:rPr>
                  <a:t> </a:t>
                </a:r>
                <a:r>
                  <a:rPr lang="en-US" sz="1600" dirty="0">
                    <a:solidFill>
                      <a:schemeClr val="tx2">
                        <a:lumMod val="50000"/>
                      </a:schemeClr>
                    </a:solidFill>
                    <a:latin typeface="Century Gothic" panose="020B0502020202020204" pitchFamily="34" charset="0"/>
                  </a:rPr>
                  <a:t>= </a:t>
                </a:r>
                <a:r>
                  <a:rPr lang="en-US" sz="1600" dirty="0" smtClean="0">
                    <a:solidFill>
                      <a:schemeClr val="tx2">
                        <a:lumMod val="50000"/>
                      </a:schemeClr>
                    </a:solidFill>
                    <a:latin typeface="Century Gothic" panose="020B0502020202020204" pitchFamily="34" charset="0"/>
                  </a:rPr>
                  <a:t>0.83    </a:t>
                </a:r>
                <a:r>
                  <a:rPr lang="en-US" sz="1600" dirty="0">
                    <a:solidFill>
                      <a:schemeClr val="tx2">
                        <a:lumMod val="50000"/>
                      </a:schemeClr>
                    </a:solidFill>
                    <a:latin typeface="Century Gothic" panose="020B0502020202020204" pitchFamily="34" charset="0"/>
                  </a:rPr>
                  <a:t>y = </a:t>
                </a:r>
                <a:r>
                  <a:rPr lang="en-US" sz="1600" dirty="0" smtClean="0">
                    <a:solidFill>
                      <a:schemeClr val="tx2">
                        <a:lumMod val="50000"/>
                      </a:schemeClr>
                    </a:solidFill>
                    <a:latin typeface="Century Gothic" panose="020B0502020202020204" pitchFamily="34" charset="0"/>
                  </a:rPr>
                  <a:t>1.1757x – 4.1283     </a:t>
                </a:r>
                <a:endParaRPr lang="en-US" sz="1600" dirty="0">
                  <a:solidFill>
                    <a:schemeClr val="tx2">
                      <a:lumMod val="50000"/>
                    </a:schemeClr>
                  </a:solidFill>
                  <a:latin typeface="Century Gothic" panose="020B0502020202020204" pitchFamily="34" charset="0"/>
                </a:endParaRPr>
              </a:p>
            </p:txBody>
          </p:sp>
        </p:grpSp>
        <p:grpSp>
          <p:nvGrpSpPr>
            <p:cNvPr id="61" name="Group 60"/>
            <p:cNvGrpSpPr/>
            <p:nvPr/>
          </p:nvGrpSpPr>
          <p:grpSpPr>
            <a:xfrm>
              <a:off x="4664014" y="1064371"/>
              <a:ext cx="4524581" cy="639143"/>
              <a:chOff x="4664014" y="1064371"/>
              <a:chExt cx="4524581" cy="639143"/>
            </a:xfrm>
          </p:grpSpPr>
          <p:sp>
            <p:nvSpPr>
              <p:cNvPr id="54" name="TextBox 53"/>
              <p:cNvSpPr txBox="1"/>
              <p:nvPr/>
            </p:nvSpPr>
            <p:spPr>
              <a:xfrm>
                <a:off x="4666203" y="1064371"/>
                <a:ext cx="4522392" cy="338554"/>
              </a:xfrm>
              <a:prstGeom prst="rect">
                <a:avLst/>
              </a:prstGeom>
              <a:noFill/>
            </p:spPr>
            <p:txBody>
              <a:bodyPr wrap="none" rtlCol="0">
                <a:spAutoFit/>
              </a:bodyPr>
              <a:lstStyle/>
              <a:p>
                <a:r>
                  <a:rPr lang="en-US" sz="1600" dirty="0">
                    <a:solidFill>
                      <a:schemeClr val="accent1"/>
                    </a:solidFill>
                    <a:latin typeface="Century Gothic" panose="020B0502020202020204" pitchFamily="34" charset="0"/>
                  </a:rPr>
                  <a:t>Landsat 8:   </a:t>
                </a:r>
                <a:r>
                  <a:rPr lang="en-US" sz="1600" dirty="0">
                    <a:solidFill>
                      <a:schemeClr val="tx2">
                        <a:lumMod val="50000"/>
                      </a:schemeClr>
                    </a:solidFill>
                    <a:latin typeface="Century Gothic" panose="020B0502020202020204" pitchFamily="34" charset="0"/>
                  </a:rPr>
                  <a:t>r</a:t>
                </a:r>
                <a:r>
                  <a:rPr lang="en-US" sz="1600" baseline="30000" dirty="0">
                    <a:solidFill>
                      <a:schemeClr val="tx2">
                        <a:lumMod val="50000"/>
                      </a:schemeClr>
                    </a:solidFill>
                    <a:latin typeface="Century Gothic" panose="020B0502020202020204" pitchFamily="34" charset="0"/>
                  </a:rPr>
                  <a:t>2</a:t>
                </a:r>
                <a:r>
                  <a:rPr lang="en-US" sz="1600" dirty="0">
                    <a:solidFill>
                      <a:schemeClr val="tx2">
                        <a:lumMod val="50000"/>
                      </a:schemeClr>
                    </a:solidFill>
                    <a:latin typeface="Century Gothic" panose="020B0502020202020204" pitchFamily="34" charset="0"/>
                  </a:rPr>
                  <a:t> = </a:t>
                </a:r>
                <a:r>
                  <a:rPr lang="en-US" sz="1600" dirty="0" smtClean="0">
                    <a:solidFill>
                      <a:schemeClr val="tx2">
                        <a:lumMod val="50000"/>
                      </a:schemeClr>
                    </a:solidFill>
                    <a:latin typeface="Century Gothic" panose="020B0502020202020204" pitchFamily="34" charset="0"/>
                  </a:rPr>
                  <a:t>0.53    </a:t>
                </a:r>
                <a:r>
                  <a:rPr lang="en-US" sz="1600" dirty="0">
                    <a:solidFill>
                      <a:schemeClr val="tx2">
                        <a:lumMod val="50000"/>
                      </a:schemeClr>
                    </a:solidFill>
                    <a:latin typeface="Century Gothic" panose="020B0502020202020204" pitchFamily="34" charset="0"/>
                  </a:rPr>
                  <a:t>y = </a:t>
                </a:r>
                <a:r>
                  <a:rPr lang="en-US" sz="1600" dirty="0" smtClean="0">
                    <a:solidFill>
                      <a:schemeClr val="tx2">
                        <a:lumMod val="50000"/>
                      </a:schemeClr>
                    </a:solidFill>
                    <a:latin typeface="Century Gothic" panose="020B0502020202020204" pitchFamily="34" charset="0"/>
                  </a:rPr>
                  <a:t>0.5731x +4.7338     </a:t>
                </a:r>
                <a:endParaRPr lang="en-US" sz="1600" dirty="0">
                  <a:solidFill>
                    <a:schemeClr val="tx2">
                      <a:lumMod val="50000"/>
                    </a:schemeClr>
                  </a:solidFill>
                  <a:latin typeface="Century Gothic" panose="020B0502020202020204" pitchFamily="34" charset="0"/>
                </a:endParaRPr>
              </a:p>
            </p:txBody>
          </p:sp>
          <p:sp>
            <p:nvSpPr>
              <p:cNvPr id="55" name="TextBox 54"/>
              <p:cNvSpPr txBox="1"/>
              <p:nvPr/>
            </p:nvSpPr>
            <p:spPr>
              <a:xfrm>
                <a:off x="4664014" y="1364960"/>
                <a:ext cx="4424609" cy="338554"/>
              </a:xfrm>
              <a:prstGeom prst="rect">
                <a:avLst/>
              </a:prstGeom>
              <a:noFill/>
            </p:spPr>
            <p:txBody>
              <a:bodyPr wrap="none" rtlCol="0">
                <a:spAutoFit/>
              </a:bodyPr>
              <a:lstStyle/>
              <a:p>
                <a:r>
                  <a:rPr lang="en-US" sz="1600" dirty="0" smtClean="0">
                    <a:solidFill>
                      <a:schemeClr val="accent1"/>
                    </a:solidFill>
                    <a:latin typeface="Century Gothic" panose="020B0502020202020204" pitchFamily="34" charset="0"/>
                  </a:rPr>
                  <a:t>Sentinel-2</a:t>
                </a:r>
                <a:r>
                  <a:rPr lang="en-US" sz="1600" dirty="0">
                    <a:solidFill>
                      <a:schemeClr val="accent1"/>
                    </a:solidFill>
                    <a:latin typeface="Century Gothic" panose="020B0502020202020204" pitchFamily="34" charset="0"/>
                  </a:rPr>
                  <a:t>:   </a:t>
                </a:r>
                <a:r>
                  <a:rPr lang="en-US" sz="1600" dirty="0">
                    <a:solidFill>
                      <a:schemeClr val="tx2">
                        <a:lumMod val="50000"/>
                      </a:schemeClr>
                    </a:solidFill>
                    <a:latin typeface="Century Gothic" panose="020B0502020202020204" pitchFamily="34" charset="0"/>
                  </a:rPr>
                  <a:t>r</a:t>
                </a:r>
                <a:r>
                  <a:rPr lang="en-US" sz="1600" baseline="30000" dirty="0">
                    <a:solidFill>
                      <a:schemeClr val="tx2">
                        <a:lumMod val="50000"/>
                      </a:schemeClr>
                    </a:solidFill>
                    <a:latin typeface="Century Gothic" panose="020B0502020202020204" pitchFamily="34" charset="0"/>
                  </a:rPr>
                  <a:t>2</a:t>
                </a:r>
                <a:r>
                  <a:rPr lang="en-US" sz="1600" dirty="0">
                    <a:solidFill>
                      <a:schemeClr val="tx2">
                        <a:lumMod val="50000"/>
                      </a:schemeClr>
                    </a:solidFill>
                    <a:latin typeface="Century Gothic" panose="020B0502020202020204" pitchFamily="34" charset="0"/>
                  </a:rPr>
                  <a:t> = </a:t>
                </a:r>
                <a:r>
                  <a:rPr lang="en-US" sz="1600" dirty="0" smtClean="0">
                    <a:solidFill>
                      <a:schemeClr val="tx2">
                        <a:lumMod val="50000"/>
                      </a:schemeClr>
                    </a:solidFill>
                    <a:latin typeface="Century Gothic" panose="020B0502020202020204" pitchFamily="34" charset="0"/>
                  </a:rPr>
                  <a:t>0.86    </a:t>
                </a:r>
                <a:r>
                  <a:rPr lang="en-US" sz="1600" dirty="0">
                    <a:solidFill>
                      <a:schemeClr val="tx2">
                        <a:lumMod val="50000"/>
                      </a:schemeClr>
                    </a:solidFill>
                    <a:latin typeface="Century Gothic" panose="020B0502020202020204" pitchFamily="34" charset="0"/>
                  </a:rPr>
                  <a:t>y = </a:t>
                </a:r>
                <a:r>
                  <a:rPr lang="en-US" sz="1600" dirty="0" smtClean="0">
                    <a:solidFill>
                      <a:schemeClr val="tx2">
                        <a:lumMod val="50000"/>
                      </a:schemeClr>
                    </a:solidFill>
                    <a:latin typeface="Century Gothic" panose="020B0502020202020204" pitchFamily="34" charset="0"/>
                  </a:rPr>
                  <a:t>1.429x – 9.2892     </a:t>
                </a:r>
                <a:endParaRPr lang="en-US" sz="1600" dirty="0">
                  <a:solidFill>
                    <a:schemeClr val="tx2">
                      <a:lumMod val="50000"/>
                    </a:schemeClr>
                  </a:solidFill>
                  <a:latin typeface="Century Gothic" panose="020B0502020202020204" pitchFamily="34" charset="0"/>
                </a:endParaRPr>
              </a:p>
            </p:txBody>
          </p:sp>
        </p:grpSp>
      </p:grpSp>
    </p:spTree>
    <p:extLst>
      <p:ext uri="{BB962C8B-B14F-4D97-AF65-F5344CB8AC3E}">
        <p14:creationId xmlns:p14="http://schemas.microsoft.com/office/powerpoint/2010/main" val="610634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a:spcBef>
                <a:spcPts val="0"/>
              </a:spcBef>
              <a:buNone/>
            </a:pPr>
            <a:r>
              <a:rPr lang="en" dirty="0" smtClean="0"/>
              <a:t>Results – Clifton Court Forebay</a:t>
            </a:r>
            <a:endParaRPr lang="en" dirty="0"/>
          </a:p>
        </p:txBody>
      </p:sp>
      <p:grpSp>
        <p:nvGrpSpPr>
          <p:cNvPr id="6" name="Group 5"/>
          <p:cNvGrpSpPr/>
          <p:nvPr/>
        </p:nvGrpSpPr>
        <p:grpSpPr>
          <a:xfrm>
            <a:off x="3237843" y="4781584"/>
            <a:ext cx="5906157" cy="361916"/>
            <a:chOff x="117540" y="4746938"/>
            <a:chExt cx="5906157" cy="361916"/>
          </a:xfrm>
        </p:grpSpPr>
        <p:sp>
          <p:nvSpPr>
            <p:cNvPr id="7" name="TextBox 6"/>
            <p:cNvSpPr txBox="1"/>
            <p:nvPr/>
          </p:nvSpPr>
          <p:spPr>
            <a:xfrm>
              <a:off x="3581093" y="4770300"/>
              <a:ext cx="85472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12 FNU</a:t>
              </a:r>
              <a:endParaRPr lang="en-US" sz="1600" dirty="0">
                <a:solidFill>
                  <a:schemeClr val="tx2">
                    <a:lumMod val="50000"/>
                  </a:schemeClr>
                </a:solidFill>
                <a:latin typeface="Century Gothic" panose="020B0502020202020204" pitchFamily="34" charset="0"/>
              </a:endParaRPr>
            </a:p>
          </p:txBody>
        </p:sp>
        <p:grpSp>
          <p:nvGrpSpPr>
            <p:cNvPr id="8" name="Group 7"/>
            <p:cNvGrpSpPr/>
            <p:nvPr/>
          </p:nvGrpSpPr>
          <p:grpSpPr>
            <a:xfrm>
              <a:off x="117540" y="4746938"/>
              <a:ext cx="1316814" cy="338554"/>
              <a:chOff x="72863" y="4746938"/>
              <a:chExt cx="1316814" cy="338554"/>
            </a:xfrm>
          </p:grpSpPr>
          <p:sp>
            <p:nvSpPr>
              <p:cNvPr id="16" name="TextBox 15"/>
              <p:cNvSpPr txBox="1"/>
              <p:nvPr/>
            </p:nvSpPr>
            <p:spPr>
              <a:xfrm>
                <a:off x="251224" y="4746938"/>
                <a:ext cx="1138453"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Sentinel-2</a:t>
                </a:r>
                <a:endParaRPr lang="en-US" sz="1600" dirty="0">
                  <a:solidFill>
                    <a:schemeClr val="tx2">
                      <a:lumMod val="50000"/>
                    </a:schemeClr>
                  </a:solidFill>
                  <a:latin typeface="Century Gothic" panose="020B0502020202020204" pitchFamily="34" charset="0"/>
                </a:endParaRPr>
              </a:p>
            </p:txBody>
          </p:sp>
          <p:sp>
            <p:nvSpPr>
              <p:cNvPr id="17" name="Oval 16"/>
              <p:cNvSpPr/>
              <p:nvPr/>
            </p:nvSpPr>
            <p:spPr>
              <a:xfrm>
                <a:off x="119308" y="4798052"/>
                <a:ext cx="126052" cy="126052"/>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2863" y="4990936"/>
                <a:ext cx="21894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728308" y="4754827"/>
              <a:ext cx="1328766" cy="338554"/>
              <a:chOff x="1651040" y="4754827"/>
              <a:chExt cx="1328766" cy="338554"/>
            </a:xfrm>
          </p:grpSpPr>
          <p:sp>
            <p:nvSpPr>
              <p:cNvPr id="13" name="TextBox 12"/>
              <p:cNvSpPr txBox="1"/>
              <p:nvPr/>
            </p:nvSpPr>
            <p:spPr>
              <a:xfrm>
                <a:off x="1836544" y="4754827"/>
                <a:ext cx="114326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Landsat 8</a:t>
                </a:r>
                <a:endParaRPr lang="en-US" sz="1600" dirty="0">
                  <a:solidFill>
                    <a:schemeClr val="tx2">
                      <a:lumMod val="50000"/>
                    </a:schemeClr>
                  </a:solidFill>
                  <a:latin typeface="Century Gothic" panose="020B0502020202020204" pitchFamily="34" charset="0"/>
                </a:endParaRPr>
              </a:p>
            </p:txBody>
          </p:sp>
          <p:sp>
            <p:nvSpPr>
              <p:cNvPr id="14" name="Oval 13"/>
              <p:cNvSpPr/>
              <p:nvPr/>
            </p:nvSpPr>
            <p:spPr>
              <a:xfrm>
                <a:off x="1704484" y="4801677"/>
                <a:ext cx="126052" cy="126052"/>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1651040" y="4984497"/>
                <a:ext cx="218941"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4756324" y="4929093"/>
              <a:ext cx="240407" cy="0"/>
            </a:xfrm>
            <a:prstGeom prst="line">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80066" y="4939577"/>
              <a:ext cx="240407" cy="0"/>
            </a:xfrm>
            <a:prstGeom prst="line">
              <a:avLst/>
            </a:prstGeom>
            <a:ln w="38100">
              <a:solidFill>
                <a:schemeClr val="tx2">
                  <a:lumMod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89440" y="4746938"/>
              <a:ext cx="1034257"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1:1 Ratio</a:t>
              </a:r>
              <a:endParaRPr lang="en-US" sz="1600" dirty="0">
                <a:solidFill>
                  <a:schemeClr val="tx2">
                    <a:lumMod val="50000"/>
                  </a:schemeClr>
                </a:solidFill>
                <a:latin typeface="Century Gothic" panose="020B0502020202020204" pitchFamily="34" charset="0"/>
              </a:endParaRPr>
            </a:p>
          </p:txBody>
        </p:sp>
      </p:grpSp>
      <p:sp>
        <p:nvSpPr>
          <p:cNvPr id="19" name="TextBox 18"/>
          <p:cNvSpPr txBox="1"/>
          <p:nvPr/>
        </p:nvSpPr>
        <p:spPr>
          <a:xfrm>
            <a:off x="5475951" y="4499515"/>
            <a:ext cx="1343638"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In Situ (FNU)</a:t>
            </a:r>
            <a:endParaRPr lang="en-US" sz="1600" dirty="0">
              <a:solidFill>
                <a:schemeClr val="tx2">
                  <a:lumMod val="50000"/>
                </a:schemeClr>
              </a:solidFill>
              <a:latin typeface="Century Gothic" panose="020B0502020202020204" pitchFamily="34" charset="0"/>
            </a:endParaRPr>
          </a:p>
        </p:txBody>
      </p:sp>
      <p:sp>
        <p:nvSpPr>
          <p:cNvPr id="20" name="TextBox 19"/>
          <p:cNvSpPr txBox="1"/>
          <p:nvPr/>
        </p:nvSpPr>
        <p:spPr>
          <a:xfrm rot="16200000">
            <a:off x="2071232" y="2194434"/>
            <a:ext cx="149271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Satellite(FNU)</a:t>
            </a:r>
            <a:endParaRPr lang="en-US" sz="1600" dirty="0">
              <a:solidFill>
                <a:schemeClr val="tx2">
                  <a:lumMod val="50000"/>
                </a:schemeClr>
              </a:solidFill>
              <a:latin typeface="Century Gothic" panose="020B0502020202020204" pitchFamily="34" charset="0"/>
            </a:endParaRPr>
          </a:p>
        </p:txBody>
      </p:sp>
      <p:sp>
        <p:nvSpPr>
          <p:cNvPr id="21" name="TextBox 20"/>
          <p:cNvSpPr txBox="1"/>
          <p:nvPr/>
        </p:nvSpPr>
        <p:spPr>
          <a:xfrm>
            <a:off x="2985808" y="4264717"/>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22" name="TextBox 21"/>
          <p:cNvSpPr txBox="1"/>
          <p:nvPr/>
        </p:nvSpPr>
        <p:spPr>
          <a:xfrm>
            <a:off x="4396866" y="4292597"/>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a:t>
            </a:r>
            <a:endParaRPr lang="en-US" sz="1600" dirty="0">
              <a:solidFill>
                <a:schemeClr val="tx2">
                  <a:lumMod val="50000"/>
                </a:schemeClr>
              </a:solidFill>
              <a:latin typeface="Century Gothic" panose="020B0502020202020204" pitchFamily="34" charset="0"/>
            </a:endParaRPr>
          </a:p>
        </p:txBody>
      </p:sp>
      <p:sp>
        <p:nvSpPr>
          <p:cNvPr id="23" name="TextBox 22"/>
          <p:cNvSpPr txBox="1"/>
          <p:nvPr/>
        </p:nvSpPr>
        <p:spPr>
          <a:xfrm>
            <a:off x="8626871" y="4305476"/>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100</a:t>
            </a:r>
            <a:endParaRPr lang="en-US" sz="1600" dirty="0">
              <a:solidFill>
                <a:schemeClr val="tx2">
                  <a:lumMod val="50000"/>
                </a:schemeClr>
              </a:solidFill>
              <a:latin typeface="Century Gothic" panose="020B0502020202020204" pitchFamily="34" charset="0"/>
            </a:endParaRPr>
          </a:p>
        </p:txBody>
      </p:sp>
      <p:sp>
        <p:nvSpPr>
          <p:cNvPr id="24" name="TextBox 23"/>
          <p:cNvSpPr txBox="1"/>
          <p:nvPr/>
        </p:nvSpPr>
        <p:spPr>
          <a:xfrm rot="16200000">
            <a:off x="2799754" y="2938516"/>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a:t>
            </a:r>
            <a:endParaRPr lang="en-US" sz="1600" dirty="0">
              <a:solidFill>
                <a:schemeClr val="tx2">
                  <a:lumMod val="50000"/>
                </a:schemeClr>
              </a:solidFill>
              <a:latin typeface="Century Gothic" panose="020B0502020202020204" pitchFamily="34" charset="0"/>
            </a:endParaRPr>
          </a:p>
        </p:txBody>
      </p:sp>
      <p:sp>
        <p:nvSpPr>
          <p:cNvPr id="25" name="TextBox 24"/>
          <p:cNvSpPr txBox="1"/>
          <p:nvPr/>
        </p:nvSpPr>
        <p:spPr>
          <a:xfrm rot="16200000">
            <a:off x="2735587" y="880070"/>
            <a:ext cx="444856" cy="338554"/>
          </a:xfrm>
          <a:prstGeom prst="rect">
            <a:avLst/>
          </a:prstGeom>
          <a:noFill/>
        </p:spPr>
        <p:txBody>
          <a:bodyPr wrap="square" rtlCol="0">
            <a:spAutoFit/>
          </a:bodyPr>
          <a:lstStyle/>
          <a:p>
            <a:r>
              <a:rPr lang="en-US" sz="1600" dirty="0" smtClean="0">
                <a:solidFill>
                  <a:schemeClr val="tx2">
                    <a:lumMod val="50000"/>
                  </a:schemeClr>
                </a:solidFill>
                <a:latin typeface="Century Gothic" panose="020B0502020202020204" pitchFamily="34" charset="0"/>
              </a:rPr>
              <a:t>75</a:t>
            </a:r>
            <a:endParaRPr lang="en-US" sz="1600" dirty="0">
              <a:solidFill>
                <a:schemeClr val="tx2">
                  <a:lumMod val="50000"/>
                </a:schemeClr>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3122026" y="996195"/>
            <a:ext cx="5833304" cy="3334044"/>
          </a:xfrm>
          <a:prstGeom prst="rect">
            <a:avLst/>
          </a:prstGeom>
        </p:spPr>
      </p:pic>
      <p:sp>
        <p:nvSpPr>
          <p:cNvPr id="28" name="TextBox 27"/>
          <p:cNvSpPr txBox="1"/>
          <p:nvPr/>
        </p:nvSpPr>
        <p:spPr>
          <a:xfrm>
            <a:off x="173952" y="1227710"/>
            <a:ext cx="2831948" cy="2308324"/>
          </a:xfrm>
          <a:prstGeom prst="rect">
            <a:avLst/>
          </a:prstGeom>
          <a:noFill/>
        </p:spPr>
        <p:txBody>
          <a:bodyPr wrap="square" rtlCol="0">
            <a:spAutoFit/>
          </a:bodyPr>
          <a:lstStyle/>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Landsat 8 ~ In Situ:</a:t>
            </a:r>
            <a:endParaRPr lang="en-US" sz="1800" dirty="0" smtClean="0">
              <a:solidFill>
                <a:schemeClr val="tx2">
                  <a:lumMod val="50000"/>
                </a:schemeClr>
              </a:solidFill>
              <a:latin typeface="Century Gothic" panose="020B0502020202020204" pitchFamily="34" charset="0"/>
            </a:endParaRPr>
          </a:p>
          <a:p>
            <a:pPr lvl="8">
              <a:buClr>
                <a:schemeClr val="accent1"/>
              </a:buClr>
            </a:pP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smtClean="0">
                <a:solidFill>
                  <a:schemeClr val="tx2">
                    <a:lumMod val="50000"/>
                  </a:schemeClr>
                </a:solidFill>
                <a:latin typeface="Century Gothic" panose="020B0502020202020204" pitchFamily="34" charset="0"/>
              </a:rPr>
              <a:t>= 0.0209</a:t>
            </a:r>
          </a:p>
          <a:p>
            <a:pPr lvl="7">
              <a:buClr>
                <a:schemeClr val="accent1"/>
              </a:buClr>
            </a:pPr>
            <a:r>
              <a:rPr lang="en-US" sz="1800" baseline="30000" dirty="0" smtClean="0">
                <a:solidFill>
                  <a:schemeClr val="tx2">
                    <a:lumMod val="50000"/>
                  </a:schemeClr>
                </a:solidFill>
                <a:latin typeface="Century Gothic" panose="020B0502020202020204" pitchFamily="34" charset="0"/>
              </a:rPr>
              <a:t>             y= 0.0259x + 3.7599</a:t>
            </a:r>
            <a:endParaRPr lang="en-US" sz="1800" dirty="0" smtClean="0">
              <a:latin typeface="Century Gothic" panose="020B0502020202020204" pitchFamily="34" charset="0"/>
            </a:endParaRPr>
          </a:p>
          <a:p>
            <a:pPr>
              <a:buClr>
                <a:schemeClr val="accent1"/>
              </a:buClr>
            </a:pPr>
            <a:endParaRPr lang="en-US" sz="1800" dirty="0">
              <a:latin typeface="Century Gothic" panose="020B0502020202020204" pitchFamily="34" charset="0"/>
            </a:endParaRPr>
          </a:p>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Sentinel-2 ~ In Situ:</a:t>
            </a:r>
            <a:endParaRPr lang="en-US" sz="1800" dirty="0">
              <a:solidFill>
                <a:schemeClr val="accent1"/>
              </a:solidFill>
              <a:latin typeface="Century Gothic" panose="020B0502020202020204" pitchFamily="34" charset="0"/>
            </a:endParaRPr>
          </a:p>
          <a:p>
            <a:pPr>
              <a:buClr>
                <a:schemeClr val="accent1"/>
              </a:buClr>
            </a:pP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0.6541</a:t>
            </a:r>
            <a:endParaRPr lang="en-US" sz="1800" dirty="0">
              <a:solidFill>
                <a:schemeClr val="tx2">
                  <a:lumMod val="50000"/>
                </a:schemeClr>
              </a:solidFill>
              <a:latin typeface="Century Gothic" panose="020B0502020202020204" pitchFamily="34" charset="0"/>
            </a:endParaRPr>
          </a:p>
          <a:p>
            <a:pPr>
              <a:buClr>
                <a:schemeClr val="accent1"/>
              </a:buClr>
            </a:pPr>
            <a:r>
              <a:rPr lang="en-US" sz="1800" baseline="30000" dirty="0" smtClean="0">
                <a:solidFill>
                  <a:schemeClr val="tx2">
                    <a:lumMod val="50000"/>
                  </a:schemeClr>
                </a:solidFill>
                <a:latin typeface="Century Gothic" panose="020B0502020202020204" pitchFamily="34" charset="0"/>
              </a:rPr>
              <a:t>              y</a:t>
            </a:r>
            <a:r>
              <a:rPr lang="en-US" sz="1800" baseline="30000" dirty="0">
                <a:solidFill>
                  <a:schemeClr val="tx2">
                    <a:lumMod val="50000"/>
                  </a:schemeClr>
                </a:solidFill>
                <a:latin typeface="Century Gothic" panose="020B0502020202020204" pitchFamily="34" charset="0"/>
              </a:rPr>
              <a:t>= </a:t>
            </a:r>
            <a:r>
              <a:rPr lang="en-US" sz="1800" baseline="30000" dirty="0" smtClean="0">
                <a:solidFill>
                  <a:schemeClr val="tx2">
                    <a:lumMod val="50000"/>
                  </a:schemeClr>
                </a:solidFill>
                <a:latin typeface="Century Gothic" panose="020B0502020202020204" pitchFamily="34" charset="0"/>
              </a:rPr>
              <a:t>0.3104x + 0.4832</a:t>
            </a:r>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252579" y="3518132"/>
            <a:ext cx="2337006" cy="1314565"/>
          </a:xfrm>
          <a:prstGeom prst="rect">
            <a:avLst/>
          </a:prstGeom>
        </p:spPr>
      </p:pic>
      <p:sp>
        <p:nvSpPr>
          <p:cNvPr id="26" name="Rectangle 25"/>
          <p:cNvSpPr/>
          <p:nvPr/>
        </p:nvSpPr>
        <p:spPr>
          <a:xfrm>
            <a:off x="-27375" y="4858528"/>
            <a:ext cx="2901756" cy="261610"/>
          </a:xfrm>
          <a:prstGeom prst="rect">
            <a:avLst/>
          </a:prstGeom>
        </p:spPr>
        <p:txBody>
          <a:bodyPr wrap="none">
            <a:spAutoFit/>
          </a:bodyPr>
          <a:lstStyle/>
          <a:p>
            <a:r>
              <a:rPr lang="en-US" sz="1100" dirty="0">
                <a:solidFill>
                  <a:schemeClr val="tx2">
                    <a:lumMod val="50000"/>
                  </a:schemeClr>
                </a:solidFill>
                <a:latin typeface="Century Gothic" panose="020B0502020202020204" pitchFamily="34" charset="0"/>
              </a:rPr>
              <a:t>Image: </a:t>
            </a:r>
            <a:r>
              <a:rPr lang="en-US" sz="1100" dirty="0" smtClean="0">
                <a:solidFill>
                  <a:schemeClr val="tx2">
                    <a:lumMod val="50000"/>
                  </a:schemeClr>
                </a:solidFill>
                <a:latin typeface="Century Gothic" panose="020B0502020202020204" pitchFamily="34" charset="0"/>
              </a:rPr>
              <a:t>Marianne </a:t>
            </a:r>
            <a:r>
              <a:rPr lang="en-US" sz="1100" dirty="0" err="1" smtClean="0">
                <a:solidFill>
                  <a:schemeClr val="tx2">
                    <a:lumMod val="50000"/>
                  </a:schemeClr>
                </a:solidFill>
                <a:latin typeface="Century Gothic" panose="020B0502020202020204" pitchFamily="34" charset="0"/>
              </a:rPr>
              <a:t>Muegenburg</a:t>
            </a:r>
            <a:r>
              <a:rPr lang="en-US" sz="1100" dirty="0" smtClean="0">
                <a:solidFill>
                  <a:schemeClr val="tx2">
                    <a:lumMod val="50000"/>
                  </a:schemeClr>
                </a:solidFill>
                <a:latin typeface="Century Gothic" panose="020B0502020202020204" pitchFamily="34" charset="0"/>
              </a:rPr>
              <a:t> </a:t>
            </a:r>
            <a:r>
              <a:rPr lang="en-US" sz="1100" dirty="0" err="1" smtClean="0">
                <a:solidFill>
                  <a:schemeClr val="tx2">
                    <a:lumMod val="50000"/>
                  </a:schemeClr>
                </a:solidFill>
                <a:latin typeface="Century Gothic" panose="020B0502020202020204" pitchFamily="34" charset="0"/>
              </a:rPr>
              <a:t>Cothern</a:t>
            </a:r>
            <a:endParaRPr lang="en-US" sz="11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71112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xEl>
                                              <p:pRg st="1" end="1"/>
                                            </p:txEl>
                                          </p:spTgt>
                                        </p:tgtEl>
                                      </p:cBhvr>
                                    </p:animEffect>
                                    <p:animScale>
                                      <p:cBhvr>
                                        <p:cTn id="7" dur="250" autoRev="1" fill="hold"/>
                                        <p:tgtEl>
                                          <p:spTgt spid="28">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8">
                                            <p:txEl>
                                              <p:pRg st="5" end="5"/>
                                            </p:txEl>
                                          </p:spTgt>
                                        </p:tgtEl>
                                      </p:cBhvr>
                                    </p:animEffect>
                                    <p:animScale>
                                      <p:cBhvr>
                                        <p:cTn id="12" dur="250" autoRev="1" fill="hold"/>
                                        <p:tgtEl>
                                          <p:spTgt spid="28">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5" name="Shape 173"/>
          <p:cNvSpPr txBox="1">
            <a:spLocks noGrp="1"/>
          </p:cNvSpPr>
          <p:nvPr>
            <p:ph type="body" idx="1"/>
          </p:nvPr>
        </p:nvSpPr>
        <p:spPr>
          <a:xfrm>
            <a:off x="1091140" y="755748"/>
            <a:ext cx="7180663" cy="1308633"/>
          </a:xfrm>
          <a:prstGeom prst="rect">
            <a:avLst/>
          </a:prstGeom>
          <a:noFill/>
          <a:ln>
            <a:noFill/>
          </a:ln>
        </p:spPr>
        <p:txBody>
          <a:bodyPr lIns="68575" tIns="34275" rIns="68575" bIns="34275" anchor="t" anchorCtr="0">
            <a:noAutofit/>
          </a:bodyPr>
          <a:lstStyle/>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Data availability due to t</a:t>
            </a:r>
            <a:r>
              <a:rPr lang="en" sz="1800" dirty="0" smtClean="0">
                <a:solidFill>
                  <a:schemeClr val="tx2">
                    <a:lumMod val="50000"/>
                  </a:schemeClr>
                </a:solidFill>
              </a:rPr>
              <a:t>emporal resolution </a:t>
            </a:r>
          </a:p>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T. Dogliotti turbidity algorithm is global rather than regional</a:t>
            </a:r>
          </a:p>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In Situ monitoring sites are shoreline</a:t>
            </a:r>
            <a:endParaRPr lang="en" sz="1800" dirty="0" smtClean="0">
              <a:solidFill>
                <a:schemeClr val="tx2">
                  <a:lumMod val="50000"/>
                </a:schemeClr>
              </a:solidFill>
            </a:endParaRPr>
          </a:p>
          <a:p>
            <a:pPr marR="0" lvl="0" algn="l" rtl="0">
              <a:lnSpc>
                <a:spcPct val="125000"/>
              </a:lnSpc>
              <a:spcBef>
                <a:spcPts val="200"/>
              </a:spcBef>
              <a:spcAft>
                <a:spcPts val="0"/>
              </a:spcAft>
              <a:buClr>
                <a:srgbClr val="75AADB"/>
              </a:buClr>
              <a:buSzPct val="100000"/>
            </a:pPr>
            <a:r>
              <a:rPr lang="en" sz="1800" dirty="0">
                <a:solidFill>
                  <a:schemeClr val="tx2">
                    <a:lumMod val="50000"/>
                  </a:schemeClr>
                </a:solidFill>
              </a:rPr>
              <a:t>	</a:t>
            </a:r>
            <a:endParaRPr lang="en" sz="1800" dirty="0" smtClean="0">
              <a:solidFill>
                <a:schemeClr val="tx2">
                  <a:lumMod val="50000"/>
                </a:schemeClr>
              </a:solidFill>
            </a:endParaRPr>
          </a:p>
        </p:txBody>
      </p:sp>
      <p:pic>
        <p:nvPicPr>
          <p:cNvPr id="7" name="Picture 6"/>
          <p:cNvPicPr>
            <a:picLocks noChangeAspect="1"/>
          </p:cNvPicPr>
          <p:nvPr/>
        </p:nvPicPr>
        <p:blipFill rotWithShape="1">
          <a:blip r:embed="rId3"/>
          <a:srcRect l="-1043" t="21642" r="15732" b="10670"/>
          <a:stretch/>
        </p:blipFill>
        <p:spPr>
          <a:xfrm>
            <a:off x="-113468" y="2186719"/>
            <a:ext cx="9264142" cy="2923411"/>
          </a:xfrm>
          <a:prstGeom prst="rect">
            <a:avLst/>
          </a:prstGeom>
        </p:spPr>
      </p:pic>
      <p:sp>
        <p:nvSpPr>
          <p:cNvPr id="8" name="Rectangle 7"/>
          <p:cNvSpPr/>
          <p:nvPr/>
        </p:nvSpPr>
        <p:spPr>
          <a:xfrm>
            <a:off x="0" y="4848520"/>
            <a:ext cx="1191352"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a:t>
            </a:r>
            <a:r>
              <a:rPr lang="en-US" sz="1100" dirty="0" smtClean="0">
                <a:solidFill>
                  <a:schemeClr val="tx1">
                    <a:lumMod val="95000"/>
                    <a:lumOff val="5000"/>
                  </a:schemeClr>
                </a:solidFill>
                <a:latin typeface="Century Gothic" panose="020B0502020202020204" pitchFamily="34" charset="0"/>
              </a:rPr>
              <a:t>Maven</a:t>
            </a:r>
            <a:endParaRPr lang="en-US" sz="11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2162605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rtl="0">
              <a:spcBef>
                <a:spcPts val="0"/>
              </a:spcBef>
              <a:buNone/>
            </a:pPr>
            <a:r>
              <a:rPr lang="en"/>
              <a:t>Conclusions</a:t>
            </a:r>
          </a:p>
        </p:txBody>
      </p:sp>
      <p:sp>
        <p:nvSpPr>
          <p:cNvPr id="2" name="TextBox 1"/>
          <p:cNvSpPr txBox="1"/>
          <p:nvPr/>
        </p:nvSpPr>
        <p:spPr>
          <a:xfrm>
            <a:off x="693465" y="1036384"/>
            <a:ext cx="8146525" cy="1815882"/>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smtClean="0">
                <a:solidFill>
                  <a:schemeClr val="tx2">
                    <a:lumMod val="50000"/>
                  </a:schemeClr>
                </a:solidFill>
                <a:latin typeface="Century Gothic" panose="020B0502020202020204" pitchFamily="34" charset="0"/>
              </a:rPr>
              <a:t>The </a:t>
            </a:r>
            <a:r>
              <a:rPr lang="en-US" dirty="0" smtClean="0">
                <a:solidFill>
                  <a:schemeClr val="accent1"/>
                </a:solidFill>
                <a:latin typeface="Century Gothic" panose="020B0502020202020204" pitchFamily="34" charset="0"/>
              </a:rPr>
              <a:t>accuracy</a:t>
            </a:r>
            <a:r>
              <a:rPr lang="en-US" dirty="0" smtClean="0">
                <a:solidFill>
                  <a:schemeClr val="tx2">
                    <a:lumMod val="50000"/>
                  </a:schemeClr>
                </a:solidFill>
                <a:latin typeface="Century Gothic" panose="020B0502020202020204" pitchFamily="34" charset="0"/>
              </a:rPr>
              <a:t> of Sentinel-2 and Landsat 8 </a:t>
            </a:r>
            <a:r>
              <a:rPr lang="en-US" dirty="0" smtClean="0">
                <a:solidFill>
                  <a:schemeClr val="accent1"/>
                </a:solidFill>
                <a:latin typeface="Century Gothic" panose="020B0502020202020204" pitchFamily="34" charset="0"/>
              </a:rPr>
              <a:t>derived</a:t>
            </a:r>
            <a:r>
              <a:rPr lang="en-US" dirty="0" smtClean="0">
                <a:solidFill>
                  <a:schemeClr val="tx2">
                    <a:lumMod val="50000"/>
                  </a:schemeClr>
                </a:solidFill>
                <a:latin typeface="Century Gothic" panose="020B0502020202020204" pitchFamily="34" charset="0"/>
              </a:rPr>
              <a:t> turbidity </a:t>
            </a:r>
            <a:r>
              <a:rPr lang="en-US" dirty="0" smtClean="0">
                <a:solidFill>
                  <a:schemeClr val="accent1"/>
                </a:solidFill>
                <a:latin typeface="Century Gothic" panose="020B0502020202020204" pitchFamily="34" charset="0"/>
              </a:rPr>
              <a:t>varies</a:t>
            </a:r>
            <a:r>
              <a:rPr lang="en-US" dirty="0" smtClean="0">
                <a:solidFill>
                  <a:schemeClr val="tx2">
                    <a:lumMod val="50000"/>
                  </a:schemeClr>
                </a:solidFill>
                <a:latin typeface="Century Gothic" panose="020B0502020202020204" pitchFamily="34" charset="0"/>
              </a:rPr>
              <a:t> regionally, but is a </a:t>
            </a:r>
            <a:r>
              <a:rPr lang="en-US" dirty="0" smtClean="0">
                <a:solidFill>
                  <a:schemeClr val="accent1"/>
                </a:solidFill>
                <a:latin typeface="Century Gothic" panose="020B0502020202020204" pitchFamily="34" charset="0"/>
              </a:rPr>
              <a:t>promising</a:t>
            </a:r>
            <a:r>
              <a:rPr lang="en-US" dirty="0" smtClean="0">
                <a:solidFill>
                  <a:schemeClr val="tx2">
                    <a:lumMod val="50000"/>
                  </a:schemeClr>
                </a:solidFill>
                <a:latin typeface="Century Gothic" panose="020B0502020202020204" pitchFamily="34" charset="0"/>
              </a:rPr>
              <a:t> method for </a:t>
            </a:r>
            <a:r>
              <a:rPr lang="en-US" dirty="0" smtClean="0">
                <a:solidFill>
                  <a:schemeClr val="accent1"/>
                </a:solidFill>
                <a:latin typeface="Century Gothic" panose="020B0502020202020204" pitchFamily="34" charset="0"/>
              </a:rPr>
              <a:t>filling</a:t>
            </a:r>
            <a:r>
              <a:rPr lang="en-US" dirty="0" smtClean="0">
                <a:solidFill>
                  <a:schemeClr val="tx2">
                    <a:lumMod val="50000"/>
                  </a:schemeClr>
                </a:solidFill>
                <a:latin typeface="Century Gothic" panose="020B0502020202020204" pitchFamily="34" charset="0"/>
              </a:rPr>
              <a:t> in data gaps between in situ monitoring sites</a:t>
            </a:r>
          </a:p>
          <a:p>
            <a:pPr marL="285750" indent="-285750">
              <a:buClr>
                <a:schemeClr val="accent1"/>
              </a:buClr>
              <a:buFont typeface="Arial" panose="020B0604020202020204" pitchFamily="34" charset="0"/>
              <a:buChar char="►"/>
            </a:pPr>
            <a:endParaRPr lang="en-US" dirty="0" smtClean="0">
              <a:solidFill>
                <a:schemeClr val="tx2">
                  <a:lumMod val="50000"/>
                </a:schemeClr>
              </a:solidFill>
              <a:latin typeface="Century Gothic" panose="020B0502020202020204" pitchFamily="34" charset="0"/>
            </a:endParaRPr>
          </a:p>
          <a:p>
            <a:pPr>
              <a:buClr>
                <a:schemeClr val="accent1"/>
              </a:buClr>
            </a:pPr>
            <a:endParaRPr lang="en-US" dirty="0">
              <a:solidFill>
                <a:schemeClr val="tx2">
                  <a:lumMod val="50000"/>
                </a:schemeClr>
              </a:solidFill>
              <a:latin typeface="Century Gothic" panose="020B0502020202020204" pitchFamily="34" charset="0"/>
            </a:endParaRPr>
          </a:p>
          <a:p>
            <a:pPr marL="285750" indent="-285750">
              <a:buClr>
                <a:schemeClr val="accent1"/>
              </a:buClr>
              <a:buFont typeface="Arial" panose="020B0604020202020204" pitchFamily="34" charset="0"/>
              <a:buChar char="►"/>
            </a:pPr>
            <a:r>
              <a:rPr lang="en-US" dirty="0" smtClean="0">
                <a:solidFill>
                  <a:schemeClr val="tx2">
                    <a:lumMod val="50000"/>
                  </a:schemeClr>
                </a:solidFill>
                <a:latin typeface="Century Gothic" panose="020B0502020202020204" pitchFamily="34" charset="0"/>
              </a:rPr>
              <a:t>The relative </a:t>
            </a:r>
            <a:r>
              <a:rPr lang="en-US" dirty="0" smtClean="0">
                <a:solidFill>
                  <a:schemeClr val="accent1"/>
                </a:solidFill>
                <a:latin typeface="Century Gothic" panose="020B0502020202020204" pitchFamily="34" charset="0"/>
              </a:rPr>
              <a:t>strength</a:t>
            </a:r>
            <a:r>
              <a:rPr lang="en-US" dirty="0" smtClean="0">
                <a:solidFill>
                  <a:schemeClr val="tx2">
                    <a:lumMod val="50000"/>
                  </a:schemeClr>
                </a:solidFill>
                <a:latin typeface="Century Gothic" panose="020B0502020202020204" pitchFamily="34" charset="0"/>
              </a:rPr>
              <a:t> of correlations between both satellites and in situ data might allow incorporation of </a:t>
            </a:r>
            <a:r>
              <a:rPr lang="en-US" dirty="0" smtClean="0">
                <a:solidFill>
                  <a:schemeClr val="accent1"/>
                </a:solidFill>
                <a:latin typeface="Century Gothic" panose="020B0502020202020204" pitchFamily="34" charset="0"/>
              </a:rPr>
              <a:t>both</a:t>
            </a:r>
            <a:r>
              <a:rPr lang="en-US" dirty="0" smtClean="0">
                <a:solidFill>
                  <a:schemeClr val="tx2">
                    <a:lumMod val="50000"/>
                  </a:schemeClr>
                </a:solidFill>
                <a:latin typeface="Century Gothic" panose="020B0502020202020204" pitchFamily="34" charset="0"/>
              </a:rPr>
              <a:t> in models to allow for </a:t>
            </a:r>
            <a:r>
              <a:rPr lang="en-US" dirty="0" smtClean="0">
                <a:solidFill>
                  <a:schemeClr val="accent1"/>
                </a:solidFill>
                <a:latin typeface="Century Gothic" panose="020B0502020202020204" pitchFamily="34" charset="0"/>
              </a:rPr>
              <a:t>greater</a:t>
            </a:r>
            <a:r>
              <a:rPr lang="en-US" dirty="0" smtClean="0">
                <a:solidFill>
                  <a:schemeClr val="tx2">
                    <a:lumMod val="50000"/>
                  </a:schemeClr>
                </a:solidFill>
                <a:latin typeface="Century Gothic" panose="020B0502020202020204" pitchFamily="34" charset="0"/>
              </a:rPr>
              <a:t> temporal coverage</a:t>
            </a:r>
          </a:p>
          <a:p>
            <a:pPr marL="285750" indent="-285750">
              <a:buClr>
                <a:schemeClr val="accent1"/>
              </a:buClr>
              <a:buFont typeface="Arial" panose="020B0604020202020204" pitchFamily="34" charset="0"/>
              <a:buChar char="►"/>
            </a:pPr>
            <a:endParaRPr lang="en-US" dirty="0">
              <a:solidFill>
                <a:schemeClr val="tx2">
                  <a:lumMod val="50000"/>
                </a:schemeClr>
              </a:solidFill>
              <a:latin typeface="Century Gothic" panose="020B0502020202020204" pitchFamily="34" charset="0"/>
            </a:endParaRPr>
          </a:p>
          <a:p>
            <a:pPr marL="285750" indent="-285750">
              <a:buClr>
                <a:schemeClr val="accent1"/>
              </a:buClr>
              <a:buFont typeface="Arial" panose="020B0604020202020204" pitchFamily="34" charset="0"/>
              <a:buChar char="►"/>
            </a:pPr>
            <a:endParaRPr lang="en-US" dirty="0">
              <a:solidFill>
                <a:schemeClr val="tx2">
                  <a:lumMod val="50000"/>
                </a:schemeClr>
              </a:solidFill>
              <a:latin typeface="Century Gothic" panose="020B0502020202020204" pitchFamily="34" charset="0"/>
            </a:endParaRPr>
          </a:p>
        </p:txBody>
      </p:sp>
      <p:pic>
        <p:nvPicPr>
          <p:cNvPr id="4" name="Picture 3"/>
          <p:cNvPicPr>
            <a:picLocks noChangeAspect="1"/>
          </p:cNvPicPr>
          <p:nvPr/>
        </p:nvPicPr>
        <p:blipFill rotWithShape="1">
          <a:blip r:embed="rId3"/>
          <a:srcRect t="9823" b="14781"/>
          <a:stretch/>
        </p:blipFill>
        <p:spPr>
          <a:xfrm>
            <a:off x="0" y="2855743"/>
            <a:ext cx="9144000" cy="2257864"/>
          </a:xfrm>
          <a:prstGeom prst="rect">
            <a:avLst/>
          </a:prstGeom>
        </p:spPr>
      </p:pic>
      <p:sp>
        <p:nvSpPr>
          <p:cNvPr id="13" name="Rectangle 12"/>
          <p:cNvSpPr/>
          <p:nvPr/>
        </p:nvSpPr>
        <p:spPr>
          <a:xfrm>
            <a:off x="0" y="4848520"/>
            <a:ext cx="982961"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a:t>
            </a:r>
            <a:r>
              <a:rPr lang="en-US" sz="1100" dirty="0" smtClean="0">
                <a:solidFill>
                  <a:schemeClr val="tx1">
                    <a:lumMod val="95000"/>
                    <a:lumOff val="5000"/>
                  </a:schemeClr>
                </a:solidFill>
                <a:latin typeface="Century Gothic" panose="020B0502020202020204" pitchFamily="34" charset="0"/>
              </a:rPr>
              <a:t>FWS</a:t>
            </a:r>
            <a:endParaRPr lang="en-US" sz="1100" dirty="0">
              <a:solidFill>
                <a:schemeClr val="tx1">
                  <a:lumMod val="95000"/>
                  <a:lumOff val="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5992" y="297440"/>
            <a:ext cx="7059957" cy="359568"/>
          </a:xfrm>
        </p:spPr>
        <p:txBody>
          <a:bodyPr/>
          <a:lstStyle/>
          <a:p>
            <a:r>
              <a:rPr lang="en-US" dirty="0" smtClean="0"/>
              <a:t>Future Work</a:t>
            </a:r>
            <a:endParaRPr lang="en-US" dirty="0"/>
          </a:p>
        </p:txBody>
      </p:sp>
      <p:sp>
        <p:nvSpPr>
          <p:cNvPr id="8" name="Shape 173"/>
          <p:cNvSpPr txBox="1">
            <a:spLocks noGrp="1"/>
          </p:cNvSpPr>
          <p:nvPr>
            <p:ph type="body" idx="1"/>
          </p:nvPr>
        </p:nvSpPr>
        <p:spPr>
          <a:xfrm>
            <a:off x="5207412" y="1072192"/>
            <a:ext cx="3848097" cy="3857445"/>
          </a:xfrm>
          <a:prstGeom prst="rect">
            <a:avLst/>
          </a:prstGeom>
          <a:noFill/>
          <a:ln>
            <a:noFill/>
          </a:ln>
        </p:spPr>
        <p:txBody>
          <a:bodyPr lIns="68575" tIns="34275" rIns="68575" bIns="34275" anchor="t" anchorCtr="0">
            <a:noAutofit/>
          </a:bodyPr>
          <a:lstStyle/>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San Fransisco Bay Delta Water Resources II – Fall 2017</a:t>
            </a:r>
            <a:endParaRPr lang="en" sz="1400" dirty="0" smtClean="0">
              <a:solidFill>
                <a:schemeClr val="tx2">
                  <a:lumMod val="50000"/>
                </a:schemeClr>
              </a:solidFill>
            </a:endParaRPr>
          </a:p>
          <a:p>
            <a:pPr marL="615950" lvl="1" indent="-285750">
              <a:lnSpc>
                <a:spcPct val="125000"/>
              </a:lnSpc>
              <a:spcBef>
                <a:spcPts val="200"/>
              </a:spcBef>
              <a:buClr>
                <a:srgbClr val="75AADB"/>
              </a:buClr>
              <a:buFont typeface="Century Gothic" panose="020B0502020202020204" pitchFamily="34" charset="0"/>
              <a:buChar char="►"/>
            </a:pPr>
            <a:r>
              <a:rPr lang="en" sz="1400" dirty="0" smtClean="0">
                <a:solidFill>
                  <a:schemeClr val="tx2">
                    <a:lumMod val="50000"/>
                  </a:schemeClr>
                </a:solidFill>
              </a:rPr>
              <a:t>Evaluate water quality through the use of hyperspectral imagery (AVIRIS and PRISM)</a:t>
            </a:r>
            <a:endParaRPr lang="en" sz="1400" dirty="0" smtClean="0">
              <a:solidFill>
                <a:schemeClr val="tx2">
                  <a:lumMod val="50000"/>
                </a:schemeClr>
              </a:solidFill>
            </a:endParaRPr>
          </a:p>
          <a:p>
            <a:pPr marL="330200" lvl="1">
              <a:lnSpc>
                <a:spcPct val="125000"/>
              </a:lnSpc>
              <a:spcBef>
                <a:spcPts val="200"/>
              </a:spcBef>
              <a:buClr>
                <a:srgbClr val="75AADB"/>
              </a:buClr>
            </a:pPr>
            <a:endParaRPr lang="en" sz="1400" dirty="0" smtClean="0">
              <a:solidFill>
                <a:schemeClr val="tx2">
                  <a:lumMod val="50000"/>
                </a:schemeClr>
              </a:solidFill>
            </a:endParaRPr>
          </a:p>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San Fransisco Bay Delta Water Resources III – Spring 2018</a:t>
            </a:r>
          </a:p>
          <a:p>
            <a:pPr marL="615950" lvl="1" indent="-285750">
              <a:lnSpc>
                <a:spcPct val="125000"/>
              </a:lnSpc>
              <a:spcBef>
                <a:spcPts val="200"/>
              </a:spcBef>
              <a:buClr>
                <a:srgbClr val="75AADB"/>
              </a:buClr>
              <a:buFont typeface="Century Gothic" panose="020B0502020202020204" pitchFamily="34" charset="0"/>
              <a:buChar char="►"/>
            </a:pPr>
            <a:r>
              <a:rPr lang="en" sz="1400" dirty="0" smtClean="0">
                <a:solidFill>
                  <a:schemeClr val="tx2">
                    <a:lumMod val="50000"/>
                  </a:schemeClr>
                </a:solidFill>
              </a:rPr>
              <a:t>Evaluate the benefits of hyperspectral vs. multispectral for water quality monitoring</a:t>
            </a:r>
            <a:endParaRPr lang="en" sz="1400" dirty="0" smtClean="0">
              <a:solidFill>
                <a:schemeClr val="tx2">
                  <a:lumMod val="50000"/>
                </a:schemeClr>
              </a:solidFill>
            </a:endParaRPr>
          </a:p>
          <a:p>
            <a:pPr marR="0" lvl="0" algn="l" rtl="0">
              <a:lnSpc>
                <a:spcPct val="125000"/>
              </a:lnSpc>
              <a:spcBef>
                <a:spcPts val="200"/>
              </a:spcBef>
              <a:spcAft>
                <a:spcPts val="0"/>
              </a:spcAft>
              <a:buClr>
                <a:srgbClr val="75AADB"/>
              </a:buClr>
              <a:buSzPct val="100000"/>
            </a:pPr>
            <a:r>
              <a:rPr lang="en" sz="1800" dirty="0">
                <a:solidFill>
                  <a:schemeClr val="tx2">
                    <a:lumMod val="50000"/>
                  </a:schemeClr>
                </a:solidFill>
              </a:rPr>
              <a:t>	</a:t>
            </a:r>
            <a:endParaRPr lang="en" sz="1800" dirty="0" smtClean="0">
              <a:solidFill>
                <a:schemeClr val="tx2">
                  <a:lumMod val="50000"/>
                </a:schemeClr>
              </a:solidFill>
            </a:endParaRPr>
          </a:p>
        </p:txBody>
      </p:sp>
      <p:pic>
        <p:nvPicPr>
          <p:cNvPr id="9" name="Picture 8"/>
          <p:cNvPicPr>
            <a:picLocks noChangeAspect="1"/>
          </p:cNvPicPr>
          <p:nvPr/>
        </p:nvPicPr>
        <p:blipFill>
          <a:blip r:embed="rId3"/>
          <a:stretch>
            <a:fillRect/>
          </a:stretch>
        </p:blipFill>
        <p:spPr>
          <a:xfrm>
            <a:off x="154256" y="965129"/>
            <a:ext cx="4988262" cy="3741196"/>
          </a:xfrm>
          <a:prstGeom prst="rect">
            <a:avLst/>
          </a:prstGeom>
        </p:spPr>
      </p:pic>
      <p:sp>
        <p:nvSpPr>
          <p:cNvPr id="10" name="TextBox 9"/>
          <p:cNvSpPr txBox="1"/>
          <p:nvPr/>
        </p:nvSpPr>
        <p:spPr>
          <a:xfrm>
            <a:off x="0" y="4881890"/>
            <a:ext cx="1417376" cy="261610"/>
          </a:xfrm>
          <a:prstGeom prst="rect">
            <a:avLst/>
          </a:prstGeom>
          <a:noFill/>
        </p:spPr>
        <p:txBody>
          <a:bodyPr wrap="none" rtlCol="0">
            <a:spAutoFit/>
          </a:bodyPr>
          <a:lstStyle/>
          <a:p>
            <a:r>
              <a:rPr lang="en-US" sz="1100" dirty="0" smtClean="0">
                <a:solidFill>
                  <a:schemeClr val="tx2">
                    <a:lumMod val="50000"/>
                  </a:schemeClr>
                </a:solidFill>
                <a:latin typeface="Century Gothic" panose="020B0502020202020204" pitchFamily="34" charset="0"/>
              </a:rPr>
              <a:t>Image: Wikimedia</a:t>
            </a:r>
            <a:endParaRPr lang="en-US" sz="11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1971690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5" name="Picture 4"/>
          <p:cNvPicPr>
            <a:picLocks noChangeAspect="1"/>
          </p:cNvPicPr>
          <p:nvPr/>
        </p:nvPicPr>
        <p:blipFill rotWithShape="1">
          <a:blip r:embed="rId3"/>
          <a:srcRect t="20277" b="47007"/>
          <a:stretch/>
        </p:blipFill>
        <p:spPr>
          <a:xfrm>
            <a:off x="0" y="2843765"/>
            <a:ext cx="9144000" cy="1994039"/>
          </a:xfrm>
          <a:prstGeom prst="rect">
            <a:avLst/>
          </a:prstGeom>
        </p:spPr>
      </p:pic>
      <p:sp>
        <p:nvSpPr>
          <p:cNvPr id="219" name="Shape 219"/>
          <p:cNvSpPr txBox="1">
            <a:spLocks noGrp="1"/>
          </p:cNvSpPr>
          <p:nvPr>
            <p:ph type="title"/>
          </p:nvPr>
        </p:nvSpPr>
        <p:spPr>
          <a:xfrm>
            <a:off x="750093" y="283367"/>
            <a:ext cx="7059957"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sz="3200" b="0" i="0" u="none" strike="noStrike" cap="none">
                <a:solidFill>
                  <a:srgbClr val="75AADB"/>
                </a:solidFill>
                <a:latin typeface="Century Gothic"/>
                <a:ea typeface="Century Gothic"/>
                <a:cs typeface="Century Gothic"/>
                <a:sym typeface="Century Gothic"/>
              </a:rPr>
              <a:t>Acknowledgements</a:t>
            </a:r>
          </a:p>
        </p:txBody>
      </p:sp>
      <p:sp>
        <p:nvSpPr>
          <p:cNvPr id="220" name="Shape 220"/>
          <p:cNvSpPr txBox="1">
            <a:spLocks noGrp="1"/>
          </p:cNvSpPr>
          <p:nvPr>
            <p:ph type="body" idx="1"/>
          </p:nvPr>
        </p:nvSpPr>
        <p:spPr>
          <a:xfrm>
            <a:off x="493909" y="780911"/>
            <a:ext cx="8002669" cy="244285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SzPct val="25000"/>
              <a:buFont typeface="Arial"/>
              <a:buNone/>
            </a:pPr>
            <a:r>
              <a:rPr lang="en" sz="1600" dirty="0">
                <a:solidFill>
                  <a:schemeClr val="tx2">
                    <a:lumMod val="50000"/>
                  </a:schemeClr>
                </a:solidFill>
              </a:rPr>
              <a:t>We’d like to thank our partners at the MWD - David Fullerton, Russ Ryan, and Sean Acuna - for their input and guidance</a:t>
            </a:r>
            <a:r>
              <a:rPr lang="en" sz="1600" dirty="0" smtClean="0">
                <a:solidFill>
                  <a:schemeClr val="tx2">
                    <a:lumMod val="50000"/>
                  </a:schemeClr>
                </a:solidFill>
              </a:rPr>
              <a:t>. We’d also like to thank Amye Osti and David Osti from 34 North, and Michael McWilliams of Anchor QEA. </a:t>
            </a:r>
            <a:endParaRPr lang="en" sz="1600" dirty="0">
              <a:solidFill>
                <a:schemeClr val="tx2">
                  <a:lumMod val="50000"/>
                </a:schemeClr>
              </a:solidFill>
            </a:endParaRPr>
          </a:p>
          <a:p>
            <a:pPr marL="0" marR="0" lvl="0" indent="0" algn="l" rtl="0">
              <a:lnSpc>
                <a:spcPct val="90000"/>
              </a:lnSpc>
              <a:spcBef>
                <a:spcPts val="0"/>
              </a:spcBef>
              <a:buClr>
                <a:srgbClr val="3F3F3F"/>
              </a:buClr>
              <a:buSzPct val="25000"/>
              <a:buFont typeface="Arial"/>
              <a:buNone/>
            </a:pPr>
            <a:endParaRPr sz="1600" dirty="0">
              <a:solidFill>
                <a:schemeClr val="tx2">
                  <a:lumMod val="50000"/>
                </a:schemeClr>
              </a:solidFill>
            </a:endParaRPr>
          </a:p>
          <a:p>
            <a:pPr marL="0" marR="0" lvl="0" indent="0" algn="l" rtl="0">
              <a:lnSpc>
                <a:spcPct val="90000"/>
              </a:lnSpc>
              <a:spcBef>
                <a:spcPts val="0"/>
              </a:spcBef>
              <a:buClr>
                <a:srgbClr val="3F3F3F"/>
              </a:buClr>
              <a:buSzPct val="25000"/>
              <a:buFont typeface="Arial"/>
              <a:buNone/>
            </a:pPr>
            <a:r>
              <a:rPr lang="en" sz="1600" dirty="0">
                <a:solidFill>
                  <a:schemeClr val="tx2">
                    <a:lumMod val="50000"/>
                  </a:schemeClr>
                </a:solidFill>
              </a:rPr>
              <a:t>We’d like to thank our science advisors - Michelle Gierach and Christine Lee - for their continued support and encouragement throughout the term.</a:t>
            </a:r>
          </a:p>
          <a:p>
            <a:pPr marL="0" marR="0" lvl="0" indent="0" algn="l" rtl="0">
              <a:lnSpc>
                <a:spcPct val="90000"/>
              </a:lnSpc>
              <a:spcBef>
                <a:spcPts val="0"/>
              </a:spcBef>
              <a:buClr>
                <a:srgbClr val="3F3F3F"/>
              </a:buClr>
              <a:buSzPct val="25000"/>
              <a:buFont typeface="Arial"/>
              <a:buNone/>
            </a:pPr>
            <a:endParaRPr sz="1600" dirty="0">
              <a:solidFill>
                <a:schemeClr val="tx2">
                  <a:lumMod val="50000"/>
                </a:schemeClr>
              </a:solidFill>
            </a:endParaRPr>
          </a:p>
          <a:p>
            <a:pPr marL="0" marR="0" lvl="0" indent="0" algn="l" rtl="0">
              <a:lnSpc>
                <a:spcPct val="90000"/>
              </a:lnSpc>
              <a:spcBef>
                <a:spcPts val="0"/>
              </a:spcBef>
              <a:buClr>
                <a:srgbClr val="3F3F3F"/>
              </a:buClr>
              <a:buSzPct val="25000"/>
              <a:buFont typeface="Arial"/>
              <a:buNone/>
            </a:pPr>
            <a:r>
              <a:rPr lang="en" sz="1600" dirty="0">
                <a:solidFill>
                  <a:schemeClr val="tx2">
                    <a:lumMod val="50000"/>
                  </a:schemeClr>
                </a:solidFill>
              </a:rPr>
              <a:t>We’d like to thank Ben Holt &amp; the whole Summer DEVELOP team for the opportunity and the completion of a great term!</a:t>
            </a:r>
          </a:p>
        </p:txBody>
      </p:sp>
      <p:sp>
        <p:nvSpPr>
          <p:cNvPr id="6" name="Rectangle 5"/>
          <p:cNvSpPr/>
          <p:nvPr/>
        </p:nvSpPr>
        <p:spPr>
          <a:xfrm>
            <a:off x="-31160" y="4576194"/>
            <a:ext cx="2818400"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Oregon Environmental Council</a:t>
            </a:r>
            <a:endParaRPr lang="en-US" sz="1100" dirty="0">
              <a:solidFill>
                <a:schemeClr val="tx1">
                  <a:lumMod val="95000"/>
                  <a:lumOff val="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750093" y="273842"/>
            <a:ext cx="7059957"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a:t>Overview</a:t>
            </a:r>
          </a:p>
        </p:txBody>
      </p:sp>
      <p:pic>
        <p:nvPicPr>
          <p:cNvPr id="2" name="Picture 1"/>
          <p:cNvPicPr>
            <a:picLocks noChangeAspect="1"/>
          </p:cNvPicPr>
          <p:nvPr/>
        </p:nvPicPr>
        <p:blipFill>
          <a:blip r:embed="rId3"/>
          <a:stretch>
            <a:fillRect/>
          </a:stretch>
        </p:blipFill>
        <p:spPr>
          <a:xfrm>
            <a:off x="190382" y="958896"/>
            <a:ext cx="4932948" cy="3699710"/>
          </a:xfrm>
          <a:prstGeom prst="rect">
            <a:avLst/>
          </a:prstGeom>
        </p:spPr>
      </p:pic>
      <p:sp>
        <p:nvSpPr>
          <p:cNvPr id="7" name="Shape 145"/>
          <p:cNvSpPr txBox="1">
            <a:spLocks/>
          </p:cNvSpPr>
          <p:nvPr/>
        </p:nvSpPr>
        <p:spPr>
          <a:xfrm>
            <a:off x="5357094" y="993914"/>
            <a:ext cx="3094500" cy="417678"/>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73050" indent="-285750">
              <a:spcBef>
                <a:spcPts val="200"/>
              </a:spcBef>
              <a:buClr>
                <a:schemeClr val="accent1"/>
              </a:buClr>
              <a:buFont typeface="Century Gothic" panose="020B0502020202020204" pitchFamily="34" charset="0"/>
              <a:buChar char="►"/>
            </a:pPr>
            <a:r>
              <a:rPr lang="en-US" sz="1800" dirty="0" smtClean="0">
                <a:solidFill>
                  <a:srgbClr val="757070"/>
                </a:solidFill>
              </a:rPr>
              <a:t>Community Concerns</a:t>
            </a:r>
          </a:p>
          <a:p>
            <a:pPr marL="285750" indent="-285750">
              <a:spcBef>
                <a:spcPts val="200"/>
              </a:spcBef>
              <a:buClr>
                <a:schemeClr val="accent1"/>
              </a:buClr>
              <a:buFont typeface="Century Gothic" panose="020B0502020202020204" pitchFamily="34" charset="0"/>
              <a:buChar char="►"/>
            </a:pPr>
            <a:endParaRPr lang="en-US" sz="1800" dirty="0" smtClean="0">
              <a:solidFill>
                <a:srgbClr val="757070"/>
              </a:solidFill>
            </a:endParaRPr>
          </a:p>
        </p:txBody>
      </p:sp>
      <p:sp>
        <p:nvSpPr>
          <p:cNvPr id="8" name="Shape 145"/>
          <p:cNvSpPr txBox="1">
            <a:spLocks/>
          </p:cNvSpPr>
          <p:nvPr/>
        </p:nvSpPr>
        <p:spPr>
          <a:xfrm>
            <a:off x="5357094" y="1508360"/>
            <a:ext cx="3094500" cy="409028"/>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Partners</a:t>
            </a:r>
          </a:p>
        </p:txBody>
      </p:sp>
      <p:sp>
        <p:nvSpPr>
          <p:cNvPr id="9" name="Shape 145"/>
          <p:cNvSpPr txBox="1">
            <a:spLocks/>
          </p:cNvSpPr>
          <p:nvPr/>
        </p:nvSpPr>
        <p:spPr>
          <a:xfrm>
            <a:off x="5357094" y="2016445"/>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Objectives</a:t>
            </a:r>
          </a:p>
          <a:p>
            <a:pPr>
              <a:spcBef>
                <a:spcPts val="200"/>
              </a:spcBef>
              <a:buClr>
                <a:schemeClr val="accent1"/>
              </a:buClr>
            </a:pPr>
            <a:endParaRPr lang="en-US" sz="1800" dirty="0" smtClean="0">
              <a:solidFill>
                <a:srgbClr val="757070"/>
              </a:solidFill>
            </a:endParaRPr>
          </a:p>
        </p:txBody>
      </p:sp>
      <p:sp>
        <p:nvSpPr>
          <p:cNvPr id="10" name="Shape 145"/>
          <p:cNvSpPr txBox="1">
            <a:spLocks/>
          </p:cNvSpPr>
          <p:nvPr/>
        </p:nvSpPr>
        <p:spPr>
          <a:xfrm>
            <a:off x="5357094" y="2592082"/>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Study Area &amp; Period</a:t>
            </a:r>
          </a:p>
          <a:p>
            <a:pPr>
              <a:spcBef>
                <a:spcPts val="200"/>
              </a:spcBef>
              <a:buClr>
                <a:schemeClr val="accent1"/>
              </a:buClr>
            </a:pPr>
            <a:endParaRPr lang="en-US" sz="1800" dirty="0" smtClean="0">
              <a:solidFill>
                <a:srgbClr val="757070"/>
              </a:solidFill>
            </a:endParaRPr>
          </a:p>
        </p:txBody>
      </p:sp>
      <p:sp>
        <p:nvSpPr>
          <p:cNvPr id="11" name="Shape 145"/>
          <p:cNvSpPr txBox="1">
            <a:spLocks/>
          </p:cNvSpPr>
          <p:nvPr/>
        </p:nvSpPr>
        <p:spPr>
          <a:xfrm>
            <a:off x="5357094" y="3153553"/>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Methodology</a:t>
            </a:r>
          </a:p>
          <a:p>
            <a:pPr>
              <a:spcBef>
                <a:spcPts val="200"/>
              </a:spcBef>
              <a:buClr>
                <a:schemeClr val="accent1"/>
              </a:buClr>
            </a:pPr>
            <a:endParaRPr lang="en-US" sz="1800" dirty="0" smtClean="0">
              <a:solidFill>
                <a:srgbClr val="757070"/>
              </a:solidFill>
            </a:endParaRPr>
          </a:p>
        </p:txBody>
      </p:sp>
      <p:sp>
        <p:nvSpPr>
          <p:cNvPr id="12" name="Shape 145"/>
          <p:cNvSpPr txBox="1">
            <a:spLocks/>
          </p:cNvSpPr>
          <p:nvPr/>
        </p:nvSpPr>
        <p:spPr>
          <a:xfrm>
            <a:off x="5357094" y="3723436"/>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Results &amp; Limitations</a:t>
            </a:r>
            <a:endParaRPr lang="en-US" sz="1800" dirty="0" smtClean="0">
              <a:solidFill>
                <a:srgbClr val="757070"/>
              </a:solidFill>
            </a:endParaRPr>
          </a:p>
          <a:p>
            <a:pPr>
              <a:spcBef>
                <a:spcPts val="200"/>
              </a:spcBef>
              <a:buClr>
                <a:schemeClr val="accent1"/>
              </a:buClr>
            </a:pPr>
            <a:endParaRPr lang="en-US" sz="1800" dirty="0" smtClean="0">
              <a:solidFill>
                <a:srgbClr val="757070"/>
              </a:solidFill>
            </a:endParaRPr>
          </a:p>
        </p:txBody>
      </p:sp>
      <p:sp>
        <p:nvSpPr>
          <p:cNvPr id="13" name="Shape 145"/>
          <p:cNvSpPr txBox="1">
            <a:spLocks/>
          </p:cNvSpPr>
          <p:nvPr/>
        </p:nvSpPr>
        <p:spPr>
          <a:xfrm>
            <a:off x="5357094" y="4293319"/>
            <a:ext cx="3438844"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Conclusion &amp; Future Work</a:t>
            </a:r>
            <a:endParaRPr lang="en-US" sz="1800" dirty="0" smtClean="0">
              <a:solidFill>
                <a:srgbClr val="757070"/>
              </a:solidFill>
            </a:endParaRPr>
          </a:p>
          <a:p>
            <a:pPr>
              <a:spcBef>
                <a:spcPts val="200"/>
              </a:spcBef>
              <a:buClr>
                <a:schemeClr val="accent1"/>
              </a:buClr>
            </a:pPr>
            <a:endParaRPr lang="en-US" sz="1800" dirty="0" smtClean="0">
              <a:solidFill>
                <a:srgbClr val="757070"/>
              </a:solidFill>
            </a:endParaRPr>
          </a:p>
        </p:txBody>
      </p:sp>
      <p:sp>
        <p:nvSpPr>
          <p:cNvPr id="3" name="TextBox 2"/>
          <p:cNvSpPr txBox="1"/>
          <p:nvPr/>
        </p:nvSpPr>
        <p:spPr>
          <a:xfrm>
            <a:off x="0" y="4881890"/>
            <a:ext cx="1417376" cy="261610"/>
          </a:xfrm>
          <a:prstGeom prst="rect">
            <a:avLst/>
          </a:prstGeom>
          <a:noFill/>
        </p:spPr>
        <p:txBody>
          <a:bodyPr wrap="none" rtlCol="0">
            <a:spAutoFit/>
          </a:bodyPr>
          <a:lstStyle/>
          <a:p>
            <a:r>
              <a:rPr lang="en-US" sz="1100" dirty="0" smtClean="0">
                <a:solidFill>
                  <a:schemeClr val="tx2">
                    <a:lumMod val="50000"/>
                  </a:schemeClr>
                </a:solidFill>
                <a:latin typeface="Century Gothic" panose="020B0502020202020204" pitchFamily="34" charset="0"/>
              </a:rPr>
              <a:t>Image: Wikimedia</a:t>
            </a:r>
            <a:endParaRPr lang="en-US" sz="1100" dirty="0">
              <a:solidFill>
                <a:schemeClr val="tx2">
                  <a:lumMod val="50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750093" y="377086"/>
            <a:ext cx="7674861"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a:t>  Community Concerns</a:t>
            </a:r>
          </a:p>
        </p:txBody>
      </p:sp>
      <p:sp>
        <p:nvSpPr>
          <p:cNvPr id="155" name="Shape 155"/>
          <p:cNvSpPr txBox="1">
            <a:spLocks noGrp="1"/>
          </p:cNvSpPr>
          <p:nvPr>
            <p:ph type="body" idx="1"/>
          </p:nvPr>
        </p:nvSpPr>
        <p:spPr>
          <a:xfrm>
            <a:off x="4511076" y="1170277"/>
            <a:ext cx="4310498" cy="3874531"/>
          </a:xfrm>
          <a:prstGeom prst="rect">
            <a:avLst/>
          </a:prstGeom>
          <a:noFill/>
          <a:ln>
            <a:noFill/>
          </a:ln>
        </p:spPr>
        <p:txBody>
          <a:bodyPr lIns="68575" tIns="34275" rIns="68575" bIns="34275" anchor="t" anchorCtr="0">
            <a:noAutofit/>
          </a:bodyPr>
          <a:lstStyle/>
          <a:p>
            <a:pPr marL="2730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800" dirty="0">
                <a:solidFill>
                  <a:schemeClr val="accent1"/>
                </a:solidFill>
              </a:rPr>
              <a:t>Increased</a:t>
            </a:r>
            <a:r>
              <a:rPr lang="en" sz="1800" dirty="0">
                <a:solidFill>
                  <a:schemeClr val="tx2">
                    <a:lumMod val="50000"/>
                  </a:schemeClr>
                </a:solidFill>
              </a:rPr>
              <a:t> demand for Bay-Delta water resources</a:t>
            </a: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lang="en-US" sz="1800" dirty="0" smtClean="0">
              <a:solidFill>
                <a:schemeClr val="tx2">
                  <a:lumMod val="50000"/>
                </a:schemeClr>
              </a:solidFill>
            </a:endParaRP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sz="1800" dirty="0">
              <a:solidFill>
                <a:schemeClr val="tx2">
                  <a:lumMod val="50000"/>
                </a:schemeClr>
              </a:solidFill>
            </a:endParaRPr>
          </a:p>
          <a:p>
            <a:pPr marL="2730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800" dirty="0">
                <a:solidFill>
                  <a:schemeClr val="tx2">
                    <a:lumMod val="50000"/>
                  </a:schemeClr>
                </a:solidFill>
              </a:rPr>
              <a:t>Agricultural and municipal water </a:t>
            </a:r>
            <a:r>
              <a:rPr lang="en" sz="1800" dirty="0">
                <a:solidFill>
                  <a:schemeClr val="accent1"/>
                </a:solidFill>
              </a:rPr>
              <a:t>comes at the expense of </a:t>
            </a:r>
            <a:r>
              <a:rPr lang="en" sz="1800" dirty="0">
                <a:solidFill>
                  <a:schemeClr val="tx2">
                    <a:lumMod val="50000"/>
                  </a:schemeClr>
                </a:solidFill>
              </a:rPr>
              <a:t>the Delta smelt</a:t>
            </a:r>
          </a:p>
          <a:p>
            <a:pPr marR="0" lvl="0" algn="l" rtl="0">
              <a:lnSpc>
                <a:spcPct val="90000"/>
              </a:lnSpc>
              <a:spcBef>
                <a:spcPts val="200"/>
              </a:spcBef>
              <a:spcAft>
                <a:spcPts val="0"/>
              </a:spcAft>
              <a:buClr>
                <a:schemeClr val="accent1"/>
              </a:buClr>
            </a:pPr>
            <a:endParaRPr lang="en-US" sz="1800" dirty="0" smtClean="0">
              <a:solidFill>
                <a:schemeClr val="tx2">
                  <a:lumMod val="50000"/>
                </a:schemeClr>
              </a:solidFill>
            </a:endParaRP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sz="1800" dirty="0">
              <a:solidFill>
                <a:schemeClr val="tx2">
                  <a:lumMod val="50000"/>
                </a:schemeClr>
              </a:solidFill>
            </a:endParaRPr>
          </a:p>
          <a:p>
            <a:pPr marL="2730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800" dirty="0">
                <a:solidFill>
                  <a:schemeClr val="accent1"/>
                </a:solidFill>
              </a:rPr>
              <a:t>Demand</a:t>
            </a:r>
            <a:r>
              <a:rPr lang="en" sz="1800" dirty="0">
                <a:solidFill>
                  <a:schemeClr val="tx2">
                    <a:lumMod val="50000"/>
                  </a:schemeClr>
                </a:solidFill>
              </a:rPr>
              <a:t> for </a:t>
            </a:r>
            <a:r>
              <a:rPr lang="en" sz="1800" dirty="0">
                <a:solidFill>
                  <a:schemeClr val="accent1"/>
                </a:solidFill>
              </a:rPr>
              <a:t>turbidity data</a:t>
            </a:r>
            <a:r>
              <a:rPr lang="en" sz="1800" dirty="0">
                <a:solidFill>
                  <a:schemeClr val="tx2">
                    <a:lumMod val="50000"/>
                  </a:schemeClr>
                </a:solidFill>
              </a:rPr>
              <a:t> in areas not monitored by </a:t>
            </a:r>
            <a:r>
              <a:rPr lang="en" sz="1800" i="1" dirty="0">
                <a:solidFill>
                  <a:schemeClr val="tx2">
                    <a:lumMod val="50000"/>
                  </a:schemeClr>
                </a:solidFill>
              </a:rPr>
              <a:t>in situ</a:t>
            </a:r>
            <a:r>
              <a:rPr lang="en" sz="1800" dirty="0">
                <a:solidFill>
                  <a:schemeClr val="tx2">
                    <a:lumMod val="50000"/>
                  </a:schemeClr>
                </a:solidFill>
              </a:rPr>
              <a:t> </a:t>
            </a:r>
            <a:r>
              <a:rPr lang="en" sz="1800" dirty="0" smtClean="0">
                <a:solidFill>
                  <a:schemeClr val="tx2">
                    <a:lumMod val="50000"/>
                  </a:schemeClr>
                </a:solidFill>
              </a:rPr>
              <a:t>stations</a:t>
            </a:r>
            <a:endParaRPr lang="en" sz="1800" dirty="0">
              <a:solidFill>
                <a:schemeClr val="tx2">
                  <a:lumMod val="50000"/>
                </a:schemeClr>
              </a:solidFill>
            </a:endParaRPr>
          </a:p>
        </p:txBody>
      </p:sp>
      <p:sp>
        <p:nvSpPr>
          <p:cNvPr id="8" name="Title 1"/>
          <p:cNvSpPr txBox="1">
            <a:spLocks/>
          </p:cNvSpPr>
          <p:nvPr/>
        </p:nvSpPr>
        <p:spPr>
          <a:xfrm>
            <a:off x="2257538" y="2072385"/>
            <a:ext cx="2021958" cy="685221"/>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25 million Californians</a:t>
            </a:r>
          </a:p>
        </p:txBody>
      </p:sp>
      <p:sp>
        <p:nvSpPr>
          <p:cNvPr id="10" name="Title 1"/>
          <p:cNvSpPr txBox="1">
            <a:spLocks/>
          </p:cNvSpPr>
          <p:nvPr/>
        </p:nvSpPr>
        <p:spPr>
          <a:xfrm>
            <a:off x="2227753" y="3868611"/>
            <a:ext cx="2126701" cy="783681"/>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10 endangered</a:t>
            </a:r>
          </a:p>
          <a:p>
            <a:r>
              <a:rPr lang="en-US" sz="1600" b="0" dirty="0" smtClean="0">
                <a:solidFill>
                  <a:schemeClr val="tx2">
                    <a:lumMod val="50000"/>
                  </a:schemeClr>
                </a:solidFill>
              </a:rPr>
              <a:t>species</a:t>
            </a:r>
          </a:p>
        </p:txBody>
      </p:sp>
      <p:sp>
        <p:nvSpPr>
          <p:cNvPr id="9" name="Title 1"/>
          <p:cNvSpPr txBox="1">
            <a:spLocks/>
          </p:cNvSpPr>
          <p:nvPr/>
        </p:nvSpPr>
        <p:spPr>
          <a:xfrm>
            <a:off x="361992" y="3880944"/>
            <a:ext cx="1539745" cy="683283"/>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7000 mi</a:t>
            </a:r>
            <a:r>
              <a:rPr lang="en-US" sz="1600" b="0" baseline="30000" dirty="0" smtClean="0">
                <a:solidFill>
                  <a:schemeClr val="tx2">
                    <a:lumMod val="50000"/>
                  </a:schemeClr>
                </a:solidFill>
              </a:rPr>
              <a:t>2</a:t>
            </a:r>
            <a:r>
              <a:rPr lang="en-US" sz="1600" b="0" dirty="0" smtClean="0">
                <a:solidFill>
                  <a:schemeClr val="tx2">
                    <a:lumMod val="50000"/>
                  </a:schemeClr>
                </a:solidFill>
              </a:rPr>
              <a:t> of agriculture</a:t>
            </a:r>
          </a:p>
        </p:txBody>
      </p:sp>
      <p:grpSp>
        <p:nvGrpSpPr>
          <p:cNvPr id="4" name="Group 3"/>
          <p:cNvGrpSpPr/>
          <p:nvPr/>
        </p:nvGrpSpPr>
        <p:grpSpPr>
          <a:xfrm>
            <a:off x="2965322" y="1279601"/>
            <a:ext cx="606390" cy="792784"/>
            <a:chOff x="2725118" y="4104861"/>
            <a:chExt cx="721492" cy="83293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118" y="4264771"/>
              <a:ext cx="228460" cy="66215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3578" y="4104861"/>
              <a:ext cx="264572" cy="62856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150" y="4275643"/>
              <a:ext cx="228460" cy="662154"/>
            </a:xfrm>
            <a:prstGeom prst="rect">
              <a:avLst/>
            </a:prstGeom>
          </p:spPr>
        </p:pic>
      </p:grpSp>
      <p:grpSp>
        <p:nvGrpSpPr>
          <p:cNvPr id="5" name="Group 4"/>
          <p:cNvGrpSpPr/>
          <p:nvPr/>
        </p:nvGrpSpPr>
        <p:grpSpPr>
          <a:xfrm>
            <a:off x="920357" y="3107543"/>
            <a:ext cx="567997" cy="808287"/>
            <a:chOff x="5262348" y="3808743"/>
            <a:chExt cx="866907" cy="994336"/>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923" y="3808743"/>
              <a:ext cx="454332" cy="90866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348" y="3968424"/>
              <a:ext cx="417328" cy="834655"/>
            </a:xfrm>
            <a:prstGeom prst="rect">
              <a:avLst/>
            </a:prstGeom>
          </p:spPr>
        </p:pic>
      </p:grpSp>
      <p:grpSp>
        <p:nvGrpSpPr>
          <p:cNvPr id="7" name="Group 6"/>
          <p:cNvGrpSpPr/>
          <p:nvPr/>
        </p:nvGrpSpPr>
        <p:grpSpPr>
          <a:xfrm>
            <a:off x="2772184" y="3107543"/>
            <a:ext cx="1018227" cy="669916"/>
            <a:chOff x="7334103" y="4116926"/>
            <a:chExt cx="1362756" cy="78043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482" y="4116926"/>
              <a:ext cx="875377" cy="43768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4103" y="4459667"/>
              <a:ext cx="875377" cy="437689"/>
            </a:xfrm>
            <a:prstGeom prst="rect">
              <a:avLst/>
            </a:prstGeom>
          </p:spPr>
        </p:pic>
      </p:grpSp>
      <p:sp>
        <p:nvSpPr>
          <p:cNvPr id="43" name="Title 1"/>
          <p:cNvSpPr txBox="1">
            <a:spLocks/>
          </p:cNvSpPr>
          <p:nvPr/>
        </p:nvSpPr>
        <p:spPr>
          <a:xfrm>
            <a:off x="437210" y="1401166"/>
            <a:ext cx="1555291" cy="99315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Water from the Delta supports:</a:t>
            </a:r>
          </a:p>
        </p:txBody>
      </p:sp>
      <p:sp>
        <p:nvSpPr>
          <p:cNvPr id="132" name="Rectangle 131"/>
          <p:cNvSpPr/>
          <p:nvPr/>
        </p:nvSpPr>
        <p:spPr>
          <a:xfrm>
            <a:off x="2257538" y="2823105"/>
            <a:ext cx="2031174" cy="1755531"/>
          </a:xfrm>
          <a:prstGeom prst="rect">
            <a:avLst/>
          </a:prstGeom>
          <a:noFill/>
          <a:ln>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65711" y="1019126"/>
            <a:ext cx="2031174" cy="1755531"/>
          </a:xfrm>
          <a:prstGeom prst="rect">
            <a:avLst/>
          </a:prstGeom>
          <a:noFill/>
          <a:ln>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88769" y="2815001"/>
            <a:ext cx="2031174" cy="1755531"/>
          </a:xfrm>
          <a:prstGeom prst="rect">
            <a:avLst/>
          </a:prstGeom>
          <a:noFill/>
          <a:ln>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Arrow Connector 140"/>
          <p:cNvCxnSpPr/>
          <p:nvPr/>
        </p:nvCxnSpPr>
        <p:spPr>
          <a:xfrm>
            <a:off x="1901737" y="1877867"/>
            <a:ext cx="679622" cy="0"/>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731696" y="2322414"/>
            <a:ext cx="849663" cy="785129"/>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099268" y="2351018"/>
            <a:ext cx="3118" cy="703916"/>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791112" y="201991"/>
            <a:ext cx="7674900" cy="3597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smtClean="0"/>
              <a:t>Partners</a:t>
            </a:r>
            <a:endParaRPr lang="en" dirty="0"/>
          </a:p>
        </p:txBody>
      </p:sp>
      <p:sp>
        <p:nvSpPr>
          <p:cNvPr id="163" name="Shape 163"/>
          <p:cNvSpPr txBox="1"/>
          <p:nvPr/>
        </p:nvSpPr>
        <p:spPr>
          <a:xfrm>
            <a:off x="0" y="4889995"/>
            <a:ext cx="2583900" cy="2058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 sz="900" b="0" i="0" u="none" strike="noStrike" cap="none">
                <a:solidFill>
                  <a:srgbClr val="000000"/>
                </a:solidFill>
                <a:latin typeface="Century Gothic"/>
                <a:ea typeface="Century Gothic"/>
                <a:cs typeface="Century Gothic"/>
                <a:sym typeface="Century Gothic"/>
              </a:rPr>
              <a:t>Image Credit: M</a:t>
            </a:r>
            <a:r>
              <a:rPr lang="en" sz="900">
                <a:latin typeface="Century Gothic"/>
                <a:ea typeface="Century Gothic"/>
                <a:cs typeface="Century Gothic"/>
                <a:sym typeface="Century Gothic"/>
              </a:rPr>
              <a:t>WD</a:t>
            </a:r>
          </a:p>
        </p:txBody>
      </p:sp>
      <p:sp>
        <p:nvSpPr>
          <p:cNvPr id="2" name="TextBox 1"/>
          <p:cNvSpPr txBox="1"/>
          <p:nvPr/>
        </p:nvSpPr>
        <p:spPr>
          <a:xfrm>
            <a:off x="1085898" y="821493"/>
            <a:ext cx="7249100" cy="461665"/>
          </a:xfrm>
          <a:prstGeom prst="rect">
            <a:avLst/>
          </a:prstGeom>
          <a:noFill/>
        </p:spPr>
        <p:txBody>
          <a:bodyPr wrap="none" rtlCol="0">
            <a:spAutoFit/>
          </a:bodyPr>
          <a:lstStyle/>
          <a:p>
            <a:r>
              <a:rPr lang="en" sz="2400" dirty="0" smtClean="0">
                <a:solidFill>
                  <a:schemeClr val="tx2">
                    <a:lumMod val="50000"/>
                  </a:schemeClr>
                </a:solidFill>
                <a:latin typeface="Century Gothic"/>
                <a:sym typeface="Century Gothic"/>
              </a:rPr>
              <a:t> </a:t>
            </a:r>
            <a:r>
              <a:rPr lang="en" sz="2400" dirty="0">
                <a:solidFill>
                  <a:schemeClr val="tx2">
                    <a:lumMod val="50000"/>
                  </a:schemeClr>
                </a:solidFill>
                <a:latin typeface="Century Gothic"/>
                <a:sym typeface="Century Gothic"/>
              </a:rPr>
              <a:t>Metropolitan Water District of California (MWD)</a:t>
            </a:r>
            <a:endParaRPr lang="en-US" sz="1050" dirty="0">
              <a:solidFill>
                <a:schemeClr val="tx2">
                  <a:lumMod val="50000"/>
                </a:schemeClr>
              </a:solidFill>
            </a:endParaRPr>
          </a:p>
        </p:txBody>
      </p:sp>
      <p:sp>
        <p:nvSpPr>
          <p:cNvPr id="164" name="Shape 164"/>
          <p:cNvSpPr txBox="1">
            <a:spLocks noGrp="1"/>
          </p:cNvSpPr>
          <p:nvPr>
            <p:ph type="body" idx="1"/>
          </p:nvPr>
        </p:nvSpPr>
        <p:spPr>
          <a:xfrm>
            <a:off x="1291950" y="1479237"/>
            <a:ext cx="6705830" cy="3018600"/>
          </a:xfrm>
          <a:prstGeom prst="rect">
            <a:avLst/>
          </a:prstGeom>
          <a:noFill/>
          <a:ln>
            <a:noFill/>
          </a:ln>
        </p:spPr>
        <p:txBody>
          <a:bodyPr lIns="68575" tIns="34275" rIns="68575" bIns="34275" anchor="t" anchorCtr="0">
            <a:noAutofit/>
          </a:bodyPr>
          <a:lstStyle/>
          <a:p>
            <a:pPr marL="285750" marR="0" lvl="0" indent="-285750" algn="l" rtl="0">
              <a:lnSpc>
                <a:spcPct val="120000"/>
              </a:lnSpc>
              <a:spcBef>
                <a:spcPts val="200"/>
              </a:spcBef>
              <a:spcAft>
                <a:spcPts val="0"/>
              </a:spcAft>
              <a:buClr>
                <a:schemeClr val="accent1"/>
              </a:buClr>
              <a:buSzPct val="100000"/>
              <a:buFont typeface="Century Gothic" panose="020B0502020202020204" pitchFamily="34" charset="0"/>
              <a:buChar char="►"/>
            </a:pPr>
            <a:r>
              <a:rPr lang="en" sz="1600" dirty="0">
                <a:solidFill>
                  <a:schemeClr val="accent1"/>
                </a:solidFill>
              </a:rPr>
              <a:t>Largest distributor </a:t>
            </a:r>
            <a:r>
              <a:rPr lang="en" sz="1600" dirty="0">
                <a:solidFill>
                  <a:srgbClr val="757070"/>
                </a:solidFill>
              </a:rPr>
              <a:t>of treated drinking water in the United States</a:t>
            </a:r>
          </a:p>
          <a:p>
            <a:pPr marL="285750" marR="0" lvl="0" indent="-285750" algn="l" rtl="0">
              <a:lnSpc>
                <a:spcPct val="120000"/>
              </a:lnSpc>
              <a:spcBef>
                <a:spcPts val="200"/>
              </a:spcBef>
              <a:spcAft>
                <a:spcPts val="0"/>
              </a:spcAft>
              <a:buClr>
                <a:schemeClr val="accent1"/>
              </a:buClr>
              <a:buFont typeface="Century Gothic" panose="020B0502020202020204" pitchFamily="34" charset="0"/>
              <a:buChar char="►"/>
            </a:pPr>
            <a:endParaRPr sz="1600" dirty="0">
              <a:solidFill>
                <a:srgbClr val="757070"/>
              </a:solidFill>
            </a:endParaRPr>
          </a:p>
          <a:p>
            <a:pPr marL="285750" marR="0" lvl="0" indent="-285750" algn="l" rtl="0">
              <a:lnSpc>
                <a:spcPct val="120000"/>
              </a:lnSpc>
              <a:spcBef>
                <a:spcPts val="200"/>
              </a:spcBef>
              <a:spcAft>
                <a:spcPts val="0"/>
              </a:spcAft>
              <a:buClr>
                <a:schemeClr val="accent1"/>
              </a:buClr>
              <a:buSzPct val="100000"/>
              <a:buFont typeface="Century Gothic" panose="020B0502020202020204" pitchFamily="34" charset="0"/>
              <a:buChar char="►"/>
            </a:pPr>
            <a:r>
              <a:rPr lang="en" sz="1600" dirty="0">
                <a:solidFill>
                  <a:srgbClr val="757070"/>
                </a:solidFill>
              </a:rPr>
              <a:t>Supply water to </a:t>
            </a:r>
            <a:r>
              <a:rPr lang="en" sz="1600" dirty="0">
                <a:solidFill>
                  <a:schemeClr val="accent1"/>
                </a:solidFill>
              </a:rPr>
              <a:t>19 million people </a:t>
            </a:r>
            <a:r>
              <a:rPr lang="en" sz="1600" dirty="0">
                <a:solidFill>
                  <a:srgbClr val="757070"/>
                </a:solidFill>
              </a:rPr>
              <a:t>in Los Angeles, Orange, Riverside, San Bernardino, San Diego, and Ventura Counties.</a:t>
            </a:r>
          </a:p>
          <a:p>
            <a:pPr marL="285750" marR="0" lvl="0" indent="-285750" algn="l" rtl="0">
              <a:lnSpc>
                <a:spcPct val="120000"/>
              </a:lnSpc>
              <a:spcBef>
                <a:spcPts val="200"/>
              </a:spcBef>
              <a:spcAft>
                <a:spcPts val="0"/>
              </a:spcAft>
              <a:buClr>
                <a:schemeClr val="accent1"/>
              </a:buClr>
              <a:buFont typeface="Century Gothic" panose="020B0502020202020204" pitchFamily="34" charset="0"/>
              <a:buChar char="►"/>
            </a:pPr>
            <a:endParaRPr sz="1600" dirty="0">
              <a:solidFill>
                <a:srgbClr val="757070"/>
              </a:solidFill>
            </a:endParaRPr>
          </a:p>
          <a:p>
            <a:pPr marL="285750" lvl="0" indent="-285750" rtl="0">
              <a:lnSpc>
                <a:spcPct val="120000"/>
              </a:lnSpc>
              <a:spcBef>
                <a:spcPts val="200"/>
              </a:spcBef>
              <a:buClr>
                <a:schemeClr val="accent1"/>
              </a:buClr>
              <a:buSzPct val="100000"/>
              <a:buFont typeface="Century Gothic" panose="020B0502020202020204" pitchFamily="34" charset="0"/>
              <a:buChar char="►"/>
            </a:pPr>
            <a:r>
              <a:rPr lang="en" sz="1600" dirty="0">
                <a:solidFill>
                  <a:srgbClr val="757070"/>
                </a:solidFill>
              </a:rPr>
              <a:t>Support research efforts to </a:t>
            </a:r>
            <a:r>
              <a:rPr lang="en" sz="1600" dirty="0">
                <a:solidFill>
                  <a:schemeClr val="accent1"/>
                </a:solidFill>
              </a:rPr>
              <a:t>balance </a:t>
            </a:r>
            <a:r>
              <a:rPr lang="en" sz="1600" dirty="0">
                <a:solidFill>
                  <a:srgbClr val="757070"/>
                </a:solidFill>
              </a:rPr>
              <a:t>water resource needs with proper ecosystem functioning</a:t>
            </a:r>
          </a:p>
        </p:txBody>
      </p:sp>
      <p:cxnSp>
        <p:nvCxnSpPr>
          <p:cNvPr id="23" name="Straight Connector 22"/>
          <p:cNvCxnSpPr/>
          <p:nvPr/>
        </p:nvCxnSpPr>
        <p:spPr>
          <a:xfrm>
            <a:off x="1667815" y="1783718"/>
            <a:ext cx="16935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39037" y="2414782"/>
            <a:ext cx="16935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95105" y="3342062"/>
            <a:ext cx="830687"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3"/>
          <a:srcRect t="20277" b="47007"/>
          <a:stretch/>
        </p:blipFill>
        <p:spPr>
          <a:xfrm>
            <a:off x="-1297" y="3803241"/>
            <a:ext cx="9144000" cy="1994039"/>
          </a:xfrm>
          <a:prstGeom prst="rect">
            <a:avLst/>
          </a:prstGeom>
        </p:spPr>
      </p:pic>
      <p:sp>
        <p:nvSpPr>
          <p:cNvPr id="10" name="TextBox 9"/>
          <p:cNvSpPr txBox="1"/>
          <p:nvPr/>
        </p:nvSpPr>
        <p:spPr>
          <a:xfrm>
            <a:off x="6401538" y="4947590"/>
            <a:ext cx="2818400" cy="261610"/>
          </a:xfrm>
          <a:prstGeom prst="rect">
            <a:avLst/>
          </a:prstGeom>
          <a:noFill/>
        </p:spPr>
        <p:txBody>
          <a:bodyPr wrap="none" rtlCol="0">
            <a:spAutoFit/>
          </a:bodyPr>
          <a:lstStyle/>
          <a:p>
            <a:r>
              <a:rPr lang="en-US" sz="1100" dirty="0" smtClean="0">
                <a:solidFill>
                  <a:schemeClr val="tx1">
                    <a:lumMod val="95000"/>
                    <a:lumOff val="5000"/>
                  </a:schemeClr>
                </a:solidFill>
                <a:latin typeface="Century Gothic" panose="020B0502020202020204" pitchFamily="34" charset="0"/>
              </a:rPr>
              <a:t>Image: Oregon Environmental Council</a:t>
            </a:r>
            <a:endParaRPr lang="en-US" sz="1100" dirty="0">
              <a:solidFill>
                <a:schemeClr val="tx1">
                  <a:lumMod val="95000"/>
                  <a:lumOff val="5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6" name="TextBox 5"/>
          <p:cNvSpPr txBox="1"/>
          <p:nvPr/>
        </p:nvSpPr>
        <p:spPr>
          <a:xfrm>
            <a:off x="5150156" y="860270"/>
            <a:ext cx="2026517" cy="461665"/>
          </a:xfrm>
          <a:prstGeom prst="rect">
            <a:avLst/>
          </a:prstGeom>
          <a:noFill/>
        </p:spPr>
        <p:txBody>
          <a:bodyPr wrap="none" rtlCol="0">
            <a:spAutoFit/>
          </a:bodyPr>
          <a:lstStyle/>
          <a:p>
            <a:r>
              <a:rPr lang="en" sz="2400" dirty="0" smtClean="0">
                <a:solidFill>
                  <a:schemeClr val="tx2">
                    <a:lumMod val="50000"/>
                  </a:schemeClr>
                </a:solidFill>
                <a:latin typeface="Century Gothic"/>
                <a:sym typeface="Century Gothic"/>
              </a:rPr>
              <a:t>Anchor QEA</a:t>
            </a:r>
            <a:endParaRPr lang="en-US" sz="1050" dirty="0">
              <a:solidFill>
                <a:schemeClr val="tx2">
                  <a:lumMod val="50000"/>
                </a:schemeClr>
              </a:solidFill>
            </a:endParaRPr>
          </a:p>
        </p:txBody>
      </p:sp>
      <p:sp>
        <p:nvSpPr>
          <p:cNvPr id="7" name="TextBox 6"/>
          <p:cNvSpPr txBox="1"/>
          <p:nvPr/>
        </p:nvSpPr>
        <p:spPr>
          <a:xfrm>
            <a:off x="1466102" y="860269"/>
            <a:ext cx="1423788" cy="461665"/>
          </a:xfrm>
          <a:prstGeom prst="rect">
            <a:avLst/>
          </a:prstGeom>
          <a:noFill/>
        </p:spPr>
        <p:txBody>
          <a:bodyPr wrap="none" rtlCol="0">
            <a:spAutoFit/>
          </a:bodyPr>
          <a:lstStyle/>
          <a:p>
            <a:r>
              <a:rPr lang="en" sz="2400" dirty="0" smtClean="0">
                <a:solidFill>
                  <a:schemeClr val="tx2">
                    <a:lumMod val="50000"/>
                  </a:schemeClr>
                </a:solidFill>
                <a:latin typeface="Century Gothic"/>
                <a:sym typeface="Century Gothic"/>
              </a:rPr>
              <a:t>34 North</a:t>
            </a:r>
            <a:endParaRPr lang="en-US" sz="1050" dirty="0">
              <a:solidFill>
                <a:schemeClr val="tx2">
                  <a:lumMod val="50000"/>
                </a:schemeClr>
              </a:solidFill>
            </a:endParaRPr>
          </a:p>
        </p:txBody>
      </p:sp>
      <p:sp>
        <p:nvSpPr>
          <p:cNvPr id="8" name="Shape 164"/>
          <p:cNvSpPr txBox="1">
            <a:spLocks noGrp="1"/>
          </p:cNvSpPr>
          <p:nvPr>
            <p:ph type="body" idx="1"/>
          </p:nvPr>
        </p:nvSpPr>
        <p:spPr>
          <a:xfrm>
            <a:off x="847916" y="1618075"/>
            <a:ext cx="3237924" cy="2172352"/>
          </a:xfrm>
          <a:prstGeom prst="rect">
            <a:avLst/>
          </a:prstGeom>
          <a:noFill/>
          <a:ln>
            <a:noFill/>
          </a:ln>
        </p:spPr>
        <p:txBody>
          <a:bodyPr lIns="68575" tIns="34275" rIns="68575" bIns="34275" anchor="t" anchorCtr="0">
            <a:noAutofit/>
          </a:bodyPr>
          <a:lstStyle/>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600" dirty="0" smtClean="0">
                <a:solidFill>
                  <a:schemeClr val="tx2">
                    <a:lumMod val="50000"/>
                  </a:schemeClr>
                </a:solidFill>
              </a:rPr>
              <a:t>Application and Software Development</a:t>
            </a: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endParaRPr lang="en" sz="1600" dirty="0">
              <a:solidFill>
                <a:schemeClr val="tx2">
                  <a:lumMod val="50000"/>
                </a:schemeClr>
              </a:solidFill>
            </a:endParaRP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600" dirty="0" smtClean="0">
                <a:solidFill>
                  <a:schemeClr val="tx2">
                    <a:lumMod val="50000"/>
                  </a:schemeClr>
                </a:solidFill>
              </a:rPr>
              <a:t>Graphic and user experience design</a:t>
            </a: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endParaRPr lang="en" sz="1600" dirty="0">
              <a:solidFill>
                <a:schemeClr val="tx2">
                  <a:lumMod val="50000"/>
                </a:schemeClr>
              </a:solidFill>
            </a:endParaRP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600" dirty="0" smtClean="0">
                <a:solidFill>
                  <a:schemeClr val="tx2">
                    <a:lumMod val="50000"/>
                  </a:schemeClr>
                </a:solidFill>
              </a:rPr>
              <a:t>Provide MWD with </a:t>
            </a:r>
            <a:r>
              <a:rPr lang="en" sz="1600" dirty="0" smtClean="0">
                <a:solidFill>
                  <a:schemeClr val="accent1"/>
                </a:solidFill>
              </a:rPr>
              <a:t>website</a:t>
            </a:r>
            <a:r>
              <a:rPr lang="en" sz="1600" dirty="0" smtClean="0">
                <a:solidFill>
                  <a:schemeClr val="tx2">
                    <a:lumMod val="50000"/>
                  </a:schemeClr>
                </a:solidFill>
              </a:rPr>
              <a:t> and </a:t>
            </a:r>
            <a:r>
              <a:rPr lang="en" sz="1600" dirty="0" smtClean="0">
                <a:solidFill>
                  <a:schemeClr val="accent1"/>
                </a:solidFill>
              </a:rPr>
              <a:t>data analysis </a:t>
            </a:r>
            <a:r>
              <a:rPr lang="en" sz="1600" dirty="0" smtClean="0">
                <a:solidFill>
                  <a:schemeClr val="tx2">
                    <a:lumMod val="50000"/>
                  </a:schemeClr>
                </a:solidFill>
              </a:rPr>
              <a:t>and </a:t>
            </a:r>
            <a:r>
              <a:rPr lang="en" sz="1600" dirty="0" smtClean="0">
                <a:solidFill>
                  <a:schemeClr val="accent1"/>
                </a:solidFill>
              </a:rPr>
              <a:t>visualization</a:t>
            </a:r>
            <a:r>
              <a:rPr lang="en" sz="1600" dirty="0" smtClean="0">
                <a:solidFill>
                  <a:schemeClr val="tx2">
                    <a:lumMod val="50000"/>
                  </a:schemeClr>
                </a:solidFill>
              </a:rPr>
              <a:t> support</a:t>
            </a:r>
            <a:endParaRPr lang="en" sz="1600" dirty="0">
              <a:solidFill>
                <a:schemeClr val="tx2">
                  <a:lumMod val="50000"/>
                </a:schemeClr>
              </a:solidFill>
            </a:endParaRP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sz="1600" dirty="0">
              <a:solidFill>
                <a:schemeClr val="tx2">
                  <a:lumMod val="50000"/>
                </a:schemeClr>
              </a:solidFill>
            </a:endParaRPr>
          </a:p>
        </p:txBody>
      </p:sp>
      <p:sp>
        <p:nvSpPr>
          <p:cNvPr id="9" name="Shape 164"/>
          <p:cNvSpPr txBox="1">
            <a:spLocks/>
          </p:cNvSpPr>
          <p:nvPr/>
        </p:nvSpPr>
        <p:spPr>
          <a:xfrm>
            <a:off x="4722278" y="1618075"/>
            <a:ext cx="3702676" cy="2071824"/>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600" dirty="0" smtClean="0">
                <a:solidFill>
                  <a:schemeClr val="tx2">
                    <a:lumMod val="50000"/>
                  </a:schemeClr>
                </a:solidFill>
              </a:rPr>
              <a:t>Planning, Cleanup, Development and Restoration efforts </a:t>
            </a:r>
          </a:p>
          <a:p>
            <a:pPr>
              <a:spcBef>
                <a:spcPts val="200"/>
              </a:spcBef>
              <a:buClr>
                <a:schemeClr val="accent1"/>
              </a:buClr>
            </a:pPr>
            <a:endParaRPr lang="en-US" sz="1600" dirty="0" smtClean="0">
              <a:solidFill>
                <a:schemeClr val="tx2">
                  <a:lumMod val="50000"/>
                </a:schemeClr>
              </a:solidFill>
            </a:endParaRPr>
          </a:p>
          <a:p>
            <a:pPr marL="285750" indent="-285750">
              <a:spcBef>
                <a:spcPts val="200"/>
              </a:spcBef>
              <a:buClr>
                <a:schemeClr val="accent1"/>
              </a:buClr>
              <a:buFont typeface="Century Gothic" panose="020B0502020202020204" pitchFamily="34" charset="0"/>
              <a:buChar char="►"/>
            </a:pPr>
            <a:r>
              <a:rPr lang="en-US" sz="1600" dirty="0" smtClean="0">
                <a:solidFill>
                  <a:schemeClr val="accent1"/>
                </a:solidFill>
              </a:rPr>
              <a:t>Focus</a:t>
            </a:r>
            <a:r>
              <a:rPr lang="en-US" sz="1600" dirty="0" smtClean="0">
                <a:solidFill>
                  <a:schemeClr val="tx2">
                    <a:lumMod val="50000"/>
                  </a:schemeClr>
                </a:solidFill>
              </a:rPr>
              <a:t> on </a:t>
            </a:r>
            <a:r>
              <a:rPr lang="en-US" sz="1600" dirty="0" smtClean="0">
                <a:solidFill>
                  <a:schemeClr val="accent1"/>
                </a:solidFill>
              </a:rPr>
              <a:t>aquatic</a:t>
            </a:r>
            <a:r>
              <a:rPr lang="en-US" sz="1600" dirty="0" smtClean="0">
                <a:solidFill>
                  <a:schemeClr val="tx2">
                    <a:lumMod val="50000"/>
                  </a:schemeClr>
                </a:solidFill>
              </a:rPr>
              <a:t> landscapes</a:t>
            </a:r>
          </a:p>
          <a:p>
            <a:pPr marL="285750" indent="-285750">
              <a:spcBef>
                <a:spcPts val="200"/>
              </a:spcBef>
              <a:buClr>
                <a:schemeClr val="accent1"/>
              </a:buClr>
              <a:buFont typeface="Century Gothic" panose="020B0502020202020204" pitchFamily="34" charset="0"/>
              <a:buChar char="►"/>
            </a:pPr>
            <a:endParaRPr lang="en-US" sz="1600" dirty="0">
              <a:solidFill>
                <a:schemeClr val="tx2">
                  <a:lumMod val="50000"/>
                </a:schemeClr>
              </a:solidFill>
            </a:endParaRPr>
          </a:p>
          <a:p>
            <a:pPr marL="285750" indent="-285750">
              <a:spcBef>
                <a:spcPts val="200"/>
              </a:spcBef>
              <a:buClr>
                <a:schemeClr val="accent1"/>
              </a:buClr>
              <a:buFont typeface="Century Gothic" panose="020B0502020202020204" pitchFamily="34" charset="0"/>
              <a:buChar char="►"/>
            </a:pPr>
            <a:r>
              <a:rPr lang="en-US" sz="1600" dirty="0" smtClean="0">
                <a:solidFill>
                  <a:schemeClr val="tx2">
                    <a:lumMod val="50000"/>
                  </a:schemeClr>
                </a:solidFill>
              </a:rPr>
              <a:t>Provide MWD with </a:t>
            </a:r>
            <a:r>
              <a:rPr lang="en-US" sz="1600" dirty="0" smtClean="0">
                <a:solidFill>
                  <a:schemeClr val="accent1"/>
                </a:solidFill>
              </a:rPr>
              <a:t>turbidity modelling</a:t>
            </a:r>
            <a:r>
              <a:rPr lang="en-US" sz="1600" dirty="0" smtClean="0">
                <a:solidFill>
                  <a:schemeClr val="tx2">
                    <a:lumMod val="50000"/>
                  </a:schemeClr>
                </a:solidFill>
              </a:rPr>
              <a:t> within the Bay Delta </a:t>
            </a:r>
          </a:p>
          <a:p>
            <a:pPr marL="285750" indent="-285750">
              <a:spcBef>
                <a:spcPts val="200"/>
              </a:spcBef>
              <a:buClr>
                <a:schemeClr val="accent1"/>
              </a:buClr>
              <a:buFont typeface="Century Gothic" panose="020B0502020202020204" pitchFamily="34" charset="0"/>
              <a:buChar char="►"/>
            </a:pPr>
            <a:endParaRPr lang="en-US" sz="1600" dirty="0">
              <a:solidFill>
                <a:srgbClr val="757070"/>
              </a:solidFill>
            </a:endParaRPr>
          </a:p>
        </p:txBody>
      </p:sp>
      <p:pic>
        <p:nvPicPr>
          <p:cNvPr id="10" name="Picture 9"/>
          <p:cNvPicPr>
            <a:picLocks noChangeAspect="1"/>
          </p:cNvPicPr>
          <p:nvPr/>
        </p:nvPicPr>
        <p:blipFill rotWithShape="1">
          <a:blip r:embed="rId3"/>
          <a:srcRect t="20277" b="47007"/>
          <a:stretch/>
        </p:blipFill>
        <p:spPr>
          <a:xfrm>
            <a:off x="-1297" y="3803241"/>
            <a:ext cx="9144000" cy="1994039"/>
          </a:xfrm>
          <a:prstGeom prst="rect">
            <a:avLst/>
          </a:prstGeom>
        </p:spPr>
      </p:pic>
      <p:cxnSp>
        <p:nvCxnSpPr>
          <p:cNvPr id="11" name="Straight Connector 10"/>
          <p:cNvCxnSpPr/>
          <p:nvPr/>
        </p:nvCxnSpPr>
        <p:spPr>
          <a:xfrm>
            <a:off x="1680693" y="1310903"/>
            <a:ext cx="1017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44733" y="1291583"/>
            <a:ext cx="169357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353619" y="4876485"/>
            <a:ext cx="2818400"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Oregon Environmental Council</a:t>
            </a:r>
            <a:endParaRPr lang="en-US" sz="11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367305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92137" y="226219"/>
            <a:ext cx="7674900" cy="3597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a:t>Objectives</a:t>
            </a:r>
          </a:p>
        </p:txBody>
      </p:sp>
      <p:sp>
        <p:nvSpPr>
          <p:cNvPr id="172" name="Shape 172"/>
          <p:cNvSpPr txBox="1"/>
          <p:nvPr/>
        </p:nvSpPr>
        <p:spPr>
          <a:xfrm>
            <a:off x="0" y="4889995"/>
            <a:ext cx="2583900" cy="2058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spcAft>
                <a:spcPts val="0"/>
              </a:spcAft>
              <a:buClr>
                <a:srgbClr val="000000"/>
              </a:buClr>
              <a:buFont typeface="Arial"/>
              <a:buNone/>
            </a:pPr>
            <a:endParaRPr sz="900" b="0" i="0" u="none" strike="noStrike" cap="none">
              <a:solidFill>
                <a:srgbClr val="000000"/>
              </a:solidFill>
              <a:latin typeface="Century Gothic"/>
              <a:ea typeface="Century Gothic"/>
              <a:cs typeface="Century Gothic"/>
              <a:sym typeface="Century Gothic"/>
            </a:endParaRPr>
          </a:p>
        </p:txBody>
      </p:sp>
      <p:sp>
        <p:nvSpPr>
          <p:cNvPr id="173" name="Shape 173"/>
          <p:cNvSpPr txBox="1">
            <a:spLocks noGrp="1"/>
          </p:cNvSpPr>
          <p:nvPr>
            <p:ph type="body" idx="1"/>
          </p:nvPr>
        </p:nvSpPr>
        <p:spPr>
          <a:xfrm>
            <a:off x="193891" y="956740"/>
            <a:ext cx="3733733" cy="1123260"/>
          </a:xfrm>
          <a:prstGeom prst="rect">
            <a:avLst/>
          </a:prstGeom>
          <a:noFill/>
          <a:ln>
            <a:noFill/>
          </a:ln>
        </p:spPr>
        <p:txBody>
          <a:bodyPr lIns="68575" tIns="34275" rIns="68575" bIns="34275" anchor="t" anchorCtr="0">
            <a:noAutofit/>
          </a:bodyPr>
          <a:lstStyle/>
          <a:p>
            <a:pPr marL="273050" marR="0" lvl="0" indent="-285750" algn="l" rtl="0">
              <a:lnSpc>
                <a:spcPct val="90000"/>
              </a:lnSpc>
              <a:spcBef>
                <a:spcPts val="200"/>
              </a:spcBef>
              <a:spcAft>
                <a:spcPts val="0"/>
              </a:spcAft>
              <a:buClr>
                <a:srgbClr val="75AADB"/>
              </a:buClr>
              <a:buSzPct val="100000"/>
              <a:buFont typeface="Century Gothic" panose="020B0502020202020204" pitchFamily="34" charset="0"/>
              <a:buChar char="►"/>
            </a:pPr>
            <a:r>
              <a:rPr lang="en" sz="1800" dirty="0">
                <a:solidFill>
                  <a:schemeClr val="accent1"/>
                </a:solidFill>
              </a:rPr>
              <a:t>Support</a:t>
            </a:r>
            <a:r>
              <a:rPr lang="en" sz="1800" dirty="0">
                <a:solidFill>
                  <a:srgbClr val="757070"/>
                </a:solidFill>
              </a:rPr>
              <a:t> the development of MWD’s </a:t>
            </a:r>
            <a:r>
              <a:rPr lang="en" sz="1800" dirty="0">
                <a:solidFill>
                  <a:schemeClr val="accent1"/>
                </a:solidFill>
              </a:rPr>
              <a:t>turbidity model </a:t>
            </a:r>
            <a:r>
              <a:rPr lang="en" sz="1800" dirty="0">
                <a:solidFill>
                  <a:srgbClr val="757070"/>
                </a:solidFill>
              </a:rPr>
              <a:t>by providing satellite data for validation</a:t>
            </a:r>
          </a:p>
          <a:p>
            <a:pPr marL="285750" marR="0" lvl="0" indent="-285750" algn="l" rtl="0">
              <a:lnSpc>
                <a:spcPct val="90000"/>
              </a:lnSpc>
              <a:spcBef>
                <a:spcPts val="200"/>
              </a:spcBef>
              <a:spcAft>
                <a:spcPts val="0"/>
              </a:spcAft>
              <a:buFont typeface="Century Gothic" panose="020B0502020202020204" pitchFamily="34" charset="0"/>
              <a:buChar char="►"/>
            </a:pPr>
            <a:endParaRPr lang="en-US" sz="1800" dirty="0" smtClean="0">
              <a:solidFill>
                <a:srgbClr val="757070"/>
              </a:solidFill>
            </a:endParaRPr>
          </a:p>
          <a:p>
            <a:pPr marL="285750" marR="0" lvl="0" indent="-285750" algn="l" rtl="0">
              <a:lnSpc>
                <a:spcPct val="90000"/>
              </a:lnSpc>
              <a:spcBef>
                <a:spcPts val="200"/>
              </a:spcBef>
              <a:spcAft>
                <a:spcPts val="0"/>
              </a:spcAft>
              <a:buFont typeface="Century Gothic" panose="020B0502020202020204" pitchFamily="34" charset="0"/>
              <a:buChar char="►"/>
            </a:pPr>
            <a:endParaRPr sz="1800" dirty="0">
              <a:solidFill>
                <a:srgbClr val="757070"/>
              </a:solidFill>
            </a:endParaRPr>
          </a:p>
        </p:txBody>
      </p:sp>
      <p:grpSp>
        <p:nvGrpSpPr>
          <p:cNvPr id="146" name="Group 145"/>
          <p:cNvGrpSpPr/>
          <p:nvPr/>
        </p:nvGrpSpPr>
        <p:grpSpPr>
          <a:xfrm>
            <a:off x="4234946" y="830384"/>
            <a:ext cx="4435789" cy="3899237"/>
            <a:chOff x="331626" y="828539"/>
            <a:chExt cx="4435789" cy="3899237"/>
          </a:xfrm>
        </p:grpSpPr>
        <p:pic>
          <p:nvPicPr>
            <p:cNvPr id="32" name="Picture 31"/>
            <p:cNvPicPr>
              <a:picLocks noChangeAspect="1"/>
            </p:cNvPicPr>
            <p:nvPr/>
          </p:nvPicPr>
          <p:blipFill rotWithShape="1">
            <a:blip r:embed="rId3"/>
            <a:srcRect t="43157"/>
            <a:stretch/>
          </p:blipFill>
          <p:spPr>
            <a:xfrm>
              <a:off x="3939958" y="3848858"/>
              <a:ext cx="686025" cy="440751"/>
            </a:xfrm>
            <a:prstGeom prst="rect">
              <a:avLst/>
            </a:prstGeom>
          </p:spPr>
        </p:pic>
        <p:pic>
          <p:nvPicPr>
            <p:cNvPr id="33" name="Picture 32"/>
            <p:cNvPicPr>
              <a:picLocks noChangeAspect="1"/>
            </p:cNvPicPr>
            <p:nvPr/>
          </p:nvPicPr>
          <p:blipFill rotWithShape="1">
            <a:blip r:embed="rId4"/>
            <a:srcRect l="-967" t="46377" r="967" b="805"/>
            <a:stretch/>
          </p:blipFill>
          <p:spPr>
            <a:xfrm>
              <a:off x="2810855" y="3839112"/>
              <a:ext cx="709735" cy="450494"/>
            </a:xfrm>
            <a:prstGeom prst="rect">
              <a:avLst/>
            </a:prstGeom>
          </p:spPr>
        </p:pic>
        <p:pic>
          <p:nvPicPr>
            <p:cNvPr id="34" name="Picture 33"/>
            <p:cNvPicPr>
              <a:picLocks noChangeAspect="1"/>
            </p:cNvPicPr>
            <p:nvPr/>
          </p:nvPicPr>
          <p:blipFill rotWithShape="1">
            <a:blip r:embed="rId5"/>
            <a:srcRect t="50403"/>
            <a:stretch/>
          </p:blipFill>
          <p:spPr>
            <a:xfrm>
              <a:off x="1730906" y="3886199"/>
              <a:ext cx="675397" cy="398505"/>
            </a:xfrm>
            <a:prstGeom prst="rect">
              <a:avLst/>
            </a:prstGeom>
          </p:spPr>
        </p:pic>
        <p:pic>
          <p:nvPicPr>
            <p:cNvPr id="42" name="Picture 41"/>
            <p:cNvPicPr>
              <a:picLocks noChangeAspect="1"/>
            </p:cNvPicPr>
            <p:nvPr/>
          </p:nvPicPr>
          <p:blipFill rotWithShape="1">
            <a:blip r:embed="rId6"/>
            <a:srcRect b="76164"/>
            <a:stretch/>
          </p:blipFill>
          <p:spPr>
            <a:xfrm>
              <a:off x="584069" y="3462614"/>
              <a:ext cx="713294" cy="202001"/>
            </a:xfrm>
            <a:prstGeom prst="rect">
              <a:avLst/>
            </a:prstGeom>
          </p:spPr>
        </p:pic>
        <p:pic>
          <p:nvPicPr>
            <p:cNvPr id="53" name="Picture 52"/>
            <p:cNvPicPr>
              <a:picLocks noChangeAspect="1"/>
            </p:cNvPicPr>
            <p:nvPr/>
          </p:nvPicPr>
          <p:blipFill rotWithShape="1">
            <a:blip r:embed="rId6"/>
            <a:srcRect b="76164"/>
            <a:stretch/>
          </p:blipFill>
          <p:spPr>
            <a:xfrm>
              <a:off x="1696790" y="3462613"/>
              <a:ext cx="713294" cy="202001"/>
            </a:xfrm>
            <a:prstGeom prst="rect">
              <a:avLst/>
            </a:prstGeom>
          </p:spPr>
        </p:pic>
        <p:pic>
          <p:nvPicPr>
            <p:cNvPr id="54" name="Picture 53"/>
            <p:cNvPicPr>
              <a:picLocks noChangeAspect="1"/>
            </p:cNvPicPr>
            <p:nvPr/>
          </p:nvPicPr>
          <p:blipFill rotWithShape="1">
            <a:blip r:embed="rId6"/>
            <a:srcRect b="76164"/>
            <a:stretch/>
          </p:blipFill>
          <p:spPr>
            <a:xfrm>
              <a:off x="2810855" y="3452526"/>
              <a:ext cx="713294" cy="202001"/>
            </a:xfrm>
            <a:prstGeom prst="rect">
              <a:avLst/>
            </a:prstGeom>
          </p:spPr>
        </p:pic>
        <p:pic>
          <p:nvPicPr>
            <p:cNvPr id="55" name="Picture 54"/>
            <p:cNvPicPr>
              <a:picLocks noChangeAspect="1"/>
            </p:cNvPicPr>
            <p:nvPr/>
          </p:nvPicPr>
          <p:blipFill rotWithShape="1">
            <a:blip r:embed="rId6"/>
            <a:srcRect b="76164"/>
            <a:stretch/>
          </p:blipFill>
          <p:spPr>
            <a:xfrm>
              <a:off x="3924487" y="3461200"/>
              <a:ext cx="713294" cy="202001"/>
            </a:xfrm>
            <a:prstGeom prst="rect">
              <a:avLst/>
            </a:prstGeom>
          </p:spPr>
        </p:pic>
        <p:sp>
          <p:nvSpPr>
            <p:cNvPr id="44" name="TextBox 43"/>
            <p:cNvSpPr txBox="1"/>
            <p:nvPr/>
          </p:nvSpPr>
          <p:spPr>
            <a:xfrm>
              <a:off x="2159927" y="3031169"/>
              <a:ext cx="100380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Turbidity</a:t>
              </a:r>
              <a:endParaRPr lang="en-US" sz="1600" dirty="0">
                <a:solidFill>
                  <a:schemeClr val="tx2">
                    <a:lumMod val="50000"/>
                  </a:schemeClr>
                </a:solidFill>
                <a:latin typeface="Century Gothic" panose="020B0502020202020204" pitchFamily="34" charset="0"/>
              </a:endParaRPr>
            </a:p>
          </p:txBody>
        </p:sp>
        <p:sp>
          <p:nvSpPr>
            <p:cNvPr id="47" name="TextBox 46"/>
            <p:cNvSpPr txBox="1"/>
            <p:nvPr/>
          </p:nvSpPr>
          <p:spPr>
            <a:xfrm>
              <a:off x="589498" y="4389222"/>
              <a:ext cx="740908" cy="338554"/>
            </a:xfrm>
            <a:prstGeom prst="rect">
              <a:avLst/>
            </a:prstGeom>
            <a:noFill/>
          </p:spPr>
          <p:txBody>
            <a:bodyPr wrap="none" rtlCol="0">
              <a:spAutoFit/>
            </a:bodyPr>
            <a:lstStyle/>
            <a:p>
              <a:r>
                <a:rPr lang="en-US" sz="1600" dirty="0">
                  <a:solidFill>
                    <a:schemeClr val="tx2">
                      <a:lumMod val="50000"/>
                    </a:schemeClr>
                  </a:solidFill>
                  <a:latin typeface="Century Gothic" panose="020B0502020202020204" pitchFamily="34" charset="0"/>
                </a:rPr>
                <a:t>0 FNU</a:t>
              </a:r>
            </a:p>
          </p:txBody>
        </p:sp>
        <p:sp>
          <p:nvSpPr>
            <p:cNvPr id="59" name="TextBox 58"/>
            <p:cNvSpPr txBox="1"/>
            <p:nvPr/>
          </p:nvSpPr>
          <p:spPr>
            <a:xfrm>
              <a:off x="3798880" y="4362335"/>
              <a:ext cx="968535"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250 </a:t>
              </a:r>
              <a:r>
                <a:rPr lang="en-US" sz="1600" dirty="0">
                  <a:solidFill>
                    <a:schemeClr val="tx2">
                      <a:lumMod val="50000"/>
                    </a:schemeClr>
                  </a:solidFill>
                  <a:latin typeface="Century Gothic" panose="020B0502020202020204" pitchFamily="34" charset="0"/>
                </a:rPr>
                <a:t>FNU</a:t>
              </a:r>
            </a:p>
          </p:txBody>
        </p:sp>
        <p:cxnSp>
          <p:nvCxnSpPr>
            <p:cNvPr id="52" name="Straight Arrow Connector 51"/>
            <p:cNvCxnSpPr/>
            <p:nvPr/>
          </p:nvCxnSpPr>
          <p:spPr>
            <a:xfrm>
              <a:off x="1370750" y="4558499"/>
              <a:ext cx="23764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713780" y="3462615"/>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825402" y="3462615"/>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937024" y="3462614"/>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7"/>
            <a:srcRect t="53611"/>
            <a:stretch/>
          </p:blipFill>
          <p:spPr>
            <a:xfrm>
              <a:off x="602158" y="3912339"/>
              <a:ext cx="692523" cy="379089"/>
            </a:xfrm>
            <a:prstGeom prst="rect">
              <a:avLst/>
            </a:prstGeom>
          </p:spPr>
        </p:pic>
        <p:cxnSp>
          <p:nvCxnSpPr>
            <p:cNvPr id="63" name="Straight Connector 62"/>
            <p:cNvCxnSpPr/>
            <p:nvPr/>
          </p:nvCxnSpPr>
          <p:spPr>
            <a:xfrm>
              <a:off x="602158" y="3913095"/>
              <a:ext cx="692523"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602158" y="3462616"/>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a:off x="512474" y="1463655"/>
              <a:ext cx="1488258" cy="1264338"/>
              <a:chOff x="2308423" y="913854"/>
              <a:chExt cx="1688451" cy="1374675"/>
            </a:xfrm>
          </p:grpSpPr>
          <p:sp>
            <p:nvSpPr>
              <p:cNvPr id="78" name="Rounded Rectangle 77"/>
              <p:cNvSpPr/>
              <p:nvPr/>
            </p:nvSpPr>
            <p:spPr>
              <a:xfrm rot="19464272">
                <a:off x="3333616" y="913854"/>
                <a:ext cx="558032" cy="1026991"/>
              </a:xfrm>
              <a:prstGeom prst="round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rot="21311343">
                <a:off x="2308423" y="1364501"/>
                <a:ext cx="1101997" cy="924028"/>
                <a:chOff x="2733563" y="2040748"/>
                <a:chExt cx="1101997" cy="924028"/>
              </a:xfrm>
            </p:grpSpPr>
            <p:cxnSp>
              <p:nvCxnSpPr>
                <p:cNvPr id="96" name="Straight Connector 95"/>
                <p:cNvCxnSpPr/>
                <p:nvPr/>
              </p:nvCxnSpPr>
              <p:spPr>
                <a:xfrm rot="241880" flipV="1">
                  <a:off x="3020932" y="2747189"/>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241880" flipV="1">
                  <a:off x="2900316" y="2471948"/>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241880" flipV="1">
                  <a:off x="3427744" y="2487948"/>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241880" flipV="1">
                  <a:off x="3340080" y="2230352"/>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9917232">
                  <a:off x="3468594" y="2040748"/>
                  <a:ext cx="366966" cy="521071"/>
                </a:xfrm>
                <a:prstGeom prst="rect">
                  <a:avLst/>
                </a:prstGeom>
                <a:pattFill prst="pct70">
                  <a:fgClr>
                    <a:srgbClr val="566393"/>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917232">
                  <a:off x="2733563" y="2443705"/>
                  <a:ext cx="366966" cy="521071"/>
                </a:xfrm>
                <a:prstGeom prst="rect">
                  <a:avLst/>
                </a:prstGeom>
                <a:pattFill prst="pct70">
                  <a:fgClr>
                    <a:srgbClr val="566393"/>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rot="19917232">
                  <a:off x="3096025" y="2240966"/>
                  <a:ext cx="366966" cy="521071"/>
                </a:xfrm>
                <a:prstGeom prst="rect">
                  <a:avLst/>
                </a:prstGeom>
                <a:pattFill prst="pct70">
                  <a:fgClr>
                    <a:srgbClr val="566393"/>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p:cNvSpPr/>
              <p:nvPr/>
            </p:nvSpPr>
            <p:spPr>
              <a:xfrm rot="19514431">
                <a:off x="3640227" y="1597747"/>
                <a:ext cx="356647" cy="19910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rot="19514431" flipV="1">
                <a:off x="3468729" y="1424193"/>
                <a:ext cx="356647"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19514431">
                <a:off x="3303927" y="1111744"/>
                <a:ext cx="356647" cy="19910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3526754" y="1084866"/>
              <a:ext cx="820539" cy="1434676"/>
              <a:chOff x="3275235" y="636666"/>
              <a:chExt cx="820539" cy="1434676"/>
            </a:xfrm>
          </p:grpSpPr>
          <p:sp>
            <p:nvSpPr>
              <p:cNvPr id="111" name="Rectangle 110"/>
              <p:cNvSpPr/>
              <p:nvPr/>
            </p:nvSpPr>
            <p:spPr>
              <a:xfrm>
                <a:off x="3289460" y="1628188"/>
                <a:ext cx="806314" cy="443154"/>
              </a:xfrm>
              <a:prstGeom prst="rect">
                <a:avLst/>
              </a:prstGeom>
              <a:pattFill prst="smCheck">
                <a:fgClr>
                  <a:schemeClr val="bg1">
                    <a:lumMod val="85000"/>
                  </a:schemeClr>
                </a:fgClr>
                <a:bgClr>
                  <a:schemeClr val="bg1"/>
                </a:bgClr>
              </a:patt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flipV="1">
                <a:off x="3388248" y="683437"/>
                <a:ext cx="0" cy="944639"/>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rot="19355937">
                <a:off x="3275235" y="636666"/>
                <a:ext cx="265902" cy="401790"/>
              </a:xfrm>
              <a:prstGeom prst="rect">
                <a:avLst/>
              </a:prstGeom>
              <a:pattFill prst="pct70">
                <a:fgClr>
                  <a:schemeClr val="accent1">
                    <a:lumMod val="50000"/>
                  </a:schemeClr>
                </a:fgClr>
                <a:bgClr>
                  <a:schemeClr val="bg1"/>
                </a:bgClr>
              </a:pattFill>
              <a:ln w="3175">
                <a:solidFill>
                  <a:schemeClr val="tx1"/>
                </a:solidFill>
              </a:ln>
              <a:scene3d>
                <a:camera prst="orthographicFront">
                  <a:rot lat="19799996"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3486908" y="1347175"/>
                <a:ext cx="477839" cy="279382"/>
              </a:xfrm>
              <a:prstGeom prst="rect">
                <a:avLst/>
              </a:prstGeom>
              <a:pattFill prst="smCheck">
                <a:fgClr>
                  <a:schemeClr val="bg1">
                    <a:lumMod val="85000"/>
                  </a:schemeClr>
                </a:fgClr>
                <a:bgClr>
                  <a:schemeClr val="bg1"/>
                </a:bgClr>
              </a:patt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3" name="Straight Connector 122"/>
            <p:cNvCxnSpPr/>
            <p:nvPr/>
          </p:nvCxnSpPr>
          <p:spPr>
            <a:xfrm flipH="1">
              <a:off x="1534407" y="2592586"/>
              <a:ext cx="12718" cy="714135"/>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971743" y="2592122"/>
              <a:ext cx="1" cy="670782"/>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331626" y="828539"/>
              <a:ext cx="95571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a:t>
              </a:r>
              <a:endParaRPr lang="en-US" sz="1600" dirty="0">
                <a:solidFill>
                  <a:schemeClr val="tx2">
                    <a:lumMod val="50000"/>
                  </a:schemeClr>
                </a:solidFill>
                <a:latin typeface="Century Gothic" panose="020B0502020202020204" pitchFamily="34" charset="0"/>
              </a:endParaRPr>
            </a:p>
          </p:txBody>
        </p:sp>
        <p:sp>
          <p:nvSpPr>
            <p:cNvPr id="140" name="TextBox 139"/>
            <p:cNvSpPr txBox="1"/>
            <p:nvPr/>
          </p:nvSpPr>
          <p:spPr>
            <a:xfrm>
              <a:off x="2694271" y="828539"/>
              <a:ext cx="75052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In Situ</a:t>
              </a:r>
              <a:endParaRPr lang="en-US" sz="1600" dirty="0">
                <a:solidFill>
                  <a:schemeClr val="tx2">
                    <a:lumMod val="50000"/>
                  </a:schemeClr>
                </a:solidFill>
                <a:latin typeface="Century Gothic" panose="020B0502020202020204" pitchFamily="34" charset="0"/>
              </a:endParaRPr>
            </a:p>
          </p:txBody>
        </p:sp>
      </p:grpSp>
      <p:sp>
        <p:nvSpPr>
          <p:cNvPr id="147" name="TextBox 146"/>
          <p:cNvSpPr txBox="1"/>
          <p:nvPr/>
        </p:nvSpPr>
        <p:spPr>
          <a:xfrm>
            <a:off x="165116" y="2448503"/>
            <a:ext cx="3664725" cy="1117229"/>
          </a:xfrm>
          <a:prstGeom prst="rect">
            <a:avLst/>
          </a:prstGeom>
          <a:noFill/>
        </p:spPr>
        <p:txBody>
          <a:bodyPr wrap="square" rtlCol="0">
            <a:spAutoFit/>
          </a:bodyPr>
          <a:lstStyle/>
          <a:p>
            <a:pPr marL="273050" lvl="0" indent="-285750">
              <a:lnSpc>
                <a:spcPct val="90000"/>
              </a:lnSpc>
              <a:spcBef>
                <a:spcPts val="200"/>
              </a:spcBef>
              <a:buClr>
                <a:srgbClr val="75AADB"/>
              </a:buClr>
              <a:buSzPct val="100000"/>
              <a:buFont typeface="Century Gothic" panose="020B0502020202020204" pitchFamily="34" charset="0"/>
              <a:buChar char="►"/>
            </a:pPr>
            <a:r>
              <a:rPr lang="en-US" sz="1800" dirty="0">
                <a:solidFill>
                  <a:schemeClr val="accent1"/>
                </a:solidFill>
                <a:latin typeface="Century Gothic" panose="020B0502020202020204" pitchFamily="34" charset="0"/>
              </a:rPr>
              <a:t>Compare</a:t>
            </a:r>
            <a:r>
              <a:rPr lang="en-US" sz="1800" dirty="0">
                <a:solidFill>
                  <a:srgbClr val="757070"/>
                </a:solidFill>
                <a:latin typeface="Century Gothic" panose="020B0502020202020204" pitchFamily="34" charset="0"/>
              </a:rPr>
              <a:t> turbidity values </a:t>
            </a:r>
            <a:r>
              <a:rPr lang="en-US" sz="1800" dirty="0">
                <a:solidFill>
                  <a:schemeClr val="accent1"/>
                </a:solidFill>
                <a:latin typeface="Century Gothic" panose="020B0502020202020204" pitchFamily="34" charset="0"/>
              </a:rPr>
              <a:t>derived</a:t>
            </a:r>
            <a:r>
              <a:rPr lang="en-US" sz="1800" dirty="0">
                <a:solidFill>
                  <a:srgbClr val="757070"/>
                </a:solidFill>
                <a:latin typeface="Century Gothic" panose="020B0502020202020204" pitchFamily="34" charset="0"/>
              </a:rPr>
              <a:t> </a:t>
            </a:r>
            <a:r>
              <a:rPr lang="en-US" sz="1800" dirty="0" smtClean="0">
                <a:solidFill>
                  <a:srgbClr val="757070"/>
                </a:solidFill>
                <a:latin typeface="Century Gothic" panose="020B0502020202020204" pitchFamily="34" charset="0"/>
              </a:rPr>
              <a:t>from </a:t>
            </a:r>
            <a:r>
              <a:rPr lang="en-US" sz="1800" dirty="0">
                <a:solidFill>
                  <a:srgbClr val="757070"/>
                </a:solidFill>
                <a:latin typeface="Century Gothic" panose="020B0502020202020204" pitchFamily="34" charset="0"/>
              </a:rPr>
              <a:t>Landsat </a:t>
            </a:r>
            <a:r>
              <a:rPr lang="en-US" sz="1800" dirty="0" smtClean="0">
                <a:solidFill>
                  <a:srgbClr val="757070"/>
                </a:solidFill>
                <a:latin typeface="Century Gothic" panose="020B0502020202020204" pitchFamily="34" charset="0"/>
              </a:rPr>
              <a:t>8, Sentinel-2, Sentinel 3</a:t>
            </a:r>
            <a:endParaRPr lang="en-US" sz="1800" dirty="0">
              <a:solidFill>
                <a:srgbClr val="757070"/>
              </a:solidFill>
              <a:latin typeface="Century Gothic" panose="020B0502020202020204" pitchFamily="34" charset="0"/>
            </a:endParaRPr>
          </a:p>
          <a:p>
            <a:endParaRPr lang="en-US" sz="1800" dirty="0">
              <a:latin typeface="Century Gothic" panose="020B0502020202020204" pitchFamily="34" charset="0"/>
            </a:endParaRPr>
          </a:p>
        </p:txBody>
      </p:sp>
      <p:sp>
        <p:nvSpPr>
          <p:cNvPr id="148" name="TextBox 147"/>
          <p:cNvSpPr txBox="1"/>
          <p:nvPr/>
        </p:nvSpPr>
        <p:spPr>
          <a:xfrm>
            <a:off x="165116" y="3783692"/>
            <a:ext cx="3733733" cy="840230"/>
          </a:xfrm>
          <a:prstGeom prst="rect">
            <a:avLst/>
          </a:prstGeom>
          <a:noFill/>
        </p:spPr>
        <p:txBody>
          <a:bodyPr wrap="square" rtlCol="0">
            <a:spAutoFit/>
          </a:bodyPr>
          <a:lstStyle/>
          <a:p>
            <a:pPr marL="273050" lvl="0" indent="-285750">
              <a:lnSpc>
                <a:spcPct val="90000"/>
              </a:lnSpc>
              <a:spcBef>
                <a:spcPts val="200"/>
              </a:spcBef>
              <a:buClr>
                <a:srgbClr val="75AADB"/>
              </a:buClr>
              <a:buSzPct val="100000"/>
              <a:buFont typeface="Century Gothic" panose="020B0502020202020204" pitchFamily="34" charset="0"/>
              <a:buChar char="►"/>
            </a:pPr>
            <a:r>
              <a:rPr lang="en-US" sz="1800" dirty="0">
                <a:solidFill>
                  <a:srgbClr val="5B9BD5"/>
                </a:solidFill>
                <a:latin typeface="Century Gothic" panose="020B0502020202020204" pitchFamily="34" charset="0"/>
              </a:rPr>
              <a:t>Explore</a:t>
            </a:r>
            <a:r>
              <a:rPr lang="en-US" sz="1800" dirty="0">
                <a:solidFill>
                  <a:srgbClr val="757070"/>
                </a:solidFill>
                <a:latin typeface="Century Gothic" panose="020B0502020202020204" pitchFamily="34" charset="0"/>
              </a:rPr>
              <a:t> the </a:t>
            </a:r>
            <a:r>
              <a:rPr lang="en-US" sz="1800" dirty="0">
                <a:solidFill>
                  <a:srgbClr val="5B9BD5"/>
                </a:solidFill>
                <a:latin typeface="Century Gothic" panose="020B0502020202020204" pitchFamily="34" charset="0"/>
              </a:rPr>
              <a:t>interchangeable use </a:t>
            </a:r>
            <a:r>
              <a:rPr lang="en-US" sz="1800" dirty="0">
                <a:solidFill>
                  <a:srgbClr val="757070"/>
                </a:solidFill>
                <a:latin typeface="Century Gothic" panose="020B0502020202020204" pitchFamily="34" charset="0"/>
              </a:rPr>
              <a:t>of </a:t>
            </a:r>
            <a:r>
              <a:rPr lang="en-US" sz="1800" dirty="0">
                <a:solidFill>
                  <a:srgbClr val="5B9BD5"/>
                </a:solidFill>
                <a:latin typeface="Century Gothic" panose="020B0502020202020204" pitchFamily="34" charset="0"/>
              </a:rPr>
              <a:t>satellite</a:t>
            </a:r>
            <a:r>
              <a:rPr lang="en-US" sz="1800" dirty="0">
                <a:solidFill>
                  <a:srgbClr val="757070"/>
                </a:solidFill>
                <a:latin typeface="Century Gothic" panose="020B0502020202020204" pitchFamily="34" charset="0"/>
              </a:rPr>
              <a:t> data and </a:t>
            </a:r>
            <a:r>
              <a:rPr lang="en-US" sz="1800" i="1" dirty="0">
                <a:solidFill>
                  <a:srgbClr val="5B9BD5"/>
                </a:solidFill>
                <a:latin typeface="Century Gothic" panose="020B0502020202020204" pitchFamily="34" charset="0"/>
              </a:rPr>
              <a:t>in situ </a:t>
            </a:r>
            <a:r>
              <a:rPr lang="en-US" sz="1800" dirty="0">
                <a:solidFill>
                  <a:srgbClr val="757070"/>
                </a:solidFill>
                <a:latin typeface="Century Gothic" panose="020B0502020202020204" pitchFamily="34" charset="0"/>
              </a:rPr>
              <a:t>data for model </a:t>
            </a:r>
            <a:r>
              <a:rPr lang="en-US" sz="1800" dirty="0" smtClean="0">
                <a:solidFill>
                  <a:srgbClr val="757070"/>
                </a:solidFill>
                <a:latin typeface="Century Gothic" panose="020B0502020202020204" pitchFamily="34" charset="0"/>
              </a:rPr>
              <a:t>validation </a:t>
            </a:r>
            <a:endParaRPr lang="en-US" sz="1800" dirty="0">
              <a:solidFill>
                <a:srgbClr val="75707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fill="hold"/>
                                        <p:tgtEl>
                                          <p:spTgt spid="147"/>
                                        </p:tgtEl>
                                        <p:attrNameLst>
                                          <p:attrName>ppt_x</p:attrName>
                                        </p:attrNameLst>
                                      </p:cBhvr>
                                      <p:tavLst>
                                        <p:tav tm="0">
                                          <p:val>
                                            <p:strVal val="#ppt_x"/>
                                          </p:val>
                                        </p:tav>
                                        <p:tav tm="100000">
                                          <p:val>
                                            <p:strVal val="#ppt_x"/>
                                          </p:val>
                                        </p:tav>
                                      </p:tavLst>
                                    </p:anim>
                                    <p:anim calcmode="lin" valueType="num">
                                      <p:cBhvr additive="base">
                                        <p:cTn id="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8"/>
                                        </p:tgtEl>
                                        <p:attrNameLst>
                                          <p:attrName>style.visibility</p:attrName>
                                        </p:attrNameLst>
                                      </p:cBhvr>
                                      <p:to>
                                        <p:strVal val="visible"/>
                                      </p:to>
                                    </p:set>
                                    <p:anim calcmode="lin" valueType="num">
                                      <p:cBhvr additive="base">
                                        <p:cTn id="13" dur="500" fill="hold"/>
                                        <p:tgtEl>
                                          <p:spTgt spid="148"/>
                                        </p:tgtEl>
                                        <p:attrNameLst>
                                          <p:attrName>ppt_x</p:attrName>
                                        </p:attrNameLst>
                                      </p:cBhvr>
                                      <p:tavLst>
                                        <p:tav tm="0">
                                          <p:val>
                                            <p:strVal val="#ppt_x"/>
                                          </p:val>
                                        </p:tav>
                                        <p:tav tm="100000">
                                          <p:val>
                                            <p:strVal val="#ppt_x"/>
                                          </p:val>
                                        </p:tav>
                                      </p:tavLst>
                                    </p:anim>
                                    <p:anim calcmode="lin" valueType="num">
                                      <p:cBhvr additive="base">
                                        <p:cTn id="14"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a:t>Study </a:t>
            </a:r>
            <a:r>
              <a:rPr lang="en" dirty="0" smtClean="0"/>
              <a:t>Area</a:t>
            </a:r>
            <a:endParaRPr lang="en" dirty="0"/>
          </a:p>
        </p:txBody>
      </p:sp>
      <p:pic>
        <p:nvPicPr>
          <p:cNvPr id="183" name="Shape 183"/>
          <p:cNvPicPr preferRelativeResize="0"/>
          <p:nvPr/>
        </p:nvPicPr>
        <p:blipFill rotWithShape="1">
          <a:blip r:embed="rId3">
            <a:alphaModFix/>
          </a:blip>
          <a:srcRect l="10718" t="8058" r="10529" b="8350"/>
          <a:stretch/>
        </p:blipFill>
        <p:spPr>
          <a:xfrm>
            <a:off x="4667557" y="453626"/>
            <a:ext cx="3540242" cy="4400828"/>
          </a:xfrm>
          <a:prstGeom prst="rect">
            <a:avLst/>
          </a:prstGeom>
          <a:noFill/>
          <a:ln>
            <a:noFill/>
          </a:ln>
        </p:spPr>
      </p:pic>
      <p:sp>
        <p:nvSpPr>
          <p:cNvPr id="74" name="Shape 173"/>
          <p:cNvSpPr txBox="1">
            <a:spLocks noGrp="1"/>
          </p:cNvSpPr>
          <p:nvPr>
            <p:ph type="body" idx="1"/>
          </p:nvPr>
        </p:nvSpPr>
        <p:spPr>
          <a:xfrm>
            <a:off x="334925" y="1087496"/>
            <a:ext cx="4008951" cy="767062"/>
          </a:xfrm>
          <a:prstGeom prst="rect">
            <a:avLst/>
          </a:prstGeom>
          <a:noFill/>
          <a:ln>
            <a:noFill/>
          </a:ln>
        </p:spPr>
        <p:txBody>
          <a:bodyPr lIns="68575" tIns="34275" rIns="68575" bIns="34275" anchor="t" anchorCtr="0">
            <a:noAutofit/>
          </a:bodyPr>
          <a:lstStyle/>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Western portion of the Bay Delta Watershed</a:t>
            </a:r>
          </a:p>
          <a:p>
            <a:pPr marR="0" lvl="0" algn="l" rtl="0">
              <a:lnSpc>
                <a:spcPct val="125000"/>
              </a:lnSpc>
              <a:spcBef>
                <a:spcPts val="200"/>
              </a:spcBef>
              <a:spcAft>
                <a:spcPts val="0"/>
              </a:spcAft>
              <a:buClr>
                <a:srgbClr val="75AADB"/>
              </a:buClr>
              <a:buSzPct val="100000"/>
            </a:pPr>
            <a:r>
              <a:rPr lang="en" sz="1800" dirty="0">
                <a:solidFill>
                  <a:schemeClr val="tx2">
                    <a:lumMod val="50000"/>
                  </a:schemeClr>
                </a:solidFill>
              </a:rPr>
              <a:t>	</a:t>
            </a:r>
            <a:endParaRPr lang="en" sz="1800" dirty="0" smtClean="0">
              <a:solidFill>
                <a:schemeClr val="tx2">
                  <a:lumMod val="50000"/>
                </a:schemeClr>
              </a:solidFill>
            </a:endParaRPr>
          </a:p>
        </p:txBody>
      </p:sp>
      <p:sp>
        <p:nvSpPr>
          <p:cNvPr id="191" name="TextBox 190"/>
          <p:cNvSpPr txBox="1"/>
          <p:nvPr/>
        </p:nvSpPr>
        <p:spPr>
          <a:xfrm>
            <a:off x="255423" y="2002665"/>
            <a:ext cx="4024648" cy="2041585"/>
          </a:xfrm>
          <a:prstGeom prst="rect">
            <a:avLst/>
          </a:prstGeom>
          <a:noFill/>
        </p:spPr>
        <p:txBody>
          <a:bodyPr wrap="square" rtlCol="0">
            <a:spAutoFit/>
          </a:bodyPr>
          <a:lstStyle/>
          <a:p>
            <a:pPr marL="958850" lvl="2" indent="-285750">
              <a:lnSpc>
                <a:spcPct val="125000"/>
              </a:lnSpc>
              <a:spcBef>
                <a:spcPts val="200"/>
              </a:spcBef>
              <a:buClr>
                <a:srgbClr val="75AADB"/>
              </a:buClr>
              <a:buSzPct val="100000"/>
              <a:buFont typeface="Century Gothic" panose="020B0502020202020204" pitchFamily="34" charset="0"/>
              <a:buChar char="►"/>
            </a:pPr>
            <a:r>
              <a:rPr lang="en" sz="1600" dirty="0">
                <a:solidFill>
                  <a:srgbClr val="E7E6E6">
                    <a:lumMod val="50000"/>
                  </a:srgbClr>
                </a:solidFill>
                <a:latin typeface="Century Gothic"/>
                <a:sym typeface="Century Gothic"/>
              </a:rPr>
              <a:t>San Pablo Bay</a:t>
            </a:r>
          </a:p>
          <a:p>
            <a:pPr marL="958850" lvl="2" indent="-285750">
              <a:lnSpc>
                <a:spcPct val="125000"/>
              </a:lnSpc>
              <a:spcBef>
                <a:spcPts val="200"/>
              </a:spcBef>
              <a:buClr>
                <a:srgbClr val="75AADB"/>
              </a:buClr>
              <a:buSzPct val="100000"/>
              <a:buFont typeface="Century Gothic" panose="020B0502020202020204" pitchFamily="34" charset="0"/>
              <a:buChar char="►"/>
            </a:pPr>
            <a:r>
              <a:rPr lang="en" sz="1600" dirty="0" smtClean="0">
                <a:solidFill>
                  <a:srgbClr val="E7E6E6">
                    <a:lumMod val="50000"/>
                  </a:srgbClr>
                </a:solidFill>
                <a:latin typeface="Century Gothic"/>
                <a:sym typeface="Century Gothic"/>
              </a:rPr>
              <a:t>Central </a:t>
            </a:r>
            <a:r>
              <a:rPr lang="en" sz="1600" dirty="0">
                <a:solidFill>
                  <a:srgbClr val="E7E6E6">
                    <a:lumMod val="50000"/>
                  </a:srgbClr>
                </a:solidFill>
                <a:latin typeface="Century Gothic"/>
                <a:sym typeface="Century Gothic"/>
              </a:rPr>
              <a:t>Bay</a:t>
            </a:r>
          </a:p>
          <a:p>
            <a:pPr marL="958850" lvl="2" indent="-285750">
              <a:lnSpc>
                <a:spcPct val="125000"/>
              </a:lnSpc>
              <a:spcBef>
                <a:spcPts val="200"/>
              </a:spcBef>
              <a:buClr>
                <a:srgbClr val="75AADB"/>
              </a:buClr>
              <a:buSzPct val="100000"/>
              <a:buFont typeface="Century Gothic" panose="020B0502020202020204" pitchFamily="34" charset="0"/>
              <a:buChar char="►"/>
            </a:pPr>
            <a:r>
              <a:rPr lang="en" sz="1600" dirty="0">
                <a:solidFill>
                  <a:srgbClr val="E7E6E6">
                    <a:lumMod val="50000"/>
                  </a:srgbClr>
                </a:solidFill>
                <a:latin typeface="Century Gothic"/>
                <a:sym typeface="Century Gothic"/>
              </a:rPr>
              <a:t>South </a:t>
            </a:r>
            <a:r>
              <a:rPr lang="en" sz="1600" dirty="0" smtClean="0">
                <a:solidFill>
                  <a:srgbClr val="E7E6E6">
                    <a:lumMod val="50000"/>
                  </a:srgbClr>
                </a:solidFill>
                <a:latin typeface="Century Gothic"/>
                <a:sym typeface="Century Gothic"/>
              </a:rPr>
              <a:t>Bay</a:t>
            </a:r>
          </a:p>
          <a:p>
            <a:pPr marL="958850" lvl="2" indent="-285750">
              <a:lnSpc>
                <a:spcPct val="125000"/>
              </a:lnSpc>
              <a:spcBef>
                <a:spcPts val="200"/>
              </a:spcBef>
              <a:buClr>
                <a:srgbClr val="75AADB"/>
              </a:buClr>
              <a:buSzPct val="100000"/>
              <a:buFont typeface="Century Gothic" panose="020B0502020202020204" pitchFamily="34" charset="0"/>
              <a:buChar char="►"/>
            </a:pPr>
            <a:r>
              <a:rPr lang="en" sz="1600" dirty="0">
                <a:solidFill>
                  <a:srgbClr val="E7E6E6">
                    <a:lumMod val="50000"/>
                  </a:srgbClr>
                </a:solidFill>
                <a:latin typeface="Century Gothic"/>
                <a:sym typeface="Century Gothic"/>
              </a:rPr>
              <a:t>Suisun </a:t>
            </a:r>
            <a:r>
              <a:rPr lang="en" sz="1600" dirty="0" smtClean="0">
                <a:solidFill>
                  <a:srgbClr val="E7E6E6">
                    <a:lumMod val="50000"/>
                  </a:srgbClr>
                </a:solidFill>
                <a:latin typeface="Century Gothic"/>
                <a:sym typeface="Century Gothic"/>
              </a:rPr>
              <a:t>Bay</a:t>
            </a:r>
            <a:endParaRPr lang="en" sz="1600" dirty="0">
              <a:solidFill>
                <a:srgbClr val="E7E6E6">
                  <a:lumMod val="50000"/>
                </a:srgbClr>
              </a:solidFill>
              <a:latin typeface="Century Gothic"/>
              <a:sym typeface="Century Gothic"/>
            </a:endParaRPr>
          </a:p>
          <a:p>
            <a:pPr marL="958850" lvl="2" indent="-285750">
              <a:lnSpc>
                <a:spcPct val="125000"/>
              </a:lnSpc>
              <a:spcBef>
                <a:spcPts val="200"/>
              </a:spcBef>
              <a:buClr>
                <a:srgbClr val="75AADB"/>
              </a:buClr>
              <a:buSzPct val="100000"/>
              <a:buFont typeface="Century Gothic" panose="020B0502020202020204" pitchFamily="34" charset="0"/>
              <a:buChar char="►"/>
            </a:pPr>
            <a:r>
              <a:rPr lang="en" sz="1600" dirty="0">
                <a:solidFill>
                  <a:srgbClr val="E7E6E6">
                    <a:lumMod val="50000"/>
                  </a:srgbClr>
                </a:solidFill>
                <a:latin typeface="Century Gothic"/>
                <a:sym typeface="Century Gothic"/>
              </a:rPr>
              <a:t>Tributaries of the Sacramento and San Joaquin Rivers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2" name="Picture 31"/>
          <p:cNvPicPr>
            <a:picLocks noChangeAspect="1"/>
          </p:cNvPicPr>
          <p:nvPr/>
        </p:nvPicPr>
        <p:blipFill rotWithShape="1">
          <a:blip r:embed="rId3"/>
          <a:srcRect t="20277" b="47007"/>
          <a:stretch/>
        </p:blipFill>
        <p:spPr>
          <a:xfrm>
            <a:off x="-1297" y="3803241"/>
            <a:ext cx="9144000" cy="1994039"/>
          </a:xfrm>
          <a:prstGeom prst="rect">
            <a:avLst/>
          </a:prstGeom>
        </p:spPr>
      </p:pic>
      <p:sp>
        <p:nvSpPr>
          <p:cNvPr id="180" name="Shape 180"/>
          <p:cNvSpPr txBox="1">
            <a:spLocks noGrp="1"/>
          </p:cNvSpPr>
          <p:nvPr>
            <p:ph type="title"/>
          </p:nvPr>
        </p:nvSpPr>
        <p:spPr>
          <a:xfrm>
            <a:off x="877623" y="232877"/>
            <a:ext cx="7059957"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sz="4000" dirty="0"/>
              <a:t>Study </a:t>
            </a:r>
            <a:r>
              <a:rPr lang="en" sz="4000" dirty="0" smtClean="0"/>
              <a:t>Period</a:t>
            </a:r>
            <a:endParaRPr lang="en" sz="4000" dirty="0"/>
          </a:p>
        </p:txBody>
      </p:sp>
      <p:grpSp>
        <p:nvGrpSpPr>
          <p:cNvPr id="163" name="Group 162"/>
          <p:cNvGrpSpPr/>
          <p:nvPr/>
        </p:nvGrpSpPr>
        <p:grpSpPr>
          <a:xfrm rot="560129">
            <a:off x="1196799" y="1768820"/>
            <a:ext cx="1272510" cy="1385441"/>
            <a:chOff x="-42194" y="1757167"/>
            <a:chExt cx="1272510" cy="1385441"/>
          </a:xfrm>
        </p:grpSpPr>
        <p:sp>
          <p:nvSpPr>
            <p:cNvPr id="6" name="Oval 5"/>
            <p:cNvSpPr/>
            <p:nvPr/>
          </p:nvSpPr>
          <p:spPr>
            <a:xfrm>
              <a:off x="195353" y="1757167"/>
              <a:ext cx="1034963" cy="103496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59019">
              <a:off x="-201448" y="2040652"/>
              <a:ext cx="1261210" cy="942701"/>
            </a:xfrm>
            <a:prstGeom prst="rect">
              <a:avLst/>
            </a:prstGeom>
            <a:noFill/>
          </p:spPr>
        </p:pic>
      </p:grpSp>
      <p:sp>
        <p:nvSpPr>
          <p:cNvPr id="29" name="TextBox 28"/>
          <p:cNvSpPr txBox="1"/>
          <p:nvPr/>
        </p:nvSpPr>
        <p:spPr>
          <a:xfrm>
            <a:off x="1357832" y="3510571"/>
            <a:ext cx="1011815"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April 2013</a:t>
            </a:r>
            <a:endParaRPr lang="en-US" dirty="0">
              <a:solidFill>
                <a:schemeClr val="tx2">
                  <a:lumMod val="50000"/>
                </a:schemeClr>
              </a:solidFill>
              <a:latin typeface="Century Gothic" panose="020B0502020202020204" pitchFamily="34" charset="0"/>
            </a:endParaRPr>
          </a:p>
        </p:txBody>
      </p:sp>
      <p:grpSp>
        <p:nvGrpSpPr>
          <p:cNvPr id="13" name="Group 12"/>
          <p:cNvGrpSpPr/>
          <p:nvPr/>
        </p:nvGrpSpPr>
        <p:grpSpPr>
          <a:xfrm>
            <a:off x="1438753" y="3213664"/>
            <a:ext cx="6412995" cy="220501"/>
            <a:chOff x="911082" y="4095697"/>
            <a:chExt cx="6412995" cy="220501"/>
          </a:xfrm>
        </p:grpSpPr>
        <p:cxnSp>
          <p:nvCxnSpPr>
            <p:cNvPr id="5" name="Straight Connector 4"/>
            <p:cNvCxnSpPr/>
            <p:nvPr/>
          </p:nvCxnSpPr>
          <p:spPr>
            <a:xfrm>
              <a:off x="911082" y="4198474"/>
              <a:ext cx="6404118" cy="10414"/>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5866" y="4095697"/>
              <a:ext cx="0" cy="205033"/>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24077" y="4111165"/>
              <a:ext cx="0" cy="205033"/>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188815" y="3501922"/>
            <a:ext cx="81785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Present</a:t>
            </a:r>
            <a:endParaRPr lang="en-US" dirty="0">
              <a:solidFill>
                <a:schemeClr val="tx2">
                  <a:lumMod val="50000"/>
                </a:schemeClr>
              </a:solidFill>
              <a:latin typeface="Century Gothic" panose="020B0502020202020204" pitchFamily="34" charset="0"/>
            </a:endParaRPr>
          </a:p>
        </p:txBody>
      </p:sp>
      <p:sp>
        <p:nvSpPr>
          <p:cNvPr id="48" name="TextBox 47"/>
          <p:cNvSpPr txBox="1"/>
          <p:nvPr/>
        </p:nvSpPr>
        <p:spPr>
          <a:xfrm>
            <a:off x="2284233" y="2752042"/>
            <a:ext cx="102624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Landsat 8</a:t>
            </a:r>
            <a:endParaRPr lang="en-US" dirty="0">
              <a:solidFill>
                <a:schemeClr val="tx2">
                  <a:lumMod val="50000"/>
                </a:schemeClr>
              </a:solidFill>
              <a:latin typeface="Century Gothic" panose="020B0502020202020204" pitchFamily="34" charset="0"/>
            </a:endParaRPr>
          </a:p>
        </p:txBody>
      </p:sp>
      <p:grpSp>
        <p:nvGrpSpPr>
          <p:cNvPr id="162" name="Group 161"/>
          <p:cNvGrpSpPr/>
          <p:nvPr/>
        </p:nvGrpSpPr>
        <p:grpSpPr>
          <a:xfrm rot="2118023">
            <a:off x="5153486" y="716591"/>
            <a:ext cx="1249111" cy="1096916"/>
            <a:chOff x="4015270" y="1437162"/>
            <a:chExt cx="1249111" cy="1096916"/>
          </a:xfrm>
        </p:grpSpPr>
        <p:sp>
          <p:nvSpPr>
            <p:cNvPr id="7" name="Oval 6"/>
            <p:cNvSpPr/>
            <p:nvPr/>
          </p:nvSpPr>
          <p:spPr>
            <a:xfrm>
              <a:off x="4015270" y="1437162"/>
              <a:ext cx="1096916" cy="109691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210" y="1526291"/>
              <a:ext cx="1223171" cy="999695"/>
            </a:xfrm>
            <a:prstGeom prst="rect">
              <a:avLst/>
            </a:prstGeom>
          </p:spPr>
        </p:pic>
      </p:grpSp>
      <p:sp>
        <p:nvSpPr>
          <p:cNvPr id="43" name="TextBox 42"/>
          <p:cNvSpPr txBox="1"/>
          <p:nvPr/>
        </p:nvSpPr>
        <p:spPr>
          <a:xfrm>
            <a:off x="5246540" y="2377332"/>
            <a:ext cx="1334020"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January 2016</a:t>
            </a:r>
            <a:endParaRPr lang="en-US" dirty="0">
              <a:solidFill>
                <a:schemeClr val="tx2">
                  <a:lumMod val="50000"/>
                </a:schemeClr>
              </a:solidFill>
              <a:latin typeface="Century Gothic" panose="020B0502020202020204" pitchFamily="34" charset="0"/>
            </a:endParaRPr>
          </a:p>
        </p:txBody>
      </p:sp>
      <p:grpSp>
        <p:nvGrpSpPr>
          <p:cNvPr id="12" name="Group 11"/>
          <p:cNvGrpSpPr/>
          <p:nvPr/>
        </p:nvGrpSpPr>
        <p:grpSpPr>
          <a:xfrm>
            <a:off x="5279561" y="2172299"/>
            <a:ext cx="2567405" cy="216675"/>
            <a:chOff x="4747654" y="2763581"/>
            <a:chExt cx="2567405" cy="216675"/>
          </a:xfrm>
        </p:grpSpPr>
        <p:cxnSp>
          <p:nvCxnSpPr>
            <p:cNvPr id="24" name="Straight Connector 23"/>
            <p:cNvCxnSpPr/>
            <p:nvPr/>
          </p:nvCxnSpPr>
          <p:spPr>
            <a:xfrm>
              <a:off x="4747654" y="2868004"/>
              <a:ext cx="2549438"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5059" y="2775223"/>
              <a:ext cx="0" cy="205033"/>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66061" y="2763581"/>
              <a:ext cx="0" cy="205033"/>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7104556" y="2381146"/>
            <a:ext cx="81785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Present</a:t>
            </a:r>
            <a:endParaRPr lang="en-US" dirty="0">
              <a:solidFill>
                <a:schemeClr val="tx2">
                  <a:lumMod val="50000"/>
                </a:schemeClr>
              </a:solidFill>
              <a:latin typeface="Century Gothic" panose="020B0502020202020204" pitchFamily="34" charset="0"/>
            </a:endParaRPr>
          </a:p>
        </p:txBody>
      </p:sp>
      <p:sp>
        <p:nvSpPr>
          <p:cNvPr id="49" name="TextBox 48"/>
          <p:cNvSpPr txBox="1"/>
          <p:nvPr/>
        </p:nvSpPr>
        <p:spPr>
          <a:xfrm>
            <a:off x="6138907" y="1713061"/>
            <a:ext cx="1016625"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Sentinel-2</a:t>
            </a:r>
            <a:endParaRPr lang="en-US" dirty="0">
              <a:solidFill>
                <a:schemeClr val="tx2">
                  <a:lumMod val="50000"/>
                </a:schemeClr>
              </a:solidFill>
              <a:latin typeface="Century Gothic" panose="020B0502020202020204" pitchFamily="34" charset="0"/>
            </a:endParaRPr>
          </a:p>
        </p:txBody>
      </p:sp>
      <p:sp>
        <p:nvSpPr>
          <p:cNvPr id="25" name="Rectangle 24"/>
          <p:cNvSpPr/>
          <p:nvPr/>
        </p:nvSpPr>
        <p:spPr>
          <a:xfrm>
            <a:off x="5604396" y="4876485"/>
            <a:ext cx="3589444"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a:t>
            </a:r>
            <a:r>
              <a:rPr lang="en-US" sz="1100" dirty="0" smtClean="0">
                <a:solidFill>
                  <a:schemeClr val="tx1">
                    <a:lumMod val="95000"/>
                    <a:lumOff val="5000"/>
                  </a:schemeClr>
                </a:solidFill>
                <a:latin typeface="Century Gothic" panose="020B0502020202020204" pitchFamily="34" charset="0"/>
              </a:rPr>
              <a:t>NASA/ESA, Oregon </a:t>
            </a:r>
            <a:r>
              <a:rPr lang="en-US" sz="1100" dirty="0">
                <a:solidFill>
                  <a:schemeClr val="tx1">
                    <a:lumMod val="95000"/>
                    <a:lumOff val="5000"/>
                  </a:schemeClr>
                </a:solidFill>
                <a:latin typeface="Century Gothic" panose="020B0502020202020204" pitchFamily="34" charset="0"/>
              </a:rPr>
              <a:t>Environmental Council</a:t>
            </a:r>
            <a:endParaRPr lang="en-US" sz="11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10440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ppt_x"/>
                                          </p:val>
                                        </p:tav>
                                        <p:tav tm="100000">
                                          <p:val>
                                            <p:strVal val="#ppt_x"/>
                                          </p:val>
                                        </p:tav>
                                      </p:tavLst>
                                    </p:anim>
                                    <p:anim calcmode="lin" valueType="num">
                                      <p:cBhvr additive="base">
                                        <p:cTn id="10" dur="500" fill="hold"/>
                                        <p:tgtEl>
                                          <p:spTgt spid="39"/>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163"/>
                                        </p:tgtEl>
                                        <p:attrNameLst>
                                          <p:attrName>style.visibility</p:attrName>
                                        </p:attrNameLst>
                                      </p:cBhvr>
                                      <p:to>
                                        <p:strVal val="visible"/>
                                      </p:to>
                                    </p:set>
                                    <p:animEffect transition="in" filter="fade">
                                      <p:cBhvr>
                                        <p:cTn id="18" dur="1000"/>
                                        <p:tgtEl>
                                          <p:spTgt spid="163"/>
                                        </p:tgtEl>
                                      </p:cBhvr>
                                    </p:animEffect>
                                    <p:anim calcmode="lin" valueType="num">
                                      <p:cBhvr>
                                        <p:cTn id="19" dur="1000" fill="hold"/>
                                        <p:tgtEl>
                                          <p:spTgt spid="163"/>
                                        </p:tgtEl>
                                        <p:attrNameLst>
                                          <p:attrName>ppt_x</p:attrName>
                                        </p:attrNameLst>
                                      </p:cBhvr>
                                      <p:tavLst>
                                        <p:tav tm="0">
                                          <p:val>
                                            <p:strVal val="#ppt_x"/>
                                          </p:val>
                                        </p:tav>
                                        <p:tav tm="100000">
                                          <p:val>
                                            <p:strVal val="#ppt_x"/>
                                          </p:val>
                                        </p:tav>
                                      </p:tavLst>
                                    </p:anim>
                                    <p:anim calcmode="lin" valueType="num">
                                      <p:cBhvr>
                                        <p:cTn id="20" dur="1000" fill="hold"/>
                                        <p:tgtEl>
                                          <p:spTgt spid="16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47" presetClass="entr" presetSubtype="0" fill="hold" nodeType="after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1000"/>
                                        <p:tgtEl>
                                          <p:spTgt spid="162"/>
                                        </p:tgtEl>
                                      </p:cBhvr>
                                    </p:animEffect>
                                    <p:anim calcmode="lin" valueType="num">
                                      <p:cBhvr>
                                        <p:cTn id="42" dur="1000" fill="hold"/>
                                        <p:tgtEl>
                                          <p:spTgt spid="162"/>
                                        </p:tgtEl>
                                        <p:attrNameLst>
                                          <p:attrName>ppt_x</p:attrName>
                                        </p:attrNameLst>
                                      </p:cBhvr>
                                      <p:tavLst>
                                        <p:tav tm="0">
                                          <p:val>
                                            <p:strVal val="#ppt_x"/>
                                          </p:val>
                                        </p:tav>
                                        <p:tav tm="100000">
                                          <p:val>
                                            <p:strVal val="#ppt_x"/>
                                          </p:val>
                                        </p:tav>
                                      </p:tavLst>
                                    </p:anim>
                                    <p:anim calcmode="lin" valueType="num">
                                      <p:cBhvr>
                                        <p:cTn id="43" dur="1000" fill="hold"/>
                                        <p:tgtEl>
                                          <p:spTgt spid="16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anim calcmode="lin" valueType="num">
                                      <p:cBhvr>
                                        <p:cTn id="47" dur="1000" fill="hold"/>
                                        <p:tgtEl>
                                          <p:spTgt spid="49"/>
                                        </p:tgtEl>
                                        <p:attrNameLst>
                                          <p:attrName>ppt_x</p:attrName>
                                        </p:attrNameLst>
                                      </p:cBhvr>
                                      <p:tavLst>
                                        <p:tav tm="0">
                                          <p:val>
                                            <p:strVal val="#ppt_x"/>
                                          </p:val>
                                        </p:tav>
                                        <p:tav tm="100000">
                                          <p:val>
                                            <p:strVal val="#ppt_x"/>
                                          </p:val>
                                        </p:tav>
                                      </p:tavLst>
                                    </p:anim>
                                    <p:anim calcmode="lin" valueType="num">
                                      <p:cBhvr>
                                        <p:cTn id="4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8" grpId="0"/>
      <p:bldP spid="43" grpId="0"/>
      <p:bldP spid="47"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a:spcBef>
                <a:spcPts val="0"/>
              </a:spcBef>
              <a:buClr>
                <a:srgbClr val="75AADB"/>
              </a:buClr>
              <a:buSzPct val="25000"/>
              <a:buFont typeface="Century Gothic"/>
              <a:buNone/>
            </a:pPr>
            <a:r>
              <a:rPr lang="en" sz="3200"/>
              <a:t>Satellites &amp; Sensors Used</a:t>
            </a:r>
          </a:p>
        </p:txBody>
      </p:sp>
      <p:pic>
        <p:nvPicPr>
          <p:cNvPr id="189" name="Shape 189"/>
          <p:cNvPicPr preferRelativeResize="0"/>
          <p:nvPr/>
        </p:nvPicPr>
        <p:blipFill rotWithShape="1">
          <a:blip r:embed="rId3">
            <a:alphaModFix/>
          </a:blip>
          <a:srcRect l="25013" t="18153" r="9301"/>
          <a:stretch/>
        </p:blipFill>
        <p:spPr>
          <a:xfrm>
            <a:off x="49" y="1523822"/>
            <a:ext cx="3060300" cy="1147750"/>
          </a:xfrm>
          <a:prstGeom prst="rect">
            <a:avLst/>
          </a:prstGeom>
          <a:noFill/>
          <a:ln>
            <a:noFill/>
          </a:ln>
        </p:spPr>
      </p:pic>
      <p:pic>
        <p:nvPicPr>
          <p:cNvPr id="190" name="Shape 190"/>
          <p:cNvPicPr preferRelativeResize="0"/>
          <p:nvPr/>
        </p:nvPicPr>
        <p:blipFill>
          <a:blip r:embed="rId4">
            <a:alphaModFix/>
          </a:blip>
          <a:stretch>
            <a:fillRect/>
          </a:stretch>
        </p:blipFill>
        <p:spPr>
          <a:xfrm>
            <a:off x="3350000" y="1523822"/>
            <a:ext cx="2475075" cy="1147749"/>
          </a:xfrm>
          <a:prstGeom prst="rect">
            <a:avLst/>
          </a:prstGeom>
          <a:noFill/>
          <a:ln>
            <a:noFill/>
          </a:ln>
        </p:spPr>
      </p:pic>
      <p:pic>
        <p:nvPicPr>
          <p:cNvPr id="191" name="Shape 191"/>
          <p:cNvPicPr preferRelativeResize="0"/>
          <p:nvPr/>
        </p:nvPicPr>
        <p:blipFill rotWithShape="1">
          <a:blip r:embed="rId5">
            <a:alphaModFix/>
          </a:blip>
          <a:srcRect l="4603" t="-450" r="11086" b="46220"/>
          <a:stretch/>
        </p:blipFill>
        <p:spPr>
          <a:xfrm>
            <a:off x="6114712" y="1523822"/>
            <a:ext cx="3044849" cy="1147750"/>
          </a:xfrm>
          <a:prstGeom prst="rect">
            <a:avLst/>
          </a:prstGeom>
          <a:noFill/>
          <a:ln>
            <a:noFill/>
          </a:ln>
        </p:spPr>
      </p:pic>
      <p:sp>
        <p:nvSpPr>
          <p:cNvPr id="192" name="Shape 192"/>
          <p:cNvSpPr txBox="1">
            <a:spLocks noGrp="1"/>
          </p:cNvSpPr>
          <p:nvPr>
            <p:ph type="body" idx="1"/>
          </p:nvPr>
        </p:nvSpPr>
        <p:spPr>
          <a:xfrm>
            <a:off x="7775" y="3060497"/>
            <a:ext cx="3060300" cy="1223700"/>
          </a:xfrm>
          <a:prstGeom prst="rect">
            <a:avLst/>
          </a:prstGeom>
          <a:noFill/>
          <a:ln>
            <a:noFill/>
          </a:ln>
        </p:spPr>
        <p:txBody>
          <a:bodyPr lIns="68575" tIns="34275" rIns="68575" bIns="34275" anchor="t" anchorCtr="0">
            <a:noAutofit/>
          </a:bodyPr>
          <a:lstStyle/>
          <a:p>
            <a:pPr marR="0" lvl="0" algn="l" rtl="0">
              <a:lnSpc>
                <a:spcPct val="90000"/>
              </a:lnSpc>
              <a:spcBef>
                <a:spcPts val="200"/>
              </a:spcBef>
              <a:spcAft>
                <a:spcPts val="0"/>
              </a:spcAft>
              <a:buNone/>
            </a:pPr>
            <a:r>
              <a:rPr lang="en" sz="1800" b="1" dirty="0" smtClean="0">
                <a:solidFill>
                  <a:srgbClr val="757070"/>
                </a:solidFill>
              </a:rPr>
              <a:t>Landsat 8</a:t>
            </a:r>
            <a:r>
              <a:rPr lang="en" sz="1800" dirty="0" smtClean="0">
                <a:solidFill>
                  <a:srgbClr val="757070"/>
                </a:solidFill>
              </a:rPr>
              <a:t>: </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Launched </a:t>
            </a:r>
            <a:r>
              <a:rPr lang="en" sz="1400" dirty="0">
                <a:solidFill>
                  <a:srgbClr val="757070"/>
                </a:solidFill>
              </a:rPr>
              <a:t>February 11, 2013</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16 day </a:t>
            </a:r>
            <a:r>
              <a:rPr lang="en" sz="1400" dirty="0" smtClean="0">
                <a:solidFill>
                  <a:srgbClr val="757070"/>
                </a:solidFill>
              </a:rPr>
              <a:t>orbit</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30 m resolution</a:t>
            </a:r>
            <a:endParaRPr lang="en" sz="1400" dirty="0">
              <a:solidFill>
                <a:srgbClr val="757070"/>
              </a:solidFill>
            </a:endParaRPr>
          </a:p>
          <a:p>
            <a:pPr marL="457200" marR="0" lvl="0" indent="-317500" algn="l" rtl="0">
              <a:lnSpc>
                <a:spcPct val="90000"/>
              </a:lnSpc>
              <a:spcBef>
                <a:spcPts val="200"/>
              </a:spcBef>
              <a:spcAft>
                <a:spcPts val="0"/>
              </a:spcAft>
              <a:buClr>
                <a:srgbClr val="757070"/>
              </a:buClr>
              <a:buSzPct val="100000"/>
              <a:buChar char="-"/>
            </a:pPr>
            <a:r>
              <a:rPr lang="en" sz="1400" dirty="0">
                <a:solidFill>
                  <a:srgbClr val="757070"/>
                </a:solidFill>
              </a:rPr>
              <a:t>Operational Land Imager (OLI)</a:t>
            </a:r>
          </a:p>
          <a:p>
            <a:pPr marL="0" marR="0" lvl="0" indent="0" algn="l" rtl="0">
              <a:lnSpc>
                <a:spcPct val="90000"/>
              </a:lnSpc>
              <a:spcBef>
                <a:spcPts val="200"/>
              </a:spcBef>
              <a:spcAft>
                <a:spcPts val="0"/>
              </a:spcAft>
              <a:buNone/>
            </a:pPr>
            <a:endParaRPr sz="1800" dirty="0">
              <a:solidFill>
                <a:srgbClr val="757070"/>
              </a:solidFill>
            </a:endParaRPr>
          </a:p>
        </p:txBody>
      </p:sp>
      <p:sp>
        <p:nvSpPr>
          <p:cNvPr id="193" name="Shape 193"/>
          <p:cNvSpPr txBox="1">
            <a:spLocks noGrp="1"/>
          </p:cNvSpPr>
          <p:nvPr>
            <p:ph type="body" idx="1"/>
          </p:nvPr>
        </p:nvSpPr>
        <p:spPr>
          <a:xfrm>
            <a:off x="3155675" y="3060497"/>
            <a:ext cx="3060300" cy="1223700"/>
          </a:xfrm>
          <a:prstGeom prst="rect">
            <a:avLst/>
          </a:prstGeom>
          <a:noFill/>
          <a:ln>
            <a:noFill/>
          </a:ln>
        </p:spPr>
        <p:txBody>
          <a:bodyPr lIns="68575" tIns="34275" rIns="68575" bIns="34275" anchor="t" anchorCtr="0">
            <a:noAutofit/>
          </a:bodyPr>
          <a:lstStyle/>
          <a:p>
            <a:pPr marR="0" lvl="0" algn="l" rtl="0">
              <a:lnSpc>
                <a:spcPct val="90000"/>
              </a:lnSpc>
              <a:spcBef>
                <a:spcPts val="200"/>
              </a:spcBef>
              <a:spcAft>
                <a:spcPts val="0"/>
              </a:spcAft>
              <a:buNone/>
            </a:pPr>
            <a:r>
              <a:rPr lang="en" sz="1800" b="1" dirty="0">
                <a:solidFill>
                  <a:srgbClr val="757070"/>
                </a:solidFill>
              </a:rPr>
              <a:t>Sentinel-2</a:t>
            </a:r>
            <a:r>
              <a:rPr lang="en" sz="1800" dirty="0">
                <a:solidFill>
                  <a:srgbClr val="757070"/>
                </a:solidFill>
              </a:rPr>
              <a:t>: </a:t>
            </a:r>
          </a:p>
          <a:p>
            <a:pPr marL="457200" marR="0" lvl="0" indent="-317500" algn="l" rtl="0">
              <a:lnSpc>
                <a:spcPct val="90000"/>
              </a:lnSpc>
              <a:spcBef>
                <a:spcPts val="200"/>
              </a:spcBef>
              <a:spcAft>
                <a:spcPts val="0"/>
              </a:spcAft>
              <a:buClr>
                <a:srgbClr val="757070"/>
              </a:buClr>
              <a:buSzPct val="100000"/>
              <a:buChar char="-"/>
            </a:pPr>
            <a:r>
              <a:rPr lang="en" sz="1400" dirty="0">
                <a:solidFill>
                  <a:srgbClr val="757070"/>
                </a:solidFill>
              </a:rPr>
              <a:t>Launched June </a:t>
            </a:r>
            <a:r>
              <a:rPr lang="en" sz="1400" dirty="0" smtClean="0">
                <a:solidFill>
                  <a:srgbClr val="757070"/>
                </a:solidFill>
              </a:rPr>
              <a:t>23, </a:t>
            </a:r>
            <a:r>
              <a:rPr lang="en" sz="1400" dirty="0">
                <a:solidFill>
                  <a:srgbClr val="757070"/>
                </a:solidFill>
              </a:rPr>
              <a:t>2015</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10 day </a:t>
            </a:r>
            <a:r>
              <a:rPr lang="en" sz="1400" dirty="0" smtClean="0">
                <a:solidFill>
                  <a:srgbClr val="757070"/>
                </a:solidFill>
              </a:rPr>
              <a:t>orbit</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10 - 20 m resolution</a:t>
            </a:r>
            <a:endParaRPr lang="en" sz="1400" dirty="0">
              <a:solidFill>
                <a:srgbClr val="757070"/>
              </a:solidFill>
            </a:endParaRPr>
          </a:p>
          <a:p>
            <a:pPr marL="457200" marR="0" lvl="0" indent="-317500" algn="l" rtl="0">
              <a:lnSpc>
                <a:spcPct val="90000"/>
              </a:lnSpc>
              <a:spcBef>
                <a:spcPts val="200"/>
              </a:spcBef>
              <a:spcAft>
                <a:spcPts val="0"/>
              </a:spcAft>
              <a:buClr>
                <a:srgbClr val="757070"/>
              </a:buClr>
              <a:buSzPct val="100000"/>
              <a:buChar char="-"/>
            </a:pPr>
            <a:r>
              <a:rPr lang="en" sz="1400" dirty="0">
                <a:solidFill>
                  <a:srgbClr val="757070"/>
                </a:solidFill>
              </a:rPr>
              <a:t>Multispectral Imager (MSI)</a:t>
            </a:r>
          </a:p>
          <a:p>
            <a:pPr marL="0" marR="0" lvl="0" indent="0" algn="l" rtl="0">
              <a:lnSpc>
                <a:spcPct val="90000"/>
              </a:lnSpc>
              <a:spcBef>
                <a:spcPts val="200"/>
              </a:spcBef>
              <a:spcAft>
                <a:spcPts val="0"/>
              </a:spcAft>
              <a:buNone/>
            </a:pPr>
            <a:endParaRPr sz="1800" dirty="0">
              <a:solidFill>
                <a:srgbClr val="757070"/>
              </a:solidFill>
            </a:endParaRPr>
          </a:p>
        </p:txBody>
      </p:sp>
      <p:sp>
        <p:nvSpPr>
          <p:cNvPr id="194" name="Shape 194"/>
          <p:cNvSpPr txBox="1">
            <a:spLocks noGrp="1"/>
          </p:cNvSpPr>
          <p:nvPr>
            <p:ph type="body" idx="1"/>
          </p:nvPr>
        </p:nvSpPr>
        <p:spPr>
          <a:xfrm>
            <a:off x="6106975" y="3060497"/>
            <a:ext cx="3060300" cy="1223700"/>
          </a:xfrm>
          <a:prstGeom prst="rect">
            <a:avLst/>
          </a:prstGeom>
          <a:noFill/>
          <a:ln>
            <a:noFill/>
          </a:ln>
        </p:spPr>
        <p:txBody>
          <a:bodyPr lIns="68575" tIns="34275" rIns="68575" bIns="34275" anchor="t" anchorCtr="0">
            <a:noAutofit/>
          </a:bodyPr>
          <a:lstStyle/>
          <a:p>
            <a:pPr marR="0" lvl="0" algn="l" rtl="0">
              <a:lnSpc>
                <a:spcPct val="90000"/>
              </a:lnSpc>
              <a:spcBef>
                <a:spcPts val="200"/>
              </a:spcBef>
              <a:spcAft>
                <a:spcPts val="0"/>
              </a:spcAft>
              <a:buNone/>
            </a:pPr>
            <a:r>
              <a:rPr lang="en" sz="1800" b="1" dirty="0">
                <a:solidFill>
                  <a:srgbClr val="757070"/>
                </a:solidFill>
              </a:rPr>
              <a:t>Sentinel-3</a:t>
            </a:r>
            <a:r>
              <a:rPr lang="en" sz="1800" dirty="0">
                <a:solidFill>
                  <a:srgbClr val="757070"/>
                </a:solidFill>
              </a:rPr>
              <a:t>: </a:t>
            </a:r>
          </a:p>
          <a:p>
            <a:pPr marL="457200" marR="0" lvl="0" indent="-317500" algn="l" rtl="0">
              <a:lnSpc>
                <a:spcPct val="90000"/>
              </a:lnSpc>
              <a:spcBef>
                <a:spcPts val="200"/>
              </a:spcBef>
              <a:spcAft>
                <a:spcPts val="0"/>
              </a:spcAft>
              <a:buClr>
                <a:srgbClr val="757070"/>
              </a:buClr>
              <a:buSzPct val="100000"/>
              <a:buChar char="-"/>
            </a:pPr>
            <a:r>
              <a:rPr lang="en" sz="1400" dirty="0">
                <a:solidFill>
                  <a:srgbClr val="757070"/>
                </a:solidFill>
              </a:rPr>
              <a:t>Launched February 16, 2016</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2 - 4 </a:t>
            </a:r>
            <a:r>
              <a:rPr lang="en" sz="1400" dirty="0" smtClean="0">
                <a:solidFill>
                  <a:srgbClr val="757070"/>
                </a:solidFill>
              </a:rPr>
              <a:t>day </a:t>
            </a:r>
            <a:r>
              <a:rPr lang="en" sz="1400" dirty="0" smtClean="0">
                <a:solidFill>
                  <a:srgbClr val="757070"/>
                </a:solidFill>
              </a:rPr>
              <a:t>orbit</a:t>
            </a:r>
          </a:p>
          <a:p>
            <a:pPr marL="457200" marR="0" lvl="0" indent="-317500" algn="l" rtl="0">
              <a:lnSpc>
                <a:spcPct val="90000"/>
              </a:lnSpc>
              <a:spcBef>
                <a:spcPts val="200"/>
              </a:spcBef>
              <a:spcAft>
                <a:spcPts val="0"/>
              </a:spcAft>
              <a:buClr>
                <a:srgbClr val="757070"/>
              </a:buClr>
              <a:buSzPct val="100000"/>
              <a:buChar char="-"/>
            </a:pPr>
            <a:r>
              <a:rPr lang="en" sz="1400" dirty="0" smtClean="0">
                <a:solidFill>
                  <a:srgbClr val="757070"/>
                </a:solidFill>
              </a:rPr>
              <a:t>300 m resolution</a:t>
            </a:r>
            <a:endParaRPr lang="en" sz="1400" dirty="0">
              <a:solidFill>
                <a:srgbClr val="757070"/>
              </a:solidFill>
            </a:endParaRPr>
          </a:p>
          <a:p>
            <a:pPr marL="457200" marR="0" lvl="0" indent="-317500" algn="l" rtl="0">
              <a:lnSpc>
                <a:spcPct val="90000"/>
              </a:lnSpc>
              <a:spcBef>
                <a:spcPts val="200"/>
              </a:spcBef>
              <a:spcAft>
                <a:spcPts val="0"/>
              </a:spcAft>
              <a:buClr>
                <a:srgbClr val="757070"/>
              </a:buClr>
              <a:buSzPct val="100000"/>
              <a:buChar char="-"/>
            </a:pPr>
            <a:r>
              <a:rPr lang="en" sz="1400" dirty="0">
                <a:solidFill>
                  <a:srgbClr val="757070"/>
                </a:solidFill>
              </a:rPr>
              <a:t>Ocean and Land Colour Instrument (OLCI)</a:t>
            </a:r>
          </a:p>
          <a:p>
            <a:pPr marL="0" marR="0" lvl="0" indent="0" algn="l" rtl="0">
              <a:lnSpc>
                <a:spcPct val="90000"/>
              </a:lnSpc>
              <a:spcBef>
                <a:spcPts val="200"/>
              </a:spcBef>
              <a:spcAft>
                <a:spcPts val="0"/>
              </a:spcAft>
              <a:buNone/>
            </a:pPr>
            <a:endParaRPr sz="1800" dirty="0">
              <a:solidFill>
                <a:srgbClr val="757070"/>
              </a:solidFill>
            </a:endParaRPr>
          </a:p>
        </p:txBody>
      </p:sp>
      <p:cxnSp>
        <p:nvCxnSpPr>
          <p:cNvPr id="10" name="Straight Connector 9"/>
          <p:cNvCxnSpPr/>
          <p:nvPr/>
        </p:nvCxnSpPr>
        <p:spPr>
          <a:xfrm>
            <a:off x="54635" y="3345765"/>
            <a:ext cx="11302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13279" y="3345765"/>
            <a:ext cx="11655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68980" y="3355902"/>
            <a:ext cx="11590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4881890"/>
            <a:ext cx="1473480" cy="261610"/>
          </a:xfrm>
          <a:prstGeom prst="rect">
            <a:avLst/>
          </a:prstGeom>
          <a:noFill/>
        </p:spPr>
        <p:txBody>
          <a:bodyPr wrap="none" rtlCol="0">
            <a:spAutoFit/>
          </a:bodyPr>
          <a:lstStyle/>
          <a:p>
            <a:r>
              <a:rPr lang="en-US" sz="1100" dirty="0" smtClean="0">
                <a:solidFill>
                  <a:schemeClr val="tx2">
                    <a:lumMod val="50000"/>
                  </a:schemeClr>
                </a:solidFill>
                <a:latin typeface="Century Gothic" panose="020B0502020202020204" pitchFamily="34" charset="0"/>
              </a:rPr>
              <a:t>Images: NASA, ESA</a:t>
            </a:r>
            <a:endParaRPr lang="en-US" sz="1100" dirty="0">
              <a:solidFill>
                <a:schemeClr val="tx2">
                  <a:lumMod val="50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4663</TotalTime>
  <Words>2377</Words>
  <Application>Microsoft Office PowerPoint</Application>
  <PresentationFormat>On-screen Show (16:9)</PresentationFormat>
  <Paragraphs>255</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Century Gothic</vt:lpstr>
      <vt:lpstr>Calibri</vt:lpstr>
      <vt:lpstr>Arial</vt:lpstr>
      <vt:lpstr>Office Theme</vt:lpstr>
      <vt:lpstr>PowerPoint Presentation</vt:lpstr>
      <vt:lpstr>Overview</vt:lpstr>
      <vt:lpstr>  Community Concerns</vt:lpstr>
      <vt:lpstr>Partners</vt:lpstr>
      <vt:lpstr>Partners</vt:lpstr>
      <vt:lpstr>Objectives</vt:lpstr>
      <vt:lpstr>Study Area</vt:lpstr>
      <vt:lpstr>Study Period</vt:lpstr>
      <vt:lpstr>Satellites &amp; Sensors Used</vt:lpstr>
      <vt:lpstr>Methodology</vt:lpstr>
      <vt:lpstr>Results: Landsat 8 vs Sentinel-2</vt:lpstr>
      <vt:lpstr>Results: Landsat 8 vs Sentinel-2</vt:lpstr>
      <vt:lpstr>Results – Clifton Court Forebay</vt:lpstr>
      <vt:lpstr>Limitations</vt:lpstr>
      <vt:lpstr>Conclusions</vt:lpstr>
      <vt:lpstr>Future Work</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Spater, Molly R (329B-Affiliate)</dc:creator>
  <cp:lastModifiedBy>Spater, Molly R (329B-Affiliate)</cp:lastModifiedBy>
  <cp:revision>94</cp:revision>
  <dcterms:modified xsi:type="dcterms:W3CDTF">2017-08-03T22:16:12Z</dcterms:modified>
</cp:coreProperties>
</file>