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6"/>
    <p:restoredTop sz="78562"/>
  </p:normalViewPr>
  <p:slideViewPr>
    <p:cSldViewPr snapToGrid="0" snapToObjects="1">
      <p:cViewPr varScale="1">
        <p:scale>
          <a:sx n="99" d="100"/>
          <a:sy n="99" d="100"/>
        </p:scale>
        <p:origin x="4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4D3CB-43BE-5C4D-8A16-8D63E730A564}" type="datetimeFigureOut">
              <a:rPr lang="en-US" smtClean="0"/>
              <a:t>11/26/18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22025-74FD-E343-AC31-BD76C2D1F6FE}" type="slidenum">
              <a:rPr lang="en-US" smtClean="0"/>
              <a:t>‹#›</a:t>
            </a:fld>
            <a:endParaRPr lang="en-US"/>
          </a:p>
        </p:txBody>
      </p:sp>
    </p:spTree>
    <p:extLst>
      <p:ext uri="{BB962C8B-B14F-4D97-AF65-F5344CB8AC3E}">
        <p14:creationId xmlns:p14="http://schemas.microsoft.com/office/powerpoint/2010/main" val="352478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Karly’s Login if anything is private: </a:t>
            </a:r>
          </a:p>
          <a:p>
            <a:endParaRPr lang="en-US" dirty="0"/>
          </a:p>
          <a:p>
            <a:r>
              <a:rPr lang="en-US" dirty="0"/>
              <a:t>Karly@34north.com</a:t>
            </a:r>
          </a:p>
          <a:p>
            <a:r>
              <a:rPr lang="en-US" dirty="0"/>
              <a:t>34north</a:t>
            </a:r>
          </a:p>
        </p:txBody>
      </p:sp>
      <p:sp>
        <p:nvSpPr>
          <p:cNvPr id="4" name="Slide Number Placeholder 3"/>
          <p:cNvSpPr>
            <a:spLocks noGrp="1"/>
          </p:cNvSpPr>
          <p:nvPr>
            <p:ph type="sldNum" sz="quarter" idx="5"/>
          </p:nvPr>
        </p:nvSpPr>
        <p:spPr/>
        <p:txBody>
          <a:bodyPr/>
          <a:lstStyle/>
          <a:p>
            <a:fld id="{AA922025-74FD-E343-AC31-BD76C2D1F6FE}" type="slidenum">
              <a:rPr lang="en-US" smtClean="0"/>
              <a:t>1</a:t>
            </a:fld>
            <a:endParaRPr lang="en-US"/>
          </a:p>
        </p:txBody>
      </p:sp>
    </p:spTree>
    <p:extLst>
      <p:ext uri="{BB962C8B-B14F-4D97-AF65-F5344CB8AC3E}">
        <p14:creationId xmlns:p14="http://schemas.microsoft.com/office/powerpoint/2010/main" val="26811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URLs for Reference/QAQC</a:t>
            </a:r>
          </a:p>
          <a:p>
            <a:endParaRPr lang="en-US" dirty="0"/>
          </a:p>
          <a:p>
            <a:r>
              <a:rPr lang="en-US" dirty="0"/>
              <a:t>ftp://</a:t>
            </a:r>
            <a:r>
              <a:rPr lang="en-US" dirty="0" err="1"/>
              <a:t>ftp.streamnet.org</a:t>
            </a:r>
            <a:r>
              <a:rPr lang="en-US" dirty="0"/>
              <a:t>/pub/</a:t>
            </a:r>
            <a:r>
              <a:rPr lang="en-US" dirty="0" err="1"/>
              <a:t>calfish</a:t>
            </a:r>
            <a:r>
              <a:rPr lang="en-US" dirty="0"/>
              <a:t>/</a:t>
            </a:r>
            <a:r>
              <a:rPr lang="en-US" dirty="0" err="1"/>
              <a:t>dailydata</a:t>
            </a:r>
            <a:r>
              <a:rPr lang="en-US" dirty="0"/>
              <a:t>/Tisdale_RST_Catch_Data_2018-2019.csv </a:t>
            </a:r>
          </a:p>
          <a:p>
            <a:endParaRPr lang="en-US" dirty="0"/>
          </a:p>
          <a:p>
            <a:r>
              <a:rPr lang="en-US" dirty="0"/>
              <a:t>ftp://</a:t>
            </a:r>
            <a:r>
              <a:rPr lang="en-US" dirty="0" err="1"/>
              <a:t>ftp.streamnet.org</a:t>
            </a:r>
            <a:r>
              <a:rPr lang="en-US" dirty="0"/>
              <a:t>/pub/</a:t>
            </a:r>
            <a:r>
              <a:rPr lang="en-US" dirty="0" err="1"/>
              <a:t>calfish</a:t>
            </a:r>
            <a:r>
              <a:rPr lang="en-US" dirty="0"/>
              <a:t>/</a:t>
            </a:r>
            <a:r>
              <a:rPr lang="en-US" dirty="0" err="1"/>
              <a:t>dailydata</a:t>
            </a:r>
            <a:r>
              <a:rPr lang="en-US" dirty="0"/>
              <a:t>/Knights_Landing_RST_Catch_Data_2018-2019.csv </a:t>
            </a:r>
          </a:p>
        </p:txBody>
      </p:sp>
      <p:sp>
        <p:nvSpPr>
          <p:cNvPr id="4" name="Slide Number Placeholder 3"/>
          <p:cNvSpPr>
            <a:spLocks noGrp="1"/>
          </p:cNvSpPr>
          <p:nvPr>
            <p:ph type="sldNum" sz="quarter" idx="5"/>
          </p:nvPr>
        </p:nvSpPr>
        <p:spPr/>
        <p:txBody>
          <a:bodyPr/>
          <a:lstStyle/>
          <a:p>
            <a:fld id="{AA922025-74FD-E343-AC31-BD76C2D1F6FE}" type="slidenum">
              <a:rPr lang="en-US" smtClean="0"/>
              <a:t>5</a:t>
            </a:fld>
            <a:endParaRPr lang="en-US"/>
          </a:p>
        </p:txBody>
      </p:sp>
    </p:spTree>
    <p:extLst>
      <p:ext uri="{BB962C8B-B14F-4D97-AF65-F5344CB8AC3E}">
        <p14:creationId xmlns:p14="http://schemas.microsoft.com/office/powerpoint/2010/main" val="25914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KEY,VALUE: </a:t>
            </a:r>
          </a:p>
          <a:p>
            <a:endParaRPr lang="en-US" u="sng" dirty="0"/>
          </a:p>
          <a:p>
            <a:r>
              <a:rPr lang="en-US" sz="1200" b="0" i="0" u="none" strike="noStrike" kern="1200" dirty="0">
                <a:solidFill>
                  <a:schemeClr val="tx1"/>
                </a:solidFill>
                <a:effectLst/>
                <a:latin typeface="+mn-lt"/>
                <a:ea typeface="+mn-ea"/>
                <a:cs typeface="+mn-cs"/>
              </a:rPr>
              <a:t>OMRPDFDATE,5/28/18</a:t>
            </a:r>
          </a:p>
          <a:p>
            <a:r>
              <a:rPr lang="en-US" sz="1200" b="0" i="0" u="none" strike="noStrike" kern="1200" dirty="0">
                <a:solidFill>
                  <a:schemeClr val="tx1"/>
                </a:solidFill>
                <a:effectLst/>
                <a:latin typeface="+mn-lt"/>
                <a:ea typeface="+mn-ea"/>
                <a:cs typeface="+mn-cs"/>
              </a:rPr>
              <a:t>OMRDAFLOW,-1040</a:t>
            </a:r>
          </a:p>
          <a:p>
            <a:r>
              <a:rPr lang="en-US" sz="1200" b="0" i="0" u="none" strike="noStrike" kern="1200" dirty="0">
                <a:solidFill>
                  <a:schemeClr val="tx1"/>
                </a:solidFill>
                <a:effectLst/>
                <a:latin typeface="+mn-lt"/>
                <a:ea typeface="+mn-ea"/>
                <a:cs typeface="+mn-cs"/>
              </a:rPr>
              <a:t>OMR5DAFLOW,-920</a:t>
            </a:r>
          </a:p>
          <a:p>
            <a:r>
              <a:rPr lang="en-US" sz="1200" b="0" i="0" u="none" strike="noStrike" kern="1200" dirty="0">
                <a:solidFill>
                  <a:schemeClr val="tx1"/>
                </a:solidFill>
                <a:effectLst/>
                <a:latin typeface="+mn-lt"/>
                <a:ea typeface="+mn-ea"/>
                <a:cs typeface="+mn-cs"/>
              </a:rPr>
              <a:t>OMR14DAFLOW,-960</a:t>
            </a:r>
            <a:r>
              <a:rPr lang="en-US" dirty="0"/>
              <a:t> </a:t>
            </a:r>
          </a:p>
        </p:txBody>
      </p:sp>
      <p:sp>
        <p:nvSpPr>
          <p:cNvPr id="4" name="Slide Number Placeholder 3"/>
          <p:cNvSpPr>
            <a:spLocks noGrp="1"/>
          </p:cNvSpPr>
          <p:nvPr>
            <p:ph type="sldNum" sz="quarter" idx="5"/>
          </p:nvPr>
        </p:nvSpPr>
        <p:spPr/>
        <p:txBody>
          <a:bodyPr/>
          <a:lstStyle/>
          <a:p>
            <a:fld id="{AA922025-74FD-E343-AC31-BD76C2D1F6FE}" type="slidenum">
              <a:rPr lang="en-US" smtClean="0"/>
              <a:t>7</a:t>
            </a:fld>
            <a:endParaRPr lang="en-US"/>
          </a:p>
        </p:txBody>
      </p:sp>
    </p:spTree>
    <p:extLst>
      <p:ext uri="{BB962C8B-B14F-4D97-AF65-F5344CB8AC3E}">
        <p14:creationId xmlns:p14="http://schemas.microsoft.com/office/powerpoint/2010/main" val="135320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Memcache</a:t>
            </a:r>
            <a:r>
              <a:rPr lang="en-US" sz="1200" b="0" i="0" u="none" strike="noStrike" kern="1200" dirty="0">
                <a:solidFill>
                  <a:schemeClr val="tx1"/>
                </a:solidFill>
                <a:effectLst/>
                <a:latin typeface="+mn-lt"/>
                <a:ea typeface="+mn-ea"/>
                <a:cs typeface="+mn-cs"/>
              </a:rPr>
              <a:t> Keys: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DJFMP_DSM_CATCH</a:t>
            </a:r>
          </a:p>
          <a:p>
            <a:r>
              <a:rPr lang="en-US" sz="1200" b="0" i="0" u="none" strike="noStrike" kern="1200" dirty="0">
                <a:solidFill>
                  <a:schemeClr val="tx1"/>
                </a:solidFill>
                <a:effectLst/>
                <a:latin typeface="+mn-lt"/>
                <a:ea typeface="+mn-ea"/>
                <a:cs typeface="+mn-cs"/>
              </a:rPr>
              <a:t>DJFMP_LFS_CATCH</a:t>
            </a:r>
          </a:p>
          <a:p>
            <a:r>
              <a:rPr lang="en-US" sz="1200" b="0" i="0" u="none" strike="noStrike" kern="1200" dirty="0">
                <a:solidFill>
                  <a:schemeClr val="tx1"/>
                </a:solidFill>
                <a:effectLst/>
                <a:latin typeface="+mn-lt"/>
                <a:ea typeface="+mn-ea"/>
                <a:cs typeface="+mn-cs"/>
              </a:rPr>
              <a:t>DJFMP_WINTER_CHN_CATCH</a:t>
            </a:r>
          </a:p>
          <a:p>
            <a:r>
              <a:rPr lang="en-US" sz="1200" b="0" i="0" u="none" strike="noStrike" kern="1200" dirty="0">
                <a:solidFill>
                  <a:schemeClr val="tx1"/>
                </a:solidFill>
                <a:effectLst/>
                <a:latin typeface="+mn-lt"/>
                <a:ea typeface="+mn-ea"/>
                <a:cs typeface="+mn-cs"/>
              </a:rPr>
              <a:t>DJFMP_SPRING_CHN_CATCH</a:t>
            </a:r>
          </a:p>
          <a:p>
            <a:r>
              <a:rPr lang="en-US" sz="1200" b="0" i="0" u="none" strike="noStrike" kern="1200" dirty="0">
                <a:solidFill>
                  <a:schemeClr val="tx1"/>
                </a:solidFill>
                <a:effectLst/>
                <a:latin typeface="+mn-lt"/>
                <a:ea typeface="+mn-ea"/>
                <a:cs typeface="+mn-cs"/>
              </a:rPr>
              <a:t>DJFMP_FALL_CHN_CATCH</a:t>
            </a:r>
          </a:p>
          <a:p>
            <a:r>
              <a:rPr lang="en-US" sz="1200" b="0" i="0" u="none" strike="noStrike" kern="1200" dirty="0">
                <a:solidFill>
                  <a:schemeClr val="tx1"/>
                </a:solidFill>
                <a:effectLst/>
                <a:latin typeface="+mn-lt"/>
                <a:ea typeface="+mn-ea"/>
                <a:cs typeface="+mn-cs"/>
              </a:rPr>
              <a:t>DJFMP_MARKED_CHN_CATCH</a:t>
            </a:r>
            <a:r>
              <a:rPr lang="en-US" dirty="0"/>
              <a:t> </a:t>
            </a:r>
          </a:p>
        </p:txBody>
      </p:sp>
      <p:sp>
        <p:nvSpPr>
          <p:cNvPr id="4" name="Slide Number Placeholder 3"/>
          <p:cNvSpPr>
            <a:spLocks noGrp="1"/>
          </p:cNvSpPr>
          <p:nvPr>
            <p:ph type="sldNum" sz="quarter" idx="5"/>
          </p:nvPr>
        </p:nvSpPr>
        <p:spPr/>
        <p:txBody>
          <a:bodyPr/>
          <a:lstStyle/>
          <a:p>
            <a:fld id="{AA922025-74FD-E343-AC31-BD76C2D1F6FE}" type="slidenum">
              <a:rPr lang="en-US" smtClean="0"/>
              <a:t>8</a:t>
            </a:fld>
            <a:endParaRPr lang="en-US"/>
          </a:p>
        </p:txBody>
      </p:sp>
    </p:spTree>
    <p:extLst>
      <p:ext uri="{BB962C8B-B14F-4D97-AF65-F5344CB8AC3E}">
        <p14:creationId xmlns:p14="http://schemas.microsoft.com/office/powerpoint/2010/main" val="47975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Keys for EDSM: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EDSM_DSM_CATCH</a:t>
            </a:r>
          </a:p>
          <a:p>
            <a:r>
              <a:rPr lang="en-US" sz="1200" b="0" i="0" u="none" strike="noStrike" kern="1200" dirty="0">
                <a:solidFill>
                  <a:schemeClr val="tx1"/>
                </a:solidFill>
                <a:effectLst/>
                <a:latin typeface="+mn-lt"/>
                <a:ea typeface="+mn-ea"/>
                <a:cs typeface="+mn-cs"/>
              </a:rPr>
              <a:t>EDSM_LFS_CATCH</a:t>
            </a:r>
          </a:p>
          <a:p>
            <a:r>
              <a:rPr lang="en-US" sz="1200" b="0" i="0" u="none" strike="noStrike" kern="1200" dirty="0">
                <a:solidFill>
                  <a:schemeClr val="tx1"/>
                </a:solidFill>
                <a:effectLst/>
                <a:latin typeface="+mn-lt"/>
                <a:ea typeface="+mn-ea"/>
                <a:cs typeface="+mn-cs"/>
              </a:rPr>
              <a:t>EDSM_WINTER_CHN_CATCH</a:t>
            </a:r>
          </a:p>
          <a:p>
            <a:r>
              <a:rPr lang="en-US" sz="1200" b="0" i="0" u="none" strike="noStrike" kern="1200" dirty="0">
                <a:solidFill>
                  <a:schemeClr val="tx1"/>
                </a:solidFill>
                <a:effectLst/>
                <a:latin typeface="+mn-lt"/>
                <a:ea typeface="+mn-ea"/>
                <a:cs typeface="+mn-cs"/>
              </a:rPr>
              <a:t>EDSM_SPRING_CHN_CATCH</a:t>
            </a:r>
          </a:p>
          <a:p>
            <a:r>
              <a:rPr lang="en-US" sz="1200" b="0" i="0" u="none" strike="noStrike" kern="1200" dirty="0">
                <a:solidFill>
                  <a:schemeClr val="tx1"/>
                </a:solidFill>
                <a:effectLst/>
                <a:latin typeface="+mn-lt"/>
                <a:ea typeface="+mn-ea"/>
                <a:cs typeface="+mn-cs"/>
              </a:rPr>
              <a:t>EDSM_FALL_CHN_CATCH</a:t>
            </a:r>
          </a:p>
          <a:p>
            <a:r>
              <a:rPr lang="en-US" sz="1200" b="0" i="0" u="none" strike="noStrike" kern="1200" dirty="0">
                <a:solidFill>
                  <a:schemeClr val="tx1"/>
                </a:solidFill>
                <a:effectLst/>
                <a:latin typeface="+mn-lt"/>
                <a:ea typeface="+mn-ea"/>
                <a:cs typeface="+mn-cs"/>
              </a:rPr>
              <a:t>EDSM_MARKED_CHN_CATCH</a:t>
            </a:r>
            <a:r>
              <a:rPr lang="en-US" dirty="0"/>
              <a:t> </a:t>
            </a:r>
          </a:p>
        </p:txBody>
      </p:sp>
      <p:sp>
        <p:nvSpPr>
          <p:cNvPr id="4" name="Slide Number Placeholder 3"/>
          <p:cNvSpPr>
            <a:spLocks noGrp="1"/>
          </p:cNvSpPr>
          <p:nvPr>
            <p:ph type="sldNum" sz="quarter" idx="5"/>
          </p:nvPr>
        </p:nvSpPr>
        <p:spPr/>
        <p:txBody>
          <a:bodyPr/>
          <a:lstStyle/>
          <a:p>
            <a:fld id="{AA922025-74FD-E343-AC31-BD76C2D1F6FE}" type="slidenum">
              <a:rPr lang="en-US" smtClean="0"/>
              <a:t>10</a:t>
            </a:fld>
            <a:endParaRPr lang="en-US"/>
          </a:p>
        </p:txBody>
      </p:sp>
    </p:spTree>
    <p:extLst>
      <p:ext uri="{BB962C8B-B14F-4D97-AF65-F5344CB8AC3E}">
        <p14:creationId xmlns:p14="http://schemas.microsoft.com/office/powerpoint/2010/main" val="289195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RBDD_RBT_CATCH</a:t>
            </a:r>
          </a:p>
          <a:p>
            <a:r>
              <a:rPr lang="en-US" sz="1200" b="0" i="0" u="none" strike="noStrike" kern="1200" dirty="0">
                <a:solidFill>
                  <a:schemeClr val="tx1"/>
                </a:solidFill>
                <a:effectLst/>
                <a:latin typeface="+mn-lt"/>
                <a:ea typeface="+mn-ea"/>
                <a:cs typeface="+mn-cs"/>
              </a:rPr>
              <a:t>RBDD_WINTER_CHN_CATCH</a:t>
            </a:r>
          </a:p>
          <a:p>
            <a:r>
              <a:rPr lang="en-US" sz="1200" b="0" i="0" u="none" strike="noStrike" kern="1200" dirty="0">
                <a:solidFill>
                  <a:schemeClr val="tx1"/>
                </a:solidFill>
                <a:effectLst/>
                <a:latin typeface="+mn-lt"/>
                <a:ea typeface="+mn-ea"/>
                <a:cs typeface="+mn-cs"/>
              </a:rPr>
              <a:t>RBDD_SPRING_CHN_CATCH</a:t>
            </a:r>
          </a:p>
          <a:p>
            <a:r>
              <a:rPr lang="en-US" sz="1200" b="0" i="0" u="none" strike="noStrike" kern="1200" dirty="0">
                <a:solidFill>
                  <a:schemeClr val="tx1"/>
                </a:solidFill>
                <a:effectLst/>
                <a:latin typeface="+mn-lt"/>
                <a:ea typeface="+mn-ea"/>
                <a:cs typeface="+mn-cs"/>
              </a:rPr>
              <a:t>RBDD_FALL_CHN_CATCH</a:t>
            </a:r>
          </a:p>
          <a:p>
            <a:r>
              <a:rPr lang="en-US" sz="1200" b="0" i="0" u="none" strike="noStrike" kern="1200" dirty="0">
                <a:solidFill>
                  <a:schemeClr val="tx1"/>
                </a:solidFill>
                <a:effectLst/>
                <a:latin typeface="+mn-lt"/>
                <a:ea typeface="+mn-ea"/>
                <a:cs typeface="+mn-cs"/>
              </a:rPr>
              <a:t>RBDD_LATE_FALL_CHN_CATCH</a:t>
            </a:r>
            <a:endParaRPr lang="en-US" dirty="0"/>
          </a:p>
          <a:p>
            <a:r>
              <a:rPr lang="en-US" sz="1200" b="0" i="0" u="none" strike="noStrike" kern="1200" dirty="0">
                <a:solidFill>
                  <a:schemeClr val="tx1"/>
                </a:solidFill>
                <a:effectLst/>
                <a:latin typeface="+mn-lt"/>
                <a:ea typeface="+mn-ea"/>
                <a:cs typeface="+mn-cs"/>
              </a:rPr>
              <a:t>RBDD</a:t>
            </a:r>
            <a:r>
              <a:rPr lang="en-US" sz="1200" b="0" i="0" u="none" strike="noStrike" kern="1200">
                <a:solidFill>
                  <a:schemeClr val="tx1"/>
                </a:solidFill>
                <a:effectLst/>
                <a:latin typeface="+mn-lt"/>
                <a:ea typeface="+mn-ea"/>
                <a:cs typeface="+mn-cs"/>
              </a:rPr>
              <a:t>_DATE</a:t>
            </a:r>
            <a:endParaRPr lang="en-US" dirty="0"/>
          </a:p>
        </p:txBody>
      </p:sp>
      <p:sp>
        <p:nvSpPr>
          <p:cNvPr id="4" name="Slide Number Placeholder 3"/>
          <p:cNvSpPr>
            <a:spLocks noGrp="1"/>
          </p:cNvSpPr>
          <p:nvPr>
            <p:ph type="sldNum" sz="quarter" idx="5"/>
          </p:nvPr>
        </p:nvSpPr>
        <p:spPr/>
        <p:txBody>
          <a:bodyPr/>
          <a:lstStyle/>
          <a:p>
            <a:fld id="{AA922025-74FD-E343-AC31-BD76C2D1F6FE}" type="slidenum">
              <a:rPr lang="en-US" smtClean="0"/>
              <a:t>11</a:t>
            </a:fld>
            <a:endParaRPr lang="en-US"/>
          </a:p>
        </p:txBody>
      </p:sp>
    </p:spTree>
    <p:extLst>
      <p:ext uri="{BB962C8B-B14F-4D97-AF65-F5344CB8AC3E}">
        <p14:creationId xmlns:p14="http://schemas.microsoft.com/office/powerpoint/2010/main" val="364163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only get this to work when logged in as Karly. </a:t>
            </a:r>
          </a:p>
          <a:p>
            <a:endParaRPr lang="en-US" dirty="0"/>
          </a:p>
          <a:p>
            <a:r>
              <a:rPr lang="en-US" dirty="0"/>
              <a:t>Replace the ? With – until USFWS does it on their end.</a:t>
            </a:r>
          </a:p>
        </p:txBody>
      </p:sp>
      <p:sp>
        <p:nvSpPr>
          <p:cNvPr id="4" name="Slide Number Placeholder 3"/>
          <p:cNvSpPr>
            <a:spLocks noGrp="1"/>
          </p:cNvSpPr>
          <p:nvPr>
            <p:ph type="sldNum" sz="quarter" idx="5"/>
          </p:nvPr>
        </p:nvSpPr>
        <p:spPr/>
        <p:txBody>
          <a:bodyPr/>
          <a:lstStyle/>
          <a:p>
            <a:fld id="{AA922025-74FD-E343-AC31-BD76C2D1F6FE}" type="slidenum">
              <a:rPr lang="en-US" smtClean="0"/>
              <a:t>12</a:t>
            </a:fld>
            <a:endParaRPr lang="en-US"/>
          </a:p>
        </p:txBody>
      </p:sp>
    </p:spTree>
    <p:extLst>
      <p:ext uri="{BB962C8B-B14F-4D97-AF65-F5344CB8AC3E}">
        <p14:creationId xmlns:p14="http://schemas.microsoft.com/office/powerpoint/2010/main" val="163230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E16B-BB95-9C4E-B23D-A2F8BB8AE6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04B32F-7565-8E47-987C-D407800CB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579B16-94F9-C74C-882D-487657FD2929}"/>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5" name="Footer Placeholder 4">
            <a:extLst>
              <a:ext uri="{FF2B5EF4-FFF2-40B4-BE49-F238E27FC236}">
                <a16:creationId xmlns:a16="http://schemas.microsoft.com/office/drawing/2014/main" id="{692F6F03-E188-AF4C-BF65-1B2F2665B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90487-FC24-B54B-A8B7-8839DAF9DAB6}"/>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186382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FD35-3D1E-9543-83C7-E6590A1121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A324D-DE89-534E-8678-EBCA750543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413BF-E24C-C840-AF0A-71BCFEB2B40A}"/>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5" name="Footer Placeholder 4">
            <a:extLst>
              <a:ext uri="{FF2B5EF4-FFF2-40B4-BE49-F238E27FC236}">
                <a16:creationId xmlns:a16="http://schemas.microsoft.com/office/drawing/2014/main" id="{BC2001BD-6DA2-EE42-A14B-590C39493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D1622-9E1B-D94C-AD8C-55F978DCE961}"/>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400938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40E6A3-8C55-0348-B439-F7F7205E54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FCC441-BC60-FB4F-9CB3-BD0B9E59C6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D3F90-6AF0-D947-8B49-97481F0EA283}"/>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5" name="Footer Placeholder 4">
            <a:extLst>
              <a:ext uri="{FF2B5EF4-FFF2-40B4-BE49-F238E27FC236}">
                <a16:creationId xmlns:a16="http://schemas.microsoft.com/office/drawing/2014/main" id="{CBAD51A4-41E3-4643-A129-B268CC43B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83628-5166-924C-9C58-C8D01BA9FAED}"/>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242411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2873-C67D-8A4E-B437-24077C3FD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A54887-AA19-544F-B50E-4009EFF8FD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A06ED-AA88-8641-8C08-531817C5F478}"/>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5" name="Footer Placeholder 4">
            <a:extLst>
              <a:ext uri="{FF2B5EF4-FFF2-40B4-BE49-F238E27FC236}">
                <a16:creationId xmlns:a16="http://schemas.microsoft.com/office/drawing/2014/main" id="{AAD9ED3B-8DC0-1D44-9EB9-1CFABA48B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91A6E-111C-F946-8660-66887F72D999}"/>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329185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7899-058F-4C46-96E9-4C932407B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018C6-725A-924B-B79B-C001992B3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CBB5D9-43EF-9641-AB7F-390E440E6F92}"/>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5" name="Footer Placeholder 4">
            <a:extLst>
              <a:ext uri="{FF2B5EF4-FFF2-40B4-BE49-F238E27FC236}">
                <a16:creationId xmlns:a16="http://schemas.microsoft.com/office/drawing/2014/main" id="{A0F16153-D51D-E64D-B586-4A4DFB966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2DD0E-AC09-8F4B-9AA8-B07340514A5F}"/>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1003757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8C74-8105-A54D-97E7-D765A0101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7DBA9-77DB-B145-8095-19924EB431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60CCB2-4F21-3549-8941-2B741AFCF3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32C7A-A1C1-E248-974A-29BC61815A2F}"/>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6" name="Footer Placeholder 5">
            <a:extLst>
              <a:ext uri="{FF2B5EF4-FFF2-40B4-BE49-F238E27FC236}">
                <a16:creationId xmlns:a16="http://schemas.microsoft.com/office/drawing/2014/main" id="{2E8235A8-425C-EC42-B9D7-56FD8F2CB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FDA2F-0300-F441-A518-54027279F6D2}"/>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127212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59BFC-BEC6-F44A-A013-28227D4582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8772E5-9D75-B94C-BE37-2CDA41CD12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15225E-C8C7-C24D-9B61-67E0165A9C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3260E6-E51D-F347-BE6A-D72BB605A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E47B26-9FBD-1D49-9C13-904C39F6C2A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75AF0-647E-C943-B376-A9A001E2174B}"/>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8" name="Footer Placeholder 7">
            <a:extLst>
              <a:ext uri="{FF2B5EF4-FFF2-40B4-BE49-F238E27FC236}">
                <a16:creationId xmlns:a16="http://schemas.microsoft.com/office/drawing/2014/main" id="{5C0A462A-61B7-8D49-ABB1-92570BEAB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2AC9F2-E831-4942-8521-588976EE62C1}"/>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150370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45742-284B-CA4E-B782-37D1171D0A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DF6184-AA92-0149-BD25-D243DE3486C0}"/>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4" name="Footer Placeholder 3">
            <a:extLst>
              <a:ext uri="{FF2B5EF4-FFF2-40B4-BE49-F238E27FC236}">
                <a16:creationId xmlns:a16="http://schemas.microsoft.com/office/drawing/2014/main" id="{EC0E7AD8-1B40-9943-A299-F6BAACDF94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01418C-A667-2345-8AD2-BC5C9A370A89}"/>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98851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D222C8-F1BF-1E43-9F14-238C212B8197}"/>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3" name="Footer Placeholder 2">
            <a:extLst>
              <a:ext uri="{FF2B5EF4-FFF2-40B4-BE49-F238E27FC236}">
                <a16:creationId xmlns:a16="http://schemas.microsoft.com/office/drawing/2014/main" id="{CC0DEA0E-7C58-FD40-9E5A-076BB2FA4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F3D5DD-A027-FA49-B147-E99004975DD9}"/>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122138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64B2-0FE7-CB45-89CE-E46EFEA62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021856-3586-4B42-978F-2F635E5C5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D495D-6E2F-EE47-A3FD-D0FC0981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ECE1DF-F8D1-E740-9A3B-312060231B81}"/>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6" name="Footer Placeholder 5">
            <a:extLst>
              <a:ext uri="{FF2B5EF4-FFF2-40B4-BE49-F238E27FC236}">
                <a16:creationId xmlns:a16="http://schemas.microsoft.com/office/drawing/2014/main" id="{58A4A3CB-41F2-8943-944C-E40EFD87A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3E0B6-6C33-5A41-88F8-6642899E63F1}"/>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36745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A196-C52E-B14C-BEA6-64D7A9792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38AEF9-AD21-2543-9D96-8698633A19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2D9BF5-4A27-8C41-B6E0-5E1957348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F06064-D92D-B044-823C-D7FEED322305}"/>
              </a:ext>
            </a:extLst>
          </p:cNvPr>
          <p:cNvSpPr>
            <a:spLocks noGrp="1"/>
          </p:cNvSpPr>
          <p:nvPr>
            <p:ph type="dt" sz="half" idx="10"/>
          </p:nvPr>
        </p:nvSpPr>
        <p:spPr/>
        <p:txBody>
          <a:bodyPr/>
          <a:lstStyle/>
          <a:p>
            <a:fld id="{436282A7-1A04-7340-8E31-66BB542CCB2C}" type="datetimeFigureOut">
              <a:rPr lang="en-US" smtClean="0"/>
              <a:t>11/26/18</a:t>
            </a:fld>
            <a:endParaRPr lang="en-US"/>
          </a:p>
        </p:txBody>
      </p:sp>
      <p:sp>
        <p:nvSpPr>
          <p:cNvPr id="6" name="Footer Placeholder 5">
            <a:extLst>
              <a:ext uri="{FF2B5EF4-FFF2-40B4-BE49-F238E27FC236}">
                <a16:creationId xmlns:a16="http://schemas.microsoft.com/office/drawing/2014/main" id="{E3FFF9A3-23AC-F644-9862-D78A7572F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E6B1D-9027-6946-B4B4-39831EE52AD0}"/>
              </a:ext>
            </a:extLst>
          </p:cNvPr>
          <p:cNvSpPr>
            <a:spLocks noGrp="1"/>
          </p:cNvSpPr>
          <p:nvPr>
            <p:ph type="sldNum" sz="quarter" idx="12"/>
          </p:nvPr>
        </p:nvSpPr>
        <p:spPr/>
        <p:txBody>
          <a:bodyPr/>
          <a:lstStyle/>
          <a:p>
            <a:fld id="{3A9657F4-683E-984A-8DCD-083B5EB890E3}" type="slidenum">
              <a:rPr lang="en-US" smtClean="0"/>
              <a:t>‹#›</a:t>
            </a:fld>
            <a:endParaRPr lang="en-US"/>
          </a:p>
        </p:txBody>
      </p:sp>
    </p:spTree>
    <p:extLst>
      <p:ext uri="{BB962C8B-B14F-4D97-AF65-F5344CB8AC3E}">
        <p14:creationId xmlns:p14="http://schemas.microsoft.com/office/powerpoint/2010/main" val="245796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E11AD-C003-424D-8B38-2C2465365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56097E-A4B6-3C42-A66F-0FCCB7F9F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16F1B-E7DC-894C-A94E-786E44D923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282A7-1A04-7340-8E31-66BB542CCB2C}" type="datetimeFigureOut">
              <a:rPr lang="en-US" smtClean="0"/>
              <a:t>11/26/18</a:t>
            </a:fld>
            <a:endParaRPr lang="en-US"/>
          </a:p>
        </p:txBody>
      </p:sp>
      <p:sp>
        <p:nvSpPr>
          <p:cNvPr id="5" name="Footer Placeholder 4">
            <a:extLst>
              <a:ext uri="{FF2B5EF4-FFF2-40B4-BE49-F238E27FC236}">
                <a16:creationId xmlns:a16="http://schemas.microsoft.com/office/drawing/2014/main" id="{CC2CC10E-9287-A148-A8AE-7B0B5711F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8243C-38D2-9E4D-BCD9-0336DD8031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657F4-683E-984A-8DCD-083B5EB890E3}" type="slidenum">
              <a:rPr lang="en-US" smtClean="0"/>
              <a:t>‹#›</a:t>
            </a:fld>
            <a:endParaRPr lang="en-US"/>
          </a:p>
        </p:txBody>
      </p:sp>
    </p:spTree>
    <p:extLst>
      <p:ext uri="{BB962C8B-B14F-4D97-AF65-F5344CB8AC3E}">
        <p14:creationId xmlns:p14="http://schemas.microsoft.com/office/powerpoint/2010/main" val="222921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aydeltalive.com/projects/1819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mailto:data@34north.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www.baydeltalive.com/data_catalog/1081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cdec.water.ca.gov/reportapp/javareports?name=DROUGHTSUM"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plot.ly/create/?fid=34north:6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data@34north.com"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www.baydeltalive.com/data_catalog/9235"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5C75-12E9-2D44-B98B-5E26C0D1C391}"/>
              </a:ext>
            </a:extLst>
          </p:cNvPr>
          <p:cNvSpPr>
            <a:spLocks noGrp="1"/>
          </p:cNvSpPr>
          <p:nvPr>
            <p:ph type="ctrTitle"/>
          </p:nvPr>
        </p:nvSpPr>
        <p:spPr/>
        <p:txBody>
          <a:bodyPr/>
          <a:lstStyle/>
          <a:p>
            <a:r>
              <a:rPr lang="en-US" dirty="0"/>
              <a:t>Data Update Instructions for BDL</a:t>
            </a:r>
          </a:p>
        </p:txBody>
      </p:sp>
      <p:sp>
        <p:nvSpPr>
          <p:cNvPr id="3" name="Subtitle 2">
            <a:extLst>
              <a:ext uri="{FF2B5EF4-FFF2-40B4-BE49-F238E27FC236}">
                <a16:creationId xmlns:a16="http://schemas.microsoft.com/office/drawing/2014/main" id="{4D31B6D3-2E90-4745-A885-2C27C7203F7F}"/>
              </a:ext>
            </a:extLst>
          </p:cNvPr>
          <p:cNvSpPr>
            <a:spLocks noGrp="1"/>
          </p:cNvSpPr>
          <p:nvPr>
            <p:ph type="subTitle" idx="1"/>
          </p:nvPr>
        </p:nvSpPr>
        <p:spPr/>
        <p:txBody>
          <a:bodyPr/>
          <a:lstStyle/>
          <a:p>
            <a:r>
              <a:rPr lang="en-US" dirty="0"/>
              <a:t>Reference Project: Fisheries Rebuild Fall 2018 </a:t>
            </a:r>
          </a:p>
          <a:p>
            <a:r>
              <a:rPr lang="en-US" dirty="0">
                <a:hlinkClick r:id="rId3"/>
              </a:rPr>
              <a:t>https://www.baydeltalive.com/projects/18199</a:t>
            </a:r>
            <a:r>
              <a:rPr lang="en-US" dirty="0"/>
              <a:t> </a:t>
            </a:r>
          </a:p>
          <a:p>
            <a:endParaRPr lang="en-US" dirty="0"/>
          </a:p>
        </p:txBody>
      </p:sp>
    </p:spTree>
    <p:extLst>
      <p:ext uri="{BB962C8B-B14F-4D97-AF65-F5344CB8AC3E}">
        <p14:creationId xmlns:p14="http://schemas.microsoft.com/office/powerpoint/2010/main" val="2451033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1F2A4-2F2C-614C-A62D-EBA3F46DE125}"/>
              </a:ext>
            </a:extLst>
          </p:cNvPr>
          <p:cNvSpPr txBox="1"/>
          <p:nvPr/>
        </p:nvSpPr>
        <p:spPr>
          <a:xfrm>
            <a:off x="300789" y="180474"/>
            <a:ext cx="3124958" cy="400110"/>
          </a:xfrm>
          <a:prstGeom prst="rect">
            <a:avLst/>
          </a:prstGeom>
          <a:noFill/>
        </p:spPr>
        <p:txBody>
          <a:bodyPr wrap="none" rtlCol="0">
            <a:spAutoFit/>
          </a:bodyPr>
          <a:lstStyle/>
          <a:p>
            <a:r>
              <a:rPr lang="en-US" sz="2000" b="1" dirty="0"/>
              <a:t>EDSM: </a:t>
            </a:r>
            <a:r>
              <a:rPr lang="en-US" dirty="0"/>
              <a:t>Catch Snapshot Widget</a:t>
            </a:r>
          </a:p>
        </p:txBody>
      </p:sp>
      <p:pic>
        <p:nvPicPr>
          <p:cNvPr id="4" name="Picture 3">
            <a:extLst>
              <a:ext uri="{FF2B5EF4-FFF2-40B4-BE49-F238E27FC236}">
                <a16:creationId xmlns:a16="http://schemas.microsoft.com/office/drawing/2014/main" id="{4D9897F6-49A4-9946-BF22-874D4B0BE6D8}"/>
              </a:ext>
            </a:extLst>
          </p:cNvPr>
          <p:cNvPicPr>
            <a:picLocks noChangeAspect="1"/>
          </p:cNvPicPr>
          <p:nvPr/>
        </p:nvPicPr>
        <p:blipFill>
          <a:blip r:embed="rId3"/>
          <a:stretch>
            <a:fillRect/>
          </a:stretch>
        </p:blipFill>
        <p:spPr>
          <a:xfrm>
            <a:off x="6593304" y="1"/>
            <a:ext cx="5598695" cy="1843610"/>
          </a:xfrm>
          <a:prstGeom prst="rect">
            <a:avLst/>
          </a:prstGeom>
        </p:spPr>
      </p:pic>
      <p:sp>
        <p:nvSpPr>
          <p:cNvPr id="5" name="TextBox 4">
            <a:extLst>
              <a:ext uri="{FF2B5EF4-FFF2-40B4-BE49-F238E27FC236}">
                <a16:creationId xmlns:a16="http://schemas.microsoft.com/office/drawing/2014/main" id="{808DF47D-382A-674F-A446-D3CDDEB61300}"/>
              </a:ext>
            </a:extLst>
          </p:cNvPr>
          <p:cNvSpPr txBox="1"/>
          <p:nvPr/>
        </p:nvSpPr>
        <p:spPr>
          <a:xfrm>
            <a:off x="300789" y="1130968"/>
            <a:ext cx="6136105" cy="646331"/>
          </a:xfrm>
          <a:prstGeom prst="rect">
            <a:avLst/>
          </a:prstGeom>
          <a:noFill/>
        </p:spPr>
        <p:txBody>
          <a:bodyPr wrap="square" rtlCol="0">
            <a:spAutoFit/>
          </a:bodyPr>
          <a:lstStyle/>
          <a:p>
            <a:r>
              <a:rPr lang="en-US" dirty="0"/>
              <a:t>Directions Overview: Pull numbers from URL and add in </a:t>
            </a:r>
            <a:r>
              <a:rPr lang="en-US" dirty="0" err="1"/>
              <a:t>Memcache</a:t>
            </a:r>
            <a:endParaRPr lang="en-US" dirty="0"/>
          </a:p>
        </p:txBody>
      </p:sp>
      <p:sp>
        <p:nvSpPr>
          <p:cNvPr id="6" name="TextBox 5">
            <a:extLst>
              <a:ext uri="{FF2B5EF4-FFF2-40B4-BE49-F238E27FC236}">
                <a16:creationId xmlns:a16="http://schemas.microsoft.com/office/drawing/2014/main" id="{57C22B4E-FB77-1D48-A6A8-C453FE9961DC}"/>
              </a:ext>
            </a:extLst>
          </p:cNvPr>
          <p:cNvSpPr txBox="1"/>
          <p:nvPr/>
        </p:nvSpPr>
        <p:spPr>
          <a:xfrm>
            <a:off x="0" y="2143017"/>
            <a:ext cx="12191999" cy="2308324"/>
          </a:xfrm>
          <a:prstGeom prst="rect">
            <a:avLst/>
          </a:prstGeom>
          <a:noFill/>
        </p:spPr>
        <p:txBody>
          <a:bodyPr wrap="square" rtlCol="0">
            <a:spAutoFit/>
          </a:bodyPr>
          <a:lstStyle/>
          <a:p>
            <a:pPr marL="342900" indent="-342900">
              <a:buAutoNum type="arabicPeriod"/>
            </a:pPr>
            <a:r>
              <a:rPr lang="en-US" dirty="0"/>
              <a:t>Navigate to (change date as before for DJFMP): </a:t>
            </a:r>
            <a:r>
              <a:rPr lang="en-US" dirty="0" err="1"/>
              <a:t>view-source:https</a:t>
            </a:r>
            <a:r>
              <a:rPr lang="en-US" dirty="0"/>
              <a:t>://</a:t>
            </a:r>
            <a:r>
              <a:rPr lang="en-US" dirty="0" err="1"/>
              <a:t>systems.fws.gov</a:t>
            </a:r>
            <a:r>
              <a:rPr lang="en-US" dirty="0"/>
              <a:t>/</a:t>
            </a:r>
            <a:r>
              <a:rPr lang="en-US" dirty="0" err="1"/>
              <a:t>djfmp</a:t>
            </a:r>
            <a:r>
              <a:rPr lang="en-US" dirty="0"/>
              <a:t>/service/</a:t>
            </a:r>
            <a:r>
              <a:rPr lang="en-US" dirty="0" err="1"/>
              <a:t>getData.do?sensorNum</a:t>
            </a:r>
            <a:r>
              <a:rPr lang="en-US" dirty="0"/>
              <a:t>=</a:t>
            </a:r>
            <a:r>
              <a:rPr lang="en-US" dirty="0" err="1"/>
              <a:t>edsmDaily&amp;startDate</a:t>
            </a:r>
            <a:r>
              <a:rPr lang="en-US" dirty="0"/>
              <a:t>=2018-08-17</a:t>
            </a:r>
          </a:p>
          <a:p>
            <a:pPr marL="342900" indent="-342900">
              <a:buAutoNum type="arabicPeriod"/>
            </a:pPr>
            <a:r>
              <a:rPr lang="en-US" dirty="0"/>
              <a:t>Look for catch of species within the date requested. </a:t>
            </a:r>
          </a:p>
          <a:p>
            <a:pPr marL="342900" indent="-342900">
              <a:buAutoNum type="arabicPeriod"/>
            </a:pPr>
            <a:r>
              <a:rPr lang="en-US" dirty="0"/>
              <a:t>If there are too many entries, copy and paste into excel. Go into Data and click on Text to Column, and Delimited by commas.</a:t>
            </a:r>
          </a:p>
          <a:p>
            <a:pPr marL="342900" indent="-342900">
              <a:buAutoNum type="arabicPeriod"/>
            </a:pPr>
            <a:r>
              <a:rPr lang="en-US" dirty="0"/>
              <a:t>Go into </a:t>
            </a:r>
            <a:r>
              <a:rPr lang="en-US" dirty="0" err="1"/>
              <a:t>memcache</a:t>
            </a:r>
            <a:r>
              <a:rPr lang="en-US" dirty="0"/>
              <a:t> through your Admin panel. </a:t>
            </a:r>
          </a:p>
          <a:p>
            <a:pPr marL="342900" indent="-342900">
              <a:buAutoNum type="arabicPeriod"/>
            </a:pPr>
            <a:r>
              <a:rPr lang="en-US" dirty="0"/>
              <a:t>Select Multiple Import as the Cache Item</a:t>
            </a:r>
          </a:p>
          <a:p>
            <a:pPr marL="342900" indent="-342900">
              <a:buAutoNum type="arabicPeriod"/>
            </a:pPr>
            <a:r>
              <a:rPr lang="en-US" dirty="0"/>
              <a:t>Add in the correct keys and matching values from the EDSM output.</a:t>
            </a:r>
          </a:p>
          <a:p>
            <a:pPr marL="342900" indent="-342900">
              <a:buAutoNum type="arabicPeriod"/>
            </a:pPr>
            <a:r>
              <a:rPr lang="en-US" dirty="0"/>
              <a:t>Click Save Changes</a:t>
            </a:r>
          </a:p>
        </p:txBody>
      </p:sp>
    </p:spTree>
    <p:extLst>
      <p:ext uri="{BB962C8B-B14F-4D97-AF65-F5344CB8AC3E}">
        <p14:creationId xmlns:p14="http://schemas.microsoft.com/office/powerpoint/2010/main" val="4290004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5F34C9-AFD4-1F46-94E3-5444939A6396}"/>
              </a:ext>
            </a:extLst>
          </p:cNvPr>
          <p:cNvSpPr txBox="1"/>
          <p:nvPr/>
        </p:nvSpPr>
        <p:spPr>
          <a:xfrm>
            <a:off x="228599" y="144379"/>
            <a:ext cx="4331369" cy="400110"/>
          </a:xfrm>
          <a:prstGeom prst="rect">
            <a:avLst/>
          </a:prstGeom>
          <a:noFill/>
        </p:spPr>
        <p:txBody>
          <a:bodyPr wrap="square" rtlCol="0">
            <a:spAutoFit/>
          </a:bodyPr>
          <a:lstStyle/>
          <a:p>
            <a:r>
              <a:rPr lang="en-US" sz="2000" b="1" dirty="0"/>
              <a:t>RBDD: Brood Year Total Widget</a:t>
            </a:r>
          </a:p>
        </p:txBody>
      </p:sp>
      <p:pic>
        <p:nvPicPr>
          <p:cNvPr id="4" name="Picture 3">
            <a:extLst>
              <a:ext uri="{FF2B5EF4-FFF2-40B4-BE49-F238E27FC236}">
                <a16:creationId xmlns:a16="http://schemas.microsoft.com/office/drawing/2014/main" id="{DF7E857C-DA12-F849-89A0-3DCBE286C53A}"/>
              </a:ext>
            </a:extLst>
          </p:cNvPr>
          <p:cNvPicPr>
            <a:picLocks noChangeAspect="1"/>
          </p:cNvPicPr>
          <p:nvPr/>
        </p:nvPicPr>
        <p:blipFill>
          <a:blip r:embed="rId3"/>
          <a:stretch>
            <a:fillRect/>
          </a:stretch>
        </p:blipFill>
        <p:spPr>
          <a:xfrm>
            <a:off x="6906125" y="-1"/>
            <a:ext cx="4924927" cy="1816481"/>
          </a:xfrm>
          <a:prstGeom prst="rect">
            <a:avLst/>
          </a:prstGeom>
        </p:spPr>
      </p:pic>
      <p:sp>
        <p:nvSpPr>
          <p:cNvPr id="5" name="TextBox 4">
            <a:extLst>
              <a:ext uri="{FF2B5EF4-FFF2-40B4-BE49-F238E27FC236}">
                <a16:creationId xmlns:a16="http://schemas.microsoft.com/office/drawing/2014/main" id="{45AEB9DB-942B-D54F-AFDC-F6BA64956FA5}"/>
              </a:ext>
            </a:extLst>
          </p:cNvPr>
          <p:cNvSpPr txBox="1"/>
          <p:nvPr/>
        </p:nvSpPr>
        <p:spPr>
          <a:xfrm>
            <a:off x="228598" y="910202"/>
            <a:ext cx="5378117" cy="646331"/>
          </a:xfrm>
          <a:prstGeom prst="rect">
            <a:avLst/>
          </a:prstGeom>
          <a:noFill/>
        </p:spPr>
        <p:txBody>
          <a:bodyPr wrap="square" rtlCol="0">
            <a:spAutoFit/>
          </a:bodyPr>
          <a:lstStyle/>
          <a:p>
            <a:r>
              <a:rPr lang="en-US" dirty="0"/>
              <a:t>Directions Overview: csv from email and </a:t>
            </a:r>
            <a:r>
              <a:rPr lang="en-US" dirty="0" err="1"/>
              <a:t>memcache</a:t>
            </a:r>
            <a:r>
              <a:rPr lang="en-US" dirty="0"/>
              <a:t> </a:t>
            </a:r>
          </a:p>
          <a:p>
            <a:r>
              <a:rPr lang="en-US" dirty="0"/>
              <a:t>(Only updates every other week)</a:t>
            </a:r>
          </a:p>
        </p:txBody>
      </p:sp>
      <p:sp>
        <p:nvSpPr>
          <p:cNvPr id="6" name="TextBox 5">
            <a:extLst>
              <a:ext uri="{FF2B5EF4-FFF2-40B4-BE49-F238E27FC236}">
                <a16:creationId xmlns:a16="http://schemas.microsoft.com/office/drawing/2014/main" id="{B83CEEE1-42A1-0846-89F3-5528BAF66B89}"/>
              </a:ext>
            </a:extLst>
          </p:cNvPr>
          <p:cNvSpPr txBox="1"/>
          <p:nvPr/>
        </p:nvSpPr>
        <p:spPr>
          <a:xfrm>
            <a:off x="0" y="1816480"/>
            <a:ext cx="6906125" cy="646331"/>
          </a:xfrm>
          <a:prstGeom prst="rect">
            <a:avLst/>
          </a:prstGeom>
          <a:noFill/>
        </p:spPr>
        <p:txBody>
          <a:bodyPr wrap="square" rtlCol="0">
            <a:spAutoFit/>
          </a:bodyPr>
          <a:lstStyle/>
          <a:p>
            <a:r>
              <a:rPr lang="en-US" dirty="0"/>
              <a:t>1. From the </a:t>
            </a:r>
            <a:r>
              <a:rPr lang="en-US" dirty="0">
                <a:hlinkClick r:id="rId4"/>
              </a:rPr>
              <a:t>data@34north.com</a:t>
            </a:r>
            <a:r>
              <a:rPr lang="en-US" dirty="0"/>
              <a:t> email, download the Biweekly csv from Voss, Scott</a:t>
            </a:r>
          </a:p>
        </p:txBody>
      </p:sp>
      <p:pic>
        <p:nvPicPr>
          <p:cNvPr id="8" name="Picture 7">
            <a:extLst>
              <a:ext uri="{FF2B5EF4-FFF2-40B4-BE49-F238E27FC236}">
                <a16:creationId xmlns:a16="http://schemas.microsoft.com/office/drawing/2014/main" id="{F8B3ECB7-0D39-2040-96F1-4998B81A3A26}"/>
              </a:ext>
            </a:extLst>
          </p:cNvPr>
          <p:cNvPicPr>
            <a:picLocks noChangeAspect="1"/>
          </p:cNvPicPr>
          <p:nvPr/>
        </p:nvPicPr>
        <p:blipFill>
          <a:blip r:embed="rId5"/>
          <a:stretch>
            <a:fillRect/>
          </a:stretch>
        </p:blipFill>
        <p:spPr>
          <a:xfrm>
            <a:off x="0" y="2397097"/>
            <a:ext cx="12192000" cy="2063805"/>
          </a:xfrm>
          <a:prstGeom prst="rect">
            <a:avLst/>
          </a:prstGeom>
        </p:spPr>
      </p:pic>
      <p:sp>
        <p:nvSpPr>
          <p:cNvPr id="9" name="TextBox 8">
            <a:extLst>
              <a:ext uri="{FF2B5EF4-FFF2-40B4-BE49-F238E27FC236}">
                <a16:creationId xmlns:a16="http://schemas.microsoft.com/office/drawing/2014/main" id="{19C54C18-DA16-0F43-8CD9-D116BCD64399}"/>
              </a:ext>
            </a:extLst>
          </p:cNvPr>
          <p:cNvSpPr txBox="1"/>
          <p:nvPr/>
        </p:nvSpPr>
        <p:spPr>
          <a:xfrm>
            <a:off x="43867" y="4276236"/>
            <a:ext cx="6621628" cy="2862322"/>
          </a:xfrm>
          <a:prstGeom prst="rect">
            <a:avLst/>
          </a:prstGeom>
          <a:noFill/>
        </p:spPr>
        <p:txBody>
          <a:bodyPr wrap="square" rtlCol="0">
            <a:spAutoFit/>
          </a:bodyPr>
          <a:lstStyle/>
          <a:p>
            <a:r>
              <a:rPr lang="en-US" dirty="0"/>
              <a:t>2. Copy the Brood Year Totals for each respective run and match the values to the key names. (Values and Headers are in the same color)</a:t>
            </a:r>
          </a:p>
          <a:p>
            <a:r>
              <a:rPr lang="en-US" dirty="0"/>
              <a:t>Keys:</a:t>
            </a:r>
          </a:p>
          <a:p>
            <a:r>
              <a:rPr lang="en-US" dirty="0"/>
              <a:t>RBDD_RBT_CATCH (pull from header BY18RBT) </a:t>
            </a:r>
          </a:p>
          <a:p>
            <a:r>
              <a:rPr lang="en-US" dirty="0"/>
              <a:t>RBDD_WINTER_CHN_CATCH (pull from header BY18 Winter)</a:t>
            </a:r>
          </a:p>
          <a:p>
            <a:r>
              <a:rPr lang="en-US" dirty="0"/>
              <a:t>RBDD_SPRING_CHN_CATCH (pull from header BY18 Spring)</a:t>
            </a:r>
          </a:p>
          <a:p>
            <a:r>
              <a:rPr lang="en-US" dirty="0"/>
              <a:t>RBDD_FALL_CHN_CATCH (pull from header BY17 Fall)</a:t>
            </a:r>
          </a:p>
          <a:p>
            <a:r>
              <a:rPr lang="en-US" dirty="0"/>
              <a:t>RBDD_LATE_FALL_CHN_CATCH (pull from header BY18Late-Fall)</a:t>
            </a:r>
          </a:p>
          <a:p>
            <a:r>
              <a:rPr lang="en-US" dirty="0"/>
              <a:t>RBDD_DATE (pull most recent date)</a:t>
            </a:r>
          </a:p>
          <a:p>
            <a:endParaRPr lang="en-US" dirty="0"/>
          </a:p>
        </p:txBody>
      </p:sp>
      <p:pic>
        <p:nvPicPr>
          <p:cNvPr id="11" name="Picture 10">
            <a:extLst>
              <a:ext uri="{FF2B5EF4-FFF2-40B4-BE49-F238E27FC236}">
                <a16:creationId xmlns:a16="http://schemas.microsoft.com/office/drawing/2014/main" id="{1ABC4EB4-07DE-2344-BDEE-75E9AB45C135}"/>
              </a:ext>
            </a:extLst>
          </p:cNvPr>
          <p:cNvPicPr>
            <a:picLocks noChangeAspect="1"/>
          </p:cNvPicPr>
          <p:nvPr/>
        </p:nvPicPr>
        <p:blipFill>
          <a:blip r:embed="rId6"/>
          <a:stretch>
            <a:fillRect/>
          </a:stretch>
        </p:blipFill>
        <p:spPr>
          <a:xfrm>
            <a:off x="7116403" y="4226775"/>
            <a:ext cx="5075597" cy="2591468"/>
          </a:xfrm>
          <a:prstGeom prst="rect">
            <a:avLst/>
          </a:prstGeom>
        </p:spPr>
      </p:pic>
    </p:spTree>
    <p:extLst>
      <p:ext uri="{BB962C8B-B14F-4D97-AF65-F5344CB8AC3E}">
        <p14:creationId xmlns:p14="http://schemas.microsoft.com/office/powerpoint/2010/main" val="312306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273BA8-223A-5F4A-BC4D-AF3F211C0BA9}"/>
              </a:ext>
            </a:extLst>
          </p:cNvPr>
          <p:cNvSpPr txBox="1"/>
          <p:nvPr/>
        </p:nvSpPr>
        <p:spPr>
          <a:xfrm>
            <a:off x="489397" y="128789"/>
            <a:ext cx="2717442" cy="400110"/>
          </a:xfrm>
          <a:prstGeom prst="rect">
            <a:avLst/>
          </a:prstGeom>
          <a:noFill/>
        </p:spPr>
        <p:txBody>
          <a:bodyPr wrap="square" rtlCol="0">
            <a:spAutoFit/>
          </a:bodyPr>
          <a:lstStyle/>
          <a:p>
            <a:r>
              <a:rPr lang="en-US" sz="2000" b="1" dirty="0"/>
              <a:t>RBDD: Table Widget</a:t>
            </a:r>
          </a:p>
        </p:txBody>
      </p:sp>
      <p:pic>
        <p:nvPicPr>
          <p:cNvPr id="4" name="Picture 3">
            <a:extLst>
              <a:ext uri="{FF2B5EF4-FFF2-40B4-BE49-F238E27FC236}">
                <a16:creationId xmlns:a16="http://schemas.microsoft.com/office/drawing/2014/main" id="{50CE111B-20C4-6240-B6F0-6A86CAD9FFC4}"/>
              </a:ext>
            </a:extLst>
          </p:cNvPr>
          <p:cNvPicPr>
            <a:picLocks noChangeAspect="1"/>
          </p:cNvPicPr>
          <p:nvPr/>
        </p:nvPicPr>
        <p:blipFill>
          <a:blip r:embed="rId3"/>
          <a:stretch>
            <a:fillRect/>
          </a:stretch>
        </p:blipFill>
        <p:spPr>
          <a:xfrm>
            <a:off x="6941712" y="1"/>
            <a:ext cx="5250287" cy="2733296"/>
          </a:xfrm>
          <a:prstGeom prst="rect">
            <a:avLst/>
          </a:prstGeom>
        </p:spPr>
      </p:pic>
      <p:sp>
        <p:nvSpPr>
          <p:cNvPr id="5" name="TextBox 4">
            <a:extLst>
              <a:ext uri="{FF2B5EF4-FFF2-40B4-BE49-F238E27FC236}">
                <a16:creationId xmlns:a16="http://schemas.microsoft.com/office/drawing/2014/main" id="{B50E46B3-1184-3047-9DFB-C115244C433B}"/>
              </a:ext>
            </a:extLst>
          </p:cNvPr>
          <p:cNvSpPr txBox="1"/>
          <p:nvPr/>
        </p:nvSpPr>
        <p:spPr>
          <a:xfrm>
            <a:off x="489397" y="695459"/>
            <a:ext cx="3970318" cy="369332"/>
          </a:xfrm>
          <a:prstGeom prst="rect">
            <a:avLst/>
          </a:prstGeom>
          <a:noFill/>
        </p:spPr>
        <p:txBody>
          <a:bodyPr wrap="none" rtlCol="0">
            <a:spAutoFit/>
          </a:bodyPr>
          <a:lstStyle/>
          <a:p>
            <a:r>
              <a:rPr lang="en-US" dirty="0"/>
              <a:t>Directions Overview: csv to Data Catalog</a:t>
            </a:r>
          </a:p>
        </p:txBody>
      </p:sp>
      <p:sp>
        <p:nvSpPr>
          <p:cNvPr id="6" name="TextBox 5">
            <a:extLst>
              <a:ext uri="{FF2B5EF4-FFF2-40B4-BE49-F238E27FC236}">
                <a16:creationId xmlns:a16="http://schemas.microsoft.com/office/drawing/2014/main" id="{09F83CCE-37CC-E04F-96BB-1E2F58E384F9}"/>
              </a:ext>
            </a:extLst>
          </p:cNvPr>
          <p:cNvSpPr txBox="1"/>
          <p:nvPr/>
        </p:nvSpPr>
        <p:spPr>
          <a:xfrm>
            <a:off x="128789" y="2228045"/>
            <a:ext cx="11925836" cy="4247317"/>
          </a:xfrm>
          <a:prstGeom prst="rect">
            <a:avLst/>
          </a:prstGeom>
          <a:noFill/>
        </p:spPr>
        <p:txBody>
          <a:bodyPr wrap="square" rtlCol="0">
            <a:spAutoFit/>
          </a:bodyPr>
          <a:lstStyle/>
          <a:p>
            <a:pPr marL="342900" indent="-342900">
              <a:buAutoNum type="arabicPeriod"/>
            </a:pPr>
            <a:r>
              <a:rPr lang="en-US" dirty="0"/>
              <a:t>Save the new spreadsheet (downloaded from the email) as: </a:t>
            </a:r>
          </a:p>
          <a:p>
            <a:r>
              <a:rPr lang="en-US" dirty="0" err="1"/>
              <a:t>RBDD_Biweekly_Data</a:t>
            </a:r>
            <a:r>
              <a:rPr lang="en-US" dirty="0"/>
              <a:t> </a:t>
            </a:r>
          </a:p>
          <a:p>
            <a:endParaRPr lang="en-US" dirty="0"/>
          </a:p>
          <a:p>
            <a:r>
              <a:rPr lang="en-US" b="1" dirty="0"/>
              <a:t>THE NAME OF THE SPREADSHEET HAS TO MATCH</a:t>
            </a:r>
          </a:p>
          <a:p>
            <a:endParaRPr lang="en-US" b="1" dirty="0"/>
          </a:p>
          <a:p>
            <a:r>
              <a:rPr lang="en-US" dirty="0"/>
              <a:t>2. Navigate to the RBDD asset in the data catalog: </a:t>
            </a:r>
          </a:p>
          <a:p>
            <a:r>
              <a:rPr lang="en-US" dirty="0">
                <a:hlinkClick r:id="rId4"/>
              </a:rPr>
              <a:t>https://www.baydeltalive.com/data_catalog/10816</a:t>
            </a:r>
            <a:r>
              <a:rPr lang="en-US" dirty="0"/>
              <a:t> </a:t>
            </a:r>
          </a:p>
          <a:p>
            <a:endParaRPr lang="en-US" dirty="0"/>
          </a:p>
          <a:p>
            <a:r>
              <a:rPr lang="en-US" dirty="0"/>
              <a:t>3. Upload the new csv to the asset. Through the tools menu, click ”Add a new File”. Find the csv on your computer and click Upload. </a:t>
            </a:r>
          </a:p>
          <a:p>
            <a:endParaRPr lang="en-US" dirty="0"/>
          </a:p>
          <a:p>
            <a:r>
              <a:rPr lang="en-US" dirty="0"/>
              <a:t>4. Go to the Admin Panel and click on the Updates /CAMT / etc. button. </a:t>
            </a:r>
          </a:p>
          <a:p>
            <a:r>
              <a:rPr lang="en-US" dirty="0"/>
              <a:t>Choose DJFMP SUMMARIES from the Task drop-down menu.</a:t>
            </a:r>
          </a:p>
          <a:p>
            <a:r>
              <a:rPr lang="en-US" dirty="0"/>
              <a:t>Click Send Request.</a:t>
            </a:r>
          </a:p>
          <a:p>
            <a:endParaRPr lang="en-US" dirty="0"/>
          </a:p>
        </p:txBody>
      </p:sp>
      <p:pic>
        <p:nvPicPr>
          <p:cNvPr id="9" name="Picture 8">
            <a:extLst>
              <a:ext uri="{FF2B5EF4-FFF2-40B4-BE49-F238E27FC236}">
                <a16:creationId xmlns:a16="http://schemas.microsoft.com/office/drawing/2014/main" id="{4F652C01-DD43-D84F-B78E-3E32B677392D}"/>
              </a:ext>
            </a:extLst>
          </p:cNvPr>
          <p:cNvPicPr>
            <a:picLocks noChangeAspect="1"/>
          </p:cNvPicPr>
          <p:nvPr/>
        </p:nvPicPr>
        <p:blipFill>
          <a:blip r:embed="rId5"/>
          <a:stretch>
            <a:fillRect/>
          </a:stretch>
        </p:blipFill>
        <p:spPr>
          <a:xfrm>
            <a:off x="8065418" y="4818309"/>
            <a:ext cx="3384704" cy="2039691"/>
          </a:xfrm>
          <a:prstGeom prst="rect">
            <a:avLst/>
          </a:prstGeom>
        </p:spPr>
      </p:pic>
    </p:spTree>
    <p:extLst>
      <p:ext uri="{BB962C8B-B14F-4D97-AF65-F5344CB8AC3E}">
        <p14:creationId xmlns:p14="http://schemas.microsoft.com/office/powerpoint/2010/main" val="126109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AC0E5-3DBA-7B4D-B230-EA77400B4B82}"/>
              </a:ext>
            </a:extLst>
          </p:cNvPr>
          <p:cNvPicPr>
            <a:picLocks noChangeAspect="1"/>
          </p:cNvPicPr>
          <p:nvPr/>
        </p:nvPicPr>
        <p:blipFill>
          <a:blip r:embed="rId2"/>
          <a:stretch>
            <a:fillRect/>
          </a:stretch>
        </p:blipFill>
        <p:spPr>
          <a:xfrm>
            <a:off x="7609387" y="0"/>
            <a:ext cx="4582613" cy="4082603"/>
          </a:xfrm>
          <a:prstGeom prst="rect">
            <a:avLst/>
          </a:prstGeom>
        </p:spPr>
      </p:pic>
      <p:sp>
        <p:nvSpPr>
          <p:cNvPr id="4" name="TextBox 3">
            <a:extLst>
              <a:ext uri="{FF2B5EF4-FFF2-40B4-BE49-F238E27FC236}">
                <a16:creationId xmlns:a16="http://schemas.microsoft.com/office/drawing/2014/main" id="{4FAB45C2-578A-6A4B-8A66-A28D09E0CEDC}"/>
              </a:ext>
            </a:extLst>
          </p:cNvPr>
          <p:cNvSpPr txBox="1"/>
          <p:nvPr/>
        </p:nvSpPr>
        <p:spPr>
          <a:xfrm>
            <a:off x="257577" y="115910"/>
            <a:ext cx="7147775" cy="369332"/>
          </a:xfrm>
          <a:prstGeom prst="rect">
            <a:avLst/>
          </a:prstGeom>
          <a:noFill/>
        </p:spPr>
        <p:txBody>
          <a:bodyPr wrap="square" rtlCol="0">
            <a:spAutoFit/>
          </a:bodyPr>
          <a:lstStyle/>
          <a:p>
            <a:r>
              <a:rPr lang="en-US" b="1" dirty="0"/>
              <a:t>Accumulated Precipitation at Select Cities: Chart and Table</a:t>
            </a:r>
          </a:p>
        </p:txBody>
      </p:sp>
      <p:sp>
        <p:nvSpPr>
          <p:cNvPr id="5" name="TextBox 4">
            <a:extLst>
              <a:ext uri="{FF2B5EF4-FFF2-40B4-BE49-F238E27FC236}">
                <a16:creationId xmlns:a16="http://schemas.microsoft.com/office/drawing/2014/main" id="{01168658-E7B1-734D-A9D4-A44B5D1C460E}"/>
              </a:ext>
            </a:extLst>
          </p:cNvPr>
          <p:cNvSpPr txBox="1"/>
          <p:nvPr/>
        </p:nvSpPr>
        <p:spPr>
          <a:xfrm>
            <a:off x="386366" y="592429"/>
            <a:ext cx="6503831" cy="369332"/>
          </a:xfrm>
          <a:prstGeom prst="rect">
            <a:avLst/>
          </a:prstGeom>
          <a:noFill/>
        </p:spPr>
        <p:txBody>
          <a:bodyPr wrap="square" rtlCol="0">
            <a:spAutoFit/>
          </a:bodyPr>
          <a:lstStyle/>
          <a:p>
            <a:r>
              <a:rPr lang="en-US" dirty="0"/>
              <a:t>Directions Overview: Copy and Paste data from CDEC into </a:t>
            </a:r>
            <a:r>
              <a:rPr lang="en-US" dirty="0" err="1"/>
              <a:t>Plotly</a:t>
            </a:r>
            <a:endParaRPr lang="en-US" dirty="0"/>
          </a:p>
        </p:txBody>
      </p:sp>
      <p:sp>
        <p:nvSpPr>
          <p:cNvPr id="6" name="TextBox 5">
            <a:extLst>
              <a:ext uri="{FF2B5EF4-FFF2-40B4-BE49-F238E27FC236}">
                <a16:creationId xmlns:a16="http://schemas.microsoft.com/office/drawing/2014/main" id="{6C27AD0C-C77B-4B43-A929-0BC6F09F20E1}"/>
              </a:ext>
            </a:extLst>
          </p:cNvPr>
          <p:cNvSpPr txBox="1"/>
          <p:nvPr/>
        </p:nvSpPr>
        <p:spPr>
          <a:xfrm>
            <a:off x="0" y="1584101"/>
            <a:ext cx="7199290" cy="3970318"/>
          </a:xfrm>
          <a:prstGeom prst="rect">
            <a:avLst/>
          </a:prstGeom>
          <a:noFill/>
        </p:spPr>
        <p:txBody>
          <a:bodyPr wrap="square" rtlCol="0">
            <a:spAutoFit/>
          </a:bodyPr>
          <a:lstStyle/>
          <a:p>
            <a:pPr marL="342900" indent="-342900">
              <a:buAutoNum type="arabicPeriod"/>
            </a:pPr>
            <a:r>
              <a:rPr lang="en-US" dirty="0"/>
              <a:t>Go to </a:t>
            </a:r>
            <a:r>
              <a:rPr lang="en-US" dirty="0">
                <a:hlinkClick r:id="rId3"/>
              </a:rPr>
              <a:t>http://cdec.water.ca.gov/reportapp/javareports?name=DROUGHTSUM</a:t>
            </a:r>
            <a:r>
              <a:rPr lang="en-US" dirty="0"/>
              <a:t> </a:t>
            </a:r>
          </a:p>
          <a:p>
            <a:pPr marL="342900" indent="-342900">
              <a:buAutoNum type="arabicPeriod"/>
            </a:pPr>
            <a:r>
              <a:rPr lang="en-US" dirty="0"/>
              <a:t>Copy the data from the last table (Daily Precipitation (In Inches) for Select Cities </a:t>
            </a:r>
          </a:p>
          <a:p>
            <a:pPr marL="342900" indent="-342900">
              <a:buAutoNum type="arabicPeriod"/>
            </a:pPr>
            <a:r>
              <a:rPr lang="en-US" dirty="0"/>
              <a:t>Paste into an Excel spreadsheet</a:t>
            </a:r>
          </a:p>
          <a:p>
            <a:pPr marL="342900" indent="-342900">
              <a:buAutoNum type="arabicPeriod"/>
            </a:pPr>
            <a:r>
              <a:rPr lang="en-US" dirty="0"/>
              <a:t>Delete the 3</a:t>
            </a:r>
            <a:r>
              <a:rPr lang="en-US" baseline="30000" dirty="0"/>
              <a:t>rd</a:t>
            </a:r>
            <a:r>
              <a:rPr lang="en-US" dirty="0"/>
              <a:t> column</a:t>
            </a:r>
          </a:p>
          <a:p>
            <a:pPr marL="342900" indent="-342900">
              <a:buAutoNum type="arabicPeriod"/>
            </a:pPr>
            <a:r>
              <a:rPr lang="en-US" dirty="0"/>
              <a:t>Copy the first three columns (so you are only grabbing the columns for Station, Oct 1 to Date and Season to Date)</a:t>
            </a:r>
          </a:p>
          <a:p>
            <a:pPr marL="342900" indent="-342900">
              <a:buAutoNum type="arabicPeriod"/>
            </a:pPr>
            <a:r>
              <a:rPr lang="en-US" dirty="0"/>
              <a:t>Navigate to </a:t>
            </a:r>
            <a:r>
              <a:rPr lang="en-US" dirty="0" err="1"/>
              <a:t>plotly</a:t>
            </a:r>
            <a:r>
              <a:rPr lang="en-US" dirty="0"/>
              <a:t>: </a:t>
            </a:r>
            <a:r>
              <a:rPr lang="en-US" dirty="0">
                <a:hlinkClick r:id="rId4"/>
              </a:rPr>
              <a:t>https://plot.ly/create/?fid=34north%3A60</a:t>
            </a:r>
            <a:r>
              <a:rPr lang="en-US" dirty="0"/>
              <a:t> </a:t>
            </a:r>
          </a:p>
          <a:p>
            <a:r>
              <a:rPr lang="en-US" dirty="0"/>
              <a:t>7.   Replace the old data with the new data in the grid</a:t>
            </a:r>
          </a:p>
          <a:p>
            <a:pPr marL="342900" indent="-342900">
              <a:buAutoNum type="arabicPeriod" startAt="8"/>
            </a:pPr>
            <a:r>
              <a:rPr lang="en-US" dirty="0"/>
              <a:t>Make sure to click the Save button</a:t>
            </a:r>
          </a:p>
          <a:p>
            <a:endParaRPr lang="en-US" dirty="0"/>
          </a:p>
          <a:p>
            <a:endParaRPr lang="en-US" dirty="0"/>
          </a:p>
          <a:p>
            <a:pPr marL="342900" indent="-342900">
              <a:buAutoNum type="arabicPeriod"/>
            </a:pPr>
            <a:endParaRPr lang="en-US" dirty="0"/>
          </a:p>
        </p:txBody>
      </p:sp>
    </p:spTree>
    <p:extLst>
      <p:ext uri="{BB962C8B-B14F-4D97-AF65-F5344CB8AC3E}">
        <p14:creationId xmlns:p14="http://schemas.microsoft.com/office/powerpoint/2010/main" val="341854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EAEE4-1D0A-5B44-B795-33D9E2977BF0}"/>
              </a:ext>
            </a:extLst>
          </p:cNvPr>
          <p:cNvSpPr txBox="1"/>
          <p:nvPr/>
        </p:nvSpPr>
        <p:spPr>
          <a:xfrm>
            <a:off x="192506" y="288758"/>
            <a:ext cx="4788568" cy="400110"/>
          </a:xfrm>
          <a:prstGeom prst="rect">
            <a:avLst/>
          </a:prstGeom>
          <a:noFill/>
        </p:spPr>
        <p:txBody>
          <a:bodyPr wrap="square" rtlCol="0">
            <a:spAutoFit/>
          </a:bodyPr>
          <a:lstStyle/>
          <a:p>
            <a:r>
              <a:rPr lang="en-US" sz="2000" b="1" dirty="0"/>
              <a:t>Triggers and Indices Tab: </a:t>
            </a:r>
            <a:r>
              <a:rPr lang="en-US" sz="1600" dirty="0"/>
              <a:t>12 Fish Survey bar chart</a:t>
            </a:r>
            <a:endParaRPr lang="en-US" sz="2000" b="1" dirty="0"/>
          </a:p>
        </p:txBody>
      </p:sp>
      <p:pic>
        <p:nvPicPr>
          <p:cNvPr id="4" name="Picture 3">
            <a:extLst>
              <a:ext uri="{FF2B5EF4-FFF2-40B4-BE49-F238E27FC236}">
                <a16:creationId xmlns:a16="http://schemas.microsoft.com/office/drawing/2014/main" id="{9BD7C1FB-5817-9240-93AC-8FA0BD50F888}"/>
              </a:ext>
            </a:extLst>
          </p:cNvPr>
          <p:cNvPicPr>
            <a:picLocks noChangeAspect="1"/>
          </p:cNvPicPr>
          <p:nvPr/>
        </p:nvPicPr>
        <p:blipFill>
          <a:blip r:embed="rId2"/>
          <a:stretch>
            <a:fillRect/>
          </a:stretch>
        </p:blipFill>
        <p:spPr>
          <a:xfrm>
            <a:off x="287849" y="688868"/>
            <a:ext cx="11779825" cy="2970439"/>
          </a:xfrm>
          <a:prstGeom prst="rect">
            <a:avLst/>
          </a:prstGeom>
        </p:spPr>
      </p:pic>
      <p:sp>
        <p:nvSpPr>
          <p:cNvPr id="5" name="TextBox 4">
            <a:extLst>
              <a:ext uri="{FF2B5EF4-FFF2-40B4-BE49-F238E27FC236}">
                <a16:creationId xmlns:a16="http://schemas.microsoft.com/office/drawing/2014/main" id="{B617D5D0-8DAA-B048-88BC-0AD9EF791F2F}"/>
              </a:ext>
            </a:extLst>
          </p:cNvPr>
          <p:cNvSpPr txBox="1"/>
          <p:nvPr/>
        </p:nvSpPr>
        <p:spPr>
          <a:xfrm>
            <a:off x="287849" y="4199021"/>
            <a:ext cx="11491067" cy="1200329"/>
          </a:xfrm>
          <a:prstGeom prst="rect">
            <a:avLst/>
          </a:prstGeom>
          <a:noFill/>
        </p:spPr>
        <p:txBody>
          <a:bodyPr wrap="square" rtlCol="0">
            <a:spAutoFit/>
          </a:bodyPr>
          <a:lstStyle/>
          <a:p>
            <a:r>
              <a:rPr lang="en-US" dirty="0"/>
              <a:t>Components : </a:t>
            </a:r>
          </a:p>
          <a:p>
            <a:pPr marL="342900" indent="-342900">
              <a:buAutoNum type="arabicPeriod"/>
            </a:pPr>
            <a:r>
              <a:rPr lang="en-US" dirty="0"/>
              <a:t>GCID (slide 3-4)</a:t>
            </a:r>
          </a:p>
          <a:p>
            <a:pPr marL="342900" indent="-342900">
              <a:buAutoNum type="arabicPeriod"/>
            </a:pPr>
            <a:r>
              <a:rPr lang="en-US" dirty="0"/>
              <a:t>Tisdale RST (slide 5)</a:t>
            </a:r>
          </a:p>
          <a:p>
            <a:pPr marL="342900" indent="-342900">
              <a:buAutoNum type="arabicPeriod"/>
            </a:pPr>
            <a:r>
              <a:rPr lang="en-US" dirty="0"/>
              <a:t>Knights Landing RST (slide 5)</a:t>
            </a:r>
          </a:p>
        </p:txBody>
      </p:sp>
    </p:spTree>
    <p:extLst>
      <p:ext uri="{BB962C8B-B14F-4D97-AF65-F5344CB8AC3E}">
        <p14:creationId xmlns:p14="http://schemas.microsoft.com/office/powerpoint/2010/main" val="183375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08E20-CA7C-8C4D-AAAD-87F6476264E4}"/>
              </a:ext>
            </a:extLst>
          </p:cNvPr>
          <p:cNvSpPr txBox="1"/>
          <p:nvPr/>
        </p:nvSpPr>
        <p:spPr>
          <a:xfrm>
            <a:off x="240631" y="39606"/>
            <a:ext cx="5233736" cy="400110"/>
          </a:xfrm>
          <a:prstGeom prst="rect">
            <a:avLst/>
          </a:prstGeom>
          <a:noFill/>
        </p:spPr>
        <p:txBody>
          <a:bodyPr wrap="square" rtlCol="0">
            <a:spAutoFit/>
          </a:bodyPr>
          <a:lstStyle/>
          <a:p>
            <a:r>
              <a:rPr lang="en-US" sz="2000" b="1" dirty="0"/>
              <a:t>GCID : csv emailed to data@34north</a:t>
            </a:r>
          </a:p>
        </p:txBody>
      </p:sp>
      <p:sp>
        <p:nvSpPr>
          <p:cNvPr id="3" name="TextBox 2">
            <a:extLst>
              <a:ext uri="{FF2B5EF4-FFF2-40B4-BE49-F238E27FC236}">
                <a16:creationId xmlns:a16="http://schemas.microsoft.com/office/drawing/2014/main" id="{8F26B35A-A032-EC41-9AD2-4E3661B41182}"/>
              </a:ext>
            </a:extLst>
          </p:cNvPr>
          <p:cNvSpPr txBox="1"/>
          <p:nvPr/>
        </p:nvSpPr>
        <p:spPr>
          <a:xfrm>
            <a:off x="240631" y="439716"/>
            <a:ext cx="10804357" cy="1477328"/>
          </a:xfrm>
          <a:prstGeom prst="rect">
            <a:avLst/>
          </a:prstGeom>
          <a:noFill/>
        </p:spPr>
        <p:txBody>
          <a:bodyPr wrap="square" rtlCol="0">
            <a:spAutoFit/>
          </a:bodyPr>
          <a:lstStyle/>
          <a:p>
            <a:pPr marL="342900" indent="-342900">
              <a:buAutoNum type="arabicPeriod"/>
            </a:pPr>
            <a:r>
              <a:rPr lang="en-US" dirty="0"/>
              <a:t>Log on to </a:t>
            </a:r>
            <a:r>
              <a:rPr lang="en-US" dirty="0">
                <a:hlinkClick r:id="rId2"/>
              </a:rPr>
              <a:t>data@34north.com</a:t>
            </a:r>
            <a:r>
              <a:rPr lang="en-US" dirty="0"/>
              <a:t> through </a:t>
            </a:r>
            <a:r>
              <a:rPr lang="en-US" dirty="0" err="1"/>
              <a:t>roundcube</a:t>
            </a:r>
            <a:r>
              <a:rPr lang="en-US" dirty="0"/>
              <a:t> (password: 34N0rth34!) </a:t>
            </a:r>
          </a:p>
          <a:p>
            <a:pPr marL="342900" indent="-342900">
              <a:buAutoNum type="arabicPeriod"/>
            </a:pPr>
            <a:r>
              <a:rPr lang="en-US" dirty="0"/>
              <a:t>Look for most recent email from J. Stuart, entitled, “GCID Daily Trap Summaries” </a:t>
            </a:r>
          </a:p>
          <a:p>
            <a:pPr marL="342900" indent="-342900">
              <a:buAutoNum type="arabicPeriod"/>
            </a:pPr>
            <a:r>
              <a:rPr lang="en-US" dirty="0"/>
              <a:t>Download spreadsheet and open </a:t>
            </a:r>
          </a:p>
          <a:p>
            <a:endParaRPr lang="en-US" dirty="0"/>
          </a:p>
          <a:p>
            <a:pPr marL="342900" indent="-342900">
              <a:buAutoNum type="arabicPeriod"/>
            </a:pPr>
            <a:endParaRPr lang="en-US" dirty="0"/>
          </a:p>
        </p:txBody>
      </p:sp>
      <p:pic>
        <p:nvPicPr>
          <p:cNvPr id="5" name="Picture 4">
            <a:extLst>
              <a:ext uri="{FF2B5EF4-FFF2-40B4-BE49-F238E27FC236}">
                <a16:creationId xmlns:a16="http://schemas.microsoft.com/office/drawing/2014/main" id="{FDF88C61-CD1A-3944-9DD1-C140C51DF493}"/>
              </a:ext>
            </a:extLst>
          </p:cNvPr>
          <p:cNvPicPr>
            <a:picLocks noChangeAspect="1"/>
          </p:cNvPicPr>
          <p:nvPr/>
        </p:nvPicPr>
        <p:blipFill>
          <a:blip r:embed="rId3"/>
          <a:stretch>
            <a:fillRect/>
          </a:stretch>
        </p:blipFill>
        <p:spPr>
          <a:xfrm>
            <a:off x="240631" y="1312806"/>
            <a:ext cx="8675824" cy="2669648"/>
          </a:xfrm>
          <a:prstGeom prst="rect">
            <a:avLst/>
          </a:prstGeom>
        </p:spPr>
      </p:pic>
      <p:sp>
        <p:nvSpPr>
          <p:cNvPr id="6" name="TextBox 5">
            <a:extLst>
              <a:ext uri="{FF2B5EF4-FFF2-40B4-BE49-F238E27FC236}">
                <a16:creationId xmlns:a16="http://schemas.microsoft.com/office/drawing/2014/main" id="{FA331E0F-B81F-3243-968B-BA57C5194C74}"/>
              </a:ext>
            </a:extLst>
          </p:cNvPr>
          <p:cNvSpPr txBox="1"/>
          <p:nvPr/>
        </p:nvSpPr>
        <p:spPr>
          <a:xfrm>
            <a:off x="240631" y="3982454"/>
            <a:ext cx="4752474" cy="2031325"/>
          </a:xfrm>
          <a:prstGeom prst="rect">
            <a:avLst/>
          </a:prstGeom>
          <a:noFill/>
        </p:spPr>
        <p:txBody>
          <a:bodyPr wrap="square" rtlCol="0">
            <a:spAutoFit/>
          </a:bodyPr>
          <a:lstStyle/>
          <a:p>
            <a:r>
              <a:rPr lang="en-US" dirty="0"/>
              <a:t>4. Open </a:t>
            </a:r>
            <a:r>
              <a:rPr lang="en-US" dirty="0" err="1"/>
              <a:t>longterm</a:t>
            </a:r>
            <a:r>
              <a:rPr lang="en-US" dirty="0"/>
              <a:t> GCID spreadsheet entitled  GCID_2016_Daily_Trap_Summary_-_ </a:t>
            </a:r>
          </a:p>
          <a:p>
            <a:r>
              <a:rPr lang="en-US" dirty="0"/>
              <a:t>5. Copy and paste over rows with new dates: </a:t>
            </a:r>
          </a:p>
          <a:p>
            <a:r>
              <a:rPr lang="en-US" dirty="0"/>
              <a:t>	- Right click before pasting and choose “Paste Special” and then choose the option: </a:t>
            </a:r>
          </a:p>
          <a:p>
            <a:r>
              <a:rPr lang="en-US" dirty="0"/>
              <a:t>“All except borders”</a:t>
            </a:r>
          </a:p>
          <a:p>
            <a:endParaRPr lang="en-US" dirty="0"/>
          </a:p>
        </p:txBody>
      </p:sp>
      <p:pic>
        <p:nvPicPr>
          <p:cNvPr id="8" name="Picture 7">
            <a:extLst>
              <a:ext uri="{FF2B5EF4-FFF2-40B4-BE49-F238E27FC236}">
                <a16:creationId xmlns:a16="http://schemas.microsoft.com/office/drawing/2014/main" id="{0E138C36-6751-F648-BF9F-323C6B91C775}"/>
              </a:ext>
            </a:extLst>
          </p:cNvPr>
          <p:cNvPicPr>
            <a:picLocks noChangeAspect="1"/>
          </p:cNvPicPr>
          <p:nvPr/>
        </p:nvPicPr>
        <p:blipFill>
          <a:blip r:embed="rId4"/>
          <a:stretch>
            <a:fillRect/>
          </a:stretch>
        </p:blipFill>
        <p:spPr>
          <a:xfrm>
            <a:off x="5095900" y="3296653"/>
            <a:ext cx="7002380" cy="3561347"/>
          </a:xfrm>
          <a:prstGeom prst="rect">
            <a:avLst/>
          </a:prstGeom>
        </p:spPr>
      </p:pic>
    </p:spTree>
    <p:extLst>
      <p:ext uri="{BB962C8B-B14F-4D97-AF65-F5344CB8AC3E}">
        <p14:creationId xmlns:p14="http://schemas.microsoft.com/office/powerpoint/2010/main" val="240694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45431B-1B30-A54A-A1A8-7B9E455F54C0}"/>
              </a:ext>
            </a:extLst>
          </p:cNvPr>
          <p:cNvSpPr txBox="1"/>
          <p:nvPr/>
        </p:nvSpPr>
        <p:spPr>
          <a:xfrm>
            <a:off x="0" y="0"/>
            <a:ext cx="6302819" cy="2585323"/>
          </a:xfrm>
          <a:prstGeom prst="rect">
            <a:avLst/>
          </a:prstGeom>
          <a:noFill/>
        </p:spPr>
        <p:txBody>
          <a:bodyPr wrap="square" rtlCol="0">
            <a:spAutoFit/>
          </a:bodyPr>
          <a:lstStyle/>
          <a:p>
            <a:r>
              <a:rPr lang="en-US" dirty="0"/>
              <a:t>6. Make sure to unmerge and center the last column (so that the amount of columns matches the previous import)</a:t>
            </a:r>
          </a:p>
          <a:p>
            <a:r>
              <a:rPr lang="en-US" dirty="0"/>
              <a:t>7. Save with the same name and as .csv </a:t>
            </a:r>
          </a:p>
          <a:p>
            <a:endParaRPr lang="en-US" dirty="0"/>
          </a:p>
          <a:p>
            <a:r>
              <a:rPr lang="en-US" b="1" dirty="0"/>
              <a:t>IMPORTANT : THE NAME OF THE CSV NEEDS TO REMAIN THE SAME ( </a:t>
            </a:r>
            <a:r>
              <a:rPr lang="en-US" dirty="0"/>
              <a:t>GCID_2016_Daily_Trap_Summary_-_ </a:t>
            </a:r>
            <a:r>
              <a:rPr lang="en-US" b="1" dirty="0"/>
              <a:t>) OTHERWISE THE SCRIPT WILL NOT RECOGNIZE THE DATA. ALSO MAKE SURE THERE ARE NO EXTRA BLANK ROWS AND TO SAVE AS A .CSV</a:t>
            </a:r>
          </a:p>
          <a:p>
            <a:endParaRPr lang="en-US" b="1" dirty="0"/>
          </a:p>
        </p:txBody>
      </p:sp>
      <p:pic>
        <p:nvPicPr>
          <p:cNvPr id="4" name="Picture 3">
            <a:extLst>
              <a:ext uri="{FF2B5EF4-FFF2-40B4-BE49-F238E27FC236}">
                <a16:creationId xmlns:a16="http://schemas.microsoft.com/office/drawing/2014/main" id="{2544A9EC-B7D2-084F-96C4-F34752D36A86}"/>
              </a:ext>
            </a:extLst>
          </p:cNvPr>
          <p:cNvPicPr>
            <a:picLocks noChangeAspect="1"/>
          </p:cNvPicPr>
          <p:nvPr/>
        </p:nvPicPr>
        <p:blipFill>
          <a:blip r:embed="rId2"/>
          <a:stretch>
            <a:fillRect/>
          </a:stretch>
        </p:blipFill>
        <p:spPr>
          <a:xfrm>
            <a:off x="6302819" y="0"/>
            <a:ext cx="5889181" cy="3164305"/>
          </a:xfrm>
          <a:prstGeom prst="rect">
            <a:avLst/>
          </a:prstGeom>
        </p:spPr>
      </p:pic>
      <p:sp>
        <p:nvSpPr>
          <p:cNvPr id="6" name="TextBox 5">
            <a:extLst>
              <a:ext uri="{FF2B5EF4-FFF2-40B4-BE49-F238E27FC236}">
                <a16:creationId xmlns:a16="http://schemas.microsoft.com/office/drawing/2014/main" id="{9B3A7CBE-DCB5-E241-A4B3-4487B46B3741}"/>
              </a:ext>
            </a:extLst>
          </p:cNvPr>
          <p:cNvSpPr txBox="1"/>
          <p:nvPr/>
        </p:nvSpPr>
        <p:spPr>
          <a:xfrm>
            <a:off x="96253" y="3308684"/>
            <a:ext cx="5979694" cy="2585323"/>
          </a:xfrm>
          <a:prstGeom prst="rect">
            <a:avLst/>
          </a:prstGeom>
          <a:noFill/>
        </p:spPr>
        <p:txBody>
          <a:bodyPr wrap="square" rtlCol="0">
            <a:spAutoFit/>
          </a:bodyPr>
          <a:lstStyle/>
          <a:p>
            <a:r>
              <a:rPr lang="en-US" dirty="0"/>
              <a:t>8. Upload the updated csv to the data catalog on BDL: </a:t>
            </a:r>
          </a:p>
          <a:p>
            <a:r>
              <a:rPr lang="en-US" dirty="0">
                <a:hlinkClick r:id="rId3"/>
              </a:rPr>
              <a:t>https://www.baydeltalive.com/data_catalog/9235</a:t>
            </a:r>
            <a:r>
              <a:rPr lang="en-US" dirty="0"/>
              <a:t> </a:t>
            </a:r>
          </a:p>
          <a:p>
            <a:endParaRPr lang="en-US" dirty="0"/>
          </a:p>
          <a:p>
            <a:r>
              <a:rPr lang="en-US" dirty="0"/>
              <a:t>9. To do this, make sure to be logged in and on the right asset page. In the Tools menu, click “Add New File” then “CLICK HERE: Select Multiple Files” and find the correct csv to upload</a:t>
            </a:r>
          </a:p>
          <a:p>
            <a:endParaRPr lang="en-US" dirty="0"/>
          </a:p>
          <a:p>
            <a:r>
              <a:rPr lang="en-US" dirty="0"/>
              <a:t>10. Make the new csv “Public” and delete the last csv to be uploaded</a:t>
            </a:r>
          </a:p>
        </p:txBody>
      </p:sp>
      <p:pic>
        <p:nvPicPr>
          <p:cNvPr id="8" name="Picture 7">
            <a:extLst>
              <a:ext uri="{FF2B5EF4-FFF2-40B4-BE49-F238E27FC236}">
                <a16:creationId xmlns:a16="http://schemas.microsoft.com/office/drawing/2014/main" id="{60A5B250-59C6-A947-8E83-A9F5935B312E}"/>
              </a:ext>
            </a:extLst>
          </p:cNvPr>
          <p:cNvPicPr>
            <a:picLocks noChangeAspect="1"/>
          </p:cNvPicPr>
          <p:nvPr/>
        </p:nvPicPr>
        <p:blipFill>
          <a:blip r:embed="rId4"/>
          <a:stretch>
            <a:fillRect/>
          </a:stretch>
        </p:blipFill>
        <p:spPr>
          <a:xfrm>
            <a:off x="6075947" y="3164305"/>
            <a:ext cx="5707226" cy="3693695"/>
          </a:xfrm>
          <a:prstGeom prst="rect">
            <a:avLst/>
          </a:prstGeom>
        </p:spPr>
      </p:pic>
    </p:spTree>
    <p:extLst>
      <p:ext uri="{BB962C8B-B14F-4D97-AF65-F5344CB8AC3E}">
        <p14:creationId xmlns:p14="http://schemas.microsoft.com/office/powerpoint/2010/main" val="130303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70123E-5F48-CE4A-8122-DDCC9C716FE7}"/>
              </a:ext>
            </a:extLst>
          </p:cNvPr>
          <p:cNvSpPr txBox="1"/>
          <p:nvPr/>
        </p:nvSpPr>
        <p:spPr>
          <a:xfrm>
            <a:off x="0" y="0"/>
            <a:ext cx="4896853" cy="400110"/>
          </a:xfrm>
          <a:prstGeom prst="rect">
            <a:avLst/>
          </a:prstGeom>
          <a:noFill/>
        </p:spPr>
        <p:txBody>
          <a:bodyPr wrap="square" rtlCol="0">
            <a:spAutoFit/>
          </a:bodyPr>
          <a:lstStyle/>
          <a:p>
            <a:r>
              <a:rPr lang="en-US" sz="2000" b="1" dirty="0"/>
              <a:t>Tisdale and Knights Landing RST: </a:t>
            </a:r>
            <a:r>
              <a:rPr lang="en-US" dirty="0"/>
              <a:t>Data Request </a:t>
            </a:r>
          </a:p>
        </p:txBody>
      </p:sp>
      <p:sp>
        <p:nvSpPr>
          <p:cNvPr id="5" name="TextBox 4">
            <a:extLst>
              <a:ext uri="{FF2B5EF4-FFF2-40B4-BE49-F238E27FC236}">
                <a16:creationId xmlns:a16="http://schemas.microsoft.com/office/drawing/2014/main" id="{555B1A9A-C979-504B-BEE0-E164622FBDB5}"/>
              </a:ext>
            </a:extLst>
          </p:cNvPr>
          <p:cNvSpPr txBox="1"/>
          <p:nvPr/>
        </p:nvSpPr>
        <p:spPr>
          <a:xfrm>
            <a:off x="144379" y="589547"/>
            <a:ext cx="5414210" cy="5909310"/>
          </a:xfrm>
          <a:prstGeom prst="rect">
            <a:avLst/>
          </a:prstGeom>
          <a:noFill/>
        </p:spPr>
        <p:txBody>
          <a:bodyPr wrap="square" rtlCol="0">
            <a:spAutoFit/>
          </a:bodyPr>
          <a:lstStyle/>
          <a:p>
            <a:r>
              <a:rPr lang="en-US" dirty="0"/>
              <a:t>Submit a data request through the Admin panel. </a:t>
            </a:r>
          </a:p>
          <a:p>
            <a:endParaRPr lang="en-US" dirty="0"/>
          </a:p>
          <a:p>
            <a:pPr marL="342900" indent="-342900">
              <a:buAutoNum type="arabicPeriod"/>
            </a:pPr>
            <a:r>
              <a:rPr lang="en-US" dirty="0"/>
              <a:t>Click on Admin from the drop-down menu under your username </a:t>
            </a:r>
          </a:p>
          <a:p>
            <a:pPr marL="342900" indent="-342900">
              <a:buAutoNum type="arabicPeriod"/>
            </a:pPr>
            <a:endParaRPr lang="en-US" dirty="0"/>
          </a:p>
          <a:p>
            <a:pPr marL="342900" indent="-342900">
              <a:buAutoNum type="arabicPeriod"/>
            </a:pPr>
            <a:r>
              <a:rPr lang="en-US" dirty="0"/>
              <a:t>Click on My Data Requests in the sub-navigation. </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Find and click on the Red button on the far left labeled: </a:t>
            </a:r>
          </a:p>
          <a:p>
            <a:r>
              <a:rPr lang="en-US" dirty="0"/>
              <a:t>“Knights Landing Catch Summary 2018-2019” </a:t>
            </a:r>
          </a:p>
          <a:p>
            <a:r>
              <a:rPr lang="en-US" dirty="0"/>
              <a:t>4.  Click on the red Submit Request button in the resulting pop-up window. </a:t>
            </a:r>
          </a:p>
          <a:p>
            <a:r>
              <a:rPr lang="en-US" dirty="0"/>
              <a:t>5.  Repeat for Tisdale Catch Summary 2018-2019</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7" name="Picture 6">
            <a:extLst>
              <a:ext uri="{FF2B5EF4-FFF2-40B4-BE49-F238E27FC236}">
                <a16:creationId xmlns:a16="http://schemas.microsoft.com/office/drawing/2014/main" id="{26D45851-6246-194D-9028-D7A567C62E60}"/>
              </a:ext>
            </a:extLst>
          </p:cNvPr>
          <p:cNvPicPr>
            <a:picLocks noChangeAspect="1"/>
          </p:cNvPicPr>
          <p:nvPr/>
        </p:nvPicPr>
        <p:blipFill>
          <a:blip r:embed="rId3"/>
          <a:stretch>
            <a:fillRect/>
          </a:stretch>
        </p:blipFill>
        <p:spPr>
          <a:xfrm>
            <a:off x="8422886" y="1"/>
            <a:ext cx="2362087" cy="1789875"/>
          </a:xfrm>
          <a:prstGeom prst="rect">
            <a:avLst/>
          </a:prstGeom>
        </p:spPr>
      </p:pic>
      <p:pic>
        <p:nvPicPr>
          <p:cNvPr id="12" name="Picture 11">
            <a:extLst>
              <a:ext uri="{FF2B5EF4-FFF2-40B4-BE49-F238E27FC236}">
                <a16:creationId xmlns:a16="http://schemas.microsoft.com/office/drawing/2014/main" id="{3B9A6BC2-F37F-C045-8EAB-73E9EE799A78}"/>
              </a:ext>
            </a:extLst>
          </p:cNvPr>
          <p:cNvPicPr>
            <a:picLocks noChangeAspect="1"/>
          </p:cNvPicPr>
          <p:nvPr/>
        </p:nvPicPr>
        <p:blipFill>
          <a:blip r:embed="rId4"/>
          <a:stretch>
            <a:fillRect/>
          </a:stretch>
        </p:blipFill>
        <p:spPr>
          <a:xfrm>
            <a:off x="5727033" y="1396045"/>
            <a:ext cx="6464967" cy="1956503"/>
          </a:xfrm>
          <a:prstGeom prst="rect">
            <a:avLst/>
          </a:prstGeom>
        </p:spPr>
      </p:pic>
      <p:pic>
        <p:nvPicPr>
          <p:cNvPr id="14" name="Picture 13">
            <a:extLst>
              <a:ext uri="{FF2B5EF4-FFF2-40B4-BE49-F238E27FC236}">
                <a16:creationId xmlns:a16="http://schemas.microsoft.com/office/drawing/2014/main" id="{87BC0615-117D-744E-A8A3-3D745BB2B179}"/>
              </a:ext>
            </a:extLst>
          </p:cNvPr>
          <p:cNvPicPr>
            <a:picLocks noChangeAspect="1"/>
          </p:cNvPicPr>
          <p:nvPr/>
        </p:nvPicPr>
        <p:blipFill>
          <a:blip r:embed="rId5"/>
          <a:stretch>
            <a:fillRect/>
          </a:stretch>
        </p:blipFill>
        <p:spPr>
          <a:xfrm>
            <a:off x="5036792" y="3806126"/>
            <a:ext cx="7155208" cy="2692458"/>
          </a:xfrm>
          <a:prstGeom prst="rect">
            <a:avLst/>
          </a:prstGeom>
        </p:spPr>
      </p:pic>
    </p:spTree>
    <p:extLst>
      <p:ext uri="{BB962C8B-B14F-4D97-AF65-F5344CB8AC3E}">
        <p14:creationId xmlns:p14="http://schemas.microsoft.com/office/powerpoint/2010/main" val="166649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DCD90-9ABE-4E49-A5E9-9BA7E33941A4}"/>
              </a:ext>
            </a:extLst>
          </p:cNvPr>
          <p:cNvSpPr txBox="1"/>
          <p:nvPr/>
        </p:nvSpPr>
        <p:spPr>
          <a:xfrm>
            <a:off x="195576" y="0"/>
            <a:ext cx="4680284" cy="1015663"/>
          </a:xfrm>
          <a:prstGeom prst="rect">
            <a:avLst/>
          </a:prstGeom>
          <a:noFill/>
        </p:spPr>
        <p:txBody>
          <a:bodyPr wrap="square" rtlCol="0">
            <a:spAutoFit/>
          </a:bodyPr>
          <a:lstStyle/>
          <a:p>
            <a:r>
              <a:rPr lang="en-US" sz="2000" b="1" dirty="0"/>
              <a:t>OMR:  Index Calculation Widget</a:t>
            </a:r>
          </a:p>
          <a:p>
            <a:endParaRPr lang="en-US" sz="2000" b="1" dirty="0"/>
          </a:p>
          <a:p>
            <a:r>
              <a:rPr lang="en-US" sz="2000" b="1" dirty="0"/>
              <a:t>Directions Overview:  </a:t>
            </a:r>
            <a:r>
              <a:rPr lang="en-US" sz="2000" dirty="0"/>
              <a:t>PDF to </a:t>
            </a:r>
            <a:r>
              <a:rPr lang="en-US" sz="2000" dirty="0" err="1"/>
              <a:t>Memcache</a:t>
            </a:r>
            <a:endParaRPr lang="en-US" sz="2000" dirty="0"/>
          </a:p>
        </p:txBody>
      </p:sp>
      <p:sp>
        <p:nvSpPr>
          <p:cNvPr id="3" name="TextBox 2">
            <a:extLst>
              <a:ext uri="{FF2B5EF4-FFF2-40B4-BE49-F238E27FC236}">
                <a16:creationId xmlns:a16="http://schemas.microsoft.com/office/drawing/2014/main" id="{AE1E81A7-4252-9942-BB05-A076F1ADA5EE}"/>
              </a:ext>
            </a:extLst>
          </p:cNvPr>
          <p:cNvSpPr txBox="1"/>
          <p:nvPr/>
        </p:nvSpPr>
        <p:spPr>
          <a:xfrm>
            <a:off x="0" y="1131981"/>
            <a:ext cx="12043610" cy="646331"/>
          </a:xfrm>
          <a:prstGeom prst="rect">
            <a:avLst/>
          </a:prstGeom>
          <a:noFill/>
        </p:spPr>
        <p:txBody>
          <a:bodyPr wrap="square" rtlCol="0">
            <a:spAutoFit/>
          </a:bodyPr>
          <a:lstStyle/>
          <a:p>
            <a:pPr marL="342900" indent="-342900">
              <a:buAutoNum type="arabicPeriod"/>
            </a:pPr>
            <a:r>
              <a:rPr lang="en-US" dirty="0"/>
              <a:t>Find the OMR widget and click on the blue button to download the PDF</a:t>
            </a:r>
          </a:p>
          <a:p>
            <a:endParaRPr lang="en-US" dirty="0"/>
          </a:p>
        </p:txBody>
      </p:sp>
      <p:pic>
        <p:nvPicPr>
          <p:cNvPr id="5" name="Picture 4">
            <a:extLst>
              <a:ext uri="{FF2B5EF4-FFF2-40B4-BE49-F238E27FC236}">
                <a16:creationId xmlns:a16="http://schemas.microsoft.com/office/drawing/2014/main" id="{11460D90-35F4-0849-A463-02EE54F1D5FE}"/>
              </a:ext>
            </a:extLst>
          </p:cNvPr>
          <p:cNvPicPr>
            <a:picLocks noChangeAspect="1"/>
          </p:cNvPicPr>
          <p:nvPr/>
        </p:nvPicPr>
        <p:blipFill>
          <a:blip r:embed="rId2"/>
          <a:stretch>
            <a:fillRect/>
          </a:stretch>
        </p:blipFill>
        <p:spPr>
          <a:xfrm>
            <a:off x="7417468" y="0"/>
            <a:ext cx="3018922" cy="1587729"/>
          </a:xfrm>
          <a:prstGeom prst="rect">
            <a:avLst/>
          </a:prstGeom>
        </p:spPr>
      </p:pic>
      <p:sp>
        <p:nvSpPr>
          <p:cNvPr id="8" name="TextBox 7">
            <a:extLst>
              <a:ext uri="{FF2B5EF4-FFF2-40B4-BE49-F238E27FC236}">
                <a16:creationId xmlns:a16="http://schemas.microsoft.com/office/drawing/2014/main" id="{D910A9B6-9AAC-9747-BC51-43F5CCA8A9E7}"/>
              </a:ext>
            </a:extLst>
          </p:cNvPr>
          <p:cNvSpPr txBox="1"/>
          <p:nvPr/>
        </p:nvSpPr>
        <p:spPr>
          <a:xfrm>
            <a:off x="1" y="2135179"/>
            <a:ext cx="6833936" cy="1200329"/>
          </a:xfrm>
          <a:prstGeom prst="rect">
            <a:avLst/>
          </a:prstGeom>
          <a:noFill/>
        </p:spPr>
        <p:txBody>
          <a:bodyPr wrap="square" rtlCol="0">
            <a:spAutoFit/>
          </a:bodyPr>
          <a:lstStyle/>
          <a:p>
            <a:r>
              <a:rPr lang="en-US" dirty="0"/>
              <a:t>2.   You will be taken to the USBR CVO site. Scroll down until you see the OMR section (shown to the right). Click on the most recent water year (WY 2019) and month. </a:t>
            </a:r>
          </a:p>
          <a:p>
            <a:endParaRPr lang="en-US" dirty="0"/>
          </a:p>
        </p:txBody>
      </p:sp>
      <p:pic>
        <p:nvPicPr>
          <p:cNvPr id="10" name="Picture 9">
            <a:extLst>
              <a:ext uri="{FF2B5EF4-FFF2-40B4-BE49-F238E27FC236}">
                <a16:creationId xmlns:a16="http://schemas.microsoft.com/office/drawing/2014/main" id="{E9B38F81-508D-3942-ADDA-D733307D3352}"/>
              </a:ext>
            </a:extLst>
          </p:cNvPr>
          <p:cNvPicPr>
            <a:picLocks noChangeAspect="1"/>
          </p:cNvPicPr>
          <p:nvPr/>
        </p:nvPicPr>
        <p:blipFill>
          <a:blip r:embed="rId3"/>
          <a:stretch>
            <a:fillRect/>
          </a:stretch>
        </p:blipFill>
        <p:spPr>
          <a:xfrm>
            <a:off x="7014535" y="1816329"/>
            <a:ext cx="2209675" cy="2618874"/>
          </a:xfrm>
          <a:prstGeom prst="rect">
            <a:avLst/>
          </a:prstGeom>
        </p:spPr>
      </p:pic>
      <p:sp>
        <p:nvSpPr>
          <p:cNvPr id="11" name="TextBox 10">
            <a:extLst>
              <a:ext uri="{FF2B5EF4-FFF2-40B4-BE49-F238E27FC236}">
                <a16:creationId xmlns:a16="http://schemas.microsoft.com/office/drawing/2014/main" id="{307405AC-0D1B-A54E-9A18-7A307C5578C2}"/>
              </a:ext>
            </a:extLst>
          </p:cNvPr>
          <p:cNvSpPr txBox="1"/>
          <p:nvPr/>
        </p:nvSpPr>
        <p:spPr>
          <a:xfrm>
            <a:off x="0" y="4403607"/>
            <a:ext cx="7014535" cy="923330"/>
          </a:xfrm>
          <a:prstGeom prst="rect">
            <a:avLst/>
          </a:prstGeom>
          <a:noFill/>
        </p:spPr>
        <p:txBody>
          <a:bodyPr wrap="square" rtlCol="0">
            <a:spAutoFit/>
          </a:bodyPr>
          <a:lstStyle/>
          <a:p>
            <a:r>
              <a:rPr lang="en-US" dirty="0"/>
              <a:t>3.   You will be taken to a pdf. Copy the most recent values for the calculated OMR Index (Mean Daily, Mean 5- Day, Mean 14-Day)</a:t>
            </a:r>
          </a:p>
          <a:p>
            <a:endParaRPr lang="en-US" dirty="0"/>
          </a:p>
        </p:txBody>
      </p:sp>
      <p:pic>
        <p:nvPicPr>
          <p:cNvPr id="13" name="Picture 12">
            <a:extLst>
              <a:ext uri="{FF2B5EF4-FFF2-40B4-BE49-F238E27FC236}">
                <a16:creationId xmlns:a16="http://schemas.microsoft.com/office/drawing/2014/main" id="{FCFCF57A-003A-314B-8AD1-2C8D68A1CCBD}"/>
              </a:ext>
            </a:extLst>
          </p:cNvPr>
          <p:cNvPicPr>
            <a:picLocks noChangeAspect="1"/>
          </p:cNvPicPr>
          <p:nvPr/>
        </p:nvPicPr>
        <p:blipFill>
          <a:blip r:embed="rId4"/>
          <a:stretch>
            <a:fillRect/>
          </a:stretch>
        </p:blipFill>
        <p:spPr>
          <a:xfrm>
            <a:off x="8746124" y="3522492"/>
            <a:ext cx="3380532" cy="3335508"/>
          </a:xfrm>
          <a:prstGeom prst="rect">
            <a:avLst/>
          </a:prstGeom>
        </p:spPr>
      </p:pic>
    </p:spTree>
    <p:extLst>
      <p:ext uri="{BB962C8B-B14F-4D97-AF65-F5344CB8AC3E}">
        <p14:creationId xmlns:p14="http://schemas.microsoft.com/office/powerpoint/2010/main" val="344457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29277-F4C3-2641-8062-F2FB4975D1BD}"/>
              </a:ext>
            </a:extLst>
          </p:cNvPr>
          <p:cNvSpPr txBox="1"/>
          <p:nvPr/>
        </p:nvSpPr>
        <p:spPr>
          <a:xfrm>
            <a:off x="288758" y="348916"/>
            <a:ext cx="5630779" cy="4801314"/>
          </a:xfrm>
          <a:prstGeom prst="rect">
            <a:avLst/>
          </a:prstGeom>
          <a:noFill/>
        </p:spPr>
        <p:txBody>
          <a:bodyPr wrap="square" rtlCol="0">
            <a:spAutoFit/>
          </a:bodyPr>
          <a:lstStyle/>
          <a:p>
            <a:r>
              <a:rPr lang="en-US" dirty="0"/>
              <a:t>4. These values will be added to the </a:t>
            </a:r>
            <a:r>
              <a:rPr lang="en-US" dirty="0" err="1"/>
              <a:t>memcache</a:t>
            </a:r>
            <a:r>
              <a:rPr lang="en-US" dirty="0"/>
              <a:t>.</a:t>
            </a:r>
          </a:p>
          <a:p>
            <a:endParaRPr lang="en-US" dirty="0"/>
          </a:p>
          <a:p>
            <a:r>
              <a:rPr lang="en-US" dirty="0"/>
              <a:t>5. Navigate to the Admin section and click on the </a:t>
            </a:r>
            <a:r>
              <a:rPr lang="en-US" dirty="0" err="1"/>
              <a:t>memcache</a:t>
            </a:r>
            <a:r>
              <a:rPr lang="en-US" dirty="0"/>
              <a:t> link in the sub-navigation. </a:t>
            </a:r>
          </a:p>
          <a:p>
            <a:endParaRPr lang="en-US" dirty="0"/>
          </a:p>
          <a:p>
            <a:r>
              <a:rPr lang="en-US" dirty="0"/>
              <a:t>6. Choose MULTIPLE-IMPORT from the Cache Item drop-down menu. </a:t>
            </a:r>
          </a:p>
          <a:p>
            <a:endParaRPr lang="en-US" dirty="0"/>
          </a:p>
          <a:p>
            <a:r>
              <a:rPr lang="en-US" dirty="0"/>
              <a:t>7. Paste in the OMR values all in one, as shown to the right. 	</a:t>
            </a:r>
          </a:p>
          <a:p>
            <a:endParaRPr lang="en-US" dirty="0"/>
          </a:p>
          <a:p>
            <a:r>
              <a:rPr lang="en-US" dirty="0"/>
              <a:t>MAKE SURE THERE IS ONLY A ”,” INBETWEEN THE KEY AND THE VALUE. </a:t>
            </a:r>
          </a:p>
          <a:p>
            <a:endParaRPr lang="en-US" dirty="0"/>
          </a:p>
          <a:p>
            <a:r>
              <a:rPr lang="en-US" dirty="0"/>
              <a:t>8. Click Save Changes</a:t>
            </a:r>
          </a:p>
          <a:p>
            <a:endParaRPr lang="en-US" dirty="0"/>
          </a:p>
          <a:p>
            <a:endParaRPr lang="en-US" dirty="0"/>
          </a:p>
        </p:txBody>
      </p:sp>
      <p:pic>
        <p:nvPicPr>
          <p:cNvPr id="4" name="Picture 3">
            <a:extLst>
              <a:ext uri="{FF2B5EF4-FFF2-40B4-BE49-F238E27FC236}">
                <a16:creationId xmlns:a16="http://schemas.microsoft.com/office/drawing/2014/main" id="{FA634547-9A10-4140-8C7A-1BAE764AFCBA}"/>
              </a:ext>
            </a:extLst>
          </p:cNvPr>
          <p:cNvPicPr>
            <a:picLocks noChangeAspect="1"/>
          </p:cNvPicPr>
          <p:nvPr/>
        </p:nvPicPr>
        <p:blipFill>
          <a:blip r:embed="rId3"/>
          <a:stretch>
            <a:fillRect/>
          </a:stretch>
        </p:blipFill>
        <p:spPr>
          <a:xfrm>
            <a:off x="5812791" y="520773"/>
            <a:ext cx="6294987" cy="3642153"/>
          </a:xfrm>
          <a:prstGeom prst="rect">
            <a:avLst/>
          </a:prstGeom>
        </p:spPr>
      </p:pic>
    </p:spTree>
    <p:extLst>
      <p:ext uri="{BB962C8B-B14F-4D97-AF65-F5344CB8AC3E}">
        <p14:creationId xmlns:p14="http://schemas.microsoft.com/office/powerpoint/2010/main" val="159748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880145-85AB-E747-8BA9-D5CA843A963C}"/>
              </a:ext>
            </a:extLst>
          </p:cNvPr>
          <p:cNvSpPr txBox="1"/>
          <p:nvPr/>
        </p:nvSpPr>
        <p:spPr>
          <a:xfrm>
            <a:off x="493295" y="490789"/>
            <a:ext cx="4848726" cy="1015663"/>
          </a:xfrm>
          <a:prstGeom prst="rect">
            <a:avLst/>
          </a:prstGeom>
          <a:noFill/>
        </p:spPr>
        <p:txBody>
          <a:bodyPr wrap="square" rtlCol="0">
            <a:spAutoFit/>
          </a:bodyPr>
          <a:lstStyle/>
          <a:p>
            <a:r>
              <a:rPr lang="en-US" sz="2000" b="1" dirty="0"/>
              <a:t>DJFMP Highlights: Catch Snapshot Widget</a:t>
            </a:r>
          </a:p>
          <a:p>
            <a:endParaRPr lang="en-US" sz="2000" b="1" dirty="0"/>
          </a:p>
          <a:p>
            <a:r>
              <a:rPr lang="en-US" sz="2000" dirty="0"/>
              <a:t>Directions Overview: URL to </a:t>
            </a:r>
            <a:r>
              <a:rPr lang="en-US" sz="2000" dirty="0" err="1"/>
              <a:t>Memcache</a:t>
            </a:r>
            <a:endParaRPr lang="en-US" sz="2000" dirty="0"/>
          </a:p>
        </p:txBody>
      </p:sp>
      <p:pic>
        <p:nvPicPr>
          <p:cNvPr id="6" name="Picture 5">
            <a:extLst>
              <a:ext uri="{FF2B5EF4-FFF2-40B4-BE49-F238E27FC236}">
                <a16:creationId xmlns:a16="http://schemas.microsoft.com/office/drawing/2014/main" id="{A0D30343-CCA7-284D-B342-21496B96E015}"/>
              </a:ext>
            </a:extLst>
          </p:cNvPr>
          <p:cNvPicPr>
            <a:picLocks noChangeAspect="1"/>
          </p:cNvPicPr>
          <p:nvPr/>
        </p:nvPicPr>
        <p:blipFill>
          <a:blip r:embed="rId3"/>
          <a:stretch>
            <a:fillRect/>
          </a:stretch>
        </p:blipFill>
        <p:spPr>
          <a:xfrm>
            <a:off x="5727032" y="0"/>
            <a:ext cx="6464968" cy="2231796"/>
          </a:xfrm>
          <a:prstGeom prst="rect">
            <a:avLst/>
          </a:prstGeom>
        </p:spPr>
      </p:pic>
      <p:sp>
        <p:nvSpPr>
          <p:cNvPr id="7" name="TextBox 6">
            <a:extLst>
              <a:ext uri="{FF2B5EF4-FFF2-40B4-BE49-F238E27FC236}">
                <a16:creationId xmlns:a16="http://schemas.microsoft.com/office/drawing/2014/main" id="{2C2E0ECA-4489-3547-8615-E827F96640B4}"/>
              </a:ext>
            </a:extLst>
          </p:cNvPr>
          <p:cNvSpPr txBox="1"/>
          <p:nvPr/>
        </p:nvSpPr>
        <p:spPr>
          <a:xfrm>
            <a:off x="1" y="2231796"/>
            <a:ext cx="12192000" cy="1477328"/>
          </a:xfrm>
          <a:prstGeom prst="rect">
            <a:avLst/>
          </a:prstGeom>
          <a:noFill/>
        </p:spPr>
        <p:txBody>
          <a:bodyPr wrap="square" rtlCol="0">
            <a:spAutoFit/>
          </a:bodyPr>
          <a:lstStyle/>
          <a:p>
            <a:pPr marL="342900" indent="-342900">
              <a:buAutoNum type="arabicPeriod"/>
            </a:pPr>
            <a:r>
              <a:rPr lang="en-US" dirty="0"/>
              <a:t>Get catch values from </a:t>
            </a:r>
            <a:r>
              <a:rPr lang="en-US" dirty="0" err="1"/>
              <a:t>djfmp</a:t>
            </a:r>
            <a:r>
              <a:rPr lang="en-US" dirty="0"/>
              <a:t> summary URL: (CHANGE START DATE TO PREVIOUS DAY’S DATE)</a:t>
            </a:r>
          </a:p>
          <a:p>
            <a:r>
              <a:rPr lang="en-US" dirty="0" err="1"/>
              <a:t>view-source:https</a:t>
            </a:r>
            <a:r>
              <a:rPr lang="en-US" dirty="0"/>
              <a:t>://</a:t>
            </a:r>
            <a:r>
              <a:rPr lang="en-US" dirty="0" err="1"/>
              <a:t>systems.fws.gov</a:t>
            </a:r>
            <a:r>
              <a:rPr lang="en-US" dirty="0"/>
              <a:t>/</a:t>
            </a:r>
            <a:r>
              <a:rPr lang="en-US" dirty="0" err="1"/>
              <a:t>djfmp</a:t>
            </a:r>
            <a:r>
              <a:rPr lang="en-US" dirty="0"/>
              <a:t>/service/</a:t>
            </a:r>
            <a:r>
              <a:rPr lang="en-US" dirty="0" err="1"/>
              <a:t>getData.do?regionCode</a:t>
            </a:r>
            <a:r>
              <a:rPr lang="en-US" dirty="0"/>
              <a:t>=3&amp;sensorNum=</a:t>
            </a:r>
            <a:r>
              <a:rPr lang="en-US" dirty="0" err="1"/>
              <a:t>djfmpsummary&amp;startDate</a:t>
            </a:r>
            <a:r>
              <a:rPr lang="en-US" dirty="0"/>
              <a:t>=2018-08-17&amp;organismCode=CHN,DSM,LFS,</a:t>
            </a:r>
          </a:p>
          <a:p>
            <a:endParaRPr lang="en-US" dirty="0"/>
          </a:p>
          <a:p>
            <a:endParaRPr lang="en-US" dirty="0"/>
          </a:p>
        </p:txBody>
      </p:sp>
      <p:pic>
        <p:nvPicPr>
          <p:cNvPr id="9" name="Picture 8">
            <a:extLst>
              <a:ext uri="{FF2B5EF4-FFF2-40B4-BE49-F238E27FC236}">
                <a16:creationId xmlns:a16="http://schemas.microsoft.com/office/drawing/2014/main" id="{231C3DA8-93F0-2D4F-83CE-5A8206EC3013}"/>
              </a:ext>
            </a:extLst>
          </p:cNvPr>
          <p:cNvPicPr>
            <a:picLocks noChangeAspect="1"/>
          </p:cNvPicPr>
          <p:nvPr/>
        </p:nvPicPr>
        <p:blipFill>
          <a:blip r:embed="rId4"/>
          <a:stretch>
            <a:fillRect/>
          </a:stretch>
        </p:blipFill>
        <p:spPr>
          <a:xfrm>
            <a:off x="6966284" y="3246637"/>
            <a:ext cx="5225716" cy="2433910"/>
          </a:xfrm>
          <a:prstGeom prst="rect">
            <a:avLst/>
          </a:prstGeom>
        </p:spPr>
      </p:pic>
      <p:sp>
        <p:nvSpPr>
          <p:cNvPr id="10" name="TextBox 9">
            <a:extLst>
              <a:ext uri="{FF2B5EF4-FFF2-40B4-BE49-F238E27FC236}">
                <a16:creationId xmlns:a16="http://schemas.microsoft.com/office/drawing/2014/main" id="{684AD461-728D-FD41-85CA-45BF9F34A57E}"/>
              </a:ext>
            </a:extLst>
          </p:cNvPr>
          <p:cNvSpPr txBox="1"/>
          <p:nvPr/>
        </p:nvSpPr>
        <p:spPr>
          <a:xfrm>
            <a:off x="0" y="3232964"/>
            <a:ext cx="7074567" cy="3139321"/>
          </a:xfrm>
          <a:prstGeom prst="rect">
            <a:avLst/>
          </a:prstGeom>
          <a:noFill/>
        </p:spPr>
        <p:txBody>
          <a:bodyPr wrap="square" rtlCol="0">
            <a:spAutoFit/>
          </a:bodyPr>
          <a:lstStyle/>
          <a:p>
            <a:r>
              <a:rPr lang="en-US" dirty="0"/>
              <a:t>2. If there is data for the previous day, copy species and catch number to be put into </a:t>
            </a:r>
            <a:r>
              <a:rPr lang="en-US" dirty="0" err="1"/>
              <a:t>memcache</a:t>
            </a:r>
            <a:r>
              <a:rPr lang="en-US" dirty="0"/>
              <a:t>. BUT ignore all entries with the Method Code EDSM as those values will be accounted for differently. </a:t>
            </a:r>
          </a:p>
          <a:p>
            <a:r>
              <a:rPr lang="en-US" i="1" dirty="0"/>
              <a:t>For Example- </a:t>
            </a:r>
            <a:r>
              <a:rPr lang="en-US" dirty="0"/>
              <a:t>the following image is an output starting 9/24 until recent. If I am looking for todays date (2018-11-20), there would be no data to update, as there was no catch the previous day (2018-11-19). </a:t>
            </a:r>
          </a:p>
          <a:p>
            <a:endParaRPr lang="en-US" dirty="0"/>
          </a:p>
          <a:p>
            <a:r>
              <a:rPr lang="en-US" dirty="0"/>
              <a:t>IF I was looking at the date 2018-09-24 (highlighted), I would ignore the entry with EDSM as the method and only look at the entry with SEIN. I would only update the data to show 1 LFS was caught.</a:t>
            </a:r>
          </a:p>
          <a:p>
            <a:endParaRPr lang="en-US" dirty="0"/>
          </a:p>
        </p:txBody>
      </p:sp>
      <p:sp>
        <p:nvSpPr>
          <p:cNvPr id="11" name="TextBox 10">
            <a:extLst>
              <a:ext uri="{FF2B5EF4-FFF2-40B4-BE49-F238E27FC236}">
                <a16:creationId xmlns:a16="http://schemas.microsoft.com/office/drawing/2014/main" id="{52625EF7-4A14-924E-AB22-FFDCA9ABAE45}"/>
              </a:ext>
            </a:extLst>
          </p:cNvPr>
          <p:cNvSpPr txBox="1"/>
          <p:nvPr/>
        </p:nvSpPr>
        <p:spPr>
          <a:xfrm>
            <a:off x="-1" y="6172894"/>
            <a:ext cx="6966284" cy="646331"/>
          </a:xfrm>
          <a:prstGeom prst="rect">
            <a:avLst/>
          </a:prstGeom>
          <a:noFill/>
        </p:spPr>
        <p:txBody>
          <a:bodyPr wrap="square" rtlCol="0">
            <a:spAutoFit/>
          </a:bodyPr>
          <a:lstStyle/>
          <a:p>
            <a:r>
              <a:rPr lang="en-US" dirty="0"/>
              <a:t>3. Go into your Admin panel and then </a:t>
            </a:r>
            <a:r>
              <a:rPr lang="en-US" dirty="0" err="1"/>
              <a:t>memcache</a:t>
            </a:r>
            <a:r>
              <a:rPr lang="en-US" dirty="0"/>
              <a:t>. Using MULTIPLE IMPORT, paste DJFMP_LFS_CATCH,1  in the Data section.</a:t>
            </a:r>
          </a:p>
        </p:txBody>
      </p:sp>
    </p:spTree>
    <p:extLst>
      <p:ext uri="{BB962C8B-B14F-4D97-AF65-F5344CB8AC3E}">
        <p14:creationId xmlns:p14="http://schemas.microsoft.com/office/powerpoint/2010/main" val="3995831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580C45-AA0B-564A-B785-74EEA64E0AF6}"/>
              </a:ext>
            </a:extLst>
          </p:cNvPr>
          <p:cNvSpPr txBox="1"/>
          <p:nvPr/>
        </p:nvSpPr>
        <p:spPr>
          <a:xfrm>
            <a:off x="204537" y="96252"/>
            <a:ext cx="3116179" cy="400110"/>
          </a:xfrm>
          <a:prstGeom prst="rect">
            <a:avLst/>
          </a:prstGeom>
          <a:noFill/>
        </p:spPr>
        <p:txBody>
          <a:bodyPr wrap="square" rtlCol="0">
            <a:spAutoFit/>
          </a:bodyPr>
          <a:lstStyle/>
          <a:p>
            <a:r>
              <a:rPr lang="en-US" sz="2000" b="1" dirty="0"/>
              <a:t>EDSM: </a:t>
            </a:r>
            <a:r>
              <a:rPr lang="en-US" sz="2000" dirty="0"/>
              <a:t>Summary Tables</a:t>
            </a:r>
            <a:endParaRPr lang="en-US" dirty="0"/>
          </a:p>
        </p:txBody>
      </p:sp>
      <p:sp>
        <p:nvSpPr>
          <p:cNvPr id="5" name="TextBox 4">
            <a:extLst>
              <a:ext uri="{FF2B5EF4-FFF2-40B4-BE49-F238E27FC236}">
                <a16:creationId xmlns:a16="http://schemas.microsoft.com/office/drawing/2014/main" id="{8DAE96E9-6B01-824D-A5AF-6E9467877D69}"/>
              </a:ext>
            </a:extLst>
          </p:cNvPr>
          <p:cNvSpPr txBox="1"/>
          <p:nvPr/>
        </p:nvSpPr>
        <p:spPr>
          <a:xfrm>
            <a:off x="204537" y="1003024"/>
            <a:ext cx="4054642" cy="369332"/>
          </a:xfrm>
          <a:prstGeom prst="rect">
            <a:avLst/>
          </a:prstGeom>
          <a:noFill/>
        </p:spPr>
        <p:txBody>
          <a:bodyPr wrap="square" rtlCol="0">
            <a:spAutoFit/>
          </a:bodyPr>
          <a:lstStyle/>
          <a:p>
            <a:r>
              <a:rPr lang="en-US" dirty="0"/>
              <a:t>Directions Overview: Data Request </a:t>
            </a:r>
          </a:p>
        </p:txBody>
      </p:sp>
      <p:pic>
        <p:nvPicPr>
          <p:cNvPr id="7" name="Picture 6">
            <a:extLst>
              <a:ext uri="{FF2B5EF4-FFF2-40B4-BE49-F238E27FC236}">
                <a16:creationId xmlns:a16="http://schemas.microsoft.com/office/drawing/2014/main" id="{55F75156-655C-5144-8487-4B211B864F68}"/>
              </a:ext>
            </a:extLst>
          </p:cNvPr>
          <p:cNvPicPr>
            <a:picLocks noChangeAspect="1"/>
          </p:cNvPicPr>
          <p:nvPr/>
        </p:nvPicPr>
        <p:blipFill>
          <a:blip r:embed="rId2"/>
          <a:stretch>
            <a:fillRect/>
          </a:stretch>
        </p:blipFill>
        <p:spPr>
          <a:xfrm>
            <a:off x="5799220" y="-41051"/>
            <a:ext cx="4763086" cy="2495493"/>
          </a:xfrm>
          <a:prstGeom prst="rect">
            <a:avLst/>
          </a:prstGeom>
        </p:spPr>
      </p:pic>
      <p:sp>
        <p:nvSpPr>
          <p:cNvPr id="8" name="TextBox 7">
            <a:extLst>
              <a:ext uri="{FF2B5EF4-FFF2-40B4-BE49-F238E27FC236}">
                <a16:creationId xmlns:a16="http://schemas.microsoft.com/office/drawing/2014/main" id="{92F4B300-ED9D-5D4A-9DD8-1C387ACE87B8}"/>
              </a:ext>
            </a:extLst>
          </p:cNvPr>
          <p:cNvSpPr txBox="1"/>
          <p:nvPr/>
        </p:nvSpPr>
        <p:spPr>
          <a:xfrm>
            <a:off x="204537" y="2310063"/>
            <a:ext cx="5125452" cy="2031325"/>
          </a:xfrm>
          <a:prstGeom prst="rect">
            <a:avLst/>
          </a:prstGeom>
          <a:noFill/>
        </p:spPr>
        <p:txBody>
          <a:bodyPr wrap="square" rtlCol="0">
            <a:spAutoFit/>
          </a:bodyPr>
          <a:lstStyle/>
          <a:p>
            <a:r>
              <a:rPr lang="en-US" dirty="0"/>
              <a:t>1. Navigate to the Admin panel and then Data Requests </a:t>
            </a:r>
          </a:p>
          <a:p>
            <a:endParaRPr lang="en-US" dirty="0"/>
          </a:p>
          <a:p>
            <a:r>
              <a:rPr lang="en-US" dirty="0"/>
              <a:t>2. Click on the red buttons on the far left for the EDSM tables and click Submit Request: </a:t>
            </a:r>
          </a:p>
          <a:p>
            <a:r>
              <a:rPr lang="en-US" dirty="0"/>
              <a:t> - </a:t>
            </a:r>
            <a:r>
              <a:rPr lang="en-US" dirty="0" err="1"/>
              <a:t>EdsmDaily</a:t>
            </a:r>
            <a:r>
              <a:rPr lang="en-US" dirty="0"/>
              <a:t> Request </a:t>
            </a:r>
          </a:p>
          <a:p>
            <a:r>
              <a:rPr lang="en-US" dirty="0"/>
              <a:t> - </a:t>
            </a:r>
            <a:r>
              <a:rPr lang="en-US" dirty="0" err="1"/>
              <a:t>EdsmDetails</a:t>
            </a:r>
            <a:r>
              <a:rPr lang="en-US" dirty="0"/>
              <a:t> Request</a:t>
            </a:r>
          </a:p>
        </p:txBody>
      </p:sp>
      <p:pic>
        <p:nvPicPr>
          <p:cNvPr id="10" name="Picture 9">
            <a:extLst>
              <a:ext uri="{FF2B5EF4-FFF2-40B4-BE49-F238E27FC236}">
                <a16:creationId xmlns:a16="http://schemas.microsoft.com/office/drawing/2014/main" id="{8D9091B8-6A58-9D44-BACA-D02BF5248508}"/>
              </a:ext>
            </a:extLst>
          </p:cNvPr>
          <p:cNvPicPr>
            <a:picLocks noChangeAspect="1"/>
          </p:cNvPicPr>
          <p:nvPr/>
        </p:nvPicPr>
        <p:blipFill>
          <a:blip r:embed="rId3"/>
          <a:stretch>
            <a:fillRect/>
          </a:stretch>
        </p:blipFill>
        <p:spPr>
          <a:xfrm>
            <a:off x="0" y="4374715"/>
            <a:ext cx="11887200" cy="1562100"/>
          </a:xfrm>
          <a:prstGeom prst="rect">
            <a:avLst/>
          </a:prstGeom>
        </p:spPr>
      </p:pic>
    </p:spTree>
    <p:extLst>
      <p:ext uri="{BB962C8B-B14F-4D97-AF65-F5344CB8AC3E}">
        <p14:creationId xmlns:p14="http://schemas.microsoft.com/office/powerpoint/2010/main" val="824196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1559</Words>
  <Application>Microsoft Macintosh PowerPoint</Application>
  <PresentationFormat>Widescreen</PresentationFormat>
  <Paragraphs>171</Paragraphs>
  <Slides>13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Data Update Instructions for BDL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Update Instructions for BDL</dc:title>
  <dc:creator>Karly Wagner</dc:creator>
  <cp:lastModifiedBy>Karly Wagner</cp:lastModifiedBy>
  <cp:revision>43</cp:revision>
  <dcterms:created xsi:type="dcterms:W3CDTF">2018-11-20T18:30:23Z</dcterms:created>
  <dcterms:modified xsi:type="dcterms:W3CDTF">2018-11-26T18:33:24Z</dcterms:modified>
</cp:coreProperties>
</file>