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8" r:id="rId2"/>
    <p:sldId id="279" r:id="rId3"/>
    <p:sldId id="256" r:id="rId4"/>
    <p:sldId id="278" r:id="rId5"/>
    <p:sldId id="263" r:id="rId6"/>
    <p:sldId id="286" r:id="rId7"/>
    <p:sldId id="283" r:id="rId8"/>
    <p:sldId id="284" r:id="rId9"/>
    <p:sldId id="285" r:id="rId10"/>
    <p:sldId id="271" r:id="rId11"/>
    <p:sldId id="262" r:id="rId12"/>
    <p:sldId id="289" r:id="rId13"/>
    <p:sldId id="259" r:id="rId14"/>
    <p:sldId id="269" r:id="rId15"/>
    <p:sldId id="270" r:id="rId16"/>
    <p:sldId id="274" r:id="rId17"/>
    <p:sldId id="264" r:id="rId18"/>
    <p:sldId id="257" r:id="rId19"/>
    <p:sldId id="275" r:id="rId20"/>
    <p:sldId id="272" r:id="rId21"/>
    <p:sldId id="273" r:id="rId22"/>
    <p:sldId id="290" r:id="rId23"/>
    <p:sldId id="291" r:id="rId24"/>
    <p:sldId id="292" r:id="rId25"/>
    <p:sldId id="293" r:id="rId26"/>
    <p:sldId id="294" r:id="rId27"/>
    <p:sldId id="295" r:id="rId28"/>
    <p:sldId id="276" r:id="rId29"/>
    <p:sldId id="280" r:id="rId30"/>
    <p:sldId id="288" r:id="rId31"/>
    <p:sldId id="2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22" autoAdjust="0"/>
    <p:restoredTop sz="85896" autoAdjust="0"/>
  </p:normalViewPr>
  <p:slideViewPr>
    <p:cSldViewPr snapToGrid="0" snapToObjects="1">
      <p:cViewPr>
        <p:scale>
          <a:sx n="100" d="100"/>
          <a:sy n="100" d="100"/>
        </p:scale>
        <p:origin x="222" y="-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49FF-4080-EB42-BDB4-2DE323C859EA}" type="datetimeFigureOut">
              <a:rPr lang="en-US" smtClean="0"/>
              <a:pPr/>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6AEE3-2825-DF4C-9AE9-C7F03A1D86D5}" type="slidenum">
              <a:rPr lang="en-US" smtClean="0"/>
              <a:pPr/>
              <a:t>‹#›</a:t>
            </a:fld>
            <a:endParaRPr lang="en-US"/>
          </a:p>
        </p:txBody>
      </p:sp>
    </p:spTree>
    <p:extLst>
      <p:ext uri="{BB962C8B-B14F-4D97-AF65-F5344CB8AC3E}">
        <p14:creationId xmlns="" xmlns:p14="http://schemas.microsoft.com/office/powerpoint/2010/main" val="174585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joining us this afternoon.  Today I am going</a:t>
            </a:r>
            <a:r>
              <a:rPr lang="en-US" baseline="0" dirty="0" smtClean="0"/>
              <a:t> to talk about “Connecting Scientific Research Projects and Data Through Software.  An Opportunity for Collaboration and Data Synthesis.</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1</a:t>
            </a:fld>
            <a:endParaRPr lang="en-US"/>
          </a:p>
        </p:txBody>
      </p:sp>
    </p:spTree>
    <p:extLst>
      <p:ext uri="{BB962C8B-B14F-4D97-AF65-F5344CB8AC3E}">
        <p14:creationId xmlns="" xmlns:p14="http://schemas.microsoft.com/office/powerpoint/2010/main" val="207984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food web, fish data, vegetation data is referenced</a:t>
            </a:r>
            <a:r>
              <a:rPr lang="en-US" baseline="0" dirty="0" smtClean="0"/>
              <a:t> with images in the library for visuals.</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11</a:t>
            </a:fld>
            <a:endParaRPr lang="en-US"/>
          </a:p>
        </p:txBody>
      </p:sp>
    </p:spTree>
    <p:extLst>
      <p:ext uri="{BB962C8B-B14F-4D97-AF65-F5344CB8AC3E}">
        <p14:creationId xmlns="" xmlns:p14="http://schemas.microsoft.com/office/powerpoint/2010/main" val="64308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topics have wiki resources for reference.  These references refer users to the abundance of information provided by government agencies, non-profits, consulting groups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12</a:t>
            </a:fld>
            <a:endParaRPr lang="en-US"/>
          </a:p>
        </p:txBody>
      </p:sp>
    </p:spTree>
    <p:extLst>
      <p:ext uri="{BB962C8B-B14F-4D97-AF65-F5344CB8AC3E}">
        <p14:creationId xmlns="" xmlns:p14="http://schemas.microsoft.com/office/powerpoint/2010/main" val="1597278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 Catalog</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13</a:t>
            </a:fld>
            <a:endParaRPr lang="en-US"/>
          </a:p>
        </p:txBody>
      </p:sp>
    </p:spTree>
    <p:extLst>
      <p:ext uri="{BB962C8B-B14F-4D97-AF65-F5344CB8AC3E}">
        <p14:creationId xmlns="" xmlns:p14="http://schemas.microsoft.com/office/powerpoint/2010/main" val="106173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Cache, Barker, Hass, Prospect, Shag and Lindsey Slough, Yolo Bypass, Liberty Island, Prospect Island, Delta Cross Channel, Fremont Weir, Sacramento Deep Water Ship Channel, </a:t>
            </a:r>
            <a:r>
              <a:rPr lang="en-US" dirty="0" err="1" smtClean="0"/>
              <a:t>Ulatis</a:t>
            </a:r>
            <a:r>
              <a:rPr lang="en-US" dirty="0" smtClean="0"/>
              <a:t> Creek, Suisun Marsh Salinity Control Gates, X2 Key Locations, Delta Vegetation, Sacramento, Yolo and Solano Counties Land Use, Legal Delta Suisun Boundary, Arc Sampling Sites, Arc Study Monitoring Locations (Durand and Moyle), Contaminant Effects on Fish Prey Monitoring Locations (Weston, Young, Poynton), Flux Study Monitoring Locations (Kimmerer and Bergamaschi),  Liberty Island Seines Monitoring Locations and Random Sampling Locations (Smith and </a:t>
            </a:r>
            <a:r>
              <a:rPr lang="en-US" dirty="0" err="1" smtClean="0"/>
              <a:t>Simenstad</a:t>
            </a:r>
            <a:r>
              <a:rPr lang="en-US" dirty="0" smtClean="0"/>
              <a:t>), Liberty Island Larval Trawls.</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15</a:t>
            </a:fld>
            <a:endParaRPr lang="en-US"/>
          </a:p>
        </p:txBody>
      </p:sp>
    </p:spTree>
    <p:extLst>
      <p:ext uri="{BB962C8B-B14F-4D97-AF65-F5344CB8AC3E}">
        <p14:creationId xmlns="" xmlns:p14="http://schemas.microsoft.com/office/powerpoint/2010/main" val="7289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a:t>
            </a:r>
            <a:r>
              <a:rPr lang="en-US" baseline="0" dirty="0" smtClean="0"/>
              <a:t> Vegetation from </a:t>
            </a:r>
            <a:r>
              <a:rPr lang="en-US" baseline="0" dirty="0" err="1" smtClean="0"/>
              <a:t>CaDFW</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16</a:t>
            </a:fld>
            <a:endParaRPr lang="en-US"/>
          </a:p>
        </p:txBody>
      </p:sp>
    </p:spTree>
    <p:extLst>
      <p:ext uri="{BB962C8B-B14F-4D97-AF65-F5344CB8AC3E}">
        <p14:creationId xmlns="" xmlns:p14="http://schemas.microsoft.com/office/powerpoint/2010/main" val="114006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federated by</a:t>
            </a:r>
            <a:r>
              <a:rPr lang="en-US" baseline="0" dirty="0" smtClean="0"/>
              <a:t> the regional portal efforts underway.  Data providers include agencies, universities, NGOS and stakeholders.   Data includes access to hydrologic, terrestrial, meteorological, water quality, satellite, special studies, food web and volunteer sampling.</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17</a:t>
            </a:fld>
            <a:endParaRPr lang="en-US"/>
          </a:p>
        </p:txBody>
      </p:sp>
    </p:spTree>
    <p:extLst>
      <p:ext uri="{BB962C8B-B14F-4D97-AF65-F5344CB8AC3E}">
        <p14:creationId xmlns="" xmlns:p14="http://schemas.microsoft.com/office/powerpoint/2010/main" val="110459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a:t>
            </a:r>
            <a:r>
              <a:rPr lang="en-US" baseline="0" dirty="0" smtClean="0"/>
              <a:t> can combine GIS, study data and real time data</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20</a:t>
            </a:fld>
            <a:endParaRPr lang="en-US"/>
          </a:p>
        </p:txBody>
      </p:sp>
    </p:spTree>
    <p:extLst>
      <p:ext uri="{BB962C8B-B14F-4D97-AF65-F5344CB8AC3E}">
        <p14:creationId xmlns="" xmlns:p14="http://schemas.microsoft.com/office/powerpoint/2010/main" val="105944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and analyze biological data</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21</a:t>
            </a:fld>
            <a:endParaRPr lang="en-US"/>
          </a:p>
        </p:txBody>
      </p:sp>
    </p:spTree>
    <p:extLst>
      <p:ext uri="{BB962C8B-B14F-4D97-AF65-F5344CB8AC3E}">
        <p14:creationId xmlns="" xmlns:p14="http://schemas.microsoft.com/office/powerpoint/2010/main" val="39449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a:t>
            </a:r>
            <a:r>
              <a:rPr lang="en-US" dirty="0" smtClean="0"/>
              <a:t>ata dashboard is being developed for each study and monitoring programs</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28</a:t>
            </a:fld>
            <a:endParaRPr lang="en-US"/>
          </a:p>
        </p:txBody>
      </p:sp>
    </p:spTree>
    <p:extLst>
      <p:ext uri="{BB962C8B-B14F-4D97-AF65-F5344CB8AC3E}">
        <p14:creationId xmlns="" xmlns:p14="http://schemas.microsoft.com/office/powerpoint/2010/main" val="125863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efforts are successful because each region has</a:t>
            </a:r>
            <a:r>
              <a:rPr lang="en-US" baseline="0" dirty="0" smtClean="0"/>
              <a:t> different stakeholder requirements, data specific to their region, region specific data analysis, local mapping, regional doc libraries ,stakeholder specific data dashboards, local project management and regulatory reporting.  But each portal has access to each other’s information for improved watershed management and system wide views.</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31</a:t>
            </a:fld>
            <a:endParaRPr lang="en-US"/>
          </a:p>
        </p:txBody>
      </p:sp>
    </p:spTree>
    <p:extLst>
      <p:ext uri="{BB962C8B-B14F-4D97-AF65-F5344CB8AC3E}">
        <p14:creationId xmlns="" xmlns:p14="http://schemas.microsoft.com/office/powerpoint/2010/main" val="178425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Challenge:  Connecting research is a challenge in the Delta is a challenge and has been for a long time.  While we can discuss many aspects of connecting research, I’m going to focus on the sharing of data and research results.   As we all know from experience, most data are collected and stored within the source organization.    These data are then shared at quarterly meetings, after publication or only accessible by request.   While this type of data sharing environment works for some it does not support adaptive management actions or real time operations.  Something the community has been charged with improving.  As we have seen by the passage of new data sharing legislation AB  1070 and 1755</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2</a:t>
            </a:fld>
            <a:endParaRPr lang="en-US"/>
          </a:p>
        </p:txBody>
      </p:sp>
    </p:spTree>
    <p:extLst>
      <p:ext uri="{BB962C8B-B14F-4D97-AF65-F5344CB8AC3E}">
        <p14:creationId xmlns="" xmlns:p14="http://schemas.microsoft.com/office/powerpoint/2010/main" val="22421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can we</a:t>
            </a:r>
            <a:r>
              <a:rPr lang="en-US" baseline="0" dirty="0" smtClean="0"/>
              <a:t> work to connect more research?   Well, we can leverage existing platforms and share data within the community.  Using existing platforms allows the community to access your data and information.  As well as provides you with an archive of related data, research, reports, maps, related project data, documents for your consumption.  If we can simplify access to information, we can improve regional knowledge.</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3</a:t>
            </a:fld>
            <a:endParaRPr lang="en-US"/>
          </a:p>
        </p:txBody>
      </p:sp>
    </p:spTree>
    <p:extLst>
      <p:ext uri="{BB962C8B-B14F-4D97-AF65-F5344CB8AC3E}">
        <p14:creationId xmlns="" xmlns:p14="http://schemas.microsoft.com/office/powerpoint/2010/main" val="35919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a:t>
            </a:r>
            <a:r>
              <a:rPr lang="en-US" baseline="0" dirty="0" smtClean="0"/>
              <a:t>s project I am going to show you today, builds on the above collaborative efforts.  Each effort has contributed significantly to the overall data platform including improving access to data, regional and system wide datasets, expanding on information libraries, developing dashboards and much more.  </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4</a:t>
            </a:fld>
            <a:endParaRPr lang="en-US"/>
          </a:p>
        </p:txBody>
      </p:sp>
    </p:spTree>
    <p:extLst>
      <p:ext uri="{BB962C8B-B14F-4D97-AF65-F5344CB8AC3E}">
        <p14:creationId xmlns="" xmlns:p14="http://schemas.microsoft.com/office/powerpoint/2010/main" val="149734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Cache region workspace</a:t>
            </a:r>
            <a:r>
              <a:rPr lang="en-US" baseline="0" dirty="0" smtClean="0"/>
              <a:t> is built on BDL using data and information shared by the California Estuary Portal and Sacramento River Watershed Portal.  Data is not duplicated but federated.  34 North was tasked aggregating all monitoring and key data within the region, organizing resource libraries to reflect the cache studies, create project pages for each PI and develop a collective dashboard or info hub that brings together all projects data, information, images, documents GIS </a:t>
            </a:r>
            <a:r>
              <a:rPr lang="en-US" baseline="0" dirty="0" err="1" smtClean="0"/>
              <a:t>etc</a:t>
            </a:r>
            <a:r>
              <a:rPr lang="en-US" baseline="0" dirty="0" smtClean="0"/>
              <a:t> to one place for all stakeholders to discover and use.  </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5</a:t>
            </a:fld>
            <a:endParaRPr lang="en-US"/>
          </a:p>
        </p:txBody>
      </p:sp>
    </p:spTree>
    <p:extLst>
      <p:ext uri="{BB962C8B-B14F-4D97-AF65-F5344CB8AC3E}">
        <p14:creationId xmlns="" xmlns:p14="http://schemas.microsoft.com/office/powerpoint/2010/main" val="62558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task</a:t>
            </a:r>
            <a:r>
              <a:rPr lang="en-US" baseline="0" dirty="0" smtClean="0"/>
              <a:t> started to build this collaborative workspace was to develop a monitoring report for the region as well as a data integration plan.  We review all </a:t>
            </a:r>
            <a:r>
              <a:rPr lang="en-US" baseline="0" dirty="0" err="1" smtClean="0"/>
              <a:t>exisiting</a:t>
            </a:r>
            <a:r>
              <a:rPr lang="en-US" baseline="0" dirty="0" smtClean="0"/>
              <a:t> data (data already on the portal) and data for the studies.  </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6</a:t>
            </a:fld>
            <a:endParaRPr lang="en-US"/>
          </a:p>
        </p:txBody>
      </p:sp>
    </p:spTree>
    <p:extLst>
      <p:ext uri="{BB962C8B-B14F-4D97-AF65-F5344CB8AC3E}">
        <p14:creationId xmlns="" xmlns:p14="http://schemas.microsoft.com/office/powerpoint/2010/main" val="12802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completed a methods comparison to make sure data would be compatible and make recommendations to </a:t>
            </a:r>
            <a:r>
              <a:rPr lang="en-US" dirty="0" err="1" smtClean="0"/>
              <a:t>Pis</a:t>
            </a:r>
            <a:r>
              <a:rPr lang="en-US" dirty="0" smtClean="0"/>
              <a:t> when needed.  </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7</a:t>
            </a:fld>
            <a:endParaRPr lang="en-US"/>
          </a:p>
        </p:txBody>
      </p:sp>
    </p:spTree>
    <p:extLst>
      <p:ext uri="{BB962C8B-B14F-4D97-AF65-F5344CB8AC3E}">
        <p14:creationId xmlns="" xmlns:p14="http://schemas.microsoft.com/office/powerpoint/2010/main" val="87262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the data and GIS for the I will show you how</a:t>
            </a:r>
            <a:r>
              <a:rPr lang="en-US" baseline="0" dirty="0" smtClean="0"/>
              <a:t> it is integrated into the larger platform.  </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8</a:t>
            </a:fld>
            <a:endParaRPr lang="en-US"/>
          </a:p>
        </p:txBody>
      </p:sp>
    </p:spTree>
    <p:extLst>
      <p:ext uri="{BB962C8B-B14F-4D97-AF65-F5344CB8AC3E}">
        <p14:creationId xmlns="" xmlns:p14="http://schemas.microsoft.com/office/powerpoint/2010/main" val="135864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cache</a:t>
            </a:r>
            <a:r>
              <a:rPr lang="en-US" baseline="0" dirty="0" smtClean="0"/>
              <a:t> doc and report library is comprehensive with more that 300 reference docs for the region</a:t>
            </a:r>
            <a:endParaRPr lang="en-US" dirty="0"/>
          </a:p>
        </p:txBody>
      </p:sp>
      <p:sp>
        <p:nvSpPr>
          <p:cNvPr id="4" name="Slide Number Placeholder 3"/>
          <p:cNvSpPr>
            <a:spLocks noGrp="1"/>
          </p:cNvSpPr>
          <p:nvPr>
            <p:ph type="sldNum" sz="quarter" idx="10"/>
          </p:nvPr>
        </p:nvSpPr>
        <p:spPr/>
        <p:txBody>
          <a:bodyPr/>
          <a:lstStyle/>
          <a:p>
            <a:fld id="{D1B6AEE3-2825-DF4C-9AE9-C7F03A1D86D5}" type="slidenum">
              <a:rPr lang="en-US" smtClean="0"/>
              <a:pPr/>
              <a:t>10</a:t>
            </a:fld>
            <a:endParaRPr lang="en-US"/>
          </a:p>
        </p:txBody>
      </p:sp>
    </p:spTree>
    <p:extLst>
      <p:ext uri="{BB962C8B-B14F-4D97-AF65-F5344CB8AC3E}">
        <p14:creationId xmlns="" xmlns:p14="http://schemas.microsoft.com/office/powerpoint/2010/main" val="148632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9334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199280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90707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193065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211143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192745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211345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152646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142496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71204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26A2B-3623-4547-AA41-AF76E260F4F9}"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162973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26A2B-3623-4547-AA41-AF76E260F4F9}" type="datetimeFigureOut">
              <a:rPr lang="en-US" smtClean="0"/>
              <a:pPr/>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F8C01-2FCC-F64C-BE1D-4B1E38951EE9}" type="slidenum">
              <a:rPr lang="en-US" smtClean="0"/>
              <a:pPr/>
              <a:t>‹#›</a:t>
            </a:fld>
            <a:endParaRPr lang="en-US"/>
          </a:p>
        </p:txBody>
      </p:sp>
    </p:spTree>
    <p:extLst>
      <p:ext uri="{BB962C8B-B14F-4D97-AF65-F5344CB8AC3E}">
        <p14:creationId xmlns="" xmlns:p14="http://schemas.microsoft.com/office/powerpoint/2010/main" val="93457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491154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74261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196712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73770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2049824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521782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418965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759463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2022035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202242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75988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321870" y="67377"/>
            <a:ext cx="9144000" cy="6858000"/>
          </a:xfrm>
          <a:prstGeom prst="rect">
            <a:avLst/>
          </a:prstGeom>
        </p:spPr>
      </p:pic>
    </p:spTree>
    <p:extLst>
      <p:ext uri="{BB962C8B-B14F-4D97-AF65-F5344CB8AC3E}">
        <p14:creationId xmlns="" xmlns:p14="http://schemas.microsoft.com/office/powerpoint/2010/main" val="906778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55507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29917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55168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28636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214253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886104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21944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574588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998998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73833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361457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7239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85695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965460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966549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411246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280876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90684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 xmlns:p14="http://schemas.microsoft.com/office/powerpoint/2010/main" val="1947032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3442</TotalTime>
  <Words>791</Words>
  <Application>Microsoft Macintosh PowerPoint</Application>
  <PresentationFormat>Custom</PresentationFormat>
  <Paragraphs>38</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Amye Osti</dc:creator>
  <cp:lastModifiedBy>34 North</cp:lastModifiedBy>
  <cp:revision>28</cp:revision>
  <dcterms:created xsi:type="dcterms:W3CDTF">2016-11-14T18:59:48Z</dcterms:created>
  <dcterms:modified xsi:type="dcterms:W3CDTF">2016-11-17T16:54:45Z</dcterms:modified>
</cp:coreProperties>
</file>