
<file path=[Content_Types].xml><?xml version="1.0" encoding="utf-8"?>
<Types xmlns="http://schemas.openxmlformats.org/package/2006/content-types">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vml" ContentType="application/vnd.openxmlformats-officedocument.vmlDrawing"/>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61" r:id="rId1"/>
  </p:sldMasterIdLst>
  <p:notesMasterIdLst>
    <p:notesMasterId r:id="rId3"/>
  </p:notesMasterIdLst>
  <p:handoutMasterIdLst>
    <p:handoutMasterId r:id="rId4"/>
  </p:handoutMasterIdLst>
  <p:sldIdLst>
    <p:sldId id="1855" r:id="rId2"/>
  </p:sldIdLst>
  <p:sldSz cx="9144000" cy="6858000" type="screen4x3"/>
  <p:notesSz cx="9296400" cy="7010400"/>
  <p:defaultTextStyle>
    <a:defPPr>
      <a:defRPr lang="en-US"/>
    </a:defPPr>
    <a:lvl1pPr algn="l" rtl="0" fontAlgn="base">
      <a:spcBef>
        <a:spcPct val="0"/>
      </a:spcBef>
      <a:spcAft>
        <a:spcPct val="0"/>
      </a:spcAft>
      <a:defRPr sz="2800" b="1" kern="1200">
        <a:solidFill>
          <a:srgbClr val="00FFFF"/>
        </a:solidFill>
        <a:latin typeface="Arial" charset="0"/>
        <a:ea typeface="+mn-ea"/>
        <a:cs typeface="Arial" charset="0"/>
      </a:defRPr>
    </a:lvl1pPr>
    <a:lvl2pPr marL="457200" algn="l" rtl="0" fontAlgn="base">
      <a:spcBef>
        <a:spcPct val="0"/>
      </a:spcBef>
      <a:spcAft>
        <a:spcPct val="0"/>
      </a:spcAft>
      <a:defRPr sz="2800" b="1" kern="1200">
        <a:solidFill>
          <a:srgbClr val="00FFFF"/>
        </a:solidFill>
        <a:latin typeface="Arial" charset="0"/>
        <a:ea typeface="+mn-ea"/>
        <a:cs typeface="Arial" charset="0"/>
      </a:defRPr>
    </a:lvl2pPr>
    <a:lvl3pPr marL="914400" algn="l" rtl="0" fontAlgn="base">
      <a:spcBef>
        <a:spcPct val="0"/>
      </a:spcBef>
      <a:spcAft>
        <a:spcPct val="0"/>
      </a:spcAft>
      <a:defRPr sz="2800" b="1" kern="1200">
        <a:solidFill>
          <a:srgbClr val="00FFFF"/>
        </a:solidFill>
        <a:latin typeface="Arial" charset="0"/>
        <a:ea typeface="+mn-ea"/>
        <a:cs typeface="Arial" charset="0"/>
      </a:defRPr>
    </a:lvl3pPr>
    <a:lvl4pPr marL="1371600" algn="l" rtl="0" fontAlgn="base">
      <a:spcBef>
        <a:spcPct val="0"/>
      </a:spcBef>
      <a:spcAft>
        <a:spcPct val="0"/>
      </a:spcAft>
      <a:defRPr sz="2800" b="1" kern="1200">
        <a:solidFill>
          <a:srgbClr val="00FFFF"/>
        </a:solidFill>
        <a:latin typeface="Arial" charset="0"/>
        <a:ea typeface="+mn-ea"/>
        <a:cs typeface="Arial" charset="0"/>
      </a:defRPr>
    </a:lvl4pPr>
    <a:lvl5pPr marL="1828800" algn="l" rtl="0" fontAlgn="base">
      <a:spcBef>
        <a:spcPct val="0"/>
      </a:spcBef>
      <a:spcAft>
        <a:spcPct val="0"/>
      </a:spcAft>
      <a:defRPr sz="2800" b="1" kern="1200">
        <a:solidFill>
          <a:srgbClr val="00FFFF"/>
        </a:solidFill>
        <a:latin typeface="Arial" charset="0"/>
        <a:ea typeface="+mn-ea"/>
        <a:cs typeface="Arial" charset="0"/>
      </a:defRPr>
    </a:lvl5pPr>
    <a:lvl6pPr marL="2286000" algn="l" defTabSz="914400" rtl="0" eaLnBrk="1" latinLnBrk="0" hangingPunct="1">
      <a:defRPr sz="2800" b="1" kern="1200">
        <a:solidFill>
          <a:srgbClr val="00FFFF"/>
        </a:solidFill>
        <a:latin typeface="Arial" charset="0"/>
        <a:ea typeface="+mn-ea"/>
        <a:cs typeface="Arial" charset="0"/>
      </a:defRPr>
    </a:lvl6pPr>
    <a:lvl7pPr marL="2743200" algn="l" defTabSz="914400" rtl="0" eaLnBrk="1" latinLnBrk="0" hangingPunct="1">
      <a:defRPr sz="2800" b="1" kern="1200">
        <a:solidFill>
          <a:srgbClr val="00FFFF"/>
        </a:solidFill>
        <a:latin typeface="Arial" charset="0"/>
        <a:ea typeface="+mn-ea"/>
        <a:cs typeface="Arial" charset="0"/>
      </a:defRPr>
    </a:lvl7pPr>
    <a:lvl8pPr marL="3200400" algn="l" defTabSz="914400" rtl="0" eaLnBrk="1" latinLnBrk="0" hangingPunct="1">
      <a:defRPr sz="2800" b="1" kern="1200">
        <a:solidFill>
          <a:srgbClr val="00FFFF"/>
        </a:solidFill>
        <a:latin typeface="Arial" charset="0"/>
        <a:ea typeface="+mn-ea"/>
        <a:cs typeface="Arial" charset="0"/>
      </a:defRPr>
    </a:lvl8pPr>
    <a:lvl9pPr marL="3657600" algn="l" defTabSz="914400" rtl="0" eaLnBrk="1" latinLnBrk="0" hangingPunct="1">
      <a:defRPr sz="2800" b="1" kern="1200">
        <a:solidFill>
          <a:srgbClr val="00FFFF"/>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6699"/>
    <a:srgbClr val="3399FF"/>
    <a:srgbClr val="99CC00"/>
    <a:srgbClr val="FFCC66"/>
    <a:srgbClr val="CC6600"/>
    <a:srgbClr val="FFCC00"/>
    <a:srgbClr val="FF9900"/>
    <a:srgbClr val="00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2834" autoAdjust="0"/>
    <p:restoredTop sz="39085" autoAdjust="0"/>
  </p:normalViewPr>
  <p:slideViewPr>
    <p:cSldViewPr snapToGrid="0" showGuides="1">
      <p:cViewPr varScale="1">
        <p:scale>
          <a:sx n="57" d="100"/>
          <a:sy n="57" d="100"/>
        </p:scale>
        <p:origin x="-84" y="-336"/>
      </p:cViewPr>
      <p:guideLst>
        <p:guide orient="horz" pos="967"/>
        <p:guide orient="horz" pos="2391"/>
        <p:guide pos="989"/>
        <p:guide pos="4891"/>
      </p:guideLst>
    </p:cSldViewPr>
  </p:slideViewPr>
  <p:outlineViewPr>
    <p:cViewPr>
      <p:scale>
        <a:sx n="33" d="100"/>
        <a:sy n="33" d="100"/>
      </p:scale>
      <p:origin x="0" y="19896"/>
    </p:cViewPr>
  </p:outlineViewPr>
  <p:notesTextViewPr>
    <p:cViewPr>
      <p:scale>
        <a:sx n="100" d="100"/>
        <a:sy n="100" d="100"/>
      </p:scale>
      <p:origin x="0" y="0"/>
    </p:cViewPr>
  </p:notesTextViewPr>
  <p:sorterViewPr>
    <p:cViewPr>
      <p:scale>
        <a:sx n="37" d="100"/>
        <a:sy n="37" d="100"/>
      </p:scale>
      <p:origin x="0" y="0"/>
    </p:cViewPr>
  </p:sorterViewPr>
  <p:notesViewPr>
    <p:cSldViewPr snapToGrid="0" showGuides="1">
      <p:cViewPr varScale="1">
        <p:scale>
          <a:sx n="72" d="100"/>
          <a:sy n="72" d="100"/>
        </p:scale>
        <p:origin x="-720" y="-102"/>
      </p:cViewPr>
      <p:guideLst>
        <p:guide orient="horz" pos="2208"/>
        <p:guide pos="2928"/>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4027488" cy="347663"/>
          </a:xfrm>
          <a:prstGeom prst="rect">
            <a:avLst/>
          </a:prstGeom>
          <a:noFill/>
          <a:ln w="9525">
            <a:noFill/>
            <a:miter lim="800000"/>
            <a:headEnd/>
            <a:tailEnd/>
          </a:ln>
        </p:spPr>
        <p:txBody>
          <a:bodyPr vert="horz" wrap="square" lIns="92245" tIns="46121" rIns="92245" bIns="46121" numCol="1" anchor="t" anchorCtr="0" compatLnSpc="1">
            <a:prstTxWarp prst="textNoShape">
              <a:avLst/>
            </a:prstTxWarp>
          </a:bodyPr>
          <a:lstStyle>
            <a:lvl1pPr algn="l" defTabSz="919436" eaLnBrk="0" hangingPunct="0">
              <a:defRPr sz="1000">
                <a:solidFill>
                  <a:schemeClr val="tx1"/>
                </a:solidFill>
                <a:latin typeface="Arial" charset="0"/>
                <a:cs typeface="+mn-cs"/>
              </a:defRPr>
            </a:lvl1pPr>
          </a:lstStyle>
          <a:p>
            <a:pPr>
              <a:defRPr/>
            </a:pPr>
            <a:endParaRPr lang="en-US"/>
          </a:p>
        </p:txBody>
      </p:sp>
      <p:sp>
        <p:nvSpPr>
          <p:cNvPr id="110595" name="Rectangle 3"/>
          <p:cNvSpPr>
            <a:spLocks noGrp="1" noChangeArrowheads="1"/>
          </p:cNvSpPr>
          <p:nvPr>
            <p:ph type="dt" sz="quarter" idx="1"/>
          </p:nvPr>
        </p:nvSpPr>
        <p:spPr bwMode="auto">
          <a:xfrm>
            <a:off x="5233988" y="0"/>
            <a:ext cx="4024312" cy="347663"/>
          </a:xfrm>
          <a:prstGeom prst="rect">
            <a:avLst/>
          </a:prstGeom>
          <a:noFill/>
          <a:ln w="9525">
            <a:noFill/>
            <a:miter lim="800000"/>
            <a:headEnd/>
            <a:tailEnd/>
          </a:ln>
        </p:spPr>
        <p:txBody>
          <a:bodyPr vert="horz" wrap="square" lIns="92245" tIns="46121" rIns="92245" bIns="46121" numCol="1" anchor="t" anchorCtr="0" compatLnSpc="1">
            <a:prstTxWarp prst="textNoShape">
              <a:avLst/>
            </a:prstTxWarp>
          </a:bodyPr>
          <a:lstStyle>
            <a:lvl1pPr algn="r" defTabSz="919436" eaLnBrk="0" hangingPunct="0">
              <a:defRPr sz="1000">
                <a:solidFill>
                  <a:schemeClr val="tx1"/>
                </a:solidFill>
                <a:latin typeface="Arial" charset="0"/>
                <a:cs typeface="+mn-cs"/>
              </a:defRPr>
            </a:lvl1pPr>
          </a:lstStyle>
          <a:p>
            <a:pPr>
              <a:defRPr/>
            </a:pPr>
            <a:endParaRPr lang="en-US"/>
          </a:p>
        </p:txBody>
      </p:sp>
      <p:sp>
        <p:nvSpPr>
          <p:cNvPr id="110596" name="Rectangle 4"/>
          <p:cNvSpPr>
            <a:spLocks noGrp="1" noChangeArrowheads="1"/>
          </p:cNvSpPr>
          <p:nvPr>
            <p:ph type="ftr" sz="quarter" idx="2"/>
          </p:nvPr>
        </p:nvSpPr>
        <p:spPr bwMode="auto">
          <a:xfrm>
            <a:off x="0" y="6688138"/>
            <a:ext cx="4027488" cy="347662"/>
          </a:xfrm>
          <a:prstGeom prst="rect">
            <a:avLst/>
          </a:prstGeom>
          <a:noFill/>
          <a:ln w="9525">
            <a:noFill/>
            <a:miter lim="800000"/>
            <a:headEnd/>
            <a:tailEnd/>
          </a:ln>
        </p:spPr>
        <p:txBody>
          <a:bodyPr vert="horz" wrap="square" lIns="92245" tIns="46121" rIns="92245" bIns="46121" numCol="1" anchor="b" anchorCtr="0" compatLnSpc="1">
            <a:prstTxWarp prst="textNoShape">
              <a:avLst/>
            </a:prstTxWarp>
          </a:bodyPr>
          <a:lstStyle>
            <a:lvl1pPr algn="l" defTabSz="919436" eaLnBrk="0" hangingPunct="0">
              <a:defRPr sz="1000">
                <a:solidFill>
                  <a:schemeClr val="tx1"/>
                </a:solidFill>
                <a:latin typeface="Arial" charset="0"/>
                <a:cs typeface="+mn-cs"/>
              </a:defRPr>
            </a:lvl1pPr>
          </a:lstStyle>
          <a:p>
            <a:pPr>
              <a:defRPr/>
            </a:pPr>
            <a:endParaRPr lang="en-US"/>
          </a:p>
        </p:txBody>
      </p:sp>
      <p:sp>
        <p:nvSpPr>
          <p:cNvPr id="110597" name="Rectangle 5"/>
          <p:cNvSpPr>
            <a:spLocks noGrp="1" noChangeArrowheads="1"/>
          </p:cNvSpPr>
          <p:nvPr>
            <p:ph type="sldNum" sz="quarter" idx="3"/>
          </p:nvPr>
        </p:nvSpPr>
        <p:spPr bwMode="auto">
          <a:xfrm>
            <a:off x="5233988" y="6688138"/>
            <a:ext cx="4024312" cy="347662"/>
          </a:xfrm>
          <a:prstGeom prst="rect">
            <a:avLst/>
          </a:prstGeom>
          <a:noFill/>
          <a:ln w="9525">
            <a:noFill/>
            <a:miter lim="800000"/>
            <a:headEnd/>
            <a:tailEnd/>
          </a:ln>
        </p:spPr>
        <p:txBody>
          <a:bodyPr vert="horz" wrap="square" lIns="92245" tIns="46121" rIns="92245" bIns="46121" numCol="1" anchor="b" anchorCtr="0" compatLnSpc="1">
            <a:prstTxWarp prst="textNoShape">
              <a:avLst/>
            </a:prstTxWarp>
          </a:bodyPr>
          <a:lstStyle>
            <a:lvl1pPr algn="r" defTabSz="919436" eaLnBrk="0" hangingPunct="0">
              <a:defRPr sz="1800">
                <a:solidFill>
                  <a:schemeClr val="tx1"/>
                </a:solidFill>
                <a:latin typeface="Arial" charset="0"/>
                <a:cs typeface="+mn-cs"/>
              </a:defRPr>
            </a:lvl1pPr>
          </a:lstStyle>
          <a:p>
            <a:pPr>
              <a:defRPr/>
            </a:pPr>
            <a:fld id="{BCAA9FC2-D98C-49AF-8372-ED321E4627F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dt" idx="1"/>
          </p:nvPr>
        </p:nvSpPr>
        <p:spPr bwMode="auto">
          <a:xfrm>
            <a:off x="5267325" y="0"/>
            <a:ext cx="4029075" cy="349250"/>
          </a:xfrm>
          <a:prstGeom prst="rect">
            <a:avLst/>
          </a:prstGeom>
          <a:noFill/>
          <a:ln w="12699">
            <a:noFill/>
            <a:miter lim="800000"/>
            <a:headEnd type="none" w="sm" len="sm"/>
            <a:tailEnd type="none" w="sm" len="sm"/>
          </a:ln>
        </p:spPr>
        <p:txBody>
          <a:bodyPr vert="horz" wrap="square" lIns="93500" tIns="46749" rIns="93500" bIns="46749" numCol="1" anchor="t" anchorCtr="0" compatLnSpc="1">
            <a:prstTxWarp prst="textNoShape">
              <a:avLst/>
            </a:prstTxWarp>
          </a:bodyPr>
          <a:lstStyle>
            <a:lvl1pPr algn="r" defTabSz="937058" eaLnBrk="0" hangingPunct="0">
              <a:defRPr sz="1000" b="0">
                <a:solidFill>
                  <a:schemeClr val="tx1"/>
                </a:solidFill>
                <a:latin typeface="Times New Roman" pitchFamily="18" charset="0"/>
                <a:cs typeface="+mn-cs"/>
              </a:defRPr>
            </a:lvl1pPr>
          </a:lstStyle>
          <a:p>
            <a:pPr>
              <a:defRPr/>
            </a:pPr>
            <a:endParaRPr lang="en-US"/>
          </a:p>
        </p:txBody>
      </p:sp>
      <p:sp>
        <p:nvSpPr>
          <p:cNvPr id="73731" name="Rectangle 4"/>
          <p:cNvSpPr>
            <a:spLocks noGrp="1" noRot="1" noChangeAspect="1" noChangeArrowheads="1" noTextEdit="1"/>
          </p:cNvSpPr>
          <p:nvPr>
            <p:ph type="sldImg" idx="2"/>
          </p:nvPr>
        </p:nvSpPr>
        <p:spPr bwMode="auto">
          <a:xfrm>
            <a:off x="2897188" y="523875"/>
            <a:ext cx="3506787" cy="26289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1239838" y="3328988"/>
            <a:ext cx="6816725" cy="3155950"/>
          </a:xfrm>
          <a:prstGeom prst="rect">
            <a:avLst/>
          </a:prstGeom>
          <a:noFill/>
          <a:ln w="12699">
            <a:noFill/>
            <a:miter lim="800000"/>
            <a:headEnd type="none" w="sm" len="sm"/>
            <a:tailEnd type="none" w="sm" len="sm"/>
          </a:ln>
        </p:spPr>
        <p:txBody>
          <a:bodyPr vert="horz" wrap="square" lIns="93500" tIns="46749" rIns="93500" bIns="46749"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8198" name="Rectangle 6"/>
          <p:cNvSpPr>
            <a:spLocks noGrp="1" noChangeArrowheads="1"/>
          </p:cNvSpPr>
          <p:nvPr>
            <p:ph type="ftr" sz="quarter" idx="4"/>
          </p:nvPr>
        </p:nvSpPr>
        <p:spPr bwMode="auto">
          <a:xfrm>
            <a:off x="0" y="6661150"/>
            <a:ext cx="4029075" cy="349250"/>
          </a:xfrm>
          <a:prstGeom prst="rect">
            <a:avLst/>
          </a:prstGeom>
          <a:noFill/>
          <a:ln w="12699">
            <a:noFill/>
            <a:miter lim="800000"/>
            <a:headEnd type="none" w="sm" len="sm"/>
            <a:tailEnd type="none" w="sm" len="sm"/>
          </a:ln>
        </p:spPr>
        <p:txBody>
          <a:bodyPr vert="horz" wrap="square" lIns="93500" tIns="46749" rIns="93500" bIns="46749" numCol="1" anchor="b" anchorCtr="0" compatLnSpc="1">
            <a:prstTxWarp prst="textNoShape">
              <a:avLst/>
            </a:prstTxWarp>
          </a:bodyPr>
          <a:lstStyle>
            <a:lvl1pPr algn="l" defTabSz="937058" eaLnBrk="0" hangingPunct="0">
              <a:defRPr sz="1000" b="0">
                <a:solidFill>
                  <a:schemeClr val="tx1"/>
                </a:solidFill>
                <a:latin typeface="Times New Roman" pitchFamily="18"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5267325" y="6661150"/>
            <a:ext cx="4029075" cy="349250"/>
          </a:xfrm>
          <a:prstGeom prst="rect">
            <a:avLst/>
          </a:prstGeom>
          <a:noFill/>
          <a:ln w="12699">
            <a:noFill/>
            <a:miter lim="800000"/>
            <a:headEnd type="none" w="sm" len="sm"/>
            <a:tailEnd type="none" w="sm" len="sm"/>
          </a:ln>
        </p:spPr>
        <p:txBody>
          <a:bodyPr vert="horz" wrap="square" lIns="93500" tIns="46749" rIns="93500" bIns="46749" numCol="1" anchor="b" anchorCtr="0" compatLnSpc="1">
            <a:prstTxWarp prst="textNoShape">
              <a:avLst/>
            </a:prstTxWarp>
          </a:bodyPr>
          <a:lstStyle>
            <a:lvl1pPr algn="r" defTabSz="937058" eaLnBrk="0" hangingPunct="0">
              <a:defRPr sz="1000" b="0">
                <a:solidFill>
                  <a:schemeClr val="tx1"/>
                </a:solidFill>
                <a:latin typeface="Times New Roman" pitchFamily="18" charset="0"/>
                <a:cs typeface="+mn-cs"/>
              </a:defRPr>
            </a:lvl1pPr>
          </a:lstStyle>
          <a:p>
            <a:pPr>
              <a:defRPr/>
            </a:pPr>
            <a:fld id="{B187603A-EE1B-4243-8DA9-B528AC520A1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latimes.com/news/local/la-me-snowpack2-2008may02,0,6563964.story" TargetMode="External"/><Relationship Id="rId7" Type="http://schemas.openxmlformats.org/officeDocument/2006/relationships/hyperlink" Target="http://www.fresnobee.com/263/story/641560.html"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ciencedude.freedomblogging.com/2008/05/29/oc-could-face-water-rationing-next-year/" TargetMode="External"/><Relationship Id="rId5" Type="http://schemas.openxmlformats.org/officeDocument/2006/relationships/hyperlink" Target="http://www.bloomberg.com/apps/news?pid=20601103&amp;sid=aXfOhojHq.X8&amp;refer=us" TargetMode="External"/><Relationship Id="rId4" Type="http://schemas.openxmlformats.org/officeDocument/2006/relationships/hyperlink" Target="http://www.ebmud.com/drought/drought%20management%20program.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i="1" dirty="0" smtClean="0"/>
              <a:t>On the Record:</a:t>
            </a:r>
            <a:r>
              <a:rPr lang="en-US" dirty="0" smtClean="0"/>
              <a:t/>
            </a:r>
            <a:br>
              <a:rPr lang="en-US" dirty="0" smtClean="0"/>
            </a:br>
            <a:r>
              <a:rPr lang="en-US" b="1" dirty="0" smtClean="0"/>
              <a:t>Association of California Water Agencies Executive Director Timothy Quinn - "I Have Not Seen A More Serious Water Situation In My Career":</a:t>
            </a:r>
            <a:r>
              <a:rPr lang="en-US" dirty="0" smtClean="0"/>
              <a:t> "I have not seen a more serious water situation in my career, and I've been doing this 30 years...This is a harbinger of relatively tough times, not just for this year but for a set of years." (Deborah </a:t>
            </a:r>
            <a:r>
              <a:rPr lang="en-US" dirty="0" err="1" smtClean="0"/>
              <a:t>Schoch</a:t>
            </a:r>
            <a:r>
              <a:rPr lang="en-US" dirty="0" smtClean="0"/>
              <a:t>, "Water shortage worst in decades, official says," </a:t>
            </a:r>
            <a:r>
              <a:rPr lang="en-US" u="sng" dirty="0" smtClean="0">
                <a:hlinkClick r:id="rId3"/>
              </a:rPr>
              <a:t>Los Angeles Times</a:t>
            </a:r>
            <a:r>
              <a:rPr lang="en-US" dirty="0" smtClean="0"/>
              <a:t>, 5/2/08)</a:t>
            </a:r>
            <a:r>
              <a:rPr lang="en-US" b="1" dirty="0" smtClean="0"/>
              <a:t> </a:t>
            </a:r>
            <a:r>
              <a:rPr lang="en-US" dirty="0" smtClean="0"/>
              <a:t/>
            </a:r>
            <a:br>
              <a:rPr lang="en-US" dirty="0" smtClean="0"/>
            </a:br>
            <a:r>
              <a:rPr lang="en-US" dirty="0" smtClean="0"/>
              <a:t/>
            </a:r>
            <a:br>
              <a:rPr lang="en-US" dirty="0" smtClean="0"/>
            </a:br>
            <a:r>
              <a:rPr lang="en-US" b="1" dirty="0" smtClean="0"/>
              <a:t>Los Angeles Department Of Water And Power General Manager H. David </a:t>
            </a:r>
            <a:r>
              <a:rPr lang="en-US" b="1" dirty="0" err="1" smtClean="0"/>
              <a:t>Nahai</a:t>
            </a:r>
            <a:r>
              <a:rPr lang="en-US" b="1" dirty="0" smtClean="0"/>
              <a:t> - "We're All Facing A Worrisome Water Picture":</a:t>
            </a:r>
            <a:r>
              <a:rPr lang="en-US" dirty="0" smtClean="0"/>
              <a:t> "Los Angeles traditionally has gotten 30% to 60% of its water from the Eastern Sierra via the Los Angeles Aqueduct, but it still buys water imported from the north and east. ‘I think we're all facing a worrisome water picture,' said H. David </a:t>
            </a:r>
            <a:r>
              <a:rPr lang="en-US" dirty="0" err="1" smtClean="0"/>
              <a:t>Nahai</a:t>
            </a:r>
            <a:r>
              <a:rPr lang="en-US" dirty="0" smtClean="0"/>
              <a:t>, general manager of the Los Angeles Department of Water and Power." (Deborah </a:t>
            </a:r>
            <a:r>
              <a:rPr lang="en-US" dirty="0" err="1" smtClean="0"/>
              <a:t>Schoch</a:t>
            </a:r>
            <a:r>
              <a:rPr lang="en-US" dirty="0" smtClean="0"/>
              <a:t>, "Water shortage worst in decades, official says," </a:t>
            </a:r>
            <a:r>
              <a:rPr lang="en-US" u="sng" dirty="0" smtClean="0">
                <a:hlinkClick r:id="rId3"/>
              </a:rPr>
              <a:t>Los Angeles Times</a:t>
            </a:r>
            <a:r>
              <a:rPr lang="en-US" dirty="0" smtClean="0"/>
              <a:t>, 5/2/08)</a:t>
            </a:r>
            <a:br>
              <a:rPr lang="en-US" dirty="0" smtClean="0"/>
            </a:br>
            <a:r>
              <a:rPr lang="en-US" dirty="0" smtClean="0"/>
              <a:t/>
            </a:r>
            <a:br>
              <a:rPr lang="en-US" dirty="0" smtClean="0"/>
            </a:br>
            <a:r>
              <a:rPr lang="en-US" b="1" dirty="0" smtClean="0"/>
              <a:t>East Bay Municipal Utility District - "Mandatory Water Rationing Is Now In Effect": </a:t>
            </a:r>
            <a:r>
              <a:rPr lang="en-US" dirty="0" smtClean="0"/>
              <a:t> "Two dry winters have resulted in the biggest water supply threat to EBMUD in nearly 20 years. The District received roughly half of its normal runoff this year and projects its water storage will be over 200,000 acre-feet short of the water desired by October 1 of this year (the beginning of a new rain year). To safeguard its shrinking supply, EBMUD has declared a severe water shortage emergency. Mandatory water rationing is now in effect." (East Bay Municipal Water District, "EBMUD Adopts Drought Management Program: Mandatory Rationing in Effect," </a:t>
            </a:r>
            <a:r>
              <a:rPr lang="en-US" u="sng" dirty="0" smtClean="0">
                <a:hlinkClick r:id="rId4"/>
              </a:rPr>
              <a:t>Website</a:t>
            </a:r>
            <a:r>
              <a:rPr lang="en-US" dirty="0" smtClean="0"/>
              <a:t>, 5/13/08)</a:t>
            </a:r>
          </a:p>
          <a:p>
            <a:pPr>
              <a:defRPr/>
            </a:pPr>
            <a:r>
              <a:rPr lang="en-US" b="1" dirty="0" smtClean="0"/>
              <a:t>East Bay Municipal Utility District Spokesman Brian McCrea - "This Is The Worst Situation We've Seen In Almost 20 Years"</a:t>
            </a:r>
            <a:r>
              <a:rPr lang="en-US" dirty="0" smtClean="0"/>
              <a:t> (Ryan </a:t>
            </a:r>
            <a:r>
              <a:rPr lang="en-US" dirty="0" err="1" smtClean="0"/>
              <a:t>Flinn</a:t>
            </a:r>
            <a:r>
              <a:rPr lang="en-US" dirty="0" smtClean="0"/>
              <a:t>, "California Utility Imposes First Water Rationing in 16 Years," </a:t>
            </a:r>
            <a:r>
              <a:rPr lang="en-US" u="sng" dirty="0" smtClean="0">
                <a:hlinkClick r:id="rId5"/>
              </a:rPr>
              <a:t>Bloomberg</a:t>
            </a:r>
            <a:r>
              <a:rPr lang="en-US" dirty="0" smtClean="0"/>
              <a:t>, 5/14/08) </a:t>
            </a:r>
          </a:p>
          <a:p>
            <a:pPr>
              <a:defRPr/>
            </a:pPr>
            <a:r>
              <a:rPr lang="en-US" b="1" dirty="0" smtClean="0"/>
              <a:t>Metropolitan Water District Of Southern California Spokesman Bob Muir - "If Water Use Is Not Cut... The Region Will More Likely Be In A Shortage And Instituting Rationing":</a:t>
            </a:r>
            <a:r>
              <a:rPr lang="en-US" dirty="0" smtClean="0"/>
              <a:t> "The agency that provides about half of the 720 billion gallons of water consumed in Orange County each year is considering issuing a water supply alert, a step toward possible water rationing...‘A ‘water supply alert' does not mean less water being supplied; it means that the water being supplied is severely depleting reserves, and that if water use is not cut to help balance the use of reserves, the region will more likely be in a shortage and instituting rationing,' Bob Muir, an MWD spokesman, said in an e-mail." (Gary Robbins, "O.C. could face water rationing next year," </a:t>
            </a:r>
            <a:r>
              <a:rPr lang="en-US" u="sng" dirty="0" smtClean="0">
                <a:hlinkClick r:id="rId6"/>
              </a:rPr>
              <a:t>Orange County Register</a:t>
            </a:r>
            <a:r>
              <a:rPr lang="en-US" dirty="0" smtClean="0"/>
              <a:t>, 5/29/08) </a:t>
            </a:r>
            <a:br>
              <a:rPr lang="en-US" dirty="0" smtClean="0"/>
            </a:br>
            <a:r>
              <a:rPr lang="en-US" dirty="0" smtClean="0"/>
              <a:t/>
            </a:r>
            <a:br>
              <a:rPr lang="en-US" dirty="0" smtClean="0"/>
            </a:br>
            <a:r>
              <a:rPr lang="en-US" b="1" dirty="0" smtClean="0"/>
              <a:t>Westlands Water District General Manger Tom Birmingham - "This Is A Crisis That Has To Be Fixed Now":</a:t>
            </a:r>
            <a:r>
              <a:rPr lang="en-US" dirty="0" smtClean="0"/>
              <a:t> "‘Half the people in this room are going to go broke,' said at a meeting that drew about 400 to the fairgrounds in Los </a:t>
            </a:r>
            <a:r>
              <a:rPr lang="en-US" dirty="0" err="1" smtClean="0"/>
              <a:t>Banos</a:t>
            </a:r>
            <a:r>
              <a:rPr lang="en-US" dirty="0" smtClean="0"/>
              <a:t>. ‘This is a crisis that has to be fixed now.'" (Dennis Pollock, "Feds reduce water to Valley farms," </a:t>
            </a:r>
            <a:r>
              <a:rPr lang="en-US" u="sng" dirty="0" smtClean="0">
                <a:hlinkClick r:id="rId7"/>
              </a:rPr>
              <a:t>Fresno Bee</a:t>
            </a:r>
            <a:r>
              <a:rPr lang="en-US" dirty="0" smtClean="0"/>
              <a:t>, 6/2/08</a:t>
            </a:r>
          </a:p>
          <a:p>
            <a:pPr>
              <a:defRPr/>
            </a:pPr>
            <a:r>
              <a:rPr lang="en-US" dirty="0" smtClean="0"/>
              <a:t> </a:t>
            </a:r>
          </a:p>
          <a:p>
            <a:pPr>
              <a:defRPr/>
            </a:pPr>
            <a:endParaRPr lang="en-US" dirty="0"/>
          </a:p>
        </p:txBody>
      </p:sp>
      <p:sp>
        <p:nvSpPr>
          <p:cNvPr id="4" name="Slide Number Placeholder 3"/>
          <p:cNvSpPr>
            <a:spLocks noGrp="1"/>
          </p:cNvSpPr>
          <p:nvPr>
            <p:ph type="sldNum" sz="quarter" idx="5"/>
          </p:nvPr>
        </p:nvSpPr>
        <p:spPr/>
        <p:txBody>
          <a:bodyPr/>
          <a:lstStyle/>
          <a:p>
            <a:pPr>
              <a:defRPr/>
            </a:pPr>
            <a:fld id="{37A957E4-6D5D-41B1-B0FD-F595C1E44E31}"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srcRect/>
          <a:stretch>
            <a:fillRect/>
          </a:stretch>
        </p:blipFill>
        <p:spPr bwMode="ltGray">
          <a:xfrm>
            <a:off x="0" y="0"/>
            <a:ext cx="9144000" cy="6858000"/>
          </a:xfrm>
          <a:prstGeom prst="rect">
            <a:avLst/>
          </a:prstGeom>
          <a:noFill/>
          <a:ln w="9525">
            <a:noFill/>
            <a:miter lim="800000"/>
            <a:headEnd/>
            <a:tailEnd/>
          </a:ln>
        </p:spPr>
      </p:pic>
      <p:sp>
        <p:nvSpPr>
          <p:cNvPr id="172034" name="Rectangle 2"/>
          <p:cNvSpPr>
            <a:spLocks noGrp="1" noChangeArrowheads="1"/>
          </p:cNvSpPr>
          <p:nvPr>
            <p:ph type="ctrTitle"/>
          </p:nvPr>
        </p:nvSpPr>
        <p:spPr bwMode="invGray">
          <a:xfrm>
            <a:off x="685800" y="1371600"/>
            <a:ext cx="7772400" cy="1143000"/>
          </a:xfrm>
          <a:prstGeom prst="rect">
            <a:avLst/>
          </a:prstGeom>
        </p:spPr>
        <p:txBody>
          <a:bodyPr/>
          <a:lstStyle>
            <a:lvl1pPr>
              <a:defRPr>
                <a:effectLst>
                  <a:glow rad="101600">
                    <a:schemeClr val="accent4">
                      <a:satMod val="175000"/>
                      <a:alpha val="40000"/>
                    </a:schemeClr>
                  </a:glow>
                  <a:outerShdw dist="310007" dir="7800000" sy="30000" kx="1300200" algn="ctr" rotWithShape="0">
                    <a:prstClr val="black">
                      <a:alpha val="85000"/>
                    </a:prstClr>
                  </a:outerShdw>
                </a:effectLst>
              </a:defRPr>
            </a:lvl1pPr>
          </a:lstStyle>
          <a:p>
            <a:r>
              <a:rPr lang="en-US" dirty="0"/>
              <a:t>Click to edit Master title style</a:t>
            </a:r>
          </a:p>
        </p:txBody>
      </p:sp>
      <p:sp>
        <p:nvSpPr>
          <p:cNvPr id="172035" name="Rectangle 3"/>
          <p:cNvSpPr>
            <a:spLocks noGrp="1" noChangeArrowheads="1"/>
          </p:cNvSpPr>
          <p:nvPr>
            <p:ph type="subTitle" idx="1"/>
          </p:nvPr>
        </p:nvSpPr>
        <p:spPr bwMode="invGray">
          <a:xfrm>
            <a:off x="1371600" y="4876800"/>
            <a:ext cx="6400800" cy="1752600"/>
          </a:xfrm>
          <a:prstGeom prst="rect">
            <a:avLst/>
          </a:prstGeom>
        </p:spPr>
        <p:txBody>
          <a:bodyPr/>
          <a:lstStyle>
            <a:lvl1pPr marL="0" indent="0" algn="ctr">
              <a:buFont typeface="Wingdings" pitchFamily="2" charset="2"/>
              <a:buNone/>
              <a:defRPr>
                <a:effectLst>
                  <a:glow rad="101600">
                    <a:schemeClr val="accent4">
                      <a:satMod val="175000"/>
                      <a:alpha val="40000"/>
                    </a:schemeClr>
                  </a:glow>
                  <a:outerShdw blurRad="25400" dist="310007" dir="7680000" sy="30000" kx="1300200" algn="ctr" rotWithShape="0">
                    <a:prstClr val="black"/>
                  </a:outerShdw>
                </a:effectLst>
              </a:defRPr>
            </a:lvl1pPr>
          </a:lstStyle>
          <a:p>
            <a:r>
              <a:rPr lang="en-US"/>
              <a:t>Click to edit Master subtitle style</a:t>
            </a:r>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invGray">
          <a:xfrm>
            <a:off x="0" y="457200"/>
            <a:ext cx="9144000" cy="1153236"/>
          </a:xfrm>
          <a:prstGeom prst="rect">
            <a:avLst/>
          </a:prstGeom>
        </p:spPr>
        <p:txBody>
          <a:bodyPr/>
          <a:lstStyle>
            <a:lvl1pPr>
              <a:defRPr kumimoji="0" lang="en-US" sz="4000" b="1" i="0" u="none" strike="noStrike" kern="0" cap="none" spc="0" normalizeH="0" baseline="0" noProof="0" dirty="0">
                <a:ln>
                  <a:noFill/>
                </a:ln>
                <a:solidFill>
                  <a:srgbClr val="FFFF00"/>
                </a:solidFill>
                <a:effectLst>
                  <a:outerShdw blurRad="50800" dist="63500" dir="2700000" algn="tl" rotWithShape="0">
                    <a:prstClr val="black"/>
                  </a:outerShdw>
                </a:effectLst>
                <a:uLnTx/>
                <a:uFillTx/>
                <a:latin typeface="Arial" charset="0"/>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bwMode="invGray">
          <a:xfrm>
            <a:off x="685800" y="2082424"/>
            <a:ext cx="8229600" cy="4419600"/>
          </a:xfrm>
          <a:prstGeom prst="rect">
            <a:avLst/>
          </a:prstGeom>
        </p:spPr>
        <p:txBody>
          <a:bodyPr/>
          <a:lstStyle>
            <a:lvl1pPr>
              <a:spcBef>
                <a:spcPts val="600"/>
              </a:spcBef>
              <a:defRPr lang="en-US" sz="2800" dirty="0" smtClean="0">
                <a:effectLst>
                  <a:outerShdw blurRad="50800" dist="88900" dir="2700000" algn="tl" rotWithShape="0">
                    <a:prstClr val="black"/>
                  </a:outerShdw>
                </a:effectLst>
              </a:defRPr>
            </a:lvl1pPr>
            <a:lvl2pPr>
              <a:spcBef>
                <a:spcPts val="600"/>
              </a:spcBef>
              <a:defRPr lang="en-US" sz="2400" dirty="0" smtClean="0">
                <a:effectLst>
                  <a:outerShdw blurRad="50800" dist="88900" dir="2700000" algn="tl" rotWithShape="0">
                    <a:prstClr val="black"/>
                  </a:outerShdw>
                </a:effectLst>
              </a:defRPr>
            </a:lvl2pPr>
            <a:lvl3pPr>
              <a:spcBef>
                <a:spcPts val="600"/>
              </a:spcBef>
              <a:defRPr lang="en-US" sz="2000" dirty="0" smtClean="0">
                <a:effectLst>
                  <a:outerShdw blurRad="50800" dist="88900" dir="2700000" algn="tl" rotWithShape="0">
                    <a:prstClr val="black"/>
                  </a:outerShdw>
                </a:effectLst>
              </a:defRPr>
            </a:lvl3pPr>
            <a:lvl4pPr>
              <a:spcBef>
                <a:spcPts val="600"/>
              </a:spcBef>
              <a:defRPr lang="en-US" sz="1800" dirty="0" smtClean="0">
                <a:effectLst>
                  <a:outerShdw blurRad="50800" dist="88900" dir="2700000" algn="tl" rotWithShape="0">
                    <a:prstClr val="black"/>
                  </a:outerShdw>
                </a:effectLst>
              </a:defRPr>
            </a:lvl4pPr>
            <a:lvl5pPr>
              <a:spcBef>
                <a:spcPts val="600"/>
              </a:spcBef>
              <a:defRPr lang="en-US" sz="1800" dirty="0">
                <a:effectLst>
                  <a:outerShdw blurRad="50800" dist="88900" dir="2700000" algn="tl" rotWithShape="0">
                    <a:prstClr val="black"/>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userDrawn="1">
            <p:ph type="sldNum" sz="quarter" idx="10"/>
          </p:nvPr>
        </p:nvSpPr>
        <p:spPr>
          <a:xfrm>
            <a:off x="8534400" y="6464300"/>
            <a:ext cx="685800" cy="365125"/>
          </a:xfrm>
          <a:prstGeom prst="rect">
            <a:avLst/>
          </a:prstGeom>
        </p:spPr>
        <p:txBody>
          <a:bodyPr/>
          <a:lstStyle>
            <a:lvl1pPr algn="ctr" eaLnBrk="0" hangingPunct="0">
              <a:defRPr sz="2000" smtClean="0">
                <a:effectLst>
                  <a:outerShdw blurRad="50800" dist="38100" dir="2700000" algn="tl" rotWithShape="0">
                    <a:prstClr val="black"/>
                  </a:outerShdw>
                </a:effectLst>
                <a:latin typeface="Arial" charset="0"/>
                <a:cs typeface="+mn-cs"/>
              </a:defRPr>
            </a:lvl1pPr>
          </a:lstStyle>
          <a:p>
            <a:pPr>
              <a:defRPr/>
            </a:pPr>
            <a:fld id="{A7F2B77E-033D-4AB0-9567-22F7EDCDEA6C}"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invGray">
          <a:xfrm>
            <a:off x="0" y="685800"/>
            <a:ext cx="9144000" cy="914400"/>
          </a:xfrm>
          <a:prstGeom prst="rect">
            <a:avLst/>
          </a:prstGeom>
        </p:spPr>
        <p:txBody>
          <a:bodyPr/>
          <a:lstStyle>
            <a:lvl1pPr>
              <a:defRPr kumimoji="0" lang="en-US" sz="4000" b="1" i="0" u="none" strike="noStrike" kern="0" cap="none" spc="0" normalizeH="0" baseline="0" noProof="0">
                <a:ln>
                  <a:noFill/>
                </a:ln>
                <a:solidFill>
                  <a:srgbClr val="FFFF00"/>
                </a:solidFill>
                <a:effectLst>
                  <a:outerShdw blurRad="50800" dist="63500" dir="2700000" algn="tl" rotWithShape="0">
                    <a:prstClr val="black"/>
                  </a:outerShdw>
                </a:effectLst>
                <a:uLnTx/>
                <a:uFillTx/>
                <a:latin typeface="Arial" charset="0"/>
                <a:ea typeface="+mj-ea"/>
                <a:cs typeface="+mj-cs"/>
              </a:defRPr>
            </a:lvl1pPr>
          </a:lstStyle>
          <a:p>
            <a:pPr lvl="0"/>
            <a:r>
              <a:rPr lang="en-US" dirty="0" smtClean="0"/>
              <a:t>Click to edit Master title style</a:t>
            </a:r>
            <a:endParaRPr lang="en-US" dirty="0"/>
          </a:p>
        </p:txBody>
      </p:sp>
      <p:sp>
        <p:nvSpPr>
          <p:cNvPr id="3" name="Slide Number Placeholder 7"/>
          <p:cNvSpPr>
            <a:spLocks noGrp="1"/>
          </p:cNvSpPr>
          <p:nvPr>
            <p:ph type="sldNum" sz="quarter" idx="10"/>
          </p:nvPr>
        </p:nvSpPr>
        <p:spPr>
          <a:xfrm>
            <a:off x="8534400" y="6464300"/>
            <a:ext cx="685800" cy="365125"/>
          </a:xfrm>
          <a:prstGeom prst="rect">
            <a:avLst/>
          </a:prstGeom>
        </p:spPr>
        <p:txBody>
          <a:bodyPr/>
          <a:lstStyle>
            <a:lvl1pPr algn="ctr" eaLnBrk="0" hangingPunct="0">
              <a:defRPr sz="2000" smtClean="0">
                <a:effectLst>
                  <a:outerShdw blurRad="50800" dist="38100" dir="2700000" algn="tl" rotWithShape="0">
                    <a:prstClr val="black"/>
                  </a:outerShdw>
                </a:effectLst>
                <a:latin typeface="Arial" charset="0"/>
                <a:cs typeface="+mn-cs"/>
              </a:defRPr>
            </a:lvl1pPr>
          </a:lstStyle>
          <a:p>
            <a:pPr>
              <a:defRPr/>
            </a:pPr>
            <a:fld id="{3A232F15-FFE1-4B18-A5E1-A4C4743A03E7}"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a:xfrm>
            <a:off x="8534400" y="6464300"/>
            <a:ext cx="685800" cy="365125"/>
          </a:xfrm>
          <a:prstGeom prst="rect">
            <a:avLst/>
          </a:prstGeom>
        </p:spPr>
        <p:txBody>
          <a:bodyPr/>
          <a:lstStyle>
            <a:lvl1pPr algn="ctr" eaLnBrk="0" hangingPunct="0">
              <a:defRPr sz="2000" smtClean="0">
                <a:effectLst>
                  <a:outerShdw blurRad="50800" dist="38100" dir="2700000" algn="tl" rotWithShape="0">
                    <a:prstClr val="black"/>
                  </a:outerShdw>
                </a:effectLst>
                <a:latin typeface="Arial" charset="0"/>
                <a:cs typeface="+mn-cs"/>
              </a:defRPr>
            </a:lvl1pPr>
          </a:lstStyle>
          <a:p>
            <a:pPr>
              <a:defRPr/>
            </a:pPr>
            <a:fld id="{14CF3C51-BB8E-4D6B-A3D9-E3012A86E0C7}"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p:nvGraphicFramePr>
        <p:xfrm>
          <a:off x="0" y="0"/>
          <a:ext cx="9144000" cy="6858000"/>
        </p:xfrm>
        <a:graphic>
          <a:graphicData uri="http://schemas.openxmlformats.org/presentationml/2006/ole">
            <p:oleObj spid="_x0000_s135170" name="Photo Editor Photo" r:id="rId3" imgW="14289495" imgH="10717121" progId="">
              <p:embed/>
            </p:oleObj>
          </a:graphicData>
        </a:graphic>
      </p:graphicFrame>
      <p:sp>
        <p:nvSpPr>
          <p:cNvPr id="2" name="Title 1"/>
          <p:cNvSpPr>
            <a:spLocks noGrp="1"/>
          </p:cNvSpPr>
          <p:nvPr>
            <p:ph type="title"/>
          </p:nvPr>
        </p:nvSpPr>
        <p:spPr bwMode="invGray">
          <a:xfrm>
            <a:off x="0" y="457200"/>
            <a:ext cx="9144000" cy="914400"/>
          </a:xfrm>
          <a:prstGeom prst="rect">
            <a:avLst/>
          </a:prstGeom>
        </p:spPr>
        <p:txBody>
          <a:bodyPr/>
          <a:lstStyle>
            <a:lvl1pPr>
              <a:defRPr kumimoji="0" lang="en-US" sz="4000" b="1" i="0" u="none" strike="noStrike" kern="0" cap="none" spc="0" normalizeH="0" baseline="0" noProof="0">
                <a:ln>
                  <a:noFill/>
                </a:ln>
                <a:solidFill>
                  <a:srgbClr val="FFFF00"/>
                </a:solidFill>
                <a:effectLst>
                  <a:outerShdw blurRad="50800" dist="63500" dir="2700000" algn="tl" rotWithShape="0">
                    <a:prstClr val="black"/>
                  </a:outerShdw>
                </a:effectLst>
                <a:uLnTx/>
                <a:uFillTx/>
                <a:latin typeface="Arial" charset="0"/>
                <a:ea typeface="+mj-ea"/>
                <a:cs typeface="+mj-cs"/>
              </a:defRPr>
            </a:lvl1pPr>
          </a:lstStyle>
          <a:p>
            <a:pPr lvl="0"/>
            <a:r>
              <a:rPr lang="en-US" smtClean="0"/>
              <a:t>Click to edit Master title style</a:t>
            </a:r>
            <a:endParaRPr lang="en-US"/>
          </a:p>
        </p:txBody>
      </p:sp>
      <p:sp>
        <p:nvSpPr>
          <p:cNvPr id="3" name="Media Placeholder 2"/>
          <p:cNvSpPr>
            <a:spLocks noGrp="1"/>
          </p:cNvSpPr>
          <p:nvPr>
            <p:ph type="media" sz="half" idx="1"/>
          </p:nvPr>
        </p:nvSpPr>
        <p:spPr>
          <a:xfrm>
            <a:off x="304800" y="1676400"/>
            <a:ext cx="4191000" cy="4724400"/>
          </a:xfrm>
          <a:prstGeom prst="rect">
            <a:avLst/>
          </a:prstGeom>
        </p:spPr>
        <p:txBody>
          <a:bodyPr/>
          <a:lstStyle>
            <a:lvl1pPr algn="l" rtl="0" eaLnBrk="0" fontAlgn="base" hangingPunct="0">
              <a:spcBef>
                <a:spcPts val="600"/>
              </a:spcBef>
              <a:spcAft>
                <a:spcPct val="0"/>
              </a:spcAft>
              <a:defRPr lang="en-US" sz="2800" b="1" noProof="0" smtClean="0">
                <a:solidFill>
                  <a:schemeClr val="bg1"/>
                </a:solidFill>
                <a:effectLst>
                  <a:outerShdw blurRad="50800" dist="88900" dir="2700000" algn="tl" rotWithShape="0">
                    <a:prstClr val="black"/>
                  </a:outerShdw>
                </a:effectLst>
                <a:latin typeface="Arial" charset="0"/>
                <a:ea typeface="+mn-ea"/>
                <a:cs typeface="+mn-cs"/>
              </a:defRPr>
            </a:lvl1pPr>
          </a:lstStyle>
          <a:p>
            <a:pPr lvl="0"/>
            <a:endParaRPr lang="en-US" noProof="0" smtClean="0"/>
          </a:p>
        </p:txBody>
      </p:sp>
      <p:sp>
        <p:nvSpPr>
          <p:cNvPr id="4" name="Text Placeholder 3"/>
          <p:cNvSpPr>
            <a:spLocks noGrp="1"/>
          </p:cNvSpPr>
          <p:nvPr>
            <p:ph type="body" sz="half" idx="2"/>
          </p:nvPr>
        </p:nvSpPr>
        <p:spPr>
          <a:xfrm>
            <a:off x="4648200" y="1676400"/>
            <a:ext cx="4191000" cy="4724400"/>
          </a:xfrm>
          <a:prstGeom prst="rect">
            <a:avLst/>
          </a:prstGeom>
        </p:spPr>
        <p:txBody>
          <a:bodyPr/>
          <a:lstStyle>
            <a:lvl1pPr>
              <a:defRPr>
                <a:effectLst>
                  <a:outerShdw blurRad="50800" dist="101600" dir="2700000" algn="tl" rotWithShape="0">
                    <a:prstClr val="black"/>
                  </a:outerShdw>
                </a:effectLst>
              </a:defRPr>
            </a:lvl1pPr>
            <a:lvl2pPr>
              <a:defRPr>
                <a:effectLst>
                  <a:outerShdw blurRad="50800" dist="101600" dir="2700000" algn="tl" rotWithShape="0">
                    <a:prstClr val="black"/>
                  </a:outerShdw>
                </a:effectLst>
              </a:defRPr>
            </a:lvl2pPr>
            <a:lvl3pPr>
              <a:defRPr>
                <a:effectLst>
                  <a:outerShdw blurRad="50800" dist="101600" dir="2700000" algn="tl" rotWithShape="0">
                    <a:prstClr val="black"/>
                  </a:outerShdw>
                </a:effectLst>
              </a:defRPr>
            </a:lvl3pPr>
            <a:lvl4pPr>
              <a:defRPr>
                <a:effectLst>
                  <a:outerShdw blurRad="50800" dist="101600" dir="2700000" algn="tl" rotWithShape="0">
                    <a:prstClr val="black"/>
                  </a:outerShdw>
                </a:effectLst>
              </a:defRPr>
            </a:lvl4pPr>
            <a:lvl5pPr>
              <a:defRPr>
                <a:effectLst>
                  <a:outerShdw blurRad="50800" dist="101600" dir="2700000" algn="tl" rotWithShape="0">
                    <a:prstClr val="black"/>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7"/>
          <p:cNvSpPr>
            <a:spLocks noGrp="1"/>
          </p:cNvSpPr>
          <p:nvPr>
            <p:ph type="sldNum" sz="quarter" idx="10"/>
          </p:nvPr>
        </p:nvSpPr>
        <p:spPr>
          <a:xfrm>
            <a:off x="8534400" y="6464300"/>
            <a:ext cx="685800" cy="365125"/>
          </a:xfrm>
          <a:prstGeom prst="rect">
            <a:avLst/>
          </a:prstGeom>
        </p:spPr>
        <p:txBody>
          <a:bodyPr/>
          <a:lstStyle>
            <a:lvl1pPr algn="ctr" eaLnBrk="0" hangingPunct="0">
              <a:defRPr sz="2000" smtClean="0">
                <a:effectLst>
                  <a:outerShdw blurRad="50800" dist="38100" dir="2700000" algn="tl" rotWithShape="0">
                    <a:prstClr val="black"/>
                  </a:outerShdw>
                </a:effectLst>
                <a:latin typeface="Arial" charset="0"/>
                <a:cs typeface="+mn-cs"/>
              </a:defRPr>
            </a:lvl1pPr>
          </a:lstStyle>
          <a:p>
            <a:pPr>
              <a:defRPr/>
            </a:pPr>
            <a:fld id="{CEB10C12-9B10-4574-8740-B0E413E78E39}"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Slide Number Placeholder 7"/>
          <p:cNvSpPr txBox="1">
            <a:spLocks/>
          </p:cNvSpPr>
          <p:nvPr userDrawn="1"/>
        </p:nvSpPr>
        <p:spPr>
          <a:xfrm>
            <a:off x="8534400" y="6464300"/>
            <a:ext cx="685800" cy="365125"/>
          </a:xfrm>
          <a:prstGeom prst="rect">
            <a:avLst/>
          </a:prstGeom>
        </p:spPr>
        <p:txBody>
          <a:bodyPr/>
          <a:lstStyle>
            <a:lvl1pPr algn="ctr" eaLnBrk="0" hangingPunct="0">
              <a:defRPr sz="2000">
                <a:effectLst>
                  <a:outerShdw blurRad="50800" dist="38100" dir="2700000" algn="tl" rotWithShape="0">
                    <a:prstClr val="black"/>
                  </a:outerShdw>
                </a:effectLst>
                <a:latin typeface="Arial" charset="0"/>
                <a:cs typeface="+mn-cs"/>
              </a:defRPr>
            </a:lvl1pPr>
          </a:lstStyle>
          <a:p>
            <a:pPr>
              <a:defRPr/>
            </a:pPr>
            <a:fld id="{0A0674AA-5DF4-46BF-A594-840AB01FDBF4}" type="slidenum">
              <a:rPr lang="en-US" smtClean="0"/>
              <a:pPr>
                <a:defRPr/>
              </a:pPr>
              <a:t>‹#›</a:t>
            </a:fld>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7" name="Footer Placeholder 6"/>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8" name="Slide Number Placeholder 7"/>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6E209942-043C-4E7E-BCDC-5383426BEDAE}"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00"/>
            </a:gs>
          </a:gsLst>
          <a:lin ang="5400000" scaled="1"/>
        </a:gra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userDrawn="1"/>
        </p:nvPicPr>
        <p:blipFill>
          <a:blip r:embed="rId8"/>
          <a:srcRect/>
          <a:stretch>
            <a:fillRect/>
          </a:stretch>
        </p:blipFill>
        <p:spPr bwMode="hidden">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Lst>
  <p:hf hdr="0" ftr="0" dt="0"/>
  <p:txStyles>
    <p:titleStyle>
      <a:lvl1pPr algn="ctr" rtl="0" eaLnBrk="0" fontAlgn="base" hangingPunct="0">
        <a:spcBef>
          <a:spcPct val="0"/>
        </a:spcBef>
        <a:spcAft>
          <a:spcPct val="0"/>
        </a:spcAft>
        <a:defRPr sz="4000" b="1">
          <a:solidFill>
            <a:srgbClr val="FFFF00"/>
          </a:solidFill>
          <a:effectLst>
            <a:outerShdw blurRad="38100" dist="38100" dir="2700000" algn="tl">
              <a:srgbClr val="000000">
                <a:alpha val="43137"/>
              </a:srgbClr>
            </a:outerShdw>
          </a:effectLst>
          <a:latin typeface="Arial" charset="0"/>
          <a:ea typeface="+mj-ea"/>
          <a:cs typeface="+mj-cs"/>
        </a:defRPr>
      </a:lvl1pPr>
      <a:lvl2pPr algn="ctr" rtl="0" eaLnBrk="0" fontAlgn="base" hangingPunct="0">
        <a:spcBef>
          <a:spcPct val="0"/>
        </a:spcBef>
        <a:spcAft>
          <a:spcPct val="0"/>
        </a:spcAft>
        <a:defRPr sz="4000" b="1">
          <a:solidFill>
            <a:srgbClr val="FFFF00"/>
          </a:solidFill>
          <a:latin typeface="Arial" charset="0"/>
        </a:defRPr>
      </a:lvl2pPr>
      <a:lvl3pPr algn="ctr" rtl="0" eaLnBrk="0" fontAlgn="base" hangingPunct="0">
        <a:spcBef>
          <a:spcPct val="0"/>
        </a:spcBef>
        <a:spcAft>
          <a:spcPct val="0"/>
        </a:spcAft>
        <a:defRPr sz="4000" b="1">
          <a:solidFill>
            <a:srgbClr val="FFFF00"/>
          </a:solidFill>
          <a:latin typeface="Arial" charset="0"/>
        </a:defRPr>
      </a:lvl3pPr>
      <a:lvl4pPr algn="ctr" rtl="0" eaLnBrk="0" fontAlgn="base" hangingPunct="0">
        <a:spcBef>
          <a:spcPct val="0"/>
        </a:spcBef>
        <a:spcAft>
          <a:spcPct val="0"/>
        </a:spcAft>
        <a:defRPr sz="4000" b="1">
          <a:solidFill>
            <a:srgbClr val="FFFF00"/>
          </a:solidFill>
          <a:latin typeface="Arial" charset="0"/>
        </a:defRPr>
      </a:lvl4pPr>
      <a:lvl5pPr algn="ctr" rtl="0" eaLnBrk="0" fontAlgn="base" hangingPunct="0">
        <a:spcBef>
          <a:spcPct val="0"/>
        </a:spcBef>
        <a:spcAft>
          <a:spcPct val="0"/>
        </a:spcAft>
        <a:defRPr sz="4000" b="1">
          <a:solidFill>
            <a:srgbClr val="FFFF00"/>
          </a:solidFill>
          <a:latin typeface="Arial" charset="0"/>
        </a:defRPr>
      </a:lvl5pPr>
      <a:lvl6pPr marL="457200" algn="ctr" rtl="0" eaLnBrk="0" fontAlgn="base" hangingPunct="0">
        <a:spcBef>
          <a:spcPct val="0"/>
        </a:spcBef>
        <a:spcAft>
          <a:spcPct val="0"/>
        </a:spcAft>
        <a:defRPr sz="4000" b="1">
          <a:solidFill>
            <a:srgbClr val="FFFF00"/>
          </a:solidFill>
          <a:latin typeface="Arial" charset="0"/>
        </a:defRPr>
      </a:lvl6pPr>
      <a:lvl7pPr marL="914400" algn="ctr" rtl="0" eaLnBrk="0" fontAlgn="base" hangingPunct="0">
        <a:spcBef>
          <a:spcPct val="0"/>
        </a:spcBef>
        <a:spcAft>
          <a:spcPct val="0"/>
        </a:spcAft>
        <a:defRPr sz="4000" b="1">
          <a:solidFill>
            <a:srgbClr val="FFFF00"/>
          </a:solidFill>
          <a:latin typeface="Arial" charset="0"/>
        </a:defRPr>
      </a:lvl7pPr>
      <a:lvl8pPr marL="1371600" algn="ctr" rtl="0" eaLnBrk="0" fontAlgn="base" hangingPunct="0">
        <a:spcBef>
          <a:spcPct val="0"/>
        </a:spcBef>
        <a:spcAft>
          <a:spcPct val="0"/>
        </a:spcAft>
        <a:defRPr sz="4000" b="1">
          <a:solidFill>
            <a:srgbClr val="FFFF00"/>
          </a:solidFill>
          <a:latin typeface="Arial" charset="0"/>
        </a:defRPr>
      </a:lvl8pPr>
      <a:lvl9pPr marL="1828800" algn="ctr" rtl="0" eaLnBrk="0" fontAlgn="base" hangingPunct="0">
        <a:spcBef>
          <a:spcPct val="0"/>
        </a:spcBef>
        <a:spcAft>
          <a:spcPct val="0"/>
        </a:spcAft>
        <a:defRPr sz="4000" b="1">
          <a:solidFill>
            <a:srgbClr val="FFFF00"/>
          </a:solidFill>
          <a:latin typeface="Arial" charset="0"/>
        </a:defRPr>
      </a:lvl9pPr>
    </p:titleStyle>
    <p:bodyStyle>
      <a:lvl1pPr marL="342900" indent="-342900" algn="l" rtl="0" eaLnBrk="0" fontAlgn="base" hangingPunct="0">
        <a:spcBef>
          <a:spcPct val="20000"/>
        </a:spcBef>
        <a:spcAft>
          <a:spcPct val="0"/>
        </a:spcAft>
        <a:buClr>
          <a:srgbClr val="FFFF00"/>
        </a:buClr>
        <a:buSzPct val="85000"/>
        <a:buFont typeface="Wingdings" pitchFamily="2" charset="2"/>
        <a:buChar char="n"/>
        <a:defRPr sz="2800" b="1">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400" b="1">
          <a:solidFill>
            <a:srgbClr val="FF9900"/>
          </a:solidFill>
          <a:latin typeface="Arial" charset="0"/>
        </a:defRPr>
      </a:lvl2pPr>
      <a:lvl3pPr marL="1143000" indent="-228600" algn="l" rtl="0" eaLnBrk="0" fontAlgn="base" hangingPunct="0">
        <a:spcBef>
          <a:spcPct val="20000"/>
        </a:spcBef>
        <a:spcAft>
          <a:spcPct val="0"/>
        </a:spcAft>
        <a:buChar char="•"/>
        <a:defRPr sz="2000" b="1">
          <a:solidFill>
            <a:srgbClr val="00CCFF"/>
          </a:solidFill>
          <a:latin typeface="Arial" charset="0"/>
        </a:defRPr>
      </a:lvl3pPr>
      <a:lvl4pPr marL="1600200" indent="-228600" algn="l" rtl="0" eaLnBrk="0" fontAlgn="base" hangingPunct="0">
        <a:spcBef>
          <a:spcPct val="20000"/>
        </a:spcBef>
        <a:spcAft>
          <a:spcPct val="0"/>
        </a:spcAft>
        <a:buChar char="–"/>
        <a:defRPr sz="2000" b="1">
          <a:solidFill>
            <a:schemeClr val="bg1"/>
          </a:solidFill>
          <a:latin typeface="Arial" charset="0"/>
        </a:defRPr>
      </a:lvl4pPr>
      <a:lvl5pPr marL="2057400" indent="-228600" algn="l" rtl="0" eaLnBrk="0" fontAlgn="base" hangingPunct="0">
        <a:spcBef>
          <a:spcPct val="20000"/>
        </a:spcBef>
        <a:spcAft>
          <a:spcPct val="0"/>
        </a:spcAft>
        <a:buChar char="»"/>
        <a:defRPr sz="2000" b="1">
          <a:solidFill>
            <a:schemeClr val="bg1"/>
          </a:solidFill>
          <a:latin typeface="Arial" charset="0"/>
        </a:defRPr>
      </a:lvl5pPr>
      <a:lvl6pPr marL="2514600" indent="-228600" algn="l" rtl="0" eaLnBrk="0" fontAlgn="base" hangingPunct="0">
        <a:spcBef>
          <a:spcPct val="20000"/>
        </a:spcBef>
        <a:spcAft>
          <a:spcPct val="0"/>
        </a:spcAft>
        <a:buChar char="»"/>
        <a:defRPr sz="2000" b="1">
          <a:solidFill>
            <a:schemeClr val="bg1"/>
          </a:solidFill>
          <a:latin typeface="+mn-lt"/>
        </a:defRPr>
      </a:lvl6pPr>
      <a:lvl7pPr marL="2971800" indent="-228600" algn="l" rtl="0" eaLnBrk="0" fontAlgn="base" hangingPunct="0">
        <a:spcBef>
          <a:spcPct val="20000"/>
        </a:spcBef>
        <a:spcAft>
          <a:spcPct val="0"/>
        </a:spcAft>
        <a:buChar char="»"/>
        <a:defRPr sz="2000" b="1">
          <a:solidFill>
            <a:schemeClr val="bg1"/>
          </a:solidFill>
          <a:latin typeface="+mn-lt"/>
        </a:defRPr>
      </a:lvl7pPr>
      <a:lvl8pPr marL="3429000" indent="-228600" algn="l" rtl="0" eaLnBrk="0" fontAlgn="base" hangingPunct="0">
        <a:spcBef>
          <a:spcPct val="20000"/>
        </a:spcBef>
        <a:spcAft>
          <a:spcPct val="0"/>
        </a:spcAft>
        <a:buChar char="»"/>
        <a:defRPr sz="2000" b="1">
          <a:solidFill>
            <a:schemeClr val="bg1"/>
          </a:solidFill>
          <a:latin typeface="+mn-lt"/>
        </a:defRPr>
      </a:lvl8pPr>
      <a:lvl9pPr marL="3886200" indent="-228600" algn="l" rtl="0" eaLnBrk="0" fontAlgn="base" hangingPunct="0">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graphics8.nytimes.com/images/2008/06/05/us/drought600.jpg"/>
          <p:cNvPicPr>
            <a:picLocks noChangeAspect="1" noChangeArrowheads="1"/>
          </p:cNvPicPr>
          <p:nvPr/>
        </p:nvPicPr>
        <p:blipFill>
          <a:blip r:embed="rId3"/>
          <a:srcRect l="11929" r="12515"/>
          <a:stretch>
            <a:fillRect/>
          </a:stretch>
        </p:blipFill>
        <p:spPr bwMode="auto">
          <a:xfrm>
            <a:off x="172530" y="144974"/>
            <a:ext cx="2316852" cy="1728994"/>
          </a:xfrm>
          <a:prstGeom prst="roundRect">
            <a:avLst>
              <a:gd name="adj" fmla="val 8594"/>
            </a:avLst>
          </a:prstGeom>
          <a:solidFill>
            <a:srgbClr val="FFFFFF">
              <a:shade val="85000"/>
            </a:srgbClr>
          </a:solidFill>
          <a:ln>
            <a:noFill/>
          </a:ln>
          <a:effectLst>
            <a:outerShdw blurRad="76200" dir="13500000" sy="23000" kx="1200000" algn="br" rotWithShape="0">
              <a:prstClr val="black">
                <a:alpha val="40000"/>
              </a:prstClr>
            </a:outerShdw>
            <a:reflection blurRad="12700" stA="38000" endPos="28000" dist="5000" dir="5400000" sy="-100000" algn="bl" rotWithShape="0"/>
          </a:effectLst>
        </p:spPr>
      </p:pic>
      <p:sp>
        <p:nvSpPr>
          <p:cNvPr id="4" name="Slide Number Placeholder 3"/>
          <p:cNvSpPr>
            <a:spLocks noGrp="1"/>
          </p:cNvSpPr>
          <p:nvPr>
            <p:ph type="sldNum" sz="quarter" idx="10"/>
          </p:nvPr>
        </p:nvSpPr>
        <p:spPr/>
        <p:txBody>
          <a:bodyPr/>
          <a:lstStyle/>
          <a:p>
            <a:pPr>
              <a:defRPr/>
            </a:pPr>
            <a:fld id="{76B46E81-CF58-4B2A-8ED7-E439FDC65372}" type="slidenum">
              <a:rPr lang="en-US"/>
              <a:pPr>
                <a:defRPr/>
              </a:pPr>
              <a:t>1</a:t>
            </a:fld>
            <a:endParaRPr lang="en-US" dirty="0"/>
          </a:p>
        </p:txBody>
      </p:sp>
      <p:sp>
        <p:nvSpPr>
          <p:cNvPr id="5" name="Title 5"/>
          <p:cNvSpPr>
            <a:spLocks noGrp="1"/>
          </p:cNvSpPr>
          <p:nvPr>
            <p:ph type="title"/>
          </p:nvPr>
        </p:nvSpPr>
        <p:spPr>
          <a:xfrm>
            <a:off x="1733550" y="457200"/>
            <a:ext cx="7410450" cy="914400"/>
          </a:xfrm>
        </p:spPr>
        <p:txBody>
          <a:bodyPr/>
          <a:lstStyle/>
          <a:p>
            <a:pPr>
              <a:defRPr/>
            </a:pPr>
            <a:r>
              <a:rPr smtClean="0"/>
              <a:t>Headline News</a:t>
            </a:r>
            <a:br>
              <a:rPr smtClean="0"/>
            </a:br>
            <a:r>
              <a:rPr sz="2800" smtClean="0">
                <a:solidFill>
                  <a:schemeClr val="bg1"/>
                </a:solidFill>
              </a:rPr>
              <a:t>Across California</a:t>
            </a:r>
            <a:endParaRPr>
              <a:solidFill>
                <a:schemeClr val="bg1"/>
              </a:solidFill>
            </a:endParaRPr>
          </a:p>
        </p:txBody>
      </p:sp>
      <p:grpSp>
        <p:nvGrpSpPr>
          <p:cNvPr id="12" name="Group 11"/>
          <p:cNvGrpSpPr/>
          <p:nvPr/>
        </p:nvGrpSpPr>
        <p:grpSpPr>
          <a:xfrm>
            <a:off x="-69015" y="1973289"/>
            <a:ext cx="9023230" cy="2604076"/>
            <a:chOff x="588752" y="2387361"/>
            <a:chExt cx="6667500" cy="2604076"/>
          </a:xfrm>
        </p:grpSpPr>
        <p:sp>
          <p:nvSpPr>
            <p:cNvPr id="10" name="Freeform 9"/>
            <p:cNvSpPr/>
            <p:nvPr/>
          </p:nvSpPr>
          <p:spPr bwMode="auto">
            <a:xfrm>
              <a:off x="838200" y="2628900"/>
              <a:ext cx="6193766" cy="2362537"/>
            </a:xfrm>
            <a:custGeom>
              <a:avLst/>
              <a:gdLst>
                <a:gd name="connsiteX0" fmla="*/ 0 w 6193766"/>
                <a:gd name="connsiteY0" fmla="*/ 0 h 2362537"/>
                <a:gd name="connsiteX1" fmla="*/ 6193766 w 6193766"/>
                <a:gd name="connsiteY1" fmla="*/ 0 h 2362537"/>
                <a:gd name="connsiteX2" fmla="*/ 6193766 w 6193766"/>
                <a:gd name="connsiteY2" fmla="*/ 1035170 h 2362537"/>
                <a:gd name="connsiteX3" fmla="*/ 6193766 w 6193766"/>
                <a:gd name="connsiteY3" fmla="*/ 2260121 h 2362537"/>
                <a:gd name="connsiteX4" fmla="*/ 5848709 w 6193766"/>
                <a:gd name="connsiteY4" fmla="*/ 2053087 h 2362537"/>
                <a:gd name="connsiteX5" fmla="*/ 5727939 w 6193766"/>
                <a:gd name="connsiteY5" fmla="*/ 2242868 h 2362537"/>
                <a:gd name="connsiteX6" fmla="*/ 5589917 w 6193766"/>
                <a:gd name="connsiteY6" fmla="*/ 2139351 h 2362537"/>
                <a:gd name="connsiteX7" fmla="*/ 5486400 w 6193766"/>
                <a:gd name="connsiteY7" fmla="*/ 2260121 h 2362537"/>
                <a:gd name="connsiteX8" fmla="*/ 5244860 w 6193766"/>
                <a:gd name="connsiteY8" fmla="*/ 2070340 h 2362537"/>
                <a:gd name="connsiteX9" fmla="*/ 5106837 w 6193766"/>
                <a:gd name="connsiteY9" fmla="*/ 2294626 h 2362537"/>
                <a:gd name="connsiteX10" fmla="*/ 4675517 w 6193766"/>
                <a:gd name="connsiteY10" fmla="*/ 1966823 h 2362537"/>
                <a:gd name="connsiteX11" fmla="*/ 4641011 w 6193766"/>
                <a:gd name="connsiteY11" fmla="*/ 2191109 h 2362537"/>
                <a:gd name="connsiteX12" fmla="*/ 4468483 w 6193766"/>
                <a:gd name="connsiteY12" fmla="*/ 2104845 h 2362537"/>
                <a:gd name="connsiteX13" fmla="*/ 4313207 w 6193766"/>
                <a:gd name="connsiteY13" fmla="*/ 2242868 h 2362537"/>
                <a:gd name="connsiteX14" fmla="*/ 4071668 w 6193766"/>
                <a:gd name="connsiteY14" fmla="*/ 2035834 h 2362537"/>
                <a:gd name="connsiteX15" fmla="*/ 3899139 w 6193766"/>
                <a:gd name="connsiteY15" fmla="*/ 2260121 h 2362537"/>
                <a:gd name="connsiteX16" fmla="*/ 3605841 w 6193766"/>
                <a:gd name="connsiteY16" fmla="*/ 2087593 h 2362537"/>
                <a:gd name="connsiteX17" fmla="*/ 3467819 w 6193766"/>
                <a:gd name="connsiteY17" fmla="*/ 2242868 h 2362537"/>
                <a:gd name="connsiteX18" fmla="*/ 3174520 w 6193766"/>
                <a:gd name="connsiteY18" fmla="*/ 2070340 h 2362537"/>
                <a:gd name="connsiteX19" fmla="*/ 3157268 w 6193766"/>
                <a:gd name="connsiteY19" fmla="*/ 2260121 h 2362537"/>
                <a:gd name="connsiteX20" fmla="*/ 3036498 w 6193766"/>
                <a:gd name="connsiteY20" fmla="*/ 1949570 h 2362537"/>
                <a:gd name="connsiteX21" fmla="*/ 2829464 w 6193766"/>
                <a:gd name="connsiteY21" fmla="*/ 2225615 h 2362537"/>
                <a:gd name="connsiteX22" fmla="*/ 2794958 w 6193766"/>
                <a:gd name="connsiteY22" fmla="*/ 2104845 h 2362537"/>
                <a:gd name="connsiteX23" fmla="*/ 2656936 w 6193766"/>
                <a:gd name="connsiteY23" fmla="*/ 2242868 h 2362537"/>
                <a:gd name="connsiteX24" fmla="*/ 2380890 w 6193766"/>
                <a:gd name="connsiteY24" fmla="*/ 2001328 h 2362537"/>
                <a:gd name="connsiteX25" fmla="*/ 2225615 w 6193766"/>
                <a:gd name="connsiteY25" fmla="*/ 2225615 h 2362537"/>
                <a:gd name="connsiteX26" fmla="*/ 2173856 w 6193766"/>
                <a:gd name="connsiteY26" fmla="*/ 2018581 h 2362537"/>
                <a:gd name="connsiteX27" fmla="*/ 1880558 w 6193766"/>
                <a:gd name="connsiteY27" fmla="*/ 2225615 h 2362537"/>
                <a:gd name="connsiteX28" fmla="*/ 1708030 w 6193766"/>
                <a:gd name="connsiteY28" fmla="*/ 2053087 h 2362537"/>
                <a:gd name="connsiteX29" fmla="*/ 1535502 w 6193766"/>
                <a:gd name="connsiteY29" fmla="*/ 2208362 h 2362537"/>
                <a:gd name="connsiteX30" fmla="*/ 1535502 w 6193766"/>
                <a:gd name="connsiteY30" fmla="*/ 2001328 h 2362537"/>
                <a:gd name="connsiteX31" fmla="*/ 1293962 w 6193766"/>
                <a:gd name="connsiteY31" fmla="*/ 2225615 h 2362537"/>
                <a:gd name="connsiteX32" fmla="*/ 1276709 w 6193766"/>
                <a:gd name="connsiteY32" fmla="*/ 2087593 h 2362537"/>
                <a:gd name="connsiteX33" fmla="*/ 1138687 w 6193766"/>
                <a:gd name="connsiteY33" fmla="*/ 2208362 h 2362537"/>
                <a:gd name="connsiteX34" fmla="*/ 914400 w 6193766"/>
                <a:gd name="connsiteY34" fmla="*/ 2035834 h 2362537"/>
                <a:gd name="connsiteX35" fmla="*/ 948905 w 6193766"/>
                <a:gd name="connsiteY35" fmla="*/ 2225615 h 2362537"/>
                <a:gd name="connsiteX36" fmla="*/ 707366 w 6193766"/>
                <a:gd name="connsiteY36" fmla="*/ 2104845 h 2362537"/>
                <a:gd name="connsiteX37" fmla="*/ 655607 w 6193766"/>
                <a:gd name="connsiteY37" fmla="*/ 2277374 h 2362537"/>
                <a:gd name="connsiteX38" fmla="*/ 517585 w 6193766"/>
                <a:gd name="connsiteY38" fmla="*/ 1897811 h 2362537"/>
                <a:gd name="connsiteX39" fmla="*/ 396815 w 6193766"/>
                <a:gd name="connsiteY39" fmla="*/ 2294626 h 2362537"/>
                <a:gd name="connsiteX40" fmla="*/ 276045 w 6193766"/>
                <a:gd name="connsiteY40" fmla="*/ 1932317 h 2362537"/>
                <a:gd name="connsiteX41" fmla="*/ 155275 w 6193766"/>
                <a:gd name="connsiteY41" fmla="*/ 2260121 h 2362537"/>
                <a:gd name="connsiteX42" fmla="*/ 69011 w 6193766"/>
                <a:gd name="connsiteY42" fmla="*/ 2122098 h 2362537"/>
                <a:gd name="connsiteX43" fmla="*/ 51758 w 6193766"/>
                <a:gd name="connsiteY43" fmla="*/ 2225615 h 2362537"/>
                <a:gd name="connsiteX44" fmla="*/ 0 w 6193766"/>
                <a:gd name="connsiteY44" fmla="*/ 2225615 h 2362537"/>
                <a:gd name="connsiteX45" fmla="*/ 0 w 6193766"/>
                <a:gd name="connsiteY45" fmla="*/ 0 h 23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193766" h="2362537">
                  <a:moveTo>
                    <a:pt x="0" y="0"/>
                  </a:moveTo>
                  <a:lnTo>
                    <a:pt x="6193766" y="0"/>
                  </a:lnTo>
                  <a:lnTo>
                    <a:pt x="6193766" y="1035170"/>
                  </a:lnTo>
                  <a:lnTo>
                    <a:pt x="6193766" y="2260121"/>
                  </a:lnTo>
                  <a:lnTo>
                    <a:pt x="5848709" y="2053087"/>
                  </a:lnTo>
                  <a:lnTo>
                    <a:pt x="5727939" y="2242868"/>
                  </a:lnTo>
                  <a:lnTo>
                    <a:pt x="5589917" y="2139351"/>
                  </a:lnTo>
                  <a:lnTo>
                    <a:pt x="5486400" y="2260121"/>
                  </a:lnTo>
                  <a:lnTo>
                    <a:pt x="5244860" y="2070340"/>
                  </a:lnTo>
                  <a:lnTo>
                    <a:pt x="5106837" y="2294626"/>
                  </a:lnTo>
                  <a:cubicBezTo>
                    <a:pt x="4671026" y="1945977"/>
                    <a:pt x="4675517" y="1765450"/>
                    <a:pt x="4675517" y="1966823"/>
                  </a:cubicBezTo>
                  <a:cubicBezTo>
                    <a:pt x="4640198" y="2214055"/>
                    <a:pt x="4641011" y="2289692"/>
                    <a:pt x="4641011" y="2191109"/>
                  </a:cubicBezTo>
                  <a:lnTo>
                    <a:pt x="4468483" y="2104845"/>
                  </a:lnTo>
                  <a:lnTo>
                    <a:pt x="4313207" y="2242868"/>
                  </a:lnTo>
                  <a:cubicBezTo>
                    <a:pt x="4084694" y="2031933"/>
                    <a:pt x="4190665" y="2035834"/>
                    <a:pt x="4071668" y="2035834"/>
                  </a:cubicBezTo>
                  <a:lnTo>
                    <a:pt x="3899139" y="2260121"/>
                  </a:lnTo>
                  <a:lnTo>
                    <a:pt x="3605841" y="2087593"/>
                  </a:lnTo>
                  <a:lnTo>
                    <a:pt x="3467819" y="2242868"/>
                  </a:lnTo>
                  <a:lnTo>
                    <a:pt x="3174520" y="2070340"/>
                  </a:lnTo>
                  <a:lnTo>
                    <a:pt x="3157268" y="2260121"/>
                  </a:lnTo>
                  <a:lnTo>
                    <a:pt x="3036498" y="1949570"/>
                  </a:lnTo>
                  <a:cubicBezTo>
                    <a:pt x="2826147" y="2247566"/>
                    <a:pt x="2829464" y="2362537"/>
                    <a:pt x="2829464" y="2225615"/>
                  </a:cubicBezTo>
                  <a:cubicBezTo>
                    <a:pt x="2793139" y="2116642"/>
                    <a:pt x="2794958" y="2158470"/>
                    <a:pt x="2794958" y="2104845"/>
                  </a:cubicBezTo>
                  <a:lnTo>
                    <a:pt x="2656936" y="2242868"/>
                  </a:lnTo>
                  <a:cubicBezTo>
                    <a:pt x="2393939" y="1997404"/>
                    <a:pt x="2516143" y="2001328"/>
                    <a:pt x="2380890" y="2001328"/>
                  </a:cubicBezTo>
                  <a:lnTo>
                    <a:pt x="2225615" y="2225615"/>
                  </a:lnTo>
                  <a:lnTo>
                    <a:pt x="2173856" y="2018581"/>
                  </a:lnTo>
                  <a:lnTo>
                    <a:pt x="1880558" y="2225615"/>
                  </a:lnTo>
                  <a:cubicBezTo>
                    <a:pt x="1721436" y="2048812"/>
                    <a:pt x="1802654" y="2053087"/>
                    <a:pt x="1708030" y="2053087"/>
                  </a:cubicBezTo>
                  <a:lnTo>
                    <a:pt x="1535502" y="2208362"/>
                  </a:lnTo>
                  <a:lnTo>
                    <a:pt x="1535502" y="2001328"/>
                  </a:lnTo>
                  <a:lnTo>
                    <a:pt x="1293962" y="2225615"/>
                  </a:lnTo>
                  <a:lnTo>
                    <a:pt x="1276709" y="2087593"/>
                  </a:lnTo>
                  <a:lnTo>
                    <a:pt x="1138687" y="2208362"/>
                  </a:lnTo>
                  <a:cubicBezTo>
                    <a:pt x="909672" y="2049813"/>
                    <a:pt x="914400" y="2144017"/>
                    <a:pt x="914400" y="2035834"/>
                  </a:cubicBezTo>
                  <a:lnTo>
                    <a:pt x="948905" y="2225615"/>
                  </a:lnTo>
                  <a:lnTo>
                    <a:pt x="707366" y="2104845"/>
                  </a:lnTo>
                  <a:lnTo>
                    <a:pt x="655607" y="2277374"/>
                  </a:lnTo>
                  <a:lnTo>
                    <a:pt x="517585" y="1897811"/>
                  </a:lnTo>
                  <a:lnTo>
                    <a:pt x="396815" y="2294626"/>
                  </a:lnTo>
                  <a:lnTo>
                    <a:pt x="276045" y="1932317"/>
                  </a:lnTo>
                  <a:lnTo>
                    <a:pt x="155275" y="2260121"/>
                  </a:lnTo>
                  <a:lnTo>
                    <a:pt x="69011" y="2122098"/>
                  </a:lnTo>
                  <a:lnTo>
                    <a:pt x="51758" y="2225615"/>
                  </a:lnTo>
                  <a:lnTo>
                    <a:pt x="0" y="2225615"/>
                  </a:lnTo>
                  <a:lnTo>
                    <a:pt x="0" y="0"/>
                  </a:lnTo>
                  <a:close/>
                </a:path>
              </a:pathLst>
            </a:custGeom>
            <a:solidFill>
              <a:schemeClr val="bg1"/>
            </a:solidFill>
            <a:ln w="19050" cap="flat" cmpd="sng" algn="ctr">
              <a:solidFill>
                <a:schemeClr val="bg1"/>
              </a:solidFill>
              <a:prstDash val="solid"/>
              <a:round/>
              <a:headEnd type="none" w="med" len="med"/>
              <a:tailEnd type="none" w="med" len="med"/>
            </a:ln>
            <a:effectLst>
              <a:glow rad="228600">
                <a:schemeClr val="accent4">
                  <a:satMod val="175000"/>
                  <a:alpha val="40000"/>
                </a:schemeClr>
              </a:glow>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FFFF"/>
                </a:solidFill>
                <a:effectLst>
                  <a:outerShdw blurRad="38100" dist="38100" dir="2700000" algn="tl">
                    <a:srgbClr val="000000">
                      <a:alpha val="43137"/>
                    </a:srgbClr>
                  </a:outerShdw>
                </a:effectLst>
                <a:latin typeface="Arial" charset="0"/>
              </a:endParaRPr>
            </a:p>
          </p:txBody>
        </p:sp>
        <p:pic>
          <p:nvPicPr>
            <p:cNvPr id="11" name="Picture 10" descr="LA Times header.gif"/>
            <p:cNvPicPr>
              <a:picLocks noChangeAspect="1"/>
            </p:cNvPicPr>
            <p:nvPr/>
          </p:nvPicPr>
          <p:blipFill>
            <a:blip r:embed="rId4">
              <a:clrChange>
                <a:clrFrom>
                  <a:srgbClr val="FFFFFF"/>
                </a:clrFrom>
                <a:clrTo>
                  <a:srgbClr val="FFFFFF">
                    <a:alpha val="0"/>
                  </a:srgbClr>
                </a:clrTo>
              </a:clrChange>
            </a:blip>
            <a:stretch>
              <a:fillRect/>
            </a:stretch>
          </p:blipFill>
          <p:spPr>
            <a:xfrm>
              <a:off x="588752" y="2387361"/>
              <a:ext cx="6667500" cy="1466850"/>
            </a:xfrm>
            <a:prstGeom prst="rect">
              <a:avLst/>
            </a:prstGeom>
          </p:spPr>
        </p:pic>
      </p:grpSp>
      <p:sp>
        <p:nvSpPr>
          <p:cNvPr id="3" name="Content Placeholder 2"/>
          <p:cNvSpPr>
            <a:spLocks noGrp="1"/>
          </p:cNvSpPr>
          <p:nvPr>
            <p:ph idx="1"/>
          </p:nvPr>
        </p:nvSpPr>
        <p:spPr>
          <a:xfrm>
            <a:off x="327799" y="3316288"/>
            <a:ext cx="8229600" cy="958850"/>
          </a:xfrm>
        </p:spPr>
        <p:txBody>
          <a:bodyPr/>
          <a:lstStyle/>
          <a:p>
            <a:pPr marL="0" indent="0">
              <a:spcBef>
                <a:spcPts val="0"/>
              </a:spcBef>
              <a:buFont typeface="Wingdings" pitchFamily="2" charset="2"/>
              <a:buNone/>
              <a:defRPr/>
            </a:pPr>
            <a:r>
              <a:rPr sz="2400" i="1" kern="1200">
                <a:solidFill>
                  <a:srgbClr val="C00000"/>
                </a:solidFill>
                <a:effectLst/>
                <a:latin typeface="Calibri" pitchFamily="34" charset="0"/>
              </a:rPr>
              <a:t>"I Have Not Seen A More Serious Water Situation In My Career"</a:t>
            </a:r>
          </a:p>
          <a:p>
            <a:pPr marL="736600" indent="-468313">
              <a:spcBef>
                <a:spcPts val="0"/>
              </a:spcBef>
              <a:buFont typeface="Wingdings" pitchFamily="2" charset="2"/>
              <a:buNone/>
              <a:defRPr/>
            </a:pPr>
            <a:r>
              <a:rPr sz="2400" i="1" kern="1200">
                <a:solidFill>
                  <a:schemeClr val="tx1"/>
                </a:solidFill>
                <a:effectLst/>
                <a:latin typeface="Calibri" pitchFamily="34" charset="0"/>
              </a:rPr>
              <a:t>-- </a:t>
            </a:r>
            <a:r>
              <a:rPr sz="2200" i="1" kern="1200">
                <a:solidFill>
                  <a:schemeClr val="tx1"/>
                </a:solidFill>
                <a:effectLst/>
                <a:latin typeface="Calibri" pitchFamily="34" charset="0"/>
              </a:rPr>
              <a:t>Tim Quinn, Executive Director , Assoc. of Calif. Water Agencies </a:t>
            </a:r>
            <a:endParaRPr sz="2200" i="1">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3__MWDTemplate_Blue">
  <a:themeElements>
    <a:clrScheme name="">
      <a:dk1>
        <a:srgbClr val="000000"/>
      </a:dk1>
      <a:lt1>
        <a:srgbClr val="FFFFFF"/>
      </a:lt1>
      <a:dk2>
        <a:srgbClr val="000000"/>
      </a:dk2>
      <a:lt2>
        <a:srgbClr val="808080"/>
      </a:lt2>
      <a:accent1>
        <a:srgbClr val="33CC33"/>
      </a:accent1>
      <a:accent2>
        <a:srgbClr val="FF9900"/>
      </a:accent2>
      <a:accent3>
        <a:srgbClr val="FFFFFF"/>
      </a:accent3>
      <a:accent4>
        <a:srgbClr val="000000"/>
      </a:accent4>
      <a:accent5>
        <a:srgbClr val="ADE2AD"/>
      </a:accent5>
      <a:accent6>
        <a:srgbClr val="E78A00"/>
      </a:accent6>
      <a:hlink>
        <a:srgbClr val="FF66CC"/>
      </a:hlink>
      <a:folHlink>
        <a:srgbClr val="00CCFF"/>
      </a:folHlink>
    </a:clrScheme>
    <a:fontScheme name="13__MWDTemplate_Blu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3399">
                <a:gamma/>
                <a:shade val="15294"/>
                <a:invGamma/>
              </a:srgbClr>
            </a:gs>
            <a:gs pos="100000">
              <a:srgbClr val="003399"/>
            </a:gs>
          </a:gsLst>
          <a:lin ang="5400000" scaled="1"/>
        </a:gradFill>
        <a:ln w="19050" cap="flat" cmpd="sng" algn="ctr">
          <a:solidFill>
            <a:schemeClr val="bg1"/>
          </a:solidFill>
          <a:prstDash val="solid"/>
          <a:round/>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00FFFF"/>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gradFill rotWithShape="0">
          <a:gsLst>
            <a:gs pos="0">
              <a:srgbClr val="003399">
                <a:gamma/>
                <a:shade val="15294"/>
                <a:invGamma/>
              </a:srgbClr>
            </a:gs>
            <a:gs pos="100000">
              <a:srgbClr val="003399"/>
            </a:gs>
          </a:gsLst>
          <a:lin ang="5400000" scaled="1"/>
        </a:gradFill>
        <a:ln w="19050" cap="flat" cmpd="sng" algn="ctr">
          <a:solidFill>
            <a:schemeClr val="bg1"/>
          </a:solidFill>
          <a:prstDash val="solid"/>
          <a:round/>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00FFFF"/>
            </a:solidFill>
            <a:effectLst>
              <a:outerShdw blurRad="38100" dist="38100" dir="2700000" algn="tl">
                <a:srgbClr val="000000">
                  <a:alpha val="43137"/>
                </a:srgbClr>
              </a:outerShdw>
            </a:effectLst>
            <a:latin typeface="Arial" charset="0"/>
          </a:defRPr>
        </a:defPPr>
      </a:lstStyle>
    </a:lnDef>
  </a:objectDefaults>
  <a:extraClrSchemeLst>
    <a:extraClrScheme>
      <a:clrScheme name="_MWDTemplate_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_MWDTemplate_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_MWDTemplate_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_MWDTemplate_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_MWDTemplate_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_MWDTemplate_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_MWDTemplate_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59495</TotalTime>
  <Words>36</Words>
  <Application>Microsoft PowerPoint</Application>
  <PresentationFormat>On-screen Show (4:3)</PresentationFormat>
  <Paragraphs>9</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13__MWDTemplate_Blue</vt:lpstr>
      <vt:lpstr>Photo Editor Photo</vt:lpstr>
      <vt:lpstr>Headline News Across California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Searth of a Solution</dc:title>
  <dc:creator>Neudeck,Randall D</dc:creator>
  <cp:lastModifiedBy>u06454</cp:lastModifiedBy>
  <cp:revision>1059</cp:revision>
  <cp:lastPrinted>2001-08-16T16:57:44Z</cp:lastPrinted>
  <dcterms:created xsi:type="dcterms:W3CDTF">2000-10-18T23:20:48Z</dcterms:created>
  <dcterms:modified xsi:type="dcterms:W3CDTF">2008-06-12T19:20:50Z</dcterms:modified>
</cp:coreProperties>
</file>