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68" r:id="rId3"/>
    <p:sldId id="261" r:id="rId4"/>
    <p:sldId id="262" r:id="rId5"/>
    <p:sldId id="260" r:id="rId6"/>
    <p:sldId id="266" r:id="rId7"/>
    <p:sldId id="264" r:id="rId8"/>
    <p:sldId id="257" r:id="rId9"/>
    <p:sldId id="258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60" d="100"/>
          <a:sy n="160" d="100"/>
        </p:scale>
        <p:origin x="-228" y="17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3387B-4E1F-42FF-A766-552F0AD60329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D1480-0A42-4D37-B05D-696D857506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A33CA-8A6D-434D-A34F-C1E062AE7340}" type="datetimeFigureOut">
              <a:rPr lang="en-US" smtClean="0"/>
              <a:pPr/>
              <a:t>9/26/2008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945A8-56C6-4C31-BE52-68ECD55D240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7" Type="http://schemas.openxmlformats.org/officeDocument/2006/relationships/image" Target="../media/image13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8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f"/><Relationship Id="rId3" Type="http://schemas.openxmlformats.org/officeDocument/2006/relationships/image" Target="../media/image20.tiff"/><Relationship Id="rId7" Type="http://schemas.openxmlformats.org/officeDocument/2006/relationships/image" Target="../media/image24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10" Type="http://schemas.openxmlformats.org/officeDocument/2006/relationships/image" Target="../media/image27.tiff"/><Relationship Id="rId4" Type="http://schemas.openxmlformats.org/officeDocument/2006/relationships/image" Target="../media/image21.tiff"/><Relationship Id="rId9" Type="http://schemas.openxmlformats.org/officeDocument/2006/relationships/image" Target="../media/image26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iff"/><Relationship Id="rId3" Type="http://schemas.openxmlformats.org/officeDocument/2006/relationships/image" Target="../media/image28.tiff"/><Relationship Id="rId7" Type="http://schemas.openxmlformats.org/officeDocument/2006/relationships/image" Target="../media/image32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tiff"/><Relationship Id="rId5" Type="http://schemas.openxmlformats.org/officeDocument/2006/relationships/image" Target="../media/image30.tiff"/><Relationship Id="rId4" Type="http://schemas.openxmlformats.org/officeDocument/2006/relationships/image" Target="../media/image29.tiff"/><Relationship Id="rId9" Type="http://schemas.openxmlformats.org/officeDocument/2006/relationships/image" Target="../media/image3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tiff"/><Relationship Id="rId4" Type="http://schemas.openxmlformats.org/officeDocument/2006/relationships/image" Target="../media/image3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cs typeface="Vrinda" pitchFamily="2" charset="0"/>
              </a:rPr>
              <a:t>Visualize</a:t>
            </a:r>
            <a:r>
              <a:rPr lang="en-US" sz="2800" b="1" dirty="0" smtClean="0">
                <a:solidFill>
                  <a:srgbClr val="FFC000"/>
                </a:solidFill>
                <a:cs typeface="Vrinda" pitchFamily="2" charset="0"/>
              </a:rPr>
              <a:t>, Collaborate, Educate</a:t>
            </a:r>
            <a:endParaRPr lang="en-US" sz="2800" b="1" dirty="0">
              <a:solidFill>
                <a:srgbClr val="FFC000"/>
              </a:solidFill>
              <a:cs typeface="Vrind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124200" cy="3962400"/>
          </a:xfrm>
        </p:spPr>
        <p:txBody>
          <a:bodyPr>
            <a:normAutofit fontScale="25000" lnSpcReduction="20000"/>
          </a:bodyPr>
          <a:lstStyle/>
          <a:p>
            <a:endParaRPr lang="en-US" sz="1800" dirty="0" smtClean="0"/>
          </a:p>
          <a:p>
            <a:endParaRPr lang="en-US" sz="1800" dirty="0" smtClean="0"/>
          </a:p>
          <a:p>
            <a:pPr lvl="0"/>
            <a:r>
              <a:rPr lang="en-US" sz="7400" dirty="0" smtClean="0"/>
              <a:t>The California </a:t>
            </a:r>
            <a:r>
              <a:rPr lang="en-US" sz="7400" dirty="0" smtClean="0"/>
              <a:t>Delta  </a:t>
            </a:r>
          </a:p>
          <a:p>
            <a:pPr lvl="1"/>
            <a:r>
              <a:rPr lang="en-US" sz="4800" dirty="0" smtClean="0"/>
              <a:t>Hundreds of stakeholders working to fix the Delta</a:t>
            </a:r>
          </a:p>
          <a:p>
            <a:pPr lvl="1"/>
            <a:r>
              <a:rPr lang="en-US" sz="4800" dirty="0" smtClean="0"/>
              <a:t>Information is fragmented, isolated, outdated</a:t>
            </a:r>
          </a:p>
          <a:p>
            <a:pPr lvl="1"/>
            <a:r>
              <a:rPr lang="en-US" sz="4800" dirty="0" smtClean="0"/>
              <a:t>Data visualization difficult, complicated and in many cases non-existent.</a:t>
            </a:r>
          </a:p>
          <a:p>
            <a:pPr lvl="1"/>
            <a:r>
              <a:rPr lang="en-US" sz="4800" dirty="0" smtClean="0"/>
              <a:t>Need for a central hub, one stop shop for California Delta Resources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 lvl="0"/>
            <a:r>
              <a:rPr lang="en-US" sz="7400" dirty="0" smtClean="0"/>
              <a:t>Mission of BDL</a:t>
            </a:r>
          </a:p>
          <a:p>
            <a:pPr lvl="1"/>
            <a:r>
              <a:rPr lang="en-US" sz="4800" dirty="0" smtClean="0"/>
              <a:t>Aggregate and organize community knowledge and resources</a:t>
            </a:r>
          </a:p>
          <a:p>
            <a:pPr lvl="1"/>
            <a:r>
              <a:rPr lang="en-US" sz="4800" dirty="0" smtClean="0"/>
              <a:t>Interdisciplinary </a:t>
            </a:r>
            <a:r>
              <a:rPr lang="en-US" sz="4800" dirty="0" smtClean="0"/>
              <a:t>cooperation</a:t>
            </a:r>
            <a:endParaRPr lang="en-US" sz="4800" dirty="0" smtClean="0"/>
          </a:p>
          <a:p>
            <a:pPr lvl="1"/>
            <a:r>
              <a:rPr lang="en-US" sz="4800" dirty="0" smtClean="0"/>
              <a:t>Permissions based data sharing</a:t>
            </a:r>
            <a:r>
              <a:rPr lang="en-US" sz="4800" dirty="0" smtClean="0"/>
              <a:t>. </a:t>
            </a:r>
            <a:r>
              <a:rPr lang="en-US" sz="4800" dirty="0" smtClean="0"/>
              <a:t>Make it PUBLIC or keep it PRIVATE</a:t>
            </a:r>
          </a:p>
          <a:p>
            <a:pPr lvl="1"/>
            <a:r>
              <a:rPr lang="en-US" sz="4800" dirty="0" smtClean="0"/>
              <a:t>Visualize the Delta   </a:t>
            </a:r>
            <a:endParaRPr lang="en-US" sz="4800" dirty="0"/>
          </a:p>
        </p:txBody>
      </p:sp>
      <p:pic>
        <p:nvPicPr>
          <p:cNvPr id="5" name="Picture 4" descr="slide 1 background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265544"/>
            <a:ext cx="5249275" cy="5135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Participate in the California Wiki</a:t>
            </a:r>
            <a:endParaRPr kumimoji="0" lang="en-US" sz="28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 descr="Wiki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43000"/>
            <a:ext cx="6416675" cy="610031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29400" y="1371600"/>
            <a:ext cx="2514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Species, Bodies of Water, Infrastructure and Land Feature wiki pages for everything Delta. 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629400" y="3247072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Written and Managed </a:t>
            </a:r>
            <a:r>
              <a:rPr lang="en-US" dirty="0" smtClean="0"/>
              <a:t>by Delta stakeholders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Features</a:t>
            </a:r>
            <a:endParaRPr lang="en-US" sz="28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914400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LIVE CONDITIONS – Real Time Monitoring</a:t>
            </a:r>
          </a:p>
          <a:p>
            <a:pPr lvl="0">
              <a:buNone/>
            </a:pPr>
            <a:endParaRPr lang="en-US" sz="2400" dirty="0" smtClean="0"/>
          </a:p>
          <a:p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86200"/>
            <a:ext cx="8501063" cy="3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971800"/>
            <a:ext cx="8382000" cy="37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731573"/>
            <a:ext cx="8534400" cy="37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1" y="5647361"/>
            <a:ext cx="8534400" cy="37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1295400"/>
            <a:ext cx="8382000" cy="38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457200" y="304800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/>
              <a:t>DOCUMENT LIBRARY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457200" y="396240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/>
              <a:t>CREATE AND MANAGE PROJECT PAGES AND TEAMS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57200" y="480060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/>
              <a:t>SEE THE SCIENCE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457200" y="579120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/>
              <a:t>THE CALIFORNIA WIKI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7952" y="2114565"/>
            <a:ext cx="8385048" cy="4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0" y="2057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/>
              <a:t>MAP ROOM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Geospatial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Visualization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  <p:bldP spid="20" grpId="0"/>
      <p:bldP spid="21" grpId="0"/>
      <p:bldP spid="22" grpId="0"/>
      <p:bldP spid="24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DEC Realtime Data.t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600200"/>
            <a:ext cx="6858000" cy="4520150"/>
          </a:xfrm>
          <a:effectLst>
            <a:outerShdw blurRad="63500" dist="254000" sx="95000" sy="95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5" name="Picture 4" descr="USGS NWIS 2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3962400"/>
            <a:ext cx="6897511" cy="2895600"/>
          </a:xfrm>
          <a:prstGeom prst="rect">
            <a:avLst/>
          </a:prstGeom>
          <a:effectLst>
            <a:outerShdw blurRad="63500" dist="254000" sx="95000" sy="95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7" name="Picture 6" descr="casil data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1600200"/>
            <a:ext cx="3309796" cy="4591887"/>
          </a:xfrm>
          <a:prstGeom prst="rect">
            <a:avLst/>
          </a:prstGeom>
        </p:spPr>
      </p:pic>
      <p:pic>
        <p:nvPicPr>
          <p:cNvPr id="8" name="Picture 7" descr="usgs realtimedata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6600" y="3523101"/>
            <a:ext cx="4876800" cy="3334899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381000" y="6096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Aggregate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Real Time Monitoring Databases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685800"/>
            <a:ext cx="8382000" cy="38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NWS Nexrad.t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5280" y="1600200"/>
            <a:ext cx="3398720" cy="3954322"/>
          </a:xfrm>
          <a:prstGeom prst="rect">
            <a:avLst/>
          </a:prstGeom>
          <a:effectLst>
            <a:outerShdw blurRad="63500" dist="254000" dir="3000000" sx="95000" sy="95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sil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4613075" cy="4648200"/>
          </a:xfrm>
          <a:prstGeom prst="rect">
            <a:avLst/>
          </a:prstGeom>
          <a:effectLst>
            <a:outerShdw blurRad="63500" dist="254000" dir="3000000" sx="95000" sy="95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52" y="666765"/>
            <a:ext cx="8385048" cy="4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0" y="6096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 algn="ctr">
              <a:spcBef>
                <a:spcPct val="20000"/>
              </a:spcBef>
            </a:pPr>
            <a:r>
              <a:rPr lang="en-US" sz="2400" b="1" noProof="0" dirty="0" smtClean="0">
                <a:solidFill>
                  <a:srgbClr val="FFC000"/>
                </a:solidFill>
              </a:rPr>
              <a:t>Map Layers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Retrieval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from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Geospatial Data Storage Sites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Calfish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2590800"/>
            <a:ext cx="3827096" cy="4648200"/>
          </a:xfrm>
          <a:prstGeom prst="rect">
            <a:avLst/>
          </a:prstGeom>
          <a:effectLst>
            <a:outerShdw blurRad="63500" dist="254000" dir="3000000" sx="95000" sy="95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9" name="Picture 8" descr="Geographic Information Center_Chico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600" y="3429000"/>
            <a:ext cx="4788131" cy="4876800"/>
          </a:xfrm>
          <a:prstGeom prst="rect">
            <a:avLst/>
          </a:prstGeom>
          <a:effectLst>
            <a:outerShdw blurRad="63500" dist="254000" dir="3000000" sx="95000" sy="95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6" name="Content Placeholder 5" descr="yolo county.tif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4648200" y="1828800"/>
            <a:ext cx="4580428" cy="3810000"/>
          </a:xfrm>
          <a:effectLst>
            <a:outerShdw blurRad="63500" dist="254000" dir="3000000" sx="95000" sy="95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7" name="Picture 6" descr="sacramento co.t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1309" y="2895600"/>
            <a:ext cx="3922691" cy="4953000"/>
          </a:xfrm>
          <a:prstGeom prst="rect">
            <a:avLst/>
          </a:prstGeom>
          <a:effectLst>
            <a:outerShdw blurRad="63500" dist="254000" dir="3000000" sx="95000" sy="95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DL_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pic>
        <p:nvPicPr>
          <p:cNvPr id="29" name="Picture 28" descr="BDL_2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pic>
        <p:nvPicPr>
          <p:cNvPr id="30" name="Picture 29" descr="BDL_3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pic>
        <p:nvPicPr>
          <p:cNvPr id="31" name="Picture 30" descr="BDL for PPT rt stations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pic>
        <p:nvPicPr>
          <p:cNvPr id="32" name="Picture 31" descr="BDL for PPTstatoin roll over.t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Visualize Your Environment</a:t>
            </a:r>
            <a:endParaRPr kumimoji="0" lang="en-US" sz="28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1200" y="12954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Access </a:t>
            </a:r>
            <a:r>
              <a:rPr lang="en-US" sz="2400" i="1" dirty="0" smtClean="0"/>
              <a:t>Real-time </a:t>
            </a:r>
            <a:r>
              <a:rPr lang="en-US" sz="2400" i="1" dirty="0" smtClean="0"/>
              <a:t>Database</a:t>
            </a:r>
            <a:endParaRPr lang="en-US" sz="2400" i="1" dirty="0"/>
          </a:p>
        </p:txBody>
      </p:sp>
      <p:pic>
        <p:nvPicPr>
          <p:cNvPr id="27" name="Picture 26" descr="cdec logo.t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600" y="1981201"/>
            <a:ext cx="3200400" cy="383480"/>
          </a:xfrm>
          <a:prstGeom prst="rect">
            <a:avLst/>
          </a:prstGeom>
        </p:spPr>
      </p:pic>
      <p:pic>
        <p:nvPicPr>
          <p:cNvPr id="28" name="Picture 27" descr="noaa logo.t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599" y="3352799"/>
            <a:ext cx="3200400" cy="394570"/>
          </a:xfrm>
          <a:prstGeom prst="rect">
            <a:avLst/>
          </a:prstGeom>
        </p:spPr>
      </p:pic>
      <p:pic>
        <p:nvPicPr>
          <p:cNvPr id="35" name="Picture 34" descr="usgs logo.t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3600" y="2667000"/>
            <a:ext cx="3200400" cy="384618"/>
          </a:xfrm>
          <a:prstGeom prst="rect">
            <a:avLst/>
          </a:prstGeom>
        </p:spPr>
      </p:pic>
      <p:sp>
        <p:nvSpPr>
          <p:cNvPr id="44" name="Right Arrow 43"/>
          <p:cNvSpPr/>
          <p:nvPr/>
        </p:nvSpPr>
        <p:spPr>
          <a:xfrm rot="10800000">
            <a:off x="5638800" y="3352800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ight Arrow 44"/>
          <p:cNvSpPr/>
          <p:nvPr/>
        </p:nvSpPr>
        <p:spPr>
          <a:xfrm rot="10800000">
            <a:off x="5638800" y="2667000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ight Arrow 45"/>
          <p:cNvSpPr/>
          <p:nvPr/>
        </p:nvSpPr>
        <p:spPr>
          <a:xfrm rot="10800000">
            <a:off x="5638800" y="1981200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5867400" y="4343400"/>
            <a:ext cx="3276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solidFill>
                  <a:srgbClr val="FFC000"/>
                </a:solidFill>
                <a:latin typeface="+mj-lt"/>
                <a:ea typeface="Verdana" pitchFamily="34" charset="0"/>
                <a:cs typeface="Verdana" pitchFamily="34" charset="0"/>
              </a:rPr>
              <a:t>-  Improved </a:t>
            </a:r>
            <a:r>
              <a:rPr lang="en-US" sz="2000" b="1" dirty="0" smtClean="0">
                <a:solidFill>
                  <a:srgbClr val="FFC000"/>
                </a:solidFill>
                <a:ea typeface="Verdana" pitchFamily="34" charset="0"/>
                <a:cs typeface="Verdana" pitchFamily="34" charset="0"/>
              </a:rPr>
              <a:t>visualization, </a:t>
            </a:r>
            <a:r>
              <a:rPr lang="en-US" sz="2000" b="1" dirty="0" smtClean="0">
                <a:solidFill>
                  <a:srgbClr val="FFC000"/>
                </a:solidFill>
                <a:latin typeface="+mj-lt"/>
                <a:ea typeface="Verdana" pitchFamily="34" charset="0"/>
                <a:cs typeface="Verdana" pitchFamily="34" charset="0"/>
              </a:rPr>
              <a:t>access, and discovery of sensor data.</a:t>
            </a:r>
          </a:p>
          <a:p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5867400" y="5029200"/>
            <a:ext cx="3276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US" sz="2000" b="1" dirty="0" smtClean="0">
              <a:solidFill>
                <a:srgbClr val="FFC000"/>
              </a:solidFill>
              <a:ea typeface="Verdana" pitchFamily="34" charset="0"/>
              <a:cs typeface="Verdana" pitchFamily="34" charset="0"/>
            </a:endParaRPr>
          </a:p>
          <a:p>
            <a:pPr lvl="0"/>
            <a:r>
              <a:rPr lang="en-US" sz="2000" b="1" dirty="0" smtClean="0">
                <a:solidFill>
                  <a:srgbClr val="FFC000"/>
                </a:solidFill>
                <a:ea typeface="Verdana" pitchFamily="34" charset="0"/>
                <a:cs typeface="Verdana" pitchFamily="34" charset="0"/>
              </a:rPr>
              <a:t>-  Displays multi agency sensor data in one comprehensive map interface.</a:t>
            </a:r>
          </a:p>
          <a:p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5943600" y="38100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C000"/>
                </a:solidFill>
              </a:rPr>
              <a:t>Live Conditions</a:t>
            </a:r>
            <a:endParaRPr lang="en-US" sz="2800" dirty="0"/>
          </a:p>
        </p:txBody>
      </p:sp>
      <p:pic>
        <p:nvPicPr>
          <p:cNvPr id="20" name="Picture 19" descr="usgs graph.t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2405" y="2425700"/>
            <a:ext cx="2690395" cy="138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7" grpId="0"/>
      <p:bldP spid="44" grpId="0" animBg="1"/>
      <p:bldP spid="45" grpId="0" animBg="1"/>
      <p:bldP spid="46" grpId="0" animBg="1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DL_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pic>
        <p:nvPicPr>
          <p:cNvPr id="33" name="Picture 32" descr="BDL for PPT full screen menu MAPS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pic>
        <p:nvPicPr>
          <p:cNvPr id="34" name="Picture 33" descr="BDL for PPT full screen MAPS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066800"/>
            <a:ext cx="5602732" cy="5279898"/>
          </a:xfrm>
          <a:prstGeom prst="rect">
            <a:avLst/>
          </a:prstGeom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Visualize Your Environment</a:t>
            </a:r>
            <a:endParaRPr kumimoji="0" lang="en-US" sz="28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1200" y="12954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Display </a:t>
            </a:r>
            <a:r>
              <a:rPr lang="en-US" sz="2400" i="1" dirty="0" smtClean="0"/>
              <a:t>Geospatial </a:t>
            </a:r>
            <a:r>
              <a:rPr lang="en-US" sz="2400" i="1" dirty="0" smtClean="0"/>
              <a:t>Data</a:t>
            </a:r>
            <a:endParaRPr lang="en-US" sz="2400" i="1" dirty="0"/>
          </a:p>
        </p:txBody>
      </p:sp>
      <p:sp>
        <p:nvSpPr>
          <p:cNvPr id="44" name="Right Arrow 43"/>
          <p:cNvSpPr/>
          <p:nvPr/>
        </p:nvSpPr>
        <p:spPr>
          <a:xfrm rot="10800000">
            <a:off x="5638800" y="3124201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ight Arrow 44"/>
          <p:cNvSpPr/>
          <p:nvPr/>
        </p:nvSpPr>
        <p:spPr>
          <a:xfrm rot="10800000">
            <a:off x="5638800" y="2514601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ight Arrow 45"/>
          <p:cNvSpPr/>
          <p:nvPr/>
        </p:nvSpPr>
        <p:spPr>
          <a:xfrm rot="10800000">
            <a:off x="5638800" y="1981200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5867400" y="5373469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smtClean="0">
                <a:solidFill>
                  <a:srgbClr val="FFC000"/>
                </a:solidFill>
                <a:latin typeface="+mj-lt"/>
                <a:ea typeface="Verdana" pitchFamily="34" charset="0"/>
                <a:cs typeface="Verdana" pitchFamily="34" charset="0"/>
              </a:rPr>
              <a:t>-  Improved access to GIS layers.</a:t>
            </a:r>
          </a:p>
          <a:p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5867400" y="57150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smtClean="0">
                <a:solidFill>
                  <a:srgbClr val="FFC000"/>
                </a:solidFill>
                <a:ea typeface="Verdana" pitchFamily="34" charset="0"/>
                <a:cs typeface="Verdana" pitchFamily="34" charset="0"/>
              </a:rPr>
              <a:t>-  Displays multi agency map data.  </a:t>
            </a:r>
          </a:p>
          <a:p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5943600" y="488698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View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C000"/>
                </a:solidFill>
              </a:rPr>
              <a:t>Map Layers -</a:t>
            </a:r>
            <a:endParaRPr lang="en-US" sz="2800" dirty="0"/>
          </a:p>
        </p:txBody>
      </p:sp>
      <p:pic>
        <p:nvPicPr>
          <p:cNvPr id="21" name="Picture 20" descr="Casil logo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3600" y="1981200"/>
            <a:ext cx="3200400" cy="383480"/>
          </a:xfrm>
          <a:prstGeom prst="rect">
            <a:avLst/>
          </a:prstGeom>
        </p:spPr>
      </p:pic>
      <p:pic>
        <p:nvPicPr>
          <p:cNvPr id="23" name="Picture 22" descr="Calfish logo.t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600" y="2514600"/>
            <a:ext cx="3200400" cy="383480"/>
          </a:xfrm>
          <a:prstGeom prst="rect">
            <a:avLst/>
          </a:prstGeom>
        </p:spPr>
      </p:pic>
      <p:pic>
        <p:nvPicPr>
          <p:cNvPr id="24" name="Picture 23" descr="GIS Logo.t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600" y="3124200"/>
            <a:ext cx="3200400" cy="400050"/>
          </a:xfrm>
          <a:prstGeom prst="rect">
            <a:avLst/>
          </a:prstGeom>
        </p:spPr>
      </p:pic>
      <p:pic>
        <p:nvPicPr>
          <p:cNvPr id="25" name="Picture 24" descr="sac county logo.t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600" y="3733800"/>
            <a:ext cx="3200400" cy="383480"/>
          </a:xfrm>
          <a:prstGeom prst="rect">
            <a:avLst/>
          </a:prstGeom>
        </p:spPr>
      </p:pic>
      <p:pic>
        <p:nvPicPr>
          <p:cNvPr id="26" name="Picture 25" descr="yolo logo.t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3600" y="4343400"/>
            <a:ext cx="3200400" cy="383480"/>
          </a:xfrm>
          <a:prstGeom prst="rect">
            <a:avLst/>
          </a:prstGeom>
        </p:spPr>
      </p:pic>
      <p:sp>
        <p:nvSpPr>
          <p:cNvPr id="36" name="Right Arrow 35"/>
          <p:cNvSpPr/>
          <p:nvPr/>
        </p:nvSpPr>
        <p:spPr>
          <a:xfrm rot="10800000">
            <a:off x="5638800" y="3733801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ight Arrow 36"/>
          <p:cNvSpPr/>
          <p:nvPr/>
        </p:nvSpPr>
        <p:spPr>
          <a:xfrm rot="10800000">
            <a:off x="5638800" y="4343400"/>
            <a:ext cx="228599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4" grpId="0" animBg="1"/>
      <p:bldP spid="45" grpId="0" animBg="1"/>
      <p:bldP spid="46" grpId="0" animBg="1"/>
      <p:bldP spid="47" grpId="0"/>
      <p:bldP spid="48" grpId="0"/>
      <p:bldP spid="49" grpId="0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ocument Library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43000"/>
            <a:ext cx="6343206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Store &amp; Share Your Documents</a:t>
            </a:r>
            <a:endParaRPr kumimoji="0" lang="en-US" sz="28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2200" y="2667000"/>
            <a:ext cx="2971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 </a:t>
            </a:r>
            <a:r>
              <a:rPr lang="en-US" dirty="0" smtClean="0"/>
              <a:t>Organize, search and assign documents to project pages, wiki and more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48400" y="4419600"/>
            <a:ext cx="29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 </a:t>
            </a:r>
            <a:r>
              <a:rPr lang="en-US" dirty="0" smtClean="0"/>
              <a:t>Geo-reference all assets in your library for viewing geo-spatially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96000" y="15240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  Upload and share any  file type to the document library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29400" y="1295400"/>
            <a:ext cx="2514600" cy="5029200"/>
          </a:xfrm>
        </p:spPr>
        <p:txBody>
          <a:bodyPr>
            <a:noAutofit/>
          </a:bodyPr>
          <a:lstStyle/>
          <a:p>
            <a:pPr lvl="0" algn="l"/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  <p:pic>
        <p:nvPicPr>
          <p:cNvPr id="5" name="Picture 4" descr="Project pag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1143000"/>
            <a:ext cx="6416675" cy="6100318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noProof="0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Organize Your Projects</a:t>
            </a:r>
            <a:endParaRPr kumimoji="0" lang="en-US" sz="28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9400" y="17526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Create and manage project pages and teams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29400" y="2514600"/>
            <a:ext cx="2514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Build project pages accessible to all stakeholders or just your organization.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553200" y="3581400"/>
            <a:ext cx="2590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Pages Include</a:t>
            </a:r>
            <a:r>
              <a:rPr lang="en-US" dirty="0" smtClean="0"/>
              <a:t>:  </a:t>
            </a:r>
            <a:r>
              <a:rPr lang="en-US" dirty="0" smtClean="0"/>
              <a:t>Project Document </a:t>
            </a:r>
            <a:r>
              <a:rPr lang="en-US" dirty="0" smtClean="0"/>
              <a:t>Libraries, related documents, media and links, project profiles, simple scheduling, project map room and map </a:t>
            </a:r>
            <a:r>
              <a:rPr lang="en-US" dirty="0" smtClean="0"/>
              <a:t>layers, and</a:t>
            </a:r>
            <a:r>
              <a:rPr lang="en-US" dirty="0" smtClean="0"/>
              <a:t> </a:t>
            </a:r>
            <a:r>
              <a:rPr lang="en-US" dirty="0" smtClean="0"/>
              <a:t>Live </a:t>
            </a:r>
            <a:r>
              <a:rPr lang="en-US" dirty="0" smtClean="0"/>
              <a:t>Condition widgets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0" y="1295401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Visualize the Science</a:t>
            </a:r>
            <a:endParaRPr kumimoji="0" lang="en-US" sz="28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9" descr="science simulations 1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43000"/>
            <a:ext cx="5758996" cy="6858000"/>
          </a:xfrm>
          <a:prstGeom prst="rect">
            <a:avLst/>
          </a:prstGeom>
        </p:spPr>
      </p:pic>
      <p:pic>
        <p:nvPicPr>
          <p:cNvPr id="11" name="Picture 10" descr="science simulations 2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5758996" cy="6858000"/>
          </a:xfrm>
          <a:prstGeom prst="rect">
            <a:avLst/>
          </a:prstGeom>
        </p:spPr>
      </p:pic>
      <p:pic>
        <p:nvPicPr>
          <p:cNvPr id="14" name="Picture 13" descr="science simulations 4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143000"/>
            <a:ext cx="5758996" cy="6858000"/>
          </a:xfrm>
          <a:prstGeom prst="rect">
            <a:avLst/>
          </a:prstGeom>
        </p:spPr>
      </p:pic>
      <p:pic>
        <p:nvPicPr>
          <p:cNvPr id="15" name="Picture 14" descr="science simulations 5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143000"/>
            <a:ext cx="5758996" cy="6858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096000" y="12192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View tabular data spatially.  Spreadsheet = Animation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096000" y="2319278"/>
            <a:ext cx="3048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Create collaborative and project specific operation centers:  real time data, historical data, research, project information, teams info and scheduling in one central location. 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096000" y="47244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 Meet the Scientist:  Profile of top Delta scientists and their projects manage by the scientists themselves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327</Words>
  <Application>Microsoft Office PowerPoint</Application>
  <PresentationFormat>On-screen Show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Visualize, Collaborate, Educate</vt:lpstr>
      <vt:lpstr>Features</vt:lpstr>
      <vt:lpstr>Slide 3</vt:lpstr>
      <vt:lpstr>Slide 4</vt:lpstr>
      <vt:lpstr>Slide 5</vt:lpstr>
      <vt:lpstr>Slide 6</vt:lpstr>
      <vt:lpstr>Slide 7</vt:lpstr>
      <vt:lpstr> 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110</cp:revision>
  <dcterms:created xsi:type="dcterms:W3CDTF">2008-09-24T20:13:45Z</dcterms:created>
  <dcterms:modified xsi:type="dcterms:W3CDTF">2008-09-26T18:50:13Z</dcterms:modified>
</cp:coreProperties>
</file>