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9" r:id="rId3"/>
    <p:sldId id="341" r:id="rId4"/>
    <p:sldId id="320" r:id="rId5"/>
    <p:sldId id="342" r:id="rId6"/>
    <p:sldId id="321" r:id="rId7"/>
    <p:sldId id="322" r:id="rId8"/>
    <p:sldId id="323" r:id="rId9"/>
    <p:sldId id="331" r:id="rId10"/>
    <p:sldId id="332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33" r:id="rId19"/>
    <p:sldId id="300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usuff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931" autoAdjust="0"/>
    <p:restoredTop sz="91791" autoAdjust="0"/>
  </p:normalViewPr>
  <p:slideViewPr>
    <p:cSldViewPr>
      <p:cViewPr>
        <p:scale>
          <a:sx n="75" d="100"/>
          <a:sy n="75" d="100"/>
        </p:scale>
        <p:origin x="-77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866"/>
    </p:cViewPr>
  </p:sorterViewPr>
  <p:notesViewPr>
    <p:cSldViewPr>
      <p:cViewPr varScale="1">
        <p:scale>
          <a:sx n="52" d="100"/>
          <a:sy n="52" d="100"/>
        </p:scale>
        <p:origin x="-192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23E2E397-6D7A-448A-A319-0DBEEE1AB25E}" type="datetimeFigureOut">
              <a:rPr lang="en-US"/>
              <a:pPr>
                <a:defRPr/>
              </a:pPr>
              <a:t>9/16/2009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9EFBA534-B967-477E-8165-908505493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443FCD-6946-4E23-858F-2F8CFCFF69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43FCD-6946-4E23-858F-2F8CFCFF69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2499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99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A3A5-F5B7-4F7B-9762-9C529889F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E39E-CF47-4B16-B274-9061284DC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8E9B5-90B2-4B7A-8BA3-1BBB049D25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84B0-0CDA-4E68-84CF-3EB1EBDCA9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4A7CC-7753-44D2-AB3B-9EDFE74C4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45941-B9F8-4502-9E64-68A68D97A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49E1-4CF5-4911-96EC-44E5E50E3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99474-8F3D-458A-8302-098C451B1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1C6F4-E7FF-4C31-B68A-33220B0D6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DC97-0BBD-4D31-972F-F4725DD43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CA3E-62DD-4939-8E25-7EAE6F6A1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F2229-49AB-4952-887A-1AB0B4EAD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883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88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88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6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6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6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88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888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8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8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9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9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9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889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88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88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88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4889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2488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89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89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89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89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C87BB87-1375-44E1-8BE5-65C0D75E6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Low-flow Intake Technical Analysis</a:t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Zaffar Eusuff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E-mail: meusuff@water.ca.gov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Ph: (916) 651-9239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Bay-Delta Office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California Department of Water Resources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1400" smtClean="0"/>
              <a:t>August 13, </a:t>
            </a:r>
            <a:r>
              <a:rPr lang="en-US" sz="1400" dirty="0" smtClean="0"/>
              <a:t>2009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 2A – </a:t>
            </a:r>
            <a:r>
              <a:rPr lang="en-US" sz="2800" dirty="0" smtClean="0"/>
              <a:t>NW Byron Tract (Isolated)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30469" t="17708" r="27344" b="6250"/>
          <a:stretch>
            <a:fillRect/>
          </a:stretch>
        </p:blipFill>
        <p:spPr bwMode="auto">
          <a:xfrm>
            <a:off x="2404998" y="1066800"/>
            <a:ext cx="4131502" cy="558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 2B – </a:t>
            </a:r>
            <a:r>
              <a:rPr lang="en-US" sz="2800" dirty="0" smtClean="0"/>
              <a:t>NW </a:t>
            </a:r>
            <a:r>
              <a:rPr lang="en-US" sz="2800" dirty="0" err="1" smtClean="0"/>
              <a:t>Widdows</a:t>
            </a:r>
            <a:r>
              <a:rPr lang="en-US" sz="2800" dirty="0" smtClean="0"/>
              <a:t> Island (Isolated)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 l="31250" t="17708" r="28125" b="6250"/>
          <a:stretch>
            <a:fillRect/>
          </a:stretch>
        </p:blipFill>
        <p:spPr bwMode="auto">
          <a:xfrm>
            <a:off x="2667000" y="912935"/>
            <a:ext cx="4126282" cy="57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 3 – </a:t>
            </a:r>
            <a:r>
              <a:rPr lang="en-US" sz="2800" dirty="0" smtClean="0"/>
              <a:t>NE Through CCF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l="31250" t="17708" r="28125" b="6250"/>
          <a:stretch>
            <a:fillRect/>
          </a:stretch>
        </p:blipFill>
        <p:spPr bwMode="auto">
          <a:xfrm>
            <a:off x="2743200" y="867508"/>
            <a:ext cx="4038600" cy="56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 4 – </a:t>
            </a:r>
            <a:r>
              <a:rPr lang="en-US" sz="2800" dirty="0" smtClean="0"/>
              <a:t>West Canal Through CCF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 l="31250" t="17708" r="28125" b="6250"/>
          <a:stretch>
            <a:fillRect/>
          </a:stretch>
        </p:blipFill>
        <p:spPr bwMode="auto">
          <a:xfrm>
            <a:off x="2830882" y="990600"/>
            <a:ext cx="4027118" cy="565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 5 – </a:t>
            </a:r>
            <a:r>
              <a:rPr lang="en-US" sz="2800" dirty="0" smtClean="0"/>
              <a:t>Radial Gates Through CCF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 l="31250" t="17708" r="28906" b="6250"/>
          <a:stretch>
            <a:fillRect/>
          </a:stretch>
        </p:blipFill>
        <p:spPr bwMode="auto">
          <a:xfrm>
            <a:off x="2743200" y="859118"/>
            <a:ext cx="3924822" cy="56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 6 – </a:t>
            </a:r>
            <a:r>
              <a:rPr lang="en-US" sz="2800" dirty="0" smtClean="0"/>
              <a:t>SE of CCF (Isolated)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 l="31250" t="17708" r="28125" b="6250"/>
          <a:stretch>
            <a:fillRect/>
          </a:stretch>
        </p:blipFill>
        <p:spPr bwMode="auto">
          <a:xfrm>
            <a:off x="2776604" y="990600"/>
            <a:ext cx="390812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r>
              <a:rPr lang="en-US" sz="3600" dirty="0" smtClean="0"/>
              <a:t>Conceptual Cost Estimate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257800"/>
          </a:xfrm>
        </p:spPr>
        <p:txBody>
          <a:bodyPr/>
          <a:lstStyle/>
          <a:p>
            <a:pPr lvl="0"/>
            <a:r>
              <a:rPr lang="en-US" sz="2800" dirty="0" smtClean="0"/>
              <a:t>Comparative purpose ONLY </a:t>
            </a:r>
          </a:p>
          <a:p>
            <a:pPr lvl="0"/>
            <a:r>
              <a:rPr lang="en-US" sz="2800" dirty="0" smtClean="0"/>
              <a:t>Cost Elements and Basis: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514600"/>
          <a:ext cx="6781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088598"/>
                <a:gridCol w="2432602"/>
              </a:tblGrid>
              <a:tr h="320662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Basis (Project)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r>
                        <a:rPr lang="en-US" baseline="0" dirty="0" smtClean="0"/>
                        <a:t> cost (in 2009 $)</a:t>
                      </a:r>
                      <a:endParaRPr lang="en-US" dirty="0"/>
                    </a:p>
                  </a:txBody>
                  <a:tcPr/>
                </a:tc>
              </a:tr>
              <a:tr h="320662">
                <a:tc>
                  <a:txBody>
                    <a:bodyPr/>
                    <a:lstStyle/>
                    <a:p>
                      <a:r>
                        <a:rPr lang="en-US" dirty="0" smtClean="0"/>
                        <a:t>V screen w/ pumped bypass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Banta Carbona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$45,000/cfs</a:t>
                      </a:r>
                      <a:endParaRPr lang="en-US" dirty="0"/>
                    </a:p>
                  </a:txBody>
                  <a:tcPr/>
                </a:tc>
              </a:tr>
              <a:tr h="553471">
                <a:tc>
                  <a:txBody>
                    <a:bodyPr/>
                    <a:lstStyle/>
                    <a:p>
                      <a:r>
                        <a:rPr lang="en-US" dirty="0" smtClean="0"/>
                        <a:t>Flat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CCWD Old River Intake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$50,000/cfs</a:t>
                      </a:r>
                      <a:endParaRPr lang="en-US" dirty="0"/>
                    </a:p>
                  </a:txBody>
                  <a:tcPr/>
                </a:tc>
              </a:tr>
              <a:tr h="553471">
                <a:tc>
                  <a:txBody>
                    <a:bodyPr/>
                    <a:lstStyle/>
                    <a:p>
                      <a:r>
                        <a:rPr lang="en-US" dirty="0" smtClean="0"/>
                        <a:t>Pump station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CCWD Old River Intake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$56,000/cfs</a:t>
                      </a:r>
                      <a:endParaRPr lang="en-US" dirty="0"/>
                    </a:p>
                  </a:txBody>
                  <a:tcPr/>
                </a:tc>
              </a:tr>
              <a:tr h="553471">
                <a:tc>
                  <a:txBody>
                    <a:bodyPr/>
                    <a:lstStyle/>
                    <a:p>
                      <a:r>
                        <a:rPr lang="en-US" dirty="0" smtClean="0"/>
                        <a:t>Box siphon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Bluff (proposed)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$27,000/ft</a:t>
                      </a:r>
                      <a:endParaRPr lang="en-US" dirty="0"/>
                    </a:p>
                  </a:txBody>
                  <a:tcPr/>
                </a:tc>
              </a:tr>
              <a:tr h="553471">
                <a:tc>
                  <a:txBody>
                    <a:bodyPr/>
                    <a:lstStyle/>
                    <a:p>
                      <a:r>
                        <a:rPr lang="en-US" dirty="0" smtClean="0"/>
                        <a:t>Sheet pile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Bluff (proposed)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$5,000/ft</a:t>
                      </a:r>
                      <a:endParaRPr lang="en-US" dirty="0"/>
                    </a:p>
                  </a:txBody>
                  <a:tcPr/>
                </a:tc>
              </a:tr>
              <a:tr h="553471">
                <a:tc>
                  <a:txBody>
                    <a:bodyPr/>
                    <a:lstStyle/>
                    <a:p>
                      <a:r>
                        <a:rPr lang="en-US" dirty="0" smtClean="0"/>
                        <a:t>Gate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SDIP-Grant Line Canal (proposed)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$5,000/sft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Comparative Cost Summary </a:t>
            </a:r>
            <a:endParaRPr lang="en-US" sz="3600" dirty="0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7169" t="26938" r="14644" b="15819"/>
          <a:stretch>
            <a:fillRect/>
          </a:stretch>
        </p:blipFill>
        <p:spPr bwMode="auto">
          <a:xfrm>
            <a:off x="1313329" y="1524000"/>
            <a:ext cx="665629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297363"/>
          </a:xfrm>
        </p:spPr>
        <p:txBody>
          <a:bodyPr/>
          <a:lstStyle/>
          <a:p>
            <a:pPr lvl="0"/>
            <a:endParaRPr lang="en-US" sz="2800" dirty="0" smtClean="0"/>
          </a:p>
          <a:p>
            <a:pPr lvl="0"/>
            <a:r>
              <a:rPr lang="en-US" sz="2800" kern="1200" dirty="0" smtClean="0">
                <a:latin typeface="Arial" charset="0"/>
              </a:rPr>
              <a:t>Share this Technical Analysis with other interested stakeholders  </a:t>
            </a:r>
            <a:endParaRPr lang="en-US" sz="2800" dirty="0" smtClean="0"/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Undertake a Feasibility study following approval by DWR Management and State Water Contractors</a:t>
            </a:r>
          </a:p>
          <a:p>
            <a:pPr lvl="0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                   </a:t>
            </a:r>
            <a:r>
              <a:rPr lang="en-US" sz="4800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Background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Low-flow Screen as A “Delta Near-term Action” Item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Governor’s list of Interim Delta Actions dated July, 2007</a:t>
            </a:r>
          </a:p>
          <a:p>
            <a:pPr lvl="1"/>
            <a:r>
              <a:rPr lang="en-US" sz="2000" dirty="0" smtClean="0"/>
              <a:t>California Urban Water Agencies position paper dated July, 2008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DWR Low-flow Intake (LFI) Initiative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Preliminary investigation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Low-flow: 2,000 cfs capacity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Consultants: CH2M HILL and MWH Americas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Study kicked off in November, 2008 and completed in June, 2009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Budget: $105,000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Product: Administrative Draft </a:t>
            </a:r>
            <a:r>
              <a:rPr lang="en-US" sz="2000" i="1" dirty="0" smtClean="0"/>
              <a:t>“Low-flow Intake Technical Analysis”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8534" t="15153" r="26008" b="5717"/>
          <a:stretch>
            <a:fillRect/>
          </a:stretch>
        </p:blipFill>
        <p:spPr bwMode="auto">
          <a:xfrm>
            <a:off x="2362200" y="609600"/>
            <a:ext cx="4114800" cy="537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Scope of LFI Technical Analysis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Review of previous efforts/initiatives/concepts of screening CCF:  About 60 items of different types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Overview of available existing technical information</a:t>
            </a:r>
          </a:p>
          <a:p>
            <a:pPr lvl="1"/>
            <a:r>
              <a:rPr lang="en-US" sz="2000" dirty="0" smtClean="0"/>
              <a:t>Geotechnical, Bathymetric, Hydrodynamic, Water Quality, and CCF configuration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Summary of biological factors that may affect the design and operation of a screened intake</a:t>
            </a:r>
          </a:p>
          <a:p>
            <a:pPr lvl="1"/>
            <a:r>
              <a:rPr lang="en-US" sz="2000" dirty="0" smtClean="0"/>
              <a:t>Fish temporal distribution, life history, and predation information </a:t>
            </a:r>
          </a:p>
          <a:p>
            <a:pPr lvl="0"/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Scope of LFI Technical Analysis (</a:t>
            </a:r>
            <a:r>
              <a:rPr lang="en-US" sz="3600" dirty="0" err="1" smtClean="0"/>
              <a:t>contd</a:t>
            </a:r>
            <a:r>
              <a:rPr lang="en-US" sz="3600" dirty="0" smtClean="0"/>
              <a:t>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Development of Low-flow Intake (LFI) alternatives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Conceptual-level construction cost estimates for the alternatives: Comparison purpose ONLY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Identification of additional data needs necessary for further investigation of the alternatives in greater detail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Alternatives – </a:t>
            </a:r>
            <a:r>
              <a:rPr lang="en-US" sz="3200" dirty="0" smtClean="0"/>
              <a:t>Development</a:t>
            </a:r>
            <a:r>
              <a:rPr lang="en-US" sz="3600" dirty="0" smtClean="0"/>
              <a:t> 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lvl="0"/>
            <a:r>
              <a:rPr lang="en-US" sz="2400" dirty="0" smtClean="0"/>
              <a:t>Selection of diversion capacity – 2,000 </a:t>
            </a:r>
            <a:r>
              <a:rPr lang="en-US" sz="2400" dirty="0" err="1" smtClean="0"/>
              <a:t>cfs</a:t>
            </a:r>
            <a:endParaRPr lang="en-US" sz="2400" dirty="0" smtClean="0"/>
          </a:p>
          <a:p>
            <a:pPr lvl="1"/>
            <a:r>
              <a:rPr lang="en-US" sz="2000" dirty="0" smtClean="0"/>
              <a:t>Provides reliability in terms of pumping units at Banks</a:t>
            </a:r>
          </a:p>
          <a:p>
            <a:pPr lvl="1"/>
            <a:r>
              <a:rPr lang="en-US" sz="2000" dirty="0" smtClean="0"/>
              <a:t>Based on South Delta Program’s hydraulic analysis 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General Principles</a:t>
            </a:r>
          </a:p>
          <a:p>
            <a:pPr lvl="1"/>
            <a:r>
              <a:rPr lang="en-US" sz="2000" dirty="0" smtClean="0"/>
              <a:t>Use best available information – Biological, Geotechnical, Bathymetric, Hydrodynamic, Water Quality, and CCF configuration</a:t>
            </a:r>
          </a:p>
          <a:p>
            <a:pPr lvl="1"/>
            <a:r>
              <a:rPr lang="en-US" sz="2000" dirty="0" smtClean="0"/>
              <a:t>Provide a physical fish screen barrier in front of the LFI</a:t>
            </a:r>
          </a:p>
          <a:p>
            <a:pPr lvl="1"/>
            <a:r>
              <a:rPr lang="en-US" sz="2000" dirty="0" smtClean="0"/>
              <a:t>Comply with fish screen design criteria for delta smelt </a:t>
            </a:r>
          </a:p>
          <a:p>
            <a:pPr lvl="1"/>
            <a:r>
              <a:rPr lang="en-US" sz="2000" dirty="0" smtClean="0"/>
              <a:t>Use the most biologically protective fish screen concepts</a:t>
            </a:r>
          </a:p>
          <a:p>
            <a:pPr lvl="2"/>
            <a:r>
              <a:rPr lang="en-US" sz="1600" dirty="0" smtClean="0"/>
              <a:t>Avoid the need to collect, handle, and transport fish</a:t>
            </a:r>
          </a:p>
          <a:p>
            <a:pPr lvl="2"/>
            <a:r>
              <a:rPr lang="en-US" sz="1600" dirty="0" smtClean="0"/>
              <a:t>Avoid areas where potential predation may occur </a:t>
            </a:r>
          </a:p>
          <a:p>
            <a:pPr lvl="0"/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Alternatives – </a:t>
            </a:r>
            <a:r>
              <a:rPr lang="en-US" sz="3200" dirty="0" smtClean="0"/>
              <a:t>Development (contd.)</a:t>
            </a:r>
            <a:r>
              <a:rPr lang="en-US" sz="3600" dirty="0" smtClean="0"/>
              <a:t> 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lvl="0"/>
            <a:r>
              <a:rPr lang="en-US" sz="2400" dirty="0" smtClean="0"/>
              <a:t>Key factors</a:t>
            </a:r>
          </a:p>
          <a:p>
            <a:pPr lvl="1"/>
            <a:r>
              <a:rPr lang="en-US" sz="2000" dirty="0" smtClean="0"/>
              <a:t>Operating period: April - June</a:t>
            </a:r>
          </a:p>
          <a:p>
            <a:pPr lvl="1"/>
            <a:r>
              <a:rPr lang="en-US" sz="2000" dirty="0" smtClean="0"/>
              <a:t>Site location: Desirable hydraulic characteristics, minimize bypass distance</a:t>
            </a:r>
          </a:p>
          <a:p>
            <a:pPr lvl="1"/>
            <a:r>
              <a:rPr lang="en-US" sz="2000" dirty="0" smtClean="0"/>
              <a:t>Screen technology: Flat panel, V screen, Cone screen</a:t>
            </a:r>
          </a:p>
          <a:p>
            <a:pPr lvl="1"/>
            <a:r>
              <a:rPr lang="en-US" sz="2000" dirty="0" smtClean="0"/>
              <a:t>Conveyance option: Through CCF, isolating CCF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Alternatives – </a:t>
            </a:r>
            <a:r>
              <a:rPr lang="en-US" sz="3200" dirty="0" smtClean="0"/>
              <a:t>Potential Locations</a:t>
            </a:r>
            <a:endParaRPr lang="en-US" sz="3600" dirty="0" smtClean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 l="30469" t="17708" r="27344" b="7292"/>
          <a:stretch>
            <a:fillRect/>
          </a:stretch>
        </p:blipFill>
        <p:spPr bwMode="auto">
          <a:xfrm>
            <a:off x="2319131" y="1066800"/>
            <a:ext cx="4386469" cy="560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LFI Alternative 1 – </a:t>
            </a:r>
            <a:r>
              <a:rPr lang="en-US" sz="2800" dirty="0" smtClean="0"/>
              <a:t>Italian Slough (Isolated)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 l="30469" t="17708" r="27344" b="6250"/>
          <a:stretch>
            <a:fillRect/>
          </a:stretch>
        </p:blipFill>
        <p:spPr bwMode="auto">
          <a:xfrm>
            <a:off x="2418567" y="936978"/>
            <a:ext cx="4210833" cy="569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3486</TotalTime>
  <Words>533</Words>
  <Application>Microsoft Office PowerPoint</Application>
  <PresentationFormat>On-screen Show (4:3)</PresentationFormat>
  <Paragraphs>154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Ripple</vt:lpstr>
      <vt:lpstr> Low-flow Intake Technical Analysis </vt:lpstr>
      <vt:lpstr>Background</vt:lpstr>
      <vt:lpstr>Slide 3</vt:lpstr>
      <vt:lpstr>Scope of LFI Technical Analysis</vt:lpstr>
      <vt:lpstr>Scope of LFI Technical Analysis (contd)</vt:lpstr>
      <vt:lpstr>LFI Alternatives – Development </vt:lpstr>
      <vt:lpstr>LFI Alternatives – Development (contd.) </vt:lpstr>
      <vt:lpstr>LFI Alternatives – Potential Locations</vt:lpstr>
      <vt:lpstr>LFI Alternative 1 – Italian Slough (Isolated)</vt:lpstr>
      <vt:lpstr>LFI Alternative 2A – NW Byron Tract (Isolated)</vt:lpstr>
      <vt:lpstr>LFI Alternative 2B – NW Widdows Island (Isolated)</vt:lpstr>
      <vt:lpstr>LFI Alternative 3 – NE Through CCF</vt:lpstr>
      <vt:lpstr>LFI Alternative 4 – West Canal Through CCF</vt:lpstr>
      <vt:lpstr>LFI Alternative 5 – Radial Gates Through CCF</vt:lpstr>
      <vt:lpstr>LFI Alternative 6 – SE of CCF (Isolated)</vt:lpstr>
      <vt:lpstr>Conceptual Cost Estimate</vt:lpstr>
      <vt:lpstr>Comparative Cost Summary </vt:lpstr>
      <vt:lpstr>Next Steps</vt:lpstr>
      <vt:lpstr>Slide 19</vt:lpstr>
    </vt:vector>
  </TitlesOfParts>
  <Company>CA - DWR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Collection, Handling, Transport, and Release (CHTR) Effects at the South Delta Export Facilities</dc:title>
  <dc:creator>kmaher</dc:creator>
  <cp:lastModifiedBy>u05847</cp:lastModifiedBy>
  <cp:revision>304</cp:revision>
  <dcterms:created xsi:type="dcterms:W3CDTF">2008-11-13T17:12:09Z</dcterms:created>
  <dcterms:modified xsi:type="dcterms:W3CDTF">2009-09-16T22:35:34Z</dcterms:modified>
</cp:coreProperties>
</file>