
<file path=[Content_Types].xml><?xml version="1.0" encoding="utf-8"?>
<Types xmlns="http://schemas.openxmlformats.org/package/2006/content-types">
  <Default Extension="xml" ContentType="application/xml"/>
  <Default Extension="jpg" ContentType="image/jpeg"/>
  <Default Extension="jpeg" ContentType="image/jpeg"/>
  <Default Extension="mp4" ContentType="video/unknown"/>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2" r:id="rId1"/>
  </p:sldMasterIdLst>
  <p:notesMasterIdLst>
    <p:notesMasterId r:id="rId20"/>
  </p:notesMasterIdLst>
  <p:sldIdLst>
    <p:sldId id="269" r:id="rId2"/>
    <p:sldId id="282" r:id="rId3"/>
    <p:sldId id="289" r:id="rId4"/>
    <p:sldId id="278" r:id="rId5"/>
    <p:sldId id="292" r:id="rId6"/>
    <p:sldId id="291" r:id="rId7"/>
    <p:sldId id="297" r:id="rId8"/>
    <p:sldId id="296" r:id="rId9"/>
    <p:sldId id="294" r:id="rId10"/>
    <p:sldId id="295" r:id="rId11"/>
    <p:sldId id="286" r:id="rId12"/>
    <p:sldId id="287" r:id="rId13"/>
    <p:sldId id="298" r:id="rId14"/>
    <p:sldId id="279" r:id="rId15"/>
    <p:sldId id="280" r:id="rId16"/>
    <p:sldId id="281" r:id="rId17"/>
    <p:sldId id="288" r:id="rId18"/>
    <p:sldId id="277"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690" autoAdjust="0"/>
  </p:normalViewPr>
  <p:slideViewPr>
    <p:cSldViewPr snapToGrid="0" snapToObjects="1">
      <p:cViewPr varScale="1">
        <p:scale>
          <a:sx n="114" d="100"/>
          <a:sy n="114" d="100"/>
        </p:scale>
        <p:origin x="-2968" y="-10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C1AA9E-FA47-4BE6-A222-E89E629B6C2B}" type="datetimeFigureOut">
              <a:rPr lang="en-US" smtClean="0"/>
              <a:t>11/5/13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C6E839-4C03-4EB9-B9C9-3BF7DC13DB93}" type="slidenum">
              <a:rPr lang="en-US" smtClean="0"/>
              <a:t>‹#›</a:t>
            </a:fld>
            <a:endParaRPr lang="en-US"/>
          </a:p>
        </p:txBody>
      </p:sp>
    </p:spTree>
    <p:extLst>
      <p:ext uri="{BB962C8B-B14F-4D97-AF65-F5344CB8AC3E}">
        <p14:creationId xmlns:p14="http://schemas.microsoft.com/office/powerpoint/2010/main" val="2934112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Initial discussion about the effort historically</a:t>
            </a:r>
          </a:p>
          <a:p>
            <a:endParaRPr lang="en-US" dirty="0" smtClean="0"/>
          </a:p>
          <a:p>
            <a:r>
              <a:rPr lang="en-US" dirty="0" smtClean="0"/>
              <a:t>This effort began roughly five years ago when it was known that publically held databases existed</a:t>
            </a:r>
            <a:r>
              <a:rPr lang="en-US" baseline="0" dirty="0" smtClean="0"/>
              <a:t> in different locations throughout the state.  With the assistance of our consultant (34 North), a web-based tool to access, analyze and visualize these databases was developed as www.baydeltalive.com.</a:t>
            </a:r>
          </a:p>
          <a:p>
            <a:endParaRPr lang="en-US" baseline="0" dirty="0" smtClean="0"/>
          </a:p>
          <a:p>
            <a:r>
              <a:rPr lang="en-US" baseline="0" dirty="0" smtClean="0"/>
              <a:t>Some of the databases that we are talking about include CDEC (California Data Exchange Center), CEDEN (Database for environmental information), IEP (Interagency Ecological Program), and databases from other agencies such as the USGS.</a:t>
            </a:r>
          </a:p>
          <a:p>
            <a:endParaRPr lang="en-US" baseline="0" dirty="0" smtClean="0"/>
          </a:p>
          <a:p>
            <a:r>
              <a:rPr lang="en-US" baseline="0" dirty="0" smtClean="0"/>
              <a:t>The website is robust enough to incorporate future databases that will, no doubt, be created as the BDCP and Habitat Restoration move into the implementation/construction phases.</a:t>
            </a:r>
          </a:p>
          <a:p>
            <a:endParaRPr lang="en-US" baseline="0" dirty="0" smtClean="0"/>
          </a:p>
          <a:p>
            <a:r>
              <a:rPr lang="en-US" baseline="0" dirty="0" smtClean="0"/>
              <a:t>I’m going to go over the benefits for this concept using the website and </a:t>
            </a:r>
            <a:r>
              <a:rPr lang="en-US" baseline="0" dirty="0" err="1" smtClean="0"/>
              <a:t>iphone</a:t>
            </a:r>
            <a:r>
              <a:rPr lang="en-US" baseline="0" dirty="0" smtClean="0"/>
              <a:t> applications and then show you a few examples of the tools that can be accessed through Bay-Delta Live.</a:t>
            </a:r>
            <a:endParaRPr lang="en-US" dirty="0" smtClean="0"/>
          </a:p>
          <a:p>
            <a:endParaRPr lang="en-US" dirty="0"/>
          </a:p>
        </p:txBody>
      </p:sp>
      <p:sp>
        <p:nvSpPr>
          <p:cNvPr id="4" name="Slide Number Placeholder 3"/>
          <p:cNvSpPr>
            <a:spLocks noGrp="1"/>
          </p:cNvSpPr>
          <p:nvPr>
            <p:ph type="sldNum" sz="quarter" idx="10"/>
          </p:nvPr>
        </p:nvSpPr>
        <p:spPr/>
        <p:txBody>
          <a:bodyPr/>
          <a:lstStyle/>
          <a:p>
            <a:fld id="{96C6E839-4C03-4EB9-B9C9-3BF7DC13DB93}" type="slidenum">
              <a:rPr lang="en-US" smtClean="0"/>
              <a:t>1</a:t>
            </a:fld>
            <a:endParaRPr lang="en-US"/>
          </a:p>
        </p:txBody>
      </p:sp>
    </p:spTree>
    <p:extLst>
      <p:ext uri="{BB962C8B-B14F-4D97-AF65-F5344CB8AC3E}">
        <p14:creationId xmlns:p14="http://schemas.microsoft.com/office/powerpoint/2010/main" val="3354034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95325" lvl="1" indent="-342900">
              <a:buFont typeface="Calibri" pitchFamily="34" charset="0"/>
              <a:buChar char="‒"/>
            </a:pPr>
            <a:r>
              <a:rPr lang="en-US" sz="2000" dirty="0" smtClean="0"/>
              <a:t>Serves multiple platforms (web site/iPhone, </a:t>
            </a:r>
            <a:r>
              <a:rPr lang="en-US" sz="2000" dirty="0" err="1" smtClean="0"/>
              <a:t>iPad</a:t>
            </a:r>
            <a:r>
              <a:rPr lang="en-US" sz="2000" dirty="0" smtClean="0"/>
              <a:t> application)</a:t>
            </a:r>
          </a:p>
          <a:p>
            <a:pPr marL="695325" lvl="1" indent="-342900">
              <a:buFont typeface="Calibri" pitchFamily="34" charset="0"/>
              <a:buChar char="‒"/>
            </a:pPr>
            <a:r>
              <a:rPr lang="en-US" sz="2000" dirty="0" smtClean="0"/>
              <a:t>Design to organization’s specifications &amp; needs</a:t>
            </a:r>
          </a:p>
          <a:p>
            <a:pPr marL="695325" lvl="1" indent="-342900">
              <a:buFont typeface="Calibri" pitchFamily="34" charset="0"/>
              <a:buChar char="‒"/>
            </a:pPr>
            <a:r>
              <a:rPr lang="en-US" sz="2000" dirty="0" smtClean="0"/>
              <a:t>Collaborative capabilities (public/secured)</a:t>
            </a:r>
          </a:p>
          <a:p>
            <a:pPr marL="695325" lvl="1" indent="-342900">
              <a:buFont typeface="Calibri" pitchFamily="34" charset="0"/>
              <a:buChar char="‒"/>
            </a:pPr>
            <a:r>
              <a:rPr lang="en-US" sz="2000" dirty="0" smtClean="0"/>
              <a:t>Maintain full control over data (secured/unsecured)</a:t>
            </a:r>
          </a:p>
          <a:p>
            <a:pPr marL="285750" indent="-285750">
              <a:buFont typeface="Arial" pitchFamily="34" charset="0"/>
              <a:buChar char="•"/>
            </a:pPr>
            <a:r>
              <a:rPr lang="en-US" sz="2800" dirty="0" smtClean="0"/>
              <a:t>SLDMWA </a:t>
            </a:r>
          </a:p>
          <a:p>
            <a:pPr marL="695325" lvl="1" indent="-342900">
              <a:buFont typeface="Calibri" pitchFamily="34" charset="0"/>
              <a:buChar char="‒"/>
            </a:pPr>
            <a:r>
              <a:rPr lang="en-US" sz="2400" dirty="0" smtClean="0"/>
              <a:t>View daily operational decisions</a:t>
            </a:r>
          </a:p>
          <a:p>
            <a:pPr marL="695325" lvl="1" indent="-342900">
              <a:buFont typeface="Calibri" pitchFamily="34" charset="0"/>
              <a:buChar char="‒"/>
            </a:pPr>
            <a:r>
              <a:rPr lang="en-US" sz="2400" dirty="0" smtClean="0"/>
              <a:t>Query existing station real-time data</a:t>
            </a:r>
          </a:p>
          <a:p>
            <a:pPr marL="695325" lvl="1" indent="-342900">
              <a:buFont typeface="Calibri" pitchFamily="34" charset="0"/>
              <a:buChar char="‒"/>
            </a:pPr>
            <a:r>
              <a:rPr lang="en-US" sz="2400" dirty="0" smtClean="0"/>
              <a:t>Discuss/view same data with others</a:t>
            </a:r>
          </a:p>
          <a:p>
            <a:pPr marL="695325" lvl="1" indent="-342900">
              <a:buFont typeface="Calibri" pitchFamily="34" charset="0"/>
              <a:buChar char="‒"/>
            </a:pPr>
            <a:r>
              <a:rPr lang="en-US" sz="2400" dirty="0" smtClean="0"/>
              <a:t>Develop/Manage Project Pages</a:t>
            </a:r>
          </a:p>
          <a:p>
            <a:pPr marL="695325" lvl="1" indent="-342900">
              <a:buFont typeface="Calibri" pitchFamily="34" charset="0"/>
              <a:buChar char="‒"/>
            </a:pPr>
            <a:r>
              <a:rPr lang="en-US" sz="2400" dirty="0" smtClean="0"/>
              <a:t>Other uses</a:t>
            </a:r>
          </a:p>
          <a:p>
            <a:pPr marL="695325" lvl="1" indent="-342900">
              <a:buFont typeface="Calibri" pitchFamily="34" charset="0"/>
              <a:buChar char="‒"/>
            </a:pPr>
            <a:endParaRPr lang="en-US" sz="2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6C6E839-4C03-4EB9-B9C9-3BF7DC13DB93}" type="slidenum">
              <a:rPr lang="en-US" smtClean="0"/>
              <a:t>2</a:t>
            </a:fld>
            <a:endParaRPr lang="en-US"/>
          </a:p>
        </p:txBody>
      </p:sp>
    </p:spTree>
    <p:extLst>
      <p:ext uri="{BB962C8B-B14F-4D97-AF65-F5344CB8AC3E}">
        <p14:creationId xmlns:p14="http://schemas.microsoft.com/office/powerpoint/2010/main" val="3682125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A2A66BCB-0FCB-B940-8BA9-29819CE1A867}" type="slidenum">
              <a:rPr lang="en-US" sz="1200"/>
              <a:pPr eaLnBrk="1" fontAlgn="base" hangingPunct="1">
                <a:spcBef>
                  <a:spcPct val="0"/>
                </a:spcBef>
                <a:spcAft>
                  <a:spcPct val="0"/>
                </a:spcAft>
              </a:pPr>
              <a:t>4</a:t>
            </a:fld>
            <a:endParaRPr lang="en-US" sz="1200"/>
          </a:p>
        </p:txBody>
      </p:sp>
      <p:sp>
        <p:nvSpPr>
          <p:cNvPr id="235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dirty="0" smtClean="0"/>
              <a:t>Telling the story of a complicated system. </a:t>
            </a:r>
          </a:p>
          <a:p>
            <a:r>
              <a:rPr lang="en-US" sz="1200" dirty="0" smtClean="0"/>
              <a:t>Interpreting results to managers and stakeholders</a:t>
            </a:r>
          </a:p>
          <a:p>
            <a:r>
              <a:rPr lang="en-US" sz="1200" dirty="0" smtClean="0"/>
              <a:t>Easily share data stories, project data, monitoring results, document libraries, interactive maps and datasets. </a:t>
            </a:r>
            <a:endParaRPr 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C6E839-4C03-4EB9-B9C9-3BF7DC13DB93}" type="slidenum">
              <a:rPr lang="en-US" smtClean="0"/>
              <a:t>5</a:t>
            </a:fld>
            <a:endParaRPr lang="en-US"/>
          </a:p>
        </p:txBody>
      </p:sp>
    </p:spTree>
    <p:extLst>
      <p:ext uri="{BB962C8B-B14F-4D97-AF65-F5344CB8AC3E}">
        <p14:creationId xmlns:p14="http://schemas.microsoft.com/office/powerpoint/2010/main" val="67410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C6E839-4C03-4EB9-B9C9-3BF7DC13DB93}" type="slidenum">
              <a:rPr lang="en-US" smtClean="0"/>
              <a:t>9</a:t>
            </a:fld>
            <a:endParaRPr lang="en-US"/>
          </a:p>
        </p:txBody>
      </p:sp>
    </p:spTree>
    <p:extLst>
      <p:ext uri="{BB962C8B-B14F-4D97-AF65-F5344CB8AC3E}">
        <p14:creationId xmlns:p14="http://schemas.microsoft.com/office/powerpoint/2010/main" val="3400755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an example of the</a:t>
            </a:r>
            <a:r>
              <a:rPr lang="en-US" baseline="0" dirty="0" smtClean="0"/>
              <a:t> data animation visualization tool that looks at the levels of turbidity (as recorded by station for a given day and time) over several days.  The end user can vary the amount of hours or days for which the data covers in the visualization.</a:t>
            </a:r>
            <a:endParaRPr lang="en-US" dirty="0"/>
          </a:p>
        </p:txBody>
      </p:sp>
      <p:sp>
        <p:nvSpPr>
          <p:cNvPr id="4" name="Slide Number Placeholder 3"/>
          <p:cNvSpPr>
            <a:spLocks noGrp="1"/>
          </p:cNvSpPr>
          <p:nvPr>
            <p:ph type="sldNum" sz="quarter" idx="10"/>
          </p:nvPr>
        </p:nvSpPr>
        <p:spPr/>
        <p:txBody>
          <a:bodyPr/>
          <a:lstStyle/>
          <a:p>
            <a:fld id="{96C6E839-4C03-4EB9-B9C9-3BF7DC13DB93}" type="slidenum">
              <a:rPr lang="en-US" smtClean="0"/>
              <a:t>14</a:t>
            </a:fld>
            <a:endParaRPr lang="en-US"/>
          </a:p>
        </p:txBody>
      </p:sp>
    </p:spTree>
    <p:extLst>
      <p:ext uri="{BB962C8B-B14F-4D97-AF65-F5344CB8AC3E}">
        <p14:creationId xmlns:p14="http://schemas.microsoft.com/office/powerpoint/2010/main" val="2071280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clearer</a:t>
            </a:r>
            <a:r>
              <a:rPr lang="en-US" baseline="0" dirty="0" smtClean="0"/>
              <a:t> representation of the previous page.</a:t>
            </a:r>
            <a:endParaRPr lang="en-US" dirty="0"/>
          </a:p>
        </p:txBody>
      </p:sp>
      <p:sp>
        <p:nvSpPr>
          <p:cNvPr id="4" name="Slide Number Placeholder 3"/>
          <p:cNvSpPr>
            <a:spLocks noGrp="1"/>
          </p:cNvSpPr>
          <p:nvPr>
            <p:ph type="sldNum" sz="quarter" idx="10"/>
          </p:nvPr>
        </p:nvSpPr>
        <p:spPr/>
        <p:txBody>
          <a:bodyPr/>
          <a:lstStyle/>
          <a:p>
            <a:fld id="{96C6E839-4C03-4EB9-B9C9-3BF7DC13DB93}" type="slidenum">
              <a:rPr lang="en-US" smtClean="0"/>
              <a:t>15</a:t>
            </a:fld>
            <a:endParaRPr lang="en-US"/>
          </a:p>
        </p:txBody>
      </p:sp>
    </p:spTree>
    <p:extLst>
      <p:ext uri="{BB962C8B-B14F-4D97-AF65-F5344CB8AC3E}">
        <p14:creationId xmlns:p14="http://schemas.microsoft.com/office/powerpoint/2010/main" val="3908443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you can access the various</a:t>
            </a:r>
            <a:r>
              <a:rPr lang="en-US" baseline="0" dirty="0" smtClean="0"/>
              <a:t> stations (and the station parameters) in the Delta with just a click of the button.  The information could be real-time or historic as well.</a:t>
            </a:r>
            <a:endParaRPr lang="en-US" dirty="0"/>
          </a:p>
        </p:txBody>
      </p:sp>
      <p:sp>
        <p:nvSpPr>
          <p:cNvPr id="4" name="Slide Number Placeholder 3"/>
          <p:cNvSpPr>
            <a:spLocks noGrp="1"/>
          </p:cNvSpPr>
          <p:nvPr>
            <p:ph type="sldNum" sz="quarter" idx="10"/>
          </p:nvPr>
        </p:nvSpPr>
        <p:spPr/>
        <p:txBody>
          <a:bodyPr/>
          <a:lstStyle/>
          <a:p>
            <a:fld id="{96C6E839-4C03-4EB9-B9C9-3BF7DC13DB93}" type="slidenum">
              <a:rPr lang="en-US" smtClean="0"/>
              <a:t>16</a:t>
            </a:fld>
            <a:endParaRPr lang="en-US"/>
          </a:p>
        </p:txBody>
      </p:sp>
    </p:spTree>
    <p:extLst>
      <p:ext uri="{BB962C8B-B14F-4D97-AF65-F5344CB8AC3E}">
        <p14:creationId xmlns:p14="http://schemas.microsoft.com/office/powerpoint/2010/main" val="1933912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example of a</a:t>
            </a:r>
            <a:r>
              <a:rPr lang="en-US" baseline="0" dirty="0" smtClean="0"/>
              <a:t> Project Page called “The Lower Yolo Restoration Project”.</a:t>
            </a:r>
            <a:endParaRPr lang="en-US" dirty="0"/>
          </a:p>
        </p:txBody>
      </p:sp>
      <p:sp>
        <p:nvSpPr>
          <p:cNvPr id="4" name="Slide Number Placeholder 3"/>
          <p:cNvSpPr>
            <a:spLocks noGrp="1"/>
          </p:cNvSpPr>
          <p:nvPr>
            <p:ph type="sldNum" sz="quarter" idx="10"/>
          </p:nvPr>
        </p:nvSpPr>
        <p:spPr/>
        <p:txBody>
          <a:bodyPr/>
          <a:lstStyle/>
          <a:p>
            <a:fld id="{96C6E839-4C03-4EB9-B9C9-3BF7DC13DB93}" type="slidenum">
              <a:rPr lang="en-US" smtClean="0"/>
              <a:t>17</a:t>
            </a:fld>
            <a:endParaRPr lang="en-US"/>
          </a:p>
        </p:txBody>
      </p:sp>
    </p:spTree>
    <p:extLst>
      <p:ext uri="{BB962C8B-B14F-4D97-AF65-F5344CB8AC3E}">
        <p14:creationId xmlns:p14="http://schemas.microsoft.com/office/powerpoint/2010/main" val="1655766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D888DB-12AE-E74E-B82F-5991070ABBE9}" type="datetimeFigureOut">
              <a:rPr lang="en-US" smtClean="0"/>
              <a:pPr/>
              <a:t>11/5/13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B5F91B-818A-C142-A670-B84F1D1AD6E5}" type="slidenum">
              <a:rPr lang="en-US" smtClean="0"/>
              <a:pPr/>
              <a:t>‹#›</a:t>
            </a:fld>
            <a:endParaRPr lang="en-US"/>
          </a:p>
        </p:txBody>
      </p:sp>
    </p:spTree>
    <p:extLst>
      <p:ext uri="{BB962C8B-B14F-4D97-AF65-F5344CB8AC3E}">
        <p14:creationId xmlns:p14="http://schemas.microsoft.com/office/powerpoint/2010/main" val="3853226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D888DB-12AE-E74E-B82F-5991070ABBE9}" type="datetimeFigureOut">
              <a:rPr lang="en-US" smtClean="0"/>
              <a:pPr/>
              <a:t>11/5/13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B5F91B-818A-C142-A670-B84F1D1AD6E5}" type="slidenum">
              <a:rPr lang="en-US" smtClean="0"/>
              <a:pPr/>
              <a:t>‹#›</a:t>
            </a:fld>
            <a:endParaRPr lang="en-US"/>
          </a:p>
        </p:txBody>
      </p:sp>
    </p:spTree>
    <p:extLst>
      <p:ext uri="{BB962C8B-B14F-4D97-AF65-F5344CB8AC3E}">
        <p14:creationId xmlns:p14="http://schemas.microsoft.com/office/powerpoint/2010/main" val="3549454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D888DB-12AE-E74E-B82F-5991070ABBE9}" type="datetimeFigureOut">
              <a:rPr lang="en-US" smtClean="0"/>
              <a:pPr/>
              <a:t>11/5/13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B5F91B-818A-C142-A670-B84F1D1AD6E5}" type="slidenum">
              <a:rPr lang="en-US" smtClean="0"/>
              <a:pPr/>
              <a:t>‹#›</a:t>
            </a:fld>
            <a:endParaRPr lang="en-US"/>
          </a:p>
        </p:txBody>
      </p:sp>
    </p:spTree>
    <p:extLst>
      <p:ext uri="{BB962C8B-B14F-4D97-AF65-F5344CB8AC3E}">
        <p14:creationId xmlns:p14="http://schemas.microsoft.com/office/powerpoint/2010/main" val="4168947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D888DB-12AE-E74E-B82F-5991070ABBE9}" type="datetimeFigureOut">
              <a:rPr lang="en-US" smtClean="0"/>
              <a:pPr/>
              <a:t>11/5/13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B5F91B-818A-C142-A670-B84F1D1AD6E5}" type="slidenum">
              <a:rPr lang="en-US" smtClean="0"/>
              <a:pPr/>
              <a:t>‹#›</a:t>
            </a:fld>
            <a:endParaRPr lang="en-US"/>
          </a:p>
        </p:txBody>
      </p:sp>
    </p:spTree>
    <p:extLst>
      <p:ext uri="{BB962C8B-B14F-4D97-AF65-F5344CB8AC3E}">
        <p14:creationId xmlns:p14="http://schemas.microsoft.com/office/powerpoint/2010/main" val="3330995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D888DB-12AE-E74E-B82F-5991070ABBE9}" type="datetimeFigureOut">
              <a:rPr lang="en-US" smtClean="0"/>
              <a:pPr/>
              <a:t>11/5/13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B5F91B-818A-C142-A670-B84F1D1AD6E5}" type="slidenum">
              <a:rPr lang="en-US" smtClean="0"/>
              <a:pPr/>
              <a:t>‹#›</a:t>
            </a:fld>
            <a:endParaRPr lang="en-US"/>
          </a:p>
        </p:txBody>
      </p:sp>
    </p:spTree>
    <p:extLst>
      <p:ext uri="{BB962C8B-B14F-4D97-AF65-F5344CB8AC3E}">
        <p14:creationId xmlns:p14="http://schemas.microsoft.com/office/powerpoint/2010/main" val="93971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D888DB-12AE-E74E-B82F-5991070ABBE9}" type="datetimeFigureOut">
              <a:rPr lang="en-US" smtClean="0"/>
              <a:pPr/>
              <a:t>11/5/13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B5F91B-818A-C142-A670-B84F1D1AD6E5}" type="slidenum">
              <a:rPr lang="en-US" smtClean="0"/>
              <a:pPr/>
              <a:t>‹#›</a:t>
            </a:fld>
            <a:endParaRPr lang="en-US"/>
          </a:p>
        </p:txBody>
      </p:sp>
    </p:spTree>
    <p:extLst>
      <p:ext uri="{BB962C8B-B14F-4D97-AF65-F5344CB8AC3E}">
        <p14:creationId xmlns:p14="http://schemas.microsoft.com/office/powerpoint/2010/main" val="3365391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D888DB-12AE-E74E-B82F-5991070ABBE9}" type="datetimeFigureOut">
              <a:rPr lang="en-US" smtClean="0"/>
              <a:pPr/>
              <a:t>11/5/13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B5F91B-818A-C142-A670-B84F1D1AD6E5}" type="slidenum">
              <a:rPr lang="en-US" smtClean="0"/>
              <a:pPr/>
              <a:t>‹#›</a:t>
            </a:fld>
            <a:endParaRPr lang="en-US"/>
          </a:p>
        </p:txBody>
      </p:sp>
    </p:spTree>
    <p:extLst>
      <p:ext uri="{BB962C8B-B14F-4D97-AF65-F5344CB8AC3E}">
        <p14:creationId xmlns:p14="http://schemas.microsoft.com/office/powerpoint/2010/main" val="1296038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D888DB-12AE-E74E-B82F-5991070ABBE9}" type="datetimeFigureOut">
              <a:rPr lang="en-US" smtClean="0"/>
              <a:pPr/>
              <a:t>11/5/13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B5F91B-818A-C142-A670-B84F1D1AD6E5}" type="slidenum">
              <a:rPr lang="en-US" smtClean="0"/>
              <a:pPr/>
              <a:t>‹#›</a:t>
            </a:fld>
            <a:endParaRPr lang="en-US"/>
          </a:p>
        </p:txBody>
      </p:sp>
    </p:spTree>
    <p:extLst>
      <p:ext uri="{BB962C8B-B14F-4D97-AF65-F5344CB8AC3E}">
        <p14:creationId xmlns:p14="http://schemas.microsoft.com/office/powerpoint/2010/main" val="3477717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D888DB-12AE-E74E-B82F-5991070ABBE9}" type="datetimeFigureOut">
              <a:rPr lang="en-US" smtClean="0"/>
              <a:pPr/>
              <a:t>11/5/13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B5F91B-818A-C142-A670-B84F1D1AD6E5}" type="slidenum">
              <a:rPr lang="en-US" smtClean="0"/>
              <a:pPr/>
              <a:t>‹#›</a:t>
            </a:fld>
            <a:endParaRPr lang="en-US"/>
          </a:p>
        </p:txBody>
      </p:sp>
    </p:spTree>
    <p:extLst>
      <p:ext uri="{BB962C8B-B14F-4D97-AF65-F5344CB8AC3E}">
        <p14:creationId xmlns:p14="http://schemas.microsoft.com/office/powerpoint/2010/main" val="3962427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D888DB-12AE-E74E-B82F-5991070ABBE9}" type="datetimeFigureOut">
              <a:rPr lang="en-US" smtClean="0"/>
              <a:pPr/>
              <a:t>11/5/13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B5F91B-818A-C142-A670-B84F1D1AD6E5}" type="slidenum">
              <a:rPr lang="en-US" smtClean="0"/>
              <a:pPr/>
              <a:t>‹#›</a:t>
            </a:fld>
            <a:endParaRPr lang="en-US"/>
          </a:p>
        </p:txBody>
      </p:sp>
    </p:spTree>
    <p:extLst>
      <p:ext uri="{BB962C8B-B14F-4D97-AF65-F5344CB8AC3E}">
        <p14:creationId xmlns:p14="http://schemas.microsoft.com/office/powerpoint/2010/main" val="2659411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D888DB-12AE-E74E-B82F-5991070ABBE9}" type="datetimeFigureOut">
              <a:rPr lang="en-US" smtClean="0"/>
              <a:pPr/>
              <a:t>11/5/13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B5F91B-818A-C142-A670-B84F1D1AD6E5}" type="slidenum">
              <a:rPr lang="en-US" smtClean="0"/>
              <a:pPr/>
              <a:t>‹#›</a:t>
            </a:fld>
            <a:endParaRPr lang="en-US"/>
          </a:p>
        </p:txBody>
      </p:sp>
    </p:spTree>
    <p:extLst>
      <p:ext uri="{BB962C8B-B14F-4D97-AF65-F5344CB8AC3E}">
        <p14:creationId xmlns:p14="http://schemas.microsoft.com/office/powerpoint/2010/main" val="183260032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D888DB-12AE-E74E-B82F-5991070ABBE9}" type="datetimeFigureOut">
              <a:rPr lang="en-US" smtClean="0"/>
              <a:pPr/>
              <a:t>11/5/13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B5F91B-818A-C142-A670-B84F1D1AD6E5}" type="slidenum">
              <a:rPr lang="en-US" smtClean="0"/>
              <a:pPr/>
              <a:t>‹#›</a:t>
            </a:fld>
            <a:endParaRPr lang="en-US"/>
          </a:p>
        </p:txBody>
      </p:sp>
    </p:spTree>
    <p:extLst>
      <p:ext uri="{BB962C8B-B14F-4D97-AF65-F5344CB8AC3E}">
        <p14:creationId xmlns:p14="http://schemas.microsoft.com/office/powerpoint/2010/main" val="234069725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7.jpg"/><Relationship Id="rId5" Type="http://schemas.openxmlformats.org/officeDocument/2006/relationships/image" Target="../media/image18.jpg"/><Relationship Id="rId1" Type="http://schemas.openxmlformats.org/officeDocument/2006/relationships/slideLayout" Target="../slideLayouts/slideLayout2.xml"/><Relationship Id="rId2" Type="http://schemas.openxmlformats.org/officeDocument/2006/relationships/image" Target="../media/image2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 Id="rId3"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 Id="rId3"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16.jpg"/><Relationship Id="rId5" Type="http://schemas.openxmlformats.org/officeDocument/2006/relationships/image" Target="../media/image17.jpg"/><Relationship Id="rId6" Type="http://schemas.openxmlformats.org/officeDocument/2006/relationships/image" Target="../media/image18.jpg"/><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6.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4.jp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26.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30.jpe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26.png"/><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jp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g"/><Relationship Id="rId5" Type="http://schemas.openxmlformats.org/officeDocument/2006/relationships/image" Target="../media/image8.jpg"/><Relationship Id="rId6" Type="http://schemas.openxmlformats.org/officeDocument/2006/relationships/image" Target="../media/image9.jpg"/><Relationship Id="rId7" Type="http://schemas.openxmlformats.org/officeDocument/2006/relationships/image" Target="../media/image10.JPG"/><Relationship Id="rId8" Type="http://schemas.openxmlformats.org/officeDocument/2006/relationships/image" Target="../media/image11.jpg"/><Relationship Id="rId9" Type="http://schemas.openxmlformats.org/officeDocument/2006/relationships/image" Target="../media/image12.jpg"/><Relationship Id="rId10" Type="http://schemas.openxmlformats.org/officeDocument/2006/relationships/image" Target="../media/image13.jpg"/><Relationship Id="rId11"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jpg"/><Relationship Id="rId5" Type="http://schemas.openxmlformats.org/officeDocument/2006/relationships/image" Target="../media/image17.jpg"/><Relationship Id="rId6" Type="http://schemas.openxmlformats.org/officeDocument/2006/relationships/image" Target="../media/image18.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16.jpg"/><Relationship Id="rId5" Type="http://schemas.openxmlformats.org/officeDocument/2006/relationships/image" Target="../media/image17.jpg"/><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7.jpg"/><Relationship Id="rId5" Type="http://schemas.openxmlformats.org/officeDocument/2006/relationships/image" Target="../media/image18.jpg"/><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7.jpg"/><Relationship Id="rId5" Type="http://schemas.openxmlformats.org/officeDocument/2006/relationships/image" Target="../media/image18.jpg"/><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5.xml"/><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16.jpg"/><Relationship Id="rId8" Type="http://schemas.openxmlformats.org/officeDocument/2006/relationships/image" Target="../media/image17.jpg"/><Relationship Id="rId9" Type="http://schemas.openxmlformats.org/officeDocument/2006/relationships/image" Target="../media/image18.jpg"/><Relationship Id="rId1" Type="http://schemas.microsoft.com/office/2007/relationships/media" Target="../media/media1.mp4"/><Relationship Id="rId2" Type="http://schemas.openxmlformats.org/officeDocument/2006/relationships/video" Target="../media/media1.mp4"/></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DL_Iphone_App_Ic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9020" y="868911"/>
            <a:ext cx="4512175" cy="3415369"/>
          </a:xfrm>
          <a:prstGeom prst="rect">
            <a:avLst/>
          </a:prstGeom>
          <a:effectLst>
            <a:outerShdw blurRad="50800" dist="38100" dir="2700000" algn="tl" rotWithShape="0">
              <a:prstClr val="black">
                <a:alpha val="40000"/>
              </a:prstClr>
            </a:outerShdw>
            <a:softEdge rad="63500"/>
          </a:effectLst>
        </p:spPr>
      </p:pic>
      <p:sp>
        <p:nvSpPr>
          <p:cNvPr id="4" name="Rectangle 3"/>
          <p:cNvSpPr/>
          <p:nvPr/>
        </p:nvSpPr>
        <p:spPr>
          <a:xfrm>
            <a:off x="2163448" y="5021897"/>
            <a:ext cx="4572000" cy="646331"/>
          </a:xfrm>
          <a:prstGeom prst="rect">
            <a:avLst/>
          </a:prstGeom>
        </p:spPr>
        <p:txBody>
          <a:bodyPr>
            <a:spAutoFit/>
          </a:bodyPr>
          <a:lstStyle/>
          <a:p>
            <a:pPr algn="ctr"/>
            <a:r>
              <a:rPr lang="en-US" dirty="0"/>
              <a:t>San Luis &amp; Delta-Mendota Water Authority</a:t>
            </a:r>
          </a:p>
          <a:p>
            <a:pPr algn="ctr"/>
            <a:r>
              <a:rPr lang="en-US" dirty="0"/>
              <a:t>November 7, 2013</a:t>
            </a:r>
            <a:endParaRPr lang="en-US" dirty="0"/>
          </a:p>
        </p:txBody>
      </p:sp>
    </p:spTree>
    <p:extLst>
      <p:ext uri="{BB962C8B-B14F-4D97-AF65-F5344CB8AC3E}">
        <p14:creationId xmlns:p14="http://schemas.microsoft.com/office/powerpoint/2010/main" val="156818290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DEC Turbidity and Grap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647" y="501297"/>
            <a:ext cx="7557155" cy="6594820"/>
          </a:xfrm>
          <a:prstGeom prst="rect">
            <a:avLst/>
          </a:prstGeom>
        </p:spPr>
      </p:pic>
      <p:sp>
        <p:nvSpPr>
          <p:cNvPr id="7" name="TextBox 6"/>
          <p:cNvSpPr txBox="1"/>
          <p:nvPr/>
        </p:nvSpPr>
        <p:spPr>
          <a:xfrm>
            <a:off x="8510144" y="2383114"/>
            <a:ext cx="461665" cy="1873152"/>
          </a:xfrm>
          <a:prstGeom prst="rect">
            <a:avLst/>
          </a:prstGeom>
          <a:noFill/>
        </p:spPr>
        <p:txBody>
          <a:bodyPr vert="vert" wrap="square" rtlCol="0">
            <a:spAutoFit/>
          </a:bodyPr>
          <a:lstStyle/>
          <a:p>
            <a:r>
              <a:rPr lang="en-US" dirty="0" smtClean="0">
                <a:solidFill>
                  <a:schemeClr val="bg1">
                    <a:lumMod val="50000"/>
                  </a:schemeClr>
                </a:solidFill>
                <a:latin typeface="Arial"/>
                <a:cs typeface="Arial"/>
              </a:rPr>
              <a:t>DATA ANALYSIS</a:t>
            </a:r>
            <a:endParaRPr lang="en-US" dirty="0">
              <a:solidFill>
                <a:schemeClr val="bg1">
                  <a:lumMod val="50000"/>
                </a:schemeClr>
              </a:solidFill>
              <a:latin typeface="Arial"/>
              <a:cs typeface="Arial"/>
            </a:endParaRPr>
          </a:p>
        </p:txBody>
      </p:sp>
      <p:grpSp>
        <p:nvGrpSpPr>
          <p:cNvPr id="8" name="Group 7"/>
          <p:cNvGrpSpPr/>
          <p:nvPr/>
        </p:nvGrpSpPr>
        <p:grpSpPr>
          <a:xfrm>
            <a:off x="8465581" y="4432029"/>
            <a:ext cx="656542" cy="1661494"/>
            <a:chOff x="8465581" y="4432029"/>
            <a:chExt cx="656542" cy="1661494"/>
          </a:xfrm>
        </p:grpSpPr>
        <p:pic>
          <p:nvPicPr>
            <p:cNvPr id="9" name="Picture 8" descr="Bir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5581" y="5474498"/>
              <a:ext cx="656542" cy="619025"/>
            </a:xfrm>
            <a:prstGeom prst="rect">
              <a:avLst/>
            </a:prstGeom>
          </p:spPr>
        </p:pic>
        <p:pic>
          <p:nvPicPr>
            <p:cNvPr id="10" name="Picture 9" descr="Ag.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99004" y="4946115"/>
              <a:ext cx="545428" cy="528383"/>
            </a:xfrm>
            <a:prstGeom prst="rect">
              <a:avLst/>
            </a:prstGeom>
          </p:spPr>
        </p:pic>
        <p:pic>
          <p:nvPicPr>
            <p:cNvPr id="11" name="Picture 10" descr="Fish.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10144" y="4432029"/>
              <a:ext cx="491807" cy="474848"/>
            </a:xfrm>
            <a:prstGeom prst="rect">
              <a:avLst/>
            </a:prstGeom>
          </p:spPr>
        </p:pic>
      </p:grpSp>
    </p:spTree>
    <p:extLst>
      <p:ext uri="{BB962C8B-B14F-4D97-AF65-F5344CB8AC3E}">
        <p14:creationId xmlns:p14="http://schemas.microsoft.com/office/powerpoint/2010/main" val="3252295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lo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36525"/>
            <a:ext cx="142875" cy="14287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txBox="1">
            <a:spLocks/>
          </p:cNvSpPr>
          <p:nvPr/>
        </p:nvSpPr>
        <p:spPr>
          <a:xfrm>
            <a:off x="0" y="200888"/>
            <a:ext cx="9144000" cy="727364"/>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accent1">
                    <a:lumMod val="75000"/>
                  </a:schemeClr>
                </a:solidFill>
                <a:effectLst>
                  <a:outerShdw blurRad="38100" dist="38100" dir="2700000" algn="tl">
                    <a:srgbClr val="000000">
                      <a:alpha val="43137"/>
                    </a:srgbClr>
                  </a:outerShdw>
                </a:effectLst>
              </a:rPr>
              <a:t>BAY-DELTA LIVE</a:t>
            </a:r>
            <a:r>
              <a:rPr lang="en-US" sz="2800" dirty="0" smtClean="0">
                <a:effectLst>
                  <a:outerShdw blurRad="38100" dist="38100" dir="2700000" algn="tl">
                    <a:srgbClr val="000000">
                      <a:alpha val="43137"/>
                    </a:srgbClr>
                  </a:outerShdw>
                </a:effectLst>
              </a:rPr>
              <a:t/>
            </a:r>
            <a:br>
              <a:rPr lang="en-US" sz="2800" dirty="0" smtClean="0">
                <a:effectLst>
                  <a:outerShdw blurRad="38100" dist="38100" dir="2700000" algn="tl">
                    <a:srgbClr val="000000">
                      <a:alpha val="43137"/>
                    </a:srgbClr>
                  </a:outerShdw>
                </a:effectLst>
              </a:rPr>
            </a:br>
            <a:endParaRPr lang="en-US" sz="2800" dirty="0">
              <a:effectLst>
                <a:outerShdw blurRad="38100" dist="38100" dir="2700000" algn="tl">
                  <a:srgbClr val="000000">
                    <a:alpha val="43137"/>
                  </a:srgbClr>
                </a:outerShdw>
              </a:effectLst>
            </a:endParaRPr>
          </a:p>
        </p:txBody>
      </p:sp>
      <p:pic>
        <p:nvPicPr>
          <p:cNvPr id="7" name="Picture 6" descr="BDL-logo_v12.png"/>
          <p:cNvPicPr>
            <a:picLocks noChangeAspect="1"/>
          </p:cNvPicPr>
          <p:nvPr/>
        </p:nvPicPr>
        <p:blipFill rotWithShape="1">
          <a:blip r:embed="rId3">
            <a:extLst>
              <a:ext uri="{28A0092B-C50C-407E-A947-70E740481C1C}">
                <a14:useLocalDpi xmlns:a14="http://schemas.microsoft.com/office/drawing/2010/main" val="0"/>
              </a:ext>
            </a:extLst>
          </a:blip>
          <a:srcRect t="-1" r="81115" b="-21970"/>
          <a:stretch/>
        </p:blipFill>
        <p:spPr>
          <a:xfrm>
            <a:off x="85254" y="93515"/>
            <a:ext cx="1244777" cy="557648"/>
          </a:xfrm>
          <a:prstGeom prst="rect">
            <a:avLst/>
          </a:prstGeom>
        </p:spPr>
      </p:pic>
      <p:sp>
        <p:nvSpPr>
          <p:cNvPr id="8" name="TextBox 7"/>
          <p:cNvSpPr txBox="1"/>
          <p:nvPr/>
        </p:nvSpPr>
        <p:spPr>
          <a:xfrm>
            <a:off x="1135315" y="2045391"/>
            <a:ext cx="7304153" cy="2985433"/>
          </a:xfrm>
          <a:prstGeom prst="rect">
            <a:avLst/>
          </a:prstGeom>
          <a:noFill/>
        </p:spPr>
        <p:txBody>
          <a:bodyPr wrap="square">
            <a:spAutoFit/>
          </a:bodyPr>
          <a:lstStyle/>
          <a:p>
            <a:pPr marL="342900" indent="-342900" fontAlgn="auto">
              <a:spcBef>
                <a:spcPts val="0"/>
              </a:spcBef>
              <a:spcAft>
                <a:spcPts val="0"/>
              </a:spcAft>
              <a:buFont typeface="Arial"/>
              <a:buChar char="•"/>
              <a:defRPr/>
            </a:pPr>
            <a:r>
              <a:rPr lang="en-US" sz="2800" b="1" dirty="0" smtClean="0"/>
              <a:t>Create Steering Committee</a:t>
            </a:r>
          </a:p>
          <a:p>
            <a:pPr fontAlgn="auto">
              <a:spcBef>
                <a:spcPts val="0"/>
              </a:spcBef>
              <a:spcAft>
                <a:spcPts val="0"/>
              </a:spcAft>
              <a:defRPr/>
            </a:pPr>
            <a:endParaRPr lang="en-US" sz="2800" b="1" dirty="0" smtClean="0"/>
          </a:p>
          <a:p>
            <a:pPr marL="342900" indent="-342900" fontAlgn="auto">
              <a:spcBef>
                <a:spcPts val="0"/>
              </a:spcBef>
              <a:spcAft>
                <a:spcPts val="0"/>
              </a:spcAft>
              <a:buFont typeface="Arial"/>
              <a:buChar char="•"/>
              <a:defRPr/>
            </a:pPr>
            <a:r>
              <a:rPr lang="en-US" sz="2800" b="1" dirty="0" smtClean="0"/>
              <a:t>Create new log-in accounts</a:t>
            </a:r>
          </a:p>
          <a:p>
            <a:pPr marL="404813" fontAlgn="auto">
              <a:spcBef>
                <a:spcPts val="0"/>
              </a:spcBef>
              <a:spcAft>
                <a:spcPts val="0"/>
              </a:spcAft>
              <a:defRPr/>
            </a:pPr>
            <a:r>
              <a:rPr lang="en-US" sz="2400" b="1" i="1" dirty="0" smtClean="0">
                <a:solidFill>
                  <a:schemeClr val="accent1">
                    <a:lumMod val="75000"/>
                  </a:schemeClr>
                </a:solidFill>
              </a:rPr>
              <a:t>www.baydeltalive.com</a:t>
            </a:r>
            <a:endParaRPr lang="en-US" sz="2800" b="1" i="1" dirty="0" smtClean="0">
              <a:solidFill>
                <a:schemeClr val="accent1">
                  <a:lumMod val="75000"/>
                </a:schemeClr>
              </a:solidFill>
            </a:endParaRPr>
          </a:p>
          <a:p>
            <a:pPr marL="342900" indent="-342900" fontAlgn="auto">
              <a:spcBef>
                <a:spcPts val="0"/>
              </a:spcBef>
              <a:spcAft>
                <a:spcPts val="0"/>
              </a:spcAft>
              <a:buFont typeface="Arial"/>
              <a:buChar char="•"/>
              <a:defRPr/>
            </a:pPr>
            <a:endParaRPr lang="en-US" sz="2800" b="1" dirty="0"/>
          </a:p>
          <a:p>
            <a:pPr marL="342900" indent="-342900" fontAlgn="auto">
              <a:spcBef>
                <a:spcPts val="0"/>
              </a:spcBef>
              <a:spcAft>
                <a:spcPts val="0"/>
              </a:spcAft>
              <a:buFont typeface="Arial"/>
              <a:buChar char="•"/>
              <a:defRPr/>
            </a:pPr>
            <a:r>
              <a:rPr lang="en-US" sz="2800" b="1" dirty="0" smtClean="0"/>
              <a:t>Staff follow-up meetings</a:t>
            </a:r>
            <a:endParaRPr lang="en-US" sz="2400" dirty="0" smtClean="0"/>
          </a:p>
          <a:p>
            <a:pPr lvl="1">
              <a:defRPr/>
            </a:pPr>
            <a:endParaRPr lang="en-US" sz="2000" dirty="0"/>
          </a:p>
        </p:txBody>
      </p:sp>
      <p:sp>
        <p:nvSpPr>
          <p:cNvPr id="9" name="Rectangle 7"/>
          <p:cNvSpPr>
            <a:spLocks noChangeArrowheads="1"/>
          </p:cNvSpPr>
          <p:nvPr/>
        </p:nvSpPr>
        <p:spPr bwMode="auto">
          <a:xfrm>
            <a:off x="1" y="1257602"/>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3200" b="1" dirty="0" smtClean="0"/>
              <a:t>NEXT STEPS</a:t>
            </a:r>
            <a:endParaRPr lang="en-US" sz="3200" b="1" dirty="0"/>
          </a:p>
        </p:txBody>
      </p:sp>
      <p:sp>
        <p:nvSpPr>
          <p:cNvPr id="10" name="Slide Number Placeholder 7"/>
          <p:cNvSpPr>
            <a:spLocks noGrp="1"/>
          </p:cNvSpPr>
          <p:nvPr>
            <p:ph type="sldNum" sz="quarter" idx="12"/>
          </p:nvPr>
        </p:nvSpPr>
        <p:spPr/>
        <p:txBody>
          <a:bodyPr/>
          <a:lstStyle/>
          <a:p>
            <a:fld id="{94390BD8-3148-4E64-8C00-31F4F00F497C}" type="slidenum">
              <a:rPr lang="en-US" smtClean="0"/>
              <a:pPr/>
              <a:t>11</a:t>
            </a:fld>
            <a:endParaRPr lang="en-US"/>
          </a:p>
        </p:txBody>
      </p:sp>
    </p:spTree>
    <p:extLst>
      <p:ext uri="{BB962C8B-B14F-4D97-AF65-F5344CB8AC3E}">
        <p14:creationId xmlns:p14="http://schemas.microsoft.com/office/powerpoint/2010/main" val="428107961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lo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36525"/>
            <a:ext cx="142875" cy="14287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txBox="1">
            <a:spLocks/>
          </p:cNvSpPr>
          <p:nvPr/>
        </p:nvSpPr>
        <p:spPr>
          <a:xfrm>
            <a:off x="0" y="200888"/>
            <a:ext cx="9144000" cy="727364"/>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accent1">
                    <a:lumMod val="75000"/>
                  </a:schemeClr>
                </a:solidFill>
                <a:effectLst>
                  <a:outerShdw blurRad="38100" dist="38100" dir="2700000" algn="tl">
                    <a:srgbClr val="000000">
                      <a:alpha val="43137"/>
                    </a:srgbClr>
                  </a:outerShdw>
                </a:effectLst>
              </a:rPr>
              <a:t>BAY-DELTA LIVE</a:t>
            </a:r>
            <a:r>
              <a:rPr lang="en-US" sz="2800" dirty="0" smtClean="0">
                <a:effectLst>
                  <a:outerShdw blurRad="38100" dist="38100" dir="2700000" algn="tl">
                    <a:srgbClr val="000000">
                      <a:alpha val="43137"/>
                    </a:srgbClr>
                  </a:outerShdw>
                </a:effectLst>
              </a:rPr>
              <a:t/>
            </a:r>
            <a:br>
              <a:rPr lang="en-US" sz="2800" dirty="0" smtClean="0">
                <a:effectLst>
                  <a:outerShdw blurRad="38100" dist="38100" dir="2700000" algn="tl">
                    <a:srgbClr val="000000">
                      <a:alpha val="43137"/>
                    </a:srgbClr>
                  </a:outerShdw>
                </a:effectLst>
              </a:rPr>
            </a:br>
            <a:endParaRPr lang="en-US" sz="2800" dirty="0">
              <a:effectLst>
                <a:outerShdw blurRad="38100" dist="38100" dir="2700000" algn="tl">
                  <a:srgbClr val="000000">
                    <a:alpha val="43137"/>
                  </a:srgbClr>
                </a:outerShdw>
              </a:effectLst>
            </a:endParaRPr>
          </a:p>
        </p:txBody>
      </p:sp>
      <p:pic>
        <p:nvPicPr>
          <p:cNvPr id="7" name="Picture 6" descr="BDL-logo_v12.png"/>
          <p:cNvPicPr>
            <a:picLocks noChangeAspect="1"/>
          </p:cNvPicPr>
          <p:nvPr/>
        </p:nvPicPr>
        <p:blipFill rotWithShape="1">
          <a:blip r:embed="rId3">
            <a:extLst>
              <a:ext uri="{28A0092B-C50C-407E-A947-70E740481C1C}">
                <a14:useLocalDpi xmlns:a14="http://schemas.microsoft.com/office/drawing/2010/main" val="0"/>
              </a:ext>
            </a:extLst>
          </a:blip>
          <a:srcRect t="-1" r="81115" b="-21970"/>
          <a:stretch/>
        </p:blipFill>
        <p:spPr>
          <a:xfrm>
            <a:off x="85254" y="93515"/>
            <a:ext cx="1244777" cy="557648"/>
          </a:xfrm>
          <a:prstGeom prst="rect">
            <a:avLst/>
          </a:prstGeom>
        </p:spPr>
      </p:pic>
      <p:sp>
        <p:nvSpPr>
          <p:cNvPr id="9" name="Rectangle 7"/>
          <p:cNvSpPr>
            <a:spLocks noChangeArrowheads="1"/>
          </p:cNvSpPr>
          <p:nvPr/>
        </p:nvSpPr>
        <p:spPr bwMode="auto">
          <a:xfrm>
            <a:off x="1" y="2531775"/>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4000" b="1" dirty="0" smtClean="0"/>
              <a:t>BACKUP SLIDES</a:t>
            </a:r>
            <a:endParaRPr lang="en-US" sz="4000" b="1" dirty="0"/>
          </a:p>
        </p:txBody>
      </p:sp>
      <p:sp>
        <p:nvSpPr>
          <p:cNvPr id="10" name="Slide Number Placeholder 7"/>
          <p:cNvSpPr>
            <a:spLocks noGrp="1"/>
          </p:cNvSpPr>
          <p:nvPr>
            <p:ph type="sldNum" sz="quarter" idx="12"/>
          </p:nvPr>
        </p:nvSpPr>
        <p:spPr/>
        <p:txBody>
          <a:bodyPr/>
          <a:lstStyle/>
          <a:p>
            <a:fld id="{94390BD8-3148-4E64-8C00-31F4F00F497C}" type="slidenum">
              <a:rPr lang="en-US" smtClean="0"/>
              <a:pPr/>
              <a:t>12</a:t>
            </a:fld>
            <a:endParaRPr lang="en-US"/>
          </a:p>
        </p:txBody>
      </p:sp>
    </p:spTree>
    <p:extLst>
      <p:ext uri="{BB962C8B-B14F-4D97-AF65-F5344CB8AC3E}">
        <p14:creationId xmlns:p14="http://schemas.microsoft.com/office/powerpoint/2010/main" val="137471891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lo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36525"/>
            <a:ext cx="142875" cy="14287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txBox="1">
            <a:spLocks/>
          </p:cNvSpPr>
          <p:nvPr/>
        </p:nvSpPr>
        <p:spPr>
          <a:xfrm>
            <a:off x="0" y="200888"/>
            <a:ext cx="9144000" cy="727364"/>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effectLst>
                  <a:outerShdw blurRad="38100" dist="38100" dir="2700000" algn="tl">
                    <a:srgbClr val="000000">
                      <a:alpha val="43137"/>
                    </a:srgbClr>
                  </a:outerShdw>
                </a:effectLst>
              </a:rPr>
              <a:t/>
            </a:r>
            <a:br>
              <a:rPr lang="en-US" sz="2800" dirty="0" smtClean="0">
                <a:effectLst>
                  <a:outerShdw blurRad="38100" dist="38100" dir="2700000" algn="tl">
                    <a:srgbClr val="000000">
                      <a:alpha val="43137"/>
                    </a:srgbClr>
                  </a:outerShdw>
                </a:effectLst>
              </a:rPr>
            </a:br>
            <a:endParaRPr lang="en-US" sz="2800" dirty="0">
              <a:effectLst>
                <a:outerShdw blurRad="38100" dist="38100" dir="2700000" algn="tl">
                  <a:srgbClr val="000000">
                    <a:alpha val="43137"/>
                  </a:srgbClr>
                </a:outerShdw>
              </a:effectLst>
            </a:endParaRPr>
          </a:p>
        </p:txBody>
      </p:sp>
      <p:sp>
        <p:nvSpPr>
          <p:cNvPr id="10" name="Slide Number Placeholder 7"/>
          <p:cNvSpPr>
            <a:spLocks noGrp="1"/>
          </p:cNvSpPr>
          <p:nvPr>
            <p:ph type="sldNum" sz="quarter" idx="12"/>
          </p:nvPr>
        </p:nvSpPr>
        <p:spPr/>
        <p:txBody>
          <a:bodyPr/>
          <a:lstStyle/>
          <a:p>
            <a:fld id="{94390BD8-3148-4E64-8C00-31F4F00F497C}" type="slidenum">
              <a:rPr lang="en-US" smtClean="0"/>
              <a:pPr/>
              <a:t>13</a:t>
            </a:fld>
            <a:endParaRPr lang="en-US"/>
          </a:p>
        </p:txBody>
      </p:sp>
      <p:pic>
        <p:nvPicPr>
          <p:cNvPr id="2" name="Picture 1" descr="Communit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6700" y="0"/>
            <a:ext cx="6055343" cy="6858000"/>
          </a:xfrm>
          <a:prstGeom prst="rect">
            <a:avLst/>
          </a:prstGeom>
        </p:spPr>
      </p:pic>
      <p:grpSp>
        <p:nvGrpSpPr>
          <p:cNvPr id="8" name="Group 7"/>
          <p:cNvGrpSpPr/>
          <p:nvPr/>
        </p:nvGrpSpPr>
        <p:grpSpPr>
          <a:xfrm>
            <a:off x="8465581" y="4432029"/>
            <a:ext cx="656542" cy="1661494"/>
            <a:chOff x="8465581" y="4432029"/>
            <a:chExt cx="656542" cy="1661494"/>
          </a:xfrm>
        </p:grpSpPr>
        <p:pic>
          <p:nvPicPr>
            <p:cNvPr id="11" name="Picture 10" descr="Bir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5581" y="5474498"/>
              <a:ext cx="656542" cy="619025"/>
            </a:xfrm>
            <a:prstGeom prst="rect">
              <a:avLst/>
            </a:prstGeom>
          </p:spPr>
        </p:pic>
        <p:pic>
          <p:nvPicPr>
            <p:cNvPr id="12" name="Picture 11" descr="Ag.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99004" y="4946115"/>
              <a:ext cx="545428" cy="528383"/>
            </a:xfrm>
            <a:prstGeom prst="rect">
              <a:avLst/>
            </a:prstGeom>
          </p:spPr>
        </p:pic>
        <p:pic>
          <p:nvPicPr>
            <p:cNvPr id="13" name="Picture 12" descr="Fish.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10144" y="4432029"/>
              <a:ext cx="491807" cy="474848"/>
            </a:xfrm>
            <a:prstGeom prst="rect">
              <a:avLst/>
            </a:prstGeom>
          </p:spPr>
        </p:pic>
      </p:grpSp>
      <p:sp>
        <p:nvSpPr>
          <p:cNvPr id="14" name="TextBox 13"/>
          <p:cNvSpPr txBox="1"/>
          <p:nvPr/>
        </p:nvSpPr>
        <p:spPr>
          <a:xfrm>
            <a:off x="8510144" y="1804665"/>
            <a:ext cx="461665" cy="2451602"/>
          </a:xfrm>
          <a:prstGeom prst="rect">
            <a:avLst/>
          </a:prstGeom>
          <a:noFill/>
        </p:spPr>
        <p:txBody>
          <a:bodyPr vert="vert" wrap="square" rtlCol="0">
            <a:spAutoFit/>
          </a:bodyPr>
          <a:lstStyle/>
          <a:p>
            <a:r>
              <a:rPr lang="en-US" dirty="0" smtClean="0">
                <a:solidFill>
                  <a:schemeClr val="bg1">
                    <a:lumMod val="50000"/>
                  </a:schemeClr>
                </a:solidFill>
                <a:latin typeface="Arial"/>
                <a:cs typeface="Arial"/>
              </a:rPr>
              <a:t>DELTA COMMUNITY</a:t>
            </a:r>
            <a:endParaRPr lang="en-US" dirty="0">
              <a:solidFill>
                <a:schemeClr val="bg1">
                  <a:lumMod val="50000"/>
                </a:schemeClr>
              </a:solidFill>
              <a:latin typeface="Arial"/>
              <a:cs typeface="Arial"/>
            </a:endParaRPr>
          </a:p>
        </p:txBody>
      </p:sp>
    </p:spTree>
    <p:extLst>
      <p:ext uri="{BB962C8B-B14F-4D97-AF65-F5344CB8AC3E}">
        <p14:creationId xmlns:p14="http://schemas.microsoft.com/office/powerpoint/2010/main" val="137569794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0" y="200888"/>
            <a:ext cx="9144000" cy="727364"/>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accent1">
                    <a:lumMod val="75000"/>
                  </a:schemeClr>
                </a:solidFill>
                <a:effectLst>
                  <a:outerShdw blurRad="38100" dist="38100" dir="2700000" algn="tl">
                    <a:srgbClr val="000000">
                      <a:alpha val="43137"/>
                    </a:srgbClr>
                  </a:outerShdw>
                </a:effectLst>
              </a:rPr>
              <a:t>BAY-DELTA LIVE</a:t>
            </a:r>
            <a:r>
              <a:rPr lang="en-US" sz="2800" dirty="0" smtClean="0">
                <a:effectLst>
                  <a:outerShdw blurRad="38100" dist="38100" dir="2700000" algn="tl">
                    <a:srgbClr val="000000">
                      <a:alpha val="43137"/>
                    </a:srgbClr>
                  </a:outerShdw>
                </a:effectLst>
              </a:rPr>
              <a:t/>
            </a:r>
            <a:br>
              <a:rPr lang="en-US" sz="2800" dirty="0" smtClean="0">
                <a:effectLst>
                  <a:outerShdw blurRad="38100" dist="38100" dir="2700000" algn="tl">
                    <a:srgbClr val="000000">
                      <a:alpha val="43137"/>
                    </a:srgbClr>
                  </a:outerShdw>
                </a:effectLst>
              </a:rPr>
            </a:br>
            <a:endParaRPr lang="en-US" sz="2800" dirty="0">
              <a:effectLst>
                <a:outerShdw blurRad="38100" dist="38100" dir="2700000" algn="tl">
                  <a:srgbClr val="000000">
                    <a:alpha val="43137"/>
                  </a:srgbClr>
                </a:outerShdw>
              </a:effectLst>
            </a:endParaRPr>
          </a:p>
        </p:txBody>
      </p:sp>
      <p:sp>
        <p:nvSpPr>
          <p:cNvPr id="3" name="Rectangle 7"/>
          <p:cNvSpPr>
            <a:spLocks noChangeArrowheads="1"/>
          </p:cNvSpPr>
          <p:nvPr/>
        </p:nvSpPr>
        <p:spPr bwMode="auto">
          <a:xfrm>
            <a:off x="1" y="822892"/>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400" b="1" dirty="0"/>
              <a:t>DATA VISUALIZATION TOOLS</a:t>
            </a:r>
          </a:p>
        </p:txBody>
      </p:sp>
      <p:sp>
        <p:nvSpPr>
          <p:cNvPr id="4" name="TextBox 3"/>
          <p:cNvSpPr txBox="1"/>
          <p:nvPr/>
        </p:nvSpPr>
        <p:spPr>
          <a:xfrm>
            <a:off x="6254475" y="1685155"/>
            <a:ext cx="2831544" cy="4031873"/>
          </a:xfrm>
          <a:prstGeom prst="rect">
            <a:avLst/>
          </a:prstGeom>
          <a:noFill/>
        </p:spPr>
        <p:txBody>
          <a:bodyPr wrap="none">
            <a:spAutoFit/>
          </a:bodyPr>
          <a:lstStyle/>
          <a:p>
            <a:pPr marL="225425" indent="-225425" fontAlgn="auto">
              <a:lnSpc>
                <a:spcPct val="160000"/>
              </a:lnSpc>
              <a:spcBef>
                <a:spcPts val="0"/>
              </a:spcBef>
              <a:spcAft>
                <a:spcPts val="0"/>
              </a:spcAft>
              <a:buFont typeface="Arial"/>
              <a:buChar char="•"/>
              <a:defRPr/>
            </a:pPr>
            <a:r>
              <a:rPr lang="en-US" sz="1600" dirty="0">
                <a:latin typeface="+mn-lt"/>
                <a:ea typeface="+mn-ea"/>
                <a:cs typeface="+mn-cs"/>
              </a:rPr>
              <a:t>Access </a:t>
            </a:r>
            <a:r>
              <a:rPr lang="en-US" sz="1600" dirty="0" smtClean="0">
                <a:latin typeface="+mn-lt"/>
                <a:ea typeface="+mn-ea"/>
                <a:cs typeface="+mn-cs"/>
              </a:rPr>
              <a:t>real-time data</a:t>
            </a:r>
            <a:endParaRPr lang="en-US" sz="1600" dirty="0">
              <a:latin typeface="+mn-lt"/>
              <a:ea typeface="+mn-ea"/>
              <a:cs typeface="+mn-cs"/>
            </a:endParaRPr>
          </a:p>
          <a:p>
            <a:pPr marL="225425" indent="-225425" fontAlgn="auto">
              <a:lnSpc>
                <a:spcPct val="160000"/>
              </a:lnSpc>
              <a:spcBef>
                <a:spcPts val="0"/>
              </a:spcBef>
              <a:spcAft>
                <a:spcPts val="0"/>
              </a:spcAft>
              <a:buFont typeface="Arial"/>
              <a:buChar char="•"/>
              <a:defRPr/>
            </a:pPr>
            <a:r>
              <a:rPr lang="en-US" sz="1600" dirty="0" smtClean="0"/>
              <a:t>Visualization tool</a:t>
            </a:r>
            <a:endParaRPr lang="en-US" sz="1600" dirty="0">
              <a:latin typeface="+mn-lt"/>
              <a:ea typeface="+mn-ea"/>
              <a:cs typeface="+mn-cs"/>
            </a:endParaRPr>
          </a:p>
          <a:p>
            <a:pPr marL="225425" indent="-225425" fontAlgn="auto">
              <a:lnSpc>
                <a:spcPct val="160000"/>
              </a:lnSpc>
              <a:spcBef>
                <a:spcPts val="0"/>
              </a:spcBef>
              <a:spcAft>
                <a:spcPts val="0"/>
              </a:spcAft>
              <a:buFont typeface="Arial"/>
              <a:buChar char="•"/>
              <a:defRPr/>
            </a:pPr>
            <a:r>
              <a:rPr lang="en-US" sz="1600" dirty="0">
                <a:latin typeface="+mn-lt"/>
                <a:ea typeface="+mn-ea"/>
                <a:cs typeface="+mn-cs"/>
              </a:rPr>
              <a:t>Compare </a:t>
            </a:r>
            <a:r>
              <a:rPr lang="en-US" sz="1600" dirty="0" smtClean="0">
                <a:latin typeface="+mn-lt"/>
                <a:ea typeface="+mn-ea"/>
                <a:cs typeface="+mn-cs"/>
              </a:rPr>
              <a:t>datasets</a:t>
            </a:r>
            <a:endParaRPr lang="en-US" sz="1600" dirty="0">
              <a:latin typeface="+mn-lt"/>
              <a:ea typeface="+mn-ea"/>
              <a:cs typeface="+mn-cs"/>
            </a:endParaRPr>
          </a:p>
          <a:p>
            <a:pPr marL="225425" indent="-225425" fontAlgn="auto">
              <a:lnSpc>
                <a:spcPct val="160000"/>
              </a:lnSpc>
              <a:spcBef>
                <a:spcPts val="0"/>
              </a:spcBef>
              <a:spcAft>
                <a:spcPts val="0"/>
              </a:spcAft>
              <a:buFont typeface="Arial"/>
              <a:buChar char="•"/>
              <a:defRPr/>
            </a:pPr>
            <a:r>
              <a:rPr lang="en-US" sz="1600" dirty="0">
                <a:latin typeface="+mn-lt"/>
                <a:ea typeface="+mn-ea"/>
                <a:cs typeface="+mn-cs"/>
              </a:rPr>
              <a:t>Save </a:t>
            </a:r>
            <a:r>
              <a:rPr lang="en-US" sz="1600" dirty="0" smtClean="0">
                <a:latin typeface="+mn-lt"/>
                <a:ea typeface="+mn-ea"/>
                <a:cs typeface="+mn-cs"/>
              </a:rPr>
              <a:t>data presets</a:t>
            </a:r>
            <a:endParaRPr lang="en-US" sz="1600" dirty="0">
              <a:latin typeface="+mn-lt"/>
              <a:ea typeface="+mn-ea"/>
              <a:cs typeface="+mn-cs"/>
            </a:endParaRPr>
          </a:p>
          <a:p>
            <a:pPr marL="225425" indent="-225425" fontAlgn="auto">
              <a:lnSpc>
                <a:spcPct val="160000"/>
              </a:lnSpc>
              <a:spcBef>
                <a:spcPts val="0"/>
              </a:spcBef>
              <a:spcAft>
                <a:spcPts val="0"/>
              </a:spcAft>
              <a:buFont typeface="Arial"/>
              <a:buChar char="•"/>
              <a:defRPr/>
            </a:pPr>
            <a:r>
              <a:rPr lang="en-US" sz="1600" dirty="0">
                <a:latin typeface="+mn-lt"/>
                <a:ea typeface="+mn-ea"/>
                <a:cs typeface="+mn-cs"/>
              </a:rPr>
              <a:t>Share </a:t>
            </a:r>
            <a:r>
              <a:rPr lang="en-US" sz="1600" dirty="0" smtClean="0">
                <a:latin typeface="+mn-lt"/>
                <a:ea typeface="+mn-ea"/>
                <a:cs typeface="+mn-cs"/>
              </a:rPr>
              <a:t>data</a:t>
            </a:r>
            <a:endParaRPr lang="en-US" sz="1600" dirty="0">
              <a:latin typeface="+mn-lt"/>
              <a:ea typeface="+mn-ea"/>
              <a:cs typeface="+mn-cs"/>
            </a:endParaRPr>
          </a:p>
          <a:p>
            <a:pPr marL="225425" indent="-225425" fontAlgn="auto">
              <a:lnSpc>
                <a:spcPct val="160000"/>
              </a:lnSpc>
              <a:spcBef>
                <a:spcPts val="0"/>
              </a:spcBef>
              <a:spcAft>
                <a:spcPts val="0"/>
              </a:spcAft>
              <a:buFont typeface="Arial"/>
              <a:buChar char="•"/>
              <a:defRPr/>
            </a:pPr>
            <a:r>
              <a:rPr lang="en-US" sz="1600" dirty="0">
                <a:latin typeface="+mn-lt"/>
                <a:ea typeface="+mn-ea"/>
                <a:cs typeface="+mn-cs"/>
              </a:rPr>
              <a:t>Associate </a:t>
            </a:r>
            <a:r>
              <a:rPr lang="en-US" sz="1600" dirty="0" smtClean="0">
                <a:latin typeface="+mn-lt"/>
                <a:ea typeface="+mn-ea"/>
                <a:cs typeface="+mn-cs"/>
              </a:rPr>
              <a:t>to projects</a:t>
            </a:r>
            <a:r>
              <a:rPr lang="en-US" sz="1600" dirty="0">
                <a:latin typeface="+mn-lt"/>
                <a:ea typeface="+mn-ea"/>
                <a:cs typeface="+mn-cs"/>
              </a:rPr>
              <a:t>,</a:t>
            </a:r>
          </a:p>
          <a:p>
            <a:pPr marL="225425" indent="-225425" fontAlgn="auto">
              <a:lnSpc>
                <a:spcPct val="160000"/>
              </a:lnSpc>
              <a:spcBef>
                <a:spcPts val="0"/>
              </a:spcBef>
              <a:spcAft>
                <a:spcPts val="0"/>
              </a:spcAft>
              <a:buFont typeface="Arial"/>
              <a:buChar char="•"/>
              <a:defRPr/>
            </a:pPr>
            <a:r>
              <a:rPr lang="en-US" sz="1600" dirty="0" smtClean="0">
                <a:latin typeface="+mn-lt"/>
                <a:ea typeface="+mn-ea"/>
                <a:cs typeface="+mn-cs"/>
              </a:rPr>
              <a:t>Access/share documents</a:t>
            </a:r>
          </a:p>
          <a:p>
            <a:pPr marL="225425" indent="-225425" fontAlgn="auto">
              <a:lnSpc>
                <a:spcPct val="160000"/>
              </a:lnSpc>
              <a:spcBef>
                <a:spcPts val="0"/>
              </a:spcBef>
              <a:spcAft>
                <a:spcPts val="0"/>
              </a:spcAft>
              <a:buFont typeface="Arial"/>
              <a:buChar char="•"/>
              <a:defRPr/>
            </a:pPr>
            <a:r>
              <a:rPr lang="en-US" sz="1600" dirty="0" smtClean="0"/>
              <a:t>Access/share pictures/videos</a:t>
            </a:r>
            <a:endParaRPr lang="en-US" sz="1600" dirty="0">
              <a:latin typeface="+mn-lt"/>
              <a:ea typeface="+mn-ea"/>
              <a:cs typeface="+mn-cs"/>
            </a:endParaRPr>
          </a:p>
          <a:p>
            <a:pPr marL="225425" indent="-225425" fontAlgn="auto">
              <a:lnSpc>
                <a:spcPct val="160000"/>
              </a:lnSpc>
              <a:spcBef>
                <a:spcPts val="0"/>
              </a:spcBef>
              <a:spcAft>
                <a:spcPts val="0"/>
              </a:spcAft>
              <a:buFont typeface="Arial"/>
              <a:buChar char="•"/>
              <a:defRPr/>
            </a:pPr>
            <a:r>
              <a:rPr lang="en-US" sz="1600" dirty="0" smtClean="0">
                <a:latin typeface="+mn-lt"/>
                <a:ea typeface="+mn-ea"/>
                <a:cs typeface="+mn-cs"/>
              </a:rPr>
              <a:t>Create a project page </a:t>
            </a:r>
            <a:endParaRPr lang="en-US" sz="1600" dirty="0">
              <a:latin typeface="+mn-lt"/>
              <a:ea typeface="+mn-ea"/>
              <a:cs typeface="+mn-cs"/>
            </a:endParaRPr>
          </a:p>
          <a:p>
            <a:pPr marL="225425" indent="-225425" fontAlgn="auto">
              <a:lnSpc>
                <a:spcPct val="160000"/>
              </a:lnSpc>
              <a:spcBef>
                <a:spcPts val="0"/>
              </a:spcBef>
              <a:spcAft>
                <a:spcPts val="0"/>
              </a:spcAft>
              <a:buFont typeface="Arial"/>
              <a:buChar char="•"/>
              <a:defRPr/>
            </a:pPr>
            <a:r>
              <a:rPr lang="en-US" sz="1600" dirty="0" smtClean="0"/>
              <a:t>Publish</a:t>
            </a:r>
            <a:r>
              <a:rPr lang="en-US" sz="1600" dirty="0" smtClean="0">
                <a:latin typeface="+mn-lt"/>
                <a:ea typeface="+mn-ea"/>
                <a:cs typeface="+mn-cs"/>
              </a:rPr>
              <a:t> results </a:t>
            </a:r>
          </a:p>
        </p:txBody>
      </p:sp>
      <p:pic>
        <p:nvPicPr>
          <p:cNvPr id="5" name="Picture 10" descr="7DayVisualization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9025" y="1582302"/>
            <a:ext cx="5886175" cy="4571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BDL-logo_v12.png"/>
          <p:cNvPicPr>
            <a:picLocks noChangeAspect="1"/>
          </p:cNvPicPr>
          <p:nvPr/>
        </p:nvPicPr>
        <p:blipFill rotWithShape="1">
          <a:blip r:embed="rId4">
            <a:extLst>
              <a:ext uri="{28A0092B-C50C-407E-A947-70E740481C1C}">
                <a14:useLocalDpi xmlns:a14="http://schemas.microsoft.com/office/drawing/2010/main" val="0"/>
              </a:ext>
            </a:extLst>
          </a:blip>
          <a:srcRect t="-1" r="81115" b="-21970"/>
          <a:stretch/>
        </p:blipFill>
        <p:spPr>
          <a:xfrm>
            <a:off x="85254" y="93515"/>
            <a:ext cx="1244777" cy="557648"/>
          </a:xfrm>
          <a:prstGeom prst="rect">
            <a:avLst/>
          </a:prstGeom>
        </p:spPr>
      </p:pic>
    </p:spTree>
    <p:extLst>
      <p:ext uri="{BB962C8B-B14F-4D97-AF65-F5344CB8AC3E}">
        <p14:creationId xmlns:p14="http://schemas.microsoft.com/office/powerpoint/2010/main" val="99003457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0" y="200888"/>
            <a:ext cx="9144000" cy="727364"/>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effectLst>
                  <a:outerShdw blurRad="38100" dist="38100" dir="2700000" algn="tl">
                    <a:srgbClr val="000000">
                      <a:alpha val="43137"/>
                    </a:srgbClr>
                  </a:outerShdw>
                </a:effectLst>
              </a:rPr>
              <a:t/>
            </a:r>
            <a:br>
              <a:rPr lang="en-US" sz="2800" dirty="0" smtClean="0">
                <a:effectLst>
                  <a:outerShdw blurRad="38100" dist="38100" dir="2700000" algn="tl">
                    <a:srgbClr val="000000">
                      <a:alpha val="43137"/>
                    </a:srgbClr>
                  </a:outerShdw>
                </a:effectLst>
              </a:rPr>
            </a:br>
            <a:endParaRPr lang="en-US" sz="2800" dirty="0">
              <a:effectLst>
                <a:outerShdw blurRad="38100" dist="38100" dir="2700000" algn="tl">
                  <a:srgbClr val="000000">
                    <a:alpha val="43137"/>
                  </a:srgbClr>
                </a:outerShdw>
              </a:effectLst>
            </a:endParaRPr>
          </a:p>
        </p:txBody>
      </p:sp>
      <p:pic>
        <p:nvPicPr>
          <p:cNvPr id="6" name="Picture 4" descr="7DayVisualization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8255" y="883949"/>
            <a:ext cx="7553467" cy="5865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p:cNvSpPr>
            <a:spLocks noGrp="1"/>
          </p:cNvSpPr>
          <p:nvPr>
            <p:ph type="sldNum" sz="quarter" idx="12"/>
          </p:nvPr>
        </p:nvSpPr>
        <p:spPr/>
        <p:txBody>
          <a:bodyPr/>
          <a:lstStyle/>
          <a:p>
            <a:fld id="{94390BD8-3148-4E64-8C00-31F4F00F497C}" type="slidenum">
              <a:rPr lang="en-US" smtClean="0"/>
              <a:pPr/>
              <a:t>15</a:t>
            </a:fld>
            <a:endParaRPr lang="en-US"/>
          </a:p>
        </p:txBody>
      </p:sp>
      <p:pic>
        <p:nvPicPr>
          <p:cNvPr id="9" name="Picture 8" descr="BDL_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199" y="235626"/>
            <a:ext cx="1548185" cy="534828"/>
          </a:xfrm>
          <a:prstGeom prst="rect">
            <a:avLst/>
          </a:prstGeom>
        </p:spPr>
      </p:pic>
    </p:spTree>
    <p:extLst>
      <p:ext uri="{BB962C8B-B14F-4D97-AF65-F5344CB8AC3E}">
        <p14:creationId xmlns:p14="http://schemas.microsoft.com/office/powerpoint/2010/main" val="123270944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0" y="200888"/>
            <a:ext cx="9144000" cy="727364"/>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accent1">
                    <a:lumMod val="75000"/>
                  </a:schemeClr>
                </a:solidFill>
                <a:effectLst>
                  <a:outerShdw blurRad="38100" dist="38100" dir="2700000" algn="tl">
                    <a:srgbClr val="000000">
                      <a:alpha val="43137"/>
                    </a:srgbClr>
                  </a:outerShdw>
                </a:effectLst>
              </a:rPr>
              <a:t>BAY-DELTA LIVE</a:t>
            </a:r>
            <a:r>
              <a:rPr lang="en-US" sz="2800" dirty="0" smtClean="0">
                <a:effectLst>
                  <a:outerShdw blurRad="38100" dist="38100" dir="2700000" algn="tl">
                    <a:srgbClr val="000000">
                      <a:alpha val="43137"/>
                    </a:srgbClr>
                  </a:outerShdw>
                </a:effectLst>
              </a:rPr>
              <a:t/>
            </a:r>
            <a:br>
              <a:rPr lang="en-US" sz="2800" dirty="0" smtClean="0">
                <a:effectLst>
                  <a:outerShdw blurRad="38100" dist="38100" dir="2700000" algn="tl">
                    <a:srgbClr val="000000">
                      <a:alpha val="43137"/>
                    </a:srgbClr>
                  </a:outerShdw>
                </a:effectLst>
              </a:rPr>
            </a:br>
            <a:endParaRPr lang="en-US" sz="2800" dirty="0">
              <a:effectLst>
                <a:outerShdw blurRad="38100" dist="38100" dir="2700000" algn="tl">
                  <a:srgbClr val="000000">
                    <a:alpha val="43137"/>
                  </a:srgbClr>
                </a:outerShdw>
              </a:effectLst>
            </a:endParaRPr>
          </a:p>
        </p:txBody>
      </p:sp>
      <p:pic>
        <p:nvPicPr>
          <p:cNvPr id="4" name="Picture 4" descr="7DayVis_FemaFlood_FlowArrows_halfma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7410" y="880699"/>
            <a:ext cx="7573097" cy="5842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BDL-logo_v12.png"/>
          <p:cNvPicPr>
            <a:picLocks noChangeAspect="1"/>
          </p:cNvPicPr>
          <p:nvPr/>
        </p:nvPicPr>
        <p:blipFill rotWithShape="1">
          <a:blip r:embed="rId4">
            <a:extLst>
              <a:ext uri="{28A0092B-C50C-407E-A947-70E740481C1C}">
                <a14:useLocalDpi xmlns:a14="http://schemas.microsoft.com/office/drawing/2010/main" val="0"/>
              </a:ext>
            </a:extLst>
          </a:blip>
          <a:srcRect t="-1" r="81115" b="-21970"/>
          <a:stretch/>
        </p:blipFill>
        <p:spPr>
          <a:xfrm>
            <a:off x="85254" y="93515"/>
            <a:ext cx="1244777" cy="557648"/>
          </a:xfrm>
          <a:prstGeom prst="rect">
            <a:avLst/>
          </a:prstGeom>
        </p:spPr>
      </p:pic>
      <p:sp>
        <p:nvSpPr>
          <p:cNvPr id="7" name="Slide Number Placeholder 7"/>
          <p:cNvSpPr>
            <a:spLocks noGrp="1"/>
          </p:cNvSpPr>
          <p:nvPr>
            <p:ph type="sldNum" sz="quarter" idx="12"/>
          </p:nvPr>
        </p:nvSpPr>
        <p:spPr/>
        <p:txBody>
          <a:bodyPr/>
          <a:lstStyle/>
          <a:p>
            <a:fld id="{94390BD8-3148-4E64-8C00-31F4F00F497C}" type="slidenum">
              <a:rPr lang="en-US" smtClean="0"/>
              <a:pPr/>
              <a:t>16</a:t>
            </a:fld>
            <a:endParaRPr lang="en-US"/>
          </a:p>
        </p:txBody>
      </p:sp>
    </p:spTree>
    <p:extLst>
      <p:ext uri="{BB962C8B-B14F-4D97-AF65-F5344CB8AC3E}">
        <p14:creationId xmlns:p14="http://schemas.microsoft.com/office/powerpoint/2010/main" val="116154730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0" y="200888"/>
            <a:ext cx="9144000" cy="727364"/>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accent1">
                    <a:lumMod val="75000"/>
                  </a:schemeClr>
                </a:solidFill>
                <a:effectLst>
                  <a:outerShdw blurRad="38100" dist="38100" dir="2700000" algn="tl">
                    <a:srgbClr val="000000">
                      <a:alpha val="43137"/>
                    </a:srgbClr>
                  </a:outerShdw>
                </a:effectLst>
              </a:rPr>
              <a:t>BAY-DELTA LIVE</a:t>
            </a:r>
            <a:r>
              <a:rPr lang="en-US" sz="2800" dirty="0" smtClean="0">
                <a:effectLst>
                  <a:outerShdw blurRad="38100" dist="38100" dir="2700000" algn="tl">
                    <a:srgbClr val="000000">
                      <a:alpha val="43137"/>
                    </a:srgbClr>
                  </a:outerShdw>
                </a:effectLst>
              </a:rPr>
              <a:t/>
            </a:r>
            <a:br>
              <a:rPr lang="en-US" sz="2800" dirty="0" smtClean="0">
                <a:effectLst>
                  <a:outerShdw blurRad="38100" dist="38100" dir="2700000" algn="tl">
                    <a:srgbClr val="000000">
                      <a:alpha val="43137"/>
                    </a:srgbClr>
                  </a:outerShdw>
                </a:effectLst>
              </a:rPr>
            </a:br>
            <a:endParaRPr lang="en-US" sz="2800" dirty="0">
              <a:effectLst>
                <a:outerShdw blurRad="38100" dist="38100" dir="2700000" algn="tl">
                  <a:srgbClr val="000000">
                    <a:alpha val="43137"/>
                  </a:srgbClr>
                </a:outerShdw>
              </a:effectLst>
            </a:endParaRPr>
          </a:p>
        </p:txBody>
      </p:sp>
      <p:pic>
        <p:nvPicPr>
          <p:cNvPr id="5" name="Picture 4" descr="BDL-logo_v12.png"/>
          <p:cNvPicPr>
            <a:picLocks noChangeAspect="1"/>
          </p:cNvPicPr>
          <p:nvPr/>
        </p:nvPicPr>
        <p:blipFill rotWithShape="1">
          <a:blip r:embed="rId3">
            <a:extLst>
              <a:ext uri="{28A0092B-C50C-407E-A947-70E740481C1C}">
                <a14:useLocalDpi xmlns:a14="http://schemas.microsoft.com/office/drawing/2010/main" val="0"/>
              </a:ext>
            </a:extLst>
          </a:blip>
          <a:srcRect t="-1" r="81115" b="-21970"/>
          <a:stretch/>
        </p:blipFill>
        <p:spPr>
          <a:xfrm>
            <a:off x="85254" y="93515"/>
            <a:ext cx="1244777" cy="557648"/>
          </a:xfrm>
          <a:prstGeom prst="rect">
            <a:avLst/>
          </a:prstGeom>
        </p:spPr>
      </p:pic>
      <p:sp>
        <p:nvSpPr>
          <p:cNvPr id="7" name="Slide Number Placeholder 7"/>
          <p:cNvSpPr>
            <a:spLocks noGrp="1"/>
          </p:cNvSpPr>
          <p:nvPr>
            <p:ph type="sldNum" sz="quarter" idx="12"/>
          </p:nvPr>
        </p:nvSpPr>
        <p:spPr/>
        <p:txBody>
          <a:bodyPr/>
          <a:lstStyle/>
          <a:p>
            <a:fld id="{94390BD8-3148-4E64-8C00-31F4F00F497C}" type="slidenum">
              <a:rPr lang="en-US" smtClean="0"/>
              <a:pPr/>
              <a:t>17</a:t>
            </a:fld>
            <a:endParaRPr lang="en-US"/>
          </a:p>
        </p:txBody>
      </p:sp>
      <p:pic>
        <p:nvPicPr>
          <p:cNvPr id="6" name="Picture 5" descr="BDL_Project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9391" y="905576"/>
            <a:ext cx="7060368" cy="5818317"/>
          </a:xfrm>
          <a:prstGeom prst="rect">
            <a:avLst/>
          </a:prstGeom>
        </p:spPr>
      </p:pic>
      <p:sp>
        <p:nvSpPr>
          <p:cNvPr id="8" name="TextBox 7"/>
          <p:cNvSpPr txBox="1"/>
          <p:nvPr/>
        </p:nvSpPr>
        <p:spPr>
          <a:xfrm>
            <a:off x="2158584" y="5747385"/>
            <a:ext cx="4601986" cy="523220"/>
          </a:xfrm>
          <a:prstGeom prst="rect">
            <a:avLst/>
          </a:prstGeom>
          <a:solidFill>
            <a:srgbClr val="FFFF00"/>
          </a:solidFill>
          <a:ln>
            <a:solidFill>
              <a:schemeClr val="accent1"/>
            </a:solidFill>
          </a:ln>
        </p:spPr>
        <p:txBody>
          <a:bodyPr wrap="square" rtlCol="0">
            <a:spAutoFit/>
          </a:bodyPr>
          <a:lstStyle/>
          <a:p>
            <a:pPr algn="ctr"/>
            <a:r>
              <a:rPr lang="en-US" sz="2800" b="1" dirty="0" smtClean="0">
                <a:solidFill>
                  <a:schemeClr val="accent6">
                    <a:lumMod val="50000"/>
                  </a:schemeClr>
                </a:solidFill>
              </a:rPr>
              <a:t>Sample Project-Page Concept</a:t>
            </a:r>
          </a:p>
        </p:txBody>
      </p:sp>
    </p:spTree>
    <p:extLst>
      <p:ext uri="{BB962C8B-B14F-4D97-AF65-F5344CB8AC3E}">
        <p14:creationId xmlns:p14="http://schemas.microsoft.com/office/powerpoint/2010/main" val="278381439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lo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36525"/>
            <a:ext cx="142875" cy="14287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txBox="1">
            <a:spLocks/>
          </p:cNvSpPr>
          <p:nvPr/>
        </p:nvSpPr>
        <p:spPr>
          <a:xfrm>
            <a:off x="0" y="200888"/>
            <a:ext cx="9144000" cy="727364"/>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accent1">
                    <a:lumMod val="75000"/>
                  </a:schemeClr>
                </a:solidFill>
                <a:effectLst>
                  <a:outerShdw blurRad="38100" dist="38100" dir="2700000" algn="tl">
                    <a:srgbClr val="000000">
                      <a:alpha val="43137"/>
                    </a:srgbClr>
                  </a:outerShdw>
                </a:effectLst>
              </a:rPr>
              <a:t>BAY-DELTA LIVE</a:t>
            </a:r>
            <a:r>
              <a:rPr lang="en-US" sz="2800" dirty="0" smtClean="0">
                <a:effectLst>
                  <a:outerShdw blurRad="38100" dist="38100" dir="2700000" algn="tl">
                    <a:srgbClr val="000000">
                      <a:alpha val="43137"/>
                    </a:srgbClr>
                  </a:outerShdw>
                </a:effectLst>
              </a:rPr>
              <a:t/>
            </a:r>
            <a:br>
              <a:rPr lang="en-US" sz="2800" dirty="0" smtClean="0">
                <a:effectLst>
                  <a:outerShdw blurRad="38100" dist="38100" dir="2700000" algn="tl">
                    <a:srgbClr val="000000">
                      <a:alpha val="43137"/>
                    </a:srgbClr>
                  </a:outerShdw>
                </a:effectLst>
              </a:rPr>
            </a:br>
            <a:endParaRPr lang="en-US" sz="2800" dirty="0">
              <a:effectLst>
                <a:outerShdw blurRad="38100" dist="38100" dir="2700000" algn="tl">
                  <a:srgbClr val="000000">
                    <a:alpha val="43137"/>
                  </a:srgbClr>
                </a:outerShdw>
              </a:effectLst>
            </a:endParaRPr>
          </a:p>
        </p:txBody>
      </p:sp>
      <p:pic>
        <p:nvPicPr>
          <p:cNvPr id="5" name="Picture 1" descr="SFCWABoard-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85090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 y="6134124"/>
            <a:ext cx="9144000" cy="369332"/>
          </a:xfrm>
          <a:prstGeom prst="rect">
            <a:avLst/>
          </a:prstGeom>
        </p:spPr>
        <p:txBody>
          <a:bodyPr wrap="square">
            <a:spAutoFit/>
          </a:bodyPr>
          <a:lstStyle/>
          <a:p>
            <a:pPr algn="ctr"/>
            <a:r>
              <a:rPr lang="en-US" b="1" dirty="0" smtClean="0"/>
              <a:t>Project Management Tool</a:t>
            </a:r>
            <a:endParaRPr lang="en-US" dirty="0"/>
          </a:p>
        </p:txBody>
      </p:sp>
      <p:pic>
        <p:nvPicPr>
          <p:cNvPr id="7" name="Picture 6" descr="BDL-logo_v12.png"/>
          <p:cNvPicPr>
            <a:picLocks noChangeAspect="1"/>
          </p:cNvPicPr>
          <p:nvPr/>
        </p:nvPicPr>
        <p:blipFill rotWithShape="1">
          <a:blip r:embed="rId4">
            <a:extLst>
              <a:ext uri="{28A0092B-C50C-407E-A947-70E740481C1C}">
                <a14:useLocalDpi xmlns:a14="http://schemas.microsoft.com/office/drawing/2010/main" val="0"/>
              </a:ext>
            </a:extLst>
          </a:blip>
          <a:srcRect t="-1" r="81115" b="-21970"/>
          <a:stretch/>
        </p:blipFill>
        <p:spPr>
          <a:xfrm>
            <a:off x="85254" y="93515"/>
            <a:ext cx="1244777" cy="557648"/>
          </a:xfrm>
          <a:prstGeom prst="rect">
            <a:avLst/>
          </a:prstGeom>
        </p:spPr>
      </p:pic>
      <p:sp>
        <p:nvSpPr>
          <p:cNvPr id="8" name="Slide Number Placeholder 7"/>
          <p:cNvSpPr>
            <a:spLocks noGrp="1"/>
          </p:cNvSpPr>
          <p:nvPr>
            <p:ph type="sldNum" sz="quarter" idx="12"/>
          </p:nvPr>
        </p:nvSpPr>
        <p:spPr/>
        <p:txBody>
          <a:bodyPr/>
          <a:lstStyle/>
          <a:p>
            <a:fld id="{94390BD8-3148-4E64-8C00-31F4F00F497C}" type="slidenum">
              <a:rPr lang="en-US" smtClean="0"/>
              <a:pPr/>
              <a:t>18</a:t>
            </a:fld>
            <a:endParaRPr lang="en-US"/>
          </a:p>
        </p:txBody>
      </p:sp>
    </p:spTree>
    <p:extLst>
      <p:ext uri="{BB962C8B-B14F-4D97-AF65-F5344CB8AC3E}">
        <p14:creationId xmlns:p14="http://schemas.microsoft.com/office/powerpoint/2010/main" val="301469635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2381250" y="505687"/>
            <a:ext cx="6762750" cy="1083669"/>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accent1">
                    <a:lumMod val="75000"/>
                  </a:schemeClr>
                </a:solidFill>
                <a:effectLst>
                  <a:outerShdw blurRad="38100" dist="38100" dir="2700000" algn="tl">
                    <a:srgbClr val="000000">
                      <a:alpha val="43137"/>
                    </a:srgbClr>
                  </a:outerShdw>
                </a:effectLst>
              </a:rPr>
              <a:t>BAY-DELTA LIVE</a:t>
            </a:r>
            <a:r>
              <a:rPr lang="en-US" sz="2800" dirty="0" smtClean="0">
                <a:effectLst>
                  <a:outerShdw blurRad="38100" dist="38100" dir="2700000" algn="tl">
                    <a:srgbClr val="000000">
                      <a:alpha val="43137"/>
                    </a:srgbClr>
                  </a:outerShdw>
                </a:effectLst>
              </a:rPr>
              <a:t/>
            </a:r>
            <a:br>
              <a:rPr lang="en-US" sz="2800" dirty="0" smtClean="0">
                <a:effectLst>
                  <a:outerShdw blurRad="38100" dist="38100" dir="2700000" algn="tl">
                    <a:srgbClr val="000000">
                      <a:alpha val="43137"/>
                    </a:srgbClr>
                  </a:outerShdw>
                </a:effectLst>
              </a:rPr>
            </a:br>
            <a:endParaRPr lang="en-US" sz="2800" dirty="0">
              <a:effectLst>
                <a:outerShdw blurRad="38100" dist="38100" dir="2700000" algn="tl">
                  <a:srgbClr val="000000">
                    <a:alpha val="43137"/>
                  </a:srgbClr>
                </a:outerShdw>
              </a:effectLst>
            </a:endParaRPr>
          </a:p>
        </p:txBody>
      </p:sp>
      <p:sp>
        <p:nvSpPr>
          <p:cNvPr id="6" name="Rectangle 5"/>
          <p:cNvSpPr/>
          <p:nvPr/>
        </p:nvSpPr>
        <p:spPr>
          <a:xfrm>
            <a:off x="419100" y="1837007"/>
            <a:ext cx="4914900" cy="3456331"/>
          </a:xfrm>
          <a:prstGeom prst="rect">
            <a:avLst/>
          </a:prstGeom>
        </p:spPr>
        <p:txBody>
          <a:bodyPr wrap="square">
            <a:spAutoFit/>
          </a:bodyPr>
          <a:lstStyle/>
          <a:p>
            <a:pPr marL="342900" indent="-342900">
              <a:lnSpc>
                <a:spcPct val="90000"/>
              </a:lnSpc>
              <a:spcAft>
                <a:spcPts val="2400"/>
              </a:spcAft>
              <a:buFont typeface="Arial" pitchFamily="34" charset="0"/>
              <a:buChar char="•"/>
            </a:pPr>
            <a:r>
              <a:rPr lang="en-US" sz="2200" dirty="0" smtClean="0"/>
              <a:t>One-stop </a:t>
            </a:r>
            <a:r>
              <a:rPr lang="en-US" sz="2200" dirty="0"/>
              <a:t>easy </a:t>
            </a:r>
            <a:r>
              <a:rPr lang="en-US" sz="2200" dirty="0" smtClean="0"/>
              <a:t>access </a:t>
            </a:r>
            <a:r>
              <a:rPr lang="en-US" sz="2200" dirty="0"/>
              <a:t>to data </a:t>
            </a:r>
            <a:endParaRPr lang="en-US" sz="2200" dirty="0" smtClean="0"/>
          </a:p>
          <a:p>
            <a:pPr marL="342900" indent="-342900">
              <a:lnSpc>
                <a:spcPct val="90000"/>
              </a:lnSpc>
              <a:spcAft>
                <a:spcPts val="2400"/>
              </a:spcAft>
              <a:buFont typeface="Arial" pitchFamily="34" charset="0"/>
              <a:buChar char="•"/>
            </a:pPr>
            <a:r>
              <a:rPr lang="en-US" sz="2200" dirty="0" smtClean="0"/>
              <a:t>Daylights data &amp; studies not online</a:t>
            </a:r>
          </a:p>
          <a:p>
            <a:pPr marL="342900" indent="-342900">
              <a:lnSpc>
                <a:spcPct val="90000"/>
              </a:lnSpc>
              <a:spcAft>
                <a:spcPts val="2400"/>
              </a:spcAft>
              <a:buFont typeface="Arial" pitchFamily="34" charset="0"/>
              <a:buChar char="•"/>
            </a:pPr>
            <a:r>
              <a:rPr lang="en-US" sz="2200" dirty="0" smtClean="0"/>
              <a:t>Future access to BDCP habitat restoration &amp; implementation updates</a:t>
            </a:r>
          </a:p>
          <a:p>
            <a:pPr marL="342900" indent="-342900">
              <a:lnSpc>
                <a:spcPct val="90000"/>
              </a:lnSpc>
              <a:spcAft>
                <a:spcPts val="2400"/>
              </a:spcAft>
              <a:buFont typeface="Arial" pitchFamily="34" charset="0"/>
              <a:buChar char="•"/>
            </a:pPr>
            <a:r>
              <a:rPr lang="en-US" sz="2200" dirty="0" smtClean="0"/>
              <a:t>Online collaborative science project pages</a:t>
            </a:r>
          </a:p>
          <a:p>
            <a:pPr marL="342900" indent="-342900">
              <a:lnSpc>
                <a:spcPct val="90000"/>
              </a:lnSpc>
              <a:spcAft>
                <a:spcPts val="2400"/>
              </a:spcAft>
              <a:buFont typeface="Arial" pitchFamily="34" charset="0"/>
              <a:buChar char="•"/>
            </a:pPr>
            <a:r>
              <a:rPr lang="en-US" sz="2200" dirty="0" smtClean="0"/>
              <a:t>Visual dashboard of project operations</a:t>
            </a:r>
          </a:p>
        </p:txBody>
      </p:sp>
      <p:sp>
        <p:nvSpPr>
          <p:cNvPr id="8" name="Slide Number Placeholder 7"/>
          <p:cNvSpPr>
            <a:spLocks noGrp="1"/>
          </p:cNvSpPr>
          <p:nvPr>
            <p:ph type="sldNum" sz="quarter" idx="12"/>
          </p:nvPr>
        </p:nvSpPr>
        <p:spPr/>
        <p:txBody>
          <a:bodyPr/>
          <a:lstStyle/>
          <a:p>
            <a:fld id="{94390BD8-3148-4E64-8C00-31F4F00F497C}" type="slidenum">
              <a:rPr lang="en-US" smtClean="0"/>
              <a:pPr/>
              <a:t>2</a:t>
            </a:fld>
            <a:endParaRPr lang="en-US"/>
          </a:p>
        </p:txBody>
      </p:sp>
      <p:grpSp>
        <p:nvGrpSpPr>
          <p:cNvPr id="3" name="Group 2"/>
          <p:cNvGrpSpPr/>
          <p:nvPr/>
        </p:nvGrpSpPr>
        <p:grpSpPr>
          <a:xfrm>
            <a:off x="5579171" y="2400300"/>
            <a:ext cx="3127962" cy="4263382"/>
            <a:chOff x="506826" y="364638"/>
            <a:chExt cx="4065173" cy="6019800"/>
          </a:xfrm>
        </p:grpSpPr>
        <p:pic>
          <p:nvPicPr>
            <p:cNvPr id="9" name="Picture 2"/>
            <p:cNvPicPr>
              <a:picLocks noChangeAspect="1" noChangeArrowheads="1"/>
            </p:cNvPicPr>
            <p:nvPr/>
          </p:nvPicPr>
          <p:blipFill>
            <a:blip r:embed="rId3" cstate="print"/>
            <a:srcRect/>
            <a:stretch>
              <a:fillRect/>
            </a:stretch>
          </p:blipFill>
          <p:spPr bwMode="auto">
            <a:xfrm>
              <a:off x="506826" y="364638"/>
              <a:ext cx="4065173" cy="6019800"/>
            </a:xfrm>
            <a:prstGeom prst="rect">
              <a:avLst/>
            </a:prstGeom>
            <a:noFill/>
            <a:ln w="9525">
              <a:noFill/>
              <a:miter lim="800000"/>
              <a:headEnd/>
              <a:tailEnd/>
            </a:ln>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882" y="1143000"/>
              <a:ext cx="3348318" cy="4335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1" name="Picture 10" descr="BDL_Logo.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199" y="235626"/>
            <a:ext cx="1548185" cy="534828"/>
          </a:xfrm>
          <a:prstGeom prst="rect">
            <a:avLst/>
          </a:prstGeom>
        </p:spPr>
      </p:pic>
    </p:spTree>
    <p:extLst>
      <p:ext uri="{BB962C8B-B14F-4D97-AF65-F5344CB8AC3E}">
        <p14:creationId xmlns:p14="http://schemas.microsoft.com/office/powerpoint/2010/main" val="203105689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sz="2000" b="1" dirty="0"/>
          </a:p>
          <a:p>
            <a:pPr marL="0" indent="0">
              <a:buNone/>
            </a:pPr>
            <a:endParaRPr lang="en-US" dirty="0"/>
          </a:p>
        </p:txBody>
      </p:sp>
      <p:pic>
        <p:nvPicPr>
          <p:cNvPr id="5" name="Picture 4" descr="CADF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616347"/>
            <a:ext cx="1127719" cy="1478693"/>
          </a:xfrm>
          <a:prstGeom prst="rect">
            <a:avLst/>
          </a:prstGeom>
        </p:spPr>
      </p:pic>
      <p:pic>
        <p:nvPicPr>
          <p:cNvPr id="6" name="Picture 5" descr="CDEC_masthead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084410"/>
            <a:ext cx="3539203" cy="433205"/>
          </a:xfrm>
          <a:prstGeom prst="rect">
            <a:avLst/>
          </a:prstGeom>
        </p:spPr>
      </p:pic>
      <p:pic>
        <p:nvPicPr>
          <p:cNvPr id="7" name="Picture 6" descr="CEDE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2742352"/>
            <a:ext cx="4204114" cy="483473"/>
          </a:xfrm>
          <a:prstGeom prst="rect">
            <a:avLst/>
          </a:prstGeom>
        </p:spPr>
      </p:pic>
      <p:pic>
        <p:nvPicPr>
          <p:cNvPr id="8" name="Picture 7" descr="DWR.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0682" y="3649767"/>
            <a:ext cx="1625575" cy="1625575"/>
          </a:xfrm>
          <a:prstGeom prst="rect">
            <a:avLst/>
          </a:prstGeom>
        </p:spPr>
      </p:pic>
      <p:pic>
        <p:nvPicPr>
          <p:cNvPr id="9" name="Picture 8" descr="IEP_Logo.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63553" y="3616347"/>
            <a:ext cx="1284502" cy="1659149"/>
          </a:xfrm>
          <a:prstGeom prst="rect">
            <a:avLst/>
          </a:prstGeom>
        </p:spPr>
      </p:pic>
      <p:pic>
        <p:nvPicPr>
          <p:cNvPr id="10" name="Picture 9" descr="rwqcb_seal.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04029" y="3661400"/>
            <a:ext cx="1662363" cy="1662363"/>
          </a:xfrm>
          <a:prstGeom prst="rect">
            <a:avLst/>
          </a:prstGeom>
        </p:spPr>
      </p:pic>
      <p:pic>
        <p:nvPicPr>
          <p:cNvPr id="11" name="Picture 10" descr="swamp.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53944" y="3839146"/>
            <a:ext cx="1657193" cy="1345584"/>
          </a:xfrm>
          <a:prstGeom prst="rect">
            <a:avLst/>
          </a:prstGeom>
        </p:spPr>
      </p:pic>
      <p:pic>
        <p:nvPicPr>
          <p:cNvPr id="12" name="Picture 11" descr="USGS_Logo.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61314" y="2029763"/>
            <a:ext cx="2654486" cy="975703"/>
          </a:xfrm>
          <a:prstGeom prst="rect">
            <a:avLst/>
          </a:prstGeom>
        </p:spPr>
      </p:pic>
      <p:pic>
        <p:nvPicPr>
          <p:cNvPr id="13" name="Picture 12" descr="WaterBoards.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18411" y="2024215"/>
            <a:ext cx="1346571" cy="986800"/>
          </a:xfrm>
          <a:prstGeom prst="rect">
            <a:avLst/>
          </a:prstGeom>
        </p:spPr>
      </p:pic>
      <p:sp>
        <p:nvSpPr>
          <p:cNvPr id="14" name="Rectangle 13"/>
          <p:cNvSpPr/>
          <p:nvPr/>
        </p:nvSpPr>
        <p:spPr>
          <a:xfrm>
            <a:off x="377748" y="5583713"/>
            <a:ext cx="4194252" cy="369332"/>
          </a:xfrm>
          <a:prstGeom prst="rect">
            <a:avLst/>
          </a:prstGeom>
        </p:spPr>
        <p:txBody>
          <a:bodyPr wrap="none">
            <a:spAutoFit/>
          </a:bodyPr>
          <a:lstStyle/>
          <a:p>
            <a:r>
              <a:rPr lang="en-US" b="1" dirty="0"/>
              <a:t>Irrigated Lands Regulatory Program (ILRP)</a:t>
            </a:r>
          </a:p>
        </p:txBody>
      </p:sp>
      <p:pic>
        <p:nvPicPr>
          <p:cNvPr id="15" name="Picture 14" descr="BDL_Logo.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57199" y="235626"/>
            <a:ext cx="1548185" cy="534828"/>
          </a:xfrm>
          <a:prstGeom prst="rect">
            <a:avLst/>
          </a:prstGeom>
        </p:spPr>
      </p:pic>
    </p:spTree>
    <p:extLst>
      <p:ext uri="{BB962C8B-B14F-4D97-AF65-F5344CB8AC3E}">
        <p14:creationId xmlns:p14="http://schemas.microsoft.com/office/powerpoint/2010/main" val="392887293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Box 2"/>
          <p:cNvSpPr txBox="1">
            <a:spLocks noChangeArrowheads="1"/>
          </p:cNvSpPr>
          <p:nvPr/>
        </p:nvSpPr>
        <p:spPr bwMode="auto">
          <a:xfrm>
            <a:off x="2847975" y="190500"/>
            <a:ext cx="2365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endParaRPr lang="en-US" sz="3600" b="1"/>
          </a:p>
          <a:p>
            <a:pPr eaLnBrk="1" hangingPunct="1"/>
            <a:endParaRPr lang="en-US" sz="1800"/>
          </a:p>
        </p:txBody>
      </p:sp>
      <p:sp>
        <p:nvSpPr>
          <p:cNvPr id="17" name="Right Arrow 4"/>
          <p:cNvSpPr/>
          <p:nvPr/>
        </p:nvSpPr>
        <p:spPr>
          <a:xfrm rot="3857143" flipH="1">
            <a:off x="4314032" y="6573044"/>
            <a:ext cx="90487" cy="28575"/>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577850" fontAlgn="auto">
              <a:lnSpc>
                <a:spcPct val="90000"/>
              </a:lnSpc>
              <a:spcAft>
                <a:spcPct val="35000"/>
              </a:spcAft>
              <a:defRPr/>
            </a:pPr>
            <a:endParaRPr lang="en-US" sz="1300"/>
          </a:p>
        </p:txBody>
      </p:sp>
      <p:pic>
        <p:nvPicPr>
          <p:cNvPr id="4" name="Picture 3" descr="Homepa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1267"/>
            <a:ext cx="9144000" cy="7221361"/>
          </a:xfrm>
          <a:prstGeom prst="rect">
            <a:avLst/>
          </a:prstGeom>
        </p:spPr>
      </p:pic>
      <p:sp>
        <p:nvSpPr>
          <p:cNvPr id="6" name="Rectangle 5"/>
          <p:cNvSpPr/>
          <p:nvPr/>
        </p:nvSpPr>
        <p:spPr>
          <a:xfrm>
            <a:off x="1" y="6134124"/>
            <a:ext cx="9144000" cy="369332"/>
          </a:xfrm>
          <a:prstGeom prst="rect">
            <a:avLst/>
          </a:prstGeom>
        </p:spPr>
        <p:txBody>
          <a:bodyPr wrap="square">
            <a:spAutoFit/>
          </a:bodyPr>
          <a:lstStyle/>
          <a:p>
            <a:pPr algn="ctr"/>
            <a:r>
              <a:rPr lang="en-US" dirty="0" smtClean="0">
                <a:solidFill>
                  <a:schemeClr val="bg1"/>
                </a:solidFill>
              </a:rPr>
              <a:t>www.baydeltalive.com</a:t>
            </a:r>
            <a:endParaRPr lang="en-US" dirty="0">
              <a:solidFill>
                <a:schemeClr val="bg1"/>
              </a:solidFill>
            </a:endParaRPr>
          </a:p>
        </p:txBody>
      </p:sp>
      <p:sp>
        <p:nvSpPr>
          <p:cNvPr id="7" name="Slide Number Placeholder 7"/>
          <p:cNvSpPr>
            <a:spLocks noGrp="1"/>
          </p:cNvSpPr>
          <p:nvPr>
            <p:ph type="sldNum" sz="quarter" idx="12"/>
          </p:nvPr>
        </p:nvSpPr>
        <p:spPr/>
        <p:txBody>
          <a:bodyPr/>
          <a:lstStyle/>
          <a:p>
            <a:fld id="{94390BD8-3148-4E64-8C00-31F4F00F497C}" type="slidenum">
              <a:rPr lang="en-US" smtClean="0"/>
              <a:pPr/>
              <a:t>4</a:t>
            </a:fld>
            <a:endParaRPr lang="en-US"/>
          </a:p>
        </p:txBody>
      </p:sp>
    </p:spTree>
    <p:extLst>
      <p:ext uri="{BB962C8B-B14F-4D97-AF65-F5344CB8AC3E}">
        <p14:creationId xmlns:p14="http://schemas.microsoft.com/office/powerpoint/2010/main" val="266063008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ps_Idea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1904" y="-1"/>
            <a:ext cx="5684932" cy="7019855"/>
          </a:xfrm>
          <a:prstGeom prst="rect">
            <a:avLst/>
          </a:prstGeom>
        </p:spPr>
      </p:pic>
      <p:grpSp>
        <p:nvGrpSpPr>
          <p:cNvPr id="12" name="Group 11"/>
          <p:cNvGrpSpPr/>
          <p:nvPr/>
        </p:nvGrpSpPr>
        <p:grpSpPr>
          <a:xfrm>
            <a:off x="8465581" y="4432029"/>
            <a:ext cx="656542" cy="1661494"/>
            <a:chOff x="8465581" y="4432029"/>
            <a:chExt cx="656542" cy="1661494"/>
          </a:xfrm>
        </p:grpSpPr>
        <p:pic>
          <p:nvPicPr>
            <p:cNvPr id="7" name="Picture 6" descr="Bir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5581" y="5474498"/>
              <a:ext cx="656542" cy="619025"/>
            </a:xfrm>
            <a:prstGeom prst="rect">
              <a:avLst/>
            </a:prstGeom>
          </p:spPr>
        </p:pic>
        <p:pic>
          <p:nvPicPr>
            <p:cNvPr id="8" name="Picture 7" descr="Ag.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99004" y="4946115"/>
              <a:ext cx="545428" cy="528383"/>
            </a:xfrm>
            <a:prstGeom prst="rect">
              <a:avLst/>
            </a:prstGeom>
          </p:spPr>
        </p:pic>
        <p:pic>
          <p:nvPicPr>
            <p:cNvPr id="9" name="Picture 8" descr="Fish.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10144" y="4432029"/>
              <a:ext cx="491807" cy="474848"/>
            </a:xfrm>
            <a:prstGeom prst="rect">
              <a:avLst/>
            </a:prstGeom>
          </p:spPr>
        </p:pic>
      </p:grpSp>
      <p:sp>
        <p:nvSpPr>
          <p:cNvPr id="11" name="TextBox 10"/>
          <p:cNvSpPr txBox="1"/>
          <p:nvPr/>
        </p:nvSpPr>
        <p:spPr>
          <a:xfrm>
            <a:off x="8510144" y="1214250"/>
            <a:ext cx="461665" cy="3119171"/>
          </a:xfrm>
          <a:prstGeom prst="rect">
            <a:avLst/>
          </a:prstGeom>
          <a:noFill/>
        </p:spPr>
        <p:txBody>
          <a:bodyPr vert="vert" wrap="square" rtlCol="0">
            <a:spAutoFit/>
          </a:bodyPr>
          <a:lstStyle/>
          <a:p>
            <a:r>
              <a:rPr lang="en-US" dirty="0" smtClean="0">
                <a:solidFill>
                  <a:srgbClr val="7F7F7F"/>
                </a:solidFill>
                <a:latin typeface="Arial"/>
                <a:cs typeface="Arial"/>
              </a:rPr>
              <a:t>OPERATIONS DASHBOARD</a:t>
            </a:r>
            <a:endParaRPr lang="en-US" dirty="0">
              <a:solidFill>
                <a:srgbClr val="7F7F7F"/>
              </a:solidFill>
              <a:latin typeface="Arial"/>
              <a:cs typeface="Arial"/>
            </a:endParaRPr>
          </a:p>
        </p:txBody>
      </p:sp>
    </p:spTree>
    <p:extLst>
      <p:ext uri="{BB962C8B-B14F-4D97-AF65-F5344CB8AC3E}">
        <p14:creationId xmlns:p14="http://schemas.microsoft.com/office/powerpoint/2010/main" val="2469066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rojects_Dashboard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2700" y="0"/>
            <a:ext cx="6571708" cy="6858000"/>
          </a:xfrm>
          <a:prstGeom prst="rect">
            <a:avLst/>
          </a:prstGeom>
        </p:spPr>
      </p:pic>
      <p:pic>
        <p:nvPicPr>
          <p:cNvPr id="7" name="Picture 6" descr="Fis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2540" y="5516776"/>
            <a:ext cx="553976" cy="534874"/>
          </a:xfrm>
          <a:prstGeom prst="rect">
            <a:avLst/>
          </a:prstGeom>
        </p:spPr>
      </p:pic>
      <p:grpSp>
        <p:nvGrpSpPr>
          <p:cNvPr id="8" name="Group 7"/>
          <p:cNvGrpSpPr/>
          <p:nvPr/>
        </p:nvGrpSpPr>
        <p:grpSpPr>
          <a:xfrm>
            <a:off x="8465581" y="4432029"/>
            <a:ext cx="656542" cy="1661494"/>
            <a:chOff x="8465581" y="4432029"/>
            <a:chExt cx="656542" cy="1661494"/>
          </a:xfrm>
        </p:grpSpPr>
        <p:pic>
          <p:nvPicPr>
            <p:cNvPr id="9" name="Picture 8" descr="Bir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5581" y="5474498"/>
              <a:ext cx="656542" cy="619025"/>
            </a:xfrm>
            <a:prstGeom prst="rect">
              <a:avLst/>
            </a:prstGeom>
          </p:spPr>
        </p:pic>
        <p:pic>
          <p:nvPicPr>
            <p:cNvPr id="10" name="Picture 9" descr="Ag.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99004" y="4946115"/>
              <a:ext cx="545428" cy="528383"/>
            </a:xfrm>
            <a:prstGeom prst="rect">
              <a:avLst/>
            </a:prstGeom>
          </p:spPr>
        </p:pic>
        <p:pic>
          <p:nvPicPr>
            <p:cNvPr id="11" name="Picture 10" descr="Fis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0144" y="4432029"/>
              <a:ext cx="491807" cy="474848"/>
            </a:xfrm>
            <a:prstGeom prst="rect">
              <a:avLst/>
            </a:prstGeom>
          </p:spPr>
        </p:pic>
      </p:grpSp>
      <p:sp>
        <p:nvSpPr>
          <p:cNvPr id="12" name="TextBox 11"/>
          <p:cNvSpPr txBox="1"/>
          <p:nvPr/>
        </p:nvSpPr>
        <p:spPr>
          <a:xfrm>
            <a:off x="8510144" y="1446538"/>
            <a:ext cx="461665" cy="2974352"/>
          </a:xfrm>
          <a:prstGeom prst="rect">
            <a:avLst/>
          </a:prstGeom>
          <a:noFill/>
        </p:spPr>
        <p:txBody>
          <a:bodyPr vert="vert" wrap="square" rtlCol="0">
            <a:spAutoFit/>
          </a:bodyPr>
          <a:lstStyle/>
          <a:p>
            <a:r>
              <a:rPr lang="en-US" dirty="0" smtClean="0">
                <a:solidFill>
                  <a:schemeClr val="bg1">
                    <a:lumMod val="50000"/>
                  </a:schemeClr>
                </a:solidFill>
                <a:latin typeface="Arial"/>
                <a:cs typeface="Arial"/>
              </a:rPr>
              <a:t>PROJECTS DASHBOARD</a:t>
            </a:r>
            <a:endParaRPr lang="en-US" dirty="0">
              <a:solidFill>
                <a:schemeClr val="bg1">
                  <a:lumMod val="50000"/>
                </a:schemeClr>
              </a:solidFill>
              <a:latin typeface="Arial"/>
              <a:cs typeface="Arial"/>
            </a:endParaRPr>
          </a:p>
        </p:txBody>
      </p:sp>
    </p:spTree>
    <p:extLst>
      <p:ext uri="{BB962C8B-B14F-4D97-AF65-F5344CB8AC3E}">
        <p14:creationId xmlns:p14="http://schemas.microsoft.com/office/powerpoint/2010/main" val="3916293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wer_Yol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539" y="15462"/>
            <a:ext cx="6213909" cy="9446571"/>
          </a:xfrm>
          <a:prstGeom prst="rect">
            <a:avLst/>
          </a:prstGeom>
        </p:spPr>
      </p:pic>
      <p:sp>
        <p:nvSpPr>
          <p:cNvPr id="6" name="TextBox 5"/>
          <p:cNvSpPr txBox="1"/>
          <p:nvPr/>
        </p:nvSpPr>
        <p:spPr>
          <a:xfrm>
            <a:off x="8543566" y="2772185"/>
            <a:ext cx="461665" cy="1659844"/>
          </a:xfrm>
          <a:prstGeom prst="rect">
            <a:avLst/>
          </a:prstGeom>
          <a:noFill/>
        </p:spPr>
        <p:txBody>
          <a:bodyPr vert="vert" wrap="square" rtlCol="0">
            <a:spAutoFit/>
          </a:bodyPr>
          <a:lstStyle/>
          <a:p>
            <a:r>
              <a:rPr lang="en-US" dirty="0" smtClean="0">
                <a:solidFill>
                  <a:srgbClr val="7F7F7F"/>
                </a:solidFill>
                <a:latin typeface="Arial"/>
                <a:cs typeface="Arial"/>
              </a:rPr>
              <a:t>PROJECTS</a:t>
            </a:r>
            <a:endParaRPr lang="en-US" dirty="0">
              <a:solidFill>
                <a:srgbClr val="7F7F7F"/>
              </a:solidFill>
              <a:latin typeface="Arial"/>
              <a:cs typeface="Arial"/>
            </a:endParaRPr>
          </a:p>
        </p:txBody>
      </p:sp>
      <p:grpSp>
        <p:nvGrpSpPr>
          <p:cNvPr id="7" name="Group 6"/>
          <p:cNvGrpSpPr/>
          <p:nvPr/>
        </p:nvGrpSpPr>
        <p:grpSpPr>
          <a:xfrm>
            <a:off x="8465581" y="4432029"/>
            <a:ext cx="656542" cy="1661494"/>
            <a:chOff x="8465581" y="4432029"/>
            <a:chExt cx="656542" cy="1661494"/>
          </a:xfrm>
        </p:grpSpPr>
        <p:pic>
          <p:nvPicPr>
            <p:cNvPr id="8" name="Picture 7" descr="Bir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5581" y="5474498"/>
              <a:ext cx="656542" cy="619025"/>
            </a:xfrm>
            <a:prstGeom prst="rect">
              <a:avLst/>
            </a:prstGeom>
          </p:spPr>
        </p:pic>
        <p:pic>
          <p:nvPicPr>
            <p:cNvPr id="9" name="Picture 8" descr="Ag.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99004" y="4946115"/>
              <a:ext cx="545428" cy="528383"/>
            </a:xfrm>
            <a:prstGeom prst="rect">
              <a:avLst/>
            </a:prstGeom>
          </p:spPr>
        </p:pic>
        <p:pic>
          <p:nvPicPr>
            <p:cNvPr id="10" name="Picture 9" descr="Fish.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10144" y="4432029"/>
              <a:ext cx="491807" cy="474848"/>
            </a:xfrm>
            <a:prstGeom prst="rect">
              <a:avLst/>
            </a:prstGeom>
          </p:spPr>
        </p:pic>
      </p:grpSp>
    </p:spTree>
    <p:extLst>
      <p:ext uri="{BB962C8B-B14F-4D97-AF65-F5344CB8AC3E}">
        <p14:creationId xmlns:p14="http://schemas.microsoft.com/office/powerpoint/2010/main" val="3381994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oject_PageMcCormac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272" y="0"/>
            <a:ext cx="6314178" cy="7787060"/>
          </a:xfrm>
          <a:prstGeom prst="rect">
            <a:avLst/>
          </a:prstGeom>
        </p:spPr>
      </p:pic>
      <p:grpSp>
        <p:nvGrpSpPr>
          <p:cNvPr id="8" name="Group 7"/>
          <p:cNvGrpSpPr/>
          <p:nvPr/>
        </p:nvGrpSpPr>
        <p:grpSpPr>
          <a:xfrm>
            <a:off x="8465581" y="4432029"/>
            <a:ext cx="656542" cy="1661494"/>
            <a:chOff x="8465581" y="4432029"/>
            <a:chExt cx="656542" cy="1661494"/>
          </a:xfrm>
        </p:grpSpPr>
        <p:pic>
          <p:nvPicPr>
            <p:cNvPr id="9" name="Picture 8" descr="Bir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5581" y="5474498"/>
              <a:ext cx="656542" cy="619025"/>
            </a:xfrm>
            <a:prstGeom prst="rect">
              <a:avLst/>
            </a:prstGeom>
          </p:spPr>
        </p:pic>
        <p:pic>
          <p:nvPicPr>
            <p:cNvPr id="10" name="Picture 9" descr="Ag.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99004" y="4946115"/>
              <a:ext cx="545428" cy="528383"/>
            </a:xfrm>
            <a:prstGeom prst="rect">
              <a:avLst/>
            </a:prstGeom>
          </p:spPr>
        </p:pic>
        <p:pic>
          <p:nvPicPr>
            <p:cNvPr id="11" name="Picture 10" descr="Fish.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10144" y="4432029"/>
              <a:ext cx="491807" cy="474848"/>
            </a:xfrm>
            <a:prstGeom prst="rect">
              <a:avLst/>
            </a:prstGeom>
          </p:spPr>
        </p:pic>
      </p:grpSp>
      <p:sp>
        <p:nvSpPr>
          <p:cNvPr id="12" name="TextBox 11"/>
          <p:cNvSpPr txBox="1"/>
          <p:nvPr/>
        </p:nvSpPr>
        <p:spPr>
          <a:xfrm>
            <a:off x="8510144" y="2538248"/>
            <a:ext cx="461665" cy="1795172"/>
          </a:xfrm>
          <a:prstGeom prst="rect">
            <a:avLst/>
          </a:prstGeom>
          <a:noFill/>
        </p:spPr>
        <p:txBody>
          <a:bodyPr vert="vert" wrap="square" rtlCol="0">
            <a:spAutoFit/>
          </a:bodyPr>
          <a:lstStyle/>
          <a:p>
            <a:r>
              <a:rPr lang="en-US" dirty="0" smtClean="0">
                <a:solidFill>
                  <a:schemeClr val="bg1">
                    <a:lumMod val="50000"/>
                  </a:schemeClr>
                </a:solidFill>
                <a:latin typeface="Arial"/>
                <a:cs typeface="Arial"/>
              </a:rPr>
              <a:t>COLLABORATE</a:t>
            </a:r>
            <a:endParaRPr lang="en-US" dirty="0">
              <a:solidFill>
                <a:schemeClr val="bg1">
                  <a:lumMod val="50000"/>
                </a:schemeClr>
              </a:solidFill>
              <a:latin typeface="Arial"/>
              <a:cs typeface="Arial"/>
            </a:endParaRPr>
          </a:p>
        </p:txBody>
      </p:sp>
    </p:spTree>
    <p:extLst>
      <p:ext uri="{BB962C8B-B14F-4D97-AF65-F5344CB8AC3E}">
        <p14:creationId xmlns:p14="http://schemas.microsoft.com/office/powerpoint/2010/main" val="91357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urbidity_Presentaion_1_Day_Dec_2012.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487363"/>
            <a:ext cx="8159251" cy="5249685"/>
          </a:xfrm>
          <a:prstGeom prst="rect">
            <a:avLst/>
          </a:prstGeom>
        </p:spPr>
      </p:pic>
      <p:pic>
        <p:nvPicPr>
          <p:cNvPr id="7" name="Picture 6" descr="Turbidity.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0100" y="0"/>
            <a:ext cx="7537758" cy="6858000"/>
          </a:xfrm>
          <a:prstGeom prst="rect">
            <a:avLst/>
          </a:prstGeom>
        </p:spPr>
      </p:pic>
      <p:grpSp>
        <p:nvGrpSpPr>
          <p:cNvPr id="10" name="Group 9"/>
          <p:cNvGrpSpPr/>
          <p:nvPr/>
        </p:nvGrpSpPr>
        <p:grpSpPr>
          <a:xfrm>
            <a:off x="8465581" y="4432029"/>
            <a:ext cx="656542" cy="1661494"/>
            <a:chOff x="8465581" y="4432029"/>
            <a:chExt cx="656542" cy="1661494"/>
          </a:xfrm>
        </p:grpSpPr>
        <p:pic>
          <p:nvPicPr>
            <p:cNvPr id="11" name="Picture 10" descr="Bird.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65581" y="5474498"/>
              <a:ext cx="656542" cy="619025"/>
            </a:xfrm>
            <a:prstGeom prst="rect">
              <a:avLst/>
            </a:prstGeom>
          </p:spPr>
        </p:pic>
        <p:pic>
          <p:nvPicPr>
            <p:cNvPr id="12" name="Picture 11" descr="Ag.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99004" y="4946115"/>
              <a:ext cx="545428" cy="528383"/>
            </a:xfrm>
            <a:prstGeom prst="rect">
              <a:avLst/>
            </a:prstGeom>
          </p:spPr>
        </p:pic>
        <p:pic>
          <p:nvPicPr>
            <p:cNvPr id="13" name="Picture 12" descr="Fish.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10144" y="4432029"/>
              <a:ext cx="491807" cy="474848"/>
            </a:xfrm>
            <a:prstGeom prst="rect">
              <a:avLst/>
            </a:prstGeom>
          </p:spPr>
        </p:pic>
      </p:grpSp>
      <p:sp>
        <p:nvSpPr>
          <p:cNvPr id="14" name="TextBox 13"/>
          <p:cNvSpPr txBox="1"/>
          <p:nvPr/>
        </p:nvSpPr>
        <p:spPr>
          <a:xfrm>
            <a:off x="8510144" y="2383114"/>
            <a:ext cx="461665" cy="1873152"/>
          </a:xfrm>
          <a:prstGeom prst="rect">
            <a:avLst/>
          </a:prstGeom>
          <a:noFill/>
        </p:spPr>
        <p:txBody>
          <a:bodyPr vert="vert" wrap="square" rtlCol="0">
            <a:spAutoFit/>
          </a:bodyPr>
          <a:lstStyle/>
          <a:p>
            <a:r>
              <a:rPr lang="en-US" dirty="0" smtClean="0">
                <a:solidFill>
                  <a:schemeClr val="bg1">
                    <a:lumMod val="50000"/>
                  </a:schemeClr>
                </a:solidFill>
                <a:latin typeface="Arial"/>
                <a:cs typeface="Arial"/>
              </a:rPr>
              <a:t>DATA ANALYSIS</a:t>
            </a:r>
            <a:endParaRPr lang="en-US" dirty="0">
              <a:solidFill>
                <a:schemeClr val="bg1">
                  <a:lumMod val="50000"/>
                </a:schemeClr>
              </a:solidFill>
              <a:latin typeface="Arial"/>
              <a:cs typeface="Arial"/>
            </a:endParaRPr>
          </a:p>
        </p:txBody>
      </p:sp>
    </p:spTree>
    <p:extLst>
      <p:ext uri="{BB962C8B-B14F-4D97-AF65-F5344CB8AC3E}">
        <p14:creationId xmlns:p14="http://schemas.microsoft.com/office/powerpoint/2010/main" val="3252295492"/>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2287</TotalTime>
  <Words>551</Words>
  <Application>Microsoft Macintosh PowerPoint</Application>
  <PresentationFormat>On-screen Show (4:3)</PresentationFormat>
  <Paragraphs>91</Paragraphs>
  <Slides>18</Slides>
  <Notes>9</Notes>
  <HiddenSlides>0</HiddenSlides>
  <MMClips>1</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DEEPBLU Studios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Amye Osti</dc:creator>
  <cp:lastModifiedBy>Amye Osti</cp:lastModifiedBy>
  <cp:revision>48</cp:revision>
  <dcterms:created xsi:type="dcterms:W3CDTF">2013-03-13T18:36:42Z</dcterms:created>
  <dcterms:modified xsi:type="dcterms:W3CDTF">2013-11-06T21:46:37Z</dcterms:modified>
</cp:coreProperties>
</file>