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76" r:id="rId2"/>
    <p:sldId id="328" r:id="rId3"/>
    <p:sldId id="282" r:id="rId4"/>
    <p:sldId id="333" r:id="rId5"/>
    <p:sldId id="288" r:id="rId6"/>
    <p:sldId id="287" r:id="rId7"/>
    <p:sldId id="286" r:id="rId8"/>
    <p:sldId id="289" r:id="rId9"/>
    <p:sldId id="326" r:id="rId10"/>
    <p:sldId id="269" r:id="rId11"/>
    <p:sldId id="372" r:id="rId12"/>
    <p:sldId id="373" r:id="rId13"/>
    <p:sldId id="374" r:id="rId14"/>
    <p:sldId id="375" r:id="rId15"/>
    <p:sldId id="376" r:id="rId16"/>
    <p:sldId id="377" r:id="rId17"/>
    <p:sldId id="378" r:id="rId18"/>
    <p:sldId id="379" r:id="rId19"/>
    <p:sldId id="380" r:id="rId20"/>
    <p:sldId id="381" r:id="rId21"/>
    <p:sldId id="382" r:id="rId22"/>
    <p:sldId id="364" r:id="rId23"/>
    <p:sldId id="365" r:id="rId24"/>
    <p:sldId id="366" r:id="rId25"/>
    <p:sldId id="367" r:id="rId26"/>
    <p:sldId id="368" r:id="rId27"/>
    <p:sldId id="369" r:id="rId28"/>
    <p:sldId id="370" r:id="rId29"/>
    <p:sldId id="371" r:id="rId30"/>
    <p:sldId id="304" r:id="rId31"/>
    <p:sldId id="307" r:id="rId32"/>
    <p:sldId id="334" r:id="rId33"/>
    <p:sldId id="335" r:id="rId34"/>
    <p:sldId id="336" r:id="rId35"/>
    <p:sldId id="337" r:id="rId36"/>
    <p:sldId id="338" r:id="rId37"/>
    <p:sldId id="339" r:id="rId38"/>
    <p:sldId id="340" r:id="rId39"/>
    <p:sldId id="294" r:id="rId40"/>
    <p:sldId id="345" r:id="rId41"/>
    <p:sldId id="344" r:id="rId42"/>
    <p:sldId id="343" r:id="rId43"/>
    <p:sldId id="361" r:id="rId44"/>
    <p:sldId id="359" r:id="rId45"/>
    <p:sldId id="357" r:id="rId46"/>
    <p:sldId id="356" r:id="rId47"/>
    <p:sldId id="355" r:id="rId48"/>
    <p:sldId id="354" r:id="rId49"/>
    <p:sldId id="383" r:id="rId50"/>
    <p:sldId id="281" r:id="rId51"/>
    <p:sldId id="274" r:id="rId52"/>
    <p:sldId id="280" r:id="rId53"/>
    <p:sldId id="279" r:id="rId54"/>
    <p:sldId id="277" r:id="rId55"/>
    <p:sldId id="278" r:id="rId56"/>
    <p:sldId id="327" r:id="rId57"/>
    <p:sldId id="302" r:id="rId58"/>
    <p:sldId id="316" r:id="rId59"/>
    <p:sldId id="315" r:id="rId60"/>
    <p:sldId id="317" r:id="rId61"/>
    <p:sldId id="325" r:id="rId62"/>
    <p:sldId id="331" r:id="rId63"/>
    <p:sldId id="318" r:id="rId64"/>
    <p:sldId id="319" r:id="rId65"/>
    <p:sldId id="320" r:id="rId66"/>
    <p:sldId id="321" r:id="rId67"/>
    <p:sldId id="322" r:id="rId68"/>
    <p:sldId id="323" r:id="rId69"/>
    <p:sldId id="324" r:id="rId70"/>
    <p:sldId id="363" r:id="rId71"/>
    <p:sldId id="362" r:id="rId72"/>
    <p:sldId id="260"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07" autoAdjust="0"/>
    <p:restoredTop sz="86728"/>
  </p:normalViewPr>
  <p:slideViewPr>
    <p:cSldViewPr>
      <p:cViewPr>
        <p:scale>
          <a:sx n="75" d="100"/>
          <a:sy n="75" d="100"/>
        </p:scale>
        <p:origin x="2640" y="632"/>
      </p:cViewPr>
      <p:guideLst>
        <p:guide orient="horz" pos="2160"/>
        <p:guide pos="2880"/>
      </p:guideLst>
    </p:cSldViewPr>
  </p:slideViewPr>
  <p:notesTextViewPr>
    <p:cViewPr>
      <p:scale>
        <a:sx n="1" d="1"/>
        <a:sy n="1" d="1"/>
      </p:scale>
      <p:origin x="0" y="0"/>
    </p:cViewPr>
  </p:notesTextViewPr>
  <p:sorterViewPr>
    <p:cViewPr>
      <p:scale>
        <a:sx n="52" d="100"/>
        <a:sy n="5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E551F6-D69B-4A58-96CD-7C9DD7DB9799}" type="doc">
      <dgm:prSet loTypeId="urn:microsoft.com/office/officeart/2005/8/layout/pyramid2" loCatId="pyramid" qsTypeId="urn:microsoft.com/office/officeart/2005/8/quickstyle/simple1" qsCatId="simple" csTypeId="urn:microsoft.com/office/officeart/2005/8/colors/accent1_2" csCatId="accent1" phldr="1"/>
      <dgm:spPr/>
    </dgm:pt>
    <dgm:pt modelId="{C91F3D07-95DC-4EDC-9324-3961A46DD027}">
      <dgm:prSet phldrT="[Text]"/>
      <dgm:spPr/>
      <dgm:t>
        <a:bodyPr/>
        <a:lstStyle/>
        <a:p>
          <a:r>
            <a:rPr lang="en-US" dirty="0" smtClean="0"/>
            <a:t>Water Quality</a:t>
          </a:r>
          <a:endParaRPr lang="en-US" dirty="0"/>
        </a:p>
      </dgm:t>
    </dgm:pt>
    <dgm:pt modelId="{8DC2D1D3-19D3-4534-B088-AFDB6D0822E8}" type="parTrans" cxnId="{D62E5B99-8159-440C-B98A-392B2BA6D1FB}">
      <dgm:prSet/>
      <dgm:spPr/>
      <dgm:t>
        <a:bodyPr/>
        <a:lstStyle/>
        <a:p>
          <a:endParaRPr lang="en-US"/>
        </a:p>
      </dgm:t>
    </dgm:pt>
    <dgm:pt modelId="{848267D4-8894-4FAA-BEB2-8C8DEC1E2366}" type="sibTrans" cxnId="{D62E5B99-8159-440C-B98A-392B2BA6D1FB}">
      <dgm:prSet/>
      <dgm:spPr/>
      <dgm:t>
        <a:bodyPr/>
        <a:lstStyle/>
        <a:p>
          <a:endParaRPr lang="en-US"/>
        </a:p>
      </dgm:t>
    </dgm:pt>
    <dgm:pt modelId="{5DC38C4A-F12F-43F0-A99F-740E4DDA3D7D}">
      <dgm:prSet phldrT="[Text]"/>
      <dgm:spPr/>
      <dgm:t>
        <a:bodyPr/>
        <a:lstStyle/>
        <a:p>
          <a:r>
            <a:rPr lang="en-US" dirty="0" smtClean="0"/>
            <a:t>Phytoplankton</a:t>
          </a:r>
          <a:endParaRPr lang="en-US" dirty="0"/>
        </a:p>
      </dgm:t>
    </dgm:pt>
    <dgm:pt modelId="{F6316922-23E1-41D2-A3A8-CAE3679256CC}" type="parTrans" cxnId="{6E792DED-2445-4304-90BE-C17D5F5DCF4B}">
      <dgm:prSet/>
      <dgm:spPr/>
      <dgm:t>
        <a:bodyPr/>
        <a:lstStyle/>
        <a:p>
          <a:endParaRPr lang="en-US"/>
        </a:p>
      </dgm:t>
    </dgm:pt>
    <dgm:pt modelId="{53090416-3A42-4618-A970-C9B9AAC84818}" type="sibTrans" cxnId="{6E792DED-2445-4304-90BE-C17D5F5DCF4B}">
      <dgm:prSet/>
      <dgm:spPr/>
      <dgm:t>
        <a:bodyPr/>
        <a:lstStyle/>
        <a:p>
          <a:endParaRPr lang="en-US"/>
        </a:p>
      </dgm:t>
    </dgm:pt>
    <dgm:pt modelId="{6A7B4B82-CA50-48B9-AB15-851710E915B3}">
      <dgm:prSet phldrT="[Text]"/>
      <dgm:spPr/>
      <dgm:t>
        <a:bodyPr/>
        <a:lstStyle/>
        <a:p>
          <a:r>
            <a:rPr lang="en-US" dirty="0" smtClean="0"/>
            <a:t>Zooplankton</a:t>
          </a:r>
          <a:endParaRPr lang="en-US" dirty="0"/>
        </a:p>
      </dgm:t>
    </dgm:pt>
    <dgm:pt modelId="{FD111366-99AC-4022-A7C9-382CEF94B643}" type="parTrans" cxnId="{0C64A782-47A1-4684-A13F-2FB210EDF143}">
      <dgm:prSet/>
      <dgm:spPr/>
      <dgm:t>
        <a:bodyPr/>
        <a:lstStyle/>
        <a:p>
          <a:endParaRPr lang="en-US"/>
        </a:p>
      </dgm:t>
    </dgm:pt>
    <dgm:pt modelId="{F89BE10B-A0F1-430F-BB2C-739E7C549D7C}" type="sibTrans" cxnId="{0C64A782-47A1-4684-A13F-2FB210EDF143}">
      <dgm:prSet/>
      <dgm:spPr/>
      <dgm:t>
        <a:bodyPr/>
        <a:lstStyle/>
        <a:p>
          <a:endParaRPr lang="en-US"/>
        </a:p>
      </dgm:t>
    </dgm:pt>
    <dgm:pt modelId="{7E37178C-50F1-42E2-94A5-FDE888FC3B11}">
      <dgm:prSet phldrT="[Text]"/>
      <dgm:spPr/>
      <dgm:t>
        <a:bodyPr/>
        <a:lstStyle/>
        <a:p>
          <a:r>
            <a:rPr lang="en-US" dirty="0" err="1" smtClean="0"/>
            <a:t>Benthics</a:t>
          </a:r>
          <a:endParaRPr lang="en-US" dirty="0"/>
        </a:p>
      </dgm:t>
    </dgm:pt>
    <dgm:pt modelId="{BE743469-F58B-43F9-A439-80FBAC8B66AC}" type="parTrans" cxnId="{0ED8339B-9DE0-44D5-AC1E-C8DE5B935BC9}">
      <dgm:prSet/>
      <dgm:spPr/>
      <dgm:t>
        <a:bodyPr/>
        <a:lstStyle/>
        <a:p>
          <a:endParaRPr lang="en-US"/>
        </a:p>
      </dgm:t>
    </dgm:pt>
    <dgm:pt modelId="{4998FB25-62E2-45BA-9137-30771E4D0C84}" type="sibTrans" cxnId="{0ED8339B-9DE0-44D5-AC1E-C8DE5B935BC9}">
      <dgm:prSet/>
      <dgm:spPr/>
      <dgm:t>
        <a:bodyPr/>
        <a:lstStyle/>
        <a:p>
          <a:endParaRPr lang="en-US"/>
        </a:p>
      </dgm:t>
    </dgm:pt>
    <dgm:pt modelId="{1160FC6F-9034-46EC-9A74-A492732CD73E}">
      <dgm:prSet phldrT="[Text]"/>
      <dgm:spPr/>
      <dgm:t>
        <a:bodyPr/>
        <a:lstStyle/>
        <a:p>
          <a:r>
            <a:rPr lang="en-US" dirty="0" smtClean="0"/>
            <a:t>Fish</a:t>
          </a:r>
          <a:endParaRPr lang="en-US" dirty="0"/>
        </a:p>
      </dgm:t>
    </dgm:pt>
    <dgm:pt modelId="{450C1240-827E-440B-AB3B-C344E5222A49}" type="parTrans" cxnId="{20484A4D-11A3-4DB7-BF0A-9B4A71192D0A}">
      <dgm:prSet/>
      <dgm:spPr/>
      <dgm:t>
        <a:bodyPr/>
        <a:lstStyle/>
        <a:p>
          <a:endParaRPr lang="en-US"/>
        </a:p>
      </dgm:t>
    </dgm:pt>
    <dgm:pt modelId="{3FC5343E-0BDA-4123-B392-2B76D6F42E41}" type="sibTrans" cxnId="{20484A4D-11A3-4DB7-BF0A-9B4A71192D0A}">
      <dgm:prSet/>
      <dgm:spPr/>
      <dgm:t>
        <a:bodyPr/>
        <a:lstStyle/>
        <a:p>
          <a:endParaRPr lang="en-US"/>
        </a:p>
      </dgm:t>
    </dgm:pt>
    <dgm:pt modelId="{7232C52D-4AC8-4768-AB35-4B1FC9850CE5}" type="pres">
      <dgm:prSet presAssocID="{A3E551F6-D69B-4A58-96CD-7C9DD7DB9799}" presName="compositeShape" presStyleCnt="0">
        <dgm:presLayoutVars>
          <dgm:dir/>
          <dgm:resizeHandles/>
        </dgm:presLayoutVars>
      </dgm:prSet>
      <dgm:spPr/>
    </dgm:pt>
    <dgm:pt modelId="{85668BA2-2260-48FB-AFFF-055F2573D128}" type="pres">
      <dgm:prSet presAssocID="{A3E551F6-D69B-4A58-96CD-7C9DD7DB9799}" presName="pyramid" presStyleLbl="node1" presStyleIdx="0" presStyleCnt="1"/>
      <dgm:spPr/>
    </dgm:pt>
    <dgm:pt modelId="{6D7ECEA2-2BED-4214-9B36-9BD3DAF6D33D}" type="pres">
      <dgm:prSet presAssocID="{A3E551F6-D69B-4A58-96CD-7C9DD7DB9799}" presName="theList" presStyleCnt="0"/>
      <dgm:spPr/>
    </dgm:pt>
    <dgm:pt modelId="{3AEA8685-A18D-4C35-9667-B82E5F4A31E8}" type="pres">
      <dgm:prSet presAssocID="{C91F3D07-95DC-4EDC-9324-3961A46DD027}" presName="aNode" presStyleLbl="fgAcc1" presStyleIdx="0" presStyleCnt="5">
        <dgm:presLayoutVars>
          <dgm:bulletEnabled val="1"/>
        </dgm:presLayoutVars>
      </dgm:prSet>
      <dgm:spPr/>
      <dgm:t>
        <a:bodyPr/>
        <a:lstStyle/>
        <a:p>
          <a:endParaRPr lang="en-US"/>
        </a:p>
      </dgm:t>
    </dgm:pt>
    <dgm:pt modelId="{F907190B-6CA3-4F84-9FA6-821C62B3D8A3}" type="pres">
      <dgm:prSet presAssocID="{C91F3D07-95DC-4EDC-9324-3961A46DD027}" presName="aSpace" presStyleCnt="0"/>
      <dgm:spPr/>
    </dgm:pt>
    <dgm:pt modelId="{65FBF42A-9D3E-43DF-B8D1-AE1FFA9163F3}" type="pres">
      <dgm:prSet presAssocID="{5DC38C4A-F12F-43F0-A99F-740E4DDA3D7D}" presName="aNode" presStyleLbl="fgAcc1" presStyleIdx="1" presStyleCnt="5">
        <dgm:presLayoutVars>
          <dgm:bulletEnabled val="1"/>
        </dgm:presLayoutVars>
      </dgm:prSet>
      <dgm:spPr/>
      <dgm:t>
        <a:bodyPr/>
        <a:lstStyle/>
        <a:p>
          <a:endParaRPr lang="en-US"/>
        </a:p>
      </dgm:t>
    </dgm:pt>
    <dgm:pt modelId="{FCE71448-5C25-470B-BC1F-8EF3FBE9DAF1}" type="pres">
      <dgm:prSet presAssocID="{5DC38C4A-F12F-43F0-A99F-740E4DDA3D7D}" presName="aSpace" presStyleCnt="0"/>
      <dgm:spPr/>
    </dgm:pt>
    <dgm:pt modelId="{C07E5999-D58D-4BD1-96C9-1191038D5D55}" type="pres">
      <dgm:prSet presAssocID="{6A7B4B82-CA50-48B9-AB15-851710E915B3}" presName="aNode" presStyleLbl="fgAcc1" presStyleIdx="2" presStyleCnt="5">
        <dgm:presLayoutVars>
          <dgm:bulletEnabled val="1"/>
        </dgm:presLayoutVars>
      </dgm:prSet>
      <dgm:spPr/>
      <dgm:t>
        <a:bodyPr/>
        <a:lstStyle/>
        <a:p>
          <a:endParaRPr lang="en-US"/>
        </a:p>
      </dgm:t>
    </dgm:pt>
    <dgm:pt modelId="{2EF1E2C8-2DF0-4353-A81F-C557052690F6}" type="pres">
      <dgm:prSet presAssocID="{6A7B4B82-CA50-48B9-AB15-851710E915B3}" presName="aSpace" presStyleCnt="0"/>
      <dgm:spPr/>
    </dgm:pt>
    <dgm:pt modelId="{CA12919C-C204-4F38-BE33-6257AB139BA6}" type="pres">
      <dgm:prSet presAssocID="{7E37178C-50F1-42E2-94A5-FDE888FC3B11}" presName="aNode" presStyleLbl="fgAcc1" presStyleIdx="3" presStyleCnt="5">
        <dgm:presLayoutVars>
          <dgm:bulletEnabled val="1"/>
        </dgm:presLayoutVars>
      </dgm:prSet>
      <dgm:spPr/>
      <dgm:t>
        <a:bodyPr/>
        <a:lstStyle/>
        <a:p>
          <a:endParaRPr lang="en-US"/>
        </a:p>
      </dgm:t>
    </dgm:pt>
    <dgm:pt modelId="{C09BEEC6-1871-4B01-B87F-353F557C0F7F}" type="pres">
      <dgm:prSet presAssocID="{7E37178C-50F1-42E2-94A5-FDE888FC3B11}" presName="aSpace" presStyleCnt="0"/>
      <dgm:spPr/>
    </dgm:pt>
    <dgm:pt modelId="{F35CD2C6-8EDE-45A3-95F6-C83938E91193}" type="pres">
      <dgm:prSet presAssocID="{1160FC6F-9034-46EC-9A74-A492732CD73E}" presName="aNode" presStyleLbl="fgAcc1" presStyleIdx="4" presStyleCnt="5">
        <dgm:presLayoutVars>
          <dgm:bulletEnabled val="1"/>
        </dgm:presLayoutVars>
      </dgm:prSet>
      <dgm:spPr/>
      <dgm:t>
        <a:bodyPr/>
        <a:lstStyle/>
        <a:p>
          <a:endParaRPr lang="en-US"/>
        </a:p>
      </dgm:t>
    </dgm:pt>
    <dgm:pt modelId="{CC13996C-D02B-45D2-A535-0442B1CA441F}" type="pres">
      <dgm:prSet presAssocID="{1160FC6F-9034-46EC-9A74-A492732CD73E}" presName="aSpace" presStyleCnt="0"/>
      <dgm:spPr/>
    </dgm:pt>
  </dgm:ptLst>
  <dgm:cxnLst>
    <dgm:cxn modelId="{20484A4D-11A3-4DB7-BF0A-9B4A71192D0A}" srcId="{A3E551F6-D69B-4A58-96CD-7C9DD7DB9799}" destId="{1160FC6F-9034-46EC-9A74-A492732CD73E}" srcOrd="4" destOrd="0" parTransId="{450C1240-827E-440B-AB3B-C344E5222A49}" sibTransId="{3FC5343E-0BDA-4123-B392-2B76D6F42E41}"/>
    <dgm:cxn modelId="{6E792DED-2445-4304-90BE-C17D5F5DCF4B}" srcId="{A3E551F6-D69B-4A58-96CD-7C9DD7DB9799}" destId="{5DC38C4A-F12F-43F0-A99F-740E4DDA3D7D}" srcOrd="1" destOrd="0" parTransId="{F6316922-23E1-41D2-A3A8-CAE3679256CC}" sibTransId="{53090416-3A42-4618-A970-C9B9AAC84818}"/>
    <dgm:cxn modelId="{EB8BA244-ED32-4445-A667-4035D018CEB0}" type="presOf" srcId="{5DC38C4A-F12F-43F0-A99F-740E4DDA3D7D}" destId="{65FBF42A-9D3E-43DF-B8D1-AE1FFA9163F3}" srcOrd="0" destOrd="0" presId="urn:microsoft.com/office/officeart/2005/8/layout/pyramid2"/>
    <dgm:cxn modelId="{0C64A782-47A1-4684-A13F-2FB210EDF143}" srcId="{A3E551F6-D69B-4A58-96CD-7C9DD7DB9799}" destId="{6A7B4B82-CA50-48B9-AB15-851710E915B3}" srcOrd="2" destOrd="0" parTransId="{FD111366-99AC-4022-A7C9-382CEF94B643}" sibTransId="{F89BE10B-A0F1-430F-BB2C-739E7C549D7C}"/>
    <dgm:cxn modelId="{F63CF427-6946-C942-8934-ED7C63D57640}" type="presOf" srcId="{6A7B4B82-CA50-48B9-AB15-851710E915B3}" destId="{C07E5999-D58D-4BD1-96C9-1191038D5D55}" srcOrd="0" destOrd="0" presId="urn:microsoft.com/office/officeart/2005/8/layout/pyramid2"/>
    <dgm:cxn modelId="{93B19EF3-C735-0146-9ED3-9BB421966167}" type="presOf" srcId="{A3E551F6-D69B-4A58-96CD-7C9DD7DB9799}" destId="{7232C52D-4AC8-4768-AB35-4B1FC9850CE5}" srcOrd="0" destOrd="0" presId="urn:microsoft.com/office/officeart/2005/8/layout/pyramid2"/>
    <dgm:cxn modelId="{2318AED5-6C11-7A46-831D-F17C78129212}" type="presOf" srcId="{7E37178C-50F1-42E2-94A5-FDE888FC3B11}" destId="{CA12919C-C204-4F38-BE33-6257AB139BA6}" srcOrd="0" destOrd="0" presId="urn:microsoft.com/office/officeart/2005/8/layout/pyramid2"/>
    <dgm:cxn modelId="{E5DD50EB-DDA7-EE4A-BBBC-3843F05D862E}" type="presOf" srcId="{C91F3D07-95DC-4EDC-9324-3961A46DD027}" destId="{3AEA8685-A18D-4C35-9667-B82E5F4A31E8}" srcOrd="0" destOrd="0" presId="urn:microsoft.com/office/officeart/2005/8/layout/pyramid2"/>
    <dgm:cxn modelId="{0ED8339B-9DE0-44D5-AC1E-C8DE5B935BC9}" srcId="{A3E551F6-D69B-4A58-96CD-7C9DD7DB9799}" destId="{7E37178C-50F1-42E2-94A5-FDE888FC3B11}" srcOrd="3" destOrd="0" parTransId="{BE743469-F58B-43F9-A439-80FBAC8B66AC}" sibTransId="{4998FB25-62E2-45BA-9137-30771E4D0C84}"/>
    <dgm:cxn modelId="{8DDEDD70-C0A6-1040-9B7A-D76B79331CC2}" type="presOf" srcId="{1160FC6F-9034-46EC-9A74-A492732CD73E}" destId="{F35CD2C6-8EDE-45A3-95F6-C83938E91193}" srcOrd="0" destOrd="0" presId="urn:microsoft.com/office/officeart/2005/8/layout/pyramid2"/>
    <dgm:cxn modelId="{D62E5B99-8159-440C-B98A-392B2BA6D1FB}" srcId="{A3E551F6-D69B-4A58-96CD-7C9DD7DB9799}" destId="{C91F3D07-95DC-4EDC-9324-3961A46DD027}" srcOrd="0" destOrd="0" parTransId="{8DC2D1D3-19D3-4534-B088-AFDB6D0822E8}" sibTransId="{848267D4-8894-4FAA-BEB2-8C8DEC1E2366}"/>
    <dgm:cxn modelId="{3F20FF4D-3883-0840-B0B0-C4349063E303}" type="presParOf" srcId="{7232C52D-4AC8-4768-AB35-4B1FC9850CE5}" destId="{85668BA2-2260-48FB-AFFF-055F2573D128}" srcOrd="0" destOrd="0" presId="urn:microsoft.com/office/officeart/2005/8/layout/pyramid2"/>
    <dgm:cxn modelId="{AAE15DD4-741C-6F4C-8F25-299D5C06BB17}" type="presParOf" srcId="{7232C52D-4AC8-4768-AB35-4B1FC9850CE5}" destId="{6D7ECEA2-2BED-4214-9B36-9BD3DAF6D33D}" srcOrd="1" destOrd="0" presId="urn:microsoft.com/office/officeart/2005/8/layout/pyramid2"/>
    <dgm:cxn modelId="{F433C742-997A-404F-8B16-4640E2BFCB93}" type="presParOf" srcId="{6D7ECEA2-2BED-4214-9B36-9BD3DAF6D33D}" destId="{3AEA8685-A18D-4C35-9667-B82E5F4A31E8}" srcOrd="0" destOrd="0" presId="urn:microsoft.com/office/officeart/2005/8/layout/pyramid2"/>
    <dgm:cxn modelId="{373D62DD-707B-E149-9A0C-CCF699C279AB}" type="presParOf" srcId="{6D7ECEA2-2BED-4214-9B36-9BD3DAF6D33D}" destId="{F907190B-6CA3-4F84-9FA6-821C62B3D8A3}" srcOrd="1" destOrd="0" presId="urn:microsoft.com/office/officeart/2005/8/layout/pyramid2"/>
    <dgm:cxn modelId="{C50EFB79-3E4F-AE45-8204-CFCCC937DEC8}" type="presParOf" srcId="{6D7ECEA2-2BED-4214-9B36-9BD3DAF6D33D}" destId="{65FBF42A-9D3E-43DF-B8D1-AE1FFA9163F3}" srcOrd="2" destOrd="0" presId="urn:microsoft.com/office/officeart/2005/8/layout/pyramid2"/>
    <dgm:cxn modelId="{669619B1-F283-8949-BB46-89DD96A4D5BC}" type="presParOf" srcId="{6D7ECEA2-2BED-4214-9B36-9BD3DAF6D33D}" destId="{FCE71448-5C25-470B-BC1F-8EF3FBE9DAF1}" srcOrd="3" destOrd="0" presId="urn:microsoft.com/office/officeart/2005/8/layout/pyramid2"/>
    <dgm:cxn modelId="{6BAD9F97-E4DD-0840-B039-04A2A56E62DE}" type="presParOf" srcId="{6D7ECEA2-2BED-4214-9B36-9BD3DAF6D33D}" destId="{C07E5999-D58D-4BD1-96C9-1191038D5D55}" srcOrd="4" destOrd="0" presId="urn:microsoft.com/office/officeart/2005/8/layout/pyramid2"/>
    <dgm:cxn modelId="{A5666530-44FA-E04A-B9B2-9301565659F3}" type="presParOf" srcId="{6D7ECEA2-2BED-4214-9B36-9BD3DAF6D33D}" destId="{2EF1E2C8-2DF0-4353-A81F-C557052690F6}" srcOrd="5" destOrd="0" presId="urn:microsoft.com/office/officeart/2005/8/layout/pyramid2"/>
    <dgm:cxn modelId="{B59CE033-1444-F64F-9BF1-82BAD418BFF6}" type="presParOf" srcId="{6D7ECEA2-2BED-4214-9B36-9BD3DAF6D33D}" destId="{CA12919C-C204-4F38-BE33-6257AB139BA6}" srcOrd="6" destOrd="0" presId="urn:microsoft.com/office/officeart/2005/8/layout/pyramid2"/>
    <dgm:cxn modelId="{5DAD2558-0589-D749-82C6-48A1E2E9B179}" type="presParOf" srcId="{6D7ECEA2-2BED-4214-9B36-9BD3DAF6D33D}" destId="{C09BEEC6-1871-4B01-B87F-353F557C0F7F}" srcOrd="7" destOrd="0" presId="urn:microsoft.com/office/officeart/2005/8/layout/pyramid2"/>
    <dgm:cxn modelId="{671AA335-67C5-AA49-AA3C-7ADA4A9D1554}" type="presParOf" srcId="{6D7ECEA2-2BED-4214-9B36-9BD3DAF6D33D}" destId="{F35CD2C6-8EDE-45A3-95F6-C83938E91193}" srcOrd="8" destOrd="0" presId="urn:microsoft.com/office/officeart/2005/8/layout/pyramid2"/>
    <dgm:cxn modelId="{51573A09-B5F3-984A-B36A-BACB25F22D01}" type="presParOf" srcId="{6D7ECEA2-2BED-4214-9B36-9BD3DAF6D33D}" destId="{CC13996C-D02B-45D2-A535-0442B1CA441F}"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5CA830-E833-487B-9FD9-908120306BBF}" type="doc">
      <dgm:prSet loTypeId="urn:microsoft.com/office/officeart/2005/8/layout/pyramid2" loCatId="pyramid" qsTypeId="urn:microsoft.com/office/officeart/2005/8/quickstyle/simple1" qsCatId="simple" csTypeId="urn:microsoft.com/office/officeart/2005/8/colors/accent1_2" csCatId="accent1" phldr="1"/>
      <dgm:spPr/>
    </dgm:pt>
    <dgm:pt modelId="{989957DA-742D-470D-83E8-49FA10B8E48E}">
      <dgm:prSet phldrT="[Text]"/>
      <dgm:spPr/>
      <dgm:t>
        <a:bodyPr/>
        <a:lstStyle/>
        <a:p>
          <a:r>
            <a:rPr lang="en-US" dirty="0" smtClean="0"/>
            <a:t>Research Studies</a:t>
          </a:r>
          <a:endParaRPr lang="en-US" dirty="0"/>
        </a:p>
      </dgm:t>
    </dgm:pt>
    <dgm:pt modelId="{96698299-B12D-4FBB-B9B6-1060B4355BCE}" type="parTrans" cxnId="{3F4C93C0-749F-4D8B-A2FC-014C1F2258F0}">
      <dgm:prSet/>
      <dgm:spPr/>
      <dgm:t>
        <a:bodyPr/>
        <a:lstStyle/>
        <a:p>
          <a:endParaRPr lang="en-US"/>
        </a:p>
      </dgm:t>
    </dgm:pt>
    <dgm:pt modelId="{606B8246-B075-45AA-A158-7E6600A4396B}" type="sibTrans" cxnId="{3F4C93C0-749F-4D8B-A2FC-014C1F2258F0}">
      <dgm:prSet/>
      <dgm:spPr/>
      <dgm:t>
        <a:bodyPr/>
        <a:lstStyle/>
        <a:p>
          <a:endParaRPr lang="en-US"/>
        </a:p>
      </dgm:t>
    </dgm:pt>
    <dgm:pt modelId="{A5FD5048-1F1A-4AE3-82FC-1D3290621E57}">
      <dgm:prSet phldrT="[Text]"/>
      <dgm:spPr/>
      <dgm:t>
        <a:bodyPr/>
        <a:lstStyle/>
        <a:p>
          <a:r>
            <a:rPr lang="en-US" dirty="0" smtClean="0"/>
            <a:t>Regional (IAMIT)</a:t>
          </a:r>
          <a:endParaRPr lang="en-US" dirty="0"/>
        </a:p>
      </dgm:t>
    </dgm:pt>
    <dgm:pt modelId="{B22F8B4F-D0FC-444E-A9C3-75A1ABDCDF9C}" type="parTrans" cxnId="{B1EFB63D-51F9-4B9A-9CC1-9C583A97AF9B}">
      <dgm:prSet/>
      <dgm:spPr/>
      <dgm:t>
        <a:bodyPr/>
        <a:lstStyle/>
        <a:p>
          <a:endParaRPr lang="en-US"/>
        </a:p>
      </dgm:t>
    </dgm:pt>
    <dgm:pt modelId="{CF011427-491A-49B9-912A-D67F353693A8}" type="sibTrans" cxnId="{B1EFB63D-51F9-4B9A-9CC1-9C583A97AF9B}">
      <dgm:prSet/>
      <dgm:spPr/>
      <dgm:t>
        <a:bodyPr/>
        <a:lstStyle/>
        <a:p>
          <a:endParaRPr lang="en-US"/>
        </a:p>
      </dgm:t>
    </dgm:pt>
    <dgm:pt modelId="{EEF4D4EF-E397-4DCC-9DE6-FA40FCAD9E54}">
      <dgm:prSet phldrT="[Text]"/>
      <dgm:spPr/>
      <dgm:t>
        <a:bodyPr/>
        <a:lstStyle/>
        <a:p>
          <a:r>
            <a:rPr lang="en-US" dirty="0" smtClean="0"/>
            <a:t>IEP- Delta Wide</a:t>
          </a:r>
          <a:endParaRPr lang="en-US" dirty="0"/>
        </a:p>
      </dgm:t>
    </dgm:pt>
    <dgm:pt modelId="{95CCFAE1-225E-45C8-B328-9FF37F18C106}" type="parTrans" cxnId="{48E2348F-95E0-4A06-9877-6BBE4821F50D}">
      <dgm:prSet/>
      <dgm:spPr/>
      <dgm:t>
        <a:bodyPr/>
        <a:lstStyle/>
        <a:p>
          <a:endParaRPr lang="en-US"/>
        </a:p>
      </dgm:t>
    </dgm:pt>
    <dgm:pt modelId="{82D218A8-A616-491B-A914-071DEBED901C}" type="sibTrans" cxnId="{48E2348F-95E0-4A06-9877-6BBE4821F50D}">
      <dgm:prSet/>
      <dgm:spPr/>
      <dgm:t>
        <a:bodyPr/>
        <a:lstStyle/>
        <a:p>
          <a:endParaRPr lang="en-US"/>
        </a:p>
      </dgm:t>
    </dgm:pt>
    <dgm:pt modelId="{858BD270-ABE8-4CEC-8B68-8CC9ED359682}">
      <dgm:prSet phldrT="[Text]"/>
      <dgm:spPr/>
      <dgm:t>
        <a:bodyPr/>
        <a:lstStyle/>
        <a:p>
          <a:r>
            <a:rPr lang="en-US" dirty="0" smtClean="0"/>
            <a:t>Restoration Site (FRPA) </a:t>
          </a:r>
          <a:endParaRPr lang="en-US" dirty="0"/>
        </a:p>
      </dgm:t>
    </dgm:pt>
    <dgm:pt modelId="{1875328B-12C0-4CE5-9405-B3F5A236C03C}" type="parTrans" cxnId="{3BD5632E-CB32-4E3B-B5DB-89F0FC7A042C}">
      <dgm:prSet/>
      <dgm:spPr/>
      <dgm:t>
        <a:bodyPr/>
        <a:lstStyle/>
        <a:p>
          <a:endParaRPr lang="en-US"/>
        </a:p>
      </dgm:t>
    </dgm:pt>
    <dgm:pt modelId="{F236CC1B-86BD-4D57-A887-C00E45F3BE66}" type="sibTrans" cxnId="{3BD5632E-CB32-4E3B-B5DB-89F0FC7A042C}">
      <dgm:prSet/>
      <dgm:spPr/>
      <dgm:t>
        <a:bodyPr/>
        <a:lstStyle/>
        <a:p>
          <a:endParaRPr lang="en-US"/>
        </a:p>
      </dgm:t>
    </dgm:pt>
    <dgm:pt modelId="{53F91CC0-2E96-4593-8286-4E837D84015C}">
      <dgm:prSet phldrT="[Text]"/>
      <dgm:spPr/>
      <dgm:t>
        <a:bodyPr/>
        <a:lstStyle/>
        <a:p>
          <a:r>
            <a:rPr lang="en-US" dirty="0" smtClean="0"/>
            <a:t>Compliance Data</a:t>
          </a:r>
          <a:endParaRPr lang="en-US" dirty="0"/>
        </a:p>
      </dgm:t>
    </dgm:pt>
    <dgm:pt modelId="{DF8650BE-4CCB-4274-9B11-EA0842626FD5}" type="parTrans" cxnId="{DFCA4985-D5F3-42CA-ACAC-300FBA13E540}">
      <dgm:prSet/>
      <dgm:spPr/>
      <dgm:t>
        <a:bodyPr/>
        <a:lstStyle/>
        <a:p>
          <a:endParaRPr lang="en-US"/>
        </a:p>
      </dgm:t>
    </dgm:pt>
    <dgm:pt modelId="{21E94ACB-234C-4F29-94A1-39F268BDC342}" type="sibTrans" cxnId="{DFCA4985-D5F3-42CA-ACAC-300FBA13E540}">
      <dgm:prSet/>
      <dgm:spPr/>
      <dgm:t>
        <a:bodyPr/>
        <a:lstStyle/>
        <a:p>
          <a:endParaRPr lang="en-US"/>
        </a:p>
      </dgm:t>
    </dgm:pt>
    <dgm:pt modelId="{1E581A57-0DA9-4ADE-88BC-5F4CE6A6FD6A}" type="pres">
      <dgm:prSet presAssocID="{D65CA830-E833-487B-9FD9-908120306BBF}" presName="compositeShape" presStyleCnt="0">
        <dgm:presLayoutVars>
          <dgm:dir/>
          <dgm:resizeHandles/>
        </dgm:presLayoutVars>
      </dgm:prSet>
      <dgm:spPr/>
    </dgm:pt>
    <dgm:pt modelId="{EBDBA6B4-8F12-45C3-AFB5-B85A03484DA0}" type="pres">
      <dgm:prSet presAssocID="{D65CA830-E833-487B-9FD9-908120306BBF}" presName="pyramid" presStyleLbl="node1" presStyleIdx="0" presStyleCnt="1"/>
      <dgm:spPr/>
      <dgm:t>
        <a:bodyPr/>
        <a:lstStyle/>
        <a:p>
          <a:endParaRPr lang="en-US"/>
        </a:p>
      </dgm:t>
    </dgm:pt>
    <dgm:pt modelId="{2C01F41D-26F0-4E84-9312-D982FF0551C5}" type="pres">
      <dgm:prSet presAssocID="{D65CA830-E833-487B-9FD9-908120306BBF}" presName="theList" presStyleCnt="0"/>
      <dgm:spPr/>
    </dgm:pt>
    <dgm:pt modelId="{448E9B64-290D-4F65-9669-3A490A80E07F}" type="pres">
      <dgm:prSet presAssocID="{989957DA-742D-470D-83E8-49FA10B8E48E}" presName="aNode" presStyleLbl="fgAcc1" presStyleIdx="0" presStyleCnt="5">
        <dgm:presLayoutVars>
          <dgm:bulletEnabled val="1"/>
        </dgm:presLayoutVars>
      </dgm:prSet>
      <dgm:spPr/>
      <dgm:t>
        <a:bodyPr/>
        <a:lstStyle/>
        <a:p>
          <a:endParaRPr lang="en-US"/>
        </a:p>
      </dgm:t>
    </dgm:pt>
    <dgm:pt modelId="{7C4D3BBA-1195-4279-930B-F14847F6C11A}" type="pres">
      <dgm:prSet presAssocID="{989957DA-742D-470D-83E8-49FA10B8E48E}" presName="aSpace" presStyleCnt="0"/>
      <dgm:spPr/>
    </dgm:pt>
    <dgm:pt modelId="{A8705C61-0222-4714-874E-E4D05203B2C4}" type="pres">
      <dgm:prSet presAssocID="{53F91CC0-2E96-4593-8286-4E837D84015C}" presName="aNode" presStyleLbl="fgAcc1" presStyleIdx="1" presStyleCnt="5">
        <dgm:presLayoutVars>
          <dgm:bulletEnabled val="1"/>
        </dgm:presLayoutVars>
      </dgm:prSet>
      <dgm:spPr/>
      <dgm:t>
        <a:bodyPr/>
        <a:lstStyle/>
        <a:p>
          <a:endParaRPr lang="en-US"/>
        </a:p>
      </dgm:t>
    </dgm:pt>
    <dgm:pt modelId="{3F8A8A04-E3BC-4D2D-A001-CB5A3F9B9A7D}" type="pres">
      <dgm:prSet presAssocID="{53F91CC0-2E96-4593-8286-4E837D84015C}" presName="aSpace" presStyleCnt="0"/>
      <dgm:spPr/>
    </dgm:pt>
    <dgm:pt modelId="{0D5249D2-7EA9-4407-A3B5-191F7EF6EE74}" type="pres">
      <dgm:prSet presAssocID="{858BD270-ABE8-4CEC-8B68-8CC9ED359682}" presName="aNode" presStyleLbl="fgAcc1" presStyleIdx="2" presStyleCnt="5">
        <dgm:presLayoutVars>
          <dgm:bulletEnabled val="1"/>
        </dgm:presLayoutVars>
      </dgm:prSet>
      <dgm:spPr/>
      <dgm:t>
        <a:bodyPr/>
        <a:lstStyle/>
        <a:p>
          <a:endParaRPr lang="en-US"/>
        </a:p>
      </dgm:t>
    </dgm:pt>
    <dgm:pt modelId="{87344A06-AB3E-4B73-ADE9-E0BE1650F255}" type="pres">
      <dgm:prSet presAssocID="{858BD270-ABE8-4CEC-8B68-8CC9ED359682}" presName="aSpace" presStyleCnt="0"/>
      <dgm:spPr/>
    </dgm:pt>
    <dgm:pt modelId="{3C541447-03C9-41E5-93B8-5D6796CA2606}" type="pres">
      <dgm:prSet presAssocID="{A5FD5048-1F1A-4AE3-82FC-1D3290621E57}" presName="aNode" presStyleLbl="fgAcc1" presStyleIdx="3" presStyleCnt="5">
        <dgm:presLayoutVars>
          <dgm:bulletEnabled val="1"/>
        </dgm:presLayoutVars>
      </dgm:prSet>
      <dgm:spPr/>
      <dgm:t>
        <a:bodyPr/>
        <a:lstStyle/>
        <a:p>
          <a:endParaRPr lang="en-US"/>
        </a:p>
      </dgm:t>
    </dgm:pt>
    <dgm:pt modelId="{8D5ACBA1-337B-4B89-AF35-983CC8FC8B31}" type="pres">
      <dgm:prSet presAssocID="{A5FD5048-1F1A-4AE3-82FC-1D3290621E57}" presName="aSpace" presStyleCnt="0"/>
      <dgm:spPr/>
    </dgm:pt>
    <dgm:pt modelId="{BCDC6889-9F5D-4010-9D19-C682F85BCB6D}" type="pres">
      <dgm:prSet presAssocID="{EEF4D4EF-E397-4DCC-9DE6-FA40FCAD9E54}" presName="aNode" presStyleLbl="fgAcc1" presStyleIdx="4" presStyleCnt="5">
        <dgm:presLayoutVars>
          <dgm:bulletEnabled val="1"/>
        </dgm:presLayoutVars>
      </dgm:prSet>
      <dgm:spPr/>
      <dgm:t>
        <a:bodyPr/>
        <a:lstStyle/>
        <a:p>
          <a:endParaRPr lang="en-US"/>
        </a:p>
      </dgm:t>
    </dgm:pt>
    <dgm:pt modelId="{B0663516-4987-4DAC-9844-0435D5E23626}" type="pres">
      <dgm:prSet presAssocID="{EEF4D4EF-E397-4DCC-9DE6-FA40FCAD9E54}" presName="aSpace" presStyleCnt="0"/>
      <dgm:spPr/>
    </dgm:pt>
  </dgm:ptLst>
  <dgm:cxnLst>
    <dgm:cxn modelId="{2E0ED7D3-4E10-EB4D-9B4F-EBDD49F51000}" type="presOf" srcId="{EEF4D4EF-E397-4DCC-9DE6-FA40FCAD9E54}" destId="{BCDC6889-9F5D-4010-9D19-C682F85BCB6D}" srcOrd="0" destOrd="0" presId="urn:microsoft.com/office/officeart/2005/8/layout/pyramid2"/>
    <dgm:cxn modelId="{F3B794B9-0089-8A4D-A383-90DA910FBB55}" type="presOf" srcId="{858BD270-ABE8-4CEC-8B68-8CC9ED359682}" destId="{0D5249D2-7EA9-4407-A3B5-191F7EF6EE74}" srcOrd="0" destOrd="0" presId="urn:microsoft.com/office/officeart/2005/8/layout/pyramid2"/>
    <dgm:cxn modelId="{3F4C93C0-749F-4D8B-A2FC-014C1F2258F0}" srcId="{D65CA830-E833-487B-9FD9-908120306BBF}" destId="{989957DA-742D-470D-83E8-49FA10B8E48E}" srcOrd="0" destOrd="0" parTransId="{96698299-B12D-4FBB-B9B6-1060B4355BCE}" sibTransId="{606B8246-B075-45AA-A158-7E6600A4396B}"/>
    <dgm:cxn modelId="{614F1AFF-BF65-174F-97E4-B14A4A539A25}" type="presOf" srcId="{A5FD5048-1F1A-4AE3-82FC-1D3290621E57}" destId="{3C541447-03C9-41E5-93B8-5D6796CA2606}" srcOrd="0" destOrd="0" presId="urn:microsoft.com/office/officeart/2005/8/layout/pyramid2"/>
    <dgm:cxn modelId="{E94E6796-5E1C-5B43-A03F-F60E240A9BB6}" type="presOf" srcId="{989957DA-742D-470D-83E8-49FA10B8E48E}" destId="{448E9B64-290D-4F65-9669-3A490A80E07F}" srcOrd="0" destOrd="0" presId="urn:microsoft.com/office/officeart/2005/8/layout/pyramid2"/>
    <dgm:cxn modelId="{48E2348F-95E0-4A06-9877-6BBE4821F50D}" srcId="{D65CA830-E833-487B-9FD9-908120306BBF}" destId="{EEF4D4EF-E397-4DCC-9DE6-FA40FCAD9E54}" srcOrd="4" destOrd="0" parTransId="{95CCFAE1-225E-45C8-B328-9FF37F18C106}" sibTransId="{82D218A8-A616-491B-A914-071DEBED901C}"/>
    <dgm:cxn modelId="{394A648F-AD7B-224E-A6ED-E48B19222EF3}" type="presOf" srcId="{53F91CC0-2E96-4593-8286-4E837D84015C}" destId="{A8705C61-0222-4714-874E-E4D05203B2C4}" srcOrd="0" destOrd="0" presId="urn:microsoft.com/office/officeart/2005/8/layout/pyramid2"/>
    <dgm:cxn modelId="{08399104-58E2-DB4C-BB77-A4A978B02B91}" type="presOf" srcId="{D65CA830-E833-487B-9FD9-908120306BBF}" destId="{1E581A57-0DA9-4ADE-88BC-5F4CE6A6FD6A}" srcOrd="0" destOrd="0" presId="urn:microsoft.com/office/officeart/2005/8/layout/pyramid2"/>
    <dgm:cxn modelId="{B1EFB63D-51F9-4B9A-9CC1-9C583A97AF9B}" srcId="{D65CA830-E833-487B-9FD9-908120306BBF}" destId="{A5FD5048-1F1A-4AE3-82FC-1D3290621E57}" srcOrd="3" destOrd="0" parTransId="{B22F8B4F-D0FC-444E-A9C3-75A1ABDCDF9C}" sibTransId="{CF011427-491A-49B9-912A-D67F353693A8}"/>
    <dgm:cxn modelId="{3BD5632E-CB32-4E3B-B5DB-89F0FC7A042C}" srcId="{D65CA830-E833-487B-9FD9-908120306BBF}" destId="{858BD270-ABE8-4CEC-8B68-8CC9ED359682}" srcOrd="2" destOrd="0" parTransId="{1875328B-12C0-4CE5-9405-B3F5A236C03C}" sibTransId="{F236CC1B-86BD-4D57-A887-C00E45F3BE66}"/>
    <dgm:cxn modelId="{DFCA4985-D5F3-42CA-ACAC-300FBA13E540}" srcId="{D65CA830-E833-487B-9FD9-908120306BBF}" destId="{53F91CC0-2E96-4593-8286-4E837D84015C}" srcOrd="1" destOrd="0" parTransId="{DF8650BE-4CCB-4274-9B11-EA0842626FD5}" sibTransId="{21E94ACB-234C-4F29-94A1-39F268BDC342}"/>
    <dgm:cxn modelId="{F49B3771-F392-7647-9472-0BA4FB93AE5C}" type="presParOf" srcId="{1E581A57-0DA9-4ADE-88BC-5F4CE6A6FD6A}" destId="{EBDBA6B4-8F12-45C3-AFB5-B85A03484DA0}" srcOrd="0" destOrd="0" presId="urn:microsoft.com/office/officeart/2005/8/layout/pyramid2"/>
    <dgm:cxn modelId="{EC249960-BF71-3E4E-9A10-3AD00BEDADA5}" type="presParOf" srcId="{1E581A57-0DA9-4ADE-88BC-5F4CE6A6FD6A}" destId="{2C01F41D-26F0-4E84-9312-D982FF0551C5}" srcOrd="1" destOrd="0" presId="urn:microsoft.com/office/officeart/2005/8/layout/pyramid2"/>
    <dgm:cxn modelId="{3C3F3470-6BDA-334B-945E-B6B7675B4609}" type="presParOf" srcId="{2C01F41D-26F0-4E84-9312-D982FF0551C5}" destId="{448E9B64-290D-4F65-9669-3A490A80E07F}" srcOrd="0" destOrd="0" presId="urn:microsoft.com/office/officeart/2005/8/layout/pyramid2"/>
    <dgm:cxn modelId="{E3545219-0EEE-6347-BCFD-5A20D5D07C6D}" type="presParOf" srcId="{2C01F41D-26F0-4E84-9312-D982FF0551C5}" destId="{7C4D3BBA-1195-4279-930B-F14847F6C11A}" srcOrd="1" destOrd="0" presId="urn:microsoft.com/office/officeart/2005/8/layout/pyramid2"/>
    <dgm:cxn modelId="{2876B474-4D87-E647-9CFE-748E9D5A3B96}" type="presParOf" srcId="{2C01F41D-26F0-4E84-9312-D982FF0551C5}" destId="{A8705C61-0222-4714-874E-E4D05203B2C4}" srcOrd="2" destOrd="0" presId="urn:microsoft.com/office/officeart/2005/8/layout/pyramid2"/>
    <dgm:cxn modelId="{AC279A03-F199-A24C-9E42-9C5BE14303D4}" type="presParOf" srcId="{2C01F41D-26F0-4E84-9312-D982FF0551C5}" destId="{3F8A8A04-E3BC-4D2D-A001-CB5A3F9B9A7D}" srcOrd="3" destOrd="0" presId="urn:microsoft.com/office/officeart/2005/8/layout/pyramid2"/>
    <dgm:cxn modelId="{F421F233-8A39-4E4A-9CFA-077EBD2B5DB8}" type="presParOf" srcId="{2C01F41D-26F0-4E84-9312-D982FF0551C5}" destId="{0D5249D2-7EA9-4407-A3B5-191F7EF6EE74}" srcOrd="4" destOrd="0" presId="urn:microsoft.com/office/officeart/2005/8/layout/pyramid2"/>
    <dgm:cxn modelId="{1C586F3A-9AC8-6E45-8B12-F4ECAC8B4D8D}" type="presParOf" srcId="{2C01F41D-26F0-4E84-9312-D982FF0551C5}" destId="{87344A06-AB3E-4B73-ADE9-E0BE1650F255}" srcOrd="5" destOrd="0" presId="urn:microsoft.com/office/officeart/2005/8/layout/pyramid2"/>
    <dgm:cxn modelId="{DF37D146-9B38-7046-90FB-99684C9F4A18}" type="presParOf" srcId="{2C01F41D-26F0-4E84-9312-D982FF0551C5}" destId="{3C541447-03C9-41E5-93B8-5D6796CA2606}" srcOrd="6" destOrd="0" presId="urn:microsoft.com/office/officeart/2005/8/layout/pyramid2"/>
    <dgm:cxn modelId="{A78F2BDC-3422-C141-B3F8-2D47A0ADABB2}" type="presParOf" srcId="{2C01F41D-26F0-4E84-9312-D982FF0551C5}" destId="{8D5ACBA1-337B-4B89-AF35-983CC8FC8B31}" srcOrd="7" destOrd="0" presId="urn:microsoft.com/office/officeart/2005/8/layout/pyramid2"/>
    <dgm:cxn modelId="{ADCCFEB9-69DD-E74C-977D-3111739A5B1D}" type="presParOf" srcId="{2C01F41D-26F0-4E84-9312-D982FF0551C5}" destId="{BCDC6889-9F5D-4010-9D19-C682F85BCB6D}" srcOrd="8" destOrd="0" presId="urn:microsoft.com/office/officeart/2005/8/layout/pyramid2"/>
    <dgm:cxn modelId="{C37E0E2A-CE24-4141-82C2-F8B9A9E16515}" type="presParOf" srcId="{2C01F41D-26F0-4E84-9312-D982FF0551C5}" destId="{B0663516-4987-4DAC-9844-0435D5E23626}"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7D4300-18B4-4E72-9C9A-86AE96452AF2}" type="doc">
      <dgm:prSet loTypeId="urn:microsoft.com/office/officeart/2005/8/layout/process2" loCatId="process" qsTypeId="urn:microsoft.com/office/officeart/2005/8/quickstyle/simple1" qsCatId="simple" csTypeId="urn:microsoft.com/office/officeart/2005/8/colors/accent1_2" csCatId="accent1" phldr="1"/>
      <dgm:spPr/>
    </dgm:pt>
    <dgm:pt modelId="{F3A59B88-A061-434D-BC10-437674135ABF}">
      <dgm:prSet phldrT="[Text]" custT="1"/>
      <dgm:spPr/>
      <dgm:t>
        <a:bodyPr/>
        <a:lstStyle/>
        <a:p>
          <a:r>
            <a:rPr lang="en-US" sz="1800" dirty="0" smtClean="0"/>
            <a:t>Indicator</a:t>
          </a:r>
          <a:endParaRPr lang="en-US" sz="1800" dirty="0"/>
        </a:p>
      </dgm:t>
    </dgm:pt>
    <dgm:pt modelId="{7DA5F653-41AD-4554-A906-0F1F87F1CF9E}" type="parTrans" cxnId="{6DBB248A-9A38-481A-B38C-66F3647629BE}">
      <dgm:prSet/>
      <dgm:spPr/>
      <dgm:t>
        <a:bodyPr/>
        <a:lstStyle/>
        <a:p>
          <a:endParaRPr lang="en-US"/>
        </a:p>
      </dgm:t>
    </dgm:pt>
    <dgm:pt modelId="{321171D7-2F46-407D-B5FF-31FA07E512D8}" type="sibTrans" cxnId="{6DBB248A-9A38-481A-B38C-66F3647629BE}">
      <dgm:prSet/>
      <dgm:spPr/>
      <dgm:t>
        <a:bodyPr/>
        <a:lstStyle/>
        <a:p>
          <a:endParaRPr lang="en-US"/>
        </a:p>
      </dgm:t>
    </dgm:pt>
    <dgm:pt modelId="{FA6E8B03-B03D-441D-9A21-0542F8433CBC}">
      <dgm:prSet phldrT="[Text]" custT="1"/>
      <dgm:spPr/>
      <dgm:t>
        <a:bodyPr/>
        <a:lstStyle/>
        <a:p>
          <a:r>
            <a:rPr lang="en-US" sz="1800" dirty="0" smtClean="0"/>
            <a:t>Methods</a:t>
          </a:r>
          <a:endParaRPr lang="en-US" sz="1800" dirty="0"/>
        </a:p>
      </dgm:t>
    </dgm:pt>
    <dgm:pt modelId="{CED7FF53-0D0B-4783-BA6C-2EFEE7FF1997}" type="parTrans" cxnId="{463593F4-E4AE-4334-9A2C-7E26C024AEEA}">
      <dgm:prSet/>
      <dgm:spPr/>
      <dgm:t>
        <a:bodyPr/>
        <a:lstStyle/>
        <a:p>
          <a:endParaRPr lang="en-US"/>
        </a:p>
      </dgm:t>
    </dgm:pt>
    <dgm:pt modelId="{DE538D73-1F0D-4538-A644-B85D505F56E0}" type="sibTrans" cxnId="{463593F4-E4AE-4334-9A2C-7E26C024AEEA}">
      <dgm:prSet/>
      <dgm:spPr/>
      <dgm:t>
        <a:bodyPr/>
        <a:lstStyle/>
        <a:p>
          <a:endParaRPr lang="en-US"/>
        </a:p>
      </dgm:t>
    </dgm:pt>
    <dgm:pt modelId="{6D5A6D6A-7277-4F69-9CDB-69FB835E0034}">
      <dgm:prSet phldrT="[Text]" custT="1"/>
      <dgm:spPr/>
      <dgm:t>
        <a:bodyPr/>
        <a:lstStyle/>
        <a:p>
          <a:r>
            <a:rPr lang="en-US" sz="1500" dirty="0" smtClean="0"/>
            <a:t>Measurement Quality </a:t>
          </a:r>
          <a:r>
            <a:rPr lang="en-US" sz="1800" dirty="0" smtClean="0"/>
            <a:t>Objectives</a:t>
          </a:r>
          <a:r>
            <a:rPr lang="en-US" sz="1500" dirty="0" smtClean="0"/>
            <a:t> </a:t>
          </a:r>
          <a:endParaRPr lang="en-US" sz="1500" dirty="0"/>
        </a:p>
      </dgm:t>
    </dgm:pt>
    <dgm:pt modelId="{AA0B9BD7-5930-4EB1-8E83-48DC9B4F3022}" type="parTrans" cxnId="{4320CF95-340C-4101-897C-381A4DCE80B5}">
      <dgm:prSet/>
      <dgm:spPr/>
      <dgm:t>
        <a:bodyPr/>
        <a:lstStyle/>
        <a:p>
          <a:endParaRPr lang="en-US"/>
        </a:p>
      </dgm:t>
    </dgm:pt>
    <dgm:pt modelId="{91A4EB18-C59B-4EAD-BB37-4D8B85025070}" type="sibTrans" cxnId="{4320CF95-340C-4101-897C-381A4DCE80B5}">
      <dgm:prSet/>
      <dgm:spPr/>
      <dgm:t>
        <a:bodyPr/>
        <a:lstStyle/>
        <a:p>
          <a:endParaRPr lang="en-US"/>
        </a:p>
      </dgm:t>
    </dgm:pt>
    <dgm:pt modelId="{D340E3F5-99EF-4D76-B3B3-8240A9F12B2B}">
      <dgm:prSet phldrT="[Text]" custT="1"/>
      <dgm:spPr/>
      <dgm:t>
        <a:bodyPr/>
        <a:lstStyle/>
        <a:p>
          <a:r>
            <a:rPr lang="en-US" sz="1800" dirty="0" smtClean="0"/>
            <a:t>Data Quality Objectives</a:t>
          </a:r>
          <a:endParaRPr lang="en-US" sz="1800" dirty="0"/>
        </a:p>
      </dgm:t>
    </dgm:pt>
    <dgm:pt modelId="{C184A79D-945B-4C9E-98E3-D662B2149EF7}" type="parTrans" cxnId="{9607B437-7FA0-4638-BCF0-4380EB043669}">
      <dgm:prSet/>
      <dgm:spPr/>
      <dgm:t>
        <a:bodyPr/>
        <a:lstStyle/>
        <a:p>
          <a:endParaRPr lang="en-US"/>
        </a:p>
      </dgm:t>
    </dgm:pt>
    <dgm:pt modelId="{6071B84A-FAD3-4CEF-B2BB-1860C7E926CC}" type="sibTrans" cxnId="{9607B437-7FA0-4638-BCF0-4380EB043669}">
      <dgm:prSet/>
      <dgm:spPr/>
      <dgm:t>
        <a:bodyPr/>
        <a:lstStyle/>
        <a:p>
          <a:endParaRPr lang="en-US"/>
        </a:p>
      </dgm:t>
    </dgm:pt>
    <dgm:pt modelId="{D887A263-402E-45FA-AD07-53B2C26D974A}">
      <dgm:prSet phldrT="[Text]" custT="1"/>
      <dgm:spPr/>
      <dgm:t>
        <a:bodyPr/>
        <a:lstStyle/>
        <a:p>
          <a:r>
            <a:rPr lang="en-US" sz="1800" dirty="0" smtClean="0"/>
            <a:t>Data</a:t>
          </a:r>
          <a:r>
            <a:rPr lang="en-US" sz="2200" dirty="0" smtClean="0"/>
            <a:t> </a:t>
          </a:r>
          <a:r>
            <a:rPr lang="en-US" sz="1800" dirty="0" smtClean="0"/>
            <a:t>Management</a:t>
          </a:r>
          <a:r>
            <a:rPr lang="en-US" sz="2200" dirty="0" smtClean="0"/>
            <a:t> </a:t>
          </a:r>
          <a:endParaRPr lang="en-US" sz="2200" dirty="0"/>
        </a:p>
      </dgm:t>
    </dgm:pt>
    <dgm:pt modelId="{F11DAF9D-4FE5-4A99-A4BE-FA3A128D4133}" type="parTrans" cxnId="{82FF6F4F-1ADD-4197-85D7-2CF1B7E16351}">
      <dgm:prSet/>
      <dgm:spPr/>
      <dgm:t>
        <a:bodyPr/>
        <a:lstStyle/>
        <a:p>
          <a:endParaRPr lang="en-US"/>
        </a:p>
      </dgm:t>
    </dgm:pt>
    <dgm:pt modelId="{5A77DD0A-0312-4BC8-9846-90E6D07564CA}" type="sibTrans" cxnId="{82FF6F4F-1ADD-4197-85D7-2CF1B7E16351}">
      <dgm:prSet/>
      <dgm:spPr/>
      <dgm:t>
        <a:bodyPr/>
        <a:lstStyle/>
        <a:p>
          <a:endParaRPr lang="en-US"/>
        </a:p>
      </dgm:t>
    </dgm:pt>
    <dgm:pt modelId="{4BE584F2-1480-49E0-93D6-A1713A832351}" type="pres">
      <dgm:prSet presAssocID="{957D4300-18B4-4E72-9C9A-86AE96452AF2}" presName="linearFlow" presStyleCnt="0">
        <dgm:presLayoutVars>
          <dgm:resizeHandles val="exact"/>
        </dgm:presLayoutVars>
      </dgm:prSet>
      <dgm:spPr/>
    </dgm:pt>
    <dgm:pt modelId="{9EBCA1FC-A2FF-4657-8B98-49A7C5A0B6AA}" type="pres">
      <dgm:prSet presAssocID="{F3A59B88-A061-434D-BC10-437674135ABF}" presName="node" presStyleLbl="node1" presStyleIdx="0" presStyleCnt="5">
        <dgm:presLayoutVars>
          <dgm:bulletEnabled val="1"/>
        </dgm:presLayoutVars>
      </dgm:prSet>
      <dgm:spPr/>
      <dgm:t>
        <a:bodyPr/>
        <a:lstStyle/>
        <a:p>
          <a:endParaRPr lang="en-US"/>
        </a:p>
      </dgm:t>
    </dgm:pt>
    <dgm:pt modelId="{386560DF-F0C5-48AE-A655-694C0827C688}" type="pres">
      <dgm:prSet presAssocID="{321171D7-2F46-407D-B5FF-31FA07E512D8}" presName="sibTrans" presStyleLbl="sibTrans2D1" presStyleIdx="0" presStyleCnt="4"/>
      <dgm:spPr/>
      <dgm:t>
        <a:bodyPr/>
        <a:lstStyle/>
        <a:p>
          <a:endParaRPr lang="en-US"/>
        </a:p>
      </dgm:t>
    </dgm:pt>
    <dgm:pt modelId="{D6CC6BB3-F619-4961-B662-9C0335ADC1CC}" type="pres">
      <dgm:prSet presAssocID="{321171D7-2F46-407D-B5FF-31FA07E512D8}" presName="connectorText" presStyleLbl="sibTrans2D1" presStyleIdx="0" presStyleCnt="4"/>
      <dgm:spPr/>
      <dgm:t>
        <a:bodyPr/>
        <a:lstStyle/>
        <a:p>
          <a:endParaRPr lang="en-US"/>
        </a:p>
      </dgm:t>
    </dgm:pt>
    <dgm:pt modelId="{263A4AF4-0718-446A-A2FF-9F7CCC0B62F0}" type="pres">
      <dgm:prSet presAssocID="{FA6E8B03-B03D-441D-9A21-0542F8433CBC}" presName="node" presStyleLbl="node1" presStyleIdx="1" presStyleCnt="5">
        <dgm:presLayoutVars>
          <dgm:bulletEnabled val="1"/>
        </dgm:presLayoutVars>
      </dgm:prSet>
      <dgm:spPr/>
      <dgm:t>
        <a:bodyPr/>
        <a:lstStyle/>
        <a:p>
          <a:endParaRPr lang="en-US"/>
        </a:p>
      </dgm:t>
    </dgm:pt>
    <dgm:pt modelId="{E00E91E5-FD17-46E6-88A7-3140C9CD4993}" type="pres">
      <dgm:prSet presAssocID="{DE538D73-1F0D-4538-A644-B85D505F56E0}" presName="sibTrans" presStyleLbl="sibTrans2D1" presStyleIdx="1" presStyleCnt="4"/>
      <dgm:spPr/>
      <dgm:t>
        <a:bodyPr/>
        <a:lstStyle/>
        <a:p>
          <a:endParaRPr lang="en-US"/>
        </a:p>
      </dgm:t>
    </dgm:pt>
    <dgm:pt modelId="{615504F1-1839-44AE-A957-9F2DE4031FAF}" type="pres">
      <dgm:prSet presAssocID="{DE538D73-1F0D-4538-A644-B85D505F56E0}" presName="connectorText" presStyleLbl="sibTrans2D1" presStyleIdx="1" presStyleCnt="4"/>
      <dgm:spPr/>
      <dgm:t>
        <a:bodyPr/>
        <a:lstStyle/>
        <a:p>
          <a:endParaRPr lang="en-US"/>
        </a:p>
      </dgm:t>
    </dgm:pt>
    <dgm:pt modelId="{1DB518C2-136C-49F0-A65B-C01ECD8507B1}" type="pres">
      <dgm:prSet presAssocID="{6D5A6D6A-7277-4F69-9CDB-69FB835E0034}" presName="node" presStyleLbl="node1" presStyleIdx="2" presStyleCnt="5">
        <dgm:presLayoutVars>
          <dgm:bulletEnabled val="1"/>
        </dgm:presLayoutVars>
      </dgm:prSet>
      <dgm:spPr/>
      <dgm:t>
        <a:bodyPr/>
        <a:lstStyle/>
        <a:p>
          <a:endParaRPr lang="en-US"/>
        </a:p>
      </dgm:t>
    </dgm:pt>
    <dgm:pt modelId="{A17C2E33-1412-4151-A63E-DFC275E053C7}" type="pres">
      <dgm:prSet presAssocID="{91A4EB18-C59B-4EAD-BB37-4D8B85025070}" presName="sibTrans" presStyleLbl="sibTrans2D1" presStyleIdx="2" presStyleCnt="4"/>
      <dgm:spPr/>
      <dgm:t>
        <a:bodyPr/>
        <a:lstStyle/>
        <a:p>
          <a:endParaRPr lang="en-US"/>
        </a:p>
      </dgm:t>
    </dgm:pt>
    <dgm:pt modelId="{EB43C70B-487E-4091-B99D-8413D8F64D2C}" type="pres">
      <dgm:prSet presAssocID="{91A4EB18-C59B-4EAD-BB37-4D8B85025070}" presName="connectorText" presStyleLbl="sibTrans2D1" presStyleIdx="2" presStyleCnt="4"/>
      <dgm:spPr/>
      <dgm:t>
        <a:bodyPr/>
        <a:lstStyle/>
        <a:p>
          <a:endParaRPr lang="en-US"/>
        </a:p>
      </dgm:t>
    </dgm:pt>
    <dgm:pt modelId="{00D5D9B5-B179-4BE2-8184-FCA863D404CE}" type="pres">
      <dgm:prSet presAssocID="{D340E3F5-99EF-4D76-B3B3-8240A9F12B2B}" presName="node" presStyleLbl="node1" presStyleIdx="3" presStyleCnt="5">
        <dgm:presLayoutVars>
          <dgm:bulletEnabled val="1"/>
        </dgm:presLayoutVars>
      </dgm:prSet>
      <dgm:spPr/>
      <dgm:t>
        <a:bodyPr/>
        <a:lstStyle/>
        <a:p>
          <a:endParaRPr lang="en-US"/>
        </a:p>
      </dgm:t>
    </dgm:pt>
    <dgm:pt modelId="{F6D804BF-7A1D-4807-AA17-3CAD65A141FE}" type="pres">
      <dgm:prSet presAssocID="{6071B84A-FAD3-4CEF-B2BB-1860C7E926CC}" presName="sibTrans" presStyleLbl="sibTrans2D1" presStyleIdx="3" presStyleCnt="4"/>
      <dgm:spPr/>
      <dgm:t>
        <a:bodyPr/>
        <a:lstStyle/>
        <a:p>
          <a:endParaRPr lang="en-US"/>
        </a:p>
      </dgm:t>
    </dgm:pt>
    <dgm:pt modelId="{ABD6FF4E-497F-42E3-8538-91768BC170D1}" type="pres">
      <dgm:prSet presAssocID="{6071B84A-FAD3-4CEF-B2BB-1860C7E926CC}" presName="connectorText" presStyleLbl="sibTrans2D1" presStyleIdx="3" presStyleCnt="4"/>
      <dgm:spPr/>
      <dgm:t>
        <a:bodyPr/>
        <a:lstStyle/>
        <a:p>
          <a:endParaRPr lang="en-US"/>
        </a:p>
      </dgm:t>
    </dgm:pt>
    <dgm:pt modelId="{3ED2D64D-30E1-4685-9039-BE90E57081F6}" type="pres">
      <dgm:prSet presAssocID="{D887A263-402E-45FA-AD07-53B2C26D974A}" presName="node" presStyleLbl="node1" presStyleIdx="4" presStyleCnt="5">
        <dgm:presLayoutVars>
          <dgm:bulletEnabled val="1"/>
        </dgm:presLayoutVars>
      </dgm:prSet>
      <dgm:spPr/>
      <dgm:t>
        <a:bodyPr/>
        <a:lstStyle/>
        <a:p>
          <a:endParaRPr lang="en-US"/>
        </a:p>
      </dgm:t>
    </dgm:pt>
  </dgm:ptLst>
  <dgm:cxnLst>
    <dgm:cxn modelId="{266D1BB4-D54E-F745-BDA8-4E55CB78E667}" type="presOf" srcId="{FA6E8B03-B03D-441D-9A21-0542F8433CBC}" destId="{263A4AF4-0718-446A-A2FF-9F7CCC0B62F0}" srcOrd="0" destOrd="0" presId="urn:microsoft.com/office/officeart/2005/8/layout/process2"/>
    <dgm:cxn modelId="{21751D48-379B-A94B-97B3-6A6EFE6B6D03}" type="presOf" srcId="{91A4EB18-C59B-4EAD-BB37-4D8B85025070}" destId="{A17C2E33-1412-4151-A63E-DFC275E053C7}" srcOrd="0" destOrd="0" presId="urn:microsoft.com/office/officeart/2005/8/layout/process2"/>
    <dgm:cxn modelId="{AE1C5853-2830-E643-A9F1-F1B10F363822}" type="presOf" srcId="{6071B84A-FAD3-4CEF-B2BB-1860C7E926CC}" destId="{F6D804BF-7A1D-4807-AA17-3CAD65A141FE}" srcOrd="0" destOrd="0" presId="urn:microsoft.com/office/officeart/2005/8/layout/process2"/>
    <dgm:cxn modelId="{82FF6F4F-1ADD-4197-85D7-2CF1B7E16351}" srcId="{957D4300-18B4-4E72-9C9A-86AE96452AF2}" destId="{D887A263-402E-45FA-AD07-53B2C26D974A}" srcOrd="4" destOrd="0" parTransId="{F11DAF9D-4FE5-4A99-A4BE-FA3A128D4133}" sibTransId="{5A77DD0A-0312-4BC8-9846-90E6D07564CA}"/>
    <dgm:cxn modelId="{D955C67D-B92C-E748-866F-0E3165E23CA7}" type="presOf" srcId="{957D4300-18B4-4E72-9C9A-86AE96452AF2}" destId="{4BE584F2-1480-49E0-93D6-A1713A832351}" srcOrd="0" destOrd="0" presId="urn:microsoft.com/office/officeart/2005/8/layout/process2"/>
    <dgm:cxn modelId="{03A5235A-C50E-0745-8483-B61916E387AA}" type="presOf" srcId="{D340E3F5-99EF-4D76-B3B3-8240A9F12B2B}" destId="{00D5D9B5-B179-4BE2-8184-FCA863D404CE}" srcOrd="0" destOrd="0" presId="urn:microsoft.com/office/officeart/2005/8/layout/process2"/>
    <dgm:cxn modelId="{80A90470-926E-6B4D-A067-8A784A50C9AF}" type="presOf" srcId="{321171D7-2F46-407D-B5FF-31FA07E512D8}" destId="{386560DF-F0C5-48AE-A655-694C0827C688}" srcOrd="0" destOrd="0" presId="urn:microsoft.com/office/officeart/2005/8/layout/process2"/>
    <dgm:cxn modelId="{80539EA3-2BA7-0747-A10B-781BC08EA720}" type="presOf" srcId="{321171D7-2F46-407D-B5FF-31FA07E512D8}" destId="{D6CC6BB3-F619-4961-B662-9C0335ADC1CC}" srcOrd="1" destOrd="0" presId="urn:microsoft.com/office/officeart/2005/8/layout/process2"/>
    <dgm:cxn modelId="{4320CF95-340C-4101-897C-381A4DCE80B5}" srcId="{957D4300-18B4-4E72-9C9A-86AE96452AF2}" destId="{6D5A6D6A-7277-4F69-9CDB-69FB835E0034}" srcOrd="2" destOrd="0" parTransId="{AA0B9BD7-5930-4EB1-8E83-48DC9B4F3022}" sibTransId="{91A4EB18-C59B-4EAD-BB37-4D8B85025070}"/>
    <dgm:cxn modelId="{9A647C98-6F21-344C-8EB3-D1B836AE3DA7}" type="presOf" srcId="{91A4EB18-C59B-4EAD-BB37-4D8B85025070}" destId="{EB43C70B-487E-4091-B99D-8413D8F64D2C}" srcOrd="1" destOrd="0" presId="urn:microsoft.com/office/officeart/2005/8/layout/process2"/>
    <dgm:cxn modelId="{A95D107F-805E-FA42-B12B-A59273821E18}" type="presOf" srcId="{6D5A6D6A-7277-4F69-9CDB-69FB835E0034}" destId="{1DB518C2-136C-49F0-A65B-C01ECD8507B1}" srcOrd="0" destOrd="0" presId="urn:microsoft.com/office/officeart/2005/8/layout/process2"/>
    <dgm:cxn modelId="{D86899B0-E77B-6949-8079-6AE0B1FA96BE}" type="presOf" srcId="{6071B84A-FAD3-4CEF-B2BB-1860C7E926CC}" destId="{ABD6FF4E-497F-42E3-8538-91768BC170D1}" srcOrd="1" destOrd="0" presId="urn:microsoft.com/office/officeart/2005/8/layout/process2"/>
    <dgm:cxn modelId="{9607B437-7FA0-4638-BCF0-4380EB043669}" srcId="{957D4300-18B4-4E72-9C9A-86AE96452AF2}" destId="{D340E3F5-99EF-4D76-B3B3-8240A9F12B2B}" srcOrd="3" destOrd="0" parTransId="{C184A79D-945B-4C9E-98E3-D662B2149EF7}" sibTransId="{6071B84A-FAD3-4CEF-B2BB-1860C7E926CC}"/>
    <dgm:cxn modelId="{6DBB248A-9A38-481A-B38C-66F3647629BE}" srcId="{957D4300-18B4-4E72-9C9A-86AE96452AF2}" destId="{F3A59B88-A061-434D-BC10-437674135ABF}" srcOrd="0" destOrd="0" parTransId="{7DA5F653-41AD-4554-A906-0F1F87F1CF9E}" sibTransId="{321171D7-2F46-407D-B5FF-31FA07E512D8}"/>
    <dgm:cxn modelId="{1398F33B-C10B-F349-977E-C1CE458E8FDB}" type="presOf" srcId="{DE538D73-1F0D-4538-A644-B85D505F56E0}" destId="{E00E91E5-FD17-46E6-88A7-3140C9CD4993}" srcOrd="0" destOrd="0" presId="urn:microsoft.com/office/officeart/2005/8/layout/process2"/>
    <dgm:cxn modelId="{463593F4-E4AE-4334-9A2C-7E26C024AEEA}" srcId="{957D4300-18B4-4E72-9C9A-86AE96452AF2}" destId="{FA6E8B03-B03D-441D-9A21-0542F8433CBC}" srcOrd="1" destOrd="0" parTransId="{CED7FF53-0D0B-4783-BA6C-2EFEE7FF1997}" sibTransId="{DE538D73-1F0D-4538-A644-B85D505F56E0}"/>
    <dgm:cxn modelId="{8E1DE965-79FE-6940-8569-EE85E0FE12CB}" type="presOf" srcId="{DE538D73-1F0D-4538-A644-B85D505F56E0}" destId="{615504F1-1839-44AE-A957-9F2DE4031FAF}" srcOrd="1" destOrd="0" presId="urn:microsoft.com/office/officeart/2005/8/layout/process2"/>
    <dgm:cxn modelId="{84A530E1-F7D3-0841-9B67-8A084D5D849B}" type="presOf" srcId="{D887A263-402E-45FA-AD07-53B2C26D974A}" destId="{3ED2D64D-30E1-4685-9039-BE90E57081F6}" srcOrd="0" destOrd="0" presId="urn:microsoft.com/office/officeart/2005/8/layout/process2"/>
    <dgm:cxn modelId="{679B108E-9174-DE44-8C37-1B5EB9E549E9}" type="presOf" srcId="{F3A59B88-A061-434D-BC10-437674135ABF}" destId="{9EBCA1FC-A2FF-4657-8B98-49A7C5A0B6AA}" srcOrd="0" destOrd="0" presId="urn:microsoft.com/office/officeart/2005/8/layout/process2"/>
    <dgm:cxn modelId="{55B8E713-2100-FC41-84D3-01DF8077B83F}" type="presParOf" srcId="{4BE584F2-1480-49E0-93D6-A1713A832351}" destId="{9EBCA1FC-A2FF-4657-8B98-49A7C5A0B6AA}" srcOrd="0" destOrd="0" presId="urn:microsoft.com/office/officeart/2005/8/layout/process2"/>
    <dgm:cxn modelId="{1DA9155B-2FF0-3340-A332-D9D5F1379A09}" type="presParOf" srcId="{4BE584F2-1480-49E0-93D6-A1713A832351}" destId="{386560DF-F0C5-48AE-A655-694C0827C688}" srcOrd="1" destOrd="0" presId="urn:microsoft.com/office/officeart/2005/8/layout/process2"/>
    <dgm:cxn modelId="{2DC7FC3E-E672-2546-9DBA-AB3730B601EE}" type="presParOf" srcId="{386560DF-F0C5-48AE-A655-694C0827C688}" destId="{D6CC6BB3-F619-4961-B662-9C0335ADC1CC}" srcOrd="0" destOrd="0" presId="urn:microsoft.com/office/officeart/2005/8/layout/process2"/>
    <dgm:cxn modelId="{9C74A0F9-8A74-C142-9CAD-808CC538A1E6}" type="presParOf" srcId="{4BE584F2-1480-49E0-93D6-A1713A832351}" destId="{263A4AF4-0718-446A-A2FF-9F7CCC0B62F0}" srcOrd="2" destOrd="0" presId="urn:microsoft.com/office/officeart/2005/8/layout/process2"/>
    <dgm:cxn modelId="{32A89F5A-5145-0A45-8D2C-2F494F2B0F39}" type="presParOf" srcId="{4BE584F2-1480-49E0-93D6-A1713A832351}" destId="{E00E91E5-FD17-46E6-88A7-3140C9CD4993}" srcOrd="3" destOrd="0" presId="urn:microsoft.com/office/officeart/2005/8/layout/process2"/>
    <dgm:cxn modelId="{F88C704B-C609-414D-871A-E42809159E46}" type="presParOf" srcId="{E00E91E5-FD17-46E6-88A7-3140C9CD4993}" destId="{615504F1-1839-44AE-A957-9F2DE4031FAF}" srcOrd="0" destOrd="0" presId="urn:microsoft.com/office/officeart/2005/8/layout/process2"/>
    <dgm:cxn modelId="{3A86B33D-DCF5-184F-B250-F881575EF89F}" type="presParOf" srcId="{4BE584F2-1480-49E0-93D6-A1713A832351}" destId="{1DB518C2-136C-49F0-A65B-C01ECD8507B1}" srcOrd="4" destOrd="0" presId="urn:microsoft.com/office/officeart/2005/8/layout/process2"/>
    <dgm:cxn modelId="{4892479A-7606-4B40-B513-7A56C882B74B}" type="presParOf" srcId="{4BE584F2-1480-49E0-93D6-A1713A832351}" destId="{A17C2E33-1412-4151-A63E-DFC275E053C7}" srcOrd="5" destOrd="0" presId="urn:microsoft.com/office/officeart/2005/8/layout/process2"/>
    <dgm:cxn modelId="{376E967F-382D-FA46-8521-85C49CFCBC97}" type="presParOf" srcId="{A17C2E33-1412-4151-A63E-DFC275E053C7}" destId="{EB43C70B-487E-4091-B99D-8413D8F64D2C}" srcOrd="0" destOrd="0" presId="urn:microsoft.com/office/officeart/2005/8/layout/process2"/>
    <dgm:cxn modelId="{A40EAA32-496D-314F-8D9D-E7ECADB16DC3}" type="presParOf" srcId="{4BE584F2-1480-49E0-93D6-A1713A832351}" destId="{00D5D9B5-B179-4BE2-8184-FCA863D404CE}" srcOrd="6" destOrd="0" presId="urn:microsoft.com/office/officeart/2005/8/layout/process2"/>
    <dgm:cxn modelId="{C233B32E-D62F-0241-AFA8-658934C25363}" type="presParOf" srcId="{4BE584F2-1480-49E0-93D6-A1713A832351}" destId="{F6D804BF-7A1D-4807-AA17-3CAD65A141FE}" srcOrd="7" destOrd="0" presId="urn:microsoft.com/office/officeart/2005/8/layout/process2"/>
    <dgm:cxn modelId="{B3D08F0F-DD8F-EE48-9C9D-0BA87EC526A8}" type="presParOf" srcId="{F6D804BF-7A1D-4807-AA17-3CAD65A141FE}" destId="{ABD6FF4E-497F-42E3-8538-91768BC170D1}" srcOrd="0" destOrd="0" presId="urn:microsoft.com/office/officeart/2005/8/layout/process2"/>
    <dgm:cxn modelId="{784536C8-6FC4-B846-B51B-2491FF30A574}" type="presParOf" srcId="{4BE584F2-1480-49E0-93D6-A1713A832351}" destId="{3ED2D64D-30E1-4685-9039-BE90E57081F6}"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68BA2-2260-48FB-AFFF-055F2573D128}">
      <dsp:nvSpPr>
        <dsp:cNvPr id="0" name=""/>
        <dsp:cNvSpPr/>
      </dsp:nvSpPr>
      <dsp:spPr>
        <a:xfrm>
          <a:off x="533399" y="0"/>
          <a:ext cx="3048000" cy="30480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EA8685-A18D-4C35-9667-B82E5F4A31E8}">
      <dsp:nvSpPr>
        <dsp:cNvPr id="0" name=""/>
        <dsp:cNvSpPr/>
      </dsp:nvSpPr>
      <dsp:spPr>
        <a:xfrm>
          <a:off x="2057400" y="305097"/>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Water Quality</a:t>
          </a:r>
          <a:endParaRPr lang="en-US" sz="1800" kern="1200" dirty="0"/>
        </a:p>
      </dsp:txBody>
      <dsp:txXfrm>
        <a:off x="2078556" y="326253"/>
        <a:ext cx="1938888" cy="391075"/>
      </dsp:txXfrm>
    </dsp:sp>
    <dsp:sp modelId="{65FBF42A-9D3E-43DF-B8D1-AE1FFA9163F3}">
      <dsp:nvSpPr>
        <dsp:cNvPr id="0" name=""/>
        <dsp:cNvSpPr/>
      </dsp:nvSpPr>
      <dsp:spPr>
        <a:xfrm>
          <a:off x="2057400" y="792658"/>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Phytoplankton</a:t>
          </a:r>
          <a:endParaRPr lang="en-US" sz="1800" kern="1200" dirty="0"/>
        </a:p>
      </dsp:txBody>
      <dsp:txXfrm>
        <a:off x="2078556" y="813814"/>
        <a:ext cx="1938888" cy="391075"/>
      </dsp:txXfrm>
    </dsp:sp>
    <dsp:sp modelId="{C07E5999-D58D-4BD1-96C9-1191038D5D55}">
      <dsp:nvSpPr>
        <dsp:cNvPr id="0" name=""/>
        <dsp:cNvSpPr/>
      </dsp:nvSpPr>
      <dsp:spPr>
        <a:xfrm>
          <a:off x="2057400" y="1280219"/>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Zooplankton</a:t>
          </a:r>
          <a:endParaRPr lang="en-US" sz="1800" kern="1200" dirty="0"/>
        </a:p>
      </dsp:txBody>
      <dsp:txXfrm>
        <a:off x="2078556" y="1301375"/>
        <a:ext cx="1938888" cy="391075"/>
      </dsp:txXfrm>
    </dsp:sp>
    <dsp:sp modelId="{CA12919C-C204-4F38-BE33-6257AB139BA6}">
      <dsp:nvSpPr>
        <dsp:cNvPr id="0" name=""/>
        <dsp:cNvSpPr/>
      </dsp:nvSpPr>
      <dsp:spPr>
        <a:xfrm>
          <a:off x="2057400" y="1767780"/>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Benthics</a:t>
          </a:r>
          <a:endParaRPr lang="en-US" sz="1800" kern="1200" dirty="0"/>
        </a:p>
      </dsp:txBody>
      <dsp:txXfrm>
        <a:off x="2078556" y="1788936"/>
        <a:ext cx="1938888" cy="391075"/>
      </dsp:txXfrm>
    </dsp:sp>
    <dsp:sp modelId="{F35CD2C6-8EDE-45A3-95F6-C83938E91193}">
      <dsp:nvSpPr>
        <dsp:cNvPr id="0" name=""/>
        <dsp:cNvSpPr/>
      </dsp:nvSpPr>
      <dsp:spPr>
        <a:xfrm>
          <a:off x="2057400" y="2255341"/>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Fish</a:t>
          </a:r>
          <a:endParaRPr lang="en-US" sz="1800" kern="1200" dirty="0"/>
        </a:p>
      </dsp:txBody>
      <dsp:txXfrm>
        <a:off x="2078556" y="2276497"/>
        <a:ext cx="1938888" cy="3910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BA6B4-8F12-45C3-AFB5-B85A03484DA0}">
      <dsp:nvSpPr>
        <dsp:cNvPr id="0" name=""/>
        <dsp:cNvSpPr/>
      </dsp:nvSpPr>
      <dsp:spPr>
        <a:xfrm>
          <a:off x="533399" y="0"/>
          <a:ext cx="3048000" cy="30480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E9B64-290D-4F65-9669-3A490A80E07F}">
      <dsp:nvSpPr>
        <dsp:cNvPr id="0" name=""/>
        <dsp:cNvSpPr/>
      </dsp:nvSpPr>
      <dsp:spPr>
        <a:xfrm>
          <a:off x="2057400" y="305097"/>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Research Studies</a:t>
          </a:r>
          <a:endParaRPr lang="en-US" sz="1500" kern="1200" dirty="0"/>
        </a:p>
      </dsp:txBody>
      <dsp:txXfrm>
        <a:off x="2078556" y="326253"/>
        <a:ext cx="1938888" cy="391075"/>
      </dsp:txXfrm>
    </dsp:sp>
    <dsp:sp modelId="{A8705C61-0222-4714-874E-E4D05203B2C4}">
      <dsp:nvSpPr>
        <dsp:cNvPr id="0" name=""/>
        <dsp:cNvSpPr/>
      </dsp:nvSpPr>
      <dsp:spPr>
        <a:xfrm>
          <a:off x="2057400" y="792658"/>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Compliance Data</a:t>
          </a:r>
          <a:endParaRPr lang="en-US" sz="1500" kern="1200" dirty="0"/>
        </a:p>
      </dsp:txBody>
      <dsp:txXfrm>
        <a:off x="2078556" y="813814"/>
        <a:ext cx="1938888" cy="391075"/>
      </dsp:txXfrm>
    </dsp:sp>
    <dsp:sp modelId="{0D5249D2-7EA9-4407-A3B5-191F7EF6EE74}">
      <dsp:nvSpPr>
        <dsp:cNvPr id="0" name=""/>
        <dsp:cNvSpPr/>
      </dsp:nvSpPr>
      <dsp:spPr>
        <a:xfrm>
          <a:off x="2057400" y="1280219"/>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Restoration Site (FRPA) </a:t>
          </a:r>
          <a:endParaRPr lang="en-US" sz="1500" kern="1200" dirty="0"/>
        </a:p>
      </dsp:txBody>
      <dsp:txXfrm>
        <a:off x="2078556" y="1301375"/>
        <a:ext cx="1938888" cy="391075"/>
      </dsp:txXfrm>
    </dsp:sp>
    <dsp:sp modelId="{3C541447-03C9-41E5-93B8-5D6796CA2606}">
      <dsp:nvSpPr>
        <dsp:cNvPr id="0" name=""/>
        <dsp:cNvSpPr/>
      </dsp:nvSpPr>
      <dsp:spPr>
        <a:xfrm>
          <a:off x="2057400" y="1767780"/>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Regional (IAMIT)</a:t>
          </a:r>
          <a:endParaRPr lang="en-US" sz="1500" kern="1200" dirty="0"/>
        </a:p>
      </dsp:txBody>
      <dsp:txXfrm>
        <a:off x="2078556" y="1788936"/>
        <a:ext cx="1938888" cy="391075"/>
      </dsp:txXfrm>
    </dsp:sp>
    <dsp:sp modelId="{BCDC6889-9F5D-4010-9D19-C682F85BCB6D}">
      <dsp:nvSpPr>
        <dsp:cNvPr id="0" name=""/>
        <dsp:cNvSpPr/>
      </dsp:nvSpPr>
      <dsp:spPr>
        <a:xfrm>
          <a:off x="2057400" y="2255341"/>
          <a:ext cx="1981200" cy="4333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IEP- Delta Wide</a:t>
          </a:r>
          <a:endParaRPr lang="en-US" sz="1500" kern="1200" dirty="0"/>
        </a:p>
      </dsp:txBody>
      <dsp:txXfrm>
        <a:off x="2078556" y="2276497"/>
        <a:ext cx="1938888" cy="3910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CA1FC-A2FF-4657-8B98-49A7C5A0B6AA}">
      <dsp:nvSpPr>
        <dsp:cNvPr id="0" name=""/>
        <dsp:cNvSpPr/>
      </dsp:nvSpPr>
      <dsp:spPr>
        <a:xfrm>
          <a:off x="1416205" y="1859"/>
          <a:ext cx="1739588" cy="4348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Indicator</a:t>
          </a:r>
          <a:endParaRPr lang="en-US" sz="1800" kern="1200" dirty="0"/>
        </a:p>
      </dsp:txBody>
      <dsp:txXfrm>
        <a:off x="1428943" y="14597"/>
        <a:ext cx="1714112" cy="409421"/>
      </dsp:txXfrm>
    </dsp:sp>
    <dsp:sp modelId="{386560DF-F0C5-48AE-A655-694C0827C688}">
      <dsp:nvSpPr>
        <dsp:cNvPr id="0" name=""/>
        <dsp:cNvSpPr/>
      </dsp:nvSpPr>
      <dsp:spPr>
        <a:xfrm rot="5400000">
          <a:off x="2204456" y="447629"/>
          <a:ext cx="163086" cy="1957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227289" y="463937"/>
        <a:ext cx="117421" cy="114160"/>
      </dsp:txXfrm>
    </dsp:sp>
    <dsp:sp modelId="{263A4AF4-0718-446A-A2FF-9F7CCC0B62F0}">
      <dsp:nvSpPr>
        <dsp:cNvPr id="0" name=""/>
        <dsp:cNvSpPr/>
      </dsp:nvSpPr>
      <dsp:spPr>
        <a:xfrm>
          <a:off x="1416205" y="654205"/>
          <a:ext cx="1739588" cy="4348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Methods</a:t>
          </a:r>
          <a:endParaRPr lang="en-US" sz="1800" kern="1200" dirty="0"/>
        </a:p>
      </dsp:txBody>
      <dsp:txXfrm>
        <a:off x="1428943" y="666943"/>
        <a:ext cx="1714112" cy="409421"/>
      </dsp:txXfrm>
    </dsp:sp>
    <dsp:sp modelId="{E00E91E5-FD17-46E6-88A7-3140C9CD4993}">
      <dsp:nvSpPr>
        <dsp:cNvPr id="0" name=""/>
        <dsp:cNvSpPr/>
      </dsp:nvSpPr>
      <dsp:spPr>
        <a:xfrm rot="5400000">
          <a:off x="2204456" y="1099975"/>
          <a:ext cx="163086" cy="1957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227289" y="1116283"/>
        <a:ext cx="117421" cy="114160"/>
      </dsp:txXfrm>
    </dsp:sp>
    <dsp:sp modelId="{1DB518C2-136C-49F0-A65B-C01ECD8507B1}">
      <dsp:nvSpPr>
        <dsp:cNvPr id="0" name=""/>
        <dsp:cNvSpPr/>
      </dsp:nvSpPr>
      <dsp:spPr>
        <a:xfrm>
          <a:off x="1416205" y="1306551"/>
          <a:ext cx="1739588" cy="4348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Measurement Quality </a:t>
          </a:r>
          <a:r>
            <a:rPr lang="en-US" sz="1800" kern="1200" dirty="0" smtClean="0"/>
            <a:t>Objectives</a:t>
          </a:r>
          <a:r>
            <a:rPr lang="en-US" sz="1500" kern="1200" dirty="0" smtClean="0"/>
            <a:t> </a:t>
          </a:r>
          <a:endParaRPr lang="en-US" sz="1500" kern="1200" dirty="0"/>
        </a:p>
      </dsp:txBody>
      <dsp:txXfrm>
        <a:off x="1428943" y="1319289"/>
        <a:ext cx="1714112" cy="409421"/>
      </dsp:txXfrm>
    </dsp:sp>
    <dsp:sp modelId="{A17C2E33-1412-4151-A63E-DFC275E053C7}">
      <dsp:nvSpPr>
        <dsp:cNvPr id="0" name=""/>
        <dsp:cNvSpPr/>
      </dsp:nvSpPr>
      <dsp:spPr>
        <a:xfrm rot="5400000">
          <a:off x="2204456" y="1752321"/>
          <a:ext cx="163086" cy="1957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227289" y="1768629"/>
        <a:ext cx="117421" cy="114160"/>
      </dsp:txXfrm>
    </dsp:sp>
    <dsp:sp modelId="{00D5D9B5-B179-4BE2-8184-FCA863D404CE}">
      <dsp:nvSpPr>
        <dsp:cNvPr id="0" name=""/>
        <dsp:cNvSpPr/>
      </dsp:nvSpPr>
      <dsp:spPr>
        <a:xfrm>
          <a:off x="1416205" y="1958897"/>
          <a:ext cx="1739588" cy="4348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Data Quality Objectives</a:t>
          </a:r>
          <a:endParaRPr lang="en-US" sz="1800" kern="1200" dirty="0"/>
        </a:p>
      </dsp:txBody>
      <dsp:txXfrm>
        <a:off x="1428943" y="1971635"/>
        <a:ext cx="1714112" cy="409421"/>
      </dsp:txXfrm>
    </dsp:sp>
    <dsp:sp modelId="{F6D804BF-7A1D-4807-AA17-3CAD65A141FE}">
      <dsp:nvSpPr>
        <dsp:cNvPr id="0" name=""/>
        <dsp:cNvSpPr/>
      </dsp:nvSpPr>
      <dsp:spPr>
        <a:xfrm rot="5400000">
          <a:off x="2204456" y="2404666"/>
          <a:ext cx="163086" cy="1957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227289" y="2420974"/>
        <a:ext cx="117421" cy="114160"/>
      </dsp:txXfrm>
    </dsp:sp>
    <dsp:sp modelId="{3ED2D64D-30E1-4685-9039-BE90E57081F6}">
      <dsp:nvSpPr>
        <dsp:cNvPr id="0" name=""/>
        <dsp:cNvSpPr/>
      </dsp:nvSpPr>
      <dsp:spPr>
        <a:xfrm>
          <a:off x="1416205" y="2611242"/>
          <a:ext cx="1739588" cy="4348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Data</a:t>
          </a:r>
          <a:r>
            <a:rPr lang="en-US" sz="2200" kern="1200" dirty="0" smtClean="0"/>
            <a:t> </a:t>
          </a:r>
          <a:r>
            <a:rPr lang="en-US" sz="1800" kern="1200" dirty="0" smtClean="0"/>
            <a:t>Management</a:t>
          </a:r>
          <a:r>
            <a:rPr lang="en-US" sz="2200" kern="1200" dirty="0" smtClean="0"/>
            <a:t> </a:t>
          </a:r>
          <a:endParaRPr lang="en-US" sz="2200" kern="1200" dirty="0"/>
        </a:p>
      </dsp:txBody>
      <dsp:txXfrm>
        <a:off x="1428943" y="2623980"/>
        <a:ext cx="1714112" cy="40942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56FBBF-6D94-4913-A520-0A136CD7FEBB}" type="datetimeFigureOut">
              <a:rPr lang="en-US" smtClean="0"/>
              <a:t>11/9/16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C78A32-04A3-45A6-9944-B044DE5C6079}" type="slidenum">
              <a:rPr lang="en-US" smtClean="0"/>
              <a:t>‹#›</a:t>
            </a:fld>
            <a:endParaRPr lang="en-US"/>
          </a:p>
        </p:txBody>
      </p:sp>
    </p:spTree>
    <p:extLst>
      <p:ext uri="{BB962C8B-B14F-4D97-AF65-F5344CB8AC3E}">
        <p14:creationId xmlns:p14="http://schemas.microsoft.com/office/powerpoint/2010/main" val="412624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first effort to present performance measures, we worked closely with Water Board and EPA staff to develop pages</a:t>
            </a:r>
            <a:r>
              <a:rPr lang="en-US" baseline="0" dirty="0" smtClean="0"/>
              <a:t> for the existing Total Maximum Daily Loads, and I’ll detail the Stockton Deep Water Shipping Channel Dissolved Oxygen TMDL to give you an idea of the types of performance measure tracking presented on the Estuaries Portal</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15</a:t>
            </a:fld>
            <a:endParaRPr lang="en-US"/>
          </a:p>
        </p:txBody>
      </p:sp>
    </p:spTree>
    <p:extLst>
      <p:ext uri="{BB962C8B-B14F-4D97-AF65-F5344CB8AC3E}">
        <p14:creationId xmlns:p14="http://schemas.microsoft.com/office/powerpoint/2010/main" val="568833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C9BEE7-07DE-4DF4-B47B-F7DBB8FA6A75}" type="slidenum">
              <a:rPr lang="en-US" smtClean="0"/>
              <a:t>24</a:t>
            </a:fld>
            <a:endParaRPr lang="en-US"/>
          </a:p>
        </p:txBody>
      </p:sp>
    </p:spTree>
    <p:extLst>
      <p:ext uri="{BB962C8B-B14F-4D97-AF65-F5344CB8AC3E}">
        <p14:creationId xmlns:p14="http://schemas.microsoft.com/office/powerpoint/2010/main" val="739917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C9BEE7-07DE-4DF4-B47B-F7DBB8FA6A75}" type="slidenum">
              <a:rPr lang="en-US" smtClean="0"/>
              <a:t>25</a:t>
            </a:fld>
            <a:endParaRPr lang="en-US"/>
          </a:p>
        </p:txBody>
      </p:sp>
    </p:spTree>
    <p:extLst>
      <p:ext uri="{BB962C8B-B14F-4D97-AF65-F5344CB8AC3E}">
        <p14:creationId xmlns:p14="http://schemas.microsoft.com/office/powerpoint/2010/main" val="456260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C9BEE7-07DE-4DF4-B47B-F7DBB8FA6A75}" type="slidenum">
              <a:rPr lang="en-US" smtClean="0"/>
              <a:t>26</a:t>
            </a:fld>
            <a:endParaRPr lang="en-US"/>
          </a:p>
        </p:txBody>
      </p:sp>
    </p:spTree>
    <p:extLst>
      <p:ext uri="{BB962C8B-B14F-4D97-AF65-F5344CB8AC3E}">
        <p14:creationId xmlns:p14="http://schemas.microsoft.com/office/powerpoint/2010/main" val="2102237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3BDF70-D179-4CAE-8BEA-8DA356620924}" type="slidenum">
              <a:rPr lang="en-US" smtClean="0"/>
              <a:t>27</a:t>
            </a:fld>
            <a:endParaRPr lang="en-US"/>
          </a:p>
        </p:txBody>
      </p:sp>
    </p:spTree>
    <p:extLst>
      <p:ext uri="{BB962C8B-B14F-4D97-AF65-F5344CB8AC3E}">
        <p14:creationId xmlns:p14="http://schemas.microsoft.com/office/powerpoint/2010/main" val="540630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593BDF70-D179-4CAE-8BEA-8DA356620924}" type="slidenum">
              <a:rPr lang="en-US" smtClean="0"/>
              <a:t>28</a:t>
            </a:fld>
            <a:endParaRPr lang="en-US"/>
          </a:p>
        </p:txBody>
      </p:sp>
    </p:spTree>
    <p:extLst>
      <p:ext uri="{BB962C8B-B14F-4D97-AF65-F5344CB8AC3E}">
        <p14:creationId xmlns:p14="http://schemas.microsoft.com/office/powerpoint/2010/main" val="585503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3BDF70-D179-4CAE-8BEA-8DA356620924}" type="slidenum">
              <a:rPr lang="en-US" smtClean="0"/>
              <a:t>29</a:t>
            </a:fld>
            <a:endParaRPr lang="en-US"/>
          </a:p>
        </p:txBody>
      </p:sp>
    </p:spTree>
    <p:extLst>
      <p:ext uri="{BB962C8B-B14F-4D97-AF65-F5344CB8AC3E}">
        <p14:creationId xmlns:p14="http://schemas.microsoft.com/office/powerpoint/2010/main" val="1656477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My Water Quality Portals, Report Card and TMDLs</a:t>
            </a:r>
          </a:p>
          <a:p>
            <a:pPr lvl="1"/>
            <a:r>
              <a:rPr lang="en-US" dirty="0" smtClean="0"/>
              <a:t>Demo DOSS/CAMT/ DJFMP, discuss phase 2</a:t>
            </a:r>
          </a:p>
          <a:p>
            <a:pPr marL="457200" lvl="1" indent="0">
              <a:buNone/>
            </a:pPr>
            <a:r>
              <a:rPr lang="en-US" dirty="0" smtClean="0"/>
              <a:t>-   DCT Salinity/Turbidity (Val)</a:t>
            </a:r>
          </a:p>
          <a:p>
            <a:pPr lvl="1"/>
            <a:r>
              <a:rPr lang="en-US" dirty="0" smtClean="0"/>
              <a:t>By the Numbers (TBD)</a:t>
            </a:r>
          </a:p>
          <a:p>
            <a:pPr lvl="1"/>
            <a:r>
              <a:rPr lang="en-US" dirty="0" smtClean="0"/>
              <a:t>Build your own Dashboard</a:t>
            </a:r>
          </a:p>
          <a:p>
            <a:endParaRPr lang="en-US" dirty="0"/>
          </a:p>
        </p:txBody>
      </p:sp>
      <p:sp>
        <p:nvSpPr>
          <p:cNvPr id="4" name="Slide Number Placeholder 3"/>
          <p:cNvSpPr>
            <a:spLocks noGrp="1"/>
          </p:cNvSpPr>
          <p:nvPr>
            <p:ph type="sldNum" sz="quarter" idx="10"/>
          </p:nvPr>
        </p:nvSpPr>
        <p:spPr/>
        <p:txBody>
          <a:bodyPr/>
          <a:lstStyle/>
          <a:p>
            <a:fld id="{6503429C-F338-994A-813B-C328E8727B85}" type="slidenum">
              <a:rPr lang="en-US" smtClean="0"/>
              <a:t>31</a:t>
            </a:fld>
            <a:endParaRPr lang="en-US"/>
          </a:p>
        </p:txBody>
      </p:sp>
    </p:spTree>
    <p:extLst>
      <p:ext uri="{BB962C8B-B14F-4D97-AF65-F5344CB8AC3E}">
        <p14:creationId xmlns:p14="http://schemas.microsoft.com/office/powerpoint/2010/main" val="2099404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first effort to present performance measures, we worked closely with Water Board and EPA staff to develop pages</a:t>
            </a:r>
            <a:r>
              <a:rPr lang="en-US" baseline="0" dirty="0" smtClean="0"/>
              <a:t> for the existing Total Maximum Daily Loads, and I’ll detail the Stockton Deep Water Shipping Channel Dissolved Oxygen TMDL to give you an idea of the types of performance measure tracking presented on the Estuaries Portal</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32</a:t>
            </a:fld>
            <a:endParaRPr lang="en-US"/>
          </a:p>
        </p:txBody>
      </p:sp>
    </p:spTree>
    <p:extLst>
      <p:ext uri="{BB962C8B-B14F-4D97-AF65-F5344CB8AC3E}">
        <p14:creationId xmlns:p14="http://schemas.microsoft.com/office/powerpoint/2010/main" val="1950131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TMDL summary starts with a very simple assessment of where we are with the TMDL.  In this case, conditions are improving.  The summary tab also includes a map of the impaired reach</a:t>
            </a:r>
            <a:r>
              <a:rPr lang="en-US" baseline="0" dirty="0" smtClean="0"/>
              <a:t> and a couple larger-scale maps to give people who aren’t familiar with the area some frame of reference.</a:t>
            </a:r>
          </a:p>
          <a:p>
            <a:endParaRPr lang="en-US" baseline="0" dirty="0" smtClean="0"/>
          </a:p>
          <a:p>
            <a:r>
              <a:rPr lang="en-US" baseline="0" dirty="0" smtClean="0"/>
              <a:t>As you scroll down, you can get more information like what the goal is for the particular pollutant, why the TMDL was necessary, sources, loading allocation, and the timeline for attainment.</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33</a:t>
            </a:fld>
            <a:endParaRPr lang="en-US"/>
          </a:p>
        </p:txBody>
      </p:sp>
    </p:spTree>
    <p:extLst>
      <p:ext uri="{BB962C8B-B14F-4D97-AF65-F5344CB8AC3E}">
        <p14:creationId xmlns:p14="http://schemas.microsoft.com/office/powerpoint/2010/main" val="1525362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have a tab for Current Conditions that gives you text</a:t>
            </a:r>
            <a:r>
              <a:rPr lang="en-US" baseline="0" dirty="0" smtClean="0"/>
              <a:t> explaining what’s being presented and why that information is important</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34</a:t>
            </a:fld>
            <a:endParaRPr lang="en-US"/>
          </a:p>
        </p:txBody>
      </p:sp>
    </p:spTree>
    <p:extLst>
      <p:ext uri="{BB962C8B-B14F-4D97-AF65-F5344CB8AC3E}">
        <p14:creationId xmlns:p14="http://schemas.microsoft.com/office/powerpoint/2010/main" val="130001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TMDL summary starts with a very simple assessment of where we are with the TMDL.  In this case, conditions are improving.  The summary tab also includes a map of the impaired reach</a:t>
            </a:r>
            <a:r>
              <a:rPr lang="en-US" baseline="0" dirty="0" smtClean="0"/>
              <a:t> and a couple larger-scale maps to give people who aren’t familiar with the area some frame of reference.</a:t>
            </a:r>
          </a:p>
          <a:p>
            <a:endParaRPr lang="en-US" baseline="0" dirty="0" smtClean="0"/>
          </a:p>
          <a:p>
            <a:r>
              <a:rPr lang="en-US" baseline="0" dirty="0" smtClean="0"/>
              <a:t>As you scroll down, you can get more information like what the goal is for the particular pollutant, why the TMDL was necessary, sources, loading allocation, and the timeline for attainment.</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16</a:t>
            </a:fld>
            <a:endParaRPr lang="en-US"/>
          </a:p>
        </p:txBody>
      </p:sp>
    </p:spTree>
    <p:extLst>
      <p:ext uri="{BB962C8B-B14F-4D97-AF65-F5344CB8AC3E}">
        <p14:creationId xmlns:p14="http://schemas.microsoft.com/office/powerpoint/2010/main" val="979720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particular case, there are plots of the dissolved oxygen over time as well as flow, and because the TMDL Objective is different in different parts of the year, both limits are reflected as the red and yellow lines on these graphs.  As you can see from the top graph, shortly after the TMDL was approved, there were fewer exceedances</a:t>
            </a:r>
            <a:r>
              <a:rPr lang="en-US" baseline="0" dirty="0" smtClean="0"/>
              <a:t> and the exceedances themselves were of lesser magnitude</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35</a:t>
            </a:fld>
            <a:endParaRPr lang="en-US"/>
          </a:p>
        </p:txBody>
      </p:sp>
    </p:spTree>
    <p:extLst>
      <p:ext uri="{BB962C8B-B14F-4D97-AF65-F5344CB8AC3E}">
        <p14:creationId xmlns:p14="http://schemas.microsoft.com/office/powerpoint/2010/main" val="1497549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TMDL Progress tab was something important to EPA.  They really wanted to visualize the different timelines involved and where they</a:t>
            </a:r>
            <a:r>
              <a:rPr lang="en-US" baseline="0" dirty="0" smtClean="0"/>
              <a:t> were on implementing those milestones</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36</a:t>
            </a:fld>
            <a:endParaRPr lang="en-US"/>
          </a:p>
        </p:txBody>
      </p:sp>
    </p:spTree>
    <p:extLst>
      <p:ext uri="{BB962C8B-B14F-4D97-AF65-F5344CB8AC3E}">
        <p14:creationId xmlns:p14="http://schemas.microsoft.com/office/powerpoint/2010/main" val="1595785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Report</a:t>
            </a:r>
            <a:r>
              <a:rPr lang="en-US" baseline="0" dirty="0" smtClean="0"/>
              <a:t> Card is formatted after the reporting required from the Water Board to EPA and gives you much more detailed information that is summarizes on the TMDL Summary tab, and it provides you with additional links</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37</a:t>
            </a:fld>
            <a:endParaRPr lang="en-US"/>
          </a:p>
        </p:txBody>
      </p:sp>
    </p:spTree>
    <p:extLst>
      <p:ext uri="{BB962C8B-B14F-4D97-AF65-F5344CB8AC3E}">
        <p14:creationId xmlns:p14="http://schemas.microsoft.com/office/powerpoint/2010/main" val="245346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documents and deliverables</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38</a:t>
            </a:fld>
            <a:endParaRPr lang="en-US"/>
          </a:p>
        </p:txBody>
      </p:sp>
    </p:spTree>
    <p:extLst>
      <p:ext uri="{BB962C8B-B14F-4D97-AF65-F5344CB8AC3E}">
        <p14:creationId xmlns:p14="http://schemas.microsoft.com/office/powerpoint/2010/main" val="59338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Action IV.1.2 of the RPA provides guidelines</a:t>
            </a:r>
            <a:r>
              <a:rPr lang="en-US" baseline="0" dirty="0" smtClean="0"/>
              <a:t> for Delta Cross Channel operations. </a:t>
            </a:r>
            <a:r>
              <a:rPr lang="en-US" dirty="0" smtClean="0"/>
              <a:t>Before Dec</a:t>
            </a:r>
            <a:r>
              <a:rPr lang="en-US" baseline="0" dirty="0" smtClean="0"/>
              <a:t> 15</a:t>
            </a:r>
            <a:r>
              <a:rPr lang="en-US" baseline="30000" dirty="0" smtClean="0"/>
              <a:t>th</a:t>
            </a:r>
            <a:r>
              <a:rPr lang="en-US" baseline="0" dirty="0" smtClean="0"/>
              <a:t>, the DCC gates may be open unless certain conditions are met.  DOSS tracks those conditions, which consist of a set of “alerts” and also a set of triggers that may require DCC closure.</a:t>
            </a:r>
            <a:endParaRPr lang="en-US" dirty="0" smtClean="0"/>
          </a:p>
          <a:p>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44</a:t>
            </a:fld>
            <a:endParaRPr lang="en-US"/>
          </a:p>
        </p:txBody>
      </p:sp>
    </p:spTree>
    <p:extLst>
      <p:ext uri="{BB962C8B-B14F-4D97-AF65-F5344CB8AC3E}">
        <p14:creationId xmlns:p14="http://schemas.microsoft.com/office/powerpoint/2010/main" val="508960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triggers that may require DCC gate</a:t>
            </a:r>
            <a:r>
              <a:rPr lang="en-US" baseline="0" dirty="0" smtClean="0"/>
              <a:t> closure rely on fish catch at several key monitoring locations, and on WQ conditions.  The catch info comes from KL, the Sac Trawl, and the beach seines.  WQ conditions are monitored by the Projects, not by DOSS, and relate to requirements in D-1641. </a:t>
            </a:r>
            <a:endParaRPr lang="en-US" dirty="0" smtClean="0"/>
          </a:p>
          <a:p>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46</a:t>
            </a:fld>
            <a:endParaRPr lang="en-US"/>
          </a:p>
        </p:txBody>
      </p:sp>
    </p:spTree>
    <p:extLst>
      <p:ext uri="{BB962C8B-B14F-4D97-AF65-F5344CB8AC3E}">
        <p14:creationId xmlns:p14="http://schemas.microsoft.com/office/powerpoint/2010/main" val="1263323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that these two monitoring</a:t>
            </a:r>
            <a:r>
              <a:rPr lang="en-US" baseline="0" dirty="0" smtClean="0"/>
              <a:t> locations rely on DJFMP data.</a:t>
            </a:r>
            <a:endParaRPr lang="en-US" dirty="0" smtClean="0"/>
          </a:p>
          <a:p>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47</a:t>
            </a:fld>
            <a:endParaRPr lang="en-US"/>
          </a:p>
        </p:txBody>
      </p:sp>
    </p:spTree>
    <p:extLst>
      <p:ext uri="{BB962C8B-B14F-4D97-AF65-F5344CB8AC3E}">
        <p14:creationId xmlns:p14="http://schemas.microsoft.com/office/powerpoint/2010/main" val="112946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for the alerts,</a:t>
            </a:r>
            <a:r>
              <a:rPr lang="en-US" baseline="0" dirty="0" smtClean="0"/>
              <a:t> </a:t>
            </a:r>
            <a:r>
              <a:rPr lang="en-US" dirty="0" smtClean="0"/>
              <a:t>Bay Delta Live pulls data from these listed sources and summarizes on the DOSS Dashboard &lt;go</a:t>
            </a:r>
            <a:r>
              <a:rPr lang="en-US" baseline="0" dirty="0" smtClean="0"/>
              <a:t> to BDL to show&gt;</a:t>
            </a:r>
          </a:p>
        </p:txBody>
      </p:sp>
      <p:sp>
        <p:nvSpPr>
          <p:cNvPr id="4" name="Slide Number Placeholder 3"/>
          <p:cNvSpPr>
            <a:spLocks noGrp="1"/>
          </p:cNvSpPr>
          <p:nvPr>
            <p:ph type="sldNum" sz="quarter" idx="10"/>
          </p:nvPr>
        </p:nvSpPr>
        <p:spPr/>
        <p:txBody>
          <a:bodyPr/>
          <a:lstStyle/>
          <a:p>
            <a:fld id="{C9C78A32-04A3-45A6-9944-B044DE5C6079}" type="slidenum">
              <a:rPr lang="en-US" smtClean="0"/>
              <a:t>48</a:t>
            </a:fld>
            <a:endParaRPr lang="en-US"/>
          </a:p>
        </p:txBody>
      </p:sp>
    </p:spTree>
    <p:extLst>
      <p:ext uri="{BB962C8B-B14F-4D97-AF65-F5344CB8AC3E}">
        <p14:creationId xmlns:p14="http://schemas.microsoft.com/office/powerpoint/2010/main" val="427979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In recent years, we have recognized that to make informed management decisions, we need access to data.    </a:t>
            </a:r>
          </a:p>
          <a:p>
            <a:pPr lvl="1"/>
            <a:r>
              <a:rPr lang="en-US" sz="1200" kern="1200" dirty="0" smtClean="0">
                <a:solidFill>
                  <a:schemeClr val="tx1"/>
                </a:solidFill>
                <a:effectLst/>
                <a:latin typeface="+mn-lt"/>
                <a:ea typeface="+mn-ea"/>
                <a:cs typeface="+mn-cs"/>
              </a:rPr>
              <a:t>These points were highlighted in the Data Summit White Paper, which emphasized that to enable synthesis across agencies and issue boundaries—a federated data system is key. </a:t>
            </a:r>
          </a:p>
          <a:p>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52</a:t>
            </a:fld>
            <a:endParaRPr lang="en-US"/>
          </a:p>
        </p:txBody>
      </p:sp>
    </p:spTree>
    <p:extLst>
      <p:ext uri="{BB962C8B-B14F-4D97-AF65-F5344CB8AC3E}">
        <p14:creationId xmlns:p14="http://schemas.microsoft.com/office/powerpoint/2010/main" val="366698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The Monitoring Council was formed in response to legislation--SB 1070, back in 2006--to address growing concerns regarding access to Water Quality and Ecosystem Health data.</a:t>
            </a:r>
          </a:p>
          <a:p>
            <a:pPr lvl="1"/>
            <a:r>
              <a:rPr lang="en-US" sz="1200" kern="1200" dirty="0" smtClean="0">
                <a:solidFill>
                  <a:schemeClr val="tx1"/>
                </a:solidFill>
                <a:effectLst/>
                <a:latin typeface="+mn-lt"/>
                <a:ea typeface="+mn-ea"/>
                <a:cs typeface="+mn-cs"/>
              </a:rPr>
              <a:t>In addition to data access, there was also an interest to improve coordination and to increase efficiencies among monitoring efforts in California.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C78A32-04A3-45A6-9944-B044DE5C6079}" type="slidenum">
              <a:rPr lang="en-US" smtClean="0"/>
              <a:t>53</a:t>
            </a:fld>
            <a:endParaRPr lang="en-US"/>
          </a:p>
        </p:txBody>
      </p:sp>
    </p:spTree>
    <p:extLst>
      <p:ext uri="{BB962C8B-B14F-4D97-AF65-F5344CB8AC3E}">
        <p14:creationId xmlns:p14="http://schemas.microsoft.com/office/powerpoint/2010/main" val="1977778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have a tab for Current Conditions that gives you text</a:t>
            </a:r>
            <a:r>
              <a:rPr lang="en-US" baseline="0" dirty="0" smtClean="0"/>
              <a:t> explaining what’s being presented and why that information is important</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17</a:t>
            </a:fld>
            <a:endParaRPr lang="en-US"/>
          </a:p>
        </p:txBody>
      </p:sp>
    </p:spTree>
    <p:extLst>
      <p:ext uri="{BB962C8B-B14F-4D97-AF65-F5344CB8AC3E}">
        <p14:creationId xmlns:p14="http://schemas.microsoft.com/office/powerpoint/2010/main" val="1353351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So what is the relationship between the Estuary Workgroup, the Estuaries Portal and Bay Delta Live?</a:t>
            </a:r>
          </a:p>
          <a:p>
            <a:pPr lvl="2"/>
            <a:r>
              <a:rPr lang="en-US" sz="1200" kern="1200" dirty="0" smtClean="0">
                <a:solidFill>
                  <a:schemeClr val="tx1"/>
                </a:solidFill>
                <a:effectLst/>
                <a:latin typeface="+mn-lt"/>
                <a:ea typeface="+mn-ea"/>
                <a:cs typeface="+mn-cs"/>
              </a:rPr>
              <a:t>These two efforts began independently, but have considerable overlap</a:t>
            </a:r>
          </a:p>
          <a:p>
            <a:pPr lvl="2"/>
            <a:r>
              <a:rPr lang="en-US" sz="1200" kern="1200" dirty="0" smtClean="0">
                <a:solidFill>
                  <a:schemeClr val="tx1"/>
                </a:solidFill>
                <a:effectLst/>
                <a:latin typeface="+mn-lt"/>
                <a:ea typeface="+mn-ea"/>
                <a:cs typeface="+mn-cs"/>
              </a:rPr>
              <a:t>Deciding to reduce redundancies and build on existing efforts, these two groups recently decided to merge efforts back in spring 2016.</a:t>
            </a:r>
          </a:p>
          <a:p>
            <a:pPr lvl="2"/>
            <a:r>
              <a:rPr lang="en-US" sz="1200" kern="1200" dirty="0" smtClean="0">
                <a:solidFill>
                  <a:schemeClr val="tx1"/>
                </a:solidFill>
                <a:effectLst/>
                <a:latin typeface="+mn-lt"/>
                <a:ea typeface="+mn-ea"/>
                <a:cs typeface="+mn-cs"/>
              </a:rPr>
              <a:t>How this takes shape is still to be determined; however, the Agency Working Collaboration Team has agreed to bring the Bay Delta Live effort into the existing California Estuary Monitoring Workgroup. (Slide with Umbrella, slide 6).</a:t>
            </a:r>
          </a:p>
          <a:p>
            <a:pPr lvl="2"/>
            <a:r>
              <a:rPr lang="en-US" sz="1200" kern="1200" dirty="0" smtClean="0">
                <a:solidFill>
                  <a:schemeClr val="tx1"/>
                </a:solidFill>
                <a:effectLst/>
                <a:latin typeface="+mn-lt"/>
                <a:ea typeface="+mn-ea"/>
                <a:cs typeface="+mn-cs"/>
              </a:rPr>
              <a:t>Moving forward, these portals will still exist separately….</a:t>
            </a:r>
          </a:p>
          <a:p>
            <a:pPr lvl="3"/>
            <a:r>
              <a:rPr lang="en-US" sz="1200" kern="1200" dirty="0" smtClean="0">
                <a:solidFill>
                  <a:schemeClr val="tx1"/>
                </a:solidFill>
                <a:effectLst/>
                <a:latin typeface="+mn-lt"/>
                <a:ea typeface="+mn-ea"/>
                <a:cs typeface="+mn-cs"/>
              </a:rPr>
              <a:t>The Estuaries Portal will focus on making information and data available for various users.</a:t>
            </a:r>
          </a:p>
          <a:p>
            <a:pPr lvl="3"/>
            <a:r>
              <a:rPr lang="en-US" sz="1200" kern="1200" dirty="0" smtClean="0">
                <a:solidFill>
                  <a:schemeClr val="tx1"/>
                </a:solidFill>
                <a:effectLst/>
                <a:latin typeface="+mn-lt"/>
                <a:ea typeface="+mn-ea"/>
                <a:cs typeface="+mn-cs"/>
              </a:rPr>
              <a:t>While BDL will really focus on publically available science-based data, real-time visual/analytical tools accessible through hand-held devices (e.g.: iPhone) and the building block for multi-agency interaction and policy decisions based on best available science.</a:t>
            </a:r>
          </a:p>
          <a:p>
            <a:pPr lvl="3"/>
            <a:r>
              <a:rPr lang="en-US" sz="1200" kern="1200" dirty="0" smtClean="0">
                <a:solidFill>
                  <a:schemeClr val="tx1"/>
                </a:solidFill>
                <a:effectLst/>
                <a:latin typeface="+mn-lt"/>
                <a:ea typeface="+mn-ea"/>
                <a:cs typeface="+mn-cs"/>
              </a:rPr>
              <a:t>For both efforts, the data is maintained by the originating source entity.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C78A32-04A3-45A6-9944-B044DE5C6079}" type="slidenum">
              <a:rPr lang="en-US" smtClean="0"/>
              <a:t>54</a:t>
            </a:fld>
            <a:endParaRPr lang="en-US"/>
          </a:p>
        </p:txBody>
      </p:sp>
    </p:spTree>
    <p:extLst>
      <p:ext uri="{BB962C8B-B14F-4D97-AF65-F5344CB8AC3E}">
        <p14:creationId xmlns:p14="http://schemas.microsoft.com/office/powerpoint/2010/main" val="17736469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of the many different sources of data currently reviewed</a:t>
            </a:r>
            <a:r>
              <a:rPr lang="en-US" baseline="0" dirty="0" smtClean="0"/>
              <a:t> by DOSS, and because many of the monitoring data are prelim data shared by e-mail and not posted online, current data distribution to DOSS is via a batch of e-mails sent on Monday afternoons before the Tuesday DOSS meeting.   This is functional, but could be more efficient.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3FF32F3-6FDA-4F3C-9075-7DE5C00F1603}" type="slidenum">
              <a:rPr lang="en-US" smtClean="0"/>
              <a:t>58</a:t>
            </a:fld>
            <a:endParaRPr lang="en-US"/>
          </a:p>
        </p:txBody>
      </p:sp>
    </p:spTree>
    <p:extLst>
      <p:ext uri="{BB962C8B-B14F-4D97-AF65-F5344CB8AC3E}">
        <p14:creationId xmlns:p14="http://schemas.microsoft.com/office/powerpoint/2010/main" val="1586174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DOSS was created by the 2009 NMFS BiOp, and this technical team tracks Delta RPA actions and provides advice as needed.  DOSS</a:t>
            </a:r>
            <a:r>
              <a:rPr lang="en-US" baseline="0" dirty="0" smtClean="0"/>
              <a:t> includes participants from 8 member agencies; I am the DOSS lead for NMFS.</a:t>
            </a:r>
            <a:endParaRPr lang="en-US" dirty="0"/>
          </a:p>
        </p:txBody>
      </p:sp>
      <p:sp>
        <p:nvSpPr>
          <p:cNvPr id="4" name="Slide Number Placeholder 3"/>
          <p:cNvSpPr>
            <a:spLocks noGrp="1"/>
          </p:cNvSpPr>
          <p:nvPr>
            <p:ph type="sldNum" sz="quarter" idx="10"/>
          </p:nvPr>
        </p:nvSpPr>
        <p:spPr/>
        <p:txBody>
          <a:bodyPr/>
          <a:lstStyle/>
          <a:p>
            <a:fld id="{23FF32F3-6FDA-4F3C-9075-7DE5C00F1603}" type="slidenum">
              <a:rPr lang="en-US" smtClean="0"/>
              <a:t>59</a:t>
            </a:fld>
            <a:endParaRPr lang="en-US"/>
          </a:p>
        </p:txBody>
      </p:sp>
    </p:spTree>
    <p:extLst>
      <p:ext uri="{BB962C8B-B14F-4D97-AF65-F5344CB8AC3E}">
        <p14:creationId xmlns:p14="http://schemas.microsoft.com/office/powerpoint/2010/main" val="590032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smtClean="0">
                <a:solidFill>
                  <a:schemeClr val="bg1"/>
                </a:solidFill>
              </a:rPr>
              <a:t>Bay Delta Live provides a centralized location for all data streams and provides key summary measures relevant for 2009 NMFS BiOp implementation.</a:t>
            </a:r>
            <a:r>
              <a:rPr lang="en-US" sz="1200" baseline="0" dirty="0" smtClean="0">
                <a:solidFill>
                  <a:schemeClr val="bg1"/>
                </a:solidFill>
              </a:rPr>
              <a:t>  </a:t>
            </a:r>
          </a:p>
          <a:p>
            <a:pPr algn="l"/>
            <a:endParaRPr lang="en-US" sz="1200" baseline="0" dirty="0" smtClean="0">
              <a:solidFill>
                <a:schemeClr val="bg1"/>
              </a:solidFill>
            </a:endParaRPr>
          </a:p>
          <a:p>
            <a:pPr algn="l"/>
            <a:r>
              <a:rPr lang="en-US" sz="1200" baseline="0" dirty="0" smtClean="0">
                <a:solidFill>
                  <a:schemeClr val="bg1"/>
                </a:solidFill>
              </a:rPr>
              <a:t>This centralization and summarization is also of value for groups other than DOSS.</a:t>
            </a:r>
            <a:endParaRPr lang="en-US" sz="1200" dirty="0" smtClean="0">
              <a:solidFill>
                <a:schemeClr val="bg1"/>
              </a:solidFill>
            </a:endParaRPr>
          </a:p>
          <a:p>
            <a:endParaRPr lang="en-US" baseline="0" dirty="0" smtClean="0"/>
          </a:p>
        </p:txBody>
      </p:sp>
      <p:sp>
        <p:nvSpPr>
          <p:cNvPr id="4" name="Slide Number Placeholder 3"/>
          <p:cNvSpPr>
            <a:spLocks noGrp="1"/>
          </p:cNvSpPr>
          <p:nvPr>
            <p:ph type="sldNum" sz="quarter" idx="10"/>
          </p:nvPr>
        </p:nvSpPr>
        <p:spPr/>
        <p:txBody>
          <a:bodyPr/>
          <a:lstStyle/>
          <a:p>
            <a:fld id="{23FF32F3-6FDA-4F3C-9075-7DE5C00F1603}" type="slidenum">
              <a:rPr lang="en-US" smtClean="0"/>
              <a:t>60</a:t>
            </a:fld>
            <a:endParaRPr lang="en-US"/>
          </a:p>
        </p:txBody>
      </p:sp>
    </p:spTree>
    <p:extLst>
      <p:ext uri="{BB962C8B-B14F-4D97-AF65-F5344CB8AC3E}">
        <p14:creationId xmlns:p14="http://schemas.microsoft.com/office/powerpoint/2010/main" val="6669985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shows the typical schedule of Delta</a:t>
            </a:r>
            <a:r>
              <a:rPr lang="en-US" baseline="0" dirty="0" smtClean="0"/>
              <a:t> ops-related meetings during Oct – June, which is the period of highest activity for DOSS (is when ESA-listed species under NMFS jurisdiction are likely to be present in the Delta).  </a:t>
            </a:r>
          </a:p>
          <a:p>
            <a:endParaRPr lang="en-US" baseline="0" dirty="0" smtClean="0"/>
          </a:p>
          <a:p>
            <a:r>
              <a:rPr lang="en-US" baseline="0" dirty="0" smtClean="0"/>
              <a:t>I provide a verbal or written DOSS report to the three meetings that happen after DOSS, listing any alerts or action responses triggered and presenting the highlights of the various DOSS data streams.  Detailed data is available to participants only if they receive the data via e-mail, or if they go seek it out, e.g. on CDEC.  SO, having a common data hub that allows interested parties to see </a:t>
            </a:r>
            <a:r>
              <a:rPr lang="en-US" b="1" baseline="0" dirty="0" smtClean="0"/>
              <a:t>all the data </a:t>
            </a:r>
            <a:r>
              <a:rPr lang="en-US" baseline="0" dirty="0" smtClean="0"/>
              <a:t>reviewed by DOSS is very useful and improves efficiency for agency staff and stakeholders.  </a:t>
            </a:r>
          </a:p>
          <a:p>
            <a:endParaRPr lang="en-US" baseline="0" dirty="0" smtClean="0"/>
          </a:p>
          <a:p>
            <a:r>
              <a:rPr lang="en-US" dirty="0" smtClean="0"/>
              <a:t>Before we demo the BDL</a:t>
            </a:r>
            <a:r>
              <a:rPr lang="en-US" baseline="0" dirty="0" smtClean="0"/>
              <a:t> website, I want to provide a specific example of a data-intensive RPA action for which the DOSS Dashboard provides streamlining.</a:t>
            </a:r>
            <a:endParaRPr lang="en-US" dirty="0"/>
          </a:p>
        </p:txBody>
      </p:sp>
      <p:sp>
        <p:nvSpPr>
          <p:cNvPr id="4" name="Slide Number Placeholder 3"/>
          <p:cNvSpPr>
            <a:spLocks noGrp="1"/>
          </p:cNvSpPr>
          <p:nvPr>
            <p:ph type="sldNum" sz="quarter" idx="10"/>
          </p:nvPr>
        </p:nvSpPr>
        <p:spPr/>
        <p:txBody>
          <a:bodyPr/>
          <a:lstStyle/>
          <a:p>
            <a:fld id="{23FF32F3-6FDA-4F3C-9075-7DE5C00F1603}" type="slidenum">
              <a:rPr lang="en-US" smtClean="0"/>
              <a:t>63</a:t>
            </a:fld>
            <a:endParaRPr lang="en-US"/>
          </a:p>
        </p:txBody>
      </p:sp>
    </p:spTree>
    <p:extLst>
      <p:ext uri="{BB962C8B-B14F-4D97-AF65-F5344CB8AC3E}">
        <p14:creationId xmlns:p14="http://schemas.microsoft.com/office/powerpoint/2010/main" val="2119712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Action IV.1.2 of the RPA provides guidelines</a:t>
            </a:r>
            <a:r>
              <a:rPr lang="en-US" baseline="0" dirty="0" smtClean="0"/>
              <a:t> for Delta Cross Channel </a:t>
            </a:r>
            <a:r>
              <a:rPr lang="en-US" baseline="0" dirty="0" err="1" smtClean="0"/>
              <a:t>oeprations</a:t>
            </a:r>
            <a:r>
              <a:rPr lang="en-US" baseline="0" dirty="0" smtClean="0"/>
              <a:t>. </a:t>
            </a:r>
            <a:r>
              <a:rPr lang="en-US" dirty="0" smtClean="0"/>
              <a:t>Before Dec</a:t>
            </a:r>
            <a:r>
              <a:rPr lang="en-US" baseline="0" dirty="0" smtClean="0"/>
              <a:t> 15</a:t>
            </a:r>
            <a:r>
              <a:rPr lang="en-US" baseline="30000" dirty="0" smtClean="0"/>
              <a:t>th</a:t>
            </a:r>
            <a:r>
              <a:rPr lang="en-US" baseline="0" dirty="0" smtClean="0"/>
              <a:t>, the DCC gates may be open unless certain conditions are met.  DOSS tracks those conditions, which consist of a set of “alerts” and also a set of triggers that may require DCC closure.</a:t>
            </a:r>
            <a:endParaRPr lang="en-US" dirty="0"/>
          </a:p>
        </p:txBody>
      </p:sp>
      <p:sp>
        <p:nvSpPr>
          <p:cNvPr id="4" name="Slide Number Placeholder 3"/>
          <p:cNvSpPr>
            <a:spLocks noGrp="1"/>
          </p:cNvSpPr>
          <p:nvPr>
            <p:ph type="sldNum" sz="quarter" idx="10"/>
          </p:nvPr>
        </p:nvSpPr>
        <p:spPr/>
        <p:txBody>
          <a:bodyPr/>
          <a:lstStyle/>
          <a:p>
            <a:fld id="{23FF32F3-6FDA-4F3C-9075-7DE5C00F1603}" type="slidenum">
              <a:rPr lang="en-US" smtClean="0"/>
              <a:t>64</a:t>
            </a:fld>
            <a:endParaRPr lang="en-US"/>
          </a:p>
        </p:txBody>
      </p:sp>
    </p:spTree>
    <p:extLst>
      <p:ext uri="{BB962C8B-B14F-4D97-AF65-F5344CB8AC3E}">
        <p14:creationId xmlns:p14="http://schemas.microsoft.com/office/powerpoint/2010/main" val="1072029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this fall period, there are various alerts</a:t>
            </a:r>
            <a:r>
              <a:rPr lang="en-US" baseline="0" dirty="0" smtClean="0"/>
              <a:t> that are considered indicators of potential fish movement and “alert” mangers that DCC operations might be necessary in the near future.  The alerts include Deer Creek and Mill Creek flows, as well as Wilkins slough flow and KL temps.</a:t>
            </a:r>
            <a:endParaRPr lang="en-US" dirty="0"/>
          </a:p>
        </p:txBody>
      </p:sp>
      <p:sp>
        <p:nvSpPr>
          <p:cNvPr id="4" name="Slide Number Placeholder 3"/>
          <p:cNvSpPr>
            <a:spLocks noGrp="1"/>
          </p:cNvSpPr>
          <p:nvPr>
            <p:ph type="sldNum" sz="quarter" idx="10"/>
          </p:nvPr>
        </p:nvSpPr>
        <p:spPr/>
        <p:txBody>
          <a:bodyPr/>
          <a:lstStyle/>
          <a:p>
            <a:fld id="{23FF32F3-6FDA-4F3C-9075-7DE5C00F1603}" type="slidenum">
              <a:rPr lang="en-US" smtClean="0"/>
              <a:t>65</a:t>
            </a:fld>
            <a:endParaRPr lang="en-US"/>
          </a:p>
        </p:txBody>
      </p:sp>
    </p:spTree>
    <p:extLst>
      <p:ext uri="{BB962C8B-B14F-4D97-AF65-F5344CB8AC3E}">
        <p14:creationId xmlns:p14="http://schemas.microsoft.com/office/powerpoint/2010/main" val="17739876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Bay Delta Live pulls data from these listed sources and summarizes on the DOSS Dashboard &lt;go</a:t>
            </a:r>
            <a:r>
              <a:rPr lang="en-US" baseline="0" dirty="0" smtClean="0"/>
              <a:t> to BDL to show&gt;</a:t>
            </a:r>
          </a:p>
        </p:txBody>
      </p:sp>
      <p:sp>
        <p:nvSpPr>
          <p:cNvPr id="4" name="Slide Number Placeholder 3"/>
          <p:cNvSpPr>
            <a:spLocks noGrp="1"/>
          </p:cNvSpPr>
          <p:nvPr>
            <p:ph type="sldNum" sz="quarter" idx="10"/>
          </p:nvPr>
        </p:nvSpPr>
        <p:spPr/>
        <p:txBody>
          <a:bodyPr/>
          <a:lstStyle/>
          <a:p>
            <a:fld id="{23FF32F3-6FDA-4F3C-9075-7DE5C00F1603}" type="slidenum">
              <a:rPr lang="en-US" smtClean="0"/>
              <a:t>66</a:t>
            </a:fld>
            <a:endParaRPr lang="en-US"/>
          </a:p>
        </p:txBody>
      </p:sp>
    </p:spTree>
    <p:extLst>
      <p:ext uri="{BB962C8B-B14F-4D97-AF65-F5344CB8AC3E}">
        <p14:creationId xmlns:p14="http://schemas.microsoft.com/office/powerpoint/2010/main" val="883083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triggers that may require DCC gate</a:t>
            </a:r>
            <a:r>
              <a:rPr lang="en-US" baseline="0" dirty="0" smtClean="0"/>
              <a:t> closure rely on fish catch at several key monitoring locations, and on WQ conditions.  The catch info comes from KL, the Sac Trawl, and the beach seines.  WQ conditions are monitored by the Projects, not by DOSS, and relate to requirements in D-1641. </a:t>
            </a:r>
            <a:endParaRPr lang="en-US" dirty="0"/>
          </a:p>
        </p:txBody>
      </p:sp>
      <p:sp>
        <p:nvSpPr>
          <p:cNvPr id="4" name="Slide Number Placeholder 3"/>
          <p:cNvSpPr>
            <a:spLocks noGrp="1"/>
          </p:cNvSpPr>
          <p:nvPr>
            <p:ph type="sldNum" sz="quarter" idx="10"/>
          </p:nvPr>
        </p:nvSpPr>
        <p:spPr/>
        <p:txBody>
          <a:bodyPr/>
          <a:lstStyle/>
          <a:p>
            <a:fld id="{23FF32F3-6FDA-4F3C-9075-7DE5C00F1603}" type="slidenum">
              <a:rPr lang="en-US" smtClean="0"/>
              <a:t>67</a:t>
            </a:fld>
            <a:endParaRPr lang="en-US"/>
          </a:p>
        </p:txBody>
      </p:sp>
    </p:spTree>
    <p:extLst>
      <p:ext uri="{BB962C8B-B14F-4D97-AF65-F5344CB8AC3E}">
        <p14:creationId xmlns:p14="http://schemas.microsoft.com/office/powerpoint/2010/main" val="16874271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these two monitoring</a:t>
            </a:r>
            <a:r>
              <a:rPr lang="en-US" baseline="0" dirty="0" smtClean="0"/>
              <a:t> locations rely on DJFMP data.</a:t>
            </a:r>
            <a:endParaRPr lang="en-US" dirty="0"/>
          </a:p>
        </p:txBody>
      </p:sp>
      <p:sp>
        <p:nvSpPr>
          <p:cNvPr id="4" name="Slide Number Placeholder 3"/>
          <p:cNvSpPr>
            <a:spLocks noGrp="1"/>
          </p:cNvSpPr>
          <p:nvPr>
            <p:ph type="sldNum" sz="quarter" idx="10"/>
          </p:nvPr>
        </p:nvSpPr>
        <p:spPr/>
        <p:txBody>
          <a:bodyPr/>
          <a:lstStyle/>
          <a:p>
            <a:fld id="{23FF32F3-6FDA-4F3C-9075-7DE5C00F1603}" type="slidenum">
              <a:rPr lang="en-US" smtClean="0"/>
              <a:t>68</a:t>
            </a:fld>
            <a:endParaRPr lang="en-US"/>
          </a:p>
        </p:txBody>
      </p:sp>
    </p:spTree>
    <p:extLst>
      <p:ext uri="{BB962C8B-B14F-4D97-AF65-F5344CB8AC3E}">
        <p14:creationId xmlns:p14="http://schemas.microsoft.com/office/powerpoint/2010/main" val="2066228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particular case, there are plots of the dissolved oxygen over time as well as flow, and because the TMDL Objective is different in different parts of the year, both limits are reflected as the red and yellow lines on these graphs.  As you can see from the top graph, shortly after the TMDL was approved, there were fewer exceedances</a:t>
            </a:r>
            <a:r>
              <a:rPr lang="en-US" baseline="0" dirty="0" smtClean="0"/>
              <a:t> and the exceedances themselves were of lesser magnitude</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18</a:t>
            </a:fld>
            <a:endParaRPr lang="en-US"/>
          </a:p>
        </p:txBody>
      </p:sp>
    </p:spTree>
    <p:extLst>
      <p:ext uri="{BB962C8B-B14F-4D97-AF65-F5344CB8AC3E}">
        <p14:creationId xmlns:p14="http://schemas.microsoft.com/office/powerpoint/2010/main" val="14389829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for the alerts,</a:t>
            </a:r>
            <a:r>
              <a:rPr lang="en-US" baseline="0" dirty="0" smtClean="0"/>
              <a:t> </a:t>
            </a:r>
            <a:r>
              <a:rPr lang="en-US" dirty="0" smtClean="0"/>
              <a:t>Bay Delta Live pulls data from these listed sources and summarizes on the DOSS Dashboard &lt;go</a:t>
            </a:r>
            <a:r>
              <a:rPr lang="en-US" baseline="0" dirty="0" smtClean="0"/>
              <a:t> to BDL to show&gt;</a:t>
            </a:r>
          </a:p>
        </p:txBody>
      </p:sp>
      <p:sp>
        <p:nvSpPr>
          <p:cNvPr id="4" name="Slide Number Placeholder 3"/>
          <p:cNvSpPr>
            <a:spLocks noGrp="1"/>
          </p:cNvSpPr>
          <p:nvPr>
            <p:ph type="sldNum" sz="quarter" idx="10"/>
          </p:nvPr>
        </p:nvSpPr>
        <p:spPr/>
        <p:txBody>
          <a:bodyPr/>
          <a:lstStyle/>
          <a:p>
            <a:fld id="{23FF32F3-6FDA-4F3C-9075-7DE5C00F1603}" type="slidenum">
              <a:rPr lang="en-US" smtClean="0"/>
              <a:t>69</a:t>
            </a:fld>
            <a:endParaRPr lang="en-US"/>
          </a:p>
        </p:txBody>
      </p:sp>
    </p:spTree>
    <p:extLst>
      <p:ext uri="{BB962C8B-B14F-4D97-AF65-F5344CB8AC3E}">
        <p14:creationId xmlns:p14="http://schemas.microsoft.com/office/powerpoint/2010/main" val="831967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As most of you already know, the Monitoring Council has created a number of theme specific portals that seek to make publically published data available to decision makers—focusing on topics such as….. (see slide)</a:t>
            </a:r>
          </a:p>
          <a:p>
            <a:pPr lvl="1"/>
            <a:r>
              <a:rPr lang="en-US" sz="1200" i="1" kern="1200" dirty="0" smtClean="0">
                <a:solidFill>
                  <a:schemeClr val="tx1"/>
                </a:solidFill>
                <a:effectLst/>
                <a:latin typeface="+mn-lt"/>
                <a:ea typeface="+mn-ea"/>
                <a:cs typeface="+mn-cs"/>
              </a:rPr>
              <a:t>For the purpose of today’s presentation, we’ll focus on those efforts relevant to the Bay Delta—specifically those toolsets developed by 34North for the California Estuaries Portal and Bay Delta Live.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C78A32-04A3-45A6-9944-B044DE5C6079}" type="slidenum">
              <a:rPr lang="en-US" smtClean="0"/>
              <a:t>72</a:t>
            </a:fld>
            <a:endParaRPr lang="en-US"/>
          </a:p>
        </p:txBody>
      </p:sp>
    </p:spTree>
    <p:extLst>
      <p:ext uri="{BB962C8B-B14F-4D97-AF65-F5344CB8AC3E}">
        <p14:creationId xmlns:p14="http://schemas.microsoft.com/office/powerpoint/2010/main" val="225922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TMDL Progress tab was something important to EPA.  They really wanted to visualize the different timelines involved and where they</a:t>
            </a:r>
            <a:r>
              <a:rPr lang="en-US" baseline="0" dirty="0" smtClean="0"/>
              <a:t> were on implementing those milestones</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19</a:t>
            </a:fld>
            <a:endParaRPr lang="en-US"/>
          </a:p>
        </p:txBody>
      </p:sp>
    </p:spTree>
    <p:extLst>
      <p:ext uri="{BB962C8B-B14F-4D97-AF65-F5344CB8AC3E}">
        <p14:creationId xmlns:p14="http://schemas.microsoft.com/office/powerpoint/2010/main" val="725696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Report</a:t>
            </a:r>
            <a:r>
              <a:rPr lang="en-US" baseline="0" dirty="0" smtClean="0"/>
              <a:t> Card is formatted after the reporting required from the Water Board to EPA and gives you much more detailed information that is summarizes on the TMDL Summary tab, and it provides you with additional links</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20</a:t>
            </a:fld>
            <a:endParaRPr lang="en-US"/>
          </a:p>
        </p:txBody>
      </p:sp>
    </p:spTree>
    <p:extLst>
      <p:ext uri="{BB962C8B-B14F-4D97-AF65-F5344CB8AC3E}">
        <p14:creationId xmlns:p14="http://schemas.microsoft.com/office/powerpoint/2010/main" val="1057313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documents and deliverables</a:t>
            </a:r>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21</a:t>
            </a:fld>
            <a:endParaRPr lang="en-US"/>
          </a:p>
        </p:txBody>
      </p:sp>
    </p:spTree>
    <p:extLst>
      <p:ext uri="{BB962C8B-B14F-4D97-AF65-F5344CB8AC3E}">
        <p14:creationId xmlns:p14="http://schemas.microsoft.com/office/powerpoint/2010/main" val="1557266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C9BEE7-07DE-4DF4-B47B-F7DBB8FA6A75}" type="slidenum">
              <a:rPr lang="en-US" smtClean="0"/>
              <a:t>22</a:t>
            </a:fld>
            <a:endParaRPr lang="en-US"/>
          </a:p>
        </p:txBody>
      </p:sp>
    </p:spTree>
    <p:extLst>
      <p:ext uri="{BB962C8B-B14F-4D97-AF65-F5344CB8AC3E}">
        <p14:creationId xmlns:p14="http://schemas.microsoft.com/office/powerpoint/2010/main" val="1798370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C9BEE7-07DE-4DF4-B47B-F7DBB8FA6A75}" type="slidenum">
              <a:rPr lang="en-US" smtClean="0"/>
              <a:t>23</a:t>
            </a:fld>
            <a:endParaRPr lang="en-US"/>
          </a:p>
        </p:txBody>
      </p:sp>
    </p:spTree>
    <p:extLst>
      <p:ext uri="{BB962C8B-B14F-4D97-AF65-F5344CB8AC3E}">
        <p14:creationId xmlns:p14="http://schemas.microsoft.com/office/powerpoint/2010/main" val="2141022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3630D1-FA6F-4A38-885A-AB45EC68B2C9}"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1326910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3630D1-FA6F-4A38-885A-AB45EC68B2C9}"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265624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3630D1-FA6F-4A38-885A-AB45EC68B2C9}"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1947724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3630D1-FA6F-4A38-885A-AB45EC68B2C9}"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2521628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3630D1-FA6F-4A38-885A-AB45EC68B2C9}"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1192156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3630D1-FA6F-4A38-885A-AB45EC68B2C9}" type="datetimeFigureOut">
              <a:rPr lang="en-US" smtClean="0"/>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1615756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3630D1-FA6F-4A38-885A-AB45EC68B2C9}" type="datetimeFigureOut">
              <a:rPr lang="en-US" smtClean="0"/>
              <a:t>11/9/16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35507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3630D1-FA6F-4A38-885A-AB45EC68B2C9}" type="datetimeFigureOut">
              <a:rPr lang="en-US" smtClean="0"/>
              <a:t>11/9/16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2714320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3630D1-FA6F-4A38-885A-AB45EC68B2C9}" type="datetimeFigureOut">
              <a:rPr lang="en-US" smtClean="0"/>
              <a:t>11/9/16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1815560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3630D1-FA6F-4A38-885A-AB45EC68B2C9}" type="datetimeFigureOut">
              <a:rPr lang="en-US" smtClean="0"/>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601682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3630D1-FA6F-4A38-885A-AB45EC68B2C9}" type="datetimeFigureOut">
              <a:rPr lang="en-US" smtClean="0"/>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9617770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630D1-FA6F-4A38-885A-AB45EC68B2C9}" type="datetimeFigureOut">
              <a:rPr lang="en-US" smtClean="0"/>
              <a:t>11/9/16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796EEB-BA6E-4416-B085-C3FB043216BB}" type="slidenum">
              <a:rPr lang="en-US" smtClean="0"/>
              <a:t>‹#›</a:t>
            </a:fld>
            <a:endParaRPr lang="en-US"/>
          </a:p>
        </p:txBody>
      </p:sp>
    </p:spTree>
    <p:extLst>
      <p:ext uri="{BB962C8B-B14F-4D97-AF65-F5344CB8AC3E}">
        <p14:creationId xmlns:p14="http://schemas.microsoft.com/office/powerpoint/2010/main" val="2031879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1" Type="http://schemas.openxmlformats.org/officeDocument/2006/relationships/diagramColors" Target="../diagrams/colors3.xml"/><Relationship Id="rId12"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diagramData" Target="../diagrams/data3.xml"/><Relationship Id="rId9" Type="http://schemas.openxmlformats.org/officeDocument/2006/relationships/diagramLayout" Target="../diagrams/layout3.xml"/><Relationship Id="rId10"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3.jpg"/></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15882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6200000">
            <a:off x="-3258371" y="3230298"/>
            <a:ext cx="6886073" cy="369332"/>
          </a:xfrm>
          <a:prstGeom prst="rect">
            <a:avLst/>
          </a:prstGeom>
          <a:solidFill>
            <a:schemeClr val="tx2"/>
          </a:solidFill>
        </p:spPr>
        <p:txBody>
          <a:bodyPr wrap="square" rtlCol="0">
            <a:spAutoFit/>
          </a:bodyPr>
          <a:lstStyle/>
          <a:p>
            <a:pPr algn="ctr"/>
            <a:r>
              <a:rPr lang="en-US" b="1" dirty="0" smtClean="0">
                <a:solidFill>
                  <a:schemeClr val="bg1"/>
                </a:solidFill>
              </a:rPr>
              <a:t>New California Estuaries Portal Design</a:t>
            </a:r>
            <a:endParaRPr lang="en-US" b="1" dirty="0">
              <a:solidFill>
                <a:schemeClr val="bg1"/>
              </a:solidFill>
            </a:endParaRPr>
          </a:p>
        </p:txBody>
      </p:sp>
      <p:grpSp>
        <p:nvGrpSpPr>
          <p:cNvPr id="3" name="Group 2"/>
          <p:cNvGrpSpPr/>
          <p:nvPr/>
        </p:nvGrpSpPr>
        <p:grpSpPr>
          <a:xfrm>
            <a:off x="336619" y="1"/>
            <a:ext cx="8273981" cy="6858000"/>
            <a:chOff x="336619" y="1"/>
            <a:chExt cx="8273981" cy="685800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226"/>
            <a:stretch/>
          </p:blipFill>
          <p:spPr bwMode="auto">
            <a:xfrm>
              <a:off x="336619" y="1"/>
              <a:ext cx="827398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566" y="2336662"/>
              <a:ext cx="3374447" cy="2743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789873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 y="-304800"/>
            <a:ext cx="8368183" cy="7341782"/>
          </a:xfrm>
          <a:prstGeom prst="rect">
            <a:avLst/>
          </a:prstGeom>
        </p:spPr>
      </p:pic>
      <p:sp>
        <p:nvSpPr>
          <p:cNvPr id="3" name="TextBox 2"/>
          <p:cNvSpPr txBox="1"/>
          <p:nvPr/>
        </p:nvSpPr>
        <p:spPr>
          <a:xfrm>
            <a:off x="5784916" y="5005598"/>
            <a:ext cx="3359084" cy="369332"/>
          </a:xfrm>
          <a:prstGeom prst="rect">
            <a:avLst/>
          </a:prstGeom>
          <a:solidFill>
            <a:schemeClr val="accent1"/>
          </a:solidFill>
        </p:spPr>
        <p:txBody>
          <a:bodyPr wrap="square" rtlCol="0">
            <a:spAutoFit/>
          </a:bodyPr>
          <a:lstStyle/>
          <a:p>
            <a:r>
              <a:rPr lang="en-US" dirty="0" smtClean="0">
                <a:solidFill>
                  <a:schemeClr val="bg1"/>
                </a:solidFill>
                <a:latin typeface="Avenir Light" charset="0"/>
                <a:ea typeface="Avenir Light" charset="0"/>
                <a:cs typeface="Avenir Light" charset="0"/>
              </a:rPr>
              <a:t>What is Zooplankton?</a:t>
            </a:r>
            <a:endParaRPr lang="en-US"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618330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90" y="-45275"/>
            <a:ext cx="7889990" cy="6922242"/>
          </a:xfrm>
          <a:prstGeom prst="rect">
            <a:avLst/>
          </a:prstGeom>
        </p:spPr>
      </p:pic>
      <p:sp>
        <p:nvSpPr>
          <p:cNvPr id="3" name="TextBox 2"/>
          <p:cNvSpPr txBox="1"/>
          <p:nvPr/>
        </p:nvSpPr>
        <p:spPr>
          <a:xfrm>
            <a:off x="5784916" y="5005598"/>
            <a:ext cx="3359084" cy="369332"/>
          </a:xfrm>
          <a:prstGeom prst="rect">
            <a:avLst/>
          </a:prstGeom>
          <a:solidFill>
            <a:schemeClr val="accent1"/>
          </a:solidFill>
        </p:spPr>
        <p:txBody>
          <a:bodyPr wrap="square" rtlCol="0">
            <a:spAutoFit/>
          </a:bodyPr>
          <a:lstStyle/>
          <a:p>
            <a:r>
              <a:rPr lang="en-US" dirty="0" smtClean="0">
                <a:solidFill>
                  <a:schemeClr val="bg1"/>
                </a:solidFill>
                <a:latin typeface="Avenir Light" charset="0"/>
                <a:ea typeface="Avenir Light" charset="0"/>
                <a:cs typeface="Avenir Light" charset="0"/>
              </a:rPr>
              <a:t>How is it Monitored?</a:t>
            </a:r>
            <a:endParaRPr lang="en-US"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615211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020771" cy="7036982"/>
          </a:xfrm>
          <a:prstGeom prst="rect">
            <a:avLst/>
          </a:prstGeom>
        </p:spPr>
      </p:pic>
      <p:sp>
        <p:nvSpPr>
          <p:cNvPr id="3" name="TextBox 2"/>
          <p:cNvSpPr txBox="1"/>
          <p:nvPr/>
        </p:nvSpPr>
        <p:spPr>
          <a:xfrm>
            <a:off x="5291667" y="5715000"/>
            <a:ext cx="3886200" cy="369332"/>
          </a:xfrm>
          <a:prstGeom prst="rect">
            <a:avLst/>
          </a:prstGeom>
          <a:solidFill>
            <a:schemeClr val="accent1"/>
          </a:solidFill>
        </p:spPr>
        <p:txBody>
          <a:bodyPr wrap="square" rtlCol="0">
            <a:spAutoFit/>
          </a:bodyPr>
          <a:lstStyle/>
          <a:p>
            <a:r>
              <a:rPr lang="en-US" smtClean="0">
                <a:solidFill>
                  <a:schemeClr val="bg1"/>
                </a:solidFill>
                <a:latin typeface="Avenir Light" charset="0"/>
                <a:ea typeface="Avenir Light" charset="0"/>
                <a:cs typeface="Avenir Light" charset="0"/>
              </a:rPr>
              <a:t>Zooplankton </a:t>
            </a:r>
            <a:r>
              <a:rPr lang="en-US" dirty="0" smtClean="0">
                <a:solidFill>
                  <a:schemeClr val="bg1"/>
                </a:solidFill>
                <a:latin typeface="Avenir Light" charset="0"/>
                <a:ea typeface="Avenir Light" charset="0"/>
                <a:cs typeface="Avenir Light" charset="0"/>
              </a:rPr>
              <a:t>Reporting</a:t>
            </a:r>
            <a:endParaRPr lang="en-US"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1870765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52400"/>
            <a:ext cx="5410200" cy="7826444"/>
          </a:xfrm>
          <a:prstGeom prst="rect">
            <a:avLst/>
          </a:prstGeom>
        </p:spPr>
      </p:pic>
      <p:sp>
        <p:nvSpPr>
          <p:cNvPr id="3" name="TextBox 2"/>
          <p:cNvSpPr txBox="1"/>
          <p:nvPr/>
        </p:nvSpPr>
        <p:spPr>
          <a:xfrm>
            <a:off x="5412317" y="5638800"/>
            <a:ext cx="3714750" cy="369332"/>
          </a:xfrm>
          <a:prstGeom prst="rect">
            <a:avLst/>
          </a:prstGeom>
          <a:solidFill>
            <a:schemeClr val="accent1"/>
          </a:solidFill>
        </p:spPr>
        <p:txBody>
          <a:bodyPr wrap="square" rtlCol="0">
            <a:spAutoFit/>
          </a:bodyPr>
          <a:lstStyle/>
          <a:p>
            <a:r>
              <a:rPr lang="en-US" smtClean="0">
                <a:solidFill>
                  <a:schemeClr val="bg1"/>
                </a:solidFill>
                <a:latin typeface="Avenir Light" charset="0"/>
                <a:ea typeface="Avenir Light" charset="0"/>
                <a:cs typeface="Avenir Light" charset="0"/>
              </a:rPr>
              <a:t>Zooplankton </a:t>
            </a:r>
            <a:r>
              <a:rPr lang="en-US" dirty="0">
                <a:solidFill>
                  <a:schemeClr val="bg1"/>
                </a:solidFill>
                <a:latin typeface="Avenir Light" charset="0"/>
                <a:ea typeface="Avenir Light" charset="0"/>
                <a:cs typeface="Avenir Light" charset="0"/>
              </a:rPr>
              <a:t>Dashboard</a:t>
            </a:r>
          </a:p>
        </p:txBody>
      </p:sp>
    </p:spTree>
    <p:extLst>
      <p:ext uri="{BB962C8B-B14F-4D97-AF65-F5344CB8AC3E}">
        <p14:creationId xmlns:p14="http://schemas.microsoft.com/office/powerpoint/2010/main" val="641682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0"/>
            <a:ext cx="9144000" cy="7148605"/>
          </a:xfrm>
          <a:prstGeom prst="rect">
            <a:avLst/>
          </a:prstGeom>
        </p:spPr>
      </p:pic>
    </p:spTree>
    <p:extLst>
      <p:ext uri="{BB962C8B-B14F-4D97-AF65-F5344CB8AC3E}">
        <p14:creationId xmlns:p14="http://schemas.microsoft.com/office/powerpoint/2010/main" val="552013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043516" cy="6858000"/>
          </a:xfrm>
          <a:prstGeom prst="rect">
            <a:avLst/>
          </a:prstGeom>
        </p:spPr>
      </p:pic>
    </p:spTree>
    <p:extLst>
      <p:ext uri="{BB962C8B-B14F-4D97-AF65-F5344CB8AC3E}">
        <p14:creationId xmlns:p14="http://schemas.microsoft.com/office/powerpoint/2010/main" val="1938249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0" cy="8001000"/>
          </a:xfrm>
          <a:prstGeom prst="rect">
            <a:avLst/>
          </a:prstGeom>
        </p:spPr>
      </p:pic>
    </p:spTree>
    <p:extLst>
      <p:ext uri="{BB962C8B-B14F-4D97-AF65-F5344CB8AC3E}">
        <p14:creationId xmlns:p14="http://schemas.microsoft.com/office/powerpoint/2010/main" val="1401624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58000"/>
          </a:xfrm>
          <a:prstGeom prst="rect">
            <a:avLst/>
          </a:prstGeom>
        </p:spPr>
      </p:pic>
    </p:spTree>
    <p:extLst>
      <p:ext uri="{BB962C8B-B14F-4D97-AF65-F5344CB8AC3E}">
        <p14:creationId xmlns:p14="http://schemas.microsoft.com/office/powerpoint/2010/main" val="1783287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96400" cy="9505950"/>
          </a:xfrm>
          <a:prstGeom prst="rect">
            <a:avLst/>
          </a:prstGeom>
        </p:spPr>
      </p:pic>
    </p:spTree>
    <p:extLst>
      <p:ext uri="{BB962C8B-B14F-4D97-AF65-F5344CB8AC3E}">
        <p14:creationId xmlns:p14="http://schemas.microsoft.com/office/powerpoint/2010/main" val="26364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09127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9515475"/>
          </a:xfrm>
          <a:prstGeom prst="rect">
            <a:avLst/>
          </a:prstGeom>
        </p:spPr>
      </p:pic>
    </p:spTree>
    <p:extLst>
      <p:ext uri="{BB962C8B-B14F-4D97-AF65-F5344CB8AC3E}">
        <p14:creationId xmlns:p14="http://schemas.microsoft.com/office/powerpoint/2010/main" val="1224385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987"/>
            <a:ext cx="7524609" cy="4519612"/>
          </a:xfrm>
          <a:prstGeom prst="rect">
            <a:avLst/>
          </a:prstGeom>
        </p:spPr>
      </p:pic>
      <p:pic>
        <p:nvPicPr>
          <p:cNvPr id="3" name="Picture 2"/>
          <p:cNvPicPr>
            <a:picLocks noChangeAspect="1"/>
          </p:cNvPicPr>
          <p:nvPr/>
        </p:nvPicPr>
        <p:blipFill>
          <a:blip r:embed="rId4"/>
          <a:stretch>
            <a:fillRect/>
          </a:stretch>
        </p:blipFill>
        <p:spPr>
          <a:xfrm>
            <a:off x="2514600" y="2445805"/>
            <a:ext cx="6596009" cy="4412195"/>
          </a:xfrm>
          <a:prstGeom prst="rect">
            <a:avLst/>
          </a:prstGeom>
        </p:spPr>
      </p:pic>
    </p:spTree>
    <p:extLst>
      <p:ext uri="{BB962C8B-B14F-4D97-AF65-F5344CB8AC3E}">
        <p14:creationId xmlns:p14="http://schemas.microsoft.com/office/powerpoint/2010/main" val="1995526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8624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
            <a:ext cx="9779000" cy="7334250"/>
          </a:xfrm>
          <a:prstGeom prst="rect">
            <a:avLst/>
          </a:prstGeom>
        </p:spPr>
      </p:pic>
    </p:spTree>
    <p:extLst>
      <p:ext uri="{BB962C8B-B14F-4D97-AF65-F5344CB8AC3E}">
        <p14:creationId xmlns:p14="http://schemas.microsoft.com/office/powerpoint/2010/main" val="15359608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47200" cy="7010400"/>
          </a:xfrm>
          <a:prstGeom prst="rect">
            <a:avLst/>
          </a:prstGeom>
        </p:spPr>
      </p:pic>
    </p:spTree>
    <p:extLst>
      <p:ext uri="{BB962C8B-B14F-4D97-AF65-F5344CB8AC3E}">
        <p14:creationId xmlns:p14="http://schemas.microsoft.com/office/powerpoint/2010/main" val="934193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857250"/>
            <a:ext cx="5514975" cy="15115716"/>
          </a:xfrm>
          <a:prstGeom prst="rect">
            <a:avLst/>
          </a:prstGeom>
        </p:spPr>
      </p:pic>
      <p:sp>
        <p:nvSpPr>
          <p:cNvPr id="3" name="TextBox 2"/>
          <p:cNvSpPr txBox="1"/>
          <p:nvPr/>
        </p:nvSpPr>
        <p:spPr>
          <a:xfrm>
            <a:off x="6084119" y="5314950"/>
            <a:ext cx="2519313" cy="300082"/>
          </a:xfrm>
          <a:prstGeom prst="rect">
            <a:avLst/>
          </a:prstGeom>
          <a:solidFill>
            <a:schemeClr val="accent1"/>
          </a:solidFill>
        </p:spPr>
        <p:txBody>
          <a:bodyPr wrap="square" rtlCol="0">
            <a:spAutoFit/>
          </a:bodyPr>
          <a:lstStyle/>
          <a:p>
            <a:r>
              <a:rPr lang="en-US" sz="1350" dirty="0">
                <a:solidFill>
                  <a:schemeClr val="bg1"/>
                </a:solidFill>
                <a:latin typeface="Avenir Light" charset="0"/>
                <a:ea typeface="Avenir Light" charset="0"/>
                <a:cs typeface="Avenir Light" charset="0"/>
              </a:rPr>
              <a:t>Project Info hubs</a:t>
            </a:r>
          </a:p>
        </p:txBody>
      </p:sp>
    </p:spTree>
    <p:extLst>
      <p:ext uri="{BB962C8B-B14F-4D97-AF65-F5344CB8AC3E}">
        <p14:creationId xmlns:p14="http://schemas.microsoft.com/office/powerpoint/2010/main" val="1858232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6400800"/>
            <a:ext cx="5514975" cy="15115716"/>
          </a:xfrm>
          <a:prstGeom prst="rect">
            <a:avLst/>
          </a:prstGeom>
        </p:spPr>
      </p:pic>
      <p:sp>
        <p:nvSpPr>
          <p:cNvPr id="3" name="TextBox 2"/>
          <p:cNvSpPr txBox="1"/>
          <p:nvPr/>
        </p:nvSpPr>
        <p:spPr>
          <a:xfrm>
            <a:off x="6084119" y="5314950"/>
            <a:ext cx="2519313" cy="300082"/>
          </a:xfrm>
          <a:prstGeom prst="rect">
            <a:avLst/>
          </a:prstGeom>
          <a:solidFill>
            <a:schemeClr val="accent1"/>
          </a:solidFill>
        </p:spPr>
        <p:txBody>
          <a:bodyPr wrap="square" rtlCol="0">
            <a:spAutoFit/>
          </a:bodyPr>
          <a:lstStyle/>
          <a:p>
            <a:r>
              <a:rPr lang="en-US" sz="1350" dirty="0">
                <a:solidFill>
                  <a:schemeClr val="bg1"/>
                </a:solidFill>
                <a:latin typeface="Avenir Light" charset="0"/>
                <a:ea typeface="Avenir Light" charset="0"/>
                <a:cs typeface="Avenir Light" charset="0"/>
              </a:rPr>
              <a:t>Project Info hubs</a:t>
            </a:r>
          </a:p>
        </p:txBody>
      </p:sp>
    </p:spTree>
    <p:extLst>
      <p:ext uri="{BB962C8B-B14F-4D97-AF65-F5344CB8AC3E}">
        <p14:creationId xmlns:p14="http://schemas.microsoft.com/office/powerpoint/2010/main" val="1846191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286000" y="1905000"/>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171700" y="1322085"/>
            <a:ext cx="4686300" cy="415498"/>
          </a:xfrm>
          <a:prstGeom prst="rect">
            <a:avLst/>
          </a:prstGeom>
          <a:noFill/>
        </p:spPr>
        <p:txBody>
          <a:bodyPr wrap="square" rtlCol="0">
            <a:spAutoFit/>
          </a:bodyPr>
          <a:lstStyle/>
          <a:p>
            <a:pPr algn="ctr"/>
            <a:r>
              <a:rPr lang="en-US" sz="2100" dirty="0"/>
              <a:t>IEP and Delta Juvenile Fish Program Data </a:t>
            </a:r>
          </a:p>
        </p:txBody>
      </p:sp>
    </p:spTree>
    <p:extLst>
      <p:ext uri="{BB962C8B-B14F-4D97-AF65-F5344CB8AC3E}">
        <p14:creationId xmlns:p14="http://schemas.microsoft.com/office/powerpoint/2010/main" val="1901424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914400" y="2114550"/>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028825" y="1257301"/>
            <a:ext cx="5086350" cy="369332"/>
          </a:xfrm>
          <a:prstGeom prst="rect">
            <a:avLst/>
          </a:prstGeom>
          <a:noFill/>
        </p:spPr>
        <p:txBody>
          <a:bodyPr wrap="square" rtlCol="0">
            <a:spAutoFit/>
          </a:bodyPr>
          <a:lstStyle/>
          <a:p>
            <a:pPr algn="ctr"/>
            <a:r>
              <a:rPr lang="en-US" dirty="0"/>
              <a:t>Comparability across multiple scales and programs </a:t>
            </a:r>
          </a:p>
        </p:txBody>
      </p:sp>
      <p:graphicFrame>
        <p:nvGraphicFramePr>
          <p:cNvPr id="4" name="Diagram 3"/>
          <p:cNvGraphicFramePr/>
          <p:nvPr/>
        </p:nvGraphicFramePr>
        <p:xfrm>
          <a:off x="4286250" y="2057400"/>
          <a:ext cx="4572000" cy="304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75687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750" y="1028700"/>
            <a:ext cx="6400800" cy="830997"/>
          </a:xfrm>
          <a:prstGeom prst="rect">
            <a:avLst/>
          </a:prstGeom>
          <a:noFill/>
        </p:spPr>
        <p:txBody>
          <a:bodyPr wrap="square" rtlCol="0">
            <a:spAutoFit/>
          </a:bodyPr>
          <a:lstStyle/>
          <a:p>
            <a:pPr algn="ctr"/>
            <a:r>
              <a:rPr lang="en-US" sz="2400" dirty="0"/>
              <a:t>Reconciling Approaches and Getting to Comparability </a:t>
            </a:r>
          </a:p>
        </p:txBody>
      </p:sp>
      <p:sp>
        <p:nvSpPr>
          <p:cNvPr id="4" name="TextBox 3"/>
          <p:cNvSpPr txBox="1"/>
          <p:nvPr/>
        </p:nvSpPr>
        <p:spPr>
          <a:xfrm>
            <a:off x="1771650" y="2000250"/>
            <a:ext cx="6449044" cy="3000821"/>
          </a:xfrm>
          <a:prstGeom prst="rect">
            <a:avLst/>
          </a:prstGeom>
          <a:noFill/>
        </p:spPr>
        <p:txBody>
          <a:bodyPr wrap="square" rtlCol="0">
            <a:spAutoFit/>
          </a:bodyPr>
          <a:lstStyle/>
          <a:p>
            <a:pPr marL="257175" indent="-257175"/>
            <a:r>
              <a:rPr lang="en-US" sz="2100" dirty="0"/>
              <a:t>Options:</a:t>
            </a:r>
          </a:p>
          <a:p>
            <a:pPr marL="257175" indent="-257175">
              <a:buFont typeface="+mj-lt"/>
              <a:buAutoNum type="arabicPeriod"/>
            </a:pPr>
            <a:r>
              <a:rPr lang="en-US" sz="2100" dirty="0"/>
              <a:t>Consistent Methodology </a:t>
            </a:r>
          </a:p>
          <a:p>
            <a:pPr marL="257175" indent="-257175">
              <a:buFont typeface="+mj-lt"/>
              <a:buAutoNum type="arabicPeriod"/>
            </a:pPr>
            <a:r>
              <a:rPr lang="en-US" sz="2100" dirty="0"/>
              <a:t>Performance Based Approach</a:t>
            </a:r>
          </a:p>
          <a:p>
            <a:pPr marL="257175" indent="-257175">
              <a:buFont typeface="+mj-lt"/>
              <a:buAutoNum type="arabicPeriod"/>
            </a:pPr>
            <a:r>
              <a:rPr lang="en-US" sz="2100" dirty="0"/>
              <a:t>Inter-calibration </a:t>
            </a:r>
          </a:p>
          <a:p>
            <a:pPr marL="257175" indent="-257175"/>
            <a:endParaRPr lang="en-US" sz="2100" dirty="0"/>
          </a:p>
          <a:p>
            <a:pPr marL="257175" indent="-257175"/>
            <a:r>
              <a:rPr lang="en-US" sz="2100" dirty="0"/>
              <a:t>This will require multi-agency participation, time, special studies, and a commitment to the value of comparability </a:t>
            </a:r>
          </a:p>
          <a:p>
            <a:pPr marL="257175" indent="-257175"/>
            <a:endParaRPr lang="en-US" sz="2100" dirty="0"/>
          </a:p>
        </p:txBody>
      </p:sp>
    </p:spTree>
    <p:extLst>
      <p:ext uri="{BB962C8B-B14F-4D97-AF65-F5344CB8AC3E}">
        <p14:creationId xmlns:p14="http://schemas.microsoft.com/office/powerpoint/2010/main" val="793825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65635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Explore Data</a:t>
            </a:r>
            <a:endParaRPr lang="en-US" dirty="0"/>
          </a:p>
        </p:txBody>
      </p:sp>
      <p:sp>
        <p:nvSpPr>
          <p:cNvPr id="3" name="Content Placeholder 2"/>
          <p:cNvSpPr>
            <a:spLocks noGrp="1"/>
          </p:cNvSpPr>
          <p:nvPr>
            <p:ph idx="1"/>
          </p:nvPr>
        </p:nvSpPr>
        <p:spPr/>
        <p:txBody>
          <a:bodyPr>
            <a:normAutofit fontScale="92500" lnSpcReduction="10000"/>
          </a:bodyPr>
          <a:lstStyle/>
          <a:p>
            <a:pPr lvl="1"/>
            <a:r>
              <a:rPr lang="en-US" dirty="0"/>
              <a:t>Creating the baseline, effort toward transparency</a:t>
            </a:r>
          </a:p>
          <a:p>
            <a:pPr lvl="1"/>
            <a:r>
              <a:rPr lang="en-US" dirty="0"/>
              <a:t>Review Current Datasets:  Discuss data integration, interoperability, techniques, transformation and portability</a:t>
            </a:r>
          </a:p>
          <a:p>
            <a:pPr lvl="1"/>
            <a:r>
              <a:rPr lang="en-US" dirty="0"/>
              <a:t>Reporting back to agencies and data owners for improved data quality</a:t>
            </a:r>
          </a:p>
          <a:p>
            <a:pPr lvl="1"/>
            <a:r>
              <a:rPr lang="en-US" dirty="0"/>
              <a:t>Demo exploring and graphing key datasets</a:t>
            </a:r>
          </a:p>
          <a:p>
            <a:pPr lvl="1"/>
            <a:r>
              <a:rPr lang="en-US" dirty="0"/>
              <a:t>Data federation:  querying aggregated data (status and goals).</a:t>
            </a:r>
          </a:p>
          <a:p>
            <a:pPr lvl="1"/>
            <a:r>
              <a:rPr lang="en-US" dirty="0"/>
              <a:t>Linking:  BDL:  SRWP, </a:t>
            </a:r>
            <a:r>
              <a:rPr lang="en-US" dirty="0" err="1"/>
              <a:t>Caestuaries</a:t>
            </a:r>
            <a:r>
              <a:rPr lang="en-US" dirty="0"/>
              <a:t> and SJR Real Time Management portals.</a:t>
            </a:r>
          </a:p>
          <a:p>
            <a:endParaRPr lang="en-US" dirty="0"/>
          </a:p>
        </p:txBody>
      </p:sp>
    </p:spTree>
    <p:extLst>
      <p:ext uri="{BB962C8B-B14F-4D97-AF65-F5344CB8AC3E}">
        <p14:creationId xmlns:p14="http://schemas.microsoft.com/office/powerpoint/2010/main" val="1898196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4635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0"/>
            <a:ext cx="9144000" cy="7148605"/>
          </a:xfrm>
          <a:prstGeom prst="rect">
            <a:avLst/>
          </a:prstGeom>
        </p:spPr>
      </p:pic>
    </p:spTree>
    <p:extLst>
      <p:ext uri="{BB962C8B-B14F-4D97-AF65-F5344CB8AC3E}">
        <p14:creationId xmlns:p14="http://schemas.microsoft.com/office/powerpoint/2010/main" val="1339689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043516" cy="6858000"/>
          </a:xfrm>
          <a:prstGeom prst="rect">
            <a:avLst/>
          </a:prstGeom>
        </p:spPr>
      </p:pic>
    </p:spTree>
    <p:extLst>
      <p:ext uri="{BB962C8B-B14F-4D97-AF65-F5344CB8AC3E}">
        <p14:creationId xmlns:p14="http://schemas.microsoft.com/office/powerpoint/2010/main" val="972700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0" cy="8001000"/>
          </a:xfrm>
          <a:prstGeom prst="rect">
            <a:avLst/>
          </a:prstGeom>
        </p:spPr>
      </p:pic>
    </p:spTree>
    <p:extLst>
      <p:ext uri="{BB962C8B-B14F-4D97-AF65-F5344CB8AC3E}">
        <p14:creationId xmlns:p14="http://schemas.microsoft.com/office/powerpoint/2010/main" val="103759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58000"/>
          </a:xfrm>
          <a:prstGeom prst="rect">
            <a:avLst/>
          </a:prstGeom>
        </p:spPr>
      </p:pic>
    </p:spTree>
    <p:extLst>
      <p:ext uri="{BB962C8B-B14F-4D97-AF65-F5344CB8AC3E}">
        <p14:creationId xmlns:p14="http://schemas.microsoft.com/office/powerpoint/2010/main" val="950593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96400" cy="9505950"/>
          </a:xfrm>
          <a:prstGeom prst="rect">
            <a:avLst/>
          </a:prstGeom>
        </p:spPr>
      </p:pic>
    </p:spTree>
    <p:extLst>
      <p:ext uri="{BB962C8B-B14F-4D97-AF65-F5344CB8AC3E}">
        <p14:creationId xmlns:p14="http://schemas.microsoft.com/office/powerpoint/2010/main" val="812860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9515475"/>
          </a:xfrm>
          <a:prstGeom prst="rect">
            <a:avLst/>
          </a:prstGeom>
        </p:spPr>
      </p:pic>
    </p:spTree>
    <p:extLst>
      <p:ext uri="{BB962C8B-B14F-4D97-AF65-F5344CB8AC3E}">
        <p14:creationId xmlns:p14="http://schemas.microsoft.com/office/powerpoint/2010/main" val="437765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987"/>
            <a:ext cx="7524609" cy="4519612"/>
          </a:xfrm>
          <a:prstGeom prst="rect">
            <a:avLst/>
          </a:prstGeom>
        </p:spPr>
      </p:pic>
      <p:pic>
        <p:nvPicPr>
          <p:cNvPr id="3" name="Picture 2"/>
          <p:cNvPicPr>
            <a:picLocks noChangeAspect="1"/>
          </p:cNvPicPr>
          <p:nvPr/>
        </p:nvPicPr>
        <p:blipFill>
          <a:blip r:embed="rId4"/>
          <a:stretch>
            <a:fillRect/>
          </a:stretch>
        </p:blipFill>
        <p:spPr>
          <a:xfrm>
            <a:off x="2514600" y="2445805"/>
            <a:ext cx="6596009" cy="4412195"/>
          </a:xfrm>
          <a:prstGeom prst="rect">
            <a:avLst/>
          </a:prstGeom>
        </p:spPr>
      </p:pic>
    </p:spTree>
    <p:extLst>
      <p:ext uri="{BB962C8B-B14F-4D97-AF65-F5344CB8AC3E}">
        <p14:creationId xmlns:p14="http://schemas.microsoft.com/office/powerpoint/2010/main" val="376678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020771" cy="7036982"/>
          </a:xfrm>
          <a:prstGeom prst="rect">
            <a:avLst/>
          </a:prstGeom>
        </p:spPr>
      </p:pic>
      <p:sp>
        <p:nvSpPr>
          <p:cNvPr id="3" name="TextBox 2"/>
          <p:cNvSpPr txBox="1"/>
          <p:nvPr/>
        </p:nvSpPr>
        <p:spPr>
          <a:xfrm>
            <a:off x="5291667" y="5715000"/>
            <a:ext cx="3886200" cy="369332"/>
          </a:xfrm>
          <a:prstGeom prst="rect">
            <a:avLst/>
          </a:prstGeom>
          <a:solidFill>
            <a:schemeClr val="accent1"/>
          </a:solidFill>
        </p:spPr>
        <p:txBody>
          <a:bodyPr wrap="square" rtlCol="0">
            <a:spAutoFit/>
          </a:bodyPr>
          <a:lstStyle/>
          <a:p>
            <a:r>
              <a:rPr lang="en-US" smtClean="0">
                <a:solidFill>
                  <a:schemeClr val="bg1"/>
                </a:solidFill>
                <a:latin typeface="Avenir Light" charset="0"/>
                <a:ea typeface="Avenir Light" charset="0"/>
                <a:cs typeface="Avenir Light" charset="0"/>
              </a:rPr>
              <a:t>Zooplankton </a:t>
            </a:r>
            <a:r>
              <a:rPr lang="en-US" dirty="0" smtClean="0">
                <a:solidFill>
                  <a:schemeClr val="bg1"/>
                </a:solidFill>
                <a:latin typeface="Avenir Light" charset="0"/>
                <a:ea typeface="Avenir Light" charset="0"/>
                <a:cs typeface="Avenir Light" charset="0"/>
              </a:rPr>
              <a:t>Reporting</a:t>
            </a:r>
            <a:endParaRPr lang="en-US"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726929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3301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445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6876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31032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09851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82706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25118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728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21576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56811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329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36947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40060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63000" cy="6474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8050"/>
          <a:stretch/>
        </p:blipFill>
        <p:spPr bwMode="auto">
          <a:xfrm>
            <a:off x="457200" y="1371600"/>
            <a:ext cx="4064000" cy="2467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33900" y="1371600"/>
            <a:ext cx="4076700" cy="2467155"/>
          </a:xfrm>
          <a:prstGeom prst="rect">
            <a:avLst/>
          </a:prstGeom>
          <a:gradFill flip="none" rotWithShape="1">
            <a:gsLst>
              <a:gs pos="0">
                <a:srgbClr val="0082B0">
                  <a:shade val="30000"/>
                  <a:satMod val="115000"/>
                </a:srgbClr>
              </a:gs>
              <a:gs pos="50000">
                <a:srgbClr val="0082B0">
                  <a:shade val="67500"/>
                  <a:satMod val="115000"/>
                </a:srgbClr>
              </a:gs>
              <a:gs pos="100000">
                <a:srgbClr val="0082B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95800" y="1591271"/>
            <a:ext cx="4240096" cy="461665"/>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California Estuaries Portal </a:t>
            </a:r>
            <a:endParaRPr lang="en-US" sz="2400" dirty="0">
              <a:solidFill>
                <a:schemeClr val="bg1"/>
              </a:solidFill>
              <a:latin typeface="Calibri" panose="020F0502020204030204" pitchFamily="34" charset="0"/>
            </a:endParaRPr>
          </a:p>
        </p:txBody>
      </p:sp>
      <p:sp>
        <p:nvSpPr>
          <p:cNvPr id="6" name="TextBox 5"/>
          <p:cNvSpPr txBox="1"/>
          <p:nvPr/>
        </p:nvSpPr>
        <p:spPr>
          <a:xfrm>
            <a:off x="4545905" y="2080405"/>
            <a:ext cx="4076700" cy="1323439"/>
          </a:xfrm>
          <a:prstGeom prst="rect">
            <a:avLst/>
          </a:prstGeom>
          <a:noFill/>
        </p:spPr>
        <p:txBody>
          <a:bodyPr wrap="square" rtlCol="0">
            <a:spAutoFit/>
          </a:bodyPr>
          <a:lstStyle/>
          <a:p>
            <a:pPr algn="ctr"/>
            <a:r>
              <a:rPr lang="en-US" sz="1000" dirty="0" smtClean="0">
                <a:solidFill>
                  <a:schemeClr val="bg1"/>
                </a:solidFill>
              </a:rPr>
              <a:t>A product of the California Water Quality Monitoring Council’s Estuary Monitoring Workgroup, the California Estuaries Portal presents </a:t>
            </a:r>
            <a:r>
              <a:rPr lang="en-US" sz="1000" dirty="0">
                <a:solidFill>
                  <a:schemeClr val="bg1"/>
                </a:solidFill>
              </a:rPr>
              <a:t>information on the health of California’s estuaries, with an initial emphasis on the San Francisco Estuary. While Bay Delta Live (BDL) </a:t>
            </a:r>
            <a:r>
              <a:rPr lang="en-US" sz="1000" dirty="0" smtClean="0">
                <a:solidFill>
                  <a:schemeClr val="bg1"/>
                </a:solidFill>
              </a:rPr>
              <a:t>serves as the </a:t>
            </a:r>
            <a:r>
              <a:rPr lang="en-US" sz="1000" dirty="0">
                <a:solidFill>
                  <a:schemeClr val="bg1"/>
                </a:solidFill>
              </a:rPr>
              <a:t>technical user </a:t>
            </a:r>
            <a:r>
              <a:rPr lang="en-US" sz="1000" dirty="0" smtClean="0">
                <a:solidFill>
                  <a:schemeClr val="bg1"/>
                </a:solidFill>
              </a:rPr>
              <a:t>interface, the </a:t>
            </a:r>
            <a:r>
              <a:rPr lang="en-US" sz="1000" dirty="0">
                <a:solidFill>
                  <a:schemeClr val="bg1"/>
                </a:solidFill>
              </a:rPr>
              <a:t>California Estuaries </a:t>
            </a:r>
            <a:r>
              <a:rPr lang="en-US" sz="1000" dirty="0" smtClean="0">
                <a:solidFill>
                  <a:schemeClr val="bg1"/>
                </a:solidFill>
              </a:rPr>
              <a:t>Portal </a:t>
            </a:r>
            <a:r>
              <a:rPr lang="en-US" sz="1000" dirty="0">
                <a:solidFill>
                  <a:schemeClr val="bg1"/>
                </a:solidFill>
              </a:rPr>
              <a:t>brings </a:t>
            </a:r>
            <a:r>
              <a:rPr lang="en-US" sz="1000" dirty="0" smtClean="0">
                <a:solidFill>
                  <a:schemeClr val="bg1"/>
                </a:solidFill>
              </a:rPr>
              <a:t>data and information </a:t>
            </a:r>
            <a:r>
              <a:rPr lang="en-US" sz="1000" dirty="0">
                <a:solidFill>
                  <a:schemeClr val="bg1"/>
                </a:solidFill>
              </a:rPr>
              <a:t>together in a single location and in an easy to understand manner for the public, environmental organizations, and water quality professionals. The goal is to make this information as timely and user-friendly as possible. </a:t>
            </a:r>
            <a:endParaRPr lang="en-US" sz="1000" dirty="0" smtClean="0">
              <a:solidFill>
                <a:schemeClr val="bg1"/>
              </a:solidFill>
            </a:endParaRP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3717" y="3403844"/>
            <a:ext cx="98107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57280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457200"/>
            <a:ext cx="6172200" cy="857250"/>
          </a:xfrm>
        </p:spPr>
        <p:txBody>
          <a:bodyPr>
            <a:noAutofit/>
          </a:bodyPr>
          <a:lstStyle/>
          <a:p>
            <a:r>
              <a:rPr lang="en-US" sz="3200" b="1" dirty="0" smtClean="0"/>
              <a:t>Breaking Down Silos for Improved Scientific Understanding</a:t>
            </a:r>
            <a:endParaRPr lang="en-US" sz="3200" dirty="0"/>
          </a:p>
        </p:txBody>
      </p:sp>
      <p:sp>
        <p:nvSpPr>
          <p:cNvPr id="3" name="Content Placeholder 2"/>
          <p:cNvSpPr>
            <a:spLocks noGrp="1"/>
          </p:cNvSpPr>
          <p:nvPr>
            <p:ph idx="1"/>
          </p:nvPr>
        </p:nvSpPr>
        <p:spPr>
          <a:xfrm>
            <a:off x="5388428" y="2398074"/>
            <a:ext cx="2326822" cy="2573977"/>
          </a:xfrm>
        </p:spPr>
        <p:txBody>
          <a:bodyPr>
            <a:normAutofit fontScale="62500" lnSpcReduction="20000"/>
          </a:bodyPr>
          <a:lstStyle/>
          <a:p>
            <a:pPr marL="0" indent="0">
              <a:buNone/>
            </a:pPr>
            <a:r>
              <a:rPr lang="en-US" sz="1800" dirty="0"/>
              <a:t>“Over many years, we have seen a significant investment in agencies and organizations to conduct their data management….</a:t>
            </a:r>
          </a:p>
          <a:p>
            <a:pPr marL="0" indent="0">
              <a:buNone/>
            </a:pPr>
            <a:endParaRPr lang="en-US" sz="1800" dirty="0"/>
          </a:p>
          <a:p>
            <a:pPr marL="0" indent="0">
              <a:buNone/>
            </a:pPr>
            <a:r>
              <a:rPr lang="en-US" sz="1800" dirty="0"/>
              <a:t>….[but we lack] a business model to sustain the development and maintenance of data standards, integration points, web services, and data federation to facilitate synthesis across agency and issue boundaries.” </a:t>
            </a:r>
          </a:p>
          <a:p>
            <a:pPr marL="0" indent="0">
              <a:buNone/>
            </a:pPr>
            <a:endParaRPr lang="en-US" sz="1800" i="1" dirty="0"/>
          </a:p>
          <a:p>
            <a:pPr marL="0" indent="0" algn="r">
              <a:buNone/>
            </a:pPr>
            <a:r>
              <a:rPr lang="en-US" sz="1125" i="1" dirty="0"/>
              <a:t>Enhancing the Vision for Managing California’s Environmental Information 2015</a:t>
            </a:r>
            <a:endParaRPr lang="en-US" sz="1125"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2342408"/>
            <a:ext cx="3084740" cy="3105470"/>
          </a:xfrm>
          <a:prstGeom prst="rect">
            <a:avLst/>
          </a:prstGeom>
        </p:spPr>
      </p:pic>
    </p:spTree>
    <p:extLst>
      <p:ext uri="{BB962C8B-B14F-4D97-AF65-F5344CB8AC3E}">
        <p14:creationId xmlns:p14="http://schemas.microsoft.com/office/powerpoint/2010/main" val="1402277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81000"/>
            <a:ext cx="8991601" cy="933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a:t>The Monitoring Council’s Mission</a:t>
            </a:r>
          </a:p>
        </p:txBody>
      </p:sp>
      <p:sp>
        <p:nvSpPr>
          <p:cNvPr id="3" name="Rectangle 3"/>
          <p:cNvSpPr txBox="1">
            <a:spLocks noChangeArrowheads="1"/>
          </p:cNvSpPr>
          <p:nvPr/>
        </p:nvSpPr>
        <p:spPr>
          <a:xfrm>
            <a:off x="490603" y="1795305"/>
            <a:ext cx="5681597" cy="475789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defRPr/>
            </a:pPr>
            <a:r>
              <a:rPr lang="en-US" sz="2800" dirty="0" smtClean="0"/>
              <a:t>Improve </a:t>
            </a:r>
            <a:r>
              <a:rPr lang="en-US" sz="2800" dirty="0"/>
              <a:t>the effectiveness of </a:t>
            </a:r>
            <a:r>
              <a:rPr lang="en-US" sz="2800" dirty="0" smtClean="0"/>
              <a:t>water </a:t>
            </a:r>
            <a:r>
              <a:rPr lang="en-US" sz="2800" dirty="0"/>
              <a:t>quality and </a:t>
            </a:r>
            <a:r>
              <a:rPr lang="en-US" sz="2800" dirty="0" smtClean="0"/>
              <a:t>associated </a:t>
            </a:r>
            <a:r>
              <a:rPr lang="en-US" sz="2800" dirty="0"/>
              <a:t>ecosystem monitoring and </a:t>
            </a:r>
            <a:r>
              <a:rPr lang="en-US" sz="2800" dirty="0" smtClean="0"/>
              <a:t>assessment</a:t>
            </a:r>
            <a:endParaRPr lang="en-US" sz="2400" dirty="0" smtClean="0"/>
          </a:p>
          <a:p>
            <a:pPr>
              <a:spcBef>
                <a:spcPts val="1200"/>
              </a:spcBef>
              <a:defRPr/>
            </a:pPr>
            <a:r>
              <a:rPr lang="en-US" sz="2800" dirty="0" smtClean="0"/>
              <a:t>Make data </a:t>
            </a:r>
            <a:r>
              <a:rPr lang="en-US" sz="2800" dirty="0"/>
              <a:t>and information </a:t>
            </a:r>
            <a:r>
              <a:rPr lang="en-US" sz="2800" dirty="0" smtClean="0"/>
              <a:t>available </a:t>
            </a:r>
            <a:r>
              <a:rPr lang="en-US" sz="2800" dirty="0"/>
              <a:t>to decision makers and the public via the </a:t>
            </a:r>
            <a:r>
              <a:rPr lang="en-US" sz="2800" dirty="0" smtClean="0"/>
              <a:t>internet</a:t>
            </a:r>
          </a:p>
        </p:txBody>
      </p:sp>
      <p:sp>
        <p:nvSpPr>
          <p:cNvPr id="4" name="Oval 3"/>
          <p:cNvSpPr>
            <a:spLocks noChangeAspect="1"/>
          </p:cNvSpPr>
          <p:nvPr/>
        </p:nvSpPr>
        <p:spPr bwMode="auto">
          <a:xfrm>
            <a:off x="6433197" y="1689998"/>
            <a:ext cx="2484254" cy="2484254"/>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9525" cap="flat" cmpd="sng" algn="ctr">
            <a:solidFill>
              <a:schemeClr val="bg1">
                <a:lumMod val="50000"/>
              </a:schemeClr>
            </a:solidFill>
            <a:prstDash val="solid"/>
            <a:round/>
            <a:headEnd type="none" w="med" len="med"/>
            <a:tailEnd type="none" w="med" len="med"/>
          </a:ln>
          <a:effectLst>
            <a:outerShdw blurRad="292100" dist="139700" dir="2700000" algn="ctr" rotWithShape="0">
              <a:schemeClr val="accent4">
                <a:lumMod val="10000"/>
                <a:alpha val="65000"/>
              </a:schemeClr>
            </a:outerShdw>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0644304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Estuaries Portal vs. Bay Delta Live?</a:t>
            </a:r>
            <a:endParaRPr lang="en-US" dirty="0"/>
          </a:p>
        </p:txBody>
      </p:sp>
      <p:sp>
        <p:nvSpPr>
          <p:cNvPr id="3" name="Content Placeholder 2"/>
          <p:cNvSpPr>
            <a:spLocks noGrp="1"/>
          </p:cNvSpPr>
          <p:nvPr>
            <p:ph idx="1"/>
          </p:nvPr>
        </p:nvSpPr>
        <p:spPr>
          <a:xfrm>
            <a:off x="457200" y="1600200"/>
            <a:ext cx="4648200" cy="4525963"/>
          </a:xfrm>
        </p:spPr>
        <p:txBody>
          <a:bodyPr>
            <a:normAutofit fontScale="92500" lnSpcReduction="10000"/>
          </a:bodyPr>
          <a:lstStyle/>
          <a:p>
            <a:pPr marL="0" indent="0">
              <a:buNone/>
            </a:pPr>
            <a:r>
              <a:rPr lang="en-US" dirty="0" smtClean="0"/>
              <a:t>Estuaries Portal</a:t>
            </a:r>
          </a:p>
          <a:p>
            <a:r>
              <a:rPr lang="en-US" sz="2200" dirty="0" smtClean="0"/>
              <a:t>Information and data for various users</a:t>
            </a:r>
          </a:p>
          <a:p>
            <a:r>
              <a:rPr lang="en-US" sz="2200" dirty="0" smtClean="0"/>
              <a:t>Make information available to the public, environmental organizations, and water quality professionals etc. </a:t>
            </a:r>
          </a:p>
          <a:p>
            <a:pPr marL="0" indent="0">
              <a:buNone/>
            </a:pPr>
            <a:endParaRPr lang="en-US" sz="2200" dirty="0" smtClean="0"/>
          </a:p>
          <a:p>
            <a:pPr marL="0" indent="0">
              <a:buNone/>
            </a:pPr>
            <a:r>
              <a:rPr lang="en-US" dirty="0" smtClean="0"/>
              <a:t>Bay Delta Live</a:t>
            </a:r>
          </a:p>
          <a:p>
            <a:r>
              <a:rPr lang="en-US" sz="2200" dirty="0" smtClean="0"/>
              <a:t>Provides for technical user interface for the Estuaries Portal  </a:t>
            </a:r>
          </a:p>
          <a:p>
            <a:r>
              <a:rPr lang="en-US" sz="2200" dirty="0" smtClean="0"/>
              <a:t>Allows users to explore science-based data in more depth—BDL provides more functionality than is possible on the Estuaries Portal</a:t>
            </a:r>
            <a:endParaRPr lang="en-US" sz="22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5798" y="4119533"/>
            <a:ext cx="3148635" cy="23574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5668963" y="1447800"/>
            <a:ext cx="3170237" cy="2460625"/>
            <a:chOff x="5257800" y="1676400"/>
            <a:chExt cx="3170237" cy="2460625"/>
          </a:xfrm>
        </p:grpSpPr>
        <p:pic>
          <p:nvPicPr>
            <p:cNvPr id="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257800" y="1752600"/>
              <a:ext cx="3170237" cy="2384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5257800" y="1676400"/>
              <a:ext cx="0" cy="2209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15618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798" y="4119533"/>
            <a:ext cx="3148635" cy="23574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5668963" y="1447800"/>
            <a:ext cx="3170237" cy="2460625"/>
            <a:chOff x="5257800" y="1676400"/>
            <a:chExt cx="3170237" cy="2460625"/>
          </a:xfrm>
        </p:grpSpPr>
        <p:pic>
          <p:nvPicPr>
            <p:cNvPr id="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257800" y="1752600"/>
              <a:ext cx="3170237" cy="2384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5257800" y="1676400"/>
              <a:ext cx="0" cy="2209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Content Placeholder 2"/>
          <p:cNvSpPr>
            <a:spLocks noGrp="1"/>
          </p:cNvSpPr>
          <p:nvPr>
            <p:ph idx="1"/>
          </p:nvPr>
        </p:nvSpPr>
        <p:spPr>
          <a:xfrm>
            <a:off x="457200" y="1600200"/>
            <a:ext cx="4648200" cy="4525963"/>
          </a:xfrm>
        </p:spPr>
        <p:txBody>
          <a:bodyPr>
            <a:normAutofit fontScale="92500" lnSpcReduction="10000"/>
          </a:bodyPr>
          <a:lstStyle/>
          <a:p>
            <a:pPr marL="0" indent="0">
              <a:buNone/>
            </a:pPr>
            <a:r>
              <a:rPr lang="en-US" dirty="0" smtClean="0"/>
              <a:t>Estuaries Portal</a:t>
            </a:r>
          </a:p>
          <a:p>
            <a:r>
              <a:rPr lang="en-US" sz="2200" dirty="0" smtClean="0"/>
              <a:t>Information and data for various users</a:t>
            </a:r>
          </a:p>
          <a:p>
            <a:r>
              <a:rPr lang="en-US" sz="2200" dirty="0" smtClean="0"/>
              <a:t>Make information available to the public, environmental organizations, and water quality professionals etc. </a:t>
            </a:r>
          </a:p>
          <a:p>
            <a:pPr marL="0" indent="0">
              <a:buNone/>
            </a:pPr>
            <a:endParaRPr lang="en-US" sz="2200" dirty="0" smtClean="0"/>
          </a:p>
          <a:p>
            <a:pPr marL="0" indent="0">
              <a:buNone/>
            </a:pPr>
            <a:r>
              <a:rPr lang="en-US" dirty="0" smtClean="0"/>
              <a:t>Bay Delta Live</a:t>
            </a:r>
          </a:p>
          <a:p>
            <a:r>
              <a:rPr lang="en-US" sz="2200" dirty="0" smtClean="0"/>
              <a:t>Provides for technical user interface for the Estuaries Portal  </a:t>
            </a:r>
          </a:p>
          <a:p>
            <a:r>
              <a:rPr lang="en-US" sz="2200" dirty="0" smtClean="0"/>
              <a:t>Allows users to explore science-based data in more depth—BDL provides more functionality than is possible on the Estuaries Portal</a:t>
            </a:r>
            <a:endParaRPr lang="en-US" sz="2200" dirty="0"/>
          </a:p>
        </p:txBody>
      </p:sp>
      <p:grpSp>
        <p:nvGrpSpPr>
          <p:cNvPr id="9" name="Group 24"/>
          <p:cNvGrpSpPr>
            <a:grpSpLocks/>
          </p:cNvGrpSpPr>
          <p:nvPr/>
        </p:nvGrpSpPr>
        <p:grpSpPr bwMode="auto">
          <a:xfrm>
            <a:off x="433388" y="-4763"/>
            <a:ext cx="8253412" cy="3205163"/>
            <a:chOff x="349" y="1110"/>
            <a:chExt cx="5199" cy="2019"/>
          </a:xfrm>
          <a:effectLst>
            <a:outerShdw blurRad="50800" dist="38100" dir="2700000" algn="tl" rotWithShape="0">
              <a:prstClr val="black">
                <a:alpha val="40000"/>
              </a:prstClr>
            </a:outerShdw>
          </a:effectLst>
        </p:grpSpPr>
        <p:sp>
          <p:nvSpPr>
            <p:cNvPr id="10" name="Arc 11"/>
            <p:cNvSpPr>
              <a:spLocks/>
            </p:cNvSpPr>
            <p:nvPr/>
          </p:nvSpPr>
          <p:spPr bwMode="auto">
            <a:xfrm>
              <a:off x="349" y="1275"/>
              <a:ext cx="5199" cy="1133"/>
            </a:xfrm>
            <a:custGeom>
              <a:avLst/>
              <a:gdLst>
                <a:gd name="T0" fmla="*/ 0 w 42864"/>
                <a:gd name="T1" fmla="*/ 52 h 21600"/>
                <a:gd name="T2" fmla="*/ 631 w 42864"/>
                <a:gd name="T3" fmla="*/ 52 h 21600"/>
                <a:gd name="T4" fmla="*/ 315 w 42864"/>
                <a:gd name="T5" fmla="*/ 59 h 21600"/>
                <a:gd name="T6" fmla="*/ 0 60000 65536"/>
                <a:gd name="T7" fmla="*/ 0 60000 65536"/>
                <a:gd name="T8" fmla="*/ 0 60000 65536"/>
              </a:gdLst>
              <a:ahLst/>
              <a:cxnLst>
                <a:cxn ang="T6">
                  <a:pos x="T0" y="T1"/>
                </a:cxn>
                <a:cxn ang="T7">
                  <a:pos x="T2" y="T3"/>
                </a:cxn>
                <a:cxn ang="T8">
                  <a:pos x="T4" y="T5"/>
                </a:cxn>
              </a:cxnLst>
              <a:rect l="0" t="0" r="r" b="b"/>
              <a:pathLst>
                <a:path w="42864" h="21600" fill="none" extrusionOk="0">
                  <a:moveTo>
                    <a:pt x="-1" y="18834"/>
                  </a:moveTo>
                  <a:cubicBezTo>
                    <a:pt x="1389" y="8063"/>
                    <a:pt x="10561" y="-1"/>
                    <a:pt x="21422" y="0"/>
                  </a:cubicBezTo>
                  <a:cubicBezTo>
                    <a:pt x="32344" y="0"/>
                    <a:pt x="41547" y="8153"/>
                    <a:pt x="42864" y="18995"/>
                  </a:cubicBezTo>
                </a:path>
                <a:path w="42864" h="21600" stroke="0" extrusionOk="0">
                  <a:moveTo>
                    <a:pt x="-1" y="18834"/>
                  </a:moveTo>
                  <a:cubicBezTo>
                    <a:pt x="1389" y="8063"/>
                    <a:pt x="10561" y="-1"/>
                    <a:pt x="21422" y="0"/>
                  </a:cubicBezTo>
                  <a:cubicBezTo>
                    <a:pt x="32344" y="0"/>
                    <a:pt x="41547" y="8153"/>
                    <a:pt x="42864" y="18995"/>
                  </a:cubicBezTo>
                  <a:lnTo>
                    <a:pt x="21422" y="21600"/>
                  </a:lnTo>
                  <a:lnTo>
                    <a:pt x="-1" y="18834"/>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 name="Group 12"/>
            <p:cNvGrpSpPr>
              <a:grpSpLocks/>
            </p:cNvGrpSpPr>
            <p:nvPr/>
          </p:nvGrpSpPr>
          <p:grpSpPr bwMode="auto">
            <a:xfrm>
              <a:off x="352" y="1982"/>
              <a:ext cx="5195" cy="381"/>
              <a:chOff x="352" y="1856"/>
              <a:chExt cx="5055" cy="381"/>
            </a:xfrm>
          </p:grpSpPr>
          <p:sp>
            <p:nvSpPr>
              <p:cNvPr id="18" name="Arc 13"/>
              <p:cNvSpPr>
                <a:spLocks/>
              </p:cNvSpPr>
              <p:nvPr/>
            </p:nvSpPr>
            <p:spPr bwMode="auto">
              <a:xfrm>
                <a:off x="352" y="1856"/>
                <a:ext cx="1687" cy="381"/>
              </a:xfrm>
              <a:custGeom>
                <a:avLst/>
                <a:gdLst>
                  <a:gd name="T0" fmla="*/ 0 w 41649"/>
                  <a:gd name="T1" fmla="*/ 5 h 21600"/>
                  <a:gd name="T2" fmla="*/ 68 w 41649"/>
                  <a:gd name="T3" fmla="*/ 5 h 21600"/>
                  <a:gd name="T4" fmla="*/ 34 w 41649"/>
                  <a:gd name="T5" fmla="*/ 7 h 21600"/>
                  <a:gd name="T6" fmla="*/ 0 60000 65536"/>
                  <a:gd name="T7" fmla="*/ 0 60000 65536"/>
                  <a:gd name="T8" fmla="*/ 0 60000 65536"/>
                </a:gdLst>
                <a:ahLst/>
                <a:cxnLst>
                  <a:cxn ang="T6">
                    <a:pos x="T0" y="T1"/>
                  </a:cxn>
                  <a:cxn ang="T7">
                    <a:pos x="T2" y="T3"/>
                  </a:cxn>
                  <a:cxn ang="T8">
                    <a:pos x="T4" y="T5"/>
                  </a:cxn>
                </a:cxnLst>
                <a:rect l="0" t="0" r="r" b="b"/>
                <a:pathLst>
                  <a:path w="41649" h="21600" fill="none" extrusionOk="0">
                    <a:moveTo>
                      <a:pt x="0" y="15876"/>
                    </a:moveTo>
                    <a:cubicBezTo>
                      <a:pt x="2577" y="6498"/>
                      <a:pt x="11103" y="-1"/>
                      <a:pt x="20828" y="0"/>
                    </a:cubicBezTo>
                    <a:cubicBezTo>
                      <a:pt x="30543" y="0"/>
                      <a:pt x="39063" y="6486"/>
                      <a:pt x="41648" y="15851"/>
                    </a:cubicBezTo>
                  </a:path>
                  <a:path w="41649" h="21600" stroke="0" extrusionOk="0">
                    <a:moveTo>
                      <a:pt x="0" y="15876"/>
                    </a:moveTo>
                    <a:cubicBezTo>
                      <a:pt x="2577" y="6498"/>
                      <a:pt x="11103" y="-1"/>
                      <a:pt x="20828" y="0"/>
                    </a:cubicBezTo>
                    <a:cubicBezTo>
                      <a:pt x="30543" y="0"/>
                      <a:pt x="39063" y="6486"/>
                      <a:pt x="41648" y="15851"/>
                    </a:cubicBezTo>
                    <a:lnTo>
                      <a:pt x="20828" y="21600"/>
                    </a:lnTo>
                    <a:lnTo>
                      <a:pt x="0" y="15876"/>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Arc 14"/>
              <p:cNvSpPr>
                <a:spLocks/>
              </p:cNvSpPr>
              <p:nvPr/>
            </p:nvSpPr>
            <p:spPr bwMode="auto">
              <a:xfrm>
                <a:off x="2036" y="1856"/>
                <a:ext cx="1687" cy="381"/>
              </a:xfrm>
              <a:custGeom>
                <a:avLst/>
                <a:gdLst>
                  <a:gd name="T0" fmla="*/ 0 w 41649"/>
                  <a:gd name="T1" fmla="*/ 5 h 21600"/>
                  <a:gd name="T2" fmla="*/ 68 w 41649"/>
                  <a:gd name="T3" fmla="*/ 5 h 21600"/>
                  <a:gd name="T4" fmla="*/ 34 w 41649"/>
                  <a:gd name="T5" fmla="*/ 7 h 21600"/>
                  <a:gd name="T6" fmla="*/ 0 60000 65536"/>
                  <a:gd name="T7" fmla="*/ 0 60000 65536"/>
                  <a:gd name="T8" fmla="*/ 0 60000 65536"/>
                </a:gdLst>
                <a:ahLst/>
                <a:cxnLst>
                  <a:cxn ang="T6">
                    <a:pos x="T0" y="T1"/>
                  </a:cxn>
                  <a:cxn ang="T7">
                    <a:pos x="T2" y="T3"/>
                  </a:cxn>
                  <a:cxn ang="T8">
                    <a:pos x="T4" y="T5"/>
                  </a:cxn>
                </a:cxnLst>
                <a:rect l="0" t="0" r="r" b="b"/>
                <a:pathLst>
                  <a:path w="41649" h="21600" fill="none" extrusionOk="0">
                    <a:moveTo>
                      <a:pt x="0" y="15876"/>
                    </a:moveTo>
                    <a:cubicBezTo>
                      <a:pt x="2577" y="6498"/>
                      <a:pt x="11103" y="-1"/>
                      <a:pt x="20828" y="0"/>
                    </a:cubicBezTo>
                    <a:cubicBezTo>
                      <a:pt x="30543" y="0"/>
                      <a:pt x="39063" y="6486"/>
                      <a:pt x="41648" y="15851"/>
                    </a:cubicBezTo>
                  </a:path>
                  <a:path w="41649" h="21600" stroke="0" extrusionOk="0">
                    <a:moveTo>
                      <a:pt x="0" y="15876"/>
                    </a:moveTo>
                    <a:cubicBezTo>
                      <a:pt x="2577" y="6498"/>
                      <a:pt x="11103" y="-1"/>
                      <a:pt x="20828" y="0"/>
                    </a:cubicBezTo>
                    <a:cubicBezTo>
                      <a:pt x="30543" y="0"/>
                      <a:pt x="39063" y="6486"/>
                      <a:pt x="41648" y="15851"/>
                    </a:cubicBezTo>
                    <a:lnTo>
                      <a:pt x="20828" y="21600"/>
                    </a:lnTo>
                    <a:lnTo>
                      <a:pt x="0" y="15876"/>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rc 15"/>
              <p:cNvSpPr>
                <a:spLocks/>
              </p:cNvSpPr>
              <p:nvPr/>
            </p:nvSpPr>
            <p:spPr bwMode="auto">
              <a:xfrm>
                <a:off x="3720" y="1856"/>
                <a:ext cx="1687" cy="381"/>
              </a:xfrm>
              <a:custGeom>
                <a:avLst/>
                <a:gdLst>
                  <a:gd name="T0" fmla="*/ 0 w 41649"/>
                  <a:gd name="T1" fmla="*/ 5 h 21600"/>
                  <a:gd name="T2" fmla="*/ 68 w 41649"/>
                  <a:gd name="T3" fmla="*/ 5 h 21600"/>
                  <a:gd name="T4" fmla="*/ 34 w 41649"/>
                  <a:gd name="T5" fmla="*/ 7 h 21600"/>
                  <a:gd name="T6" fmla="*/ 0 60000 65536"/>
                  <a:gd name="T7" fmla="*/ 0 60000 65536"/>
                  <a:gd name="T8" fmla="*/ 0 60000 65536"/>
                </a:gdLst>
                <a:ahLst/>
                <a:cxnLst>
                  <a:cxn ang="T6">
                    <a:pos x="T0" y="T1"/>
                  </a:cxn>
                  <a:cxn ang="T7">
                    <a:pos x="T2" y="T3"/>
                  </a:cxn>
                  <a:cxn ang="T8">
                    <a:pos x="T4" y="T5"/>
                  </a:cxn>
                </a:cxnLst>
                <a:rect l="0" t="0" r="r" b="b"/>
                <a:pathLst>
                  <a:path w="41649" h="21600" fill="none" extrusionOk="0">
                    <a:moveTo>
                      <a:pt x="0" y="15876"/>
                    </a:moveTo>
                    <a:cubicBezTo>
                      <a:pt x="2577" y="6498"/>
                      <a:pt x="11103" y="-1"/>
                      <a:pt x="20828" y="0"/>
                    </a:cubicBezTo>
                    <a:cubicBezTo>
                      <a:pt x="30543" y="0"/>
                      <a:pt x="39063" y="6486"/>
                      <a:pt x="41648" y="15851"/>
                    </a:cubicBezTo>
                  </a:path>
                  <a:path w="41649" h="21600" stroke="0" extrusionOk="0">
                    <a:moveTo>
                      <a:pt x="0" y="15876"/>
                    </a:moveTo>
                    <a:cubicBezTo>
                      <a:pt x="2577" y="6498"/>
                      <a:pt x="11103" y="-1"/>
                      <a:pt x="20828" y="0"/>
                    </a:cubicBezTo>
                    <a:cubicBezTo>
                      <a:pt x="30543" y="0"/>
                      <a:pt x="39063" y="6486"/>
                      <a:pt x="41648" y="15851"/>
                    </a:cubicBezTo>
                    <a:lnTo>
                      <a:pt x="20828" y="21600"/>
                    </a:lnTo>
                    <a:lnTo>
                      <a:pt x="0" y="15876"/>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 name="Arc 16"/>
            <p:cNvSpPr>
              <a:spLocks/>
            </p:cNvSpPr>
            <p:nvPr/>
          </p:nvSpPr>
          <p:spPr bwMode="auto">
            <a:xfrm flipH="1">
              <a:off x="2084" y="1273"/>
              <a:ext cx="1163" cy="1347"/>
            </a:xfrm>
            <a:custGeom>
              <a:avLst/>
              <a:gdLst>
                <a:gd name="T0" fmla="*/ 17 w 20842"/>
                <a:gd name="T1" fmla="*/ 0 h 20936"/>
                <a:gd name="T2" fmla="*/ 65 w 20842"/>
                <a:gd name="T3" fmla="*/ 63 h 20936"/>
                <a:gd name="T4" fmla="*/ 0 w 20842"/>
                <a:gd name="T5" fmla="*/ 87 h 20936"/>
                <a:gd name="T6" fmla="*/ 0 60000 65536"/>
                <a:gd name="T7" fmla="*/ 0 60000 65536"/>
                <a:gd name="T8" fmla="*/ 0 60000 65536"/>
              </a:gdLst>
              <a:ahLst/>
              <a:cxnLst>
                <a:cxn ang="T6">
                  <a:pos x="T0" y="T1"/>
                </a:cxn>
                <a:cxn ang="T7">
                  <a:pos x="T2" y="T3"/>
                </a:cxn>
                <a:cxn ang="T8">
                  <a:pos x="T4" y="T5"/>
                </a:cxn>
              </a:cxnLst>
              <a:rect l="0" t="0" r="r" b="b"/>
              <a:pathLst>
                <a:path w="20842" h="20936" fill="none" extrusionOk="0">
                  <a:moveTo>
                    <a:pt x="5314" y="0"/>
                  </a:moveTo>
                  <a:cubicBezTo>
                    <a:pt x="12864" y="1916"/>
                    <a:pt x="18797" y="7749"/>
                    <a:pt x="20842" y="15264"/>
                  </a:cubicBezTo>
                </a:path>
                <a:path w="20842" h="20936" stroke="0" extrusionOk="0">
                  <a:moveTo>
                    <a:pt x="5314" y="0"/>
                  </a:moveTo>
                  <a:cubicBezTo>
                    <a:pt x="12864" y="1916"/>
                    <a:pt x="18797" y="7749"/>
                    <a:pt x="20842" y="15264"/>
                  </a:cubicBezTo>
                  <a:lnTo>
                    <a:pt x="0" y="20936"/>
                  </a:lnTo>
                  <a:lnTo>
                    <a:pt x="5314"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Arc 17"/>
            <p:cNvSpPr>
              <a:spLocks/>
            </p:cNvSpPr>
            <p:nvPr/>
          </p:nvSpPr>
          <p:spPr bwMode="auto">
            <a:xfrm>
              <a:off x="2658" y="1274"/>
              <a:ext cx="1157" cy="1331"/>
            </a:xfrm>
            <a:custGeom>
              <a:avLst/>
              <a:gdLst>
                <a:gd name="T0" fmla="*/ 17 w 20915"/>
                <a:gd name="T1" fmla="*/ 0 h 20829"/>
                <a:gd name="T2" fmla="*/ 64 w 20915"/>
                <a:gd name="T3" fmla="*/ 63 h 20829"/>
                <a:gd name="T4" fmla="*/ 0 w 20915"/>
                <a:gd name="T5" fmla="*/ 85 h 20829"/>
                <a:gd name="T6" fmla="*/ 0 60000 65536"/>
                <a:gd name="T7" fmla="*/ 0 60000 65536"/>
                <a:gd name="T8" fmla="*/ 0 60000 65536"/>
              </a:gdLst>
              <a:ahLst/>
              <a:cxnLst>
                <a:cxn ang="T6">
                  <a:pos x="T0" y="T1"/>
                </a:cxn>
                <a:cxn ang="T7">
                  <a:pos x="T2" y="T3"/>
                </a:cxn>
                <a:cxn ang="T8">
                  <a:pos x="T4" y="T5"/>
                </a:cxn>
              </a:cxnLst>
              <a:rect l="0" t="0" r="r" b="b"/>
              <a:pathLst>
                <a:path w="20915" h="20829" fill="none" extrusionOk="0">
                  <a:moveTo>
                    <a:pt x="5719" y="-1"/>
                  </a:moveTo>
                  <a:cubicBezTo>
                    <a:pt x="13184" y="2049"/>
                    <a:pt x="18981" y="7937"/>
                    <a:pt x="20915" y="15433"/>
                  </a:cubicBezTo>
                </a:path>
                <a:path w="20915" h="20829" stroke="0" extrusionOk="0">
                  <a:moveTo>
                    <a:pt x="5719" y="-1"/>
                  </a:moveTo>
                  <a:cubicBezTo>
                    <a:pt x="13184" y="2049"/>
                    <a:pt x="18981" y="7937"/>
                    <a:pt x="20915" y="15433"/>
                  </a:cubicBezTo>
                  <a:lnTo>
                    <a:pt x="0" y="20829"/>
                  </a:lnTo>
                  <a:lnTo>
                    <a:pt x="5719"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8"/>
            <p:cNvSpPr>
              <a:spLocks noChangeShapeType="1"/>
            </p:cNvSpPr>
            <p:nvPr/>
          </p:nvSpPr>
          <p:spPr bwMode="auto">
            <a:xfrm>
              <a:off x="2958" y="1110"/>
              <a:ext cx="0" cy="157"/>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9"/>
            <p:cNvSpPr>
              <a:spLocks noChangeShapeType="1"/>
            </p:cNvSpPr>
            <p:nvPr/>
          </p:nvSpPr>
          <p:spPr bwMode="auto">
            <a:xfrm>
              <a:off x="2961" y="2007"/>
              <a:ext cx="0" cy="973"/>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Arc 20"/>
            <p:cNvSpPr>
              <a:spLocks/>
            </p:cNvSpPr>
            <p:nvPr/>
          </p:nvSpPr>
          <p:spPr bwMode="auto">
            <a:xfrm rot="5400000">
              <a:off x="2727" y="2894"/>
              <a:ext cx="163" cy="307"/>
            </a:xfrm>
            <a:custGeom>
              <a:avLst/>
              <a:gdLst>
                <a:gd name="T0" fmla="*/ 0 w 22048"/>
                <a:gd name="T1" fmla="*/ 0 h 43200"/>
                <a:gd name="T2" fmla="*/ 0 w 22048"/>
                <a:gd name="T3" fmla="*/ 2 h 43200"/>
                <a:gd name="T4" fmla="*/ 0 w 22048"/>
                <a:gd name="T5" fmla="*/ 1 h 43200"/>
                <a:gd name="T6" fmla="*/ 0 60000 65536"/>
                <a:gd name="T7" fmla="*/ 0 60000 65536"/>
                <a:gd name="T8" fmla="*/ 0 60000 65536"/>
              </a:gdLst>
              <a:ahLst/>
              <a:cxnLst>
                <a:cxn ang="T6">
                  <a:pos x="T0" y="T1"/>
                </a:cxn>
                <a:cxn ang="T7">
                  <a:pos x="T2" y="T3"/>
                </a:cxn>
                <a:cxn ang="T8">
                  <a:pos x="T4" y="T5"/>
                </a:cxn>
              </a:cxnLst>
              <a:rect l="0" t="0" r="r" b="b"/>
              <a:pathLst>
                <a:path w="22048" h="43200" fill="none" extrusionOk="0">
                  <a:moveTo>
                    <a:pt x="447" y="0"/>
                  </a:moveTo>
                  <a:cubicBezTo>
                    <a:pt x="12377" y="0"/>
                    <a:pt x="22048" y="9670"/>
                    <a:pt x="22048" y="21600"/>
                  </a:cubicBezTo>
                  <a:cubicBezTo>
                    <a:pt x="22048" y="33529"/>
                    <a:pt x="12377" y="43200"/>
                    <a:pt x="448" y="43200"/>
                  </a:cubicBezTo>
                  <a:cubicBezTo>
                    <a:pt x="298" y="43200"/>
                    <a:pt x="149" y="43198"/>
                    <a:pt x="-1" y="43195"/>
                  </a:cubicBezTo>
                </a:path>
                <a:path w="22048" h="43200" stroke="0" extrusionOk="0">
                  <a:moveTo>
                    <a:pt x="447" y="0"/>
                  </a:moveTo>
                  <a:cubicBezTo>
                    <a:pt x="12377" y="0"/>
                    <a:pt x="22048" y="9670"/>
                    <a:pt x="22048" y="21600"/>
                  </a:cubicBezTo>
                  <a:cubicBezTo>
                    <a:pt x="22048" y="33529"/>
                    <a:pt x="12377" y="43200"/>
                    <a:pt x="448" y="43200"/>
                  </a:cubicBezTo>
                  <a:cubicBezTo>
                    <a:pt x="298" y="43200"/>
                    <a:pt x="149" y="43198"/>
                    <a:pt x="-1" y="43195"/>
                  </a:cubicBezTo>
                  <a:lnTo>
                    <a:pt x="448" y="21600"/>
                  </a:lnTo>
                  <a:lnTo>
                    <a:pt x="447" y="0"/>
                  </a:lnTo>
                  <a:close/>
                </a:path>
              </a:pathLst>
            </a:cu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a:p>
          </p:txBody>
        </p:sp>
        <p:sp>
          <p:nvSpPr>
            <p:cNvPr id="17" name="Rectangle 21"/>
            <p:cNvSpPr>
              <a:spLocks noChangeArrowheads="1"/>
            </p:cNvSpPr>
            <p:nvPr/>
          </p:nvSpPr>
          <p:spPr bwMode="auto">
            <a:xfrm>
              <a:off x="1420" y="1515"/>
              <a:ext cx="3024" cy="330"/>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800" dirty="0" smtClean="0">
                  <a:effectLst>
                    <a:outerShdw blurRad="38100" dist="38100" dir="2700000" algn="tl">
                      <a:srgbClr val="000000">
                        <a:alpha val="43137"/>
                      </a:srgbClr>
                    </a:outerShdw>
                  </a:effectLst>
                </a:rPr>
                <a:t>Estuary Monitoring Workgroup </a:t>
              </a:r>
              <a:endParaRPr lang="en-US" sz="2800" dirty="0">
                <a:effectLst>
                  <a:outerShdw blurRad="38100" dist="38100" dir="2700000" algn="tl">
                    <a:srgbClr val="000000">
                      <a:alpha val="43137"/>
                    </a:srgbClr>
                  </a:outerShdw>
                </a:effectLst>
              </a:endParaRPr>
            </a:p>
          </p:txBody>
        </p:sp>
      </p:grpSp>
      <p:sp>
        <p:nvSpPr>
          <p:cNvPr id="2" name="TextBox 1"/>
          <p:cNvSpPr txBox="1"/>
          <p:nvPr/>
        </p:nvSpPr>
        <p:spPr>
          <a:xfrm rot="20119505">
            <a:off x="-434761" y="151193"/>
            <a:ext cx="4266617" cy="1477328"/>
          </a:xfrm>
          <a:prstGeom prst="rect">
            <a:avLst/>
          </a:prstGeom>
          <a:solidFill>
            <a:srgbClr val="FFFF00">
              <a:alpha val="54000"/>
            </a:srgbClr>
          </a:solidFill>
          <a:ln>
            <a:solidFill>
              <a:schemeClr val="bg2">
                <a:lumMod val="25000"/>
              </a:schemeClr>
            </a:solidFill>
          </a:ln>
        </p:spPr>
        <p:txBody>
          <a:bodyPr wrap="none" rtlCol="0">
            <a:spAutoFit/>
          </a:bodyPr>
          <a:lstStyle/>
          <a:p>
            <a:r>
              <a:rPr lang="en-US" dirty="0" smtClean="0"/>
              <a:t>Val:</a:t>
            </a:r>
          </a:p>
          <a:p>
            <a:r>
              <a:rPr lang="en-US" dirty="0" smtClean="0"/>
              <a:t>Not sure if like the title of umbrella as it </a:t>
            </a:r>
          </a:p>
          <a:p>
            <a:r>
              <a:rPr lang="en-US" dirty="0" smtClean="0"/>
              <a:t>suggests that BDL is a subset of Estuary </a:t>
            </a:r>
          </a:p>
          <a:p>
            <a:r>
              <a:rPr lang="en-US" dirty="0" smtClean="0"/>
              <a:t>Monitoring Group.  They are linked to each </a:t>
            </a:r>
          </a:p>
          <a:p>
            <a:r>
              <a:rPr lang="en-US" dirty="0" smtClean="0"/>
              <a:t>other w/differing goals as stated.</a:t>
            </a:r>
            <a:endParaRPr lang="en-US" dirty="0"/>
          </a:p>
        </p:txBody>
      </p:sp>
    </p:spTree>
    <p:extLst>
      <p:ext uri="{BB962C8B-B14F-4D97-AF65-F5344CB8AC3E}">
        <p14:creationId xmlns:p14="http://schemas.microsoft.com/office/powerpoint/2010/main" val="23181483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35654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a:t>
            </a:r>
            <a:endParaRPr lang="en-US" dirty="0"/>
          </a:p>
        </p:txBody>
      </p:sp>
      <p:sp>
        <p:nvSpPr>
          <p:cNvPr id="3" name="Content Placeholder 2"/>
          <p:cNvSpPr>
            <a:spLocks noGrp="1"/>
          </p:cNvSpPr>
          <p:nvPr>
            <p:ph idx="1"/>
          </p:nvPr>
        </p:nvSpPr>
        <p:spPr/>
        <p:txBody>
          <a:bodyPr>
            <a:normAutofit fontScale="92500" lnSpcReduction="20000"/>
          </a:bodyPr>
          <a:lstStyle/>
          <a:p>
            <a:pPr marL="0" lvl="0" indent="0">
              <a:buNone/>
            </a:pPr>
            <a:r>
              <a:rPr lang="en-US" b="1" dirty="0" smtClean="0"/>
              <a:t>Projects</a:t>
            </a:r>
            <a:r>
              <a:rPr lang="en-US" b="1" dirty="0"/>
              <a:t>:</a:t>
            </a:r>
            <a:endParaRPr lang="en-US" dirty="0"/>
          </a:p>
          <a:p>
            <a:pPr lvl="1"/>
            <a:r>
              <a:rPr lang="en-US" dirty="0"/>
              <a:t>200 Projects, geo-located with key data, documents, images, videos and GIS.  </a:t>
            </a:r>
          </a:p>
          <a:p>
            <a:pPr lvl="1"/>
            <a:r>
              <a:rPr lang="en-US" dirty="0"/>
              <a:t>Demonstrate Cache Collaborative Projects, Info Hub and Current Conditions.  *Info hub and key aspects of this project are scheduled for release at Delta Science conference 11/15.</a:t>
            </a:r>
          </a:p>
          <a:p>
            <a:pPr lvl="1"/>
            <a:r>
              <a:rPr lang="en-US" dirty="0"/>
              <a:t>Plans for the future:  moving from project tracking to implementation.</a:t>
            </a:r>
          </a:p>
          <a:p>
            <a:pPr lvl="1"/>
            <a:r>
              <a:rPr lang="en-US" dirty="0"/>
              <a:t>BDL/CEMW repository for images, reports, documents, GIS.  </a:t>
            </a:r>
          </a:p>
          <a:p>
            <a:pPr lvl="1"/>
            <a:r>
              <a:rPr lang="en-US" dirty="0"/>
              <a:t>Show how to search, access, add</a:t>
            </a:r>
          </a:p>
          <a:p>
            <a:endParaRPr lang="en-US" dirty="0"/>
          </a:p>
        </p:txBody>
      </p:sp>
    </p:spTree>
    <p:extLst>
      <p:ext uri="{BB962C8B-B14F-4D97-AF65-F5344CB8AC3E}">
        <p14:creationId xmlns:p14="http://schemas.microsoft.com/office/powerpoint/2010/main" val="16043895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sp>
        <p:nvSpPr>
          <p:cNvPr id="4" name="TextBox 3"/>
          <p:cNvSpPr txBox="1"/>
          <p:nvPr/>
        </p:nvSpPr>
        <p:spPr>
          <a:xfrm>
            <a:off x="1281023" y="1076541"/>
            <a:ext cx="6708311" cy="461665"/>
          </a:xfrm>
          <a:prstGeom prst="rect">
            <a:avLst/>
          </a:prstGeom>
          <a:noFill/>
        </p:spPr>
        <p:txBody>
          <a:bodyPr wrap="none" rtlCol="0">
            <a:spAutoFit/>
          </a:bodyPr>
          <a:lstStyle/>
          <a:p>
            <a:r>
              <a:rPr lang="en-US" sz="2400" dirty="0"/>
              <a:t>Data distribution to DOSS currently occurs via e-mail</a:t>
            </a:r>
          </a:p>
        </p:txBody>
      </p:sp>
      <p:pic>
        <p:nvPicPr>
          <p:cNvPr id="7" name="Picture 6"/>
          <p:cNvPicPr>
            <a:picLocks noChangeAspect="1"/>
          </p:cNvPicPr>
          <p:nvPr/>
        </p:nvPicPr>
        <p:blipFill>
          <a:blip r:embed="rId5"/>
          <a:stretch>
            <a:fillRect/>
          </a:stretch>
        </p:blipFill>
        <p:spPr>
          <a:xfrm>
            <a:off x="1083017" y="1814782"/>
            <a:ext cx="6910232" cy="3271703"/>
          </a:xfrm>
          <a:prstGeom prst="rect">
            <a:avLst/>
          </a:prstGeom>
        </p:spPr>
      </p:pic>
    </p:spTree>
    <p:extLst>
      <p:ext uri="{BB962C8B-B14F-4D97-AF65-F5344CB8AC3E}">
        <p14:creationId xmlns:p14="http://schemas.microsoft.com/office/powerpoint/2010/main" val="17471369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pic>
        <p:nvPicPr>
          <p:cNvPr id="5" name="Picture 4"/>
          <p:cNvPicPr>
            <a:picLocks noChangeAspect="1"/>
          </p:cNvPicPr>
          <p:nvPr/>
        </p:nvPicPr>
        <p:blipFill>
          <a:blip r:embed="rId5"/>
          <a:stretch>
            <a:fillRect/>
          </a:stretch>
        </p:blipFill>
        <p:spPr>
          <a:xfrm>
            <a:off x="3221966" y="1580636"/>
            <a:ext cx="5460071" cy="3539862"/>
          </a:xfrm>
          <a:prstGeom prst="rect">
            <a:avLst/>
          </a:prstGeom>
        </p:spPr>
      </p:pic>
      <p:sp>
        <p:nvSpPr>
          <p:cNvPr id="7" name="TextBox 6"/>
          <p:cNvSpPr txBox="1"/>
          <p:nvPr/>
        </p:nvSpPr>
        <p:spPr>
          <a:xfrm>
            <a:off x="2883469" y="5244774"/>
            <a:ext cx="6192336" cy="300082"/>
          </a:xfrm>
          <a:prstGeom prst="rect">
            <a:avLst/>
          </a:prstGeom>
          <a:noFill/>
        </p:spPr>
        <p:txBody>
          <a:bodyPr wrap="none" rtlCol="0">
            <a:spAutoFit/>
          </a:bodyPr>
          <a:lstStyle/>
          <a:p>
            <a:r>
              <a:rPr lang="en-US" sz="1350" dirty="0"/>
              <a:t>http://www.westcoast.fisheries.noaa.gov/central_valley/water_operations/doss.html</a:t>
            </a:r>
          </a:p>
        </p:txBody>
      </p:sp>
      <p:sp>
        <p:nvSpPr>
          <p:cNvPr id="4" name="TextBox 3"/>
          <p:cNvSpPr txBox="1"/>
          <p:nvPr/>
        </p:nvSpPr>
        <p:spPr>
          <a:xfrm>
            <a:off x="166801" y="1377035"/>
            <a:ext cx="3055166" cy="4455066"/>
          </a:xfrm>
          <a:prstGeom prst="rect">
            <a:avLst/>
          </a:prstGeom>
          <a:noFill/>
        </p:spPr>
        <p:txBody>
          <a:bodyPr wrap="square" rtlCol="0">
            <a:spAutoFit/>
          </a:bodyPr>
          <a:lstStyle/>
          <a:p>
            <a:pPr marL="257175" indent="-257175">
              <a:buFont typeface="Arial" panose="020B0604020202020204" pitchFamily="34" charset="0"/>
              <a:buChar char="•"/>
            </a:pPr>
            <a:r>
              <a:rPr lang="en-US" sz="1500" dirty="0"/>
              <a:t>Created by the 2009 Biological Opinion on Long-term Operations of the CVP and SWP (2009 NMFS BiOp)</a:t>
            </a:r>
          </a:p>
          <a:p>
            <a:endParaRPr lang="en-US" sz="1500" dirty="0"/>
          </a:p>
          <a:p>
            <a:pPr marL="257175" indent="-257175">
              <a:buFont typeface="Arial" panose="020B0604020202020204" pitchFamily="34" charset="0"/>
              <a:buChar char="•"/>
            </a:pPr>
            <a:r>
              <a:rPr lang="en-US" sz="1500" dirty="0"/>
              <a:t>Tracks implementation of Delta actions in the Reasonable and Prudent Alternative (RPA)</a:t>
            </a:r>
          </a:p>
          <a:p>
            <a:endParaRPr lang="en-US" sz="1500" dirty="0"/>
          </a:p>
          <a:p>
            <a:pPr marL="257175" indent="-257175">
              <a:buFont typeface="Arial" panose="020B0604020202020204" pitchFamily="34" charset="0"/>
              <a:buChar char="•"/>
            </a:pPr>
            <a:r>
              <a:rPr lang="en-US" sz="1500" dirty="0"/>
              <a:t>Member agencies include:</a:t>
            </a:r>
          </a:p>
          <a:p>
            <a:pPr marL="900113" lvl="2" indent="-214313">
              <a:buFont typeface="Arial" panose="020B0604020202020204" pitchFamily="34" charset="0"/>
              <a:buChar char="•"/>
            </a:pPr>
            <a:r>
              <a:rPr lang="en-US" sz="1500" dirty="0"/>
              <a:t>Reclamation</a:t>
            </a:r>
          </a:p>
          <a:p>
            <a:pPr marL="900113" lvl="2" indent="-214313">
              <a:buFont typeface="Arial" panose="020B0604020202020204" pitchFamily="34" charset="0"/>
              <a:buChar char="•"/>
            </a:pPr>
            <a:r>
              <a:rPr lang="en-US" sz="1500" dirty="0"/>
              <a:t>FWS</a:t>
            </a:r>
          </a:p>
          <a:p>
            <a:pPr marL="900113" lvl="2" indent="-214313">
              <a:buFont typeface="Arial" panose="020B0604020202020204" pitchFamily="34" charset="0"/>
              <a:buChar char="•"/>
            </a:pPr>
            <a:r>
              <a:rPr lang="en-US" sz="1500" dirty="0"/>
              <a:t>NMFS</a:t>
            </a:r>
          </a:p>
          <a:p>
            <a:pPr marL="900113" lvl="2" indent="-214313">
              <a:buFont typeface="Arial" panose="020B0604020202020204" pitchFamily="34" charset="0"/>
              <a:buChar char="•"/>
            </a:pPr>
            <a:r>
              <a:rPr lang="en-US" sz="1500" dirty="0"/>
              <a:t>DWR</a:t>
            </a:r>
          </a:p>
          <a:p>
            <a:pPr marL="900113" lvl="2" indent="-214313">
              <a:buFont typeface="Arial" panose="020B0604020202020204" pitchFamily="34" charset="0"/>
              <a:buChar char="•"/>
            </a:pPr>
            <a:r>
              <a:rPr lang="en-US" sz="1500" dirty="0"/>
              <a:t>DFW</a:t>
            </a:r>
          </a:p>
          <a:p>
            <a:pPr marL="900113" lvl="2" indent="-214313">
              <a:buFont typeface="Arial" panose="020B0604020202020204" pitchFamily="34" charset="0"/>
              <a:buChar char="•"/>
            </a:pPr>
            <a:r>
              <a:rPr lang="en-US" sz="1500" dirty="0"/>
              <a:t>SWRCB</a:t>
            </a:r>
          </a:p>
          <a:p>
            <a:pPr marL="900113" lvl="2" indent="-214313">
              <a:buFont typeface="Arial" panose="020B0604020202020204" pitchFamily="34" charset="0"/>
              <a:buChar char="•"/>
            </a:pPr>
            <a:r>
              <a:rPr lang="en-US" sz="1500" dirty="0"/>
              <a:t>EPA</a:t>
            </a:r>
          </a:p>
          <a:p>
            <a:pPr marL="900113" lvl="2" indent="-214313">
              <a:buFont typeface="Arial" panose="020B0604020202020204" pitchFamily="34" charset="0"/>
              <a:buChar char="•"/>
            </a:pPr>
            <a:r>
              <a:rPr lang="en-US" sz="1500" dirty="0"/>
              <a:t>USGS</a:t>
            </a:r>
          </a:p>
          <a:p>
            <a:endParaRPr lang="en-US" sz="1350" dirty="0"/>
          </a:p>
        </p:txBody>
      </p:sp>
      <p:sp>
        <p:nvSpPr>
          <p:cNvPr id="8" name="TextBox 7"/>
          <p:cNvSpPr txBox="1"/>
          <p:nvPr/>
        </p:nvSpPr>
        <p:spPr>
          <a:xfrm>
            <a:off x="1177459" y="972760"/>
            <a:ext cx="6916455" cy="461665"/>
          </a:xfrm>
          <a:prstGeom prst="rect">
            <a:avLst/>
          </a:prstGeom>
          <a:noFill/>
        </p:spPr>
        <p:txBody>
          <a:bodyPr wrap="square" rtlCol="0">
            <a:spAutoFit/>
          </a:bodyPr>
          <a:lstStyle/>
          <a:p>
            <a:pPr algn="ctr"/>
            <a:r>
              <a:rPr lang="en-US" sz="2400" dirty="0"/>
              <a:t>DOSS Technical Team</a:t>
            </a:r>
          </a:p>
        </p:txBody>
      </p:sp>
    </p:spTree>
    <p:extLst>
      <p:ext uri="{BB962C8B-B14F-4D97-AF65-F5344CB8AC3E}">
        <p14:creationId xmlns:p14="http://schemas.microsoft.com/office/powerpoint/2010/main" val="18784284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27554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sp>
        <p:nvSpPr>
          <p:cNvPr id="4" name="TextBox 3"/>
          <p:cNvSpPr txBox="1"/>
          <p:nvPr/>
        </p:nvSpPr>
        <p:spPr>
          <a:xfrm>
            <a:off x="1281023" y="1076541"/>
            <a:ext cx="6708311" cy="461665"/>
          </a:xfrm>
          <a:prstGeom prst="rect">
            <a:avLst/>
          </a:prstGeom>
          <a:noFill/>
        </p:spPr>
        <p:txBody>
          <a:bodyPr wrap="none" rtlCol="0">
            <a:spAutoFit/>
          </a:bodyPr>
          <a:lstStyle/>
          <a:p>
            <a:r>
              <a:rPr lang="en-US" sz="2400" dirty="0"/>
              <a:t>Data distribution to DOSS currently occurs via e-mail</a:t>
            </a:r>
          </a:p>
        </p:txBody>
      </p:sp>
      <p:pic>
        <p:nvPicPr>
          <p:cNvPr id="7" name="Picture 6"/>
          <p:cNvPicPr>
            <a:picLocks noChangeAspect="1"/>
          </p:cNvPicPr>
          <p:nvPr/>
        </p:nvPicPr>
        <p:blipFill>
          <a:blip r:embed="rId5"/>
          <a:stretch>
            <a:fillRect/>
          </a:stretch>
        </p:blipFill>
        <p:spPr>
          <a:xfrm>
            <a:off x="1083017" y="1814782"/>
            <a:ext cx="6910232" cy="3271703"/>
          </a:xfrm>
          <a:prstGeom prst="rect">
            <a:avLst/>
          </a:prstGeom>
        </p:spPr>
      </p:pic>
      <p:sp>
        <p:nvSpPr>
          <p:cNvPr id="6" name="Explosion 2 5"/>
          <p:cNvSpPr/>
          <p:nvPr/>
        </p:nvSpPr>
        <p:spPr>
          <a:xfrm rot="832725">
            <a:off x="386176" y="885188"/>
            <a:ext cx="8682497" cy="538891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5" name="TextBox 4"/>
          <p:cNvSpPr txBox="1"/>
          <p:nvPr/>
        </p:nvSpPr>
        <p:spPr>
          <a:xfrm>
            <a:off x="1720971" y="2506272"/>
            <a:ext cx="5693433" cy="2169825"/>
          </a:xfrm>
          <a:prstGeom prst="rect">
            <a:avLst/>
          </a:prstGeom>
          <a:noFill/>
        </p:spPr>
        <p:txBody>
          <a:bodyPr wrap="square" rtlCol="0">
            <a:spAutoFit/>
          </a:bodyPr>
          <a:lstStyle/>
          <a:p>
            <a:pPr algn="ctr"/>
            <a:r>
              <a:rPr lang="en-US" sz="4500" dirty="0">
                <a:solidFill>
                  <a:schemeClr val="bg1"/>
                </a:solidFill>
              </a:rPr>
              <a:t>CENTRALIZE with Bay Delta Live’s DOSS Dashboard!</a:t>
            </a:r>
          </a:p>
        </p:txBody>
      </p:sp>
    </p:spTree>
    <p:extLst>
      <p:ext uri="{BB962C8B-B14F-4D97-AF65-F5344CB8AC3E}">
        <p14:creationId xmlns:p14="http://schemas.microsoft.com/office/powerpoint/2010/main" val="21212020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800" dirty="0" smtClean="0">
                <a:latin typeface="Arial" charset="0"/>
                <a:ea typeface="Arial" charset="0"/>
                <a:cs typeface="Arial" charset="0"/>
              </a:rPr>
              <a:t>There are currently more than 300 + projects available between CEMW and BDL.  </a:t>
            </a:r>
          </a:p>
          <a:p>
            <a:pPr marL="0" indent="0">
              <a:buNone/>
            </a:pPr>
            <a:endParaRPr lang="en-US" sz="2800" dirty="0">
              <a:latin typeface="Arial" charset="0"/>
              <a:ea typeface="Arial" charset="0"/>
              <a:cs typeface="Arial" charset="0"/>
            </a:endParaRPr>
          </a:p>
          <a:p>
            <a:pPr lvl="0"/>
            <a:r>
              <a:rPr lang="en-US" sz="2800" dirty="0" smtClean="0">
                <a:latin typeface="Arial" charset="0"/>
                <a:ea typeface="Arial" charset="0"/>
                <a:cs typeface="Arial" charset="0"/>
              </a:rPr>
              <a:t>Build projects online</a:t>
            </a:r>
          </a:p>
          <a:p>
            <a:pPr lvl="1"/>
            <a:r>
              <a:rPr lang="en-US" sz="2400" dirty="0" smtClean="0">
                <a:latin typeface="Arial" charset="0"/>
                <a:ea typeface="Arial" charset="0"/>
                <a:cs typeface="Arial" charset="0"/>
              </a:rPr>
              <a:t>Using standard metadata</a:t>
            </a:r>
          </a:p>
          <a:p>
            <a:pPr lvl="1"/>
            <a:r>
              <a:rPr lang="en-US" sz="2400" dirty="0" smtClean="0">
                <a:latin typeface="Arial" charset="0"/>
                <a:ea typeface="Arial" charset="0"/>
                <a:cs typeface="Arial" charset="0"/>
              </a:rPr>
              <a:t>Project database can be updated by program</a:t>
            </a:r>
          </a:p>
          <a:p>
            <a:pPr lvl="0"/>
            <a:r>
              <a:rPr lang="en-US" sz="2800" dirty="0" smtClean="0">
                <a:latin typeface="Arial" charset="0"/>
                <a:ea typeface="Arial" charset="0"/>
                <a:cs typeface="Arial" charset="0"/>
              </a:rPr>
              <a:t>Add </a:t>
            </a:r>
            <a:r>
              <a:rPr lang="en-US" sz="2800" dirty="0">
                <a:latin typeface="Arial" charset="0"/>
                <a:ea typeface="Arial" charset="0"/>
                <a:cs typeface="Arial" charset="0"/>
              </a:rPr>
              <a:t>images, videos, maps, datasets, articles.</a:t>
            </a:r>
          </a:p>
          <a:p>
            <a:pPr lvl="0"/>
            <a:r>
              <a:rPr lang="en-US" sz="2800" dirty="0">
                <a:latin typeface="Arial" charset="0"/>
                <a:ea typeface="Arial" charset="0"/>
                <a:cs typeface="Arial" charset="0"/>
              </a:rPr>
              <a:t>Invite team members, keep private, make </a:t>
            </a:r>
            <a:r>
              <a:rPr lang="en-US" sz="2800" dirty="0" smtClean="0">
                <a:latin typeface="Arial" charset="0"/>
                <a:ea typeface="Arial" charset="0"/>
                <a:cs typeface="Arial" charset="0"/>
              </a:rPr>
              <a:t>public.</a:t>
            </a:r>
            <a:endParaRPr lang="en-US" sz="2800" dirty="0">
              <a:latin typeface="Arial" charset="0"/>
              <a:ea typeface="Arial" charset="0"/>
              <a:cs typeface="Arial" charset="0"/>
            </a:endParaRPr>
          </a:p>
          <a:p>
            <a:pPr lvl="0"/>
            <a:r>
              <a:rPr lang="en-US" sz="2800" dirty="0" smtClean="0">
                <a:latin typeface="Arial" charset="0"/>
                <a:ea typeface="Arial" charset="0"/>
                <a:cs typeface="Arial" charset="0"/>
              </a:rPr>
              <a:t>Syndicate projects to state sites and other portals.</a:t>
            </a:r>
            <a:endParaRPr lang="en-US" sz="2800" dirty="0">
              <a:latin typeface="Arial" charset="0"/>
              <a:ea typeface="Arial" charset="0"/>
              <a:cs typeface="Arial" charset="0"/>
            </a:endParaRPr>
          </a:p>
          <a:p>
            <a:pPr marL="0" indent="0">
              <a:buNone/>
            </a:pPr>
            <a:endParaRPr lang="en-US" sz="2800" dirty="0" smtClean="0"/>
          </a:p>
          <a:p>
            <a:endParaRPr lang="en-US" dirty="0"/>
          </a:p>
        </p:txBody>
      </p:sp>
    </p:spTree>
    <p:extLst>
      <p:ext uri="{BB962C8B-B14F-4D97-AF65-F5344CB8AC3E}">
        <p14:creationId xmlns:p14="http://schemas.microsoft.com/office/powerpoint/2010/main" val="22420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a:t>
            </a:r>
            <a:endParaRPr lang="en-US" dirty="0"/>
          </a:p>
        </p:txBody>
      </p:sp>
      <p:sp>
        <p:nvSpPr>
          <p:cNvPr id="3" name="Content Placeholder 2"/>
          <p:cNvSpPr>
            <a:spLocks noGrp="1"/>
          </p:cNvSpPr>
          <p:nvPr>
            <p:ph idx="1"/>
          </p:nvPr>
        </p:nvSpPr>
        <p:spPr/>
        <p:txBody>
          <a:bodyPr/>
          <a:lstStyle/>
          <a:p>
            <a:pPr lvl="0"/>
            <a:r>
              <a:rPr lang="en-US" sz="2800" dirty="0"/>
              <a:t>Upload GIS and create interactive maps.</a:t>
            </a:r>
          </a:p>
          <a:p>
            <a:pPr lvl="0"/>
            <a:r>
              <a:rPr lang="en-US" sz="2800" dirty="0"/>
              <a:t>Use existing datasets to build saved data views for implementation and monitoring.  </a:t>
            </a:r>
          </a:p>
          <a:p>
            <a:pPr lvl="0"/>
            <a:r>
              <a:rPr lang="en-US" sz="2800" dirty="0"/>
              <a:t>Share data with team </a:t>
            </a:r>
            <a:r>
              <a:rPr lang="en-US" sz="2800" dirty="0" smtClean="0"/>
              <a:t>members.</a:t>
            </a:r>
          </a:p>
          <a:p>
            <a:pPr lvl="0"/>
            <a:r>
              <a:rPr lang="en-US" sz="2800" dirty="0" smtClean="0"/>
              <a:t>Monitor and Track</a:t>
            </a:r>
            <a:endParaRPr lang="en-US" sz="2800" dirty="0"/>
          </a:p>
          <a:p>
            <a:pPr marL="0" indent="0">
              <a:buNone/>
            </a:pPr>
            <a:endParaRPr lang="en-US" sz="2800" dirty="0"/>
          </a:p>
          <a:p>
            <a:pPr marL="0" indent="0">
              <a:buNone/>
            </a:pPr>
            <a:endParaRPr lang="en-US" sz="2800" dirty="0" smtClean="0"/>
          </a:p>
          <a:p>
            <a:endParaRPr lang="en-US" dirty="0"/>
          </a:p>
        </p:txBody>
      </p:sp>
    </p:spTree>
    <p:extLst>
      <p:ext uri="{BB962C8B-B14F-4D97-AF65-F5344CB8AC3E}">
        <p14:creationId xmlns:p14="http://schemas.microsoft.com/office/powerpoint/2010/main" val="16572796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sp>
        <p:nvSpPr>
          <p:cNvPr id="4" name="TextBox 3"/>
          <p:cNvSpPr txBox="1"/>
          <p:nvPr/>
        </p:nvSpPr>
        <p:spPr>
          <a:xfrm>
            <a:off x="1581545" y="2652393"/>
            <a:ext cx="6298686" cy="3000821"/>
          </a:xfrm>
          <a:prstGeom prst="rect">
            <a:avLst/>
          </a:prstGeom>
          <a:noFill/>
        </p:spPr>
        <p:txBody>
          <a:bodyPr wrap="square" rtlCol="0">
            <a:spAutoFit/>
          </a:bodyPr>
          <a:lstStyle/>
          <a:p>
            <a:endParaRPr lang="en-US" sz="2100" dirty="0"/>
          </a:p>
          <a:p>
            <a:r>
              <a:rPr lang="en-US" sz="2100" b="1" dirty="0">
                <a:solidFill>
                  <a:srgbClr val="FF0000"/>
                </a:solidFill>
              </a:rPr>
              <a:t>DOSS: </a:t>
            </a:r>
            <a:r>
              <a:rPr lang="en-US" sz="2100" dirty="0"/>
              <a:t>Delta Operations for Salmonids and Sturgeon </a:t>
            </a:r>
          </a:p>
          <a:p>
            <a:r>
              <a:rPr lang="en-US" sz="2100" i="1" dirty="0"/>
              <a:t>-- agency technical staff</a:t>
            </a:r>
          </a:p>
          <a:p>
            <a:r>
              <a:rPr lang="en-US" sz="2100" b="1" dirty="0"/>
              <a:t>WOMT: </a:t>
            </a:r>
            <a:r>
              <a:rPr lang="en-US" sz="2100" dirty="0"/>
              <a:t>Water Operations Management Team</a:t>
            </a:r>
          </a:p>
          <a:p>
            <a:r>
              <a:rPr lang="en-US" sz="2100" i="1" dirty="0"/>
              <a:t>-- agency management and some agency technical staff</a:t>
            </a:r>
          </a:p>
          <a:p>
            <a:r>
              <a:rPr lang="en-US" sz="2100" b="1" dirty="0"/>
              <a:t>DAT: </a:t>
            </a:r>
            <a:r>
              <a:rPr lang="en-US" sz="2100" dirty="0"/>
              <a:t>Data Assessment Team</a:t>
            </a:r>
          </a:p>
          <a:p>
            <a:r>
              <a:rPr lang="en-US" sz="2100" i="1" dirty="0"/>
              <a:t>-- stakeholders</a:t>
            </a:r>
          </a:p>
          <a:p>
            <a:r>
              <a:rPr lang="en-US" sz="2100" b="1" dirty="0"/>
              <a:t>DCT: </a:t>
            </a:r>
            <a:r>
              <a:rPr lang="en-US" sz="2100" dirty="0"/>
              <a:t>Delta Conditions Team</a:t>
            </a:r>
          </a:p>
          <a:p>
            <a:r>
              <a:rPr lang="en-US" sz="2100" i="1" dirty="0"/>
              <a:t>-- stakeholders</a:t>
            </a:r>
          </a:p>
        </p:txBody>
      </p:sp>
      <p:sp>
        <p:nvSpPr>
          <p:cNvPr id="5" name="TextBox 4"/>
          <p:cNvSpPr txBox="1"/>
          <p:nvPr/>
        </p:nvSpPr>
        <p:spPr>
          <a:xfrm>
            <a:off x="2238555" y="1061552"/>
            <a:ext cx="4692247" cy="461665"/>
          </a:xfrm>
          <a:prstGeom prst="rect">
            <a:avLst/>
          </a:prstGeom>
          <a:noFill/>
        </p:spPr>
        <p:txBody>
          <a:bodyPr wrap="none" rtlCol="0">
            <a:spAutoFit/>
          </a:bodyPr>
          <a:lstStyle/>
          <a:p>
            <a:r>
              <a:rPr lang="en-US" sz="2400" dirty="0"/>
              <a:t>DOSS reports out to multiple groups</a:t>
            </a:r>
          </a:p>
        </p:txBody>
      </p:sp>
      <p:graphicFrame>
        <p:nvGraphicFramePr>
          <p:cNvPr id="6" name="Table 5"/>
          <p:cNvGraphicFramePr>
            <a:graphicFrameLocks noGrp="1"/>
          </p:cNvGraphicFramePr>
          <p:nvPr>
            <p:extLst/>
          </p:nvPr>
        </p:nvGraphicFramePr>
        <p:xfrm>
          <a:off x="621101" y="1685401"/>
          <a:ext cx="7983746" cy="1028700"/>
        </p:xfrm>
        <a:graphic>
          <a:graphicData uri="http://schemas.openxmlformats.org/drawingml/2006/table">
            <a:tbl>
              <a:tblPr firstRow="1" bandRow="1">
                <a:tableStyleId>{5C22544A-7EE6-4342-B048-85BDC9FD1C3A}</a:tableStyleId>
              </a:tblPr>
              <a:tblGrid>
                <a:gridCol w="1203386"/>
                <a:gridCol w="1356072"/>
                <a:gridCol w="1356072"/>
                <a:gridCol w="1356072"/>
                <a:gridCol w="1356072"/>
                <a:gridCol w="1356072"/>
              </a:tblGrid>
              <a:tr h="342900">
                <a:tc>
                  <a:txBody>
                    <a:bodyPr/>
                    <a:lstStyle/>
                    <a:p>
                      <a:endParaRPr lang="en-US" sz="1800" dirty="0"/>
                    </a:p>
                  </a:txBody>
                  <a:tcPr marL="68580" marR="68580" marT="34290" marB="34290"/>
                </a:tc>
                <a:tc>
                  <a:txBody>
                    <a:bodyPr/>
                    <a:lstStyle/>
                    <a:p>
                      <a:pPr algn="ctr"/>
                      <a:r>
                        <a:rPr lang="en-US" sz="1800" dirty="0" smtClean="0"/>
                        <a:t>Monday</a:t>
                      </a:r>
                      <a:endParaRPr lang="en-US" sz="1800" dirty="0"/>
                    </a:p>
                  </a:txBody>
                  <a:tcPr marL="68580" marR="68580" marT="34290" marB="34290"/>
                </a:tc>
                <a:tc>
                  <a:txBody>
                    <a:bodyPr/>
                    <a:lstStyle/>
                    <a:p>
                      <a:pPr algn="ctr"/>
                      <a:r>
                        <a:rPr lang="en-US" sz="1800" dirty="0" smtClean="0"/>
                        <a:t>Tuesday</a:t>
                      </a:r>
                      <a:endParaRPr lang="en-US" sz="1800" dirty="0"/>
                    </a:p>
                  </a:txBody>
                  <a:tcPr marL="68580" marR="68580" marT="34290" marB="34290"/>
                </a:tc>
                <a:tc>
                  <a:txBody>
                    <a:bodyPr/>
                    <a:lstStyle/>
                    <a:p>
                      <a:pPr algn="ctr"/>
                      <a:r>
                        <a:rPr lang="en-US" sz="1800" dirty="0" smtClean="0"/>
                        <a:t>Wednesday</a:t>
                      </a:r>
                      <a:endParaRPr lang="en-US" sz="1800" dirty="0"/>
                    </a:p>
                  </a:txBody>
                  <a:tcPr marL="68580" marR="68580" marT="34290" marB="34290"/>
                </a:tc>
                <a:tc>
                  <a:txBody>
                    <a:bodyPr/>
                    <a:lstStyle/>
                    <a:p>
                      <a:pPr algn="ctr"/>
                      <a:r>
                        <a:rPr lang="en-US" sz="1800" dirty="0" smtClean="0"/>
                        <a:t>Thursday</a:t>
                      </a:r>
                      <a:endParaRPr lang="en-US" sz="1800" dirty="0"/>
                    </a:p>
                  </a:txBody>
                  <a:tcPr marL="68580" marR="68580" marT="34290" marB="34290"/>
                </a:tc>
                <a:tc>
                  <a:txBody>
                    <a:bodyPr/>
                    <a:lstStyle/>
                    <a:p>
                      <a:pPr algn="ctr"/>
                      <a:r>
                        <a:rPr lang="en-US" sz="1800" dirty="0" smtClean="0"/>
                        <a:t>Friday</a:t>
                      </a:r>
                      <a:endParaRPr lang="en-US" sz="1800" dirty="0"/>
                    </a:p>
                  </a:txBody>
                  <a:tcPr marL="68580" marR="68580" marT="34290" marB="34290"/>
                </a:tc>
              </a:tr>
              <a:tr h="342900">
                <a:tc>
                  <a:txBody>
                    <a:bodyPr/>
                    <a:lstStyle/>
                    <a:p>
                      <a:pPr algn="ctr"/>
                      <a:r>
                        <a:rPr lang="en-US" sz="1800" dirty="0" smtClean="0"/>
                        <a:t>Morning</a:t>
                      </a:r>
                      <a:endParaRPr lang="en-US" sz="1800" dirty="0"/>
                    </a:p>
                  </a:txBody>
                  <a:tcPr marL="68580" marR="68580" marT="34290" marB="34290" anchor="ctr"/>
                </a:tc>
                <a:tc>
                  <a:txBody>
                    <a:bodyPr/>
                    <a:lstStyle/>
                    <a:p>
                      <a:pPr algn="ctr"/>
                      <a:endParaRPr lang="en-US" sz="1800" dirty="0"/>
                    </a:p>
                  </a:txBody>
                  <a:tcPr marL="68580" marR="68580" marT="34290" marB="34290" anchor="ctr"/>
                </a:tc>
                <a:tc>
                  <a:txBody>
                    <a:bodyPr/>
                    <a:lstStyle/>
                    <a:p>
                      <a:pPr algn="ctr"/>
                      <a:r>
                        <a:rPr lang="en-US" sz="1800" b="1" dirty="0" smtClean="0">
                          <a:solidFill>
                            <a:srgbClr val="FF0000"/>
                          </a:solidFill>
                        </a:rPr>
                        <a:t>DOSS</a:t>
                      </a:r>
                      <a:endParaRPr lang="en-US" sz="1800" b="1" dirty="0">
                        <a:solidFill>
                          <a:srgbClr val="FF0000"/>
                        </a:solidFill>
                      </a:endParaRPr>
                    </a:p>
                  </a:txBody>
                  <a:tcPr marL="68580" marR="68580" marT="34290" marB="34290" anchor="ctr"/>
                </a:tc>
                <a:tc>
                  <a:txBody>
                    <a:bodyPr/>
                    <a:lstStyle/>
                    <a:p>
                      <a:pPr algn="ctr"/>
                      <a:endParaRPr lang="en-US" sz="1800" dirty="0"/>
                    </a:p>
                  </a:txBody>
                  <a:tcPr marL="68580" marR="68580" marT="34290" marB="34290" anchor="ctr"/>
                </a:tc>
                <a:tc>
                  <a:txBody>
                    <a:bodyPr/>
                    <a:lstStyle/>
                    <a:p>
                      <a:pPr algn="ctr"/>
                      <a:r>
                        <a:rPr lang="en-US" sz="1800" dirty="0" smtClean="0"/>
                        <a:t>DAT</a:t>
                      </a:r>
                      <a:endParaRPr lang="en-US" sz="1800" dirty="0"/>
                    </a:p>
                  </a:txBody>
                  <a:tcPr marL="68580" marR="68580" marT="34290" marB="34290" anchor="ctr"/>
                </a:tc>
                <a:tc>
                  <a:txBody>
                    <a:bodyPr/>
                    <a:lstStyle/>
                    <a:p>
                      <a:pPr algn="ctr"/>
                      <a:r>
                        <a:rPr lang="en-US" sz="1800" dirty="0" smtClean="0"/>
                        <a:t>DCT</a:t>
                      </a:r>
                      <a:endParaRPr lang="en-US" sz="1800" dirty="0"/>
                    </a:p>
                  </a:txBody>
                  <a:tcPr marL="68580" marR="68580" marT="34290" marB="34290" anchor="ctr"/>
                </a:tc>
              </a:tr>
              <a:tr h="342900">
                <a:tc>
                  <a:txBody>
                    <a:bodyPr/>
                    <a:lstStyle/>
                    <a:p>
                      <a:pPr algn="ctr"/>
                      <a:r>
                        <a:rPr lang="en-US" sz="1800" dirty="0" smtClean="0"/>
                        <a:t>Afternoon</a:t>
                      </a:r>
                      <a:endParaRPr lang="en-US" sz="1800" dirty="0"/>
                    </a:p>
                  </a:txBody>
                  <a:tcPr marL="68580" marR="68580" marT="34290" marB="34290" anchor="ctr"/>
                </a:tc>
                <a:tc>
                  <a:txBody>
                    <a:bodyPr/>
                    <a:lstStyle/>
                    <a:p>
                      <a:pPr algn="ctr"/>
                      <a:endParaRPr lang="en-US" sz="1800" dirty="0"/>
                    </a:p>
                  </a:txBody>
                  <a:tcPr marL="68580" marR="68580" marT="34290" marB="34290" anchor="ctr"/>
                </a:tc>
                <a:tc>
                  <a:txBody>
                    <a:bodyPr/>
                    <a:lstStyle/>
                    <a:p>
                      <a:pPr algn="ctr"/>
                      <a:r>
                        <a:rPr lang="en-US" sz="1800" dirty="0" smtClean="0"/>
                        <a:t>WOMT</a:t>
                      </a:r>
                      <a:endParaRPr lang="en-US" sz="1800" dirty="0"/>
                    </a:p>
                  </a:txBody>
                  <a:tcPr marL="68580" marR="68580" marT="34290" marB="34290" anchor="ctr"/>
                </a:tc>
                <a:tc>
                  <a:txBody>
                    <a:bodyPr/>
                    <a:lstStyle/>
                    <a:p>
                      <a:pPr algn="ctr"/>
                      <a:endParaRPr lang="en-US" sz="1800" dirty="0"/>
                    </a:p>
                  </a:txBody>
                  <a:tcPr marL="68580" marR="68580" marT="34290" marB="34290" anchor="ctr"/>
                </a:tc>
                <a:tc>
                  <a:txBody>
                    <a:bodyPr/>
                    <a:lstStyle/>
                    <a:p>
                      <a:pPr algn="ctr"/>
                      <a:endParaRPr lang="en-US" sz="1800" dirty="0"/>
                    </a:p>
                  </a:txBody>
                  <a:tcPr marL="68580" marR="68580" marT="34290" marB="34290" anchor="ctr"/>
                </a:tc>
                <a:tc>
                  <a:txBody>
                    <a:bodyPr/>
                    <a:lstStyle/>
                    <a:p>
                      <a:pPr algn="ctr"/>
                      <a:endParaRPr lang="en-US" sz="1800" dirty="0"/>
                    </a:p>
                  </a:txBody>
                  <a:tcPr marL="68580" marR="68580" marT="34290" marB="34290" anchor="ctr"/>
                </a:tc>
              </a:tr>
            </a:tbl>
          </a:graphicData>
        </a:graphic>
      </p:graphicFrame>
    </p:spTree>
    <p:extLst>
      <p:ext uri="{BB962C8B-B14F-4D97-AF65-F5344CB8AC3E}">
        <p14:creationId xmlns:p14="http://schemas.microsoft.com/office/powerpoint/2010/main" val="3803790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pic>
        <p:nvPicPr>
          <p:cNvPr id="7" name="Picture 6"/>
          <p:cNvPicPr>
            <a:picLocks noChangeAspect="1"/>
          </p:cNvPicPr>
          <p:nvPr/>
        </p:nvPicPr>
        <p:blipFill>
          <a:blip r:embed="rId5"/>
          <a:stretch>
            <a:fillRect/>
          </a:stretch>
        </p:blipFill>
        <p:spPr>
          <a:xfrm>
            <a:off x="366286" y="1437106"/>
            <a:ext cx="3412085" cy="4373144"/>
          </a:xfrm>
          <a:prstGeom prst="rect">
            <a:avLst/>
          </a:prstGeom>
        </p:spPr>
      </p:pic>
      <p:sp>
        <p:nvSpPr>
          <p:cNvPr id="5" name="TextBox 4"/>
          <p:cNvSpPr txBox="1"/>
          <p:nvPr/>
        </p:nvSpPr>
        <p:spPr>
          <a:xfrm>
            <a:off x="1566567" y="973016"/>
            <a:ext cx="5863028" cy="415498"/>
          </a:xfrm>
          <a:prstGeom prst="rect">
            <a:avLst/>
          </a:prstGeom>
          <a:noFill/>
        </p:spPr>
        <p:txBody>
          <a:bodyPr wrap="square" rtlCol="0">
            <a:spAutoFit/>
          </a:bodyPr>
          <a:lstStyle/>
          <a:p>
            <a:pPr algn="ctr"/>
            <a:r>
              <a:rPr lang="en-US" sz="2100" b="1" dirty="0"/>
              <a:t>Action IV.1.2: </a:t>
            </a:r>
            <a:r>
              <a:rPr lang="en-US" sz="2100" dirty="0"/>
              <a:t>Delta Cross Channel operations</a:t>
            </a:r>
          </a:p>
        </p:txBody>
      </p:sp>
    </p:spTree>
    <p:extLst>
      <p:ext uri="{BB962C8B-B14F-4D97-AF65-F5344CB8AC3E}">
        <p14:creationId xmlns:p14="http://schemas.microsoft.com/office/powerpoint/2010/main" val="14072296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pic>
        <p:nvPicPr>
          <p:cNvPr id="7" name="Picture 6"/>
          <p:cNvPicPr>
            <a:picLocks noChangeAspect="1"/>
          </p:cNvPicPr>
          <p:nvPr/>
        </p:nvPicPr>
        <p:blipFill>
          <a:blip r:embed="rId5"/>
          <a:stretch>
            <a:fillRect/>
          </a:stretch>
        </p:blipFill>
        <p:spPr>
          <a:xfrm>
            <a:off x="366286" y="1437106"/>
            <a:ext cx="3412085" cy="4373144"/>
          </a:xfrm>
          <a:prstGeom prst="rect">
            <a:avLst/>
          </a:prstGeom>
        </p:spPr>
      </p:pic>
      <p:sp>
        <p:nvSpPr>
          <p:cNvPr id="5" name="TextBox 4"/>
          <p:cNvSpPr txBox="1"/>
          <p:nvPr/>
        </p:nvSpPr>
        <p:spPr>
          <a:xfrm>
            <a:off x="1566567" y="973016"/>
            <a:ext cx="5863028" cy="415498"/>
          </a:xfrm>
          <a:prstGeom prst="rect">
            <a:avLst/>
          </a:prstGeom>
          <a:noFill/>
        </p:spPr>
        <p:txBody>
          <a:bodyPr wrap="square" rtlCol="0">
            <a:spAutoFit/>
          </a:bodyPr>
          <a:lstStyle/>
          <a:p>
            <a:pPr algn="ctr"/>
            <a:r>
              <a:rPr lang="en-US" sz="2100" b="1" dirty="0"/>
              <a:t>Action IV.1.2: </a:t>
            </a:r>
            <a:r>
              <a:rPr lang="en-US" sz="2100" dirty="0"/>
              <a:t>Delta Cross Channel operations</a:t>
            </a:r>
          </a:p>
        </p:txBody>
      </p:sp>
      <p:sp>
        <p:nvSpPr>
          <p:cNvPr id="6" name="Oval 5"/>
          <p:cNvSpPr/>
          <p:nvPr/>
        </p:nvSpPr>
        <p:spPr>
          <a:xfrm>
            <a:off x="879672" y="3069926"/>
            <a:ext cx="3131389" cy="2097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4291756" y="2033850"/>
            <a:ext cx="2045638" cy="3624069"/>
          </a:xfrm>
          <a:prstGeom prst="rect">
            <a:avLst/>
          </a:prstGeom>
          <a:solidFill>
            <a:schemeClr val="bg1"/>
          </a:solidFill>
          <a:ln w="38100">
            <a:solidFill>
              <a:srgbClr val="FF0000"/>
            </a:solidFill>
          </a:ln>
        </p:spPr>
        <p:txBody>
          <a:bodyPr wrap="square" rtlCol="0">
            <a:spAutoFit/>
          </a:bodyPr>
          <a:lstStyle/>
          <a:p>
            <a:pPr algn="ctr" fontAlgn="b"/>
            <a:r>
              <a:rPr lang="en-US" sz="1350" b="1" dirty="0">
                <a:solidFill>
                  <a:srgbClr val="000000"/>
                </a:solidFill>
                <a:latin typeface="Gotham Book" charset="0"/>
                <a:ea typeface="Gotham Book" charset="0"/>
                <a:cs typeface="Gotham Book" charset="0"/>
              </a:rPr>
              <a:t>ALERTS</a:t>
            </a: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Mill Creek flow (absolute value and % change)</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Deer Creek flow (absolute value and % change)</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Wilkins slough flow (absolute value) and water temperature</a:t>
            </a:r>
          </a:p>
        </p:txBody>
      </p:sp>
      <p:cxnSp>
        <p:nvCxnSpPr>
          <p:cNvPr id="9" name="Straight Arrow Connector 8"/>
          <p:cNvCxnSpPr>
            <a:endCxn id="8" idx="1"/>
          </p:cNvCxnSpPr>
          <p:nvPr/>
        </p:nvCxnSpPr>
        <p:spPr>
          <a:xfrm>
            <a:off x="3894715" y="3742788"/>
            <a:ext cx="397041" cy="10309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593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pic>
        <p:nvPicPr>
          <p:cNvPr id="7" name="Picture 6"/>
          <p:cNvPicPr>
            <a:picLocks noChangeAspect="1"/>
          </p:cNvPicPr>
          <p:nvPr/>
        </p:nvPicPr>
        <p:blipFill>
          <a:blip r:embed="rId5"/>
          <a:stretch>
            <a:fillRect/>
          </a:stretch>
        </p:blipFill>
        <p:spPr>
          <a:xfrm>
            <a:off x="366286" y="1437106"/>
            <a:ext cx="3412085" cy="4373144"/>
          </a:xfrm>
          <a:prstGeom prst="rect">
            <a:avLst/>
          </a:prstGeom>
        </p:spPr>
      </p:pic>
      <p:sp>
        <p:nvSpPr>
          <p:cNvPr id="5" name="TextBox 4"/>
          <p:cNvSpPr txBox="1"/>
          <p:nvPr/>
        </p:nvSpPr>
        <p:spPr>
          <a:xfrm>
            <a:off x="1566567" y="973016"/>
            <a:ext cx="5863028" cy="415498"/>
          </a:xfrm>
          <a:prstGeom prst="rect">
            <a:avLst/>
          </a:prstGeom>
          <a:noFill/>
        </p:spPr>
        <p:txBody>
          <a:bodyPr wrap="square" rtlCol="0">
            <a:spAutoFit/>
          </a:bodyPr>
          <a:lstStyle/>
          <a:p>
            <a:pPr algn="ctr"/>
            <a:r>
              <a:rPr lang="en-US" sz="2100" b="1" dirty="0"/>
              <a:t>Action IV.1.2: </a:t>
            </a:r>
            <a:r>
              <a:rPr lang="en-US" sz="2100" dirty="0"/>
              <a:t>Delta Cross Channel operations</a:t>
            </a:r>
          </a:p>
        </p:txBody>
      </p:sp>
      <p:sp>
        <p:nvSpPr>
          <p:cNvPr id="6" name="Oval 5"/>
          <p:cNvSpPr/>
          <p:nvPr/>
        </p:nvSpPr>
        <p:spPr>
          <a:xfrm>
            <a:off x="879672" y="3069926"/>
            <a:ext cx="3131389" cy="2097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4291756" y="2033850"/>
            <a:ext cx="2045638" cy="3624069"/>
          </a:xfrm>
          <a:prstGeom prst="rect">
            <a:avLst/>
          </a:prstGeom>
          <a:solidFill>
            <a:schemeClr val="bg1"/>
          </a:solidFill>
          <a:ln w="38100">
            <a:solidFill>
              <a:srgbClr val="FF0000"/>
            </a:solidFill>
          </a:ln>
        </p:spPr>
        <p:txBody>
          <a:bodyPr wrap="square" rtlCol="0">
            <a:spAutoFit/>
          </a:bodyPr>
          <a:lstStyle/>
          <a:p>
            <a:pPr algn="ctr" fontAlgn="b"/>
            <a:r>
              <a:rPr lang="en-US" sz="1350" b="1" dirty="0">
                <a:solidFill>
                  <a:srgbClr val="000000"/>
                </a:solidFill>
                <a:latin typeface="Gotham Book" charset="0"/>
                <a:ea typeface="Gotham Book" charset="0"/>
                <a:cs typeface="Gotham Book" charset="0"/>
              </a:rPr>
              <a:t>ALERTS</a:t>
            </a: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Mill Creek flow (absolute value and % change)</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Deer Creek flow (absolute value and % change)</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Wilkins slough flow (absolute value) and water temperature</a:t>
            </a:r>
          </a:p>
        </p:txBody>
      </p:sp>
      <p:cxnSp>
        <p:nvCxnSpPr>
          <p:cNvPr id="9" name="Straight Arrow Connector 8"/>
          <p:cNvCxnSpPr>
            <a:endCxn id="8" idx="1"/>
          </p:cNvCxnSpPr>
          <p:nvPr/>
        </p:nvCxnSpPr>
        <p:spPr>
          <a:xfrm>
            <a:off x="3894715" y="3742788"/>
            <a:ext cx="397041" cy="10309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50779" y="2033849"/>
            <a:ext cx="1807385" cy="4247317"/>
          </a:xfrm>
          <a:prstGeom prst="rect">
            <a:avLst/>
          </a:prstGeom>
          <a:solidFill>
            <a:schemeClr val="bg1"/>
          </a:solidFill>
          <a:ln w="38100">
            <a:solidFill>
              <a:srgbClr val="FF0000"/>
            </a:solidFill>
          </a:ln>
        </p:spPr>
        <p:txBody>
          <a:bodyPr wrap="square" rtlCol="0">
            <a:spAutoFit/>
          </a:bodyPr>
          <a:lstStyle/>
          <a:p>
            <a:pPr marL="214313" indent="-214313" algn="ctr" fontAlgn="b">
              <a:buFont typeface="Arial" panose="020B0604020202020204" pitchFamily="34" charset="0"/>
              <a:buChar char="•"/>
            </a:pPr>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CDEC data (MLM)</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CDEC data (DCV)</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CDEC data (WLK) and CDFW data (from Knights Landing RST data sheets)</a:t>
            </a:r>
          </a:p>
        </p:txBody>
      </p:sp>
      <p:cxnSp>
        <p:nvCxnSpPr>
          <p:cNvPr id="11" name="Straight Arrow Connector 10"/>
          <p:cNvCxnSpPr/>
          <p:nvPr/>
        </p:nvCxnSpPr>
        <p:spPr>
          <a:xfrm>
            <a:off x="6337393" y="3712568"/>
            <a:ext cx="51338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9286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pic>
        <p:nvPicPr>
          <p:cNvPr id="7" name="Picture 6"/>
          <p:cNvPicPr>
            <a:picLocks noChangeAspect="1"/>
          </p:cNvPicPr>
          <p:nvPr/>
        </p:nvPicPr>
        <p:blipFill>
          <a:blip r:embed="rId5"/>
          <a:stretch>
            <a:fillRect/>
          </a:stretch>
        </p:blipFill>
        <p:spPr>
          <a:xfrm>
            <a:off x="366286" y="1437106"/>
            <a:ext cx="3412085" cy="4373144"/>
          </a:xfrm>
          <a:prstGeom prst="rect">
            <a:avLst/>
          </a:prstGeom>
        </p:spPr>
      </p:pic>
      <p:sp>
        <p:nvSpPr>
          <p:cNvPr id="5" name="TextBox 4"/>
          <p:cNvSpPr txBox="1"/>
          <p:nvPr/>
        </p:nvSpPr>
        <p:spPr>
          <a:xfrm>
            <a:off x="1566567" y="973016"/>
            <a:ext cx="5863028" cy="415498"/>
          </a:xfrm>
          <a:prstGeom prst="rect">
            <a:avLst/>
          </a:prstGeom>
          <a:noFill/>
        </p:spPr>
        <p:txBody>
          <a:bodyPr wrap="square" rtlCol="0">
            <a:spAutoFit/>
          </a:bodyPr>
          <a:lstStyle/>
          <a:p>
            <a:pPr algn="ctr"/>
            <a:r>
              <a:rPr lang="en-US" sz="2100" b="1" dirty="0"/>
              <a:t>Action IV.1.2: </a:t>
            </a:r>
            <a:r>
              <a:rPr lang="en-US" sz="2100" dirty="0"/>
              <a:t>Delta Cross Channel operations </a:t>
            </a:r>
          </a:p>
        </p:txBody>
      </p:sp>
      <p:sp>
        <p:nvSpPr>
          <p:cNvPr id="6" name="Oval 5"/>
          <p:cNvSpPr/>
          <p:nvPr/>
        </p:nvSpPr>
        <p:spPr>
          <a:xfrm>
            <a:off x="879672" y="3069926"/>
            <a:ext cx="3131389" cy="2097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Arrow Connector 8"/>
          <p:cNvCxnSpPr/>
          <p:nvPr/>
        </p:nvCxnSpPr>
        <p:spPr>
          <a:xfrm flipV="1">
            <a:off x="3894715" y="3730468"/>
            <a:ext cx="397041" cy="12319"/>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11484" y="1927060"/>
            <a:ext cx="1517754" cy="3624069"/>
          </a:xfrm>
          <a:prstGeom prst="rect">
            <a:avLst/>
          </a:prstGeom>
          <a:solidFill>
            <a:schemeClr val="bg1"/>
          </a:solidFill>
          <a:ln w="38100">
            <a:solidFill>
              <a:srgbClr val="FF0000"/>
            </a:solidFill>
          </a:ln>
        </p:spPr>
        <p:txBody>
          <a:bodyPr wrap="square" rtlCol="0">
            <a:spAutoFit/>
          </a:bodyPr>
          <a:lstStyle/>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Knights Landing Catch Index</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Sacramento Trawl Catch Index</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Sacramento Beach Seine Catch Index</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i="1" dirty="0">
                <a:solidFill>
                  <a:srgbClr val="000000"/>
                </a:solidFill>
                <a:latin typeface="Gotham Book" charset="0"/>
                <a:ea typeface="Gotham Book" charset="0"/>
                <a:cs typeface="Gotham Book" charset="0"/>
              </a:rPr>
              <a:t>WQ conditions</a:t>
            </a:r>
          </a:p>
        </p:txBody>
      </p:sp>
    </p:spTree>
    <p:extLst>
      <p:ext uri="{BB962C8B-B14F-4D97-AF65-F5344CB8AC3E}">
        <p14:creationId xmlns:p14="http://schemas.microsoft.com/office/powerpoint/2010/main" val="7238076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pic>
        <p:nvPicPr>
          <p:cNvPr id="7" name="Picture 6"/>
          <p:cNvPicPr>
            <a:picLocks noChangeAspect="1"/>
          </p:cNvPicPr>
          <p:nvPr/>
        </p:nvPicPr>
        <p:blipFill>
          <a:blip r:embed="rId5"/>
          <a:stretch>
            <a:fillRect/>
          </a:stretch>
        </p:blipFill>
        <p:spPr>
          <a:xfrm>
            <a:off x="366286" y="1437106"/>
            <a:ext cx="3412085" cy="4373144"/>
          </a:xfrm>
          <a:prstGeom prst="rect">
            <a:avLst/>
          </a:prstGeom>
        </p:spPr>
      </p:pic>
      <p:sp>
        <p:nvSpPr>
          <p:cNvPr id="5" name="TextBox 4"/>
          <p:cNvSpPr txBox="1"/>
          <p:nvPr/>
        </p:nvSpPr>
        <p:spPr>
          <a:xfrm>
            <a:off x="1566567" y="973016"/>
            <a:ext cx="5863028" cy="415498"/>
          </a:xfrm>
          <a:prstGeom prst="rect">
            <a:avLst/>
          </a:prstGeom>
          <a:noFill/>
        </p:spPr>
        <p:txBody>
          <a:bodyPr wrap="square" rtlCol="0">
            <a:spAutoFit/>
          </a:bodyPr>
          <a:lstStyle/>
          <a:p>
            <a:pPr algn="ctr"/>
            <a:r>
              <a:rPr lang="en-US" sz="2100" b="1" dirty="0"/>
              <a:t>Action IV.1.2: </a:t>
            </a:r>
            <a:r>
              <a:rPr lang="en-US" sz="2100" dirty="0"/>
              <a:t>Delta Cross Channel operations </a:t>
            </a:r>
          </a:p>
        </p:txBody>
      </p:sp>
      <p:sp>
        <p:nvSpPr>
          <p:cNvPr id="6" name="Oval 5"/>
          <p:cNvSpPr/>
          <p:nvPr/>
        </p:nvSpPr>
        <p:spPr>
          <a:xfrm>
            <a:off x="879672" y="3069926"/>
            <a:ext cx="3131389" cy="2097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Arrow Connector 8"/>
          <p:cNvCxnSpPr/>
          <p:nvPr/>
        </p:nvCxnSpPr>
        <p:spPr>
          <a:xfrm flipV="1">
            <a:off x="3894715" y="3730468"/>
            <a:ext cx="397041" cy="12319"/>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11484" y="1927060"/>
            <a:ext cx="1517754" cy="3624069"/>
          </a:xfrm>
          <a:prstGeom prst="rect">
            <a:avLst/>
          </a:prstGeom>
          <a:solidFill>
            <a:schemeClr val="bg1"/>
          </a:solidFill>
          <a:ln w="38100">
            <a:solidFill>
              <a:srgbClr val="FF0000"/>
            </a:solidFill>
          </a:ln>
        </p:spPr>
        <p:txBody>
          <a:bodyPr wrap="square" rtlCol="0">
            <a:spAutoFit/>
          </a:bodyPr>
          <a:lstStyle/>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Knights Landing Catch Index</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Sacramento Trawl Catch Index</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Sacramento Beach Seine Catch Index</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i="1" dirty="0">
                <a:solidFill>
                  <a:srgbClr val="000000"/>
                </a:solidFill>
                <a:latin typeface="Gotham Book" charset="0"/>
                <a:ea typeface="Gotham Book" charset="0"/>
                <a:cs typeface="Gotham Book" charset="0"/>
              </a:rPr>
              <a:t>WQ conditions</a:t>
            </a:r>
          </a:p>
        </p:txBody>
      </p:sp>
      <p:sp>
        <p:nvSpPr>
          <p:cNvPr id="4" name="Down Arrow 3"/>
          <p:cNvSpPr/>
          <p:nvPr/>
        </p:nvSpPr>
        <p:spPr>
          <a:xfrm rot="6305703">
            <a:off x="6384398" y="3201822"/>
            <a:ext cx="412560" cy="843710"/>
          </a:xfrm>
          <a:prstGeom prst="downArrow">
            <a:avLst>
              <a:gd name="adj1" fmla="val 13531"/>
              <a:gd name="adj2" fmla="val 480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own Arrow 9"/>
          <p:cNvSpPr/>
          <p:nvPr/>
        </p:nvSpPr>
        <p:spPr>
          <a:xfrm rot="3952976">
            <a:off x="6392696" y="3696940"/>
            <a:ext cx="412560" cy="843710"/>
          </a:xfrm>
          <a:prstGeom prst="downArrow">
            <a:avLst>
              <a:gd name="adj1" fmla="val 13531"/>
              <a:gd name="adj2" fmla="val 480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7038175" y="3598856"/>
            <a:ext cx="1692195" cy="461665"/>
          </a:xfrm>
          <a:prstGeom prst="rect">
            <a:avLst/>
          </a:prstGeom>
          <a:noFill/>
        </p:spPr>
        <p:txBody>
          <a:bodyPr wrap="none" rtlCol="0">
            <a:spAutoFit/>
          </a:bodyPr>
          <a:lstStyle/>
          <a:p>
            <a:r>
              <a:rPr lang="en-US" sz="2400" b="1" dirty="0">
                <a:solidFill>
                  <a:srgbClr val="0070C0"/>
                </a:solidFill>
              </a:rPr>
              <a:t>DJFMP data</a:t>
            </a:r>
          </a:p>
        </p:txBody>
      </p:sp>
    </p:spTree>
    <p:extLst>
      <p:ext uri="{BB962C8B-B14F-4D97-AF65-F5344CB8AC3E}">
        <p14:creationId xmlns:p14="http://schemas.microsoft.com/office/powerpoint/2010/main" val="9197064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pic>
        <p:nvPicPr>
          <p:cNvPr id="7" name="Picture 6"/>
          <p:cNvPicPr>
            <a:picLocks noChangeAspect="1"/>
          </p:cNvPicPr>
          <p:nvPr/>
        </p:nvPicPr>
        <p:blipFill>
          <a:blip r:embed="rId5"/>
          <a:stretch>
            <a:fillRect/>
          </a:stretch>
        </p:blipFill>
        <p:spPr>
          <a:xfrm>
            <a:off x="366286" y="1437106"/>
            <a:ext cx="3412085" cy="4373144"/>
          </a:xfrm>
          <a:prstGeom prst="rect">
            <a:avLst/>
          </a:prstGeom>
        </p:spPr>
      </p:pic>
      <p:sp>
        <p:nvSpPr>
          <p:cNvPr id="5" name="TextBox 4"/>
          <p:cNvSpPr txBox="1"/>
          <p:nvPr/>
        </p:nvSpPr>
        <p:spPr>
          <a:xfrm>
            <a:off x="1566567" y="973016"/>
            <a:ext cx="5863028" cy="415498"/>
          </a:xfrm>
          <a:prstGeom prst="rect">
            <a:avLst/>
          </a:prstGeom>
          <a:noFill/>
        </p:spPr>
        <p:txBody>
          <a:bodyPr wrap="square" rtlCol="0">
            <a:spAutoFit/>
          </a:bodyPr>
          <a:lstStyle/>
          <a:p>
            <a:pPr algn="ctr"/>
            <a:r>
              <a:rPr lang="en-US" sz="2100" b="1" dirty="0"/>
              <a:t>Action IV.1.2: </a:t>
            </a:r>
            <a:r>
              <a:rPr lang="en-US" sz="2100" dirty="0"/>
              <a:t>Delta Cross Channel operations </a:t>
            </a:r>
          </a:p>
        </p:txBody>
      </p:sp>
      <p:sp>
        <p:nvSpPr>
          <p:cNvPr id="6" name="Oval 5"/>
          <p:cNvSpPr/>
          <p:nvPr/>
        </p:nvSpPr>
        <p:spPr>
          <a:xfrm>
            <a:off x="879672" y="3069926"/>
            <a:ext cx="3131389" cy="2097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Arrow Connector 8"/>
          <p:cNvCxnSpPr/>
          <p:nvPr/>
        </p:nvCxnSpPr>
        <p:spPr>
          <a:xfrm flipV="1">
            <a:off x="3894715" y="3730468"/>
            <a:ext cx="397041" cy="12319"/>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11484" y="1927060"/>
            <a:ext cx="1517754" cy="3624069"/>
          </a:xfrm>
          <a:prstGeom prst="rect">
            <a:avLst/>
          </a:prstGeom>
          <a:solidFill>
            <a:schemeClr val="bg1"/>
          </a:solidFill>
          <a:ln w="38100">
            <a:solidFill>
              <a:srgbClr val="FF0000"/>
            </a:solidFill>
          </a:ln>
        </p:spPr>
        <p:txBody>
          <a:bodyPr wrap="square" rtlCol="0">
            <a:spAutoFit/>
          </a:bodyPr>
          <a:lstStyle/>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Knights Landing Catch Index</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Sacramento Trawl Catch Index</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Sacramento Beach Seine Catch Index</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i="1" dirty="0">
                <a:solidFill>
                  <a:srgbClr val="000000"/>
                </a:solidFill>
                <a:latin typeface="Gotham Book" charset="0"/>
                <a:ea typeface="Gotham Book" charset="0"/>
                <a:cs typeface="Gotham Book" charset="0"/>
              </a:rPr>
              <a:t>WQ conditions</a:t>
            </a:r>
          </a:p>
        </p:txBody>
      </p:sp>
      <p:sp>
        <p:nvSpPr>
          <p:cNvPr id="10" name="TextBox 9"/>
          <p:cNvSpPr txBox="1"/>
          <p:nvPr/>
        </p:nvSpPr>
        <p:spPr>
          <a:xfrm>
            <a:off x="6177332" y="1952476"/>
            <a:ext cx="1517754" cy="3831818"/>
          </a:xfrm>
          <a:prstGeom prst="rect">
            <a:avLst/>
          </a:prstGeom>
          <a:solidFill>
            <a:schemeClr val="bg1"/>
          </a:solidFill>
          <a:ln w="38100">
            <a:solidFill>
              <a:srgbClr val="FF0000"/>
            </a:solidFill>
          </a:ln>
        </p:spPr>
        <p:txBody>
          <a:bodyPr wrap="square" rtlCol="0">
            <a:spAutoFit/>
          </a:bodyPr>
          <a:lstStyle/>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CDFW data + calculation</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DJFMP data + calculation</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DJFMP data + calculation</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i="1" dirty="0">
                <a:solidFill>
                  <a:srgbClr val="000000"/>
                </a:solidFill>
                <a:latin typeface="Gotham Book" charset="0"/>
                <a:ea typeface="Gotham Book" charset="0"/>
                <a:cs typeface="Gotham Book" charset="0"/>
              </a:rPr>
              <a:t>CDEC data + linkage to D-1641 criteria</a:t>
            </a:r>
          </a:p>
        </p:txBody>
      </p:sp>
      <p:cxnSp>
        <p:nvCxnSpPr>
          <p:cNvPr id="11" name="Straight Arrow Connector 10"/>
          <p:cNvCxnSpPr/>
          <p:nvPr/>
        </p:nvCxnSpPr>
        <p:spPr>
          <a:xfrm>
            <a:off x="5829238" y="3717529"/>
            <a:ext cx="348094"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33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29089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91486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10419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9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45734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2819400"/>
            <a:ext cx="2971800" cy="369332"/>
          </a:xfrm>
          <a:prstGeom prst="rect">
            <a:avLst/>
          </a:prstGeom>
          <a:noFill/>
        </p:spPr>
        <p:txBody>
          <a:bodyPr wrap="square" rtlCol="0">
            <a:spAutoFit/>
          </a:bodyPr>
          <a:lstStyle/>
          <a:p>
            <a:r>
              <a:rPr lang="en-US" dirty="0" smtClean="0"/>
              <a:t>SRWP Collaborators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57509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88709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1924</TotalTime>
  <Words>2752</Words>
  <Application>Microsoft Macintosh PowerPoint</Application>
  <PresentationFormat>On-screen Show (4:3)</PresentationFormat>
  <Paragraphs>314</Paragraphs>
  <Slides>72</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Arial</vt:lpstr>
      <vt:lpstr>Avenir Light</vt:lpstr>
      <vt:lpstr>Calibri</vt:lpstr>
      <vt:lpstr>Gotham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Explore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Breaking Down Silos for Improved Scientific Understanding</vt:lpstr>
      <vt:lpstr>PowerPoint Presentation</vt:lpstr>
      <vt:lpstr>Estuaries Portal vs. Bay Delta Live?</vt:lpstr>
      <vt:lpstr>PowerPoint Presentation</vt:lpstr>
      <vt:lpstr>PowerPoint Presentation</vt:lpstr>
      <vt:lpstr>Projects</vt:lpstr>
      <vt:lpstr>PowerPoint Presentation</vt:lpstr>
      <vt:lpstr>PowerPoint Presentation</vt:lpstr>
      <vt:lpstr>PowerPoint Presentation</vt:lpstr>
      <vt:lpstr>Projects</vt:lpstr>
      <vt:lpstr>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 Department of Water Resources</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Kristopher@DWR</dc:creator>
  <cp:lastModifiedBy>Amye Osti</cp:lastModifiedBy>
  <cp:revision>67</cp:revision>
  <dcterms:created xsi:type="dcterms:W3CDTF">2016-08-31T18:10:49Z</dcterms:created>
  <dcterms:modified xsi:type="dcterms:W3CDTF">2016-11-10T00:57:11Z</dcterms:modified>
</cp:coreProperties>
</file>