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83" r:id="rId16"/>
    <p:sldId id="270" r:id="rId17"/>
    <p:sldId id="271" r:id="rId18"/>
    <p:sldId id="276" r:id="rId19"/>
    <p:sldId id="287" r:id="rId20"/>
    <p:sldId id="288" r:id="rId21"/>
    <p:sldId id="277" r:id="rId22"/>
    <p:sldId id="278" r:id="rId23"/>
    <p:sldId id="279" r:id="rId24"/>
    <p:sldId id="280" r:id="rId25"/>
    <p:sldId id="281" r:id="rId26"/>
    <p:sldId id="282" r:id="rId27"/>
    <p:sldId id="272" r:id="rId28"/>
    <p:sldId id="284" r:id="rId29"/>
    <p:sldId id="285" r:id="rId30"/>
    <p:sldId id="286" r:id="rId31"/>
    <p:sldId id="273" r:id="rId32"/>
    <p:sldId id="274" r:id="rId33"/>
    <p:sldId id="27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48"/>
    <p:restoredTop sz="94633"/>
  </p:normalViewPr>
  <p:slideViewPr>
    <p:cSldViewPr snapToGrid="0" snapToObjects="1">
      <p:cViewPr varScale="1">
        <p:scale>
          <a:sx n="90" d="100"/>
          <a:sy n="90" d="100"/>
        </p:scale>
        <p:origin x="9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D0BF7-5BF5-A848-AC9B-A61B8979C4B8}" type="datetimeFigureOut">
              <a:rPr lang="en-US" smtClean="0"/>
              <a:t>2/23/17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F1E4B-0C27-724F-B0D9-44A38DC3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57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6AEE3-2825-DF4C-9AE9-C7F03A1D86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2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d</a:t>
            </a:r>
            <a:r>
              <a:rPr lang="en-US" dirty="0" smtClean="0"/>
              <a:t>ata dashboard is being developed for each study and monitoring programs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6AEE3-2825-DF4C-9AE9-C7F03A1D86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83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 up a species database</a:t>
            </a:r>
            <a:r>
              <a:rPr lang="en-US" baseline="0" dirty="0" smtClean="0"/>
              <a:t> for the viewer widget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926E6-22F4-FC41-A978-96B0F4A182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43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Pro-Source Sans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926E6-22F4-FC41-A978-96B0F4A182D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3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08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9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57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5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3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9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9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4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18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16E3-3169-8943-99D9-A8E0EA9D04A6}" type="datetimeFigureOut">
              <a:rPr lang="en-US" smtClean="0"/>
              <a:t>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4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416E3-3169-8943-99D9-A8E0EA9D04A6}" type="datetimeFigureOut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EAE79-078E-2343-8E47-7A92D3011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9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12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60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94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97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96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2685" y="3022169"/>
            <a:ext cx="525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Data Product </a:t>
            </a:r>
            <a:r>
              <a:rPr lang="en-US" sz="4000" dirty="0" err="1" smtClean="0">
                <a:solidFill>
                  <a:schemeClr val="bg1"/>
                </a:solidFill>
              </a:rPr>
              <a:t>Examples</a:t>
            </a:r>
            <a:r>
              <a:rPr lang="en-US" dirty="0" err="1" smtClean="0"/>
              <a:t>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02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03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07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96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44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2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75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5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933" y="0"/>
            <a:ext cx="8325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28600"/>
            <a:ext cx="8955238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1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75" y="25400"/>
            <a:ext cx="8666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7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-82207"/>
            <a:ext cx="5638800" cy="689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7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5776" y="2417736"/>
            <a:ext cx="565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To be styled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56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7020" y="364210"/>
            <a:ext cx="7467600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</a:rPr>
              <a:t>Collaborative Effort has Produced the Following Products: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 </a:t>
            </a:r>
          </a:p>
          <a:p>
            <a:r>
              <a:rPr lang="en-US" sz="2800" dirty="0">
                <a:solidFill>
                  <a:schemeClr val="bg1"/>
                </a:solidFill>
              </a:rPr>
              <a:t>5 Portals all sharing data and information</a:t>
            </a:r>
          </a:p>
          <a:p>
            <a:r>
              <a:rPr lang="en-US" sz="2800" dirty="0">
                <a:solidFill>
                  <a:schemeClr val="bg1"/>
                </a:solidFill>
              </a:rPr>
              <a:t>Delta Operations for Salmon and Sturgeon Reporting Dashboards</a:t>
            </a:r>
          </a:p>
          <a:p>
            <a:r>
              <a:rPr lang="en-US" sz="2800" dirty="0">
                <a:solidFill>
                  <a:schemeClr val="bg1"/>
                </a:solidFill>
              </a:rPr>
              <a:t>Delta Conditions Team Dashboard</a:t>
            </a:r>
          </a:p>
          <a:p>
            <a:r>
              <a:rPr lang="en-US" sz="2800" dirty="0">
                <a:solidFill>
                  <a:schemeClr val="bg1"/>
                </a:solidFill>
              </a:rPr>
              <a:t>Delta Juvenile Fish Monitoring and EDSM Reporting and Web Services</a:t>
            </a:r>
          </a:p>
          <a:p>
            <a:r>
              <a:rPr lang="en-US" sz="2800" dirty="0">
                <a:solidFill>
                  <a:schemeClr val="bg1"/>
                </a:solidFill>
              </a:rPr>
              <a:t>Operations Dashboards</a:t>
            </a:r>
          </a:p>
          <a:p>
            <a:r>
              <a:rPr lang="en-US" sz="2800" dirty="0">
                <a:solidFill>
                  <a:schemeClr val="bg1"/>
                </a:solidFill>
              </a:rPr>
              <a:t>Salinity and Turbidity Dashboards</a:t>
            </a:r>
          </a:p>
          <a:p>
            <a:r>
              <a:rPr lang="en-US" sz="2800" dirty="0">
                <a:solidFill>
                  <a:schemeClr val="bg1"/>
                </a:solidFill>
              </a:rPr>
              <a:t>By the Numbers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EMP Monitoring 1641 Reporting </a:t>
            </a:r>
          </a:p>
          <a:p>
            <a:r>
              <a:rPr lang="en-US" sz="2800" dirty="0">
                <a:solidFill>
                  <a:schemeClr val="bg1"/>
                </a:solidFill>
              </a:rPr>
              <a:t>Cache Collaborative Workspace and Data Hub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My Water Quality Portal:  Estuaries</a:t>
            </a:r>
          </a:p>
          <a:p>
            <a:r>
              <a:rPr lang="en-US" sz="2800" dirty="0"/>
              <a:t>Agency Support for Web Service Development</a:t>
            </a:r>
          </a:p>
          <a:p>
            <a:r>
              <a:rPr lang="en-US" sz="2800" dirty="0"/>
              <a:t>WARMF and DSM2 Model Visualization and Reporting</a:t>
            </a:r>
          </a:p>
          <a:p>
            <a:r>
              <a:rPr lang="en-US" sz="2800" dirty="0"/>
              <a:t>Real Time Salinity Management Tools</a:t>
            </a:r>
          </a:p>
          <a:p>
            <a:r>
              <a:rPr lang="en-US" sz="2800" dirty="0"/>
              <a:t>BDL IPhone Application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4077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95400"/>
            <a:ext cx="120731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>
                <a:solidFill>
                  <a:schemeClr val="bg1"/>
                </a:solidFill>
              </a:rPr>
              <a:t>Decision Support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b="1" dirty="0">
                <a:solidFill>
                  <a:schemeClr val="bg1"/>
                </a:solidFill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dirty="0">
                <a:solidFill>
                  <a:schemeClr val="bg1"/>
                </a:solidFill>
              </a:rPr>
              <a:t>Delta Operations for Salmon and Sturgeon</a:t>
            </a:r>
          </a:p>
          <a:p>
            <a:r>
              <a:rPr lang="en-US" sz="4800" dirty="0">
                <a:solidFill>
                  <a:schemeClr val="bg1"/>
                </a:solidFill>
              </a:rPr>
              <a:t>Delta Conditions Team</a:t>
            </a:r>
          </a:p>
          <a:p>
            <a:r>
              <a:rPr lang="en-US" sz="4800" dirty="0">
                <a:solidFill>
                  <a:schemeClr val="bg1"/>
                </a:solidFill>
              </a:rPr>
              <a:t>Delta Smelt Working Group</a:t>
            </a:r>
          </a:p>
          <a:p>
            <a:r>
              <a:rPr lang="en-US" sz="4800" dirty="0">
                <a:solidFill>
                  <a:schemeClr val="bg1"/>
                </a:solidFill>
              </a:rPr>
              <a:t>Sacramento River Forest Health (Restoration)</a:t>
            </a:r>
          </a:p>
          <a:p>
            <a:r>
              <a:rPr lang="en-US" sz="4800" dirty="0">
                <a:solidFill>
                  <a:schemeClr val="bg1"/>
                </a:solidFill>
              </a:rPr>
              <a:t>Delta Operations</a:t>
            </a:r>
          </a:p>
          <a:p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46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1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Statewide Impact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1752600" y="1295401"/>
          <a:ext cx="8915400" cy="55625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8097"/>
                <a:gridCol w="1711566"/>
                <a:gridCol w="1772592"/>
                <a:gridCol w="1832663"/>
                <a:gridCol w="2000482"/>
              </a:tblGrid>
              <a:tr h="6951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Available to Public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BDL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SRWP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SJRRTM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CAESTUARIES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95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Active Projects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121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450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45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51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8938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Documents, Research Images, Video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2,200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950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276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924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95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Knowledge Articles (Wiki)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200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98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32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475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979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GIS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157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489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157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341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Datasets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135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135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139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135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979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Members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410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215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176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205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95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Stakeholder Groups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47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55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22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95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Steering Committee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Yes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620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Page Views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274,264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32,986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16,345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N/A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979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48732" y="365125"/>
            <a:ext cx="6276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S</a:t>
            </a:r>
            <a:r>
              <a:rPr lang="en-US" sz="4000" b="1" dirty="0" smtClean="0">
                <a:solidFill>
                  <a:schemeClr val="bg1"/>
                </a:solidFill>
              </a:rPr>
              <a:t>tatewide Impact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57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857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381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871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55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67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54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7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2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30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111</Words>
  <Application>Microsoft Macintosh PowerPoint</Application>
  <PresentationFormat>Widescreen</PresentationFormat>
  <Paragraphs>89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Calibri</vt:lpstr>
      <vt:lpstr>Calibri Light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Statewide Impact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Amye Osti</dc:creator>
  <cp:lastModifiedBy>Amye Osti</cp:lastModifiedBy>
  <cp:revision>4</cp:revision>
  <dcterms:created xsi:type="dcterms:W3CDTF">2017-02-24T02:58:10Z</dcterms:created>
  <dcterms:modified xsi:type="dcterms:W3CDTF">2017-02-24T04:06:09Z</dcterms:modified>
</cp:coreProperties>
</file>