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jiipEsdCeoQBS4xerMNxHkVe+Of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e Le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12-06T03:30:26.841" idx="1">
    <p:pos x="6000" y="0"/>
    <p:text>You may not need to show this, just say it.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DyJnMws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914935333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7914935333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aa23de7e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7aa23de7e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a803f48e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7a803f48e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91493533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791493533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9149353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79149353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3ddb2d5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73ddb2d5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ac86506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7ac86506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ac865065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7ac865065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ab1a7202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7ab1a7202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6c51cecf6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6c51cecf6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a803f48e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7a803f48e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c51cecf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6c51cecf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7" name="Google Shape;2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3df66eab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73df66eab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73ddb2d5d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73ddb2d5d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7ab1a7202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g7ab1a7202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7acc57981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g7acc57981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7aa48c3d1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7aa48c3d1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6c51cecf6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7" name="Google Shape;317;g6c51cecf6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7914935333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g7914935333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3df66eab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73df66eab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aa48c3d1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7aa48c3d1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3e789cde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73e789cde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3df66eab4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73df66eab4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3df66eab4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73df66eab4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a803f48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7a803f48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a803f48e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g7a803f48e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fo.water.ca.gov/index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evelop.larc.nasa.gov/2017/summer/SanFranciscoBayDeltaWater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Delta_smelt#/media/File:Hypomesus_transpacificus.jpg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fg.ca.gov/delta/data/fmwt/indices.as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ildlife.ca.gov/Portals/0/Images/InlandFisheries/DeltaSmelt/DeltaSmeltLifeStages_JW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Largemouth_bass#/media/File:Largemouth_bass_fish_underwater_animal_in_natural_habitat_micropterus_salmoides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 txBox="1">
            <a:spLocks noGrp="1"/>
          </p:cNvSpPr>
          <p:nvPr>
            <p:ph type="ctrTitle"/>
          </p:nvPr>
        </p:nvSpPr>
        <p:spPr>
          <a:xfrm>
            <a:off x="1524000" y="606400"/>
            <a:ext cx="9144000" cy="23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3600"/>
              <a:t>Smelt Habitat Suitability and Thermal Refugia in the San Francisco Bay Delta as Seen by Landsat and ECOSTRESS with Comparison to CDEC</a:t>
            </a:r>
            <a:endParaRPr sz="3600"/>
          </a:p>
        </p:txBody>
      </p:sp>
      <p:sp>
        <p:nvSpPr>
          <p:cNvPr id="87" name="Google Shape;87;p1"/>
          <p:cNvSpPr txBox="1">
            <a:spLocks noGrp="1"/>
          </p:cNvSpPr>
          <p:nvPr>
            <p:ph type="subTitle" idx="1"/>
          </p:nvPr>
        </p:nvSpPr>
        <p:spPr>
          <a:xfrm>
            <a:off x="1202550" y="3316199"/>
            <a:ext cx="9786900" cy="29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Gregory Halverson</a:t>
            </a:r>
            <a:r>
              <a:rPr lang="en-US" baseline="30000"/>
              <a:t>1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Christine Lee</a:t>
            </a:r>
            <a:r>
              <a:rPr lang="en-US" baseline="30000"/>
              <a:t>1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Glynn Hulley</a:t>
            </a:r>
            <a:r>
              <a:rPr lang="en-US" baseline="30000"/>
              <a:t>1</a:t>
            </a:r>
            <a:r>
              <a:rPr lang="en-US"/>
              <a:t>, Kerry-Anne Cawse-Nicholson</a:t>
            </a:r>
            <a:r>
              <a:rPr lang="en-US" baseline="30000"/>
              <a:t>1</a:t>
            </a:r>
            <a:r>
              <a:rPr lang="en-US"/>
              <a:t>, Brenden Palmieri</a:t>
            </a:r>
            <a:r>
              <a:rPr lang="en-US" baseline="30000"/>
              <a:t>2</a:t>
            </a:r>
            <a:r>
              <a:rPr lang="en-US"/>
              <a:t>, Amye Osti</a:t>
            </a:r>
            <a:r>
              <a:rPr lang="en-US" baseline="30000"/>
              <a:t>2</a:t>
            </a:r>
            <a:r>
              <a:rPr lang="en-US"/>
              <a:t>, Erin Hestir</a:t>
            </a:r>
            <a:r>
              <a:rPr lang="en-US" baseline="30000"/>
              <a:t>3</a:t>
            </a:r>
            <a:r>
              <a:rPr lang="en-US"/>
              <a:t>, Christiana Ade</a:t>
            </a:r>
            <a:r>
              <a:rPr lang="en-US" baseline="30000"/>
              <a:t>3</a:t>
            </a:r>
            <a:r>
              <a:rPr lang="en-US"/>
              <a:t>, Shawn Acuña</a:t>
            </a:r>
            <a:r>
              <a:rPr lang="en-US" baseline="30000"/>
              <a:t>4</a:t>
            </a:r>
            <a:r>
              <a:rPr lang="en-US"/>
              <a:t>, </a:t>
            </a:r>
            <a:r>
              <a:rPr lang="en-US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Brian Bergamaschi</a:t>
            </a:r>
            <a:r>
              <a:rPr lang="en-US" baseline="30000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5</a:t>
            </a:r>
            <a:r>
              <a:rPr lang="en-US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, Nick Tuffilaro</a:t>
            </a:r>
            <a:r>
              <a:rPr lang="en-US" baseline="30000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6</a:t>
            </a:r>
            <a:r>
              <a:rPr lang="en-US"/>
              <a:t>, Robert Radocinski</a:t>
            </a:r>
            <a:r>
              <a:rPr lang="en-US" baseline="30000"/>
              <a:t>1</a:t>
            </a:r>
            <a:r>
              <a:rPr lang="en-US"/>
              <a:t>, </a:t>
            </a:r>
            <a:r>
              <a:rPr lang="en-US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Gerardo</a:t>
            </a:r>
            <a:r>
              <a:rPr lang="en-US"/>
              <a:t> Rivera</a:t>
            </a:r>
            <a:r>
              <a:rPr lang="en-US" baseline="30000"/>
              <a:t>1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baseline="30000"/>
              <a:t>1</a:t>
            </a:r>
            <a:r>
              <a:rPr lang="en-US"/>
              <a:t>NASA Jet Propulsion Laboratory </a:t>
            </a:r>
            <a:r>
              <a:rPr lang="en-US" baseline="30000"/>
              <a:t>2</a:t>
            </a:r>
            <a:r>
              <a:rPr lang="en-US"/>
              <a:t>34 North </a:t>
            </a:r>
            <a:r>
              <a:rPr lang="en-US" baseline="30000"/>
              <a:t>3</a:t>
            </a:r>
            <a:r>
              <a:rPr lang="en-US"/>
              <a:t>University of California, Merced </a:t>
            </a:r>
            <a:r>
              <a:rPr lang="en-US" baseline="30000"/>
              <a:t>4</a:t>
            </a:r>
            <a:r>
              <a:rPr lang="en-US"/>
              <a:t>Metropolitan Water District of Southern California, </a:t>
            </a:r>
            <a:r>
              <a:rPr lang="en-US" baseline="30000"/>
              <a:t>5</a:t>
            </a:r>
            <a:r>
              <a:rPr lang="en-US"/>
              <a:t>United States Geological Survey, </a:t>
            </a:r>
            <a:r>
              <a:rPr lang="en-US" baseline="30000"/>
              <a:t>6</a:t>
            </a:r>
            <a:r>
              <a:rPr lang="en-US"/>
              <a:t>Oregon State University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914935333_1_38"/>
          <p:cNvSpPr txBox="1"/>
          <p:nvPr/>
        </p:nvSpPr>
        <p:spPr>
          <a:xfrm>
            <a:off x="6858000" y="152400"/>
            <a:ext cx="5180100" cy="16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California Data Exchange Center</a:t>
            </a:r>
            <a:endParaRPr sz="4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7914935333_1_38"/>
          <p:cNvSpPr txBox="1"/>
          <p:nvPr/>
        </p:nvSpPr>
        <p:spPr>
          <a:xfrm>
            <a:off x="6858000" y="2061175"/>
            <a:ext cx="4724100" cy="21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Ground observations of bulk water temperature are available at 80 sites across the San Francisco Estuary from the California Data Exchange Center (CDEC).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7914935333_1_38"/>
          <p:cNvSpPr txBox="1"/>
          <p:nvPr/>
        </p:nvSpPr>
        <p:spPr>
          <a:xfrm>
            <a:off x="6858000" y="4194975"/>
            <a:ext cx="4541700" cy="16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C5E8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good indicator of temperature in aquatic environment</a:t>
            </a:r>
            <a:endParaRPr sz="2400" b="0" i="0" u="none" strike="noStrike" cap="none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spatially sparse, making it difficult to track habitat</a:t>
            </a:r>
            <a:endParaRPr sz="2400" b="0" i="0" u="none" strike="noStrike" cap="none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g7914935333_1_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6553201" cy="655320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2" name="Google Shape;172;g7914935333_1_38"/>
          <p:cNvSpPr txBox="1"/>
          <p:nvPr/>
        </p:nvSpPr>
        <p:spPr>
          <a:xfrm>
            <a:off x="6858000" y="6122400"/>
            <a:ext cx="47241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Department of Water Resources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4"/>
              </a:rPr>
              <a:t>https://info.water.ca.gov/index.html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g7aa23de7e5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29650"/>
            <a:ext cx="3371408" cy="252854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8" name="Google Shape;178;g7aa23de7e5_0_3" descr="Land Remote-Sensing Satellite System 7 (Landsat-7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8725" y="3147400"/>
            <a:ext cx="2787383" cy="249304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9" name="Google Shape;179;g7aa23de7e5_0_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61425" y="3147402"/>
            <a:ext cx="4430575" cy="249304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80" name="Google Shape;180;g7aa23de7e5_0_3"/>
          <p:cNvGrpSpPr/>
          <p:nvPr/>
        </p:nvGrpSpPr>
        <p:grpSpPr>
          <a:xfrm>
            <a:off x="143875" y="1199800"/>
            <a:ext cx="3756900" cy="1763400"/>
            <a:chOff x="2511225" y="1552775"/>
            <a:chExt cx="3756900" cy="1763400"/>
          </a:xfrm>
        </p:grpSpPr>
        <p:sp>
          <p:nvSpPr>
            <p:cNvPr id="181" name="Google Shape;181;g7aa23de7e5_0_3"/>
            <p:cNvSpPr txBox="1"/>
            <p:nvPr/>
          </p:nvSpPr>
          <p:spPr>
            <a:xfrm>
              <a:off x="2511225" y="1552775"/>
              <a:ext cx="2952000" cy="8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Landsat 5</a:t>
              </a:r>
              <a:endPara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g7aa23de7e5_0_3"/>
            <p:cNvSpPr txBox="1"/>
            <p:nvPr/>
          </p:nvSpPr>
          <p:spPr>
            <a:xfrm>
              <a:off x="2511225" y="2434475"/>
              <a:ext cx="3756900" cy="8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60m, 1984-2011</a:t>
              </a:r>
              <a:endPara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g7aa23de7e5_0_3"/>
          <p:cNvGrpSpPr/>
          <p:nvPr/>
        </p:nvGrpSpPr>
        <p:grpSpPr>
          <a:xfrm>
            <a:off x="4217550" y="1199800"/>
            <a:ext cx="3756900" cy="1763400"/>
            <a:chOff x="2511225" y="1552775"/>
            <a:chExt cx="3756900" cy="1763400"/>
          </a:xfrm>
        </p:grpSpPr>
        <p:sp>
          <p:nvSpPr>
            <p:cNvPr id="184" name="Google Shape;184;g7aa23de7e5_0_3"/>
            <p:cNvSpPr txBox="1"/>
            <p:nvPr/>
          </p:nvSpPr>
          <p:spPr>
            <a:xfrm>
              <a:off x="2511225" y="1552775"/>
              <a:ext cx="2952000" cy="8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Landsat 7</a:t>
              </a:r>
              <a:endPara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g7aa23de7e5_0_3"/>
            <p:cNvSpPr txBox="1"/>
            <p:nvPr/>
          </p:nvSpPr>
          <p:spPr>
            <a:xfrm>
              <a:off x="2511225" y="2434475"/>
              <a:ext cx="3756900" cy="8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60m, 1999-</a:t>
              </a:r>
              <a:endPara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g7aa23de7e5_0_3"/>
          <p:cNvGrpSpPr/>
          <p:nvPr/>
        </p:nvGrpSpPr>
        <p:grpSpPr>
          <a:xfrm>
            <a:off x="7761425" y="1199800"/>
            <a:ext cx="3756900" cy="1763400"/>
            <a:chOff x="2511225" y="1552775"/>
            <a:chExt cx="3756900" cy="1763400"/>
          </a:xfrm>
        </p:grpSpPr>
        <p:sp>
          <p:nvSpPr>
            <p:cNvPr id="187" name="Google Shape;187;g7aa23de7e5_0_3"/>
            <p:cNvSpPr txBox="1"/>
            <p:nvPr/>
          </p:nvSpPr>
          <p:spPr>
            <a:xfrm>
              <a:off x="2511225" y="1552775"/>
              <a:ext cx="2952000" cy="8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Landsat 8</a:t>
              </a:r>
              <a:endPara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g7aa23de7e5_0_3"/>
            <p:cNvSpPr txBox="1"/>
            <p:nvPr/>
          </p:nvSpPr>
          <p:spPr>
            <a:xfrm>
              <a:off x="2511225" y="2434475"/>
              <a:ext cx="3756900" cy="8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100m, 2013-</a:t>
              </a:r>
              <a:endPara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g7aa23de7e5_0_3"/>
          <p:cNvSpPr txBox="1"/>
          <p:nvPr/>
        </p:nvSpPr>
        <p:spPr>
          <a:xfrm>
            <a:off x="262650" y="238775"/>
            <a:ext cx="77118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would like to introduce the Landsat series of satellites as a remote sensing source of water temperature data for the SFE. Landsat 5, 7, and 8 provide a continuous record of surface temperature from 1984 to the present.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a803f48e2_0_31"/>
          <p:cNvSpPr/>
          <p:nvPr/>
        </p:nvSpPr>
        <p:spPr>
          <a:xfrm>
            <a:off x="-6500" y="0"/>
            <a:ext cx="4729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7a803f48e2_0_31"/>
          <p:cNvSpPr txBox="1">
            <a:spLocks noGrp="1"/>
          </p:cNvSpPr>
          <p:nvPr>
            <p:ph type="body" idx="1"/>
          </p:nvPr>
        </p:nvSpPr>
        <p:spPr>
          <a:xfrm>
            <a:off x="4894000" y="1383150"/>
            <a:ext cx="6781800" cy="4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We processed Landsat level 1 thermal radiance into water surface temperature using the methods described in Malakar et al., 2018 and deployed in the Landsat Analysis Ready Dataset (ARD).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The first collection of the ARD had some issues over water surface, so we processed temperature in-house.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196" name="Google Shape;196;g7a803f48e2_0_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49875"/>
            <a:ext cx="4716500" cy="235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g7914935333_1_13" descr="lake tahoe site" title="Galle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38" y="3208575"/>
            <a:ext cx="4292963" cy="28575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2" name="Google Shape;202;g7914935333_1_13" descr="Salton Sea" title="Galler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99838" y="3208575"/>
            <a:ext cx="3810000" cy="28575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3" name="Google Shape;203;g7914935333_1_13"/>
          <p:cNvSpPr txBox="1"/>
          <p:nvPr/>
        </p:nvSpPr>
        <p:spPr>
          <a:xfrm>
            <a:off x="979725" y="2522775"/>
            <a:ext cx="4293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Tahoe</a:t>
            </a: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7914935333_1_13"/>
          <p:cNvSpPr txBox="1"/>
          <p:nvPr/>
        </p:nvSpPr>
        <p:spPr>
          <a:xfrm>
            <a:off x="7399850" y="2522775"/>
            <a:ext cx="3810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Salton Sea</a:t>
            </a: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7914935333_1_13"/>
          <p:cNvSpPr txBox="1"/>
          <p:nvPr/>
        </p:nvSpPr>
        <p:spPr>
          <a:xfrm>
            <a:off x="931950" y="1739463"/>
            <a:ext cx="10328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Skin-Surface Radiometers at Tahoe and Salton</a:t>
            </a: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7914935333_1_13"/>
          <p:cNvSpPr txBox="1">
            <a:spLocks noGrp="1"/>
          </p:cNvSpPr>
          <p:nvPr>
            <p:ph type="title"/>
          </p:nvPr>
        </p:nvSpPr>
        <p:spPr>
          <a:xfrm>
            <a:off x="654075" y="316275"/>
            <a:ext cx="5783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9600">
                <a:solidFill>
                  <a:schemeClr val="lt1"/>
                </a:solidFill>
              </a:rPr>
              <a:t>Validation</a:t>
            </a:r>
            <a:endParaRPr sz="9600">
              <a:solidFill>
                <a:schemeClr val="lt1"/>
              </a:solidFill>
            </a:endParaRPr>
          </a:p>
        </p:txBody>
      </p:sp>
      <p:sp>
        <p:nvSpPr>
          <p:cNvPr id="207" name="Google Shape;207;g7914935333_1_13"/>
          <p:cNvSpPr txBox="1"/>
          <p:nvPr/>
        </p:nvSpPr>
        <p:spPr>
          <a:xfrm>
            <a:off x="6530250" y="493275"/>
            <a:ext cx="47298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validated our Landsat surface temperature output using  water-surface radiometer sites at Lake Tahoe and the Salton Sea.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g791493533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7914935333_0_0"/>
          <p:cNvSpPr txBox="1"/>
          <p:nvPr/>
        </p:nvSpPr>
        <p:spPr>
          <a:xfrm>
            <a:off x="1129850" y="1182400"/>
            <a:ext cx="6463800" cy="10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Landsat water surface temperature estimates match very well with Tahoe and Salton radiometers, with very high correlation and coefficient of determination and very low bias.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g73ddb2d5d8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73ddb2d5d8_0_0"/>
          <p:cNvSpPr txBox="1"/>
          <p:nvPr/>
        </p:nvSpPr>
        <p:spPr>
          <a:xfrm>
            <a:off x="1051050" y="814550"/>
            <a:ext cx="3967500" cy="13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Surface temperatures seen by Landsat are also reasonable predictors of bulk temperature observed at CDEC stations.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73ddb2d5d8_0_0"/>
          <p:cNvSpPr txBox="1"/>
          <p:nvPr/>
        </p:nvSpPr>
        <p:spPr>
          <a:xfrm>
            <a:off x="1051050" y="2438400"/>
            <a:ext cx="36522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Surface and bulk temperatures tend to converge at lower temperatures and diverge at higher temperatures.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73ddb2d5d8_0_0"/>
          <p:cNvSpPr txBox="1"/>
          <p:nvPr/>
        </p:nvSpPr>
        <p:spPr>
          <a:xfrm>
            <a:off x="6327250" y="4382875"/>
            <a:ext cx="3652200" cy="15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 remote sensing analysis of habitat applies only to the surface, but there is the potential to better model or predict bulk temperature using remote sensing.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7ac865065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7ac8650651_0_0"/>
          <p:cNvSpPr/>
          <p:nvPr/>
        </p:nvSpPr>
        <p:spPr>
          <a:xfrm>
            <a:off x="9917025" y="657000"/>
            <a:ext cx="1302900" cy="1302900"/>
          </a:xfrm>
          <a:prstGeom prst="rect">
            <a:avLst/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7ac8650651_0_0"/>
          <p:cNvSpPr txBox="1"/>
          <p:nvPr/>
        </p:nvSpPr>
        <p:spPr>
          <a:xfrm>
            <a:off x="8787225" y="979950"/>
            <a:ext cx="11298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30 m</a:t>
            </a:r>
            <a:endParaRPr sz="3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7ac8650651_0_0"/>
          <p:cNvSpPr txBox="1"/>
          <p:nvPr/>
        </p:nvSpPr>
        <p:spPr>
          <a:xfrm>
            <a:off x="10003575" y="1959900"/>
            <a:ext cx="11298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30 m</a:t>
            </a:r>
            <a:endParaRPr sz="3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7ac8650651_0_0"/>
          <p:cNvSpPr txBox="1"/>
          <p:nvPr/>
        </p:nvSpPr>
        <p:spPr>
          <a:xfrm>
            <a:off x="9704325" y="0"/>
            <a:ext cx="18834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&gt; CTmax ?</a:t>
            </a:r>
            <a:endParaRPr sz="3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g7ac8650651_0_0"/>
          <p:cNvSpPr txBox="1"/>
          <p:nvPr/>
        </p:nvSpPr>
        <p:spPr>
          <a:xfrm>
            <a:off x="6779125" y="63850"/>
            <a:ext cx="1963200" cy="14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Unsuitable</a:t>
            </a:r>
            <a:endParaRPr sz="3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Surface </a:t>
            </a:r>
            <a:endParaRPr sz="3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Area</a:t>
            </a:r>
            <a:endParaRPr sz="3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7ac8650651_0_0"/>
          <p:cNvSpPr txBox="1"/>
          <p:nvPr/>
        </p:nvSpPr>
        <p:spPr>
          <a:xfrm>
            <a:off x="893425" y="157750"/>
            <a:ext cx="58857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quantified unsuitable surface area by counting the number of 30 m by 30 m pixels in each Landsat image with a surface temperature greater than CTmax. We selected the image with the largest surface area to represent each year.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7ac8650651_0_0"/>
          <p:cNvSpPr txBox="1"/>
          <p:nvPr/>
        </p:nvSpPr>
        <p:spPr>
          <a:xfrm>
            <a:off x="9354300" y="6174900"/>
            <a:ext cx="28377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DD7E6B"/>
                </a:solidFill>
                <a:latin typeface="Calibri"/>
                <a:ea typeface="Calibri"/>
                <a:cs typeface="Calibri"/>
                <a:sym typeface="Calibri"/>
              </a:rPr>
              <a:t>Summer 1995</a:t>
            </a:r>
            <a:endParaRPr sz="3600" b="0" i="0" u="none" strike="noStrike" cap="none">
              <a:solidFill>
                <a:srgbClr val="DD7E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7ac8650651_0_0"/>
          <p:cNvSpPr txBox="1"/>
          <p:nvPr/>
        </p:nvSpPr>
        <p:spPr>
          <a:xfrm>
            <a:off x="7935325" y="4831350"/>
            <a:ext cx="40989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 Landsat 5 image from summer 1995 is the inter-annual low point of annual maximum thermally unsuitable surface area for smelt. 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g7ac8650651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107600"/>
            <a:ext cx="4889610" cy="27503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7ac8650651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7ac8650651_0_5"/>
          <p:cNvSpPr txBox="1"/>
          <p:nvPr/>
        </p:nvSpPr>
        <p:spPr>
          <a:xfrm>
            <a:off x="9354300" y="6174900"/>
            <a:ext cx="28377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DD7E6B"/>
                </a:solidFill>
                <a:latin typeface="Calibri"/>
                <a:ea typeface="Calibri"/>
                <a:cs typeface="Calibri"/>
                <a:sym typeface="Calibri"/>
              </a:rPr>
              <a:t>Summer 2010</a:t>
            </a:r>
            <a:endParaRPr sz="3600" b="0" i="0" u="none" strike="noStrike" cap="none">
              <a:solidFill>
                <a:srgbClr val="DD7E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g7ac8650651_0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107602"/>
            <a:ext cx="4889574" cy="275038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3" name="Google Shape;243;g7ac8650651_0_5"/>
          <p:cNvSpPr txBox="1"/>
          <p:nvPr/>
        </p:nvSpPr>
        <p:spPr>
          <a:xfrm>
            <a:off x="395338" y="183925"/>
            <a:ext cx="4098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Fifteen years later in the summer of 2010, this Landsat 7 image represents the largest surface area exceeding the CTmax of smelt. 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7ac8650651_0_5"/>
          <p:cNvSpPr txBox="1"/>
          <p:nvPr/>
        </p:nvSpPr>
        <p:spPr>
          <a:xfrm>
            <a:off x="8723600" y="1156050"/>
            <a:ext cx="28377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Much of the smelt habitat appears to be affected by high surface temperatures in this year.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g7ab1a72021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7ab1a72021_0_4"/>
          <p:cNvSpPr txBox="1"/>
          <p:nvPr/>
        </p:nvSpPr>
        <p:spPr>
          <a:xfrm>
            <a:off x="1373700" y="893375"/>
            <a:ext cx="62790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Areas where surface temperature exceeds the thermal tolerance of smelt are on an expanding trend from the mid-80s to the present at about 2.2 square kilometers per year.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7ab1a72021_0_4"/>
          <p:cNvSpPr txBox="1"/>
          <p:nvPr/>
        </p:nvSpPr>
        <p:spPr>
          <a:xfrm>
            <a:off x="6884275" y="5644675"/>
            <a:ext cx="53076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two invasive species considered here have more stable trends, under half a square kilometer per year.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6c51cecf6e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6c51cecf6e_0_7"/>
          <p:cNvSpPr txBox="1"/>
          <p:nvPr/>
        </p:nvSpPr>
        <p:spPr>
          <a:xfrm>
            <a:off x="1129875" y="761999"/>
            <a:ext cx="5885700" cy="124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There is an increasing trend in surface area that is hotter than the thermal tolerance of smelt but still </a:t>
            </a: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below thermal maximum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for bass and silverside, at a rate of 1.8 square kilometers per year.</a:t>
            </a:r>
            <a:endParaRPr sz="1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7a803f48e2_0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7a803f48e2_0_26"/>
          <p:cNvSpPr txBox="1"/>
          <p:nvPr/>
        </p:nvSpPr>
        <p:spPr>
          <a:xfrm>
            <a:off x="3684700" y="4064400"/>
            <a:ext cx="1892700" cy="10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Suisun Marsh and Bay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7a803f48e2_0_26"/>
          <p:cNvSpPr txBox="1"/>
          <p:nvPr/>
        </p:nvSpPr>
        <p:spPr>
          <a:xfrm>
            <a:off x="7334775" y="2793600"/>
            <a:ext cx="18927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Sacramento-San Joaquin Delta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7a803f48e2_0_26"/>
          <p:cNvSpPr txBox="1"/>
          <p:nvPr/>
        </p:nvSpPr>
        <p:spPr>
          <a:xfrm>
            <a:off x="516200" y="1168825"/>
            <a:ext cx="56289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biodiversity hotspot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home of the endangered delta smelt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7a803f48e2_0_26"/>
          <p:cNvSpPr txBox="1"/>
          <p:nvPr/>
        </p:nvSpPr>
        <p:spPr>
          <a:xfrm>
            <a:off x="516200" y="357625"/>
            <a:ext cx="42477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San Francisco Estuary</a:t>
            </a: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g7a803f48e2_0_26"/>
          <p:cNvSpPr txBox="1"/>
          <p:nvPr/>
        </p:nvSpPr>
        <p:spPr>
          <a:xfrm>
            <a:off x="7199575" y="0"/>
            <a:ext cx="4992300" cy="1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Water management decisions affecting smelt habitat here can be informed by salinity, turbidity, and temperature.</a:t>
            </a:r>
            <a:endParaRPr sz="2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7a803f48e2_0_26"/>
          <p:cNvSpPr txBox="1"/>
          <p:nvPr/>
        </p:nvSpPr>
        <p:spPr>
          <a:xfrm>
            <a:off x="0" y="5844000"/>
            <a:ext cx="12192000" cy="10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Water temperature is a driving factor of habitat suitability for fish, and we want to put forward remotely sensed surface temperature as an indicator of habitat suitability.</a:t>
            </a:r>
            <a:endParaRPr sz="2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6c51cecf6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" y="12"/>
            <a:ext cx="12192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6c51cecf6e_0_0"/>
          <p:cNvSpPr txBox="1"/>
          <p:nvPr/>
        </p:nvSpPr>
        <p:spPr>
          <a:xfrm>
            <a:off x="6384875" y="2713025"/>
            <a:ext cx="2417400" cy="16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Note that we are not claiming a causal relationship until we control for turbidity and other factors.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g6c51cecf6e_0_0"/>
          <p:cNvSpPr txBox="1"/>
          <p:nvPr/>
        </p:nvSpPr>
        <p:spPr>
          <a:xfrm>
            <a:off x="4177775" y="472975"/>
            <a:ext cx="46245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Extended periods of decrease in smelt abundance tend to co-incide with periods of expanded thermally unsuitable surface area.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"/>
          <p:cNvSpPr/>
          <p:nvPr/>
        </p:nvSpPr>
        <p:spPr>
          <a:xfrm>
            <a:off x="-25350" y="2535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Findings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1" name="Google Shape;271;p6"/>
          <p:cNvSpPr txBox="1">
            <a:spLocks noGrp="1"/>
          </p:cNvSpPr>
          <p:nvPr>
            <p:ph type="body" idx="1"/>
          </p:nvPr>
        </p:nvSpPr>
        <p:spPr>
          <a:xfrm>
            <a:off x="838200" y="1497725"/>
            <a:ext cx="10515600" cy="46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There is an increase in thermally unsuitable habitat for Delta Smelt from 1984 to the present. This is based on the skin-surface temperature, not accounting for refugia that may be under the surface.</a:t>
            </a:r>
            <a:endParaRPr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There is an increasing trend in surface area not tolerable to smelt but potentially tolerable to invasive competitors over the same time period.</a:t>
            </a:r>
            <a:endParaRPr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Periods of increase in extent of water surface thermally unsuitable to delta smelt correspond to low abundance. Temperature may be a factor along with salinity and turbidity.</a:t>
            </a:r>
            <a:endParaRPr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73df66eab4_0_15" descr="Image result for ecostres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5704" y="2804250"/>
            <a:ext cx="4930570" cy="38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73df66eab4_0_15"/>
          <p:cNvSpPr txBox="1"/>
          <p:nvPr/>
        </p:nvSpPr>
        <p:spPr>
          <a:xfrm>
            <a:off x="7669788" y="1830300"/>
            <a:ext cx="37824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70m, 2018-Present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g73df66eab4_0_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300" y="2654700"/>
            <a:ext cx="6760026" cy="38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73df66eab4_0_15"/>
          <p:cNvSpPr txBox="1"/>
          <p:nvPr/>
        </p:nvSpPr>
        <p:spPr>
          <a:xfrm>
            <a:off x="0" y="0"/>
            <a:ext cx="12192000" cy="25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Work with ECOSTRESS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ECOSTRESS surface temperature is to observe the skin effect compared to CDEC bulk temperature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into ways to model bulk temperature from remotely sensed surface temperature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73ddb2d5d8_0_10"/>
          <p:cNvPicPr preferRelativeResize="0"/>
          <p:nvPr/>
        </p:nvPicPr>
        <p:blipFill rotWithShape="1">
          <a:blip r:embed="rId3">
            <a:alphaModFix/>
          </a:blip>
          <a:srcRect t="10610" b="-10608"/>
          <a:stretch/>
        </p:blipFill>
        <p:spPr>
          <a:xfrm>
            <a:off x="0" y="756697"/>
            <a:ext cx="12192000" cy="6893778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73ddb2d5d8_0_10"/>
          <p:cNvSpPr txBox="1">
            <a:spLocks noGrp="1"/>
          </p:cNvSpPr>
          <p:nvPr>
            <p:ph type="title" idx="4294967295"/>
          </p:nvPr>
        </p:nvSpPr>
        <p:spPr>
          <a:xfrm>
            <a:off x="388775" y="0"/>
            <a:ext cx="37365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>
                <a:solidFill>
                  <a:schemeClr val="lt1"/>
                </a:solidFill>
              </a:rPr>
              <a:t>Future Work with </a:t>
            </a:r>
            <a:endParaRPr sz="36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>
                <a:solidFill>
                  <a:schemeClr val="lt1"/>
                </a:solidFill>
              </a:rPr>
              <a:t>Control Gates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286" name="Google Shape;286;g73ddb2d5d8_0_10"/>
          <p:cNvSpPr txBox="1"/>
          <p:nvPr/>
        </p:nvSpPr>
        <p:spPr>
          <a:xfrm>
            <a:off x="4125300" y="154200"/>
            <a:ext cx="80667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Examining changes in bulk and surface temperature in Suisun Marsh during an experimental continuous control gate operation in 2018.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73ddb2d5d8_0_10"/>
          <p:cNvSpPr txBox="1"/>
          <p:nvPr/>
        </p:nvSpPr>
        <p:spPr>
          <a:xfrm>
            <a:off x="388775" y="5901475"/>
            <a:ext cx="53130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can temperature data be used to monitor and mitigate changes in thermally suitable habitat?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7ab1a72021_0_48"/>
          <p:cNvSpPr/>
          <p:nvPr/>
        </p:nvSpPr>
        <p:spPr>
          <a:xfrm>
            <a:off x="0" y="-26275"/>
            <a:ext cx="12192000" cy="2653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7ab1a72021_0_48"/>
          <p:cNvSpPr txBox="1"/>
          <p:nvPr/>
        </p:nvSpPr>
        <p:spPr>
          <a:xfrm>
            <a:off x="929250" y="3678375"/>
            <a:ext cx="10333500" cy="19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We’re working with 34 North and the Bay Delta Live collaboration to make an decision support dashboard using temperature, turbidity, and chlorophyll.</a:t>
            </a: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g7ab1a72021_0_48"/>
          <p:cNvPicPr preferRelativeResize="0"/>
          <p:nvPr/>
        </p:nvPicPr>
        <p:blipFill rotWithShape="1">
          <a:blip r:embed="rId3">
            <a:alphaModFix/>
          </a:blip>
          <a:srcRect l="32758" t="34771" r="32756" b="33352"/>
          <a:stretch/>
        </p:blipFill>
        <p:spPr>
          <a:xfrm>
            <a:off x="3954513" y="261526"/>
            <a:ext cx="4282974" cy="207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g7acc57981e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8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7acc57981e_0_3"/>
          <p:cNvSpPr txBox="1"/>
          <p:nvPr/>
        </p:nvSpPr>
        <p:spPr>
          <a:xfrm>
            <a:off x="7015650" y="5991000"/>
            <a:ext cx="5176200" cy="8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Utilizing NASA and ESA Earth Observations to Monitor Turbidity Conditions in the San Francisco-Bay Delta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https://develop.larc.nasa.gov/2017/summer/SanFranciscoBayDeltaWater.html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7acc57981e_0_3"/>
          <p:cNvSpPr/>
          <p:nvPr/>
        </p:nvSpPr>
        <p:spPr>
          <a:xfrm>
            <a:off x="26300" y="-225"/>
            <a:ext cx="12192000" cy="972300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7acc57981e_0_3"/>
          <p:cNvSpPr txBox="1"/>
          <p:nvPr/>
        </p:nvSpPr>
        <p:spPr>
          <a:xfrm>
            <a:off x="656850" y="0"/>
            <a:ext cx="10878300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Future Work with Turbidity</a:t>
            </a:r>
            <a:endParaRPr sz="4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7acc57981e_0_3"/>
          <p:cNvSpPr/>
          <p:nvPr/>
        </p:nvSpPr>
        <p:spPr>
          <a:xfrm>
            <a:off x="5307725" y="3179300"/>
            <a:ext cx="6884400" cy="2496000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7acc57981e_0_3"/>
          <p:cNvSpPr txBox="1"/>
          <p:nvPr/>
        </p:nvSpPr>
        <p:spPr>
          <a:xfrm>
            <a:off x="5570475" y="3179375"/>
            <a:ext cx="6621300" cy="2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would like to consider a multi-variate analysis with turbidity and possi</a:t>
            </a: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bly </a:t>
            </a: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salinity in order to determine the influence of temperature on habitat suitability.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7aa48c3d16_0_40"/>
          <p:cNvSpPr txBox="1">
            <a:spLocks noGrp="1"/>
          </p:cNvSpPr>
          <p:nvPr>
            <p:ph type="title"/>
          </p:nvPr>
        </p:nvSpPr>
        <p:spPr>
          <a:xfrm>
            <a:off x="62407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Acknowledgements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0" name="Google Shape;310;g7aa48c3d16_0_40"/>
          <p:cNvSpPr txBox="1">
            <a:spLocks noGrp="1"/>
          </p:cNvSpPr>
          <p:nvPr>
            <p:ph type="body" idx="1"/>
          </p:nvPr>
        </p:nvSpPr>
        <p:spPr>
          <a:xfrm>
            <a:off x="624075" y="1088150"/>
            <a:ext cx="4206900" cy="31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Algorithm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Glynn Hulley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Validation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Kerry Cawse-Nicholson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Robert Radocinski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Gerardo Rivera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1" name="Google Shape;311;g7aa48c3d16_0_40"/>
          <p:cNvSpPr txBox="1"/>
          <p:nvPr/>
        </p:nvSpPr>
        <p:spPr>
          <a:xfrm>
            <a:off x="4673325" y="1088150"/>
            <a:ext cx="3447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Science Discussion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Erin Hestir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Shawn Acuña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Brian Bergamaschi 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Nick Tuffilaro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7aa48c3d16_0_40"/>
          <p:cNvSpPr txBox="1"/>
          <p:nvPr/>
        </p:nvSpPr>
        <p:spPr>
          <a:xfrm>
            <a:off x="8120625" y="1088150"/>
            <a:ext cx="3447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Applications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Brenden Palmieri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Amye Osti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7aa48c3d16_0_40"/>
          <p:cNvSpPr txBox="1">
            <a:spLocks noGrp="1"/>
          </p:cNvSpPr>
          <p:nvPr>
            <p:ph type="title"/>
          </p:nvPr>
        </p:nvSpPr>
        <p:spPr>
          <a:xfrm>
            <a:off x="8334825" y="3352400"/>
            <a:ext cx="3018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References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4" name="Google Shape;314;g7aa48c3d16_0_40"/>
          <p:cNvSpPr txBox="1">
            <a:spLocks noGrp="1"/>
          </p:cNvSpPr>
          <p:nvPr>
            <p:ph type="body" idx="1"/>
          </p:nvPr>
        </p:nvSpPr>
        <p:spPr>
          <a:xfrm>
            <a:off x="0" y="4262150"/>
            <a:ext cx="12192000" cy="25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chemeClr val="lt1"/>
                </a:solidFill>
              </a:rPr>
              <a:t>Brittany E Davis, Dennis E Cocherell, Ted Sommer, Randall D Baxter, Tien-Chieh Hung, Anne E Todgham, and Nann A Fangue.  Sensitivities of an endemic, endangered California smelt and two non-native fishes to serial increases in temperature and salinity: implications for shifting community structure with climate change. Conservation Physiology, 2019.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chemeClr val="lt1"/>
                </a:solidFill>
              </a:rPr>
              <a:t>Peter B. Moyle, Bruce Herbold, Donald E. Stevens, and Lee W. Miller. Life history and status of delta smelt in the sacramento-san joaquin estuary, california.Transactions of the American Fisheries Society, 1991.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chemeClr val="lt1"/>
                </a:solidFill>
              </a:rPr>
              <a:t>Nabin K. Malakar, Glynn C. Hulley, Simon J. Hook, Kelly Laraby, Monica Cook, and John R. Schott. An Operational Land Surface Temperature Product for Landsat Thermal Data:  Methodology and Validation. IEEE Transactions on Geoscience and Remote Sensing, 2018.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6c51cecf6e_0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6c51cecf6e_0_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3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6c51cecf6e_0_13"/>
          <p:cNvSpPr txBox="1">
            <a:spLocks noGrp="1"/>
          </p:cNvSpPr>
          <p:nvPr>
            <p:ph type="ctrTitle"/>
          </p:nvPr>
        </p:nvSpPr>
        <p:spPr>
          <a:xfrm>
            <a:off x="1524000" y="606400"/>
            <a:ext cx="9144000" cy="23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3600"/>
              <a:t>Smelt Habitat Suitability and Thermal Refugia in the San Francisco Bay Delta as Seen by Landsat and ECOSTRESS with Comparison to CDEC</a:t>
            </a:r>
            <a:endParaRPr sz="3600"/>
          </a:p>
        </p:txBody>
      </p:sp>
      <p:sp>
        <p:nvSpPr>
          <p:cNvPr id="322" name="Google Shape;322;g6c51cecf6e_0_13"/>
          <p:cNvSpPr txBox="1">
            <a:spLocks noGrp="1"/>
          </p:cNvSpPr>
          <p:nvPr>
            <p:ph type="subTitle" idx="1"/>
          </p:nvPr>
        </p:nvSpPr>
        <p:spPr>
          <a:xfrm>
            <a:off x="1202550" y="3316199"/>
            <a:ext cx="9786900" cy="29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Gregory Halverson</a:t>
            </a:r>
            <a:r>
              <a:rPr lang="en-US" baseline="30000"/>
              <a:t>1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Christine Lee</a:t>
            </a:r>
            <a:r>
              <a:rPr lang="en-US" baseline="30000"/>
              <a:t>1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Glynn Hulley</a:t>
            </a:r>
            <a:r>
              <a:rPr lang="en-US" baseline="30000"/>
              <a:t>1</a:t>
            </a:r>
            <a:r>
              <a:rPr lang="en-US"/>
              <a:t>, Kerry-Anne Cawse-Nicholson</a:t>
            </a:r>
            <a:r>
              <a:rPr lang="en-US" baseline="30000"/>
              <a:t>1</a:t>
            </a:r>
            <a:r>
              <a:rPr lang="en-US"/>
              <a:t>, Brenden Palmieri</a:t>
            </a:r>
            <a:r>
              <a:rPr lang="en-US" baseline="30000"/>
              <a:t>2</a:t>
            </a:r>
            <a:r>
              <a:rPr lang="en-US"/>
              <a:t>, Amye Osti</a:t>
            </a:r>
            <a:r>
              <a:rPr lang="en-US" baseline="30000"/>
              <a:t>2</a:t>
            </a:r>
            <a:r>
              <a:rPr lang="en-US"/>
              <a:t>, Erin Hestir</a:t>
            </a:r>
            <a:r>
              <a:rPr lang="en-US" baseline="30000"/>
              <a:t>3</a:t>
            </a:r>
            <a:r>
              <a:rPr lang="en-US"/>
              <a:t>, Christiana Ade</a:t>
            </a:r>
            <a:r>
              <a:rPr lang="en-US" baseline="30000"/>
              <a:t>3</a:t>
            </a:r>
            <a:r>
              <a:rPr lang="en-US"/>
              <a:t>, Shawn Acuña</a:t>
            </a:r>
            <a:r>
              <a:rPr lang="en-US" baseline="30000"/>
              <a:t>4</a:t>
            </a:r>
            <a:r>
              <a:rPr lang="en-US"/>
              <a:t>, </a:t>
            </a:r>
            <a:r>
              <a:rPr lang="en-US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Brian Bergamaschi</a:t>
            </a:r>
            <a:r>
              <a:rPr lang="en-US" baseline="30000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5</a:t>
            </a:r>
            <a:r>
              <a:rPr lang="en-US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, Nick Tuffilaro</a:t>
            </a:r>
            <a:r>
              <a:rPr lang="en-US" baseline="30000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6</a:t>
            </a:r>
            <a:r>
              <a:rPr lang="en-US"/>
              <a:t>, Robert Radocinski</a:t>
            </a:r>
            <a:r>
              <a:rPr lang="en-US" baseline="30000"/>
              <a:t>1</a:t>
            </a:r>
            <a:r>
              <a:rPr lang="en-US"/>
              <a:t>, </a:t>
            </a:r>
            <a:r>
              <a:rPr lang="en-US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Gerardo</a:t>
            </a:r>
            <a:r>
              <a:rPr lang="en-US"/>
              <a:t> Rivera</a:t>
            </a:r>
            <a:r>
              <a:rPr lang="en-US" baseline="30000"/>
              <a:t>1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baseline="30000"/>
              <a:t>1</a:t>
            </a:r>
            <a:r>
              <a:rPr lang="en-US"/>
              <a:t>NASA Jet Propulsion Laboratory </a:t>
            </a:r>
            <a:r>
              <a:rPr lang="en-US" baseline="30000"/>
              <a:t>2</a:t>
            </a:r>
            <a:r>
              <a:rPr lang="en-US"/>
              <a:t>34 North </a:t>
            </a:r>
            <a:r>
              <a:rPr lang="en-US" baseline="30000"/>
              <a:t>3</a:t>
            </a:r>
            <a:r>
              <a:rPr lang="en-US"/>
              <a:t>University of California, Merced </a:t>
            </a:r>
            <a:r>
              <a:rPr lang="en-US" baseline="30000"/>
              <a:t>4</a:t>
            </a:r>
            <a:r>
              <a:rPr lang="en-US"/>
              <a:t>Metropolitan Water District of Southern California, </a:t>
            </a:r>
            <a:r>
              <a:rPr lang="en-US" baseline="30000"/>
              <a:t>5</a:t>
            </a:r>
            <a:r>
              <a:rPr lang="en-US"/>
              <a:t>United States Geological Survey, </a:t>
            </a:r>
            <a:r>
              <a:rPr lang="en-US" baseline="30000"/>
              <a:t>6</a:t>
            </a:r>
            <a:r>
              <a:rPr lang="en-US"/>
              <a:t>Oregon State University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g7914935333_1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938" y="152400"/>
            <a:ext cx="11650134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73df66eab4_0_4"/>
          <p:cNvPicPr preferRelativeResize="0"/>
          <p:nvPr/>
        </p:nvPicPr>
        <p:blipFill rotWithShape="1">
          <a:blip r:embed="rId3">
            <a:alphaModFix/>
          </a:blip>
          <a:srcRect t="299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" name="Google Shape;104;g73df66eab4_0_4"/>
          <p:cNvGrpSpPr/>
          <p:nvPr/>
        </p:nvGrpSpPr>
        <p:grpSpPr>
          <a:xfrm>
            <a:off x="9563675" y="415450"/>
            <a:ext cx="2397300" cy="876300"/>
            <a:chOff x="8634925" y="4974750"/>
            <a:chExt cx="2397300" cy="876300"/>
          </a:xfrm>
        </p:grpSpPr>
        <p:sp>
          <p:nvSpPr>
            <p:cNvPr id="105" name="Google Shape;105;g73df66eab4_0_4"/>
            <p:cNvSpPr/>
            <p:nvPr/>
          </p:nvSpPr>
          <p:spPr>
            <a:xfrm>
              <a:off x="8634925" y="4974750"/>
              <a:ext cx="2397300" cy="876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6" name="Google Shape;106;g73df66eab4_0_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63800" y="5129400"/>
              <a:ext cx="2095500" cy="561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" name="Google Shape;107;g73df66eab4_0_4"/>
          <p:cNvSpPr txBox="1"/>
          <p:nvPr/>
        </p:nvSpPr>
        <p:spPr>
          <a:xfrm>
            <a:off x="460100" y="4647325"/>
            <a:ext cx="5214300" cy="16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Delta Smelt</a:t>
            </a:r>
            <a:endParaRPr sz="4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Hypomesus transpacificus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73df66eab4_0_4"/>
          <p:cNvSpPr txBox="1"/>
          <p:nvPr/>
        </p:nvSpPr>
        <p:spPr>
          <a:xfrm>
            <a:off x="6309450" y="332625"/>
            <a:ext cx="30405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CTmax: 28.6°C</a:t>
            </a: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73df66eab4_0_4"/>
          <p:cNvSpPr txBox="1"/>
          <p:nvPr/>
        </p:nvSpPr>
        <p:spPr>
          <a:xfrm>
            <a:off x="137125" y="6315025"/>
            <a:ext cx="5372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U.S. Fish and Wildlife Service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https://en.wikipedia.org/wiki/Delta_smelt#/media/File:Hypomesus_transpacificus.jpg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73df66eab4_0_4"/>
          <p:cNvSpPr txBox="1"/>
          <p:nvPr/>
        </p:nvSpPr>
        <p:spPr>
          <a:xfrm>
            <a:off x="6309450" y="936550"/>
            <a:ext cx="25833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Davis et al. 2019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73df66eab4_0_4"/>
          <p:cNvSpPr txBox="1"/>
          <p:nvPr/>
        </p:nvSpPr>
        <p:spPr>
          <a:xfrm>
            <a:off x="274350" y="282100"/>
            <a:ext cx="6035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delta smelt are endemic to the SFE and critically endangered.</a:t>
            </a: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73df66eab4_0_4"/>
          <p:cNvSpPr txBox="1"/>
          <p:nvPr/>
        </p:nvSpPr>
        <p:spPr>
          <a:xfrm>
            <a:off x="5925875" y="4647325"/>
            <a:ext cx="6035100" cy="16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decline due to reduced outflow, entrainment in pumps, and competition with invasive species.</a:t>
            </a: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73df66eab4_0_4"/>
          <p:cNvSpPr txBox="1"/>
          <p:nvPr/>
        </p:nvSpPr>
        <p:spPr>
          <a:xfrm>
            <a:off x="6046825" y="6145150"/>
            <a:ext cx="52143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Moyle et al. 2016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g7aa48c3d16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7aa48c3d16_0_9"/>
          <p:cNvSpPr txBox="1"/>
          <p:nvPr/>
        </p:nvSpPr>
        <p:spPr>
          <a:xfrm>
            <a:off x="8996525" y="2974275"/>
            <a:ext cx="3048000" cy="15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Abundance Index hit zero for the first time in 2018</a:t>
            </a:r>
            <a:endParaRPr sz="30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0" name="Google Shape;120;g7aa48c3d16_0_9"/>
          <p:cNvCxnSpPr/>
          <p:nvPr/>
        </p:nvCxnSpPr>
        <p:spPr>
          <a:xfrm>
            <a:off x="11503750" y="4547175"/>
            <a:ext cx="0" cy="1229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1" name="Google Shape;121;g7aa48c3d16_0_9"/>
          <p:cNvSpPr txBox="1"/>
          <p:nvPr/>
        </p:nvSpPr>
        <p:spPr>
          <a:xfrm>
            <a:off x="8603225" y="491625"/>
            <a:ext cx="33429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California Department of Fish &amp; Wildlife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https://www.dfg.ca.gov/delta/data/fmwt/indices.asp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73e789cde9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538" y="159950"/>
            <a:ext cx="7216915" cy="603505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73e789cde9_0_5"/>
          <p:cNvSpPr txBox="1"/>
          <p:nvPr/>
        </p:nvSpPr>
        <p:spPr>
          <a:xfrm>
            <a:off x="137150" y="6195000"/>
            <a:ext cx="6606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California Department of Fish &amp; Wildlife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https://www.wildlife.ca.gov/Portals/0/Images/InlandFisheries/DeltaSmelt/DeltaSmeltLifeStages_JW.jpg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73df66eab4_0_68"/>
          <p:cNvPicPr preferRelativeResize="0"/>
          <p:nvPr/>
        </p:nvPicPr>
        <p:blipFill rotWithShape="1">
          <a:blip r:embed="rId3">
            <a:alphaModFix/>
          </a:blip>
          <a:srcRect b="3631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73df66eab4_0_68"/>
          <p:cNvSpPr txBox="1"/>
          <p:nvPr/>
        </p:nvSpPr>
        <p:spPr>
          <a:xfrm>
            <a:off x="6749950" y="4637500"/>
            <a:ext cx="4773300" cy="1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Largemouth Bass</a:t>
            </a:r>
            <a:endParaRPr sz="4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Micropterus salmoides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73df66eab4_0_68"/>
          <p:cNvSpPr txBox="1"/>
          <p:nvPr/>
        </p:nvSpPr>
        <p:spPr>
          <a:xfrm>
            <a:off x="421700" y="399475"/>
            <a:ext cx="30405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CTmax: 33.3°C</a:t>
            </a: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73df66eab4_0_68"/>
          <p:cNvSpPr txBox="1"/>
          <p:nvPr/>
        </p:nvSpPr>
        <p:spPr>
          <a:xfrm>
            <a:off x="421700" y="979350"/>
            <a:ext cx="25833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Davis et al. 2019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73df66eab4_0_68"/>
          <p:cNvSpPr txBox="1"/>
          <p:nvPr/>
        </p:nvSpPr>
        <p:spPr>
          <a:xfrm>
            <a:off x="91450" y="6286500"/>
            <a:ext cx="9681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U.S. Fish and Wildlife Service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https://en.wikipedia.org/wiki/Largemouth_bass#/media/File:Largemouth_bass_fish_underwater_animal_in_natural_habitat_micropterus_salmoides.jpg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73df66eab4_0_68"/>
          <p:cNvSpPr txBox="1"/>
          <p:nvPr/>
        </p:nvSpPr>
        <p:spPr>
          <a:xfrm>
            <a:off x="421700" y="5030400"/>
            <a:ext cx="3830400" cy="12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Invasive with high thermal tolerance</a:t>
            </a: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g73df66eab4_0_61"/>
          <p:cNvPicPr preferRelativeResize="0"/>
          <p:nvPr/>
        </p:nvPicPr>
        <p:blipFill rotWithShape="1">
          <a:blip r:embed="rId3">
            <a:alphaModFix/>
          </a:blip>
          <a:srcRect t="1562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73df66eab4_0_61"/>
          <p:cNvSpPr txBox="1"/>
          <p:nvPr/>
        </p:nvSpPr>
        <p:spPr>
          <a:xfrm>
            <a:off x="6573600" y="181300"/>
            <a:ext cx="5618400" cy="1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Mississippi Silverside</a:t>
            </a:r>
            <a:endParaRPr sz="4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Menidia beryllina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73df66eab4_0_61"/>
          <p:cNvSpPr txBox="1"/>
          <p:nvPr/>
        </p:nvSpPr>
        <p:spPr>
          <a:xfrm>
            <a:off x="421700" y="399475"/>
            <a:ext cx="30405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CTmax: 34.1°C</a:t>
            </a: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73df66eab4_0_61"/>
          <p:cNvSpPr txBox="1"/>
          <p:nvPr/>
        </p:nvSpPr>
        <p:spPr>
          <a:xfrm>
            <a:off x="421700" y="979350"/>
            <a:ext cx="25833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Davis et al. 2019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73df66eab4_0_61"/>
          <p:cNvSpPr txBox="1"/>
          <p:nvPr/>
        </p:nvSpPr>
        <p:spPr>
          <a:xfrm>
            <a:off x="1176075" y="3658800"/>
            <a:ext cx="3830400" cy="12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Invasive with high thermal tolerance</a:t>
            </a: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a803f48e2_0_0"/>
          <p:cNvSpPr/>
          <p:nvPr/>
        </p:nvSpPr>
        <p:spPr>
          <a:xfrm>
            <a:off x="0" y="-225"/>
            <a:ext cx="4842300" cy="68580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4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g7a803f48e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1600" y="446688"/>
            <a:ext cx="6191250" cy="555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7a803f48e2_0_0"/>
          <p:cNvSpPr txBox="1"/>
          <p:nvPr/>
        </p:nvSpPr>
        <p:spPr>
          <a:xfrm>
            <a:off x="7976475" y="6136313"/>
            <a:ext cx="17943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Davis et al. 2019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7a803f48e2_0_0"/>
          <p:cNvSpPr txBox="1"/>
          <p:nvPr/>
        </p:nvSpPr>
        <p:spPr>
          <a:xfrm>
            <a:off x="221250" y="446699"/>
            <a:ext cx="4252500" cy="58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invasive species considered here have higher thermal tolerances than the smelt.</a:t>
            </a:r>
            <a:endParaRPr sz="4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a803f48e2_0_21"/>
          <p:cNvSpPr txBox="1"/>
          <p:nvPr/>
        </p:nvSpPr>
        <p:spPr>
          <a:xfrm>
            <a:off x="1061375" y="2150625"/>
            <a:ext cx="10289700" cy="21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Char char="●"/>
            </a:pPr>
            <a:r>
              <a:rPr lang="en-US"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Laboratory-based studies of thermal tolerance for SFE fish: bass, silverside, smelt</a:t>
            </a: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Char char="●"/>
            </a:pPr>
            <a:r>
              <a:rPr lang="en-US"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Long-term Landsat 5, 7, 8 record for water surface temperature</a:t>
            </a: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7a803f48e2_0_21"/>
          <p:cNvSpPr txBox="1"/>
          <p:nvPr/>
        </p:nvSpPr>
        <p:spPr>
          <a:xfrm>
            <a:off x="824900" y="970725"/>
            <a:ext cx="10762800" cy="11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has thermal habitat suitability for endemic and invasive fish species changed over time?</a:t>
            </a: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7a803f48e2_0_21"/>
          <p:cNvSpPr txBox="1"/>
          <p:nvPr/>
        </p:nvSpPr>
        <p:spPr>
          <a:xfrm>
            <a:off x="824900" y="4890075"/>
            <a:ext cx="9810300" cy="11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How can we use this information to inform water management and ecosystem restoration?</a:t>
            </a:r>
            <a:endParaRPr sz="30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7a803f48e2_0_21"/>
          <p:cNvSpPr txBox="1"/>
          <p:nvPr/>
        </p:nvSpPr>
        <p:spPr>
          <a:xfrm>
            <a:off x="830000" y="316425"/>
            <a:ext cx="98001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 Presentation’s Inquiry</a:t>
            </a: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7a803f48e2_0_21"/>
          <p:cNvSpPr txBox="1"/>
          <p:nvPr/>
        </p:nvSpPr>
        <p:spPr>
          <a:xfrm>
            <a:off x="830000" y="4235775"/>
            <a:ext cx="98001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On-Going Considerations</a:t>
            </a: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1505</Words>
  <Application>Microsoft Macintosh PowerPoint</Application>
  <PresentationFormat>Widescreen</PresentationFormat>
  <Paragraphs>131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Smelt Habitat Suitability and Thermal Refugia in the San Francisco Bay Delta as Seen by Landsat and ECOSTRESS with Comparison to CDEC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Validation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Findings</vt:lpstr>
      <vt:lpstr>PowerPoint Presentation</vt:lpstr>
      <vt:lpstr>Future Work with  Control Gates</vt:lpstr>
      <vt:lpstr>PowerPoint Presentation</vt:lpstr>
      <vt:lpstr>PowerPoint Presentation</vt:lpstr>
      <vt:lpstr>Acknowledgements</vt:lpstr>
      <vt:lpstr>Smelt Habitat Suitability and Thermal Refugia in the San Francisco Bay Delta as Seen by Landsat and ECOSTRESS with Comparison to CDEC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Smelt Habitat Suitability and Thermal Refugia in the San Francisco Bay Delta as Seen by Landsat and ECOSTRESS with Comparison to CDEC</dc:title>
  <dc:creator>Microsoft Office User</dc:creator>
  <cp:lastModifiedBy>Microsoft Office User</cp:lastModifiedBy>
  <cp:revision>1</cp:revision>
  <dcterms:created xsi:type="dcterms:W3CDTF">2019-11-04T18:05:11Z</dcterms:created>
  <dcterms:modified xsi:type="dcterms:W3CDTF">2019-12-11T15:38:47Z</dcterms:modified>
</cp:coreProperties>
</file>