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309" r:id="rId2"/>
    <p:sldId id="289" r:id="rId3"/>
    <p:sldId id="328" r:id="rId4"/>
    <p:sldId id="316" r:id="rId5"/>
    <p:sldId id="317" r:id="rId6"/>
    <p:sldId id="318" r:id="rId7"/>
    <p:sldId id="321" r:id="rId8"/>
    <p:sldId id="264" r:id="rId9"/>
    <p:sldId id="329" r:id="rId10"/>
    <p:sldId id="330" r:id="rId11"/>
    <p:sldId id="331" r:id="rId12"/>
    <p:sldId id="256" r:id="rId13"/>
    <p:sldId id="260" r:id="rId14"/>
    <p:sldId id="31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89"/>
    <p:restoredTop sz="94742"/>
  </p:normalViewPr>
  <p:slideViewPr>
    <p:cSldViewPr snapToGrid="0" snapToObjects="1">
      <p:cViewPr>
        <p:scale>
          <a:sx n="100" d="100"/>
          <a:sy n="100" d="100"/>
        </p:scale>
        <p:origin x="1976" y="17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51519F-35EF-3D42-B2D7-26BC9F7F814E}" type="datetimeFigureOut">
              <a:rPr lang="en-US" smtClean="0"/>
              <a:t>8/16/18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F43C10-1371-1B41-ADCB-D3919A6726DC}" type="slidenum">
              <a:rPr lang="en-US" smtClean="0"/>
              <a:t>‹#›</a:t>
            </a:fld>
            <a:endParaRPr lang="en-US"/>
          </a:p>
        </p:txBody>
      </p:sp>
    </p:spTree>
    <p:extLst>
      <p:ext uri="{BB962C8B-B14F-4D97-AF65-F5344CB8AC3E}">
        <p14:creationId xmlns:p14="http://schemas.microsoft.com/office/powerpoint/2010/main" val="626457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1C8C3010-3CFF-FC48-BD85-9BB344B0AD12}" type="slidenum">
              <a:rPr lang="en-US" altLang="en-US"/>
              <a:pPr/>
              <a:t>1</a:t>
            </a:fld>
            <a:endParaRPr lang="en-US" altLang="en-US"/>
          </a:p>
        </p:txBody>
      </p:sp>
      <p:sp>
        <p:nvSpPr>
          <p:cNvPr id="54273" name="Text Box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67595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62DAB01-1123-C34A-8974-D0BCCD3CDBD1}" type="slidenum">
              <a:rPr lang="en-US" altLang="en-US"/>
              <a:pPr/>
              <a:t>2</a:t>
            </a:fld>
            <a:endParaRPr lang="en-US" altLang="en-US"/>
          </a:p>
        </p:txBody>
      </p:sp>
      <p:sp>
        <p:nvSpPr>
          <p:cNvPr id="87041" name="Text Box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7042"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2CBBC0"/>
              </a:buClr>
              <a:buSzPct val="80000"/>
              <a:buFont typeface="Wingdings" charset="2"/>
              <a:buChar char=""/>
            </a:pPr>
            <a:r>
              <a:rPr lang="en-US" altLang="en-US" sz="1200" dirty="0">
                <a:solidFill>
                  <a:srgbClr val="FFFFFF"/>
                </a:solidFill>
                <a:latin typeface="Source Sans Pro" charset="0"/>
              </a:rPr>
              <a:t>Leverage existing data platforms. </a:t>
            </a:r>
          </a:p>
          <a:p>
            <a:pPr>
              <a:buClr>
                <a:srgbClr val="2CBBC0"/>
              </a:buClr>
              <a:buSzPct val="80000"/>
              <a:buFont typeface="Wingdings" charset="2"/>
              <a:buNone/>
            </a:pPr>
            <a:r>
              <a:rPr lang="en-US" altLang="en-US" sz="1200" dirty="0">
                <a:solidFill>
                  <a:srgbClr val="FFFFFF"/>
                </a:solidFill>
                <a:latin typeface="Source Sans Pro" charset="0"/>
              </a:rPr>
              <a:t>Publish and share data on these </a:t>
            </a:r>
          </a:p>
          <a:p>
            <a:pPr>
              <a:buClr>
                <a:srgbClr val="2CBBC0"/>
              </a:buClr>
              <a:buSzPct val="80000"/>
              <a:buFont typeface="Wingdings" charset="2"/>
              <a:buNone/>
            </a:pPr>
            <a:r>
              <a:rPr lang="en-US" altLang="en-US" sz="1200" dirty="0">
                <a:solidFill>
                  <a:srgbClr val="FFFFFF"/>
                </a:solidFill>
                <a:latin typeface="Source Sans Pro" charset="0"/>
              </a:rPr>
              <a:t>platforms. Combine studies </a:t>
            </a:r>
          </a:p>
          <a:p>
            <a:pPr>
              <a:buClr>
                <a:srgbClr val="2CBBC0"/>
              </a:buClr>
              <a:buSzPct val="80000"/>
              <a:buFont typeface="Wingdings" charset="2"/>
              <a:buNone/>
            </a:pPr>
            <a:r>
              <a:rPr lang="en-US" altLang="en-US" sz="1200" dirty="0">
                <a:solidFill>
                  <a:srgbClr val="FFFFFF"/>
                </a:solidFill>
                <a:latin typeface="Source Sans Pro" charset="0"/>
              </a:rPr>
              <a:t>with existing data, GIS, projects </a:t>
            </a:r>
          </a:p>
          <a:p>
            <a:pPr>
              <a:buClr>
                <a:srgbClr val="2CBBC0"/>
              </a:buClr>
              <a:buSzPct val="80000"/>
              <a:buFont typeface="Wingdings" charset="2"/>
              <a:buNone/>
            </a:pPr>
            <a:r>
              <a:rPr lang="en-US" altLang="en-US" sz="1200" dirty="0">
                <a:solidFill>
                  <a:srgbClr val="FFFFFF"/>
                </a:solidFill>
                <a:latin typeface="Source Sans Pro" charset="0"/>
              </a:rPr>
              <a:t>and documents.</a:t>
            </a:r>
          </a:p>
          <a:p>
            <a:pPr>
              <a:spcBef>
                <a:spcPts val="1305"/>
              </a:spcBef>
              <a:buClr>
                <a:srgbClr val="2CBBC0"/>
              </a:buClr>
              <a:buSzPct val="80000"/>
              <a:buFont typeface="Wingdings" charset="2"/>
              <a:buChar char=""/>
            </a:pPr>
            <a:r>
              <a:rPr lang="en-US" altLang="en-US" sz="1200" dirty="0">
                <a:solidFill>
                  <a:srgbClr val="FFFFFF"/>
                </a:solidFill>
                <a:latin typeface="Source Sans Pro" charset="0"/>
              </a:rPr>
              <a:t>Researchers can easily </a:t>
            </a:r>
          </a:p>
          <a:p>
            <a:pPr>
              <a:buClr>
                <a:srgbClr val="2CBBC0"/>
              </a:buClr>
              <a:buSzPct val="80000"/>
              <a:buFont typeface="Wingdings" charset="2"/>
              <a:buNone/>
            </a:pPr>
            <a:r>
              <a:rPr lang="en-US" altLang="en-US" sz="1200" dirty="0">
                <a:solidFill>
                  <a:srgbClr val="FFFFFF"/>
                </a:solidFill>
                <a:latin typeface="Source Sans Pro" charset="0"/>
              </a:rPr>
              <a:t>discover related projects, </a:t>
            </a:r>
          </a:p>
          <a:p>
            <a:pPr>
              <a:buClr>
                <a:srgbClr val="2CBBC0"/>
              </a:buClr>
              <a:buSzPct val="80000"/>
              <a:buFont typeface="Wingdings" charset="2"/>
              <a:buNone/>
            </a:pPr>
            <a:r>
              <a:rPr lang="en-US" altLang="en-US" sz="1200" dirty="0">
                <a:solidFill>
                  <a:srgbClr val="FFFFFF"/>
                </a:solidFill>
                <a:latin typeface="Source Sans Pro" charset="0"/>
              </a:rPr>
              <a:t>data integration plans, support </a:t>
            </a:r>
          </a:p>
          <a:p>
            <a:pPr>
              <a:buClr>
                <a:srgbClr val="2CBBC0"/>
              </a:buClr>
              <a:buSzPct val="80000"/>
              <a:buFont typeface="Wingdings" charset="2"/>
              <a:buNone/>
            </a:pPr>
            <a:r>
              <a:rPr lang="en-US" altLang="en-US" sz="1200" dirty="0">
                <a:solidFill>
                  <a:srgbClr val="FFFFFF"/>
                </a:solidFill>
                <a:latin typeface="Source Sans Pro" charset="0"/>
              </a:rPr>
              <a:t>resources (Map &amp; GIS, Reports,      </a:t>
            </a:r>
          </a:p>
          <a:p>
            <a:pPr>
              <a:buClr>
                <a:srgbClr val="2CBBC0"/>
              </a:buClr>
              <a:buSzPct val="80000"/>
              <a:buFont typeface="Wingdings" charset="2"/>
              <a:buNone/>
            </a:pPr>
            <a:r>
              <a:rPr lang="en-US" altLang="en-US" sz="1200" dirty="0">
                <a:solidFill>
                  <a:srgbClr val="FFFFFF"/>
                </a:solidFill>
                <a:latin typeface="Source Sans Pro" charset="0"/>
              </a:rPr>
              <a:t>images).</a:t>
            </a:r>
          </a:p>
          <a:p>
            <a:pPr>
              <a:spcBef>
                <a:spcPts val="1305"/>
              </a:spcBef>
              <a:buClr>
                <a:srgbClr val="2CBBC0"/>
              </a:buClr>
              <a:buSzPct val="80000"/>
              <a:buFont typeface="Wingdings" charset="2"/>
              <a:buChar char=""/>
            </a:pPr>
            <a:r>
              <a:rPr lang="en-US" altLang="en-US" sz="1200" dirty="0">
                <a:solidFill>
                  <a:srgbClr val="FFFFFF"/>
                </a:solidFill>
                <a:latin typeface="Source Sans Pro" charset="0"/>
              </a:rPr>
              <a:t>Improve regional knowledge by </a:t>
            </a:r>
          </a:p>
          <a:p>
            <a:pPr>
              <a:buClr>
                <a:srgbClr val="2CBBC0"/>
              </a:buClr>
              <a:buSzPct val="80000"/>
              <a:buFont typeface="Wingdings" charset="2"/>
              <a:buNone/>
            </a:pPr>
            <a:r>
              <a:rPr lang="en-US" altLang="en-US" sz="1200" dirty="0">
                <a:solidFill>
                  <a:srgbClr val="FFFFFF"/>
                </a:solidFill>
                <a:latin typeface="Source Sans Pro" charset="0"/>
              </a:rPr>
              <a:t>simplifying access to information. </a:t>
            </a:r>
            <a:endParaRPr lang="en-US" altLang="en-US" dirty="0"/>
          </a:p>
        </p:txBody>
      </p:sp>
    </p:spTree>
    <p:extLst>
      <p:ext uri="{BB962C8B-B14F-4D97-AF65-F5344CB8AC3E}">
        <p14:creationId xmlns:p14="http://schemas.microsoft.com/office/powerpoint/2010/main" val="251787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has taken steps to outline key principles for making data and information open and available to ALL stakeholders.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Senate Bill 1070 and the California Monitoring Council is one of the first major open data efforts to improve the effectiveness of water quality and associated ecosystem monitoring and assessment.  The program resulted in the </a:t>
            </a:r>
            <a:r>
              <a:rPr lang="en-US" dirty="0" err="1"/>
              <a:t>mywaterquality</a:t>
            </a:r>
            <a:r>
              <a:rPr lang="en-US" dirty="0"/>
              <a:t> portals that have used workgroups to improve data collection, processing and communication to the public.  </a:t>
            </a:r>
          </a:p>
          <a:p>
            <a:r>
              <a:rPr lang="en-US" dirty="0"/>
              <a:t>1755 Open Data Legislation</a:t>
            </a:r>
          </a:p>
        </p:txBody>
      </p:sp>
      <p:sp>
        <p:nvSpPr>
          <p:cNvPr id="4" name="Slide Number Placeholder 3"/>
          <p:cNvSpPr>
            <a:spLocks noGrp="1"/>
          </p:cNvSpPr>
          <p:nvPr>
            <p:ph type="sldNum" sz="quarter" idx="10"/>
          </p:nvPr>
        </p:nvSpPr>
        <p:spPr/>
        <p:txBody>
          <a:bodyPr/>
          <a:lstStyle/>
          <a:p>
            <a:fld id="{22F43C10-1371-1B41-ADCB-D3919A6726DC}" type="slidenum">
              <a:rPr lang="en-US" smtClean="0"/>
              <a:t>3</a:t>
            </a:fld>
            <a:endParaRPr lang="en-US"/>
          </a:p>
        </p:txBody>
      </p:sp>
    </p:spTree>
    <p:extLst>
      <p:ext uri="{BB962C8B-B14F-4D97-AF65-F5344CB8AC3E}">
        <p14:creationId xmlns:p14="http://schemas.microsoft.com/office/powerpoint/2010/main" val="808170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20AD3F83-F2F4-B24E-B5A0-011B08D2202F}" type="slidenum">
              <a:rPr lang="en-US" altLang="en-US"/>
              <a:pPr/>
              <a:t>4</a:t>
            </a:fld>
            <a:endParaRPr lang="en-US" altLang="en-US"/>
          </a:p>
        </p:txBody>
      </p:sp>
      <p:sp>
        <p:nvSpPr>
          <p:cNvPr id="55297" name="Text Box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5298"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89085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4510CC0-D860-E948-A16B-6A173FAD4297}" type="slidenum">
              <a:rPr lang="en-US" altLang="en-US"/>
              <a:pPr/>
              <a:t>5</a:t>
            </a:fld>
            <a:endParaRPr lang="en-US" altLang="en-US"/>
          </a:p>
        </p:txBody>
      </p:sp>
      <p:sp>
        <p:nvSpPr>
          <p:cNvPr id="56321" name="Text Box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6322"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mn-lt"/>
                <a:ea typeface="+mn-ea"/>
                <a:cs typeface="+mn-cs"/>
              </a:rPr>
              <a:t>The Aspen Institute Internet of Water Outlines:</a:t>
            </a:r>
          </a:p>
          <a:p>
            <a:r>
              <a:rPr lang="en-US" sz="1200" kern="1200" dirty="0">
                <a:solidFill>
                  <a:schemeClr val="tx1"/>
                </a:solidFill>
                <a:effectLst/>
                <a:latin typeface="+mn-lt"/>
                <a:ea typeface="+mn-ea"/>
                <a:cs typeface="+mn-cs"/>
              </a:rPr>
              <a:t>Principle:  3.1  Control and responsibility over data is best maintained by data producers. </a:t>
            </a:r>
          </a:p>
          <a:p>
            <a:r>
              <a:rPr lang="en-US" sz="1200" kern="1200" dirty="0">
                <a:solidFill>
                  <a:schemeClr val="tx1"/>
                </a:solidFill>
                <a:effectLst/>
                <a:latin typeface="+mn-lt"/>
                <a:ea typeface="+mn-ea"/>
                <a:cs typeface="+mn-cs"/>
              </a:rPr>
              <a:t>Principle 3.2:   A federated system of public water data hubs provides scalability and financial stability to better meet the diverse needs of data users.</a:t>
            </a:r>
          </a:p>
          <a:p>
            <a:r>
              <a:rPr lang="en-US" sz="1200" kern="1200" dirty="0">
                <a:solidFill>
                  <a:schemeClr val="tx1"/>
                </a:solidFill>
                <a:effectLst/>
                <a:latin typeface="+mn-lt"/>
                <a:ea typeface="+mn-ea"/>
                <a:cs typeface="+mn-cs"/>
              </a:rPr>
              <a:t>Principle 3.3:   A backbone organization should link data hubs and facilitate governance of the system, but not govern the production or use of data. </a:t>
            </a:r>
          </a:p>
          <a:p>
            <a:r>
              <a:rPr lang="en-US" sz="1200" kern="1200" dirty="0">
                <a:solidFill>
                  <a:schemeClr val="tx1"/>
                </a:solidFill>
                <a:effectLst/>
                <a:latin typeface="+mn-lt"/>
                <a:ea typeface="+mn-ea"/>
                <a:cs typeface="+mn-cs"/>
              </a:rPr>
              <a:t>Introduce BDL.  </a:t>
            </a:r>
            <a:r>
              <a:rPr lang="en-US" altLang="en-US" sz="1200" dirty="0">
                <a:solidFill>
                  <a:schemeClr val="tx1"/>
                </a:solidFill>
                <a:latin typeface="Source Sans Pro Semibold" charset="0"/>
              </a:rPr>
              <a:t>Regional efforts share in investment. Benefit from an open platform.</a:t>
            </a:r>
          </a:p>
          <a:p>
            <a:r>
              <a:rPr lang="en-US" altLang="en-US" sz="1200" dirty="0">
                <a:solidFill>
                  <a:schemeClr val="tx1"/>
                </a:solidFill>
                <a:latin typeface="Source Sans Pro Semibold" charset="0"/>
              </a:rPr>
              <a:t>BDL is managed by a multi-agency collaborative workgroup.   Data, information and implementation of new features, projects etc are brought to the workgroup for discussion and prioritization.</a:t>
            </a:r>
          </a:p>
          <a:p>
            <a:endParaRPr lang="en-US" altLang="en-US" dirty="0"/>
          </a:p>
        </p:txBody>
      </p:sp>
    </p:spTree>
    <p:extLst>
      <p:ext uri="{BB962C8B-B14F-4D97-AF65-F5344CB8AC3E}">
        <p14:creationId xmlns:p14="http://schemas.microsoft.com/office/powerpoint/2010/main" val="2037412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4CD37BD0-7D6D-754D-A924-7400FCAE7810}" type="slidenum">
              <a:rPr lang="en-US" altLang="en-US"/>
              <a:pPr/>
              <a:t>6</a:t>
            </a:fld>
            <a:endParaRPr lang="en-US" altLang="en-US"/>
          </a:p>
        </p:txBody>
      </p:sp>
      <p:sp>
        <p:nvSpPr>
          <p:cNvPr id="58369" name="Text Box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86726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E8CE8F8-CA64-184E-B0C3-C0490962405D}"/>
              </a:ext>
            </a:extLst>
          </p:cNvPr>
          <p:cNvSpPr>
            <a:spLocks noGrp="1" noChangeArrowheads="1"/>
          </p:cNvSpPr>
          <p:nvPr>
            <p:ph type="sldNum" sz="quarter"/>
          </p:nvPr>
        </p:nvSpPr>
        <p:spPr>
          <a:extLst>
            <a:ext uri="{FAA26D3D-D897-4be2-8F04-BA451C77F1D7}">
              <ma14:placeholderFlag xmlns:ma14="http://schemas.microsoft.com/office/mac/drawingml/2011/main" xmlns="" val="1"/>
            </a:ext>
          </a:extLst>
        </p:spPr>
        <p:txBody>
          <a:bodyPr/>
          <a:lstStyle>
            <a:lvl1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nSpc>
                <a:spcPct val="95000"/>
              </a:lnSpc>
              <a:buClrTx/>
              <a:buFontTx/>
              <a:buNone/>
            </a:pPr>
            <a:fld id="{35B701CF-F049-ED4A-8777-EF2AAC649071}" type="slidenum">
              <a:rPr lang="en-US" altLang="en-US">
                <a:solidFill>
                  <a:srgbClr val="000000"/>
                </a:solidFill>
                <a:latin typeface="Times New Roman" panose="02020603050405020304" pitchFamily="18" charset="0"/>
              </a:rPr>
              <a:pPr>
                <a:lnSpc>
                  <a:spcPct val="95000"/>
                </a:lnSpc>
                <a:buClrTx/>
                <a:buFontTx/>
                <a:buNone/>
              </a:pPr>
              <a:t>7</a:t>
            </a:fld>
            <a:endParaRPr lang="en-US" altLang="en-US">
              <a:solidFill>
                <a:srgbClr val="000000"/>
              </a:solidFill>
              <a:latin typeface="Times New Roman" panose="02020603050405020304" pitchFamily="18" charset="0"/>
            </a:endParaRPr>
          </a:p>
        </p:txBody>
      </p:sp>
      <p:sp>
        <p:nvSpPr>
          <p:cNvPr id="16385" name="Text Box 1">
            <a:extLst>
              <a:ext uri="{FF2B5EF4-FFF2-40B4-BE49-F238E27FC236}">
                <a16:creationId xmlns:a16="http://schemas.microsoft.com/office/drawing/2014/main" id="{88BBF42F-6B83-9E47-8451-A5E05D4E790A}"/>
              </a:ext>
            </a:extLst>
          </p:cNvPr>
          <p:cNvSpPr txBox="1">
            <a:spLocks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16386" name="Text Box 2">
            <a:extLst>
              <a:ext uri="{FF2B5EF4-FFF2-40B4-BE49-F238E27FC236}">
                <a16:creationId xmlns:a16="http://schemas.microsoft.com/office/drawing/2014/main" id="{27297605-D974-6945-AF77-FB5E7F361C97}"/>
              </a:ext>
            </a:extLst>
          </p:cNvPr>
          <p:cNvSpPr txBox="1">
            <a:spLocks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837962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64966EEB-9799-5A46-BFE4-8726D9740146}" type="slidenum">
              <a:rPr lang="en-US" altLang="en-US"/>
              <a:pPr/>
              <a:t>14</a:t>
            </a:fld>
            <a:endParaRPr lang="en-US" altLang="en-US"/>
          </a:p>
        </p:txBody>
      </p:sp>
      <p:sp>
        <p:nvSpPr>
          <p:cNvPr id="68609" name="Text Box 1"/>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861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33787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97B6A-BB54-1F4D-89CB-B614394781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C3469D-BCB3-F346-96FA-33BF31ACCF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07D5A0-01DB-B144-A28C-0F1280A85690}"/>
              </a:ext>
            </a:extLst>
          </p:cNvPr>
          <p:cNvSpPr>
            <a:spLocks noGrp="1"/>
          </p:cNvSpPr>
          <p:nvPr>
            <p:ph type="dt" sz="half" idx="10"/>
          </p:nvPr>
        </p:nvSpPr>
        <p:spPr/>
        <p:txBody>
          <a:bodyPr/>
          <a:lstStyle/>
          <a:p>
            <a:fld id="{4D86546A-48DF-D245-9A14-CC30B5BF2AE3}" type="datetimeFigureOut">
              <a:rPr lang="en-US" smtClean="0"/>
              <a:t>8/16/18</a:t>
            </a:fld>
            <a:endParaRPr lang="en-US"/>
          </a:p>
        </p:txBody>
      </p:sp>
      <p:sp>
        <p:nvSpPr>
          <p:cNvPr id="5" name="Footer Placeholder 4">
            <a:extLst>
              <a:ext uri="{FF2B5EF4-FFF2-40B4-BE49-F238E27FC236}">
                <a16:creationId xmlns:a16="http://schemas.microsoft.com/office/drawing/2014/main" id="{0760AF91-3DCA-6F4C-A50A-6F7440200E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D61E1-42F9-2641-B1AD-800A816BAF13}"/>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2210321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BA59F-6B99-0B46-864E-776FF7899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0E8C03-15E2-FF41-9A5A-5F3B659153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8EB96-9EA8-DA48-82A9-91EA310C7DE7}"/>
              </a:ext>
            </a:extLst>
          </p:cNvPr>
          <p:cNvSpPr>
            <a:spLocks noGrp="1"/>
          </p:cNvSpPr>
          <p:nvPr>
            <p:ph type="dt" sz="half" idx="10"/>
          </p:nvPr>
        </p:nvSpPr>
        <p:spPr/>
        <p:txBody>
          <a:bodyPr/>
          <a:lstStyle/>
          <a:p>
            <a:fld id="{4D86546A-48DF-D245-9A14-CC30B5BF2AE3}" type="datetimeFigureOut">
              <a:rPr lang="en-US" smtClean="0"/>
              <a:t>8/16/18</a:t>
            </a:fld>
            <a:endParaRPr lang="en-US"/>
          </a:p>
        </p:txBody>
      </p:sp>
      <p:sp>
        <p:nvSpPr>
          <p:cNvPr id="5" name="Footer Placeholder 4">
            <a:extLst>
              <a:ext uri="{FF2B5EF4-FFF2-40B4-BE49-F238E27FC236}">
                <a16:creationId xmlns:a16="http://schemas.microsoft.com/office/drawing/2014/main" id="{77C9FAA6-FA22-A844-8A66-6BC640A11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53827D-FA52-1A4A-8194-2CE1BC8DA1A0}"/>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186918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479CAE-E6FF-B143-9ADA-FB0A7A6634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31A357-0B12-AB48-A575-EED4A6D0F9A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57710-F188-3D4E-841D-E8CC28C6B8D8}"/>
              </a:ext>
            </a:extLst>
          </p:cNvPr>
          <p:cNvSpPr>
            <a:spLocks noGrp="1"/>
          </p:cNvSpPr>
          <p:nvPr>
            <p:ph type="dt" sz="half" idx="10"/>
          </p:nvPr>
        </p:nvSpPr>
        <p:spPr/>
        <p:txBody>
          <a:bodyPr/>
          <a:lstStyle/>
          <a:p>
            <a:fld id="{4D86546A-48DF-D245-9A14-CC30B5BF2AE3}" type="datetimeFigureOut">
              <a:rPr lang="en-US" smtClean="0"/>
              <a:t>8/16/18</a:t>
            </a:fld>
            <a:endParaRPr lang="en-US"/>
          </a:p>
        </p:txBody>
      </p:sp>
      <p:sp>
        <p:nvSpPr>
          <p:cNvPr id="5" name="Footer Placeholder 4">
            <a:extLst>
              <a:ext uri="{FF2B5EF4-FFF2-40B4-BE49-F238E27FC236}">
                <a16:creationId xmlns:a16="http://schemas.microsoft.com/office/drawing/2014/main" id="{3B3848D1-AA43-6D4C-8837-ED39C6D17E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CCFE58-97B9-2E48-B377-9B269490FDD5}"/>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2318576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7040" cy="1142040"/>
          </a:xfrm>
        </p:spPr>
        <p:txBody>
          <a:bodyPr/>
          <a:lstStyle/>
          <a:p>
            <a:r>
              <a:rPr lang="en-US"/>
              <a:t>Click to edit Master title style</a:t>
            </a:r>
          </a:p>
        </p:txBody>
      </p:sp>
      <p:sp>
        <p:nvSpPr>
          <p:cNvPr id="3" name="Date Placeholder 2"/>
          <p:cNvSpPr>
            <a:spLocks noGrp="1"/>
          </p:cNvSpPr>
          <p:nvPr>
            <p:ph type="dt" idx="10"/>
          </p:nvPr>
        </p:nvSpPr>
        <p:spPr>
          <a:xfrm>
            <a:off x="608641" y="6247376"/>
            <a:ext cx="2835839" cy="469489"/>
          </a:xfrm>
        </p:spPr>
        <p:txBody>
          <a:bodyPr/>
          <a:lstStyle>
            <a:lvl1pPr>
              <a:defRPr/>
            </a:lvl1pPr>
          </a:lstStyle>
          <a:p>
            <a:endParaRPr lang="en-US" altLang="en-US"/>
          </a:p>
        </p:txBody>
      </p:sp>
      <p:sp>
        <p:nvSpPr>
          <p:cNvPr id="4" name="Footer Placeholder 3"/>
          <p:cNvSpPr>
            <a:spLocks noGrp="1"/>
          </p:cNvSpPr>
          <p:nvPr>
            <p:ph type="ftr" idx="11"/>
          </p:nvPr>
        </p:nvSpPr>
        <p:spPr>
          <a:xfrm>
            <a:off x="4170240" y="6247376"/>
            <a:ext cx="3861121" cy="469489"/>
          </a:xfrm>
        </p:spPr>
        <p:txBody>
          <a:bodyPr/>
          <a:lstStyle>
            <a:lvl1pPr>
              <a:defRPr/>
            </a:lvl1pPr>
          </a:lstStyle>
          <a:p>
            <a:endParaRPr lang="en-US" altLang="en-US"/>
          </a:p>
        </p:txBody>
      </p:sp>
      <p:sp>
        <p:nvSpPr>
          <p:cNvPr id="5" name="Slide Number Placeholder 4"/>
          <p:cNvSpPr>
            <a:spLocks noGrp="1"/>
          </p:cNvSpPr>
          <p:nvPr>
            <p:ph type="sldNum" idx="12"/>
          </p:nvPr>
        </p:nvSpPr>
        <p:spPr>
          <a:xfrm>
            <a:off x="8741761" y="6247376"/>
            <a:ext cx="2835839" cy="469489"/>
          </a:xfrm>
        </p:spPr>
        <p:txBody>
          <a:bodyPr/>
          <a:lstStyle>
            <a:lvl1pPr>
              <a:defRPr/>
            </a:lvl1pPr>
          </a:lstStyle>
          <a:p>
            <a:fld id="{AA4012DC-154C-5447-B9BC-552089007CBA}" type="slidenum">
              <a:rPr lang="en-US" altLang="en-US"/>
              <a:pPr/>
              <a:t>‹#›</a:t>
            </a:fld>
            <a:endParaRPr lang="en-US" altLang="en-US"/>
          </a:p>
        </p:txBody>
      </p:sp>
    </p:spTree>
    <p:extLst>
      <p:ext uri="{BB962C8B-B14F-4D97-AF65-F5344CB8AC3E}">
        <p14:creationId xmlns:p14="http://schemas.microsoft.com/office/powerpoint/2010/main" val="1205421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C0A0E-7F63-E64B-B364-FB663CCB0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45DEE-6B88-E440-B773-81A90DD4BE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C2888-FFE0-FA46-B703-3892C46F49CA}"/>
              </a:ext>
            </a:extLst>
          </p:cNvPr>
          <p:cNvSpPr>
            <a:spLocks noGrp="1"/>
          </p:cNvSpPr>
          <p:nvPr>
            <p:ph type="dt" sz="half" idx="10"/>
          </p:nvPr>
        </p:nvSpPr>
        <p:spPr/>
        <p:txBody>
          <a:bodyPr/>
          <a:lstStyle/>
          <a:p>
            <a:fld id="{4D86546A-48DF-D245-9A14-CC30B5BF2AE3}" type="datetimeFigureOut">
              <a:rPr lang="en-US" smtClean="0"/>
              <a:t>8/16/18</a:t>
            </a:fld>
            <a:endParaRPr lang="en-US"/>
          </a:p>
        </p:txBody>
      </p:sp>
      <p:sp>
        <p:nvSpPr>
          <p:cNvPr id="5" name="Footer Placeholder 4">
            <a:extLst>
              <a:ext uri="{FF2B5EF4-FFF2-40B4-BE49-F238E27FC236}">
                <a16:creationId xmlns:a16="http://schemas.microsoft.com/office/drawing/2014/main" id="{24DE6799-CCD9-0442-9A91-BA40309AA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EC115-4162-F648-9C9A-3BBC4A09613C}"/>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4140649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457D-9568-824B-8023-636B96B32D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BD4F64-263D-B140-90EF-83498A8CC7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FDD94A-2A54-9443-B744-81CF10251E49}"/>
              </a:ext>
            </a:extLst>
          </p:cNvPr>
          <p:cNvSpPr>
            <a:spLocks noGrp="1"/>
          </p:cNvSpPr>
          <p:nvPr>
            <p:ph type="dt" sz="half" idx="10"/>
          </p:nvPr>
        </p:nvSpPr>
        <p:spPr/>
        <p:txBody>
          <a:bodyPr/>
          <a:lstStyle/>
          <a:p>
            <a:fld id="{4D86546A-48DF-D245-9A14-CC30B5BF2AE3}" type="datetimeFigureOut">
              <a:rPr lang="en-US" smtClean="0"/>
              <a:t>8/16/18</a:t>
            </a:fld>
            <a:endParaRPr lang="en-US"/>
          </a:p>
        </p:txBody>
      </p:sp>
      <p:sp>
        <p:nvSpPr>
          <p:cNvPr id="5" name="Footer Placeholder 4">
            <a:extLst>
              <a:ext uri="{FF2B5EF4-FFF2-40B4-BE49-F238E27FC236}">
                <a16:creationId xmlns:a16="http://schemas.microsoft.com/office/drawing/2014/main" id="{F8072537-7F7F-AF4A-A324-E557E0B272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58B0C-CF42-8448-AF86-AA1315E23864}"/>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1096246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0A964-9F92-F147-BA4D-454A35F984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83D2BD-5EE1-3F40-B6A1-C2E21DB505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BB1966-CC75-3C4C-A5E6-0B7CEF2697E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BB77D9-1144-3C41-BBE7-87E36D333747}"/>
              </a:ext>
            </a:extLst>
          </p:cNvPr>
          <p:cNvSpPr>
            <a:spLocks noGrp="1"/>
          </p:cNvSpPr>
          <p:nvPr>
            <p:ph type="dt" sz="half" idx="10"/>
          </p:nvPr>
        </p:nvSpPr>
        <p:spPr/>
        <p:txBody>
          <a:bodyPr/>
          <a:lstStyle/>
          <a:p>
            <a:fld id="{4D86546A-48DF-D245-9A14-CC30B5BF2AE3}" type="datetimeFigureOut">
              <a:rPr lang="en-US" smtClean="0"/>
              <a:t>8/16/18</a:t>
            </a:fld>
            <a:endParaRPr lang="en-US"/>
          </a:p>
        </p:txBody>
      </p:sp>
      <p:sp>
        <p:nvSpPr>
          <p:cNvPr id="6" name="Footer Placeholder 5">
            <a:extLst>
              <a:ext uri="{FF2B5EF4-FFF2-40B4-BE49-F238E27FC236}">
                <a16:creationId xmlns:a16="http://schemas.microsoft.com/office/drawing/2014/main" id="{ED4DC0F1-9DC2-F04C-9F5C-A536C1EDB3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C8476E-2D22-6B46-9A15-B989D1A173EC}"/>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2734119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3858-2433-104A-933E-7963964C05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00390A-5660-C241-BFEA-56B9D0327B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4C99A7D-C4A0-0340-88B0-B14BD3AC1A6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A86EC4-CF2E-6C4B-88F7-665E53E8D0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19DBF3D-E51A-1E46-A2A5-A83F0D65F98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82EABD-2C05-E74C-A479-0C81E25853ED}"/>
              </a:ext>
            </a:extLst>
          </p:cNvPr>
          <p:cNvSpPr>
            <a:spLocks noGrp="1"/>
          </p:cNvSpPr>
          <p:nvPr>
            <p:ph type="dt" sz="half" idx="10"/>
          </p:nvPr>
        </p:nvSpPr>
        <p:spPr/>
        <p:txBody>
          <a:bodyPr/>
          <a:lstStyle/>
          <a:p>
            <a:fld id="{4D86546A-48DF-D245-9A14-CC30B5BF2AE3}" type="datetimeFigureOut">
              <a:rPr lang="en-US" smtClean="0"/>
              <a:t>8/16/18</a:t>
            </a:fld>
            <a:endParaRPr lang="en-US"/>
          </a:p>
        </p:txBody>
      </p:sp>
      <p:sp>
        <p:nvSpPr>
          <p:cNvPr id="8" name="Footer Placeholder 7">
            <a:extLst>
              <a:ext uri="{FF2B5EF4-FFF2-40B4-BE49-F238E27FC236}">
                <a16:creationId xmlns:a16="http://schemas.microsoft.com/office/drawing/2014/main" id="{2BE29913-F016-AC42-A9C8-F47D619DB0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963BF7-BD71-8948-88CB-A6993AD0189F}"/>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3702645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A46C9-A39D-F847-8080-E196845BA8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FBC03D-4D3A-C74A-AEDE-8B443AA77FFF}"/>
              </a:ext>
            </a:extLst>
          </p:cNvPr>
          <p:cNvSpPr>
            <a:spLocks noGrp="1"/>
          </p:cNvSpPr>
          <p:nvPr>
            <p:ph type="dt" sz="half" idx="10"/>
          </p:nvPr>
        </p:nvSpPr>
        <p:spPr/>
        <p:txBody>
          <a:bodyPr/>
          <a:lstStyle/>
          <a:p>
            <a:fld id="{4D86546A-48DF-D245-9A14-CC30B5BF2AE3}" type="datetimeFigureOut">
              <a:rPr lang="en-US" smtClean="0"/>
              <a:t>8/16/18</a:t>
            </a:fld>
            <a:endParaRPr lang="en-US"/>
          </a:p>
        </p:txBody>
      </p:sp>
      <p:sp>
        <p:nvSpPr>
          <p:cNvPr id="4" name="Footer Placeholder 3">
            <a:extLst>
              <a:ext uri="{FF2B5EF4-FFF2-40B4-BE49-F238E27FC236}">
                <a16:creationId xmlns:a16="http://schemas.microsoft.com/office/drawing/2014/main" id="{8A362D06-C378-FF4F-8091-590C1EDE59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29BC64-41A4-C046-B7B7-6CE84661FB1C}"/>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319120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7F7793-F800-4743-A520-22AD36DB4F73}"/>
              </a:ext>
            </a:extLst>
          </p:cNvPr>
          <p:cNvSpPr>
            <a:spLocks noGrp="1"/>
          </p:cNvSpPr>
          <p:nvPr>
            <p:ph type="dt" sz="half" idx="10"/>
          </p:nvPr>
        </p:nvSpPr>
        <p:spPr/>
        <p:txBody>
          <a:bodyPr/>
          <a:lstStyle/>
          <a:p>
            <a:fld id="{4D86546A-48DF-D245-9A14-CC30B5BF2AE3}" type="datetimeFigureOut">
              <a:rPr lang="en-US" smtClean="0"/>
              <a:t>8/16/18</a:t>
            </a:fld>
            <a:endParaRPr lang="en-US"/>
          </a:p>
        </p:txBody>
      </p:sp>
      <p:sp>
        <p:nvSpPr>
          <p:cNvPr id="3" name="Footer Placeholder 2">
            <a:extLst>
              <a:ext uri="{FF2B5EF4-FFF2-40B4-BE49-F238E27FC236}">
                <a16:creationId xmlns:a16="http://schemas.microsoft.com/office/drawing/2014/main" id="{D2D1EE8D-9BA9-F946-A2C4-34A1FD99C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E5AC0B-0371-C64D-BE2D-D51ADAFB5A5D}"/>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134330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B823-D8DB-554A-A16C-800967EE3E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456E73-5F3B-EB45-B784-22719A4935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5A4BA7-3FD3-4C40-A9FB-103BF9BD54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CCF6F5-BABE-AE49-AEC4-BF007C4B801D}"/>
              </a:ext>
            </a:extLst>
          </p:cNvPr>
          <p:cNvSpPr>
            <a:spLocks noGrp="1"/>
          </p:cNvSpPr>
          <p:nvPr>
            <p:ph type="dt" sz="half" idx="10"/>
          </p:nvPr>
        </p:nvSpPr>
        <p:spPr/>
        <p:txBody>
          <a:bodyPr/>
          <a:lstStyle/>
          <a:p>
            <a:fld id="{4D86546A-48DF-D245-9A14-CC30B5BF2AE3}" type="datetimeFigureOut">
              <a:rPr lang="en-US" smtClean="0"/>
              <a:t>8/16/18</a:t>
            </a:fld>
            <a:endParaRPr lang="en-US"/>
          </a:p>
        </p:txBody>
      </p:sp>
      <p:sp>
        <p:nvSpPr>
          <p:cNvPr id="6" name="Footer Placeholder 5">
            <a:extLst>
              <a:ext uri="{FF2B5EF4-FFF2-40B4-BE49-F238E27FC236}">
                <a16:creationId xmlns:a16="http://schemas.microsoft.com/office/drawing/2014/main" id="{D14B0437-5266-A344-93DE-5CBE7254A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281E25-503E-1C40-87A5-98D13AD5D4AB}"/>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303432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E9ACC-8D6E-C847-8B77-143641D3D2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267C54-862D-7746-A334-90868A99BC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07A5A0-BD0D-CE4D-903B-127779FD85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2EEAAE-3F7E-8B40-9230-FA2EE7C82BDF}"/>
              </a:ext>
            </a:extLst>
          </p:cNvPr>
          <p:cNvSpPr>
            <a:spLocks noGrp="1"/>
          </p:cNvSpPr>
          <p:nvPr>
            <p:ph type="dt" sz="half" idx="10"/>
          </p:nvPr>
        </p:nvSpPr>
        <p:spPr/>
        <p:txBody>
          <a:bodyPr/>
          <a:lstStyle/>
          <a:p>
            <a:fld id="{4D86546A-48DF-D245-9A14-CC30B5BF2AE3}" type="datetimeFigureOut">
              <a:rPr lang="en-US" smtClean="0"/>
              <a:t>8/16/18</a:t>
            </a:fld>
            <a:endParaRPr lang="en-US"/>
          </a:p>
        </p:txBody>
      </p:sp>
      <p:sp>
        <p:nvSpPr>
          <p:cNvPr id="6" name="Footer Placeholder 5">
            <a:extLst>
              <a:ext uri="{FF2B5EF4-FFF2-40B4-BE49-F238E27FC236}">
                <a16:creationId xmlns:a16="http://schemas.microsoft.com/office/drawing/2014/main" id="{1783B418-A1E3-7E4D-A5BA-B3E1A7D3CA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3D9AB6-0168-B845-8CEF-642B766154B0}"/>
              </a:ext>
            </a:extLst>
          </p:cNvPr>
          <p:cNvSpPr>
            <a:spLocks noGrp="1"/>
          </p:cNvSpPr>
          <p:nvPr>
            <p:ph type="sldNum" sz="quarter" idx="12"/>
          </p:nvPr>
        </p:nvSpPr>
        <p:spPr/>
        <p:txBody>
          <a:bodyPr/>
          <a:lstStyle/>
          <a:p>
            <a:fld id="{67B5DBA0-29C8-CF49-898E-6A04B657918E}" type="slidenum">
              <a:rPr lang="en-US" smtClean="0"/>
              <a:t>‹#›</a:t>
            </a:fld>
            <a:endParaRPr lang="en-US"/>
          </a:p>
        </p:txBody>
      </p:sp>
    </p:spTree>
    <p:extLst>
      <p:ext uri="{BB962C8B-B14F-4D97-AF65-F5344CB8AC3E}">
        <p14:creationId xmlns:p14="http://schemas.microsoft.com/office/powerpoint/2010/main" val="3040926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2B3EA7-C2F4-464A-AA2D-A1BBF5294E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8D7586-3481-CD49-942C-770723951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456226-97E0-CD49-ABFE-B1039CD82A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86546A-48DF-D245-9A14-CC30B5BF2AE3}" type="datetimeFigureOut">
              <a:rPr lang="en-US" smtClean="0"/>
              <a:t>8/16/18</a:t>
            </a:fld>
            <a:endParaRPr lang="en-US"/>
          </a:p>
        </p:txBody>
      </p:sp>
      <p:sp>
        <p:nvSpPr>
          <p:cNvPr id="5" name="Footer Placeholder 4">
            <a:extLst>
              <a:ext uri="{FF2B5EF4-FFF2-40B4-BE49-F238E27FC236}">
                <a16:creationId xmlns:a16="http://schemas.microsoft.com/office/drawing/2014/main" id="{1AF4359D-7129-D444-BF1B-32CB1BF1E4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70EC38-657B-3C48-BF2A-DF674EA786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5DBA0-29C8-CF49-898E-6A04B657918E}" type="slidenum">
              <a:rPr lang="en-US" smtClean="0"/>
              <a:t>‹#›</a:t>
            </a:fld>
            <a:endParaRPr lang="en-US"/>
          </a:p>
        </p:txBody>
      </p:sp>
    </p:spTree>
    <p:extLst>
      <p:ext uri="{BB962C8B-B14F-4D97-AF65-F5344CB8AC3E}">
        <p14:creationId xmlns:p14="http://schemas.microsoft.com/office/powerpoint/2010/main" val="383479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33.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91444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434" y="5766846"/>
            <a:ext cx="3116487" cy="8381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9829" y="5880618"/>
            <a:ext cx="1648974" cy="610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1627" y="381642"/>
            <a:ext cx="1022507" cy="17123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8474" y="390282"/>
            <a:ext cx="1621610" cy="17036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0184" y="390282"/>
            <a:ext cx="1638892" cy="17281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96457" y="375881"/>
            <a:ext cx="2223593" cy="31827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7144" y="2302803"/>
            <a:ext cx="1602888" cy="12572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105"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24616" y="2302803"/>
            <a:ext cx="2864460" cy="1290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06" name="Text Box 10"/>
          <p:cNvSpPr txBox="1">
            <a:spLocks noChangeArrowheads="1"/>
          </p:cNvSpPr>
          <p:nvPr/>
        </p:nvSpPr>
        <p:spPr bwMode="auto">
          <a:xfrm>
            <a:off x="1784189" y="3869688"/>
            <a:ext cx="8626506" cy="515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algn="ctr">
              <a:lnSpc>
                <a:spcPct val="105000"/>
              </a:lnSpc>
              <a:buClrTx/>
              <a:buFontTx/>
              <a:buNone/>
            </a:pPr>
            <a:endParaRPr lang="en-US" altLang="en-US" sz="2722" dirty="0">
              <a:solidFill>
                <a:srgbClr val="2CBBC0"/>
              </a:solidFill>
              <a:latin typeface="Source Sans Pro Black" charset="0"/>
            </a:endParaRPr>
          </a:p>
          <a:p>
            <a:pPr algn="ctr">
              <a:lnSpc>
                <a:spcPct val="105000"/>
              </a:lnSpc>
              <a:buClrTx/>
              <a:buFontTx/>
              <a:buNone/>
            </a:pPr>
            <a:endParaRPr lang="en-US" altLang="en-US" sz="2722" dirty="0">
              <a:solidFill>
                <a:srgbClr val="2CBBC0"/>
              </a:solidFill>
              <a:latin typeface="Source Sans Pro Black" charset="0"/>
            </a:endParaRPr>
          </a:p>
          <a:p>
            <a:pPr algn="ctr">
              <a:lnSpc>
                <a:spcPct val="105000"/>
              </a:lnSpc>
              <a:buClrTx/>
              <a:buFontTx/>
              <a:buNone/>
            </a:pPr>
            <a:endParaRPr lang="en-US" altLang="en-US" sz="2722" dirty="0">
              <a:solidFill>
                <a:srgbClr val="2CBBC0"/>
              </a:solidFill>
              <a:latin typeface="Source Sans Pro Black" charset="0"/>
            </a:endParaRPr>
          </a:p>
          <a:p>
            <a:pPr algn="ctr">
              <a:lnSpc>
                <a:spcPct val="105000"/>
              </a:lnSpc>
              <a:buClrTx/>
              <a:buFontTx/>
              <a:buNone/>
            </a:pPr>
            <a:endParaRPr lang="en-US" altLang="en-US" sz="2722" dirty="0">
              <a:solidFill>
                <a:srgbClr val="2CBBC0"/>
              </a:solidFill>
              <a:latin typeface="Source Sans Pro Black" charset="0"/>
            </a:endParaRPr>
          </a:p>
        </p:txBody>
      </p:sp>
      <p:sp>
        <p:nvSpPr>
          <p:cNvPr id="4107" name="Text Box 11"/>
          <p:cNvSpPr txBox="1">
            <a:spLocks noChangeArrowheads="1"/>
          </p:cNvSpPr>
          <p:nvPr/>
        </p:nvSpPr>
        <p:spPr bwMode="auto">
          <a:xfrm>
            <a:off x="1948829" y="3931601"/>
            <a:ext cx="8626506" cy="4435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a:solidFill>
                  <a:srgbClr val="000000"/>
                </a:solidFill>
                <a:latin typeface="Arial" charset="0"/>
                <a:ea typeface="Microsoft YaHei" charset="0"/>
                <a:cs typeface="Microsoft YaHei" charset="0"/>
              </a:defRPr>
            </a:lvl9pPr>
          </a:lstStyle>
          <a:p>
            <a:pPr algn="ctr">
              <a:lnSpc>
                <a:spcPct val="105000"/>
              </a:lnSpc>
              <a:buClrTx/>
            </a:pPr>
            <a:r>
              <a:rPr lang="en-US" altLang="en-US" sz="2540" dirty="0">
                <a:solidFill>
                  <a:srgbClr val="FFFFFF"/>
                </a:solidFill>
                <a:latin typeface="Source Sans Pro Black" charset="0"/>
              </a:rPr>
              <a:t>BayDeltaLive,  A Use Case for Increasing Discoverability and Accessibility of California Environmental Data </a:t>
            </a:r>
          </a:p>
          <a:p>
            <a:pPr algn="ctr">
              <a:lnSpc>
                <a:spcPct val="105000"/>
              </a:lnSpc>
              <a:buClrTx/>
            </a:pPr>
            <a:r>
              <a:rPr lang="en-US" altLang="en-US" sz="2540" dirty="0">
                <a:solidFill>
                  <a:srgbClr val="FFFFFF"/>
                </a:solidFill>
                <a:latin typeface="Source Sans Pro Black" charset="0"/>
              </a:rPr>
              <a:t> Open Data and Regional Data Federations</a:t>
            </a:r>
          </a:p>
        </p:txBody>
      </p:sp>
      <p:sp>
        <p:nvSpPr>
          <p:cNvPr id="2" name="TextBox 1">
            <a:extLst>
              <a:ext uri="{FF2B5EF4-FFF2-40B4-BE49-F238E27FC236}">
                <a16:creationId xmlns:a16="http://schemas.microsoft.com/office/drawing/2014/main" id="{9B51BCF0-F46E-0C48-B42C-0599094F3E7F}"/>
              </a:ext>
            </a:extLst>
          </p:cNvPr>
          <p:cNvSpPr txBox="1"/>
          <p:nvPr/>
        </p:nvSpPr>
        <p:spPr>
          <a:xfrm>
            <a:off x="4324616" y="7023100"/>
            <a:ext cx="3892284" cy="738664"/>
          </a:xfrm>
          <a:prstGeom prst="rect">
            <a:avLst/>
          </a:prstGeom>
          <a:noFill/>
        </p:spPr>
        <p:txBody>
          <a:bodyPr wrap="square" rtlCol="0">
            <a:spAutoFit/>
          </a:bodyPr>
          <a:lstStyle/>
          <a:p>
            <a:pPr algn="ctr"/>
            <a:r>
              <a:rPr lang="en-US" altLang="en-US" sz="2400" b="1" dirty="0">
                <a:solidFill>
                  <a:srgbClr val="FFFFFF"/>
                </a:solidFill>
                <a:latin typeface="Source Sans Pro Semibold" charset="0"/>
              </a:rPr>
              <a:t>Amye Osti,  34 North </a:t>
            </a:r>
          </a:p>
          <a:p>
            <a:endParaRPr lang="en-US" dirty="0"/>
          </a:p>
        </p:txBody>
      </p:sp>
      <p:pic>
        <p:nvPicPr>
          <p:cNvPr id="17" name="Picture 16">
            <a:extLst>
              <a:ext uri="{FF2B5EF4-FFF2-40B4-BE49-F238E27FC236}">
                <a16:creationId xmlns:a16="http://schemas.microsoft.com/office/drawing/2014/main" id="{5B34AB8F-B202-E242-B97C-B0CEA0AEB4E7}"/>
              </a:ext>
            </a:extLst>
          </p:cNvPr>
          <p:cNvPicPr>
            <a:picLocks noChangeAspect="1"/>
          </p:cNvPicPr>
          <p:nvPr/>
        </p:nvPicPr>
        <p:blipFill>
          <a:blip r:embed="rId12"/>
          <a:stretch>
            <a:fillRect/>
          </a:stretch>
        </p:blipFill>
        <p:spPr>
          <a:xfrm>
            <a:off x="4706332" y="7941168"/>
            <a:ext cx="3111500" cy="731202"/>
          </a:xfrm>
          <a:prstGeom prst="rect">
            <a:avLst/>
          </a:prstGeom>
        </p:spPr>
      </p:pic>
    </p:spTree>
    <p:extLst>
      <p:ext uri="{BB962C8B-B14F-4D97-AF65-F5344CB8AC3E}">
        <p14:creationId xmlns:p14="http://schemas.microsoft.com/office/powerpoint/2010/main" val="21574078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3D32B7-58EE-074E-9118-1EF9ECA9F7FF}"/>
              </a:ext>
            </a:extLst>
          </p:cNvPr>
          <p:cNvPicPr>
            <a:picLocks noChangeAspect="1"/>
          </p:cNvPicPr>
          <p:nvPr/>
        </p:nvPicPr>
        <p:blipFill>
          <a:blip r:embed="rId2"/>
          <a:stretch>
            <a:fillRect/>
          </a:stretch>
        </p:blipFill>
        <p:spPr>
          <a:xfrm>
            <a:off x="-240830" y="0"/>
            <a:ext cx="12432830" cy="6993467"/>
          </a:xfrm>
          <a:prstGeom prst="rect">
            <a:avLst/>
          </a:prstGeom>
        </p:spPr>
      </p:pic>
      <p:pic>
        <p:nvPicPr>
          <p:cNvPr id="3" name="Picture 2">
            <a:extLst>
              <a:ext uri="{FF2B5EF4-FFF2-40B4-BE49-F238E27FC236}">
                <a16:creationId xmlns:a16="http://schemas.microsoft.com/office/drawing/2014/main" id="{40F3C1B4-9F96-7442-8037-61DD65AA6E29}"/>
              </a:ext>
            </a:extLst>
          </p:cNvPr>
          <p:cNvPicPr>
            <a:picLocks noChangeAspect="1"/>
          </p:cNvPicPr>
          <p:nvPr/>
        </p:nvPicPr>
        <p:blipFill>
          <a:blip r:embed="rId3"/>
          <a:stretch>
            <a:fillRect/>
          </a:stretch>
        </p:blipFill>
        <p:spPr>
          <a:xfrm>
            <a:off x="0" y="926537"/>
            <a:ext cx="12192000" cy="5004926"/>
          </a:xfrm>
          <a:prstGeom prst="rect">
            <a:avLst/>
          </a:prstGeom>
        </p:spPr>
      </p:pic>
    </p:spTree>
    <p:extLst>
      <p:ext uri="{BB962C8B-B14F-4D97-AF65-F5344CB8AC3E}">
        <p14:creationId xmlns:p14="http://schemas.microsoft.com/office/powerpoint/2010/main" val="1471439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9D8611-5C65-BB48-9147-B196C60C6B96}"/>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EBD838C-DD3A-B64B-A184-6C9D7949CB26}"/>
              </a:ext>
            </a:extLst>
          </p:cNvPr>
          <p:cNvPicPr>
            <a:picLocks noChangeAspect="1"/>
          </p:cNvPicPr>
          <p:nvPr/>
        </p:nvPicPr>
        <p:blipFill>
          <a:blip r:embed="rId3"/>
          <a:stretch>
            <a:fillRect/>
          </a:stretch>
        </p:blipFill>
        <p:spPr>
          <a:xfrm>
            <a:off x="0" y="926537"/>
            <a:ext cx="12192000" cy="5004926"/>
          </a:xfrm>
          <a:prstGeom prst="rect">
            <a:avLst/>
          </a:prstGeom>
        </p:spPr>
      </p:pic>
    </p:spTree>
    <p:extLst>
      <p:ext uri="{BB962C8B-B14F-4D97-AF65-F5344CB8AC3E}">
        <p14:creationId xmlns:p14="http://schemas.microsoft.com/office/powerpoint/2010/main" val="2235160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a:extLst>
              <a:ext uri="{FF2B5EF4-FFF2-40B4-BE49-F238E27FC236}">
                <a16:creationId xmlns:a16="http://schemas.microsoft.com/office/drawing/2014/main" id="{EF8DD76A-F0FF-E141-AE19-7C5389BF15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 name="Picture 3">
            <a:extLst>
              <a:ext uri="{FF2B5EF4-FFF2-40B4-BE49-F238E27FC236}">
                <a16:creationId xmlns:a16="http://schemas.microsoft.com/office/drawing/2014/main" id="{604626A4-3631-B94F-BCF6-AB30991E7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9783" y="6072452"/>
            <a:ext cx="1817688" cy="67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337E960B-3D43-6848-BBCD-629944D72698}"/>
              </a:ext>
            </a:extLst>
          </p:cNvPr>
          <p:cNvSpPr/>
          <p:nvPr/>
        </p:nvSpPr>
        <p:spPr>
          <a:xfrm>
            <a:off x="4363900" y="271893"/>
            <a:ext cx="3169458" cy="463397"/>
          </a:xfrm>
          <a:prstGeom prst="rect">
            <a:avLst/>
          </a:prstGeom>
        </p:spPr>
        <p:txBody>
          <a:bodyPr wrap="none">
            <a:spAutoFit/>
          </a:bodyPr>
          <a:lstStyle/>
          <a:p>
            <a:pPr algn="ctr">
              <a:lnSpc>
                <a:spcPct val="105000"/>
              </a:lnSpc>
            </a:pPr>
            <a:r>
              <a:rPr lang="en-US" altLang="en-US" sz="2400" dirty="0">
                <a:solidFill>
                  <a:srgbClr val="FFFFFF"/>
                </a:solidFill>
                <a:latin typeface="Source Sans Pro Black" charset="0"/>
              </a:rPr>
              <a:t>For More Information</a:t>
            </a:r>
          </a:p>
        </p:txBody>
      </p:sp>
      <p:sp>
        <p:nvSpPr>
          <p:cNvPr id="12" name="Rectangle 11">
            <a:extLst>
              <a:ext uri="{FF2B5EF4-FFF2-40B4-BE49-F238E27FC236}">
                <a16:creationId xmlns:a16="http://schemas.microsoft.com/office/drawing/2014/main" id="{13EE7909-8126-2741-9FE9-51A26CEF546B}"/>
              </a:ext>
            </a:extLst>
          </p:cNvPr>
          <p:cNvSpPr/>
          <p:nvPr/>
        </p:nvSpPr>
        <p:spPr>
          <a:xfrm>
            <a:off x="1011180" y="1745093"/>
            <a:ext cx="2661306" cy="463397"/>
          </a:xfrm>
          <a:prstGeom prst="rect">
            <a:avLst/>
          </a:prstGeom>
        </p:spPr>
        <p:txBody>
          <a:bodyPr wrap="none">
            <a:spAutoFit/>
          </a:bodyPr>
          <a:lstStyle/>
          <a:p>
            <a:pPr algn="ctr">
              <a:lnSpc>
                <a:spcPct val="105000"/>
              </a:lnSpc>
            </a:pPr>
            <a:r>
              <a:rPr lang="en-US" altLang="en-US" sz="2400" dirty="0">
                <a:solidFill>
                  <a:srgbClr val="FFFFFF"/>
                </a:solidFill>
                <a:latin typeface="Source Sans Pro Black" charset="0"/>
              </a:rPr>
              <a:t>BDL Development</a:t>
            </a:r>
          </a:p>
        </p:txBody>
      </p:sp>
      <p:sp>
        <p:nvSpPr>
          <p:cNvPr id="13" name="Rectangle 12">
            <a:extLst>
              <a:ext uri="{FF2B5EF4-FFF2-40B4-BE49-F238E27FC236}">
                <a16:creationId xmlns:a16="http://schemas.microsoft.com/office/drawing/2014/main" id="{255E15CD-9845-5F4D-92E4-D6009329F426}"/>
              </a:ext>
            </a:extLst>
          </p:cNvPr>
          <p:cNvSpPr/>
          <p:nvPr/>
        </p:nvSpPr>
        <p:spPr>
          <a:xfrm>
            <a:off x="7941324" y="1745093"/>
            <a:ext cx="2353529" cy="463397"/>
          </a:xfrm>
          <a:prstGeom prst="rect">
            <a:avLst/>
          </a:prstGeom>
        </p:spPr>
        <p:txBody>
          <a:bodyPr wrap="none">
            <a:spAutoFit/>
          </a:bodyPr>
          <a:lstStyle/>
          <a:p>
            <a:pPr algn="ctr">
              <a:lnSpc>
                <a:spcPct val="105000"/>
              </a:lnSpc>
            </a:pPr>
            <a:r>
              <a:rPr lang="en-US" altLang="en-US" sz="2400" dirty="0">
                <a:solidFill>
                  <a:srgbClr val="FFFFFF"/>
                </a:solidFill>
                <a:latin typeface="Source Sans Pro Black" charset="0"/>
              </a:rPr>
              <a:t>BDL Workgroup</a:t>
            </a:r>
          </a:p>
        </p:txBody>
      </p:sp>
      <p:sp>
        <p:nvSpPr>
          <p:cNvPr id="3" name="TextBox 2">
            <a:extLst>
              <a:ext uri="{FF2B5EF4-FFF2-40B4-BE49-F238E27FC236}">
                <a16:creationId xmlns:a16="http://schemas.microsoft.com/office/drawing/2014/main" id="{3B377208-D70F-8343-969B-AA109F1F8D34}"/>
              </a:ext>
            </a:extLst>
          </p:cNvPr>
          <p:cNvSpPr txBox="1"/>
          <p:nvPr/>
        </p:nvSpPr>
        <p:spPr>
          <a:xfrm>
            <a:off x="1244600" y="2603500"/>
            <a:ext cx="2273300" cy="2585323"/>
          </a:xfrm>
          <a:prstGeom prst="rect">
            <a:avLst/>
          </a:prstGeom>
          <a:noFill/>
        </p:spPr>
        <p:txBody>
          <a:bodyPr wrap="square" rtlCol="0">
            <a:spAutoFit/>
          </a:bodyPr>
          <a:lstStyle/>
          <a:p>
            <a:pPr algn="ctr"/>
            <a:r>
              <a:rPr lang="en-US" b="1" dirty="0">
                <a:solidFill>
                  <a:schemeClr val="bg1"/>
                </a:solidFill>
                <a:latin typeface="Source Sans Pro" panose="020B0503030403020204" pitchFamily="34" charset="77"/>
              </a:rPr>
              <a:t>Amye Osti, 34 North</a:t>
            </a:r>
          </a:p>
          <a:p>
            <a:pPr algn="ctr"/>
            <a:endParaRPr lang="en-US" b="1" dirty="0">
              <a:solidFill>
                <a:schemeClr val="bg1"/>
              </a:solidFill>
              <a:latin typeface="Source Sans Pro" panose="020B0503030403020204" pitchFamily="34" charset="77"/>
            </a:endParaRPr>
          </a:p>
          <a:p>
            <a:pPr algn="ctr"/>
            <a:endParaRPr lang="en-US" b="1" dirty="0">
              <a:solidFill>
                <a:schemeClr val="bg1"/>
              </a:solidFill>
              <a:latin typeface="Source Sans Pro" panose="020B0503030403020204" pitchFamily="34" charset="77"/>
            </a:endParaRPr>
          </a:p>
          <a:p>
            <a:pPr algn="ctr"/>
            <a:endParaRPr lang="en-US" b="1" dirty="0">
              <a:solidFill>
                <a:schemeClr val="bg1"/>
              </a:solidFill>
              <a:latin typeface="Source Sans Pro" panose="020B0503030403020204" pitchFamily="34" charset="77"/>
            </a:endParaRPr>
          </a:p>
          <a:p>
            <a:pPr algn="ctr"/>
            <a:endParaRPr lang="en-US" b="1" dirty="0">
              <a:solidFill>
                <a:schemeClr val="bg1"/>
              </a:solidFill>
              <a:latin typeface="Source Sans Pro" panose="020B0503030403020204" pitchFamily="34" charset="77"/>
            </a:endParaRPr>
          </a:p>
          <a:p>
            <a:pPr algn="ctr"/>
            <a:endParaRPr lang="en-US" b="1" dirty="0">
              <a:solidFill>
                <a:schemeClr val="bg1"/>
              </a:solidFill>
              <a:latin typeface="Source Sans Pro" panose="020B0503030403020204" pitchFamily="34" charset="77"/>
            </a:endParaRPr>
          </a:p>
          <a:p>
            <a:pPr algn="ctr"/>
            <a:endParaRPr lang="en-US" b="1" dirty="0">
              <a:solidFill>
                <a:schemeClr val="bg1"/>
              </a:solidFill>
              <a:latin typeface="Source Sans Pro" panose="020B0503030403020204" pitchFamily="34" charset="77"/>
            </a:endParaRPr>
          </a:p>
          <a:p>
            <a:pPr algn="ctr"/>
            <a:endParaRPr lang="en-US" b="1" dirty="0">
              <a:solidFill>
                <a:schemeClr val="bg1"/>
              </a:solidFill>
              <a:latin typeface="Source Sans Pro" panose="020B0503030403020204" pitchFamily="34" charset="77"/>
            </a:endParaRPr>
          </a:p>
          <a:p>
            <a:pPr algn="ctr"/>
            <a:endParaRPr lang="en-US" b="1" dirty="0">
              <a:solidFill>
                <a:schemeClr val="bg1"/>
              </a:solidFill>
              <a:latin typeface="Source Sans Pro" panose="020B0503030403020204" pitchFamily="34" charset="77"/>
            </a:endParaRPr>
          </a:p>
        </p:txBody>
      </p:sp>
      <p:sp>
        <p:nvSpPr>
          <p:cNvPr id="14" name="TextBox 13">
            <a:extLst>
              <a:ext uri="{FF2B5EF4-FFF2-40B4-BE49-F238E27FC236}">
                <a16:creationId xmlns:a16="http://schemas.microsoft.com/office/drawing/2014/main" id="{4C537249-B3CA-E648-8239-E014E3208F44}"/>
              </a:ext>
            </a:extLst>
          </p:cNvPr>
          <p:cNvSpPr txBox="1"/>
          <p:nvPr/>
        </p:nvSpPr>
        <p:spPr>
          <a:xfrm>
            <a:off x="7533358" y="2603500"/>
            <a:ext cx="3629942" cy="1200329"/>
          </a:xfrm>
          <a:prstGeom prst="rect">
            <a:avLst/>
          </a:prstGeom>
          <a:noFill/>
        </p:spPr>
        <p:txBody>
          <a:bodyPr wrap="square" rtlCol="0">
            <a:spAutoFit/>
          </a:bodyPr>
          <a:lstStyle/>
          <a:p>
            <a:pPr algn="ctr"/>
            <a:r>
              <a:rPr lang="en-US" b="1" dirty="0">
                <a:solidFill>
                  <a:schemeClr val="bg1"/>
                </a:solidFill>
                <a:latin typeface="Source Sans Pro" panose="020B0503030403020204" pitchFamily="34" charset="77"/>
              </a:rPr>
              <a:t>Russel Ryan , Metropolitan Water District of Southern California</a:t>
            </a:r>
          </a:p>
          <a:p>
            <a:pPr algn="ctr"/>
            <a:endParaRPr lang="en-US" b="1" dirty="0">
              <a:solidFill>
                <a:schemeClr val="bg1"/>
              </a:solidFill>
              <a:latin typeface="Source Sans Pro" panose="020B0503030403020204" pitchFamily="34" charset="77"/>
            </a:endParaRPr>
          </a:p>
          <a:p>
            <a:pPr algn="ctr"/>
            <a:r>
              <a:rPr lang="en-US" b="1" dirty="0">
                <a:solidFill>
                  <a:schemeClr val="bg1"/>
                </a:solidFill>
                <a:latin typeface="Source Sans Pro" panose="020B0503030403020204" pitchFamily="34" charset="77"/>
              </a:rPr>
              <a:t>rryan@mwdh2o.com</a:t>
            </a:r>
          </a:p>
        </p:txBody>
      </p:sp>
      <p:pic>
        <p:nvPicPr>
          <p:cNvPr id="5" name="Picture 4">
            <a:extLst>
              <a:ext uri="{FF2B5EF4-FFF2-40B4-BE49-F238E27FC236}">
                <a16:creationId xmlns:a16="http://schemas.microsoft.com/office/drawing/2014/main" id="{2C3F9003-4CE1-1949-9181-2FBBE5BE4095}"/>
              </a:ext>
            </a:extLst>
          </p:cNvPr>
          <p:cNvPicPr>
            <a:picLocks noChangeAspect="1"/>
          </p:cNvPicPr>
          <p:nvPr/>
        </p:nvPicPr>
        <p:blipFill>
          <a:blip r:embed="rId4"/>
          <a:stretch>
            <a:fillRect/>
          </a:stretch>
        </p:blipFill>
        <p:spPr>
          <a:xfrm>
            <a:off x="914401" y="4167644"/>
            <a:ext cx="3111500" cy="731202"/>
          </a:xfrm>
          <a:prstGeom prst="rect">
            <a:avLst/>
          </a:prstGeom>
        </p:spPr>
      </p:pic>
      <p:sp>
        <p:nvSpPr>
          <p:cNvPr id="15" name="TextBox 14">
            <a:extLst>
              <a:ext uri="{FF2B5EF4-FFF2-40B4-BE49-F238E27FC236}">
                <a16:creationId xmlns:a16="http://schemas.microsoft.com/office/drawing/2014/main" id="{7F5640BD-FCD7-CE4E-8CCE-3D78C72B0A91}"/>
              </a:ext>
            </a:extLst>
          </p:cNvPr>
          <p:cNvSpPr txBox="1"/>
          <p:nvPr/>
        </p:nvSpPr>
        <p:spPr>
          <a:xfrm>
            <a:off x="1244600" y="2603500"/>
            <a:ext cx="2273300" cy="646331"/>
          </a:xfrm>
          <a:prstGeom prst="rect">
            <a:avLst/>
          </a:prstGeom>
          <a:noFill/>
        </p:spPr>
        <p:txBody>
          <a:bodyPr wrap="square" rtlCol="0">
            <a:spAutoFit/>
          </a:bodyPr>
          <a:lstStyle/>
          <a:p>
            <a:pPr algn="ctr"/>
            <a:r>
              <a:rPr lang="en-US" b="1" dirty="0">
                <a:solidFill>
                  <a:schemeClr val="bg1"/>
                </a:solidFill>
                <a:latin typeface="Source Sans Pro" panose="020B0503030403020204" pitchFamily="34" charset="77"/>
              </a:rPr>
              <a:t>Amye Osti, 34 North</a:t>
            </a:r>
          </a:p>
          <a:p>
            <a:pPr algn="ctr"/>
            <a:r>
              <a:rPr lang="en-US" b="1" dirty="0">
                <a:solidFill>
                  <a:schemeClr val="bg1"/>
                </a:solidFill>
                <a:latin typeface="Source Sans Pro" panose="020B0503030403020204" pitchFamily="34" charset="77"/>
              </a:rPr>
              <a:t>amye@34north.com</a:t>
            </a:r>
          </a:p>
        </p:txBody>
      </p:sp>
      <p:pic>
        <p:nvPicPr>
          <p:cNvPr id="17" name="Picture 16">
            <a:extLst>
              <a:ext uri="{FF2B5EF4-FFF2-40B4-BE49-F238E27FC236}">
                <a16:creationId xmlns:a16="http://schemas.microsoft.com/office/drawing/2014/main" id="{DC1AF084-86BD-2648-BA98-0640729C3C8E}"/>
              </a:ext>
            </a:extLst>
          </p:cNvPr>
          <p:cNvPicPr>
            <a:picLocks noChangeAspect="1"/>
          </p:cNvPicPr>
          <p:nvPr/>
        </p:nvPicPr>
        <p:blipFill>
          <a:blip r:embed="rId5"/>
          <a:stretch>
            <a:fillRect/>
          </a:stretch>
        </p:blipFill>
        <p:spPr>
          <a:xfrm>
            <a:off x="8741904" y="4167644"/>
            <a:ext cx="1212850" cy="1212850"/>
          </a:xfrm>
          <a:prstGeom prst="rect">
            <a:avLst/>
          </a:prstGeom>
        </p:spPr>
      </p:pic>
    </p:spTree>
    <p:extLst>
      <p:ext uri="{BB962C8B-B14F-4D97-AF65-F5344CB8AC3E}">
        <p14:creationId xmlns:p14="http://schemas.microsoft.com/office/powerpoint/2010/main" val="3994000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A7E446-6FFB-BC40-BECD-FD283DF88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361333" cy="701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9160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159" y="6045756"/>
            <a:ext cx="3116487" cy="8381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5195" y="6145126"/>
            <a:ext cx="1648974" cy="610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4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8995" y="-8640"/>
            <a:ext cx="8506974" cy="8439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7" name="Text Box 5"/>
          <p:cNvSpPr txBox="1">
            <a:spLocks noChangeArrowheads="1"/>
          </p:cNvSpPr>
          <p:nvPr/>
        </p:nvSpPr>
        <p:spPr bwMode="auto">
          <a:xfrm>
            <a:off x="1523521" y="-41764"/>
            <a:ext cx="9312018" cy="40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9">
                <a:solidFill>
                  <a:srgbClr val="FFFFFF"/>
                </a:solidFill>
                <a:latin typeface="Source Sans Pro Black" charset="0"/>
              </a:rPr>
              <a:t>OpenNRM</a:t>
            </a:r>
          </a:p>
        </p:txBody>
      </p:sp>
      <p:pic>
        <p:nvPicPr>
          <p:cNvPr id="1843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521" y="1052752"/>
            <a:ext cx="9143520" cy="48302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9" name="Text Box 7"/>
          <p:cNvSpPr txBox="1">
            <a:spLocks noChangeArrowheads="1"/>
          </p:cNvSpPr>
          <p:nvPr/>
        </p:nvSpPr>
        <p:spPr bwMode="auto">
          <a:xfrm>
            <a:off x="1523521" y="1656174"/>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SRWP Monitoring Programs</a:t>
            </a:r>
          </a:p>
        </p:txBody>
      </p:sp>
      <p:sp>
        <p:nvSpPr>
          <p:cNvPr id="18440" name="Text Box 8"/>
          <p:cNvSpPr txBox="1">
            <a:spLocks noChangeArrowheads="1"/>
          </p:cNvSpPr>
          <p:nvPr/>
        </p:nvSpPr>
        <p:spPr bwMode="auto">
          <a:xfrm>
            <a:off x="1523521" y="2081020"/>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Forest Health and Fire</a:t>
            </a:r>
          </a:p>
        </p:txBody>
      </p:sp>
      <p:sp>
        <p:nvSpPr>
          <p:cNvPr id="18441" name="Text Box 9"/>
          <p:cNvSpPr txBox="1">
            <a:spLocks noChangeArrowheads="1"/>
          </p:cNvSpPr>
          <p:nvPr/>
        </p:nvSpPr>
        <p:spPr bwMode="auto">
          <a:xfrm>
            <a:off x="1523521" y="2472741"/>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Ecosystem Restoration</a:t>
            </a:r>
          </a:p>
        </p:txBody>
      </p:sp>
      <p:sp>
        <p:nvSpPr>
          <p:cNvPr id="18442" name="Text Box 10"/>
          <p:cNvSpPr txBox="1">
            <a:spLocks noChangeArrowheads="1"/>
          </p:cNvSpPr>
          <p:nvPr/>
        </p:nvSpPr>
        <p:spPr bwMode="auto">
          <a:xfrm>
            <a:off x="1523521" y="2897584"/>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Region Data Hubs</a:t>
            </a:r>
          </a:p>
        </p:txBody>
      </p:sp>
      <p:sp>
        <p:nvSpPr>
          <p:cNvPr id="18443" name="Text Box 11"/>
          <p:cNvSpPr txBox="1">
            <a:spLocks noChangeArrowheads="1"/>
          </p:cNvSpPr>
          <p:nvPr/>
        </p:nvSpPr>
        <p:spPr bwMode="auto">
          <a:xfrm>
            <a:off x="1523521" y="3289306"/>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Temperature Compliance</a:t>
            </a:r>
          </a:p>
        </p:txBody>
      </p:sp>
      <p:sp>
        <p:nvSpPr>
          <p:cNvPr id="18444" name="Text Box 12"/>
          <p:cNvSpPr txBox="1">
            <a:spLocks noChangeArrowheads="1"/>
          </p:cNvSpPr>
          <p:nvPr/>
        </p:nvSpPr>
        <p:spPr bwMode="auto">
          <a:xfrm>
            <a:off x="3906972" y="1362383"/>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Estuary Portal</a:t>
            </a:r>
          </a:p>
        </p:txBody>
      </p:sp>
      <p:sp>
        <p:nvSpPr>
          <p:cNvPr id="18445" name="Text Box 13"/>
          <p:cNvSpPr txBox="1">
            <a:spLocks noChangeArrowheads="1"/>
          </p:cNvSpPr>
          <p:nvPr/>
        </p:nvSpPr>
        <p:spPr bwMode="auto">
          <a:xfrm>
            <a:off x="3908411" y="1787229"/>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1641 Reporting</a:t>
            </a:r>
          </a:p>
        </p:txBody>
      </p:sp>
      <p:sp>
        <p:nvSpPr>
          <p:cNvPr id="18446" name="Text Box 14"/>
          <p:cNvSpPr txBox="1">
            <a:spLocks noChangeArrowheads="1"/>
          </p:cNvSpPr>
          <p:nvPr/>
        </p:nvSpPr>
        <p:spPr bwMode="auto">
          <a:xfrm>
            <a:off x="3908411" y="2178950"/>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Cache Collaborative</a:t>
            </a:r>
          </a:p>
        </p:txBody>
      </p:sp>
      <p:sp>
        <p:nvSpPr>
          <p:cNvPr id="18447" name="Text Box 15"/>
          <p:cNvSpPr txBox="1">
            <a:spLocks noChangeArrowheads="1"/>
          </p:cNvSpPr>
          <p:nvPr/>
        </p:nvSpPr>
        <p:spPr bwMode="auto">
          <a:xfrm>
            <a:off x="3908411" y="2603794"/>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EMP Monitoring</a:t>
            </a:r>
          </a:p>
        </p:txBody>
      </p:sp>
      <p:sp>
        <p:nvSpPr>
          <p:cNvPr id="18448" name="Text Box 16"/>
          <p:cNvSpPr txBox="1">
            <a:spLocks noChangeArrowheads="1"/>
          </p:cNvSpPr>
          <p:nvPr/>
        </p:nvSpPr>
        <p:spPr bwMode="auto">
          <a:xfrm>
            <a:off x="3908411" y="2995515"/>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State Estuaries Template</a:t>
            </a:r>
          </a:p>
        </p:txBody>
      </p:sp>
      <p:sp>
        <p:nvSpPr>
          <p:cNvPr id="18449" name="Text Box 17"/>
          <p:cNvSpPr txBox="1">
            <a:spLocks noChangeArrowheads="1"/>
          </p:cNvSpPr>
          <p:nvPr/>
        </p:nvSpPr>
        <p:spPr bwMode="auto">
          <a:xfrm>
            <a:off x="6096001" y="1427191"/>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Fisheries Dashboards</a:t>
            </a:r>
          </a:p>
        </p:txBody>
      </p:sp>
      <p:sp>
        <p:nvSpPr>
          <p:cNvPr id="18450" name="Text Box 18"/>
          <p:cNvSpPr txBox="1">
            <a:spLocks noChangeArrowheads="1"/>
          </p:cNvSpPr>
          <p:nvPr/>
        </p:nvSpPr>
        <p:spPr bwMode="auto">
          <a:xfrm>
            <a:off x="6096001" y="1852035"/>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DOSS and DCT</a:t>
            </a:r>
          </a:p>
        </p:txBody>
      </p:sp>
      <p:sp>
        <p:nvSpPr>
          <p:cNvPr id="18451" name="Text Box 19"/>
          <p:cNvSpPr txBox="1">
            <a:spLocks noChangeArrowheads="1"/>
          </p:cNvSpPr>
          <p:nvPr/>
        </p:nvSpPr>
        <p:spPr bwMode="auto">
          <a:xfrm>
            <a:off x="6096001" y="2243756"/>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DSM2 Modeling</a:t>
            </a:r>
          </a:p>
        </p:txBody>
      </p:sp>
      <p:sp>
        <p:nvSpPr>
          <p:cNvPr id="18452" name="Text Box 20"/>
          <p:cNvSpPr txBox="1">
            <a:spLocks noChangeArrowheads="1"/>
          </p:cNvSpPr>
          <p:nvPr/>
        </p:nvSpPr>
        <p:spPr bwMode="auto">
          <a:xfrm>
            <a:off x="6096001" y="2668601"/>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Real Time Operations</a:t>
            </a:r>
          </a:p>
        </p:txBody>
      </p:sp>
      <p:sp>
        <p:nvSpPr>
          <p:cNvPr id="18453" name="Text Box 21"/>
          <p:cNvSpPr txBox="1">
            <a:spLocks noChangeArrowheads="1"/>
          </p:cNvSpPr>
          <p:nvPr/>
        </p:nvSpPr>
        <p:spPr bwMode="auto">
          <a:xfrm>
            <a:off x="6096001" y="3060323"/>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By the Numbers</a:t>
            </a:r>
          </a:p>
        </p:txBody>
      </p:sp>
      <p:sp>
        <p:nvSpPr>
          <p:cNvPr id="18454" name="Text Box 22"/>
          <p:cNvSpPr txBox="1">
            <a:spLocks noChangeArrowheads="1"/>
          </p:cNvSpPr>
          <p:nvPr/>
        </p:nvSpPr>
        <p:spPr bwMode="auto">
          <a:xfrm>
            <a:off x="8381521" y="1427191"/>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WARMF Modeling</a:t>
            </a:r>
          </a:p>
        </p:txBody>
      </p:sp>
      <p:sp>
        <p:nvSpPr>
          <p:cNvPr id="18455" name="Text Box 23"/>
          <p:cNvSpPr txBox="1">
            <a:spLocks noChangeArrowheads="1"/>
          </p:cNvSpPr>
          <p:nvPr/>
        </p:nvSpPr>
        <p:spPr bwMode="auto">
          <a:xfrm>
            <a:off x="8381521" y="1852035"/>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Real Time Management</a:t>
            </a:r>
          </a:p>
        </p:txBody>
      </p:sp>
      <p:sp>
        <p:nvSpPr>
          <p:cNvPr id="18456" name="Text Box 24"/>
          <p:cNvSpPr txBox="1">
            <a:spLocks noChangeArrowheads="1"/>
          </p:cNvSpPr>
          <p:nvPr/>
        </p:nvSpPr>
        <p:spPr bwMode="auto">
          <a:xfrm>
            <a:off x="8381521" y="2243756"/>
            <a:ext cx="2076698" cy="249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Compliance Monitoring</a:t>
            </a:r>
          </a:p>
        </p:txBody>
      </p:sp>
      <p:sp>
        <p:nvSpPr>
          <p:cNvPr id="18457" name="Text Box 25"/>
          <p:cNvSpPr txBox="1">
            <a:spLocks noChangeArrowheads="1"/>
          </p:cNvSpPr>
          <p:nvPr/>
        </p:nvSpPr>
        <p:spPr bwMode="auto">
          <a:xfrm>
            <a:off x="8381521" y="2668601"/>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Reporting Dashboards</a:t>
            </a:r>
          </a:p>
        </p:txBody>
      </p:sp>
      <p:sp>
        <p:nvSpPr>
          <p:cNvPr id="18458" name="Text Box 26"/>
          <p:cNvSpPr txBox="1">
            <a:spLocks noChangeArrowheads="1"/>
          </p:cNvSpPr>
          <p:nvPr/>
        </p:nvSpPr>
        <p:spPr bwMode="auto">
          <a:xfrm>
            <a:off x="8381521" y="3060323"/>
            <a:ext cx="2076698" cy="249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179">
                <a:solidFill>
                  <a:srgbClr val="FFFFFF"/>
                </a:solidFill>
                <a:latin typeface="Source Sans Pro Semibold" charset="0"/>
              </a:rPr>
              <a:t>Collaborative Management</a:t>
            </a:r>
          </a:p>
        </p:txBody>
      </p:sp>
      <p:sp>
        <p:nvSpPr>
          <p:cNvPr id="18459" name="Text Box 27"/>
          <p:cNvSpPr txBox="1">
            <a:spLocks noChangeArrowheads="1"/>
          </p:cNvSpPr>
          <p:nvPr/>
        </p:nvSpPr>
        <p:spPr bwMode="auto">
          <a:xfrm rot="16200000">
            <a:off x="3209218" y="2477781"/>
            <a:ext cx="829527" cy="3384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814" b="1">
                <a:solidFill>
                  <a:srgbClr val="69BD46"/>
                </a:solidFill>
                <a:latin typeface="Source Sans Pro" charset="0"/>
              </a:rPr>
              <a:t>SRWP</a:t>
            </a:r>
          </a:p>
        </p:txBody>
      </p:sp>
      <p:sp>
        <p:nvSpPr>
          <p:cNvPr id="18460" name="Text Box 28"/>
          <p:cNvSpPr txBox="1">
            <a:spLocks noChangeArrowheads="1"/>
          </p:cNvSpPr>
          <p:nvPr/>
        </p:nvSpPr>
        <p:spPr bwMode="auto">
          <a:xfrm rot="16200000">
            <a:off x="5139020" y="2137905"/>
            <a:ext cx="1558244" cy="3557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814" b="1">
                <a:solidFill>
                  <a:srgbClr val="69BD46"/>
                </a:solidFill>
                <a:latin typeface="Source Sans Pro" charset="0"/>
              </a:rPr>
              <a:t>Ca Estuaries</a:t>
            </a:r>
          </a:p>
        </p:txBody>
      </p:sp>
      <p:sp>
        <p:nvSpPr>
          <p:cNvPr id="18461" name="Text Box 29"/>
          <p:cNvSpPr txBox="1">
            <a:spLocks noChangeArrowheads="1"/>
          </p:cNvSpPr>
          <p:nvPr/>
        </p:nvSpPr>
        <p:spPr bwMode="auto">
          <a:xfrm rot="16200000">
            <a:off x="7683768" y="2119183"/>
            <a:ext cx="829527" cy="3384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814" b="1">
                <a:solidFill>
                  <a:srgbClr val="69BD46"/>
                </a:solidFill>
                <a:latin typeface="Source Sans Pro" charset="0"/>
              </a:rPr>
              <a:t>BDL</a:t>
            </a:r>
          </a:p>
        </p:txBody>
      </p:sp>
      <p:sp>
        <p:nvSpPr>
          <p:cNvPr id="18462" name="Text Box 30"/>
          <p:cNvSpPr txBox="1">
            <a:spLocks noChangeArrowheads="1"/>
          </p:cNvSpPr>
          <p:nvPr/>
        </p:nvSpPr>
        <p:spPr bwMode="auto">
          <a:xfrm rot="16200000">
            <a:off x="9819511" y="2328005"/>
            <a:ext cx="1129079" cy="3384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814" b="1">
                <a:solidFill>
                  <a:srgbClr val="69BD46"/>
                </a:solidFill>
                <a:latin typeface="Source Sans Pro" charset="0"/>
              </a:rPr>
              <a:t>SJRRTM</a:t>
            </a:r>
          </a:p>
        </p:txBody>
      </p:sp>
      <p:sp>
        <p:nvSpPr>
          <p:cNvPr id="18463" name="Text Box 31"/>
          <p:cNvSpPr txBox="1">
            <a:spLocks noChangeArrowheads="1"/>
          </p:cNvSpPr>
          <p:nvPr/>
        </p:nvSpPr>
        <p:spPr bwMode="auto">
          <a:xfrm>
            <a:off x="5236230" y="4016583"/>
            <a:ext cx="875612" cy="64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1996" b="1">
                <a:solidFill>
                  <a:srgbClr val="FFFFFF"/>
                </a:solidFill>
                <a:latin typeface="Source Sans Pro" charset="0"/>
              </a:rPr>
              <a:t>OPEN</a:t>
            </a:r>
          </a:p>
          <a:p>
            <a:r>
              <a:rPr lang="en-US" altLang="en-US" sz="1996" b="1">
                <a:solidFill>
                  <a:srgbClr val="FFFFFF"/>
                </a:solidFill>
                <a:latin typeface="Source Sans Pro" charset="0"/>
              </a:rPr>
              <a:t>NRM</a:t>
            </a:r>
          </a:p>
        </p:txBody>
      </p:sp>
      <p:pic>
        <p:nvPicPr>
          <p:cNvPr id="18464"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3588" y="3886969"/>
            <a:ext cx="941859" cy="9159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65" name="Text Box 33"/>
          <p:cNvSpPr txBox="1">
            <a:spLocks noChangeArrowheads="1"/>
          </p:cNvSpPr>
          <p:nvPr/>
        </p:nvSpPr>
        <p:spPr bwMode="auto">
          <a:xfrm>
            <a:off x="4997165" y="5273834"/>
            <a:ext cx="375880" cy="197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816">
                <a:solidFill>
                  <a:srgbClr val="FFFFFF"/>
                </a:solidFill>
                <a:latin typeface="Source Sans Pro" charset="0"/>
              </a:rPr>
              <a:t>Data</a:t>
            </a:r>
          </a:p>
        </p:txBody>
      </p:sp>
      <p:sp>
        <p:nvSpPr>
          <p:cNvPr id="18466" name="Text Box 34"/>
          <p:cNvSpPr txBox="1">
            <a:spLocks noChangeArrowheads="1"/>
          </p:cNvSpPr>
          <p:nvPr/>
        </p:nvSpPr>
        <p:spPr bwMode="auto">
          <a:xfrm>
            <a:off x="5393207" y="5270954"/>
            <a:ext cx="567420" cy="223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816">
                <a:solidFill>
                  <a:srgbClr val="FFFFFF"/>
                </a:solidFill>
                <a:latin typeface="Source Sans Pro" charset="0"/>
              </a:rPr>
              <a:t>Research</a:t>
            </a:r>
          </a:p>
        </p:txBody>
      </p:sp>
      <p:sp>
        <p:nvSpPr>
          <p:cNvPr id="18467" name="Text Box 35"/>
          <p:cNvSpPr txBox="1">
            <a:spLocks noChangeArrowheads="1"/>
          </p:cNvSpPr>
          <p:nvPr/>
        </p:nvSpPr>
        <p:spPr bwMode="auto">
          <a:xfrm>
            <a:off x="5884299" y="5272394"/>
            <a:ext cx="522775" cy="2232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816">
                <a:solidFill>
                  <a:srgbClr val="FFFFFF"/>
                </a:solidFill>
                <a:latin typeface="Source Sans Pro" charset="0"/>
              </a:rPr>
              <a:t>Projects</a:t>
            </a:r>
          </a:p>
        </p:txBody>
      </p:sp>
      <p:sp>
        <p:nvSpPr>
          <p:cNvPr id="18468" name="Text Box 36"/>
          <p:cNvSpPr txBox="1">
            <a:spLocks noChangeArrowheads="1"/>
          </p:cNvSpPr>
          <p:nvPr/>
        </p:nvSpPr>
        <p:spPr bwMode="auto">
          <a:xfrm>
            <a:off x="6407074" y="5281036"/>
            <a:ext cx="407562" cy="19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r>
              <a:rPr lang="en-US" altLang="en-US" sz="816">
                <a:solidFill>
                  <a:srgbClr val="FFFFFF"/>
                </a:solidFill>
                <a:latin typeface="Source Sans Pro" charset="0"/>
              </a:rPr>
              <a:t>Tools</a:t>
            </a:r>
          </a:p>
        </p:txBody>
      </p:sp>
    </p:spTree>
    <p:extLst>
      <p:ext uri="{BB962C8B-B14F-4D97-AF65-F5344CB8AC3E}">
        <p14:creationId xmlns:p14="http://schemas.microsoft.com/office/powerpoint/2010/main" val="4133955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0"/>
            <a:ext cx="12611099" cy="80017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159" y="6045756"/>
            <a:ext cx="3116487" cy="8381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5195" y="6145126"/>
            <a:ext cx="1648974" cy="610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68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8995" y="-8640"/>
            <a:ext cx="8506974" cy="8439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6870" name="Text Box 6"/>
          <p:cNvSpPr txBox="1">
            <a:spLocks noChangeArrowheads="1"/>
          </p:cNvSpPr>
          <p:nvPr/>
        </p:nvSpPr>
        <p:spPr bwMode="auto">
          <a:xfrm>
            <a:off x="1990130" y="735918"/>
            <a:ext cx="5884458" cy="413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633"/>
          </a:p>
        </p:txBody>
      </p:sp>
      <p:sp>
        <p:nvSpPr>
          <p:cNvPr id="36871" name="Text Box 7"/>
          <p:cNvSpPr txBox="1">
            <a:spLocks noChangeArrowheads="1"/>
          </p:cNvSpPr>
          <p:nvPr/>
        </p:nvSpPr>
        <p:spPr bwMode="auto">
          <a:xfrm>
            <a:off x="5575300" y="1564005"/>
            <a:ext cx="5638800" cy="40857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buClr>
                <a:srgbClr val="2CBBC0"/>
              </a:buClr>
              <a:buSzPct val="80000"/>
              <a:buFont typeface="Wingdings" charset="2"/>
              <a:buChar char=""/>
            </a:pPr>
            <a:r>
              <a:rPr lang="en-US" altLang="en-US" sz="1996" b="1" dirty="0">
                <a:solidFill>
                  <a:srgbClr val="FFFFFF"/>
                </a:solidFill>
                <a:latin typeface="Source Sans Pro" charset="0"/>
              </a:rPr>
              <a:t>  Most data are collected and stored within origination organization.</a:t>
            </a:r>
          </a:p>
          <a:p>
            <a:pPr>
              <a:buClr>
                <a:srgbClr val="2CBBC0"/>
              </a:buClr>
              <a:buSzPct val="80000"/>
            </a:pPr>
            <a:endParaRPr lang="en-US" altLang="en-US" sz="1996" b="1" dirty="0">
              <a:solidFill>
                <a:srgbClr val="FFFFFF"/>
              </a:solidFill>
              <a:latin typeface="Source Sans Pro" charset="0"/>
            </a:endParaRPr>
          </a:p>
          <a:p>
            <a:pPr>
              <a:spcBef>
                <a:spcPts val="1305"/>
              </a:spcBef>
              <a:buClr>
                <a:srgbClr val="2CBBC0"/>
              </a:buClr>
              <a:buSzPct val="80000"/>
              <a:buFont typeface="Wingdings" charset="2"/>
              <a:buChar char=""/>
            </a:pPr>
            <a:r>
              <a:rPr lang="en-US" altLang="en-US" sz="1996" dirty="0">
                <a:solidFill>
                  <a:srgbClr val="FFFFFF"/>
                </a:solidFill>
                <a:latin typeface="Source Sans Pro" charset="0"/>
              </a:rPr>
              <a:t>  </a:t>
            </a:r>
            <a:r>
              <a:rPr lang="en-US" altLang="en-US" sz="1996" b="1" dirty="0">
                <a:solidFill>
                  <a:srgbClr val="FFFFFF"/>
                </a:solidFill>
                <a:latin typeface="Source Sans Pro" charset="0"/>
              </a:rPr>
              <a:t>Data is typically shared at quarterly meetings, after publication and then added to state databases when funding is available, or only accessible by request.</a:t>
            </a:r>
          </a:p>
          <a:p>
            <a:pPr>
              <a:spcBef>
                <a:spcPts val="1305"/>
              </a:spcBef>
              <a:buClr>
                <a:srgbClr val="2CBBC0"/>
              </a:buClr>
              <a:buSzPct val="80000"/>
            </a:pPr>
            <a:endParaRPr lang="en-US" altLang="en-US" sz="1996" b="1" dirty="0">
              <a:solidFill>
                <a:srgbClr val="FFFFFF"/>
              </a:solidFill>
              <a:latin typeface="Source Sans Pro" charset="0"/>
            </a:endParaRPr>
          </a:p>
          <a:p>
            <a:pPr>
              <a:spcBef>
                <a:spcPts val="1305"/>
              </a:spcBef>
              <a:buClr>
                <a:srgbClr val="2CBBC0"/>
              </a:buClr>
              <a:buSzPct val="80000"/>
              <a:buFont typeface="Wingdings" charset="2"/>
              <a:buChar char=""/>
            </a:pPr>
            <a:r>
              <a:rPr lang="en-US" altLang="en-US" sz="1996" b="1" dirty="0">
                <a:solidFill>
                  <a:srgbClr val="FFFFFF"/>
                </a:solidFill>
                <a:latin typeface="Source Sans Pro" charset="0"/>
              </a:rPr>
              <a:t>  Delays in sharing data does not support adaptive management actions and real time operations. </a:t>
            </a:r>
          </a:p>
        </p:txBody>
      </p:sp>
      <p:pic>
        <p:nvPicPr>
          <p:cNvPr id="3687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469" y="1231332"/>
            <a:ext cx="3852531" cy="41775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7708DB42-6F01-694B-B1A0-F843AE3BF506}"/>
              </a:ext>
            </a:extLst>
          </p:cNvPr>
          <p:cNvSpPr/>
          <p:nvPr/>
        </p:nvSpPr>
        <p:spPr>
          <a:xfrm>
            <a:off x="3678196" y="260843"/>
            <a:ext cx="5064207" cy="463397"/>
          </a:xfrm>
          <a:prstGeom prst="rect">
            <a:avLst/>
          </a:prstGeom>
        </p:spPr>
        <p:txBody>
          <a:bodyPr wrap="none">
            <a:spAutoFit/>
          </a:bodyPr>
          <a:lstStyle/>
          <a:p>
            <a:pPr algn="ctr">
              <a:lnSpc>
                <a:spcPct val="105000"/>
              </a:lnSpc>
              <a:buClrTx/>
            </a:pPr>
            <a:r>
              <a:rPr lang="en-US" altLang="en-US" sz="2400" dirty="0">
                <a:solidFill>
                  <a:srgbClr val="FFFFFF"/>
                </a:solidFill>
                <a:latin typeface="Source Sans Pro Black" charset="0"/>
              </a:rPr>
              <a:t>Increase Resolution of the Problem</a:t>
            </a:r>
          </a:p>
        </p:txBody>
      </p:sp>
    </p:spTree>
    <p:extLst>
      <p:ext uri="{BB962C8B-B14F-4D97-AF65-F5344CB8AC3E}">
        <p14:creationId xmlns:p14="http://schemas.microsoft.com/office/powerpoint/2010/main" val="32459987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7BAAAE-BBF2-7841-85BA-CC986E317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199" y="1130300"/>
            <a:ext cx="5317067" cy="3987800"/>
          </a:xfrm>
          <a:prstGeom prst="rect">
            <a:avLst/>
          </a:prstGeom>
        </p:spPr>
      </p:pic>
      <p:pic>
        <p:nvPicPr>
          <p:cNvPr id="7" name="Picture 6">
            <a:extLst>
              <a:ext uri="{FF2B5EF4-FFF2-40B4-BE49-F238E27FC236}">
                <a16:creationId xmlns:a16="http://schemas.microsoft.com/office/drawing/2014/main" id="{5A30B5C7-E79D-0444-B208-1E01425904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7466" y="1130300"/>
            <a:ext cx="5317066" cy="3987800"/>
          </a:xfrm>
          <a:prstGeom prst="rect">
            <a:avLst/>
          </a:prstGeom>
        </p:spPr>
      </p:pic>
    </p:spTree>
    <p:extLst>
      <p:ext uri="{BB962C8B-B14F-4D97-AF65-F5344CB8AC3E}">
        <p14:creationId xmlns:p14="http://schemas.microsoft.com/office/powerpoint/2010/main" val="1775801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1999"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5195" y="6145126"/>
            <a:ext cx="1648974" cy="610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3" name="Text Box 3"/>
          <p:cNvSpPr txBox="1">
            <a:spLocks noChangeArrowheads="1"/>
          </p:cNvSpPr>
          <p:nvPr/>
        </p:nvSpPr>
        <p:spPr bwMode="auto">
          <a:xfrm>
            <a:off x="1523521" y="-8640"/>
            <a:ext cx="9312018" cy="40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9">
                <a:solidFill>
                  <a:srgbClr val="FFFFFF"/>
                </a:solidFill>
                <a:latin typeface="Source Sans Pro Black" charset="0"/>
              </a:rPr>
              <a:t>A Collaborative Effort</a:t>
            </a:r>
          </a:p>
        </p:txBody>
      </p:sp>
      <p:sp>
        <p:nvSpPr>
          <p:cNvPr id="5124" name="Text Box 4"/>
          <p:cNvSpPr txBox="1">
            <a:spLocks noChangeArrowheads="1"/>
          </p:cNvSpPr>
          <p:nvPr/>
        </p:nvSpPr>
        <p:spPr bwMode="auto">
          <a:xfrm>
            <a:off x="1699220" y="4810106"/>
            <a:ext cx="2867341" cy="498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SAN JOAQUIN REAL TIME  MANAGEMENT</a:t>
            </a:r>
          </a:p>
        </p:txBody>
      </p:sp>
      <p:sp>
        <p:nvSpPr>
          <p:cNvPr id="5125" name="Text Box 5"/>
          <p:cNvSpPr txBox="1">
            <a:spLocks noChangeArrowheads="1"/>
          </p:cNvSpPr>
          <p:nvPr/>
        </p:nvSpPr>
        <p:spPr bwMode="auto">
          <a:xfrm>
            <a:off x="2524426" y="339877"/>
            <a:ext cx="7213717" cy="40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i="1" dirty="0">
                <a:solidFill>
                  <a:srgbClr val="FFFFFF"/>
                </a:solidFill>
                <a:latin typeface="Source Sans Pro" charset="0"/>
              </a:rPr>
              <a:t>Regional and Statewide Programs</a:t>
            </a:r>
          </a:p>
        </p:txBody>
      </p:sp>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0678" y="1513600"/>
            <a:ext cx="2579311" cy="10181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1548" y="1528002"/>
            <a:ext cx="2579310" cy="10181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5217" y="1528002"/>
            <a:ext cx="2579310" cy="10181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0678" y="3800560"/>
            <a:ext cx="2579311" cy="10181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1548" y="3814962"/>
            <a:ext cx="2579310" cy="10181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5217" y="3814962"/>
            <a:ext cx="2579310" cy="10181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2"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3758" y="1695059"/>
            <a:ext cx="1728181" cy="4838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3407" y="1528002"/>
            <a:ext cx="694153" cy="8612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4"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1240" y="1687858"/>
            <a:ext cx="2091100" cy="5789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5"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6052" y="4013703"/>
            <a:ext cx="2281199" cy="475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6"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2921" y="3876888"/>
            <a:ext cx="815126" cy="80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37"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4283" y="4022344"/>
            <a:ext cx="2099740" cy="4579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38" name="Text Box 18"/>
          <p:cNvSpPr txBox="1">
            <a:spLocks noChangeArrowheads="1"/>
          </p:cNvSpPr>
          <p:nvPr/>
        </p:nvSpPr>
        <p:spPr bwMode="auto">
          <a:xfrm>
            <a:off x="4671692" y="4844670"/>
            <a:ext cx="2867341" cy="498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DWR 1641 WATER </a:t>
            </a:r>
          </a:p>
          <a:p>
            <a:pPr algn="ctr">
              <a:lnSpc>
                <a:spcPct val="105000"/>
              </a:lnSpc>
            </a:pPr>
            <a:r>
              <a:rPr lang="en-US" altLang="en-US" sz="1996">
                <a:solidFill>
                  <a:srgbClr val="FFFFFF"/>
                </a:solidFill>
                <a:latin typeface="Source Sans Pro Semibold" charset="0"/>
              </a:rPr>
              <a:t>QUALITY</a:t>
            </a:r>
          </a:p>
        </p:txBody>
      </p:sp>
      <p:sp>
        <p:nvSpPr>
          <p:cNvPr id="5139" name="Text Box 19"/>
          <p:cNvSpPr txBox="1">
            <a:spLocks noChangeArrowheads="1"/>
          </p:cNvSpPr>
          <p:nvPr/>
        </p:nvSpPr>
        <p:spPr bwMode="auto">
          <a:xfrm>
            <a:off x="7675847" y="4877794"/>
            <a:ext cx="2867341" cy="498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SACRAMENTO RIVER </a:t>
            </a:r>
          </a:p>
          <a:p>
            <a:pPr algn="ctr">
              <a:lnSpc>
                <a:spcPct val="105000"/>
              </a:lnSpc>
            </a:pPr>
            <a:r>
              <a:rPr lang="en-US" altLang="en-US" sz="1996">
                <a:solidFill>
                  <a:srgbClr val="FFFFFF"/>
                </a:solidFill>
                <a:latin typeface="Source Sans Pro Semibold" charset="0"/>
              </a:rPr>
              <a:t>WATERSHED</a:t>
            </a:r>
          </a:p>
        </p:txBody>
      </p:sp>
      <p:sp>
        <p:nvSpPr>
          <p:cNvPr id="5140" name="Text Box 20"/>
          <p:cNvSpPr txBox="1">
            <a:spLocks noChangeArrowheads="1"/>
          </p:cNvSpPr>
          <p:nvPr/>
        </p:nvSpPr>
        <p:spPr bwMode="auto">
          <a:xfrm>
            <a:off x="1699220" y="2559150"/>
            <a:ext cx="2867341" cy="498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SACRAMENTO SAN JOAQUIN BAY-DELTA</a:t>
            </a:r>
          </a:p>
        </p:txBody>
      </p:sp>
      <p:sp>
        <p:nvSpPr>
          <p:cNvPr id="5141" name="Text Box 21"/>
          <p:cNvSpPr txBox="1">
            <a:spLocks noChangeArrowheads="1"/>
          </p:cNvSpPr>
          <p:nvPr/>
        </p:nvSpPr>
        <p:spPr bwMode="auto">
          <a:xfrm>
            <a:off x="4671692" y="2592273"/>
            <a:ext cx="2867341" cy="498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SWRCB MY WATER QUALITY PORTALS</a:t>
            </a:r>
          </a:p>
        </p:txBody>
      </p:sp>
      <p:sp>
        <p:nvSpPr>
          <p:cNvPr id="5142" name="Text Box 22"/>
          <p:cNvSpPr txBox="1">
            <a:spLocks noChangeArrowheads="1"/>
          </p:cNvSpPr>
          <p:nvPr/>
        </p:nvSpPr>
        <p:spPr bwMode="auto">
          <a:xfrm>
            <a:off x="7675847" y="2625397"/>
            <a:ext cx="2867341" cy="498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Semibold" charset="0"/>
              </a:rPr>
              <a:t>CALIFORNIA ESTUARY </a:t>
            </a:r>
          </a:p>
          <a:p>
            <a:pPr algn="ctr">
              <a:lnSpc>
                <a:spcPct val="105000"/>
              </a:lnSpc>
            </a:pPr>
            <a:r>
              <a:rPr lang="en-US" altLang="en-US" sz="1996">
                <a:solidFill>
                  <a:srgbClr val="FFFFFF"/>
                </a:solidFill>
                <a:latin typeface="Source Sans Pro Semibold" charset="0"/>
              </a:rPr>
              <a:t>PORTAL</a:t>
            </a:r>
          </a:p>
        </p:txBody>
      </p:sp>
    </p:spTree>
    <p:extLst>
      <p:ext uri="{BB962C8B-B14F-4D97-AF65-F5344CB8AC3E}">
        <p14:creationId xmlns:p14="http://schemas.microsoft.com/office/powerpoint/2010/main" val="36285389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1997" cy="68579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734" y="4658890"/>
            <a:ext cx="1648974" cy="610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47" name="Text Box 3"/>
          <p:cNvSpPr txBox="1">
            <a:spLocks noChangeArrowheads="1"/>
          </p:cNvSpPr>
          <p:nvPr/>
        </p:nvSpPr>
        <p:spPr bwMode="auto">
          <a:xfrm>
            <a:off x="1523521" y="-8640"/>
            <a:ext cx="9312018" cy="40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2359">
                <a:solidFill>
                  <a:srgbClr val="FFFFFF"/>
                </a:solidFill>
                <a:latin typeface="Source Sans Pro Black" charset="0"/>
              </a:rPr>
              <a:t>Building on Each Other’s Program</a:t>
            </a:r>
          </a:p>
        </p:txBody>
      </p:sp>
      <p:sp>
        <p:nvSpPr>
          <p:cNvPr id="6148" name="Text Box 4"/>
          <p:cNvSpPr txBox="1">
            <a:spLocks noChangeArrowheads="1"/>
          </p:cNvSpPr>
          <p:nvPr/>
        </p:nvSpPr>
        <p:spPr bwMode="auto">
          <a:xfrm>
            <a:off x="2489863" y="339877"/>
            <a:ext cx="7213717" cy="40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i="1">
                <a:solidFill>
                  <a:srgbClr val="FFFFFF"/>
                </a:solidFill>
                <a:latin typeface="Source Sans Pro" charset="0"/>
              </a:rPr>
              <a:t>Regional and Statewide Programs</a:t>
            </a:r>
          </a:p>
        </p:txBody>
      </p:sp>
      <p:sp>
        <p:nvSpPr>
          <p:cNvPr id="6149" name="Text Box 5"/>
          <p:cNvSpPr txBox="1">
            <a:spLocks noChangeArrowheads="1"/>
          </p:cNvSpPr>
          <p:nvPr/>
        </p:nvSpPr>
        <p:spPr bwMode="auto">
          <a:xfrm>
            <a:off x="475427" y="5020368"/>
            <a:ext cx="8270789" cy="498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endParaRPr lang="en-US" altLang="en-US" sz="1996" dirty="0">
              <a:solidFill>
                <a:srgbClr val="FFFFFF"/>
              </a:solidFill>
              <a:latin typeface="Source Sans Pro Semibold" charset="0"/>
            </a:endParaRPr>
          </a:p>
        </p:txBody>
      </p:sp>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699" y="1334393"/>
            <a:ext cx="5261202" cy="33409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7">
            <a:extLst>
              <a:ext uri="{FF2B5EF4-FFF2-40B4-BE49-F238E27FC236}">
                <a16:creationId xmlns:a16="http://schemas.microsoft.com/office/drawing/2014/main" id="{B360F540-F9A4-2C4A-AFF9-3633330E70AB}"/>
              </a:ext>
            </a:extLst>
          </p:cNvPr>
          <p:cNvPicPr>
            <a:picLocks noChangeAspect="1"/>
          </p:cNvPicPr>
          <p:nvPr/>
        </p:nvPicPr>
        <p:blipFill>
          <a:blip r:embed="rId6"/>
          <a:stretch>
            <a:fillRect/>
          </a:stretch>
        </p:blipFill>
        <p:spPr>
          <a:xfrm>
            <a:off x="5745014" y="978792"/>
            <a:ext cx="6315752" cy="19065149"/>
          </a:xfrm>
          <a:prstGeom prst="rect">
            <a:avLst/>
          </a:prstGeom>
        </p:spPr>
      </p:pic>
    </p:spTree>
    <p:extLst>
      <p:ext uri="{BB962C8B-B14F-4D97-AF65-F5344CB8AC3E}">
        <p14:creationId xmlns:p14="http://schemas.microsoft.com/office/powerpoint/2010/main" val="13175687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5195" y="6145126"/>
            <a:ext cx="1648974" cy="610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5" name="Text Box 3"/>
          <p:cNvSpPr txBox="1">
            <a:spLocks noChangeArrowheads="1"/>
          </p:cNvSpPr>
          <p:nvPr/>
        </p:nvSpPr>
        <p:spPr bwMode="auto">
          <a:xfrm>
            <a:off x="1523521" y="-8640"/>
            <a:ext cx="9312018" cy="40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a:lnSpc>
                <a:spcPct val="105000"/>
              </a:lnSpc>
            </a:pPr>
            <a:endParaRPr lang="en-US" altLang="en-US" sz="2359" dirty="0">
              <a:solidFill>
                <a:srgbClr val="FFFFFF"/>
              </a:solidFill>
              <a:latin typeface="Source Sans Pro Black" charset="0"/>
            </a:endParaRPr>
          </a:p>
          <a:p>
            <a:pPr algn="ctr">
              <a:lnSpc>
                <a:spcPct val="105000"/>
              </a:lnSpc>
            </a:pPr>
            <a:r>
              <a:rPr lang="en-US" altLang="en-US" sz="2359" dirty="0">
                <a:solidFill>
                  <a:srgbClr val="FFFFFF"/>
                </a:solidFill>
                <a:latin typeface="Source Sans Pro Black" charset="0"/>
              </a:rPr>
              <a:t>Major Data Providers</a:t>
            </a:r>
          </a:p>
        </p:txBody>
      </p:sp>
      <p:sp>
        <p:nvSpPr>
          <p:cNvPr id="8196" name="Text Box 4"/>
          <p:cNvSpPr txBox="1">
            <a:spLocks noChangeArrowheads="1"/>
          </p:cNvSpPr>
          <p:nvPr/>
        </p:nvSpPr>
        <p:spPr bwMode="auto">
          <a:xfrm>
            <a:off x="1980049" y="4300293"/>
            <a:ext cx="8231904" cy="4982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gn="ctr">
              <a:lnSpc>
                <a:spcPct val="105000"/>
              </a:lnSpc>
            </a:pPr>
            <a:r>
              <a:rPr lang="en-US" altLang="en-US" sz="1996">
                <a:solidFill>
                  <a:srgbClr val="FFFFFF"/>
                </a:solidFill>
                <a:latin typeface="Source Sans Pro" charset="0"/>
              </a:rPr>
              <a:t>Data is aggregated from stakeholders throughout the region:</a:t>
            </a:r>
          </a:p>
        </p:txBody>
      </p:sp>
      <p:sp>
        <p:nvSpPr>
          <p:cNvPr id="8197" name="Text Box 5"/>
          <p:cNvSpPr txBox="1">
            <a:spLocks noChangeArrowheads="1"/>
          </p:cNvSpPr>
          <p:nvPr/>
        </p:nvSpPr>
        <p:spPr bwMode="auto">
          <a:xfrm>
            <a:off x="2870063" y="4781302"/>
            <a:ext cx="2168868" cy="720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r>
              <a:rPr lang="en-US" altLang="en-US" sz="1996">
                <a:solidFill>
                  <a:srgbClr val="FFFFFF"/>
                </a:solidFill>
                <a:latin typeface="Source Sans Pro Black" charset="0"/>
              </a:rPr>
              <a:t>Hydrologic</a:t>
            </a:r>
          </a:p>
          <a:p>
            <a:pPr>
              <a:lnSpc>
                <a:spcPct val="105000"/>
              </a:lnSpc>
            </a:pPr>
            <a:r>
              <a:rPr lang="en-US" altLang="en-US" sz="1996">
                <a:solidFill>
                  <a:srgbClr val="FFFFFF"/>
                </a:solidFill>
                <a:latin typeface="Source Sans Pro Black" charset="0"/>
              </a:rPr>
              <a:t>Water Quality</a:t>
            </a:r>
          </a:p>
        </p:txBody>
      </p:sp>
      <p:sp>
        <p:nvSpPr>
          <p:cNvPr id="8198" name="Text Box 6"/>
          <p:cNvSpPr txBox="1">
            <a:spLocks noChangeArrowheads="1"/>
          </p:cNvSpPr>
          <p:nvPr/>
        </p:nvSpPr>
        <p:spPr bwMode="auto">
          <a:xfrm>
            <a:off x="4861791" y="4781302"/>
            <a:ext cx="2168868" cy="720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r>
              <a:rPr lang="en-US" altLang="en-US" sz="1996">
                <a:solidFill>
                  <a:srgbClr val="FFFFFF"/>
                </a:solidFill>
                <a:latin typeface="Source Sans Pro Black" charset="0"/>
              </a:rPr>
              <a:t>Satellite</a:t>
            </a:r>
          </a:p>
          <a:p>
            <a:pPr>
              <a:lnSpc>
                <a:spcPct val="105000"/>
              </a:lnSpc>
            </a:pPr>
            <a:r>
              <a:rPr lang="en-US" altLang="en-US" sz="1996">
                <a:solidFill>
                  <a:srgbClr val="FFFFFF"/>
                </a:solidFill>
                <a:latin typeface="Source Sans Pro Black" charset="0"/>
              </a:rPr>
              <a:t>Meteorological</a:t>
            </a:r>
          </a:p>
        </p:txBody>
      </p:sp>
      <p:sp>
        <p:nvSpPr>
          <p:cNvPr id="8199" name="Text Box 7"/>
          <p:cNvSpPr txBox="1">
            <a:spLocks noChangeArrowheads="1"/>
          </p:cNvSpPr>
          <p:nvPr/>
        </p:nvSpPr>
        <p:spPr bwMode="auto">
          <a:xfrm>
            <a:off x="7017698" y="4781303"/>
            <a:ext cx="2540427" cy="7416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Microsoft YaHei" charset="0"/>
                <a:cs typeface="Microsoft YaHei" charset="0"/>
              </a:defRPr>
            </a:lvl9pPr>
          </a:lstStyle>
          <a:p>
            <a:pPr>
              <a:lnSpc>
                <a:spcPct val="105000"/>
              </a:lnSpc>
            </a:pPr>
            <a:r>
              <a:rPr lang="en-US" altLang="en-US" sz="1996">
                <a:solidFill>
                  <a:srgbClr val="FFFFFF"/>
                </a:solidFill>
                <a:latin typeface="Source Sans Pro Black" charset="0"/>
              </a:rPr>
              <a:t>Terrestrial</a:t>
            </a:r>
          </a:p>
          <a:p>
            <a:pPr>
              <a:lnSpc>
                <a:spcPct val="105000"/>
              </a:lnSpc>
            </a:pPr>
            <a:r>
              <a:rPr lang="en-US" altLang="en-US" sz="1996">
                <a:solidFill>
                  <a:srgbClr val="FFFFFF"/>
                </a:solidFill>
                <a:latin typeface="Source Sans Pro Black" charset="0"/>
              </a:rPr>
              <a:t>Volunteer Sampling</a:t>
            </a:r>
          </a:p>
        </p:txBody>
      </p:sp>
      <p:pic>
        <p:nvPicPr>
          <p:cNvPr id="820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582" y="1127640"/>
            <a:ext cx="5599308" cy="29379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5280" y="2481382"/>
            <a:ext cx="985063" cy="8036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6355" y="2495783"/>
            <a:ext cx="743118" cy="7776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3"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9571" y="2714686"/>
            <a:ext cx="1183804" cy="4320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6692" y="2710366"/>
            <a:ext cx="1624491" cy="35427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35413" y="3496688"/>
            <a:ext cx="2583631" cy="3369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6"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9935" y="3531251"/>
            <a:ext cx="2272559" cy="2937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7"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71527" y="1261573"/>
            <a:ext cx="872732" cy="11233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8"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4761" y="1326380"/>
            <a:ext cx="959141" cy="9591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09"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68535" y="1473276"/>
            <a:ext cx="1002345" cy="6307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210" name="Picture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65301" y="1418550"/>
            <a:ext cx="1555363" cy="6912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02433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73657B32-EB2C-D441-8A69-37DF9AA8B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2936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 name="Picture 2">
            <a:extLst>
              <a:ext uri="{FF2B5EF4-FFF2-40B4-BE49-F238E27FC236}">
                <a16:creationId xmlns:a16="http://schemas.microsoft.com/office/drawing/2014/main" id="{30D1B8E0-FF06-F64D-8252-6BD9249DCC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159" y="6045756"/>
            <a:ext cx="3116487" cy="8381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1" name="Picture 3">
            <a:extLst>
              <a:ext uri="{FF2B5EF4-FFF2-40B4-BE49-F238E27FC236}">
                <a16:creationId xmlns:a16="http://schemas.microsoft.com/office/drawing/2014/main" id="{80702E6F-3AA1-5643-84FB-1C05727315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5195" y="6145126"/>
            <a:ext cx="1648974" cy="610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2" name="Picture 4">
            <a:extLst>
              <a:ext uri="{FF2B5EF4-FFF2-40B4-BE49-F238E27FC236}">
                <a16:creationId xmlns:a16="http://schemas.microsoft.com/office/drawing/2014/main" id="{AD97D579-AD48-534A-BDB2-6876DE8BF0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8995" y="-8640"/>
            <a:ext cx="8506974" cy="8439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3" name="Text Box 5">
            <a:extLst>
              <a:ext uri="{FF2B5EF4-FFF2-40B4-BE49-F238E27FC236}">
                <a16:creationId xmlns:a16="http://schemas.microsoft.com/office/drawing/2014/main" id="{25308976-B8BE-6B4A-993F-9BE5BD2E00CA}"/>
              </a:ext>
            </a:extLst>
          </p:cNvPr>
          <p:cNvSpPr txBox="1">
            <a:spLocks noChangeArrowheads="1"/>
          </p:cNvSpPr>
          <p:nvPr/>
        </p:nvSpPr>
        <p:spPr bwMode="auto">
          <a:xfrm>
            <a:off x="1497598" y="213143"/>
            <a:ext cx="9312018" cy="40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6" tIns="40823" rIns="81646" bIns="40823"/>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defRPr>
                <a:solidFill>
                  <a:srgbClr val="000000"/>
                </a:solidFill>
                <a:latin typeface="Arial" charset="0"/>
                <a:ea typeface="Microsoft YaHei" charset="0"/>
                <a:cs typeface="Microsoft YaHei" charset="0"/>
              </a:defRPr>
            </a:lvl9pPr>
          </a:lstStyle>
          <a:p>
            <a:pPr algn="ctr" eaLnBrk="1">
              <a:lnSpc>
                <a:spcPct val="105000"/>
              </a:lnSpc>
              <a:buClr>
                <a:srgbClr val="000000"/>
              </a:buClr>
              <a:buSzPct val="100000"/>
              <a:buFont typeface="Times New Roman" charset="0"/>
              <a:buNone/>
              <a:defRPr/>
            </a:pPr>
            <a:r>
              <a:rPr lang="en-US" altLang="en-US" sz="2359" dirty="0">
                <a:solidFill>
                  <a:srgbClr val="FFFFFF"/>
                </a:solidFill>
                <a:latin typeface="Source Sans Pro Black" charset="0"/>
              </a:rPr>
              <a:t>Water Operations Decision Making</a:t>
            </a:r>
          </a:p>
        </p:txBody>
      </p:sp>
      <p:pic>
        <p:nvPicPr>
          <p:cNvPr id="7174" name="Picture 6">
            <a:extLst>
              <a:ext uri="{FF2B5EF4-FFF2-40B4-BE49-F238E27FC236}">
                <a16:creationId xmlns:a16="http://schemas.microsoft.com/office/drawing/2014/main" id="{CFF1A005-D55F-6549-BFA5-B56055FCCF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7598" y="777683"/>
            <a:ext cx="9143520" cy="53141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32085706"/>
      </p:ext>
    </p:extLst>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B9EAD9-1CDC-C74C-922B-4A3432BCFFE0}"/>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B76EDA6-9EE2-7C4A-B9E9-FA5782551CB8}"/>
              </a:ext>
            </a:extLst>
          </p:cNvPr>
          <p:cNvPicPr>
            <a:picLocks noChangeAspect="1"/>
          </p:cNvPicPr>
          <p:nvPr/>
        </p:nvPicPr>
        <p:blipFill>
          <a:blip r:embed="rId3"/>
          <a:stretch>
            <a:fillRect/>
          </a:stretch>
        </p:blipFill>
        <p:spPr>
          <a:xfrm>
            <a:off x="0" y="926537"/>
            <a:ext cx="12192000" cy="5004926"/>
          </a:xfrm>
          <a:prstGeom prst="rect">
            <a:avLst/>
          </a:prstGeom>
        </p:spPr>
      </p:pic>
    </p:spTree>
    <p:extLst>
      <p:ext uri="{BB962C8B-B14F-4D97-AF65-F5344CB8AC3E}">
        <p14:creationId xmlns:p14="http://schemas.microsoft.com/office/powerpoint/2010/main" val="41000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2952A8-B2D1-3D43-BF03-34315DC33ABD}"/>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2C845C4-5FD2-874E-A964-91EB4472D50F}"/>
              </a:ext>
            </a:extLst>
          </p:cNvPr>
          <p:cNvPicPr>
            <a:picLocks noChangeAspect="1"/>
          </p:cNvPicPr>
          <p:nvPr/>
        </p:nvPicPr>
        <p:blipFill>
          <a:blip r:embed="rId3"/>
          <a:stretch>
            <a:fillRect/>
          </a:stretch>
        </p:blipFill>
        <p:spPr>
          <a:xfrm>
            <a:off x="0" y="926537"/>
            <a:ext cx="12192000" cy="5004926"/>
          </a:xfrm>
          <a:prstGeom prst="rect">
            <a:avLst/>
          </a:prstGeom>
        </p:spPr>
      </p:pic>
    </p:spTree>
    <p:extLst>
      <p:ext uri="{BB962C8B-B14F-4D97-AF65-F5344CB8AC3E}">
        <p14:creationId xmlns:p14="http://schemas.microsoft.com/office/powerpoint/2010/main" val="14441647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8764</TotalTime>
  <Words>511</Words>
  <Application>Microsoft Macintosh PowerPoint</Application>
  <PresentationFormat>Widescreen</PresentationFormat>
  <Paragraphs>109</Paragraphs>
  <Slides>14</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Microsoft YaHei</vt:lpstr>
      <vt:lpstr>Arial</vt:lpstr>
      <vt:lpstr>Calibri</vt:lpstr>
      <vt:lpstr>Calibri Light</vt:lpstr>
      <vt:lpstr>Source Sans Pro</vt:lpstr>
      <vt:lpstr>Source Sans Pro Black</vt:lpstr>
      <vt:lpstr>Source Sans Pro Semibold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Amye Osti</dc:creator>
  <cp:lastModifiedBy>Amye Osti</cp:lastModifiedBy>
  <cp:revision>34</cp:revision>
  <dcterms:created xsi:type="dcterms:W3CDTF">2018-05-28T18:23:28Z</dcterms:created>
  <dcterms:modified xsi:type="dcterms:W3CDTF">2018-08-20T22:23:29Z</dcterms:modified>
</cp:coreProperties>
</file>